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77" r:id="rId2"/>
  </p:sldMasterIdLst>
  <p:notesMasterIdLst>
    <p:notesMasterId r:id="rId75"/>
  </p:notesMasterIdLst>
  <p:handoutMasterIdLst>
    <p:handoutMasterId r:id="rId76"/>
  </p:handoutMasterIdLst>
  <p:sldIdLst>
    <p:sldId id="468" r:id="rId3"/>
    <p:sldId id="808" r:id="rId4"/>
    <p:sldId id="470" r:id="rId5"/>
    <p:sldId id="801" r:id="rId6"/>
    <p:sldId id="762" r:id="rId7"/>
    <p:sldId id="763" r:id="rId8"/>
    <p:sldId id="764" r:id="rId9"/>
    <p:sldId id="823" r:id="rId10"/>
    <p:sldId id="769" r:id="rId11"/>
    <p:sldId id="781" r:id="rId12"/>
    <p:sldId id="783" r:id="rId13"/>
    <p:sldId id="712" r:id="rId14"/>
    <p:sldId id="765" r:id="rId15"/>
    <p:sldId id="770" r:id="rId16"/>
    <p:sldId id="819" r:id="rId17"/>
    <p:sldId id="772" r:id="rId18"/>
    <p:sldId id="771" r:id="rId19"/>
    <p:sldId id="811" r:id="rId20"/>
    <p:sldId id="817" r:id="rId21"/>
    <p:sldId id="809" r:id="rId22"/>
    <p:sldId id="776" r:id="rId23"/>
    <p:sldId id="810" r:id="rId24"/>
    <p:sldId id="822" r:id="rId25"/>
    <p:sldId id="825" r:id="rId26"/>
    <p:sldId id="824" r:id="rId27"/>
    <p:sldId id="816" r:id="rId28"/>
    <p:sldId id="818" r:id="rId29"/>
    <p:sldId id="821" r:id="rId30"/>
    <p:sldId id="802" r:id="rId31"/>
    <p:sldId id="766" r:id="rId32"/>
    <p:sldId id="767" r:id="rId33"/>
    <p:sldId id="833" r:id="rId34"/>
    <p:sldId id="774" r:id="rId35"/>
    <p:sldId id="773" r:id="rId36"/>
    <p:sldId id="780" r:id="rId37"/>
    <p:sldId id="820" r:id="rId38"/>
    <p:sldId id="813" r:id="rId39"/>
    <p:sldId id="812" r:id="rId40"/>
    <p:sldId id="784" r:id="rId41"/>
    <p:sldId id="815" r:id="rId42"/>
    <p:sldId id="779" r:id="rId43"/>
    <p:sldId id="785" r:id="rId44"/>
    <p:sldId id="786" r:id="rId45"/>
    <p:sldId id="787" r:id="rId46"/>
    <p:sldId id="788" r:id="rId47"/>
    <p:sldId id="789" r:id="rId48"/>
    <p:sldId id="790" r:id="rId49"/>
    <p:sldId id="791" r:id="rId50"/>
    <p:sldId id="793" r:id="rId51"/>
    <p:sldId id="792" r:id="rId52"/>
    <p:sldId id="794" r:id="rId53"/>
    <p:sldId id="798" r:id="rId54"/>
    <p:sldId id="795" r:id="rId55"/>
    <p:sldId id="796" r:id="rId56"/>
    <p:sldId id="797" r:id="rId57"/>
    <p:sldId id="799" r:id="rId58"/>
    <p:sldId id="800" r:id="rId59"/>
    <p:sldId id="834" r:id="rId60"/>
    <p:sldId id="806" r:id="rId61"/>
    <p:sldId id="829" r:id="rId62"/>
    <p:sldId id="807" r:id="rId63"/>
    <p:sldId id="828" r:id="rId64"/>
    <p:sldId id="831" r:id="rId65"/>
    <p:sldId id="830" r:id="rId66"/>
    <p:sldId id="782" r:id="rId67"/>
    <p:sldId id="803" r:id="rId68"/>
    <p:sldId id="804" r:id="rId69"/>
    <p:sldId id="805" r:id="rId70"/>
    <p:sldId id="768" r:id="rId71"/>
    <p:sldId id="751" r:id="rId72"/>
    <p:sldId id="554" r:id="rId73"/>
    <p:sldId id="585" r:id="rId74"/>
  </p:sldIdLst>
  <p:sldSz cx="9144000" cy="6858000" type="screen4x3"/>
  <p:notesSz cx="7010400" cy="9296400"/>
  <p:defaultTextStyle>
    <a:defPPr>
      <a:defRPr lang="en-US"/>
    </a:defPPr>
    <a:lvl1pPr algn="ctr" rtl="0" eaLnBrk="0" fontAlgn="base" hangingPunct="0">
      <a:spcBef>
        <a:spcPct val="0"/>
      </a:spcBef>
      <a:spcAft>
        <a:spcPct val="0"/>
      </a:spcAft>
      <a:defRPr sz="2800" kern="1200">
        <a:solidFill>
          <a:schemeClr val="bg2"/>
        </a:solidFill>
        <a:latin typeface="Arial Narrow" pitchFamily="34" charset="0"/>
        <a:ea typeface="+mn-ea"/>
        <a:cs typeface="+mn-cs"/>
      </a:defRPr>
    </a:lvl1pPr>
    <a:lvl2pPr marL="457200" algn="ctr" rtl="0" eaLnBrk="0" fontAlgn="base" hangingPunct="0">
      <a:spcBef>
        <a:spcPct val="0"/>
      </a:spcBef>
      <a:spcAft>
        <a:spcPct val="0"/>
      </a:spcAft>
      <a:defRPr sz="2800" kern="1200">
        <a:solidFill>
          <a:schemeClr val="bg2"/>
        </a:solidFill>
        <a:latin typeface="Arial Narrow" pitchFamily="34" charset="0"/>
        <a:ea typeface="+mn-ea"/>
        <a:cs typeface="+mn-cs"/>
      </a:defRPr>
    </a:lvl2pPr>
    <a:lvl3pPr marL="914400" algn="ctr" rtl="0" eaLnBrk="0" fontAlgn="base" hangingPunct="0">
      <a:spcBef>
        <a:spcPct val="0"/>
      </a:spcBef>
      <a:spcAft>
        <a:spcPct val="0"/>
      </a:spcAft>
      <a:defRPr sz="2800" kern="1200">
        <a:solidFill>
          <a:schemeClr val="bg2"/>
        </a:solidFill>
        <a:latin typeface="Arial Narrow" pitchFamily="34" charset="0"/>
        <a:ea typeface="+mn-ea"/>
        <a:cs typeface="+mn-cs"/>
      </a:defRPr>
    </a:lvl3pPr>
    <a:lvl4pPr marL="1371600" algn="ctr" rtl="0" eaLnBrk="0" fontAlgn="base" hangingPunct="0">
      <a:spcBef>
        <a:spcPct val="0"/>
      </a:spcBef>
      <a:spcAft>
        <a:spcPct val="0"/>
      </a:spcAft>
      <a:defRPr sz="2800" kern="1200">
        <a:solidFill>
          <a:schemeClr val="bg2"/>
        </a:solidFill>
        <a:latin typeface="Arial Narrow" pitchFamily="34" charset="0"/>
        <a:ea typeface="+mn-ea"/>
        <a:cs typeface="+mn-cs"/>
      </a:defRPr>
    </a:lvl4pPr>
    <a:lvl5pPr marL="1828800" algn="ctr" rtl="0" eaLnBrk="0" fontAlgn="base" hangingPunct="0">
      <a:spcBef>
        <a:spcPct val="0"/>
      </a:spcBef>
      <a:spcAft>
        <a:spcPct val="0"/>
      </a:spcAft>
      <a:defRPr sz="2800" kern="1200">
        <a:solidFill>
          <a:schemeClr val="bg2"/>
        </a:solidFill>
        <a:latin typeface="Arial Narrow" pitchFamily="34" charset="0"/>
        <a:ea typeface="+mn-ea"/>
        <a:cs typeface="+mn-cs"/>
      </a:defRPr>
    </a:lvl5pPr>
    <a:lvl6pPr marL="2286000" algn="l" defTabSz="914400" rtl="0" eaLnBrk="1" latinLnBrk="0" hangingPunct="1">
      <a:defRPr sz="2800" kern="1200">
        <a:solidFill>
          <a:schemeClr val="bg2"/>
        </a:solidFill>
        <a:latin typeface="Arial Narrow" pitchFamily="34" charset="0"/>
        <a:ea typeface="+mn-ea"/>
        <a:cs typeface="+mn-cs"/>
      </a:defRPr>
    </a:lvl6pPr>
    <a:lvl7pPr marL="2743200" algn="l" defTabSz="914400" rtl="0" eaLnBrk="1" latinLnBrk="0" hangingPunct="1">
      <a:defRPr sz="2800" kern="1200">
        <a:solidFill>
          <a:schemeClr val="bg2"/>
        </a:solidFill>
        <a:latin typeface="Arial Narrow" pitchFamily="34" charset="0"/>
        <a:ea typeface="+mn-ea"/>
        <a:cs typeface="+mn-cs"/>
      </a:defRPr>
    </a:lvl7pPr>
    <a:lvl8pPr marL="3200400" algn="l" defTabSz="914400" rtl="0" eaLnBrk="1" latinLnBrk="0" hangingPunct="1">
      <a:defRPr sz="2800" kern="1200">
        <a:solidFill>
          <a:schemeClr val="bg2"/>
        </a:solidFill>
        <a:latin typeface="Arial Narrow" pitchFamily="34" charset="0"/>
        <a:ea typeface="+mn-ea"/>
        <a:cs typeface="+mn-cs"/>
      </a:defRPr>
    </a:lvl8pPr>
    <a:lvl9pPr marL="3657600" algn="l" defTabSz="914400" rtl="0" eaLnBrk="1" latinLnBrk="0" hangingPunct="1">
      <a:defRPr sz="2800" kern="1200">
        <a:solidFill>
          <a:schemeClr val="bg2"/>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8F8F8"/>
    <a:srgbClr val="7BE3E1"/>
    <a:srgbClr val="99CCFF"/>
    <a:srgbClr val="33CC33"/>
    <a:srgbClr val="00FF00"/>
    <a:srgbClr val="9933FF"/>
    <a:srgbClr val="9900CC"/>
    <a:srgbClr val="FF66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269" autoAdjust="0"/>
    <p:restoredTop sz="90066" autoAdjust="0"/>
  </p:normalViewPr>
  <p:slideViewPr>
    <p:cSldViewPr>
      <p:cViewPr varScale="1">
        <p:scale>
          <a:sx n="79" d="100"/>
          <a:sy n="79" d="100"/>
        </p:scale>
        <p:origin x="27"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7" name="Rectangle 3"/>
          <p:cNvSpPr>
            <a:spLocks noGrp="1" noChangeArrowheads="1"/>
          </p:cNvSpPr>
          <p:nvPr>
            <p:ph type="dt" sz="quarter"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endParaRPr lang="en-US"/>
          </a:p>
        </p:txBody>
      </p:sp>
      <p:sp>
        <p:nvSpPr>
          <p:cNvPr id="26628" name="Rectangle 4"/>
          <p:cNvSpPr>
            <a:spLocks noGrp="1" noChangeArrowheads="1"/>
          </p:cNvSpPr>
          <p:nvPr>
            <p:ph type="ftr" sz="quarter" idx="2"/>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9" name="Rectangle 5"/>
          <p:cNvSpPr>
            <a:spLocks noGrp="1" noChangeArrowheads="1"/>
          </p:cNvSpPr>
          <p:nvPr>
            <p:ph type="sldNum" sz="quarter" idx="3"/>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fld id="{A87EB154-48BC-4DA2-AE95-F94BAB2766F2}"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79" name="Rectangle 3"/>
          <p:cNvSpPr>
            <a:spLocks noGrp="1" noChangeArrowheads="1"/>
          </p:cNvSpPr>
          <p:nvPr>
            <p:ph type="dt"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39825" y="687388"/>
            <a:ext cx="4679950" cy="3509962"/>
          </a:xfrm>
          <a:prstGeom prst="rect">
            <a:avLst/>
          </a:prstGeom>
          <a:noFill/>
          <a:ln w="9525">
            <a:solidFill>
              <a:srgbClr val="000000"/>
            </a:solidFill>
            <a:miter lim="800000"/>
            <a:headEnd/>
            <a:tailEnd/>
          </a:ln>
        </p:spPr>
      </p:sp>
      <p:sp>
        <p:nvSpPr>
          <p:cNvPr id="50181" name="Rectangle 5"/>
          <p:cNvSpPr>
            <a:spLocks noGrp="1" noChangeArrowheads="1"/>
          </p:cNvSpPr>
          <p:nvPr>
            <p:ph type="body" sz="quarter" idx="3"/>
          </p:nvPr>
        </p:nvSpPr>
        <p:spPr bwMode="auto">
          <a:xfrm>
            <a:off x="917575" y="4425950"/>
            <a:ext cx="5122863" cy="419735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0182" name="Rectangle 6"/>
          <p:cNvSpPr>
            <a:spLocks noGrp="1" noChangeArrowheads="1"/>
          </p:cNvSpPr>
          <p:nvPr>
            <p:ph type="ftr" sz="quarter" idx="4"/>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83" name="Rectangle 7"/>
          <p:cNvSpPr>
            <a:spLocks noGrp="1" noChangeArrowheads="1"/>
          </p:cNvSpPr>
          <p:nvPr>
            <p:ph type="sldNum" sz="quarter" idx="5"/>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fld id="{FC439EA0-10C5-4545-84AF-D3416603DAC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26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Conservation of angular</a:t>
            </a:r>
            <a:r>
              <a:rPr lang="en-US" baseline="0" dirty="0"/>
              <a:t> momentum slows down the air parcel as it moves southward but speeds up as it moves northward, creating convergence and divergence, respectively.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28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32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Since u</a:t>
            </a:r>
            <a:r>
              <a:rPr lang="en-US" baseline="0" dirty="0"/>
              <a:t> increases with omega, so for a given u (determined by </a:t>
            </a:r>
            <a:r>
              <a:rPr lang="en-US" baseline="0" dirty="0" err="1"/>
              <a:t>dT</a:t>
            </a:r>
            <a:r>
              <a:rPr lang="en-US" baseline="0" dirty="0"/>
              <a:t>/</a:t>
            </a:r>
            <a:r>
              <a:rPr lang="en-US" baseline="0" dirty="0" err="1"/>
              <a:t>dy</a:t>
            </a:r>
            <a:r>
              <a:rPr lang="en-US" baseline="0" dirty="0"/>
              <a:t>), the lat in the above equation decreases with omega.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33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Westerly</a:t>
            </a:r>
            <a:r>
              <a:rPr lang="en-US" baseline="0" dirty="0"/>
              <a:t> surface winds at </a:t>
            </a:r>
            <a:r>
              <a:rPr lang="en-US" baseline="0" dirty="0" err="1"/>
              <a:t>midlat</a:t>
            </a:r>
            <a:r>
              <a:rPr lang="en-US" baseline="0" dirty="0"/>
              <a:t> means that the surface friction slows down the westerly winds and thus the atmosphere loses westerly angular momentum. In the tropics, the surface drags the air </a:t>
            </a:r>
            <a:r>
              <a:rPr lang="en-US" baseline="0" dirty="0" err="1"/>
              <a:t>eastwrard</a:t>
            </a:r>
            <a:r>
              <a:rPr lang="en-US" baseline="0" dirty="0"/>
              <a:t>, thus slowing down the (negative) westward angular momentum or the atmosphere gains westerly angular momentum.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34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the surface T and pressure anomaly relationship (cold T with low pressure) is different from the mean T and pressure relationship (cold land with high pressure and warm ocean with low pressure on slide #18). </a:t>
            </a:r>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38</a:t>
            </a:fld>
            <a:endParaRPr lang="en-US"/>
          </a:p>
        </p:txBody>
      </p:sp>
    </p:spTree>
    <p:extLst>
      <p:ext uri="{BB962C8B-B14F-4D97-AF65-F5344CB8AC3E}">
        <p14:creationId xmlns:p14="http://schemas.microsoft.com/office/powerpoint/2010/main" val="3135233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40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 v* and T* over the N. Hemisphere due to the large land-sea contrast in N.H. </a:t>
            </a:r>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44</a:t>
            </a:fld>
            <a:endParaRPr lang="en-US"/>
          </a:p>
        </p:txBody>
      </p:sp>
    </p:spTree>
    <p:extLst>
      <p:ext uri="{BB962C8B-B14F-4D97-AF65-F5344CB8AC3E}">
        <p14:creationId xmlns:p14="http://schemas.microsoft.com/office/powerpoint/2010/main" val="2704796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45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Cp=1004</a:t>
            </a:r>
            <a:r>
              <a:rPr lang="en-US" baseline="0" dirty="0"/>
              <a:t> J/k/kg,  </a:t>
            </a:r>
            <a:r>
              <a:rPr lang="en-US" baseline="0" dirty="0" err="1"/>
              <a:t>Cv</a:t>
            </a:r>
            <a:r>
              <a:rPr lang="en-US" baseline="0" dirty="0"/>
              <a:t>=717 J/k/kg</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48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2</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49</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Surface drag by</a:t>
            </a:r>
            <a:r>
              <a:rPr lang="en-US" baseline="0" dirty="0"/>
              <a:t> solid earth pulls the easterlies toward the east, slowing down the easterly winds and gain westerly momentum. In midlatitude, the </a:t>
            </a:r>
            <a:r>
              <a:rPr lang="en-US" baseline="0" dirty="0" err="1"/>
              <a:t>westerlies</a:t>
            </a:r>
            <a:r>
              <a:rPr lang="en-US" baseline="0" dirty="0"/>
              <a:t> move fast than the rotating earth surface (also moving from west to east), thus the surface drag is to slow down the westerly winds and causing it to lose westerly momentum. </a:t>
            </a:r>
          </a:p>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Atmospheric</a:t>
            </a:r>
            <a:r>
              <a:rPr lang="en-US" baseline="0" dirty="0"/>
              <a:t> circulation is not </a:t>
            </a:r>
            <a:r>
              <a:rPr lang="en-US" baseline="0" dirty="0" err="1"/>
              <a:t>zonally</a:t>
            </a:r>
            <a:r>
              <a:rPr lang="en-US" baseline="0" dirty="0"/>
              <a:t> uniform, partly due to land-sea contrast at each latitude. This helps create regional climate.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Contour interval=10mm for Jan and 100mb for July</a:t>
            </a: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66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Contours are annual precipitation in mm/yr.</a:t>
            </a: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68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70</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71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72</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3</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4</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endParaRPr lang="en-US" dirty="0"/>
          </a:p>
        </p:txBody>
      </p:sp>
      <p:sp>
        <p:nvSpPr>
          <p:cNvPr id="48132" name="Slide Number Placeholder 3"/>
          <p:cNvSpPr>
            <a:spLocks noGrp="1"/>
          </p:cNvSpPr>
          <p:nvPr>
            <p:ph type="sldNum" sz="quarter" idx="5"/>
          </p:nvPr>
        </p:nvSpPr>
        <p:spPr>
          <a:noFill/>
        </p:spPr>
        <p:txBody>
          <a:bodyPr/>
          <a:lstStyle/>
          <a:p>
            <a:fld id="{8BB1421C-38F6-43B7-8CA9-4D89FDDEFC97}" type="slidenum">
              <a:rPr lang="en-US" smtClean="0">
                <a:solidFill>
                  <a:srgbClr val="3333CC"/>
                </a:solidFill>
              </a:rPr>
              <a:pPr/>
              <a:t>12</a:t>
            </a:fld>
            <a:endParaRPr lang="en-US">
              <a:solidFill>
                <a:srgbClr val="3333CC"/>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a:t>
            </a:r>
            <a:r>
              <a:rPr lang="en-US" baseline="0" dirty="0"/>
              <a:t> the surface, warm (cold) air column often is associated with Low (High) pressure center, as warm (cold) air expands (contracts) so that the column can hold less (more) air mass above the surface. The pressure centers reverse sign in the mid-upper troposphere as the pressure surface increases with altitude faster in warm air than in cold air.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15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19</a:t>
            </a:fld>
            <a:endParaRPr lang="en-US"/>
          </a:p>
        </p:txBody>
      </p:sp>
    </p:spTree>
    <p:extLst>
      <p:ext uri="{BB962C8B-B14F-4D97-AF65-F5344CB8AC3E}">
        <p14:creationId xmlns:p14="http://schemas.microsoft.com/office/powerpoint/2010/main" val="4207288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21</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3689" r:id="rId1"/>
    <p:sldLayoutId id="2147483700"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78" r:id="rId1"/>
    <p:sldLayoutId id="2147483779" r:id="rId2"/>
    <p:sldLayoutId id="2147483780" r:id="rId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474662"/>
            <a:ext cx="9144000" cy="1658938"/>
          </a:xfrm>
          <a:prstGeom prst="rect">
            <a:avLst/>
          </a:prstGeom>
          <a:effectLst>
            <a:outerShdw blurRad="50800" dist="38100" dir="2700000" algn="tl" rotWithShape="0">
              <a:prstClr val="black"/>
            </a:outerShdw>
          </a:effectLst>
        </p:spPr>
        <p:txBody>
          <a:bodyPr/>
          <a:lstStyle/>
          <a:p>
            <a:pPr>
              <a:defRPr/>
            </a:pPr>
            <a:r>
              <a:rPr lang="en-US" sz="1800" b="1" dirty="0">
                <a:solidFill>
                  <a:schemeClr val="accent6"/>
                </a:solidFill>
                <a:latin typeface="Arial" charset="0"/>
                <a:cs typeface="Times New Roman" pitchFamily="18" charset="0"/>
              </a:rPr>
              <a:t>A ATM551</a:t>
            </a:r>
            <a:r>
              <a:rPr lang="en-US" sz="2400" b="1" dirty="0">
                <a:solidFill>
                  <a:schemeClr val="accent6"/>
                </a:solidFill>
                <a:latin typeface="Arial" charset="0"/>
                <a:cs typeface="Times New Roman" pitchFamily="18" charset="0"/>
              </a:rPr>
              <a:t>, Lectures #7-8</a:t>
            </a:r>
            <a:br>
              <a:rPr lang="en-US" sz="3200" b="1" dirty="0">
                <a:latin typeface="Arial" charset="0"/>
                <a:cs typeface="Times New Roman" pitchFamily="18" charset="0"/>
              </a:rPr>
            </a:br>
            <a:br>
              <a:rPr lang="en-US" sz="3200" b="1" dirty="0">
                <a:latin typeface="Arial" charset="0"/>
                <a:cs typeface="Times New Roman" pitchFamily="18" charset="0"/>
              </a:rPr>
            </a:br>
            <a:r>
              <a:rPr lang="en-US" sz="3600" b="1" dirty="0">
                <a:latin typeface="Arial" charset="0"/>
                <a:cs typeface="Times New Roman" pitchFamily="18" charset="0"/>
              </a:rPr>
              <a:t>Atmospheric Circulation</a:t>
            </a:r>
            <a:r>
              <a:rPr lang="en-US" sz="4000" b="1" dirty="0">
                <a:latin typeface="Arial" charset="0"/>
                <a:cs typeface="Times New Roman" pitchFamily="18" charset="0"/>
              </a:rPr>
              <a:t> and Climate</a:t>
            </a:r>
            <a:endParaRPr lang="en-US" sz="5400" b="1" dirty="0">
              <a:latin typeface="Arial" charset="0"/>
              <a:ea typeface="SimSun" pitchFamily="2" charset="-122"/>
            </a:endParaRPr>
          </a:p>
        </p:txBody>
      </p:sp>
      <p:sp>
        <p:nvSpPr>
          <p:cNvPr id="3075" name="Rectangle 3"/>
          <p:cNvSpPr>
            <a:spLocks noGrp="1" noChangeArrowheads="1"/>
          </p:cNvSpPr>
          <p:nvPr>
            <p:ph type="subTitle" idx="4294967295"/>
          </p:nvPr>
        </p:nvSpPr>
        <p:spPr bwMode="auto">
          <a:xfrm>
            <a:off x="304800" y="1752600"/>
            <a:ext cx="8410575" cy="3810000"/>
          </a:xfrm>
          <a:prstGeom prst="rect">
            <a:avLst/>
          </a:prstGeom>
          <a:noFill/>
          <a:ln>
            <a:miter lim="800000"/>
            <a:headEnd/>
            <a:tailEnd/>
          </a:ln>
        </p:spPr>
        <p:txBody>
          <a:bodyPr/>
          <a:lstStyle/>
          <a:p>
            <a:pPr algn="ctr">
              <a:lnSpc>
                <a:spcPct val="80000"/>
              </a:lnSpc>
              <a:spcBef>
                <a:spcPct val="0"/>
              </a:spcBef>
              <a:buFontTx/>
              <a:buNone/>
            </a:pPr>
            <a:endParaRPr lang="en-US" sz="2800" b="1" dirty="0">
              <a:solidFill>
                <a:schemeClr val="tx2"/>
              </a:solidFill>
              <a:latin typeface="Arial" charset="0"/>
            </a:endParaRPr>
          </a:p>
          <a:p>
            <a:pPr algn="ctr">
              <a:lnSpc>
                <a:spcPct val="80000"/>
              </a:lnSpc>
              <a:buFontTx/>
              <a:buNone/>
            </a:pPr>
            <a:endParaRPr lang="en-US" sz="8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r>
              <a:rPr lang="en-US" sz="2000" b="1" dirty="0">
                <a:solidFill>
                  <a:schemeClr val="tx2"/>
                </a:solidFill>
                <a:latin typeface="Arial" charset="0"/>
                <a:cs typeface="Times New Roman" pitchFamily="18" charset="0"/>
              </a:rPr>
              <a:t>Note: some slides were hidden/skipped in slide show mode. You should study those slides as well.  </a:t>
            </a: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r>
              <a:rPr lang="en-US" sz="2000" b="1" dirty="0">
                <a:solidFill>
                  <a:schemeClr val="tx2"/>
                </a:solidFill>
                <a:latin typeface="Arial" charset="0"/>
                <a:cs typeface="Times New Roman" pitchFamily="18" charset="0"/>
              </a:rPr>
              <a:t>Reading Assignment: </a:t>
            </a: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r>
              <a:rPr lang="en-US" sz="2000" b="1" dirty="0">
                <a:solidFill>
                  <a:schemeClr val="bg2"/>
                </a:solidFill>
                <a:latin typeface="Arial" charset="0"/>
                <a:cs typeface="Times New Roman" pitchFamily="18" charset="0"/>
              </a:rPr>
              <a:t>Chapter 6 of Hartmann GPC</a:t>
            </a:r>
            <a:endParaRPr lang="en-US" sz="1800" dirty="0">
              <a:solidFill>
                <a:schemeClr val="bg2"/>
              </a:solidFill>
              <a:latin typeface="Arial" charset="0"/>
              <a:cs typeface="Times New Roman" pitchFamily="18" charset="0"/>
            </a:endParaRPr>
          </a:p>
          <a:p>
            <a:pPr>
              <a:lnSpc>
                <a:spcPct val="80000"/>
              </a:lnSpc>
              <a:buFontTx/>
              <a:buNone/>
            </a:pPr>
            <a:r>
              <a:rPr lang="en-US" sz="1600" dirty="0">
                <a:solidFill>
                  <a:schemeClr val="bg2"/>
                </a:solidFill>
                <a:latin typeface="Arial" pitchFamily="34" charset="0"/>
                <a:cs typeface="Arial" pitchFamily="34" charset="0"/>
              </a:rPr>
              <a:t>  </a:t>
            </a:r>
          </a:p>
          <a:p>
            <a:pPr>
              <a:lnSpc>
                <a:spcPct val="80000"/>
              </a:lnSpc>
              <a:buFontTx/>
              <a:buNone/>
            </a:pPr>
            <a:r>
              <a:rPr lang="en-US" sz="1600" dirty="0">
                <a:solidFill>
                  <a:schemeClr val="bg2"/>
                </a:solidFill>
                <a:latin typeface="Arial" pitchFamily="34" charset="0"/>
                <a:cs typeface="Arial" pitchFamily="34" charset="0"/>
              </a:rPr>
              <a:t> Hartmann, D. 2007: The atmospheric general circulation and its variability. </a:t>
            </a:r>
            <a:r>
              <a:rPr lang="en-US" sz="1600" i="1" dirty="0">
                <a:solidFill>
                  <a:schemeClr val="bg2"/>
                </a:solidFill>
                <a:latin typeface="Arial" pitchFamily="34" charset="0"/>
                <a:cs typeface="Arial" pitchFamily="34" charset="0"/>
              </a:rPr>
              <a:t>J. Met. Soc.     Japan</a:t>
            </a:r>
            <a:r>
              <a:rPr lang="en-US" sz="1600" dirty="0">
                <a:solidFill>
                  <a:schemeClr val="bg2"/>
                </a:solidFill>
                <a:latin typeface="Arial" pitchFamily="34" charset="0"/>
                <a:cs typeface="Arial" pitchFamily="34" charset="0"/>
              </a:rPr>
              <a:t>. 85B: 123-143 </a:t>
            </a:r>
          </a:p>
          <a:p>
            <a:pPr algn="ctr">
              <a:lnSpc>
                <a:spcPct val="80000"/>
              </a:lnSpc>
              <a:buFontTx/>
              <a:buNone/>
            </a:pPr>
            <a:endParaRPr lang="en-US" sz="1600" dirty="0">
              <a:solidFill>
                <a:schemeClr val="bg2"/>
              </a:solidFill>
              <a:latin typeface="Arial" pitchFamily="34" charset="0"/>
              <a:cs typeface="Arial" pitchFamily="34" charset="0"/>
            </a:endParaRPr>
          </a:p>
          <a:p>
            <a:pPr algn="ctr">
              <a:lnSpc>
                <a:spcPct val="80000"/>
              </a:lnSpc>
              <a:buFontTx/>
              <a:buNone/>
            </a:pPr>
            <a:r>
              <a:rPr lang="en-US" sz="1600" dirty="0">
                <a:solidFill>
                  <a:schemeClr val="bg2"/>
                </a:solidFill>
                <a:latin typeface="Arial" pitchFamily="34" charset="0"/>
                <a:cs typeface="Arial" pitchFamily="34" charset="0"/>
              </a:rPr>
              <a:t>Liu, Z., and M. Alexander (2007), Atmospheric bridge, oceanic tunnel, and global climatic</a:t>
            </a:r>
          </a:p>
          <a:p>
            <a:pPr algn="ctr">
              <a:lnSpc>
                <a:spcPct val="80000"/>
              </a:lnSpc>
              <a:buFontTx/>
              <a:buNone/>
            </a:pPr>
            <a:r>
              <a:rPr lang="en-US" sz="1600" dirty="0" err="1">
                <a:solidFill>
                  <a:schemeClr val="bg2"/>
                </a:solidFill>
                <a:latin typeface="Arial" pitchFamily="34" charset="0"/>
                <a:cs typeface="Arial" pitchFamily="34" charset="0"/>
              </a:rPr>
              <a:t>teleconnections</a:t>
            </a:r>
            <a:r>
              <a:rPr lang="en-US" sz="1600" dirty="0">
                <a:solidFill>
                  <a:schemeClr val="bg2"/>
                </a:solidFill>
                <a:latin typeface="Arial" pitchFamily="34" charset="0"/>
                <a:cs typeface="Arial" pitchFamily="34" charset="0"/>
              </a:rPr>
              <a:t>, </a:t>
            </a:r>
            <a:r>
              <a:rPr lang="en-US" sz="1600" i="1" dirty="0">
                <a:solidFill>
                  <a:schemeClr val="bg2"/>
                </a:solidFill>
                <a:latin typeface="Arial" pitchFamily="34" charset="0"/>
                <a:cs typeface="Arial" pitchFamily="34" charset="0"/>
              </a:rPr>
              <a:t>Rev. Geophys</a:t>
            </a:r>
            <a:r>
              <a:rPr lang="en-US" sz="1600" dirty="0">
                <a:solidFill>
                  <a:schemeClr val="bg2"/>
                </a:solidFill>
                <a:latin typeface="Arial" pitchFamily="34" charset="0"/>
                <a:cs typeface="Arial" pitchFamily="34" charset="0"/>
              </a:rPr>
              <a:t>.,45, RG2005, doi:10.1029/2005RG000172</a:t>
            </a:r>
            <a:endParaRPr lang="en-US" sz="1600" b="1" dirty="0">
              <a:solidFill>
                <a:schemeClr val="bg2"/>
              </a:solidFill>
              <a:latin typeface="Arial" pitchFamily="34" charset="0"/>
              <a:cs typeface="Arial" pitchFamily="34" charset="0"/>
            </a:endParaRPr>
          </a:p>
          <a:p>
            <a:pPr algn="ctr">
              <a:lnSpc>
                <a:spcPct val="80000"/>
              </a:lnSpc>
              <a:buFontTx/>
              <a:buNone/>
            </a:pPr>
            <a:endParaRPr lang="en-US" sz="1800" dirty="0">
              <a:solidFill>
                <a:schemeClr val="tx2"/>
              </a:solidFill>
              <a:latin typeface="Arial" charset="0"/>
              <a:cs typeface="Times New Roman" pitchFamily="18" charset="0"/>
            </a:endParaRPr>
          </a:p>
          <a:p>
            <a:pPr algn="ctr">
              <a:lnSpc>
                <a:spcPct val="80000"/>
              </a:lnSpc>
              <a:buFontTx/>
              <a:buNone/>
            </a:pPr>
            <a:endParaRPr lang="en-US" sz="1800" dirty="0">
              <a:solidFill>
                <a:schemeClr val="tx2"/>
              </a:solidFill>
              <a:latin typeface="Arial" charset="0"/>
              <a:cs typeface="Times New Roman" pitchFamily="18" charset="0"/>
            </a:endParaRPr>
          </a:p>
          <a:p>
            <a:pPr algn="ctr">
              <a:lnSpc>
                <a:spcPct val="80000"/>
              </a:lnSpc>
              <a:buFontTx/>
              <a:buNone/>
            </a:pPr>
            <a:endParaRPr lang="en-US" sz="2000" dirty="0">
              <a:latin typeface="Arial Narrow" pitchFamily="34" charset="0"/>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1</a:t>
            </a:fld>
            <a:endParaRPr lang="en-US" dirty="0">
              <a:solidFill>
                <a:schemeClr val="bg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srcRect/>
          <a:stretch>
            <a:fillRect/>
          </a:stretch>
        </p:blipFill>
        <p:spPr bwMode="auto">
          <a:xfrm>
            <a:off x="1676400" y="4648200"/>
            <a:ext cx="5943600" cy="2171700"/>
          </a:xfrm>
          <a:prstGeom prst="rect">
            <a:avLst/>
          </a:prstGeom>
          <a:noFill/>
          <a:ln w="9525">
            <a:noFill/>
            <a:miter lim="800000"/>
            <a:headEnd/>
            <a:tailEnd/>
          </a:ln>
        </p:spPr>
      </p:pic>
      <p:pic>
        <p:nvPicPr>
          <p:cNvPr id="50179" name="Picture 3"/>
          <p:cNvPicPr>
            <a:picLocks noChangeAspect="1" noChangeArrowheads="1"/>
          </p:cNvPicPr>
          <p:nvPr/>
        </p:nvPicPr>
        <p:blipFill>
          <a:blip r:embed="rId3" cstate="print"/>
          <a:srcRect/>
          <a:stretch>
            <a:fillRect/>
          </a:stretch>
        </p:blipFill>
        <p:spPr bwMode="auto">
          <a:xfrm>
            <a:off x="1155700" y="-76200"/>
            <a:ext cx="6921500" cy="48006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835025" y="177800"/>
            <a:ext cx="7473950" cy="6502400"/>
          </a:xfrm>
          <a:prstGeom prst="rect">
            <a:avLst/>
          </a:prstGeom>
          <a:noFill/>
          <a:ln w="9525">
            <a:noFill/>
            <a:miter lim="800000"/>
            <a:headEnd/>
            <a:tailEnd/>
          </a:ln>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345375" y="228600"/>
            <a:ext cx="8417625" cy="590931"/>
          </a:xfrm>
          <a:prstGeom prst="rect">
            <a:avLst/>
          </a:prstGeom>
          <a:noFill/>
          <a:ln w="15875" algn="ctr">
            <a:noFill/>
            <a:miter lim="800000"/>
            <a:headEnd/>
            <a:tailEnd/>
          </a:ln>
        </p:spPr>
        <p:txBody>
          <a:bodyPr wrap="none">
            <a:spAutoFit/>
          </a:bodyPr>
          <a:lstStyle/>
          <a:p>
            <a:pPr marL="342900" indent="-342900">
              <a:lnSpc>
                <a:spcPct val="90000"/>
              </a:lnSpc>
              <a:spcBef>
                <a:spcPct val="20000"/>
              </a:spcBef>
              <a:defRPr/>
            </a:pPr>
            <a:r>
              <a:rPr lang="en-US" sz="3600" b="1" dirty="0">
                <a:solidFill>
                  <a:srgbClr val="FF3300"/>
                </a:solidFill>
                <a:effectLst>
                  <a:outerShdw blurRad="50800" dist="38100" dir="2700000" algn="tl" rotWithShape="0">
                    <a:prstClr val="black">
                      <a:alpha val="40000"/>
                    </a:prstClr>
                  </a:outerShdw>
                </a:effectLst>
                <a:latin typeface="Arial" charset="0"/>
              </a:rPr>
              <a:t>Annual-mean Atmospheric Temp (</a:t>
            </a:r>
            <a:r>
              <a:rPr lang="en-US" sz="3600" b="1" baseline="30000" dirty="0" err="1">
                <a:solidFill>
                  <a:srgbClr val="FF3300"/>
                </a:solidFill>
                <a:effectLst>
                  <a:outerShdw blurRad="50800" dist="38100" dir="2700000" algn="tl" rotWithShape="0">
                    <a:prstClr val="black">
                      <a:alpha val="40000"/>
                    </a:prstClr>
                  </a:outerShdw>
                </a:effectLst>
                <a:latin typeface="Arial" charset="0"/>
              </a:rPr>
              <a:t>o</a:t>
            </a:r>
            <a:r>
              <a:rPr lang="en-US" sz="3600" b="1" dirty="0" err="1">
                <a:solidFill>
                  <a:srgbClr val="FF3300"/>
                </a:solidFill>
                <a:effectLst>
                  <a:outerShdw blurRad="50800" dist="38100" dir="2700000" algn="tl" rotWithShape="0">
                    <a:prstClr val="black">
                      <a:alpha val="40000"/>
                    </a:prstClr>
                  </a:outerShdw>
                </a:effectLst>
                <a:latin typeface="Arial" charset="0"/>
              </a:rPr>
              <a:t>C</a:t>
            </a:r>
            <a:r>
              <a:rPr lang="en-US" sz="3600" b="1" dirty="0">
                <a:solidFill>
                  <a:srgbClr val="FF3300"/>
                </a:solidFill>
                <a:effectLst>
                  <a:outerShdw blurRad="50800" dist="38100" dir="2700000" algn="tl" rotWithShape="0">
                    <a:prstClr val="black">
                      <a:alpha val="40000"/>
                    </a:prstClr>
                  </a:outerShdw>
                </a:effectLst>
                <a:latin typeface="Arial" charset="0"/>
              </a:rPr>
              <a:t>)</a:t>
            </a:r>
          </a:p>
        </p:txBody>
      </p:sp>
      <p:sp>
        <p:nvSpPr>
          <p:cNvPr id="23" name="Slide Number Placeholder 22"/>
          <p:cNvSpPr>
            <a:spLocks noGrp="1"/>
          </p:cNvSpPr>
          <p:nvPr>
            <p:ph type="sldNum" sz="quarter" idx="12"/>
          </p:nvPr>
        </p:nvSpPr>
        <p:spPr>
          <a:xfrm>
            <a:off x="7162800" y="6400800"/>
            <a:ext cx="1905000" cy="457200"/>
          </a:xfrm>
        </p:spPr>
        <p:txBody>
          <a:bodyPr/>
          <a:lstStyle/>
          <a:p>
            <a:pPr>
              <a:defRPr/>
            </a:pPr>
            <a:fld id="{A49640CD-6733-4245-94CF-37DCF0A05FFE}" type="slidenum">
              <a:rPr lang="en-US" smtClean="0">
                <a:solidFill>
                  <a:srgbClr val="000000"/>
                </a:solidFill>
              </a:rPr>
              <a:pPr>
                <a:defRPr/>
              </a:pPr>
              <a:t>12</a:t>
            </a:fld>
            <a:endParaRPr lang="en-US" dirty="0">
              <a:solidFill>
                <a:srgbClr val="000000"/>
              </a:solidFill>
            </a:endParaRPr>
          </a:p>
        </p:txBody>
      </p:sp>
      <p:sp>
        <p:nvSpPr>
          <p:cNvPr id="12290" name="AutoShape 2" descr="Click for options and more information"/>
          <p:cNvSpPr>
            <a:spLocks noChangeAspect="1" noChangeArrowheads="1"/>
          </p:cNvSpPr>
          <p:nvPr/>
        </p:nvSpPr>
        <p:spPr bwMode="auto">
          <a:xfrm>
            <a:off x="155575" y="-1309688"/>
            <a:ext cx="4800600" cy="27432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292" name="AutoShape 4" descr="Click for options and more information"/>
          <p:cNvSpPr>
            <a:spLocks noChangeAspect="1" noChangeArrowheads="1"/>
          </p:cNvSpPr>
          <p:nvPr/>
        </p:nvSpPr>
        <p:spPr bwMode="auto">
          <a:xfrm>
            <a:off x="155575" y="-1309688"/>
            <a:ext cx="4800600" cy="27432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294" name="AutoShape 6" descr="http://iridl.ldeo.columbia.edu/expert/SOURCES/.OORT/.Mean/.tair%5BX%5Daverage%5BT%5Daverage/DATA/25/20/15/10/5/0/-5/-10/-15/-20/-25/-30/-35/-40/-45/-50/-55/-60/-65/-70/-75/-80/VALUES/a-++prcp_anomaly_max500_colors2+-a-++-a+Y+P+fig:+colors+contours+:fig+//tair/-150/150/plotrange//tair/-150/150/plotrange+//plotborder+72+psdef//plotaxislength+432+psdef//XOVY+null+psdef//fntsze+16+psdef//color_smoothing+null+psdef+.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295" name="Picture 7"/>
          <p:cNvPicPr>
            <a:picLocks noChangeAspect="1" noChangeArrowheads="1"/>
          </p:cNvPicPr>
          <p:nvPr/>
        </p:nvPicPr>
        <p:blipFill>
          <a:blip r:embed="rId3" cstate="print"/>
          <a:srcRect/>
          <a:stretch>
            <a:fillRect/>
          </a:stretch>
        </p:blipFill>
        <p:spPr bwMode="auto">
          <a:xfrm>
            <a:off x="0" y="1219200"/>
            <a:ext cx="9124950" cy="5257800"/>
          </a:xfrm>
          <a:prstGeom prst="rect">
            <a:avLst/>
          </a:prstGeom>
          <a:noFill/>
          <a:ln w="9525">
            <a:noFill/>
            <a:miter lim="800000"/>
            <a:headEnd/>
            <a:tailEnd/>
          </a:ln>
        </p:spPr>
      </p:pic>
      <p:sp>
        <p:nvSpPr>
          <p:cNvPr id="10" name="TextBox 9"/>
          <p:cNvSpPr txBox="1"/>
          <p:nvPr/>
        </p:nvSpPr>
        <p:spPr>
          <a:xfrm>
            <a:off x="1603809" y="757535"/>
            <a:ext cx="6184450" cy="461665"/>
          </a:xfrm>
          <a:prstGeom prst="rect">
            <a:avLst/>
          </a:prstGeom>
          <a:noFill/>
        </p:spPr>
        <p:txBody>
          <a:bodyPr wrap="none" rtlCol="0">
            <a:spAutoFit/>
          </a:bodyPr>
          <a:lstStyle/>
          <a:p>
            <a:r>
              <a:rPr lang="en-US" sz="2400" b="1" dirty="0"/>
              <a:t>Typical Equator-Pole </a:t>
            </a:r>
            <a:r>
              <a:rPr lang="en-US" sz="2400" b="1" dirty="0" err="1"/>
              <a:t>dT</a:t>
            </a:r>
            <a:r>
              <a:rPr lang="en-US" sz="2400" b="1" dirty="0"/>
              <a:t> =40</a:t>
            </a:r>
            <a:r>
              <a:rPr lang="en-US" sz="2400" b="1" baseline="30000" dirty="0"/>
              <a:t>o</a:t>
            </a:r>
            <a:r>
              <a:rPr lang="en-US" sz="2400" b="1" dirty="0"/>
              <a:t>C in the Troposphere</a:t>
            </a:r>
          </a:p>
        </p:txBody>
      </p:sp>
      <p:sp>
        <p:nvSpPr>
          <p:cNvPr id="11" name="Rectangle 10"/>
          <p:cNvSpPr/>
          <p:nvPr/>
        </p:nvSpPr>
        <p:spPr bwMode="auto">
          <a:xfrm>
            <a:off x="4114800" y="2133600"/>
            <a:ext cx="1676400" cy="3276600"/>
          </a:xfrm>
          <a:prstGeom prst="rect">
            <a:avLst/>
          </a:prstGeom>
          <a:noFill/>
          <a:ln w="3810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2" name="TextBox 11"/>
          <p:cNvSpPr txBox="1"/>
          <p:nvPr/>
        </p:nvSpPr>
        <p:spPr>
          <a:xfrm>
            <a:off x="4291129" y="3576935"/>
            <a:ext cx="1337226" cy="830997"/>
          </a:xfrm>
          <a:prstGeom prst="rect">
            <a:avLst/>
          </a:prstGeom>
          <a:noFill/>
        </p:spPr>
        <p:txBody>
          <a:bodyPr wrap="none" rtlCol="0">
            <a:spAutoFit/>
          </a:bodyPr>
          <a:lstStyle/>
          <a:p>
            <a:r>
              <a:rPr lang="en-US" sz="2400" dirty="0" err="1">
                <a:solidFill>
                  <a:schemeClr val="tx2"/>
                </a:solidFill>
              </a:rPr>
              <a:t>Barotropic</a:t>
            </a:r>
            <a:endParaRPr lang="en-US" sz="2400" dirty="0">
              <a:solidFill>
                <a:schemeClr val="tx2"/>
              </a:solidFill>
            </a:endParaRPr>
          </a:p>
          <a:p>
            <a:r>
              <a:rPr lang="en-US" sz="2400" dirty="0" err="1">
                <a:solidFill>
                  <a:schemeClr val="tx2"/>
                </a:solidFill>
              </a:rPr>
              <a:t>u</a:t>
            </a:r>
            <a:r>
              <a:rPr lang="en-US" sz="2400" baseline="-25000" dirty="0" err="1">
                <a:solidFill>
                  <a:schemeClr val="tx2"/>
                </a:solidFill>
              </a:rPr>
              <a:t>T</a:t>
            </a:r>
            <a:r>
              <a:rPr lang="en-US" sz="2400" dirty="0">
                <a:solidFill>
                  <a:schemeClr val="tx2"/>
                </a:solidFill>
              </a:rPr>
              <a:t>=0</a:t>
            </a:r>
          </a:p>
        </p:txBody>
      </p:sp>
      <p:grpSp>
        <p:nvGrpSpPr>
          <p:cNvPr id="17" name="Group 16"/>
          <p:cNvGrpSpPr/>
          <p:nvPr/>
        </p:nvGrpSpPr>
        <p:grpSpPr>
          <a:xfrm>
            <a:off x="1524000" y="2133600"/>
            <a:ext cx="6851822" cy="3276600"/>
            <a:chOff x="1524000" y="2133600"/>
            <a:chExt cx="6851822" cy="3276600"/>
          </a:xfrm>
        </p:grpSpPr>
        <p:sp>
          <p:nvSpPr>
            <p:cNvPr id="13" name="Rectangle 12"/>
            <p:cNvSpPr/>
            <p:nvPr/>
          </p:nvSpPr>
          <p:spPr bwMode="auto">
            <a:xfrm>
              <a:off x="1524000" y="2133600"/>
              <a:ext cx="2514600" cy="3276600"/>
            </a:xfrm>
            <a:prstGeom prst="rect">
              <a:avLst/>
            </a:prstGeom>
            <a:noFill/>
            <a:ln w="3810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4" name="TextBox 13"/>
            <p:cNvSpPr txBox="1"/>
            <p:nvPr/>
          </p:nvSpPr>
          <p:spPr>
            <a:xfrm>
              <a:off x="1624129" y="3576935"/>
              <a:ext cx="2066622" cy="1200329"/>
            </a:xfrm>
            <a:prstGeom prst="rect">
              <a:avLst/>
            </a:prstGeom>
            <a:noFill/>
          </p:spPr>
          <p:txBody>
            <a:bodyPr wrap="square" rtlCol="0">
              <a:spAutoFit/>
            </a:bodyPr>
            <a:lstStyle/>
            <a:p>
              <a:r>
                <a:rPr lang="en-US" sz="2400" dirty="0" err="1">
                  <a:solidFill>
                    <a:schemeClr val="tx2"/>
                  </a:solidFill>
                </a:rPr>
                <a:t>Baroclinic</a:t>
              </a:r>
              <a:endParaRPr lang="en-US" sz="2400" dirty="0">
                <a:solidFill>
                  <a:schemeClr val="tx2"/>
                </a:solidFill>
              </a:endParaRPr>
            </a:p>
            <a:p>
              <a:r>
                <a:rPr lang="en-US" sz="2400" dirty="0">
                  <a:solidFill>
                    <a:schemeClr val="tx2"/>
                  </a:solidFill>
                </a:rPr>
                <a:t>u</a:t>
              </a:r>
              <a:r>
                <a:rPr lang="en-US" sz="2400" baseline="-25000" dirty="0">
                  <a:solidFill>
                    <a:schemeClr val="tx2"/>
                  </a:solidFill>
                </a:rPr>
                <a:t>T</a:t>
              </a:r>
              <a:r>
                <a:rPr lang="en-US" sz="2400" dirty="0">
                  <a:solidFill>
                    <a:schemeClr val="tx2"/>
                  </a:solidFill>
                  <a:sym typeface="Symbol"/>
                </a:rPr>
                <a:t></a:t>
              </a:r>
              <a:r>
                <a:rPr lang="en-US" sz="2400" dirty="0">
                  <a:solidFill>
                    <a:schemeClr val="tx2"/>
                  </a:solidFill>
                </a:rPr>
                <a:t>0</a:t>
              </a:r>
            </a:p>
            <a:p>
              <a:endParaRPr lang="en-US" sz="2400" dirty="0">
                <a:solidFill>
                  <a:schemeClr val="tx2"/>
                </a:solidFill>
              </a:endParaRPr>
            </a:p>
          </p:txBody>
        </p:sp>
        <p:sp>
          <p:nvSpPr>
            <p:cNvPr id="15" name="Rectangle 14"/>
            <p:cNvSpPr/>
            <p:nvPr/>
          </p:nvSpPr>
          <p:spPr bwMode="auto">
            <a:xfrm>
              <a:off x="5861222" y="2133600"/>
              <a:ext cx="2514600" cy="3276600"/>
            </a:xfrm>
            <a:prstGeom prst="rect">
              <a:avLst/>
            </a:prstGeom>
            <a:noFill/>
            <a:ln w="3810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6" name="TextBox 15"/>
            <p:cNvSpPr txBox="1"/>
            <p:nvPr/>
          </p:nvSpPr>
          <p:spPr>
            <a:xfrm>
              <a:off x="5961351" y="3576935"/>
              <a:ext cx="2066622" cy="830997"/>
            </a:xfrm>
            <a:prstGeom prst="rect">
              <a:avLst/>
            </a:prstGeom>
            <a:noFill/>
          </p:spPr>
          <p:txBody>
            <a:bodyPr wrap="square" rtlCol="0">
              <a:spAutoFit/>
            </a:bodyPr>
            <a:lstStyle/>
            <a:p>
              <a:r>
                <a:rPr lang="en-US" sz="2400" dirty="0" err="1">
                  <a:solidFill>
                    <a:schemeClr val="tx2"/>
                  </a:solidFill>
                </a:rPr>
                <a:t>Baroclinic</a:t>
              </a:r>
              <a:endParaRPr lang="en-US" sz="2400" dirty="0">
                <a:solidFill>
                  <a:schemeClr val="tx2"/>
                </a:solidFill>
              </a:endParaRPr>
            </a:p>
            <a:p>
              <a:r>
                <a:rPr lang="en-US" sz="2400" dirty="0">
                  <a:solidFill>
                    <a:schemeClr val="tx2"/>
                  </a:solidFill>
                </a:rPr>
                <a:t>u</a:t>
              </a:r>
              <a:r>
                <a:rPr lang="en-US" sz="2400" baseline="-25000" dirty="0">
                  <a:solidFill>
                    <a:schemeClr val="tx2"/>
                  </a:solidFill>
                </a:rPr>
                <a:t>T</a:t>
              </a:r>
              <a:r>
                <a:rPr lang="en-US" sz="2400" dirty="0">
                  <a:solidFill>
                    <a:schemeClr val="tx2"/>
                  </a:solidFill>
                  <a:sym typeface="Symbol"/>
                </a:rPr>
                <a:t></a:t>
              </a:r>
              <a:r>
                <a:rPr lang="en-US" sz="2400" dirty="0">
                  <a:solidFill>
                    <a:schemeClr val="tx2"/>
                  </a:solidFill>
                </a:rPr>
                <a:t>0</a:t>
              </a:r>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3" presetClass="exit" presetSubtype="10" fill="hold" grpId="1" nodeType="withEffect">
                                  <p:stCondLst>
                                    <p:cond delay="0"/>
                                  </p:stCondLst>
                                  <p:childTnLst>
                                    <p:animEffect transition="out" filter="blinds(horizontal)">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3" presetClass="entr" presetSubtype="1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linds(horizont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2" grpId="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solidFill>
                  <a:srgbClr val="000000"/>
                </a:solidFill>
              </a:rPr>
              <a:pPr>
                <a:defRPr/>
              </a:pPr>
              <a:t>13</a:t>
            </a:fld>
            <a:endParaRPr lang="en-US">
              <a:solidFill>
                <a:srgbClr val="000000"/>
              </a:solidFill>
            </a:endParaRPr>
          </a:p>
        </p:txBody>
      </p:sp>
      <p:pic>
        <p:nvPicPr>
          <p:cNvPr id="36866" name="Picture 2" descr="Click for options and more information"/>
          <p:cNvPicPr>
            <a:picLocks noChangeAspect="1" noChangeArrowheads="1"/>
          </p:cNvPicPr>
          <p:nvPr/>
        </p:nvPicPr>
        <p:blipFill>
          <a:blip r:embed="rId2" cstate="print"/>
          <a:srcRect/>
          <a:stretch>
            <a:fillRect/>
          </a:stretch>
        </p:blipFill>
        <p:spPr bwMode="auto">
          <a:xfrm>
            <a:off x="2133600" y="533400"/>
            <a:ext cx="5600698" cy="3200400"/>
          </a:xfrm>
          <a:prstGeom prst="rect">
            <a:avLst/>
          </a:prstGeom>
          <a:noFill/>
        </p:spPr>
      </p:pic>
      <p:pic>
        <p:nvPicPr>
          <p:cNvPr id="36868" name="Picture 4" descr="Click for options and more information"/>
          <p:cNvPicPr>
            <a:picLocks noChangeAspect="1" noChangeArrowheads="1"/>
          </p:cNvPicPr>
          <p:nvPr/>
        </p:nvPicPr>
        <p:blipFill>
          <a:blip r:embed="rId3" cstate="print"/>
          <a:srcRect/>
          <a:stretch>
            <a:fillRect/>
          </a:stretch>
        </p:blipFill>
        <p:spPr bwMode="auto">
          <a:xfrm>
            <a:off x="2133600" y="3505200"/>
            <a:ext cx="5600698" cy="3200400"/>
          </a:xfrm>
          <a:prstGeom prst="rect">
            <a:avLst/>
          </a:prstGeom>
          <a:noFill/>
        </p:spPr>
      </p:pic>
      <p:sp>
        <p:nvSpPr>
          <p:cNvPr id="5" name="Text Box 2"/>
          <p:cNvSpPr txBox="1">
            <a:spLocks noChangeArrowheads="1"/>
          </p:cNvSpPr>
          <p:nvPr/>
        </p:nvSpPr>
        <p:spPr bwMode="auto">
          <a:xfrm>
            <a:off x="1132475" y="74069"/>
            <a:ext cx="7820539" cy="535531"/>
          </a:xfrm>
          <a:prstGeom prst="rect">
            <a:avLst/>
          </a:prstGeom>
          <a:noFill/>
          <a:ln w="15875" algn="ctr">
            <a:noFill/>
            <a:miter lim="800000"/>
            <a:headEnd/>
            <a:tailEnd/>
          </a:ln>
        </p:spPr>
        <p:txBody>
          <a:bodyPr wrap="none">
            <a:spAutoFit/>
          </a:bodyPr>
          <a:lstStyle/>
          <a:p>
            <a:pPr marL="342900" indent="-342900">
              <a:lnSpc>
                <a:spcPct val="90000"/>
              </a:lnSpc>
              <a:spcBef>
                <a:spcPct val="20000"/>
              </a:spcBef>
              <a:defRPr/>
            </a:pPr>
            <a:r>
              <a:rPr lang="en-US" sz="3200" b="1" dirty="0">
                <a:solidFill>
                  <a:srgbClr val="FF3300"/>
                </a:solidFill>
                <a:effectLst>
                  <a:outerShdw blurRad="50800" dist="38100" dir="2700000" algn="tl" rotWithShape="0">
                    <a:prstClr val="black">
                      <a:alpha val="40000"/>
                    </a:prstClr>
                  </a:outerShdw>
                </a:effectLst>
                <a:latin typeface="Arial" charset="0"/>
              </a:rPr>
              <a:t>Seasonal-mean Atmospheric Temp (</a:t>
            </a:r>
            <a:r>
              <a:rPr lang="en-US" sz="3200" b="1" baseline="30000" dirty="0" err="1">
                <a:solidFill>
                  <a:srgbClr val="FF3300"/>
                </a:solidFill>
                <a:effectLst>
                  <a:outerShdw blurRad="50800" dist="38100" dir="2700000" algn="tl" rotWithShape="0">
                    <a:prstClr val="black">
                      <a:alpha val="40000"/>
                    </a:prstClr>
                  </a:outerShdw>
                </a:effectLst>
                <a:latin typeface="Arial" charset="0"/>
              </a:rPr>
              <a:t>o</a:t>
            </a:r>
            <a:r>
              <a:rPr lang="en-US" sz="3200" b="1" dirty="0" err="1">
                <a:solidFill>
                  <a:srgbClr val="FF3300"/>
                </a:solidFill>
                <a:effectLst>
                  <a:outerShdw blurRad="50800" dist="38100" dir="2700000" algn="tl" rotWithShape="0">
                    <a:prstClr val="black">
                      <a:alpha val="40000"/>
                    </a:prstClr>
                  </a:outerShdw>
                </a:effectLst>
                <a:latin typeface="Arial" charset="0"/>
              </a:rPr>
              <a:t>C</a:t>
            </a:r>
            <a:r>
              <a:rPr lang="en-US" sz="3200" b="1" dirty="0">
                <a:solidFill>
                  <a:srgbClr val="FF3300"/>
                </a:solidFill>
                <a:effectLst>
                  <a:outerShdw blurRad="50800" dist="38100" dir="2700000" algn="tl" rotWithShape="0">
                    <a:prstClr val="black">
                      <a:alpha val="40000"/>
                    </a:prstClr>
                  </a:outerShdw>
                </a:effectLst>
                <a:latin typeface="Arial" charset="0"/>
              </a:rPr>
              <a:t>)</a:t>
            </a:r>
          </a:p>
        </p:txBody>
      </p:sp>
      <p:sp>
        <p:nvSpPr>
          <p:cNvPr id="6" name="Rectangle 5"/>
          <p:cNvSpPr/>
          <p:nvPr/>
        </p:nvSpPr>
        <p:spPr>
          <a:xfrm>
            <a:off x="6172200" y="533400"/>
            <a:ext cx="864340" cy="523220"/>
          </a:xfrm>
          <a:prstGeom prst="rect">
            <a:avLst/>
          </a:prstGeom>
        </p:spPr>
        <p:txBody>
          <a:bodyPr wrap="none">
            <a:spAutoFit/>
          </a:bodyPr>
          <a:lstStyle/>
          <a:p>
            <a:r>
              <a:rPr lang="en-US" b="1" dirty="0">
                <a:solidFill>
                  <a:srgbClr val="FF3300"/>
                </a:solidFill>
                <a:effectLst>
                  <a:outerShdw blurRad="50800" dist="38100" dir="2700000" algn="tl" rotWithShape="0">
                    <a:prstClr val="black">
                      <a:alpha val="40000"/>
                    </a:prstClr>
                  </a:outerShdw>
                </a:effectLst>
                <a:latin typeface="Arial" charset="0"/>
              </a:rPr>
              <a:t>DJF</a:t>
            </a:r>
            <a:endParaRPr lang="en-US" dirty="0"/>
          </a:p>
        </p:txBody>
      </p:sp>
      <p:sp>
        <p:nvSpPr>
          <p:cNvPr id="7" name="Rectangle 6"/>
          <p:cNvSpPr/>
          <p:nvPr/>
        </p:nvSpPr>
        <p:spPr>
          <a:xfrm>
            <a:off x="6977790" y="3515380"/>
            <a:ext cx="724878" cy="523220"/>
          </a:xfrm>
          <a:prstGeom prst="rect">
            <a:avLst/>
          </a:prstGeom>
        </p:spPr>
        <p:txBody>
          <a:bodyPr wrap="none">
            <a:spAutoFit/>
          </a:bodyPr>
          <a:lstStyle/>
          <a:p>
            <a:r>
              <a:rPr lang="en-US" b="1" dirty="0">
                <a:solidFill>
                  <a:schemeClr val="tx2"/>
                </a:solidFill>
              </a:rPr>
              <a:t>JJA</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1219200" y="-1553"/>
            <a:ext cx="6924675" cy="6859553"/>
          </a:xfrm>
          <a:prstGeom prst="rect">
            <a:avLst/>
          </a:prstGeom>
          <a:noFill/>
          <a:ln w="9525">
            <a:noFill/>
            <a:miter lim="800000"/>
            <a:headEnd/>
            <a:tailEnd/>
          </a:ln>
        </p:spPr>
      </p:pic>
      <p:sp>
        <p:nvSpPr>
          <p:cNvPr id="3" name="Text Box 2"/>
          <p:cNvSpPr txBox="1">
            <a:spLocks noChangeArrowheads="1"/>
          </p:cNvSpPr>
          <p:nvPr/>
        </p:nvSpPr>
        <p:spPr bwMode="auto">
          <a:xfrm>
            <a:off x="1143000" y="76200"/>
            <a:ext cx="7056740" cy="535531"/>
          </a:xfrm>
          <a:prstGeom prst="rect">
            <a:avLst/>
          </a:prstGeom>
          <a:noFill/>
          <a:ln w="15875" algn="ctr">
            <a:noFill/>
            <a:miter lim="800000"/>
            <a:headEnd/>
            <a:tailEnd/>
          </a:ln>
        </p:spPr>
        <p:txBody>
          <a:bodyPr wrap="none">
            <a:spAutoFit/>
          </a:bodyPr>
          <a:lstStyle/>
          <a:p>
            <a:pPr marL="342900" indent="-342900">
              <a:lnSpc>
                <a:spcPct val="90000"/>
              </a:lnSpc>
              <a:spcBef>
                <a:spcPct val="20000"/>
              </a:spcBef>
              <a:defRPr/>
            </a:pPr>
            <a:r>
              <a:rPr lang="en-US" sz="3200" b="1" dirty="0">
                <a:solidFill>
                  <a:srgbClr val="FF3300"/>
                </a:solidFill>
                <a:effectLst>
                  <a:outerShdw blurRad="50800" dist="38100" dir="2700000" algn="tl" rotWithShape="0">
                    <a:prstClr val="black">
                      <a:alpha val="40000"/>
                    </a:prstClr>
                  </a:outerShdw>
                </a:effectLst>
                <a:latin typeface="Arial" charset="0"/>
              </a:rPr>
              <a:t>Temperature .vs. Pressure Surface</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6200" y="441682"/>
            <a:ext cx="6553200" cy="6416318"/>
            <a:chOff x="533400" y="441682"/>
            <a:chExt cx="6553200" cy="6416318"/>
          </a:xfrm>
        </p:grpSpPr>
        <p:grpSp>
          <p:nvGrpSpPr>
            <p:cNvPr id="6" name="Group 5"/>
            <p:cNvGrpSpPr/>
            <p:nvPr/>
          </p:nvGrpSpPr>
          <p:grpSpPr>
            <a:xfrm>
              <a:off x="533400" y="441682"/>
              <a:ext cx="6553200" cy="6416318"/>
              <a:chOff x="838200" y="441682"/>
              <a:chExt cx="6553200" cy="6416318"/>
            </a:xfrm>
          </p:grpSpPr>
          <p:pic>
            <p:nvPicPr>
              <p:cNvPr id="95234" name="Picture 2"/>
              <p:cNvPicPr>
                <a:picLocks noChangeAspect="1" noChangeArrowheads="1"/>
              </p:cNvPicPr>
              <p:nvPr/>
            </p:nvPicPr>
            <p:blipFill>
              <a:blip r:embed="rId3" cstate="print"/>
              <a:srcRect/>
              <a:stretch>
                <a:fillRect/>
              </a:stretch>
            </p:blipFill>
            <p:spPr bwMode="auto">
              <a:xfrm>
                <a:off x="838200" y="441682"/>
                <a:ext cx="6553200" cy="6416318"/>
              </a:xfrm>
              <a:prstGeom prst="rect">
                <a:avLst/>
              </a:prstGeom>
              <a:noFill/>
              <a:ln w="9525">
                <a:noFill/>
                <a:miter lim="800000"/>
                <a:headEnd/>
                <a:tailEnd/>
              </a:ln>
            </p:spPr>
          </p:pic>
          <p:sp>
            <p:nvSpPr>
              <p:cNvPr id="4" name="TextBox 3"/>
              <p:cNvSpPr txBox="1"/>
              <p:nvPr/>
            </p:nvSpPr>
            <p:spPr>
              <a:xfrm>
                <a:off x="1685081" y="4882978"/>
                <a:ext cx="628698" cy="400110"/>
              </a:xfrm>
              <a:prstGeom prst="rect">
                <a:avLst/>
              </a:prstGeom>
              <a:noFill/>
            </p:spPr>
            <p:txBody>
              <a:bodyPr wrap="none" rtlCol="0">
                <a:spAutoFit/>
              </a:bodyPr>
              <a:lstStyle/>
              <a:p>
                <a:r>
                  <a:rPr lang="en-US" sz="2000" b="1" dirty="0"/>
                  <a:t>Pole</a:t>
                </a:r>
              </a:p>
            </p:txBody>
          </p:sp>
          <p:sp>
            <p:nvSpPr>
              <p:cNvPr id="5" name="TextBox 4"/>
              <p:cNvSpPr txBox="1"/>
              <p:nvPr/>
            </p:nvSpPr>
            <p:spPr>
              <a:xfrm>
                <a:off x="5596574" y="4876224"/>
                <a:ext cx="979756" cy="400110"/>
              </a:xfrm>
              <a:prstGeom prst="rect">
                <a:avLst/>
              </a:prstGeom>
              <a:noFill/>
            </p:spPr>
            <p:txBody>
              <a:bodyPr wrap="none" rtlCol="0">
                <a:spAutoFit/>
              </a:bodyPr>
              <a:lstStyle/>
              <a:p>
                <a:r>
                  <a:rPr lang="en-US" sz="2000" b="1" dirty="0"/>
                  <a:t>Equator</a:t>
                </a:r>
              </a:p>
            </p:txBody>
          </p:sp>
        </p:grpSp>
        <p:sp>
          <p:nvSpPr>
            <p:cNvPr id="7" name="TextBox 6"/>
            <p:cNvSpPr txBox="1"/>
            <p:nvPr/>
          </p:nvSpPr>
          <p:spPr>
            <a:xfrm>
              <a:off x="2391000" y="1967356"/>
              <a:ext cx="561372" cy="830997"/>
            </a:xfrm>
            <a:prstGeom prst="rect">
              <a:avLst/>
            </a:prstGeom>
            <a:noFill/>
          </p:spPr>
          <p:txBody>
            <a:bodyPr wrap="none" rtlCol="0">
              <a:spAutoFit/>
            </a:bodyPr>
            <a:lstStyle/>
            <a:p>
              <a:r>
                <a:rPr lang="en-US" sz="4800" b="1" dirty="0">
                  <a:solidFill>
                    <a:schemeClr val="bg1"/>
                  </a:solidFill>
                  <a:latin typeface="Arial" pitchFamily="34" charset="0"/>
                  <a:cs typeface="Arial" pitchFamily="34" charset="0"/>
                </a:rPr>
                <a:t>L</a:t>
              </a:r>
              <a:endParaRPr lang="en-US" sz="3600" b="1" dirty="0">
                <a:solidFill>
                  <a:schemeClr val="bg1"/>
                </a:solidFill>
                <a:latin typeface="Arial" pitchFamily="34" charset="0"/>
                <a:cs typeface="Arial" pitchFamily="34" charset="0"/>
              </a:endParaRPr>
            </a:p>
          </p:txBody>
        </p:sp>
        <p:sp>
          <p:nvSpPr>
            <p:cNvPr id="8" name="TextBox 7"/>
            <p:cNvSpPr txBox="1"/>
            <p:nvPr/>
          </p:nvSpPr>
          <p:spPr>
            <a:xfrm>
              <a:off x="4635844" y="1975022"/>
              <a:ext cx="628698" cy="830997"/>
            </a:xfrm>
            <a:prstGeom prst="rect">
              <a:avLst/>
            </a:prstGeom>
            <a:noFill/>
          </p:spPr>
          <p:txBody>
            <a:bodyPr wrap="none" rtlCol="0">
              <a:spAutoFit/>
            </a:bodyPr>
            <a:lstStyle/>
            <a:p>
              <a:r>
                <a:rPr lang="en-US" sz="4800" b="1" dirty="0">
                  <a:solidFill>
                    <a:schemeClr val="tx2"/>
                  </a:solidFill>
                  <a:latin typeface="Arial" pitchFamily="34" charset="0"/>
                  <a:cs typeface="Arial" pitchFamily="34" charset="0"/>
                </a:rPr>
                <a:t>H</a:t>
              </a:r>
              <a:endParaRPr lang="en-US" sz="3600" b="1" dirty="0">
                <a:solidFill>
                  <a:schemeClr val="tx2"/>
                </a:solidFill>
                <a:latin typeface="Arial" pitchFamily="34" charset="0"/>
                <a:cs typeface="Arial" pitchFamily="34" charset="0"/>
              </a:endParaRPr>
            </a:p>
          </p:txBody>
        </p:sp>
      </p:grpSp>
      <p:sp>
        <p:nvSpPr>
          <p:cNvPr id="3" name="Text Box 2"/>
          <p:cNvSpPr txBox="1">
            <a:spLocks noChangeArrowheads="1"/>
          </p:cNvSpPr>
          <p:nvPr/>
        </p:nvSpPr>
        <p:spPr bwMode="auto">
          <a:xfrm>
            <a:off x="-122540" y="76200"/>
            <a:ext cx="7056740" cy="535531"/>
          </a:xfrm>
          <a:prstGeom prst="rect">
            <a:avLst/>
          </a:prstGeom>
          <a:noFill/>
          <a:ln w="15875" algn="ctr">
            <a:noFill/>
            <a:miter lim="800000"/>
            <a:headEnd/>
            <a:tailEnd/>
          </a:ln>
        </p:spPr>
        <p:txBody>
          <a:bodyPr wrap="none">
            <a:spAutoFit/>
          </a:bodyPr>
          <a:lstStyle/>
          <a:p>
            <a:pPr marL="342900" indent="-342900">
              <a:lnSpc>
                <a:spcPct val="90000"/>
              </a:lnSpc>
              <a:spcBef>
                <a:spcPct val="20000"/>
              </a:spcBef>
              <a:defRPr/>
            </a:pPr>
            <a:r>
              <a:rPr lang="en-US" sz="3200" b="1" dirty="0">
                <a:solidFill>
                  <a:srgbClr val="FF3300"/>
                </a:solidFill>
                <a:effectLst>
                  <a:outerShdw blurRad="50800" dist="38100" dir="2700000" algn="tl" rotWithShape="0">
                    <a:prstClr val="black">
                      <a:alpha val="40000"/>
                    </a:prstClr>
                  </a:outerShdw>
                </a:effectLst>
                <a:latin typeface="Arial" charset="0"/>
              </a:rPr>
              <a:t>Temperature .vs. Pressure Surface</a:t>
            </a:r>
          </a:p>
        </p:txBody>
      </p:sp>
      <mc:AlternateContent xmlns:mc="http://schemas.openxmlformats.org/markup-compatibility/2006" xmlns:a14="http://schemas.microsoft.com/office/drawing/2010/main">
        <mc:Choice Requires="a14">
          <p:sp>
            <p:nvSpPr>
              <p:cNvPr id="10" name="Object 9"/>
              <p:cNvSpPr txBox="1"/>
              <p:nvPr/>
            </p:nvSpPr>
            <p:spPr bwMode="auto">
              <a:xfrm>
                <a:off x="6019800" y="4572000"/>
                <a:ext cx="3048000" cy="1219200"/>
              </a:xfrm>
              <a:prstGeom prst="rect">
                <a:avLst/>
              </a:prstGeom>
              <a:solidFill>
                <a:schemeClr val="tx1"/>
              </a:solidFill>
            </p:spPr>
            <p:txBody>
              <a:bodyPr>
                <a:normAutofit fontScale="62500" lnSpcReduction="2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𝑑𝑝</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𝜌</m:t>
                      </m:r>
                      <m:r>
                        <a:rPr lang="en-US" i="1">
                          <a:solidFill>
                            <a:srgbClr val="000000"/>
                          </a:solidFill>
                          <a:latin typeface="Cambria Math" panose="02040503050406030204" pitchFamily="18" charset="0"/>
                        </a:rPr>
                        <m:t>𝑔</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𝑑𝑧</m:t>
                      </m:r>
                      <m:r>
                        <a:rPr lang="en-US" i="1">
                          <a:solidFill>
                            <a:srgbClr val="000000"/>
                          </a:solidFill>
                          <a:latin typeface="Cambria Math" panose="02040503050406030204" pitchFamily="18" charset="0"/>
                        </a:rPr>
                        <m:t> , </m:t>
                      </m:r>
                      <m:r>
                        <a:rPr lang="en-US" i="1">
                          <a:solidFill>
                            <a:srgbClr val="000000"/>
                          </a:solidFill>
                          <a:latin typeface="Cambria Math" panose="02040503050406030204" pitchFamily="18" charset="0"/>
                        </a:rPr>
                        <m:t>𝑝</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𝜌</m:t>
                      </m:r>
                      <m:r>
                        <a:rPr lang="en-US" i="1">
                          <a:solidFill>
                            <a:srgbClr val="000000"/>
                          </a:solidFill>
                          <a:latin typeface="Cambria Math" panose="02040503050406030204" pitchFamily="18" charset="0"/>
                        </a:rPr>
                        <m:t>𝑅</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𝑇</m:t>
                      </m:r>
                    </m:oMath>
                    <m:oMath xmlns:m="http://schemas.openxmlformats.org/officeDocument/2006/math">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𝑑𝑧</m:t>
                      </m:r>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𝑅𝑇</m:t>
                          </m:r>
                        </m:num>
                        <m:den>
                          <m:r>
                            <a:rPr lang="en-US" i="1">
                              <a:solidFill>
                                <a:srgbClr val="000000"/>
                              </a:solidFill>
                              <a:latin typeface="Cambria Math" panose="02040503050406030204" pitchFamily="18" charset="0"/>
                            </a:rPr>
                            <m:t>𝑝𝑔</m:t>
                          </m:r>
                        </m:den>
                      </m:f>
                      <m:r>
                        <a:rPr lang="en-US" i="1">
                          <a:solidFill>
                            <a:srgbClr val="000000"/>
                          </a:solidFill>
                          <a:latin typeface="Cambria Math" panose="02040503050406030204" pitchFamily="18" charset="0"/>
                        </a:rPr>
                        <m:t>𝑑𝑝</m:t>
                      </m:r>
                    </m:oMath>
                  </m:oMathPara>
                </a14:m>
                <a:endParaRPr lang="en-US" dirty="0"/>
              </a:p>
            </p:txBody>
          </p:sp>
        </mc:Choice>
        <mc:Fallback xmlns="">
          <p:sp>
            <p:nvSpPr>
              <p:cNvPr id="10" name="Object 9"/>
              <p:cNvSpPr txBox="1">
                <a:spLocks noRot="1" noChangeAspect="1" noMove="1" noResize="1" noEditPoints="1" noAdjustHandles="1" noChangeArrowheads="1" noChangeShapeType="1" noTextEdit="1"/>
              </p:cNvSpPr>
              <p:nvPr/>
            </p:nvSpPr>
            <p:spPr bwMode="auto">
              <a:xfrm>
                <a:off x="6019800" y="4572000"/>
                <a:ext cx="3048000" cy="1219200"/>
              </a:xfrm>
              <a:prstGeom prst="rect">
                <a:avLst/>
              </a:prstGeom>
              <a:blipFill>
                <a:blip r:embed="rId4"/>
                <a:stretch>
                  <a:fillRect l="-600"/>
                </a:stretch>
              </a:blipFill>
            </p:spPr>
            <p:txBody>
              <a:bodyPr/>
              <a:lstStyle/>
              <a:p>
                <a:r>
                  <a:rPr lang="en-US">
                    <a:noFill/>
                  </a:rPr>
                  <a:t> </a:t>
                </a:r>
              </a:p>
            </p:txBody>
          </p:sp>
        </mc:Fallback>
      </mc:AlternateContent>
      <p:sp>
        <p:nvSpPr>
          <p:cNvPr id="11" name="TextBox 10"/>
          <p:cNvSpPr txBox="1"/>
          <p:nvPr/>
        </p:nvSpPr>
        <p:spPr>
          <a:xfrm>
            <a:off x="6445825" y="587276"/>
            <a:ext cx="2698175" cy="1754326"/>
          </a:xfrm>
          <a:prstGeom prst="rect">
            <a:avLst/>
          </a:prstGeom>
          <a:noFill/>
        </p:spPr>
        <p:txBody>
          <a:bodyPr wrap="none" rtlCol="0">
            <a:spAutoFit/>
          </a:bodyPr>
          <a:lstStyle/>
          <a:p>
            <a:pPr algn="l"/>
            <a:r>
              <a:rPr lang="en-US" sz="1800" b="1" dirty="0"/>
              <a:t>Warm air expands</a:t>
            </a:r>
          </a:p>
          <a:p>
            <a:pPr algn="l">
              <a:buFont typeface="Wingdings"/>
              <a:buChar char="à"/>
            </a:pPr>
            <a:r>
              <a:rPr lang="en-US" sz="1800" b="1" dirty="0">
                <a:sym typeface="Wingdings" pitchFamily="2" charset="2"/>
              </a:rPr>
              <a:t>Higher pressure surfaces</a:t>
            </a:r>
          </a:p>
          <a:p>
            <a:pPr algn="l"/>
            <a:r>
              <a:rPr lang="en-US" sz="1800" b="1" dirty="0">
                <a:sym typeface="Wingdings" pitchFamily="2" charset="2"/>
              </a:rPr>
              <a:t>    in the atmosphere</a:t>
            </a:r>
          </a:p>
          <a:p>
            <a:pPr algn="l"/>
            <a:r>
              <a:rPr lang="en-US" sz="1800" b="1" dirty="0">
                <a:sym typeface="Wingdings" pitchFamily="2" charset="2"/>
              </a:rPr>
              <a:t>Cold air contracts</a:t>
            </a:r>
          </a:p>
          <a:p>
            <a:pPr algn="l">
              <a:buFont typeface="Wingdings"/>
              <a:buChar char="à"/>
            </a:pPr>
            <a:r>
              <a:rPr lang="en-US" sz="1800" b="1" dirty="0">
                <a:sym typeface="Wingdings" pitchFamily="2" charset="2"/>
              </a:rPr>
              <a:t>Lower pressure surfaces</a:t>
            </a:r>
          </a:p>
          <a:p>
            <a:pPr algn="l"/>
            <a:r>
              <a:rPr lang="en-US" sz="1800" b="1" dirty="0">
                <a:sym typeface="Wingdings" pitchFamily="2" charset="2"/>
              </a:rPr>
              <a:t>    in the atmosphere</a:t>
            </a:r>
            <a:endParaRPr lang="en-US" sz="1800" b="1" dirty="0"/>
          </a:p>
        </p:txBody>
      </p:sp>
      <p:grpSp>
        <p:nvGrpSpPr>
          <p:cNvPr id="15" name="Group 14"/>
          <p:cNvGrpSpPr/>
          <p:nvPr/>
        </p:nvGrpSpPr>
        <p:grpSpPr>
          <a:xfrm>
            <a:off x="1046202" y="2556808"/>
            <a:ext cx="8171395" cy="1938992"/>
            <a:chOff x="1046202" y="2556808"/>
            <a:chExt cx="8171395" cy="1938992"/>
          </a:xfrm>
        </p:grpSpPr>
        <p:cxnSp>
          <p:nvCxnSpPr>
            <p:cNvPr id="13" name="Straight Connector 12"/>
            <p:cNvCxnSpPr/>
            <p:nvPr/>
          </p:nvCxnSpPr>
          <p:spPr bwMode="auto">
            <a:xfrm flipV="1">
              <a:off x="1046202" y="2743200"/>
              <a:ext cx="4572000" cy="76200"/>
            </a:xfrm>
            <a:prstGeom prst="line">
              <a:avLst/>
            </a:prstGeom>
            <a:solidFill>
              <a:schemeClr val="accent1"/>
            </a:solidFill>
            <a:ln w="34925" cap="flat" cmpd="sng" algn="ctr">
              <a:solidFill>
                <a:schemeClr val="tx2"/>
              </a:solidFill>
              <a:prstDash val="solid"/>
              <a:round/>
              <a:headEnd type="none" w="med" len="med"/>
              <a:tailEnd type="none" w="med" len="sm"/>
            </a:ln>
            <a:effectLst/>
          </p:spPr>
        </p:cxnSp>
        <p:sp>
          <p:nvSpPr>
            <p:cNvPr id="14" name="TextBox 13"/>
            <p:cNvSpPr txBox="1"/>
            <p:nvPr/>
          </p:nvSpPr>
          <p:spPr>
            <a:xfrm>
              <a:off x="6400800" y="2556808"/>
              <a:ext cx="2816797" cy="1938992"/>
            </a:xfrm>
            <a:prstGeom prst="rect">
              <a:avLst/>
            </a:prstGeom>
            <a:noFill/>
          </p:spPr>
          <p:txBody>
            <a:bodyPr wrap="none" rtlCol="0">
              <a:spAutoFit/>
            </a:bodyPr>
            <a:lstStyle/>
            <a:p>
              <a:pPr algn="l"/>
              <a:r>
                <a:rPr lang="en-US" sz="2000" b="1" dirty="0">
                  <a:solidFill>
                    <a:schemeClr val="tx2"/>
                  </a:solidFill>
                </a:rPr>
                <a:t>Higher p surface</a:t>
              </a:r>
            </a:p>
            <a:p>
              <a:pPr algn="l">
                <a:buFont typeface="Wingdings"/>
                <a:buChar char="à"/>
              </a:pPr>
              <a:r>
                <a:rPr lang="en-US" sz="2000" b="1" dirty="0">
                  <a:solidFill>
                    <a:schemeClr val="tx2"/>
                  </a:solidFill>
                  <a:sym typeface="Wingdings" pitchFamily="2" charset="2"/>
                </a:rPr>
                <a:t>Higher Geopotential</a:t>
              </a:r>
            </a:p>
            <a:p>
              <a:pPr algn="l"/>
              <a:r>
                <a:rPr lang="en-US" sz="2000" b="1" dirty="0">
                  <a:solidFill>
                    <a:schemeClr val="tx2"/>
                  </a:solidFill>
                  <a:sym typeface="Wingdings" pitchFamily="2" charset="2"/>
                </a:rPr>
                <a:t>     Height (Z) for a given p </a:t>
              </a:r>
            </a:p>
            <a:p>
              <a:pPr algn="l"/>
              <a:r>
                <a:rPr lang="en-US" sz="2000" b="1" dirty="0">
                  <a:solidFill>
                    <a:schemeClr val="tx2"/>
                  </a:solidFill>
                  <a:sym typeface="Wingdings" pitchFamily="2" charset="2"/>
                </a:rPr>
                <a:t>Higher Z (for a given p) </a:t>
              </a:r>
            </a:p>
            <a:p>
              <a:pPr algn="l">
                <a:buFont typeface="Wingdings"/>
                <a:buChar char="à"/>
              </a:pPr>
              <a:r>
                <a:rPr lang="en-US" sz="2000" b="1" dirty="0">
                  <a:solidFill>
                    <a:schemeClr val="tx2"/>
                  </a:solidFill>
                  <a:sym typeface="Wingdings" pitchFamily="2" charset="2"/>
                </a:rPr>
                <a:t>Higher p (for a given </a:t>
              </a:r>
            </a:p>
            <a:p>
              <a:pPr algn="l"/>
              <a:r>
                <a:rPr lang="en-US" sz="2000" b="1" dirty="0">
                  <a:solidFill>
                    <a:schemeClr val="tx2"/>
                  </a:solidFill>
                  <a:sym typeface="Wingdings" pitchFamily="2" charset="2"/>
                </a:rPr>
                <a:t>    altitude). </a:t>
              </a:r>
              <a:endParaRPr lang="en-US" sz="2000" b="1" dirty="0">
                <a:solidFill>
                  <a:schemeClr val="tx2"/>
                </a:solidFill>
              </a:endParaRPr>
            </a:p>
          </p:txBody>
        </p:sp>
      </p:grpSp>
      <p:sp>
        <p:nvSpPr>
          <p:cNvPr id="16" name="TextBox 15"/>
          <p:cNvSpPr txBox="1"/>
          <p:nvPr/>
        </p:nvSpPr>
        <p:spPr>
          <a:xfrm>
            <a:off x="4495800" y="4045803"/>
            <a:ext cx="561372" cy="830997"/>
          </a:xfrm>
          <a:prstGeom prst="rect">
            <a:avLst/>
          </a:prstGeom>
          <a:noFill/>
        </p:spPr>
        <p:txBody>
          <a:bodyPr wrap="none" rtlCol="0">
            <a:spAutoFit/>
          </a:bodyPr>
          <a:lstStyle/>
          <a:p>
            <a:r>
              <a:rPr lang="en-US" sz="4800" b="1" dirty="0">
                <a:solidFill>
                  <a:schemeClr val="tx2"/>
                </a:solidFill>
                <a:latin typeface="Arial" pitchFamily="34" charset="0"/>
                <a:cs typeface="Arial" pitchFamily="34" charset="0"/>
              </a:rPr>
              <a:t>L</a:t>
            </a:r>
            <a:endParaRPr lang="en-US" sz="3600" b="1" dirty="0">
              <a:solidFill>
                <a:schemeClr val="tx2"/>
              </a:solidFill>
              <a:latin typeface="Arial" pitchFamily="34" charset="0"/>
              <a:cs typeface="Arial" pitchFamily="34" charset="0"/>
            </a:endParaRPr>
          </a:p>
        </p:txBody>
      </p:sp>
      <p:sp>
        <p:nvSpPr>
          <p:cNvPr id="17" name="TextBox 16"/>
          <p:cNvSpPr txBox="1"/>
          <p:nvPr/>
        </p:nvSpPr>
        <p:spPr>
          <a:xfrm>
            <a:off x="1733502" y="3969603"/>
            <a:ext cx="628698" cy="830997"/>
          </a:xfrm>
          <a:prstGeom prst="rect">
            <a:avLst/>
          </a:prstGeom>
          <a:noFill/>
        </p:spPr>
        <p:txBody>
          <a:bodyPr wrap="none" rtlCol="0">
            <a:spAutoFit/>
          </a:bodyPr>
          <a:lstStyle/>
          <a:p>
            <a:r>
              <a:rPr lang="en-US" sz="4800" b="1" dirty="0">
                <a:solidFill>
                  <a:schemeClr val="bg1"/>
                </a:solidFill>
                <a:latin typeface="Arial" pitchFamily="34" charset="0"/>
                <a:cs typeface="Arial" pitchFamily="34" charset="0"/>
              </a:rPr>
              <a:t>H</a:t>
            </a:r>
            <a:endParaRPr lang="en-US" sz="3600" b="1" dirty="0">
              <a:solidFill>
                <a:schemeClr val="bg1"/>
              </a:solidFill>
              <a:latin typeface="Arial" pitchFamily="34" charset="0"/>
              <a:cs typeface="Arial" pitchFamily="34" charset="0"/>
            </a:endParaRPr>
          </a:p>
        </p:txBody>
      </p:sp>
      <p:sp>
        <p:nvSpPr>
          <p:cNvPr id="18" name="Rectangle 17"/>
          <p:cNvSpPr/>
          <p:nvPr/>
        </p:nvSpPr>
        <p:spPr bwMode="auto">
          <a:xfrm>
            <a:off x="6400800" y="4935747"/>
            <a:ext cx="1524000" cy="6858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2" cstate="print"/>
          <a:srcRect/>
          <a:stretch>
            <a:fillRect/>
          </a:stretch>
        </p:blipFill>
        <p:spPr bwMode="auto">
          <a:xfrm>
            <a:off x="2851150" y="533400"/>
            <a:ext cx="6216650" cy="567055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A49640CD-6733-4245-94CF-37DCF0A05FFE}" type="slidenum">
              <a:rPr lang="en-US" smtClean="0">
                <a:solidFill>
                  <a:srgbClr val="000000"/>
                </a:solidFill>
              </a:rPr>
              <a:pPr>
                <a:defRPr/>
              </a:pPr>
              <a:t>16</a:t>
            </a:fld>
            <a:endParaRPr lang="en-US">
              <a:solidFill>
                <a:srgbClr val="000000"/>
              </a:solidFill>
            </a:endParaRPr>
          </a:p>
        </p:txBody>
      </p:sp>
      <p:sp>
        <p:nvSpPr>
          <p:cNvPr id="4" name="TextBox 3"/>
          <p:cNvSpPr txBox="1"/>
          <p:nvPr/>
        </p:nvSpPr>
        <p:spPr>
          <a:xfrm>
            <a:off x="10682" y="685800"/>
            <a:ext cx="3647152" cy="2062103"/>
          </a:xfrm>
          <a:prstGeom prst="rect">
            <a:avLst/>
          </a:prstGeom>
          <a:noFill/>
        </p:spPr>
        <p:txBody>
          <a:bodyPr wrap="none" rtlCol="0">
            <a:spAutoFit/>
          </a:bodyPr>
          <a:lstStyle/>
          <a:p>
            <a:pPr algn="l"/>
            <a:r>
              <a:rPr lang="en-US" sz="2400" dirty="0"/>
              <a:t>Long-term mean</a:t>
            </a:r>
            <a:r>
              <a:rPr lang="en-US" sz="2400" b="1" dirty="0"/>
              <a:t> </a:t>
            </a:r>
            <a:r>
              <a:rPr lang="en-US" b="1" dirty="0"/>
              <a:t>January</a:t>
            </a:r>
            <a:endParaRPr lang="en-US" sz="2400" b="1" dirty="0"/>
          </a:p>
          <a:p>
            <a:pPr algn="l"/>
            <a:r>
              <a:rPr lang="en-US" b="1" dirty="0">
                <a:solidFill>
                  <a:schemeClr val="tx2"/>
                </a:solidFill>
              </a:rPr>
              <a:t>500hPa Height (m):</a:t>
            </a:r>
          </a:p>
          <a:p>
            <a:pPr algn="l"/>
            <a:r>
              <a:rPr lang="en-US" sz="2400" dirty="0"/>
              <a:t>The low-latitudes (5.8km)</a:t>
            </a:r>
          </a:p>
          <a:p>
            <a:pPr algn="l"/>
            <a:r>
              <a:rPr lang="en-US" sz="2400" dirty="0"/>
              <a:t>have a higher surface</a:t>
            </a:r>
          </a:p>
          <a:p>
            <a:pPr algn="l"/>
            <a:r>
              <a:rPr lang="en-US" sz="2400" dirty="0"/>
              <a:t>than the polar region (5.1km).  </a:t>
            </a:r>
          </a:p>
        </p:txBody>
      </p:sp>
      <p:sp>
        <p:nvSpPr>
          <p:cNvPr id="5" name="TextBox 4"/>
          <p:cNvSpPr txBox="1"/>
          <p:nvPr/>
        </p:nvSpPr>
        <p:spPr>
          <a:xfrm>
            <a:off x="4149485" y="2753380"/>
            <a:ext cx="609013" cy="369332"/>
          </a:xfrm>
          <a:prstGeom prst="rect">
            <a:avLst/>
          </a:prstGeom>
          <a:noFill/>
        </p:spPr>
        <p:txBody>
          <a:bodyPr wrap="none" rtlCol="0">
            <a:spAutoFit/>
          </a:bodyPr>
          <a:lstStyle/>
          <a:p>
            <a:r>
              <a:rPr lang="en-US" sz="1800" b="1" dirty="0">
                <a:solidFill>
                  <a:schemeClr val="tx2"/>
                </a:solidFill>
              </a:rPr>
              <a:t>N. A.</a:t>
            </a:r>
          </a:p>
        </p:txBody>
      </p:sp>
      <p:sp>
        <p:nvSpPr>
          <p:cNvPr id="6" name="TextBox 5"/>
          <p:cNvSpPr txBox="1"/>
          <p:nvPr/>
        </p:nvSpPr>
        <p:spPr>
          <a:xfrm>
            <a:off x="4201812" y="4429780"/>
            <a:ext cx="1113959" cy="369332"/>
          </a:xfrm>
          <a:prstGeom prst="rect">
            <a:avLst/>
          </a:prstGeom>
          <a:noFill/>
        </p:spPr>
        <p:txBody>
          <a:bodyPr wrap="none" rtlCol="0">
            <a:spAutoFit/>
          </a:bodyPr>
          <a:lstStyle/>
          <a:p>
            <a:r>
              <a:rPr lang="en-US" sz="1800" b="1" dirty="0">
                <a:solidFill>
                  <a:schemeClr val="tx2"/>
                </a:solidFill>
              </a:rPr>
              <a:t>N. Atlantic</a:t>
            </a:r>
          </a:p>
        </p:txBody>
      </p:sp>
      <p:sp>
        <p:nvSpPr>
          <p:cNvPr id="7" name="TextBox 6"/>
          <p:cNvSpPr txBox="1"/>
          <p:nvPr/>
        </p:nvSpPr>
        <p:spPr>
          <a:xfrm>
            <a:off x="5473148" y="1371600"/>
            <a:ext cx="1039066" cy="369332"/>
          </a:xfrm>
          <a:prstGeom prst="rect">
            <a:avLst/>
          </a:prstGeom>
          <a:noFill/>
        </p:spPr>
        <p:txBody>
          <a:bodyPr wrap="none" rtlCol="0">
            <a:spAutoFit/>
          </a:bodyPr>
          <a:lstStyle/>
          <a:p>
            <a:r>
              <a:rPr lang="en-US" sz="1800" b="1" dirty="0">
                <a:solidFill>
                  <a:schemeClr val="tx2"/>
                </a:solidFill>
              </a:rPr>
              <a:t>N. Pacific</a:t>
            </a:r>
          </a:p>
        </p:txBody>
      </p:sp>
      <p:sp>
        <p:nvSpPr>
          <p:cNvPr id="8" name="TextBox 7"/>
          <p:cNvSpPr txBox="1"/>
          <p:nvPr/>
        </p:nvSpPr>
        <p:spPr>
          <a:xfrm>
            <a:off x="7059341" y="3429000"/>
            <a:ext cx="870751" cy="369332"/>
          </a:xfrm>
          <a:prstGeom prst="rect">
            <a:avLst/>
          </a:prstGeom>
          <a:noFill/>
        </p:spPr>
        <p:txBody>
          <a:bodyPr wrap="none" rtlCol="0">
            <a:spAutoFit/>
          </a:bodyPr>
          <a:lstStyle/>
          <a:p>
            <a:r>
              <a:rPr lang="en-US" sz="1800" b="1" dirty="0">
                <a:solidFill>
                  <a:schemeClr val="tx2"/>
                </a:solidFill>
              </a:rPr>
              <a:t>Eurasia</a:t>
            </a:r>
          </a:p>
        </p:txBody>
      </p:sp>
      <p:sp>
        <p:nvSpPr>
          <p:cNvPr id="9" name="TextBox 8"/>
          <p:cNvSpPr txBox="1"/>
          <p:nvPr/>
        </p:nvSpPr>
        <p:spPr>
          <a:xfrm>
            <a:off x="5802068" y="3107379"/>
            <a:ext cx="447558" cy="369332"/>
          </a:xfrm>
          <a:prstGeom prst="rect">
            <a:avLst/>
          </a:prstGeom>
          <a:noFill/>
        </p:spPr>
        <p:txBody>
          <a:bodyPr wrap="none" rtlCol="0">
            <a:spAutoFit/>
          </a:bodyPr>
          <a:lstStyle/>
          <a:p>
            <a:r>
              <a:rPr lang="en-US" sz="1800" b="1" dirty="0">
                <a:solidFill>
                  <a:schemeClr val="tx2"/>
                </a:solidFill>
              </a:rPr>
              <a:t>NP</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solidFill>
                  <a:srgbClr val="000000"/>
                </a:solidFill>
              </a:rPr>
              <a:pPr>
                <a:defRPr/>
              </a:pPr>
              <a:t>17</a:t>
            </a:fld>
            <a:endParaRPr lang="en-US">
              <a:solidFill>
                <a:srgbClr val="000000"/>
              </a:solidFill>
            </a:endParaRPr>
          </a:p>
        </p:txBody>
      </p:sp>
      <p:sp>
        <p:nvSpPr>
          <p:cNvPr id="43010" name="AutoShape 2" descr="Click for options and more information"/>
          <p:cNvSpPr>
            <a:spLocks noChangeAspect="1" noChangeArrowheads="1"/>
          </p:cNvSpPr>
          <p:nvPr/>
        </p:nvSpPr>
        <p:spPr bwMode="auto">
          <a:xfrm>
            <a:off x="155575" y="-1309688"/>
            <a:ext cx="4800600" cy="27432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3012" name="AutoShape 4" descr="Click for options and more information"/>
          <p:cNvSpPr>
            <a:spLocks noChangeAspect="1" noChangeArrowheads="1"/>
          </p:cNvSpPr>
          <p:nvPr/>
        </p:nvSpPr>
        <p:spPr bwMode="auto">
          <a:xfrm>
            <a:off x="155575" y="-1309688"/>
            <a:ext cx="4800600" cy="27432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3013" name="Picture 5"/>
          <p:cNvPicPr>
            <a:picLocks noChangeAspect="1" noChangeArrowheads="1"/>
          </p:cNvPicPr>
          <p:nvPr/>
        </p:nvPicPr>
        <p:blipFill>
          <a:blip r:embed="rId2" cstate="print"/>
          <a:srcRect/>
          <a:stretch>
            <a:fillRect/>
          </a:stretch>
        </p:blipFill>
        <p:spPr bwMode="auto">
          <a:xfrm>
            <a:off x="419100" y="838200"/>
            <a:ext cx="8115300" cy="4637314"/>
          </a:xfrm>
          <a:prstGeom prst="rect">
            <a:avLst/>
          </a:prstGeom>
          <a:noFill/>
          <a:ln w="9525">
            <a:noFill/>
            <a:miter lim="800000"/>
            <a:headEnd/>
            <a:tailEnd/>
          </a:ln>
        </p:spPr>
      </p:pic>
      <p:grpSp>
        <p:nvGrpSpPr>
          <p:cNvPr id="9" name="Group 8"/>
          <p:cNvGrpSpPr/>
          <p:nvPr/>
        </p:nvGrpSpPr>
        <p:grpSpPr>
          <a:xfrm>
            <a:off x="411890" y="5410200"/>
            <a:ext cx="8351110" cy="957300"/>
            <a:chOff x="335690" y="5562600"/>
            <a:chExt cx="8069441" cy="957300"/>
          </a:xfrm>
        </p:grpSpPr>
        <p:pic>
          <p:nvPicPr>
            <p:cNvPr id="43014" name="Picture 6"/>
            <p:cNvPicPr>
              <a:picLocks noChangeAspect="1" noChangeArrowheads="1"/>
            </p:cNvPicPr>
            <p:nvPr/>
          </p:nvPicPr>
          <p:blipFill>
            <a:blip r:embed="rId3" cstate="print"/>
            <a:srcRect/>
            <a:stretch>
              <a:fillRect/>
            </a:stretch>
          </p:blipFill>
          <p:spPr bwMode="auto">
            <a:xfrm>
              <a:off x="335690" y="5562600"/>
              <a:ext cx="3931510" cy="957300"/>
            </a:xfrm>
            <a:prstGeom prst="rect">
              <a:avLst/>
            </a:prstGeom>
            <a:noFill/>
            <a:ln w="9525">
              <a:noFill/>
              <a:miter lim="800000"/>
              <a:headEnd/>
              <a:tailEnd/>
            </a:ln>
          </p:spPr>
        </p:pic>
        <p:sp>
          <p:nvSpPr>
            <p:cNvPr id="7" name="TextBox 6"/>
            <p:cNvSpPr txBox="1"/>
            <p:nvPr/>
          </p:nvSpPr>
          <p:spPr>
            <a:xfrm>
              <a:off x="4310744" y="5638800"/>
              <a:ext cx="4094387" cy="707886"/>
            </a:xfrm>
            <a:prstGeom prst="rect">
              <a:avLst/>
            </a:prstGeom>
            <a:noFill/>
          </p:spPr>
          <p:txBody>
            <a:bodyPr wrap="square" rtlCol="0">
              <a:spAutoFit/>
            </a:bodyPr>
            <a:lstStyle/>
            <a:p>
              <a:pPr algn="l"/>
              <a:r>
                <a:rPr lang="en-US" sz="2000" b="1" dirty="0">
                  <a:solidFill>
                    <a:schemeClr val="tx2"/>
                  </a:solidFill>
                </a:rPr>
                <a:t>For </a:t>
              </a:r>
              <a:r>
                <a:rPr lang="en-US" sz="2000" b="1" dirty="0">
                  <a:solidFill>
                    <a:schemeClr val="tx2"/>
                  </a:solidFill>
                  <a:sym typeface="Symbol"/>
                </a:rPr>
                <a:t>T=40</a:t>
              </a:r>
              <a:r>
                <a:rPr lang="en-US" sz="2000" b="1" baseline="30000" dirty="0">
                  <a:solidFill>
                    <a:schemeClr val="tx2"/>
                  </a:solidFill>
                  <a:sym typeface="Symbol"/>
                </a:rPr>
                <a:t>o</a:t>
              </a:r>
              <a:r>
                <a:rPr lang="en-US" sz="2000" b="1" dirty="0">
                  <a:solidFill>
                    <a:schemeClr val="tx2"/>
                  </a:solidFill>
                  <a:sym typeface="Symbol"/>
                </a:rPr>
                <a:t>C </a:t>
              </a:r>
              <a:r>
                <a:rPr lang="en-US" sz="1800" b="1" dirty="0">
                  <a:solidFill>
                    <a:schemeClr val="tx2"/>
                  </a:solidFill>
                  <a:sym typeface="Symbol"/>
                </a:rPr>
                <a:t>(Pole-Equator)</a:t>
              </a:r>
              <a:r>
                <a:rPr lang="en-US" sz="2000" b="1" dirty="0">
                  <a:solidFill>
                    <a:schemeClr val="tx2"/>
                  </a:solidFill>
                  <a:sym typeface="Symbol"/>
                </a:rPr>
                <a:t> and p=500mb, Z=811m</a:t>
              </a:r>
            </a:p>
          </p:txBody>
        </p:sp>
      </p:grpSp>
      <p:sp>
        <p:nvSpPr>
          <p:cNvPr id="8" name="Text Box 2"/>
          <p:cNvSpPr txBox="1">
            <a:spLocks noChangeArrowheads="1"/>
          </p:cNvSpPr>
          <p:nvPr/>
        </p:nvSpPr>
        <p:spPr bwMode="auto">
          <a:xfrm>
            <a:off x="2031958" y="76200"/>
            <a:ext cx="5044458" cy="818686"/>
          </a:xfrm>
          <a:prstGeom prst="rect">
            <a:avLst/>
          </a:prstGeom>
          <a:noFill/>
          <a:ln w="15875" algn="ctr">
            <a:noFill/>
            <a:miter lim="800000"/>
            <a:headEnd/>
            <a:tailEnd/>
          </a:ln>
        </p:spPr>
        <p:txBody>
          <a:bodyPr wrap="none">
            <a:spAutoFit/>
          </a:bodyPr>
          <a:lstStyle/>
          <a:p>
            <a:pPr marL="342900" indent="-342900">
              <a:lnSpc>
                <a:spcPct val="90000"/>
              </a:lnSpc>
              <a:spcBef>
                <a:spcPct val="20000"/>
              </a:spcBef>
              <a:defRPr/>
            </a:pPr>
            <a:r>
              <a:rPr lang="en-US" b="1" dirty="0">
                <a:solidFill>
                  <a:srgbClr val="FF3300"/>
                </a:solidFill>
                <a:effectLst>
                  <a:outerShdw blurRad="50800" dist="38100" dir="2700000" algn="tl" rotWithShape="0">
                    <a:prstClr val="black">
                      <a:alpha val="40000"/>
                    </a:prstClr>
                  </a:outerShdw>
                </a:effectLst>
                <a:latin typeface="Arial" charset="0"/>
              </a:rPr>
              <a:t>Annual-mean Z Anomaly (m)</a:t>
            </a:r>
            <a:endParaRPr lang="en-US" sz="2400" b="1" dirty="0">
              <a:solidFill>
                <a:srgbClr val="FF3300"/>
              </a:solidFill>
              <a:effectLst>
                <a:outerShdw blurRad="50800" dist="38100" dir="2700000" algn="tl" rotWithShape="0">
                  <a:prstClr val="black">
                    <a:alpha val="40000"/>
                  </a:prstClr>
                </a:outerShdw>
              </a:effectLst>
              <a:latin typeface="Arial" charset="0"/>
            </a:endParaRPr>
          </a:p>
          <a:p>
            <a:pPr marL="342900" indent="-342900">
              <a:lnSpc>
                <a:spcPct val="90000"/>
              </a:lnSpc>
              <a:spcBef>
                <a:spcPct val="20000"/>
              </a:spcBef>
              <a:defRPr/>
            </a:pPr>
            <a:r>
              <a:rPr lang="en-US" sz="2000" b="1" dirty="0">
                <a:effectLst>
                  <a:outerShdw blurRad="50800" dist="38100" dir="2700000" algn="tl" rotWithShape="0">
                    <a:prstClr val="black">
                      <a:alpha val="40000"/>
                    </a:prstClr>
                  </a:outerShdw>
                </a:effectLst>
                <a:latin typeface="Arial" charset="0"/>
              </a:rPr>
              <a:t>(mean Z for each p level removed)</a:t>
            </a:r>
            <a:endParaRPr lang="en-US" b="1" dirty="0">
              <a:effectLst>
                <a:outerShdw blurRad="50800" dist="38100" dir="2700000" algn="tl" rotWithShape="0">
                  <a:prstClr val="black">
                    <a:alpha val="40000"/>
                  </a:prstClr>
                </a:outerShdw>
              </a:effectLst>
              <a:latin typeface="Arial" charset="0"/>
            </a:endParaRPr>
          </a:p>
        </p:txBody>
      </p:sp>
      <p:grpSp>
        <p:nvGrpSpPr>
          <p:cNvPr id="21" name="Group 20"/>
          <p:cNvGrpSpPr/>
          <p:nvPr/>
        </p:nvGrpSpPr>
        <p:grpSpPr>
          <a:xfrm>
            <a:off x="1322173" y="1082242"/>
            <a:ext cx="6983627" cy="1508558"/>
            <a:chOff x="1322173" y="1661980"/>
            <a:chExt cx="6983627" cy="1508558"/>
          </a:xfrm>
        </p:grpSpPr>
        <p:sp>
          <p:nvSpPr>
            <p:cNvPr id="13" name="Rectangle 12"/>
            <p:cNvSpPr/>
            <p:nvPr/>
          </p:nvSpPr>
          <p:spPr>
            <a:xfrm>
              <a:off x="3747591" y="1661980"/>
              <a:ext cx="404277" cy="523220"/>
            </a:xfrm>
            <a:prstGeom prst="rect">
              <a:avLst/>
            </a:prstGeom>
          </p:spPr>
          <p:txBody>
            <a:bodyPr wrap="none">
              <a:spAutoFit/>
            </a:bodyPr>
            <a:lstStyle/>
            <a:p>
              <a:r>
                <a:rPr lang="en-US" b="1" dirty="0">
                  <a:solidFill>
                    <a:srgbClr val="FF3300"/>
                  </a:solidFill>
                  <a:effectLst>
                    <a:outerShdw blurRad="50800" dist="38100" dir="2700000" algn="tl" rotWithShape="0">
                      <a:prstClr val="black">
                        <a:alpha val="40000"/>
                      </a:prstClr>
                    </a:outerShdw>
                  </a:effectLst>
                  <a:latin typeface="Arial" charset="0"/>
                </a:rPr>
                <a:t>Z</a:t>
              </a:r>
              <a:endParaRPr lang="en-US" dirty="0"/>
            </a:p>
          </p:txBody>
        </p:sp>
        <p:sp>
          <p:nvSpPr>
            <p:cNvPr id="20" name="Freeform 19"/>
            <p:cNvSpPr/>
            <p:nvPr/>
          </p:nvSpPr>
          <p:spPr bwMode="auto">
            <a:xfrm>
              <a:off x="1322173" y="2133600"/>
              <a:ext cx="6983627" cy="1036938"/>
            </a:xfrm>
            <a:custGeom>
              <a:avLst/>
              <a:gdLst>
                <a:gd name="connsiteX0" fmla="*/ 0 w 6983627"/>
                <a:gd name="connsiteY0" fmla="*/ 1018403 h 1036938"/>
                <a:gd name="connsiteX1" fmla="*/ 278027 w 6983627"/>
                <a:gd name="connsiteY1" fmla="*/ 1030760 h 1036938"/>
                <a:gd name="connsiteX2" fmla="*/ 556054 w 6983627"/>
                <a:gd name="connsiteY2" fmla="*/ 981333 h 1036938"/>
                <a:gd name="connsiteX3" fmla="*/ 864973 w 6983627"/>
                <a:gd name="connsiteY3" fmla="*/ 894835 h 1036938"/>
                <a:gd name="connsiteX4" fmla="*/ 1099751 w 6983627"/>
                <a:gd name="connsiteY4" fmla="*/ 783624 h 1036938"/>
                <a:gd name="connsiteX5" fmla="*/ 1377778 w 6983627"/>
                <a:gd name="connsiteY5" fmla="*/ 672414 h 1036938"/>
                <a:gd name="connsiteX6" fmla="*/ 1631092 w 6983627"/>
                <a:gd name="connsiteY6" fmla="*/ 561203 h 1036938"/>
                <a:gd name="connsiteX7" fmla="*/ 1847335 w 6983627"/>
                <a:gd name="connsiteY7" fmla="*/ 443814 h 1036938"/>
                <a:gd name="connsiteX8" fmla="*/ 2075935 w 6983627"/>
                <a:gd name="connsiteY8" fmla="*/ 246105 h 1036938"/>
                <a:gd name="connsiteX9" fmla="*/ 2267465 w 6983627"/>
                <a:gd name="connsiteY9" fmla="*/ 110181 h 1036938"/>
                <a:gd name="connsiteX10" fmla="*/ 2465173 w 6983627"/>
                <a:gd name="connsiteY10" fmla="*/ 42219 h 1036938"/>
                <a:gd name="connsiteX11" fmla="*/ 2780270 w 6983627"/>
                <a:gd name="connsiteY11" fmla="*/ 5149 h 1036938"/>
                <a:gd name="connsiteX12" fmla="*/ 4108622 w 6983627"/>
                <a:gd name="connsiteY12" fmla="*/ 11327 h 1036938"/>
                <a:gd name="connsiteX13" fmla="*/ 4331043 w 6983627"/>
                <a:gd name="connsiteY13" fmla="*/ 42219 h 1036938"/>
                <a:gd name="connsiteX14" fmla="*/ 4479324 w 6983627"/>
                <a:gd name="connsiteY14" fmla="*/ 79289 h 1036938"/>
                <a:gd name="connsiteX15" fmla="*/ 4615249 w 6983627"/>
                <a:gd name="connsiteY15" fmla="*/ 116360 h 1036938"/>
                <a:gd name="connsiteX16" fmla="*/ 4868562 w 6983627"/>
                <a:gd name="connsiteY16" fmla="*/ 196678 h 1036938"/>
                <a:gd name="connsiteX17" fmla="*/ 5158946 w 6983627"/>
                <a:gd name="connsiteY17" fmla="*/ 301711 h 1036938"/>
                <a:gd name="connsiteX18" fmla="*/ 5331941 w 6983627"/>
                <a:gd name="connsiteY18" fmla="*/ 375851 h 1036938"/>
                <a:gd name="connsiteX19" fmla="*/ 5572897 w 6983627"/>
                <a:gd name="connsiteY19" fmla="*/ 412922 h 1036938"/>
                <a:gd name="connsiteX20" fmla="*/ 5943600 w 6983627"/>
                <a:gd name="connsiteY20" fmla="*/ 474705 h 1036938"/>
                <a:gd name="connsiteX21" fmla="*/ 6196913 w 6983627"/>
                <a:gd name="connsiteY21" fmla="*/ 487062 h 1036938"/>
                <a:gd name="connsiteX22" fmla="*/ 6592330 w 6983627"/>
                <a:gd name="connsiteY22" fmla="*/ 505597 h 1036938"/>
                <a:gd name="connsiteX23" fmla="*/ 6932141 w 6983627"/>
                <a:gd name="connsiteY23" fmla="*/ 493241 h 1036938"/>
                <a:gd name="connsiteX24" fmla="*/ 6901249 w 6983627"/>
                <a:gd name="connsiteY24" fmla="*/ 493241 h 1036938"/>
                <a:gd name="connsiteX25" fmla="*/ 6901249 w 6983627"/>
                <a:gd name="connsiteY25" fmla="*/ 493241 h 1036938"/>
                <a:gd name="connsiteX26" fmla="*/ 6919784 w 6983627"/>
                <a:gd name="connsiteY26" fmla="*/ 493241 h 103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983627" h="1036938">
                  <a:moveTo>
                    <a:pt x="0" y="1018403"/>
                  </a:moveTo>
                  <a:cubicBezTo>
                    <a:pt x="92675" y="1027670"/>
                    <a:pt x="185351" y="1036938"/>
                    <a:pt x="278027" y="1030760"/>
                  </a:cubicBezTo>
                  <a:cubicBezTo>
                    <a:pt x="370703" y="1024582"/>
                    <a:pt x="458230" y="1003987"/>
                    <a:pt x="556054" y="981333"/>
                  </a:cubicBezTo>
                  <a:cubicBezTo>
                    <a:pt x="653878" y="958679"/>
                    <a:pt x="774357" y="927786"/>
                    <a:pt x="864973" y="894835"/>
                  </a:cubicBezTo>
                  <a:cubicBezTo>
                    <a:pt x="955589" y="861884"/>
                    <a:pt x="1014284" y="820694"/>
                    <a:pt x="1099751" y="783624"/>
                  </a:cubicBezTo>
                  <a:cubicBezTo>
                    <a:pt x="1185218" y="746554"/>
                    <a:pt x="1289221" y="709484"/>
                    <a:pt x="1377778" y="672414"/>
                  </a:cubicBezTo>
                  <a:cubicBezTo>
                    <a:pt x="1466335" y="635344"/>
                    <a:pt x="1552833" y="599303"/>
                    <a:pt x="1631092" y="561203"/>
                  </a:cubicBezTo>
                  <a:cubicBezTo>
                    <a:pt x="1709352" y="523103"/>
                    <a:pt x="1773195" y="496330"/>
                    <a:pt x="1847335" y="443814"/>
                  </a:cubicBezTo>
                  <a:cubicBezTo>
                    <a:pt x="1921475" y="391298"/>
                    <a:pt x="2005913" y="301711"/>
                    <a:pt x="2075935" y="246105"/>
                  </a:cubicBezTo>
                  <a:cubicBezTo>
                    <a:pt x="2145957" y="190500"/>
                    <a:pt x="2202592" y="144162"/>
                    <a:pt x="2267465" y="110181"/>
                  </a:cubicBezTo>
                  <a:cubicBezTo>
                    <a:pt x="2332338" y="76200"/>
                    <a:pt x="2379706" y="59724"/>
                    <a:pt x="2465173" y="42219"/>
                  </a:cubicBezTo>
                  <a:cubicBezTo>
                    <a:pt x="2550640" y="24714"/>
                    <a:pt x="2506362" y="10298"/>
                    <a:pt x="2780270" y="5149"/>
                  </a:cubicBezTo>
                  <a:cubicBezTo>
                    <a:pt x="3054178" y="0"/>
                    <a:pt x="3850160" y="5149"/>
                    <a:pt x="4108622" y="11327"/>
                  </a:cubicBezTo>
                  <a:cubicBezTo>
                    <a:pt x="4367084" y="17505"/>
                    <a:pt x="4269259" y="30892"/>
                    <a:pt x="4331043" y="42219"/>
                  </a:cubicBezTo>
                  <a:cubicBezTo>
                    <a:pt x="4392827" y="53546"/>
                    <a:pt x="4431956" y="66932"/>
                    <a:pt x="4479324" y="79289"/>
                  </a:cubicBezTo>
                  <a:cubicBezTo>
                    <a:pt x="4526692" y="91646"/>
                    <a:pt x="4550376" y="96795"/>
                    <a:pt x="4615249" y="116360"/>
                  </a:cubicBezTo>
                  <a:cubicBezTo>
                    <a:pt x="4680122" y="135925"/>
                    <a:pt x="4777946" y="165786"/>
                    <a:pt x="4868562" y="196678"/>
                  </a:cubicBezTo>
                  <a:cubicBezTo>
                    <a:pt x="4959178" y="227570"/>
                    <a:pt x="5081716" y="271849"/>
                    <a:pt x="5158946" y="301711"/>
                  </a:cubicBezTo>
                  <a:cubicBezTo>
                    <a:pt x="5236176" y="331573"/>
                    <a:pt x="5262949" y="357316"/>
                    <a:pt x="5331941" y="375851"/>
                  </a:cubicBezTo>
                  <a:cubicBezTo>
                    <a:pt x="5400933" y="394386"/>
                    <a:pt x="5572897" y="412922"/>
                    <a:pt x="5572897" y="412922"/>
                  </a:cubicBezTo>
                  <a:cubicBezTo>
                    <a:pt x="5674840" y="429398"/>
                    <a:pt x="5839597" y="462348"/>
                    <a:pt x="5943600" y="474705"/>
                  </a:cubicBezTo>
                  <a:cubicBezTo>
                    <a:pt x="6047603" y="487062"/>
                    <a:pt x="6196913" y="487062"/>
                    <a:pt x="6196913" y="487062"/>
                  </a:cubicBezTo>
                  <a:cubicBezTo>
                    <a:pt x="6305035" y="492211"/>
                    <a:pt x="6469792" y="504567"/>
                    <a:pt x="6592330" y="505597"/>
                  </a:cubicBezTo>
                  <a:cubicBezTo>
                    <a:pt x="6714868" y="506627"/>
                    <a:pt x="6880655" y="495300"/>
                    <a:pt x="6932141" y="493241"/>
                  </a:cubicBezTo>
                  <a:cubicBezTo>
                    <a:pt x="6983627" y="491182"/>
                    <a:pt x="6901249" y="493241"/>
                    <a:pt x="6901249" y="493241"/>
                  </a:cubicBezTo>
                  <a:lnTo>
                    <a:pt x="6901249" y="493241"/>
                  </a:lnTo>
                  <a:lnTo>
                    <a:pt x="6919784" y="493241"/>
                  </a:lnTo>
                </a:path>
              </a:pathLst>
            </a:custGeom>
            <a:noFill/>
            <a:ln w="38100" cap="flat" cmpd="sng" algn="ctr">
              <a:solidFill>
                <a:schemeClr val="tx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grpSp>
        <p:nvGrpSpPr>
          <p:cNvPr id="16" name="Group 15"/>
          <p:cNvGrpSpPr/>
          <p:nvPr/>
        </p:nvGrpSpPr>
        <p:grpSpPr>
          <a:xfrm>
            <a:off x="1334532" y="4026244"/>
            <a:ext cx="6934200" cy="621956"/>
            <a:chOff x="1334532" y="4026244"/>
            <a:chExt cx="6934200" cy="621956"/>
          </a:xfrm>
        </p:grpSpPr>
        <p:sp>
          <p:nvSpPr>
            <p:cNvPr id="14" name="Rectangle 13"/>
            <p:cNvSpPr/>
            <p:nvPr/>
          </p:nvSpPr>
          <p:spPr bwMode="auto">
            <a:xfrm>
              <a:off x="1334532" y="4026244"/>
              <a:ext cx="6934200" cy="572532"/>
            </a:xfrm>
            <a:prstGeom prst="rect">
              <a:avLst/>
            </a:prstGeom>
            <a:noFill/>
            <a:ln w="3810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2"/>
                </a:solidFill>
                <a:effectLst/>
                <a:latin typeface="Arial Narrow" pitchFamily="34" charset="0"/>
              </a:endParaRPr>
            </a:p>
          </p:txBody>
        </p:sp>
        <p:sp>
          <p:nvSpPr>
            <p:cNvPr id="15" name="TextBox 14"/>
            <p:cNvSpPr txBox="1"/>
            <p:nvPr/>
          </p:nvSpPr>
          <p:spPr>
            <a:xfrm>
              <a:off x="4800600" y="4248090"/>
              <a:ext cx="1981200" cy="400110"/>
            </a:xfrm>
            <a:prstGeom prst="rect">
              <a:avLst/>
            </a:prstGeom>
            <a:noFill/>
          </p:spPr>
          <p:txBody>
            <a:bodyPr wrap="square" rtlCol="0">
              <a:spAutoFit/>
            </a:bodyPr>
            <a:lstStyle/>
            <a:p>
              <a:r>
                <a:rPr lang="en-US" sz="2000" b="1" dirty="0">
                  <a:solidFill>
                    <a:schemeClr val="tx2"/>
                  </a:solidFill>
                </a:rPr>
                <a:t>Small gradients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2781300" y="152400"/>
            <a:ext cx="6210300" cy="6419851"/>
            <a:chOff x="1790700" y="152400"/>
            <a:chExt cx="6210300" cy="6419851"/>
          </a:xfrm>
        </p:grpSpPr>
        <p:grpSp>
          <p:nvGrpSpPr>
            <p:cNvPr id="31" name="Group 30"/>
            <p:cNvGrpSpPr/>
            <p:nvPr/>
          </p:nvGrpSpPr>
          <p:grpSpPr>
            <a:xfrm>
              <a:off x="1790700" y="152400"/>
              <a:ext cx="6210300" cy="6419851"/>
              <a:chOff x="1524000" y="152400"/>
              <a:chExt cx="6210300" cy="6419851"/>
            </a:xfrm>
          </p:grpSpPr>
          <p:pic>
            <p:nvPicPr>
              <p:cNvPr id="97282" name="Picture 2" descr="http://upload.wikimedia.org/wikipedia/commons/1/17/Mslp-jja-djf.png"/>
              <p:cNvPicPr>
                <a:picLocks noChangeAspect="1" noChangeArrowheads="1"/>
              </p:cNvPicPr>
              <p:nvPr/>
            </p:nvPicPr>
            <p:blipFill>
              <a:blip r:embed="rId2" cstate="print"/>
              <a:srcRect/>
              <a:stretch>
                <a:fillRect/>
              </a:stretch>
            </p:blipFill>
            <p:spPr bwMode="auto">
              <a:xfrm>
                <a:off x="1524000" y="152400"/>
                <a:ext cx="6210300" cy="6419851"/>
              </a:xfrm>
              <a:prstGeom prst="rect">
                <a:avLst/>
              </a:prstGeom>
              <a:noFill/>
            </p:spPr>
          </p:pic>
          <p:sp>
            <p:nvSpPr>
              <p:cNvPr id="4" name="TextBox 3"/>
              <p:cNvSpPr txBox="1"/>
              <p:nvPr/>
            </p:nvSpPr>
            <p:spPr>
              <a:xfrm>
                <a:off x="6830693" y="152400"/>
                <a:ext cx="724878" cy="523220"/>
              </a:xfrm>
              <a:prstGeom prst="rect">
                <a:avLst/>
              </a:prstGeom>
              <a:noFill/>
            </p:spPr>
            <p:txBody>
              <a:bodyPr wrap="none" rtlCol="0">
                <a:spAutoFit/>
              </a:bodyPr>
              <a:lstStyle/>
              <a:p>
                <a:r>
                  <a:rPr lang="en-US" b="1" dirty="0"/>
                  <a:t>JJA</a:t>
                </a:r>
              </a:p>
            </p:txBody>
          </p:sp>
          <p:sp>
            <p:nvSpPr>
              <p:cNvPr id="5" name="TextBox 4"/>
              <p:cNvSpPr txBox="1"/>
              <p:nvPr/>
            </p:nvSpPr>
            <p:spPr>
              <a:xfrm>
                <a:off x="6874832" y="3200400"/>
                <a:ext cx="740908" cy="523220"/>
              </a:xfrm>
              <a:prstGeom prst="rect">
                <a:avLst/>
              </a:prstGeom>
              <a:noFill/>
            </p:spPr>
            <p:txBody>
              <a:bodyPr wrap="none" rtlCol="0">
                <a:spAutoFit/>
              </a:bodyPr>
              <a:lstStyle/>
              <a:p>
                <a:r>
                  <a:rPr lang="en-US" b="1" dirty="0"/>
                  <a:t>DJF</a:t>
                </a:r>
              </a:p>
            </p:txBody>
          </p:sp>
          <p:sp>
            <p:nvSpPr>
              <p:cNvPr id="7" name="TextBox 6"/>
              <p:cNvSpPr txBox="1"/>
              <p:nvPr/>
            </p:nvSpPr>
            <p:spPr>
              <a:xfrm>
                <a:off x="2042262" y="914400"/>
                <a:ext cx="367408" cy="461665"/>
              </a:xfrm>
              <a:prstGeom prst="rect">
                <a:avLst/>
              </a:prstGeom>
              <a:noFill/>
            </p:spPr>
            <p:txBody>
              <a:bodyPr wrap="none" rtlCol="0">
                <a:spAutoFit/>
              </a:bodyPr>
              <a:lstStyle/>
              <a:p>
                <a:r>
                  <a:rPr lang="en-US" sz="2400" b="1" dirty="0">
                    <a:solidFill>
                      <a:schemeClr val="bg1"/>
                    </a:solidFill>
                  </a:rPr>
                  <a:t>H</a:t>
                </a:r>
              </a:p>
            </p:txBody>
          </p:sp>
          <p:sp>
            <p:nvSpPr>
              <p:cNvPr id="8" name="TextBox 7"/>
              <p:cNvSpPr txBox="1"/>
              <p:nvPr/>
            </p:nvSpPr>
            <p:spPr>
              <a:xfrm>
                <a:off x="3899792" y="986135"/>
                <a:ext cx="367408" cy="461665"/>
              </a:xfrm>
              <a:prstGeom prst="rect">
                <a:avLst/>
              </a:prstGeom>
              <a:noFill/>
            </p:spPr>
            <p:txBody>
              <a:bodyPr wrap="none" rtlCol="0">
                <a:spAutoFit/>
              </a:bodyPr>
              <a:lstStyle/>
              <a:p>
                <a:r>
                  <a:rPr lang="en-US" sz="2400" b="1" dirty="0">
                    <a:solidFill>
                      <a:schemeClr val="bg1"/>
                    </a:solidFill>
                  </a:rPr>
                  <a:t>H</a:t>
                </a:r>
              </a:p>
            </p:txBody>
          </p:sp>
          <p:sp>
            <p:nvSpPr>
              <p:cNvPr id="9" name="TextBox 8"/>
              <p:cNvSpPr txBox="1"/>
              <p:nvPr/>
            </p:nvSpPr>
            <p:spPr>
              <a:xfrm>
                <a:off x="2880462" y="1981200"/>
                <a:ext cx="367408" cy="461665"/>
              </a:xfrm>
              <a:prstGeom prst="rect">
                <a:avLst/>
              </a:prstGeom>
              <a:noFill/>
            </p:spPr>
            <p:txBody>
              <a:bodyPr wrap="none" rtlCol="0">
                <a:spAutoFit/>
              </a:bodyPr>
              <a:lstStyle/>
              <a:p>
                <a:r>
                  <a:rPr lang="en-US" sz="2400" b="1" dirty="0">
                    <a:solidFill>
                      <a:schemeClr val="bg1"/>
                    </a:solidFill>
                  </a:rPr>
                  <a:t>H</a:t>
                </a:r>
              </a:p>
            </p:txBody>
          </p:sp>
          <p:sp>
            <p:nvSpPr>
              <p:cNvPr id="10" name="TextBox 9"/>
              <p:cNvSpPr txBox="1"/>
              <p:nvPr/>
            </p:nvSpPr>
            <p:spPr>
              <a:xfrm>
                <a:off x="5486400" y="1981200"/>
                <a:ext cx="367408" cy="461665"/>
              </a:xfrm>
              <a:prstGeom prst="rect">
                <a:avLst/>
              </a:prstGeom>
              <a:noFill/>
            </p:spPr>
            <p:txBody>
              <a:bodyPr wrap="none" rtlCol="0">
                <a:spAutoFit/>
              </a:bodyPr>
              <a:lstStyle/>
              <a:p>
                <a:r>
                  <a:rPr lang="en-US" sz="2400" b="1" dirty="0">
                    <a:solidFill>
                      <a:schemeClr val="bg1"/>
                    </a:solidFill>
                  </a:rPr>
                  <a:t>H</a:t>
                </a:r>
              </a:p>
            </p:txBody>
          </p:sp>
          <p:sp>
            <p:nvSpPr>
              <p:cNvPr id="11" name="TextBox 10"/>
              <p:cNvSpPr txBox="1"/>
              <p:nvPr/>
            </p:nvSpPr>
            <p:spPr>
              <a:xfrm>
                <a:off x="4343400" y="1976735"/>
                <a:ext cx="367408" cy="461665"/>
              </a:xfrm>
              <a:prstGeom prst="rect">
                <a:avLst/>
              </a:prstGeom>
              <a:noFill/>
            </p:spPr>
            <p:txBody>
              <a:bodyPr wrap="none" rtlCol="0">
                <a:spAutoFit/>
              </a:bodyPr>
              <a:lstStyle/>
              <a:p>
                <a:r>
                  <a:rPr lang="en-US" sz="2400" b="1" dirty="0">
                    <a:solidFill>
                      <a:schemeClr val="bg1"/>
                    </a:solidFill>
                  </a:rPr>
                  <a:t>H</a:t>
                </a:r>
              </a:p>
            </p:txBody>
          </p:sp>
          <p:sp>
            <p:nvSpPr>
              <p:cNvPr id="12" name="TextBox 11"/>
              <p:cNvSpPr txBox="1"/>
              <p:nvPr/>
            </p:nvSpPr>
            <p:spPr>
              <a:xfrm>
                <a:off x="1995626" y="1519535"/>
                <a:ext cx="338555" cy="461665"/>
              </a:xfrm>
              <a:prstGeom prst="rect">
                <a:avLst/>
              </a:prstGeom>
              <a:noFill/>
            </p:spPr>
            <p:txBody>
              <a:bodyPr wrap="none" rtlCol="0">
                <a:spAutoFit/>
              </a:bodyPr>
              <a:lstStyle/>
              <a:p>
                <a:r>
                  <a:rPr lang="en-US" sz="2400" b="1" dirty="0">
                    <a:solidFill>
                      <a:schemeClr val="tx2"/>
                    </a:solidFill>
                  </a:rPr>
                  <a:t>L</a:t>
                </a:r>
              </a:p>
            </p:txBody>
          </p:sp>
          <p:sp>
            <p:nvSpPr>
              <p:cNvPr id="13" name="TextBox 12"/>
              <p:cNvSpPr txBox="1"/>
              <p:nvPr/>
            </p:nvSpPr>
            <p:spPr>
              <a:xfrm>
                <a:off x="4081045" y="1443335"/>
                <a:ext cx="338555" cy="461665"/>
              </a:xfrm>
              <a:prstGeom prst="rect">
                <a:avLst/>
              </a:prstGeom>
              <a:noFill/>
            </p:spPr>
            <p:txBody>
              <a:bodyPr wrap="none" rtlCol="0">
                <a:spAutoFit/>
              </a:bodyPr>
              <a:lstStyle/>
              <a:p>
                <a:r>
                  <a:rPr lang="en-US" sz="2400" b="1" dirty="0">
                    <a:solidFill>
                      <a:schemeClr val="tx2"/>
                    </a:solidFill>
                  </a:rPr>
                  <a:t>L</a:t>
                </a:r>
              </a:p>
            </p:txBody>
          </p:sp>
          <p:sp>
            <p:nvSpPr>
              <p:cNvPr id="14" name="TextBox 13"/>
              <p:cNvSpPr txBox="1"/>
              <p:nvPr/>
            </p:nvSpPr>
            <p:spPr>
              <a:xfrm>
                <a:off x="7129045" y="1519535"/>
                <a:ext cx="338555" cy="461665"/>
              </a:xfrm>
              <a:prstGeom prst="rect">
                <a:avLst/>
              </a:prstGeom>
              <a:noFill/>
            </p:spPr>
            <p:txBody>
              <a:bodyPr wrap="none" rtlCol="0">
                <a:spAutoFit/>
              </a:bodyPr>
              <a:lstStyle/>
              <a:p>
                <a:r>
                  <a:rPr lang="en-US" sz="2400" b="1" dirty="0">
                    <a:solidFill>
                      <a:schemeClr val="tx2"/>
                    </a:solidFill>
                  </a:rPr>
                  <a:t>L</a:t>
                </a:r>
              </a:p>
            </p:txBody>
          </p:sp>
          <p:sp>
            <p:nvSpPr>
              <p:cNvPr id="15" name="TextBox 14"/>
              <p:cNvSpPr txBox="1"/>
              <p:nvPr/>
            </p:nvSpPr>
            <p:spPr>
              <a:xfrm>
                <a:off x="1995626" y="2662535"/>
                <a:ext cx="338555" cy="461665"/>
              </a:xfrm>
              <a:prstGeom prst="rect">
                <a:avLst/>
              </a:prstGeom>
              <a:noFill/>
            </p:spPr>
            <p:txBody>
              <a:bodyPr wrap="none" rtlCol="0">
                <a:spAutoFit/>
              </a:bodyPr>
              <a:lstStyle/>
              <a:p>
                <a:r>
                  <a:rPr lang="en-US" sz="2400" b="1" dirty="0">
                    <a:solidFill>
                      <a:schemeClr val="tx2"/>
                    </a:solidFill>
                  </a:rPr>
                  <a:t>L</a:t>
                </a:r>
              </a:p>
            </p:txBody>
          </p:sp>
          <p:sp>
            <p:nvSpPr>
              <p:cNvPr id="16" name="TextBox 15"/>
              <p:cNvSpPr txBox="1"/>
              <p:nvPr/>
            </p:nvSpPr>
            <p:spPr>
              <a:xfrm>
                <a:off x="5791200" y="2514600"/>
                <a:ext cx="338555" cy="461665"/>
              </a:xfrm>
              <a:prstGeom prst="rect">
                <a:avLst/>
              </a:prstGeom>
              <a:noFill/>
            </p:spPr>
            <p:txBody>
              <a:bodyPr wrap="none" rtlCol="0">
                <a:spAutoFit/>
              </a:bodyPr>
              <a:lstStyle/>
              <a:p>
                <a:r>
                  <a:rPr lang="en-US" sz="2400" b="1" dirty="0">
                    <a:solidFill>
                      <a:schemeClr val="tx2"/>
                    </a:solidFill>
                  </a:rPr>
                  <a:t>L</a:t>
                </a:r>
              </a:p>
            </p:txBody>
          </p:sp>
          <p:sp>
            <p:nvSpPr>
              <p:cNvPr id="18" name="TextBox 17"/>
              <p:cNvSpPr txBox="1"/>
              <p:nvPr/>
            </p:nvSpPr>
            <p:spPr>
              <a:xfrm>
                <a:off x="1614626" y="3653135"/>
                <a:ext cx="338555" cy="461665"/>
              </a:xfrm>
              <a:prstGeom prst="rect">
                <a:avLst/>
              </a:prstGeom>
              <a:noFill/>
            </p:spPr>
            <p:txBody>
              <a:bodyPr wrap="none" rtlCol="0">
                <a:spAutoFit/>
              </a:bodyPr>
              <a:lstStyle/>
              <a:p>
                <a:r>
                  <a:rPr lang="en-US" sz="2400" b="1" dirty="0">
                    <a:solidFill>
                      <a:schemeClr val="tx2"/>
                    </a:solidFill>
                  </a:rPr>
                  <a:t>L</a:t>
                </a:r>
              </a:p>
            </p:txBody>
          </p:sp>
          <p:sp>
            <p:nvSpPr>
              <p:cNvPr id="19" name="TextBox 18"/>
              <p:cNvSpPr txBox="1"/>
              <p:nvPr/>
            </p:nvSpPr>
            <p:spPr>
              <a:xfrm>
                <a:off x="3886200" y="3429000"/>
                <a:ext cx="338555" cy="461665"/>
              </a:xfrm>
              <a:prstGeom prst="rect">
                <a:avLst/>
              </a:prstGeom>
              <a:noFill/>
            </p:spPr>
            <p:txBody>
              <a:bodyPr wrap="none" rtlCol="0">
                <a:spAutoFit/>
              </a:bodyPr>
              <a:lstStyle/>
              <a:p>
                <a:r>
                  <a:rPr lang="en-US" sz="2400" b="1" dirty="0">
                    <a:solidFill>
                      <a:schemeClr val="tx2"/>
                    </a:solidFill>
                  </a:rPr>
                  <a:t>L</a:t>
                </a:r>
              </a:p>
            </p:txBody>
          </p:sp>
          <p:sp>
            <p:nvSpPr>
              <p:cNvPr id="20" name="TextBox 19"/>
              <p:cNvSpPr txBox="1"/>
              <p:nvPr/>
            </p:nvSpPr>
            <p:spPr>
              <a:xfrm>
                <a:off x="7357645" y="3653135"/>
                <a:ext cx="338555" cy="461665"/>
              </a:xfrm>
              <a:prstGeom prst="rect">
                <a:avLst/>
              </a:prstGeom>
              <a:noFill/>
            </p:spPr>
            <p:txBody>
              <a:bodyPr wrap="none" rtlCol="0">
                <a:spAutoFit/>
              </a:bodyPr>
              <a:lstStyle/>
              <a:p>
                <a:r>
                  <a:rPr lang="en-US" sz="2400" b="1" dirty="0">
                    <a:solidFill>
                      <a:schemeClr val="tx2"/>
                    </a:solidFill>
                  </a:rPr>
                  <a:t>L</a:t>
                </a:r>
              </a:p>
            </p:txBody>
          </p:sp>
          <p:sp>
            <p:nvSpPr>
              <p:cNvPr id="21" name="TextBox 20"/>
              <p:cNvSpPr txBox="1"/>
              <p:nvPr/>
            </p:nvSpPr>
            <p:spPr>
              <a:xfrm>
                <a:off x="2833826" y="5634335"/>
                <a:ext cx="338555" cy="461665"/>
              </a:xfrm>
              <a:prstGeom prst="rect">
                <a:avLst/>
              </a:prstGeom>
              <a:noFill/>
            </p:spPr>
            <p:txBody>
              <a:bodyPr wrap="none" rtlCol="0">
                <a:spAutoFit/>
              </a:bodyPr>
              <a:lstStyle/>
              <a:p>
                <a:r>
                  <a:rPr lang="en-US" sz="2400" b="1" dirty="0">
                    <a:solidFill>
                      <a:schemeClr val="tx2"/>
                    </a:solidFill>
                  </a:rPr>
                  <a:t>L</a:t>
                </a:r>
              </a:p>
            </p:txBody>
          </p:sp>
          <p:sp>
            <p:nvSpPr>
              <p:cNvPr id="22" name="TextBox 21"/>
              <p:cNvSpPr txBox="1"/>
              <p:nvPr/>
            </p:nvSpPr>
            <p:spPr>
              <a:xfrm>
                <a:off x="4919245" y="5558135"/>
                <a:ext cx="338555" cy="461665"/>
              </a:xfrm>
              <a:prstGeom prst="rect">
                <a:avLst/>
              </a:prstGeom>
              <a:noFill/>
            </p:spPr>
            <p:txBody>
              <a:bodyPr wrap="none" rtlCol="0">
                <a:spAutoFit/>
              </a:bodyPr>
              <a:lstStyle/>
              <a:p>
                <a:r>
                  <a:rPr lang="en-US" sz="2400" b="1" dirty="0">
                    <a:solidFill>
                      <a:schemeClr val="tx2"/>
                    </a:solidFill>
                  </a:rPr>
                  <a:t>L</a:t>
                </a:r>
              </a:p>
            </p:txBody>
          </p:sp>
          <p:sp>
            <p:nvSpPr>
              <p:cNvPr id="23" name="TextBox 22"/>
              <p:cNvSpPr txBox="1"/>
              <p:nvPr/>
            </p:nvSpPr>
            <p:spPr>
              <a:xfrm>
                <a:off x="7315200" y="5562600"/>
                <a:ext cx="338555" cy="461665"/>
              </a:xfrm>
              <a:prstGeom prst="rect">
                <a:avLst/>
              </a:prstGeom>
              <a:noFill/>
            </p:spPr>
            <p:txBody>
              <a:bodyPr wrap="none" rtlCol="0">
                <a:spAutoFit/>
              </a:bodyPr>
              <a:lstStyle/>
              <a:p>
                <a:r>
                  <a:rPr lang="en-US" sz="2400" b="1" dirty="0">
                    <a:solidFill>
                      <a:schemeClr val="tx2"/>
                    </a:solidFill>
                  </a:rPr>
                  <a:t>L</a:t>
                </a:r>
              </a:p>
            </p:txBody>
          </p:sp>
          <p:sp>
            <p:nvSpPr>
              <p:cNvPr id="24" name="TextBox 23"/>
              <p:cNvSpPr txBox="1"/>
              <p:nvPr/>
            </p:nvSpPr>
            <p:spPr>
              <a:xfrm>
                <a:off x="7315200" y="990600"/>
                <a:ext cx="367408" cy="461665"/>
              </a:xfrm>
              <a:prstGeom prst="rect">
                <a:avLst/>
              </a:prstGeom>
              <a:noFill/>
            </p:spPr>
            <p:txBody>
              <a:bodyPr wrap="none" rtlCol="0">
                <a:spAutoFit/>
              </a:bodyPr>
              <a:lstStyle/>
              <a:p>
                <a:r>
                  <a:rPr lang="en-US" sz="2400" b="1" dirty="0">
                    <a:solidFill>
                      <a:schemeClr val="bg1"/>
                    </a:solidFill>
                  </a:rPr>
                  <a:t>H</a:t>
                </a:r>
              </a:p>
            </p:txBody>
          </p:sp>
          <p:sp>
            <p:nvSpPr>
              <p:cNvPr id="25" name="TextBox 24"/>
              <p:cNvSpPr txBox="1"/>
              <p:nvPr/>
            </p:nvSpPr>
            <p:spPr>
              <a:xfrm>
                <a:off x="2741654" y="3886200"/>
                <a:ext cx="367408" cy="461665"/>
              </a:xfrm>
              <a:prstGeom prst="rect">
                <a:avLst/>
              </a:prstGeom>
              <a:noFill/>
            </p:spPr>
            <p:txBody>
              <a:bodyPr wrap="none" rtlCol="0">
                <a:spAutoFit/>
              </a:bodyPr>
              <a:lstStyle/>
              <a:p>
                <a:r>
                  <a:rPr lang="en-US" sz="2400" b="1" dirty="0">
                    <a:solidFill>
                      <a:schemeClr val="bg1"/>
                    </a:solidFill>
                  </a:rPr>
                  <a:t>H</a:t>
                </a:r>
              </a:p>
            </p:txBody>
          </p:sp>
          <p:sp>
            <p:nvSpPr>
              <p:cNvPr id="26" name="TextBox 25"/>
              <p:cNvSpPr txBox="1"/>
              <p:nvPr/>
            </p:nvSpPr>
            <p:spPr>
              <a:xfrm>
                <a:off x="4433192" y="4034135"/>
                <a:ext cx="367408" cy="461665"/>
              </a:xfrm>
              <a:prstGeom prst="rect">
                <a:avLst/>
              </a:prstGeom>
              <a:noFill/>
            </p:spPr>
            <p:txBody>
              <a:bodyPr wrap="none" rtlCol="0">
                <a:spAutoFit/>
              </a:bodyPr>
              <a:lstStyle/>
              <a:p>
                <a:r>
                  <a:rPr lang="en-US" sz="2400" b="1" dirty="0">
                    <a:solidFill>
                      <a:schemeClr val="bg1"/>
                    </a:solidFill>
                  </a:rPr>
                  <a:t>H</a:t>
                </a:r>
              </a:p>
            </p:txBody>
          </p:sp>
          <p:sp>
            <p:nvSpPr>
              <p:cNvPr id="27" name="TextBox 26"/>
              <p:cNvSpPr txBox="1"/>
              <p:nvPr/>
            </p:nvSpPr>
            <p:spPr>
              <a:xfrm>
                <a:off x="6172200" y="3733800"/>
                <a:ext cx="367408" cy="461665"/>
              </a:xfrm>
              <a:prstGeom prst="rect">
                <a:avLst/>
              </a:prstGeom>
              <a:noFill/>
            </p:spPr>
            <p:txBody>
              <a:bodyPr wrap="none" rtlCol="0">
                <a:spAutoFit/>
              </a:bodyPr>
              <a:lstStyle/>
              <a:p>
                <a:r>
                  <a:rPr lang="en-US" sz="2400" b="1" dirty="0">
                    <a:solidFill>
                      <a:schemeClr val="bg1"/>
                    </a:solidFill>
                  </a:rPr>
                  <a:t>H</a:t>
                </a:r>
              </a:p>
            </p:txBody>
          </p:sp>
          <p:sp>
            <p:nvSpPr>
              <p:cNvPr id="28" name="TextBox 27"/>
              <p:cNvSpPr txBox="1"/>
              <p:nvPr/>
            </p:nvSpPr>
            <p:spPr>
              <a:xfrm>
                <a:off x="2819400" y="5029200"/>
                <a:ext cx="367408" cy="461665"/>
              </a:xfrm>
              <a:prstGeom prst="rect">
                <a:avLst/>
              </a:prstGeom>
              <a:noFill/>
            </p:spPr>
            <p:txBody>
              <a:bodyPr wrap="none" rtlCol="0">
                <a:spAutoFit/>
              </a:bodyPr>
              <a:lstStyle/>
              <a:p>
                <a:r>
                  <a:rPr lang="en-US" sz="2400" b="1" dirty="0">
                    <a:solidFill>
                      <a:schemeClr val="bg1"/>
                    </a:solidFill>
                  </a:rPr>
                  <a:t>H</a:t>
                </a:r>
              </a:p>
            </p:txBody>
          </p:sp>
          <p:sp>
            <p:nvSpPr>
              <p:cNvPr id="29" name="TextBox 28"/>
              <p:cNvSpPr txBox="1"/>
              <p:nvPr/>
            </p:nvSpPr>
            <p:spPr>
              <a:xfrm>
                <a:off x="4305504" y="4993845"/>
                <a:ext cx="367408" cy="461665"/>
              </a:xfrm>
              <a:prstGeom prst="rect">
                <a:avLst/>
              </a:prstGeom>
              <a:noFill/>
            </p:spPr>
            <p:txBody>
              <a:bodyPr wrap="none" rtlCol="0">
                <a:spAutoFit/>
              </a:bodyPr>
              <a:lstStyle/>
              <a:p>
                <a:r>
                  <a:rPr lang="en-US" sz="2400" b="1" dirty="0">
                    <a:solidFill>
                      <a:schemeClr val="bg1"/>
                    </a:solidFill>
                  </a:rPr>
                  <a:t>H</a:t>
                </a:r>
              </a:p>
            </p:txBody>
          </p:sp>
          <p:sp>
            <p:nvSpPr>
              <p:cNvPr id="30" name="TextBox 29"/>
              <p:cNvSpPr txBox="1"/>
              <p:nvPr/>
            </p:nvSpPr>
            <p:spPr>
              <a:xfrm>
                <a:off x="5867400" y="5029200"/>
                <a:ext cx="367408" cy="461665"/>
              </a:xfrm>
              <a:prstGeom prst="rect">
                <a:avLst/>
              </a:prstGeom>
              <a:noFill/>
            </p:spPr>
            <p:txBody>
              <a:bodyPr wrap="none" rtlCol="0">
                <a:spAutoFit/>
              </a:bodyPr>
              <a:lstStyle/>
              <a:p>
                <a:r>
                  <a:rPr lang="en-US" sz="2400" b="1" dirty="0">
                    <a:solidFill>
                      <a:schemeClr val="bg1"/>
                    </a:solidFill>
                  </a:rPr>
                  <a:t>H</a:t>
                </a:r>
              </a:p>
            </p:txBody>
          </p:sp>
        </p:grpSp>
        <p:sp>
          <p:nvSpPr>
            <p:cNvPr id="32" name="TextBox 31"/>
            <p:cNvSpPr txBox="1"/>
            <p:nvPr/>
          </p:nvSpPr>
          <p:spPr>
            <a:xfrm>
              <a:off x="1905000" y="4643735"/>
              <a:ext cx="338555" cy="461665"/>
            </a:xfrm>
            <a:prstGeom prst="rect">
              <a:avLst/>
            </a:prstGeom>
            <a:noFill/>
          </p:spPr>
          <p:txBody>
            <a:bodyPr wrap="none" rtlCol="0">
              <a:spAutoFit/>
            </a:bodyPr>
            <a:lstStyle/>
            <a:p>
              <a:r>
                <a:rPr lang="en-US" sz="2400" b="1" dirty="0">
                  <a:solidFill>
                    <a:schemeClr val="tx2"/>
                  </a:solidFill>
                </a:rPr>
                <a:t>L</a:t>
              </a:r>
            </a:p>
          </p:txBody>
        </p:sp>
        <p:sp>
          <p:nvSpPr>
            <p:cNvPr id="33" name="TextBox 32"/>
            <p:cNvSpPr txBox="1"/>
            <p:nvPr/>
          </p:nvSpPr>
          <p:spPr>
            <a:xfrm>
              <a:off x="3810000" y="4643735"/>
              <a:ext cx="338555" cy="461665"/>
            </a:xfrm>
            <a:prstGeom prst="rect">
              <a:avLst/>
            </a:prstGeom>
            <a:noFill/>
          </p:spPr>
          <p:txBody>
            <a:bodyPr wrap="none" rtlCol="0">
              <a:spAutoFit/>
            </a:bodyPr>
            <a:lstStyle/>
            <a:p>
              <a:r>
                <a:rPr lang="en-US" sz="2400" b="1" dirty="0">
                  <a:solidFill>
                    <a:schemeClr val="tx2"/>
                  </a:solidFill>
                </a:rPr>
                <a:t>L</a:t>
              </a:r>
            </a:p>
          </p:txBody>
        </p:sp>
        <p:sp>
          <p:nvSpPr>
            <p:cNvPr id="34" name="TextBox 33"/>
            <p:cNvSpPr txBox="1"/>
            <p:nvPr/>
          </p:nvSpPr>
          <p:spPr>
            <a:xfrm>
              <a:off x="6138445" y="4572000"/>
              <a:ext cx="338555" cy="461665"/>
            </a:xfrm>
            <a:prstGeom prst="rect">
              <a:avLst/>
            </a:prstGeom>
            <a:noFill/>
          </p:spPr>
          <p:txBody>
            <a:bodyPr wrap="none" rtlCol="0">
              <a:spAutoFit/>
            </a:bodyPr>
            <a:lstStyle/>
            <a:p>
              <a:r>
                <a:rPr lang="en-US" sz="2400" b="1" dirty="0">
                  <a:solidFill>
                    <a:schemeClr val="tx2"/>
                  </a:solidFill>
                </a:rPr>
                <a:t>L</a:t>
              </a:r>
            </a:p>
          </p:txBody>
        </p:sp>
        <p:sp>
          <p:nvSpPr>
            <p:cNvPr id="35" name="TextBox 34"/>
            <p:cNvSpPr txBox="1"/>
            <p:nvPr/>
          </p:nvSpPr>
          <p:spPr>
            <a:xfrm>
              <a:off x="7543800" y="4648200"/>
              <a:ext cx="338555" cy="461665"/>
            </a:xfrm>
            <a:prstGeom prst="rect">
              <a:avLst/>
            </a:prstGeom>
            <a:noFill/>
          </p:spPr>
          <p:txBody>
            <a:bodyPr wrap="none" rtlCol="0">
              <a:spAutoFit/>
            </a:bodyPr>
            <a:lstStyle/>
            <a:p>
              <a:r>
                <a:rPr lang="en-US" sz="2400" b="1" dirty="0">
                  <a:solidFill>
                    <a:schemeClr val="tx2"/>
                  </a:solidFill>
                </a:rPr>
                <a:t>L</a:t>
              </a:r>
            </a:p>
          </p:txBody>
        </p:sp>
        <p:sp>
          <p:nvSpPr>
            <p:cNvPr id="36" name="TextBox 35"/>
            <p:cNvSpPr txBox="1"/>
            <p:nvPr/>
          </p:nvSpPr>
          <p:spPr>
            <a:xfrm>
              <a:off x="6553200" y="833735"/>
              <a:ext cx="338555" cy="461665"/>
            </a:xfrm>
            <a:prstGeom prst="rect">
              <a:avLst/>
            </a:prstGeom>
            <a:noFill/>
          </p:spPr>
          <p:txBody>
            <a:bodyPr wrap="none" rtlCol="0">
              <a:spAutoFit/>
            </a:bodyPr>
            <a:lstStyle/>
            <a:p>
              <a:r>
                <a:rPr lang="en-US" sz="2400" b="1" dirty="0">
                  <a:solidFill>
                    <a:schemeClr val="tx2"/>
                  </a:solidFill>
                </a:rPr>
                <a:t>L</a:t>
              </a:r>
            </a:p>
          </p:txBody>
        </p:sp>
        <p:sp>
          <p:nvSpPr>
            <p:cNvPr id="37" name="TextBox 36"/>
            <p:cNvSpPr txBox="1"/>
            <p:nvPr/>
          </p:nvSpPr>
          <p:spPr>
            <a:xfrm>
              <a:off x="6019800" y="1138535"/>
              <a:ext cx="338555" cy="461665"/>
            </a:xfrm>
            <a:prstGeom prst="rect">
              <a:avLst/>
            </a:prstGeom>
            <a:noFill/>
          </p:spPr>
          <p:txBody>
            <a:bodyPr wrap="none" rtlCol="0">
              <a:spAutoFit/>
            </a:bodyPr>
            <a:lstStyle/>
            <a:p>
              <a:r>
                <a:rPr lang="en-US" sz="2400" b="1" dirty="0">
                  <a:solidFill>
                    <a:schemeClr val="tx2"/>
                  </a:solidFill>
                </a:rPr>
                <a:t>L</a:t>
              </a:r>
            </a:p>
          </p:txBody>
        </p:sp>
        <p:sp>
          <p:nvSpPr>
            <p:cNvPr id="38" name="TextBox 37"/>
            <p:cNvSpPr txBox="1"/>
            <p:nvPr/>
          </p:nvSpPr>
          <p:spPr>
            <a:xfrm>
              <a:off x="2938045" y="838200"/>
              <a:ext cx="338555" cy="461665"/>
            </a:xfrm>
            <a:prstGeom prst="rect">
              <a:avLst/>
            </a:prstGeom>
            <a:noFill/>
          </p:spPr>
          <p:txBody>
            <a:bodyPr wrap="none" rtlCol="0">
              <a:spAutoFit/>
            </a:bodyPr>
            <a:lstStyle/>
            <a:p>
              <a:r>
                <a:rPr lang="en-US" sz="2400" b="1" dirty="0">
                  <a:solidFill>
                    <a:schemeClr val="tx2"/>
                  </a:solidFill>
                </a:rPr>
                <a:t>L</a:t>
              </a:r>
            </a:p>
          </p:txBody>
        </p:sp>
      </p:grpSp>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18</a:t>
            </a:fld>
            <a:endParaRPr lang="en-US">
              <a:solidFill>
                <a:srgbClr val="000000"/>
              </a:solidFill>
            </a:endParaRPr>
          </a:p>
        </p:txBody>
      </p:sp>
      <p:sp>
        <p:nvSpPr>
          <p:cNvPr id="6" name="TextBox 5"/>
          <p:cNvSpPr txBox="1"/>
          <p:nvPr/>
        </p:nvSpPr>
        <p:spPr>
          <a:xfrm>
            <a:off x="43246" y="304800"/>
            <a:ext cx="2969083" cy="6463308"/>
          </a:xfrm>
          <a:prstGeom prst="rect">
            <a:avLst/>
          </a:prstGeom>
          <a:noFill/>
        </p:spPr>
        <p:txBody>
          <a:bodyPr wrap="none" rtlCol="0">
            <a:spAutoFit/>
          </a:bodyPr>
          <a:lstStyle/>
          <a:p>
            <a:r>
              <a:rPr lang="en-US" sz="2400" b="1" dirty="0">
                <a:solidFill>
                  <a:schemeClr val="tx2"/>
                </a:solidFill>
              </a:rPr>
              <a:t>               </a:t>
            </a:r>
            <a:r>
              <a:rPr lang="en-US" b="1" dirty="0">
                <a:solidFill>
                  <a:schemeClr val="tx2"/>
                </a:solidFill>
              </a:rPr>
              <a:t>Mean SLP</a:t>
            </a:r>
            <a:endParaRPr lang="en-US" sz="2400" b="1" dirty="0">
              <a:solidFill>
                <a:schemeClr val="tx2"/>
              </a:solidFill>
            </a:endParaRPr>
          </a:p>
          <a:p>
            <a:endParaRPr lang="en-US" sz="2400" b="1" dirty="0">
              <a:solidFill>
                <a:schemeClr val="tx2"/>
              </a:solidFill>
            </a:endParaRPr>
          </a:p>
          <a:p>
            <a:pPr algn="l"/>
            <a:r>
              <a:rPr lang="en-US" sz="1800" b="1" dirty="0"/>
              <a:t>P</a:t>
            </a:r>
            <a:r>
              <a:rPr lang="en-US" sz="1200" b="1" dirty="0"/>
              <a:t>s</a:t>
            </a:r>
            <a:r>
              <a:rPr lang="en-US" sz="1800" b="1" dirty="0"/>
              <a:t>=g </a:t>
            </a:r>
            <a:r>
              <a:rPr lang="en-US" sz="1800" b="1" dirty="0">
                <a:sym typeface="Symbol"/>
              </a:rPr>
              <a:t></a:t>
            </a:r>
            <a:r>
              <a:rPr lang="en-US" sz="1800" b="1" dirty="0"/>
              <a:t> column </a:t>
            </a:r>
            <a:r>
              <a:rPr lang="en-US" sz="1800" b="1" dirty="0" err="1"/>
              <a:t>airmass</a:t>
            </a:r>
            <a:endParaRPr lang="en-US" sz="1800" b="1" dirty="0"/>
          </a:p>
          <a:p>
            <a:pPr algn="l"/>
            <a:r>
              <a:rPr lang="en-US" sz="1800" b="1" dirty="0">
                <a:solidFill>
                  <a:schemeClr val="tx2"/>
                </a:solidFill>
              </a:rPr>
              <a:t>Warm columns </a:t>
            </a:r>
            <a:r>
              <a:rPr lang="en-US" sz="1800" b="1" dirty="0"/>
              <a:t>expand</a:t>
            </a:r>
          </a:p>
          <a:p>
            <a:pPr algn="l">
              <a:buFont typeface="Wingdings"/>
              <a:buChar char="à"/>
            </a:pPr>
            <a:r>
              <a:rPr lang="en-US" sz="1800" b="1" dirty="0">
                <a:sym typeface="Wingdings" pitchFamily="2" charset="2"/>
              </a:rPr>
              <a:t>Less </a:t>
            </a:r>
            <a:r>
              <a:rPr lang="en-US" sz="1800" b="1" dirty="0" err="1">
                <a:sym typeface="Wingdings" pitchFamily="2" charset="2"/>
              </a:rPr>
              <a:t>airmass</a:t>
            </a:r>
            <a:endParaRPr lang="en-US" sz="1800" b="1" dirty="0">
              <a:sym typeface="Wingdings" pitchFamily="2" charset="2"/>
            </a:endParaRPr>
          </a:p>
          <a:p>
            <a:pPr algn="l">
              <a:buFont typeface="Wingdings"/>
              <a:buChar char="à"/>
            </a:pPr>
            <a:r>
              <a:rPr lang="en-US" sz="1800" b="1" dirty="0">
                <a:sym typeface="Wingdings" pitchFamily="2" charset="2"/>
              </a:rPr>
              <a:t> Low P</a:t>
            </a:r>
            <a:r>
              <a:rPr lang="en-US" sz="1200" b="1" dirty="0">
                <a:sym typeface="Wingdings" pitchFamily="2" charset="2"/>
              </a:rPr>
              <a:t>s</a:t>
            </a:r>
          </a:p>
          <a:p>
            <a:pPr algn="l"/>
            <a:r>
              <a:rPr lang="en-US" sz="1800" b="1" dirty="0">
                <a:solidFill>
                  <a:schemeClr val="bg1"/>
                </a:solidFill>
              </a:rPr>
              <a:t>Cold columns </a:t>
            </a:r>
            <a:r>
              <a:rPr lang="en-US" sz="1800" b="1" dirty="0"/>
              <a:t>contract</a:t>
            </a:r>
          </a:p>
          <a:p>
            <a:pPr algn="l">
              <a:buFont typeface="Wingdings"/>
              <a:buChar char="à"/>
            </a:pPr>
            <a:r>
              <a:rPr lang="en-US" sz="1800" b="1" dirty="0">
                <a:sym typeface="Wingdings" pitchFamily="2" charset="2"/>
              </a:rPr>
              <a:t>More </a:t>
            </a:r>
            <a:r>
              <a:rPr lang="en-US" sz="1800" b="1" dirty="0" err="1">
                <a:sym typeface="Wingdings" pitchFamily="2" charset="2"/>
              </a:rPr>
              <a:t>airmass</a:t>
            </a:r>
            <a:endParaRPr lang="en-US" sz="1800" b="1" dirty="0">
              <a:sym typeface="Wingdings" pitchFamily="2" charset="2"/>
            </a:endParaRPr>
          </a:p>
          <a:p>
            <a:pPr algn="l">
              <a:buFont typeface="Wingdings"/>
              <a:buChar char="à"/>
            </a:pPr>
            <a:r>
              <a:rPr lang="en-US" sz="1800" b="1" dirty="0">
                <a:sym typeface="Wingdings" pitchFamily="2" charset="2"/>
              </a:rPr>
              <a:t>High P</a:t>
            </a:r>
            <a:r>
              <a:rPr lang="en-US" sz="1400" b="1" dirty="0">
                <a:sym typeface="Wingdings" pitchFamily="2" charset="2"/>
              </a:rPr>
              <a:t>s</a:t>
            </a:r>
            <a:endParaRPr lang="en-US" sz="1800" b="1" dirty="0"/>
          </a:p>
          <a:p>
            <a:pPr algn="l"/>
            <a:endParaRPr lang="en-US" sz="1800" b="1" dirty="0">
              <a:solidFill>
                <a:schemeClr val="tx2"/>
              </a:solidFill>
            </a:endParaRPr>
          </a:p>
          <a:p>
            <a:pPr algn="l"/>
            <a:r>
              <a:rPr lang="en-US" sz="1800" b="1" dirty="0"/>
              <a:t>This is different from upper-</a:t>
            </a:r>
          </a:p>
          <a:p>
            <a:pPr algn="l"/>
            <a:r>
              <a:rPr lang="en-US" sz="1800" b="1" dirty="0"/>
              <a:t>level pressure or Z field, where</a:t>
            </a:r>
          </a:p>
          <a:p>
            <a:pPr algn="l"/>
            <a:r>
              <a:rPr lang="en-US" sz="1800" b="1" dirty="0"/>
              <a:t>warm T raises Z (&amp; p surface):  </a:t>
            </a:r>
          </a:p>
          <a:p>
            <a:pPr algn="l"/>
            <a:endParaRPr lang="en-US" sz="1800" b="1" dirty="0"/>
          </a:p>
          <a:p>
            <a:pPr algn="l"/>
            <a:endParaRPr lang="en-US" sz="1800" b="1" dirty="0"/>
          </a:p>
          <a:p>
            <a:pPr algn="l"/>
            <a:endParaRPr lang="en-US" sz="1800" b="1" dirty="0"/>
          </a:p>
          <a:p>
            <a:pPr algn="l"/>
            <a:endParaRPr lang="en-US" sz="1800" b="1" dirty="0"/>
          </a:p>
          <a:p>
            <a:pPr algn="l"/>
            <a:r>
              <a:rPr lang="en-US" sz="1800" b="1" dirty="0"/>
              <a:t>T</a:t>
            </a:r>
            <a:r>
              <a:rPr lang="en-US" sz="1600" b="1" dirty="0"/>
              <a:t>s</a:t>
            </a:r>
            <a:r>
              <a:rPr lang="en-US" sz="1800" b="1" dirty="0"/>
              <a:t> and SLP </a:t>
            </a:r>
            <a:r>
              <a:rPr lang="en-US" sz="1800" b="1" dirty="0">
                <a:solidFill>
                  <a:schemeClr val="tx2"/>
                </a:solidFill>
              </a:rPr>
              <a:t>anomaly</a:t>
            </a:r>
            <a:r>
              <a:rPr lang="en-US" sz="1800" b="1" dirty="0"/>
              <a:t> relation-</a:t>
            </a:r>
          </a:p>
          <a:p>
            <a:pPr algn="l"/>
            <a:r>
              <a:rPr lang="en-US" sz="1800" b="1" dirty="0"/>
              <a:t>ship may be different at mid-</a:t>
            </a:r>
          </a:p>
          <a:p>
            <a:pPr algn="l"/>
            <a:r>
              <a:rPr lang="en-US" sz="1800" b="1" dirty="0"/>
              <a:t>latitudes. </a:t>
            </a:r>
          </a:p>
          <a:p>
            <a:pPr algn="l"/>
            <a:endParaRPr lang="en-US" sz="1400" b="1" dirty="0"/>
          </a:p>
          <a:p>
            <a:pPr algn="l"/>
            <a:endParaRPr lang="en-US" sz="2400" b="1" dirty="0">
              <a:solidFill>
                <a:schemeClr val="tx2"/>
              </a:solidFill>
            </a:endParaRPr>
          </a:p>
        </p:txBody>
      </p:sp>
      <mc:AlternateContent xmlns:mc="http://schemas.openxmlformats.org/markup-compatibility/2006" xmlns:a14="http://schemas.microsoft.com/office/drawing/2010/main">
        <mc:Choice Requires="a14">
          <p:sp>
            <p:nvSpPr>
              <p:cNvPr id="51201" name="Object 1"/>
              <p:cNvSpPr txBox="1"/>
              <p:nvPr/>
            </p:nvSpPr>
            <p:spPr bwMode="auto">
              <a:xfrm>
                <a:off x="76200" y="4419600"/>
                <a:ext cx="2430463" cy="498475"/>
              </a:xfrm>
              <a:prstGeom prst="rect">
                <a:avLst/>
              </a:prstGeom>
              <a:solidFill>
                <a:schemeClr val="tx1"/>
              </a:solidFill>
            </p:spPr>
            <p:txBody>
              <a:bodyPr>
                <a:normAutofit fontScale="40000" lnSpcReduction="2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𝑍</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𝑍</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𝑠</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9.8</m:t>
                          </m:r>
                        </m:den>
                      </m:f>
                      <m:nary>
                        <m:naryPr>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𝑝</m:t>
                          </m:r>
                        </m:sub>
                        <m:sup>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𝑠</m:t>
                              </m:r>
                            </m:sub>
                          </m:sSub>
                        </m:sup>
                        <m:e>
                          <m:r>
                            <a:rPr lang="en-US" i="1">
                              <a:solidFill>
                                <a:srgbClr val="000000"/>
                              </a:solidFill>
                              <a:latin typeface="Cambria Math" panose="02040503050406030204" pitchFamily="18" charset="0"/>
                            </a:rPr>
                            <m:t>𝑅𝑇𝑑</m:t>
                          </m:r>
                          <m:r>
                            <a:rPr lang="en-US" i="1">
                              <a:solidFill>
                                <a:srgbClr val="000000"/>
                              </a:solidFill>
                              <a:latin typeface="Cambria Math" panose="02040503050406030204" pitchFamily="18" charset="0"/>
                            </a:rPr>
                            <m:t>(</m:t>
                          </m:r>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ln</m:t>
                              </m:r>
                            </m:fName>
                            <m:e>
                              <m:r>
                                <a:rPr lang="en-US" i="1">
                                  <a:solidFill>
                                    <a:srgbClr val="000000"/>
                                  </a:solidFill>
                                  <a:latin typeface="Cambria Math" panose="02040503050406030204" pitchFamily="18" charset="0"/>
                                </a:rPr>
                                <m:t>𝑝</m:t>
                              </m:r>
                            </m:e>
                          </m:func>
                          <m:r>
                            <a:rPr lang="en-US" i="1">
                              <a:solidFill>
                                <a:srgbClr val="000000"/>
                              </a:solidFill>
                              <a:latin typeface="Cambria Math" panose="02040503050406030204" pitchFamily="18" charset="0"/>
                            </a:rPr>
                            <m:t>′)</m:t>
                          </m:r>
                        </m:e>
                      </m:nary>
                    </m:oMath>
                  </m:oMathPara>
                </a14:m>
                <a:endParaRPr lang="en-US"/>
              </a:p>
            </p:txBody>
          </p:sp>
        </mc:Choice>
        <mc:Fallback xmlns="">
          <p:sp>
            <p:nvSpPr>
              <p:cNvPr id="51201" name="Object 1"/>
              <p:cNvSpPr txBox="1">
                <a:spLocks noRot="1" noChangeAspect="1" noMove="1" noResize="1" noEditPoints="1" noAdjustHandles="1" noChangeArrowheads="1" noChangeShapeType="1" noTextEdit="1"/>
              </p:cNvSpPr>
              <p:nvPr/>
            </p:nvSpPr>
            <p:spPr bwMode="auto">
              <a:xfrm>
                <a:off x="76200" y="4419600"/>
                <a:ext cx="2430463" cy="498475"/>
              </a:xfrm>
              <a:prstGeom prst="rect">
                <a:avLst/>
              </a:prstGeom>
              <a:blipFill>
                <a:blip r:embed="rId3"/>
                <a:stretch>
                  <a:fillRect t="-131707" b="-187805"/>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blinds(horizontal)">
                                      <p:cBhvr>
                                        <p:cTn id="7" dur="500"/>
                                        <p:tgtEl>
                                          <p:spTgt spid="6">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blinds(horizontal)">
                                      <p:cBhvr>
                                        <p:cTn id="10" dur="500"/>
                                        <p:tgtEl>
                                          <p:spTgt spid="6">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blinds(horizontal)">
                                      <p:cBhvr>
                                        <p:cTn id="13" dur="500"/>
                                        <p:tgtEl>
                                          <p:spTgt spid="6">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5" end="5"/>
                                            </p:txEl>
                                          </p:spTgt>
                                        </p:tgtEl>
                                        <p:attrNameLst>
                                          <p:attrName>style.visibility</p:attrName>
                                        </p:attrNameLst>
                                      </p:cBhvr>
                                      <p:to>
                                        <p:strVal val="visible"/>
                                      </p:to>
                                    </p:set>
                                    <p:animEffect transition="in" filter="blinds(horizontal)">
                                      <p:cBhvr>
                                        <p:cTn id="16" dur="500"/>
                                        <p:tgtEl>
                                          <p:spTgt spid="6">
                                            <p:txEl>
                                              <p:pRg st="5" end="5"/>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Effect transition="in" filter="blinds(horizontal)">
                                      <p:cBhvr>
                                        <p:cTn id="19" dur="500"/>
                                        <p:tgtEl>
                                          <p:spTgt spid="6">
                                            <p:txEl>
                                              <p:pRg st="6" end="6"/>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7" end="7"/>
                                            </p:txEl>
                                          </p:spTgt>
                                        </p:tgtEl>
                                        <p:attrNameLst>
                                          <p:attrName>style.visibility</p:attrName>
                                        </p:attrNameLst>
                                      </p:cBhvr>
                                      <p:to>
                                        <p:strVal val="visible"/>
                                      </p:to>
                                    </p:set>
                                    <p:animEffect transition="in" filter="blinds(horizontal)">
                                      <p:cBhvr>
                                        <p:cTn id="22" dur="500"/>
                                        <p:tgtEl>
                                          <p:spTgt spid="6">
                                            <p:txEl>
                                              <p:pRg st="7" end="7"/>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animEffect transition="in" filter="blinds(horizontal)">
                                      <p:cBhvr>
                                        <p:cTn id="25" dur="500"/>
                                        <p:tgtEl>
                                          <p:spTgt spid="6">
                                            <p:txEl>
                                              <p:pRg st="8" end="8"/>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10" end="10"/>
                                            </p:txEl>
                                          </p:spTgt>
                                        </p:tgtEl>
                                        <p:attrNameLst>
                                          <p:attrName>style.visibility</p:attrName>
                                        </p:attrNameLst>
                                      </p:cBhvr>
                                      <p:to>
                                        <p:strVal val="visible"/>
                                      </p:to>
                                    </p:set>
                                    <p:animEffect transition="in" filter="blinds(horizontal)">
                                      <p:cBhvr>
                                        <p:cTn id="28" dur="500"/>
                                        <p:tgtEl>
                                          <p:spTgt spid="6">
                                            <p:txEl>
                                              <p:pRg st="10" end="10"/>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11" end="11"/>
                                            </p:txEl>
                                          </p:spTgt>
                                        </p:tgtEl>
                                        <p:attrNameLst>
                                          <p:attrName>style.visibility</p:attrName>
                                        </p:attrNameLst>
                                      </p:cBhvr>
                                      <p:to>
                                        <p:strVal val="visible"/>
                                      </p:to>
                                    </p:set>
                                    <p:animEffect transition="in" filter="blinds(horizontal)">
                                      <p:cBhvr>
                                        <p:cTn id="31" dur="500"/>
                                        <p:tgtEl>
                                          <p:spTgt spid="6">
                                            <p:txEl>
                                              <p:pRg st="11" end="11"/>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6">
                                            <p:txEl>
                                              <p:pRg st="12" end="12"/>
                                            </p:txEl>
                                          </p:spTgt>
                                        </p:tgtEl>
                                        <p:attrNameLst>
                                          <p:attrName>style.visibility</p:attrName>
                                        </p:attrNameLst>
                                      </p:cBhvr>
                                      <p:to>
                                        <p:strVal val="visible"/>
                                      </p:to>
                                    </p:set>
                                    <p:animEffect transition="in" filter="blinds(horizontal)">
                                      <p:cBhvr>
                                        <p:cTn id="34" dur="500"/>
                                        <p:tgtEl>
                                          <p:spTgt spid="6">
                                            <p:txEl>
                                              <p:pRg st="12" end="12"/>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6">
                                            <p:txEl>
                                              <p:pRg st="17" end="17"/>
                                            </p:txEl>
                                          </p:spTgt>
                                        </p:tgtEl>
                                        <p:attrNameLst>
                                          <p:attrName>style.visibility</p:attrName>
                                        </p:attrNameLst>
                                      </p:cBhvr>
                                      <p:to>
                                        <p:strVal val="visible"/>
                                      </p:to>
                                    </p:set>
                                    <p:animEffect transition="in" filter="blinds(horizontal)">
                                      <p:cBhvr>
                                        <p:cTn id="37" dur="500"/>
                                        <p:tgtEl>
                                          <p:spTgt spid="6">
                                            <p:txEl>
                                              <p:pRg st="17" end="17"/>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6">
                                            <p:txEl>
                                              <p:pRg st="18" end="18"/>
                                            </p:txEl>
                                          </p:spTgt>
                                        </p:tgtEl>
                                        <p:attrNameLst>
                                          <p:attrName>style.visibility</p:attrName>
                                        </p:attrNameLst>
                                      </p:cBhvr>
                                      <p:to>
                                        <p:strVal val="visible"/>
                                      </p:to>
                                    </p:set>
                                    <p:animEffect transition="in" filter="blinds(horizontal)">
                                      <p:cBhvr>
                                        <p:cTn id="40" dur="500"/>
                                        <p:tgtEl>
                                          <p:spTgt spid="6">
                                            <p:txEl>
                                              <p:pRg st="18" end="18"/>
                                            </p:txEl>
                                          </p:spTgt>
                                        </p:tgtEl>
                                      </p:cBhvr>
                                    </p:animEffect>
                                  </p:childTnLst>
                                </p:cTn>
                              </p:par>
                              <p:par>
                                <p:cTn id="41" presetID="3" presetClass="entr" presetSubtype="10" fill="hold" nodeType="withEffect">
                                  <p:stCondLst>
                                    <p:cond delay="0"/>
                                  </p:stCondLst>
                                  <p:childTnLst>
                                    <p:set>
                                      <p:cBhvr>
                                        <p:cTn id="42" dur="1" fill="hold">
                                          <p:stCondLst>
                                            <p:cond delay="0"/>
                                          </p:stCondLst>
                                        </p:cTn>
                                        <p:tgtEl>
                                          <p:spTgt spid="6">
                                            <p:txEl>
                                              <p:pRg st="19" end="19"/>
                                            </p:txEl>
                                          </p:spTgt>
                                        </p:tgtEl>
                                        <p:attrNameLst>
                                          <p:attrName>style.visibility</p:attrName>
                                        </p:attrNameLst>
                                      </p:cBhvr>
                                      <p:to>
                                        <p:strVal val="visible"/>
                                      </p:to>
                                    </p:set>
                                    <p:animEffect transition="in" filter="blinds(horizontal)">
                                      <p:cBhvr>
                                        <p:cTn id="43" dur="500"/>
                                        <p:tgtEl>
                                          <p:spTgt spid="6">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19</a:t>
            </a:fld>
            <a:endParaRPr lang="en-US">
              <a:solidFill>
                <a:srgbClr val="000000"/>
              </a:solidFill>
            </a:endParaRPr>
          </a:p>
        </p:txBody>
      </p:sp>
      <p:pic>
        <p:nvPicPr>
          <p:cNvPr id="73730" name="Picture 2"/>
          <p:cNvPicPr>
            <a:picLocks noChangeAspect="1" noChangeArrowheads="1"/>
          </p:cNvPicPr>
          <p:nvPr/>
        </p:nvPicPr>
        <p:blipFill>
          <a:blip r:embed="rId3" cstate="print"/>
          <a:srcRect/>
          <a:stretch>
            <a:fillRect/>
          </a:stretch>
        </p:blipFill>
        <p:spPr bwMode="auto">
          <a:xfrm>
            <a:off x="0" y="381000"/>
            <a:ext cx="4876800" cy="6311900"/>
          </a:xfrm>
          <a:prstGeom prst="rect">
            <a:avLst/>
          </a:prstGeom>
          <a:noFill/>
          <a:ln w="9525">
            <a:noFill/>
            <a:miter lim="800000"/>
            <a:headEnd/>
            <a:tailEnd/>
          </a:ln>
        </p:spPr>
      </p:pic>
      <p:sp>
        <p:nvSpPr>
          <p:cNvPr id="5" name="TextBox 4"/>
          <p:cNvSpPr txBox="1"/>
          <p:nvPr/>
        </p:nvSpPr>
        <p:spPr>
          <a:xfrm>
            <a:off x="5151228" y="543580"/>
            <a:ext cx="3860352" cy="954107"/>
          </a:xfrm>
          <a:prstGeom prst="rect">
            <a:avLst/>
          </a:prstGeom>
          <a:noFill/>
        </p:spPr>
        <p:txBody>
          <a:bodyPr wrap="none" rtlCol="0">
            <a:spAutoFit/>
          </a:bodyPr>
          <a:lstStyle/>
          <a:p>
            <a:r>
              <a:rPr lang="en-US" b="1" dirty="0">
                <a:solidFill>
                  <a:schemeClr val="tx2"/>
                </a:solidFill>
              </a:rPr>
              <a:t>Annual-mean, Zonal-mean</a:t>
            </a:r>
          </a:p>
          <a:p>
            <a:r>
              <a:rPr lang="en-US" b="1" dirty="0">
                <a:solidFill>
                  <a:schemeClr val="tx2"/>
                </a:solidFill>
              </a:rPr>
              <a:t>SLP and Surface Winds</a:t>
            </a:r>
          </a:p>
        </p:txBody>
      </p:sp>
      <p:sp>
        <p:nvSpPr>
          <p:cNvPr id="6" name="TextBox 5"/>
          <p:cNvSpPr txBox="1"/>
          <p:nvPr/>
        </p:nvSpPr>
        <p:spPr>
          <a:xfrm>
            <a:off x="3976965" y="914400"/>
            <a:ext cx="595035" cy="400110"/>
          </a:xfrm>
          <a:prstGeom prst="rect">
            <a:avLst/>
          </a:prstGeom>
          <a:noFill/>
        </p:spPr>
        <p:txBody>
          <a:bodyPr wrap="none" rtlCol="0">
            <a:spAutoFit/>
          </a:bodyPr>
          <a:lstStyle/>
          <a:p>
            <a:r>
              <a:rPr lang="en-US" sz="2000" b="1" dirty="0"/>
              <a:t>SLP</a:t>
            </a:r>
          </a:p>
        </p:txBody>
      </p:sp>
      <p:sp>
        <p:nvSpPr>
          <p:cNvPr id="7" name="TextBox 6"/>
          <p:cNvSpPr txBox="1"/>
          <p:nvPr/>
        </p:nvSpPr>
        <p:spPr>
          <a:xfrm>
            <a:off x="4207798" y="4114800"/>
            <a:ext cx="364202" cy="523220"/>
          </a:xfrm>
          <a:prstGeom prst="rect">
            <a:avLst/>
          </a:prstGeom>
          <a:noFill/>
        </p:spPr>
        <p:txBody>
          <a:bodyPr wrap="none" rtlCol="0">
            <a:spAutoFit/>
          </a:bodyPr>
          <a:lstStyle/>
          <a:p>
            <a:r>
              <a:rPr lang="en-US" dirty="0">
                <a:latin typeface="+mj-lt"/>
              </a:rPr>
              <a:t>u</a:t>
            </a:r>
            <a:endParaRPr lang="en-US" sz="2000" dirty="0">
              <a:latin typeface="+mj-lt"/>
            </a:endParaRPr>
          </a:p>
        </p:txBody>
      </p:sp>
      <p:sp>
        <p:nvSpPr>
          <p:cNvPr id="9" name="TextBox 8"/>
          <p:cNvSpPr txBox="1"/>
          <p:nvPr/>
        </p:nvSpPr>
        <p:spPr>
          <a:xfrm>
            <a:off x="2588486" y="1471936"/>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endParaRPr lang="en-US" b="1" dirty="0">
              <a:solidFill>
                <a:schemeClr val="tx2"/>
              </a:solidFill>
              <a:latin typeface="Arial" pitchFamily="34" charset="0"/>
              <a:cs typeface="Arial" pitchFamily="34" charset="0"/>
            </a:endParaRPr>
          </a:p>
        </p:txBody>
      </p:sp>
      <p:sp>
        <p:nvSpPr>
          <p:cNvPr id="10" name="TextBox 9"/>
          <p:cNvSpPr txBox="1"/>
          <p:nvPr/>
        </p:nvSpPr>
        <p:spPr>
          <a:xfrm>
            <a:off x="3194323" y="1447800"/>
            <a:ext cx="370614"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a:t>
            </a:r>
            <a:endParaRPr lang="en-US" b="1" dirty="0">
              <a:solidFill>
                <a:schemeClr val="bg1"/>
              </a:solidFill>
              <a:latin typeface="Arial" pitchFamily="34" charset="0"/>
              <a:cs typeface="Arial" pitchFamily="34" charset="0"/>
            </a:endParaRPr>
          </a:p>
        </p:txBody>
      </p:sp>
      <p:sp>
        <p:nvSpPr>
          <p:cNvPr id="11" name="TextBox 10"/>
          <p:cNvSpPr txBox="1"/>
          <p:nvPr/>
        </p:nvSpPr>
        <p:spPr>
          <a:xfrm>
            <a:off x="1826830" y="1504890"/>
            <a:ext cx="370614"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a:t>
            </a:r>
            <a:endParaRPr lang="en-US" b="1" dirty="0">
              <a:solidFill>
                <a:schemeClr val="bg1"/>
              </a:solidFill>
              <a:latin typeface="Arial" pitchFamily="34" charset="0"/>
              <a:cs typeface="Arial" pitchFamily="34" charset="0"/>
            </a:endParaRPr>
          </a:p>
        </p:txBody>
      </p:sp>
      <p:sp>
        <p:nvSpPr>
          <p:cNvPr id="12" name="TextBox 11"/>
          <p:cNvSpPr txBox="1"/>
          <p:nvPr/>
        </p:nvSpPr>
        <p:spPr>
          <a:xfrm>
            <a:off x="3849240" y="1600200"/>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endParaRPr lang="en-US" b="1" dirty="0">
              <a:solidFill>
                <a:schemeClr val="tx2"/>
              </a:solidFill>
              <a:latin typeface="Arial" pitchFamily="34" charset="0"/>
              <a:cs typeface="Arial" pitchFamily="34" charset="0"/>
            </a:endParaRPr>
          </a:p>
        </p:txBody>
      </p:sp>
      <p:sp>
        <p:nvSpPr>
          <p:cNvPr id="13" name="TextBox 12"/>
          <p:cNvSpPr txBox="1"/>
          <p:nvPr/>
        </p:nvSpPr>
        <p:spPr>
          <a:xfrm>
            <a:off x="1066800" y="2514600"/>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endParaRPr lang="en-US" b="1" dirty="0">
              <a:solidFill>
                <a:schemeClr val="tx2"/>
              </a:solidFill>
              <a:latin typeface="Arial" pitchFamily="34" charset="0"/>
              <a:cs typeface="Arial" pitchFamily="34" charset="0"/>
            </a:endParaRPr>
          </a:p>
        </p:txBody>
      </p:sp>
      <p:sp>
        <p:nvSpPr>
          <p:cNvPr id="14" name="TextBox 13"/>
          <p:cNvSpPr txBox="1"/>
          <p:nvPr/>
        </p:nvSpPr>
        <p:spPr>
          <a:xfrm>
            <a:off x="2151198" y="5695890"/>
            <a:ext cx="356187"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E</a:t>
            </a:r>
          </a:p>
        </p:txBody>
      </p:sp>
      <p:sp>
        <p:nvSpPr>
          <p:cNvPr id="15" name="TextBox 14"/>
          <p:cNvSpPr txBox="1"/>
          <p:nvPr/>
        </p:nvSpPr>
        <p:spPr>
          <a:xfrm>
            <a:off x="2895600" y="5562600"/>
            <a:ext cx="356187"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E</a:t>
            </a:r>
          </a:p>
        </p:txBody>
      </p:sp>
      <p:sp>
        <p:nvSpPr>
          <p:cNvPr id="16" name="TextBox 15"/>
          <p:cNvSpPr txBox="1"/>
          <p:nvPr/>
        </p:nvSpPr>
        <p:spPr>
          <a:xfrm>
            <a:off x="1336334" y="4343400"/>
            <a:ext cx="426719"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W</a:t>
            </a:r>
          </a:p>
        </p:txBody>
      </p:sp>
      <p:sp>
        <p:nvSpPr>
          <p:cNvPr id="17" name="TextBox 16"/>
          <p:cNvSpPr txBox="1"/>
          <p:nvPr/>
        </p:nvSpPr>
        <p:spPr>
          <a:xfrm>
            <a:off x="3505200" y="4800600"/>
            <a:ext cx="426719"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W</a:t>
            </a:r>
          </a:p>
        </p:txBody>
      </p:sp>
      <p:grpSp>
        <p:nvGrpSpPr>
          <p:cNvPr id="32" name="Group 31"/>
          <p:cNvGrpSpPr/>
          <p:nvPr/>
        </p:nvGrpSpPr>
        <p:grpSpPr>
          <a:xfrm>
            <a:off x="4779236" y="3505200"/>
            <a:ext cx="4333874" cy="3200400"/>
            <a:chOff x="4779236" y="3505200"/>
            <a:chExt cx="4333874" cy="3200400"/>
          </a:xfrm>
        </p:grpSpPr>
        <p:pic>
          <p:nvPicPr>
            <p:cNvPr id="73731" name="Picture 3"/>
            <p:cNvPicPr>
              <a:picLocks noChangeAspect="1" noChangeArrowheads="1"/>
            </p:cNvPicPr>
            <p:nvPr/>
          </p:nvPicPr>
          <p:blipFill>
            <a:blip r:embed="rId4" cstate="print"/>
            <a:srcRect/>
            <a:stretch>
              <a:fillRect/>
            </a:stretch>
          </p:blipFill>
          <p:spPr bwMode="auto">
            <a:xfrm>
              <a:off x="4779236" y="3505200"/>
              <a:ext cx="4333874" cy="3200400"/>
            </a:xfrm>
            <a:prstGeom prst="rect">
              <a:avLst/>
            </a:prstGeom>
            <a:noFill/>
            <a:ln w="9525">
              <a:noFill/>
              <a:miter lim="800000"/>
              <a:headEnd/>
              <a:tailEnd/>
            </a:ln>
          </p:spPr>
        </p:pic>
        <p:sp>
          <p:nvSpPr>
            <p:cNvPr id="8" name="TextBox 7"/>
            <p:cNvSpPr txBox="1"/>
            <p:nvPr/>
          </p:nvSpPr>
          <p:spPr>
            <a:xfrm>
              <a:off x="8473428" y="4038600"/>
              <a:ext cx="354585" cy="584775"/>
            </a:xfrm>
            <a:prstGeom prst="rect">
              <a:avLst/>
            </a:prstGeom>
            <a:noFill/>
          </p:spPr>
          <p:txBody>
            <a:bodyPr wrap="none" rtlCol="0">
              <a:spAutoFit/>
            </a:bodyPr>
            <a:lstStyle/>
            <a:p>
              <a:r>
                <a:rPr lang="en-US" sz="3200" dirty="0">
                  <a:latin typeface="Baskerville Old Face" pitchFamily="18" charset="0"/>
                </a:rPr>
                <a:t>v</a:t>
              </a:r>
              <a:endParaRPr lang="en-US" sz="2000" dirty="0">
                <a:latin typeface="Baskerville Old Face" pitchFamily="18" charset="0"/>
              </a:endParaRPr>
            </a:p>
          </p:txBody>
        </p:sp>
        <p:cxnSp>
          <p:nvCxnSpPr>
            <p:cNvPr id="25" name="Straight Arrow Connector 24"/>
            <p:cNvCxnSpPr/>
            <p:nvPr/>
          </p:nvCxnSpPr>
          <p:spPr bwMode="auto">
            <a:xfrm flipH="1">
              <a:off x="5962134" y="5410200"/>
              <a:ext cx="228600" cy="0"/>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cxnSp>
          <p:nvCxnSpPr>
            <p:cNvPr id="27" name="Straight Arrow Connector 26"/>
            <p:cNvCxnSpPr/>
            <p:nvPr/>
          </p:nvCxnSpPr>
          <p:spPr bwMode="auto">
            <a:xfrm>
              <a:off x="6629400" y="4724400"/>
              <a:ext cx="457200" cy="0"/>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cxnSp>
          <p:nvCxnSpPr>
            <p:cNvPr id="29" name="Straight Arrow Connector 28"/>
            <p:cNvCxnSpPr/>
            <p:nvPr/>
          </p:nvCxnSpPr>
          <p:spPr bwMode="auto">
            <a:xfrm flipH="1">
              <a:off x="7315200" y="5410200"/>
              <a:ext cx="381000" cy="0"/>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cxnSp>
          <p:nvCxnSpPr>
            <p:cNvPr id="31" name="Straight Arrow Connector 30"/>
            <p:cNvCxnSpPr/>
            <p:nvPr/>
          </p:nvCxnSpPr>
          <p:spPr bwMode="auto">
            <a:xfrm>
              <a:off x="8021598" y="5111578"/>
              <a:ext cx="228600" cy="0"/>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grpSp>
      <p:sp>
        <p:nvSpPr>
          <p:cNvPr id="23" name="TextBox 22"/>
          <p:cNvSpPr txBox="1"/>
          <p:nvPr/>
        </p:nvSpPr>
        <p:spPr>
          <a:xfrm>
            <a:off x="7008086" y="4805626"/>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endParaRPr lang="en-US" b="1" dirty="0">
              <a:solidFill>
                <a:schemeClr val="tx2"/>
              </a:solidFill>
              <a:latin typeface="Arial" pitchFamily="34" charset="0"/>
              <a:cs typeface="Arial" pitchFamily="34" charset="0"/>
            </a:endParaRPr>
          </a:p>
        </p:txBody>
      </p:sp>
      <p:sp>
        <p:nvSpPr>
          <p:cNvPr id="24" name="TextBox 23"/>
          <p:cNvSpPr txBox="1"/>
          <p:nvPr/>
        </p:nvSpPr>
        <p:spPr>
          <a:xfrm>
            <a:off x="7613923" y="5010090"/>
            <a:ext cx="370614"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a:t>
            </a:r>
            <a:endParaRPr lang="en-US" b="1" dirty="0">
              <a:solidFill>
                <a:schemeClr val="bg1"/>
              </a:solidFill>
              <a:latin typeface="Arial" pitchFamily="34" charset="0"/>
              <a:cs typeface="Arial" pitchFamily="34" charset="0"/>
            </a:endParaRPr>
          </a:p>
        </p:txBody>
      </p:sp>
      <p:sp>
        <p:nvSpPr>
          <p:cNvPr id="26" name="TextBox 25"/>
          <p:cNvSpPr txBox="1"/>
          <p:nvPr/>
        </p:nvSpPr>
        <p:spPr>
          <a:xfrm>
            <a:off x="6246430" y="4838580"/>
            <a:ext cx="370614"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a:t>
            </a:r>
            <a:endParaRPr lang="en-US" b="1" dirty="0">
              <a:solidFill>
                <a:schemeClr val="bg1"/>
              </a:solidFill>
              <a:latin typeface="Arial" pitchFamily="34" charset="0"/>
              <a:cs typeface="Arial" pitchFamily="34" charset="0"/>
            </a:endParaRPr>
          </a:p>
        </p:txBody>
      </p:sp>
      <p:sp>
        <p:nvSpPr>
          <p:cNvPr id="28" name="TextBox 27"/>
          <p:cNvSpPr txBox="1"/>
          <p:nvPr/>
        </p:nvSpPr>
        <p:spPr>
          <a:xfrm>
            <a:off x="8268840" y="4933890"/>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endParaRPr lang="en-US" b="1" dirty="0">
              <a:solidFill>
                <a:schemeClr val="tx2"/>
              </a:solidFill>
              <a:latin typeface="Arial" pitchFamily="34" charset="0"/>
              <a:cs typeface="Arial" pitchFamily="34" charset="0"/>
            </a:endParaRPr>
          </a:p>
        </p:txBody>
      </p:sp>
      <p:sp>
        <p:nvSpPr>
          <p:cNvPr id="30" name="TextBox 29"/>
          <p:cNvSpPr txBox="1"/>
          <p:nvPr/>
        </p:nvSpPr>
        <p:spPr>
          <a:xfrm>
            <a:off x="5519584" y="4818768"/>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endParaRPr lang="en-US" b="1" dirty="0">
              <a:solidFill>
                <a:schemeClr val="tx2"/>
              </a:solidFill>
              <a:latin typeface="Arial" pitchFamily="34" charset="0"/>
              <a:cs typeface="Arial" pitchFamily="34" charset="0"/>
            </a:endParaRPr>
          </a:p>
        </p:txBody>
      </p:sp>
      <p:sp>
        <p:nvSpPr>
          <p:cNvPr id="3" name="TextBox 2">
            <a:extLst>
              <a:ext uri="{FF2B5EF4-FFF2-40B4-BE49-F238E27FC236}">
                <a16:creationId xmlns:a16="http://schemas.microsoft.com/office/drawing/2014/main" id="{DA677986-5B6F-4E07-A1A4-C676C2B68257}"/>
              </a:ext>
            </a:extLst>
          </p:cNvPr>
          <p:cNvSpPr txBox="1"/>
          <p:nvPr/>
        </p:nvSpPr>
        <p:spPr>
          <a:xfrm>
            <a:off x="2183660" y="4114800"/>
            <a:ext cx="1473940" cy="307777"/>
          </a:xfrm>
          <a:prstGeom prst="rect">
            <a:avLst/>
          </a:prstGeom>
          <a:noFill/>
        </p:spPr>
        <p:txBody>
          <a:bodyPr wrap="square" rtlCol="0">
            <a:spAutoFit/>
          </a:bodyPr>
          <a:lstStyle/>
          <a:p>
            <a:r>
              <a:rPr lang="en-US" sz="1400" b="1" dirty="0">
                <a:solidFill>
                  <a:schemeClr val="bg1"/>
                </a:solidFill>
                <a:latin typeface="Arial" pitchFamily="34" charset="0"/>
                <a:cs typeface="Arial" pitchFamily="34" charset="0"/>
              </a:rPr>
              <a:t>W=Westerly</a:t>
            </a:r>
          </a:p>
        </p:txBody>
      </p:sp>
      <p:sp>
        <p:nvSpPr>
          <p:cNvPr id="4" name="TextBox 3">
            <a:extLst>
              <a:ext uri="{FF2B5EF4-FFF2-40B4-BE49-F238E27FC236}">
                <a16:creationId xmlns:a16="http://schemas.microsoft.com/office/drawing/2014/main" id="{B5B0EB84-DBBF-B370-4C80-BF2B78D6E406}"/>
              </a:ext>
            </a:extLst>
          </p:cNvPr>
          <p:cNvSpPr txBox="1"/>
          <p:nvPr/>
        </p:nvSpPr>
        <p:spPr>
          <a:xfrm>
            <a:off x="2107460" y="4339926"/>
            <a:ext cx="1473940" cy="307777"/>
          </a:xfrm>
          <a:prstGeom prst="rect">
            <a:avLst/>
          </a:prstGeom>
          <a:noFill/>
        </p:spPr>
        <p:txBody>
          <a:bodyPr wrap="square" rtlCol="0">
            <a:spAutoFit/>
          </a:bodyPr>
          <a:lstStyle/>
          <a:p>
            <a:r>
              <a:rPr lang="en-US" sz="1400" b="1" dirty="0">
                <a:solidFill>
                  <a:schemeClr val="bg1"/>
                </a:solidFill>
                <a:latin typeface="Arial" pitchFamily="34" charset="0"/>
                <a:cs typeface="Arial" pitchFamily="34" charset="0"/>
              </a:rPr>
              <a:t> E=Easterly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linds(horizont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219200" y="-76200"/>
            <a:ext cx="108966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Key points of Last Lecture </a:t>
            </a:r>
          </a:p>
        </p:txBody>
      </p:sp>
      <p:sp>
        <p:nvSpPr>
          <p:cNvPr id="3076" name="Text Box 4"/>
          <p:cNvSpPr txBox="1">
            <a:spLocks noChangeArrowheads="1"/>
          </p:cNvSpPr>
          <p:nvPr/>
        </p:nvSpPr>
        <p:spPr bwMode="auto">
          <a:xfrm>
            <a:off x="4505325" y="4887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400800"/>
            <a:ext cx="1905000" cy="457200"/>
          </a:xfrm>
        </p:spPr>
        <p:txBody>
          <a:bodyPr/>
          <a:lstStyle/>
          <a:p>
            <a:pPr>
              <a:defRPr/>
            </a:pPr>
            <a:fld id="{11004247-48B2-4E85-AE06-0779406BEB7B}" type="slidenum">
              <a:rPr lang="en-US" smtClean="0">
                <a:solidFill>
                  <a:schemeClr val="bg2"/>
                </a:solidFill>
              </a:rPr>
              <a:pPr>
                <a:defRPr/>
              </a:pPr>
              <a:t>2</a:t>
            </a:fld>
            <a:endParaRPr lang="en-US" dirty="0">
              <a:solidFill>
                <a:schemeClr val="bg2"/>
              </a:solidFill>
            </a:endParaRPr>
          </a:p>
        </p:txBody>
      </p:sp>
      <p:sp>
        <p:nvSpPr>
          <p:cNvPr id="6" name="Rectangle 3"/>
          <p:cNvSpPr txBox="1">
            <a:spLocks noChangeArrowheads="1"/>
          </p:cNvSpPr>
          <p:nvPr/>
        </p:nvSpPr>
        <p:spPr bwMode="auto">
          <a:xfrm>
            <a:off x="76200" y="609600"/>
            <a:ext cx="8915400" cy="60198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defRPr/>
            </a:pPr>
            <a:r>
              <a:rPr lang="en-US" sz="2000" b="1" kern="0" dirty="0">
                <a:solidFill>
                  <a:schemeClr val="bg1"/>
                </a:solidFill>
                <a:latin typeface="Microsoft Sans Serif" pitchFamily="34" charset="0"/>
              </a:rPr>
              <a:t>	The Global Water Cycle: </a:t>
            </a:r>
          </a:p>
          <a:p>
            <a:pPr marL="342900" indent="-342900" algn="l">
              <a:spcBef>
                <a:spcPct val="20000"/>
              </a:spcBef>
              <a:defRPr/>
            </a:pPr>
            <a:r>
              <a:rPr lang="en-US" sz="1800" b="1" kern="0" baseline="30000" dirty="0">
                <a:solidFill>
                  <a:schemeClr val="tx2"/>
                </a:solidFill>
                <a:latin typeface="Microsoft Sans Serif" pitchFamily="34" charset="0"/>
              </a:rPr>
              <a:t>	   </a:t>
            </a:r>
            <a:r>
              <a:rPr lang="en-US" sz="1800" kern="0" dirty="0">
                <a:solidFill>
                  <a:schemeClr val="tx2"/>
                </a:solidFill>
                <a:latin typeface="Microsoft Sans Serif" pitchFamily="34" charset="0"/>
              </a:rPr>
              <a:t>-</a:t>
            </a:r>
            <a:r>
              <a:rPr lang="en-US" sz="1600" b="1" kern="0" baseline="30000" dirty="0">
                <a:solidFill>
                  <a:schemeClr val="tx2"/>
                </a:solidFill>
                <a:latin typeface="Microsoft Sans Serif" pitchFamily="34" charset="0"/>
              </a:rPr>
              <a:t> </a:t>
            </a:r>
            <a:r>
              <a:rPr lang="en-US" sz="1600" b="1" kern="0" dirty="0">
                <a:solidFill>
                  <a:schemeClr val="tx2"/>
                </a:solidFill>
                <a:latin typeface="Microsoft Sans Serif" pitchFamily="34" charset="0"/>
              </a:rPr>
              <a:t>   </a:t>
            </a:r>
            <a:r>
              <a:rPr lang="en-US" sz="2000" b="1" kern="0" dirty="0">
                <a:solidFill>
                  <a:schemeClr val="tx2"/>
                </a:solidFill>
                <a:latin typeface="Microsoft Sans Serif" pitchFamily="34" charset="0"/>
              </a:rPr>
              <a:t>Main reservoirs and residence times:</a:t>
            </a:r>
          </a:p>
          <a:p>
            <a:pPr marL="342900" indent="-342900" algn="l">
              <a:spcBef>
                <a:spcPct val="20000"/>
              </a:spcBef>
              <a:defRPr/>
            </a:pPr>
            <a:r>
              <a:rPr lang="en-US" sz="2000" b="1" kern="0" dirty="0">
                <a:latin typeface="Microsoft Sans Serif" pitchFamily="34" charset="0"/>
              </a:rPr>
              <a:t>	      </a:t>
            </a:r>
            <a:r>
              <a:rPr lang="en-US" sz="1800" b="1" kern="0" dirty="0">
                <a:latin typeface="Microsoft Sans Serif" pitchFamily="34" charset="0"/>
              </a:rPr>
              <a:t>Oceans (1000yrs), atmospheric water vapor (10days), soil moisture and          	groundwater (days-decades), the </a:t>
            </a:r>
            <a:r>
              <a:rPr lang="en-US" sz="1800" b="1" kern="0" dirty="0" err="1">
                <a:latin typeface="Microsoft Sans Serif" pitchFamily="34" charset="0"/>
              </a:rPr>
              <a:t>cryosphere</a:t>
            </a:r>
            <a:r>
              <a:rPr lang="en-US" sz="1800" b="1" kern="0" dirty="0">
                <a:latin typeface="Microsoft Sans Serif" pitchFamily="34" charset="0"/>
              </a:rPr>
              <a:t> (snowpack, ice-cap, glaciers: 	seasons-1000yrs)</a:t>
            </a:r>
            <a:endParaRPr lang="en-US" sz="2000" b="1" kern="0" dirty="0">
              <a:latin typeface="Microsoft Sans Serif" pitchFamily="34" charset="0"/>
            </a:endParaRPr>
          </a:p>
          <a:p>
            <a:pPr marL="342900" indent="-342900" algn="l">
              <a:spcBef>
                <a:spcPct val="20000"/>
              </a:spcBef>
              <a:defRPr/>
            </a:pPr>
            <a:r>
              <a:rPr lang="en-US" sz="2000" b="1" kern="0" dirty="0">
                <a:latin typeface="Microsoft Sans Serif" pitchFamily="34" charset="0"/>
              </a:rPr>
              <a:t>	  </a:t>
            </a:r>
            <a:r>
              <a:rPr lang="en-US" sz="1800" b="1" kern="0" dirty="0">
                <a:solidFill>
                  <a:schemeClr val="tx2"/>
                </a:solidFill>
                <a:latin typeface="Microsoft Sans Serif" pitchFamily="34" charset="0"/>
              </a:rPr>
              <a:t>- </a:t>
            </a:r>
            <a:r>
              <a:rPr lang="en-US" sz="1800" b="1" kern="0" dirty="0">
                <a:latin typeface="Microsoft Sans Serif" pitchFamily="34" charset="0"/>
              </a:rPr>
              <a:t> </a:t>
            </a:r>
            <a:r>
              <a:rPr lang="en-US" sz="2000" b="1" kern="0" dirty="0">
                <a:solidFill>
                  <a:schemeClr val="tx2"/>
                </a:solidFill>
                <a:latin typeface="Microsoft Sans Serif" pitchFamily="34" charset="0"/>
              </a:rPr>
              <a:t>Main fluxes:</a:t>
            </a:r>
            <a:r>
              <a:rPr lang="en-US" sz="2000" b="1" kern="0" dirty="0">
                <a:latin typeface="Microsoft Sans Serif" pitchFamily="34" charset="0"/>
              </a:rPr>
              <a:t> </a:t>
            </a:r>
            <a:r>
              <a:rPr lang="en-US" sz="1800" b="1" kern="0" dirty="0">
                <a:latin typeface="Microsoft Sans Serif" pitchFamily="34" charset="0"/>
              </a:rPr>
              <a:t> </a:t>
            </a:r>
            <a:endParaRPr lang="en-US" sz="2000" b="1" kern="0" dirty="0">
              <a:latin typeface="Microsoft Sans Serif" pitchFamily="34" charset="0"/>
            </a:endParaRPr>
          </a:p>
          <a:p>
            <a:pPr marL="342900" indent="-342900" algn="l">
              <a:spcBef>
                <a:spcPct val="20000"/>
              </a:spcBef>
              <a:defRPr/>
            </a:pPr>
            <a:r>
              <a:rPr lang="en-US" sz="1800" b="1" kern="0" dirty="0">
                <a:latin typeface="Microsoft Sans Serif" pitchFamily="34" charset="0"/>
              </a:rPr>
              <a:t>	       Evaporation, precipitation (</a:t>
            </a:r>
            <a:r>
              <a:rPr lang="en-US" sz="1800" b="1" kern="0" dirty="0">
                <a:solidFill>
                  <a:srgbClr val="FF0000"/>
                </a:solidFill>
                <a:latin typeface="Microsoft Sans Serif" pitchFamily="34" charset="0"/>
              </a:rPr>
              <a:t>975mm/yr</a:t>
            </a:r>
            <a:r>
              <a:rPr lang="en-US" sz="1800" b="1" kern="0" dirty="0">
                <a:latin typeface="Microsoft Sans Serif" pitchFamily="34" charset="0"/>
              </a:rPr>
              <a:t>), continental discharge (</a:t>
            </a:r>
            <a:r>
              <a:rPr lang="en-US" sz="1800" b="1" kern="0" dirty="0">
                <a:solidFill>
                  <a:srgbClr val="FF0000"/>
                </a:solidFill>
                <a:latin typeface="Microsoft Sans Serif" pitchFamily="34" charset="0"/>
              </a:rPr>
              <a:t>40,000km</a:t>
            </a:r>
            <a:r>
              <a:rPr lang="en-US" sz="1800" b="1" kern="0" baseline="30000" dirty="0">
                <a:solidFill>
                  <a:srgbClr val="FF0000"/>
                </a:solidFill>
                <a:latin typeface="Microsoft Sans Serif" pitchFamily="34" charset="0"/>
              </a:rPr>
              <a:t>3</a:t>
            </a:r>
            <a:r>
              <a:rPr lang="en-US" sz="1800" b="1" kern="0" dirty="0">
                <a:solidFill>
                  <a:srgbClr val="FF0000"/>
                </a:solidFill>
                <a:latin typeface="Microsoft Sans Serif" pitchFamily="34" charset="0"/>
              </a:rPr>
              <a:t>/yr</a:t>
            </a:r>
            <a:r>
              <a:rPr lang="en-US" sz="1800" b="1" kern="0" dirty="0">
                <a:latin typeface="Microsoft Sans Serif" pitchFamily="34" charset="0"/>
              </a:rPr>
              <a:t>), </a:t>
            </a:r>
          </a:p>
          <a:p>
            <a:pPr marL="342900" indent="-342900" algn="l">
              <a:spcBef>
                <a:spcPct val="20000"/>
              </a:spcBef>
              <a:defRPr/>
            </a:pPr>
            <a:r>
              <a:rPr lang="en-US" sz="1800" b="1" kern="0" dirty="0">
                <a:latin typeface="Microsoft Sans Serif" pitchFamily="34" charset="0"/>
              </a:rPr>
              <a:t>		ocean-land moisture transport (</a:t>
            </a:r>
            <a:r>
              <a:rPr lang="en-US" sz="1800" b="1" kern="0" dirty="0">
                <a:latin typeface="Microsoft Sans Serif" pitchFamily="34" charset="0"/>
                <a:sym typeface="Symbol"/>
              </a:rPr>
              <a:t></a:t>
            </a:r>
            <a:r>
              <a:rPr lang="en-US" sz="1800" b="1" kern="0" dirty="0">
                <a:solidFill>
                  <a:srgbClr val="FF0000"/>
                </a:solidFill>
                <a:latin typeface="Microsoft Sans Serif" pitchFamily="34" charset="0"/>
              </a:rPr>
              <a:t>35%</a:t>
            </a:r>
            <a:r>
              <a:rPr lang="en-US" sz="1800" b="1" kern="0" dirty="0">
                <a:latin typeface="Microsoft Sans Serif" pitchFamily="34" charset="0"/>
              </a:rPr>
              <a:t> of land precipitation)</a:t>
            </a:r>
          </a:p>
          <a:p>
            <a:pPr marL="342900" indent="-342900" algn="l">
              <a:spcBef>
                <a:spcPct val="20000"/>
              </a:spcBef>
              <a:defRPr/>
            </a:pPr>
            <a:r>
              <a:rPr lang="en-US" sz="2000" b="1" kern="0" dirty="0">
                <a:latin typeface="Microsoft Sans Serif" pitchFamily="34" charset="0"/>
              </a:rPr>
              <a:t>	</a:t>
            </a:r>
            <a:r>
              <a:rPr lang="en-US" sz="1800" b="1" kern="0" dirty="0">
                <a:latin typeface="Microsoft Sans Serif" pitchFamily="34" charset="0"/>
              </a:rPr>
              <a:t>  </a:t>
            </a:r>
            <a:r>
              <a:rPr lang="en-US" sz="1800" b="1" kern="0" dirty="0">
                <a:solidFill>
                  <a:schemeClr val="tx2"/>
                </a:solidFill>
                <a:latin typeface="Microsoft Sans Serif" pitchFamily="34" charset="0"/>
              </a:rPr>
              <a:t>- </a:t>
            </a:r>
            <a:r>
              <a:rPr lang="en-US" sz="1800" b="1" kern="0" dirty="0">
                <a:latin typeface="Microsoft Sans Serif" pitchFamily="34" charset="0"/>
              </a:rPr>
              <a:t> </a:t>
            </a:r>
            <a:r>
              <a:rPr lang="en-US" sz="2000" b="1" kern="0" dirty="0">
                <a:solidFill>
                  <a:schemeClr val="tx2"/>
                </a:solidFill>
                <a:latin typeface="Microsoft Sans Serif" pitchFamily="34" charset="0"/>
              </a:rPr>
              <a:t>Main physical processes: </a:t>
            </a:r>
            <a:r>
              <a:rPr lang="en-US" sz="1800" b="1" kern="0" dirty="0">
                <a:latin typeface="Microsoft Sans Serif" pitchFamily="34" charset="0"/>
              </a:rPr>
              <a:t>(Each is a research field!)</a:t>
            </a:r>
            <a:endParaRPr lang="en-US" sz="2400" b="1" kern="0" dirty="0">
              <a:latin typeface="Microsoft Sans Serif" pitchFamily="34" charset="0"/>
            </a:endParaRPr>
          </a:p>
          <a:p>
            <a:pPr marL="342900" indent="-342900" algn="l">
              <a:spcBef>
                <a:spcPct val="20000"/>
              </a:spcBef>
              <a:defRPr/>
            </a:pPr>
            <a:r>
              <a:rPr lang="en-US" sz="2000" b="1" kern="0" dirty="0">
                <a:solidFill>
                  <a:schemeClr val="tx2"/>
                </a:solidFill>
                <a:latin typeface="Microsoft Sans Serif" pitchFamily="34" charset="0"/>
              </a:rPr>
              <a:t>	     </a:t>
            </a:r>
            <a:r>
              <a:rPr lang="en-US" sz="1800" b="1" kern="0" dirty="0">
                <a:latin typeface="Microsoft Sans Serif" pitchFamily="34" charset="0"/>
              </a:rPr>
              <a:t>Evaporation, precipitation, runoff</a:t>
            </a:r>
            <a:endParaRPr lang="en-US" sz="2000" b="1" kern="0" dirty="0">
              <a:latin typeface="Microsoft Sans Serif" pitchFamily="34" charset="0"/>
            </a:endParaRPr>
          </a:p>
          <a:p>
            <a:pPr marL="800100" lvl="1" indent="-342900" algn="l">
              <a:spcBef>
                <a:spcPct val="20000"/>
              </a:spcBef>
              <a:defRPr/>
            </a:pPr>
            <a:r>
              <a:rPr lang="en-US" sz="2000" b="1" kern="0" dirty="0">
                <a:solidFill>
                  <a:schemeClr val="tx2"/>
                </a:solidFill>
                <a:latin typeface="Microsoft Sans Serif" pitchFamily="34" charset="0"/>
              </a:rPr>
              <a:t>-  Water balance equations:</a:t>
            </a:r>
            <a:r>
              <a:rPr lang="en-US" sz="2000" b="1" kern="0" dirty="0">
                <a:latin typeface="Microsoft Sans Serif" pitchFamily="34" charset="0"/>
              </a:rPr>
              <a:t>  </a:t>
            </a:r>
          </a:p>
          <a:p>
            <a:pPr marL="800100" lvl="1" indent="-342900" algn="l">
              <a:spcBef>
                <a:spcPct val="20000"/>
              </a:spcBef>
              <a:defRPr/>
            </a:pPr>
            <a:r>
              <a:rPr lang="en-US" sz="2000" b="1" kern="0" dirty="0">
                <a:latin typeface="Microsoft Sans Serif" pitchFamily="34" charset="0"/>
              </a:rPr>
              <a:t>	</a:t>
            </a:r>
            <a:r>
              <a:rPr lang="en-US" sz="1800" b="1" kern="0" dirty="0">
                <a:solidFill>
                  <a:srgbClr val="FF0000"/>
                </a:solidFill>
                <a:latin typeface="Microsoft Sans Serif" pitchFamily="34" charset="0"/>
              </a:rPr>
              <a:t>At the surface: </a:t>
            </a:r>
            <a:r>
              <a:rPr lang="en-US" sz="1600" b="1" kern="0" dirty="0" err="1">
                <a:solidFill>
                  <a:srgbClr val="FF0000"/>
                </a:solidFill>
                <a:latin typeface="Microsoft Sans Serif" pitchFamily="34" charset="0"/>
              </a:rPr>
              <a:t>dW</a:t>
            </a:r>
            <a:r>
              <a:rPr lang="en-US" sz="1600" b="1" kern="0" dirty="0">
                <a:solidFill>
                  <a:srgbClr val="FF0000"/>
                </a:solidFill>
                <a:latin typeface="Microsoft Sans Serif" pitchFamily="34" charset="0"/>
              </a:rPr>
              <a:t>/</a:t>
            </a:r>
            <a:r>
              <a:rPr lang="en-US" sz="1600" b="1" kern="0" dirty="0" err="1">
                <a:solidFill>
                  <a:srgbClr val="FF0000"/>
                </a:solidFill>
                <a:latin typeface="Microsoft Sans Serif" pitchFamily="34" charset="0"/>
              </a:rPr>
              <a:t>dt</a:t>
            </a:r>
            <a:r>
              <a:rPr lang="en-US" sz="1600" b="1" kern="0" dirty="0">
                <a:solidFill>
                  <a:srgbClr val="FF0000"/>
                </a:solidFill>
                <a:latin typeface="Microsoft Sans Serif" pitchFamily="34" charset="0"/>
              </a:rPr>
              <a:t> =  P – E – R</a:t>
            </a:r>
            <a:r>
              <a:rPr lang="en-US" sz="1600" b="1" kern="0" dirty="0">
                <a:latin typeface="Microsoft Sans Serif" pitchFamily="34" charset="0"/>
              </a:rPr>
              <a:t>;  R=0 for global-mean, </a:t>
            </a:r>
            <a:r>
              <a:rPr lang="en-US" sz="1600" b="1" kern="0" dirty="0" err="1">
                <a:latin typeface="Microsoft Sans Serif" pitchFamily="34" charset="0"/>
              </a:rPr>
              <a:t>dW</a:t>
            </a:r>
            <a:r>
              <a:rPr lang="en-US" sz="1600" b="1" kern="0" dirty="0">
                <a:latin typeface="Microsoft Sans Serif" pitchFamily="34" charset="0"/>
              </a:rPr>
              <a:t>/</a:t>
            </a:r>
            <a:r>
              <a:rPr lang="en-US" sz="1600" b="1" kern="0" dirty="0" err="1">
                <a:latin typeface="Microsoft Sans Serif" pitchFamily="34" charset="0"/>
              </a:rPr>
              <a:t>dt</a:t>
            </a:r>
            <a:r>
              <a:rPr lang="en-US" sz="1600" b="1" kern="0" dirty="0">
                <a:latin typeface="Microsoft Sans Serif" pitchFamily="34" charset="0"/>
              </a:rPr>
              <a:t>=0 for long-term mean</a:t>
            </a:r>
          </a:p>
          <a:p>
            <a:pPr marL="800100" lvl="1" indent="-342900" algn="l">
              <a:spcBef>
                <a:spcPct val="20000"/>
              </a:spcBef>
              <a:defRPr/>
            </a:pPr>
            <a:r>
              <a:rPr lang="en-US" sz="1600" b="1" kern="0" dirty="0">
                <a:latin typeface="Microsoft Sans Serif" pitchFamily="34" charset="0"/>
              </a:rPr>
              <a:t>	</a:t>
            </a:r>
            <a:r>
              <a:rPr lang="en-US" sz="1600" b="1" kern="0" dirty="0">
                <a:solidFill>
                  <a:srgbClr val="FF0000"/>
                </a:solidFill>
                <a:latin typeface="Microsoft Sans Serif" pitchFamily="34" charset="0"/>
              </a:rPr>
              <a:t>For an atmospheric column: </a:t>
            </a:r>
            <a:r>
              <a:rPr lang="en-US" sz="1600" b="1" kern="0" dirty="0" err="1">
                <a:solidFill>
                  <a:srgbClr val="FF0000"/>
                </a:solidFill>
                <a:latin typeface="Microsoft Sans Serif" pitchFamily="34" charset="0"/>
              </a:rPr>
              <a:t>dW</a:t>
            </a:r>
            <a:r>
              <a:rPr lang="en-US" sz="1600" b="1" kern="0" dirty="0">
                <a:solidFill>
                  <a:srgbClr val="FF0000"/>
                </a:solidFill>
                <a:latin typeface="Microsoft Sans Serif" pitchFamily="34" charset="0"/>
              </a:rPr>
              <a:t>/</a:t>
            </a:r>
            <a:r>
              <a:rPr lang="en-US" sz="1600" b="1" kern="0" dirty="0" err="1">
                <a:solidFill>
                  <a:srgbClr val="FF0000"/>
                </a:solidFill>
                <a:latin typeface="Microsoft Sans Serif" pitchFamily="34" charset="0"/>
              </a:rPr>
              <a:t>dt</a:t>
            </a:r>
            <a:r>
              <a:rPr lang="en-US" sz="1600" b="1" kern="0" dirty="0">
                <a:solidFill>
                  <a:srgbClr val="FF0000"/>
                </a:solidFill>
                <a:latin typeface="Microsoft Sans Serif" pitchFamily="34" charset="0"/>
              </a:rPr>
              <a:t> =  P – E – Div</a:t>
            </a:r>
            <a:r>
              <a:rPr lang="en-US" sz="1600" b="1" kern="0" dirty="0">
                <a:latin typeface="Microsoft Sans Serif" pitchFamily="34" charset="0"/>
              </a:rPr>
              <a:t>; Div=0 for global-mean and </a:t>
            </a:r>
            <a:r>
              <a:rPr lang="en-US" sz="1600" b="1" kern="0" dirty="0" err="1">
                <a:latin typeface="Microsoft Sans Serif" pitchFamily="34" charset="0"/>
              </a:rPr>
              <a:t>dW</a:t>
            </a:r>
            <a:r>
              <a:rPr lang="en-US" sz="1600" b="1" kern="0" dirty="0">
                <a:latin typeface="Microsoft Sans Serif" pitchFamily="34" charset="0"/>
              </a:rPr>
              <a:t>/dt</a:t>
            </a:r>
            <a:r>
              <a:rPr lang="en-US" sz="1600" b="1" kern="0" dirty="0">
                <a:latin typeface="Microsoft Sans Serif" pitchFamily="34" charset="0"/>
                <a:sym typeface="Symbol"/>
              </a:rPr>
              <a:t>0 for annual mean, so P=E in this case. Div is water vapor divergence.</a:t>
            </a:r>
          </a:p>
          <a:p>
            <a:pPr marL="800100" lvl="1" indent="-342900" algn="l">
              <a:spcBef>
                <a:spcPct val="20000"/>
              </a:spcBef>
              <a:defRPr/>
            </a:pPr>
            <a:r>
              <a:rPr lang="en-US" sz="2000" b="1" kern="0" dirty="0">
                <a:solidFill>
                  <a:srgbClr val="FF0000"/>
                </a:solidFill>
                <a:latin typeface="Microsoft Sans Serif" pitchFamily="34" charset="0"/>
                <a:sym typeface="Symbol"/>
              </a:rPr>
              <a:t>-  Atmospheric energy constraint on global-mean P rate: </a:t>
            </a:r>
            <a:endParaRPr lang="en-US" sz="1800" b="1" kern="0" dirty="0">
              <a:solidFill>
                <a:srgbClr val="FF0000"/>
              </a:solidFill>
              <a:latin typeface="Microsoft Sans Serif" pitchFamily="34" charset="0"/>
              <a:sym typeface="Symbol"/>
            </a:endParaRPr>
          </a:p>
          <a:p>
            <a:pPr marL="800100" lvl="1" indent="-342900" algn="l">
              <a:spcBef>
                <a:spcPct val="20000"/>
              </a:spcBef>
              <a:defRPr/>
            </a:pPr>
            <a:r>
              <a:rPr lang="en-US" sz="1800" b="1" kern="0" dirty="0">
                <a:solidFill>
                  <a:srgbClr val="FF0000"/>
                </a:solidFill>
                <a:latin typeface="Microsoft Sans Serif" pitchFamily="34" charset="0"/>
                <a:sym typeface="Symbol"/>
              </a:rPr>
              <a:t>	</a:t>
            </a:r>
            <a:r>
              <a:rPr lang="en-US" sz="1600" b="1" kern="0" dirty="0">
                <a:latin typeface="Microsoft Sans Serif" pitchFamily="34" charset="0"/>
                <a:sym typeface="Symbol"/>
              </a:rPr>
              <a:t>Latent heating is balanced by LW cooling (minus SH).  Atmospheric LW cooling increases with both Ts and water vapor, at a faster rate than surface upward LW flux, allowing increased (LH+SH) fluxes and therefore increased precipitation.   </a:t>
            </a:r>
            <a:endParaRPr lang="en-US" sz="2000" b="1" kern="0" dirty="0">
              <a:latin typeface="Microsoft Sans Serif" pitchFamily="34" charset="0"/>
            </a:endParaRPr>
          </a:p>
        </p:txBody>
      </p:sp>
      <p:sp>
        <p:nvSpPr>
          <p:cNvPr id="7" name="Line 4"/>
          <p:cNvSpPr>
            <a:spLocks noChangeShapeType="1"/>
          </p:cNvSpPr>
          <p:nvPr/>
        </p:nvSpPr>
        <p:spPr bwMode="auto">
          <a:xfrm>
            <a:off x="0" y="6096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linds(horizontal)">
                                      <p:cBhvr>
                                        <p:cTn id="10" dur="500"/>
                                        <p:tgtEl>
                                          <p:spTgt spid="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blinds(horizontal)">
                                      <p:cBhvr>
                                        <p:cTn id="13" dur="500"/>
                                        <p:tgtEl>
                                          <p:spTgt spid="6">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blinds(horizontal)">
                                      <p:cBhvr>
                                        <p:cTn id="16" dur="500"/>
                                        <p:tgtEl>
                                          <p:spTgt spid="6">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blinds(horizontal)">
                                      <p:cBhvr>
                                        <p:cTn id="19" dur="500"/>
                                        <p:tgtEl>
                                          <p:spTgt spid="6">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blinds(horizontal)">
                                      <p:cBhvr>
                                        <p:cTn id="22" dur="500"/>
                                        <p:tgtEl>
                                          <p:spTgt spid="6">
                                            <p:txEl>
                                              <p:pRg st="6" end="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blinds(horizontal)">
                                      <p:cBhvr>
                                        <p:cTn id="25" dur="500"/>
                                        <p:tgtEl>
                                          <p:spTgt spid="6">
                                            <p:txEl>
                                              <p:pRg st="7" end="7"/>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blinds(horizontal)">
                                      <p:cBhvr>
                                        <p:cTn id="28" dur="500"/>
                                        <p:tgtEl>
                                          <p:spTgt spid="6">
                                            <p:txEl>
                                              <p:pRg st="8" end="8"/>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animEffect transition="in" filter="blinds(horizontal)">
                                      <p:cBhvr>
                                        <p:cTn id="31" dur="500"/>
                                        <p:tgtEl>
                                          <p:spTgt spid="6">
                                            <p:txEl>
                                              <p:pRg st="9" end="9"/>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6">
                                            <p:txEl>
                                              <p:pRg st="10" end="10"/>
                                            </p:txEl>
                                          </p:spTgt>
                                        </p:tgtEl>
                                        <p:attrNameLst>
                                          <p:attrName>style.visibility</p:attrName>
                                        </p:attrNameLst>
                                      </p:cBhvr>
                                      <p:to>
                                        <p:strVal val="visible"/>
                                      </p:to>
                                    </p:set>
                                    <p:animEffect transition="in" filter="blinds(horizontal)">
                                      <p:cBhvr>
                                        <p:cTn id="34" dur="500"/>
                                        <p:tgtEl>
                                          <p:spTgt spid="6">
                                            <p:txEl>
                                              <p:pRg st="10" end="10"/>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6">
                                            <p:txEl>
                                              <p:pRg st="11" end="11"/>
                                            </p:txEl>
                                          </p:spTgt>
                                        </p:tgtEl>
                                        <p:attrNameLst>
                                          <p:attrName>style.visibility</p:attrName>
                                        </p:attrNameLst>
                                      </p:cBhvr>
                                      <p:to>
                                        <p:strVal val="visible"/>
                                      </p:to>
                                    </p:set>
                                    <p:animEffect transition="in" filter="blinds(horizontal)">
                                      <p:cBhvr>
                                        <p:cTn id="37" dur="500"/>
                                        <p:tgtEl>
                                          <p:spTgt spid="6">
                                            <p:txEl>
                                              <p:pRg st="11" end="11"/>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6">
                                            <p:txEl>
                                              <p:pRg st="12" end="12"/>
                                            </p:txEl>
                                          </p:spTgt>
                                        </p:tgtEl>
                                        <p:attrNameLst>
                                          <p:attrName>style.visibility</p:attrName>
                                        </p:attrNameLst>
                                      </p:cBhvr>
                                      <p:to>
                                        <p:strVal val="visible"/>
                                      </p:to>
                                    </p:set>
                                    <p:animEffect transition="in" filter="blinds(horizontal)">
                                      <p:cBhvr>
                                        <p:cTn id="40" dur="500"/>
                                        <p:tgtEl>
                                          <p:spTgt spid="6">
                                            <p:txEl>
                                              <p:pRg st="12" end="1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6">
                                            <p:txEl>
                                              <p:pRg st="13" end="13"/>
                                            </p:txEl>
                                          </p:spTgt>
                                        </p:tgtEl>
                                        <p:attrNameLst>
                                          <p:attrName>style.visibility</p:attrName>
                                        </p:attrNameLst>
                                      </p:cBhvr>
                                      <p:to>
                                        <p:strVal val="visible"/>
                                      </p:to>
                                    </p:set>
                                    <p:animEffect transition="in" filter="blinds(horizontal)">
                                      <p:cBhvr>
                                        <p:cTn id="45" dur="500"/>
                                        <p:tgtEl>
                                          <p:spTgt spid="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20</a:t>
            </a:fld>
            <a:endParaRPr lang="en-US">
              <a:solidFill>
                <a:srgbClr val="000000"/>
              </a:solidFill>
            </a:endParaRPr>
          </a:p>
        </p:txBody>
      </p:sp>
      <p:pic>
        <p:nvPicPr>
          <p:cNvPr id="65538" name="Picture 2" descr="http://www.colorado.edu/geography/blanken/GEOG%206181%20Fall%202003/noble/images/06_tradewind_1.jpg"/>
          <p:cNvPicPr>
            <a:picLocks noChangeAspect="1" noChangeArrowheads="1"/>
          </p:cNvPicPr>
          <p:nvPr/>
        </p:nvPicPr>
        <p:blipFill>
          <a:blip r:embed="rId2" cstate="print"/>
          <a:srcRect/>
          <a:stretch>
            <a:fillRect/>
          </a:stretch>
        </p:blipFill>
        <p:spPr bwMode="auto">
          <a:xfrm>
            <a:off x="1371600" y="914400"/>
            <a:ext cx="6400800" cy="5791202"/>
          </a:xfrm>
          <a:prstGeom prst="rect">
            <a:avLst/>
          </a:prstGeom>
          <a:noFill/>
        </p:spPr>
      </p:pic>
      <p:sp>
        <p:nvSpPr>
          <p:cNvPr id="4" name="TextBox 3"/>
          <p:cNvSpPr txBox="1"/>
          <p:nvPr/>
        </p:nvSpPr>
        <p:spPr>
          <a:xfrm>
            <a:off x="856928" y="0"/>
            <a:ext cx="7144072" cy="954107"/>
          </a:xfrm>
          <a:prstGeom prst="rect">
            <a:avLst/>
          </a:prstGeom>
          <a:noFill/>
        </p:spPr>
        <p:txBody>
          <a:bodyPr wrap="none" rtlCol="0">
            <a:spAutoFit/>
          </a:bodyPr>
          <a:lstStyle/>
          <a:p>
            <a:r>
              <a:rPr lang="en-US" b="1" dirty="0">
                <a:solidFill>
                  <a:srgbClr val="FF0000"/>
                </a:solidFill>
              </a:rPr>
              <a:t>Surface Winds, Surface Pressure Lows and Highs</a:t>
            </a:r>
          </a:p>
          <a:p>
            <a:r>
              <a:rPr lang="en-US" b="1" dirty="0">
                <a:solidFill>
                  <a:srgbClr val="FF0000"/>
                </a:solidFill>
              </a:rPr>
              <a:t>Zonal-mean Circulation </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76200" y="3048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Zonal-mean Atmospheric Circulation</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21</a:t>
            </a:fld>
            <a:endParaRPr lang="en-US" dirty="0">
              <a:solidFill>
                <a:srgbClr val="000000"/>
              </a:solidFill>
            </a:endParaRPr>
          </a:p>
        </p:txBody>
      </p:sp>
      <p:sp>
        <p:nvSpPr>
          <p:cNvPr id="7" name="Line 4"/>
          <p:cNvSpPr>
            <a:spLocks noChangeShapeType="1"/>
          </p:cNvSpPr>
          <p:nvPr/>
        </p:nvSpPr>
        <p:spPr bwMode="auto">
          <a:xfrm>
            <a:off x="0" y="10668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pic>
        <p:nvPicPr>
          <p:cNvPr id="174082" name="Picture 2" descr="http://www.webpages.uidaho.edu/~simkat/cors220_files/atmospheric_circulation.jpg"/>
          <p:cNvPicPr>
            <a:picLocks noChangeAspect="1" noChangeArrowheads="1"/>
          </p:cNvPicPr>
          <p:nvPr/>
        </p:nvPicPr>
        <p:blipFill>
          <a:blip r:embed="rId3" cstate="print"/>
          <a:srcRect/>
          <a:stretch>
            <a:fillRect/>
          </a:stretch>
        </p:blipFill>
        <p:spPr bwMode="auto">
          <a:xfrm>
            <a:off x="272473" y="1504950"/>
            <a:ext cx="8642927" cy="3752850"/>
          </a:xfrm>
          <a:prstGeom prst="rect">
            <a:avLst/>
          </a:prstGeom>
          <a:noFill/>
        </p:spPr>
      </p:pic>
      <p:sp>
        <p:nvSpPr>
          <p:cNvPr id="8" name="TextBox 7"/>
          <p:cNvSpPr txBox="1"/>
          <p:nvPr/>
        </p:nvSpPr>
        <p:spPr>
          <a:xfrm>
            <a:off x="5142579" y="4495800"/>
            <a:ext cx="764953" cy="338554"/>
          </a:xfrm>
          <a:prstGeom prst="rect">
            <a:avLst/>
          </a:prstGeom>
          <a:noFill/>
        </p:spPr>
        <p:txBody>
          <a:bodyPr wrap="none" rtlCol="0">
            <a:spAutoFit/>
          </a:bodyPr>
          <a:lstStyle/>
          <a:p>
            <a:r>
              <a:rPr lang="en-US" sz="1600" dirty="0">
                <a:solidFill>
                  <a:srgbClr val="000000"/>
                </a:solidFill>
              </a:rPr>
              <a:t>Deserts</a:t>
            </a:r>
            <a:endParaRPr lang="en-US" sz="2400" dirty="0">
              <a:solidFill>
                <a:srgbClr val="000000"/>
              </a:solidFill>
            </a:endParaRPr>
          </a:p>
        </p:txBody>
      </p:sp>
      <p:sp>
        <p:nvSpPr>
          <p:cNvPr id="9" name="TextBox 8"/>
          <p:cNvSpPr txBox="1"/>
          <p:nvPr/>
        </p:nvSpPr>
        <p:spPr>
          <a:xfrm>
            <a:off x="7177365" y="1795046"/>
            <a:ext cx="595035" cy="338554"/>
          </a:xfrm>
          <a:prstGeom prst="rect">
            <a:avLst/>
          </a:prstGeom>
          <a:noFill/>
        </p:spPr>
        <p:txBody>
          <a:bodyPr wrap="none" rtlCol="0">
            <a:spAutoFit/>
          </a:bodyPr>
          <a:lstStyle/>
          <a:p>
            <a:r>
              <a:rPr lang="en-US" sz="1600" dirty="0">
                <a:solidFill>
                  <a:srgbClr val="000000"/>
                </a:solidFill>
              </a:rPr>
              <a:t>18km</a:t>
            </a:r>
            <a:endParaRPr lang="en-US" sz="2400" dirty="0">
              <a:solidFill>
                <a:srgbClr val="000000"/>
              </a:solidFill>
            </a:endParaRPr>
          </a:p>
        </p:txBody>
      </p:sp>
      <p:sp>
        <p:nvSpPr>
          <p:cNvPr id="10" name="TextBox 9"/>
          <p:cNvSpPr txBox="1"/>
          <p:nvPr/>
        </p:nvSpPr>
        <p:spPr>
          <a:xfrm>
            <a:off x="3824564" y="2480846"/>
            <a:ext cx="595036" cy="338554"/>
          </a:xfrm>
          <a:prstGeom prst="rect">
            <a:avLst/>
          </a:prstGeom>
          <a:noFill/>
        </p:spPr>
        <p:txBody>
          <a:bodyPr wrap="none" rtlCol="0">
            <a:spAutoFit/>
          </a:bodyPr>
          <a:lstStyle/>
          <a:p>
            <a:r>
              <a:rPr lang="en-US" sz="1600" dirty="0">
                <a:solidFill>
                  <a:srgbClr val="000000"/>
                </a:solidFill>
              </a:rPr>
              <a:t>15km</a:t>
            </a:r>
            <a:endParaRPr lang="en-US" sz="2400" dirty="0">
              <a:solidFill>
                <a:srgbClr val="000000"/>
              </a:solidFill>
            </a:endParaRPr>
          </a:p>
        </p:txBody>
      </p:sp>
      <p:sp>
        <p:nvSpPr>
          <p:cNvPr id="11" name="TextBox 10"/>
          <p:cNvSpPr txBox="1"/>
          <p:nvPr/>
        </p:nvSpPr>
        <p:spPr>
          <a:xfrm>
            <a:off x="381000" y="3547646"/>
            <a:ext cx="595036" cy="338554"/>
          </a:xfrm>
          <a:prstGeom prst="rect">
            <a:avLst/>
          </a:prstGeom>
          <a:noFill/>
        </p:spPr>
        <p:txBody>
          <a:bodyPr wrap="none" rtlCol="0">
            <a:spAutoFit/>
          </a:bodyPr>
          <a:lstStyle/>
          <a:p>
            <a:r>
              <a:rPr lang="en-US" sz="1600" dirty="0">
                <a:solidFill>
                  <a:srgbClr val="000000"/>
                </a:solidFill>
              </a:rPr>
              <a:t>10km</a:t>
            </a:r>
            <a:endParaRPr lang="en-US" sz="2400" dirty="0">
              <a:solidFill>
                <a:srgbClr val="000000"/>
              </a:solidFill>
            </a:endParaRPr>
          </a:p>
        </p:txBody>
      </p:sp>
    </p:spTree>
  </p:cSld>
  <p:clrMapOvr>
    <a:masterClrMapping/>
  </p:clrMapOvr>
  <p:transition>
    <p:wipe/>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22</a:t>
            </a:fld>
            <a:endParaRPr lang="en-US">
              <a:solidFill>
                <a:srgbClr val="000000"/>
              </a:solidFill>
            </a:endParaRPr>
          </a:p>
        </p:txBody>
      </p:sp>
      <p:sp>
        <p:nvSpPr>
          <p:cNvPr id="3" name="Rectangle 2"/>
          <p:cNvSpPr/>
          <p:nvPr/>
        </p:nvSpPr>
        <p:spPr>
          <a:xfrm>
            <a:off x="152400" y="302359"/>
            <a:ext cx="8915400" cy="6555641"/>
          </a:xfrm>
          <a:prstGeom prst="rect">
            <a:avLst/>
          </a:prstGeom>
        </p:spPr>
        <p:txBody>
          <a:bodyPr wrap="square">
            <a:spAutoFit/>
          </a:bodyPr>
          <a:lstStyle/>
          <a:p>
            <a:pPr algn="l">
              <a:buFont typeface="Arial" pitchFamily="34" charset="0"/>
              <a:buChar char="•"/>
            </a:pPr>
            <a:r>
              <a:rPr lang="en-US" sz="2000" b="1" dirty="0"/>
              <a:t> The Equatorial Low Pressure Trough:</a:t>
            </a:r>
            <a:r>
              <a:rPr lang="en-US" sz="2000" dirty="0"/>
              <a:t> This area is in the Earth's equatorial region (0°-10° North and South) and is composed of warm, light, ascending and converging air. Because the converging air is wet and full of excess energy it expands and cools as it rises, creating the clouds and heavy rainfall that are prominent throughout the area. This low pressure zone trough also forms the ITCZ and trade winds.</a:t>
            </a:r>
          </a:p>
          <a:p>
            <a:pPr algn="l">
              <a:buFont typeface="Arial" pitchFamily="34" charset="0"/>
              <a:buChar char="•"/>
            </a:pPr>
            <a:r>
              <a:rPr lang="en-US" sz="2000" b="1" dirty="0"/>
              <a:t> Subtropical High-Pressure Cells:</a:t>
            </a:r>
            <a:r>
              <a:rPr lang="en-US" sz="2000" dirty="0"/>
              <a:t> Located between 20° N/S and 35°N/S this is a zone of hot, dry air that forms as the warm air descending from the tropics becomes hotter. Because hot air can hold more water vapor, it is relatively dry. The heavy rain along the equator also removes most of the excess moisture. The dominant winds in the Subtropical high are called </a:t>
            </a:r>
            <a:r>
              <a:rPr lang="en-US" sz="2000" dirty="0" err="1"/>
              <a:t>westerlies</a:t>
            </a:r>
            <a:r>
              <a:rPr lang="en-US" sz="2000" dirty="0"/>
              <a:t>.</a:t>
            </a:r>
          </a:p>
          <a:p>
            <a:pPr algn="l">
              <a:buFont typeface="Arial" pitchFamily="34" charset="0"/>
              <a:buChar char="•"/>
            </a:pPr>
            <a:r>
              <a:rPr lang="en-US" sz="2000" b="1" dirty="0"/>
              <a:t> </a:t>
            </a:r>
            <a:r>
              <a:rPr lang="en-US" sz="2000" b="1" dirty="0" err="1"/>
              <a:t>Subpolar</a:t>
            </a:r>
            <a:r>
              <a:rPr lang="en-US" sz="2000" b="1" dirty="0"/>
              <a:t> Low-Pressure Cells:</a:t>
            </a:r>
            <a:r>
              <a:rPr lang="en-US" sz="2000" dirty="0"/>
              <a:t> This area is at 60° N/S latitude and features cool, wet weather. The </a:t>
            </a:r>
            <a:r>
              <a:rPr lang="en-US" sz="2000" dirty="0" err="1"/>
              <a:t>Subpolar</a:t>
            </a:r>
            <a:r>
              <a:rPr lang="en-US" sz="2000" dirty="0"/>
              <a:t> low is caused by the meeting of cold air masses from higher latitudes and warmer air masses from lower latitudes. In the northern hemisphere, their meeting forms the polar front which produces the low pressure cyclonic storms responsible for precipitation in the Pacific Northwest and Europe. In the southern hemisphere, severe storms develop along these fronts and cause high winds and snowfall in Antarctica.</a:t>
            </a:r>
          </a:p>
          <a:p>
            <a:pPr algn="l">
              <a:buFont typeface="Arial" pitchFamily="34" charset="0"/>
              <a:buChar char="•"/>
            </a:pPr>
            <a:r>
              <a:rPr lang="en-US" sz="2000" b="1" dirty="0"/>
              <a:t> Polar High-Pressure Cells:</a:t>
            </a:r>
            <a:r>
              <a:rPr lang="en-US" sz="2000" dirty="0"/>
              <a:t> These are located at 90° N/S and are extremely cold and dry. With these systems, winds move away from the poles in an anticyclone which descends and diverges to form the polar easterlies. They are weak however because there is little energy available in the poles to make the systems strong. The Antarctic high is stronger though because it is able to form over the cold landmass instead of the warmer sea.</a:t>
            </a:r>
          </a:p>
        </p:txBody>
      </p:sp>
      <p:sp>
        <p:nvSpPr>
          <p:cNvPr id="4" name="TextBox 3"/>
          <p:cNvSpPr txBox="1"/>
          <p:nvPr/>
        </p:nvSpPr>
        <p:spPr>
          <a:xfrm>
            <a:off x="528277" y="-22999"/>
            <a:ext cx="4272323" cy="461665"/>
          </a:xfrm>
          <a:prstGeom prst="rect">
            <a:avLst/>
          </a:prstGeom>
          <a:noFill/>
        </p:spPr>
        <p:txBody>
          <a:bodyPr wrap="none" rtlCol="0">
            <a:spAutoFit/>
          </a:bodyPr>
          <a:lstStyle/>
          <a:p>
            <a:r>
              <a:rPr lang="en-US" sz="2400" b="1" dirty="0">
                <a:solidFill>
                  <a:srgbClr val="FF0000"/>
                </a:solidFill>
              </a:rPr>
              <a:t>Surface Pressure Lows and Highs</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69850"/>
            <a:ext cx="8610600" cy="646331"/>
          </a:xfrm>
          <a:prstGeom prst="rect">
            <a:avLst/>
          </a:prstGeom>
          <a:noFill/>
        </p:spPr>
        <p:txBody>
          <a:bodyPr wrap="square" rtlCol="0">
            <a:spAutoFit/>
          </a:bodyPr>
          <a:lstStyle/>
          <a:p>
            <a:r>
              <a:rPr lang="en-US" sz="3600" b="1" dirty="0">
                <a:solidFill>
                  <a:schemeClr val="tx2"/>
                </a:solidFill>
              </a:rPr>
              <a:t>Pressure vs. </a:t>
            </a:r>
            <a:r>
              <a:rPr lang="en-US" sz="3600" b="1" dirty="0" err="1">
                <a:solidFill>
                  <a:schemeClr val="tx2"/>
                </a:solidFill>
              </a:rPr>
              <a:t>Temeprature</a:t>
            </a:r>
            <a:r>
              <a:rPr lang="en-US" sz="3600" b="1" dirty="0">
                <a:solidFill>
                  <a:schemeClr val="tx2"/>
                </a:solidFill>
              </a:rPr>
              <a:t> Relationship</a:t>
            </a:r>
          </a:p>
        </p:txBody>
      </p:sp>
      <p:sp>
        <p:nvSpPr>
          <p:cNvPr id="4" name="TextBox 3"/>
          <p:cNvSpPr txBox="1"/>
          <p:nvPr/>
        </p:nvSpPr>
        <p:spPr>
          <a:xfrm>
            <a:off x="152400" y="5011341"/>
            <a:ext cx="8991600" cy="1908215"/>
          </a:xfrm>
          <a:prstGeom prst="rect">
            <a:avLst/>
          </a:prstGeom>
          <a:noFill/>
        </p:spPr>
        <p:txBody>
          <a:bodyPr wrap="square" rtlCol="0">
            <a:spAutoFit/>
          </a:bodyPr>
          <a:lstStyle/>
          <a:p>
            <a:pPr algn="l"/>
            <a:r>
              <a:rPr lang="en-US" sz="1800" b="1" dirty="0">
                <a:solidFill>
                  <a:schemeClr val="tx2"/>
                </a:solidFill>
              </a:rPr>
              <a:t>In the Tropics:      </a:t>
            </a:r>
            <a:r>
              <a:rPr lang="en-US" sz="1600" b="1" dirty="0">
                <a:solidFill>
                  <a:schemeClr val="tx2"/>
                </a:solidFill>
              </a:rPr>
              <a:t>Warm SST </a:t>
            </a:r>
            <a:r>
              <a:rPr lang="en-US" sz="1600" b="1" dirty="0">
                <a:sym typeface="Wingdings" pitchFamily="2" charset="2"/>
              </a:rPr>
              <a:t> Low </a:t>
            </a:r>
            <a:r>
              <a:rPr lang="en-US" sz="1600" b="1" dirty="0" err="1">
                <a:sym typeface="Wingdings" pitchFamily="2" charset="2"/>
              </a:rPr>
              <a:t>sfc</a:t>
            </a:r>
            <a:r>
              <a:rPr lang="en-US" sz="1600" b="1" dirty="0">
                <a:sym typeface="Wingdings" pitchFamily="2" charset="2"/>
              </a:rPr>
              <a:t>. Pressure  </a:t>
            </a:r>
            <a:r>
              <a:rPr lang="en-US" sz="1600" b="1" dirty="0" err="1">
                <a:sym typeface="Wingdings" pitchFamily="2" charset="2"/>
              </a:rPr>
              <a:t>Sfc</a:t>
            </a:r>
            <a:r>
              <a:rPr lang="en-US" sz="1600" b="1" dirty="0">
                <a:sym typeface="Wingdings" pitchFamily="2" charset="2"/>
              </a:rPr>
              <a:t>. Convergence</a:t>
            </a:r>
          </a:p>
          <a:p>
            <a:pPr algn="l"/>
            <a:r>
              <a:rPr lang="en-US" sz="1600" b="1" dirty="0">
                <a:sym typeface="Wingdings" pitchFamily="2" charset="2"/>
              </a:rPr>
              <a:t>	               </a:t>
            </a:r>
            <a:r>
              <a:rPr lang="en-US" sz="1600" b="1" dirty="0">
                <a:solidFill>
                  <a:schemeClr val="bg1"/>
                </a:solidFill>
                <a:sym typeface="Wingdings" pitchFamily="2" charset="2"/>
              </a:rPr>
              <a:t>Cold SST</a:t>
            </a:r>
            <a:r>
              <a:rPr lang="en-US" sz="1600" b="1" dirty="0">
                <a:sym typeface="Wingdings" pitchFamily="2" charset="2"/>
              </a:rPr>
              <a:t>  High </a:t>
            </a:r>
            <a:r>
              <a:rPr lang="en-US" sz="1600" b="1" dirty="0" err="1">
                <a:sym typeface="Wingdings" pitchFamily="2" charset="2"/>
              </a:rPr>
              <a:t>sfc</a:t>
            </a:r>
            <a:r>
              <a:rPr lang="en-US" sz="1600" b="1" dirty="0">
                <a:sym typeface="Wingdings" pitchFamily="2" charset="2"/>
              </a:rPr>
              <a:t>. Pressure  </a:t>
            </a:r>
            <a:r>
              <a:rPr lang="en-US" sz="1600" b="1" dirty="0" err="1">
                <a:sym typeface="Wingdings" pitchFamily="2" charset="2"/>
              </a:rPr>
              <a:t>Sfc</a:t>
            </a:r>
            <a:r>
              <a:rPr lang="en-US" sz="1600" b="1" dirty="0">
                <a:sym typeface="Wingdings" pitchFamily="2" charset="2"/>
              </a:rPr>
              <a:t>. Divergence</a:t>
            </a:r>
          </a:p>
          <a:p>
            <a:pPr algn="l"/>
            <a:r>
              <a:rPr lang="en-US" sz="1800" b="1" dirty="0">
                <a:solidFill>
                  <a:schemeClr val="tx2"/>
                </a:solidFill>
                <a:sym typeface="Wingdings" pitchFamily="2" charset="2"/>
              </a:rPr>
              <a:t>At Mid-latitudes</a:t>
            </a:r>
            <a:r>
              <a:rPr lang="en-US" sz="1800" b="1" dirty="0">
                <a:sym typeface="Wingdings" pitchFamily="2" charset="2"/>
              </a:rPr>
              <a:t>: </a:t>
            </a:r>
            <a:r>
              <a:rPr lang="en-US" sz="1600" b="1" dirty="0">
                <a:sym typeface="Wingdings" pitchFamily="2" charset="2"/>
              </a:rPr>
              <a:t>The above applies to the seasonal </a:t>
            </a:r>
            <a:r>
              <a:rPr lang="en-US" sz="1600" b="1" dirty="0">
                <a:solidFill>
                  <a:srgbClr val="C00000"/>
                </a:solidFill>
                <a:sym typeface="Wingdings" pitchFamily="2" charset="2"/>
              </a:rPr>
              <a:t>mean</a:t>
            </a:r>
            <a:r>
              <a:rPr lang="en-US" sz="1600" b="1" dirty="0">
                <a:sym typeface="Wingdings" pitchFamily="2" charset="2"/>
              </a:rPr>
              <a:t> climate at </a:t>
            </a:r>
            <a:r>
              <a:rPr lang="en-US" sz="1600" b="1" dirty="0" err="1">
                <a:sym typeface="Wingdings" pitchFamily="2" charset="2"/>
              </a:rPr>
              <a:t>midlatitudes</a:t>
            </a:r>
            <a:r>
              <a:rPr lang="en-US" sz="1600" b="1" dirty="0">
                <a:sym typeface="Wingdings" pitchFamily="2" charset="2"/>
              </a:rPr>
              <a:t>: </a:t>
            </a:r>
          </a:p>
          <a:p>
            <a:pPr algn="l"/>
            <a:r>
              <a:rPr lang="en-US" sz="1600" b="1" dirty="0">
                <a:sym typeface="Wingdings" pitchFamily="2" charset="2"/>
              </a:rPr>
              <a:t>	               Cold Ocean  High Ps, warm land  low Ps </a:t>
            </a:r>
          </a:p>
          <a:p>
            <a:pPr algn="l"/>
            <a:r>
              <a:rPr lang="en-US" sz="1600" b="1" dirty="0">
                <a:sym typeface="Wingdings" pitchFamily="2" charset="2"/>
              </a:rPr>
              <a:t>	               But the SST and SLP </a:t>
            </a:r>
            <a:r>
              <a:rPr lang="en-US" sz="1600" b="1" dirty="0">
                <a:solidFill>
                  <a:srgbClr val="C00000"/>
                </a:solidFill>
                <a:sym typeface="Wingdings" pitchFamily="2" charset="2"/>
              </a:rPr>
              <a:t>anomaly relationship </a:t>
            </a:r>
            <a:r>
              <a:rPr lang="en-US" sz="1600" b="1" dirty="0">
                <a:sym typeface="Wingdings" pitchFamily="2" charset="2"/>
              </a:rPr>
              <a:t>may be different from the above</a:t>
            </a:r>
          </a:p>
          <a:p>
            <a:pPr algn="l"/>
            <a:r>
              <a:rPr lang="en-US" sz="1600" b="1" dirty="0">
                <a:sym typeface="Wingdings" pitchFamily="2" charset="2"/>
              </a:rPr>
              <a:t>	               due to response to tropical latent heating and other surface processes.	</a:t>
            </a:r>
          </a:p>
          <a:p>
            <a:pPr algn="l"/>
            <a:r>
              <a:rPr lang="en-US" sz="1600" b="1" dirty="0">
                <a:sym typeface="Wingdings" pitchFamily="2" charset="2"/>
              </a:rPr>
              <a:t>	                The SST anomalies in N. Pacific result from LH, SH and SW flux changes. How? </a:t>
            </a:r>
            <a:r>
              <a:rPr lang="en-US" sz="1800" b="1" dirty="0">
                <a:sym typeface="Wingdings" pitchFamily="2" charset="2"/>
              </a:rPr>
              <a:t> </a:t>
            </a:r>
          </a:p>
        </p:txBody>
      </p:sp>
      <p:grpSp>
        <p:nvGrpSpPr>
          <p:cNvPr id="9" name="Group 8"/>
          <p:cNvGrpSpPr/>
          <p:nvPr/>
        </p:nvGrpSpPr>
        <p:grpSpPr>
          <a:xfrm>
            <a:off x="228600" y="679450"/>
            <a:ext cx="8750300" cy="4349750"/>
            <a:chOff x="165100" y="831850"/>
            <a:chExt cx="8813800" cy="4502150"/>
          </a:xfrm>
        </p:grpSpPr>
        <p:pic>
          <p:nvPicPr>
            <p:cNvPr id="400386" name="Picture 2"/>
            <p:cNvPicPr>
              <a:picLocks noChangeAspect="1" noChangeArrowheads="1"/>
            </p:cNvPicPr>
            <p:nvPr/>
          </p:nvPicPr>
          <p:blipFill>
            <a:blip r:embed="rId3" cstate="print"/>
            <a:srcRect/>
            <a:stretch>
              <a:fillRect/>
            </a:stretch>
          </p:blipFill>
          <p:spPr bwMode="auto">
            <a:xfrm>
              <a:off x="165100" y="831850"/>
              <a:ext cx="8813800" cy="4502150"/>
            </a:xfrm>
            <a:prstGeom prst="rect">
              <a:avLst/>
            </a:prstGeom>
            <a:noFill/>
            <a:ln w="9525">
              <a:noFill/>
              <a:miter lim="800000"/>
              <a:headEnd/>
              <a:tailEnd/>
            </a:ln>
          </p:spPr>
        </p:pic>
        <p:sp>
          <p:nvSpPr>
            <p:cNvPr id="5" name="TextBox 4"/>
            <p:cNvSpPr txBox="1"/>
            <p:nvPr/>
          </p:nvSpPr>
          <p:spPr>
            <a:xfrm>
              <a:off x="2110322" y="3625542"/>
              <a:ext cx="404278" cy="523220"/>
            </a:xfrm>
            <a:prstGeom prst="rect">
              <a:avLst/>
            </a:prstGeom>
            <a:noFill/>
          </p:spPr>
          <p:txBody>
            <a:bodyPr wrap="none" rtlCol="0">
              <a:spAutoFit/>
            </a:bodyPr>
            <a:lstStyle/>
            <a:p>
              <a:r>
                <a:rPr lang="en-US" b="1" dirty="0">
                  <a:solidFill>
                    <a:schemeClr val="accent2"/>
                  </a:solidFill>
                  <a:latin typeface="Arial" pitchFamily="34" charset="0"/>
                  <a:cs typeface="Arial" pitchFamily="34" charset="0"/>
                </a:rPr>
                <a:t>L</a:t>
              </a:r>
            </a:p>
          </p:txBody>
        </p:sp>
        <p:sp>
          <p:nvSpPr>
            <p:cNvPr id="6" name="TextBox 5"/>
            <p:cNvSpPr txBox="1"/>
            <p:nvPr/>
          </p:nvSpPr>
          <p:spPr>
            <a:xfrm>
              <a:off x="7371363" y="3629416"/>
              <a:ext cx="444352" cy="523220"/>
            </a:xfrm>
            <a:prstGeom prst="rect">
              <a:avLst/>
            </a:prstGeom>
            <a:noFill/>
          </p:spPr>
          <p:txBody>
            <a:bodyPr wrap="none" rtlCol="0">
              <a:spAutoFit/>
            </a:bodyPr>
            <a:lstStyle/>
            <a:p>
              <a:r>
                <a:rPr lang="en-US" b="1" dirty="0">
                  <a:solidFill>
                    <a:schemeClr val="bg1"/>
                  </a:solidFill>
                  <a:latin typeface="Arial" pitchFamily="34" charset="0"/>
                  <a:cs typeface="Arial" pitchFamily="34" charset="0"/>
                </a:rPr>
                <a:t>H</a:t>
              </a:r>
            </a:p>
          </p:txBody>
        </p:sp>
        <p:sp>
          <p:nvSpPr>
            <p:cNvPr id="7" name="TextBox 6"/>
            <p:cNvSpPr txBox="1"/>
            <p:nvPr/>
          </p:nvSpPr>
          <p:spPr>
            <a:xfrm>
              <a:off x="6566092" y="2380590"/>
              <a:ext cx="407484" cy="461665"/>
            </a:xfrm>
            <a:prstGeom prst="rect">
              <a:avLst/>
            </a:prstGeom>
            <a:noFill/>
          </p:spPr>
          <p:txBody>
            <a:bodyPr wrap="none" rtlCol="0">
              <a:spAutoFit/>
            </a:bodyPr>
            <a:lstStyle/>
            <a:p>
              <a:r>
                <a:rPr lang="en-US" sz="2400" b="1" dirty="0">
                  <a:solidFill>
                    <a:srgbClr val="FFFF00"/>
                  </a:solidFill>
                  <a:latin typeface="Arial" pitchFamily="34" charset="0"/>
                  <a:cs typeface="Arial" pitchFamily="34" charset="0"/>
                </a:rPr>
                <a:t>H</a:t>
              </a:r>
            </a:p>
          </p:txBody>
        </p:sp>
        <p:sp>
          <p:nvSpPr>
            <p:cNvPr id="8" name="TextBox 7"/>
            <p:cNvSpPr txBox="1"/>
            <p:nvPr/>
          </p:nvSpPr>
          <p:spPr>
            <a:xfrm>
              <a:off x="1429362" y="2302486"/>
              <a:ext cx="407212" cy="541552"/>
            </a:xfrm>
            <a:prstGeom prst="rect">
              <a:avLst/>
            </a:prstGeom>
            <a:noFill/>
          </p:spPr>
          <p:txBody>
            <a:bodyPr wrap="none" rtlCol="0">
              <a:spAutoFit/>
            </a:bodyPr>
            <a:lstStyle/>
            <a:p>
              <a:r>
                <a:rPr lang="en-US" b="1" dirty="0">
                  <a:solidFill>
                    <a:schemeClr val="tx2"/>
                  </a:solidFill>
                  <a:latin typeface="Arial" pitchFamily="34" charset="0"/>
                  <a:cs typeface="Arial" pitchFamily="34" charset="0"/>
                </a:rPr>
                <a:t>L</a:t>
              </a:r>
            </a:p>
          </p:txBody>
        </p:sp>
      </p:grpSp>
      <p:sp>
        <p:nvSpPr>
          <p:cNvPr id="10" name="TextBox 9"/>
          <p:cNvSpPr txBox="1"/>
          <p:nvPr/>
        </p:nvSpPr>
        <p:spPr>
          <a:xfrm>
            <a:off x="2108890" y="1066800"/>
            <a:ext cx="5012462" cy="369332"/>
          </a:xfrm>
          <a:prstGeom prst="rect">
            <a:avLst/>
          </a:prstGeom>
          <a:noFill/>
        </p:spPr>
        <p:txBody>
          <a:bodyPr wrap="none" rtlCol="0">
            <a:spAutoFit/>
          </a:bodyPr>
          <a:lstStyle/>
          <a:p>
            <a:r>
              <a:rPr lang="en-US" sz="1800" b="1" dirty="0">
                <a:solidFill>
                  <a:schemeClr val="tx2"/>
                </a:solidFill>
              </a:rPr>
              <a:t>DJF Anomaly SST (color) vs. low-level winds (arrows)</a:t>
            </a:r>
          </a:p>
        </p:txBody>
      </p:sp>
      <p:grpSp>
        <p:nvGrpSpPr>
          <p:cNvPr id="17" name="Group 16"/>
          <p:cNvGrpSpPr/>
          <p:nvPr/>
        </p:nvGrpSpPr>
        <p:grpSpPr>
          <a:xfrm>
            <a:off x="97058" y="1535668"/>
            <a:ext cx="4093942" cy="3234154"/>
            <a:chOff x="97058" y="1535668"/>
            <a:chExt cx="4093942" cy="3234154"/>
          </a:xfrm>
        </p:grpSpPr>
        <p:sp>
          <p:nvSpPr>
            <p:cNvPr id="11" name="TextBox 10"/>
            <p:cNvSpPr txBox="1"/>
            <p:nvPr/>
          </p:nvSpPr>
          <p:spPr>
            <a:xfrm>
              <a:off x="1146290" y="4400490"/>
              <a:ext cx="2616422" cy="369332"/>
            </a:xfrm>
            <a:prstGeom prst="rect">
              <a:avLst/>
            </a:prstGeom>
            <a:noFill/>
          </p:spPr>
          <p:txBody>
            <a:bodyPr wrap="none" rtlCol="0">
              <a:spAutoFit/>
            </a:bodyPr>
            <a:lstStyle/>
            <a:p>
              <a:r>
                <a:rPr lang="en-US" sz="1800" b="1" dirty="0">
                  <a:solidFill>
                    <a:srgbClr val="FF0000"/>
                  </a:solidFill>
                </a:rPr>
                <a:t>Atmosphere forced by SST</a:t>
              </a:r>
            </a:p>
          </p:txBody>
        </p:sp>
        <p:cxnSp>
          <p:nvCxnSpPr>
            <p:cNvPr id="13" name="Straight Arrow Connector 12"/>
            <p:cNvCxnSpPr/>
            <p:nvPr/>
          </p:nvCxnSpPr>
          <p:spPr bwMode="auto">
            <a:xfrm flipV="1">
              <a:off x="2286000" y="3886200"/>
              <a:ext cx="76200" cy="609600"/>
            </a:xfrm>
            <a:prstGeom prst="straightConnector1">
              <a:avLst/>
            </a:prstGeom>
            <a:solidFill>
              <a:schemeClr val="accent1"/>
            </a:solidFill>
            <a:ln w="34925" cap="flat" cmpd="sng" algn="ctr">
              <a:solidFill>
                <a:srgbClr val="C00000"/>
              </a:solidFill>
              <a:prstDash val="solid"/>
              <a:round/>
              <a:headEnd type="none" w="med" len="med"/>
              <a:tailEnd type="arrow"/>
            </a:ln>
            <a:effectLst/>
          </p:spPr>
        </p:cxnSp>
        <p:sp>
          <p:nvSpPr>
            <p:cNvPr id="14" name="TextBox 13"/>
            <p:cNvSpPr txBox="1"/>
            <p:nvPr/>
          </p:nvSpPr>
          <p:spPr>
            <a:xfrm>
              <a:off x="97058" y="1535668"/>
              <a:ext cx="4093942" cy="369332"/>
            </a:xfrm>
            <a:prstGeom prst="rect">
              <a:avLst/>
            </a:prstGeom>
            <a:noFill/>
          </p:spPr>
          <p:txBody>
            <a:bodyPr wrap="none" rtlCol="0">
              <a:spAutoFit/>
            </a:bodyPr>
            <a:lstStyle/>
            <a:p>
              <a:r>
                <a:rPr lang="en-US" sz="1800" b="1" dirty="0">
                  <a:solidFill>
                    <a:srgbClr val="FF0000"/>
                  </a:solidFill>
                </a:rPr>
                <a:t>SST forced by  Atmosphere (winds, clouds)</a:t>
              </a:r>
            </a:p>
          </p:txBody>
        </p:sp>
        <p:cxnSp>
          <p:nvCxnSpPr>
            <p:cNvPr id="16" name="Straight Arrow Connector 15"/>
            <p:cNvCxnSpPr/>
            <p:nvPr/>
          </p:nvCxnSpPr>
          <p:spPr bwMode="auto">
            <a:xfrm>
              <a:off x="1143000" y="1828800"/>
              <a:ext cx="304800" cy="762000"/>
            </a:xfrm>
            <a:prstGeom prst="straightConnector1">
              <a:avLst/>
            </a:prstGeom>
            <a:solidFill>
              <a:schemeClr val="accent1"/>
            </a:solidFill>
            <a:ln w="31750" cap="flat" cmpd="sng" algn="ctr">
              <a:solidFill>
                <a:srgbClr val="C00000"/>
              </a:solidFill>
              <a:prstDash val="solid"/>
              <a:round/>
              <a:headEnd type="none" w="med" len="med"/>
              <a:tailEnd type="arrow"/>
            </a:ln>
            <a:effec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9026" name="Picture 2" descr="http://www.goes-r.gov/users/comet/tropical/textbook_2nd_edition/media/graphics/rossby_kelvin_waves.jpg"/>
          <p:cNvPicPr>
            <a:picLocks noChangeAspect="1" noChangeArrowheads="1"/>
          </p:cNvPicPr>
          <p:nvPr/>
        </p:nvPicPr>
        <p:blipFill>
          <a:blip r:embed="rId2" cstate="print"/>
          <a:srcRect/>
          <a:stretch>
            <a:fillRect/>
          </a:stretch>
        </p:blipFill>
        <p:spPr bwMode="auto">
          <a:xfrm>
            <a:off x="609600" y="109396"/>
            <a:ext cx="7162800" cy="6538716"/>
          </a:xfrm>
          <a:prstGeom prst="rect">
            <a:avLst/>
          </a:prstGeom>
          <a:noFill/>
        </p:spPr>
      </p:pic>
      <p:sp>
        <p:nvSpPr>
          <p:cNvPr id="3" name="TextBox 2"/>
          <p:cNvSpPr txBox="1"/>
          <p:nvPr/>
        </p:nvSpPr>
        <p:spPr>
          <a:xfrm>
            <a:off x="6477000" y="216408"/>
            <a:ext cx="2759089" cy="400110"/>
          </a:xfrm>
          <a:prstGeom prst="rect">
            <a:avLst/>
          </a:prstGeom>
          <a:noFill/>
        </p:spPr>
        <p:txBody>
          <a:bodyPr wrap="none" rtlCol="0">
            <a:spAutoFit/>
          </a:bodyPr>
          <a:lstStyle/>
          <a:p>
            <a:r>
              <a:rPr lang="en-US" sz="2000" b="1" dirty="0">
                <a:latin typeface="Arial" pitchFamily="34" charset="0"/>
                <a:cs typeface="Arial" pitchFamily="34" charset="0"/>
              </a:rPr>
              <a:t>in the tropical atmos.</a:t>
            </a:r>
          </a:p>
        </p:txBody>
      </p:sp>
      <p:sp>
        <p:nvSpPr>
          <p:cNvPr id="4" name="TextBox 3"/>
          <p:cNvSpPr txBox="1"/>
          <p:nvPr/>
        </p:nvSpPr>
        <p:spPr>
          <a:xfrm>
            <a:off x="880646" y="5257800"/>
            <a:ext cx="338554" cy="461665"/>
          </a:xfrm>
          <a:prstGeom prst="rect">
            <a:avLst/>
          </a:prstGeom>
          <a:noFill/>
        </p:spPr>
        <p:txBody>
          <a:bodyPr wrap="none" rtlCol="0">
            <a:spAutoFit/>
          </a:bodyPr>
          <a:lstStyle/>
          <a:p>
            <a:r>
              <a:rPr lang="en-US" sz="2400" dirty="0">
                <a:latin typeface="Arial" pitchFamily="34" charset="0"/>
                <a:cs typeface="Arial" pitchFamily="34" charset="0"/>
              </a:rPr>
              <a:t>z</a:t>
            </a:r>
            <a:endParaRPr lang="en-US" dirty="0">
              <a:latin typeface="Arial" pitchFamily="34" charset="0"/>
              <a:cs typeface="Arial" pitchFamily="34" charset="0"/>
            </a:endParaRPr>
          </a:p>
        </p:txBody>
      </p:sp>
      <p:sp>
        <p:nvSpPr>
          <p:cNvPr id="5" name="TextBox 4"/>
          <p:cNvSpPr txBox="1"/>
          <p:nvPr/>
        </p:nvSpPr>
        <p:spPr>
          <a:xfrm>
            <a:off x="3146273" y="6019800"/>
            <a:ext cx="356188" cy="461665"/>
          </a:xfrm>
          <a:prstGeom prst="rect">
            <a:avLst/>
          </a:prstGeom>
          <a:noFill/>
        </p:spPr>
        <p:txBody>
          <a:bodyPr wrap="none" rtlCol="0">
            <a:spAutoFit/>
          </a:bodyPr>
          <a:lstStyle/>
          <a:p>
            <a:r>
              <a:rPr lang="en-US" sz="2400" dirty="0">
                <a:latin typeface="Arial" pitchFamily="34" charset="0"/>
                <a:cs typeface="Arial" pitchFamily="34" charset="0"/>
              </a:rPr>
              <a:t>p</a:t>
            </a:r>
            <a:endParaRPr lang="en-US" dirty="0">
              <a:latin typeface="Arial" pitchFamily="34" charset="0"/>
              <a:cs typeface="Arial" pitchFamily="34" charset="0"/>
            </a:endParaRPr>
          </a:p>
        </p:txBody>
      </p:sp>
      <p:sp>
        <p:nvSpPr>
          <p:cNvPr id="6" name="TextBox 5"/>
          <p:cNvSpPr txBox="1"/>
          <p:nvPr/>
        </p:nvSpPr>
        <p:spPr>
          <a:xfrm>
            <a:off x="4267200" y="685800"/>
            <a:ext cx="3256020" cy="338554"/>
          </a:xfrm>
          <a:prstGeom prst="rect">
            <a:avLst/>
          </a:prstGeom>
          <a:noFill/>
        </p:spPr>
        <p:txBody>
          <a:bodyPr wrap="none" rtlCol="0">
            <a:spAutoFit/>
          </a:bodyPr>
          <a:lstStyle/>
          <a:p>
            <a:r>
              <a:rPr lang="en-US" sz="1600" b="1" dirty="0">
                <a:latin typeface="Arial" pitchFamily="34" charset="0"/>
                <a:cs typeface="Arial" pitchFamily="34" charset="0"/>
              </a:rPr>
              <a:t>Low-level winds &amp; w (contours)</a:t>
            </a:r>
            <a:endParaRPr lang="en-US" sz="1800" b="1" dirty="0">
              <a:latin typeface="Arial" pitchFamily="34" charset="0"/>
              <a:cs typeface="Arial" pitchFamily="34" charset="0"/>
            </a:endParaRPr>
          </a:p>
        </p:txBody>
      </p:sp>
      <p:sp>
        <p:nvSpPr>
          <p:cNvPr id="7" name="TextBox 6"/>
          <p:cNvSpPr txBox="1"/>
          <p:nvPr/>
        </p:nvSpPr>
        <p:spPr>
          <a:xfrm>
            <a:off x="4079334" y="2938046"/>
            <a:ext cx="4455066" cy="338554"/>
          </a:xfrm>
          <a:prstGeom prst="rect">
            <a:avLst/>
          </a:prstGeom>
          <a:noFill/>
        </p:spPr>
        <p:txBody>
          <a:bodyPr wrap="none" rtlCol="0">
            <a:spAutoFit/>
          </a:bodyPr>
          <a:lstStyle/>
          <a:p>
            <a:r>
              <a:rPr lang="en-US" sz="1600" b="1" dirty="0">
                <a:latin typeface="Arial" pitchFamily="34" charset="0"/>
                <a:cs typeface="Arial" pitchFamily="34" charset="0"/>
              </a:rPr>
              <a:t>Low-level winds &amp; p (contours, all negative)</a:t>
            </a:r>
            <a:endParaRPr lang="en-US" sz="1800" b="1" dirty="0">
              <a:latin typeface="Arial" pitchFamily="34" charset="0"/>
              <a:cs typeface="Arial" pitchFamily="34" charset="0"/>
            </a:endParaRPr>
          </a:p>
        </p:txBody>
      </p:sp>
      <p:sp>
        <p:nvSpPr>
          <p:cNvPr id="8" name="TextBox 7"/>
          <p:cNvSpPr txBox="1"/>
          <p:nvPr/>
        </p:nvSpPr>
        <p:spPr>
          <a:xfrm>
            <a:off x="3733800" y="6324600"/>
            <a:ext cx="3390672" cy="338554"/>
          </a:xfrm>
          <a:prstGeom prst="rect">
            <a:avLst/>
          </a:prstGeom>
          <a:noFill/>
        </p:spPr>
        <p:txBody>
          <a:bodyPr wrap="none" rtlCol="0">
            <a:spAutoFit/>
          </a:bodyPr>
          <a:lstStyle/>
          <a:p>
            <a:r>
              <a:rPr lang="en-US" sz="1600" b="1" dirty="0">
                <a:latin typeface="Arial" pitchFamily="34" charset="0"/>
                <a:cs typeface="Arial" pitchFamily="34" charset="0"/>
              </a:rPr>
              <a:t>Zonal-mean stream-function &amp; p </a:t>
            </a:r>
            <a:endParaRPr lang="en-US" sz="1800" b="1" dirty="0">
              <a:latin typeface="Arial" pitchFamily="34" charset="0"/>
              <a:cs typeface="Arial" pitchFamily="34" charset="0"/>
            </a:endParaRPr>
          </a:p>
        </p:txBody>
      </p:sp>
      <p:sp>
        <p:nvSpPr>
          <p:cNvPr id="9" name="TextBox 8"/>
          <p:cNvSpPr txBox="1"/>
          <p:nvPr/>
        </p:nvSpPr>
        <p:spPr>
          <a:xfrm>
            <a:off x="3343992" y="4159759"/>
            <a:ext cx="325730" cy="369332"/>
          </a:xfrm>
          <a:prstGeom prst="rect">
            <a:avLst/>
          </a:prstGeom>
          <a:noFill/>
        </p:spPr>
        <p:txBody>
          <a:bodyPr wrap="none" rtlCol="0">
            <a:spAutoFit/>
          </a:bodyPr>
          <a:lstStyle/>
          <a:p>
            <a:r>
              <a:rPr lang="en-US" sz="1800" b="1" dirty="0">
                <a:solidFill>
                  <a:schemeClr val="bg1"/>
                </a:solidFill>
                <a:latin typeface="Arial" pitchFamily="34" charset="0"/>
                <a:cs typeface="Arial" pitchFamily="34" charset="0"/>
              </a:rPr>
              <a:t>L</a:t>
            </a:r>
            <a:endParaRPr lang="en-US" b="1" dirty="0">
              <a:solidFill>
                <a:schemeClr val="bg1"/>
              </a:solidFill>
              <a:latin typeface="Arial" pitchFamily="34" charset="0"/>
              <a:cs typeface="Arial" pitchFamily="34" charset="0"/>
            </a:endParaRPr>
          </a:p>
        </p:txBody>
      </p:sp>
      <p:sp>
        <p:nvSpPr>
          <p:cNvPr id="10" name="TextBox 9"/>
          <p:cNvSpPr txBox="1"/>
          <p:nvPr/>
        </p:nvSpPr>
        <p:spPr>
          <a:xfrm>
            <a:off x="3334266" y="3321222"/>
            <a:ext cx="325730" cy="369332"/>
          </a:xfrm>
          <a:prstGeom prst="rect">
            <a:avLst/>
          </a:prstGeom>
          <a:noFill/>
        </p:spPr>
        <p:txBody>
          <a:bodyPr wrap="none" rtlCol="0">
            <a:spAutoFit/>
          </a:bodyPr>
          <a:lstStyle/>
          <a:p>
            <a:r>
              <a:rPr lang="en-US" sz="1800" b="1" dirty="0">
                <a:solidFill>
                  <a:schemeClr val="bg1"/>
                </a:solidFill>
                <a:latin typeface="Arial" pitchFamily="34" charset="0"/>
                <a:cs typeface="Arial" pitchFamily="34" charset="0"/>
              </a:rPr>
              <a:t>L</a:t>
            </a:r>
            <a:endParaRPr lang="en-US" b="1" dirty="0">
              <a:solidFill>
                <a:schemeClr val="bg1"/>
              </a:solidFill>
              <a:latin typeface="Arial" pitchFamily="34" charset="0"/>
              <a:cs typeface="Arial" pitchFamily="34" charset="0"/>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2" cstate="print"/>
          <a:srcRect/>
          <a:stretch>
            <a:fillRect/>
          </a:stretch>
        </p:blipFill>
        <p:spPr bwMode="auto">
          <a:xfrm>
            <a:off x="492125" y="273050"/>
            <a:ext cx="8159750" cy="6311900"/>
          </a:xfrm>
          <a:prstGeom prst="rect">
            <a:avLst/>
          </a:prstGeom>
          <a:noFill/>
          <a:ln w="9525">
            <a:noFill/>
            <a:miter lim="800000"/>
            <a:headEnd/>
            <a:tailEnd/>
          </a:ln>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Rectangle 166"/>
          <p:cNvSpPr/>
          <p:nvPr/>
        </p:nvSpPr>
        <p:spPr bwMode="auto">
          <a:xfrm>
            <a:off x="76200" y="609600"/>
            <a:ext cx="6705600" cy="60960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endParaRPr kumimoji="0" lang="en-US" sz="2000" b="0" i="0" u="none" strike="noStrike" cap="none" normalizeH="0" baseline="0" dirty="0">
              <a:ln>
                <a:noFill/>
              </a:ln>
              <a:solidFill>
                <a:schemeClr val="tx2"/>
              </a:solidFill>
              <a:effectLst/>
              <a:latin typeface="Arial Narrow" pitchFamily="34" charset="0"/>
            </a:endParaRPr>
          </a:p>
        </p:txBody>
      </p:sp>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26</a:t>
            </a:fld>
            <a:endParaRPr lang="en-US" dirty="0">
              <a:solidFill>
                <a:srgbClr val="000000"/>
              </a:solidFill>
            </a:endParaRPr>
          </a:p>
        </p:txBody>
      </p:sp>
      <p:cxnSp>
        <p:nvCxnSpPr>
          <p:cNvPr id="13" name="Straight Arrow Connector 12"/>
          <p:cNvCxnSpPr/>
          <p:nvPr/>
        </p:nvCxnSpPr>
        <p:spPr bwMode="auto">
          <a:xfrm flipV="1">
            <a:off x="3441928" y="4634808"/>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14" name="Straight Arrow Connector 13"/>
          <p:cNvCxnSpPr/>
          <p:nvPr/>
        </p:nvCxnSpPr>
        <p:spPr bwMode="auto">
          <a:xfrm flipV="1">
            <a:off x="3594328" y="4634808"/>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15" name="Straight Arrow Connector 14"/>
          <p:cNvCxnSpPr/>
          <p:nvPr/>
        </p:nvCxnSpPr>
        <p:spPr bwMode="auto">
          <a:xfrm flipV="1">
            <a:off x="3448106" y="3854274"/>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16" name="Straight Arrow Connector 15"/>
          <p:cNvCxnSpPr/>
          <p:nvPr/>
        </p:nvCxnSpPr>
        <p:spPr bwMode="auto">
          <a:xfrm flipV="1">
            <a:off x="3600506" y="3854274"/>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21" name="Straight Arrow Connector 20"/>
          <p:cNvCxnSpPr/>
          <p:nvPr/>
        </p:nvCxnSpPr>
        <p:spPr bwMode="auto">
          <a:xfrm flipV="1">
            <a:off x="3752906" y="3854274"/>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22" name="Straight Arrow Connector 21"/>
          <p:cNvCxnSpPr/>
          <p:nvPr/>
        </p:nvCxnSpPr>
        <p:spPr bwMode="auto">
          <a:xfrm flipV="1">
            <a:off x="3905306" y="3854274"/>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23" name="Straight Arrow Connector 22"/>
          <p:cNvCxnSpPr/>
          <p:nvPr/>
        </p:nvCxnSpPr>
        <p:spPr bwMode="auto">
          <a:xfrm flipV="1">
            <a:off x="3448106" y="3397074"/>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24" name="Straight Arrow Connector 23"/>
          <p:cNvCxnSpPr/>
          <p:nvPr/>
        </p:nvCxnSpPr>
        <p:spPr bwMode="auto">
          <a:xfrm flipV="1">
            <a:off x="3600506" y="3397074"/>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25" name="Straight Arrow Connector 24"/>
          <p:cNvCxnSpPr/>
          <p:nvPr/>
        </p:nvCxnSpPr>
        <p:spPr bwMode="auto">
          <a:xfrm flipV="1">
            <a:off x="3752906" y="3397074"/>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26" name="Straight Arrow Connector 25"/>
          <p:cNvCxnSpPr/>
          <p:nvPr/>
        </p:nvCxnSpPr>
        <p:spPr bwMode="auto">
          <a:xfrm flipV="1">
            <a:off x="3905306" y="3397074"/>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27" name="Straight Arrow Connector 26"/>
          <p:cNvCxnSpPr/>
          <p:nvPr/>
        </p:nvCxnSpPr>
        <p:spPr bwMode="auto">
          <a:xfrm flipV="1">
            <a:off x="3448106" y="2939874"/>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28" name="Straight Arrow Connector 27"/>
          <p:cNvCxnSpPr/>
          <p:nvPr/>
        </p:nvCxnSpPr>
        <p:spPr bwMode="auto">
          <a:xfrm flipV="1">
            <a:off x="3600506" y="2939874"/>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29" name="Straight Arrow Connector 28"/>
          <p:cNvCxnSpPr/>
          <p:nvPr/>
        </p:nvCxnSpPr>
        <p:spPr bwMode="auto">
          <a:xfrm flipV="1">
            <a:off x="3752906" y="2939874"/>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30" name="Straight Arrow Connector 29"/>
          <p:cNvCxnSpPr/>
          <p:nvPr/>
        </p:nvCxnSpPr>
        <p:spPr bwMode="auto">
          <a:xfrm flipV="1">
            <a:off x="3905306" y="2939874"/>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31" name="Straight Arrow Connector 30"/>
          <p:cNvCxnSpPr/>
          <p:nvPr/>
        </p:nvCxnSpPr>
        <p:spPr bwMode="auto">
          <a:xfrm flipV="1">
            <a:off x="3466640" y="2482674"/>
            <a:ext cx="0" cy="228600"/>
          </a:xfrm>
          <a:prstGeom prst="straightConnector1">
            <a:avLst/>
          </a:prstGeom>
          <a:solidFill>
            <a:schemeClr val="accent1"/>
          </a:solidFill>
          <a:ln w="19050" cap="flat" cmpd="sng" algn="ctr">
            <a:solidFill>
              <a:schemeClr val="bg2"/>
            </a:solidFill>
            <a:prstDash val="solid"/>
            <a:round/>
            <a:headEnd type="none" w="med" len="med"/>
            <a:tailEnd type="triangle" w="med" len="med"/>
          </a:ln>
          <a:effectLst/>
        </p:spPr>
      </p:cxnSp>
      <p:cxnSp>
        <p:nvCxnSpPr>
          <p:cNvPr id="32" name="Straight Arrow Connector 31"/>
          <p:cNvCxnSpPr/>
          <p:nvPr/>
        </p:nvCxnSpPr>
        <p:spPr bwMode="auto">
          <a:xfrm flipV="1">
            <a:off x="3619040" y="2482674"/>
            <a:ext cx="0" cy="228600"/>
          </a:xfrm>
          <a:prstGeom prst="straightConnector1">
            <a:avLst/>
          </a:prstGeom>
          <a:solidFill>
            <a:schemeClr val="accent1"/>
          </a:solidFill>
          <a:ln w="19050" cap="flat" cmpd="sng" algn="ctr">
            <a:solidFill>
              <a:schemeClr val="bg2"/>
            </a:solidFill>
            <a:prstDash val="solid"/>
            <a:round/>
            <a:headEnd type="none" w="med" len="med"/>
            <a:tailEnd type="triangle" w="med" len="med"/>
          </a:ln>
          <a:effectLst/>
        </p:spPr>
      </p:cxnSp>
      <p:cxnSp>
        <p:nvCxnSpPr>
          <p:cNvPr id="33" name="Straight Arrow Connector 32"/>
          <p:cNvCxnSpPr/>
          <p:nvPr/>
        </p:nvCxnSpPr>
        <p:spPr bwMode="auto">
          <a:xfrm flipV="1">
            <a:off x="3771440" y="2482674"/>
            <a:ext cx="0" cy="228600"/>
          </a:xfrm>
          <a:prstGeom prst="straightConnector1">
            <a:avLst/>
          </a:prstGeom>
          <a:solidFill>
            <a:schemeClr val="accent1"/>
          </a:solidFill>
          <a:ln w="19050" cap="flat" cmpd="sng" algn="ctr">
            <a:solidFill>
              <a:schemeClr val="bg2"/>
            </a:solidFill>
            <a:prstDash val="solid"/>
            <a:round/>
            <a:headEnd type="none" w="med" len="med"/>
            <a:tailEnd type="triangle" w="med" len="med"/>
          </a:ln>
          <a:effectLst/>
        </p:spPr>
      </p:cxnSp>
      <p:cxnSp>
        <p:nvCxnSpPr>
          <p:cNvPr id="34" name="Straight Arrow Connector 33"/>
          <p:cNvCxnSpPr/>
          <p:nvPr/>
        </p:nvCxnSpPr>
        <p:spPr bwMode="auto">
          <a:xfrm flipV="1">
            <a:off x="3923840" y="2482674"/>
            <a:ext cx="0" cy="228600"/>
          </a:xfrm>
          <a:prstGeom prst="straightConnector1">
            <a:avLst/>
          </a:prstGeom>
          <a:solidFill>
            <a:schemeClr val="accent1"/>
          </a:solidFill>
          <a:ln w="19050" cap="flat" cmpd="sng" algn="ctr">
            <a:solidFill>
              <a:schemeClr val="bg2"/>
            </a:solidFill>
            <a:prstDash val="solid"/>
            <a:round/>
            <a:headEnd type="none" w="med" len="med"/>
            <a:tailEnd type="triangle" w="med" len="med"/>
          </a:ln>
          <a:effectLst/>
        </p:spPr>
      </p:cxnSp>
      <p:cxnSp>
        <p:nvCxnSpPr>
          <p:cNvPr id="35" name="Straight Arrow Connector 34"/>
          <p:cNvCxnSpPr/>
          <p:nvPr/>
        </p:nvCxnSpPr>
        <p:spPr bwMode="auto">
          <a:xfrm flipV="1">
            <a:off x="3746728" y="4634808"/>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36" name="Straight Arrow Connector 35"/>
          <p:cNvCxnSpPr/>
          <p:nvPr/>
        </p:nvCxnSpPr>
        <p:spPr bwMode="auto">
          <a:xfrm flipV="1">
            <a:off x="3899128" y="4634808"/>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37" name="Straight Arrow Connector 36"/>
          <p:cNvCxnSpPr/>
          <p:nvPr/>
        </p:nvCxnSpPr>
        <p:spPr bwMode="auto">
          <a:xfrm flipV="1">
            <a:off x="3448106" y="4235274"/>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38" name="Straight Arrow Connector 37"/>
          <p:cNvCxnSpPr/>
          <p:nvPr/>
        </p:nvCxnSpPr>
        <p:spPr bwMode="auto">
          <a:xfrm flipV="1">
            <a:off x="3600506" y="4235274"/>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39" name="Straight Arrow Connector 38"/>
          <p:cNvCxnSpPr/>
          <p:nvPr/>
        </p:nvCxnSpPr>
        <p:spPr bwMode="auto">
          <a:xfrm flipV="1">
            <a:off x="3752906" y="4235274"/>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40" name="Straight Arrow Connector 39"/>
          <p:cNvCxnSpPr/>
          <p:nvPr/>
        </p:nvCxnSpPr>
        <p:spPr bwMode="auto">
          <a:xfrm flipV="1">
            <a:off x="3905306" y="4235274"/>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sp>
        <p:nvSpPr>
          <p:cNvPr id="43" name="Freeform 42"/>
          <p:cNvSpPr/>
          <p:nvPr/>
        </p:nvSpPr>
        <p:spPr bwMode="auto">
          <a:xfrm>
            <a:off x="997349" y="4605977"/>
            <a:ext cx="5226908" cy="281116"/>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bg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4" name="Freeform 43"/>
          <p:cNvSpPr/>
          <p:nvPr/>
        </p:nvSpPr>
        <p:spPr bwMode="auto">
          <a:xfrm>
            <a:off x="1055016" y="4280584"/>
            <a:ext cx="5226908" cy="228600"/>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bg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5" name="Freeform 44"/>
          <p:cNvSpPr/>
          <p:nvPr/>
        </p:nvSpPr>
        <p:spPr bwMode="auto">
          <a:xfrm>
            <a:off x="1059132" y="3930474"/>
            <a:ext cx="5226908" cy="152400"/>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bg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6" name="Freeform 45"/>
          <p:cNvSpPr/>
          <p:nvPr/>
        </p:nvSpPr>
        <p:spPr bwMode="auto">
          <a:xfrm>
            <a:off x="1067372" y="3549474"/>
            <a:ext cx="5226908" cy="76200"/>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bg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7" name="Freeform 46"/>
          <p:cNvSpPr/>
          <p:nvPr/>
        </p:nvSpPr>
        <p:spPr bwMode="auto">
          <a:xfrm rot="10800000">
            <a:off x="1061194" y="3244674"/>
            <a:ext cx="5226908" cy="45719"/>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bg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8" name="Freeform 47"/>
          <p:cNvSpPr/>
          <p:nvPr/>
        </p:nvSpPr>
        <p:spPr bwMode="auto">
          <a:xfrm rot="10800000">
            <a:off x="1073550" y="2863674"/>
            <a:ext cx="5226908" cy="152400"/>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bg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9" name="Freeform 48"/>
          <p:cNvSpPr/>
          <p:nvPr/>
        </p:nvSpPr>
        <p:spPr bwMode="auto">
          <a:xfrm rot="10800000">
            <a:off x="1085906" y="2406474"/>
            <a:ext cx="5226908" cy="304799"/>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bg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53" name="Straight Arrow Connector 52"/>
          <p:cNvCxnSpPr/>
          <p:nvPr/>
        </p:nvCxnSpPr>
        <p:spPr bwMode="auto">
          <a:xfrm flipV="1">
            <a:off x="476306" y="806274"/>
            <a:ext cx="76200" cy="553171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56" name="TextBox 55"/>
          <p:cNvSpPr txBox="1"/>
          <p:nvPr/>
        </p:nvSpPr>
        <p:spPr>
          <a:xfrm>
            <a:off x="5144339" y="6318874"/>
            <a:ext cx="1199367" cy="400110"/>
          </a:xfrm>
          <a:prstGeom prst="rect">
            <a:avLst/>
          </a:prstGeom>
          <a:noFill/>
        </p:spPr>
        <p:txBody>
          <a:bodyPr wrap="none" rtlCol="0">
            <a:spAutoFit/>
          </a:bodyPr>
          <a:lstStyle/>
          <a:p>
            <a:r>
              <a:rPr lang="en-US" sz="2000" b="1" dirty="0"/>
              <a:t>Longitude</a:t>
            </a:r>
          </a:p>
        </p:txBody>
      </p:sp>
      <p:sp>
        <p:nvSpPr>
          <p:cNvPr id="57" name="TextBox 56"/>
          <p:cNvSpPr txBox="1"/>
          <p:nvPr/>
        </p:nvSpPr>
        <p:spPr>
          <a:xfrm rot="16200000">
            <a:off x="-709753" y="3235365"/>
            <a:ext cx="1972015" cy="400110"/>
          </a:xfrm>
          <a:prstGeom prst="rect">
            <a:avLst/>
          </a:prstGeom>
          <a:noFill/>
        </p:spPr>
        <p:txBody>
          <a:bodyPr wrap="none" rtlCol="0">
            <a:spAutoFit/>
          </a:bodyPr>
          <a:lstStyle/>
          <a:p>
            <a:r>
              <a:rPr lang="en-US" sz="2000" b="1" dirty="0"/>
              <a:t>Pressures  Levels</a:t>
            </a:r>
          </a:p>
        </p:txBody>
      </p:sp>
      <p:sp>
        <p:nvSpPr>
          <p:cNvPr id="63" name="Freeform 62"/>
          <p:cNvSpPr/>
          <p:nvPr/>
        </p:nvSpPr>
        <p:spPr bwMode="auto">
          <a:xfrm rot="10800000">
            <a:off x="1034418" y="4460782"/>
            <a:ext cx="5226908" cy="365558"/>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tx2"/>
            </a:solidFill>
            <a:prstDash val="sysDot"/>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4" name="Freeform 63"/>
          <p:cNvSpPr/>
          <p:nvPr/>
        </p:nvSpPr>
        <p:spPr bwMode="auto">
          <a:xfrm rot="10800000">
            <a:off x="1067373" y="4064340"/>
            <a:ext cx="5226908" cy="304800"/>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tx2"/>
            </a:solidFill>
            <a:prstDash val="sysDot"/>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6" name="Freeform 65"/>
          <p:cNvSpPr/>
          <p:nvPr/>
        </p:nvSpPr>
        <p:spPr bwMode="auto">
          <a:xfrm rot="10800000">
            <a:off x="1073550" y="3625674"/>
            <a:ext cx="5226908" cy="304800"/>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tx2"/>
            </a:solidFill>
            <a:prstDash val="sysDot"/>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7" name="Freeform 66"/>
          <p:cNvSpPr/>
          <p:nvPr/>
        </p:nvSpPr>
        <p:spPr bwMode="auto">
          <a:xfrm rot="10800000">
            <a:off x="1046776" y="3205542"/>
            <a:ext cx="5226908" cy="267732"/>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tx2"/>
            </a:solidFill>
            <a:prstDash val="sysDot"/>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8" name="Freeform 67"/>
          <p:cNvSpPr/>
          <p:nvPr/>
        </p:nvSpPr>
        <p:spPr bwMode="auto">
          <a:xfrm rot="10800000">
            <a:off x="1065310" y="2787474"/>
            <a:ext cx="5226908" cy="228600"/>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tx2"/>
            </a:solidFill>
            <a:prstDash val="sysDot"/>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9" name="Freeform 68"/>
          <p:cNvSpPr/>
          <p:nvPr/>
        </p:nvSpPr>
        <p:spPr bwMode="auto">
          <a:xfrm rot="10800000">
            <a:off x="1079728" y="2450616"/>
            <a:ext cx="5226908" cy="45719"/>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tx2"/>
            </a:solidFill>
            <a:prstDash val="sysDot"/>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70" name="TextBox 69"/>
          <p:cNvSpPr txBox="1"/>
          <p:nvPr/>
        </p:nvSpPr>
        <p:spPr>
          <a:xfrm>
            <a:off x="744146" y="4382310"/>
            <a:ext cx="341760" cy="400110"/>
          </a:xfrm>
          <a:prstGeom prst="rect">
            <a:avLst/>
          </a:prstGeom>
          <a:noFill/>
        </p:spPr>
        <p:txBody>
          <a:bodyPr wrap="none" rtlCol="0">
            <a:spAutoFit/>
          </a:bodyPr>
          <a:lstStyle/>
          <a:p>
            <a:r>
              <a:rPr lang="en-US" sz="2000" b="1" dirty="0">
                <a:latin typeface="Arial" pitchFamily="34" charset="0"/>
                <a:cs typeface="Arial" pitchFamily="34" charset="0"/>
              </a:rPr>
              <a:t>Z</a:t>
            </a:r>
          </a:p>
        </p:txBody>
      </p:sp>
      <p:sp>
        <p:nvSpPr>
          <p:cNvPr id="71" name="TextBox 70"/>
          <p:cNvSpPr txBox="1"/>
          <p:nvPr/>
        </p:nvSpPr>
        <p:spPr>
          <a:xfrm>
            <a:off x="838530" y="2286000"/>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T</a:t>
            </a:r>
          </a:p>
        </p:txBody>
      </p:sp>
      <p:cxnSp>
        <p:nvCxnSpPr>
          <p:cNvPr id="166" name="Straight Arrow Connector 165"/>
          <p:cNvCxnSpPr/>
          <p:nvPr/>
        </p:nvCxnSpPr>
        <p:spPr bwMode="auto">
          <a:xfrm>
            <a:off x="470000" y="6356262"/>
            <a:ext cx="5943600" cy="0"/>
          </a:xfrm>
          <a:prstGeom prst="straightConnector1">
            <a:avLst/>
          </a:prstGeom>
          <a:solidFill>
            <a:schemeClr val="accent1"/>
          </a:solidFill>
          <a:ln w="25400" cap="flat" cmpd="sng" algn="ctr">
            <a:solidFill>
              <a:schemeClr val="bg2"/>
            </a:solidFill>
            <a:prstDash val="solid"/>
            <a:round/>
            <a:headEnd type="none" w="med" len="med"/>
            <a:tailEnd type="arrow"/>
          </a:ln>
          <a:effectLst/>
        </p:spPr>
      </p:cxnSp>
      <p:sp>
        <p:nvSpPr>
          <p:cNvPr id="171" name="TextBox 170"/>
          <p:cNvSpPr txBox="1"/>
          <p:nvPr/>
        </p:nvSpPr>
        <p:spPr>
          <a:xfrm>
            <a:off x="3295031" y="3549474"/>
            <a:ext cx="703590" cy="369332"/>
          </a:xfrm>
          <a:prstGeom prst="rect">
            <a:avLst/>
          </a:prstGeom>
          <a:noFill/>
        </p:spPr>
        <p:txBody>
          <a:bodyPr wrap="none" rtlCol="0">
            <a:spAutoFit/>
          </a:bodyPr>
          <a:lstStyle/>
          <a:p>
            <a:r>
              <a:rPr lang="en-US" sz="1800" b="1" dirty="0">
                <a:solidFill>
                  <a:schemeClr val="tx2"/>
                </a:solidFill>
              </a:rPr>
              <a:t>Warm</a:t>
            </a:r>
          </a:p>
        </p:txBody>
      </p:sp>
      <p:sp>
        <p:nvSpPr>
          <p:cNvPr id="172" name="TextBox 171"/>
          <p:cNvSpPr txBox="1"/>
          <p:nvPr/>
        </p:nvSpPr>
        <p:spPr>
          <a:xfrm>
            <a:off x="1162106" y="3530364"/>
            <a:ext cx="604653" cy="369332"/>
          </a:xfrm>
          <a:prstGeom prst="rect">
            <a:avLst/>
          </a:prstGeom>
          <a:noFill/>
        </p:spPr>
        <p:txBody>
          <a:bodyPr wrap="none" rtlCol="0">
            <a:spAutoFit/>
          </a:bodyPr>
          <a:lstStyle/>
          <a:p>
            <a:r>
              <a:rPr lang="en-US" sz="1800" b="1" dirty="0">
                <a:solidFill>
                  <a:schemeClr val="bg1"/>
                </a:solidFill>
              </a:rPr>
              <a:t>Cold</a:t>
            </a:r>
          </a:p>
        </p:txBody>
      </p:sp>
      <p:sp>
        <p:nvSpPr>
          <p:cNvPr id="173" name="TextBox 172"/>
          <p:cNvSpPr txBox="1"/>
          <p:nvPr/>
        </p:nvSpPr>
        <p:spPr>
          <a:xfrm>
            <a:off x="5179901" y="3524250"/>
            <a:ext cx="604653" cy="369332"/>
          </a:xfrm>
          <a:prstGeom prst="rect">
            <a:avLst/>
          </a:prstGeom>
          <a:noFill/>
        </p:spPr>
        <p:txBody>
          <a:bodyPr wrap="none" rtlCol="0">
            <a:spAutoFit/>
          </a:bodyPr>
          <a:lstStyle/>
          <a:p>
            <a:r>
              <a:rPr lang="en-US" sz="1800" b="1" dirty="0">
                <a:solidFill>
                  <a:schemeClr val="bg1"/>
                </a:solidFill>
              </a:rPr>
              <a:t>Cold</a:t>
            </a:r>
          </a:p>
        </p:txBody>
      </p:sp>
      <p:sp>
        <p:nvSpPr>
          <p:cNvPr id="177" name="TextBox 176"/>
          <p:cNvSpPr txBox="1"/>
          <p:nvPr/>
        </p:nvSpPr>
        <p:spPr>
          <a:xfrm>
            <a:off x="76200" y="76200"/>
            <a:ext cx="9048759" cy="830997"/>
          </a:xfrm>
          <a:prstGeom prst="rect">
            <a:avLst/>
          </a:prstGeom>
          <a:noFill/>
        </p:spPr>
        <p:txBody>
          <a:bodyPr wrap="none" rtlCol="0">
            <a:spAutoFit/>
          </a:bodyPr>
          <a:lstStyle/>
          <a:p>
            <a:r>
              <a:rPr lang="en-US" b="1" dirty="0">
                <a:solidFill>
                  <a:schemeClr val="tx2"/>
                </a:solidFill>
                <a:latin typeface="Arial" pitchFamily="34" charset="0"/>
                <a:cs typeface="Arial" pitchFamily="34" charset="0"/>
              </a:rPr>
              <a:t>   </a:t>
            </a:r>
            <a:r>
              <a:rPr lang="en-US" b="1" dirty="0">
                <a:latin typeface="Arial" pitchFamily="34" charset="0"/>
                <a:cs typeface="Arial" pitchFamily="34" charset="0"/>
              </a:rPr>
              <a:t>Local </a:t>
            </a:r>
            <a:r>
              <a:rPr lang="en-US" sz="2400" b="1" dirty="0">
                <a:latin typeface="Arial" pitchFamily="34" charset="0"/>
                <a:cs typeface="Arial" pitchFamily="34" charset="0"/>
              </a:rPr>
              <a:t>T vs. Z Vertical Structures – </a:t>
            </a:r>
            <a:r>
              <a:rPr lang="en-US" sz="2400" b="1" dirty="0">
                <a:solidFill>
                  <a:schemeClr val="tx2"/>
                </a:solidFill>
                <a:latin typeface="Arial" pitchFamily="34" charset="0"/>
                <a:cs typeface="Arial" pitchFamily="34" charset="0"/>
              </a:rPr>
              <a:t>Warm </a:t>
            </a:r>
            <a:r>
              <a:rPr lang="en-US" sz="2400" b="1" dirty="0">
                <a:latin typeface="Arial" pitchFamily="34" charset="0"/>
                <a:cs typeface="Arial" pitchFamily="34" charset="0"/>
              </a:rPr>
              <a:t>Surface Case</a:t>
            </a:r>
          </a:p>
          <a:p>
            <a:r>
              <a:rPr lang="en-US" sz="2000" b="1" dirty="0">
                <a:solidFill>
                  <a:srgbClr val="C00000"/>
                </a:solidFill>
                <a:latin typeface="Arial" pitchFamily="34" charset="0"/>
                <a:cs typeface="Arial" pitchFamily="34" charset="0"/>
              </a:rPr>
              <a:t>In the tropics </a:t>
            </a:r>
            <a:r>
              <a:rPr lang="en-US" sz="1800" b="1" dirty="0">
                <a:latin typeface="Arial" pitchFamily="34" charset="0"/>
                <a:cs typeface="Arial" pitchFamily="34" charset="0"/>
              </a:rPr>
              <a:t>(e.g. W. Pacific): Atmospheric </a:t>
            </a:r>
            <a:r>
              <a:rPr lang="en-US" sz="1800" b="1" dirty="0" err="1">
                <a:solidFill>
                  <a:schemeClr val="tx2"/>
                </a:solidFill>
                <a:latin typeface="Arial" pitchFamily="34" charset="0"/>
                <a:cs typeface="Arial" pitchFamily="34" charset="0"/>
              </a:rPr>
              <a:t>barotropic</a:t>
            </a:r>
            <a:r>
              <a:rPr lang="en-US" sz="1800" b="1" dirty="0">
                <a:latin typeface="Arial" pitchFamily="34" charset="0"/>
                <a:cs typeface="Arial" pitchFamily="34" charset="0"/>
              </a:rPr>
              <a:t> response to SST forcing</a:t>
            </a:r>
            <a:endParaRPr lang="en-US" sz="2000" b="1" dirty="0">
              <a:latin typeface="Arial" pitchFamily="34" charset="0"/>
              <a:cs typeface="Arial" pitchFamily="34" charset="0"/>
            </a:endParaRPr>
          </a:p>
        </p:txBody>
      </p:sp>
      <p:sp>
        <p:nvSpPr>
          <p:cNvPr id="178" name="TextBox 177"/>
          <p:cNvSpPr txBox="1"/>
          <p:nvPr/>
        </p:nvSpPr>
        <p:spPr>
          <a:xfrm>
            <a:off x="6431690" y="5075872"/>
            <a:ext cx="2720168" cy="1477328"/>
          </a:xfrm>
          <a:prstGeom prst="rect">
            <a:avLst/>
          </a:prstGeom>
          <a:noFill/>
        </p:spPr>
        <p:txBody>
          <a:bodyPr wrap="none" rtlCol="0">
            <a:spAutoFit/>
          </a:bodyPr>
          <a:lstStyle/>
          <a:p>
            <a:pPr algn="l"/>
            <a:r>
              <a:rPr lang="en-US" sz="1800" b="1" dirty="0">
                <a:sym typeface="Wingdings" pitchFamily="2" charset="2"/>
              </a:rPr>
              <a:t>P</a:t>
            </a:r>
            <a:r>
              <a:rPr lang="en-US" sz="1100" b="1" dirty="0">
                <a:sym typeface="Wingdings" pitchFamily="2" charset="2"/>
              </a:rPr>
              <a:t>s</a:t>
            </a:r>
            <a:r>
              <a:rPr lang="en-US" sz="1800" b="1" dirty="0">
                <a:sym typeface="Symbol"/>
              </a:rPr>
              <a:t>=g x Column </a:t>
            </a:r>
            <a:r>
              <a:rPr lang="en-US" sz="1800" b="1" dirty="0" err="1">
                <a:sym typeface="Symbol"/>
              </a:rPr>
              <a:t>airmass</a:t>
            </a:r>
            <a:endParaRPr lang="en-US" sz="1800" b="1" dirty="0">
              <a:sym typeface="Symbol"/>
            </a:endParaRPr>
          </a:p>
          <a:p>
            <a:pPr algn="l"/>
            <a:r>
              <a:rPr lang="en-US" sz="1800" b="1" dirty="0">
                <a:solidFill>
                  <a:schemeClr val="tx2"/>
                </a:solidFill>
                <a:sym typeface="Wingdings" pitchFamily="2" charset="2"/>
              </a:rPr>
              <a:t>Warm column  Expansion</a:t>
            </a:r>
          </a:p>
          <a:p>
            <a:pPr algn="l">
              <a:buFont typeface="Wingdings"/>
              <a:buChar char="à"/>
            </a:pPr>
            <a:r>
              <a:rPr lang="en-US" sz="1800" b="1" dirty="0">
                <a:sym typeface="Symbol"/>
              </a:rPr>
              <a:t>Less air mass </a:t>
            </a:r>
          </a:p>
          <a:p>
            <a:pPr algn="l">
              <a:buFont typeface="Wingdings"/>
              <a:buChar char="à"/>
            </a:pPr>
            <a:r>
              <a:rPr lang="en-US" sz="1800" b="1" dirty="0">
                <a:sym typeface="Symbol"/>
              </a:rPr>
              <a:t> Low P</a:t>
            </a:r>
            <a:r>
              <a:rPr lang="en-US" sz="1400" b="1" dirty="0">
                <a:sym typeface="Symbol"/>
              </a:rPr>
              <a:t>s </a:t>
            </a:r>
            <a:r>
              <a:rPr lang="en-US" sz="1800" b="1" dirty="0">
                <a:sym typeface="Symbol"/>
              </a:rPr>
              <a:t> and </a:t>
            </a:r>
            <a:r>
              <a:rPr lang="en-US" sz="1800" b="1" dirty="0">
                <a:sym typeface="Wingdings" pitchFamily="2" charset="2"/>
              </a:rPr>
              <a:t>Low Z</a:t>
            </a:r>
          </a:p>
          <a:p>
            <a:pPr algn="l"/>
            <a:r>
              <a:rPr lang="en-US" sz="1800" b="1" dirty="0">
                <a:sym typeface="Wingdings" pitchFamily="2" charset="2"/>
              </a:rPr>
              <a:t> Convergence</a:t>
            </a:r>
            <a:endParaRPr lang="en-US" b="1" dirty="0"/>
          </a:p>
        </p:txBody>
      </p:sp>
      <p:sp>
        <p:nvSpPr>
          <p:cNvPr id="179" name="TextBox 178"/>
          <p:cNvSpPr txBox="1"/>
          <p:nvPr/>
        </p:nvSpPr>
        <p:spPr>
          <a:xfrm>
            <a:off x="6372946" y="3124200"/>
            <a:ext cx="2847254" cy="1200329"/>
          </a:xfrm>
          <a:prstGeom prst="rect">
            <a:avLst/>
          </a:prstGeom>
          <a:noFill/>
        </p:spPr>
        <p:txBody>
          <a:bodyPr wrap="none" rtlCol="0">
            <a:spAutoFit/>
          </a:bodyPr>
          <a:lstStyle/>
          <a:p>
            <a:pPr algn="l"/>
            <a:r>
              <a:rPr lang="en-US" sz="1800" b="1" dirty="0">
                <a:sym typeface="Wingdings" pitchFamily="2" charset="2"/>
              </a:rPr>
              <a:t>In the mid-lower troposphere,</a:t>
            </a:r>
          </a:p>
          <a:p>
            <a:pPr algn="l"/>
            <a:r>
              <a:rPr lang="en-US" sz="1800" b="1" dirty="0">
                <a:sym typeface="Wingdings" pitchFamily="2" charset="2"/>
              </a:rPr>
              <a:t>warmer T gradually raises Z:</a:t>
            </a:r>
          </a:p>
          <a:p>
            <a:pPr algn="l"/>
            <a:endParaRPr lang="en-US" sz="1800" b="1" dirty="0">
              <a:sym typeface="Wingdings" pitchFamily="2" charset="2"/>
            </a:endParaRPr>
          </a:p>
          <a:p>
            <a:pPr algn="l"/>
            <a:endParaRPr lang="en-US" sz="1800" b="1" dirty="0">
              <a:sym typeface="Wingdings" pitchFamily="2" charset="2"/>
            </a:endParaRPr>
          </a:p>
        </p:txBody>
      </p:sp>
      <p:sp>
        <p:nvSpPr>
          <p:cNvPr id="180" name="TextBox 179"/>
          <p:cNvSpPr txBox="1"/>
          <p:nvPr/>
        </p:nvSpPr>
        <p:spPr>
          <a:xfrm>
            <a:off x="6629400" y="1515070"/>
            <a:ext cx="2425664" cy="923330"/>
          </a:xfrm>
          <a:prstGeom prst="rect">
            <a:avLst/>
          </a:prstGeom>
          <a:noFill/>
        </p:spPr>
        <p:txBody>
          <a:bodyPr wrap="none" rtlCol="0">
            <a:spAutoFit/>
          </a:bodyPr>
          <a:lstStyle/>
          <a:p>
            <a:pPr algn="l"/>
            <a:r>
              <a:rPr lang="en-US" sz="1800" b="1" dirty="0">
                <a:sym typeface="Wingdings" pitchFamily="2" charset="2"/>
              </a:rPr>
              <a:t>In the upper troposphere</a:t>
            </a:r>
          </a:p>
          <a:p>
            <a:pPr algn="l"/>
            <a:r>
              <a:rPr lang="en-US" sz="1800" b="1" dirty="0">
                <a:sym typeface="Wingdings" pitchFamily="2" charset="2"/>
              </a:rPr>
              <a:t>High Z  High Pressure</a:t>
            </a:r>
          </a:p>
          <a:p>
            <a:pPr algn="l"/>
            <a:r>
              <a:rPr lang="en-US" sz="1800" b="1" dirty="0">
                <a:sym typeface="Wingdings" pitchFamily="2" charset="2"/>
              </a:rPr>
              <a:t>Divergence </a:t>
            </a:r>
            <a:endParaRPr lang="en-US" b="1" dirty="0"/>
          </a:p>
        </p:txBody>
      </p:sp>
      <mc:AlternateContent xmlns:mc="http://schemas.openxmlformats.org/markup-compatibility/2006" xmlns:a14="http://schemas.microsoft.com/office/drawing/2010/main">
        <mc:Choice Requires="a14">
          <p:sp>
            <p:nvSpPr>
              <p:cNvPr id="72706" name="Object 2"/>
              <p:cNvSpPr txBox="1"/>
              <p:nvPr/>
            </p:nvSpPr>
            <p:spPr bwMode="auto">
              <a:xfrm>
                <a:off x="6553200" y="3692287"/>
                <a:ext cx="2430324" cy="498713"/>
              </a:xfrm>
              <a:prstGeom prst="rect">
                <a:avLst/>
              </a:prstGeom>
              <a:solidFill>
                <a:schemeClr val="tx1"/>
              </a:solidFill>
            </p:spPr>
            <p:txBody>
              <a:bodyPr>
                <a:normAutofit fontScale="40000" lnSpcReduction="2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𝑍</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𝑍</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𝑠</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9.8</m:t>
                          </m:r>
                        </m:den>
                      </m:f>
                      <m:nary>
                        <m:naryPr>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𝑝</m:t>
                          </m:r>
                        </m:sub>
                        <m:sup>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𝑠</m:t>
                              </m:r>
                            </m:sub>
                          </m:sSub>
                        </m:sup>
                        <m:e>
                          <m:r>
                            <a:rPr lang="en-US" i="1">
                              <a:solidFill>
                                <a:srgbClr val="000000"/>
                              </a:solidFill>
                              <a:latin typeface="Cambria Math" panose="02040503050406030204" pitchFamily="18" charset="0"/>
                            </a:rPr>
                            <m:t>𝑅𝑇𝑑</m:t>
                          </m:r>
                          <m:r>
                            <a:rPr lang="en-US" i="1">
                              <a:solidFill>
                                <a:srgbClr val="000000"/>
                              </a:solidFill>
                              <a:latin typeface="Cambria Math" panose="02040503050406030204" pitchFamily="18" charset="0"/>
                            </a:rPr>
                            <m:t>(</m:t>
                          </m:r>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ln</m:t>
                              </m:r>
                            </m:fName>
                            <m:e>
                              <m:r>
                                <a:rPr lang="en-US" i="1">
                                  <a:solidFill>
                                    <a:srgbClr val="000000"/>
                                  </a:solidFill>
                                  <a:latin typeface="Cambria Math" panose="02040503050406030204" pitchFamily="18" charset="0"/>
                                </a:rPr>
                                <m:t>𝑝</m:t>
                              </m:r>
                            </m:e>
                          </m:func>
                          <m:r>
                            <a:rPr lang="en-US" i="1">
                              <a:solidFill>
                                <a:srgbClr val="000000"/>
                              </a:solidFill>
                              <a:latin typeface="Cambria Math" panose="02040503050406030204" pitchFamily="18" charset="0"/>
                            </a:rPr>
                            <m:t>′)</m:t>
                          </m:r>
                        </m:e>
                      </m:nary>
                    </m:oMath>
                  </m:oMathPara>
                </a14:m>
                <a:endParaRPr lang="en-US"/>
              </a:p>
            </p:txBody>
          </p:sp>
        </mc:Choice>
        <mc:Fallback xmlns="">
          <p:sp>
            <p:nvSpPr>
              <p:cNvPr id="72706" name="Object 2"/>
              <p:cNvSpPr txBox="1">
                <a:spLocks noRot="1" noChangeAspect="1" noMove="1" noResize="1" noEditPoints="1" noAdjustHandles="1" noChangeArrowheads="1" noChangeShapeType="1" noTextEdit="1"/>
              </p:cNvSpPr>
              <p:nvPr/>
            </p:nvSpPr>
            <p:spPr bwMode="auto">
              <a:xfrm>
                <a:off x="6553200" y="3692287"/>
                <a:ext cx="2430324" cy="498713"/>
              </a:xfrm>
              <a:prstGeom prst="rect">
                <a:avLst/>
              </a:prstGeom>
              <a:blipFill>
                <a:blip r:embed="rId3"/>
                <a:stretch>
                  <a:fillRect t="-131707" b="-187805"/>
                </a:stretch>
              </a:blipFill>
            </p:spPr>
            <p:txBody>
              <a:bodyPr/>
              <a:lstStyle/>
              <a:p>
                <a:r>
                  <a:rPr lang="en-US">
                    <a:noFill/>
                  </a:rPr>
                  <a:t> </a:t>
                </a:r>
              </a:p>
            </p:txBody>
          </p:sp>
        </mc:Fallback>
      </mc:AlternateContent>
      <p:grpSp>
        <p:nvGrpSpPr>
          <p:cNvPr id="108" name="Group 107"/>
          <p:cNvGrpSpPr/>
          <p:nvPr/>
        </p:nvGrpSpPr>
        <p:grpSpPr>
          <a:xfrm>
            <a:off x="857306" y="882474"/>
            <a:ext cx="5867400" cy="1371600"/>
            <a:chOff x="857306" y="882474"/>
            <a:chExt cx="5867400" cy="1371600"/>
          </a:xfrm>
        </p:grpSpPr>
        <p:grpSp>
          <p:nvGrpSpPr>
            <p:cNvPr id="99" name="Group 98"/>
            <p:cNvGrpSpPr/>
            <p:nvPr/>
          </p:nvGrpSpPr>
          <p:grpSpPr>
            <a:xfrm>
              <a:off x="857306" y="882474"/>
              <a:ext cx="5867400" cy="1371600"/>
              <a:chOff x="857306" y="882474"/>
              <a:chExt cx="5867400" cy="1371600"/>
            </a:xfrm>
          </p:grpSpPr>
          <p:sp>
            <p:nvSpPr>
              <p:cNvPr id="9" name="Parallelogram 8"/>
              <p:cNvSpPr/>
              <p:nvPr/>
            </p:nvSpPr>
            <p:spPr bwMode="auto">
              <a:xfrm>
                <a:off x="857306" y="882474"/>
                <a:ext cx="5867400" cy="1371600"/>
              </a:xfrm>
              <a:prstGeom prst="parallelogram">
                <a:avLst/>
              </a:prstGeom>
              <a:solidFill>
                <a:schemeClr val="accent3">
                  <a:lumMod val="20000"/>
                  <a:lumOff val="80000"/>
                </a:schemeClr>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400" dirty="0">
                    <a:solidFill>
                      <a:schemeClr val="tx2"/>
                    </a:solidFill>
                    <a:latin typeface="Arial Black" pitchFamily="34" charset="0"/>
                  </a:rPr>
                  <a:t>H</a:t>
                </a:r>
                <a:r>
                  <a:rPr kumimoji="0" lang="en-US" sz="2400" b="0" i="0" u="none" strike="noStrike" cap="none" normalizeH="0" baseline="0" dirty="0">
                    <a:ln>
                      <a:noFill/>
                    </a:ln>
                    <a:solidFill>
                      <a:schemeClr val="tx2"/>
                    </a:solidFill>
                    <a:effectLst/>
                    <a:latin typeface="Arial Black" pitchFamily="34" charset="0"/>
                  </a:rPr>
                  <a:t> </a:t>
                </a:r>
              </a:p>
            </p:txBody>
          </p:sp>
          <p:grpSp>
            <p:nvGrpSpPr>
              <p:cNvPr id="170" name="Group 169"/>
              <p:cNvGrpSpPr/>
              <p:nvPr/>
            </p:nvGrpSpPr>
            <p:grpSpPr>
              <a:xfrm>
                <a:off x="1062603" y="995742"/>
                <a:ext cx="3604703" cy="1201242"/>
                <a:chOff x="2110297" y="875268"/>
                <a:chExt cx="3604703" cy="1201242"/>
              </a:xfrm>
            </p:grpSpPr>
            <p:sp>
              <p:nvSpPr>
                <p:cNvPr id="10" name="Oval 9"/>
                <p:cNvSpPr/>
                <p:nvPr/>
              </p:nvSpPr>
              <p:spPr bwMode="auto">
                <a:xfrm>
                  <a:off x="4572000" y="1295400"/>
                  <a:ext cx="533400" cy="304800"/>
                </a:xfrm>
                <a:prstGeom prst="ellipse">
                  <a:avLst/>
                </a:prstGeom>
                <a:noFill/>
                <a:ln w="22225"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1" name="Oval 10"/>
                <p:cNvSpPr/>
                <p:nvPr/>
              </p:nvSpPr>
              <p:spPr bwMode="auto">
                <a:xfrm>
                  <a:off x="4267200" y="1066800"/>
                  <a:ext cx="1143000" cy="762000"/>
                </a:xfrm>
                <a:prstGeom prst="ellipse">
                  <a:avLst/>
                </a:prstGeom>
                <a:noFill/>
                <a:ln w="22225"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2" name="Oval 11"/>
                <p:cNvSpPr/>
                <p:nvPr/>
              </p:nvSpPr>
              <p:spPr bwMode="auto">
                <a:xfrm>
                  <a:off x="3962400" y="875268"/>
                  <a:ext cx="1752600" cy="1143000"/>
                </a:xfrm>
                <a:prstGeom prst="ellipse">
                  <a:avLst/>
                </a:prstGeom>
                <a:noFill/>
                <a:ln w="22225"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2" name="TextBox 61"/>
                <p:cNvSpPr txBox="1"/>
                <p:nvPr/>
              </p:nvSpPr>
              <p:spPr>
                <a:xfrm>
                  <a:off x="2110297" y="1676400"/>
                  <a:ext cx="851515" cy="400110"/>
                </a:xfrm>
                <a:prstGeom prst="rect">
                  <a:avLst/>
                </a:prstGeom>
                <a:noFill/>
              </p:spPr>
              <p:txBody>
                <a:bodyPr wrap="none" rtlCol="0">
                  <a:spAutoFit/>
                </a:bodyPr>
                <a:lstStyle/>
                <a:p>
                  <a:r>
                    <a:rPr lang="en-US" sz="2000" b="1" dirty="0"/>
                    <a:t>200mb</a:t>
                  </a:r>
                </a:p>
              </p:txBody>
            </p:sp>
          </p:grpSp>
        </p:grpSp>
        <p:sp>
          <p:nvSpPr>
            <p:cNvPr id="104" name="Freeform 103"/>
            <p:cNvSpPr/>
            <p:nvPr/>
          </p:nvSpPr>
          <p:spPr bwMode="auto">
            <a:xfrm>
              <a:off x="4003589" y="1218171"/>
              <a:ext cx="688890" cy="141072"/>
            </a:xfrm>
            <a:custGeom>
              <a:avLst/>
              <a:gdLst>
                <a:gd name="connsiteX0" fmla="*/ 0 w 688890"/>
                <a:gd name="connsiteY0" fmla="*/ 141072 h 141072"/>
                <a:gd name="connsiteX1" fmla="*/ 240957 w 688890"/>
                <a:gd name="connsiteY1" fmla="*/ 17505 h 141072"/>
                <a:gd name="connsiteX2" fmla="*/ 475735 w 688890"/>
                <a:gd name="connsiteY2" fmla="*/ 36040 h 141072"/>
                <a:gd name="connsiteX3" fmla="*/ 661087 w 688890"/>
                <a:gd name="connsiteY3" fmla="*/ 73110 h 141072"/>
                <a:gd name="connsiteX4" fmla="*/ 642552 w 688890"/>
                <a:gd name="connsiteY4" fmla="*/ 48397 h 141072"/>
                <a:gd name="connsiteX5" fmla="*/ 642552 w 688890"/>
                <a:gd name="connsiteY5" fmla="*/ 54575 h 1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890" h="141072">
                  <a:moveTo>
                    <a:pt x="0" y="141072"/>
                  </a:moveTo>
                  <a:cubicBezTo>
                    <a:pt x="80834" y="88041"/>
                    <a:pt x="161668" y="35010"/>
                    <a:pt x="240957" y="17505"/>
                  </a:cubicBezTo>
                  <a:cubicBezTo>
                    <a:pt x="320246" y="0"/>
                    <a:pt x="405713" y="26773"/>
                    <a:pt x="475735" y="36040"/>
                  </a:cubicBezTo>
                  <a:cubicBezTo>
                    <a:pt x="545757" y="45308"/>
                    <a:pt x="633284" y="71051"/>
                    <a:pt x="661087" y="73110"/>
                  </a:cubicBezTo>
                  <a:cubicBezTo>
                    <a:pt x="688890" y="75169"/>
                    <a:pt x="642552" y="48397"/>
                    <a:pt x="642552" y="48397"/>
                  </a:cubicBezTo>
                  <a:lnTo>
                    <a:pt x="642552" y="54575"/>
                  </a:lnTo>
                </a:path>
              </a:pathLst>
            </a:custGeom>
            <a:noFill/>
            <a:ln w="31750" cap="flat" cmpd="sng" algn="ctr">
              <a:solidFill>
                <a:schemeClr val="bg2"/>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05" name="Freeform 104"/>
            <p:cNvSpPr/>
            <p:nvPr/>
          </p:nvSpPr>
          <p:spPr bwMode="auto">
            <a:xfrm>
              <a:off x="3954162" y="1736124"/>
              <a:ext cx="575619" cy="301711"/>
            </a:xfrm>
            <a:custGeom>
              <a:avLst/>
              <a:gdLst>
                <a:gd name="connsiteX0" fmla="*/ 0 w 575619"/>
                <a:gd name="connsiteY0" fmla="*/ 0 h 301711"/>
                <a:gd name="connsiteX1" fmla="*/ 179173 w 575619"/>
                <a:gd name="connsiteY1" fmla="*/ 185352 h 301711"/>
                <a:gd name="connsiteX2" fmla="*/ 518984 w 575619"/>
                <a:gd name="connsiteY2" fmla="*/ 284206 h 301711"/>
                <a:gd name="connsiteX3" fmla="*/ 518984 w 575619"/>
                <a:gd name="connsiteY3" fmla="*/ 290384 h 301711"/>
              </a:gdLst>
              <a:ahLst/>
              <a:cxnLst>
                <a:cxn ang="0">
                  <a:pos x="connsiteX0" y="connsiteY0"/>
                </a:cxn>
                <a:cxn ang="0">
                  <a:pos x="connsiteX1" y="connsiteY1"/>
                </a:cxn>
                <a:cxn ang="0">
                  <a:pos x="connsiteX2" y="connsiteY2"/>
                </a:cxn>
                <a:cxn ang="0">
                  <a:pos x="connsiteX3" y="connsiteY3"/>
                </a:cxn>
              </a:cxnLst>
              <a:rect l="l" t="t" r="r" b="b"/>
              <a:pathLst>
                <a:path w="575619" h="301711">
                  <a:moveTo>
                    <a:pt x="0" y="0"/>
                  </a:moveTo>
                  <a:cubicBezTo>
                    <a:pt x="46338" y="68992"/>
                    <a:pt x="92676" y="137984"/>
                    <a:pt x="179173" y="185352"/>
                  </a:cubicBezTo>
                  <a:cubicBezTo>
                    <a:pt x="265670" y="232720"/>
                    <a:pt x="462349" y="266701"/>
                    <a:pt x="518984" y="284206"/>
                  </a:cubicBezTo>
                  <a:cubicBezTo>
                    <a:pt x="575619" y="301711"/>
                    <a:pt x="547301" y="296047"/>
                    <a:pt x="518984" y="290384"/>
                  </a:cubicBezTo>
                </a:path>
              </a:pathLst>
            </a:custGeom>
            <a:noFill/>
            <a:ln w="31750" cap="flat" cmpd="sng" algn="ctr">
              <a:solidFill>
                <a:schemeClr val="bg2"/>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06" name="Freeform 105"/>
            <p:cNvSpPr/>
            <p:nvPr/>
          </p:nvSpPr>
          <p:spPr bwMode="auto">
            <a:xfrm>
              <a:off x="3138616" y="958678"/>
              <a:ext cx="321276" cy="456171"/>
            </a:xfrm>
            <a:custGeom>
              <a:avLst/>
              <a:gdLst>
                <a:gd name="connsiteX0" fmla="*/ 321276 w 321276"/>
                <a:gd name="connsiteY0" fmla="*/ 456171 h 456171"/>
                <a:gd name="connsiteX1" fmla="*/ 80319 w 321276"/>
                <a:gd name="connsiteY1" fmla="*/ 270819 h 456171"/>
                <a:gd name="connsiteX2" fmla="*/ 12357 w 321276"/>
                <a:gd name="connsiteY2" fmla="*/ 42219 h 456171"/>
                <a:gd name="connsiteX3" fmla="*/ 6179 w 321276"/>
                <a:gd name="connsiteY3" fmla="*/ 17506 h 456171"/>
              </a:gdLst>
              <a:ahLst/>
              <a:cxnLst>
                <a:cxn ang="0">
                  <a:pos x="connsiteX0" y="connsiteY0"/>
                </a:cxn>
                <a:cxn ang="0">
                  <a:pos x="connsiteX1" y="connsiteY1"/>
                </a:cxn>
                <a:cxn ang="0">
                  <a:pos x="connsiteX2" y="connsiteY2"/>
                </a:cxn>
                <a:cxn ang="0">
                  <a:pos x="connsiteX3" y="connsiteY3"/>
                </a:cxn>
              </a:cxnLst>
              <a:rect l="l" t="t" r="r" b="b"/>
              <a:pathLst>
                <a:path w="321276" h="456171">
                  <a:moveTo>
                    <a:pt x="321276" y="456171"/>
                  </a:moveTo>
                  <a:cubicBezTo>
                    <a:pt x="226541" y="397991"/>
                    <a:pt x="131806" y="339811"/>
                    <a:pt x="80319" y="270819"/>
                  </a:cubicBezTo>
                  <a:cubicBezTo>
                    <a:pt x="28833" y="201827"/>
                    <a:pt x="24714" y="84438"/>
                    <a:pt x="12357" y="42219"/>
                  </a:cubicBezTo>
                  <a:cubicBezTo>
                    <a:pt x="0" y="0"/>
                    <a:pt x="3089" y="8753"/>
                    <a:pt x="6179" y="17506"/>
                  </a:cubicBezTo>
                </a:path>
              </a:pathLst>
            </a:custGeom>
            <a:noFill/>
            <a:ln w="31750" cap="flat" cmpd="sng" algn="ctr">
              <a:solidFill>
                <a:schemeClr val="bg2"/>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07" name="Freeform 106"/>
            <p:cNvSpPr/>
            <p:nvPr/>
          </p:nvSpPr>
          <p:spPr bwMode="auto">
            <a:xfrm>
              <a:off x="3278659" y="1711411"/>
              <a:ext cx="273909" cy="432486"/>
            </a:xfrm>
            <a:custGeom>
              <a:avLst/>
              <a:gdLst>
                <a:gd name="connsiteX0" fmla="*/ 273909 w 273909"/>
                <a:gd name="connsiteY0" fmla="*/ 0 h 432486"/>
                <a:gd name="connsiteX1" fmla="*/ 76200 w 273909"/>
                <a:gd name="connsiteY1" fmla="*/ 142103 h 432486"/>
                <a:gd name="connsiteX2" fmla="*/ 8238 w 273909"/>
                <a:gd name="connsiteY2" fmla="*/ 364524 h 432486"/>
                <a:gd name="connsiteX3" fmla="*/ 26773 w 273909"/>
                <a:gd name="connsiteY3" fmla="*/ 432486 h 432486"/>
              </a:gdLst>
              <a:ahLst/>
              <a:cxnLst>
                <a:cxn ang="0">
                  <a:pos x="connsiteX0" y="connsiteY0"/>
                </a:cxn>
                <a:cxn ang="0">
                  <a:pos x="connsiteX1" y="connsiteY1"/>
                </a:cxn>
                <a:cxn ang="0">
                  <a:pos x="connsiteX2" y="connsiteY2"/>
                </a:cxn>
                <a:cxn ang="0">
                  <a:pos x="connsiteX3" y="connsiteY3"/>
                </a:cxn>
              </a:cxnLst>
              <a:rect l="l" t="t" r="r" b="b"/>
              <a:pathLst>
                <a:path w="273909" h="432486">
                  <a:moveTo>
                    <a:pt x="273909" y="0"/>
                  </a:moveTo>
                  <a:cubicBezTo>
                    <a:pt x="197194" y="40674"/>
                    <a:pt x="120479" y="81349"/>
                    <a:pt x="76200" y="142103"/>
                  </a:cubicBezTo>
                  <a:cubicBezTo>
                    <a:pt x="31922" y="202857"/>
                    <a:pt x="16476" y="316127"/>
                    <a:pt x="8238" y="364524"/>
                  </a:cubicBezTo>
                  <a:cubicBezTo>
                    <a:pt x="0" y="412921"/>
                    <a:pt x="13386" y="422703"/>
                    <a:pt x="26773" y="432486"/>
                  </a:cubicBezTo>
                </a:path>
              </a:pathLst>
            </a:custGeom>
            <a:noFill/>
            <a:ln w="31750" cap="flat" cmpd="sng" algn="ctr">
              <a:solidFill>
                <a:schemeClr val="bg2"/>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grpSp>
        <p:nvGrpSpPr>
          <p:cNvPr id="113" name="Group 112"/>
          <p:cNvGrpSpPr/>
          <p:nvPr/>
        </p:nvGrpSpPr>
        <p:grpSpPr>
          <a:xfrm>
            <a:off x="704906" y="4921074"/>
            <a:ext cx="5867400" cy="1371600"/>
            <a:chOff x="704906" y="4921074"/>
            <a:chExt cx="5867400" cy="1371600"/>
          </a:xfrm>
        </p:grpSpPr>
        <p:grpSp>
          <p:nvGrpSpPr>
            <p:cNvPr id="112" name="Group 111"/>
            <p:cNvGrpSpPr/>
            <p:nvPr/>
          </p:nvGrpSpPr>
          <p:grpSpPr>
            <a:xfrm>
              <a:off x="704906" y="4921074"/>
              <a:ext cx="5867400" cy="1371600"/>
              <a:chOff x="704906" y="4921074"/>
              <a:chExt cx="5867400" cy="1371600"/>
            </a:xfrm>
          </p:grpSpPr>
          <p:grpSp>
            <p:nvGrpSpPr>
              <p:cNvPr id="98" name="Group 97"/>
              <p:cNvGrpSpPr/>
              <p:nvPr/>
            </p:nvGrpSpPr>
            <p:grpSpPr>
              <a:xfrm>
                <a:off x="704906" y="4921074"/>
                <a:ext cx="5867400" cy="1371600"/>
                <a:chOff x="704906" y="4921074"/>
                <a:chExt cx="5867400" cy="1371600"/>
              </a:xfrm>
            </p:grpSpPr>
            <p:sp>
              <p:nvSpPr>
                <p:cNvPr id="3" name="Parallelogram 2"/>
                <p:cNvSpPr/>
                <p:nvPr/>
              </p:nvSpPr>
              <p:spPr bwMode="auto">
                <a:xfrm>
                  <a:off x="704906" y="4921074"/>
                  <a:ext cx="5867400" cy="1371600"/>
                </a:xfrm>
                <a:prstGeom prst="parallelogram">
                  <a:avLst/>
                </a:prstGeom>
                <a:solidFill>
                  <a:schemeClr val="accent3">
                    <a:lumMod val="20000"/>
                    <a:lumOff val="80000"/>
                  </a:schemeClr>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2"/>
                      </a:solidFill>
                      <a:effectLst/>
                      <a:latin typeface="Arial Black" pitchFamily="34" charset="0"/>
                    </a:rPr>
                    <a:t>L </a:t>
                  </a:r>
                </a:p>
              </p:txBody>
            </p:sp>
            <p:sp>
              <p:nvSpPr>
                <p:cNvPr id="4" name="Oval 3"/>
                <p:cNvSpPr/>
                <p:nvPr/>
              </p:nvSpPr>
              <p:spPr bwMode="auto">
                <a:xfrm>
                  <a:off x="3371906" y="5454474"/>
                  <a:ext cx="533400" cy="304800"/>
                </a:xfrm>
                <a:prstGeom prst="ellipse">
                  <a:avLst/>
                </a:prstGeom>
                <a:noFill/>
                <a:ln w="22225"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5" name="Oval 4"/>
                <p:cNvSpPr/>
                <p:nvPr/>
              </p:nvSpPr>
              <p:spPr bwMode="auto">
                <a:xfrm>
                  <a:off x="3067106" y="5225874"/>
                  <a:ext cx="1143000" cy="762000"/>
                </a:xfrm>
                <a:prstGeom prst="ellipse">
                  <a:avLst/>
                </a:prstGeom>
                <a:noFill/>
                <a:ln w="22225"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 name="Oval 5"/>
                <p:cNvSpPr/>
                <p:nvPr/>
              </p:nvSpPr>
              <p:spPr bwMode="auto">
                <a:xfrm>
                  <a:off x="2762306" y="5034342"/>
                  <a:ext cx="1752600" cy="1143000"/>
                </a:xfrm>
                <a:prstGeom prst="ellipse">
                  <a:avLst/>
                </a:prstGeom>
                <a:noFill/>
                <a:ln w="22225"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1" name="TextBox 60"/>
                <p:cNvSpPr txBox="1"/>
                <p:nvPr/>
              </p:nvSpPr>
              <p:spPr>
                <a:xfrm>
                  <a:off x="857306" y="5892564"/>
                  <a:ext cx="957313" cy="400110"/>
                </a:xfrm>
                <a:prstGeom prst="rect">
                  <a:avLst/>
                </a:prstGeom>
                <a:noFill/>
              </p:spPr>
              <p:txBody>
                <a:bodyPr wrap="none" rtlCol="0">
                  <a:spAutoFit/>
                </a:bodyPr>
                <a:lstStyle/>
                <a:p>
                  <a:r>
                    <a:rPr lang="en-US" sz="2000" b="1" dirty="0"/>
                    <a:t>Surface</a:t>
                  </a:r>
                </a:p>
              </p:txBody>
            </p:sp>
            <p:sp>
              <p:nvSpPr>
                <p:cNvPr id="174" name="TextBox 173"/>
                <p:cNvSpPr txBox="1"/>
                <p:nvPr/>
              </p:nvSpPr>
              <p:spPr>
                <a:xfrm>
                  <a:off x="3277916" y="5161002"/>
                  <a:ext cx="703590" cy="369332"/>
                </a:xfrm>
                <a:prstGeom prst="rect">
                  <a:avLst/>
                </a:prstGeom>
                <a:noFill/>
              </p:spPr>
              <p:txBody>
                <a:bodyPr wrap="none" rtlCol="0">
                  <a:spAutoFit/>
                </a:bodyPr>
                <a:lstStyle/>
                <a:p>
                  <a:r>
                    <a:rPr lang="en-US" sz="1800" b="1" dirty="0">
                      <a:solidFill>
                        <a:schemeClr val="tx2"/>
                      </a:solidFill>
                    </a:rPr>
                    <a:t>Warm</a:t>
                  </a:r>
                </a:p>
              </p:txBody>
            </p:sp>
            <p:sp>
              <p:nvSpPr>
                <p:cNvPr id="89" name="Freeform 88"/>
                <p:cNvSpPr/>
                <p:nvPr/>
              </p:nvSpPr>
              <p:spPr bwMode="auto">
                <a:xfrm>
                  <a:off x="3937687" y="5097162"/>
                  <a:ext cx="591064" cy="315097"/>
                </a:xfrm>
                <a:custGeom>
                  <a:avLst/>
                  <a:gdLst>
                    <a:gd name="connsiteX0" fmla="*/ 591064 w 591064"/>
                    <a:gd name="connsiteY0" fmla="*/ 0 h 315097"/>
                    <a:gd name="connsiteX1" fmla="*/ 448962 w 591064"/>
                    <a:gd name="connsiteY1" fmla="*/ 148281 h 315097"/>
                    <a:gd name="connsiteX2" fmla="*/ 331572 w 591064"/>
                    <a:gd name="connsiteY2" fmla="*/ 247135 h 315097"/>
                    <a:gd name="connsiteX3" fmla="*/ 158578 w 591064"/>
                    <a:gd name="connsiteY3" fmla="*/ 290384 h 315097"/>
                    <a:gd name="connsiteX4" fmla="*/ 22654 w 591064"/>
                    <a:gd name="connsiteY4" fmla="*/ 308919 h 315097"/>
                    <a:gd name="connsiteX5" fmla="*/ 22654 w 591064"/>
                    <a:gd name="connsiteY5" fmla="*/ 315097 h 31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064" h="315097">
                      <a:moveTo>
                        <a:pt x="591064" y="0"/>
                      </a:moveTo>
                      <a:cubicBezTo>
                        <a:pt x="541637" y="53546"/>
                        <a:pt x="492210" y="107092"/>
                        <a:pt x="448962" y="148281"/>
                      </a:cubicBezTo>
                      <a:cubicBezTo>
                        <a:pt x="405714" y="189470"/>
                        <a:pt x="379969" y="223451"/>
                        <a:pt x="331572" y="247135"/>
                      </a:cubicBezTo>
                      <a:cubicBezTo>
                        <a:pt x="283175" y="270819"/>
                        <a:pt x="210064" y="280087"/>
                        <a:pt x="158578" y="290384"/>
                      </a:cubicBezTo>
                      <a:cubicBezTo>
                        <a:pt x="107092" y="300681"/>
                        <a:pt x="45308" y="304800"/>
                        <a:pt x="22654" y="308919"/>
                      </a:cubicBezTo>
                      <a:cubicBezTo>
                        <a:pt x="0" y="313038"/>
                        <a:pt x="22654" y="315097"/>
                        <a:pt x="22654" y="315097"/>
                      </a:cubicBezTo>
                    </a:path>
                  </a:pathLst>
                </a:custGeom>
                <a:noFill/>
                <a:ln w="31750" cap="flat" cmpd="sng" algn="ctr">
                  <a:solidFill>
                    <a:schemeClr val="bg2"/>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93" name="Freeform 92"/>
                <p:cNvSpPr/>
                <p:nvPr/>
              </p:nvSpPr>
              <p:spPr bwMode="auto">
                <a:xfrm>
                  <a:off x="3923270" y="5776784"/>
                  <a:ext cx="488092" cy="395416"/>
                </a:xfrm>
                <a:custGeom>
                  <a:avLst/>
                  <a:gdLst>
                    <a:gd name="connsiteX0" fmla="*/ 488092 w 488092"/>
                    <a:gd name="connsiteY0" fmla="*/ 395416 h 395416"/>
                    <a:gd name="connsiteX1" fmla="*/ 327454 w 488092"/>
                    <a:gd name="connsiteY1" fmla="*/ 166816 h 395416"/>
                    <a:gd name="connsiteX2" fmla="*/ 166816 w 488092"/>
                    <a:gd name="connsiteY2" fmla="*/ 55605 h 395416"/>
                    <a:gd name="connsiteX3" fmla="*/ 0 w 488092"/>
                    <a:gd name="connsiteY3" fmla="*/ 0 h 395416"/>
                    <a:gd name="connsiteX4" fmla="*/ 0 w 488092"/>
                    <a:gd name="connsiteY4" fmla="*/ 0 h 395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092" h="395416">
                      <a:moveTo>
                        <a:pt x="488092" y="395416"/>
                      </a:moveTo>
                      <a:cubicBezTo>
                        <a:pt x="434546" y="309433"/>
                        <a:pt x="381000" y="223451"/>
                        <a:pt x="327454" y="166816"/>
                      </a:cubicBezTo>
                      <a:cubicBezTo>
                        <a:pt x="273908" y="110181"/>
                        <a:pt x="221391" y="83408"/>
                        <a:pt x="166816" y="55605"/>
                      </a:cubicBezTo>
                      <a:cubicBezTo>
                        <a:pt x="112241" y="27802"/>
                        <a:pt x="0" y="0"/>
                        <a:pt x="0" y="0"/>
                      </a:cubicBezTo>
                      <a:lnTo>
                        <a:pt x="0" y="0"/>
                      </a:lnTo>
                    </a:path>
                  </a:pathLst>
                </a:custGeom>
                <a:noFill/>
                <a:ln w="31750" cap="flat" cmpd="sng" algn="ctr">
                  <a:solidFill>
                    <a:schemeClr val="bg2"/>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94" name="Freeform 93"/>
                <p:cNvSpPr/>
                <p:nvPr/>
              </p:nvSpPr>
              <p:spPr bwMode="auto">
                <a:xfrm>
                  <a:off x="2916195" y="5731475"/>
                  <a:ext cx="442783" cy="446903"/>
                </a:xfrm>
                <a:custGeom>
                  <a:avLst/>
                  <a:gdLst>
                    <a:gd name="connsiteX0" fmla="*/ 0 w 442783"/>
                    <a:gd name="connsiteY0" fmla="*/ 446903 h 446903"/>
                    <a:gd name="connsiteX1" fmla="*/ 259491 w 442783"/>
                    <a:gd name="connsiteY1" fmla="*/ 304801 h 446903"/>
                    <a:gd name="connsiteX2" fmla="*/ 364524 w 442783"/>
                    <a:gd name="connsiteY2" fmla="*/ 162698 h 446903"/>
                    <a:gd name="connsiteX3" fmla="*/ 432486 w 442783"/>
                    <a:gd name="connsiteY3" fmla="*/ 20595 h 446903"/>
                    <a:gd name="connsiteX4" fmla="*/ 426308 w 442783"/>
                    <a:gd name="connsiteY4" fmla="*/ 39130 h 446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83" h="446903">
                      <a:moveTo>
                        <a:pt x="0" y="446903"/>
                      </a:moveTo>
                      <a:cubicBezTo>
                        <a:pt x="99368" y="399535"/>
                        <a:pt x="198737" y="352168"/>
                        <a:pt x="259491" y="304801"/>
                      </a:cubicBezTo>
                      <a:cubicBezTo>
                        <a:pt x="320245" y="257434"/>
                        <a:pt x="335692" y="210066"/>
                        <a:pt x="364524" y="162698"/>
                      </a:cubicBezTo>
                      <a:cubicBezTo>
                        <a:pt x="393356" y="115330"/>
                        <a:pt x="422189" y="41190"/>
                        <a:pt x="432486" y="20595"/>
                      </a:cubicBezTo>
                      <a:cubicBezTo>
                        <a:pt x="442783" y="0"/>
                        <a:pt x="434545" y="19565"/>
                        <a:pt x="426308" y="39130"/>
                      </a:cubicBezTo>
                    </a:path>
                  </a:pathLst>
                </a:custGeom>
                <a:noFill/>
                <a:ln w="31750" cap="flat" cmpd="sng" algn="ctr">
                  <a:solidFill>
                    <a:schemeClr val="bg2"/>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95" name="Freeform 94"/>
                <p:cNvSpPr/>
                <p:nvPr/>
              </p:nvSpPr>
              <p:spPr bwMode="auto">
                <a:xfrm>
                  <a:off x="2706130" y="5016843"/>
                  <a:ext cx="609599" cy="257432"/>
                </a:xfrm>
                <a:custGeom>
                  <a:avLst/>
                  <a:gdLst>
                    <a:gd name="connsiteX0" fmla="*/ 0 w 609599"/>
                    <a:gd name="connsiteY0" fmla="*/ 0 h 257432"/>
                    <a:gd name="connsiteX1" fmla="*/ 389238 w 609599"/>
                    <a:gd name="connsiteY1" fmla="*/ 80319 h 257432"/>
                    <a:gd name="connsiteX2" fmla="*/ 543697 w 609599"/>
                    <a:gd name="connsiteY2" fmla="*/ 179173 h 257432"/>
                    <a:gd name="connsiteX3" fmla="*/ 599302 w 609599"/>
                    <a:gd name="connsiteY3" fmla="*/ 247135 h 257432"/>
                    <a:gd name="connsiteX4" fmla="*/ 605481 w 609599"/>
                    <a:gd name="connsiteY4" fmla="*/ 240957 h 25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99" h="257432">
                      <a:moveTo>
                        <a:pt x="0" y="0"/>
                      </a:moveTo>
                      <a:cubicBezTo>
                        <a:pt x="149311" y="25228"/>
                        <a:pt x="298622" y="50457"/>
                        <a:pt x="389238" y="80319"/>
                      </a:cubicBezTo>
                      <a:cubicBezTo>
                        <a:pt x="479854" y="110181"/>
                        <a:pt x="508686" y="151370"/>
                        <a:pt x="543697" y="179173"/>
                      </a:cubicBezTo>
                      <a:cubicBezTo>
                        <a:pt x="578708" y="206976"/>
                        <a:pt x="589005" y="236838"/>
                        <a:pt x="599302" y="247135"/>
                      </a:cubicBezTo>
                      <a:cubicBezTo>
                        <a:pt x="609599" y="257432"/>
                        <a:pt x="607540" y="249194"/>
                        <a:pt x="605481" y="240957"/>
                      </a:cubicBezTo>
                    </a:path>
                  </a:pathLst>
                </a:custGeom>
                <a:noFill/>
                <a:ln w="31750" cap="flat" cmpd="sng" algn="ctr">
                  <a:solidFill>
                    <a:schemeClr val="bg2"/>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cxnSp>
            <p:nvCxnSpPr>
              <p:cNvPr id="110" name="Straight Arrow Connector 109"/>
              <p:cNvCxnSpPr/>
              <p:nvPr/>
            </p:nvCxnSpPr>
            <p:spPr bwMode="auto">
              <a:xfrm flipH="1">
                <a:off x="4001532" y="5599668"/>
                <a:ext cx="685800" cy="0"/>
              </a:xfrm>
              <a:prstGeom prst="straightConnector1">
                <a:avLst/>
              </a:prstGeom>
              <a:solidFill>
                <a:schemeClr val="accent1"/>
              </a:solidFill>
              <a:ln w="31750" cap="flat" cmpd="sng" algn="ctr">
                <a:solidFill>
                  <a:schemeClr val="bg2"/>
                </a:solidFill>
                <a:prstDash val="solid"/>
                <a:round/>
                <a:headEnd type="none" w="med" len="med"/>
                <a:tailEnd type="triangle" w="med" len="lg"/>
              </a:ln>
              <a:effectLst/>
            </p:spPr>
          </p:cxnSp>
          <p:cxnSp>
            <p:nvCxnSpPr>
              <p:cNvPr id="111" name="Straight Arrow Connector 110"/>
              <p:cNvCxnSpPr/>
              <p:nvPr/>
            </p:nvCxnSpPr>
            <p:spPr bwMode="auto">
              <a:xfrm rot="10800000" flipH="1">
                <a:off x="2590800" y="5607910"/>
                <a:ext cx="685800" cy="0"/>
              </a:xfrm>
              <a:prstGeom prst="straightConnector1">
                <a:avLst/>
              </a:prstGeom>
              <a:solidFill>
                <a:schemeClr val="accent1"/>
              </a:solidFill>
              <a:ln w="31750" cap="flat" cmpd="sng" algn="ctr">
                <a:solidFill>
                  <a:schemeClr val="bg2"/>
                </a:solidFill>
                <a:prstDash val="solid"/>
                <a:round/>
                <a:headEnd type="none" w="med" len="med"/>
                <a:tailEnd type="triangle" w="med" len="lg"/>
              </a:ln>
              <a:effectLst/>
            </p:spPr>
          </p:cxnSp>
        </p:grpSp>
        <p:cxnSp>
          <p:nvCxnSpPr>
            <p:cNvPr id="101" name="Straight Connector 100"/>
            <p:cNvCxnSpPr/>
            <p:nvPr/>
          </p:nvCxnSpPr>
          <p:spPr bwMode="auto">
            <a:xfrm>
              <a:off x="876300" y="5594518"/>
              <a:ext cx="5524500" cy="12356"/>
            </a:xfrm>
            <a:prstGeom prst="line">
              <a:avLst/>
            </a:prstGeom>
            <a:solidFill>
              <a:schemeClr val="accent1"/>
            </a:solidFill>
            <a:ln w="19050" cap="flat" cmpd="sng" algn="ctr">
              <a:solidFill>
                <a:schemeClr val="bg2"/>
              </a:solidFill>
              <a:prstDash val="sysDot"/>
              <a:round/>
              <a:headEnd type="none" w="med" len="med"/>
              <a:tailEnd type="none" w="med" len="sm"/>
            </a:ln>
            <a:effectLst/>
          </p:spPr>
        </p:cxnSp>
        <p:sp>
          <p:nvSpPr>
            <p:cNvPr id="103" name="TextBox 102"/>
            <p:cNvSpPr txBox="1"/>
            <p:nvPr/>
          </p:nvSpPr>
          <p:spPr>
            <a:xfrm>
              <a:off x="5544444" y="5343379"/>
              <a:ext cx="740908" cy="307777"/>
            </a:xfrm>
            <a:prstGeom prst="rect">
              <a:avLst/>
            </a:prstGeom>
            <a:noFill/>
          </p:spPr>
          <p:txBody>
            <a:bodyPr wrap="none" rtlCol="0">
              <a:spAutoFit/>
            </a:bodyPr>
            <a:lstStyle/>
            <a:p>
              <a:r>
                <a:rPr lang="en-US" sz="1400" b="1" dirty="0"/>
                <a:t>Equator</a:t>
              </a:r>
            </a:p>
          </p:txBody>
        </p:sp>
      </p:grpSp>
      <p:sp>
        <p:nvSpPr>
          <p:cNvPr id="84" name="Rectangle 83"/>
          <p:cNvSpPr/>
          <p:nvPr/>
        </p:nvSpPr>
        <p:spPr>
          <a:xfrm>
            <a:off x="3086144" y="3974068"/>
            <a:ext cx="1485856" cy="369332"/>
          </a:xfrm>
          <a:prstGeom prst="rect">
            <a:avLst/>
          </a:prstGeom>
        </p:spPr>
        <p:txBody>
          <a:bodyPr wrap="none">
            <a:spAutoFit/>
          </a:bodyPr>
          <a:lstStyle/>
          <a:p>
            <a:pPr algn="l"/>
            <a:r>
              <a:rPr lang="en-US" sz="1800" b="1" dirty="0">
                <a:solidFill>
                  <a:schemeClr val="tx2"/>
                </a:solidFill>
                <a:sym typeface="Wingdings" pitchFamily="2" charset="2"/>
              </a:rPr>
              <a:t>Warm air rises</a:t>
            </a:r>
          </a:p>
        </p:txBody>
      </p:sp>
      <p:pic>
        <p:nvPicPr>
          <p:cNvPr id="72707" name="Picture 3"/>
          <p:cNvPicPr>
            <a:picLocks noChangeAspect="1" noChangeArrowheads="1"/>
          </p:cNvPicPr>
          <p:nvPr/>
        </p:nvPicPr>
        <p:blipFill>
          <a:blip r:embed="rId4" cstate="print"/>
          <a:srcRect/>
          <a:stretch>
            <a:fillRect/>
          </a:stretch>
        </p:blipFill>
        <p:spPr bwMode="auto">
          <a:xfrm>
            <a:off x="6781801" y="4191000"/>
            <a:ext cx="1295400" cy="673055"/>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 name="Group 139"/>
          <p:cNvGrpSpPr/>
          <p:nvPr/>
        </p:nvGrpSpPr>
        <p:grpSpPr>
          <a:xfrm>
            <a:off x="76200" y="653874"/>
            <a:ext cx="6705600" cy="6096000"/>
            <a:chOff x="76200" y="653874"/>
            <a:chExt cx="6705600" cy="6096000"/>
          </a:xfrm>
        </p:grpSpPr>
        <p:sp>
          <p:nvSpPr>
            <p:cNvPr id="167" name="Rectangle 166"/>
            <p:cNvSpPr/>
            <p:nvPr/>
          </p:nvSpPr>
          <p:spPr bwMode="auto">
            <a:xfrm>
              <a:off x="76200" y="653874"/>
              <a:ext cx="6705600" cy="60960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endParaRPr kumimoji="0" lang="en-US" sz="2000" b="0" i="0" u="none" strike="noStrike" cap="none" normalizeH="0" baseline="0" dirty="0">
                <a:ln>
                  <a:noFill/>
                </a:ln>
                <a:solidFill>
                  <a:schemeClr val="tx2"/>
                </a:solidFill>
                <a:effectLst/>
                <a:latin typeface="Arial Narrow" pitchFamily="34" charset="0"/>
              </a:endParaRPr>
            </a:p>
          </p:txBody>
        </p:sp>
        <p:cxnSp>
          <p:nvCxnSpPr>
            <p:cNvPr id="13" name="Straight Arrow Connector 12"/>
            <p:cNvCxnSpPr/>
            <p:nvPr/>
          </p:nvCxnSpPr>
          <p:spPr bwMode="auto">
            <a:xfrm>
              <a:off x="3441928" y="4634808"/>
              <a:ext cx="0" cy="228600"/>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cxnSp>
          <p:nvCxnSpPr>
            <p:cNvPr id="14" name="Straight Arrow Connector 13"/>
            <p:cNvCxnSpPr/>
            <p:nvPr/>
          </p:nvCxnSpPr>
          <p:spPr bwMode="auto">
            <a:xfrm>
              <a:off x="3594328" y="4634808"/>
              <a:ext cx="0" cy="228600"/>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cxnSp>
          <p:nvCxnSpPr>
            <p:cNvPr id="15" name="Straight Arrow Connector 14"/>
            <p:cNvCxnSpPr/>
            <p:nvPr/>
          </p:nvCxnSpPr>
          <p:spPr bwMode="auto">
            <a:xfrm>
              <a:off x="3448106" y="3854274"/>
              <a:ext cx="0" cy="228600"/>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cxnSp>
          <p:nvCxnSpPr>
            <p:cNvPr id="16" name="Straight Arrow Connector 15"/>
            <p:cNvCxnSpPr/>
            <p:nvPr/>
          </p:nvCxnSpPr>
          <p:spPr bwMode="auto">
            <a:xfrm>
              <a:off x="3600506" y="3854274"/>
              <a:ext cx="0" cy="228600"/>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cxnSp>
          <p:nvCxnSpPr>
            <p:cNvPr id="21" name="Straight Arrow Connector 20"/>
            <p:cNvCxnSpPr/>
            <p:nvPr/>
          </p:nvCxnSpPr>
          <p:spPr bwMode="auto">
            <a:xfrm>
              <a:off x="3752906" y="3854274"/>
              <a:ext cx="0" cy="228600"/>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cxnSp>
          <p:nvCxnSpPr>
            <p:cNvPr id="22" name="Straight Arrow Connector 21"/>
            <p:cNvCxnSpPr/>
            <p:nvPr/>
          </p:nvCxnSpPr>
          <p:spPr bwMode="auto">
            <a:xfrm>
              <a:off x="3905306" y="3854274"/>
              <a:ext cx="0" cy="228600"/>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cxnSp>
          <p:nvCxnSpPr>
            <p:cNvPr id="23" name="Straight Arrow Connector 22"/>
            <p:cNvCxnSpPr/>
            <p:nvPr/>
          </p:nvCxnSpPr>
          <p:spPr bwMode="auto">
            <a:xfrm>
              <a:off x="3448106" y="3397074"/>
              <a:ext cx="0" cy="228600"/>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cxnSp>
          <p:nvCxnSpPr>
            <p:cNvPr id="24" name="Straight Arrow Connector 23"/>
            <p:cNvCxnSpPr/>
            <p:nvPr/>
          </p:nvCxnSpPr>
          <p:spPr bwMode="auto">
            <a:xfrm>
              <a:off x="3600506" y="3397074"/>
              <a:ext cx="0" cy="228600"/>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cxnSp>
          <p:nvCxnSpPr>
            <p:cNvPr id="25" name="Straight Arrow Connector 24"/>
            <p:cNvCxnSpPr/>
            <p:nvPr/>
          </p:nvCxnSpPr>
          <p:spPr bwMode="auto">
            <a:xfrm>
              <a:off x="3752906" y="3397074"/>
              <a:ext cx="0" cy="228600"/>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cxnSp>
          <p:nvCxnSpPr>
            <p:cNvPr id="26" name="Straight Arrow Connector 25"/>
            <p:cNvCxnSpPr/>
            <p:nvPr/>
          </p:nvCxnSpPr>
          <p:spPr bwMode="auto">
            <a:xfrm>
              <a:off x="3905306" y="3397074"/>
              <a:ext cx="0" cy="228600"/>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cxnSp>
          <p:nvCxnSpPr>
            <p:cNvPr id="27" name="Straight Arrow Connector 26"/>
            <p:cNvCxnSpPr/>
            <p:nvPr/>
          </p:nvCxnSpPr>
          <p:spPr bwMode="auto">
            <a:xfrm rot="10800000" flipV="1">
              <a:off x="3448106" y="2939874"/>
              <a:ext cx="0" cy="228600"/>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cxnSp>
          <p:nvCxnSpPr>
            <p:cNvPr id="28" name="Straight Arrow Connector 27"/>
            <p:cNvCxnSpPr/>
            <p:nvPr/>
          </p:nvCxnSpPr>
          <p:spPr bwMode="auto">
            <a:xfrm rot="10800000" flipV="1">
              <a:off x="3600506" y="2939874"/>
              <a:ext cx="0" cy="228600"/>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cxnSp>
          <p:nvCxnSpPr>
            <p:cNvPr id="29" name="Straight Arrow Connector 28"/>
            <p:cNvCxnSpPr/>
            <p:nvPr/>
          </p:nvCxnSpPr>
          <p:spPr bwMode="auto">
            <a:xfrm rot="10800000" flipV="1">
              <a:off x="3752906" y="2939874"/>
              <a:ext cx="0" cy="228600"/>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cxnSp>
          <p:nvCxnSpPr>
            <p:cNvPr id="30" name="Straight Arrow Connector 29"/>
            <p:cNvCxnSpPr/>
            <p:nvPr/>
          </p:nvCxnSpPr>
          <p:spPr bwMode="auto">
            <a:xfrm rot="10800000" flipV="1">
              <a:off x="3905306" y="2939874"/>
              <a:ext cx="0" cy="228600"/>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cxnSp>
          <p:nvCxnSpPr>
            <p:cNvPr id="31" name="Straight Arrow Connector 30"/>
            <p:cNvCxnSpPr/>
            <p:nvPr/>
          </p:nvCxnSpPr>
          <p:spPr bwMode="auto">
            <a:xfrm rot="10800000" flipV="1">
              <a:off x="3466640" y="2482674"/>
              <a:ext cx="0" cy="228600"/>
            </a:xfrm>
            <a:prstGeom prst="straightConnector1">
              <a:avLst/>
            </a:prstGeom>
            <a:solidFill>
              <a:schemeClr val="accent1"/>
            </a:solidFill>
            <a:ln w="19050" cap="flat" cmpd="sng" algn="ctr">
              <a:solidFill>
                <a:schemeClr val="bg2"/>
              </a:solidFill>
              <a:prstDash val="solid"/>
              <a:round/>
              <a:headEnd type="none" w="med" len="med"/>
              <a:tailEnd type="triangle" w="med" len="med"/>
            </a:ln>
            <a:effectLst/>
          </p:spPr>
        </p:cxnSp>
        <p:cxnSp>
          <p:nvCxnSpPr>
            <p:cNvPr id="32" name="Straight Arrow Connector 31"/>
            <p:cNvCxnSpPr/>
            <p:nvPr/>
          </p:nvCxnSpPr>
          <p:spPr bwMode="auto">
            <a:xfrm rot="10800000" flipV="1">
              <a:off x="3619040" y="2482674"/>
              <a:ext cx="0" cy="228600"/>
            </a:xfrm>
            <a:prstGeom prst="straightConnector1">
              <a:avLst/>
            </a:prstGeom>
            <a:solidFill>
              <a:schemeClr val="accent1"/>
            </a:solidFill>
            <a:ln w="19050" cap="flat" cmpd="sng" algn="ctr">
              <a:solidFill>
                <a:schemeClr val="bg2"/>
              </a:solidFill>
              <a:prstDash val="solid"/>
              <a:round/>
              <a:headEnd type="none" w="med" len="med"/>
              <a:tailEnd type="triangle" w="med" len="med"/>
            </a:ln>
            <a:effectLst/>
          </p:spPr>
        </p:cxnSp>
        <p:cxnSp>
          <p:nvCxnSpPr>
            <p:cNvPr id="33" name="Straight Arrow Connector 32"/>
            <p:cNvCxnSpPr/>
            <p:nvPr/>
          </p:nvCxnSpPr>
          <p:spPr bwMode="auto">
            <a:xfrm rot="10800000" flipV="1">
              <a:off x="3771440" y="2482674"/>
              <a:ext cx="0" cy="228600"/>
            </a:xfrm>
            <a:prstGeom prst="straightConnector1">
              <a:avLst/>
            </a:prstGeom>
            <a:solidFill>
              <a:schemeClr val="accent1"/>
            </a:solidFill>
            <a:ln w="19050" cap="flat" cmpd="sng" algn="ctr">
              <a:solidFill>
                <a:schemeClr val="bg2"/>
              </a:solidFill>
              <a:prstDash val="solid"/>
              <a:round/>
              <a:headEnd type="none" w="med" len="med"/>
              <a:tailEnd type="triangle" w="med" len="med"/>
            </a:ln>
            <a:effectLst/>
          </p:spPr>
        </p:cxnSp>
        <p:cxnSp>
          <p:nvCxnSpPr>
            <p:cNvPr id="34" name="Straight Arrow Connector 33"/>
            <p:cNvCxnSpPr/>
            <p:nvPr/>
          </p:nvCxnSpPr>
          <p:spPr bwMode="auto">
            <a:xfrm rot="10800000" flipV="1">
              <a:off x="3923840" y="2482674"/>
              <a:ext cx="0" cy="228600"/>
            </a:xfrm>
            <a:prstGeom prst="straightConnector1">
              <a:avLst/>
            </a:prstGeom>
            <a:solidFill>
              <a:schemeClr val="accent1"/>
            </a:solidFill>
            <a:ln w="19050" cap="flat" cmpd="sng" algn="ctr">
              <a:solidFill>
                <a:schemeClr val="bg2"/>
              </a:solidFill>
              <a:prstDash val="solid"/>
              <a:round/>
              <a:headEnd type="none" w="med" len="med"/>
              <a:tailEnd type="triangle" w="med" len="med"/>
            </a:ln>
            <a:effectLst/>
          </p:spPr>
        </p:cxnSp>
        <p:cxnSp>
          <p:nvCxnSpPr>
            <p:cNvPr id="35" name="Straight Arrow Connector 34"/>
            <p:cNvCxnSpPr/>
            <p:nvPr/>
          </p:nvCxnSpPr>
          <p:spPr bwMode="auto">
            <a:xfrm>
              <a:off x="3733800" y="4648200"/>
              <a:ext cx="12928" cy="215208"/>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cxnSp>
          <p:nvCxnSpPr>
            <p:cNvPr id="36" name="Straight Arrow Connector 35"/>
            <p:cNvCxnSpPr/>
            <p:nvPr/>
          </p:nvCxnSpPr>
          <p:spPr bwMode="auto">
            <a:xfrm>
              <a:off x="3899128" y="4634808"/>
              <a:ext cx="0" cy="228600"/>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cxnSp>
          <p:nvCxnSpPr>
            <p:cNvPr id="37" name="Straight Arrow Connector 36"/>
            <p:cNvCxnSpPr/>
            <p:nvPr/>
          </p:nvCxnSpPr>
          <p:spPr bwMode="auto">
            <a:xfrm>
              <a:off x="3448106" y="4235274"/>
              <a:ext cx="0" cy="228600"/>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cxnSp>
          <p:nvCxnSpPr>
            <p:cNvPr id="38" name="Straight Arrow Connector 37"/>
            <p:cNvCxnSpPr/>
            <p:nvPr/>
          </p:nvCxnSpPr>
          <p:spPr bwMode="auto">
            <a:xfrm>
              <a:off x="3600506" y="4235274"/>
              <a:ext cx="0" cy="228600"/>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cxnSp>
          <p:nvCxnSpPr>
            <p:cNvPr id="39" name="Straight Arrow Connector 38"/>
            <p:cNvCxnSpPr/>
            <p:nvPr/>
          </p:nvCxnSpPr>
          <p:spPr bwMode="auto">
            <a:xfrm>
              <a:off x="3752906" y="4235274"/>
              <a:ext cx="0" cy="228600"/>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cxnSp>
          <p:nvCxnSpPr>
            <p:cNvPr id="40" name="Straight Arrow Connector 39"/>
            <p:cNvCxnSpPr/>
            <p:nvPr/>
          </p:nvCxnSpPr>
          <p:spPr bwMode="auto">
            <a:xfrm>
              <a:off x="3905306" y="4235274"/>
              <a:ext cx="0" cy="228600"/>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grpSp>
          <p:nvGrpSpPr>
            <p:cNvPr id="121" name="Group 120"/>
            <p:cNvGrpSpPr/>
            <p:nvPr/>
          </p:nvGrpSpPr>
          <p:grpSpPr>
            <a:xfrm>
              <a:off x="997349" y="3549474"/>
              <a:ext cx="5296931" cy="1337619"/>
              <a:chOff x="997349" y="3549474"/>
              <a:chExt cx="5296931" cy="1337619"/>
            </a:xfrm>
          </p:grpSpPr>
          <p:sp>
            <p:nvSpPr>
              <p:cNvPr id="43" name="Freeform 42"/>
              <p:cNvSpPr/>
              <p:nvPr/>
            </p:nvSpPr>
            <p:spPr bwMode="auto">
              <a:xfrm rot="10800000">
                <a:off x="997349" y="4605977"/>
                <a:ext cx="5226908" cy="281116"/>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bg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4" name="Freeform 43"/>
              <p:cNvSpPr/>
              <p:nvPr/>
            </p:nvSpPr>
            <p:spPr bwMode="auto">
              <a:xfrm rot="10800000">
                <a:off x="1055016" y="4280584"/>
                <a:ext cx="5226908" cy="228600"/>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bg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5" name="Freeform 44"/>
              <p:cNvSpPr/>
              <p:nvPr/>
            </p:nvSpPr>
            <p:spPr bwMode="auto">
              <a:xfrm rot="10800000">
                <a:off x="1059132" y="3930474"/>
                <a:ext cx="5226908" cy="152400"/>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bg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6" name="Freeform 45"/>
              <p:cNvSpPr/>
              <p:nvPr/>
            </p:nvSpPr>
            <p:spPr bwMode="auto">
              <a:xfrm rot="10800000">
                <a:off x="1067372" y="3549474"/>
                <a:ext cx="5226908" cy="76200"/>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bg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
          <p:nvSpPr>
            <p:cNvPr id="47" name="Freeform 46"/>
            <p:cNvSpPr/>
            <p:nvPr/>
          </p:nvSpPr>
          <p:spPr bwMode="auto">
            <a:xfrm>
              <a:off x="1061194" y="3244674"/>
              <a:ext cx="5226908" cy="45719"/>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bg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8" name="Freeform 47"/>
            <p:cNvSpPr/>
            <p:nvPr/>
          </p:nvSpPr>
          <p:spPr bwMode="auto">
            <a:xfrm>
              <a:off x="1073550" y="2863674"/>
              <a:ext cx="5226908" cy="152400"/>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bg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9" name="Freeform 48"/>
            <p:cNvSpPr/>
            <p:nvPr/>
          </p:nvSpPr>
          <p:spPr bwMode="auto">
            <a:xfrm>
              <a:off x="1085906" y="2406474"/>
              <a:ext cx="5226908" cy="304799"/>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bg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53" name="Straight Arrow Connector 52"/>
            <p:cNvCxnSpPr/>
            <p:nvPr/>
          </p:nvCxnSpPr>
          <p:spPr bwMode="auto">
            <a:xfrm flipV="1">
              <a:off x="476306" y="806274"/>
              <a:ext cx="76200" cy="553171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56" name="TextBox 55"/>
            <p:cNvSpPr txBox="1"/>
            <p:nvPr/>
          </p:nvSpPr>
          <p:spPr>
            <a:xfrm>
              <a:off x="5144339" y="6318874"/>
              <a:ext cx="1199367" cy="400110"/>
            </a:xfrm>
            <a:prstGeom prst="rect">
              <a:avLst/>
            </a:prstGeom>
            <a:noFill/>
          </p:spPr>
          <p:txBody>
            <a:bodyPr wrap="none" rtlCol="0">
              <a:spAutoFit/>
            </a:bodyPr>
            <a:lstStyle/>
            <a:p>
              <a:r>
                <a:rPr lang="en-US" sz="2000" b="1" dirty="0"/>
                <a:t>Longitude</a:t>
              </a:r>
            </a:p>
          </p:txBody>
        </p:sp>
        <p:sp>
          <p:nvSpPr>
            <p:cNvPr id="57" name="TextBox 56"/>
            <p:cNvSpPr txBox="1"/>
            <p:nvPr/>
          </p:nvSpPr>
          <p:spPr>
            <a:xfrm rot="16200000">
              <a:off x="-709753" y="3235365"/>
              <a:ext cx="1972015" cy="400110"/>
            </a:xfrm>
            <a:prstGeom prst="rect">
              <a:avLst/>
            </a:prstGeom>
            <a:noFill/>
          </p:spPr>
          <p:txBody>
            <a:bodyPr wrap="none" rtlCol="0">
              <a:spAutoFit/>
            </a:bodyPr>
            <a:lstStyle/>
            <a:p>
              <a:r>
                <a:rPr lang="en-US" sz="2000" b="1" dirty="0"/>
                <a:t>Pressures  Levels</a:t>
              </a:r>
            </a:p>
          </p:txBody>
        </p:sp>
        <p:grpSp>
          <p:nvGrpSpPr>
            <p:cNvPr id="139" name="Group 138"/>
            <p:cNvGrpSpPr/>
            <p:nvPr/>
          </p:nvGrpSpPr>
          <p:grpSpPr>
            <a:xfrm>
              <a:off x="1034418" y="2450616"/>
              <a:ext cx="5272218" cy="2375724"/>
              <a:chOff x="1034418" y="2450616"/>
              <a:chExt cx="5272218" cy="2375724"/>
            </a:xfrm>
          </p:grpSpPr>
          <p:sp>
            <p:nvSpPr>
              <p:cNvPr id="63" name="Freeform 62"/>
              <p:cNvSpPr/>
              <p:nvPr/>
            </p:nvSpPr>
            <p:spPr bwMode="auto">
              <a:xfrm>
                <a:off x="1034418" y="4460782"/>
                <a:ext cx="5226908" cy="365558"/>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tx2"/>
                </a:solidFill>
                <a:prstDash val="sysDot"/>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4" name="Freeform 63"/>
              <p:cNvSpPr/>
              <p:nvPr/>
            </p:nvSpPr>
            <p:spPr bwMode="auto">
              <a:xfrm>
                <a:off x="1067373" y="4064340"/>
                <a:ext cx="5226908" cy="304800"/>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tx2"/>
                </a:solidFill>
                <a:prstDash val="sysDot"/>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6" name="Freeform 65"/>
              <p:cNvSpPr/>
              <p:nvPr/>
            </p:nvSpPr>
            <p:spPr bwMode="auto">
              <a:xfrm>
                <a:off x="1073550" y="3625674"/>
                <a:ext cx="5226908" cy="304800"/>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tx2"/>
                </a:solidFill>
                <a:prstDash val="sysDot"/>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7" name="Freeform 66"/>
              <p:cNvSpPr/>
              <p:nvPr/>
            </p:nvSpPr>
            <p:spPr bwMode="auto">
              <a:xfrm>
                <a:off x="1046776" y="3205542"/>
                <a:ext cx="5226908" cy="267732"/>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tx2"/>
                </a:solidFill>
                <a:prstDash val="sysDot"/>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8" name="Freeform 67"/>
              <p:cNvSpPr/>
              <p:nvPr/>
            </p:nvSpPr>
            <p:spPr bwMode="auto">
              <a:xfrm>
                <a:off x="1065310" y="2787474"/>
                <a:ext cx="5226908" cy="228600"/>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tx2"/>
                </a:solidFill>
                <a:prstDash val="sysDot"/>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9" name="Freeform 68"/>
              <p:cNvSpPr/>
              <p:nvPr/>
            </p:nvSpPr>
            <p:spPr bwMode="auto">
              <a:xfrm>
                <a:off x="1079728" y="2450616"/>
                <a:ext cx="5226908" cy="45719"/>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tx2"/>
                </a:solidFill>
                <a:prstDash val="sysDot"/>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cxnSp>
          <p:nvCxnSpPr>
            <p:cNvPr id="166" name="Straight Arrow Connector 165"/>
            <p:cNvCxnSpPr/>
            <p:nvPr/>
          </p:nvCxnSpPr>
          <p:spPr bwMode="auto">
            <a:xfrm>
              <a:off x="470000" y="6356262"/>
              <a:ext cx="5943600" cy="0"/>
            </a:xfrm>
            <a:prstGeom prst="straightConnector1">
              <a:avLst/>
            </a:prstGeom>
            <a:solidFill>
              <a:schemeClr val="accent1"/>
            </a:solidFill>
            <a:ln w="25400" cap="flat" cmpd="sng" algn="ctr">
              <a:solidFill>
                <a:schemeClr val="bg2"/>
              </a:solidFill>
              <a:prstDash val="solid"/>
              <a:round/>
              <a:headEnd type="none" w="med" len="med"/>
              <a:tailEnd type="arrow"/>
            </a:ln>
            <a:effectLst/>
          </p:spPr>
        </p:cxnSp>
        <p:sp>
          <p:nvSpPr>
            <p:cNvPr id="171" name="TextBox 170"/>
            <p:cNvSpPr txBox="1"/>
            <p:nvPr/>
          </p:nvSpPr>
          <p:spPr>
            <a:xfrm>
              <a:off x="3357746" y="3550510"/>
              <a:ext cx="604654" cy="369332"/>
            </a:xfrm>
            <a:prstGeom prst="rect">
              <a:avLst/>
            </a:prstGeom>
            <a:noFill/>
          </p:spPr>
          <p:txBody>
            <a:bodyPr wrap="none" rtlCol="0">
              <a:spAutoFit/>
            </a:bodyPr>
            <a:lstStyle/>
            <a:p>
              <a:r>
                <a:rPr lang="en-US" sz="1800" b="1" dirty="0">
                  <a:solidFill>
                    <a:schemeClr val="bg1"/>
                  </a:solidFill>
                </a:rPr>
                <a:t>Cold</a:t>
              </a:r>
            </a:p>
          </p:txBody>
        </p:sp>
        <p:sp>
          <p:nvSpPr>
            <p:cNvPr id="172" name="TextBox 171"/>
            <p:cNvSpPr txBox="1"/>
            <p:nvPr/>
          </p:nvSpPr>
          <p:spPr>
            <a:xfrm>
              <a:off x="1112636" y="3593068"/>
              <a:ext cx="703591" cy="369332"/>
            </a:xfrm>
            <a:prstGeom prst="rect">
              <a:avLst/>
            </a:prstGeom>
            <a:noFill/>
          </p:spPr>
          <p:txBody>
            <a:bodyPr wrap="none" rtlCol="0">
              <a:spAutoFit/>
            </a:bodyPr>
            <a:lstStyle/>
            <a:p>
              <a:r>
                <a:rPr lang="en-US" sz="1800" b="1" dirty="0">
                  <a:solidFill>
                    <a:schemeClr val="tx2"/>
                  </a:solidFill>
                </a:rPr>
                <a:t>Warm</a:t>
              </a:r>
            </a:p>
          </p:txBody>
        </p:sp>
        <p:sp>
          <p:nvSpPr>
            <p:cNvPr id="173" name="TextBox 172"/>
            <p:cNvSpPr txBox="1"/>
            <p:nvPr/>
          </p:nvSpPr>
          <p:spPr>
            <a:xfrm>
              <a:off x="5130431" y="3586954"/>
              <a:ext cx="703591" cy="369332"/>
            </a:xfrm>
            <a:prstGeom prst="rect">
              <a:avLst/>
            </a:prstGeom>
            <a:noFill/>
          </p:spPr>
          <p:txBody>
            <a:bodyPr wrap="none" rtlCol="0">
              <a:spAutoFit/>
            </a:bodyPr>
            <a:lstStyle/>
            <a:p>
              <a:r>
                <a:rPr lang="en-US" sz="1800" b="1" dirty="0">
                  <a:solidFill>
                    <a:schemeClr val="tx2"/>
                  </a:solidFill>
                </a:rPr>
                <a:t>Warm</a:t>
              </a:r>
            </a:p>
          </p:txBody>
        </p:sp>
        <p:sp>
          <p:nvSpPr>
            <p:cNvPr id="70" name="TextBox 69"/>
            <p:cNvSpPr txBox="1"/>
            <p:nvPr/>
          </p:nvSpPr>
          <p:spPr>
            <a:xfrm>
              <a:off x="769736" y="4666380"/>
              <a:ext cx="341760" cy="400110"/>
            </a:xfrm>
            <a:prstGeom prst="rect">
              <a:avLst/>
            </a:prstGeom>
            <a:noFill/>
          </p:spPr>
          <p:txBody>
            <a:bodyPr wrap="none" rtlCol="0">
              <a:spAutoFit/>
            </a:bodyPr>
            <a:lstStyle/>
            <a:p>
              <a:r>
                <a:rPr lang="en-US" sz="2000" b="1" dirty="0">
                  <a:latin typeface="Arial" pitchFamily="34" charset="0"/>
                  <a:cs typeface="Arial" pitchFamily="34" charset="0"/>
                </a:rPr>
                <a:t>Z</a:t>
              </a:r>
            </a:p>
          </p:txBody>
        </p:sp>
        <p:sp>
          <p:nvSpPr>
            <p:cNvPr id="71" name="TextBox 70"/>
            <p:cNvSpPr txBox="1"/>
            <p:nvPr/>
          </p:nvSpPr>
          <p:spPr>
            <a:xfrm>
              <a:off x="844685" y="2266890"/>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T</a:t>
              </a:r>
            </a:p>
          </p:txBody>
        </p:sp>
        <p:grpSp>
          <p:nvGrpSpPr>
            <p:cNvPr id="97" name="Group 96"/>
            <p:cNvGrpSpPr/>
            <p:nvPr/>
          </p:nvGrpSpPr>
          <p:grpSpPr>
            <a:xfrm>
              <a:off x="724932" y="4913868"/>
              <a:ext cx="5867400" cy="1371600"/>
              <a:chOff x="857306" y="882474"/>
              <a:chExt cx="5867400" cy="1371600"/>
            </a:xfrm>
          </p:grpSpPr>
          <p:grpSp>
            <p:nvGrpSpPr>
              <p:cNvPr id="98" name="Group 98"/>
              <p:cNvGrpSpPr/>
              <p:nvPr/>
            </p:nvGrpSpPr>
            <p:grpSpPr>
              <a:xfrm>
                <a:off x="857306" y="882474"/>
                <a:ext cx="5867400" cy="1371600"/>
                <a:chOff x="857306" y="882474"/>
                <a:chExt cx="5867400" cy="1371600"/>
              </a:xfrm>
            </p:grpSpPr>
            <p:sp>
              <p:nvSpPr>
                <p:cNvPr id="103" name="Parallelogram 102"/>
                <p:cNvSpPr/>
                <p:nvPr/>
              </p:nvSpPr>
              <p:spPr bwMode="auto">
                <a:xfrm>
                  <a:off x="857306" y="882474"/>
                  <a:ext cx="5867400" cy="1371600"/>
                </a:xfrm>
                <a:prstGeom prst="parallelogram">
                  <a:avLst/>
                </a:prstGeom>
                <a:solidFill>
                  <a:schemeClr val="accent3">
                    <a:lumMod val="20000"/>
                    <a:lumOff val="80000"/>
                  </a:schemeClr>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400" dirty="0">
                      <a:solidFill>
                        <a:schemeClr val="bg1"/>
                      </a:solidFill>
                      <a:latin typeface="Arial Black" pitchFamily="34" charset="0"/>
                    </a:rPr>
                    <a:t>H</a:t>
                  </a:r>
                  <a:r>
                    <a:rPr kumimoji="0" lang="en-US" sz="2400" b="0" i="0" u="none" strike="noStrike" cap="none" normalizeH="0" baseline="0" dirty="0">
                      <a:ln>
                        <a:noFill/>
                      </a:ln>
                      <a:solidFill>
                        <a:schemeClr val="tx2"/>
                      </a:solidFill>
                      <a:effectLst/>
                      <a:latin typeface="Arial Black" pitchFamily="34" charset="0"/>
                    </a:rPr>
                    <a:t> </a:t>
                  </a:r>
                </a:p>
              </p:txBody>
            </p:sp>
            <p:grpSp>
              <p:nvGrpSpPr>
                <p:cNvPr id="104" name="Group 169"/>
                <p:cNvGrpSpPr/>
                <p:nvPr/>
              </p:nvGrpSpPr>
              <p:grpSpPr>
                <a:xfrm>
                  <a:off x="1009705" y="995742"/>
                  <a:ext cx="3657601" cy="1201242"/>
                  <a:chOff x="2057399" y="875268"/>
                  <a:chExt cx="3657601" cy="1201242"/>
                </a:xfrm>
              </p:grpSpPr>
              <p:sp>
                <p:nvSpPr>
                  <p:cNvPr id="105" name="Oval 9"/>
                  <p:cNvSpPr/>
                  <p:nvPr/>
                </p:nvSpPr>
                <p:spPr bwMode="auto">
                  <a:xfrm>
                    <a:off x="4572000" y="1295400"/>
                    <a:ext cx="533400" cy="304800"/>
                  </a:xfrm>
                  <a:prstGeom prst="ellipse">
                    <a:avLst/>
                  </a:prstGeom>
                  <a:noFill/>
                  <a:ln w="22225"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06" name="Oval 105"/>
                  <p:cNvSpPr/>
                  <p:nvPr/>
                </p:nvSpPr>
                <p:spPr bwMode="auto">
                  <a:xfrm>
                    <a:off x="4267200" y="1066800"/>
                    <a:ext cx="1143000" cy="762000"/>
                  </a:xfrm>
                  <a:prstGeom prst="ellipse">
                    <a:avLst/>
                  </a:prstGeom>
                  <a:noFill/>
                  <a:ln w="22225"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07" name="Oval 106"/>
                  <p:cNvSpPr/>
                  <p:nvPr/>
                </p:nvSpPr>
                <p:spPr bwMode="auto">
                  <a:xfrm>
                    <a:off x="3962400" y="875268"/>
                    <a:ext cx="1752600" cy="1143000"/>
                  </a:xfrm>
                  <a:prstGeom prst="ellipse">
                    <a:avLst/>
                  </a:prstGeom>
                  <a:noFill/>
                  <a:ln w="22225"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08" name="TextBox 107"/>
                  <p:cNvSpPr txBox="1"/>
                  <p:nvPr/>
                </p:nvSpPr>
                <p:spPr>
                  <a:xfrm>
                    <a:off x="2057399" y="1676400"/>
                    <a:ext cx="957313" cy="400110"/>
                  </a:xfrm>
                  <a:prstGeom prst="rect">
                    <a:avLst/>
                  </a:prstGeom>
                  <a:noFill/>
                </p:spPr>
                <p:txBody>
                  <a:bodyPr wrap="none" rtlCol="0">
                    <a:spAutoFit/>
                  </a:bodyPr>
                  <a:lstStyle/>
                  <a:p>
                    <a:r>
                      <a:rPr lang="en-US" sz="2000" b="1" dirty="0"/>
                      <a:t>Surface</a:t>
                    </a:r>
                  </a:p>
                </p:txBody>
              </p:sp>
            </p:grpSp>
          </p:grpSp>
          <p:sp>
            <p:nvSpPr>
              <p:cNvPr id="99" name="Freeform 98"/>
              <p:cNvSpPr/>
              <p:nvPr/>
            </p:nvSpPr>
            <p:spPr bwMode="auto">
              <a:xfrm>
                <a:off x="4003589" y="1218171"/>
                <a:ext cx="688890" cy="141072"/>
              </a:xfrm>
              <a:custGeom>
                <a:avLst/>
                <a:gdLst>
                  <a:gd name="connsiteX0" fmla="*/ 0 w 688890"/>
                  <a:gd name="connsiteY0" fmla="*/ 141072 h 141072"/>
                  <a:gd name="connsiteX1" fmla="*/ 240957 w 688890"/>
                  <a:gd name="connsiteY1" fmla="*/ 17505 h 141072"/>
                  <a:gd name="connsiteX2" fmla="*/ 475735 w 688890"/>
                  <a:gd name="connsiteY2" fmla="*/ 36040 h 141072"/>
                  <a:gd name="connsiteX3" fmla="*/ 661087 w 688890"/>
                  <a:gd name="connsiteY3" fmla="*/ 73110 h 141072"/>
                  <a:gd name="connsiteX4" fmla="*/ 642552 w 688890"/>
                  <a:gd name="connsiteY4" fmla="*/ 48397 h 141072"/>
                  <a:gd name="connsiteX5" fmla="*/ 642552 w 688890"/>
                  <a:gd name="connsiteY5" fmla="*/ 54575 h 1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890" h="141072">
                    <a:moveTo>
                      <a:pt x="0" y="141072"/>
                    </a:moveTo>
                    <a:cubicBezTo>
                      <a:pt x="80834" y="88041"/>
                      <a:pt x="161668" y="35010"/>
                      <a:pt x="240957" y="17505"/>
                    </a:cubicBezTo>
                    <a:cubicBezTo>
                      <a:pt x="320246" y="0"/>
                      <a:pt x="405713" y="26773"/>
                      <a:pt x="475735" y="36040"/>
                    </a:cubicBezTo>
                    <a:cubicBezTo>
                      <a:pt x="545757" y="45308"/>
                      <a:pt x="633284" y="71051"/>
                      <a:pt x="661087" y="73110"/>
                    </a:cubicBezTo>
                    <a:cubicBezTo>
                      <a:pt x="688890" y="75169"/>
                      <a:pt x="642552" y="48397"/>
                      <a:pt x="642552" y="48397"/>
                    </a:cubicBezTo>
                    <a:lnTo>
                      <a:pt x="642552" y="54575"/>
                    </a:lnTo>
                  </a:path>
                </a:pathLst>
              </a:custGeom>
              <a:noFill/>
              <a:ln w="31750" cap="flat" cmpd="sng" algn="ctr">
                <a:solidFill>
                  <a:schemeClr val="bg2"/>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00" name="Freeform 99"/>
              <p:cNvSpPr/>
              <p:nvPr/>
            </p:nvSpPr>
            <p:spPr bwMode="auto">
              <a:xfrm>
                <a:off x="3954162" y="1736124"/>
                <a:ext cx="575619" cy="301711"/>
              </a:xfrm>
              <a:custGeom>
                <a:avLst/>
                <a:gdLst>
                  <a:gd name="connsiteX0" fmla="*/ 0 w 575619"/>
                  <a:gd name="connsiteY0" fmla="*/ 0 h 301711"/>
                  <a:gd name="connsiteX1" fmla="*/ 179173 w 575619"/>
                  <a:gd name="connsiteY1" fmla="*/ 185352 h 301711"/>
                  <a:gd name="connsiteX2" fmla="*/ 518984 w 575619"/>
                  <a:gd name="connsiteY2" fmla="*/ 284206 h 301711"/>
                  <a:gd name="connsiteX3" fmla="*/ 518984 w 575619"/>
                  <a:gd name="connsiteY3" fmla="*/ 290384 h 301711"/>
                </a:gdLst>
                <a:ahLst/>
                <a:cxnLst>
                  <a:cxn ang="0">
                    <a:pos x="connsiteX0" y="connsiteY0"/>
                  </a:cxn>
                  <a:cxn ang="0">
                    <a:pos x="connsiteX1" y="connsiteY1"/>
                  </a:cxn>
                  <a:cxn ang="0">
                    <a:pos x="connsiteX2" y="connsiteY2"/>
                  </a:cxn>
                  <a:cxn ang="0">
                    <a:pos x="connsiteX3" y="connsiteY3"/>
                  </a:cxn>
                </a:cxnLst>
                <a:rect l="l" t="t" r="r" b="b"/>
                <a:pathLst>
                  <a:path w="575619" h="301711">
                    <a:moveTo>
                      <a:pt x="0" y="0"/>
                    </a:moveTo>
                    <a:cubicBezTo>
                      <a:pt x="46338" y="68992"/>
                      <a:pt x="92676" y="137984"/>
                      <a:pt x="179173" y="185352"/>
                    </a:cubicBezTo>
                    <a:cubicBezTo>
                      <a:pt x="265670" y="232720"/>
                      <a:pt x="462349" y="266701"/>
                      <a:pt x="518984" y="284206"/>
                    </a:cubicBezTo>
                    <a:cubicBezTo>
                      <a:pt x="575619" y="301711"/>
                      <a:pt x="547301" y="296047"/>
                      <a:pt x="518984" y="290384"/>
                    </a:cubicBezTo>
                  </a:path>
                </a:pathLst>
              </a:custGeom>
              <a:noFill/>
              <a:ln w="31750" cap="flat" cmpd="sng" algn="ctr">
                <a:solidFill>
                  <a:schemeClr val="bg2"/>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01" name="Freeform 100"/>
              <p:cNvSpPr/>
              <p:nvPr/>
            </p:nvSpPr>
            <p:spPr bwMode="auto">
              <a:xfrm>
                <a:off x="3138616" y="958678"/>
                <a:ext cx="321276" cy="456171"/>
              </a:xfrm>
              <a:custGeom>
                <a:avLst/>
                <a:gdLst>
                  <a:gd name="connsiteX0" fmla="*/ 321276 w 321276"/>
                  <a:gd name="connsiteY0" fmla="*/ 456171 h 456171"/>
                  <a:gd name="connsiteX1" fmla="*/ 80319 w 321276"/>
                  <a:gd name="connsiteY1" fmla="*/ 270819 h 456171"/>
                  <a:gd name="connsiteX2" fmla="*/ 12357 w 321276"/>
                  <a:gd name="connsiteY2" fmla="*/ 42219 h 456171"/>
                  <a:gd name="connsiteX3" fmla="*/ 6179 w 321276"/>
                  <a:gd name="connsiteY3" fmla="*/ 17506 h 456171"/>
                </a:gdLst>
                <a:ahLst/>
                <a:cxnLst>
                  <a:cxn ang="0">
                    <a:pos x="connsiteX0" y="connsiteY0"/>
                  </a:cxn>
                  <a:cxn ang="0">
                    <a:pos x="connsiteX1" y="connsiteY1"/>
                  </a:cxn>
                  <a:cxn ang="0">
                    <a:pos x="connsiteX2" y="connsiteY2"/>
                  </a:cxn>
                  <a:cxn ang="0">
                    <a:pos x="connsiteX3" y="connsiteY3"/>
                  </a:cxn>
                </a:cxnLst>
                <a:rect l="l" t="t" r="r" b="b"/>
                <a:pathLst>
                  <a:path w="321276" h="456171">
                    <a:moveTo>
                      <a:pt x="321276" y="456171"/>
                    </a:moveTo>
                    <a:cubicBezTo>
                      <a:pt x="226541" y="397991"/>
                      <a:pt x="131806" y="339811"/>
                      <a:pt x="80319" y="270819"/>
                    </a:cubicBezTo>
                    <a:cubicBezTo>
                      <a:pt x="28833" y="201827"/>
                      <a:pt x="24714" y="84438"/>
                      <a:pt x="12357" y="42219"/>
                    </a:cubicBezTo>
                    <a:cubicBezTo>
                      <a:pt x="0" y="0"/>
                      <a:pt x="3089" y="8753"/>
                      <a:pt x="6179" y="17506"/>
                    </a:cubicBezTo>
                  </a:path>
                </a:pathLst>
              </a:custGeom>
              <a:noFill/>
              <a:ln w="31750" cap="flat" cmpd="sng" algn="ctr">
                <a:solidFill>
                  <a:schemeClr val="bg2"/>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02" name="Freeform 101"/>
              <p:cNvSpPr/>
              <p:nvPr/>
            </p:nvSpPr>
            <p:spPr bwMode="auto">
              <a:xfrm>
                <a:off x="3278659" y="1711411"/>
                <a:ext cx="273909" cy="432486"/>
              </a:xfrm>
              <a:custGeom>
                <a:avLst/>
                <a:gdLst>
                  <a:gd name="connsiteX0" fmla="*/ 273909 w 273909"/>
                  <a:gd name="connsiteY0" fmla="*/ 0 h 432486"/>
                  <a:gd name="connsiteX1" fmla="*/ 76200 w 273909"/>
                  <a:gd name="connsiteY1" fmla="*/ 142103 h 432486"/>
                  <a:gd name="connsiteX2" fmla="*/ 8238 w 273909"/>
                  <a:gd name="connsiteY2" fmla="*/ 364524 h 432486"/>
                  <a:gd name="connsiteX3" fmla="*/ 26773 w 273909"/>
                  <a:gd name="connsiteY3" fmla="*/ 432486 h 432486"/>
                </a:gdLst>
                <a:ahLst/>
                <a:cxnLst>
                  <a:cxn ang="0">
                    <a:pos x="connsiteX0" y="connsiteY0"/>
                  </a:cxn>
                  <a:cxn ang="0">
                    <a:pos x="connsiteX1" y="connsiteY1"/>
                  </a:cxn>
                  <a:cxn ang="0">
                    <a:pos x="connsiteX2" y="connsiteY2"/>
                  </a:cxn>
                  <a:cxn ang="0">
                    <a:pos x="connsiteX3" y="connsiteY3"/>
                  </a:cxn>
                </a:cxnLst>
                <a:rect l="l" t="t" r="r" b="b"/>
                <a:pathLst>
                  <a:path w="273909" h="432486">
                    <a:moveTo>
                      <a:pt x="273909" y="0"/>
                    </a:moveTo>
                    <a:cubicBezTo>
                      <a:pt x="197194" y="40674"/>
                      <a:pt x="120479" y="81349"/>
                      <a:pt x="76200" y="142103"/>
                    </a:cubicBezTo>
                    <a:cubicBezTo>
                      <a:pt x="31922" y="202857"/>
                      <a:pt x="16476" y="316127"/>
                      <a:pt x="8238" y="364524"/>
                    </a:cubicBezTo>
                    <a:cubicBezTo>
                      <a:pt x="0" y="412921"/>
                      <a:pt x="13386" y="422703"/>
                      <a:pt x="26773" y="432486"/>
                    </a:cubicBezTo>
                  </a:path>
                </a:pathLst>
              </a:custGeom>
              <a:noFill/>
              <a:ln w="31750" cap="flat" cmpd="sng" algn="ctr">
                <a:solidFill>
                  <a:schemeClr val="bg2"/>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
          <p:nvSpPr>
            <p:cNvPr id="174" name="TextBox 173"/>
            <p:cNvSpPr txBox="1"/>
            <p:nvPr/>
          </p:nvSpPr>
          <p:spPr>
            <a:xfrm>
              <a:off x="3333034" y="5147958"/>
              <a:ext cx="604654" cy="369332"/>
            </a:xfrm>
            <a:prstGeom prst="rect">
              <a:avLst/>
            </a:prstGeom>
            <a:noFill/>
          </p:spPr>
          <p:txBody>
            <a:bodyPr wrap="none" rtlCol="0">
              <a:spAutoFit/>
            </a:bodyPr>
            <a:lstStyle/>
            <a:p>
              <a:r>
                <a:rPr lang="en-US" sz="1800" b="1" dirty="0">
                  <a:solidFill>
                    <a:schemeClr val="bg1"/>
                  </a:solidFill>
                </a:rPr>
                <a:t>Cold</a:t>
              </a:r>
            </a:p>
          </p:txBody>
        </p:sp>
        <p:cxnSp>
          <p:nvCxnSpPr>
            <p:cNvPr id="110" name="Straight Connector 109"/>
            <p:cNvCxnSpPr/>
            <p:nvPr/>
          </p:nvCxnSpPr>
          <p:spPr bwMode="auto">
            <a:xfrm>
              <a:off x="876356" y="5594518"/>
              <a:ext cx="5524500" cy="12356"/>
            </a:xfrm>
            <a:prstGeom prst="line">
              <a:avLst/>
            </a:prstGeom>
            <a:solidFill>
              <a:schemeClr val="accent1"/>
            </a:solidFill>
            <a:ln w="19050" cap="flat" cmpd="sng" algn="ctr">
              <a:solidFill>
                <a:schemeClr val="bg2"/>
              </a:solidFill>
              <a:prstDash val="sysDot"/>
              <a:round/>
              <a:headEnd type="none" w="med" len="med"/>
              <a:tailEnd type="none" w="med" len="sm"/>
            </a:ln>
            <a:effectLst/>
          </p:spPr>
        </p:cxnSp>
        <p:sp>
          <p:nvSpPr>
            <p:cNvPr id="111" name="TextBox 110"/>
            <p:cNvSpPr txBox="1"/>
            <p:nvPr/>
          </p:nvSpPr>
          <p:spPr>
            <a:xfrm>
              <a:off x="5544500" y="5343379"/>
              <a:ext cx="740908" cy="307777"/>
            </a:xfrm>
            <a:prstGeom prst="rect">
              <a:avLst/>
            </a:prstGeom>
            <a:noFill/>
          </p:spPr>
          <p:txBody>
            <a:bodyPr wrap="none" rtlCol="0">
              <a:spAutoFit/>
            </a:bodyPr>
            <a:lstStyle/>
            <a:p>
              <a:r>
                <a:rPr lang="en-US" sz="1400" b="1" dirty="0"/>
                <a:t>Equator</a:t>
              </a:r>
            </a:p>
          </p:txBody>
        </p:sp>
        <p:sp>
          <p:nvSpPr>
            <p:cNvPr id="113" name="Parallelogram 112"/>
            <p:cNvSpPr/>
            <p:nvPr/>
          </p:nvSpPr>
          <p:spPr bwMode="auto">
            <a:xfrm>
              <a:off x="704906" y="838200"/>
              <a:ext cx="5867400" cy="1371600"/>
            </a:xfrm>
            <a:prstGeom prst="parallelogram">
              <a:avLst/>
            </a:prstGeom>
            <a:solidFill>
              <a:schemeClr val="accent3">
                <a:lumMod val="20000"/>
                <a:lumOff val="80000"/>
              </a:schemeClr>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Arial Black" pitchFamily="34" charset="0"/>
                </a:rPr>
                <a:t>L</a:t>
              </a:r>
              <a:r>
                <a:rPr kumimoji="0" lang="en-US" sz="2400" b="0" i="0" u="none" strike="noStrike" cap="none" normalizeH="0" baseline="0" dirty="0">
                  <a:ln>
                    <a:noFill/>
                  </a:ln>
                  <a:solidFill>
                    <a:schemeClr val="tx2"/>
                  </a:solidFill>
                  <a:effectLst/>
                  <a:latin typeface="Arial Black" pitchFamily="34" charset="0"/>
                </a:rPr>
                <a:t> </a:t>
              </a:r>
            </a:p>
          </p:txBody>
        </p:sp>
        <p:sp>
          <p:nvSpPr>
            <p:cNvPr id="114" name="Oval 113"/>
            <p:cNvSpPr/>
            <p:nvPr/>
          </p:nvSpPr>
          <p:spPr bwMode="auto">
            <a:xfrm>
              <a:off x="3371906" y="1371600"/>
              <a:ext cx="533400" cy="304800"/>
            </a:xfrm>
            <a:prstGeom prst="ellipse">
              <a:avLst/>
            </a:prstGeom>
            <a:noFill/>
            <a:ln w="22225"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15" name="Oval 114"/>
            <p:cNvSpPr/>
            <p:nvPr/>
          </p:nvSpPr>
          <p:spPr bwMode="auto">
            <a:xfrm>
              <a:off x="3067106" y="1143000"/>
              <a:ext cx="1143000" cy="762000"/>
            </a:xfrm>
            <a:prstGeom prst="ellipse">
              <a:avLst/>
            </a:prstGeom>
            <a:noFill/>
            <a:ln w="22225"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16" name="Oval 115"/>
            <p:cNvSpPr/>
            <p:nvPr/>
          </p:nvSpPr>
          <p:spPr bwMode="auto">
            <a:xfrm>
              <a:off x="2762306" y="951468"/>
              <a:ext cx="1752600" cy="1143000"/>
            </a:xfrm>
            <a:prstGeom prst="ellipse">
              <a:avLst/>
            </a:prstGeom>
            <a:noFill/>
            <a:ln w="22225"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25" name="TextBox 124"/>
            <p:cNvSpPr txBox="1"/>
            <p:nvPr/>
          </p:nvSpPr>
          <p:spPr>
            <a:xfrm>
              <a:off x="910203" y="1809690"/>
              <a:ext cx="851515" cy="400110"/>
            </a:xfrm>
            <a:prstGeom prst="rect">
              <a:avLst/>
            </a:prstGeom>
            <a:noFill/>
          </p:spPr>
          <p:txBody>
            <a:bodyPr wrap="none" rtlCol="0">
              <a:spAutoFit/>
            </a:bodyPr>
            <a:lstStyle/>
            <a:p>
              <a:r>
                <a:rPr lang="en-US" sz="2000" b="1" dirty="0"/>
                <a:t>200mb</a:t>
              </a:r>
            </a:p>
          </p:txBody>
        </p:sp>
        <p:sp>
          <p:nvSpPr>
            <p:cNvPr id="128" name="TextBox 127"/>
            <p:cNvSpPr txBox="1"/>
            <p:nvPr/>
          </p:nvSpPr>
          <p:spPr>
            <a:xfrm>
              <a:off x="3537344" y="1078128"/>
              <a:ext cx="184731" cy="369332"/>
            </a:xfrm>
            <a:prstGeom prst="rect">
              <a:avLst/>
            </a:prstGeom>
            <a:noFill/>
          </p:spPr>
          <p:txBody>
            <a:bodyPr wrap="none" rtlCol="0">
              <a:spAutoFit/>
            </a:bodyPr>
            <a:lstStyle/>
            <a:p>
              <a:endParaRPr lang="en-US" sz="1800" b="1" dirty="0">
                <a:solidFill>
                  <a:schemeClr val="tx2"/>
                </a:solidFill>
              </a:endParaRPr>
            </a:p>
          </p:txBody>
        </p:sp>
        <p:sp>
          <p:nvSpPr>
            <p:cNvPr id="129" name="Freeform 128"/>
            <p:cNvSpPr/>
            <p:nvPr/>
          </p:nvSpPr>
          <p:spPr bwMode="auto">
            <a:xfrm>
              <a:off x="3937687" y="1014288"/>
              <a:ext cx="591064" cy="315097"/>
            </a:xfrm>
            <a:custGeom>
              <a:avLst/>
              <a:gdLst>
                <a:gd name="connsiteX0" fmla="*/ 591064 w 591064"/>
                <a:gd name="connsiteY0" fmla="*/ 0 h 315097"/>
                <a:gd name="connsiteX1" fmla="*/ 448962 w 591064"/>
                <a:gd name="connsiteY1" fmla="*/ 148281 h 315097"/>
                <a:gd name="connsiteX2" fmla="*/ 331572 w 591064"/>
                <a:gd name="connsiteY2" fmla="*/ 247135 h 315097"/>
                <a:gd name="connsiteX3" fmla="*/ 158578 w 591064"/>
                <a:gd name="connsiteY3" fmla="*/ 290384 h 315097"/>
                <a:gd name="connsiteX4" fmla="*/ 22654 w 591064"/>
                <a:gd name="connsiteY4" fmla="*/ 308919 h 315097"/>
                <a:gd name="connsiteX5" fmla="*/ 22654 w 591064"/>
                <a:gd name="connsiteY5" fmla="*/ 315097 h 31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064" h="315097">
                  <a:moveTo>
                    <a:pt x="591064" y="0"/>
                  </a:moveTo>
                  <a:cubicBezTo>
                    <a:pt x="541637" y="53546"/>
                    <a:pt x="492210" y="107092"/>
                    <a:pt x="448962" y="148281"/>
                  </a:cubicBezTo>
                  <a:cubicBezTo>
                    <a:pt x="405714" y="189470"/>
                    <a:pt x="379969" y="223451"/>
                    <a:pt x="331572" y="247135"/>
                  </a:cubicBezTo>
                  <a:cubicBezTo>
                    <a:pt x="283175" y="270819"/>
                    <a:pt x="210064" y="280087"/>
                    <a:pt x="158578" y="290384"/>
                  </a:cubicBezTo>
                  <a:cubicBezTo>
                    <a:pt x="107092" y="300681"/>
                    <a:pt x="45308" y="304800"/>
                    <a:pt x="22654" y="308919"/>
                  </a:cubicBezTo>
                  <a:cubicBezTo>
                    <a:pt x="0" y="313038"/>
                    <a:pt x="22654" y="315097"/>
                    <a:pt x="22654" y="315097"/>
                  </a:cubicBezTo>
                </a:path>
              </a:pathLst>
            </a:custGeom>
            <a:noFill/>
            <a:ln w="31750" cap="flat" cmpd="sng" algn="ctr">
              <a:solidFill>
                <a:schemeClr val="bg2"/>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30" name="Freeform 129"/>
            <p:cNvSpPr/>
            <p:nvPr/>
          </p:nvSpPr>
          <p:spPr bwMode="auto">
            <a:xfrm>
              <a:off x="3923270" y="1693910"/>
              <a:ext cx="488092" cy="395416"/>
            </a:xfrm>
            <a:custGeom>
              <a:avLst/>
              <a:gdLst>
                <a:gd name="connsiteX0" fmla="*/ 488092 w 488092"/>
                <a:gd name="connsiteY0" fmla="*/ 395416 h 395416"/>
                <a:gd name="connsiteX1" fmla="*/ 327454 w 488092"/>
                <a:gd name="connsiteY1" fmla="*/ 166816 h 395416"/>
                <a:gd name="connsiteX2" fmla="*/ 166816 w 488092"/>
                <a:gd name="connsiteY2" fmla="*/ 55605 h 395416"/>
                <a:gd name="connsiteX3" fmla="*/ 0 w 488092"/>
                <a:gd name="connsiteY3" fmla="*/ 0 h 395416"/>
                <a:gd name="connsiteX4" fmla="*/ 0 w 488092"/>
                <a:gd name="connsiteY4" fmla="*/ 0 h 395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092" h="395416">
                  <a:moveTo>
                    <a:pt x="488092" y="395416"/>
                  </a:moveTo>
                  <a:cubicBezTo>
                    <a:pt x="434546" y="309433"/>
                    <a:pt x="381000" y="223451"/>
                    <a:pt x="327454" y="166816"/>
                  </a:cubicBezTo>
                  <a:cubicBezTo>
                    <a:pt x="273908" y="110181"/>
                    <a:pt x="221391" y="83408"/>
                    <a:pt x="166816" y="55605"/>
                  </a:cubicBezTo>
                  <a:cubicBezTo>
                    <a:pt x="112241" y="27802"/>
                    <a:pt x="0" y="0"/>
                    <a:pt x="0" y="0"/>
                  </a:cubicBezTo>
                  <a:lnTo>
                    <a:pt x="0" y="0"/>
                  </a:lnTo>
                </a:path>
              </a:pathLst>
            </a:custGeom>
            <a:noFill/>
            <a:ln w="31750" cap="flat" cmpd="sng" algn="ctr">
              <a:solidFill>
                <a:schemeClr val="bg2"/>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31" name="Freeform 130"/>
            <p:cNvSpPr/>
            <p:nvPr/>
          </p:nvSpPr>
          <p:spPr bwMode="auto">
            <a:xfrm>
              <a:off x="2916195" y="1648601"/>
              <a:ext cx="442783" cy="446903"/>
            </a:xfrm>
            <a:custGeom>
              <a:avLst/>
              <a:gdLst>
                <a:gd name="connsiteX0" fmla="*/ 0 w 442783"/>
                <a:gd name="connsiteY0" fmla="*/ 446903 h 446903"/>
                <a:gd name="connsiteX1" fmla="*/ 259491 w 442783"/>
                <a:gd name="connsiteY1" fmla="*/ 304801 h 446903"/>
                <a:gd name="connsiteX2" fmla="*/ 364524 w 442783"/>
                <a:gd name="connsiteY2" fmla="*/ 162698 h 446903"/>
                <a:gd name="connsiteX3" fmla="*/ 432486 w 442783"/>
                <a:gd name="connsiteY3" fmla="*/ 20595 h 446903"/>
                <a:gd name="connsiteX4" fmla="*/ 426308 w 442783"/>
                <a:gd name="connsiteY4" fmla="*/ 39130 h 446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83" h="446903">
                  <a:moveTo>
                    <a:pt x="0" y="446903"/>
                  </a:moveTo>
                  <a:cubicBezTo>
                    <a:pt x="99368" y="399535"/>
                    <a:pt x="198737" y="352168"/>
                    <a:pt x="259491" y="304801"/>
                  </a:cubicBezTo>
                  <a:cubicBezTo>
                    <a:pt x="320245" y="257434"/>
                    <a:pt x="335692" y="210066"/>
                    <a:pt x="364524" y="162698"/>
                  </a:cubicBezTo>
                  <a:cubicBezTo>
                    <a:pt x="393356" y="115330"/>
                    <a:pt x="422189" y="41190"/>
                    <a:pt x="432486" y="20595"/>
                  </a:cubicBezTo>
                  <a:cubicBezTo>
                    <a:pt x="442783" y="0"/>
                    <a:pt x="434545" y="19565"/>
                    <a:pt x="426308" y="39130"/>
                  </a:cubicBezTo>
                </a:path>
              </a:pathLst>
            </a:custGeom>
            <a:noFill/>
            <a:ln w="31750" cap="flat" cmpd="sng" algn="ctr">
              <a:solidFill>
                <a:schemeClr val="bg2"/>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32" name="Freeform 131"/>
            <p:cNvSpPr/>
            <p:nvPr/>
          </p:nvSpPr>
          <p:spPr bwMode="auto">
            <a:xfrm>
              <a:off x="2706130" y="933969"/>
              <a:ext cx="609599" cy="257432"/>
            </a:xfrm>
            <a:custGeom>
              <a:avLst/>
              <a:gdLst>
                <a:gd name="connsiteX0" fmla="*/ 0 w 609599"/>
                <a:gd name="connsiteY0" fmla="*/ 0 h 257432"/>
                <a:gd name="connsiteX1" fmla="*/ 389238 w 609599"/>
                <a:gd name="connsiteY1" fmla="*/ 80319 h 257432"/>
                <a:gd name="connsiteX2" fmla="*/ 543697 w 609599"/>
                <a:gd name="connsiteY2" fmla="*/ 179173 h 257432"/>
                <a:gd name="connsiteX3" fmla="*/ 599302 w 609599"/>
                <a:gd name="connsiteY3" fmla="*/ 247135 h 257432"/>
                <a:gd name="connsiteX4" fmla="*/ 605481 w 609599"/>
                <a:gd name="connsiteY4" fmla="*/ 240957 h 25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99" h="257432">
                  <a:moveTo>
                    <a:pt x="0" y="0"/>
                  </a:moveTo>
                  <a:cubicBezTo>
                    <a:pt x="149311" y="25228"/>
                    <a:pt x="298622" y="50457"/>
                    <a:pt x="389238" y="80319"/>
                  </a:cubicBezTo>
                  <a:cubicBezTo>
                    <a:pt x="479854" y="110181"/>
                    <a:pt x="508686" y="151370"/>
                    <a:pt x="543697" y="179173"/>
                  </a:cubicBezTo>
                  <a:cubicBezTo>
                    <a:pt x="578708" y="206976"/>
                    <a:pt x="589005" y="236838"/>
                    <a:pt x="599302" y="247135"/>
                  </a:cubicBezTo>
                  <a:cubicBezTo>
                    <a:pt x="609599" y="257432"/>
                    <a:pt x="607540" y="249194"/>
                    <a:pt x="605481" y="240957"/>
                  </a:cubicBezTo>
                </a:path>
              </a:pathLst>
            </a:custGeom>
            <a:noFill/>
            <a:ln w="31750" cap="flat" cmpd="sng" algn="ctr">
              <a:solidFill>
                <a:schemeClr val="bg2"/>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133" name="Straight Arrow Connector 132"/>
            <p:cNvCxnSpPr/>
            <p:nvPr/>
          </p:nvCxnSpPr>
          <p:spPr bwMode="auto">
            <a:xfrm flipH="1">
              <a:off x="2553732" y="5599668"/>
              <a:ext cx="685800" cy="0"/>
            </a:xfrm>
            <a:prstGeom prst="straightConnector1">
              <a:avLst/>
            </a:prstGeom>
            <a:solidFill>
              <a:schemeClr val="accent1"/>
            </a:solidFill>
            <a:ln w="31750" cap="flat" cmpd="sng" algn="ctr">
              <a:solidFill>
                <a:schemeClr val="bg2"/>
              </a:solidFill>
              <a:prstDash val="solid"/>
              <a:round/>
              <a:headEnd type="none" w="med" len="med"/>
              <a:tailEnd type="triangle" w="med" len="lg"/>
            </a:ln>
            <a:effectLst/>
          </p:spPr>
        </p:cxnSp>
        <p:cxnSp>
          <p:nvCxnSpPr>
            <p:cNvPr id="134" name="Straight Arrow Connector 133"/>
            <p:cNvCxnSpPr/>
            <p:nvPr/>
          </p:nvCxnSpPr>
          <p:spPr bwMode="auto">
            <a:xfrm rot="10800000" flipH="1">
              <a:off x="4038601" y="5607910"/>
              <a:ext cx="685800" cy="0"/>
            </a:xfrm>
            <a:prstGeom prst="straightConnector1">
              <a:avLst/>
            </a:prstGeom>
            <a:solidFill>
              <a:schemeClr val="accent1"/>
            </a:solidFill>
            <a:ln w="31750" cap="flat" cmpd="sng" algn="ctr">
              <a:solidFill>
                <a:schemeClr val="bg2"/>
              </a:solidFill>
              <a:prstDash val="solid"/>
              <a:round/>
              <a:headEnd type="none" w="med" len="med"/>
              <a:tailEnd type="triangle" w="med" len="lg"/>
            </a:ln>
            <a:effectLst/>
          </p:spPr>
        </p:cxnSp>
      </p:grpSp>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27</a:t>
            </a:fld>
            <a:endParaRPr lang="en-US" dirty="0">
              <a:solidFill>
                <a:srgbClr val="000000"/>
              </a:solidFill>
            </a:endParaRPr>
          </a:p>
        </p:txBody>
      </p:sp>
      <p:sp>
        <p:nvSpPr>
          <p:cNvPr id="178" name="TextBox 177"/>
          <p:cNvSpPr txBox="1"/>
          <p:nvPr/>
        </p:nvSpPr>
        <p:spPr>
          <a:xfrm>
            <a:off x="6489356" y="5029200"/>
            <a:ext cx="2693366" cy="1477328"/>
          </a:xfrm>
          <a:prstGeom prst="rect">
            <a:avLst/>
          </a:prstGeom>
          <a:noFill/>
        </p:spPr>
        <p:txBody>
          <a:bodyPr wrap="none" rtlCol="0">
            <a:spAutoFit/>
          </a:bodyPr>
          <a:lstStyle/>
          <a:p>
            <a:pPr algn="l"/>
            <a:r>
              <a:rPr lang="en-US" sz="1800" b="1" dirty="0">
                <a:solidFill>
                  <a:schemeClr val="bg1"/>
                </a:solidFill>
              </a:rPr>
              <a:t>Cold column </a:t>
            </a:r>
            <a:r>
              <a:rPr lang="en-US" sz="1800" b="1" dirty="0">
                <a:solidFill>
                  <a:schemeClr val="bg1"/>
                </a:solidFill>
                <a:sym typeface="Wingdings" pitchFamily="2" charset="2"/>
              </a:rPr>
              <a:t> contraction</a:t>
            </a:r>
          </a:p>
          <a:p>
            <a:pPr algn="l">
              <a:buFont typeface="Wingdings"/>
              <a:buChar char="à"/>
            </a:pPr>
            <a:r>
              <a:rPr lang="en-US" sz="1800" b="1" dirty="0">
                <a:sym typeface="Wingdings" pitchFamily="2" charset="2"/>
              </a:rPr>
              <a:t>More </a:t>
            </a:r>
            <a:r>
              <a:rPr lang="en-US" sz="1800" b="1" dirty="0" err="1">
                <a:sym typeface="Wingdings" pitchFamily="2" charset="2"/>
              </a:rPr>
              <a:t>airmass</a:t>
            </a:r>
            <a:r>
              <a:rPr lang="en-US" sz="1800" b="1" dirty="0">
                <a:sym typeface="Wingdings" pitchFamily="2" charset="2"/>
              </a:rPr>
              <a:t> in column</a:t>
            </a:r>
          </a:p>
          <a:p>
            <a:pPr algn="l">
              <a:buFont typeface="Wingdings"/>
              <a:buChar char="à"/>
            </a:pPr>
            <a:r>
              <a:rPr lang="en-US" sz="1800" b="1" dirty="0">
                <a:sym typeface="Wingdings" pitchFamily="2" charset="2"/>
              </a:rPr>
              <a:t> High P</a:t>
            </a:r>
            <a:r>
              <a:rPr lang="en-US" sz="1400" b="1" dirty="0">
                <a:sym typeface="Wingdings" pitchFamily="2" charset="2"/>
              </a:rPr>
              <a:t>s</a:t>
            </a:r>
            <a:r>
              <a:rPr lang="en-US" sz="1800" b="1" dirty="0">
                <a:sym typeface="Symbol"/>
              </a:rPr>
              <a:t> and high Z</a:t>
            </a:r>
          </a:p>
          <a:p>
            <a:pPr algn="l">
              <a:buFont typeface="Wingdings"/>
              <a:buChar char="à"/>
            </a:pPr>
            <a:r>
              <a:rPr lang="en-US" sz="1800" b="1" dirty="0">
                <a:sym typeface="Symbol"/>
              </a:rPr>
              <a:t>Divergence </a:t>
            </a:r>
            <a:endParaRPr lang="en-US" sz="1800" b="1" dirty="0">
              <a:sym typeface="Wingdings" pitchFamily="2" charset="2"/>
            </a:endParaRPr>
          </a:p>
          <a:p>
            <a:pPr algn="l"/>
            <a:r>
              <a:rPr lang="en-US" sz="1800" b="1" dirty="0">
                <a:sym typeface="Wingdings" pitchFamily="2" charset="2"/>
              </a:rPr>
              <a:t> </a:t>
            </a:r>
            <a:endParaRPr lang="en-US" b="1" dirty="0"/>
          </a:p>
        </p:txBody>
      </p:sp>
      <p:sp>
        <p:nvSpPr>
          <p:cNvPr id="179" name="TextBox 178"/>
          <p:cNvSpPr txBox="1"/>
          <p:nvPr/>
        </p:nvSpPr>
        <p:spPr>
          <a:xfrm>
            <a:off x="6324600" y="3163669"/>
            <a:ext cx="2847254" cy="1200329"/>
          </a:xfrm>
          <a:prstGeom prst="rect">
            <a:avLst/>
          </a:prstGeom>
          <a:noFill/>
        </p:spPr>
        <p:txBody>
          <a:bodyPr wrap="none" rtlCol="0">
            <a:spAutoFit/>
          </a:bodyPr>
          <a:lstStyle/>
          <a:p>
            <a:pPr algn="l"/>
            <a:r>
              <a:rPr lang="en-US" sz="1800" b="1" dirty="0">
                <a:sym typeface="Wingdings" pitchFamily="2" charset="2"/>
              </a:rPr>
              <a:t>In the mid-lower troposphere,</a:t>
            </a:r>
          </a:p>
          <a:p>
            <a:pPr algn="l"/>
            <a:r>
              <a:rPr lang="en-US" sz="1800" b="1" dirty="0">
                <a:sym typeface="Wingdings" pitchFamily="2" charset="2"/>
              </a:rPr>
              <a:t>colder T depresses Z:</a:t>
            </a:r>
          </a:p>
          <a:p>
            <a:pPr algn="l"/>
            <a:endParaRPr lang="en-US" sz="1800" b="1" dirty="0">
              <a:sym typeface="Wingdings" pitchFamily="2" charset="2"/>
            </a:endParaRPr>
          </a:p>
          <a:p>
            <a:pPr algn="l"/>
            <a:endParaRPr lang="en-US" sz="1800" b="1" dirty="0">
              <a:sym typeface="Wingdings" pitchFamily="2" charset="2"/>
            </a:endParaRPr>
          </a:p>
        </p:txBody>
      </p:sp>
      <p:sp>
        <p:nvSpPr>
          <p:cNvPr id="180" name="TextBox 179"/>
          <p:cNvSpPr txBox="1"/>
          <p:nvPr/>
        </p:nvSpPr>
        <p:spPr>
          <a:xfrm>
            <a:off x="6400800" y="1447800"/>
            <a:ext cx="2425664" cy="1200329"/>
          </a:xfrm>
          <a:prstGeom prst="rect">
            <a:avLst/>
          </a:prstGeom>
          <a:noFill/>
        </p:spPr>
        <p:txBody>
          <a:bodyPr wrap="none" rtlCol="0">
            <a:spAutoFit/>
          </a:bodyPr>
          <a:lstStyle/>
          <a:p>
            <a:pPr algn="l"/>
            <a:r>
              <a:rPr lang="en-US" sz="1800" b="1" dirty="0">
                <a:sym typeface="Wingdings" pitchFamily="2" charset="2"/>
              </a:rPr>
              <a:t>In the upper troposphere</a:t>
            </a:r>
          </a:p>
          <a:p>
            <a:pPr algn="l"/>
            <a:r>
              <a:rPr lang="en-US" sz="1800" b="1" dirty="0">
                <a:sym typeface="Wingdings" pitchFamily="2" charset="2"/>
              </a:rPr>
              <a:t>Low Z  Low Pressure</a:t>
            </a:r>
          </a:p>
          <a:p>
            <a:pPr algn="l"/>
            <a:r>
              <a:rPr lang="en-US" sz="1800" b="1" dirty="0">
                <a:sym typeface="Wingdings" pitchFamily="2" charset="2"/>
              </a:rPr>
              <a:t>Convergence, </a:t>
            </a:r>
          </a:p>
          <a:p>
            <a:pPr algn="l"/>
            <a:r>
              <a:rPr lang="en-US" sz="1800" b="1" dirty="0">
                <a:sym typeface="Wingdings" pitchFamily="2" charset="2"/>
              </a:rPr>
              <a:t>    </a:t>
            </a:r>
            <a:endParaRPr lang="en-US" b="1" dirty="0"/>
          </a:p>
        </p:txBody>
      </p:sp>
      <mc:AlternateContent xmlns:mc="http://schemas.openxmlformats.org/markup-compatibility/2006" xmlns:a14="http://schemas.microsoft.com/office/drawing/2010/main">
        <mc:Choice Requires="a14">
          <p:sp>
            <p:nvSpPr>
              <p:cNvPr id="72706" name="Object 2"/>
              <p:cNvSpPr txBox="1"/>
              <p:nvPr/>
            </p:nvSpPr>
            <p:spPr bwMode="auto">
              <a:xfrm>
                <a:off x="6553200" y="3733800"/>
                <a:ext cx="2430324" cy="498713"/>
              </a:xfrm>
              <a:prstGeom prst="rect">
                <a:avLst/>
              </a:prstGeom>
              <a:solidFill>
                <a:schemeClr val="tx1"/>
              </a:solidFill>
            </p:spPr>
            <p:txBody>
              <a:bodyPr>
                <a:normAutofit fontScale="40000" lnSpcReduction="2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𝑍</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𝑍</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𝑠</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9.8</m:t>
                          </m:r>
                        </m:den>
                      </m:f>
                      <m:nary>
                        <m:naryPr>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𝑝</m:t>
                          </m:r>
                        </m:sub>
                        <m:sup>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𝑠</m:t>
                              </m:r>
                            </m:sub>
                          </m:sSub>
                        </m:sup>
                        <m:e>
                          <m:r>
                            <a:rPr lang="en-US" i="1">
                              <a:solidFill>
                                <a:srgbClr val="000000"/>
                              </a:solidFill>
                              <a:latin typeface="Cambria Math" panose="02040503050406030204" pitchFamily="18" charset="0"/>
                            </a:rPr>
                            <m:t>𝑅𝑇𝑑</m:t>
                          </m:r>
                          <m:r>
                            <a:rPr lang="en-US" i="1">
                              <a:solidFill>
                                <a:srgbClr val="000000"/>
                              </a:solidFill>
                              <a:latin typeface="Cambria Math" panose="02040503050406030204" pitchFamily="18" charset="0"/>
                            </a:rPr>
                            <m:t>(</m:t>
                          </m:r>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ln</m:t>
                              </m:r>
                            </m:fName>
                            <m:e>
                              <m:r>
                                <a:rPr lang="en-US" i="1">
                                  <a:solidFill>
                                    <a:srgbClr val="000000"/>
                                  </a:solidFill>
                                  <a:latin typeface="Cambria Math" panose="02040503050406030204" pitchFamily="18" charset="0"/>
                                </a:rPr>
                                <m:t>𝑝</m:t>
                              </m:r>
                            </m:e>
                          </m:func>
                          <m:r>
                            <a:rPr lang="en-US" i="1">
                              <a:solidFill>
                                <a:srgbClr val="000000"/>
                              </a:solidFill>
                              <a:latin typeface="Cambria Math" panose="02040503050406030204" pitchFamily="18" charset="0"/>
                            </a:rPr>
                            <m:t>′)</m:t>
                          </m:r>
                        </m:e>
                      </m:nary>
                    </m:oMath>
                  </m:oMathPara>
                </a14:m>
                <a:endParaRPr lang="en-US"/>
              </a:p>
            </p:txBody>
          </p:sp>
        </mc:Choice>
        <mc:Fallback xmlns="">
          <p:sp>
            <p:nvSpPr>
              <p:cNvPr id="72706" name="Object 2"/>
              <p:cNvSpPr txBox="1">
                <a:spLocks noRot="1" noChangeAspect="1" noMove="1" noResize="1" noEditPoints="1" noAdjustHandles="1" noChangeArrowheads="1" noChangeShapeType="1" noTextEdit="1"/>
              </p:cNvSpPr>
              <p:nvPr/>
            </p:nvSpPr>
            <p:spPr bwMode="auto">
              <a:xfrm>
                <a:off x="6553200" y="3733800"/>
                <a:ext cx="2430324" cy="498713"/>
              </a:xfrm>
              <a:prstGeom prst="rect">
                <a:avLst/>
              </a:prstGeom>
              <a:blipFill>
                <a:blip r:embed="rId2"/>
                <a:stretch>
                  <a:fillRect t="-133333" b="-190123"/>
                </a:stretch>
              </a:blipFill>
            </p:spPr>
            <p:txBody>
              <a:bodyPr/>
              <a:lstStyle/>
              <a:p>
                <a:r>
                  <a:rPr lang="en-US">
                    <a:noFill/>
                  </a:rPr>
                  <a:t> </a:t>
                </a:r>
              </a:p>
            </p:txBody>
          </p:sp>
        </mc:Fallback>
      </mc:AlternateContent>
      <p:sp>
        <p:nvSpPr>
          <p:cNvPr id="177" name="TextBox 176"/>
          <p:cNvSpPr txBox="1"/>
          <p:nvPr/>
        </p:nvSpPr>
        <p:spPr>
          <a:xfrm>
            <a:off x="76200" y="-54352"/>
            <a:ext cx="8362226" cy="830997"/>
          </a:xfrm>
          <a:prstGeom prst="rect">
            <a:avLst/>
          </a:prstGeom>
          <a:noFill/>
        </p:spPr>
        <p:txBody>
          <a:bodyPr wrap="none" rtlCol="0">
            <a:spAutoFit/>
          </a:bodyPr>
          <a:lstStyle/>
          <a:p>
            <a:r>
              <a:rPr lang="en-US" b="1" dirty="0">
                <a:solidFill>
                  <a:schemeClr val="tx2"/>
                </a:solidFill>
                <a:latin typeface="Arial" pitchFamily="34" charset="0"/>
                <a:cs typeface="Arial" pitchFamily="34" charset="0"/>
              </a:rPr>
              <a:t>   </a:t>
            </a:r>
            <a:r>
              <a:rPr lang="en-US" b="1" dirty="0">
                <a:latin typeface="Arial" pitchFamily="34" charset="0"/>
                <a:cs typeface="Arial" pitchFamily="34" charset="0"/>
              </a:rPr>
              <a:t>Local </a:t>
            </a:r>
            <a:r>
              <a:rPr lang="en-US" sz="2400" b="1" dirty="0">
                <a:latin typeface="Arial" pitchFamily="34" charset="0"/>
                <a:cs typeface="Arial" pitchFamily="34" charset="0"/>
              </a:rPr>
              <a:t>T vs. Z Vertical Structures – </a:t>
            </a:r>
            <a:r>
              <a:rPr lang="en-US" sz="2400" b="1" dirty="0">
                <a:solidFill>
                  <a:schemeClr val="bg1"/>
                </a:solidFill>
                <a:latin typeface="Arial" pitchFamily="34" charset="0"/>
                <a:cs typeface="Arial" pitchFamily="34" charset="0"/>
              </a:rPr>
              <a:t>Cold</a:t>
            </a:r>
            <a:r>
              <a:rPr lang="en-US" sz="2400" b="1" dirty="0">
                <a:solidFill>
                  <a:schemeClr val="tx2"/>
                </a:solidFill>
                <a:latin typeface="Arial" pitchFamily="34" charset="0"/>
                <a:cs typeface="Arial" pitchFamily="34" charset="0"/>
              </a:rPr>
              <a:t> </a:t>
            </a:r>
            <a:r>
              <a:rPr lang="en-US" sz="2400" b="1" dirty="0">
                <a:latin typeface="Arial" pitchFamily="34" charset="0"/>
                <a:cs typeface="Arial" pitchFamily="34" charset="0"/>
              </a:rPr>
              <a:t>Surface Case</a:t>
            </a:r>
          </a:p>
          <a:p>
            <a:r>
              <a:rPr lang="en-US" sz="2000" b="1" dirty="0">
                <a:solidFill>
                  <a:srgbClr val="C00000"/>
                </a:solidFill>
                <a:latin typeface="Arial" pitchFamily="34" charset="0"/>
                <a:cs typeface="Arial" pitchFamily="34" charset="0"/>
              </a:rPr>
              <a:t>   In the Tropics </a:t>
            </a:r>
            <a:r>
              <a:rPr lang="en-US" sz="2000" b="1" dirty="0">
                <a:latin typeface="Arial" pitchFamily="34" charset="0"/>
                <a:cs typeface="Arial" pitchFamily="34" charset="0"/>
              </a:rPr>
              <a:t>(e.g., the Eastern Pacific), </a:t>
            </a:r>
            <a:r>
              <a:rPr lang="en-US" sz="2000" b="1" dirty="0" err="1">
                <a:latin typeface="Arial" pitchFamily="34" charset="0"/>
                <a:cs typeface="Arial" pitchFamily="34" charset="0"/>
              </a:rPr>
              <a:t>barotropic</a:t>
            </a:r>
            <a:r>
              <a:rPr lang="en-US" sz="2000" b="1" dirty="0">
                <a:latin typeface="Arial" pitchFamily="34" charset="0"/>
                <a:cs typeface="Arial" pitchFamily="34" charset="0"/>
              </a:rPr>
              <a:t> </a:t>
            </a:r>
          </a:p>
        </p:txBody>
      </p:sp>
      <p:sp>
        <p:nvSpPr>
          <p:cNvPr id="85" name="Rectangle 84"/>
          <p:cNvSpPr/>
          <p:nvPr/>
        </p:nvSpPr>
        <p:spPr>
          <a:xfrm>
            <a:off x="3100732" y="4325112"/>
            <a:ext cx="1428596" cy="369332"/>
          </a:xfrm>
          <a:prstGeom prst="rect">
            <a:avLst/>
          </a:prstGeom>
        </p:spPr>
        <p:txBody>
          <a:bodyPr wrap="none">
            <a:spAutoFit/>
          </a:bodyPr>
          <a:lstStyle/>
          <a:p>
            <a:pPr algn="l"/>
            <a:r>
              <a:rPr lang="en-US" sz="1800" b="1" dirty="0">
                <a:solidFill>
                  <a:schemeClr val="bg1"/>
                </a:solidFill>
                <a:sym typeface="Wingdings" pitchFamily="2" charset="2"/>
              </a:rPr>
              <a:t>Cold air sinks</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28</a:t>
            </a:fld>
            <a:endParaRPr lang="en-US">
              <a:solidFill>
                <a:srgbClr val="000000"/>
              </a:solidFill>
            </a:endParaRPr>
          </a:p>
        </p:txBody>
      </p:sp>
      <p:pic>
        <p:nvPicPr>
          <p:cNvPr id="97282" name="Picture 2"/>
          <p:cNvPicPr>
            <a:picLocks noChangeAspect="1" noChangeArrowheads="1"/>
          </p:cNvPicPr>
          <p:nvPr/>
        </p:nvPicPr>
        <p:blipFill>
          <a:blip r:embed="rId3" cstate="print"/>
          <a:srcRect/>
          <a:stretch>
            <a:fillRect/>
          </a:stretch>
        </p:blipFill>
        <p:spPr bwMode="auto">
          <a:xfrm>
            <a:off x="1143000" y="321202"/>
            <a:ext cx="6489700" cy="6460598"/>
          </a:xfrm>
          <a:prstGeom prst="rect">
            <a:avLst/>
          </a:prstGeom>
          <a:noFill/>
          <a:ln w="9525">
            <a:noFill/>
            <a:miter lim="800000"/>
            <a:headEnd/>
            <a:tailEnd/>
          </a:ln>
        </p:spPr>
      </p:pic>
      <p:cxnSp>
        <p:nvCxnSpPr>
          <p:cNvPr id="5" name="Straight Arrow Connector 4"/>
          <p:cNvCxnSpPr/>
          <p:nvPr/>
        </p:nvCxnSpPr>
        <p:spPr bwMode="auto">
          <a:xfrm flipH="1">
            <a:off x="3599934" y="871154"/>
            <a:ext cx="304800" cy="5334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6" name="TextBox 5"/>
          <p:cNvSpPr txBox="1"/>
          <p:nvPr/>
        </p:nvSpPr>
        <p:spPr>
          <a:xfrm>
            <a:off x="3124200" y="543580"/>
            <a:ext cx="1199367" cy="400110"/>
          </a:xfrm>
          <a:prstGeom prst="rect">
            <a:avLst/>
          </a:prstGeom>
          <a:noFill/>
        </p:spPr>
        <p:txBody>
          <a:bodyPr wrap="none" rtlCol="0">
            <a:spAutoFit/>
          </a:bodyPr>
          <a:lstStyle/>
          <a:p>
            <a:r>
              <a:rPr lang="en-US" sz="2000" b="1" dirty="0"/>
              <a:t>slowdown</a:t>
            </a:r>
          </a:p>
        </p:txBody>
      </p:sp>
      <p:sp>
        <p:nvSpPr>
          <p:cNvPr id="7" name="TextBox 6"/>
          <p:cNvSpPr txBox="1"/>
          <p:nvPr/>
        </p:nvSpPr>
        <p:spPr>
          <a:xfrm>
            <a:off x="4403308" y="590490"/>
            <a:ext cx="1119217" cy="400110"/>
          </a:xfrm>
          <a:prstGeom prst="rect">
            <a:avLst/>
          </a:prstGeom>
          <a:noFill/>
        </p:spPr>
        <p:txBody>
          <a:bodyPr wrap="none" rtlCol="0">
            <a:spAutoFit/>
          </a:bodyPr>
          <a:lstStyle/>
          <a:p>
            <a:r>
              <a:rPr lang="en-US" sz="2000" b="1" dirty="0"/>
              <a:t>speed-up</a:t>
            </a:r>
          </a:p>
        </p:txBody>
      </p:sp>
      <p:cxnSp>
        <p:nvCxnSpPr>
          <p:cNvPr id="9" name="Straight Arrow Connector 8"/>
          <p:cNvCxnSpPr/>
          <p:nvPr/>
        </p:nvCxnSpPr>
        <p:spPr bwMode="auto">
          <a:xfrm>
            <a:off x="5105400" y="914400"/>
            <a:ext cx="152400" cy="4572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1" name="TextBox 10"/>
          <p:cNvSpPr txBox="1"/>
          <p:nvPr/>
        </p:nvSpPr>
        <p:spPr>
          <a:xfrm>
            <a:off x="742099" y="-54352"/>
            <a:ext cx="7868501" cy="584775"/>
          </a:xfrm>
          <a:prstGeom prst="rect">
            <a:avLst/>
          </a:prstGeom>
          <a:noFill/>
        </p:spPr>
        <p:txBody>
          <a:bodyPr wrap="none" rtlCol="0">
            <a:spAutoFit/>
          </a:bodyPr>
          <a:lstStyle/>
          <a:p>
            <a:r>
              <a:rPr lang="en-US" sz="3200" b="1" dirty="0">
                <a:solidFill>
                  <a:schemeClr val="tx2"/>
                </a:solidFill>
                <a:latin typeface="Arial" pitchFamily="34" charset="0"/>
                <a:cs typeface="Arial" pitchFamily="34" charset="0"/>
              </a:rPr>
              <a:t>T</a:t>
            </a:r>
            <a:r>
              <a:rPr lang="en-US" sz="2400" b="1" dirty="0">
                <a:solidFill>
                  <a:schemeClr val="tx2"/>
                </a:solidFill>
                <a:latin typeface="Arial" pitchFamily="34" charset="0"/>
                <a:cs typeface="Arial" pitchFamily="34" charset="0"/>
              </a:rPr>
              <a:t> vs. </a:t>
            </a:r>
            <a:r>
              <a:rPr lang="en-US" b="1" dirty="0">
                <a:solidFill>
                  <a:schemeClr val="tx2"/>
                </a:solidFill>
                <a:latin typeface="Arial" pitchFamily="34" charset="0"/>
                <a:cs typeface="Arial" pitchFamily="34" charset="0"/>
              </a:rPr>
              <a:t>Z</a:t>
            </a:r>
            <a:r>
              <a:rPr lang="en-US" sz="2400" b="1" dirty="0">
                <a:solidFill>
                  <a:schemeClr val="tx2"/>
                </a:solidFill>
                <a:latin typeface="Arial" pitchFamily="34" charset="0"/>
                <a:cs typeface="Arial" pitchFamily="34" charset="0"/>
              </a:rPr>
              <a:t> Vertical Structures – </a:t>
            </a:r>
            <a:r>
              <a:rPr lang="en-US" sz="2400" b="1" dirty="0" err="1">
                <a:solidFill>
                  <a:schemeClr val="tx2"/>
                </a:solidFill>
                <a:latin typeface="Arial" pitchFamily="34" charset="0"/>
                <a:cs typeface="Arial" pitchFamily="34" charset="0"/>
              </a:rPr>
              <a:t>Midlatitudes</a:t>
            </a:r>
            <a:r>
              <a:rPr lang="en-US" sz="2400" b="1" dirty="0">
                <a:solidFill>
                  <a:schemeClr val="tx2"/>
                </a:solidFill>
                <a:latin typeface="Arial" pitchFamily="34" charset="0"/>
                <a:cs typeface="Arial" pitchFamily="34" charset="0"/>
              </a:rPr>
              <a:t>: </a:t>
            </a:r>
            <a:r>
              <a:rPr lang="en-US" sz="2400" b="1" dirty="0" err="1">
                <a:solidFill>
                  <a:schemeClr val="tx2"/>
                </a:solidFill>
                <a:latin typeface="Arial" pitchFamily="34" charset="0"/>
                <a:cs typeface="Arial" pitchFamily="34" charset="0"/>
              </a:rPr>
              <a:t>Baroclinic</a:t>
            </a:r>
            <a:endParaRPr lang="en-US" sz="2400" b="1" dirty="0">
              <a:solidFill>
                <a:schemeClr val="tx2"/>
              </a:solidFill>
              <a:latin typeface="Arial" pitchFamily="34" charset="0"/>
              <a:cs typeface="Arial" pitchFamily="34" charset="0"/>
            </a:endParaRPr>
          </a:p>
        </p:txBody>
      </p:sp>
      <p:sp>
        <p:nvSpPr>
          <p:cNvPr id="10" name="TextBox 9"/>
          <p:cNvSpPr txBox="1"/>
          <p:nvPr/>
        </p:nvSpPr>
        <p:spPr>
          <a:xfrm>
            <a:off x="3876910" y="4772561"/>
            <a:ext cx="3895490" cy="1261884"/>
          </a:xfrm>
          <a:prstGeom prst="rect">
            <a:avLst/>
          </a:prstGeom>
          <a:noFill/>
        </p:spPr>
        <p:txBody>
          <a:bodyPr wrap="none" rtlCol="0">
            <a:spAutoFit/>
          </a:bodyPr>
          <a:lstStyle/>
          <a:p>
            <a:pPr algn="l"/>
            <a:r>
              <a:rPr lang="en-US" sz="1600" b="1" dirty="0">
                <a:solidFill>
                  <a:schemeClr val="tx2"/>
                </a:solidFill>
                <a:latin typeface="Arial" pitchFamily="34" charset="0"/>
                <a:cs typeface="Arial" pitchFamily="34" charset="0"/>
              </a:rPr>
              <a:t>At the surface: </a:t>
            </a:r>
          </a:p>
          <a:p>
            <a:pPr algn="l"/>
            <a:r>
              <a:rPr lang="en-US" sz="1600" b="1" dirty="0">
                <a:solidFill>
                  <a:schemeClr val="tx2"/>
                </a:solidFill>
                <a:latin typeface="Arial" pitchFamily="34" charset="0"/>
                <a:cs typeface="Arial" pitchFamily="34" charset="0"/>
              </a:rPr>
              <a:t>Cold air contracts</a:t>
            </a:r>
            <a:r>
              <a:rPr lang="en-US" sz="1600" b="1" dirty="0">
                <a:solidFill>
                  <a:schemeClr val="tx2"/>
                </a:solidFill>
                <a:latin typeface="Arial" pitchFamily="34" charset="0"/>
                <a:cs typeface="Arial" pitchFamily="34" charset="0"/>
                <a:sym typeface="Wingdings" pitchFamily="2" charset="2"/>
              </a:rPr>
              <a:t> High p</a:t>
            </a:r>
          </a:p>
          <a:p>
            <a:pPr algn="l"/>
            <a:r>
              <a:rPr lang="en-US" sz="1600" b="1" dirty="0">
                <a:solidFill>
                  <a:schemeClr val="tx2"/>
                </a:solidFill>
                <a:latin typeface="Arial" pitchFamily="34" charset="0"/>
                <a:cs typeface="Arial" pitchFamily="34" charset="0"/>
                <a:sym typeface="Wingdings" pitchFamily="2" charset="2"/>
              </a:rPr>
              <a:t>Warm air expands  Low p</a:t>
            </a:r>
          </a:p>
          <a:p>
            <a:pPr algn="l"/>
            <a:endParaRPr lang="en-US" sz="1100" b="1" dirty="0">
              <a:solidFill>
                <a:schemeClr val="tx2"/>
              </a:solidFill>
              <a:latin typeface="Arial" pitchFamily="34" charset="0"/>
              <a:cs typeface="Arial" pitchFamily="34" charset="0"/>
              <a:sym typeface="Wingdings" pitchFamily="2" charset="2"/>
            </a:endParaRPr>
          </a:p>
          <a:p>
            <a:pPr algn="l"/>
            <a:r>
              <a:rPr lang="en-US" sz="1600" b="1" dirty="0">
                <a:solidFill>
                  <a:schemeClr val="tx2"/>
                </a:solidFill>
                <a:latin typeface="Arial" pitchFamily="34" charset="0"/>
                <a:cs typeface="Arial" pitchFamily="34" charset="0"/>
                <a:sym typeface="Wingdings" pitchFamily="2" charset="2"/>
              </a:rPr>
              <a:t>Upper-level p is different from Tropics</a:t>
            </a:r>
            <a:endParaRPr lang="en-US" sz="1600" b="1" dirty="0">
              <a:solidFill>
                <a:schemeClr val="tx2"/>
              </a:solidFill>
              <a:latin typeface="Arial" pitchFamily="34" charset="0"/>
              <a:cs typeface="Arial"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29</a:t>
            </a:fld>
            <a:endParaRPr lang="en-US">
              <a:solidFill>
                <a:srgbClr val="000000"/>
              </a:solidFill>
            </a:endParaRPr>
          </a:p>
        </p:txBody>
      </p:sp>
      <p:pic>
        <p:nvPicPr>
          <p:cNvPr id="69634" name="Picture 2"/>
          <p:cNvPicPr>
            <a:picLocks noChangeAspect="1" noChangeArrowheads="1"/>
          </p:cNvPicPr>
          <p:nvPr/>
        </p:nvPicPr>
        <p:blipFill>
          <a:blip r:embed="rId2" cstate="print"/>
          <a:srcRect/>
          <a:stretch>
            <a:fillRect/>
          </a:stretch>
        </p:blipFill>
        <p:spPr bwMode="auto">
          <a:xfrm>
            <a:off x="200025" y="19050"/>
            <a:ext cx="8743950" cy="6819900"/>
          </a:xfrm>
          <a:prstGeom prst="rect">
            <a:avLst/>
          </a:prstGeom>
          <a:noFill/>
          <a:ln w="9525">
            <a:noFill/>
            <a:miter lim="800000"/>
            <a:headEnd/>
            <a:tailEnd/>
          </a:ln>
        </p:spPr>
      </p:pic>
      <p:sp>
        <p:nvSpPr>
          <p:cNvPr id="4" name="TextBox 3"/>
          <p:cNvSpPr txBox="1"/>
          <p:nvPr/>
        </p:nvSpPr>
        <p:spPr>
          <a:xfrm>
            <a:off x="4679458" y="685800"/>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p>
        </p:txBody>
      </p:sp>
      <p:sp>
        <p:nvSpPr>
          <p:cNvPr id="5" name="TextBox 4"/>
          <p:cNvSpPr txBox="1"/>
          <p:nvPr/>
        </p:nvSpPr>
        <p:spPr>
          <a:xfrm>
            <a:off x="6781800" y="914400"/>
            <a:ext cx="370615"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a:t>
            </a:r>
          </a:p>
        </p:txBody>
      </p:sp>
      <p:sp>
        <p:nvSpPr>
          <p:cNvPr id="6" name="TextBox 5"/>
          <p:cNvSpPr txBox="1"/>
          <p:nvPr/>
        </p:nvSpPr>
        <p:spPr>
          <a:xfrm>
            <a:off x="6477000" y="533400"/>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p>
        </p:txBody>
      </p:sp>
      <p:sp>
        <p:nvSpPr>
          <p:cNvPr id="7" name="TextBox 6"/>
          <p:cNvSpPr txBox="1"/>
          <p:nvPr/>
        </p:nvSpPr>
        <p:spPr>
          <a:xfrm>
            <a:off x="5649185" y="1809690"/>
            <a:ext cx="370615"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a:t>
            </a:r>
          </a:p>
        </p:txBody>
      </p:sp>
      <p:sp>
        <p:nvSpPr>
          <p:cNvPr id="8" name="TextBox 7"/>
          <p:cNvSpPr txBox="1"/>
          <p:nvPr/>
        </p:nvSpPr>
        <p:spPr>
          <a:xfrm>
            <a:off x="6858000" y="1752600"/>
            <a:ext cx="370615"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a:t>
            </a:r>
          </a:p>
        </p:txBody>
      </p:sp>
      <p:sp>
        <p:nvSpPr>
          <p:cNvPr id="9" name="TextBox 8"/>
          <p:cNvSpPr txBox="1"/>
          <p:nvPr/>
        </p:nvSpPr>
        <p:spPr>
          <a:xfrm>
            <a:off x="5791200" y="2286000"/>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p>
        </p:txBody>
      </p:sp>
      <p:sp>
        <p:nvSpPr>
          <p:cNvPr id="10" name="TextBox 9"/>
          <p:cNvSpPr txBox="1"/>
          <p:nvPr/>
        </p:nvSpPr>
        <p:spPr>
          <a:xfrm>
            <a:off x="7278240" y="2209800"/>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p>
        </p:txBody>
      </p:sp>
      <p:sp>
        <p:nvSpPr>
          <p:cNvPr id="11" name="TextBox 10"/>
          <p:cNvSpPr txBox="1"/>
          <p:nvPr/>
        </p:nvSpPr>
        <p:spPr>
          <a:xfrm>
            <a:off x="8163785" y="742890"/>
            <a:ext cx="370615"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a:t>
            </a:r>
          </a:p>
        </p:txBody>
      </p:sp>
      <p:sp>
        <p:nvSpPr>
          <p:cNvPr id="12" name="TextBox 11"/>
          <p:cNvSpPr txBox="1"/>
          <p:nvPr/>
        </p:nvSpPr>
        <p:spPr>
          <a:xfrm>
            <a:off x="5649185" y="819090"/>
            <a:ext cx="370615"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a:t>
            </a:r>
          </a:p>
        </p:txBody>
      </p:sp>
      <p:sp>
        <p:nvSpPr>
          <p:cNvPr id="13" name="TextBox 12"/>
          <p:cNvSpPr txBox="1"/>
          <p:nvPr/>
        </p:nvSpPr>
        <p:spPr>
          <a:xfrm>
            <a:off x="4924253" y="3924756"/>
            <a:ext cx="370615"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a:t>
            </a:r>
          </a:p>
        </p:txBody>
      </p:sp>
      <p:sp>
        <p:nvSpPr>
          <p:cNvPr id="14" name="TextBox 13"/>
          <p:cNvSpPr txBox="1"/>
          <p:nvPr/>
        </p:nvSpPr>
        <p:spPr>
          <a:xfrm>
            <a:off x="6499741" y="3961824"/>
            <a:ext cx="370615"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a:t>
            </a:r>
          </a:p>
        </p:txBody>
      </p:sp>
      <p:sp>
        <p:nvSpPr>
          <p:cNvPr id="15" name="TextBox 14"/>
          <p:cNvSpPr txBox="1"/>
          <p:nvPr/>
        </p:nvSpPr>
        <p:spPr>
          <a:xfrm>
            <a:off x="3620640" y="3810000"/>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p>
        </p:txBody>
      </p:sp>
      <p:sp>
        <p:nvSpPr>
          <p:cNvPr id="16" name="TextBox 15"/>
          <p:cNvSpPr txBox="1"/>
          <p:nvPr/>
        </p:nvSpPr>
        <p:spPr>
          <a:xfrm>
            <a:off x="5715000" y="3867090"/>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228600" y="381000"/>
            <a:ext cx="708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Outline of Today’s Lecture</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3</a:t>
            </a:fld>
            <a:endParaRPr lang="en-US" dirty="0">
              <a:solidFill>
                <a:schemeClr val="bg2"/>
              </a:solidFill>
            </a:endParaRPr>
          </a:p>
        </p:txBody>
      </p:sp>
      <p:sp>
        <p:nvSpPr>
          <p:cNvPr id="6" name="Rectangle 3"/>
          <p:cNvSpPr txBox="1">
            <a:spLocks noChangeArrowheads="1"/>
          </p:cNvSpPr>
          <p:nvPr/>
        </p:nvSpPr>
        <p:spPr bwMode="auto">
          <a:xfrm>
            <a:off x="76200" y="1066800"/>
            <a:ext cx="8763000" cy="5562600"/>
          </a:xfrm>
          <a:prstGeom prst="rect">
            <a:avLst/>
          </a:prstGeom>
          <a:noFill/>
          <a:ln w="9525">
            <a:noFill/>
            <a:miter lim="800000"/>
            <a:headEnd/>
            <a:tailEnd/>
          </a:ln>
        </p:spPr>
        <p:txBody>
          <a:bodyPr/>
          <a:lstStyle/>
          <a:p>
            <a:pPr marL="342900" indent="-342900" algn="l">
              <a:spcBef>
                <a:spcPct val="20000"/>
              </a:spcBef>
              <a:buFontTx/>
              <a:buChar char="•"/>
              <a:defRPr/>
            </a:pPr>
            <a:r>
              <a:rPr lang="en-US" b="1" kern="0" dirty="0">
                <a:solidFill>
                  <a:srgbClr val="FF0000"/>
                </a:solidFill>
                <a:latin typeface="Microsoft Sans Serif" pitchFamily="34" charset="0"/>
              </a:rPr>
              <a:t>Some basics of atmospheric circulation:</a:t>
            </a:r>
          </a:p>
          <a:p>
            <a:pPr marL="342900" indent="-342900" algn="l">
              <a:spcBef>
                <a:spcPct val="20000"/>
              </a:spcBef>
              <a:defRPr/>
            </a:pPr>
            <a:r>
              <a:rPr lang="en-US" sz="2000" b="1" kern="0" dirty="0">
                <a:solidFill>
                  <a:schemeClr val="accent4">
                    <a:lumMod val="50000"/>
                  </a:schemeClr>
                </a:solidFill>
                <a:latin typeface="Microsoft Sans Serif" pitchFamily="34" charset="0"/>
              </a:rPr>
              <a:t>     </a:t>
            </a:r>
            <a:r>
              <a:rPr lang="en-US" sz="2000" b="1" kern="0" dirty="0" err="1">
                <a:latin typeface="Microsoft Sans Serif" pitchFamily="34" charset="0"/>
              </a:rPr>
              <a:t>Geostropic</a:t>
            </a:r>
            <a:r>
              <a:rPr lang="en-US" sz="2000" b="1" kern="0" dirty="0">
                <a:latin typeface="Microsoft Sans Serif" pitchFamily="34" charset="0"/>
              </a:rPr>
              <a:t> flow, Thermal Wind, </a:t>
            </a:r>
            <a:r>
              <a:rPr lang="en-US" sz="2000" b="1" kern="0" dirty="0" err="1">
                <a:latin typeface="Microsoft Sans Serif" pitchFamily="34" charset="0"/>
              </a:rPr>
              <a:t>Barotropic</a:t>
            </a:r>
            <a:r>
              <a:rPr lang="en-US" sz="2000" b="1" kern="0" dirty="0">
                <a:latin typeface="Microsoft Sans Serif" pitchFamily="34" charset="0"/>
              </a:rPr>
              <a:t> </a:t>
            </a:r>
            <a:r>
              <a:rPr lang="en-US" sz="2000" b="1" kern="0" dirty="0" err="1">
                <a:latin typeface="Microsoft Sans Serif" pitchFamily="34" charset="0"/>
              </a:rPr>
              <a:t>vs.Baroclinic</a:t>
            </a:r>
            <a:r>
              <a:rPr lang="en-US" sz="2000" b="1" kern="0" dirty="0">
                <a:latin typeface="Microsoft Sans Serif" pitchFamily="34" charset="0"/>
              </a:rPr>
              <a:t> fields, Temperature vs. Pressure levels,  Surface vs. Upper-level flows</a:t>
            </a:r>
          </a:p>
          <a:p>
            <a:pPr marL="342900" indent="-342900" algn="l">
              <a:spcBef>
                <a:spcPct val="20000"/>
              </a:spcBef>
              <a:defRPr/>
            </a:pPr>
            <a:r>
              <a:rPr lang="en-US" sz="2000" b="1" kern="0" dirty="0">
                <a:latin typeface="Microsoft Sans Serif" pitchFamily="34" charset="0"/>
              </a:rPr>
              <a:t>	Conservation of Angular Momentum</a:t>
            </a:r>
          </a:p>
          <a:p>
            <a:pPr marL="342900" indent="-342900" algn="l">
              <a:spcBef>
                <a:spcPct val="20000"/>
              </a:spcBef>
              <a:buFont typeface="Arial" pitchFamily="34" charset="0"/>
              <a:buChar char="•"/>
              <a:defRPr/>
            </a:pPr>
            <a:r>
              <a:rPr lang="en-US" b="1" kern="0" dirty="0">
                <a:solidFill>
                  <a:srgbClr val="FF0000"/>
                </a:solidFill>
                <a:latin typeface="Microsoft Sans Serif" pitchFamily="34" charset="0"/>
              </a:rPr>
              <a:t>Overview of the mean circulation</a:t>
            </a:r>
          </a:p>
          <a:p>
            <a:pPr marL="342900" indent="-342900" algn="l">
              <a:spcBef>
                <a:spcPct val="20000"/>
              </a:spcBef>
              <a:buFontTx/>
              <a:buChar char="•"/>
              <a:defRPr/>
            </a:pPr>
            <a:endParaRPr lang="en-US" sz="1400" b="1" kern="0" dirty="0">
              <a:solidFill>
                <a:schemeClr val="bg1"/>
              </a:solidFill>
              <a:latin typeface="Microsoft Sans Serif" pitchFamily="34" charset="0"/>
            </a:endParaRPr>
          </a:p>
          <a:p>
            <a:pPr marL="342900" indent="-342900" algn="l">
              <a:spcBef>
                <a:spcPct val="20000"/>
              </a:spcBef>
              <a:buFontTx/>
              <a:buChar char="•"/>
              <a:defRPr/>
            </a:pPr>
            <a:r>
              <a:rPr lang="en-US" b="1" kern="0" dirty="0">
                <a:solidFill>
                  <a:schemeClr val="tx2"/>
                </a:solidFill>
                <a:latin typeface="Microsoft Sans Serif" pitchFamily="34" charset="0"/>
              </a:rPr>
              <a:t>Zonal average and mid-latitude eddies</a:t>
            </a:r>
          </a:p>
          <a:p>
            <a:pPr marL="342900" indent="-342900" algn="l">
              <a:spcBef>
                <a:spcPct val="20000"/>
              </a:spcBef>
              <a:buFontTx/>
              <a:buChar char="•"/>
              <a:defRPr/>
            </a:pPr>
            <a:endParaRPr lang="en-US" sz="1100" b="1" kern="0" dirty="0">
              <a:solidFill>
                <a:schemeClr val="tx2"/>
              </a:solidFill>
              <a:latin typeface="Microsoft Sans Serif" pitchFamily="34" charset="0"/>
            </a:endParaRPr>
          </a:p>
          <a:p>
            <a:pPr marL="342900" indent="-342900" algn="l">
              <a:spcBef>
                <a:spcPct val="20000"/>
              </a:spcBef>
              <a:buFontTx/>
              <a:buChar char="•"/>
              <a:defRPr/>
            </a:pPr>
            <a:endParaRPr lang="en-US" sz="1000" b="1" kern="0" dirty="0">
              <a:solidFill>
                <a:schemeClr val="tx2"/>
              </a:solidFill>
              <a:latin typeface="Microsoft Sans Serif" pitchFamily="34" charset="0"/>
            </a:endParaRPr>
          </a:p>
          <a:p>
            <a:pPr marL="342900" indent="-342900" algn="l">
              <a:spcBef>
                <a:spcPct val="20000"/>
              </a:spcBef>
              <a:buFontTx/>
              <a:buChar char="•"/>
              <a:defRPr/>
            </a:pPr>
            <a:r>
              <a:rPr lang="en-US" b="1" kern="0" dirty="0">
                <a:solidFill>
                  <a:schemeClr val="tx2"/>
                </a:solidFill>
                <a:latin typeface="Microsoft Sans Serif" pitchFamily="34" charset="0"/>
              </a:rPr>
              <a:t>Meridional transport of energy, moisture </a:t>
            </a:r>
          </a:p>
          <a:p>
            <a:pPr marL="800100" lvl="1" indent="-342900" algn="l">
              <a:spcBef>
                <a:spcPct val="20000"/>
              </a:spcBef>
              <a:defRPr/>
            </a:pPr>
            <a:r>
              <a:rPr lang="en-US" b="1" kern="0" dirty="0">
                <a:solidFill>
                  <a:schemeClr val="tx2"/>
                </a:solidFill>
                <a:latin typeface="Microsoft Sans Serif" pitchFamily="34" charset="0"/>
              </a:rPr>
              <a:t>and momentum</a:t>
            </a:r>
          </a:p>
          <a:p>
            <a:pPr marL="342900" indent="-342900" algn="l">
              <a:spcBef>
                <a:spcPct val="20000"/>
              </a:spcBef>
              <a:defRPr/>
            </a:pPr>
            <a:endParaRPr lang="en-US" sz="1400" b="1" kern="0" dirty="0">
              <a:solidFill>
                <a:schemeClr val="tx2"/>
              </a:solidFill>
              <a:latin typeface="Microsoft Sans Serif" pitchFamily="34" charset="0"/>
            </a:endParaRPr>
          </a:p>
          <a:p>
            <a:pPr marL="342900" lvl="1" indent="-342900" algn="l">
              <a:spcBef>
                <a:spcPct val="20000"/>
              </a:spcBef>
              <a:buFont typeface="Arial" pitchFamily="34" charset="0"/>
              <a:buChar char="•"/>
              <a:defRPr/>
            </a:pPr>
            <a:r>
              <a:rPr lang="en-US" b="1" kern="0" dirty="0">
                <a:solidFill>
                  <a:schemeClr val="tx2"/>
                </a:solidFill>
                <a:latin typeface="Microsoft Sans Serif" pitchFamily="34" charset="0"/>
              </a:rPr>
              <a:t>Circulation and regional climate</a:t>
            </a:r>
            <a:endParaRPr lang="en-US" sz="2000" b="1" kern="0" dirty="0">
              <a:solidFill>
                <a:schemeClr val="tx2"/>
              </a:solidFill>
              <a:latin typeface="Microsoft Sans Serif" pitchFamily="34" charset="0"/>
            </a:endParaRPr>
          </a:p>
          <a:p>
            <a:pPr marL="342900" indent="-342900" algn="l">
              <a:spcBef>
                <a:spcPct val="20000"/>
              </a:spcBef>
              <a:defRPr/>
            </a:pPr>
            <a:endParaRPr lang="en-US" sz="1800" b="1" kern="0" dirty="0">
              <a:latin typeface="Microsoft Sans Serif" pitchFamily="34" charset="0"/>
            </a:endParaRPr>
          </a:p>
        </p:txBody>
      </p:sp>
      <p:sp>
        <p:nvSpPr>
          <p:cNvPr id="7" name="Line 4"/>
          <p:cNvSpPr>
            <a:spLocks noChangeShapeType="1"/>
          </p:cNvSpPr>
          <p:nvPr/>
        </p:nvSpPr>
        <p:spPr bwMode="auto">
          <a:xfrm>
            <a:off x="0" y="11430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52942" y="457200"/>
            <a:ext cx="6244215" cy="3169838"/>
            <a:chOff x="146764" y="3515380"/>
            <a:chExt cx="6244215" cy="3169838"/>
          </a:xfrm>
        </p:grpSpPr>
        <p:pic>
          <p:nvPicPr>
            <p:cNvPr id="37891" name="Picture 3"/>
            <p:cNvPicPr>
              <a:picLocks noChangeAspect="1" noChangeArrowheads="1"/>
            </p:cNvPicPr>
            <p:nvPr/>
          </p:nvPicPr>
          <p:blipFill>
            <a:blip r:embed="rId2" cstate="print"/>
            <a:srcRect b="8511"/>
            <a:stretch>
              <a:fillRect/>
            </a:stretch>
          </p:blipFill>
          <p:spPr bwMode="auto">
            <a:xfrm>
              <a:off x="454024" y="3581400"/>
              <a:ext cx="5936955" cy="3103818"/>
            </a:xfrm>
            <a:prstGeom prst="rect">
              <a:avLst/>
            </a:prstGeom>
            <a:noFill/>
            <a:ln w="9525">
              <a:noFill/>
              <a:miter lim="800000"/>
              <a:headEnd/>
              <a:tailEnd/>
            </a:ln>
          </p:spPr>
        </p:pic>
        <p:sp>
          <p:nvSpPr>
            <p:cNvPr id="7" name="Rectangle 6"/>
            <p:cNvSpPr/>
            <p:nvPr/>
          </p:nvSpPr>
          <p:spPr>
            <a:xfrm>
              <a:off x="146764" y="3515380"/>
              <a:ext cx="893194" cy="584775"/>
            </a:xfrm>
            <a:prstGeom prst="rect">
              <a:avLst/>
            </a:prstGeom>
          </p:spPr>
          <p:txBody>
            <a:bodyPr wrap="none">
              <a:spAutoFit/>
            </a:bodyPr>
            <a:lstStyle/>
            <a:p>
              <a:r>
                <a:rPr lang="en-US" sz="3200" b="1" dirty="0">
                  <a:solidFill>
                    <a:schemeClr val="tx2"/>
                  </a:solidFill>
                  <a:sym typeface="Symbol"/>
                </a:rPr>
                <a:t>u</a:t>
              </a:r>
              <a:r>
                <a:rPr lang="en-US" sz="2000" b="1" dirty="0">
                  <a:solidFill>
                    <a:schemeClr val="tx2"/>
                  </a:solidFill>
                  <a:sym typeface="Symbol"/>
                </a:rPr>
                <a:t>(m/s)</a:t>
              </a:r>
              <a:endParaRPr lang="en-US" dirty="0"/>
            </a:p>
          </p:txBody>
        </p:sp>
      </p:grpSp>
      <p:sp>
        <p:nvSpPr>
          <p:cNvPr id="8" name="Rectangle 7"/>
          <p:cNvSpPr/>
          <p:nvPr/>
        </p:nvSpPr>
        <p:spPr>
          <a:xfrm>
            <a:off x="2112470" y="86380"/>
            <a:ext cx="2462533" cy="523220"/>
          </a:xfrm>
          <a:prstGeom prst="rect">
            <a:avLst/>
          </a:prstGeom>
        </p:spPr>
        <p:txBody>
          <a:bodyPr wrap="none">
            <a:spAutoFit/>
          </a:bodyPr>
          <a:lstStyle/>
          <a:p>
            <a:r>
              <a:rPr lang="en-US" b="1" dirty="0">
                <a:solidFill>
                  <a:srgbClr val="FF3300"/>
                </a:solidFill>
                <a:effectLst>
                  <a:outerShdw blurRad="50800" dist="38100" dir="2700000" algn="tl" rotWithShape="0">
                    <a:prstClr val="black">
                      <a:alpha val="40000"/>
                    </a:prstClr>
                  </a:outerShdw>
                </a:effectLst>
                <a:latin typeface="Arial" charset="0"/>
              </a:rPr>
              <a:t>Annual-mean</a:t>
            </a:r>
            <a:endParaRPr lang="en-US" dirty="0"/>
          </a:p>
        </p:txBody>
      </p:sp>
      <mc:AlternateContent xmlns:mc="http://schemas.openxmlformats.org/markup-compatibility/2006" xmlns:a14="http://schemas.microsoft.com/office/drawing/2010/main">
        <mc:Choice Requires="a14">
          <p:sp>
            <p:nvSpPr>
              <p:cNvPr id="37892" name="Object 4"/>
              <p:cNvSpPr txBox="1"/>
              <p:nvPr/>
            </p:nvSpPr>
            <p:spPr bwMode="auto">
              <a:xfrm>
                <a:off x="6400800" y="3869827"/>
                <a:ext cx="2605087" cy="1464173"/>
              </a:xfrm>
              <a:prstGeom prst="rect">
                <a:avLst/>
              </a:prstGeom>
              <a:solidFill>
                <a:schemeClr val="tx1"/>
              </a:solidFill>
            </p:spPr>
            <p:txBody>
              <a:bodyPr>
                <a:normAutofit fontScale="55000" lnSpcReduction="20000"/>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𝑢</m:t>
                          </m:r>
                        </m:e>
                        <m:sub>
                          <m:r>
                            <a:rPr lang="en-US" i="1">
                              <a:solidFill>
                                <a:srgbClr val="000000"/>
                              </a:solidFill>
                              <a:latin typeface="Cambria Math" panose="02040503050406030204" pitchFamily="18" charset="0"/>
                            </a:rPr>
                            <m:t>𝑔</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𝑔</m:t>
                              </m:r>
                            </m:e>
                            <m:sub>
                              <m:r>
                                <a:rPr lang="en-US" i="1">
                                  <a:solidFill>
                                    <a:srgbClr val="000000"/>
                                  </a:solidFill>
                                  <a:latin typeface="Cambria Math" panose="02040503050406030204" pitchFamily="18" charset="0"/>
                                </a:rPr>
                                <m:t>𝑜</m:t>
                              </m:r>
                            </m:sub>
                          </m:sSub>
                        </m:num>
                        <m:den>
                          <m:r>
                            <a:rPr lang="en-US" i="1">
                              <a:solidFill>
                                <a:srgbClr val="000000"/>
                              </a:solidFill>
                              <a:latin typeface="Cambria Math" panose="02040503050406030204" pitchFamily="18" charset="0"/>
                            </a:rPr>
                            <m:t>𝑓</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𝑍</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𝑦</m:t>
                          </m:r>
                        </m:den>
                      </m:f>
                    </m:oMath>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𝑢</m:t>
                          </m:r>
                        </m:e>
                        <m:sub>
                          <m:r>
                            <a:rPr lang="en-US" i="1">
                              <a:solidFill>
                                <a:srgbClr val="000000"/>
                              </a:solidFill>
                              <a:latin typeface="Cambria Math" panose="02040503050406030204" pitchFamily="18" charset="0"/>
                            </a:rPr>
                            <m:t>2</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𝑢</m:t>
                          </m:r>
                        </m:e>
                        <m:sub>
                          <m:r>
                            <a:rPr lang="en-US" i="1">
                              <a:solidFill>
                                <a:srgbClr val="000000"/>
                              </a:solidFill>
                              <a:latin typeface="Cambria Math" panose="02040503050406030204" pitchFamily="18" charset="0"/>
                            </a:rPr>
                            <m:t>1</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𝑔</m:t>
                              </m:r>
                            </m:e>
                            <m:sub>
                              <m:r>
                                <a:rPr lang="en-US" i="1">
                                  <a:solidFill>
                                    <a:srgbClr val="000000"/>
                                  </a:solidFill>
                                  <a:latin typeface="Cambria Math" panose="02040503050406030204" pitchFamily="18" charset="0"/>
                                </a:rPr>
                                <m:t>𝑜</m:t>
                              </m:r>
                            </m:sub>
                          </m:sSub>
                        </m:num>
                        <m:den>
                          <m:r>
                            <a:rPr lang="en-US" i="1">
                              <a:solidFill>
                                <a:srgbClr val="000000"/>
                              </a:solidFill>
                              <a:latin typeface="Cambria Math" panose="02040503050406030204" pitchFamily="18" charset="0"/>
                            </a:rPr>
                            <m:t>𝑓</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𝑍</m:t>
                              </m:r>
                            </m:e>
                            <m:sub>
                              <m:r>
                                <a:rPr lang="en-US" i="1">
                                  <a:solidFill>
                                    <a:srgbClr val="000000"/>
                                  </a:solidFill>
                                  <a:latin typeface="Cambria Math" panose="02040503050406030204" pitchFamily="18" charset="0"/>
                                </a:rPr>
                                <m:t>2</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𝑍</m:t>
                              </m:r>
                            </m:e>
                            <m:sub>
                              <m:r>
                                <a:rPr lang="en-US" i="1">
                                  <a:solidFill>
                                    <a:srgbClr val="000000"/>
                                  </a:solidFill>
                                  <a:latin typeface="Cambria Math" panose="02040503050406030204" pitchFamily="18" charset="0"/>
                                </a:rPr>
                                <m:t>1</m:t>
                              </m:r>
                            </m:sub>
                          </m:sSub>
                          <m:r>
                            <a:rPr lang="en-US" i="1">
                              <a:solidFill>
                                <a:srgbClr val="000000"/>
                              </a:solidFill>
                              <a:latin typeface="Cambria Math" panose="02040503050406030204" pitchFamily="18" charset="0"/>
                            </a:rPr>
                            <m:t>)</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𝑦</m:t>
                          </m:r>
                        </m:den>
                      </m:f>
                    </m:oMath>
                  </m:oMathPara>
                </a14:m>
                <a:endParaRPr lang="en-US"/>
              </a:p>
            </p:txBody>
          </p:sp>
        </mc:Choice>
        <mc:Fallback xmlns="">
          <p:sp>
            <p:nvSpPr>
              <p:cNvPr id="37892" name="Object 4"/>
              <p:cNvSpPr txBox="1">
                <a:spLocks noRot="1" noChangeAspect="1" noMove="1" noResize="1" noEditPoints="1" noAdjustHandles="1" noChangeArrowheads="1" noChangeShapeType="1" noTextEdit="1"/>
              </p:cNvSpPr>
              <p:nvPr/>
            </p:nvSpPr>
            <p:spPr bwMode="auto">
              <a:xfrm>
                <a:off x="6400800" y="3869827"/>
                <a:ext cx="2605087" cy="1464173"/>
              </a:xfrm>
              <a:prstGeom prst="rect">
                <a:avLst/>
              </a:prstGeom>
              <a:blipFill>
                <a:blip r:embed="rId3"/>
                <a:stretch>
                  <a:fillRect/>
                </a:stretch>
              </a:blipFill>
            </p:spPr>
            <p:txBody>
              <a:bodyPr/>
              <a:lstStyle/>
              <a:p>
                <a:r>
                  <a:rPr lang="en-US">
                    <a:noFill/>
                  </a:rPr>
                  <a:t> </a:t>
                </a:r>
              </a:p>
            </p:txBody>
          </p:sp>
        </mc:Fallback>
      </mc:AlternateContent>
      <p:grpSp>
        <p:nvGrpSpPr>
          <p:cNvPr id="37" name="Group 36"/>
          <p:cNvGrpSpPr/>
          <p:nvPr/>
        </p:nvGrpSpPr>
        <p:grpSpPr>
          <a:xfrm>
            <a:off x="2743212" y="164068"/>
            <a:ext cx="5997405" cy="1055132"/>
            <a:chOff x="2743212" y="164068"/>
            <a:chExt cx="5997405" cy="1055132"/>
          </a:xfrm>
        </p:grpSpPr>
        <p:sp>
          <p:nvSpPr>
            <p:cNvPr id="22" name="TextBox 21"/>
            <p:cNvSpPr txBox="1"/>
            <p:nvPr/>
          </p:nvSpPr>
          <p:spPr>
            <a:xfrm>
              <a:off x="5127128" y="164068"/>
              <a:ext cx="3613489" cy="646331"/>
            </a:xfrm>
            <a:prstGeom prst="rect">
              <a:avLst/>
            </a:prstGeom>
            <a:noFill/>
          </p:spPr>
          <p:txBody>
            <a:bodyPr wrap="none" rtlCol="0">
              <a:spAutoFit/>
            </a:bodyPr>
            <a:lstStyle/>
            <a:p>
              <a:r>
                <a:rPr lang="en-US" sz="1800" b="1" dirty="0">
                  <a:solidFill>
                    <a:schemeClr val="tx2"/>
                  </a:solidFill>
                </a:rPr>
                <a:t>Subtropical jets at 30-40</a:t>
              </a:r>
              <a:r>
                <a:rPr lang="en-US" sz="1800" b="1" baseline="30000" dirty="0">
                  <a:solidFill>
                    <a:schemeClr val="tx2"/>
                  </a:solidFill>
                </a:rPr>
                <a:t>o</a:t>
              </a:r>
              <a:r>
                <a:rPr lang="en-US" sz="1800" b="1" dirty="0">
                  <a:solidFill>
                    <a:schemeClr val="tx2"/>
                  </a:solidFill>
                </a:rPr>
                <a:t> lat. &amp; 200mb</a:t>
              </a:r>
            </a:p>
            <a:p>
              <a:r>
                <a:rPr lang="en-US" sz="1800" b="1" dirty="0">
                  <a:solidFill>
                    <a:schemeClr val="tx2"/>
                  </a:solidFill>
                </a:rPr>
                <a:t>~60mph</a:t>
              </a:r>
            </a:p>
          </p:txBody>
        </p:sp>
        <p:cxnSp>
          <p:nvCxnSpPr>
            <p:cNvPr id="24" name="Straight Arrow Connector 23"/>
            <p:cNvCxnSpPr/>
            <p:nvPr/>
          </p:nvCxnSpPr>
          <p:spPr bwMode="auto">
            <a:xfrm flipH="1">
              <a:off x="4648200" y="457200"/>
              <a:ext cx="1143000" cy="7620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26" name="Straight Arrow Connector 25"/>
            <p:cNvCxnSpPr>
              <a:stCxn id="22" idx="1"/>
            </p:cNvCxnSpPr>
            <p:nvPr/>
          </p:nvCxnSpPr>
          <p:spPr bwMode="auto">
            <a:xfrm flipH="1">
              <a:off x="2743212" y="487234"/>
              <a:ext cx="2383916" cy="731966"/>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grpSp>
      <p:grpSp>
        <p:nvGrpSpPr>
          <p:cNvPr id="38" name="Group 37"/>
          <p:cNvGrpSpPr/>
          <p:nvPr/>
        </p:nvGrpSpPr>
        <p:grpSpPr>
          <a:xfrm>
            <a:off x="1765226" y="1611868"/>
            <a:ext cx="3784748" cy="1055132"/>
            <a:chOff x="1765226" y="1611868"/>
            <a:chExt cx="3784748" cy="1055132"/>
          </a:xfrm>
        </p:grpSpPr>
        <p:sp>
          <p:nvSpPr>
            <p:cNvPr id="27" name="TextBox 26"/>
            <p:cNvSpPr txBox="1"/>
            <p:nvPr/>
          </p:nvSpPr>
          <p:spPr>
            <a:xfrm>
              <a:off x="4419600" y="1992868"/>
              <a:ext cx="1130374" cy="369332"/>
            </a:xfrm>
            <a:prstGeom prst="rect">
              <a:avLst/>
            </a:prstGeom>
            <a:noFill/>
          </p:spPr>
          <p:txBody>
            <a:bodyPr wrap="none" rtlCol="0">
              <a:spAutoFit/>
            </a:bodyPr>
            <a:lstStyle/>
            <a:p>
              <a:r>
                <a:rPr lang="en-US" sz="1800" b="1" dirty="0" err="1">
                  <a:solidFill>
                    <a:schemeClr val="tx2"/>
                  </a:solidFill>
                </a:rPr>
                <a:t>Westerlies</a:t>
              </a:r>
              <a:endParaRPr lang="en-US" sz="1800" b="1" dirty="0">
                <a:solidFill>
                  <a:schemeClr val="tx2"/>
                </a:solidFill>
              </a:endParaRPr>
            </a:p>
          </p:txBody>
        </p:sp>
        <p:sp>
          <p:nvSpPr>
            <p:cNvPr id="28" name="TextBox 27"/>
            <p:cNvSpPr txBox="1"/>
            <p:nvPr/>
          </p:nvSpPr>
          <p:spPr>
            <a:xfrm>
              <a:off x="1765226" y="1611868"/>
              <a:ext cx="1130374" cy="369332"/>
            </a:xfrm>
            <a:prstGeom prst="rect">
              <a:avLst/>
            </a:prstGeom>
            <a:noFill/>
          </p:spPr>
          <p:txBody>
            <a:bodyPr wrap="none" rtlCol="0">
              <a:spAutoFit/>
            </a:bodyPr>
            <a:lstStyle/>
            <a:p>
              <a:r>
                <a:rPr lang="en-US" sz="1800" b="1" dirty="0" err="1">
                  <a:solidFill>
                    <a:schemeClr val="tx2"/>
                  </a:solidFill>
                </a:rPr>
                <a:t>Westerlies</a:t>
              </a:r>
              <a:endParaRPr lang="en-US" sz="1800" b="1" dirty="0">
                <a:solidFill>
                  <a:schemeClr val="tx2"/>
                </a:solidFill>
              </a:endParaRPr>
            </a:p>
          </p:txBody>
        </p:sp>
        <p:sp>
          <p:nvSpPr>
            <p:cNvPr id="29" name="TextBox 28"/>
            <p:cNvSpPr txBox="1"/>
            <p:nvPr/>
          </p:nvSpPr>
          <p:spPr>
            <a:xfrm>
              <a:off x="3148213" y="2297668"/>
              <a:ext cx="1082348" cy="369332"/>
            </a:xfrm>
            <a:prstGeom prst="rect">
              <a:avLst/>
            </a:prstGeom>
            <a:noFill/>
          </p:spPr>
          <p:txBody>
            <a:bodyPr wrap="none" rtlCol="0">
              <a:spAutoFit/>
            </a:bodyPr>
            <a:lstStyle/>
            <a:p>
              <a:r>
                <a:rPr lang="en-US" sz="1800" b="1" dirty="0">
                  <a:solidFill>
                    <a:schemeClr val="tx2"/>
                  </a:solidFill>
                </a:rPr>
                <a:t>Easterlies</a:t>
              </a:r>
            </a:p>
          </p:txBody>
        </p:sp>
      </p:grpSp>
      <p:grpSp>
        <p:nvGrpSpPr>
          <p:cNvPr id="46" name="Group 45"/>
          <p:cNvGrpSpPr/>
          <p:nvPr/>
        </p:nvGrpSpPr>
        <p:grpSpPr>
          <a:xfrm>
            <a:off x="2137719" y="1241854"/>
            <a:ext cx="6550258" cy="2029598"/>
            <a:chOff x="2137719" y="1241854"/>
            <a:chExt cx="6550258" cy="2029598"/>
          </a:xfrm>
        </p:grpSpPr>
        <p:grpSp>
          <p:nvGrpSpPr>
            <p:cNvPr id="36" name="Group 35"/>
            <p:cNvGrpSpPr/>
            <p:nvPr/>
          </p:nvGrpSpPr>
          <p:grpSpPr>
            <a:xfrm>
              <a:off x="2137719" y="1241854"/>
              <a:ext cx="3075802" cy="2029598"/>
              <a:chOff x="2137719" y="1241854"/>
              <a:chExt cx="3075802" cy="2029598"/>
            </a:xfrm>
          </p:grpSpPr>
          <p:sp>
            <p:nvSpPr>
              <p:cNvPr id="34" name="Freeform 33"/>
              <p:cNvSpPr/>
              <p:nvPr/>
            </p:nvSpPr>
            <p:spPr bwMode="auto">
              <a:xfrm>
                <a:off x="4609070" y="1241854"/>
                <a:ext cx="604451" cy="2029598"/>
              </a:xfrm>
              <a:custGeom>
                <a:avLst/>
                <a:gdLst>
                  <a:gd name="connsiteX0" fmla="*/ 0 w 604451"/>
                  <a:gd name="connsiteY0" fmla="*/ 0 h 2029598"/>
                  <a:gd name="connsiteX1" fmla="*/ 49427 w 604451"/>
                  <a:gd name="connsiteY1" fmla="*/ 278027 h 2029598"/>
                  <a:gd name="connsiteX2" fmla="*/ 92676 w 604451"/>
                  <a:gd name="connsiteY2" fmla="*/ 481914 h 2029598"/>
                  <a:gd name="connsiteX3" fmla="*/ 179173 w 604451"/>
                  <a:gd name="connsiteY3" fmla="*/ 766119 h 2029598"/>
                  <a:gd name="connsiteX4" fmla="*/ 284206 w 604451"/>
                  <a:gd name="connsiteY4" fmla="*/ 1143000 h 2029598"/>
                  <a:gd name="connsiteX5" fmla="*/ 475735 w 604451"/>
                  <a:gd name="connsiteY5" fmla="*/ 1606378 h 2029598"/>
                  <a:gd name="connsiteX6" fmla="*/ 586946 w 604451"/>
                  <a:gd name="connsiteY6" fmla="*/ 1970903 h 2029598"/>
                  <a:gd name="connsiteX7" fmla="*/ 580768 w 604451"/>
                  <a:gd name="connsiteY7" fmla="*/ 1958546 h 20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451" h="2029598">
                    <a:moveTo>
                      <a:pt x="0" y="0"/>
                    </a:moveTo>
                    <a:cubicBezTo>
                      <a:pt x="16990" y="98854"/>
                      <a:pt x="33981" y="197708"/>
                      <a:pt x="49427" y="278027"/>
                    </a:cubicBezTo>
                    <a:cubicBezTo>
                      <a:pt x="64873" y="358346"/>
                      <a:pt x="71052" y="400565"/>
                      <a:pt x="92676" y="481914"/>
                    </a:cubicBezTo>
                    <a:cubicBezTo>
                      <a:pt x="114300" y="563263"/>
                      <a:pt x="147251" y="655938"/>
                      <a:pt x="179173" y="766119"/>
                    </a:cubicBezTo>
                    <a:cubicBezTo>
                      <a:pt x="211095" y="876300"/>
                      <a:pt x="234779" y="1002957"/>
                      <a:pt x="284206" y="1143000"/>
                    </a:cubicBezTo>
                    <a:cubicBezTo>
                      <a:pt x="333633" y="1283043"/>
                      <a:pt x="425278" y="1468394"/>
                      <a:pt x="475735" y="1606378"/>
                    </a:cubicBezTo>
                    <a:cubicBezTo>
                      <a:pt x="526192" y="1744362"/>
                      <a:pt x="569441" y="1912208"/>
                      <a:pt x="586946" y="1970903"/>
                    </a:cubicBezTo>
                    <a:cubicBezTo>
                      <a:pt x="604451" y="2029598"/>
                      <a:pt x="592609" y="1994072"/>
                      <a:pt x="580768" y="1958546"/>
                    </a:cubicBezTo>
                  </a:path>
                </a:pathLst>
              </a:custGeom>
              <a:noFill/>
              <a:ln w="38100" cap="flat" cmpd="sng" algn="ctr">
                <a:solidFill>
                  <a:schemeClr val="tx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35" name="Freeform 34"/>
              <p:cNvSpPr/>
              <p:nvPr/>
            </p:nvSpPr>
            <p:spPr bwMode="auto">
              <a:xfrm>
                <a:off x="2137719" y="1248032"/>
                <a:ext cx="562232" cy="2001795"/>
              </a:xfrm>
              <a:custGeom>
                <a:avLst/>
                <a:gdLst>
                  <a:gd name="connsiteX0" fmla="*/ 562232 w 562232"/>
                  <a:gd name="connsiteY0" fmla="*/ 0 h 2001795"/>
                  <a:gd name="connsiteX1" fmla="*/ 438665 w 562232"/>
                  <a:gd name="connsiteY1" fmla="*/ 160638 h 2001795"/>
                  <a:gd name="connsiteX2" fmla="*/ 240957 w 562232"/>
                  <a:gd name="connsiteY2" fmla="*/ 426309 h 2001795"/>
                  <a:gd name="connsiteX3" fmla="*/ 191530 w 562232"/>
                  <a:gd name="connsiteY3" fmla="*/ 815546 h 2001795"/>
                  <a:gd name="connsiteX4" fmla="*/ 154459 w 562232"/>
                  <a:gd name="connsiteY4" fmla="*/ 1217141 h 2001795"/>
                  <a:gd name="connsiteX5" fmla="*/ 154459 w 562232"/>
                  <a:gd name="connsiteY5" fmla="*/ 1612557 h 2001795"/>
                  <a:gd name="connsiteX6" fmla="*/ 80319 w 562232"/>
                  <a:gd name="connsiteY6" fmla="*/ 1804087 h 2001795"/>
                  <a:gd name="connsiteX7" fmla="*/ 0 w 562232"/>
                  <a:gd name="connsiteY7" fmla="*/ 2001795 h 2001795"/>
                  <a:gd name="connsiteX8" fmla="*/ 0 w 562232"/>
                  <a:gd name="connsiteY8" fmla="*/ 2001795 h 200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232" h="2001795">
                    <a:moveTo>
                      <a:pt x="562232" y="0"/>
                    </a:moveTo>
                    <a:cubicBezTo>
                      <a:pt x="523617" y="50457"/>
                      <a:pt x="492211" y="89587"/>
                      <a:pt x="438665" y="160638"/>
                    </a:cubicBezTo>
                    <a:cubicBezTo>
                      <a:pt x="385119" y="231689"/>
                      <a:pt x="282146" y="317158"/>
                      <a:pt x="240957" y="426309"/>
                    </a:cubicBezTo>
                    <a:cubicBezTo>
                      <a:pt x="199768" y="535460"/>
                      <a:pt x="205946" y="683741"/>
                      <a:pt x="191530" y="815546"/>
                    </a:cubicBezTo>
                    <a:cubicBezTo>
                      <a:pt x="177114" y="947351"/>
                      <a:pt x="160637" y="1084306"/>
                      <a:pt x="154459" y="1217141"/>
                    </a:cubicBezTo>
                    <a:cubicBezTo>
                      <a:pt x="148281" y="1349976"/>
                      <a:pt x="166816" y="1514733"/>
                      <a:pt x="154459" y="1612557"/>
                    </a:cubicBezTo>
                    <a:cubicBezTo>
                      <a:pt x="142102" y="1710381"/>
                      <a:pt x="106062" y="1739214"/>
                      <a:pt x="80319" y="1804087"/>
                    </a:cubicBezTo>
                    <a:cubicBezTo>
                      <a:pt x="54576" y="1868960"/>
                      <a:pt x="0" y="2001795"/>
                      <a:pt x="0" y="2001795"/>
                    </a:cubicBezTo>
                    <a:lnTo>
                      <a:pt x="0" y="2001795"/>
                    </a:lnTo>
                  </a:path>
                </a:pathLst>
              </a:custGeom>
              <a:noFill/>
              <a:ln w="38100" cap="flat" cmpd="sng" algn="ctr">
                <a:solidFill>
                  <a:schemeClr val="tx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cxnSp>
          <p:nvCxnSpPr>
            <p:cNvPr id="40" name="Straight Arrow Connector 39"/>
            <p:cNvCxnSpPr/>
            <p:nvPr/>
          </p:nvCxnSpPr>
          <p:spPr bwMode="auto">
            <a:xfrm flipV="1">
              <a:off x="5181600" y="2057400"/>
              <a:ext cx="1676400" cy="867032"/>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42" name="Straight Arrow Connector 41"/>
            <p:cNvCxnSpPr>
              <a:stCxn id="35" idx="6"/>
            </p:cNvCxnSpPr>
            <p:nvPr/>
          </p:nvCxnSpPr>
          <p:spPr bwMode="auto">
            <a:xfrm flipV="1">
              <a:off x="2218038" y="1981200"/>
              <a:ext cx="4639962" cy="1070919"/>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45" name="TextBox 44"/>
            <p:cNvSpPr txBox="1"/>
            <p:nvPr/>
          </p:nvSpPr>
          <p:spPr>
            <a:xfrm>
              <a:off x="6629400" y="1792069"/>
              <a:ext cx="2058577" cy="677108"/>
            </a:xfrm>
            <a:prstGeom prst="rect">
              <a:avLst/>
            </a:prstGeom>
            <a:noFill/>
          </p:spPr>
          <p:txBody>
            <a:bodyPr wrap="none" rtlCol="0">
              <a:spAutoFit/>
            </a:bodyPr>
            <a:lstStyle/>
            <a:p>
              <a:r>
                <a:rPr lang="en-US" sz="2000" b="1" dirty="0">
                  <a:solidFill>
                    <a:schemeClr val="tx2"/>
                  </a:solidFill>
                </a:rPr>
                <a:t>Jets</a:t>
              </a:r>
              <a:r>
                <a:rPr lang="en-US" sz="1800" b="1" dirty="0">
                  <a:solidFill>
                    <a:schemeClr val="tx2"/>
                  </a:solidFill>
                </a:rPr>
                <a:t> at 50-60</a:t>
              </a:r>
              <a:r>
                <a:rPr lang="en-US" sz="1800" b="1" baseline="30000" dirty="0">
                  <a:solidFill>
                    <a:schemeClr val="tx2"/>
                  </a:solidFill>
                </a:rPr>
                <a:t>o</a:t>
              </a:r>
              <a:r>
                <a:rPr lang="en-US" sz="1800" b="1" dirty="0">
                  <a:solidFill>
                    <a:schemeClr val="tx2"/>
                  </a:solidFill>
                </a:rPr>
                <a:t> lat. </a:t>
              </a:r>
            </a:p>
            <a:p>
              <a:r>
                <a:rPr lang="en-US" sz="1800" b="1" dirty="0">
                  <a:solidFill>
                    <a:schemeClr val="tx2"/>
                  </a:solidFill>
                </a:rPr>
                <a:t>in lower troposphere</a:t>
              </a:r>
            </a:p>
          </p:txBody>
        </p:sp>
      </p:grpSp>
      <p:grpSp>
        <p:nvGrpSpPr>
          <p:cNvPr id="49" name="Group 48"/>
          <p:cNvGrpSpPr/>
          <p:nvPr/>
        </p:nvGrpSpPr>
        <p:grpSpPr>
          <a:xfrm>
            <a:off x="203561" y="3606112"/>
            <a:ext cx="6164285" cy="3048000"/>
            <a:chOff x="203561" y="3606112"/>
            <a:chExt cx="6164285" cy="3048000"/>
          </a:xfrm>
        </p:grpSpPr>
        <p:grpSp>
          <p:nvGrpSpPr>
            <p:cNvPr id="33" name="Group 32"/>
            <p:cNvGrpSpPr/>
            <p:nvPr/>
          </p:nvGrpSpPr>
          <p:grpSpPr>
            <a:xfrm>
              <a:off x="203561" y="3606112"/>
              <a:ext cx="6164285" cy="3048000"/>
              <a:chOff x="211803" y="3606112"/>
              <a:chExt cx="6164285" cy="3048000"/>
            </a:xfrm>
          </p:grpSpPr>
          <p:grpSp>
            <p:nvGrpSpPr>
              <p:cNvPr id="32" name="Group 31"/>
              <p:cNvGrpSpPr/>
              <p:nvPr/>
            </p:nvGrpSpPr>
            <p:grpSpPr>
              <a:xfrm>
                <a:off x="211803" y="3606112"/>
                <a:ext cx="6164285" cy="3048000"/>
                <a:chOff x="211803" y="3606112"/>
                <a:chExt cx="6164285" cy="3048000"/>
              </a:xfrm>
            </p:grpSpPr>
            <p:pic>
              <p:nvPicPr>
                <p:cNvPr id="17" name="Picture 5"/>
                <p:cNvPicPr>
                  <a:picLocks noChangeAspect="1" noChangeArrowheads="1"/>
                </p:cNvPicPr>
                <p:nvPr/>
              </p:nvPicPr>
              <p:blipFill>
                <a:blip r:embed="rId4" cstate="print"/>
                <a:srcRect/>
                <a:stretch>
                  <a:fillRect/>
                </a:stretch>
              </p:blipFill>
              <p:spPr bwMode="auto">
                <a:xfrm>
                  <a:off x="470588" y="3606112"/>
                  <a:ext cx="5905500" cy="3048000"/>
                </a:xfrm>
                <a:prstGeom prst="rect">
                  <a:avLst/>
                </a:prstGeom>
                <a:noFill/>
                <a:ln w="9525">
                  <a:noFill/>
                  <a:miter lim="800000"/>
                  <a:headEnd/>
                  <a:tailEnd/>
                </a:ln>
              </p:spPr>
            </p:pic>
            <p:sp>
              <p:nvSpPr>
                <p:cNvPr id="31" name="Rectangle 30"/>
                <p:cNvSpPr/>
                <p:nvPr/>
              </p:nvSpPr>
              <p:spPr>
                <a:xfrm>
                  <a:off x="211803" y="3638715"/>
                  <a:ext cx="918841" cy="461665"/>
                </a:xfrm>
                <a:prstGeom prst="rect">
                  <a:avLst/>
                </a:prstGeom>
              </p:spPr>
              <p:txBody>
                <a:bodyPr wrap="none">
                  <a:spAutoFit/>
                </a:bodyPr>
                <a:lstStyle/>
                <a:p>
                  <a:r>
                    <a:rPr lang="en-US" sz="2400" b="1" dirty="0">
                      <a:solidFill>
                        <a:schemeClr val="tx2"/>
                      </a:solidFill>
                      <a:sym typeface="Symbol"/>
                    </a:rPr>
                    <a:t>Z(m)</a:t>
                  </a:r>
                  <a:endParaRPr lang="en-US" dirty="0"/>
                </a:p>
              </p:txBody>
            </p:sp>
          </p:grpSp>
          <p:grpSp>
            <p:nvGrpSpPr>
              <p:cNvPr id="18" name="Group 17"/>
              <p:cNvGrpSpPr/>
              <p:nvPr/>
            </p:nvGrpSpPr>
            <p:grpSpPr>
              <a:xfrm>
                <a:off x="1127754" y="3785288"/>
                <a:ext cx="5081982" cy="1028769"/>
                <a:chOff x="1322173" y="1110804"/>
                <a:chExt cx="6983627" cy="1565199"/>
              </a:xfrm>
            </p:grpSpPr>
            <p:sp>
              <p:nvSpPr>
                <p:cNvPr id="19" name="Rectangle 18"/>
                <p:cNvSpPr/>
                <p:nvPr/>
              </p:nvSpPr>
              <p:spPr>
                <a:xfrm>
                  <a:off x="3784531" y="1110804"/>
                  <a:ext cx="469644" cy="608739"/>
                </a:xfrm>
                <a:prstGeom prst="rect">
                  <a:avLst/>
                </a:prstGeom>
              </p:spPr>
              <p:txBody>
                <a:bodyPr wrap="none">
                  <a:spAutoFit/>
                </a:bodyPr>
                <a:lstStyle/>
                <a:p>
                  <a:r>
                    <a:rPr lang="en-US" sz="2000" b="1" dirty="0">
                      <a:solidFill>
                        <a:srgbClr val="FF3300"/>
                      </a:solidFill>
                      <a:effectLst>
                        <a:outerShdw blurRad="50800" dist="38100" dir="2700000" algn="tl" rotWithShape="0">
                          <a:prstClr val="black">
                            <a:alpha val="40000"/>
                          </a:prstClr>
                        </a:outerShdw>
                      </a:effectLst>
                      <a:latin typeface="Arial" charset="0"/>
                    </a:rPr>
                    <a:t>Z</a:t>
                  </a:r>
                  <a:endParaRPr lang="en-US" sz="2000" dirty="0"/>
                </a:p>
              </p:txBody>
            </p:sp>
            <p:sp>
              <p:nvSpPr>
                <p:cNvPr id="23" name="Freeform 22"/>
                <p:cNvSpPr/>
                <p:nvPr/>
              </p:nvSpPr>
              <p:spPr bwMode="auto">
                <a:xfrm>
                  <a:off x="1322173" y="1639065"/>
                  <a:ext cx="6983627" cy="1036938"/>
                </a:xfrm>
                <a:custGeom>
                  <a:avLst/>
                  <a:gdLst>
                    <a:gd name="connsiteX0" fmla="*/ 0 w 6983627"/>
                    <a:gd name="connsiteY0" fmla="*/ 1018403 h 1036938"/>
                    <a:gd name="connsiteX1" fmla="*/ 278027 w 6983627"/>
                    <a:gd name="connsiteY1" fmla="*/ 1030760 h 1036938"/>
                    <a:gd name="connsiteX2" fmla="*/ 556054 w 6983627"/>
                    <a:gd name="connsiteY2" fmla="*/ 981333 h 1036938"/>
                    <a:gd name="connsiteX3" fmla="*/ 864973 w 6983627"/>
                    <a:gd name="connsiteY3" fmla="*/ 894835 h 1036938"/>
                    <a:gd name="connsiteX4" fmla="*/ 1099751 w 6983627"/>
                    <a:gd name="connsiteY4" fmla="*/ 783624 h 1036938"/>
                    <a:gd name="connsiteX5" fmla="*/ 1377778 w 6983627"/>
                    <a:gd name="connsiteY5" fmla="*/ 672414 h 1036938"/>
                    <a:gd name="connsiteX6" fmla="*/ 1631092 w 6983627"/>
                    <a:gd name="connsiteY6" fmla="*/ 561203 h 1036938"/>
                    <a:gd name="connsiteX7" fmla="*/ 1847335 w 6983627"/>
                    <a:gd name="connsiteY7" fmla="*/ 443814 h 1036938"/>
                    <a:gd name="connsiteX8" fmla="*/ 2075935 w 6983627"/>
                    <a:gd name="connsiteY8" fmla="*/ 246105 h 1036938"/>
                    <a:gd name="connsiteX9" fmla="*/ 2267465 w 6983627"/>
                    <a:gd name="connsiteY9" fmla="*/ 110181 h 1036938"/>
                    <a:gd name="connsiteX10" fmla="*/ 2465173 w 6983627"/>
                    <a:gd name="connsiteY10" fmla="*/ 42219 h 1036938"/>
                    <a:gd name="connsiteX11" fmla="*/ 2780270 w 6983627"/>
                    <a:gd name="connsiteY11" fmla="*/ 5149 h 1036938"/>
                    <a:gd name="connsiteX12" fmla="*/ 4108622 w 6983627"/>
                    <a:gd name="connsiteY12" fmla="*/ 11327 h 1036938"/>
                    <a:gd name="connsiteX13" fmla="*/ 4331043 w 6983627"/>
                    <a:gd name="connsiteY13" fmla="*/ 42219 h 1036938"/>
                    <a:gd name="connsiteX14" fmla="*/ 4479324 w 6983627"/>
                    <a:gd name="connsiteY14" fmla="*/ 79289 h 1036938"/>
                    <a:gd name="connsiteX15" fmla="*/ 4615249 w 6983627"/>
                    <a:gd name="connsiteY15" fmla="*/ 116360 h 1036938"/>
                    <a:gd name="connsiteX16" fmla="*/ 4868562 w 6983627"/>
                    <a:gd name="connsiteY16" fmla="*/ 196678 h 1036938"/>
                    <a:gd name="connsiteX17" fmla="*/ 5158946 w 6983627"/>
                    <a:gd name="connsiteY17" fmla="*/ 301711 h 1036938"/>
                    <a:gd name="connsiteX18" fmla="*/ 5331941 w 6983627"/>
                    <a:gd name="connsiteY18" fmla="*/ 375851 h 1036938"/>
                    <a:gd name="connsiteX19" fmla="*/ 5572897 w 6983627"/>
                    <a:gd name="connsiteY19" fmla="*/ 412922 h 1036938"/>
                    <a:gd name="connsiteX20" fmla="*/ 5943600 w 6983627"/>
                    <a:gd name="connsiteY20" fmla="*/ 474705 h 1036938"/>
                    <a:gd name="connsiteX21" fmla="*/ 6196913 w 6983627"/>
                    <a:gd name="connsiteY21" fmla="*/ 487062 h 1036938"/>
                    <a:gd name="connsiteX22" fmla="*/ 6592330 w 6983627"/>
                    <a:gd name="connsiteY22" fmla="*/ 505597 h 1036938"/>
                    <a:gd name="connsiteX23" fmla="*/ 6932141 w 6983627"/>
                    <a:gd name="connsiteY23" fmla="*/ 493241 h 1036938"/>
                    <a:gd name="connsiteX24" fmla="*/ 6901249 w 6983627"/>
                    <a:gd name="connsiteY24" fmla="*/ 493241 h 1036938"/>
                    <a:gd name="connsiteX25" fmla="*/ 6901249 w 6983627"/>
                    <a:gd name="connsiteY25" fmla="*/ 493241 h 1036938"/>
                    <a:gd name="connsiteX26" fmla="*/ 6919784 w 6983627"/>
                    <a:gd name="connsiteY26" fmla="*/ 493241 h 103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983627" h="1036938">
                      <a:moveTo>
                        <a:pt x="0" y="1018403"/>
                      </a:moveTo>
                      <a:cubicBezTo>
                        <a:pt x="92675" y="1027670"/>
                        <a:pt x="185351" y="1036938"/>
                        <a:pt x="278027" y="1030760"/>
                      </a:cubicBezTo>
                      <a:cubicBezTo>
                        <a:pt x="370703" y="1024582"/>
                        <a:pt x="458230" y="1003987"/>
                        <a:pt x="556054" y="981333"/>
                      </a:cubicBezTo>
                      <a:cubicBezTo>
                        <a:pt x="653878" y="958679"/>
                        <a:pt x="774357" y="927786"/>
                        <a:pt x="864973" y="894835"/>
                      </a:cubicBezTo>
                      <a:cubicBezTo>
                        <a:pt x="955589" y="861884"/>
                        <a:pt x="1014284" y="820694"/>
                        <a:pt x="1099751" y="783624"/>
                      </a:cubicBezTo>
                      <a:cubicBezTo>
                        <a:pt x="1185218" y="746554"/>
                        <a:pt x="1289221" y="709484"/>
                        <a:pt x="1377778" y="672414"/>
                      </a:cubicBezTo>
                      <a:cubicBezTo>
                        <a:pt x="1466335" y="635344"/>
                        <a:pt x="1552833" y="599303"/>
                        <a:pt x="1631092" y="561203"/>
                      </a:cubicBezTo>
                      <a:cubicBezTo>
                        <a:pt x="1709352" y="523103"/>
                        <a:pt x="1773195" y="496330"/>
                        <a:pt x="1847335" y="443814"/>
                      </a:cubicBezTo>
                      <a:cubicBezTo>
                        <a:pt x="1921475" y="391298"/>
                        <a:pt x="2005913" y="301711"/>
                        <a:pt x="2075935" y="246105"/>
                      </a:cubicBezTo>
                      <a:cubicBezTo>
                        <a:pt x="2145957" y="190500"/>
                        <a:pt x="2202592" y="144162"/>
                        <a:pt x="2267465" y="110181"/>
                      </a:cubicBezTo>
                      <a:cubicBezTo>
                        <a:pt x="2332338" y="76200"/>
                        <a:pt x="2379706" y="59724"/>
                        <a:pt x="2465173" y="42219"/>
                      </a:cubicBezTo>
                      <a:cubicBezTo>
                        <a:pt x="2550640" y="24714"/>
                        <a:pt x="2506362" y="10298"/>
                        <a:pt x="2780270" y="5149"/>
                      </a:cubicBezTo>
                      <a:cubicBezTo>
                        <a:pt x="3054178" y="0"/>
                        <a:pt x="3850160" y="5149"/>
                        <a:pt x="4108622" y="11327"/>
                      </a:cubicBezTo>
                      <a:cubicBezTo>
                        <a:pt x="4367084" y="17505"/>
                        <a:pt x="4269259" y="30892"/>
                        <a:pt x="4331043" y="42219"/>
                      </a:cubicBezTo>
                      <a:cubicBezTo>
                        <a:pt x="4392827" y="53546"/>
                        <a:pt x="4431956" y="66932"/>
                        <a:pt x="4479324" y="79289"/>
                      </a:cubicBezTo>
                      <a:cubicBezTo>
                        <a:pt x="4526692" y="91646"/>
                        <a:pt x="4550376" y="96795"/>
                        <a:pt x="4615249" y="116360"/>
                      </a:cubicBezTo>
                      <a:cubicBezTo>
                        <a:pt x="4680122" y="135925"/>
                        <a:pt x="4777946" y="165786"/>
                        <a:pt x="4868562" y="196678"/>
                      </a:cubicBezTo>
                      <a:cubicBezTo>
                        <a:pt x="4959178" y="227570"/>
                        <a:pt x="5081716" y="271849"/>
                        <a:pt x="5158946" y="301711"/>
                      </a:cubicBezTo>
                      <a:cubicBezTo>
                        <a:pt x="5236176" y="331573"/>
                        <a:pt x="5262949" y="357316"/>
                        <a:pt x="5331941" y="375851"/>
                      </a:cubicBezTo>
                      <a:cubicBezTo>
                        <a:pt x="5400933" y="394386"/>
                        <a:pt x="5572897" y="412922"/>
                        <a:pt x="5572897" y="412922"/>
                      </a:cubicBezTo>
                      <a:cubicBezTo>
                        <a:pt x="5674840" y="429398"/>
                        <a:pt x="5839597" y="462348"/>
                        <a:pt x="5943600" y="474705"/>
                      </a:cubicBezTo>
                      <a:cubicBezTo>
                        <a:pt x="6047603" y="487062"/>
                        <a:pt x="6196913" y="487062"/>
                        <a:pt x="6196913" y="487062"/>
                      </a:cubicBezTo>
                      <a:cubicBezTo>
                        <a:pt x="6305035" y="492211"/>
                        <a:pt x="6469792" y="504567"/>
                        <a:pt x="6592330" y="505597"/>
                      </a:cubicBezTo>
                      <a:cubicBezTo>
                        <a:pt x="6714868" y="506627"/>
                        <a:pt x="6880655" y="495300"/>
                        <a:pt x="6932141" y="493241"/>
                      </a:cubicBezTo>
                      <a:cubicBezTo>
                        <a:pt x="6983627" y="491182"/>
                        <a:pt x="6901249" y="493241"/>
                        <a:pt x="6901249" y="493241"/>
                      </a:cubicBezTo>
                      <a:lnTo>
                        <a:pt x="6901249" y="493241"/>
                      </a:lnTo>
                      <a:lnTo>
                        <a:pt x="6919784" y="493241"/>
                      </a:lnTo>
                    </a:path>
                  </a:pathLst>
                </a:custGeom>
                <a:noFill/>
                <a:ln w="38100" cap="flat" cmpd="sng" algn="ctr">
                  <a:solidFill>
                    <a:schemeClr val="tx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grpSp>
        <p:sp>
          <p:nvSpPr>
            <p:cNvPr id="47" name="Freeform 46"/>
            <p:cNvSpPr/>
            <p:nvPr/>
          </p:nvSpPr>
          <p:spPr bwMode="auto">
            <a:xfrm>
              <a:off x="1155357" y="5435943"/>
              <a:ext cx="5035378" cy="549876"/>
            </a:xfrm>
            <a:custGeom>
              <a:avLst/>
              <a:gdLst>
                <a:gd name="connsiteX0" fmla="*/ 0 w 5035378"/>
                <a:gd name="connsiteY0" fmla="*/ 526192 h 549876"/>
                <a:gd name="connsiteX1" fmla="*/ 315097 w 5035378"/>
                <a:gd name="connsiteY1" fmla="*/ 544727 h 549876"/>
                <a:gd name="connsiteX2" fmla="*/ 518984 w 5035378"/>
                <a:gd name="connsiteY2" fmla="*/ 532371 h 549876"/>
                <a:gd name="connsiteX3" fmla="*/ 753762 w 5035378"/>
                <a:gd name="connsiteY3" fmla="*/ 439695 h 549876"/>
                <a:gd name="connsiteX4" fmla="*/ 926757 w 5035378"/>
                <a:gd name="connsiteY4" fmla="*/ 285235 h 549876"/>
                <a:gd name="connsiteX5" fmla="*/ 1112108 w 5035378"/>
                <a:gd name="connsiteY5" fmla="*/ 155489 h 549876"/>
                <a:gd name="connsiteX6" fmla="*/ 1223319 w 5035378"/>
                <a:gd name="connsiteY6" fmla="*/ 75171 h 549876"/>
                <a:gd name="connsiteX7" fmla="*/ 1458097 w 5035378"/>
                <a:gd name="connsiteY7" fmla="*/ 31922 h 549876"/>
                <a:gd name="connsiteX8" fmla="*/ 1828800 w 5035378"/>
                <a:gd name="connsiteY8" fmla="*/ 19565 h 549876"/>
                <a:gd name="connsiteX9" fmla="*/ 3144794 w 5035378"/>
                <a:gd name="connsiteY9" fmla="*/ 1030 h 549876"/>
                <a:gd name="connsiteX10" fmla="*/ 3323967 w 5035378"/>
                <a:gd name="connsiteY10" fmla="*/ 13387 h 549876"/>
                <a:gd name="connsiteX11" fmla="*/ 3447535 w 5035378"/>
                <a:gd name="connsiteY11" fmla="*/ 50457 h 549876"/>
                <a:gd name="connsiteX12" fmla="*/ 3663778 w 5035378"/>
                <a:gd name="connsiteY12" fmla="*/ 99884 h 549876"/>
                <a:gd name="connsiteX13" fmla="*/ 3867665 w 5035378"/>
                <a:gd name="connsiteY13" fmla="*/ 174025 h 549876"/>
                <a:gd name="connsiteX14" fmla="*/ 3978875 w 5035378"/>
                <a:gd name="connsiteY14" fmla="*/ 241987 h 549876"/>
                <a:gd name="connsiteX15" fmla="*/ 4238367 w 5035378"/>
                <a:gd name="connsiteY15" fmla="*/ 266700 h 549876"/>
                <a:gd name="connsiteX16" fmla="*/ 4627605 w 5035378"/>
                <a:gd name="connsiteY16" fmla="*/ 316127 h 549876"/>
                <a:gd name="connsiteX17" fmla="*/ 5035378 w 5035378"/>
                <a:gd name="connsiteY17" fmla="*/ 309949 h 549876"/>
                <a:gd name="connsiteX18" fmla="*/ 5035378 w 5035378"/>
                <a:gd name="connsiteY18" fmla="*/ 309949 h 549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35378" h="549876">
                  <a:moveTo>
                    <a:pt x="0" y="526192"/>
                  </a:moveTo>
                  <a:cubicBezTo>
                    <a:pt x="114300" y="534944"/>
                    <a:pt x="228600" y="543697"/>
                    <a:pt x="315097" y="544727"/>
                  </a:cubicBezTo>
                  <a:cubicBezTo>
                    <a:pt x="401594" y="545757"/>
                    <a:pt x="445873" y="549876"/>
                    <a:pt x="518984" y="532371"/>
                  </a:cubicBezTo>
                  <a:cubicBezTo>
                    <a:pt x="592095" y="514866"/>
                    <a:pt x="685800" y="480884"/>
                    <a:pt x="753762" y="439695"/>
                  </a:cubicBezTo>
                  <a:cubicBezTo>
                    <a:pt x="821724" y="398506"/>
                    <a:pt x="867033" y="332603"/>
                    <a:pt x="926757" y="285235"/>
                  </a:cubicBezTo>
                  <a:cubicBezTo>
                    <a:pt x="986481" y="237867"/>
                    <a:pt x="1062681" y="190500"/>
                    <a:pt x="1112108" y="155489"/>
                  </a:cubicBezTo>
                  <a:cubicBezTo>
                    <a:pt x="1161535" y="120478"/>
                    <a:pt x="1165654" y="95765"/>
                    <a:pt x="1223319" y="75171"/>
                  </a:cubicBezTo>
                  <a:cubicBezTo>
                    <a:pt x="1280984" y="54577"/>
                    <a:pt x="1357184" y="41190"/>
                    <a:pt x="1458097" y="31922"/>
                  </a:cubicBezTo>
                  <a:cubicBezTo>
                    <a:pt x="1559010" y="22654"/>
                    <a:pt x="1828800" y="19565"/>
                    <a:pt x="1828800" y="19565"/>
                  </a:cubicBezTo>
                  <a:lnTo>
                    <a:pt x="3144794" y="1030"/>
                  </a:lnTo>
                  <a:cubicBezTo>
                    <a:pt x="3393989" y="0"/>
                    <a:pt x="3273510" y="5149"/>
                    <a:pt x="3323967" y="13387"/>
                  </a:cubicBezTo>
                  <a:cubicBezTo>
                    <a:pt x="3374424" y="21625"/>
                    <a:pt x="3390900" y="36041"/>
                    <a:pt x="3447535" y="50457"/>
                  </a:cubicBezTo>
                  <a:cubicBezTo>
                    <a:pt x="3504170" y="64873"/>
                    <a:pt x="3593756" y="79289"/>
                    <a:pt x="3663778" y="99884"/>
                  </a:cubicBezTo>
                  <a:cubicBezTo>
                    <a:pt x="3733800" y="120479"/>
                    <a:pt x="3815149" y="150341"/>
                    <a:pt x="3867665" y="174025"/>
                  </a:cubicBezTo>
                  <a:cubicBezTo>
                    <a:pt x="3920181" y="197709"/>
                    <a:pt x="3917091" y="226541"/>
                    <a:pt x="3978875" y="241987"/>
                  </a:cubicBezTo>
                  <a:cubicBezTo>
                    <a:pt x="4040659" y="257433"/>
                    <a:pt x="4130245" y="254343"/>
                    <a:pt x="4238367" y="266700"/>
                  </a:cubicBezTo>
                  <a:cubicBezTo>
                    <a:pt x="4346489" y="279057"/>
                    <a:pt x="4494770" y="308919"/>
                    <a:pt x="4627605" y="316127"/>
                  </a:cubicBezTo>
                  <a:cubicBezTo>
                    <a:pt x="4760440" y="323335"/>
                    <a:pt x="5035378" y="309949"/>
                    <a:pt x="5035378" y="309949"/>
                  </a:cubicBezTo>
                  <a:lnTo>
                    <a:pt x="5035378" y="309949"/>
                  </a:lnTo>
                </a:path>
              </a:pathLst>
            </a:custGeom>
            <a:noFill/>
            <a:ln w="34925" cap="flat" cmpd="sng" algn="ctr">
              <a:solidFill>
                <a:schemeClr val="tx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8" name="Rectangle 47"/>
            <p:cNvSpPr/>
            <p:nvPr/>
          </p:nvSpPr>
          <p:spPr>
            <a:xfrm>
              <a:off x="2514600" y="5105400"/>
              <a:ext cx="341760" cy="400110"/>
            </a:xfrm>
            <a:prstGeom prst="rect">
              <a:avLst/>
            </a:prstGeom>
          </p:spPr>
          <p:txBody>
            <a:bodyPr wrap="none">
              <a:spAutoFit/>
            </a:bodyPr>
            <a:lstStyle/>
            <a:p>
              <a:r>
                <a:rPr lang="en-US" sz="2000" b="1" dirty="0">
                  <a:solidFill>
                    <a:srgbClr val="FF3300"/>
                  </a:solidFill>
                  <a:effectLst>
                    <a:outerShdw blurRad="50800" dist="38100" dir="2700000" algn="tl" rotWithShape="0">
                      <a:prstClr val="black">
                        <a:alpha val="40000"/>
                      </a:prstClr>
                    </a:outerShdw>
                  </a:effectLst>
                  <a:latin typeface="Arial" charset="0"/>
                </a:rPr>
                <a:t>Z</a:t>
              </a:r>
              <a:endParaRPr lang="en-US" sz="20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blinds(horizontal)">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linds(horizontal)">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linds(horizontal)">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solidFill>
                  <a:srgbClr val="000000"/>
                </a:solidFill>
              </a:rPr>
              <a:pPr>
                <a:defRPr/>
              </a:pPr>
              <a:t>31</a:t>
            </a:fld>
            <a:endParaRPr lang="en-US">
              <a:solidFill>
                <a:srgbClr val="000000"/>
              </a:solidFill>
            </a:endParaRPr>
          </a:p>
        </p:txBody>
      </p:sp>
      <p:pic>
        <p:nvPicPr>
          <p:cNvPr id="38914" name="Picture 2" descr="Click for options and more information"/>
          <p:cNvPicPr>
            <a:picLocks noChangeAspect="1" noChangeArrowheads="1"/>
          </p:cNvPicPr>
          <p:nvPr/>
        </p:nvPicPr>
        <p:blipFill>
          <a:blip r:embed="rId2" cstate="print"/>
          <a:srcRect/>
          <a:stretch>
            <a:fillRect/>
          </a:stretch>
        </p:blipFill>
        <p:spPr bwMode="auto">
          <a:xfrm>
            <a:off x="2019302" y="304800"/>
            <a:ext cx="5600698" cy="3200400"/>
          </a:xfrm>
          <a:prstGeom prst="rect">
            <a:avLst/>
          </a:prstGeom>
          <a:noFill/>
        </p:spPr>
      </p:pic>
      <p:pic>
        <p:nvPicPr>
          <p:cNvPr id="38916" name="Picture 4" descr="Click for options and more information"/>
          <p:cNvPicPr>
            <a:picLocks noChangeAspect="1" noChangeArrowheads="1"/>
          </p:cNvPicPr>
          <p:nvPr/>
        </p:nvPicPr>
        <p:blipFill>
          <a:blip r:embed="rId3" cstate="print"/>
          <a:srcRect/>
          <a:stretch>
            <a:fillRect/>
          </a:stretch>
        </p:blipFill>
        <p:spPr bwMode="auto">
          <a:xfrm>
            <a:off x="2019302" y="3505200"/>
            <a:ext cx="5600698" cy="3200400"/>
          </a:xfrm>
          <a:prstGeom prst="rect">
            <a:avLst/>
          </a:prstGeom>
          <a:noFill/>
        </p:spPr>
      </p:pic>
      <p:sp>
        <p:nvSpPr>
          <p:cNvPr id="5" name="Rectangle 4"/>
          <p:cNvSpPr/>
          <p:nvPr/>
        </p:nvSpPr>
        <p:spPr>
          <a:xfrm>
            <a:off x="6553200" y="2296180"/>
            <a:ext cx="864340" cy="523220"/>
          </a:xfrm>
          <a:prstGeom prst="rect">
            <a:avLst/>
          </a:prstGeom>
        </p:spPr>
        <p:txBody>
          <a:bodyPr wrap="none">
            <a:spAutoFit/>
          </a:bodyPr>
          <a:lstStyle/>
          <a:p>
            <a:r>
              <a:rPr lang="en-US" b="1" dirty="0">
                <a:solidFill>
                  <a:srgbClr val="FF3300"/>
                </a:solidFill>
                <a:effectLst>
                  <a:outerShdw blurRad="50800" dist="38100" dir="2700000" algn="tl" rotWithShape="0">
                    <a:prstClr val="black">
                      <a:alpha val="40000"/>
                    </a:prstClr>
                  </a:outerShdw>
                </a:effectLst>
                <a:latin typeface="Arial" charset="0"/>
              </a:rPr>
              <a:t>DJF</a:t>
            </a:r>
            <a:endParaRPr lang="en-US" dirty="0"/>
          </a:p>
        </p:txBody>
      </p:sp>
      <p:sp>
        <p:nvSpPr>
          <p:cNvPr id="6" name="Rectangle 5"/>
          <p:cNvSpPr/>
          <p:nvPr/>
        </p:nvSpPr>
        <p:spPr>
          <a:xfrm>
            <a:off x="6781800" y="5344180"/>
            <a:ext cx="724878" cy="523220"/>
          </a:xfrm>
          <a:prstGeom prst="rect">
            <a:avLst/>
          </a:prstGeom>
        </p:spPr>
        <p:txBody>
          <a:bodyPr wrap="none">
            <a:spAutoFit/>
          </a:bodyPr>
          <a:lstStyle/>
          <a:p>
            <a:r>
              <a:rPr lang="en-US" b="1" dirty="0">
                <a:solidFill>
                  <a:schemeClr val="tx2"/>
                </a:solidFill>
              </a:rPr>
              <a:t>JJA</a:t>
            </a:r>
          </a:p>
        </p:txBody>
      </p:sp>
      <p:sp>
        <p:nvSpPr>
          <p:cNvPr id="7" name="Rectangle 6"/>
          <p:cNvSpPr/>
          <p:nvPr/>
        </p:nvSpPr>
        <p:spPr>
          <a:xfrm>
            <a:off x="2286000" y="2971800"/>
            <a:ext cx="893194" cy="584775"/>
          </a:xfrm>
          <a:prstGeom prst="rect">
            <a:avLst/>
          </a:prstGeom>
        </p:spPr>
        <p:txBody>
          <a:bodyPr wrap="none">
            <a:spAutoFit/>
          </a:bodyPr>
          <a:lstStyle/>
          <a:p>
            <a:r>
              <a:rPr lang="en-US" sz="3200" b="1" dirty="0">
                <a:solidFill>
                  <a:schemeClr val="tx2"/>
                </a:solidFill>
                <a:sym typeface="Symbol"/>
              </a:rPr>
              <a:t>u</a:t>
            </a:r>
            <a:r>
              <a:rPr lang="en-US" sz="2000" b="1" dirty="0">
                <a:solidFill>
                  <a:schemeClr val="tx2"/>
                </a:solidFill>
                <a:sym typeface="Symbol"/>
              </a:rPr>
              <a:t>(m/s)</a:t>
            </a:r>
            <a:endParaRPr lang="en-US" dirty="0"/>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86600" y="6400800"/>
            <a:ext cx="1905000" cy="457200"/>
          </a:xfrm>
        </p:spPr>
        <p:txBody>
          <a:bodyPr/>
          <a:lstStyle/>
          <a:p>
            <a:pPr>
              <a:defRPr/>
            </a:pPr>
            <a:fld id="{A49640CD-6733-4245-94CF-37DCF0A05FFE}" type="slidenum">
              <a:rPr lang="en-US" smtClean="0">
                <a:solidFill>
                  <a:srgbClr val="000000"/>
                </a:solidFill>
              </a:rPr>
              <a:pPr>
                <a:defRPr/>
              </a:pPr>
              <a:t>32</a:t>
            </a:fld>
            <a:endParaRPr lang="en-US" dirty="0">
              <a:solidFill>
                <a:srgbClr val="000000"/>
              </a:solidFill>
            </a:endParaRPr>
          </a:p>
        </p:txBody>
      </p:sp>
      <p:pic>
        <p:nvPicPr>
          <p:cNvPr id="46082" name="Picture 2"/>
          <p:cNvPicPr>
            <a:picLocks noChangeAspect="1" noChangeArrowheads="1"/>
          </p:cNvPicPr>
          <p:nvPr/>
        </p:nvPicPr>
        <p:blipFill>
          <a:blip r:embed="rId3" cstate="print"/>
          <a:srcRect/>
          <a:stretch>
            <a:fillRect/>
          </a:stretch>
        </p:blipFill>
        <p:spPr bwMode="auto">
          <a:xfrm>
            <a:off x="6172200" y="1453837"/>
            <a:ext cx="2830526" cy="3041963"/>
          </a:xfrm>
          <a:prstGeom prst="rect">
            <a:avLst/>
          </a:prstGeom>
          <a:noFill/>
          <a:ln w="9525">
            <a:noFill/>
            <a:miter lim="800000"/>
            <a:headEnd/>
            <a:tailEnd/>
          </a:ln>
        </p:spPr>
      </p:pic>
      <p:sp>
        <p:nvSpPr>
          <p:cNvPr id="4" name="Rectangle 3"/>
          <p:cNvSpPr/>
          <p:nvPr/>
        </p:nvSpPr>
        <p:spPr>
          <a:xfrm>
            <a:off x="1680705" y="344269"/>
            <a:ext cx="3934795" cy="646331"/>
          </a:xfrm>
          <a:prstGeom prst="rect">
            <a:avLst/>
          </a:prstGeom>
        </p:spPr>
        <p:txBody>
          <a:bodyPr wrap="none">
            <a:spAutoFit/>
          </a:bodyPr>
          <a:lstStyle/>
          <a:p>
            <a:r>
              <a:rPr lang="en-US" sz="3600" b="1" dirty="0">
                <a:solidFill>
                  <a:schemeClr val="tx2"/>
                </a:solidFill>
              </a:rPr>
              <a:t> Angular Momentum </a:t>
            </a:r>
          </a:p>
        </p:txBody>
      </p:sp>
      <mc:AlternateContent xmlns:mc="http://schemas.openxmlformats.org/markup-compatibility/2006" xmlns:a14="http://schemas.microsoft.com/office/drawing/2010/main">
        <mc:Choice Requires="a14">
          <p:sp>
            <p:nvSpPr>
              <p:cNvPr id="46083" name="Object 3"/>
              <p:cNvSpPr txBox="1"/>
              <p:nvPr/>
            </p:nvSpPr>
            <p:spPr bwMode="auto">
              <a:xfrm>
                <a:off x="381000" y="3822700"/>
                <a:ext cx="5411788" cy="520700"/>
              </a:xfrm>
              <a:prstGeom prst="rect">
                <a:avLst/>
              </a:prstGeom>
              <a:solidFill>
                <a:schemeClr val="tx1"/>
              </a:solidFill>
            </p:spPr>
            <p:txBody>
              <a:bodyPr>
                <a:normAutofit fontScale="85000" lnSpcReduction="1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𝐴</m:t>
                      </m:r>
                      <m:r>
                        <a:rPr lang="en-US" i="1">
                          <a:solidFill>
                            <a:srgbClr val="000000"/>
                          </a:solidFill>
                          <a:latin typeface="Cambria Math" panose="02040503050406030204" pitchFamily="18" charset="0"/>
                        </a:rPr>
                        <m:t>=</m:t>
                      </m:r>
                      <m:r>
                        <m:rPr>
                          <m:sty m:val="p"/>
                        </m:rPr>
                        <a:rPr lang="en-US" i="1">
                          <a:solidFill>
                            <a:srgbClr val="000000"/>
                          </a:solidFill>
                          <a:latin typeface="Cambria Math" panose="02040503050406030204" pitchFamily="18" charset="0"/>
                        </a:rPr>
                        <m:t>Ω</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𝑟</m:t>
                          </m:r>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𝑢𝑟</m:t>
                      </m:r>
                      <m:r>
                        <a:rPr lang="en-US" i="1">
                          <a:solidFill>
                            <a:srgbClr val="000000"/>
                          </a:solidFill>
                          <a:latin typeface="Cambria Math" panose="02040503050406030204" pitchFamily="18" charset="0"/>
                        </a:rPr>
                        <m:t>=</m:t>
                      </m:r>
                      <m:r>
                        <m:rPr>
                          <m:sty m:val="p"/>
                        </m:rPr>
                        <a:rPr lang="en-US" i="1">
                          <a:solidFill>
                            <a:srgbClr val="000000"/>
                          </a:solidFill>
                          <a:latin typeface="Cambria Math" panose="02040503050406030204" pitchFamily="18" charset="0"/>
                        </a:rPr>
                        <m:t>Ω</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𝑎</m:t>
                          </m:r>
                        </m:e>
                        <m:sup>
                          <m:r>
                            <a:rPr lang="en-US" i="1">
                              <a:solidFill>
                                <a:srgbClr val="000000"/>
                              </a:solidFill>
                              <a:latin typeface="Cambria Math" panose="02040503050406030204" pitchFamily="18" charset="0"/>
                            </a:rPr>
                            <m:t>2</m:t>
                          </m:r>
                        </m:sup>
                      </m:sSup>
                      <m:func>
                        <m:funcPr>
                          <m:ctrlPr>
                            <a:rPr lang="en-US" i="1">
                              <a:solidFill>
                                <a:srgbClr val="000000"/>
                              </a:solidFill>
                              <a:latin typeface="Cambria Math" panose="02040503050406030204" pitchFamily="18" charset="0"/>
                            </a:rPr>
                          </m:ctrlPr>
                        </m:funcPr>
                        <m:fName>
                          <m:sSup>
                            <m:sSupPr>
                              <m:ctrlPr>
                                <a:rPr lang="en-US" i="1">
                                  <a:solidFill>
                                    <a:srgbClr val="000000"/>
                                  </a:solidFill>
                                  <a:latin typeface="Cambria Math" panose="02040503050406030204" pitchFamily="18" charset="0"/>
                                </a:rPr>
                              </m:ctrlPr>
                            </m:sSupPr>
                            <m:e>
                              <m:r>
                                <m:rPr>
                                  <m:sty m:val="p"/>
                                </m:rPr>
                                <a:rPr lang="en-US" i="0">
                                  <a:solidFill>
                                    <a:srgbClr val="000000"/>
                                  </a:solidFill>
                                  <a:latin typeface="Cambria Math" panose="02040503050406030204" pitchFamily="18" charset="0"/>
                                </a:rPr>
                                <m:t>cos</m:t>
                              </m:r>
                            </m:e>
                            <m:sup>
                              <m:r>
                                <a:rPr lang="en-US" i="1">
                                  <a:solidFill>
                                    <a:srgbClr val="000000"/>
                                  </a:solidFill>
                                  <a:latin typeface="Cambria Math" panose="02040503050406030204" pitchFamily="18" charset="0"/>
                                </a:rPr>
                                <m:t>2</m:t>
                              </m:r>
                            </m:sup>
                          </m:sSup>
                        </m:fName>
                        <m:e>
                          <m:r>
                            <a:rPr lang="en-US" i="1">
                              <a:solidFill>
                                <a:srgbClr val="000000"/>
                              </a:solidFill>
                              <a:latin typeface="Cambria Math" panose="02040503050406030204" pitchFamily="18" charset="0"/>
                            </a:rPr>
                            <m:t>𝜙</m:t>
                          </m:r>
                        </m:e>
                      </m:func>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𝑢𝑎</m:t>
                      </m:r>
                      <m:r>
                        <a:rPr lang="en-US" i="1">
                          <a:solidFill>
                            <a:srgbClr val="000000"/>
                          </a:solidFill>
                          <a:latin typeface="Cambria Math" panose="02040503050406030204" pitchFamily="18" charset="0"/>
                        </a:rPr>
                        <m:t> </m:t>
                      </m:r>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cos</m:t>
                          </m:r>
                        </m:fName>
                        <m:e>
                          <m:r>
                            <a:rPr lang="en-US" i="1">
                              <a:solidFill>
                                <a:srgbClr val="000000"/>
                              </a:solidFill>
                              <a:latin typeface="Cambria Math" panose="02040503050406030204" pitchFamily="18" charset="0"/>
                            </a:rPr>
                            <m:t>𝜙</m:t>
                          </m:r>
                        </m:e>
                      </m:func>
                    </m:oMath>
                  </m:oMathPara>
                </a14:m>
                <a:endParaRPr lang="en-US"/>
              </a:p>
            </p:txBody>
          </p:sp>
        </mc:Choice>
        <mc:Fallback xmlns="">
          <p:sp>
            <p:nvSpPr>
              <p:cNvPr id="46083" name="Object 3"/>
              <p:cNvSpPr txBox="1">
                <a:spLocks noRot="1" noChangeAspect="1" noMove="1" noResize="1" noEditPoints="1" noAdjustHandles="1" noChangeArrowheads="1" noChangeShapeType="1" noTextEdit="1"/>
              </p:cNvSpPr>
              <p:nvPr/>
            </p:nvSpPr>
            <p:spPr bwMode="auto">
              <a:xfrm>
                <a:off x="381000" y="3822700"/>
                <a:ext cx="5411788" cy="520700"/>
              </a:xfrm>
              <a:prstGeom prst="rect">
                <a:avLst/>
              </a:prstGeom>
              <a:blipFill>
                <a:blip r:embed="rId4"/>
                <a:stretch>
                  <a:fillRect l="-338" b="-5814"/>
                </a:stretch>
              </a:blipFill>
            </p:spPr>
            <p:txBody>
              <a:bodyPr/>
              <a:lstStyle/>
              <a:p>
                <a:r>
                  <a:rPr lang="en-US">
                    <a:noFill/>
                  </a:rPr>
                  <a:t> </a:t>
                </a:r>
              </a:p>
            </p:txBody>
          </p:sp>
        </mc:Fallback>
      </mc:AlternateContent>
      <p:sp>
        <p:nvSpPr>
          <p:cNvPr id="6" name="TextBox 5"/>
          <p:cNvSpPr txBox="1"/>
          <p:nvPr/>
        </p:nvSpPr>
        <p:spPr>
          <a:xfrm>
            <a:off x="335975" y="1120914"/>
            <a:ext cx="5988625" cy="2246769"/>
          </a:xfrm>
          <a:prstGeom prst="rect">
            <a:avLst/>
          </a:prstGeom>
          <a:noFill/>
        </p:spPr>
        <p:txBody>
          <a:bodyPr wrap="square" rtlCol="0">
            <a:spAutoFit/>
          </a:bodyPr>
          <a:lstStyle/>
          <a:p>
            <a:pPr algn="l"/>
            <a:r>
              <a:rPr lang="en-US" sz="2000" b="1" dirty="0">
                <a:solidFill>
                  <a:schemeClr val="tx2"/>
                </a:solidFill>
              </a:rPr>
              <a:t>Angular momentum</a:t>
            </a:r>
            <a:r>
              <a:rPr lang="en-US" sz="2000" b="1" dirty="0"/>
              <a:t> is defined as the product of </a:t>
            </a:r>
          </a:p>
          <a:p>
            <a:pPr algn="l"/>
            <a:r>
              <a:rPr lang="en-US" sz="2000" b="1" dirty="0"/>
              <a:t>air parcel mass </a:t>
            </a:r>
            <a:r>
              <a:rPr lang="en-US" sz="2000" b="1" dirty="0">
                <a:sym typeface="Symbol"/>
              </a:rPr>
              <a:t></a:t>
            </a:r>
            <a:r>
              <a:rPr lang="en-US" sz="2000" b="1" dirty="0"/>
              <a:t> distance from rotating axis </a:t>
            </a:r>
            <a:r>
              <a:rPr lang="en-US" sz="2000" b="1" dirty="0">
                <a:sym typeface="Symbol"/>
              </a:rPr>
              <a:t></a:t>
            </a:r>
            <a:r>
              <a:rPr lang="en-US" sz="2000" b="1" dirty="0"/>
              <a:t>  the rotation velocity.</a:t>
            </a:r>
          </a:p>
          <a:p>
            <a:pPr algn="l"/>
            <a:endParaRPr lang="en-US" sz="2000" b="1" dirty="0"/>
          </a:p>
          <a:p>
            <a:pPr algn="l"/>
            <a:endParaRPr lang="en-US" sz="2000" b="1" dirty="0"/>
          </a:p>
          <a:p>
            <a:pPr algn="l"/>
            <a:r>
              <a:rPr lang="en-US" sz="2000" b="1" dirty="0"/>
              <a:t>The </a:t>
            </a:r>
            <a:r>
              <a:rPr lang="en-US" sz="2000" b="1" dirty="0">
                <a:solidFill>
                  <a:schemeClr val="tx2"/>
                </a:solidFill>
              </a:rPr>
              <a:t>absolute angular momentum </a:t>
            </a:r>
            <a:r>
              <a:rPr lang="en-US" sz="2000" b="1" dirty="0"/>
              <a:t>of an air parcel with </a:t>
            </a:r>
          </a:p>
          <a:p>
            <a:pPr algn="l"/>
            <a:r>
              <a:rPr lang="en-US" sz="2000" b="1" dirty="0"/>
              <a:t>1 unit of mass:   </a:t>
            </a:r>
          </a:p>
        </p:txBody>
      </p:sp>
      <p:sp>
        <p:nvSpPr>
          <p:cNvPr id="9" name="TextBox 8"/>
          <p:cNvSpPr txBox="1"/>
          <p:nvPr/>
        </p:nvSpPr>
        <p:spPr>
          <a:xfrm>
            <a:off x="352146" y="4515255"/>
            <a:ext cx="1550424" cy="400110"/>
          </a:xfrm>
          <a:prstGeom prst="rect">
            <a:avLst/>
          </a:prstGeom>
          <a:noFill/>
        </p:spPr>
        <p:txBody>
          <a:bodyPr wrap="none" rtlCol="0">
            <a:spAutoFit/>
          </a:bodyPr>
          <a:lstStyle/>
          <a:p>
            <a:r>
              <a:rPr lang="en-US" sz="2000" b="1" dirty="0">
                <a:solidFill>
                  <a:schemeClr val="tx2"/>
                </a:solidFill>
              </a:rPr>
              <a:t>From rotation</a:t>
            </a:r>
          </a:p>
        </p:txBody>
      </p:sp>
      <p:cxnSp>
        <p:nvCxnSpPr>
          <p:cNvPr id="11" name="Straight Arrow Connector 10"/>
          <p:cNvCxnSpPr/>
          <p:nvPr/>
        </p:nvCxnSpPr>
        <p:spPr bwMode="auto">
          <a:xfrm flipV="1">
            <a:off x="1029510" y="4242880"/>
            <a:ext cx="152400" cy="3810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2" name="TextBox 11"/>
          <p:cNvSpPr txBox="1"/>
          <p:nvPr/>
        </p:nvSpPr>
        <p:spPr>
          <a:xfrm>
            <a:off x="1691443" y="4702314"/>
            <a:ext cx="2804357" cy="707886"/>
          </a:xfrm>
          <a:prstGeom prst="rect">
            <a:avLst/>
          </a:prstGeom>
          <a:noFill/>
        </p:spPr>
        <p:txBody>
          <a:bodyPr wrap="none" rtlCol="0">
            <a:spAutoFit/>
          </a:bodyPr>
          <a:lstStyle/>
          <a:p>
            <a:r>
              <a:rPr lang="en-US" sz="2000" b="1" dirty="0">
                <a:solidFill>
                  <a:schemeClr val="tx2"/>
                </a:solidFill>
              </a:rPr>
              <a:t>From zonal wind (u) </a:t>
            </a:r>
          </a:p>
          <a:p>
            <a:r>
              <a:rPr lang="en-US" sz="2000" b="1" dirty="0">
                <a:solidFill>
                  <a:schemeClr val="tx2"/>
                </a:solidFill>
              </a:rPr>
              <a:t>relative to Earth’s surface</a:t>
            </a:r>
          </a:p>
        </p:txBody>
      </p:sp>
      <p:cxnSp>
        <p:nvCxnSpPr>
          <p:cNvPr id="13" name="Straight Arrow Connector 12"/>
          <p:cNvCxnSpPr/>
          <p:nvPr/>
        </p:nvCxnSpPr>
        <p:spPr bwMode="auto">
          <a:xfrm flipH="1" flipV="1">
            <a:off x="2133600" y="4267200"/>
            <a:ext cx="381000" cy="5334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6" name="Rectangle 15"/>
          <p:cNvSpPr/>
          <p:nvPr/>
        </p:nvSpPr>
        <p:spPr>
          <a:xfrm>
            <a:off x="5930348" y="1040536"/>
            <a:ext cx="3332514" cy="523220"/>
          </a:xfrm>
          <a:prstGeom prst="rect">
            <a:avLst/>
          </a:prstGeom>
        </p:spPr>
        <p:txBody>
          <a:bodyPr wrap="none">
            <a:spAutoFit/>
          </a:bodyPr>
          <a:lstStyle/>
          <a:p>
            <a:r>
              <a:rPr lang="en-US" sz="1800" b="1" dirty="0">
                <a:solidFill>
                  <a:schemeClr val="tx2"/>
                </a:solidFill>
              </a:rPr>
              <a:t>Earth’s rotation: from west to east</a:t>
            </a:r>
            <a:r>
              <a:rPr lang="en-US" b="1" dirty="0">
                <a:solidFill>
                  <a:schemeClr val="tx2"/>
                </a:solidFill>
              </a:rPr>
              <a:t> </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86600" y="6400800"/>
            <a:ext cx="1905000" cy="457200"/>
          </a:xfrm>
        </p:spPr>
        <p:txBody>
          <a:bodyPr/>
          <a:lstStyle/>
          <a:p>
            <a:pPr>
              <a:defRPr/>
            </a:pPr>
            <a:fld id="{A49640CD-6733-4245-94CF-37DCF0A05FFE}" type="slidenum">
              <a:rPr lang="en-US" smtClean="0">
                <a:solidFill>
                  <a:srgbClr val="000000"/>
                </a:solidFill>
              </a:rPr>
              <a:pPr>
                <a:defRPr/>
              </a:pPr>
              <a:t>33</a:t>
            </a:fld>
            <a:endParaRPr lang="en-US" dirty="0">
              <a:solidFill>
                <a:srgbClr val="000000"/>
              </a:solidFill>
            </a:endParaRPr>
          </a:p>
        </p:txBody>
      </p:sp>
      <p:pic>
        <p:nvPicPr>
          <p:cNvPr id="46082" name="Picture 2"/>
          <p:cNvPicPr>
            <a:picLocks noChangeAspect="1" noChangeArrowheads="1"/>
          </p:cNvPicPr>
          <p:nvPr/>
        </p:nvPicPr>
        <p:blipFill>
          <a:blip r:embed="rId3" cstate="print"/>
          <a:srcRect/>
          <a:stretch>
            <a:fillRect/>
          </a:stretch>
        </p:blipFill>
        <p:spPr bwMode="auto">
          <a:xfrm>
            <a:off x="6313474" y="1371600"/>
            <a:ext cx="2830526" cy="3041963"/>
          </a:xfrm>
          <a:prstGeom prst="rect">
            <a:avLst/>
          </a:prstGeom>
          <a:noFill/>
          <a:ln w="9525">
            <a:noFill/>
            <a:miter lim="800000"/>
            <a:headEnd/>
            <a:tailEnd/>
          </a:ln>
        </p:spPr>
      </p:pic>
      <p:sp>
        <p:nvSpPr>
          <p:cNvPr id="4" name="Rectangle 3"/>
          <p:cNvSpPr/>
          <p:nvPr/>
        </p:nvSpPr>
        <p:spPr>
          <a:xfrm>
            <a:off x="1147804" y="457200"/>
            <a:ext cx="6707990" cy="646331"/>
          </a:xfrm>
          <a:prstGeom prst="rect">
            <a:avLst/>
          </a:prstGeom>
        </p:spPr>
        <p:txBody>
          <a:bodyPr wrap="none">
            <a:spAutoFit/>
          </a:bodyPr>
          <a:lstStyle/>
          <a:p>
            <a:r>
              <a:rPr lang="en-US" sz="3600" b="1" dirty="0">
                <a:solidFill>
                  <a:schemeClr val="tx2"/>
                </a:solidFill>
              </a:rPr>
              <a:t>Conservation of Angular Momentum</a:t>
            </a:r>
          </a:p>
        </p:txBody>
      </p:sp>
      <mc:AlternateContent xmlns:mc="http://schemas.openxmlformats.org/markup-compatibility/2006" xmlns:a14="http://schemas.microsoft.com/office/drawing/2010/main">
        <mc:Choice Requires="a14">
          <p:sp>
            <p:nvSpPr>
              <p:cNvPr id="46083" name="Object 3"/>
              <p:cNvSpPr txBox="1"/>
              <p:nvPr/>
            </p:nvSpPr>
            <p:spPr bwMode="auto">
              <a:xfrm>
                <a:off x="152400" y="1816656"/>
                <a:ext cx="6192838" cy="2602944"/>
              </a:xfrm>
              <a:prstGeom prst="rect">
                <a:avLst/>
              </a:prstGeom>
              <a:solidFill>
                <a:schemeClr val="tx1"/>
              </a:solidFill>
            </p:spPr>
            <p:txBody>
              <a:bodyPr>
                <a:normAutofit fontScale="85000" lnSpcReduction="1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𝐴</m:t>
                      </m:r>
                      <m:r>
                        <a:rPr lang="en-US" i="1">
                          <a:solidFill>
                            <a:srgbClr val="000000"/>
                          </a:solidFill>
                          <a:latin typeface="Cambria Math" panose="02040503050406030204" pitchFamily="18" charset="0"/>
                        </a:rPr>
                        <m:t>=</m:t>
                      </m:r>
                      <m:r>
                        <m:rPr>
                          <m:sty m:val="p"/>
                        </m:rPr>
                        <a:rPr lang="en-US" i="1">
                          <a:solidFill>
                            <a:srgbClr val="000000"/>
                          </a:solidFill>
                          <a:latin typeface="Cambria Math" panose="02040503050406030204" pitchFamily="18" charset="0"/>
                        </a:rPr>
                        <m:t>Ω</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𝑟</m:t>
                          </m:r>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𝑢𝑟</m:t>
                      </m:r>
                      <m:r>
                        <a:rPr lang="en-US" i="1">
                          <a:solidFill>
                            <a:srgbClr val="000000"/>
                          </a:solidFill>
                          <a:latin typeface="Cambria Math" panose="02040503050406030204" pitchFamily="18" charset="0"/>
                        </a:rPr>
                        <m:t>=</m:t>
                      </m:r>
                      <m:r>
                        <m:rPr>
                          <m:sty m:val="p"/>
                        </m:rPr>
                        <a:rPr lang="en-US" i="1">
                          <a:solidFill>
                            <a:srgbClr val="000000"/>
                          </a:solidFill>
                          <a:latin typeface="Cambria Math" panose="02040503050406030204" pitchFamily="18" charset="0"/>
                        </a:rPr>
                        <m:t>Ω</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𝑎</m:t>
                          </m:r>
                        </m:e>
                        <m:sup>
                          <m:r>
                            <a:rPr lang="en-US" i="1">
                              <a:solidFill>
                                <a:srgbClr val="000000"/>
                              </a:solidFill>
                              <a:latin typeface="Cambria Math" panose="02040503050406030204" pitchFamily="18" charset="0"/>
                            </a:rPr>
                            <m:t>2</m:t>
                          </m:r>
                        </m:sup>
                      </m:sSup>
                      <m:func>
                        <m:funcPr>
                          <m:ctrlPr>
                            <a:rPr lang="en-US" i="1">
                              <a:solidFill>
                                <a:srgbClr val="000000"/>
                              </a:solidFill>
                              <a:latin typeface="Cambria Math" panose="02040503050406030204" pitchFamily="18" charset="0"/>
                            </a:rPr>
                          </m:ctrlPr>
                        </m:funcPr>
                        <m:fName>
                          <m:sSup>
                            <m:sSupPr>
                              <m:ctrlPr>
                                <a:rPr lang="en-US" i="1">
                                  <a:solidFill>
                                    <a:srgbClr val="000000"/>
                                  </a:solidFill>
                                  <a:latin typeface="Cambria Math" panose="02040503050406030204" pitchFamily="18" charset="0"/>
                                </a:rPr>
                              </m:ctrlPr>
                            </m:sSupPr>
                            <m:e>
                              <m:r>
                                <m:rPr>
                                  <m:sty m:val="p"/>
                                </m:rPr>
                                <a:rPr lang="en-US" i="0">
                                  <a:solidFill>
                                    <a:srgbClr val="000000"/>
                                  </a:solidFill>
                                  <a:latin typeface="Cambria Math" panose="02040503050406030204" pitchFamily="18" charset="0"/>
                                </a:rPr>
                                <m:t>cos</m:t>
                              </m:r>
                            </m:e>
                            <m:sup>
                              <m:r>
                                <a:rPr lang="en-US" i="1">
                                  <a:solidFill>
                                    <a:srgbClr val="000000"/>
                                  </a:solidFill>
                                  <a:latin typeface="Cambria Math" panose="02040503050406030204" pitchFamily="18" charset="0"/>
                                </a:rPr>
                                <m:t>2</m:t>
                              </m:r>
                            </m:sup>
                          </m:sSup>
                        </m:fName>
                        <m:e>
                          <m:r>
                            <a:rPr lang="en-US" i="1">
                              <a:solidFill>
                                <a:srgbClr val="000000"/>
                              </a:solidFill>
                              <a:latin typeface="Cambria Math" panose="02040503050406030204" pitchFamily="18" charset="0"/>
                            </a:rPr>
                            <m:t>𝜙</m:t>
                          </m:r>
                        </m:e>
                      </m:func>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𝑢𝑎</m:t>
                      </m:r>
                      <m:r>
                        <a:rPr lang="en-US" i="1">
                          <a:solidFill>
                            <a:srgbClr val="000000"/>
                          </a:solidFill>
                          <a:latin typeface="Cambria Math" panose="02040503050406030204" pitchFamily="18" charset="0"/>
                        </a:rPr>
                        <m:t> </m:t>
                      </m:r>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cos</m:t>
                          </m:r>
                        </m:fName>
                        <m:e>
                          <m:r>
                            <a:rPr lang="en-US" i="1">
                              <a:solidFill>
                                <a:srgbClr val="000000"/>
                              </a:solidFill>
                              <a:latin typeface="Cambria Math" panose="02040503050406030204" pitchFamily="18" charset="0"/>
                            </a:rPr>
                            <m:t>𝜙</m:t>
                          </m:r>
                        </m:e>
                      </m:func>
                    </m:oMath>
                  </m:oMathPara>
                </a14:m>
                <a:br>
                  <a:rPr lang="en-US" i="1">
                    <a:solidFill>
                      <a:srgbClr val="000000"/>
                    </a:solidFill>
                    <a:latin typeface="Cambria Math" panose="02040503050406030204" pitchFamily="18" charset="0"/>
                  </a:rPr>
                </a:br>
                <a:br>
                  <a:rPr lang="en-US" i="1">
                    <a:solidFill>
                      <a:srgbClr val="000000"/>
                    </a:solidFill>
                    <a:latin typeface="Cambria Math" panose="02040503050406030204" pitchFamily="18" charset="0"/>
                  </a:rPr>
                </a:b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𝐼𝑓</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𝑠𝑡𝑎𝑟𝑡𝑖𝑛𝑔</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𝑓𝑟𝑜𝑚</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𝑡h𝑒</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𝐸𝑞𝑢𝑎𝑡𝑜𝑟</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𝑤𝑖𝑡h</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𝑢</m:t>
                      </m:r>
                      <m:r>
                        <a:rPr lang="en-US" i="1">
                          <a:solidFill>
                            <a:srgbClr val="000000"/>
                          </a:solidFill>
                          <a:latin typeface="Cambria Math" panose="02040503050406030204" pitchFamily="18" charset="0"/>
                        </a:rPr>
                        <m:t>=0,</m:t>
                      </m:r>
                    </m:oMath>
                    <m:oMath xmlns:m="http://schemas.openxmlformats.org/officeDocument/2006/math">
                      <m:r>
                        <a:rPr lang="en-US" i="1">
                          <a:solidFill>
                            <a:srgbClr val="000000"/>
                          </a:solidFill>
                          <a:latin typeface="Cambria Math" panose="02040503050406030204" pitchFamily="18" charset="0"/>
                        </a:rPr>
                        <m:t>𝑢</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𝜙</m:t>
                      </m:r>
                      <m:r>
                        <a:rPr lang="en-US" i="1">
                          <a:solidFill>
                            <a:srgbClr val="000000"/>
                          </a:solidFill>
                          <a:latin typeface="Cambria Math" panose="02040503050406030204" pitchFamily="18" charset="0"/>
                        </a:rPr>
                        <m:t>)=</m:t>
                      </m:r>
                      <m:r>
                        <m:rPr>
                          <m:sty m:val="p"/>
                        </m:rPr>
                        <a:rPr lang="en-US" i="1">
                          <a:solidFill>
                            <a:srgbClr val="000000"/>
                          </a:solidFill>
                          <a:latin typeface="Cambria Math" panose="02040503050406030204" pitchFamily="18" charset="0"/>
                        </a:rPr>
                        <m:t>Ω</m:t>
                      </m:r>
                      <m:r>
                        <a:rPr lang="en-US" i="1">
                          <a:solidFill>
                            <a:srgbClr val="000000"/>
                          </a:solidFill>
                          <a:latin typeface="Cambria Math" panose="02040503050406030204" pitchFamily="18" charset="0"/>
                        </a:rPr>
                        <m:t>𝑎</m:t>
                      </m:r>
                      <m:f>
                        <m:fPr>
                          <m:ctrlPr>
                            <a:rPr lang="en-US" i="1">
                              <a:solidFill>
                                <a:srgbClr val="000000"/>
                              </a:solidFill>
                              <a:latin typeface="Cambria Math" panose="02040503050406030204" pitchFamily="18" charset="0"/>
                            </a:rPr>
                          </m:ctrlPr>
                        </m:fPr>
                        <m:num>
                          <m:func>
                            <m:funcPr>
                              <m:ctrlPr>
                                <a:rPr lang="en-US" i="1">
                                  <a:solidFill>
                                    <a:srgbClr val="000000"/>
                                  </a:solidFill>
                                  <a:latin typeface="Cambria Math" panose="02040503050406030204" pitchFamily="18" charset="0"/>
                                </a:rPr>
                              </m:ctrlPr>
                            </m:funcPr>
                            <m:fName>
                              <m:sSup>
                                <m:sSupPr>
                                  <m:ctrlPr>
                                    <a:rPr lang="en-US" i="1">
                                      <a:solidFill>
                                        <a:srgbClr val="000000"/>
                                      </a:solidFill>
                                      <a:latin typeface="Cambria Math" panose="02040503050406030204" pitchFamily="18" charset="0"/>
                                    </a:rPr>
                                  </m:ctrlPr>
                                </m:sSupPr>
                                <m:e>
                                  <m:r>
                                    <m:rPr>
                                      <m:sty m:val="p"/>
                                    </m:rPr>
                                    <a:rPr lang="en-US" i="0">
                                      <a:solidFill>
                                        <a:srgbClr val="000000"/>
                                      </a:solidFill>
                                      <a:latin typeface="Cambria Math" panose="02040503050406030204" pitchFamily="18" charset="0"/>
                                    </a:rPr>
                                    <m:t>sin</m:t>
                                  </m:r>
                                </m:e>
                                <m:sup>
                                  <m:r>
                                    <a:rPr lang="en-US" i="1">
                                      <a:solidFill>
                                        <a:srgbClr val="000000"/>
                                      </a:solidFill>
                                      <a:latin typeface="Cambria Math" panose="02040503050406030204" pitchFamily="18" charset="0"/>
                                    </a:rPr>
                                    <m:t>2</m:t>
                                  </m:r>
                                </m:sup>
                              </m:sSup>
                            </m:fName>
                            <m:e>
                              <m:r>
                                <a:rPr lang="en-US" i="1">
                                  <a:solidFill>
                                    <a:srgbClr val="000000"/>
                                  </a:solidFill>
                                  <a:latin typeface="Cambria Math" panose="02040503050406030204" pitchFamily="18" charset="0"/>
                                </a:rPr>
                                <m:t>𝜙</m:t>
                              </m:r>
                            </m:e>
                          </m:func>
                        </m:num>
                        <m:den>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cos</m:t>
                              </m:r>
                            </m:fName>
                            <m:e>
                              <m:r>
                                <a:rPr lang="en-US" i="1">
                                  <a:solidFill>
                                    <a:srgbClr val="000000"/>
                                  </a:solidFill>
                                  <a:latin typeface="Cambria Math" panose="02040503050406030204" pitchFamily="18" charset="0"/>
                                </a:rPr>
                                <m:t>𝜙</m:t>
                              </m:r>
                            </m:e>
                          </m:func>
                        </m:den>
                      </m:f>
                      <m:r>
                        <a:rPr lang="en-US" i="1">
                          <a:solidFill>
                            <a:srgbClr val="000000"/>
                          </a:solidFill>
                          <a:latin typeface="Cambria Math" panose="02040503050406030204" pitchFamily="18" charset="0"/>
                        </a:rPr>
                        <m:t>&gt;0 → </m:t>
                      </m:r>
                      <m:r>
                        <a:rPr lang="en-US" i="1">
                          <a:solidFill>
                            <a:srgbClr val="000000"/>
                          </a:solidFill>
                          <a:latin typeface="Cambria Math" panose="02040503050406030204" pitchFamily="18" charset="0"/>
                        </a:rPr>
                        <m:t>𝑤𝑒𝑠𝑡𝑒𝑟𝑙𝑦</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𝑤𝑖𝑛𝑑𝑠</m:t>
                      </m:r>
                    </m:oMath>
                  </m:oMathPara>
                </a14:m>
                <a:endParaRPr lang="en-US"/>
              </a:p>
            </p:txBody>
          </p:sp>
        </mc:Choice>
        <mc:Fallback xmlns="">
          <p:sp>
            <p:nvSpPr>
              <p:cNvPr id="46083" name="Object 3"/>
              <p:cNvSpPr txBox="1">
                <a:spLocks noRot="1" noChangeAspect="1" noMove="1" noResize="1" noEditPoints="1" noAdjustHandles="1" noChangeArrowheads="1" noChangeShapeType="1" noTextEdit="1"/>
              </p:cNvSpPr>
              <p:nvPr/>
            </p:nvSpPr>
            <p:spPr bwMode="auto">
              <a:xfrm>
                <a:off x="152400" y="1816656"/>
                <a:ext cx="6192838" cy="2602944"/>
              </a:xfrm>
              <a:prstGeom prst="rect">
                <a:avLst/>
              </a:prstGeom>
              <a:blipFill>
                <a:blip r:embed="rId4"/>
                <a:stretch>
                  <a:fillRect l="-787"/>
                </a:stretch>
              </a:blipFill>
            </p:spPr>
            <p:txBody>
              <a:bodyPr/>
              <a:lstStyle/>
              <a:p>
                <a:r>
                  <a:rPr lang="en-US">
                    <a:noFill/>
                  </a:rPr>
                  <a:t> </a:t>
                </a:r>
              </a:p>
            </p:txBody>
          </p:sp>
        </mc:Fallback>
      </mc:AlternateContent>
      <p:sp>
        <p:nvSpPr>
          <p:cNvPr id="6" name="TextBox 5"/>
          <p:cNvSpPr txBox="1"/>
          <p:nvPr/>
        </p:nvSpPr>
        <p:spPr>
          <a:xfrm>
            <a:off x="335975" y="1120914"/>
            <a:ext cx="5157181" cy="707886"/>
          </a:xfrm>
          <a:prstGeom prst="rect">
            <a:avLst/>
          </a:prstGeom>
          <a:noFill/>
        </p:spPr>
        <p:txBody>
          <a:bodyPr wrap="none" rtlCol="0">
            <a:spAutoFit/>
          </a:bodyPr>
          <a:lstStyle/>
          <a:p>
            <a:pPr algn="l"/>
            <a:r>
              <a:rPr lang="en-US" sz="2000" b="1" dirty="0"/>
              <a:t>Absolute angular momentum is conserved above </a:t>
            </a:r>
          </a:p>
          <a:p>
            <a:pPr algn="l"/>
            <a:r>
              <a:rPr lang="en-US" sz="2000" b="1" dirty="0"/>
              <a:t>the PBL:</a:t>
            </a:r>
          </a:p>
        </p:txBody>
      </p:sp>
      <p:sp>
        <p:nvSpPr>
          <p:cNvPr id="7" name="TextBox 6"/>
          <p:cNvSpPr txBox="1"/>
          <p:nvPr/>
        </p:nvSpPr>
        <p:spPr>
          <a:xfrm>
            <a:off x="228600" y="4648200"/>
            <a:ext cx="8662949" cy="1938992"/>
          </a:xfrm>
          <a:prstGeom prst="rect">
            <a:avLst/>
          </a:prstGeom>
          <a:noFill/>
        </p:spPr>
        <p:txBody>
          <a:bodyPr wrap="none" rtlCol="0">
            <a:spAutoFit/>
          </a:bodyPr>
          <a:lstStyle/>
          <a:p>
            <a:pPr algn="l">
              <a:buFont typeface="Arial" pitchFamily="34" charset="0"/>
              <a:buChar char="•"/>
            </a:pPr>
            <a:r>
              <a:rPr lang="en-US" sz="2400" b="1" i="1" dirty="0">
                <a:solidFill>
                  <a:schemeClr val="tx2"/>
                </a:solidFill>
              </a:rPr>
              <a:t> u</a:t>
            </a:r>
            <a:r>
              <a:rPr lang="en-US" sz="2400" b="1" dirty="0">
                <a:solidFill>
                  <a:schemeClr val="tx2"/>
                </a:solidFill>
              </a:rPr>
              <a:t> increases with latitude as it moves </a:t>
            </a:r>
            <a:r>
              <a:rPr lang="en-US" sz="2400" b="1" dirty="0" err="1">
                <a:solidFill>
                  <a:schemeClr val="tx2"/>
                </a:solidFill>
              </a:rPr>
              <a:t>poleward</a:t>
            </a:r>
            <a:r>
              <a:rPr lang="en-US" sz="2400" b="1" dirty="0">
                <a:solidFill>
                  <a:schemeClr val="tx2"/>
                </a:solidFill>
              </a:rPr>
              <a:t>.</a:t>
            </a:r>
          </a:p>
          <a:p>
            <a:pPr algn="l">
              <a:buFont typeface="Arial" pitchFamily="34" charset="0"/>
              <a:buChar char="•"/>
            </a:pPr>
            <a:r>
              <a:rPr lang="en-US" sz="2400" b="1" dirty="0">
                <a:solidFill>
                  <a:schemeClr val="tx2"/>
                </a:solidFill>
              </a:rPr>
              <a:t> Since </a:t>
            </a:r>
            <a:r>
              <a:rPr lang="en-US" sz="2400" b="1" i="1" dirty="0">
                <a:solidFill>
                  <a:schemeClr val="tx2"/>
                </a:solidFill>
              </a:rPr>
              <a:t>u</a:t>
            </a:r>
            <a:r>
              <a:rPr lang="en-US" sz="2400" b="1" dirty="0">
                <a:solidFill>
                  <a:schemeClr val="tx2"/>
                </a:solidFill>
              </a:rPr>
              <a:t> becomes infinity as </a:t>
            </a:r>
            <a:r>
              <a:rPr lang="en-US" sz="2400" b="1" dirty="0">
                <a:solidFill>
                  <a:schemeClr val="tx2"/>
                </a:solidFill>
                <a:sym typeface="Symbol"/>
              </a:rPr>
              <a:t> approaches 90</a:t>
            </a:r>
            <a:r>
              <a:rPr lang="en-US" sz="2400" b="1" baseline="30000" dirty="0">
                <a:solidFill>
                  <a:schemeClr val="tx2"/>
                </a:solidFill>
                <a:sym typeface="Symbol"/>
              </a:rPr>
              <a:t>o</a:t>
            </a:r>
            <a:r>
              <a:rPr lang="en-US" sz="2400" b="1" dirty="0">
                <a:solidFill>
                  <a:schemeClr val="tx2"/>
                </a:solidFill>
                <a:sym typeface="Symbol"/>
              </a:rPr>
              <a:t>, it implies that </a:t>
            </a:r>
          </a:p>
          <a:p>
            <a:pPr algn="l"/>
            <a:r>
              <a:rPr lang="en-US" sz="2400" b="1" dirty="0">
                <a:solidFill>
                  <a:schemeClr val="tx2"/>
                </a:solidFill>
                <a:sym typeface="Symbol"/>
              </a:rPr>
              <a:t>   the Hadley Cell can not extend to the poles. </a:t>
            </a:r>
          </a:p>
          <a:p>
            <a:pPr algn="l">
              <a:buFont typeface="Arial" pitchFamily="34" charset="0"/>
              <a:buChar char="•"/>
            </a:pPr>
            <a:r>
              <a:rPr lang="en-US" sz="2400" b="1" dirty="0">
                <a:solidFill>
                  <a:schemeClr val="tx2"/>
                </a:solidFill>
                <a:sym typeface="Symbol"/>
              </a:rPr>
              <a:t> The exact location Hadley Cell ends depends on  and other factors.</a:t>
            </a:r>
          </a:p>
          <a:p>
            <a:pPr algn="l">
              <a:buFont typeface="Arial" pitchFamily="34" charset="0"/>
              <a:buChar char="•"/>
            </a:pPr>
            <a:r>
              <a:rPr lang="en-US" sz="2400" b="1" dirty="0">
                <a:solidFill>
                  <a:schemeClr val="tx2"/>
                </a:solidFill>
                <a:sym typeface="Symbol"/>
              </a:rPr>
              <a:t> The slower the Earth rotates, the farther it extends </a:t>
            </a:r>
            <a:r>
              <a:rPr lang="en-US" sz="2400" b="1" dirty="0" err="1">
                <a:solidFill>
                  <a:schemeClr val="tx2"/>
                </a:solidFill>
                <a:sym typeface="Symbol"/>
              </a:rPr>
              <a:t>poleward</a:t>
            </a:r>
            <a:r>
              <a:rPr lang="en-US" sz="2400" b="1" dirty="0">
                <a:solidFill>
                  <a:schemeClr val="tx2"/>
                </a:solidFill>
                <a:sym typeface="Symbol"/>
              </a:rPr>
              <a:t>. Why? </a:t>
            </a:r>
            <a:endParaRPr lang="en-US" sz="2400" b="1" dirty="0">
              <a:solidFill>
                <a:schemeClr val="tx2"/>
              </a:solidFill>
            </a:endParaRPr>
          </a:p>
        </p:txBody>
      </p:sp>
      <p:sp>
        <p:nvSpPr>
          <p:cNvPr id="8" name="Rectangle 7"/>
          <p:cNvSpPr/>
          <p:nvPr/>
        </p:nvSpPr>
        <p:spPr>
          <a:xfrm>
            <a:off x="152400" y="2281535"/>
            <a:ext cx="5698997" cy="461665"/>
          </a:xfrm>
          <a:prstGeom prst="rect">
            <a:avLst/>
          </a:prstGeom>
        </p:spPr>
        <p:txBody>
          <a:bodyPr wrap="none">
            <a:spAutoFit/>
          </a:bodyPr>
          <a:lstStyle/>
          <a:p>
            <a:r>
              <a:rPr lang="en-US" sz="2400" b="1" dirty="0">
                <a:solidFill>
                  <a:schemeClr val="tx2"/>
                </a:solidFill>
              </a:rPr>
              <a:t> r decreases with lat. </a:t>
            </a:r>
            <a:r>
              <a:rPr lang="en-US" sz="2400" b="1" dirty="0">
                <a:solidFill>
                  <a:schemeClr val="tx2"/>
                </a:solidFill>
                <a:sym typeface="Wingdings" pitchFamily="2" charset="2"/>
              </a:rPr>
              <a:t> u increases with lat.</a:t>
            </a:r>
            <a:r>
              <a:rPr lang="en-US" sz="2400" b="1" dirty="0">
                <a:solidFill>
                  <a:schemeClr val="tx2"/>
                </a:solidFill>
              </a:rPr>
              <a:t> </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solidFill>
                  <a:srgbClr val="000000"/>
                </a:solidFill>
              </a:rPr>
              <a:pPr>
                <a:defRPr/>
              </a:pPr>
              <a:t>34</a:t>
            </a:fld>
            <a:endParaRPr lang="en-US">
              <a:solidFill>
                <a:srgbClr val="000000"/>
              </a:solidFill>
            </a:endParaRPr>
          </a:p>
        </p:txBody>
      </p:sp>
      <p:pic>
        <p:nvPicPr>
          <p:cNvPr id="45058" name="Picture 2"/>
          <p:cNvPicPr>
            <a:picLocks noChangeAspect="1" noChangeArrowheads="1"/>
          </p:cNvPicPr>
          <p:nvPr/>
        </p:nvPicPr>
        <p:blipFill>
          <a:blip r:embed="rId3" cstate="print"/>
          <a:srcRect/>
          <a:stretch>
            <a:fillRect/>
          </a:stretch>
        </p:blipFill>
        <p:spPr bwMode="auto">
          <a:xfrm>
            <a:off x="942975" y="155575"/>
            <a:ext cx="7258050" cy="6546850"/>
          </a:xfrm>
          <a:prstGeom prst="rect">
            <a:avLst/>
          </a:prstGeom>
          <a:noFill/>
          <a:ln w="9525">
            <a:noFill/>
            <a:miter lim="800000"/>
            <a:headEnd/>
            <a:tailEnd/>
          </a:ln>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35</a:t>
            </a:fld>
            <a:endParaRPr lang="en-US">
              <a:solidFill>
                <a:srgbClr val="000000"/>
              </a:solidFill>
            </a:endParaRPr>
          </a:p>
        </p:txBody>
      </p:sp>
      <p:pic>
        <p:nvPicPr>
          <p:cNvPr id="48130" name="Picture 2"/>
          <p:cNvPicPr>
            <a:picLocks noChangeAspect="1" noChangeArrowheads="1"/>
          </p:cNvPicPr>
          <p:nvPr/>
        </p:nvPicPr>
        <p:blipFill>
          <a:blip r:embed="rId2" cstate="print"/>
          <a:srcRect t="6382" b="4273"/>
          <a:stretch>
            <a:fillRect/>
          </a:stretch>
        </p:blipFill>
        <p:spPr bwMode="auto">
          <a:xfrm>
            <a:off x="762000" y="76200"/>
            <a:ext cx="4762500" cy="3007895"/>
          </a:xfrm>
          <a:prstGeom prst="rect">
            <a:avLst/>
          </a:prstGeom>
          <a:noFill/>
          <a:ln w="9525">
            <a:noFill/>
            <a:miter lim="800000"/>
            <a:headEnd/>
            <a:tailEnd/>
          </a:ln>
        </p:spPr>
      </p:pic>
      <p:pic>
        <p:nvPicPr>
          <p:cNvPr id="48131" name="Picture 3"/>
          <p:cNvPicPr>
            <a:picLocks noChangeAspect="1" noChangeArrowheads="1"/>
          </p:cNvPicPr>
          <p:nvPr/>
        </p:nvPicPr>
        <p:blipFill>
          <a:blip r:embed="rId3" cstate="print"/>
          <a:srcRect t="10806"/>
          <a:stretch>
            <a:fillRect/>
          </a:stretch>
        </p:blipFill>
        <p:spPr bwMode="auto">
          <a:xfrm>
            <a:off x="762000" y="3124200"/>
            <a:ext cx="7467600" cy="3623640"/>
          </a:xfrm>
          <a:prstGeom prst="rect">
            <a:avLst/>
          </a:prstGeom>
          <a:noFill/>
          <a:ln w="9525">
            <a:noFill/>
            <a:miter lim="800000"/>
            <a:headEnd/>
            <a:tailEnd/>
          </a:ln>
        </p:spPr>
      </p:pic>
      <p:sp>
        <p:nvSpPr>
          <p:cNvPr id="5" name="TextBox 4"/>
          <p:cNvSpPr txBox="1"/>
          <p:nvPr/>
        </p:nvSpPr>
        <p:spPr>
          <a:xfrm>
            <a:off x="5486400" y="77212"/>
            <a:ext cx="3367535" cy="3046988"/>
          </a:xfrm>
          <a:prstGeom prst="rect">
            <a:avLst/>
          </a:prstGeom>
          <a:noFill/>
        </p:spPr>
        <p:txBody>
          <a:bodyPr wrap="square" rtlCol="0">
            <a:spAutoFit/>
          </a:bodyPr>
          <a:lstStyle/>
          <a:p>
            <a:pPr algn="l"/>
            <a:r>
              <a:rPr lang="en-US" sz="2400" b="1" dirty="0">
                <a:solidFill>
                  <a:schemeClr val="tx2"/>
                </a:solidFill>
                <a:sym typeface="Symbol"/>
              </a:rPr>
              <a:t>Conservation of angular momentum </a:t>
            </a:r>
            <a:r>
              <a:rPr lang="en-US" sz="2400" b="1" dirty="0">
                <a:sym typeface="Wingdings" pitchFamily="2" charset="2"/>
              </a:rPr>
              <a:t></a:t>
            </a:r>
            <a:r>
              <a:rPr lang="en-US" sz="2400" b="1" dirty="0">
                <a:sym typeface="Symbol"/>
              </a:rPr>
              <a:t> largest u wind at the highest lat. of the </a:t>
            </a:r>
            <a:r>
              <a:rPr lang="en-US" sz="2400" b="1" dirty="0" err="1">
                <a:sym typeface="Symbol"/>
              </a:rPr>
              <a:t>Hardley</a:t>
            </a:r>
            <a:r>
              <a:rPr lang="en-US" sz="2400" b="1" dirty="0">
                <a:sym typeface="Symbol"/>
              </a:rPr>
              <a:t> Cell </a:t>
            </a:r>
            <a:r>
              <a:rPr lang="en-US" sz="2400" b="1" dirty="0">
                <a:sym typeface="Wingdings" pitchFamily="2" charset="2"/>
              </a:rPr>
              <a:t> </a:t>
            </a:r>
            <a:r>
              <a:rPr lang="en-US" sz="2400" b="1" dirty="0">
                <a:sym typeface="Symbol"/>
              </a:rPr>
              <a:t> subtropical jets, whose existence is also consistent with the T and Z fields.  </a:t>
            </a:r>
          </a:p>
        </p:txBody>
      </p:sp>
      <mc:AlternateContent xmlns:mc="http://schemas.openxmlformats.org/markup-compatibility/2006" xmlns:a14="http://schemas.microsoft.com/office/drawing/2010/main">
        <mc:Choice Requires="a14">
          <p:sp>
            <p:nvSpPr>
              <p:cNvPr id="93185" name="Object 1"/>
              <p:cNvSpPr txBox="1"/>
              <p:nvPr/>
            </p:nvSpPr>
            <p:spPr bwMode="auto">
              <a:xfrm>
                <a:off x="152400" y="2448395"/>
                <a:ext cx="3505200" cy="688161"/>
              </a:xfrm>
              <a:prstGeom prst="rect">
                <a:avLst/>
              </a:prstGeom>
              <a:solidFill>
                <a:schemeClr val="tx1"/>
              </a:solidFill>
            </p:spPr>
            <p:txBody>
              <a:bodyPr>
                <a:normAutofit fontScale="47500" lnSpcReduction="2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𝑢</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𝜙</m:t>
                      </m:r>
                      <m:r>
                        <a:rPr lang="en-US" i="1">
                          <a:solidFill>
                            <a:srgbClr val="000000"/>
                          </a:solidFill>
                          <a:latin typeface="Cambria Math" panose="02040503050406030204" pitchFamily="18" charset="0"/>
                        </a:rPr>
                        <m:t>)=</m:t>
                      </m:r>
                      <m:r>
                        <m:rPr>
                          <m:sty m:val="p"/>
                        </m:rPr>
                        <a:rPr lang="en-US" i="1">
                          <a:solidFill>
                            <a:srgbClr val="000000"/>
                          </a:solidFill>
                          <a:latin typeface="Cambria Math" panose="02040503050406030204" pitchFamily="18" charset="0"/>
                        </a:rPr>
                        <m:t>Ω</m:t>
                      </m:r>
                      <m:r>
                        <a:rPr lang="en-US" i="1">
                          <a:solidFill>
                            <a:srgbClr val="000000"/>
                          </a:solidFill>
                          <a:latin typeface="Cambria Math" panose="02040503050406030204" pitchFamily="18" charset="0"/>
                        </a:rPr>
                        <m:t>𝑎</m:t>
                      </m:r>
                      <m:f>
                        <m:fPr>
                          <m:ctrlPr>
                            <a:rPr lang="en-US" i="1">
                              <a:solidFill>
                                <a:srgbClr val="000000"/>
                              </a:solidFill>
                              <a:latin typeface="Cambria Math" panose="02040503050406030204" pitchFamily="18" charset="0"/>
                            </a:rPr>
                          </m:ctrlPr>
                        </m:fPr>
                        <m:num>
                          <m:func>
                            <m:funcPr>
                              <m:ctrlPr>
                                <a:rPr lang="en-US" i="1">
                                  <a:solidFill>
                                    <a:srgbClr val="000000"/>
                                  </a:solidFill>
                                  <a:latin typeface="Cambria Math" panose="02040503050406030204" pitchFamily="18" charset="0"/>
                                </a:rPr>
                              </m:ctrlPr>
                            </m:funcPr>
                            <m:fName>
                              <m:sSup>
                                <m:sSupPr>
                                  <m:ctrlPr>
                                    <a:rPr lang="en-US" i="1">
                                      <a:solidFill>
                                        <a:srgbClr val="000000"/>
                                      </a:solidFill>
                                      <a:latin typeface="Cambria Math" panose="02040503050406030204" pitchFamily="18" charset="0"/>
                                    </a:rPr>
                                  </m:ctrlPr>
                                </m:sSupPr>
                                <m:e>
                                  <m:r>
                                    <m:rPr>
                                      <m:sty m:val="p"/>
                                    </m:rPr>
                                    <a:rPr lang="en-US" i="0">
                                      <a:solidFill>
                                        <a:srgbClr val="000000"/>
                                      </a:solidFill>
                                      <a:latin typeface="Cambria Math" panose="02040503050406030204" pitchFamily="18" charset="0"/>
                                    </a:rPr>
                                    <m:t>sin</m:t>
                                  </m:r>
                                </m:e>
                                <m:sup>
                                  <m:r>
                                    <a:rPr lang="en-US" i="1">
                                      <a:solidFill>
                                        <a:srgbClr val="000000"/>
                                      </a:solidFill>
                                      <a:latin typeface="Cambria Math" panose="02040503050406030204" pitchFamily="18" charset="0"/>
                                    </a:rPr>
                                    <m:t>2</m:t>
                                  </m:r>
                                </m:sup>
                              </m:sSup>
                            </m:fName>
                            <m:e>
                              <m:r>
                                <a:rPr lang="en-US" i="1">
                                  <a:solidFill>
                                    <a:srgbClr val="000000"/>
                                  </a:solidFill>
                                  <a:latin typeface="Cambria Math" panose="02040503050406030204" pitchFamily="18" charset="0"/>
                                </a:rPr>
                                <m:t>𝜙</m:t>
                              </m:r>
                            </m:e>
                          </m:func>
                        </m:num>
                        <m:den>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cos</m:t>
                              </m:r>
                            </m:fName>
                            <m:e>
                              <m:r>
                                <a:rPr lang="en-US" i="1">
                                  <a:solidFill>
                                    <a:srgbClr val="000000"/>
                                  </a:solidFill>
                                  <a:latin typeface="Cambria Math" panose="02040503050406030204" pitchFamily="18" charset="0"/>
                                </a:rPr>
                                <m:t>𝜙</m:t>
                              </m:r>
                            </m:e>
                          </m:func>
                        </m:den>
                      </m:f>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𝑖𝑛𝑐𝑟𝑒𝑎𝑠𝑒𝑠</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𝑤𝑖𝑡h</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𝑙𝑎𝑡</m:t>
                      </m:r>
                      <m:r>
                        <a:rPr lang="en-US" i="1">
                          <a:solidFill>
                            <a:srgbClr val="000000"/>
                          </a:solidFill>
                          <a:latin typeface="Cambria Math" panose="02040503050406030204" pitchFamily="18" charset="0"/>
                        </a:rPr>
                        <m:t>.</m:t>
                      </m:r>
                    </m:oMath>
                  </m:oMathPara>
                </a14:m>
                <a:endParaRPr lang="en-US"/>
              </a:p>
            </p:txBody>
          </p:sp>
        </mc:Choice>
        <mc:Fallback xmlns="">
          <p:sp>
            <p:nvSpPr>
              <p:cNvPr id="93185" name="Object 1"/>
              <p:cNvSpPr txBox="1">
                <a:spLocks noRot="1" noChangeAspect="1" noMove="1" noResize="1" noEditPoints="1" noAdjustHandles="1" noChangeArrowheads="1" noChangeShapeType="1" noTextEdit="1"/>
              </p:cNvSpPr>
              <p:nvPr/>
            </p:nvSpPr>
            <p:spPr bwMode="auto">
              <a:xfrm>
                <a:off x="152400" y="2448395"/>
                <a:ext cx="3505200" cy="688161"/>
              </a:xfrm>
              <a:prstGeom prst="rect">
                <a:avLst/>
              </a:prstGeom>
              <a:blipFill>
                <a:blip r:embed="rId4"/>
                <a:stretch>
                  <a:fillRect/>
                </a:stretch>
              </a:blipFill>
            </p:spPr>
            <p:txBody>
              <a:bodyPr/>
              <a:lstStyle/>
              <a:p>
                <a:r>
                  <a:rPr lang="en-US">
                    <a:noFill/>
                  </a:rPr>
                  <a:t> </a:t>
                </a:r>
              </a:p>
            </p:txBody>
          </p:sp>
        </mc:Fallback>
      </mc:AlternateContent>
      <p:sp>
        <p:nvSpPr>
          <p:cNvPr id="7" name="TextBox 6"/>
          <p:cNvSpPr txBox="1"/>
          <p:nvPr/>
        </p:nvSpPr>
        <p:spPr>
          <a:xfrm>
            <a:off x="304800" y="6396335"/>
            <a:ext cx="8578111" cy="461665"/>
          </a:xfrm>
          <a:prstGeom prst="rect">
            <a:avLst/>
          </a:prstGeom>
          <a:noFill/>
        </p:spPr>
        <p:txBody>
          <a:bodyPr wrap="square" rtlCol="0">
            <a:spAutoFit/>
          </a:bodyPr>
          <a:lstStyle/>
          <a:p>
            <a:pPr algn="l"/>
            <a:r>
              <a:rPr lang="en-US" sz="1600" b="1" dirty="0">
                <a:solidFill>
                  <a:schemeClr val="tx2"/>
                </a:solidFill>
              </a:rPr>
              <a:t>See chapter 10 of Holton’s </a:t>
            </a:r>
            <a:r>
              <a:rPr lang="en-US" sz="1600" b="1" i="1" dirty="0">
                <a:solidFill>
                  <a:schemeClr val="tx2"/>
                </a:solidFill>
              </a:rPr>
              <a:t>Dynamic Meteorology </a:t>
            </a:r>
            <a:r>
              <a:rPr lang="en-US" sz="1600" b="1" dirty="0">
                <a:solidFill>
                  <a:schemeClr val="tx2"/>
                </a:solidFill>
              </a:rPr>
              <a:t>for energy and dynamic constraints on the Hadley Cell</a:t>
            </a:r>
            <a:r>
              <a:rPr lang="en-US" sz="2400" b="1" dirty="0">
                <a:solidFill>
                  <a:schemeClr val="tx2"/>
                </a:solidFill>
              </a:rPr>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36</a:t>
            </a:fld>
            <a:endParaRPr lang="en-US">
              <a:solidFill>
                <a:srgbClr val="000000"/>
              </a:solidFill>
            </a:endParaRPr>
          </a:p>
        </p:txBody>
      </p:sp>
      <p:pic>
        <p:nvPicPr>
          <p:cNvPr id="96258" name="Picture 2"/>
          <p:cNvPicPr>
            <a:picLocks noChangeAspect="1" noChangeArrowheads="1"/>
          </p:cNvPicPr>
          <p:nvPr/>
        </p:nvPicPr>
        <p:blipFill>
          <a:blip r:embed="rId2" cstate="print"/>
          <a:srcRect/>
          <a:stretch>
            <a:fillRect/>
          </a:stretch>
        </p:blipFill>
        <p:spPr bwMode="auto">
          <a:xfrm>
            <a:off x="504825" y="990600"/>
            <a:ext cx="8134350" cy="5334000"/>
          </a:xfrm>
          <a:prstGeom prst="rect">
            <a:avLst/>
          </a:prstGeom>
          <a:noFill/>
          <a:ln w="9525">
            <a:noFill/>
            <a:miter lim="800000"/>
            <a:headEnd/>
            <a:tailEnd/>
          </a:ln>
        </p:spPr>
      </p:pic>
      <p:sp>
        <p:nvSpPr>
          <p:cNvPr id="5" name="TextBox 4"/>
          <p:cNvSpPr txBox="1"/>
          <p:nvPr/>
        </p:nvSpPr>
        <p:spPr>
          <a:xfrm>
            <a:off x="1305128" y="238780"/>
            <a:ext cx="6079485" cy="1015663"/>
          </a:xfrm>
          <a:prstGeom prst="rect">
            <a:avLst/>
          </a:prstGeom>
          <a:noFill/>
        </p:spPr>
        <p:txBody>
          <a:bodyPr wrap="none" rtlCol="0">
            <a:spAutoFit/>
          </a:bodyPr>
          <a:lstStyle/>
          <a:p>
            <a:r>
              <a:rPr lang="en-US" sz="3200" b="1" dirty="0">
                <a:solidFill>
                  <a:schemeClr val="tx2"/>
                </a:solidFill>
              </a:rPr>
              <a:t>Conservation of Angular Momentum </a:t>
            </a:r>
          </a:p>
          <a:p>
            <a:r>
              <a:rPr lang="en-US" b="1" dirty="0"/>
              <a:t>Leads to CON and DIV in upper levels</a:t>
            </a:r>
          </a:p>
        </p:txBody>
      </p:sp>
      <mc:AlternateContent xmlns:mc="http://schemas.openxmlformats.org/markup-compatibility/2006" xmlns:a14="http://schemas.microsoft.com/office/drawing/2010/main">
        <mc:Choice Requires="a14">
          <p:sp>
            <p:nvSpPr>
              <p:cNvPr id="81921" name="Object 1"/>
              <p:cNvSpPr txBox="1"/>
              <p:nvPr/>
            </p:nvSpPr>
            <p:spPr bwMode="auto">
              <a:xfrm>
                <a:off x="3032125" y="1447800"/>
                <a:ext cx="3097213" cy="520700"/>
              </a:xfrm>
              <a:prstGeom prst="rect">
                <a:avLst/>
              </a:prstGeom>
              <a:solidFill>
                <a:schemeClr val="tx1"/>
              </a:solidFill>
            </p:spPr>
            <p:txBody>
              <a:bodyPr>
                <a:normAutofit fontScale="77500" lnSpcReduction="2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𝐴</m:t>
                      </m:r>
                      <m:r>
                        <a:rPr lang="en-US" i="1">
                          <a:solidFill>
                            <a:srgbClr val="000000"/>
                          </a:solidFill>
                          <a:latin typeface="Cambria Math" panose="02040503050406030204" pitchFamily="18" charset="0"/>
                        </a:rPr>
                        <m:t>=</m:t>
                      </m:r>
                      <m:r>
                        <m:rPr>
                          <m:sty m:val="p"/>
                        </m:rPr>
                        <a:rPr lang="en-US" i="1">
                          <a:solidFill>
                            <a:srgbClr val="000000"/>
                          </a:solidFill>
                          <a:latin typeface="Cambria Math" panose="02040503050406030204" pitchFamily="18" charset="0"/>
                        </a:rPr>
                        <m:t>Ω</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𝑟</m:t>
                          </m:r>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𝑢𝑟</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𝑐𝑜𝑛𝑠𝑡</m:t>
                      </m:r>
                    </m:oMath>
                  </m:oMathPara>
                </a14:m>
                <a:endParaRPr lang="en-US"/>
              </a:p>
            </p:txBody>
          </p:sp>
        </mc:Choice>
        <mc:Fallback xmlns="">
          <p:sp>
            <p:nvSpPr>
              <p:cNvPr id="81921" name="Object 1"/>
              <p:cNvSpPr txBox="1">
                <a:spLocks noRot="1" noChangeAspect="1" noMove="1" noResize="1" noEditPoints="1" noAdjustHandles="1" noChangeArrowheads="1" noChangeShapeType="1" noTextEdit="1"/>
              </p:cNvSpPr>
              <p:nvPr/>
            </p:nvSpPr>
            <p:spPr bwMode="auto">
              <a:xfrm>
                <a:off x="3032125" y="1447800"/>
                <a:ext cx="3097213" cy="520700"/>
              </a:xfrm>
              <a:prstGeom prst="rect">
                <a:avLst/>
              </a:prstGeom>
              <a:blipFill>
                <a:blip r:embed="rId3"/>
                <a:stretch>
                  <a:fillRect l="-197"/>
                </a:stretch>
              </a:blipFill>
            </p:spPr>
            <p:txBody>
              <a:bodyPr/>
              <a:lstStyle/>
              <a:p>
                <a:r>
                  <a:rPr lang="en-US">
                    <a:noFill/>
                  </a:rPr>
                  <a:t> </a:t>
                </a:r>
              </a:p>
            </p:txBody>
          </p:sp>
        </mc:Fallback>
      </mc:AlternateContent>
      <p:cxnSp>
        <p:nvCxnSpPr>
          <p:cNvPr id="7" name="Straight Arrow Connector 6"/>
          <p:cNvCxnSpPr/>
          <p:nvPr/>
        </p:nvCxnSpPr>
        <p:spPr bwMode="auto">
          <a:xfrm>
            <a:off x="762000" y="1981200"/>
            <a:ext cx="0" cy="1828800"/>
          </a:xfrm>
          <a:prstGeom prst="straightConnector1">
            <a:avLst/>
          </a:prstGeom>
          <a:solidFill>
            <a:schemeClr val="accent1"/>
          </a:solidFill>
          <a:ln w="25400" cap="flat" cmpd="sng" algn="ctr">
            <a:solidFill>
              <a:schemeClr val="bg2"/>
            </a:solidFill>
            <a:prstDash val="solid"/>
            <a:round/>
            <a:headEnd type="arrow" w="med" len="med"/>
            <a:tailEnd type="arrow"/>
          </a:ln>
          <a:effectLst/>
        </p:spPr>
      </p:cxnSp>
      <p:sp>
        <p:nvSpPr>
          <p:cNvPr id="8" name="TextBox 7"/>
          <p:cNvSpPr txBox="1"/>
          <p:nvPr/>
        </p:nvSpPr>
        <p:spPr>
          <a:xfrm>
            <a:off x="232288" y="1581090"/>
            <a:ext cx="1063112" cy="400110"/>
          </a:xfrm>
          <a:prstGeom prst="rect">
            <a:avLst/>
          </a:prstGeom>
          <a:noFill/>
        </p:spPr>
        <p:txBody>
          <a:bodyPr wrap="none" rtlCol="0">
            <a:spAutoFit/>
          </a:bodyPr>
          <a:lstStyle/>
          <a:p>
            <a:r>
              <a:rPr lang="en-US" sz="2000" dirty="0" err="1"/>
              <a:t>Poleward</a:t>
            </a:r>
            <a:endParaRPr lang="en-US" sz="2000" dirty="0"/>
          </a:p>
        </p:txBody>
      </p:sp>
      <p:sp>
        <p:nvSpPr>
          <p:cNvPr id="9" name="TextBox 8"/>
          <p:cNvSpPr txBox="1"/>
          <p:nvPr/>
        </p:nvSpPr>
        <p:spPr>
          <a:xfrm>
            <a:off x="70703" y="3733800"/>
            <a:ext cx="1378904" cy="400110"/>
          </a:xfrm>
          <a:prstGeom prst="rect">
            <a:avLst/>
          </a:prstGeom>
          <a:noFill/>
        </p:spPr>
        <p:txBody>
          <a:bodyPr wrap="none" rtlCol="0">
            <a:spAutoFit/>
          </a:bodyPr>
          <a:lstStyle/>
          <a:p>
            <a:r>
              <a:rPr lang="en-US" sz="2000" dirty="0" err="1"/>
              <a:t>Equatorward</a:t>
            </a:r>
            <a:endParaRPr lang="en-US" sz="2000" dirty="0"/>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37</a:t>
            </a:fld>
            <a:endParaRPr lang="en-US">
              <a:solidFill>
                <a:srgbClr val="000000"/>
              </a:solidFill>
            </a:endParaRPr>
          </a:p>
        </p:txBody>
      </p:sp>
      <p:pic>
        <p:nvPicPr>
          <p:cNvPr id="100354" name="Picture 2" descr="http://www.daukas.com/Geoscience/MAtour/images/Rossby2.jpg"/>
          <p:cNvPicPr>
            <a:picLocks noChangeAspect="1" noChangeArrowheads="1"/>
          </p:cNvPicPr>
          <p:nvPr/>
        </p:nvPicPr>
        <p:blipFill>
          <a:blip r:embed="rId2" cstate="print"/>
          <a:srcRect/>
          <a:stretch>
            <a:fillRect/>
          </a:stretch>
        </p:blipFill>
        <p:spPr bwMode="auto">
          <a:xfrm>
            <a:off x="1371600" y="144704"/>
            <a:ext cx="6781800" cy="6560896"/>
          </a:xfrm>
          <a:prstGeom prst="rect">
            <a:avLst/>
          </a:prstGeom>
          <a:noFill/>
        </p:spPr>
      </p:pic>
      <p:cxnSp>
        <p:nvCxnSpPr>
          <p:cNvPr id="5" name="Straight Connector 4"/>
          <p:cNvCxnSpPr/>
          <p:nvPr/>
        </p:nvCxnSpPr>
        <p:spPr bwMode="auto">
          <a:xfrm flipH="1">
            <a:off x="3966514" y="1981200"/>
            <a:ext cx="609600" cy="1828800"/>
          </a:xfrm>
          <a:prstGeom prst="line">
            <a:avLst/>
          </a:prstGeom>
          <a:solidFill>
            <a:schemeClr val="accent1"/>
          </a:solidFill>
          <a:ln w="38100" cap="flat" cmpd="sng" algn="ctr">
            <a:solidFill>
              <a:schemeClr val="tx2"/>
            </a:solidFill>
            <a:prstDash val="solid"/>
            <a:round/>
            <a:headEnd type="none" w="med" len="med"/>
            <a:tailEnd type="none" w="med" len="sm"/>
          </a:ln>
          <a:effectLst/>
        </p:spPr>
      </p:cxnSp>
      <p:cxnSp>
        <p:nvCxnSpPr>
          <p:cNvPr id="7" name="Straight Connector 6"/>
          <p:cNvCxnSpPr/>
          <p:nvPr/>
        </p:nvCxnSpPr>
        <p:spPr bwMode="auto">
          <a:xfrm flipH="1">
            <a:off x="2819400" y="1752600"/>
            <a:ext cx="1219200" cy="914400"/>
          </a:xfrm>
          <a:prstGeom prst="line">
            <a:avLst/>
          </a:prstGeom>
          <a:solidFill>
            <a:schemeClr val="accent1"/>
          </a:solidFill>
          <a:ln w="38100" cap="flat" cmpd="sng" algn="ctr">
            <a:solidFill>
              <a:schemeClr val="tx2"/>
            </a:solidFill>
            <a:prstDash val="solid"/>
            <a:round/>
            <a:headEnd type="none" w="med" len="med"/>
            <a:tailEnd type="none" w="med" len="sm"/>
          </a:ln>
          <a:effectLst/>
        </p:spPr>
      </p:cxnSp>
      <p:sp>
        <p:nvSpPr>
          <p:cNvPr id="11" name="TextBox 10"/>
          <p:cNvSpPr txBox="1"/>
          <p:nvPr/>
        </p:nvSpPr>
        <p:spPr>
          <a:xfrm>
            <a:off x="3779110" y="2967335"/>
            <a:ext cx="1038041" cy="461665"/>
          </a:xfrm>
          <a:prstGeom prst="rect">
            <a:avLst/>
          </a:prstGeom>
          <a:noFill/>
        </p:spPr>
        <p:txBody>
          <a:bodyPr wrap="none" rtlCol="0">
            <a:spAutoFit/>
          </a:bodyPr>
          <a:lstStyle/>
          <a:p>
            <a:r>
              <a:rPr lang="en-US" sz="2400" b="1" dirty="0"/>
              <a:t>Trough</a:t>
            </a:r>
          </a:p>
        </p:txBody>
      </p:sp>
      <p:sp>
        <p:nvSpPr>
          <p:cNvPr id="12" name="TextBox 11"/>
          <p:cNvSpPr txBox="1"/>
          <p:nvPr/>
        </p:nvSpPr>
        <p:spPr>
          <a:xfrm>
            <a:off x="2833251" y="2052935"/>
            <a:ext cx="886781" cy="461665"/>
          </a:xfrm>
          <a:prstGeom prst="rect">
            <a:avLst/>
          </a:prstGeom>
          <a:noFill/>
        </p:spPr>
        <p:txBody>
          <a:bodyPr wrap="none" rtlCol="0">
            <a:spAutoFit/>
          </a:bodyPr>
          <a:lstStyle/>
          <a:p>
            <a:r>
              <a:rPr lang="en-US" sz="2400" b="1" dirty="0"/>
              <a:t>Ridge</a:t>
            </a:r>
          </a:p>
        </p:txBody>
      </p:sp>
      <p:sp>
        <p:nvSpPr>
          <p:cNvPr id="15" name="TextBox 14"/>
          <p:cNvSpPr txBox="1"/>
          <p:nvPr/>
        </p:nvSpPr>
        <p:spPr>
          <a:xfrm>
            <a:off x="4235941" y="2571690"/>
            <a:ext cx="404278" cy="523220"/>
          </a:xfrm>
          <a:prstGeom prst="rect">
            <a:avLst/>
          </a:prstGeom>
          <a:noFill/>
        </p:spPr>
        <p:txBody>
          <a:bodyPr wrap="none" rtlCol="0">
            <a:spAutoFit/>
          </a:bodyPr>
          <a:lstStyle/>
          <a:p>
            <a:r>
              <a:rPr lang="en-US" b="1" dirty="0">
                <a:solidFill>
                  <a:schemeClr val="bg1"/>
                </a:solidFill>
                <a:latin typeface="Arial" pitchFamily="34" charset="0"/>
                <a:cs typeface="Arial" pitchFamily="34" charset="0"/>
              </a:rPr>
              <a:t>L</a:t>
            </a:r>
            <a:endParaRPr lang="en-US" sz="3600" b="1" dirty="0">
              <a:solidFill>
                <a:schemeClr val="bg1"/>
              </a:solidFill>
              <a:latin typeface="Arial" pitchFamily="34" charset="0"/>
              <a:cs typeface="Arial" pitchFamily="34" charset="0"/>
            </a:endParaRPr>
          </a:p>
        </p:txBody>
      </p:sp>
      <p:sp>
        <p:nvSpPr>
          <p:cNvPr id="16" name="TextBox 15"/>
          <p:cNvSpPr txBox="1"/>
          <p:nvPr/>
        </p:nvSpPr>
        <p:spPr>
          <a:xfrm>
            <a:off x="3179995" y="1843220"/>
            <a:ext cx="407484" cy="461665"/>
          </a:xfrm>
          <a:prstGeom prst="rect">
            <a:avLst/>
          </a:prstGeom>
          <a:noFill/>
        </p:spPr>
        <p:txBody>
          <a:bodyPr wrap="none" rtlCol="0">
            <a:spAutoFit/>
          </a:bodyPr>
          <a:lstStyle/>
          <a:p>
            <a:r>
              <a:rPr lang="en-US" sz="2400" b="1" dirty="0">
                <a:solidFill>
                  <a:schemeClr val="tx2"/>
                </a:solidFill>
                <a:latin typeface="Arial" pitchFamily="34" charset="0"/>
                <a:cs typeface="Arial" pitchFamily="34" charset="0"/>
              </a:rPr>
              <a:t>H</a:t>
            </a:r>
            <a:endParaRPr lang="en-US" sz="3200" b="1" dirty="0">
              <a:solidFill>
                <a:schemeClr val="tx2"/>
              </a:solidFill>
              <a:latin typeface="Arial" pitchFamily="34" charset="0"/>
              <a:cs typeface="Arial" pitchFamily="34" charset="0"/>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38</a:t>
            </a:fld>
            <a:endParaRPr lang="en-US">
              <a:solidFill>
                <a:srgbClr val="000000"/>
              </a:solidFill>
            </a:endParaRPr>
          </a:p>
        </p:txBody>
      </p:sp>
      <p:sp>
        <p:nvSpPr>
          <p:cNvPr id="4" name="TextBox 3"/>
          <p:cNvSpPr txBox="1"/>
          <p:nvPr/>
        </p:nvSpPr>
        <p:spPr>
          <a:xfrm>
            <a:off x="152400" y="228600"/>
            <a:ext cx="7010400" cy="584775"/>
          </a:xfrm>
          <a:prstGeom prst="rect">
            <a:avLst/>
          </a:prstGeom>
          <a:noFill/>
        </p:spPr>
        <p:txBody>
          <a:bodyPr wrap="square" rtlCol="0">
            <a:spAutoFit/>
          </a:bodyPr>
          <a:lstStyle/>
          <a:p>
            <a:r>
              <a:rPr lang="en-US" sz="3200" b="1" dirty="0">
                <a:solidFill>
                  <a:schemeClr val="tx2"/>
                </a:solidFill>
              </a:rPr>
              <a:t>Mid-latitude Eddies, Fronts and Cyclones</a:t>
            </a:r>
          </a:p>
        </p:txBody>
      </p:sp>
      <p:grpSp>
        <p:nvGrpSpPr>
          <p:cNvPr id="6" name="Group 5"/>
          <p:cNvGrpSpPr/>
          <p:nvPr/>
        </p:nvGrpSpPr>
        <p:grpSpPr>
          <a:xfrm>
            <a:off x="152400" y="762001"/>
            <a:ext cx="6979771" cy="5943600"/>
            <a:chOff x="990599" y="762001"/>
            <a:chExt cx="6979771" cy="5943600"/>
          </a:xfrm>
        </p:grpSpPr>
        <p:pic>
          <p:nvPicPr>
            <p:cNvPr id="99330" name="Picture 2" descr="Jet Stream Rossby Waves"/>
            <p:cNvPicPr>
              <a:picLocks noChangeAspect="1" noChangeArrowheads="1"/>
            </p:cNvPicPr>
            <p:nvPr/>
          </p:nvPicPr>
          <p:blipFill>
            <a:blip r:embed="rId3" cstate="print"/>
            <a:srcRect/>
            <a:stretch>
              <a:fillRect/>
            </a:stretch>
          </p:blipFill>
          <p:spPr bwMode="auto">
            <a:xfrm>
              <a:off x="990599" y="762001"/>
              <a:ext cx="6979771" cy="5943600"/>
            </a:xfrm>
            <a:prstGeom prst="rect">
              <a:avLst/>
            </a:prstGeom>
            <a:noFill/>
          </p:spPr>
        </p:pic>
        <p:sp>
          <p:nvSpPr>
            <p:cNvPr id="5" name="TextBox 4"/>
            <p:cNvSpPr txBox="1"/>
            <p:nvPr/>
          </p:nvSpPr>
          <p:spPr>
            <a:xfrm rot="-2400000">
              <a:off x="2560209" y="4506852"/>
              <a:ext cx="651140" cy="338554"/>
            </a:xfrm>
            <a:prstGeom prst="rect">
              <a:avLst/>
            </a:prstGeom>
            <a:noFill/>
          </p:spPr>
          <p:txBody>
            <a:bodyPr wrap="none" rtlCol="0">
              <a:spAutoFit/>
            </a:bodyPr>
            <a:lstStyle/>
            <a:p>
              <a:r>
                <a:rPr lang="en-US" sz="1600" b="1" dirty="0"/>
                <a:t>Ridge</a:t>
              </a:r>
            </a:p>
          </p:txBody>
        </p:sp>
      </p:grpSp>
      <p:sp>
        <p:nvSpPr>
          <p:cNvPr id="7" name="TextBox 6"/>
          <p:cNvSpPr txBox="1"/>
          <p:nvPr/>
        </p:nvSpPr>
        <p:spPr>
          <a:xfrm>
            <a:off x="6705600" y="1088172"/>
            <a:ext cx="2449710" cy="5324535"/>
          </a:xfrm>
          <a:prstGeom prst="rect">
            <a:avLst/>
          </a:prstGeom>
          <a:noFill/>
        </p:spPr>
        <p:txBody>
          <a:bodyPr wrap="none" rtlCol="0">
            <a:spAutoFit/>
          </a:bodyPr>
          <a:lstStyle/>
          <a:p>
            <a:pPr algn="l"/>
            <a:r>
              <a:rPr lang="en-US" sz="2000" b="1" dirty="0"/>
              <a:t>The Jet is unstable</a:t>
            </a:r>
          </a:p>
          <a:p>
            <a:pPr algn="l"/>
            <a:r>
              <a:rPr lang="en-US" sz="2000" b="1" dirty="0"/>
              <a:t>due to wind shear</a:t>
            </a:r>
          </a:p>
          <a:p>
            <a:pPr algn="l"/>
            <a:r>
              <a:rPr lang="en-US" sz="2000" b="1" dirty="0"/>
              <a:t>(</a:t>
            </a:r>
            <a:r>
              <a:rPr lang="en-US" sz="2000" b="1" dirty="0" err="1">
                <a:solidFill>
                  <a:schemeClr val="tx2"/>
                </a:solidFill>
              </a:rPr>
              <a:t>baroclinic</a:t>
            </a:r>
            <a:r>
              <a:rPr lang="en-US" sz="2000" b="1" dirty="0">
                <a:solidFill>
                  <a:schemeClr val="tx2"/>
                </a:solidFill>
              </a:rPr>
              <a:t> instability</a:t>
            </a:r>
            <a:r>
              <a:rPr lang="en-US" sz="2000" b="1" dirty="0"/>
              <a:t>),</a:t>
            </a:r>
          </a:p>
          <a:p>
            <a:pPr algn="l"/>
            <a:r>
              <a:rPr lang="en-US" sz="2000" b="1" dirty="0"/>
              <a:t>which is caused by</a:t>
            </a:r>
          </a:p>
          <a:p>
            <a:pPr algn="l"/>
            <a:r>
              <a:rPr lang="en-US" sz="2000" b="1" dirty="0"/>
              <a:t>T gradients resulting</a:t>
            </a:r>
          </a:p>
          <a:p>
            <a:pPr algn="l"/>
            <a:r>
              <a:rPr lang="en-US" sz="2000" b="1" dirty="0"/>
              <a:t>from differential </a:t>
            </a:r>
          </a:p>
          <a:p>
            <a:pPr algn="l"/>
            <a:r>
              <a:rPr lang="en-US" sz="2000" b="1" dirty="0"/>
              <a:t>heating. </a:t>
            </a:r>
          </a:p>
          <a:p>
            <a:pPr algn="l"/>
            <a:endParaRPr lang="en-US" sz="2000" b="1" dirty="0"/>
          </a:p>
          <a:p>
            <a:pPr algn="l"/>
            <a:r>
              <a:rPr lang="en-US" sz="2000" b="1" dirty="0">
                <a:solidFill>
                  <a:schemeClr val="bg1"/>
                </a:solidFill>
              </a:rPr>
              <a:t>The disturbance </a:t>
            </a:r>
          </a:p>
          <a:p>
            <a:pPr algn="l"/>
            <a:r>
              <a:rPr lang="en-US" sz="2000" b="1" dirty="0">
                <a:solidFill>
                  <a:schemeClr val="bg1"/>
                </a:solidFill>
              </a:rPr>
              <a:t>draws energy from </a:t>
            </a:r>
          </a:p>
          <a:p>
            <a:pPr algn="l"/>
            <a:r>
              <a:rPr lang="en-US" sz="2000" b="1" dirty="0">
                <a:solidFill>
                  <a:schemeClr val="bg1"/>
                </a:solidFill>
              </a:rPr>
              <a:t>the Jet, and develops</a:t>
            </a:r>
          </a:p>
          <a:p>
            <a:pPr algn="l"/>
            <a:r>
              <a:rPr lang="en-US" sz="2000" b="1" dirty="0">
                <a:solidFill>
                  <a:schemeClr val="bg1"/>
                </a:solidFill>
              </a:rPr>
              <a:t>into synoptic systems </a:t>
            </a:r>
          </a:p>
          <a:p>
            <a:pPr algn="l"/>
            <a:r>
              <a:rPr lang="en-US" sz="2000" b="1" dirty="0">
                <a:solidFill>
                  <a:schemeClr val="bg1"/>
                </a:solidFill>
              </a:rPr>
              <a:t>in </a:t>
            </a:r>
            <a:r>
              <a:rPr lang="en-US" sz="2000" b="1" dirty="0" err="1">
                <a:solidFill>
                  <a:schemeClr val="bg1"/>
                </a:solidFill>
              </a:rPr>
              <a:t>midlatitudes</a:t>
            </a:r>
            <a:r>
              <a:rPr lang="en-US" sz="2000" b="1" dirty="0">
                <a:solidFill>
                  <a:schemeClr val="bg1"/>
                </a:solidFill>
              </a:rPr>
              <a:t>.  </a:t>
            </a:r>
          </a:p>
          <a:p>
            <a:pPr algn="l"/>
            <a:endParaRPr lang="en-US" sz="2000" b="1" dirty="0">
              <a:solidFill>
                <a:schemeClr val="bg1"/>
              </a:solidFill>
            </a:endParaRPr>
          </a:p>
          <a:p>
            <a:pPr algn="l"/>
            <a:r>
              <a:rPr lang="en-US" sz="2000" b="1" dirty="0">
                <a:solidFill>
                  <a:schemeClr val="bg1"/>
                </a:solidFill>
              </a:rPr>
              <a:t>Cyclones (Lows) and</a:t>
            </a:r>
          </a:p>
          <a:p>
            <a:pPr algn="l"/>
            <a:r>
              <a:rPr lang="en-US" sz="2000" b="1" dirty="0">
                <a:solidFill>
                  <a:schemeClr val="bg1"/>
                </a:solidFill>
              </a:rPr>
              <a:t>Blocking (Highs) may</a:t>
            </a:r>
          </a:p>
          <a:p>
            <a:pPr algn="l"/>
            <a:r>
              <a:rPr lang="en-US" sz="2000" b="1" dirty="0">
                <a:solidFill>
                  <a:schemeClr val="bg1"/>
                </a:solidFill>
              </a:rPr>
              <a:t>form.  </a:t>
            </a:r>
          </a:p>
        </p:txBody>
      </p:sp>
      <p:sp>
        <p:nvSpPr>
          <p:cNvPr id="8" name="TextBox 7"/>
          <p:cNvSpPr txBox="1"/>
          <p:nvPr/>
        </p:nvSpPr>
        <p:spPr>
          <a:xfrm>
            <a:off x="2276470" y="6324600"/>
            <a:ext cx="5876930" cy="400110"/>
          </a:xfrm>
          <a:prstGeom prst="rect">
            <a:avLst/>
          </a:prstGeom>
          <a:noFill/>
        </p:spPr>
        <p:txBody>
          <a:bodyPr wrap="none" rtlCol="0">
            <a:spAutoFit/>
          </a:bodyPr>
          <a:lstStyle/>
          <a:p>
            <a:r>
              <a:rPr lang="en-US" sz="2000" b="1" dirty="0">
                <a:solidFill>
                  <a:schemeClr val="tx2"/>
                </a:solidFill>
              </a:rPr>
              <a:t>The Jet in the lower troposphere can be at mid-latitudes. </a:t>
            </a:r>
          </a:p>
        </p:txBody>
      </p:sp>
      <p:cxnSp>
        <p:nvCxnSpPr>
          <p:cNvPr id="10" name="Straight Arrow Connector 9"/>
          <p:cNvCxnSpPr/>
          <p:nvPr/>
        </p:nvCxnSpPr>
        <p:spPr bwMode="auto">
          <a:xfrm>
            <a:off x="3352800" y="1676400"/>
            <a:ext cx="533400" cy="0"/>
          </a:xfrm>
          <a:prstGeom prst="straightConnector1">
            <a:avLst/>
          </a:prstGeom>
          <a:solidFill>
            <a:schemeClr val="accent1"/>
          </a:solidFill>
          <a:ln w="47625" cap="flat" cmpd="sng" algn="ctr">
            <a:solidFill>
              <a:schemeClr val="tx2"/>
            </a:solidFill>
            <a:prstDash val="solid"/>
            <a:round/>
            <a:headEnd type="none" w="med" len="med"/>
            <a:tailEnd type="arrow"/>
          </a:ln>
          <a:effectLst/>
        </p:spPr>
      </p:cxnSp>
      <p:cxnSp>
        <p:nvCxnSpPr>
          <p:cNvPr id="11" name="Straight Arrow Connector 10"/>
          <p:cNvCxnSpPr/>
          <p:nvPr/>
        </p:nvCxnSpPr>
        <p:spPr bwMode="auto">
          <a:xfrm>
            <a:off x="3352800" y="4343400"/>
            <a:ext cx="533400" cy="0"/>
          </a:xfrm>
          <a:prstGeom prst="straightConnector1">
            <a:avLst/>
          </a:prstGeom>
          <a:solidFill>
            <a:schemeClr val="accent1"/>
          </a:solidFill>
          <a:ln w="47625" cap="flat" cmpd="sng" algn="ctr">
            <a:solidFill>
              <a:schemeClr val="tx2"/>
            </a:solidFill>
            <a:prstDash val="solid"/>
            <a:round/>
            <a:headEnd type="none" w="med" len="med"/>
            <a:tailEnd type="arrow"/>
          </a:ln>
          <a:effectLst/>
        </p:spPr>
      </p:cxnSp>
      <p:cxnSp>
        <p:nvCxnSpPr>
          <p:cNvPr id="12" name="Straight Arrow Connector 11"/>
          <p:cNvCxnSpPr/>
          <p:nvPr/>
        </p:nvCxnSpPr>
        <p:spPr bwMode="auto">
          <a:xfrm flipH="1">
            <a:off x="2895600" y="3124200"/>
            <a:ext cx="1066800" cy="762000"/>
          </a:xfrm>
          <a:prstGeom prst="straightConnector1">
            <a:avLst/>
          </a:prstGeom>
          <a:solidFill>
            <a:schemeClr val="accent1"/>
          </a:solidFill>
          <a:ln w="47625" cap="flat" cmpd="sng" algn="ctr">
            <a:solidFill>
              <a:schemeClr val="tx2"/>
            </a:solidFill>
            <a:prstDash val="solid"/>
            <a:round/>
            <a:headEnd type="none" w="med" len="med"/>
            <a:tailEnd type="arrow"/>
          </a:ln>
          <a:effectLst/>
        </p:spPr>
      </p:cxn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39</a:t>
            </a:fld>
            <a:endParaRPr lang="en-US">
              <a:solidFill>
                <a:srgbClr val="000000"/>
              </a:solidFill>
            </a:endParaRPr>
          </a:p>
        </p:txBody>
      </p:sp>
      <p:pic>
        <p:nvPicPr>
          <p:cNvPr id="52226" name="Picture 2"/>
          <p:cNvPicPr>
            <a:picLocks noChangeAspect="1" noChangeArrowheads="1"/>
          </p:cNvPicPr>
          <p:nvPr/>
        </p:nvPicPr>
        <p:blipFill>
          <a:blip r:embed="rId2" cstate="print"/>
          <a:srcRect/>
          <a:stretch>
            <a:fillRect/>
          </a:stretch>
        </p:blipFill>
        <p:spPr bwMode="auto">
          <a:xfrm>
            <a:off x="1371600" y="193675"/>
            <a:ext cx="6702425" cy="6470650"/>
          </a:xfrm>
          <a:prstGeom prst="rect">
            <a:avLst/>
          </a:prstGeom>
          <a:noFill/>
          <a:ln w="9525">
            <a:noFill/>
            <a:miter lim="800000"/>
            <a:headEnd/>
            <a:tailEnd/>
          </a:ln>
        </p:spPr>
      </p:pic>
      <p:sp>
        <p:nvSpPr>
          <p:cNvPr id="4" name="TextBox 3"/>
          <p:cNvSpPr txBox="1"/>
          <p:nvPr/>
        </p:nvSpPr>
        <p:spPr>
          <a:xfrm>
            <a:off x="2667000" y="123223"/>
            <a:ext cx="3733800" cy="461665"/>
          </a:xfrm>
          <a:prstGeom prst="rect">
            <a:avLst/>
          </a:prstGeom>
          <a:noFill/>
        </p:spPr>
        <p:txBody>
          <a:bodyPr wrap="square" rtlCol="0">
            <a:spAutoFit/>
          </a:bodyPr>
          <a:lstStyle/>
          <a:p>
            <a:pPr algn="l"/>
            <a:r>
              <a:rPr lang="en-US" sz="2400" b="1" dirty="0"/>
              <a:t>on 500mb Height Field</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143000" y="152400"/>
            <a:ext cx="108966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Key Roles of Atmospheric Circulation </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4</a:t>
            </a:fld>
            <a:endParaRPr lang="en-US" dirty="0">
              <a:solidFill>
                <a:schemeClr val="bg2"/>
              </a:solidFill>
            </a:endParaRPr>
          </a:p>
        </p:txBody>
      </p:sp>
      <p:sp>
        <p:nvSpPr>
          <p:cNvPr id="6" name="Rectangle 3"/>
          <p:cNvSpPr txBox="1">
            <a:spLocks noChangeArrowheads="1"/>
          </p:cNvSpPr>
          <p:nvPr/>
        </p:nvSpPr>
        <p:spPr bwMode="auto">
          <a:xfrm>
            <a:off x="0" y="457200"/>
            <a:ext cx="8915400" cy="62484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defRPr/>
            </a:pPr>
            <a:endParaRPr lang="en-US" sz="2000" b="1" kern="0" dirty="0">
              <a:solidFill>
                <a:schemeClr val="bg1"/>
              </a:solidFill>
              <a:latin typeface="Microsoft Sans Serif" pitchFamily="34" charset="0"/>
            </a:endParaRPr>
          </a:p>
          <a:p>
            <a:pPr marL="342900" indent="-342900" algn="l">
              <a:spcBef>
                <a:spcPct val="20000"/>
              </a:spcBef>
              <a:defRPr/>
            </a:pPr>
            <a:r>
              <a:rPr lang="en-US" sz="1800" b="1" kern="0" baseline="30000" dirty="0">
                <a:solidFill>
                  <a:schemeClr val="tx2"/>
                </a:solidFill>
                <a:latin typeface="Microsoft Sans Serif" pitchFamily="34" charset="0"/>
              </a:rPr>
              <a:t>  </a:t>
            </a:r>
            <a:r>
              <a:rPr lang="en-US" sz="1800" kern="0" dirty="0">
                <a:latin typeface="Microsoft Sans Serif" pitchFamily="34" charset="0"/>
              </a:rPr>
              <a:t>-</a:t>
            </a:r>
            <a:r>
              <a:rPr lang="en-US" sz="1600" b="1" kern="0" baseline="30000" dirty="0">
                <a:latin typeface="Microsoft Sans Serif" pitchFamily="34" charset="0"/>
              </a:rPr>
              <a:t> </a:t>
            </a:r>
            <a:r>
              <a:rPr lang="en-US" sz="1600" b="1" kern="0" dirty="0">
                <a:latin typeface="Microsoft Sans Serif" pitchFamily="34" charset="0"/>
              </a:rPr>
              <a:t>  </a:t>
            </a:r>
            <a:r>
              <a:rPr lang="en-US" sz="2000" b="1" kern="0" dirty="0">
                <a:latin typeface="Microsoft Sans Serif" pitchFamily="34" charset="0"/>
              </a:rPr>
              <a:t>Transport of energy and moisture, e.g., from the tropics to</a:t>
            </a:r>
          </a:p>
          <a:p>
            <a:pPr marL="342900" indent="-342900" algn="l">
              <a:spcBef>
                <a:spcPct val="20000"/>
              </a:spcBef>
              <a:defRPr/>
            </a:pPr>
            <a:r>
              <a:rPr lang="en-US" sz="2000" b="1" kern="0" dirty="0">
                <a:latin typeface="Microsoft Sans Serif" pitchFamily="34" charset="0"/>
              </a:rPr>
              <a:t>	     the polar regions, thereby affecting T and q distributions; </a:t>
            </a:r>
          </a:p>
          <a:p>
            <a:pPr marL="342900" indent="-342900" algn="l">
              <a:spcBef>
                <a:spcPct val="20000"/>
              </a:spcBef>
              <a:defRPr/>
            </a:pPr>
            <a:r>
              <a:rPr lang="en-US" sz="1100" b="1" kern="0" dirty="0">
                <a:latin typeface="Microsoft Sans Serif" pitchFamily="34" charset="0"/>
              </a:rPr>
              <a:t>	</a:t>
            </a:r>
          </a:p>
          <a:p>
            <a:pPr marL="342900" indent="-342900" algn="l">
              <a:spcBef>
                <a:spcPct val="20000"/>
              </a:spcBef>
              <a:defRPr/>
            </a:pPr>
            <a:r>
              <a:rPr lang="en-US" sz="2000" b="1" kern="0" dirty="0">
                <a:latin typeface="Microsoft Sans Serif" pitchFamily="34" charset="0"/>
              </a:rPr>
              <a:t> </a:t>
            </a:r>
            <a:r>
              <a:rPr lang="en-US" sz="1800" b="1" kern="0" dirty="0">
                <a:solidFill>
                  <a:schemeClr val="bg1"/>
                </a:solidFill>
                <a:latin typeface="Microsoft Sans Serif" pitchFamily="34" charset="0"/>
              </a:rPr>
              <a:t>-  </a:t>
            </a:r>
            <a:r>
              <a:rPr lang="en-US" sz="2000" b="1" kern="0" dirty="0">
                <a:solidFill>
                  <a:schemeClr val="bg1"/>
                </a:solidFill>
                <a:latin typeface="Microsoft Sans Serif" pitchFamily="34" charset="0"/>
              </a:rPr>
              <a:t>Large impacts on precipitation and cloud formation (e.g.,     </a:t>
            </a:r>
          </a:p>
          <a:p>
            <a:pPr marL="342900" indent="-342900" algn="l">
              <a:spcBef>
                <a:spcPct val="20000"/>
              </a:spcBef>
              <a:defRPr/>
            </a:pPr>
            <a:r>
              <a:rPr lang="en-US" sz="2000" b="1" kern="0" dirty="0">
                <a:solidFill>
                  <a:schemeClr val="bg1"/>
                </a:solidFill>
                <a:latin typeface="Microsoft Sans Serif" pitchFamily="34" charset="0"/>
              </a:rPr>
              <a:t>	   in the ITCZ and subtropics), thereby affecting latent heating and </a:t>
            </a:r>
          </a:p>
          <a:p>
            <a:pPr marL="342900" indent="-342900" algn="l">
              <a:spcBef>
                <a:spcPct val="20000"/>
              </a:spcBef>
              <a:defRPr/>
            </a:pPr>
            <a:r>
              <a:rPr lang="en-US" sz="2000" b="1" kern="0" dirty="0">
                <a:solidFill>
                  <a:schemeClr val="bg1"/>
                </a:solidFill>
                <a:latin typeface="Microsoft Sans Serif" pitchFamily="34" charset="0"/>
              </a:rPr>
              <a:t>        solar radiation; </a:t>
            </a:r>
            <a:r>
              <a:rPr lang="en-US" sz="1800" b="1" kern="0" dirty="0">
                <a:solidFill>
                  <a:schemeClr val="bg1"/>
                </a:solidFill>
                <a:latin typeface="Microsoft Sans Serif" pitchFamily="34" charset="0"/>
              </a:rPr>
              <a:t> </a:t>
            </a:r>
            <a:endParaRPr lang="en-US" sz="2000" b="1" kern="0" dirty="0">
              <a:solidFill>
                <a:schemeClr val="bg1"/>
              </a:solidFill>
              <a:latin typeface="Microsoft Sans Serif" pitchFamily="34" charset="0"/>
            </a:endParaRPr>
          </a:p>
          <a:p>
            <a:pPr marL="342900" indent="-342900" algn="l">
              <a:spcBef>
                <a:spcPct val="20000"/>
              </a:spcBef>
              <a:defRPr/>
            </a:pPr>
            <a:endParaRPr lang="en-US" sz="1200" b="1" kern="0" dirty="0">
              <a:latin typeface="Microsoft Sans Serif" pitchFamily="34" charset="0"/>
            </a:endParaRPr>
          </a:p>
          <a:p>
            <a:pPr marL="342900" indent="-342900" algn="l">
              <a:spcBef>
                <a:spcPct val="20000"/>
              </a:spcBef>
              <a:defRPr/>
            </a:pPr>
            <a:r>
              <a:rPr lang="en-US" sz="1800" b="1" kern="0" dirty="0">
                <a:latin typeface="Microsoft Sans Serif" pitchFamily="34" charset="0"/>
              </a:rPr>
              <a:t>  -  </a:t>
            </a:r>
            <a:r>
              <a:rPr lang="en-US" sz="2000" b="1" kern="0" dirty="0">
                <a:latin typeface="Microsoft Sans Serif" pitchFamily="34" charset="0"/>
              </a:rPr>
              <a:t>Surface winds provide wind stress that drives upper ocean </a:t>
            </a:r>
          </a:p>
          <a:p>
            <a:pPr marL="342900" indent="-342900" algn="l">
              <a:spcBef>
                <a:spcPct val="20000"/>
              </a:spcBef>
              <a:defRPr/>
            </a:pPr>
            <a:r>
              <a:rPr lang="en-US" sz="2000" b="1" kern="0" dirty="0">
                <a:latin typeface="Microsoft Sans Serif" pitchFamily="34" charset="0"/>
              </a:rPr>
              <a:t>         circulation; and </a:t>
            </a:r>
          </a:p>
          <a:p>
            <a:pPr marL="342900" indent="-342900" algn="l">
              <a:spcBef>
                <a:spcPct val="20000"/>
              </a:spcBef>
              <a:defRPr/>
            </a:pPr>
            <a:r>
              <a:rPr lang="en-US" sz="800" b="1" kern="0" dirty="0">
                <a:solidFill>
                  <a:schemeClr val="tx2"/>
                </a:solidFill>
                <a:latin typeface="Microsoft Sans Serif" pitchFamily="34" charset="0"/>
              </a:rPr>
              <a:t> </a:t>
            </a:r>
            <a:r>
              <a:rPr lang="en-US" sz="1050" b="1" kern="0" dirty="0">
                <a:solidFill>
                  <a:schemeClr val="tx2"/>
                </a:solidFill>
                <a:latin typeface="Microsoft Sans Serif" pitchFamily="34" charset="0"/>
              </a:rPr>
              <a:t>    </a:t>
            </a:r>
          </a:p>
          <a:p>
            <a:pPr marL="342900" indent="-342900" algn="l">
              <a:spcBef>
                <a:spcPct val="20000"/>
              </a:spcBef>
              <a:defRPr/>
            </a:pPr>
            <a:r>
              <a:rPr lang="en-US" sz="2000" b="1" kern="0" dirty="0">
                <a:solidFill>
                  <a:schemeClr val="tx2"/>
                </a:solidFill>
                <a:latin typeface="Microsoft Sans Serif" pitchFamily="34" charset="0"/>
              </a:rPr>
              <a:t> </a:t>
            </a:r>
            <a:r>
              <a:rPr lang="en-US" sz="2000" b="1" kern="0" dirty="0">
                <a:solidFill>
                  <a:schemeClr val="bg1"/>
                </a:solidFill>
                <a:latin typeface="Microsoft Sans Serif" pitchFamily="34" charset="0"/>
              </a:rPr>
              <a:t>-  Surface winds affect surface SH and LH fluxes.</a:t>
            </a:r>
          </a:p>
          <a:p>
            <a:pPr marL="342900" indent="-342900" algn="l">
              <a:spcBef>
                <a:spcPct val="20000"/>
              </a:spcBef>
              <a:defRPr/>
            </a:pPr>
            <a:endParaRPr lang="en-US" sz="1400" b="1" kern="0" dirty="0">
              <a:solidFill>
                <a:schemeClr val="bg1"/>
              </a:solidFill>
              <a:latin typeface="Microsoft Sans Serif" pitchFamily="34" charset="0"/>
            </a:endParaRPr>
          </a:p>
          <a:p>
            <a:pPr marL="342900" indent="-342900" algn="l">
              <a:spcBef>
                <a:spcPct val="20000"/>
              </a:spcBef>
              <a:defRPr/>
            </a:pPr>
            <a:r>
              <a:rPr lang="en-US" sz="2000" b="1" kern="0" dirty="0">
                <a:solidFill>
                  <a:schemeClr val="bg1"/>
                </a:solidFill>
                <a:latin typeface="Microsoft Sans Serif" pitchFamily="34" charset="0"/>
              </a:rPr>
              <a:t> </a:t>
            </a:r>
            <a:r>
              <a:rPr lang="en-US" sz="2000" b="1" kern="0" dirty="0">
                <a:solidFill>
                  <a:schemeClr val="tx2"/>
                </a:solidFill>
                <a:latin typeface="Microsoft Sans Serif" pitchFamily="34" charset="0"/>
              </a:rPr>
              <a:t>-</a:t>
            </a:r>
            <a:r>
              <a:rPr lang="en-US" sz="2000" b="1" kern="0" dirty="0">
                <a:solidFill>
                  <a:schemeClr val="bg1"/>
                </a:solidFill>
                <a:latin typeface="Microsoft Sans Serif" pitchFamily="34" charset="0"/>
              </a:rPr>
              <a:t>   </a:t>
            </a:r>
            <a:r>
              <a:rPr lang="en-US" sz="2000" b="1" kern="0" dirty="0">
                <a:solidFill>
                  <a:schemeClr val="tx2"/>
                </a:solidFill>
                <a:latin typeface="Microsoft Sans Serif" pitchFamily="34" charset="0"/>
              </a:rPr>
              <a:t>Winds result from T and pressure gradients due to differential heating.  Atmospheric circulation acts to remove these gradients while the differential heating enhances them. </a:t>
            </a:r>
          </a:p>
          <a:p>
            <a:pPr marL="342900" indent="-342900" algn="l">
              <a:spcBef>
                <a:spcPct val="20000"/>
              </a:spcBef>
              <a:defRPr/>
            </a:pPr>
            <a:endParaRPr lang="en-US" sz="1200" b="1" kern="0" dirty="0">
              <a:solidFill>
                <a:schemeClr val="tx2"/>
              </a:solidFill>
              <a:latin typeface="Microsoft Sans Serif" pitchFamily="34" charset="0"/>
            </a:endParaRPr>
          </a:p>
          <a:p>
            <a:pPr marL="342900" indent="-342900" algn="l">
              <a:spcBef>
                <a:spcPct val="20000"/>
              </a:spcBef>
              <a:defRPr/>
            </a:pPr>
            <a:r>
              <a:rPr lang="en-US" sz="2000" b="1" kern="0" dirty="0">
                <a:solidFill>
                  <a:schemeClr val="tx2"/>
                </a:solidFill>
                <a:latin typeface="Microsoft Sans Serif" pitchFamily="34" charset="0"/>
              </a:rPr>
              <a:t> -   The mean circulation balances the mean T and pressure gradients. Thus, atmospheric circulation is an integral part of the climate. </a:t>
            </a:r>
          </a:p>
          <a:p>
            <a:pPr marL="342900" indent="-342900" algn="l">
              <a:spcBef>
                <a:spcPct val="20000"/>
              </a:spcBef>
              <a:defRPr/>
            </a:pPr>
            <a:endParaRPr lang="en-US" sz="2000" b="1" kern="0" dirty="0">
              <a:solidFill>
                <a:schemeClr val="bg1"/>
              </a:solidFill>
              <a:latin typeface="Microsoft Sans Serif" pitchFamily="34" charset="0"/>
            </a:endParaRPr>
          </a:p>
          <a:p>
            <a:pPr marL="342900" indent="-342900" algn="l">
              <a:spcBef>
                <a:spcPct val="20000"/>
              </a:spcBef>
              <a:defRPr/>
            </a:pPr>
            <a:endParaRPr lang="en-US" sz="2000" b="1" kern="0" dirty="0">
              <a:solidFill>
                <a:schemeClr val="bg1"/>
              </a:solidFill>
              <a:latin typeface="Microsoft Sans Serif" pitchFamily="34" charset="0"/>
            </a:endParaRPr>
          </a:p>
        </p:txBody>
      </p:sp>
      <p:sp>
        <p:nvSpPr>
          <p:cNvPr id="7" name="Line 4"/>
          <p:cNvSpPr>
            <a:spLocks noChangeShapeType="1"/>
          </p:cNvSpPr>
          <p:nvPr/>
        </p:nvSpPr>
        <p:spPr bwMode="auto">
          <a:xfrm>
            <a:off x="76200" y="8382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blinds(horizontal)">
                                      <p:cBhvr>
                                        <p:cTn id="7" dur="500"/>
                                        <p:tgtEl>
                                          <p:spTgt spid="6">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blinds(horizontal)">
                                      <p:cBhvr>
                                        <p:cTn id="10" dur="500"/>
                                        <p:tgtEl>
                                          <p:spTgt spid="6">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blinds(horizontal)">
                                      <p:cBhvr>
                                        <p:cTn id="13" dur="500"/>
                                        <p:tgtEl>
                                          <p:spTgt spid="6">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5" end="5"/>
                                            </p:txEl>
                                          </p:spTgt>
                                        </p:tgtEl>
                                        <p:attrNameLst>
                                          <p:attrName>style.visibility</p:attrName>
                                        </p:attrNameLst>
                                      </p:cBhvr>
                                      <p:to>
                                        <p:strVal val="visible"/>
                                      </p:to>
                                    </p:set>
                                    <p:animEffect transition="in" filter="blinds(horizontal)">
                                      <p:cBhvr>
                                        <p:cTn id="16" dur="500"/>
                                        <p:tgtEl>
                                          <p:spTgt spid="6">
                                            <p:txEl>
                                              <p:pRg st="5" end="5"/>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Effect transition="in" filter="blinds(horizontal)">
                                      <p:cBhvr>
                                        <p:cTn id="19" dur="500"/>
                                        <p:tgtEl>
                                          <p:spTgt spid="6">
                                            <p:txEl>
                                              <p:pRg st="6" end="6"/>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7" end="7"/>
                                            </p:txEl>
                                          </p:spTgt>
                                        </p:tgtEl>
                                        <p:attrNameLst>
                                          <p:attrName>style.visibility</p:attrName>
                                        </p:attrNameLst>
                                      </p:cBhvr>
                                      <p:to>
                                        <p:strVal val="visible"/>
                                      </p:to>
                                    </p:set>
                                    <p:animEffect transition="in" filter="blinds(horizontal)">
                                      <p:cBhvr>
                                        <p:cTn id="22" dur="500"/>
                                        <p:tgtEl>
                                          <p:spTgt spid="6">
                                            <p:txEl>
                                              <p:pRg st="7" end="7"/>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animEffect transition="in" filter="blinds(horizontal)">
                                      <p:cBhvr>
                                        <p:cTn id="25" dur="500"/>
                                        <p:tgtEl>
                                          <p:spTgt spid="6">
                                            <p:txEl>
                                              <p:pRg st="9" end="9"/>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10" end="10"/>
                                            </p:txEl>
                                          </p:spTgt>
                                        </p:tgtEl>
                                        <p:attrNameLst>
                                          <p:attrName>style.visibility</p:attrName>
                                        </p:attrNameLst>
                                      </p:cBhvr>
                                      <p:to>
                                        <p:strVal val="visible"/>
                                      </p:to>
                                    </p:set>
                                    <p:animEffect transition="in" filter="blinds(horizontal)">
                                      <p:cBhvr>
                                        <p:cTn id="28" dur="500"/>
                                        <p:tgtEl>
                                          <p:spTgt spid="6">
                                            <p:txEl>
                                              <p:pRg st="10" end="10"/>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11" end="11"/>
                                            </p:txEl>
                                          </p:spTgt>
                                        </p:tgtEl>
                                        <p:attrNameLst>
                                          <p:attrName>style.visibility</p:attrName>
                                        </p:attrNameLst>
                                      </p:cBhvr>
                                      <p:to>
                                        <p:strVal val="visible"/>
                                      </p:to>
                                    </p:set>
                                    <p:animEffect transition="in" filter="blinds(horizontal)">
                                      <p:cBhvr>
                                        <p:cTn id="31" dur="500"/>
                                        <p:tgtEl>
                                          <p:spTgt spid="6">
                                            <p:txEl>
                                              <p:pRg st="11" end="11"/>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6">
                                            <p:txEl>
                                              <p:pRg st="12" end="12"/>
                                            </p:txEl>
                                          </p:spTgt>
                                        </p:tgtEl>
                                        <p:attrNameLst>
                                          <p:attrName>style.visibility</p:attrName>
                                        </p:attrNameLst>
                                      </p:cBhvr>
                                      <p:to>
                                        <p:strVal val="visible"/>
                                      </p:to>
                                    </p:set>
                                    <p:animEffect transition="in" filter="blinds(horizontal)">
                                      <p:cBhvr>
                                        <p:cTn id="34" dur="500"/>
                                        <p:tgtEl>
                                          <p:spTgt spid="6">
                                            <p:txEl>
                                              <p:pRg st="12" end="1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6">
                                            <p:txEl>
                                              <p:pRg st="14" end="14"/>
                                            </p:txEl>
                                          </p:spTgt>
                                        </p:tgtEl>
                                        <p:attrNameLst>
                                          <p:attrName>style.visibility</p:attrName>
                                        </p:attrNameLst>
                                      </p:cBhvr>
                                      <p:to>
                                        <p:strVal val="visible"/>
                                      </p:to>
                                    </p:set>
                                    <p:animEffect transition="in" filter="blinds(horizontal)">
                                      <p:cBhvr>
                                        <p:cTn id="39" dur="500"/>
                                        <p:tgtEl>
                                          <p:spTgt spid="6">
                                            <p:txEl>
                                              <p:pRg st="14" end="14"/>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6">
                                            <p:txEl>
                                              <p:pRg st="16" end="16"/>
                                            </p:txEl>
                                          </p:spTgt>
                                        </p:tgtEl>
                                        <p:attrNameLst>
                                          <p:attrName>style.visibility</p:attrName>
                                        </p:attrNameLst>
                                      </p:cBhvr>
                                      <p:to>
                                        <p:strVal val="visible"/>
                                      </p:to>
                                    </p:set>
                                    <p:animEffect transition="in" filter="blinds(horizontal)">
                                      <p:cBhvr>
                                        <p:cTn id="42" dur="500"/>
                                        <p:tgtEl>
                                          <p:spTgt spid="6">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40</a:t>
            </a:fld>
            <a:endParaRPr lang="en-US">
              <a:solidFill>
                <a:srgbClr val="000000"/>
              </a:solidFill>
            </a:endParaRPr>
          </a:p>
        </p:txBody>
      </p:sp>
      <p:pic>
        <p:nvPicPr>
          <p:cNvPr id="102402" name="Picture 2" descr="http://apollo.lsc.vsc.edu/classes/met130/notes/chapter12/graphics/baroclinic_instability_schem.jpg"/>
          <p:cNvPicPr>
            <a:picLocks noChangeAspect="1" noChangeArrowheads="1"/>
          </p:cNvPicPr>
          <p:nvPr/>
        </p:nvPicPr>
        <p:blipFill>
          <a:blip r:embed="rId3" cstate="print"/>
          <a:srcRect/>
          <a:stretch>
            <a:fillRect/>
          </a:stretch>
        </p:blipFill>
        <p:spPr bwMode="auto">
          <a:xfrm>
            <a:off x="76200" y="1371600"/>
            <a:ext cx="8975281" cy="3067051"/>
          </a:xfrm>
          <a:prstGeom prst="rect">
            <a:avLst/>
          </a:prstGeom>
          <a:noFill/>
        </p:spPr>
      </p:pic>
      <p:sp>
        <p:nvSpPr>
          <p:cNvPr id="4" name="TextBox 3"/>
          <p:cNvSpPr txBox="1"/>
          <p:nvPr/>
        </p:nvSpPr>
        <p:spPr>
          <a:xfrm>
            <a:off x="1143000" y="381000"/>
            <a:ext cx="6622327" cy="646331"/>
          </a:xfrm>
          <a:prstGeom prst="rect">
            <a:avLst/>
          </a:prstGeom>
          <a:noFill/>
        </p:spPr>
        <p:txBody>
          <a:bodyPr wrap="none" rtlCol="0">
            <a:spAutoFit/>
          </a:bodyPr>
          <a:lstStyle/>
          <a:p>
            <a:r>
              <a:rPr lang="en-US" sz="3600" b="1" dirty="0">
                <a:solidFill>
                  <a:schemeClr val="tx2"/>
                </a:solidFill>
                <a:latin typeface="Arial" pitchFamily="34" charset="0"/>
                <a:cs typeface="Arial" pitchFamily="34" charset="0"/>
              </a:rPr>
              <a:t>   Surface Frontal Movements</a:t>
            </a:r>
            <a:endParaRPr lang="en-US" sz="3200" b="1" dirty="0">
              <a:solidFill>
                <a:schemeClr val="tx2"/>
              </a:solidFill>
              <a:latin typeface="Arial" pitchFamily="34" charset="0"/>
              <a:cs typeface="Arial" pitchFamily="34" charset="0"/>
            </a:endParaRPr>
          </a:p>
        </p:txBody>
      </p:sp>
      <p:sp>
        <p:nvSpPr>
          <p:cNvPr id="5" name="TextBox 4"/>
          <p:cNvSpPr txBox="1"/>
          <p:nvPr/>
        </p:nvSpPr>
        <p:spPr>
          <a:xfrm>
            <a:off x="152400" y="4572000"/>
            <a:ext cx="8839200" cy="2215991"/>
          </a:xfrm>
          <a:prstGeom prst="rect">
            <a:avLst/>
          </a:prstGeom>
          <a:noFill/>
        </p:spPr>
        <p:txBody>
          <a:bodyPr wrap="square" rtlCol="0">
            <a:spAutoFit/>
          </a:bodyPr>
          <a:lstStyle/>
          <a:p>
            <a:pPr algn="l"/>
            <a:endParaRPr lang="en-US" sz="1800" b="1" dirty="0"/>
          </a:p>
          <a:p>
            <a:pPr algn="l"/>
            <a:r>
              <a:rPr lang="en-US" sz="2000" b="1" dirty="0">
                <a:solidFill>
                  <a:schemeClr val="bg1"/>
                </a:solidFill>
              </a:rPr>
              <a:t>Cold fronts </a:t>
            </a:r>
            <a:r>
              <a:rPr lang="en-US" sz="2000" b="1" dirty="0"/>
              <a:t>move equator-ward, </a:t>
            </a:r>
            <a:r>
              <a:rPr lang="en-US" sz="2000" b="1" dirty="0">
                <a:solidFill>
                  <a:schemeClr val="tx2"/>
                </a:solidFill>
              </a:rPr>
              <a:t>warm fronts </a:t>
            </a:r>
            <a:r>
              <a:rPr lang="en-US" sz="2000" b="1" dirty="0"/>
              <a:t>move pole-ward (and upward).</a:t>
            </a:r>
          </a:p>
          <a:p>
            <a:pPr algn="l"/>
            <a:endParaRPr lang="en-US" sz="2000" b="1" dirty="0"/>
          </a:p>
          <a:p>
            <a:pPr algn="l"/>
            <a:r>
              <a:rPr lang="en-US" sz="2000" b="1" dirty="0"/>
              <a:t>At Surface: </a:t>
            </a:r>
            <a:r>
              <a:rPr lang="en-US" sz="2000" b="1" dirty="0">
                <a:solidFill>
                  <a:schemeClr val="tx2"/>
                </a:solidFill>
              </a:rPr>
              <a:t>Low </a:t>
            </a:r>
            <a:r>
              <a:rPr lang="en-US" sz="2000" b="1" dirty="0"/>
              <a:t>(</a:t>
            </a:r>
            <a:r>
              <a:rPr lang="en-US" sz="2000" b="1" dirty="0">
                <a:solidFill>
                  <a:schemeClr val="bg1"/>
                </a:solidFill>
              </a:rPr>
              <a:t>High</a:t>
            </a:r>
            <a:r>
              <a:rPr lang="en-US" sz="2000" b="1" dirty="0"/>
              <a:t>) Pressure is associated with </a:t>
            </a:r>
            <a:r>
              <a:rPr lang="en-US" sz="2000" b="1" dirty="0">
                <a:solidFill>
                  <a:schemeClr val="tx2"/>
                </a:solidFill>
              </a:rPr>
              <a:t>warm</a:t>
            </a:r>
            <a:r>
              <a:rPr lang="en-US" sz="2000" b="1" dirty="0"/>
              <a:t> (</a:t>
            </a:r>
            <a:r>
              <a:rPr lang="en-US" sz="2000" b="1" dirty="0">
                <a:solidFill>
                  <a:schemeClr val="bg1"/>
                </a:solidFill>
              </a:rPr>
              <a:t>cold</a:t>
            </a:r>
            <a:r>
              <a:rPr lang="en-US" sz="2000" b="1" dirty="0"/>
              <a:t>) air.</a:t>
            </a:r>
          </a:p>
          <a:p>
            <a:pPr algn="l"/>
            <a:r>
              <a:rPr lang="en-US" sz="2000" b="1" dirty="0"/>
              <a:t>At 500mb:  </a:t>
            </a:r>
            <a:r>
              <a:rPr lang="en-US" sz="2000" b="1" dirty="0">
                <a:solidFill>
                  <a:schemeClr val="bg1"/>
                </a:solidFill>
              </a:rPr>
              <a:t>Trough</a:t>
            </a:r>
            <a:r>
              <a:rPr lang="en-US" sz="2000" b="1" dirty="0"/>
              <a:t> (</a:t>
            </a:r>
            <a:r>
              <a:rPr lang="en-US" sz="2000" b="1" dirty="0">
                <a:solidFill>
                  <a:schemeClr val="tx2"/>
                </a:solidFill>
              </a:rPr>
              <a:t>Ridge</a:t>
            </a:r>
            <a:r>
              <a:rPr lang="en-US" sz="2000" b="1" dirty="0"/>
              <a:t>) is associated with </a:t>
            </a:r>
            <a:r>
              <a:rPr lang="en-US" sz="2000" b="1" dirty="0">
                <a:solidFill>
                  <a:schemeClr val="bg1"/>
                </a:solidFill>
              </a:rPr>
              <a:t>Cold</a:t>
            </a:r>
            <a:r>
              <a:rPr lang="en-US" sz="2000" b="1" dirty="0"/>
              <a:t> (</a:t>
            </a:r>
            <a:r>
              <a:rPr lang="en-US" sz="2000" b="1" dirty="0">
                <a:solidFill>
                  <a:schemeClr val="tx2"/>
                </a:solidFill>
              </a:rPr>
              <a:t>Warm</a:t>
            </a:r>
            <a:r>
              <a:rPr lang="en-US" sz="2000" b="1" dirty="0"/>
              <a:t>) air; but for mature systems,</a:t>
            </a:r>
          </a:p>
          <a:p>
            <a:pPr algn="l"/>
            <a:r>
              <a:rPr lang="en-US" sz="2000" b="1" dirty="0"/>
              <a:t>                    </a:t>
            </a:r>
            <a:r>
              <a:rPr lang="en-US" sz="2000" b="1" dirty="0">
                <a:solidFill>
                  <a:schemeClr val="tx2"/>
                </a:solidFill>
              </a:rPr>
              <a:t>warm Low Pressure</a:t>
            </a:r>
            <a:r>
              <a:rPr lang="en-US" sz="2000" b="1" dirty="0"/>
              <a:t> (and </a:t>
            </a:r>
            <a:r>
              <a:rPr lang="en-US" sz="2000" b="1" dirty="0">
                <a:solidFill>
                  <a:schemeClr val="bg1"/>
                </a:solidFill>
              </a:rPr>
              <a:t>cold High Pressure</a:t>
            </a:r>
            <a:r>
              <a:rPr lang="en-US" sz="2000" b="1" dirty="0"/>
              <a:t>) exist at both the surface</a:t>
            </a:r>
          </a:p>
          <a:p>
            <a:pPr algn="l"/>
            <a:r>
              <a:rPr lang="en-US" sz="2000" b="1" dirty="0"/>
              <a:t>	    and 500mb.   </a:t>
            </a:r>
            <a:endParaRPr lang="en-US" sz="2000" b="1" dirty="0">
              <a:solidFill>
                <a:schemeClr val="bg1"/>
              </a:solidFill>
            </a:endParaRPr>
          </a:p>
        </p:txBody>
      </p:sp>
      <p:cxnSp>
        <p:nvCxnSpPr>
          <p:cNvPr id="8" name="Straight Arrow Connector 7"/>
          <p:cNvCxnSpPr/>
          <p:nvPr/>
        </p:nvCxnSpPr>
        <p:spPr bwMode="auto">
          <a:xfrm flipV="1">
            <a:off x="7772400" y="2743200"/>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9" name="Straight Arrow Connector 8"/>
          <p:cNvCxnSpPr/>
          <p:nvPr/>
        </p:nvCxnSpPr>
        <p:spPr bwMode="auto">
          <a:xfrm flipV="1">
            <a:off x="7924800" y="2743200"/>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10" name="Straight Arrow Connector 9"/>
          <p:cNvCxnSpPr/>
          <p:nvPr/>
        </p:nvCxnSpPr>
        <p:spPr bwMode="auto">
          <a:xfrm flipV="1">
            <a:off x="7811532" y="2438400"/>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11" name="Straight Arrow Connector 10"/>
          <p:cNvCxnSpPr/>
          <p:nvPr/>
        </p:nvCxnSpPr>
        <p:spPr bwMode="auto">
          <a:xfrm flipV="1">
            <a:off x="7963932" y="2438400"/>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1" name="Group 10"/>
          <p:cNvGrpSpPr/>
          <p:nvPr/>
        </p:nvGrpSpPr>
        <p:grpSpPr>
          <a:xfrm>
            <a:off x="2064" y="60670"/>
            <a:ext cx="9141936" cy="4968530"/>
            <a:chOff x="2064" y="0"/>
            <a:chExt cx="9141936" cy="4968530"/>
          </a:xfrm>
        </p:grpSpPr>
        <p:pic>
          <p:nvPicPr>
            <p:cNvPr id="49156" name="Picture 4"/>
            <p:cNvPicPr>
              <a:picLocks noChangeAspect="1" noChangeArrowheads="1"/>
            </p:cNvPicPr>
            <p:nvPr/>
          </p:nvPicPr>
          <p:blipFill>
            <a:blip r:embed="rId2" cstate="print"/>
            <a:srcRect/>
            <a:stretch>
              <a:fillRect/>
            </a:stretch>
          </p:blipFill>
          <p:spPr bwMode="auto">
            <a:xfrm>
              <a:off x="2276475" y="16219"/>
              <a:ext cx="6867525" cy="4952311"/>
            </a:xfrm>
            <a:prstGeom prst="rect">
              <a:avLst/>
            </a:prstGeom>
            <a:noFill/>
            <a:ln w="9525">
              <a:noFill/>
              <a:miter lim="800000"/>
              <a:headEnd/>
              <a:tailEnd/>
            </a:ln>
          </p:spPr>
        </p:pic>
        <p:pic>
          <p:nvPicPr>
            <p:cNvPr id="49154" name="Picture 2"/>
            <p:cNvPicPr>
              <a:picLocks noChangeAspect="1" noChangeArrowheads="1"/>
            </p:cNvPicPr>
            <p:nvPr/>
          </p:nvPicPr>
          <p:blipFill>
            <a:blip r:embed="rId3" cstate="print"/>
            <a:srcRect r="7557"/>
            <a:stretch>
              <a:fillRect/>
            </a:stretch>
          </p:blipFill>
          <p:spPr bwMode="auto">
            <a:xfrm>
              <a:off x="2064" y="0"/>
              <a:ext cx="2588736" cy="3305175"/>
            </a:xfrm>
            <a:prstGeom prst="rect">
              <a:avLst/>
            </a:prstGeom>
            <a:noFill/>
            <a:ln w="9525">
              <a:noFill/>
              <a:miter lim="800000"/>
              <a:headEnd/>
              <a:tailEnd/>
            </a:ln>
          </p:spPr>
        </p:pic>
        <p:sp>
          <p:nvSpPr>
            <p:cNvPr id="9" name="Rectangle 8"/>
            <p:cNvSpPr/>
            <p:nvPr/>
          </p:nvSpPr>
          <p:spPr bwMode="auto">
            <a:xfrm>
              <a:off x="6044512" y="4474951"/>
              <a:ext cx="2819400" cy="2286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8" name="TextBox 7"/>
            <p:cNvSpPr txBox="1"/>
            <p:nvPr/>
          </p:nvSpPr>
          <p:spPr>
            <a:xfrm>
              <a:off x="5986045" y="4359619"/>
              <a:ext cx="338555" cy="461665"/>
            </a:xfrm>
            <a:prstGeom prst="rect">
              <a:avLst/>
            </a:prstGeom>
            <a:noFill/>
          </p:spPr>
          <p:txBody>
            <a:bodyPr wrap="none" rtlCol="0">
              <a:spAutoFit/>
            </a:bodyPr>
            <a:lstStyle/>
            <a:p>
              <a:r>
                <a:rPr lang="en-US" sz="2400" b="1" dirty="0"/>
                <a:t>b</a:t>
              </a:r>
              <a:endParaRPr lang="en-US" b="1" dirty="0"/>
            </a:p>
          </p:txBody>
        </p:sp>
        <p:sp>
          <p:nvSpPr>
            <p:cNvPr id="10" name="TextBox 9"/>
            <p:cNvSpPr txBox="1"/>
            <p:nvPr/>
          </p:nvSpPr>
          <p:spPr>
            <a:xfrm>
              <a:off x="8727735" y="4359619"/>
              <a:ext cx="409087" cy="461665"/>
            </a:xfrm>
            <a:prstGeom prst="rect">
              <a:avLst/>
            </a:prstGeom>
            <a:noFill/>
          </p:spPr>
          <p:txBody>
            <a:bodyPr wrap="none" rtlCol="0">
              <a:spAutoFit/>
            </a:bodyPr>
            <a:lstStyle/>
            <a:p>
              <a:r>
                <a:rPr lang="en-US" sz="2400" b="1" dirty="0"/>
                <a:t>b’</a:t>
              </a:r>
              <a:endParaRPr lang="en-US" b="1" dirty="0"/>
            </a:p>
          </p:txBody>
        </p:sp>
      </p:grpSp>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41</a:t>
            </a:fld>
            <a:endParaRPr lang="en-US">
              <a:solidFill>
                <a:srgbClr val="000000"/>
              </a:solidFill>
            </a:endParaRPr>
          </a:p>
        </p:txBody>
      </p:sp>
      <p:sp>
        <p:nvSpPr>
          <p:cNvPr id="7" name="TextBox 6"/>
          <p:cNvSpPr txBox="1"/>
          <p:nvPr/>
        </p:nvSpPr>
        <p:spPr>
          <a:xfrm>
            <a:off x="1447800" y="2967335"/>
            <a:ext cx="3353803" cy="461665"/>
          </a:xfrm>
          <a:prstGeom prst="rect">
            <a:avLst/>
          </a:prstGeom>
          <a:noFill/>
        </p:spPr>
        <p:txBody>
          <a:bodyPr wrap="none" rtlCol="0">
            <a:spAutoFit/>
          </a:bodyPr>
          <a:lstStyle/>
          <a:p>
            <a:pPr algn="l"/>
            <a:r>
              <a:rPr lang="en-US" sz="2400" b="1" dirty="0">
                <a:solidFill>
                  <a:schemeClr val="tx2"/>
                </a:solidFill>
              </a:rPr>
              <a:t>Mid-latitude Eddies/Fronts</a:t>
            </a:r>
          </a:p>
        </p:txBody>
      </p:sp>
      <p:pic>
        <p:nvPicPr>
          <p:cNvPr id="49157" name="Picture 5"/>
          <p:cNvPicPr>
            <a:picLocks noChangeAspect="1" noChangeArrowheads="1"/>
          </p:cNvPicPr>
          <p:nvPr/>
        </p:nvPicPr>
        <p:blipFill>
          <a:blip r:embed="rId4" cstate="print"/>
          <a:srcRect/>
          <a:stretch>
            <a:fillRect/>
          </a:stretch>
        </p:blipFill>
        <p:spPr bwMode="auto">
          <a:xfrm>
            <a:off x="2279822" y="4876800"/>
            <a:ext cx="6858000" cy="187325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42</a:t>
            </a:fld>
            <a:endParaRPr lang="en-US">
              <a:solidFill>
                <a:srgbClr val="000000"/>
              </a:solidFill>
            </a:endParaRPr>
          </a:p>
        </p:txBody>
      </p:sp>
      <p:pic>
        <p:nvPicPr>
          <p:cNvPr id="53250" name="Picture 2"/>
          <p:cNvPicPr>
            <a:picLocks noChangeAspect="1" noChangeArrowheads="1"/>
          </p:cNvPicPr>
          <p:nvPr/>
        </p:nvPicPr>
        <p:blipFill>
          <a:blip r:embed="rId2" cstate="print"/>
          <a:srcRect/>
          <a:stretch>
            <a:fillRect/>
          </a:stretch>
        </p:blipFill>
        <p:spPr bwMode="auto">
          <a:xfrm>
            <a:off x="314325" y="247650"/>
            <a:ext cx="8515350" cy="6362700"/>
          </a:xfrm>
          <a:prstGeom prst="rect">
            <a:avLst/>
          </a:prstGeom>
          <a:noFill/>
          <a:ln w="9525">
            <a:noFill/>
            <a:miter lim="800000"/>
            <a:headEnd/>
            <a:tailEnd/>
          </a:ln>
        </p:spPr>
      </p:pic>
      <p:sp>
        <p:nvSpPr>
          <p:cNvPr id="4" name="TextBox 3"/>
          <p:cNvSpPr txBox="1"/>
          <p:nvPr/>
        </p:nvSpPr>
        <p:spPr>
          <a:xfrm>
            <a:off x="4045895" y="1752600"/>
            <a:ext cx="526105" cy="400110"/>
          </a:xfrm>
          <a:prstGeom prst="rect">
            <a:avLst/>
          </a:prstGeom>
          <a:noFill/>
        </p:spPr>
        <p:txBody>
          <a:bodyPr wrap="none" rtlCol="0">
            <a:spAutoFit/>
          </a:bodyPr>
          <a:lstStyle/>
          <a:p>
            <a:r>
              <a:rPr lang="en-US" sz="2000" dirty="0">
                <a:latin typeface="Arial" pitchFamily="34" charset="0"/>
                <a:cs typeface="Arial" pitchFamily="34" charset="0"/>
              </a:rPr>
              <a:t>(K)</a:t>
            </a:r>
            <a:endParaRPr lang="en-US" dirty="0">
              <a:latin typeface="Arial" pitchFamily="34" charset="0"/>
              <a:cs typeface="Arial" pitchFamily="34" charset="0"/>
            </a:endParaRPr>
          </a:p>
        </p:txBody>
      </p:sp>
      <p:sp>
        <p:nvSpPr>
          <p:cNvPr id="5" name="TextBox 4"/>
          <p:cNvSpPr txBox="1"/>
          <p:nvPr/>
        </p:nvSpPr>
        <p:spPr>
          <a:xfrm>
            <a:off x="3957843" y="3867090"/>
            <a:ext cx="766557" cy="400110"/>
          </a:xfrm>
          <a:prstGeom prst="rect">
            <a:avLst/>
          </a:prstGeom>
          <a:noFill/>
        </p:spPr>
        <p:txBody>
          <a:bodyPr wrap="none" rtlCol="0">
            <a:spAutoFit/>
          </a:bodyPr>
          <a:lstStyle/>
          <a:p>
            <a:r>
              <a:rPr lang="en-US" sz="2000" dirty="0">
                <a:latin typeface="Arial" pitchFamily="34" charset="0"/>
                <a:cs typeface="Arial" pitchFamily="34" charset="0"/>
              </a:rPr>
              <a:t>(m/s)</a:t>
            </a:r>
            <a:endParaRPr lang="en-US" dirty="0">
              <a:latin typeface="Arial" pitchFamily="34" charset="0"/>
              <a:cs typeface="Arial" pitchFamily="34" charset="0"/>
            </a:endParaRPr>
          </a:p>
        </p:txBody>
      </p:sp>
      <p:sp>
        <p:nvSpPr>
          <p:cNvPr id="6" name="TextBox 5"/>
          <p:cNvSpPr txBox="1"/>
          <p:nvPr/>
        </p:nvSpPr>
        <p:spPr>
          <a:xfrm>
            <a:off x="4034043" y="4863830"/>
            <a:ext cx="766557" cy="400110"/>
          </a:xfrm>
          <a:prstGeom prst="rect">
            <a:avLst/>
          </a:prstGeom>
          <a:noFill/>
        </p:spPr>
        <p:txBody>
          <a:bodyPr wrap="none" rtlCol="0">
            <a:spAutoFit/>
          </a:bodyPr>
          <a:lstStyle/>
          <a:p>
            <a:r>
              <a:rPr lang="en-US" sz="2000" dirty="0">
                <a:latin typeface="Arial" pitchFamily="34" charset="0"/>
                <a:cs typeface="Arial" pitchFamily="34" charset="0"/>
              </a:rPr>
              <a:t>(m/s)</a:t>
            </a:r>
            <a:endParaRPr lang="en-US" dirty="0">
              <a:latin typeface="Arial" pitchFamily="34" charset="0"/>
              <a:cs typeface="Arial"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43</a:t>
            </a:fld>
            <a:endParaRPr lang="en-US">
              <a:solidFill>
                <a:srgbClr val="000000"/>
              </a:solidFill>
            </a:endParaRPr>
          </a:p>
        </p:txBody>
      </p:sp>
      <p:pic>
        <p:nvPicPr>
          <p:cNvPr id="54274" name="Picture 2"/>
          <p:cNvPicPr>
            <a:picLocks noChangeAspect="1" noChangeArrowheads="1"/>
          </p:cNvPicPr>
          <p:nvPr/>
        </p:nvPicPr>
        <p:blipFill>
          <a:blip r:embed="rId2" cstate="print"/>
          <a:srcRect/>
          <a:stretch>
            <a:fillRect/>
          </a:stretch>
        </p:blipFill>
        <p:spPr bwMode="auto">
          <a:xfrm>
            <a:off x="298365" y="76200"/>
            <a:ext cx="8693235" cy="5999932"/>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4" name="Object 3"/>
              <p:cNvSpPr txBox="1"/>
              <p:nvPr/>
            </p:nvSpPr>
            <p:spPr bwMode="auto">
              <a:xfrm>
                <a:off x="2904067" y="5943600"/>
                <a:ext cx="2734733" cy="647700"/>
              </a:xfrm>
              <a:prstGeom prst="rect">
                <a:avLst/>
              </a:prstGeom>
              <a:solidFill>
                <a:schemeClr val="tx1"/>
              </a:solidFill>
            </p:spPr>
            <p:txBody>
              <a:bodyPr>
                <a:normAutofit fontScale="925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𝑥</m:t>
                      </m:r>
                      <m:r>
                        <a:rPr lang="en-US" i="1">
                          <a:solidFill>
                            <a:srgbClr val="000000"/>
                          </a:solidFill>
                          <a:latin typeface="Cambria Math" panose="02040503050406030204" pitchFamily="18" charset="0"/>
                        </a:rPr>
                        <m:t>=[</m:t>
                      </m:r>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𝑥</m:t>
                          </m:r>
                        </m:e>
                      </m:acc>
                      <m:r>
                        <a:rPr lang="en-US" i="1">
                          <a:solidFill>
                            <a:srgbClr val="000000"/>
                          </a:solidFill>
                          <a:latin typeface="Cambria Math" panose="02040503050406030204" pitchFamily="18" charset="0"/>
                        </a:rPr>
                        <m:t>]+</m:t>
                      </m:r>
                      <m:sSup>
                        <m:sSupPr>
                          <m:ctrlPr>
                            <a:rPr lang="en-US" i="1">
                              <a:solidFill>
                                <a:srgbClr val="000000"/>
                              </a:solidFill>
                              <a:latin typeface="Cambria Math" panose="02040503050406030204" pitchFamily="18" charset="0"/>
                            </a:rPr>
                          </m:ctrlPr>
                        </m:sSup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𝑥</m:t>
                              </m:r>
                            </m:e>
                          </m:acc>
                        </m:e>
                        <m:sup>
                          <m:r>
                            <a:rPr lang="en-US" i="1">
                              <a:solidFill>
                                <a:srgbClr val="000000"/>
                              </a:solidFill>
                              <a:latin typeface="Cambria Math" panose="02040503050406030204" pitchFamily="18" charset="0"/>
                            </a:rPr>
                            <m:t>∗</m:t>
                          </m:r>
                        </m:sup>
                      </m:sSup>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𝑥</m:t>
                      </m:r>
                      <m:r>
                        <a:rPr lang="en-US" i="1">
                          <a:solidFill>
                            <a:srgbClr val="000000"/>
                          </a:solidFill>
                          <a:latin typeface="Cambria Math" panose="02040503050406030204" pitchFamily="18" charset="0"/>
                        </a:rPr>
                        <m:t>′</m:t>
                      </m:r>
                    </m:oMath>
                  </m:oMathPara>
                </a14:m>
                <a:endParaRPr lang="en-US"/>
              </a:p>
            </p:txBody>
          </p:sp>
        </mc:Choice>
        <mc:Fallback xmlns="">
          <p:sp>
            <p:nvSpPr>
              <p:cNvPr id="4" name="Object 3"/>
              <p:cNvSpPr txBox="1">
                <a:spLocks noRot="1" noChangeAspect="1" noMove="1" noResize="1" noEditPoints="1" noAdjustHandles="1" noChangeArrowheads="1" noChangeShapeType="1" noTextEdit="1"/>
              </p:cNvSpPr>
              <p:nvPr/>
            </p:nvSpPr>
            <p:spPr bwMode="auto">
              <a:xfrm>
                <a:off x="2904067" y="5943600"/>
                <a:ext cx="2734733" cy="647700"/>
              </a:xfrm>
              <a:prstGeom prst="rect">
                <a:avLst/>
              </a:prstGeom>
              <a:blipFill>
                <a:blip r:embed="rId3"/>
                <a:stretch>
                  <a:fillRect/>
                </a:stretch>
              </a:blipFill>
            </p:spPr>
            <p:txBody>
              <a:bodyPr/>
              <a:lstStyle/>
              <a:p>
                <a:r>
                  <a:rPr lang="en-US">
                    <a:noFill/>
                  </a:rPr>
                  <a:t> </a:t>
                </a:r>
              </a:p>
            </p:txBody>
          </p:sp>
        </mc:Fallback>
      </mc:AlternateContent>
      <p:sp>
        <p:nvSpPr>
          <p:cNvPr id="5" name="TextBox 4"/>
          <p:cNvSpPr txBox="1"/>
          <p:nvPr/>
        </p:nvSpPr>
        <p:spPr>
          <a:xfrm>
            <a:off x="378568" y="6029980"/>
            <a:ext cx="1878335" cy="523220"/>
          </a:xfrm>
          <a:prstGeom prst="rect">
            <a:avLst/>
          </a:prstGeom>
          <a:noFill/>
        </p:spPr>
        <p:txBody>
          <a:bodyPr wrap="none" rtlCol="0">
            <a:spAutoFit/>
          </a:bodyPr>
          <a:lstStyle/>
          <a:p>
            <a:pPr algn="l"/>
            <a:r>
              <a:rPr lang="en-US" b="1" dirty="0"/>
              <a:t>Total value: </a:t>
            </a:r>
          </a:p>
        </p:txBody>
      </p:sp>
      <p:sp>
        <p:nvSpPr>
          <p:cNvPr id="6" name="TextBox 5"/>
          <p:cNvSpPr txBox="1"/>
          <p:nvPr/>
        </p:nvSpPr>
        <p:spPr>
          <a:xfrm>
            <a:off x="6466087" y="2403185"/>
            <a:ext cx="822661" cy="523220"/>
          </a:xfrm>
          <a:prstGeom prst="rect">
            <a:avLst/>
          </a:prstGeom>
          <a:noFill/>
        </p:spPr>
        <p:txBody>
          <a:bodyPr wrap="none" rtlCol="0">
            <a:spAutoFit/>
          </a:bodyPr>
          <a:lstStyle/>
          <a:p>
            <a:r>
              <a:rPr lang="en-US" dirty="0"/>
              <a:t>eddy</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44</a:t>
            </a:fld>
            <a:endParaRPr lang="en-US">
              <a:solidFill>
                <a:srgbClr val="000000"/>
              </a:solidFill>
            </a:endParaRPr>
          </a:p>
        </p:txBody>
      </p:sp>
      <p:pic>
        <p:nvPicPr>
          <p:cNvPr id="55298" name="Picture 2"/>
          <p:cNvPicPr>
            <a:picLocks noChangeAspect="1" noChangeArrowheads="1"/>
          </p:cNvPicPr>
          <p:nvPr/>
        </p:nvPicPr>
        <p:blipFill>
          <a:blip r:embed="rId3" cstate="print"/>
          <a:srcRect/>
          <a:stretch>
            <a:fillRect/>
          </a:stretch>
        </p:blipFill>
        <p:spPr bwMode="auto">
          <a:xfrm>
            <a:off x="229956" y="762000"/>
            <a:ext cx="8837844" cy="5816600"/>
          </a:xfrm>
          <a:prstGeom prst="rect">
            <a:avLst/>
          </a:prstGeom>
          <a:noFill/>
          <a:ln w="9525">
            <a:noFill/>
            <a:miter lim="800000"/>
            <a:headEnd/>
            <a:tailEnd/>
          </a:ln>
        </p:spPr>
      </p:pic>
      <p:sp>
        <p:nvSpPr>
          <p:cNvPr id="4" name="TextBox 3"/>
          <p:cNvSpPr txBox="1"/>
          <p:nvPr/>
        </p:nvSpPr>
        <p:spPr>
          <a:xfrm>
            <a:off x="3675278" y="2192083"/>
            <a:ext cx="2920992" cy="461665"/>
          </a:xfrm>
          <a:prstGeom prst="rect">
            <a:avLst/>
          </a:prstGeom>
          <a:noFill/>
        </p:spPr>
        <p:txBody>
          <a:bodyPr wrap="none" rtlCol="0">
            <a:spAutoFit/>
          </a:bodyPr>
          <a:lstStyle/>
          <a:p>
            <a:r>
              <a:rPr lang="en-US" sz="2400" b="1" dirty="0"/>
              <a:t>(zonal and time mean):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45</a:t>
            </a:fld>
            <a:endParaRPr lang="en-US">
              <a:solidFill>
                <a:srgbClr val="000000"/>
              </a:solidFill>
            </a:endParaRPr>
          </a:p>
        </p:txBody>
      </p:sp>
      <p:pic>
        <p:nvPicPr>
          <p:cNvPr id="56322" name="Picture 2"/>
          <p:cNvPicPr>
            <a:picLocks noChangeAspect="1" noChangeArrowheads="1"/>
          </p:cNvPicPr>
          <p:nvPr/>
        </p:nvPicPr>
        <p:blipFill>
          <a:blip r:embed="rId3" cstate="print"/>
          <a:srcRect/>
          <a:stretch>
            <a:fillRect/>
          </a:stretch>
        </p:blipFill>
        <p:spPr bwMode="auto">
          <a:xfrm>
            <a:off x="152400" y="228600"/>
            <a:ext cx="8397875" cy="6405270"/>
          </a:xfrm>
          <a:prstGeom prst="rect">
            <a:avLst/>
          </a:prstGeom>
          <a:noFill/>
          <a:ln w="9525">
            <a:noFill/>
            <a:miter lim="800000"/>
            <a:headEnd/>
            <a:tailEnd/>
          </a:ln>
        </p:spPr>
      </p:pic>
      <p:cxnSp>
        <p:nvCxnSpPr>
          <p:cNvPr id="5" name="Straight Arrow Connector 4"/>
          <p:cNvCxnSpPr/>
          <p:nvPr/>
        </p:nvCxnSpPr>
        <p:spPr bwMode="auto">
          <a:xfrm flipH="1" flipV="1">
            <a:off x="1981200" y="2667000"/>
            <a:ext cx="228600" cy="4572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6" name="TextBox 5"/>
          <p:cNvSpPr txBox="1"/>
          <p:nvPr/>
        </p:nvSpPr>
        <p:spPr>
          <a:xfrm>
            <a:off x="1718846" y="2433935"/>
            <a:ext cx="338554" cy="461665"/>
          </a:xfrm>
          <a:prstGeom prst="rect">
            <a:avLst/>
          </a:prstGeom>
          <a:noFill/>
        </p:spPr>
        <p:txBody>
          <a:bodyPr wrap="none" rtlCol="0">
            <a:spAutoFit/>
          </a:bodyPr>
          <a:lstStyle/>
          <a:p>
            <a:r>
              <a:rPr lang="en-US" sz="2400" b="1" dirty="0"/>
              <a:t>T</a:t>
            </a:r>
          </a:p>
        </p:txBody>
      </p:sp>
      <p:sp>
        <p:nvSpPr>
          <p:cNvPr id="7" name="TextBox 6"/>
          <p:cNvSpPr txBox="1"/>
          <p:nvPr/>
        </p:nvSpPr>
        <p:spPr>
          <a:xfrm>
            <a:off x="2266178" y="1752600"/>
            <a:ext cx="3861955" cy="461665"/>
          </a:xfrm>
          <a:prstGeom prst="rect">
            <a:avLst/>
          </a:prstGeom>
          <a:noFill/>
        </p:spPr>
        <p:txBody>
          <a:bodyPr wrap="none" rtlCol="0">
            <a:spAutoFit/>
          </a:bodyPr>
          <a:lstStyle/>
          <a:p>
            <a:r>
              <a:rPr lang="en-US" sz="2400" b="1" dirty="0">
                <a:solidFill>
                  <a:schemeClr val="tx2"/>
                </a:solidFill>
                <a:latin typeface="Arial" pitchFamily="34" charset="0"/>
                <a:cs typeface="Arial" pitchFamily="34" charset="0"/>
              </a:rPr>
              <a:t>v* T*&gt;0 </a:t>
            </a:r>
            <a:r>
              <a:rPr lang="en-US" sz="2400" b="1" dirty="0">
                <a:solidFill>
                  <a:schemeClr val="tx2"/>
                </a:solidFill>
                <a:latin typeface="Arial" pitchFamily="34" charset="0"/>
                <a:cs typeface="Arial" pitchFamily="34" charset="0"/>
                <a:sym typeface="Wingdings" pitchFamily="2" charset="2"/>
              </a:rPr>
              <a:t> Northward flux</a:t>
            </a:r>
            <a:endParaRPr lang="en-US" sz="2400" b="1" dirty="0">
              <a:solidFill>
                <a:schemeClr val="tx2"/>
              </a:solidFill>
              <a:latin typeface="Arial" pitchFamily="34" charset="0"/>
              <a:cs typeface="Arial" pitchFamily="34" charset="0"/>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46</a:t>
            </a:fld>
            <a:endParaRPr lang="en-US">
              <a:solidFill>
                <a:srgbClr val="000000"/>
              </a:solidFill>
            </a:endParaRPr>
          </a:p>
        </p:txBody>
      </p:sp>
      <p:pic>
        <p:nvPicPr>
          <p:cNvPr id="57346" name="Picture 2"/>
          <p:cNvPicPr>
            <a:picLocks noChangeAspect="1" noChangeArrowheads="1"/>
          </p:cNvPicPr>
          <p:nvPr/>
        </p:nvPicPr>
        <p:blipFill>
          <a:blip r:embed="rId2" cstate="print"/>
          <a:srcRect/>
          <a:stretch>
            <a:fillRect/>
          </a:stretch>
        </p:blipFill>
        <p:spPr bwMode="auto">
          <a:xfrm>
            <a:off x="571500" y="190500"/>
            <a:ext cx="8001000" cy="6477000"/>
          </a:xfrm>
          <a:prstGeom prst="rect">
            <a:avLst/>
          </a:prstGeom>
          <a:noFill/>
          <a:ln w="9525">
            <a:noFill/>
            <a:miter lim="800000"/>
            <a:headEnd/>
            <a:tailEnd/>
          </a:ln>
        </p:spPr>
      </p:pic>
      <p:sp>
        <p:nvSpPr>
          <p:cNvPr id="4" name="TextBox 3"/>
          <p:cNvSpPr txBox="1"/>
          <p:nvPr/>
        </p:nvSpPr>
        <p:spPr>
          <a:xfrm>
            <a:off x="5450642" y="1671935"/>
            <a:ext cx="873958" cy="461665"/>
          </a:xfrm>
          <a:prstGeom prst="rect">
            <a:avLst/>
          </a:prstGeom>
          <a:noFill/>
        </p:spPr>
        <p:txBody>
          <a:bodyPr wrap="none" rtlCol="0">
            <a:spAutoFit/>
          </a:bodyPr>
          <a:lstStyle/>
          <a:p>
            <a:r>
              <a:rPr lang="en-US" sz="2400" b="1" dirty="0"/>
              <a:t>K m/s</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47</a:t>
            </a:fld>
            <a:endParaRPr lang="en-US">
              <a:solidFill>
                <a:srgbClr val="000000"/>
              </a:solidFill>
            </a:endParaRPr>
          </a:p>
        </p:txBody>
      </p:sp>
      <p:pic>
        <p:nvPicPr>
          <p:cNvPr id="58370" name="Picture 2"/>
          <p:cNvPicPr>
            <a:picLocks noChangeAspect="1" noChangeArrowheads="1"/>
          </p:cNvPicPr>
          <p:nvPr/>
        </p:nvPicPr>
        <p:blipFill>
          <a:blip r:embed="rId2" cstate="print"/>
          <a:srcRect/>
          <a:stretch>
            <a:fillRect/>
          </a:stretch>
        </p:blipFill>
        <p:spPr bwMode="auto">
          <a:xfrm>
            <a:off x="49858" y="381000"/>
            <a:ext cx="9017942" cy="6115050"/>
          </a:xfrm>
          <a:prstGeom prst="rect">
            <a:avLst/>
          </a:prstGeom>
          <a:noFill/>
          <a:ln w="9525">
            <a:noFill/>
            <a:miter lim="800000"/>
            <a:headEnd/>
            <a:tailEnd/>
          </a:ln>
        </p:spPr>
      </p:pic>
      <p:sp>
        <p:nvSpPr>
          <p:cNvPr id="4" name="TextBox 3"/>
          <p:cNvSpPr txBox="1"/>
          <p:nvPr/>
        </p:nvSpPr>
        <p:spPr>
          <a:xfrm>
            <a:off x="5815727" y="1214735"/>
            <a:ext cx="1210589" cy="461665"/>
          </a:xfrm>
          <a:prstGeom prst="rect">
            <a:avLst/>
          </a:prstGeom>
          <a:noFill/>
        </p:spPr>
        <p:txBody>
          <a:bodyPr wrap="none" rtlCol="0">
            <a:spAutoFit/>
          </a:bodyPr>
          <a:lstStyle/>
          <a:p>
            <a:r>
              <a:rPr lang="en-US" sz="2400" b="1" dirty="0"/>
              <a:t>g/kg m/s</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48</a:t>
            </a:fld>
            <a:endParaRPr lang="en-US">
              <a:solidFill>
                <a:srgbClr val="000000"/>
              </a:solidFill>
            </a:endParaRPr>
          </a:p>
        </p:txBody>
      </p:sp>
      <p:pic>
        <p:nvPicPr>
          <p:cNvPr id="59394" name="Picture 2"/>
          <p:cNvPicPr>
            <a:picLocks noChangeAspect="1" noChangeArrowheads="1"/>
          </p:cNvPicPr>
          <p:nvPr/>
        </p:nvPicPr>
        <p:blipFill>
          <a:blip r:embed="rId3" cstate="print"/>
          <a:srcRect/>
          <a:stretch>
            <a:fillRect/>
          </a:stretch>
        </p:blipFill>
        <p:spPr bwMode="auto">
          <a:xfrm>
            <a:off x="200025" y="542925"/>
            <a:ext cx="8743950" cy="5772150"/>
          </a:xfrm>
          <a:prstGeom prst="rect">
            <a:avLst/>
          </a:prstGeom>
          <a:noFill/>
          <a:ln w="9525">
            <a:noFill/>
            <a:miter lim="800000"/>
            <a:headEnd/>
            <a:tailEnd/>
          </a:ln>
        </p:spPr>
      </p:pic>
      <p:sp>
        <p:nvSpPr>
          <p:cNvPr id="4" name="Rectangle 3"/>
          <p:cNvSpPr/>
          <p:nvPr/>
        </p:nvSpPr>
        <p:spPr bwMode="auto">
          <a:xfrm>
            <a:off x="7239000" y="3429000"/>
            <a:ext cx="1219200" cy="25908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7" name="TextBox 6"/>
          <p:cNvSpPr txBox="1"/>
          <p:nvPr/>
        </p:nvSpPr>
        <p:spPr>
          <a:xfrm>
            <a:off x="533400" y="6172200"/>
            <a:ext cx="7954422" cy="461665"/>
          </a:xfrm>
          <a:prstGeom prst="rect">
            <a:avLst/>
          </a:prstGeom>
          <a:noFill/>
        </p:spPr>
        <p:txBody>
          <a:bodyPr wrap="none" rtlCol="0">
            <a:spAutoFit/>
          </a:bodyPr>
          <a:lstStyle/>
          <a:p>
            <a:pPr algn="l"/>
            <a:r>
              <a:rPr lang="en-US" sz="2000" b="1" dirty="0">
                <a:solidFill>
                  <a:schemeClr val="tx2"/>
                </a:solidFill>
              </a:rPr>
              <a:t>Moist static energy = </a:t>
            </a:r>
            <a:r>
              <a:rPr lang="en-US" sz="2400" b="1" dirty="0" err="1">
                <a:solidFill>
                  <a:schemeClr val="tx2"/>
                </a:solidFill>
              </a:rPr>
              <a:t>c</a:t>
            </a:r>
            <a:r>
              <a:rPr lang="en-US" sz="2400" b="1" baseline="-25000" dirty="0" err="1">
                <a:solidFill>
                  <a:schemeClr val="tx2"/>
                </a:solidFill>
              </a:rPr>
              <a:t>p</a:t>
            </a:r>
            <a:r>
              <a:rPr lang="en-US" sz="2400" b="1" dirty="0" err="1">
                <a:solidFill>
                  <a:schemeClr val="tx2"/>
                </a:solidFill>
              </a:rPr>
              <a:t>T</a:t>
            </a:r>
            <a:r>
              <a:rPr lang="en-US" sz="2400" b="1" dirty="0">
                <a:solidFill>
                  <a:schemeClr val="tx2"/>
                </a:solidFill>
              </a:rPr>
              <a:t> + </a:t>
            </a:r>
            <a:r>
              <a:rPr lang="en-US" sz="2400" b="1" dirty="0" err="1">
                <a:solidFill>
                  <a:schemeClr val="tx2"/>
                </a:solidFill>
              </a:rPr>
              <a:t>gz</a:t>
            </a:r>
            <a:r>
              <a:rPr lang="en-US" sz="2400" b="1" dirty="0">
                <a:solidFill>
                  <a:schemeClr val="tx2"/>
                </a:solidFill>
              </a:rPr>
              <a:t> + </a:t>
            </a:r>
            <a:r>
              <a:rPr lang="en-US" sz="2400" b="1" dirty="0" err="1">
                <a:solidFill>
                  <a:schemeClr val="tx2"/>
                </a:solidFill>
              </a:rPr>
              <a:t>Lq</a:t>
            </a:r>
            <a:r>
              <a:rPr lang="en-US" sz="2000" b="1" dirty="0">
                <a:solidFill>
                  <a:schemeClr val="tx2"/>
                </a:solidFill>
              </a:rPr>
              <a:t> = Sensible  +  potential  +  Latent energy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49</a:t>
            </a:fld>
            <a:endParaRPr lang="en-US">
              <a:solidFill>
                <a:srgbClr val="000000"/>
              </a:solidFill>
            </a:endParaRPr>
          </a:p>
        </p:txBody>
      </p:sp>
      <p:pic>
        <p:nvPicPr>
          <p:cNvPr id="61442" name="Picture 2"/>
          <p:cNvPicPr>
            <a:picLocks noChangeAspect="1" noChangeArrowheads="1"/>
          </p:cNvPicPr>
          <p:nvPr/>
        </p:nvPicPr>
        <p:blipFill>
          <a:blip r:embed="rId3" cstate="print"/>
          <a:srcRect/>
          <a:stretch>
            <a:fillRect/>
          </a:stretch>
        </p:blipFill>
        <p:spPr bwMode="auto">
          <a:xfrm>
            <a:off x="365125" y="0"/>
            <a:ext cx="8413750" cy="6896100"/>
          </a:xfrm>
          <a:prstGeom prst="rect">
            <a:avLst/>
          </a:prstGeom>
          <a:noFill/>
          <a:ln w="9525">
            <a:noFill/>
            <a:miter lim="800000"/>
            <a:headEnd/>
            <a:tailEnd/>
          </a:ln>
        </p:spPr>
      </p:pic>
      <p:sp>
        <p:nvSpPr>
          <p:cNvPr id="4" name="TextBox 3"/>
          <p:cNvSpPr txBox="1"/>
          <p:nvPr/>
        </p:nvSpPr>
        <p:spPr>
          <a:xfrm>
            <a:off x="363908" y="3886200"/>
            <a:ext cx="2226892" cy="2554545"/>
          </a:xfrm>
          <a:prstGeom prst="rect">
            <a:avLst/>
          </a:prstGeom>
          <a:noFill/>
        </p:spPr>
        <p:txBody>
          <a:bodyPr wrap="none" rtlCol="0">
            <a:spAutoFit/>
          </a:bodyPr>
          <a:lstStyle/>
          <a:p>
            <a:pPr algn="l"/>
            <a:r>
              <a:rPr lang="en-US" sz="2000" b="1" dirty="0">
                <a:solidFill>
                  <a:schemeClr val="tx2"/>
                </a:solidFill>
              </a:rPr>
              <a:t>Southward fluxes</a:t>
            </a:r>
          </a:p>
          <a:p>
            <a:pPr algn="l"/>
            <a:r>
              <a:rPr lang="en-US" sz="2000" b="1" dirty="0">
                <a:solidFill>
                  <a:schemeClr val="tx2"/>
                </a:solidFill>
              </a:rPr>
              <a:t>are shaded</a:t>
            </a:r>
          </a:p>
          <a:p>
            <a:pPr algn="l"/>
            <a:endParaRPr lang="en-US" sz="2000" b="1" dirty="0">
              <a:solidFill>
                <a:schemeClr val="tx2"/>
              </a:solidFill>
            </a:endParaRPr>
          </a:p>
          <a:p>
            <a:pPr algn="l"/>
            <a:r>
              <a:rPr lang="en-US" sz="2000" b="1" dirty="0">
                <a:solidFill>
                  <a:schemeClr val="tx2"/>
                </a:solidFill>
              </a:rPr>
              <a:t>Large cancellation</a:t>
            </a:r>
          </a:p>
          <a:p>
            <a:pPr algn="l"/>
            <a:r>
              <a:rPr lang="en-US" sz="2000" b="1" dirty="0">
                <a:solidFill>
                  <a:schemeClr val="tx2"/>
                </a:solidFill>
              </a:rPr>
              <a:t>between PE and</a:t>
            </a:r>
          </a:p>
          <a:p>
            <a:pPr algn="l"/>
            <a:r>
              <a:rPr lang="en-US" sz="2000" b="1" dirty="0">
                <a:solidFill>
                  <a:schemeClr val="tx2"/>
                </a:solidFill>
              </a:rPr>
              <a:t>SH+LH fluxes for</a:t>
            </a:r>
          </a:p>
          <a:p>
            <a:pPr algn="l"/>
            <a:r>
              <a:rPr lang="en-US" sz="2000" b="1" dirty="0">
                <a:solidFill>
                  <a:schemeClr val="tx2"/>
                </a:solidFill>
              </a:rPr>
              <a:t>the mean circulation</a:t>
            </a:r>
          </a:p>
          <a:p>
            <a:pPr algn="l"/>
            <a:r>
              <a:rPr lang="en-US" sz="2000" b="1" dirty="0">
                <a:solidFill>
                  <a:schemeClr val="tx2"/>
                </a:solidFill>
              </a:rPr>
              <a:t>Why?</a:t>
            </a:r>
          </a:p>
        </p:txBody>
      </p:sp>
      <p:sp>
        <p:nvSpPr>
          <p:cNvPr id="5" name="Rectangle 4"/>
          <p:cNvSpPr/>
          <p:nvPr/>
        </p:nvSpPr>
        <p:spPr>
          <a:xfrm>
            <a:off x="389556" y="838200"/>
            <a:ext cx="2201244" cy="369332"/>
          </a:xfrm>
          <a:prstGeom prst="rect">
            <a:avLst/>
          </a:prstGeom>
        </p:spPr>
        <p:txBody>
          <a:bodyPr wrap="none">
            <a:spAutoFit/>
          </a:bodyPr>
          <a:lstStyle/>
          <a:p>
            <a:pPr algn="l"/>
            <a:r>
              <a:rPr lang="en-US" sz="1800" b="1" dirty="0">
                <a:solidFill>
                  <a:schemeClr val="tx2"/>
                </a:solidFill>
              </a:rPr>
              <a:t>Unit: 10</a:t>
            </a:r>
            <a:r>
              <a:rPr lang="en-US" sz="1800" b="1" baseline="30000" dirty="0">
                <a:solidFill>
                  <a:schemeClr val="tx2"/>
                </a:solidFill>
              </a:rPr>
              <a:t>19</a:t>
            </a:r>
            <a:r>
              <a:rPr lang="en-US" sz="1800" b="1" dirty="0">
                <a:solidFill>
                  <a:schemeClr val="tx2"/>
                </a:solidFill>
              </a:rPr>
              <a:t> Calories/day</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89154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Basic</a:t>
            </a: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 Equations</a:t>
            </a: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 of Atmospheric</a:t>
            </a: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 Motion </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3"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sp>
        <p:nvSpPr>
          <p:cNvPr id="6" name="TextBox 5"/>
          <p:cNvSpPr txBox="1"/>
          <p:nvPr/>
        </p:nvSpPr>
        <p:spPr>
          <a:xfrm>
            <a:off x="114018" y="914400"/>
            <a:ext cx="4174541" cy="461665"/>
          </a:xfrm>
          <a:prstGeom prst="rect">
            <a:avLst/>
          </a:prstGeom>
          <a:noFill/>
        </p:spPr>
        <p:txBody>
          <a:bodyPr wrap="none" rtlCol="0">
            <a:spAutoFit/>
          </a:bodyPr>
          <a:lstStyle/>
          <a:p>
            <a:pPr algn="l"/>
            <a:r>
              <a:rPr lang="en-US" sz="2400" b="1" dirty="0">
                <a:solidFill>
                  <a:srgbClr val="FF0000"/>
                </a:solidFill>
              </a:rPr>
              <a:t>On a local Cartesian Coordinate: </a:t>
            </a:r>
          </a:p>
        </p:txBody>
      </p:sp>
      <mc:AlternateContent xmlns:mc="http://schemas.openxmlformats.org/markup-compatibility/2006" xmlns:a14="http://schemas.microsoft.com/office/drawing/2010/main">
        <mc:Choice Requires="a14">
          <p:sp>
            <p:nvSpPr>
              <p:cNvPr id="7" name="Object 6"/>
              <p:cNvSpPr txBox="1"/>
              <p:nvPr/>
            </p:nvSpPr>
            <p:spPr bwMode="auto">
              <a:xfrm>
                <a:off x="4343400" y="1060125"/>
                <a:ext cx="3962400" cy="2749875"/>
              </a:xfrm>
              <a:prstGeom prst="rect">
                <a:avLst/>
              </a:prstGeom>
              <a:solidFill>
                <a:schemeClr val="tx1"/>
              </a:solidFill>
            </p:spPr>
            <p:txBody>
              <a:bodyPr>
                <a:normAutofit fontScale="85000" lnSpcReduction="10000"/>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𝑑𝑢</m:t>
                          </m:r>
                        </m:num>
                        <m:den>
                          <m:r>
                            <a:rPr lang="en-US" i="1">
                              <a:solidFill>
                                <a:srgbClr val="000000"/>
                              </a:solidFill>
                              <a:latin typeface="Cambria Math" panose="02040503050406030204" pitchFamily="18" charset="0"/>
                            </a:rPr>
                            <m:t>𝑑𝑡</m:t>
                          </m:r>
                        </m:den>
                      </m:f>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𝑓𝑣</m:t>
                      </m:r>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𝜌</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𝑝</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𝑥</m:t>
                          </m:r>
                        </m:den>
                      </m:f>
                      <m:r>
                        <a:rPr lang="en-US" i="1">
                          <a:solidFill>
                            <a:srgbClr val="000000"/>
                          </a:solidFill>
                          <a:latin typeface="Cambria Math" panose="02040503050406030204" pitchFamily="18" charset="0"/>
                        </a:rPr>
                        <m:t> + </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𝑥</m:t>
                          </m:r>
                        </m:sub>
                      </m:sSub>
                    </m:oMath>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𝑑𝑣</m:t>
                          </m:r>
                        </m:num>
                        <m:den>
                          <m:r>
                            <a:rPr lang="en-US" i="1">
                              <a:solidFill>
                                <a:srgbClr val="000000"/>
                              </a:solidFill>
                              <a:latin typeface="Cambria Math" panose="02040503050406030204" pitchFamily="18" charset="0"/>
                            </a:rPr>
                            <m:t>𝑑𝑡</m:t>
                          </m:r>
                        </m:den>
                      </m:f>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𝑓𝑢</m:t>
                      </m:r>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𝜌</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𝑝</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𝑦</m:t>
                          </m:r>
                        </m:den>
                      </m:f>
                      <m:r>
                        <a:rPr lang="en-US" i="1">
                          <a:solidFill>
                            <a:srgbClr val="000000"/>
                          </a:solidFill>
                          <a:latin typeface="Cambria Math" panose="02040503050406030204" pitchFamily="18" charset="0"/>
                        </a:rPr>
                        <m:t> + </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𝑦</m:t>
                          </m:r>
                        </m:sub>
                      </m:sSub>
                    </m:oMath>
                    <m:oMath xmlns:m="http://schemas.openxmlformats.org/officeDocument/2006/math">
                      <m:r>
                        <a:rPr lang="en-US" i="1">
                          <a:solidFill>
                            <a:srgbClr val="000000"/>
                          </a:solidFill>
                          <a:latin typeface="Cambria Math" panose="02040503050406030204" pitchFamily="18" charset="0"/>
                        </a:rPr>
                        <m:t>𝑔</m:t>
                      </m:r>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𝜌</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𝑝</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𝑧</m:t>
                          </m:r>
                        </m:den>
                      </m:f>
                      <m:r>
                        <a:rPr lang="en-US" i="1">
                          <a:solidFill>
                            <a:srgbClr val="000000"/>
                          </a:solidFill>
                          <a:latin typeface="Cambria Math" panose="02040503050406030204" pitchFamily="18" charset="0"/>
                        </a:rPr>
                        <m:t> ,  </m:t>
                      </m:r>
                      <m:r>
                        <a:rPr lang="en-US" i="1">
                          <a:solidFill>
                            <a:srgbClr val="000000"/>
                          </a:solidFill>
                          <a:latin typeface="Cambria Math" panose="02040503050406030204" pitchFamily="18" charset="0"/>
                        </a:rPr>
                        <m:t>𝑝</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𝜌</m:t>
                      </m:r>
                      <m:r>
                        <a:rPr lang="en-US" i="1">
                          <a:solidFill>
                            <a:srgbClr val="000000"/>
                          </a:solidFill>
                          <a:latin typeface="Cambria Math" panose="02040503050406030204" pitchFamily="18" charset="0"/>
                        </a:rPr>
                        <m:t>𝑅𝑇</m:t>
                      </m:r>
                    </m:oMath>
                  </m:oMathPara>
                </a14:m>
                <a:endParaRPr lang="en-US" dirty="0"/>
              </a:p>
            </p:txBody>
          </p:sp>
        </mc:Choice>
        <mc:Fallback xmlns="">
          <p:sp>
            <p:nvSpPr>
              <p:cNvPr id="7" name="Object 6"/>
              <p:cNvSpPr txBox="1">
                <a:spLocks noRot="1" noChangeAspect="1" noMove="1" noResize="1" noEditPoints="1" noAdjustHandles="1" noChangeArrowheads="1" noChangeShapeType="1" noTextEdit="1"/>
              </p:cNvSpPr>
              <p:nvPr/>
            </p:nvSpPr>
            <p:spPr bwMode="auto">
              <a:xfrm>
                <a:off x="4343400" y="1060125"/>
                <a:ext cx="3962400" cy="2749875"/>
              </a:xfrm>
              <a:prstGeom prst="rect">
                <a:avLst/>
              </a:prstGeom>
              <a:blipFill>
                <a:blip r:embed="rId2"/>
                <a:stretch>
                  <a:fillRect/>
                </a:stretch>
              </a:blipFill>
            </p:spPr>
            <p:txBody>
              <a:bodyPr/>
              <a:lstStyle/>
              <a:p>
                <a:r>
                  <a:rPr lang="en-US">
                    <a:noFill/>
                  </a:rPr>
                  <a:t> </a:t>
                </a:r>
              </a:p>
            </p:txBody>
          </p:sp>
        </mc:Fallback>
      </mc:AlternateContent>
      <p:sp>
        <p:nvSpPr>
          <p:cNvPr id="8" name="TextBox 7"/>
          <p:cNvSpPr txBox="1"/>
          <p:nvPr/>
        </p:nvSpPr>
        <p:spPr>
          <a:xfrm>
            <a:off x="251635" y="4191000"/>
            <a:ext cx="2103909" cy="461665"/>
          </a:xfrm>
          <a:prstGeom prst="rect">
            <a:avLst/>
          </a:prstGeom>
          <a:noFill/>
        </p:spPr>
        <p:txBody>
          <a:bodyPr wrap="none" rtlCol="0">
            <a:spAutoFit/>
          </a:bodyPr>
          <a:lstStyle/>
          <a:p>
            <a:pPr algn="l"/>
            <a:r>
              <a:rPr lang="en-US" sz="2400" b="1" dirty="0">
                <a:solidFill>
                  <a:srgbClr val="FF0000"/>
                </a:solidFill>
              </a:rPr>
              <a:t>Scale Analysis: </a:t>
            </a:r>
          </a:p>
        </p:txBody>
      </p:sp>
      <mc:AlternateContent xmlns:mc="http://schemas.openxmlformats.org/markup-compatibility/2006" xmlns:a14="http://schemas.microsoft.com/office/drawing/2010/main">
        <mc:Choice Requires="a14">
          <p:sp>
            <p:nvSpPr>
              <p:cNvPr id="9" name="Object 8"/>
              <p:cNvSpPr txBox="1"/>
              <p:nvPr/>
            </p:nvSpPr>
            <p:spPr bwMode="auto">
              <a:xfrm>
                <a:off x="2417763" y="4305300"/>
                <a:ext cx="5326062" cy="1963738"/>
              </a:xfrm>
              <a:prstGeom prst="rect">
                <a:avLst/>
              </a:prstGeom>
              <a:solidFill>
                <a:schemeClr val="tx1"/>
              </a:solidFill>
            </p:spPr>
            <p:txBody>
              <a:bodyPr>
                <a:normAutofit fontScale="62500" lnSpcReduction="20000"/>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𝑑𝑢</m:t>
                          </m:r>
                        </m:num>
                        <m:den>
                          <m:r>
                            <a:rPr lang="en-US" i="1">
                              <a:solidFill>
                                <a:srgbClr val="000000"/>
                              </a:solidFill>
                              <a:latin typeface="Cambria Math" panose="02040503050406030204" pitchFamily="18" charset="0"/>
                            </a:rPr>
                            <m:t>𝑑𝑡</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𝑈</m:t>
                          </m:r>
                        </m:num>
                        <m:den>
                          <m:r>
                            <a:rPr lang="en-US" i="1">
                              <a:solidFill>
                                <a:srgbClr val="000000"/>
                              </a:solidFill>
                              <a:latin typeface="Cambria Math" panose="02040503050406030204" pitchFamily="18" charset="0"/>
                            </a:rPr>
                            <m:t>𝑇</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𝑈</m:t>
                          </m:r>
                        </m:num>
                        <m:den>
                          <m:f>
                            <m:fPr>
                              <m:type m:val="lin"/>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𝐿</m:t>
                              </m:r>
                            </m:num>
                            <m:den>
                              <m:r>
                                <a:rPr lang="en-US" i="1">
                                  <a:solidFill>
                                    <a:srgbClr val="000000"/>
                                  </a:solidFill>
                                  <a:latin typeface="Cambria Math" panose="02040503050406030204" pitchFamily="18" charset="0"/>
                                </a:rPr>
                                <m:t>𝑈</m:t>
                              </m:r>
                            </m:den>
                          </m:f>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𝑈</m:t>
                              </m:r>
                            </m:e>
                            <m:sup>
                              <m:r>
                                <a:rPr lang="en-US" i="1">
                                  <a:solidFill>
                                    <a:srgbClr val="000000"/>
                                  </a:solidFill>
                                  <a:latin typeface="Cambria Math" panose="02040503050406030204" pitchFamily="18" charset="0"/>
                                </a:rPr>
                                <m:t>2</m:t>
                              </m:r>
                            </m:sup>
                          </m:sSup>
                        </m:num>
                        <m:den>
                          <m:r>
                            <a:rPr lang="en-US" i="1">
                              <a:solidFill>
                                <a:srgbClr val="000000"/>
                              </a:solidFill>
                              <a:latin typeface="Cambria Math" panose="02040503050406030204" pitchFamily="18" charset="0"/>
                            </a:rPr>
                            <m:t>𝐿</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(10</m:t>
                          </m:r>
                          <m:r>
                            <a:rPr lang="en-US" i="1">
                              <a:solidFill>
                                <a:srgbClr val="000000"/>
                              </a:solidFill>
                              <a:latin typeface="Cambria Math" panose="02040503050406030204" pitchFamily="18" charset="0"/>
                            </a:rPr>
                            <m:t>𝑚</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𝑠</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m:t>
                              </m:r>
                            </m:e>
                            <m:sup>
                              <m:r>
                                <a:rPr lang="en-US" i="1">
                                  <a:solidFill>
                                    <a:srgbClr val="000000"/>
                                  </a:solidFill>
                                  <a:latin typeface="Cambria Math" panose="02040503050406030204" pitchFamily="18" charset="0"/>
                                </a:rPr>
                                <m:t>2</m:t>
                              </m:r>
                            </m:sup>
                          </m:sSup>
                        </m:num>
                        <m:den>
                          <m:r>
                            <a:rPr lang="en-US" i="1">
                              <a:solidFill>
                                <a:srgbClr val="000000"/>
                              </a:solidFill>
                              <a:latin typeface="Cambria Math" panose="02040503050406030204" pitchFamily="18" charset="0"/>
                            </a:rPr>
                            <m:t>1</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0</m:t>
                              </m:r>
                            </m:e>
                            <m:sup>
                              <m:r>
                                <a:rPr lang="en-US" i="1">
                                  <a:solidFill>
                                    <a:srgbClr val="000000"/>
                                  </a:solidFill>
                                  <a:latin typeface="Cambria Math" panose="02040503050406030204" pitchFamily="18" charset="0"/>
                                </a:rPr>
                                <m:t>6</m:t>
                              </m:r>
                            </m:sup>
                          </m:sSup>
                          <m:r>
                            <a:rPr lang="en-US" i="1">
                              <a:solidFill>
                                <a:srgbClr val="000000"/>
                              </a:solidFill>
                              <a:latin typeface="Cambria Math" panose="02040503050406030204" pitchFamily="18" charset="0"/>
                            </a:rPr>
                            <m:t>𝑚</m:t>
                          </m:r>
                        </m:den>
                      </m:f>
                      <m:r>
                        <a:rPr lang="en-US" i="1">
                          <a:solidFill>
                            <a:srgbClr val="000000"/>
                          </a:solidFill>
                          <a:latin typeface="Cambria Math" panose="02040503050406030204" pitchFamily="18" charset="0"/>
                        </a:rPr>
                        <m:t>=1</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0</m:t>
                          </m:r>
                        </m:e>
                        <m:sup>
                          <m:r>
                            <a:rPr lang="en-US" i="1">
                              <a:solidFill>
                                <a:srgbClr val="000000"/>
                              </a:solidFill>
                              <a:latin typeface="Cambria Math" panose="02040503050406030204" pitchFamily="18" charset="0"/>
                            </a:rPr>
                            <m:t>−4</m:t>
                          </m:r>
                        </m:sup>
                      </m:sSup>
                      <m:r>
                        <a:rPr lang="en-US" i="1">
                          <a:solidFill>
                            <a:srgbClr val="000000"/>
                          </a:solidFill>
                          <a:latin typeface="Cambria Math" panose="02040503050406030204" pitchFamily="18" charset="0"/>
                        </a:rPr>
                        <m:t>𝑚</m:t>
                      </m:r>
                      <m:r>
                        <a:rPr lang="en-US" i="1">
                          <a:solidFill>
                            <a:srgbClr val="000000"/>
                          </a:solidFill>
                          <a:latin typeface="Cambria Math" panose="02040503050406030204" pitchFamily="18" charset="0"/>
                        </a:rPr>
                        <m:t>/</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𝑠</m:t>
                          </m:r>
                        </m:e>
                        <m:sup>
                          <m:r>
                            <a:rPr lang="en-US" i="1">
                              <a:solidFill>
                                <a:srgbClr val="000000"/>
                              </a:solidFill>
                              <a:latin typeface="Cambria Math" panose="02040503050406030204" pitchFamily="18" charset="0"/>
                            </a:rPr>
                            <m:t>2</m:t>
                          </m:r>
                        </m:sup>
                      </m:sSup>
                    </m:oMath>
                    <m:oMath xmlns:m="http://schemas.openxmlformats.org/officeDocument/2006/math">
                      <m:r>
                        <a:rPr lang="en-US" i="1">
                          <a:solidFill>
                            <a:srgbClr val="000000"/>
                          </a:solidFill>
                          <a:latin typeface="Cambria Math" panose="02040503050406030204" pitchFamily="18" charset="0"/>
                        </a:rPr>
                        <m:t>𝑓𝑢</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𝑓𝑈</m:t>
                      </m:r>
                      <m:r>
                        <a:rPr lang="en-US" i="1">
                          <a:solidFill>
                            <a:srgbClr val="000000"/>
                          </a:solidFill>
                          <a:latin typeface="Cambria Math" panose="02040503050406030204" pitchFamily="18" charset="0"/>
                        </a:rPr>
                        <m:t>≅1</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0</m:t>
                          </m:r>
                        </m:e>
                        <m:sup>
                          <m:r>
                            <a:rPr lang="en-US" i="1">
                              <a:solidFill>
                                <a:srgbClr val="000000"/>
                              </a:solidFill>
                              <a:latin typeface="Cambria Math" panose="02040503050406030204" pitchFamily="18" charset="0"/>
                            </a:rPr>
                            <m:t>−4</m:t>
                          </m:r>
                        </m:sup>
                      </m:sSup>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𝑠</m:t>
                          </m:r>
                        </m:e>
                        <m:sup>
                          <m:r>
                            <a:rPr lang="en-US" i="1">
                              <a:solidFill>
                                <a:srgbClr val="000000"/>
                              </a:solidFill>
                              <a:latin typeface="Cambria Math" panose="02040503050406030204" pitchFamily="18" charset="0"/>
                            </a:rPr>
                            <m:t>−1</m:t>
                          </m:r>
                        </m:sup>
                      </m:sSup>
                      <m:r>
                        <a:rPr lang="en-US" i="1">
                          <a:solidFill>
                            <a:srgbClr val="000000"/>
                          </a:solidFill>
                          <a:latin typeface="Cambria Math" panose="02040503050406030204" pitchFamily="18" charset="0"/>
                        </a:rPr>
                        <m:t>×10</m:t>
                      </m:r>
                      <m:r>
                        <a:rPr lang="en-US" i="1">
                          <a:solidFill>
                            <a:srgbClr val="000000"/>
                          </a:solidFill>
                          <a:latin typeface="Cambria Math" panose="02040503050406030204" pitchFamily="18" charset="0"/>
                        </a:rPr>
                        <m:t>𝑚</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𝑠</m:t>
                      </m:r>
                      <m:r>
                        <a:rPr lang="en-US" i="1">
                          <a:solidFill>
                            <a:srgbClr val="000000"/>
                          </a:solidFill>
                          <a:latin typeface="Cambria Math" panose="02040503050406030204" pitchFamily="18" charset="0"/>
                        </a:rPr>
                        <m:t>=1</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0</m:t>
                          </m:r>
                        </m:e>
                        <m:sup>
                          <m:r>
                            <a:rPr lang="en-US" i="1">
                              <a:solidFill>
                                <a:srgbClr val="000000"/>
                              </a:solidFill>
                              <a:latin typeface="Cambria Math" panose="02040503050406030204" pitchFamily="18" charset="0"/>
                            </a:rPr>
                            <m:t>−3</m:t>
                          </m:r>
                        </m:sup>
                      </m:sSup>
                      <m:r>
                        <a:rPr lang="en-US" i="1">
                          <a:solidFill>
                            <a:srgbClr val="000000"/>
                          </a:solidFill>
                          <a:latin typeface="Cambria Math" panose="02040503050406030204" pitchFamily="18" charset="0"/>
                        </a:rPr>
                        <m:t>𝑚</m:t>
                      </m:r>
                      <m:r>
                        <a:rPr lang="en-US" i="1">
                          <a:solidFill>
                            <a:srgbClr val="000000"/>
                          </a:solidFill>
                          <a:latin typeface="Cambria Math" panose="02040503050406030204" pitchFamily="18" charset="0"/>
                        </a:rPr>
                        <m:t>/</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𝑠</m:t>
                          </m:r>
                        </m:e>
                        <m:sup>
                          <m:r>
                            <a:rPr lang="en-US" i="1">
                              <a:solidFill>
                                <a:srgbClr val="000000"/>
                              </a:solidFill>
                              <a:latin typeface="Cambria Math" panose="02040503050406030204" pitchFamily="18" charset="0"/>
                            </a:rPr>
                            <m:t>2</m:t>
                          </m:r>
                        </m:sup>
                      </m:sSup>
                    </m:oMath>
                    <m:oMath xmlns:m="http://schemas.openxmlformats.org/officeDocument/2006/math">
                      <m:r>
                        <a:rPr lang="en-US" i="1">
                          <a:solidFill>
                            <a:srgbClr val="000000"/>
                          </a:solidFill>
                          <a:latin typeface="Cambria Math" panose="02040503050406030204" pitchFamily="18" charset="0"/>
                        </a:rPr>
                        <m:t>𝑅𝑜𝑠𝑠𝑏𝑦</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𝑛𝑢𝑚𝑏𝑒𝑟</m:t>
                      </m:r>
                      <m:r>
                        <a:rPr lang="en-US" i="1">
                          <a:solidFill>
                            <a:srgbClr val="000000"/>
                          </a:solidFill>
                          <a:latin typeface="Cambria Math" panose="02040503050406030204" pitchFamily="18" charset="0"/>
                        </a:rPr>
                        <m:t>: </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𝑅</m:t>
                          </m:r>
                        </m:e>
                        <m:sub>
                          <m:r>
                            <a:rPr lang="en-US" i="1">
                              <a:solidFill>
                                <a:srgbClr val="000000"/>
                              </a:solidFill>
                              <a:latin typeface="Cambria Math" panose="02040503050406030204" pitchFamily="18" charset="0"/>
                            </a:rPr>
                            <m:t>𝑜</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𝑈</m:t>
                          </m:r>
                        </m:num>
                        <m:den>
                          <m:r>
                            <a:rPr lang="en-US" i="1">
                              <a:solidFill>
                                <a:srgbClr val="000000"/>
                              </a:solidFill>
                              <a:latin typeface="Cambria Math" panose="02040503050406030204" pitchFamily="18" charset="0"/>
                            </a:rPr>
                            <m:t>𝑓𝐿</m:t>
                          </m:r>
                        </m:den>
                      </m:f>
                      <m:r>
                        <a:rPr lang="en-US" i="1">
                          <a:solidFill>
                            <a:srgbClr val="000000"/>
                          </a:solidFill>
                          <a:latin typeface="Cambria Math" panose="02040503050406030204" pitchFamily="18" charset="0"/>
                        </a:rPr>
                        <m:t>≅0.1 ≈</m:t>
                      </m:r>
                      <m:d>
                        <m:dPr>
                          <m:ctrlPr>
                            <a:rPr lang="en-US" i="1">
                              <a:solidFill>
                                <a:srgbClr val="000000"/>
                              </a:solidFill>
                              <a:latin typeface="Cambria Math" panose="02040503050406030204" pitchFamily="18" charset="0"/>
                            </a:rPr>
                          </m:ctrlPr>
                        </m:dPr>
                        <m:e>
                          <m:f>
                            <m:fPr>
                              <m:type m:val="skw"/>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𝑑𝑢</m:t>
                              </m:r>
                            </m:num>
                            <m:den>
                              <m:r>
                                <a:rPr lang="en-US" i="1">
                                  <a:solidFill>
                                    <a:srgbClr val="000000"/>
                                  </a:solidFill>
                                  <a:latin typeface="Cambria Math" panose="02040503050406030204" pitchFamily="18" charset="0"/>
                                </a:rPr>
                                <m:t>𝑑𝑡</m:t>
                              </m:r>
                            </m:den>
                          </m:f>
                        </m:e>
                      </m:d>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𝑓𝑢</m:t>
                      </m:r>
                      <m:r>
                        <a:rPr lang="en-US" i="1">
                          <a:solidFill>
                            <a:srgbClr val="000000"/>
                          </a:solidFill>
                          <a:latin typeface="Cambria Math" panose="02040503050406030204" pitchFamily="18" charset="0"/>
                        </a:rPr>
                        <m:t>)</m:t>
                      </m:r>
                    </m:oMath>
                  </m:oMathPara>
                </a14:m>
                <a:endParaRPr lang="en-US" dirty="0"/>
              </a:p>
            </p:txBody>
          </p:sp>
        </mc:Choice>
        <mc:Fallback xmlns="">
          <p:sp>
            <p:nvSpPr>
              <p:cNvPr id="9" name="Object 8"/>
              <p:cNvSpPr txBox="1">
                <a:spLocks noRot="1" noChangeAspect="1" noMove="1" noResize="1" noEditPoints="1" noAdjustHandles="1" noChangeArrowheads="1" noChangeShapeType="1" noTextEdit="1"/>
              </p:cNvSpPr>
              <p:nvPr/>
            </p:nvSpPr>
            <p:spPr bwMode="auto">
              <a:xfrm>
                <a:off x="2417763" y="4305300"/>
                <a:ext cx="5326062" cy="1963738"/>
              </a:xfrm>
              <a:prstGeom prst="rect">
                <a:avLst/>
              </a:prstGeom>
              <a:blipFill>
                <a:blip r:embed="rId3"/>
                <a:stretch>
                  <a:fillRect l="-344" b="-40062"/>
                </a:stretch>
              </a:blipFill>
            </p:spPr>
            <p:txBody>
              <a:bodyPr/>
              <a:lstStyle/>
              <a:p>
                <a:r>
                  <a:rPr lang="en-US">
                    <a:noFill/>
                  </a:rPr>
                  <a:t> </a:t>
                </a:r>
              </a:p>
            </p:txBody>
          </p:sp>
        </mc:Fallback>
      </mc:AlternateContent>
      <p:sp>
        <p:nvSpPr>
          <p:cNvPr id="10" name="Rectangle 9"/>
          <p:cNvSpPr/>
          <p:nvPr/>
        </p:nvSpPr>
        <p:spPr bwMode="auto">
          <a:xfrm>
            <a:off x="2449902" y="5210868"/>
            <a:ext cx="3581400" cy="616275"/>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1" name="Rectangle 10"/>
          <p:cNvSpPr/>
          <p:nvPr/>
        </p:nvSpPr>
        <p:spPr bwMode="auto">
          <a:xfrm>
            <a:off x="4343400" y="2667000"/>
            <a:ext cx="1676400" cy="7620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2" name="TextBox 11"/>
          <p:cNvSpPr txBox="1"/>
          <p:nvPr/>
        </p:nvSpPr>
        <p:spPr>
          <a:xfrm>
            <a:off x="4114800" y="3729335"/>
            <a:ext cx="5083443" cy="461665"/>
          </a:xfrm>
          <a:prstGeom prst="rect">
            <a:avLst/>
          </a:prstGeom>
          <a:noFill/>
        </p:spPr>
        <p:txBody>
          <a:bodyPr wrap="none" rtlCol="0">
            <a:spAutoFit/>
          </a:bodyPr>
          <a:lstStyle/>
          <a:p>
            <a:pPr algn="l"/>
            <a:r>
              <a:rPr lang="en-US" sz="2000" b="1" dirty="0"/>
              <a:t>Hydrostatic balance: </a:t>
            </a:r>
            <a:r>
              <a:rPr lang="en-US" sz="1800" b="1" dirty="0">
                <a:solidFill>
                  <a:schemeClr val="tx2"/>
                </a:solidFill>
              </a:rPr>
              <a:t>gravitational force = vert. PGF</a:t>
            </a:r>
            <a:r>
              <a:rPr lang="en-US" sz="2400" b="1" dirty="0">
                <a:solidFill>
                  <a:srgbClr val="FF0000"/>
                </a:solidFill>
              </a:rPr>
              <a:t> </a:t>
            </a:r>
          </a:p>
        </p:txBody>
      </p:sp>
      <p:grpSp>
        <p:nvGrpSpPr>
          <p:cNvPr id="14" name="Group 13"/>
          <p:cNvGrpSpPr/>
          <p:nvPr/>
        </p:nvGrpSpPr>
        <p:grpSpPr>
          <a:xfrm>
            <a:off x="152400" y="1720678"/>
            <a:ext cx="3810000" cy="2089322"/>
            <a:chOff x="152400" y="1487161"/>
            <a:chExt cx="3810000" cy="2089322"/>
          </a:xfrm>
        </p:grpSpPr>
        <p:pic>
          <p:nvPicPr>
            <p:cNvPr id="1028" name="Picture 4"/>
            <p:cNvPicPr>
              <a:picLocks noChangeAspect="1" noChangeArrowheads="1"/>
            </p:cNvPicPr>
            <p:nvPr/>
          </p:nvPicPr>
          <p:blipFill>
            <a:blip r:embed="rId4" cstate="print"/>
            <a:srcRect/>
            <a:stretch>
              <a:fillRect/>
            </a:stretch>
          </p:blipFill>
          <p:spPr bwMode="auto">
            <a:xfrm>
              <a:off x="152400" y="1905000"/>
              <a:ext cx="3810000" cy="1671483"/>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13" name="Object 12"/>
                <p:cNvSpPr txBox="1"/>
                <p:nvPr/>
              </p:nvSpPr>
              <p:spPr bwMode="auto">
                <a:xfrm>
                  <a:off x="533400" y="1487161"/>
                  <a:ext cx="2819400" cy="419100"/>
                </a:xfrm>
                <a:prstGeom prst="rect">
                  <a:avLst/>
                </a:prstGeom>
                <a:solidFill>
                  <a:schemeClr val="tx1"/>
                </a:solidFill>
              </p:spPr>
              <p:txBody>
                <a:bodyPr>
                  <a:normAutofit fontScale="32500" lnSpcReduction="2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=2</m:t>
                        </m:r>
                        <m:r>
                          <m:rPr>
                            <m:sty m:val="p"/>
                          </m:rPr>
                          <a:rPr lang="en-US" i="1">
                            <a:solidFill>
                              <a:srgbClr val="000000"/>
                            </a:solidFill>
                            <a:latin typeface="Cambria Math" panose="02040503050406030204" pitchFamily="18" charset="0"/>
                          </a:rPr>
                          <m:t>Ω</m:t>
                        </m:r>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sin</m:t>
                            </m:r>
                          </m:fName>
                          <m:e>
                            <m:r>
                              <a:rPr lang="en-US" i="1">
                                <a:solidFill>
                                  <a:srgbClr val="000000"/>
                                </a:solidFill>
                                <a:latin typeface="Cambria Math" panose="02040503050406030204" pitchFamily="18" charset="0"/>
                              </a:rPr>
                              <m:t>𝜑</m:t>
                            </m:r>
                          </m:e>
                        </m:func>
                        <m:r>
                          <a:rPr lang="en-US" i="1">
                            <a:solidFill>
                              <a:srgbClr val="000000"/>
                            </a:solidFill>
                            <a:latin typeface="Cambria Math" panose="02040503050406030204" pitchFamily="18" charset="0"/>
                          </a:rPr>
                          <m:t> , </m:t>
                        </m:r>
                        <m:r>
                          <m:rPr>
                            <m:sty m:val="p"/>
                          </m:rPr>
                          <a:rPr lang="en-US" i="1">
                            <a:solidFill>
                              <a:srgbClr val="000000"/>
                            </a:solidFill>
                            <a:latin typeface="Cambria Math" panose="02040503050406030204" pitchFamily="18" charset="0"/>
                          </a:rPr>
                          <m:t>Ω</m:t>
                        </m:r>
                        <m:r>
                          <a:rPr lang="en-US" i="1">
                            <a:solidFill>
                              <a:srgbClr val="000000"/>
                            </a:solidFill>
                            <a:latin typeface="Cambria Math" panose="02040503050406030204" pitchFamily="18" charset="0"/>
                          </a:rPr>
                          <m:t>=7.292×1</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0</m:t>
                            </m:r>
                          </m:e>
                          <m:sup>
                            <m:r>
                              <a:rPr lang="en-US" i="1">
                                <a:solidFill>
                                  <a:srgbClr val="000000"/>
                                </a:solidFill>
                                <a:latin typeface="Cambria Math" panose="02040503050406030204" pitchFamily="18" charset="0"/>
                              </a:rPr>
                              <m:t>−5</m:t>
                            </m:r>
                          </m:sup>
                        </m:sSup>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𝑠</m:t>
                            </m:r>
                          </m:e>
                          <m:sup>
                            <m:r>
                              <a:rPr lang="en-US" i="1">
                                <a:solidFill>
                                  <a:srgbClr val="000000"/>
                                </a:solidFill>
                                <a:latin typeface="Cambria Math" panose="02040503050406030204" pitchFamily="18" charset="0"/>
                              </a:rPr>
                              <m:t>−1</m:t>
                            </m:r>
                          </m:sup>
                        </m:sSup>
                        <m:r>
                          <a:rPr lang="en-US" i="1">
                            <a:solidFill>
                              <a:srgbClr val="000000"/>
                            </a:solidFill>
                            <a:latin typeface="Cambria Math" panose="02040503050406030204" pitchFamily="18" charset="0"/>
                          </a:rPr>
                          <m:t> , </m:t>
                        </m:r>
                        <m:r>
                          <a:rPr lang="en-US" i="1">
                            <a:solidFill>
                              <a:srgbClr val="000000"/>
                            </a:solidFill>
                            <a:latin typeface="Cambria Math" panose="02040503050406030204" pitchFamily="18" charset="0"/>
                          </a:rPr>
                          <m:t>𝛽</m:t>
                        </m:r>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𝑑𝑓</m:t>
                            </m:r>
                          </m:num>
                          <m:den>
                            <m:r>
                              <a:rPr lang="en-US" i="1">
                                <a:solidFill>
                                  <a:srgbClr val="000000"/>
                                </a:solidFill>
                                <a:latin typeface="Cambria Math" panose="02040503050406030204" pitchFamily="18" charset="0"/>
                              </a:rPr>
                              <m:t>𝑑𝑦</m:t>
                            </m:r>
                          </m:den>
                        </m:f>
                      </m:oMath>
                    </m:oMathPara>
                  </a14:m>
                  <a:endParaRPr lang="en-US"/>
                </a:p>
              </p:txBody>
            </p:sp>
          </mc:Choice>
          <mc:Fallback xmlns="">
            <p:sp>
              <p:nvSpPr>
                <p:cNvPr id="13" name="Object 12"/>
                <p:cNvSpPr txBox="1">
                  <a:spLocks noRot="1" noChangeAspect="1" noMove="1" noResize="1" noEditPoints="1" noAdjustHandles="1" noChangeArrowheads="1" noChangeShapeType="1" noTextEdit="1"/>
                </p:cNvSpPr>
                <p:nvPr/>
              </p:nvSpPr>
              <p:spPr bwMode="auto">
                <a:xfrm>
                  <a:off x="533400" y="1487161"/>
                  <a:ext cx="2819400" cy="419100"/>
                </a:xfrm>
                <a:prstGeom prst="rect">
                  <a:avLst/>
                </a:prstGeom>
                <a:blipFill>
                  <a:blip r:embed="rId5"/>
                  <a:stretch>
                    <a:fillRect/>
                  </a:stretch>
                </a:blipFill>
              </p:spPr>
              <p:txBody>
                <a:bodyPr/>
                <a:lstStyle/>
                <a:p>
                  <a:r>
                    <a:rPr lang="en-US">
                      <a:noFill/>
                    </a:rPr>
                    <a:t> </a:t>
                  </a:r>
                </a:p>
              </p:txBody>
            </p:sp>
          </mc:Fallback>
        </mc:AlternateContent>
      </p:grpSp>
      <p:grpSp>
        <p:nvGrpSpPr>
          <p:cNvPr id="17" name="Group 16"/>
          <p:cNvGrpSpPr/>
          <p:nvPr/>
        </p:nvGrpSpPr>
        <p:grpSpPr>
          <a:xfrm>
            <a:off x="7162800" y="1219200"/>
            <a:ext cx="2057400" cy="1447800"/>
            <a:chOff x="7162800" y="1219200"/>
            <a:chExt cx="2057400" cy="1447800"/>
          </a:xfrm>
        </p:grpSpPr>
        <p:sp>
          <p:nvSpPr>
            <p:cNvPr id="15" name="Rectangle 14"/>
            <p:cNvSpPr/>
            <p:nvPr/>
          </p:nvSpPr>
          <p:spPr bwMode="auto">
            <a:xfrm>
              <a:off x="7162800" y="1219200"/>
              <a:ext cx="457200" cy="14478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6" name="TextBox 15"/>
            <p:cNvSpPr txBox="1"/>
            <p:nvPr/>
          </p:nvSpPr>
          <p:spPr>
            <a:xfrm>
              <a:off x="7579558" y="1371600"/>
              <a:ext cx="1640642" cy="1200329"/>
            </a:xfrm>
            <a:prstGeom prst="rect">
              <a:avLst/>
            </a:prstGeom>
            <a:noFill/>
          </p:spPr>
          <p:txBody>
            <a:bodyPr wrap="none" rtlCol="0">
              <a:spAutoFit/>
            </a:bodyPr>
            <a:lstStyle/>
            <a:p>
              <a:pPr algn="l"/>
              <a:r>
                <a:rPr lang="en-US" sz="2400" b="1" dirty="0">
                  <a:solidFill>
                    <a:srgbClr val="FF0000"/>
                  </a:solidFill>
                </a:rPr>
                <a:t>Friction is </a:t>
              </a:r>
            </a:p>
            <a:p>
              <a:pPr algn="l"/>
              <a:r>
                <a:rPr lang="en-US" sz="2400" b="1" dirty="0">
                  <a:solidFill>
                    <a:srgbClr val="FF0000"/>
                  </a:solidFill>
                </a:rPr>
                <a:t>important</a:t>
              </a:r>
            </a:p>
            <a:p>
              <a:pPr algn="l"/>
              <a:r>
                <a:rPr lang="en-US" sz="2400" b="1" dirty="0">
                  <a:solidFill>
                    <a:srgbClr val="FF0000"/>
                  </a:solidFill>
                </a:rPr>
                <a:t>only in PBL </a:t>
              </a:r>
            </a:p>
          </p:txBody>
        </p:sp>
      </p:grpSp>
      <p:grpSp>
        <p:nvGrpSpPr>
          <p:cNvPr id="20" name="Group 19"/>
          <p:cNvGrpSpPr/>
          <p:nvPr/>
        </p:nvGrpSpPr>
        <p:grpSpPr>
          <a:xfrm>
            <a:off x="4724400" y="819090"/>
            <a:ext cx="1595309" cy="1829622"/>
            <a:chOff x="4724400" y="819090"/>
            <a:chExt cx="1595309" cy="1829622"/>
          </a:xfrm>
        </p:grpSpPr>
        <p:sp>
          <p:nvSpPr>
            <p:cNvPr id="18" name="Rectangle 17"/>
            <p:cNvSpPr/>
            <p:nvPr/>
          </p:nvSpPr>
          <p:spPr bwMode="auto">
            <a:xfrm>
              <a:off x="4800600" y="1277112"/>
              <a:ext cx="716280" cy="13716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9" name="Rectangle 18"/>
            <p:cNvSpPr/>
            <p:nvPr/>
          </p:nvSpPr>
          <p:spPr>
            <a:xfrm>
              <a:off x="4724400" y="819090"/>
              <a:ext cx="1595309" cy="400110"/>
            </a:xfrm>
            <a:prstGeom prst="rect">
              <a:avLst/>
            </a:prstGeom>
          </p:spPr>
          <p:txBody>
            <a:bodyPr wrap="none">
              <a:spAutoFit/>
            </a:bodyPr>
            <a:lstStyle/>
            <a:p>
              <a:r>
                <a:rPr lang="en-US" sz="2000" b="1" dirty="0" err="1">
                  <a:solidFill>
                    <a:schemeClr val="tx2"/>
                  </a:solidFill>
                </a:rPr>
                <a:t>Colioris</a:t>
              </a:r>
              <a:r>
                <a:rPr lang="en-US" sz="2000" b="1" dirty="0">
                  <a:solidFill>
                    <a:schemeClr val="tx2"/>
                  </a:solidFill>
                </a:rPr>
                <a:t> force </a:t>
              </a:r>
              <a:endParaRPr lang="en-US" sz="20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par>
                                <p:cTn id="18" presetID="3" presetClass="entr" presetSubtype="10" fill="hold" nodeType="with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blinds(horizontal)">
                                      <p:cBhvr>
                                        <p:cTn id="20" dur="500"/>
                                        <p:tgtEl>
                                          <p:spTgt spid="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linds(horizont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linds(horizontal)">
                                      <p:cBhvr>
                                        <p:cTn id="30" dur="500"/>
                                        <p:tgtEl>
                                          <p:spTgt spid="8"/>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50</a:t>
            </a:fld>
            <a:endParaRPr lang="en-US" dirty="0">
              <a:solidFill>
                <a:srgbClr val="000000"/>
              </a:solidFill>
            </a:endParaRPr>
          </a:p>
        </p:txBody>
      </p:sp>
      <p:pic>
        <p:nvPicPr>
          <p:cNvPr id="60418" name="Picture 2"/>
          <p:cNvPicPr>
            <a:picLocks noChangeAspect="1" noChangeArrowheads="1"/>
          </p:cNvPicPr>
          <p:nvPr/>
        </p:nvPicPr>
        <p:blipFill>
          <a:blip r:embed="rId2" cstate="print"/>
          <a:srcRect/>
          <a:stretch>
            <a:fillRect/>
          </a:stretch>
        </p:blipFill>
        <p:spPr bwMode="auto">
          <a:xfrm>
            <a:off x="577850" y="381000"/>
            <a:ext cx="7988300" cy="6096000"/>
          </a:xfrm>
          <a:prstGeom prst="rect">
            <a:avLst/>
          </a:prstGeom>
          <a:noFill/>
          <a:ln w="9525">
            <a:noFill/>
            <a:miter lim="800000"/>
            <a:headEnd/>
            <a:tailEnd/>
          </a:ln>
        </p:spPr>
      </p:pic>
      <p:sp>
        <p:nvSpPr>
          <p:cNvPr id="4" name="Rectangle 3"/>
          <p:cNvSpPr/>
          <p:nvPr/>
        </p:nvSpPr>
        <p:spPr>
          <a:xfrm>
            <a:off x="1499392" y="6412468"/>
            <a:ext cx="6221576" cy="338554"/>
          </a:xfrm>
          <a:prstGeom prst="rect">
            <a:avLst/>
          </a:prstGeom>
        </p:spPr>
        <p:txBody>
          <a:bodyPr wrap="none">
            <a:spAutoFit/>
          </a:bodyPr>
          <a:lstStyle/>
          <a:p>
            <a:r>
              <a:rPr lang="en-US" sz="1600" b="1" dirty="0">
                <a:solidFill>
                  <a:schemeClr val="tx2"/>
                </a:solidFill>
                <a:latin typeface="Arial" pitchFamily="34" charset="0"/>
                <a:cs typeface="Arial" pitchFamily="34" charset="0"/>
              </a:rPr>
              <a:t>PW (</a:t>
            </a:r>
            <a:r>
              <a:rPr lang="en-US" sz="1600" b="1" dirty="0" err="1">
                <a:solidFill>
                  <a:schemeClr val="tx2"/>
                </a:solidFill>
                <a:latin typeface="Arial" pitchFamily="34" charset="0"/>
                <a:cs typeface="Arial" pitchFamily="34" charset="0"/>
              </a:rPr>
              <a:t>petawatt</a:t>
            </a:r>
            <a:r>
              <a:rPr lang="en-US" sz="1600" b="1" dirty="0">
                <a:solidFill>
                  <a:schemeClr val="tx2"/>
                </a:solidFill>
                <a:latin typeface="Arial" pitchFamily="34" charset="0"/>
                <a:cs typeface="Arial" pitchFamily="34" charset="0"/>
              </a:rPr>
              <a:t>) = 10</a:t>
            </a:r>
            <a:r>
              <a:rPr lang="en-US" sz="1600" b="1" baseline="30000" dirty="0">
                <a:solidFill>
                  <a:schemeClr val="tx2"/>
                </a:solidFill>
                <a:latin typeface="Arial" pitchFamily="34" charset="0"/>
                <a:cs typeface="Arial" pitchFamily="34" charset="0"/>
              </a:rPr>
              <a:t>15</a:t>
            </a:r>
            <a:r>
              <a:rPr lang="en-US" sz="1600" b="1" dirty="0">
                <a:solidFill>
                  <a:schemeClr val="tx2"/>
                </a:solidFill>
                <a:latin typeface="Arial" pitchFamily="34" charset="0"/>
                <a:cs typeface="Arial" pitchFamily="34" charset="0"/>
              </a:rPr>
              <a:t> W        MMC=Mean Meridional Circulation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51</a:t>
            </a:fld>
            <a:endParaRPr lang="en-US">
              <a:solidFill>
                <a:srgbClr val="000000"/>
              </a:solidFill>
            </a:endParaRPr>
          </a:p>
        </p:txBody>
      </p:sp>
      <p:pic>
        <p:nvPicPr>
          <p:cNvPr id="62466" name="Picture 2"/>
          <p:cNvPicPr>
            <a:picLocks noChangeAspect="1" noChangeArrowheads="1"/>
          </p:cNvPicPr>
          <p:nvPr/>
        </p:nvPicPr>
        <p:blipFill>
          <a:blip r:embed="rId2" cstate="print"/>
          <a:srcRect/>
          <a:stretch>
            <a:fillRect/>
          </a:stretch>
        </p:blipFill>
        <p:spPr bwMode="auto">
          <a:xfrm>
            <a:off x="457200" y="304800"/>
            <a:ext cx="8156575" cy="6385433"/>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52</a:t>
            </a:fld>
            <a:endParaRPr lang="en-US">
              <a:solidFill>
                <a:srgbClr val="000000"/>
              </a:solidFill>
            </a:endParaRPr>
          </a:p>
        </p:txBody>
      </p:sp>
      <p:pic>
        <p:nvPicPr>
          <p:cNvPr id="66562" name="Picture 2"/>
          <p:cNvPicPr>
            <a:picLocks noChangeAspect="1" noChangeArrowheads="1"/>
          </p:cNvPicPr>
          <p:nvPr/>
        </p:nvPicPr>
        <p:blipFill>
          <a:blip r:embed="rId3" cstate="print"/>
          <a:srcRect/>
          <a:stretch>
            <a:fillRect/>
          </a:stretch>
        </p:blipFill>
        <p:spPr bwMode="auto">
          <a:xfrm>
            <a:off x="0" y="76200"/>
            <a:ext cx="8404225" cy="6002145"/>
          </a:xfrm>
          <a:prstGeom prst="rect">
            <a:avLst/>
          </a:prstGeom>
          <a:noFill/>
          <a:ln w="9525">
            <a:noFill/>
            <a:miter lim="800000"/>
            <a:headEnd/>
            <a:tailEnd/>
          </a:ln>
        </p:spPr>
      </p:pic>
      <p:sp>
        <p:nvSpPr>
          <p:cNvPr id="4" name="TextBox 3"/>
          <p:cNvSpPr txBox="1"/>
          <p:nvPr/>
        </p:nvSpPr>
        <p:spPr>
          <a:xfrm>
            <a:off x="469149" y="6019800"/>
            <a:ext cx="7135736" cy="830997"/>
          </a:xfrm>
          <a:prstGeom prst="rect">
            <a:avLst/>
          </a:prstGeom>
          <a:noFill/>
        </p:spPr>
        <p:txBody>
          <a:bodyPr wrap="none" rtlCol="0">
            <a:spAutoFit/>
          </a:bodyPr>
          <a:lstStyle/>
          <a:p>
            <a:pPr algn="l"/>
            <a:r>
              <a:rPr lang="en-US" sz="2400" b="1" dirty="0">
                <a:solidFill>
                  <a:schemeClr val="tx2"/>
                </a:solidFill>
              </a:rPr>
              <a:t>Easterly winds gain westerly angular momentum</a:t>
            </a:r>
          </a:p>
          <a:p>
            <a:pPr algn="l"/>
            <a:r>
              <a:rPr lang="en-US" sz="2400" b="1" dirty="0">
                <a:solidFill>
                  <a:schemeClr val="tx2"/>
                </a:solidFill>
              </a:rPr>
              <a:t>Westerly winds lose westerly angular momentum.  Why?</a:t>
            </a:r>
          </a:p>
        </p:txBody>
      </p:sp>
      <p:pic>
        <p:nvPicPr>
          <p:cNvPr id="3" name="Picture 2">
            <a:extLst>
              <a:ext uri="{FF2B5EF4-FFF2-40B4-BE49-F238E27FC236}">
                <a16:creationId xmlns:a16="http://schemas.microsoft.com/office/drawing/2014/main" id="{8817ABDF-837C-4E1A-0817-9AD7325A45AC}"/>
              </a:ext>
            </a:extLst>
          </p:cNvPr>
          <p:cNvPicPr>
            <a:picLocks noChangeAspect="1" noChangeArrowheads="1"/>
          </p:cNvPicPr>
          <p:nvPr/>
        </p:nvPicPr>
        <p:blipFill rotWithShape="1">
          <a:blip r:embed="rId4" cstate="print"/>
          <a:srcRect l="5906" t="4607" r="5906" b="38361"/>
          <a:stretch/>
        </p:blipFill>
        <p:spPr bwMode="auto">
          <a:xfrm>
            <a:off x="6248400" y="2514600"/>
            <a:ext cx="2819400" cy="1828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53</a:t>
            </a:fld>
            <a:endParaRPr lang="en-US">
              <a:solidFill>
                <a:srgbClr val="000000"/>
              </a:solidFill>
            </a:endParaRPr>
          </a:p>
        </p:txBody>
      </p:sp>
      <p:pic>
        <p:nvPicPr>
          <p:cNvPr id="63490" name="Picture 2"/>
          <p:cNvPicPr>
            <a:picLocks noChangeAspect="1" noChangeArrowheads="1"/>
          </p:cNvPicPr>
          <p:nvPr/>
        </p:nvPicPr>
        <p:blipFill>
          <a:blip r:embed="rId2" cstate="print"/>
          <a:srcRect/>
          <a:stretch>
            <a:fillRect/>
          </a:stretch>
        </p:blipFill>
        <p:spPr bwMode="auto">
          <a:xfrm>
            <a:off x="250465" y="304800"/>
            <a:ext cx="8664935" cy="6359525"/>
          </a:xfrm>
          <a:prstGeom prst="rect">
            <a:avLst/>
          </a:prstGeom>
          <a:noFill/>
          <a:ln w="9525">
            <a:noFill/>
            <a:miter lim="800000"/>
            <a:headEnd/>
            <a:tailEnd/>
          </a:ln>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54</a:t>
            </a:fld>
            <a:endParaRPr lang="en-US">
              <a:solidFill>
                <a:srgbClr val="000000"/>
              </a:solidFill>
            </a:endParaRPr>
          </a:p>
        </p:txBody>
      </p:sp>
      <p:pic>
        <p:nvPicPr>
          <p:cNvPr id="64514" name="Picture 2"/>
          <p:cNvPicPr>
            <a:picLocks noChangeAspect="1" noChangeArrowheads="1"/>
          </p:cNvPicPr>
          <p:nvPr/>
        </p:nvPicPr>
        <p:blipFill>
          <a:blip r:embed="rId3" cstate="print"/>
          <a:srcRect/>
          <a:stretch>
            <a:fillRect/>
          </a:stretch>
        </p:blipFill>
        <p:spPr bwMode="auto">
          <a:xfrm>
            <a:off x="204889" y="228600"/>
            <a:ext cx="8786711" cy="6486525"/>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86600" y="6400800"/>
            <a:ext cx="1905000" cy="457200"/>
          </a:xfrm>
        </p:spPr>
        <p:txBody>
          <a:bodyPr/>
          <a:lstStyle/>
          <a:p>
            <a:pPr>
              <a:defRPr/>
            </a:pPr>
            <a:fld id="{11004247-48B2-4E85-AE06-0779406BEB7B}" type="slidenum">
              <a:rPr lang="en-US" smtClean="0">
                <a:solidFill>
                  <a:srgbClr val="000000"/>
                </a:solidFill>
              </a:rPr>
              <a:pPr>
                <a:defRPr/>
              </a:pPr>
              <a:t>55</a:t>
            </a:fld>
            <a:endParaRPr lang="en-US" dirty="0">
              <a:solidFill>
                <a:srgbClr val="000000"/>
              </a:solidFill>
            </a:endParaRPr>
          </a:p>
        </p:txBody>
      </p:sp>
      <p:pic>
        <p:nvPicPr>
          <p:cNvPr id="65538" name="Picture 2"/>
          <p:cNvPicPr>
            <a:picLocks noChangeAspect="1" noChangeArrowheads="1"/>
          </p:cNvPicPr>
          <p:nvPr/>
        </p:nvPicPr>
        <p:blipFill>
          <a:blip r:embed="rId2" cstate="print"/>
          <a:srcRect/>
          <a:stretch>
            <a:fillRect/>
          </a:stretch>
        </p:blipFill>
        <p:spPr bwMode="auto">
          <a:xfrm>
            <a:off x="234950" y="0"/>
            <a:ext cx="8674100" cy="6115050"/>
          </a:xfrm>
          <a:prstGeom prst="rect">
            <a:avLst/>
          </a:prstGeom>
          <a:noFill/>
          <a:ln w="9525">
            <a:noFill/>
            <a:miter lim="800000"/>
            <a:headEnd/>
            <a:tailEnd/>
          </a:ln>
        </p:spPr>
      </p:pic>
      <p:cxnSp>
        <p:nvCxnSpPr>
          <p:cNvPr id="5" name="Straight Connector 4"/>
          <p:cNvCxnSpPr/>
          <p:nvPr/>
        </p:nvCxnSpPr>
        <p:spPr bwMode="auto">
          <a:xfrm>
            <a:off x="891752" y="4087257"/>
            <a:ext cx="4038600" cy="0"/>
          </a:xfrm>
          <a:prstGeom prst="line">
            <a:avLst/>
          </a:prstGeom>
          <a:solidFill>
            <a:schemeClr val="accent1"/>
          </a:solidFill>
          <a:ln w="31750" cap="flat" cmpd="sng" algn="ctr">
            <a:solidFill>
              <a:schemeClr val="tx2"/>
            </a:solidFill>
            <a:prstDash val="solid"/>
            <a:round/>
            <a:headEnd type="none" w="med" len="med"/>
            <a:tailEnd type="none" w="med" len="sm"/>
          </a:ln>
          <a:effectLst/>
        </p:spPr>
      </p:cxnSp>
      <p:sp>
        <p:nvSpPr>
          <p:cNvPr id="6" name="Rectangle 5"/>
          <p:cNvSpPr/>
          <p:nvPr/>
        </p:nvSpPr>
        <p:spPr bwMode="auto">
          <a:xfrm>
            <a:off x="914400" y="5191125"/>
            <a:ext cx="7543800" cy="9144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7" name="TextBox 6"/>
          <p:cNvSpPr txBox="1"/>
          <p:nvPr/>
        </p:nvSpPr>
        <p:spPr>
          <a:xfrm>
            <a:off x="550591" y="6027003"/>
            <a:ext cx="8060009" cy="769441"/>
          </a:xfrm>
          <a:prstGeom prst="rect">
            <a:avLst/>
          </a:prstGeom>
          <a:noFill/>
        </p:spPr>
        <p:txBody>
          <a:bodyPr wrap="square" rtlCol="0">
            <a:spAutoFit/>
          </a:bodyPr>
          <a:lstStyle/>
          <a:p>
            <a:pPr algn="l">
              <a:buFont typeface="Arial" pitchFamily="34" charset="0"/>
              <a:buChar char="•"/>
            </a:pPr>
            <a:r>
              <a:rPr lang="en-US" sz="2400" dirty="0">
                <a:solidFill>
                  <a:schemeClr val="tx2"/>
                </a:solidFill>
              </a:rPr>
              <a:t>   </a:t>
            </a:r>
            <a:r>
              <a:rPr lang="en-US" sz="2000" dirty="0">
                <a:solidFill>
                  <a:schemeClr val="tx2"/>
                </a:solidFill>
                <a:latin typeface="Arial" pitchFamily="34" charset="0"/>
                <a:cs typeface="Arial" pitchFamily="34" charset="0"/>
              </a:rPr>
              <a:t>In regions of </a:t>
            </a:r>
            <a:r>
              <a:rPr lang="en-US" sz="2000" dirty="0" err="1">
                <a:solidFill>
                  <a:schemeClr val="tx2"/>
                </a:solidFill>
                <a:latin typeface="Arial" pitchFamily="34" charset="0"/>
                <a:cs typeface="Arial" pitchFamily="34" charset="0"/>
              </a:rPr>
              <a:t>westerlies</a:t>
            </a:r>
            <a:r>
              <a:rPr lang="en-US" sz="2000" dirty="0">
                <a:solidFill>
                  <a:schemeClr val="tx2"/>
                </a:solidFill>
                <a:latin typeface="Arial" pitchFamily="34" charset="0"/>
                <a:cs typeface="Arial" pitchFamily="34" charset="0"/>
              </a:rPr>
              <a:t>, the drag slows down the winds and </a:t>
            </a:r>
          </a:p>
          <a:p>
            <a:pPr algn="l"/>
            <a:r>
              <a:rPr lang="en-US" sz="2000" dirty="0">
                <a:solidFill>
                  <a:schemeClr val="tx2"/>
                </a:solidFill>
                <a:latin typeface="Arial" pitchFamily="34" charset="0"/>
                <a:cs typeface="Arial" pitchFamily="34" charset="0"/>
              </a:rPr>
              <a:t>    westerly momentum is transferred from the air to the solid earth.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56</a:t>
            </a:fld>
            <a:endParaRPr lang="en-US">
              <a:solidFill>
                <a:srgbClr val="000000"/>
              </a:solidFill>
            </a:endParaRPr>
          </a:p>
        </p:txBody>
      </p:sp>
      <p:pic>
        <p:nvPicPr>
          <p:cNvPr id="67586" name="Picture 2"/>
          <p:cNvPicPr>
            <a:picLocks noChangeAspect="1" noChangeArrowheads="1"/>
          </p:cNvPicPr>
          <p:nvPr/>
        </p:nvPicPr>
        <p:blipFill>
          <a:blip r:embed="rId2" cstate="print"/>
          <a:srcRect/>
          <a:stretch>
            <a:fillRect/>
          </a:stretch>
        </p:blipFill>
        <p:spPr bwMode="auto">
          <a:xfrm>
            <a:off x="76200" y="257175"/>
            <a:ext cx="8867498" cy="6143625"/>
          </a:xfrm>
          <a:prstGeom prst="rect">
            <a:avLst/>
          </a:prstGeom>
          <a:noFill/>
          <a:ln w="9525">
            <a:noFill/>
            <a:miter lim="800000"/>
            <a:headEnd/>
            <a:tailEnd/>
          </a:ln>
        </p:spPr>
      </p:pic>
      <p:sp>
        <p:nvSpPr>
          <p:cNvPr id="4" name="TextBox 3"/>
          <p:cNvSpPr txBox="1"/>
          <p:nvPr/>
        </p:nvSpPr>
        <p:spPr>
          <a:xfrm>
            <a:off x="3779506" y="5740613"/>
            <a:ext cx="8060009" cy="892552"/>
          </a:xfrm>
          <a:prstGeom prst="rect">
            <a:avLst/>
          </a:prstGeom>
          <a:noFill/>
        </p:spPr>
        <p:txBody>
          <a:bodyPr wrap="square" rtlCol="0">
            <a:spAutoFit/>
          </a:bodyPr>
          <a:lstStyle/>
          <a:p>
            <a:pPr algn="l"/>
            <a:r>
              <a:rPr lang="en-US" sz="2400" b="1" dirty="0"/>
              <a:t> </a:t>
            </a:r>
            <a:r>
              <a:rPr lang="en-US" b="1" dirty="0"/>
              <a:t> in regions of </a:t>
            </a:r>
            <a:r>
              <a:rPr lang="en-US" b="1" dirty="0" err="1"/>
              <a:t>westerlies</a:t>
            </a:r>
            <a:r>
              <a:rPr lang="en-US" b="1" dirty="0"/>
              <a:t> in mid-lat.</a:t>
            </a:r>
            <a:endParaRPr lang="en-US" sz="2400" b="1" dirty="0"/>
          </a:p>
          <a:p>
            <a:pPr algn="l"/>
            <a:r>
              <a:rPr lang="en-US" sz="2400" b="1" dirty="0"/>
              <a:t>    </a:t>
            </a:r>
          </a:p>
        </p:txBody>
      </p:sp>
      <p:sp>
        <p:nvSpPr>
          <p:cNvPr id="6" name="Rectangle 5"/>
          <p:cNvSpPr/>
          <p:nvPr/>
        </p:nvSpPr>
        <p:spPr>
          <a:xfrm>
            <a:off x="7401818" y="5370184"/>
            <a:ext cx="1229824" cy="523220"/>
          </a:xfrm>
          <a:prstGeom prst="rect">
            <a:avLst/>
          </a:prstGeom>
        </p:spPr>
        <p:txBody>
          <a:bodyPr wrap="none">
            <a:spAutoFit/>
          </a:bodyPr>
          <a:lstStyle/>
          <a:p>
            <a:r>
              <a:rPr lang="en-US" b="1" dirty="0"/>
              <a:t> to the  </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57</a:t>
            </a:fld>
            <a:endParaRPr lang="en-US">
              <a:solidFill>
                <a:srgbClr val="000000"/>
              </a:solidFill>
            </a:endParaRPr>
          </a:p>
        </p:txBody>
      </p:sp>
      <p:pic>
        <p:nvPicPr>
          <p:cNvPr id="68610" name="Picture 2"/>
          <p:cNvPicPr>
            <a:picLocks noChangeAspect="1" noChangeArrowheads="1"/>
          </p:cNvPicPr>
          <p:nvPr/>
        </p:nvPicPr>
        <p:blipFill>
          <a:blip r:embed="rId3" cstate="print"/>
          <a:srcRect/>
          <a:stretch>
            <a:fillRect/>
          </a:stretch>
        </p:blipFill>
        <p:spPr bwMode="auto">
          <a:xfrm>
            <a:off x="247650" y="25400"/>
            <a:ext cx="8648700" cy="6807200"/>
          </a:xfrm>
          <a:prstGeom prst="rect">
            <a:avLst/>
          </a:prstGeom>
          <a:noFill/>
          <a:ln w="9525">
            <a:noFill/>
            <a:miter lim="800000"/>
            <a:headEnd/>
            <a:tailEnd/>
          </a:ln>
        </p:spPr>
      </p:pic>
      <p:sp>
        <p:nvSpPr>
          <p:cNvPr id="4" name="TextBox 3"/>
          <p:cNvSpPr txBox="1"/>
          <p:nvPr/>
        </p:nvSpPr>
        <p:spPr>
          <a:xfrm>
            <a:off x="7820286" y="405825"/>
            <a:ext cx="1125629" cy="584775"/>
          </a:xfrm>
          <a:prstGeom prst="rect">
            <a:avLst/>
          </a:prstGeom>
          <a:noFill/>
        </p:spPr>
        <p:txBody>
          <a:bodyPr wrap="none" rtlCol="0">
            <a:spAutoFit/>
          </a:bodyPr>
          <a:lstStyle/>
          <a:p>
            <a:r>
              <a:rPr lang="en-US" sz="1600" b="1" dirty="0"/>
              <a:t>500mb, DJF</a:t>
            </a:r>
          </a:p>
          <a:p>
            <a:r>
              <a:rPr lang="en-US" sz="1600" b="1" dirty="0"/>
              <a:t>(m/s)</a:t>
            </a:r>
          </a:p>
        </p:txBody>
      </p:sp>
      <p:sp>
        <p:nvSpPr>
          <p:cNvPr id="5" name="TextBox 4"/>
          <p:cNvSpPr txBox="1"/>
          <p:nvPr/>
        </p:nvSpPr>
        <p:spPr>
          <a:xfrm>
            <a:off x="4953000" y="4419600"/>
            <a:ext cx="1125629" cy="584775"/>
          </a:xfrm>
          <a:prstGeom prst="rect">
            <a:avLst/>
          </a:prstGeom>
          <a:noFill/>
        </p:spPr>
        <p:txBody>
          <a:bodyPr wrap="none" rtlCol="0">
            <a:spAutoFit/>
          </a:bodyPr>
          <a:lstStyle/>
          <a:p>
            <a:r>
              <a:rPr lang="en-US" sz="1600" b="1" dirty="0"/>
              <a:t>850mb, DJF</a:t>
            </a:r>
          </a:p>
          <a:p>
            <a:r>
              <a:rPr lang="en-US" sz="1600" b="1" dirty="0"/>
              <a:t>(m/s K)</a:t>
            </a:r>
          </a:p>
        </p:txBody>
      </p:sp>
      <p:sp>
        <p:nvSpPr>
          <p:cNvPr id="6" name="Rectangle 5"/>
          <p:cNvSpPr/>
          <p:nvPr/>
        </p:nvSpPr>
        <p:spPr>
          <a:xfrm>
            <a:off x="571380" y="4584918"/>
            <a:ext cx="4556055" cy="2000548"/>
          </a:xfrm>
          <a:prstGeom prst="rect">
            <a:avLst/>
          </a:prstGeom>
        </p:spPr>
        <p:txBody>
          <a:bodyPr wrap="none">
            <a:spAutoFit/>
          </a:bodyPr>
          <a:lstStyle/>
          <a:p>
            <a:pPr algn="l">
              <a:buFont typeface="Arial" pitchFamily="34" charset="0"/>
              <a:buChar char="•"/>
            </a:pPr>
            <a:r>
              <a:rPr lang="en-US" b="1" dirty="0"/>
              <a:t> </a:t>
            </a:r>
            <a:r>
              <a:rPr lang="en-US" sz="2400" b="1" dirty="0"/>
              <a:t>Both subtropical jets and </a:t>
            </a:r>
          </a:p>
          <a:p>
            <a:pPr algn="l"/>
            <a:r>
              <a:rPr lang="en-US" sz="2400" b="1" dirty="0"/>
              <a:t>   storm tracks are centered over</a:t>
            </a:r>
          </a:p>
          <a:p>
            <a:pPr algn="l"/>
            <a:r>
              <a:rPr lang="en-US" sz="2400" b="1" dirty="0"/>
              <a:t>   the western N. Pacific and western</a:t>
            </a:r>
          </a:p>
          <a:p>
            <a:pPr algn="l"/>
            <a:r>
              <a:rPr lang="en-US" sz="2400" b="1" dirty="0"/>
              <a:t>   N. Atlantic Ocean in N.H</a:t>
            </a:r>
            <a:r>
              <a:rPr lang="en-US" sz="2400" b="1" dirty="0">
                <a:solidFill>
                  <a:srgbClr val="FF0000"/>
                </a:solidFill>
              </a:rPr>
              <a:t>. due to</a:t>
            </a:r>
          </a:p>
          <a:p>
            <a:pPr algn="l"/>
            <a:r>
              <a:rPr lang="en-US" sz="2400" b="1" dirty="0">
                <a:solidFill>
                  <a:srgbClr val="FF0000"/>
                </a:solidFill>
              </a:rPr>
              <a:t>  zonal land-sea contrast (why?)</a:t>
            </a:r>
            <a:r>
              <a:rPr lang="en-US" sz="2400" dirty="0">
                <a:solidFill>
                  <a:srgbClr val="FF0000"/>
                </a:solidFill>
              </a:rPr>
              <a:t>.</a:t>
            </a:r>
            <a:endParaRPr lang="en-US" sz="2400" b="1" dirty="0">
              <a:solidFill>
                <a:srgbClr val="FF00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89154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Impact of Temperature Gradients </a:t>
            </a:r>
          </a:p>
        </p:txBody>
      </p:sp>
      <p:sp>
        <p:nvSpPr>
          <p:cNvPr id="3"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6" name="TextBox 5"/>
          <p:cNvSpPr txBox="1"/>
          <p:nvPr/>
        </p:nvSpPr>
        <p:spPr>
          <a:xfrm>
            <a:off x="609601" y="5493603"/>
            <a:ext cx="8305799"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Larger positive dT/dx and stronger negative dT/</a:t>
            </a:r>
            <a:r>
              <a:rPr kumimoji="0" lang="en-US" sz="2400" b="1" i="0" u="none" strike="noStrike" kern="1200" cap="none" spc="0" normalizeH="0" baseline="0" noProof="0" dirty="0" err="1">
                <a:ln>
                  <a:noFill/>
                </a:ln>
                <a:solidFill>
                  <a:srgbClr val="FF3300"/>
                </a:solidFill>
                <a:effectLst/>
                <a:uLnTx/>
                <a:uFillTx/>
                <a:latin typeface="Arial Narrow" pitchFamily="34" charset="0"/>
                <a:ea typeface="+mn-ea"/>
                <a:cs typeface="+mn-cs"/>
              </a:rPr>
              <a:t>dy</a:t>
            </a:r>
            <a:r>
              <a:rPr kumimoji="0" lang="en-US" sz="2400" b="1" i="0" u="none" strike="noStrike" kern="1200" cap="none" spc="0" normalizeH="0" noProof="0" dirty="0">
                <a:ln>
                  <a:noFill/>
                </a:ln>
                <a:solidFill>
                  <a:srgbClr val="FF3300"/>
                </a:solidFill>
                <a:effectLst/>
                <a:uLnTx/>
                <a:uFillTx/>
                <a:latin typeface="Arial Narrow" pitchFamily="34" charset="0"/>
                <a:ea typeface="+mn-ea"/>
                <a:cs typeface="+mn-cs"/>
              </a:rPr>
              <a:t> </a:t>
            </a:r>
            <a:r>
              <a:rPr lang="en-US" sz="2400" b="1" dirty="0">
                <a:solidFill>
                  <a:srgbClr val="FF3300"/>
                </a:solidFill>
              </a:rPr>
              <a:t>around the western boundary of the Pacific and Atlantic lead to stronger V and U winds. </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  </a:t>
            </a:r>
          </a:p>
        </p:txBody>
      </p:sp>
      <p:grpSp>
        <p:nvGrpSpPr>
          <p:cNvPr id="17" name="Group 16"/>
          <p:cNvGrpSpPr/>
          <p:nvPr/>
        </p:nvGrpSpPr>
        <p:grpSpPr>
          <a:xfrm>
            <a:off x="685800" y="1066800"/>
            <a:ext cx="7848600" cy="4204919"/>
            <a:chOff x="2331310" y="1436687"/>
            <a:chExt cx="6101533" cy="3059113"/>
          </a:xfrm>
        </p:grpSpPr>
        <mc:AlternateContent xmlns:mc="http://schemas.openxmlformats.org/markup-compatibility/2006" xmlns:a14="http://schemas.microsoft.com/office/drawing/2010/main">
          <mc:Choice Requires="a14">
            <p:sp>
              <p:nvSpPr>
                <p:cNvPr id="7" name="Object 6"/>
                <p:cNvSpPr txBox="1"/>
                <p:nvPr/>
              </p:nvSpPr>
              <p:spPr bwMode="auto">
                <a:xfrm>
                  <a:off x="2362200" y="1436687"/>
                  <a:ext cx="6070643" cy="3059113"/>
                </a:xfrm>
                <a:prstGeom prst="rect">
                  <a:avLst/>
                </a:prstGeom>
                <a:solidFill>
                  <a:schemeClr val="tx1"/>
                </a:solidFill>
              </p:spPr>
              <p:txBody>
                <a:bodyPr>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𝑣</m:t>
                            </m:r>
                          </m:e>
                          <m:sub>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m:t>
                            </m:r>
                          </m:sub>
                        </m:sSub>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m:t>
                            </m:r>
                          </m:den>
                        </m:f>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𝑝</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den>
                        </m:f>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m:t>
                            </m:r>
                          </m:den>
                        </m:f>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𝑅𝑇</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den>
                        </m:f>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𝑅</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m:t>
                            </m:r>
                          </m:den>
                        </m:f>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den>
                        </m:f>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𝑅𝑇</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m:t>
                            </m:r>
                          </m:den>
                        </m:f>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den>
                        </m:f>
                      </m:oMath>
                      <m:oMath xmlns:m="http://schemas.openxmlformats.org/officeDocument/2006/math">
                        <m:sSub>
                          <m:sSub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𝑢</m:t>
                            </m:r>
                          </m:e>
                          <m:sub>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m:t>
                            </m:r>
                          </m:sub>
                        </m:sSub>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m:t>
                            </m:r>
                          </m:den>
                        </m:f>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𝑝</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den>
                        </m:f>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m:t>
                            </m:r>
                          </m:den>
                        </m:f>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𝑅𝑇</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den>
                        </m:f>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𝑅</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m:t>
                            </m:r>
                          </m:den>
                        </m:f>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den>
                        </m:f>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𝑅𝑇</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m:t>
                            </m:r>
                          </m:den>
                        </m:f>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den>
                        </m:f>
                      </m:oMath>
                      <m:oMath xmlns:m="http://schemas.openxmlformats.org/officeDocument/2006/math">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𝑆𝑖𝑛𝑐𝑒</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𝛿𝜌</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Sup>
                          <m:sSup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sup>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p>
                        </m:sSup>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≈270</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𝐾</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𝑓𝑜𝑟</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𝛿</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&gt;10</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𝐾</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oMath>
                      <m:oMath xmlns:m="http://schemas.openxmlformats.org/officeDocument/2006/math">
                        <m:sSub>
                          <m:sSub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𝑢</m:t>
                            </m:r>
                          </m:e>
                          <m:sub>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m:t>
                            </m:r>
                          </m:sub>
                        </m:sSub>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𝑅</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m:t>
                            </m:r>
                          </m:den>
                        </m:f>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den>
                        </m:f>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 ,  </m:t>
                        </m:r>
                        <m:sSub>
                          <m:sSub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𝑣</m:t>
                            </m:r>
                          </m:e>
                          <m:sub>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m:t>
                            </m:r>
                          </m:sub>
                        </m:sSub>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𝑅</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m:t>
                            </m:r>
                          </m:den>
                        </m:f>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den>
                        </m:f>
                      </m:oMath>
                    </m:oMathPara>
                  </a14:m>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mc:Choice>
          <mc:Fallback xmlns="">
            <p:sp>
              <p:nvSpPr>
                <p:cNvPr id="7" name="Object 6"/>
                <p:cNvSpPr txBox="1">
                  <a:spLocks noRot="1" noChangeAspect="1" noMove="1" noResize="1" noEditPoints="1" noAdjustHandles="1" noChangeArrowheads="1" noChangeShapeType="1" noTextEdit="1"/>
                </p:cNvSpPr>
                <p:nvPr/>
              </p:nvSpPr>
              <p:spPr bwMode="auto">
                <a:xfrm>
                  <a:off x="2362200" y="1436687"/>
                  <a:ext cx="6070643" cy="3059113"/>
                </a:xfrm>
                <a:prstGeom prst="rect">
                  <a:avLst/>
                </a:prstGeom>
                <a:blipFill>
                  <a:blip r:embed="rId2"/>
                  <a:stretch>
                    <a:fillRect/>
                  </a:stretch>
                </a:blipFill>
              </p:spPr>
              <p:txBody>
                <a:bodyPr/>
                <a:lstStyle/>
                <a:p>
                  <a:r>
                    <a:rPr lang="en-US">
                      <a:noFill/>
                    </a:rPr>
                    <a:t> </a:t>
                  </a:r>
                </a:p>
              </p:txBody>
            </p:sp>
          </mc:Fallback>
        </mc:AlternateContent>
        <p:sp>
          <p:nvSpPr>
            <p:cNvPr id="16" name="Rectangle 15"/>
            <p:cNvSpPr/>
            <p:nvPr/>
          </p:nvSpPr>
          <p:spPr bwMode="auto">
            <a:xfrm>
              <a:off x="2331310" y="3349529"/>
              <a:ext cx="3810000" cy="9144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grpSp>
    </p:spTree>
    <p:extLst>
      <p:ext uri="{BB962C8B-B14F-4D97-AF65-F5344CB8AC3E}">
        <p14:creationId xmlns:p14="http://schemas.microsoft.com/office/powerpoint/2010/main" val="23095869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descr="http://planetearth.nerc.ac.uk/images/uploaded/custom/indian-monsoon.jpg"/>
          <p:cNvPicPr>
            <a:picLocks noChangeAspect="1" noChangeArrowheads="1"/>
          </p:cNvPicPr>
          <p:nvPr/>
        </p:nvPicPr>
        <p:blipFill>
          <a:blip r:embed="rId2" cstate="print"/>
          <a:srcRect/>
          <a:stretch>
            <a:fillRect/>
          </a:stretch>
        </p:blipFill>
        <p:spPr bwMode="auto">
          <a:xfrm>
            <a:off x="304800" y="1066800"/>
            <a:ext cx="8677249" cy="4876800"/>
          </a:xfrm>
          <a:prstGeom prst="rect">
            <a:avLst/>
          </a:prstGeom>
          <a:noFill/>
        </p:spPr>
      </p:pic>
      <p:sp>
        <p:nvSpPr>
          <p:cNvPr id="3" name="Rectangle 2"/>
          <p:cNvSpPr txBox="1">
            <a:spLocks noChangeArrowheads="1"/>
          </p:cNvSpPr>
          <p:nvPr/>
        </p:nvSpPr>
        <p:spPr>
          <a:xfrm>
            <a:off x="-228600" y="152400"/>
            <a:ext cx="9144000" cy="685800"/>
          </a:xfrm>
          <a:prstGeom prst="rect">
            <a:avLst/>
          </a:prstGeom>
          <a:effectLst>
            <a:outerShdw blurRad="50800" dist="38100" dir="2700000" algn="tl" rotWithShape="0">
              <a:prstClr val="black"/>
            </a:outerShdw>
          </a:effectLst>
        </p:spPr>
        <p:txBody>
          <a:bodyPr/>
          <a:lstStyle/>
          <a:p>
            <a:pPr>
              <a:defRPr/>
            </a:pPr>
            <a:r>
              <a:rPr lang="en-US" sz="4000" b="1" kern="0" dirty="0">
                <a:solidFill>
                  <a:srgbClr val="FF3300"/>
                </a:solidFill>
                <a:latin typeface="Arial" charset="0"/>
                <a:ea typeface="SimSun" pitchFamily="2" charset="-122"/>
              </a:rPr>
              <a:t>Monsoon Rainfall</a:t>
            </a:r>
          </a:p>
        </p:txBody>
      </p:sp>
      <p:sp>
        <p:nvSpPr>
          <p:cNvPr id="4" name="Rectangle 2"/>
          <p:cNvSpPr txBox="1">
            <a:spLocks noChangeArrowheads="1"/>
          </p:cNvSpPr>
          <p:nvPr/>
        </p:nvSpPr>
        <p:spPr>
          <a:xfrm>
            <a:off x="457200" y="6019800"/>
            <a:ext cx="8382000" cy="685800"/>
          </a:xfrm>
          <a:prstGeom prst="rect">
            <a:avLst/>
          </a:prstGeom>
          <a:effectLst>
            <a:outerShdw blurRad="50800" dist="38100" dir="2700000" algn="tl" rotWithShape="0">
              <a:prstClr val="black"/>
            </a:outerShdw>
          </a:effectLst>
        </p:spPr>
        <p:txBody>
          <a:bodyPr/>
          <a:lstStyle/>
          <a:p>
            <a:pPr algn="l">
              <a:defRPr/>
            </a:pPr>
            <a:r>
              <a:rPr lang="en-US" sz="2000" b="1" kern="0" dirty="0">
                <a:solidFill>
                  <a:srgbClr val="FF3300"/>
                </a:solidFill>
                <a:latin typeface="Arial" charset="0"/>
                <a:ea typeface="SimSun" pitchFamily="2" charset="-122"/>
              </a:rPr>
              <a:t>Monsoon: seasonal reversal in atmospheric circulation and rainfall due to differential heating over land and ocean.</a:t>
            </a:r>
          </a:p>
        </p:txBody>
      </p:sp>
      <p:sp>
        <p:nvSpPr>
          <p:cNvPr id="5" name="Rectangle 4"/>
          <p:cNvSpPr/>
          <p:nvPr/>
        </p:nvSpPr>
        <p:spPr bwMode="auto">
          <a:xfrm>
            <a:off x="2209800" y="1905000"/>
            <a:ext cx="1219200" cy="609600"/>
          </a:xfrm>
          <a:prstGeom prst="rect">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 name="Rectangle 5"/>
          <p:cNvSpPr/>
          <p:nvPr/>
        </p:nvSpPr>
        <p:spPr bwMode="auto">
          <a:xfrm>
            <a:off x="2209800" y="4343400"/>
            <a:ext cx="1219200" cy="609600"/>
          </a:xfrm>
          <a:prstGeom prst="rect">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8" name="Straight Arrow Connector 7"/>
          <p:cNvCxnSpPr/>
          <p:nvPr/>
        </p:nvCxnSpPr>
        <p:spPr bwMode="auto">
          <a:xfrm>
            <a:off x="2362200" y="3733800"/>
            <a:ext cx="304800" cy="6096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10" name="Straight Arrow Connector 9"/>
          <p:cNvCxnSpPr>
            <a:endCxn id="5" idx="2"/>
          </p:cNvCxnSpPr>
          <p:nvPr/>
        </p:nvCxnSpPr>
        <p:spPr bwMode="auto">
          <a:xfrm flipV="1">
            <a:off x="2286000" y="2514600"/>
            <a:ext cx="533400" cy="9144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1" name="TextBox 10"/>
          <p:cNvSpPr txBox="1"/>
          <p:nvPr/>
        </p:nvSpPr>
        <p:spPr>
          <a:xfrm>
            <a:off x="1041233" y="3426023"/>
            <a:ext cx="2006767" cy="307777"/>
          </a:xfrm>
          <a:prstGeom prst="rect">
            <a:avLst/>
          </a:prstGeom>
          <a:noFill/>
        </p:spPr>
        <p:txBody>
          <a:bodyPr wrap="none" rtlCol="0">
            <a:spAutoFit/>
          </a:bodyPr>
          <a:lstStyle/>
          <a:p>
            <a:r>
              <a:rPr lang="en-US" sz="1400" b="1" dirty="0"/>
              <a:t>Central &amp; South American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89154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noProof="0" dirty="0" err="1">
                <a:ln>
                  <a:noFill/>
                </a:ln>
                <a:solidFill>
                  <a:schemeClr val="tx2"/>
                </a:solidFill>
                <a:effectLst/>
                <a:uLnTx/>
                <a:uFillTx/>
                <a:latin typeface="Arial" charset="0"/>
                <a:ea typeface="SimSun" pitchFamily="2" charset="-122"/>
                <a:cs typeface="+mj-cs"/>
              </a:rPr>
              <a:t>Geostrophic</a:t>
            </a: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 Flow </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3"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sp>
        <p:nvSpPr>
          <p:cNvPr id="6" name="TextBox 5"/>
          <p:cNvSpPr txBox="1"/>
          <p:nvPr/>
        </p:nvSpPr>
        <p:spPr>
          <a:xfrm>
            <a:off x="0" y="914400"/>
            <a:ext cx="2443298" cy="1200329"/>
          </a:xfrm>
          <a:prstGeom prst="rect">
            <a:avLst/>
          </a:prstGeom>
          <a:noFill/>
        </p:spPr>
        <p:txBody>
          <a:bodyPr wrap="none" rtlCol="0">
            <a:spAutoFit/>
          </a:bodyPr>
          <a:lstStyle/>
          <a:p>
            <a:pPr algn="l"/>
            <a:r>
              <a:rPr lang="en-US" sz="2400" b="1" dirty="0"/>
              <a:t>Since  Ro </a:t>
            </a:r>
            <a:r>
              <a:rPr lang="en-US" sz="2400" b="1" dirty="0">
                <a:sym typeface="Symbol"/>
              </a:rPr>
              <a:t> </a:t>
            </a:r>
            <a:r>
              <a:rPr lang="en-US" sz="2400" b="1" dirty="0"/>
              <a:t>0.1 </a:t>
            </a:r>
          </a:p>
          <a:p>
            <a:pPr algn="l"/>
            <a:r>
              <a:rPr lang="en-US" sz="2400" b="1" dirty="0"/>
              <a:t>outside the tropics</a:t>
            </a:r>
          </a:p>
          <a:p>
            <a:pPr algn="l"/>
            <a:r>
              <a:rPr lang="en-US" sz="2400" b="1" dirty="0"/>
              <a:t>and above PBL: </a:t>
            </a:r>
          </a:p>
        </p:txBody>
      </p:sp>
      <mc:AlternateContent xmlns:mc="http://schemas.openxmlformats.org/markup-compatibility/2006" xmlns:a14="http://schemas.microsoft.com/office/drawing/2010/main">
        <mc:Choice Requires="a14">
          <p:sp>
            <p:nvSpPr>
              <p:cNvPr id="7" name="Object 6"/>
              <p:cNvSpPr txBox="1"/>
              <p:nvPr/>
            </p:nvSpPr>
            <p:spPr bwMode="auto">
              <a:xfrm>
                <a:off x="2393950" y="909637"/>
                <a:ext cx="5988050" cy="2290763"/>
              </a:xfrm>
              <a:prstGeom prst="rect">
                <a:avLst/>
              </a:prstGeom>
              <a:solidFill>
                <a:schemeClr val="tx1"/>
              </a:solidFill>
            </p:spPr>
            <p:txBody>
              <a:bodyPr>
                <a:normAutofit fontScale="55000" lnSpcReduction="20000"/>
              </a:bodyPr>
              <a:lstStyle/>
              <a:p>
                <a:pPr/>
                <a14:m>
                  <m:oMathPara xmlns:m="http://schemas.openxmlformats.org/officeDocument/2006/math">
                    <m:oMathParaPr>
                      <m:jc m:val="left"/>
                    </m:oMathParaPr>
                    <m:oMath xmlns:m="http://schemas.openxmlformats.org/officeDocument/2006/math">
                      <m:r>
                        <a:rPr lang="en-US" i="1" smtClean="0">
                          <a:solidFill>
                            <a:srgbClr val="000000"/>
                          </a:solidFill>
                          <a:latin typeface="Cambria Math" panose="02040503050406030204" pitchFamily="18" charset="0"/>
                        </a:rPr>
                        <m:t>−</m:t>
                      </m:r>
                      <m:r>
                        <a:rPr lang="en-US" i="1" smtClean="0">
                          <a:solidFill>
                            <a:srgbClr val="000000"/>
                          </a:solidFill>
                          <a:latin typeface="Cambria Math" panose="02040503050406030204" pitchFamily="18" charset="0"/>
                        </a:rPr>
                        <m:t>𝑓𝑣</m:t>
                      </m:r>
                      <m:r>
                        <a:rPr lang="en-US" i="1" smtClean="0">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𝜌</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𝑝</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𝑥</m:t>
                          </m:r>
                        </m:den>
                      </m:f>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𝑣</m:t>
                          </m:r>
                        </m:e>
                        <m:sub>
                          <m:r>
                            <a:rPr lang="en-US" i="1">
                              <a:solidFill>
                                <a:srgbClr val="000000"/>
                              </a:solidFill>
                              <a:latin typeface="Cambria Math" panose="02040503050406030204" pitchFamily="18" charset="0"/>
                            </a:rPr>
                            <m:t>𝑔</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𝜌</m:t>
                          </m:r>
                          <m:r>
                            <a:rPr lang="en-US" i="1">
                              <a:solidFill>
                                <a:srgbClr val="000000"/>
                              </a:solidFill>
                              <a:latin typeface="Cambria Math" panose="02040503050406030204" pitchFamily="18" charset="0"/>
                            </a:rPr>
                            <m:t>𝑓</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𝑝</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𝑥</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𝑓</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m:rPr>
                              <m:sty m:val="p"/>
                            </m:rPr>
                            <a:rPr lang="en-US" i="1">
                              <a:solidFill>
                                <a:srgbClr val="000000"/>
                              </a:solidFill>
                              <a:latin typeface="Cambria Math" panose="02040503050406030204" pitchFamily="18" charset="0"/>
                            </a:rPr>
                            <m:t>Φ</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𝑥</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𝑔</m:t>
                              </m:r>
                            </m:e>
                            <m:sub>
                              <m:r>
                                <a:rPr lang="en-US" i="1">
                                  <a:solidFill>
                                    <a:srgbClr val="000000"/>
                                  </a:solidFill>
                                  <a:latin typeface="Cambria Math" panose="02040503050406030204" pitchFamily="18" charset="0"/>
                                </a:rPr>
                                <m:t>𝑜</m:t>
                              </m:r>
                            </m:sub>
                          </m:sSub>
                        </m:num>
                        <m:den>
                          <m:r>
                            <a:rPr lang="en-US" i="1">
                              <a:solidFill>
                                <a:srgbClr val="000000"/>
                              </a:solidFill>
                              <a:latin typeface="Cambria Math" panose="02040503050406030204" pitchFamily="18" charset="0"/>
                            </a:rPr>
                            <m:t>𝑓</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𝑍</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𝑥</m:t>
                          </m:r>
                        </m:den>
                      </m:f>
                    </m:oMath>
                    <m:oMath xmlns:m="http://schemas.openxmlformats.org/officeDocument/2006/math">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𝑓𝑢</m:t>
                      </m:r>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𝜌</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𝑝</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𝑦</m:t>
                          </m:r>
                        </m:den>
                      </m:f>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𝑢</m:t>
                          </m:r>
                        </m:e>
                        <m:sub>
                          <m:r>
                            <a:rPr lang="en-US" i="1">
                              <a:solidFill>
                                <a:srgbClr val="000000"/>
                              </a:solidFill>
                              <a:latin typeface="Cambria Math" panose="02040503050406030204" pitchFamily="18" charset="0"/>
                            </a:rPr>
                            <m:t>𝑔</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𝜌</m:t>
                          </m:r>
                          <m:r>
                            <a:rPr lang="en-US" i="1">
                              <a:solidFill>
                                <a:srgbClr val="000000"/>
                              </a:solidFill>
                              <a:latin typeface="Cambria Math" panose="02040503050406030204" pitchFamily="18" charset="0"/>
                            </a:rPr>
                            <m:t>𝑓</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𝑝</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𝑦</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𝑓</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m:rPr>
                              <m:sty m:val="p"/>
                            </m:rPr>
                            <a:rPr lang="en-US" i="1">
                              <a:solidFill>
                                <a:srgbClr val="000000"/>
                              </a:solidFill>
                              <a:latin typeface="Cambria Math" panose="02040503050406030204" pitchFamily="18" charset="0"/>
                            </a:rPr>
                            <m:t>Φ</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𝑦</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𝑔</m:t>
                              </m:r>
                            </m:e>
                            <m:sub>
                              <m:r>
                                <a:rPr lang="en-US" i="1">
                                  <a:solidFill>
                                    <a:srgbClr val="000000"/>
                                  </a:solidFill>
                                  <a:latin typeface="Cambria Math" panose="02040503050406030204" pitchFamily="18" charset="0"/>
                                </a:rPr>
                                <m:t>𝑜</m:t>
                              </m:r>
                            </m:sub>
                          </m:sSub>
                        </m:num>
                        <m:den>
                          <m:r>
                            <a:rPr lang="en-US" i="1">
                              <a:solidFill>
                                <a:srgbClr val="000000"/>
                              </a:solidFill>
                              <a:latin typeface="Cambria Math" panose="02040503050406030204" pitchFamily="18" charset="0"/>
                            </a:rPr>
                            <m:t>𝑓</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𝑍</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𝑦</m:t>
                          </m:r>
                        </m:den>
                      </m:f>
                    </m:oMath>
                  </m:oMathPara>
                </a14:m>
                <a:br>
                  <a:rPr lang="en-US" i="1" dirty="0">
                    <a:solidFill>
                      <a:srgbClr val="000000"/>
                    </a:solidFill>
                    <a:latin typeface="Cambria Math" panose="02040503050406030204" pitchFamily="18" charset="0"/>
                  </a:rPr>
                </a:br>
                <a:endParaRPr lang="en-US" i="1" dirty="0">
                  <a:solidFill>
                    <a:srgbClr val="000000"/>
                  </a:solidFill>
                  <a:latin typeface="Cambria Math" panose="02040503050406030204" pitchFamily="18" charset="0"/>
                </a:endParaRPr>
              </a:p>
              <a:p>
                <a:endParaRPr lang="en-US" i="1" dirty="0">
                  <a:solidFill>
                    <a:srgbClr val="0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𝑤h𝑒𝑟𝑒</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𝑔𝑒𝑜𝑝𝑜𝑡𝑒𝑛𝑡𝑖𝑎𝑙</m:t>
                      </m:r>
                      <m:r>
                        <a:rPr lang="en-US" i="1">
                          <a:solidFill>
                            <a:srgbClr val="000000"/>
                          </a:solidFill>
                          <a:latin typeface="Cambria Math" panose="02040503050406030204" pitchFamily="18" charset="0"/>
                        </a:rPr>
                        <m:t> </m:t>
                      </m:r>
                      <m:r>
                        <m:rPr>
                          <m:sty m:val="p"/>
                        </m:rPr>
                        <a:rPr lang="en-US" i="1">
                          <a:solidFill>
                            <a:srgbClr val="000000"/>
                          </a:solidFill>
                          <a:latin typeface="Cambria Math" panose="02040503050406030204" pitchFamily="18" charset="0"/>
                        </a:rPr>
                        <m:t>Φ</m:t>
                      </m:r>
                      <m:r>
                        <a:rPr lang="en-US" i="1">
                          <a:solidFill>
                            <a:srgbClr val="000000"/>
                          </a:solidFill>
                          <a:latin typeface="Cambria Math" panose="02040503050406030204" pitchFamily="18" charset="0"/>
                        </a:rPr>
                        <m:t>≡</m:t>
                      </m:r>
                      <m:nary>
                        <m:naryPr>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0</m:t>
                          </m:r>
                        </m:sub>
                        <m:sup>
                          <m:r>
                            <a:rPr lang="en-US" i="1">
                              <a:solidFill>
                                <a:srgbClr val="000000"/>
                              </a:solidFill>
                              <a:latin typeface="Cambria Math" panose="02040503050406030204" pitchFamily="18" charset="0"/>
                            </a:rPr>
                            <m:t>𝑧</m:t>
                          </m:r>
                        </m:sup>
                        <m:e>
                          <m:r>
                            <a:rPr lang="en-US" i="1">
                              <a:solidFill>
                                <a:srgbClr val="000000"/>
                              </a:solidFill>
                              <a:latin typeface="Cambria Math" panose="02040503050406030204" pitchFamily="18" charset="0"/>
                            </a:rPr>
                            <m:t>𝑔𝑑𝑧</m:t>
                          </m:r>
                        </m:e>
                      </m:nary>
                      <m:r>
                        <a:rPr lang="en-US" i="1">
                          <a:solidFill>
                            <a:srgbClr val="000000"/>
                          </a:solidFill>
                          <a:latin typeface="Cambria Math" panose="02040503050406030204" pitchFamily="18" charset="0"/>
                        </a:rPr>
                        <m:t>=</m:t>
                      </m:r>
                      <m:r>
                        <m:rPr>
                          <m:sty m:val="p"/>
                        </m:rPr>
                        <a:rPr lang="en-US" i="1">
                          <a:solidFill>
                            <a:srgbClr val="000000"/>
                          </a:solidFill>
                          <a:latin typeface="Cambria Math" panose="02040503050406030204" pitchFamily="18" charset="0"/>
                        </a:rPr>
                        <m:t>Φ</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𝑠</m:t>
                          </m:r>
                        </m:sub>
                      </m:sSub>
                      <m:r>
                        <a:rPr lang="en-US" i="1">
                          <a:solidFill>
                            <a:srgbClr val="000000"/>
                          </a:solidFill>
                          <a:latin typeface="Cambria Math" panose="02040503050406030204" pitchFamily="18" charset="0"/>
                        </a:rPr>
                        <m:t>)+</m:t>
                      </m:r>
                      <m:nary>
                        <m:naryPr>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𝑝</m:t>
                          </m:r>
                        </m:sub>
                        <m:sup>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𝑠</m:t>
                              </m:r>
                            </m:sub>
                          </m:sSub>
                        </m:sup>
                        <m:e>
                          <m:r>
                            <a:rPr lang="en-US" i="1">
                              <a:solidFill>
                                <a:srgbClr val="000000"/>
                              </a:solidFill>
                              <a:latin typeface="Cambria Math" panose="02040503050406030204" pitchFamily="18" charset="0"/>
                            </a:rPr>
                            <m:t>𝑅𝑇𝑑</m:t>
                          </m:r>
                          <m:r>
                            <a:rPr lang="en-US" i="1">
                              <a:solidFill>
                                <a:srgbClr val="000000"/>
                              </a:solidFill>
                              <a:latin typeface="Cambria Math" panose="02040503050406030204" pitchFamily="18" charset="0"/>
                            </a:rPr>
                            <m:t>(</m:t>
                          </m:r>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ln</m:t>
                              </m:r>
                            </m:fName>
                            <m:e>
                              <m:r>
                                <a:rPr lang="en-US" i="1">
                                  <a:solidFill>
                                    <a:srgbClr val="000000"/>
                                  </a:solidFill>
                                  <a:latin typeface="Cambria Math" panose="02040503050406030204" pitchFamily="18" charset="0"/>
                                </a:rPr>
                                <m:t>𝑝</m:t>
                              </m:r>
                            </m:e>
                          </m:func>
                          <m:r>
                            <a:rPr lang="en-US" i="1">
                              <a:solidFill>
                                <a:srgbClr val="000000"/>
                              </a:solidFill>
                              <a:latin typeface="Cambria Math" panose="02040503050406030204" pitchFamily="18" charset="0"/>
                            </a:rPr>
                            <m:t>′)</m:t>
                          </m:r>
                        </m:e>
                      </m:nary>
                    </m:oMath>
                    <m:oMath xmlns:m="http://schemas.openxmlformats.org/officeDocument/2006/math">
                      <m:r>
                        <a:rPr lang="en-US" i="1">
                          <a:solidFill>
                            <a:srgbClr val="000000"/>
                          </a:solidFill>
                          <a:latin typeface="Cambria Math" panose="02040503050406030204" pitchFamily="18" charset="0"/>
                        </a:rPr>
                        <m:t>   </m:t>
                      </m:r>
                      <m:r>
                        <a:rPr lang="en-US" b="0" i="1" smtClean="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𝑔𝑒𝑜𝑝𝑜𝑡𝑒𝑡𝑖𝑎𝑙</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h𝑒𝑖𝑔h𝑡</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𝑍</m:t>
                      </m:r>
                      <m:r>
                        <a:rPr lang="en-US" i="1">
                          <a:solidFill>
                            <a:srgbClr val="000000"/>
                          </a:solidFill>
                          <a:latin typeface="Cambria Math" panose="02040503050406030204" pitchFamily="18" charset="0"/>
                        </a:rPr>
                        <m:t>≡</m:t>
                      </m:r>
                      <m:r>
                        <m:rPr>
                          <m:sty m:val="p"/>
                        </m:rPr>
                        <a:rPr lang="en-US" i="1">
                          <a:solidFill>
                            <a:srgbClr val="000000"/>
                          </a:solidFill>
                          <a:latin typeface="Cambria Math" panose="02040503050406030204" pitchFamily="18" charset="0"/>
                        </a:rPr>
                        <m:t>Φ</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𝑔</m:t>
                          </m:r>
                        </m:e>
                        <m:sub>
                          <m:r>
                            <a:rPr lang="en-US" i="1">
                              <a:solidFill>
                                <a:srgbClr val="000000"/>
                              </a:solidFill>
                              <a:latin typeface="Cambria Math" panose="02040503050406030204" pitchFamily="18" charset="0"/>
                            </a:rPr>
                            <m:t>𝑜</m:t>
                          </m:r>
                        </m:sub>
                      </m:sSub>
                      <m:r>
                        <a:rPr lang="en-US" i="1">
                          <a:solidFill>
                            <a:srgbClr val="000000"/>
                          </a:solidFill>
                          <a:latin typeface="Cambria Math" panose="02040503050406030204" pitchFamily="18" charset="0"/>
                        </a:rPr>
                        <m:t>=</m:t>
                      </m:r>
                      <m:r>
                        <m:rPr>
                          <m:sty m:val="p"/>
                        </m:rPr>
                        <a:rPr lang="en-US" i="1">
                          <a:solidFill>
                            <a:srgbClr val="000000"/>
                          </a:solidFill>
                          <a:latin typeface="Cambria Math" panose="02040503050406030204" pitchFamily="18" charset="0"/>
                        </a:rPr>
                        <m:t>Φ</m:t>
                      </m:r>
                      <m:r>
                        <a:rPr lang="en-US" i="1">
                          <a:solidFill>
                            <a:srgbClr val="000000"/>
                          </a:solidFill>
                          <a:latin typeface="Cambria Math" panose="02040503050406030204" pitchFamily="18" charset="0"/>
                        </a:rPr>
                        <m:t>/9.8</m:t>
                      </m:r>
                    </m:oMath>
                  </m:oMathPara>
                </a14:m>
                <a:endParaRPr lang="en-US" dirty="0"/>
              </a:p>
              <a:p>
                <a:r>
                  <a:rPr lang="en-US" dirty="0">
                    <a:solidFill>
                      <a:srgbClr val="000000"/>
                    </a:solidFill>
                  </a:rPr>
                  <a:t>   </a:t>
                </a:r>
              </a:p>
              <a:p>
                <a:pPr algn="l"/>
                <a:endParaRPr lang="en-US" dirty="0"/>
              </a:p>
            </p:txBody>
          </p:sp>
        </mc:Choice>
        <mc:Fallback xmlns="">
          <p:sp>
            <p:nvSpPr>
              <p:cNvPr id="7" name="Object 6"/>
              <p:cNvSpPr txBox="1">
                <a:spLocks noRot="1" noChangeAspect="1" noMove="1" noResize="1" noEditPoints="1" noAdjustHandles="1" noChangeArrowheads="1" noChangeShapeType="1" noTextEdit="1"/>
              </p:cNvSpPr>
              <p:nvPr/>
            </p:nvSpPr>
            <p:spPr bwMode="auto">
              <a:xfrm>
                <a:off x="2393950" y="909637"/>
                <a:ext cx="5988050" cy="2290763"/>
              </a:xfrm>
              <a:prstGeom prst="rect">
                <a:avLst/>
              </a:prstGeom>
              <a:blipFill>
                <a:blip r:embed="rId2"/>
                <a:stretch>
                  <a:fillRect l="-407"/>
                </a:stretch>
              </a:blipFill>
            </p:spPr>
            <p:txBody>
              <a:bodyPr/>
              <a:lstStyle/>
              <a:p>
                <a:r>
                  <a:rPr lang="en-US">
                    <a:noFill/>
                  </a:rPr>
                  <a:t> </a:t>
                </a:r>
              </a:p>
            </p:txBody>
          </p:sp>
        </mc:Fallback>
      </mc:AlternateContent>
      <p:sp>
        <p:nvSpPr>
          <p:cNvPr id="22" name="TextBox 21"/>
          <p:cNvSpPr txBox="1"/>
          <p:nvPr/>
        </p:nvSpPr>
        <p:spPr>
          <a:xfrm>
            <a:off x="6248400" y="2438400"/>
            <a:ext cx="2545890" cy="646331"/>
          </a:xfrm>
          <a:prstGeom prst="rect">
            <a:avLst/>
          </a:prstGeom>
          <a:noFill/>
        </p:spPr>
        <p:txBody>
          <a:bodyPr wrap="none" rtlCol="0">
            <a:spAutoFit/>
          </a:bodyPr>
          <a:lstStyle/>
          <a:p>
            <a:r>
              <a:rPr lang="en-US" sz="1800" b="1" dirty="0">
                <a:solidFill>
                  <a:schemeClr val="tx2"/>
                </a:solidFill>
              </a:rPr>
              <a:t>Warmer air</a:t>
            </a:r>
            <a:r>
              <a:rPr lang="en-US" sz="1800" b="1" dirty="0">
                <a:solidFill>
                  <a:schemeClr val="tx2"/>
                </a:solidFill>
                <a:sym typeface="Wingdings" pitchFamily="2" charset="2"/>
              </a:rPr>
              <a:t></a:t>
            </a:r>
          </a:p>
          <a:p>
            <a:r>
              <a:rPr lang="en-US" sz="1800" b="1" dirty="0">
                <a:solidFill>
                  <a:schemeClr val="tx2"/>
                </a:solidFill>
                <a:sym typeface="Wingdings" pitchFamily="2" charset="2"/>
              </a:rPr>
              <a:t>           Higher Z for same p</a:t>
            </a:r>
            <a:endParaRPr lang="en-US" sz="1800" b="1" dirty="0">
              <a:solidFill>
                <a:schemeClr val="tx2"/>
              </a:solidFill>
            </a:endParaRPr>
          </a:p>
        </p:txBody>
      </p:sp>
      <p:grpSp>
        <p:nvGrpSpPr>
          <p:cNvPr id="24" name="Group 23"/>
          <p:cNvGrpSpPr/>
          <p:nvPr/>
        </p:nvGrpSpPr>
        <p:grpSpPr>
          <a:xfrm>
            <a:off x="609600" y="3276600"/>
            <a:ext cx="7696200" cy="3429000"/>
            <a:chOff x="609600" y="3276600"/>
            <a:chExt cx="7696200" cy="3429000"/>
          </a:xfrm>
        </p:grpSpPr>
        <p:grpSp>
          <p:nvGrpSpPr>
            <p:cNvPr id="20" name="Group 19"/>
            <p:cNvGrpSpPr/>
            <p:nvPr/>
          </p:nvGrpSpPr>
          <p:grpSpPr>
            <a:xfrm>
              <a:off x="609600" y="3276600"/>
              <a:ext cx="7667625" cy="3429000"/>
              <a:chOff x="457200" y="3086100"/>
              <a:chExt cx="7820025" cy="3619500"/>
            </a:xfrm>
          </p:grpSpPr>
          <p:pic>
            <p:nvPicPr>
              <p:cNvPr id="2052" name="Picture 4"/>
              <p:cNvPicPr>
                <a:picLocks noChangeAspect="1" noChangeArrowheads="1"/>
              </p:cNvPicPr>
              <p:nvPr/>
            </p:nvPicPr>
            <p:blipFill>
              <a:blip r:embed="rId3" cstate="print"/>
              <a:srcRect/>
              <a:stretch>
                <a:fillRect/>
              </a:stretch>
            </p:blipFill>
            <p:spPr bwMode="auto">
              <a:xfrm>
                <a:off x="457200" y="3086100"/>
                <a:ext cx="7820025" cy="3619500"/>
              </a:xfrm>
              <a:prstGeom prst="rect">
                <a:avLst/>
              </a:prstGeom>
              <a:noFill/>
              <a:ln w="9525">
                <a:noFill/>
                <a:miter lim="800000"/>
                <a:headEnd/>
                <a:tailEnd/>
              </a:ln>
            </p:spPr>
          </p:pic>
          <p:sp>
            <p:nvSpPr>
              <p:cNvPr id="11" name="TextBox 10"/>
              <p:cNvSpPr txBox="1"/>
              <p:nvPr/>
            </p:nvSpPr>
            <p:spPr>
              <a:xfrm>
                <a:off x="741473" y="6091535"/>
                <a:ext cx="1925527" cy="461665"/>
              </a:xfrm>
              <a:prstGeom prst="rect">
                <a:avLst/>
              </a:prstGeom>
              <a:noFill/>
            </p:spPr>
            <p:txBody>
              <a:bodyPr wrap="none" rtlCol="0">
                <a:spAutoFit/>
              </a:bodyPr>
              <a:lstStyle/>
              <a:p>
                <a:pPr algn="l"/>
                <a:r>
                  <a:rPr lang="en-US" sz="2400" b="1" dirty="0"/>
                  <a:t>Anti-cyclonic: </a:t>
                </a:r>
              </a:p>
            </p:txBody>
          </p:sp>
          <p:sp>
            <p:nvSpPr>
              <p:cNvPr id="12" name="TextBox 11"/>
              <p:cNvSpPr txBox="1"/>
              <p:nvPr/>
            </p:nvSpPr>
            <p:spPr>
              <a:xfrm>
                <a:off x="5236070" y="6167735"/>
                <a:ext cx="1393330" cy="461665"/>
              </a:xfrm>
              <a:prstGeom prst="rect">
                <a:avLst/>
              </a:prstGeom>
              <a:noFill/>
            </p:spPr>
            <p:txBody>
              <a:bodyPr wrap="none" rtlCol="0">
                <a:spAutoFit/>
              </a:bodyPr>
              <a:lstStyle/>
              <a:p>
                <a:pPr algn="l"/>
                <a:r>
                  <a:rPr lang="en-US" sz="2400" b="1" dirty="0"/>
                  <a:t>Cyclonic: </a:t>
                </a:r>
              </a:p>
            </p:txBody>
          </p:sp>
          <p:cxnSp>
            <p:nvCxnSpPr>
              <p:cNvPr id="14" name="Straight Connector 13"/>
              <p:cNvCxnSpPr/>
              <p:nvPr/>
            </p:nvCxnSpPr>
            <p:spPr bwMode="auto">
              <a:xfrm>
                <a:off x="7086600" y="4038600"/>
                <a:ext cx="0" cy="1524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15" name="Straight Connector 14"/>
              <p:cNvCxnSpPr/>
              <p:nvPr/>
            </p:nvCxnSpPr>
            <p:spPr bwMode="auto">
              <a:xfrm>
                <a:off x="7086600" y="4038600"/>
                <a:ext cx="152400" cy="762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18" name="Straight Connector 17"/>
              <p:cNvCxnSpPr/>
              <p:nvPr/>
            </p:nvCxnSpPr>
            <p:spPr bwMode="auto">
              <a:xfrm>
                <a:off x="1777312" y="5377246"/>
                <a:ext cx="0" cy="1524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19" name="Straight Connector 18"/>
              <p:cNvCxnSpPr/>
              <p:nvPr/>
            </p:nvCxnSpPr>
            <p:spPr bwMode="auto">
              <a:xfrm>
                <a:off x="1777312" y="5377246"/>
                <a:ext cx="152400" cy="76200"/>
              </a:xfrm>
              <a:prstGeom prst="line">
                <a:avLst/>
              </a:prstGeom>
              <a:solidFill>
                <a:schemeClr val="accent1"/>
              </a:solidFill>
              <a:ln w="19050" cap="flat" cmpd="sng" algn="ctr">
                <a:solidFill>
                  <a:schemeClr val="bg2"/>
                </a:solidFill>
                <a:prstDash val="solid"/>
                <a:round/>
                <a:headEnd type="none" w="med" len="med"/>
                <a:tailEnd type="none" w="med" len="sm"/>
              </a:ln>
              <a:effectLst/>
            </p:spPr>
          </p:cxnSp>
        </p:grpSp>
        <p:sp>
          <p:nvSpPr>
            <p:cNvPr id="10" name="TextBox 9"/>
            <p:cNvSpPr txBox="1"/>
            <p:nvPr/>
          </p:nvSpPr>
          <p:spPr>
            <a:xfrm>
              <a:off x="2844445" y="3276600"/>
              <a:ext cx="2815194" cy="646331"/>
            </a:xfrm>
            <a:prstGeom prst="rect">
              <a:avLst/>
            </a:prstGeom>
            <a:noFill/>
          </p:spPr>
          <p:txBody>
            <a:bodyPr wrap="none" rtlCol="0">
              <a:spAutoFit/>
            </a:bodyPr>
            <a:lstStyle/>
            <a:p>
              <a:pPr algn="l"/>
              <a:r>
                <a:rPr lang="en-US" sz="1800" b="1" dirty="0"/>
                <a:t>For the Northern Hemisphere</a:t>
              </a:r>
            </a:p>
            <a:p>
              <a:r>
                <a:rPr lang="en-US" sz="1800" b="1" dirty="0"/>
                <a:t>(opposite in the S.H.) </a:t>
              </a:r>
            </a:p>
          </p:txBody>
        </p:sp>
        <p:sp>
          <p:nvSpPr>
            <p:cNvPr id="17" name="TextBox 16"/>
            <p:cNvSpPr txBox="1"/>
            <p:nvPr/>
          </p:nvSpPr>
          <p:spPr>
            <a:xfrm>
              <a:off x="6890028" y="3352800"/>
              <a:ext cx="1415772" cy="369332"/>
            </a:xfrm>
            <a:prstGeom prst="rect">
              <a:avLst/>
            </a:prstGeom>
            <a:noFill/>
          </p:spPr>
          <p:txBody>
            <a:bodyPr wrap="none" rtlCol="0">
              <a:spAutoFit/>
            </a:bodyPr>
            <a:lstStyle/>
            <a:p>
              <a:r>
                <a:rPr lang="en-US" sz="1800" b="1" dirty="0">
                  <a:latin typeface="Arial" pitchFamily="34" charset="0"/>
                  <a:cs typeface="Arial" pitchFamily="34" charset="0"/>
                </a:rPr>
                <a:t>Above PBL</a:t>
              </a:r>
            </a:p>
          </p:txBody>
        </p:sp>
      </p:grpSp>
      <p:grpSp>
        <p:nvGrpSpPr>
          <p:cNvPr id="28" name="Group 27"/>
          <p:cNvGrpSpPr/>
          <p:nvPr/>
        </p:nvGrpSpPr>
        <p:grpSpPr>
          <a:xfrm>
            <a:off x="6324917" y="5181600"/>
            <a:ext cx="1676083" cy="1090262"/>
            <a:chOff x="6324917" y="5181600"/>
            <a:chExt cx="1676083" cy="1090262"/>
          </a:xfrm>
        </p:grpSpPr>
        <p:grpSp>
          <p:nvGrpSpPr>
            <p:cNvPr id="33" name="Group 32"/>
            <p:cNvGrpSpPr/>
            <p:nvPr/>
          </p:nvGrpSpPr>
          <p:grpSpPr>
            <a:xfrm>
              <a:off x="6324917" y="5181600"/>
              <a:ext cx="990283" cy="1090262"/>
              <a:chOff x="6324917" y="5181600"/>
              <a:chExt cx="990283" cy="1090262"/>
            </a:xfrm>
          </p:grpSpPr>
          <p:cxnSp>
            <p:nvCxnSpPr>
              <p:cNvPr id="29" name="Straight Arrow Connector 28"/>
              <p:cNvCxnSpPr/>
              <p:nvPr/>
            </p:nvCxnSpPr>
            <p:spPr bwMode="auto">
              <a:xfrm flipH="1">
                <a:off x="6553200" y="5715000"/>
                <a:ext cx="152400" cy="304800"/>
              </a:xfrm>
              <a:prstGeom prst="straightConnector1">
                <a:avLst/>
              </a:prstGeom>
              <a:solidFill>
                <a:schemeClr val="accent1"/>
              </a:solidFill>
              <a:ln w="19050" cap="flat" cmpd="sng" algn="ctr">
                <a:solidFill>
                  <a:schemeClr val="tx2"/>
                </a:solidFill>
                <a:prstDash val="solid"/>
                <a:round/>
                <a:headEnd type="none" w="med" len="med"/>
                <a:tailEnd type="arrow"/>
              </a:ln>
              <a:effectLst/>
            </p:spPr>
          </p:cxnSp>
          <p:grpSp>
            <p:nvGrpSpPr>
              <p:cNvPr id="32" name="Group 31"/>
              <p:cNvGrpSpPr/>
              <p:nvPr/>
            </p:nvGrpSpPr>
            <p:grpSpPr>
              <a:xfrm>
                <a:off x="6324917" y="5181600"/>
                <a:ext cx="990283" cy="1090262"/>
                <a:chOff x="6324917" y="5181600"/>
                <a:chExt cx="990283" cy="1090262"/>
              </a:xfrm>
            </p:grpSpPr>
            <p:cxnSp>
              <p:nvCxnSpPr>
                <p:cNvPr id="25" name="Straight Arrow Connector 24"/>
                <p:cNvCxnSpPr/>
                <p:nvPr/>
              </p:nvCxnSpPr>
              <p:spPr bwMode="auto">
                <a:xfrm flipV="1">
                  <a:off x="6705600" y="5181600"/>
                  <a:ext cx="228600" cy="533400"/>
                </a:xfrm>
                <a:prstGeom prst="straightConnector1">
                  <a:avLst/>
                </a:prstGeom>
                <a:solidFill>
                  <a:schemeClr val="accent1"/>
                </a:solidFill>
                <a:ln w="19050" cap="flat" cmpd="sng" algn="ctr">
                  <a:solidFill>
                    <a:schemeClr val="tx2"/>
                  </a:solidFill>
                  <a:prstDash val="solid"/>
                  <a:round/>
                  <a:headEnd type="none" w="med" len="med"/>
                  <a:tailEnd type="arrow"/>
                </a:ln>
                <a:effectLst/>
              </p:spPr>
            </p:cxnSp>
            <p:cxnSp>
              <p:nvCxnSpPr>
                <p:cNvPr id="27" name="Straight Arrow Connector 26"/>
                <p:cNvCxnSpPr/>
                <p:nvPr/>
              </p:nvCxnSpPr>
              <p:spPr bwMode="auto">
                <a:xfrm>
                  <a:off x="6705600" y="5715000"/>
                  <a:ext cx="609600" cy="381000"/>
                </a:xfrm>
                <a:prstGeom prst="straightConnector1">
                  <a:avLst/>
                </a:prstGeom>
                <a:solidFill>
                  <a:schemeClr val="accent1"/>
                </a:solidFill>
                <a:ln w="19050" cap="flat" cmpd="sng" algn="ctr">
                  <a:solidFill>
                    <a:schemeClr val="tx2"/>
                  </a:solidFill>
                  <a:prstDash val="solid"/>
                  <a:round/>
                  <a:headEnd type="none" w="med" len="med"/>
                  <a:tailEnd type="arrow"/>
                </a:ln>
                <a:effectLst/>
              </p:spPr>
            </p:cxnSp>
            <p:sp>
              <p:nvSpPr>
                <p:cNvPr id="31" name="TextBox 30"/>
                <p:cNvSpPr txBox="1"/>
                <p:nvPr/>
              </p:nvSpPr>
              <p:spPr>
                <a:xfrm>
                  <a:off x="6324917" y="5933308"/>
                  <a:ext cx="352982" cy="338554"/>
                </a:xfrm>
                <a:prstGeom prst="rect">
                  <a:avLst/>
                </a:prstGeom>
                <a:noFill/>
              </p:spPr>
              <p:txBody>
                <a:bodyPr wrap="none" rtlCol="0">
                  <a:spAutoFit/>
                </a:bodyPr>
                <a:lstStyle/>
                <a:p>
                  <a:r>
                    <a:rPr lang="en-US" sz="1600" b="1" dirty="0">
                      <a:solidFill>
                        <a:srgbClr val="FF0000"/>
                      </a:solidFill>
                    </a:rPr>
                    <a:t>Fr</a:t>
                  </a:r>
                  <a:endParaRPr lang="en-US" b="1" dirty="0">
                    <a:solidFill>
                      <a:srgbClr val="FF0000"/>
                    </a:solidFill>
                  </a:endParaRPr>
                </a:p>
              </p:txBody>
            </p:sp>
          </p:grpSp>
        </p:grpSp>
        <p:sp>
          <p:nvSpPr>
            <p:cNvPr id="26" name="TextBox 25"/>
            <p:cNvSpPr txBox="1"/>
            <p:nvPr/>
          </p:nvSpPr>
          <p:spPr>
            <a:xfrm>
              <a:off x="6953534" y="5181600"/>
              <a:ext cx="1047466" cy="307777"/>
            </a:xfrm>
            <a:prstGeom prst="rect">
              <a:avLst/>
            </a:prstGeom>
            <a:noFill/>
          </p:spPr>
          <p:txBody>
            <a:bodyPr wrap="none" rtlCol="0">
              <a:spAutoFit/>
            </a:bodyPr>
            <a:lstStyle/>
            <a:p>
              <a:r>
                <a:rPr lang="en-US" sz="1400" b="1" dirty="0">
                  <a:solidFill>
                    <a:srgbClr val="FF0000"/>
                  </a:solidFill>
                </a:rPr>
                <a:t>With friction</a:t>
              </a:r>
            </a:p>
          </p:txBody>
        </p:sp>
      </p:grpSp>
      <p:cxnSp>
        <p:nvCxnSpPr>
          <p:cNvPr id="5" name="Straight Connector 4">
            <a:extLst>
              <a:ext uri="{FF2B5EF4-FFF2-40B4-BE49-F238E27FC236}">
                <a16:creationId xmlns:a16="http://schemas.microsoft.com/office/drawing/2014/main" id="{BCD429A9-823E-D416-D590-5C57F4F4560A}"/>
              </a:ext>
            </a:extLst>
          </p:cNvPr>
          <p:cNvCxnSpPr/>
          <p:nvPr/>
        </p:nvCxnSpPr>
        <p:spPr bwMode="auto">
          <a:xfrm>
            <a:off x="6813828" y="2456568"/>
            <a:ext cx="120372" cy="0"/>
          </a:xfrm>
          <a:prstGeom prst="line">
            <a:avLst/>
          </a:prstGeom>
          <a:solidFill>
            <a:schemeClr val="accent1"/>
          </a:solidFill>
          <a:ln w="25400" cap="flat" cmpd="sng" algn="ctr">
            <a:solidFill>
              <a:schemeClr val="tx2"/>
            </a:solidFill>
            <a:prstDash val="solid"/>
            <a:round/>
            <a:headEnd type="none" w="med" len="med"/>
            <a:tailEnd type="none" w="med" len="sm"/>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linds(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linds(horizontal)">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http://www.nc-climate.ncsu.edu/secc_edu/images/monsoon.gif"/>
          <p:cNvPicPr>
            <a:picLocks noChangeAspect="1" noChangeArrowheads="1"/>
          </p:cNvPicPr>
          <p:nvPr/>
        </p:nvPicPr>
        <p:blipFill>
          <a:blip r:embed="rId2" cstate="print"/>
          <a:srcRect/>
          <a:stretch>
            <a:fillRect/>
          </a:stretch>
        </p:blipFill>
        <p:spPr bwMode="auto">
          <a:xfrm>
            <a:off x="3733800" y="838200"/>
            <a:ext cx="5410200" cy="5760115"/>
          </a:xfrm>
          <a:prstGeom prst="rect">
            <a:avLst/>
          </a:prstGeom>
          <a:noFill/>
        </p:spPr>
      </p:pic>
      <p:sp>
        <p:nvSpPr>
          <p:cNvPr id="3" name="Rectangle 2"/>
          <p:cNvSpPr txBox="1">
            <a:spLocks noChangeArrowheads="1"/>
          </p:cNvSpPr>
          <p:nvPr/>
        </p:nvSpPr>
        <p:spPr>
          <a:xfrm>
            <a:off x="0" y="76200"/>
            <a:ext cx="9144000" cy="685800"/>
          </a:xfrm>
          <a:prstGeom prst="rect">
            <a:avLst/>
          </a:prstGeom>
          <a:effectLst>
            <a:outerShdw blurRad="50800" dist="38100" dir="2700000" algn="tl" rotWithShape="0">
              <a:prstClr val="black"/>
            </a:outerShdw>
          </a:effectLst>
        </p:spPr>
        <p:txBody>
          <a:bodyPr/>
          <a:lstStyle/>
          <a:p>
            <a:pPr>
              <a:defRPr/>
            </a:pPr>
            <a:r>
              <a:rPr lang="en-US" sz="4000" b="1" kern="0" dirty="0">
                <a:solidFill>
                  <a:srgbClr val="FF3300"/>
                </a:solidFill>
                <a:latin typeface="Arial" charset="0"/>
                <a:ea typeface="SimSun" pitchFamily="2" charset="-122"/>
              </a:rPr>
              <a:t>Monsoon Circulation</a:t>
            </a:r>
          </a:p>
        </p:txBody>
      </p:sp>
      <p:sp>
        <p:nvSpPr>
          <p:cNvPr id="4" name="TextBox 3"/>
          <p:cNvSpPr txBox="1"/>
          <p:nvPr/>
        </p:nvSpPr>
        <p:spPr>
          <a:xfrm>
            <a:off x="40280" y="1009471"/>
            <a:ext cx="3889206" cy="3046988"/>
          </a:xfrm>
          <a:prstGeom prst="rect">
            <a:avLst/>
          </a:prstGeom>
          <a:noFill/>
        </p:spPr>
        <p:txBody>
          <a:bodyPr wrap="none" rtlCol="0">
            <a:spAutoFit/>
          </a:bodyPr>
          <a:lstStyle/>
          <a:p>
            <a:pPr algn="l">
              <a:buFont typeface="Arial" pitchFamily="34" charset="0"/>
              <a:buChar char="•"/>
            </a:pPr>
            <a:r>
              <a:rPr lang="en-US" sz="2400" dirty="0"/>
              <a:t> Result from thermal contrast</a:t>
            </a:r>
          </a:p>
          <a:p>
            <a:pPr algn="l"/>
            <a:r>
              <a:rPr lang="en-US" sz="2400" dirty="0"/>
              <a:t>  over land and ocean </a:t>
            </a:r>
            <a:r>
              <a:rPr lang="en-US" sz="2400" dirty="0">
                <a:solidFill>
                  <a:schemeClr val="tx2"/>
                </a:solidFill>
              </a:rPr>
              <a:t>(why?)</a:t>
            </a:r>
          </a:p>
          <a:p>
            <a:pPr algn="l"/>
            <a:r>
              <a:rPr lang="en-US" sz="2400" dirty="0"/>
              <a:t> </a:t>
            </a:r>
          </a:p>
          <a:p>
            <a:pPr algn="l">
              <a:buFont typeface="Arial" pitchFamily="34" charset="0"/>
              <a:buChar char="•"/>
            </a:pPr>
            <a:r>
              <a:rPr lang="en-US" sz="2400" dirty="0"/>
              <a:t> Enhanced by latent heating</a:t>
            </a:r>
          </a:p>
          <a:p>
            <a:pPr algn="l"/>
            <a:r>
              <a:rPr lang="en-US" sz="2400" dirty="0"/>
              <a:t>  from monsoon rainfall</a:t>
            </a:r>
          </a:p>
          <a:p>
            <a:pPr algn="l"/>
            <a:endParaRPr lang="en-US" sz="2400" dirty="0"/>
          </a:p>
          <a:p>
            <a:pPr algn="l">
              <a:buFont typeface="Arial" pitchFamily="34" charset="0"/>
              <a:buChar char="•"/>
            </a:pPr>
            <a:r>
              <a:rPr lang="en-US" sz="2400" dirty="0"/>
              <a:t> The land-sea thermal gradient</a:t>
            </a:r>
          </a:p>
          <a:p>
            <a:pPr algn="l"/>
            <a:r>
              <a:rPr lang="en-US" sz="2400" dirty="0"/>
              <a:t>   exists in the whole troposphere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8" name="Picture 2" descr="http://climate.snu.ac.kr/2005_new/res/monsoon/gif/0-1.gif"/>
          <p:cNvPicPr>
            <a:picLocks noChangeAspect="1" noChangeArrowheads="1"/>
          </p:cNvPicPr>
          <p:nvPr/>
        </p:nvPicPr>
        <p:blipFill>
          <a:blip r:embed="rId2" cstate="print"/>
          <a:srcRect/>
          <a:stretch>
            <a:fillRect/>
          </a:stretch>
        </p:blipFill>
        <p:spPr bwMode="auto">
          <a:xfrm>
            <a:off x="1905000" y="429061"/>
            <a:ext cx="5362575" cy="6428939"/>
          </a:xfrm>
          <a:prstGeom prst="rect">
            <a:avLst/>
          </a:prstGeom>
          <a:noFill/>
        </p:spPr>
      </p:pic>
      <p:sp>
        <p:nvSpPr>
          <p:cNvPr id="3" name="Rectangle 2"/>
          <p:cNvSpPr txBox="1">
            <a:spLocks noChangeArrowheads="1"/>
          </p:cNvSpPr>
          <p:nvPr/>
        </p:nvSpPr>
        <p:spPr>
          <a:xfrm>
            <a:off x="0" y="76200"/>
            <a:ext cx="9144000" cy="685800"/>
          </a:xfrm>
          <a:prstGeom prst="rect">
            <a:avLst/>
          </a:prstGeom>
          <a:effectLst>
            <a:outerShdw blurRad="50800" dist="38100" dir="2700000" algn="tl" rotWithShape="0">
              <a:prstClr val="black"/>
            </a:outerShdw>
          </a:effectLst>
        </p:spPr>
        <p:txBody>
          <a:bodyPr/>
          <a:lstStyle/>
          <a:p>
            <a:pPr>
              <a:defRPr/>
            </a:pPr>
            <a:r>
              <a:rPr lang="en-US" sz="4000" b="1" kern="0" dirty="0">
                <a:solidFill>
                  <a:srgbClr val="FF3300"/>
                </a:solidFill>
                <a:latin typeface="Arial" charset="0"/>
                <a:ea typeface="SimSun" pitchFamily="2" charset="-122"/>
              </a:rPr>
              <a:t>Reversal of Monsoon Winds</a:t>
            </a:r>
          </a:p>
        </p:txBody>
      </p:sp>
      <p:sp>
        <p:nvSpPr>
          <p:cNvPr id="4" name="TextBox 3"/>
          <p:cNvSpPr txBox="1"/>
          <p:nvPr/>
        </p:nvSpPr>
        <p:spPr>
          <a:xfrm>
            <a:off x="6400800" y="3581400"/>
            <a:ext cx="2587440" cy="400110"/>
          </a:xfrm>
          <a:prstGeom prst="rect">
            <a:avLst/>
          </a:prstGeom>
          <a:noFill/>
        </p:spPr>
        <p:txBody>
          <a:bodyPr wrap="none" rtlCol="0">
            <a:spAutoFit/>
          </a:bodyPr>
          <a:lstStyle/>
          <a:p>
            <a:r>
              <a:rPr lang="en-US" sz="2000" b="1" dirty="0"/>
              <a:t>Wind convergence zone</a:t>
            </a:r>
          </a:p>
        </p:txBody>
      </p:sp>
      <p:cxnSp>
        <p:nvCxnSpPr>
          <p:cNvPr id="7" name="Straight Arrow Connector 6"/>
          <p:cNvCxnSpPr/>
          <p:nvPr/>
        </p:nvCxnSpPr>
        <p:spPr bwMode="auto">
          <a:xfrm flipH="1">
            <a:off x="6400800" y="3886200"/>
            <a:ext cx="685800" cy="11430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9" name="Straight Arrow Connector 8"/>
          <p:cNvCxnSpPr/>
          <p:nvPr/>
        </p:nvCxnSpPr>
        <p:spPr bwMode="auto">
          <a:xfrm flipH="1" flipV="1">
            <a:off x="6559378" y="2755556"/>
            <a:ext cx="533400" cy="9144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0050" name="Picture 2" descr="http://www.hko.gov.hk/abouthko/120_anniversary/chang-1.gif"/>
          <p:cNvPicPr>
            <a:picLocks noChangeAspect="1" noChangeArrowheads="1" noCrop="1"/>
          </p:cNvPicPr>
          <p:nvPr/>
        </p:nvPicPr>
        <p:blipFill>
          <a:blip r:embed="rId2" cstate="print"/>
          <a:srcRect/>
          <a:stretch>
            <a:fillRect/>
          </a:stretch>
        </p:blipFill>
        <p:spPr bwMode="auto">
          <a:xfrm>
            <a:off x="228465" y="228600"/>
            <a:ext cx="8458335" cy="6340951"/>
          </a:xfrm>
          <a:prstGeom prst="rect">
            <a:avLst/>
          </a:prstGeom>
          <a:noFill/>
        </p:spPr>
      </p:pic>
      <p:sp>
        <p:nvSpPr>
          <p:cNvPr id="3" name="Rectangle 2"/>
          <p:cNvSpPr/>
          <p:nvPr/>
        </p:nvSpPr>
        <p:spPr>
          <a:xfrm>
            <a:off x="3630235" y="304800"/>
            <a:ext cx="2014461" cy="584775"/>
          </a:xfrm>
          <a:prstGeom prst="rect">
            <a:avLst/>
          </a:prstGeom>
        </p:spPr>
        <p:txBody>
          <a:bodyPr wrap="none">
            <a:spAutoFit/>
          </a:bodyPr>
          <a:lstStyle/>
          <a:p>
            <a:r>
              <a:rPr lang="en-US" sz="3200" b="1" dirty="0">
                <a:solidFill>
                  <a:schemeClr val="tx2"/>
                </a:solidFill>
                <a:latin typeface="Arial" pitchFamily="34" charset="0"/>
                <a:cs typeface="Arial" pitchFamily="34" charset="0"/>
              </a:rPr>
              <a:t>East Asia</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p:cNvPicPr>
            <a:picLocks noChangeAspect="1" noChangeArrowheads="1"/>
          </p:cNvPicPr>
          <p:nvPr/>
        </p:nvPicPr>
        <p:blipFill>
          <a:blip r:embed="rId2" cstate="print"/>
          <a:srcRect/>
          <a:stretch>
            <a:fillRect/>
          </a:stretch>
        </p:blipFill>
        <p:spPr bwMode="auto">
          <a:xfrm>
            <a:off x="146927" y="796924"/>
            <a:ext cx="8844673" cy="5451475"/>
          </a:xfrm>
          <a:prstGeom prst="rect">
            <a:avLst/>
          </a:prstGeom>
          <a:noFill/>
          <a:ln w="9525">
            <a:noFill/>
            <a:miter lim="800000"/>
            <a:headEnd/>
            <a:tailEnd/>
          </a:ln>
        </p:spPr>
      </p:pic>
      <p:sp>
        <p:nvSpPr>
          <p:cNvPr id="3" name="Rectangle 2"/>
          <p:cNvSpPr/>
          <p:nvPr/>
        </p:nvSpPr>
        <p:spPr>
          <a:xfrm>
            <a:off x="3630234" y="533400"/>
            <a:ext cx="2014462" cy="584775"/>
          </a:xfrm>
          <a:prstGeom prst="rect">
            <a:avLst/>
          </a:prstGeom>
        </p:spPr>
        <p:txBody>
          <a:bodyPr wrap="none">
            <a:spAutoFit/>
          </a:bodyPr>
          <a:lstStyle/>
          <a:p>
            <a:r>
              <a:rPr lang="en-US" sz="3200" b="1" dirty="0">
                <a:solidFill>
                  <a:schemeClr val="tx2"/>
                </a:solidFill>
                <a:latin typeface="Arial" pitchFamily="34" charset="0"/>
                <a:cs typeface="Arial" pitchFamily="34" charset="0"/>
              </a:rPr>
              <a:t>East Asia</a:t>
            </a:r>
          </a:p>
        </p:txBody>
      </p:sp>
      <p:sp>
        <p:nvSpPr>
          <p:cNvPr id="4" name="TextBox 3"/>
          <p:cNvSpPr txBox="1"/>
          <p:nvPr/>
        </p:nvSpPr>
        <p:spPr>
          <a:xfrm>
            <a:off x="76200" y="1676400"/>
            <a:ext cx="8876148" cy="523220"/>
          </a:xfrm>
          <a:prstGeom prst="rect">
            <a:avLst/>
          </a:prstGeom>
          <a:noFill/>
        </p:spPr>
        <p:txBody>
          <a:bodyPr wrap="none" rtlCol="0">
            <a:spAutoFit/>
          </a:bodyPr>
          <a:lstStyle/>
          <a:p>
            <a:pPr algn="l"/>
            <a:r>
              <a:rPr lang="en-US" b="1" dirty="0">
                <a:solidFill>
                  <a:srgbClr val="FF00FF"/>
                </a:solidFill>
              </a:rPr>
              <a:t>A</a:t>
            </a:r>
            <a:r>
              <a:rPr lang="en-US" dirty="0"/>
              <a:t>=Anti-cyclonic or High Pressure        </a:t>
            </a:r>
            <a:r>
              <a:rPr lang="en-US" b="1" dirty="0">
                <a:solidFill>
                  <a:srgbClr val="FF00FF"/>
                </a:solidFill>
              </a:rPr>
              <a:t>C</a:t>
            </a:r>
            <a:r>
              <a:rPr lang="en-US" dirty="0"/>
              <a:t>=Cyclonic or Low Pressure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a:blip r:embed="rId2" cstate="print"/>
          <a:srcRect/>
          <a:stretch>
            <a:fillRect/>
          </a:stretch>
        </p:blipFill>
        <p:spPr bwMode="auto">
          <a:xfrm>
            <a:off x="285750" y="663575"/>
            <a:ext cx="8572500" cy="5530850"/>
          </a:xfrm>
          <a:prstGeom prst="rect">
            <a:avLst/>
          </a:prstGeom>
          <a:noFill/>
          <a:ln w="9525">
            <a:noFill/>
            <a:miter lim="800000"/>
            <a:headEnd/>
            <a:tailEnd/>
          </a:ln>
        </p:spPr>
      </p:pic>
      <p:sp>
        <p:nvSpPr>
          <p:cNvPr id="3" name="Rectangle 2"/>
          <p:cNvSpPr/>
          <p:nvPr/>
        </p:nvSpPr>
        <p:spPr>
          <a:xfrm>
            <a:off x="3630234" y="381000"/>
            <a:ext cx="2014462" cy="584775"/>
          </a:xfrm>
          <a:prstGeom prst="rect">
            <a:avLst/>
          </a:prstGeom>
        </p:spPr>
        <p:txBody>
          <a:bodyPr wrap="none">
            <a:spAutoFit/>
          </a:bodyPr>
          <a:lstStyle/>
          <a:p>
            <a:r>
              <a:rPr lang="en-US" sz="3200" b="1" dirty="0">
                <a:solidFill>
                  <a:schemeClr val="tx2"/>
                </a:solidFill>
                <a:latin typeface="Arial" pitchFamily="34" charset="0"/>
                <a:cs typeface="Arial" pitchFamily="34" charset="0"/>
              </a:rPr>
              <a:t>East Asia</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65</a:t>
            </a:fld>
            <a:endParaRPr lang="en-US">
              <a:solidFill>
                <a:srgbClr val="000000"/>
              </a:solidFill>
            </a:endParaRPr>
          </a:p>
        </p:txBody>
      </p:sp>
      <p:pic>
        <p:nvPicPr>
          <p:cNvPr id="70658" name="Picture 2"/>
          <p:cNvPicPr>
            <a:picLocks noChangeAspect="1" noChangeArrowheads="1"/>
          </p:cNvPicPr>
          <p:nvPr/>
        </p:nvPicPr>
        <p:blipFill>
          <a:blip r:embed="rId2" cstate="print"/>
          <a:srcRect/>
          <a:stretch>
            <a:fillRect/>
          </a:stretch>
        </p:blipFill>
        <p:spPr bwMode="auto">
          <a:xfrm>
            <a:off x="381000" y="0"/>
            <a:ext cx="8420100" cy="6858000"/>
          </a:xfrm>
          <a:prstGeom prst="rect">
            <a:avLst/>
          </a:prstGeom>
          <a:noFill/>
          <a:ln w="9525">
            <a:noFill/>
            <a:miter lim="800000"/>
            <a:headEnd/>
            <a:tailEnd/>
          </a:ln>
        </p:spPr>
      </p:pic>
      <p:sp>
        <p:nvSpPr>
          <p:cNvPr id="4" name="TextBox 3"/>
          <p:cNvSpPr txBox="1"/>
          <p:nvPr/>
        </p:nvSpPr>
        <p:spPr>
          <a:xfrm>
            <a:off x="1447053" y="228600"/>
            <a:ext cx="3495380" cy="523220"/>
          </a:xfrm>
          <a:prstGeom prst="rect">
            <a:avLst/>
          </a:prstGeom>
          <a:noFill/>
        </p:spPr>
        <p:txBody>
          <a:bodyPr wrap="none" rtlCol="0">
            <a:spAutoFit/>
          </a:bodyPr>
          <a:lstStyle/>
          <a:p>
            <a:pPr algn="l"/>
            <a:r>
              <a:rPr lang="en-US" b="1" dirty="0">
                <a:solidFill>
                  <a:schemeClr val="tx2"/>
                </a:solidFill>
              </a:rPr>
              <a:t>SLP and 1000mb Winds</a:t>
            </a:r>
          </a:p>
        </p:txBody>
      </p:sp>
      <p:sp>
        <p:nvSpPr>
          <p:cNvPr id="5" name="Rectangle 4"/>
          <p:cNvSpPr/>
          <p:nvPr/>
        </p:nvSpPr>
        <p:spPr>
          <a:xfrm>
            <a:off x="7472547" y="3200400"/>
            <a:ext cx="604653" cy="400110"/>
          </a:xfrm>
          <a:prstGeom prst="rect">
            <a:avLst/>
          </a:prstGeom>
        </p:spPr>
        <p:txBody>
          <a:bodyPr wrap="none">
            <a:spAutoFit/>
          </a:bodyPr>
          <a:lstStyle/>
          <a:p>
            <a:r>
              <a:rPr lang="en-US" sz="2000" b="1" dirty="0">
                <a:solidFill>
                  <a:schemeClr val="tx2"/>
                </a:solidFill>
              </a:rPr>
              <a:t>July</a:t>
            </a:r>
            <a:endParaRPr lang="en-US" sz="2000" dirty="0"/>
          </a:p>
        </p:txBody>
      </p:sp>
      <p:sp>
        <p:nvSpPr>
          <p:cNvPr id="6" name="Rectangle 5"/>
          <p:cNvSpPr/>
          <p:nvPr/>
        </p:nvSpPr>
        <p:spPr>
          <a:xfrm>
            <a:off x="6934200" y="-76200"/>
            <a:ext cx="990977" cy="400110"/>
          </a:xfrm>
          <a:prstGeom prst="rect">
            <a:avLst/>
          </a:prstGeom>
        </p:spPr>
        <p:txBody>
          <a:bodyPr wrap="none">
            <a:spAutoFit/>
          </a:bodyPr>
          <a:lstStyle/>
          <a:p>
            <a:r>
              <a:rPr lang="en-US" sz="2000" b="1" dirty="0">
                <a:solidFill>
                  <a:schemeClr val="tx2"/>
                </a:solidFill>
              </a:rPr>
              <a:t>January</a:t>
            </a:r>
            <a:endParaRPr lang="en-US" sz="2000" dirty="0"/>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66</a:t>
            </a:fld>
            <a:endParaRPr lang="en-US">
              <a:solidFill>
                <a:srgbClr val="000000"/>
              </a:solidFill>
            </a:endParaRPr>
          </a:p>
        </p:txBody>
      </p:sp>
      <p:pic>
        <p:nvPicPr>
          <p:cNvPr id="71682" name="Picture 2"/>
          <p:cNvPicPr>
            <a:picLocks noChangeAspect="1" noChangeArrowheads="1"/>
          </p:cNvPicPr>
          <p:nvPr/>
        </p:nvPicPr>
        <p:blipFill>
          <a:blip r:embed="rId3" cstate="print"/>
          <a:srcRect/>
          <a:stretch>
            <a:fillRect/>
          </a:stretch>
        </p:blipFill>
        <p:spPr bwMode="auto">
          <a:xfrm>
            <a:off x="129664" y="228600"/>
            <a:ext cx="8938136" cy="6426200"/>
          </a:xfrm>
          <a:prstGeom prst="rect">
            <a:avLst/>
          </a:prstGeom>
          <a:noFill/>
          <a:ln w="9525">
            <a:noFill/>
            <a:miter lim="800000"/>
            <a:headEnd/>
            <a:tailEnd/>
          </a:ln>
        </p:spPr>
      </p:pic>
      <p:sp>
        <p:nvSpPr>
          <p:cNvPr id="4" name="Rectangle 3"/>
          <p:cNvSpPr/>
          <p:nvPr/>
        </p:nvSpPr>
        <p:spPr>
          <a:xfrm>
            <a:off x="3581400" y="838200"/>
            <a:ext cx="1640193" cy="461665"/>
          </a:xfrm>
          <a:prstGeom prst="rect">
            <a:avLst/>
          </a:prstGeom>
        </p:spPr>
        <p:txBody>
          <a:bodyPr wrap="none">
            <a:spAutoFit/>
          </a:bodyPr>
          <a:lstStyle/>
          <a:p>
            <a:r>
              <a:rPr lang="en-US" sz="2400" b="1" dirty="0">
                <a:solidFill>
                  <a:schemeClr val="tx2"/>
                </a:solidFill>
              </a:rPr>
              <a:t>(mm/month)</a:t>
            </a:r>
            <a:endParaRPr lang="en-US" sz="2400" dirty="0"/>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67</a:t>
            </a:fld>
            <a:endParaRPr lang="en-US">
              <a:solidFill>
                <a:srgbClr val="000000"/>
              </a:solidFill>
            </a:endParaRPr>
          </a:p>
        </p:txBody>
      </p:sp>
      <p:grpSp>
        <p:nvGrpSpPr>
          <p:cNvPr id="10" name="Group 9"/>
          <p:cNvGrpSpPr/>
          <p:nvPr/>
        </p:nvGrpSpPr>
        <p:grpSpPr>
          <a:xfrm>
            <a:off x="190500" y="107950"/>
            <a:ext cx="8724900" cy="6750050"/>
            <a:chOff x="190500" y="107950"/>
            <a:chExt cx="8724900" cy="6750050"/>
          </a:xfrm>
        </p:grpSpPr>
        <p:pic>
          <p:nvPicPr>
            <p:cNvPr id="72706" name="Picture 2"/>
            <p:cNvPicPr>
              <a:picLocks noChangeAspect="1" noChangeArrowheads="1"/>
            </p:cNvPicPr>
            <p:nvPr/>
          </p:nvPicPr>
          <p:blipFill>
            <a:blip r:embed="rId2" cstate="print"/>
            <a:srcRect/>
            <a:stretch>
              <a:fillRect/>
            </a:stretch>
          </p:blipFill>
          <p:spPr bwMode="auto">
            <a:xfrm>
              <a:off x="190500" y="107950"/>
              <a:ext cx="8724900" cy="6750050"/>
            </a:xfrm>
            <a:prstGeom prst="rect">
              <a:avLst/>
            </a:prstGeom>
            <a:noFill/>
            <a:ln w="9525">
              <a:noFill/>
              <a:miter lim="800000"/>
              <a:headEnd/>
              <a:tailEnd/>
            </a:ln>
          </p:spPr>
        </p:pic>
        <p:sp>
          <p:nvSpPr>
            <p:cNvPr id="6" name="Freeform 5"/>
            <p:cNvSpPr/>
            <p:nvPr/>
          </p:nvSpPr>
          <p:spPr bwMode="auto">
            <a:xfrm>
              <a:off x="5764427" y="1337619"/>
              <a:ext cx="2042984" cy="268759"/>
            </a:xfrm>
            <a:custGeom>
              <a:avLst/>
              <a:gdLst>
                <a:gd name="connsiteX0" fmla="*/ 0 w 2042984"/>
                <a:gd name="connsiteY0" fmla="*/ 268759 h 268759"/>
                <a:gd name="connsiteX1" fmla="*/ 586946 w 2042984"/>
                <a:gd name="connsiteY1" fmla="*/ 237867 h 268759"/>
                <a:gd name="connsiteX2" fmla="*/ 605481 w 2042984"/>
                <a:gd name="connsiteY2" fmla="*/ 237867 h 268759"/>
                <a:gd name="connsiteX3" fmla="*/ 710514 w 2042984"/>
                <a:gd name="connsiteY3" fmla="*/ 83408 h 268759"/>
                <a:gd name="connsiteX4" fmla="*/ 864973 w 2042984"/>
                <a:gd name="connsiteY4" fmla="*/ 9267 h 268759"/>
                <a:gd name="connsiteX5" fmla="*/ 1872049 w 2042984"/>
                <a:gd name="connsiteY5" fmla="*/ 27803 h 268759"/>
                <a:gd name="connsiteX6" fmla="*/ 1890584 w 2042984"/>
                <a:gd name="connsiteY6" fmla="*/ 15446 h 26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84" h="268759">
                  <a:moveTo>
                    <a:pt x="0" y="268759"/>
                  </a:moveTo>
                  <a:lnTo>
                    <a:pt x="586946" y="237867"/>
                  </a:lnTo>
                  <a:cubicBezTo>
                    <a:pt x="687859" y="232718"/>
                    <a:pt x="584886" y="263610"/>
                    <a:pt x="605481" y="237867"/>
                  </a:cubicBezTo>
                  <a:cubicBezTo>
                    <a:pt x="626076" y="212124"/>
                    <a:pt x="667265" y="121508"/>
                    <a:pt x="710514" y="83408"/>
                  </a:cubicBezTo>
                  <a:cubicBezTo>
                    <a:pt x="753763" y="45308"/>
                    <a:pt x="671384" y="18534"/>
                    <a:pt x="864973" y="9267"/>
                  </a:cubicBezTo>
                  <a:cubicBezTo>
                    <a:pt x="1058562" y="0"/>
                    <a:pt x="1701114" y="26773"/>
                    <a:pt x="1872049" y="27803"/>
                  </a:cubicBezTo>
                  <a:cubicBezTo>
                    <a:pt x="2042984" y="28833"/>
                    <a:pt x="1966784" y="22139"/>
                    <a:pt x="1890584" y="15446"/>
                  </a:cubicBezTo>
                </a:path>
              </a:pathLst>
            </a:custGeom>
            <a:noFill/>
            <a:ln w="38100" cap="flat" cmpd="sng" algn="ctr">
              <a:solidFill>
                <a:schemeClr val="tx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7" name="Freeform 6"/>
            <p:cNvSpPr/>
            <p:nvPr/>
          </p:nvSpPr>
          <p:spPr bwMode="auto">
            <a:xfrm>
              <a:off x="5708822" y="3887230"/>
              <a:ext cx="1797907" cy="629165"/>
            </a:xfrm>
            <a:custGeom>
              <a:avLst/>
              <a:gdLst>
                <a:gd name="connsiteX0" fmla="*/ 0 w 1797907"/>
                <a:gd name="connsiteY0" fmla="*/ 629165 h 629165"/>
                <a:gd name="connsiteX1" fmla="*/ 438664 w 1797907"/>
                <a:gd name="connsiteY1" fmla="*/ 592094 h 629165"/>
                <a:gd name="connsiteX2" fmla="*/ 574589 w 1797907"/>
                <a:gd name="connsiteY2" fmla="*/ 555024 h 629165"/>
                <a:gd name="connsiteX3" fmla="*/ 691978 w 1797907"/>
                <a:gd name="connsiteY3" fmla="*/ 252284 h 629165"/>
                <a:gd name="connsiteX4" fmla="*/ 914400 w 1797907"/>
                <a:gd name="connsiteY4" fmla="*/ 104002 h 629165"/>
                <a:gd name="connsiteX5" fmla="*/ 1204783 w 1797907"/>
                <a:gd name="connsiteY5" fmla="*/ 11327 h 629165"/>
                <a:gd name="connsiteX6" fmla="*/ 1711410 w 1797907"/>
                <a:gd name="connsiteY6" fmla="*/ 36040 h 629165"/>
                <a:gd name="connsiteX7" fmla="*/ 1723767 w 1797907"/>
                <a:gd name="connsiteY7" fmla="*/ 36040 h 62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7907" h="629165">
                  <a:moveTo>
                    <a:pt x="0" y="629165"/>
                  </a:moveTo>
                  <a:cubicBezTo>
                    <a:pt x="171449" y="616808"/>
                    <a:pt x="342899" y="604451"/>
                    <a:pt x="438664" y="592094"/>
                  </a:cubicBezTo>
                  <a:cubicBezTo>
                    <a:pt x="534429" y="579737"/>
                    <a:pt x="532370" y="611659"/>
                    <a:pt x="574589" y="555024"/>
                  </a:cubicBezTo>
                  <a:cubicBezTo>
                    <a:pt x="616808" y="498389"/>
                    <a:pt x="635343" y="327454"/>
                    <a:pt x="691978" y="252284"/>
                  </a:cubicBezTo>
                  <a:cubicBezTo>
                    <a:pt x="748613" y="177114"/>
                    <a:pt x="828932" y="144162"/>
                    <a:pt x="914400" y="104002"/>
                  </a:cubicBezTo>
                  <a:cubicBezTo>
                    <a:pt x="999868" y="63842"/>
                    <a:pt x="1071948" y="22654"/>
                    <a:pt x="1204783" y="11327"/>
                  </a:cubicBezTo>
                  <a:cubicBezTo>
                    <a:pt x="1337618" y="0"/>
                    <a:pt x="1624913" y="31921"/>
                    <a:pt x="1711410" y="36040"/>
                  </a:cubicBezTo>
                  <a:cubicBezTo>
                    <a:pt x="1797907" y="40159"/>
                    <a:pt x="1760837" y="38099"/>
                    <a:pt x="1723767" y="36040"/>
                  </a:cubicBezTo>
                </a:path>
              </a:pathLst>
            </a:custGeom>
            <a:noFill/>
            <a:ln w="38100" cap="flat" cmpd="sng" algn="ctr">
              <a:solidFill>
                <a:schemeClr val="tx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8" name="TextBox 7"/>
            <p:cNvSpPr txBox="1"/>
            <p:nvPr/>
          </p:nvSpPr>
          <p:spPr>
            <a:xfrm>
              <a:off x="5063861" y="1371600"/>
              <a:ext cx="651139" cy="400110"/>
            </a:xfrm>
            <a:prstGeom prst="rect">
              <a:avLst/>
            </a:prstGeom>
            <a:noFill/>
          </p:spPr>
          <p:txBody>
            <a:bodyPr wrap="none" rtlCol="0">
              <a:spAutoFit/>
            </a:bodyPr>
            <a:lstStyle/>
            <a:p>
              <a:r>
                <a:rPr lang="en-US" sz="2000" b="1" dirty="0">
                  <a:solidFill>
                    <a:schemeClr val="tx2"/>
                  </a:solidFill>
                </a:rPr>
                <a:t>ITCZ</a:t>
              </a:r>
            </a:p>
          </p:txBody>
        </p:sp>
        <p:sp>
          <p:nvSpPr>
            <p:cNvPr id="9" name="TextBox 8"/>
            <p:cNvSpPr txBox="1"/>
            <p:nvPr/>
          </p:nvSpPr>
          <p:spPr>
            <a:xfrm>
              <a:off x="5144532" y="4299578"/>
              <a:ext cx="651139" cy="400110"/>
            </a:xfrm>
            <a:prstGeom prst="rect">
              <a:avLst/>
            </a:prstGeom>
            <a:noFill/>
          </p:spPr>
          <p:txBody>
            <a:bodyPr wrap="none" rtlCol="0">
              <a:spAutoFit/>
            </a:bodyPr>
            <a:lstStyle/>
            <a:p>
              <a:r>
                <a:rPr lang="en-US" sz="2000" b="1" dirty="0">
                  <a:solidFill>
                    <a:schemeClr val="tx2"/>
                  </a:solidFill>
                </a:rPr>
                <a:t>ITCZ</a:t>
              </a:r>
            </a:p>
          </p:txBody>
        </p:sp>
      </p:grpSp>
      <p:sp>
        <p:nvSpPr>
          <p:cNvPr id="11" name="Rectangle 10"/>
          <p:cNvSpPr/>
          <p:nvPr/>
        </p:nvSpPr>
        <p:spPr>
          <a:xfrm>
            <a:off x="7624947" y="3257490"/>
            <a:ext cx="604653" cy="400110"/>
          </a:xfrm>
          <a:prstGeom prst="rect">
            <a:avLst/>
          </a:prstGeom>
        </p:spPr>
        <p:txBody>
          <a:bodyPr wrap="none">
            <a:spAutoFit/>
          </a:bodyPr>
          <a:lstStyle/>
          <a:p>
            <a:r>
              <a:rPr lang="en-US" sz="2000" b="1" dirty="0">
                <a:solidFill>
                  <a:schemeClr val="tx2"/>
                </a:solidFill>
              </a:rPr>
              <a:t>July</a:t>
            </a:r>
            <a:endParaRPr lang="en-US" sz="2000" dirty="0"/>
          </a:p>
        </p:txBody>
      </p:sp>
      <p:sp>
        <p:nvSpPr>
          <p:cNvPr id="12" name="Rectangle 11"/>
          <p:cNvSpPr/>
          <p:nvPr/>
        </p:nvSpPr>
        <p:spPr>
          <a:xfrm>
            <a:off x="7086600" y="-19110"/>
            <a:ext cx="990977" cy="400110"/>
          </a:xfrm>
          <a:prstGeom prst="rect">
            <a:avLst/>
          </a:prstGeom>
        </p:spPr>
        <p:txBody>
          <a:bodyPr wrap="none">
            <a:spAutoFit/>
          </a:bodyPr>
          <a:lstStyle/>
          <a:p>
            <a:r>
              <a:rPr lang="en-US" sz="2000" b="1" dirty="0">
                <a:solidFill>
                  <a:schemeClr val="tx2"/>
                </a:solidFill>
              </a:rPr>
              <a:t>January</a:t>
            </a:r>
            <a:endParaRPr lang="en-US" sz="2000" dirty="0"/>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68</a:t>
            </a:fld>
            <a:endParaRPr lang="en-US">
              <a:solidFill>
                <a:srgbClr val="000000"/>
              </a:solidFill>
            </a:endParaRPr>
          </a:p>
        </p:txBody>
      </p:sp>
      <p:pic>
        <p:nvPicPr>
          <p:cNvPr id="73730" name="Picture 2"/>
          <p:cNvPicPr>
            <a:picLocks noChangeAspect="1" noChangeArrowheads="1"/>
          </p:cNvPicPr>
          <p:nvPr/>
        </p:nvPicPr>
        <p:blipFill>
          <a:blip r:embed="rId3" cstate="print"/>
          <a:srcRect/>
          <a:stretch>
            <a:fillRect/>
          </a:stretch>
        </p:blipFill>
        <p:spPr bwMode="auto">
          <a:xfrm>
            <a:off x="415925" y="358775"/>
            <a:ext cx="8312150" cy="6140450"/>
          </a:xfrm>
          <a:prstGeom prst="rect">
            <a:avLst/>
          </a:prstGeom>
          <a:noFill/>
          <a:ln w="9525">
            <a:noFill/>
            <a:miter lim="800000"/>
            <a:headEnd/>
            <a:tailEnd/>
          </a:ln>
        </p:spPr>
      </p:pic>
      <p:sp>
        <p:nvSpPr>
          <p:cNvPr id="4" name="Rectangle 3"/>
          <p:cNvSpPr/>
          <p:nvPr/>
        </p:nvSpPr>
        <p:spPr bwMode="auto">
          <a:xfrm>
            <a:off x="2133600" y="2590800"/>
            <a:ext cx="5181600" cy="14478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5" name="Rectangle 4"/>
          <p:cNvSpPr/>
          <p:nvPr/>
        </p:nvSpPr>
        <p:spPr>
          <a:xfrm>
            <a:off x="2165376" y="909935"/>
            <a:ext cx="5245347" cy="461665"/>
          </a:xfrm>
          <a:prstGeom prst="rect">
            <a:avLst/>
          </a:prstGeom>
        </p:spPr>
        <p:txBody>
          <a:bodyPr wrap="none">
            <a:spAutoFit/>
          </a:bodyPr>
          <a:lstStyle/>
          <a:p>
            <a:r>
              <a:rPr lang="pt-BR" sz="2400" dirty="0">
                <a:solidFill>
                  <a:schemeClr val="tx2"/>
                </a:solidFill>
                <a:latin typeface="Arial" pitchFamily="34" charset="0"/>
                <a:cs typeface="Arial" pitchFamily="34" charset="0"/>
              </a:rPr>
              <a:t>(approx. 10–20 °N and 18 °W–20 °E)</a:t>
            </a:r>
            <a:endParaRPr lang="en-US" sz="2400" dirty="0">
              <a:solidFill>
                <a:schemeClr val="tx2"/>
              </a:solidFill>
              <a:latin typeface="Arial" pitchFamily="34" charset="0"/>
              <a:cs typeface="Arial" pitchFamily="34" charset="0"/>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solidFill>
                  <a:srgbClr val="000000"/>
                </a:solidFill>
              </a:rPr>
              <a:pPr>
                <a:defRPr/>
              </a:pPr>
              <a:t>69</a:t>
            </a:fld>
            <a:endParaRPr lang="en-US">
              <a:solidFill>
                <a:srgbClr val="000000"/>
              </a:solidFill>
            </a:endParaRPr>
          </a:p>
        </p:txBody>
      </p:sp>
      <p:sp>
        <p:nvSpPr>
          <p:cNvPr id="39938" name="AutoShape 2" descr="Click for options and more information"/>
          <p:cNvSpPr>
            <a:spLocks noChangeAspect="1" noChangeArrowheads="1"/>
          </p:cNvSpPr>
          <p:nvPr/>
        </p:nvSpPr>
        <p:spPr bwMode="auto">
          <a:xfrm>
            <a:off x="155575" y="-1309688"/>
            <a:ext cx="4800600" cy="27432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9941" name="Picture 5"/>
          <p:cNvPicPr>
            <a:picLocks noChangeAspect="1" noChangeArrowheads="1"/>
          </p:cNvPicPr>
          <p:nvPr/>
        </p:nvPicPr>
        <p:blipFill>
          <a:blip r:embed="rId2" cstate="print"/>
          <a:srcRect/>
          <a:stretch>
            <a:fillRect/>
          </a:stretch>
        </p:blipFill>
        <p:spPr bwMode="auto">
          <a:xfrm>
            <a:off x="53975" y="56575"/>
            <a:ext cx="9036050" cy="6489700"/>
          </a:xfrm>
          <a:prstGeom prst="rect">
            <a:avLst/>
          </a:prstGeom>
          <a:noFill/>
          <a:ln w="9525">
            <a:noFill/>
            <a:miter lim="800000"/>
            <a:headEnd/>
            <a:tailEnd/>
          </a:ln>
        </p:spPr>
      </p:pic>
      <p:sp>
        <p:nvSpPr>
          <p:cNvPr id="5" name="TextBox 4"/>
          <p:cNvSpPr txBox="1"/>
          <p:nvPr/>
        </p:nvSpPr>
        <p:spPr>
          <a:xfrm>
            <a:off x="533400" y="1091625"/>
            <a:ext cx="7769306" cy="461665"/>
          </a:xfrm>
          <a:prstGeom prst="rect">
            <a:avLst/>
          </a:prstGeom>
          <a:noFill/>
        </p:spPr>
        <p:txBody>
          <a:bodyPr wrap="none" rtlCol="0">
            <a:spAutoFit/>
          </a:bodyPr>
          <a:lstStyle/>
          <a:p>
            <a:pPr algn="l"/>
            <a:r>
              <a:rPr lang="en-US" sz="2400" b="1" dirty="0">
                <a:solidFill>
                  <a:schemeClr val="tx2"/>
                </a:solidFill>
                <a:latin typeface="Arial" pitchFamily="34" charset="0"/>
                <a:cs typeface="Arial" pitchFamily="34" charset="0"/>
              </a:rPr>
              <a:t>Deserts form where annual P is much less than PET</a:t>
            </a:r>
          </a:p>
        </p:txBody>
      </p:sp>
      <p:sp>
        <p:nvSpPr>
          <p:cNvPr id="6" name="TextBox 5"/>
          <p:cNvSpPr txBox="1"/>
          <p:nvPr/>
        </p:nvSpPr>
        <p:spPr>
          <a:xfrm>
            <a:off x="381001" y="6273225"/>
            <a:ext cx="8583824" cy="523220"/>
          </a:xfrm>
          <a:prstGeom prst="rect">
            <a:avLst/>
          </a:prstGeom>
          <a:noFill/>
        </p:spPr>
        <p:txBody>
          <a:bodyPr wrap="square" rtlCol="0">
            <a:spAutoFit/>
          </a:bodyPr>
          <a:lstStyle/>
          <a:p>
            <a:pPr algn="l"/>
            <a:r>
              <a:rPr lang="en-US" sz="1400" b="1" dirty="0" err="1">
                <a:solidFill>
                  <a:schemeClr val="tx2"/>
                </a:solidFill>
                <a:latin typeface="Arial" pitchFamily="34" charset="0"/>
                <a:cs typeface="Arial" pitchFamily="34" charset="0"/>
              </a:rPr>
              <a:t>Precip</a:t>
            </a:r>
            <a:r>
              <a:rPr lang="en-US" sz="1400" b="1" dirty="0">
                <a:solidFill>
                  <a:schemeClr val="tx2"/>
                </a:solidFill>
                <a:latin typeface="Arial" pitchFamily="34" charset="0"/>
                <a:cs typeface="Arial" pitchFamily="34" charset="0"/>
              </a:rPr>
              <a:t>. is suppressed by subsidence associated with the Hadley Cell or mountain ranges (e.g., in N. and S. America), or due to deletion of moisture after crossing a mountain range. </a:t>
            </a:r>
          </a:p>
        </p:txBody>
      </p:sp>
      <p:sp>
        <p:nvSpPr>
          <p:cNvPr id="7" name="TextBox 6"/>
          <p:cNvSpPr txBox="1"/>
          <p:nvPr/>
        </p:nvSpPr>
        <p:spPr>
          <a:xfrm>
            <a:off x="2179713" y="1610380"/>
            <a:ext cx="3078087" cy="523220"/>
          </a:xfrm>
          <a:prstGeom prst="rect">
            <a:avLst/>
          </a:prstGeom>
          <a:noFill/>
        </p:spPr>
        <p:txBody>
          <a:bodyPr wrap="none" rtlCol="0">
            <a:spAutoFit/>
          </a:bodyPr>
          <a:lstStyle/>
          <a:p>
            <a:pPr algn="l"/>
            <a:r>
              <a:rPr lang="en-US" sz="1400" b="1" dirty="0">
                <a:latin typeface="Arial" pitchFamily="34" charset="0"/>
                <a:cs typeface="Arial" pitchFamily="34" charset="0"/>
              </a:rPr>
              <a:t>Deserts have large T diurnal cycle</a:t>
            </a:r>
          </a:p>
          <a:p>
            <a:pPr algn="l"/>
            <a:r>
              <a:rPr lang="en-US" sz="1400" b="1" dirty="0">
                <a:latin typeface="Arial" pitchFamily="34" charset="0"/>
                <a:cs typeface="Arial" pitchFamily="34" charset="0"/>
              </a:rPr>
              <a:t>and often have net radiation loss.</a:t>
            </a:r>
          </a:p>
        </p:txBody>
      </p:sp>
      <p:sp>
        <p:nvSpPr>
          <p:cNvPr id="8" name="TextBox 7"/>
          <p:cNvSpPr txBox="1"/>
          <p:nvPr/>
        </p:nvSpPr>
        <p:spPr>
          <a:xfrm>
            <a:off x="1981200" y="2438400"/>
            <a:ext cx="184731" cy="523220"/>
          </a:xfrm>
          <a:prstGeom prst="rect">
            <a:avLst/>
          </a:prstGeom>
          <a:noFill/>
        </p:spPr>
        <p:txBody>
          <a:bodyPr wrap="none" rtlCol="0">
            <a:spAutoFit/>
          </a:bodyPr>
          <a:lstStyle/>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89154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Thermal Wind  </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3"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sp>
        <p:nvSpPr>
          <p:cNvPr id="6" name="TextBox 5"/>
          <p:cNvSpPr txBox="1"/>
          <p:nvPr/>
        </p:nvSpPr>
        <p:spPr>
          <a:xfrm>
            <a:off x="76200" y="838200"/>
            <a:ext cx="9029982" cy="830997"/>
          </a:xfrm>
          <a:prstGeom prst="rect">
            <a:avLst/>
          </a:prstGeom>
          <a:noFill/>
        </p:spPr>
        <p:txBody>
          <a:bodyPr wrap="square" rtlCol="0">
            <a:spAutoFit/>
          </a:bodyPr>
          <a:lstStyle/>
          <a:p>
            <a:pPr algn="l"/>
            <a:r>
              <a:rPr lang="en-US" sz="2400" b="1" dirty="0"/>
              <a:t>The </a:t>
            </a:r>
            <a:r>
              <a:rPr lang="en-US" sz="2400" b="1" dirty="0" err="1"/>
              <a:t>geostrophic</a:t>
            </a:r>
            <a:r>
              <a:rPr lang="en-US" sz="2400" b="1" dirty="0"/>
              <a:t> wind must have vertical shear if horizontal T gradient (or </a:t>
            </a:r>
            <a:r>
              <a:rPr lang="en-US" sz="2400" b="1" dirty="0" err="1">
                <a:solidFill>
                  <a:schemeClr val="tx2"/>
                </a:solidFill>
              </a:rPr>
              <a:t>baroclinity</a:t>
            </a:r>
            <a:r>
              <a:rPr lang="en-US" sz="2400" b="1" dirty="0"/>
              <a:t>) exists:</a:t>
            </a:r>
          </a:p>
        </p:txBody>
      </p:sp>
      <p:sp>
        <p:nvSpPr>
          <p:cNvPr id="307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3075" name="Object 3"/>
              <p:cNvSpPr txBox="1"/>
              <p:nvPr/>
            </p:nvSpPr>
            <p:spPr bwMode="auto">
              <a:xfrm>
                <a:off x="1736725" y="1600200"/>
                <a:ext cx="5730875" cy="2233612"/>
              </a:xfrm>
              <a:prstGeom prst="rect">
                <a:avLst/>
              </a:prstGeom>
              <a:solidFill>
                <a:schemeClr val="tx1"/>
              </a:solidFill>
            </p:spPr>
            <p:txBody>
              <a:bodyPr>
                <a:normAutofit fontScale="55000" lnSpcReduction="20000"/>
              </a:bodyPr>
              <a:lstStyle/>
              <a:p>
                <a:pPr algn="l"/>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𝑢</m:t>
                          </m:r>
                        </m:e>
                        <m:sub>
                          <m:r>
                            <a:rPr lang="en-US" i="1">
                              <a:solidFill>
                                <a:srgbClr val="000000"/>
                              </a:solidFill>
                              <a:latin typeface="Cambria Math" panose="02040503050406030204" pitchFamily="18" charset="0"/>
                            </a:rPr>
                            <m:t>𝑇</m:t>
                          </m:r>
                        </m:sub>
                      </m:sSub>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𝑢</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2</m:t>
                          </m:r>
                        </m:sub>
                      </m:sSub>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𝑢</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1</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𝑅</m:t>
                          </m:r>
                        </m:num>
                        <m:den>
                          <m:r>
                            <a:rPr lang="en-US" i="1">
                              <a:solidFill>
                                <a:srgbClr val="000000"/>
                              </a:solidFill>
                              <a:latin typeface="Cambria Math" panose="02040503050406030204" pitchFamily="18" charset="0"/>
                            </a:rPr>
                            <m:t>𝑓</m:t>
                          </m:r>
                        </m:den>
                      </m:f>
                      <m:r>
                        <a:rPr lang="en-US" i="1">
                          <a:solidFill>
                            <a:srgbClr val="000000"/>
                          </a:solidFill>
                          <a:latin typeface="Cambria Math" panose="02040503050406030204" pitchFamily="18" charset="0"/>
                        </a:rPr>
                        <m:t> </m:t>
                      </m:r>
                      <m:d>
                        <m:dPr>
                          <m:ctrlPr>
                            <a:rPr lang="en-US" i="1">
                              <a:solidFill>
                                <a:srgbClr val="000000"/>
                              </a:solidFill>
                              <a:latin typeface="Cambria Math" panose="02040503050406030204" pitchFamily="18" charset="0"/>
                            </a:rPr>
                          </m:ctrlPr>
                        </m:dPr>
                        <m:e>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bar>
                                <m:barPr>
                                  <m:pos m:val="top"/>
                                  <m:ctrlPr>
                                    <a:rPr lang="en-US" i="1">
                                      <a:solidFill>
                                        <a:srgbClr val="000000"/>
                                      </a:solidFill>
                                      <a:latin typeface="Cambria Math" panose="02040503050406030204" pitchFamily="18" charset="0"/>
                                    </a:rPr>
                                  </m:ctrlPr>
                                </m:barPr>
                                <m:e>
                                  <m:r>
                                    <a:rPr lang="en-US" i="1">
                                      <a:solidFill>
                                        <a:srgbClr val="000000"/>
                                      </a:solidFill>
                                      <a:latin typeface="Cambria Math" panose="02040503050406030204" pitchFamily="18" charset="0"/>
                                    </a:rPr>
                                    <m:t>𝑇</m:t>
                                  </m:r>
                                </m:e>
                              </m:ba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𝑦</m:t>
                              </m:r>
                            </m:den>
                          </m:f>
                        </m:e>
                      </m:d>
                      <m:r>
                        <a:rPr lang="en-US" i="1">
                          <a:solidFill>
                            <a:srgbClr val="000000"/>
                          </a:solidFill>
                          <a:latin typeface="Cambria Math" panose="02040503050406030204" pitchFamily="18" charset="0"/>
                        </a:rPr>
                        <m:t> </m:t>
                      </m:r>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ln</m:t>
                          </m:r>
                        </m:fName>
                        <m:e>
                          <m:d>
                            <m:dPr>
                              <m:ctrlPr>
                                <a:rPr lang="en-US" i="1">
                                  <a:solidFill>
                                    <a:srgbClr val="000000"/>
                                  </a:solidFill>
                                  <a:latin typeface="Cambria Math" panose="02040503050406030204" pitchFamily="18" charset="0"/>
                                </a:rPr>
                              </m:ctrlPr>
                            </m:dPr>
                            <m:e>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1</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2</m:t>
                                      </m:r>
                                    </m:sub>
                                  </m:sSub>
                                </m:den>
                              </m:f>
                            </m:e>
                          </m:d>
                        </m:e>
                      </m:func>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𝑓</m:t>
                          </m:r>
                        </m:den>
                      </m:f>
                      <m:r>
                        <a:rPr lang="en-US" i="1">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m:rPr>
                                  <m:sty m:val="p"/>
                                </m:rPr>
                                <a:rPr lang="en-US" i="1">
                                  <a:solidFill>
                                    <a:srgbClr val="000000"/>
                                  </a:solidFill>
                                  <a:latin typeface="Cambria Math" panose="02040503050406030204" pitchFamily="18" charset="0"/>
                                </a:rPr>
                                <m:t>Φ</m:t>
                              </m:r>
                            </m:e>
                            <m:sub>
                              <m:r>
                                <a:rPr lang="en-US" i="1">
                                  <a:solidFill>
                                    <a:srgbClr val="000000"/>
                                  </a:solidFill>
                                  <a:latin typeface="Cambria Math" panose="02040503050406030204" pitchFamily="18" charset="0"/>
                                </a:rPr>
                                <m:t>2</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m:rPr>
                                  <m:sty m:val="p"/>
                                </m:rPr>
                                <a:rPr lang="en-US" i="1">
                                  <a:solidFill>
                                    <a:srgbClr val="000000"/>
                                  </a:solidFill>
                                  <a:latin typeface="Cambria Math" panose="02040503050406030204" pitchFamily="18" charset="0"/>
                                </a:rPr>
                                <m:t>Φ</m:t>
                              </m:r>
                            </m:e>
                            <m:sub>
                              <m:r>
                                <a:rPr lang="en-US" i="1">
                                  <a:solidFill>
                                    <a:srgbClr val="000000"/>
                                  </a:solidFill>
                                  <a:latin typeface="Cambria Math" panose="02040503050406030204" pitchFamily="18" charset="0"/>
                                </a:rPr>
                                <m:t>1</m:t>
                              </m:r>
                            </m:sub>
                          </m:sSub>
                          <m:r>
                            <a:rPr lang="en-US" i="1">
                              <a:solidFill>
                                <a:srgbClr val="000000"/>
                              </a:solidFill>
                              <a:latin typeface="Cambria Math" panose="02040503050406030204" pitchFamily="18" charset="0"/>
                            </a:rPr>
                            <m:t>)</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𝑦</m:t>
                          </m:r>
                        </m:den>
                      </m:f>
                    </m:oMath>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𝑣</m:t>
                          </m:r>
                        </m:e>
                        <m:sub>
                          <m:r>
                            <a:rPr lang="en-US" i="1">
                              <a:solidFill>
                                <a:srgbClr val="000000"/>
                              </a:solidFill>
                              <a:latin typeface="Cambria Math" panose="02040503050406030204" pitchFamily="18" charset="0"/>
                            </a:rPr>
                            <m:t>𝑇</m:t>
                          </m:r>
                        </m:sub>
                      </m:sSub>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𝑣</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2</m:t>
                          </m:r>
                        </m:sub>
                      </m:sSub>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𝑣</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1</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𝑅</m:t>
                          </m:r>
                        </m:num>
                        <m:den>
                          <m:r>
                            <a:rPr lang="en-US" i="1">
                              <a:solidFill>
                                <a:srgbClr val="000000"/>
                              </a:solidFill>
                              <a:latin typeface="Cambria Math" panose="02040503050406030204" pitchFamily="18" charset="0"/>
                            </a:rPr>
                            <m:t>𝑓</m:t>
                          </m:r>
                        </m:den>
                      </m:f>
                      <m:r>
                        <a:rPr lang="en-US" i="1">
                          <a:solidFill>
                            <a:srgbClr val="000000"/>
                          </a:solidFill>
                          <a:latin typeface="Cambria Math" panose="02040503050406030204" pitchFamily="18" charset="0"/>
                        </a:rPr>
                        <m:t> </m:t>
                      </m:r>
                      <m:d>
                        <m:dPr>
                          <m:ctrlPr>
                            <a:rPr lang="en-US" i="1">
                              <a:solidFill>
                                <a:srgbClr val="000000"/>
                              </a:solidFill>
                              <a:latin typeface="Cambria Math" panose="02040503050406030204" pitchFamily="18" charset="0"/>
                            </a:rPr>
                          </m:ctrlPr>
                        </m:dPr>
                        <m:e>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bar>
                                <m:barPr>
                                  <m:pos m:val="top"/>
                                  <m:ctrlPr>
                                    <a:rPr lang="en-US" i="1">
                                      <a:solidFill>
                                        <a:srgbClr val="000000"/>
                                      </a:solidFill>
                                      <a:latin typeface="Cambria Math" panose="02040503050406030204" pitchFamily="18" charset="0"/>
                                    </a:rPr>
                                  </m:ctrlPr>
                                </m:barPr>
                                <m:e>
                                  <m:r>
                                    <a:rPr lang="en-US" i="1">
                                      <a:solidFill>
                                        <a:srgbClr val="000000"/>
                                      </a:solidFill>
                                      <a:latin typeface="Cambria Math" panose="02040503050406030204" pitchFamily="18" charset="0"/>
                                    </a:rPr>
                                    <m:t>𝑇</m:t>
                                  </m:r>
                                </m:e>
                              </m:ba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𝑥</m:t>
                              </m:r>
                            </m:den>
                          </m:f>
                        </m:e>
                      </m:d>
                      <m:r>
                        <a:rPr lang="en-US" i="1">
                          <a:solidFill>
                            <a:srgbClr val="000000"/>
                          </a:solidFill>
                          <a:latin typeface="Cambria Math" panose="02040503050406030204" pitchFamily="18" charset="0"/>
                        </a:rPr>
                        <m:t> </m:t>
                      </m:r>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ln</m:t>
                          </m:r>
                        </m:fName>
                        <m:e>
                          <m:d>
                            <m:dPr>
                              <m:ctrlPr>
                                <a:rPr lang="en-US" i="1">
                                  <a:solidFill>
                                    <a:srgbClr val="000000"/>
                                  </a:solidFill>
                                  <a:latin typeface="Cambria Math" panose="02040503050406030204" pitchFamily="18" charset="0"/>
                                </a:rPr>
                              </m:ctrlPr>
                            </m:dPr>
                            <m:e>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1</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2</m:t>
                                      </m:r>
                                    </m:sub>
                                  </m:sSub>
                                </m:den>
                              </m:f>
                            </m:e>
                          </m:d>
                        </m:e>
                      </m:func>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𝑓</m:t>
                          </m:r>
                        </m:den>
                      </m:f>
                      <m:r>
                        <a:rPr lang="en-US" i="1">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m:rPr>
                                  <m:sty m:val="p"/>
                                </m:rPr>
                                <a:rPr lang="en-US" i="1">
                                  <a:solidFill>
                                    <a:srgbClr val="000000"/>
                                  </a:solidFill>
                                  <a:latin typeface="Cambria Math" panose="02040503050406030204" pitchFamily="18" charset="0"/>
                                </a:rPr>
                                <m:t>Φ</m:t>
                              </m:r>
                            </m:e>
                            <m:sub>
                              <m:r>
                                <a:rPr lang="en-US" i="1">
                                  <a:solidFill>
                                    <a:srgbClr val="000000"/>
                                  </a:solidFill>
                                  <a:latin typeface="Cambria Math" panose="02040503050406030204" pitchFamily="18" charset="0"/>
                                </a:rPr>
                                <m:t>2</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m:rPr>
                                  <m:sty m:val="p"/>
                                </m:rPr>
                                <a:rPr lang="en-US" i="1">
                                  <a:solidFill>
                                    <a:srgbClr val="000000"/>
                                  </a:solidFill>
                                  <a:latin typeface="Cambria Math" panose="02040503050406030204" pitchFamily="18" charset="0"/>
                                </a:rPr>
                                <m:t>Φ</m:t>
                              </m:r>
                            </m:e>
                            <m:sub>
                              <m:r>
                                <a:rPr lang="en-US" i="1">
                                  <a:solidFill>
                                    <a:srgbClr val="000000"/>
                                  </a:solidFill>
                                  <a:latin typeface="Cambria Math" panose="02040503050406030204" pitchFamily="18" charset="0"/>
                                </a:rPr>
                                <m:t>1</m:t>
                              </m:r>
                            </m:sub>
                          </m:sSub>
                          <m:r>
                            <a:rPr lang="en-US" i="1">
                              <a:solidFill>
                                <a:srgbClr val="000000"/>
                              </a:solidFill>
                              <a:latin typeface="Cambria Math" panose="02040503050406030204" pitchFamily="18" charset="0"/>
                            </a:rPr>
                            <m:t>)</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𝑥</m:t>
                          </m:r>
                        </m:den>
                      </m:f>
                    </m:oMath>
                  </m:oMathPara>
                </a14:m>
                <a:br>
                  <a:rPr lang="en-US" i="1" dirty="0">
                    <a:solidFill>
                      <a:srgbClr val="000000"/>
                    </a:solidFill>
                    <a:latin typeface="Cambria Math" panose="02040503050406030204" pitchFamily="18" charset="0"/>
                  </a:rPr>
                </a:br>
                <a:endParaRPr lang="en-US" i="1" dirty="0">
                  <a:solidFill>
                    <a:srgbClr val="000000"/>
                  </a:solidFill>
                  <a:latin typeface="Cambria Math" panose="02040503050406030204" pitchFamily="18" charset="0"/>
                </a:endParaRPr>
              </a:p>
              <a:p>
                <a:pPr algn="l"/>
                <a:endParaRPr lang="en-US" i="1" dirty="0">
                  <a:solidFill>
                    <a:srgbClr val="000000"/>
                  </a:solidFill>
                  <a:latin typeface="Cambria Math" panose="02040503050406030204" pitchFamily="18" charset="0"/>
                </a:endParaRPr>
              </a:p>
              <a:p>
                <a:pPr algn="l"/>
                <a14:m>
                  <m:oMath xmlns:m="http://schemas.openxmlformats.org/officeDocument/2006/math">
                    <m:r>
                      <a:rPr lang="en-US" i="1">
                        <a:solidFill>
                          <a:srgbClr val="000000"/>
                        </a:solidFill>
                        <a:latin typeface="Cambria Math" panose="02040503050406030204" pitchFamily="18" charset="0"/>
                      </a:rPr>
                      <m:t>𝑤h𝑒𝑟𝑒</m:t>
                    </m:r>
                    <m:r>
                      <a:rPr lang="en-US" i="1">
                        <a:solidFill>
                          <a:srgbClr val="000000"/>
                        </a:solidFill>
                        <a:latin typeface="Cambria Math" panose="02040503050406030204" pitchFamily="18" charset="0"/>
                      </a:rPr>
                      <m:t>  </m:t>
                    </m:r>
                    <m:bar>
                      <m:barPr>
                        <m:pos m:val="top"/>
                        <m:ctrlPr>
                          <a:rPr lang="en-US" i="1">
                            <a:solidFill>
                              <a:srgbClr val="000000"/>
                            </a:solidFill>
                            <a:latin typeface="Cambria Math" panose="02040503050406030204" pitchFamily="18" charset="0"/>
                          </a:rPr>
                        </m:ctrlPr>
                      </m:barPr>
                      <m:e>
                        <m:r>
                          <a:rPr lang="en-US" i="1">
                            <a:solidFill>
                              <a:srgbClr val="000000"/>
                            </a:solidFill>
                            <a:latin typeface="Cambria Math" panose="02040503050406030204" pitchFamily="18" charset="0"/>
                          </a:rPr>
                          <m:t>𝑇</m:t>
                        </m:r>
                      </m:e>
                    </m:bar>
                    <m:r>
                      <a:rPr lang="en-US" i="1">
                        <a:solidFill>
                          <a:srgbClr val="000000"/>
                        </a:solidFill>
                        <a:latin typeface="Cambria Math" panose="02040503050406030204" pitchFamily="18" charset="0"/>
                      </a:rPr>
                      <m:t>=</m:t>
                    </m:r>
                    <m:f>
                      <m:fPr>
                        <m:type m:val="lin"/>
                        <m:ctrlPr>
                          <a:rPr lang="en-US" i="1">
                            <a:solidFill>
                              <a:srgbClr val="000000"/>
                            </a:solidFill>
                            <a:latin typeface="Cambria Math" panose="02040503050406030204" pitchFamily="18" charset="0"/>
                          </a:rPr>
                        </m:ctrlPr>
                      </m:fPr>
                      <m:num>
                        <m:nary>
                          <m:naryPr>
                            <m:ctrlPr>
                              <a:rPr lang="en-US" i="1">
                                <a:solidFill>
                                  <a:srgbClr val="000000"/>
                                </a:solidFill>
                                <a:latin typeface="Cambria Math" panose="02040503050406030204" pitchFamily="18" charset="0"/>
                              </a:rPr>
                            </m:ctrlPr>
                          </m:naryPr>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2</m:t>
                                </m:r>
                              </m:sub>
                            </m:sSub>
                          </m:sub>
                          <m:sup>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1</m:t>
                                </m:r>
                              </m:sub>
                            </m:sSub>
                          </m:sup>
                          <m:e>
                            <m:r>
                              <a:rPr lang="en-US" i="1">
                                <a:solidFill>
                                  <a:srgbClr val="000000"/>
                                </a:solidFill>
                                <a:latin typeface="Cambria Math" panose="02040503050406030204" pitchFamily="18" charset="0"/>
                              </a:rPr>
                              <m:t>𝑇𝑑</m:t>
                            </m:r>
                            <m:r>
                              <a:rPr lang="en-US" i="1">
                                <a:solidFill>
                                  <a:srgbClr val="000000"/>
                                </a:solidFill>
                                <a:latin typeface="Cambria Math" panose="02040503050406030204" pitchFamily="18" charset="0"/>
                              </a:rPr>
                              <m:t>(</m:t>
                            </m:r>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ln</m:t>
                                </m:r>
                              </m:fName>
                              <m:e>
                                <m:r>
                                  <a:rPr lang="en-US" i="1">
                                    <a:solidFill>
                                      <a:srgbClr val="000000"/>
                                    </a:solidFill>
                                    <a:latin typeface="Cambria Math" panose="02040503050406030204" pitchFamily="18" charset="0"/>
                                  </a:rPr>
                                  <m:t>𝑝</m:t>
                                </m:r>
                              </m:e>
                            </m:func>
                            <m:r>
                              <a:rPr lang="en-US" i="1">
                                <a:solidFill>
                                  <a:srgbClr val="000000"/>
                                </a:solidFill>
                                <a:latin typeface="Cambria Math" panose="02040503050406030204" pitchFamily="18" charset="0"/>
                              </a:rPr>
                              <m:t>)</m:t>
                            </m:r>
                          </m:e>
                        </m:nary>
                      </m:num>
                      <m:den>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ln</m:t>
                            </m:r>
                          </m:fName>
                          <m:e>
                            <m:r>
                              <a:rPr lang="en-US" i="1">
                                <a:solidFill>
                                  <a:srgbClr val="000000"/>
                                </a:solidFill>
                                <a:latin typeface="Cambria Math" panose="02040503050406030204" pitchFamily="18" charset="0"/>
                              </a:rPr>
                              <m:t>(</m:t>
                            </m:r>
                          </m:e>
                        </m:func>
                        <m:f>
                          <m:fPr>
                            <m:type m:val="lin"/>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1</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2</m:t>
                                </m:r>
                              </m:sub>
                            </m:sSub>
                          </m:den>
                        </m:f>
                      </m:den>
                    </m:f>
                    <m:r>
                      <a:rPr lang="en-US" i="1">
                        <a:solidFill>
                          <a:srgbClr val="000000"/>
                        </a:solidFill>
                        <a:latin typeface="Cambria Math" panose="02040503050406030204" pitchFamily="18" charset="0"/>
                      </a:rPr>
                      <m:t>)</m:t>
                    </m:r>
                  </m:oMath>
                </a14:m>
                <a:r>
                  <a:rPr lang="en-US" dirty="0"/>
                  <a:t>.  Set </a:t>
                </a:r>
                <a:r>
                  <a:rPr lang="en-US" i="1" dirty="0"/>
                  <a:t>p</a:t>
                </a:r>
                <a:r>
                  <a:rPr lang="en-US" i="1" baseline="-25000" dirty="0"/>
                  <a:t>1</a:t>
                </a:r>
                <a:r>
                  <a:rPr lang="en-US" i="1" dirty="0"/>
                  <a:t>= </a:t>
                </a:r>
                <a:r>
                  <a:rPr lang="en-US" i="1" dirty="0" err="1"/>
                  <a:t>p</a:t>
                </a:r>
                <a:r>
                  <a:rPr lang="en-US" i="1" baseline="-25000" dirty="0" err="1"/>
                  <a:t>sfc</a:t>
                </a:r>
                <a:r>
                  <a:rPr lang="en-US" dirty="0"/>
                  <a:t> and use zero winds at </a:t>
                </a:r>
              </a:p>
              <a:p>
                <a:pPr algn="l"/>
                <a:endParaRPr lang="en-US" dirty="0"/>
              </a:p>
              <a:p>
                <a:pPr algn="l"/>
                <a:r>
                  <a:rPr lang="en-US" dirty="0"/>
                  <a:t>the surface to compute the </a:t>
                </a:r>
                <a:r>
                  <a:rPr lang="en-US" i="1" dirty="0"/>
                  <a:t>u</a:t>
                </a:r>
                <a:r>
                  <a:rPr lang="en-US" i="1" baseline="-25000" dirty="0"/>
                  <a:t>g</a:t>
                </a:r>
                <a:r>
                  <a:rPr lang="en-US" dirty="0"/>
                  <a:t> and </a:t>
                </a:r>
                <a:r>
                  <a:rPr lang="en-US" i="1" dirty="0"/>
                  <a:t>v</a:t>
                </a:r>
                <a:r>
                  <a:rPr lang="en-US" i="1" baseline="-25000" dirty="0"/>
                  <a:t>g</a:t>
                </a:r>
                <a:r>
                  <a:rPr lang="en-US" dirty="0"/>
                  <a:t> at </a:t>
                </a:r>
                <a:r>
                  <a:rPr lang="en-US" i="1" dirty="0"/>
                  <a:t>p</a:t>
                </a:r>
                <a:r>
                  <a:rPr lang="en-US" i="1" baseline="-25000" dirty="0"/>
                  <a:t>2</a:t>
                </a:r>
                <a:r>
                  <a:rPr lang="en-US" dirty="0"/>
                  <a:t>. However, the Z-based estimate (see previous slide) is often more accurate than the T-based estimate. </a:t>
                </a:r>
              </a:p>
            </p:txBody>
          </p:sp>
        </mc:Choice>
        <mc:Fallback xmlns="">
          <p:sp>
            <p:nvSpPr>
              <p:cNvPr id="3075" name="Object 3"/>
              <p:cNvSpPr txBox="1">
                <a:spLocks noRot="1" noChangeAspect="1" noMove="1" noResize="1" noEditPoints="1" noAdjustHandles="1" noChangeArrowheads="1" noChangeShapeType="1" noTextEdit="1"/>
              </p:cNvSpPr>
              <p:nvPr/>
            </p:nvSpPr>
            <p:spPr bwMode="auto">
              <a:xfrm>
                <a:off x="1736725" y="1600200"/>
                <a:ext cx="5730875" cy="2233612"/>
              </a:xfrm>
              <a:prstGeom prst="rect">
                <a:avLst/>
              </a:prstGeom>
              <a:blipFill>
                <a:blip r:embed="rId2"/>
                <a:stretch>
                  <a:fillRect l="-426" b="-5191"/>
                </a:stretch>
              </a:blipFill>
            </p:spPr>
            <p:txBody>
              <a:bodyPr/>
              <a:lstStyle/>
              <a:p>
                <a:r>
                  <a:rPr lang="en-US">
                    <a:noFill/>
                  </a:rPr>
                  <a:t> </a:t>
                </a:r>
              </a:p>
            </p:txBody>
          </p:sp>
        </mc:Fallback>
      </mc:AlternateContent>
      <p:grpSp>
        <p:nvGrpSpPr>
          <p:cNvPr id="27" name="Group 26"/>
          <p:cNvGrpSpPr/>
          <p:nvPr/>
        </p:nvGrpSpPr>
        <p:grpSpPr>
          <a:xfrm>
            <a:off x="1676399" y="3810000"/>
            <a:ext cx="6019801" cy="2971800"/>
            <a:chOff x="1614805" y="3733800"/>
            <a:chExt cx="6081396" cy="3048000"/>
          </a:xfrm>
        </p:grpSpPr>
        <p:pic>
          <p:nvPicPr>
            <p:cNvPr id="17" name="Picture 16"/>
            <p:cNvPicPr/>
            <p:nvPr/>
          </p:nvPicPr>
          <p:blipFill>
            <a:blip r:embed="rId3" cstate="print"/>
            <a:srcRect/>
            <a:stretch>
              <a:fillRect/>
            </a:stretch>
          </p:blipFill>
          <p:spPr bwMode="auto">
            <a:xfrm>
              <a:off x="1614805" y="3810000"/>
              <a:ext cx="6081396" cy="2971800"/>
            </a:xfrm>
            <a:prstGeom prst="rect">
              <a:avLst/>
            </a:prstGeom>
            <a:solidFill>
              <a:schemeClr val="tx1"/>
            </a:solidFill>
            <a:ln w="9525">
              <a:noFill/>
              <a:miter lim="800000"/>
              <a:headEnd/>
              <a:tailEnd/>
            </a:ln>
          </p:spPr>
        </p:pic>
        <p:sp>
          <p:nvSpPr>
            <p:cNvPr id="20" name="TextBox 19"/>
            <p:cNvSpPr txBox="1"/>
            <p:nvPr/>
          </p:nvSpPr>
          <p:spPr>
            <a:xfrm>
              <a:off x="3265301" y="3733800"/>
              <a:ext cx="1521955" cy="400110"/>
            </a:xfrm>
            <a:prstGeom prst="rect">
              <a:avLst/>
            </a:prstGeom>
            <a:noFill/>
          </p:spPr>
          <p:txBody>
            <a:bodyPr wrap="none" rtlCol="0">
              <a:spAutoFit/>
            </a:bodyPr>
            <a:lstStyle/>
            <a:p>
              <a:r>
                <a:rPr lang="en-US" sz="2000" b="1" dirty="0"/>
                <a:t>Summer Asia</a:t>
              </a:r>
            </a:p>
          </p:txBody>
        </p:sp>
        <p:sp>
          <p:nvSpPr>
            <p:cNvPr id="23" name="Rectangle 22"/>
            <p:cNvSpPr/>
            <p:nvPr/>
          </p:nvSpPr>
          <p:spPr bwMode="auto">
            <a:xfrm>
              <a:off x="2743200" y="4343400"/>
              <a:ext cx="838200" cy="3810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2" name="Right Arrow 21"/>
            <p:cNvSpPr/>
            <p:nvPr/>
          </p:nvSpPr>
          <p:spPr bwMode="auto">
            <a:xfrm rot="10800000">
              <a:off x="2438400" y="4355756"/>
              <a:ext cx="914400" cy="304800"/>
            </a:xfrm>
            <a:prstGeom prst="rightArrow">
              <a:avLst/>
            </a:prstGeom>
            <a:solidFill>
              <a:schemeClr val="accent4">
                <a:lumMod val="75000"/>
              </a:schemeClr>
            </a:solidFill>
            <a:ln w="190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5" name="Rectangle 24"/>
            <p:cNvSpPr/>
            <p:nvPr/>
          </p:nvSpPr>
          <p:spPr bwMode="auto">
            <a:xfrm>
              <a:off x="6477000" y="4324866"/>
              <a:ext cx="533400" cy="3810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6" name="Down Arrow 25"/>
            <p:cNvSpPr/>
            <p:nvPr/>
          </p:nvSpPr>
          <p:spPr bwMode="auto">
            <a:xfrm rot="1800000">
              <a:off x="6432952" y="4234979"/>
              <a:ext cx="251387" cy="457200"/>
            </a:xfrm>
            <a:prstGeom prst="downArrow">
              <a:avLst/>
            </a:prstGeom>
            <a:solidFill>
              <a:schemeClr val="accent4">
                <a:lumMod val="75000"/>
              </a:schemeClr>
            </a:solidFill>
            <a:ln w="190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
        <p:nvSpPr>
          <p:cNvPr id="4" name="Rectangle 3"/>
          <p:cNvSpPr/>
          <p:nvPr/>
        </p:nvSpPr>
        <p:spPr>
          <a:xfrm>
            <a:off x="7739448" y="6367046"/>
            <a:ext cx="1404552" cy="338554"/>
          </a:xfrm>
          <a:prstGeom prst="rect">
            <a:avLst/>
          </a:prstGeom>
        </p:spPr>
        <p:txBody>
          <a:bodyPr wrap="none">
            <a:spAutoFit/>
          </a:bodyPr>
          <a:lstStyle/>
          <a:p>
            <a:pPr algn="l"/>
            <a:r>
              <a:rPr lang="en-US" sz="1600" b="1" dirty="0"/>
              <a:t>Dai et al. (2013)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219200" y="0"/>
            <a:ext cx="108966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Key points of Today’s Lecture </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477000"/>
            <a:ext cx="1905000" cy="457200"/>
          </a:xfrm>
        </p:spPr>
        <p:txBody>
          <a:bodyPr/>
          <a:lstStyle/>
          <a:p>
            <a:pPr>
              <a:defRPr/>
            </a:pPr>
            <a:fld id="{11004247-48B2-4E85-AE06-0779406BEB7B}" type="slidenum">
              <a:rPr lang="en-US" smtClean="0">
                <a:solidFill>
                  <a:schemeClr val="bg2"/>
                </a:solidFill>
              </a:rPr>
              <a:pPr>
                <a:defRPr/>
              </a:pPr>
              <a:t>70</a:t>
            </a:fld>
            <a:endParaRPr lang="en-US" dirty="0">
              <a:solidFill>
                <a:schemeClr val="bg2"/>
              </a:solidFill>
            </a:endParaRPr>
          </a:p>
        </p:txBody>
      </p:sp>
      <p:sp>
        <p:nvSpPr>
          <p:cNvPr id="6" name="Rectangle 3"/>
          <p:cNvSpPr txBox="1">
            <a:spLocks noChangeArrowheads="1"/>
          </p:cNvSpPr>
          <p:nvPr/>
        </p:nvSpPr>
        <p:spPr bwMode="auto">
          <a:xfrm>
            <a:off x="76200" y="533400"/>
            <a:ext cx="8915400" cy="60198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defRPr/>
            </a:pPr>
            <a:r>
              <a:rPr lang="en-US" sz="2000" b="1" kern="0" dirty="0">
                <a:solidFill>
                  <a:schemeClr val="bg1"/>
                </a:solidFill>
                <a:latin typeface="Microsoft Sans Serif" pitchFamily="34" charset="0"/>
              </a:rPr>
              <a:t>	</a:t>
            </a:r>
            <a:r>
              <a:rPr lang="en-US" sz="1800" b="1" kern="0" dirty="0">
                <a:solidFill>
                  <a:schemeClr val="bg1"/>
                </a:solidFill>
                <a:latin typeface="Microsoft Sans Serif" pitchFamily="34" charset="0"/>
              </a:rPr>
              <a:t>Atmospheric Circulation and Climate: </a:t>
            </a:r>
            <a:endParaRPr lang="en-US" sz="2000" b="1" kern="0" dirty="0">
              <a:solidFill>
                <a:schemeClr val="bg1"/>
              </a:solidFill>
              <a:latin typeface="Microsoft Sans Serif" pitchFamily="34" charset="0"/>
            </a:endParaRPr>
          </a:p>
          <a:p>
            <a:pPr marL="342900" indent="-342900" algn="l">
              <a:spcBef>
                <a:spcPct val="20000"/>
              </a:spcBef>
              <a:defRPr/>
            </a:pPr>
            <a:r>
              <a:rPr lang="en-US" sz="1800" b="1" kern="0" baseline="30000" dirty="0">
                <a:solidFill>
                  <a:schemeClr val="tx2"/>
                </a:solidFill>
                <a:latin typeface="Microsoft Sans Serif" pitchFamily="34" charset="0"/>
              </a:rPr>
              <a:t>   </a:t>
            </a:r>
            <a:r>
              <a:rPr lang="en-US" sz="1800" kern="0" dirty="0">
                <a:solidFill>
                  <a:schemeClr val="tx2"/>
                </a:solidFill>
                <a:latin typeface="Microsoft Sans Serif" pitchFamily="34" charset="0"/>
              </a:rPr>
              <a:t>-</a:t>
            </a:r>
            <a:r>
              <a:rPr lang="en-US" sz="1600" b="1" kern="0" baseline="30000" dirty="0">
                <a:solidFill>
                  <a:schemeClr val="tx2"/>
                </a:solidFill>
                <a:latin typeface="Microsoft Sans Serif" pitchFamily="34" charset="0"/>
              </a:rPr>
              <a:t> </a:t>
            </a:r>
            <a:r>
              <a:rPr lang="en-US" sz="1600" b="1" kern="0" dirty="0">
                <a:solidFill>
                  <a:schemeClr val="tx2"/>
                </a:solidFill>
                <a:latin typeface="Microsoft Sans Serif" pitchFamily="34" charset="0"/>
              </a:rPr>
              <a:t> </a:t>
            </a:r>
            <a:r>
              <a:rPr lang="en-US" sz="2000" b="1" kern="0" dirty="0">
                <a:solidFill>
                  <a:schemeClr val="tx2"/>
                </a:solidFill>
                <a:latin typeface="Microsoft Sans Serif" pitchFamily="34" charset="0"/>
              </a:rPr>
              <a:t>Some basic:</a:t>
            </a:r>
          </a:p>
          <a:p>
            <a:pPr marL="342900" indent="-342900" algn="l">
              <a:spcBef>
                <a:spcPct val="20000"/>
              </a:spcBef>
              <a:buFont typeface="Arial" pitchFamily="34" charset="0"/>
              <a:buChar char="•"/>
              <a:defRPr/>
            </a:pPr>
            <a:r>
              <a:rPr lang="en-US" sz="1600" b="1" kern="0" dirty="0" err="1">
                <a:latin typeface="Microsoft Sans Serif" pitchFamily="34" charset="0"/>
              </a:rPr>
              <a:t>Rossby</a:t>
            </a:r>
            <a:r>
              <a:rPr lang="en-US" sz="1600" b="1" kern="0" dirty="0">
                <a:latin typeface="Microsoft Sans Serif" pitchFamily="34" charset="0"/>
              </a:rPr>
              <a:t> number [= (du/</a:t>
            </a:r>
            <a:r>
              <a:rPr lang="en-US" sz="1600" b="1" kern="0" dirty="0" err="1">
                <a:latin typeface="Microsoft Sans Serif" pitchFamily="34" charset="0"/>
              </a:rPr>
              <a:t>dt</a:t>
            </a:r>
            <a:r>
              <a:rPr lang="en-US" sz="1600" b="1" kern="0" dirty="0">
                <a:latin typeface="Microsoft Sans Serif" pitchFamily="34" charset="0"/>
              </a:rPr>
              <a:t>)/fv] </a:t>
            </a:r>
            <a:r>
              <a:rPr lang="en-US" sz="1600" b="1" kern="0" dirty="0">
                <a:latin typeface="Microsoft Sans Serif" pitchFamily="34" charset="0"/>
                <a:sym typeface="Symbol"/>
              </a:rPr>
              <a:t></a:t>
            </a:r>
            <a:r>
              <a:rPr lang="en-US" sz="1600" b="1" kern="0" dirty="0">
                <a:latin typeface="Microsoft Sans Serif" pitchFamily="34" charset="0"/>
              </a:rPr>
              <a:t>0.1 </a:t>
            </a:r>
            <a:r>
              <a:rPr lang="en-US" sz="1600" b="1" kern="0" dirty="0">
                <a:latin typeface="Microsoft Sans Serif" pitchFamily="34" charset="0"/>
                <a:sym typeface="Wingdings" pitchFamily="2" charset="2"/>
              </a:rPr>
              <a:t> </a:t>
            </a:r>
            <a:r>
              <a:rPr lang="en-US" sz="1600" b="1" kern="0" dirty="0" err="1">
                <a:latin typeface="Microsoft Sans Serif" pitchFamily="34" charset="0"/>
                <a:sym typeface="Wingdings" pitchFamily="2" charset="2"/>
              </a:rPr>
              <a:t>Geostrophic</a:t>
            </a:r>
            <a:r>
              <a:rPr lang="en-US" sz="1600" b="1" kern="0" dirty="0">
                <a:latin typeface="Microsoft Sans Serif" pitchFamily="34" charset="0"/>
                <a:sym typeface="Wingdings" pitchFamily="2" charset="2"/>
              </a:rPr>
              <a:t> flow</a:t>
            </a:r>
          </a:p>
          <a:p>
            <a:pPr marL="342900" indent="-342900" algn="l">
              <a:spcBef>
                <a:spcPct val="20000"/>
              </a:spcBef>
              <a:buFont typeface="Arial" pitchFamily="34" charset="0"/>
              <a:buChar char="•"/>
              <a:defRPr/>
            </a:pPr>
            <a:r>
              <a:rPr lang="en-US" sz="1600" b="1" kern="0" dirty="0" err="1">
                <a:latin typeface="Microsoft Sans Serif" pitchFamily="34" charset="0"/>
                <a:sym typeface="Wingdings" pitchFamily="2" charset="2"/>
              </a:rPr>
              <a:t>Midlat</a:t>
            </a:r>
            <a:r>
              <a:rPr lang="en-US" sz="1600" b="1" kern="0" dirty="0">
                <a:latin typeface="Microsoft Sans Serif" pitchFamily="34" charset="0"/>
                <a:sym typeface="Wingdings" pitchFamily="2" charset="2"/>
              </a:rPr>
              <a:t>.: Horizontal T gradient  </a:t>
            </a:r>
            <a:r>
              <a:rPr lang="en-US" sz="1600" b="1" kern="0" dirty="0" err="1">
                <a:latin typeface="Microsoft Sans Serif" pitchFamily="34" charset="0"/>
                <a:sym typeface="Wingdings" pitchFamily="2" charset="2"/>
              </a:rPr>
              <a:t>baroclinity</a:t>
            </a:r>
            <a:r>
              <a:rPr lang="en-US" sz="1600" b="1" kern="0" dirty="0">
                <a:latin typeface="Microsoft Sans Serif" pitchFamily="34" charset="0"/>
                <a:sym typeface="Wingdings" pitchFamily="2" charset="2"/>
              </a:rPr>
              <a:t>  thermal wind/vertical shear  </a:t>
            </a:r>
            <a:r>
              <a:rPr lang="en-US" sz="1600" b="1" kern="0" dirty="0" err="1">
                <a:latin typeface="Microsoft Sans Serif" pitchFamily="34" charset="0"/>
                <a:sym typeface="Wingdings" pitchFamily="2" charset="2"/>
              </a:rPr>
              <a:t>baroclinic</a:t>
            </a:r>
            <a:r>
              <a:rPr lang="en-US" sz="1600" b="1" kern="0" dirty="0">
                <a:latin typeface="Microsoft Sans Serif" pitchFamily="34" charset="0"/>
                <a:sym typeface="Wingdings" pitchFamily="2" charset="2"/>
              </a:rPr>
              <a:t> instability  synoptic systems</a:t>
            </a:r>
          </a:p>
          <a:p>
            <a:pPr marL="342900" indent="-342900" algn="l">
              <a:spcBef>
                <a:spcPct val="20000"/>
              </a:spcBef>
              <a:buFont typeface="Arial" pitchFamily="34" charset="0"/>
              <a:buChar char="•"/>
              <a:defRPr/>
            </a:pPr>
            <a:r>
              <a:rPr lang="en-US" sz="1600" b="1" kern="0" dirty="0">
                <a:latin typeface="Microsoft Sans Serif" pitchFamily="34" charset="0"/>
                <a:sym typeface="Wingdings" pitchFamily="2" charset="2"/>
              </a:rPr>
              <a:t>Tropics: Warm tropics  higher pressure surface. Small T gradients </a:t>
            </a:r>
            <a:r>
              <a:rPr lang="en-US" sz="1600" b="1" kern="0" dirty="0" err="1">
                <a:latin typeface="Microsoft Sans Serif" pitchFamily="34" charset="0"/>
                <a:sym typeface="Wingdings" pitchFamily="2" charset="2"/>
              </a:rPr>
              <a:t>barotropic</a:t>
            </a:r>
            <a:r>
              <a:rPr lang="en-US" sz="1600" b="1" kern="0" dirty="0">
                <a:latin typeface="Microsoft Sans Serif" pitchFamily="34" charset="0"/>
                <a:sym typeface="Wingdings" pitchFamily="2" charset="2"/>
              </a:rPr>
              <a:t>.  </a:t>
            </a:r>
          </a:p>
          <a:p>
            <a:pPr marL="342900" indent="-342900" algn="l">
              <a:spcBef>
                <a:spcPct val="20000"/>
              </a:spcBef>
              <a:buFont typeface="Arial" pitchFamily="34" charset="0"/>
              <a:buChar char="•"/>
              <a:defRPr/>
            </a:pPr>
            <a:r>
              <a:rPr lang="en-US" sz="1600" b="1" kern="0" dirty="0">
                <a:latin typeface="Microsoft Sans Serif" pitchFamily="34" charset="0"/>
                <a:sym typeface="Wingdings" pitchFamily="2" charset="2"/>
              </a:rPr>
              <a:t>Summer cool ocean  surface Subtropical High over the N. Pacific and Atlantic and surface Low Pressure over Eurasia and N. America; opposite in Winter. </a:t>
            </a:r>
          </a:p>
          <a:p>
            <a:pPr marL="342900" indent="-342900" algn="l">
              <a:spcBef>
                <a:spcPct val="20000"/>
              </a:spcBef>
              <a:defRPr/>
            </a:pPr>
            <a:r>
              <a:rPr lang="en-US" sz="2000" b="1" kern="0" dirty="0">
                <a:solidFill>
                  <a:schemeClr val="tx2"/>
                </a:solidFill>
                <a:latin typeface="Microsoft Sans Serif" pitchFamily="34" charset="0"/>
                <a:sym typeface="Wingdings" pitchFamily="2" charset="2"/>
              </a:rPr>
              <a:t>-   Mean Circulation: </a:t>
            </a:r>
            <a:r>
              <a:rPr lang="en-US" sz="1800" b="1" kern="0" dirty="0">
                <a:solidFill>
                  <a:schemeClr val="tx2"/>
                </a:solidFill>
                <a:latin typeface="Microsoft Sans Serif" pitchFamily="34" charset="0"/>
                <a:sym typeface="Wingdings" pitchFamily="2" charset="2"/>
              </a:rPr>
              <a:t>(determined by T and Z gradients)</a:t>
            </a:r>
            <a:endParaRPr lang="en-US" sz="2000" b="1" kern="0" dirty="0">
              <a:solidFill>
                <a:schemeClr val="tx2"/>
              </a:solidFill>
              <a:latin typeface="Microsoft Sans Serif" pitchFamily="34" charset="0"/>
              <a:sym typeface="Wingdings" pitchFamily="2" charset="2"/>
            </a:endParaRPr>
          </a:p>
          <a:p>
            <a:pPr marL="342900" indent="-342900" algn="l">
              <a:spcBef>
                <a:spcPct val="20000"/>
              </a:spcBef>
              <a:buFont typeface="Arial" pitchFamily="34" charset="0"/>
              <a:buChar char="•"/>
              <a:defRPr/>
            </a:pPr>
            <a:r>
              <a:rPr lang="en-US" sz="1600" b="1" kern="0" dirty="0">
                <a:latin typeface="Microsoft Sans Serif" pitchFamily="34" charset="0"/>
                <a:sym typeface="Wingdings" pitchFamily="2" charset="2"/>
              </a:rPr>
              <a:t>Easterlies in the tropics (partly associated with the return flow of the Hadley Cell)</a:t>
            </a:r>
          </a:p>
          <a:p>
            <a:pPr marL="342900" indent="-342900" algn="l">
              <a:spcBef>
                <a:spcPct val="20000"/>
              </a:spcBef>
              <a:buFont typeface="Arial" pitchFamily="34" charset="0"/>
              <a:buChar char="•"/>
              <a:defRPr/>
            </a:pPr>
            <a:r>
              <a:rPr lang="en-US" sz="1600" b="1" kern="0" dirty="0" err="1">
                <a:latin typeface="Microsoft Sans Serif" pitchFamily="34" charset="0"/>
                <a:sym typeface="Wingdings" pitchFamily="2" charset="2"/>
              </a:rPr>
              <a:t>Westerlies</a:t>
            </a:r>
            <a:r>
              <a:rPr lang="en-US" sz="1600" b="1" kern="0" dirty="0">
                <a:latin typeface="Microsoft Sans Serif" pitchFamily="34" charset="0"/>
                <a:sym typeface="Wingdings" pitchFamily="2" charset="2"/>
              </a:rPr>
              <a:t> in the </a:t>
            </a:r>
            <a:r>
              <a:rPr lang="en-US" sz="1600" b="1" kern="0" dirty="0" err="1">
                <a:latin typeface="Microsoft Sans Serif" pitchFamily="34" charset="0"/>
                <a:sym typeface="Wingdings" pitchFamily="2" charset="2"/>
              </a:rPr>
              <a:t>midlatitudes</a:t>
            </a:r>
            <a:r>
              <a:rPr lang="en-US" sz="1600" b="1" kern="0" dirty="0">
                <a:latin typeface="Microsoft Sans Serif" pitchFamily="34" charset="0"/>
                <a:sym typeface="Wingdings" pitchFamily="2" charset="2"/>
              </a:rPr>
              <a:t> (associated with the outflow of the Hadley Cell)</a:t>
            </a:r>
          </a:p>
          <a:p>
            <a:pPr marL="342900" indent="-342900" algn="l">
              <a:spcBef>
                <a:spcPct val="20000"/>
              </a:spcBef>
              <a:buFont typeface="Arial" pitchFamily="34" charset="0"/>
              <a:buChar char="•"/>
              <a:defRPr/>
            </a:pPr>
            <a:r>
              <a:rPr lang="en-US" sz="1600" b="1" kern="0" dirty="0">
                <a:latin typeface="Microsoft Sans Serif" pitchFamily="34" charset="0"/>
                <a:sym typeface="Wingdings" pitchFamily="2" charset="2"/>
              </a:rPr>
              <a:t>Weak easterlies in polar region in the lower troposphere.</a:t>
            </a:r>
          </a:p>
          <a:p>
            <a:pPr marL="342900" indent="-342900" algn="l">
              <a:spcBef>
                <a:spcPct val="20000"/>
              </a:spcBef>
              <a:defRPr/>
            </a:pPr>
            <a:r>
              <a:rPr lang="en-US" sz="1800" b="1" kern="0" dirty="0">
                <a:solidFill>
                  <a:schemeClr val="tx2"/>
                </a:solidFill>
                <a:latin typeface="Microsoft Sans Serif" pitchFamily="34" charset="0"/>
                <a:sym typeface="Wingdings" pitchFamily="2" charset="2"/>
              </a:rPr>
              <a:t>-   </a:t>
            </a:r>
            <a:r>
              <a:rPr lang="en-US" sz="2000" b="1" kern="0" dirty="0">
                <a:solidFill>
                  <a:schemeClr val="tx2"/>
                </a:solidFill>
                <a:latin typeface="Microsoft Sans Serif" pitchFamily="34" charset="0"/>
                <a:sym typeface="Wingdings" pitchFamily="2" charset="2"/>
              </a:rPr>
              <a:t>Transport of Energy and Moisture: </a:t>
            </a:r>
            <a:endParaRPr lang="en-US" sz="1800" b="1" kern="0" dirty="0">
              <a:solidFill>
                <a:schemeClr val="tx2"/>
              </a:solidFill>
              <a:latin typeface="Microsoft Sans Serif" pitchFamily="34" charset="0"/>
              <a:sym typeface="Wingdings" pitchFamily="2" charset="2"/>
            </a:endParaRPr>
          </a:p>
          <a:p>
            <a:pPr marL="342900" indent="-342900" algn="l">
              <a:spcBef>
                <a:spcPct val="20000"/>
              </a:spcBef>
              <a:buFont typeface="Arial" pitchFamily="34" charset="0"/>
              <a:buChar char="•"/>
              <a:defRPr/>
            </a:pPr>
            <a:r>
              <a:rPr lang="en-US" sz="1600" b="1" kern="0" dirty="0">
                <a:latin typeface="Microsoft Sans Serif" pitchFamily="34" charset="0"/>
                <a:sym typeface="Wingdings" pitchFamily="2" charset="2"/>
              </a:rPr>
              <a:t>Acts to mention a balance between the circulation and T gradients</a:t>
            </a:r>
          </a:p>
          <a:p>
            <a:pPr marL="342900" indent="-342900" algn="l">
              <a:spcBef>
                <a:spcPct val="20000"/>
              </a:spcBef>
              <a:buFont typeface="Arial" pitchFamily="34" charset="0"/>
              <a:buChar char="•"/>
              <a:defRPr/>
            </a:pPr>
            <a:r>
              <a:rPr lang="en-US" sz="1600" b="1" kern="0" dirty="0">
                <a:latin typeface="Microsoft Sans Serif" pitchFamily="34" charset="0"/>
                <a:sym typeface="Wingdings" pitchFamily="2" charset="2"/>
              </a:rPr>
              <a:t>Mean meridional transport is important only in the tropics</a:t>
            </a:r>
          </a:p>
          <a:p>
            <a:pPr marL="342900" indent="-342900" algn="l">
              <a:spcBef>
                <a:spcPct val="20000"/>
              </a:spcBef>
              <a:buFont typeface="Arial" pitchFamily="34" charset="0"/>
              <a:buChar char="•"/>
              <a:defRPr/>
            </a:pPr>
            <a:r>
              <a:rPr lang="en-US" sz="1600" b="1" kern="0" dirty="0">
                <a:latin typeface="Microsoft Sans Serif" pitchFamily="34" charset="0"/>
                <a:sym typeface="Wingdings" pitchFamily="2" charset="2"/>
              </a:rPr>
              <a:t>Eddy transport dominates in the </a:t>
            </a:r>
            <a:r>
              <a:rPr lang="en-US" sz="1600" b="1" kern="0" dirty="0" err="1">
                <a:latin typeface="Microsoft Sans Serif" pitchFamily="34" charset="0"/>
                <a:sym typeface="Wingdings" pitchFamily="2" charset="2"/>
              </a:rPr>
              <a:t>midlatitudes</a:t>
            </a:r>
            <a:endParaRPr lang="en-US" sz="1600" b="1" kern="0" dirty="0">
              <a:latin typeface="Microsoft Sans Serif" pitchFamily="34" charset="0"/>
              <a:sym typeface="Wingdings" pitchFamily="2" charset="2"/>
            </a:endParaRPr>
          </a:p>
          <a:p>
            <a:pPr marL="342900" indent="-342900" algn="l">
              <a:spcBef>
                <a:spcPct val="20000"/>
              </a:spcBef>
              <a:buFontTx/>
              <a:buChar char="-"/>
              <a:defRPr/>
            </a:pPr>
            <a:r>
              <a:rPr lang="en-US" sz="1800" b="1" kern="0" dirty="0">
                <a:solidFill>
                  <a:schemeClr val="tx2"/>
                </a:solidFill>
                <a:latin typeface="Microsoft Sans Serif" pitchFamily="34" charset="0"/>
                <a:sym typeface="Wingdings" pitchFamily="2" charset="2"/>
              </a:rPr>
              <a:t>Angular Momentum is transferred from tropical (&amp; polar) easterlies to midlatitude </a:t>
            </a:r>
            <a:r>
              <a:rPr lang="en-US" sz="1800" b="1" kern="0" dirty="0" err="1">
                <a:solidFill>
                  <a:schemeClr val="tx2"/>
                </a:solidFill>
                <a:latin typeface="Microsoft Sans Serif" pitchFamily="34" charset="0"/>
                <a:sym typeface="Wingdings" pitchFamily="2" charset="2"/>
              </a:rPr>
              <a:t>westerlies</a:t>
            </a:r>
            <a:endParaRPr lang="en-US" sz="1800" b="1" kern="0" dirty="0">
              <a:solidFill>
                <a:schemeClr val="tx2"/>
              </a:solidFill>
              <a:latin typeface="Microsoft Sans Serif" pitchFamily="34" charset="0"/>
              <a:sym typeface="Wingdings" pitchFamily="2" charset="2"/>
            </a:endParaRPr>
          </a:p>
          <a:p>
            <a:pPr marL="342900" indent="-342900" algn="l">
              <a:spcBef>
                <a:spcPct val="20000"/>
              </a:spcBef>
              <a:buFontTx/>
              <a:buChar char="-"/>
              <a:defRPr/>
            </a:pPr>
            <a:r>
              <a:rPr lang="en-US" sz="1800" b="1" kern="0" dirty="0">
                <a:solidFill>
                  <a:schemeClr val="tx2"/>
                </a:solidFill>
                <a:latin typeface="Microsoft Sans Serif" pitchFamily="34" charset="0"/>
                <a:sym typeface="Wingdings" pitchFamily="2" charset="2"/>
              </a:rPr>
              <a:t>Seasonal reversal in surface winds leads to regional monsoon climate </a:t>
            </a:r>
          </a:p>
          <a:p>
            <a:pPr marL="342900" indent="-342900" algn="l">
              <a:spcBef>
                <a:spcPct val="20000"/>
              </a:spcBef>
              <a:buFontTx/>
              <a:buChar char="-"/>
              <a:defRPr/>
            </a:pPr>
            <a:r>
              <a:rPr lang="en-US" sz="1800" b="1" kern="0" dirty="0">
                <a:solidFill>
                  <a:schemeClr val="tx2"/>
                </a:solidFill>
                <a:latin typeface="Microsoft Sans Serif" pitchFamily="34" charset="0"/>
                <a:sym typeface="Wingdings" pitchFamily="2" charset="2"/>
              </a:rPr>
              <a:t>Subtropical subsidence from the Hadley Circulation causes deserts. </a:t>
            </a:r>
          </a:p>
          <a:p>
            <a:pPr marL="342900" indent="-342900" algn="l">
              <a:spcBef>
                <a:spcPct val="20000"/>
              </a:spcBef>
              <a:buFontTx/>
              <a:buChar char="-"/>
              <a:defRPr/>
            </a:pPr>
            <a:endParaRPr lang="en-US" sz="1600" b="1" kern="0" dirty="0">
              <a:solidFill>
                <a:schemeClr val="tx2"/>
              </a:solidFill>
              <a:latin typeface="Microsoft Sans Serif" pitchFamily="34" charset="0"/>
              <a:sym typeface="Wingdings" pitchFamily="2" charset="2"/>
            </a:endParaRPr>
          </a:p>
        </p:txBody>
      </p:sp>
      <p:sp>
        <p:nvSpPr>
          <p:cNvPr id="7" name="Line 4"/>
          <p:cNvSpPr>
            <a:spLocks noChangeShapeType="1"/>
          </p:cNvSpPr>
          <p:nvPr/>
        </p:nvSpPr>
        <p:spPr bwMode="auto">
          <a:xfrm>
            <a:off x="0" y="634824"/>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11" end="11"/>
                                            </p:txEl>
                                          </p:spTgt>
                                        </p:tgtEl>
                                        <p:attrNameLst>
                                          <p:attrName>style.visibility</p:attrName>
                                        </p:attrNameLst>
                                      </p:cBhvr>
                                      <p:to>
                                        <p:strVal val="visible"/>
                                      </p:to>
                                    </p:set>
                                    <p:animEffect transition="in" filter="blinds(horizontal)">
                                      <p:cBhvr>
                                        <p:cTn id="7" dur="500"/>
                                        <p:tgtEl>
                                          <p:spTgt spid="6">
                                            <p:txEl>
                                              <p:pRg st="11" end="1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2" end="12"/>
                                            </p:txEl>
                                          </p:spTgt>
                                        </p:tgtEl>
                                        <p:attrNameLst>
                                          <p:attrName>style.visibility</p:attrName>
                                        </p:attrNameLst>
                                      </p:cBhvr>
                                      <p:to>
                                        <p:strVal val="visible"/>
                                      </p:to>
                                    </p:set>
                                    <p:animEffect transition="in" filter="blinds(horizontal)">
                                      <p:cBhvr>
                                        <p:cTn id="10" dur="500"/>
                                        <p:tgtEl>
                                          <p:spTgt spid="6">
                                            <p:txEl>
                                              <p:pRg st="12" end="1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13" end="13"/>
                                            </p:txEl>
                                          </p:spTgt>
                                        </p:tgtEl>
                                        <p:attrNameLst>
                                          <p:attrName>style.visibility</p:attrName>
                                        </p:attrNameLst>
                                      </p:cBhvr>
                                      <p:to>
                                        <p:strVal val="visible"/>
                                      </p:to>
                                    </p:set>
                                    <p:animEffect transition="in" filter="blinds(horizontal)">
                                      <p:cBhvr>
                                        <p:cTn id="13" dur="500"/>
                                        <p:tgtEl>
                                          <p:spTgt spid="6">
                                            <p:txEl>
                                              <p:pRg st="13" end="1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14" end="14"/>
                                            </p:txEl>
                                          </p:spTgt>
                                        </p:tgtEl>
                                        <p:attrNameLst>
                                          <p:attrName>style.visibility</p:attrName>
                                        </p:attrNameLst>
                                      </p:cBhvr>
                                      <p:to>
                                        <p:strVal val="visible"/>
                                      </p:to>
                                    </p:set>
                                    <p:animEffect transition="in" filter="blinds(horizontal)">
                                      <p:cBhvr>
                                        <p:cTn id="16" dur="500"/>
                                        <p:tgtEl>
                                          <p:spTgt spid="6">
                                            <p:txEl>
                                              <p:pRg st="14" end="1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15" end="15"/>
                                            </p:txEl>
                                          </p:spTgt>
                                        </p:tgtEl>
                                        <p:attrNameLst>
                                          <p:attrName>style.visibility</p:attrName>
                                        </p:attrNameLst>
                                      </p:cBhvr>
                                      <p:to>
                                        <p:strVal val="visible"/>
                                      </p:to>
                                    </p:set>
                                    <p:animEffect transition="in" filter="blinds(horizontal)">
                                      <p:cBhvr>
                                        <p:cTn id="19" dur="500"/>
                                        <p:tgtEl>
                                          <p:spTgt spid="6">
                                            <p:txEl>
                                              <p:pRg st="15" end="1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16" end="16"/>
                                            </p:txEl>
                                          </p:spTgt>
                                        </p:tgtEl>
                                        <p:attrNameLst>
                                          <p:attrName>style.visibility</p:attrName>
                                        </p:attrNameLst>
                                      </p:cBhvr>
                                      <p:to>
                                        <p:strVal val="visible"/>
                                      </p:to>
                                    </p:set>
                                    <p:animEffect transition="in" filter="blinds(horizontal)">
                                      <p:cBhvr>
                                        <p:cTn id="22" dur="500"/>
                                        <p:tgtEl>
                                          <p:spTgt spid="6">
                                            <p:txEl>
                                              <p:pRg st="16" end="1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17" end="17"/>
                                            </p:txEl>
                                          </p:spTgt>
                                        </p:tgtEl>
                                        <p:attrNameLst>
                                          <p:attrName>style.visibility</p:attrName>
                                        </p:attrNameLst>
                                      </p:cBhvr>
                                      <p:to>
                                        <p:strVal val="visible"/>
                                      </p:to>
                                    </p:set>
                                    <p:animEffect transition="in" filter="blinds(horizontal)">
                                      <p:cBhvr>
                                        <p:cTn id="25" dur="500"/>
                                        <p:tgtEl>
                                          <p:spTgt spid="6">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71</a:t>
            </a:fld>
            <a:endParaRPr lang="en-US" dirty="0">
              <a:solidFill>
                <a:schemeClr val="bg2"/>
              </a:solidFill>
            </a:endParaRPr>
          </a:p>
        </p:txBody>
      </p:sp>
      <p:sp>
        <p:nvSpPr>
          <p:cNvPr id="6" name="Rectangle 3"/>
          <p:cNvSpPr txBox="1">
            <a:spLocks noChangeArrowheads="1"/>
          </p:cNvSpPr>
          <p:nvPr/>
        </p:nvSpPr>
        <p:spPr bwMode="auto">
          <a:xfrm>
            <a:off x="76200" y="457200"/>
            <a:ext cx="9144000" cy="6324598"/>
          </a:xfrm>
          <a:prstGeom prst="rect">
            <a:avLst/>
          </a:prstGeom>
          <a:noFill/>
          <a:ln w="9525">
            <a:noFill/>
            <a:miter lim="800000"/>
            <a:headEnd/>
            <a:tailEnd/>
          </a:ln>
        </p:spPr>
        <p:txBody>
          <a:bodyPr/>
          <a:lstStyle/>
          <a:p>
            <a:pPr marL="342900" indent="-342900" algn="l">
              <a:spcBef>
                <a:spcPct val="20000"/>
              </a:spcBef>
              <a:defRPr/>
            </a:pPr>
            <a:r>
              <a:rPr lang="en-US" sz="2400" b="1" kern="0" dirty="0">
                <a:solidFill>
                  <a:schemeClr val="tx2"/>
                </a:solidFill>
                <a:latin typeface="Microsoft Sans Serif" pitchFamily="34" charset="0"/>
              </a:rPr>
              <a:t> </a:t>
            </a:r>
            <a:r>
              <a:rPr lang="en-US" sz="2000" b="1" kern="0" dirty="0">
                <a:solidFill>
                  <a:schemeClr val="tx2"/>
                </a:solidFill>
                <a:latin typeface="Microsoft Sans Serif" pitchFamily="34" charset="0"/>
              </a:rPr>
              <a:t> - Reading Assignments</a:t>
            </a:r>
            <a:r>
              <a:rPr lang="en-US" sz="2000" b="1" kern="0" dirty="0">
                <a:latin typeface="Microsoft Sans Serif" pitchFamily="34" charset="0"/>
              </a:rPr>
              <a:t>: </a:t>
            </a:r>
          </a:p>
          <a:p>
            <a:pPr marL="342900" indent="-342900" algn="l">
              <a:spcBef>
                <a:spcPct val="20000"/>
              </a:spcBef>
              <a:defRPr/>
            </a:pPr>
            <a:r>
              <a:rPr lang="en-US" sz="1800" b="1" dirty="0">
                <a:latin typeface="Arial" charset="0"/>
                <a:cs typeface="Times New Roman" pitchFamily="18" charset="0"/>
              </a:rPr>
              <a:t>     </a:t>
            </a:r>
            <a:r>
              <a:rPr lang="en-US" sz="1600" b="1" dirty="0">
                <a:latin typeface="Arial" charset="0"/>
                <a:cs typeface="Times New Roman" pitchFamily="18" charset="0"/>
              </a:rPr>
              <a:t>Chapter 6 of Hartmann GPC</a:t>
            </a:r>
          </a:p>
          <a:p>
            <a:pPr marL="342900" indent="-342900" algn="l">
              <a:spcBef>
                <a:spcPct val="20000"/>
              </a:spcBef>
              <a:defRPr/>
            </a:pPr>
            <a:r>
              <a:rPr lang="en-US" sz="1600" dirty="0">
                <a:latin typeface="Arial" pitchFamily="34" charset="0"/>
                <a:cs typeface="Arial" pitchFamily="34" charset="0"/>
              </a:rPr>
              <a:t>	</a:t>
            </a:r>
            <a:r>
              <a:rPr lang="en-US" sz="1400" dirty="0">
                <a:latin typeface="Arial" pitchFamily="34" charset="0"/>
                <a:cs typeface="Arial" pitchFamily="34" charset="0"/>
              </a:rPr>
              <a:t>Hartmann, D. 2007: The atmospheric general circulation and its variability. </a:t>
            </a:r>
            <a:r>
              <a:rPr lang="en-US" sz="1400" i="1" dirty="0">
                <a:latin typeface="Arial" pitchFamily="34" charset="0"/>
                <a:cs typeface="Arial" pitchFamily="34" charset="0"/>
              </a:rPr>
              <a:t>J. Met. Soc. Japan</a:t>
            </a:r>
            <a:r>
              <a:rPr lang="en-US" sz="1400" dirty="0">
                <a:latin typeface="Arial" pitchFamily="34" charset="0"/>
                <a:cs typeface="Arial" pitchFamily="34" charset="0"/>
              </a:rPr>
              <a:t>. 85B:123-143.</a:t>
            </a:r>
            <a:endParaRPr lang="en-US" sz="1400" b="1" dirty="0">
              <a:latin typeface="Arial" charset="0"/>
              <a:cs typeface="Times New Roman" pitchFamily="18" charset="0"/>
            </a:endParaRPr>
          </a:p>
          <a:p>
            <a:pPr marL="342900" indent="-342900" algn="l">
              <a:spcBef>
                <a:spcPct val="20000"/>
              </a:spcBef>
              <a:defRPr/>
            </a:pPr>
            <a:r>
              <a:rPr lang="en-US" sz="1600" b="1" dirty="0">
                <a:latin typeface="Arial" charset="0"/>
                <a:cs typeface="Times New Roman" pitchFamily="18" charset="0"/>
              </a:rPr>
              <a:t>     </a:t>
            </a:r>
            <a:r>
              <a:rPr lang="en-US" sz="1400" dirty="0">
                <a:latin typeface="Arial" pitchFamily="34" charset="0"/>
                <a:cs typeface="Arial" pitchFamily="34" charset="0"/>
              </a:rPr>
              <a:t>Liu, Z., and M. Alexander (2007), Atmospheric bridge, oceanic tunnel, and global climatic </a:t>
            </a:r>
            <a:r>
              <a:rPr lang="en-US" sz="1400" dirty="0" err="1">
                <a:latin typeface="Arial" pitchFamily="34" charset="0"/>
                <a:cs typeface="Arial" pitchFamily="34" charset="0"/>
              </a:rPr>
              <a:t>teleconnections</a:t>
            </a:r>
            <a:r>
              <a:rPr lang="en-US" sz="1400" dirty="0">
                <a:latin typeface="Arial" pitchFamily="34" charset="0"/>
                <a:cs typeface="Arial" pitchFamily="34" charset="0"/>
              </a:rPr>
              <a:t>, </a:t>
            </a:r>
            <a:r>
              <a:rPr lang="en-US" sz="1400" i="1" dirty="0">
                <a:latin typeface="Arial" pitchFamily="34" charset="0"/>
                <a:cs typeface="Arial" pitchFamily="34" charset="0"/>
              </a:rPr>
              <a:t>Rev. Geophys</a:t>
            </a:r>
            <a:r>
              <a:rPr lang="en-US" sz="1400" dirty="0">
                <a:latin typeface="Arial" pitchFamily="34" charset="0"/>
                <a:cs typeface="Arial" pitchFamily="34" charset="0"/>
              </a:rPr>
              <a:t>.,45, RG2005, doi:10.1029/2005RG000172</a:t>
            </a:r>
            <a:endParaRPr lang="en-US" sz="1600" b="1" dirty="0">
              <a:latin typeface="Arial" pitchFamily="34" charset="0"/>
              <a:cs typeface="Arial" pitchFamily="34" charset="0"/>
            </a:endParaRPr>
          </a:p>
          <a:p>
            <a:pPr marL="342900" indent="-342900" algn="l">
              <a:spcBef>
                <a:spcPct val="20000"/>
              </a:spcBef>
              <a:defRPr/>
            </a:pPr>
            <a:r>
              <a:rPr lang="en-US" sz="1500" b="1" kern="0" dirty="0">
                <a:latin typeface="Microsoft Sans Serif" pitchFamily="34" charset="0"/>
              </a:rPr>
              <a:t>	 -  </a:t>
            </a:r>
            <a:r>
              <a:rPr lang="en-US" sz="1500" b="1" kern="0" dirty="0">
                <a:solidFill>
                  <a:schemeClr val="tx2"/>
                </a:solidFill>
                <a:latin typeface="Microsoft Sans Serif" pitchFamily="34" charset="0"/>
              </a:rPr>
              <a:t>Answer following questions using </a:t>
            </a:r>
            <a:r>
              <a:rPr lang="en-US" sz="1600" b="1" kern="0" dirty="0">
                <a:solidFill>
                  <a:schemeClr val="tx2"/>
                </a:solidFill>
                <a:latin typeface="Microsoft Sans Serif" pitchFamily="34" charset="0"/>
              </a:rPr>
              <a:t>concise text </a:t>
            </a:r>
            <a:r>
              <a:rPr lang="en-US" sz="1500" b="1" kern="0" dirty="0">
                <a:solidFill>
                  <a:schemeClr val="tx2"/>
                </a:solidFill>
                <a:latin typeface="Microsoft Sans Serif" pitchFamily="34" charset="0"/>
              </a:rPr>
              <a:t>(</a:t>
            </a:r>
            <a:r>
              <a:rPr lang="en-US" sz="1600" b="1" kern="0" dirty="0">
                <a:solidFill>
                  <a:srgbClr val="C00000"/>
                </a:solidFill>
                <a:latin typeface="Microsoft Sans Serif" pitchFamily="34" charset="0"/>
              </a:rPr>
              <a:t>HW #2</a:t>
            </a:r>
            <a:r>
              <a:rPr lang="en-US" sz="1600" b="1" kern="0" dirty="0">
                <a:solidFill>
                  <a:schemeClr val="tx2"/>
                </a:solidFill>
                <a:latin typeface="Microsoft Sans Serif" pitchFamily="34" charset="0"/>
              </a:rPr>
              <a:t>, due in one week</a:t>
            </a:r>
            <a:r>
              <a:rPr lang="en-US" sz="1500" b="1" kern="0" dirty="0">
                <a:solidFill>
                  <a:schemeClr val="tx2"/>
                </a:solidFill>
                <a:latin typeface="Microsoft Sans Serif" pitchFamily="34" charset="0"/>
              </a:rPr>
              <a:t>)</a:t>
            </a:r>
            <a:r>
              <a:rPr lang="en-US" sz="1500" b="1" kern="0" dirty="0">
                <a:latin typeface="Microsoft Sans Serif" pitchFamily="34" charset="0"/>
              </a:rPr>
              <a:t>: </a:t>
            </a:r>
          </a:p>
          <a:p>
            <a:pPr marL="457200" indent="-457200" algn="l">
              <a:spcBef>
                <a:spcPct val="20000"/>
              </a:spcBef>
              <a:buAutoNum type="arabicPeriod"/>
              <a:defRPr/>
            </a:pPr>
            <a:r>
              <a:rPr lang="en-US" sz="1600" b="1" kern="0" dirty="0">
                <a:latin typeface="Microsoft Sans Serif" pitchFamily="34" charset="0"/>
              </a:rPr>
              <a:t>Describe the global energy balance, including its major shortwave and longwave fluxes at TOA, in the atmosphere, and at the surface. Also mention the key factors that control these fluxes. (20%)</a:t>
            </a:r>
          </a:p>
          <a:p>
            <a:pPr marL="457200" indent="-457200" algn="l">
              <a:spcBef>
                <a:spcPct val="20000"/>
              </a:spcBef>
              <a:buAutoNum type="arabicPeriod"/>
              <a:defRPr/>
            </a:pPr>
            <a:r>
              <a:rPr lang="en-US" sz="1600" b="1" kern="0" dirty="0">
                <a:latin typeface="Microsoft Sans Serif" pitchFamily="34" charset="0"/>
              </a:rPr>
              <a:t>What are the bulk formulas or aerodynamic formulas for estimating surface sensible and latent heat fluxes? Describe the symbols in the formulas (10%) </a:t>
            </a:r>
          </a:p>
          <a:p>
            <a:pPr marL="457200" indent="-457200" algn="l">
              <a:spcBef>
                <a:spcPct val="20000"/>
              </a:spcBef>
              <a:buFontTx/>
              <a:buAutoNum type="arabicPeriod"/>
              <a:defRPr/>
            </a:pPr>
            <a:r>
              <a:rPr lang="en-US" sz="1600" b="1" kern="0" dirty="0">
                <a:solidFill>
                  <a:srgbClr val="FF0000"/>
                </a:solidFill>
                <a:latin typeface="Microsoft Sans Serif" pitchFamily="34" charset="0"/>
              </a:rPr>
              <a:t>Describe the key processes involved in the formation of precipitation and the key processes of evaporation and transpiration. What is the main difference and similarity between evaporation over a water surface and transpiration by plants? (20%)   </a:t>
            </a:r>
          </a:p>
          <a:p>
            <a:pPr marL="457200" indent="-457200" algn="l">
              <a:spcBef>
                <a:spcPct val="20000"/>
              </a:spcBef>
              <a:buAutoNum type="arabicPeriod"/>
              <a:defRPr/>
            </a:pPr>
            <a:r>
              <a:rPr lang="en-US" sz="1600" b="1" kern="0" dirty="0">
                <a:latin typeface="Microsoft Sans Serif" pitchFamily="34" charset="0"/>
              </a:rPr>
              <a:t>Explain why the net energy transport of the Hadley circulation is much less than its poleward transport of potential energy. In what ways are the Hadley circulation and its energy and moisture transports related to the climate of the tropics and subtropics?  (20%)</a:t>
            </a:r>
          </a:p>
          <a:p>
            <a:pPr marL="457200" indent="-457200" algn="l">
              <a:spcBef>
                <a:spcPct val="20000"/>
              </a:spcBef>
              <a:buAutoNum type="arabicPeriod"/>
              <a:defRPr/>
            </a:pPr>
            <a:r>
              <a:rPr lang="en-US" sz="1600" b="1" kern="0" dirty="0">
                <a:latin typeface="Microsoft Sans Serif" pitchFamily="34" charset="0"/>
              </a:rPr>
              <a:t>Calculate the zonal velocity (u) of an air parcel at 27</a:t>
            </a:r>
            <a:r>
              <a:rPr lang="en-US" sz="1600" b="1" kern="0" baseline="30000" dirty="0">
                <a:latin typeface="Microsoft Sans Serif" pitchFamily="34" charset="0"/>
              </a:rPr>
              <a:t>o</a:t>
            </a:r>
            <a:r>
              <a:rPr lang="en-US" sz="1600" b="1" kern="0" dirty="0">
                <a:latin typeface="Microsoft Sans Serif" pitchFamily="34" charset="0"/>
              </a:rPr>
              <a:t>N, if it has conserved angular momentum while moving to 27</a:t>
            </a:r>
            <a:r>
              <a:rPr lang="en-US" sz="1600" b="1" kern="0" baseline="30000" dirty="0">
                <a:latin typeface="Microsoft Sans Serif" pitchFamily="34" charset="0"/>
              </a:rPr>
              <a:t>o</a:t>
            </a:r>
            <a:r>
              <a:rPr lang="en-US" sz="1600" b="1" kern="0" dirty="0">
                <a:latin typeface="Microsoft Sans Serif" pitchFamily="34" charset="0"/>
              </a:rPr>
              <a:t>N from 7</a:t>
            </a:r>
            <a:r>
              <a:rPr lang="en-US" sz="1600" b="1" kern="0" baseline="30000" dirty="0">
                <a:latin typeface="Microsoft Sans Serif" pitchFamily="34" charset="0"/>
              </a:rPr>
              <a:t>o</a:t>
            </a:r>
            <a:r>
              <a:rPr lang="en-US" sz="1600" b="1" kern="0" dirty="0">
                <a:latin typeface="Microsoft Sans Serif" pitchFamily="34" charset="0"/>
              </a:rPr>
              <a:t>N, where it was initially at rest relative to the surface. (10%)</a:t>
            </a:r>
          </a:p>
          <a:p>
            <a:pPr marL="457200" indent="-457200" algn="l">
              <a:spcBef>
                <a:spcPct val="20000"/>
              </a:spcBef>
              <a:buAutoNum type="arabicPeriod"/>
              <a:defRPr/>
            </a:pPr>
            <a:r>
              <a:rPr lang="en-US" sz="1600" b="1" kern="0" dirty="0">
                <a:latin typeface="Microsoft Sans Serif" pitchFamily="34" charset="0"/>
              </a:rPr>
              <a:t>The tropical easterlies and midlatitude </a:t>
            </a:r>
            <a:r>
              <a:rPr lang="en-US" sz="1600" b="1" kern="0" dirty="0" err="1">
                <a:latin typeface="Microsoft Sans Serif" pitchFamily="34" charset="0"/>
              </a:rPr>
              <a:t>westerlies</a:t>
            </a:r>
            <a:r>
              <a:rPr lang="en-US" sz="1600" b="1" kern="0" dirty="0">
                <a:latin typeface="Microsoft Sans Serif" pitchFamily="34" charset="0"/>
              </a:rPr>
              <a:t> occupy about the same surface area of the Earth. Would you expect the surface easterly winds to be stronger, weaker, or about the same as the surface </a:t>
            </a:r>
            <a:r>
              <a:rPr lang="en-US" sz="1600" b="1" kern="0" dirty="0" err="1">
                <a:latin typeface="Microsoft Sans Serif" pitchFamily="34" charset="0"/>
              </a:rPr>
              <a:t>westerlies</a:t>
            </a:r>
            <a:r>
              <a:rPr lang="en-US" sz="1600" b="1" kern="0" dirty="0">
                <a:latin typeface="Microsoft Sans Serif" pitchFamily="34" charset="0"/>
              </a:rPr>
              <a:t>? Explain why. You may ignore the small impact of the polar regions. Compare your answer with the zonal u wind shown in slide #19. (20%)</a:t>
            </a:r>
            <a:endParaRPr lang="en-US" sz="1500" b="1" kern="0" dirty="0">
              <a:latin typeface="Microsoft Sans Serif" pitchFamily="34" charset="0"/>
            </a:endParaRPr>
          </a:p>
          <a:p>
            <a:pPr marL="800100" lvl="1" indent="-342900" algn="l">
              <a:spcBef>
                <a:spcPct val="20000"/>
              </a:spcBef>
              <a:buFontTx/>
              <a:buChar char="-"/>
              <a:defRPr/>
            </a:pPr>
            <a:endParaRPr lang="en-US" sz="1600" b="1" kern="0" dirty="0">
              <a:latin typeface="Microsoft Sans Serif" pitchFamily="34" charset="0"/>
            </a:endParaRPr>
          </a:p>
          <a:p>
            <a:pPr marL="800100" lvl="1" indent="-342900" algn="l">
              <a:spcBef>
                <a:spcPct val="20000"/>
              </a:spcBef>
              <a:defRPr/>
            </a:pPr>
            <a:endParaRPr lang="en-US" sz="1600" b="1" kern="0" dirty="0">
              <a:latin typeface="Microsoft Sans Serif" pitchFamily="34" charset="0"/>
            </a:endParaRPr>
          </a:p>
        </p:txBody>
      </p:sp>
      <p:sp>
        <p:nvSpPr>
          <p:cNvPr id="7" name="Line 4"/>
          <p:cNvSpPr>
            <a:spLocks noChangeShapeType="1"/>
          </p:cNvSpPr>
          <p:nvPr/>
        </p:nvSpPr>
        <p:spPr bwMode="auto">
          <a:xfrm>
            <a:off x="0" y="533400"/>
            <a:ext cx="9144000" cy="0"/>
          </a:xfrm>
          <a:prstGeom prst="line">
            <a:avLst/>
          </a:prstGeom>
          <a:noFill/>
          <a:ln w="31750">
            <a:solidFill>
              <a:schemeClr val="accent1"/>
            </a:solidFill>
            <a:round/>
            <a:headEnd/>
            <a:tailEnd/>
          </a:ln>
        </p:spPr>
        <p:txBody>
          <a:bodyPr anchor="ctr"/>
          <a:lstStyle/>
          <a:p>
            <a:endParaRPr lang="en-US"/>
          </a:p>
        </p:txBody>
      </p:sp>
      <p:sp>
        <p:nvSpPr>
          <p:cNvPr id="8" name="Rectangle 2"/>
          <p:cNvSpPr txBox="1">
            <a:spLocks noChangeArrowheads="1"/>
          </p:cNvSpPr>
          <p:nvPr/>
        </p:nvSpPr>
        <p:spPr>
          <a:xfrm>
            <a:off x="-228600" y="-76200"/>
            <a:ext cx="9144000" cy="11430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Homework Assignments:   </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linds(horizontal)">
                                      <p:cBhvr>
                                        <p:cTn id="13" dur="500"/>
                                        <p:tgtEl>
                                          <p:spTgt spid="6">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linds(horizontal)">
                                      <p:cBhvr>
                                        <p:cTn id="16" dur="500"/>
                                        <p:tgtEl>
                                          <p:spTgt spid="6">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linds(horizontal)">
                                      <p:cBhvr>
                                        <p:cTn id="19" dur="500"/>
                                        <p:tgtEl>
                                          <p:spTgt spid="6">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blinds(horizontal)">
                                      <p:cBhvr>
                                        <p:cTn id="22" dur="500"/>
                                        <p:tgtEl>
                                          <p:spTgt spid="6">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blinds(horizontal)">
                                      <p:cBhvr>
                                        <p:cTn id="25" dur="500"/>
                                        <p:tgtEl>
                                          <p:spTgt spid="6">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blinds(horizontal)">
                                      <p:cBhvr>
                                        <p:cTn id="28" dur="500"/>
                                        <p:tgtEl>
                                          <p:spTgt spid="6">
                                            <p:txEl>
                                              <p:pRg st="7" end="7"/>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Effect transition="in" filter="blinds(horizontal)">
                                      <p:cBhvr>
                                        <p:cTn id="31" dur="500"/>
                                        <p:tgtEl>
                                          <p:spTgt spid="6">
                                            <p:txEl>
                                              <p:pRg st="8" end="8"/>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6">
                                            <p:txEl>
                                              <p:pRg st="9" end="9"/>
                                            </p:txEl>
                                          </p:spTgt>
                                        </p:tgtEl>
                                        <p:attrNameLst>
                                          <p:attrName>style.visibility</p:attrName>
                                        </p:attrNameLst>
                                      </p:cBhvr>
                                      <p:to>
                                        <p:strVal val="visible"/>
                                      </p:to>
                                    </p:set>
                                    <p:animEffect transition="in" filter="blinds(horizontal)">
                                      <p:cBhvr>
                                        <p:cTn id="34" dur="500"/>
                                        <p:tgtEl>
                                          <p:spTgt spid="6">
                                            <p:txEl>
                                              <p:pRg st="9" end="9"/>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animEffect transition="in" filter="blinds(horizontal)">
                                      <p:cBhvr>
                                        <p:cTn id="37"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72</a:t>
            </a:fld>
            <a:endParaRPr lang="en-US" dirty="0">
              <a:solidFill>
                <a:schemeClr val="bg2"/>
              </a:solidFill>
            </a:endParaRPr>
          </a:p>
        </p:txBody>
      </p:sp>
      <p:sp>
        <p:nvSpPr>
          <p:cNvPr id="7" name="Line 4"/>
          <p:cNvSpPr>
            <a:spLocks noChangeShapeType="1"/>
          </p:cNvSpPr>
          <p:nvPr/>
        </p:nvSpPr>
        <p:spPr bwMode="auto">
          <a:xfrm>
            <a:off x="0" y="1676400"/>
            <a:ext cx="9144000" cy="0"/>
          </a:xfrm>
          <a:prstGeom prst="line">
            <a:avLst/>
          </a:prstGeom>
          <a:noFill/>
          <a:ln w="31750">
            <a:solidFill>
              <a:schemeClr val="accent1"/>
            </a:solidFill>
            <a:round/>
            <a:headEnd/>
            <a:tailEnd/>
          </a:ln>
        </p:spPr>
        <p:txBody>
          <a:bodyPr anchor="ctr"/>
          <a:lstStyle/>
          <a:p>
            <a:endParaRPr lang="en-US"/>
          </a:p>
        </p:txBody>
      </p:sp>
      <p:sp>
        <p:nvSpPr>
          <p:cNvPr id="8" name="Rectangle 2"/>
          <p:cNvSpPr txBox="1">
            <a:spLocks noChangeArrowheads="1"/>
          </p:cNvSpPr>
          <p:nvPr/>
        </p:nvSpPr>
        <p:spPr>
          <a:xfrm>
            <a:off x="-76200" y="381000"/>
            <a:ext cx="9144000" cy="1143000"/>
          </a:xfrm>
          <a:prstGeom prst="rect">
            <a:avLst/>
          </a:prstGeom>
          <a:effectLst>
            <a:outerShdw blurRad="50800" dist="38100" dir="2700000" algn="tl" rotWithShape="0">
              <a:prstClr val="black"/>
            </a:outerShdw>
          </a:effectLst>
        </p:spPr>
        <p:txBody>
          <a:bodyPr/>
          <a:lstStyle/>
          <a:p>
            <a:pPr algn="l">
              <a:defRPr/>
            </a:pPr>
            <a:r>
              <a:rPr lang="en-US" sz="3200" b="1" kern="0" dirty="0">
                <a:solidFill>
                  <a:srgbClr val="FF3300"/>
                </a:solidFill>
                <a:latin typeface="Arial" charset="0"/>
                <a:ea typeface="SimSun" pitchFamily="2" charset="-122"/>
              </a:rPr>
              <a:t>    </a:t>
            </a:r>
            <a:r>
              <a:rPr lang="en-US" b="1" kern="0" dirty="0">
                <a:solidFill>
                  <a:schemeClr val="accent1"/>
                </a:solidFill>
                <a:latin typeface="Arial" charset="0"/>
                <a:ea typeface="SimSun" pitchFamily="2" charset="-122"/>
              </a:rPr>
              <a:t>Next Lecture: </a:t>
            </a:r>
            <a:endParaRPr lang="en-US" sz="3200" b="1" kern="0" dirty="0">
              <a:solidFill>
                <a:schemeClr val="accent1"/>
              </a:solidFill>
              <a:latin typeface="Arial" charset="0"/>
              <a:ea typeface="SimSun" pitchFamily="2" charset="-122"/>
            </a:endParaRPr>
          </a:p>
          <a:p>
            <a:pPr>
              <a:defRPr/>
            </a:pPr>
            <a:r>
              <a:rPr lang="en-US" sz="3600" b="1" kern="0" dirty="0">
                <a:solidFill>
                  <a:srgbClr val="FF3300"/>
                </a:solidFill>
                <a:latin typeface="Arial" charset="0"/>
                <a:ea typeface="SimSun" pitchFamily="2" charset="-122"/>
              </a:rPr>
              <a:t>Ocean Circulation and Climate   </a:t>
            </a:r>
          </a:p>
        </p:txBody>
      </p:sp>
      <p:pic>
        <p:nvPicPr>
          <p:cNvPr id="6" name="Picture 2" descr="http://upload.wikimedia.org/wikipedia/commons/0/06/Corrientes-oceanicas.gif"/>
          <p:cNvPicPr>
            <a:picLocks noChangeAspect="1" noChangeArrowheads="1"/>
          </p:cNvPicPr>
          <p:nvPr/>
        </p:nvPicPr>
        <p:blipFill>
          <a:blip r:embed="rId3" cstate="print"/>
          <a:srcRect/>
          <a:stretch>
            <a:fillRect/>
          </a:stretch>
        </p:blipFill>
        <p:spPr bwMode="auto">
          <a:xfrm>
            <a:off x="45310" y="1752600"/>
            <a:ext cx="9042140" cy="4724400"/>
          </a:xfrm>
          <a:prstGeom prst="rect">
            <a:avLst/>
          </a:prstGeom>
          <a:noFill/>
        </p:spPr>
      </p:pic>
    </p:spTree>
  </p:cSld>
  <p:clrMapOvr>
    <a:masterClrMapping/>
  </p:clrMapOvr>
  <p:transition>
    <p:wipe/>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a2.png"/>
          <p:cNvPicPr/>
          <p:nvPr/>
        </p:nvPicPr>
        <p:blipFill>
          <a:blip r:embed="rId2" cstate="print"/>
          <a:stretch>
            <a:fillRect/>
          </a:stretch>
        </p:blipFill>
        <p:spPr>
          <a:xfrm>
            <a:off x="304800" y="76200"/>
            <a:ext cx="5562600" cy="6629400"/>
          </a:xfrm>
          <a:prstGeom prst="rect">
            <a:avLst/>
          </a:prstGeom>
        </p:spPr>
      </p:pic>
      <p:sp>
        <p:nvSpPr>
          <p:cNvPr id="4" name="TextBox 3"/>
          <p:cNvSpPr txBox="1"/>
          <p:nvPr/>
        </p:nvSpPr>
        <p:spPr>
          <a:xfrm>
            <a:off x="5878082" y="457200"/>
            <a:ext cx="3401893" cy="6309420"/>
          </a:xfrm>
          <a:prstGeom prst="rect">
            <a:avLst/>
          </a:prstGeom>
          <a:noFill/>
        </p:spPr>
        <p:txBody>
          <a:bodyPr wrap="none" rtlCol="0">
            <a:spAutoFit/>
          </a:bodyPr>
          <a:lstStyle/>
          <a:p>
            <a:pPr algn="l"/>
            <a:r>
              <a:rPr lang="en-US" sz="2000" b="1" dirty="0">
                <a:solidFill>
                  <a:schemeClr val="bg1"/>
                </a:solidFill>
              </a:rPr>
              <a:t>The Z and u wind shear over</a:t>
            </a:r>
          </a:p>
          <a:p>
            <a:pPr algn="l"/>
            <a:r>
              <a:rPr lang="en-US" sz="2000" b="1" dirty="0">
                <a:solidFill>
                  <a:schemeClr val="bg1"/>
                </a:solidFill>
              </a:rPr>
              <a:t>South Asia follow the thermal</a:t>
            </a:r>
          </a:p>
          <a:p>
            <a:pPr algn="l"/>
            <a:r>
              <a:rPr lang="en-US" sz="2000" b="1" dirty="0">
                <a:solidFill>
                  <a:schemeClr val="bg1"/>
                </a:solidFill>
              </a:rPr>
              <a:t>wind relation, with strong </a:t>
            </a:r>
          </a:p>
          <a:p>
            <a:pPr algn="l"/>
            <a:r>
              <a:rPr lang="en-US" sz="2000" b="1" dirty="0">
                <a:solidFill>
                  <a:schemeClr val="bg1"/>
                </a:solidFill>
              </a:rPr>
              <a:t>westerly u wind at 700mb,</a:t>
            </a:r>
          </a:p>
          <a:p>
            <a:pPr algn="l"/>
            <a:r>
              <a:rPr lang="en-US" sz="2000" b="1" dirty="0">
                <a:solidFill>
                  <a:schemeClr val="bg1"/>
                </a:solidFill>
              </a:rPr>
              <a:t>weaker </a:t>
            </a:r>
            <a:r>
              <a:rPr lang="en-US" sz="2000" b="1" dirty="0" err="1">
                <a:solidFill>
                  <a:schemeClr val="bg1"/>
                </a:solidFill>
              </a:rPr>
              <a:t>westerlies</a:t>
            </a:r>
            <a:r>
              <a:rPr lang="en-US" sz="2000" b="1" dirty="0">
                <a:solidFill>
                  <a:schemeClr val="bg1"/>
                </a:solidFill>
              </a:rPr>
              <a:t> at 500mb</a:t>
            </a:r>
          </a:p>
          <a:p>
            <a:pPr algn="l"/>
            <a:r>
              <a:rPr lang="en-US" sz="2000" b="1" dirty="0">
                <a:solidFill>
                  <a:schemeClr val="bg1"/>
                </a:solidFill>
              </a:rPr>
              <a:t>and strong easterlies at 200mb.</a:t>
            </a:r>
          </a:p>
          <a:p>
            <a:pPr algn="l"/>
            <a:endParaRPr lang="en-US" sz="2000" b="1" dirty="0">
              <a:solidFill>
                <a:srgbClr val="FF0000"/>
              </a:solidFill>
            </a:endParaRPr>
          </a:p>
          <a:p>
            <a:pPr algn="l"/>
            <a:r>
              <a:rPr lang="en-US" sz="2000" b="1" dirty="0">
                <a:solidFill>
                  <a:srgbClr val="FF0000"/>
                </a:solidFill>
              </a:rPr>
              <a:t>The Z and v shear over East</a:t>
            </a:r>
          </a:p>
          <a:p>
            <a:pPr algn="l"/>
            <a:r>
              <a:rPr lang="en-US" sz="2000" b="1" dirty="0">
                <a:solidFill>
                  <a:srgbClr val="FF0000"/>
                </a:solidFill>
              </a:rPr>
              <a:t>Asia also follow the</a:t>
            </a:r>
          </a:p>
          <a:p>
            <a:pPr algn="l"/>
            <a:r>
              <a:rPr lang="en-US" sz="2000" b="1" dirty="0">
                <a:solidFill>
                  <a:srgbClr val="FF0000"/>
                </a:solidFill>
              </a:rPr>
              <a:t>thermal wind relation:   </a:t>
            </a:r>
          </a:p>
          <a:p>
            <a:pPr algn="l"/>
            <a:r>
              <a:rPr lang="en-US" sz="2000" b="1" dirty="0">
                <a:solidFill>
                  <a:srgbClr val="FF0000"/>
                </a:solidFill>
              </a:rPr>
              <a:t>Relatively strong southerly</a:t>
            </a:r>
          </a:p>
          <a:p>
            <a:pPr algn="l"/>
            <a:r>
              <a:rPr lang="en-US" sz="2000" b="1" dirty="0">
                <a:solidFill>
                  <a:srgbClr val="FF0000"/>
                </a:solidFill>
              </a:rPr>
              <a:t>winds at 700mb, weaker </a:t>
            </a:r>
          </a:p>
          <a:p>
            <a:pPr algn="l"/>
            <a:r>
              <a:rPr lang="en-US" sz="2000" b="1" dirty="0">
                <a:solidFill>
                  <a:srgbClr val="FF0000"/>
                </a:solidFill>
              </a:rPr>
              <a:t>southerlies at 500mb, and</a:t>
            </a:r>
          </a:p>
          <a:p>
            <a:pPr algn="l"/>
            <a:r>
              <a:rPr lang="en-US" sz="2000" b="1" dirty="0">
                <a:solidFill>
                  <a:srgbClr val="FF0000"/>
                </a:solidFill>
              </a:rPr>
              <a:t>northerly winds at 200mb. </a:t>
            </a:r>
          </a:p>
          <a:p>
            <a:pPr algn="l"/>
            <a:endParaRPr lang="en-US" sz="2000" b="1" dirty="0">
              <a:solidFill>
                <a:srgbClr val="FF0000"/>
              </a:solidFill>
            </a:endParaRPr>
          </a:p>
          <a:p>
            <a:pPr algn="l"/>
            <a:endParaRPr lang="en-US" sz="2000" b="1" dirty="0">
              <a:solidFill>
                <a:srgbClr val="FF0000"/>
              </a:solidFill>
            </a:endParaRPr>
          </a:p>
          <a:p>
            <a:pPr algn="l"/>
            <a:endParaRPr lang="en-US" sz="2000" b="1" dirty="0">
              <a:solidFill>
                <a:srgbClr val="FF0000"/>
              </a:solidFill>
            </a:endParaRPr>
          </a:p>
          <a:p>
            <a:pPr algn="l"/>
            <a:r>
              <a:rPr lang="en-US" sz="1600" b="1" dirty="0"/>
              <a:t>ERA-40, 1971-2000 data</a:t>
            </a:r>
          </a:p>
          <a:p>
            <a:pPr algn="l"/>
            <a:r>
              <a:rPr lang="en-US" sz="1600" b="1" dirty="0"/>
              <a:t>Z anomaly = local Z </a:t>
            </a:r>
            <a:r>
              <a:rPr lang="en-US" sz="1600" b="1" dirty="0">
                <a:sym typeface="Symbol"/>
              </a:rPr>
              <a:t></a:t>
            </a:r>
            <a:r>
              <a:rPr lang="en-US" sz="1600" b="1" dirty="0"/>
              <a:t> domain mean Z</a:t>
            </a:r>
          </a:p>
          <a:p>
            <a:pPr algn="l"/>
            <a:endParaRPr lang="en-US" sz="1600" b="1" dirty="0"/>
          </a:p>
          <a:p>
            <a:pPr algn="l"/>
            <a:r>
              <a:rPr lang="en-US" sz="1600" b="1" dirty="0"/>
              <a:t>Dai et al. (2013)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animEffect transition="in" filter="blinds(horizontal)">
                                      <p:cBhvr>
                                        <p:cTn id="7" dur="500"/>
                                        <p:tgtEl>
                                          <p:spTgt spid="4">
                                            <p:txEl>
                                              <p:pRg st="7" end="7"/>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8" end="8"/>
                                            </p:txEl>
                                          </p:spTgt>
                                        </p:tgtEl>
                                        <p:attrNameLst>
                                          <p:attrName>style.visibility</p:attrName>
                                        </p:attrNameLst>
                                      </p:cBhvr>
                                      <p:to>
                                        <p:strVal val="visible"/>
                                      </p:to>
                                    </p:set>
                                    <p:animEffect transition="in" filter="blinds(horizontal)">
                                      <p:cBhvr>
                                        <p:cTn id="10" dur="500"/>
                                        <p:tgtEl>
                                          <p:spTgt spid="4">
                                            <p:txEl>
                                              <p:pRg st="8" end="8"/>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4">
                                            <p:txEl>
                                              <p:pRg st="9" end="9"/>
                                            </p:txEl>
                                          </p:spTgt>
                                        </p:tgtEl>
                                        <p:attrNameLst>
                                          <p:attrName>style.visibility</p:attrName>
                                        </p:attrNameLst>
                                      </p:cBhvr>
                                      <p:to>
                                        <p:strVal val="visible"/>
                                      </p:to>
                                    </p:set>
                                    <p:animEffect transition="in" filter="blinds(horizontal)">
                                      <p:cBhvr>
                                        <p:cTn id="13" dur="500"/>
                                        <p:tgtEl>
                                          <p:spTgt spid="4">
                                            <p:txEl>
                                              <p:pRg st="9" end="9"/>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4">
                                            <p:txEl>
                                              <p:pRg st="10" end="10"/>
                                            </p:txEl>
                                          </p:spTgt>
                                        </p:tgtEl>
                                        <p:attrNameLst>
                                          <p:attrName>style.visibility</p:attrName>
                                        </p:attrNameLst>
                                      </p:cBhvr>
                                      <p:to>
                                        <p:strVal val="visible"/>
                                      </p:to>
                                    </p:set>
                                    <p:animEffect transition="in" filter="blinds(horizontal)">
                                      <p:cBhvr>
                                        <p:cTn id="16" dur="500"/>
                                        <p:tgtEl>
                                          <p:spTgt spid="4">
                                            <p:txEl>
                                              <p:pRg st="10" end="10"/>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4">
                                            <p:txEl>
                                              <p:pRg st="11" end="11"/>
                                            </p:txEl>
                                          </p:spTgt>
                                        </p:tgtEl>
                                        <p:attrNameLst>
                                          <p:attrName>style.visibility</p:attrName>
                                        </p:attrNameLst>
                                      </p:cBhvr>
                                      <p:to>
                                        <p:strVal val="visible"/>
                                      </p:to>
                                    </p:set>
                                    <p:animEffect transition="in" filter="blinds(horizontal)">
                                      <p:cBhvr>
                                        <p:cTn id="19" dur="500"/>
                                        <p:tgtEl>
                                          <p:spTgt spid="4">
                                            <p:txEl>
                                              <p:pRg st="11" end="11"/>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4">
                                            <p:txEl>
                                              <p:pRg st="12" end="12"/>
                                            </p:txEl>
                                          </p:spTgt>
                                        </p:tgtEl>
                                        <p:attrNameLst>
                                          <p:attrName>style.visibility</p:attrName>
                                        </p:attrNameLst>
                                      </p:cBhvr>
                                      <p:to>
                                        <p:strVal val="visible"/>
                                      </p:to>
                                    </p:set>
                                    <p:animEffect transition="in" filter="blinds(horizontal)">
                                      <p:cBhvr>
                                        <p:cTn id="22" dur="500"/>
                                        <p:tgtEl>
                                          <p:spTgt spid="4">
                                            <p:txEl>
                                              <p:pRg st="12" end="12"/>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4">
                                            <p:txEl>
                                              <p:pRg st="13" end="13"/>
                                            </p:txEl>
                                          </p:spTgt>
                                        </p:tgtEl>
                                        <p:attrNameLst>
                                          <p:attrName>style.visibility</p:attrName>
                                        </p:attrNameLst>
                                      </p:cBhvr>
                                      <p:to>
                                        <p:strVal val="visible"/>
                                      </p:to>
                                    </p:set>
                                    <p:animEffect transition="in" filter="blinds(horizontal)">
                                      <p:cBhvr>
                                        <p:cTn id="25" dur="500"/>
                                        <p:tgtEl>
                                          <p:spTgt spid="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89154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kern="0" dirty="0">
                <a:solidFill>
                  <a:schemeClr val="tx2"/>
                </a:solidFill>
                <a:latin typeface="Arial" charset="0"/>
                <a:ea typeface="SimSun" pitchFamily="2" charset="-122"/>
                <a:cs typeface="+mj-cs"/>
              </a:rPr>
              <a:t>Impact of Temperature Gradients</a:t>
            </a:r>
            <a:r>
              <a:rPr kumimoji="0" lang="en-US" sz="3600" b="1" i="0" u="none" strike="noStrike" kern="0" cap="none" spc="0" normalizeH="0" noProof="0" dirty="0">
                <a:ln>
                  <a:noFill/>
                </a:ln>
                <a:solidFill>
                  <a:schemeClr val="tx2"/>
                </a:solidFill>
                <a:effectLst/>
                <a:uLnTx/>
                <a:uFillTx/>
                <a:latin typeface="Arial" charset="0"/>
                <a:ea typeface="SimSun" pitchFamily="2" charset="-122"/>
                <a:cs typeface="+mj-cs"/>
              </a:rPr>
              <a:t> </a:t>
            </a:r>
            <a:endPar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3"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sp>
        <p:nvSpPr>
          <p:cNvPr id="6" name="TextBox 5"/>
          <p:cNvSpPr txBox="1"/>
          <p:nvPr/>
        </p:nvSpPr>
        <p:spPr>
          <a:xfrm>
            <a:off x="609601" y="5493603"/>
            <a:ext cx="8305799" cy="830997"/>
          </a:xfrm>
          <a:prstGeom prst="rect">
            <a:avLst/>
          </a:prstGeom>
          <a:noFill/>
        </p:spPr>
        <p:txBody>
          <a:bodyPr wrap="square" rtlCol="0">
            <a:spAutoFit/>
          </a:bodyPr>
          <a:lstStyle/>
          <a:p>
            <a:pPr algn="l"/>
            <a:r>
              <a:rPr lang="en-US" sz="2400" b="1" dirty="0">
                <a:solidFill>
                  <a:schemeClr val="tx2"/>
                </a:solidFill>
              </a:rPr>
              <a:t>So large temperature gradients roughly determine the pressure gradient and thus the </a:t>
            </a:r>
            <a:r>
              <a:rPr lang="en-US" sz="2400" b="1" dirty="0" err="1">
                <a:solidFill>
                  <a:schemeClr val="tx2"/>
                </a:solidFill>
              </a:rPr>
              <a:t>geostrophic</a:t>
            </a:r>
            <a:r>
              <a:rPr lang="en-US" sz="2400" b="1" dirty="0">
                <a:solidFill>
                  <a:schemeClr val="tx2"/>
                </a:solidFill>
              </a:rPr>
              <a:t> winds.  </a:t>
            </a:r>
          </a:p>
        </p:txBody>
      </p:sp>
      <p:grpSp>
        <p:nvGrpSpPr>
          <p:cNvPr id="17" name="Group 16"/>
          <p:cNvGrpSpPr/>
          <p:nvPr/>
        </p:nvGrpSpPr>
        <p:grpSpPr>
          <a:xfrm>
            <a:off x="685800" y="1066800"/>
            <a:ext cx="7848600" cy="4204919"/>
            <a:chOff x="2331310" y="1436687"/>
            <a:chExt cx="6101533" cy="3059113"/>
          </a:xfrm>
        </p:grpSpPr>
        <mc:AlternateContent xmlns:mc="http://schemas.openxmlformats.org/markup-compatibility/2006" xmlns:a14="http://schemas.microsoft.com/office/drawing/2010/main">
          <mc:Choice Requires="a14">
            <p:sp>
              <p:nvSpPr>
                <p:cNvPr id="7" name="Object 6"/>
                <p:cNvSpPr txBox="1"/>
                <p:nvPr/>
              </p:nvSpPr>
              <p:spPr bwMode="auto">
                <a:xfrm>
                  <a:off x="2362200" y="1436687"/>
                  <a:ext cx="6070643" cy="3059113"/>
                </a:xfrm>
                <a:prstGeom prst="rect">
                  <a:avLst/>
                </a:prstGeom>
                <a:solidFill>
                  <a:schemeClr val="tx1"/>
                </a:solidFill>
              </p:spPr>
              <p:txBody>
                <a:bodyPr>
                  <a:normAutofit/>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𝑣</m:t>
                            </m:r>
                          </m:e>
                          <m:sub>
                            <m:r>
                              <a:rPr lang="en-US" i="1">
                                <a:solidFill>
                                  <a:srgbClr val="000000"/>
                                </a:solidFill>
                                <a:latin typeface="Cambria Math" panose="02040503050406030204" pitchFamily="18" charset="0"/>
                              </a:rPr>
                              <m:t>𝑔</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𝜌</m:t>
                            </m:r>
                            <m:r>
                              <a:rPr lang="en-US" i="1">
                                <a:solidFill>
                                  <a:srgbClr val="000000"/>
                                </a:solidFill>
                                <a:latin typeface="Cambria Math" panose="02040503050406030204" pitchFamily="18" charset="0"/>
                              </a:rPr>
                              <m:t>𝑓</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𝑝</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𝑥</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𝜌</m:t>
                            </m:r>
                            <m:r>
                              <a:rPr lang="en-US" i="1">
                                <a:solidFill>
                                  <a:srgbClr val="000000"/>
                                </a:solidFill>
                                <a:latin typeface="Cambria Math" panose="02040503050406030204" pitchFamily="18" charset="0"/>
                              </a:rPr>
                              <m:t>𝑓</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𝜌</m:t>
                            </m:r>
                            <m:r>
                              <a:rPr lang="en-US" i="1">
                                <a:solidFill>
                                  <a:srgbClr val="000000"/>
                                </a:solidFill>
                                <a:latin typeface="Cambria Math" panose="02040503050406030204" pitchFamily="18" charset="0"/>
                              </a:rPr>
                              <m:t>𝑅𝑇</m:t>
                            </m:r>
                            <m:r>
                              <a:rPr lang="en-US" i="1">
                                <a:solidFill>
                                  <a:srgbClr val="000000"/>
                                </a:solidFill>
                                <a:latin typeface="Cambria Math" panose="02040503050406030204" pitchFamily="18" charset="0"/>
                              </a:rPr>
                              <m:t>)</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𝑥</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𝑅</m:t>
                            </m:r>
                          </m:num>
                          <m:den>
                            <m:r>
                              <a:rPr lang="en-US" i="1">
                                <a:solidFill>
                                  <a:srgbClr val="000000"/>
                                </a:solidFill>
                                <a:latin typeface="Cambria Math" panose="02040503050406030204" pitchFamily="18" charset="0"/>
                              </a:rPr>
                              <m:t>𝑓</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𝑇</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𝑥</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𝑅𝑇</m:t>
                            </m:r>
                          </m:num>
                          <m:den>
                            <m:r>
                              <a:rPr lang="en-US" i="1">
                                <a:solidFill>
                                  <a:srgbClr val="000000"/>
                                </a:solidFill>
                                <a:latin typeface="Cambria Math" panose="02040503050406030204" pitchFamily="18" charset="0"/>
                              </a:rPr>
                              <m:t>𝜌</m:t>
                            </m:r>
                            <m:r>
                              <a:rPr lang="en-US" i="1">
                                <a:solidFill>
                                  <a:srgbClr val="000000"/>
                                </a:solidFill>
                                <a:latin typeface="Cambria Math" panose="02040503050406030204" pitchFamily="18" charset="0"/>
                              </a:rPr>
                              <m:t>𝑓</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𝜕𝜌</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𝑥</m:t>
                            </m:r>
                          </m:den>
                        </m:f>
                      </m:oMath>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𝑢</m:t>
                            </m:r>
                          </m:e>
                          <m:sub>
                            <m:r>
                              <a:rPr lang="en-US" i="1">
                                <a:solidFill>
                                  <a:srgbClr val="000000"/>
                                </a:solidFill>
                                <a:latin typeface="Cambria Math" panose="02040503050406030204" pitchFamily="18" charset="0"/>
                              </a:rPr>
                              <m:t>𝑔</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𝜌</m:t>
                            </m:r>
                            <m:r>
                              <a:rPr lang="en-US" i="1">
                                <a:solidFill>
                                  <a:srgbClr val="000000"/>
                                </a:solidFill>
                                <a:latin typeface="Cambria Math" panose="02040503050406030204" pitchFamily="18" charset="0"/>
                              </a:rPr>
                              <m:t>𝑓</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𝑝</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𝑦</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𝜌</m:t>
                            </m:r>
                            <m:r>
                              <a:rPr lang="en-US" i="1">
                                <a:solidFill>
                                  <a:srgbClr val="000000"/>
                                </a:solidFill>
                                <a:latin typeface="Cambria Math" panose="02040503050406030204" pitchFamily="18" charset="0"/>
                              </a:rPr>
                              <m:t>𝑓</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𝜌</m:t>
                            </m:r>
                            <m:r>
                              <a:rPr lang="en-US" i="1">
                                <a:solidFill>
                                  <a:srgbClr val="000000"/>
                                </a:solidFill>
                                <a:latin typeface="Cambria Math" panose="02040503050406030204" pitchFamily="18" charset="0"/>
                              </a:rPr>
                              <m:t>𝑅𝑇</m:t>
                            </m:r>
                            <m:r>
                              <a:rPr lang="en-US" i="1">
                                <a:solidFill>
                                  <a:srgbClr val="000000"/>
                                </a:solidFill>
                                <a:latin typeface="Cambria Math" panose="02040503050406030204" pitchFamily="18" charset="0"/>
                              </a:rPr>
                              <m:t>)</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𝑦</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𝑅</m:t>
                            </m:r>
                          </m:num>
                          <m:den>
                            <m:r>
                              <a:rPr lang="en-US" i="1">
                                <a:solidFill>
                                  <a:srgbClr val="000000"/>
                                </a:solidFill>
                                <a:latin typeface="Cambria Math" panose="02040503050406030204" pitchFamily="18" charset="0"/>
                              </a:rPr>
                              <m:t>𝑓</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𝑇</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𝑦</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𝑅𝑇</m:t>
                            </m:r>
                          </m:num>
                          <m:den>
                            <m:r>
                              <a:rPr lang="en-US" i="1">
                                <a:solidFill>
                                  <a:srgbClr val="000000"/>
                                </a:solidFill>
                                <a:latin typeface="Cambria Math" panose="02040503050406030204" pitchFamily="18" charset="0"/>
                              </a:rPr>
                              <m:t>𝜌</m:t>
                            </m:r>
                            <m:r>
                              <a:rPr lang="en-US" i="1">
                                <a:solidFill>
                                  <a:srgbClr val="000000"/>
                                </a:solidFill>
                                <a:latin typeface="Cambria Math" panose="02040503050406030204" pitchFamily="18" charset="0"/>
                              </a:rPr>
                              <m:t>𝑓</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𝜕𝜌</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𝑦</m:t>
                            </m:r>
                          </m:den>
                        </m:f>
                      </m:oMath>
                      <m:oMath xmlns:m="http://schemas.openxmlformats.org/officeDocument/2006/math">
                        <m:r>
                          <a:rPr lang="en-US" i="1">
                            <a:solidFill>
                              <a:srgbClr val="000000"/>
                            </a:solidFill>
                            <a:latin typeface="Cambria Math" panose="02040503050406030204" pitchFamily="18" charset="0"/>
                          </a:rPr>
                          <m:t>𝑆𝑖𝑛𝑐𝑒</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𝛿𝜌</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𝜌</m:t>
                        </m:r>
                        <m:r>
                          <a:rPr lang="en-US" i="1">
                            <a:solidFill>
                              <a:srgbClr val="000000"/>
                            </a:solidFill>
                            <a:latin typeface="Cambria Math" panose="02040503050406030204" pitchFamily="18" charset="0"/>
                          </a:rPr>
                          <m:t>≈1</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0</m:t>
                            </m:r>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𝑇</m:t>
                        </m:r>
                        <m:r>
                          <a:rPr lang="en-US" i="1">
                            <a:solidFill>
                              <a:srgbClr val="000000"/>
                            </a:solidFill>
                            <a:latin typeface="Cambria Math" panose="02040503050406030204" pitchFamily="18" charset="0"/>
                          </a:rPr>
                          <m:t>≈270</m:t>
                        </m:r>
                        <m:r>
                          <a:rPr lang="en-US" i="1">
                            <a:solidFill>
                              <a:srgbClr val="000000"/>
                            </a:solidFill>
                            <a:latin typeface="Cambria Math" panose="02040503050406030204" pitchFamily="18" charset="0"/>
                          </a:rPr>
                          <m:t>𝐾</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𝑓𝑜𝑟</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𝛿</m:t>
                        </m:r>
                        <m:r>
                          <a:rPr lang="en-US" i="1">
                            <a:solidFill>
                              <a:srgbClr val="000000"/>
                            </a:solidFill>
                            <a:latin typeface="Cambria Math" panose="02040503050406030204" pitchFamily="18" charset="0"/>
                          </a:rPr>
                          <m:t>𝑇</m:t>
                        </m:r>
                        <m:r>
                          <a:rPr lang="en-US" i="1">
                            <a:solidFill>
                              <a:srgbClr val="000000"/>
                            </a:solidFill>
                            <a:latin typeface="Cambria Math" panose="02040503050406030204" pitchFamily="18" charset="0"/>
                          </a:rPr>
                          <m:t>&gt;10</m:t>
                        </m:r>
                        <m:r>
                          <a:rPr lang="en-US" i="1">
                            <a:solidFill>
                              <a:srgbClr val="000000"/>
                            </a:solidFill>
                            <a:latin typeface="Cambria Math" panose="02040503050406030204" pitchFamily="18" charset="0"/>
                          </a:rPr>
                          <m:t>𝐾</m:t>
                        </m:r>
                        <m:r>
                          <a:rPr lang="en-US" i="1">
                            <a:solidFill>
                              <a:srgbClr val="000000"/>
                            </a:solidFill>
                            <a:latin typeface="Cambria Math" panose="02040503050406030204" pitchFamily="18" charset="0"/>
                          </a:rPr>
                          <m:t>:</m:t>
                        </m:r>
                      </m:oMath>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𝑢</m:t>
                            </m:r>
                          </m:e>
                          <m:sub>
                            <m:r>
                              <a:rPr lang="en-US" i="1">
                                <a:solidFill>
                                  <a:srgbClr val="000000"/>
                                </a:solidFill>
                                <a:latin typeface="Cambria Math" panose="02040503050406030204" pitchFamily="18" charset="0"/>
                              </a:rPr>
                              <m:t>𝑔</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𝑅</m:t>
                            </m:r>
                          </m:num>
                          <m:den>
                            <m:r>
                              <a:rPr lang="en-US" i="1">
                                <a:solidFill>
                                  <a:srgbClr val="000000"/>
                                </a:solidFill>
                                <a:latin typeface="Cambria Math" panose="02040503050406030204" pitchFamily="18" charset="0"/>
                              </a:rPr>
                              <m:t>𝑓</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𝑇</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𝑦</m:t>
                            </m:r>
                          </m:den>
                        </m:f>
                        <m:r>
                          <a:rPr lang="en-US" i="1">
                            <a:solidFill>
                              <a:srgbClr val="000000"/>
                            </a:solidFill>
                            <a:latin typeface="Cambria Math" panose="02040503050406030204" pitchFamily="18" charset="0"/>
                          </a:rPr>
                          <m:t> ,  </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𝑣</m:t>
                            </m:r>
                          </m:e>
                          <m:sub>
                            <m:r>
                              <a:rPr lang="en-US" i="1">
                                <a:solidFill>
                                  <a:srgbClr val="000000"/>
                                </a:solidFill>
                                <a:latin typeface="Cambria Math" panose="02040503050406030204" pitchFamily="18" charset="0"/>
                              </a:rPr>
                              <m:t>𝑔</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𝑅</m:t>
                            </m:r>
                          </m:num>
                          <m:den>
                            <m:r>
                              <a:rPr lang="en-US" i="1">
                                <a:solidFill>
                                  <a:srgbClr val="000000"/>
                                </a:solidFill>
                                <a:latin typeface="Cambria Math" panose="02040503050406030204" pitchFamily="18" charset="0"/>
                              </a:rPr>
                              <m:t>𝑓</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𝑇</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𝑥</m:t>
                            </m:r>
                          </m:den>
                        </m:f>
                      </m:oMath>
                    </m:oMathPara>
                  </a14:m>
                  <a:endParaRPr lang="en-US"/>
                </a:p>
              </p:txBody>
            </p:sp>
          </mc:Choice>
          <mc:Fallback xmlns="">
            <p:sp>
              <p:nvSpPr>
                <p:cNvPr id="7" name="Object 6"/>
                <p:cNvSpPr txBox="1">
                  <a:spLocks noRot="1" noChangeAspect="1" noMove="1" noResize="1" noEditPoints="1" noAdjustHandles="1" noChangeArrowheads="1" noChangeShapeType="1" noTextEdit="1"/>
                </p:cNvSpPr>
                <p:nvPr/>
              </p:nvSpPr>
              <p:spPr bwMode="auto">
                <a:xfrm>
                  <a:off x="2362200" y="1436687"/>
                  <a:ext cx="6070643" cy="3059113"/>
                </a:xfrm>
                <a:prstGeom prst="rect">
                  <a:avLst/>
                </a:prstGeom>
                <a:blipFill>
                  <a:blip r:embed="rId2"/>
                  <a:stretch>
                    <a:fillRect/>
                  </a:stretch>
                </a:blipFill>
              </p:spPr>
              <p:txBody>
                <a:bodyPr/>
                <a:lstStyle/>
                <a:p>
                  <a:r>
                    <a:rPr lang="en-US">
                      <a:noFill/>
                    </a:rPr>
                    <a:t> </a:t>
                  </a:r>
                </a:p>
              </p:txBody>
            </p:sp>
          </mc:Fallback>
        </mc:AlternateContent>
        <p:sp>
          <p:nvSpPr>
            <p:cNvPr id="16" name="Rectangle 15"/>
            <p:cNvSpPr/>
            <p:nvPr/>
          </p:nvSpPr>
          <p:spPr bwMode="auto">
            <a:xfrm>
              <a:off x="2331310" y="3349529"/>
              <a:ext cx="3810000" cy="9144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Office97\Templates\Blank Presentation.pot</Template>
  <TotalTime>47879</TotalTime>
  <Words>4137</Words>
  <Application>Microsoft Office PowerPoint</Application>
  <PresentationFormat>On-screen Show (4:3)</PresentationFormat>
  <Paragraphs>634</Paragraphs>
  <Slides>72</Slides>
  <Notes>28</Notes>
  <HiddenSlides>20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72</vt:i4>
      </vt:variant>
    </vt:vector>
  </HeadingPairs>
  <TitlesOfParts>
    <vt:vector size="83" baseType="lpstr">
      <vt:lpstr>Arial</vt:lpstr>
      <vt:lpstr>Arial Black</vt:lpstr>
      <vt:lpstr>Arial Narrow</vt:lpstr>
      <vt:lpstr>Baskerville Old Face</vt:lpstr>
      <vt:lpstr>Cambria Math</vt:lpstr>
      <vt:lpstr>Microsoft Sans Serif</vt:lpstr>
      <vt:lpstr>Symbol</vt:lpstr>
      <vt:lpstr>Times New Roman</vt:lpstr>
      <vt:lpstr>Wingdings</vt:lpstr>
      <vt:lpstr>Blank Presentation</vt:lpstr>
      <vt:lpstr>1_Blank Presentation</vt:lpstr>
      <vt:lpstr>A ATM551, Lectures #7-8  Atmospheric Circulation and Climate</vt:lpstr>
      <vt:lpstr>Key points of Last Lecture </vt:lpstr>
      <vt:lpstr>Outline of Today’s Lecture</vt:lpstr>
      <vt:lpstr>Key Roles of Atmospheric Circulation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Zonal-mean Atmospheric Circulation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points of Today’s Lecture </vt:lpstr>
      <vt:lpstr>PowerPoint Presentation</vt:lpstr>
      <vt:lpstr>PowerPoint Presentation</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Kevin Trenberth</dc:creator>
  <cp:lastModifiedBy>Dai, Aiguo</cp:lastModifiedBy>
  <cp:revision>854</cp:revision>
  <cp:lastPrinted>2001-10-12T22:50:52Z</cp:lastPrinted>
  <dcterms:created xsi:type="dcterms:W3CDTF">2001-07-28T22:10:26Z</dcterms:created>
  <dcterms:modified xsi:type="dcterms:W3CDTF">2025-09-17T17:01:42Z</dcterms:modified>
</cp:coreProperties>
</file>