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777" r:id="rId2"/>
  </p:sldMasterIdLst>
  <p:notesMasterIdLst>
    <p:notesMasterId r:id="rId65"/>
  </p:notesMasterIdLst>
  <p:handoutMasterIdLst>
    <p:handoutMasterId r:id="rId66"/>
  </p:handoutMasterIdLst>
  <p:sldIdLst>
    <p:sldId id="866" r:id="rId3"/>
    <p:sldId id="468" r:id="rId4"/>
    <p:sldId id="470" r:id="rId5"/>
    <p:sldId id="801" r:id="rId6"/>
    <p:sldId id="762" r:id="rId7"/>
    <p:sldId id="763" r:id="rId8"/>
    <p:sldId id="810" r:id="rId9"/>
    <p:sldId id="811" r:id="rId10"/>
    <p:sldId id="812" r:id="rId11"/>
    <p:sldId id="813" r:id="rId12"/>
    <p:sldId id="815" r:id="rId13"/>
    <p:sldId id="826" r:id="rId14"/>
    <p:sldId id="825" r:id="rId15"/>
    <p:sldId id="847" r:id="rId16"/>
    <p:sldId id="848" r:id="rId17"/>
    <p:sldId id="816" r:id="rId18"/>
    <p:sldId id="817" r:id="rId19"/>
    <p:sldId id="818" r:id="rId20"/>
    <p:sldId id="773" r:id="rId21"/>
    <p:sldId id="820" r:id="rId22"/>
    <p:sldId id="819" r:id="rId23"/>
    <p:sldId id="821" r:id="rId24"/>
    <p:sldId id="838" r:id="rId25"/>
    <p:sldId id="822" r:id="rId26"/>
    <p:sldId id="823" r:id="rId27"/>
    <p:sldId id="824" r:id="rId28"/>
    <p:sldId id="833" r:id="rId29"/>
    <p:sldId id="827" r:id="rId30"/>
    <p:sldId id="828" r:id="rId31"/>
    <p:sldId id="832" r:id="rId32"/>
    <p:sldId id="867" r:id="rId33"/>
    <p:sldId id="829" r:id="rId34"/>
    <p:sldId id="830" r:id="rId35"/>
    <p:sldId id="831" r:id="rId36"/>
    <p:sldId id="834" r:id="rId37"/>
    <p:sldId id="835" r:id="rId38"/>
    <p:sldId id="840" r:id="rId39"/>
    <p:sldId id="837" r:id="rId40"/>
    <p:sldId id="865" r:id="rId41"/>
    <p:sldId id="839" r:id="rId42"/>
    <p:sldId id="836" r:id="rId43"/>
    <p:sldId id="869" r:id="rId44"/>
    <p:sldId id="842" r:id="rId45"/>
    <p:sldId id="841" r:id="rId46"/>
    <p:sldId id="852" r:id="rId47"/>
    <p:sldId id="843" r:id="rId48"/>
    <p:sldId id="868" r:id="rId49"/>
    <p:sldId id="845" r:id="rId50"/>
    <p:sldId id="846" r:id="rId51"/>
    <p:sldId id="864" r:id="rId52"/>
    <p:sldId id="853" r:id="rId53"/>
    <p:sldId id="858" r:id="rId54"/>
    <p:sldId id="854" r:id="rId55"/>
    <p:sldId id="855" r:id="rId56"/>
    <p:sldId id="857" r:id="rId57"/>
    <p:sldId id="849" r:id="rId58"/>
    <p:sldId id="859" r:id="rId59"/>
    <p:sldId id="851" r:id="rId60"/>
    <p:sldId id="860" r:id="rId61"/>
    <p:sldId id="751" r:id="rId62"/>
    <p:sldId id="554" r:id="rId63"/>
    <p:sldId id="585" r:id="rId64"/>
  </p:sldIdLst>
  <p:sldSz cx="9144000" cy="6858000" type="screen4x3"/>
  <p:notesSz cx="7010400" cy="9296400"/>
  <p:defaultTextStyle>
    <a:defPPr>
      <a:defRPr lang="en-US"/>
    </a:defPPr>
    <a:lvl1pPr algn="ctr" rtl="0" eaLnBrk="0" fontAlgn="base" hangingPunct="0">
      <a:spcBef>
        <a:spcPct val="0"/>
      </a:spcBef>
      <a:spcAft>
        <a:spcPct val="0"/>
      </a:spcAft>
      <a:defRPr sz="2800" kern="1200">
        <a:solidFill>
          <a:schemeClr val="bg2"/>
        </a:solidFill>
        <a:latin typeface="Arial Narrow" pitchFamily="34" charset="0"/>
        <a:ea typeface="+mn-ea"/>
        <a:cs typeface="+mn-cs"/>
      </a:defRPr>
    </a:lvl1pPr>
    <a:lvl2pPr marL="457200" algn="ctr" rtl="0" eaLnBrk="0" fontAlgn="base" hangingPunct="0">
      <a:spcBef>
        <a:spcPct val="0"/>
      </a:spcBef>
      <a:spcAft>
        <a:spcPct val="0"/>
      </a:spcAft>
      <a:defRPr sz="2800" kern="1200">
        <a:solidFill>
          <a:schemeClr val="bg2"/>
        </a:solidFill>
        <a:latin typeface="Arial Narrow" pitchFamily="34" charset="0"/>
        <a:ea typeface="+mn-ea"/>
        <a:cs typeface="+mn-cs"/>
      </a:defRPr>
    </a:lvl2pPr>
    <a:lvl3pPr marL="914400" algn="ctr" rtl="0" eaLnBrk="0" fontAlgn="base" hangingPunct="0">
      <a:spcBef>
        <a:spcPct val="0"/>
      </a:spcBef>
      <a:spcAft>
        <a:spcPct val="0"/>
      </a:spcAft>
      <a:defRPr sz="2800" kern="1200">
        <a:solidFill>
          <a:schemeClr val="bg2"/>
        </a:solidFill>
        <a:latin typeface="Arial Narrow" pitchFamily="34" charset="0"/>
        <a:ea typeface="+mn-ea"/>
        <a:cs typeface="+mn-cs"/>
      </a:defRPr>
    </a:lvl3pPr>
    <a:lvl4pPr marL="1371600" algn="ctr" rtl="0" eaLnBrk="0" fontAlgn="base" hangingPunct="0">
      <a:spcBef>
        <a:spcPct val="0"/>
      </a:spcBef>
      <a:spcAft>
        <a:spcPct val="0"/>
      </a:spcAft>
      <a:defRPr sz="2800" kern="1200">
        <a:solidFill>
          <a:schemeClr val="bg2"/>
        </a:solidFill>
        <a:latin typeface="Arial Narrow" pitchFamily="34" charset="0"/>
        <a:ea typeface="+mn-ea"/>
        <a:cs typeface="+mn-cs"/>
      </a:defRPr>
    </a:lvl4pPr>
    <a:lvl5pPr marL="1828800" algn="ctr" rtl="0" eaLnBrk="0" fontAlgn="base" hangingPunct="0">
      <a:spcBef>
        <a:spcPct val="0"/>
      </a:spcBef>
      <a:spcAft>
        <a:spcPct val="0"/>
      </a:spcAft>
      <a:defRPr sz="2800" kern="1200">
        <a:solidFill>
          <a:schemeClr val="bg2"/>
        </a:solidFill>
        <a:latin typeface="Arial Narrow" pitchFamily="34" charset="0"/>
        <a:ea typeface="+mn-ea"/>
        <a:cs typeface="+mn-cs"/>
      </a:defRPr>
    </a:lvl5pPr>
    <a:lvl6pPr marL="2286000" algn="l" defTabSz="914400" rtl="0" eaLnBrk="1" latinLnBrk="0" hangingPunct="1">
      <a:defRPr sz="2800" kern="1200">
        <a:solidFill>
          <a:schemeClr val="bg2"/>
        </a:solidFill>
        <a:latin typeface="Arial Narrow" pitchFamily="34" charset="0"/>
        <a:ea typeface="+mn-ea"/>
        <a:cs typeface="+mn-cs"/>
      </a:defRPr>
    </a:lvl6pPr>
    <a:lvl7pPr marL="2743200" algn="l" defTabSz="914400" rtl="0" eaLnBrk="1" latinLnBrk="0" hangingPunct="1">
      <a:defRPr sz="2800" kern="1200">
        <a:solidFill>
          <a:schemeClr val="bg2"/>
        </a:solidFill>
        <a:latin typeface="Arial Narrow" pitchFamily="34" charset="0"/>
        <a:ea typeface="+mn-ea"/>
        <a:cs typeface="+mn-cs"/>
      </a:defRPr>
    </a:lvl7pPr>
    <a:lvl8pPr marL="3200400" algn="l" defTabSz="914400" rtl="0" eaLnBrk="1" latinLnBrk="0" hangingPunct="1">
      <a:defRPr sz="2800" kern="1200">
        <a:solidFill>
          <a:schemeClr val="bg2"/>
        </a:solidFill>
        <a:latin typeface="Arial Narrow" pitchFamily="34" charset="0"/>
        <a:ea typeface="+mn-ea"/>
        <a:cs typeface="+mn-cs"/>
      </a:defRPr>
    </a:lvl8pPr>
    <a:lvl9pPr marL="3657600" algn="l" defTabSz="914400" rtl="0" eaLnBrk="1" latinLnBrk="0" hangingPunct="1">
      <a:defRPr sz="2800" kern="1200">
        <a:solidFill>
          <a:schemeClr val="bg2"/>
        </a:solidFill>
        <a:latin typeface="Arial Narrow"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F8F8F8"/>
    <a:srgbClr val="7BE3E1"/>
    <a:srgbClr val="99CCFF"/>
    <a:srgbClr val="33CC33"/>
    <a:srgbClr val="00FF00"/>
    <a:srgbClr val="9933FF"/>
    <a:srgbClr val="9900CC"/>
    <a:srgbClr val="FF66FF"/>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9364" autoAdjust="0"/>
    <p:restoredTop sz="82444" autoAdjust="0"/>
  </p:normalViewPr>
  <p:slideViewPr>
    <p:cSldViewPr>
      <p:cViewPr varScale="1">
        <p:scale>
          <a:sx n="76" d="100"/>
          <a:sy n="76" d="100"/>
        </p:scale>
        <p:origin x="618" y="39"/>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639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handoutMaster" Target="handoutMasters/handoutMaster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bwMode="auto">
          <a:xfrm>
            <a:off x="0" y="0"/>
            <a:ext cx="3059113" cy="457200"/>
          </a:xfrm>
          <a:prstGeom prst="rect">
            <a:avLst/>
          </a:prstGeom>
          <a:noFill/>
          <a:ln w="9525">
            <a:noFill/>
            <a:miter lim="800000"/>
            <a:headEnd/>
            <a:tailEnd/>
          </a:ln>
          <a:effectLst/>
        </p:spPr>
        <p:txBody>
          <a:bodyPr vert="horz" wrap="square" lIns="91655" tIns="45828" rIns="91655" bIns="45828" numCol="1" anchor="t" anchorCtr="0" compatLnSpc="1">
            <a:prstTxWarp prst="textNoShape">
              <a:avLst/>
            </a:prstTxWarp>
          </a:bodyPr>
          <a:lstStyle>
            <a:lvl1pPr algn="l" defTabSz="915988">
              <a:defRPr sz="1200" b="1">
                <a:solidFill>
                  <a:srgbClr val="00FF00"/>
                </a:solidFill>
                <a:latin typeface="Times New Roman" pitchFamily="18" charset="0"/>
              </a:defRPr>
            </a:lvl1pPr>
          </a:lstStyle>
          <a:p>
            <a:pPr>
              <a:defRPr/>
            </a:pPr>
            <a:endParaRPr lang="en-US"/>
          </a:p>
        </p:txBody>
      </p:sp>
      <p:sp>
        <p:nvSpPr>
          <p:cNvPr id="26627" name="Rectangle 3"/>
          <p:cNvSpPr>
            <a:spLocks noGrp="1" noChangeArrowheads="1"/>
          </p:cNvSpPr>
          <p:nvPr>
            <p:ph type="dt" sz="quarter" idx="1"/>
          </p:nvPr>
        </p:nvSpPr>
        <p:spPr bwMode="auto">
          <a:xfrm>
            <a:off x="3976688" y="0"/>
            <a:ext cx="3059112" cy="457200"/>
          </a:xfrm>
          <a:prstGeom prst="rect">
            <a:avLst/>
          </a:prstGeom>
          <a:noFill/>
          <a:ln w="9525">
            <a:noFill/>
            <a:miter lim="800000"/>
            <a:headEnd/>
            <a:tailEnd/>
          </a:ln>
          <a:effectLst/>
        </p:spPr>
        <p:txBody>
          <a:bodyPr vert="horz" wrap="square" lIns="91655" tIns="45828" rIns="91655" bIns="45828" numCol="1" anchor="t" anchorCtr="0" compatLnSpc="1">
            <a:prstTxWarp prst="textNoShape">
              <a:avLst/>
            </a:prstTxWarp>
          </a:bodyPr>
          <a:lstStyle>
            <a:lvl1pPr algn="r" defTabSz="915988">
              <a:defRPr sz="1200" b="1">
                <a:solidFill>
                  <a:srgbClr val="00FF00"/>
                </a:solidFill>
                <a:latin typeface="Times New Roman" pitchFamily="18" charset="0"/>
              </a:defRPr>
            </a:lvl1pPr>
          </a:lstStyle>
          <a:p>
            <a:pPr>
              <a:defRPr/>
            </a:pPr>
            <a:endParaRPr lang="en-US"/>
          </a:p>
        </p:txBody>
      </p:sp>
      <p:sp>
        <p:nvSpPr>
          <p:cNvPr id="26628" name="Rectangle 4"/>
          <p:cNvSpPr>
            <a:spLocks noGrp="1" noChangeArrowheads="1"/>
          </p:cNvSpPr>
          <p:nvPr>
            <p:ph type="ftr" sz="quarter" idx="2"/>
          </p:nvPr>
        </p:nvSpPr>
        <p:spPr bwMode="auto">
          <a:xfrm>
            <a:off x="0" y="8851900"/>
            <a:ext cx="3059113" cy="458788"/>
          </a:xfrm>
          <a:prstGeom prst="rect">
            <a:avLst/>
          </a:prstGeom>
          <a:noFill/>
          <a:ln w="9525">
            <a:noFill/>
            <a:miter lim="800000"/>
            <a:headEnd/>
            <a:tailEnd/>
          </a:ln>
          <a:effectLst/>
        </p:spPr>
        <p:txBody>
          <a:bodyPr vert="horz" wrap="square" lIns="91655" tIns="45828" rIns="91655" bIns="45828" numCol="1" anchor="b" anchorCtr="0" compatLnSpc="1">
            <a:prstTxWarp prst="textNoShape">
              <a:avLst/>
            </a:prstTxWarp>
          </a:bodyPr>
          <a:lstStyle>
            <a:lvl1pPr algn="l" defTabSz="915988">
              <a:defRPr sz="1200" b="1">
                <a:solidFill>
                  <a:srgbClr val="00FF00"/>
                </a:solidFill>
                <a:latin typeface="Times New Roman" pitchFamily="18" charset="0"/>
              </a:defRPr>
            </a:lvl1pPr>
          </a:lstStyle>
          <a:p>
            <a:pPr>
              <a:defRPr/>
            </a:pPr>
            <a:endParaRPr lang="en-US"/>
          </a:p>
        </p:txBody>
      </p:sp>
      <p:sp>
        <p:nvSpPr>
          <p:cNvPr id="26629" name="Rectangle 5"/>
          <p:cNvSpPr>
            <a:spLocks noGrp="1" noChangeArrowheads="1"/>
          </p:cNvSpPr>
          <p:nvPr>
            <p:ph type="sldNum" sz="quarter" idx="3"/>
          </p:nvPr>
        </p:nvSpPr>
        <p:spPr bwMode="auto">
          <a:xfrm>
            <a:off x="3976688" y="8851900"/>
            <a:ext cx="3059112" cy="458788"/>
          </a:xfrm>
          <a:prstGeom prst="rect">
            <a:avLst/>
          </a:prstGeom>
          <a:noFill/>
          <a:ln w="9525">
            <a:noFill/>
            <a:miter lim="800000"/>
            <a:headEnd/>
            <a:tailEnd/>
          </a:ln>
          <a:effectLst/>
        </p:spPr>
        <p:txBody>
          <a:bodyPr vert="horz" wrap="square" lIns="91655" tIns="45828" rIns="91655" bIns="45828" numCol="1" anchor="b" anchorCtr="0" compatLnSpc="1">
            <a:prstTxWarp prst="textNoShape">
              <a:avLst/>
            </a:prstTxWarp>
          </a:bodyPr>
          <a:lstStyle>
            <a:lvl1pPr algn="r" defTabSz="915988">
              <a:defRPr sz="1200" b="1">
                <a:solidFill>
                  <a:srgbClr val="00FF00"/>
                </a:solidFill>
                <a:latin typeface="Times New Roman" pitchFamily="18" charset="0"/>
              </a:defRPr>
            </a:lvl1pPr>
          </a:lstStyle>
          <a:p>
            <a:pPr>
              <a:defRPr/>
            </a:pPr>
            <a:fld id="{A87EB154-48BC-4DA2-AE95-F94BAB2766F2}" type="slidenum">
              <a:rPr lang="en-US"/>
              <a:pPr>
                <a:defRPr/>
              </a:pPr>
              <a:t>‹#›</a:t>
            </a:fld>
            <a:endParaRPr lang="en-US"/>
          </a:p>
        </p:txBody>
      </p:sp>
    </p:spTree>
    <p:extLst>
      <p:ext uri="{BB962C8B-B14F-4D97-AF65-F5344CB8AC3E}">
        <p14:creationId xmlns:p14="http://schemas.microsoft.com/office/powerpoint/2010/main" val="25610519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hdr" sz="quarter"/>
          </p:nvPr>
        </p:nvSpPr>
        <p:spPr bwMode="auto">
          <a:xfrm>
            <a:off x="0" y="0"/>
            <a:ext cx="3059113" cy="457200"/>
          </a:xfrm>
          <a:prstGeom prst="rect">
            <a:avLst/>
          </a:prstGeom>
          <a:noFill/>
          <a:ln w="9525">
            <a:noFill/>
            <a:miter lim="800000"/>
            <a:headEnd/>
            <a:tailEnd/>
          </a:ln>
          <a:effectLst/>
        </p:spPr>
        <p:txBody>
          <a:bodyPr vert="horz" wrap="square" lIns="91655" tIns="45828" rIns="91655" bIns="45828" numCol="1" anchor="t" anchorCtr="0" compatLnSpc="1">
            <a:prstTxWarp prst="textNoShape">
              <a:avLst/>
            </a:prstTxWarp>
          </a:bodyPr>
          <a:lstStyle>
            <a:lvl1pPr algn="l" defTabSz="915988">
              <a:defRPr sz="1200" b="1">
                <a:solidFill>
                  <a:schemeClr val="accent2"/>
                </a:solidFill>
                <a:latin typeface="Times New Roman" pitchFamily="18" charset="0"/>
              </a:defRPr>
            </a:lvl1pPr>
          </a:lstStyle>
          <a:p>
            <a:pPr>
              <a:defRPr/>
            </a:pPr>
            <a:endParaRPr lang="en-US"/>
          </a:p>
        </p:txBody>
      </p:sp>
      <p:sp>
        <p:nvSpPr>
          <p:cNvPr id="50179" name="Rectangle 3"/>
          <p:cNvSpPr>
            <a:spLocks noGrp="1" noChangeArrowheads="1"/>
          </p:cNvSpPr>
          <p:nvPr>
            <p:ph type="dt" idx="1"/>
          </p:nvPr>
        </p:nvSpPr>
        <p:spPr bwMode="auto">
          <a:xfrm>
            <a:off x="3976688" y="0"/>
            <a:ext cx="3059112" cy="457200"/>
          </a:xfrm>
          <a:prstGeom prst="rect">
            <a:avLst/>
          </a:prstGeom>
          <a:noFill/>
          <a:ln w="9525">
            <a:noFill/>
            <a:miter lim="800000"/>
            <a:headEnd/>
            <a:tailEnd/>
          </a:ln>
          <a:effectLst/>
        </p:spPr>
        <p:txBody>
          <a:bodyPr vert="horz" wrap="square" lIns="91655" tIns="45828" rIns="91655" bIns="45828" numCol="1" anchor="t" anchorCtr="0" compatLnSpc="1">
            <a:prstTxWarp prst="textNoShape">
              <a:avLst/>
            </a:prstTxWarp>
          </a:bodyPr>
          <a:lstStyle>
            <a:lvl1pPr algn="r" defTabSz="915988">
              <a:defRPr sz="1200" b="1">
                <a:solidFill>
                  <a:schemeClr val="accent2"/>
                </a:solidFill>
                <a:latin typeface="Times New Roman" pitchFamily="18" charset="0"/>
              </a:defRPr>
            </a:lvl1pPr>
          </a:lstStyle>
          <a:p>
            <a:pPr>
              <a:defRPr/>
            </a:pPr>
            <a:endParaRPr lang="en-US"/>
          </a:p>
        </p:txBody>
      </p:sp>
      <p:sp>
        <p:nvSpPr>
          <p:cNvPr id="46084" name="Rectangle 4"/>
          <p:cNvSpPr>
            <a:spLocks noGrp="1" noRot="1" noChangeAspect="1" noChangeArrowheads="1" noTextEdit="1"/>
          </p:cNvSpPr>
          <p:nvPr>
            <p:ph type="sldImg" idx="2"/>
          </p:nvPr>
        </p:nvSpPr>
        <p:spPr bwMode="auto">
          <a:xfrm>
            <a:off x="1139825" y="687388"/>
            <a:ext cx="4679950" cy="3509962"/>
          </a:xfrm>
          <a:prstGeom prst="rect">
            <a:avLst/>
          </a:prstGeom>
          <a:noFill/>
          <a:ln w="9525">
            <a:solidFill>
              <a:srgbClr val="000000"/>
            </a:solidFill>
            <a:miter lim="800000"/>
            <a:headEnd/>
            <a:tailEnd/>
          </a:ln>
        </p:spPr>
      </p:sp>
      <p:sp>
        <p:nvSpPr>
          <p:cNvPr id="50181" name="Rectangle 5"/>
          <p:cNvSpPr>
            <a:spLocks noGrp="1" noChangeArrowheads="1"/>
          </p:cNvSpPr>
          <p:nvPr>
            <p:ph type="body" sz="quarter" idx="3"/>
          </p:nvPr>
        </p:nvSpPr>
        <p:spPr bwMode="auto">
          <a:xfrm>
            <a:off x="917575" y="4425950"/>
            <a:ext cx="5122863" cy="4197350"/>
          </a:xfrm>
          <a:prstGeom prst="rect">
            <a:avLst/>
          </a:prstGeom>
          <a:noFill/>
          <a:ln w="9525">
            <a:noFill/>
            <a:miter lim="800000"/>
            <a:headEnd/>
            <a:tailEnd/>
          </a:ln>
          <a:effectLst/>
        </p:spPr>
        <p:txBody>
          <a:bodyPr vert="horz" wrap="square" lIns="91655" tIns="45828" rIns="91655" bIns="4582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0182" name="Rectangle 6"/>
          <p:cNvSpPr>
            <a:spLocks noGrp="1" noChangeArrowheads="1"/>
          </p:cNvSpPr>
          <p:nvPr>
            <p:ph type="ftr" sz="quarter" idx="4"/>
          </p:nvPr>
        </p:nvSpPr>
        <p:spPr bwMode="auto">
          <a:xfrm>
            <a:off x="0" y="8851900"/>
            <a:ext cx="3059113" cy="458788"/>
          </a:xfrm>
          <a:prstGeom prst="rect">
            <a:avLst/>
          </a:prstGeom>
          <a:noFill/>
          <a:ln w="9525">
            <a:noFill/>
            <a:miter lim="800000"/>
            <a:headEnd/>
            <a:tailEnd/>
          </a:ln>
          <a:effectLst/>
        </p:spPr>
        <p:txBody>
          <a:bodyPr vert="horz" wrap="square" lIns="91655" tIns="45828" rIns="91655" bIns="45828" numCol="1" anchor="b" anchorCtr="0" compatLnSpc="1">
            <a:prstTxWarp prst="textNoShape">
              <a:avLst/>
            </a:prstTxWarp>
          </a:bodyPr>
          <a:lstStyle>
            <a:lvl1pPr algn="l" defTabSz="915988">
              <a:defRPr sz="1200" b="1">
                <a:solidFill>
                  <a:schemeClr val="accent2"/>
                </a:solidFill>
                <a:latin typeface="Times New Roman" pitchFamily="18" charset="0"/>
              </a:defRPr>
            </a:lvl1pPr>
          </a:lstStyle>
          <a:p>
            <a:pPr>
              <a:defRPr/>
            </a:pPr>
            <a:endParaRPr lang="en-US"/>
          </a:p>
        </p:txBody>
      </p:sp>
      <p:sp>
        <p:nvSpPr>
          <p:cNvPr id="50183" name="Rectangle 7"/>
          <p:cNvSpPr>
            <a:spLocks noGrp="1" noChangeArrowheads="1"/>
          </p:cNvSpPr>
          <p:nvPr>
            <p:ph type="sldNum" sz="quarter" idx="5"/>
          </p:nvPr>
        </p:nvSpPr>
        <p:spPr bwMode="auto">
          <a:xfrm>
            <a:off x="3976688" y="8851900"/>
            <a:ext cx="3059112" cy="458788"/>
          </a:xfrm>
          <a:prstGeom prst="rect">
            <a:avLst/>
          </a:prstGeom>
          <a:noFill/>
          <a:ln w="9525">
            <a:noFill/>
            <a:miter lim="800000"/>
            <a:headEnd/>
            <a:tailEnd/>
          </a:ln>
          <a:effectLst/>
        </p:spPr>
        <p:txBody>
          <a:bodyPr vert="horz" wrap="square" lIns="91655" tIns="45828" rIns="91655" bIns="45828" numCol="1" anchor="b" anchorCtr="0" compatLnSpc="1">
            <a:prstTxWarp prst="textNoShape">
              <a:avLst/>
            </a:prstTxWarp>
          </a:bodyPr>
          <a:lstStyle>
            <a:lvl1pPr algn="r" defTabSz="915988">
              <a:defRPr sz="1200" b="1">
                <a:solidFill>
                  <a:schemeClr val="accent2"/>
                </a:solidFill>
                <a:latin typeface="Times New Roman" pitchFamily="18" charset="0"/>
              </a:defRPr>
            </a:lvl1pPr>
          </a:lstStyle>
          <a:p>
            <a:pPr>
              <a:defRPr/>
            </a:pPr>
            <a:fld id="{FC439EA0-10C5-4545-84AF-D3416603DAC4}" type="slidenum">
              <a:rPr lang="en-US"/>
              <a:pPr>
                <a:defRPr/>
              </a:pPr>
              <a:t>‹#›</a:t>
            </a:fld>
            <a:endParaRPr lang="en-US"/>
          </a:p>
        </p:txBody>
      </p:sp>
    </p:spTree>
    <p:extLst>
      <p:ext uri="{BB962C8B-B14F-4D97-AF65-F5344CB8AC3E}">
        <p14:creationId xmlns:p14="http://schemas.microsoft.com/office/powerpoint/2010/main" val="383157262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8" Type="http://schemas.openxmlformats.org/officeDocument/2006/relationships/hyperlink" Target="https://www.britannica.com/science/equatorial-countercurrent" TargetMode="External"/><Relationship Id="rId3" Type="http://schemas.openxmlformats.org/officeDocument/2006/relationships/hyperlink" Target="https://www.britannica.com/science/sea-level" TargetMode="External"/><Relationship Id="rId7" Type="http://schemas.openxmlformats.org/officeDocument/2006/relationships/hyperlink" Target="https://www.britannica.com/science/Indian-Equatorial-Countercurrent" TargetMode="External"/><Relationship Id="rId2" Type="http://schemas.openxmlformats.org/officeDocument/2006/relationships/slide" Target="../slides/slide23.xml"/><Relationship Id="rId1" Type="http://schemas.openxmlformats.org/officeDocument/2006/relationships/notesMaster" Target="../notesMasters/notesMaster1.xml"/><Relationship Id="rId6" Type="http://schemas.openxmlformats.org/officeDocument/2006/relationships/hyperlink" Target="https://www.britannica.com/place/Guinea-Current" TargetMode="External"/><Relationship Id="rId5" Type="http://schemas.openxmlformats.org/officeDocument/2006/relationships/hyperlink" Target="https://www.britannica.com/science/Atlantic-Equatorial-Countercurrent" TargetMode="External"/><Relationship Id="rId4" Type="http://schemas.openxmlformats.org/officeDocument/2006/relationships/hyperlink" Target="https://www.britannica.com/science/Pacific-Equatorial-Countercurrent"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en.wikipedia.org/wiki/Ekman_transport#cite_note-7"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1</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6301738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Westerly</a:t>
            </a:r>
            <a:r>
              <a:rPr lang="en-US" baseline="0" dirty="0"/>
              <a:t> surface winds at </a:t>
            </a:r>
            <a:r>
              <a:rPr lang="en-US" baseline="0" dirty="0" err="1"/>
              <a:t>midlat</a:t>
            </a:r>
            <a:r>
              <a:rPr lang="en-US" baseline="0" dirty="0"/>
              <a:t> means that the surface friction slows down the westerly winds and thus the atmosphere loses westerly angular momentum. In the tropics, the surface drags the air </a:t>
            </a:r>
            <a:r>
              <a:rPr lang="en-US" baseline="0" dirty="0" err="1"/>
              <a:t>eastwrard</a:t>
            </a:r>
            <a:r>
              <a:rPr lang="en-US" baseline="0" dirty="0"/>
              <a:t>, thus slowing down the (negative) westward angular momentum or the atmosphere gains westerly angular momentum.   </a:t>
            </a:r>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19</a:t>
            </a:fld>
            <a:endParaRPr lang="en-US"/>
          </a:p>
        </p:txBody>
      </p:sp>
    </p:spTree>
    <p:extLst>
      <p:ext uri="{BB962C8B-B14F-4D97-AF65-F5344CB8AC3E}">
        <p14:creationId xmlns:p14="http://schemas.microsoft.com/office/powerpoint/2010/main" val="38637591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Times New Roman" pitchFamily="18" charset="0"/>
                <a:ea typeface="+mn-ea"/>
                <a:cs typeface="+mn-cs"/>
              </a:rPr>
              <a:t>Equatorial countercurrent</a:t>
            </a:r>
            <a:r>
              <a:rPr lang="en-US" sz="1200" b="0" i="0" kern="1200" dirty="0">
                <a:solidFill>
                  <a:schemeClr val="tx1"/>
                </a:solidFill>
                <a:effectLst/>
                <a:latin typeface="Times New Roman" pitchFamily="18" charset="0"/>
                <a:ea typeface="+mn-ea"/>
                <a:cs typeface="+mn-cs"/>
              </a:rPr>
              <a:t>, current phenomenon noted near the equator, an eastward flow of oceanic water in opposition to and flanked by the westward equatorial currents of the Atlantic, Pacific, and Indian oceans. Lying primarily between latitude 3° and 10° N, the countercurrents shift south during the northern winter and north during the summer. To either side the trade winds blow constantly and push great volumes of water westward in the equatorial currents, raising the </a:t>
            </a:r>
            <a:r>
              <a:rPr lang="en-US" sz="1200" b="0" i="0" u="sng" kern="1200" dirty="0">
                <a:solidFill>
                  <a:schemeClr val="tx1"/>
                </a:solidFill>
                <a:effectLst/>
                <a:latin typeface="Times New Roman" pitchFamily="18" charset="0"/>
                <a:ea typeface="+mn-ea"/>
                <a:cs typeface="+mn-cs"/>
                <a:hlinkClick r:id="rId3"/>
              </a:rPr>
              <a:t>sea level</a:t>
            </a:r>
            <a:r>
              <a:rPr lang="en-US" sz="1200" b="0" i="0" kern="1200" dirty="0">
                <a:solidFill>
                  <a:schemeClr val="tx1"/>
                </a:solidFill>
                <a:effectLst/>
                <a:latin typeface="Times New Roman" pitchFamily="18" charset="0"/>
                <a:ea typeface="+mn-ea"/>
                <a:cs typeface="+mn-cs"/>
              </a:rPr>
              <a:t> in the west. Within the doldrums, where strong constant winds are absent, the higher western sea levels flow downslope to the east. The </a:t>
            </a:r>
            <a:r>
              <a:rPr lang="en-US" sz="1200" b="0" i="0" u="sng" kern="1200" dirty="0">
                <a:solidFill>
                  <a:schemeClr val="tx1"/>
                </a:solidFill>
                <a:effectLst/>
                <a:latin typeface="Times New Roman" pitchFamily="18" charset="0"/>
                <a:ea typeface="+mn-ea"/>
                <a:cs typeface="+mn-cs"/>
                <a:hlinkClick r:id="rId4"/>
              </a:rPr>
              <a:t>Pacific Equatorial Countercurrent</a:t>
            </a:r>
            <a:r>
              <a:rPr lang="en-US" sz="1200" b="0" i="0" kern="1200" dirty="0">
                <a:solidFill>
                  <a:schemeClr val="tx1"/>
                </a:solidFill>
                <a:effectLst/>
                <a:latin typeface="Times New Roman" pitchFamily="18" charset="0"/>
                <a:ea typeface="+mn-ea"/>
                <a:cs typeface="+mn-cs"/>
              </a:rPr>
              <a:t> is very strong and is definable year-round. The </a:t>
            </a:r>
            <a:r>
              <a:rPr lang="en-US" sz="1200" b="0" i="0" u="sng" kern="1200" dirty="0">
                <a:solidFill>
                  <a:schemeClr val="tx1"/>
                </a:solidFill>
                <a:effectLst/>
                <a:latin typeface="Times New Roman" pitchFamily="18" charset="0"/>
                <a:ea typeface="+mn-ea"/>
                <a:cs typeface="+mn-cs"/>
                <a:hlinkClick r:id="rId5"/>
              </a:rPr>
              <a:t>Atlantic Equatorial Countercurrent</a:t>
            </a:r>
            <a:r>
              <a:rPr lang="en-US" sz="1200" b="0" i="0" kern="1200" dirty="0">
                <a:solidFill>
                  <a:schemeClr val="tx1"/>
                </a:solidFill>
                <a:effectLst/>
                <a:latin typeface="Times New Roman" pitchFamily="18" charset="0"/>
                <a:ea typeface="+mn-ea"/>
                <a:cs typeface="+mn-cs"/>
              </a:rPr>
              <a:t> is strongest off the coast of Ghana (Africa), where it is known as the </a:t>
            </a:r>
            <a:r>
              <a:rPr lang="en-US" sz="1200" b="0" i="0" u="sng" kern="1200" dirty="0">
                <a:solidFill>
                  <a:schemeClr val="tx1"/>
                </a:solidFill>
                <a:effectLst/>
                <a:latin typeface="Times New Roman" pitchFamily="18" charset="0"/>
                <a:ea typeface="+mn-ea"/>
                <a:cs typeface="+mn-cs"/>
                <a:hlinkClick r:id="rId6"/>
              </a:rPr>
              <a:t>Guinea Current</a:t>
            </a:r>
            <a:r>
              <a:rPr lang="en-US" sz="1200" b="0" i="0" kern="1200" dirty="0">
                <a:solidFill>
                  <a:schemeClr val="tx1"/>
                </a:solidFill>
                <a:effectLst/>
                <a:latin typeface="Times New Roman" pitchFamily="18" charset="0"/>
                <a:ea typeface="+mn-ea"/>
                <a:cs typeface="+mn-cs"/>
              </a:rPr>
              <a:t>. The countercurrent of the </a:t>
            </a:r>
            <a:r>
              <a:rPr lang="en-US" sz="1200" b="0" i="0" u="sng" kern="1200" dirty="0">
                <a:solidFill>
                  <a:schemeClr val="tx1"/>
                </a:solidFill>
                <a:effectLst/>
                <a:latin typeface="Times New Roman" pitchFamily="18" charset="0"/>
                <a:ea typeface="+mn-ea"/>
                <a:cs typeface="+mn-cs"/>
                <a:hlinkClick r:id="rId7"/>
              </a:rPr>
              <a:t>Indian</a:t>
            </a:r>
            <a:r>
              <a:rPr lang="en-US" sz="1200" b="0" i="0" kern="1200" dirty="0">
                <a:solidFill>
                  <a:schemeClr val="tx1"/>
                </a:solidFill>
                <a:effectLst/>
                <a:latin typeface="Times New Roman" pitchFamily="18" charset="0"/>
                <a:ea typeface="+mn-ea"/>
                <a:cs typeface="+mn-cs"/>
              </a:rPr>
              <a:t> Ocean flows only during the northern winter and only south of the equator.  (from</a:t>
            </a:r>
            <a:r>
              <a:rPr lang="en-US" sz="1200" b="0" i="0" kern="1200" baseline="0" dirty="0">
                <a:solidFill>
                  <a:schemeClr val="tx1"/>
                </a:solidFill>
                <a:effectLst/>
                <a:latin typeface="Times New Roman" pitchFamily="18" charset="0"/>
                <a:ea typeface="+mn-ea"/>
                <a:cs typeface="+mn-cs"/>
              </a:rPr>
              <a:t> </a:t>
            </a:r>
            <a:r>
              <a:rPr lang="en-US" dirty="0">
                <a:hlinkClick r:id="rId8"/>
              </a:rPr>
              <a:t>https://www.britannica.com/science/equatorial-countercurrent</a:t>
            </a:r>
            <a:r>
              <a:rPr lang="en-US" dirty="0"/>
              <a:t> )</a:t>
            </a:r>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23</a:t>
            </a:fld>
            <a:endParaRPr lang="en-US"/>
          </a:p>
        </p:txBody>
      </p:sp>
    </p:spTree>
    <p:extLst>
      <p:ext uri="{BB962C8B-B14F-4D97-AF65-F5344CB8AC3E}">
        <p14:creationId xmlns:p14="http://schemas.microsoft.com/office/powerpoint/2010/main" val="5086952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C439EA0-10C5-4545-84AF-D3416603DAC4}" type="slidenum">
              <a:rPr lang="en-US" smtClean="0"/>
              <a:pPr>
                <a:defRPr/>
              </a:pPr>
              <a:t>24</a:t>
            </a:fld>
            <a:endParaRPr lang="en-US"/>
          </a:p>
        </p:txBody>
      </p:sp>
    </p:spTree>
    <p:extLst>
      <p:ext uri="{BB962C8B-B14F-4D97-AF65-F5344CB8AC3E}">
        <p14:creationId xmlns:p14="http://schemas.microsoft.com/office/powerpoint/2010/main" val="34627589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balance among</a:t>
            </a:r>
            <a:r>
              <a:rPr lang="en-US" baseline="0" dirty="0"/>
              <a:t> wind stress, friction and Coriolis forces leads to 45deg between the surface ocean current and wind stress. See </a:t>
            </a:r>
          </a:p>
          <a:p>
            <a:r>
              <a:rPr lang="en-US" dirty="0">
                <a:hlinkClick r:id="rId3"/>
              </a:rPr>
              <a:t>https://en.wikipedia.org/wiki/Ekman_transport#cite_note-7</a:t>
            </a:r>
            <a:r>
              <a:rPr lang="en-US" dirty="0"/>
              <a:t> for mathematical</a:t>
            </a:r>
            <a:r>
              <a:rPr lang="en-US" baseline="0" dirty="0"/>
              <a:t> derivation of this angle. </a:t>
            </a:r>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28</a:t>
            </a:fld>
            <a:endParaRPr lang="en-US"/>
          </a:p>
        </p:txBody>
      </p:sp>
    </p:spTree>
    <p:extLst>
      <p:ext uri="{BB962C8B-B14F-4D97-AF65-F5344CB8AC3E}">
        <p14:creationId xmlns:p14="http://schemas.microsoft.com/office/powerpoint/2010/main" val="24450280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C439EA0-10C5-4545-84AF-D3416603DAC4}" type="slidenum">
              <a:rPr lang="en-US" smtClean="0"/>
              <a:pPr>
                <a:defRPr/>
              </a:pPr>
              <a:t>29</a:t>
            </a:fld>
            <a:endParaRPr lang="en-US"/>
          </a:p>
        </p:txBody>
      </p:sp>
    </p:spTree>
    <p:extLst>
      <p:ext uri="{BB962C8B-B14F-4D97-AF65-F5344CB8AC3E}">
        <p14:creationId xmlns:p14="http://schemas.microsoft.com/office/powerpoint/2010/main" val="24237297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solidFill>
                  <a:srgbClr val="3333CC"/>
                </a:solidFill>
              </a:rPr>
              <a:pPr/>
              <a:t>41</a:t>
            </a:fld>
            <a:endParaRPr lang="en-US">
              <a:solidFill>
                <a:srgbClr val="3333CC"/>
              </a:solidFill>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32934271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1Sv = 10</a:t>
            </a:r>
            <a:r>
              <a:rPr lang="en-US" baseline="30000" dirty="0"/>
              <a:t>6</a:t>
            </a:r>
            <a:r>
              <a:rPr lang="en-US" dirty="0"/>
              <a:t> m/s</a:t>
            </a:r>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47</a:t>
            </a:fld>
            <a:endParaRPr lang="en-US"/>
          </a:p>
        </p:txBody>
      </p:sp>
    </p:spTree>
    <p:extLst>
      <p:ext uri="{BB962C8B-B14F-4D97-AF65-F5344CB8AC3E}">
        <p14:creationId xmlns:p14="http://schemas.microsoft.com/office/powerpoint/2010/main" val="27427772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MW (megawatt) = 10</a:t>
            </a:r>
            <a:r>
              <a:rPr lang="en-US" baseline="30000" dirty="0"/>
              <a:t>6</a:t>
            </a:r>
            <a:r>
              <a:rPr lang="en-US" dirty="0"/>
              <a:t> W; GW (</a:t>
            </a:r>
            <a:r>
              <a:rPr lang="en-US" dirty="0" err="1"/>
              <a:t>Gigawatt</a:t>
            </a:r>
            <a:r>
              <a:rPr lang="en-US" dirty="0"/>
              <a:t>)= 10</a:t>
            </a:r>
            <a:r>
              <a:rPr lang="en-US" baseline="30000" dirty="0"/>
              <a:t>9</a:t>
            </a:r>
            <a:r>
              <a:rPr lang="en-US" dirty="0"/>
              <a:t>W;  PW</a:t>
            </a:r>
            <a:r>
              <a:rPr lang="en-US" baseline="0" dirty="0"/>
              <a:t> (</a:t>
            </a:r>
            <a:r>
              <a:rPr lang="en-US" baseline="0" dirty="0" err="1"/>
              <a:t>petawatt</a:t>
            </a:r>
            <a:r>
              <a:rPr lang="en-US" baseline="0" dirty="0"/>
              <a:t>) = 10</a:t>
            </a:r>
            <a:r>
              <a:rPr lang="en-US" baseline="30000" dirty="0"/>
              <a:t>15</a:t>
            </a:r>
            <a:r>
              <a:rPr lang="en-US" baseline="0" dirty="0"/>
              <a:t> W</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49</a:t>
            </a:fld>
            <a:endParaRPr lang="en-US"/>
          </a:p>
        </p:txBody>
      </p:sp>
    </p:spTree>
    <p:extLst>
      <p:ext uri="{BB962C8B-B14F-4D97-AF65-F5344CB8AC3E}">
        <p14:creationId xmlns:p14="http://schemas.microsoft.com/office/powerpoint/2010/main" val="34718218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53</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2015851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Must be balanced by opposite</a:t>
            </a:r>
            <a:r>
              <a:rPr lang="en-US" baseline="0" dirty="0"/>
              <a:t> atmospheric vapor transport. </a:t>
            </a:r>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57</a:t>
            </a:fld>
            <a:endParaRPr lang="en-US"/>
          </a:p>
        </p:txBody>
      </p:sp>
    </p:spTree>
    <p:extLst>
      <p:ext uri="{BB962C8B-B14F-4D97-AF65-F5344CB8AC3E}">
        <p14:creationId xmlns:p14="http://schemas.microsoft.com/office/powerpoint/2010/main" val="1069224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2</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15637075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58</a:t>
            </a:fld>
            <a:endParaRPr lang="en-US"/>
          </a:p>
        </p:txBody>
      </p:sp>
    </p:spTree>
    <p:extLst>
      <p:ext uri="{BB962C8B-B14F-4D97-AF65-F5344CB8AC3E}">
        <p14:creationId xmlns:p14="http://schemas.microsoft.com/office/powerpoint/2010/main" val="39776709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60</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9716082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61</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8949587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62</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9705776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3</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403897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4</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0088667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Density of </a:t>
            </a:r>
            <a:r>
              <a:rPr lang="en-US" dirty="0" err="1"/>
              <a:t>sailt</a:t>
            </a:r>
            <a:r>
              <a:rPr lang="en-US" dirty="0"/>
              <a:t> = 2.16 g/cm3. density of freshwater</a:t>
            </a:r>
            <a:r>
              <a:rPr lang="en-US" baseline="0" dirty="0"/>
              <a:t> = 1.0 g/cm3</a:t>
            </a:r>
          </a:p>
          <a:p>
            <a:endParaRPr lang="en-US" baseline="0" dirty="0"/>
          </a:p>
          <a:p>
            <a:r>
              <a:rPr lang="en-US" sz="1200" b="0" i="0" kern="1200" dirty="0">
                <a:solidFill>
                  <a:schemeClr val="tx1"/>
                </a:solidFill>
                <a:latin typeface="Times New Roman" pitchFamily="18" charset="0"/>
                <a:ea typeface="+mn-ea"/>
                <a:cs typeface="+mn-cs"/>
              </a:rPr>
              <a:t>Ocean salinity is generally defined as the salt concentration (e.g., Sodium and </a:t>
            </a:r>
            <a:r>
              <a:rPr lang="en-US" sz="1200" b="0" i="0" kern="1200" dirty="0" err="1">
                <a:solidFill>
                  <a:schemeClr val="tx1"/>
                </a:solidFill>
                <a:latin typeface="Times New Roman" pitchFamily="18" charset="0"/>
                <a:ea typeface="+mn-ea"/>
                <a:cs typeface="+mn-cs"/>
              </a:rPr>
              <a:t>Chlorure</a:t>
            </a:r>
            <a:r>
              <a:rPr lang="en-US" sz="1200" b="0" i="0" kern="1200" dirty="0">
                <a:solidFill>
                  <a:schemeClr val="tx1"/>
                </a:solidFill>
                <a:latin typeface="Times New Roman" pitchFamily="18" charset="0"/>
                <a:ea typeface="+mn-ea"/>
                <a:cs typeface="+mn-cs"/>
              </a:rPr>
              <a:t>) in sea water.  It is measured in unit of PSU (Practical Salinity Unit), which is a unit based on the properties of sea water conductivity. It is equivalent to per thousand or (o/00) or to  g/kg.</a:t>
            </a:r>
          </a:p>
          <a:p>
            <a:r>
              <a:rPr lang="en-US" sz="1200" b="0" i="0" kern="1200" dirty="0">
                <a:solidFill>
                  <a:schemeClr val="tx1"/>
                </a:solidFill>
                <a:latin typeface="Times New Roman" pitchFamily="18" charset="0"/>
                <a:ea typeface="+mn-ea"/>
                <a:cs typeface="+mn-cs"/>
              </a:rPr>
              <a:t> </a:t>
            </a:r>
          </a:p>
          <a:p>
            <a:endParaRPr lang="en-US" baseline="0"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5</a:t>
            </a:fld>
            <a:endParaRPr lang="en-US"/>
          </a:p>
        </p:txBody>
      </p:sp>
    </p:spTree>
    <p:extLst>
      <p:ext uri="{BB962C8B-B14F-4D97-AF65-F5344CB8AC3E}">
        <p14:creationId xmlns:p14="http://schemas.microsoft.com/office/powerpoint/2010/main" val="3557870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a:t>Sigma_o</a:t>
            </a:r>
            <a:r>
              <a:rPr lang="en-US" baseline="0" dirty="0"/>
              <a:t> is the anomaly density for (To, So). S in unit of </a:t>
            </a:r>
            <a:r>
              <a:rPr lang="en-US" baseline="0" dirty="0" err="1"/>
              <a:t>psu</a:t>
            </a:r>
            <a:r>
              <a:rPr lang="en-US" baseline="0" dirty="0"/>
              <a:t> is close to S in part per thousand (per mil %</a:t>
            </a:r>
            <a:r>
              <a:rPr lang="en-US" baseline="-25000" dirty="0"/>
              <a:t>o</a:t>
            </a:r>
            <a:r>
              <a:rPr lang="en-US" baseline="0" dirty="0"/>
              <a:t>)</a:t>
            </a:r>
          </a:p>
          <a:p>
            <a:endParaRPr lang="en-US" sz="1200" b="0" i="0" kern="1200" dirty="0">
              <a:solidFill>
                <a:schemeClr val="tx1"/>
              </a:solidFill>
              <a:latin typeface="Times New Roman" pitchFamily="18" charset="0"/>
              <a:ea typeface="+mn-ea"/>
              <a:cs typeface="+mn-cs"/>
            </a:endParaRPr>
          </a:p>
          <a:p>
            <a:r>
              <a:rPr lang="en-US" sz="1200" b="0" i="0" kern="1200" dirty="0">
                <a:solidFill>
                  <a:schemeClr val="tx1"/>
                </a:solidFill>
                <a:latin typeface="Times New Roman" pitchFamily="18" charset="0"/>
                <a:ea typeface="+mn-ea"/>
                <a:cs typeface="+mn-cs"/>
              </a:rPr>
              <a:t>The Practical Salinity Scale defines salinity in terms of the conductivity ratio of a sample to that of a solution of 32.4356 g of </a:t>
            </a:r>
            <a:r>
              <a:rPr lang="en-US" sz="1200" b="0" i="0" kern="1200" dirty="0" err="1">
                <a:solidFill>
                  <a:schemeClr val="tx1"/>
                </a:solidFill>
                <a:latin typeface="Times New Roman" pitchFamily="18" charset="0"/>
                <a:ea typeface="+mn-ea"/>
                <a:cs typeface="+mn-cs"/>
              </a:rPr>
              <a:t>KCl</a:t>
            </a:r>
            <a:r>
              <a:rPr lang="en-US" sz="1200" b="0" i="0" kern="1200" dirty="0">
                <a:solidFill>
                  <a:schemeClr val="tx1"/>
                </a:solidFill>
                <a:latin typeface="Times New Roman" pitchFamily="18" charset="0"/>
                <a:ea typeface="+mn-ea"/>
                <a:cs typeface="+mn-cs"/>
              </a:rPr>
              <a:t> at 15°C in a 1 kg solution. A sample of seawater at 15°C with a conductivity equal to this </a:t>
            </a:r>
            <a:r>
              <a:rPr lang="en-US" sz="1200" b="0" i="0" kern="1200" dirty="0" err="1">
                <a:solidFill>
                  <a:schemeClr val="tx1"/>
                </a:solidFill>
                <a:latin typeface="Times New Roman" pitchFamily="18" charset="0"/>
                <a:ea typeface="+mn-ea"/>
                <a:cs typeface="+mn-cs"/>
              </a:rPr>
              <a:t>KCl</a:t>
            </a:r>
            <a:r>
              <a:rPr lang="en-US" sz="1200" b="0" i="0" kern="1200" dirty="0">
                <a:solidFill>
                  <a:schemeClr val="tx1"/>
                </a:solidFill>
                <a:latin typeface="Times New Roman" pitchFamily="18" charset="0"/>
                <a:ea typeface="+mn-ea"/>
                <a:cs typeface="+mn-cs"/>
              </a:rPr>
              <a:t> solution has a salinity of exactly </a:t>
            </a:r>
            <a:r>
              <a:rPr lang="en-US" sz="1200" b="1" i="0" kern="1200" dirty="0">
                <a:solidFill>
                  <a:schemeClr val="tx1"/>
                </a:solidFill>
                <a:latin typeface="Times New Roman" pitchFamily="18" charset="0"/>
                <a:ea typeface="+mn-ea"/>
                <a:cs typeface="+mn-cs"/>
              </a:rPr>
              <a:t>35</a:t>
            </a:r>
            <a:r>
              <a:rPr lang="en-US" sz="1200" b="0" i="0" kern="1200" dirty="0">
                <a:solidFill>
                  <a:schemeClr val="tx1"/>
                </a:solidFill>
                <a:latin typeface="Times New Roman" pitchFamily="18" charset="0"/>
                <a:ea typeface="+mn-ea"/>
                <a:cs typeface="+mn-cs"/>
              </a:rPr>
              <a:t> practical salinity units (</a:t>
            </a:r>
            <a:r>
              <a:rPr lang="en-US" sz="1200" b="0" i="0" kern="1200" dirty="0" err="1">
                <a:solidFill>
                  <a:schemeClr val="tx1"/>
                </a:solidFill>
                <a:latin typeface="Times New Roman" pitchFamily="18" charset="0"/>
                <a:ea typeface="+mn-ea"/>
                <a:cs typeface="+mn-cs"/>
              </a:rPr>
              <a:t>psu</a:t>
            </a:r>
            <a:r>
              <a:rPr lang="en-US" sz="1200" b="0" i="0" kern="1200" dirty="0">
                <a:solidFill>
                  <a:schemeClr val="tx1"/>
                </a:solidFill>
                <a:latin typeface="Times New Roman" pitchFamily="18" charset="0"/>
                <a:ea typeface="+mn-ea"/>
                <a:cs typeface="+mn-cs"/>
              </a:rPr>
              <a:t>).</a:t>
            </a:r>
          </a:p>
          <a:p>
            <a:endParaRPr lang="en-US" sz="1200" b="0" i="0" kern="1200" dirty="0">
              <a:solidFill>
                <a:schemeClr val="tx1"/>
              </a:solidFill>
              <a:latin typeface="Times New Roman" pitchFamily="18" charset="0"/>
              <a:ea typeface="+mn-ea"/>
              <a:cs typeface="+mn-cs"/>
            </a:endParaRPr>
          </a:p>
          <a:p>
            <a:r>
              <a:rPr lang="en-US" sz="1200" b="0" i="0" kern="1200" dirty="0">
                <a:solidFill>
                  <a:schemeClr val="tx1"/>
                </a:solidFill>
                <a:latin typeface="Times New Roman" pitchFamily="18" charset="0"/>
                <a:ea typeface="+mn-ea"/>
                <a:cs typeface="+mn-cs"/>
              </a:rPr>
              <a:t>In practice, salinity is determined from empirical relationships between temperature and the conductivity ratio of a sample to International Association for the Physical Sciences of the Ocean (IAPSO) Standard Seawater. Comparison of results with other laboratories requires all researchers to use the IAPSO Standard Seawater for calibration. </a:t>
            </a:r>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6</a:t>
            </a:fld>
            <a:endParaRPr lang="en-US"/>
          </a:p>
        </p:txBody>
      </p:sp>
    </p:spTree>
    <p:extLst>
      <p:ext uri="{BB962C8B-B14F-4D97-AF65-F5344CB8AC3E}">
        <p14:creationId xmlns:p14="http://schemas.microsoft.com/office/powerpoint/2010/main" val="40850990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8</a:t>
            </a:fld>
            <a:endParaRPr lang="en-US"/>
          </a:p>
        </p:txBody>
      </p:sp>
    </p:spTree>
    <p:extLst>
      <p:ext uri="{BB962C8B-B14F-4D97-AF65-F5344CB8AC3E}">
        <p14:creationId xmlns:p14="http://schemas.microsoft.com/office/powerpoint/2010/main" val="22599389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Theta =</a:t>
            </a:r>
            <a:r>
              <a:rPr lang="en-US" baseline="0" dirty="0"/>
              <a:t> potential temperature. Sigma-t is the anomaly density in kg/m3 of a sample of seawater with in-situ temperature T and salinity S but at standard atmospheric pressure (not in-situ pressure).  Sigma-theta is the anomaly density in kg/m3 of a sample of seawater with salinity S and potential temperature Theta when brought to surface ocean.  Sgima-1 is the anomaly density in kg/m3 of a sample seawater with salinity S and a potential temperature Theta when brought to 1km depth.  </a:t>
            </a:r>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10</a:t>
            </a:fld>
            <a:endParaRPr lang="en-US"/>
          </a:p>
        </p:txBody>
      </p:sp>
    </p:spTree>
    <p:extLst>
      <p:ext uri="{BB962C8B-B14F-4D97-AF65-F5344CB8AC3E}">
        <p14:creationId xmlns:p14="http://schemas.microsoft.com/office/powerpoint/2010/main" val="34200831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For all oceans</a:t>
            </a:r>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16</a:t>
            </a:fld>
            <a:endParaRPr lang="en-US"/>
          </a:p>
        </p:txBody>
      </p:sp>
    </p:spTree>
    <p:extLst>
      <p:ext uri="{BB962C8B-B14F-4D97-AF65-F5344CB8AC3E}">
        <p14:creationId xmlns:p14="http://schemas.microsoft.com/office/powerpoint/2010/main" val="8055546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7086600" y="6477000"/>
            <a:ext cx="1905000" cy="457200"/>
          </a:xfrm>
          <a:ln/>
        </p:spPr>
        <p:txBody>
          <a:bodyPr/>
          <a:lstStyle>
            <a:lvl1pPr>
              <a:defRPr/>
            </a:lvl1pPr>
          </a:lstStyle>
          <a:p>
            <a:pPr>
              <a:defRPr/>
            </a:pPr>
            <a:fld id="{11004247-48B2-4E85-AE06-0779406BEB7B}"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85800" y="1981200"/>
            <a:ext cx="7772400" cy="41148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C809AFB-5D0F-4956-BF87-ED5447D493EB}"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19E512-8768-44F9-B024-BBCF7052B7F0}"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49640CD-6733-4245-94CF-37DCF0A05FF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xfrm>
            <a:off x="7086600" y="6477000"/>
            <a:ext cx="1905000" cy="457200"/>
          </a:xfrm>
          <a:ln/>
        </p:spPr>
        <p:txBody>
          <a:bodyPr/>
          <a:lstStyle>
            <a:lvl1pPr>
              <a:defRPr/>
            </a:lvl1pPr>
          </a:lstStyle>
          <a:p>
            <a:pPr>
              <a:defRPr/>
            </a:pPr>
            <a:fld id="{11004247-48B2-4E85-AE06-0779406BEB7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85800" y="1981200"/>
            <a:ext cx="777240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9A1785A-F49B-4C9E-9EA9-F91406AC7D15}"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30E2252-DC90-4F93-A9C6-28482CF310ED}"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CCA842F-4C99-4FF3-8840-EDECEE0536E7}"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217E3C9-D458-47E9-BCCE-DA97E6E414B6}"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F48E97C-CCD0-459D-99F7-2EC0432F17E0}"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49640CD-6733-4245-94CF-37DCF0A05FFE}"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63D888B-6ABA-4BA3-9FCF-DC437E39B76E}"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D0A9076-AB29-4057-82A4-5F56B4C46622}"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jpeg"/><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srcRect/>
          <a:tile tx="0" ty="0" sx="100000" sy="100000" flip="none" algn="tl"/>
        </a:blip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2"/>
                </a:solidFill>
                <a:latin typeface="+mn-lt"/>
              </a:defRPr>
            </a:lvl1pPr>
          </a:lstStyle>
          <a:p>
            <a:pPr>
              <a:defRPr/>
            </a:pPr>
            <a:fld id="{BED9348E-23E2-4CF1-B9E1-78B4AABFB950}" type="slidenum">
              <a:rPr lang="en-US" smtClean="0"/>
              <a:pPr>
                <a:defRPr/>
              </a:pPr>
              <a:t>‹#›</a:t>
            </a:fld>
            <a:endParaRPr lang="en-US" dirty="0"/>
          </a:p>
        </p:txBody>
      </p:sp>
    </p:spTree>
  </p:cSld>
  <p:clrMap bg1="dk2" tx1="lt1" bg2="dk1" tx2="lt2" accent1="accent1" accent2="accent2" accent3="accent3" accent4="accent4" accent5="accent5" accent6="accent6" hlink="hlink" folHlink="folHlink"/>
  <p:sldLayoutIdLst>
    <p:sldLayoutId id="2147483689" r:id="rId1"/>
    <p:sldLayoutId id="2147483700"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6" cstate="print"/>
          <a:srcRect/>
          <a:tile tx="0" ty="0" sx="100000" sy="100000" flip="none" algn="tl"/>
        </a:blip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pPr>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2"/>
                </a:solidFill>
                <a:latin typeface="+mn-lt"/>
              </a:defRPr>
            </a:lvl1pPr>
          </a:lstStyle>
          <a:p>
            <a:pPr>
              <a:defRPr/>
            </a:pPr>
            <a:fld id="{BED9348E-23E2-4CF1-B9E1-78B4AABFB950}" type="slidenum">
              <a:rPr lang="en-US" smtClean="0">
                <a:solidFill>
                  <a:srgbClr val="000000"/>
                </a:solidFill>
              </a:rPr>
              <a:pPr>
                <a:defRPr/>
              </a:pPr>
              <a:t>‹#›</a:t>
            </a:fld>
            <a:endParaRPr lang="en-US" dirty="0">
              <a:solidFill>
                <a:srgbClr val="000000"/>
              </a:solidFill>
            </a:endParaRPr>
          </a:p>
        </p:txBody>
      </p:sp>
    </p:spTree>
  </p:cSld>
  <p:clrMap bg1="dk2" tx1="lt1" bg2="dk1" tx2="lt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upload.wikimedia.org/wikipedia/commons/thumb/d/dd/The_Ocean_-_a_driving_force_for_Weather_and_Climate.ogv/640px--The_Ocean_-_a_driving_force_for_Weather_and_Climate.ogv.jpg" TargetMode="External"/><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hyperlink" Target="http://en.wikipedia.org/wiki/File:The_Ocean_-_a_driving_force_for_Weather_and_Climate.ogv"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33.wmf"/><Relationship Id="rId4" Type="http://schemas.openxmlformats.org/officeDocument/2006/relationships/oleObject" Target="../embeddings/oleObject2.bin"/></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openxmlformats.org/officeDocument/2006/relationships/image" Target="../media/image61.png"/></Relationships>
</file>

<file path=ppt/slides/_rels/slide5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wmf"/></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1219200" y="0"/>
            <a:ext cx="10896600" cy="685800"/>
          </a:xfrm>
          <a:prstGeom prst="rect">
            <a:avLst/>
          </a:prstGeom>
          <a:effectLst>
            <a:outerShdw blurRad="50800" dist="38100" dir="2700000" algn="tl" rotWithShape="0">
              <a:prstClr val="black"/>
            </a:outerShdw>
          </a:effectLst>
        </p:spPr>
        <p:txBody>
          <a:bodyPr/>
          <a:lstStyle/>
          <a:p>
            <a:pPr>
              <a:defRPr/>
            </a:pPr>
            <a:r>
              <a:rPr lang="en-US" sz="3600" b="1" dirty="0">
                <a:latin typeface="Arial" charset="0"/>
                <a:ea typeface="SimSun" pitchFamily="2" charset="-122"/>
              </a:rPr>
              <a:t>Key points of Last Lecture </a:t>
            </a:r>
          </a:p>
        </p:txBody>
      </p:sp>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a:xfrm>
            <a:off x="7086600" y="6477000"/>
            <a:ext cx="1905000" cy="457200"/>
          </a:xfrm>
        </p:spPr>
        <p:txBody>
          <a:bodyPr/>
          <a:lstStyle/>
          <a:p>
            <a:pPr>
              <a:defRPr/>
            </a:pPr>
            <a:fld id="{11004247-48B2-4E85-AE06-0779406BEB7B}" type="slidenum">
              <a:rPr lang="en-US" smtClean="0">
                <a:solidFill>
                  <a:schemeClr val="bg2"/>
                </a:solidFill>
              </a:rPr>
              <a:pPr>
                <a:defRPr/>
              </a:pPr>
              <a:t>1</a:t>
            </a:fld>
            <a:endParaRPr lang="en-US" dirty="0">
              <a:solidFill>
                <a:schemeClr val="bg2"/>
              </a:solidFill>
            </a:endParaRPr>
          </a:p>
        </p:txBody>
      </p:sp>
      <p:sp>
        <p:nvSpPr>
          <p:cNvPr id="6" name="Rectangle 3"/>
          <p:cNvSpPr txBox="1">
            <a:spLocks noChangeArrowheads="1"/>
          </p:cNvSpPr>
          <p:nvPr/>
        </p:nvSpPr>
        <p:spPr bwMode="auto">
          <a:xfrm>
            <a:off x="76200" y="533400"/>
            <a:ext cx="9067800" cy="6019800"/>
          </a:xfrm>
          <a:prstGeom prst="rect">
            <a:avLst/>
          </a:prstGeom>
          <a:noFill/>
          <a:ln w="9525">
            <a:noFill/>
            <a:miter lim="800000"/>
            <a:headEnd/>
            <a:tailEnd/>
          </a:ln>
        </p:spPr>
        <p:txBody>
          <a:bodyPr/>
          <a:lstStyle/>
          <a:p>
            <a:pPr marL="342900" indent="-342900" algn="l">
              <a:spcBef>
                <a:spcPct val="20000"/>
              </a:spcBef>
              <a:defRPr/>
            </a:pPr>
            <a:endParaRPr lang="en-US" sz="100" b="1" kern="0" dirty="0">
              <a:solidFill>
                <a:schemeClr val="accent3"/>
              </a:solidFill>
              <a:latin typeface="Microsoft Sans Serif" pitchFamily="34" charset="0"/>
            </a:endParaRPr>
          </a:p>
          <a:p>
            <a:pPr marL="342900" indent="-342900" algn="l">
              <a:spcBef>
                <a:spcPct val="20000"/>
              </a:spcBef>
              <a:defRPr/>
            </a:pPr>
            <a:r>
              <a:rPr lang="en-US" sz="2000" b="1" kern="0" dirty="0">
                <a:solidFill>
                  <a:schemeClr val="bg1"/>
                </a:solidFill>
                <a:latin typeface="Microsoft Sans Serif" pitchFamily="34" charset="0"/>
              </a:rPr>
              <a:t>	</a:t>
            </a:r>
            <a:r>
              <a:rPr lang="en-US" sz="1800" b="1" kern="0" dirty="0">
                <a:solidFill>
                  <a:schemeClr val="bg1"/>
                </a:solidFill>
                <a:latin typeface="Microsoft Sans Serif" pitchFamily="34" charset="0"/>
              </a:rPr>
              <a:t>Atmospheric Circulation and Climate: </a:t>
            </a:r>
            <a:endParaRPr lang="en-US" sz="2000" b="1" kern="0" dirty="0">
              <a:solidFill>
                <a:schemeClr val="bg1"/>
              </a:solidFill>
              <a:latin typeface="Microsoft Sans Serif" pitchFamily="34" charset="0"/>
            </a:endParaRPr>
          </a:p>
          <a:p>
            <a:pPr marL="342900" indent="-342900" algn="l">
              <a:spcBef>
                <a:spcPct val="20000"/>
              </a:spcBef>
              <a:defRPr/>
            </a:pPr>
            <a:r>
              <a:rPr lang="en-US" sz="1800" b="1" kern="0" baseline="30000" dirty="0">
                <a:solidFill>
                  <a:schemeClr val="tx2"/>
                </a:solidFill>
                <a:latin typeface="Microsoft Sans Serif" pitchFamily="34" charset="0"/>
              </a:rPr>
              <a:t>   </a:t>
            </a:r>
            <a:r>
              <a:rPr lang="en-US" sz="1800" kern="0" dirty="0">
                <a:solidFill>
                  <a:schemeClr val="tx2"/>
                </a:solidFill>
                <a:latin typeface="Microsoft Sans Serif" pitchFamily="34" charset="0"/>
              </a:rPr>
              <a:t>-</a:t>
            </a:r>
            <a:r>
              <a:rPr lang="en-US" sz="1600" b="1" kern="0" baseline="30000" dirty="0">
                <a:solidFill>
                  <a:schemeClr val="tx2"/>
                </a:solidFill>
                <a:latin typeface="Microsoft Sans Serif" pitchFamily="34" charset="0"/>
              </a:rPr>
              <a:t> </a:t>
            </a:r>
            <a:r>
              <a:rPr lang="en-US" sz="1600" b="1" kern="0" dirty="0">
                <a:solidFill>
                  <a:schemeClr val="tx2"/>
                </a:solidFill>
                <a:latin typeface="Microsoft Sans Serif" pitchFamily="34" charset="0"/>
              </a:rPr>
              <a:t> </a:t>
            </a:r>
            <a:r>
              <a:rPr lang="en-US" sz="2000" b="1" kern="0" dirty="0">
                <a:solidFill>
                  <a:schemeClr val="tx2"/>
                </a:solidFill>
                <a:latin typeface="Microsoft Sans Serif" pitchFamily="34" charset="0"/>
              </a:rPr>
              <a:t>Some basic:</a:t>
            </a:r>
          </a:p>
          <a:p>
            <a:pPr marL="342900" indent="-342900" algn="l">
              <a:spcBef>
                <a:spcPct val="20000"/>
              </a:spcBef>
              <a:buFont typeface="Arial" pitchFamily="34" charset="0"/>
              <a:buChar char="•"/>
              <a:defRPr/>
            </a:pPr>
            <a:r>
              <a:rPr lang="en-US" sz="1600" b="1" kern="0" dirty="0" err="1">
                <a:latin typeface="Microsoft Sans Serif" pitchFamily="34" charset="0"/>
              </a:rPr>
              <a:t>Rossby</a:t>
            </a:r>
            <a:r>
              <a:rPr lang="en-US" sz="1600" b="1" kern="0" dirty="0">
                <a:latin typeface="Microsoft Sans Serif" pitchFamily="34" charset="0"/>
              </a:rPr>
              <a:t> number </a:t>
            </a:r>
            <a:r>
              <a:rPr lang="en-US" sz="1600" b="1" kern="0" dirty="0">
                <a:latin typeface="Microsoft Sans Serif" pitchFamily="34" charset="0"/>
                <a:sym typeface="Symbol"/>
              </a:rPr>
              <a:t></a:t>
            </a:r>
            <a:r>
              <a:rPr lang="en-US" sz="1600" b="1" kern="0" dirty="0">
                <a:latin typeface="Microsoft Sans Serif" pitchFamily="34" charset="0"/>
              </a:rPr>
              <a:t>0.1 </a:t>
            </a:r>
            <a:r>
              <a:rPr lang="en-US" sz="1600" b="1" kern="0" dirty="0">
                <a:latin typeface="Microsoft Sans Serif" pitchFamily="34" charset="0"/>
                <a:sym typeface="Wingdings" pitchFamily="2" charset="2"/>
              </a:rPr>
              <a:t> </a:t>
            </a:r>
            <a:r>
              <a:rPr lang="en-US" sz="1600" b="1" kern="0" dirty="0" err="1">
                <a:latin typeface="Microsoft Sans Serif" pitchFamily="34" charset="0"/>
                <a:sym typeface="Wingdings" pitchFamily="2" charset="2"/>
              </a:rPr>
              <a:t>Geostrophic</a:t>
            </a:r>
            <a:r>
              <a:rPr lang="en-US" sz="1600" b="1" kern="0" dirty="0">
                <a:latin typeface="Microsoft Sans Serif" pitchFamily="34" charset="0"/>
                <a:sym typeface="Wingdings" pitchFamily="2" charset="2"/>
              </a:rPr>
              <a:t> flow</a:t>
            </a:r>
          </a:p>
          <a:p>
            <a:pPr marL="342900" indent="-342900" algn="l">
              <a:spcBef>
                <a:spcPct val="20000"/>
              </a:spcBef>
              <a:buFont typeface="Arial" pitchFamily="34" charset="0"/>
              <a:buChar char="•"/>
              <a:defRPr/>
            </a:pPr>
            <a:r>
              <a:rPr lang="en-US" sz="1600" b="1" kern="0" dirty="0" err="1">
                <a:latin typeface="Microsoft Sans Serif" pitchFamily="34" charset="0"/>
                <a:sym typeface="Wingdings" pitchFamily="2" charset="2"/>
              </a:rPr>
              <a:t>Midlat</a:t>
            </a:r>
            <a:r>
              <a:rPr lang="en-US" sz="1600" b="1" kern="0" dirty="0">
                <a:latin typeface="Microsoft Sans Serif" pitchFamily="34" charset="0"/>
                <a:sym typeface="Wingdings" pitchFamily="2" charset="2"/>
              </a:rPr>
              <a:t>.: Horizontal T gradient  </a:t>
            </a:r>
            <a:r>
              <a:rPr lang="en-US" sz="1600" b="1" kern="0" dirty="0" err="1">
                <a:latin typeface="Microsoft Sans Serif" pitchFamily="34" charset="0"/>
                <a:sym typeface="Wingdings" pitchFamily="2" charset="2"/>
              </a:rPr>
              <a:t>baroclinity</a:t>
            </a:r>
            <a:r>
              <a:rPr lang="en-US" sz="1600" b="1" kern="0" dirty="0">
                <a:latin typeface="Microsoft Sans Serif" pitchFamily="34" charset="0"/>
                <a:sym typeface="Wingdings" pitchFamily="2" charset="2"/>
              </a:rPr>
              <a:t>  thermal wind/vertical shear  </a:t>
            </a:r>
            <a:r>
              <a:rPr lang="en-US" sz="1600" b="1" kern="0" dirty="0" err="1">
                <a:latin typeface="Microsoft Sans Serif" pitchFamily="34" charset="0"/>
                <a:sym typeface="Wingdings" pitchFamily="2" charset="2"/>
              </a:rPr>
              <a:t>baroclinic</a:t>
            </a:r>
            <a:r>
              <a:rPr lang="en-US" sz="1600" b="1" kern="0" dirty="0">
                <a:latin typeface="Microsoft Sans Serif" pitchFamily="34" charset="0"/>
                <a:sym typeface="Wingdings" pitchFamily="2" charset="2"/>
              </a:rPr>
              <a:t> instability  synoptic systems</a:t>
            </a:r>
          </a:p>
          <a:p>
            <a:pPr marL="342900" indent="-342900" algn="l">
              <a:spcBef>
                <a:spcPct val="20000"/>
              </a:spcBef>
              <a:buFont typeface="Arial" pitchFamily="34" charset="0"/>
              <a:buChar char="•"/>
              <a:defRPr/>
            </a:pPr>
            <a:r>
              <a:rPr lang="en-US" sz="1600" b="1" kern="0" dirty="0">
                <a:latin typeface="Microsoft Sans Serif" pitchFamily="34" charset="0"/>
                <a:sym typeface="Wingdings" pitchFamily="2" charset="2"/>
              </a:rPr>
              <a:t>Tropics: Warm tropics  higher tropospheric pressure surface. Small T gradients </a:t>
            </a:r>
            <a:r>
              <a:rPr lang="en-US" sz="1600" b="1" kern="0" dirty="0" err="1">
                <a:latin typeface="Microsoft Sans Serif" pitchFamily="34" charset="0"/>
                <a:sym typeface="Wingdings" pitchFamily="2" charset="2"/>
              </a:rPr>
              <a:t>barotropic</a:t>
            </a:r>
            <a:r>
              <a:rPr lang="en-US" sz="1600" b="1" kern="0" dirty="0">
                <a:latin typeface="Microsoft Sans Serif" pitchFamily="34" charset="0"/>
                <a:sym typeface="Wingdings" pitchFamily="2" charset="2"/>
              </a:rPr>
              <a:t>.  </a:t>
            </a:r>
          </a:p>
          <a:p>
            <a:pPr marL="342900" indent="-342900" algn="l">
              <a:spcBef>
                <a:spcPct val="20000"/>
              </a:spcBef>
              <a:buFont typeface="Arial" pitchFamily="34" charset="0"/>
              <a:buChar char="•"/>
              <a:defRPr/>
            </a:pPr>
            <a:r>
              <a:rPr lang="en-US" sz="1600" b="1" kern="0" dirty="0">
                <a:latin typeface="Microsoft Sans Serif" pitchFamily="34" charset="0"/>
                <a:sym typeface="Wingdings" pitchFamily="2" charset="2"/>
              </a:rPr>
              <a:t>Summer: cool ocean/warm land  surface Subtropical High over the N. Pacific and Atlantic and surface Low Pressure over Eurasia and N. America, opposite in Winter. </a:t>
            </a:r>
          </a:p>
          <a:p>
            <a:pPr marL="342900" indent="-342900" algn="l">
              <a:spcBef>
                <a:spcPct val="20000"/>
              </a:spcBef>
              <a:defRPr/>
            </a:pPr>
            <a:r>
              <a:rPr lang="en-US" sz="2000" b="1" kern="0" dirty="0">
                <a:solidFill>
                  <a:schemeClr val="tx2"/>
                </a:solidFill>
                <a:latin typeface="Microsoft Sans Serif" pitchFamily="34" charset="0"/>
                <a:sym typeface="Wingdings" pitchFamily="2" charset="2"/>
              </a:rPr>
              <a:t>-   Mean Circulation: </a:t>
            </a:r>
            <a:r>
              <a:rPr lang="en-US" sz="1800" b="1" kern="0" dirty="0">
                <a:solidFill>
                  <a:schemeClr val="tx2"/>
                </a:solidFill>
                <a:latin typeface="Microsoft Sans Serif" pitchFamily="34" charset="0"/>
                <a:sym typeface="Wingdings" pitchFamily="2" charset="2"/>
              </a:rPr>
              <a:t>(driven by T and Z gradients)</a:t>
            </a:r>
            <a:endParaRPr lang="en-US" sz="2000" b="1" kern="0" dirty="0">
              <a:solidFill>
                <a:schemeClr val="tx2"/>
              </a:solidFill>
              <a:latin typeface="Microsoft Sans Serif" pitchFamily="34" charset="0"/>
              <a:sym typeface="Wingdings" pitchFamily="2" charset="2"/>
            </a:endParaRPr>
          </a:p>
          <a:p>
            <a:pPr marL="342900" indent="-342900" algn="l">
              <a:spcBef>
                <a:spcPct val="20000"/>
              </a:spcBef>
              <a:buFont typeface="Arial" pitchFamily="34" charset="0"/>
              <a:buChar char="•"/>
              <a:defRPr/>
            </a:pPr>
            <a:r>
              <a:rPr lang="en-US" sz="1600" b="1" kern="0" dirty="0">
                <a:latin typeface="Microsoft Sans Serif" pitchFamily="34" charset="0"/>
                <a:sym typeface="Wingdings" pitchFamily="2" charset="2"/>
              </a:rPr>
              <a:t>Easterlies in the tropics (partly associated with the return flow of the Hadley Cell)</a:t>
            </a:r>
          </a:p>
          <a:p>
            <a:pPr marL="342900" indent="-342900" algn="l">
              <a:spcBef>
                <a:spcPct val="20000"/>
              </a:spcBef>
              <a:buFont typeface="Arial" pitchFamily="34" charset="0"/>
              <a:buChar char="•"/>
              <a:defRPr/>
            </a:pPr>
            <a:r>
              <a:rPr lang="en-US" sz="1600" b="1" kern="0" dirty="0">
                <a:latin typeface="Microsoft Sans Serif" pitchFamily="34" charset="0"/>
                <a:sym typeface="Wingdings" pitchFamily="2" charset="2"/>
              </a:rPr>
              <a:t>Westerlies in the </a:t>
            </a:r>
            <a:r>
              <a:rPr lang="en-US" sz="1600" b="1" kern="0" dirty="0" err="1">
                <a:latin typeface="Microsoft Sans Serif" pitchFamily="34" charset="0"/>
                <a:sym typeface="Wingdings" pitchFamily="2" charset="2"/>
              </a:rPr>
              <a:t>midlatitudes</a:t>
            </a:r>
            <a:r>
              <a:rPr lang="en-US" sz="1600" b="1" kern="0" dirty="0">
                <a:latin typeface="Microsoft Sans Serif" pitchFamily="34" charset="0"/>
                <a:sym typeface="Wingdings" pitchFamily="2" charset="2"/>
              </a:rPr>
              <a:t> (associated with </a:t>
            </a:r>
            <a:r>
              <a:rPr lang="en-US" sz="1600" b="1" kern="0" dirty="0" err="1">
                <a:latin typeface="Microsoft Sans Serif" pitchFamily="34" charset="0"/>
                <a:sym typeface="Wingdings" pitchFamily="2" charset="2"/>
              </a:rPr>
              <a:t>dT</a:t>
            </a:r>
            <a:r>
              <a:rPr lang="en-US" sz="1600" b="1" kern="0" dirty="0">
                <a:latin typeface="Microsoft Sans Serif" pitchFamily="34" charset="0"/>
                <a:sym typeface="Wingdings" pitchFamily="2" charset="2"/>
              </a:rPr>
              <a:t>/</a:t>
            </a:r>
            <a:r>
              <a:rPr lang="en-US" sz="1600" b="1" kern="0" dirty="0" err="1">
                <a:latin typeface="Microsoft Sans Serif" pitchFamily="34" charset="0"/>
                <a:sym typeface="Wingdings" pitchFamily="2" charset="2"/>
              </a:rPr>
              <a:t>dy</a:t>
            </a:r>
            <a:r>
              <a:rPr lang="en-US" sz="1600" b="1" kern="0" dirty="0">
                <a:latin typeface="Microsoft Sans Serif" pitchFamily="34" charset="0"/>
                <a:sym typeface="Wingdings" pitchFamily="2" charset="2"/>
              </a:rPr>
              <a:t>, and the outflow of the Hadley Cell)</a:t>
            </a:r>
          </a:p>
          <a:p>
            <a:pPr marL="342900" indent="-342900" algn="l">
              <a:spcBef>
                <a:spcPct val="20000"/>
              </a:spcBef>
              <a:buFont typeface="Arial" pitchFamily="34" charset="0"/>
              <a:buChar char="•"/>
              <a:defRPr/>
            </a:pPr>
            <a:r>
              <a:rPr lang="en-US" sz="1600" b="1" kern="0" dirty="0">
                <a:latin typeface="Microsoft Sans Serif" pitchFamily="34" charset="0"/>
                <a:sym typeface="Wingdings" pitchFamily="2" charset="2"/>
              </a:rPr>
              <a:t>Weak easterlies in polar region in the lower troposphere.</a:t>
            </a:r>
          </a:p>
          <a:p>
            <a:pPr marL="342900" indent="-342900" algn="l">
              <a:spcBef>
                <a:spcPct val="20000"/>
              </a:spcBef>
              <a:defRPr/>
            </a:pPr>
            <a:r>
              <a:rPr lang="en-US" sz="1800" b="1" kern="0" dirty="0">
                <a:solidFill>
                  <a:schemeClr val="tx2"/>
                </a:solidFill>
                <a:latin typeface="Microsoft Sans Serif" pitchFamily="34" charset="0"/>
                <a:sym typeface="Wingdings" pitchFamily="2" charset="2"/>
              </a:rPr>
              <a:t>-   </a:t>
            </a:r>
            <a:r>
              <a:rPr lang="en-US" sz="2000" b="1" kern="0" dirty="0">
                <a:solidFill>
                  <a:schemeClr val="tx2"/>
                </a:solidFill>
                <a:latin typeface="Microsoft Sans Serif" pitchFamily="34" charset="0"/>
                <a:sym typeface="Wingdings" pitchFamily="2" charset="2"/>
              </a:rPr>
              <a:t>Transport of Energy and Moisture: </a:t>
            </a:r>
            <a:endParaRPr lang="en-US" sz="1800" b="1" kern="0" dirty="0">
              <a:solidFill>
                <a:schemeClr val="tx2"/>
              </a:solidFill>
              <a:latin typeface="Microsoft Sans Serif" pitchFamily="34" charset="0"/>
              <a:sym typeface="Wingdings" pitchFamily="2" charset="2"/>
            </a:endParaRPr>
          </a:p>
          <a:p>
            <a:pPr marL="342900" indent="-342900" algn="l">
              <a:spcBef>
                <a:spcPct val="20000"/>
              </a:spcBef>
              <a:buFont typeface="Arial" pitchFamily="34" charset="0"/>
              <a:buChar char="•"/>
              <a:defRPr/>
            </a:pPr>
            <a:r>
              <a:rPr lang="en-US" sz="1600" b="1" kern="0" dirty="0">
                <a:latin typeface="Microsoft Sans Serif" pitchFamily="34" charset="0"/>
                <a:sym typeface="Wingdings" pitchFamily="2" charset="2"/>
              </a:rPr>
              <a:t>Acts to mention a balance between the circulation and T gradients</a:t>
            </a:r>
          </a:p>
          <a:p>
            <a:pPr marL="342900" indent="-342900" algn="l">
              <a:spcBef>
                <a:spcPct val="20000"/>
              </a:spcBef>
              <a:buFont typeface="Arial" pitchFamily="34" charset="0"/>
              <a:buChar char="•"/>
              <a:defRPr/>
            </a:pPr>
            <a:r>
              <a:rPr lang="en-US" sz="1600" b="1" kern="0" dirty="0">
                <a:latin typeface="Microsoft Sans Serif" pitchFamily="34" charset="0"/>
                <a:sym typeface="Wingdings" pitchFamily="2" charset="2"/>
              </a:rPr>
              <a:t>Mean meridional transport is important only in the tropics</a:t>
            </a:r>
          </a:p>
          <a:p>
            <a:pPr marL="342900" indent="-342900" algn="l">
              <a:spcBef>
                <a:spcPct val="20000"/>
              </a:spcBef>
              <a:buFont typeface="Arial" pitchFamily="34" charset="0"/>
              <a:buChar char="•"/>
              <a:defRPr/>
            </a:pPr>
            <a:r>
              <a:rPr lang="en-US" sz="1600" b="1" kern="0" dirty="0">
                <a:latin typeface="Microsoft Sans Serif" pitchFamily="34" charset="0"/>
                <a:sym typeface="Wingdings" pitchFamily="2" charset="2"/>
              </a:rPr>
              <a:t>Eddy transport dominates in the </a:t>
            </a:r>
            <a:r>
              <a:rPr lang="en-US" sz="1600" b="1" kern="0" dirty="0" err="1">
                <a:latin typeface="Microsoft Sans Serif" pitchFamily="34" charset="0"/>
                <a:sym typeface="Wingdings" pitchFamily="2" charset="2"/>
              </a:rPr>
              <a:t>midlatitudes</a:t>
            </a:r>
            <a:endParaRPr lang="en-US" sz="1600" b="1" kern="0" dirty="0">
              <a:latin typeface="Microsoft Sans Serif" pitchFamily="34" charset="0"/>
              <a:sym typeface="Wingdings" pitchFamily="2" charset="2"/>
            </a:endParaRPr>
          </a:p>
          <a:p>
            <a:pPr marL="342900" indent="-342900" algn="l">
              <a:spcBef>
                <a:spcPct val="20000"/>
              </a:spcBef>
              <a:buFontTx/>
              <a:buChar char="-"/>
              <a:defRPr/>
            </a:pPr>
            <a:r>
              <a:rPr lang="en-US" sz="1800" b="1" kern="0" dirty="0">
                <a:solidFill>
                  <a:schemeClr val="tx2"/>
                </a:solidFill>
                <a:latin typeface="Microsoft Sans Serif" pitchFamily="34" charset="0"/>
                <a:sym typeface="Wingdings" pitchFamily="2" charset="2"/>
              </a:rPr>
              <a:t>Angular Momentum is transferred from tropical (&amp; polar) easterlies to </a:t>
            </a:r>
            <a:r>
              <a:rPr lang="en-US" sz="1800" b="1" kern="0" dirty="0" err="1">
                <a:solidFill>
                  <a:schemeClr val="tx2"/>
                </a:solidFill>
                <a:latin typeface="Microsoft Sans Serif" pitchFamily="34" charset="0"/>
                <a:sym typeface="Wingdings" pitchFamily="2" charset="2"/>
              </a:rPr>
              <a:t>midlat</a:t>
            </a:r>
            <a:r>
              <a:rPr lang="en-US" sz="1800" b="1" kern="0" dirty="0">
                <a:solidFill>
                  <a:schemeClr val="tx2"/>
                </a:solidFill>
                <a:latin typeface="Microsoft Sans Serif" pitchFamily="34" charset="0"/>
                <a:sym typeface="Wingdings" pitchFamily="2" charset="2"/>
              </a:rPr>
              <a:t>. </a:t>
            </a:r>
            <a:r>
              <a:rPr lang="en-US" sz="1800" b="1" kern="0" dirty="0" err="1">
                <a:solidFill>
                  <a:schemeClr val="tx2"/>
                </a:solidFill>
                <a:latin typeface="Microsoft Sans Serif" pitchFamily="34" charset="0"/>
                <a:sym typeface="Wingdings" pitchFamily="2" charset="2"/>
              </a:rPr>
              <a:t>Westerlies</a:t>
            </a:r>
            <a:r>
              <a:rPr lang="en-US" sz="1800" b="1" kern="0" dirty="0">
                <a:solidFill>
                  <a:schemeClr val="tx2"/>
                </a:solidFill>
                <a:latin typeface="Microsoft Sans Serif" pitchFamily="34" charset="0"/>
                <a:sym typeface="Wingdings" pitchFamily="2" charset="2"/>
              </a:rPr>
              <a:t>, which return it to the solid Earth. Zonal wind increases with latitude. </a:t>
            </a:r>
          </a:p>
          <a:p>
            <a:pPr marL="342900" indent="-342900" algn="l">
              <a:spcBef>
                <a:spcPct val="20000"/>
              </a:spcBef>
              <a:buFontTx/>
              <a:buChar char="-"/>
              <a:defRPr/>
            </a:pPr>
            <a:r>
              <a:rPr lang="en-US" sz="1800" b="1" kern="0" dirty="0">
                <a:solidFill>
                  <a:schemeClr val="tx2"/>
                </a:solidFill>
                <a:latin typeface="Microsoft Sans Serif" pitchFamily="34" charset="0"/>
                <a:sym typeface="Wingdings" pitchFamily="2" charset="2"/>
              </a:rPr>
              <a:t>Seasonal reversal in surface winds leads to regional monsoon climate </a:t>
            </a:r>
          </a:p>
          <a:p>
            <a:pPr marL="342900" indent="-342900" algn="l">
              <a:spcBef>
                <a:spcPct val="20000"/>
              </a:spcBef>
              <a:buFontTx/>
              <a:buChar char="-"/>
              <a:defRPr/>
            </a:pPr>
            <a:r>
              <a:rPr lang="en-US" sz="1800" b="1" kern="0" dirty="0">
                <a:solidFill>
                  <a:schemeClr val="tx2"/>
                </a:solidFill>
                <a:latin typeface="Microsoft Sans Serif" pitchFamily="34" charset="0"/>
                <a:sym typeface="Wingdings" pitchFamily="2" charset="2"/>
              </a:rPr>
              <a:t>Subtropical subsidence from the Hadley Circulation causes deserts. </a:t>
            </a:r>
          </a:p>
          <a:p>
            <a:pPr marL="342900" indent="-342900" algn="l">
              <a:spcBef>
                <a:spcPct val="20000"/>
              </a:spcBef>
              <a:buFontTx/>
              <a:buChar char="-"/>
              <a:defRPr/>
            </a:pPr>
            <a:endParaRPr lang="en-US" sz="1600" b="1" kern="0" dirty="0">
              <a:solidFill>
                <a:schemeClr val="tx2"/>
              </a:solidFill>
              <a:latin typeface="Microsoft Sans Serif" pitchFamily="34" charset="0"/>
              <a:sym typeface="Wingdings" pitchFamily="2" charset="2"/>
            </a:endParaRPr>
          </a:p>
        </p:txBody>
      </p:sp>
      <p:sp>
        <p:nvSpPr>
          <p:cNvPr id="7" name="Line 4"/>
          <p:cNvSpPr>
            <a:spLocks noChangeShapeType="1"/>
          </p:cNvSpPr>
          <p:nvPr/>
        </p:nvSpPr>
        <p:spPr bwMode="auto">
          <a:xfrm>
            <a:off x="0" y="634824"/>
            <a:ext cx="9144000" cy="0"/>
          </a:xfrm>
          <a:prstGeom prst="line">
            <a:avLst/>
          </a:prstGeom>
          <a:noFill/>
          <a:ln w="31750">
            <a:solidFill>
              <a:schemeClr val="accent1"/>
            </a:solidFill>
            <a:round/>
            <a:headEnd/>
            <a:tailEnd/>
          </a:ln>
        </p:spPr>
        <p:txBody>
          <a:bodyPr anchor="ctr"/>
          <a:lstStyle/>
          <a:p>
            <a:endParaRPr lang="en-US"/>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11" end="11"/>
                                            </p:txEl>
                                          </p:spTgt>
                                        </p:tgtEl>
                                        <p:attrNameLst>
                                          <p:attrName>style.visibility</p:attrName>
                                        </p:attrNameLst>
                                      </p:cBhvr>
                                      <p:to>
                                        <p:strVal val="visible"/>
                                      </p:to>
                                    </p:set>
                                    <p:animEffect transition="in" filter="blinds(horizontal)">
                                      <p:cBhvr>
                                        <p:cTn id="7" dur="500"/>
                                        <p:tgtEl>
                                          <p:spTgt spid="6">
                                            <p:txEl>
                                              <p:pRg st="11" end="1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
                                            <p:txEl>
                                              <p:pRg st="12" end="12"/>
                                            </p:txEl>
                                          </p:spTgt>
                                        </p:tgtEl>
                                        <p:attrNameLst>
                                          <p:attrName>style.visibility</p:attrName>
                                        </p:attrNameLst>
                                      </p:cBhvr>
                                      <p:to>
                                        <p:strVal val="visible"/>
                                      </p:to>
                                    </p:set>
                                    <p:animEffect transition="in" filter="blinds(horizontal)">
                                      <p:cBhvr>
                                        <p:cTn id="10" dur="500"/>
                                        <p:tgtEl>
                                          <p:spTgt spid="6">
                                            <p:txEl>
                                              <p:pRg st="12" end="12"/>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6">
                                            <p:txEl>
                                              <p:pRg st="13" end="13"/>
                                            </p:txEl>
                                          </p:spTgt>
                                        </p:tgtEl>
                                        <p:attrNameLst>
                                          <p:attrName>style.visibility</p:attrName>
                                        </p:attrNameLst>
                                      </p:cBhvr>
                                      <p:to>
                                        <p:strVal val="visible"/>
                                      </p:to>
                                    </p:set>
                                    <p:animEffect transition="in" filter="blinds(horizontal)">
                                      <p:cBhvr>
                                        <p:cTn id="13" dur="500"/>
                                        <p:tgtEl>
                                          <p:spTgt spid="6">
                                            <p:txEl>
                                              <p:pRg st="13" end="13"/>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6">
                                            <p:txEl>
                                              <p:pRg st="14" end="14"/>
                                            </p:txEl>
                                          </p:spTgt>
                                        </p:tgtEl>
                                        <p:attrNameLst>
                                          <p:attrName>style.visibility</p:attrName>
                                        </p:attrNameLst>
                                      </p:cBhvr>
                                      <p:to>
                                        <p:strVal val="visible"/>
                                      </p:to>
                                    </p:set>
                                    <p:animEffect transition="in" filter="blinds(horizontal)">
                                      <p:cBhvr>
                                        <p:cTn id="16" dur="500"/>
                                        <p:tgtEl>
                                          <p:spTgt spid="6">
                                            <p:txEl>
                                              <p:pRg st="14" end="14"/>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6">
                                            <p:txEl>
                                              <p:pRg st="15" end="15"/>
                                            </p:txEl>
                                          </p:spTgt>
                                        </p:tgtEl>
                                        <p:attrNameLst>
                                          <p:attrName>style.visibility</p:attrName>
                                        </p:attrNameLst>
                                      </p:cBhvr>
                                      <p:to>
                                        <p:strVal val="visible"/>
                                      </p:to>
                                    </p:set>
                                    <p:animEffect transition="in" filter="blinds(horizontal)">
                                      <p:cBhvr>
                                        <p:cTn id="19" dur="500"/>
                                        <p:tgtEl>
                                          <p:spTgt spid="6">
                                            <p:txEl>
                                              <p:pRg st="15" end="15"/>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6">
                                            <p:txEl>
                                              <p:pRg st="16" end="16"/>
                                            </p:txEl>
                                          </p:spTgt>
                                        </p:tgtEl>
                                        <p:attrNameLst>
                                          <p:attrName>style.visibility</p:attrName>
                                        </p:attrNameLst>
                                      </p:cBhvr>
                                      <p:to>
                                        <p:strVal val="visible"/>
                                      </p:to>
                                    </p:set>
                                    <p:animEffect transition="in" filter="blinds(horizontal)">
                                      <p:cBhvr>
                                        <p:cTn id="22" dur="500"/>
                                        <p:tgtEl>
                                          <p:spTgt spid="6">
                                            <p:txEl>
                                              <p:pRg st="16" end="16"/>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6">
                                            <p:txEl>
                                              <p:pRg st="17" end="17"/>
                                            </p:txEl>
                                          </p:spTgt>
                                        </p:tgtEl>
                                        <p:attrNameLst>
                                          <p:attrName>style.visibility</p:attrName>
                                        </p:attrNameLst>
                                      </p:cBhvr>
                                      <p:to>
                                        <p:strVal val="visible"/>
                                      </p:to>
                                    </p:set>
                                    <p:animEffect transition="in" filter="blinds(horizontal)">
                                      <p:cBhvr>
                                        <p:cTn id="25" dur="500"/>
                                        <p:tgtEl>
                                          <p:spTgt spid="6">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p:cNvPicPr>
            <a:picLocks noChangeAspect="1" noChangeArrowheads="1"/>
          </p:cNvPicPr>
          <p:nvPr/>
        </p:nvPicPr>
        <p:blipFill>
          <a:blip r:embed="rId3" cstate="print"/>
          <a:srcRect/>
          <a:stretch>
            <a:fillRect/>
          </a:stretch>
        </p:blipFill>
        <p:spPr bwMode="auto">
          <a:xfrm>
            <a:off x="685800" y="1828800"/>
            <a:ext cx="6858000" cy="3407205"/>
          </a:xfrm>
          <a:prstGeom prst="rect">
            <a:avLst/>
          </a:prstGeom>
          <a:noFill/>
          <a:ln w="9525">
            <a:noFill/>
            <a:miter lim="800000"/>
            <a:headEnd/>
            <a:tailEnd/>
          </a:ln>
        </p:spPr>
      </p:pic>
      <p:sp>
        <p:nvSpPr>
          <p:cNvPr id="101379" name="Rectangle 3"/>
          <p:cNvSpPr>
            <a:spLocks noChangeArrowheads="1"/>
          </p:cNvSpPr>
          <p:nvPr/>
        </p:nvSpPr>
        <p:spPr bwMode="auto">
          <a:xfrm>
            <a:off x="228600" y="399871"/>
            <a:ext cx="8763000"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effectLst/>
                <a:latin typeface="Arial" charset="0"/>
                <a:cs typeface="Arial" charset="0"/>
              </a:rPr>
              <a:t>The </a:t>
            </a:r>
            <a:r>
              <a:rPr kumimoji="0" lang="en-US" sz="2400" b="1" i="0" u="none" strike="noStrike" cap="none" normalizeH="0" baseline="0" dirty="0">
                <a:ln>
                  <a:noFill/>
                </a:ln>
                <a:solidFill>
                  <a:schemeClr val="tx2"/>
                </a:solidFill>
                <a:effectLst/>
                <a:latin typeface="Arial" charset="0"/>
                <a:cs typeface="Arial" charset="0"/>
              </a:rPr>
              <a:t>potential density</a:t>
            </a:r>
            <a:r>
              <a:rPr kumimoji="0" lang="en-US" sz="2400" b="0" i="0" u="none" strike="noStrike" cap="none" normalizeH="0" baseline="0" dirty="0">
                <a:ln>
                  <a:noFill/>
                </a:ln>
                <a:solidFill>
                  <a:schemeClr val="tx2"/>
                </a:solidFill>
                <a:effectLst/>
                <a:latin typeface="Arial" charset="0"/>
                <a:cs typeface="Arial" charset="0"/>
              </a:rPr>
              <a:t> </a:t>
            </a:r>
            <a:r>
              <a:rPr kumimoji="0" lang="en-US" sz="2400" b="0" i="0" u="none" strike="noStrike" cap="none" normalizeH="0" baseline="0" dirty="0">
                <a:ln>
                  <a:noFill/>
                </a:ln>
                <a:effectLst/>
                <a:latin typeface="Arial" charset="0"/>
                <a:cs typeface="Arial" charset="0"/>
              </a:rPr>
              <a:t>of a fluid parcel at pressure p is the density that the parcel would acquire if adiabatically brought to a reference pressure </a:t>
            </a:r>
            <a:r>
              <a:rPr kumimoji="0" lang="en-US" sz="2400" b="0" i="0" u="none" strike="noStrike" cap="none" normalizeH="0" baseline="0" dirty="0" err="1">
                <a:ln>
                  <a:noFill/>
                </a:ln>
                <a:effectLst/>
                <a:latin typeface="Arial" charset="0"/>
                <a:cs typeface="Arial" charset="0"/>
              </a:rPr>
              <a:t>p</a:t>
            </a:r>
            <a:r>
              <a:rPr kumimoji="0" lang="en-US" sz="2400" b="0" i="0" u="none" strike="noStrike" cap="none" normalizeH="0" baseline="-25000" dirty="0" err="1">
                <a:ln>
                  <a:noFill/>
                </a:ln>
                <a:effectLst/>
                <a:latin typeface="Arial" charset="0"/>
                <a:cs typeface="Arial" charset="0"/>
              </a:rPr>
              <a:t>o</a:t>
            </a:r>
            <a:r>
              <a:rPr kumimoji="0" lang="en-US" sz="2400" b="0" i="0" u="none" strike="noStrike" cap="none" normalizeH="0" baseline="0" dirty="0">
                <a:ln>
                  <a:noFill/>
                </a:ln>
                <a:effectLst/>
                <a:latin typeface="Arial" charset="0"/>
                <a:cs typeface="Arial" charset="0"/>
              </a:rPr>
              <a:t>,</a:t>
            </a:r>
            <a:r>
              <a:rPr kumimoji="0" lang="en-US" sz="2400" b="0" i="0" u="none" strike="noStrike" cap="none" normalizeH="0" dirty="0">
                <a:ln>
                  <a:noFill/>
                </a:ln>
                <a:effectLst/>
                <a:latin typeface="Arial" charset="0"/>
                <a:cs typeface="Arial" charset="0"/>
              </a:rPr>
              <a:t> often at 1000hPa</a:t>
            </a:r>
            <a:r>
              <a:rPr kumimoji="0" lang="en-US" sz="2400" b="0" i="0" u="none" strike="noStrike" cap="none" normalizeH="0" baseline="0" dirty="0">
                <a:ln>
                  <a:noFill/>
                </a:ln>
                <a:effectLst/>
                <a:latin typeface="Arial" charset="0"/>
                <a:cs typeface="Arial" charset="0"/>
              </a:rPr>
              <a:t> (surface</a:t>
            </a:r>
            <a:r>
              <a:rPr kumimoji="0" lang="en-US" sz="2400" b="0" i="0" u="none" strike="noStrike" cap="none" normalizeH="0" dirty="0">
                <a:ln>
                  <a:noFill/>
                </a:ln>
                <a:effectLst/>
                <a:latin typeface="Arial" charset="0"/>
                <a:cs typeface="Arial" charset="0"/>
              </a:rPr>
              <a:t> ocean)</a:t>
            </a:r>
            <a:r>
              <a:rPr kumimoji="0" lang="en-US" sz="1000" b="0" i="0" u="none" strike="noStrike" cap="none" normalizeH="0" baseline="0" dirty="0">
                <a:ln>
                  <a:noFill/>
                </a:ln>
                <a:effectLst/>
                <a:latin typeface="Arial" charset="0"/>
                <a:cs typeface="Arial" charset="0"/>
              </a:rPr>
              <a:t>,</a:t>
            </a:r>
            <a:r>
              <a:rPr kumimoji="0" lang="en-US" sz="1800" b="0" i="0" u="none" strike="noStrike" cap="none" normalizeH="0" baseline="0" dirty="0">
                <a:ln>
                  <a:noFill/>
                </a:ln>
                <a:effectLst/>
                <a:latin typeface="Arial" charset="0"/>
                <a:cs typeface="Arial" charset="0"/>
              </a:rPr>
              <a:t> </a:t>
            </a:r>
          </a:p>
        </p:txBody>
      </p:sp>
      <p:pic>
        <p:nvPicPr>
          <p:cNvPr id="101381" name="Picture 5" descr="P_{0}"/>
          <p:cNvPicPr>
            <a:picLocks noChangeAspect="1" noChangeArrowheads="1"/>
          </p:cNvPicPr>
          <p:nvPr/>
        </p:nvPicPr>
        <p:blipFill>
          <a:blip r:embed="rId4" cstate="print"/>
          <a:srcRect/>
          <a:stretch>
            <a:fillRect/>
          </a:stretch>
        </p:blipFill>
        <p:spPr bwMode="auto">
          <a:xfrm>
            <a:off x="14611350" y="-136525"/>
            <a:ext cx="190500" cy="161925"/>
          </a:xfrm>
          <a:prstGeom prst="rect">
            <a:avLst/>
          </a:prstGeom>
          <a:noFill/>
        </p:spPr>
      </p:pic>
      <p:sp>
        <p:nvSpPr>
          <p:cNvPr id="101382" name="Rectangle 6"/>
          <p:cNvSpPr>
            <a:spLocks noChangeArrowheads="1"/>
          </p:cNvSpPr>
          <p:nvPr/>
        </p:nvSpPr>
        <p:spPr bwMode="auto">
          <a:xfrm>
            <a:off x="304800" y="5516434"/>
            <a:ext cx="8686800"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effectLst/>
                <a:latin typeface="Arial" charset="0"/>
                <a:cs typeface="Arial" charset="0"/>
              </a:rPr>
              <a:t>The </a:t>
            </a:r>
            <a:r>
              <a:rPr kumimoji="0" lang="en-US" sz="2000" b="1" i="0" u="none" strike="noStrike" cap="none" normalizeH="0" baseline="0" dirty="0">
                <a:ln>
                  <a:noFill/>
                </a:ln>
                <a:solidFill>
                  <a:schemeClr val="tx2"/>
                </a:solidFill>
                <a:effectLst/>
                <a:latin typeface="Arial" charset="0"/>
                <a:cs typeface="Arial" charset="0"/>
              </a:rPr>
              <a:t>potential temperature (</a:t>
            </a:r>
            <a:r>
              <a:rPr kumimoji="0" lang="en-US" sz="2000" b="1" i="0" u="none" strike="noStrike" cap="none" normalizeH="0" baseline="0" dirty="0">
                <a:ln>
                  <a:noFill/>
                </a:ln>
                <a:solidFill>
                  <a:schemeClr val="tx2"/>
                </a:solidFill>
                <a:effectLst/>
                <a:latin typeface="Arial" charset="0"/>
                <a:cs typeface="Arial" charset="0"/>
                <a:sym typeface="Symbol"/>
              </a:rPr>
              <a:t>)</a:t>
            </a:r>
            <a:r>
              <a:rPr kumimoji="0" lang="en-US" sz="2000" b="0" i="0" u="none" strike="noStrike" cap="none" normalizeH="0" baseline="0" dirty="0">
                <a:ln>
                  <a:noFill/>
                </a:ln>
                <a:solidFill>
                  <a:schemeClr val="tx2"/>
                </a:solidFill>
                <a:effectLst/>
                <a:latin typeface="Arial" charset="0"/>
                <a:cs typeface="Arial" charset="0"/>
              </a:rPr>
              <a:t> </a:t>
            </a:r>
            <a:r>
              <a:rPr kumimoji="0" lang="en-US" sz="2000" b="0" i="0" u="none" strike="noStrike" cap="none" normalizeH="0" baseline="0" dirty="0">
                <a:ln>
                  <a:noFill/>
                </a:ln>
                <a:effectLst/>
                <a:latin typeface="Arial" charset="0"/>
                <a:cs typeface="Arial" charset="0"/>
              </a:rPr>
              <a:t>of a parcel of fluid at pressure p</a:t>
            </a:r>
            <a:r>
              <a:rPr kumimoji="0" lang="en-US" sz="900" b="0" i="0" u="none" strike="noStrike" cap="none" normalizeH="0" baseline="0" dirty="0">
                <a:ln>
                  <a:noFill/>
                </a:ln>
                <a:effectLst/>
                <a:latin typeface="Arial" charset="0"/>
                <a:cs typeface="Arial" charset="0"/>
              </a:rPr>
              <a:t> </a:t>
            </a:r>
            <a:r>
              <a:rPr kumimoji="0" lang="en-US" sz="2000" b="0" i="0" u="none" strike="noStrike" cap="none" normalizeH="0" baseline="0" dirty="0">
                <a:ln>
                  <a:noFill/>
                </a:ln>
                <a:effectLst/>
                <a:latin typeface="Arial" charset="0"/>
                <a:cs typeface="Arial" charset="0"/>
              </a:rPr>
              <a:t>is the temperature that the parcel would acquire if adiabatically brought to a standard reference pressure </a:t>
            </a:r>
            <a:r>
              <a:rPr kumimoji="0" lang="en-US" sz="2000" b="0" i="0" u="none" strike="noStrike" cap="none" normalizeH="0" baseline="0" dirty="0" err="1">
                <a:ln>
                  <a:noFill/>
                </a:ln>
                <a:effectLst/>
                <a:latin typeface="Arial" charset="0"/>
                <a:cs typeface="Arial" charset="0"/>
              </a:rPr>
              <a:t>p</a:t>
            </a:r>
            <a:r>
              <a:rPr kumimoji="0" lang="en-US" sz="2000" b="0" i="0" u="none" strike="noStrike" cap="none" normalizeH="0" baseline="-25000" dirty="0" err="1">
                <a:ln>
                  <a:noFill/>
                </a:ln>
                <a:effectLst/>
                <a:latin typeface="Arial" charset="0"/>
                <a:cs typeface="Arial" charset="0"/>
              </a:rPr>
              <a:t>o</a:t>
            </a:r>
            <a:r>
              <a:rPr kumimoji="0" lang="en-US" sz="1050" b="0" i="0" u="none" strike="noStrike" cap="none" normalizeH="0" baseline="0" dirty="0">
                <a:ln>
                  <a:noFill/>
                </a:ln>
                <a:effectLst/>
                <a:latin typeface="Arial" charset="0"/>
                <a:cs typeface="Arial" charset="0"/>
              </a:rPr>
              <a:t>,</a:t>
            </a:r>
            <a:r>
              <a:rPr kumimoji="0" lang="en-US" sz="2000" b="0" i="0" u="none" strike="noStrike" cap="none" normalizeH="0" baseline="0" dirty="0">
                <a:ln>
                  <a:noFill/>
                </a:ln>
                <a:effectLst/>
                <a:latin typeface="Arial" charset="0"/>
                <a:cs typeface="Arial" charset="0"/>
              </a:rPr>
              <a:t> usually1000 hPa. </a:t>
            </a:r>
          </a:p>
        </p:txBody>
      </p:sp>
      <p:pic>
        <p:nvPicPr>
          <p:cNvPr id="101384" name="Picture 8" descr="P_{0}"/>
          <p:cNvPicPr>
            <a:picLocks noChangeAspect="1" noChangeArrowheads="1"/>
          </p:cNvPicPr>
          <p:nvPr/>
        </p:nvPicPr>
        <p:blipFill>
          <a:blip r:embed="rId4" cstate="print"/>
          <a:srcRect/>
          <a:stretch>
            <a:fillRect/>
          </a:stretch>
        </p:blipFill>
        <p:spPr bwMode="auto">
          <a:xfrm>
            <a:off x="16846550" y="-274638"/>
            <a:ext cx="190500" cy="161925"/>
          </a:xfrm>
          <a:prstGeom prst="rect">
            <a:avLst/>
          </a:prstGeom>
          <a:noFill/>
        </p:spPr>
      </p:pic>
      <p:sp>
        <p:nvSpPr>
          <p:cNvPr id="7" name="TextBox 6"/>
          <p:cNvSpPr txBox="1"/>
          <p:nvPr/>
        </p:nvSpPr>
        <p:spPr>
          <a:xfrm>
            <a:off x="3886200" y="2129135"/>
            <a:ext cx="3874779" cy="461665"/>
          </a:xfrm>
          <a:prstGeom prst="rect">
            <a:avLst/>
          </a:prstGeom>
          <a:noFill/>
        </p:spPr>
        <p:txBody>
          <a:bodyPr wrap="none" rtlCol="0">
            <a:spAutoFit/>
          </a:bodyPr>
          <a:lstStyle/>
          <a:p>
            <a:r>
              <a:rPr lang="en-US" sz="2400" dirty="0">
                <a:solidFill>
                  <a:schemeClr val="tx2"/>
                </a:solidFill>
              </a:rPr>
              <a:t>= function of </a:t>
            </a:r>
            <a:r>
              <a:rPr lang="en-US" sz="2400" i="1" dirty="0">
                <a:solidFill>
                  <a:schemeClr val="tx2"/>
                </a:solidFill>
                <a:sym typeface="Symbol"/>
              </a:rPr>
              <a:t>, S</a:t>
            </a:r>
            <a:r>
              <a:rPr lang="en-US" sz="2400" dirty="0">
                <a:solidFill>
                  <a:schemeClr val="tx2"/>
                </a:solidFill>
                <a:sym typeface="Symbol"/>
              </a:rPr>
              <a:t>, and ref. height</a:t>
            </a:r>
            <a:endParaRPr lang="en-US" sz="2400" dirty="0">
              <a:solidFill>
                <a:schemeClr val="tx2"/>
              </a:solidFill>
            </a:endParaRPr>
          </a:p>
        </p:txBody>
      </p:sp>
      <p:sp>
        <p:nvSpPr>
          <p:cNvPr id="8" name="TextBox 7"/>
          <p:cNvSpPr txBox="1"/>
          <p:nvPr/>
        </p:nvSpPr>
        <p:spPr>
          <a:xfrm>
            <a:off x="-13557" y="2673350"/>
            <a:ext cx="1936749" cy="400110"/>
          </a:xfrm>
          <a:prstGeom prst="rect">
            <a:avLst/>
          </a:prstGeom>
          <a:noFill/>
        </p:spPr>
        <p:txBody>
          <a:bodyPr wrap="none" rtlCol="0">
            <a:spAutoFit/>
          </a:bodyPr>
          <a:lstStyle/>
          <a:p>
            <a:r>
              <a:rPr lang="en-US" sz="2000" b="1" dirty="0"/>
              <a:t>Anomaly density:</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8" name="Picture 4"/>
          <p:cNvPicPr>
            <a:picLocks noChangeAspect="1" noChangeArrowheads="1"/>
          </p:cNvPicPr>
          <p:nvPr/>
        </p:nvPicPr>
        <p:blipFill>
          <a:blip r:embed="rId2" cstate="print"/>
          <a:srcRect/>
          <a:stretch>
            <a:fillRect/>
          </a:stretch>
        </p:blipFill>
        <p:spPr bwMode="auto">
          <a:xfrm>
            <a:off x="76200" y="990600"/>
            <a:ext cx="8911911" cy="5181600"/>
          </a:xfrm>
          <a:prstGeom prst="rect">
            <a:avLst/>
          </a:prstGeom>
          <a:noFill/>
          <a:ln w="9525">
            <a:noFill/>
            <a:miter lim="800000"/>
            <a:headEnd/>
            <a:tailEnd/>
          </a:ln>
        </p:spPr>
      </p:pic>
      <p:sp>
        <p:nvSpPr>
          <p:cNvPr id="4" name="TextBox 3"/>
          <p:cNvSpPr txBox="1"/>
          <p:nvPr/>
        </p:nvSpPr>
        <p:spPr>
          <a:xfrm>
            <a:off x="4901829" y="1134758"/>
            <a:ext cx="3534943" cy="523220"/>
          </a:xfrm>
          <a:prstGeom prst="rect">
            <a:avLst/>
          </a:prstGeom>
          <a:noFill/>
        </p:spPr>
        <p:txBody>
          <a:bodyPr wrap="none" rtlCol="0">
            <a:spAutoFit/>
          </a:bodyPr>
          <a:lstStyle/>
          <a:p>
            <a:r>
              <a:rPr lang="en-US" b="1" dirty="0"/>
              <a:t>Open Ocean Conditions</a:t>
            </a:r>
          </a:p>
        </p:txBody>
      </p:sp>
      <p:grpSp>
        <p:nvGrpSpPr>
          <p:cNvPr id="11" name="Group 10"/>
          <p:cNvGrpSpPr/>
          <p:nvPr/>
        </p:nvGrpSpPr>
        <p:grpSpPr>
          <a:xfrm>
            <a:off x="259434" y="4285990"/>
            <a:ext cx="7284366" cy="992633"/>
            <a:chOff x="259434" y="4285990"/>
            <a:chExt cx="7284366" cy="992633"/>
          </a:xfrm>
        </p:grpSpPr>
        <p:sp>
          <p:nvSpPr>
            <p:cNvPr id="5" name="TextBox 4"/>
            <p:cNvSpPr txBox="1"/>
            <p:nvPr/>
          </p:nvSpPr>
          <p:spPr>
            <a:xfrm>
              <a:off x="259434" y="4878513"/>
              <a:ext cx="7284366" cy="400110"/>
            </a:xfrm>
            <a:prstGeom prst="rect">
              <a:avLst/>
            </a:prstGeom>
            <a:noFill/>
          </p:spPr>
          <p:txBody>
            <a:bodyPr wrap="none" rtlCol="0">
              <a:spAutoFit/>
            </a:bodyPr>
            <a:lstStyle/>
            <a:p>
              <a:pPr algn="l"/>
              <a:r>
                <a:rPr lang="en-US" sz="2000" b="1" dirty="0"/>
                <a:t>Freshwater is heaviest at 4</a:t>
              </a:r>
              <a:r>
                <a:rPr lang="en-US" sz="2000" b="1" baseline="30000" dirty="0"/>
                <a:t>o</a:t>
              </a:r>
              <a:r>
                <a:rPr lang="en-US" sz="2000" b="1" dirty="0"/>
                <a:t>C, so ice can stay near the surface in lakes!</a:t>
              </a:r>
            </a:p>
          </p:txBody>
        </p:sp>
        <p:cxnSp>
          <p:nvCxnSpPr>
            <p:cNvPr id="7" name="Straight Arrow Connector 6"/>
            <p:cNvCxnSpPr/>
            <p:nvPr/>
          </p:nvCxnSpPr>
          <p:spPr bwMode="auto">
            <a:xfrm flipV="1">
              <a:off x="1769831" y="4285990"/>
              <a:ext cx="0" cy="685800"/>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grpSp>
      <p:sp>
        <p:nvSpPr>
          <p:cNvPr id="8" name="TextBox 7"/>
          <p:cNvSpPr txBox="1"/>
          <p:nvPr/>
        </p:nvSpPr>
        <p:spPr>
          <a:xfrm>
            <a:off x="1540977" y="304800"/>
            <a:ext cx="5979522" cy="646331"/>
          </a:xfrm>
          <a:prstGeom prst="rect">
            <a:avLst/>
          </a:prstGeom>
          <a:noFill/>
        </p:spPr>
        <p:txBody>
          <a:bodyPr wrap="none" rtlCol="0">
            <a:spAutoFit/>
          </a:bodyPr>
          <a:lstStyle/>
          <a:p>
            <a:r>
              <a:rPr lang="en-US" sz="3600" b="1" dirty="0">
                <a:solidFill>
                  <a:schemeClr val="tx2"/>
                </a:solidFill>
              </a:rPr>
              <a:t>T </a:t>
            </a:r>
            <a:r>
              <a:rPr lang="en-US" sz="3600" b="1" dirty="0">
                <a:solidFill>
                  <a:schemeClr val="tx2"/>
                </a:solidFill>
                <a:sym typeface="Symbol"/>
              </a:rPr>
              <a:t> </a:t>
            </a:r>
            <a:r>
              <a:rPr lang="en-US" sz="3600" b="1" dirty="0">
                <a:solidFill>
                  <a:schemeClr val="tx2"/>
                </a:solidFill>
              </a:rPr>
              <a:t>S  Plot of Ocean Density (</a:t>
            </a:r>
            <a:r>
              <a:rPr lang="en-US" sz="3600" b="1" dirty="0">
                <a:solidFill>
                  <a:schemeClr val="tx2"/>
                </a:solidFill>
                <a:sym typeface="Symbol"/>
              </a:rPr>
              <a:t></a:t>
            </a:r>
            <a:r>
              <a:rPr lang="en-US" sz="3600" b="1" baseline="-25000" dirty="0">
                <a:solidFill>
                  <a:schemeClr val="tx2"/>
                </a:solidFill>
                <a:sym typeface="Symbol"/>
              </a:rPr>
              <a:t>t</a:t>
            </a:r>
            <a:r>
              <a:rPr lang="en-US" sz="3600" b="1" dirty="0">
                <a:solidFill>
                  <a:schemeClr val="tx2"/>
                </a:solidFill>
                <a:sym typeface="Symbol"/>
              </a:rPr>
              <a:t>)</a:t>
            </a:r>
            <a:endParaRPr lang="en-US" sz="3600" b="1" dirty="0">
              <a:solidFill>
                <a:schemeClr val="tx2"/>
              </a:solidFill>
            </a:endParaRPr>
          </a:p>
        </p:txBody>
      </p:sp>
      <p:sp>
        <p:nvSpPr>
          <p:cNvPr id="12" name="TextBox 11"/>
          <p:cNvSpPr txBox="1"/>
          <p:nvPr/>
        </p:nvSpPr>
        <p:spPr>
          <a:xfrm>
            <a:off x="546632" y="6096000"/>
            <a:ext cx="7987768" cy="707886"/>
          </a:xfrm>
          <a:prstGeom prst="rect">
            <a:avLst/>
          </a:prstGeom>
          <a:noFill/>
        </p:spPr>
        <p:txBody>
          <a:bodyPr wrap="square" rtlCol="0">
            <a:spAutoFit/>
          </a:bodyPr>
          <a:lstStyle/>
          <a:p>
            <a:pPr algn="l"/>
            <a:r>
              <a:rPr lang="en-US" sz="2000" b="1" dirty="0">
                <a:solidFill>
                  <a:schemeClr val="tx2"/>
                </a:solidFill>
              </a:rPr>
              <a:t>Density increases with S but decreases with T, with larger impact of T at warmer temperatures!</a:t>
            </a:r>
          </a:p>
        </p:txBody>
      </p:sp>
      <p:sp>
        <p:nvSpPr>
          <p:cNvPr id="3" name="TextBox 2">
            <a:extLst>
              <a:ext uri="{FF2B5EF4-FFF2-40B4-BE49-F238E27FC236}">
                <a16:creationId xmlns:a16="http://schemas.microsoft.com/office/drawing/2014/main" id="{5C94CDF0-9650-8942-287A-8076584D7AC7}"/>
              </a:ext>
            </a:extLst>
          </p:cNvPr>
          <p:cNvSpPr txBox="1"/>
          <p:nvPr/>
        </p:nvSpPr>
        <p:spPr>
          <a:xfrm>
            <a:off x="228600" y="5181600"/>
            <a:ext cx="6171882" cy="400110"/>
          </a:xfrm>
          <a:prstGeom prst="rect">
            <a:avLst/>
          </a:prstGeom>
          <a:noFill/>
        </p:spPr>
        <p:txBody>
          <a:bodyPr wrap="none" rtlCol="0">
            <a:spAutoFit/>
          </a:bodyPr>
          <a:lstStyle/>
          <a:p>
            <a:pPr algn="l"/>
            <a:r>
              <a:rPr lang="en-US" sz="2000" b="1" dirty="0"/>
              <a:t>What about sea ice? Why would sea ice stay at the surface?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76200" y="1322176"/>
            <a:ext cx="9019742" cy="4316625"/>
            <a:chOff x="76200" y="1322176"/>
            <a:chExt cx="9019742" cy="4316625"/>
          </a:xfrm>
        </p:grpSpPr>
        <p:pic>
          <p:nvPicPr>
            <p:cNvPr id="104450" name="Picture 2"/>
            <p:cNvPicPr>
              <a:picLocks noChangeAspect="1" noChangeArrowheads="1"/>
            </p:cNvPicPr>
            <p:nvPr/>
          </p:nvPicPr>
          <p:blipFill>
            <a:blip r:embed="rId2" cstate="print"/>
            <a:srcRect/>
            <a:stretch>
              <a:fillRect/>
            </a:stretch>
          </p:blipFill>
          <p:spPr bwMode="auto">
            <a:xfrm>
              <a:off x="76200" y="1447801"/>
              <a:ext cx="9019742" cy="4191000"/>
            </a:xfrm>
            <a:prstGeom prst="rect">
              <a:avLst/>
            </a:prstGeom>
            <a:noFill/>
            <a:ln w="9525">
              <a:noFill/>
              <a:miter lim="800000"/>
              <a:headEnd/>
              <a:tailEnd/>
            </a:ln>
          </p:spPr>
        </p:pic>
        <p:sp>
          <p:nvSpPr>
            <p:cNvPr id="4" name="TextBox 3"/>
            <p:cNvSpPr txBox="1"/>
            <p:nvPr/>
          </p:nvSpPr>
          <p:spPr>
            <a:xfrm>
              <a:off x="1219200" y="1322176"/>
              <a:ext cx="1854995" cy="461665"/>
            </a:xfrm>
            <a:prstGeom prst="rect">
              <a:avLst/>
            </a:prstGeom>
            <a:noFill/>
          </p:spPr>
          <p:txBody>
            <a:bodyPr wrap="none" rtlCol="0">
              <a:spAutoFit/>
            </a:bodyPr>
            <a:lstStyle/>
            <a:p>
              <a:r>
                <a:rPr lang="en-US" sz="2400" b="1" dirty="0">
                  <a:solidFill>
                    <a:schemeClr val="tx2"/>
                  </a:solidFill>
                </a:rPr>
                <a:t>Annual-mean </a:t>
              </a:r>
            </a:p>
          </p:txBody>
        </p:sp>
      </p:grpSp>
      <p:sp>
        <p:nvSpPr>
          <p:cNvPr id="7" name="TextBox 6"/>
          <p:cNvSpPr txBox="1"/>
          <p:nvPr/>
        </p:nvSpPr>
        <p:spPr>
          <a:xfrm>
            <a:off x="546632" y="5715000"/>
            <a:ext cx="8249374" cy="830997"/>
          </a:xfrm>
          <a:prstGeom prst="rect">
            <a:avLst/>
          </a:prstGeom>
          <a:noFill/>
        </p:spPr>
        <p:txBody>
          <a:bodyPr wrap="none" rtlCol="0">
            <a:spAutoFit/>
          </a:bodyPr>
          <a:lstStyle/>
          <a:p>
            <a:pPr algn="l"/>
            <a:r>
              <a:rPr lang="en-US" sz="2400" b="1" dirty="0">
                <a:solidFill>
                  <a:schemeClr val="tx2"/>
                </a:solidFill>
              </a:rPr>
              <a:t>Surface T decreases a lot (by 25-30</a:t>
            </a:r>
            <a:r>
              <a:rPr lang="en-US" sz="2400" b="1" baseline="30000" dirty="0">
                <a:solidFill>
                  <a:schemeClr val="tx2"/>
                </a:solidFill>
              </a:rPr>
              <a:t>o</a:t>
            </a:r>
            <a:r>
              <a:rPr lang="en-US" sz="2400" b="1" dirty="0">
                <a:solidFill>
                  <a:schemeClr val="tx2"/>
                </a:solidFill>
              </a:rPr>
              <a:t>C) from the tropics to the poles.</a:t>
            </a:r>
          </a:p>
          <a:p>
            <a:pPr algn="l"/>
            <a:r>
              <a:rPr lang="en-US" sz="2400" b="1" dirty="0">
                <a:solidFill>
                  <a:schemeClr val="tx2"/>
                </a:solidFill>
              </a:rPr>
              <a:t>Why are the warmest SSTs located in the western tropical Pacific?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blinds(horizontal)">
                                      <p:cBhvr>
                                        <p:cTn id="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5714" name="Picture 2"/>
          <p:cNvPicPr>
            <a:picLocks noChangeAspect="1" noChangeArrowheads="1"/>
          </p:cNvPicPr>
          <p:nvPr/>
        </p:nvPicPr>
        <p:blipFill>
          <a:blip r:embed="rId2" cstate="print"/>
          <a:srcRect/>
          <a:stretch>
            <a:fillRect/>
          </a:stretch>
        </p:blipFill>
        <p:spPr bwMode="auto">
          <a:xfrm>
            <a:off x="107524" y="228600"/>
            <a:ext cx="8884076" cy="6518150"/>
          </a:xfrm>
          <a:prstGeom prst="rect">
            <a:avLst/>
          </a:prstGeom>
          <a:noFill/>
          <a:ln w="9525">
            <a:noFill/>
            <a:miter lim="800000"/>
            <a:headEnd/>
            <a:tailEnd/>
          </a:ln>
        </p:spPr>
      </p:pic>
      <p:sp>
        <p:nvSpPr>
          <p:cNvPr id="3" name="TextBox 2"/>
          <p:cNvSpPr txBox="1"/>
          <p:nvPr/>
        </p:nvSpPr>
        <p:spPr>
          <a:xfrm>
            <a:off x="4717782" y="1002268"/>
            <a:ext cx="2996333" cy="369332"/>
          </a:xfrm>
          <a:prstGeom prst="rect">
            <a:avLst/>
          </a:prstGeom>
          <a:noFill/>
        </p:spPr>
        <p:txBody>
          <a:bodyPr wrap="none" rtlCol="0">
            <a:spAutoFit/>
          </a:bodyPr>
          <a:lstStyle/>
          <a:p>
            <a:r>
              <a:rPr lang="en-US" sz="1800" b="1" dirty="0">
                <a:solidFill>
                  <a:schemeClr val="tx2"/>
                </a:solidFill>
              </a:rPr>
              <a:t>SST deviation from zonal mean</a:t>
            </a:r>
          </a:p>
        </p:txBody>
      </p:sp>
      <p:sp>
        <p:nvSpPr>
          <p:cNvPr id="4" name="TextBox 3"/>
          <p:cNvSpPr txBox="1"/>
          <p:nvPr/>
        </p:nvSpPr>
        <p:spPr>
          <a:xfrm>
            <a:off x="6776148" y="3897868"/>
            <a:ext cx="1910652" cy="369332"/>
          </a:xfrm>
          <a:prstGeom prst="rect">
            <a:avLst/>
          </a:prstGeom>
          <a:noFill/>
        </p:spPr>
        <p:txBody>
          <a:bodyPr wrap="none" rtlCol="0">
            <a:spAutoFit/>
          </a:bodyPr>
          <a:lstStyle/>
          <a:p>
            <a:r>
              <a:rPr lang="en-US" sz="1800" b="1" dirty="0">
                <a:solidFill>
                  <a:schemeClr val="tx2"/>
                </a:solidFill>
              </a:rPr>
              <a:t>Low Cloud Amount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6200" y="990600"/>
            <a:ext cx="9018376" cy="4627952"/>
            <a:chOff x="94734" y="1379491"/>
            <a:chExt cx="9018376" cy="4627952"/>
          </a:xfrm>
        </p:grpSpPr>
        <p:pic>
          <p:nvPicPr>
            <p:cNvPr id="138242" name="Picture 2"/>
            <p:cNvPicPr>
              <a:picLocks noChangeAspect="1" noChangeArrowheads="1"/>
            </p:cNvPicPr>
            <p:nvPr/>
          </p:nvPicPr>
          <p:blipFill>
            <a:blip r:embed="rId2" cstate="print"/>
            <a:srcRect/>
            <a:stretch>
              <a:fillRect/>
            </a:stretch>
          </p:blipFill>
          <p:spPr bwMode="auto">
            <a:xfrm>
              <a:off x="94734" y="1393506"/>
              <a:ext cx="9018376" cy="4613937"/>
            </a:xfrm>
            <a:prstGeom prst="rect">
              <a:avLst/>
            </a:prstGeom>
            <a:noFill/>
            <a:ln w="9525">
              <a:noFill/>
              <a:miter lim="800000"/>
              <a:headEnd/>
              <a:tailEnd/>
            </a:ln>
          </p:spPr>
        </p:pic>
        <p:sp>
          <p:nvSpPr>
            <p:cNvPr id="4" name="TextBox 3"/>
            <p:cNvSpPr txBox="1"/>
            <p:nvPr/>
          </p:nvSpPr>
          <p:spPr>
            <a:xfrm>
              <a:off x="1664044" y="1379491"/>
              <a:ext cx="1854995" cy="461665"/>
            </a:xfrm>
            <a:prstGeom prst="rect">
              <a:avLst/>
            </a:prstGeom>
            <a:noFill/>
          </p:spPr>
          <p:txBody>
            <a:bodyPr wrap="none" rtlCol="0">
              <a:spAutoFit/>
            </a:bodyPr>
            <a:lstStyle/>
            <a:p>
              <a:r>
                <a:rPr lang="en-US" sz="2400" b="1" dirty="0">
                  <a:solidFill>
                    <a:schemeClr val="tx2"/>
                  </a:solidFill>
                </a:rPr>
                <a:t>Annual-mean </a:t>
              </a:r>
            </a:p>
          </p:txBody>
        </p:sp>
      </p:grpSp>
      <p:sp>
        <p:nvSpPr>
          <p:cNvPr id="6" name="TextBox 5"/>
          <p:cNvSpPr txBox="1"/>
          <p:nvPr/>
        </p:nvSpPr>
        <p:spPr>
          <a:xfrm>
            <a:off x="546632" y="5715000"/>
            <a:ext cx="8371202" cy="461665"/>
          </a:xfrm>
          <a:prstGeom prst="rect">
            <a:avLst/>
          </a:prstGeom>
          <a:noFill/>
        </p:spPr>
        <p:txBody>
          <a:bodyPr wrap="none" rtlCol="0">
            <a:spAutoFit/>
          </a:bodyPr>
          <a:lstStyle/>
          <a:p>
            <a:pPr algn="l"/>
            <a:r>
              <a:rPr lang="en-US" sz="2400" b="1" dirty="0">
                <a:solidFill>
                  <a:schemeClr val="tx2"/>
                </a:solidFill>
              </a:rPr>
              <a:t>S decreases slightly (by a few </a:t>
            </a:r>
            <a:r>
              <a:rPr lang="en-US" sz="2400" b="1" dirty="0" err="1">
                <a:solidFill>
                  <a:schemeClr val="tx2"/>
                </a:solidFill>
              </a:rPr>
              <a:t>psu</a:t>
            </a:r>
            <a:r>
              <a:rPr lang="en-US" sz="2400" b="1" dirty="0">
                <a:solidFill>
                  <a:schemeClr val="tx2"/>
                </a:solidFill>
              </a:rPr>
              <a:t>) from the subtropics to the poles.</a:t>
            </a:r>
          </a:p>
        </p:txBody>
      </p:sp>
      <p:sp>
        <p:nvSpPr>
          <p:cNvPr id="7" name="TextBox 6"/>
          <p:cNvSpPr txBox="1"/>
          <p:nvPr/>
        </p:nvSpPr>
        <p:spPr>
          <a:xfrm>
            <a:off x="4860059" y="2709446"/>
            <a:ext cx="370614" cy="338554"/>
          </a:xfrm>
          <a:prstGeom prst="rect">
            <a:avLst/>
          </a:prstGeom>
          <a:noFill/>
        </p:spPr>
        <p:txBody>
          <a:bodyPr wrap="none" rtlCol="0">
            <a:spAutoFit/>
          </a:bodyPr>
          <a:lstStyle/>
          <a:p>
            <a:r>
              <a:rPr lang="en-US" sz="1600" b="1" dirty="0">
                <a:solidFill>
                  <a:srgbClr val="FF0000"/>
                </a:solidFill>
              </a:rPr>
              <a:t>37</a:t>
            </a:r>
            <a:endParaRPr lang="en-US" b="1" dirty="0">
              <a:solidFill>
                <a:srgbClr val="FF0000"/>
              </a:solidFill>
            </a:endParaRPr>
          </a:p>
        </p:txBody>
      </p:sp>
      <p:sp>
        <p:nvSpPr>
          <p:cNvPr id="8" name="TextBox 7"/>
          <p:cNvSpPr txBox="1"/>
          <p:nvPr/>
        </p:nvSpPr>
        <p:spPr>
          <a:xfrm>
            <a:off x="2362200" y="2667000"/>
            <a:ext cx="370614" cy="338554"/>
          </a:xfrm>
          <a:prstGeom prst="rect">
            <a:avLst/>
          </a:prstGeom>
          <a:noFill/>
        </p:spPr>
        <p:txBody>
          <a:bodyPr wrap="none" rtlCol="0">
            <a:spAutoFit/>
          </a:bodyPr>
          <a:lstStyle/>
          <a:p>
            <a:r>
              <a:rPr lang="en-US" sz="1600" b="1" dirty="0">
                <a:solidFill>
                  <a:srgbClr val="FF0000"/>
                </a:solidFill>
              </a:rPr>
              <a:t>35</a:t>
            </a:r>
            <a:endParaRPr lang="en-US" b="1" dirty="0">
              <a:solidFill>
                <a:srgbClr val="FF0000"/>
              </a:solidFill>
            </a:endParaRPr>
          </a:p>
        </p:txBody>
      </p:sp>
      <p:sp>
        <p:nvSpPr>
          <p:cNvPr id="2" name="TextBox 1">
            <a:extLst>
              <a:ext uri="{FF2B5EF4-FFF2-40B4-BE49-F238E27FC236}">
                <a16:creationId xmlns:a16="http://schemas.microsoft.com/office/drawing/2014/main" id="{14AA6097-6C0E-118A-BEA7-B278248DC7F2}"/>
              </a:ext>
            </a:extLst>
          </p:cNvPr>
          <p:cNvSpPr txBox="1"/>
          <p:nvPr/>
        </p:nvSpPr>
        <p:spPr>
          <a:xfrm>
            <a:off x="533400" y="6172200"/>
            <a:ext cx="7976864" cy="461665"/>
          </a:xfrm>
          <a:prstGeom prst="rect">
            <a:avLst/>
          </a:prstGeom>
          <a:noFill/>
        </p:spPr>
        <p:txBody>
          <a:bodyPr wrap="none" rtlCol="0">
            <a:spAutoFit/>
          </a:bodyPr>
          <a:lstStyle/>
          <a:p>
            <a:pPr algn="l"/>
            <a:r>
              <a:rPr lang="en-US" sz="2400" b="1" dirty="0">
                <a:solidFill>
                  <a:schemeClr val="tx2"/>
                </a:solidFill>
              </a:rPr>
              <a:t>Why is surface S highest in thee subtropics, but low in the ITCZ?</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8" name="Picture 4" descr="http://upload.wikimedia.org/wikipedia/commons/7/7e/WOA09_sea-surf_DEN_AYool.png"/>
          <p:cNvPicPr>
            <a:picLocks noChangeAspect="1" noChangeArrowheads="1"/>
          </p:cNvPicPr>
          <p:nvPr/>
        </p:nvPicPr>
        <p:blipFill>
          <a:blip r:embed="rId2" cstate="print"/>
          <a:srcRect/>
          <a:stretch>
            <a:fillRect/>
          </a:stretch>
        </p:blipFill>
        <p:spPr bwMode="auto">
          <a:xfrm>
            <a:off x="381000" y="457200"/>
            <a:ext cx="8532627" cy="5715000"/>
          </a:xfrm>
          <a:prstGeom prst="rect">
            <a:avLst/>
          </a:prstGeom>
          <a:noFill/>
        </p:spPr>
      </p:pic>
      <p:sp>
        <p:nvSpPr>
          <p:cNvPr id="4" name="TextBox 3"/>
          <p:cNvSpPr txBox="1"/>
          <p:nvPr/>
        </p:nvSpPr>
        <p:spPr>
          <a:xfrm>
            <a:off x="2096275" y="0"/>
            <a:ext cx="4812536" cy="646331"/>
          </a:xfrm>
          <a:prstGeom prst="rect">
            <a:avLst/>
          </a:prstGeom>
          <a:noFill/>
        </p:spPr>
        <p:txBody>
          <a:bodyPr wrap="none" rtlCol="0">
            <a:spAutoFit/>
          </a:bodyPr>
          <a:lstStyle/>
          <a:p>
            <a:r>
              <a:rPr lang="en-US" sz="3600" b="1" dirty="0"/>
              <a:t>Surface Seawater Density</a:t>
            </a:r>
          </a:p>
        </p:txBody>
      </p:sp>
      <p:sp>
        <p:nvSpPr>
          <p:cNvPr id="5" name="TextBox 4"/>
          <p:cNvSpPr txBox="1"/>
          <p:nvPr/>
        </p:nvSpPr>
        <p:spPr>
          <a:xfrm>
            <a:off x="1267208" y="6167735"/>
            <a:ext cx="6657592" cy="461665"/>
          </a:xfrm>
          <a:prstGeom prst="rect">
            <a:avLst/>
          </a:prstGeom>
          <a:noFill/>
        </p:spPr>
        <p:txBody>
          <a:bodyPr wrap="none" rtlCol="0">
            <a:spAutoFit/>
          </a:bodyPr>
          <a:lstStyle/>
          <a:p>
            <a:pPr algn="l"/>
            <a:r>
              <a:rPr lang="en-US" sz="2400" b="1" dirty="0">
                <a:solidFill>
                  <a:schemeClr val="tx2"/>
                </a:solidFill>
              </a:rPr>
              <a:t>Light in the tropics, and heavy at high latitudes. Why?</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3968" y="0"/>
            <a:ext cx="9159174" cy="523220"/>
          </a:xfrm>
          <a:prstGeom prst="rect">
            <a:avLst/>
          </a:prstGeom>
          <a:noFill/>
        </p:spPr>
        <p:txBody>
          <a:bodyPr wrap="none" rtlCol="0">
            <a:spAutoFit/>
          </a:bodyPr>
          <a:lstStyle/>
          <a:p>
            <a:r>
              <a:rPr lang="en-US" sz="2400" b="1" dirty="0"/>
              <a:t>Annual-mean, Zonal-mean </a:t>
            </a:r>
            <a:r>
              <a:rPr lang="en-US" b="1" dirty="0">
                <a:solidFill>
                  <a:schemeClr val="tx2"/>
                </a:solidFill>
              </a:rPr>
              <a:t>Potential Temperature </a:t>
            </a:r>
            <a:r>
              <a:rPr lang="en-US" sz="2400" b="1" dirty="0"/>
              <a:t>(</a:t>
            </a:r>
            <a:r>
              <a:rPr lang="en-US" sz="2400" b="1" baseline="30000" dirty="0" err="1"/>
              <a:t>o</a:t>
            </a:r>
            <a:r>
              <a:rPr lang="en-US" sz="2400" b="1" dirty="0" err="1"/>
              <a:t>C</a:t>
            </a:r>
            <a:r>
              <a:rPr lang="en-US" sz="2400" b="1" dirty="0"/>
              <a:t>, ref.=ocean </a:t>
            </a:r>
            <a:r>
              <a:rPr lang="en-US" sz="2400" b="1" dirty="0" err="1"/>
              <a:t>sfc</a:t>
            </a:r>
            <a:r>
              <a:rPr lang="en-US" sz="2400" b="1" dirty="0"/>
              <a:t>)  </a:t>
            </a:r>
          </a:p>
        </p:txBody>
      </p:sp>
      <p:pic>
        <p:nvPicPr>
          <p:cNvPr id="106499" name="Picture 3"/>
          <p:cNvPicPr>
            <a:picLocks noChangeAspect="1" noChangeArrowheads="1"/>
          </p:cNvPicPr>
          <p:nvPr/>
        </p:nvPicPr>
        <p:blipFill>
          <a:blip r:embed="rId3" cstate="print"/>
          <a:srcRect/>
          <a:stretch>
            <a:fillRect/>
          </a:stretch>
        </p:blipFill>
        <p:spPr bwMode="auto">
          <a:xfrm>
            <a:off x="85725" y="457200"/>
            <a:ext cx="8972550" cy="6324600"/>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7733" y="0"/>
            <a:ext cx="8611653" cy="523220"/>
          </a:xfrm>
          <a:prstGeom prst="rect">
            <a:avLst/>
          </a:prstGeom>
          <a:noFill/>
        </p:spPr>
        <p:txBody>
          <a:bodyPr wrap="none" rtlCol="0">
            <a:spAutoFit/>
          </a:bodyPr>
          <a:lstStyle/>
          <a:p>
            <a:r>
              <a:rPr lang="en-US" sz="2400" b="1" dirty="0"/>
              <a:t>Annual-mean, Zonal-mean </a:t>
            </a:r>
            <a:r>
              <a:rPr lang="en-US" b="1" dirty="0">
                <a:solidFill>
                  <a:schemeClr val="tx2"/>
                </a:solidFill>
              </a:rPr>
              <a:t>Salinity </a:t>
            </a:r>
            <a:r>
              <a:rPr lang="en-US" sz="2000" b="1" dirty="0"/>
              <a:t>(%</a:t>
            </a:r>
            <a:r>
              <a:rPr lang="en-US" sz="1400" b="1" dirty="0"/>
              <a:t>o</a:t>
            </a:r>
            <a:r>
              <a:rPr lang="en-US" sz="2000" b="1" dirty="0"/>
              <a:t>, parts per thousand, similar to </a:t>
            </a:r>
            <a:r>
              <a:rPr lang="en-US" sz="2000" b="1" dirty="0" err="1"/>
              <a:t>psu</a:t>
            </a:r>
            <a:r>
              <a:rPr lang="en-US" sz="2400" b="1" dirty="0"/>
              <a:t>)  </a:t>
            </a:r>
          </a:p>
        </p:txBody>
      </p:sp>
      <p:pic>
        <p:nvPicPr>
          <p:cNvPr id="107523" name="Picture 3"/>
          <p:cNvPicPr>
            <a:picLocks noChangeAspect="1" noChangeArrowheads="1"/>
          </p:cNvPicPr>
          <p:nvPr/>
        </p:nvPicPr>
        <p:blipFill>
          <a:blip r:embed="rId2" cstate="print"/>
          <a:srcRect/>
          <a:stretch>
            <a:fillRect/>
          </a:stretch>
        </p:blipFill>
        <p:spPr bwMode="auto">
          <a:xfrm>
            <a:off x="107950" y="457200"/>
            <a:ext cx="8959850" cy="6343650"/>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358" y="0"/>
            <a:ext cx="8332409" cy="523220"/>
          </a:xfrm>
          <a:prstGeom prst="rect">
            <a:avLst/>
          </a:prstGeom>
          <a:noFill/>
        </p:spPr>
        <p:txBody>
          <a:bodyPr wrap="none" rtlCol="0">
            <a:spAutoFit/>
          </a:bodyPr>
          <a:lstStyle/>
          <a:p>
            <a:r>
              <a:rPr lang="en-US" sz="2400" b="1" dirty="0"/>
              <a:t>Annual-mean, Zonal-mean </a:t>
            </a:r>
            <a:r>
              <a:rPr lang="en-US" b="1" dirty="0">
                <a:solidFill>
                  <a:schemeClr val="tx2"/>
                </a:solidFill>
              </a:rPr>
              <a:t>Potential Density </a:t>
            </a:r>
            <a:r>
              <a:rPr lang="en-US" sz="2000" b="1" dirty="0"/>
              <a:t>(</a:t>
            </a:r>
            <a:r>
              <a:rPr lang="en-US" sz="2000" b="1" dirty="0">
                <a:sym typeface="Symbol"/>
              </a:rPr>
              <a:t></a:t>
            </a:r>
            <a:r>
              <a:rPr lang="en-US" sz="2000" b="1" baseline="-25000" dirty="0">
                <a:sym typeface="Symbol"/>
              </a:rPr>
              <a:t></a:t>
            </a:r>
            <a:r>
              <a:rPr lang="en-US" sz="2000" b="1" dirty="0"/>
              <a:t> kg/m</a:t>
            </a:r>
            <a:r>
              <a:rPr lang="en-US" sz="2000" b="1" baseline="30000" dirty="0"/>
              <a:t>3</a:t>
            </a:r>
            <a:r>
              <a:rPr lang="en-US" sz="2000" b="1" dirty="0"/>
              <a:t>, ref=surface</a:t>
            </a:r>
            <a:r>
              <a:rPr lang="en-US" sz="2400" b="1" dirty="0"/>
              <a:t>)  </a:t>
            </a:r>
          </a:p>
        </p:txBody>
      </p:sp>
      <p:pic>
        <p:nvPicPr>
          <p:cNvPr id="108546" name="Picture 2"/>
          <p:cNvPicPr>
            <a:picLocks noChangeAspect="1" noChangeArrowheads="1"/>
          </p:cNvPicPr>
          <p:nvPr/>
        </p:nvPicPr>
        <p:blipFill>
          <a:blip r:embed="rId2" cstate="print"/>
          <a:srcRect/>
          <a:stretch>
            <a:fillRect/>
          </a:stretch>
        </p:blipFill>
        <p:spPr bwMode="auto">
          <a:xfrm>
            <a:off x="18748" y="558800"/>
            <a:ext cx="9088184" cy="6070600"/>
          </a:xfrm>
          <a:prstGeom prst="rect">
            <a:avLst/>
          </a:prstGeom>
          <a:noFill/>
          <a:ln w="9525">
            <a:noFill/>
            <a:miter lim="800000"/>
            <a:headEnd/>
            <a:tailEnd/>
          </a:ln>
        </p:spPr>
      </p:pic>
      <p:sp>
        <p:nvSpPr>
          <p:cNvPr id="5" name="TextBox 4"/>
          <p:cNvSpPr txBox="1"/>
          <p:nvPr/>
        </p:nvSpPr>
        <p:spPr>
          <a:xfrm>
            <a:off x="990600" y="457200"/>
            <a:ext cx="7374776" cy="400110"/>
          </a:xfrm>
          <a:prstGeom prst="rect">
            <a:avLst/>
          </a:prstGeom>
          <a:noFill/>
        </p:spPr>
        <p:txBody>
          <a:bodyPr wrap="none" rtlCol="0">
            <a:spAutoFit/>
          </a:bodyPr>
          <a:lstStyle/>
          <a:p>
            <a:pPr algn="l"/>
            <a:r>
              <a:rPr lang="en-US" sz="2000" b="1" dirty="0">
                <a:solidFill>
                  <a:schemeClr val="tx2"/>
                </a:solidFill>
              </a:rPr>
              <a:t>Mostly follows Potential Temp.                      Range: 22~28 kg/m</a:t>
            </a:r>
            <a:r>
              <a:rPr lang="en-US" sz="2000" b="1" baseline="30000" dirty="0">
                <a:solidFill>
                  <a:schemeClr val="tx2"/>
                </a:solidFill>
              </a:rPr>
              <a:t>3</a:t>
            </a:r>
            <a:r>
              <a:rPr lang="en-US" sz="2000" b="1" dirty="0">
                <a:solidFill>
                  <a:schemeClr val="tx2"/>
                </a:solidFill>
              </a:rPr>
              <a:t>)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49640CD-6733-4245-94CF-37DCF0A05FFE}" type="slidenum">
              <a:rPr lang="en-US" smtClean="0">
                <a:solidFill>
                  <a:srgbClr val="000000"/>
                </a:solidFill>
              </a:rPr>
              <a:pPr>
                <a:defRPr/>
              </a:pPr>
              <a:t>19</a:t>
            </a:fld>
            <a:endParaRPr lang="en-US">
              <a:solidFill>
                <a:srgbClr val="000000"/>
              </a:solidFill>
            </a:endParaRPr>
          </a:p>
        </p:txBody>
      </p:sp>
      <p:sp>
        <p:nvSpPr>
          <p:cNvPr id="4" name="TextBox 3">
            <a:hlinkClick r:id="rId3"/>
          </p:cNvPr>
          <p:cNvSpPr txBox="1"/>
          <p:nvPr/>
        </p:nvSpPr>
        <p:spPr>
          <a:xfrm>
            <a:off x="2514600" y="2035314"/>
            <a:ext cx="3581400" cy="2308324"/>
          </a:xfrm>
          <a:prstGeom prst="rect">
            <a:avLst/>
          </a:prstGeom>
          <a:noFill/>
        </p:spPr>
        <p:txBody>
          <a:bodyPr wrap="square" rtlCol="0">
            <a:spAutoFit/>
          </a:bodyPr>
          <a:lstStyle/>
          <a:p>
            <a:r>
              <a:rPr lang="en-US" sz="3200" b="1" dirty="0">
                <a:solidFill>
                  <a:schemeClr val="tx2"/>
                </a:solidFill>
              </a:rPr>
              <a:t>NASA Video: </a:t>
            </a:r>
            <a:endParaRPr lang="en-US" sz="3200" b="1" dirty="0">
              <a:solidFill>
                <a:schemeClr val="tx2"/>
              </a:solidFill>
              <a:hlinkClick r:id="rId4"/>
            </a:endParaRPr>
          </a:p>
          <a:p>
            <a:endParaRPr lang="en-US" sz="4000" b="1" dirty="0">
              <a:solidFill>
                <a:schemeClr val="tx2"/>
              </a:solidFill>
              <a:hlinkClick r:id="rId4"/>
            </a:endParaRPr>
          </a:p>
          <a:p>
            <a:r>
              <a:rPr lang="en-US" sz="4000" b="1" dirty="0">
                <a:solidFill>
                  <a:schemeClr val="tx2"/>
                </a:solidFill>
                <a:hlinkClick r:id="rId4"/>
              </a:rPr>
              <a:t>The Oceans</a:t>
            </a:r>
            <a:r>
              <a:rPr lang="en-US" sz="4000" b="1" dirty="0">
                <a:solidFill>
                  <a:schemeClr val="tx2"/>
                </a:solidFill>
              </a:rPr>
              <a:t> </a:t>
            </a:r>
            <a:r>
              <a:rPr lang="en-US" b="1" dirty="0">
                <a:solidFill>
                  <a:schemeClr val="tx2"/>
                </a:solidFill>
              </a:rPr>
              <a:t>(~5min.)</a:t>
            </a:r>
            <a:endParaRPr lang="en-US" sz="4000" b="1" dirty="0">
              <a:solidFill>
                <a:schemeClr val="tx2"/>
              </a:solidFill>
            </a:endParaRP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File:Clouds over the Atlantic Ocean.jpg"/>
          <p:cNvPicPr>
            <a:picLocks noChangeAspect="1" noChangeArrowheads="1"/>
          </p:cNvPicPr>
          <p:nvPr/>
        </p:nvPicPr>
        <p:blipFill>
          <a:blip r:embed="rId3" cstate="print"/>
          <a:srcRect/>
          <a:stretch>
            <a:fillRect/>
          </a:stretch>
        </p:blipFill>
        <p:spPr bwMode="auto">
          <a:xfrm>
            <a:off x="-126762" y="-14218"/>
            <a:ext cx="9575561" cy="6872218"/>
          </a:xfrm>
          <a:prstGeom prst="rect">
            <a:avLst/>
          </a:prstGeom>
          <a:noFill/>
        </p:spPr>
      </p:pic>
      <p:sp>
        <p:nvSpPr>
          <p:cNvPr id="2050" name="Rectangle 2"/>
          <p:cNvSpPr>
            <a:spLocks noGrp="1" noChangeArrowheads="1"/>
          </p:cNvSpPr>
          <p:nvPr>
            <p:ph type="ctrTitle" idx="4294967295"/>
          </p:nvPr>
        </p:nvSpPr>
        <p:spPr>
          <a:xfrm>
            <a:off x="0" y="474662"/>
            <a:ext cx="9144000" cy="1658938"/>
          </a:xfrm>
          <a:prstGeom prst="rect">
            <a:avLst/>
          </a:prstGeom>
          <a:effectLst>
            <a:outerShdw blurRad="50800" dist="38100" dir="2700000" algn="tl" rotWithShape="0">
              <a:prstClr val="black"/>
            </a:outerShdw>
          </a:effectLst>
        </p:spPr>
        <p:txBody>
          <a:bodyPr/>
          <a:lstStyle/>
          <a:p>
            <a:pPr>
              <a:defRPr/>
            </a:pPr>
            <a:r>
              <a:rPr lang="en-US" sz="1800" b="1" dirty="0">
                <a:solidFill>
                  <a:schemeClr val="accent6"/>
                </a:solidFill>
                <a:latin typeface="Arial" charset="0"/>
                <a:cs typeface="Times New Roman" pitchFamily="18" charset="0"/>
              </a:rPr>
              <a:t>A ATM551: </a:t>
            </a:r>
            <a:r>
              <a:rPr lang="en-US" sz="2400" b="1" dirty="0">
                <a:solidFill>
                  <a:schemeClr val="accent6"/>
                </a:solidFill>
                <a:latin typeface="Arial" charset="0"/>
                <a:cs typeface="Times New Roman" pitchFamily="18" charset="0"/>
              </a:rPr>
              <a:t>Lectures #9-10</a:t>
            </a:r>
            <a:br>
              <a:rPr lang="en-US" sz="3200" b="1" dirty="0">
                <a:latin typeface="Arial" charset="0"/>
                <a:cs typeface="Times New Roman" pitchFamily="18" charset="0"/>
              </a:rPr>
            </a:br>
            <a:br>
              <a:rPr lang="en-US" sz="3200" b="1" dirty="0">
                <a:latin typeface="Arial" charset="0"/>
                <a:cs typeface="Times New Roman" pitchFamily="18" charset="0"/>
              </a:rPr>
            </a:br>
            <a:r>
              <a:rPr lang="en-US" sz="3600" b="1" dirty="0">
                <a:latin typeface="Arial" charset="0"/>
                <a:cs typeface="Times New Roman" pitchFamily="18" charset="0"/>
              </a:rPr>
              <a:t>Ocean Circulation</a:t>
            </a:r>
            <a:r>
              <a:rPr lang="en-US" sz="4000" b="1" dirty="0">
                <a:latin typeface="Arial" charset="0"/>
                <a:cs typeface="Times New Roman" pitchFamily="18" charset="0"/>
              </a:rPr>
              <a:t> and Climate</a:t>
            </a:r>
            <a:endParaRPr lang="en-US" sz="5400" b="1" dirty="0">
              <a:latin typeface="Arial" charset="0"/>
              <a:ea typeface="SimSun" pitchFamily="2" charset="-122"/>
            </a:endParaRPr>
          </a:p>
        </p:txBody>
      </p:sp>
      <p:sp>
        <p:nvSpPr>
          <p:cNvPr id="3075" name="Rectangle 3"/>
          <p:cNvSpPr>
            <a:spLocks noGrp="1" noChangeArrowheads="1"/>
          </p:cNvSpPr>
          <p:nvPr>
            <p:ph type="subTitle" idx="4294967295"/>
          </p:nvPr>
        </p:nvSpPr>
        <p:spPr bwMode="auto">
          <a:xfrm>
            <a:off x="304800" y="1752600"/>
            <a:ext cx="8410575" cy="3810000"/>
          </a:xfrm>
          <a:prstGeom prst="rect">
            <a:avLst/>
          </a:prstGeom>
          <a:noFill/>
          <a:ln>
            <a:miter lim="800000"/>
            <a:headEnd/>
            <a:tailEnd/>
          </a:ln>
        </p:spPr>
        <p:txBody>
          <a:bodyPr/>
          <a:lstStyle/>
          <a:p>
            <a:pPr algn="ctr">
              <a:lnSpc>
                <a:spcPct val="80000"/>
              </a:lnSpc>
              <a:spcBef>
                <a:spcPct val="0"/>
              </a:spcBef>
              <a:buFontTx/>
              <a:buNone/>
            </a:pPr>
            <a:endParaRPr lang="en-US" sz="2800" b="1" dirty="0">
              <a:solidFill>
                <a:schemeClr val="tx2"/>
              </a:solidFill>
              <a:latin typeface="Arial" charset="0"/>
            </a:endParaRPr>
          </a:p>
          <a:p>
            <a:pPr algn="ctr">
              <a:lnSpc>
                <a:spcPct val="80000"/>
              </a:lnSpc>
              <a:buFontTx/>
              <a:buNone/>
            </a:pPr>
            <a:endParaRPr lang="en-US" sz="800" b="1" dirty="0">
              <a:solidFill>
                <a:schemeClr val="tx2"/>
              </a:solidFill>
              <a:latin typeface="Arial" charset="0"/>
              <a:cs typeface="Times New Roman" pitchFamily="18" charset="0"/>
            </a:endParaRPr>
          </a:p>
          <a:p>
            <a:pPr algn="ctr">
              <a:lnSpc>
                <a:spcPct val="80000"/>
              </a:lnSpc>
              <a:buFontTx/>
              <a:buNone/>
            </a:pPr>
            <a:endParaRPr lang="en-US" sz="2400" b="1" dirty="0">
              <a:solidFill>
                <a:schemeClr val="tx2"/>
              </a:solidFill>
              <a:latin typeface="Arial" charset="0"/>
              <a:cs typeface="Times New Roman" pitchFamily="18" charset="0"/>
            </a:endParaRPr>
          </a:p>
          <a:p>
            <a:pPr algn="ctr">
              <a:lnSpc>
                <a:spcPct val="80000"/>
              </a:lnSpc>
              <a:buFontTx/>
              <a:buNone/>
            </a:pPr>
            <a:endParaRPr lang="en-US" sz="2400" b="1" dirty="0">
              <a:solidFill>
                <a:schemeClr val="tx2"/>
              </a:solidFill>
              <a:latin typeface="Arial" charset="0"/>
              <a:cs typeface="Times New Roman" pitchFamily="18" charset="0"/>
            </a:endParaRPr>
          </a:p>
          <a:p>
            <a:pPr algn="ctr">
              <a:lnSpc>
                <a:spcPct val="80000"/>
              </a:lnSpc>
              <a:buFontTx/>
              <a:buNone/>
            </a:pPr>
            <a:endParaRPr lang="en-US" sz="1600" b="1" dirty="0">
              <a:solidFill>
                <a:schemeClr val="tx2"/>
              </a:solidFill>
              <a:latin typeface="Arial" charset="0"/>
              <a:cs typeface="Times New Roman" pitchFamily="18" charset="0"/>
            </a:endParaRPr>
          </a:p>
          <a:p>
            <a:pPr algn="ctr">
              <a:lnSpc>
                <a:spcPct val="80000"/>
              </a:lnSpc>
              <a:buFontTx/>
              <a:buNone/>
            </a:pPr>
            <a:endParaRPr lang="en-US" sz="1600" b="1" dirty="0">
              <a:solidFill>
                <a:schemeClr val="tx2"/>
              </a:solidFill>
              <a:latin typeface="Arial" charset="0"/>
              <a:cs typeface="Times New Roman" pitchFamily="18" charset="0"/>
            </a:endParaRPr>
          </a:p>
          <a:p>
            <a:pPr algn="ctr">
              <a:lnSpc>
                <a:spcPct val="80000"/>
              </a:lnSpc>
              <a:buFontTx/>
              <a:buNone/>
            </a:pPr>
            <a:endParaRPr lang="en-US" sz="1600" b="1" dirty="0">
              <a:solidFill>
                <a:schemeClr val="tx2"/>
              </a:solidFill>
              <a:latin typeface="Arial" charset="0"/>
              <a:cs typeface="Times New Roman" pitchFamily="18" charset="0"/>
            </a:endParaRPr>
          </a:p>
          <a:p>
            <a:pPr algn="ctr">
              <a:lnSpc>
                <a:spcPct val="80000"/>
              </a:lnSpc>
              <a:buFontTx/>
              <a:buNone/>
            </a:pPr>
            <a:endParaRPr lang="en-US" sz="1600" b="1" dirty="0">
              <a:solidFill>
                <a:schemeClr val="tx2"/>
              </a:solidFill>
              <a:latin typeface="Arial" charset="0"/>
              <a:cs typeface="Times New Roman" pitchFamily="18" charset="0"/>
            </a:endParaRPr>
          </a:p>
          <a:p>
            <a:pPr algn="ctr">
              <a:lnSpc>
                <a:spcPct val="80000"/>
              </a:lnSpc>
              <a:buFontTx/>
              <a:buNone/>
            </a:pPr>
            <a:r>
              <a:rPr lang="en-US" sz="2000" b="1" dirty="0">
                <a:solidFill>
                  <a:schemeClr val="tx2"/>
                </a:solidFill>
                <a:latin typeface="Arial" charset="0"/>
                <a:cs typeface="Times New Roman" pitchFamily="18" charset="0"/>
              </a:rPr>
              <a:t>Reading Assignment: </a:t>
            </a:r>
          </a:p>
          <a:p>
            <a:pPr algn="ctr">
              <a:lnSpc>
                <a:spcPct val="80000"/>
              </a:lnSpc>
              <a:buFontTx/>
              <a:buNone/>
            </a:pPr>
            <a:endParaRPr lang="en-US" sz="1600" b="1" dirty="0">
              <a:solidFill>
                <a:schemeClr val="tx2"/>
              </a:solidFill>
              <a:latin typeface="Arial" charset="0"/>
              <a:cs typeface="Times New Roman" pitchFamily="18" charset="0"/>
            </a:endParaRPr>
          </a:p>
          <a:p>
            <a:pPr algn="ctr">
              <a:lnSpc>
                <a:spcPct val="80000"/>
              </a:lnSpc>
              <a:buFontTx/>
              <a:buNone/>
            </a:pPr>
            <a:r>
              <a:rPr lang="en-US" sz="2000" b="1" dirty="0">
                <a:solidFill>
                  <a:schemeClr val="tx2"/>
                </a:solidFill>
                <a:latin typeface="Arial" charset="0"/>
                <a:cs typeface="Times New Roman" pitchFamily="18" charset="0"/>
              </a:rPr>
              <a:t>Chapter 7 of Hartmann GPC</a:t>
            </a:r>
          </a:p>
          <a:p>
            <a:pPr algn="ctr">
              <a:lnSpc>
                <a:spcPct val="80000"/>
              </a:lnSpc>
              <a:buFontTx/>
              <a:buNone/>
            </a:pPr>
            <a:endParaRPr lang="en-US" sz="1800" dirty="0">
              <a:solidFill>
                <a:schemeClr val="tx2"/>
              </a:solidFill>
              <a:latin typeface="Arial" charset="0"/>
              <a:cs typeface="Times New Roman" pitchFamily="18" charset="0"/>
            </a:endParaRPr>
          </a:p>
          <a:p>
            <a:pPr algn="ctr">
              <a:lnSpc>
                <a:spcPct val="80000"/>
              </a:lnSpc>
              <a:buFontTx/>
              <a:buNone/>
            </a:pPr>
            <a:endParaRPr lang="en-US" sz="1800" dirty="0">
              <a:solidFill>
                <a:schemeClr val="tx2"/>
              </a:solidFill>
              <a:latin typeface="Arial" charset="0"/>
              <a:cs typeface="Times New Roman" pitchFamily="18" charset="0"/>
            </a:endParaRPr>
          </a:p>
          <a:p>
            <a:pPr algn="ctr">
              <a:lnSpc>
                <a:spcPct val="80000"/>
              </a:lnSpc>
              <a:buFontTx/>
              <a:buNone/>
            </a:pPr>
            <a:endParaRPr lang="en-US" sz="2000" dirty="0">
              <a:latin typeface="Arial Narrow" pitchFamily="34" charset="0"/>
            </a:endParaRPr>
          </a:p>
        </p:txBody>
      </p:sp>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p:txBody>
          <a:bodyPr/>
          <a:lstStyle/>
          <a:p>
            <a:pPr>
              <a:defRPr/>
            </a:pPr>
            <a:fld id="{11004247-48B2-4E85-AE06-0779406BEB7B}" type="slidenum">
              <a:rPr lang="en-US" smtClean="0">
                <a:solidFill>
                  <a:schemeClr val="bg2"/>
                </a:solidFill>
              </a:rPr>
              <a:pPr>
                <a:defRPr/>
              </a:pPr>
              <a:t>2</a:t>
            </a:fld>
            <a:endParaRPr lang="en-US" dirty="0">
              <a:solidFill>
                <a:schemeClr val="bg2"/>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04142" y="2057400"/>
            <a:ext cx="8811258" cy="3599934"/>
            <a:chOff x="18416" y="2965622"/>
            <a:chExt cx="8811258" cy="3599934"/>
          </a:xfrm>
        </p:grpSpPr>
        <p:pic>
          <p:nvPicPr>
            <p:cNvPr id="5" name="Picture 2"/>
            <p:cNvPicPr>
              <a:picLocks noChangeAspect="1" noChangeArrowheads="1"/>
            </p:cNvPicPr>
            <p:nvPr/>
          </p:nvPicPr>
          <p:blipFill>
            <a:blip r:embed="rId2" cstate="print"/>
            <a:srcRect l="42241" t="9786" r="6897" b="3470"/>
            <a:stretch>
              <a:fillRect/>
            </a:stretch>
          </p:blipFill>
          <p:spPr bwMode="auto">
            <a:xfrm>
              <a:off x="18416" y="2965622"/>
              <a:ext cx="3227294" cy="3599934"/>
            </a:xfrm>
            <a:prstGeom prst="rect">
              <a:avLst/>
            </a:prstGeom>
            <a:noFill/>
            <a:ln w="9525">
              <a:noFill/>
              <a:miter lim="800000"/>
              <a:headEnd/>
              <a:tailEnd/>
            </a:ln>
          </p:spPr>
        </p:pic>
        <p:pic>
          <p:nvPicPr>
            <p:cNvPr id="110594" name="Picture 2"/>
            <p:cNvPicPr>
              <a:picLocks noChangeAspect="1" noChangeArrowheads="1"/>
            </p:cNvPicPr>
            <p:nvPr/>
          </p:nvPicPr>
          <p:blipFill>
            <a:blip r:embed="rId3" cstate="print"/>
            <a:srcRect/>
            <a:stretch>
              <a:fillRect/>
            </a:stretch>
          </p:blipFill>
          <p:spPr bwMode="auto">
            <a:xfrm>
              <a:off x="3162822" y="2971800"/>
              <a:ext cx="5666852" cy="3581400"/>
            </a:xfrm>
            <a:prstGeom prst="rect">
              <a:avLst/>
            </a:prstGeom>
            <a:noFill/>
            <a:ln w="9525">
              <a:noFill/>
              <a:miter lim="800000"/>
              <a:headEnd/>
              <a:tailEnd/>
            </a:ln>
          </p:spPr>
        </p:pic>
      </p:grpSp>
      <p:sp>
        <p:nvSpPr>
          <p:cNvPr id="3" name="TextBox 2"/>
          <p:cNvSpPr txBox="1"/>
          <p:nvPr/>
        </p:nvSpPr>
        <p:spPr>
          <a:xfrm>
            <a:off x="2971034" y="5586624"/>
            <a:ext cx="2634054" cy="369332"/>
          </a:xfrm>
          <a:prstGeom prst="rect">
            <a:avLst/>
          </a:prstGeom>
          <a:noFill/>
        </p:spPr>
        <p:txBody>
          <a:bodyPr wrap="none" rtlCol="0">
            <a:spAutoFit/>
          </a:bodyPr>
          <a:lstStyle/>
          <a:p>
            <a:pPr algn="l"/>
            <a:r>
              <a:rPr lang="en-US" sz="1800" b="1" dirty="0"/>
              <a:t>North Pacific (50</a:t>
            </a:r>
            <a:r>
              <a:rPr lang="en-US" sz="1800" b="1" baseline="30000" dirty="0"/>
              <a:t>o</a:t>
            </a:r>
            <a:r>
              <a:rPr lang="en-US" sz="1800" b="1" dirty="0"/>
              <a:t>N, 145</a:t>
            </a:r>
            <a:r>
              <a:rPr lang="en-US" sz="1800" b="1" baseline="30000" dirty="0"/>
              <a:t>o</a:t>
            </a:r>
            <a:r>
              <a:rPr lang="en-US" sz="1800" b="1" dirty="0"/>
              <a:t>W)</a:t>
            </a:r>
          </a:p>
        </p:txBody>
      </p:sp>
      <p:sp>
        <p:nvSpPr>
          <p:cNvPr id="4" name="TextBox 3"/>
          <p:cNvSpPr txBox="1"/>
          <p:nvPr/>
        </p:nvSpPr>
        <p:spPr>
          <a:xfrm>
            <a:off x="130968" y="381000"/>
            <a:ext cx="8936831" cy="1261884"/>
          </a:xfrm>
          <a:prstGeom prst="rect">
            <a:avLst/>
          </a:prstGeom>
          <a:solidFill>
            <a:schemeClr val="tx1"/>
          </a:solidFill>
        </p:spPr>
        <p:txBody>
          <a:bodyPr wrap="square" rtlCol="0">
            <a:spAutoFit/>
          </a:bodyPr>
          <a:lstStyle/>
          <a:p>
            <a:pPr algn="l"/>
            <a:r>
              <a:rPr lang="en-US" b="1" dirty="0">
                <a:solidFill>
                  <a:schemeClr val="tx2"/>
                </a:solidFill>
              </a:rPr>
              <a:t>Ocean Mixed Layer</a:t>
            </a:r>
            <a:r>
              <a:rPr lang="en-US" dirty="0"/>
              <a:t>: </a:t>
            </a:r>
            <a:r>
              <a:rPr lang="en-US" sz="2400" dirty="0"/>
              <a:t>The top ocean layer (50-200m) that has well mixed T, S, and density. It responds to the seasonal cycle quite rapidly. Its depth increases with stormy weather in winter/spring and gets shallower in summer.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8918" y="76200"/>
            <a:ext cx="9530714" cy="6593136"/>
            <a:chOff x="-18918" y="609600"/>
            <a:chExt cx="9530714" cy="6593136"/>
          </a:xfrm>
        </p:grpSpPr>
        <p:pic>
          <p:nvPicPr>
            <p:cNvPr id="109571" name="Picture 3"/>
            <p:cNvPicPr>
              <a:picLocks noChangeAspect="1" noChangeArrowheads="1"/>
            </p:cNvPicPr>
            <p:nvPr/>
          </p:nvPicPr>
          <p:blipFill>
            <a:blip r:embed="rId2" cstate="print"/>
            <a:srcRect/>
            <a:stretch>
              <a:fillRect/>
            </a:stretch>
          </p:blipFill>
          <p:spPr bwMode="auto">
            <a:xfrm>
              <a:off x="-18918" y="609600"/>
              <a:ext cx="9162918" cy="5766603"/>
            </a:xfrm>
            <a:prstGeom prst="rect">
              <a:avLst/>
            </a:prstGeom>
            <a:noFill/>
            <a:ln w="9525">
              <a:noFill/>
              <a:miter lim="800000"/>
              <a:headEnd/>
              <a:tailEnd/>
            </a:ln>
          </p:spPr>
        </p:pic>
        <p:sp>
          <p:nvSpPr>
            <p:cNvPr id="5" name="TextBox 4"/>
            <p:cNvSpPr txBox="1"/>
            <p:nvPr/>
          </p:nvSpPr>
          <p:spPr>
            <a:xfrm>
              <a:off x="626692" y="3810628"/>
              <a:ext cx="1508746" cy="461665"/>
            </a:xfrm>
            <a:prstGeom prst="rect">
              <a:avLst/>
            </a:prstGeom>
            <a:noFill/>
          </p:spPr>
          <p:txBody>
            <a:bodyPr wrap="none" rtlCol="0">
              <a:spAutoFit/>
            </a:bodyPr>
            <a:lstStyle/>
            <a:p>
              <a:r>
                <a:rPr lang="en-US" sz="2400" dirty="0">
                  <a:solidFill>
                    <a:schemeClr val="tx2"/>
                  </a:solidFill>
                </a:rPr>
                <a:t>in top 100m</a:t>
              </a:r>
            </a:p>
          </p:txBody>
        </p:sp>
        <p:sp>
          <p:nvSpPr>
            <p:cNvPr id="6" name="TextBox 5"/>
            <p:cNvSpPr txBox="1"/>
            <p:nvPr/>
          </p:nvSpPr>
          <p:spPr>
            <a:xfrm>
              <a:off x="115633" y="5867400"/>
              <a:ext cx="2856167" cy="523220"/>
            </a:xfrm>
            <a:prstGeom prst="rect">
              <a:avLst/>
            </a:prstGeom>
            <a:noFill/>
          </p:spPr>
          <p:txBody>
            <a:bodyPr wrap="none" rtlCol="0">
              <a:spAutoFit/>
            </a:bodyPr>
            <a:lstStyle/>
            <a:p>
              <a:pPr algn="l">
                <a:buFont typeface="Arial" pitchFamily="34" charset="0"/>
                <a:buChar char="•"/>
              </a:pPr>
              <a:r>
                <a:rPr lang="en-US" dirty="0">
                  <a:solidFill>
                    <a:schemeClr val="tx2"/>
                  </a:solidFill>
                </a:rPr>
                <a:t>  </a:t>
              </a:r>
              <a:r>
                <a:rPr lang="en-US" dirty="0"/>
                <a:t>LW within top 1cm</a:t>
              </a:r>
            </a:p>
          </p:txBody>
        </p:sp>
        <p:sp>
          <p:nvSpPr>
            <p:cNvPr id="7" name="TextBox 6"/>
            <p:cNvSpPr txBox="1"/>
            <p:nvPr/>
          </p:nvSpPr>
          <p:spPr>
            <a:xfrm>
              <a:off x="76200" y="6310184"/>
              <a:ext cx="9435596" cy="892552"/>
            </a:xfrm>
            <a:prstGeom prst="rect">
              <a:avLst/>
            </a:prstGeom>
            <a:noFill/>
          </p:spPr>
          <p:txBody>
            <a:bodyPr wrap="none" rtlCol="0">
              <a:spAutoFit/>
            </a:bodyPr>
            <a:lstStyle/>
            <a:p>
              <a:pPr algn="l">
                <a:buFont typeface="Arial" pitchFamily="34" charset="0"/>
                <a:buChar char="•"/>
              </a:pPr>
              <a:r>
                <a:rPr lang="en-US" dirty="0">
                  <a:solidFill>
                    <a:schemeClr val="tx2"/>
                  </a:solidFill>
                </a:rPr>
                <a:t>  </a:t>
              </a:r>
              <a:r>
                <a:rPr lang="en-US" sz="2400" dirty="0">
                  <a:solidFill>
                    <a:schemeClr val="tx2"/>
                  </a:solidFill>
                </a:rPr>
                <a:t>Energy must be transported from subsurface to the surface by turbulent </a:t>
              </a:r>
            </a:p>
            <a:p>
              <a:pPr algn="l"/>
              <a:r>
                <a:rPr lang="en-US" sz="2400" dirty="0">
                  <a:solidFill>
                    <a:schemeClr val="tx2"/>
                  </a:solidFill>
                </a:rPr>
                <a:t>    mixing (aided by winds), convection</a:t>
              </a:r>
              <a:r>
                <a:rPr lang="en-US" sz="1800" dirty="0">
                  <a:solidFill>
                    <a:schemeClr val="tx2"/>
                  </a:solidFill>
                </a:rPr>
                <a:t> (usually at night, why?), </a:t>
              </a:r>
              <a:r>
                <a:rPr lang="en-US" sz="2400" dirty="0">
                  <a:solidFill>
                    <a:schemeClr val="tx2"/>
                  </a:solidFill>
                </a:rPr>
                <a:t>upwelling/</a:t>
              </a:r>
              <a:r>
                <a:rPr lang="en-US" sz="2400" dirty="0" err="1">
                  <a:solidFill>
                    <a:schemeClr val="tx2"/>
                  </a:solidFill>
                </a:rPr>
                <a:t>downwelling</a:t>
              </a:r>
              <a:r>
                <a:rPr lang="en-US" sz="2400" dirty="0">
                  <a:solidFill>
                    <a:schemeClr val="tx2"/>
                  </a:solidFill>
                </a:rPr>
                <a:t>. </a:t>
              </a: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196975" y="434282"/>
            <a:ext cx="6194425" cy="6347518"/>
            <a:chOff x="1196975" y="258416"/>
            <a:chExt cx="6194425" cy="6347518"/>
          </a:xfrm>
        </p:grpSpPr>
        <p:pic>
          <p:nvPicPr>
            <p:cNvPr id="111618" name="Picture 2"/>
            <p:cNvPicPr>
              <a:picLocks noChangeAspect="1" noChangeArrowheads="1"/>
            </p:cNvPicPr>
            <p:nvPr/>
          </p:nvPicPr>
          <p:blipFill>
            <a:blip r:embed="rId2" cstate="print"/>
            <a:srcRect/>
            <a:stretch>
              <a:fillRect/>
            </a:stretch>
          </p:blipFill>
          <p:spPr bwMode="auto">
            <a:xfrm>
              <a:off x="1196975" y="258416"/>
              <a:ext cx="6194425" cy="3399184"/>
            </a:xfrm>
            <a:prstGeom prst="rect">
              <a:avLst/>
            </a:prstGeom>
            <a:noFill/>
            <a:ln w="9525">
              <a:noFill/>
              <a:miter lim="800000"/>
              <a:headEnd/>
              <a:tailEnd/>
            </a:ln>
          </p:spPr>
        </p:pic>
        <p:pic>
          <p:nvPicPr>
            <p:cNvPr id="111619" name="Picture 3"/>
            <p:cNvPicPr>
              <a:picLocks noChangeAspect="1" noChangeArrowheads="1"/>
            </p:cNvPicPr>
            <p:nvPr/>
          </p:nvPicPr>
          <p:blipFill>
            <a:blip r:embed="rId3" cstate="print"/>
            <a:srcRect/>
            <a:stretch>
              <a:fillRect/>
            </a:stretch>
          </p:blipFill>
          <p:spPr bwMode="auto">
            <a:xfrm>
              <a:off x="1200150" y="3137270"/>
              <a:ext cx="6173046" cy="3468664"/>
            </a:xfrm>
            <a:prstGeom prst="rect">
              <a:avLst/>
            </a:prstGeom>
            <a:noFill/>
            <a:ln w="9525">
              <a:noFill/>
              <a:miter lim="800000"/>
              <a:headEnd/>
              <a:tailEnd/>
            </a:ln>
          </p:spPr>
        </p:pic>
      </p:grpSp>
      <p:sp>
        <p:nvSpPr>
          <p:cNvPr id="5" name="TextBox 4"/>
          <p:cNvSpPr txBox="1"/>
          <p:nvPr/>
        </p:nvSpPr>
        <p:spPr>
          <a:xfrm>
            <a:off x="1840051" y="0"/>
            <a:ext cx="4889480" cy="523220"/>
          </a:xfrm>
          <a:prstGeom prst="rect">
            <a:avLst/>
          </a:prstGeom>
          <a:noFill/>
        </p:spPr>
        <p:txBody>
          <a:bodyPr wrap="none" rtlCol="0">
            <a:spAutoFit/>
          </a:bodyPr>
          <a:lstStyle/>
          <a:p>
            <a:r>
              <a:rPr lang="en-US" b="1" dirty="0">
                <a:solidFill>
                  <a:schemeClr val="tx2"/>
                </a:solidFill>
              </a:rPr>
              <a:t>Distribution of Mixed Layer Depth</a:t>
            </a:r>
          </a:p>
        </p:txBody>
      </p:sp>
      <p:sp>
        <p:nvSpPr>
          <p:cNvPr id="6" name="TextBox 5"/>
          <p:cNvSpPr txBox="1"/>
          <p:nvPr/>
        </p:nvSpPr>
        <p:spPr>
          <a:xfrm>
            <a:off x="1600142" y="742890"/>
            <a:ext cx="604653" cy="400110"/>
          </a:xfrm>
          <a:prstGeom prst="rect">
            <a:avLst/>
          </a:prstGeom>
          <a:noFill/>
        </p:spPr>
        <p:txBody>
          <a:bodyPr wrap="none" rtlCol="0">
            <a:spAutoFit/>
          </a:bodyPr>
          <a:lstStyle/>
          <a:p>
            <a:r>
              <a:rPr lang="en-US" sz="2000" b="1" dirty="0">
                <a:solidFill>
                  <a:schemeClr val="tx2"/>
                </a:solidFill>
              </a:rPr>
              <a:t>JFM</a:t>
            </a:r>
          </a:p>
        </p:txBody>
      </p:sp>
      <p:sp>
        <p:nvSpPr>
          <p:cNvPr id="7" name="TextBox 6"/>
          <p:cNvSpPr txBox="1"/>
          <p:nvPr/>
        </p:nvSpPr>
        <p:spPr>
          <a:xfrm>
            <a:off x="1617030" y="3714690"/>
            <a:ext cx="570990" cy="400110"/>
          </a:xfrm>
          <a:prstGeom prst="rect">
            <a:avLst/>
          </a:prstGeom>
          <a:noFill/>
        </p:spPr>
        <p:txBody>
          <a:bodyPr wrap="none" rtlCol="0">
            <a:spAutoFit/>
          </a:bodyPr>
          <a:lstStyle/>
          <a:p>
            <a:r>
              <a:rPr lang="en-US" sz="2000" b="1" dirty="0">
                <a:solidFill>
                  <a:schemeClr val="tx2"/>
                </a:solidFill>
              </a:rPr>
              <a:t>JJA</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descr="http://upload.wikimedia.org/wikipedia/commons/0/06/Corrientes-oceanicas.gif"/>
          <p:cNvPicPr>
            <a:picLocks noChangeAspect="1" noChangeArrowheads="1"/>
          </p:cNvPicPr>
          <p:nvPr/>
        </p:nvPicPr>
        <p:blipFill>
          <a:blip r:embed="rId3" cstate="print"/>
          <a:srcRect/>
          <a:stretch>
            <a:fillRect/>
          </a:stretch>
        </p:blipFill>
        <p:spPr bwMode="auto">
          <a:xfrm>
            <a:off x="45310" y="1524000"/>
            <a:ext cx="9042140" cy="4724400"/>
          </a:xfrm>
          <a:prstGeom prst="rect">
            <a:avLst/>
          </a:prstGeom>
          <a:noFill/>
        </p:spPr>
      </p:pic>
      <p:sp>
        <p:nvSpPr>
          <p:cNvPr id="3" name="TextBox 2"/>
          <p:cNvSpPr txBox="1"/>
          <p:nvPr/>
        </p:nvSpPr>
        <p:spPr>
          <a:xfrm>
            <a:off x="1937319" y="587514"/>
            <a:ext cx="4996881" cy="707886"/>
          </a:xfrm>
          <a:prstGeom prst="rect">
            <a:avLst/>
          </a:prstGeom>
          <a:noFill/>
        </p:spPr>
        <p:txBody>
          <a:bodyPr wrap="none" rtlCol="0">
            <a:spAutoFit/>
          </a:bodyPr>
          <a:lstStyle/>
          <a:p>
            <a:r>
              <a:rPr lang="en-US" sz="4000" b="1" dirty="0">
                <a:solidFill>
                  <a:schemeClr val="tx2"/>
                </a:solidFill>
              </a:rPr>
              <a:t>Surface Ocean Currents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p:cNvPicPr>
            <a:picLocks noChangeAspect="1" noChangeArrowheads="1"/>
          </p:cNvPicPr>
          <p:nvPr/>
        </p:nvPicPr>
        <p:blipFill>
          <a:blip r:embed="rId3" cstate="print"/>
          <a:srcRect/>
          <a:stretch>
            <a:fillRect/>
          </a:stretch>
        </p:blipFill>
        <p:spPr bwMode="auto">
          <a:xfrm>
            <a:off x="0" y="152400"/>
            <a:ext cx="9144000" cy="6306747"/>
          </a:xfrm>
          <a:prstGeom prst="rect">
            <a:avLst/>
          </a:prstGeom>
          <a:noFill/>
          <a:ln w="9525">
            <a:noFill/>
            <a:miter lim="800000"/>
            <a:headEnd/>
            <a:tailEnd/>
          </a:ln>
        </p:spPr>
      </p:pic>
      <p:sp>
        <p:nvSpPr>
          <p:cNvPr id="3" name="TextBox 2"/>
          <p:cNvSpPr txBox="1"/>
          <p:nvPr/>
        </p:nvSpPr>
        <p:spPr>
          <a:xfrm>
            <a:off x="5025017" y="3956094"/>
            <a:ext cx="663964" cy="400110"/>
          </a:xfrm>
          <a:prstGeom prst="rect">
            <a:avLst/>
          </a:prstGeom>
          <a:noFill/>
        </p:spPr>
        <p:txBody>
          <a:bodyPr wrap="none" rtlCol="0">
            <a:spAutoFit/>
          </a:bodyPr>
          <a:lstStyle/>
          <a:p>
            <a:r>
              <a:rPr lang="en-US" sz="2000" dirty="0">
                <a:solidFill>
                  <a:schemeClr val="tx2"/>
                </a:solidFill>
              </a:rPr>
              <a:t>Gyre</a:t>
            </a:r>
          </a:p>
        </p:txBody>
      </p:sp>
      <p:sp>
        <p:nvSpPr>
          <p:cNvPr id="4" name="TextBox 3"/>
          <p:cNvSpPr txBox="1"/>
          <p:nvPr/>
        </p:nvSpPr>
        <p:spPr>
          <a:xfrm>
            <a:off x="7108436" y="2114490"/>
            <a:ext cx="663964" cy="400110"/>
          </a:xfrm>
          <a:prstGeom prst="rect">
            <a:avLst/>
          </a:prstGeom>
          <a:noFill/>
        </p:spPr>
        <p:txBody>
          <a:bodyPr wrap="none" rtlCol="0">
            <a:spAutoFit/>
          </a:bodyPr>
          <a:lstStyle/>
          <a:p>
            <a:r>
              <a:rPr lang="en-US" sz="2000" dirty="0">
                <a:solidFill>
                  <a:schemeClr val="tx2"/>
                </a:solidFill>
              </a:rPr>
              <a:t>Gyre</a:t>
            </a:r>
          </a:p>
        </p:txBody>
      </p:sp>
      <p:sp>
        <p:nvSpPr>
          <p:cNvPr id="5" name="TextBox 4"/>
          <p:cNvSpPr txBox="1"/>
          <p:nvPr/>
        </p:nvSpPr>
        <p:spPr>
          <a:xfrm>
            <a:off x="395853" y="4186535"/>
            <a:ext cx="2274982" cy="523220"/>
          </a:xfrm>
          <a:prstGeom prst="rect">
            <a:avLst/>
          </a:prstGeom>
          <a:noFill/>
        </p:spPr>
        <p:txBody>
          <a:bodyPr wrap="none" rtlCol="0">
            <a:spAutoFit/>
          </a:bodyPr>
          <a:lstStyle/>
          <a:p>
            <a:pPr algn="l"/>
            <a:r>
              <a:rPr lang="en-US" sz="2400" b="1" dirty="0">
                <a:solidFill>
                  <a:schemeClr val="tx2"/>
                </a:solidFill>
              </a:rPr>
              <a:t>Speed </a:t>
            </a:r>
            <a:r>
              <a:rPr lang="en-US" sz="2400" b="1" dirty="0">
                <a:solidFill>
                  <a:schemeClr val="tx2"/>
                </a:solidFill>
                <a:sym typeface="Symbol"/>
              </a:rPr>
              <a:t> 10 </a:t>
            </a:r>
            <a:r>
              <a:rPr lang="en-US" b="1" dirty="0">
                <a:solidFill>
                  <a:schemeClr val="tx2"/>
                </a:solidFill>
                <a:sym typeface="Symbol"/>
              </a:rPr>
              <a:t>cm/s</a:t>
            </a:r>
            <a:endParaRPr lang="en-US" sz="2400" b="1" dirty="0">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p:cNvPicPr>
            <a:picLocks noChangeAspect="1" noChangeArrowheads="1"/>
          </p:cNvPicPr>
          <p:nvPr/>
        </p:nvPicPr>
        <p:blipFill>
          <a:blip r:embed="rId2" cstate="print"/>
          <a:srcRect/>
          <a:stretch>
            <a:fillRect/>
          </a:stretch>
        </p:blipFill>
        <p:spPr bwMode="auto">
          <a:xfrm>
            <a:off x="-2839" y="304800"/>
            <a:ext cx="9146839" cy="6324600"/>
          </a:xfrm>
          <a:prstGeom prst="rect">
            <a:avLst/>
          </a:prstGeom>
          <a:noFill/>
          <a:ln w="9525">
            <a:noFill/>
            <a:miter lim="800000"/>
            <a:headEnd/>
            <a:tailEnd/>
          </a:ln>
        </p:spPr>
      </p:pic>
      <p:sp>
        <p:nvSpPr>
          <p:cNvPr id="3" name="TextBox 2"/>
          <p:cNvSpPr txBox="1"/>
          <p:nvPr/>
        </p:nvSpPr>
        <p:spPr>
          <a:xfrm>
            <a:off x="1209672" y="1307068"/>
            <a:ext cx="2600328" cy="369332"/>
          </a:xfrm>
          <a:prstGeom prst="rect">
            <a:avLst/>
          </a:prstGeom>
          <a:noFill/>
        </p:spPr>
        <p:txBody>
          <a:bodyPr wrap="none" rtlCol="0">
            <a:spAutoFit/>
          </a:bodyPr>
          <a:lstStyle/>
          <a:p>
            <a:r>
              <a:rPr lang="en-US" sz="1800" b="1" dirty="0">
                <a:solidFill>
                  <a:schemeClr val="tx2"/>
                </a:solidFill>
              </a:rPr>
              <a:t>Western Boundary Current</a:t>
            </a:r>
          </a:p>
        </p:txBody>
      </p:sp>
      <p:cxnSp>
        <p:nvCxnSpPr>
          <p:cNvPr id="5" name="Straight Arrow Connector 4"/>
          <p:cNvCxnSpPr>
            <a:stCxn id="3" idx="2"/>
          </p:cNvCxnSpPr>
          <p:nvPr/>
        </p:nvCxnSpPr>
        <p:spPr bwMode="auto">
          <a:xfrm>
            <a:off x="2509836" y="1676400"/>
            <a:ext cx="766764" cy="533400"/>
          </a:xfrm>
          <a:prstGeom prst="straightConnector1">
            <a:avLst/>
          </a:prstGeom>
          <a:solidFill>
            <a:schemeClr val="accent1"/>
          </a:solidFill>
          <a:ln w="25400" cap="flat" cmpd="sng" algn="ctr">
            <a:solidFill>
              <a:schemeClr val="tx2"/>
            </a:solidFill>
            <a:prstDash val="solid"/>
            <a:round/>
            <a:headEnd type="none" w="med" len="med"/>
            <a:tailEnd type="arrow"/>
          </a:ln>
          <a:effectLst/>
        </p:spPr>
      </p:cxn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p:cNvPicPr>
            <a:picLocks noChangeAspect="1" noChangeArrowheads="1"/>
          </p:cNvPicPr>
          <p:nvPr/>
        </p:nvPicPr>
        <p:blipFill>
          <a:blip r:embed="rId2" cstate="print"/>
          <a:srcRect/>
          <a:stretch>
            <a:fillRect/>
          </a:stretch>
        </p:blipFill>
        <p:spPr bwMode="auto">
          <a:xfrm>
            <a:off x="76200" y="304800"/>
            <a:ext cx="8991600" cy="6398598"/>
          </a:xfrm>
          <a:prstGeom prst="rect">
            <a:avLst/>
          </a:prstGeom>
          <a:noFill/>
          <a:ln w="9525">
            <a:noFill/>
            <a:miter lim="800000"/>
            <a:headEnd/>
            <a:tailEnd/>
          </a:ln>
        </p:spPr>
      </p:pic>
      <p:sp>
        <p:nvSpPr>
          <p:cNvPr id="3" name="TextBox 2"/>
          <p:cNvSpPr txBox="1"/>
          <p:nvPr/>
        </p:nvSpPr>
        <p:spPr>
          <a:xfrm>
            <a:off x="3267072" y="1230868"/>
            <a:ext cx="2600328" cy="369332"/>
          </a:xfrm>
          <a:prstGeom prst="rect">
            <a:avLst/>
          </a:prstGeom>
          <a:noFill/>
        </p:spPr>
        <p:txBody>
          <a:bodyPr wrap="none" rtlCol="0">
            <a:spAutoFit/>
          </a:bodyPr>
          <a:lstStyle/>
          <a:p>
            <a:r>
              <a:rPr lang="en-US" sz="1800" b="1" dirty="0">
                <a:solidFill>
                  <a:schemeClr val="tx2"/>
                </a:solidFill>
              </a:rPr>
              <a:t>Western Boundary Current</a:t>
            </a:r>
          </a:p>
        </p:txBody>
      </p:sp>
      <p:cxnSp>
        <p:nvCxnSpPr>
          <p:cNvPr id="4" name="Straight Arrow Connector 3"/>
          <p:cNvCxnSpPr>
            <a:stCxn id="3" idx="2"/>
          </p:cNvCxnSpPr>
          <p:nvPr/>
        </p:nvCxnSpPr>
        <p:spPr bwMode="auto">
          <a:xfrm>
            <a:off x="4567236" y="1600200"/>
            <a:ext cx="766764" cy="533400"/>
          </a:xfrm>
          <a:prstGeom prst="straightConnector1">
            <a:avLst/>
          </a:prstGeom>
          <a:solidFill>
            <a:schemeClr val="accent1"/>
          </a:solidFill>
          <a:ln w="25400" cap="flat" cmpd="sng" algn="ctr">
            <a:solidFill>
              <a:schemeClr val="tx2"/>
            </a:solidFill>
            <a:prstDash val="solid"/>
            <a:round/>
            <a:headEnd type="none" w="med" len="med"/>
            <a:tailEnd type="arrow"/>
          </a:ln>
          <a:effectLst/>
        </p:spPr>
      </p:cxnSp>
      <p:sp>
        <p:nvSpPr>
          <p:cNvPr id="5" name="TextBox 4"/>
          <p:cNvSpPr txBox="1"/>
          <p:nvPr/>
        </p:nvSpPr>
        <p:spPr>
          <a:xfrm>
            <a:off x="5424685" y="4495800"/>
            <a:ext cx="2552302" cy="369332"/>
          </a:xfrm>
          <a:prstGeom prst="rect">
            <a:avLst/>
          </a:prstGeom>
          <a:noFill/>
        </p:spPr>
        <p:txBody>
          <a:bodyPr wrap="none" rtlCol="0">
            <a:spAutoFit/>
          </a:bodyPr>
          <a:lstStyle/>
          <a:p>
            <a:r>
              <a:rPr lang="en-US" sz="1800" b="1" dirty="0">
                <a:solidFill>
                  <a:schemeClr val="tx2"/>
                </a:solidFill>
              </a:rPr>
              <a:t>Eastern Boundary Current</a:t>
            </a:r>
          </a:p>
        </p:txBody>
      </p:sp>
      <p:cxnSp>
        <p:nvCxnSpPr>
          <p:cNvPr id="6" name="Straight Arrow Connector 5"/>
          <p:cNvCxnSpPr/>
          <p:nvPr/>
        </p:nvCxnSpPr>
        <p:spPr bwMode="auto">
          <a:xfrm flipV="1">
            <a:off x="7543800" y="4343400"/>
            <a:ext cx="766764" cy="304800"/>
          </a:xfrm>
          <a:prstGeom prst="straightConnector1">
            <a:avLst/>
          </a:prstGeom>
          <a:solidFill>
            <a:schemeClr val="accent1"/>
          </a:solidFill>
          <a:ln w="25400" cap="flat" cmpd="sng" algn="ctr">
            <a:solidFill>
              <a:schemeClr val="tx2"/>
            </a:solidFill>
            <a:prstDash val="solid"/>
            <a:round/>
            <a:headEnd type="none" w="med" len="med"/>
            <a:tailEnd type="arrow"/>
          </a:ln>
          <a:effectLst/>
        </p:spPr>
      </p:cxnSp>
      <p:cxnSp>
        <p:nvCxnSpPr>
          <p:cNvPr id="8" name="Straight Arrow Connector 7"/>
          <p:cNvCxnSpPr/>
          <p:nvPr/>
        </p:nvCxnSpPr>
        <p:spPr bwMode="auto">
          <a:xfrm flipH="1" flipV="1">
            <a:off x="5029200" y="4267200"/>
            <a:ext cx="457200" cy="304800"/>
          </a:xfrm>
          <a:prstGeom prst="straightConnector1">
            <a:avLst/>
          </a:prstGeom>
          <a:solidFill>
            <a:schemeClr val="accent1"/>
          </a:solidFill>
          <a:ln w="25400" cap="flat" cmpd="sng" algn="ctr">
            <a:solidFill>
              <a:schemeClr val="tx2"/>
            </a:solidFill>
            <a:prstDash val="solid"/>
            <a:round/>
            <a:headEnd type="none" w="med" len="med"/>
            <a:tailEnd type="arrow"/>
          </a:ln>
          <a:effectLst/>
        </p:spPr>
      </p:cxn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2"/>
          <p:cNvPicPr>
            <a:picLocks noChangeAspect="1" noChangeArrowheads="1"/>
          </p:cNvPicPr>
          <p:nvPr/>
        </p:nvPicPr>
        <p:blipFill>
          <a:blip r:embed="rId2" cstate="print"/>
          <a:srcRect/>
          <a:stretch>
            <a:fillRect/>
          </a:stretch>
        </p:blipFill>
        <p:spPr bwMode="auto">
          <a:xfrm>
            <a:off x="857250" y="152400"/>
            <a:ext cx="7429500" cy="6705600"/>
          </a:xfrm>
          <a:prstGeom prst="rect">
            <a:avLst/>
          </a:prstGeom>
          <a:noFill/>
          <a:ln w="9525">
            <a:noFill/>
            <a:miter lim="800000"/>
            <a:headEnd/>
            <a:tailEnd/>
          </a:ln>
        </p:spPr>
      </p:pic>
      <p:sp>
        <p:nvSpPr>
          <p:cNvPr id="3" name="TextBox 2"/>
          <p:cNvSpPr txBox="1"/>
          <p:nvPr/>
        </p:nvSpPr>
        <p:spPr>
          <a:xfrm>
            <a:off x="2092842" y="3321334"/>
            <a:ext cx="931665" cy="400110"/>
          </a:xfrm>
          <a:prstGeom prst="rect">
            <a:avLst/>
          </a:prstGeom>
          <a:noFill/>
        </p:spPr>
        <p:txBody>
          <a:bodyPr wrap="none" rtlCol="0">
            <a:spAutoFit/>
          </a:bodyPr>
          <a:lstStyle/>
          <a:p>
            <a:r>
              <a:rPr lang="en-US" sz="2000" b="1" dirty="0"/>
              <a:t>Eddies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28</a:t>
            </a:fld>
            <a:endParaRPr lang="en-US">
              <a:solidFill>
                <a:srgbClr val="000000"/>
              </a:solidFill>
            </a:endParaRPr>
          </a:p>
        </p:txBody>
      </p:sp>
      <p:pic>
        <p:nvPicPr>
          <p:cNvPr id="116738" name="Picture 2" descr="https://www.eeb.ucla.edu/test/faculty/nezlin/Lecture1/Fig0905.jpg"/>
          <p:cNvPicPr>
            <a:picLocks noChangeAspect="1" noChangeArrowheads="1"/>
          </p:cNvPicPr>
          <p:nvPr/>
        </p:nvPicPr>
        <p:blipFill>
          <a:blip r:embed="rId3" cstate="print"/>
          <a:srcRect/>
          <a:stretch>
            <a:fillRect/>
          </a:stretch>
        </p:blipFill>
        <p:spPr bwMode="auto">
          <a:xfrm>
            <a:off x="152400" y="1219200"/>
            <a:ext cx="8885429" cy="4572000"/>
          </a:xfrm>
          <a:prstGeom prst="rect">
            <a:avLst/>
          </a:prstGeom>
          <a:noFill/>
        </p:spPr>
      </p:pic>
      <p:sp>
        <p:nvSpPr>
          <p:cNvPr id="4" name="TextBox 3"/>
          <p:cNvSpPr txBox="1"/>
          <p:nvPr/>
        </p:nvSpPr>
        <p:spPr>
          <a:xfrm>
            <a:off x="1281138" y="695980"/>
            <a:ext cx="6635919" cy="523220"/>
          </a:xfrm>
          <a:prstGeom prst="rect">
            <a:avLst/>
          </a:prstGeom>
          <a:noFill/>
        </p:spPr>
        <p:txBody>
          <a:bodyPr wrap="none" rtlCol="0">
            <a:spAutoFit/>
          </a:bodyPr>
          <a:lstStyle/>
          <a:p>
            <a:r>
              <a:rPr lang="en-US" b="1" dirty="0" err="1">
                <a:solidFill>
                  <a:schemeClr val="tx2"/>
                </a:solidFill>
              </a:rPr>
              <a:t>Ekman</a:t>
            </a:r>
            <a:r>
              <a:rPr lang="en-US" b="1" dirty="0">
                <a:solidFill>
                  <a:schemeClr val="tx2"/>
                </a:solidFill>
              </a:rPr>
              <a:t> Spiral of Wind-driven Currents for N.H.</a:t>
            </a:r>
          </a:p>
        </p:txBody>
      </p:sp>
      <p:sp>
        <p:nvSpPr>
          <p:cNvPr id="29" name="TextBox 28"/>
          <p:cNvSpPr txBox="1"/>
          <p:nvPr/>
        </p:nvSpPr>
        <p:spPr>
          <a:xfrm>
            <a:off x="3959748" y="1219200"/>
            <a:ext cx="4955652" cy="461665"/>
          </a:xfrm>
          <a:prstGeom prst="rect">
            <a:avLst/>
          </a:prstGeom>
          <a:noFill/>
        </p:spPr>
        <p:txBody>
          <a:bodyPr wrap="none" rtlCol="0">
            <a:spAutoFit/>
          </a:bodyPr>
          <a:lstStyle/>
          <a:p>
            <a:r>
              <a:rPr lang="en-US" sz="2400" dirty="0"/>
              <a:t>Average flow is 90</a:t>
            </a:r>
            <a:r>
              <a:rPr lang="en-US" sz="2400" baseline="30000" dirty="0"/>
              <a:t>o</a:t>
            </a:r>
            <a:r>
              <a:rPr lang="en-US" sz="2400" dirty="0"/>
              <a:t> to the right of the wind</a:t>
            </a:r>
          </a:p>
        </p:txBody>
      </p:sp>
      <p:grpSp>
        <p:nvGrpSpPr>
          <p:cNvPr id="31" name="Group 30"/>
          <p:cNvGrpSpPr/>
          <p:nvPr/>
        </p:nvGrpSpPr>
        <p:grpSpPr>
          <a:xfrm>
            <a:off x="2243328" y="5105400"/>
            <a:ext cx="2634764" cy="1612556"/>
            <a:chOff x="2243328" y="5105400"/>
            <a:chExt cx="2634764" cy="1612556"/>
          </a:xfrm>
        </p:grpSpPr>
        <p:grpSp>
          <p:nvGrpSpPr>
            <p:cNvPr id="28" name="Group 27"/>
            <p:cNvGrpSpPr/>
            <p:nvPr/>
          </p:nvGrpSpPr>
          <p:grpSpPr>
            <a:xfrm>
              <a:off x="2243328" y="5181600"/>
              <a:ext cx="2634764" cy="1536356"/>
              <a:chOff x="1961947" y="5334000"/>
              <a:chExt cx="2634764" cy="1536356"/>
            </a:xfrm>
            <a:noFill/>
          </p:grpSpPr>
          <p:cxnSp>
            <p:nvCxnSpPr>
              <p:cNvPr id="6" name="Straight Arrow Connector 5"/>
              <p:cNvCxnSpPr/>
              <p:nvPr/>
            </p:nvCxnSpPr>
            <p:spPr bwMode="auto">
              <a:xfrm flipV="1">
                <a:off x="3200400" y="5638800"/>
                <a:ext cx="457200" cy="457200"/>
              </a:xfrm>
              <a:prstGeom prst="straightConnector1">
                <a:avLst/>
              </a:prstGeom>
              <a:grpFill/>
              <a:ln w="19050" cap="flat" cmpd="sng" algn="ctr">
                <a:solidFill>
                  <a:schemeClr val="bg2"/>
                </a:solidFill>
                <a:prstDash val="solid"/>
                <a:round/>
                <a:headEnd type="none" w="med" len="med"/>
                <a:tailEnd type="arrow"/>
              </a:ln>
              <a:effectLst/>
            </p:spPr>
          </p:cxnSp>
          <p:cxnSp>
            <p:nvCxnSpPr>
              <p:cNvPr id="8" name="Straight Arrow Connector 7"/>
              <p:cNvCxnSpPr/>
              <p:nvPr/>
            </p:nvCxnSpPr>
            <p:spPr bwMode="auto">
              <a:xfrm flipH="1">
                <a:off x="2690419" y="6096000"/>
                <a:ext cx="509981" cy="0"/>
              </a:xfrm>
              <a:prstGeom prst="straightConnector1">
                <a:avLst/>
              </a:prstGeom>
              <a:grpFill/>
              <a:ln w="19050" cap="flat" cmpd="sng" algn="ctr">
                <a:solidFill>
                  <a:schemeClr val="bg2"/>
                </a:solidFill>
                <a:prstDash val="solid"/>
                <a:round/>
                <a:headEnd type="none" w="med" len="med"/>
                <a:tailEnd type="arrow"/>
              </a:ln>
              <a:effectLst/>
            </p:spPr>
          </p:cxnSp>
          <p:sp>
            <p:nvSpPr>
              <p:cNvPr id="12" name="Right Arrow 11"/>
              <p:cNvSpPr/>
              <p:nvPr/>
            </p:nvSpPr>
            <p:spPr bwMode="auto">
              <a:xfrm>
                <a:off x="3233354" y="6019800"/>
                <a:ext cx="533400" cy="228600"/>
              </a:xfrm>
              <a:prstGeom prst="rightArrow">
                <a:avLst/>
              </a:prstGeom>
              <a:grp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cxnSp>
            <p:nvCxnSpPr>
              <p:cNvPr id="14" name="Straight Arrow Connector 13"/>
              <p:cNvCxnSpPr/>
              <p:nvPr/>
            </p:nvCxnSpPr>
            <p:spPr bwMode="auto">
              <a:xfrm>
                <a:off x="3200400" y="6083808"/>
                <a:ext cx="0" cy="533400"/>
              </a:xfrm>
              <a:prstGeom prst="straightConnector1">
                <a:avLst/>
              </a:prstGeom>
              <a:grpFill/>
              <a:ln w="19050" cap="flat" cmpd="sng" algn="ctr">
                <a:solidFill>
                  <a:schemeClr val="bg2"/>
                </a:solidFill>
                <a:prstDash val="solid"/>
                <a:round/>
                <a:headEnd type="none" w="med" len="med"/>
                <a:tailEnd type="arrow"/>
              </a:ln>
              <a:effectLst/>
            </p:spPr>
          </p:cxnSp>
          <p:cxnSp>
            <p:nvCxnSpPr>
              <p:cNvPr id="19" name="Straight Arrow Connector 18"/>
              <p:cNvCxnSpPr/>
              <p:nvPr/>
            </p:nvCxnSpPr>
            <p:spPr bwMode="auto">
              <a:xfrm flipH="1">
                <a:off x="2763798" y="6115566"/>
                <a:ext cx="413954" cy="495300"/>
              </a:xfrm>
              <a:prstGeom prst="straightConnector1">
                <a:avLst/>
              </a:prstGeom>
              <a:grpFill/>
              <a:ln w="19050" cap="flat" cmpd="sng" algn="ctr">
                <a:solidFill>
                  <a:schemeClr val="bg2"/>
                </a:solidFill>
                <a:prstDash val="sysDash"/>
                <a:round/>
                <a:headEnd type="none" w="med" len="med"/>
                <a:tailEnd type="arrow"/>
              </a:ln>
              <a:effectLst/>
            </p:spPr>
          </p:cxnSp>
          <p:sp>
            <p:nvSpPr>
              <p:cNvPr id="24" name="TextBox 23"/>
              <p:cNvSpPr txBox="1"/>
              <p:nvPr/>
            </p:nvSpPr>
            <p:spPr>
              <a:xfrm>
                <a:off x="3544439" y="5334000"/>
                <a:ext cx="341761" cy="523220"/>
              </a:xfrm>
              <a:prstGeom prst="rect">
                <a:avLst/>
              </a:prstGeom>
              <a:grpFill/>
            </p:spPr>
            <p:txBody>
              <a:bodyPr wrap="none" rtlCol="0">
                <a:spAutoFit/>
              </a:bodyPr>
              <a:lstStyle/>
              <a:p>
                <a:r>
                  <a:rPr lang="en-US" dirty="0">
                    <a:sym typeface="Symbol"/>
                  </a:rPr>
                  <a:t></a:t>
                </a:r>
                <a:endParaRPr lang="en-US" dirty="0"/>
              </a:p>
            </p:txBody>
          </p:sp>
          <p:sp>
            <p:nvSpPr>
              <p:cNvPr id="25" name="TextBox 24"/>
              <p:cNvSpPr txBox="1"/>
              <p:nvPr/>
            </p:nvSpPr>
            <p:spPr>
              <a:xfrm>
                <a:off x="1961947" y="5892112"/>
                <a:ext cx="805029" cy="369332"/>
              </a:xfrm>
              <a:prstGeom prst="rect">
                <a:avLst/>
              </a:prstGeom>
              <a:grpFill/>
            </p:spPr>
            <p:txBody>
              <a:bodyPr wrap="none" rtlCol="0">
                <a:spAutoFit/>
              </a:bodyPr>
              <a:lstStyle/>
              <a:p>
                <a:r>
                  <a:rPr lang="en-US" sz="1800" dirty="0">
                    <a:sym typeface="Symbol"/>
                  </a:rPr>
                  <a:t>Friction</a:t>
                </a:r>
                <a:endParaRPr lang="en-US" sz="1800" dirty="0"/>
              </a:p>
            </p:txBody>
          </p:sp>
          <p:sp>
            <p:nvSpPr>
              <p:cNvPr id="26" name="TextBox 25"/>
              <p:cNvSpPr txBox="1"/>
              <p:nvPr/>
            </p:nvSpPr>
            <p:spPr>
              <a:xfrm>
                <a:off x="3709930" y="5912134"/>
                <a:ext cx="886781" cy="400110"/>
              </a:xfrm>
              <a:prstGeom prst="rect">
                <a:avLst/>
              </a:prstGeom>
              <a:grpFill/>
            </p:spPr>
            <p:txBody>
              <a:bodyPr wrap="none" rtlCol="0">
                <a:spAutoFit/>
              </a:bodyPr>
              <a:lstStyle/>
              <a:p>
                <a:r>
                  <a:rPr lang="en-US" sz="2000" dirty="0">
                    <a:sym typeface="Symbol"/>
                  </a:rPr>
                  <a:t>Current</a:t>
                </a:r>
                <a:endParaRPr lang="en-US" sz="2000" dirty="0"/>
              </a:p>
            </p:txBody>
          </p:sp>
          <p:sp>
            <p:nvSpPr>
              <p:cNvPr id="27" name="TextBox 26"/>
              <p:cNvSpPr txBox="1"/>
              <p:nvPr/>
            </p:nvSpPr>
            <p:spPr>
              <a:xfrm>
                <a:off x="2877066" y="6501024"/>
                <a:ext cx="867545" cy="369332"/>
              </a:xfrm>
              <a:prstGeom prst="rect">
                <a:avLst/>
              </a:prstGeom>
              <a:grpFill/>
            </p:spPr>
            <p:txBody>
              <a:bodyPr wrap="none" rtlCol="0">
                <a:spAutoFit/>
              </a:bodyPr>
              <a:lstStyle/>
              <a:p>
                <a:r>
                  <a:rPr lang="en-US" sz="1800" dirty="0">
                    <a:sym typeface="Symbol"/>
                  </a:rPr>
                  <a:t>Coriolis </a:t>
                </a:r>
                <a:endParaRPr lang="en-US" sz="1800" dirty="0"/>
              </a:p>
            </p:txBody>
          </p:sp>
        </p:grpSp>
        <p:sp>
          <p:nvSpPr>
            <p:cNvPr id="30" name="TextBox 29"/>
            <p:cNvSpPr txBox="1"/>
            <p:nvPr/>
          </p:nvSpPr>
          <p:spPr>
            <a:xfrm>
              <a:off x="3432691" y="5105400"/>
              <a:ext cx="1258678" cy="369332"/>
            </a:xfrm>
            <a:prstGeom prst="rect">
              <a:avLst/>
            </a:prstGeom>
            <a:noFill/>
          </p:spPr>
          <p:txBody>
            <a:bodyPr wrap="none" rtlCol="0">
              <a:spAutoFit/>
            </a:bodyPr>
            <a:lstStyle/>
            <a:p>
              <a:r>
                <a:rPr lang="en-US" sz="1800" dirty="0">
                  <a:sym typeface="Symbol"/>
                </a:rPr>
                <a:t>Wind Stress </a:t>
              </a:r>
              <a:endParaRPr lang="en-US" sz="1800" dirty="0"/>
            </a:p>
          </p:txBody>
        </p:sp>
      </p:grpSp>
      <p:sp>
        <p:nvSpPr>
          <p:cNvPr id="18" name="Rectangle 17"/>
          <p:cNvSpPr/>
          <p:nvPr/>
        </p:nvSpPr>
        <p:spPr bwMode="auto">
          <a:xfrm>
            <a:off x="2209800" y="4191000"/>
            <a:ext cx="304800" cy="228600"/>
          </a:xfrm>
          <a:prstGeom prst="rect">
            <a:avLst/>
          </a:prstGeom>
          <a:noFill/>
          <a:ln w="31750"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20" name="TextBox 19"/>
          <p:cNvSpPr txBox="1"/>
          <p:nvPr/>
        </p:nvSpPr>
        <p:spPr>
          <a:xfrm>
            <a:off x="1077680" y="76200"/>
            <a:ext cx="6909328" cy="646331"/>
          </a:xfrm>
          <a:prstGeom prst="rect">
            <a:avLst/>
          </a:prstGeom>
          <a:noFill/>
        </p:spPr>
        <p:txBody>
          <a:bodyPr wrap="none" rtlCol="0">
            <a:spAutoFit/>
          </a:bodyPr>
          <a:lstStyle/>
          <a:p>
            <a:r>
              <a:rPr lang="en-US" sz="3600" b="1" dirty="0">
                <a:solidFill>
                  <a:schemeClr val="accent1"/>
                </a:solidFill>
              </a:rPr>
              <a:t>Wind-driven Upper Ocean Circulation</a:t>
            </a:r>
          </a:p>
        </p:txBody>
      </p:sp>
      <p:sp>
        <p:nvSpPr>
          <p:cNvPr id="21" name="Arc 20"/>
          <p:cNvSpPr/>
          <p:nvPr/>
        </p:nvSpPr>
        <p:spPr bwMode="auto">
          <a:xfrm>
            <a:off x="3733800" y="5715000"/>
            <a:ext cx="76200" cy="304800"/>
          </a:xfrm>
          <a:prstGeom prst="arc">
            <a:avLst/>
          </a:prstGeom>
          <a:noFill/>
          <a:ln w="190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22" name="Rectangle 21"/>
          <p:cNvSpPr/>
          <p:nvPr/>
        </p:nvSpPr>
        <p:spPr>
          <a:xfrm>
            <a:off x="3760576" y="5593490"/>
            <a:ext cx="412292" cy="276999"/>
          </a:xfrm>
          <a:prstGeom prst="rect">
            <a:avLst/>
          </a:prstGeom>
        </p:spPr>
        <p:txBody>
          <a:bodyPr wrap="none">
            <a:spAutoFit/>
          </a:bodyPr>
          <a:lstStyle/>
          <a:p>
            <a:r>
              <a:rPr lang="en-US" sz="1200" dirty="0">
                <a:solidFill>
                  <a:srgbClr val="FF0000"/>
                </a:solidFill>
                <a:latin typeface="Arial" pitchFamily="34" charset="0"/>
                <a:cs typeface="Arial" pitchFamily="34" charset="0"/>
              </a:rPr>
              <a:t>45</a:t>
            </a:r>
            <a:r>
              <a:rPr lang="en-US" sz="1200" baseline="30000" dirty="0">
                <a:solidFill>
                  <a:srgbClr val="FF0000"/>
                </a:solidFill>
                <a:latin typeface="Arial" pitchFamily="34" charset="0"/>
                <a:cs typeface="Arial" pitchFamily="34" charset="0"/>
              </a:rPr>
              <a:t>o</a:t>
            </a:r>
            <a:endParaRPr lang="en-US" dirty="0">
              <a:solidFill>
                <a:srgbClr val="FF0000"/>
              </a:solidFill>
              <a:latin typeface="Arial" pitchFamily="34" charset="0"/>
              <a:cs typeface="Arial"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29</a:t>
            </a:fld>
            <a:endParaRPr lang="en-US">
              <a:solidFill>
                <a:srgbClr val="000000"/>
              </a:solidFill>
            </a:endParaRPr>
          </a:p>
        </p:txBody>
      </p:sp>
      <p:pic>
        <p:nvPicPr>
          <p:cNvPr id="119810" name="Picture 2"/>
          <p:cNvPicPr>
            <a:picLocks noChangeAspect="1" noChangeArrowheads="1"/>
          </p:cNvPicPr>
          <p:nvPr/>
        </p:nvPicPr>
        <p:blipFill>
          <a:blip r:embed="rId3" cstate="print"/>
          <a:srcRect/>
          <a:stretch>
            <a:fillRect/>
          </a:stretch>
        </p:blipFill>
        <p:spPr bwMode="auto">
          <a:xfrm>
            <a:off x="152400" y="76200"/>
            <a:ext cx="8610600" cy="5023771"/>
          </a:xfrm>
          <a:prstGeom prst="rect">
            <a:avLst/>
          </a:prstGeom>
          <a:noFill/>
          <a:ln w="9525">
            <a:noFill/>
            <a:miter lim="800000"/>
            <a:headEnd/>
            <a:tailEnd/>
          </a:ln>
        </p:spPr>
      </p:pic>
      <p:sp>
        <p:nvSpPr>
          <p:cNvPr id="4" name="TextBox 3"/>
          <p:cNvSpPr txBox="1"/>
          <p:nvPr/>
        </p:nvSpPr>
        <p:spPr>
          <a:xfrm>
            <a:off x="660127" y="3200400"/>
            <a:ext cx="8255273" cy="3108543"/>
          </a:xfrm>
          <a:prstGeom prst="rect">
            <a:avLst/>
          </a:prstGeom>
          <a:noFill/>
        </p:spPr>
        <p:txBody>
          <a:bodyPr wrap="none" rtlCol="0">
            <a:spAutoFit/>
          </a:bodyPr>
          <a:lstStyle/>
          <a:p>
            <a:pPr algn="l"/>
            <a:r>
              <a:rPr lang="en-US" sz="2400" b="1" dirty="0">
                <a:solidFill>
                  <a:schemeClr val="tx2"/>
                </a:solidFill>
              </a:rPr>
              <a:t>For layer-averaged mean flow (Ekman transport):</a:t>
            </a:r>
          </a:p>
          <a:p>
            <a:pPr algn="l"/>
            <a:endParaRPr lang="en-US" sz="2400" b="1" dirty="0">
              <a:solidFill>
                <a:schemeClr val="tx2"/>
              </a:solidFill>
            </a:endParaRPr>
          </a:p>
          <a:p>
            <a:pPr algn="l"/>
            <a:endParaRPr lang="en-US" sz="2400" b="1" dirty="0">
              <a:solidFill>
                <a:schemeClr val="tx2"/>
              </a:solidFill>
            </a:endParaRPr>
          </a:p>
          <a:p>
            <a:pPr algn="l"/>
            <a:endParaRPr lang="en-US" sz="2400" b="1" dirty="0">
              <a:solidFill>
                <a:schemeClr val="tx2"/>
              </a:solidFill>
            </a:endParaRPr>
          </a:p>
          <a:p>
            <a:pPr algn="l"/>
            <a:endParaRPr lang="en-US" sz="2400" b="1" dirty="0">
              <a:solidFill>
                <a:schemeClr val="tx2"/>
              </a:solidFill>
            </a:endParaRPr>
          </a:p>
          <a:p>
            <a:pPr algn="l"/>
            <a:r>
              <a:rPr lang="en-US" sz="2400" b="1" dirty="0">
                <a:solidFill>
                  <a:schemeClr val="tx2"/>
                </a:solidFill>
              </a:rPr>
              <a:t>Typical </a:t>
            </a:r>
            <a:r>
              <a:rPr lang="en-US" sz="2400" b="1" dirty="0" err="1">
                <a:solidFill>
                  <a:schemeClr val="tx2"/>
                </a:solidFill>
              </a:rPr>
              <a:t>Ekman</a:t>
            </a:r>
            <a:r>
              <a:rPr lang="en-US" sz="2400" b="1" dirty="0">
                <a:solidFill>
                  <a:schemeClr val="tx2"/>
                </a:solidFill>
              </a:rPr>
              <a:t> Layer depth is ~800 to 1000 m. </a:t>
            </a:r>
          </a:p>
          <a:p>
            <a:pPr algn="l"/>
            <a:r>
              <a:rPr lang="en-US" sz="2400" b="1" dirty="0">
                <a:solidFill>
                  <a:schemeClr val="tx2"/>
                </a:solidFill>
              </a:rPr>
              <a:t>Wind stress (horizontal force exerted by the wind on sea surface):</a:t>
            </a:r>
          </a:p>
          <a:p>
            <a:pPr algn="l"/>
            <a:endParaRPr lang="en-US" b="1" dirty="0">
              <a:solidFill>
                <a:schemeClr val="tx2"/>
              </a:solidFill>
            </a:endParaRPr>
          </a:p>
        </p:txBody>
      </p:sp>
      <p:graphicFrame>
        <p:nvGraphicFramePr>
          <p:cNvPr id="5" name="Object 4"/>
          <p:cNvGraphicFramePr>
            <a:graphicFrameLocks noChangeAspect="1"/>
          </p:cNvGraphicFramePr>
          <p:nvPr/>
        </p:nvGraphicFramePr>
        <p:xfrm>
          <a:off x="1981200" y="6068536"/>
          <a:ext cx="3784600" cy="508000"/>
        </p:xfrm>
        <a:graphic>
          <a:graphicData uri="http://schemas.openxmlformats.org/presentationml/2006/ole">
            <mc:AlternateContent xmlns:mc="http://schemas.openxmlformats.org/markup-compatibility/2006">
              <mc:Choice xmlns:v="urn:schemas-microsoft-com:vml" Requires="v">
                <p:oleObj name="Equation" r:id="rId4" imgW="1892160" imgH="253800" progId="Equation.3">
                  <p:embed/>
                </p:oleObj>
              </mc:Choice>
              <mc:Fallback>
                <p:oleObj name="Equation" r:id="rId4" imgW="1892160" imgH="25380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1200" y="6068536"/>
                        <a:ext cx="3784600" cy="508000"/>
                      </a:xfrm>
                      <a:prstGeom prst="rect">
                        <a:avLst/>
                      </a:prstGeom>
                      <a:solidFill>
                        <a:schemeClr val="tx1"/>
                      </a:solidFill>
                    </p:spPr>
                  </p:pic>
                </p:oleObj>
              </mc:Fallback>
            </mc:AlternateContent>
          </a:graphicData>
        </a:graphic>
      </p:graphicFrame>
      <p:sp>
        <p:nvSpPr>
          <p:cNvPr id="3" name="TextBox 2">
            <a:extLst>
              <a:ext uri="{FF2B5EF4-FFF2-40B4-BE49-F238E27FC236}">
                <a16:creationId xmlns:a16="http://schemas.microsoft.com/office/drawing/2014/main" id="{326F72BC-ACC8-EC78-EB9A-A7C8219244CE}"/>
              </a:ext>
            </a:extLst>
          </p:cNvPr>
          <p:cNvSpPr txBox="1"/>
          <p:nvPr/>
        </p:nvSpPr>
        <p:spPr>
          <a:xfrm>
            <a:off x="6076731" y="1403130"/>
            <a:ext cx="1467069" cy="461665"/>
          </a:xfrm>
          <a:prstGeom prst="rect">
            <a:avLst/>
          </a:prstGeom>
          <a:noFill/>
        </p:spPr>
        <p:txBody>
          <a:bodyPr wrap="none" rtlCol="0">
            <a:spAutoFit/>
          </a:bodyPr>
          <a:lstStyle/>
          <a:p>
            <a:r>
              <a:rPr lang="en-US" sz="2400" dirty="0"/>
              <a:t>on the N.H.</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228600" y="152400"/>
            <a:ext cx="7086600" cy="685800"/>
          </a:xfrm>
          <a:prstGeom prst="rect">
            <a:avLst/>
          </a:prstGeom>
          <a:effectLst>
            <a:outerShdw blurRad="50800" dist="38100" dir="2700000" algn="tl" rotWithShape="0">
              <a:prstClr val="black"/>
            </a:outerShdw>
          </a:effectLst>
        </p:spPr>
        <p:txBody>
          <a:bodyPr/>
          <a:lstStyle/>
          <a:p>
            <a:pPr>
              <a:defRPr/>
            </a:pPr>
            <a:r>
              <a:rPr lang="en-US" sz="4000" b="1" dirty="0">
                <a:latin typeface="Arial" charset="0"/>
                <a:ea typeface="SimSun" pitchFamily="2" charset="-122"/>
              </a:rPr>
              <a:t>Outline of Today’s Lecture</a:t>
            </a:r>
          </a:p>
        </p:txBody>
      </p:sp>
      <p:sp>
        <p:nvSpPr>
          <p:cNvPr id="3076" name="Text Box 4"/>
          <p:cNvSpPr txBox="1">
            <a:spLocks noChangeArrowheads="1"/>
          </p:cNvSpPr>
          <p:nvPr/>
        </p:nvSpPr>
        <p:spPr bwMode="auto">
          <a:xfrm>
            <a:off x="4505325" y="52689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a:xfrm>
            <a:off x="7086600" y="6781800"/>
            <a:ext cx="1905000" cy="457200"/>
          </a:xfrm>
        </p:spPr>
        <p:txBody>
          <a:bodyPr/>
          <a:lstStyle/>
          <a:p>
            <a:pPr>
              <a:defRPr/>
            </a:pPr>
            <a:fld id="{11004247-48B2-4E85-AE06-0779406BEB7B}" type="slidenum">
              <a:rPr lang="en-US" smtClean="0">
                <a:solidFill>
                  <a:schemeClr val="bg2"/>
                </a:solidFill>
              </a:rPr>
              <a:pPr>
                <a:defRPr/>
              </a:pPr>
              <a:t>3</a:t>
            </a:fld>
            <a:endParaRPr lang="en-US" dirty="0">
              <a:solidFill>
                <a:schemeClr val="bg2"/>
              </a:solidFill>
            </a:endParaRPr>
          </a:p>
        </p:txBody>
      </p:sp>
      <p:sp>
        <p:nvSpPr>
          <p:cNvPr id="6" name="Rectangle 3"/>
          <p:cNvSpPr txBox="1">
            <a:spLocks noChangeArrowheads="1"/>
          </p:cNvSpPr>
          <p:nvPr/>
        </p:nvSpPr>
        <p:spPr bwMode="auto">
          <a:xfrm>
            <a:off x="0" y="990600"/>
            <a:ext cx="9067800" cy="5562600"/>
          </a:xfrm>
          <a:prstGeom prst="rect">
            <a:avLst/>
          </a:prstGeom>
          <a:noFill/>
          <a:ln w="9525">
            <a:noFill/>
            <a:miter lim="800000"/>
            <a:headEnd/>
            <a:tailEnd/>
          </a:ln>
        </p:spPr>
        <p:txBody>
          <a:bodyPr/>
          <a:lstStyle/>
          <a:p>
            <a:pPr marL="342900" indent="-342900" algn="l">
              <a:spcBef>
                <a:spcPct val="20000"/>
              </a:spcBef>
              <a:buFontTx/>
              <a:buChar char="•"/>
              <a:defRPr/>
            </a:pPr>
            <a:r>
              <a:rPr lang="en-US" sz="3200" b="1" kern="0" dirty="0">
                <a:solidFill>
                  <a:schemeClr val="bg1"/>
                </a:solidFill>
                <a:latin typeface="Microsoft Sans Serif" pitchFamily="34" charset="0"/>
              </a:rPr>
              <a:t>Properties of seawater: </a:t>
            </a:r>
            <a:r>
              <a:rPr lang="en-US" sz="2400" b="1" kern="0" dirty="0">
                <a:latin typeface="Microsoft Sans Serif" pitchFamily="34" charset="0"/>
              </a:rPr>
              <a:t>T, S, density distributions</a:t>
            </a:r>
            <a:r>
              <a:rPr lang="en-US" sz="2400" b="1" kern="0" dirty="0">
                <a:solidFill>
                  <a:schemeClr val="bg1"/>
                </a:solidFill>
                <a:latin typeface="Microsoft Sans Serif" pitchFamily="34" charset="0"/>
              </a:rPr>
              <a:t> </a:t>
            </a:r>
            <a:endParaRPr lang="en-US" sz="3200" b="1" kern="0" dirty="0">
              <a:solidFill>
                <a:schemeClr val="bg1"/>
              </a:solidFill>
              <a:latin typeface="Microsoft Sans Serif" pitchFamily="34" charset="0"/>
            </a:endParaRPr>
          </a:p>
          <a:p>
            <a:pPr marL="342900" indent="-342900" algn="l">
              <a:spcBef>
                <a:spcPct val="20000"/>
              </a:spcBef>
              <a:defRPr/>
            </a:pPr>
            <a:r>
              <a:rPr lang="en-US" sz="1100" b="1" kern="0" dirty="0">
                <a:latin typeface="Microsoft Sans Serif" pitchFamily="34" charset="0"/>
              </a:rPr>
              <a:t>	</a:t>
            </a:r>
            <a:r>
              <a:rPr lang="en-US" sz="500" b="1" kern="0" dirty="0">
                <a:latin typeface="Microsoft Sans Serif" pitchFamily="34" charset="0"/>
              </a:rPr>
              <a:t>	</a:t>
            </a:r>
            <a:endParaRPr lang="en-US" sz="1100" b="1" kern="0" dirty="0">
              <a:solidFill>
                <a:schemeClr val="bg1"/>
              </a:solidFill>
              <a:latin typeface="Microsoft Sans Serif" pitchFamily="34" charset="0"/>
            </a:endParaRPr>
          </a:p>
          <a:p>
            <a:pPr marL="342900" indent="-342900" algn="l">
              <a:spcBef>
                <a:spcPct val="20000"/>
              </a:spcBef>
              <a:buFontTx/>
              <a:buChar char="•"/>
              <a:defRPr/>
            </a:pPr>
            <a:r>
              <a:rPr lang="en-US" sz="3200" b="1" kern="0" dirty="0">
                <a:solidFill>
                  <a:schemeClr val="bg1"/>
                </a:solidFill>
                <a:latin typeface="Microsoft Sans Serif" pitchFamily="34" charset="0"/>
              </a:rPr>
              <a:t>Ocean mixed layer: </a:t>
            </a:r>
            <a:r>
              <a:rPr lang="en-US" sz="2400" b="1" kern="0" dirty="0">
                <a:latin typeface="Microsoft Sans Serif" pitchFamily="34" charset="0"/>
              </a:rPr>
              <a:t>processes and depth distribution</a:t>
            </a:r>
            <a:endParaRPr lang="en-US" sz="3200" b="1" kern="0" dirty="0">
              <a:latin typeface="Microsoft Sans Serif" pitchFamily="34" charset="0"/>
            </a:endParaRPr>
          </a:p>
          <a:p>
            <a:pPr marL="342900" indent="-342900" algn="l">
              <a:spcBef>
                <a:spcPct val="20000"/>
              </a:spcBef>
              <a:buFontTx/>
              <a:buChar char="•"/>
              <a:defRPr/>
            </a:pPr>
            <a:endParaRPr lang="en-US" sz="1600" b="1" kern="0" dirty="0">
              <a:solidFill>
                <a:schemeClr val="bg1"/>
              </a:solidFill>
              <a:latin typeface="Microsoft Sans Serif" pitchFamily="34" charset="0"/>
            </a:endParaRPr>
          </a:p>
          <a:p>
            <a:pPr marL="342900" indent="-342900" algn="l">
              <a:spcBef>
                <a:spcPct val="20000"/>
              </a:spcBef>
              <a:buFontTx/>
              <a:buChar char="•"/>
              <a:defRPr/>
            </a:pPr>
            <a:r>
              <a:rPr lang="en-US" sz="3200" b="1" kern="0" dirty="0">
                <a:solidFill>
                  <a:schemeClr val="bg1"/>
                </a:solidFill>
                <a:latin typeface="Microsoft Sans Serif" pitchFamily="34" charset="0"/>
              </a:rPr>
              <a:t> Wind-driven circulation: </a:t>
            </a:r>
            <a:r>
              <a:rPr lang="en-US" sz="2400" b="1" kern="0" dirty="0">
                <a:latin typeface="Microsoft Sans Serif" pitchFamily="34" charset="0"/>
              </a:rPr>
              <a:t>surface currents, boundary currents, </a:t>
            </a:r>
            <a:r>
              <a:rPr lang="en-US" sz="2400" b="1" kern="0" dirty="0" err="1">
                <a:latin typeface="Microsoft Sans Serif" pitchFamily="34" charset="0"/>
              </a:rPr>
              <a:t>Ekman</a:t>
            </a:r>
            <a:r>
              <a:rPr lang="en-US" sz="2400" b="1" kern="0" dirty="0">
                <a:latin typeface="Microsoft Sans Serif" pitchFamily="34" charset="0"/>
              </a:rPr>
              <a:t> layer theory, upwelling</a:t>
            </a:r>
            <a:endParaRPr lang="en-US" sz="3200" b="1" kern="0" dirty="0">
              <a:solidFill>
                <a:schemeClr val="bg1"/>
              </a:solidFill>
              <a:latin typeface="Microsoft Sans Serif" pitchFamily="34" charset="0"/>
            </a:endParaRPr>
          </a:p>
          <a:p>
            <a:pPr marL="342900" indent="-342900" algn="l">
              <a:spcBef>
                <a:spcPct val="20000"/>
              </a:spcBef>
              <a:buFontTx/>
              <a:buChar char="•"/>
              <a:defRPr/>
            </a:pPr>
            <a:endParaRPr lang="en-US" sz="1200" b="1" kern="0" dirty="0">
              <a:solidFill>
                <a:schemeClr val="bg1"/>
              </a:solidFill>
              <a:latin typeface="Microsoft Sans Serif" pitchFamily="34" charset="0"/>
            </a:endParaRPr>
          </a:p>
          <a:p>
            <a:pPr marL="342900" indent="-342900" algn="l">
              <a:spcBef>
                <a:spcPct val="20000"/>
              </a:spcBef>
              <a:buFontTx/>
              <a:buChar char="•"/>
              <a:defRPr/>
            </a:pPr>
            <a:endParaRPr lang="en-US" sz="1050" b="1" kern="0" dirty="0">
              <a:solidFill>
                <a:schemeClr val="bg1"/>
              </a:solidFill>
              <a:latin typeface="Microsoft Sans Serif" pitchFamily="34" charset="0"/>
            </a:endParaRPr>
          </a:p>
          <a:p>
            <a:pPr marL="342900" indent="-342900" algn="l">
              <a:spcBef>
                <a:spcPct val="20000"/>
              </a:spcBef>
              <a:buFontTx/>
              <a:buChar char="•"/>
              <a:defRPr/>
            </a:pPr>
            <a:r>
              <a:rPr lang="en-US" sz="3200" b="1" kern="0" dirty="0">
                <a:solidFill>
                  <a:schemeClr val="bg1"/>
                </a:solidFill>
                <a:latin typeface="Microsoft Sans Serif" pitchFamily="34" charset="0"/>
              </a:rPr>
              <a:t>Deep ocean circulation: </a:t>
            </a:r>
            <a:r>
              <a:rPr lang="en-US" sz="2400" b="1" kern="0" dirty="0" err="1">
                <a:latin typeface="Microsoft Sans Serif" pitchFamily="34" charset="0"/>
              </a:rPr>
              <a:t>thermohaline</a:t>
            </a:r>
            <a:r>
              <a:rPr lang="en-US" sz="2400" b="1" kern="0" dirty="0">
                <a:latin typeface="Microsoft Sans Serif" pitchFamily="34" charset="0"/>
              </a:rPr>
              <a:t> circulation, deep water formation, different types of water masses</a:t>
            </a:r>
            <a:endParaRPr lang="en-US" sz="3200" b="1" kern="0" dirty="0">
              <a:solidFill>
                <a:schemeClr val="bg1"/>
              </a:solidFill>
              <a:latin typeface="Microsoft Sans Serif" pitchFamily="34" charset="0"/>
            </a:endParaRPr>
          </a:p>
          <a:p>
            <a:pPr marL="342900" indent="-342900" algn="l">
              <a:spcBef>
                <a:spcPct val="20000"/>
              </a:spcBef>
              <a:defRPr/>
            </a:pPr>
            <a:endParaRPr lang="en-US" sz="1600" b="1" kern="0" dirty="0">
              <a:latin typeface="Microsoft Sans Serif" pitchFamily="34" charset="0"/>
            </a:endParaRPr>
          </a:p>
          <a:p>
            <a:pPr marL="342900" lvl="1" indent="-342900" algn="l">
              <a:spcBef>
                <a:spcPct val="20000"/>
              </a:spcBef>
              <a:buFont typeface="Arial" pitchFamily="34" charset="0"/>
              <a:buChar char="•"/>
              <a:defRPr/>
            </a:pPr>
            <a:r>
              <a:rPr lang="en-US" sz="3200" b="1" kern="0" dirty="0">
                <a:solidFill>
                  <a:schemeClr val="bg1"/>
                </a:solidFill>
                <a:latin typeface="Microsoft Sans Serif" pitchFamily="34" charset="0"/>
              </a:rPr>
              <a:t>Oceanic transport of heat and freshwater: </a:t>
            </a:r>
            <a:r>
              <a:rPr lang="en-US" sz="2400" b="1" kern="0" dirty="0">
                <a:latin typeface="Microsoft Sans Serif" pitchFamily="34" charset="0"/>
              </a:rPr>
              <a:t>self study</a:t>
            </a:r>
            <a:endParaRPr lang="en-US" sz="3200" b="1" kern="0" dirty="0">
              <a:latin typeface="Microsoft Sans Serif" pitchFamily="34" charset="0"/>
            </a:endParaRPr>
          </a:p>
          <a:p>
            <a:pPr marL="342900" lvl="1" indent="-342900" algn="l">
              <a:spcBef>
                <a:spcPct val="20000"/>
              </a:spcBef>
              <a:defRPr/>
            </a:pPr>
            <a:r>
              <a:rPr lang="en-US" sz="3200" b="1" kern="0" dirty="0">
                <a:solidFill>
                  <a:schemeClr val="bg1"/>
                </a:solidFill>
                <a:latin typeface="Microsoft Sans Serif" pitchFamily="34" charset="0"/>
              </a:rPr>
              <a:t>	</a:t>
            </a:r>
            <a:endParaRPr lang="en-US" sz="2400" b="1" kern="0" dirty="0">
              <a:solidFill>
                <a:schemeClr val="bg1"/>
              </a:solidFill>
              <a:latin typeface="Microsoft Sans Serif" pitchFamily="34" charset="0"/>
            </a:endParaRPr>
          </a:p>
          <a:p>
            <a:pPr marL="342900" indent="-342900" algn="l">
              <a:spcBef>
                <a:spcPct val="20000"/>
              </a:spcBef>
              <a:defRPr/>
            </a:pPr>
            <a:endParaRPr lang="en-US" sz="2000" b="1" kern="0" dirty="0">
              <a:latin typeface="Microsoft Sans Serif" pitchFamily="34" charset="0"/>
            </a:endParaRPr>
          </a:p>
        </p:txBody>
      </p:sp>
      <p:sp>
        <p:nvSpPr>
          <p:cNvPr id="7" name="Line 4"/>
          <p:cNvSpPr>
            <a:spLocks noChangeShapeType="1"/>
          </p:cNvSpPr>
          <p:nvPr/>
        </p:nvSpPr>
        <p:spPr bwMode="auto">
          <a:xfrm>
            <a:off x="0" y="914400"/>
            <a:ext cx="9144000" cy="0"/>
          </a:xfrm>
          <a:prstGeom prst="line">
            <a:avLst/>
          </a:prstGeom>
          <a:noFill/>
          <a:ln w="31750">
            <a:solidFill>
              <a:schemeClr val="accent1"/>
            </a:solidFill>
            <a:round/>
            <a:headEnd/>
            <a:tailEnd/>
          </a:ln>
        </p:spPr>
        <p:txBody>
          <a:bodyPr anchor="ctr"/>
          <a:lstStyle/>
          <a:p>
            <a:endParaRPr lang="en-US"/>
          </a:p>
        </p:txBody>
      </p:sp>
    </p:spTree>
  </p:cSld>
  <p:clrMapOvr>
    <a:masterClrMapping/>
  </p:clrMapOvr>
  <p:transition>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30</a:t>
            </a:fld>
            <a:endParaRPr lang="en-US">
              <a:solidFill>
                <a:srgbClr val="000000"/>
              </a:solidFill>
            </a:endParaRPr>
          </a:p>
        </p:txBody>
      </p:sp>
      <p:pic>
        <p:nvPicPr>
          <p:cNvPr id="69634" name="Picture 2"/>
          <p:cNvPicPr>
            <a:picLocks noChangeAspect="1" noChangeArrowheads="1"/>
          </p:cNvPicPr>
          <p:nvPr/>
        </p:nvPicPr>
        <p:blipFill>
          <a:blip r:embed="rId2" cstate="print"/>
          <a:srcRect/>
          <a:stretch>
            <a:fillRect/>
          </a:stretch>
        </p:blipFill>
        <p:spPr bwMode="auto">
          <a:xfrm>
            <a:off x="200025" y="19050"/>
            <a:ext cx="8743950" cy="6819900"/>
          </a:xfrm>
          <a:prstGeom prst="rect">
            <a:avLst/>
          </a:prstGeom>
          <a:noFill/>
          <a:ln w="9525">
            <a:noFill/>
            <a:miter lim="800000"/>
            <a:headEnd/>
            <a:tailEnd/>
          </a:ln>
        </p:spPr>
      </p:pic>
      <p:sp>
        <p:nvSpPr>
          <p:cNvPr id="4" name="TextBox 3"/>
          <p:cNvSpPr txBox="1"/>
          <p:nvPr/>
        </p:nvSpPr>
        <p:spPr>
          <a:xfrm>
            <a:off x="4679458" y="685800"/>
            <a:ext cx="341760" cy="400110"/>
          </a:xfrm>
          <a:prstGeom prst="rect">
            <a:avLst/>
          </a:prstGeom>
          <a:noFill/>
        </p:spPr>
        <p:txBody>
          <a:bodyPr wrap="none" rtlCol="0">
            <a:spAutoFit/>
          </a:bodyPr>
          <a:lstStyle/>
          <a:p>
            <a:r>
              <a:rPr lang="en-US" sz="2000" b="1" dirty="0">
                <a:solidFill>
                  <a:schemeClr val="tx2"/>
                </a:solidFill>
                <a:latin typeface="Arial" pitchFamily="34" charset="0"/>
                <a:cs typeface="Arial" pitchFamily="34" charset="0"/>
              </a:rPr>
              <a:t>L</a:t>
            </a:r>
          </a:p>
        </p:txBody>
      </p:sp>
      <p:sp>
        <p:nvSpPr>
          <p:cNvPr id="5" name="TextBox 4"/>
          <p:cNvSpPr txBox="1"/>
          <p:nvPr/>
        </p:nvSpPr>
        <p:spPr>
          <a:xfrm>
            <a:off x="6781800" y="914400"/>
            <a:ext cx="370615" cy="400110"/>
          </a:xfrm>
          <a:prstGeom prst="rect">
            <a:avLst/>
          </a:prstGeom>
          <a:noFill/>
        </p:spPr>
        <p:txBody>
          <a:bodyPr wrap="none" rtlCol="0">
            <a:spAutoFit/>
          </a:bodyPr>
          <a:lstStyle/>
          <a:p>
            <a:r>
              <a:rPr lang="en-US" sz="2000" b="1" dirty="0">
                <a:solidFill>
                  <a:schemeClr val="bg1"/>
                </a:solidFill>
                <a:latin typeface="Arial" pitchFamily="34" charset="0"/>
                <a:cs typeface="Arial" pitchFamily="34" charset="0"/>
              </a:rPr>
              <a:t>H</a:t>
            </a:r>
          </a:p>
        </p:txBody>
      </p:sp>
      <p:sp>
        <p:nvSpPr>
          <p:cNvPr id="6" name="TextBox 5"/>
          <p:cNvSpPr txBox="1"/>
          <p:nvPr/>
        </p:nvSpPr>
        <p:spPr>
          <a:xfrm>
            <a:off x="6477000" y="533400"/>
            <a:ext cx="341760" cy="400110"/>
          </a:xfrm>
          <a:prstGeom prst="rect">
            <a:avLst/>
          </a:prstGeom>
          <a:noFill/>
        </p:spPr>
        <p:txBody>
          <a:bodyPr wrap="none" rtlCol="0">
            <a:spAutoFit/>
          </a:bodyPr>
          <a:lstStyle/>
          <a:p>
            <a:r>
              <a:rPr lang="en-US" sz="2000" b="1" dirty="0">
                <a:solidFill>
                  <a:schemeClr val="tx2"/>
                </a:solidFill>
                <a:latin typeface="Arial" pitchFamily="34" charset="0"/>
                <a:cs typeface="Arial" pitchFamily="34" charset="0"/>
              </a:rPr>
              <a:t>L</a:t>
            </a:r>
          </a:p>
        </p:txBody>
      </p:sp>
      <p:sp>
        <p:nvSpPr>
          <p:cNvPr id="7" name="TextBox 6"/>
          <p:cNvSpPr txBox="1"/>
          <p:nvPr/>
        </p:nvSpPr>
        <p:spPr>
          <a:xfrm>
            <a:off x="5649185" y="1809690"/>
            <a:ext cx="370615" cy="400110"/>
          </a:xfrm>
          <a:prstGeom prst="rect">
            <a:avLst/>
          </a:prstGeom>
          <a:noFill/>
        </p:spPr>
        <p:txBody>
          <a:bodyPr wrap="none" rtlCol="0">
            <a:spAutoFit/>
          </a:bodyPr>
          <a:lstStyle/>
          <a:p>
            <a:r>
              <a:rPr lang="en-US" sz="2000" b="1" dirty="0">
                <a:solidFill>
                  <a:schemeClr val="bg1"/>
                </a:solidFill>
                <a:latin typeface="Arial" pitchFamily="34" charset="0"/>
                <a:cs typeface="Arial" pitchFamily="34" charset="0"/>
              </a:rPr>
              <a:t>H</a:t>
            </a:r>
          </a:p>
        </p:txBody>
      </p:sp>
      <p:sp>
        <p:nvSpPr>
          <p:cNvPr id="8" name="TextBox 7"/>
          <p:cNvSpPr txBox="1"/>
          <p:nvPr/>
        </p:nvSpPr>
        <p:spPr>
          <a:xfrm>
            <a:off x="6858000" y="1752600"/>
            <a:ext cx="370615" cy="400110"/>
          </a:xfrm>
          <a:prstGeom prst="rect">
            <a:avLst/>
          </a:prstGeom>
          <a:noFill/>
        </p:spPr>
        <p:txBody>
          <a:bodyPr wrap="none" rtlCol="0">
            <a:spAutoFit/>
          </a:bodyPr>
          <a:lstStyle/>
          <a:p>
            <a:r>
              <a:rPr lang="en-US" sz="2000" b="1" dirty="0">
                <a:solidFill>
                  <a:schemeClr val="bg1"/>
                </a:solidFill>
                <a:latin typeface="Arial" pitchFamily="34" charset="0"/>
                <a:cs typeface="Arial" pitchFamily="34" charset="0"/>
              </a:rPr>
              <a:t>H</a:t>
            </a:r>
          </a:p>
        </p:txBody>
      </p:sp>
      <p:sp>
        <p:nvSpPr>
          <p:cNvPr id="9" name="TextBox 8"/>
          <p:cNvSpPr txBox="1"/>
          <p:nvPr/>
        </p:nvSpPr>
        <p:spPr>
          <a:xfrm>
            <a:off x="5791200" y="2286000"/>
            <a:ext cx="341760" cy="400110"/>
          </a:xfrm>
          <a:prstGeom prst="rect">
            <a:avLst/>
          </a:prstGeom>
          <a:noFill/>
        </p:spPr>
        <p:txBody>
          <a:bodyPr wrap="none" rtlCol="0">
            <a:spAutoFit/>
          </a:bodyPr>
          <a:lstStyle/>
          <a:p>
            <a:r>
              <a:rPr lang="en-US" sz="2000" b="1" dirty="0">
                <a:solidFill>
                  <a:schemeClr val="tx2"/>
                </a:solidFill>
                <a:latin typeface="Arial" pitchFamily="34" charset="0"/>
                <a:cs typeface="Arial" pitchFamily="34" charset="0"/>
              </a:rPr>
              <a:t>L</a:t>
            </a:r>
          </a:p>
        </p:txBody>
      </p:sp>
      <p:sp>
        <p:nvSpPr>
          <p:cNvPr id="10" name="TextBox 9"/>
          <p:cNvSpPr txBox="1"/>
          <p:nvPr/>
        </p:nvSpPr>
        <p:spPr>
          <a:xfrm>
            <a:off x="7278240" y="2209800"/>
            <a:ext cx="341760" cy="400110"/>
          </a:xfrm>
          <a:prstGeom prst="rect">
            <a:avLst/>
          </a:prstGeom>
          <a:noFill/>
        </p:spPr>
        <p:txBody>
          <a:bodyPr wrap="none" rtlCol="0">
            <a:spAutoFit/>
          </a:bodyPr>
          <a:lstStyle/>
          <a:p>
            <a:r>
              <a:rPr lang="en-US" sz="2000" b="1" dirty="0">
                <a:solidFill>
                  <a:schemeClr val="tx2"/>
                </a:solidFill>
                <a:latin typeface="Arial" pitchFamily="34" charset="0"/>
                <a:cs typeface="Arial" pitchFamily="34" charset="0"/>
              </a:rPr>
              <a:t>L</a:t>
            </a:r>
          </a:p>
        </p:txBody>
      </p:sp>
      <p:sp>
        <p:nvSpPr>
          <p:cNvPr id="11" name="TextBox 10"/>
          <p:cNvSpPr txBox="1"/>
          <p:nvPr/>
        </p:nvSpPr>
        <p:spPr>
          <a:xfrm>
            <a:off x="8163785" y="742890"/>
            <a:ext cx="370615" cy="400110"/>
          </a:xfrm>
          <a:prstGeom prst="rect">
            <a:avLst/>
          </a:prstGeom>
          <a:noFill/>
        </p:spPr>
        <p:txBody>
          <a:bodyPr wrap="none" rtlCol="0">
            <a:spAutoFit/>
          </a:bodyPr>
          <a:lstStyle/>
          <a:p>
            <a:r>
              <a:rPr lang="en-US" sz="2000" b="1" dirty="0">
                <a:solidFill>
                  <a:schemeClr val="bg1"/>
                </a:solidFill>
                <a:latin typeface="Arial" pitchFamily="34" charset="0"/>
                <a:cs typeface="Arial" pitchFamily="34" charset="0"/>
              </a:rPr>
              <a:t>H</a:t>
            </a:r>
          </a:p>
        </p:txBody>
      </p:sp>
      <p:sp>
        <p:nvSpPr>
          <p:cNvPr id="12" name="TextBox 11"/>
          <p:cNvSpPr txBox="1"/>
          <p:nvPr/>
        </p:nvSpPr>
        <p:spPr>
          <a:xfrm>
            <a:off x="5649185" y="819090"/>
            <a:ext cx="370615" cy="400110"/>
          </a:xfrm>
          <a:prstGeom prst="rect">
            <a:avLst/>
          </a:prstGeom>
          <a:noFill/>
        </p:spPr>
        <p:txBody>
          <a:bodyPr wrap="none" rtlCol="0">
            <a:spAutoFit/>
          </a:bodyPr>
          <a:lstStyle/>
          <a:p>
            <a:r>
              <a:rPr lang="en-US" sz="2000" b="1" dirty="0">
                <a:solidFill>
                  <a:schemeClr val="bg1"/>
                </a:solidFill>
                <a:latin typeface="Arial" pitchFamily="34" charset="0"/>
                <a:cs typeface="Arial" pitchFamily="34" charset="0"/>
              </a:rPr>
              <a:t>H</a:t>
            </a:r>
          </a:p>
        </p:txBody>
      </p:sp>
      <p:sp>
        <p:nvSpPr>
          <p:cNvPr id="13" name="TextBox 12"/>
          <p:cNvSpPr txBox="1"/>
          <p:nvPr/>
        </p:nvSpPr>
        <p:spPr>
          <a:xfrm>
            <a:off x="4924253" y="3924756"/>
            <a:ext cx="370615" cy="400110"/>
          </a:xfrm>
          <a:prstGeom prst="rect">
            <a:avLst/>
          </a:prstGeom>
          <a:noFill/>
        </p:spPr>
        <p:txBody>
          <a:bodyPr wrap="none" rtlCol="0">
            <a:spAutoFit/>
          </a:bodyPr>
          <a:lstStyle/>
          <a:p>
            <a:r>
              <a:rPr lang="en-US" sz="2000" b="1" dirty="0">
                <a:solidFill>
                  <a:schemeClr val="bg1"/>
                </a:solidFill>
                <a:latin typeface="Arial" pitchFamily="34" charset="0"/>
                <a:cs typeface="Arial" pitchFamily="34" charset="0"/>
              </a:rPr>
              <a:t>H</a:t>
            </a:r>
          </a:p>
        </p:txBody>
      </p:sp>
      <p:sp>
        <p:nvSpPr>
          <p:cNvPr id="14" name="TextBox 13"/>
          <p:cNvSpPr txBox="1"/>
          <p:nvPr/>
        </p:nvSpPr>
        <p:spPr>
          <a:xfrm>
            <a:off x="6499741" y="3961824"/>
            <a:ext cx="370615" cy="400110"/>
          </a:xfrm>
          <a:prstGeom prst="rect">
            <a:avLst/>
          </a:prstGeom>
          <a:noFill/>
        </p:spPr>
        <p:txBody>
          <a:bodyPr wrap="none" rtlCol="0">
            <a:spAutoFit/>
          </a:bodyPr>
          <a:lstStyle/>
          <a:p>
            <a:r>
              <a:rPr lang="en-US" sz="2000" b="1" dirty="0">
                <a:solidFill>
                  <a:schemeClr val="bg1"/>
                </a:solidFill>
                <a:latin typeface="Arial" pitchFamily="34" charset="0"/>
                <a:cs typeface="Arial" pitchFamily="34" charset="0"/>
              </a:rPr>
              <a:t>H</a:t>
            </a:r>
          </a:p>
        </p:txBody>
      </p:sp>
      <p:sp>
        <p:nvSpPr>
          <p:cNvPr id="15" name="TextBox 14"/>
          <p:cNvSpPr txBox="1"/>
          <p:nvPr/>
        </p:nvSpPr>
        <p:spPr>
          <a:xfrm>
            <a:off x="3620640" y="3810000"/>
            <a:ext cx="341760" cy="400110"/>
          </a:xfrm>
          <a:prstGeom prst="rect">
            <a:avLst/>
          </a:prstGeom>
          <a:noFill/>
        </p:spPr>
        <p:txBody>
          <a:bodyPr wrap="none" rtlCol="0">
            <a:spAutoFit/>
          </a:bodyPr>
          <a:lstStyle/>
          <a:p>
            <a:r>
              <a:rPr lang="en-US" sz="2000" b="1" dirty="0">
                <a:solidFill>
                  <a:schemeClr val="tx2"/>
                </a:solidFill>
                <a:latin typeface="Arial" pitchFamily="34" charset="0"/>
                <a:cs typeface="Arial" pitchFamily="34" charset="0"/>
              </a:rPr>
              <a:t>L</a:t>
            </a:r>
          </a:p>
        </p:txBody>
      </p:sp>
      <p:sp>
        <p:nvSpPr>
          <p:cNvPr id="16" name="TextBox 15"/>
          <p:cNvSpPr txBox="1"/>
          <p:nvPr/>
        </p:nvSpPr>
        <p:spPr>
          <a:xfrm>
            <a:off x="5715000" y="3867090"/>
            <a:ext cx="341760" cy="400110"/>
          </a:xfrm>
          <a:prstGeom prst="rect">
            <a:avLst/>
          </a:prstGeom>
          <a:noFill/>
        </p:spPr>
        <p:txBody>
          <a:bodyPr wrap="none" rtlCol="0">
            <a:spAutoFit/>
          </a:bodyPr>
          <a:lstStyle/>
          <a:p>
            <a:r>
              <a:rPr lang="en-US" sz="2000" b="1" dirty="0">
                <a:solidFill>
                  <a:schemeClr val="tx2"/>
                </a:solidFill>
                <a:latin typeface="Arial" pitchFamily="34" charset="0"/>
                <a:cs typeface="Arial" pitchFamily="34" charset="0"/>
              </a:rPr>
              <a:t>L</a:t>
            </a:r>
          </a:p>
        </p:txBody>
      </p:sp>
      <p:cxnSp>
        <p:nvCxnSpPr>
          <p:cNvPr id="18" name="Straight Arrow Connector 17"/>
          <p:cNvCxnSpPr/>
          <p:nvPr/>
        </p:nvCxnSpPr>
        <p:spPr bwMode="auto">
          <a:xfrm>
            <a:off x="5334000" y="3810000"/>
            <a:ext cx="228600" cy="381000"/>
          </a:xfrm>
          <a:prstGeom prst="straightConnector1">
            <a:avLst/>
          </a:prstGeom>
          <a:solidFill>
            <a:schemeClr val="accent1"/>
          </a:solidFill>
          <a:ln w="38100" cap="flat" cmpd="sng" algn="ctr">
            <a:solidFill>
              <a:schemeClr val="tx2"/>
            </a:solidFill>
            <a:prstDash val="solid"/>
            <a:round/>
            <a:headEnd type="none" w="med" len="med"/>
            <a:tailEnd type="arrow"/>
          </a:ln>
          <a:effectLst/>
        </p:spPr>
      </p:cxnSp>
      <p:cxnSp>
        <p:nvCxnSpPr>
          <p:cNvPr id="21" name="Straight Arrow Connector 20"/>
          <p:cNvCxnSpPr/>
          <p:nvPr/>
        </p:nvCxnSpPr>
        <p:spPr bwMode="auto">
          <a:xfrm rot="10800000">
            <a:off x="6019800" y="1600200"/>
            <a:ext cx="228600" cy="381000"/>
          </a:xfrm>
          <a:prstGeom prst="straightConnector1">
            <a:avLst/>
          </a:prstGeom>
          <a:solidFill>
            <a:schemeClr val="accent1"/>
          </a:solidFill>
          <a:ln w="38100" cap="flat" cmpd="sng" algn="ctr">
            <a:solidFill>
              <a:schemeClr val="tx2"/>
            </a:solidFill>
            <a:prstDash val="solid"/>
            <a:round/>
            <a:headEnd type="none" w="med" len="med"/>
            <a:tailEnd type="arrow"/>
          </a:ln>
          <a:effectLst/>
        </p:spPr>
      </p:cxnSp>
      <p:sp>
        <p:nvSpPr>
          <p:cNvPr id="22" name="TextBox 21"/>
          <p:cNvSpPr txBox="1"/>
          <p:nvPr/>
        </p:nvSpPr>
        <p:spPr>
          <a:xfrm>
            <a:off x="2881605" y="6096000"/>
            <a:ext cx="6338595" cy="461665"/>
          </a:xfrm>
          <a:prstGeom prst="rect">
            <a:avLst/>
          </a:prstGeom>
          <a:noFill/>
        </p:spPr>
        <p:txBody>
          <a:bodyPr wrap="none" rtlCol="0">
            <a:spAutoFit/>
          </a:bodyPr>
          <a:lstStyle/>
          <a:p>
            <a:pPr algn="l"/>
            <a:r>
              <a:rPr lang="en-US" sz="2400" dirty="0">
                <a:solidFill>
                  <a:schemeClr val="tx2"/>
                </a:solidFill>
              </a:rPr>
              <a:t>Along-coast winds are strong on the eastern boundary </a:t>
            </a:r>
          </a:p>
        </p:txBody>
      </p:sp>
      <p:sp>
        <p:nvSpPr>
          <p:cNvPr id="20" name="TextBox 19"/>
          <p:cNvSpPr txBox="1"/>
          <p:nvPr/>
        </p:nvSpPr>
        <p:spPr>
          <a:xfrm>
            <a:off x="4763640" y="1447800"/>
            <a:ext cx="341760" cy="400110"/>
          </a:xfrm>
          <a:prstGeom prst="rect">
            <a:avLst/>
          </a:prstGeom>
          <a:noFill/>
        </p:spPr>
        <p:txBody>
          <a:bodyPr wrap="none" rtlCol="0">
            <a:spAutoFit/>
          </a:bodyPr>
          <a:lstStyle/>
          <a:p>
            <a:r>
              <a:rPr lang="en-US" sz="2000" b="1" dirty="0">
                <a:solidFill>
                  <a:schemeClr val="tx2"/>
                </a:solidFill>
                <a:latin typeface="Arial" pitchFamily="34" charset="0"/>
                <a:cs typeface="Arial" pitchFamily="34" charset="0"/>
              </a:rPr>
              <a:t>L</a:t>
            </a:r>
          </a:p>
        </p:txBody>
      </p:sp>
      <p:sp>
        <p:nvSpPr>
          <p:cNvPr id="23" name="TextBox 22"/>
          <p:cNvSpPr txBox="1"/>
          <p:nvPr/>
        </p:nvSpPr>
        <p:spPr>
          <a:xfrm>
            <a:off x="4648200" y="4400490"/>
            <a:ext cx="341760" cy="400110"/>
          </a:xfrm>
          <a:prstGeom prst="rect">
            <a:avLst/>
          </a:prstGeom>
          <a:noFill/>
        </p:spPr>
        <p:txBody>
          <a:bodyPr wrap="none" rtlCol="0">
            <a:spAutoFit/>
          </a:bodyPr>
          <a:lstStyle/>
          <a:p>
            <a:r>
              <a:rPr lang="en-US" sz="2000" b="1" dirty="0">
                <a:solidFill>
                  <a:schemeClr val="tx2"/>
                </a:solidFill>
                <a:latin typeface="Arial" pitchFamily="34" charset="0"/>
                <a:cs typeface="Arial" pitchFamily="34" charset="0"/>
              </a:rPr>
              <a:t>L</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31</a:t>
            </a:fld>
            <a:endParaRPr lang="en-US">
              <a:solidFill>
                <a:srgbClr val="000000"/>
              </a:solidFill>
            </a:endParaRPr>
          </a:p>
        </p:txBody>
      </p:sp>
      <p:grpSp>
        <p:nvGrpSpPr>
          <p:cNvPr id="5" name="Group 4"/>
          <p:cNvGrpSpPr/>
          <p:nvPr/>
        </p:nvGrpSpPr>
        <p:grpSpPr>
          <a:xfrm>
            <a:off x="1206843" y="49424"/>
            <a:ext cx="7276785" cy="6767380"/>
            <a:chOff x="1206843" y="49424"/>
            <a:chExt cx="7276785" cy="6767380"/>
          </a:xfrm>
        </p:grpSpPr>
        <p:pic>
          <p:nvPicPr>
            <p:cNvPr id="31746" name="Picture 2" descr="http://numbat.coas.oregonstate.edu/scow/figures/January_SCOW_Wind_Stress_Magnitude.png"/>
            <p:cNvPicPr>
              <a:picLocks noChangeAspect="1" noChangeArrowheads="1"/>
            </p:cNvPicPr>
            <p:nvPr/>
          </p:nvPicPr>
          <p:blipFill>
            <a:blip r:embed="rId2" cstate="print"/>
            <a:srcRect l="8490" t="18942" r="6615" b="15317"/>
            <a:stretch>
              <a:fillRect/>
            </a:stretch>
          </p:blipFill>
          <p:spPr bwMode="auto">
            <a:xfrm>
              <a:off x="1219200" y="49424"/>
              <a:ext cx="7240140" cy="3761074"/>
            </a:xfrm>
            <a:prstGeom prst="rect">
              <a:avLst/>
            </a:prstGeom>
            <a:noFill/>
          </p:spPr>
        </p:pic>
        <p:pic>
          <p:nvPicPr>
            <p:cNvPr id="31748" name="Picture 4" descr="http://numbat.coas.oregonstate.edu/scow/figures/July_SCOW_Wind_Stress_Magnitude.png"/>
            <p:cNvPicPr>
              <a:picLocks noChangeAspect="1" noChangeArrowheads="1"/>
            </p:cNvPicPr>
            <p:nvPr/>
          </p:nvPicPr>
          <p:blipFill>
            <a:blip r:embed="rId3" cstate="print"/>
            <a:srcRect l="8466" t="20370" r="7584" b="14815"/>
            <a:stretch>
              <a:fillRect/>
            </a:stretch>
          </p:blipFill>
          <p:spPr bwMode="auto">
            <a:xfrm>
              <a:off x="1206843" y="3048000"/>
              <a:ext cx="7276785" cy="3768804"/>
            </a:xfrm>
            <a:prstGeom prst="rect">
              <a:avLst/>
            </a:prstGeom>
            <a:noFill/>
          </p:spPr>
        </p:pic>
      </p:grpSp>
      <p:sp>
        <p:nvSpPr>
          <p:cNvPr id="6" name="TextBox 5"/>
          <p:cNvSpPr txBox="1"/>
          <p:nvPr/>
        </p:nvSpPr>
        <p:spPr>
          <a:xfrm>
            <a:off x="4906254" y="0"/>
            <a:ext cx="3188694" cy="400110"/>
          </a:xfrm>
          <a:prstGeom prst="rect">
            <a:avLst/>
          </a:prstGeom>
          <a:noFill/>
        </p:spPr>
        <p:txBody>
          <a:bodyPr wrap="none" rtlCol="0">
            <a:spAutoFit/>
          </a:bodyPr>
          <a:lstStyle/>
          <a:p>
            <a:r>
              <a:rPr lang="en-US" sz="1800" b="1" dirty="0"/>
              <a:t>Wind Stress Magnitude, </a:t>
            </a:r>
            <a:r>
              <a:rPr lang="en-US" sz="2000" b="1" dirty="0">
                <a:solidFill>
                  <a:schemeClr val="tx2"/>
                </a:solidFill>
              </a:rPr>
              <a:t>January</a:t>
            </a:r>
            <a:endParaRPr lang="en-US" sz="1800" b="1" dirty="0">
              <a:solidFill>
                <a:schemeClr val="tx2"/>
              </a:solidFill>
            </a:endParaRPr>
          </a:p>
        </p:txBody>
      </p:sp>
      <p:sp>
        <p:nvSpPr>
          <p:cNvPr id="7" name="TextBox 6"/>
          <p:cNvSpPr txBox="1"/>
          <p:nvPr/>
        </p:nvSpPr>
        <p:spPr>
          <a:xfrm>
            <a:off x="5237763" y="2934156"/>
            <a:ext cx="2802370" cy="400110"/>
          </a:xfrm>
          <a:prstGeom prst="rect">
            <a:avLst/>
          </a:prstGeom>
          <a:noFill/>
        </p:spPr>
        <p:txBody>
          <a:bodyPr wrap="none" rtlCol="0">
            <a:spAutoFit/>
          </a:bodyPr>
          <a:lstStyle/>
          <a:p>
            <a:r>
              <a:rPr lang="en-US" sz="1800" b="1" dirty="0"/>
              <a:t>Wind Stress Magnitude, </a:t>
            </a:r>
            <a:r>
              <a:rPr lang="en-US" sz="2000" b="1" dirty="0">
                <a:solidFill>
                  <a:schemeClr val="tx2"/>
                </a:solidFill>
              </a:rPr>
              <a:t>July</a:t>
            </a:r>
            <a:endParaRPr lang="en-US" sz="1800" b="1" dirty="0">
              <a:solidFill>
                <a:schemeClr val="tx2"/>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32</a:t>
            </a:fld>
            <a:endParaRPr lang="en-US">
              <a:solidFill>
                <a:srgbClr val="000000"/>
              </a:solidFill>
            </a:endParaRPr>
          </a:p>
        </p:txBody>
      </p:sp>
      <p:pic>
        <p:nvPicPr>
          <p:cNvPr id="120834" name="Picture 2"/>
          <p:cNvPicPr>
            <a:picLocks noChangeAspect="1" noChangeArrowheads="1"/>
          </p:cNvPicPr>
          <p:nvPr/>
        </p:nvPicPr>
        <p:blipFill>
          <a:blip r:embed="rId2" cstate="print"/>
          <a:srcRect/>
          <a:stretch>
            <a:fillRect/>
          </a:stretch>
        </p:blipFill>
        <p:spPr bwMode="auto">
          <a:xfrm>
            <a:off x="749525" y="152400"/>
            <a:ext cx="8394475" cy="6248400"/>
          </a:xfrm>
          <a:prstGeom prst="rect">
            <a:avLst/>
          </a:prstGeom>
          <a:noFill/>
          <a:ln w="9525">
            <a:noFill/>
            <a:miter lim="800000"/>
            <a:headEnd/>
            <a:tailEnd/>
          </a:ln>
        </p:spPr>
      </p:pic>
      <p:sp>
        <p:nvSpPr>
          <p:cNvPr id="4" name="Rectangle 3"/>
          <p:cNvSpPr/>
          <p:nvPr/>
        </p:nvSpPr>
        <p:spPr bwMode="auto">
          <a:xfrm>
            <a:off x="762000" y="4572000"/>
            <a:ext cx="3124200" cy="1752600"/>
          </a:xfrm>
          <a:prstGeom prst="rect">
            <a:avLst/>
          </a:prstGeom>
          <a:solidFill>
            <a:schemeClr val="tx1"/>
          </a:solidFill>
          <a:ln w="31750" cap="flat" cmpd="sng" algn="ctr">
            <a:no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5" name="Right Arrow 4"/>
          <p:cNvSpPr/>
          <p:nvPr/>
        </p:nvSpPr>
        <p:spPr bwMode="auto">
          <a:xfrm rot="10800000">
            <a:off x="6781801" y="3886200"/>
            <a:ext cx="533400" cy="304800"/>
          </a:xfrm>
          <a:prstGeom prst="rightArrow">
            <a:avLst/>
          </a:prstGeom>
          <a:solidFill>
            <a:schemeClr val="tx2"/>
          </a:solidFill>
          <a:ln w="31750" cap="flat" cmpd="sng" algn="ctr">
            <a:no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3"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76200" y="457200"/>
            <a:ext cx="8791673" cy="6172200"/>
            <a:chOff x="76200" y="457200"/>
            <a:chExt cx="8791673" cy="6172200"/>
          </a:xfrm>
        </p:grpSpPr>
        <p:pic>
          <p:nvPicPr>
            <p:cNvPr id="121858" name="Picture 2"/>
            <p:cNvPicPr>
              <a:picLocks noChangeAspect="1" noChangeArrowheads="1"/>
            </p:cNvPicPr>
            <p:nvPr/>
          </p:nvPicPr>
          <p:blipFill>
            <a:blip r:embed="rId2" cstate="print"/>
            <a:srcRect/>
            <a:stretch>
              <a:fillRect/>
            </a:stretch>
          </p:blipFill>
          <p:spPr bwMode="auto">
            <a:xfrm>
              <a:off x="76200" y="457200"/>
              <a:ext cx="8791673" cy="6172200"/>
            </a:xfrm>
            <a:prstGeom prst="rect">
              <a:avLst/>
            </a:prstGeom>
            <a:noFill/>
            <a:ln w="9525">
              <a:noFill/>
              <a:miter lim="800000"/>
              <a:headEnd/>
              <a:tailEnd/>
            </a:ln>
          </p:spPr>
        </p:pic>
        <p:sp>
          <p:nvSpPr>
            <p:cNvPr id="5" name="TextBox 4"/>
            <p:cNvSpPr txBox="1"/>
            <p:nvPr/>
          </p:nvSpPr>
          <p:spPr>
            <a:xfrm>
              <a:off x="526096" y="2296180"/>
              <a:ext cx="1378904" cy="523220"/>
            </a:xfrm>
            <a:prstGeom prst="rect">
              <a:avLst/>
            </a:prstGeom>
            <a:solidFill>
              <a:schemeClr val="tx1"/>
            </a:solidFill>
          </p:spPr>
          <p:txBody>
            <a:bodyPr wrap="none" rtlCol="0">
              <a:spAutoFit/>
            </a:bodyPr>
            <a:lstStyle/>
            <a:p>
              <a:r>
                <a:rPr lang="en-US" dirty="0"/>
                <a:t>southerly</a:t>
              </a:r>
            </a:p>
          </p:txBody>
        </p:sp>
      </p:grpSp>
      <p:sp>
        <p:nvSpPr>
          <p:cNvPr id="2" name="Slide Number Placeholder 1"/>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33</a:t>
            </a:fld>
            <a:endParaRPr lang="en-US">
              <a:solidFill>
                <a:srgbClr val="000000"/>
              </a:solidFill>
            </a:endParaRPr>
          </a:p>
        </p:txBody>
      </p:sp>
      <p:sp>
        <p:nvSpPr>
          <p:cNvPr id="4" name="Rectangle 3"/>
          <p:cNvSpPr/>
          <p:nvPr/>
        </p:nvSpPr>
        <p:spPr bwMode="auto">
          <a:xfrm>
            <a:off x="76200" y="4876800"/>
            <a:ext cx="3124200" cy="1752600"/>
          </a:xfrm>
          <a:prstGeom prst="rect">
            <a:avLst/>
          </a:prstGeom>
          <a:solidFill>
            <a:schemeClr val="tx1"/>
          </a:solidFill>
          <a:ln w="31750" cap="flat" cmpd="sng" algn="ctr">
            <a:no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7" name="Right Arrow 6"/>
          <p:cNvSpPr/>
          <p:nvPr/>
        </p:nvSpPr>
        <p:spPr bwMode="auto">
          <a:xfrm rot="10800000">
            <a:off x="6858000" y="4419599"/>
            <a:ext cx="533400" cy="304800"/>
          </a:xfrm>
          <a:prstGeom prst="rightArrow">
            <a:avLst/>
          </a:prstGeom>
          <a:solidFill>
            <a:schemeClr val="tx2"/>
          </a:solidFill>
          <a:ln w="31750" cap="flat" cmpd="sng" algn="ctr">
            <a:no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3"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34</a:t>
            </a:fld>
            <a:endParaRPr lang="en-US">
              <a:solidFill>
                <a:srgbClr val="000000"/>
              </a:solidFill>
            </a:endParaRPr>
          </a:p>
        </p:txBody>
      </p:sp>
      <p:pic>
        <p:nvPicPr>
          <p:cNvPr id="122882" name="Picture 2"/>
          <p:cNvPicPr>
            <a:picLocks noChangeAspect="1" noChangeArrowheads="1"/>
          </p:cNvPicPr>
          <p:nvPr/>
        </p:nvPicPr>
        <p:blipFill>
          <a:blip r:embed="rId2" cstate="print"/>
          <a:srcRect/>
          <a:stretch>
            <a:fillRect/>
          </a:stretch>
        </p:blipFill>
        <p:spPr bwMode="auto">
          <a:xfrm>
            <a:off x="101600" y="228600"/>
            <a:ext cx="8966200" cy="6483911"/>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0968" y="70783"/>
            <a:ext cx="8936831" cy="6863417"/>
          </a:xfrm>
          <a:prstGeom prst="rect">
            <a:avLst/>
          </a:prstGeom>
          <a:noFill/>
        </p:spPr>
        <p:txBody>
          <a:bodyPr wrap="square" rtlCol="0">
            <a:spAutoFit/>
          </a:bodyPr>
          <a:lstStyle/>
          <a:p>
            <a:pPr algn="l"/>
            <a:r>
              <a:rPr lang="en-US" b="1" dirty="0">
                <a:solidFill>
                  <a:schemeClr val="tx2"/>
                </a:solidFill>
              </a:rPr>
              <a:t>	</a:t>
            </a:r>
            <a:r>
              <a:rPr lang="en-US" sz="4000" b="1" dirty="0">
                <a:solidFill>
                  <a:schemeClr val="tx2"/>
                </a:solidFill>
              </a:rPr>
              <a:t>Deep Ocean Circulation</a:t>
            </a:r>
            <a:endParaRPr lang="en-US" b="1" dirty="0">
              <a:solidFill>
                <a:schemeClr val="tx2"/>
              </a:solidFill>
            </a:endParaRPr>
          </a:p>
          <a:p>
            <a:pPr algn="l">
              <a:buFont typeface="Arial" pitchFamily="34" charset="0"/>
              <a:buChar char="•"/>
            </a:pPr>
            <a:r>
              <a:rPr lang="en-US" dirty="0"/>
              <a:t> Below the </a:t>
            </a:r>
            <a:r>
              <a:rPr lang="en-US" dirty="0" err="1"/>
              <a:t>thermocline</a:t>
            </a:r>
            <a:r>
              <a:rPr lang="en-US" dirty="0"/>
              <a:t>, ocean currents are slow and driven mainly by density gradients, which in turn are driven by T and S differences. </a:t>
            </a:r>
          </a:p>
          <a:p>
            <a:pPr algn="l">
              <a:buFont typeface="Arial" pitchFamily="34" charset="0"/>
              <a:buChar char="•"/>
            </a:pPr>
            <a:endParaRPr lang="en-US" sz="2000" dirty="0"/>
          </a:p>
          <a:p>
            <a:pPr algn="l">
              <a:buFont typeface="Arial" pitchFamily="34" charset="0"/>
              <a:buChar char="•"/>
            </a:pPr>
            <a:r>
              <a:rPr lang="en-US" dirty="0"/>
              <a:t>  Thus, this density driven circulation is often called </a:t>
            </a:r>
            <a:r>
              <a:rPr lang="en-US" b="1" dirty="0" err="1">
                <a:solidFill>
                  <a:schemeClr val="tx2"/>
                </a:solidFill>
              </a:rPr>
              <a:t>thermohaline</a:t>
            </a:r>
            <a:r>
              <a:rPr lang="en-US" b="1" dirty="0">
                <a:solidFill>
                  <a:schemeClr val="tx2"/>
                </a:solidFill>
              </a:rPr>
              <a:t> circulation</a:t>
            </a:r>
            <a:r>
              <a:rPr lang="en-US" dirty="0"/>
              <a:t>.   </a:t>
            </a:r>
          </a:p>
          <a:p>
            <a:pPr algn="l">
              <a:buFont typeface="Arial" pitchFamily="34" charset="0"/>
              <a:buChar char="•"/>
            </a:pPr>
            <a:endParaRPr lang="en-US" sz="2000" dirty="0"/>
          </a:p>
          <a:p>
            <a:pPr algn="l">
              <a:buFont typeface="Arial" pitchFamily="34" charset="0"/>
              <a:buChar char="•"/>
            </a:pPr>
            <a:r>
              <a:rPr lang="en-US" dirty="0"/>
              <a:t> Direct measurements of the deep currents are difficult due to their slow motion. </a:t>
            </a:r>
          </a:p>
          <a:p>
            <a:pPr algn="l">
              <a:buFont typeface="Arial" pitchFamily="34" charset="0"/>
              <a:buChar char="•"/>
            </a:pPr>
            <a:endParaRPr lang="en-US" sz="2000" dirty="0"/>
          </a:p>
          <a:p>
            <a:pPr algn="l">
              <a:buFont typeface="Arial" pitchFamily="34" charset="0"/>
              <a:buChar char="•"/>
            </a:pPr>
            <a:r>
              <a:rPr lang="en-US" dirty="0"/>
              <a:t> Deep water flows along density surfaces with little mixing across these surfaces. Thus, T, S, O</a:t>
            </a:r>
            <a:r>
              <a:rPr lang="en-US" sz="2000" dirty="0"/>
              <a:t>2</a:t>
            </a:r>
            <a:r>
              <a:rPr lang="en-US" dirty="0"/>
              <a:t> and trace gas contents can be used to trace the origin of the water mass, thereby inferring its motion.</a:t>
            </a:r>
          </a:p>
          <a:p>
            <a:pPr algn="l">
              <a:buFont typeface="Arial" pitchFamily="34" charset="0"/>
              <a:buChar char="•"/>
            </a:pPr>
            <a:endParaRPr lang="en-US" sz="1800" dirty="0"/>
          </a:p>
          <a:p>
            <a:pPr algn="l">
              <a:buFont typeface="Arial" pitchFamily="34" charset="0"/>
              <a:buChar char="•"/>
            </a:pPr>
            <a:r>
              <a:rPr lang="en-US" dirty="0"/>
              <a:t> Time scales are long, from 500-3500 years  </a:t>
            </a:r>
          </a:p>
        </p:txBody>
      </p:sp>
      <p:cxnSp>
        <p:nvCxnSpPr>
          <p:cNvPr id="8" name="Straight Arrow Connector 7"/>
          <p:cNvCxnSpPr/>
          <p:nvPr/>
        </p:nvCxnSpPr>
        <p:spPr bwMode="auto">
          <a:xfrm flipH="1">
            <a:off x="6934200" y="2706132"/>
            <a:ext cx="381000" cy="304800"/>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sp>
        <p:nvSpPr>
          <p:cNvPr id="9" name="TextBox 8"/>
          <p:cNvSpPr txBox="1"/>
          <p:nvPr/>
        </p:nvSpPr>
        <p:spPr>
          <a:xfrm>
            <a:off x="6446659" y="2891135"/>
            <a:ext cx="704039" cy="461665"/>
          </a:xfrm>
          <a:prstGeom prst="rect">
            <a:avLst/>
          </a:prstGeom>
          <a:noFill/>
        </p:spPr>
        <p:txBody>
          <a:bodyPr wrap="none" rtlCol="0">
            <a:spAutoFit/>
          </a:bodyPr>
          <a:lstStyle/>
          <a:p>
            <a:r>
              <a:rPr lang="en-US" sz="2400" b="1" dirty="0">
                <a:solidFill>
                  <a:schemeClr val="tx2"/>
                </a:solidFill>
              </a:rPr>
              <a:t>heat</a:t>
            </a:r>
          </a:p>
        </p:txBody>
      </p:sp>
      <p:cxnSp>
        <p:nvCxnSpPr>
          <p:cNvPr id="11" name="Straight Arrow Connector 10"/>
          <p:cNvCxnSpPr/>
          <p:nvPr/>
        </p:nvCxnSpPr>
        <p:spPr bwMode="auto">
          <a:xfrm>
            <a:off x="8328943" y="2737022"/>
            <a:ext cx="228600" cy="304800"/>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sp>
        <p:nvSpPr>
          <p:cNvPr id="12" name="TextBox 11"/>
          <p:cNvSpPr txBox="1"/>
          <p:nvPr/>
        </p:nvSpPr>
        <p:spPr>
          <a:xfrm>
            <a:off x="8218517" y="2891135"/>
            <a:ext cx="620683" cy="461665"/>
          </a:xfrm>
          <a:prstGeom prst="rect">
            <a:avLst/>
          </a:prstGeom>
          <a:noFill/>
        </p:spPr>
        <p:txBody>
          <a:bodyPr wrap="none" rtlCol="0">
            <a:spAutoFit/>
          </a:bodyPr>
          <a:lstStyle/>
          <a:p>
            <a:r>
              <a:rPr lang="en-US" sz="2400" b="1" dirty="0">
                <a:solidFill>
                  <a:schemeClr val="tx2"/>
                </a:solidFill>
              </a:rPr>
              <a:t>salt</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36</a:t>
            </a:fld>
            <a:endParaRPr lang="en-US">
              <a:solidFill>
                <a:srgbClr val="000000"/>
              </a:solidFill>
            </a:endParaRPr>
          </a:p>
        </p:txBody>
      </p:sp>
      <p:pic>
        <p:nvPicPr>
          <p:cNvPr id="177154" name="Picture 2"/>
          <p:cNvPicPr>
            <a:picLocks noChangeAspect="1" noChangeArrowheads="1"/>
          </p:cNvPicPr>
          <p:nvPr/>
        </p:nvPicPr>
        <p:blipFill>
          <a:blip r:embed="rId2" cstate="print"/>
          <a:srcRect/>
          <a:stretch>
            <a:fillRect/>
          </a:stretch>
        </p:blipFill>
        <p:spPr bwMode="auto">
          <a:xfrm>
            <a:off x="3175" y="577850"/>
            <a:ext cx="9137650" cy="6127750"/>
          </a:xfrm>
          <a:prstGeom prst="rect">
            <a:avLst/>
          </a:prstGeom>
          <a:noFill/>
          <a:ln w="9525">
            <a:noFill/>
            <a:miter lim="800000"/>
            <a:headEnd/>
            <a:tailEnd/>
          </a:ln>
        </p:spPr>
      </p:pic>
      <p:sp>
        <p:nvSpPr>
          <p:cNvPr id="4" name="Rectangle 2"/>
          <p:cNvSpPr txBox="1">
            <a:spLocks noChangeArrowheads="1"/>
          </p:cNvSpPr>
          <p:nvPr/>
        </p:nvSpPr>
        <p:spPr>
          <a:xfrm>
            <a:off x="-152400" y="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chemeClr val="tx2"/>
                </a:solidFill>
                <a:effectLst/>
                <a:uLnTx/>
                <a:uFillTx/>
                <a:latin typeface="Arial" charset="0"/>
                <a:ea typeface="SimSun" pitchFamily="2" charset="-122"/>
                <a:cs typeface="+mj-cs"/>
              </a:rPr>
              <a:t> Zonal-mean Ocean Salinity </a:t>
            </a:r>
          </a:p>
        </p:txBody>
      </p:sp>
      <p:sp>
        <p:nvSpPr>
          <p:cNvPr id="5" name="TextBox 4"/>
          <p:cNvSpPr txBox="1"/>
          <p:nvPr/>
        </p:nvSpPr>
        <p:spPr>
          <a:xfrm>
            <a:off x="7242950" y="2590800"/>
            <a:ext cx="1503938" cy="523220"/>
          </a:xfrm>
          <a:prstGeom prst="rect">
            <a:avLst/>
          </a:prstGeom>
          <a:noFill/>
        </p:spPr>
        <p:txBody>
          <a:bodyPr wrap="none" rtlCol="0">
            <a:spAutoFit/>
          </a:bodyPr>
          <a:lstStyle/>
          <a:p>
            <a:r>
              <a:rPr lang="en-US" b="1" dirty="0">
                <a:latin typeface="Arial" pitchFamily="34" charset="0"/>
                <a:cs typeface="Arial" pitchFamily="34" charset="0"/>
              </a:rPr>
              <a:t>Atlantic</a:t>
            </a:r>
          </a:p>
        </p:txBody>
      </p:sp>
      <p:sp>
        <p:nvSpPr>
          <p:cNvPr id="6" name="TextBox 5"/>
          <p:cNvSpPr txBox="1"/>
          <p:nvPr/>
        </p:nvSpPr>
        <p:spPr>
          <a:xfrm>
            <a:off x="7571762" y="4810780"/>
            <a:ext cx="1343638" cy="523220"/>
          </a:xfrm>
          <a:prstGeom prst="rect">
            <a:avLst/>
          </a:prstGeom>
          <a:noFill/>
        </p:spPr>
        <p:txBody>
          <a:bodyPr wrap="none" rtlCol="0">
            <a:spAutoFit/>
          </a:bodyPr>
          <a:lstStyle/>
          <a:p>
            <a:r>
              <a:rPr lang="en-US" b="1" dirty="0">
                <a:latin typeface="Arial" pitchFamily="34" charset="0"/>
                <a:cs typeface="Arial" pitchFamily="34" charset="0"/>
              </a:rPr>
              <a:t>Pacific</a:t>
            </a:r>
          </a:p>
        </p:txBody>
      </p:sp>
      <p:sp>
        <p:nvSpPr>
          <p:cNvPr id="7" name="TextBox 6"/>
          <p:cNvSpPr txBox="1"/>
          <p:nvPr/>
        </p:nvSpPr>
        <p:spPr>
          <a:xfrm>
            <a:off x="304800" y="3276600"/>
            <a:ext cx="8876469" cy="338554"/>
          </a:xfrm>
          <a:prstGeom prst="rect">
            <a:avLst/>
          </a:prstGeom>
          <a:noFill/>
        </p:spPr>
        <p:txBody>
          <a:bodyPr wrap="none" rtlCol="0">
            <a:spAutoFit/>
          </a:bodyPr>
          <a:lstStyle/>
          <a:p>
            <a:pPr algn="l"/>
            <a:r>
              <a:rPr lang="en-US" sz="1600" b="1" dirty="0">
                <a:solidFill>
                  <a:srgbClr val="000000"/>
                </a:solidFill>
              </a:rPr>
              <a:t>AABW = Antarctic Bottom Water      AAIW=Antarctic Intermediate Water     NADW = North Atlantic Deep Water</a:t>
            </a:r>
          </a:p>
        </p:txBody>
      </p:sp>
      <p:sp>
        <p:nvSpPr>
          <p:cNvPr id="8" name="TextBox 7"/>
          <p:cNvSpPr txBox="1"/>
          <p:nvPr/>
        </p:nvSpPr>
        <p:spPr>
          <a:xfrm>
            <a:off x="8455876" y="6381690"/>
            <a:ext cx="535724" cy="400110"/>
          </a:xfrm>
          <a:prstGeom prst="rect">
            <a:avLst/>
          </a:prstGeom>
          <a:noFill/>
        </p:spPr>
        <p:txBody>
          <a:bodyPr wrap="none" rtlCol="0">
            <a:spAutoFit/>
          </a:bodyPr>
          <a:lstStyle/>
          <a:p>
            <a:r>
              <a:rPr lang="en-US" sz="2000" baseline="30000" dirty="0">
                <a:latin typeface="Arial" pitchFamily="34" charset="0"/>
                <a:cs typeface="Arial" pitchFamily="34" charset="0"/>
              </a:rPr>
              <a:t>PSU</a:t>
            </a:r>
            <a:endParaRPr lang="en-US" sz="2000" dirty="0">
              <a:latin typeface="Arial" pitchFamily="34" charset="0"/>
              <a:cs typeface="Arial" pitchFamily="34" charset="0"/>
            </a:endParaRPr>
          </a:p>
        </p:txBody>
      </p:sp>
      <p:cxnSp>
        <p:nvCxnSpPr>
          <p:cNvPr id="10" name="Straight Arrow Connector 9"/>
          <p:cNvCxnSpPr/>
          <p:nvPr/>
        </p:nvCxnSpPr>
        <p:spPr bwMode="auto">
          <a:xfrm>
            <a:off x="2057400" y="4419600"/>
            <a:ext cx="1143000" cy="1066800"/>
          </a:xfrm>
          <a:prstGeom prst="straightConnector1">
            <a:avLst/>
          </a:prstGeom>
          <a:solidFill>
            <a:schemeClr val="accent1"/>
          </a:solidFill>
          <a:ln w="41275" cap="flat" cmpd="sng" algn="ctr">
            <a:solidFill>
              <a:schemeClr val="tx1"/>
            </a:solidFill>
            <a:prstDash val="solid"/>
            <a:round/>
            <a:headEnd type="none" w="med" len="med"/>
            <a:tailEnd type="arrow"/>
          </a:ln>
          <a:effectLst/>
        </p:spPr>
      </p:cxn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p:cNvPicPr>
            <a:picLocks noChangeAspect="1" noChangeArrowheads="1"/>
          </p:cNvPicPr>
          <p:nvPr/>
        </p:nvPicPr>
        <p:blipFill>
          <a:blip r:embed="rId2" cstate="print"/>
          <a:srcRect/>
          <a:stretch>
            <a:fillRect/>
          </a:stretch>
        </p:blipFill>
        <p:spPr bwMode="auto">
          <a:xfrm>
            <a:off x="228600" y="32645"/>
            <a:ext cx="8686800" cy="6749155"/>
          </a:xfrm>
          <a:prstGeom prst="rect">
            <a:avLst/>
          </a:prstGeom>
          <a:noFill/>
          <a:ln w="9525">
            <a:noFill/>
            <a:miter lim="800000"/>
            <a:headEnd/>
            <a:tailEnd/>
          </a:ln>
        </p:spPr>
      </p:pic>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2" descr="http://www.seos-project.eu/modules/oceancurrents/images/c03_atlantic_thc.png"/>
          <p:cNvPicPr>
            <a:picLocks noChangeAspect="1" noChangeArrowheads="1"/>
          </p:cNvPicPr>
          <p:nvPr/>
        </p:nvPicPr>
        <p:blipFill>
          <a:blip r:embed="rId2" cstate="print"/>
          <a:srcRect/>
          <a:stretch>
            <a:fillRect/>
          </a:stretch>
        </p:blipFill>
        <p:spPr bwMode="auto">
          <a:xfrm>
            <a:off x="426979" y="1039240"/>
            <a:ext cx="8336021" cy="4904360"/>
          </a:xfrm>
          <a:prstGeom prst="rect">
            <a:avLst/>
          </a:prstGeom>
          <a:noFill/>
        </p:spPr>
      </p:pic>
      <p:sp>
        <p:nvSpPr>
          <p:cNvPr id="3" name="Rectangle 2"/>
          <p:cNvSpPr txBox="1">
            <a:spLocks noChangeArrowheads="1"/>
          </p:cNvSpPr>
          <p:nvPr/>
        </p:nvSpPr>
        <p:spPr>
          <a:xfrm>
            <a:off x="-76200" y="304800"/>
            <a:ext cx="9144000" cy="685800"/>
          </a:xfrm>
          <a:prstGeom prst="rect">
            <a:avLst/>
          </a:prstGeom>
          <a:effectLst>
            <a:outerShdw blurRad="50800" dist="38100" dir="2700000" algn="tl" rotWithShape="0">
              <a:prstClr val="black"/>
            </a:outerShdw>
          </a:effectLst>
        </p:spPr>
        <p:txBody>
          <a:bodyPr/>
          <a:lstStyle/>
          <a:p>
            <a:pPr>
              <a:defRPr/>
            </a:pPr>
            <a:r>
              <a:rPr lang="en-US" sz="3600" b="1" kern="0" dirty="0">
                <a:solidFill>
                  <a:srgbClr val="FF3300"/>
                </a:solidFill>
                <a:latin typeface="Arial" charset="0"/>
                <a:ea typeface="SimSun" pitchFamily="2" charset="-122"/>
              </a:rPr>
              <a:t>Zonal-mean Circulation in the Atlantic</a:t>
            </a:r>
          </a:p>
        </p:txBody>
      </p:sp>
      <p:sp>
        <p:nvSpPr>
          <p:cNvPr id="4" name="TextBox 3"/>
          <p:cNvSpPr txBox="1"/>
          <p:nvPr/>
        </p:nvSpPr>
        <p:spPr>
          <a:xfrm>
            <a:off x="583648" y="6172200"/>
            <a:ext cx="7417352" cy="400110"/>
          </a:xfrm>
          <a:prstGeom prst="rect">
            <a:avLst/>
          </a:prstGeom>
          <a:noFill/>
        </p:spPr>
        <p:txBody>
          <a:bodyPr wrap="none" rtlCol="0">
            <a:spAutoFit/>
          </a:bodyPr>
          <a:lstStyle/>
          <a:p>
            <a:pPr algn="l"/>
            <a:r>
              <a:rPr lang="en-US" sz="2000" b="1" dirty="0">
                <a:solidFill>
                  <a:srgbClr val="000000"/>
                </a:solidFill>
              </a:rPr>
              <a:t>AABW = Antarctic Bottom Water          NADW = North Atlantic Deep Water</a:t>
            </a:r>
          </a:p>
        </p:txBody>
      </p:sp>
      <p:cxnSp>
        <p:nvCxnSpPr>
          <p:cNvPr id="6" name="Straight Arrow Connector 5"/>
          <p:cNvCxnSpPr/>
          <p:nvPr/>
        </p:nvCxnSpPr>
        <p:spPr bwMode="auto">
          <a:xfrm>
            <a:off x="1752600" y="1676400"/>
            <a:ext cx="990600" cy="914400"/>
          </a:xfrm>
          <a:prstGeom prst="straightConnector1">
            <a:avLst/>
          </a:prstGeom>
          <a:solidFill>
            <a:schemeClr val="accent1"/>
          </a:solidFill>
          <a:ln w="31750" cap="flat" cmpd="sng" algn="ctr">
            <a:solidFill>
              <a:schemeClr val="bg2"/>
            </a:solidFill>
            <a:prstDash val="solid"/>
            <a:round/>
            <a:headEnd type="none" w="med" len="med"/>
            <a:tailEnd type="arrow"/>
          </a:ln>
          <a:effectLst/>
        </p:spPr>
      </p:cxn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cstate="print"/>
          <a:srcRect/>
          <a:stretch>
            <a:fillRect/>
          </a:stretch>
        </p:blipFill>
        <p:spPr bwMode="auto">
          <a:xfrm>
            <a:off x="0" y="1317625"/>
            <a:ext cx="9144000" cy="4222750"/>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1524000" y="152400"/>
            <a:ext cx="10896600" cy="685800"/>
          </a:xfrm>
          <a:prstGeom prst="rect">
            <a:avLst/>
          </a:prstGeom>
          <a:effectLst>
            <a:outerShdw blurRad="50800" dist="38100" dir="2700000" algn="tl" rotWithShape="0">
              <a:prstClr val="black"/>
            </a:outerShdw>
          </a:effectLst>
        </p:spPr>
        <p:txBody>
          <a:bodyPr/>
          <a:lstStyle/>
          <a:p>
            <a:pPr>
              <a:defRPr/>
            </a:pPr>
            <a:r>
              <a:rPr lang="en-US" sz="3600" b="1" dirty="0">
                <a:latin typeface="Arial" charset="0"/>
                <a:ea typeface="SimSun" pitchFamily="2" charset="-122"/>
              </a:rPr>
              <a:t>Key Roles of the Oceans </a:t>
            </a:r>
          </a:p>
        </p:txBody>
      </p:sp>
      <p:sp>
        <p:nvSpPr>
          <p:cNvPr id="3076" name="Text Box 4"/>
          <p:cNvSpPr txBox="1">
            <a:spLocks noChangeArrowheads="1"/>
          </p:cNvSpPr>
          <p:nvPr/>
        </p:nvSpPr>
        <p:spPr bwMode="auto">
          <a:xfrm>
            <a:off x="4505325" y="52689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a:xfrm>
            <a:off x="7086600" y="6781800"/>
            <a:ext cx="1905000" cy="457200"/>
          </a:xfrm>
        </p:spPr>
        <p:txBody>
          <a:bodyPr/>
          <a:lstStyle/>
          <a:p>
            <a:pPr>
              <a:defRPr/>
            </a:pPr>
            <a:fld id="{11004247-48B2-4E85-AE06-0779406BEB7B}" type="slidenum">
              <a:rPr lang="en-US" smtClean="0">
                <a:solidFill>
                  <a:schemeClr val="bg2"/>
                </a:solidFill>
              </a:rPr>
              <a:pPr>
                <a:defRPr/>
              </a:pPr>
              <a:t>4</a:t>
            </a:fld>
            <a:endParaRPr lang="en-US" dirty="0">
              <a:solidFill>
                <a:schemeClr val="bg2"/>
              </a:solidFill>
            </a:endParaRPr>
          </a:p>
        </p:txBody>
      </p:sp>
      <p:sp>
        <p:nvSpPr>
          <p:cNvPr id="6" name="Rectangle 3"/>
          <p:cNvSpPr txBox="1">
            <a:spLocks noChangeArrowheads="1"/>
          </p:cNvSpPr>
          <p:nvPr/>
        </p:nvSpPr>
        <p:spPr bwMode="auto">
          <a:xfrm>
            <a:off x="0" y="609600"/>
            <a:ext cx="8915400" cy="6248400"/>
          </a:xfrm>
          <a:prstGeom prst="rect">
            <a:avLst/>
          </a:prstGeom>
          <a:noFill/>
          <a:ln w="9525">
            <a:noFill/>
            <a:miter lim="800000"/>
            <a:headEnd/>
            <a:tailEnd/>
          </a:ln>
        </p:spPr>
        <p:txBody>
          <a:bodyPr/>
          <a:lstStyle/>
          <a:p>
            <a:pPr marL="342900" indent="-342900" algn="l">
              <a:spcBef>
                <a:spcPct val="20000"/>
              </a:spcBef>
              <a:defRPr/>
            </a:pPr>
            <a:endParaRPr lang="en-US" sz="100" b="1" kern="0" dirty="0">
              <a:solidFill>
                <a:schemeClr val="accent3"/>
              </a:solidFill>
              <a:latin typeface="Microsoft Sans Serif" pitchFamily="34" charset="0"/>
            </a:endParaRPr>
          </a:p>
          <a:p>
            <a:pPr marL="342900" indent="-342900" algn="l">
              <a:spcBef>
                <a:spcPct val="20000"/>
              </a:spcBef>
              <a:defRPr/>
            </a:pPr>
            <a:endParaRPr lang="en-US" sz="2000" b="1" kern="0" dirty="0">
              <a:solidFill>
                <a:schemeClr val="bg1"/>
              </a:solidFill>
              <a:latin typeface="Microsoft Sans Serif" pitchFamily="34" charset="0"/>
            </a:endParaRPr>
          </a:p>
          <a:p>
            <a:pPr marL="342900" indent="-342900" algn="l">
              <a:spcBef>
                <a:spcPct val="20000"/>
              </a:spcBef>
              <a:defRPr/>
            </a:pPr>
            <a:r>
              <a:rPr lang="en-US" sz="1800" b="1" kern="0" baseline="30000" dirty="0">
                <a:solidFill>
                  <a:schemeClr val="tx2"/>
                </a:solidFill>
                <a:latin typeface="Microsoft Sans Serif" pitchFamily="34" charset="0"/>
              </a:rPr>
              <a:t>  </a:t>
            </a:r>
            <a:r>
              <a:rPr lang="en-US" sz="1800" kern="0" dirty="0">
                <a:latin typeface="Microsoft Sans Serif" pitchFamily="34" charset="0"/>
              </a:rPr>
              <a:t>-</a:t>
            </a:r>
            <a:r>
              <a:rPr lang="en-US" sz="1600" b="1" kern="0" baseline="30000" dirty="0">
                <a:latin typeface="Microsoft Sans Serif" pitchFamily="34" charset="0"/>
              </a:rPr>
              <a:t> </a:t>
            </a:r>
            <a:r>
              <a:rPr lang="en-US" sz="1600" b="1" kern="0" dirty="0">
                <a:latin typeface="Microsoft Sans Serif" pitchFamily="34" charset="0"/>
              </a:rPr>
              <a:t>  </a:t>
            </a:r>
            <a:r>
              <a:rPr lang="en-US" sz="2400" b="1" kern="0" dirty="0">
                <a:solidFill>
                  <a:schemeClr val="tx2"/>
                </a:solidFill>
                <a:latin typeface="Arial" pitchFamily="34" charset="0"/>
                <a:cs typeface="Arial" pitchFamily="34" charset="0"/>
              </a:rPr>
              <a:t>Key ocean properties</a:t>
            </a:r>
            <a:r>
              <a:rPr lang="en-US" sz="2000" b="1" kern="0" dirty="0">
                <a:latin typeface="Microsoft Sans Serif" pitchFamily="34" charset="0"/>
              </a:rPr>
              <a:t>: wet, low albedo, high heat capacity/long memory, fluid</a:t>
            </a:r>
          </a:p>
          <a:p>
            <a:pPr marL="342900" indent="-342900" algn="l">
              <a:spcBef>
                <a:spcPct val="20000"/>
              </a:spcBef>
              <a:defRPr/>
            </a:pPr>
            <a:r>
              <a:rPr lang="en-US" sz="1000" b="1" kern="0" dirty="0">
                <a:latin typeface="Microsoft Sans Serif" pitchFamily="34" charset="0"/>
              </a:rPr>
              <a:t>	</a:t>
            </a:r>
          </a:p>
          <a:p>
            <a:pPr marL="342900" indent="-342900" algn="l">
              <a:spcBef>
                <a:spcPct val="20000"/>
              </a:spcBef>
              <a:defRPr/>
            </a:pPr>
            <a:r>
              <a:rPr lang="en-US" sz="2000" b="1" kern="0" dirty="0">
                <a:latin typeface="Microsoft Sans Serif" pitchFamily="34" charset="0"/>
              </a:rPr>
              <a:t> </a:t>
            </a:r>
            <a:r>
              <a:rPr lang="en-US" sz="1800" b="1" kern="0" dirty="0">
                <a:solidFill>
                  <a:schemeClr val="bg1"/>
                </a:solidFill>
                <a:latin typeface="Microsoft Sans Serif" pitchFamily="34" charset="0"/>
              </a:rPr>
              <a:t>-  </a:t>
            </a:r>
            <a:r>
              <a:rPr lang="en-US" sz="2000" b="1" kern="0" dirty="0">
                <a:solidFill>
                  <a:schemeClr val="bg1"/>
                </a:solidFill>
                <a:latin typeface="Microsoft Sans Serif" pitchFamily="34" charset="0"/>
              </a:rPr>
              <a:t> Wet surface: Oceans provide 85% of global evaporation, thus a major source of atmospheric water vapor and latent heat</a:t>
            </a:r>
          </a:p>
          <a:p>
            <a:pPr marL="342900" indent="-342900" algn="l">
              <a:spcBef>
                <a:spcPct val="20000"/>
              </a:spcBef>
              <a:defRPr/>
            </a:pPr>
            <a:r>
              <a:rPr lang="en-US" sz="1000" b="1" kern="0" dirty="0">
                <a:latin typeface="Microsoft Sans Serif" pitchFamily="34" charset="0"/>
              </a:rPr>
              <a:t> </a:t>
            </a:r>
            <a:r>
              <a:rPr lang="en-US" sz="1800" b="1" kern="0" dirty="0">
                <a:latin typeface="Microsoft Sans Serif" pitchFamily="34" charset="0"/>
              </a:rPr>
              <a:t> -  </a:t>
            </a:r>
            <a:r>
              <a:rPr lang="en-US" sz="2000" b="1" kern="0" dirty="0">
                <a:latin typeface="Microsoft Sans Serif" pitchFamily="34" charset="0"/>
              </a:rPr>
              <a:t>High heat capacity/long memory</a:t>
            </a:r>
            <a:r>
              <a:rPr lang="en-US" sz="2400" b="1" kern="0" dirty="0">
                <a:latin typeface="Microsoft Sans Serif" pitchFamily="34" charset="0"/>
              </a:rPr>
              <a:t>: </a:t>
            </a:r>
            <a:r>
              <a:rPr lang="en-US" sz="2000" b="1" kern="0" dirty="0">
                <a:latin typeface="Microsoft Sans Serif" pitchFamily="34" charset="0"/>
              </a:rPr>
              <a:t>Oceans account for most of climate variations on time scales from seasons to decades and longer. </a:t>
            </a:r>
          </a:p>
          <a:p>
            <a:pPr marL="342900" indent="-342900" algn="l">
              <a:spcBef>
                <a:spcPct val="20000"/>
              </a:spcBef>
              <a:defRPr/>
            </a:pPr>
            <a:r>
              <a:rPr lang="en-US" sz="1050" b="1" kern="0" dirty="0">
                <a:solidFill>
                  <a:schemeClr val="tx2"/>
                </a:solidFill>
                <a:latin typeface="Microsoft Sans Serif" pitchFamily="34" charset="0"/>
              </a:rPr>
              <a:t>    </a:t>
            </a:r>
          </a:p>
          <a:p>
            <a:pPr marL="342900" indent="-342900" algn="l">
              <a:spcBef>
                <a:spcPct val="20000"/>
              </a:spcBef>
              <a:defRPr/>
            </a:pPr>
            <a:r>
              <a:rPr lang="en-US" sz="2000" b="1" kern="0" dirty="0">
                <a:solidFill>
                  <a:schemeClr val="tx2"/>
                </a:solidFill>
                <a:latin typeface="Microsoft Sans Serif" pitchFamily="34" charset="0"/>
              </a:rPr>
              <a:t> </a:t>
            </a:r>
            <a:r>
              <a:rPr lang="en-US" sz="2000" b="1" kern="0" dirty="0">
                <a:solidFill>
                  <a:schemeClr val="bg1"/>
                </a:solidFill>
                <a:latin typeface="Microsoft Sans Serif" pitchFamily="34" charset="0"/>
              </a:rPr>
              <a:t>-  Fluid: Ocean currents can help re-distribute heat, salt, and other minerals.</a:t>
            </a:r>
          </a:p>
          <a:p>
            <a:pPr marL="342900" indent="-342900" algn="l">
              <a:spcBef>
                <a:spcPct val="20000"/>
              </a:spcBef>
              <a:defRPr/>
            </a:pPr>
            <a:endParaRPr lang="en-US" sz="2000" b="1" kern="0" dirty="0">
              <a:solidFill>
                <a:schemeClr val="bg1"/>
              </a:solidFill>
              <a:latin typeface="Microsoft Sans Serif" pitchFamily="34" charset="0"/>
            </a:endParaRPr>
          </a:p>
          <a:p>
            <a:pPr marL="342900" indent="-342900" algn="l">
              <a:spcBef>
                <a:spcPct val="20000"/>
              </a:spcBef>
              <a:defRPr/>
            </a:pPr>
            <a:r>
              <a:rPr lang="en-US" sz="2000" b="1" kern="0" dirty="0">
                <a:solidFill>
                  <a:schemeClr val="bg1"/>
                </a:solidFill>
                <a:latin typeface="Microsoft Sans Serif" pitchFamily="34" charset="0"/>
              </a:rPr>
              <a:t> -  Air-sea interaction plays a key role for the climate, especially in the tropics.</a:t>
            </a:r>
          </a:p>
          <a:p>
            <a:pPr marL="342900" indent="-342900" algn="l">
              <a:spcBef>
                <a:spcPct val="20000"/>
              </a:spcBef>
              <a:defRPr/>
            </a:pPr>
            <a:endParaRPr lang="en-US" sz="2000" b="1" kern="0" dirty="0">
              <a:solidFill>
                <a:schemeClr val="bg1"/>
              </a:solidFill>
              <a:latin typeface="Microsoft Sans Serif" pitchFamily="34" charset="0"/>
            </a:endParaRPr>
          </a:p>
          <a:p>
            <a:pPr marL="342900" indent="-342900" algn="l">
              <a:spcBef>
                <a:spcPct val="20000"/>
              </a:spcBef>
              <a:defRPr/>
            </a:pPr>
            <a:r>
              <a:rPr lang="en-US" sz="2000" b="1" kern="0" dirty="0">
                <a:latin typeface="Microsoft Sans Serif" pitchFamily="34" charset="0"/>
              </a:rPr>
              <a:t> - Other roles: oceans play a big role in C, N, S and other biogeochemical cycles. For example, CO</a:t>
            </a:r>
            <a:r>
              <a:rPr lang="en-US" sz="1400" b="1" kern="0" dirty="0">
                <a:latin typeface="Microsoft Sans Serif" pitchFamily="34" charset="0"/>
              </a:rPr>
              <a:t>2</a:t>
            </a:r>
            <a:r>
              <a:rPr lang="en-US" sz="2000" b="1" kern="0" dirty="0">
                <a:latin typeface="Microsoft Sans Serif" pitchFamily="34" charset="0"/>
              </a:rPr>
              <a:t> is dissolved into seawater, where it is converted into shells and other organic matter and becomes sediments.    </a:t>
            </a:r>
          </a:p>
          <a:p>
            <a:pPr marL="342900" indent="-342900" algn="l">
              <a:spcBef>
                <a:spcPct val="20000"/>
              </a:spcBef>
              <a:defRPr/>
            </a:pPr>
            <a:endParaRPr lang="en-US" sz="2000" b="1" kern="0" dirty="0">
              <a:solidFill>
                <a:schemeClr val="bg1"/>
              </a:solidFill>
              <a:latin typeface="Microsoft Sans Serif" pitchFamily="34" charset="0"/>
            </a:endParaRPr>
          </a:p>
        </p:txBody>
      </p:sp>
      <p:sp>
        <p:nvSpPr>
          <p:cNvPr id="7" name="Line 4"/>
          <p:cNvSpPr>
            <a:spLocks noChangeShapeType="1"/>
          </p:cNvSpPr>
          <p:nvPr/>
        </p:nvSpPr>
        <p:spPr bwMode="auto">
          <a:xfrm>
            <a:off x="76200" y="838200"/>
            <a:ext cx="9144000" cy="0"/>
          </a:xfrm>
          <a:prstGeom prst="line">
            <a:avLst/>
          </a:prstGeom>
          <a:noFill/>
          <a:ln w="31750">
            <a:solidFill>
              <a:schemeClr val="accent1"/>
            </a:solidFill>
            <a:round/>
            <a:headEnd/>
            <a:tailEnd/>
          </a:ln>
        </p:spPr>
        <p:txBody>
          <a:bodyPr anchor="ctr"/>
          <a:lstStyle/>
          <a:p>
            <a:endParaRPr lang="en-US"/>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animEffect transition="in" filter="blinds(horizontal)">
                                      <p:cBhvr>
                                        <p:cTn id="7" dur="500"/>
                                        <p:tgtEl>
                                          <p:spTgt spid="6">
                                            <p:txEl>
                                              <p:pRg st="4" end="4"/>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
                                            <p:txEl>
                                              <p:pRg st="5" end="5"/>
                                            </p:txEl>
                                          </p:spTgt>
                                        </p:tgtEl>
                                        <p:attrNameLst>
                                          <p:attrName>style.visibility</p:attrName>
                                        </p:attrNameLst>
                                      </p:cBhvr>
                                      <p:to>
                                        <p:strVal val="visible"/>
                                      </p:to>
                                    </p:set>
                                    <p:animEffect transition="in" filter="blinds(horizontal)">
                                      <p:cBhvr>
                                        <p:cTn id="10" dur="500"/>
                                        <p:tgtEl>
                                          <p:spTgt spid="6">
                                            <p:txEl>
                                              <p:pRg st="5" end="5"/>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6">
                                            <p:txEl>
                                              <p:pRg st="6" end="6"/>
                                            </p:txEl>
                                          </p:spTgt>
                                        </p:tgtEl>
                                        <p:attrNameLst>
                                          <p:attrName>style.visibility</p:attrName>
                                        </p:attrNameLst>
                                      </p:cBhvr>
                                      <p:to>
                                        <p:strVal val="visible"/>
                                      </p:to>
                                    </p:set>
                                    <p:animEffect transition="in" filter="blinds(horizontal)">
                                      <p:cBhvr>
                                        <p:cTn id="13" dur="500"/>
                                        <p:tgtEl>
                                          <p:spTgt spid="6">
                                            <p:txEl>
                                              <p:pRg st="6" end="6"/>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6">
                                            <p:txEl>
                                              <p:pRg st="7" end="7"/>
                                            </p:txEl>
                                          </p:spTgt>
                                        </p:tgtEl>
                                        <p:attrNameLst>
                                          <p:attrName>style.visibility</p:attrName>
                                        </p:attrNameLst>
                                      </p:cBhvr>
                                      <p:to>
                                        <p:strVal val="visible"/>
                                      </p:to>
                                    </p:set>
                                    <p:animEffect transition="in" filter="blinds(horizontal)">
                                      <p:cBhvr>
                                        <p:cTn id="16" dur="500"/>
                                        <p:tgtEl>
                                          <p:spTgt spid="6">
                                            <p:txEl>
                                              <p:pRg st="7" end="7"/>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6">
                                            <p:txEl>
                                              <p:pRg st="9" end="9"/>
                                            </p:txEl>
                                          </p:spTgt>
                                        </p:tgtEl>
                                        <p:attrNameLst>
                                          <p:attrName>style.visibility</p:attrName>
                                        </p:attrNameLst>
                                      </p:cBhvr>
                                      <p:to>
                                        <p:strVal val="visible"/>
                                      </p:to>
                                    </p:set>
                                    <p:animEffect transition="in" filter="blinds(horizontal)">
                                      <p:cBhvr>
                                        <p:cTn id="19" dur="500"/>
                                        <p:tgtEl>
                                          <p:spTgt spid="6">
                                            <p:txEl>
                                              <p:pRg st="9" end="9"/>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6">
                                            <p:txEl>
                                              <p:pRg st="11" end="11"/>
                                            </p:txEl>
                                          </p:spTgt>
                                        </p:tgtEl>
                                        <p:attrNameLst>
                                          <p:attrName>style.visibility</p:attrName>
                                        </p:attrNameLst>
                                      </p:cBhvr>
                                      <p:to>
                                        <p:strVal val="visible"/>
                                      </p:to>
                                    </p:set>
                                    <p:animEffect transition="in" filter="blinds(horizontal)">
                                      <p:cBhvr>
                                        <p:cTn id="22" dur="500"/>
                                        <p:tgtEl>
                                          <p:spTgt spid="6">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6" name="Picture 6" descr="http://www-pord.ucsd.edu/~ltalley/sio210/Global_circulation/schmitz_ldt_overturn.jpg"/>
          <p:cNvPicPr>
            <a:picLocks noChangeAspect="1" noChangeArrowheads="1"/>
          </p:cNvPicPr>
          <p:nvPr/>
        </p:nvPicPr>
        <p:blipFill>
          <a:blip r:embed="rId2" cstate="print"/>
          <a:srcRect/>
          <a:stretch>
            <a:fillRect/>
          </a:stretch>
        </p:blipFill>
        <p:spPr bwMode="auto">
          <a:xfrm>
            <a:off x="533400" y="76200"/>
            <a:ext cx="8077200" cy="6679845"/>
          </a:xfrm>
          <a:prstGeom prst="rect">
            <a:avLst/>
          </a:prstGeom>
          <a:noFill/>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76200" y="304800"/>
            <a:ext cx="9144000" cy="685800"/>
          </a:xfrm>
          <a:prstGeom prst="rect">
            <a:avLst/>
          </a:prstGeom>
          <a:effectLst>
            <a:outerShdw blurRad="50800" dist="38100" dir="2700000" algn="tl" rotWithShape="0">
              <a:prstClr val="black"/>
            </a:outerShdw>
          </a:effectLst>
        </p:spPr>
        <p:txBody>
          <a:bodyPr/>
          <a:lstStyle/>
          <a:p>
            <a:pPr>
              <a:defRPr/>
            </a:pPr>
            <a:r>
              <a:rPr lang="en-US" sz="3600" b="1" dirty="0">
                <a:latin typeface="Arial" charset="0"/>
                <a:ea typeface="SimSun" pitchFamily="2" charset="-122"/>
              </a:rPr>
              <a:t>Ocean Overturning Circulation</a:t>
            </a:r>
          </a:p>
        </p:txBody>
      </p:sp>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endParaRPr lang="en-US" sz="2000" b="1">
              <a:solidFill>
                <a:srgbClr val="000000"/>
              </a:solidFill>
              <a:latin typeface="Arial" charset="0"/>
            </a:endParaRPr>
          </a:p>
        </p:txBody>
      </p:sp>
      <p:sp>
        <p:nvSpPr>
          <p:cNvPr id="13" name="Slide Number Placeholder 12"/>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41</a:t>
            </a:fld>
            <a:endParaRPr lang="en-US" dirty="0">
              <a:solidFill>
                <a:srgbClr val="000000"/>
              </a:solidFill>
            </a:endParaRPr>
          </a:p>
        </p:txBody>
      </p:sp>
      <p:sp>
        <p:nvSpPr>
          <p:cNvPr id="7" name="Line 4"/>
          <p:cNvSpPr>
            <a:spLocks noChangeShapeType="1"/>
          </p:cNvSpPr>
          <p:nvPr/>
        </p:nvSpPr>
        <p:spPr bwMode="auto">
          <a:xfrm>
            <a:off x="0" y="9906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pic>
        <p:nvPicPr>
          <p:cNvPr id="40962" name="Picture 2" descr="http://www.eoearth.org/files/111001_111100/111095/620px-2_thermohaline_003.png"/>
          <p:cNvPicPr>
            <a:picLocks noChangeAspect="1" noChangeArrowheads="1"/>
          </p:cNvPicPr>
          <p:nvPr/>
        </p:nvPicPr>
        <p:blipFill>
          <a:blip r:embed="rId3" cstate="print"/>
          <a:srcRect/>
          <a:stretch>
            <a:fillRect/>
          </a:stretch>
        </p:blipFill>
        <p:spPr bwMode="auto">
          <a:xfrm>
            <a:off x="457200" y="1143000"/>
            <a:ext cx="8372352" cy="5334000"/>
          </a:xfrm>
          <a:prstGeom prst="rect">
            <a:avLst/>
          </a:prstGeom>
          <a:noFill/>
        </p:spPr>
      </p:pic>
    </p:spTree>
  </p:cSld>
  <p:clrMapOvr>
    <a:masterClrMapping/>
  </p:clrMapOvr>
  <p:transition>
    <p:wip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FD3CF00-8CB8-4C1D-8E6E-4943BA18E34E}"/>
              </a:ext>
            </a:extLst>
          </p:cNvPr>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42</a:t>
            </a:fld>
            <a:endParaRPr lang="en-US">
              <a:solidFill>
                <a:srgbClr val="000000"/>
              </a:solidFill>
            </a:endParaRPr>
          </a:p>
        </p:txBody>
      </p:sp>
      <p:pic>
        <p:nvPicPr>
          <p:cNvPr id="4" name="Picture 3">
            <a:extLst>
              <a:ext uri="{FF2B5EF4-FFF2-40B4-BE49-F238E27FC236}">
                <a16:creationId xmlns:a16="http://schemas.microsoft.com/office/drawing/2014/main" id="{498B3A67-87BA-40BD-8785-22984E964719}"/>
              </a:ext>
            </a:extLst>
          </p:cNvPr>
          <p:cNvPicPr>
            <a:picLocks noChangeAspect="1"/>
          </p:cNvPicPr>
          <p:nvPr/>
        </p:nvPicPr>
        <p:blipFill>
          <a:blip r:embed="rId2"/>
          <a:stretch>
            <a:fillRect/>
          </a:stretch>
        </p:blipFill>
        <p:spPr>
          <a:xfrm>
            <a:off x="0" y="759113"/>
            <a:ext cx="9144000" cy="5339773"/>
          </a:xfrm>
          <a:prstGeom prst="rect">
            <a:avLst/>
          </a:prstGeom>
        </p:spPr>
      </p:pic>
      <p:sp>
        <p:nvSpPr>
          <p:cNvPr id="6" name="TextBox 5">
            <a:extLst>
              <a:ext uri="{FF2B5EF4-FFF2-40B4-BE49-F238E27FC236}">
                <a16:creationId xmlns:a16="http://schemas.microsoft.com/office/drawing/2014/main" id="{2998EF19-1D71-4924-A417-4EB784FBA544}"/>
              </a:ext>
            </a:extLst>
          </p:cNvPr>
          <p:cNvSpPr txBox="1"/>
          <p:nvPr/>
        </p:nvSpPr>
        <p:spPr>
          <a:xfrm>
            <a:off x="2895600" y="6412468"/>
            <a:ext cx="2743200" cy="369332"/>
          </a:xfrm>
          <a:prstGeom prst="rect">
            <a:avLst/>
          </a:prstGeom>
          <a:noFill/>
        </p:spPr>
        <p:txBody>
          <a:bodyPr wrap="square">
            <a:spAutoFit/>
          </a:bodyPr>
          <a:lstStyle/>
          <a:p>
            <a:r>
              <a:rPr lang="en-US" sz="1800" b="1" dirty="0">
                <a:solidFill>
                  <a:srgbClr val="000000"/>
                </a:solidFill>
              </a:rPr>
              <a:t>Hu et al. (2021, </a:t>
            </a:r>
            <a:r>
              <a:rPr lang="en-US" sz="1800" b="1" dirty="0" err="1">
                <a:solidFill>
                  <a:srgbClr val="000000"/>
                </a:solidFill>
              </a:rPr>
              <a:t>JClim</a:t>
            </a:r>
            <a:r>
              <a:rPr lang="en-US" sz="1800" b="1" dirty="0">
                <a:solidFill>
                  <a:srgbClr val="000000"/>
                </a:solidFill>
              </a:rPr>
              <a:t>)</a:t>
            </a:r>
            <a:endParaRPr lang="en-US" sz="1800" dirty="0"/>
          </a:p>
        </p:txBody>
      </p:sp>
    </p:spTree>
    <p:extLst>
      <p:ext uri="{BB962C8B-B14F-4D97-AF65-F5344CB8AC3E}">
        <p14:creationId xmlns:p14="http://schemas.microsoft.com/office/powerpoint/2010/main" val="42412792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43</a:t>
            </a:fld>
            <a:endParaRPr lang="en-US">
              <a:solidFill>
                <a:srgbClr val="000000"/>
              </a:solidFill>
            </a:endParaRPr>
          </a:p>
        </p:txBody>
      </p:sp>
      <p:pic>
        <p:nvPicPr>
          <p:cNvPr id="136194" name="Picture 2"/>
          <p:cNvPicPr>
            <a:picLocks noChangeAspect="1" noChangeArrowheads="1"/>
          </p:cNvPicPr>
          <p:nvPr/>
        </p:nvPicPr>
        <p:blipFill>
          <a:blip r:embed="rId2" cstate="print"/>
          <a:srcRect/>
          <a:stretch>
            <a:fillRect/>
          </a:stretch>
        </p:blipFill>
        <p:spPr bwMode="auto">
          <a:xfrm>
            <a:off x="1060450" y="457200"/>
            <a:ext cx="6711950" cy="6216577"/>
          </a:xfrm>
          <a:prstGeom prst="rect">
            <a:avLst/>
          </a:prstGeom>
          <a:noFill/>
          <a:ln w="9525">
            <a:noFill/>
            <a:miter lim="800000"/>
            <a:headEnd/>
            <a:tailEnd/>
          </a:ln>
        </p:spPr>
      </p:pic>
      <p:sp>
        <p:nvSpPr>
          <p:cNvPr id="4" name="TextBox 3"/>
          <p:cNvSpPr txBox="1"/>
          <p:nvPr/>
        </p:nvSpPr>
        <p:spPr>
          <a:xfrm>
            <a:off x="2899003" y="2297668"/>
            <a:ext cx="1749197" cy="369332"/>
          </a:xfrm>
          <a:prstGeom prst="rect">
            <a:avLst/>
          </a:prstGeom>
          <a:noFill/>
        </p:spPr>
        <p:txBody>
          <a:bodyPr wrap="none" rtlCol="0">
            <a:spAutoFit/>
          </a:bodyPr>
          <a:lstStyle/>
          <a:p>
            <a:r>
              <a:rPr lang="en-US" sz="1800" b="1" dirty="0">
                <a:solidFill>
                  <a:schemeClr val="tx2"/>
                </a:solidFill>
              </a:rPr>
              <a:t>NADW Formation</a:t>
            </a:r>
          </a:p>
        </p:txBody>
      </p:sp>
      <p:cxnSp>
        <p:nvCxnSpPr>
          <p:cNvPr id="6" name="Straight Arrow Connector 5"/>
          <p:cNvCxnSpPr/>
          <p:nvPr/>
        </p:nvCxnSpPr>
        <p:spPr bwMode="auto">
          <a:xfrm flipV="1">
            <a:off x="4574064" y="2438400"/>
            <a:ext cx="381000" cy="43934"/>
          </a:xfrm>
          <a:prstGeom prst="straightConnector1">
            <a:avLst/>
          </a:prstGeom>
          <a:solidFill>
            <a:schemeClr val="accent1"/>
          </a:solidFill>
          <a:ln w="22225" cap="flat" cmpd="sng" algn="ctr">
            <a:solidFill>
              <a:srgbClr val="C00000"/>
            </a:solidFill>
            <a:prstDash val="solid"/>
            <a:round/>
            <a:headEnd type="none" w="med" len="med"/>
            <a:tailEnd type="arrow"/>
          </a:ln>
          <a:effectLst/>
        </p:spPr>
      </p:cxnSp>
      <p:cxnSp>
        <p:nvCxnSpPr>
          <p:cNvPr id="8" name="Straight Arrow Connector 7"/>
          <p:cNvCxnSpPr/>
          <p:nvPr/>
        </p:nvCxnSpPr>
        <p:spPr bwMode="auto">
          <a:xfrm flipH="1">
            <a:off x="3810000" y="2590800"/>
            <a:ext cx="76200" cy="533400"/>
          </a:xfrm>
          <a:prstGeom prst="straightConnector1">
            <a:avLst/>
          </a:prstGeom>
          <a:solidFill>
            <a:schemeClr val="accent1"/>
          </a:solidFill>
          <a:ln w="22225" cap="flat" cmpd="sng" algn="ctr">
            <a:solidFill>
              <a:srgbClr val="C00000"/>
            </a:solidFill>
            <a:prstDash val="solid"/>
            <a:round/>
            <a:headEnd type="none" w="med" len="med"/>
            <a:tailEnd type="arrow"/>
          </a:ln>
          <a:effectLst/>
        </p:spPr>
      </p:cxn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44</a:t>
            </a:fld>
            <a:endParaRPr lang="en-US">
              <a:solidFill>
                <a:srgbClr val="000000"/>
              </a:solidFill>
            </a:endParaRPr>
          </a:p>
        </p:txBody>
      </p:sp>
      <p:pic>
        <p:nvPicPr>
          <p:cNvPr id="135170" name="Picture 2"/>
          <p:cNvPicPr>
            <a:picLocks noChangeAspect="1" noChangeArrowheads="1"/>
          </p:cNvPicPr>
          <p:nvPr/>
        </p:nvPicPr>
        <p:blipFill>
          <a:blip r:embed="rId2" cstate="print"/>
          <a:srcRect/>
          <a:stretch>
            <a:fillRect/>
          </a:stretch>
        </p:blipFill>
        <p:spPr bwMode="auto">
          <a:xfrm>
            <a:off x="101526" y="1676400"/>
            <a:ext cx="8890074" cy="4146550"/>
          </a:xfrm>
          <a:prstGeom prst="rect">
            <a:avLst/>
          </a:prstGeom>
          <a:noFill/>
          <a:ln w="9525">
            <a:noFill/>
            <a:miter lim="800000"/>
            <a:headEnd/>
            <a:tailEnd/>
          </a:ln>
        </p:spPr>
      </p:pic>
      <p:sp>
        <p:nvSpPr>
          <p:cNvPr id="4" name="TextBox 3"/>
          <p:cNvSpPr txBox="1"/>
          <p:nvPr/>
        </p:nvSpPr>
        <p:spPr>
          <a:xfrm>
            <a:off x="938481" y="939225"/>
            <a:ext cx="6877204" cy="584775"/>
          </a:xfrm>
          <a:prstGeom prst="rect">
            <a:avLst/>
          </a:prstGeom>
          <a:noFill/>
        </p:spPr>
        <p:txBody>
          <a:bodyPr wrap="none" rtlCol="0">
            <a:spAutoFit/>
          </a:bodyPr>
          <a:lstStyle/>
          <a:p>
            <a:r>
              <a:rPr lang="en-US" sz="3200" b="1" dirty="0">
                <a:solidFill>
                  <a:schemeClr val="tx2"/>
                </a:solidFill>
              </a:rPr>
              <a:t>Surface T Deviation (</a:t>
            </a:r>
            <a:r>
              <a:rPr lang="en-US" sz="3200" b="1" baseline="30000" dirty="0" err="1">
                <a:solidFill>
                  <a:schemeClr val="tx2"/>
                </a:solidFill>
              </a:rPr>
              <a:t>o</a:t>
            </a:r>
            <a:r>
              <a:rPr lang="en-US" sz="3200" b="1" dirty="0" err="1">
                <a:solidFill>
                  <a:schemeClr val="tx2"/>
                </a:solidFill>
              </a:rPr>
              <a:t>C</a:t>
            </a:r>
            <a:r>
              <a:rPr lang="en-US" sz="3200" b="1" dirty="0">
                <a:solidFill>
                  <a:schemeClr val="tx2"/>
                </a:solidFill>
              </a:rPr>
              <a:t>) from Zonal Mean</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2" cstate="print"/>
          <a:srcRect/>
          <a:stretch>
            <a:fillRect/>
          </a:stretch>
        </p:blipFill>
        <p:spPr bwMode="auto">
          <a:xfrm>
            <a:off x="0" y="752475"/>
            <a:ext cx="9144000" cy="5028305"/>
          </a:xfrm>
          <a:prstGeom prst="rect">
            <a:avLst/>
          </a:prstGeom>
          <a:noFill/>
          <a:ln w="9525">
            <a:noFill/>
            <a:miter lim="800000"/>
            <a:headEnd/>
            <a:tailEnd/>
          </a:ln>
        </p:spPr>
      </p:pic>
      <p:sp>
        <p:nvSpPr>
          <p:cNvPr id="3" name="TextBox 2"/>
          <p:cNvSpPr txBox="1"/>
          <p:nvPr/>
        </p:nvSpPr>
        <p:spPr bwMode="auto">
          <a:xfrm>
            <a:off x="7696200" y="6172200"/>
            <a:ext cx="1133644" cy="338554"/>
          </a:xfrm>
          <a:prstGeom prst="rect">
            <a:avLst/>
          </a:prstGeom>
          <a:noFill/>
          <a:ln w="9525">
            <a:noFill/>
            <a:miter lim="800000"/>
            <a:headEnd/>
            <a:tailEnd/>
          </a:ln>
        </p:spPr>
        <p:txBody>
          <a:bodyPr wrap="none" rtlCol="0">
            <a:spAutoFit/>
          </a:bodyPr>
          <a:lstStyle/>
          <a:p>
            <a:pPr marL="342900" indent="-342900" algn="l">
              <a:spcBef>
                <a:spcPct val="20000"/>
              </a:spcBef>
            </a:pPr>
            <a:r>
              <a:rPr lang="en-US" sz="1600" kern="0" dirty="0">
                <a:latin typeface="+mj-lt"/>
              </a:rPr>
              <a:t>Talley 2008</a:t>
            </a:r>
          </a:p>
        </p:txBody>
      </p:sp>
      <p:sp>
        <p:nvSpPr>
          <p:cNvPr id="4" name="Rectangle 2"/>
          <p:cNvSpPr txBox="1">
            <a:spLocks noChangeArrowheads="1"/>
          </p:cNvSpPr>
          <p:nvPr/>
        </p:nvSpPr>
        <p:spPr>
          <a:xfrm>
            <a:off x="47808" y="1524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3200" b="1" kern="0" dirty="0">
                <a:solidFill>
                  <a:schemeClr val="tx2"/>
                </a:solidFill>
                <a:latin typeface="Arial" charset="0"/>
                <a:ea typeface="SimSun" pitchFamily="2" charset="-122"/>
                <a:cs typeface="+mj-cs"/>
              </a:rPr>
              <a:t>Ocean Volume Transport at Different Levels </a:t>
            </a:r>
          </a:p>
        </p:txBody>
      </p:sp>
      <p:sp>
        <p:nvSpPr>
          <p:cNvPr id="5" name="TextBox 4"/>
          <p:cNvSpPr txBox="1"/>
          <p:nvPr/>
        </p:nvSpPr>
        <p:spPr bwMode="auto">
          <a:xfrm>
            <a:off x="304800" y="5791200"/>
            <a:ext cx="6667210" cy="929485"/>
          </a:xfrm>
          <a:prstGeom prst="rect">
            <a:avLst/>
          </a:prstGeom>
          <a:noFill/>
          <a:ln w="9525">
            <a:noFill/>
            <a:miter lim="800000"/>
            <a:headEnd/>
            <a:tailEnd/>
          </a:ln>
        </p:spPr>
        <p:txBody>
          <a:bodyPr wrap="none" rtlCol="0">
            <a:spAutoFit/>
          </a:bodyPr>
          <a:lstStyle/>
          <a:p>
            <a:pPr marL="342900" indent="-342900" algn="l">
              <a:spcBef>
                <a:spcPct val="20000"/>
              </a:spcBef>
            </a:pPr>
            <a:r>
              <a:rPr lang="en-US" sz="1600" b="1" kern="0" dirty="0" err="1">
                <a:latin typeface="Arial" pitchFamily="34" charset="0"/>
                <a:cs typeface="Arial" pitchFamily="34" charset="0"/>
              </a:rPr>
              <a:t>Equatorward</a:t>
            </a:r>
            <a:r>
              <a:rPr lang="en-US" sz="1600" b="1" kern="0" dirty="0">
                <a:latin typeface="Arial" pitchFamily="34" charset="0"/>
                <a:cs typeface="Arial" pitchFamily="34" charset="0"/>
              </a:rPr>
              <a:t> Transport of Freshwater in the Oceans:  </a:t>
            </a:r>
          </a:p>
          <a:p>
            <a:pPr marL="342900" indent="-342900" algn="l">
              <a:spcBef>
                <a:spcPct val="20000"/>
              </a:spcBef>
            </a:pPr>
            <a:r>
              <a:rPr lang="en-US" sz="1600" b="1" kern="0" dirty="0">
                <a:solidFill>
                  <a:schemeClr val="tx2"/>
                </a:solidFill>
                <a:latin typeface="Arial" pitchFamily="34" charset="0"/>
                <a:cs typeface="Arial" pitchFamily="34" charset="0"/>
              </a:rPr>
              <a:t>N. Hemisphere: Mostly through N. Atlantic Overturning Circulation</a:t>
            </a:r>
          </a:p>
          <a:p>
            <a:pPr marL="342900" indent="-342900" algn="l">
              <a:spcBef>
                <a:spcPct val="20000"/>
              </a:spcBef>
            </a:pPr>
            <a:r>
              <a:rPr lang="en-US" sz="1600" b="1" kern="0" dirty="0">
                <a:solidFill>
                  <a:schemeClr val="tx2"/>
                </a:solidFill>
                <a:latin typeface="Arial" pitchFamily="34" charset="0"/>
                <a:cs typeface="Arial" pitchFamily="34" charset="0"/>
              </a:rPr>
              <a:t>S. Hemisphere: Mostly through upper oceans</a:t>
            </a:r>
          </a:p>
        </p:txBody>
      </p:sp>
      <p:sp>
        <p:nvSpPr>
          <p:cNvPr id="6" name="Rectangle 5"/>
          <p:cNvSpPr/>
          <p:nvPr/>
        </p:nvSpPr>
        <p:spPr>
          <a:xfrm>
            <a:off x="6934200" y="762000"/>
            <a:ext cx="1494320" cy="400110"/>
          </a:xfrm>
          <a:prstGeom prst="rect">
            <a:avLst/>
          </a:prstGeom>
        </p:spPr>
        <p:txBody>
          <a:bodyPr wrap="none">
            <a:spAutoFit/>
          </a:bodyPr>
          <a:lstStyle/>
          <a:p>
            <a:pPr marL="342900" indent="-342900" algn="l">
              <a:spcBef>
                <a:spcPct val="20000"/>
              </a:spcBef>
            </a:pPr>
            <a:r>
              <a:rPr lang="en-US" sz="2000" b="1" kern="0" dirty="0">
                <a:solidFill>
                  <a:schemeClr val="tx2"/>
                </a:solidFill>
              </a:rPr>
              <a:t>1Sv=10</a:t>
            </a:r>
            <a:r>
              <a:rPr lang="en-US" sz="2000" b="1" kern="0" baseline="30000" dirty="0">
                <a:solidFill>
                  <a:schemeClr val="tx2"/>
                </a:solidFill>
              </a:rPr>
              <a:t>6</a:t>
            </a:r>
            <a:r>
              <a:rPr lang="en-US" sz="2000" b="1" kern="0" dirty="0">
                <a:solidFill>
                  <a:schemeClr val="tx2"/>
                </a:solidFill>
              </a:rPr>
              <a:t> m</a:t>
            </a:r>
            <a:r>
              <a:rPr lang="en-US" sz="2000" b="1" kern="0" baseline="30000" dirty="0">
                <a:solidFill>
                  <a:schemeClr val="tx2"/>
                </a:solidFill>
              </a:rPr>
              <a:t>3</a:t>
            </a:r>
            <a:r>
              <a:rPr lang="en-US" sz="2000" b="1" kern="0" dirty="0">
                <a:solidFill>
                  <a:schemeClr val="tx2"/>
                </a:solidFill>
              </a:rPr>
              <a:t>/s</a:t>
            </a:r>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46</a:t>
            </a:fld>
            <a:endParaRPr lang="en-US">
              <a:solidFill>
                <a:srgbClr val="000000"/>
              </a:solidFill>
            </a:endParaRPr>
          </a:p>
        </p:txBody>
      </p:sp>
      <p:pic>
        <p:nvPicPr>
          <p:cNvPr id="137218" name="Picture 2"/>
          <p:cNvPicPr>
            <a:picLocks noChangeAspect="1" noChangeArrowheads="1"/>
          </p:cNvPicPr>
          <p:nvPr/>
        </p:nvPicPr>
        <p:blipFill>
          <a:blip r:embed="rId2" cstate="print"/>
          <a:srcRect/>
          <a:stretch>
            <a:fillRect/>
          </a:stretch>
        </p:blipFill>
        <p:spPr bwMode="auto">
          <a:xfrm>
            <a:off x="76200" y="1295400"/>
            <a:ext cx="8955911" cy="5257800"/>
          </a:xfrm>
          <a:prstGeom prst="rect">
            <a:avLst/>
          </a:prstGeom>
          <a:noFill/>
          <a:ln w="9525">
            <a:noFill/>
            <a:miter lim="800000"/>
            <a:headEnd/>
            <a:tailEnd/>
          </a:ln>
        </p:spPr>
      </p:pic>
      <p:sp>
        <p:nvSpPr>
          <p:cNvPr id="4" name="TextBox 3"/>
          <p:cNvSpPr txBox="1"/>
          <p:nvPr/>
        </p:nvSpPr>
        <p:spPr>
          <a:xfrm>
            <a:off x="7244406" y="6324600"/>
            <a:ext cx="1213794" cy="400110"/>
          </a:xfrm>
          <a:prstGeom prst="rect">
            <a:avLst/>
          </a:prstGeom>
          <a:noFill/>
        </p:spPr>
        <p:txBody>
          <a:bodyPr wrap="none" rtlCol="0">
            <a:spAutoFit/>
          </a:bodyPr>
          <a:lstStyle/>
          <a:p>
            <a:r>
              <a:rPr lang="en-US" sz="2000" dirty="0"/>
              <a:t>IPCC 2007</a:t>
            </a:r>
          </a:p>
        </p:txBody>
      </p:sp>
      <p:sp>
        <p:nvSpPr>
          <p:cNvPr id="5" name="TextBox 4"/>
          <p:cNvSpPr txBox="1"/>
          <p:nvPr/>
        </p:nvSpPr>
        <p:spPr>
          <a:xfrm>
            <a:off x="219752" y="558225"/>
            <a:ext cx="8314648" cy="584775"/>
          </a:xfrm>
          <a:prstGeom prst="rect">
            <a:avLst/>
          </a:prstGeom>
          <a:noFill/>
        </p:spPr>
        <p:txBody>
          <a:bodyPr wrap="none" rtlCol="0">
            <a:spAutoFit/>
          </a:bodyPr>
          <a:lstStyle/>
          <a:p>
            <a:r>
              <a:rPr lang="en-US" sz="3200" b="1" dirty="0">
                <a:solidFill>
                  <a:schemeClr val="tx2"/>
                </a:solidFill>
              </a:rPr>
              <a:t>Weakening of the Atlantic THC Under GHG Forcing</a:t>
            </a:r>
          </a:p>
        </p:txBody>
      </p:sp>
      <p:sp>
        <p:nvSpPr>
          <p:cNvPr id="6" name="TextBox 5"/>
          <p:cNvSpPr txBox="1"/>
          <p:nvPr/>
        </p:nvSpPr>
        <p:spPr>
          <a:xfrm>
            <a:off x="7321979" y="1123890"/>
            <a:ext cx="907621" cy="400110"/>
          </a:xfrm>
          <a:prstGeom prst="rect">
            <a:avLst/>
          </a:prstGeom>
          <a:noFill/>
        </p:spPr>
        <p:txBody>
          <a:bodyPr wrap="none" rtlCol="0">
            <a:spAutoFit/>
          </a:bodyPr>
          <a:lstStyle/>
          <a:p>
            <a:r>
              <a:rPr lang="en-US" sz="2000" b="1" dirty="0"/>
              <a:t>Models</a:t>
            </a: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47</a:t>
            </a:fld>
            <a:endParaRPr lang="en-US">
              <a:solidFill>
                <a:srgbClr val="000000"/>
              </a:solidFill>
            </a:endParaRPr>
          </a:p>
        </p:txBody>
      </p:sp>
      <p:pic>
        <p:nvPicPr>
          <p:cNvPr id="59394" name="Picture 2"/>
          <p:cNvPicPr>
            <a:picLocks noChangeAspect="1" noChangeArrowheads="1"/>
          </p:cNvPicPr>
          <p:nvPr/>
        </p:nvPicPr>
        <p:blipFill>
          <a:blip r:embed="rId3" cstate="print"/>
          <a:srcRect/>
          <a:stretch>
            <a:fillRect/>
          </a:stretch>
        </p:blipFill>
        <p:spPr bwMode="auto">
          <a:xfrm>
            <a:off x="914400" y="765119"/>
            <a:ext cx="7208837" cy="5483281"/>
          </a:xfrm>
          <a:prstGeom prst="rect">
            <a:avLst/>
          </a:prstGeom>
          <a:noFill/>
          <a:ln w="9525">
            <a:noFill/>
            <a:miter lim="800000"/>
            <a:headEnd/>
            <a:tailEnd/>
          </a:ln>
        </p:spPr>
      </p:pic>
      <p:sp>
        <p:nvSpPr>
          <p:cNvPr id="4" name="TextBox 3"/>
          <p:cNvSpPr txBox="1"/>
          <p:nvPr/>
        </p:nvSpPr>
        <p:spPr>
          <a:xfrm>
            <a:off x="7244405" y="6071175"/>
            <a:ext cx="1213795" cy="400110"/>
          </a:xfrm>
          <a:prstGeom prst="rect">
            <a:avLst/>
          </a:prstGeom>
          <a:noFill/>
        </p:spPr>
        <p:txBody>
          <a:bodyPr wrap="none" rtlCol="0">
            <a:spAutoFit/>
          </a:bodyPr>
          <a:lstStyle/>
          <a:p>
            <a:r>
              <a:rPr lang="en-US" sz="2000" dirty="0"/>
              <a:t>IPCC 2013</a:t>
            </a:r>
          </a:p>
        </p:txBody>
      </p:sp>
      <p:sp>
        <p:nvSpPr>
          <p:cNvPr id="5" name="TextBox 4"/>
          <p:cNvSpPr txBox="1"/>
          <p:nvPr/>
        </p:nvSpPr>
        <p:spPr>
          <a:xfrm>
            <a:off x="219752" y="304800"/>
            <a:ext cx="8314648" cy="584775"/>
          </a:xfrm>
          <a:prstGeom prst="rect">
            <a:avLst/>
          </a:prstGeom>
          <a:noFill/>
        </p:spPr>
        <p:txBody>
          <a:bodyPr wrap="none" rtlCol="0">
            <a:spAutoFit/>
          </a:bodyPr>
          <a:lstStyle/>
          <a:p>
            <a:r>
              <a:rPr lang="en-US" sz="3200" b="1" dirty="0">
                <a:solidFill>
                  <a:schemeClr val="tx2"/>
                </a:solidFill>
              </a:rPr>
              <a:t>Weakening of the Atlantic THC Under GHG Forcing</a:t>
            </a:r>
          </a:p>
        </p:txBody>
      </p:sp>
      <p:sp>
        <p:nvSpPr>
          <p:cNvPr id="6" name="Rectangle 5"/>
          <p:cNvSpPr/>
          <p:nvPr/>
        </p:nvSpPr>
        <p:spPr>
          <a:xfrm rot="-5400000">
            <a:off x="-1505634" y="3105834"/>
            <a:ext cx="4572000" cy="646331"/>
          </a:xfrm>
          <a:prstGeom prst="rect">
            <a:avLst/>
          </a:prstGeom>
          <a:solidFill>
            <a:schemeClr val="tx1"/>
          </a:solidFill>
        </p:spPr>
        <p:txBody>
          <a:bodyPr>
            <a:spAutoFit/>
          </a:bodyPr>
          <a:lstStyle/>
          <a:p>
            <a:r>
              <a:rPr lang="en-US" sz="1800" b="1" dirty="0"/>
              <a:t>Atlantic Meridional Overturning Circulation (AMOC) strength at 30°N (</a:t>
            </a:r>
            <a:r>
              <a:rPr lang="en-US" sz="1800" b="1" dirty="0" err="1"/>
              <a:t>Sv</a:t>
            </a:r>
            <a:r>
              <a:rPr lang="en-US" sz="1800" b="1" dirty="0"/>
              <a:t>)</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5778" name="Picture 2"/>
          <p:cNvPicPr>
            <a:picLocks noChangeAspect="1" noChangeArrowheads="1"/>
          </p:cNvPicPr>
          <p:nvPr/>
        </p:nvPicPr>
        <p:blipFill>
          <a:blip r:embed="rId2" cstate="print"/>
          <a:srcRect/>
          <a:stretch>
            <a:fillRect/>
          </a:stretch>
        </p:blipFill>
        <p:spPr bwMode="auto">
          <a:xfrm>
            <a:off x="26776" y="277910"/>
            <a:ext cx="9067800" cy="6427690"/>
          </a:xfrm>
          <a:prstGeom prst="rect">
            <a:avLst/>
          </a:prstGeom>
          <a:noFill/>
          <a:ln w="9525">
            <a:noFill/>
            <a:miter lim="800000"/>
            <a:headEnd/>
            <a:tailEnd/>
          </a:ln>
        </p:spPr>
      </p:pic>
      <p:sp>
        <p:nvSpPr>
          <p:cNvPr id="3" name="TextBox 2"/>
          <p:cNvSpPr txBox="1"/>
          <p:nvPr/>
        </p:nvSpPr>
        <p:spPr>
          <a:xfrm>
            <a:off x="457200" y="1344710"/>
            <a:ext cx="8229600" cy="461665"/>
          </a:xfrm>
          <a:prstGeom prst="rect">
            <a:avLst/>
          </a:prstGeom>
          <a:noFill/>
        </p:spPr>
        <p:txBody>
          <a:bodyPr wrap="square" rtlCol="0">
            <a:spAutoFit/>
          </a:bodyPr>
          <a:lstStyle/>
          <a:p>
            <a:pPr algn="l"/>
            <a:r>
              <a:rPr lang="en-US" sz="2400" dirty="0">
                <a:solidFill>
                  <a:schemeClr val="bg1"/>
                </a:solidFill>
              </a:rPr>
              <a:t>Cold colors: the ocean absorbs net energy, mostly from solar radiation</a:t>
            </a:r>
          </a:p>
        </p:txBody>
      </p:sp>
      <p:sp>
        <p:nvSpPr>
          <p:cNvPr id="4" name="TextBox 3"/>
          <p:cNvSpPr txBox="1"/>
          <p:nvPr/>
        </p:nvSpPr>
        <p:spPr>
          <a:xfrm>
            <a:off x="304800" y="6096000"/>
            <a:ext cx="5370829" cy="461665"/>
          </a:xfrm>
          <a:prstGeom prst="rect">
            <a:avLst/>
          </a:prstGeom>
          <a:noFill/>
        </p:spPr>
        <p:txBody>
          <a:bodyPr wrap="none" rtlCol="0">
            <a:spAutoFit/>
          </a:bodyPr>
          <a:lstStyle/>
          <a:p>
            <a:pPr algn="l"/>
            <a:r>
              <a:rPr lang="en-US" sz="2400" dirty="0">
                <a:solidFill>
                  <a:schemeClr val="tx2"/>
                </a:solidFill>
              </a:rPr>
              <a:t>Warm colors: the ocean heats the atmosphere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78" name="Picture 2"/>
          <p:cNvPicPr>
            <a:picLocks noChangeAspect="1" noChangeArrowheads="1"/>
          </p:cNvPicPr>
          <p:nvPr/>
        </p:nvPicPr>
        <p:blipFill>
          <a:blip r:embed="rId3" cstate="print"/>
          <a:srcRect/>
          <a:stretch>
            <a:fillRect/>
          </a:stretch>
        </p:blipFill>
        <p:spPr bwMode="auto">
          <a:xfrm>
            <a:off x="254000" y="457200"/>
            <a:ext cx="8661400" cy="5875492"/>
          </a:xfrm>
          <a:prstGeom prst="rect">
            <a:avLst/>
          </a:prstGeom>
          <a:noFill/>
          <a:ln w="9525">
            <a:noFill/>
            <a:miter lim="800000"/>
            <a:headEnd/>
            <a:tailEnd/>
          </a:ln>
        </p:spPr>
      </p:pic>
      <p:sp>
        <p:nvSpPr>
          <p:cNvPr id="3" name="Rectangle 2"/>
          <p:cNvSpPr/>
          <p:nvPr/>
        </p:nvSpPr>
        <p:spPr>
          <a:xfrm>
            <a:off x="1747531" y="6320135"/>
            <a:ext cx="5725285" cy="400110"/>
          </a:xfrm>
          <a:prstGeom prst="rect">
            <a:avLst/>
          </a:prstGeom>
        </p:spPr>
        <p:txBody>
          <a:bodyPr wrap="none">
            <a:spAutoFit/>
          </a:bodyPr>
          <a:lstStyle/>
          <a:p>
            <a:r>
              <a:rPr lang="en-US" sz="2000" b="1" dirty="0">
                <a:latin typeface="Arial" pitchFamily="34" charset="0"/>
                <a:cs typeface="Arial" pitchFamily="34" charset="0"/>
              </a:rPr>
              <a:t>PW (</a:t>
            </a:r>
            <a:r>
              <a:rPr lang="en-US" sz="2000" b="1" dirty="0" err="1">
                <a:latin typeface="Arial" pitchFamily="34" charset="0"/>
                <a:cs typeface="Arial" pitchFamily="34" charset="0"/>
              </a:rPr>
              <a:t>petawatt</a:t>
            </a:r>
            <a:r>
              <a:rPr lang="en-US" sz="2000" b="1" dirty="0">
                <a:latin typeface="Arial" pitchFamily="34" charset="0"/>
                <a:cs typeface="Arial" pitchFamily="34" charset="0"/>
              </a:rPr>
              <a:t>) = 10</a:t>
            </a:r>
            <a:r>
              <a:rPr lang="en-US" sz="2000" b="1" baseline="30000" dirty="0">
                <a:latin typeface="Arial" pitchFamily="34" charset="0"/>
                <a:cs typeface="Arial" pitchFamily="34" charset="0"/>
              </a:rPr>
              <a:t>15</a:t>
            </a:r>
            <a:r>
              <a:rPr lang="en-US" sz="2000" b="1" dirty="0">
                <a:latin typeface="Arial" pitchFamily="34" charset="0"/>
                <a:cs typeface="Arial" pitchFamily="34" charset="0"/>
              </a:rPr>
              <a:t> W        </a:t>
            </a:r>
            <a:r>
              <a:rPr lang="en-US" sz="1600" dirty="0" err="1"/>
              <a:t>Fasullo</a:t>
            </a:r>
            <a:r>
              <a:rPr lang="en-US" sz="1600" dirty="0"/>
              <a:t> and </a:t>
            </a:r>
            <a:r>
              <a:rPr lang="en-US" sz="1600" dirty="0" err="1"/>
              <a:t>Trenberth</a:t>
            </a:r>
            <a:r>
              <a:rPr lang="en-US" sz="1600" dirty="0"/>
              <a:t> (2008) </a:t>
            </a:r>
            <a:endParaRPr lang="en-US" sz="2000" b="1" dirty="0">
              <a:latin typeface="Arial" pitchFamily="34" charset="0"/>
              <a:cs typeface="Arial" pitchFamily="34" charset="0"/>
            </a:endParaRPr>
          </a:p>
        </p:txBody>
      </p:sp>
      <p:sp>
        <p:nvSpPr>
          <p:cNvPr id="4" name="TextBox 3"/>
          <p:cNvSpPr txBox="1"/>
          <p:nvPr/>
        </p:nvSpPr>
        <p:spPr>
          <a:xfrm>
            <a:off x="3294659" y="3048000"/>
            <a:ext cx="1936749" cy="369332"/>
          </a:xfrm>
          <a:prstGeom prst="rect">
            <a:avLst/>
          </a:prstGeom>
          <a:noFill/>
        </p:spPr>
        <p:txBody>
          <a:bodyPr wrap="none" rtlCol="0">
            <a:spAutoFit/>
          </a:bodyPr>
          <a:lstStyle/>
          <a:p>
            <a:r>
              <a:rPr lang="en-US" sz="1800" b="1" dirty="0"/>
              <a:t>positive=northward</a:t>
            </a:r>
          </a:p>
        </p:txBody>
      </p:sp>
      <p:sp>
        <p:nvSpPr>
          <p:cNvPr id="5" name="TextBox 4"/>
          <p:cNvSpPr txBox="1"/>
          <p:nvPr/>
        </p:nvSpPr>
        <p:spPr>
          <a:xfrm>
            <a:off x="4827573" y="4191000"/>
            <a:ext cx="3265639" cy="1354217"/>
          </a:xfrm>
          <a:prstGeom prst="rect">
            <a:avLst/>
          </a:prstGeom>
          <a:noFill/>
        </p:spPr>
        <p:txBody>
          <a:bodyPr wrap="none" rtlCol="0">
            <a:spAutoFit/>
          </a:bodyPr>
          <a:lstStyle/>
          <a:p>
            <a:r>
              <a:rPr lang="en-US" sz="1800" b="1" dirty="0"/>
              <a:t>      negative=southward</a:t>
            </a:r>
          </a:p>
          <a:p>
            <a:endParaRPr lang="en-US" sz="1000" b="1" dirty="0"/>
          </a:p>
          <a:p>
            <a:r>
              <a:rPr lang="en-US" sz="1800" b="1" dirty="0">
                <a:solidFill>
                  <a:schemeClr val="tx2"/>
                </a:solidFill>
              </a:rPr>
              <a:t>Ocean transport important  </a:t>
            </a:r>
          </a:p>
          <a:p>
            <a:r>
              <a:rPr lang="en-US" sz="1800" b="1" dirty="0">
                <a:solidFill>
                  <a:schemeClr val="tx2"/>
                </a:solidFill>
              </a:rPr>
              <a:t>      mainly at low latitudes              </a:t>
            </a:r>
          </a:p>
          <a:p>
            <a:r>
              <a:rPr lang="en-US" sz="1800" b="1" dirty="0"/>
              <a:t>       </a:t>
            </a:r>
          </a:p>
        </p:txBody>
      </p:sp>
      <p:cxnSp>
        <p:nvCxnSpPr>
          <p:cNvPr id="7" name="Straight Arrow Connector 6"/>
          <p:cNvCxnSpPr/>
          <p:nvPr/>
        </p:nvCxnSpPr>
        <p:spPr bwMode="auto">
          <a:xfrm flipH="1">
            <a:off x="5165571" y="4419600"/>
            <a:ext cx="473229" cy="32266"/>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cxnSp>
        <p:nvCxnSpPr>
          <p:cNvPr id="9" name="Straight Arrow Connector 8"/>
          <p:cNvCxnSpPr/>
          <p:nvPr/>
        </p:nvCxnSpPr>
        <p:spPr bwMode="auto">
          <a:xfrm flipV="1">
            <a:off x="5181416" y="3124200"/>
            <a:ext cx="325582" cy="108466"/>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cxnSp>
        <p:nvCxnSpPr>
          <p:cNvPr id="10" name="Straight Arrow Connector 9"/>
          <p:cNvCxnSpPr/>
          <p:nvPr/>
        </p:nvCxnSpPr>
        <p:spPr bwMode="auto">
          <a:xfrm>
            <a:off x="5715000" y="3048000"/>
            <a:ext cx="1295400" cy="0"/>
          </a:xfrm>
          <a:prstGeom prst="straightConnector1">
            <a:avLst/>
          </a:prstGeom>
          <a:solidFill>
            <a:schemeClr val="accent1"/>
          </a:solidFill>
          <a:ln w="50800" cap="flat" cmpd="sng" algn="ctr">
            <a:solidFill>
              <a:schemeClr val="tx2"/>
            </a:solidFill>
            <a:prstDash val="solid"/>
            <a:round/>
            <a:headEnd type="none" w="med" len="med"/>
            <a:tailEnd type="arrow"/>
          </a:ln>
          <a:effectLst/>
        </p:spPr>
      </p:cxnSp>
      <p:cxnSp>
        <p:nvCxnSpPr>
          <p:cNvPr id="11" name="Straight Arrow Connector 10"/>
          <p:cNvCxnSpPr/>
          <p:nvPr/>
        </p:nvCxnSpPr>
        <p:spPr bwMode="auto">
          <a:xfrm rot="10800000">
            <a:off x="3581400" y="4419600"/>
            <a:ext cx="1295400" cy="0"/>
          </a:xfrm>
          <a:prstGeom prst="straightConnector1">
            <a:avLst/>
          </a:prstGeom>
          <a:solidFill>
            <a:schemeClr val="accent1"/>
          </a:solidFill>
          <a:ln w="50800" cap="flat" cmpd="sng" algn="ctr">
            <a:solidFill>
              <a:schemeClr val="tx2"/>
            </a:solidFill>
            <a:prstDash val="solid"/>
            <a:round/>
            <a:headEnd type="none" w="med" len="med"/>
            <a:tailEnd type="arrow"/>
          </a:ln>
          <a:effec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par>
                                <p:cTn id="8" presetID="3"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linds(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0" y="152400"/>
            <a:ext cx="89154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noProof="0" dirty="0">
                <a:ln>
                  <a:noFill/>
                </a:ln>
                <a:solidFill>
                  <a:schemeClr val="tx2"/>
                </a:solidFill>
                <a:effectLst/>
                <a:uLnTx/>
                <a:uFillTx/>
                <a:latin typeface="Arial" charset="0"/>
                <a:ea typeface="SimSun" pitchFamily="2" charset="-122"/>
                <a:cs typeface="+mj-cs"/>
              </a:rPr>
              <a:t>Some Basic Ocean Numbers </a:t>
            </a:r>
            <a:endParaRPr kumimoji="0" lang="en-US" sz="3200" b="1" i="0" u="none" strike="noStrike" kern="0" cap="none" spc="0" normalizeH="0" baseline="0" noProof="0" dirty="0">
              <a:ln>
                <a:noFill/>
              </a:ln>
              <a:solidFill>
                <a:schemeClr val="tx2"/>
              </a:solidFill>
              <a:effectLst/>
              <a:uLnTx/>
              <a:uFillTx/>
              <a:latin typeface="Arial" charset="0"/>
              <a:ea typeface="SimSun" pitchFamily="2" charset="-122"/>
              <a:cs typeface="+mj-cs"/>
            </a:endParaRPr>
          </a:p>
        </p:txBody>
      </p:sp>
      <p:sp>
        <p:nvSpPr>
          <p:cNvPr id="3" name="Line 4"/>
          <p:cNvSpPr>
            <a:spLocks noChangeShapeType="1"/>
          </p:cNvSpPr>
          <p:nvPr/>
        </p:nvSpPr>
        <p:spPr bwMode="auto">
          <a:xfrm>
            <a:off x="0" y="838200"/>
            <a:ext cx="9144000" cy="0"/>
          </a:xfrm>
          <a:prstGeom prst="line">
            <a:avLst/>
          </a:prstGeom>
          <a:noFill/>
          <a:ln w="31750">
            <a:solidFill>
              <a:schemeClr val="accent1"/>
            </a:solidFill>
            <a:round/>
            <a:headEnd/>
            <a:tailEnd/>
          </a:ln>
        </p:spPr>
        <p:txBody>
          <a:bodyPr anchor="ctr"/>
          <a:lstStyle/>
          <a:p>
            <a:endParaRPr lang="en-US"/>
          </a:p>
        </p:txBody>
      </p:sp>
      <p:pic>
        <p:nvPicPr>
          <p:cNvPr id="1030" name="Picture 6"/>
          <p:cNvPicPr>
            <a:picLocks noChangeAspect="1" noChangeArrowheads="1"/>
          </p:cNvPicPr>
          <p:nvPr/>
        </p:nvPicPr>
        <p:blipFill>
          <a:blip r:embed="rId3" cstate="print"/>
          <a:srcRect/>
          <a:stretch>
            <a:fillRect/>
          </a:stretch>
        </p:blipFill>
        <p:spPr bwMode="auto">
          <a:xfrm>
            <a:off x="1524000" y="838200"/>
            <a:ext cx="4800600" cy="5955175"/>
          </a:xfrm>
          <a:prstGeom prst="rect">
            <a:avLst/>
          </a:prstGeom>
          <a:noFill/>
          <a:ln w="9525">
            <a:solidFill>
              <a:schemeClr val="accent1"/>
            </a:solidFill>
            <a:miter lim="800000"/>
            <a:headEnd/>
            <a:tailEnd/>
          </a:ln>
        </p:spPr>
      </p:pic>
      <p:sp>
        <p:nvSpPr>
          <p:cNvPr id="18" name="TextBox 17"/>
          <p:cNvSpPr txBox="1"/>
          <p:nvPr/>
        </p:nvSpPr>
        <p:spPr>
          <a:xfrm>
            <a:off x="5853988" y="990600"/>
            <a:ext cx="2299412" cy="400110"/>
          </a:xfrm>
          <a:prstGeom prst="rect">
            <a:avLst/>
          </a:prstGeom>
          <a:noFill/>
        </p:spPr>
        <p:txBody>
          <a:bodyPr wrap="none" rtlCol="0">
            <a:spAutoFit/>
          </a:bodyPr>
          <a:lstStyle/>
          <a:p>
            <a:r>
              <a:rPr lang="en-US" sz="2000" b="1" dirty="0"/>
              <a:t>~72% Earth’s surface</a:t>
            </a:r>
          </a:p>
        </p:txBody>
      </p:sp>
      <p:sp>
        <p:nvSpPr>
          <p:cNvPr id="19" name="TextBox 18"/>
          <p:cNvSpPr txBox="1"/>
          <p:nvPr/>
        </p:nvSpPr>
        <p:spPr>
          <a:xfrm>
            <a:off x="5870168" y="1885890"/>
            <a:ext cx="3132717" cy="2246769"/>
          </a:xfrm>
          <a:prstGeom prst="rect">
            <a:avLst/>
          </a:prstGeom>
          <a:noFill/>
        </p:spPr>
        <p:txBody>
          <a:bodyPr wrap="none" rtlCol="0">
            <a:spAutoFit/>
          </a:bodyPr>
          <a:lstStyle/>
          <a:p>
            <a:r>
              <a:rPr lang="en-US" sz="2000" b="1" dirty="0"/>
              <a:t>~3.5% higher than freshwater</a:t>
            </a:r>
          </a:p>
          <a:p>
            <a:r>
              <a:rPr lang="en-US" sz="2000" b="1" dirty="0">
                <a:solidFill>
                  <a:schemeClr val="tx2"/>
                </a:solidFill>
              </a:rPr>
              <a:t>Why?</a:t>
            </a:r>
          </a:p>
          <a:p>
            <a:endParaRPr lang="en-US" sz="2000" b="1" dirty="0">
              <a:solidFill>
                <a:schemeClr val="tx2"/>
              </a:solidFill>
            </a:endParaRPr>
          </a:p>
          <a:p>
            <a:endParaRPr lang="en-US" sz="2000" b="1" dirty="0">
              <a:solidFill>
                <a:schemeClr val="tx2"/>
              </a:solidFill>
            </a:endParaRPr>
          </a:p>
          <a:p>
            <a:endParaRPr lang="en-US" sz="2000" b="1" dirty="0">
              <a:solidFill>
                <a:schemeClr val="tx2"/>
              </a:solidFill>
            </a:endParaRPr>
          </a:p>
          <a:p>
            <a:r>
              <a:rPr lang="en-US" sz="2000" b="1" dirty="0">
                <a:solidFill>
                  <a:schemeClr val="tx2"/>
                </a:solidFill>
              </a:rPr>
              <a:t>Only ~5% of the oceans have</a:t>
            </a:r>
          </a:p>
          <a:p>
            <a:pPr algn="l"/>
            <a:r>
              <a:rPr lang="en-US" sz="2000" b="1" dirty="0">
                <a:solidFill>
                  <a:schemeClr val="tx2"/>
                </a:solidFill>
              </a:rPr>
              <a:t>been explored by humans!</a:t>
            </a:r>
          </a:p>
        </p:txBody>
      </p:sp>
      <p:sp>
        <p:nvSpPr>
          <p:cNvPr id="7" name="Rectangle 6"/>
          <p:cNvSpPr/>
          <p:nvPr/>
        </p:nvSpPr>
        <p:spPr>
          <a:xfrm>
            <a:off x="6096000" y="2514600"/>
            <a:ext cx="2794356" cy="646331"/>
          </a:xfrm>
          <a:prstGeom prst="rect">
            <a:avLst/>
          </a:prstGeom>
        </p:spPr>
        <p:txBody>
          <a:bodyPr wrap="none">
            <a:spAutoFit/>
          </a:bodyPr>
          <a:lstStyle/>
          <a:p>
            <a:r>
              <a:rPr lang="en-US" sz="1800" b="1" dirty="0">
                <a:latin typeface="Arial" pitchFamily="34" charset="0"/>
                <a:cs typeface="Arial" pitchFamily="34" charset="0"/>
              </a:rPr>
              <a:t>Water density=1.0g/cm</a:t>
            </a:r>
            <a:r>
              <a:rPr lang="en-US" sz="1800" b="1" baseline="30000" dirty="0">
                <a:latin typeface="Arial" pitchFamily="34" charset="0"/>
                <a:cs typeface="Arial" pitchFamily="34" charset="0"/>
              </a:rPr>
              <a:t>3</a:t>
            </a:r>
          </a:p>
          <a:p>
            <a:r>
              <a:rPr lang="en-US" sz="1800" b="1" dirty="0">
                <a:latin typeface="Arial" pitchFamily="34" charset="0"/>
                <a:cs typeface="Arial" pitchFamily="34" charset="0"/>
              </a:rPr>
              <a:t>Salt density =2.16g/cm</a:t>
            </a:r>
            <a:r>
              <a:rPr lang="en-US" sz="1800" b="1" baseline="30000" dirty="0">
                <a:latin typeface="Arial" pitchFamily="34" charset="0"/>
                <a:cs typeface="Arial" pitchFamily="34" charset="0"/>
              </a:rPr>
              <a:t>3</a:t>
            </a:r>
          </a:p>
        </p:txBody>
      </p:sp>
      <p:sp>
        <p:nvSpPr>
          <p:cNvPr id="8" name="Rectangle 7"/>
          <p:cNvSpPr/>
          <p:nvPr/>
        </p:nvSpPr>
        <p:spPr bwMode="auto">
          <a:xfrm>
            <a:off x="4343400" y="6364224"/>
            <a:ext cx="914400" cy="252984"/>
          </a:xfrm>
          <a:prstGeom prst="rect">
            <a:avLst/>
          </a:prstGeom>
          <a:noFill/>
          <a:ln w="31750"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cstate="print"/>
          <a:srcRect/>
          <a:stretch>
            <a:fillRect/>
          </a:stretch>
        </p:blipFill>
        <p:spPr bwMode="auto">
          <a:xfrm>
            <a:off x="1174164" y="990600"/>
            <a:ext cx="7137986" cy="5029200"/>
          </a:xfrm>
          <a:prstGeom prst="rect">
            <a:avLst/>
          </a:prstGeom>
          <a:noFill/>
          <a:ln w="9525">
            <a:noFill/>
            <a:miter lim="800000"/>
            <a:headEnd/>
            <a:tailEnd/>
          </a:ln>
        </p:spPr>
      </p:pic>
      <p:sp>
        <p:nvSpPr>
          <p:cNvPr id="3" name="TextBox 2"/>
          <p:cNvSpPr txBox="1"/>
          <p:nvPr/>
        </p:nvSpPr>
        <p:spPr bwMode="auto">
          <a:xfrm>
            <a:off x="685800" y="228600"/>
            <a:ext cx="6891630" cy="646331"/>
          </a:xfrm>
          <a:prstGeom prst="rect">
            <a:avLst/>
          </a:prstGeom>
          <a:noFill/>
          <a:ln w="9525">
            <a:noFill/>
            <a:miter lim="800000"/>
            <a:headEnd/>
            <a:tailEnd/>
          </a:ln>
        </p:spPr>
        <p:txBody>
          <a:bodyPr wrap="none" rtlCol="0">
            <a:spAutoFit/>
          </a:bodyPr>
          <a:lstStyle/>
          <a:p>
            <a:pPr marL="342900" indent="-342900" algn="l">
              <a:spcBef>
                <a:spcPct val="20000"/>
              </a:spcBef>
            </a:pPr>
            <a:r>
              <a:rPr lang="en-US" sz="3600" b="1" kern="0" dirty="0">
                <a:solidFill>
                  <a:schemeClr val="tx2"/>
                </a:solidFill>
              </a:rPr>
              <a:t>Heat Transport by Individual Oceans:</a:t>
            </a:r>
            <a:endParaRPr lang="en-US" sz="3200" b="1" kern="0" dirty="0">
              <a:solidFill>
                <a:schemeClr val="tx2"/>
              </a:solidFill>
            </a:endParaRPr>
          </a:p>
        </p:txBody>
      </p:sp>
      <p:sp>
        <p:nvSpPr>
          <p:cNvPr id="4" name="TextBox 3"/>
          <p:cNvSpPr txBox="1"/>
          <p:nvPr/>
        </p:nvSpPr>
        <p:spPr>
          <a:xfrm rot="-5400000">
            <a:off x="1445852" y="1867844"/>
            <a:ext cx="1026242" cy="338554"/>
          </a:xfrm>
          <a:prstGeom prst="rect">
            <a:avLst/>
          </a:prstGeom>
          <a:noFill/>
        </p:spPr>
        <p:txBody>
          <a:bodyPr wrap="none" rtlCol="0">
            <a:spAutoFit/>
          </a:bodyPr>
          <a:lstStyle/>
          <a:p>
            <a:r>
              <a:rPr lang="en-US" sz="1600" b="1" dirty="0"/>
              <a:t>Northward</a:t>
            </a:r>
          </a:p>
        </p:txBody>
      </p:sp>
      <p:sp>
        <p:nvSpPr>
          <p:cNvPr id="5" name="TextBox 4"/>
          <p:cNvSpPr txBox="1"/>
          <p:nvPr/>
        </p:nvSpPr>
        <p:spPr>
          <a:xfrm rot="-5400000">
            <a:off x="1437575" y="4141857"/>
            <a:ext cx="1053495" cy="338554"/>
          </a:xfrm>
          <a:prstGeom prst="rect">
            <a:avLst/>
          </a:prstGeom>
          <a:noFill/>
        </p:spPr>
        <p:txBody>
          <a:bodyPr wrap="none" rtlCol="0">
            <a:spAutoFit/>
          </a:bodyPr>
          <a:lstStyle/>
          <a:p>
            <a:r>
              <a:rPr lang="en-US" sz="1600" b="1" dirty="0"/>
              <a:t>Southward</a:t>
            </a:r>
          </a:p>
        </p:txBody>
      </p:sp>
      <p:cxnSp>
        <p:nvCxnSpPr>
          <p:cNvPr id="6" name="Straight Arrow Connector 5"/>
          <p:cNvCxnSpPr/>
          <p:nvPr/>
        </p:nvCxnSpPr>
        <p:spPr bwMode="auto">
          <a:xfrm>
            <a:off x="4839733" y="2082112"/>
            <a:ext cx="1295400" cy="0"/>
          </a:xfrm>
          <a:prstGeom prst="straightConnector1">
            <a:avLst/>
          </a:prstGeom>
          <a:solidFill>
            <a:schemeClr val="accent1"/>
          </a:solidFill>
          <a:ln w="50800" cap="flat" cmpd="sng" algn="ctr">
            <a:solidFill>
              <a:schemeClr val="tx2"/>
            </a:solidFill>
            <a:prstDash val="solid"/>
            <a:round/>
            <a:headEnd type="none" w="med" len="med"/>
            <a:tailEnd type="arrow"/>
          </a:ln>
          <a:effectLst/>
        </p:spPr>
      </p:cxnSp>
      <p:cxnSp>
        <p:nvCxnSpPr>
          <p:cNvPr id="7" name="Straight Arrow Connector 6"/>
          <p:cNvCxnSpPr/>
          <p:nvPr/>
        </p:nvCxnSpPr>
        <p:spPr bwMode="auto">
          <a:xfrm rot="10800000">
            <a:off x="2718489" y="4343399"/>
            <a:ext cx="1295400" cy="0"/>
          </a:xfrm>
          <a:prstGeom prst="straightConnector1">
            <a:avLst/>
          </a:prstGeom>
          <a:solidFill>
            <a:schemeClr val="accent1"/>
          </a:solidFill>
          <a:ln w="50800" cap="flat" cmpd="sng" algn="ctr">
            <a:solidFill>
              <a:schemeClr val="tx2"/>
            </a:solidFill>
            <a:prstDash val="solid"/>
            <a:round/>
            <a:headEnd type="none" w="med" len="med"/>
            <a:tailEnd type="arrow"/>
          </a:ln>
          <a:effectLst/>
        </p:spPr>
      </p:cxnSp>
      <p:sp>
        <p:nvSpPr>
          <p:cNvPr id="8" name="TextBox 7"/>
          <p:cNvSpPr txBox="1"/>
          <p:nvPr/>
        </p:nvSpPr>
        <p:spPr>
          <a:xfrm>
            <a:off x="7323524" y="5452646"/>
            <a:ext cx="633507" cy="338554"/>
          </a:xfrm>
          <a:prstGeom prst="rect">
            <a:avLst/>
          </a:prstGeom>
          <a:noFill/>
        </p:spPr>
        <p:txBody>
          <a:bodyPr wrap="none" rtlCol="0">
            <a:spAutoFit/>
          </a:bodyPr>
          <a:lstStyle/>
          <a:p>
            <a:r>
              <a:rPr lang="en-US" sz="1600" b="1" dirty="0"/>
              <a:t>North</a:t>
            </a:r>
          </a:p>
        </p:txBody>
      </p:sp>
      <p:sp>
        <p:nvSpPr>
          <p:cNvPr id="9" name="TextBox 8"/>
          <p:cNvSpPr txBox="1"/>
          <p:nvPr/>
        </p:nvSpPr>
        <p:spPr>
          <a:xfrm>
            <a:off x="2267073" y="5477358"/>
            <a:ext cx="660758" cy="338554"/>
          </a:xfrm>
          <a:prstGeom prst="rect">
            <a:avLst/>
          </a:prstGeom>
          <a:noFill/>
        </p:spPr>
        <p:txBody>
          <a:bodyPr wrap="none" rtlCol="0">
            <a:spAutoFit/>
          </a:bodyPr>
          <a:lstStyle/>
          <a:p>
            <a:r>
              <a:rPr lang="en-US" sz="1600" b="1" dirty="0"/>
              <a:t>South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2" cstate="print"/>
          <a:srcRect/>
          <a:stretch>
            <a:fillRect/>
          </a:stretch>
        </p:blipFill>
        <p:spPr bwMode="auto">
          <a:xfrm>
            <a:off x="4038601" y="2133600"/>
            <a:ext cx="4343400" cy="1606807"/>
          </a:xfrm>
          <a:prstGeom prst="rect">
            <a:avLst/>
          </a:prstGeom>
          <a:noFill/>
          <a:ln w="9525">
            <a:noFill/>
            <a:miter lim="800000"/>
            <a:headEnd/>
            <a:tailEnd/>
          </a:ln>
        </p:spPr>
      </p:pic>
      <p:sp>
        <p:nvSpPr>
          <p:cNvPr id="4" name="Parallelogram 3"/>
          <p:cNvSpPr/>
          <p:nvPr/>
        </p:nvSpPr>
        <p:spPr bwMode="auto">
          <a:xfrm rot="600000">
            <a:off x="728423" y="2389339"/>
            <a:ext cx="2365354" cy="2453125"/>
          </a:xfrm>
          <a:prstGeom prst="parallelogram">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6" name="Parallelogram 5"/>
          <p:cNvSpPr/>
          <p:nvPr/>
        </p:nvSpPr>
        <p:spPr bwMode="auto">
          <a:xfrm rot="600000">
            <a:off x="652223" y="1170139"/>
            <a:ext cx="2365354" cy="2453125"/>
          </a:xfrm>
          <a:prstGeom prst="parallelogram">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cxnSp>
        <p:nvCxnSpPr>
          <p:cNvPr id="9" name="Straight Connector 8"/>
          <p:cNvCxnSpPr/>
          <p:nvPr/>
        </p:nvCxnSpPr>
        <p:spPr bwMode="auto">
          <a:xfrm>
            <a:off x="457200" y="3352800"/>
            <a:ext cx="76200" cy="1295400"/>
          </a:xfrm>
          <a:prstGeom prst="line">
            <a:avLst/>
          </a:prstGeom>
          <a:solidFill>
            <a:schemeClr val="accent1"/>
          </a:solidFill>
          <a:ln w="28575" cap="flat" cmpd="sng" algn="ctr">
            <a:solidFill>
              <a:schemeClr val="bg2"/>
            </a:solidFill>
            <a:prstDash val="solid"/>
            <a:round/>
            <a:headEnd type="none" w="med" len="med"/>
            <a:tailEnd type="none" w="med" len="sm"/>
          </a:ln>
          <a:effectLst/>
        </p:spPr>
      </p:cxnSp>
      <p:cxnSp>
        <p:nvCxnSpPr>
          <p:cNvPr id="10" name="Straight Connector 9"/>
          <p:cNvCxnSpPr/>
          <p:nvPr/>
        </p:nvCxnSpPr>
        <p:spPr bwMode="auto">
          <a:xfrm>
            <a:off x="2209800" y="3657600"/>
            <a:ext cx="76200" cy="1295400"/>
          </a:xfrm>
          <a:prstGeom prst="line">
            <a:avLst/>
          </a:prstGeom>
          <a:solidFill>
            <a:schemeClr val="accent1"/>
          </a:solidFill>
          <a:ln w="28575" cap="flat" cmpd="sng" algn="ctr">
            <a:solidFill>
              <a:schemeClr val="bg2"/>
            </a:solidFill>
            <a:prstDash val="solid"/>
            <a:round/>
            <a:headEnd type="none" w="med" len="med"/>
            <a:tailEnd type="none" w="med" len="sm"/>
          </a:ln>
          <a:effectLst/>
        </p:spPr>
      </p:cxnSp>
      <p:cxnSp>
        <p:nvCxnSpPr>
          <p:cNvPr id="11" name="Straight Connector 10"/>
          <p:cNvCxnSpPr/>
          <p:nvPr/>
        </p:nvCxnSpPr>
        <p:spPr bwMode="auto">
          <a:xfrm>
            <a:off x="3200400" y="1371600"/>
            <a:ext cx="76200" cy="1295400"/>
          </a:xfrm>
          <a:prstGeom prst="line">
            <a:avLst/>
          </a:prstGeom>
          <a:solidFill>
            <a:schemeClr val="accent1"/>
          </a:solidFill>
          <a:ln w="28575" cap="flat" cmpd="sng" algn="ctr">
            <a:solidFill>
              <a:schemeClr val="bg2"/>
            </a:solidFill>
            <a:prstDash val="solid"/>
            <a:round/>
            <a:headEnd type="none" w="med" len="med"/>
            <a:tailEnd type="none" w="med" len="sm"/>
          </a:ln>
          <a:effectLst/>
        </p:spPr>
      </p:cxnSp>
      <p:sp>
        <p:nvSpPr>
          <p:cNvPr id="12" name="Down Arrow 11"/>
          <p:cNvSpPr/>
          <p:nvPr/>
        </p:nvSpPr>
        <p:spPr bwMode="auto">
          <a:xfrm>
            <a:off x="1752600" y="990600"/>
            <a:ext cx="457200" cy="1066800"/>
          </a:xfrm>
          <a:prstGeom prst="downArrow">
            <a:avLst/>
          </a:prstGeom>
          <a:no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13" name="Right Arrow 12"/>
          <p:cNvSpPr/>
          <p:nvPr/>
        </p:nvSpPr>
        <p:spPr bwMode="auto">
          <a:xfrm>
            <a:off x="533400" y="1981200"/>
            <a:ext cx="457200" cy="304800"/>
          </a:xfrm>
          <a:prstGeom prst="rightArrow">
            <a:avLst/>
          </a:prstGeom>
          <a:no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14" name="Right Arrow 13"/>
          <p:cNvSpPr/>
          <p:nvPr/>
        </p:nvSpPr>
        <p:spPr bwMode="auto">
          <a:xfrm rot="10800000">
            <a:off x="2590801" y="2667000"/>
            <a:ext cx="457200" cy="304800"/>
          </a:xfrm>
          <a:prstGeom prst="rightArrow">
            <a:avLst/>
          </a:prstGeom>
          <a:no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16" name="Right Arrow 15"/>
          <p:cNvSpPr/>
          <p:nvPr/>
        </p:nvSpPr>
        <p:spPr bwMode="auto">
          <a:xfrm rot="-3600000">
            <a:off x="762000" y="4481488"/>
            <a:ext cx="1066800" cy="381000"/>
          </a:xfrm>
          <a:prstGeom prst="rightArrow">
            <a:avLst/>
          </a:prstGeom>
          <a:no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cxnSp>
        <p:nvCxnSpPr>
          <p:cNvPr id="18" name="Straight Arrow Connector 17"/>
          <p:cNvCxnSpPr/>
          <p:nvPr/>
        </p:nvCxnSpPr>
        <p:spPr bwMode="auto">
          <a:xfrm flipH="1" flipV="1">
            <a:off x="1905000" y="4343400"/>
            <a:ext cx="838200" cy="685800"/>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sp>
        <p:nvSpPr>
          <p:cNvPr id="19" name="TextBox 18"/>
          <p:cNvSpPr txBox="1"/>
          <p:nvPr/>
        </p:nvSpPr>
        <p:spPr bwMode="auto">
          <a:xfrm>
            <a:off x="1828800" y="533400"/>
            <a:ext cx="375424" cy="523220"/>
          </a:xfrm>
          <a:prstGeom prst="rect">
            <a:avLst/>
          </a:prstGeom>
          <a:noFill/>
          <a:ln w="9525">
            <a:noFill/>
            <a:miter lim="800000"/>
            <a:headEnd/>
            <a:tailEnd/>
          </a:ln>
        </p:spPr>
        <p:txBody>
          <a:bodyPr wrap="none" rtlCol="0">
            <a:spAutoFit/>
          </a:bodyPr>
          <a:lstStyle/>
          <a:p>
            <a:pPr marL="342900" indent="-342900" algn="l">
              <a:spcBef>
                <a:spcPct val="20000"/>
              </a:spcBef>
            </a:pPr>
            <a:r>
              <a:rPr lang="en-US" b="1" kern="0" dirty="0">
                <a:latin typeface="+mj-lt"/>
              </a:rPr>
              <a:t>P</a:t>
            </a:r>
            <a:endParaRPr lang="en-US" sz="2400" b="1" kern="0" dirty="0">
              <a:latin typeface="+mj-lt"/>
            </a:endParaRPr>
          </a:p>
        </p:txBody>
      </p:sp>
      <p:sp>
        <p:nvSpPr>
          <p:cNvPr id="20" name="Down Arrow 19"/>
          <p:cNvSpPr/>
          <p:nvPr/>
        </p:nvSpPr>
        <p:spPr bwMode="auto">
          <a:xfrm rot="10800000">
            <a:off x="2362200" y="609600"/>
            <a:ext cx="457200" cy="1447800"/>
          </a:xfrm>
          <a:prstGeom prst="downArrow">
            <a:avLst/>
          </a:prstGeom>
          <a:no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21" name="TextBox 20"/>
          <p:cNvSpPr txBox="1"/>
          <p:nvPr/>
        </p:nvSpPr>
        <p:spPr bwMode="auto">
          <a:xfrm>
            <a:off x="2443976" y="152400"/>
            <a:ext cx="359394" cy="523220"/>
          </a:xfrm>
          <a:prstGeom prst="rect">
            <a:avLst/>
          </a:prstGeom>
          <a:noFill/>
          <a:ln w="9525">
            <a:noFill/>
            <a:miter lim="800000"/>
            <a:headEnd/>
            <a:tailEnd/>
          </a:ln>
        </p:spPr>
        <p:txBody>
          <a:bodyPr wrap="none" rtlCol="0">
            <a:spAutoFit/>
          </a:bodyPr>
          <a:lstStyle/>
          <a:p>
            <a:pPr marL="342900" indent="-342900" algn="l">
              <a:spcBef>
                <a:spcPct val="20000"/>
              </a:spcBef>
            </a:pPr>
            <a:r>
              <a:rPr lang="en-US" b="1" kern="0" dirty="0">
                <a:latin typeface="+mj-lt"/>
              </a:rPr>
              <a:t>E</a:t>
            </a:r>
            <a:endParaRPr lang="en-US" sz="2400" b="1" kern="0" dirty="0">
              <a:latin typeface="+mj-lt"/>
            </a:endParaRPr>
          </a:p>
        </p:txBody>
      </p:sp>
      <p:sp>
        <p:nvSpPr>
          <p:cNvPr id="22" name="TextBox 21"/>
          <p:cNvSpPr txBox="1"/>
          <p:nvPr/>
        </p:nvSpPr>
        <p:spPr bwMode="auto">
          <a:xfrm>
            <a:off x="3118556" y="2600980"/>
            <a:ext cx="386644" cy="523220"/>
          </a:xfrm>
          <a:prstGeom prst="rect">
            <a:avLst/>
          </a:prstGeom>
          <a:noFill/>
          <a:ln w="9525">
            <a:noFill/>
            <a:miter lim="800000"/>
            <a:headEnd/>
            <a:tailEnd/>
          </a:ln>
        </p:spPr>
        <p:txBody>
          <a:bodyPr wrap="none" rtlCol="0">
            <a:spAutoFit/>
          </a:bodyPr>
          <a:lstStyle/>
          <a:p>
            <a:pPr marL="342900" indent="-342900" algn="l">
              <a:spcBef>
                <a:spcPct val="20000"/>
              </a:spcBef>
            </a:pPr>
            <a:r>
              <a:rPr lang="en-US" b="1" kern="0" dirty="0">
                <a:latin typeface="+mj-lt"/>
              </a:rPr>
              <a:t>R</a:t>
            </a:r>
            <a:endParaRPr lang="en-US" sz="2400" b="1" kern="0" dirty="0">
              <a:latin typeface="+mj-lt"/>
            </a:endParaRPr>
          </a:p>
        </p:txBody>
      </p:sp>
      <p:sp>
        <p:nvSpPr>
          <p:cNvPr id="23" name="TextBox 22"/>
          <p:cNvSpPr txBox="1"/>
          <p:nvPr/>
        </p:nvSpPr>
        <p:spPr bwMode="auto">
          <a:xfrm>
            <a:off x="76200" y="1838980"/>
            <a:ext cx="386644" cy="523220"/>
          </a:xfrm>
          <a:prstGeom prst="rect">
            <a:avLst/>
          </a:prstGeom>
          <a:noFill/>
          <a:ln w="9525">
            <a:noFill/>
            <a:miter lim="800000"/>
            <a:headEnd/>
            <a:tailEnd/>
          </a:ln>
        </p:spPr>
        <p:txBody>
          <a:bodyPr wrap="none" rtlCol="0">
            <a:spAutoFit/>
          </a:bodyPr>
          <a:lstStyle/>
          <a:p>
            <a:pPr marL="342900" indent="-342900" algn="l">
              <a:spcBef>
                <a:spcPct val="20000"/>
              </a:spcBef>
            </a:pPr>
            <a:r>
              <a:rPr lang="en-US" b="1" kern="0" dirty="0">
                <a:latin typeface="+mj-lt"/>
              </a:rPr>
              <a:t>R</a:t>
            </a:r>
            <a:endParaRPr lang="en-US" sz="2400" b="1" kern="0" dirty="0">
              <a:latin typeface="+mj-lt"/>
            </a:endParaRPr>
          </a:p>
        </p:txBody>
      </p:sp>
      <p:sp>
        <p:nvSpPr>
          <p:cNvPr id="24" name="TextBox 23"/>
          <p:cNvSpPr txBox="1"/>
          <p:nvPr/>
        </p:nvSpPr>
        <p:spPr bwMode="auto">
          <a:xfrm>
            <a:off x="600349" y="5115580"/>
            <a:ext cx="923651" cy="523220"/>
          </a:xfrm>
          <a:prstGeom prst="rect">
            <a:avLst/>
          </a:prstGeom>
          <a:noFill/>
          <a:ln w="9525">
            <a:noFill/>
            <a:miter lim="800000"/>
            <a:headEnd/>
            <a:tailEnd/>
          </a:ln>
        </p:spPr>
        <p:txBody>
          <a:bodyPr wrap="none" rtlCol="0">
            <a:spAutoFit/>
          </a:bodyPr>
          <a:lstStyle/>
          <a:p>
            <a:pPr marL="342900" indent="-342900" algn="l">
              <a:spcBef>
                <a:spcPct val="20000"/>
              </a:spcBef>
            </a:pPr>
            <a:r>
              <a:rPr lang="en-US" b="1" kern="0" dirty="0">
                <a:latin typeface="+mj-lt"/>
              </a:rPr>
              <a:t>V, F</a:t>
            </a:r>
            <a:r>
              <a:rPr lang="en-US" b="1" kern="0" baseline="-25000" dirty="0">
                <a:latin typeface="+mj-lt"/>
              </a:rPr>
              <a:t>in</a:t>
            </a:r>
            <a:endParaRPr lang="en-US" sz="2400" b="1" kern="0" baseline="-25000" dirty="0">
              <a:latin typeface="+mj-lt"/>
            </a:endParaRPr>
          </a:p>
        </p:txBody>
      </p:sp>
      <p:sp>
        <p:nvSpPr>
          <p:cNvPr id="25" name="TextBox 24"/>
          <p:cNvSpPr txBox="1"/>
          <p:nvPr/>
        </p:nvSpPr>
        <p:spPr bwMode="auto">
          <a:xfrm>
            <a:off x="2667000" y="4800600"/>
            <a:ext cx="595035" cy="523220"/>
          </a:xfrm>
          <a:prstGeom prst="rect">
            <a:avLst/>
          </a:prstGeom>
          <a:noFill/>
          <a:ln w="9525">
            <a:noFill/>
            <a:miter lim="800000"/>
            <a:headEnd/>
            <a:tailEnd/>
          </a:ln>
        </p:spPr>
        <p:txBody>
          <a:bodyPr wrap="none" rtlCol="0">
            <a:spAutoFit/>
          </a:bodyPr>
          <a:lstStyle/>
          <a:p>
            <a:pPr marL="342900" indent="-342900" algn="l">
              <a:spcBef>
                <a:spcPct val="20000"/>
              </a:spcBef>
            </a:pPr>
            <a:r>
              <a:rPr lang="en-US" b="1" kern="0" dirty="0" err="1">
                <a:latin typeface="+mj-lt"/>
              </a:rPr>
              <a:t>dA</a:t>
            </a:r>
            <a:endParaRPr lang="en-US" sz="2400" b="1" kern="0" dirty="0">
              <a:latin typeface="+mj-lt"/>
            </a:endParaRPr>
          </a:p>
        </p:txBody>
      </p:sp>
      <p:sp>
        <p:nvSpPr>
          <p:cNvPr id="26" name="TextBox 25"/>
          <p:cNvSpPr txBox="1"/>
          <p:nvPr/>
        </p:nvSpPr>
        <p:spPr bwMode="auto">
          <a:xfrm>
            <a:off x="6477000" y="2143780"/>
            <a:ext cx="1524776" cy="523220"/>
          </a:xfrm>
          <a:prstGeom prst="rect">
            <a:avLst/>
          </a:prstGeom>
          <a:noFill/>
          <a:ln w="9525">
            <a:noFill/>
            <a:miter lim="800000"/>
            <a:headEnd/>
            <a:tailEnd/>
          </a:ln>
        </p:spPr>
        <p:txBody>
          <a:bodyPr wrap="none" rtlCol="0">
            <a:spAutoFit/>
          </a:bodyPr>
          <a:lstStyle/>
          <a:p>
            <a:pPr marL="342900" indent="-342900" algn="l">
              <a:spcBef>
                <a:spcPct val="20000"/>
              </a:spcBef>
            </a:pPr>
            <a:r>
              <a:rPr lang="en-US" b="1" kern="0" dirty="0">
                <a:solidFill>
                  <a:schemeClr val="tx2"/>
                </a:solidFill>
              </a:rPr>
              <a:t>Mass flux</a:t>
            </a:r>
            <a:endParaRPr lang="en-US" sz="2400" b="1" kern="0" dirty="0">
              <a:solidFill>
                <a:schemeClr val="tx2"/>
              </a:solidFill>
            </a:endParaRPr>
          </a:p>
        </p:txBody>
      </p:sp>
      <p:sp>
        <p:nvSpPr>
          <p:cNvPr id="27" name="TextBox 26"/>
          <p:cNvSpPr txBox="1"/>
          <p:nvPr/>
        </p:nvSpPr>
        <p:spPr bwMode="auto">
          <a:xfrm>
            <a:off x="6477000" y="2667000"/>
            <a:ext cx="1329210" cy="523220"/>
          </a:xfrm>
          <a:prstGeom prst="rect">
            <a:avLst/>
          </a:prstGeom>
          <a:noFill/>
          <a:ln w="9525">
            <a:noFill/>
            <a:miter lim="800000"/>
            <a:headEnd/>
            <a:tailEnd/>
          </a:ln>
        </p:spPr>
        <p:txBody>
          <a:bodyPr wrap="none" rtlCol="0">
            <a:spAutoFit/>
          </a:bodyPr>
          <a:lstStyle/>
          <a:p>
            <a:pPr marL="342900" indent="-342900" algn="l">
              <a:spcBef>
                <a:spcPct val="20000"/>
              </a:spcBef>
            </a:pPr>
            <a:r>
              <a:rPr lang="en-US" b="1" kern="0" dirty="0">
                <a:solidFill>
                  <a:schemeClr val="tx2"/>
                </a:solidFill>
              </a:rPr>
              <a:t>Salt flux</a:t>
            </a:r>
            <a:endParaRPr lang="en-US" sz="2400" b="1" kern="0" dirty="0">
              <a:solidFill>
                <a:schemeClr val="tx2"/>
              </a:solidFill>
            </a:endParaRPr>
          </a:p>
        </p:txBody>
      </p:sp>
      <p:sp>
        <p:nvSpPr>
          <p:cNvPr id="28" name="TextBox 27"/>
          <p:cNvSpPr txBox="1"/>
          <p:nvPr/>
        </p:nvSpPr>
        <p:spPr bwMode="auto">
          <a:xfrm>
            <a:off x="4038600" y="3912715"/>
            <a:ext cx="4214615" cy="1040285"/>
          </a:xfrm>
          <a:prstGeom prst="rect">
            <a:avLst/>
          </a:prstGeom>
          <a:noFill/>
          <a:ln w="9525">
            <a:noFill/>
            <a:miter lim="800000"/>
            <a:headEnd/>
            <a:tailEnd/>
          </a:ln>
        </p:spPr>
        <p:txBody>
          <a:bodyPr wrap="none" rtlCol="0">
            <a:spAutoFit/>
          </a:bodyPr>
          <a:lstStyle/>
          <a:p>
            <a:pPr marL="342900" indent="-342900" algn="l">
              <a:spcBef>
                <a:spcPct val="20000"/>
              </a:spcBef>
            </a:pPr>
            <a:r>
              <a:rPr lang="en-US" b="1" kern="0" dirty="0">
                <a:solidFill>
                  <a:schemeClr val="tx2"/>
                </a:solidFill>
              </a:rPr>
              <a:t>Freshwater flux F </a:t>
            </a:r>
            <a:r>
              <a:rPr lang="en-US" b="1" kern="0" dirty="0">
                <a:solidFill>
                  <a:schemeClr val="tx2"/>
                </a:solidFill>
                <a:sym typeface="Symbol"/>
              </a:rPr>
              <a:t> M, </a:t>
            </a:r>
          </a:p>
          <a:p>
            <a:pPr marL="342900" indent="-342900" algn="l">
              <a:spcBef>
                <a:spcPct val="20000"/>
              </a:spcBef>
            </a:pPr>
            <a:r>
              <a:rPr lang="en-US" b="1" kern="0" dirty="0">
                <a:solidFill>
                  <a:schemeClr val="tx2"/>
                </a:solidFill>
                <a:sym typeface="Symbol"/>
              </a:rPr>
              <a:t>Since salinity s = 0.030-0.038</a:t>
            </a:r>
            <a:endParaRPr lang="en-US" sz="2400" b="1" kern="0" dirty="0">
              <a:solidFill>
                <a:schemeClr val="tx2"/>
              </a:solidFill>
            </a:endParaRPr>
          </a:p>
        </p:txBody>
      </p:sp>
      <p:sp>
        <p:nvSpPr>
          <p:cNvPr id="29" name="TextBox 28"/>
          <p:cNvSpPr txBox="1"/>
          <p:nvPr/>
        </p:nvSpPr>
        <p:spPr bwMode="auto">
          <a:xfrm>
            <a:off x="3352800" y="228600"/>
            <a:ext cx="5461752" cy="646331"/>
          </a:xfrm>
          <a:prstGeom prst="rect">
            <a:avLst/>
          </a:prstGeom>
          <a:noFill/>
          <a:ln w="9525">
            <a:noFill/>
            <a:miter lim="800000"/>
            <a:headEnd/>
            <a:tailEnd/>
          </a:ln>
        </p:spPr>
        <p:txBody>
          <a:bodyPr wrap="none" rtlCol="0">
            <a:spAutoFit/>
          </a:bodyPr>
          <a:lstStyle/>
          <a:p>
            <a:pPr marL="342900" indent="-342900" algn="l">
              <a:spcBef>
                <a:spcPct val="20000"/>
              </a:spcBef>
            </a:pPr>
            <a:r>
              <a:rPr lang="en-US" sz="3600" b="1" kern="0" dirty="0">
                <a:solidFill>
                  <a:schemeClr val="tx2"/>
                </a:solidFill>
              </a:rPr>
              <a:t>Oceanic Freshwater Balance:</a:t>
            </a:r>
            <a:endParaRPr lang="en-US" sz="3200" b="1" kern="0" dirty="0">
              <a:solidFill>
                <a:schemeClr val="tx2"/>
              </a:solidFill>
            </a:endParaRPr>
          </a:p>
        </p:txBody>
      </p:sp>
      <p:sp>
        <p:nvSpPr>
          <p:cNvPr id="30" name="Right Arrow 29"/>
          <p:cNvSpPr/>
          <p:nvPr/>
        </p:nvSpPr>
        <p:spPr bwMode="auto">
          <a:xfrm rot="-3600000">
            <a:off x="2812426" y="1745261"/>
            <a:ext cx="906927" cy="381000"/>
          </a:xfrm>
          <a:prstGeom prst="rightArrow">
            <a:avLst/>
          </a:prstGeom>
          <a:no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31" name="TextBox 30"/>
          <p:cNvSpPr txBox="1"/>
          <p:nvPr/>
        </p:nvSpPr>
        <p:spPr bwMode="auto">
          <a:xfrm>
            <a:off x="3114949" y="990600"/>
            <a:ext cx="1075936" cy="523220"/>
          </a:xfrm>
          <a:prstGeom prst="rect">
            <a:avLst/>
          </a:prstGeom>
          <a:noFill/>
          <a:ln w="9525">
            <a:noFill/>
            <a:miter lim="800000"/>
            <a:headEnd/>
            <a:tailEnd/>
          </a:ln>
        </p:spPr>
        <p:txBody>
          <a:bodyPr wrap="none" rtlCol="0">
            <a:spAutoFit/>
          </a:bodyPr>
          <a:lstStyle/>
          <a:p>
            <a:pPr marL="342900" indent="-342900" algn="l">
              <a:spcBef>
                <a:spcPct val="20000"/>
              </a:spcBef>
            </a:pPr>
            <a:r>
              <a:rPr lang="en-US" b="1" kern="0" dirty="0">
                <a:latin typeface="+mj-lt"/>
              </a:rPr>
              <a:t>V, </a:t>
            </a:r>
            <a:r>
              <a:rPr lang="en-US" b="1" kern="0" dirty="0" err="1">
                <a:latin typeface="+mj-lt"/>
              </a:rPr>
              <a:t>F</a:t>
            </a:r>
            <a:r>
              <a:rPr lang="en-US" b="1" kern="0" baseline="-25000" dirty="0" err="1">
                <a:latin typeface="+mj-lt"/>
              </a:rPr>
              <a:t>out</a:t>
            </a:r>
            <a:endParaRPr lang="en-US" sz="2400" b="1" kern="0" baseline="-25000" dirty="0">
              <a:latin typeface="+mj-lt"/>
            </a:endParaRPr>
          </a:p>
        </p:txBody>
      </p:sp>
      <p:sp>
        <p:nvSpPr>
          <p:cNvPr id="32" name="TextBox 31"/>
          <p:cNvSpPr txBox="1"/>
          <p:nvPr/>
        </p:nvSpPr>
        <p:spPr bwMode="auto">
          <a:xfrm>
            <a:off x="4343400" y="838200"/>
            <a:ext cx="4780476" cy="707886"/>
          </a:xfrm>
          <a:prstGeom prst="rect">
            <a:avLst/>
          </a:prstGeom>
          <a:noFill/>
          <a:ln w="9525">
            <a:noFill/>
            <a:miter lim="800000"/>
            <a:headEnd/>
            <a:tailEnd/>
          </a:ln>
        </p:spPr>
        <p:txBody>
          <a:bodyPr wrap="none" rtlCol="0">
            <a:spAutoFit/>
          </a:bodyPr>
          <a:lstStyle/>
          <a:p>
            <a:pPr marL="342900" indent="-342900" algn="l">
              <a:spcBef>
                <a:spcPct val="20000"/>
              </a:spcBef>
            </a:pPr>
            <a:r>
              <a:rPr lang="en-US" sz="4000" b="1" kern="0" dirty="0">
                <a:latin typeface="Arial" pitchFamily="34" charset="0"/>
                <a:cs typeface="Arial" pitchFamily="34" charset="0"/>
              </a:rPr>
              <a:t>P - E + R = </a:t>
            </a:r>
            <a:r>
              <a:rPr lang="en-US" sz="4000" b="1" kern="0" dirty="0" err="1">
                <a:latin typeface="Arial" pitchFamily="34" charset="0"/>
                <a:cs typeface="Arial" pitchFamily="34" charset="0"/>
              </a:rPr>
              <a:t>F</a:t>
            </a:r>
            <a:r>
              <a:rPr lang="en-US" sz="4000" b="1" kern="0" baseline="-25000" dirty="0" err="1">
                <a:latin typeface="Arial" pitchFamily="34" charset="0"/>
                <a:cs typeface="Arial" pitchFamily="34" charset="0"/>
              </a:rPr>
              <a:t>out</a:t>
            </a:r>
            <a:r>
              <a:rPr lang="en-US" sz="4000" b="1" kern="0" dirty="0">
                <a:latin typeface="Arial" pitchFamily="34" charset="0"/>
                <a:cs typeface="Arial" pitchFamily="34" charset="0"/>
              </a:rPr>
              <a:t> - F</a:t>
            </a:r>
            <a:r>
              <a:rPr lang="en-US" sz="4000" b="1" kern="0" baseline="-25000" dirty="0">
                <a:latin typeface="Arial" pitchFamily="34" charset="0"/>
                <a:cs typeface="Arial" pitchFamily="34" charset="0"/>
              </a:rPr>
              <a:t>in</a:t>
            </a:r>
            <a:endParaRPr lang="en-US" sz="3600" b="1" kern="0" baseline="-25000" dirty="0">
              <a:latin typeface="Arial" pitchFamily="34" charset="0"/>
              <a:cs typeface="Arial" pitchFamily="34" charset="0"/>
            </a:endParaRPr>
          </a:p>
        </p:txBody>
      </p:sp>
      <p:sp>
        <p:nvSpPr>
          <p:cNvPr id="33" name="TextBox 32"/>
          <p:cNvSpPr txBox="1"/>
          <p:nvPr/>
        </p:nvSpPr>
        <p:spPr bwMode="auto">
          <a:xfrm>
            <a:off x="914400" y="5638800"/>
            <a:ext cx="8305800" cy="904863"/>
          </a:xfrm>
          <a:prstGeom prst="rect">
            <a:avLst/>
          </a:prstGeom>
          <a:noFill/>
          <a:ln w="9525">
            <a:noFill/>
            <a:miter lim="800000"/>
            <a:headEnd/>
            <a:tailEnd/>
          </a:ln>
        </p:spPr>
        <p:txBody>
          <a:bodyPr wrap="square" rtlCol="0">
            <a:spAutoFit/>
          </a:bodyPr>
          <a:lstStyle/>
          <a:p>
            <a:pPr marL="342900" indent="-342900" algn="l">
              <a:spcBef>
                <a:spcPct val="20000"/>
              </a:spcBef>
            </a:pPr>
            <a:r>
              <a:rPr lang="en-US" sz="2400" b="1" kern="0" dirty="0">
                <a:solidFill>
                  <a:srgbClr val="FF0000"/>
                </a:solidFill>
              </a:rPr>
              <a:t>Need to know P,  E, and R  (freshwater forcing for the oceans)</a:t>
            </a:r>
          </a:p>
          <a:p>
            <a:pPr marL="342900" indent="-342900" algn="l">
              <a:spcBef>
                <a:spcPct val="20000"/>
              </a:spcBef>
            </a:pPr>
            <a:r>
              <a:rPr lang="en-US" sz="3600" b="1" kern="0" baseline="-25000" dirty="0">
                <a:solidFill>
                  <a:srgbClr val="FF0000"/>
                </a:solidFill>
              </a:rPr>
              <a:t>For some sections, there are measurements of v</a:t>
            </a:r>
            <a:endParaRPr lang="en-US" sz="3200" b="1" kern="0" baseline="-250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linds(horizontal)">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2"/>
          <p:cNvSpPr>
            <a:spLocks noGrp="1" noChangeArrowheads="1"/>
          </p:cNvSpPr>
          <p:nvPr>
            <p:ph type="title"/>
          </p:nvPr>
        </p:nvSpPr>
        <p:spPr>
          <a:xfrm>
            <a:off x="152400" y="228600"/>
            <a:ext cx="8153400" cy="609600"/>
          </a:xfrm>
        </p:spPr>
        <p:txBody>
          <a:bodyPr>
            <a:normAutofit fontScale="90000"/>
          </a:bodyPr>
          <a:lstStyle/>
          <a:p>
            <a:r>
              <a:rPr lang="en-US" sz="3200" b="1" dirty="0">
                <a:latin typeface="Comic Sans MS" pitchFamily="66" charset="0"/>
              </a:rPr>
              <a:t>Global-mean Oceanic Freshwater Fluxes</a:t>
            </a:r>
            <a:br>
              <a:rPr lang="en-US" sz="3200" b="1" dirty="0">
                <a:latin typeface="Comic Sans MS" pitchFamily="66" charset="0"/>
              </a:rPr>
            </a:br>
            <a:r>
              <a:rPr lang="en-US" sz="2200" b="1" dirty="0">
                <a:solidFill>
                  <a:schemeClr val="bg2"/>
                </a:solidFill>
                <a:latin typeface="Comic Sans MS" pitchFamily="66" charset="0"/>
              </a:rPr>
              <a:t>(</a:t>
            </a:r>
            <a:r>
              <a:rPr lang="en-US" sz="2200" b="1" dirty="0" err="1">
                <a:solidFill>
                  <a:schemeClr val="bg2"/>
                </a:solidFill>
                <a:latin typeface="Comic Sans MS" pitchFamily="66" charset="0"/>
              </a:rPr>
              <a:t>Schanze</a:t>
            </a:r>
            <a:r>
              <a:rPr lang="en-US" sz="2200" b="1" dirty="0">
                <a:solidFill>
                  <a:schemeClr val="bg2"/>
                </a:solidFill>
                <a:latin typeface="Comic Sans MS" pitchFamily="66" charset="0"/>
              </a:rPr>
              <a:t> et al. 2010)</a:t>
            </a:r>
            <a:endParaRPr lang="en-US" sz="3200" b="1" dirty="0">
              <a:solidFill>
                <a:schemeClr val="bg2"/>
              </a:solidFill>
              <a:latin typeface="Comic Sans MS" pitchFamily="66" charset="0"/>
            </a:endParaRPr>
          </a:p>
        </p:txBody>
      </p:sp>
      <p:sp>
        <p:nvSpPr>
          <p:cNvPr id="303107" name="Rectangle 3"/>
          <p:cNvSpPr>
            <a:spLocks noGrp="1" noChangeArrowheads="1"/>
          </p:cNvSpPr>
          <p:nvPr>
            <p:ph type="body" idx="1"/>
          </p:nvPr>
        </p:nvSpPr>
        <p:spPr>
          <a:xfrm>
            <a:off x="152400" y="1295400"/>
            <a:ext cx="8915400" cy="6019800"/>
          </a:xfrm>
        </p:spPr>
        <p:txBody>
          <a:bodyPr>
            <a:noAutofit/>
          </a:bodyPr>
          <a:lstStyle/>
          <a:p>
            <a:r>
              <a:rPr lang="en-US" sz="2800" b="1" dirty="0">
                <a:solidFill>
                  <a:schemeClr val="bg2"/>
                </a:solidFill>
                <a:latin typeface="Arial Narrow" pitchFamily="34" charset="0"/>
                <a:cs typeface="Calibri" pitchFamily="34" charset="0"/>
              </a:rPr>
              <a:t>Data Period: </a:t>
            </a:r>
            <a:r>
              <a:rPr lang="en-US" sz="2800" b="1" dirty="0">
                <a:solidFill>
                  <a:schemeClr val="bg2"/>
                </a:solidFill>
                <a:latin typeface="Arial Narrow" pitchFamily="34" charset="0"/>
              </a:rPr>
              <a:t>1987–2006.</a:t>
            </a:r>
          </a:p>
          <a:p>
            <a:endParaRPr lang="en-US" sz="2800" b="1" dirty="0">
              <a:solidFill>
                <a:schemeClr val="bg2"/>
              </a:solidFill>
              <a:latin typeface="Arial Narrow" pitchFamily="34" charset="0"/>
            </a:endParaRPr>
          </a:p>
          <a:p>
            <a:r>
              <a:rPr lang="en-US" sz="2800" b="1" dirty="0">
                <a:solidFill>
                  <a:schemeClr val="bg2"/>
                </a:solidFill>
                <a:latin typeface="Arial Narrow" pitchFamily="34" charset="0"/>
              </a:rPr>
              <a:t>P = 12.2 </a:t>
            </a:r>
            <a:r>
              <a:rPr lang="en-US" sz="2800" b="1" dirty="0">
                <a:solidFill>
                  <a:schemeClr val="bg2"/>
                </a:solidFill>
                <a:latin typeface="Arial Narrow" pitchFamily="34" charset="0"/>
                <a:sym typeface="Symbol"/>
              </a:rPr>
              <a:t> 1.2 </a:t>
            </a:r>
            <a:r>
              <a:rPr lang="en-US" sz="2800" b="1" dirty="0" err="1">
                <a:solidFill>
                  <a:schemeClr val="bg2"/>
                </a:solidFill>
                <a:latin typeface="Arial Narrow" pitchFamily="34" charset="0"/>
                <a:sym typeface="Symbol"/>
              </a:rPr>
              <a:t>Sv</a:t>
            </a:r>
            <a:r>
              <a:rPr lang="en-US" sz="2800" b="1" dirty="0">
                <a:solidFill>
                  <a:schemeClr val="bg2"/>
                </a:solidFill>
                <a:latin typeface="Arial Narrow" pitchFamily="34" charset="0"/>
                <a:sym typeface="Symbol"/>
              </a:rPr>
              <a:t>  (1 </a:t>
            </a:r>
            <a:r>
              <a:rPr lang="en-US" sz="2800" b="1" dirty="0" err="1">
                <a:solidFill>
                  <a:schemeClr val="bg2"/>
                </a:solidFill>
                <a:latin typeface="Arial Narrow" pitchFamily="34" charset="0"/>
                <a:sym typeface="Symbol"/>
              </a:rPr>
              <a:t>Sv</a:t>
            </a:r>
            <a:r>
              <a:rPr lang="en-US" sz="2800" b="1" dirty="0">
                <a:solidFill>
                  <a:schemeClr val="bg2"/>
                </a:solidFill>
                <a:latin typeface="Arial Narrow" pitchFamily="34" charset="0"/>
                <a:sym typeface="Symbol"/>
              </a:rPr>
              <a:t> = 10</a:t>
            </a:r>
            <a:r>
              <a:rPr lang="en-US" sz="2800" b="1" baseline="30000" dirty="0">
                <a:solidFill>
                  <a:schemeClr val="bg2"/>
                </a:solidFill>
                <a:latin typeface="Arial Narrow" pitchFamily="34" charset="0"/>
                <a:sym typeface="Symbol"/>
              </a:rPr>
              <a:t>6</a:t>
            </a:r>
            <a:r>
              <a:rPr lang="en-US" sz="2800" b="1" dirty="0">
                <a:solidFill>
                  <a:schemeClr val="bg2"/>
                </a:solidFill>
                <a:latin typeface="Arial Narrow" pitchFamily="34" charset="0"/>
                <a:sym typeface="Symbol"/>
              </a:rPr>
              <a:t> m</a:t>
            </a:r>
            <a:r>
              <a:rPr lang="en-US" sz="2800" b="1" baseline="30000" dirty="0">
                <a:solidFill>
                  <a:schemeClr val="bg2"/>
                </a:solidFill>
                <a:latin typeface="Arial Narrow" pitchFamily="34" charset="0"/>
                <a:sym typeface="Symbol"/>
              </a:rPr>
              <a:t>3</a:t>
            </a:r>
            <a:r>
              <a:rPr lang="en-US" sz="2800" b="1" dirty="0">
                <a:solidFill>
                  <a:schemeClr val="bg2"/>
                </a:solidFill>
                <a:latin typeface="Arial Narrow" pitchFamily="34" charset="0"/>
                <a:sym typeface="Symbol"/>
              </a:rPr>
              <a:t>/s)</a:t>
            </a:r>
          </a:p>
          <a:p>
            <a:endParaRPr lang="en-US" sz="2800" b="1" dirty="0">
              <a:solidFill>
                <a:schemeClr val="bg2"/>
              </a:solidFill>
              <a:latin typeface="Arial Narrow" pitchFamily="34" charset="0"/>
              <a:sym typeface="Symbol"/>
            </a:endParaRPr>
          </a:p>
          <a:p>
            <a:r>
              <a:rPr lang="en-US" sz="2800" b="1" dirty="0">
                <a:solidFill>
                  <a:schemeClr val="bg2"/>
                </a:solidFill>
                <a:latin typeface="Arial Narrow" pitchFamily="34" charset="0"/>
                <a:sym typeface="Symbol"/>
              </a:rPr>
              <a:t>E = 13.0  1.3 </a:t>
            </a:r>
            <a:r>
              <a:rPr lang="en-US" sz="2800" b="1" dirty="0" err="1">
                <a:solidFill>
                  <a:schemeClr val="bg2"/>
                </a:solidFill>
                <a:latin typeface="Arial Narrow" pitchFamily="34" charset="0"/>
                <a:sym typeface="Symbol"/>
              </a:rPr>
              <a:t>Sv</a:t>
            </a:r>
            <a:endParaRPr lang="en-US" sz="2800" b="1" dirty="0">
              <a:solidFill>
                <a:schemeClr val="bg2"/>
              </a:solidFill>
              <a:latin typeface="Arial Narrow" pitchFamily="34" charset="0"/>
              <a:sym typeface="Symbol"/>
            </a:endParaRPr>
          </a:p>
          <a:p>
            <a:endParaRPr lang="en-US" sz="2800" b="1" dirty="0">
              <a:solidFill>
                <a:schemeClr val="bg2"/>
              </a:solidFill>
              <a:latin typeface="Arial Narrow" pitchFamily="34" charset="0"/>
              <a:sym typeface="Symbol"/>
            </a:endParaRPr>
          </a:p>
          <a:p>
            <a:r>
              <a:rPr lang="en-US" sz="2800" b="1" dirty="0">
                <a:solidFill>
                  <a:schemeClr val="bg2"/>
                </a:solidFill>
                <a:latin typeface="Arial Narrow" pitchFamily="34" charset="0"/>
                <a:sym typeface="Symbol"/>
              </a:rPr>
              <a:t>R = 1.25  0.1 </a:t>
            </a:r>
            <a:r>
              <a:rPr lang="en-US" sz="2800" b="1" dirty="0" err="1">
                <a:solidFill>
                  <a:schemeClr val="bg2"/>
                </a:solidFill>
                <a:latin typeface="Arial Narrow" pitchFamily="34" charset="0"/>
                <a:sym typeface="Symbol"/>
              </a:rPr>
              <a:t>Sv</a:t>
            </a:r>
            <a:r>
              <a:rPr lang="en-US" sz="2800" b="1" dirty="0">
                <a:solidFill>
                  <a:schemeClr val="bg2"/>
                </a:solidFill>
                <a:latin typeface="Arial Narrow" pitchFamily="34" charset="0"/>
                <a:sym typeface="Symbol"/>
              </a:rPr>
              <a:t>   (</a:t>
            </a:r>
            <a:r>
              <a:rPr lang="en-US" sz="2800" b="1" dirty="0">
                <a:solidFill>
                  <a:schemeClr val="tx2"/>
                </a:solidFill>
                <a:latin typeface="Arial Narrow" pitchFamily="34" charset="0"/>
                <a:sym typeface="Symbol"/>
              </a:rPr>
              <a:t>~10% of P</a:t>
            </a:r>
            <a:r>
              <a:rPr lang="en-US" sz="2800" b="1" dirty="0">
                <a:solidFill>
                  <a:schemeClr val="bg2"/>
                </a:solidFill>
                <a:latin typeface="Arial Narrow" pitchFamily="34" charset="0"/>
                <a:sym typeface="Symbol"/>
              </a:rPr>
              <a:t>)</a:t>
            </a:r>
          </a:p>
          <a:p>
            <a:endParaRPr lang="en-US" sz="2800" b="1" dirty="0">
              <a:solidFill>
                <a:schemeClr val="bg2"/>
              </a:solidFill>
              <a:latin typeface="Arial Narrow" pitchFamily="34" charset="0"/>
              <a:sym typeface="Symbol"/>
            </a:endParaRPr>
          </a:p>
          <a:p>
            <a:r>
              <a:rPr lang="en-US" sz="2800" b="1" dirty="0">
                <a:solidFill>
                  <a:schemeClr val="bg2"/>
                </a:solidFill>
                <a:latin typeface="Arial Narrow" pitchFamily="34" charset="0"/>
                <a:sym typeface="Symbol"/>
              </a:rPr>
              <a:t>Global imbalance: 0.5  1.8 </a:t>
            </a:r>
            <a:r>
              <a:rPr lang="en-US" sz="2800" b="1" dirty="0" err="1">
                <a:solidFill>
                  <a:schemeClr val="bg2"/>
                </a:solidFill>
                <a:latin typeface="Arial Narrow" pitchFamily="34" charset="0"/>
                <a:sym typeface="Symbol"/>
              </a:rPr>
              <a:t>Sv</a:t>
            </a:r>
            <a:r>
              <a:rPr lang="en-US" sz="2800" b="1" dirty="0">
                <a:solidFill>
                  <a:schemeClr val="bg2"/>
                </a:solidFill>
                <a:latin typeface="Arial Narrow" pitchFamily="34" charset="0"/>
                <a:sym typeface="Symbol"/>
              </a:rPr>
              <a:t> (contributes to sea-level rise)</a:t>
            </a:r>
            <a:endParaRPr lang="en-US" sz="2800" b="1" dirty="0">
              <a:solidFill>
                <a:schemeClr val="bg2"/>
              </a:solidFill>
              <a:latin typeface="Arial Narrow" pitchFamily="34" charset="0"/>
            </a:endParaRPr>
          </a:p>
        </p:txBody>
      </p:sp>
      <p:sp>
        <p:nvSpPr>
          <p:cNvPr id="303108" name="Line 4"/>
          <p:cNvSpPr>
            <a:spLocks noChangeShapeType="1"/>
          </p:cNvSpPr>
          <p:nvPr/>
        </p:nvSpPr>
        <p:spPr bwMode="auto">
          <a:xfrm>
            <a:off x="0" y="1143000"/>
            <a:ext cx="9144000" cy="0"/>
          </a:xfrm>
          <a:prstGeom prst="line">
            <a:avLst/>
          </a:prstGeom>
          <a:noFill/>
          <a:ln w="31750">
            <a:solidFill>
              <a:schemeClr val="accent1"/>
            </a:solidFill>
            <a:round/>
            <a:headEnd/>
            <a:tailEnd/>
          </a:ln>
          <a:effectLst/>
        </p:spPr>
        <p:txBody>
          <a:bodyPr anchor="ctr"/>
          <a:lstStyle/>
          <a:p>
            <a:endParaRPr lang="en-US"/>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685800" y="381000"/>
            <a:ext cx="9144000" cy="685800"/>
          </a:xfrm>
          <a:prstGeom prst="rect">
            <a:avLst/>
          </a:prstGeom>
          <a:effectLst>
            <a:outerShdw blurRad="50800" dist="38100" dir="2700000" algn="tl" rotWithShape="0">
              <a:prstClr val="black"/>
            </a:outerShdw>
          </a:effectLst>
        </p:spPr>
        <p:txBody>
          <a:bodyPr>
            <a:normAutofit fontScale="90000"/>
          </a:bodyPr>
          <a:lstStyle/>
          <a:p>
            <a:pPr>
              <a:defRPr/>
            </a:pPr>
            <a:r>
              <a:rPr lang="en-US" b="1" dirty="0">
                <a:latin typeface="Arial" charset="0"/>
                <a:ea typeface="SimSun" pitchFamily="2" charset="-122"/>
              </a:rPr>
              <a:t>Impact of Freshwater Fluxes</a:t>
            </a:r>
          </a:p>
        </p:txBody>
      </p:sp>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p:txBody>
          <a:bodyPr/>
          <a:lstStyle/>
          <a:p>
            <a:pPr>
              <a:defRPr/>
            </a:pPr>
            <a:fld id="{11004247-48B2-4E85-AE06-0779406BEB7B}" type="slidenum">
              <a:rPr lang="en-US" smtClean="0">
                <a:solidFill>
                  <a:schemeClr val="bg2"/>
                </a:solidFill>
              </a:rPr>
              <a:pPr>
                <a:defRPr/>
              </a:pPr>
              <a:t>53</a:t>
            </a:fld>
            <a:endParaRPr lang="en-US" dirty="0">
              <a:solidFill>
                <a:schemeClr val="bg2"/>
              </a:solidFill>
            </a:endParaRPr>
          </a:p>
        </p:txBody>
      </p:sp>
      <p:sp>
        <p:nvSpPr>
          <p:cNvPr id="6" name="Rectangle 3"/>
          <p:cNvSpPr txBox="1">
            <a:spLocks noChangeArrowheads="1"/>
          </p:cNvSpPr>
          <p:nvPr/>
        </p:nvSpPr>
        <p:spPr bwMode="auto">
          <a:xfrm>
            <a:off x="0" y="1219200"/>
            <a:ext cx="9144000" cy="5562600"/>
          </a:xfrm>
          <a:prstGeom prst="rect">
            <a:avLst/>
          </a:prstGeom>
          <a:noFill/>
          <a:ln w="9525">
            <a:noFill/>
            <a:miter lim="800000"/>
            <a:headEnd/>
            <a:tailEnd/>
          </a:ln>
        </p:spPr>
        <p:txBody>
          <a:bodyPr/>
          <a:lstStyle/>
          <a:p>
            <a:pPr marL="342900" indent="-342900" algn="l">
              <a:spcBef>
                <a:spcPct val="20000"/>
              </a:spcBef>
              <a:defRPr/>
            </a:pPr>
            <a:endParaRPr lang="en-US" sz="100" b="1" kern="0" dirty="0">
              <a:solidFill>
                <a:schemeClr val="accent3"/>
              </a:solidFill>
              <a:latin typeface="Microsoft Sans Serif" pitchFamily="34" charset="0"/>
            </a:endParaRPr>
          </a:p>
          <a:p>
            <a:pPr marL="342900" indent="-342900" algn="l">
              <a:spcBef>
                <a:spcPct val="20000"/>
              </a:spcBef>
              <a:buFontTx/>
              <a:buChar char="•"/>
              <a:defRPr/>
            </a:pPr>
            <a:r>
              <a:rPr lang="en-US" sz="2400" b="1" kern="0" dirty="0">
                <a:latin typeface="Microsoft Sans Serif" pitchFamily="34" charset="0"/>
              </a:rPr>
              <a:t>E-P largely determines surface salinity (i.e., salt concentration).</a:t>
            </a:r>
          </a:p>
          <a:p>
            <a:pPr marL="342900" indent="-342900" algn="l">
              <a:spcBef>
                <a:spcPct val="20000"/>
              </a:spcBef>
              <a:buFontTx/>
              <a:buChar char="•"/>
              <a:defRPr/>
            </a:pPr>
            <a:endParaRPr lang="en-US" sz="1600" b="1" kern="0" dirty="0">
              <a:latin typeface="Microsoft Sans Serif" pitchFamily="34" charset="0"/>
            </a:endParaRPr>
          </a:p>
          <a:p>
            <a:pPr marL="342900" indent="-342900" algn="l">
              <a:spcBef>
                <a:spcPct val="20000"/>
              </a:spcBef>
              <a:buFontTx/>
              <a:buChar char="•"/>
              <a:defRPr/>
            </a:pPr>
            <a:r>
              <a:rPr lang="en-US" sz="2400" b="1" kern="0" dirty="0">
                <a:latin typeface="Microsoft Sans Serif" pitchFamily="34" charset="0"/>
              </a:rPr>
              <a:t>Salinity affects sea-water density, which affects ocean circulations.</a:t>
            </a:r>
          </a:p>
          <a:p>
            <a:pPr marL="342900" indent="-342900" algn="l">
              <a:spcBef>
                <a:spcPct val="20000"/>
              </a:spcBef>
              <a:buFontTx/>
              <a:buChar char="•"/>
              <a:defRPr/>
            </a:pPr>
            <a:endParaRPr lang="en-US" sz="1400" b="1" kern="0" dirty="0">
              <a:latin typeface="Microsoft Sans Serif" pitchFamily="34" charset="0"/>
            </a:endParaRPr>
          </a:p>
          <a:p>
            <a:pPr marL="342900" indent="-342900" algn="l">
              <a:spcBef>
                <a:spcPct val="20000"/>
              </a:spcBef>
              <a:buFontTx/>
              <a:buChar char="•"/>
              <a:defRPr/>
            </a:pPr>
            <a:r>
              <a:rPr lang="en-US" sz="2400" b="1" kern="0" dirty="0">
                <a:latin typeface="Microsoft Sans Serif" pitchFamily="34" charset="0"/>
              </a:rPr>
              <a:t>Ocean currents, determined by wind stress and density gradients, act to remove the salinity (and temperature) gradients within the oceans. </a:t>
            </a:r>
          </a:p>
          <a:p>
            <a:pPr marL="342900" indent="-342900" algn="l">
              <a:spcBef>
                <a:spcPct val="20000"/>
              </a:spcBef>
              <a:buFontTx/>
              <a:buChar char="•"/>
              <a:defRPr/>
            </a:pPr>
            <a:endParaRPr lang="en-US" sz="2400" b="1" kern="0" dirty="0">
              <a:latin typeface="Microsoft Sans Serif" pitchFamily="34" charset="0"/>
            </a:endParaRPr>
          </a:p>
          <a:p>
            <a:pPr marL="342900" indent="-342900" algn="l">
              <a:spcBef>
                <a:spcPct val="20000"/>
              </a:spcBef>
              <a:buFontTx/>
              <a:buChar char="•"/>
              <a:defRPr/>
            </a:pPr>
            <a:r>
              <a:rPr lang="en-US" sz="2400" b="1" kern="0" dirty="0">
                <a:latin typeface="Microsoft Sans Serif" pitchFamily="34" charset="0"/>
              </a:rPr>
              <a:t>In doing so, freshwater is also transported to balance the </a:t>
            </a:r>
            <a:r>
              <a:rPr lang="en-US" sz="2400" b="1" kern="0" dirty="0" err="1">
                <a:latin typeface="Microsoft Sans Serif" pitchFamily="34" charset="0"/>
              </a:rPr>
              <a:t>mis</a:t>
            </a:r>
            <a:r>
              <a:rPr lang="en-US" sz="2400" b="1" kern="0" dirty="0">
                <a:latin typeface="Microsoft Sans Serif" pitchFamily="34" charset="0"/>
              </a:rPr>
              <a:t>-match between E and P over different regions, e.g., from the high-latitude to the evaporative subtropics, thus maintaining the T, S, and density gradients that are consistent with the ocean circulation.  </a:t>
            </a:r>
          </a:p>
          <a:p>
            <a:pPr marL="342900" indent="-342900" algn="l">
              <a:spcBef>
                <a:spcPct val="20000"/>
              </a:spcBef>
              <a:buFontTx/>
              <a:buChar char="•"/>
              <a:defRPr/>
            </a:pPr>
            <a:endParaRPr lang="en-US" sz="1600" b="1" kern="0" dirty="0">
              <a:latin typeface="Microsoft Sans Serif" pitchFamily="34" charset="0"/>
            </a:endParaRPr>
          </a:p>
        </p:txBody>
      </p:sp>
      <p:sp>
        <p:nvSpPr>
          <p:cNvPr id="7" name="Line 4"/>
          <p:cNvSpPr>
            <a:spLocks noChangeShapeType="1"/>
          </p:cNvSpPr>
          <p:nvPr/>
        </p:nvSpPr>
        <p:spPr bwMode="auto">
          <a:xfrm>
            <a:off x="0" y="1219200"/>
            <a:ext cx="9144000" cy="0"/>
          </a:xfrm>
          <a:prstGeom prst="line">
            <a:avLst/>
          </a:prstGeom>
          <a:noFill/>
          <a:ln w="31750">
            <a:solidFill>
              <a:schemeClr val="accent1"/>
            </a:solidFill>
            <a:round/>
            <a:headEnd/>
            <a:tailEnd/>
          </a:ln>
        </p:spPr>
        <p:txBody>
          <a:bodyPr anchor="ctr"/>
          <a:lstStyle/>
          <a:p>
            <a:endParaRPr lang="en-US"/>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5" end="5"/>
                                            </p:txEl>
                                          </p:spTgt>
                                        </p:tgtEl>
                                        <p:attrNameLst>
                                          <p:attrName>style.visibility</p:attrName>
                                        </p:attrNameLst>
                                      </p:cBhvr>
                                      <p:to>
                                        <p:strVal val="visible"/>
                                      </p:to>
                                    </p:set>
                                    <p:animEffect transition="in" filter="blinds(horizontal)">
                                      <p:cBhvr>
                                        <p:cTn id="7" dur="500"/>
                                        <p:tgtEl>
                                          <p:spTgt spid="6">
                                            <p:txEl>
                                              <p:pRg st="5" end="5"/>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
                                            <p:txEl>
                                              <p:pRg st="7" end="7"/>
                                            </p:txEl>
                                          </p:spTgt>
                                        </p:tgtEl>
                                        <p:attrNameLst>
                                          <p:attrName>style.visibility</p:attrName>
                                        </p:attrNameLst>
                                      </p:cBhvr>
                                      <p:to>
                                        <p:strVal val="visible"/>
                                      </p:to>
                                    </p:set>
                                    <p:animEffect transition="in" filter="blinds(horizontal)">
                                      <p:cBhvr>
                                        <p:cTn id="10"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2" cstate="print"/>
          <a:srcRect/>
          <a:stretch>
            <a:fillRect/>
          </a:stretch>
        </p:blipFill>
        <p:spPr bwMode="auto">
          <a:xfrm>
            <a:off x="996950" y="476249"/>
            <a:ext cx="7461250" cy="6162489"/>
          </a:xfrm>
          <a:prstGeom prst="rect">
            <a:avLst/>
          </a:prstGeom>
          <a:noFill/>
          <a:ln w="9525">
            <a:noFill/>
            <a:miter lim="800000"/>
            <a:headEnd/>
            <a:tailEnd/>
          </a:ln>
        </p:spPr>
      </p:pic>
      <p:sp>
        <p:nvSpPr>
          <p:cNvPr id="3" name="Rectangle 2"/>
          <p:cNvSpPr txBox="1">
            <a:spLocks noChangeArrowheads="1"/>
          </p:cNvSpPr>
          <p:nvPr/>
        </p:nvSpPr>
        <p:spPr>
          <a:xfrm>
            <a:off x="381000" y="2362200"/>
            <a:ext cx="9144000" cy="685800"/>
          </a:xfrm>
          <a:prstGeom prst="rect">
            <a:avLst/>
          </a:prstGeom>
          <a:effectLst>
            <a:outerShdw blurRad="50800" dist="38100" dir="2700000" algn="tl" rotWithShape="0">
              <a:prstClr val="black"/>
            </a:outerShdw>
          </a:effectLst>
        </p:spPr>
        <p:txBody>
          <a:bodyPr vert="horz" lIns="91440" tIns="45720" rIns="91440" bIns="45720" rtlCol="0" anchor="ctr">
            <a:normAutofit fontScale="97500"/>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b="1" kern="0" dirty="0">
                <a:solidFill>
                  <a:schemeClr val="tx2"/>
                </a:solidFill>
                <a:latin typeface="Arial" charset="0"/>
                <a:ea typeface="SimSun" pitchFamily="2" charset="-122"/>
                <a:cs typeface="+mj-cs"/>
              </a:rPr>
              <a:t>Horizontal transport</a:t>
            </a:r>
            <a:endParaRPr kumimoji="0" lang="en-US" b="1" i="0" u="none" strike="noStrike" kern="0" cap="none" spc="0" normalizeH="0" baseline="0" noProof="0" dirty="0">
              <a:ln>
                <a:noFill/>
              </a:ln>
              <a:solidFill>
                <a:schemeClr val="tx2"/>
              </a:solidFill>
              <a:effectLst/>
              <a:uLnTx/>
              <a:uFillTx/>
              <a:latin typeface="Arial" charset="0"/>
              <a:ea typeface="SimSun" pitchFamily="2" charset="-122"/>
              <a:cs typeface="+mj-cs"/>
            </a:endParaRPr>
          </a:p>
        </p:txBody>
      </p:sp>
      <p:sp>
        <p:nvSpPr>
          <p:cNvPr id="4" name="Rectangle 2"/>
          <p:cNvSpPr txBox="1">
            <a:spLocks noChangeArrowheads="1"/>
          </p:cNvSpPr>
          <p:nvPr/>
        </p:nvSpPr>
        <p:spPr>
          <a:xfrm>
            <a:off x="533400" y="5943600"/>
            <a:ext cx="9144000" cy="685800"/>
          </a:xfrm>
          <a:prstGeom prst="rect">
            <a:avLst/>
          </a:prstGeom>
          <a:effectLst>
            <a:outerShdw blurRad="50800" dist="38100" dir="2700000" algn="tl" rotWithShape="0">
              <a:prstClr val="black"/>
            </a:outerShdw>
          </a:effectLst>
        </p:spPr>
        <p:txBody>
          <a:bodyPr vert="horz" lIns="91440" tIns="45720" rIns="91440" bIns="45720" rtlCol="0" anchor="ctr">
            <a:normAutofit fontScale="97500"/>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b="1" kern="0" dirty="0">
                <a:solidFill>
                  <a:schemeClr val="tx2"/>
                </a:solidFill>
                <a:latin typeface="Arial" charset="0"/>
                <a:ea typeface="SimSun" pitchFamily="2" charset="-122"/>
                <a:cs typeface="+mj-cs"/>
              </a:rPr>
              <a:t>Vertical transport</a:t>
            </a:r>
            <a:endParaRPr kumimoji="0" lang="en-US" b="1" i="0" u="none" strike="noStrike" kern="0" cap="none" spc="0" normalizeH="0" baseline="0" noProof="0" dirty="0">
              <a:ln>
                <a:noFill/>
              </a:ln>
              <a:solidFill>
                <a:schemeClr val="tx2"/>
              </a:solidFill>
              <a:effectLst/>
              <a:uLnTx/>
              <a:uFillTx/>
              <a:latin typeface="Arial" charset="0"/>
              <a:ea typeface="SimSun" pitchFamily="2" charset="-122"/>
              <a:cs typeface="+mj-cs"/>
            </a:endParaRPr>
          </a:p>
        </p:txBody>
      </p:sp>
      <p:sp>
        <p:nvSpPr>
          <p:cNvPr id="5" name="TextBox 4"/>
          <p:cNvSpPr txBox="1"/>
          <p:nvPr/>
        </p:nvSpPr>
        <p:spPr bwMode="auto">
          <a:xfrm>
            <a:off x="7696200" y="6553200"/>
            <a:ext cx="1133644" cy="338554"/>
          </a:xfrm>
          <a:prstGeom prst="rect">
            <a:avLst/>
          </a:prstGeom>
          <a:noFill/>
          <a:ln w="9525">
            <a:noFill/>
            <a:miter lim="800000"/>
            <a:headEnd/>
            <a:tailEnd/>
          </a:ln>
        </p:spPr>
        <p:txBody>
          <a:bodyPr wrap="none" rtlCol="0">
            <a:spAutoFit/>
          </a:bodyPr>
          <a:lstStyle/>
          <a:p>
            <a:pPr marL="342900" indent="-342900" algn="l">
              <a:spcBef>
                <a:spcPct val="20000"/>
              </a:spcBef>
            </a:pPr>
            <a:r>
              <a:rPr lang="en-US" sz="1600" kern="0" dirty="0">
                <a:latin typeface="+mj-lt"/>
              </a:rPr>
              <a:t>Talley 2008</a:t>
            </a:r>
          </a:p>
        </p:txBody>
      </p:sp>
      <p:sp>
        <p:nvSpPr>
          <p:cNvPr id="6" name="TextBox 5"/>
          <p:cNvSpPr txBox="1"/>
          <p:nvPr/>
        </p:nvSpPr>
        <p:spPr bwMode="auto">
          <a:xfrm>
            <a:off x="4724400" y="545068"/>
            <a:ext cx="3126177" cy="369332"/>
          </a:xfrm>
          <a:prstGeom prst="rect">
            <a:avLst/>
          </a:prstGeom>
          <a:noFill/>
          <a:ln w="9525">
            <a:noFill/>
            <a:miter lim="800000"/>
            <a:headEnd/>
            <a:tailEnd/>
          </a:ln>
        </p:spPr>
        <p:txBody>
          <a:bodyPr wrap="none" rtlCol="0">
            <a:spAutoFit/>
          </a:bodyPr>
          <a:lstStyle/>
          <a:p>
            <a:pPr marL="342900" indent="-342900" algn="l">
              <a:spcBef>
                <a:spcPct val="20000"/>
              </a:spcBef>
            </a:pPr>
            <a:r>
              <a:rPr lang="en-US" sz="1800" b="1" kern="0" dirty="0">
                <a:solidFill>
                  <a:srgbClr val="FF0000"/>
                </a:solidFill>
              </a:rPr>
              <a:t>Net </a:t>
            </a:r>
            <a:r>
              <a:rPr lang="en-US" sz="1800" b="1" kern="0" dirty="0" err="1">
                <a:solidFill>
                  <a:srgbClr val="FF0000"/>
                </a:solidFill>
              </a:rPr>
              <a:t>F</a:t>
            </a:r>
            <a:r>
              <a:rPr lang="en-US" sz="1800" b="1" kern="0" baseline="-25000" dirty="0" err="1">
                <a:solidFill>
                  <a:srgbClr val="FF0000"/>
                </a:solidFill>
              </a:rPr>
              <a:t>ocean</a:t>
            </a:r>
            <a:r>
              <a:rPr lang="en-US" sz="1800" b="1" kern="0" dirty="0" err="1">
                <a:solidFill>
                  <a:srgbClr val="FF0000"/>
                </a:solidFill>
                <a:sym typeface="Symbol"/>
              </a:rPr>
              <a:t></a:t>
            </a:r>
            <a:r>
              <a:rPr lang="en-US" sz="1800" b="1" kern="0" dirty="0" err="1">
                <a:solidFill>
                  <a:srgbClr val="FF0000"/>
                </a:solidFill>
              </a:rPr>
              <a:t>V</a:t>
            </a:r>
            <a:r>
              <a:rPr lang="en-US" sz="1800" b="1" kern="0" baseline="-25000" dirty="0" err="1">
                <a:solidFill>
                  <a:srgbClr val="FF0000"/>
                </a:solidFill>
              </a:rPr>
              <a:t>northward</a:t>
            </a:r>
            <a:r>
              <a:rPr lang="en-US" sz="1800" b="1" kern="0" dirty="0">
                <a:solidFill>
                  <a:srgbClr val="FF0000"/>
                </a:solidFill>
              </a:rPr>
              <a:t>*(</a:t>
            </a:r>
            <a:r>
              <a:rPr lang="en-US" sz="1800" b="1" kern="0" dirty="0" err="1">
                <a:solidFill>
                  <a:srgbClr val="FF0000"/>
                </a:solidFill>
              </a:rPr>
              <a:t>S</a:t>
            </a:r>
            <a:r>
              <a:rPr lang="en-US" sz="1800" b="1" kern="0" baseline="-25000" dirty="0" err="1">
                <a:solidFill>
                  <a:srgbClr val="FF0000"/>
                </a:solidFill>
              </a:rPr>
              <a:t>north</a:t>
            </a:r>
            <a:r>
              <a:rPr lang="en-US" sz="1800" b="1" kern="0" dirty="0">
                <a:solidFill>
                  <a:srgbClr val="FF0000"/>
                </a:solidFill>
              </a:rPr>
              <a:t>- </a:t>
            </a:r>
            <a:r>
              <a:rPr lang="en-US" sz="1800" b="1" kern="0" dirty="0" err="1">
                <a:solidFill>
                  <a:srgbClr val="FF0000"/>
                </a:solidFill>
              </a:rPr>
              <a:t>S</a:t>
            </a:r>
            <a:r>
              <a:rPr lang="en-US" sz="1800" b="1" kern="0" baseline="-25000" dirty="0" err="1">
                <a:solidFill>
                  <a:srgbClr val="FF0000"/>
                </a:solidFill>
              </a:rPr>
              <a:t>south</a:t>
            </a:r>
            <a:r>
              <a:rPr lang="en-US" sz="1800" b="1" kern="0" dirty="0">
                <a:solidFill>
                  <a:srgbClr val="FF0000"/>
                </a:solidFill>
              </a:rPr>
              <a:t>)</a:t>
            </a:r>
            <a:endParaRPr lang="en-US" sz="1800" b="1" kern="0" baseline="-25000" dirty="0">
              <a:solidFill>
                <a:srgbClr val="FF0000"/>
              </a:solidFill>
            </a:endParaRPr>
          </a:p>
        </p:txBody>
      </p:sp>
      <p:sp>
        <p:nvSpPr>
          <p:cNvPr id="7" name="TextBox 6"/>
          <p:cNvSpPr txBox="1"/>
          <p:nvPr/>
        </p:nvSpPr>
        <p:spPr bwMode="auto">
          <a:xfrm>
            <a:off x="2076318" y="-75095"/>
            <a:ext cx="4751622" cy="646331"/>
          </a:xfrm>
          <a:prstGeom prst="rect">
            <a:avLst/>
          </a:prstGeom>
          <a:noFill/>
          <a:ln w="9525">
            <a:noFill/>
            <a:miter lim="800000"/>
            <a:headEnd/>
            <a:tailEnd/>
          </a:ln>
        </p:spPr>
        <p:txBody>
          <a:bodyPr wrap="none" rtlCol="0">
            <a:spAutoFit/>
          </a:bodyPr>
          <a:lstStyle/>
          <a:p>
            <a:pPr marL="342900" indent="-342900" algn="l">
              <a:spcBef>
                <a:spcPct val="20000"/>
              </a:spcBef>
            </a:pPr>
            <a:r>
              <a:rPr lang="en-US" sz="3600" b="1" kern="0" dirty="0">
                <a:solidFill>
                  <a:schemeClr val="tx2"/>
                </a:solidFill>
              </a:rPr>
              <a:t>Link to Salinity Gradients</a:t>
            </a:r>
            <a:endParaRPr lang="en-US" sz="3200" b="1" kern="0" dirty="0">
              <a:solidFill>
                <a:schemeClr val="tx2"/>
              </a:solidFill>
            </a:endParaRPr>
          </a:p>
        </p:txBody>
      </p:sp>
      <p:sp>
        <p:nvSpPr>
          <p:cNvPr id="8" name="TextBox 7"/>
          <p:cNvSpPr txBox="1"/>
          <p:nvPr/>
        </p:nvSpPr>
        <p:spPr bwMode="auto">
          <a:xfrm>
            <a:off x="4876800" y="3593068"/>
            <a:ext cx="2601994" cy="369332"/>
          </a:xfrm>
          <a:prstGeom prst="rect">
            <a:avLst/>
          </a:prstGeom>
          <a:noFill/>
          <a:ln w="9525">
            <a:noFill/>
            <a:miter lim="800000"/>
            <a:headEnd/>
            <a:tailEnd/>
          </a:ln>
        </p:spPr>
        <p:txBody>
          <a:bodyPr wrap="none" rtlCol="0">
            <a:spAutoFit/>
          </a:bodyPr>
          <a:lstStyle/>
          <a:p>
            <a:pPr marL="342900" indent="-342900" algn="l">
              <a:spcBef>
                <a:spcPct val="20000"/>
              </a:spcBef>
            </a:pPr>
            <a:r>
              <a:rPr lang="en-US" sz="1800" b="1" kern="0" dirty="0">
                <a:solidFill>
                  <a:srgbClr val="FF0000"/>
                </a:solidFill>
              </a:rPr>
              <a:t>Net </a:t>
            </a:r>
            <a:r>
              <a:rPr lang="en-US" sz="1800" b="1" kern="0" dirty="0" err="1">
                <a:solidFill>
                  <a:srgbClr val="FF0000"/>
                </a:solidFill>
              </a:rPr>
              <a:t>F</a:t>
            </a:r>
            <a:r>
              <a:rPr lang="en-US" sz="1800" b="1" kern="0" baseline="-25000" dirty="0" err="1">
                <a:solidFill>
                  <a:srgbClr val="FF0000"/>
                </a:solidFill>
              </a:rPr>
              <a:t>ocean</a:t>
            </a:r>
            <a:r>
              <a:rPr lang="en-US" sz="1800" b="1" kern="0" dirty="0" err="1">
                <a:solidFill>
                  <a:srgbClr val="FF0000"/>
                </a:solidFill>
                <a:sym typeface="Symbol"/>
              </a:rPr>
              <a:t></a:t>
            </a:r>
            <a:r>
              <a:rPr lang="en-US" sz="1800" b="1" kern="0" dirty="0" err="1">
                <a:solidFill>
                  <a:srgbClr val="FF0000"/>
                </a:solidFill>
              </a:rPr>
              <a:t>V</a:t>
            </a:r>
            <a:r>
              <a:rPr lang="en-US" sz="1800" b="1" kern="0" baseline="-25000" dirty="0" err="1">
                <a:solidFill>
                  <a:srgbClr val="FF0000"/>
                </a:solidFill>
              </a:rPr>
              <a:t>n</a:t>
            </a:r>
            <a:r>
              <a:rPr lang="en-US" sz="1800" b="1" kern="0" dirty="0">
                <a:solidFill>
                  <a:srgbClr val="FF0000"/>
                </a:solidFill>
              </a:rPr>
              <a:t>*(S</a:t>
            </a:r>
            <a:r>
              <a:rPr lang="en-US" sz="1800" b="1" kern="0" baseline="-25000" dirty="0">
                <a:solidFill>
                  <a:srgbClr val="FF0000"/>
                </a:solidFill>
              </a:rPr>
              <a:t>upper</a:t>
            </a:r>
            <a:r>
              <a:rPr lang="en-US" sz="1800" b="1" kern="0" dirty="0">
                <a:solidFill>
                  <a:srgbClr val="FF0000"/>
                </a:solidFill>
              </a:rPr>
              <a:t>- S</a:t>
            </a:r>
            <a:r>
              <a:rPr lang="en-US" sz="1800" b="1" kern="0" baseline="-25000" dirty="0">
                <a:solidFill>
                  <a:srgbClr val="FF0000"/>
                </a:solidFill>
              </a:rPr>
              <a:t>lower</a:t>
            </a:r>
            <a:r>
              <a:rPr lang="en-US" sz="1800" b="1" kern="0" dirty="0">
                <a:solidFill>
                  <a:srgbClr val="FF0000"/>
                </a:solidFill>
              </a:rPr>
              <a:t>)</a:t>
            </a:r>
            <a:endParaRPr lang="en-US" sz="1800" b="1" kern="0" baseline="-25000" dirty="0">
              <a:solidFill>
                <a:srgbClr val="FF0000"/>
              </a:solidFill>
            </a:endParaRPr>
          </a:p>
        </p:txBody>
      </p:sp>
      <p:sp>
        <p:nvSpPr>
          <p:cNvPr id="9" name="TextBox 8"/>
          <p:cNvSpPr txBox="1"/>
          <p:nvPr/>
        </p:nvSpPr>
        <p:spPr>
          <a:xfrm>
            <a:off x="4876800" y="971490"/>
            <a:ext cx="701987" cy="400110"/>
          </a:xfrm>
          <a:prstGeom prst="rect">
            <a:avLst/>
          </a:prstGeom>
          <a:noFill/>
        </p:spPr>
        <p:txBody>
          <a:bodyPr wrap="none" rtlCol="0">
            <a:spAutoFit/>
          </a:bodyPr>
          <a:lstStyle/>
          <a:p>
            <a:r>
              <a:rPr lang="en-US" sz="2000" b="1" dirty="0">
                <a:solidFill>
                  <a:srgbClr val="FF00FF"/>
                </a:solidFill>
              </a:rPr>
              <a:t>P &gt; E</a:t>
            </a:r>
          </a:p>
        </p:txBody>
      </p:sp>
      <p:sp>
        <p:nvSpPr>
          <p:cNvPr id="10" name="TextBox 9"/>
          <p:cNvSpPr txBox="1"/>
          <p:nvPr/>
        </p:nvSpPr>
        <p:spPr>
          <a:xfrm>
            <a:off x="5011185" y="1905000"/>
            <a:ext cx="705642" cy="400110"/>
          </a:xfrm>
          <a:prstGeom prst="rect">
            <a:avLst/>
          </a:prstGeom>
          <a:noFill/>
        </p:spPr>
        <p:txBody>
          <a:bodyPr wrap="none" rtlCol="0">
            <a:spAutoFit/>
          </a:bodyPr>
          <a:lstStyle/>
          <a:p>
            <a:r>
              <a:rPr lang="en-US" sz="2000" b="1" dirty="0">
                <a:solidFill>
                  <a:srgbClr val="FF00FF"/>
                </a:solidFill>
              </a:rPr>
              <a:t>E &gt; P</a:t>
            </a:r>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49640CD-6733-4245-94CF-37DCF0A05FFE}" type="slidenum">
              <a:rPr lang="en-US" smtClean="0"/>
              <a:pPr>
                <a:defRPr/>
              </a:pPr>
              <a:t>55</a:t>
            </a:fld>
            <a:endParaRPr lang="en-US" dirty="0"/>
          </a:p>
        </p:txBody>
      </p:sp>
      <p:pic>
        <p:nvPicPr>
          <p:cNvPr id="66562" name="Picture 2"/>
          <p:cNvPicPr>
            <a:picLocks noChangeAspect="1" noChangeArrowheads="1"/>
          </p:cNvPicPr>
          <p:nvPr/>
        </p:nvPicPr>
        <p:blipFill>
          <a:blip r:embed="rId2" cstate="print"/>
          <a:srcRect/>
          <a:stretch>
            <a:fillRect/>
          </a:stretch>
        </p:blipFill>
        <p:spPr bwMode="auto">
          <a:xfrm>
            <a:off x="533400" y="1143000"/>
            <a:ext cx="8126360" cy="4419599"/>
          </a:xfrm>
          <a:prstGeom prst="rect">
            <a:avLst/>
          </a:prstGeom>
          <a:noFill/>
          <a:ln w="9525">
            <a:solidFill>
              <a:schemeClr val="bg2"/>
            </a:solidFill>
            <a:miter lim="800000"/>
            <a:headEnd/>
            <a:tailEnd/>
          </a:ln>
        </p:spPr>
      </p:pic>
      <p:sp>
        <p:nvSpPr>
          <p:cNvPr id="4" name="Rectangle 6"/>
          <p:cNvSpPr>
            <a:spLocks noChangeArrowheads="1"/>
          </p:cNvSpPr>
          <p:nvPr/>
        </p:nvSpPr>
        <p:spPr bwMode="auto">
          <a:xfrm>
            <a:off x="152400" y="6172200"/>
            <a:ext cx="8610600" cy="341632"/>
          </a:xfrm>
          <a:prstGeom prst="rect">
            <a:avLst/>
          </a:prstGeom>
          <a:noFill/>
          <a:ln w="9525">
            <a:noFill/>
            <a:miter lim="800000"/>
            <a:headEnd/>
            <a:tailEnd/>
          </a:ln>
        </p:spPr>
        <p:txBody>
          <a:bodyPr>
            <a:spAutoFit/>
          </a:bodyPr>
          <a:lstStyle/>
          <a:p>
            <a:pPr marL="533400" indent="-533400">
              <a:lnSpc>
                <a:spcPct val="90000"/>
              </a:lnSpc>
            </a:pPr>
            <a:r>
              <a:rPr lang="en-US" sz="1800" b="1" dirty="0" err="1">
                <a:latin typeface="+mj-lt"/>
                <a:sym typeface="Symbol" pitchFamily="18" charset="2"/>
              </a:rPr>
              <a:t>Schanze</a:t>
            </a:r>
            <a:r>
              <a:rPr lang="en-US" sz="1800" b="1" dirty="0">
                <a:latin typeface="+mj-lt"/>
                <a:sym typeface="Symbol" pitchFamily="18" charset="2"/>
              </a:rPr>
              <a:t> et al. (2010) based on GPCP P and </a:t>
            </a:r>
            <a:r>
              <a:rPr lang="en-US" sz="1800" b="1" dirty="0" err="1">
                <a:latin typeface="+mj-lt"/>
                <a:sym typeface="Symbol" pitchFamily="18" charset="2"/>
              </a:rPr>
              <a:t>OAFlux</a:t>
            </a:r>
            <a:r>
              <a:rPr lang="en-US" sz="1800" b="1" dirty="0">
                <a:latin typeface="+mj-lt"/>
                <a:sym typeface="Symbol" pitchFamily="18" charset="2"/>
              </a:rPr>
              <a:t> E </a:t>
            </a:r>
          </a:p>
        </p:txBody>
      </p:sp>
      <p:sp>
        <p:nvSpPr>
          <p:cNvPr id="5" name="Rectangle 2"/>
          <p:cNvSpPr txBox="1">
            <a:spLocks noChangeArrowheads="1"/>
          </p:cNvSpPr>
          <p:nvPr/>
        </p:nvSpPr>
        <p:spPr bwMode="auto">
          <a:xfrm>
            <a:off x="152400" y="76200"/>
            <a:ext cx="8839200" cy="838200"/>
          </a:xfrm>
          <a:prstGeom prst="rect">
            <a:avLst/>
          </a:prstGeom>
          <a:noFill/>
          <a:ln w="9525">
            <a:noFill/>
            <a:miter lim="800000"/>
            <a:headEnd/>
            <a:tailEnd/>
          </a:ln>
        </p:spPr>
        <p:txBody>
          <a:bodyPr anchor="ctr"/>
          <a:lstStyle/>
          <a:p>
            <a:pPr>
              <a:defRPr/>
            </a:pPr>
            <a:r>
              <a:rPr lang="en-US" sz="3200" b="1" kern="0" dirty="0">
                <a:solidFill>
                  <a:schemeClr val="tx2"/>
                </a:solidFill>
                <a:effectLst>
                  <a:outerShdw blurRad="50800" dist="38100" dir="2700000" algn="tl" rotWithShape="0">
                    <a:prstClr val="black">
                      <a:alpha val="40000"/>
                    </a:prstClr>
                  </a:outerShdw>
                </a:effectLst>
                <a:ea typeface="+mj-ea"/>
                <a:cs typeface="+mj-cs"/>
              </a:rPr>
              <a:t>E – P Based on Surface E and P Estimates</a:t>
            </a:r>
            <a:endParaRPr lang="en-US" b="1" kern="0" dirty="0">
              <a:solidFill>
                <a:schemeClr val="tx2"/>
              </a:solidFill>
              <a:effectLst>
                <a:outerShdw blurRad="50800" dist="38100" dir="2700000" algn="tl" rotWithShape="0">
                  <a:prstClr val="black">
                    <a:alpha val="40000"/>
                  </a:prstClr>
                </a:outerShdw>
              </a:effectLst>
              <a:ea typeface="+mj-ea"/>
              <a:cs typeface="+mj-cs"/>
            </a:endParaRPr>
          </a:p>
        </p:txBody>
      </p:sp>
      <p:sp>
        <p:nvSpPr>
          <p:cNvPr id="6" name="Rectangle 5"/>
          <p:cNvSpPr/>
          <p:nvPr/>
        </p:nvSpPr>
        <p:spPr bwMode="auto">
          <a:xfrm>
            <a:off x="3276600" y="1219200"/>
            <a:ext cx="4267200" cy="685800"/>
          </a:xfrm>
          <a:prstGeom prst="rect">
            <a:avLst/>
          </a:prstGeom>
          <a:noFill/>
          <a:ln w="38100"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8" name="Rectangle 7"/>
          <p:cNvSpPr/>
          <p:nvPr/>
        </p:nvSpPr>
        <p:spPr bwMode="auto">
          <a:xfrm>
            <a:off x="1143000" y="4549584"/>
            <a:ext cx="6400800" cy="609600"/>
          </a:xfrm>
          <a:prstGeom prst="rect">
            <a:avLst/>
          </a:prstGeom>
          <a:noFill/>
          <a:ln w="38100"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9" name="Down Arrow 8"/>
          <p:cNvSpPr/>
          <p:nvPr/>
        </p:nvSpPr>
        <p:spPr bwMode="auto">
          <a:xfrm>
            <a:off x="4572000" y="1828800"/>
            <a:ext cx="304800" cy="381000"/>
          </a:xfrm>
          <a:prstGeom prst="downArrow">
            <a:avLst/>
          </a:prstGeom>
          <a:solidFill>
            <a:schemeClr val="accent1"/>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10" name="Down Arrow 9"/>
          <p:cNvSpPr/>
          <p:nvPr/>
        </p:nvSpPr>
        <p:spPr bwMode="auto">
          <a:xfrm>
            <a:off x="6858000" y="1676400"/>
            <a:ext cx="304800" cy="381000"/>
          </a:xfrm>
          <a:prstGeom prst="downArrow">
            <a:avLst/>
          </a:prstGeom>
          <a:solidFill>
            <a:schemeClr val="accent1"/>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11" name="Down Arrow 10"/>
          <p:cNvSpPr/>
          <p:nvPr/>
        </p:nvSpPr>
        <p:spPr bwMode="auto">
          <a:xfrm>
            <a:off x="5334000" y="2971800"/>
            <a:ext cx="304800" cy="381000"/>
          </a:xfrm>
          <a:prstGeom prst="downArrow">
            <a:avLst/>
          </a:prstGeom>
          <a:solidFill>
            <a:schemeClr val="accent1"/>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12" name="Down Arrow 11"/>
          <p:cNvSpPr/>
          <p:nvPr/>
        </p:nvSpPr>
        <p:spPr bwMode="auto">
          <a:xfrm>
            <a:off x="2590800" y="3429000"/>
            <a:ext cx="304800" cy="381000"/>
          </a:xfrm>
          <a:prstGeom prst="downArrow">
            <a:avLst/>
          </a:prstGeom>
          <a:solidFill>
            <a:schemeClr val="accent1"/>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13" name="Down Arrow 12"/>
          <p:cNvSpPr/>
          <p:nvPr/>
        </p:nvSpPr>
        <p:spPr bwMode="auto">
          <a:xfrm>
            <a:off x="7086600" y="3048000"/>
            <a:ext cx="304800" cy="381000"/>
          </a:xfrm>
          <a:prstGeom prst="downArrow">
            <a:avLst/>
          </a:prstGeom>
          <a:solidFill>
            <a:schemeClr val="accent1"/>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14" name="Down Arrow 13"/>
          <p:cNvSpPr/>
          <p:nvPr/>
        </p:nvSpPr>
        <p:spPr bwMode="auto">
          <a:xfrm rot="10800000">
            <a:off x="4572000" y="2590799"/>
            <a:ext cx="304800" cy="304800"/>
          </a:xfrm>
          <a:prstGeom prst="downArrow">
            <a:avLst/>
          </a:prstGeom>
          <a:solidFill>
            <a:schemeClr val="accent1"/>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15" name="Down Arrow 14"/>
          <p:cNvSpPr/>
          <p:nvPr/>
        </p:nvSpPr>
        <p:spPr bwMode="auto">
          <a:xfrm rot="10800000">
            <a:off x="6858000" y="2643096"/>
            <a:ext cx="304800" cy="304800"/>
          </a:xfrm>
          <a:prstGeom prst="downArrow">
            <a:avLst/>
          </a:prstGeom>
          <a:solidFill>
            <a:schemeClr val="accent1"/>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16" name="Down Arrow 15"/>
          <p:cNvSpPr/>
          <p:nvPr/>
        </p:nvSpPr>
        <p:spPr bwMode="auto">
          <a:xfrm rot="10800000">
            <a:off x="5638800" y="4191000"/>
            <a:ext cx="304800" cy="457200"/>
          </a:xfrm>
          <a:prstGeom prst="downArrow">
            <a:avLst/>
          </a:prstGeom>
          <a:solidFill>
            <a:schemeClr val="accent1"/>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17" name="Down Arrow 16"/>
          <p:cNvSpPr/>
          <p:nvPr/>
        </p:nvSpPr>
        <p:spPr bwMode="auto">
          <a:xfrm rot="10800000">
            <a:off x="7086601" y="4114799"/>
            <a:ext cx="304800" cy="457200"/>
          </a:xfrm>
          <a:prstGeom prst="downArrow">
            <a:avLst/>
          </a:prstGeom>
          <a:solidFill>
            <a:schemeClr val="accent1"/>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18" name="Down Arrow 17"/>
          <p:cNvSpPr/>
          <p:nvPr/>
        </p:nvSpPr>
        <p:spPr bwMode="auto">
          <a:xfrm rot="10800000">
            <a:off x="2590801" y="4267200"/>
            <a:ext cx="304800" cy="457200"/>
          </a:xfrm>
          <a:prstGeom prst="downArrow">
            <a:avLst/>
          </a:prstGeom>
          <a:solidFill>
            <a:schemeClr val="accent1"/>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linds(horizontal)">
                                      <p:cBhvr>
                                        <p:cTn id="13" dur="500"/>
                                        <p:tgtEl>
                                          <p:spTgt spid="6"/>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linds(horizontal)">
                                      <p:cBhvr>
                                        <p:cTn id="16" dur="500"/>
                                        <p:tgtEl>
                                          <p:spTgt spid="8"/>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linds(horizontal)">
                                      <p:cBhvr>
                                        <p:cTn id="19" dur="500"/>
                                        <p:tgtEl>
                                          <p:spTgt spid="9"/>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linds(horizontal)">
                                      <p:cBhvr>
                                        <p:cTn id="22" dur="500"/>
                                        <p:tgtEl>
                                          <p:spTgt spid="10"/>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linds(horizontal)">
                                      <p:cBhvr>
                                        <p:cTn id="25" dur="500"/>
                                        <p:tgtEl>
                                          <p:spTgt spid="11"/>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linds(horizontal)">
                                      <p:cBhvr>
                                        <p:cTn id="28" dur="500"/>
                                        <p:tgtEl>
                                          <p:spTgt spid="12"/>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linds(horizontal)">
                                      <p:cBhvr>
                                        <p:cTn id="31" dur="500"/>
                                        <p:tgtEl>
                                          <p:spTgt spid="13"/>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linds(horizontal)">
                                      <p:cBhvr>
                                        <p:cTn id="34" dur="500"/>
                                        <p:tgtEl>
                                          <p:spTgt spid="14"/>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linds(horizontal)">
                                      <p:cBhvr>
                                        <p:cTn id="37" dur="500"/>
                                        <p:tgtEl>
                                          <p:spTgt spid="15"/>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blinds(horizontal)">
                                      <p:cBhvr>
                                        <p:cTn id="40" dur="500"/>
                                        <p:tgtEl>
                                          <p:spTgt spid="16"/>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blinds(horizontal)">
                                      <p:cBhvr>
                                        <p:cTn id="43" dur="500"/>
                                        <p:tgtEl>
                                          <p:spTgt spid="17"/>
                                        </p:tgtEl>
                                      </p:cBhvr>
                                    </p:animEffect>
                                  </p:childTnLst>
                                </p:cTn>
                              </p:par>
                              <p:par>
                                <p:cTn id="44" presetID="3" presetClass="entr" presetSubtype="10"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blinds(horizontal)">
                                      <p:cBhvr>
                                        <p:cTn id="4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a:xfrm>
            <a:off x="457200" y="1066800"/>
            <a:ext cx="8001000" cy="5099344"/>
            <a:chOff x="1295400" y="1741382"/>
            <a:chExt cx="6858000" cy="4577162"/>
          </a:xfrm>
        </p:grpSpPr>
        <p:pic>
          <p:nvPicPr>
            <p:cNvPr id="3074" name="Picture 2"/>
            <p:cNvPicPr>
              <a:picLocks noChangeAspect="1" noChangeArrowheads="1"/>
            </p:cNvPicPr>
            <p:nvPr/>
          </p:nvPicPr>
          <p:blipFill>
            <a:blip r:embed="rId2" cstate="print"/>
            <a:srcRect t="3750" r="49695" b="52867"/>
            <a:stretch>
              <a:fillRect/>
            </a:stretch>
          </p:blipFill>
          <p:spPr bwMode="auto">
            <a:xfrm>
              <a:off x="1295400" y="1741382"/>
              <a:ext cx="6858000" cy="4208275"/>
            </a:xfrm>
            <a:prstGeom prst="rect">
              <a:avLst/>
            </a:prstGeom>
            <a:noFill/>
            <a:ln w="9525">
              <a:noFill/>
              <a:miter lim="800000"/>
              <a:headEnd/>
              <a:tailEnd/>
            </a:ln>
            <a:effectLst/>
          </p:spPr>
        </p:pic>
        <p:pic>
          <p:nvPicPr>
            <p:cNvPr id="3" name="Picture 2"/>
            <p:cNvPicPr>
              <a:picLocks noChangeAspect="1" noChangeArrowheads="1"/>
            </p:cNvPicPr>
            <p:nvPr/>
          </p:nvPicPr>
          <p:blipFill>
            <a:blip r:embed="rId2" cstate="print"/>
            <a:srcRect t="92398"/>
            <a:stretch>
              <a:fillRect/>
            </a:stretch>
          </p:blipFill>
          <p:spPr bwMode="auto">
            <a:xfrm>
              <a:off x="1295400" y="5937544"/>
              <a:ext cx="6858000" cy="381000"/>
            </a:xfrm>
            <a:prstGeom prst="rect">
              <a:avLst/>
            </a:prstGeom>
            <a:noFill/>
            <a:ln w="9525">
              <a:noFill/>
              <a:miter lim="800000"/>
              <a:headEnd/>
              <a:tailEnd/>
            </a:ln>
            <a:effectLst/>
          </p:spPr>
        </p:pic>
      </p:grpSp>
      <p:sp>
        <p:nvSpPr>
          <p:cNvPr id="5" name="Rectangle 2"/>
          <p:cNvSpPr txBox="1">
            <a:spLocks noChangeArrowheads="1"/>
          </p:cNvSpPr>
          <p:nvPr/>
        </p:nvSpPr>
        <p:spPr bwMode="auto">
          <a:xfrm>
            <a:off x="76200" y="152400"/>
            <a:ext cx="8839200" cy="838200"/>
          </a:xfrm>
          <a:prstGeom prst="rect">
            <a:avLst/>
          </a:prstGeom>
          <a:noFill/>
          <a:ln w="9525">
            <a:noFill/>
            <a:miter lim="800000"/>
            <a:headEnd/>
            <a:tailEnd/>
          </a:ln>
        </p:spPr>
        <p:txBody>
          <a:bodyPr anchor="ctr"/>
          <a:lstStyle/>
          <a:p>
            <a:pPr>
              <a:defRPr/>
            </a:pPr>
            <a:r>
              <a:rPr lang="en-US" sz="3200" b="1" kern="0" dirty="0">
                <a:solidFill>
                  <a:schemeClr val="tx2"/>
                </a:solidFill>
                <a:effectLst>
                  <a:outerShdw blurRad="50800" dist="38100" dir="2700000" algn="tl" rotWithShape="0">
                    <a:prstClr val="black">
                      <a:alpha val="40000"/>
                    </a:prstClr>
                  </a:outerShdw>
                </a:effectLst>
                <a:ea typeface="+mj-ea"/>
                <a:cs typeface="+mj-cs"/>
              </a:rPr>
              <a:t>Annual Continental Freshwater Discharge (10</a:t>
            </a:r>
            <a:r>
              <a:rPr lang="en-US" sz="3200" b="1" kern="0" baseline="30000" dirty="0">
                <a:solidFill>
                  <a:schemeClr val="tx2"/>
                </a:solidFill>
                <a:effectLst>
                  <a:outerShdw blurRad="50800" dist="38100" dir="2700000" algn="tl" rotWithShape="0">
                    <a:prstClr val="black">
                      <a:alpha val="40000"/>
                    </a:prstClr>
                  </a:outerShdw>
                </a:effectLst>
                <a:ea typeface="+mj-ea"/>
                <a:cs typeface="+mj-cs"/>
              </a:rPr>
              <a:t>3</a:t>
            </a:r>
            <a:r>
              <a:rPr lang="en-US" sz="3200" b="1" kern="0" dirty="0">
                <a:solidFill>
                  <a:schemeClr val="tx2"/>
                </a:solidFill>
                <a:effectLst>
                  <a:outerShdw blurRad="50800" dist="38100" dir="2700000" algn="tl" rotWithShape="0">
                    <a:prstClr val="black">
                      <a:alpha val="40000"/>
                    </a:prstClr>
                  </a:outerShdw>
                </a:effectLst>
                <a:ea typeface="+mj-ea"/>
                <a:cs typeface="+mj-cs"/>
              </a:rPr>
              <a:t> m</a:t>
            </a:r>
            <a:r>
              <a:rPr lang="en-US" sz="3200" b="1" kern="0" baseline="30000" dirty="0">
                <a:solidFill>
                  <a:schemeClr val="tx2"/>
                </a:solidFill>
                <a:effectLst>
                  <a:outerShdw blurRad="50800" dist="38100" dir="2700000" algn="tl" rotWithShape="0">
                    <a:prstClr val="black">
                      <a:alpha val="40000"/>
                    </a:prstClr>
                  </a:outerShdw>
                </a:effectLst>
                <a:ea typeface="+mj-ea"/>
                <a:cs typeface="+mj-cs"/>
              </a:rPr>
              <a:t>3</a:t>
            </a:r>
            <a:r>
              <a:rPr lang="en-US" sz="3200" b="1" kern="0" dirty="0">
                <a:solidFill>
                  <a:schemeClr val="tx2"/>
                </a:solidFill>
                <a:effectLst>
                  <a:outerShdw blurRad="50800" dist="38100" dir="2700000" algn="tl" rotWithShape="0">
                    <a:prstClr val="black">
                      <a:alpha val="40000"/>
                    </a:prstClr>
                  </a:outerShdw>
                </a:effectLst>
                <a:ea typeface="+mj-ea"/>
                <a:cs typeface="+mj-cs"/>
              </a:rPr>
              <a:t>/s)</a:t>
            </a:r>
          </a:p>
        </p:txBody>
      </p:sp>
      <p:sp>
        <p:nvSpPr>
          <p:cNvPr id="6" name="TextBox 5"/>
          <p:cNvSpPr txBox="1"/>
          <p:nvPr/>
        </p:nvSpPr>
        <p:spPr bwMode="auto">
          <a:xfrm>
            <a:off x="6629400" y="6400800"/>
            <a:ext cx="2291012" cy="338554"/>
          </a:xfrm>
          <a:prstGeom prst="rect">
            <a:avLst/>
          </a:prstGeom>
          <a:noFill/>
          <a:ln w="9525">
            <a:noFill/>
            <a:miter lim="800000"/>
            <a:headEnd/>
            <a:tailEnd/>
          </a:ln>
        </p:spPr>
        <p:txBody>
          <a:bodyPr wrap="none" rtlCol="0">
            <a:spAutoFit/>
          </a:bodyPr>
          <a:lstStyle/>
          <a:p>
            <a:pPr marL="342900" indent="-342900" algn="l">
              <a:spcBef>
                <a:spcPct val="20000"/>
              </a:spcBef>
            </a:pPr>
            <a:r>
              <a:rPr lang="en-US" sz="1600" kern="0" dirty="0">
                <a:latin typeface="+mj-lt"/>
              </a:rPr>
              <a:t>Dai and Trenberth (2002)</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8" name="AutoShape 6" descr="data:image/jpeg;base64,/9j/4AAQSkZJRgABAQAAAQABAAD/2wCEAAkGBhQSERUUEhQVFBQWGBcZFxQYFx0YHBkYGxUYFxcdGhwZHCYgFxojGhUYHy8gJScpLCwsGh4xNTEqNSYtLCkBCQoKDgwOGg8PGiwkHyQpKSwuLCwpLCwsLCwsLCwsLCwsLCksKSksLCwsLCwpLCwpLCwpLSksLCwsKSwpLCksLP/AABEIAIQAsAMBIgACEQEDEQH/xAAbAAACAwEBAQAAAAAAAAAAAAAEBQIDBgABB//EADoQAAIBAgQEBAQFAgUFAQAAAAECEQMhAAQSMQUiQVEGE2FxFDKBkUKhscHwI1IVM0PR8SRicqLhB//EABkBAAMBAQEAAAAAAAAAAAAAAAABAgMEBf/EACARAAICAgIDAQEAAAAAAAAAAAABAhESMSFBAxNRMiL/2gAMAwEAAhEDEQA/APmq0MWChg1cviwZfHsHjgS0MWLQwauXxYMvhgBihiQo4NFDEhQwxAQoYmKODRQxMZfDGAijiYo4OFDEhl8MAEUcTFHBoy+JihgCwEUMeijg8ZfHoy+ALAPJxIUcH/D49FDAFgHkY9FLBwoY98jAAvNDHnkYY+RjjQwCsWmhiLUMMvIxFqGAVgC5XFgyuGi5bFgy2OXM1xFQy2LBlcNVyuJjK4eYYipcriYyuGwyuJjK4rMWIoGVxNcrhuuUxYMnh5ixE4yuJDKYcjKYkMnh5oKEwyuJrlcOBk8TGTw80KhMMriXwmHIyeJDJYM0FCX4XHvwuHQyePfg8GYUJPhcd8Lh38Hjvg8PMKEnw2PPhsOzk8eHKYM0KhJ8NiLZbDv4TETlMGQqBBw6pp1BFZb/AC1FJtAMjcbj74HqV1X8VNvRaqsb4LPg806iNVcsrMpIphGCxqOtgeZqcELqVZGv1wPxBvhnKFDU0q2kPUVFahsdFRV1Pp1A6bEhhcEQfMUrPTfjRGnnUJi0nprWTgxKTExoIsCZIgA9WInSPfAdLiAbJNV+Eo+Ujw1mRkAUFpZPmXUV5jBXfTBkCNngagqlEBe5VRo0XBKp0lhI1QumSRMkC7YsENa9Zac6yoI1SJuIgdupMdMFpTBp+bfy780NuraSCIkEEwR07d8mnH3r5gsaagVAKYpLYBeUoBI3DAET62xqfCHENBranQJrUVWiBoZSKTOpsRAC6wQy6YMiCFJtDUIsvVV0hiy6TYGbFt9IIF2i8DEqhRU8xnphevOJ2BiNyekd/vijP+HkKO+XhQku1JiJVJMiZ+UEyGBgieog51wykeZpIXSwBuCQAQI2YENHpqPc4pO+yXBLo1OWqq9MP8sqrgNYlXnQZiDJBG+4jERm07GBvcWHreRtgzgfEBT1CjBo6NdFHLDSzE+ZSZjMKwAIB2KMRIHLdTzdCnWYIhdAFZyx5qBBMMVY8w3P+8YlTG/EgRHUi1/bFiLJsGP0/fFtfjNKnXVbrDEMykaGU3lrAgqrSGBO5kXx54hzyqU8kvrYsSCxI+QLLL1YQsGe5B7NTd6E/GiNRlUS09IESTIkQNza/tfBFShp1agRp06pH90x+hOJ+HfELeVUSpqaosuGWGZ1a4Kx+JC0aexHqB5xnNUVQpTeGqrrKgEtJAZNQ2072JEDBk7oXqjVkKiqsSfm2tY+x6/THBAdp+2EmWzRqVDSpHT5hH+YAxMSd17XIIEkHa2H2hVPOQtUiVnmRYIuZnlso1zaRIGKbon12QCC/YbmLDfc/Q4i2kd/sdu/t64vqUhmSwbzBUTTrRACo1X+UnmJvcE7A+mF2a4X5QZJeo8x/TSQhvAaNy1uww4yT7E/H8CVZTPpvY/yMemmO4wHnqYpUhFam92lQIEA8wIkmQR1jb7Ls/xry6hUks6wum0NAiGMkR6CfocVvROH0eCmDsQcQKjuLYTUOOS+t6LeU1mBcwkxdGIGm4nmJ3icGZ1/KfTUJERC2J0RYwpjf+HDW6FgL1qM1MZvLfNTLsgUBihBSabGxGo64EXAtJJhjk8zlOJ01VgiZlgWhkLL5kXKyRewYQZjccuM34Z8R0MvmCVj4esvOhN6RMtKEX0BpIsCBtBAkfi1GlTr/wDS1tYpwQA4Z0aVjmUkuVEENuRuSROOKujubLn4rWyVMUQzU3Y+Y/TRzAMpUC+oqBpkDSJEyIFbMpma1QhFpirIDFo0OQYg6YAJ/DHUAHB3CeIU8xRbL16Rq1BahUZ4csQT5YdvlbaJkGYI2nJ16yzyksifLqTSTIEhlkwwI0n2+mNYq7+kS4oMHCnDaYAPYHVsoJI2mwn7Ynmc7rYxIZ580bHl+USN1bUTEboDinw/mwlU6yb9Q2nm6GRt2GPeKGnqXyrakGq1g4JUw03kAWAEeuNF+qZLX82iXnu8CpUZ1B5QxJAC7EAm0aR9h2GNTwjPrXT4dii6QpUMsl/mZQpF1IAe0EENjGNUAIEdPv74cf4m1JaJVAI1FX2YsWVkm8BkZbG4Iixi5NWOBoOH+I1pVAFGpKlJlILWUaeVrD5iRcdh7YXZXN+W6XVVcFaur5SrWZSbzJG466T70Z+mFQsSjU2AhxJKMJYAA9Raw77CxwloNMoxKi2lh+Ijlm5G8zP+2Jik0VJ0a3K8fNNFRo0MjCpr/wBS7AEwbMDy279Js+8KZmlmT5daojlV0ojLpqCBJ0PNwAbiJB97/OGerT0VCBoUcrpzLDb6jAieoMbnF3A8pWqH+hTcqRBOk6bbc20ie/XDcFV2Spcn0PxPnqOVZdCkVQJ8wgC0aViBzMehH12wkyPE1NOqaiGonzMAQrXIBbXBOqSLGxvhh/hZAR8+aLIAVVmLGr0KhGQDVF7X6GbYV5ijRai75ei4Cmm9RDUJZ6UkQt9KwxM9iZmMTBqqHJPYLl88Uql6FQggkq5WDcGLN/D+Z1K8cSq9PMI4ApiKykRp18tQgTLCVA0juNuqt8rQR9IIKVEJpuQdLDcTOxgnqIIxl62Z8yrpsFRgF1HSqQApPXQJkmO+L/ZP5N3lfHVBDUXyKmm4QqVBKliT2NMTBAkxvY4RUPEyLV8ykKtLQLXVyxg2iVF+sk98Ks7lWouytB6BgQwaCYII7/vgFTIA/k4qMI9Eyk+zQVfEbVbvCkgnzKdMazb8XMob3/XDrKeFaDpCNUappJhoDao1aTBhpBB+o74xYqBfoJP89dsNOH8cQ0iOenXprKuG5KiKQQNMj+opkjeOhEkYUk1oI87KslnmUKV5Sw6E2BE98X1M9qJ1qmqTzqNMxtqUWYGJmx9TjuHJ8UWCaKdYc3lzC1AZkpeQ4vKG0EEHcCriOTNJ9DAoxAYBhEjup2IBO4npOKTVktOjzi/hqklBSKr1KNUyj06QY0nX/MVUSWYMdKmJOxtBkbI0gmXdBUyzox5KyN5bUyqghdB3EhCFYyNbX6Y9bjSounMUFZKgRZ+WrK6iCrfi5hqCQdjfmgdxbhFR2inVoZghdA5Qji8bFgXmLQxJDG5xx86Z1EMtlXzC6kpAC6SjDUHpqtRrlttNTVpuecgRpvU3g9lPM/lr83PScqFkDWXXZbjoYtOFNatork5d6tEpeHJkNBkSOoDsNTCdLHa+pxlvEVRwq19dNdPJWCzGyh2poQrAgsDpKvYAg7Yq3HlBSlsTZvw5mKLHVRdwS0NSU1gw21SgNjNpi35W0cnUVQQlQBgZQ0nCnaC0xJBAYHpA3th3T4k+UOmm61UuSBJSCTcFrqTc/sd8arJccapSqEE6gAVv0IO5O94+47XH5X8EvHRj+FeDatZQxqeWf7HpMZHQh1baO69/fDaj4FzJEHQQJAGqAQQBMkWKweUgzr3EX1vB83Y772Hp+3tgfj3i+nlQxqEEhdSoHhmvEmFMe5sLnC9kpOkVioifPcB+EylTz6w07ogElql4VZgNNp7AXJicYXgp8yt/VZ9NQFGKTzEjlQqAdSFokdsVcT42+dq63dXIEcuyKb6UE2Hc7ki+wx5ks8aZ5QG20mYKsJgqRcEz9YHbG0YuK5M3LJj7h61qLGgS9OtrAIElgXgqAVO4LE+uqe4On8VcWzOVcpUCsg0wwEa5kQb7hgZ0gCBsJjHzNOJ1GqeZrKv0cEq3bcXHY/acRWmq3RQB0PY6Rb7AelsLC3bDLg22Zza5pRUHPXVP6oCsP6ZLKsNeTC36yROLuHadK1KbKukOHVzpjWwIvEMpMwR3g7YyvBTNVApGpmhQPmJPQd52jrcdRgihnFbKvTaoaWlZRjLCpTZpajUH9sw6P+ElhYGMFdDHWb1ZdFyzw4BWosEnTMjrtImRFjf3DzGc1RIUBVVYUAEgSLsZlvUz0tbC3P8AHhVqa6nzECTpu2kadYCkzMDt7DEaeeViLm99v5bGiX0hmxq8EylZJy+b8tFLMUqoCaYeAQZYMbrEidvclNl+EM7MtErVeQAoGkuL3QMeba62023wvJIGxAO8/QifuCMWObG5HqNx1kEXUjcEXwla7E0mNF8IZgkCrSamGkgMVXUQCxuT2n2vhgnhtr6eanURQrgqxIJHNaNKXv8ASNsJOK+NjXINMRA5nNyahs5pjemjRdSTq/7YuPwzxBVoksW8yigIeiW0yr8srA5YMib/ADG2E8mrGlFcBeaanTZ0/wBSmQrIddMhxJYqxE2CjoPnUicSz/Ha1aklOpULqhkSACxiJaBzGPvc4JrKlI0neor0/lQ6tFUIsEx01IHWVkgyBbVajjuXbRyIlJbFWDCWViCrLDEaRFx01RJwJoKYu8NcWZmdWuu53axP9ovvIMXMi04qzjawDSSloUFKlFnLhgAykIzTPsTO31zGXzhRbG7lZ+lwPa5P54uqZk69aknvvJgf+1rTvGOdrk2QRxBGVw0FxqFitrgWOkQy2ubb33nEKmcUt/QqBCd6LqSoK7FXNmUnYG/fArcUO3S1vbb/AG+2B2YM3yj6W6entP3xSYUPjxTWdPKrKxuohTNja8DqCLQdsOuCce0VAYg912iBNiIYQDbGPy2UIgAztptcDsO43xseEcDWnz1ukHSN/S8HQPXf0tiHRSNqipp1qNMmCJtI6Dtv+mGeTzhYRMSBBnqdww7TF/fCTK6mJULGgRpsAL9TJi+43sPbB5rLTADXZhYRLMLWpg3UG1zfGQyvi60gnnVaPmAEgqKXmMSL2AkkGO/Q9sfK+N8WNaqzFFpwSEohBTKLMgMo3e9yTf0x9D8X+JBlEippbMsp8rLrdaSmwqVJ3vspksQOgJHyCpV1EsxLsZ5iSTJNySbsT1J/fHR4l2ZTYZ5ikgMYLWkzy3Ak/wBw9464Kp5gIx2Ydx1Pp6bQfUYUWJi1pv3mPtA/XBS2O20dJn+d8b7M7JDP89lUbGR0IvIMjt/IxQMy5kzJYy3W5uZ7fviFd9Ig8uo3/wDGevY74nTqSAYMAWvt7flh0KwtXU3breDzAGP374qpSgJMbfvaPWcDiodUgARsD1uJESbY9zlPUmosq6CLd5MN7Wg97YYF2Vz7s+rUZj1uRbv0sPb2wVXzLPuZHQdPf/7hVSTmteDc9Pofrg0PBiCbfbtgSCzReDOADNV/KIldFRmUHS1lto7tqIsRG84N4bl1hkDM9OrTFSk5WNQZSJPQR1/8G+mcpZko6NTfTUU6lYMQwI6gi47e0g2ONJkMxUAp1XCeXVao4bfycwkGo6gEaS0hmpiAy6iJ2xE20OKF1atNFWmGWpoqLsflJpkjuAHSfYe68OoBaNJJkwoEk9/XBvigJKVVOk1QWNMmfLdCFcSDDaiw6f6frhPTaWm8C59O2KWhPYsq5F10sOcESCvQEAyRvEddt74F80wBfpaPT/jB1LMmWJMkAEmTAXp7jTqEf74qrVoZleLHlJHeevfv0xx2zoosoNrEGzC4PQj/AIn8sEplwpENMDcWiQJFxMjbFCsnRWRhH49YPr8qkTfri1QZG17Xtue+2FZQ/wAlmdI5VgtAB3Y37nbfGi4fktcsSIT5jb1JCjoDG8HbvtkeH1RqBvIkfrJtNo3ONLkc9CBR6zBHoRMmLwZ36fVMY8zXG1oU1FNUJILKoNhMaSVA5jeZO1vfEBmquWyvxSUzmM3WICMxBCxBBJZgWMGQADJgWGFfHMi1RRUQSpYnUb6TAkEljJkdNx16YJyPGkzOXXLVGWk6gaGa6m2mCB0sBa3X0wgPnOcarWqu1dyzrZi0BiRfSdI3sfzwOTG0wV27RYwfaMa3N/8A57XQcpUoPkgyLnYGb9MIeI+GszS1a6LKgkahDDuTykm8rvtjqjNPRg40uQKipJBiBv8Al+84uPz+gH+1vrgVsxAKKZYCSR0Pb3ti3XMX2/hxsjJlJUs5Ym3beOgHpYfXFzLEATe1hPv+XTHBQogfb+b4HrsdpA3JO0dBJn1wxE2q6mMbRE9P4MW5iuCoURtMgbR0PvjsxkqlKkG0uFNtek6Z9WjTJAPW0YHpZXrIi1v50nC2PQTQ67b3xac0E3ie3T0k+owPWYxtO4/LHlChFzeNrbT2AuSf2GGxBOVTUxJILe35egw74fxRqJOmCpgsjbMV+UzEqVNwwvMe2FdKwiI7j/jEjUt+nqcS1ZVjzxDw9no0KoIdalMDURpOoHYjvI0gj+2bWGEGWuTv9e//AMxpfDPimkB8HnQTlnLRVJM0SdJm21JiYb2kyBavxZ4ObKBW1pWpuTBVYg/MJEkfLswJDX2xlGVfyy2r5FH+HTqGkKxBPlnmDBoZbwCTdho6dNVwFGayDQJAldpMyBBEHcC/Y7/Z4M2tan5jAEsNrHYSwYDrqhub73OFuezrK4DX1CA0XDAQL7kNbfY2xyHQKqbaflPUyCOvbf8ATtgzL5m50yCJlfrH2/kYH87zBtBESN46T6gHr0ntfF2WQsxSpAZQNLGx9ASLgREH9cOxoIVhO1rfb9JGHPD8+RE/hUaTEAjYqd/XCRgRIMzOxEFWHfFmWqwQbbggxcQenbb64exH0TLVlqSVC+ZpiosfMgmAwIl1hjtAH3xVxDhC1dRVQroSzIhEkECDBEXMw3SCIO2EWSz+lQy1SGkXMBRcm4ubgRp9fxTGNvw3MFlBWA2wiTuAeYESJJmDNr94kDJZTiT0GbS2tVvYyAp6zswm0xuPrjUU+LU83S8toUkfONgdgY3UXIkTiniGV85vOQRpGmrTax21KQ2xHXa4g2xk6wajUlGkCObuYk+k/N1O2HsBlmMtSlqGap6jIKuLESIkETfbqZHeYxms94XKGUrUzTmA9Q+WZ7RfUdrix9MbH4ylmqWl1JKjlO5WDO8SFP5RhM2Tpq7iuJi2orpJHae8Hv1F740h5HEiUE9iit4fUJrTM03HLqYoUgsYAAJluw2k9BGCV4GxIOWpMAnzV2YMWJkDTSidV5JHcC0SdNluJZLLqDCGoZjaBPXUwkyY7m31x7lc5WzBSonIrD/LSx0kmJbdbAXt1xfsZPrQqyIrZYqylgskVEYFTDHojAyDJmRgLxDT82qEXI+VmX5ooVGqkrJkmkiwAbAEQe/bGjz+QplhrrAVpl6awAUUTDE6iIIN7m/2qo11X/LHlgqWY2XVAuWIkmAQN7TvhxlXInHoxNPhbwRKqQDZ7Gx0mx7EYp4i4pwtOZYRqMTB36ekTY/rjYV+JLSpkhQAFhFVVAEyEvEtHrtH1xi3y1So5a522FgCYm2w7fXGqd7M2qKFGogzBkQN/fbcnB5oBlcyIFpnZ1vEexGCMpwRnTUW8tSDpfue+nfT6g7HAOXpMilWFw7AKt40DS3TuRhSfwEvpX5xHzAeZMRO0TE9xc32thjwvij0EZDpqUWkmk1gCRujC6Gb9dp64CzFNHUKCrsJhRcCYsY22B6bkQZstXNqOgQ/ci3bqdsG9j5DeEVisgbHzCbkXVkANjY23EYsyi6wJsFYoALCGVXO3/dJ+px2OxxSOpdAdTKhGDKWBKtsegUGPb09cFVUAq7SDCkG/K6klfYEW7Sce47E2M8Lnyx1jUn0DED6gCJxwr6WSwMXv1uN46Y7HYuISNBwfiRc1SEp0wjNpVEAUX0WDT0H3xruBMRl9QJsdpm2pRBJvpvtOOx2ExMZ1V/64XPNShvUBqm/fGa8WZYLmIHUATa1gbQAPyx5jsCJE/Cq5RzB2GNLls0xqGT8swPa4+0/Tpjsdhstg3BcqpzFSmo8sFKjSgEjRpAHMCNN5gjF5VtekVHA9CAT3JMdYH2x2Ow0QzJ184yuEWAp1nYHZiALza22JcNzbeVS6lgWLEkmTqBuTcX6zsDjsdjbsh6NNwbLiovMTADEibPAWzdSOc2kYH4nkqS1SFpoq01UhROliZWWE3IWQNrE7zjsdiew6EXEM+6eYwPMrqik3gHVeNpAFug7YG8RsSmWJJJ8mSdixLmSYi5Nz3647HY0e0T0KBVKxH9yj6Tgf6DbHY7F9mb0f//Z"/>
          <p:cNvSpPr>
            <a:spLocks noChangeAspect="1" noChangeArrowheads="1"/>
          </p:cNvSpPr>
          <p:nvPr/>
        </p:nvSpPr>
        <p:spPr bwMode="auto">
          <a:xfrm>
            <a:off x="155575" y="-601663"/>
            <a:ext cx="1676400" cy="12573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4520" name="AutoShape 8" descr="data:image/jpeg;base64,/9j/4AAQSkZJRgABAQAAAQABAAD/2wCEAAkGBhQSERUUEhQVFBQWGBcZFxQYFx0YHBkYGxUYFxcdGhwZHCYgFxojGhUYHy8gJScpLCwsGh4xNTEqNSYtLCkBCQoKDgwOGg8PGiwkHyQpKSwuLCwpLCwsLCwsLCwsLCwsLCksKSksLCwsLCwpLCwpLCwpLSksLCwsKSwpLCksLP/AABEIAIQAsAMBIgACEQEDEQH/xAAbAAACAwEBAQAAAAAAAAAAAAAEBQIDBgABB//EADoQAAIBAgQEBAQFAgUFAQAAAAECEQMhAAQSMQUiQVEGE2FxFDKBkUKhscHwI1IVM0PR8SRicqLhB//EABkBAAMBAQEAAAAAAAAAAAAAAAABAgMEBf/EACARAAICAgIDAQEAAAAAAAAAAAABAhESMSFBAxNRMiL/2gAMAwEAAhEDEQA/APmq0MWChg1cviwZfHsHjgS0MWLQwauXxYMvhgBihiQo4NFDEhQwxAQoYmKODRQxMZfDGAijiYo4OFDEhl8MAEUcTFHBoy+JihgCwEUMeijg8ZfHoy+ALAPJxIUcH/D49FDAFgHkY9FLBwoY98jAAvNDHnkYY+RjjQwCsWmhiLUMMvIxFqGAVgC5XFgyuGi5bFgy2OXM1xFQy2LBlcNVyuJjK4eYYipcriYyuGwyuJjK4rMWIoGVxNcrhuuUxYMnh5ixE4yuJDKYcjKYkMnh5oKEwyuJrlcOBk8TGTw80KhMMriXwmHIyeJDJYM0FCX4XHvwuHQyePfg8GYUJPhcd8Lh38Hjvg8PMKEnw2PPhsOzk8eHKYM0KhJ8NiLZbDv4TETlMGQqBBw6pp1BFZb/AC1FJtAMjcbj74HqV1X8VNvRaqsb4LPg806iNVcsrMpIphGCxqOtgeZqcELqVZGv1wPxBvhnKFDU0q2kPUVFahsdFRV1Pp1A6bEhhcEQfMUrPTfjRGnnUJi0nprWTgxKTExoIsCZIgA9WInSPfAdLiAbJNV+Eo+Ujw1mRkAUFpZPmXUV5jBXfTBkCNngagqlEBe5VRo0XBKp0lhI1QumSRMkC7YsENa9Zac6yoI1SJuIgdupMdMFpTBp+bfy780NuraSCIkEEwR07d8mnH3r5gsaagVAKYpLYBeUoBI3DAET62xqfCHENBranQJrUVWiBoZSKTOpsRAC6wQy6YMiCFJtDUIsvVV0hiy6TYGbFt9IIF2i8DEqhRU8xnphevOJ2BiNyekd/vijP+HkKO+XhQku1JiJVJMiZ+UEyGBgieog51wykeZpIXSwBuCQAQI2YENHpqPc4pO+yXBLo1OWqq9MP8sqrgNYlXnQZiDJBG+4jERm07GBvcWHreRtgzgfEBT1CjBo6NdFHLDSzE+ZSZjMKwAIB2KMRIHLdTzdCnWYIhdAFZyx5qBBMMVY8w3P+8YlTG/EgRHUi1/bFiLJsGP0/fFtfjNKnXVbrDEMykaGU3lrAgqrSGBO5kXx54hzyqU8kvrYsSCxI+QLLL1YQsGe5B7NTd6E/GiNRlUS09IESTIkQNza/tfBFShp1agRp06pH90x+hOJ+HfELeVUSpqaosuGWGZ1a4Kx+JC0aexHqB5xnNUVQpTeGqrrKgEtJAZNQ2072JEDBk7oXqjVkKiqsSfm2tY+x6/THBAdp+2EmWzRqVDSpHT5hH+YAxMSd17XIIEkHa2H2hVPOQtUiVnmRYIuZnlso1zaRIGKbon12QCC/YbmLDfc/Q4i2kd/sdu/t64vqUhmSwbzBUTTrRACo1X+UnmJvcE7A+mF2a4X5QZJeo8x/TSQhvAaNy1uww4yT7E/H8CVZTPpvY/yMemmO4wHnqYpUhFam92lQIEA8wIkmQR1jb7Ls/xry6hUks6wum0NAiGMkR6CfocVvROH0eCmDsQcQKjuLYTUOOS+t6LeU1mBcwkxdGIGm4nmJ3icGZ1/KfTUJERC2J0RYwpjf+HDW6FgL1qM1MZvLfNTLsgUBihBSabGxGo64EXAtJJhjk8zlOJ01VgiZlgWhkLL5kXKyRewYQZjccuM34Z8R0MvmCVj4esvOhN6RMtKEX0BpIsCBtBAkfi1GlTr/wDS1tYpwQA4Z0aVjmUkuVEENuRuSROOKujubLn4rWyVMUQzU3Y+Y/TRzAMpUC+oqBpkDSJEyIFbMpma1QhFpirIDFo0OQYg6YAJ/DHUAHB3CeIU8xRbL16Rq1BahUZ4csQT5YdvlbaJkGYI2nJ16yzyksifLqTSTIEhlkwwI0n2+mNYq7+kS4oMHCnDaYAPYHVsoJI2mwn7Ynmc7rYxIZ580bHl+USN1bUTEboDinw/mwlU6yb9Q2nm6GRt2GPeKGnqXyrakGq1g4JUw03kAWAEeuNF+qZLX82iXnu8CpUZ1B5QxJAC7EAm0aR9h2GNTwjPrXT4dii6QpUMsl/mZQpF1IAe0EENjGNUAIEdPv74cf4m1JaJVAI1FX2YsWVkm8BkZbG4Iixi5NWOBoOH+I1pVAFGpKlJlILWUaeVrD5iRcdh7YXZXN+W6XVVcFaur5SrWZSbzJG466T70Z+mFQsSjU2AhxJKMJYAA9Raw77CxwloNMoxKi2lh+Ijlm5G8zP+2Jik0VJ0a3K8fNNFRo0MjCpr/wBS7AEwbMDy279Js+8KZmlmT5daojlV0ojLpqCBJ0PNwAbiJB97/OGerT0VCBoUcrpzLDb6jAieoMbnF3A8pWqH+hTcqRBOk6bbc20ie/XDcFV2Spcn0PxPnqOVZdCkVQJ8wgC0aViBzMehH12wkyPE1NOqaiGonzMAQrXIBbXBOqSLGxvhh/hZAR8+aLIAVVmLGr0KhGQDVF7X6GbYV5ijRai75ei4Cmm9RDUJZ6UkQt9KwxM9iZmMTBqqHJPYLl88Uql6FQggkq5WDcGLN/D+Z1K8cSq9PMI4ApiKykRp18tQgTLCVA0juNuqt8rQR9IIKVEJpuQdLDcTOxgnqIIxl62Z8yrpsFRgF1HSqQApPXQJkmO+L/ZP5N3lfHVBDUXyKmm4QqVBKliT2NMTBAkxvY4RUPEyLV8ykKtLQLXVyxg2iVF+sk98Ks7lWouytB6BgQwaCYII7/vgFTIA/k4qMI9Eyk+zQVfEbVbvCkgnzKdMazb8XMob3/XDrKeFaDpCNUappJhoDao1aTBhpBB+o74xYqBfoJP89dsNOH8cQ0iOenXprKuG5KiKQQNMj+opkjeOhEkYUk1oI87KslnmUKV5Sw6E2BE98X1M9qJ1qmqTzqNMxtqUWYGJmx9TjuHJ8UWCaKdYc3lzC1AZkpeQ4vKG0EEHcCriOTNJ9DAoxAYBhEjup2IBO4npOKTVktOjzi/hqklBSKr1KNUyj06QY0nX/MVUSWYMdKmJOxtBkbI0gmXdBUyzox5KyN5bUyqghdB3EhCFYyNbX6Y9bjSounMUFZKgRZ+WrK6iCrfi5hqCQdjfmgdxbhFR2inVoZghdA5Qji8bFgXmLQxJDG5xx86Z1EMtlXzC6kpAC6SjDUHpqtRrlttNTVpuecgRpvU3g9lPM/lr83PScqFkDWXXZbjoYtOFNatork5d6tEpeHJkNBkSOoDsNTCdLHa+pxlvEVRwq19dNdPJWCzGyh2poQrAgsDpKvYAg7Yq3HlBSlsTZvw5mKLHVRdwS0NSU1gw21SgNjNpi35W0cnUVQQlQBgZQ0nCnaC0xJBAYHpA3th3T4k+UOmm61UuSBJSCTcFrqTc/sd8arJccapSqEE6gAVv0IO5O94+47XH5X8EvHRj+FeDatZQxqeWf7HpMZHQh1baO69/fDaj4FzJEHQQJAGqAQQBMkWKweUgzr3EX1vB83Y772Hp+3tgfj3i+nlQxqEEhdSoHhmvEmFMe5sLnC9kpOkVioifPcB+EylTz6w07ogElql4VZgNNp7AXJicYXgp8yt/VZ9NQFGKTzEjlQqAdSFokdsVcT42+dq63dXIEcuyKb6UE2Hc7ki+wx5ks8aZ5QG20mYKsJgqRcEz9YHbG0YuK5M3LJj7h61qLGgS9OtrAIElgXgqAVO4LE+uqe4On8VcWzOVcpUCsg0wwEa5kQb7hgZ0gCBsJjHzNOJ1GqeZrKv0cEq3bcXHY/acRWmq3RQB0PY6Rb7AelsLC3bDLg22Zza5pRUHPXVP6oCsP6ZLKsNeTC36yROLuHadK1KbKukOHVzpjWwIvEMpMwR3g7YyvBTNVApGpmhQPmJPQd52jrcdRgihnFbKvTaoaWlZRjLCpTZpajUH9sw6P+ElhYGMFdDHWb1ZdFyzw4BWosEnTMjrtImRFjf3DzGc1RIUBVVYUAEgSLsZlvUz0tbC3P8AHhVqa6nzECTpu2kadYCkzMDt7DEaeeViLm99v5bGiX0hmxq8EylZJy+b8tFLMUqoCaYeAQZYMbrEidvclNl+EM7MtErVeQAoGkuL3QMeba62023wvJIGxAO8/QifuCMWObG5HqNx1kEXUjcEXwla7E0mNF8IZgkCrSamGkgMVXUQCxuT2n2vhgnhtr6eanURQrgqxIJHNaNKXv8ASNsJOK+NjXINMRA5nNyahs5pjemjRdSTq/7YuPwzxBVoksW8yigIeiW0yr8srA5YMib/ADG2E8mrGlFcBeaanTZ0/wBSmQrIddMhxJYqxE2CjoPnUicSz/Ha1aklOpULqhkSACxiJaBzGPvc4JrKlI0neor0/lQ6tFUIsEx01IHWVkgyBbVajjuXbRyIlJbFWDCWViCrLDEaRFx01RJwJoKYu8NcWZmdWuu53axP9ovvIMXMi04qzjawDSSloUFKlFnLhgAykIzTPsTO31zGXzhRbG7lZ+lwPa5P54uqZk69aknvvJgf+1rTvGOdrk2QRxBGVw0FxqFitrgWOkQy2ubb33nEKmcUt/QqBCd6LqSoK7FXNmUnYG/fArcUO3S1vbb/AG+2B2YM3yj6W6entP3xSYUPjxTWdPKrKxuohTNja8DqCLQdsOuCce0VAYg912iBNiIYQDbGPy2UIgAztptcDsO43xseEcDWnz1ukHSN/S8HQPXf0tiHRSNqipp1qNMmCJtI6Dtv+mGeTzhYRMSBBnqdww7TF/fCTK6mJULGgRpsAL9TJi+43sPbB5rLTADXZhYRLMLWpg3UG1zfGQyvi60gnnVaPmAEgqKXmMSL2AkkGO/Q9sfK+N8WNaqzFFpwSEohBTKLMgMo3e9yTf0x9D8X+JBlEippbMsp8rLrdaSmwqVJ3vspksQOgJHyCpV1EsxLsZ5iSTJNySbsT1J/fHR4l2ZTYZ5ikgMYLWkzy3Ak/wBw9464Kp5gIx2Ydx1Pp6bQfUYUWJi1pv3mPtA/XBS2O20dJn+d8b7M7JDP89lUbGR0IvIMjt/IxQMy5kzJYy3W5uZ7fviFd9Ig8uo3/wDGevY74nTqSAYMAWvt7flh0KwtXU3breDzAGP374qpSgJMbfvaPWcDiodUgARsD1uJESbY9zlPUmosq6CLd5MN7Wg97YYF2Vz7s+rUZj1uRbv0sPb2wVXzLPuZHQdPf/7hVSTmteDc9Pofrg0PBiCbfbtgSCzReDOADNV/KIldFRmUHS1lto7tqIsRG84N4bl1hkDM9OrTFSk5WNQZSJPQR1/8G+mcpZko6NTfTUU6lYMQwI6gi47e0g2ONJkMxUAp1XCeXVao4bfycwkGo6gEaS0hmpiAy6iJ2xE20OKF1atNFWmGWpoqLsflJpkjuAHSfYe68OoBaNJJkwoEk9/XBvigJKVVOk1QWNMmfLdCFcSDDaiw6f6frhPTaWm8C59O2KWhPYsq5F10sOcESCvQEAyRvEddt74F80wBfpaPT/jB1LMmWJMkAEmTAXp7jTqEf74qrVoZleLHlJHeevfv0xx2zoosoNrEGzC4PQj/AIn8sEplwpENMDcWiQJFxMjbFCsnRWRhH49YPr8qkTfri1QZG17Xtue+2FZQ/wAlmdI5VgtAB3Y37nbfGi4fktcsSIT5jb1JCjoDG8HbvtkeH1RqBvIkfrJtNo3ONLkc9CBR6zBHoRMmLwZ36fVMY8zXG1oU1FNUJILKoNhMaSVA5jeZO1vfEBmquWyvxSUzmM3WICMxBCxBBJZgWMGQADJgWGFfHMi1RRUQSpYnUb6TAkEljJkdNx16YJyPGkzOXXLVGWk6gaGa6m2mCB0sBa3X0wgPnOcarWqu1dyzrZi0BiRfSdI3sfzwOTG0wV27RYwfaMa3N/8A57XQcpUoPkgyLnYGb9MIeI+GszS1a6LKgkahDDuTykm8rvtjqjNPRg40uQKipJBiBv8Al+84uPz+gH+1vrgVsxAKKZYCSR0Pb3ti3XMX2/hxsjJlJUs5Ym3beOgHpYfXFzLEATe1hPv+XTHBQogfb+b4HrsdpA3JO0dBJn1wxE2q6mMbRE9P4MW5iuCoURtMgbR0PvjsxkqlKkG0uFNtek6Z9WjTJAPW0YHpZXrIi1v50nC2PQTQ67b3xac0E3ie3T0k+owPWYxtO4/LHlChFzeNrbT2AuSf2GGxBOVTUxJILe35egw74fxRqJOmCpgsjbMV+UzEqVNwwvMe2FdKwiI7j/jEjUt+nqcS1ZVjzxDw9no0KoIdalMDURpOoHYjvI0gj+2bWGEGWuTv9e//AMxpfDPimkB8HnQTlnLRVJM0SdJm21JiYb2kyBavxZ4ObKBW1pWpuTBVYg/MJEkfLswJDX2xlGVfyy2r5FH+HTqGkKxBPlnmDBoZbwCTdho6dNVwFGayDQJAldpMyBBEHcC/Y7/Z4M2tan5jAEsNrHYSwYDrqhub73OFuezrK4DX1CA0XDAQL7kNbfY2xyHQKqbaflPUyCOvbf8ATtgzL5m50yCJlfrH2/kYH87zBtBESN46T6gHr0ntfF2WQsxSpAZQNLGx9ASLgREH9cOxoIVhO1rfb9JGHPD8+RE/hUaTEAjYqd/XCRgRIMzOxEFWHfFmWqwQbbggxcQenbb64exH0TLVlqSVC+ZpiosfMgmAwIl1hjtAH3xVxDhC1dRVQroSzIhEkECDBEXMw3SCIO2EWSz+lQy1SGkXMBRcm4ubgRp9fxTGNvw3MFlBWA2wiTuAeYESJJmDNr94kDJZTiT0GbS2tVvYyAp6zswm0xuPrjUU+LU83S8toUkfONgdgY3UXIkTiniGV85vOQRpGmrTax21KQ2xHXa4g2xk6wajUlGkCObuYk+k/N1O2HsBlmMtSlqGap6jIKuLESIkETfbqZHeYxms94XKGUrUzTmA9Q+WZ7RfUdrix9MbH4ylmqWl1JKjlO5WDO8SFP5RhM2Tpq7iuJi2orpJHae8Hv1F740h5HEiUE9iit4fUJrTM03HLqYoUgsYAAJluw2k9BGCV4GxIOWpMAnzV2YMWJkDTSidV5JHcC0SdNluJZLLqDCGoZjaBPXUwkyY7m31x7lc5WzBSonIrD/LSx0kmJbdbAXt1xfsZPrQqyIrZYqylgskVEYFTDHojAyDJmRgLxDT82qEXI+VmX5ooVGqkrJkmkiwAbAEQe/bGjz+QplhrrAVpl6awAUUTDE6iIIN7m/2qo11X/LHlgqWY2XVAuWIkmAQN7TvhxlXInHoxNPhbwRKqQDZ7Gx0mx7EYp4i4pwtOZYRqMTB36ekTY/rjYV+JLSpkhQAFhFVVAEyEvEtHrtH1xi3y1So5a522FgCYm2w7fXGqd7M2qKFGogzBkQN/fbcnB5oBlcyIFpnZ1vEexGCMpwRnTUW8tSDpfue+nfT6g7HAOXpMilWFw7AKt40DS3TuRhSfwEvpX5xHzAeZMRO0TE9xc32thjwvij0EZDpqUWkmk1gCRujC6Gb9dp64CzFNHUKCrsJhRcCYsY22B6bkQZstXNqOgQ/ci3bqdsG9j5DeEVisgbHzCbkXVkANjY23EYsyi6wJsFYoALCGVXO3/dJ+px2OxxSOpdAdTKhGDKWBKtsegUGPb09cFVUAq7SDCkG/K6klfYEW7Sce47E2M8Lnyx1jUn0DED6gCJxwr6WSwMXv1uN46Y7HYuISNBwfiRc1SEp0wjNpVEAUX0WDT0H3xruBMRl9QJsdpm2pRBJvpvtOOx2ExMZ1V/64XPNShvUBqm/fGa8WZYLmIHUATa1gbQAPyx5jsCJE/Cq5RzB2GNLls0xqGT8swPa4+0/Tpjsdhstg3BcqpzFSmo8sFKjSgEjRpAHMCNN5gjF5VtekVHA9CAT3JMdYH2x2Ow0QzJ184yuEWAp1nYHZiALza22JcNzbeVS6lgWLEkmTqBuTcX6zsDjsdjbsh6NNwbLiovMTADEibPAWzdSOc2kYH4nkqS1SFpoq01UhROliZWWE3IWQNrE7zjsdiew6EXEM+6eYwPMrqik3gHVeNpAFug7YG8RsSmWJJJ8mSdixLmSYi5Nz3647HY0e0T0KBVKxH9yj6Tgf6DbHY7F9mb0f//Z"/>
          <p:cNvSpPr>
            <a:spLocks noChangeAspect="1" noChangeArrowheads="1"/>
          </p:cNvSpPr>
          <p:nvPr/>
        </p:nvSpPr>
        <p:spPr bwMode="auto">
          <a:xfrm>
            <a:off x="155575" y="-601663"/>
            <a:ext cx="1676400" cy="12573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4522" name="AutoShape 10" descr="data:image/jpeg;base64,/9j/4AAQSkZJRgABAQAAAQABAAD/2wCEAAkGBhQSERUUEhQVFBQWGBcZFxQYFx0YHBkYGxUYFxcdGhwZHCYgFxojGhUYHy8gJScpLCwsGh4xNTEqNSYtLCkBCQoKDgwOGg8PGiwkHyQpKSwuLCwpLCwsLCwsLCwsLCwsLCksKSksLCwsLCwpLCwpLCwpLSksLCwsKSwpLCksLP/AABEIAIQAsAMBIgACEQEDEQH/xAAbAAACAwEBAQAAAAAAAAAAAAAEBQIDBgABB//EADoQAAIBAgQEBAQFAgUFAQAAAAECEQMhAAQSMQUiQVEGE2FxFDKBkUKhscHwI1IVM0PR8SRicqLhB//EABkBAAMBAQEAAAAAAAAAAAAAAAABAgMEBf/EACARAAICAgIDAQEAAAAAAAAAAAABAhESMSFBAxNRMiL/2gAMAwEAAhEDEQA/APmq0MWChg1cviwZfHsHjgS0MWLQwauXxYMvhgBihiQo4NFDEhQwxAQoYmKODRQxMZfDGAijiYo4OFDEhl8MAEUcTFHBoy+JihgCwEUMeijg8ZfHoy+ALAPJxIUcH/D49FDAFgHkY9FLBwoY98jAAvNDHnkYY+RjjQwCsWmhiLUMMvIxFqGAVgC5XFgyuGi5bFgy2OXM1xFQy2LBlcNVyuJjK4eYYipcriYyuGwyuJjK4rMWIoGVxNcrhuuUxYMnh5ixE4yuJDKYcjKYkMnh5oKEwyuJrlcOBk8TGTw80KhMMriXwmHIyeJDJYM0FCX4XHvwuHQyePfg8GYUJPhcd8Lh38Hjvg8PMKEnw2PPhsOzk8eHKYM0KhJ8NiLZbDv4TETlMGQqBBw6pp1BFZb/AC1FJtAMjcbj74HqV1X8VNvRaqsb4LPg806iNVcsrMpIphGCxqOtgeZqcELqVZGv1wPxBvhnKFDU0q2kPUVFahsdFRV1Pp1A6bEhhcEQfMUrPTfjRGnnUJi0nprWTgxKTExoIsCZIgA9WInSPfAdLiAbJNV+Eo+Ujw1mRkAUFpZPmXUV5jBXfTBkCNngagqlEBe5VRo0XBKp0lhI1QumSRMkC7YsENa9Zac6yoI1SJuIgdupMdMFpTBp+bfy780NuraSCIkEEwR07d8mnH3r5gsaagVAKYpLYBeUoBI3DAET62xqfCHENBranQJrUVWiBoZSKTOpsRAC6wQy6YMiCFJtDUIsvVV0hiy6TYGbFt9IIF2i8DEqhRU8xnphevOJ2BiNyekd/vijP+HkKO+XhQku1JiJVJMiZ+UEyGBgieog51wykeZpIXSwBuCQAQI2YENHpqPc4pO+yXBLo1OWqq9MP8sqrgNYlXnQZiDJBG+4jERm07GBvcWHreRtgzgfEBT1CjBo6NdFHLDSzE+ZSZjMKwAIB2KMRIHLdTzdCnWYIhdAFZyx5qBBMMVY8w3P+8YlTG/EgRHUi1/bFiLJsGP0/fFtfjNKnXVbrDEMykaGU3lrAgqrSGBO5kXx54hzyqU8kvrYsSCxI+QLLL1YQsGe5B7NTd6E/GiNRlUS09IESTIkQNza/tfBFShp1agRp06pH90x+hOJ+HfELeVUSpqaosuGWGZ1a4Kx+JC0aexHqB5xnNUVQpTeGqrrKgEtJAZNQ2072JEDBk7oXqjVkKiqsSfm2tY+x6/THBAdp+2EmWzRqVDSpHT5hH+YAxMSd17XIIEkHa2H2hVPOQtUiVnmRYIuZnlso1zaRIGKbon12QCC/YbmLDfc/Q4i2kd/sdu/t64vqUhmSwbzBUTTrRACo1X+UnmJvcE7A+mF2a4X5QZJeo8x/TSQhvAaNy1uww4yT7E/H8CVZTPpvY/yMemmO4wHnqYpUhFam92lQIEA8wIkmQR1jb7Ls/xry6hUks6wum0NAiGMkR6CfocVvROH0eCmDsQcQKjuLYTUOOS+t6LeU1mBcwkxdGIGm4nmJ3icGZ1/KfTUJERC2J0RYwpjf+HDW6FgL1qM1MZvLfNTLsgUBihBSabGxGo64EXAtJJhjk8zlOJ01VgiZlgWhkLL5kXKyRewYQZjccuM34Z8R0MvmCVj4esvOhN6RMtKEX0BpIsCBtBAkfi1GlTr/wDS1tYpwQA4Z0aVjmUkuVEENuRuSROOKujubLn4rWyVMUQzU3Y+Y/TRzAMpUC+oqBpkDSJEyIFbMpma1QhFpirIDFo0OQYg6YAJ/DHUAHB3CeIU8xRbL16Rq1BahUZ4csQT5YdvlbaJkGYI2nJ16yzyksifLqTSTIEhlkwwI0n2+mNYq7+kS4oMHCnDaYAPYHVsoJI2mwn7Ynmc7rYxIZ580bHl+USN1bUTEboDinw/mwlU6yb9Q2nm6GRt2GPeKGnqXyrakGq1g4JUw03kAWAEeuNF+qZLX82iXnu8CpUZ1B5QxJAC7EAm0aR9h2GNTwjPrXT4dii6QpUMsl/mZQpF1IAe0EENjGNUAIEdPv74cf4m1JaJVAI1FX2YsWVkm8BkZbG4Iixi5NWOBoOH+I1pVAFGpKlJlILWUaeVrD5iRcdh7YXZXN+W6XVVcFaur5SrWZSbzJG466T70Z+mFQsSjU2AhxJKMJYAA9Raw77CxwloNMoxKi2lh+Ijlm5G8zP+2Jik0VJ0a3K8fNNFRo0MjCpr/wBS7AEwbMDy279Js+8KZmlmT5daojlV0ojLpqCBJ0PNwAbiJB97/OGerT0VCBoUcrpzLDb6jAieoMbnF3A8pWqH+hTcqRBOk6bbc20ie/XDcFV2Spcn0PxPnqOVZdCkVQJ8wgC0aViBzMehH12wkyPE1NOqaiGonzMAQrXIBbXBOqSLGxvhh/hZAR8+aLIAVVmLGr0KhGQDVF7X6GbYV5ijRai75ei4Cmm9RDUJZ6UkQt9KwxM9iZmMTBqqHJPYLl88Uql6FQggkq5WDcGLN/D+Z1K8cSq9PMI4ApiKykRp18tQgTLCVA0juNuqt8rQR9IIKVEJpuQdLDcTOxgnqIIxl62Z8yrpsFRgF1HSqQApPXQJkmO+L/ZP5N3lfHVBDUXyKmm4QqVBKliT2NMTBAkxvY4RUPEyLV8ykKtLQLXVyxg2iVF+sk98Ks7lWouytB6BgQwaCYII7/vgFTIA/k4qMI9Eyk+zQVfEbVbvCkgnzKdMazb8XMob3/XDrKeFaDpCNUappJhoDao1aTBhpBB+o74xYqBfoJP89dsNOH8cQ0iOenXprKuG5KiKQQNMj+opkjeOhEkYUk1oI87KslnmUKV5Sw6E2BE98X1M9qJ1qmqTzqNMxtqUWYGJmx9TjuHJ8UWCaKdYc3lzC1AZkpeQ4vKG0EEHcCriOTNJ9DAoxAYBhEjup2IBO4npOKTVktOjzi/hqklBSKr1KNUyj06QY0nX/MVUSWYMdKmJOxtBkbI0gmXdBUyzox5KyN5bUyqghdB3EhCFYyNbX6Y9bjSounMUFZKgRZ+WrK6iCrfi5hqCQdjfmgdxbhFR2inVoZghdA5Qji8bFgXmLQxJDG5xx86Z1EMtlXzC6kpAC6SjDUHpqtRrlttNTVpuecgRpvU3g9lPM/lr83PScqFkDWXXZbjoYtOFNatork5d6tEpeHJkNBkSOoDsNTCdLHa+pxlvEVRwq19dNdPJWCzGyh2poQrAgsDpKvYAg7Yq3HlBSlsTZvw5mKLHVRdwS0NSU1gw21SgNjNpi35W0cnUVQQlQBgZQ0nCnaC0xJBAYHpA3th3T4k+UOmm61UuSBJSCTcFrqTc/sd8arJccapSqEE6gAVv0IO5O94+47XH5X8EvHRj+FeDatZQxqeWf7HpMZHQh1baO69/fDaj4FzJEHQQJAGqAQQBMkWKweUgzr3EX1vB83Y772Hp+3tgfj3i+nlQxqEEhdSoHhmvEmFMe5sLnC9kpOkVioifPcB+EylTz6w07ogElql4VZgNNp7AXJicYXgp8yt/VZ9NQFGKTzEjlQqAdSFokdsVcT42+dq63dXIEcuyKb6UE2Hc7ki+wx5ks8aZ5QG20mYKsJgqRcEz9YHbG0YuK5M3LJj7h61qLGgS9OtrAIElgXgqAVO4LE+uqe4On8VcWzOVcpUCsg0wwEa5kQb7hgZ0gCBsJjHzNOJ1GqeZrKv0cEq3bcXHY/acRWmq3RQB0PY6Rb7AelsLC3bDLg22Zza5pRUHPXVP6oCsP6ZLKsNeTC36yROLuHadK1KbKukOHVzpjWwIvEMpMwR3g7YyvBTNVApGpmhQPmJPQd52jrcdRgihnFbKvTaoaWlZRjLCpTZpajUH9sw6P+ElhYGMFdDHWb1ZdFyzw4BWosEnTMjrtImRFjf3DzGc1RIUBVVYUAEgSLsZlvUz0tbC3P8AHhVqa6nzECTpu2kadYCkzMDt7DEaeeViLm99v5bGiX0hmxq8EylZJy+b8tFLMUqoCaYeAQZYMbrEidvclNl+EM7MtErVeQAoGkuL3QMeba62023wvJIGxAO8/QifuCMWObG5HqNx1kEXUjcEXwla7E0mNF8IZgkCrSamGkgMVXUQCxuT2n2vhgnhtr6eanURQrgqxIJHNaNKXv8ASNsJOK+NjXINMRA5nNyahs5pjemjRdSTq/7YuPwzxBVoksW8yigIeiW0yr8srA5YMib/ADG2E8mrGlFcBeaanTZ0/wBSmQrIddMhxJYqxE2CjoPnUicSz/Ha1aklOpULqhkSACxiJaBzGPvc4JrKlI0neor0/lQ6tFUIsEx01IHWVkgyBbVajjuXbRyIlJbFWDCWViCrLDEaRFx01RJwJoKYu8NcWZmdWuu53axP9ovvIMXMi04qzjawDSSloUFKlFnLhgAykIzTPsTO31zGXzhRbG7lZ+lwPa5P54uqZk69aknvvJgf+1rTvGOdrk2QRxBGVw0FxqFitrgWOkQy2ubb33nEKmcUt/QqBCd6LqSoK7FXNmUnYG/fArcUO3S1vbb/AG+2B2YM3yj6W6entP3xSYUPjxTWdPKrKxuohTNja8DqCLQdsOuCce0VAYg912iBNiIYQDbGPy2UIgAztptcDsO43xseEcDWnz1ukHSN/S8HQPXf0tiHRSNqipp1qNMmCJtI6Dtv+mGeTzhYRMSBBnqdww7TF/fCTK6mJULGgRpsAL9TJi+43sPbB5rLTADXZhYRLMLWpg3UG1zfGQyvi60gnnVaPmAEgqKXmMSL2AkkGO/Q9sfK+N8WNaqzFFpwSEohBTKLMgMo3e9yTf0x9D8X+JBlEippbMsp8rLrdaSmwqVJ3vspksQOgJHyCpV1EsxLsZ5iSTJNySbsT1J/fHR4l2ZTYZ5ikgMYLWkzy3Ak/wBw9464Kp5gIx2Ydx1Pp6bQfUYUWJi1pv3mPtA/XBS2O20dJn+d8b7M7JDP89lUbGR0IvIMjt/IxQMy5kzJYy3W5uZ7fviFd9Ig8uo3/wDGevY74nTqSAYMAWvt7flh0KwtXU3breDzAGP374qpSgJMbfvaPWcDiodUgARsD1uJESbY9zlPUmosq6CLd5MN7Wg97YYF2Vz7s+rUZj1uRbv0sPb2wVXzLPuZHQdPf/7hVSTmteDc9Pofrg0PBiCbfbtgSCzReDOADNV/KIldFRmUHS1lto7tqIsRG84N4bl1hkDM9OrTFSk5WNQZSJPQR1/8G+mcpZko6NTfTUU6lYMQwI6gi47e0g2ONJkMxUAp1XCeXVao4bfycwkGo6gEaS0hmpiAy6iJ2xE20OKF1atNFWmGWpoqLsflJpkjuAHSfYe68OoBaNJJkwoEk9/XBvigJKVVOk1QWNMmfLdCFcSDDaiw6f6frhPTaWm8C59O2KWhPYsq5F10sOcESCvQEAyRvEddt74F80wBfpaPT/jB1LMmWJMkAEmTAXp7jTqEf74qrVoZleLHlJHeevfv0xx2zoosoNrEGzC4PQj/AIn8sEplwpENMDcWiQJFxMjbFCsnRWRhH49YPr8qkTfri1QZG17Xtue+2FZQ/wAlmdI5VgtAB3Y37nbfGi4fktcsSIT5jb1JCjoDG8HbvtkeH1RqBvIkfrJtNo3ONLkc9CBR6zBHoRMmLwZ36fVMY8zXG1oU1FNUJILKoNhMaSVA5jeZO1vfEBmquWyvxSUzmM3WICMxBCxBBJZgWMGQADJgWGFfHMi1RRUQSpYnUb6TAkEljJkdNx16YJyPGkzOXXLVGWk6gaGa6m2mCB0sBa3X0wgPnOcarWqu1dyzrZi0BiRfSdI3sfzwOTG0wV27RYwfaMa3N/8A57XQcpUoPkgyLnYGb9MIeI+GszS1a6LKgkahDDuTykm8rvtjqjNPRg40uQKipJBiBv8Al+84uPz+gH+1vrgVsxAKKZYCSR0Pb3ti3XMX2/hxsjJlJUs5Ym3beOgHpYfXFzLEATe1hPv+XTHBQogfb+b4HrsdpA3JO0dBJn1wxE2q6mMbRE9P4MW5iuCoURtMgbR0PvjsxkqlKkG0uFNtek6Z9WjTJAPW0YHpZXrIi1v50nC2PQTQ67b3xac0E3ie3T0k+owPWYxtO4/LHlChFzeNrbT2AuSf2GGxBOVTUxJILe35egw74fxRqJOmCpgsjbMV+UzEqVNwwvMe2FdKwiI7j/jEjUt+nqcS1ZVjzxDw9no0KoIdalMDURpOoHYjvI0gj+2bWGEGWuTv9e//AMxpfDPimkB8HnQTlnLRVJM0SdJm21JiYb2kyBavxZ4ObKBW1pWpuTBVYg/MJEkfLswJDX2xlGVfyy2r5FH+HTqGkKxBPlnmDBoZbwCTdho6dNVwFGayDQJAldpMyBBEHcC/Y7/Z4M2tan5jAEsNrHYSwYDrqhub73OFuezrK4DX1CA0XDAQL7kNbfY2xyHQKqbaflPUyCOvbf8ATtgzL5m50yCJlfrH2/kYH87zBtBESN46T6gHr0ntfF2WQsxSpAZQNLGx9ASLgREH9cOxoIVhO1rfb9JGHPD8+RE/hUaTEAjYqd/XCRgRIMzOxEFWHfFmWqwQbbggxcQenbb64exH0TLVlqSVC+ZpiosfMgmAwIl1hjtAH3xVxDhC1dRVQroSzIhEkECDBEXMw3SCIO2EWSz+lQy1SGkXMBRcm4ubgRp9fxTGNvw3MFlBWA2wiTuAeYESJJmDNr94kDJZTiT0GbS2tVvYyAp6zswm0xuPrjUU+LU83S8toUkfONgdgY3UXIkTiniGV85vOQRpGmrTax21KQ2xHXa4g2xk6wajUlGkCObuYk+k/N1O2HsBlmMtSlqGap6jIKuLESIkETfbqZHeYxms94XKGUrUzTmA9Q+WZ7RfUdrix9MbH4ylmqWl1JKjlO5WDO8SFP5RhM2Tpq7iuJi2orpJHae8Hv1F740h5HEiUE9iit4fUJrTM03HLqYoUgsYAAJluw2k9BGCV4GxIOWpMAnzV2YMWJkDTSidV5JHcC0SdNluJZLLqDCGoZjaBPXUwkyY7m31x7lc5WzBSonIrD/LSx0kmJbdbAXt1xfsZPrQqyIrZYqylgskVEYFTDHojAyDJmRgLxDT82qEXI+VmX5ooVGqkrJkmkiwAbAEQe/bGjz+QplhrrAVpl6awAUUTDE6iIIN7m/2qo11X/LHlgqWY2XVAuWIkmAQN7TvhxlXInHoxNPhbwRKqQDZ7Gx0mx7EYp4i4pwtOZYRqMTB36ekTY/rjYV+JLSpkhQAFhFVVAEyEvEtHrtH1xi3y1So5a522FgCYm2w7fXGqd7M2qKFGogzBkQN/fbcnB5oBlcyIFpnZ1vEexGCMpwRnTUW8tSDpfue+nfT6g7HAOXpMilWFw7AKt40DS3TuRhSfwEvpX5xHzAeZMRO0TE9xc32thjwvij0EZDpqUWkmk1gCRujC6Gb9dp64CzFNHUKCrsJhRcCYsY22B6bkQZstXNqOgQ/ci3bqdsG9j5DeEVisgbHzCbkXVkANjY23EYsyi6wJsFYoALCGVXO3/dJ+px2OxxSOpdAdTKhGDKWBKtsegUGPb09cFVUAq7SDCkG/K6klfYEW7Sce47E2M8Lnyx1jUn0DED6gCJxwr6WSwMXv1uN46Y7HYuISNBwfiRc1SEp0wjNpVEAUX0WDT0H3xruBMRl9QJsdpm2pRBJvpvtOOx2ExMZ1V/64XPNShvUBqm/fGa8WZYLmIHUATa1gbQAPyx5jsCJE/Cq5RzB2GNLls0xqGT8swPa4+0/Tpjsdhstg3BcqpzFSmo8sFKjSgEjRpAHMCNN5gjF5VtekVHA9CAT3JMdYH2x2Ow0QzJ184yuEWAp1nYHZiALza22JcNzbeVS6lgWLEkmTqBuTcX6zsDjsdjbsh6NNwbLiovMTADEibPAWzdSOc2kYH4nkqS1SFpoq01UhROliZWWE3IWQNrE7zjsdiew6EXEM+6eYwPMrqik3gHVeNpAFug7YG8RsSmWJJJ8mSdixLmSYi5Nz3647HY0e0T0KBVKxH9yj6Tgf6DbHY7F9mb0f//Z"/>
          <p:cNvSpPr>
            <a:spLocks noChangeAspect="1" noChangeArrowheads="1"/>
          </p:cNvSpPr>
          <p:nvPr/>
        </p:nvSpPr>
        <p:spPr bwMode="auto">
          <a:xfrm>
            <a:off x="155575" y="-601663"/>
            <a:ext cx="1676400" cy="12573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6865" name="Picture 1"/>
          <p:cNvPicPr>
            <a:picLocks noChangeAspect="1" noChangeArrowheads="1"/>
          </p:cNvPicPr>
          <p:nvPr/>
        </p:nvPicPr>
        <p:blipFill>
          <a:blip r:embed="rId3" cstate="print"/>
          <a:srcRect/>
          <a:stretch>
            <a:fillRect/>
          </a:stretch>
        </p:blipFill>
        <p:spPr bwMode="auto">
          <a:xfrm>
            <a:off x="304800" y="533400"/>
            <a:ext cx="8534400" cy="6242834"/>
          </a:xfrm>
          <a:prstGeom prst="rect">
            <a:avLst/>
          </a:prstGeom>
          <a:noFill/>
          <a:ln w="9525">
            <a:noFill/>
            <a:miter lim="800000"/>
            <a:headEnd/>
            <a:tailEnd/>
          </a:ln>
        </p:spPr>
      </p:pic>
      <p:sp>
        <p:nvSpPr>
          <p:cNvPr id="11" name="Rectangle 10"/>
          <p:cNvSpPr>
            <a:spLocks noChangeArrowheads="1"/>
          </p:cNvSpPr>
          <p:nvPr/>
        </p:nvSpPr>
        <p:spPr bwMode="auto">
          <a:xfrm>
            <a:off x="76200" y="6541248"/>
            <a:ext cx="8610600" cy="313932"/>
          </a:xfrm>
          <a:prstGeom prst="rect">
            <a:avLst/>
          </a:prstGeom>
          <a:noFill/>
          <a:ln w="9525">
            <a:noFill/>
            <a:miter lim="800000"/>
            <a:headEnd/>
            <a:tailEnd/>
          </a:ln>
        </p:spPr>
        <p:txBody>
          <a:bodyPr>
            <a:spAutoFit/>
          </a:bodyPr>
          <a:lstStyle/>
          <a:p>
            <a:pPr marL="533400" indent="-533400">
              <a:lnSpc>
                <a:spcPct val="90000"/>
              </a:lnSpc>
            </a:pPr>
            <a:r>
              <a:rPr lang="en-US" sz="1600" dirty="0">
                <a:latin typeface="+mj-lt"/>
                <a:sym typeface="Symbol" pitchFamily="18" charset="2"/>
              </a:rPr>
              <a:t>Dai &amp; </a:t>
            </a:r>
            <a:r>
              <a:rPr lang="en-US" sz="1600" dirty="0" err="1">
                <a:latin typeface="+mj-lt"/>
                <a:sym typeface="Symbol" pitchFamily="18" charset="2"/>
              </a:rPr>
              <a:t>Trenberth</a:t>
            </a:r>
            <a:r>
              <a:rPr lang="en-US" sz="1600" dirty="0">
                <a:latin typeface="+mj-lt"/>
                <a:sym typeface="Symbol" pitchFamily="18" charset="2"/>
              </a:rPr>
              <a:t> (2003)</a:t>
            </a:r>
          </a:p>
        </p:txBody>
      </p:sp>
      <p:sp>
        <p:nvSpPr>
          <p:cNvPr id="12" name="Rectangle 2"/>
          <p:cNvSpPr txBox="1">
            <a:spLocks noChangeArrowheads="1"/>
          </p:cNvSpPr>
          <p:nvPr/>
        </p:nvSpPr>
        <p:spPr>
          <a:xfrm>
            <a:off x="-152400" y="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3200" b="1" kern="0" dirty="0">
                <a:solidFill>
                  <a:schemeClr val="tx2"/>
                </a:solidFill>
                <a:latin typeface="Arial" charset="0"/>
                <a:ea typeface="SimSun" pitchFamily="2" charset="-122"/>
                <a:cs typeface="+mj-cs"/>
              </a:rPr>
              <a:t>Oceanic Northward Freshwater Transport </a:t>
            </a:r>
          </a:p>
        </p:txBody>
      </p:sp>
      <p:sp>
        <p:nvSpPr>
          <p:cNvPr id="13" name="Right Arrow 12"/>
          <p:cNvSpPr/>
          <p:nvPr/>
        </p:nvSpPr>
        <p:spPr bwMode="auto">
          <a:xfrm>
            <a:off x="2209800" y="4800600"/>
            <a:ext cx="1524000" cy="228600"/>
          </a:xfrm>
          <a:prstGeom prst="rightArrow">
            <a:avLst/>
          </a:prstGeom>
          <a:solidFill>
            <a:srgbClr val="FF9900"/>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1"/>
              </a:solidFill>
              <a:effectLst/>
              <a:latin typeface="Arial Narrow" pitchFamily="34" charset="0"/>
            </a:endParaRPr>
          </a:p>
        </p:txBody>
      </p:sp>
      <p:sp>
        <p:nvSpPr>
          <p:cNvPr id="14" name="Right Arrow 13"/>
          <p:cNvSpPr/>
          <p:nvPr/>
        </p:nvSpPr>
        <p:spPr bwMode="auto">
          <a:xfrm rot="10800000">
            <a:off x="5867400" y="4800600"/>
            <a:ext cx="2133600" cy="228600"/>
          </a:xfrm>
          <a:prstGeom prst="rightArrow">
            <a:avLst/>
          </a:prstGeom>
          <a:solidFill>
            <a:srgbClr val="FFFF00"/>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15" name="Right Arrow 14"/>
          <p:cNvSpPr/>
          <p:nvPr/>
        </p:nvSpPr>
        <p:spPr bwMode="auto">
          <a:xfrm>
            <a:off x="5257800" y="4800600"/>
            <a:ext cx="457200" cy="228600"/>
          </a:xfrm>
          <a:prstGeom prst="rightArrow">
            <a:avLst/>
          </a:prstGeom>
          <a:solidFill>
            <a:srgbClr val="FF9900"/>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1"/>
              </a:solidFill>
              <a:effectLst/>
              <a:latin typeface="Arial Narrow" pitchFamily="34" charset="0"/>
            </a:endParaRPr>
          </a:p>
        </p:txBody>
      </p:sp>
      <p:sp>
        <p:nvSpPr>
          <p:cNvPr id="16" name="Right Arrow 15"/>
          <p:cNvSpPr/>
          <p:nvPr/>
        </p:nvSpPr>
        <p:spPr bwMode="auto">
          <a:xfrm rot="10800000">
            <a:off x="4038601" y="4800600"/>
            <a:ext cx="1066799" cy="228600"/>
          </a:xfrm>
          <a:prstGeom prst="rightArrow">
            <a:avLst/>
          </a:prstGeom>
          <a:solidFill>
            <a:srgbClr val="FFFF00"/>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1"/>
          <p:cNvPicPr>
            <a:picLocks noChangeAspect="1" noChangeArrowheads="1"/>
          </p:cNvPicPr>
          <p:nvPr/>
        </p:nvPicPr>
        <p:blipFill>
          <a:blip r:embed="rId3" cstate="print"/>
          <a:srcRect b="56162"/>
          <a:stretch>
            <a:fillRect/>
          </a:stretch>
        </p:blipFill>
        <p:spPr bwMode="auto">
          <a:xfrm>
            <a:off x="1524000" y="381000"/>
            <a:ext cx="6400800" cy="2819400"/>
          </a:xfrm>
          <a:prstGeom prst="rect">
            <a:avLst/>
          </a:prstGeom>
          <a:noFill/>
          <a:ln w="9525">
            <a:noFill/>
            <a:miter lim="800000"/>
            <a:headEnd/>
            <a:tailEnd/>
          </a:ln>
        </p:spPr>
      </p:pic>
      <p:sp>
        <p:nvSpPr>
          <p:cNvPr id="5" name="Rectangle 2"/>
          <p:cNvSpPr txBox="1">
            <a:spLocks noChangeArrowheads="1"/>
          </p:cNvSpPr>
          <p:nvPr/>
        </p:nvSpPr>
        <p:spPr>
          <a:xfrm>
            <a:off x="47808" y="-116544"/>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3200" b="1" kern="0" dirty="0">
                <a:solidFill>
                  <a:schemeClr val="tx2"/>
                </a:solidFill>
                <a:latin typeface="Arial" charset="0"/>
                <a:ea typeface="SimSun" pitchFamily="2" charset="-122"/>
                <a:cs typeface="+mj-cs"/>
              </a:rPr>
              <a:t>Oceanic Freshwater Flux (</a:t>
            </a:r>
            <a:r>
              <a:rPr lang="en-US" sz="3200" b="1" kern="0" dirty="0" err="1">
                <a:solidFill>
                  <a:schemeClr val="tx2"/>
                </a:solidFill>
                <a:latin typeface="Arial" charset="0"/>
                <a:ea typeface="SimSun" pitchFamily="2" charset="-122"/>
                <a:cs typeface="+mj-cs"/>
              </a:rPr>
              <a:t>Sv</a:t>
            </a:r>
            <a:r>
              <a:rPr lang="en-US" sz="3200" b="1" kern="0" dirty="0">
                <a:solidFill>
                  <a:schemeClr val="tx2"/>
                </a:solidFill>
                <a:latin typeface="Arial" charset="0"/>
                <a:ea typeface="SimSun" pitchFamily="2" charset="-122"/>
                <a:cs typeface="+mj-cs"/>
              </a:rPr>
              <a:t>) </a:t>
            </a:r>
          </a:p>
        </p:txBody>
      </p:sp>
      <p:pic>
        <p:nvPicPr>
          <p:cNvPr id="68610" name="Picture 2"/>
          <p:cNvPicPr>
            <a:picLocks noChangeAspect="1" noChangeArrowheads="1"/>
          </p:cNvPicPr>
          <p:nvPr/>
        </p:nvPicPr>
        <p:blipFill>
          <a:blip r:embed="rId4" cstate="print"/>
          <a:srcRect/>
          <a:stretch>
            <a:fillRect/>
          </a:stretch>
        </p:blipFill>
        <p:spPr bwMode="auto">
          <a:xfrm>
            <a:off x="1219200" y="3276600"/>
            <a:ext cx="7111650" cy="3505200"/>
          </a:xfrm>
          <a:prstGeom prst="rect">
            <a:avLst/>
          </a:prstGeom>
          <a:noFill/>
          <a:ln w="9525">
            <a:noFill/>
            <a:miter lim="800000"/>
            <a:headEnd/>
            <a:tailEnd/>
          </a:ln>
        </p:spPr>
      </p:pic>
      <p:sp>
        <p:nvSpPr>
          <p:cNvPr id="6" name="TextBox 5"/>
          <p:cNvSpPr txBox="1"/>
          <p:nvPr/>
        </p:nvSpPr>
        <p:spPr bwMode="auto">
          <a:xfrm>
            <a:off x="5257800" y="4724400"/>
            <a:ext cx="1587294" cy="566309"/>
          </a:xfrm>
          <a:prstGeom prst="rect">
            <a:avLst/>
          </a:prstGeom>
          <a:noFill/>
          <a:ln w="9525">
            <a:noFill/>
            <a:miter lim="800000"/>
            <a:headEnd/>
            <a:tailEnd/>
          </a:ln>
        </p:spPr>
        <p:txBody>
          <a:bodyPr wrap="none" rtlCol="0">
            <a:spAutoFit/>
          </a:bodyPr>
          <a:lstStyle/>
          <a:p>
            <a:pPr marL="342900" indent="-342900" algn="l">
              <a:spcBef>
                <a:spcPct val="20000"/>
              </a:spcBef>
            </a:pPr>
            <a:r>
              <a:rPr lang="en-US" sz="1400" kern="0" dirty="0" err="1">
                <a:latin typeface="+mj-lt"/>
              </a:rPr>
              <a:t>Schanze</a:t>
            </a:r>
            <a:r>
              <a:rPr lang="en-US" sz="1400" kern="0" dirty="0">
                <a:latin typeface="+mj-lt"/>
              </a:rPr>
              <a:t> et al. 2010</a:t>
            </a:r>
          </a:p>
          <a:p>
            <a:pPr marL="342900" indent="-342900" algn="l">
              <a:spcBef>
                <a:spcPct val="20000"/>
              </a:spcBef>
            </a:pPr>
            <a:r>
              <a:rPr lang="en-US" sz="1400" kern="0" dirty="0">
                <a:solidFill>
                  <a:schemeClr val="tx2"/>
                </a:solidFill>
                <a:latin typeface="Arial" pitchFamily="34" charset="0"/>
                <a:cs typeface="Arial" pitchFamily="34" charset="0"/>
              </a:rPr>
              <a:t>in 0.1Sv</a:t>
            </a:r>
          </a:p>
        </p:txBody>
      </p:sp>
      <p:sp>
        <p:nvSpPr>
          <p:cNvPr id="7" name="Rectangle 6"/>
          <p:cNvSpPr/>
          <p:nvPr/>
        </p:nvSpPr>
        <p:spPr>
          <a:xfrm>
            <a:off x="5486400" y="1885890"/>
            <a:ext cx="697627" cy="369332"/>
          </a:xfrm>
          <a:prstGeom prst="rect">
            <a:avLst/>
          </a:prstGeom>
        </p:spPr>
        <p:txBody>
          <a:bodyPr wrap="none">
            <a:spAutoFit/>
          </a:bodyPr>
          <a:lstStyle/>
          <a:p>
            <a:pPr marL="342900" indent="-342900" algn="l">
              <a:spcBef>
                <a:spcPct val="20000"/>
              </a:spcBef>
            </a:pPr>
            <a:r>
              <a:rPr lang="en-US" sz="1800" kern="0" dirty="0">
                <a:solidFill>
                  <a:schemeClr val="tx2"/>
                </a:solidFill>
                <a:latin typeface="Arial" pitchFamily="34" charset="0"/>
                <a:cs typeface="Arial" pitchFamily="34" charset="0"/>
              </a:rPr>
              <a:t>in </a:t>
            </a:r>
            <a:r>
              <a:rPr lang="en-US" sz="1800" kern="0" dirty="0" err="1">
                <a:solidFill>
                  <a:schemeClr val="tx2"/>
                </a:solidFill>
                <a:latin typeface="Arial" pitchFamily="34" charset="0"/>
                <a:cs typeface="Arial" pitchFamily="34" charset="0"/>
              </a:rPr>
              <a:t>Sv</a:t>
            </a:r>
            <a:endParaRPr lang="en-US" sz="1800" kern="0" dirty="0">
              <a:solidFill>
                <a:schemeClr val="tx2"/>
              </a:solidFill>
              <a:latin typeface="Arial" pitchFamily="34" charset="0"/>
              <a:cs typeface="Arial" pitchFamily="34"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2" cstate="print"/>
          <a:srcRect/>
          <a:stretch>
            <a:fillRect/>
          </a:stretch>
        </p:blipFill>
        <p:spPr bwMode="auto">
          <a:xfrm>
            <a:off x="1371600" y="800771"/>
            <a:ext cx="6400800" cy="5676229"/>
          </a:xfrm>
          <a:prstGeom prst="rect">
            <a:avLst/>
          </a:prstGeom>
          <a:noFill/>
          <a:ln w="9525">
            <a:noFill/>
            <a:miter lim="800000"/>
            <a:headEnd/>
            <a:tailEnd/>
          </a:ln>
        </p:spPr>
      </p:pic>
      <p:sp>
        <p:nvSpPr>
          <p:cNvPr id="3" name="TextBox 2"/>
          <p:cNvSpPr txBox="1"/>
          <p:nvPr/>
        </p:nvSpPr>
        <p:spPr bwMode="auto">
          <a:xfrm>
            <a:off x="7239000" y="6443246"/>
            <a:ext cx="1786066" cy="338554"/>
          </a:xfrm>
          <a:prstGeom prst="rect">
            <a:avLst/>
          </a:prstGeom>
          <a:noFill/>
          <a:ln w="9525">
            <a:noFill/>
            <a:miter lim="800000"/>
            <a:headEnd/>
            <a:tailEnd/>
          </a:ln>
        </p:spPr>
        <p:txBody>
          <a:bodyPr wrap="none" rtlCol="0">
            <a:spAutoFit/>
          </a:bodyPr>
          <a:lstStyle/>
          <a:p>
            <a:pPr marL="342900" indent="-342900" algn="l">
              <a:spcBef>
                <a:spcPct val="20000"/>
              </a:spcBef>
            </a:pPr>
            <a:r>
              <a:rPr lang="en-US" sz="1600" kern="0" dirty="0" err="1">
                <a:latin typeface="+mj-lt"/>
              </a:rPr>
              <a:t>Schanze</a:t>
            </a:r>
            <a:r>
              <a:rPr lang="en-US" sz="1600" kern="0" dirty="0">
                <a:latin typeface="+mj-lt"/>
              </a:rPr>
              <a:t> et al. 2010</a:t>
            </a:r>
          </a:p>
        </p:txBody>
      </p:sp>
      <p:sp>
        <p:nvSpPr>
          <p:cNvPr id="4" name="Rectangle 2"/>
          <p:cNvSpPr txBox="1">
            <a:spLocks noChangeArrowheads="1"/>
          </p:cNvSpPr>
          <p:nvPr/>
        </p:nvSpPr>
        <p:spPr>
          <a:xfrm>
            <a:off x="0" y="1524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3200" b="1" kern="0" dirty="0">
                <a:solidFill>
                  <a:schemeClr val="tx2"/>
                </a:solidFill>
                <a:latin typeface="Arial" charset="0"/>
                <a:ea typeface="SimSun" pitchFamily="2" charset="-122"/>
                <a:cs typeface="+mj-cs"/>
              </a:rPr>
              <a:t>Temporal Variations in Global Oceanic P, E, R </a:t>
            </a: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0" y="152400"/>
            <a:ext cx="89154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noProof="0" dirty="0">
                <a:ln>
                  <a:noFill/>
                </a:ln>
                <a:solidFill>
                  <a:schemeClr val="tx2"/>
                </a:solidFill>
                <a:effectLst/>
                <a:uLnTx/>
                <a:uFillTx/>
                <a:latin typeface="Arial" charset="0"/>
                <a:ea typeface="SimSun" pitchFamily="2" charset="-122"/>
                <a:cs typeface="+mj-cs"/>
              </a:rPr>
              <a:t>Properties of Seawater– Equation of State </a:t>
            </a:r>
            <a:endParaRPr kumimoji="0" lang="en-US" sz="3200" b="1" i="0" u="none" strike="noStrike" kern="0" cap="none" spc="0" normalizeH="0" baseline="0" noProof="0" dirty="0">
              <a:ln>
                <a:noFill/>
              </a:ln>
              <a:solidFill>
                <a:schemeClr val="tx2"/>
              </a:solidFill>
              <a:effectLst/>
              <a:uLnTx/>
              <a:uFillTx/>
              <a:latin typeface="Arial" charset="0"/>
              <a:ea typeface="SimSun" pitchFamily="2" charset="-122"/>
              <a:cs typeface="+mj-cs"/>
            </a:endParaRPr>
          </a:p>
        </p:txBody>
      </p:sp>
      <p:sp>
        <p:nvSpPr>
          <p:cNvPr id="3" name="Line 4"/>
          <p:cNvSpPr>
            <a:spLocks noChangeShapeType="1"/>
          </p:cNvSpPr>
          <p:nvPr/>
        </p:nvSpPr>
        <p:spPr bwMode="auto">
          <a:xfrm>
            <a:off x="0" y="838200"/>
            <a:ext cx="9144000" cy="0"/>
          </a:xfrm>
          <a:prstGeom prst="line">
            <a:avLst/>
          </a:prstGeom>
          <a:noFill/>
          <a:ln w="31750">
            <a:solidFill>
              <a:schemeClr val="accent1"/>
            </a:solidFill>
            <a:round/>
            <a:headEnd/>
            <a:tailEnd/>
          </a:ln>
        </p:spPr>
        <p:txBody>
          <a:bodyPr anchor="ctr"/>
          <a:lstStyle/>
          <a:p>
            <a:endParaRPr lang="en-US"/>
          </a:p>
        </p:txBody>
      </p:sp>
      <p:sp>
        <p:nvSpPr>
          <p:cNvPr id="6" name="TextBox 5"/>
          <p:cNvSpPr txBox="1"/>
          <p:nvPr/>
        </p:nvSpPr>
        <p:spPr>
          <a:xfrm>
            <a:off x="114018" y="914400"/>
            <a:ext cx="9029982" cy="1938992"/>
          </a:xfrm>
          <a:prstGeom prst="rect">
            <a:avLst/>
          </a:prstGeom>
          <a:noFill/>
        </p:spPr>
        <p:txBody>
          <a:bodyPr wrap="square" rtlCol="0">
            <a:spAutoFit/>
          </a:bodyPr>
          <a:lstStyle/>
          <a:p>
            <a:pPr algn="l">
              <a:buFont typeface="Arial" pitchFamily="34" charset="0"/>
              <a:buChar char="•"/>
            </a:pPr>
            <a:r>
              <a:rPr lang="en-US" sz="2400" b="1" dirty="0"/>
              <a:t>  Seawater typically contains ~3.45% of salt, or a salinity (S) of 34.5psu. </a:t>
            </a:r>
          </a:p>
          <a:p>
            <a:pPr algn="l">
              <a:buFont typeface="Arial" pitchFamily="34" charset="0"/>
              <a:buChar char="•"/>
            </a:pPr>
            <a:r>
              <a:rPr lang="en-US" sz="2400" b="1" dirty="0"/>
              <a:t>  Surface ocean T ranges from about </a:t>
            </a:r>
            <a:r>
              <a:rPr lang="en-US" sz="2400" b="1" dirty="0">
                <a:sym typeface="Symbol"/>
              </a:rPr>
              <a:t></a:t>
            </a:r>
            <a:r>
              <a:rPr lang="en-US" sz="2400" b="1" dirty="0"/>
              <a:t>2 (freezing point) to about 30</a:t>
            </a:r>
            <a:r>
              <a:rPr lang="en-US" sz="2400" b="1" baseline="30000" dirty="0"/>
              <a:t>o</a:t>
            </a:r>
            <a:r>
              <a:rPr lang="en-US" sz="2400" b="1" dirty="0"/>
              <a:t>C.</a:t>
            </a:r>
          </a:p>
          <a:p>
            <a:pPr algn="l">
              <a:buFont typeface="Arial" pitchFamily="34" charset="0"/>
              <a:buChar char="•"/>
            </a:pPr>
            <a:r>
              <a:rPr lang="en-US" sz="2400" b="1" dirty="0">
                <a:solidFill>
                  <a:schemeClr val="tx2"/>
                </a:solidFill>
              </a:rPr>
              <a:t>  Density of seawater depends on T, S, and pressure (p):</a:t>
            </a:r>
          </a:p>
          <a:p>
            <a:pPr algn="l"/>
            <a:r>
              <a:rPr lang="en-US" sz="2400" b="1" dirty="0"/>
              <a:t> </a:t>
            </a:r>
          </a:p>
          <a:p>
            <a:pPr algn="l"/>
            <a:r>
              <a:rPr lang="en-US" sz="2400" b="1" dirty="0"/>
              <a:t>   </a:t>
            </a:r>
          </a:p>
        </p:txBody>
      </p:sp>
      <p:graphicFrame>
        <p:nvGraphicFramePr>
          <p:cNvPr id="7" name="Object 6"/>
          <p:cNvGraphicFramePr>
            <a:graphicFrameLocks noChangeAspect="1"/>
          </p:cNvGraphicFramePr>
          <p:nvPr/>
        </p:nvGraphicFramePr>
        <p:xfrm>
          <a:off x="1524000" y="2197101"/>
          <a:ext cx="4038600" cy="1337992"/>
        </p:xfrm>
        <a:graphic>
          <a:graphicData uri="http://schemas.openxmlformats.org/presentationml/2006/ole">
            <mc:AlternateContent xmlns:mc="http://schemas.openxmlformats.org/markup-compatibility/2006">
              <mc:Choice xmlns:v="urn:schemas-microsoft-com:vml" Requires="v">
                <p:oleObj name="Equation" r:id="rId3" imgW="2184120" imgH="723600" progId="Equation.3">
                  <p:embed/>
                </p:oleObj>
              </mc:Choice>
              <mc:Fallback>
                <p:oleObj name="Equation" r:id="rId3" imgW="2184120" imgH="72360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2197101"/>
                        <a:ext cx="4038600" cy="1337992"/>
                      </a:xfrm>
                      <a:prstGeom prst="rect">
                        <a:avLst/>
                      </a:prstGeom>
                      <a:solidFill>
                        <a:schemeClr val="tx1"/>
                      </a:solidFill>
                    </p:spPr>
                  </p:pic>
                </p:oleObj>
              </mc:Fallback>
            </mc:AlternateContent>
          </a:graphicData>
        </a:graphic>
      </p:graphicFrame>
      <p:grpSp>
        <p:nvGrpSpPr>
          <p:cNvPr id="11" name="Group 10"/>
          <p:cNvGrpSpPr/>
          <p:nvPr/>
        </p:nvGrpSpPr>
        <p:grpSpPr>
          <a:xfrm>
            <a:off x="838200" y="3505200"/>
            <a:ext cx="6400800" cy="3276600"/>
            <a:chOff x="838200" y="3505200"/>
            <a:chExt cx="6400800" cy="3276600"/>
          </a:xfrm>
        </p:grpSpPr>
        <p:pic>
          <p:nvPicPr>
            <p:cNvPr id="2051" name="Picture 3"/>
            <p:cNvPicPr>
              <a:picLocks noChangeAspect="1" noChangeArrowheads="1"/>
            </p:cNvPicPr>
            <p:nvPr/>
          </p:nvPicPr>
          <p:blipFill>
            <a:blip r:embed="rId5" cstate="print"/>
            <a:srcRect/>
            <a:stretch>
              <a:fillRect/>
            </a:stretch>
          </p:blipFill>
          <p:spPr bwMode="auto">
            <a:xfrm>
              <a:off x="844550" y="3505200"/>
              <a:ext cx="6318250" cy="1275628"/>
            </a:xfrm>
            <a:prstGeom prst="rect">
              <a:avLst/>
            </a:prstGeom>
            <a:noFill/>
            <a:ln w="9525">
              <a:noFill/>
              <a:miter lim="800000"/>
              <a:headEnd/>
              <a:tailEnd/>
            </a:ln>
          </p:spPr>
        </p:pic>
        <p:pic>
          <p:nvPicPr>
            <p:cNvPr id="4" name="Picture 4"/>
            <p:cNvPicPr>
              <a:picLocks noChangeAspect="1" noChangeArrowheads="1"/>
            </p:cNvPicPr>
            <p:nvPr/>
          </p:nvPicPr>
          <p:blipFill>
            <a:blip r:embed="rId6" cstate="print"/>
            <a:srcRect/>
            <a:stretch>
              <a:fillRect/>
            </a:stretch>
          </p:blipFill>
          <p:spPr bwMode="auto">
            <a:xfrm>
              <a:off x="838200" y="4724400"/>
              <a:ext cx="5638800" cy="1357260"/>
            </a:xfrm>
            <a:prstGeom prst="rect">
              <a:avLst/>
            </a:prstGeom>
            <a:noFill/>
            <a:ln w="9525">
              <a:noFill/>
              <a:miter lim="800000"/>
              <a:headEnd/>
              <a:tailEnd/>
            </a:ln>
          </p:spPr>
        </p:pic>
        <p:grpSp>
          <p:nvGrpSpPr>
            <p:cNvPr id="24" name="Group 23"/>
            <p:cNvGrpSpPr/>
            <p:nvPr/>
          </p:nvGrpSpPr>
          <p:grpSpPr>
            <a:xfrm>
              <a:off x="838200" y="5990397"/>
              <a:ext cx="6400800" cy="791403"/>
              <a:chOff x="838200" y="5990397"/>
              <a:chExt cx="6400800" cy="791403"/>
            </a:xfrm>
          </p:grpSpPr>
          <p:pic>
            <p:nvPicPr>
              <p:cNvPr id="2053" name="Picture 5"/>
              <p:cNvPicPr>
                <a:picLocks noChangeAspect="1" noChangeArrowheads="1"/>
              </p:cNvPicPr>
              <p:nvPr/>
            </p:nvPicPr>
            <p:blipFill>
              <a:blip r:embed="rId7" cstate="print"/>
              <a:srcRect/>
              <a:stretch>
                <a:fillRect/>
              </a:stretch>
            </p:blipFill>
            <p:spPr bwMode="auto">
              <a:xfrm>
                <a:off x="838200" y="5990397"/>
                <a:ext cx="6400800" cy="791403"/>
              </a:xfrm>
              <a:prstGeom prst="rect">
                <a:avLst/>
              </a:prstGeom>
              <a:noFill/>
              <a:ln w="9525">
                <a:noFill/>
                <a:miter lim="800000"/>
                <a:headEnd/>
                <a:tailEnd/>
              </a:ln>
            </p:spPr>
          </p:pic>
          <p:sp>
            <p:nvSpPr>
              <p:cNvPr id="23" name="Rectangle 22"/>
              <p:cNvSpPr/>
              <p:nvPr/>
            </p:nvSpPr>
            <p:spPr bwMode="auto">
              <a:xfrm>
                <a:off x="838200" y="6019800"/>
                <a:ext cx="6400800" cy="762000"/>
              </a:xfrm>
              <a:prstGeom prst="rect">
                <a:avLst/>
              </a:prstGeom>
              <a:noFill/>
              <a:ln w="31750"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1219200" y="0"/>
            <a:ext cx="10896600" cy="685800"/>
          </a:xfrm>
          <a:prstGeom prst="rect">
            <a:avLst/>
          </a:prstGeom>
          <a:effectLst>
            <a:outerShdw blurRad="50800" dist="38100" dir="2700000" algn="tl" rotWithShape="0">
              <a:prstClr val="black"/>
            </a:outerShdw>
          </a:effectLst>
        </p:spPr>
        <p:txBody>
          <a:bodyPr/>
          <a:lstStyle/>
          <a:p>
            <a:pPr>
              <a:defRPr/>
            </a:pPr>
            <a:r>
              <a:rPr lang="en-US" sz="3200" b="1" dirty="0">
                <a:latin typeface="Arial" charset="0"/>
                <a:ea typeface="SimSun" pitchFamily="2" charset="-122"/>
              </a:rPr>
              <a:t>Key points of Today’s Lecture </a:t>
            </a:r>
          </a:p>
        </p:txBody>
      </p:sp>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a:xfrm>
            <a:off x="7086600" y="6477000"/>
            <a:ext cx="1905000" cy="457200"/>
          </a:xfrm>
        </p:spPr>
        <p:txBody>
          <a:bodyPr/>
          <a:lstStyle/>
          <a:p>
            <a:pPr>
              <a:defRPr/>
            </a:pPr>
            <a:fld id="{11004247-48B2-4E85-AE06-0779406BEB7B}" type="slidenum">
              <a:rPr lang="en-US" smtClean="0">
                <a:solidFill>
                  <a:schemeClr val="bg2"/>
                </a:solidFill>
              </a:rPr>
              <a:pPr>
                <a:defRPr/>
              </a:pPr>
              <a:t>60</a:t>
            </a:fld>
            <a:endParaRPr lang="en-US" dirty="0">
              <a:solidFill>
                <a:schemeClr val="bg2"/>
              </a:solidFill>
            </a:endParaRPr>
          </a:p>
        </p:txBody>
      </p:sp>
      <p:sp>
        <p:nvSpPr>
          <p:cNvPr id="6" name="Rectangle 3"/>
          <p:cNvSpPr txBox="1">
            <a:spLocks noChangeArrowheads="1"/>
          </p:cNvSpPr>
          <p:nvPr/>
        </p:nvSpPr>
        <p:spPr bwMode="auto">
          <a:xfrm>
            <a:off x="76200" y="609600"/>
            <a:ext cx="8915400" cy="6019800"/>
          </a:xfrm>
          <a:prstGeom prst="rect">
            <a:avLst/>
          </a:prstGeom>
          <a:noFill/>
          <a:ln w="9525">
            <a:noFill/>
            <a:miter lim="800000"/>
            <a:headEnd/>
            <a:tailEnd/>
          </a:ln>
        </p:spPr>
        <p:txBody>
          <a:bodyPr/>
          <a:lstStyle/>
          <a:p>
            <a:pPr marL="342900" indent="-342900" algn="l">
              <a:spcBef>
                <a:spcPct val="20000"/>
              </a:spcBef>
              <a:defRPr/>
            </a:pPr>
            <a:endParaRPr lang="en-US" sz="100" b="1" kern="0" dirty="0">
              <a:solidFill>
                <a:schemeClr val="accent3"/>
              </a:solidFill>
              <a:latin typeface="Microsoft Sans Serif" pitchFamily="34" charset="0"/>
            </a:endParaRPr>
          </a:p>
          <a:p>
            <a:pPr marL="342900" indent="-342900" algn="l">
              <a:spcBef>
                <a:spcPct val="20000"/>
              </a:spcBef>
              <a:defRPr/>
            </a:pPr>
            <a:r>
              <a:rPr lang="en-US" sz="1800" b="1" kern="0" dirty="0">
                <a:solidFill>
                  <a:schemeClr val="bg1"/>
                </a:solidFill>
                <a:latin typeface="Microsoft Sans Serif" pitchFamily="34" charset="0"/>
              </a:rPr>
              <a:t> Ocean</a:t>
            </a:r>
            <a:r>
              <a:rPr lang="en-US" sz="1600" b="1" kern="0" dirty="0">
                <a:solidFill>
                  <a:schemeClr val="bg1"/>
                </a:solidFill>
                <a:latin typeface="Microsoft Sans Serif" pitchFamily="34" charset="0"/>
              </a:rPr>
              <a:t> Circulation and Climate: </a:t>
            </a:r>
            <a:endParaRPr lang="en-US" sz="1800" b="1" kern="0" dirty="0">
              <a:solidFill>
                <a:schemeClr val="bg1"/>
              </a:solidFill>
              <a:latin typeface="Microsoft Sans Serif" pitchFamily="34" charset="0"/>
            </a:endParaRPr>
          </a:p>
          <a:p>
            <a:pPr marL="342900" indent="-342900" algn="l">
              <a:spcBef>
                <a:spcPct val="20000"/>
              </a:spcBef>
              <a:defRPr/>
            </a:pPr>
            <a:r>
              <a:rPr lang="en-US" sz="1600" b="1" kern="0" baseline="30000" dirty="0">
                <a:solidFill>
                  <a:schemeClr val="tx2"/>
                </a:solidFill>
                <a:latin typeface="Microsoft Sans Serif" pitchFamily="34" charset="0"/>
              </a:rPr>
              <a:t>  -</a:t>
            </a:r>
            <a:r>
              <a:rPr lang="en-US" sz="1600" b="1" kern="0" dirty="0">
                <a:solidFill>
                  <a:schemeClr val="tx2"/>
                </a:solidFill>
                <a:latin typeface="Microsoft Sans Serif" pitchFamily="34" charset="0"/>
              </a:rPr>
              <a:t>   </a:t>
            </a:r>
            <a:r>
              <a:rPr lang="en-US" sz="1800" kern="0" dirty="0">
                <a:solidFill>
                  <a:schemeClr val="tx2"/>
                </a:solidFill>
                <a:latin typeface="Microsoft Sans Serif" pitchFamily="34" charset="0"/>
              </a:rPr>
              <a:t>Seawater properties:</a:t>
            </a:r>
          </a:p>
          <a:p>
            <a:pPr marL="342900" indent="-342900" algn="l">
              <a:spcBef>
                <a:spcPct val="20000"/>
              </a:spcBef>
              <a:buFont typeface="Arial" pitchFamily="34" charset="0"/>
              <a:buChar char="•"/>
              <a:defRPr/>
            </a:pPr>
            <a:r>
              <a:rPr lang="en-US" sz="1400" b="1" kern="0" dirty="0">
                <a:latin typeface="Microsoft Sans Serif" pitchFamily="34" charset="0"/>
              </a:rPr>
              <a:t>Temperature </a:t>
            </a:r>
            <a:r>
              <a:rPr lang="en-US" sz="1400" b="1" kern="0" dirty="0">
                <a:latin typeface="Microsoft Sans Serif" pitchFamily="34" charset="0"/>
                <a:sym typeface="Symbol"/>
              </a:rPr>
              <a:t>-2 to 30</a:t>
            </a:r>
            <a:r>
              <a:rPr lang="en-US" sz="1400" b="1" kern="0" baseline="30000" dirty="0">
                <a:latin typeface="Microsoft Sans Serif" pitchFamily="34" charset="0"/>
                <a:sym typeface="Symbol"/>
              </a:rPr>
              <a:t>o</a:t>
            </a:r>
            <a:r>
              <a:rPr lang="en-US" sz="1400" b="1" kern="0" dirty="0">
                <a:latin typeface="Microsoft Sans Serif" pitchFamily="34" charset="0"/>
                <a:sym typeface="Symbol"/>
              </a:rPr>
              <a:t>C, salinity 30 to 38psu, mean density 1035kg/m</a:t>
            </a:r>
            <a:r>
              <a:rPr lang="en-US" sz="1400" b="1" kern="0" baseline="30000" dirty="0">
                <a:latin typeface="Microsoft Sans Serif" pitchFamily="34" charset="0"/>
                <a:sym typeface="Symbol"/>
              </a:rPr>
              <a:t>3</a:t>
            </a:r>
            <a:r>
              <a:rPr lang="en-US" sz="1400" b="1" kern="0" dirty="0">
                <a:latin typeface="Microsoft Sans Serif" pitchFamily="34" charset="0"/>
                <a:sym typeface="Symbol"/>
              </a:rPr>
              <a:t>, density increases with depth and latitude as T decreases; potential density anomaly (</a:t>
            </a:r>
            <a:r>
              <a:rPr lang="en-US" sz="1600" b="1" kern="0" dirty="0">
                <a:latin typeface="Microsoft Sans Serif" pitchFamily="34" charset="0"/>
                <a:sym typeface="Symbol"/>
              </a:rPr>
              <a:t></a:t>
            </a:r>
            <a:r>
              <a:rPr lang="en-US" sz="1600" b="1" kern="0" baseline="-25000" dirty="0">
                <a:latin typeface="Microsoft Sans Serif" pitchFamily="34" charset="0"/>
                <a:sym typeface="Symbol"/>
              </a:rPr>
              <a:t>t</a:t>
            </a:r>
            <a:r>
              <a:rPr lang="en-US" sz="1600" b="1" kern="0" dirty="0">
                <a:latin typeface="Microsoft Sans Serif" pitchFamily="34" charset="0"/>
                <a:sym typeface="Symbol"/>
              </a:rPr>
              <a:t>, </a:t>
            </a:r>
            <a:r>
              <a:rPr lang="en-US" sz="1400" b="1" kern="0" dirty="0">
                <a:latin typeface="Microsoft Sans Serif" pitchFamily="34" charset="0"/>
                <a:sym typeface="Symbol"/>
              </a:rPr>
              <a:t></a:t>
            </a:r>
            <a:r>
              <a:rPr lang="en-US" sz="1400" b="1" kern="0" baseline="-25000" dirty="0">
                <a:latin typeface="Microsoft Sans Serif" pitchFamily="34" charset="0"/>
                <a:sym typeface="Symbol"/>
              </a:rPr>
              <a:t></a:t>
            </a:r>
            <a:r>
              <a:rPr lang="en-US" sz="1400" b="1" kern="0" dirty="0">
                <a:latin typeface="Microsoft Sans Serif" pitchFamily="34" charset="0"/>
                <a:sym typeface="Symbol"/>
              </a:rPr>
              <a:t>, </a:t>
            </a:r>
            <a:r>
              <a:rPr lang="en-US" sz="1400" b="1" kern="0" baseline="-25000" dirty="0">
                <a:latin typeface="Microsoft Sans Serif" pitchFamily="34" charset="0"/>
                <a:sym typeface="Symbol"/>
              </a:rPr>
              <a:t>1</a:t>
            </a:r>
            <a:r>
              <a:rPr lang="en-US" sz="1400" b="1" kern="0" dirty="0">
                <a:latin typeface="Microsoft Sans Serif" pitchFamily="34" charset="0"/>
                <a:sym typeface="Symbol"/>
              </a:rPr>
              <a:t>) is often used.  </a:t>
            </a:r>
            <a:endParaRPr lang="en-US" sz="1400" b="1" kern="0" baseline="30000" dirty="0">
              <a:latin typeface="Microsoft Sans Serif" pitchFamily="34" charset="0"/>
              <a:sym typeface="Wingdings" pitchFamily="2" charset="2"/>
            </a:endParaRPr>
          </a:p>
          <a:p>
            <a:pPr marL="342900" indent="-342900" algn="l">
              <a:spcBef>
                <a:spcPct val="20000"/>
              </a:spcBef>
              <a:defRPr/>
            </a:pPr>
            <a:r>
              <a:rPr lang="en-US" sz="1800" b="1" kern="0" dirty="0">
                <a:solidFill>
                  <a:schemeClr val="tx2"/>
                </a:solidFill>
                <a:latin typeface="Microsoft Sans Serif" pitchFamily="34" charset="0"/>
                <a:sym typeface="Wingdings" pitchFamily="2" charset="2"/>
              </a:rPr>
              <a:t> -  </a:t>
            </a:r>
            <a:r>
              <a:rPr lang="en-US" sz="1600" b="1" kern="0" dirty="0">
                <a:solidFill>
                  <a:schemeClr val="tx2"/>
                </a:solidFill>
                <a:latin typeface="Microsoft Sans Serif" pitchFamily="34" charset="0"/>
                <a:sym typeface="Wingdings" pitchFamily="2" charset="2"/>
              </a:rPr>
              <a:t> Upper (&lt;1 km) Ocean Circulation: </a:t>
            </a:r>
          </a:p>
          <a:p>
            <a:pPr marL="342900" indent="-342900" algn="l">
              <a:spcBef>
                <a:spcPct val="20000"/>
              </a:spcBef>
              <a:buFont typeface="Arial" pitchFamily="34" charset="0"/>
              <a:buChar char="•"/>
              <a:defRPr/>
            </a:pPr>
            <a:r>
              <a:rPr lang="en-US" sz="1400" b="1" kern="0" dirty="0">
                <a:latin typeface="Microsoft Sans Serif" pitchFamily="34" charset="0"/>
                <a:sym typeface="Wingdings" pitchFamily="2" charset="2"/>
              </a:rPr>
              <a:t>Mainly driven by winds, surface current is 45</a:t>
            </a:r>
            <a:r>
              <a:rPr lang="en-US" sz="1400" b="1" kern="0" baseline="30000" dirty="0">
                <a:latin typeface="Microsoft Sans Serif" pitchFamily="34" charset="0"/>
                <a:sym typeface="Wingdings" pitchFamily="2" charset="2"/>
              </a:rPr>
              <a:t>o </a:t>
            </a:r>
            <a:r>
              <a:rPr lang="en-US" sz="1400" b="1" kern="0" dirty="0">
                <a:latin typeface="Microsoft Sans Serif" pitchFamily="34" charset="0"/>
                <a:sym typeface="Wingdings" pitchFamily="2" charset="2"/>
              </a:rPr>
              <a:t>to the right (left) when your back is against the wind on the N.H. (S.H.). The </a:t>
            </a:r>
            <a:r>
              <a:rPr lang="en-US" sz="1400" b="1" kern="0" dirty="0" err="1">
                <a:latin typeface="Microsoft Sans Serif" pitchFamily="34" charset="0"/>
                <a:sym typeface="Wingdings" pitchFamily="2" charset="2"/>
              </a:rPr>
              <a:t>Ekman</a:t>
            </a:r>
            <a:r>
              <a:rPr lang="en-US" sz="1400" b="1" kern="0" dirty="0">
                <a:latin typeface="Microsoft Sans Serif" pitchFamily="34" charset="0"/>
                <a:sym typeface="Wingdings" pitchFamily="2" charset="2"/>
              </a:rPr>
              <a:t> layer (</a:t>
            </a:r>
            <a:r>
              <a:rPr lang="en-US" sz="1400" b="1" kern="0" dirty="0">
                <a:latin typeface="Microsoft Sans Serif" pitchFamily="34" charset="0"/>
                <a:sym typeface="Symbol"/>
              </a:rPr>
              <a:t>800m) -averaged flow (called </a:t>
            </a:r>
            <a:r>
              <a:rPr lang="en-US" sz="1400" b="1" kern="0" dirty="0" err="1">
                <a:latin typeface="Microsoft Sans Serif" pitchFamily="34" charset="0"/>
                <a:sym typeface="Symbol"/>
              </a:rPr>
              <a:t>Ekman</a:t>
            </a:r>
            <a:r>
              <a:rPr lang="en-US" sz="1400" b="1" kern="0" dirty="0">
                <a:latin typeface="Microsoft Sans Serif" pitchFamily="34" charset="0"/>
                <a:sym typeface="Symbol"/>
              </a:rPr>
              <a:t> transport) is 90</a:t>
            </a:r>
            <a:r>
              <a:rPr lang="en-US" sz="1400" b="1" kern="0" baseline="30000" dirty="0">
                <a:latin typeface="Microsoft Sans Serif" pitchFamily="34" charset="0"/>
                <a:sym typeface="Symbol"/>
              </a:rPr>
              <a:t>o</a:t>
            </a:r>
            <a:r>
              <a:rPr lang="en-US" sz="1400" b="1" kern="0" dirty="0">
                <a:latin typeface="Microsoft Sans Serif" pitchFamily="34" charset="0"/>
                <a:sym typeface="Symbol"/>
              </a:rPr>
              <a:t> to the right (left) of the wind direction on the N.H. (S.H.). </a:t>
            </a:r>
          </a:p>
          <a:p>
            <a:pPr marL="342900" indent="-342900" algn="l">
              <a:spcBef>
                <a:spcPct val="20000"/>
              </a:spcBef>
              <a:buFont typeface="Arial" pitchFamily="34" charset="0"/>
              <a:buChar char="•"/>
              <a:defRPr/>
            </a:pPr>
            <a:r>
              <a:rPr lang="en-US" sz="1400" b="1" kern="0" dirty="0">
                <a:latin typeface="Microsoft Sans Serif" pitchFamily="34" charset="0"/>
                <a:sym typeface="Wingdings" pitchFamily="2" charset="2"/>
              </a:rPr>
              <a:t>Surface currents have a speed ranging from </a:t>
            </a:r>
            <a:r>
              <a:rPr lang="en-US" sz="1400" b="1" kern="0" dirty="0">
                <a:latin typeface="Microsoft Sans Serif" pitchFamily="34" charset="0"/>
                <a:sym typeface="Symbol"/>
              </a:rPr>
              <a:t></a:t>
            </a:r>
            <a:r>
              <a:rPr lang="en-US" sz="1400" b="1" kern="0" dirty="0">
                <a:latin typeface="Microsoft Sans Serif" pitchFamily="34" charset="0"/>
                <a:sym typeface="Wingdings" pitchFamily="2" charset="2"/>
              </a:rPr>
              <a:t>0.4-0.5 m/s for the equatorial and western boundary currents to less than 5 cm/s in subtropical oceans.  </a:t>
            </a:r>
          </a:p>
          <a:p>
            <a:pPr marL="342900" indent="-342900" algn="l">
              <a:spcBef>
                <a:spcPct val="20000"/>
              </a:spcBef>
              <a:buFont typeface="Arial" pitchFamily="34" charset="0"/>
              <a:buChar char="•"/>
              <a:defRPr/>
            </a:pPr>
            <a:r>
              <a:rPr lang="en-US" sz="1400" b="1" kern="0" dirty="0">
                <a:latin typeface="Microsoft Sans Serif" pitchFamily="34" charset="0"/>
                <a:sym typeface="Wingdings" pitchFamily="2" charset="2"/>
              </a:rPr>
              <a:t>Major surface currents include: equatorial currents and counter currents, western and eastern boundary currents, subtropical gyres, and the Antarctic Circumpolar Current (AACC)</a:t>
            </a:r>
          </a:p>
          <a:p>
            <a:pPr marL="342900" indent="-342900" algn="l">
              <a:spcBef>
                <a:spcPct val="20000"/>
              </a:spcBef>
              <a:defRPr/>
            </a:pPr>
            <a:r>
              <a:rPr lang="en-US" sz="1600" b="1" kern="0" dirty="0">
                <a:solidFill>
                  <a:schemeClr val="tx2"/>
                </a:solidFill>
                <a:latin typeface="Microsoft Sans Serif" pitchFamily="34" charset="0"/>
                <a:sym typeface="Wingdings" pitchFamily="2" charset="2"/>
              </a:rPr>
              <a:t> -   Deep Ocean Circulation: </a:t>
            </a:r>
          </a:p>
          <a:p>
            <a:pPr marL="342900" indent="-342900" algn="l">
              <a:spcBef>
                <a:spcPct val="20000"/>
              </a:spcBef>
              <a:buFont typeface="Arial" pitchFamily="34" charset="0"/>
              <a:buChar char="•"/>
              <a:defRPr/>
            </a:pPr>
            <a:r>
              <a:rPr lang="en-US" sz="1400" b="1" kern="0" dirty="0">
                <a:latin typeface="Microsoft Sans Serif" pitchFamily="34" charset="0"/>
                <a:sym typeface="Wingdings" pitchFamily="2" charset="2"/>
              </a:rPr>
              <a:t>Driven by density gradients caused by T &amp; S gradients, called </a:t>
            </a:r>
            <a:r>
              <a:rPr lang="en-US" sz="1400" b="1" kern="0" dirty="0" err="1">
                <a:solidFill>
                  <a:schemeClr val="tx2"/>
                </a:solidFill>
                <a:latin typeface="Microsoft Sans Serif" pitchFamily="34" charset="0"/>
                <a:sym typeface="Wingdings" pitchFamily="2" charset="2"/>
              </a:rPr>
              <a:t>thermohaline</a:t>
            </a:r>
            <a:r>
              <a:rPr lang="en-US" sz="1400" b="1" kern="0" dirty="0">
                <a:solidFill>
                  <a:schemeClr val="tx2"/>
                </a:solidFill>
                <a:latin typeface="Microsoft Sans Serif" pitchFamily="34" charset="0"/>
                <a:sym typeface="Wingdings" pitchFamily="2" charset="2"/>
              </a:rPr>
              <a:t> circulation (THC)</a:t>
            </a:r>
          </a:p>
          <a:p>
            <a:pPr marL="342900" indent="-342900" algn="l">
              <a:spcBef>
                <a:spcPct val="20000"/>
              </a:spcBef>
              <a:buFont typeface="Arial" pitchFamily="34" charset="0"/>
              <a:buChar char="•"/>
              <a:defRPr/>
            </a:pPr>
            <a:r>
              <a:rPr lang="en-US" sz="1400" b="1" kern="0" dirty="0">
                <a:latin typeface="Microsoft Sans Serif" pitchFamily="34" charset="0"/>
                <a:sym typeface="Wingdings" pitchFamily="2" charset="2"/>
              </a:rPr>
              <a:t>Dominated by the flow of the major water masses, such as NADW, AABW, AAIW. </a:t>
            </a:r>
          </a:p>
          <a:p>
            <a:pPr marL="342900" indent="-342900" algn="l">
              <a:spcBef>
                <a:spcPct val="20000"/>
              </a:spcBef>
              <a:buFont typeface="Arial" pitchFamily="34" charset="0"/>
              <a:buChar char="•"/>
              <a:defRPr/>
            </a:pPr>
            <a:r>
              <a:rPr lang="en-US" sz="1400" b="1" kern="0" dirty="0">
                <a:latin typeface="Microsoft Sans Serif" pitchFamily="34" charset="0"/>
                <a:sym typeface="Wingdings" pitchFamily="2" charset="2"/>
              </a:rPr>
              <a:t>Currents below  </a:t>
            </a:r>
            <a:r>
              <a:rPr lang="en-US" sz="1400" b="1" kern="0" dirty="0">
                <a:latin typeface="Microsoft Sans Serif" pitchFamily="34" charset="0"/>
                <a:sym typeface="Symbol"/>
              </a:rPr>
              <a:t></a:t>
            </a:r>
            <a:r>
              <a:rPr lang="en-US" sz="1400" b="1" kern="0" dirty="0">
                <a:latin typeface="Microsoft Sans Serif" pitchFamily="34" charset="0"/>
                <a:sym typeface="Wingdings" pitchFamily="2" charset="2"/>
              </a:rPr>
              <a:t>100m depth move very slowly, have a time scale of 500-3500yrs.  </a:t>
            </a:r>
          </a:p>
          <a:p>
            <a:pPr marL="342900" indent="-342900" algn="l">
              <a:spcBef>
                <a:spcPct val="20000"/>
              </a:spcBef>
              <a:buFont typeface="Arial" pitchFamily="34" charset="0"/>
              <a:buChar char="•"/>
              <a:defRPr/>
            </a:pPr>
            <a:r>
              <a:rPr lang="en-US" sz="1400" b="1" kern="0" dirty="0">
                <a:latin typeface="Microsoft Sans Serif" pitchFamily="34" charset="0"/>
                <a:sym typeface="Wingdings" pitchFamily="2" charset="2"/>
              </a:rPr>
              <a:t>Atlantic THC transports heat from the low latitudes to the mid-high latitudes, leading to a mild climate in Europe. </a:t>
            </a:r>
          </a:p>
          <a:p>
            <a:pPr marL="342900" indent="-342900" algn="l">
              <a:spcBef>
                <a:spcPct val="20000"/>
              </a:spcBef>
              <a:buFont typeface="Arial" pitchFamily="34" charset="0"/>
              <a:buChar char="•"/>
              <a:defRPr/>
            </a:pPr>
            <a:r>
              <a:rPr lang="en-US" sz="1400" b="1" kern="0" dirty="0">
                <a:latin typeface="Microsoft Sans Serif" pitchFamily="34" charset="0"/>
                <a:sym typeface="Wingdings" pitchFamily="2" charset="2"/>
              </a:rPr>
              <a:t>Models suggest that the THC may weaken as CO</a:t>
            </a:r>
            <a:r>
              <a:rPr lang="en-US" sz="1100" b="1" kern="0" dirty="0">
                <a:latin typeface="Microsoft Sans Serif" pitchFamily="34" charset="0"/>
                <a:sym typeface="Wingdings" pitchFamily="2" charset="2"/>
              </a:rPr>
              <a:t>2</a:t>
            </a:r>
            <a:r>
              <a:rPr lang="en-US" sz="1400" b="1" kern="0" dirty="0">
                <a:latin typeface="Microsoft Sans Serif" pitchFamily="34" charset="0"/>
                <a:sym typeface="Wingdings" pitchFamily="2" charset="2"/>
              </a:rPr>
              <a:t> increases, which could affect global climate.</a:t>
            </a:r>
          </a:p>
          <a:p>
            <a:pPr marL="342900" indent="-342900" algn="l">
              <a:spcBef>
                <a:spcPct val="20000"/>
              </a:spcBef>
              <a:buFontTx/>
              <a:buChar char="-"/>
              <a:defRPr/>
            </a:pPr>
            <a:r>
              <a:rPr lang="en-US" sz="1600" b="1" kern="0" dirty="0">
                <a:solidFill>
                  <a:schemeClr val="tx2"/>
                </a:solidFill>
                <a:latin typeface="Microsoft Sans Serif" pitchFamily="34" charset="0"/>
                <a:sym typeface="Wingdings" pitchFamily="2" charset="2"/>
              </a:rPr>
              <a:t>Oceanic transport of heat is important mainly in the low-latitudes (35</a:t>
            </a:r>
            <a:r>
              <a:rPr lang="en-US" sz="1600" b="1" kern="0" baseline="30000" dirty="0">
                <a:solidFill>
                  <a:schemeClr val="tx2"/>
                </a:solidFill>
                <a:latin typeface="Microsoft Sans Serif" pitchFamily="34" charset="0"/>
                <a:sym typeface="Wingdings" pitchFamily="2" charset="2"/>
              </a:rPr>
              <a:t>o</a:t>
            </a:r>
            <a:r>
              <a:rPr lang="en-US" sz="1600" b="1" kern="0" dirty="0">
                <a:solidFill>
                  <a:schemeClr val="tx2"/>
                </a:solidFill>
                <a:latin typeface="Microsoft Sans Serif" pitchFamily="34" charset="0"/>
                <a:sym typeface="Wingdings" pitchFamily="2" charset="2"/>
              </a:rPr>
              <a:t>S-40</a:t>
            </a:r>
            <a:r>
              <a:rPr lang="en-US" sz="1600" b="1" kern="0" baseline="30000" dirty="0">
                <a:solidFill>
                  <a:schemeClr val="tx2"/>
                </a:solidFill>
                <a:latin typeface="Microsoft Sans Serif" pitchFamily="34" charset="0"/>
                <a:sym typeface="Wingdings" pitchFamily="2" charset="2"/>
              </a:rPr>
              <a:t>o</a:t>
            </a:r>
            <a:r>
              <a:rPr lang="en-US" sz="1600" b="1" kern="0" dirty="0">
                <a:solidFill>
                  <a:schemeClr val="tx2"/>
                </a:solidFill>
                <a:latin typeface="Microsoft Sans Serif" pitchFamily="34" charset="0"/>
                <a:sym typeface="Wingdings" pitchFamily="2" charset="2"/>
              </a:rPr>
              <a:t>N), except in the</a:t>
            </a:r>
          </a:p>
          <a:p>
            <a:pPr marL="342900" indent="-342900" algn="l">
              <a:spcBef>
                <a:spcPct val="20000"/>
              </a:spcBef>
              <a:defRPr/>
            </a:pPr>
            <a:r>
              <a:rPr lang="en-US" sz="1600" b="1" kern="0" dirty="0">
                <a:solidFill>
                  <a:schemeClr val="tx2"/>
                </a:solidFill>
                <a:latin typeface="Microsoft Sans Serif" pitchFamily="34" charset="0"/>
                <a:sym typeface="Wingdings" pitchFamily="2" charset="2"/>
              </a:rPr>
              <a:t>	Atlantic Ocean. </a:t>
            </a:r>
          </a:p>
          <a:p>
            <a:pPr marL="342900" indent="-342900" algn="l">
              <a:spcBef>
                <a:spcPct val="20000"/>
              </a:spcBef>
              <a:buFontTx/>
              <a:buChar char="-"/>
              <a:defRPr/>
            </a:pPr>
            <a:r>
              <a:rPr lang="en-US" sz="1600" b="1" kern="0" dirty="0">
                <a:solidFill>
                  <a:schemeClr val="tx2"/>
                </a:solidFill>
                <a:latin typeface="Microsoft Sans Serif" pitchFamily="34" charset="0"/>
                <a:sym typeface="Wingdings" pitchFamily="2" charset="2"/>
              </a:rPr>
              <a:t>Freshwater is transported into the subtropics from both low and high latitudes to maintain the high E rate there.</a:t>
            </a:r>
          </a:p>
          <a:p>
            <a:pPr marL="342900" indent="-342900" algn="l">
              <a:spcBef>
                <a:spcPct val="20000"/>
              </a:spcBef>
              <a:defRPr/>
            </a:pPr>
            <a:endParaRPr lang="en-US" sz="1400" b="1" kern="0" dirty="0">
              <a:solidFill>
                <a:schemeClr val="tx2"/>
              </a:solidFill>
              <a:latin typeface="Microsoft Sans Serif" pitchFamily="34" charset="0"/>
              <a:sym typeface="Wingdings" pitchFamily="2" charset="2"/>
            </a:endParaRPr>
          </a:p>
        </p:txBody>
      </p:sp>
      <p:sp>
        <p:nvSpPr>
          <p:cNvPr id="7" name="Line 4"/>
          <p:cNvSpPr>
            <a:spLocks noChangeShapeType="1"/>
          </p:cNvSpPr>
          <p:nvPr/>
        </p:nvSpPr>
        <p:spPr bwMode="auto">
          <a:xfrm>
            <a:off x="0" y="609600"/>
            <a:ext cx="9144000" cy="0"/>
          </a:xfrm>
          <a:prstGeom prst="line">
            <a:avLst/>
          </a:prstGeom>
          <a:noFill/>
          <a:ln w="31750">
            <a:solidFill>
              <a:schemeClr val="accent1"/>
            </a:solidFill>
            <a:round/>
            <a:headEnd/>
            <a:tailEnd/>
          </a:ln>
        </p:spPr>
        <p:txBody>
          <a:bodyPr anchor="ctr"/>
          <a:lstStyle/>
          <a:p>
            <a:endParaRPr lang="en-US"/>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8" end="8"/>
                                            </p:txEl>
                                          </p:spTgt>
                                        </p:tgtEl>
                                        <p:attrNameLst>
                                          <p:attrName>style.visibility</p:attrName>
                                        </p:attrNameLst>
                                      </p:cBhvr>
                                      <p:to>
                                        <p:strVal val="visible"/>
                                      </p:to>
                                    </p:set>
                                    <p:animEffect transition="in" filter="blinds(horizontal)">
                                      <p:cBhvr>
                                        <p:cTn id="7" dur="500"/>
                                        <p:tgtEl>
                                          <p:spTgt spid="6">
                                            <p:txEl>
                                              <p:pRg st="8" end="8"/>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
                                            <p:txEl>
                                              <p:pRg st="9" end="9"/>
                                            </p:txEl>
                                          </p:spTgt>
                                        </p:tgtEl>
                                        <p:attrNameLst>
                                          <p:attrName>style.visibility</p:attrName>
                                        </p:attrNameLst>
                                      </p:cBhvr>
                                      <p:to>
                                        <p:strVal val="visible"/>
                                      </p:to>
                                    </p:set>
                                    <p:animEffect transition="in" filter="blinds(horizontal)">
                                      <p:cBhvr>
                                        <p:cTn id="10" dur="500"/>
                                        <p:tgtEl>
                                          <p:spTgt spid="6">
                                            <p:txEl>
                                              <p:pRg st="9" end="9"/>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6">
                                            <p:txEl>
                                              <p:pRg st="10" end="10"/>
                                            </p:txEl>
                                          </p:spTgt>
                                        </p:tgtEl>
                                        <p:attrNameLst>
                                          <p:attrName>style.visibility</p:attrName>
                                        </p:attrNameLst>
                                      </p:cBhvr>
                                      <p:to>
                                        <p:strVal val="visible"/>
                                      </p:to>
                                    </p:set>
                                    <p:animEffect transition="in" filter="blinds(horizontal)">
                                      <p:cBhvr>
                                        <p:cTn id="13" dur="500"/>
                                        <p:tgtEl>
                                          <p:spTgt spid="6">
                                            <p:txEl>
                                              <p:pRg st="10" end="10"/>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6">
                                            <p:txEl>
                                              <p:pRg st="11" end="11"/>
                                            </p:txEl>
                                          </p:spTgt>
                                        </p:tgtEl>
                                        <p:attrNameLst>
                                          <p:attrName>style.visibility</p:attrName>
                                        </p:attrNameLst>
                                      </p:cBhvr>
                                      <p:to>
                                        <p:strVal val="visible"/>
                                      </p:to>
                                    </p:set>
                                    <p:animEffect transition="in" filter="blinds(horizontal)">
                                      <p:cBhvr>
                                        <p:cTn id="16" dur="500"/>
                                        <p:tgtEl>
                                          <p:spTgt spid="6">
                                            <p:txEl>
                                              <p:pRg st="11" end="11"/>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6">
                                            <p:txEl>
                                              <p:pRg st="12" end="12"/>
                                            </p:txEl>
                                          </p:spTgt>
                                        </p:tgtEl>
                                        <p:attrNameLst>
                                          <p:attrName>style.visibility</p:attrName>
                                        </p:attrNameLst>
                                      </p:cBhvr>
                                      <p:to>
                                        <p:strVal val="visible"/>
                                      </p:to>
                                    </p:set>
                                    <p:animEffect transition="in" filter="blinds(horizontal)">
                                      <p:cBhvr>
                                        <p:cTn id="19" dur="500"/>
                                        <p:tgtEl>
                                          <p:spTgt spid="6">
                                            <p:txEl>
                                              <p:pRg st="12" end="12"/>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6">
                                            <p:txEl>
                                              <p:pRg st="13" end="13"/>
                                            </p:txEl>
                                          </p:spTgt>
                                        </p:tgtEl>
                                        <p:attrNameLst>
                                          <p:attrName>style.visibility</p:attrName>
                                        </p:attrNameLst>
                                      </p:cBhvr>
                                      <p:to>
                                        <p:strVal val="visible"/>
                                      </p:to>
                                    </p:set>
                                    <p:animEffect transition="in" filter="blinds(horizontal)">
                                      <p:cBhvr>
                                        <p:cTn id="22" dur="500"/>
                                        <p:tgtEl>
                                          <p:spTgt spid="6">
                                            <p:txEl>
                                              <p:pRg st="13" end="13"/>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6">
                                            <p:txEl>
                                              <p:pRg st="14" end="14"/>
                                            </p:txEl>
                                          </p:spTgt>
                                        </p:tgtEl>
                                        <p:attrNameLst>
                                          <p:attrName>style.visibility</p:attrName>
                                        </p:attrNameLst>
                                      </p:cBhvr>
                                      <p:to>
                                        <p:strVal val="visible"/>
                                      </p:to>
                                    </p:set>
                                    <p:animEffect transition="in" filter="blinds(horizontal)">
                                      <p:cBhvr>
                                        <p:cTn id="25" dur="500"/>
                                        <p:tgtEl>
                                          <p:spTgt spid="6">
                                            <p:txEl>
                                              <p:pRg st="14" end="14"/>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6">
                                            <p:txEl>
                                              <p:pRg st="15" end="15"/>
                                            </p:txEl>
                                          </p:spTgt>
                                        </p:tgtEl>
                                        <p:attrNameLst>
                                          <p:attrName>style.visibility</p:attrName>
                                        </p:attrNameLst>
                                      </p:cBhvr>
                                      <p:to>
                                        <p:strVal val="visible"/>
                                      </p:to>
                                    </p:set>
                                    <p:animEffect transition="in" filter="blinds(horizontal)">
                                      <p:cBhvr>
                                        <p:cTn id="28" dur="500"/>
                                        <p:tgtEl>
                                          <p:spTgt spid="6">
                                            <p:txEl>
                                              <p:pRg st="15" end="15"/>
                                            </p:txEl>
                                          </p:spTgt>
                                        </p:tgtEl>
                                      </p:cBhvr>
                                    </p:animEffect>
                                  </p:childTnLst>
                                </p:cTn>
                              </p:par>
                              <p:par>
                                <p:cTn id="29" presetID="3" presetClass="entr" presetSubtype="10" fill="hold" nodeType="withEffect">
                                  <p:stCondLst>
                                    <p:cond delay="0"/>
                                  </p:stCondLst>
                                  <p:childTnLst>
                                    <p:set>
                                      <p:cBhvr>
                                        <p:cTn id="30" dur="1" fill="hold">
                                          <p:stCondLst>
                                            <p:cond delay="0"/>
                                          </p:stCondLst>
                                        </p:cTn>
                                        <p:tgtEl>
                                          <p:spTgt spid="6">
                                            <p:txEl>
                                              <p:pRg st="16" end="16"/>
                                            </p:txEl>
                                          </p:spTgt>
                                        </p:tgtEl>
                                        <p:attrNameLst>
                                          <p:attrName>style.visibility</p:attrName>
                                        </p:attrNameLst>
                                      </p:cBhvr>
                                      <p:to>
                                        <p:strVal val="visible"/>
                                      </p:to>
                                    </p:set>
                                    <p:animEffect transition="in" filter="blinds(horizontal)">
                                      <p:cBhvr>
                                        <p:cTn id="31" dur="500"/>
                                        <p:tgtEl>
                                          <p:spTgt spid="6">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ext Box 4"/>
          <p:cNvSpPr txBox="1">
            <a:spLocks noChangeArrowheads="1"/>
          </p:cNvSpPr>
          <p:nvPr/>
        </p:nvSpPr>
        <p:spPr bwMode="auto">
          <a:xfrm>
            <a:off x="4505325" y="52689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a:xfrm>
            <a:off x="7086600" y="6781800"/>
            <a:ext cx="1905000" cy="457200"/>
          </a:xfrm>
        </p:spPr>
        <p:txBody>
          <a:bodyPr/>
          <a:lstStyle/>
          <a:p>
            <a:pPr>
              <a:defRPr/>
            </a:pPr>
            <a:fld id="{11004247-48B2-4E85-AE06-0779406BEB7B}" type="slidenum">
              <a:rPr lang="en-US" smtClean="0">
                <a:solidFill>
                  <a:schemeClr val="bg2"/>
                </a:solidFill>
              </a:rPr>
              <a:pPr>
                <a:defRPr/>
              </a:pPr>
              <a:t>61</a:t>
            </a:fld>
            <a:endParaRPr lang="en-US" dirty="0">
              <a:solidFill>
                <a:schemeClr val="bg2"/>
              </a:solidFill>
            </a:endParaRPr>
          </a:p>
        </p:txBody>
      </p:sp>
      <p:sp>
        <p:nvSpPr>
          <p:cNvPr id="6" name="Rectangle 3"/>
          <p:cNvSpPr txBox="1">
            <a:spLocks noChangeArrowheads="1"/>
          </p:cNvSpPr>
          <p:nvPr/>
        </p:nvSpPr>
        <p:spPr bwMode="auto">
          <a:xfrm>
            <a:off x="152400" y="762000"/>
            <a:ext cx="8915400" cy="6629400"/>
          </a:xfrm>
          <a:prstGeom prst="rect">
            <a:avLst/>
          </a:prstGeom>
          <a:noFill/>
          <a:ln w="9525">
            <a:noFill/>
            <a:miter lim="800000"/>
            <a:headEnd/>
            <a:tailEnd/>
          </a:ln>
        </p:spPr>
        <p:txBody>
          <a:bodyPr/>
          <a:lstStyle/>
          <a:p>
            <a:pPr marL="342900" indent="-342900" algn="l">
              <a:spcBef>
                <a:spcPct val="20000"/>
              </a:spcBef>
              <a:defRPr/>
            </a:pPr>
            <a:r>
              <a:rPr lang="en-US" sz="2400" b="1" kern="0" dirty="0">
                <a:latin typeface="Microsoft Sans Serif" pitchFamily="34" charset="0"/>
              </a:rPr>
              <a:t>	</a:t>
            </a:r>
            <a:r>
              <a:rPr lang="en-US" sz="2400" b="1" kern="0" dirty="0">
                <a:solidFill>
                  <a:schemeClr val="tx2"/>
                </a:solidFill>
                <a:latin typeface="Microsoft Sans Serif" pitchFamily="34" charset="0"/>
              </a:rPr>
              <a:t> </a:t>
            </a:r>
            <a:r>
              <a:rPr lang="en-US" sz="2000" b="1" kern="0" dirty="0">
                <a:solidFill>
                  <a:schemeClr val="tx2"/>
                </a:solidFill>
                <a:latin typeface="Microsoft Sans Serif" pitchFamily="34" charset="0"/>
              </a:rPr>
              <a:t> - Reading Assignments</a:t>
            </a:r>
            <a:r>
              <a:rPr lang="en-US" sz="2000" b="1" kern="0" dirty="0">
                <a:latin typeface="Microsoft Sans Serif" pitchFamily="34" charset="0"/>
              </a:rPr>
              <a:t>: </a:t>
            </a:r>
            <a:r>
              <a:rPr lang="en-US" sz="1800" b="1" dirty="0">
                <a:latin typeface="Arial" charset="0"/>
                <a:cs typeface="Times New Roman" pitchFamily="18" charset="0"/>
              </a:rPr>
              <a:t>Chapter 7 of Hartmann GPC</a:t>
            </a:r>
          </a:p>
          <a:p>
            <a:pPr marL="342900" indent="-342900" algn="l">
              <a:spcBef>
                <a:spcPct val="20000"/>
              </a:spcBef>
              <a:defRPr/>
            </a:pPr>
            <a:r>
              <a:rPr lang="en-US" sz="2000" b="1" kern="0" dirty="0">
                <a:latin typeface="Microsoft Sans Serif" pitchFamily="34" charset="0"/>
              </a:rPr>
              <a:t>	</a:t>
            </a:r>
            <a:r>
              <a:rPr lang="en-US" sz="2400" b="1" kern="0" dirty="0">
                <a:latin typeface="Microsoft Sans Serif" pitchFamily="34" charset="0"/>
              </a:rPr>
              <a:t>  - </a:t>
            </a:r>
            <a:r>
              <a:rPr lang="en-US" sz="2000" b="1" kern="0" dirty="0">
                <a:latin typeface="Microsoft Sans Serif" pitchFamily="34" charset="0"/>
              </a:rPr>
              <a:t>Review my </a:t>
            </a:r>
            <a:r>
              <a:rPr lang="en-US" sz="2000" b="1" kern="0" dirty="0" err="1">
                <a:latin typeface="Microsoft Sans Serif" pitchFamily="34" charset="0"/>
              </a:rPr>
              <a:t>ppt</a:t>
            </a:r>
            <a:r>
              <a:rPr lang="en-US" sz="2000" b="1" kern="0" dirty="0">
                <a:latin typeface="Microsoft Sans Serif" pitchFamily="34" charset="0"/>
              </a:rPr>
              <a:t> slides </a:t>
            </a:r>
          </a:p>
          <a:p>
            <a:pPr marL="342900" indent="-342900" algn="l">
              <a:spcBef>
                <a:spcPct val="20000"/>
              </a:spcBef>
              <a:defRPr/>
            </a:pPr>
            <a:endParaRPr lang="en-US" sz="1100" b="1" kern="0" dirty="0">
              <a:latin typeface="Microsoft Sans Serif" pitchFamily="34" charset="0"/>
            </a:endParaRPr>
          </a:p>
          <a:p>
            <a:pPr marL="342900" indent="-342900" algn="l">
              <a:spcBef>
                <a:spcPct val="20000"/>
              </a:spcBef>
              <a:defRPr/>
            </a:pPr>
            <a:r>
              <a:rPr lang="en-US" sz="2000" b="1" kern="0" dirty="0">
                <a:latin typeface="Microsoft Sans Serif" pitchFamily="34" charset="0"/>
              </a:rPr>
              <a:t>	  - </a:t>
            </a:r>
            <a:r>
              <a:rPr lang="en-US" sz="2000" b="1" kern="0" dirty="0">
                <a:solidFill>
                  <a:schemeClr val="tx2"/>
                </a:solidFill>
                <a:latin typeface="Microsoft Sans Serif" pitchFamily="34" charset="0"/>
              </a:rPr>
              <a:t>Think of following questions</a:t>
            </a:r>
            <a:r>
              <a:rPr lang="en-US" sz="2000" b="1" kern="0" dirty="0">
                <a:latin typeface="Microsoft Sans Serif" pitchFamily="34" charset="0"/>
              </a:rPr>
              <a:t>:  (NOT a homework assignment). </a:t>
            </a:r>
            <a:endParaRPr lang="en-US" sz="2400" b="1" kern="0" dirty="0">
              <a:latin typeface="Microsoft Sans Serif" pitchFamily="34" charset="0"/>
            </a:endParaRPr>
          </a:p>
          <a:p>
            <a:pPr marL="457200" indent="-457200" algn="l">
              <a:spcBef>
                <a:spcPct val="20000"/>
              </a:spcBef>
              <a:buAutoNum type="arabicPeriod"/>
              <a:defRPr/>
            </a:pPr>
            <a:r>
              <a:rPr lang="en-US" sz="1800" b="1" kern="0" dirty="0">
                <a:latin typeface="Microsoft Sans Serif" pitchFamily="34" charset="0"/>
              </a:rPr>
              <a:t>Answer question #1 on p. 202 of GPC, explain how you derive your answer. (20%) </a:t>
            </a:r>
          </a:p>
          <a:p>
            <a:pPr marL="457200" indent="-457200" algn="l">
              <a:spcBef>
                <a:spcPct val="20000"/>
              </a:spcBef>
              <a:buAutoNum type="arabicPeriod"/>
              <a:defRPr/>
            </a:pPr>
            <a:r>
              <a:rPr lang="en-US" sz="1800" b="1" kern="0" dirty="0">
                <a:latin typeface="Microsoft Sans Serif" pitchFamily="34" charset="0"/>
              </a:rPr>
              <a:t>Briefly describe the major surface currents in world’s oceans  (see slides 23-26). (30%)</a:t>
            </a:r>
          </a:p>
          <a:p>
            <a:pPr marL="457200" indent="-457200" algn="l">
              <a:spcBef>
                <a:spcPct val="20000"/>
              </a:spcBef>
              <a:buAutoNum type="arabicPeriod"/>
              <a:defRPr/>
            </a:pPr>
            <a:r>
              <a:rPr lang="en-US" sz="1800" b="1" kern="0" dirty="0">
                <a:latin typeface="Microsoft Sans Serif" pitchFamily="34" charset="0"/>
              </a:rPr>
              <a:t>In order for sea-ice to flow southwest-ward along the eastern coast of Greenland, what kind of wind (i.e., from which direction) is needed? Explain why. (hint: sea-ice follows surface currents) (20%)</a:t>
            </a:r>
          </a:p>
          <a:p>
            <a:pPr marL="457200" indent="-457200" algn="l">
              <a:spcBef>
                <a:spcPct val="20000"/>
              </a:spcBef>
              <a:buAutoNum type="arabicPeriod"/>
              <a:defRPr/>
            </a:pPr>
            <a:r>
              <a:rPr lang="en-US" sz="1800" b="1" kern="0" dirty="0">
                <a:latin typeface="Microsoft Sans Serif" pitchFamily="34" charset="0"/>
              </a:rPr>
              <a:t>Briefly describe the major water masses and their associated movements within the Atlantic Ocean (see slides 39-40, and 43). (30%)</a:t>
            </a:r>
          </a:p>
          <a:p>
            <a:pPr marL="457200" indent="-457200" algn="l">
              <a:spcBef>
                <a:spcPct val="20000"/>
              </a:spcBef>
              <a:defRPr/>
            </a:pPr>
            <a:endParaRPr lang="en-US" sz="1400" b="1" kern="0" dirty="0">
              <a:latin typeface="Microsoft Sans Serif" pitchFamily="34" charset="0"/>
            </a:endParaRPr>
          </a:p>
          <a:p>
            <a:pPr marL="457200" indent="-457200" algn="l">
              <a:spcBef>
                <a:spcPct val="20000"/>
              </a:spcBef>
              <a:defRPr/>
            </a:pPr>
            <a:endParaRPr lang="en-US" sz="1500" b="1" kern="0" dirty="0">
              <a:latin typeface="Microsoft Sans Serif" pitchFamily="34" charset="0"/>
            </a:endParaRPr>
          </a:p>
          <a:p>
            <a:pPr marL="800100" lvl="1" indent="-342900" algn="l">
              <a:spcBef>
                <a:spcPct val="20000"/>
              </a:spcBef>
              <a:buFontTx/>
              <a:buChar char="-"/>
              <a:defRPr/>
            </a:pPr>
            <a:endParaRPr lang="en-US" sz="1600" b="1" kern="0" dirty="0">
              <a:latin typeface="Microsoft Sans Serif" pitchFamily="34" charset="0"/>
            </a:endParaRPr>
          </a:p>
          <a:p>
            <a:pPr marL="800100" lvl="1" indent="-342900" algn="l">
              <a:spcBef>
                <a:spcPct val="20000"/>
              </a:spcBef>
              <a:defRPr/>
            </a:pPr>
            <a:endParaRPr lang="en-US" sz="1600" b="1" kern="0" dirty="0">
              <a:latin typeface="Microsoft Sans Serif" pitchFamily="34" charset="0"/>
            </a:endParaRPr>
          </a:p>
        </p:txBody>
      </p:sp>
      <p:sp>
        <p:nvSpPr>
          <p:cNvPr id="7" name="Line 4"/>
          <p:cNvSpPr>
            <a:spLocks noChangeShapeType="1"/>
          </p:cNvSpPr>
          <p:nvPr/>
        </p:nvSpPr>
        <p:spPr bwMode="auto">
          <a:xfrm>
            <a:off x="0" y="762000"/>
            <a:ext cx="9144000" cy="0"/>
          </a:xfrm>
          <a:prstGeom prst="line">
            <a:avLst/>
          </a:prstGeom>
          <a:noFill/>
          <a:ln w="31750">
            <a:solidFill>
              <a:schemeClr val="accent1"/>
            </a:solidFill>
            <a:round/>
            <a:headEnd/>
            <a:tailEnd/>
          </a:ln>
        </p:spPr>
        <p:txBody>
          <a:bodyPr anchor="ctr"/>
          <a:lstStyle/>
          <a:p>
            <a:endParaRPr lang="en-US"/>
          </a:p>
        </p:txBody>
      </p:sp>
      <p:sp>
        <p:nvSpPr>
          <p:cNvPr id="8" name="Rectangle 2"/>
          <p:cNvSpPr txBox="1">
            <a:spLocks noChangeArrowheads="1"/>
          </p:cNvSpPr>
          <p:nvPr/>
        </p:nvSpPr>
        <p:spPr>
          <a:xfrm>
            <a:off x="-76200" y="76200"/>
            <a:ext cx="9144000" cy="1143000"/>
          </a:xfrm>
          <a:prstGeom prst="rect">
            <a:avLst/>
          </a:prstGeom>
          <a:effectLst>
            <a:outerShdw blurRad="50800" dist="38100" dir="2700000" algn="tl" rotWithShape="0">
              <a:prstClr val="black"/>
            </a:outerShdw>
          </a:effectLst>
        </p:spPr>
        <p:txBody>
          <a:bodyPr/>
          <a:lstStyle/>
          <a:p>
            <a:pPr>
              <a:defRPr/>
            </a:pPr>
            <a:r>
              <a:rPr lang="en-US" sz="3600" b="1" kern="0" dirty="0">
                <a:solidFill>
                  <a:srgbClr val="FF3300"/>
                </a:solidFill>
                <a:latin typeface="Arial" charset="0"/>
                <a:ea typeface="SimSun" pitchFamily="2" charset="-122"/>
              </a:rPr>
              <a:t>After class work:   </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blinds(horizontal)">
                                      <p:cBhvr>
                                        <p:cTn id="10" dur="500"/>
                                        <p:tgtEl>
                                          <p:spTgt spid="6">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animEffect transition="in" filter="blinds(horizontal)">
                                      <p:cBhvr>
                                        <p:cTn id="13" dur="500"/>
                                        <p:tgtEl>
                                          <p:spTgt spid="6">
                                            <p:txEl>
                                              <p:pRg st="3" end="3"/>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6">
                                            <p:txEl>
                                              <p:pRg st="4" end="4"/>
                                            </p:txEl>
                                          </p:spTgt>
                                        </p:tgtEl>
                                        <p:attrNameLst>
                                          <p:attrName>style.visibility</p:attrName>
                                        </p:attrNameLst>
                                      </p:cBhvr>
                                      <p:to>
                                        <p:strVal val="visible"/>
                                      </p:to>
                                    </p:set>
                                    <p:animEffect transition="in" filter="blinds(horizontal)">
                                      <p:cBhvr>
                                        <p:cTn id="16" dur="500"/>
                                        <p:tgtEl>
                                          <p:spTgt spid="6">
                                            <p:txEl>
                                              <p:pRg st="4" end="4"/>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animEffect transition="in" filter="blinds(horizontal)">
                                      <p:cBhvr>
                                        <p:cTn id="19" dur="500"/>
                                        <p:tgtEl>
                                          <p:spTgt spid="6">
                                            <p:txEl>
                                              <p:pRg st="5" end="5"/>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6">
                                            <p:txEl>
                                              <p:pRg st="6" end="6"/>
                                            </p:txEl>
                                          </p:spTgt>
                                        </p:tgtEl>
                                        <p:attrNameLst>
                                          <p:attrName>style.visibility</p:attrName>
                                        </p:attrNameLst>
                                      </p:cBhvr>
                                      <p:to>
                                        <p:strVal val="visible"/>
                                      </p:to>
                                    </p:set>
                                    <p:animEffect transition="in" filter="blinds(horizontal)">
                                      <p:cBhvr>
                                        <p:cTn id="22" dur="500"/>
                                        <p:tgtEl>
                                          <p:spTgt spid="6">
                                            <p:txEl>
                                              <p:pRg st="6" end="6"/>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6">
                                            <p:txEl>
                                              <p:pRg st="7" end="7"/>
                                            </p:txEl>
                                          </p:spTgt>
                                        </p:tgtEl>
                                        <p:attrNameLst>
                                          <p:attrName>style.visibility</p:attrName>
                                        </p:attrNameLst>
                                      </p:cBhvr>
                                      <p:to>
                                        <p:strVal val="visible"/>
                                      </p:to>
                                    </p:set>
                                    <p:animEffect transition="in" filter="blinds(horizontal)">
                                      <p:cBhvr>
                                        <p:cTn id="25"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ext Box 4"/>
          <p:cNvSpPr txBox="1">
            <a:spLocks noChangeArrowheads="1"/>
          </p:cNvSpPr>
          <p:nvPr/>
        </p:nvSpPr>
        <p:spPr bwMode="auto">
          <a:xfrm>
            <a:off x="4505325" y="52689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a:xfrm>
            <a:off x="7086600" y="6781800"/>
            <a:ext cx="1905000" cy="457200"/>
          </a:xfrm>
        </p:spPr>
        <p:txBody>
          <a:bodyPr/>
          <a:lstStyle/>
          <a:p>
            <a:pPr>
              <a:defRPr/>
            </a:pPr>
            <a:fld id="{11004247-48B2-4E85-AE06-0779406BEB7B}" type="slidenum">
              <a:rPr lang="en-US" smtClean="0">
                <a:solidFill>
                  <a:schemeClr val="bg2"/>
                </a:solidFill>
              </a:rPr>
              <a:pPr>
                <a:defRPr/>
              </a:pPr>
              <a:t>62</a:t>
            </a:fld>
            <a:endParaRPr lang="en-US" dirty="0">
              <a:solidFill>
                <a:schemeClr val="bg2"/>
              </a:solidFill>
            </a:endParaRPr>
          </a:p>
        </p:txBody>
      </p:sp>
      <p:sp>
        <p:nvSpPr>
          <p:cNvPr id="7" name="Line 4"/>
          <p:cNvSpPr>
            <a:spLocks noChangeShapeType="1"/>
          </p:cNvSpPr>
          <p:nvPr/>
        </p:nvSpPr>
        <p:spPr bwMode="auto">
          <a:xfrm>
            <a:off x="0" y="1676400"/>
            <a:ext cx="9144000" cy="0"/>
          </a:xfrm>
          <a:prstGeom prst="line">
            <a:avLst/>
          </a:prstGeom>
          <a:noFill/>
          <a:ln w="31750">
            <a:solidFill>
              <a:schemeClr val="accent1"/>
            </a:solidFill>
            <a:round/>
            <a:headEnd/>
            <a:tailEnd/>
          </a:ln>
        </p:spPr>
        <p:txBody>
          <a:bodyPr anchor="ctr"/>
          <a:lstStyle/>
          <a:p>
            <a:endParaRPr lang="en-US"/>
          </a:p>
        </p:txBody>
      </p:sp>
      <p:sp>
        <p:nvSpPr>
          <p:cNvPr id="8" name="Rectangle 2"/>
          <p:cNvSpPr txBox="1">
            <a:spLocks noChangeArrowheads="1"/>
          </p:cNvSpPr>
          <p:nvPr/>
        </p:nvSpPr>
        <p:spPr>
          <a:xfrm>
            <a:off x="-76200" y="381000"/>
            <a:ext cx="9144000" cy="1143000"/>
          </a:xfrm>
          <a:prstGeom prst="rect">
            <a:avLst/>
          </a:prstGeom>
          <a:effectLst>
            <a:outerShdw blurRad="50800" dist="38100" dir="2700000" algn="tl" rotWithShape="0">
              <a:prstClr val="black"/>
            </a:outerShdw>
          </a:effectLst>
        </p:spPr>
        <p:txBody>
          <a:bodyPr/>
          <a:lstStyle/>
          <a:p>
            <a:pPr algn="l">
              <a:defRPr/>
            </a:pPr>
            <a:r>
              <a:rPr lang="en-US" sz="3200" b="1" kern="0" dirty="0">
                <a:solidFill>
                  <a:srgbClr val="FF3300"/>
                </a:solidFill>
                <a:latin typeface="Arial" charset="0"/>
                <a:ea typeface="SimSun" pitchFamily="2" charset="-122"/>
              </a:rPr>
              <a:t>    </a:t>
            </a:r>
            <a:r>
              <a:rPr lang="en-US" b="1" kern="0" dirty="0">
                <a:solidFill>
                  <a:schemeClr val="accent1"/>
                </a:solidFill>
                <a:latin typeface="Arial" charset="0"/>
                <a:ea typeface="SimSun" pitchFamily="2" charset="-122"/>
              </a:rPr>
              <a:t>Next Lecture: </a:t>
            </a:r>
            <a:endParaRPr lang="en-US" sz="3200" b="1" kern="0" dirty="0">
              <a:solidFill>
                <a:schemeClr val="accent1"/>
              </a:solidFill>
              <a:latin typeface="Arial" charset="0"/>
              <a:ea typeface="SimSun" pitchFamily="2" charset="-122"/>
            </a:endParaRPr>
          </a:p>
          <a:p>
            <a:pPr>
              <a:defRPr/>
            </a:pPr>
            <a:r>
              <a:rPr lang="en-US" sz="3600" b="1" kern="0" dirty="0">
                <a:solidFill>
                  <a:srgbClr val="FF3300"/>
                </a:solidFill>
                <a:latin typeface="Arial" charset="0"/>
                <a:ea typeface="SimSun" pitchFamily="2" charset="-122"/>
              </a:rPr>
              <a:t>Water Vapor, Clouds and Aerosols   </a:t>
            </a:r>
          </a:p>
        </p:txBody>
      </p:sp>
    </p:spTree>
  </p:cSld>
  <p:clrMapOvr>
    <a:masterClrMapping/>
  </p:clrMapOvr>
  <p:transition>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p:cNvPicPr>
            <a:picLocks noChangeAspect="1" noChangeArrowheads="1"/>
          </p:cNvPicPr>
          <p:nvPr/>
        </p:nvPicPr>
        <p:blipFill>
          <a:blip r:embed="rId2" cstate="print"/>
          <a:srcRect/>
          <a:stretch>
            <a:fillRect/>
          </a:stretch>
        </p:blipFill>
        <p:spPr bwMode="auto">
          <a:xfrm>
            <a:off x="533400" y="981075"/>
            <a:ext cx="8628649" cy="5343525"/>
          </a:xfrm>
          <a:prstGeom prst="rect">
            <a:avLst/>
          </a:prstGeom>
          <a:noFill/>
          <a:ln w="9525">
            <a:noFill/>
            <a:miter lim="800000"/>
            <a:headEnd/>
            <a:tailEnd/>
          </a:ln>
        </p:spPr>
      </p:pic>
      <p:grpSp>
        <p:nvGrpSpPr>
          <p:cNvPr id="3" name="Group 2"/>
          <p:cNvGrpSpPr/>
          <p:nvPr/>
        </p:nvGrpSpPr>
        <p:grpSpPr>
          <a:xfrm>
            <a:off x="1143000" y="275397"/>
            <a:ext cx="6400800" cy="791403"/>
            <a:chOff x="838200" y="5990397"/>
            <a:chExt cx="6400800" cy="791403"/>
          </a:xfrm>
        </p:grpSpPr>
        <p:pic>
          <p:nvPicPr>
            <p:cNvPr id="4" name="Picture 5"/>
            <p:cNvPicPr>
              <a:picLocks noChangeAspect="1" noChangeArrowheads="1"/>
            </p:cNvPicPr>
            <p:nvPr/>
          </p:nvPicPr>
          <p:blipFill>
            <a:blip r:embed="rId3" cstate="print"/>
            <a:srcRect/>
            <a:stretch>
              <a:fillRect/>
            </a:stretch>
          </p:blipFill>
          <p:spPr bwMode="auto">
            <a:xfrm>
              <a:off x="838200" y="5990397"/>
              <a:ext cx="6400800" cy="791403"/>
            </a:xfrm>
            <a:prstGeom prst="rect">
              <a:avLst/>
            </a:prstGeom>
            <a:noFill/>
            <a:ln w="9525">
              <a:noFill/>
              <a:miter lim="800000"/>
              <a:headEnd/>
              <a:tailEnd/>
            </a:ln>
          </p:spPr>
        </p:pic>
        <p:sp>
          <p:nvSpPr>
            <p:cNvPr id="5" name="Rectangle 4"/>
            <p:cNvSpPr/>
            <p:nvPr/>
          </p:nvSpPr>
          <p:spPr bwMode="auto">
            <a:xfrm>
              <a:off x="838200" y="6019800"/>
              <a:ext cx="6400800" cy="762000"/>
            </a:xfrm>
            <a:prstGeom prst="rect">
              <a:avLst/>
            </a:prstGeom>
            <a:noFill/>
            <a:ln w="31750"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grpSp>
      <p:sp>
        <p:nvSpPr>
          <p:cNvPr id="6" name="Rectangle 5"/>
          <p:cNvSpPr/>
          <p:nvPr/>
        </p:nvSpPr>
        <p:spPr bwMode="auto">
          <a:xfrm>
            <a:off x="2755556" y="2520778"/>
            <a:ext cx="4114800" cy="304800"/>
          </a:xfrm>
          <a:prstGeom prst="rect">
            <a:avLst/>
          </a:prstGeom>
          <a:noFill/>
          <a:ln w="31750"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7" name="TextBox 6"/>
          <p:cNvSpPr txBox="1"/>
          <p:nvPr/>
        </p:nvSpPr>
        <p:spPr>
          <a:xfrm>
            <a:off x="152400" y="2000071"/>
            <a:ext cx="2715808" cy="1200329"/>
          </a:xfrm>
          <a:prstGeom prst="rect">
            <a:avLst/>
          </a:prstGeom>
          <a:noFill/>
        </p:spPr>
        <p:txBody>
          <a:bodyPr wrap="none" rtlCol="0">
            <a:spAutoFit/>
          </a:bodyPr>
          <a:lstStyle/>
          <a:p>
            <a:pPr algn="l"/>
            <a:r>
              <a:rPr lang="en-US" sz="1800" b="1" dirty="0"/>
              <a:t>Impact on density:</a:t>
            </a:r>
          </a:p>
          <a:p>
            <a:pPr algn="l"/>
            <a:r>
              <a:rPr lang="en-US" sz="1800" b="1" dirty="0">
                <a:solidFill>
                  <a:schemeClr val="tx2"/>
                </a:solidFill>
              </a:rPr>
              <a:t>1 </a:t>
            </a:r>
            <a:r>
              <a:rPr lang="en-US" sz="1800" b="1" dirty="0" err="1">
                <a:solidFill>
                  <a:schemeClr val="tx2"/>
                </a:solidFill>
              </a:rPr>
              <a:t>psu</a:t>
            </a:r>
            <a:r>
              <a:rPr lang="en-US" sz="1800" b="1" dirty="0">
                <a:solidFill>
                  <a:schemeClr val="tx2"/>
                </a:solidFill>
              </a:rPr>
              <a:t> S increase </a:t>
            </a:r>
            <a:r>
              <a:rPr lang="en-US" sz="1800" b="1" dirty="0">
                <a:solidFill>
                  <a:schemeClr val="tx2"/>
                </a:solidFill>
                <a:sym typeface="Symbol"/>
              </a:rPr>
              <a:t></a:t>
            </a:r>
          </a:p>
          <a:p>
            <a:pPr algn="l"/>
            <a:r>
              <a:rPr lang="en-US" sz="1800" b="1" dirty="0">
                <a:solidFill>
                  <a:schemeClr val="tx2"/>
                </a:solidFill>
                <a:sym typeface="Symbol"/>
              </a:rPr>
              <a:t>8</a:t>
            </a:r>
            <a:r>
              <a:rPr lang="en-US" sz="1800" b="1" baseline="30000" dirty="0">
                <a:solidFill>
                  <a:schemeClr val="tx2"/>
                </a:solidFill>
                <a:sym typeface="Symbol"/>
              </a:rPr>
              <a:t>o</a:t>
            </a:r>
            <a:r>
              <a:rPr lang="en-US" sz="1800" b="1" dirty="0">
                <a:solidFill>
                  <a:schemeClr val="tx2"/>
                </a:solidFill>
                <a:sym typeface="Symbol"/>
              </a:rPr>
              <a:t>C T decrease for T &lt; 5</a:t>
            </a:r>
            <a:r>
              <a:rPr lang="en-US" sz="1800" b="1" baseline="30000" dirty="0">
                <a:solidFill>
                  <a:schemeClr val="tx2"/>
                </a:solidFill>
                <a:sym typeface="Symbol"/>
              </a:rPr>
              <a:t>o</a:t>
            </a:r>
            <a:r>
              <a:rPr lang="en-US" sz="1800" b="1" dirty="0">
                <a:solidFill>
                  <a:schemeClr val="tx2"/>
                </a:solidFill>
                <a:sym typeface="Symbol"/>
              </a:rPr>
              <a:t>C</a:t>
            </a:r>
          </a:p>
          <a:p>
            <a:pPr algn="l"/>
            <a:r>
              <a:rPr lang="en-US" sz="1800" b="1" dirty="0">
                <a:solidFill>
                  <a:schemeClr val="tx2"/>
                </a:solidFill>
                <a:sym typeface="Symbol"/>
              </a:rPr>
              <a:t>4</a:t>
            </a:r>
            <a:r>
              <a:rPr lang="en-US" sz="1800" b="1" baseline="30000" dirty="0">
                <a:solidFill>
                  <a:schemeClr val="tx2"/>
                </a:solidFill>
                <a:sym typeface="Symbol"/>
              </a:rPr>
              <a:t>o</a:t>
            </a:r>
            <a:r>
              <a:rPr lang="en-US" sz="1800" b="1" dirty="0">
                <a:solidFill>
                  <a:schemeClr val="tx2"/>
                </a:solidFill>
                <a:sym typeface="Symbol"/>
              </a:rPr>
              <a:t>C T decreases for T ~15</a:t>
            </a:r>
            <a:r>
              <a:rPr lang="en-US" sz="1800" b="1" baseline="30000" dirty="0">
                <a:solidFill>
                  <a:schemeClr val="tx2"/>
                </a:solidFill>
                <a:sym typeface="Symbol"/>
              </a:rPr>
              <a:t>o</a:t>
            </a:r>
            <a:r>
              <a:rPr lang="en-US" sz="1800" b="1" dirty="0">
                <a:solidFill>
                  <a:schemeClr val="tx2"/>
                </a:solidFill>
                <a:sym typeface="Symbol"/>
              </a:rPr>
              <a:t>C</a:t>
            </a:r>
            <a:endParaRPr lang="en-US" sz="1800" b="1" dirty="0">
              <a:solidFill>
                <a:schemeClr val="tx2"/>
              </a:solidFill>
            </a:endParaRPr>
          </a:p>
        </p:txBody>
      </p:sp>
      <p:sp>
        <p:nvSpPr>
          <p:cNvPr id="8" name="Rectangle 7"/>
          <p:cNvSpPr/>
          <p:nvPr/>
        </p:nvSpPr>
        <p:spPr bwMode="auto">
          <a:xfrm>
            <a:off x="2776154" y="1890580"/>
            <a:ext cx="4114800" cy="304800"/>
          </a:xfrm>
          <a:prstGeom prst="rect">
            <a:avLst/>
          </a:prstGeom>
          <a:noFill/>
          <a:ln w="31750" cap="flat" cmpd="sng" algn="ctr">
            <a:solidFill>
              <a:schemeClr val="accent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2" name="Rectangle 1"/>
          <p:cNvSpPr/>
          <p:nvPr/>
        </p:nvSpPr>
        <p:spPr>
          <a:xfrm>
            <a:off x="6878855" y="1715869"/>
            <a:ext cx="2003625" cy="1415772"/>
          </a:xfrm>
          <a:prstGeom prst="rect">
            <a:avLst/>
          </a:prstGeom>
        </p:spPr>
        <p:txBody>
          <a:bodyPr wrap="none">
            <a:spAutoFit/>
          </a:bodyPr>
          <a:lstStyle/>
          <a:p>
            <a:pPr algn="l"/>
            <a:r>
              <a:rPr lang="en-US" sz="1800" b="1" dirty="0">
                <a:solidFill>
                  <a:schemeClr val="tx2"/>
                </a:solidFill>
              </a:rPr>
              <a:t>T’s impact is larger </a:t>
            </a:r>
          </a:p>
          <a:p>
            <a:pPr algn="l"/>
            <a:r>
              <a:rPr lang="en-US" sz="1800" b="1" dirty="0">
                <a:solidFill>
                  <a:schemeClr val="tx2"/>
                </a:solidFill>
              </a:rPr>
              <a:t>in warm waters!</a:t>
            </a:r>
          </a:p>
          <a:p>
            <a:pPr algn="l"/>
            <a:endParaRPr lang="en-US" sz="1200" b="1" dirty="0">
              <a:solidFill>
                <a:schemeClr val="tx2"/>
              </a:solidFill>
              <a:sym typeface="Symbol"/>
            </a:endParaRPr>
          </a:p>
          <a:p>
            <a:pPr algn="l"/>
            <a:r>
              <a:rPr lang="en-US" sz="1800" b="1" dirty="0">
                <a:solidFill>
                  <a:schemeClr val="tx2"/>
                </a:solidFill>
                <a:sym typeface="Symbol"/>
              </a:rPr>
              <a:t>S’s impact is similar</a:t>
            </a:r>
          </a:p>
          <a:p>
            <a:pPr algn="l"/>
            <a:r>
              <a:rPr lang="en-US" sz="1800" b="1" dirty="0">
                <a:solidFill>
                  <a:schemeClr val="tx2"/>
                </a:solidFill>
                <a:sym typeface="Symbol"/>
              </a:rPr>
              <a:t>at all temperatures.</a:t>
            </a: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9330" name="Picture 2"/>
          <p:cNvPicPr>
            <a:picLocks noChangeAspect="1" noChangeArrowheads="1"/>
          </p:cNvPicPr>
          <p:nvPr/>
        </p:nvPicPr>
        <p:blipFill>
          <a:blip r:embed="rId3" cstate="print"/>
          <a:srcRect/>
          <a:stretch>
            <a:fillRect/>
          </a:stretch>
        </p:blipFill>
        <p:spPr bwMode="auto">
          <a:xfrm>
            <a:off x="762000" y="304800"/>
            <a:ext cx="7979663" cy="5864225"/>
          </a:xfrm>
          <a:prstGeom prst="rect">
            <a:avLst/>
          </a:prstGeom>
          <a:noFill/>
          <a:ln w="9525">
            <a:noFill/>
            <a:miter lim="800000"/>
            <a:headEnd/>
            <a:tailEnd/>
          </a:ln>
        </p:spPr>
      </p:pic>
      <p:sp>
        <p:nvSpPr>
          <p:cNvPr id="3" name="Rectangle 2"/>
          <p:cNvSpPr/>
          <p:nvPr/>
        </p:nvSpPr>
        <p:spPr bwMode="auto">
          <a:xfrm>
            <a:off x="2139778" y="5093044"/>
            <a:ext cx="4114800" cy="698156"/>
          </a:xfrm>
          <a:prstGeom prst="rect">
            <a:avLst/>
          </a:prstGeom>
          <a:noFill/>
          <a:ln w="31750"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4" name="TextBox 3"/>
          <p:cNvSpPr txBox="1"/>
          <p:nvPr/>
        </p:nvSpPr>
        <p:spPr>
          <a:xfrm>
            <a:off x="3457398" y="304800"/>
            <a:ext cx="1776448" cy="461665"/>
          </a:xfrm>
          <a:prstGeom prst="rect">
            <a:avLst/>
          </a:prstGeom>
          <a:noFill/>
        </p:spPr>
        <p:txBody>
          <a:bodyPr wrap="none" rtlCol="0">
            <a:spAutoFit/>
          </a:bodyPr>
          <a:lstStyle/>
          <a:p>
            <a:r>
              <a:rPr lang="en-US" sz="2400" dirty="0">
                <a:latin typeface="Arial" pitchFamily="34" charset="0"/>
                <a:cs typeface="Arial" pitchFamily="34" charset="0"/>
              </a:rPr>
              <a:t>of seawater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0355" name="Picture 3"/>
          <p:cNvPicPr>
            <a:picLocks noChangeAspect="1" noChangeArrowheads="1"/>
          </p:cNvPicPr>
          <p:nvPr/>
        </p:nvPicPr>
        <p:blipFill>
          <a:blip r:embed="rId2" cstate="print"/>
          <a:srcRect/>
          <a:stretch>
            <a:fillRect/>
          </a:stretch>
        </p:blipFill>
        <p:spPr bwMode="auto">
          <a:xfrm>
            <a:off x="381000" y="914400"/>
            <a:ext cx="8540750" cy="5179111"/>
          </a:xfrm>
          <a:prstGeom prst="rect">
            <a:avLst/>
          </a:prstGeom>
          <a:noFill/>
          <a:ln w="9525">
            <a:noFill/>
            <a:miter lim="800000"/>
            <a:headEnd/>
            <a:tailEnd/>
          </a:ln>
        </p:spPr>
      </p:pic>
    </p:spTree>
  </p:cSld>
  <p:clrMapOvr>
    <a:masterClrMapping/>
  </p:clrMapOvr>
  <p:transition/>
</p:sld>
</file>

<file path=ppt/theme/theme1.xml><?xml version="1.0" encoding="utf-8"?>
<a:theme xmlns:a="http://schemas.openxmlformats.org/drawingml/2006/main" name="Blank Presentation">
  <a:themeElements>
    <a:clrScheme name="">
      <a:dk1>
        <a:srgbClr val="000000"/>
      </a:dk1>
      <a:lt1>
        <a:srgbClr val="FFFFFF"/>
      </a:lt1>
      <a:dk2>
        <a:srgbClr val="3333CC"/>
      </a:dk2>
      <a:lt2>
        <a:srgbClr val="FF3300"/>
      </a:lt2>
      <a:accent1>
        <a:srgbClr val="00CCFF"/>
      </a:accent1>
      <a:accent2>
        <a:srgbClr val="00FFFF"/>
      </a:accent2>
      <a:accent3>
        <a:srgbClr val="ADADE2"/>
      </a:accent3>
      <a:accent4>
        <a:srgbClr val="DADADA"/>
      </a:accent4>
      <a:accent5>
        <a:srgbClr val="AAE2FF"/>
      </a:accent5>
      <a:accent6>
        <a:srgbClr val="00E7E7"/>
      </a:accent6>
      <a:hlink>
        <a:srgbClr val="FF0000"/>
      </a:hlink>
      <a:folHlink>
        <a:srgbClr val="969696"/>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1750" cap="flat" cmpd="sng" algn="ctr">
          <a:solidFill>
            <a:schemeClr val="bg2"/>
          </a:solidFill>
          <a:prstDash val="solid"/>
          <a:round/>
          <a:headEnd type="none" w="med" len="med"/>
          <a:tailEnd type="triangle" w="med" len="sm"/>
        </a:ln>
        <a:effectLst/>
      </a:spPr>
      <a:bodyPr vert="horz" wrap="square" lIns="91440" tIns="45720" rIns="9144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800" b="0" i="0" u="none" strike="noStrike" cap="none" normalizeH="0" baseline="0" smtClean="0">
            <a:ln>
              <a:noFill/>
            </a:ln>
            <a:solidFill>
              <a:schemeClr val="bg2"/>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bg2"/>
          </a:solidFill>
          <a:prstDash val="solid"/>
          <a:round/>
          <a:headEnd type="none" w="med" len="med"/>
          <a:tailEnd type="triangle" w="med" len="sm"/>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bg2"/>
            </a:solidFill>
            <a:effectLst/>
            <a:latin typeface="Arial Narrow"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lank Presentation">
  <a:themeElements>
    <a:clrScheme name="">
      <a:dk1>
        <a:srgbClr val="000000"/>
      </a:dk1>
      <a:lt1>
        <a:srgbClr val="FFFFFF"/>
      </a:lt1>
      <a:dk2>
        <a:srgbClr val="3333CC"/>
      </a:dk2>
      <a:lt2>
        <a:srgbClr val="FF3300"/>
      </a:lt2>
      <a:accent1>
        <a:srgbClr val="00CCFF"/>
      </a:accent1>
      <a:accent2>
        <a:srgbClr val="00FFFF"/>
      </a:accent2>
      <a:accent3>
        <a:srgbClr val="ADADE2"/>
      </a:accent3>
      <a:accent4>
        <a:srgbClr val="DADADA"/>
      </a:accent4>
      <a:accent5>
        <a:srgbClr val="AAE2FF"/>
      </a:accent5>
      <a:accent6>
        <a:srgbClr val="00E7E7"/>
      </a:accent6>
      <a:hlink>
        <a:srgbClr val="FF0000"/>
      </a:hlink>
      <a:folHlink>
        <a:srgbClr val="969696"/>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1750" cap="flat" cmpd="sng" algn="ctr">
          <a:solidFill>
            <a:schemeClr val="bg2"/>
          </a:solidFill>
          <a:prstDash val="solid"/>
          <a:round/>
          <a:headEnd type="none" w="med" len="med"/>
          <a:tailEnd type="triangle" w="med" len="sm"/>
        </a:ln>
        <a:effectLst/>
      </a:spPr>
      <a:bodyPr vert="horz" wrap="square" lIns="91440" tIns="45720" rIns="9144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800" b="0" i="0" u="none" strike="noStrike" cap="none" normalizeH="0" baseline="0" smtClean="0">
            <a:ln>
              <a:noFill/>
            </a:ln>
            <a:solidFill>
              <a:schemeClr val="bg2"/>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bg2"/>
          </a:solidFill>
          <a:prstDash val="solid"/>
          <a:round/>
          <a:headEnd type="none" w="med" len="med"/>
          <a:tailEnd type="triangle" w="med" len="sm"/>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bg2"/>
            </a:solidFill>
            <a:effectLst/>
            <a:latin typeface="Arial Narrow"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Office97\Templates\Blank Presentation.pot</Template>
  <TotalTime>46775</TotalTime>
  <Words>2956</Words>
  <Application>Microsoft Office PowerPoint</Application>
  <PresentationFormat>On-screen Show (4:3)</PresentationFormat>
  <Paragraphs>364</Paragraphs>
  <Slides>62</Slides>
  <Notes>23</Notes>
  <HiddenSlides>7</HiddenSlides>
  <MMClips>0</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1</vt:i4>
      </vt:variant>
      <vt:variant>
        <vt:lpstr>Slide Titles</vt:lpstr>
      </vt:variant>
      <vt:variant>
        <vt:i4>62</vt:i4>
      </vt:variant>
    </vt:vector>
  </HeadingPairs>
  <TitlesOfParts>
    <vt:vector size="71" baseType="lpstr">
      <vt:lpstr>Arial</vt:lpstr>
      <vt:lpstr>Arial Narrow</vt:lpstr>
      <vt:lpstr>Comic Sans MS</vt:lpstr>
      <vt:lpstr>Microsoft Sans Serif</vt:lpstr>
      <vt:lpstr>Symbol</vt:lpstr>
      <vt:lpstr>Times New Roman</vt:lpstr>
      <vt:lpstr>Blank Presentation</vt:lpstr>
      <vt:lpstr>1_Blank Presentation</vt:lpstr>
      <vt:lpstr>Equation</vt:lpstr>
      <vt:lpstr>Key points of Last Lecture </vt:lpstr>
      <vt:lpstr>A ATM551: Lectures #9-10  Ocean Circulation and Climate</vt:lpstr>
      <vt:lpstr>Outline of Today’s Lecture</vt:lpstr>
      <vt:lpstr>Key Roles of the Oceans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Ocean Overturning Circulation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Global-mean Oceanic Freshwater Fluxes (Schanze et al. 2010)</vt:lpstr>
      <vt:lpstr>Impact of Freshwater Fluxes</vt:lpstr>
      <vt:lpstr>PowerPoint Presentation</vt:lpstr>
      <vt:lpstr>PowerPoint Presentation</vt:lpstr>
      <vt:lpstr>PowerPoint Presentation</vt:lpstr>
      <vt:lpstr>PowerPoint Presentation</vt:lpstr>
      <vt:lpstr>PowerPoint Presentation</vt:lpstr>
      <vt:lpstr>PowerPoint Presentation</vt:lpstr>
      <vt:lpstr>Key points of Today’s Lecture </vt:lpstr>
      <vt:lpstr>PowerPoint Presentation</vt:lpstr>
      <vt:lpstr>PowerPoint Presentation</vt:lpstr>
    </vt:vector>
  </TitlesOfParts>
  <Company>NCAR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Kevin Trenberth</dc:creator>
  <cp:lastModifiedBy>Dai, Aiguo</cp:lastModifiedBy>
  <cp:revision>823</cp:revision>
  <cp:lastPrinted>2001-10-12T22:50:52Z</cp:lastPrinted>
  <dcterms:created xsi:type="dcterms:W3CDTF">2001-07-28T22:10:26Z</dcterms:created>
  <dcterms:modified xsi:type="dcterms:W3CDTF">2025-09-26T19:12:31Z</dcterms:modified>
</cp:coreProperties>
</file>