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 id="2147483727" r:id="rId3"/>
  </p:sldMasterIdLst>
  <p:notesMasterIdLst>
    <p:notesMasterId r:id="rId42"/>
  </p:notesMasterIdLst>
  <p:handoutMasterIdLst>
    <p:handoutMasterId r:id="rId43"/>
  </p:handoutMasterIdLst>
  <p:sldIdLst>
    <p:sldId id="1012" r:id="rId4"/>
    <p:sldId id="468" r:id="rId5"/>
    <p:sldId id="470" r:id="rId6"/>
    <p:sldId id="978" r:id="rId7"/>
    <p:sldId id="940" r:id="rId8"/>
    <p:sldId id="982" r:id="rId9"/>
    <p:sldId id="983" r:id="rId10"/>
    <p:sldId id="981" r:id="rId11"/>
    <p:sldId id="980" r:id="rId12"/>
    <p:sldId id="984" r:id="rId13"/>
    <p:sldId id="986" r:id="rId14"/>
    <p:sldId id="992" r:id="rId15"/>
    <p:sldId id="985" r:id="rId16"/>
    <p:sldId id="993" r:id="rId17"/>
    <p:sldId id="987" r:id="rId18"/>
    <p:sldId id="1001" r:id="rId19"/>
    <p:sldId id="994" r:id="rId20"/>
    <p:sldId id="979" r:id="rId21"/>
    <p:sldId id="991" r:id="rId22"/>
    <p:sldId id="988" r:id="rId23"/>
    <p:sldId id="995" r:id="rId24"/>
    <p:sldId id="1004" r:id="rId25"/>
    <p:sldId id="998" r:id="rId26"/>
    <p:sldId id="999" r:id="rId27"/>
    <p:sldId id="1000" r:id="rId28"/>
    <p:sldId id="996" r:id="rId29"/>
    <p:sldId id="989" r:id="rId30"/>
    <p:sldId id="997" r:id="rId31"/>
    <p:sldId id="1002" r:id="rId32"/>
    <p:sldId id="1003" r:id="rId33"/>
    <p:sldId id="1011" r:id="rId34"/>
    <p:sldId id="1005" r:id="rId35"/>
    <p:sldId id="1006" r:id="rId36"/>
    <p:sldId id="1009" r:id="rId37"/>
    <p:sldId id="1010" r:id="rId38"/>
    <p:sldId id="1007" r:id="rId39"/>
    <p:sldId id="896" r:id="rId40"/>
    <p:sldId id="585" r:id="rId41"/>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2" autoAdjust="0"/>
    <p:restoredTop sz="97409" autoAdjust="0"/>
  </p:normalViewPr>
  <p:slideViewPr>
    <p:cSldViewPr>
      <p:cViewPr varScale="1">
        <p:scale>
          <a:sx n="79" d="100"/>
          <a:sy n="79" d="100"/>
        </p:scale>
        <p:origin x="69"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892004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50980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a:t>
            </a:fld>
            <a:endParaRPr lang="en-US"/>
          </a:p>
        </p:txBody>
      </p:sp>
    </p:spTree>
    <p:extLst>
      <p:ext uri="{BB962C8B-B14F-4D97-AF65-F5344CB8AC3E}">
        <p14:creationId xmlns:p14="http://schemas.microsoft.com/office/powerpoint/2010/main" val="183026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8308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4598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13</a:t>
            </a:fld>
            <a:endParaRPr lang="en-US"/>
          </a:p>
        </p:txBody>
      </p:sp>
    </p:spTree>
    <p:extLst>
      <p:ext uri="{BB962C8B-B14F-4D97-AF65-F5344CB8AC3E}">
        <p14:creationId xmlns:p14="http://schemas.microsoft.com/office/powerpoint/2010/main" val="378376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2EA656F-B253-4467-AA2E-A9E744765853}" type="slidenum">
              <a:rPr lang="en-US">
                <a:solidFill>
                  <a:srgbClr val="000000"/>
                </a:solidFill>
              </a:rPr>
              <a:pPr/>
              <a:t>22</a:t>
            </a:fld>
            <a:endParaRPr lang="en-US">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387112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a:t>
            </a:r>
            <a:r>
              <a:rPr lang="en-US" baseline="-25000" dirty="0"/>
              <a:t>2</a:t>
            </a:r>
            <a:r>
              <a:rPr lang="en-US" dirty="0"/>
              <a:t> dissolves in seawater, and then reacts with the water so that it disassociates into several ions. This disassociation means that the oceans can hold a lot of carbon – 85% of the active reservoir on Earth. Cold seawater can hold more CO</a:t>
            </a:r>
            <a:r>
              <a:rPr lang="en-US" baseline="-25000" dirty="0"/>
              <a:t>2</a:t>
            </a:r>
            <a:r>
              <a:rPr lang="en-US" dirty="0"/>
              <a:t> than warm water, so waters that are cooling (i.e. </a:t>
            </a:r>
            <a:r>
              <a:rPr lang="en-US" dirty="0" err="1"/>
              <a:t>poleward</a:t>
            </a:r>
            <a:r>
              <a:rPr lang="en-US" dirty="0"/>
              <a:t>-moving western boundary currents) tend to take up carbon, and waters that are upwelling and warming (i.e. coastal zones and the tropics) tend to emit carbon. This is the basic reason for the pattern of the global sea-to-air CO</a:t>
            </a:r>
            <a:r>
              <a:rPr lang="en-US" baseline="-25000" dirty="0"/>
              <a:t>2</a:t>
            </a:r>
            <a:r>
              <a:rPr lang="en-US" dirty="0"/>
              <a:t> flux as estimated by Takahashi et al. [2009] in the figure at right.</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29</a:t>
            </a:fld>
            <a:endParaRPr lang="en-US"/>
          </a:p>
        </p:txBody>
      </p:sp>
    </p:spTree>
    <p:extLst>
      <p:ext uri="{BB962C8B-B14F-4D97-AF65-F5344CB8AC3E}">
        <p14:creationId xmlns:p14="http://schemas.microsoft.com/office/powerpoint/2010/main" val="376939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37</a:t>
            </a:fld>
            <a:endParaRPr lang="en-US"/>
          </a:p>
        </p:txBody>
      </p:sp>
    </p:spTree>
    <p:extLst>
      <p:ext uri="{BB962C8B-B14F-4D97-AF65-F5344CB8AC3E}">
        <p14:creationId xmlns:p14="http://schemas.microsoft.com/office/powerpoint/2010/main" val="148206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0159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56DDD7-7A1F-44BA-AFC9-9EEEC92E9C6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90D6B9-BEB1-4D6C-AFE9-B5CCA14C3AC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209464-67C9-4536-A961-C590B2442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48199-4585-4C24-BE2B-5FE2289982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16D288-AA05-4B23-AB64-4978633A064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7E95794-7259-47FB-9AD7-A3F494DC012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B24D51C-5137-47C9-B48E-ABFE2D10E1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C1C575-9E25-4938-944E-C7AB22B45D6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8F7101-F7E8-4D9A-AB11-82A8FD623B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B86988-95D5-41D4-9057-18304BB934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103344-3CE9-4CA0-A3B9-377ACA89C06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b="0">
                <a:solidFill>
                  <a:schemeClr val="tx1"/>
                </a:solidFill>
              </a:defRPr>
            </a:lvl1pPr>
          </a:lstStyle>
          <a:p>
            <a:pPr algn="l"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b="0">
                <a:solidFill>
                  <a:schemeClr val="tx1"/>
                </a:solidFill>
              </a:defRPr>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b="0">
                <a:solidFill>
                  <a:schemeClr val="tx1"/>
                </a:solidFill>
              </a:defRPr>
            </a:lvl1pPr>
          </a:lstStyle>
          <a:p>
            <a:pPr eaLnBrk="1" hangingPunct="1"/>
            <a:fld id="{F2C69EB6-EB70-4EED-9EA5-73DA3467D840}" type="slidenum">
              <a:rPr lang="en-US" smtClean="0">
                <a:solidFill>
                  <a:srgbClr val="000000"/>
                </a:solidFill>
                <a:latin typeface="Arial" charset="0"/>
              </a:rPr>
              <a:pPr eaLnBrk="1" hangingPunct="1"/>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wmf"/></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533400" y="0"/>
            <a:ext cx="6858000" cy="609600"/>
          </a:xfrm>
        </p:spPr>
        <p:txBody>
          <a:bodyPr/>
          <a:lstStyle/>
          <a:p>
            <a:r>
              <a:rPr lang="en-US" sz="2800" b="1" dirty="0">
                <a:latin typeface="Comic Sans MS" pitchFamily="66" charset="0"/>
              </a:rPr>
              <a:t>Summary of Atmospheric Convection</a:t>
            </a:r>
            <a:r>
              <a:rPr lang="en-US" sz="3200" b="1" dirty="0">
                <a:latin typeface="Comic Sans MS" pitchFamily="66" charset="0"/>
              </a:rPr>
              <a:t> </a:t>
            </a:r>
          </a:p>
        </p:txBody>
      </p:sp>
      <p:sp>
        <p:nvSpPr>
          <p:cNvPr id="303107" name="Rectangle 3"/>
          <p:cNvSpPr>
            <a:spLocks noGrp="1" noChangeArrowheads="1"/>
          </p:cNvSpPr>
          <p:nvPr>
            <p:ph type="body" idx="1"/>
          </p:nvPr>
        </p:nvSpPr>
        <p:spPr>
          <a:xfrm>
            <a:off x="76200" y="685800"/>
            <a:ext cx="8915400" cy="6096000"/>
          </a:xfrm>
        </p:spPr>
        <p:txBody>
          <a:bodyPr/>
          <a:lstStyle/>
          <a:p>
            <a:pPr>
              <a:lnSpc>
                <a:spcPct val="80000"/>
              </a:lnSpc>
            </a:pPr>
            <a:r>
              <a:rPr lang="en-US" sz="1900" dirty="0">
                <a:solidFill>
                  <a:schemeClr val="bg2"/>
                </a:solidFill>
                <a:latin typeface="Comic Sans MS" pitchFamily="66" charset="0"/>
              </a:rPr>
              <a:t>Convection occurs due to enhanced solar heating near the surface that increases atmospheric instability (i.e., making T increases faster </a:t>
            </a:r>
            <a:r>
              <a:rPr lang="en-US" sz="1900" dirty="0">
                <a:solidFill>
                  <a:schemeClr val="bg1"/>
                </a:solidFill>
                <a:latin typeface="Comic Sans MS" pitchFamily="66" charset="0"/>
              </a:rPr>
              <a:t>downward </a:t>
            </a:r>
            <a:r>
              <a:rPr lang="en-US" sz="1900" dirty="0">
                <a:solidFill>
                  <a:schemeClr val="bg2"/>
                </a:solidFill>
                <a:latin typeface="Comic Sans MS" pitchFamily="66" charset="0"/>
              </a:rPr>
              <a:t>than a stable atmosphere).</a:t>
            </a:r>
          </a:p>
          <a:p>
            <a:pPr>
              <a:lnSpc>
                <a:spcPct val="80000"/>
              </a:lnSpc>
            </a:pPr>
            <a:r>
              <a:rPr lang="en-US" sz="1900" dirty="0">
                <a:solidFill>
                  <a:srgbClr val="FF0000"/>
                </a:solidFill>
                <a:latin typeface="Comic Sans MS" pitchFamily="66" charset="0"/>
              </a:rPr>
              <a:t>It transports energy and moisture from the boundary layer to the middle and upper troposphere, where LW radiation can escape to space. This leads to a radiative-convective equilibrium in the tropics. </a:t>
            </a:r>
          </a:p>
          <a:p>
            <a:pPr>
              <a:lnSpc>
                <a:spcPct val="80000"/>
              </a:lnSpc>
            </a:pPr>
            <a:r>
              <a:rPr lang="en-US" sz="1900" dirty="0">
                <a:solidFill>
                  <a:schemeClr val="bg2"/>
                </a:solidFill>
                <a:latin typeface="Comic Sans MS" pitchFamily="66" charset="0"/>
              </a:rPr>
              <a:t>Convection affects the atmosphere through condensation, evaporation and vertical eddy transports of energy, moisture, and momentum.  </a:t>
            </a:r>
          </a:p>
          <a:p>
            <a:pPr>
              <a:lnSpc>
                <a:spcPct val="80000"/>
              </a:lnSpc>
            </a:pPr>
            <a:r>
              <a:rPr lang="en-US" sz="1900" dirty="0">
                <a:solidFill>
                  <a:schemeClr val="tx2"/>
                </a:solidFill>
                <a:latin typeface="Comic Sans MS" pitchFamily="66" charset="0"/>
              </a:rPr>
              <a:t>The Q</a:t>
            </a:r>
            <a:r>
              <a:rPr lang="en-US" sz="1900" baseline="-25000" dirty="0">
                <a:solidFill>
                  <a:schemeClr val="tx2"/>
                </a:solidFill>
                <a:latin typeface="Comic Sans MS" pitchFamily="66" charset="0"/>
              </a:rPr>
              <a:t>1</a:t>
            </a:r>
            <a:r>
              <a:rPr lang="en-US" sz="1900" dirty="0">
                <a:solidFill>
                  <a:schemeClr val="tx2"/>
                </a:solidFill>
                <a:latin typeface="Comic Sans MS" pitchFamily="66" charset="0"/>
              </a:rPr>
              <a:t> (heating), Q</a:t>
            </a:r>
            <a:r>
              <a:rPr lang="en-US" sz="1900" baseline="-25000" dirty="0">
                <a:solidFill>
                  <a:schemeClr val="tx2"/>
                </a:solidFill>
                <a:latin typeface="Comic Sans MS" pitchFamily="66" charset="0"/>
              </a:rPr>
              <a:t>2</a:t>
            </a:r>
            <a:r>
              <a:rPr lang="en-US" sz="1900" dirty="0">
                <a:solidFill>
                  <a:schemeClr val="tx2"/>
                </a:solidFill>
                <a:latin typeface="Comic Sans MS" pitchFamily="66" charset="0"/>
              </a:rPr>
              <a:t> (moisture sink), and Q</a:t>
            </a:r>
            <a:r>
              <a:rPr lang="en-US" sz="1900" baseline="-25000" dirty="0">
                <a:solidFill>
                  <a:schemeClr val="tx2"/>
                </a:solidFill>
                <a:latin typeface="Comic Sans MS" pitchFamily="66" charset="0"/>
              </a:rPr>
              <a:t>3</a:t>
            </a:r>
            <a:r>
              <a:rPr lang="en-US" sz="1900" dirty="0">
                <a:solidFill>
                  <a:schemeClr val="tx2"/>
                </a:solidFill>
                <a:latin typeface="Comic Sans MS" pitchFamily="66" charset="0"/>
              </a:rPr>
              <a:t> (momentum transport) fluxes quantify the impacts of convection (sub-grid scale) on the environment (resolved scale in a GCM). </a:t>
            </a:r>
          </a:p>
          <a:p>
            <a:pPr>
              <a:lnSpc>
                <a:spcPct val="80000"/>
              </a:lnSpc>
            </a:pPr>
            <a:r>
              <a:rPr lang="en-US" sz="1900" dirty="0">
                <a:solidFill>
                  <a:schemeClr val="bg2"/>
                </a:solidFill>
                <a:latin typeface="Comic Sans MS" pitchFamily="66" charset="0"/>
              </a:rPr>
              <a:t>On a large scale, the stabilizing effect of convection balances the destabilizing effect of solar heating and other large-scale forcing.</a:t>
            </a:r>
          </a:p>
          <a:p>
            <a:pPr>
              <a:lnSpc>
                <a:spcPct val="80000"/>
              </a:lnSpc>
            </a:pPr>
            <a:r>
              <a:rPr lang="en-US" sz="1900" dirty="0">
                <a:solidFill>
                  <a:schemeClr val="tx2"/>
                </a:solidFill>
                <a:latin typeface="Comic Sans MS" pitchFamily="66" charset="0"/>
              </a:rPr>
              <a:t>The mean state of the atmosphere is close to the moist </a:t>
            </a:r>
            <a:r>
              <a:rPr lang="en-US" sz="1900" dirty="0" err="1">
                <a:solidFill>
                  <a:schemeClr val="tx2"/>
                </a:solidFill>
                <a:latin typeface="Comic Sans MS" pitchFamily="66" charset="0"/>
              </a:rPr>
              <a:t>adiabat</a:t>
            </a:r>
            <a:r>
              <a:rPr lang="en-US" sz="1900" dirty="0">
                <a:solidFill>
                  <a:schemeClr val="tx2"/>
                </a:solidFill>
                <a:latin typeface="Comic Sans MS" pitchFamily="66" charset="0"/>
              </a:rPr>
              <a:t> (i.e., neutral for moist convection); but locally and at times, conditional instability (i.e., positive buoyancy above LCL) exists in the tropics and warm-season mid-latitudes.</a:t>
            </a:r>
          </a:p>
          <a:p>
            <a:pPr>
              <a:lnSpc>
                <a:spcPct val="80000"/>
              </a:lnSpc>
            </a:pPr>
            <a:r>
              <a:rPr lang="en-US" sz="1900" dirty="0">
                <a:solidFill>
                  <a:schemeClr val="bg2"/>
                </a:solidFill>
                <a:latin typeface="Comic Sans MS" pitchFamily="66" charset="0"/>
              </a:rPr>
              <a:t>CAPE represents the potential energy available for convection between the Level of Free Convection and Level of Neutral Buoyancy. </a:t>
            </a:r>
          </a:p>
          <a:p>
            <a:pPr>
              <a:lnSpc>
                <a:spcPct val="80000"/>
              </a:lnSpc>
            </a:pPr>
            <a:r>
              <a:rPr lang="en-US" sz="1900" dirty="0">
                <a:solidFill>
                  <a:schemeClr val="tx2"/>
                </a:solidFill>
                <a:latin typeface="Comic Sans MS" pitchFamily="66" charset="0"/>
              </a:rPr>
              <a:t>Below LFC, there is often some negative buoyancy (convective inhibition or CIN) for a parcel to overcome (e.g., by turbulence lifting). </a:t>
            </a:r>
          </a:p>
          <a:p>
            <a:pPr>
              <a:lnSpc>
                <a:spcPct val="80000"/>
              </a:lnSpc>
            </a:pPr>
            <a:r>
              <a:rPr lang="en-US" sz="1900" dirty="0">
                <a:solidFill>
                  <a:schemeClr val="bg2"/>
                </a:solidFill>
                <a:latin typeface="Comic Sans MS" pitchFamily="66" charset="0"/>
              </a:rPr>
              <a:t>There are three common types of convection: shallow cumulus, shallow stratocumulus, and deep cumulonimbus convection. Shallow cumulus convection is most common over the oceans and warm-season land.</a:t>
            </a:r>
          </a:p>
        </p:txBody>
      </p:sp>
      <p:sp>
        <p:nvSpPr>
          <p:cNvPr id="303108" name="Line 4"/>
          <p:cNvSpPr>
            <a:spLocks noChangeShapeType="1"/>
          </p:cNvSpPr>
          <p:nvPr/>
        </p:nvSpPr>
        <p:spPr bwMode="auto">
          <a:xfrm>
            <a:off x="0" y="60007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3107">
                                            <p:txEl>
                                              <p:pRg st="4" end="4"/>
                                            </p:txEl>
                                          </p:spTgt>
                                        </p:tgtEl>
                                        <p:attrNameLst>
                                          <p:attrName>style.visibility</p:attrName>
                                        </p:attrNameLst>
                                      </p:cBhvr>
                                      <p:to>
                                        <p:strVal val="visible"/>
                                      </p:to>
                                    </p:set>
                                    <p:animEffect transition="in" filter="blinds(horizontal)">
                                      <p:cBhvr>
                                        <p:cTn id="7" dur="500"/>
                                        <p:tgtEl>
                                          <p:spTgt spid="303107">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3107">
                                            <p:txEl>
                                              <p:pRg st="5" end="5"/>
                                            </p:txEl>
                                          </p:spTgt>
                                        </p:tgtEl>
                                        <p:attrNameLst>
                                          <p:attrName>style.visibility</p:attrName>
                                        </p:attrNameLst>
                                      </p:cBhvr>
                                      <p:to>
                                        <p:strVal val="visible"/>
                                      </p:to>
                                    </p:set>
                                    <p:animEffect transition="in" filter="blinds(horizontal)">
                                      <p:cBhvr>
                                        <p:cTn id="10" dur="500"/>
                                        <p:tgtEl>
                                          <p:spTgt spid="303107">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3107">
                                            <p:txEl>
                                              <p:pRg st="6" end="6"/>
                                            </p:txEl>
                                          </p:spTgt>
                                        </p:tgtEl>
                                        <p:attrNameLst>
                                          <p:attrName>style.visibility</p:attrName>
                                        </p:attrNameLst>
                                      </p:cBhvr>
                                      <p:to>
                                        <p:strVal val="visible"/>
                                      </p:to>
                                    </p:set>
                                    <p:animEffect transition="in" filter="blinds(horizontal)">
                                      <p:cBhvr>
                                        <p:cTn id="13" dur="500"/>
                                        <p:tgtEl>
                                          <p:spTgt spid="303107">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3107">
                                            <p:txEl>
                                              <p:pRg st="7" end="7"/>
                                            </p:txEl>
                                          </p:spTgt>
                                        </p:tgtEl>
                                        <p:attrNameLst>
                                          <p:attrName>style.visibility</p:attrName>
                                        </p:attrNameLst>
                                      </p:cBhvr>
                                      <p:to>
                                        <p:strVal val="visible"/>
                                      </p:to>
                                    </p:set>
                                    <p:animEffect transition="in" filter="blinds(horizontal)">
                                      <p:cBhvr>
                                        <p:cTn id="16" dur="500"/>
                                        <p:tgtEl>
                                          <p:spTgt spid="303107">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3107">
                                            <p:txEl>
                                              <p:pRg st="8" end="8"/>
                                            </p:txEl>
                                          </p:spTgt>
                                        </p:tgtEl>
                                        <p:attrNameLst>
                                          <p:attrName>style.visibility</p:attrName>
                                        </p:attrNameLst>
                                      </p:cBhvr>
                                      <p:to>
                                        <p:strVal val="visible"/>
                                      </p:to>
                                    </p:set>
                                    <p:animEffect transition="in" filter="blinds(horizontal)">
                                      <p:cBhvr>
                                        <p:cTn id="19" dur="500"/>
                                        <p:tgtEl>
                                          <p:spTgt spid="303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Sensible Heat Flux </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333826" name="Picture 2" descr="http://geography.uoregon.edu/envchange/clim_animations/gifs/shtfl_web.gif"/>
          <p:cNvPicPr>
            <a:picLocks noChangeAspect="1" noChangeArrowheads="1" noCrop="1"/>
          </p:cNvPicPr>
          <p:nvPr/>
        </p:nvPicPr>
        <p:blipFill>
          <a:blip r:embed="rId2" cstate="print"/>
          <a:srcRect/>
          <a:stretch>
            <a:fillRect/>
          </a:stretch>
        </p:blipFill>
        <p:spPr bwMode="auto">
          <a:xfrm>
            <a:off x="304800" y="971549"/>
            <a:ext cx="8550455" cy="5810251"/>
          </a:xfrm>
          <a:prstGeom prst="rect">
            <a:avLst/>
          </a:prstGeom>
          <a:solidFill>
            <a:schemeClr val="tx1"/>
          </a:solidFill>
        </p:spPr>
      </p:pic>
      <p:sp>
        <p:nvSpPr>
          <p:cNvPr id="5" name="Rectangle 4"/>
          <p:cNvSpPr/>
          <p:nvPr/>
        </p:nvSpPr>
        <p:spPr>
          <a:xfrm>
            <a:off x="2286000" y="971490"/>
            <a:ext cx="3712876" cy="369332"/>
          </a:xfrm>
          <a:prstGeom prst="rect">
            <a:avLst/>
          </a:prstGeom>
        </p:spPr>
        <p:txBody>
          <a:bodyPr wrap="none">
            <a:spAutoFit/>
          </a:bodyPr>
          <a:lstStyle/>
          <a:p>
            <a:pPr algn="l"/>
            <a:r>
              <a:rPr lang="en-US" sz="1800" b="1" dirty="0">
                <a:solidFill>
                  <a:srgbClr val="FF0000"/>
                </a:solidFill>
              </a:rPr>
              <a:t>positive = upward, </a:t>
            </a:r>
            <a:r>
              <a:rPr lang="en-US" sz="1800" b="1" dirty="0">
                <a:solidFill>
                  <a:schemeClr val="bg1"/>
                </a:solidFill>
              </a:rPr>
              <a:t>negative=downward</a:t>
            </a:r>
            <a:endParaRPr lang="en-US" sz="2000" b="1" dirty="0">
              <a:solidFill>
                <a:schemeClr val="bg1"/>
              </a:solidFill>
            </a:endParaRPr>
          </a:p>
        </p:txBody>
      </p:sp>
      <p:sp>
        <p:nvSpPr>
          <p:cNvPr id="6" name="TextBox 5"/>
          <p:cNvSpPr txBox="1"/>
          <p:nvPr/>
        </p:nvSpPr>
        <p:spPr>
          <a:xfrm>
            <a:off x="4712102" y="5629870"/>
            <a:ext cx="4203298" cy="923330"/>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Ts </a:t>
            </a:r>
            <a:r>
              <a:rPr lang="en-US" sz="1800" dirty="0">
                <a:sym typeface="Symbol"/>
              </a:rPr>
              <a:t> Ta difference</a:t>
            </a:r>
            <a:endParaRPr lang="en-US" sz="1800" dirty="0"/>
          </a:p>
          <a:p>
            <a:pPr marL="342900" indent="-342900" algn="l">
              <a:buAutoNum type="arabicPeriod"/>
            </a:pPr>
            <a:r>
              <a:rPr lang="en-US" sz="1800" dirty="0"/>
              <a:t>Near-surface wind speed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Latent Heat Flux </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334850" name="Picture 2" descr="http://geography.uoregon.edu/envchange/clim_animations/gifs/lhtfl_web.gif"/>
          <p:cNvPicPr>
            <a:picLocks noChangeAspect="1" noChangeArrowheads="1" noCrop="1"/>
          </p:cNvPicPr>
          <p:nvPr/>
        </p:nvPicPr>
        <p:blipFill>
          <a:blip r:embed="rId2" cstate="print"/>
          <a:srcRect/>
          <a:stretch>
            <a:fillRect/>
          </a:stretch>
        </p:blipFill>
        <p:spPr bwMode="auto">
          <a:xfrm>
            <a:off x="204644" y="914400"/>
            <a:ext cx="8634556" cy="5867400"/>
          </a:xfrm>
          <a:prstGeom prst="rect">
            <a:avLst/>
          </a:prstGeom>
          <a:solidFill>
            <a:schemeClr val="tx1"/>
          </a:solidFill>
        </p:spPr>
      </p:pic>
      <p:sp>
        <p:nvSpPr>
          <p:cNvPr id="5" name="TextBox 4"/>
          <p:cNvSpPr txBox="1"/>
          <p:nvPr/>
        </p:nvSpPr>
        <p:spPr>
          <a:xfrm>
            <a:off x="4712102" y="5629870"/>
            <a:ext cx="4203298" cy="923330"/>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err="1"/>
              <a:t>q</a:t>
            </a:r>
            <a:r>
              <a:rPr lang="en-US" sz="1800" baseline="-25000" dirty="0" err="1"/>
              <a:t>s</a:t>
            </a:r>
            <a:r>
              <a:rPr lang="en-US" sz="1800" dirty="0"/>
              <a:t> </a:t>
            </a:r>
            <a:r>
              <a:rPr lang="en-US" sz="1800" dirty="0">
                <a:sym typeface="Symbol"/>
              </a:rPr>
              <a:t> </a:t>
            </a:r>
            <a:r>
              <a:rPr lang="en-US" sz="1800" dirty="0" err="1">
                <a:sym typeface="Symbol"/>
              </a:rPr>
              <a:t>q</a:t>
            </a:r>
            <a:r>
              <a:rPr lang="en-US" sz="1800" baseline="-25000" dirty="0" err="1">
                <a:sym typeface="Symbol"/>
              </a:rPr>
              <a:t>a</a:t>
            </a:r>
            <a:r>
              <a:rPr lang="en-US" sz="1800" dirty="0">
                <a:sym typeface="Symbol"/>
              </a:rPr>
              <a:t> difference</a:t>
            </a:r>
            <a:endParaRPr lang="en-US" sz="1800" dirty="0"/>
          </a:p>
          <a:p>
            <a:pPr marL="342900" indent="-342900" algn="l">
              <a:buAutoNum type="arabicPeriod"/>
            </a:pPr>
            <a:r>
              <a:rPr lang="en-US" sz="1800" dirty="0"/>
              <a:t>Near-surface wind speed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6776" y="228600"/>
            <a:ext cx="9067800" cy="6427690"/>
          </a:xfrm>
          <a:prstGeom prst="rect">
            <a:avLst/>
          </a:prstGeom>
          <a:noFill/>
          <a:ln w="9525">
            <a:noFill/>
            <a:miter lim="800000"/>
            <a:headEnd/>
            <a:tailEnd/>
          </a:ln>
        </p:spPr>
      </p:pic>
      <p:sp>
        <p:nvSpPr>
          <p:cNvPr id="3" name="TextBox 2"/>
          <p:cNvSpPr txBox="1"/>
          <p:nvPr/>
        </p:nvSpPr>
        <p:spPr>
          <a:xfrm>
            <a:off x="130476" y="152400"/>
            <a:ext cx="1694695" cy="707886"/>
          </a:xfrm>
          <a:prstGeom prst="rect">
            <a:avLst/>
          </a:prstGeom>
          <a:noFill/>
        </p:spPr>
        <p:txBody>
          <a:bodyPr wrap="none" rtlCol="0">
            <a:spAutoFit/>
          </a:bodyPr>
          <a:lstStyle/>
          <a:p>
            <a:r>
              <a:rPr lang="en-US" sz="4000" dirty="0">
                <a:latin typeface="+mj-lt"/>
              </a:rPr>
              <a:t>Annual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http://geography.uoregon.edu/envchange/clim_animations/gifs/storagechg_web.gif"/>
          <p:cNvPicPr>
            <a:picLocks noChangeAspect="1" noChangeArrowheads="1" noCrop="1"/>
          </p:cNvPicPr>
          <p:nvPr/>
        </p:nvPicPr>
        <p:blipFill>
          <a:blip r:embed="rId3" cstate="print"/>
          <a:srcRect/>
          <a:stretch>
            <a:fillRect/>
          </a:stretch>
        </p:blipFill>
        <p:spPr bwMode="auto">
          <a:xfrm>
            <a:off x="221460" y="861643"/>
            <a:ext cx="8746692" cy="5943600"/>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Energy Flux </a:t>
            </a:r>
          </a:p>
        </p:txBody>
      </p:sp>
      <p:sp>
        <p:nvSpPr>
          <p:cNvPr id="4" name="Rectangle 3"/>
          <p:cNvSpPr/>
          <p:nvPr/>
        </p:nvSpPr>
        <p:spPr>
          <a:xfrm>
            <a:off x="1992924" y="873366"/>
            <a:ext cx="3712876" cy="369332"/>
          </a:xfrm>
          <a:prstGeom prst="rect">
            <a:avLst/>
          </a:prstGeom>
        </p:spPr>
        <p:txBody>
          <a:bodyPr wrap="none">
            <a:spAutoFit/>
          </a:bodyPr>
          <a:lstStyle/>
          <a:p>
            <a:pPr algn="l"/>
            <a:r>
              <a:rPr lang="en-US" sz="1800" b="1" dirty="0">
                <a:solidFill>
                  <a:srgbClr val="FF0000"/>
                </a:solidFill>
              </a:rPr>
              <a:t>positive = upward, </a:t>
            </a:r>
            <a:r>
              <a:rPr lang="en-US" sz="1800" b="1" dirty="0">
                <a:solidFill>
                  <a:schemeClr val="bg1"/>
                </a:solidFill>
              </a:rPr>
              <a:t>negative=downward</a:t>
            </a:r>
            <a:endParaRPr lang="en-US" sz="2000" b="1" dirty="0">
              <a:solidFill>
                <a:schemeClr val="bg1"/>
              </a:solidFill>
            </a:endParaRPr>
          </a:p>
        </p:txBody>
      </p:sp>
      <p:sp>
        <p:nvSpPr>
          <p:cNvPr id="5" name="TextBox 4"/>
          <p:cNvSpPr txBox="1"/>
          <p:nvPr/>
        </p:nvSpPr>
        <p:spPr>
          <a:xfrm>
            <a:off x="4712102" y="5629870"/>
            <a:ext cx="4203298" cy="923330"/>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Solar radiation (season and latitude)</a:t>
            </a:r>
          </a:p>
          <a:p>
            <a:pPr marL="342900" indent="-342900" algn="l">
              <a:buAutoNum type="arabicPeriod"/>
            </a:pPr>
            <a:r>
              <a:rPr lang="en-US" sz="1800" dirty="0"/>
              <a:t>LH flux and net LW flux</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b="1" kern="0" dirty="0">
                <a:solidFill>
                  <a:schemeClr val="tx2"/>
                </a:solidFill>
                <a:effectLst>
                  <a:outerShdw blurRad="50800" dist="38100" dir="2700000" algn="tl" rotWithShape="0">
                    <a:prstClr val="black">
                      <a:alpha val="40000"/>
                    </a:prstClr>
                  </a:outerShdw>
                </a:effectLst>
                <a:ea typeface="+mj-ea"/>
                <a:cs typeface="+mj-cs"/>
              </a:rPr>
              <a:t>Evaporation (E) vs. Precipitation (P)</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14</a:t>
            </a:fld>
            <a:endParaRPr lang="en-US" dirty="0"/>
          </a:p>
        </p:txBody>
      </p:sp>
      <p:pic>
        <p:nvPicPr>
          <p:cNvPr id="6" name="Picture 5" descr="a.png"/>
          <p:cNvPicPr>
            <a:picLocks noChangeAspect="1"/>
          </p:cNvPicPr>
          <p:nvPr/>
        </p:nvPicPr>
        <p:blipFill>
          <a:blip r:embed="rId2" cstate="print"/>
          <a:stretch>
            <a:fillRect/>
          </a:stretch>
        </p:blipFill>
        <p:spPr>
          <a:xfrm>
            <a:off x="1066800" y="506606"/>
            <a:ext cx="7162800" cy="3227194"/>
          </a:xfrm>
          <a:prstGeom prst="rect">
            <a:avLst/>
          </a:prstGeom>
        </p:spPr>
      </p:pic>
      <p:pic>
        <p:nvPicPr>
          <p:cNvPr id="1026" name="Picture 2" descr="http://www.cgd.ucar.edu/cas/adai/tmp/a.png"/>
          <p:cNvPicPr>
            <a:picLocks noChangeAspect="1" noChangeArrowheads="1"/>
          </p:cNvPicPr>
          <p:nvPr/>
        </p:nvPicPr>
        <p:blipFill>
          <a:blip r:embed="rId3" cstate="print"/>
          <a:srcRect/>
          <a:stretch>
            <a:fillRect/>
          </a:stretch>
        </p:blipFill>
        <p:spPr bwMode="auto">
          <a:xfrm>
            <a:off x="1066800" y="3393518"/>
            <a:ext cx="7162800" cy="3235882"/>
          </a:xfrm>
          <a:prstGeom prst="rect">
            <a:avLst/>
          </a:prstGeom>
          <a:noFill/>
        </p:spPr>
      </p:pic>
    </p:spTree>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http://geography.uoregon.edu/envchange/clim_animations/gifs/prate_web.gif"/>
          <p:cNvPicPr>
            <a:picLocks noChangeAspect="1" noChangeArrowheads="1" noCrop="1"/>
          </p:cNvPicPr>
          <p:nvPr/>
        </p:nvPicPr>
        <p:blipFill>
          <a:blip r:embed="rId2" cstate="print"/>
          <a:srcRect/>
          <a:stretch>
            <a:fillRect/>
          </a:stretch>
        </p:blipFill>
        <p:spPr bwMode="auto">
          <a:xfrm>
            <a:off x="228600" y="952499"/>
            <a:ext cx="8692363" cy="5829301"/>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a:t>
            </a:r>
            <a:r>
              <a:rPr lang="en-US" b="1" kern="0" dirty="0">
                <a:solidFill>
                  <a:srgbClr val="FF3300"/>
                </a:solidFill>
                <a:latin typeface="Arial" charset="0"/>
                <a:ea typeface="SimSun" pitchFamily="2" charset="-122"/>
              </a:rPr>
              <a:t>Precipitation </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712102" y="5603930"/>
            <a:ext cx="4203298" cy="1200329"/>
          </a:xfrm>
          <a:prstGeom prst="rect">
            <a:avLst/>
          </a:prstGeom>
          <a:noFill/>
        </p:spPr>
        <p:txBody>
          <a:bodyPr wrap="square" rtlCol="0">
            <a:spAutoFit/>
          </a:bodyPr>
          <a:lstStyle/>
          <a:p>
            <a:pPr algn="l"/>
            <a:r>
              <a:rPr lang="en-US" sz="1800" b="1" dirty="0">
                <a:solidFill>
                  <a:schemeClr val="bg1"/>
                </a:solidFill>
              </a:rPr>
              <a:t>Varies with:</a:t>
            </a:r>
          </a:p>
          <a:p>
            <a:pPr marL="342900" indent="-342900" algn="l">
              <a:buAutoNum type="arabicPeriod"/>
            </a:pPr>
            <a:r>
              <a:rPr lang="en-US" sz="1800" dirty="0"/>
              <a:t>Season and latitude</a:t>
            </a:r>
          </a:p>
          <a:p>
            <a:pPr marL="342900" indent="-342900" algn="l">
              <a:buAutoNum type="arabicPeriod"/>
            </a:pPr>
            <a:r>
              <a:rPr lang="en-US" sz="1800" dirty="0"/>
              <a:t>Peaks in the ITCZ</a:t>
            </a:r>
          </a:p>
          <a:p>
            <a:pPr marL="342900" indent="-342900" algn="l">
              <a:buAutoNum type="arabicPeriod"/>
            </a:pPr>
            <a:r>
              <a:rPr lang="en-US" sz="1800" dirty="0"/>
              <a:t>Low in the subtropics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eography.uoregon.edu/envchange/clim_animations/gifs/tmp2m_web.gif"/>
          <p:cNvPicPr>
            <a:picLocks noChangeAspect="1" noChangeArrowheads="1" noCrop="1"/>
          </p:cNvPicPr>
          <p:nvPr/>
        </p:nvPicPr>
        <p:blipFill>
          <a:blip r:embed="rId2" cstate="print"/>
          <a:srcRect/>
          <a:stretch>
            <a:fillRect/>
          </a:stretch>
        </p:blipFill>
        <p:spPr bwMode="auto">
          <a:xfrm>
            <a:off x="1828801" y="76200"/>
            <a:ext cx="4953000" cy="3365690"/>
          </a:xfrm>
          <a:prstGeom prst="rect">
            <a:avLst/>
          </a:prstGeom>
          <a:solidFill>
            <a:schemeClr val="tx1"/>
          </a:solidFill>
        </p:spPr>
      </p:pic>
      <p:pic>
        <p:nvPicPr>
          <p:cNvPr id="3" name="Picture 2" descr="http://geography.uoregon.edu/envchange/clim_animations/gifs/prate_web.gif"/>
          <p:cNvPicPr>
            <a:picLocks noChangeAspect="1" noChangeArrowheads="1" noCrop="1"/>
          </p:cNvPicPr>
          <p:nvPr/>
        </p:nvPicPr>
        <p:blipFill>
          <a:blip r:embed="rId3" cstate="print"/>
          <a:srcRect/>
          <a:stretch>
            <a:fillRect/>
          </a:stretch>
        </p:blipFill>
        <p:spPr bwMode="auto">
          <a:xfrm>
            <a:off x="1828800" y="3536402"/>
            <a:ext cx="4953001" cy="3321598"/>
          </a:xfrm>
          <a:prstGeom prst="rect">
            <a:avLst/>
          </a:prstGeom>
          <a:solidFill>
            <a:schemeClr val="tx1"/>
          </a:solidFill>
        </p:spPr>
      </p:pic>
      <p:sp>
        <p:nvSpPr>
          <p:cNvPr id="4" name="TextBox 3"/>
          <p:cNvSpPr txBox="1"/>
          <p:nvPr/>
        </p:nvSpPr>
        <p:spPr>
          <a:xfrm>
            <a:off x="6629400" y="3429000"/>
            <a:ext cx="2438400" cy="461665"/>
          </a:xfrm>
          <a:prstGeom prst="rect">
            <a:avLst/>
          </a:prstGeom>
          <a:noFill/>
        </p:spPr>
        <p:txBody>
          <a:bodyPr wrap="square" rtlCol="0">
            <a:spAutoFit/>
          </a:bodyPr>
          <a:lstStyle/>
          <a:p>
            <a:r>
              <a:rPr lang="en-US" sz="2400" b="1" dirty="0">
                <a:solidFill>
                  <a:schemeClr val="tx2"/>
                </a:solidFill>
              </a:rPr>
              <a:t>P moves with Ta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3- from Trenberth_etal_JHM07.png"/>
          <p:cNvPicPr>
            <a:picLocks noChangeAspect="1"/>
          </p:cNvPicPr>
          <p:nvPr/>
        </p:nvPicPr>
        <p:blipFill>
          <a:blip r:embed="rId2" cstate="print"/>
          <a:stretch>
            <a:fillRect/>
          </a:stretch>
        </p:blipFill>
        <p:spPr>
          <a:xfrm>
            <a:off x="304800" y="636494"/>
            <a:ext cx="8574118" cy="5867400"/>
          </a:xfrm>
          <a:prstGeom prst="rect">
            <a:avLst/>
          </a:prstGeom>
        </p:spPr>
      </p:pic>
      <p:sp>
        <p:nvSpPr>
          <p:cNvPr id="4" name="Rectangle 2"/>
          <p:cNvSpPr txBox="1">
            <a:spLocks noChangeArrowheads="1"/>
          </p:cNvSpPr>
          <p:nvPr/>
        </p:nvSpPr>
        <p:spPr bwMode="auto">
          <a:xfrm>
            <a:off x="0" y="-112059"/>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Long-term Mean E – P Difference Map</a:t>
            </a:r>
          </a:p>
        </p:txBody>
      </p:sp>
      <p:sp>
        <p:nvSpPr>
          <p:cNvPr id="10" name="Rectangle 6"/>
          <p:cNvSpPr>
            <a:spLocks noChangeArrowheads="1"/>
          </p:cNvSpPr>
          <p:nvPr/>
        </p:nvSpPr>
        <p:spPr bwMode="auto">
          <a:xfrm>
            <a:off x="152400" y="6475221"/>
            <a:ext cx="8610600" cy="286232"/>
          </a:xfrm>
          <a:prstGeom prst="rect">
            <a:avLst/>
          </a:prstGeom>
          <a:noFill/>
          <a:ln w="9525">
            <a:noFill/>
            <a:miter lim="800000"/>
            <a:headEnd/>
            <a:tailEnd/>
          </a:ln>
        </p:spPr>
        <p:txBody>
          <a:bodyPr>
            <a:spAutoFit/>
          </a:bodyPr>
          <a:lstStyle/>
          <a:p>
            <a:pPr marL="533400" indent="-533400">
              <a:lnSpc>
                <a:spcPct val="90000"/>
              </a:lnSpc>
            </a:pPr>
            <a:r>
              <a:rPr lang="en-US" sz="1400" b="1" dirty="0" err="1">
                <a:sym typeface="Symbol" pitchFamily="18" charset="2"/>
              </a:rPr>
              <a:t>Trenberth</a:t>
            </a:r>
            <a:r>
              <a:rPr lang="en-US" sz="1400" b="1" dirty="0">
                <a:sym typeface="Symbol" pitchFamily="18" charset="2"/>
              </a:rPr>
              <a:t> et al. (2007, JHM)</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17</a:t>
            </a:fld>
            <a:endParaRPr lang="en-US" dirty="0"/>
          </a:p>
        </p:txBody>
      </p:sp>
      <p:grpSp>
        <p:nvGrpSpPr>
          <p:cNvPr id="22" name="Group 21"/>
          <p:cNvGrpSpPr/>
          <p:nvPr/>
        </p:nvGrpSpPr>
        <p:grpSpPr>
          <a:xfrm>
            <a:off x="3048000" y="1752600"/>
            <a:ext cx="5410200" cy="2286000"/>
            <a:chOff x="3048000" y="1752600"/>
            <a:chExt cx="5410200" cy="2286000"/>
          </a:xfrm>
        </p:grpSpPr>
        <p:grpSp>
          <p:nvGrpSpPr>
            <p:cNvPr id="19" name="Group 18"/>
            <p:cNvGrpSpPr/>
            <p:nvPr/>
          </p:nvGrpSpPr>
          <p:grpSpPr>
            <a:xfrm>
              <a:off x="3048000" y="1752600"/>
              <a:ext cx="5410200" cy="2286000"/>
              <a:chOff x="3048000" y="1752600"/>
              <a:chExt cx="5410200" cy="2286000"/>
            </a:xfrm>
          </p:grpSpPr>
          <p:sp>
            <p:nvSpPr>
              <p:cNvPr id="6" name="Down Arrow 5"/>
              <p:cNvSpPr/>
              <p:nvPr/>
            </p:nvSpPr>
            <p:spPr bwMode="auto">
              <a:xfrm>
                <a:off x="5410200" y="1981200"/>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Down Arrow 6"/>
              <p:cNvSpPr/>
              <p:nvPr/>
            </p:nvSpPr>
            <p:spPr bwMode="auto">
              <a:xfrm>
                <a:off x="7848600" y="1752600"/>
                <a:ext cx="228600" cy="609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Down Arrow 7"/>
              <p:cNvSpPr/>
              <p:nvPr/>
            </p:nvSpPr>
            <p:spPr bwMode="auto">
              <a:xfrm>
                <a:off x="6248400" y="2743200"/>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Down Arrow 8"/>
              <p:cNvSpPr/>
              <p:nvPr/>
            </p:nvSpPr>
            <p:spPr bwMode="auto">
              <a:xfrm>
                <a:off x="3048000" y="2926405"/>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Down Arrow 10"/>
              <p:cNvSpPr/>
              <p:nvPr/>
            </p:nvSpPr>
            <p:spPr bwMode="auto">
              <a:xfrm rot="10800000">
                <a:off x="5867400" y="2558375"/>
                <a:ext cx="152400" cy="228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Down Arrow 13"/>
              <p:cNvSpPr/>
              <p:nvPr/>
            </p:nvSpPr>
            <p:spPr bwMode="auto">
              <a:xfrm rot="10800000">
                <a:off x="7994515" y="2616740"/>
                <a:ext cx="152400" cy="228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5" name="Down Arrow 14"/>
              <p:cNvSpPr/>
              <p:nvPr/>
            </p:nvSpPr>
            <p:spPr bwMode="auto">
              <a:xfrm>
                <a:off x="8305800" y="2819400"/>
                <a:ext cx="152400" cy="3048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Down Arrow 15"/>
              <p:cNvSpPr/>
              <p:nvPr/>
            </p:nvSpPr>
            <p:spPr bwMode="auto">
              <a:xfrm rot="10800000">
                <a:off x="8305800" y="3416030"/>
                <a:ext cx="1524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7" name="Down Arrow 16"/>
              <p:cNvSpPr/>
              <p:nvPr/>
            </p:nvSpPr>
            <p:spPr bwMode="auto">
              <a:xfrm rot="10800000">
                <a:off x="6553201" y="3568430"/>
                <a:ext cx="152399" cy="47017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8" name="Down Arrow 17"/>
              <p:cNvSpPr/>
              <p:nvPr/>
            </p:nvSpPr>
            <p:spPr bwMode="auto">
              <a:xfrm rot="10800000">
                <a:off x="3048001" y="3523035"/>
                <a:ext cx="152399" cy="47017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20" name="Down Arrow 19"/>
            <p:cNvSpPr/>
            <p:nvPr/>
          </p:nvSpPr>
          <p:spPr bwMode="auto">
            <a:xfrm rot="10800000">
              <a:off x="4800600" y="2571345"/>
              <a:ext cx="152400" cy="228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1" name="Down Arrow 20"/>
            <p:cNvSpPr/>
            <p:nvPr/>
          </p:nvSpPr>
          <p:spPr bwMode="auto">
            <a:xfrm>
              <a:off x="4648200" y="2000655"/>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http://geography.uoregon.edu/envchange/clim_animations/gifs/pminuse_web.gif"/>
          <p:cNvPicPr>
            <a:picLocks noChangeAspect="1" noChangeArrowheads="1" noCrop="1"/>
          </p:cNvPicPr>
          <p:nvPr/>
        </p:nvPicPr>
        <p:blipFill>
          <a:blip r:embed="rId2" cstate="print"/>
          <a:srcRect/>
          <a:stretch>
            <a:fillRect/>
          </a:stretch>
        </p:blipFill>
        <p:spPr bwMode="auto">
          <a:xfrm>
            <a:off x="228600" y="914400"/>
            <a:ext cx="8686800" cy="5902902"/>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Water Flux (P-E)</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712102" y="5629870"/>
            <a:ext cx="4203298" cy="1200329"/>
          </a:xfrm>
          <a:prstGeom prst="rect">
            <a:avLst/>
          </a:prstGeom>
          <a:noFill/>
        </p:spPr>
        <p:txBody>
          <a:bodyPr wrap="square" rtlCol="0">
            <a:spAutoFit/>
          </a:bodyPr>
          <a:lstStyle/>
          <a:p>
            <a:pPr algn="l"/>
            <a:r>
              <a:rPr lang="en-US" sz="1800" b="1" dirty="0">
                <a:solidFill>
                  <a:schemeClr val="bg1"/>
                </a:solidFill>
              </a:rPr>
              <a:t>Varies with:</a:t>
            </a:r>
          </a:p>
          <a:p>
            <a:pPr marL="342900" indent="-342900" algn="l">
              <a:buAutoNum type="arabicPeriod"/>
            </a:pPr>
            <a:r>
              <a:rPr lang="en-US" sz="1800" dirty="0"/>
              <a:t>The positions of the ITCZ and Subtropical High</a:t>
            </a:r>
          </a:p>
          <a:p>
            <a:pPr marL="342900" indent="-342900" algn="l">
              <a:buAutoNum type="arabicPeriod"/>
            </a:pPr>
            <a:r>
              <a:rPr lang="en-US" sz="1800" dirty="0"/>
              <a:t>Mainly with precipitation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52400" y="19050"/>
            <a:ext cx="8862035" cy="6000750"/>
          </a:xfrm>
          <a:prstGeom prst="rect">
            <a:avLst/>
          </a:prstGeom>
          <a:noFill/>
          <a:ln w="9525">
            <a:noFill/>
            <a:miter lim="800000"/>
            <a:headEnd/>
            <a:tailEnd/>
          </a:ln>
        </p:spPr>
      </p:pic>
      <p:sp>
        <p:nvSpPr>
          <p:cNvPr id="3" name="TextBox 2"/>
          <p:cNvSpPr txBox="1"/>
          <p:nvPr/>
        </p:nvSpPr>
        <p:spPr>
          <a:xfrm>
            <a:off x="46890" y="5798403"/>
            <a:ext cx="9067800" cy="830997"/>
          </a:xfrm>
          <a:prstGeom prst="rect">
            <a:avLst/>
          </a:prstGeom>
          <a:solidFill>
            <a:schemeClr val="tx1"/>
          </a:solidFill>
        </p:spPr>
        <p:txBody>
          <a:bodyPr wrap="square" rtlCol="0">
            <a:spAutoFit/>
          </a:bodyPr>
          <a:lstStyle/>
          <a:p>
            <a:pPr algn="l"/>
            <a:r>
              <a:rPr lang="en-US" sz="2400" dirty="0">
                <a:solidFill>
                  <a:schemeClr val="tx2"/>
                </a:solidFill>
              </a:rPr>
              <a:t>A lot of efforts were devoted to estimate the turbulence transfer coefficient C</a:t>
            </a:r>
            <a:r>
              <a:rPr lang="en-US" sz="2400" baseline="-25000" dirty="0">
                <a:solidFill>
                  <a:schemeClr val="tx2"/>
                </a:solidFill>
              </a:rPr>
              <a:t>D</a:t>
            </a:r>
            <a:r>
              <a:rPr lang="en-US" sz="2400" dirty="0">
                <a:solidFill>
                  <a:schemeClr val="tx2"/>
                </a:solidFill>
              </a:rPr>
              <a:t> for heat, water, and momentum (wind stress). Note the influence of </a:t>
            </a:r>
            <a:r>
              <a:rPr lang="en-US" sz="2400" dirty="0">
                <a:solidFill>
                  <a:schemeClr val="bg1"/>
                </a:solidFill>
              </a:rPr>
              <a:t>wind speed</a:t>
            </a:r>
            <a:r>
              <a:rPr lang="en-US" sz="2400" dirty="0">
                <a:solidFill>
                  <a:schemeClr val="tx2"/>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#14</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Air–Sea and Land-Atmosphere Interactions</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1"/>
          <p:cNvPicPr>
            <a:picLocks noChangeAspect="1" noChangeArrowheads="1"/>
          </p:cNvPicPr>
          <p:nvPr/>
        </p:nvPicPr>
        <p:blipFill>
          <a:blip r:embed="rId2" cstate="print"/>
          <a:srcRect/>
          <a:stretch>
            <a:fillRect/>
          </a:stretch>
        </p:blipFill>
        <p:spPr bwMode="auto">
          <a:xfrm>
            <a:off x="76200" y="1276350"/>
            <a:ext cx="8870950" cy="5505450"/>
          </a:xfrm>
          <a:prstGeom prst="rect">
            <a:avLst/>
          </a:prstGeom>
          <a:noFill/>
          <a:ln w="9525">
            <a:noFill/>
            <a:miter lim="800000"/>
            <a:headEnd/>
            <a:tailEnd/>
          </a:ln>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Transfer Coefficients in NCAR CAM5</a:t>
            </a:r>
          </a:p>
        </p:txBody>
      </p:sp>
      <p:sp>
        <p:nvSpPr>
          <p:cNvPr id="4" name="TextBox 3"/>
          <p:cNvSpPr txBox="1"/>
          <p:nvPr/>
        </p:nvSpPr>
        <p:spPr>
          <a:xfrm>
            <a:off x="526450" y="685800"/>
            <a:ext cx="8236550" cy="461665"/>
          </a:xfrm>
          <a:prstGeom prst="rect">
            <a:avLst/>
          </a:prstGeom>
          <a:noFill/>
        </p:spPr>
        <p:txBody>
          <a:bodyPr wrap="none" rtlCol="0">
            <a:spAutoFit/>
          </a:bodyPr>
          <a:lstStyle/>
          <a:p>
            <a:pPr algn="l"/>
            <a:r>
              <a:rPr lang="en-US" sz="2400" b="1" dirty="0">
                <a:solidFill>
                  <a:schemeClr val="tx2"/>
                </a:solidFill>
              </a:rPr>
              <a:t>C</a:t>
            </a:r>
            <a:r>
              <a:rPr lang="en-US" sz="1400" b="1" dirty="0">
                <a:solidFill>
                  <a:schemeClr val="tx2"/>
                </a:solidFill>
              </a:rPr>
              <a:t>D</a:t>
            </a:r>
            <a:r>
              <a:rPr lang="en-US" sz="2400" b="1" dirty="0">
                <a:solidFill>
                  <a:schemeClr val="tx2"/>
                </a:solidFill>
              </a:rPr>
              <a:t> depends on atmospheric stability and surface roughness length</a:t>
            </a:r>
            <a:endParaRPr lang="en-US" dirty="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2" cstate="print"/>
          <a:srcRect/>
          <a:stretch>
            <a:fillRect/>
          </a:stretch>
        </p:blipFill>
        <p:spPr bwMode="auto">
          <a:xfrm>
            <a:off x="-54457" y="1377950"/>
            <a:ext cx="9198457" cy="4184650"/>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dirty="0">
                <a:solidFill>
                  <a:srgbClr val="9A0021"/>
                </a:solidFill>
                <a:ea typeface="ＭＳ Ｐゴシック" pitchFamily="-128" charset="-128"/>
              </a:rPr>
              <a:t>The Bjerknes feedbacks in the tropics </a:t>
            </a:r>
            <a:r>
              <a:rPr lang="en-US" sz="2000" dirty="0">
                <a:ea typeface="ＭＳ Ｐゴシック" pitchFamily="-128" charset="-128"/>
              </a:rPr>
              <a:t>(warm ENSO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algn="l" eaLnBrk="1" hangingPunct="1">
              <a:buFontTx/>
              <a:buChar char="•"/>
            </a:pPr>
            <a:r>
              <a:rPr lang="en-US" sz="2400" b="1">
                <a:solidFill>
                  <a:srgbClr val="003366"/>
                </a:solidFill>
                <a:latin typeface="Times New Roman" pitchFamily="28" charset="0"/>
                <a:ea typeface="ＭＳ Ｐゴシック" pitchFamily="-128" charset="-128"/>
              </a:rPr>
              <a:t> Positive feedback 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r>
              <a:rPr lang="en-US" sz="2000" b="1" dirty="0">
                <a:solidFill>
                  <a:srgbClr val="000000"/>
                </a:solidFill>
                <a:latin typeface="Times New Roman"/>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eaLnBrk="1" hangingPunct="1">
              <a:spcBef>
                <a:spcPct val="50000"/>
              </a:spcBef>
            </a:pPr>
            <a:r>
              <a:rPr lang="en-US" sz="1400" b="1" dirty="0" err="1">
                <a:solidFill>
                  <a:srgbClr val="003366"/>
                </a:solidFill>
                <a:latin typeface="Times New Roman" pitchFamily="28" charset="0"/>
                <a:ea typeface="ＭＳ Ｐゴシック" pitchFamily="-128" charset="-128"/>
              </a:rPr>
              <a:t>Jakob</a:t>
            </a:r>
            <a:r>
              <a:rPr lang="en-US" sz="1400" b="1" dirty="0">
                <a:solidFill>
                  <a:srgbClr val="003366"/>
                </a:solidFill>
                <a:latin typeface="Times New Roman" pitchFamily="28" charset="0"/>
                <a:ea typeface="ＭＳ Ｐゴシック" pitchFamily="-128" charset="-128"/>
              </a:rPr>
              <a:t> </a:t>
            </a:r>
            <a:r>
              <a:rPr lang="en-US" sz="1400" b="1" dirty="0" err="1">
                <a:solidFill>
                  <a:srgbClr val="003366"/>
                </a:solidFill>
                <a:latin typeface="Times New Roman" pitchFamily="28" charset="0"/>
                <a:ea typeface="ＭＳ Ｐゴシック" pitchFamily="-128" charset="-128"/>
              </a:rPr>
              <a:t>Bjerknes</a:t>
            </a:r>
            <a:r>
              <a:rPr lang="en-US" sz="1400" b="1" dirty="0">
                <a:solidFill>
                  <a:srgbClr val="003366"/>
                </a:solidFill>
                <a:latin typeface="Times New Roman" pitchFamily="28" charset="0"/>
                <a:ea typeface="ＭＳ Ｐゴシック" pitchFamily="-128" charset="-128"/>
              </a:rPr>
              <a:t> (1897-1975) </a:t>
            </a:r>
          </a:p>
        </p:txBody>
      </p:sp>
      <p:sp>
        <p:nvSpPr>
          <p:cNvPr id="13" name="Rectangle 12"/>
          <p:cNvSpPr/>
          <p:nvPr/>
        </p:nvSpPr>
        <p:spPr>
          <a:xfrm>
            <a:off x="1600200" y="762000"/>
            <a:ext cx="7086600" cy="353943"/>
          </a:xfrm>
          <a:prstGeom prst="rect">
            <a:avLst/>
          </a:prstGeom>
        </p:spPr>
        <p:txBody>
          <a:bodyPr wrap="square">
            <a:spAutoFit/>
          </a:bodyPr>
          <a:lstStyle/>
          <a:p>
            <a:r>
              <a:rPr lang="en-US" sz="1700" b="1" dirty="0">
                <a:solidFill>
                  <a:srgbClr val="000000"/>
                </a:solidFill>
              </a:rPr>
              <a:t>Norwegian-American meteorologist, founded UCLA Dept. of Meteorology</a:t>
            </a:r>
          </a:p>
        </p:txBody>
      </p:sp>
      <p:sp>
        <p:nvSpPr>
          <p:cNvPr id="14" name="Rectangle 4"/>
          <p:cNvSpPr txBox="1">
            <a:spLocks noChangeArrowheads="1"/>
          </p:cNvSpPr>
          <p:nvPr/>
        </p:nvSpPr>
        <p:spPr bwMode="auto">
          <a:xfrm>
            <a:off x="1435688" y="-39864"/>
            <a:ext cx="6781800" cy="4270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ea typeface="ＭＳ Ｐゴシック" pitchFamily="-128" charset="-128"/>
                <a:cs typeface="Arial" pitchFamily="34" charset="0"/>
              </a:rPr>
              <a:t>Air-Sea Feedbacks: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2" cstate="print"/>
          <a:srcRect/>
          <a:stretch>
            <a:fillRect/>
          </a:stretch>
        </p:blipFill>
        <p:spPr bwMode="auto">
          <a:xfrm>
            <a:off x="17586" y="280138"/>
            <a:ext cx="9067800" cy="6245241"/>
          </a:xfrm>
          <a:prstGeom prst="rect">
            <a:avLst/>
          </a:prstGeom>
          <a:noFill/>
          <a:ln w="9525">
            <a:noFill/>
            <a:miter lim="800000"/>
            <a:headEnd/>
            <a:tailEnd/>
          </a:ln>
        </p:spPr>
      </p:pic>
      <p:sp>
        <p:nvSpPr>
          <p:cNvPr id="3" name="TextBox 2"/>
          <p:cNvSpPr txBox="1"/>
          <p:nvPr/>
        </p:nvSpPr>
        <p:spPr>
          <a:xfrm>
            <a:off x="6248400" y="1447800"/>
            <a:ext cx="2625592" cy="584775"/>
          </a:xfrm>
          <a:prstGeom prst="rect">
            <a:avLst/>
          </a:prstGeom>
          <a:noFill/>
        </p:spPr>
        <p:txBody>
          <a:bodyPr wrap="none" rtlCol="0">
            <a:spAutoFit/>
          </a:bodyPr>
          <a:lstStyle/>
          <a:p>
            <a:r>
              <a:rPr lang="en-US" sz="3200" b="1" dirty="0">
                <a:latin typeface="+mj-lt"/>
              </a:rPr>
              <a:t>In the Tropics</a:t>
            </a:r>
          </a:p>
        </p:txBody>
      </p:sp>
      <p:sp>
        <p:nvSpPr>
          <p:cNvPr id="4" name="TextBox 3"/>
          <p:cNvSpPr txBox="1"/>
          <p:nvPr/>
        </p:nvSpPr>
        <p:spPr>
          <a:xfrm>
            <a:off x="48295" y="5766137"/>
            <a:ext cx="8824852" cy="1015663"/>
          </a:xfrm>
          <a:prstGeom prst="rect">
            <a:avLst/>
          </a:prstGeom>
          <a:noFill/>
        </p:spPr>
        <p:txBody>
          <a:bodyPr wrap="none" rtlCol="0">
            <a:spAutoFit/>
          </a:bodyPr>
          <a:lstStyle/>
          <a:p>
            <a:pPr algn="l"/>
            <a:r>
              <a:rPr lang="en-US" sz="2000" b="1" dirty="0"/>
              <a:t>SST gradient </a:t>
            </a:r>
            <a:r>
              <a:rPr lang="en-US" sz="2000" b="1" dirty="0">
                <a:sym typeface="Wingdings" pitchFamily="2" charset="2"/>
              </a:rPr>
              <a:t> Pressure gradient  anomaly winds (green arrows)  decreased </a:t>
            </a:r>
          </a:p>
          <a:p>
            <a:pPr algn="l"/>
            <a:r>
              <a:rPr lang="en-US" sz="2000" b="1" dirty="0">
                <a:sym typeface="Wingdings" pitchFamily="2" charset="2"/>
              </a:rPr>
              <a:t>(increased) winds north (south) of Equator  Reduced (enhanced) E north (south) of</a:t>
            </a:r>
          </a:p>
          <a:p>
            <a:pPr algn="l"/>
            <a:r>
              <a:rPr lang="en-US" sz="2000" b="1" dirty="0">
                <a:sym typeface="Wingdings" pitchFamily="2" charset="2"/>
              </a:rPr>
              <a:t>Equator  SST warming (cooling) North (south) of Equator  Increased SST gradient</a:t>
            </a:r>
            <a:endParaRPr lang="en-US" sz="2000" b="1" dirty="0"/>
          </a:p>
        </p:txBody>
      </p:sp>
      <p:cxnSp>
        <p:nvCxnSpPr>
          <p:cNvPr id="6" name="Straight Arrow Connector 5"/>
          <p:cNvCxnSpPr/>
          <p:nvPr/>
        </p:nvCxnSpPr>
        <p:spPr bwMode="auto">
          <a:xfrm rot="10800000" flipV="1">
            <a:off x="5029200" y="2667000"/>
            <a:ext cx="76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7" name="TextBox 6"/>
          <p:cNvSpPr txBox="1"/>
          <p:nvPr/>
        </p:nvSpPr>
        <p:spPr>
          <a:xfrm>
            <a:off x="4208831" y="2362200"/>
            <a:ext cx="1734769" cy="369332"/>
          </a:xfrm>
          <a:prstGeom prst="rect">
            <a:avLst/>
          </a:prstGeom>
          <a:noFill/>
        </p:spPr>
        <p:txBody>
          <a:bodyPr wrap="none" rtlCol="0">
            <a:spAutoFit/>
          </a:bodyPr>
          <a:lstStyle/>
          <a:p>
            <a:r>
              <a:rPr lang="en-US" sz="1800" dirty="0"/>
              <a:t>Background winds</a:t>
            </a:r>
          </a:p>
        </p:txBody>
      </p:sp>
      <p:cxnSp>
        <p:nvCxnSpPr>
          <p:cNvPr id="8" name="Straight Arrow Connector 7"/>
          <p:cNvCxnSpPr/>
          <p:nvPr/>
        </p:nvCxnSpPr>
        <p:spPr bwMode="auto">
          <a:xfrm rot="10800000" flipV="1">
            <a:off x="1066800" y="2561490"/>
            <a:ext cx="58369"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304800" y="2209800"/>
            <a:ext cx="1459054" cy="369332"/>
          </a:xfrm>
          <a:prstGeom prst="rect">
            <a:avLst/>
          </a:prstGeom>
          <a:noFill/>
        </p:spPr>
        <p:txBody>
          <a:bodyPr wrap="none" rtlCol="0">
            <a:spAutoFit/>
          </a:bodyPr>
          <a:lstStyle/>
          <a:p>
            <a:r>
              <a:rPr lang="en-US" sz="1800" dirty="0"/>
              <a:t>Anomaly winds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5029200" y="762000"/>
            <a:ext cx="4114800" cy="6019800"/>
          </a:xfrm>
          <a:prstGeom prst="rect">
            <a:avLst/>
          </a:prstGeom>
          <a:solidFill>
            <a:schemeClr val="tx1"/>
          </a:solidFill>
          <a:ln w="1587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1" name="Down Arrow 20"/>
          <p:cNvSpPr/>
          <p:nvPr/>
        </p:nvSpPr>
        <p:spPr bwMode="auto">
          <a:xfrm>
            <a:off x="4191000" y="2971800"/>
            <a:ext cx="304800" cy="3810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381000" y="76200"/>
            <a:ext cx="8534400" cy="1077218"/>
          </a:xfrm>
          <a:prstGeom prst="rect">
            <a:avLst/>
          </a:prstGeom>
          <a:noFill/>
        </p:spPr>
        <p:txBody>
          <a:bodyPr wrap="square" rtlCol="0">
            <a:spAutoFit/>
          </a:bodyPr>
          <a:lstStyle/>
          <a:p>
            <a:r>
              <a:rPr lang="en-US" sz="3200" dirty="0">
                <a:solidFill>
                  <a:schemeClr val="tx2"/>
                </a:solidFill>
              </a:rPr>
              <a:t>Wind Evaporation SST (WES) Feedback at </a:t>
            </a:r>
            <a:r>
              <a:rPr lang="en-US" sz="3200" dirty="0" err="1">
                <a:solidFill>
                  <a:schemeClr val="tx2"/>
                </a:solidFill>
              </a:rPr>
              <a:t>Midlatitudes</a:t>
            </a:r>
            <a:endParaRPr lang="en-US" sz="3200" dirty="0">
              <a:solidFill>
                <a:schemeClr val="tx2"/>
              </a:solidFill>
            </a:endParaRPr>
          </a:p>
          <a:p>
            <a:pPr algn="l"/>
            <a:r>
              <a:rPr lang="en-US" sz="2000" b="1" dirty="0"/>
              <a:t>         (Chiang and </a:t>
            </a:r>
            <a:r>
              <a:rPr lang="en-US" sz="2000" b="1" dirty="0" err="1"/>
              <a:t>Bitz</a:t>
            </a:r>
            <a:r>
              <a:rPr lang="en-US" sz="2000" b="1" dirty="0"/>
              <a:t> 2005)</a:t>
            </a:r>
            <a:r>
              <a:rPr lang="en-US" sz="3200" dirty="0">
                <a:solidFill>
                  <a:schemeClr val="tx2"/>
                </a:solidFill>
              </a:rPr>
              <a:t> </a:t>
            </a:r>
          </a:p>
        </p:txBody>
      </p:sp>
      <p:sp>
        <p:nvSpPr>
          <p:cNvPr id="24" name="TextBox 23"/>
          <p:cNvSpPr txBox="1"/>
          <p:nvPr/>
        </p:nvSpPr>
        <p:spPr>
          <a:xfrm>
            <a:off x="5105400" y="816114"/>
            <a:ext cx="3959289" cy="707886"/>
          </a:xfrm>
          <a:prstGeom prst="rect">
            <a:avLst/>
          </a:prstGeom>
          <a:noFill/>
        </p:spPr>
        <p:txBody>
          <a:bodyPr wrap="none" rtlCol="0">
            <a:spAutoFit/>
          </a:bodyPr>
          <a:lstStyle/>
          <a:p>
            <a:pPr algn="l"/>
            <a:r>
              <a:rPr lang="en-US" sz="2000" dirty="0"/>
              <a:t>Sea-ice-induced cold SST front reaches </a:t>
            </a:r>
          </a:p>
          <a:p>
            <a:pPr algn="l"/>
            <a:r>
              <a:rPr lang="en-US" sz="2000" dirty="0"/>
              <a:t>the trade winds</a:t>
            </a:r>
          </a:p>
        </p:txBody>
      </p:sp>
      <p:sp>
        <p:nvSpPr>
          <p:cNvPr id="25" name="Down Arrow 24"/>
          <p:cNvSpPr/>
          <p:nvPr/>
        </p:nvSpPr>
        <p:spPr bwMode="auto">
          <a:xfrm>
            <a:off x="6858000" y="1371600"/>
            <a:ext cx="381000" cy="6096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TextBox 25"/>
          <p:cNvSpPr txBox="1"/>
          <p:nvPr/>
        </p:nvSpPr>
        <p:spPr>
          <a:xfrm>
            <a:off x="5448642" y="1962090"/>
            <a:ext cx="3542958" cy="400110"/>
          </a:xfrm>
          <a:prstGeom prst="rect">
            <a:avLst/>
          </a:prstGeom>
          <a:noFill/>
        </p:spPr>
        <p:txBody>
          <a:bodyPr wrap="none" rtlCol="0">
            <a:spAutoFit/>
          </a:bodyPr>
          <a:lstStyle/>
          <a:p>
            <a:pPr algn="l"/>
            <a:r>
              <a:rPr lang="en-US" sz="2000" dirty="0"/>
              <a:t>North-Southward Pressure Gradient</a:t>
            </a:r>
          </a:p>
        </p:txBody>
      </p:sp>
      <p:sp>
        <p:nvSpPr>
          <p:cNvPr id="27" name="Down Arrow 26"/>
          <p:cNvSpPr/>
          <p:nvPr/>
        </p:nvSpPr>
        <p:spPr bwMode="auto">
          <a:xfrm>
            <a:off x="6858000" y="24384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8" name="TextBox 27"/>
          <p:cNvSpPr txBox="1"/>
          <p:nvPr/>
        </p:nvSpPr>
        <p:spPr>
          <a:xfrm>
            <a:off x="5486400" y="3124200"/>
            <a:ext cx="3337773" cy="400110"/>
          </a:xfrm>
          <a:prstGeom prst="rect">
            <a:avLst/>
          </a:prstGeom>
          <a:noFill/>
        </p:spPr>
        <p:txBody>
          <a:bodyPr wrap="none" rtlCol="0">
            <a:spAutoFit/>
          </a:bodyPr>
          <a:lstStyle/>
          <a:p>
            <a:pPr algn="l"/>
            <a:r>
              <a:rPr lang="en-US" sz="2000" dirty="0" err="1"/>
              <a:t>Northeasterlies</a:t>
            </a:r>
            <a:r>
              <a:rPr lang="en-US" sz="2000" dirty="0"/>
              <a:t> South of the Front</a:t>
            </a:r>
          </a:p>
        </p:txBody>
      </p:sp>
      <p:sp>
        <p:nvSpPr>
          <p:cNvPr id="29" name="TextBox 28"/>
          <p:cNvSpPr txBox="1"/>
          <p:nvPr/>
        </p:nvSpPr>
        <p:spPr>
          <a:xfrm>
            <a:off x="5105400" y="4171890"/>
            <a:ext cx="4051109" cy="400110"/>
          </a:xfrm>
          <a:prstGeom prst="rect">
            <a:avLst/>
          </a:prstGeom>
          <a:noFill/>
        </p:spPr>
        <p:txBody>
          <a:bodyPr wrap="none" rtlCol="0">
            <a:spAutoFit/>
          </a:bodyPr>
          <a:lstStyle/>
          <a:p>
            <a:pPr algn="l"/>
            <a:r>
              <a:rPr lang="en-US" sz="2000" dirty="0"/>
              <a:t>Increased Wind Speed South of the Front</a:t>
            </a:r>
          </a:p>
        </p:txBody>
      </p:sp>
      <p:sp>
        <p:nvSpPr>
          <p:cNvPr id="30" name="Down Arrow 29"/>
          <p:cNvSpPr/>
          <p:nvPr/>
        </p:nvSpPr>
        <p:spPr bwMode="auto">
          <a:xfrm>
            <a:off x="6858000" y="35052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1" name="TextBox 30"/>
          <p:cNvSpPr txBox="1"/>
          <p:nvPr/>
        </p:nvSpPr>
        <p:spPr>
          <a:xfrm>
            <a:off x="5029200" y="5238690"/>
            <a:ext cx="4130811" cy="400110"/>
          </a:xfrm>
          <a:prstGeom prst="rect">
            <a:avLst/>
          </a:prstGeom>
          <a:noFill/>
        </p:spPr>
        <p:txBody>
          <a:bodyPr wrap="none" rtlCol="0">
            <a:spAutoFit/>
          </a:bodyPr>
          <a:lstStyle/>
          <a:p>
            <a:pPr algn="l"/>
            <a:r>
              <a:rPr lang="en-US" sz="2000" dirty="0"/>
              <a:t>Enhanced E Cools SST South of the Front</a:t>
            </a:r>
          </a:p>
        </p:txBody>
      </p:sp>
      <p:sp>
        <p:nvSpPr>
          <p:cNvPr id="32" name="Down Arrow 31"/>
          <p:cNvSpPr/>
          <p:nvPr/>
        </p:nvSpPr>
        <p:spPr bwMode="auto">
          <a:xfrm>
            <a:off x="6890260" y="45720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3" name="TextBox 32"/>
          <p:cNvSpPr txBox="1"/>
          <p:nvPr/>
        </p:nvSpPr>
        <p:spPr>
          <a:xfrm>
            <a:off x="5568523" y="6305490"/>
            <a:ext cx="2965877" cy="400110"/>
          </a:xfrm>
          <a:prstGeom prst="rect">
            <a:avLst/>
          </a:prstGeom>
          <a:noFill/>
        </p:spPr>
        <p:txBody>
          <a:bodyPr wrap="none" rtlCol="0">
            <a:spAutoFit/>
          </a:bodyPr>
          <a:lstStyle/>
          <a:p>
            <a:pPr algn="l"/>
            <a:r>
              <a:rPr lang="en-US" sz="2000" dirty="0"/>
              <a:t>Cold Front Moves Southward</a:t>
            </a:r>
          </a:p>
        </p:txBody>
      </p:sp>
      <p:sp>
        <p:nvSpPr>
          <p:cNvPr id="34" name="Down Arrow 33"/>
          <p:cNvSpPr/>
          <p:nvPr/>
        </p:nvSpPr>
        <p:spPr bwMode="auto">
          <a:xfrm>
            <a:off x="6858000" y="56388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6" name="TextBox 35"/>
          <p:cNvSpPr txBox="1"/>
          <p:nvPr/>
        </p:nvSpPr>
        <p:spPr>
          <a:xfrm>
            <a:off x="76200" y="4267200"/>
            <a:ext cx="5029200" cy="2100575"/>
          </a:xfrm>
          <a:prstGeom prst="rect">
            <a:avLst/>
          </a:prstGeom>
          <a:solidFill>
            <a:schemeClr val="tx1"/>
          </a:solidFill>
        </p:spPr>
        <p:txBody>
          <a:bodyPr wrap="square" rtlCol="0">
            <a:spAutoFit/>
          </a:bodyPr>
          <a:lstStyle/>
          <a:p>
            <a:pPr algn="l"/>
            <a:r>
              <a:rPr lang="en-US" sz="2000" b="1" dirty="0">
                <a:solidFill>
                  <a:schemeClr val="tx2"/>
                </a:solidFill>
              </a:rPr>
              <a:t>WES feedback usually works like this: </a:t>
            </a:r>
          </a:p>
          <a:p>
            <a:pPr algn="l"/>
            <a:endParaRPr lang="en-US" sz="1050" b="1" dirty="0">
              <a:solidFill>
                <a:schemeClr val="tx2"/>
              </a:solidFill>
            </a:endParaRPr>
          </a:p>
          <a:p>
            <a:pPr algn="l"/>
            <a:r>
              <a:rPr lang="en-US" sz="2000" b="1" dirty="0"/>
              <a:t>- A SST gradient induces a pressure gradient,</a:t>
            </a:r>
          </a:p>
          <a:p>
            <a:pPr algn="l">
              <a:buFontTx/>
              <a:buChar char="-"/>
            </a:pPr>
            <a:r>
              <a:rPr lang="en-US" sz="2000" b="1" dirty="0"/>
              <a:t>The pressure gradient induces wind anomalies</a:t>
            </a:r>
          </a:p>
          <a:p>
            <a:pPr algn="l">
              <a:buFontTx/>
              <a:buChar char="-"/>
            </a:pPr>
            <a:r>
              <a:rPr lang="en-US" sz="2000" b="1" dirty="0"/>
              <a:t> Wind anomalies either enhance or reduce E</a:t>
            </a:r>
          </a:p>
          <a:p>
            <a:pPr algn="l">
              <a:buFontTx/>
              <a:buChar char="-"/>
            </a:pPr>
            <a:r>
              <a:rPr lang="en-US" sz="2000" b="1" dirty="0"/>
              <a:t> E changes cool or warm SSTs </a:t>
            </a:r>
          </a:p>
          <a:p>
            <a:pPr algn="l">
              <a:buFontTx/>
              <a:buChar char="-"/>
            </a:pPr>
            <a:r>
              <a:rPr lang="en-US" sz="2000" b="1" dirty="0"/>
              <a:t> The SST changes modulate the SST gradient.</a:t>
            </a:r>
          </a:p>
        </p:txBody>
      </p:sp>
      <p:grpSp>
        <p:nvGrpSpPr>
          <p:cNvPr id="39" name="Group 38"/>
          <p:cNvGrpSpPr/>
          <p:nvPr/>
        </p:nvGrpSpPr>
        <p:grpSpPr>
          <a:xfrm>
            <a:off x="0" y="1600200"/>
            <a:ext cx="5181600" cy="2514600"/>
            <a:chOff x="0" y="1600200"/>
            <a:chExt cx="5181600" cy="2514600"/>
          </a:xfrm>
        </p:grpSpPr>
        <p:sp>
          <p:nvSpPr>
            <p:cNvPr id="20" name="Rectangle 19"/>
            <p:cNvSpPr/>
            <p:nvPr/>
          </p:nvSpPr>
          <p:spPr bwMode="auto">
            <a:xfrm>
              <a:off x="0" y="1600200"/>
              <a:ext cx="5181600" cy="2514600"/>
            </a:xfrm>
            <a:prstGeom prst="rect">
              <a:avLst/>
            </a:prstGeom>
            <a:solidFill>
              <a:schemeClr val="tx1"/>
            </a:solidFill>
            <a:ln w="1587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3" name="Straight Connector 2"/>
            <p:cNvCxnSpPr/>
            <p:nvPr/>
          </p:nvCxnSpPr>
          <p:spPr bwMode="auto">
            <a:xfrm>
              <a:off x="533400" y="2819400"/>
              <a:ext cx="3886200" cy="76200"/>
            </a:xfrm>
            <a:prstGeom prst="line">
              <a:avLst/>
            </a:prstGeom>
            <a:solidFill>
              <a:schemeClr val="accent1"/>
            </a:solidFill>
            <a:ln w="44450" cap="flat" cmpd="sng" algn="ctr">
              <a:solidFill>
                <a:schemeClr val="bg2"/>
              </a:solidFill>
              <a:prstDash val="solid"/>
              <a:round/>
              <a:headEnd type="none" w="med" len="med"/>
              <a:tailEnd type="none" w="med" len="sm"/>
            </a:ln>
            <a:effectLst/>
          </p:spPr>
        </p:cxnSp>
        <p:cxnSp>
          <p:nvCxnSpPr>
            <p:cNvPr id="5" name="Straight Arrow Connector 4"/>
            <p:cNvCxnSpPr/>
            <p:nvPr/>
          </p:nvCxnSpPr>
          <p:spPr bwMode="auto">
            <a:xfrm flipH="1">
              <a:off x="29718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6" name="Straight Arrow Connector 5"/>
            <p:cNvCxnSpPr/>
            <p:nvPr/>
          </p:nvCxnSpPr>
          <p:spPr bwMode="auto">
            <a:xfrm flipH="1">
              <a:off x="21336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7" name="Straight Arrow Connector 6"/>
            <p:cNvCxnSpPr/>
            <p:nvPr/>
          </p:nvCxnSpPr>
          <p:spPr bwMode="auto">
            <a:xfrm flipH="1">
              <a:off x="12954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3048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1844901" y="3028890"/>
              <a:ext cx="762132" cy="400110"/>
            </a:xfrm>
            <a:prstGeom prst="rect">
              <a:avLst/>
            </a:prstGeom>
            <a:noFill/>
          </p:spPr>
          <p:txBody>
            <a:bodyPr wrap="none" rtlCol="0">
              <a:spAutoFit/>
            </a:bodyPr>
            <a:lstStyle/>
            <a:p>
              <a:r>
                <a:rPr lang="en-US" sz="2000" b="1" dirty="0">
                  <a:solidFill>
                    <a:schemeClr val="tx2"/>
                  </a:solidFill>
                </a:rPr>
                <a:t>Warm</a:t>
              </a:r>
            </a:p>
          </p:txBody>
        </p:sp>
        <p:sp>
          <p:nvSpPr>
            <p:cNvPr id="10" name="TextBox 9"/>
            <p:cNvSpPr txBox="1"/>
            <p:nvPr/>
          </p:nvSpPr>
          <p:spPr>
            <a:xfrm>
              <a:off x="1960495" y="2286000"/>
              <a:ext cx="651140" cy="400110"/>
            </a:xfrm>
            <a:prstGeom prst="rect">
              <a:avLst/>
            </a:prstGeom>
            <a:noFill/>
          </p:spPr>
          <p:txBody>
            <a:bodyPr wrap="none" rtlCol="0">
              <a:spAutoFit/>
            </a:bodyPr>
            <a:lstStyle/>
            <a:p>
              <a:r>
                <a:rPr lang="en-US" sz="2000" b="1" dirty="0">
                  <a:solidFill>
                    <a:schemeClr val="bg1"/>
                  </a:solidFill>
                </a:rPr>
                <a:t>Cold</a:t>
              </a:r>
            </a:p>
          </p:txBody>
        </p:sp>
        <p:sp>
          <p:nvSpPr>
            <p:cNvPr id="11" name="TextBox 10"/>
            <p:cNvSpPr txBox="1"/>
            <p:nvPr/>
          </p:nvSpPr>
          <p:spPr>
            <a:xfrm>
              <a:off x="2800512" y="2526268"/>
              <a:ext cx="1561646" cy="369332"/>
            </a:xfrm>
            <a:prstGeom prst="rect">
              <a:avLst/>
            </a:prstGeom>
            <a:noFill/>
          </p:spPr>
          <p:txBody>
            <a:bodyPr wrap="none" rtlCol="0">
              <a:spAutoFit/>
            </a:bodyPr>
            <a:lstStyle/>
            <a:p>
              <a:r>
                <a:rPr lang="en-US" sz="1800" b="1" dirty="0"/>
                <a:t>SST Cold Front</a:t>
              </a:r>
            </a:p>
          </p:txBody>
        </p:sp>
        <p:sp>
          <p:nvSpPr>
            <p:cNvPr id="12" name="TextBox 11"/>
            <p:cNvSpPr txBox="1"/>
            <p:nvPr/>
          </p:nvSpPr>
          <p:spPr>
            <a:xfrm>
              <a:off x="1569833" y="2133600"/>
              <a:ext cx="397866" cy="523220"/>
            </a:xfrm>
            <a:prstGeom prst="rect">
              <a:avLst/>
            </a:prstGeom>
            <a:noFill/>
          </p:spPr>
          <p:txBody>
            <a:bodyPr wrap="none" rtlCol="0">
              <a:spAutoFit/>
            </a:bodyPr>
            <a:lstStyle/>
            <a:p>
              <a:r>
                <a:rPr lang="en-US" b="1" dirty="0">
                  <a:solidFill>
                    <a:schemeClr val="bg1"/>
                  </a:solidFill>
                </a:rPr>
                <a:t>H</a:t>
              </a:r>
            </a:p>
          </p:txBody>
        </p:sp>
        <p:sp>
          <p:nvSpPr>
            <p:cNvPr id="13" name="TextBox 12"/>
            <p:cNvSpPr txBox="1"/>
            <p:nvPr/>
          </p:nvSpPr>
          <p:spPr>
            <a:xfrm>
              <a:off x="1540831" y="2981980"/>
              <a:ext cx="364203" cy="523220"/>
            </a:xfrm>
            <a:prstGeom prst="rect">
              <a:avLst/>
            </a:prstGeom>
            <a:noFill/>
          </p:spPr>
          <p:txBody>
            <a:bodyPr wrap="none" rtlCol="0">
              <a:spAutoFit/>
            </a:bodyPr>
            <a:lstStyle/>
            <a:p>
              <a:r>
                <a:rPr lang="en-US" b="1" dirty="0">
                  <a:solidFill>
                    <a:schemeClr val="tx2"/>
                  </a:solidFill>
                </a:rPr>
                <a:t>L</a:t>
              </a:r>
            </a:p>
          </p:txBody>
        </p:sp>
        <p:cxnSp>
          <p:nvCxnSpPr>
            <p:cNvPr id="15" name="Straight Arrow Connector 14"/>
            <p:cNvCxnSpPr/>
            <p:nvPr/>
          </p:nvCxnSpPr>
          <p:spPr bwMode="auto">
            <a:xfrm rot="180000" flipH="1">
              <a:off x="12954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6" name="Straight Arrow Connector 15"/>
            <p:cNvCxnSpPr/>
            <p:nvPr/>
          </p:nvCxnSpPr>
          <p:spPr bwMode="auto">
            <a:xfrm rot="180000" flipH="1">
              <a:off x="16764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7" name="Straight Arrow Connector 16"/>
            <p:cNvCxnSpPr/>
            <p:nvPr/>
          </p:nvCxnSpPr>
          <p:spPr bwMode="auto">
            <a:xfrm rot="180000" flipH="1">
              <a:off x="21336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8" name="Straight Arrow Connector 17"/>
            <p:cNvCxnSpPr/>
            <p:nvPr/>
          </p:nvCxnSpPr>
          <p:spPr bwMode="auto">
            <a:xfrm rot="180000" flipH="1">
              <a:off x="25146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9" name="Straight Arrow Connector 18"/>
            <p:cNvCxnSpPr/>
            <p:nvPr/>
          </p:nvCxnSpPr>
          <p:spPr bwMode="auto">
            <a:xfrm rot="180000" flipH="1">
              <a:off x="29718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40" name="Straight Arrow Connector 39"/>
            <p:cNvCxnSpPr/>
            <p:nvPr/>
          </p:nvCxnSpPr>
          <p:spPr bwMode="auto">
            <a:xfrm flipH="1" flipV="1">
              <a:off x="3124200" y="3048000"/>
              <a:ext cx="3048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42" name="TextBox 41"/>
            <p:cNvSpPr txBox="1"/>
            <p:nvPr/>
          </p:nvSpPr>
          <p:spPr>
            <a:xfrm>
              <a:off x="3276600" y="3499338"/>
              <a:ext cx="1265090" cy="307777"/>
            </a:xfrm>
            <a:prstGeom prst="rect">
              <a:avLst/>
            </a:prstGeom>
            <a:noFill/>
          </p:spPr>
          <p:txBody>
            <a:bodyPr wrap="none" rtlCol="0">
              <a:spAutoFit/>
            </a:bodyPr>
            <a:lstStyle/>
            <a:p>
              <a:r>
                <a:rPr lang="en-US" sz="1400" b="1" dirty="0"/>
                <a:t>Anomaly winds</a:t>
              </a:r>
            </a:p>
          </p:txBody>
        </p:sp>
        <p:sp>
          <p:nvSpPr>
            <p:cNvPr id="43" name="TextBox 42"/>
            <p:cNvSpPr txBox="1"/>
            <p:nvPr/>
          </p:nvSpPr>
          <p:spPr>
            <a:xfrm>
              <a:off x="76200" y="3429000"/>
              <a:ext cx="1003801" cy="307777"/>
            </a:xfrm>
            <a:prstGeom prst="rect">
              <a:avLst/>
            </a:prstGeom>
            <a:noFill/>
          </p:spPr>
          <p:txBody>
            <a:bodyPr wrap="none" rtlCol="0">
              <a:spAutoFit/>
            </a:bodyPr>
            <a:lstStyle/>
            <a:p>
              <a:r>
                <a:rPr lang="en-US" sz="1400" b="1" dirty="0"/>
                <a:t>trade winds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cstate="print"/>
          <a:srcRect/>
          <a:stretch>
            <a:fillRect/>
          </a:stretch>
        </p:blipFill>
        <p:spPr bwMode="auto">
          <a:xfrm>
            <a:off x="180975" y="282575"/>
            <a:ext cx="8782050" cy="62928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26</a:t>
            </a:fld>
            <a:endParaRPr lang="en-US">
              <a:solidFill>
                <a:srgbClr val="000000"/>
              </a:solidFill>
            </a:endParaRPr>
          </a:p>
        </p:txBody>
      </p:sp>
      <p:pic>
        <p:nvPicPr>
          <p:cNvPr id="116738" name="Picture 2" descr="https://www.eeb.ucla.edu/test/faculty/nezlin/Lecture1/Fig0905.jpg"/>
          <p:cNvPicPr>
            <a:picLocks noChangeAspect="1" noChangeArrowheads="1"/>
          </p:cNvPicPr>
          <p:nvPr/>
        </p:nvPicPr>
        <p:blipFill>
          <a:blip r:embed="rId2" cstate="print"/>
          <a:srcRect/>
          <a:stretch>
            <a:fillRect/>
          </a:stretch>
        </p:blipFill>
        <p:spPr bwMode="auto">
          <a:xfrm>
            <a:off x="152400" y="1219200"/>
            <a:ext cx="8885429" cy="4572000"/>
          </a:xfrm>
          <a:prstGeom prst="rect">
            <a:avLst/>
          </a:prstGeom>
          <a:noFill/>
        </p:spPr>
      </p:pic>
      <p:sp>
        <p:nvSpPr>
          <p:cNvPr id="4" name="TextBox 3"/>
          <p:cNvSpPr txBox="1"/>
          <p:nvPr/>
        </p:nvSpPr>
        <p:spPr>
          <a:xfrm>
            <a:off x="2286000" y="1002268"/>
            <a:ext cx="4339650" cy="369332"/>
          </a:xfrm>
          <a:prstGeom prst="rect">
            <a:avLst/>
          </a:prstGeom>
          <a:noFill/>
        </p:spPr>
        <p:txBody>
          <a:bodyPr wrap="none" rtlCol="0">
            <a:spAutoFit/>
          </a:bodyPr>
          <a:lstStyle/>
          <a:p>
            <a:r>
              <a:rPr lang="en-US" sz="1800" b="1" dirty="0" err="1">
                <a:solidFill>
                  <a:schemeClr val="tx2"/>
                </a:solidFill>
              </a:rPr>
              <a:t>Ekman</a:t>
            </a:r>
            <a:r>
              <a:rPr lang="en-US" sz="1800" b="1" dirty="0">
                <a:solidFill>
                  <a:schemeClr val="tx2"/>
                </a:solidFill>
              </a:rPr>
              <a:t> Spiral of Wind-driven Currents for N.H.</a:t>
            </a:r>
          </a:p>
        </p:txBody>
      </p:sp>
      <p:sp>
        <p:nvSpPr>
          <p:cNvPr id="29" name="TextBox 28"/>
          <p:cNvSpPr txBox="1"/>
          <p:nvPr/>
        </p:nvSpPr>
        <p:spPr>
          <a:xfrm>
            <a:off x="4505568" y="1307068"/>
            <a:ext cx="3724032" cy="369332"/>
          </a:xfrm>
          <a:prstGeom prst="rect">
            <a:avLst/>
          </a:prstGeom>
          <a:noFill/>
        </p:spPr>
        <p:txBody>
          <a:bodyPr wrap="none" rtlCol="0">
            <a:spAutoFit/>
          </a:bodyPr>
          <a:lstStyle/>
          <a:p>
            <a:r>
              <a:rPr lang="en-US" sz="1800" dirty="0"/>
              <a:t>Average flow is 90</a:t>
            </a:r>
            <a:r>
              <a:rPr lang="en-US" sz="1800" baseline="30000" dirty="0"/>
              <a:t>o</a:t>
            </a:r>
            <a:r>
              <a:rPr lang="en-US" sz="1800" dirty="0"/>
              <a:t> to the right of the wind</a:t>
            </a:r>
          </a:p>
        </p:txBody>
      </p:sp>
      <p:grpSp>
        <p:nvGrpSpPr>
          <p:cNvPr id="3" name="Group 30"/>
          <p:cNvGrpSpPr/>
          <p:nvPr/>
        </p:nvGrpSpPr>
        <p:grpSpPr>
          <a:xfrm>
            <a:off x="2286000" y="5105400"/>
            <a:ext cx="2592092" cy="1612556"/>
            <a:chOff x="2286000" y="5105400"/>
            <a:chExt cx="2592092" cy="1612556"/>
          </a:xfrm>
        </p:grpSpPr>
        <p:grpSp>
          <p:nvGrpSpPr>
            <p:cNvPr id="5" name="Group 27"/>
            <p:cNvGrpSpPr/>
            <p:nvPr/>
          </p:nvGrpSpPr>
          <p:grpSpPr>
            <a:xfrm>
              <a:off x="2286000" y="5181600"/>
              <a:ext cx="2592092" cy="1536356"/>
              <a:chOff x="2004619" y="5334000"/>
              <a:chExt cx="2592092"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743200" y="6096000"/>
                <a:ext cx="457200"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p:cNvCxnSpPr/>
              <p:nvPr/>
            </p:nvCxnSpPr>
            <p:spPr bwMode="auto">
              <a:xfrm>
                <a:off x="3200400" y="6096000"/>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r>
                  <a:rPr lang="en-US" dirty="0">
                    <a:sym typeface="Symbol"/>
                  </a:rPr>
                  <a:t></a:t>
                </a:r>
                <a:endParaRPr lang="en-US" dirty="0"/>
              </a:p>
            </p:txBody>
          </p:sp>
          <p:sp>
            <p:nvSpPr>
              <p:cNvPr id="25" name="TextBox 24"/>
              <p:cNvSpPr txBox="1"/>
              <p:nvPr/>
            </p:nvSpPr>
            <p:spPr>
              <a:xfrm>
                <a:off x="2004619" y="5892112"/>
                <a:ext cx="805029" cy="369332"/>
              </a:xfrm>
              <a:prstGeom prst="rect">
                <a:avLst/>
              </a:prstGeom>
              <a:grpFill/>
            </p:spPr>
            <p:txBody>
              <a:bodyPr wrap="none" rtlCol="0">
                <a:spAutoFit/>
              </a:bodyPr>
              <a:lstStyle/>
              <a:p>
                <a:r>
                  <a:rPr lang="en-US" sz="1800" dirty="0">
                    <a:sym typeface="Symbol"/>
                  </a:rPr>
                  <a:t>Friction</a:t>
                </a:r>
                <a:endParaRPr lang="en-US" sz="1800" dirty="0"/>
              </a:p>
            </p:txBody>
          </p:sp>
          <p:sp>
            <p:nvSpPr>
              <p:cNvPr id="26" name="TextBox 25"/>
              <p:cNvSpPr txBox="1"/>
              <p:nvPr/>
            </p:nvSpPr>
            <p:spPr>
              <a:xfrm>
                <a:off x="3709930" y="5912134"/>
                <a:ext cx="886781" cy="400110"/>
              </a:xfrm>
              <a:prstGeom prst="rect">
                <a:avLst/>
              </a:prstGeom>
              <a:grpFill/>
            </p:spPr>
            <p:txBody>
              <a:bodyPr wrap="none" rtlCol="0">
                <a:spAutoFit/>
              </a:bodyPr>
              <a:lstStyle/>
              <a:p>
                <a:r>
                  <a:rPr lang="en-US" sz="2000" dirty="0">
                    <a:sym typeface="Symbol"/>
                  </a:rPr>
                  <a:t>Current</a:t>
                </a:r>
                <a:endParaRPr lang="en-US" sz="2000" dirty="0"/>
              </a:p>
            </p:txBody>
          </p:sp>
          <p:sp>
            <p:nvSpPr>
              <p:cNvPr id="27" name="TextBox 26"/>
              <p:cNvSpPr txBox="1"/>
              <p:nvPr/>
            </p:nvSpPr>
            <p:spPr>
              <a:xfrm>
                <a:off x="2877066" y="6501024"/>
                <a:ext cx="867545" cy="369332"/>
              </a:xfrm>
              <a:prstGeom prst="rect">
                <a:avLst/>
              </a:prstGeom>
              <a:grpFill/>
            </p:spPr>
            <p:txBody>
              <a:bodyPr wrap="none" rtlCol="0">
                <a:spAutoFit/>
              </a:bodyPr>
              <a:lstStyle/>
              <a:p>
                <a:r>
                  <a:rPr lang="en-US" sz="1800" dirty="0">
                    <a:sym typeface="Symbol"/>
                  </a:rPr>
                  <a:t>Coriolis </a:t>
                </a:r>
                <a:endParaRPr lang="en-US" sz="1800" dirty="0"/>
              </a:p>
            </p:txBody>
          </p:sp>
        </p:grpSp>
        <p:sp>
          <p:nvSpPr>
            <p:cNvPr id="30" name="TextBox 29"/>
            <p:cNvSpPr txBox="1"/>
            <p:nvPr/>
          </p:nvSpPr>
          <p:spPr>
            <a:xfrm>
              <a:off x="3432691" y="5105400"/>
              <a:ext cx="1258678" cy="369332"/>
            </a:xfrm>
            <a:prstGeom prst="rect">
              <a:avLst/>
            </a:prstGeom>
            <a:noFill/>
          </p:spPr>
          <p:txBody>
            <a:bodyPr wrap="none" rtlCol="0">
              <a:spAutoFit/>
            </a:bodyPr>
            <a:lstStyle/>
            <a:p>
              <a:r>
                <a:rPr lang="en-US" sz="1800" dirty="0">
                  <a:sym typeface="Symbol"/>
                </a:rPr>
                <a:t>Wind Stress </a:t>
              </a:r>
              <a:endParaRPr lang="en-US" sz="1800" dirty="0"/>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0" name="TextBox 19"/>
          <p:cNvSpPr txBox="1"/>
          <p:nvPr/>
        </p:nvSpPr>
        <p:spPr>
          <a:xfrm>
            <a:off x="2328020" y="-76200"/>
            <a:ext cx="4408644" cy="646331"/>
          </a:xfrm>
          <a:prstGeom prst="rect">
            <a:avLst/>
          </a:prstGeom>
          <a:noFill/>
        </p:spPr>
        <p:txBody>
          <a:bodyPr wrap="none" rtlCol="0">
            <a:spAutoFit/>
          </a:bodyPr>
          <a:lstStyle/>
          <a:p>
            <a:r>
              <a:rPr lang="en-US" sz="3600" b="1" dirty="0">
                <a:solidFill>
                  <a:schemeClr val="tx2"/>
                </a:solidFill>
              </a:rPr>
              <a:t>Wind Stress on Oceans</a:t>
            </a:r>
          </a:p>
        </p:txBody>
      </p:sp>
      <p:graphicFrame>
        <p:nvGraphicFramePr>
          <p:cNvPr id="342018" name="Object 2"/>
          <p:cNvGraphicFramePr>
            <a:graphicFrameLocks noChangeAspect="1"/>
          </p:cNvGraphicFramePr>
          <p:nvPr/>
        </p:nvGraphicFramePr>
        <p:xfrm>
          <a:off x="5193632" y="5867400"/>
          <a:ext cx="2502568" cy="609600"/>
        </p:xfrm>
        <a:graphic>
          <a:graphicData uri="http://schemas.openxmlformats.org/presentationml/2006/ole">
            <mc:AlternateContent xmlns:mc="http://schemas.openxmlformats.org/markup-compatibility/2006">
              <mc:Choice xmlns:v="urn:schemas-microsoft-com:vml" Requires="v">
                <p:oleObj name="Equation" r:id="rId3" imgW="990170" imgH="241195" progId="Equation.3">
                  <p:embed/>
                </p:oleObj>
              </mc:Choice>
              <mc:Fallback>
                <p:oleObj name="Equation" r:id="rId3" imgW="990170" imgH="241195"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632" y="5867400"/>
                        <a:ext cx="2502568" cy="609600"/>
                      </a:xfrm>
                      <a:prstGeom prst="rect">
                        <a:avLst/>
                      </a:prstGeom>
                      <a:solidFill>
                        <a:schemeClr val="tx1"/>
                      </a:solidFill>
                    </p:spPr>
                  </p:pic>
                </p:oleObj>
              </mc:Fallback>
            </mc:AlternateContent>
          </a:graphicData>
        </a:graphic>
      </p:graphicFrame>
      <p:sp>
        <p:nvSpPr>
          <p:cNvPr id="21" name="Rectangle 20"/>
          <p:cNvSpPr/>
          <p:nvPr/>
        </p:nvSpPr>
        <p:spPr>
          <a:xfrm>
            <a:off x="304800" y="358914"/>
            <a:ext cx="8763000" cy="707886"/>
          </a:xfrm>
          <a:prstGeom prst="rect">
            <a:avLst/>
          </a:prstGeom>
        </p:spPr>
        <p:txBody>
          <a:bodyPr wrap="square">
            <a:spAutoFit/>
          </a:bodyPr>
          <a:lstStyle/>
          <a:p>
            <a:pPr algn="l"/>
            <a:r>
              <a:rPr lang="en-US" sz="2000" b="1" dirty="0"/>
              <a:t>The force component parallel to the surface, per unit area, as applied by the wind on the water surface.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http://geography.uoregon.edu/envchange/clim_animations/gifs/mslpwinds_web.gif"/>
          <p:cNvPicPr>
            <a:picLocks noChangeAspect="1" noChangeArrowheads="1" noCrop="1"/>
          </p:cNvPicPr>
          <p:nvPr/>
        </p:nvPicPr>
        <p:blipFill>
          <a:blip r:embed="rId2" cstate="print"/>
          <a:srcRect/>
          <a:stretch>
            <a:fillRect/>
          </a:stretch>
        </p:blipFill>
        <p:spPr bwMode="auto">
          <a:xfrm>
            <a:off x="181710" y="867510"/>
            <a:ext cx="8774729" cy="5962651"/>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Winds and SLP</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144618" y="762000"/>
            <a:ext cx="2935419" cy="646331"/>
          </a:xfrm>
          <a:prstGeom prst="rect">
            <a:avLst/>
          </a:prstGeom>
          <a:noFill/>
        </p:spPr>
        <p:txBody>
          <a:bodyPr wrap="none" rtlCol="0">
            <a:spAutoFit/>
          </a:bodyPr>
          <a:lstStyle/>
          <a:p>
            <a:pPr algn="l"/>
            <a:r>
              <a:rPr lang="en-US" sz="1800" dirty="0">
                <a:solidFill>
                  <a:schemeClr val="tx2"/>
                </a:solidFill>
              </a:rPr>
              <a:t>which determines surface fluxes </a:t>
            </a:r>
          </a:p>
          <a:p>
            <a:pPr algn="l"/>
            <a:r>
              <a:rPr lang="en-US" sz="1800" dirty="0">
                <a:solidFill>
                  <a:schemeClr val="tx2"/>
                </a:solidFill>
              </a:rPr>
              <a:t>and upper ocean circulation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28</a:t>
            </a:fld>
            <a:endParaRPr lang="en-US">
              <a:solidFill>
                <a:srgbClr val="000000"/>
              </a:solidFill>
            </a:endParaRPr>
          </a:p>
        </p:txBody>
      </p:sp>
      <p:grpSp>
        <p:nvGrpSpPr>
          <p:cNvPr id="3" name="Group 4"/>
          <p:cNvGrpSpPr/>
          <p:nvPr/>
        </p:nvGrpSpPr>
        <p:grpSpPr>
          <a:xfrm>
            <a:off x="1206843" y="49424"/>
            <a:ext cx="7276785" cy="6767380"/>
            <a:chOff x="1206843" y="49424"/>
            <a:chExt cx="7276785" cy="6767380"/>
          </a:xfrm>
        </p:grpSpPr>
        <p:pic>
          <p:nvPicPr>
            <p:cNvPr id="31746" name="Picture 2" descr="http://numbat.coas.oregonstate.edu/scow/figures/January_SCOW_Wind_Stress_Magnitude.png"/>
            <p:cNvPicPr>
              <a:picLocks noChangeAspect="1" noChangeArrowheads="1"/>
            </p:cNvPicPr>
            <p:nvPr/>
          </p:nvPicPr>
          <p:blipFill>
            <a:blip r:embed="rId2" cstate="print"/>
            <a:srcRect l="8490" t="18942" r="6615" b="15317"/>
            <a:stretch>
              <a:fillRect/>
            </a:stretch>
          </p:blipFill>
          <p:spPr bwMode="auto">
            <a:xfrm>
              <a:off x="1219200" y="49424"/>
              <a:ext cx="7240140" cy="3761074"/>
            </a:xfrm>
            <a:prstGeom prst="rect">
              <a:avLst/>
            </a:prstGeom>
            <a:noFill/>
          </p:spPr>
        </p:pic>
        <p:pic>
          <p:nvPicPr>
            <p:cNvPr id="31748" name="Picture 4" descr="http://numbat.coas.oregonstate.edu/scow/figures/July_SCOW_Wind_Stress_Magnitude.png"/>
            <p:cNvPicPr>
              <a:picLocks noChangeAspect="1" noChangeArrowheads="1"/>
            </p:cNvPicPr>
            <p:nvPr/>
          </p:nvPicPr>
          <p:blipFill>
            <a:blip r:embed="rId3" cstate="print"/>
            <a:srcRect l="8466" t="20370" r="7584" b="14815"/>
            <a:stretch>
              <a:fillRect/>
            </a:stretch>
          </p:blipFill>
          <p:spPr bwMode="auto">
            <a:xfrm>
              <a:off x="1206843" y="3048000"/>
              <a:ext cx="7276785" cy="3768804"/>
            </a:xfrm>
            <a:prstGeom prst="rect">
              <a:avLst/>
            </a:prstGeom>
            <a:noFill/>
          </p:spPr>
        </p:pic>
      </p:grpSp>
      <p:sp>
        <p:nvSpPr>
          <p:cNvPr id="6" name="TextBox 5"/>
          <p:cNvSpPr txBox="1"/>
          <p:nvPr/>
        </p:nvSpPr>
        <p:spPr>
          <a:xfrm>
            <a:off x="4906254" y="0"/>
            <a:ext cx="3188694" cy="400110"/>
          </a:xfrm>
          <a:prstGeom prst="rect">
            <a:avLst/>
          </a:prstGeom>
          <a:noFill/>
        </p:spPr>
        <p:txBody>
          <a:bodyPr wrap="none" rtlCol="0">
            <a:spAutoFit/>
          </a:bodyPr>
          <a:lstStyle/>
          <a:p>
            <a:r>
              <a:rPr lang="en-US" sz="1800" b="1" dirty="0"/>
              <a:t>Wind Stress Magnitude, </a:t>
            </a:r>
            <a:r>
              <a:rPr lang="en-US" sz="2000" b="1" dirty="0">
                <a:solidFill>
                  <a:schemeClr val="tx2"/>
                </a:solidFill>
              </a:rPr>
              <a:t>January</a:t>
            </a:r>
            <a:endParaRPr lang="en-US" sz="1800" b="1" dirty="0">
              <a:solidFill>
                <a:schemeClr val="tx2"/>
              </a:solidFill>
            </a:endParaRPr>
          </a:p>
        </p:txBody>
      </p:sp>
      <p:sp>
        <p:nvSpPr>
          <p:cNvPr id="7" name="TextBox 6"/>
          <p:cNvSpPr txBox="1"/>
          <p:nvPr/>
        </p:nvSpPr>
        <p:spPr>
          <a:xfrm>
            <a:off x="5237763" y="2934156"/>
            <a:ext cx="2802370" cy="400110"/>
          </a:xfrm>
          <a:prstGeom prst="rect">
            <a:avLst/>
          </a:prstGeom>
          <a:noFill/>
        </p:spPr>
        <p:txBody>
          <a:bodyPr wrap="none" rtlCol="0">
            <a:spAutoFit/>
          </a:bodyPr>
          <a:lstStyle/>
          <a:p>
            <a:r>
              <a:rPr lang="en-US" sz="1800" b="1" dirty="0"/>
              <a:t>Wind Stress Magnitude, </a:t>
            </a:r>
            <a:r>
              <a:rPr lang="en-US" sz="2000" b="1" dirty="0">
                <a:solidFill>
                  <a:schemeClr val="tx2"/>
                </a:solidFill>
              </a:rPr>
              <a:t>July</a:t>
            </a:r>
            <a:endParaRPr lang="en-US" sz="1800" b="1" dirty="0">
              <a:solidFill>
                <a:schemeClr val="tx2"/>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carboncycle.aos.wisc.edu/uploads/images/takahashi/Tak_co2flux_1200.jpg"/>
          <p:cNvPicPr>
            <a:picLocks noChangeAspect="1" noChangeArrowheads="1"/>
          </p:cNvPicPr>
          <p:nvPr/>
        </p:nvPicPr>
        <p:blipFill>
          <a:blip r:embed="rId3" cstate="print"/>
          <a:srcRect/>
          <a:stretch>
            <a:fillRect/>
          </a:stretch>
        </p:blipFill>
        <p:spPr bwMode="auto">
          <a:xfrm>
            <a:off x="228600" y="914400"/>
            <a:ext cx="8534400" cy="5640618"/>
          </a:xfrm>
          <a:prstGeom prst="rect">
            <a:avLst/>
          </a:prstGeom>
          <a:noFill/>
        </p:spPr>
      </p:pic>
      <p:sp>
        <p:nvSpPr>
          <p:cNvPr id="3" name="TextBox 2"/>
          <p:cNvSpPr txBox="1"/>
          <p:nvPr/>
        </p:nvSpPr>
        <p:spPr>
          <a:xfrm>
            <a:off x="3085984" y="76200"/>
            <a:ext cx="2933816" cy="584775"/>
          </a:xfrm>
          <a:prstGeom prst="rect">
            <a:avLst/>
          </a:prstGeom>
          <a:noFill/>
        </p:spPr>
        <p:txBody>
          <a:bodyPr wrap="none" rtlCol="0">
            <a:spAutoFit/>
          </a:bodyPr>
          <a:lstStyle/>
          <a:p>
            <a:r>
              <a:rPr lang="en-US" sz="3200" b="1" dirty="0">
                <a:solidFill>
                  <a:schemeClr val="tx2"/>
                </a:solidFill>
              </a:rPr>
              <a:t>Air-Sea CO</a:t>
            </a:r>
            <a:r>
              <a:rPr lang="en-US" sz="2400" b="1" dirty="0">
                <a:solidFill>
                  <a:schemeClr val="tx2"/>
                </a:solidFill>
              </a:rPr>
              <a:t>2</a:t>
            </a:r>
            <a:r>
              <a:rPr lang="en-US" sz="3200" b="1" dirty="0">
                <a:solidFill>
                  <a:schemeClr val="tx2"/>
                </a:solidFill>
              </a:rPr>
              <a:t> Flux</a:t>
            </a:r>
          </a:p>
        </p:txBody>
      </p:sp>
      <p:sp>
        <p:nvSpPr>
          <p:cNvPr id="4" name="TextBox 3"/>
          <p:cNvSpPr txBox="1"/>
          <p:nvPr/>
        </p:nvSpPr>
        <p:spPr>
          <a:xfrm>
            <a:off x="4796759" y="4876800"/>
            <a:ext cx="3155416" cy="400110"/>
          </a:xfrm>
          <a:prstGeom prst="rect">
            <a:avLst/>
          </a:prstGeom>
          <a:noFill/>
        </p:spPr>
        <p:txBody>
          <a:bodyPr wrap="none" rtlCol="0">
            <a:spAutoFit/>
          </a:bodyPr>
          <a:lstStyle/>
          <a:p>
            <a:r>
              <a:rPr lang="en-US" sz="2000" b="1" dirty="0">
                <a:solidFill>
                  <a:schemeClr val="tx2"/>
                </a:solidFill>
              </a:rPr>
              <a:t>Positive: into the Atmosphere</a:t>
            </a:r>
          </a:p>
        </p:txBody>
      </p:sp>
      <p:sp>
        <p:nvSpPr>
          <p:cNvPr id="5" name="TextBox 4"/>
          <p:cNvSpPr txBox="1"/>
          <p:nvPr/>
        </p:nvSpPr>
        <p:spPr>
          <a:xfrm>
            <a:off x="1621860" y="4857690"/>
            <a:ext cx="2765501" cy="400110"/>
          </a:xfrm>
          <a:prstGeom prst="rect">
            <a:avLst/>
          </a:prstGeom>
          <a:noFill/>
        </p:spPr>
        <p:txBody>
          <a:bodyPr wrap="none" rtlCol="0">
            <a:spAutoFit/>
          </a:bodyPr>
          <a:lstStyle/>
          <a:p>
            <a:r>
              <a:rPr lang="en-US" sz="2000" b="1" dirty="0">
                <a:solidFill>
                  <a:schemeClr val="bg1"/>
                </a:solidFill>
              </a:rPr>
              <a:t>Negative: into the Oceans</a:t>
            </a:r>
          </a:p>
        </p:txBody>
      </p:sp>
      <p:sp>
        <p:nvSpPr>
          <p:cNvPr id="6" name="TextBox 5"/>
          <p:cNvSpPr txBox="1"/>
          <p:nvPr/>
        </p:nvSpPr>
        <p:spPr>
          <a:xfrm>
            <a:off x="957313" y="533400"/>
            <a:ext cx="7348487" cy="400110"/>
          </a:xfrm>
          <a:prstGeom prst="rect">
            <a:avLst/>
          </a:prstGeom>
          <a:noFill/>
        </p:spPr>
        <p:txBody>
          <a:bodyPr wrap="none" rtlCol="0">
            <a:spAutoFit/>
          </a:bodyPr>
          <a:lstStyle/>
          <a:p>
            <a:pPr algn="l"/>
            <a:r>
              <a:rPr lang="en-US" sz="2000" b="1" dirty="0">
                <a:solidFill>
                  <a:schemeClr val="bg1"/>
                </a:solidFill>
              </a:rPr>
              <a:t>Cold water holds more CO</a:t>
            </a:r>
            <a:r>
              <a:rPr lang="en-US" sz="1600" b="1" dirty="0">
                <a:solidFill>
                  <a:schemeClr val="bg1"/>
                </a:solidFill>
              </a:rPr>
              <a:t>2</a:t>
            </a:r>
            <a:r>
              <a:rPr lang="en-US" sz="2000" b="1" dirty="0">
                <a:solidFill>
                  <a:schemeClr val="bg1"/>
                </a:solidFill>
              </a:rPr>
              <a:t> than warm water </a:t>
            </a:r>
            <a:r>
              <a:rPr lang="en-US" sz="2000" b="1" dirty="0">
                <a:solidFill>
                  <a:schemeClr val="bg1"/>
                </a:solidFill>
                <a:sym typeface="Wingdings" pitchFamily="2" charset="2"/>
              </a:rPr>
              <a:t> upwelling = out-gassing</a:t>
            </a:r>
            <a:endParaRPr lang="en-US" sz="2000" b="1" dirty="0">
              <a:solidFill>
                <a:schemeClr val="bg1"/>
              </a:solidFill>
            </a:endParaRPr>
          </a:p>
        </p:txBody>
      </p:sp>
      <p:sp>
        <p:nvSpPr>
          <p:cNvPr id="7" name="TextBox 6"/>
          <p:cNvSpPr txBox="1"/>
          <p:nvPr/>
        </p:nvSpPr>
        <p:spPr>
          <a:xfrm>
            <a:off x="62664" y="990600"/>
            <a:ext cx="1622560" cy="461665"/>
          </a:xfrm>
          <a:prstGeom prst="rect">
            <a:avLst/>
          </a:prstGeom>
          <a:noFill/>
        </p:spPr>
        <p:txBody>
          <a:bodyPr wrap="none" rtlCol="0">
            <a:spAutoFit/>
          </a:bodyPr>
          <a:lstStyle/>
          <a:p>
            <a:pPr algn="l"/>
            <a:r>
              <a:rPr lang="en-US" sz="2400" b="1" dirty="0">
                <a:solidFill>
                  <a:schemeClr val="tx2"/>
                </a:solidFill>
              </a:rPr>
              <a:t>F</a:t>
            </a:r>
            <a:r>
              <a:rPr lang="en-US" sz="2400" b="1" dirty="0">
                <a:solidFill>
                  <a:schemeClr val="tx2"/>
                </a:solidFill>
                <a:sym typeface="Symbol"/>
              </a:rPr>
              <a:t>U pCO</a:t>
            </a:r>
            <a:r>
              <a:rPr lang="en-US" sz="1600" b="1" dirty="0">
                <a:solidFill>
                  <a:schemeClr val="tx2"/>
                </a:solidFill>
                <a:sym typeface="Symbol"/>
              </a:rPr>
              <a:t>2</a:t>
            </a:r>
            <a:endParaRPr lang="en-US" b="1" dirty="0">
              <a:solidFill>
                <a:schemeClr val="tx2"/>
              </a:solidFill>
            </a:endParaRPr>
          </a:p>
        </p:txBody>
      </p:sp>
      <p:sp>
        <p:nvSpPr>
          <p:cNvPr id="8" name="TextBox 7"/>
          <p:cNvSpPr txBox="1"/>
          <p:nvPr/>
        </p:nvSpPr>
        <p:spPr>
          <a:xfrm>
            <a:off x="2429209" y="801469"/>
            <a:ext cx="6721712" cy="1754326"/>
          </a:xfrm>
          <a:prstGeom prst="rect">
            <a:avLst/>
          </a:prstGeom>
          <a:noFill/>
        </p:spPr>
        <p:txBody>
          <a:bodyPr wrap="none" rtlCol="0">
            <a:spAutoFit/>
          </a:bodyPr>
          <a:lstStyle/>
          <a:p>
            <a:pPr algn="l"/>
            <a:r>
              <a:rPr lang="en-US" sz="1800" b="1" dirty="0">
                <a:solidFill>
                  <a:schemeClr val="tx2"/>
                </a:solidFill>
              </a:rPr>
              <a:t>Global Ocean Uptake = 1.42 Pg C/yr,  1Pg (</a:t>
            </a:r>
            <a:r>
              <a:rPr lang="en-US" sz="1800" b="1" dirty="0" err="1">
                <a:solidFill>
                  <a:schemeClr val="tx2"/>
                </a:solidFill>
              </a:rPr>
              <a:t>Petagram</a:t>
            </a:r>
            <a:r>
              <a:rPr lang="en-US" sz="1800" b="1" dirty="0">
                <a:solidFill>
                  <a:schemeClr val="tx2"/>
                </a:solidFill>
              </a:rPr>
              <a:t>)=10</a:t>
            </a:r>
            <a:r>
              <a:rPr lang="en-US" sz="1800" b="1" baseline="30000" dirty="0">
                <a:solidFill>
                  <a:schemeClr val="tx2"/>
                </a:solidFill>
              </a:rPr>
              <a:t>15</a:t>
            </a:r>
            <a:r>
              <a:rPr lang="en-US" sz="1800" b="1" dirty="0">
                <a:solidFill>
                  <a:schemeClr val="tx2"/>
                </a:solidFill>
              </a:rPr>
              <a:t> g =10</a:t>
            </a:r>
            <a:r>
              <a:rPr lang="en-US" sz="1800" b="1" baseline="30000" dirty="0">
                <a:solidFill>
                  <a:schemeClr val="tx2"/>
                </a:solidFill>
              </a:rPr>
              <a:t>9</a:t>
            </a:r>
            <a:r>
              <a:rPr lang="en-US" sz="1800" b="1" dirty="0">
                <a:solidFill>
                  <a:schemeClr val="tx2"/>
                </a:solidFill>
              </a:rPr>
              <a:t> Ton</a:t>
            </a:r>
          </a:p>
          <a:p>
            <a:pPr algn="l"/>
            <a:r>
              <a:rPr lang="en-US" sz="1800" b="1" dirty="0">
                <a:solidFill>
                  <a:schemeClr val="tx2"/>
                </a:solidFill>
              </a:rPr>
              <a:t>					 1.42 Pg </a:t>
            </a:r>
            <a:r>
              <a:rPr lang="en-US" sz="1800" b="1" dirty="0">
                <a:solidFill>
                  <a:schemeClr val="tx2"/>
                </a:solidFill>
                <a:sym typeface="Symbol"/>
              </a:rPr>
              <a:t></a:t>
            </a:r>
            <a:r>
              <a:rPr lang="en-US" sz="1800" b="1" dirty="0">
                <a:solidFill>
                  <a:schemeClr val="tx2"/>
                </a:solidFill>
              </a:rPr>
              <a:t> the weight</a:t>
            </a:r>
          </a:p>
          <a:p>
            <a:pPr algn="l"/>
            <a:r>
              <a:rPr lang="en-US" sz="1800" b="1" dirty="0">
                <a:solidFill>
                  <a:schemeClr val="tx2"/>
                </a:solidFill>
              </a:rPr>
              <a:t>					          of 1 billion cars.</a:t>
            </a:r>
          </a:p>
          <a:p>
            <a:pPr algn="l"/>
            <a:r>
              <a:rPr lang="en-US" sz="1800" b="1" dirty="0">
                <a:solidFill>
                  <a:schemeClr val="tx2"/>
                </a:solidFill>
              </a:rPr>
              <a:t>					             Weighs twice </a:t>
            </a:r>
          </a:p>
          <a:p>
            <a:pPr algn="l"/>
            <a:r>
              <a:rPr lang="en-US" sz="1800" b="1" dirty="0">
                <a:solidFill>
                  <a:schemeClr val="tx2"/>
                </a:solidFill>
              </a:rPr>
              <a:t>                                                                                                     as all cars in </a:t>
            </a:r>
          </a:p>
          <a:p>
            <a:pPr algn="l"/>
            <a:r>
              <a:rPr lang="en-US" sz="1800" b="1" dirty="0">
                <a:solidFill>
                  <a:schemeClr val="tx2"/>
                </a:solidFill>
              </a:rPr>
              <a:t>						        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Air-sea Interaction: </a:t>
            </a:r>
            <a:r>
              <a:rPr lang="en-US" sz="1800" b="1" kern="0" dirty="0">
                <a:solidFill>
                  <a:srgbClr val="FF0000"/>
                </a:solidFill>
                <a:latin typeface="Microsoft Sans Serif" pitchFamily="34" charset="0"/>
              </a:rPr>
              <a:t>the interaction between the atmosphere and the oceans</a:t>
            </a:r>
            <a:endParaRPr lang="en-US" sz="2400" b="1" kern="0" dirty="0">
              <a:solidFill>
                <a:srgbClr val="FF0000"/>
              </a:solidFill>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Air-sea interaction processes</a:t>
            </a:r>
          </a:p>
          <a:p>
            <a:pPr marL="800100" lvl="1" indent="-342900" algn="l">
              <a:spcBef>
                <a:spcPct val="20000"/>
              </a:spcBef>
              <a:buFontTx/>
              <a:buChar char="-"/>
              <a:defRPr/>
            </a:pPr>
            <a:r>
              <a:rPr lang="en-US" sz="1800" b="1" kern="0" dirty="0">
                <a:latin typeface="Microsoft Sans Serif" pitchFamily="34" charset="0"/>
              </a:rPr>
              <a:t>Surface energy fluxes</a:t>
            </a:r>
          </a:p>
          <a:p>
            <a:pPr marL="800100" lvl="1" indent="-342900" algn="l">
              <a:spcBef>
                <a:spcPct val="20000"/>
              </a:spcBef>
              <a:buFontTx/>
              <a:buChar char="-"/>
              <a:defRPr/>
            </a:pPr>
            <a:r>
              <a:rPr lang="en-US" sz="1800" b="1" kern="0" dirty="0">
                <a:latin typeface="Microsoft Sans Serif" pitchFamily="34" charset="0"/>
              </a:rPr>
              <a:t>Surface  water fluxes</a:t>
            </a:r>
          </a:p>
          <a:p>
            <a:pPr marL="800100" lvl="1" indent="-342900" algn="l">
              <a:spcBef>
                <a:spcPct val="20000"/>
              </a:spcBef>
              <a:buFontTx/>
              <a:buChar char="-"/>
              <a:defRPr/>
            </a:pPr>
            <a:r>
              <a:rPr lang="en-US" sz="1800" b="1" kern="0" dirty="0">
                <a:latin typeface="Microsoft Sans Serif" pitchFamily="34" charset="0"/>
              </a:rPr>
              <a:t>Air-sea bulk formulas</a:t>
            </a:r>
          </a:p>
          <a:p>
            <a:pPr marL="800100" lvl="1" indent="-342900" algn="l">
              <a:spcBef>
                <a:spcPct val="20000"/>
              </a:spcBef>
              <a:defRPr/>
            </a:pPr>
            <a:r>
              <a:rPr lang="en-US" sz="1800" b="1" kern="0" dirty="0">
                <a:latin typeface="Microsoft Sans Serif" pitchFamily="34" charset="0"/>
              </a:rPr>
              <a:t>-    Air-sea feedbacks</a:t>
            </a:r>
          </a:p>
          <a:p>
            <a:pPr marL="800100" lvl="1" indent="-342900" algn="l">
              <a:spcBef>
                <a:spcPct val="20000"/>
              </a:spcBef>
              <a:buFontTx/>
              <a:buChar char="-"/>
              <a:defRPr/>
            </a:pPr>
            <a:r>
              <a:rPr lang="en-US" sz="1800" b="1" kern="0" dirty="0">
                <a:latin typeface="Microsoft Sans Serif" pitchFamily="34" charset="0"/>
              </a:rPr>
              <a:t>Air-sea momentum exchange (wind stress)</a:t>
            </a:r>
          </a:p>
          <a:p>
            <a:pPr marL="800100" lvl="1" indent="-342900" algn="l">
              <a:spcBef>
                <a:spcPct val="20000"/>
              </a:spcBef>
              <a:buFontTx/>
              <a:buChar char="-"/>
              <a:defRPr/>
            </a:pPr>
            <a:r>
              <a:rPr lang="en-US" sz="1800" b="1" kern="0" dirty="0">
                <a:latin typeface="Microsoft Sans Serif" pitchFamily="34" charset="0"/>
              </a:rPr>
              <a:t>Air-sea CO</a:t>
            </a:r>
            <a:r>
              <a:rPr lang="en-US" sz="1200" b="1" kern="0" dirty="0">
                <a:latin typeface="Microsoft Sans Serif" pitchFamily="34" charset="0"/>
              </a:rPr>
              <a:t>2</a:t>
            </a:r>
            <a:r>
              <a:rPr lang="en-US" sz="1800" b="1" kern="0" dirty="0">
                <a:latin typeface="Microsoft Sans Serif" pitchFamily="34" charset="0"/>
              </a:rPr>
              <a:t> fluxes</a:t>
            </a:r>
          </a:p>
          <a:p>
            <a:pPr marL="800100" lvl="1" indent="-342900" algn="l">
              <a:spcBef>
                <a:spcPct val="20000"/>
              </a:spcBef>
              <a:defRPr/>
            </a:pPr>
            <a:endParaRPr lang="en-US" sz="1800" b="1" kern="0" dirty="0">
              <a:solidFill>
                <a:schemeClr val="bg1"/>
              </a:solidFill>
              <a:latin typeface="Microsoft Sans Serif" pitchFamily="34" charset="0"/>
            </a:endParaRPr>
          </a:p>
          <a:p>
            <a:pPr marL="0" lvl="1" indent="-342900" algn="l">
              <a:spcBef>
                <a:spcPct val="20000"/>
              </a:spcBef>
              <a:buFont typeface="Arial" pitchFamily="34" charset="0"/>
              <a:buChar char="•"/>
              <a:defRPr/>
            </a:pPr>
            <a:r>
              <a:rPr lang="en-US" sz="2400" b="1" kern="0" dirty="0">
                <a:solidFill>
                  <a:schemeClr val="bg1"/>
                </a:solidFill>
                <a:latin typeface="Microsoft Sans Serif" pitchFamily="34" charset="0"/>
              </a:rPr>
              <a:t>Land-Atmosphere Interaction: </a:t>
            </a:r>
            <a:r>
              <a:rPr lang="en-US" sz="1800" b="1" kern="0" dirty="0">
                <a:solidFill>
                  <a:srgbClr val="FF0000"/>
                </a:solidFill>
                <a:latin typeface="Microsoft Sans Serif" pitchFamily="34" charset="0"/>
              </a:rPr>
              <a:t>the interaction between land surface and the atmosphere.</a:t>
            </a:r>
            <a:endParaRPr lang="en-US" sz="2400" b="1" kern="0" dirty="0">
              <a:solidFill>
                <a:srgbClr val="FF0000"/>
              </a:solidFill>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Major processes</a:t>
            </a:r>
          </a:p>
          <a:p>
            <a:pPr marL="800100" lvl="1" indent="-342900" algn="l">
              <a:spcBef>
                <a:spcPct val="20000"/>
              </a:spcBef>
              <a:buFontTx/>
              <a:buChar char="-"/>
              <a:defRPr/>
            </a:pPr>
            <a:r>
              <a:rPr lang="en-US" sz="1800" b="1" kern="0" dirty="0">
                <a:latin typeface="Microsoft Sans Serif" pitchFamily="34" charset="0"/>
              </a:rPr>
              <a:t>Major feedbacks</a:t>
            </a:r>
          </a:p>
          <a:p>
            <a:pPr marL="800100" lvl="1" indent="-342900" algn="l">
              <a:spcBef>
                <a:spcPct val="20000"/>
              </a:spcBef>
              <a:buFontTx/>
              <a:buChar char="-"/>
              <a:defRPr/>
            </a:pPr>
            <a:r>
              <a:rPr lang="en-US" sz="1800" b="1" kern="0" dirty="0">
                <a:latin typeface="Microsoft Sans Serif" pitchFamily="34" charset="0"/>
              </a:rPr>
              <a:t>Distribution of land-atmosphere coupling strength</a:t>
            </a:r>
          </a:p>
          <a:p>
            <a:pPr marL="800100" lvl="1" indent="-342900" algn="l">
              <a:spcBef>
                <a:spcPct val="20000"/>
              </a:spcBef>
              <a:defRPr/>
            </a:pPr>
            <a:endParaRPr lang="en-US" sz="18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3285" name="Picture 5"/>
          <p:cNvPicPr>
            <a:picLocks noChangeAspect="1" noChangeArrowheads="1"/>
          </p:cNvPicPr>
          <p:nvPr/>
        </p:nvPicPr>
        <p:blipFill>
          <a:blip r:embed="rId2" cstate="print"/>
          <a:srcRect/>
          <a:stretch>
            <a:fillRect/>
          </a:stretch>
        </p:blipFill>
        <p:spPr bwMode="auto">
          <a:xfrm>
            <a:off x="152400" y="396874"/>
            <a:ext cx="8839200" cy="5299081"/>
          </a:xfrm>
          <a:prstGeom prst="rect">
            <a:avLst/>
          </a:prstGeom>
          <a:noFill/>
          <a:ln w="9525">
            <a:noFill/>
            <a:miter lim="800000"/>
            <a:headEnd/>
            <a:tailEnd/>
          </a:ln>
        </p:spPr>
      </p:pic>
      <p:pic>
        <p:nvPicPr>
          <p:cNvPr id="353284" name="Picture 4" descr="http://www.ldeo.columbia.edu/res/pi/CO2/carbondioxide/image/delta_pco2_maps/jandp00map.jpg"/>
          <p:cNvPicPr>
            <a:picLocks noChangeAspect="1" noChangeArrowheads="1"/>
          </p:cNvPicPr>
          <p:nvPr/>
        </p:nvPicPr>
        <p:blipFill>
          <a:blip r:embed="rId3" cstate="print"/>
          <a:srcRect t="74359" b="14103"/>
          <a:stretch>
            <a:fillRect/>
          </a:stretch>
        </p:blipFill>
        <p:spPr bwMode="auto">
          <a:xfrm>
            <a:off x="914400" y="5562600"/>
            <a:ext cx="7086600" cy="6858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p:cNvPicPr>
            <a:picLocks noChangeAspect="1" noChangeArrowheads="1"/>
          </p:cNvPicPr>
          <p:nvPr/>
        </p:nvPicPr>
        <p:blipFill>
          <a:blip r:embed="rId2" cstate="print"/>
          <a:srcRect/>
          <a:stretch>
            <a:fillRect/>
          </a:stretch>
        </p:blipFill>
        <p:spPr bwMode="auto">
          <a:xfrm>
            <a:off x="21615" y="304800"/>
            <a:ext cx="9089960" cy="6540500"/>
          </a:xfrm>
          <a:prstGeom prst="rect">
            <a:avLst/>
          </a:prstGeom>
          <a:noFill/>
          <a:ln w="9525">
            <a:noFill/>
            <a:miter lim="800000"/>
            <a:headEnd/>
            <a:tailEnd/>
          </a:ln>
        </p:spPr>
      </p:pic>
      <p:sp>
        <p:nvSpPr>
          <p:cNvPr id="3" name="TextBox 2"/>
          <p:cNvSpPr txBox="1"/>
          <p:nvPr/>
        </p:nvSpPr>
        <p:spPr>
          <a:xfrm>
            <a:off x="3040526" y="6305490"/>
            <a:ext cx="2217274" cy="400110"/>
          </a:xfrm>
          <a:prstGeom prst="rect">
            <a:avLst/>
          </a:prstGeom>
          <a:noFill/>
        </p:spPr>
        <p:txBody>
          <a:bodyPr wrap="none" rtlCol="0">
            <a:spAutoFit/>
          </a:bodyPr>
          <a:lstStyle/>
          <a:p>
            <a:r>
              <a:rPr lang="en-US" sz="2000" dirty="0"/>
              <a:t>McKinley et al. (2003)</a:t>
            </a:r>
          </a:p>
        </p:txBody>
      </p:sp>
      <p:sp>
        <p:nvSpPr>
          <p:cNvPr id="4" name="TextBox 3"/>
          <p:cNvSpPr txBox="1"/>
          <p:nvPr/>
        </p:nvSpPr>
        <p:spPr>
          <a:xfrm>
            <a:off x="2438400" y="76200"/>
            <a:ext cx="6117379" cy="584775"/>
          </a:xfrm>
          <a:prstGeom prst="rect">
            <a:avLst/>
          </a:prstGeom>
          <a:noFill/>
        </p:spPr>
        <p:txBody>
          <a:bodyPr wrap="none" rtlCol="0">
            <a:spAutoFit/>
          </a:bodyPr>
          <a:lstStyle/>
          <a:p>
            <a:r>
              <a:rPr lang="en-US" sz="3200" b="1" dirty="0">
                <a:solidFill>
                  <a:schemeClr val="tx2"/>
                </a:solidFill>
              </a:rPr>
              <a:t>Air-Sea O</a:t>
            </a:r>
            <a:r>
              <a:rPr lang="en-US" sz="2400" b="1" dirty="0">
                <a:solidFill>
                  <a:schemeClr val="tx2"/>
                </a:solidFill>
              </a:rPr>
              <a:t>2</a:t>
            </a:r>
            <a:r>
              <a:rPr lang="en-US" sz="3200" b="1" dirty="0">
                <a:solidFill>
                  <a:schemeClr val="tx2"/>
                </a:solidFill>
              </a:rPr>
              <a:t> Flux </a:t>
            </a:r>
            <a:r>
              <a:rPr lang="en-US" sz="2400" b="1" dirty="0">
                <a:solidFill>
                  <a:schemeClr val="bg1"/>
                </a:solidFill>
              </a:rPr>
              <a:t>(positive to the atmosphere)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bwMode="auto">
          <a:xfrm>
            <a:off x="152400" y="762000"/>
            <a:ext cx="8915400" cy="6096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2" cstate="print"/>
          <a:srcRect/>
          <a:stretch>
            <a:fillRect/>
          </a:stretch>
        </p:blipFill>
        <p:spPr bwMode="auto">
          <a:xfrm>
            <a:off x="0" y="-6246"/>
            <a:ext cx="9144000" cy="6864246"/>
          </a:xfrm>
          <a:prstGeom prst="rect">
            <a:avLst/>
          </a:prstGeom>
          <a:noFill/>
          <a:ln w="9525">
            <a:noFill/>
            <a:miter lim="800000"/>
            <a:headEnd/>
            <a:tailEnd/>
          </a:ln>
        </p:spPr>
      </p:pic>
      <p:sp>
        <p:nvSpPr>
          <p:cNvPr id="3" name="TextBox 2"/>
          <p:cNvSpPr txBox="1"/>
          <p:nvPr/>
        </p:nvSpPr>
        <p:spPr>
          <a:xfrm>
            <a:off x="1598635" y="685800"/>
            <a:ext cx="2706639" cy="461665"/>
          </a:xfrm>
          <a:prstGeom prst="rect">
            <a:avLst/>
          </a:prstGeom>
          <a:noFill/>
        </p:spPr>
        <p:txBody>
          <a:bodyPr wrap="none" rtlCol="0">
            <a:spAutoFit/>
          </a:bodyPr>
          <a:lstStyle/>
          <a:p>
            <a:r>
              <a:rPr lang="en-US" sz="2400" b="1" dirty="0">
                <a:solidFill>
                  <a:srgbClr val="FF0000"/>
                </a:solidFill>
              </a:rPr>
              <a:t>A  Positive Feedback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1952" y="112693"/>
            <a:ext cx="5981895" cy="954107"/>
          </a:xfrm>
          <a:prstGeom prst="rect">
            <a:avLst/>
          </a:prstGeom>
          <a:noFill/>
        </p:spPr>
        <p:txBody>
          <a:bodyPr wrap="none" rtlCol="0">
            <a:spAutoFit/>
          </a:bodyPr>
          <a:lstStyle/>
          <a:p>
            <a:r>
              <a:rPr lang="en-US" sz="3200" b="1" dirty="0">
                <a:solidFill>
                  <a:schemeClr val="tx2"/>
                </a:solidFill>
                <a:sym typeface="Symbol"/>
              </a:rPr>
              <a:t>Vegetation  Precipitation Feedback</a:t>
            </a:r>
          </a:p>
          <a:p>
            <a:r>
              <a:rPr lang="en-US" sz="2400" b="1" dirty="0">
                <a:solidFill>
                  <a:schemeClr val="bg1"/>
                </a:solidFill>
                <a:sym typeface="Symbol"/>
              </a:rPr>
              <a:t>Effective in semi-arid regions (e.g. Sahel)</a:t>
            </a:r>
            <a:endParaRPr lang="en-US" sz="2400" b="1" dirty="0">
              <a:solidFill>
                <a:schemeClr val="bg1"/>
              </a:solidFill>
            </a:endParaRPr>
          </a:p>
        </p:txBody>
      </p:sp>
      <p:pic>
        <p:nvPicPr>
          <p:cNvPr id="4" name="Picture 2" descr="http://www.atmosedu.com/Geol390/figures/box%2002-06b.jpg"/>
          <p:cNvPicPr>
            <a:picLocks noChangeAspect="1" noChangeArrowheads="1"/>
          </p:cNvPicPr>
          <p:nvPr/>
        </p:nvPicPr>
        <p:blipFill>
          <a:blip r:embed="rId2" cstate="print"/>
          <a:srcRect/>
          <a:stretch>
            <a:fillRect/>
          </a:stretch>
        </p:blipFill>
        <p:spPr bwMode="auto">
          <a:xfrm>
            <a:off x="1650460" y="1046368"/>
            <a:ext cx="6243990" cy="5757532"/>
          </a:xfrm>
          <a:prstGeom prst="rect">
            <a:avLst/>
          </a:prstGeom>
          <a:noFill/>
        </p:spPr>
      </p:pic>
      <p:sp>
        <p:nvSpPr>
          <p:cNvPr id="5" name="TextBox 4"/>
          <p:cNvSpPr txBox="1"/>
          <p:nvPr/>
        </p:nvSpPr>
        <p:spPr>
          <a:xfrm>
            <a:off x="3471062" y="3200400"/>
            <a:ext cx="2853538" cy="523220"/>
          </a:xfrm>
          <a:prstGeom prst="rect">
            <a:avLst/>
          </a:prstGeom>
          <a:noFill/>
        </p:spPr>
        <p:txBody>
          <a:bodyPr wrap="none" rtlCol="0">
            <a:spAutoFit/>
          </a:bodyPr>
          <a:lstStyle/>
          <a:p>
            <a:r>
              <a:rPr lang="en-US" dirty="0">
                <a:solidFill>
                  <a:srgbClr val="FF0000"/>
                </a:solidFill>
              </a:rPr>
              <a:t>A Positive Feedback</a:t>
            </a:r>
          </a:p>
        </p:txBody>
      </p:sp>
      <p:sp>
        <p:nvSpPr>
          <p:cNvPr id="6" name="TextBox 5"/>
          <p:cNvSpPr txBox="1"/>
          <p:nvPr/>
        </p:nvSpPr>
        <p:spPr>
          <a:xfrm>
            <a:off x="4724400" y="3387804"/>
            <a:ext cx="678391" cy="1107996"/>
          </a:xfrm>
          <a:prstGeom prst="rect">
            <a:avLst/>
          </a:prstGeom>
          <a:noFill/>
        </p:spPr>
        <p:txBody>
          <a:bodyPr wrap="none" rtlCol="0">
            <a:spAutoFit/>
          </a:bodyPr>
          <a:lstStyle/>
          <a:p>
            <a:r>
              <a:rPr lang="en-US" sz="6600" dirty="0">
                <a:solidFill>
                  <a:srgbClr val="C00000"/>
                </a:solidFill>
                <a:latin typeface="Arial" pitchFamily="34" charset="0"/>
                <a:cs typeface="Arial" pitchFamily="34" charset="0"/>
              </a:rPr>
              <a:t>+</a:t>
            </a:r>
            <a:endParaRPr lang="en-US" sz="4800" dirty="0">
              <a:solidFill>
                <a:srgbClr val="C00000"/>
              </a:solidFill>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6916" y="112693"/>
            <a:ext cx="5071966" cy="954107"/>
          </a:xfrm>
          <a:prstGeom prst="rect">
            <a:avLst/>
          </a:prstGeom>
          <a:noFill/>
        </p:spPr>
        <p:txBody>
          <a:bodyPr wrap="none" rtlCol="0">
            <a:spAutoFit/>
          </a:bodyPr>
          <a:lstStyle/>
          <a:p>
            <a:r>
              <a:rPr lang="en-US" sz="3200" b="1" dirty="0">
                <a:solidFill>
                  <a:schemeClr val="tx2"/>
                </a:solidFill>
                <a:sym typeface="Symbol"/>
              </a:rPr>
              <a:t>Vegetation  Albedo Feedback</a:t>
            </a:r>
          </a:p>
          <a:p>
            <a:r>
              <a:rPr lang="en-US" sz="2400" b="1" dirty="0">
                <a:solidFill>
                  <a:schemeClr val="bg1"/>
                </a:solidFill>
                <a:sym typeface="Symbol"/>
              </a:rPr>
              <a:t>Effective during Ice Ages</a:t>
            </a:r>
            <a:endParaRPr lang="en-US" sz="2400" b="1" dirty="0">
              <a:solidFill>
                <a:schemeClr val="bg1"/>
              </a:solidFill>
            </a:endParaRPr>
          </a:p>
        </p:txBody>
      </p:sp>
      <p:pic>
        <p:nvPicPr>
          <p:cNvPr id="4" name="Picture 2" descr="http://www.atmosedu.com/Geol390/figures/box%2002-06a.jpg"/>
          <p:cNvPicPr>
            <a:picLocks noChangeAspect="1" noChangeArrowheads="1"/>
          </p:cNvPicPr>
          <p:nvPr/>
        </p:nvPicPr>
        <p:blipFill>
          <a:blip r:embed="rId2" cstate="print"/>
          <a:srcRect/>
          <a:stretch>
            <a:fillRect/>
          </a:stretch>
        </p:blipFill>
        <p:spPr bwMode="auto">
          <a:xfrm>
            <a:off x="1514340" y="980823"/>
            <a:ext cx="6251575" cy="5820432"/>
          </a:xfrm>
          <a:prstGeom prst="rect">
            <a:avLst/>
          </a:prstGeom>
          <a:noFill/>
        </p:spPr>
      </p:pic>
      <p:sp>
        <p:nvSpPr>
          <p:cNvPr id="5" name="TextBox 4"/>
          <p:cNvSpPr txBox="1"/>
          <p:nvPr/>
        </p:nvSpPr>
        <p:spPr>
          <a:xfrm>
            <a:off x="3124200" y="3124200"/>
            <a:ext cx="2853538" cy="523220"/>
          </a:xfrm>
          <a:prstGeom prst="rect">
            <a:avLst/>
          </a:prstGeom>
          <a:noFill/>
        </p:spPr>
        <p:txBody>
          <a:bodyPr wrap="none" rtlCol="0">
            <a:spAutoFit/>
          </a:bodyPr>
          <a:lstStyle/>
          <a:p>
            <a:r>
              <a:rPr lang="en-US" dirty="0">
                <a:solidFill>
                  <a:srgbClr val="FF0000"/>
                </a:solidFill>
              </a:rPr>
              <a:t>A Positive Feedback</a:t>
            </a:r>
          </a:p>
        </p:txBody>
      </p:sp>
      <p:sp>
        <p:nvSpPr>
          <p:cNvPr id="6" name="Rectangle 5"/>
          <p:cNvSpPr/>
          <p:nvPr/>
        </p:nvSpPr>
        <p:spPr>
          <a:xfrm>
            <a:off x="4343400" y="3352800"/>
            <a:ext cx="678392" cy="1107996"/>
          </a:xfrm>
          <a:prstGeom prst="rect">
            <a:avLst/>
          </a:prstGeom>
        </p:spPr>
        <p:txBody>
          <a:bodyPr wrap="none">
            <a:spAutoFit/>
          </a:bodyPr>
          <a:lstStyle/>
          <a:p>
            <a:r>
              <a:rPr lang="en-US" sz="6600" dirty="0">
                <a:solidFill>
                  <a:srgbClr val="C00000"/>
                </a:solidFill>
                <a:latin typeface="Arial" pitchFamily="34" charset="0"/>
                <a:cs typeface="Arial" pitchFamily="34" charset="0"/>
              </a:rPr>
              <a: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p:cNvPicPr>
            <a:picLocks noChangeAspect="1" noChangeArrowheads="1"/>
          </p:cNvPicPr>
          <p:nvPr/>
        </p:nvPicPr>
        <p:blipFill>
          <a:blip r:embed="rId2" cstate="print"/>
          <a:srcRect/>
          <a:stretch>
            <a:fillRect/>
          </a:stretch>
        </p:blipFill>
        <p:spPr bwMode="auto">
          <a:xfrm>
            <a:off x="782190" y="1447800"/>
            <a:ext cx="7828410" cy="5334000"/>
          </a:xfrm>
          <a:prstGeom prst="rect">
            <a:avLst/>
          </a:prstGeom>
          <a:noFill/>
          <a:ln w="9525">
            <a:noFill/>
            <a:miter lim="800000"/>
            <a:headEnd/>
            <a:tailEnd/>
          </a:ln>
        </p:spPr>
      </p:pic>
      <p:sp>
        <p:nvSpPr>
          <p:cNvPr id="3" name="TextBox 2"/>
          <p:cNvSpPr txBox="1"/>
          <p:nvPr/>
        </p:nvSpPr>
        <p:spPr>
          <a:xfrm>
            <a:off x="1447800" y="177225"/>
            <a:ext cx="6090129" cy="584775"/>
          </a:xfrm>
          <a:prstGeom prst="rect">
            <a:avLst/>
          </a:prstGeom>
          <a:noFill/>
        </p:spPr>
        <p:txBody>
          <a:bodyPr wrap="none" rtlCol="0">
            <a:spAutoFit/>
          </a:bodyPr>
          <a:lstStyle/>
          <a:p>
            <a:r>
              <a:rPr lang="en-US" sz="3200" b="1" dirty="0">
                <a:solidFill>
                  <a:schemeClr val="tx2"/>
                </a:solidFill>
              </a:rPr>
              <a:t>Land-Atmosphere Coupling Strength</a:t>
            </a:r>
          </a:p>
        </p:txBody>
      </p:sp>
      <p:sp>
        <p:nvSpPr>
          <p:cNvPr id="4" name="TextBox 3"/>
          <p:cNvSpPr txBox="1"/>
          <p:nvPr/>
        </p:nvSpPr>
        <p:spPr>
          <a:xfrm>
            <a:off x="198233" y="801469"/>
            <a:ext cx="8361584" cy="646331"/>
          </a:xfrm>
          <a:prstGeom prst="rect">
            <a:avLst/>
          </a:prstGeom>
          <a:noFill/>
        </p:spPr>
        <p:txBody>
          <a:bodyPr wrap="none" rtlCol="0">
            <a:spAutoFit/>
          </a:bodyPr>
          <a:lstStyle/>
          <a:p>
            <a:pPr algn="l"/>
            <a:r>
              <a:rPr lang="en-US" sz="1800" b="1" dirty="0">
                <a:solidFill>
                  <a:schemeClr val="bg1"/>
                </a:solidFill>
              </a:rPr>
              <a:t>Appears to be strongest in semi-arid areas where soil moisture is sensitive to precipitation</a:t>
            </a:r>
          </a:p>
          <a:p>
            <a:pPr algn="l"/>
            <a:r>
              <a:rPr lang="en-US" sz="1600" b="1" dirty="0">
                <a:solidFill>
                  <a:schemeClr val="bg1"/>
                </a:solidFill>
              </a:rPr>
              <a:t>(</a:t>
            </a:r>
            <a:r>
              <a:rPr lang="en-US" sz="1600" b="1" dirty="0" err="1">
                <a:solidFill>
                  <a:schemeClr val="bg1"/>
                </a:solidFill>
              </a:rPr>
              <a:t>Koster</a:t>
            </a:r>
            <a:r>
              <a:rPr lang="en-US" sz="1600" b="1" dirty="0">
                <a:solidFill>
                  <a:schemeClr val="bg1"/>
                </a:solidFill>
              </a:rPr>
              <a:t> et al. 2004</a:t>
            </a:r>
            <a:r>
              <a:rPr lang="en-US" sz="1800" b="1" dirty="0">
                <a:solidFill>
                  <a:schemeClr val="bg1"/>
                </a:solidFill>
              </a:rPr>
              <a:t>).  </a:t>
            </a:r>
            <a:endParaRPr lang="en-US" sz="2000" b="1"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0"/>
            <a:ext cx="6248400" cy="609600"/>
          </a:xfrm>
        </p:spPr>
        <p:txBody>
          <a:bodyPr/>
          <a:lstStyle/>
          <a:p>
            <a:r>
              <a:rPr lang="en-US" sz="2800" b="1" dirty="0">
                <a:latin typeface="Comic Sans MS" pitchFamily="66" charset="0"/>
              </a:rPr>
              <a:t>Summary</a:t>
            </a:r>
            <a:r>
              <a:rPr lang="en-US" sz="3200" b="1" dirty="0">
                <a:latin typeface="Comic Sans MS" pitchFamily="66" charset="0"/>
              </a:rPr>
              <a:t> </a:t>
            </a:r>
          </a:p>
        </p:txBody>
      </p:sp>
      <p:sp>
        <p:nvSpPr>
          <p:cNvPr id="303107" name="Rectangle 3"/>
          <p:cNvSpPr>
            <a:spLocks noGrp="1" noChangeArrowheads="1"/>
          </p:cNvSpPr>
          <p:nvPr>
            <p:ph type="body" idx="1"/>
          </p:nvPr>
        </p:nvSpPr>
        <p:spPr>
          <a:xfrm>
            <a:off x="76200" y="609600"/>
            <a:ext cx="8915400" cy="6096000"/>
          </a:xfrm>
        </p:spPr>
        <p:txBody>
          <a:bodyPr/>
          <a:lstStyle/>
          <a:p>
            <a:pPr>
              <a:lnSpc>
                <a:spcPct val="80000"/>
              </a:lnSpc>
            </a:pPr>
            <a:r>
              <a:rPr lang="en-US" sz="2000" dirty="0">
                <a:solidFill>
                  <a:schemeClr val="bg2"/>
                </a:solidFill>
                <a:latin typeface="Comic Sans MS" pitchFamily="66" charset="0"/>
              </a:rPr>
              <a:t>Air-sea interaction includes surface radiative fluxes, water fluxes (E and P), surface heat, momentum, and gas exchanges, and several air-sea feedbacks. </a:t>
            </a:r>
          </a:p>
          <a:p>
            <a:pPr>
              <a:lnSpc>
                <a:spcPct val="80000"/>
              </a:lnSpc>
            </a:pPr>
            <a:r>
              <a:rPr lang="en-US" sz="2000" dirty="0">
                <a:solidFill>
                  <a:srgbClr val="FF0000"/>
                </a:solidFill>
                <a:latin typeface="Comic Sans MS" pitchFamily="66" charset="0"/>
              </a:rPr>
              <a:t>Surface winds play a crucial role in air-sea interaction: they affects upper ocean currents, air-sea SH, LH and momentum fluxes, and play a key role in air-sea feedbacks (such as the </a:t>
            </a:r>
            <a:r>
              <a:rPr lang="en-US" sz="2000" dirty="0" err="1">
                <a:solidFill>
                  <a:srgbClr val="FF0000"/>
                </a:solidFill>
                <a:latin typeface="Comic Sans MS" pitchFamily="66" charset="0"/>
              </a:rPr>
              <a:t>Bjerknes</a:t>
            </a:r>
            <a:r>
              <a:rPr lang="en-US" sz="2000" dirty="0">
                <a:solidFill>
                  <a:srgbClr val="FF0000"/>
                </a:solidFill>
                <a:latin typeface="Comic Sans MS" pitchFamily="66" charset="0"/>
              </a:rPr>
              <a:t> and WES feedbacks).  </a:t>
            </a:r>
          </a:p>
          <a:p>
            <a:pPr>
              <a:lnSpc>
                <a:spcPct val="80000"/>
              </a:lnSpc>
            </a:pPr>
            <a:r>
              <a:rPr lang="en-US" sz="2000" dirty="0">
                <a:solidFill>
                  <a:schemeClr val="bg2"/>
                </a:solidFill>
                <a:latin typeface="Comic Sans MS" pitchFamily="66" charset="0"/>
              </a:rPr>
              <a:t>In the tropics, SST is often forced by solar radiation and oceanic processes (.e.g. upwelling) and acts as a lower-boundary forcing for the atmosphere; whereas in the mid-high latitudes, SST may also respond to atmospheric changes (e.g., winds) and thus two-way interactions are important. </a:t>
            </a:r>
          </a:p>
          <a:p>
            <a:pPr>
              <a:lnSpc>
                <a:spcPct val="80000"/>
              </a:lnSpc>
            </a:pPr>
            <a:r>
              <a:rPr lang="en-US" sz="2000" dirty="0">
                <a:solidFill>
                  <a:schemeClr val="tx2"/>
                </a:solidFill>
                <a:latin typeface="Comic Sans MS" pitchFamily="66" charset="0"/>
              </a:rPr>
              <a:t>The Wind-Evaporation-SST (WES) feedback works as follows: A SST gradient induces pressure gradient, which induces wind anomalies that lead to E changes which provide a feedback impact on the SST gradient (positive over the Equator). </a:t>
            </a:r>
          </a:p>
          <a:p>
            <a:pPr>
              <a:lnSpc>
                <a:spcPct val="80000"/>
              </a:lnSpc>
            </a:pPr>
            <a:r>
              <a:rPr lang="en-US" sz="2000" dirty="0">
                <a:solidFill>
                  <a:schemeClr val="bg2"/>
                </a:solidFill>
                <a:latin typeface="Comic Sans MS" pitchFamily="66" charset="0"/>
              </a:rPr>
              <a:t>Land-atmosphere interaction includes surface exchanges of heat, water, momentum, and gases (CO</a:t>
            </a:r>
            <a:r>
              <a:rPr lang="en-US" sz="1600" dirty="0">
                <a:solidFill>
                  <a:schemeClr val="bg2"/>
                </a:solidFill>
                <a:latin typeface="Comic Sans MS" pitchFamily="66" charset="0"/>
              </a:rPr>
              <a:t>2</a:t>
            </a:r>
            <a:r>
              <a:rPr lang="en-US" sz="2000" dirty="0">
                <a:solidFill>
                  <a:schemeClr val="bg2"/>
                </a:solidFill>
                <a:latin typeface="Comic Sans MS" pitchFamily="66" charset="0"/>
              </a:rPr>
              <a:t>, O</a:t>
            </a:r>
            <a:r>
              <a:rPr lang="en-US" sz="1600" dirty="0">
                <a:solidFill>
                  <a:schemeClr val="bg2"/>
                </a:solidFill>
                <a:latin typeface="Comic Sans MS" pitchFamily="66" charset="0"/>
              </a:rPr>
              <a:t>2</a:t>
            </a:r>
            <a:r>
              <a:rPr lang="en-US" sz="2000" dirty="0">
                <a:solidFill>
                  <a:schemeClr val="bg2"/>
                </a:solidFill>
                <a:latin typeface="Comic Sans MS" pitchFamily="66" charset="0"/>
              </a:rPr>
              <a:t>, etc.), albedo effect, modulation of atmospheric flow by mountains, soil moisture-precipitation interactions, vegetation-albedo feedback. </a:t>
            </a:r>
          </a:p>
          <a:p>
            <a:pPr>
              <a:lnSpc>
                <a:spcPct val="80000"/>
              </a:lnSpc>
            </a:pPr>
            <a:r>
              <a:rPr lang="en-US" sz="2000" dirty="0">
                <a:solidFill>
                  <a:schemeClr val="tx2"/>
                </a:solidFill>
                <a:latin typeface="Comic Sans MS" pitchFamily="66" charset="0"/>
              </a:rPr>
              <a:t>Land-atmosphere coupling seems to be strongest in semi-arid areas.</a:t>
            </a:r>
          </a:p>
          <a:p>
            <a:pPr>
              <a:lnSpc>
                <a:spcPct val="80000"/>
              </a:lnSpc>
            </a:pPr>
            <a:r>
              <a:rPr lang="en-US" sz="2000" dirty="0">
                <a:solidFill>
                  <a:schemeClr val="bg2"/>
                </a:solidFill>
                <a:latin typeface="Comic Sans MS" pitchFamily="66" charset="0"/>
              </a:rPr>
              <a:t>Initial conditions of soil moisture content are important for short-term weather forecast. </a:t>
            </a:r>
            <a:r>
              <a:rPr lang="en-US" sz="2000" dirty="0">
                <a:solidFill>
                  <a:schemeClr val="tx2"/>
                </a:solidFill>
                <a:latin typeface="Comic Sans MS" pitchFamily="66" charset="0"/>
              </a:rPr>
              <a:t> </a:t>
            </a:r>
          </a:p>
        </p:txBody>
      </p:sp>
      <p:sp>
        <p:nvSpPr>
          <p:cNvPr id="303108" name="Line 4"/>
          <p:cNvSpPr>
            <a:spLocks noChangeShapeType="1"/>
          </p:cNvSpPr>
          <p:nvPr/>
        </p:nvSpPr>
        <p:spPr bwMode="auto">
          <a:xfrm>
            <a:off x="0" y="59014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38</a:t>
            </a:fld>
            <a:endParaRPr lang="en-US" dirty="0">
              <a:solidFill>
                <a:schemeClr val="bg2"/>
              </a:solidFill>
            </a:endParaRPr>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Sea Ice and Polar Climate</a:t>
            </a:r>
          </a:p>
          <a:p>
            <a:pPr>
              <a:defRPr/>
            </a:pPr>
            <a:endParaRPr lang="en-US" sz="3600" b="1" kern="0" dirty="0">
              <a:solidFill>
                <a:srgbClr val="C00000"/>
              </a:solidFill>
              <a:latin typeface="Arial" charset="0"/>
              <a:ea typeface="SimSun" pitchFamily="2" charset="-122"/>
            </a:endParaRPr>
          </a:p>
          <a:p>
            <a:pPr>
              <a:defRPr/>
            </a:pPr>
            <a:endParaRPr lang="en-US" sz="3600" b="1" kern="0" dirty="0">
              <a:solidFill>
                <a:srgbClr val="FF3300"/>
              </a:solidFill>
              <a:latin typeface="Arial" charset="0"/>
              <a:ea typeface="SimSun" pitchFamily="2" charset="-122"/>
            </a:endParaRP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2"/>
          <p:cNvSpPr>
            <a:spLocks noChangeShapeType="1"/>
          </p:cNvSpPr>
          <p:nvPr/>
        </p:nvSpPr>
        <p:spPr bwMode="auto">
          <a:xfrm>
            <a:off x="152400" y="609600"/>
            <a:ext cx="8686800" cy="0"/>
          </a:xfrm>
          <a:prstGeom prst="line">
            <a:avLst/>
          </a:prstGeom>
          <a:noFill/>
          <a:ln w="31750">
            <a:solidFill>
              <a:srgbClr val="FF0000"/>
            </a:solidFill>
            <a:round/>
            <a:headEnd/>
            <a:tailEnd/>
          </a:ln>
          <a:effectLst/>
        </p:spPr>
        <p:txBody>
          <a:bodyPr/>
          <a:lstStyle/>
          <a:p>
            <a:pPr algn="l" eaLnBrk="1" hangingPunct="1">
              <a:buFont typeface="Wingdings" pitchFamily="2" charset="2"/>
              <a:buNone/>
            </a:pPr>
            <a:endParaRPr lang="en-US" sz="2000" b="1">
              <a:solidFill>
                <a:srgbClr val="CCFFFF"/>
              </a:solidFill>
              <a:latin typeface="Arial" charset="0"/>
            </a:endParaRPr>
          </a:p>
        </p:txBody>
      </p:sp>
      <p:sp>
        <p:nvSpPr>
          <p:cNvPr id="134147" name="Rectangle 3"/>
          <p:cNvSpPr>
            <a:spLocks noChangeArrowheads="1"/>
          </p:cNvSpPr>
          <p:nvPr/>
        </p:nvSpPr>
        <p:spPr bwMode="auto">
          <a:xfrm>
            <a:off x="0" y="106363"/>
            <a:ext cx="8610600" cy="427037"/>
          </a:xfrm>
          <a:prstGeom prst="rect">
            <a:avLst/>
          </a:prstGeom>
          <a:noFill/>
          <a:ln w="9525" algn="ctr">
            <a:noFill/>
            <a:miter lim="800000"/>
            <a:headEnd/>
            <a:tailEnd/>
          </a:ln>
          <a:effectLst/>
        </p:spPr>
        <p:txBody>
          <a:bodyPr lIns="0" tIns="0" rIns="0" bIns="0" anchor="ctr">
            <a:spAutoFit/>
          </a:bodyPr>
          <a:lstStyle/>
          <a:p>
            <a:pPr eaLnBrk="1" hangingPunct="1"/>
            <a:r>
              <a:rPr lang="en-US" b="1" dirty="0">
                <a:solidFill>
                  <a:srgbClr val="000066"/>
                </a:solidFill>
                <a:latin typeface="Arial" charset="0"/>
                <a:cs typeface="Times New Roman" pitchFamily="18" charset="0"/>
              </a:rPr>
              <a:t>Major air-sea interaction processes</a:t>
            </a:r>
            <a:endParaRPr lang="en-US" b="1" i="1" dirty="0">
              <a:solidFill>
                <a:srgbClr val="000066"/>
              </a:solidFill>
              <a:latin typeface="Arial" charset="0"/>
            </a:endParaRPr>
          </a:p>
        </p:txBody>
      </p:sp>
      <p:sp>
        <p:nvSpPr>
          <p:cNvPr id="134148" name="Rectangle 4"/>
          <p:cNvSpPr>
            <a:spLocks noChangeArrowheads="1"/>
          </p:cNvSpPr>
          <p:nvPr/>
        </p:nvSpPr>
        <p:spPr bwMode="auto">
          <a:xfrm>
            <a:off x="0" y="4511675"/>
            <a:ext cx="9144000" cy="0"/>
          </a:xfrm>
          <a:prstGeom prst="rect">
            <a:avLst/>
          </a:prstGeom>
          <a:noFill/>
          <a:ln w="9525" algn="ctr">
            <a:noFill/>
            <a:miter lim="800000"/>
            <a:headEnd/>
            <a:tailEnd/>
          </a:ln>
          <a:effectLst/>
        </p:spPr>
        <p:txBody>
          <a:bodyPr wrap="none" anchor="ctr">
            <a:spAutoFit/>
          </a:bodyPr>
          <a:lstStyle/>
          <a:p>
            <a:pPr algn="l" eaLnBrk="1" hangingPunct="1"/>
            <a:endParaRPr lang="en-US" sz="1800">
              <a:solidFill>
                <a:srgbClr val="000000"/>
              </a:solidFill>
              <a:latin typeface="Arial" charset="0"/>
            </a:endParaRPr>
          </a:p>
        </p:txBody>
      </p:sp>
      <p:sp>
        <p:nvSpPr>
          <p:cNvPr id="134187" name="Rectangle 43"/>
          <p:cNvSpPr>
            <a:spLocks noChangeArrowheads="1"/>
          </p:cNvSpPr>
          <p:nvPr/>
        </p:nvSpPr>
        <p:spPr bwMode="auto">
          <a:xfrm>
            <a:off x="228600" y="1308687"/>
            <a:ext cx="8686800" cy="5078313"/>
          </a:xfrm>
          <a:prstGeom prst="rect">
            <a:avLst/>
          </a:prstGeom>
          <a:noFill/>
          <a:ln w="9525" algn="ctr">
            <a:noFill/>
            <a:miter lim="800000"/>
            <a:headEnd/>
            <a:tailEnd/>
          </a:ln>
          <a:effectLst/>
        </p:spPr>
        <p:txBody>
          <a:bodyPr anchor="ctr">
            <a:spAutoFit/>
          </a:bodyPr>
          <a:lstStyle/>
          <a:p>
            <a:pPr marL="342900" indent="-342900" algn="l" eaLnBrk="1" hangingPunct="1">
              <a:lnSpc>
                <a:spcPct val="90000"/>
              </a:lnSpc>
              <a:buFont typeface="Wingdings" pitchFamily="2" charset="2"/>
              <a:buAutoNum type="arabicPeriod"/>
              <a:tabLst>
                <a:tab pos="457200" algn="l"/>
              </a:tabLst>
            </a:pPr>
            <a:r>
              <a:rPr lang="en-US" sz="2400" b="1" dirty="0">
                <a:solidFill>
                  <a:srgbClr val="000066"/>
                </a:solidFill>
                <a:latin typeface="Arial" charset="0"/>
              </a:rPr>
              <a:t>Solar radiation (SW): absorption, reflection and scattering by ocean surfaces</a:t>
            </a:r>
          </a:p>
          <a:p>
            <a:pPr marL="342900" indent="-342900" algn="l" eaLnBrk="1" hangingPunct="1">
              <a:lnSpc>
                <a:spcPct val="90000"/>
              </a:lnSpc>
              <a:buFont typeface="Wingdings" pitchFamily="2" charset="2"/>
              <a:buAutoNum type="arabicPeriod"/>
              <a:tabLst>
                <a:tab pos="457200" algn="l"/>
              </a:tabLst>
            </a:pPr>
            <a:r>
              <a:rPr lang="en-US" sz="2400" b="1" dirty="0">
                <a:solidFill>
                  <a:srgbClr val="000066"/>
                </a:solidFill>
                <a:latin typeface="Arial" charset="0"/>
              </a:rPr>
              <a:t>Infrared radiation: emission, reflection and absorption</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Turbulent heat transfer (SH)</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Evaporation – Latent heat flux (LH)</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Precipitation </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Net freshwater flux (E-P)</a:t>
            </a:r>
          </a:p>
          <a:p>
            <a:pPr marL="342900" indent="-342900" algn="l" eaLnBrk="1" hangingPunct="1">
              <a:lnSpc>
                <a:spcPct val="90000"/>
              </a:lnSpc>
              <a:buFont typeface="Wingdings" pitchFamily="2" charset="2"/>
              <a:buAutoNum type="arabicPeriod"/>
              <a:tabLst>
                <a:tab pos="457200" algn="l"/>
              </a:tabLst>
            </a:pPr>
            <a:r>
              <a:rPr lang="en-US" sz="2400" b="1" dirty="0">
                <a:solidFill>
                  <a:srgbClr val="008000"/>
                </a:solidFill>
                <a:latin typeface="Arial" charset="0"/>
              </a:rPr>
              <a:t>Turbulent transfer of kinetic energy by tangential components (wind stress) – wind driven currents</a:t>
            </a:r>
          </a:p>
          <a:p>
            <a:pPr marL="342900" indent="-342900" algn="l" eaLnBrk="1" hangingPunct="1">
              <a:lnSpc>
                <a:spcPct val="90000"/>
              </a:lnSpc>
              <a:buFont typeface="Wingdings" pitchFamily="2" charset="2"/>
              <a:buAutoNum type="arabicPeriod"/>
              <a:tabLst>
                <a:tab pos="457200" algn="l"/>
              </a:tabLst>
            </a:pPr>
            <a:r>
              <a:rPr lang="en-US" sz="2400" b="1" dirty="0">
                <a:solidFill>
                  <a:srgbClr val="008000"/>
                </a:solidFill>
                <a:latin typeface="Arial" charset="0"/>
              </a:rPr>
              <a:t>Turbulent transfer of kinetic energy by normal components (normal pressure)</a:t>
            </a:r>
          </a:p>
          <a:p>
            <a:pPr marL="342900" indent="-342900" algn="l" eaLnBrk="1" hangingPunct="1">
              <a:lnSpc>
                <a:spcPct val="90000"/>
              </a:lnSpc>
              <a:buFont typeface="Wingdings" pitchFamily="2" charset="2"/>
              <a:buAutoNum type="arabicPeriod"/>
              <a:tabLst>
                <a:tab pos="457200" algn="l"/>
              </a:tabLst>
            </a:pPr>
            <a:r>
              <a:rPr lang="en-US" sz="2400" b="1" dirty="0">
                <a:solidFill>
                  <a:srgbClr val="008000"/>
                </a:solidFill>
                <a:latin typeface="Arial" charset="0"/>
              </a:rPr>
              <a:t>Ocean surface wave generation and decay</a:t>
            </a:r>
          </a:p>
          <a:p>
            <a:pPr marL="342900" indent="-342900" algn="l" eaLnBrk="1" hangingPunct="1">
              <a:lnSpc>
                <a:spcPct val="90000"/>
              </a:lnSpc>
              <a:buFont typeface="Wingdings" pitchFamily="2" charset="2"/>
              <a:buAutoNum type="arabicPeriod"/>
              <a:tabLst>
                <a:tab pos="457200" algn="l"/>
              </a:tabLst>
            </a:pPr>
            <a:r>
              <a:rPr lang="en-US" sz="2400" b="1" dirty="0">
                <a:solidFill>
                  <a:srgbClr val="FF9933"/>
                </a:solidFill>
                <a:latin typeface="Arial" charset="0"/>
              </a:rPr>
              <a:t>Mixing in the atmospheric boundary layer</a:t>
            </a:r>
          </a:p>
          <a:p>
            <a:pPr marL="342900" indent="-342900" algn="l" eaLnBrk="1" hangingPunct="1">
              <a:lnSpc>
                <a:spcPct val="90000"/>
              </a:lnSpc>
              <a:buFont typeface="Wingdings" pitchFamily="2" charset="2"/>
              <a:buAutoNum type="arabicPeriod"/>
              <a:tabLst>
                <a:tab pos="457200" algn="l"/>
              </a:tabLst>
            </a:pPr>
            <a:r>
              <a:rPr lang="en-US" sz="2400" b="1" dirty="0">
                <a:solidFill>
                  <a:srgbClr val="FF9933"/>
                </a:solidFill>
                <a:latin typeface="Arial" charset="0"/>
              </a:rPr>
              <a:t>Mixing (mechanical and convective) in the ocean </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FF"/>
                </a:solidFill>
                <a:latin typeface="Arial" charset="0"/>
              </a:rPr>
              <a:t>Gas and aerosol exchanges – CO</a:t>
            </a:r>
            <a:r>
              <a:rPr lang="en-US" sz="1800" b="1" dirty="0">
                <a:solidFill>
                  <a:srgbClr val="FF00FF"/>
                </a:solidFill>
                <a:latin typeface="Arial" charset="0"/>
              </a:rPr>
              <a:t>2</a:t>
            </a:r>
            <a:r>
              <a:rPr lang="en-US" sz="2400" b="1" dirty="0">
                <a:solidFill>
                  <a:srgbClr val="FF00FF"/>
                </a:solidFill>
                <a:latin typeface="Arial" charset="0"/>
              </a:rPr>
              <a:t>, O</a:t>
            </a:r>
            <a:r>
              <a:rPr lang="en-US" sz="1800" b="1" dirty="0">
                <a:solidFill>
                  <a:srgbClr val="FF00FF"/>
                </a:solidFill>
                <a:latin typeface="Arial" charset="0"/>
              </a:rPr>
              <a:t>2</a:t>
            </a:r>
            <a:r>
              <a:rPr lang="en-US" sz="2400" b="1" dirty="0">
                <a:solidFill>
                  <a:srgbClr val="FF00FF"/>
                </a:solidFill>
                <a:latin typeface="Arial" charset="0"/>
              </a:rPr>
              <a:t>, sea salt, etc.</a:t>
            </a:r>
          </a:p>
        </p:txBody>
      </p:sp>
      <p:sp>
        <p:nvSpPr>
          <p:cNvPr id="6" name="TextBox 5"/>
          <p:cNvSpPr txBox="1"/>
          <p:nvPr/>
        </p:nvSpPr>
        <p:spPr>
          <a:xfrm>
            <a:off x="407418" y="609600"/>
            <a:ext cx="2488182" cy="584775"/>
          </a:xfrm>
          <a:prstGeom prst="rect">
            <a:avLst/>
          </a:prstGeom>
          <a:noFill/>
        </p:spPr>
        <p:txBody>
          <a:bodyPr wrap="none" rtlCol="0">
            <a:spAutoFit/>
          </a:bodyPr>
          <a:lstStyle/>
          <a:p>
            <a:pPr algn="l"/>
            <a:r>
              <a:rPr lang="en-US" sz="3200" dirty="0">
                <a:solidFill>
                  <a:srgbClr val="FF0000"/>
                </a:solidFill>
              </a:rPr>
              <a:t>Any examples?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4187"/>
                                        </p:tgtEl>
                                        <p:attrNameLst>
                                          <p:attrName>style.visibility</p:attrName>
                                        </p:attrNameLst>
                                      </p:cBhvr>
                                      <p:to>
                                        <p:strVal val="visible"/>
                                      </p:to>
                                    </p:set>
                                    <p:animEffect transition="in" filter="blinds(horizontal)">
                                      <p:cBhvr>
                                        <p:cTn id="7" dur="500"/>
                                        <p:tgtEl>
                                          <p:spTgt spid="134187"/>
                                        </p:tgtEl>
                                      </p:cBhvr>
                                    </p:animEffect>
                                  </p:childTnLst>
                                </p:cTn>
                              </p:par>
                              <p:par>
                                <p:cTn id="8" presetID="3" presetClass="exit" presetSubtype="10" fill="hold" grpId="0"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8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2" cstate="print"/>
          <a:srcRect/>
          <a:stretch>
            <a:fillRect/>
          </a:stretch>
        </p:blipFill>
        <p:spPr bwMode="auto">
          <a:xfrm>
            <a:off x="-1" y="0"/>
            <a:ext cx="9171471"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2400" y="304800"/>
            <a:ext cx="8899525" cy="6268191"/>
          </a:xfrm>
          <a:prstGeom prst="rect">
            <a:avLst/>
          </a:prstGeom>
          <a:noFill/>
          <a:ln w="9525">
            <a:solidFill>
              <a:schemeClr val="tx2"/>
            </a:solidFill>
            <a:miter lim="800000"/>
            <a:headEnd/>
            <a:tailEnd/>
          </a:ln>
        </p:spPr>
      </p:pic>
      <p:sp>
        <p:nvSpPr>
          <p:cNvPr id="3" name="TextBox 2"/>
          <p:cNvSpPr txBox="1"/>
          <p:nvPr/>
        </p:nvSpPr>
        <p:spPr>
          <a:xfrm>
            <a:off x="129879" y="6029980"/>
            <a:ext cx="8861721" cy="461665"/>
          </a:xfrm>
          <a:prstGeom prst="rect">
            <a:avLst/>
          </a:prstGeom>
          <a:noFill/>
        </p:spPr>
        <p:txBody>
          <a:bodyPr wrap="none" rtlCol="0">
            <a:spAutoFit/>
          </a:bodyPr>
          <a:lstStyle/>
          <a:p>
            <a:pPr algn="l"/>
            <a:r>
              <a:rPr lang="en-US" sz="2400" b="1" dirty="0">
                <a:solidFill>
                  <a:srgbClr val="FF0000"/>
                </a:solidFill>
              </a:rPr>
              <a:t>Ocean surface albedo increases with solar zenith angle from ~5% to 25%</a:t>
            </a:r>
          </a:p>
        </p:txBody>
      </p:sp>
      <p:sp>
        <p:nvSpPr>
          <p:cNvPr id="6" name="Freeform 5"/>
          <p:cNvSpPr/>
          <p:nvPr/>
        </p:nvSpPr>
        <p:spPr bwMode="auto">
          <a:xfrm>
            <a:off x="346635" y="5410200"/>
            <a:ext cx="2408841" cy="121395"/>
          </a:xfrm>
          <a:custGeom>
            <a:avLst/>
            <a:gdLst>
              <a:gd name="connsiteX0" fmla="*/ 0 w 2408841"/>
              <a:gd name="connsiteY0" fmla="*/ 37725 h 121395"/>
              <a:gd name="connsiteX1" fmla="*/ 71718 w 2408841"/>
              <a:gd name="connsiteY1" fmla="*/ 19795 h 121395"/>
              <a:gd name="connsiteX2" fmla="*/ 89647 w 2408841"/>
              <a:gd name="connsiteY2" fmla="*/ 13819 h 121395"/>
              <a:gd name="connsiteX3" fmla="*/ 107577 w 2408841"/>
              <a:gd name="connsiteY3" fmla="*/ 1866 h 121395"/>
              <a:gd name="connsiteX4" fmla="*/ 179294 w 2408841"/>
              <a:gd name="connsiteY4" fmla="*/ 13819 h 121395"/>
              <a:gd name="connsiteX5" fmla="*/ 197224 w 2408841"/>
              <a:gd name="connsiteY5" fmla="*/ 25772 h 121395"/>
              <a:gd name="connsiteX6" fmla="*/ 215153 w 2408841"/>
              <a:gd name="connsiteY6" fmla="*/ 31748 h 121395"/>
              <a:gd name="connsiteX7" fmla="*/ 245036 w 2408841"/>
              <a:gd name="connsiteY7" fmla="*/ 67607 h 121395"/>
              <a:gd name="connsiteX8" fmla="*/ 262965 w 2408841"/>
              <a:gd name="connsiteY8" fmla="*/ 79560 h 121395"/>
              <a:gd name="connsiteX9" fmla="*/ 298824 w 2408841"/>
              <a:gd name="connsiteY9" fmla="*/ 91513 h 121395"/>
              <a:gd name="connsiteX10" fmla="*/ 316753 w 2408841"/>
              <a:gd name="connsiteY10" fmla="*/ 97489 h 121395"/>
              <a:gd name="connsiteX11" fmla="*/ 394447 w 2408841"/>
              <a:gd name="connsiteY11" fmla="*/ 91513 h 121395"/>
              <a:gd name="connsiteX12" fmla="*/ 430306 w 2408841"/>
              <a:gd name="connsiteY12" fmla="*/ 79560 h 121395"/>
              <a:gd name="connsiteX13" fmla="*/ 448236 w 2408841"/>
              <a:gd name="connsiteY13" fmla="*/ 73584 h 121395"/>
              <a:gd name="connsiteX14" fmla="*/ 567765 w 2408841"/>
              <a:gd name="connsiteY14" fmla="*/ 67607 h 121395"/>
              <a:gd name="connsiteX15" fmla="*/ 603624 w 2408841"/>
              <a:gd name="connsiteY15" fmla="*/ 79560 h 121395"/>
              <a:gd name="connsiteX16" fmla="*/ 615577 w 2408841"/>
              <a:gd name="connsiteY16" fmla="*/ 97489 h 121395"/>
              <a:gd name="connsiteX17" fmla="*/ 657412 w 2408841"/>
              <a:gd name="connsiteY17" fmla="*/ 109442 h 121395"/>
              <a:gd name="connsiteX18" fmla="*/ 681318 w 2408841"/>
              <a:gd name="connsiteY18" fmla="*/ 103466 h 121395"/>
              <a:gd name="connsiteX19" fmla="*/ 699247 w 2408841"/>
              <a:gd name="connsiteY19" fmla="*/ 91513 h 121395"/>
              <a:gd name="connsiteX20" fmla="*/ 717177 w 2408841"/>
              <a:gd name="connsiteY20" fmla="*/ 85537 h 121395"/>
              <a:gd name="connsiteX21" fmla="*/ 770965 w 2408841"/>
              <a:gd name="connsiteY21" fmla="*/ 61631 h 121395"/>
              <a:gd name="connsiteX22" fmla="*/ 830730 w 2408841"/>
              <a:gd name="connsiteY22" fmla="*/ 43701 h 121395"/>
              <a:gd name="connsiteX23" fmla="*/ 866589 w 2408841"/>
              <a:gd name="connsiteY23" fmla="*/ 19795 h 121395"/>
              <a:gd name="connsiteX24" fmla="*/ 884518 w 2408841"/>
              <a:gd name="connsiteY24" fmla="*/ 7842 h 121395"/>
              <a:gd name="connsiteX25" fmla="*/ 944283 w 2408841"/>
              <a:gd name="connsiteY25" fmla="*/ 25772 h 121395"/>
              <a:gd name="connsiteX26" fmla="*/ 956236 w 2408841"/>
              <a:gd name="connsiteY26" fmla="*/ 43701 h 121395"/>
              <a:gd name="connsiteX27" fmla="*/ 974165 w 2408841"/>
              <a:gd name="connsiteY27" fmla="*/ 49678 h 121395"/>
              <a:gd name="connsiteX28" fmla="*/ 1010024 w 2408841"/>
              <a:gd name="connsiteY28" fmla="*/ 73584 h 121395"/>
              <a:gd name="connsiteX29" fmla="*/ 1063812 w 2408841"/>
              <a:gd name="connsiteY29" fmla="*/ 109442 h 121395"/>
              <a:gd name="connsiteX30" fmla="*/ 1081741 w 2408841"/>
              <a:gd name="connsiteY30" fmla="*/ 121395 h 121395"/>
              <a:gd name="connsiteX31" fmla="*/ 1171389 w 2408841"/>
              <a:gd name="connsiteY31" fmla="*/ 115419 h 121395"/>
              <a:gd name="connsiteX32" fmla="*/ 1189318 w 2408841"/>
              <a:gd name="connsiteY32" fmla="*/ 109442 h 121395"/>
              <a:gd name="connsiteX33" fmla="*/ 1219200 w 2408841"/>
              <a:gd name="connsiteY33" fmla="*/ 85537 h 121395"/>
              <a:gd name="connsiteX34" fmla="*/ 1237130 w 2408841"/>
              <a:gd name="connsiteY34" fmla="*/ 73584 h 121395"/>
              <a:gd name="connsiteX35" fmla="*/ 1255059 w 2408841"/>
              <a:gd name="connsiteY35" fmla="*/ 67607 h 121395"/>
              <a:gd name="connsiteX36" fmla="*/ 1290918 w 2408841"/>
              <a:gd name="connsiteY36" fmla="*/ 43701 h 121395"/>
              <a:gd name="connsiteX37" fmla="*/ 1308847 w 2408841"/>
              <a:gd name="connsiteY37" fmla="*/ 31748 h 121395"/>
              <a:gd name="connsiteX38" fmla="*/ 1350683 w 2408841"/>
              <a:gd name="connsiteY38" fmla="*/ 49678 h 121395"/>
              <a:gd name="connsiteX39" fmla="*/ 1392518 w 2408841"/>
              <a:gd name="connsiteY39" fmla="*/ 97489 h 121395"/>
              <a:gd name="connsiteX40" fmla="*/ 1404471 w 2408841"/>
              <a:gd name="connsiteY40" fmla="*/ 115419 h 121395"/>
              <a:gd name="connsiteX41" fmla="*/ 1464236 w 2408841"/>
              <a:gd name="connsiteY41" fmla="*/ 103466 h 121395"/>
              <a:gd name="connsiteX42" fmla="*/ 1494118 w 2408841"/>
              <a:gd name="connsiteY42" fmla="*/ 67607 h 121395"/>
              <a:gd name="connsiteX43" fmla="*/ 1512047 w 2408841"/>
              <a:gd name="connsiteY43" fmla="*/ 55654 h 121395"/>
              <a:gd name="connsiteX44" fmla="*/ 1524000 w 2408841"/>
              <a:gd name="connsiteY44" fmla="*/ 37725 h 121395"/>
              <a:gd name="connsiteX45" fmla="*/ 1559859 w 2408841"/>
              <a:gd name="connsiteY45" fmla="*/ 13819 h 121395"/>
              <a:gd name="connsiteX46" fmla="*/ 1601694 w 2408841"/>
              <a:gd name="connsiteY46" fmla="*/ 19795 h 121395"/>
              <a:gd name="connsiteX47" fmla="*/ 1655483 w 2408841"/>
              <a:gd name="connsiteY47" fmla="*/ 37725 h 121395"/>
              <a:gd name="connsiteX48" fmla="*/ 1673412 w 2408841"/>
              <a:gd name="connsiteY48" fmla="*/ 43701 h 121395"/>
              <a:gd name="connsiteX49" fmla="*/ 1691341 w 2408841"/>
              <a:gd name="connsiteY49" fmla="*/ 49678 h 121395"/>
              <a:gd name="connsiteX50" fmla="*/ 1703294 w 2408841"/>
              <a:gd name="connsiteY50" fmla="*/ 67607 h 121395"/>
              <a:gd name="connsiteX51" fmla="*/ 1727200 w 2408841"/>
              <a:gd name="connsiteY51" fmla="*/ 73584 h 121395"/>
              <a:gd name="connsiteX52" fmla="*/ 1780989 w 2408841"/>
              <a:gd name="connsiteY52" fmla="*/ 97489 h 121395"/>
              <a:gd name="connsiteX53" fmla="*/ 1834777 w 2408841"/>
              <a:gd name="connsiteY53" fmla="*/ 85537 h 121395"/>
              <a:gd name="connsiteX54" fmla="*/ 1858683 w 2408841"/>
              <a:gd name="connsiteY54" fmla="*/ 73584 h 121395"/>
              <a:gd name="connsiteX55" fmla="*/ 1876612 w 2408841"/>
              <a:gd name="connsiteY55" fmla="*/ 67607 h 121395"/>
              <a:gd name="connsiteX56" fmla="*/ 1912471 w 2408841"/>
              <a:gd name="connsiteY56" fmla="*/ 43701 h 121395"/>
              <a:gd name="connsiteX57" fmla="*/ 1930400 w 2408841"/>
              <a:gd name="connsiteY57" fmla="*/ 31748 h 121395"/>
              <a:gd name="connsiteX58" fmla="*/ 1984189 w 2408841"/>
              <a:gd name="connsiteY58" fmla="*/ 7842 h 121395"/>
              <a:gd name="connsiteX59" fmla="*/ 2055906 w 2408841"/>
              <a:gd name="connsiteY59" fmla="*/ 25772 h 121395"/>
              <a:gd name="connsiteX60" fmla="*/ 2073836 w 2408841"/>
              <a:gd name="connsiteY60" fmla="*/ 31748 h 121395"/>
              <a:gd name="connsiteX61" fmla="*/ 2091765 w 2408841"/>
              <a:gd name="connsiteY61" fmla="*/ 37725 h 121395"/>
              <a:gd name="connsiteX62" fmla="*/ 2109694 w 2408841"/>
              <a:gd name="connsiteY62" fmla="*/ 55654 h 121395"/>
              <a:gd name="connsiteX63" fmla="*/ 2121647 w 2408841"/>
              <a:gd name="connsiteY63" fmla="*/ 73584 h 121395"/>
              <a:gd name="connsiteX64" fmla="*/ 2139577 w 2408841"/>
              <a:gd name="connsiteY64" fmla="*/ 79560 h 121395"/>
              <a:gd name="connsiteX65" fmla="*/ 2193365 w 2408841"/>
              <a:gd name="connsiteY65" fmla="*/ 61631 h 121395"/>
              <a:gd name="connsiteX66" fmla="*/ 2211294 w 2408841"/>
              <a:gd name="connsiteY66" fmla="*/ 55654 h 121395"/>
              <a:gd name="connsiteX67" fmla="*/ 2253130 w 2408841"/>
              <a:gd name="connsiteY67" fmla="*/ 67607 h 121395"/>
              <a:gd name="connsiteX68" fmla="*/ 2265083 w 2408841"/>
              <a:gd name="connsiteY68" fmla="*/ 85537 h 121395"/>
              <a:gd name="connsiteX69" fmla="*/ 2318871 w 2408841"/>
              <a:gd name="connsiteY69" fmla="*/ 115419 h 121395"/>
              <a:gd name="connsiteX70" fmla="*/ 2354730 w 2408841"/>
              <a:gd name="connsiteY70" fmla="*/ 97489 h 121395"/>
              <a:gd name="connsiteX71" fmla="*/ 2396565 w 2408841"/>
              <a:gd name="connsiteY71" fmla="*/ 49678 h 121395"/>
              <a:gd name="connsiteX72" fmla="*/ 2384612 w 2408841"/>
              <a:gd name="connsiteY72" fmla="*/ 31748 h 1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08841" h="121395">
                <a:moveTo>
                  <a:pt x="0" y="37725"/>
                </a:moveTo>
                <a:cubicBezTo>
                  <a:pt x="48289" y="29676"/>
                  <a:pt x="24361" y="35580"/>
                  <a:pt x="71718" y="19795"/>
                </a:cubicBezTo>
                <a:lnTo>
                  <a:pt x="89647" y="13819"/>
                </a:lnTo>
                <a:cubicBezTo>
                  <a:pt x="95624" y="9835"/>
                  <a:pt x="100424" y="2516"/>
                  <a:pt x="107577" y="1866"/>
                </a:cubicBezTo>
                <a:cubicBezTo>
                  <a:pt x="128101" y="0"/>
                  <a:pt x="157930" y="8477"/>
                  <a:pt x="179294" y="13819"/>
                </a:cubicBezTo>
                <a:cubicBezTo>
                  <a:pt x="185271" y="17803"/>
                  <a:pt x="190799" y="22560"/>
                  <a:pt x="197224" y="25772"/>
                </a:cubicBezTo>
                <a:cubicBezTo>
                  <a:pt x="202859" y="28589"/>
                  <a:pt x="209911" y="28254"/>
                  <a:pt x="215153" y="31748"/>
                </a:cubicBezTo>
                <a:cubicBezTo>
                  <a:pt x="244525" y="51329"/>
                  <a:pt x="222987" y="45558"/>
                  <a:pt x="245036" y="67607"/>
                </a:cubicBezTo>
                <a:cubicBezTo>
                  <a:pt x="250115" y="72686"/>
                  <a:pt x="256401" y="76643"/>
                  <a:pt x="262965" y="79560"/>
                </a:cubicBezTo>
                <a:cubicBezTo>
                  <a:pt x="274479" y="84677"/>
                  <a:pt x="286871" y="87529"/>
                  <a:pt x="298824" y="91513"/>
                </a:cubicBezTo>
                <a:lnTo>
                  <a:pt x="316753" y="97489"/>
                </a:lnTo>
                <a:cubicBezTo>
                  <a:pt x="342651" y="95497"/>
                  <a:pt x="368790" y="95564"/>
                  <a:pt x="394447" y="91513"/>
                </a:cubicBezTo>
                <a:cubicBezTo>
                  <a:pt x="406892" y="89548"/>
                  <a:pt x="418353" y="83544"/>
                  <a:pt x="430306" y="79560"/>
                </a:cubicBezTo>
                <a:lnTo>
                  <a:pt x="448236" y="73584"/>
                </a:lnTo>
                <a:cubicBezTo>
                  <a:pt x="465903" y="20577"/>
                  <a:pt x="450022" y="48768"/>
                  <a:pt x="567765" y="67607"/>
                </a:cubicBezTo>
                <a:cubicBezTo>
                  <a:pt x="580206" y="69598"/>
                  <a:pt x="603624" y="79560"/>
                  <a:pt x="603624" y="79560"/>
                </a:cubicBezTo>
                <a:cubicBezTo>
                  <a:pt x="607608" y="85536"/>
                  <a:pt x="609968" y="93002"/>
                  <a:pt x="615577" y="97489"/>
                </a:cubicBezTo>
                <a:cubicBezTo>
                  <a:pt x="619477" y="100609"/>
                  <a:pt x="655847" y="109051"/>
                  <a:pt x="657412" y="109442"/>
                </a:cubicBezTo>
                <a:cubicBezTo>
                  <a:pt x="665381" y="107450"/>
                  <a:pt x="673768" y="106702"/>
                  <a:pt x="681318" y="103466"/>
                </a:cubicBezTo>
                <a:cubicBezTo>
                  <a:pt x="687920" y="100637"/>
                  <a:pt x="692823" y="94725"/>
                  <a:pt x="699247" y="91513"/>
                </a:cubicBezTo>
                <a:cubicBezTo>
                  <a:pt x="704882" y="88696"/>
                  <a:pt x="711200" y="87529"/>
                  <a:pt x="717177" y="85537"/>
                </a:cubicBezTo>
                <a:cubicBezTo>
                  <a:pt x="740725" y="69838"/>
                  <a:pt x="736824" y="70167"/>
                  <a:pt x="770965" y="61631"/>
                </a:cubicBezTo>
                <a:cubicBezTo>
                  <a:pt x="784327" y="58290"/>
                  <a:pt x="822001" y="49520"/>
                  <a:pt x="830730" y="43701"/>
                </a:cubicBezTo>
                <a:lnTo>
                  <a:pt x="866589" y="19795"/>
                </a:lnTo>
                <a:lnTo>
                  <a:pt x="884518" y="7842"/>
                </a:lnTo>
                <a:cubicBezTo>
                  <a:pt x="910850" y="11604"/>
                  <a:pt x="926163" y="7653"/>
                  <a:pt x="944283" y="25772"/>
                </a:cubicBezTo>
                <a:cubicBezTo>
                  <a:pt x="949362" y="30851"/>
                  <a:pt x="950627" y="39214"/>
                  <a:pt x="956236" y="43701"/>
                </a:cubicBezTo>
                <a:cubicBezTo>
                  <a:pt x="961155" y="47636"/>
                  <a:pt x="968658" y="46619"/>
                  <a:pt x="974165" y="49678"/>
                </a:cubicBezTo>
                <a:cubicBezTo>
                  <a:pt x="986723" y="56655"/>
                  <a:pt x="998071" y="65615"/>
                  <a:pt x="1010024" y="73584"/>
                </a:cubicBezTo>
                <a:lnTo>
                  <a:pt x="1063812" y="109442"/>
                </a:lnTo>
                <a:lnTo>
                  <a:pt x="1081741" y="121395"/>
                </a:lnTo>
                <a:cubicBezTo>
                  <a:pt x="1111624" y="119403"/>
                  <a:pt x="1141623" y="118726"/>
                  <a:pt x="1171389" y="115419"/>
                </a:cubicBezTo>
                <a:cubicBezTo>
                  <a:pt x="1177650" y="114723"/>
                  <a:pt x="1184399" y="113377"/>
                  <a:pt x="1189318" y="109442"/>
                </a:cubicBezTo>
                <a:cubicBezTo>
                  <a:pt x="1227933" y="78549"/>
                  <a:pt x="1174138" y="100557"/>
                  <a:pt x="1219200" y="85537"/>
                </a:cubicBezTo>
                <a:cubicBezTo>
                  <a:pt x="1225177" y="81553"/>
                  <a:pt x="1230705" y="76796"/>
                  <a:pt x="1237130" y="73584"/>
                </a:cubicBezTo>
                <a:cubicBezTo>
                  <a:pt x="1242765" y="70767"/>
                  <a:pt x="1249552" y="70666"/>
                  <a:pt x="1255059" y="67607"/>
                </a:cubicBezTo>
                <a:cubicBezTo>
                  <a:pt x="1267617" y="60630"/>
                  <a:pt x="1278965" y="51670"/>
                  <a:pt x="1290918" y="43701"/>
                </a:cubicBezTo>
                <a:lnTo>
                  <a:pt x="1308847" y="31748"/>
                </a:lnTo>
                <a:cubicBezTo>
                  <a:pt x="1324617" y="35691"/>
                  <a:pt x="1339127" y="36471"/>
                  <a:pt x="1350683" y="49678"/>
                </a:cubicBezTo>
                <a:cubicBezTo>
                  <a:pt x="1399491" y="105457"/>
                  <a:pt x="1352178" y="70597"/>
                  <a:pt x="1392518" y="97489"/>
                </a:cubicBezTo>
                <a:cubicBezTo>
                  <a:pt x="1396502" y="103466"/>
                  <a:pt x="1397459" y="113861"/>
                  <a:pt x="1404471" y="115419"/>
                </a:cubicBezTo>
                <a:cubicBezTo>
                  <a:pt x="1420949" y="119081"/>
                  <a:pt x="1447071" y="109187"/>
                  <a:pt x="1464236" y="103466"/>
                </a:cubicBezTo>
                <a:cubicBezTo>
                  <a:pt x="1475988" y="85838"/>
                  <a:pt x="1476863" y="81986"/>
                  <a:pt x="1494118" y="67607"/>
                </a:cubicBezTo>
                <a:cubicBezTo>
                  <a:pt x="1499636" y="63009"/>
                  <a:pt x="1506071" y="59638"/>
                  <a:pt x="1512047" y="55654"/>
                </a:cubicBezTo>
                <a:cubicBezTo>
                  <a:pt x="1516031" y="49678"/>
                  <a:pt x="1518594" y="42455"/>
                  <a:pt x="1524000" y="37725"/>
                </a:cubicBezTo>
                <a:cubicBezTo>
                  <a:pt x="1534811" y="28265"/>
                  <a:pt x="1559859" y="13819"/>
                  <a:pt x="1559859" y="13819"/>
                </a:cubicBezTo>
                <a:cubicBezTo>
                  <a:pt x="1573804" y="15811"/>
                  <a:pt x="1587968" y="16628"/>
                  <a:pt x="1601694" y="19795"/>
                </a:cubicBezTo>
                <a:cubicBezTo>
                  <a:pt x="1601705" y="19797"/>
                  <a:pt x="1646513" y="34735"/>
                  <a:pt x="1655483" y="37725"/>
                </a:cubicBezTo>
                <a:lnTo>
                  <a:pt x="1673412" y="43701"/>
                </a:lnTo>
                <a:lnTo>
                  <a:pt x="1691341" y="49678"/>
                </a:lnTo>
                <a:cubicBezTo>
                  <a:pt x="1695325" y="55654"/>
                  <a:pt x="1697318" y="63623"/>
                  <a:pt x="1703294" y="67607"/>
                </a:cubicBezTo>
                <a:cubicBezTo>
                  <a:pt x="1710128" y="72163"/>
                  <a:pt x="1719332" y="71224"/>
                  <a:pt x="1727200" y="73584"/>
                </a:cubicBezTo>
                <a:cubicBezTo>
                  <a:pt x="1765994" y="85223"/>
                  <a:pt x="1754787" y="80023"/>
                  <a:pt x="1780989" y="97489"/>
                </a:cubicBezTo>
                <a:cubicBezTo>
                  <a:pt x="1802475" y="93908"/>
                  <a:pt x="1816054" y="93561"/>
                  <a:pt x="1834777" y="85537"/>
                </a:cubicBezTo>
                <a:cubicBezTo>
                  <a:pt x="1842966" y="82028"/>
                  <a:pt x="1850494" y="77094"/>
                  <a:pt x="1858683" y="73584"/>
                </a:cubicBezTo>
                <a:cubicBezTo>
                  <a:pt x="1864473" y="71102"/>
                  <a:pt x="1871105" y="70666"/>
                  <a:pt x="1876612" y="67607"/>
                </a:cubicBezTo>
                <a:cubicBezTo>
                  <a:pt x="1889170" y="60630"/>
                  <a:pt x="1900518" y="51670"/>
                  <a:pt x="1912471" y="43701"/>
                </a:cubicBezTo>
                <a:cubicBezTo>
                  <a:pt x="1918447" y="39717"/>
                  <a:pt x="1923586" y="34019"/>
                  <a:pt x="1930400" y="31748"/>
                </a:cubicBezTo>
                <a:cubicBezTo>
                  <a:pt x="1973073" y="17524"/>
                  <a:pt x="1955775" y="26784"/>
                  <a:pt x="1984189" y="7842"/>
                </a:cubicBezTo>
                <a:cubicBezTo>
                  <a:pt x="2032478" y="15891"/>
                  <a:pt x="2008548" y="9986"/>
                  <a:pt x="2055906" y="25772"/>
                </a:cubicBezTo>
                <a:lnTo>
                  <a:pt x="2073836" y="31748"/>
                </a:lnTo>
                <a:lnTo>
                  <a:pt x="2091765" y="37725"/>
                </a:lnTo>
                <a:cubicBezTo>
                  <a:pt x="2097741" y="43701"/>
                  <a:pt x="2104283" y="49161"/>
                  <a:pt x="2109694" y="55654"/>
                </a:cubicBezTo>
                <a:cubicBezTo>
                  <a:pt x="2114292" y="61172"/>
                  <a:pt x="2116038" y="69097"/>
                  <a:pt x="2121647" y="73584"/>
                </a:cubicBezTo>
                <a:cubicBezTo>
                  <a:pt x="2126566" y="77519"/>
                  <a:pt x="2133600" y="77568"/>
                  <a:pt x="2139577" y="79560"/>
                </a:cubicBezTo>
                <a:lnTo>
                  <a:pt x="2193365" y="61631"/>
                </a:lnTo>
                <a:lnTo>
                  <a:pt x="2211294" y="55654"/>
                </a:lnTo>
                <a:cubicBezTo>
                  <a:pt x="2212852" y="56044"/>
                  <a:pt x="2249235" y="64491"/>
                  <a:pt x="2253130" y="67607"/>
                </a:cubicBezTo>
                <a:cubicBezTo>
                  <a:pt x="2258739" y="72094"/>
                  <a:pt x="2259677" y="80807"/>
                  <a:pt x="2265083" y="85537"/>
                </a:cubicBezTo>
                <a:cubicBezTo>
                  <a:pt x="2290374" y="107667"/>
                  <a:pt x="2294246" y="107210"/>
                  <a:pt x="2318871" y="115419"/>
                </a:cubicBezTo>
                <a:cubicBezTo>
                  <a:pt x="2331659" y="111156"/>
                  <a:pt x="2345189" y="108392"/>
                  <a:pt x="2354730" y="97489"/>
                </a:cubicBezTo>
                <a:cubicBezTo>
                  <a:pt x="2403540" y="41708"/>
                  <a:pt x="2356223" y="76573"/>
                  <a:pt x="2396565" y="49678"/>
                </a:cubicBezTo>
                <a:cubicBezTo>
                  <a:pt x="2404431" y="26078"/>
                  <a:pt x="2408841" y="31748"/>
                  <a:pt x="2384612" y="31748"/>
                </a:cubicBezTo>
              </a:path>
            </a:pathLst>
          </a:custGeom>
          <a:noFill/>
          <a:ln w="19050"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533400" y="4724400"/>
            <a:ext cx="1066800" cy="6858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10" name="Straight Arrow Connector 9"/>
          <p:cNvCxnSpPr/>
          <p:nvPr/>
        </p:nvCxnSpPr>
        <p:spPr bwMode="auto">
          <a:xfrm flipV="1">
            <a:off x="1676400" y="4800600"/>
            <a:ext cx="762000" cy="6096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11" name="Oval 10"/>
          <p:cNvSpPr/>
          <p:nvPr/>
        </p:nvSpPr>
        <p:spPr bwMode="auto">
          <a:xfrm>
            <a:off x="228600" y="4419600"/>
            <a:ext cx="304800" cy="304800"/>
          </a:xfrm>
          <a:prstGeom prst="ellipse">
            <a:avLst/>
          </a:prstGeom>
          <a:solidFill>
            <a:srgbClr val="FF0000"/>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3" name="Straight Connector 12"/>
          <p:cNvCxnSpPr/>
          <p:nvPr/>
        </p:nvCxnSpPr>
        <p:spPr bwMode="auto">
          <a:xfrm>
            <a:off x="1630080" y="4443504"/>
            <a:ext cx="0" cy="990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7" name="Freeform 16"/>
          <p:cNvSpPr/>
          <p:nvPr/>
        </p:nvSpPr>
        <p:spPr bwMode="auto">
          <a:xfrm>
            <a:off x="1398494" y="5211482"/>
            <a:ext cx="221130" cy="64738"/>
          </a:xfrm>
          <a:custGeom>
            <a:avLst/>
            <a:gdLst>
              <a:gd name="connsiteX0" fmla="*/ 221130 w 221130"/>
              <a:gd name="connsiteY0" fmla="*/ 11953 h 64738"/>
              <a:gd name="connsiteX1" fmla="*/ 185271 w 221130"/>
              <a:gd name="connsiteY1" fmla="*/ 5977 h 64738"/>
              <a:gd name="connsiteX2" fmla="*/ 167341 w 221130"/>
              <a:gd name="connsiteY2" fmla="*/ 0 h 64738"/>
              <a:gd name="connsiteX3" fmla="*/ 107577 w 221130"/>
              <a:gd name="connsiteY3" fmla="*/ 5977 h 64738"/>
              <a:gd name="connsiteX4" fmla="*/ 65741 w 221130"/>
              <a:gd name="connsiteY4" fmla="*/ 17930 h 64738"/>
              <a:gd name="connsiteX5" fmla="*/ 29882 w 221130"/>
              <a:gd name="connsiteY5" fmla="*/ 41836 h 64738"/>
              <a:gd name="connsiteX6" fmla="*/ 0 w 221130"/>
              <a:gd name="connsiteY6" fmla="*/ 59765 h 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130" h="64738">
                <a:moveTo>
                  <a:pt x="221130" y="11953"/>
                </a:moveTo>
                <a:cubicBezTo>
                  <a:pt x="209177" y="9961"/>
                  <a:pt x="197100" y="8606"/>
                  <a:pt x="185271" y="5977"/>
                </a:cubicBezTo>
                <a:cubicBezTo>
                  <a:pt x="179121" y="4610"/>
                  <a:pt x="173641" y="0"/>
                  <a:pt x="167341" y="0"/>
                </a:cubicBezTo>
                <a:cubicBezTo>
                  <a:pt x="147320" y="0"/>
                  <a:pt x="127498" y="3985"/>
                  <a:pt x="107577" y="5977"/>
                </a:cubicBezTo>
                <a:cubicBezTo>
                  <a:pt x="101946" y="7385"/>
                  <a:pt x="72759" y="14031"/>
                  <a:pt x="65741" y="17930"/>
                </a:cubicBezTo>
                <a:cubicBezTo>
                  <a:pt x="53183" y="24907"/>
                  <a:pt x="29882" y="41836"/>
                  <a:pt x="29882" y="41836"/>
                </a:cubicBezTo>
                <a:cubicBezTo>
                  <a:pt x="14615" y="64738"/>
                  <a:pt x="25113" y="59765"/>
                  <a:pt x="0" y="59765"/>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8" name="TextBox 17"/>
          <p:cNvSpPr txBox="1"/>
          <p:nvPr/>
        </p:nvSpPr>
        <p:spPr>
          <a:xfrm>
            <a:off x="1327524" y="4848408"/>
            <a:ext cx="317715" cy="400110"/>
          </a:xfrm>
          <a:prstGeom prst="rect">
            <a:avLst/>
          </a:prstGeom>
          <a:noFill/>
        </p:spPr>
        <p:txBody>
          <a:bodyPr wrap="none" rtlCol="0">
            <a:spAutoFit/>
          </a:bodyPr>
          <a:lstStyle/>
          <a:p>
            <a:r>
              <a:rPr lang="en-US" sz="2000" b="1" dirty="0">
                <a:sym typeface="Symbol"/>
              </a:rPr>
              <a:t></a:t>
            </a:r>
            <a:endParaRPr lang="en-US" sz="2000" b="1" dirty="0"/>
          </a:p>
        </p:txBody>
      </p:sp>
      <p:cxnSp>
        <p:nvCxnSpPr>
          <p:cNvPr id="21" name="Straight Arrow Connector 20"/>
          <p:cNvCxnSpPr/>
          <p:nvPr/>
        </p:nvCxnSpPr>
        <p:spPr bwMode="auto">
          <a:xfrm>
            <a:off x="1697319" y="5459878"/>
            <a:ext cx="588681" cy="407522"/>
          </a:xfrm>
          <a:prstGeom prst="straightConnector1">
            <a:avLst/>
          </a:prstGeom>
          <a:solidFill>
            <a:schemeClr val="accent1"/>
          </a:solidFill>
          <a:ln w="19050" cap="flat" cmpd="sng" algn="ctr">
            <a:solidFill>
              <a:schemeClr val="tx2"/>
            </a:solidFill>
            <a:prstDash val="sysDash"/>
            <a:round/>
            <a:headEnd type="none" w="med" len="med"/>
            <a:tailEnd type="arrow"/>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uwacadweb.uwyo.edu/JSHINKER/animations/global/gifs/nswrs_web.gif"/>
          <p:cNvPicPr>
            <a:picLocks noChangeAspect="1" noChangeArrowheads="1" noCrop="1"/>
          </p:cNvPicPr>
          <p:nvPr/>
        </p:nvPicPr>
        <p:blipFill>
          <a:blip r:embed="rId2" cstate="print"/>
          <a:srcRect/>
          <a:stretch>
            <a:fillRect/>
          </a:stretch>
        </p:blipFill>
        <p:spPr bwMode="auto">
          <a:xfrm>
            <a:off x="381000" y="990600"/>
            <a:ext cx="8458200" cy="5739047"/>
          </a:xfrm>
          <a:prstGeom prst="rect">
            <a:avLst/>
          </a:prstGeom>
          <a:solidFill>
            <a:schemeClr val="tx1"/>
          </a:solidFill>
          <a:ln>
            <a:noFill/>
          </a:ln>
        </p:spPr>
      </p:pic>
      <p:sp>
        <p:nvSpPr>
          <p:cNvPr id="3" name="Rectangle 2"/>
          <p:cNvSpPr txBox="1">
            <a:spLocks noChangeArrowheads="1"/>
          </p:cNvSpPr>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Solar Radiation </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712102" y="5505271"/>
            <a:ext cx="4203298" cy="1200329"/>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Season and latitude</a:t>
            </a:r>
          </a:p>
          <a:p>
            <a:pPr marL="342900" indent="-342900" algn="l">
              <a:buAutoNum type="arabicPeriod"/>
            </a:pPr>
            <a:r>
              <a:rPr lang="en-US" sz="1800" dirty="0"/>
              <a:t>Atmospheric albedo (clouds and aerosols)</a:t>
            </a:r>
          </a:p>
          <a:p>
            <a:pPr marL="342900" indent="-342900" algn="l">
              <a:buAutoNum type="arabicPeriod"/>
            </a:pPr>
            <a:r>
              <a:rPr lang="en-US" sz="1800" dirty="0"/>
              <a:t>Surface albedo</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http://geography.uoregon.edu/envchange/clim_animations/gifs/nlwrs_web.gif"/>
          <p:cNvPicPr>
            <a:picLocks noChangeAspect="1" noChangeArrowheads="1" noCrop="1"/>
          </p:cNvPicPr>
          <p:nvPr/>
        </p:nvPicPr>
        <p:blipFill>
          <a:blip r:embed="rId2" cstate="print"/>
          <a:srcRect/>
          <a:stretch>
            <a:fillRect/>
          </a:stretch>
        </p:blipFill>
        <p:spPr bwMode="auto">
          <a:xfrm>
            <a:off x="304800" y="762000"/>
            <a:ext cx="8522420" cy="5791200"/>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LW Radiation </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788619" y="785392"/>
            <a:ext cx="3150991" cy="369332"/>
          </a:xfrm>
          <a:prstGeom prst="rect">
            <a:avLst/>
          </a:prstGeom>
          <a:noFill/>
        </p:spPr>
        <p:txBody>
          <a:bodyPr wrap="none" rtlCol="0">
            <a:spAutoFit/>
          </a:bodyPr>
          <a:lstStyle/>
          <a:p>
            <a:pPr algn="l"/>
            <a:r>
              <a:rPr lang="en-US" sz="1800" b="1" dirty="0"/>
              <a:t> </a:t>
            </a:r>
            <a:r>
              <a:rPr lang="en-US" sz="1600" b="1" dirty="0"/>
              <a:t>( LW  </a:t>
            </a:r>
            <a:r>
              <a:rPr lang="en-US" sz="1600" b="1" dirty="0">
                <a:latin typeface="Arial" charset="0"/>
                <a:cs typeface="Times New Roman" pitchFamily="18" charset="0"/>
              </a:rPr>
              <a:t>–</a:t>
            </a:r>
            <a:r>
              <a:rPr lang="en-US" sz="1600" b="1" dirty="0">
                <a:sym typeface="Symbol"/>
              </a:rPr>
              <a:t> </a:t>
            </a:r>
            <a:r>
              <a:rPr lang="en-US" sz="1600" b="1" dirty="0"/>
              <a:t>LW   ): </a:t>
            </a:r>
            <a:r>
              <a:rPr lang="en-US" sz="1600" b="1" dirty="0">
                <a:solidFill>
                  <a:srgbClr val="FF0000"/>
                </a:solidFill>
              </a:rPr>
              <a:t>negative = </a:t>
            </a:r>
            <a:r>
              <a:rPr lang="en-US" sz="1600" b="1" dirty="0" err="1">
                <a:solidFill>
                  <a:srgbClr val="FF0000"/>
                </a:solidFill>
              </a:rPr>
              <a:t>sfc.cooling</a:t>
            </a:r>
            <a:endParaRPr lang="en-US" sz="1800" b="1" dirty="0">
              <a:solidFill>
                <a:srgbClr val="FF0000"/>
              </a:solidFill>
            </a:endParaRPr>
          </a:p>
        </p:txBody>
      </p:sp>
      <p:cxnSp>
        <p:nvCxnSpPr>
          <p:cNvPr id="7" name="Straight Arrow Connector 6"/>
          <p:cNvCxnSpPr/>
          <p:nvPr/>
        </p:nvCxnSpPr>
        <p:spPr bwMode="auto">
          <a:xfrm>
            <a:off x="3311772" y="879228"/>
            <a:ext cx="0" cy="22860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cxnSp>
        <p:nvCxnSpPr>
          <p:cNvPr id="8" name="Straight Arrow Connector 7"/>
          <p:cNvCxnSpPr/>
          <p:nvPr/>
        </p:nvCxnSpPr>
        <p:spPr bwMode="auto">
          <a:xfrm rot="10800000">
            <a:off x="3821724" y="849924"/>
            <a:ext cx="0" cy="22860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sp>
        <p:nvSpPr>
          <p:cNvPr id="9" name="TextBox 8"/>
          <p:cNvSpPr txBox="1"/>
          <p:nvPr/>
        </p:nvSpPr>
        <p:spPr>
          <a:xfrm>
            <a:off x="4712102" y="5352871"/>
            <a:ext cx="4203298" cy="1477328"/>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Surface temperature (Ts) and type</a:t>
            </a:r>
          </a:p>
          <a:p>
            <a:pPr marL="342900" indent="-342900" algn="l">
              <a:buAutoNum type="arabicPeriod"/>
            </a:pPr>
            <a:r>
              <a:rPr lang="en-US" sz="1800" dirty="0"/>
              <a:t>Near surface air T (Ta) and humidity</a:t>
            </a:r>
          </a:p>
          <a:p>
            <a:pPr marL="342900" indent="-342900" algn="l">
              <a:buAutoNum type="arabicPeriod"/>
            </a:pPr>
            <a:r>
              <a:rPr lang="en-US" sz="1800" dirty="0"/>
              <a:t>Ts </a:t>
            </a:r>
            <a:r>
              <a:rPr lang="en-US" sz="1800" dirty="0">
                <a:sym typeface="Symbol"/>
              </a:rPr>
              <a:t></a:t>
            </a:r>
            <a:r>
              <a:rPr lang="en-US" sz="1800" dirty="0"/>
              <a:t> Ta difference</a:t>
            </a:r>
          </a:p>
          <a:p>
            <a:pPr marL="342900" indent="-342900" algn="l">
              <a:buAutoNum type="arabicPeriod"/>
            </a:pPr>
            <a:r>
              <a:rPr lang="en-US" sz="1800" dirty="0"/>
              <a:t>Cloud amount</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geography.uoregon.edu/envchange/clim_animations/gifs/netrad_web.gif"/>
          <p:cNvPicPr>
            <a:picLocks noChangeAspect="1" noChangeArrowheads="1" noCrop="1"/>
          </p:cNvPicPr>
          <p:nvPr/>
        </p:nvPicPr>
        <p:blipFill>
          <a:blip r:embed="rId2" cstate="print"/>
          <a:srcRect/>
          <a:stretch>
            <a:fillRect/>
          </a:stretch>
        </p:blipFill>
        <p:spPr bwMode="auto">
          <a:xfrm>
            <a:off x="228600" y="685800"/>
            <a:ext cx="8686800" cy="5890013"/>
          </a:xfrm>
          <a:prstGeom prst="rect">
            <a:avLst/>
          </a:prstGeom>
          <a:solidFill>
            <a:schemeClr val="tx1"/>
          </a:solid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Radiation </a:t>
            </a:r>
          </a:p>
        </p:txBody>
      </p:sp>
      <p:sp>
        <p:nvSpPr>
          <p:cNvPr id="4"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764318" y="668214"/>
            <a:ext cx="2887329" cy="400110"/>
          </a:xfrm>
          <a:prstGeom prst="rect">
            <a:avLst/>
          </a:prstGeom>
        </p:spPr>
        <p:txBody>
          <a:bodyPr wrap="none">
            <a:spAutoFit/>
          </a:bodyPr>
          <a:lstStyle/>
          <a:p>
            <a:pPr algn="l"/>
            <a:r>
              <a:rPr lang="en-US" sz="2000" b="1" dirty="0">
                <a:solidFill>
                  <a:srgbClr val="FF0000"/>
                </a:solidFill>
              </a:rPr>
              <a:t>positive = surface warming</a:t>
            </a:r>
            <a:endParaRPr lang="en-US" sz="2400" b="1" dirty="0">
              <a:solidFill>
                <a:srgbClr val="FF0000"/>
              </a:solidFill>
            </a:endParaRPr>
          </a:p>
        </p:txBody>
      </p:sp>
      <p:sp>
        <p:nvSpPr>
          <p:cNvPr id="6" name="TextBox 5"/>
          <p:cNvSpPr txBox="1"/>
          <p:nvPr/>
        </p:nvSpPr>
        <p:spPr>
          <a:xfrm>
            <a:off x="4712102" y="5352871"/>
            <a:ext cx="4203298" cy="1477328"/>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Season and latitude</a:t>
            </a:r>
          </a:p>
          <a:p>
            <a:pPr marL="342900" indent="-342900" algn="l">
              <a:buAutoNum type="arabicPeriod"/>
            </a:pPr>
            <a:r>
              <a:rPr lang="en-US" sz="1800" dirty="0"/>
              <a:t>Atmospheric albedo (clouds and aerosols)</a:t>
            </a:r>
          </a:p>
          <a:p>
            <a:pPr marL="342900" indent="-342900" algn="l">
              <a:buAutoNum type="arabicPeriod"/>
            </a:pPr>
            <a:r>
              <a:rPr lang="en-US" sz="1800" dirty="0"/>
              <a:t>Surface albedo</a:t>
            </a:r>
          </a:p>
          <a:p>
            <a:pPr marL="342900" indent="-342900" algn="l">
              <a:buAutoNum type="arabicPeriod"/>
            </a:pPr>
            <a:r>
              <a:rPr lang="en-US" sz="1800" dirty="0"/>
              <a:t>Ts </a:t>
            </a:r>
            <a:r>
              <a:rPr lang="en-US" sz="1800" dirty="0">
                <a:sym typeface="Symbol"/>
              </a:rPr>
              <a:t> Ta difference</a:t>
            </a:r>
            <a:endParaRPr lang="en-US" sz="1800" dirty="0"/>
          </a:p>
        </p:txBody>
      </p:sp>
    </p:spTree>
  </p:cSld>
  <p:clrMapOvr>
    <a:masterClrMapping/>
  </p:clrMapOvr>
  <p:transition/>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54022</TotalTime>
  <Words>1605</Words>
  <Application>Microsoft Office PowerPoint</Application>
  <PresentationFormat>On-screen Show (4:3)</PresentationFormat>
  <Paragraphs>202</Paragraphs>
  <Slides>38</Slides>
  <Notes>8</Notes>
  <HiddenSlides>2</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0" baseType="lpstr">
      <vt:lpstr>ＭＳ Ｐゴシック</vt:lpstr>
      <vt:lpstr>Arial</vt:lpstr>
      <vt:lpstr>Arial Narrow</vt:lpstr>
      <vt:lpstr>Comic Sans MS</vt:lpstr>
      <vt:lpstr>Microsoft Sans Serif</vt:lpstr>
      <vt:lpstr>Symbol</vt:lpstr>
      <vt:lpstr>Times New Roman</vt:lpstr>
      <vt:lpstr>Wingdings</vt:lpstr>
      <vt:lpstr>Blank Presentation</vt:lpstr>
      <vt:lpstr>1_Default Design</vt:lpstr>
      <vt:lpstr>2_Default Design</vt:lpstr>
      <vt:lpstr>Equation</vt:lpstr>
      <vt:lpstr>Summary of Atmospheric Convection </vt:lpstr>
      <vt:lpstr>A ATM551, Lecture #14  Air–Sea and Land-Atmosphere Interactions</vt:lpstr>
      <vt:lpstr>Outline of Today’s 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Bjerknes feedbacks in the tropics (warm ENSO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845</cp:revision>
  <cp:lastPrinted>2001-10-12T22:50:52Z</cp:lastPrinted>
  <dcterms:created xsi:type="dcterms:W3CDTF">2001-07-28T22:10:26Z</dcterms:created>
  <dcterms:modified xsi:type="dcterms:W3CDTF">2025-10-20T15:10:26Z</dcterms:modified>
</cp:coreProperties>
</file>