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51" r:id="rId2"/>
    <p:sldMasterId id="2147483763" r:id="rId3"/>
    <p:sldMasterId id="2147483781" r:id="rId4"/>
    <p:sldMasterId id="2147483796" r:id="rId5"/>
    <p:sldMasterId id="2147483808" r:id="rId6"/>
  </p:sldMasterIdLst>
  <p:notesMasterIdLst>
    <p:notesMasterId r:id="rId63"/>
  </p:notesMasterIdLst>
  <p:handoutMasterIdLst>
    <p:handoutMasterId r:id="rId64"/>
  </p:handoutMasterIdLst>
  <p:sldIdLst>
    <p:sldId id="896" r:id="rId7"/>
    <p:sldId id="468" r:id="rId8"/>
    <p:sldId id="812" r:id="rId9"/>
    <p:sldId id="813" r:id="rId10"/>
    <p:sldId id="768" r:id="rId11"/>
    <p:sldId id="1156" r:id="rId12"/>
    <p:sldId id="1167" r:id="rId13"/>
    <p:sldId id="1185" r:id="rId14"/>
    <p:sldId id="769" r:id="rId15"/>
    <p:sldId id="900" r:id="rId16"/>
    <p:sldId id="901" r:id="rId17"/>
    <p:sldId id="898" r:id="rId18"/>
    <p:sldId id="899" r:id="rId19"/>
    <p:sldId id="771" r:id="rId20"/>
    <p:sldId id="907" r:id="rId21"/>
    <p:sldId id="897" r:id="rId22"/>
    <p:sldId id="265" r:id="rId23"/>
    <p:sldId id="281" r:id="rId24"/>
    <p:sldId id="277" r:id="rId25"/>
    <p:sldId id="276" r:id="rId26"/>
    <p:sldId id="278" r:id="rId27"/>
    <p:sldId id="261" r:id="rId28"/>
    <p:sldId id="258" r:id="rId29"/>
    <p:sldId id="266" r:id="rId30"/>
    <p:sldId id="820" r:id="rId31"/>
    <p:sldId id="903" r:id="rId32"/>
    <p:sldId id="904" r:id="rId33"/>
    <p:sldId id="772" r:id="rId34"/>
    <p:sldId id="773" r:id="rId35"/>
    <p:sldId id="818" r:id="rId36"/>
    <p:sldId id="819" r:id="rId37"/>
    <p:sldId id="778" r:id="rId38"/>
    <p:sldId id="779" r:id="rId39"/>
    <p:sldId id="905" r:id="rId40"/>
    <p:sldId id="906" r:id="rId41"/>
    <p:sldId id="708" r:id="rId42"/>
    <p:sldId id="759" r:id="rId43"/>
    <p:sldId id="780" r:id="rId44"/>
    <p:sldId id="786" r:id="rId45"/>
    <p:sldId id="787" r:id="rId46"/>
    <p:sldId id="788" r:id="rId47"/>
    <p:sldId id="790" r:id="rId48"/>
    <p:sldId id="791" r:id="rId49"/>
    <p:sldId id="781" r:id="rId50"/>
    <p:sldId id="908" r:id="rId51"/>
    <p:sldId id="822" r:id="rId52"/>
    <p:sldId id="1186" r:id="rId53"/>
    <p:sldId id="909" r:id="rId54"/>
    <p:sldId id="863" r:id="rId55"/>
    <p:sldId id="889" r:id="rId56"/>
    <p:sldId id="860" r:id="rId57"/>
    <p:sldId id="799" r:id="rId58"/>
    <p:sldId id="700" r:id="rId59"/>
    <p:sldId id="803" r:id="rId60"/>
    <p:sldId id="1172" r:id="rId61"/>
    <p:sldId id="807" r:id="rId62"/>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3CC33"/>
    <a:srgbClr val="00FF00"/>
    <a:srgbClr val="9933FF"/>
    <a:srgbClr val="9900CC"/>
    <a:srgbClr val="FF00FF"/>
    <a:srgbClr val="FF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68" autoAdjust="0"/>
    <p:restoredTop sz="94835" autoAdjust="0"/>
  </p:normalViewPr>
  <p:slideViewPr>
    <p:cSldViewPr>
      <p:cViewPr varScale="1">
        <p:scale>
          <a:sx n="82" d="100"/>
          <a:sy n="82" d="100"/>
        </p:scale>
        <p:origin x="30" y="13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02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a:t>
            </a:fld>
            <a:endParaRPr lang="en-US"/>
          </a:p>
        </p:txBody>
      </p:sp>
    </p:spTree>
    <p:extLst>
      <p:ext uri="{BB962C8B-B14F-4D97-AF65-F5344CB8AC3E}">
        <p14:creationId xmlns:p14="http://schemas.microsoft.com/office/powerpoint/2010/main" val="1482066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ERA5 1979-2020 mean </a:t>
            </a:r>
            <a:r>
              <a:rPr lang="en-US" dirty="0" err="1"/>
              <a:t>precip</a:t>
            </a:r>
            <a:r>
              <a:rPr lang="en-US" dirty="0"/>
              <a:t> (mm/day, color) and SIC (contours in 90, 60, 40, 20, and 10%)  for (left) </a:t>
            </a:r>
            <a:r>
              <a:rPr lang="en-US" dirty="0" err="1"/>
              <a:t>Janunary</a:t>
            </a:r>
            <a:r>
              <a:rPr lang="en-US" dirty="0"/>
              <a:t> and (right) July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D74A2F-6E30-4E26-9681-F58430BBA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046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surface air temp (</a:t>
            </a:r>
            <a:r>
              <a:rPr lang="en-US" dirty="0" err="1"/>
              <a:t>degC</a:t>
            </a:r>
            <a:r>
              <a:rPr lang="en-US" dirty="0"/>
              <a:t>, color) and SIC (contours in 90, 60, 40, 20, and 10%)  for (left) January and (right) July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D74A2F-6E30-4E26-9681-F58430BBA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494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a:t>
            </a:r>
            <a:r>
              <a:rPr lang="en-US" dirty="0" err="1"/>
              <a:t>precip</a:t>
            </a:r>
            <a:r>
              <a:rPr lang="en-US" dirty="0"/>
              <a:t> (mm/day, color) and SIC (contours in 90, 60, 40, 20, and 10%)  for (left) </a:t>
            </a:r>
            <a:r>
              <a:rPr lang="en-US" dirty="0" err="1"/>
              <a:t>Janunary</a:t>
            </a:r>
            <a:r>
              <a:rPr lang="en-US" dirty="0"/>
              <a:t> and (right) July</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D74A2F-6E30-4E26-9681-F58430BBA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85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SST-T2m difference (shading, in K) for (a) November and (b) January, and ERA5 1979-2020 mean 1000hPa minus 850hPa temperature difference (shading, K) for (c) November and (d) January. Also shown is 1979-2020 mean sea-ice concentration for the same month (contours, in %, contour levels are 90, 60, 40, 20, and 10%) over 60N-90N.  Note the sharp gradients along the ice margins. </a:t>
            </a:r>
          </a:p>
          <a:p>
            <a:endParaRPr lang="en-US" dirty="0"/>
          </a:p>
        </p:txBody>
      </p:sp>
      <p:sp>
        <p:nvSpPr>
          <p:cNvPr id="4" name="Slide Number Placeholder 3"/>
          <p:cNvSpPr>
            <a:spLocks noGrp="1"/>
          </p:cNvSpPr>
          <p:nvPr>
            <p:ph type="sldNum" sz="quarter" idx="5"/>
          </p:nvPr>
        </p:nvSpPr>
        <p:spPr/>
        <p:txBody>
          <a:bodyPr/>
          <a:lstStyle/>
          <a:p>
            <a:fld id="{88D74A2F-6E30-4E26-9681-F58430BBABF8}" type="slidenum">
              <a:rPr lang="en-US" smtClean="0"/>
              <a:t>22</a:t>
            </a:fld>
            <a:endParaRPr lang="en-US"/>
          </a:p>
        </p:txBody>
      </p:sp>
    </p:spTree>
    <p:extLst>
      <p:ext uri="{BB962C8B-B14F-4D97-AF65-F5344CB8AC3E}">
        <p14:creationId xmlns:p14="http://schemas.microsoft.com/office/powerpoint/2010/main" val="376864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ERA5 1979-2020 mean November (a) SH + LH fluxes and (b) upward LW radiation (positive upward, shading, in W/m2). Also shown is 1979-2020 mean November sea-ice concentration (contours, in %, contour levels are 90, 60, 40, 20, and 10%) over 60N-90N.  Note the sharp flux gradients along the ice margins. </a:t>
            </a:r>
          </a:p>
        </p:txBody>
      </p:sp>
      <p:sp>
        <p:nvSpPr>
          <p:cNvPr id="4" name="Slide Number Placeholder 3"/>
          <p:cNvSpPr>
            <a:spLocks noGrp="1"/>
          </p:cNvSpPr>
          <p:nvPr>
            <p:ph type="sldNum" sz="quarter" idx="5"/>
          </p:nvPr>
        </p:nvSpPr>
        <p:spPr/>
        <p:txBody>
          <a:bodyPr/>
          <a:lstStyle/>
          <a:p>
            <a:fld id="{88D74A2F-6E30-4E26-9681-F58430BBABF8}" type="slidenum">
              <a:rPr lang="en-US" smtClean="0"/>
              <a:t>23</a:t>
            </a:fld>
            <a:endParaRPr lang="en-US"/>
          </a:p>
        </p:txBody>
      </p:sp>
    </p:spTree>
    <p:extLst>
      <p:ext uri="{BB962C8B-B14F-4D97-AF65-F5344CB8AC3E}">
        <p14:creationId xmlns:p14="http://schemas.microsoft.com/office/powerpoint/2010/main" val="2739113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November (a) low and (b) high cloud cover (shading, in % of the sky). Also shown is 1979-2020 mean November sea-ice concentration (contours, in %, contour levels are 90, 60, 40, 20, and 10%) over 60N-90N.  Note the sharp gradients along the ice margins. </a:t>
            </a:r>
          </a:p>
          <a:p>
            <a:endParaRPr lang="en-US" dirty="0"/>
          </a:p>
        </p:txBody>
      </p:sp>
      <p:sp>
        <p:nvSpPr>
          <p:cNvPr id="4" name="Slide Number Placeholder 3"/>
          <p:cNvSpPr>
            <a:spLocks noGrp="1"/>
          </p:cNvSpPr>
          <p:nvPr>
            <p:ph type="sldNum" sz="quarter" idx="5"/>
          </p:nvPr>
        </p:nvSpPr>
        <p:spPr/>
        <p:txBody>
          <a:bodyPr/>
          <a:lstStyle/>
          <a:p>
            <a:fld id="{88D74A2F-6E30-4E26-9681-F58430BBABF8}" type="slidenum">
              <a:rPr lang="en-US" smtClean="0"/>
              <a:t>24</a:t>
            </a:fld>
            <a:endParaRPr lang="en-US"/>
          </a:p>
        </p:txBody>
      </p:sp>
    </p:spTree>
    <p:extLst>
      <p:ext uri="{BB962C8B-B14F-4D97-AF65-F5344CB8AC3E}">
        <p14:creationId xmlns:p14="http://schemas.microsoft.com/office/powerpoint/2010/main" val="1420159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Magenta</a:t>
            </a:r>
            <a:r>
              <a:rPr lang="en-US" baseline="0" dirty="0"/>
              <a:t> line indicates the 1979-2000 mean coverage</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Thick line=12month running</a:t>
            </a:r>
            <a:r>
              <a:rPr lang="en-US" baseline="0" dirty="0"/>
              <a:t> mean, thin line = monthly anomaly</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Ice shelves are permanent floating sheets of ice that connect to a landmass,</a:t>
            </a:r>
            <a:r>
              <a:rPr lang="en-US" baseline="0" dirty="0"/>
              <a:t> mostly seen in Antarctica. </a:t>
            </a:r>
            <a:r>
              <a:rPr lang="en-US" dirty="0"/>
              <a:t>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and Simmonds (2010) concluded that sea-ice loss is central to AA, mainly based on regression analysis, which showed that most of the observed Arctic warming can be explained statistically by sea-ice loss.  </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45</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85017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omic Sans MS" panose="030F0702030302020204" pitchFamily="66" charset="0"/>
                <a:ea typeface="+mn-ea"/>
                <a:cs typeface="+mn-cs"/>
              </a:rPr>
              <a:t>Fig. 2. Schematics of the surface energy budget of the Arctic Ocean, contrasting the situation during the low-sun period for (left) an unperturbed Arctic and (right) in response to a positive (warming) climate forcing that results in decreased ice concentration and thickness. The dotted line is an arbitrary isotherm in the lower troposphere; warming over the Arctic Ocean bows the isotherm upward. SW = shortwave radiation flux, LW = longwave radiation flux, Sens. Heat = sensible heat flux, Lat. Heat = latent heat flux. (From </a:t>
            </a:r>
            <a:r>
              <a:rPr lang="en-US" sz="1200" kern="1200" dirty="0" err="1">
                <a:solidFill>
                  <a:schemeClr val="tx1"/>
                </a:solidFill>
                <a:effectLst/>
                <a:latin typeface="Comic Sans MS" panose="030F0702030302020204" pitchFamily="66" charset="0"/>
                <a:ea typeface="+mn-ea"/>
                <a:cs typeface="+mn-cs"/>
              </a:rPr>
              <a:t>Serreze</a:t>
            </a:r>
            <a:r>
              <a:rPr lang="en-US" sz="1200" kern="1200" dirty="0">
                <a:solidFill>
                  <a:schemeClr val="tx1"/>
                </a:solidFill>
                <a:effectLst/>
                <a:latin typeface="Comic Sans MS" panose="030F0702030302020204" pitchFamily="66" charset="0"/>
                <a:ea typeface="+mn-ea"/>
                <a:cs typeface="+mn-cs"/>
              </a:rPr>
              <a:t> and Barry 2011). </a:t>
            </a:r>
            <a:endParaRPr lang="en-US" dirty="0"/>
          </a:p>
        </p:txBody>
      </p:sp>
      <p:sp>
        <p:nvSpPr>
          <p:cNvPr id="4" name="Slide Number Placeholder 3"/>
          <p:cNvSpPr>
            <a:spLocks noGrp="1"/>
          </p:cNvSpPr>
          <p:nvPr>
            <p:ph type="sldNum" sz="quarter" idx="10"/>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46</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47</a:t>
            </a:fld>
            <a:endParaRPr lang="en-US"/>
          </a:p>
        </p:txBody>
      </p:sp>
    </p:spTree>
    <p:extLst>
      <p:ext uri="{BB962C8B-B14F-4D97-AF65-F5344CB8AC3E}">
        <p14:creationId xmlns:p14="http://schemas.microsoft.com/office/powerpoint/2010/main" val="3030299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7CCEE428-4C6D-4ACD-B29C-C0F45B8A71DB}" type="slidenum">
              <a:rPr kumimoji="0" lang="zh-CN" altLang="en-US" sz="1000" b="0" i="1" u="none" strike="noStrike" kern="1200" cap="none" spc="0" normalizeH="0" baseline="0" noProof="0" smtClean="0">
                <a:ln>
                  <a:noFill/>
                </a:ln>
                <a:solidFill>
                  <a:prstClr val="black"/>
                </a:solidFill>
                <a:effectLst/>
                <a:uLnTx/>
                <a:uFillTx/>
                <a:latin typeface="Comic Sans MS" panose="030F0702030302020204" pitchFamily="66" charset="0"/>
                <a:ea typeface="宋体" panose="02010600030101010101" pitchFamily="2" charset="-122"/>
                <a:cs typeface="+mn-cs"/>
              </a:rPr>
              <a:pPr marL="0" marR="0" lvl="0" indent="0" algn="r" defTabSz="944245" rtl="0" eaLnBrk="0" fontAlgn="base" latinLnBrk="0" hangingPunct="0">
                <a:lnSpc>
                  <a:spcPct val="100000"/>
                </a:lnSpc>
                <a:spcBef>
                  <a:spcPct val="0"/>
                </a:spcBef>
                <a:spcAft>
                  <a:spcPct val="0"/>
                </a:spcAft>
                <a:buClrTx/>
                <a:buSzTx/>
                <a:buFontTx/>
                <a:buNone/>
                <a:tabLst/>
                <a:defRPr/>
              </a:pPr>
              <a:t>49</a:t>
            </a:fld>
            <a:endParaRPr kumimoji="0" lang="zh-CN" altLang="en-US" sz="1000" b="0" i="1" u="none" strike="noStrike" kern="1200" cap="none" spc="0" normalizeH="0" baseline="0" noProof="0">
              <a:ln>
                <a:noFill/>
              </a:ln>
              <a:solidFill>
                <a:prstClr val="black"/>
              </a:solidFill>
              <a:effectLst/>
              <a:uLnTx/>
              <a:uFillTx/>
              <a:latin typeface="Comic Sans MS" panose="030F0702030302020204" pitchFamily="66" charset="0"/>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Comic Sans MS" panose="030F0702030302020204" pitchFamily="66" charset="0"/>
                <a:ea typeface="+mn-ea"/>
                <a:cs typeface="+mn-cs"/>
              </a:rPr>
              <a:t>Linear </a:t>
            </a:r>
            <a:r>
              <a:rPr lang="en-US" sz="1200" b="0" i="0" u="none" strike="noStrike" kern="1200" baseline="0" dirty="0" err="1">
                <a:solidFill>
                  <a:schemeClr val="tx1"/>
                </a:solidFill>
                <a:latin typeface="Comic Sans MS" panose="030F0702030302020204" pitchFamily="66" charset="0"/>
                <a:ea typeface="+mn-ea"/>
                <a:cs typeface="+mn-cs"/>
              </a:rPr>
              <a:t>regressionmap</a:t>
            </a:r>
            <a:r>
              <a:rPr lang="en-US" sz="1200" b="0" i="0" u="none" strike="noStrike" kern="1200" baseline="0" dirty="0">
                <a:solidFill>
                  <a:schemeClr val="tx1"/>
                </a:solidFill>
                <a:latin typeface="Comic Sans MS" panose="030F0702030302020204" pitchFamily="66" charset="0"/>
                <a:ea typeface="+mn-ea"/>
                <a:cs typeface="+mn-cs"/>
              </a:rPr>
              <a:t> (north of 308N) of DJF-mean 500-hPa height [contours;</a:t>
            </a:r>
          </a:p>
          <a:p>
            <a:r>
              <a:rPr lang="en-US" sz="1200" b="0" i="0" u="none" strike="noStrike" kern="1200" baseline="0" dirty="0">
                <a:solidFill>
                  <a:schemeClr val="tx1"/>
                </a:solidFill>
                <a:latin typeface="Comic Sans MS" panose="030F0702030302020204" pitchFamily="66" charset="0"/>
                <a:ea typeface="+mn-ea"/>
                <a:cs typeface="+mn-cs"/>
              </a:rPr>
              <a:t>interval 5 15 </a:t>
            </a:r>
            <a:r>
              <a:rPr lang="en-US" sz="1200" b="0" i="0" u="none" strike="noStrike" kern="1200" baseline="0" dirty="0" err="1">
                <a:solidFill>
                  <a:schemeClr val="tx1"/>
                </a:solidFill>
                <a:latin typeface="Comic Sans MS" panose="030F0702030302020204" pitchFamily="66" charset="0"/>
                <a:ea typeface="+mn-ea"/>
                <a:cs typeface="+mn-cs"/>
              </a:rPr>
              <a:t>gpm</a:t>
            </a:r>
            <a:r>
              <a:rPr lang="en-US" sz="1200" b="0" i="0" u="none" strike="noStrike" kern="1200" baseline="0" dirty="0">
                <a:solidFill>
                  <a:schemeClr val="tx1"/>
                </a:solidFill>
                <a:latin typeface="Comic Sans MS" panose="030F0702030302020204" pitchFamily="66" charset="0"/>
                <a:ea typeface="+mn-ea"/>
                <a:cs typeface="+mn-cs"/>
              </a:rPr>
              <a:t>(std dev)21] and SAT [color shading; K(std dev)21] anomaly fields projected onto the Arctic SIE</a:t>
            </a:r>
          </a:p>
          <a:p>
            <a:r>
              <a:rPr lang="en-US" sz="1200" b="0" i="0" u="none" strike="noStrike" kern="1200" baseline="0" dirty="0">
                <a:solidFill>
                  <a:schemeClr val="tx1"/>
                </a:solidFill>
                <a:latin typeface="Comic Sans MS" panose="030F0702030302020204" pitchFamily="66" charset="0"/>
                <a:ea typeface="+mn-ea"/>
                <a:cs typeface="+mn-cs"/>
              </a:rPr>
              <a:t>time series [blue line in (a),multiplied by-1] with all the data being detrended prior to the regression. The green line</a:t>
            </a:r>
          </a:p>
          <a:p>
            <a:r>
              <a:rPr lang="en-US" sz="1200" b="0" i="0" u="none" strike="noStrike" kern="1200" baseline="0" dirty="0">
                <a:solidFill>
                  <a:schemeClr val="tx1"/>
                </a:solidFill>
                <a:latin typeface="Comic Sans MS" panose="030F0702030302020204" pitchFamily="66" charset="0"/>
                <a:ea typeface="+mn-ea"/>
                <a:cs typeface="+mn-cs"/>
              </a:rPr>
              <a:t>encircles the area over which the regression coefficients are above the 95% confidence level based on the two-sided</a:t>
            </a:r>
          </a:p>
          <a:p>
            <a:r>
              <a:rPr lang="en-US" sz="1200" b="0" i="0" u="none" strike="noStrike" kern="1200" baseline="0" dirty="0">
                <a:solidFill>
                  <a:schemeClr val="tx1"/>
                </a:solidFill>
                <a:latin typeface="Comic Sans MS" panose="030F0702030302020204" pitchFamily="66" charset="0"/>
                <a:ea typeface="+mn-ea"/>
                <a:cs typeface="+mn-cs"/>
              </a:rPr>
              <a:t>Student’s t test. 1979-2015 NCEP-NCAR data for Z and SAT daily data (detrended). </a:t>
            </a:r>
            <a:endParaRPr lang="en-US" dirty="0"/>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51</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03077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Times New Roman" pitchFamily="18" charset="0"/>
                <a:ea typeface="+mn-ea"/>
                <a:cs typeface="+mn-cs"/>
              </a:rPr>
              <a:t>nearly sea ice free by the 2030s</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ECMWF Training Course</a:t>
            </a:r>
          </a:p>
        </p:txBody>
      </p:sp>
      <p:sp>
        <p:nvSpPr>
          <p:cNvPr id="5" name="Rectangle 3"/>
          <p:cNvSpPr>
            <a:spLocks noGrp="1" noChangeArrowheads="1"/>
          </p:cNvSpPr>
          <p:nvPr>
            <p:ph type="dt" idx="1"/>
          </p:nvPr>
        </p:nvSpPr>
        <p:spPr>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02 May 2000</a:t>
            </a:r>
          </a:p>
        </p:txBody>
      </p:sp>
      <p:sp>
        <p:nvSpPr>
          <p:cNvPr id="6" name="Rectangle 6"/>
          <p:cNvSpPr>
            <a:spLocks noGrp="1" noChangeArrowheads="1"/>
          </p:cNvSpPr>
          <p:nvPr>
            <p:ph type="ftr" sz="quarter" idx="4"/>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Moist Processes</a:t>
            </a: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7537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a:t>
            </a:r>
            <a:r>
              <a:rPr lang="en-US" baseline="0" dirty="0"/>
              <a:t> ice crystals form, salt accumulates into small droplets called brine, which are in liquid form (due to salt’s lower freezing point) and are expelled into the sea water through various ways.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08749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91ABC6AA-DDEE-480C-AA3B-E3CFD6FF10AE}" type="slidenum">
              <a:rPr kumimoji="0" lang="zh-CN" altLang="en-US" sz="1200" b="1" i="0" u="none" strike="noStrike" kern="1200" cap="none" spc="0" normalizeH="0" baseline="0" noProof="0">
                <a:ln>
                  <a:noFill/>
                </a:ln>
                <a:solidFill>
                  <a:prstClr val="black"/>
                </a:solidFill>
                <a:effectLst/>
                <a:uLnTx/>
                <a:uFillTx/>
                <a:latin typeface="Arial" pitchFamily="34" charset="0"/>
                <a:ea typeface="SimSun" pitchFamily="2" charset="-122"/>
                <a:cs typeface="+mn-cs"/>
              </a:rPr>
              <a:pPr marL="0" marR="0" lvl="0" indent="0" algn="r" defTabSz="915988" rtl="0" eaLnBrk="0" fontAlgn="base" latinLnBrk="0" hangingPunct="0">
                <a:lnSpc>
                  <a:spcPct val="100000"/>
                </a:lnSpc>
                <a:spcBef>
                  <a:spcPct val="0"/>
                </a:spcBef>
                <a:spcAft>
                  <a:spcPct val="0"/>
                </a:spcAft>
                <a:buClrTx/>
                <a:buSzTx/>
                <a:buFontTx/>
                <a:buNone/>
                <a:tabLst/>
                <a:defRPr/>
              </a:pPr>
              <a:t>8</a:t>
            </a:fld>
            <a:endParaRPr kumimoji="0" lang="en-US" altLang="zh-CN" sz="1200" b="1" i="0" u="none" strike="noStrike" kern="1200" cap="none" spc="0" normalizeH="0" baseline="0" noProof="0">
              <a:ln>
                <a:noFill/>
              </a:ln>
              <a:solidFill>
                <a:prstClr val="black"/>
              </a:solidFill>
              <a:effectLst/>
              <a:uLnTx/>
              <a:uFillTx/>
              <a:latin typeface="Arial" pitchFamily="34" charset="0"/>
              <a:ea typeface="SimSun" pitchFamily="2" charset="-122"/>
              <a:cs typeface="+mn-cs"/>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ea typeface="SimSun" pitchFamily="2" charset="-122"/>
            </a:endParaRPr>
          </a:p>
        </p:txBody>
      </p:sp>
    </p:spTree>
    <p:extLst>
      <p:ext uri="{BB962C8B-B14F-4D97-AF65-F5344CB8AC3E}">
        <p14:creationId xmlns:p14="http://schemas.microsoft.com/office/powerpoint/2010/main" val="310370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1979-1988 mean annual cycle. Fluxes positive downward</a:t>
            </a:r>
          </a:p>
        </p:txBody>
      </p:sp>
      <p:sp>
        <p:nvSpPr>
          <p:cNvPr id="4" name="Slide Number Placeholder 3"/>
          <p:cNvSpPr>
            <a:spLocks noGrp="1"/>
          </p:cNvSpPr>
          <p:nvPr>
            <p:ph type="sldNum" sz="quarter" idx="5"/>
          </p:nvPr>
        </p:nvSpPr>
        <p:spPr/>
        <p:txBody>
          <a:bodyPr/>
          <a:lstStyle/>
          <a:p>
            <a:pPr marL="0" marR="0" lvl="0" indent="0" algn="r" defTabSz="944245"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000" b="0" i="1" u="none" strike="noStrike" kern="1200" cap="none" spc="0" normalizeH="0" baseline="0" noProof="0" smtClean="0">
                <a:ln>
                  <a:noFill/>
                </a:ln>
                <a:solidFill>
                  <a:srgbClr val="000000"/>
                </a:solidFill>
                <a:effectLst/>
                <a:uLnTx/>
                <a:uFillTx/>
                <a:latin typeface="Comic Sans MS" panose="030F0702030302020204" pitchFamily="66" charset="0"/>
                <a:ea typeface="+mn-ea"/>
                <a:cs typeface="+mn-cs"/>
              </a:rPr>
              <a:pPr marL="0" marR="0" lvl="0" indent="0" algn="r" defTabSz="944245" rtl="0" eaLnBrk="0" fontAlgn="base" latinLnBrk="0" hangingPunct="0">
                <a:lnSpc>
                  <a:spcPct val="100000"/>
                </a:lnSpc>
                <a:spcBef>
                  <a:spcPct val="0"/>
                </a:spcBef>
                <a:spcAft>
                  <a:spcPct val="0"/>
                </a:spcAft>
                <a:buClrTx/>
                <a:buSzTx/>
                <a:buFontTx/>
                <a:buNone/>
                <a:tabLst/>
                <a:defRPr/>
              </a:pPr>
              <a:t>15</a:t>
            </a:fld>
            <a:endParaRPr kumimoji="0" lang="en-US" sz="1000" b="0" i="1" u="none" strike="noStrike" kern="1200" cap="none" spc="0" normalizeH="0" baseline="0" noProof="0">
              <a:ln>
                <a:noFill/>
              </a:ln>
              <a:solidFill>
                <a:srgbClr val="0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817989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1979-2015 mean SIC (%) for (a-b) September and (c-d) March from (a, c) NOAA satellite observations and (b, d) ERA5. Also shown in (</a:t>
            </a:r>
            <a:r>
              <a:rPr lang="en-US" dirty="0" err="1"/>
              <a:t>b,d</a:t>
            </a:r>
            <a:r>
              <a:rPr lang="en-US" dirty="0"/>
              <a:t>) are the ERA5 1970-2015 mean 2m air temperature (</a:t>
            </a:r>
            <a:r>
              <a:rPr lang="en-US" baseline="30000" dirty="0" err="1"/>
              <a:t>o</a:t>
            </a:r>
            <a:r>
              <a:rPr lang="en-US" dirty="0" err="1"/>
              <a:t>C</a:t>
            </a:r>
            <a:r>
              <a:rPr lang="en-US" dirty="0"/>
              <a:t>) for (b) September and (d) March. Note the large temperature gradients and the zero temperature line along the ice margins. </a:t>
            </a:r>
          </a:p>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16</a:t>
            </a:fld>
            <a:endParaRPr lang="en-US"/>
          </a:p>
        </p:txBody>
      </p:sp>
    </p:spTree>
    <p:extLst>
      <p:ext uri="{BB962C8B-B14F-4D97-AF65-F5344CB8AC3E}">
        <p14:creationId xmlns:p14="http://schemas.microsoft.com/office/powerpoint/2010/main" val="435130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ERA5 1979-2020 mean November sea ice cover (shading, in %) and 2m air temperature (contours, in </a:t>
            </a:r>
            <a:r>
              <a:rPr lang="en-US" dirty="0" err="1"/>
              <a:t>degC</a:t>
            </a:r>
            <a:r>
              <a:rPr lang="en-US" dirty="0"/>
              <a:t>). Note the large temperature gradients along the ice margins. T2m is slightly below the freezing point at the ice margins.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D74A2F-6E30-4E26-9681-F58430BBA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288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ERA5 1979-2020 mean surface air temp (</a:t>
            </a:r>
            <a:r>
              <a:rPr lang="en-US" dirty="0" err="1"/>
              <a:t>degC</a:t>
            </a:r>
            <a:r>
              <a:rPr lang="en-US" dirty="0"/>
              <a:t>, color) and SIC (contours in 90, 60, 40, 20, and 10%)  for (left) January and (right) July</a:t>
            </a:r>
          </a:p>
          <a:p>
            <a:endParaRPr lang="en-US" dirty="0"/>
          </a:p>
        </p:txBody>
      </p:sp>
      <p:sp>
        <p:nvSpPr>
          <p:cNvPr id="4" name="Slide Number Placeholder 3"/>
          <p:cNvSpPr>
            <a:spLocks noGrp="1"/>
          </p:cNvSpPr>
          <p:nvPr>
            <p:ph type="sldNum" sz="quarter" idx="5"/>
          </p:nvPr>
        </p:nvSpPr>
        <p:spPr/>
        <p:txBody>
          <a:bodyPr/>
          <a:lstStyle/>
          <a:p>
            <a:fld id="{88D74A2F-6E30-4E26-9681-F58430BBABF8}" type="slidenum">
              <a:rPr lang="en-US" smtClean="0"/>
              <a:t>18</a:t>
            </a:fld>
            <a:endParaRPr lang="en-US"/>
          </a:p>
        </p:txBody>
      </p:sp>
    </p:spTree>
    <p:extLst>
      <p:ext uri="{BB962C8B-B14F-4D97-AF65-F5344CB8AC3E}">
        <p14:creationId xmlns:p14="http://schemas.microsoft.com/office/powerpoint/2010/main" val="3341682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F4148E-571F-452E-B48C-B5EE5AA6DCA9}"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199771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F4148E-571F-452E-B48C-B5EE5AA6DCA9}"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1266386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F4148E-571F-452E-B48C-B5EE5AA6DCA9}"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155967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F4148E-571F-452E-B48C-B5EE5AA6DCA9}"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1071054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F4148E-571F-452E-B48C-B5EE5AA6DCA9}"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394144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F4148E-571F-452E-B48C-B5EE5AA6DCA9}"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2058100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F4148E-571F-452E-B48C-B5EE5AA6DCA9}"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3102405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F4148E-571F-452E-B48C-B5EE5AA6DCA9}"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3510523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F4148E-571F-452E-B48C-B5EE5AA6DCA9}"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206153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F4148E-571F-452E-B48C-B5EE5AA6DCA9}"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2958363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F4148E-571F-452E-B48C-B5EE5AA6DCA9}"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4F8ED7-DC25-4167-846F-46DA50CD28F7}" type="slidenum">
              <a:rPr lang="en-US" smtClean="0"/>
              <a:t>‹#›</a:t>
            </a:fld>
            <a:endParaRPr lang="en-US"/>
          </a:p>
        </p:txBody>
      </p:sp>
    </p:spTree>
    <p:extLst>
      <p:ext uri="{BB962C8B-B14F-4D97-AF65-F5344CB8AC3E}">
        <p14:creationId xmlns:p14="http://schemas.microsoft.com/office/powerpoint/2010/main" val="3520473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t>‹#›</a:t>
            </a:fld>
            <a:endParaRPr lang="en-US"/>
          </a:p>
        </p:txBody>
      </p:sp>
    </p:spTree>
    <p:extLst>
      <p:ext uri="{BB962C8B-B14F-4D97-AF65-F5344CB8AC3E}">
        <p14:creationId xmlns:p14="http://schemas.microsoft.com/office/powerpoint/2010/main" val="1904910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t>‹#›</a:t>
            </a:fld>
            <a:endParaRPr lang="en-US" dirty="0"/>
          </a:p>
        </p:txBody>
      </p:sp>
    </p:spTree>
    <p:extLst>
      <p:ext uri="{BB962C8B-B14F-4D97-AF65-F5344CB8AC3E}">
        <p14:creationId xmlns:p14="http://schemas.microsoft.com/office/powerpoint/2010/main" val="976322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t>‹#›</a:t>
            </a:fld>
            <a:endParaRPr lang="en-US"/>
          </a:p>
        </p:txBody>
      </p:sp>
    </p:spTree>
    <p:extLst>
      <p:ext uri="{BB962C8B-B14F-4D97-AF65-F5344CB8AC3E}">
        <p14:creationId xmlns:p14="http://schemas.microsoft.com/office/powerpoint/2010/main" val="3494312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t>‹#›</a:t>
            </a:fld>
            <a:endParaRPr lang="en-US"/>
          </a:p>
        </p:txBody>
      </p:sp>
    </p:spTree>
    <p:extLst>
      <p:ext uri="{BB962C8B-B14F-4D97-AF65-F5344CB8AC3E}">
        <p14:creationId xmlns:p14="http://schemas.microsoft.com/office/powerpoint/2010/main" val="3126130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t>‹#›</a:t>
            </a:fld>
            <a:endParaRPr lang="en-US"/>
          </a:p>
        </p:txBody>
      </p:sp>
    </p:spTree>
    <p:extLst>
      <p:ext uri="{BB962C8B-B14F-4D97-AF65-F5344CB8AC3E}">
        <p14:creationId xmlns:p14="http://schemas.microsoft.com/office/powerpoint/2010/main" val="657239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t>‹#›</a:t>
            </a:fld>
            <a:endParaRPr lang="en-US"/>
          </a:p>
        </p:txBody>
      </p:sp>
    </p:spTree>
    <p:extLst>
      <p:ext uri="{BB962C8B-B14F-4D97-AF65-F5344CB8AC3E}">
        <p14:creationId xmlns:p14="http://schemas.microsoft.com/office/powerpoint/2010/main" val="1156096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t>‹#›</a:t>
            </a:fld>
            <a:endParaRPr lang="en-US"/>
          </a:p>
        </p:txBody>
      </p:sp>
    </p:spTree>
    <p:extLst>
      <p:ext uri="{BB962C8B-B14F-4D97-AF65-F5344CB8AC3E}">
        <p14:creationId xmlns:p14="http://schemas.microsoft.com/office/powerpoint/2010/main" val="3988997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t>‹#›</a:t>
            </a:fld>
            <a:endParaRPr lang="en-US"/>
          </a:p>
        </p:txBody>
      </p:sp>
    </p:spTree>
    <p:extLst>
      <p:ext uri="{BB962C8B-B14F-4D97-AF65-F5344CB8AC3E}">
        <p14:creationId xmlns:p14="http://schemas.microsoft.com/office/powerpoint/2010/main" val="2302613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t>‹#›</a:t>
            </a:fld>
            <a:endParaRPr lang="en-US"/>
          </a:p>
        </p:txBody>
      </p:sp>
    </p:spTree>
    <p:extLst>
      <p:ext uri="{BB962C8B-B14F-4D97-AF65-F5344CB8AC3E}">
        <p14:creationId xmlns:p14="http://schemas.microsoft.com/office/powerpoint/2010/main" val="3591646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t>‹#›</a:t>
            </a:fld>
            <a:endParaRPr lang="en-US"/>
          </a:p>
        </p:txBody>
      </p:sp>
    </p:spTree>
    <p:extLst>
      <p:ext uri="{BB962C8B-B14F-4D97-AF65-F5344CB8AC3E}">
        <p14:creationId xmlns:p14="http://schemas.microsoft.com/office/powerpoint/2010/main" val="2574561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t>‹#›</a:t>
            </a:fld>
            <a:endParaRPr lang="en-US"/>
          </a:p>
        </p:txBody>
      </p:sp>
    </p:spTree>
    <p:extLst>
      <p:ext uri="{BB962C8B-B14F-4D97-AF65-F5344CB8AC3E}">
        <p14:creationId xmlns:p14="http://schemas.microsoft.com/office/powerpoint/2010/main" val="2948684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t>‹#›</a:t>
            </a:fld>
            <a:endParaRPr lang="en-US"/>
          </a:p>
        </p:txBody>
      </p:sp>
    </p:spTree>
    <p:extLst>
      <p:ext uri="{BB962C8B-B14F-4D97-AF65-F5344CB8AC3E}">
        <p14:creationId xmlns:p14="http://schemas.microsoft.com/office/powerpoint/2010/main" val="4250304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807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73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628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988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220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5537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332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748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463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814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12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350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881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785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690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307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8049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9860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5885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0CA936BC-2507-4294-9919-EBAF750E25DF}" type="datetimeFigureOut">
              <a:rPr lang="en-US"/>
              <a:pPr/>
              <a:t>10/22/2025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7BEF47-70D3-48E7-A598-0B9CD2E84B4D}" type="slidenum">
              <a:rPr lang="en-US"/>
              <a:pPr/>
              <a:t>‹#›</a:t>
            </a:fld>
            <a:endParaRPr lang="en-US"/>
          </a:p>
        </p:txBody>
      </p:sp>
    </p:spTree>
    <p:extLst>
      <p:ext uri="{BB962C8B-B14F-4D97-AF65-F5344CB8AC3E}">
        <p14:creationId xmlns:p14="http://schemas.microsoft.com/office/powerpoint/2010/main" val="464464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E0840C3-1157-4EFB-A827-0FF83AD1C516}" type="datetimeFigureOut">
              <a:rPr lang="en-US"/>
              <a:pPr/>
              <a:t>10/22/2025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AD9EA5-022F-4169-9540-B10DF7FAAF25}" type="slidenum">
              <a:rPr lang="en-US"/>
              <a:pPr/>
              <a:t>‹#›</a:t>
            </a:fld>
            <a:endParaRPr lang="en-US"/>
          </a:p>
        </p:txBody>
      </p:sp>
    </p:spTree>
    <p:extLst>
      <p:ext uri="{BB962C8B-B14F-4D97-AF65-F5344CB8AC3E}">
        <p14:creationId xmlns:p14="http://schemas.microsoft.com/office/powerpoint/2010/main" val="810342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88B6422-A9C6-4757-937F-8D8DC45D3E9C}" type="datetimeFigureOut">
              <a:rPr lang="en-US"/>
              <a:pPr/>
              <a:t>10/22/2025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51379F-E6C4-47D2-BA3C-70CA59A43745}" type="slidenum">
              <a:rPr lang="en-US"/>
              <a:pPr/>
              <a:t>‹#›</a:t>
            </a:fld>
            <a:endParaRPr lang="en-US"/>
          </a:p>
        </p:txBody>
      </p:sp>
    </p:spTree>
    <p:extLst>
      <p:ext uri="{BB962C8B-B14F-4D97-AF65-F5344CB8AC3E}">
        <p14:creationId xmlns:p14="http://schemas.microsoft.com/office/powerpoint/2010/main" val="169768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6813EF8-F35F-44F1-9637-166D124E37D5}" type="datetimeFigureOut">
              <a:rPr lang="en-US"/>
              <a:pPr/>
              <a:t>10/22/2025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4BC9749-CB52-4F49-9E0F-12C2A46FFD67}" type="slidenum">
              <a:rPr lang="en-US"/>
              <a:pPr/>
              <a:t>‹#›</a:t>
            </a:fld>
            <a:endParaRPr lang="en-US"/>
          </a:p>
        </p:txBody>
      </p:sp>
    </p:spTree>
    <p:extLst>
      <p:ext uri="{BB962C8B-B14F-4D97-AF65-F5344CB8AC3E}">
        <p14:creationId xmlns:p14="http://schemas.microsoft.com/office/powerpoint/2010/main" val="42435373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A5525553-3D6C-468F-A83C-FC99ADACFFDC}" type="datetimeFigureOut">
              <a:rPr lang="en-US"/>
              <a:pPr/>
              <a:t>10/22/2025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17BEA78-075A-4449-B785-C98D42159DC8}" type="slidenum">
              <a:rPr lang="en-US"/>
              <a:pPr/>
              <a:t>‹#›</a:t>
            </a:fld>
            <a:endParaRPr lang="en-US"/>
          </a:p>
        </p:txBody>
      </p:sp>
    </p:spTree>
    <p:extLst>
      <p:ext uri="{BB962C8B-B14F-4D97-AF65-F5344CB8AC3E}">
        <p14:creationId xmlns:p14="http://schemas.microsoft.com/office/powerpoint/2010/main" val="23111232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A644B1CE-A18E-4E10-A904-E2095FA9B984}" type="datetimeFigureOut">
              <a:rPr lang="en-US"/>
              <a:pPr/>
              <a:t>10/22/2025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0683A154-0D22-4076-862B-EF972190F18E}" type="slidenum">
              <a:rPr lang="en-US"/>
              <a:pPr/>
              <a:t>‹#›</a:t>
            </a:fld>
            <a:endParaRPr lang="en-US"/>
          </a:p>
        </p:txBody>
      </p:sp>
    </p:spTree>
    <p:extLst>
      <p:ext uri="{BB962C8B-B14F-4D97-AF65-F5344CB8AC3E}">
        <p14:creationId xmlns:p14="http://schemas.microsoft.com/office/powerpoint/2010/main" val="2828084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DB01395-7BA6-4A4F-9269-B782E405C4ED}" type="datetimeFigureOut">
              <a:rPr lang="en-US"/>
              <a:pPr/>
              <a:t>10/22/2025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0AAE410-350E-497F-A0FF-3882CEC038FC}" type="slidenum">
              <a:rPr lang="en-US"/>
              <a:pPr/>
              <a:t>‹#›</a:t>
            </a:fld>
            <a:endParaRPr lang="en-US"/>
          </a:p>
        </p:txBody>
      </p:sp>
    </p:spTree>
    <p:extLst>
      <p:ext uri="{BB962C8B-B14F-4D97-AF65-F5344CB8AC3E}">
        <p14:creationId xmlns:p14="http://schemas.microsoft.com/office/powerpoint/2010/main" val="10893996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D28B816-3E4D-4DA2-99CD-AEAC156619F1}" type="datetimeFigureOut">
              <a:rPr lang="en-US"/>
              <a:pPr/>
              <a:t>10/22/2025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7722B075-591C-4068-B1AC-5BDA57CB672E}" type="slidenum">
              <a:rPr lang="en-US"/>
              <a:pPr/>
              <a:t>‹#›</a:t>
            </a:fld>
            <a:endParaRPr lang="en-US"/>
          </a:p>
        </p:txBody>
      </p:sp>
    </p:spTree>
    <p:extLst>
      <p:ext uri="{BB962C8B-B14F-4D97-AF65-F5344CB8AC3E}">
        <p14:creationId xmlns:p14="http://schemas.microsoft.com/office/powerpoint/2010/main" val="4165995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EAF4B5-D50C-49E1-A3DD-C208811D250B}" type="datetimeFigureOut">
              <a:rPr lang="en-US"/>
              <a:pPr/>
              <a:t>10/22/2025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101CDCF-F186-4678-8DE5-5AC8FEF4B8A3}" type="slidenum">
              <a:rPr lang="en-US"/>
              <a:pPr/>
              <a:t>‹#›</a:t>
            </a:fld>
            <a:endParaRPr lang="en-US"/>
          </a:p>
        </p:txBody>
      </p:sp>
    </p:spTree>
    <p:extLst>
      <p:ext uri="{BB962C8B-B14F-4D97-AF65-F5344CB8AC3E}">
        <p14:creationId xmlns:p14="http://schemas.microsoft.com/office/powerpoint/2010/main" val="116545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00316C9-1994-48BB-A801-7ADB34AC9447}" type="datetimeFigureOut">
              <a:rPr lang="en-US"/>
              <a:pPr/>
              <a:t>10/22/2025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72BCEA-19F4-4BD4-BD03-B64D543A5C6A}" type="slidenum">
              <a:rPr lang="en-US"/>
              <a:pPr/>
              <a:t>‹#›</a:t>
            </a:fld>
            <a:endParaRPr lang="en-US"/>
          </a:p>
        </p:txBody>
      </p:sp>
    </p:spTree>
    <p:extLst>
      <p:ext uri="{BB962C8B-B14F-4D97-AF65-F5344CB8AC3E}">
        <p14:creationId xmlns:p14="http://schemas.microsoft.com/office/powerpoint/2010/main" val="420742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AAD9EB9-ECEA-43D2-BE37-2987F5EAD454}" type="datetimeFigureOut">
              <a:rPr lang="en-US"/>
              <a:pPr/>
              <a:t>10/22/2025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3ECAF21-E7D8-4909-A6EE-132ABCF53F65}" type="slidenum">
              <a:rPr lang="en-US"/>
              <a:pPr/>
              <a:t>‹#›</a:t>
            </a:fld>
            <a:endParaRPr lang="en-US"/>
          </a:p>
        </p:txBody>
      </p:sp>
    </p:spTree>
    <p:extLst>
      <p:ext uri="{BB962C8B-B14F-4D97-AF65-F5344CB8AC3E}">
        <p14:creationId xmlns:p14="http://schemas.microsoft.com/office/powerpoint/2010/main" val="2082410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B241B6-4A81-4CD5-A02B-C260E713DF6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952032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A57779-674F-4472-8E90-AEE414CC5BE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9764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EE0BB8-F028-4FC2-8D36-EA776909408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370814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CC8CC0-227A-4A85-B383-DC38FFBEC25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629466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E0D1F5-25A4-4572-8F73-68E57023FC4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245087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E602AE3-6AFE-435C-AD22-89AFCF853B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0315848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440B39B-075F-4B12-B3C2-4C46F1CE9E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066753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F1C3EE-2088-4FEB-8954-8E61FF5AD2F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10737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9CC9C8-D9A5-4325-9C13-497864D67F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0045080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D1ED3A-5D07-4EA9-9BD2-5DC0EE69C6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5414423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15888"/>
            <a:ext cx="21717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5888"/>
            <a:ext cx="63627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81FE1D-4BA0-4D1A-84B6-A41BD6787A7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497837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3879060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2.jpe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latin typeface="+mj-lt"/>
            </a:endParaRPr>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47" r:id="rId12"/>
    <p:sldLayoutId id="2147483749" r:id="rId13"/>
    <p:sldLayoutId id="2147483750"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4148E-571F-452E-B48C-B5EE5AA6DCA9}" type="datetimeFigureOut">
              <a:rPr lang="en-US" smtClean="0"/>
              <a:t>10/22/2025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4F8ED7-DC25-4167-846F-46DA50CD28F7}" type="slidenum">
              <a:rPr lang="en-US" smtClean="0"/>
              <a:t>‹#›</a:t>
            </a:fld>
            <a:endParaRPr lang="en-US"/>
          </a:p>
        </p:txBody>
      </p:sp>
    </p:spTree>
    <p:extLst>
      <p:ext uri="{BB962C8B-B14F-4D97-AF65-F5344CB8AC3E}">
        <p14:creationId xmlns:p14="http://schemas.microsoft.com/office/powerpoint/2010/main" val="392956166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19"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ln>
          <a:effectLst/>
        </p:spPr>
        <p:txBody>
          <a:bodyPr vert="horz" wrap="none" lIns="92075" tIns="46038" rIns="92075" bIns="46038" numCol="1" anchor="ctr" anchorCtr="0" compatLnSpc="1"/>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ln>
          <a:effectLst/>
        </p:spPr>
        <p:txBody>
          <a:bodyPr vert="horz" wrap="none" lIns="92075" tIns="46038" rIns="92075" bIns="46038" numCol="1" anchor="ctr" anchorCtr="0" compatLnSpc="1"/>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ln>
          <a:effectLst/>
        </p:spPr>
        <p:txBody>
          <a:bodyPr vert="horz" wrap="none" lIns="92075" tIns="46038" rIns="92075" bIns="46038" numCol="1" anchor="ctr" anchorCtr="0" compatLnSpc="1"/>
          <a:lstStyle>
            <a:lvl1pPr algn="r">
              <a:defRPr sz="1400" b="0">
                <a:latin typeface="+mn-lt"/>
              </a:defRPr>
            </a:lvl1pPr>
          </a:lstStyle>
          <a:p>
            <a:fld id="{C481CCCE-CA68-4B06-84AF-E4FDEDA6B8D2}" type="slidenum">
              <a:rPr lang="en-US"/>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ln>
          <a:effectLst/>
        </p:spPr>
        <p:txBody>
          <a:bodyPr vert="horz" wrap="square" lIns="92075" tIns="46038" rIns="92075" bIns="46038" numCol="1" anchor="ctr" anchorCtr="0" compatLnSpc="1"/>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ln>
          <a:effectLst/>
        </p:spPr>
        <p:txBody>
          <a:bodyPr vert="horz" wrap="square" lIns="92075" tIns="46038" rIns="92075" bIns="46038"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0841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eaLnBrk="0" fontAlgn="base" hangingPunct="0">
        <a:spcBef>
          <a:spcPct val="0"/>
        </a:spcBef>
        <a:spcAft>
          <a:spcPct val="0"/>
        </a:spcAft>
        <a:defRPr sz="4400">
          <a:solidFill>
            <a:schemeClr val="tx2"/>
          </a:solidFill>
          <a:latin typeface="Comic Sans MS" panose="030F0702030302020204" pitchFamily="66" charset="0"/>
        </a:defRPr>
      </a:lvl6pPr>
      <a:lvl7pPr marL="914400" algn="ctr" rtl="0" eaLnBrk="0" fontAlgn="base" hangingPunct="0">
        <a:spcBef>
          <a:spcPct val="0"/>
        </a:spcBef>
        <a:spcAft>
          <a:spcPct val="0"/>
        </a:spcAft>
        <a:defRPr sz="4400">
          <a:solidFill>
            <a:schemeClr val="tx2"/>
          </a:solidFill>
          <a:latin typeface="Comic Sans MS" panose="030F0702030302020204" pitchFamily="66" charset="0"/>
        </a:defRPr>
      </a:lvl7pPr>
      <a:lvl8pPr marL="1371600" algn="ctr" rtl="0" eaLnBrk="0" fontAlgn="base" hangingPunct="0">
        <a:spcBef>
          <a:spcPct val="0"/>
        </a:spcBef>
        <a:spcAft>
          <a:spcPct val="0"/>
        </a:spcAft>
        <a:defRPr sz="4400">
          <a:solidFill>
            <a:schemeClr val="tx2"/>
          </a:solidFill>
          <a:latin typeface="Comic Sans MS" panose="030F0702030302020204" pitchFamily="66" charset="0"/>
        </a:defRPr>
      </a:lvl8pPr>
      <a:lvl9pPr marL="1828800" algn="ctr" rtl="0" eaLnBrk="0" fontAlgn="base" hangingPunct="0">
        <a:spcBef>
          <a:spcPct val="0"/>
        </a:spcBef>
        <a:spcAft>
          <a:spcPct val="0"/>
        </a:spcAft>
        <a:defRPr sz="44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solidFill>
                <a:srgbClr val="000000"/>
              </a:solidFill>
              <a:latin typeface="Calibri"/>
            </a:endParaRPr>
          </a:p>
        </p:txBody>
      </p:sp>
    </p:spTree>
    <p:extLst>
      <p:ext uri="{BB962C8B-B14F-4D97-AF65-F5344CB8AC3E}">
        <p14:creationId xmlns:p14="http://schemas.microsoft.com/office/powerpoint/2010/main" val="3745839912"/>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lgn="l" defTabSz="457200" eaLnBrk="1" hangingPunct="1"/>
            <a:fld id="{7F0BE460-6C41-4F09-8071-978E0FD39520}" type="datetimeFigureOut">
              <a:rPr lang="en-US" smtClean="0">
                <a:latin typeface="Calibri" pitchFamily="34" charset="0"/>
                <a:ea typeface="MS PGothic" pitchFamily="34" charset="-128"/>
              </a:rPr>
              <a:pPr algn="l" defTabSz="457200" eaLnBrk="1" hangingPunct="1"/>
              <a:t>10/22/2025</a:t>
            </a:fld>
            <a:endParaRPr lang="en-US">
              <a:latin typeface="Calibri" pitchFamily="34" charset="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457200" eaLnBrk="1" hangingPunct="1"/>
            <a:endParaRPr lang="en-US">
              <a:latin typeface="Calibri" pitchFamily="34" charset="0"/>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eaLnBrk="1" hangingPunct="1"/>
            <a:fld id="{D853BFDA-323F-4B09-81B6-1CF3832AF8D4}" type="slidenum">
              <a:rPr lang="en-US" smtClean="0">
                <a:latin typeface="Calibri" pitchFamily="34" charset="0"/>
                <a:ea typeface="MS PGothic" pitchFamily="34" charset="-128"/>
              </a:rPr>
              <a:pPr defTabSz="457200" eaLnBrk="1" hangingPunct="1"/>
              <a:t>‹#›</a:t>
            </a:fld>
            <a:endParaRPr lang="en-US">
              <a:latin typeface="Calibri" pitchFamily="34" charset="0"/>
              <a:ea typeface="MS PGothic" pitchFamily="34" charset="-128"/>
            </a:endParaRPr>
          </a:p>
        </p:txBody>
      </p:sp>
    </p:spTree>
    <p:extLst>
      <p:ext uri="{BB962C8B-B14F-4D97-AF65-F5344CB8AC3E}">
        <p14:creationId xmlns:p14="http://schemas.microsoft.com/office/powerpoint/2010/main" val="119772661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15888"/>
            <a:ext cx="7315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381000" y="1066800"/>
            <a:ext cx="8610600" cy="5029200"/>
          </a:xfrm>
          <a:prstGeom prst="rect">
            <a:avLst/>
          </a:prstGeom>
          <a:noFill/>
          <a:ln w="9525">
            <a:solidFill>
              <a:schemeClr val="bg1"/>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GB">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7A81C26-C059-4FC7-BD06-AF502EBDB79B}" type="slidenum">
              <a:rPr lang="en-GB" smtClean="0">
                <a:solidFill>
                  <a:srgbClr val="000000"/>
                </a:solidFill>
                <a:latin typeface="Times New Roman" pitchFamily="18" charset="0"/>
              </a:rPr>
              <a:pPr/>
              <a:t>‹#›</a:t>
            </a:fld>
            <a:endParaRPr lang="en-GB">
              <a:solidFill>
                <a:srgbClr val="000000"/>
              </a:solidFill>
              <a:latin typeface="Times New Roman" pitchFamily="18" charset="0"/>
            </a:endParaRPr>
          </a:p>
        </p:txBody>
      </p:sp>
      <p:sp>
        <p:nvSpPr>
          <p:cNvPr id="1033" name="Line 9"/>
          <p:cNvSpPr>
            <a:spLocks noChangeShapeType="1"/>
          </p:cNvSpPr>
          <p:nvPr/>
        </p:nvSpPr>
        <p:spPr bwMode="auto">
          <a:xfrm>
            <a:off x="304800" y="914400"/>
            <a:ext cx="8686800" cy="0"/>
          </a:xfrm>
          <a:prstGeom prst="line">
            <a:avLst/>
          </a:prstGeom>
          <a:noFill/>
          <a:ln w="38100">
            <a:solidFill>
              <a:schemeClr val="accent2"/>
            </a:solidFill>
            <a:round/>
            <a:headEnd/>
            <a:tailEnd/>
          </a:ln>
          <a:effectLst/>
        </p:spPr>
        <p:txBody>
          <a:bodyPr wrap="none" anchor="ctr"/>
          <a:lstStyle/>
          <a:p>
            <a:endParaRPr lang="en-US" sz="1800">
              <a:solidFill>
                <a:srgbClr val="000000"/>
              </a:solidFill>
              <a:latin typeface="Times New Roman" pitchFamily="18" charset="0"/>
            </a:endParaRPr>
          </a:p>
        </p:txBody>
      </p:sp>
    </p:spTree>
    <p:extLst>
      <p:ext uri="{BB962C8B-B14F-4D97-AF65-F5344CB8AC3E}">
        <p14:creationId xmlns:p14="http://schemas.microsoft.com/office/powerpoint/2010/main" val="127409998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hf hdr="0" ftr="0" dt="0"/>
  <p:txStyles>
    <p:titleStyle>
      <a:lvl1pPr algn="l" rtl="0" eaLnBrk="0" fontAlgn="base" hangingPunct="0">
        <a:spcBef>
          <a:spcPct val="0"/>
        </a:spcBef>
        <a:spcAft>
          <a:spcPct val="0"/>
        </a:spcAft>
        <a:defRPr sz="2800" b="1">
          <a:solidFill>
            <a:srgbClr val="FF0000"/>
          </a:solidFill>
          <a:latin typeface="+mj-lt"/>
          <a:ea typeface="+mj-ea"/>
          <a:cs typeface="+mj-cs"/>
        </a:defRPr>
      </a:lvl1pPr>
      <a:lvl2pPr algn="l" rtl="0" eaLnBrk="0" fontAlgn="base" hangingPunct="0">
        <a:spcBef>
          <a:spcPct val="0"/>
        </a:spcBef>
        <a:spcAft>
          <a:spcPct val="0"/>
        </a:spcAft>
        <a:defRPr sz="2800" b="1">
          <a:solidFill>
            <a:srgbClr val="FF0000"/>
          </a:solidFill>
          <a:latin typeface="Times New Roman" pitchFamily="18" charset="0"/>
        </a:defRPr>
      </a:lvl2pPr>
      <a:lvl3pPr algn="l" rtl="0" eaLnBrk="0" fontAlgn="base" hangingPunct="0">
        <a:spcBef>
          <a:spcPct val="0"/>
        </a:spcBef>
        <a:spcAft>
          <a:spcPct val="0"/>
        </a:spcAft>
        <a:defRPr sz="2800" b="1">
          <a:solidFill>
            <a:srgbClr val="FF0000"/>
          </a:solidFill>
          <a:latin typeface="Times New Roman" pitchFamily="18" charset="0"/>
        </a:defRPr>
      </a:lvl3pPr>
      <a:lvl4pPr algn="l" rtl="0" eaLnBrk="0" fontAlgn="base" hangingPunct="0">
        <a:spcBef>
          <a:spcPct val="0"/>
        </a:spcBef>
        <a:spcAft>
          <a:spcPct val="0"/>
        </a:spcAft>
        <a:defRPr sz="2800" b="1">
          <a:solidFill>
            <a:srgbClr val="FF0000"/>
          </a:solidFill>
          <a:latin typeface="Times New Roman" pitchFamily="18" charset="0"/>
        </a:defRPr>
      </a:lvl4pPr>
      <a:lvl5pPr algn="l" rtl="0" eaLnBrk="0" fontAlgn="base" hangingPunct="0">
        <a:spcBef>
          <a:spcPct val="0"/>
        </a:spcBef>
        <a:spcAft>
          <a:spcPct val="0"/>
        </a:spcAft>
        <a:defRPr sz="2800" b="1">
          <a:solidFill>
            <a:srgbClr val="FF0000"/>
          </a:solidFill>
          <a:latin typeface="Times New Roman" pitchFamily="18" charset="0"/>
        </a:defRPr>
      </a:lvl5pPr>
      <a:lvl6pPr marL="457200" algn="l" rtl="0" eaLnBrk="0" fontAlgn="base" hangingPunct="0">
        <a:spcBef>
          <a:spcPct val="0"/>
        </a:spcBef>
        <a:spcAft>
          <a:spcPct val="0"/>
        </a:spcAft>
        <a:defRPr sz="2800" b="1">
          <a:solidFill>
            <a:srgbClr val="FF0000"/>
          </a:solidFill>
          <a:latin typeface="Times New Roman" pitchFamily="18" charset="0"/>
        </a:defRPr>
      </a:lvl6pPr>
      <a:lvl7pPr marL="914400" algn="l" rtl="0" eaLnBrk="0" fontAlgn="base" hangingPunct="0">
        <a:spcBef>
          <a:spcPct val="0"/>
        </a:spcBef>
        <a:spcAft>
          <a:spcPct val="0"/>
        </a:spcAft>
        <a:defRPr sz="2800" b="1">
          <a:solidFill>
            <a:srgbClr val="FF0000"/>
          </a:solidFill>
          <a:latin typeface="Times New Roman" pitchFamily="18" charset="0"/>
        </a:defRPr>
      </a:lvl7pPr>
      <a:lvl8pPr marL="1371600" algn="l" rtl="0" eaLnBrk="0" fontAlgn="base" hangingPunct="0">
        <a:spcBef>
          <a:spcPct val="0"/>
        </a:spcBef>
        <a:spcAft>
          <a:spcPct val="0"/>
        </a:spcAft>
        <a:defRPr sz="2800" b="1">
          <a:solidFill>
            <a:srgbClr val="FF0000"/>
          </a:solidFill>
          <a:latin typeface="Times New Roman" pitchFamily="18" charset="0"/>
        </a:defRPr>
      </a:lvl8pPr>
      <a:lvl9pPr marL="1828800" algn="l" rtl="0" eaLnBrk="0" fontAlgn="base" hangingPunct="0">
        <a:spcBef>
          <a:spcPct val="0"/>
        </a:spcBef>
        <a:spcAft>
          <a:spcPct val="0"/>
        </a:spcAft>
        <a:defRPr sz="28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2" Type="http://schemas.openxmlformats.org/officeDocument/2006/relationships/hyperlink" Target="https://youtu.be/M9ijqxg9c6Q"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7.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95.png"/><Relationship Id="rId4" Type="http://schemas.openxmlformats.org/officeDocument/2006/relationships/image" Target="../media/image94.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nsidc.org/cryosphere/sotc/sea_ice.html"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feature=player_detailpage&amp;v=8SoBF4vFArg" TargetMode="External"/><Relationship Id="rId2" Type="http://schemas.openxmlformats.org/officeDocument/2006/relationships/hyperlink" Target="http://www.youtube.com/watch?feature=player_detailpage&amp;v=ZYaubXBfVqo"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49.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52400" y="0"/>
            <a:ext cx="8839200" cy="609600"/>
          </a:xfrm>
        </p:spPr>
        <p:txBody>
          <a:bodyPr>
            <a:noAutofit/>
          </a:bodyPr>
          <a:lstStyle/>
          <a:p>
            <a:r>
              <a:rPr lang="en-US" sz="2400" b="1" dirty="0">
                <a:latin typeface="Comic Sans MS" pitchFamily="66" charset="0"/>
              </a:rPr>
              <a:t>Summary of Air-Sea and Land-Atmosphere Interactions</a:t>
            </a:r>
          </a:p>
        </p:txBody>
      </p:sp>
      <p:sp>
        <p:nvSpPr>
          <p:cNvPr id="303107" name="Rectangle 3"/>
          <p:cNvSpPr>
            <a:spLocks noGrp="1" noChangeArrowheads="1"/>
          </p:cNvSpPr>
          <p:nvPr>
            <p:ph type="body" idx="1"/>
          </p:nvPr>
        </p:nvSpPr>
        <p:spPr>
          <a:xfrm>
            <a:off x="76200" y="609600"/>
            <a:ext cx="8915400" cy="6096000"/>
          </a:xfrm>
        </p:spPr>
        <p:txBody>
          <a:bodyPr/>
          <a:lstStyle/>
          <a:p>
            <a:pPr>
              <a:lnSpc>
                <a:spcPct val="80000"/>
              </a:lnSpc>
            </a:pPr>
            <a:r>
              <a:rPr lang="en-US" sz="2000" dirty="0">
                <a:solidFill>
                  <a:schemeClr val="bg2"/>
                </a:solidFill>
                <a:latin typeface="Comic Sans MS" pitchFamily="66" charset="0"/>
              </a:rPr>
              <a:t>Air-sea interaction includes surface radiative fluxes, water fluxes (E and P), surface heat, momentum, and gas exchanges, and several air-sea feedbacks. </a:t>
            </a:r>
          </a:p>
          <a:p>
            <a:pPr>
              <a:lnSpc>
                <a:spcPct val="80000"/>
              </a:lnSpc>
            </a:pPr>
            <a:r>
              <a:rPr lang="en-US" sz="2000" dirty="0">
                <a:solidFill>
                  <a:srgbClr val="FF0000"/>
                </a:solidFill>
                <a:latin typeface="Comic Sans MS" pitchFamily="66" charset="0"/>
              </a:rPr>
              <a:t>Surface winds play a crucial role in air-sea interaction: they affects upper ocean currents, air-sea SH, LH and momentum fluxes, and play a key role in air-sea feedbacks (such as the </a:t>
            </a:r>
            <a:r>
              <a:rPr lang="en-US" sz="2000" dirty="0" err="1">
                <a:solidFill>
                  <a:srgbClr val="FF0000"/>
                </a:solidFill>
                <a:latin typeface="Comic Sans MS" pitchFamily="66" charset="0"/>
              </a:rPr>
              <a:t>Bjerknes</a:t>
            </a:r>
            <a:r>
              <a:rPr lang="en-US" sz="2000" dirty="0">
                <a:solidFill>
                  <a:srgbClr val="FF0000"/>
                </a:solidFill>
                <a:latin typeface="Comic Sans MS" pitchFamily="66" charset="0"/>
              </a:rPr>
              <a:t> and WES feedbacks).  </a:t>
            </a:r>
          </a:p>
          <a:p>
            <a:pPr>
              <a:lnSpc>
                <a:spcPct val="80000"/>
              </a:lnSpc>
            </a:pPr>
            <a:r>
              <a:rPr lang="en-US" sz="2000" dirty="0">
                <a:solidFill>
                  <a:schemeClr val="bg2"/>
                </a:solidFill>
                <a:latin typeface="Comic Sans MS" pitchFamily="66" charset="0"/>
              </a:rPr>
              <a:t>In the tropics, SST is often forced by solar radiation and oceanic processes (.e.g. upwelling) and acts as a lower-boundary forcing for the atmosphere; whereas in the mid-high latitudes, SST may also respond to atmospheric changes (e.g., winds) and thus two-way interactions are important. </a:t>
            </a:r>
          </a:p>
          <a:p>
            <a:pPr>
              <a:lnSpc>
                <a:spcPct val="80000"/>
              </a:lnSpc>
            </a:pPr>
            <a:r>
              <a:rPr lang="en-US" sz="2000" dirty="0">
                <a:solidFill>
                  <a:schemeClr val="tx2"/>
                </a:solidFill>
                <a:latin typeface="Comic Sans MS" pitchFamily="66" charset="0"/>
              </a:rPr>
              <a:t>The Wind-Evaporation-SST (WES) feedback works as follows: A SST gradient induces pressure gradient, which induces wind anomalies that lead to E changes which provide a feedback impact on the SST gradient (positive over the Equator). </a:t>
            </a:r>
          </a:p>
          <a:p>
            <a:pPr>
              <a:lnSpc>
                <a:spcPct val="80000"/>
              </a:lnSpc>
            </a:pPr>
            <a:r>
              <a:rPr lang="en-US" sz="2000" dirty="0">
                <a:solidFill>
                  <a:schemeClr val="bg2"/>
                </a:solidFill>
                <a:latin typeface="Comic Sans MS" pitchFamily="66" charset="0"/>
              </a:rPr>
              <a:t>Land-atmosphere interaction includes surface exchanges of heat, water, momentum, and gases (CO</a:t>
            </a:r>
            <a:r>
              <a:rPr lang="en-US" sz="1600" dirty="0">
                <a:solidFill>
                  <a:schemeClr val="bg2"/>
                </a:solidFill>
                <a:latin typeface="Comic Sans MS" pitchFamily="66" charset="0"/>
              </a:rPr>
              <a:t>2</a:t>
            </a:r>
            <a:r>
              <a:rPr lang="en-US" sz="2000" dirty="0">
                <a:solidFill>
                  <a:schemeClr val="bg2"/>
                </a:solidFill>
                <a:latin typeface="Comic Sans MS" pitchFamily="66" charset="0"/>
              </a:rPr>
              <a:t>, O</a:t>
            </a:r>
            <a:r>
              <a:rPr lang="en-US" sz="1600" dirty="0">
                <a:solidFill>
                  <a:schemeClr val="bg2"/>
                </a:solidFill>
                <a:latin typeface="Comic Sans MS" pitchFamily="66" charset="0"/>
              </a:rPr>
              <a:t>2</a:t>
            </a:r>
            <a:r>
              <a:rPr lang="en-US" sz="2000" dirty="0">
                <a:solidFill>
                  <a:schemeClr val="bg2"/>
                </a:solidFill>
                <a:latin typeface="Comic Sans MS" pitchFamily="66" charset="0"/>
              </a:rPr>
              <a:t>, etc.), albedo effect, modulation of atmospheric flow by mountains, soil moisture-precipitation interactions, vegetation-albedo feedback. </a:t>
            </a:r>
          </a:p>
          <a:p>
            <a:pPr>
              <a:lnSpc>
                <a:spcPct val="80000"/>
              </a:lnSpc>
            </a:pPr>
            <a:r>
              <a:rPr lang="en-US" sz="2000" dirty="0">
                <a:solidFill>
                  <a:schemeClr val="tx2"/>
                </a:solidFill>
                <a:latin typeface="Comic Sans MS" pitchFamily="66" charset="0"/>
              </a:rPr>
              <a:t>Land-atmosphere coupling seems to be strongest in semi-arid areas.</a:t>
            </a:r>
          </a:p>
          <a:p>
            <a:pPr>
              <a:lnSpc>
                <a:spcPct val="80000"/>
              </a:lnSpc>
            </a:pPr>
            <a:r>
              <a:rPr lang="en-US" sz="2000" dirty="0">
                <a:solidFill>
                  <a:schemeClr val="bg2"/>
                </a:solidFill>
                <a:latin typeface="Comic Sans MS" pitchFamily="66" charset="0"/>
              </a:rPr>
              <a:t>Initial conditions of soil moisture content are important for short-term weather forecast. </a:t>
            </a:r>
            <a:r>
              <a:rPr lang="en-US" sz="2000" dirty="0">
                <a:solidFill>
                  <a:schemeClr val="tx2"/>
                </a:solidFill>
                <a:latin typeface="Comic Sans MS" pitchFamily="66" charset="0"/>
              </a:rPr>
              <a:t> </a:t>
            </a:r>
          </a:p>
        </p:txBody>
      </p:sp>
      <p:sp>
        <p:nvSpPr>
          <p:cNvPr id="303108" name="Line 4"/>
          <p:cNvSpPr>
            <a:spLocks noChangeShapeType="1"/>
          </p:cNvSpPr>
          <p:nvPr/>
        </p:nvSpPr>
        <p:spPr bwMode="auto">
          <a:xfrm>
            <a:off x="0" y="590145"/>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D3691E-C90F-1859-DCC7-56DE5A619C4C}"/>
              </a:ext>
            </a:extLst>
          </p:cNvPr>
          <p:cNvSpPr txBox="1"/>
          <p:nvPr/>
        </p:nvSpPr>
        <p:spPr bwMode="auto">
          <a:xfrm>
            <a:off x="4572000" y="2221468"/>
            <a:ext cx="4572000" cy="369332"/>
          </a:xfrm>
          <a:prstGeom prst="rect">
            <a:avLst/>
          </a:prstGeom>
          <a:noFill/>
          <a:ln w="9525">
            <a:noFill/>
            <a:miter lim="800000"/>
            <a:headEnd/>
            <a:tailEnd/>
          </a:ln>
        </p:spPr>
        <p:txBody>
          <a:bodyPr wrap="square">
            <a:spAutoFit/>
          </a:bodyPr>
          <a:lstStyle/>
          <a:p>
            <a:r>
              <a:rPr lang="en-US" sz="1800" dirty="0"/>
              <a:t>https://nsidc.org/arcticseaicenews/</a:t>
            </a:r>
          </a:p>
        </p:txBody>
      </p:sp>
      <p:pic>
        <p:nvPicPr>
          <p:cNvPr id="3" name="Picture 2" descr="A map of the world&#10;&#10;AI-generated content may be incorrect.">
            <a:extLst>
              <a:ext uri="{FF2B5EF4-FFF2-40B4-BE49-F238E27FC236}">
                <a16:creationId xmlns:a16="http://schemas.microsoft.com/office/drawing/2014/main" id="{4382F524-658C-FB99-CEC5-ABA5BC43B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4572000" cy="5445093"/>
          </a:xfrm>
          <a:prstGeom prst="rect">
            <a:avLst/>
          </a:prstGeom>
        </p:spPr>
      </p:pic>
      <p:pic>
        <p:nvPicPr>
          <p:cNvPr id="7" name="Picture 6" descr="A graph of ice extent&#10;&#10;AI-generated content may be incorrect.">
            <a:extLst>
              <a:ext uri="{FF2B5EF4-FFF2-40B4-BE49-F238E27FC236}">
                <a16:creationId xmlns:a16="http://schemas.microsoft.com/office/drawing/2014/main" id="{C6183A71-362A-E954-DFE4-1680F3E98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650" y="3017520"/>
            <a:ext cx="4705350" cy="3764280"/>
          </a:xfrm>
          <a:prstGeom prst="rect">
            <a:avLst/>
          </a:prstGeom>
        </p:spPr>
      </p:pic>
    </p:spTree>
    <p:extLst>
      <p:ext uri="{BB962C8B-B14F-4D97-AF65-F5344CB8AC3E}">
        <p14:creationId xmlns:p14="http://schemas.microsoft.com/office/powerpoint/2010/main" val="2319492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3D83B9-204B-4935-8D3B-22622A0B0D2B}"/>
              </a:ext>
            </a:extLst>
          </p:cNvPr>
          <p:cNvSpPr txBox="1"/>
          <p:nvPr/>
        </p:nvSpPr>
        <p:spPr bwMode="auto">
          <a:xfrm>
            <a:off x="-685800" y="5257800"/>
            <a:ext cx="5791200" cy="276999"/>
          </a:xfrm>
          <a:prstGeom prst="rect">
            <a:avLst/>
          </a:prstGeom>
          <a:noFill/>
          <a:ln w="9525">
            <a:noFill/>
            <a:miter lim="800000"/>
            <a:headEnd/>
            <a:tailEnd/>
          </a:ln>
        </p:spPr>
        <p:txBody>
          <a:bodyPr wrap="square">
            <a:spAutoFit/>
          </a:bodyPr>
          <a:lstStyle/>
          <a:p>
            <a:r>
              <a:rPr lang="en-US" sz="1200" dirty="0"/>
              <a:t>Source: https://nsidc.org/arcticseaicenews/charctic-interactive-sea-ice-graph/</a:t>
            </a:r>
          </a:p>
        </p:txBody>
      </p:sp>
      <p:pic>
        <p:nvPicPr>
          <p:cNvPr id="3" name="Picture 2" descr="A map of the earth&#10;&#10;AI-generated content may be incorrect.">
            <a:extLst>
              <a:ext uri="{FF2B5EF4-FFF2-40B4-BE49-F238E27FC236}">
                <a16:creationId xmlns:a16="http://schemas.microsoft.com/office/drawing/2014/main" id="{EE86BE77-34D2-40A6-DD9D-8736D0F788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9" y="76199"/>
            <a:ext cx="4359161" cy="5191609"/>
          </a:xfrm>
          <a:prstGeom prst="rect">
            <a:avLst/>
          </a:prstGeom>
        </p:spPr>
      </p:pic>
      <p:pic>
        <p:nvPicPr>
          <p:cNvPr id="5" name="Picture 4" descr="A graph of the ice extent&#10;&#10;AI-generated content may be incorrect.">
            <a:extLst>
              <a:ext uri="{FF2B5EF4-FFF2-40B4-BE49-F238E27FC236}">
                <a16:creationId xmlns:a16="http://schemas.microsoft.com/office/drawing/2014/main" id="{71BE8A3B-5E85-A43B-ABEB-E410A1567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865120"/>
            <a:ext cx="4800600" cy="3840480"/>
          </a:xfrm>
          <a:prstGeom prst="rect">
            <a:avLst/>
          </a:prstGeom>
        </p:spPr>
      </p:pic>
    </p:spTree>
    <p:extLst>
      <p:ext uri="{BB962C8B-B14F-4D97-AF65-F5344CB8AC3E}">
        <p14:creationId xmlns:p14="http://schemas.microsoft.com/office/powerpoint/2010/main" val="403337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8BA70F-2814-47BD-A34F-4C7677653710}"/>
              </a:ext>
            </a:extLst>
          </p:cNvPr>
          <p:cNvPicPr>
            <a:picLocks noChangeAspect="1"/>
          </p:cNvPicPr>
          <p:nvPr/>
        </p:nvPicPr>
        <p:blipFill>
          <a:blip r:embed="rId2"/>
          <a:stretch>
            <a:fillRect/>
          </a:stretch>
        </p:blipFill>
        <p:spPr>
          <a:xfrm>
            <a:off x="152400" y="24066"/>
            <a:ext cx="8839200" cy="6592761"/>
          </a:xfrm>
          <a:prstGeom prst="rect">
            <a:avLst/>
          </a:prstGeom>
        </p:spPr>
      </p:pic>
      <p:pic>
        <p:nvPicPr>
          <p:cNvPr id="5" name="Picture 4">
            <a:extLst>
              <a:ext uri="{FF2B5EF4-FFF2-40B4-BE49-F238E27FC236}">
                <a16:creationId xmlns:a16="http://schemas.microsoft.com/office/drawing/2014/main" id="{FCE1B55E-5E39-4F57-A892-870487E37881}"/>
              </a:ext>
            </a:extLst>
          </p:cNvPr>
          <p:cNvPicPr>
            <a:picLocks noChangeAspect="1"/>
          </p:cNvPicPr>
          <p:nvPr/>
        </p:nvPicPr>
        <p:blipFill>
          <a:blip r:embed="rId3"/>
          <a:stretch>
            <a:fillRect/>
          </a:stretch>
        </p:blipFill>
        <p:spPr>
          <a:xfrm>
            <a:off x="1371600" y="4876800"/>
            <a:ext cx="2328863" cy="1042892"/>
          </a:xfrm>
          <a:prstGeom prst="rect">
            <a:avLst/>
          </a:prstGeom>
        </p:spPr>
      </p:pic>
      <p:pic>
        <p:nvPicPr>
          <p:cNvPr id="7" name="Picture 6">
            <a:extLst>
              <a:ext uri="{FF2B5EF4-FFF2-40B4-BE49-F238E27FC236}">
                <a16:creationId xmlns:a16="http://schemas.microsoft.com/office/drawing/2014/main" id="{03310D65-81CC-40FD-9979-C0657BD33033}"/>
              </a:ext>
            </a:extLst>
          </p:cNvPr>
          <p:cNvPicPr>
            <a:picLocks noChangeAspect="1"/>
          </p:cNvPicPr>
          <p:nvPr/>
        </p:nvPicPr>
        <p:blipFill rotWithShape="1">
          <a:blip r:embed="rId4"/>
          <a:srcRect t="10001" b="9000"/>
          <a:stretch/>
        </p:blipFill>
        <p:spPr>
          <a:xfrm>
            <a:off x="1371600" y="4600176"/>
            <a:ext cx="2895600" cy="262794"/>
          </a:xfrm>
          <a:prstGeom prst="rect">
            <a:avLst/>
          </a:prstGeom>
        </p:spPr>
      </p:pic>
      <p:sp>
        <p:nvSpPr>
          <p:cNvPr id="9" name="TextBox 8">
            <a:extLst>
              <a:ext uri="{FF2B5EF4-FFF2-40B4-BE49-F238E27FC236}">
                <a16:creationId xmlns:a16="http://schemas.microsoft.com/office/drawing/2014/main" id="{C4498599-7E54-4C76-8788-70D4B8985012}"/>
              </a:ext>
            </a:extLst>
          </p:cNvPr>
          <p:cNvSpPr txBox="1"/>
          <p:nvPr/>
        </p:nvSpPr>
        <p:spPr bwMode="auto">
          <a:xfrm>
            <a:off x="3276600" y="6573255"/>
            <a:ext cx="6172200" cy="307777"/>
          </a:xfrm>
          <a:prstGeom prst="rect">
            <a:avLst/>
          </a:prstGeom>
          <a:noFill/>
          <a:ln w="9525">
            <a:noFill/>
            <a:miter lim="800000"/>
            <a:headEnd/>
            <a:tailEnd/>
          </a:ln>
        </p:spPr>
        <p:txBody>
          <a:bodyPr wrap="square">
            <a:spAutoFit/>
          </a:bodyPr>
          <a:lstStyle/>
          <a:p>
            <a:r>
              <a:rPr lang="en-US" sz="1400" dirty="0"/>
              <a:t>Source: https://nsidc.org/arcticseaicenews/charctic-interactive-sea-ice-graph/</a:t>
            </a:r>
          </a:p>
        </p:txBody>
      </p:sp>
    </p:spTree>
    <p:extLst>
      <p:ext uri="{BB962C8B-B14F-4D97-AF65-F5344CB8AC3E}">
        <p14:creationId xmlns:p14="http://schemas.microsoft.com/office/powerpoint/2010/main" val="1949680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7C3A6-BD54-4C83-8CA1-60E70ADC2F10}"/>
              </a:ext>
            </a:extLst>
          </p:cNvPr>
          <p:cNvPicPr>
            <a:picLocks noChangeAspect="1"/>
          </p:cNvPicPr>
          <p:nvPr/>
        </p:nvPicPr>
        <p:blipFill>
          <a:blip r:embed="rId2"/>
          <a:stretch>
            <a:fillRect/>
          </a:stretch>
        </p:blipFill>
        <p:spPr>
          <a:xfrm>
            <a:off x="304800" y="76200"/>
            <a:ext cx="8534400" cy="6477000"/>
          </a:xfrm>
          <a:prstGeom prst="rect">
            <a:avLst/>
          </a:prstGeom>
        </p:spPr>
      </p:pic>
      <p:pic>
        <p:nvPicPr>
          <p:cNvPr id="4" name="Picture 3">
            <a:extLst>
              <a:ext uri="{FF2B5EF4-FFF2-40B4-BE49-F238E27FC236}">
                <a16:creationId xmlns:a16="http://schemas.microsoft.com/office/drawing/2014/main" id="{DF606C44-C8E8-4BB8-96A8-F4104E7A94C6}"/>
              </a:ext>
            </a:extLst>
          </p:cNvPr>
          <p:cNvPicPr>
            <a:picLocks noChangeAspect="1"/>
          </p:cNvPicPr>
          <p:nvPr/>
        </p:nvPicPr>
        <p:blipFill>
          <a:blip r:embed="rId3"/>
          <a:stretch>
            <a:fillRect/>
          </a:stretch>
        </p:blipFill>
        <p:spPr>
          <a:xfrm>
            <a:off x="6205537" y="4876800"/>
            <a:ext cx="2328863" cy="1042892"/>
          </a:xfrm>
          <a:prstGeom prst="rect">
            <a:avLst/>
          </a:prstGeom>
        </p:spPr>
      </p:pic>
      <p:pic>
        <p:nvPicPr>
          <p:cNvPr id="6" name="Picture 5">
            <a:extLst>
              <a:ext uri="{FF2B5EF4-FFF2-40B4-BE49-F238E27FC236}">
                <a16:creationId xmlns:a16="http://schemas.microsoft.com/office/drawing/2014/main" id="{7AD2894C-458E-4E47-BBC9-4F35A4D16D97}"/>
              </a:ext>
            </a:extLst>
          </p:cNvPr>
          <p:cNvPicPr>
            <a:picLocks noChangeAspect="1"/>
          </p:cNvPicPr>
          <p:nvPr/>
        </p:nvPicPr>
        <p:blipFill rotWithShape="1">
          <a:blip r:embed="rId4"/>
          <a:srcRect b="20371"/>
          <a:stretch/>
        </p:blipFill>
        <p:spPr>
          <a:xfrm>
            <a:off x="6176211" y="4592512"/>
            <a:ext cx="2929689" cy="276265"/>
          </a:xfrm>
          <a:prstGeom prst="rect">
            <a:avLst/>
          </a:prstGeom>
        </p:spPr>
      </p:pic>
      <p:sp>
        <p:nvSpPr>
          <p:cNvPr id="7" name="TextBox 6">
            <a:extLst>
              <a:ext uri="{FF2B5EF4-FFF2-40B4-BE49-F238E27FC236}">
                <a16:creationId xmlns:a16="http://schemas.microsoft.com/office/drawing/2014/main" id="{67A6EC78-30BE-47DB-A0CE-C2266E7758DE}"/>
              </a:ext>
            </a:extLst>
          </p:cNvPr>
          <p:cNvSpPr txBox="1"/>
          <p:nvPr/>
        </p:nvSpPr>
        <p:spPr bwMode="auto">
          <a:xfrm>
            <a:off x="3352800" y="6553200"/>
            <a:ext cx="6172200" cy="307777"/>
          </a:xfrm>
          <a:prstGeom prst="rect">
            <a:avLst/>
          </a:prstGeom>
          <a:noFill/>
          <a:ln w="9525">
            <a:noFill/>
            <a:miter lim="800000"/>
            <a:headEnd/>
            <a:tailEnd/>
          </a:ln>
        </p:spPr>
        <p:txBody>
          <a:bodyPr wrap="square">
            <a:spAutoFit/>
          </a:bodyPr>
          <a:lstStyle/>
          <a:p>
            <a:r>
              <a:rPr lang="en-US" sz="1400" dirty="0"/>
              <a:t>Source: https://nsidc.org/arcticseaicenews/charctic-interactive-sea-ice-graph/</a:t>
            </a:r>
          </a:p>
        </p:txBody>
      </p:sp>
    </p:spTree>
    <p:extLst>
      <p:ext uri="{BB962C8B-B14F-4D97-AF65-F5344CB8AC3E}">
        <p14:creationId xmlns:p14="http://schemas.microsoft.com/office/powerpoint/2010/main" val="3904161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esa.int/images/Arctic_Sea_Ice_Thickness-Jan-Feb-2011,1.jpg"/>
          <p:cNvPicPr>
            <a:picLocks noChangeAspect="1" noChangeArrowheads="1"/>
          </p:cNvPicPr>
          <p:nvPr/>
        </p:nvPicPr>
        <p:blipFill>
          <a:blip r:embed="rId2" cstate="print"/>
          <a:srcRect/>
          <a:stretch>
            <a:fillRect/>
          </a:stretch>
        </p:blipFill>
        <p:spPr bwMode="auto">
          <a:xfrm>
            <a:off x="381000" y="609600"/>
            <a:ext cx="4343400" cy="5810569"/>
          </a:xfrm>
          <a:prstGeom prst="rect">
            <a:avLst/>
          </a:prstGeom>
          <a:noFill/>
        </p:spPr>
      </p:pic>
      <p:grpSp>
        <p:nvGrpSpPr>
          <p:cNvPr id="8" name="Group 7"/>
          <p:cNvGrpSpPr/>
          <p:nvPr/>
        </p:nvGrpSpPr>
        <p:grpSpPr>
          <a:xfrm>
            <a:off x="4752975" y="533400"/>
            <a:ext cx="4467225" cy="5474732"/>
            <a:chOff x="4752975" y="533400"/>
            <a:chExt cx="4467225" cy="5474732"/>
          </a:xfrm>
        </p:grpSpPr>
        <p:pic>
          <p:nvPicPr>
            <p:cNvPr id="95237" name="Picture 5"/>
            <p:cNvPicPr>
              <a:picLocks noChangeAspect="1" noChangeArrowheads="1"/>
            </p:cNvPicPr>
            <p:nvPr/>
          </p:nvPicPr>
          <p:blipFill>
            <a:blip r:embed="rId3" cstate="print"/>
            <a:srcRect/>
            <a:stretch>
              <a:fillRect/>
            </a:stretch>
          </p:blipFill>
          <p:spPr bwMode="auto">
            <a:xfrm>
              <a:off x="4752975" y="609600"/>
              <a:ext cx="4391025" cy="5124450"/>
            </a:xfrm>
            <a:prstGeom prst="rect">
              <a:avLst/>
            </a:prstGeom>
            <a:noFill/>
            <a:ln w="9525">
              <a:noFill/>
              <a:miter lim="800000"/>
              <a:headEnd/>
              <a:tailEnd/>
            </a:ln>
          </p:spPr>
        </p:pic>
        <p:sp>
          <p:nvSpPr>
            <p:cNvPr id="5" name="TextBox 4"/>
            <p:cNvSpPr txBox="1"/>
            <p:nvPr/>
          </p:nvSpPr>
          <p:spPr bwMode="auto">
            <a:xfrm>
              <a:off x="7543800" y="533400"/>
              <a:ext cx="1487908"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err="1">
                  <a:latin typeface="+mj-lt"/>
                </a:rPr>
                <a:t>Worby</a:t>
              </a:r>
              <a:r>
                <a:rPr lang="en-US" sz="1400" kern="0" dirty="0">
                  <a:latin typeface="+mj-lt"/>
                </a:rPr>
                <a:t> et al. 2008</a:t>
              </a:r>
            </a:p>
          </p:txBody>
        </p:sp>
        <p:sp>
          <p:nvSpPr>
            <p:cNvPr id="6" name="TextBox 5"/>
            <p:cNvSpPr txBox="1"/>
            <p:nvPr/>
          </p:nvSpPr>
          <p:spPr bwMode="auto">
            <a:xfrm flipH="1">
              <a:off x="4800600" y="5638800"/>
              <a:ext cx="4419600" cy="369332"/>
            </a:xfrm>
            <a:prstGeom prst="rect">
              <a:avLst/>
            </a:prstGeom>
            <a:noFill/>
            <a:ln w="9525">
              <a:noFill/>
              <a:miter lim="800000"/>
              <a:headEnd/>
              <a:tailEnd/>
            </a:ln>
          </p:spPr>
          <p:txBody>
            <a:bodyPr wrap="square" rtlCol="0">
              <a:spAutoFit/>
            </a:bodyPr>
            <a:lstStyle/>
            <a:p>
              <a:pPr marL="342900" indent="-342900" algn="l">
                <a:spcBef>
                  <a:spcPct val="20000"/>
                </a:spcBef>
              </a:pPr>
              <a:r>
                <a:rPr lang="en-US" sz="1800" b="1" kern="0" dirty="0">
                  <a:solidFill>
                    <a:schemeClr val="tx2"/>
                  </a:solidFill>
                  <a:latin typeface="+mj-lt"/>
                </a:rPr>
                <a:t>Antarctic Sea-ice annual-mean thickness (m)</a:t>
              </a:r>
            </a:p>
          </p:txBody>
        </p:sp>
      </p:grpSp>
      <p:sp>
        <p:nvSpPr>
          <p:cNvPr id="7" name="Rectangle 6"/>
          <p:cNvSpPr/>
          <p:nvPr/>
        </p:nvSpPr>
        <p:spPr>
          <a:xfrm>
            <a:off x="228600" y="6397823"/>
            <a:ext cx="4572000" cy="307777"/>
          </a:xfrm>
          <a:prstGeom prst="rect">
            <a:avLst/>
          </a:prstGeom>
        </p:spPr>
        <p:txBody>
          <a:bodyPr>
            <a:spAutoFit/>
          </a:bodyPr>
          <a:lstStyle/>
          <a:p>
            <a:r>
              <a:rPr lang="en-US" sz="1400" dirty="0"/>
              <a:t>http://www.esa.int/esaCP/SEMAAW0T1PG_index_0.html</a:t>
            </a:r>
          </a:p>
        </p:txBody>
      </p:sp>
      <p:sp>
        <p:nvSpPr>
          <p:cNvPr id="9" name="TextBox 8"/>
          <p:cNvSpPr txBox="1"/>
          <p:nvPr/>
        </p:nvSpPr>
        <p:spPr bwMode="auto">
          <a:xfrm>
            <a:off x="4020312" y="5881223"/>
            <a:ext cx="389850"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kern="0" dirty="0">
                <a:latin typeface="+mj-lt"/>
              </a:rPr>
              <a:t>m</a:t>
            </a:r>
          </a:p>
        </p:txBody>
      </p:sp>
      <p:sp>
        <p:nvSpPr>
          <p:cNvPr id="10" name="TextBox 9"/>
          <p:cNvSpPr txBox="1"/>
          <p:nvPr/>
        </p:nvSpPr>
        <p:spPr bwMode="auto">
          <a:xfrm>
            <a:off x="3124200" y="1047690"/>
            <a:ext cx="1561646"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kern="0" dirty="0">
                <a:latin typeface="+mj-lt"/>
              </a:rPr>
              <a:t>Jan-Feb 2011</a:t>
            </a:r>
          </a:p>
        </p:txBody>
      </p:sp>
      <p:sp>
        <p:nvSpPr>
          <p:cNvPr id="11" name="Rectangle 2"/>
          <p:cNvSpPr txBox="1">
            <a:spLocks noChangeArrowheads="1"/>
          </p:cNvSpPr>
          <p:nvPr/>
        </p:nvSpPr>
        <p:spPr>
          <a:xfrm>
            <a:off x="0" y="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Sea-ice Thickness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57E5C2-E57B-4052-8994-BBFB29915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19" name="Picture 18">
            <a:extLst>
              <a:ext uri="{FF2B5EF4-FFF2-40B4-BE49-F238E27FC236}">
                <a16:creationId xmlns:a16="http://schemas.microsoft.com/office/drawing/2014/main" id="{CFF34917-0889-4A35-BD3C-2B604869E2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21" name="Picture 20">
            <a:extLst>
              <a:ext uri="{FF2B5EF4-FFF2-40B4-BE49-F238E27FC236}">
                <a16:creationId xmlns:a16="http://schemas.microsoft.com/office/drawing/2014/main" id="{24165FE0-C5E6-46D0-91F4-6ED515E49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25" name="Picture 24">
            <a:extLst>
              <a:ext uri="{FF2B5EF4-FFF2-40B4-BE49-F238E27FC236}">
                <a16:creationId xmlns:a16="http://schemas.microsoft.com/office/drawing/2014/main" id="{E1C9D127-D9FA-4CE5-895C-3AA1C5B9E3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27" name="Picture 26">
            <a:extLst>
              <a:ext uri="{FF2B5EF4-FFF2-40B4-BE49-F238E27FC236}">
                <a16:creationId xmlns:a16="http://schemas.microsoft.com/office/drawing/2014/main" id="{DA38C567-959B-4233-A626-D342C5479A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56618"/>
            <a:ext cx="9144000" cy="5563210"/>
          </a:xfrm>
          <a:prstGeom prst="rect">
            <a:avLst/>
          </a:prstGeom>
        </p:spPr>
      </p:pic>
      <p:pic>
        <p:nvPicPr>
          <p:cNvPr id="33" name="Picture 32">
            <a:extLst>
              <a:ext uri="{FF2B5EF4-FFF2-40B4-BE49-F238E27FC236}">
                <a16:creationId xmlns:a16="http://schemas.microsoft.com/office/drawing/2014/main" id="{E320337D-2345-4C57-8F2E-21F12B95B2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864367"/>
            <a:ext cx="9144000" cy="5563210"/>
          </a:xfrm>
          <a:prstGeom prst="rect">
            <a:avLst/>
          </a:prstGeom>
        </p:spPr>
      </p:pic>
      <p:sp>
        <p:nvSpPr>
          <p:cNvPr id="34" name="Rectangle 33">
            <a:extLst>
              <a:ext uri="{FF2B5EF4-FFF2-40B4-BE49-F238E27FC236}">
                <a16:creationId xmlns:a16="http://schemas.microsoft.com/office/drawing/2014/main" id="{4EC1C440-8A37-42F1-BCA8-208E294BA3DB}"/>
              </a:ext>
            </a:extLst>
          </p:cNvPr>
          <p:cNvSpPr/>
          <p:nvPr/>
        </p:nvSpPr>
        <p:spPr>
          <a:xfrm>
            <a:off x="321580" y="260912"/>
            <a:ext cx="8562857"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Mean Annual Cycle of Arctic SIC and Surface Fluxes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(positive downward)</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 name="Rectangle 1">
            <a:extLst>
              <a:ext uri="{FF2B5EF4-FFF2-40B4-BE49-F238E27FC236}">
                <a16:creationId xmlns:a16="http://schemas.microsoft.com/office/drawing/2014/main" id="{D3DB3124-7EB0-41DC-A075-37B48F9ED0B0}"/>
              </a:ext>
            </a:extLst>
          </p:cNvPr>
          <p:cNvSpPr/>
          <p:nvPr/>
        </p:nvSpPr>
        <p:spPr>
          <a:xfrm>
            <a:off x="4794807" y="1886172"/>
            <a:ext cx="3712876" cy="707886"/>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Arctic Ocean heats the atmosphere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from October-March!</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0" name="TextBox 9">
            <a:extLst>
              <a:ext uri="{FF2B5EF4-FFF2-40B4-BE49-F238E27FC236}">
                <a16:creationId xmlns:a16="http://schemas.microsoft.com/office/drawing/2014/main" id="{BD1CC006-2DFD-42AF-95FD-100B6D365994}"/>
              </a:ext>
            </a:extLst>
          </p:cNvPr>
          <p:cNvSpPr txBox="1"/>
          <p:nvPr/>
        </p:nvSpPr>
        <p:spPr>
          <a:xfrm>
            <a:off x="7116409" y="6492933"/>
            <a:ext cx="2252867"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Dai et al. (2019)</a:t>
            </a:r>
          </a:p>
        </p:txBody>
      </p:sp>
    </p:spTree>
    <p:extLst>
      <p:ext uri="{BB962C8B-B14F-4D97-AF65-F5344CB8AC3E}">
        <p14:creationId xmlns:p14="http://schemas.microsoft.com/office/powerpoint/2010/main" val="213266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4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3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0"/>
                                        <p:tgtEl>
                                          <p:spTgt spid="25"/>
                                        </p:tgtEl>
                                      </p:cBhvr>
                                    </p:animEffect>
                                  </p:childTnLst>
                                </p:cTn>
                              </p:par>
                              <p:par>
                                <p:cTn id="23" presetID="22" presetClass="entr" presetSubtype="8" fill="hold" nodeType="withEffect">
                                  <p:stCondLst>
                                    <p:cond delay="1200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1D384B-378B-4C59-BE07-699942E7A23A}"/>
              </a:ext>
            </a:extLst>
          </p:cNvPr>
          <p:cNvGrpSpPr/>
          <p:nvPr/>
        </p:nvGrpSpPr>
        <p:grpSpPr>
          <a:xfrm>
            <a:off x="1608451" y="78435"/>
            <a:ext cx="6332327" cy="6723202"/>
            <a:chOff x="1608451" y="36018"/>
            <a:chExt cx="6332327" cy="6723202"/>
          </a:xfrm>
          <a:solidFill>
            <a:schemeClr val="tx1"/>
          </a:solidFill>
        </p:grpSpPr>
        <p:pic>
          <p:nvPicPr>
            <p:cNvPr id="3" name="Picture 2" descr="Diagram&#10;&#10;Description automatically generated">
              <a:extLst>
                <a:ext uri="{FF2B5EF4-FFF2-40B4-BE49-F238E27FC236}">
                  <a16:creationId xmlns:a16="http://schemas.microsoft.com/office/drawing/2014/main" id="{8A0D6928-31AD-472A-87D9-B8931CE1F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380" y="89407"/>
              <a:ext cx="3123398" cy="3495632"/>
            </a:xfrm>
            <a:prstGeom prst="rect">
              <a:avLst/>
            </a:prstGeom>
            <a:grpFill/>
          </p:spPr>
        </p:pic>
        <p:pic>
          <p:nvPicPr>
            <p:cNvPr id="4" name="Picture 3" descr="Diagram&#10;&#10;Description automatically generated">
              <a:extLst>
                <a:ext uri="{FF2B5EF4-FFF2-40B4-BE49-F238E27FC236}">
                  <a16:creationId xmlns:a16="http://schemas.microsoft.com/office/drawing/2014/main" id="{572A835A-CD78-4CD9-BFD2-B8C305E10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380" y="3260771"/>
              <a:ext cx="3123398" cy="3495632"/>
            </a:xfrm>
            <a:prstGeom prst="rect">
              <a:avLst/>
            </a:prstGeom>
            <a:grpFill/>
          </p:spPr>
        </p:pic>
        <p:pic>
          <p:nvPicPr>
            <p:cNvPr id="5" name="Picture 4" descr="Map&#10;&#10;Description automatically generated with medium confidence">
              <a:extLst>
                <a:ext uri="{FF2B5EF4-FFF2-40B4-BE49-F238E27FC236}">
                  <a16:creationId xmlns:a16="http://schemas.microsoft.com/office/drawing/2014/main" id="{3152A411-AD53-4642-8A7B-E56A81AF5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3511" y="100668"/>
              <a:ext cx="3123398" cy="3495632"/>
            </a:xfrm>
            <a:prstGeom prst="rect">
              <a:avLst/>
            </a:prstGeom>
            <a:grpFill/>
          </p:spPr>
        </p:pic>
        <p:pic>
          <p:nvPicPr>
            <p:cNvPr id="6" name="Picture 5" descr="Diagram&#10;&#10;Description automatically generated">
              <a:extLst>
                <a:ext uri="{FF2B5EF4-FFF2-40B4-BE49-F238E27FC236}">
                  <a16:creationId xmlns:a16="http://schemas.microsoft.com/office/drawing/2014/main" id="{0DBA41E5-C4BC-4E46-A5EC-69F3907826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451" y="3263588"/>
              <a:ext cx="3123398" cy="3495632"/>
            </a:xfrm>
            <a:prstGeom prst="rect">
              <a:avLst/>
            </a:prstGeom>
            <a:grpFill/>
          </p:spPr>
        </p:pic>
        <p:sp>
          <p:nvSpPr>
            <p:cNvPr id="7" name="TextBox 6">
              <a:extLst>
                <a:ext uri="{FF2B5EF4-FFF2-40B4-BE49-F238E27FC236}">
                  <a16:creationId xmlns:a16="http://schemas.microsoft.com/office/drawing/2014/main" id="{19E14997-215C-43FB-9C29-9804E2A284D5}"/>
                </a:ext>
              </a:extLst>
            </p:cNvPr>
            <p:cNvSpPr txBox="1"/>
            <p:nvPr/>
          </p:nvSpPr>
          <p:spPr>
            <a:xfrm>
              <a:off x="1868575" y="36018"/>
              <a:ext cx="356188" cy="523220"/>
            </a:xfrm>
            <a:prstGeom prst="rect">
              <a:avLst/>
            </a:prstGeom>
            <a:grpFill/>
          </p:spPr>
          <p:txBody>
            <a:bodyPr wrap="none" rtlCol="0">
              <a:spAutoFit/>
            </a:bodyPr>
            <a:lstStyle/>
            <a:p>
              <a:r>
                <a:rPr lang="en-US" sz="2800" dirty="0"/>
                <a:t>a</a:t>
              </a:r>
            </a:p>
          </p:txBody>
        </p:sp>
        <p:sp>
          <p:nvSpPr>
            <p:cNvPr id="8" name="TextBox 7">
              <a:extLst>
                <a:ext uri="{FF2B5EF4-FFF2-40B4-BE49-F238E27FC236}">
                  <a16:creationId xmlns:a16="http://schemas.microsoft.com/office/drawing/2014/main" id="{41666BF7-5138-46B8-9BCD-C68C5D2DC002}"/>
                </a:ext>
              </a:extLst>
            </p:cNvPr>
            <p:cNvSpPr txBox="1"/>
            <p:nvPr/>
          </p:nvSpPr>
          <p:spPr>
            <a:xfrm>
              <a:off x="5098857" y="45212"/>
              <a:ext cx="373820" cy="523220"/>
            </a:xfrm>
            <a:prstGeom prst="rect">
              <a:avLst/>
            </a:prstGeom>
            <a:grpFill/>
          </p:spPr>
          <p:txBody>
            <a:bodyPr wrap="none" rtlCol="0">
              <a:spAutoFit/>
            </a:bodyPr>
            <a:lstStyle/>
            <a:p>
              <a:r>
                <a:rPr lang="en-US" sz="2800" dirty="0"/>
                <a:t>b</a:t>
              </a:r>
            </a:p>
          </p:txBody>
        </p:sp>
        <p:sp>
          <p:nvSpPr>
            <p:cNvPr id="9" name="TextBox 8">
              <a:extLst>
                <a:ext uri="{FF2B5EF4-FFF2-40B4-BE49-F238E27FC236}">
                  <a16:creationId xmlns:a16="http://schemas.microsoft.com/office/drawing/2014/main" id="{5DF14034-94E6-4907-AB45-42342C312559}"/>
                </a:ext>
              </a:extLst>
            </p:cNvPr>
            <p:cNvSpPr txBox="1"/>
            <p:nvPr/>
          </p:nvSpPr>
          <p:spPr>
            <a:xfrm>
              <a:off x="2035965" y="3109363"/>
              <a:ext cx="336952" cy="523220"/>
            </a:xfrm>
            <a:prstGeom prst="rect">
              <a:avLst/>
            </a:prstGeom>
            <a:grpFill/>
          </p:spPr>
          <p:txBody>
            <a:bodyPr wrap="none" rtlCol="0">
              <a:spAutoFit/>
            </a:bodyPr>
            <a:lstStyle/>
            <a:p>
              <a:r>
                <a:rPr lang="en-US" sz="2800" dirty="0"/>
                <a:t>c</a:t>
              </a:r>
            </a:p>
          </p:txBody>
        </p:sp>
        <p:sp>
          <p:nvSpPr>
            <p:cNvPr id="10" name="TextBox 9">
              <a:extLst>
                <a:ext uri="{FF2B5EF4-FFF2-40B4-BE49-F238E27FC236}">
                  <a16:creationId xmlns:a16="http://schemas.microsoft.com/office/drawing/2014/main" id="{3BCCF036-BF93-4125-9FE8-EAE66039B8FA}"/>
                </a:ext>
              </a:extLst>
            </p:cNvPr>
            <p:cNvSpPr txBox="1"/>
            <p:nvPr/>
          </p:nvSpPr>
          <p:spPr>
            <a:xfrm>
              <a:off x="5199135" y="3110168"/>
              <a:ext cx="373820" cy="523220"/>
            </a:xfrm>
            <a:prstGeom prst="rect">
              <a:avLst/>
            </a:prstGeom>
            <a:grpFill/>
          </p:spPr>
          <p:txBody>
            <a:bodyPr wrap="none" rtlCol="0">
              <a:spAutoFit/>
            </a:bodyPr>
            <a:lstStyle/>
            <a:p>
              <a:r>
                <a:rPr lang="en-US" sz="2800" dirty="0"/>
                <a:t>d</a:t>
              </a:r>
            </a:p>
          </p:txBody>
        </p:sp>
      </p:grpSp>
      <p:sp>
        <p:nvSpPr>
          <p:cNvPr id="12" name="TextBox 11">
            <a:extLst>
              <a:ext uri="{FF2B5EF4-FFF2-40B4-BE49-F238E27FC236}">
                <a16:creationId xmlns:a16="http://schemas.microsoft.com/office/drawing/2014/main" id="{269415E4-B309-4374-90AF-686E01789B83}"/>
              </a:ext>
            </a:extLst>
          </p:cNvPr>
          <p:cNvSpPr txBox="1"/>
          <p:nvPr/>
        </p:nvSpPr>
        <p:spPr bwMode="auto">
          <a:xfrm>
            <a:off x="2419140" y="861507"/>
            <a:ext cx="4572000" cy="400110"/>
          </a:xfrm>
          <a:prstGeom prst="rect">
            <a:avLst/>
          </a:prstGeom>
          <a:noFill/>
          <a:ln w="9525">
            <a:noFill/>
            <a:miter lim="800000"/>
            <a:headEnd/>
            <a:tailEnd/>
          </a:ln>
        </p:spPr>
        <p:txBody>
          <a:bodyPr wrap="square">
            <a:spAutoFit/>
          </a:bodyPr>
          <a:lstStyle/>
          <a:p>
            <a:r>
              <a:rPr kumimoji="0" lang="en-US" sz="2000" b="1" i="0" u="none" strike="noStrike" kern="0" cap="none" spc="0" normalizeH="0" baseline="0" noProof="0" dirty="0">
                <a:ln>
                  <a:noFill/>
                </a:ln>
                <a:solidFill>
                  <a:srgbClr val="C00000"/>
                </a:solidFill>
                <a:effectLst/>
                <a:uLnTx/>
                <a:uFillTx/>
                <a:latin typeface="Arial" charset="0"/>
                <a:ea typeface="SimSun" pitchFamily="2" charset="-122"/>
                <a:cs typeface="+mj-cs"/>
              </a:rPr>
              <a:t>September</a:t>
            </a:r>
            <a:endParaRPr lang="en-US" sz="2000" dirty="0">
              <a:solidFill>
                <a:srgbClr val="C00000"/>
              </a:solidFill>
            </a:endParaRPr>
          </a:p>
        </p:txBody>
      </p:sp>
      <p:sp>
        <p:nvSpPr>
          <p:cNvPr id="13" name="TextBox 12">
            <a:extLst>
              <a:ext uri="{FF2B5EF4-FFF2-40B4-BE49-F238E27FC236}">
                <a16:creationId xmlns:a16="http://schemas.microsoft.com/office/drawing/2014/main" id="{6203FA62-47F4-46A9-946B-CE102F48A255}"/>
              </a:ext>
            </a:extLst>
          </p:cNvPr>
          <p:cNvSpPr txBox="1"/>
          <p:nvPr/>
        </p:nvSpPr>
        <p:spPr bwMode="auto">
          <a:xfrm>
            <a:off x="2419140" y="4309617"/>
            <a:ext cx="4572000" cy="400110"/>
          </a:xfrm>
          <a:prstGeom prst="rect">
            <a:avLst/>
          </a:prstGeom>
          <a:noFill/>
          <a:ln w="9525">
            <a:noFill/>
            <a:miter lim="800000"/>
            <a:headEnd/>
            <a:tailEnd/>
          </a:ln>
        </p:spPr>
        <p:txBody>
          <a:bodyPr wrap="square">
            <a:spAutoFit/>
          </a:bodyPr>
          <a:lstStyle/>
          <a:p>
            <a:r>
              <a:rPr kumimoji="0" lang="en-US" sz="2000" b="1" i="0" u="none" strike="noStrike" kern="0" cap="none" spc="0" normalizeH="0" baseline="0" noProof="0" dirty="0">
                <a:ln>
                  <a:noFill/>
                </a:ln>
                <a:solidFill>
                  <a:srgbClr val="C00000"/>
                </a:solidFill>
                <a:effectLst/>
                <a:uLnTx/>
                <a:uFillTx/>
                <a:latin typeface="Arial" charset="0"/>
                <a:ea typeface="SimSun" pitchFamily="2" charset="-122"/>
                <a:cs typeface="+mj-cs"/>
              </a:rPr>
              <a:t>March</a:t>
            </a:r>
            <a:endParaRPr lang="en-US" sz="2000" dirty="0">
              <a:solidFill>
                <a:srgbClr val="C00000"/>
              </a:solidFill>
            </a:endParaRPr>
          </a:p>
        </p:txBody>
      </p:sp>
      <p:sp>
        <p:nvSpPr>
          <p:cNvPr id="14" name="TextBox 13">
            <a:extLst>
              <a:ext uri="{FF2B5EF4-FFF2-40B4-BE49-F238E27FC236}">
                <a16:creationId xmlns:a16="http://schemas.microsoft.com/office/drawing/2014/main" id="{341135D6-B5A5-4CBF-B15D-61681A6D823B}"/>
              </a:ext>
            </a:extLst>
          </p:cNvPr>
          <p:cNvSpPr txBox="1"/>
          <p:nvPr/>
        </p:nvSpPr>
        <p:spPr bwMode="auto">
          <a:xfrm>
            <a:off x="762000" y="-109983"/>
            <a:ext cx="4572000" cy="400110"/>
          </a:xfrm>
          <a:prstGeom prst="rect">
            <a:avLst/>
          </a:prstGeom>
          <a:noFill/>
          <a:ln w="9525">
            <a:noFill/>
            <a:miter lim="800000"/>
            <a:headEnd/>
            <a:tailEnd/>
          </a:ln>
        </p:spPr>
        <p:txBody>
          <a:bodyPr wrap="square">
            <a:spAutoFit/>
          </a:bodyPr>
          <a:lstStyle/>
          <a:p>
            <a:r>
              <a:rPr lang="en-US" sz="2000" b="1" dirty="0"/>
              <a:t>Satellite </a:t>
            </a:r>
            <a:r>
              <a:rPr lang="en-US" sz="2000" b="1" dirty="0" err="1"/>
              <a:t>Obs</a:t>
            </a:r>
            <a:endParaRPr lang="en-US" sz="2000" b="1" dirty="0"/>
          </a:p>
        </p:txBody>
      </p:sp>
      <p:sp>
        <p:nvSpPr>
          <p:cNvPr id="15" name="TextBox 14">
            <a:extLst>
              <a:ext uri="{FF2B5EF4-FFF2-40B4-BE49-F238E27FC236}">
                <a16:creationId xmlns:a16="http://schemas.microsoft.com/office/drawing/2014/main" id="{88FA99C8-CE12-4622-8F76-A93D6574C763}"/>
              </a:ext>
            </a:extLst>
          </p:cNvPr>
          <p:cNvSpPr txBox="1"/>
          <p:nvPr/>
        </p:nvSpPr>
        <p:spPr bwMode="auto">
          <a:xfrm>
            <a:off x="4038600" y="-109983"/>
            <a:ext cx="4572000" cy="400110"/>
          </a:xfrm>
          <a:prstGeom prst="rect">
            <a:avLst/>
          </a:prstGeom>
          <a:noFill/>
          <a:ln w="9525">
            <a:noFill/>
            <a:miter lim="800000"/>
            <a:headEnd/>
            <a:tailEnd/>
          </a:ln>
        </p:spPr>
        <p:txBody>
          <a:bodyPr wrap="square">
            <a:spAutoFit/>
          </a:bodyPr>
          <a:lstStyle/>
          <a:p>
            <a:r>
              <a:rPr lang="en-US" sz="2000" b="1" dirty="0"/>
              <a:t>ERA5</a:t>
            </a:r>
          </a:p>
        </p:txBody>
      </p:sp>
      <p:sp>
        <p:nvSpPr>
          <p:cNvPr id="16" name="TextBox 15">
            <a:extLst>
              <a:ext uri="{FF2B5EF4-FFF2-40B4-BE49-F238E27FC236}">
                <a16:creationId xmlns:a16="http://schemas.microsoft.com/office/drawing/2014/main" id="{AD2BE386-12FA-49B6-8C4E-3D9C6B6B5F36}"/>
              </a:ext>
            </a:extLst>
          </p:cNvPr>
          <p:cNvSpPr txBox="1"/>
          <p:nvPr/>
        </p:nvSpPr>
        <p:spPr bwMode="auto">
          <a:xfrm>
            <a:off x="-19260" y="3014246"/>
            <a:ext cx="2743200" cy="338554"/>
          </a:xfrm>
          <a:prstGeom prst="rect">
            <a:avLst/>
          </a:prstGeom>
          <a:noFill/>
          <a:ln w="9525">
            <a:noFill/>
            <a:miter lim="800000"/>
            <a:headEnd/>
            <a:tailEnd/>
          </a:ln>
        </p:spPr>
        <p:txBody>
          <a:bodyPr wrap="square">
            <a:spAutoFit/>
          </a:bodyPr>
          <a:lstStyle/>
          <a:p>
            <a:r>
              <a:rPr lang="en-US" sz="1600" b="1" dirty="0">
                <a:solidFill>
                  <a:schemeClr val="tx2"/>
                </a:solidFill>
              </a:rPr>
              <a:t>Color=Sea-ice Concentration</a:t>
            </a:r>
          </a:p>
        </p:txBody>
      </p:sp>
      <p:sp>
        <p:nvSpPr>
          <p:cNvPr id="17" name="TextBox 16">
            <a:extLst>
              <a:ext uri="{FF2B5EF4-FFF2-40B4-BE49-F238E27FC236}">
                <a16:creationId xmlns:a16="http://schemas.microsoft.com/office/drawing/2014/main" id="{3DAD17CF-04E0-4789-A2BA-F1FB02D799DE}"/>
              </a:ext>
            </a:extLst>
          </p:cNvPr>
          <p:cNvSpPr txBox="1"/>
          <p:nvPr/>
        </p:nvSpPr>
        <p:spPr bwMode="auto">
          <a:xfrm>
            <a:off x="6624687" y="2667000"/>
            <a:ext cx="2743200" cy="830997"/>
          </a:xfrm>
          <a:prstGeom prst="rect">
            <a:avLst/>
          </a:prstGeom>
          <a:noFill/>
          <a:ln w="9525">
            <a:noFill/>
            <a:miter lim="800000"/>
            <a:headEnd/>
            <a:tailEnd/>
          </a:ln>
        </p:spPr>
        <p:txBody>
          <a:bodyPr wrap="square">
            <a:spAutoFit/>
          </a:bodyPr>
          <a:lstStyle/>
          <a:p>
            <a:r>
              <a:rPr lang="en-US" sz="1600" b="1" dirty="0">
                <a:solidFill>
                  <a:schemeClr val="tx2"/>
                </a:solidFill>
              </a:rPr>
              <a:t>Contour=2m air temperature</a:t>
            </a:r>
          </a:p>
          <a:p>
            <a:r>
              <a:rPr lang="en-US" sz="1600" b="1" dirty="0">
                <a:solidFill>
                  <a:srgbClr val="C00000"/>
                </a:solidFill>
              </a:rPr>
              <a:t>Reanalysis data have been</a:t>
            </a:r>
          </a:p>
          <a:p>
            <a:r>
              <a:rPr lang="en-US" sz="1600" b="1" dirty="0">
                <a:solidFill>
                  <a:srgbClr val="C00000"/>
                </a:solidFill>
              </a:rPr>
              <a:t>used to study polar climate.</a:t>
            </a:r>
          </a:p>
        </p:txBody>
      </p:sp>
      <p:sp>
        <p:nvSpPr>
          <p:cNvPr id="19" name="TextBox 18">
            <a:extLst>
              <a:ext uri="{FF2B5EF4-FFF2-40B4-BE49-F238E27FC236}">
                <a16:creationId xmlns:a16="http://schemas.microsoft.com/office/drawing/2014/main" id="{0D5CCEEB-A42C-4EC9-96DB-0F136EE464C9}"/>
              </a:ext>
            </a:extLst>
          </p:cNvPr>
          <p:cNvSpPr txBox="1"/>
          <p:nvPr/>
        </p:nvSpPr>
        <p:spPr bwMode="auto">
          <a:xfrm>
            <a:off x="2401480" y="-33783"/>
            <a:ext cx="4685120" cy="369332"/>
          </a:xfrm>
          <a:prstGeom prst="rect">
            <a:avLst/>
          </a:prstGeom>
          <a:noFill/>
          <a:ln w="9525">
            <a:noFill/>
            <a:miter lim="800000"/>
            <a:headEnd/>
            <a:tailEnd/>
          </a:ln>
        </p:spPr>
        <p:txBody>
          <a:bodyPr wrap="square">
            <a:spAutoFit/>
          </a:bodyPr>
          <a:lstStyle/>
          <a:p>
            <a:r>
              <a:rPr lang="en-US" sz="1800" b="1" dirty="0"/>
              <a:t>1979-2015 Mean</a:t>
            </a:r>
          </a:p>
        </p:txBody>
      </p:sp>
    </p:spTree>
    <p:extLst>
      <p:ext uri="{BB962C8B-B14F-4D97-AF65-F5344CB8AC3E}">
        <p14:creationId xmlns:p14="http://schemas.microsoft.com/office/powerpoint/2010/main" val="1433693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9AEDAA83-76D5-4BA3-BA3C-5288E6102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52400"/>
            <a:ext cx="5923465" cy="6629400"/>
          </a:xfrm>
          <a:prstGeom prst="rect">
            <a:avLst/>
          </a:prstGeom>
        </p:spPr>
      </p:pic>
      <p:sp>
        <p:nvSpPr>
          <p:cNvPr id="4" name="TextBox 3">
            <a:extLst>
              <a:ext uri="{FF2B5EF4-FFF2-40B4-BE49-F238E27FC236}">
                <a16:creationId xmlns:a16="http://schemas.microsoft.com/office/drawing/2014/main" id="{534BF099-C95A-4314-AF6C-0D5C84BF760E}"/>
              </a:ext>
            </a:extLst>
          </p:cNvPr>
          <p:cNvSpPr txBox="1"/>
          <p:nvPr/>
        </p:nvSpPr>
        <p:spPr>
          <a:xfrm>
            <a:off x="4800600" y="1194137"/>
            <a:ext cx="4038600" cy="1015663"/>
          </a:xfrm>
          <a:prstGeom prst="rect">
            <a:avLst/>
          </a:prstGeom>
          <a:noFill/>
        </p:spPr>
        <p:txBody>
          <a:bodyPr wrap="square">
            <a:spAutoFit/>
          </a:bodyPr>
          <a:lstStyle/>
          <a:p>
            <a:pPr algn="l"/>
            <a:r>
              <a:rPr lang="en-US" sz="2000" b="1" dirty="0">
                <a:solidFill>
                  <a:srgbClr val="FF0000"/>
                </a:solidFill>
              </a:rPr>
              <a:t>ERA5 1979-2020 mean November sea ice cover (shading, in %) and 2m air temperature (</a:t>
            </a:r>
            <a:r>
              <a:rPr lang="en-US" sz="2000" b="1" dirty="0">
                <a:solidFill>
                  <a:schemeClr val="tx1"/>
                </a:solidFill>
              </a:rPr>
              <a:t>contours, in </a:t>
            </a:r>
            <a:r>
              <a:rPr lang="en-US" sz="2000" b="1" baseline="30000" dirty="0" err="1">
                <a:solidFill>
                  <a:schemeClr val="tx1"/>
                </a:solidFill>
              </a:rPr>
              <a:t>o</a:t>
            </a:r>
            <a:r>
              <a:rPr lang="en-US" sz="2000" b="1" dirty="0" err="1">
                <a:solidFill>
                  <a:schemeClr val="tx1"/>
                </a:solidFill>
              </a:rPr>
              <a:t>C</a:t>
            </a:r>
            <a:r>
              <a:rPr lang="en-US" sz="2000" b="1" dirty="0">
                <a:solidFill>
                  <a:srgbClr val="FF0000"/>
                </a:solidFill>
              </a:rPr>
              <a:t>). </a:t>
            </a:r>
          </a:p>
        </p:txBody>
      </p:sp>
    </p:spTree>
    <p:extLst>
      <p:ext uri="{BB962C8B-B14F-4D97-AF65-F5344CB8AC3E}">
        <p14:creationId xmlns:p14="http://schemas.microsoft.com/office/powerpoint/2010/main" val="2097580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6043C-E0B8-4DEC-B270-DC43F47E6999}"/>
              </a:ext>
            </a:extLst>
          </p:cNvPr>
          <p:cNvPicPr>
            <a:picLocks noChangeAspect="1"/>
          </p:cNvPicPr>
          <p:nvPr/>
        </p:nvPicPr>
        <p:blipFill>
          <a:blip r:embed="rId3"/>
          <a:stretch>
            <a:fillRect/>
          </a:stretch>
        </p:blipFill>
        <p:spPr>
          <a:xfrm>
            <a:off x="256920" y="1156935"/>
            <a:ext cx="4283959" cy="4710465"/>
          </a:xfrm>
          <a:prstGeom prst="rect">
            <a:avLst/>
          </a:prstGeom>
        </p:spPr>
      </p:pic>
      <p:pic>
        <p:nvPicPr>
          <p:cNvPr id="5" name="Picture 4">
            <a:extLst>
              <a:ext uri="{FF2B5EF4-FFF2-40B4-BE49-F238E27FC236}">
                <a16:creationId xmlns:a16="http://schemas.microsoft.com/office/drawing/2014/main" id="{A6AE6B4F-60F0-46D9-9268-30A45F7C200E}"/>
              </a:ext>
            </a:extLst>
          </p:cNvPr>
          <p:cNvPicPr>
            <a:picLocks noChangeAspect="1"/>
          </p:cNvPicPr>
          <p:nvPr/>
        </p:nvPicPr>
        <p:blipFill>
          <a:blip r:embed="rId4"/>
          <a:stretch>
            <a:fillRect/>
          </a:stretch>
        </p:blipFill>
        <p:spPr>
          <a:xfrm>
            <a:off x="4625116" y="1156935"/>
            <a:ext cx="4283959" cy="4710465"/>
          </a:xfrm>
          <a:prstGeom prst="rect">
            <a:avLst/>
          </a:prstGeom>
        </p:spPr>
      </p:pic>
      <p:sp>
        <p:nvSpPr>
          <p:cNvPr id="6" name="TextBox 5">
            <a:extLst>
              <a:ext uri="{FF2B5EF4-FFF2-40B4-BE49-F238E27FC236}">
                <a16:creationId xmlns:a16="http://schemas.microsoft.com/office/drawing/2014/main" id="{DE07DA26-9835-49CB-90CF-AB4CCD18407D}"/>
              </a:ext>
            </a:extLst>
          </p:cNvPr>
          <p:cNvSpPr txBox="1"/>
          <p:nvPr/>
        </p:nvSpPr>
        <p:spPr>
          <a:xfrm>
            <a:off x="1447800" y="76200"/>
            <a:ext cx="6400800" cy="523220"/>
          </a:xfrm>
          <a:prstGeom prst="rect">
            <a:avLst/>
          </a:prstGeom>
          <a:noFill/>
        </p:spPr>
        <p:txBody>
          <a:bodyPr wrap="square">
            <a:spAutoFit/>
          </a:bodyPr>
          <a:lstStyle/>
          <a:p>
            <a:r>
              <a:rPr lang="en-US" b="1" dirty="0">
                <a:solidFill>
                  <a:schemeClr val="tx1"/>
                </a:solidFill>
              </a:rPr>
              <a:t>ERA5 2m Temperature, 1979-2020 mean </a:t>
            </a:r>
          </a:p>
        </p:txBody>
      </p:sp>
      <p:sp>
        <p:nvSpPr>
          <p:cNvPr id="7" name="TextBox 6">
            <a:extLst>
              <a:ext uri="{FF2B5EF4-FFF2-40B4-BE49-F238E27FC236}">
                <a16:creationId xmlns:a16="http://schemas.microsoft.com/office/drawing/2014/main" id="{B2B5E53E-21F8-4D8C-B0A8-A36D9D5681F2}"/>
              </a:ext>
            </a:extLst>
          </p:cNvPr>
          <p:cNvSpPr txBox="1"/>
          <p:nvPr/>
        </p:nvSpPr>
        <p:spPr>
          <a:xfrm>
            <a:off x="-152400" y="742890"/>
            <a:ext cx="4572000" cy="400110"/>
          </a:xfrm>
          <a:prstGeom prst="rect">
            <a:avLst/>
          </a:prstGeom>
          <a:noFill/>
        </p:spPr>
        <p:txBody>
          <a:bodyPr wrap="square">
            <a:spAutoFit/>
          </a:bodyPr>
          <a:lstStyle/>
          <a:p>
            <a:r>
              <a:rPr lang="en-US" sz="2000" dirty="0">
                <a:solidFill>
                  <a:schemeClr val="tx1"/>
                </a:solidFill>
              </a:rPr>
              <a:t>    January </a:t>
            </a:r>
          </a:p>
        </p:txBody>
      </p:sp>
      <p:sp>
        <p:nvSpPr>
          <p:cNvPr id="8" name="TextBox 7">
            <a:extLst>
              <a:ext uri="{FF2B5EF4-FFF2-40B4-BE49-F238E27FC236}">
                <a16:creationId xmlns:a16="http://schemas.microsoft.com/office/drawing/2014/main" id="{F440C1F6-1E44-453D-BCE2-62B8D8CBDD40}"/>
              </a:ext>
            </a:extLst>
          </p:cNvPr>
          <p:cNvSpPr txBox="1"/>
          <p:nvPr/>
        </p:nvSpPr>
        <p:spPr>
          <a:xfrm>
            <a:off x="4419600" y="685800"/>
            <a:ext cx="4572000" cy="400110"/>
          </a:xfrm>
          <a:prstGeom prst="rect">
            <a:avLst/>
          </a:prstGeom>
          <a:noFill/>
        </p:spPr>
        <p:txBody>
          <a:bodyPr wrap="square">
            <a:spAutoFit/>
          </a:bodyPr>
          <a:lstStyle/>
          <a:p>
            <a:r>
              <a:rPr lang="en-US" sz="2000" dirty="0">
                <a:solidFill>
                  <a:schemeClr val="tx1"/>
                </a:solidFill>
              </a:rPr>
              <a:t>July </a:t>
            </a:r>
          </a:p>
        </p:txBody>
      </p:sp>
      <p:sp>
        <p:nvSpPr>
          <p:cNvPr id="9" name="TextBox 8">
            <a:extLst>
              <a:ext uri="{FF2B5EF4-FFF2-40B4-BE49-F238E27FC236}">
                <a16:creationId xmlns:a16="http://schemas.microsoft.com/office/drawing/2014/main" id="{70F379A9-C9C8-498A-A8E8-E49194217BA1}"/>
              </a:ext>
            </a:extLst>
          </p:cNvPr>
          <p:cNvSpPr txBox="1"/>
          <p:nvPr/>
        </p:nvSpPr>
        <p:spPr>
          <a:xfrm>
            <a:off x="2514600" y="5772089"/>
            <a:ext cx="4114800" cy="415589"/>
          </a:xfrm>
          <a:prstGeom prst="rect">
            <a:avLst/>
          </a:prstGeom>
          <a:noFill/>
        </p:spPr>
        <p:txBody>
          <a:bodyPr wrap="square">
            <a:spAutoFit/>
          </a:bodyPr>
          <a:lstStyle/>
          <a:p>
            <a:r>
              <a:rPr lang="en-US" sz="2000" dirty="0" err="1">
                <a:solidFill>
                  <a:schemeClr val="tx1"/>
                </a:solidFill>
              </a:rPr>
              <a:t>degC</a:t>
            </a:r>
            <a:endParaRPr lang="en-US" sz="2000" dirty="0">
              <a:solidFill>
                <a:schemeClr val="tx1"/>
              </a:solidFill>
            </a:endParaRPr>
          </a:p>
        </p:txBody>
      </p:sp>
      <p:sp>
        <p:nvSpPr>
          <p:cNvPr id="10" name="TextBox 9">
            <a:extLst>
              <a:ext uri="{FF2B5EF4-FFF2-40B4-BE49-F238E27FC236}">
                <a16:creationId xmlns:a16="http://schemas.microsoft.com/office/drawing/2014/main" id="{84EC5AAF-6301-4B68-A03E-EC3C276F8C44}"/>
              </a:ext>
            </a:extLst>
          </p:cNvPr>
          <p:cNvSpPr txBox="1"/>
          <p:nvPr/>
        </p:nvSpPr>
        <p:spPr>
          <a:xfrm>
            <a:off x="2209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4276176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2919175-9119-439F-B4C5-15AD4E390F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483" y="1143001"/>
            <a:ext cx="4242459" cy="4741817"/>
          </a:xfrm>
          <a:prstGeom prst="rect">
            <a:avLst/>
          </a:prstGeom>
        </p:spPr>
      </p:pic>
      <p:pic>
        <p:nvPicPr>
          <p:cNvPr id="7" name="Picture 6">
            <a:extLst>
              <a:ext uri="{FF2B5EF4-FFF2-40B4-BE49-F238E27FC236}">
                <a16:creationId xmlns:a16="http://schemas.microsoft.com/office/drawing/2014/main" id="{5302CDFB-B03E-4BD6-9198-353A73E5D8C9}"/>
              </a:ext>
            </a:extLst>
          </p:cNvPr>
          <p:cNvPicPr>
            <a:picLocks noChangeAspect="1"/>
          </p:cNvPicPr>
          <p:nvPr/>
        </p:nvPicPr>
        <p:blipFill>
          <a:blip r:embed="rId4"/>
          <a:stretch>
            <a:fillRect/>
          </a:stretch>
        </p:blipFill>
        <p:spPr>
          <a:xfrm>
            <a:off x="4639844" y="1143000"/>
            <a:ext cx="4242460" cy="4741817"/>
          </a:xfrm>
          <a:prstGeom prst="rect">
            <a:avLst/>
          </a:prstGeom>
        </p:spPr>
      </p:pic>
      <p:sp>
        <p:nvSpPr>
          <p:cNvPr id="4" name="TextBox 3">
            <a:extLst>
              <a:ext uri="{FF2B5EF4-FFF2-40B4-BE49-F238E27FC236}">
                <a16:creationId xmlns:a16="http://schemas.microsoft.com/office/drawing/2014/main" id="{31CA0CCA-87BE-41B5-9F9F-CD2D5A28B41D}"/>
              </a:ext>
            </a:extLst>
          </p:cNvPr>
          <p:cNvSpPr txBox="1"/>
          <p:nvPr/>
        </p:nvSpPr>
        <p:spPr>
          <a:xfrm>
            <a:off x="1295400" y="76200"/>
            <a:ext cx="6400800" cy="523220"/>
          </a:xfrm>
          <a:prstGeom prst="rect">
            <a:avLst/>
          </a:prstGeom>
          <a:noFill/>
        </p:spPr>
        <p:txBody>
          <a:bodyPr wrap="square">
            <a:spAutoFit/>
          </a:bodyPr>
          <a:lstStyle/>
          <a:p>
            <a:r>
              <a:rPr lang="en-US" b="1" dirty="0">
                <a:solidFill>
                  <a:schemeClr val="tx1"/>
                </a:solidFill>
              </a:rPr>
              <a:t>ERA5 Precipitation, 1979-2020 mean </a:t>
            </a:r>
          </a:p>
        </p:txBody>
      </p:sp>
      <p:sp>
        <p:nvSpPr>
          <p:cNvPr id="5" name="TextBox 4">
            <a:extLst>
              <a:ext uri="{FF2B5EF4-FFF2-40B4-BE49-F238E27FC236}">
                <a16:creationId xmlns:a16="http://schemas.microsoft.com/office/drawing/2014/main" id="{CB156125-81B1-4954-96E9-6F5C7746196D}"/>
              </a:ext>
            </a:extLst>
          </p:cNvPr>
          <p:cNvSpPr txBox="1"/>
          <p:nvPr/>
        </p:nvSpPr>
        <p:spPr>
          <a:xfrm>
            <a:off x="-152400" y="742890"/>
            <a:ext cx="4572000" cy="400110"/>
          </a:xfrm>
          <a:prstGeom prst="rect">
            <a:avLst/>
          </a:prstGeom>
          <a:noFill/>
        </p:spPr>
        <p:txBody>
          <a:bodyPr wrap="square">
            <a:spAutoFit/>
          </a:bodyPr>
          <a:lstStyle/>
          <a:p>
            <a:r>
              <a:rPr lang="en-US" sz="2000" dirty="0">
                <a:solidFill>
                  <a:schemeClr val="tx1"/>
                </a:solidFill>
              </a:rPr>
              <a:t>    January </a:t>
            </a:r>
          </a:p>
        </p:txBody>
      </p:sp>
      <p:sp>
        <p:nvSpPr>
          <p:cNvPr id="6" name="TextBox 5">
            <a:extLst>
              <a:ext uri="{FF2B5EF4-FFF2-40B4-BE49-F238E27FC236}">
                <a16:creationId xmlns:a16="http://schemas.microsoft.com/office/drawing/2014/main" id="{ECB17B2A-0B83-48B5-A971-173D6955EFD4}"/>
              </a:ext>
            </a:extLst>
          </p:cNvPr>
          <p:cNvSpPr txBox="1"/>
          <p:nvPr/>
        </p:nvSpPr>
        <p:spPr>
          <a:xfrm>
            <a:off x="4419600" y="685800"/>
            <a:ext cx="4572000" cy="400110"/>
          </a:xfrm>
          <a:prstGeom prst="rect">
            <a:avLst/>
          </a:prstGeom>
          <a:noFill/>
        </p:spPr>
        <p:txBody>
          <a:bodyPr wrap="square">
            <a:spAutoFit/>
          </a:bodyPr>
          <a:lstStyle/>
          <a:p>
            <a:r>
              <a:rPr lang="en-US" sz="2000" dirty="0">
                <a:solidFill>
                  <a:schemeClr val="tx1"/>
                </a:solidFill>
              </a:rPr>
              <a:t>July </a:t>
            </a:r>
          </a:p>
        </p:txBody>
      </p:sp>
      <p:sp>
        <p:nvSpPr>
          <p:cNvPr id="8" name="TextBox 7">
            <a:extLst>
              <a:ext uri="{FF2B5EF4-FFF2-40B4-BE49-F238E27FC236}">
                <a16:creationId xmlns:a16="http://schemas.microsoft.com/office/drawing/2014/main" id="{07136F1A-1827-4A72-9BD9-CEE7504E4782}"/>
              </a:ext>
            </a:extLst>
          </p:cNvPr>
          <p:cNvSpPr txBox="1"/>
          <p:nvPr/>
        </p:nvSpPr>
        <p:spPr>
          <a:xfrm>
            <a:off x="2590800" y="5772089"/>
            <a:ext cx="4114800" cy="415589"/>
          </a:xfrm>
          <a:prstGeom prst="rect">
            <a:avLst/>
          </a:prstGeom>
          <a:noFill/>
        </p:spPr>
        <p:txBody>
          <a:bodyPr wrap="square">
            <a:spAutoFit/>
          </a:bodyPr>
          <a:lstStyle/>
          <a:p>
            <a:r>
              <a:rPr lang="en-US" sz="2000" dirty="0">
                <a:solidFill>
                  <a:schemeClr val="tx1"/>
                </a:solidFill>
              </a:rPr>
              <a:t>mm/day</a:t>
            </a:r>
          </a:p>
        </p:txBody>
      </p:sp>
      <p:sp>
        <p:nvSpPr>
          <p:cNvPr id="9" name="TextBox 8">
            <a:extLst>
              <a:ext uri="{FF2B5EF4-FFF2-40B4-BE49-F238E27FC236}">
                <a16:creationId xmlns:a16="http://schemas.microsoft.com/office/drawing/2014/main" id="{F2D4AE0B-05CE-4323-850D-4332CFE015F6}"/>
              </a:ext>
            </a:extLst>
          </p:cNvPr>
          <p:cNvSpPr txBox="1"/>
          <p:nvPr/>
        </p:nvSpPr>
        <p:spPr>
          <a:xfrm>
            <a:off x="2209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425969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nsidc.org/cryosphere/images/bigPic-antarctica2.jpg"/>
          <p:cNvPicPr>
            <a:picLocks noChangeAspect="1" noChangeArrowheads="1"/>
          </p:cNvPicPr>
          <p:nvPr/>
        </p:nvPicPr>
        <p:blipFill>
          <a:blip r:embed="rId3" cstate="print"/>
          <a:srcRect r="39581" b="827"/>
          <a:stretch>
            <a:fillRect/>
          </a:stretch>
        </p:blipFill>
        <p:spPr bwMode="auto">
          <a:xfrm>
            <a:off x="0" y="0"/>
            <a:ext cx="9179169" cy="6858000"/>
          </a:xfrm>
          <a:prstGeom prst="rect">
            <a:avLst/>
          </a:prstGeom>
          <a:noFill/>
        </p:spPr>
      </p:pic>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7" name="Rectangle 2"/>
          <p:cNvSpPr txBox="1">
            <a:spLocks noChangeArrowheads="1"/>
          </p:cNvSpPr>
          <p:nvPr/>
        </p:nvSpPr>
        <p:spPr>
          <a:xfrm>
            <a:off x="-57282" y="152400"/>
            <a:ext cx="9144000" cy="1600200"/>
          </a:xfrm>
          <a:prstGeom prst="rect">
            <a:avLst/>
          </a:prstGeom>
          <a:effectLst>
            <a:outerShdw blurRad="50800" dist="38100" dir="2700000" algn="tl" rotWithShape="0">
              <a:prstClr val="black"/>
            </a:outerShdw>
          </a:effectLst>
        </p:spPr>
        <p:txBody>
          <a:bodyPr/>
          <a:lstStyle/>
          <a:p>
            <a:pPr>
              <a:defRPr/>
            </a:pPr>
            <a:r>
              <a:rPr lang="en-US" sz="1600" b="1" kern="0" dirty="0">
                <a:solidFill>
                  <a:schemeClr val="accent2"/>
                </a:solidFill>
                <a:latin typeface="Arial" charset="0"/>
                <a:ea typeface="SimSun" pitchFamily="2" charset="-122"/>
              </a:rPr>
              <a:t>ATM 551: lecture 15</a:t>
            </a:r>
            <a:r>
              <a:rPr lang="en-US" sz="2000" b="1" kern="0" dirty="0">
                <a:solidFill>
                  <a:schemeClr val="bg1"/>
                </a:solidFill>
                <a:latin typeface="Arial" charset="0"/>
                <a:ea typeface="SimSun" pitchFamily="2" charset="-122"/>
              </a:rPr>
              <a:t> </a:t>
            </a:r>
          </a:p>
          <a:p>
            <a:pPr>
              <a:defRPr/>
            </a:pPr>
            <a:r>
              <a:rPr lang="en-US" sz="4800" b="1" kern="0" dirty="0">
                <a:solidFill>
                  <a:srgbClr val="FF3300"/>
                </a:solidFill>
                <a:latin typeface="Arial" charset="0"/>
                <a:ea typeface="SimSun" pitchFamily="2" charset="-122"/>
              </a:rPr>
              <a:t>Sea Ice and Polar Climate</a:t>
            </a:r>
            <a:r>
              <a:rPr lang="en-US" sz="4000" b="1" kern="0" dirty="0">
                <a:solidFill>
                  <a:srgbClr val="FF3300"/>
                </a:solidFill>
                <a:latin typeface="Arial" charset="0"/>
                <a:ea typeface="SimSun" pitchFamily="2" charset="-122"/>
              </a:rPr>
              <a:t> </a:t>
            </a:r>
            <a:endParaRPr lang="en-US" b="1" kern="0" dirty="0">
              <a:solidFill>
                <a:srgbClr val="FF3300"/>
              </a:solidFill>
              <a:latin typeface="Arial" charset="0"/>
              <a:ea typeface="SimSun" pitchFamily="2" charset="-122"/>
            </a:endParaRPr>
          </a:p>
        </p:txBody>
      </p:sp>
      <p:sp>
        <p:nvSpPr>
          <p:cNvPr id="8" name="Line 4"/>
          <p:cNvSpPr>
            <a:spLocks noChangeShapeType="1"/>
          </p:cNvSpPr>
          <p:nvPr/>
        </p:nvSpPr>
        <p:spPr bwMode="auto">
          <a:xfrm>
            <a:off x="18918" y="1295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9" name="Rectangle 3"/>
          <p:cNvSpPr txBox="1">
            <a:spLocks noChangeArrowheads="1"/>
          </p:cNvSpPr>
          <p:nvPr/>
        </p:nvSpPr>
        <p:spPr bwMode="auto">
          <a:xfrm>
            <a:off x="95118" y="1295400"/>
            <a:ext cx="8991600" cy="6477000"/>
          </a:xfrm>
          <a:prstGeom prst="rect">
            <a:avLst/>
          </a:prstGeom>
          <a:noFill/>
          <a:ln w="9525">
            <a:noFill/>
            <a:miter lim="800000"/>
            <a:headEnd/>
            <a:tailEnd/>
          </a:ln>
        </p:spPr>
        <p:txBody>
          <a:bodyPr/>
          <a:lstStyle/>
          <a:p>
            <a:pPr marL="342900" indent="-342900" algn="l">
              <a:spcBef>
                <a:spcPct val="20000"/>
              </a:spcBef>
              <a:defRPr/>
            </a:pPr>
            <a:endParaRPr lang="en-US" sz="400" b="1" kern="0" dirty="0">
              <a:solidFill>
                <a:srgbClr val="ADADE2"/>
              </a:solidFill>
              <a:latin typeface="Microsoft Sans Serif" pitchFamily="34" charset="0"/>
            </a:endParaRPr>
          </a:p>
          <a:p>
            <a:pPr marL="342900" indent="-342900" algn="l">
              <a:spcBef>
                <a:spcPct val="20000"/>
              </a:spcBef>
              <a:buFont typeface="Arial" pitchFamily="34" charset="0"/>
              <a:buChar char="•"/>
              <a:defRPr/>
            </a:pPr>
            <a:r>
              <a:rPr lang="en-US" sz="3200" b="1" kern="0" dirty="0">
                <a:latin typeface="Microsoft Sans Serif" pitchFamily="34" charset="0"/>
              </a:rPr>
              <a:t>Polar geography</a:t>
            </a:r>
          </a:p>
          <a:p>
            <a:pPr marL="342900" indent="-342900" algn="l">
              <a:spcBef>
                <a:spcPct val="20000"/>
              </a:spcBef>
              <a:buFont typeface="Arial" pitchFamily="34" charset="0"/>
              <a:buChar char="•"/>
              <a:defRPr/>
            </a:pPr>
            <a:r>
              <a:rPr lang="en-US" sz="3200" b="1" kern="0" dirty="0">
                <a:latin typeface="Microsoft Sans Serif" pitchFamily="34" charset="0"/>
              </a:rPr>
              <a:t>Sea-ice processes</a:t>
            </a:r>
          </a:p>
          <a:p>
            <a:pPr marL="342900" indent="-342900" algn="l">
              <a:spcBef>
                <a:spcPct val="20000"/>
              </a:spcBef>
              <a:buFont typeface="Arial" pitchFamily="34" charset="0"/>
              <a:buChar char="•"/>
              <a:defRPr/>
            </a:pPr>
            <a:r>
              <a:rPr lang="en-US" sz="3200" b="1" kern="0" dirty="0">
                <a:latin typeface="Microsoft Sans Serif" pitchFamily="34" charset="0"/>
              </a:rPr>
              <a:t>Sea-ice seasonal variations</a:t>
            </a:r>
          </a:p>
          <a:p>
            <a:pPr marL="342900" indent="-342900" algn="l">
              <a:spcBef>
                <a:spcPct val="20000"/>
              </a:spcBef>
              <a:buFont typeface="Arial" pitchFamily="34" charset="0"/>
              <a:buChar char="•"/>
              <a:defRPr/>
            </a:pPr>
            <a:r>
              <a:rPr lang="en-US" sz="3200" b="1" kern="0" dirty="0">
                <a:latin typeface="Microsoft Sans Serif" pitchFamily="34" charset="0"/>
              </a:rPr>
              <a:t>Polar climate vs. sea ice</a:t>
            </a:r>
          </a:p>
          <a:p>
            <a:pPr marL="342900" indent="-342900" algn="l">
              <a:spcBef>
                <a:spcPct val="20000"/>
              </a:spcBef>
              <a:buFont typeface="Arial" pitchFamily="34" charset="0"/>
              <a:buChar char="•"/>
              <a:defRPr/>
            </a:pPr>
            <a:r>
              <a:rPr lang="en-US" sz="3200" b="1" kern="0" dirty="0">
                <a:latin typeface="Microsoft Sans Serif" pitchFamily="34" charset="0"/>
              </a:rPr>
              <a:t>Sea ice trends</a:t>
            </a:r>
          </a:p>
          <a:p>
            <a:pPr marL="342900" indent="-342900" algn="l">
              <a:spcBef>
                <a:spcPct val="20000"/>
              </a:spcBef>
              <a:buFont typeface="Arial" pitchFamily="34" charset="0"/>
              <a:buChar char="•"/>
              <a:defRPr/>
            </a:pPr>
            <a:r>
              <a:rPr lang="en-US" sz="3200" b="1" kern="0" dirty="0">
                <a:latin typeface="Microsoft Sans Serif" pitchFamily="34" charset="0"/>
              </a:rPr>
              <a:t>Impact of Sea-ice loss</a:t>
            </a:r>
          </a:p>
          <a:p>
            <a:pPr marL="342900" indent="-342900" algn="l">
              <a:spcBef>
                <a:spcPct val="20000"/>
              </a:spcBef>
              <a:buFont typeface="Arial" pitchFamily="34" charset="0"/>
              <a:buChar char="•"/>
              <a:defRPr/>
            </a:pPr>
            <a:r>
              <a:rPr lang="en-US" sz="3200" b="1" kern="0" dirty="0">
                <a:latin typeface="Microsoft Sans Serif" pitchFamily="34" charset="0"/>
              </a:rPr>
              <a:t>Arctic amplification:</a:t>
            </a:r>
            <a:r>
              <a:rPr lang="en-US" sz="2400" b="1" kern="0" dirty="0">
                <a:latin typeface="Microsoft Sans Serif" pitchFamily="34" charset="0"/>
              </a:rPr>
              <a:t> Causes and impacts</a:t>
            </a:r>
          </a:p>
          <a:p>
            <a:pPr algn="l">
              <a:spcBef>
                <a:spcPct val="20000"/>
              </a:spcBef>
              <a:defRPr/>
            </a:pPr>
            <a:endParaRPr lang="en-US" sz="2000" b="1" kern="0" dirty="0">
              <a:solidFill>
                <a:schemeClr val="tx2"/>
              </a:solidFill>
              <a:latin typeface="Microsoft Sans Serif"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BB5F7B-3C85-494F-9FB0-8F8074ECB5E1}"/>
              </a:ext>
            </a:extLst>
          </p:cNvPr>
          <p:cNvPicPr>
            <a:picLocks noChangeAspect="1"/>
          </p:cNvPicPr>
          <p:nvPr/>
        </p:nvPicPr>
        <p:blipFill>
          <a:blip r:embed="rId3"/>
          <a:stretch>
            <a:fillRect/>
          </a:stretch>
        </p:blipFill>
        <p:spPr>
          <a:xfrm>
            <a:off x="228600" y="1143000"/>
            <a:ext cx="4227332" cy="4648200"/>
          </a:xfrm>
          <a:prstGeom prst="rect">
            <a:avLst/>
          </a:prstGeom>
        </p:spPr>
      </p:pic>
      <p:pic>
        <p:nvPicPr>
          <p:cNvPr id="4" name="Picture 3">
            <a:extLst>
              <a:ext uri="{FF2B5EF4-FFF2-40B4-BE49-F238E27FC236}">
                <a16:creationId xmlns:a16="http://schemas.microsoft.com/office/drawing/2014/main" id="{C822FDA5-2C52-4059-B96E-763CE11BBCA6}"/>
              </a:ext>
            </a:extLst>
          </p:cNvPr>
          <p:cNvPicPr>
            <a:picLocks noChangeAspect="1"/>
          </p:cNvPicPr>
          <p:nvPr/>
        </p:nvPicPr>
        <p:blipFill>
          <a:blip r:embed="rId4"/>
          <a:stretch>
            <a:fillRect/>
          </a:stretch>
        </p:blipFill>
        <p:spPr>
          <a:xfrm>
            <a:off x="4688068" y="1143000"/>
            <a:ext cx="4227332" cy="4648200"/>
          </a:xfrm>
          <a:prstGeom prst="rect">
            <a:avLst/>
          </a:prstGeom>
        </p:spPr>
      </p:pic>
      <p:sp>
        <p:nvSpPr>
          <p:cNvPr id="5" name="TextBox 4">
            <a:extLst>
              <a:ext uri="{FF2B5EF4-FFF2-40B4-BE49-F238E27FC236}">
                <a16:creationId xmlns:a16="http://schemas.microsoft.com/office/drawing/2014/main" id="{8AD5A81D-CD69-4A2A-BEF3-F368D4C8F888}"/>
              </a:ext>
            </a:extLst>
          </p:cNvPr>
          <p:cNvSpPr txBox="1"/>
          <p:nvPr/>
        </p:nvSpPr>
        <p:spPr>
          <a:xfrm>
            <a:off x="1447800" y="76200"/>
            <a:ext cx="6400800" cy="523220"/>
          </a:xfrm>
          <a:prstGeom prst="rect">
            <a:avLst/>
          </a:prstGeom>
          <a:noFill/>
        </p:spPr>
        <p:txBody>
          <a:bodyPr wrap="square">
            <a:spAutoFit/>
          </a:bodyPr>
          <a:lstStyle/>
          <a:p>
            <a:r>
              <a:rPr lang="en-US" b="1" dirty="0">
                <a:solidFill>
                  <a:schemeClr val="tx1"/>
                </a:solidFill>
              </a:rPr>
              <a:t>ERA5 2m Temperature, 1979-2020 mean </a:t>
            </a:r>
          </a:p>
        </p:txBody>
      </p:sp>
      <p:sp>
        <p:nvSpPr>
          <p:cNvPr id="6" name="TextBox 5">
            <a:extLst>
              <a:ext uri="{FF2B5EF4-FFF2-40B4-BE49-F238E27FC236}">
                <a16:creationId xmlns:a16="http://schemas.microsoft.com/office/drawing/2014/main" id="{EDFB0B3E-1341-4529-AC58-294E9DBC9169}"/>
              </a:ext>
            </a:extLst>
          </p:cNvPr>
          <p:cNvSpPr txBox="1"/>
          <p:nvPr/>
        </p:nvSpPr>
        <p:spPr>
          <a:xfrm>
            <a:off x="-152400" y="742890"/>
            <a:ext cx="4572000" cy="400110"/>
          </a:xfrm>
          <a:prstGeom prst="rect">
            <a:avLst/>
          </a:prstGeom>
          <a:noFill/>
        </p:spPr>
        <p:txBody>
          <a:bodyPr wrap="square">
            <a:spAutoFit/>
          </a:bodyPr>
          <a:lstStyle/>
          <a:p>
            <a:r>
              <a:rPr lang="en-US" sz="2000" dirty="0">
                <a:solidFill>
                  <a:schemeClr val="tx1"/>
                </a:solidFill>
              </a:rPr>
              <a:t>    January </a:t>
            </a:r>
          </a:p>
        </p:txBody>
      </p:sp>
      <p:sp>
        <p:nvSpPr>
          <p:cNvPr id="8" name="TextBox 7">
            <a:extLst>
              <a:ext uri="{FF2B5EF4-FFF2-40B4-BE49-F238E27FC236}">
                <a16:creationId xmlns:a16="http://schemas.microsoft.com/office/drawing/2014/main" id="{16C088B9-A624-4E72-AD1C-B0554E722F13}"/>
              </a:ext>
            </a:extLst>
          </p:cNvPr>
          <p:cNvSpPr txBox="1"/>
          <p:nvPr/>
        </p:nvSpPr>
        <p:spPr>
          <a:xfrm>
            <a:off x="4419600" y="685800"/>
            <a:ext cx="4572000" cy="400110"/>
          </a:xfrm>
          <a:prstGeom prst="rect">
            <a:avLst/>
          </a:prstGeom>
          <a:noFill/>
        </p:spPr>
        <p:txBody>
          <a:bodyPr wrap="square">
            <a:spAutoFit/>
          </a:bodyPr>
          <a:lstStyle/>
          <a:p>
            <a:r>
              <a:rPr lang="en-US" sz="2000" dirty="0">
                <a:solidFill>
                  <a:schemeClr val="tx1"/>
                </a:solidFill>
              </a:rPr>
              <a:t>July </a:t>
            </a:r>
          </a:p>
        </p:txBody>
      </p:sp>
      <p:sp>
        <p:nvSpPr>
          <p:cNvPr id="9" name="TextBox 8">
            <a:extLst>
              <a:ext uri="{FF2B5EF4-FFF2-40B4-BE49-F238E27FC236}">
                <a16:creationId xmlns:a16="http://schemas.microsoft.com/office/drawing/2014/main" id="{65419E7F-30A2-4F77-8A0A-0BFCFA345E06}"/>
              </a:ext>
            </a:extLst>
          </p:cNvPr>
          <p:cNvSpPr txBox="1"/>
          <p:nvPr/>
        </p:nvSpPr>
        <p:spPr>
          <a:xfrm>
            <a:off x="2514600" y="5715000"/>
            <a:ext cx="4114800" cy="415589"/>
          </a:xfrm>
          <a:prstGeom prst="rect">
            <a:avLst/>
          </a:prstGeom>
          <a:noFill/>
        </p:spPr>
        <p:txBody>
          <a:bodyPr wrap="square">
            <a:spAutoFit/>
          </a:bodyPr>
          <a:lstStyle/>
          <a:p>
            <a:r>
              <a:rPr lang="en-US" sz="2000" dirty="0" err="1">
                <a:solidFill>
                  <a:schemeClr val="tx1"/>
                </a:solidFill>
              </a:rPr>
              <a:t>degC</a:t>
            </a:r>
            <a:endParaRPr lang="en-US" sz="2000" dirty="0">
              <a:solidFill>
                <a:schemeClr val="tx1"/>
              </a:solidFill>
            </a:endParaRPr>
          </a:p>
        </p:txBody>
      </p:sp>
      <p:sp>
        <p:nvSpPr>
          <p:cNvPr id="10" name="TextBox 9">
            <a:extLst>
              <a:ext uri="{FF2B5EF4-FFF2-40B4-BE49-F238E27FC236}">
                <a16:creationId xmlns:a16="http://schemas.microsoft.com/office/drawing/2014/main" id="{C265D568-3B5E-4DB6-8C71-433B49C7BD19}"/>
              </a:ext>
            </a:extLst>
          </p:cNvPr>
          <p:cNvSpPr txBox="1"/>
          <p:nvPr/>
        </p:nvSpPr>
        <p:spPr>
          <a:xfrm>
            <a:off x="2209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1880185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C95C1B-5811-42E7-9D8F-CA5E74618137}"/>
              </a:ext>
            </a:extLst>
          </p:cNvPr>
          <p:cNvPicPr>
            <a:picLocks noChangeAspect="1"/>
          </p:cNvPicPr>
          <p:nvPr/>
        </p:nvPicPr>
        <p:blipFill>
          <a:blip r:embed="rId3"/>
          <a:stretch>
            <a:fillRect/>
          </a:stretch>
        </p:blipFill>
        <p:spPr>
          <a:xfrm>
            <a:off x="228600" y="1090991"/>
            <a:ext cx="4283149" cy="4787296"/>
          </a:xfrm>
          <a:prstGeom prst="rect">
            <a:avLst/>
          </a:prstGeom>
        </p:spPr>
      </p:pic>
      <p:pic>
        <p:nvPicPr>
          <p:cNvPr id="5" name="Picture 4">
            <a:extLst>
              <a:ext uri="{FF2B5EF4-FFF2-40B4-BE49-F238E27FC236}">
                <a16:creationId xmlns:a16="http://schemas.microsoft.com/office/drawing/2014/main" id="{8064E785-A3D8-4B14-BA70-2759AF44CFD8}"/>
              </a:ext>
            </a:extLst>
          </p:cNvPr>
          <p:cNvPicPr>
            <a:picLocks noChangeAspect="1"/>
          </p:cNvPicPr>
          <p:nvPr/>
        </p:nvPicPr>
        <p:blipFill>
          <a:blip r:embed="rId4"/>
          <a:stretch>
            <a:fillRect/>
          </a:stretch>
        </p:blipFill>
        <p:spPr>
          <a:xfrm>
            <a:off x="4632251" y="1090991"/>
            <a:ext cx="4283149" cy="4787296"/>
          </a:xfrm>
          <a:prstGeom prst="rect">
            <a:avLst/>
          </a:prstGeom>
        </p:spPr>
      </p:pic>
      <p:sp>
        <p:nvSpPr>
          <p:cNvPr id="6" name="TextBox 5">
            <a:extLst>
              <a:ext uri="{FF2B5EF4-FFF2-40B4-BE49-F238E27FC236}">
                <a16:creationId xmlns:a16="http://schemas.microsoft.com/office/drawing/2014/main" id="{4FA93FEC-A12E-465D-B649-1BB946BFB3F0}"/>
              </a:ext>
            </a:extLst>
          </p:cNvPr>
          <p:cNvSpPr txBox="1"/>
          <p:nvPr/>
        </p:nvSpPr>
        <p:spPr>
          <a:xfrm>
            <a:off x="1295400" y="76200"/>
            <a:ext cx="6400800" cy="523220"/>
          </a:xfrm>
          <a:prstGeom prst="rect">
            <a:avLst/>
          </a:prstGeom>
          <a:noFill/>
        </p:spPr>
        <p:txBody>
          <a:bodyPr wrap="square">
            <a:spAutoFit/>
          </a:bodyPr>
          <a:lstStyle/>
          <a:p>
            <a:r>
              <a:rPr lang="en-US" b="1" dirty="0">
                <a:solidFill>
                  <a:schemeClr val="tx1"/>
                </a:solidFill>
              </a:rPr>
              <a:t>ERA5 Precipitation, 1979-2020 mean </a:t>
            </a:r>
          </a:p>
        </p:txBody>
      </p:sp>
      <p:sp>
        <p:nvSpPr>
          <p:cNvPr id="7" name="TextBox 6">
            <a:extLst>
              <a:ext uri="{FF2B5EF4-FFF2-40B4-BE49-F238E27FC236}">
                <a16:creationId xmlns:a16="http://schemas.microsoft.com/office/drawing/2014/main" id="{13FE7AA9-AD8B-4FF4-91ED-5238234A4176}"/>
              </a:ext>
            </a:extLst>
          </p:cNvPr>
          <p:cNvSpPr txBox="1"/>
          <p:nvPr/>
        </p:nvSpPr>
        <p:spPr>
          <a:xfrm>
            <a:off x="-152400" y="742890"/>
            <a:ext cx="4572000" cy="400110"/>
          </a:xfrm>
          <a:prstGeom prst="rect">
            <a:avLst/>
          </a:prstGeom>
          <a:noFill/>
        </p:spPr>
        <p:txBody>
          <a:bodyPr wrap="square">
            <a:spAutoFit/>
          </a:bodyPr>
          <a:lstStyle/>
          <a:p>
            <a:r>
              <a:rPr lang="en-US" sz="2000" dirty="0">
                <a:solidFill>
                  <a:schemeClr val="tx1"/>
                </a:solidFill>
              </a:rPr>
              <a:t>    January </a:t>
            </a:r>
          </a:p>
        </p:txBody>
      </p:sp>
      <p:sp>
        <p:nvSpPr>
          <p:cNvPr id="8" name="TextBox 7">
            <a:extLst>
              <a:ext uri="{FF2B5EF4-FFF2-40B4-BE49-F238E27FC236}">
                <a16:creationId xmlns:a16="http://schemas.microsoft.com/office/drawing/2014/main" id="{FE4FDB8A-4F5A-4A68-8FF4-61CCE62148E6}"/>
              </a:ext>
            </a:extLst>
          </p:cNvPr>
          <p:cNvSpPr txBox="1"/>
          <p:nvPr/>
        </p:nvSpPr>
        <p:spPr>
          <a:xfrm>
            <a:off x="4419600" y="685800"/>
            <a:ext cx="4572000" cy="400110"/>
          </a:xfrm>
          <a:prstGeom prst="rect">
            <a:avLst/>
          </a:prstGeom>
          <a:noFill/>
        </p:spPr>
        <p:txBody>
          <a:bodyPr wrap="square">
            <a:spAutoFit/>
          </a:bodyPr>
          <a:lstStyle/>
          <a:p>
            <a:r>
              <a:rPr lang="en-US" sz="2000" dirty="0">
                <a:solidFill>
                  <a:schemeClr val="tx1"/>
                </a:solidFill>
              </a:rPr>
              <a:t>July </a:t>
            </a:r>
          </a:p>
        </p:txBody>
      </p:sp>
      <p:sp>
        <p:nvSpPr>
          <p:cNvPr id="9" name="TextBox 8">
            <a:extLst>
              <a:ext uri="{FF2B5EF4-FFF2-40B4-BE49-F238E27FC236}">
                <a16:creationId xmlns:a16="http://schemas.microsoft.com/office/drawing/2014/main" id="{C19F0068-371B-4B4F-AB4C-6BAF38C3E2C0}"/>
              </a:ext>
            </a:extLst>
          </p:cNvPr>
          <p:cNvSpPr txBox="1"/>
          <p:nvPr/>
        </p:nvSpPr>
        <p:spPr>
          <a:xfrm>
            <a:off x="2590800" y="5772089"/>
            <a:ext cx="4114800" cy="415589"/>
          </a:xfrm>
          <a:prstGeom prst="rect">
            <a:avLst/>
          </a:prstGeom>
          <a:noFill/>
        </p:spPr>
        <p:txBody>
          <a:bodyPr wrap="square">
            <a:spAutoFit/>
          </a:bodyPr>
          <a:lstStyle/>
          <a:p>
            <a:r>
              <a:rPr lang="en-US" sz="2000" dirty="0">
                <a:solidFill>
                  <a:schemeClr val="tx1"/>
                </a:solidFill>
              </a:rPr>
              <a:t>mm/day</a:t>
            </a:r>
          </a:p>
        </p:txBody>
      </p:sp>
      <p:sp>
        <p:nvSpPr>
          <p:cNvPr id="10" name="TextBox 9">
            <a:extLst>
              <a:ext uri="{FF2B5EF4-FFF2-40B4-BE49-F238E27FC236}">
                <a16:creationId xmlns:a16="http://schemas.microsoft.com/office/drawing/2014/main" id="{57DFEBB2-AC6C-4F8C-B82A-13E2068C82E3}"/>
              </a:ext>
            </a:extLst>
          </p:cNvPr>
          <p:cNvSpPr txBox="1"/>
          <p:nvPr/>
        </p:nvSpPr>
        <p:spPr>
          <a:xfrm>
            <a:off x="2209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829433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DC317625-D678-49C0-A99D-AE5F9B1EC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548"/>
          <a:stretch/>
        </p:blipFill>
        <p:spPr>
          <a:xfrm>
            <a:off x="4915781" y="229771"/>
            <a:ext cx="2990113" cy="3034872"/>
          </a:xfrm>
          <a:prstGeom prst="rect">
            <a:avLst/>
          </a:prstGeom>
        </p:spPr>
      </p:pic>
      <p:pic>
        <p:nvPicPr>
          <p:cNvPr id="15" name="Picture 14" descr="Diagram&#10;&#10;Description automatically generated">
            <a:extLst>
              <a:ext uri="{FF2B5EF4-FFF2-40B4-BE49-F238E27FC236}">
                <a16:creationId xmlns:a16="http://schemas.microsoft.com/office/drawing/2014/main" id="{AE0F39A1-C2BB-4B58-AEBE-E134819282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548"/>
          <a:stretch/>
        </p:blipFill>
        <p:spPr>
          <a:xfrm>
            <a:off x="1671852" y="229770"/>
            <a:ext cx="2990113" cy="3034873"/>
          </a:xfrm>
          <a:prstGeom prst="rect">
            <a:avLst/>
          </a:prstGeom>
        </p:spPr>
      </p:pic>
      <p:pic>
        <p:nvPicPr>
          <p:cNvPr id="3" name="Picture 2" descr="Diagram&#10;&#10;Description automatically generated">
            <a:extLst>
              <a:ext uri="{FF2B5EF4-FFF2-40B4-BE49-F238E27FC236}">
                <a16:creationId xmlns:a16="http://schemas.microsoft.com/office/drawing/2014/main" id="{72747F71-F28F-4F83-8BA4-EFB9B23849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7601" y="3422551"/>
            <a:ext cx="2991419" cy="3355259"/>
          </a:xfrm>
          <a:prstGeom prst="rect">
            <a:avLst/>
          </a:prstGeom>
        </p:spPr>
      </p:pic>
      <p:pic>
        <p:nvPicPr>
          <p:cNvPr id="11" name="Picture 10" descr="Diagram&#10;&#10;Description automatically generated">
            <a:extLst>
              <a:ext uri="{FF2B5EF4-FFF2-40B4-BE49-F238E27FC236}">
                <a16:creationId xmlns:a16="http://schemas.microsoft.com/office/drawing/2014/main" id="{8A0FD21D-394C-46FD-BE12-0F34BA7845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9998" y="3426175"/>
            <a:ext cx="2995611" cy="3359962"/>
          </a:xfrm>
          <a:prstGeom prst="rect">
            <a:avLst/>
          </a:prstGeom>
        </p:spPr>
      </p:pic>
      <p:sp>
        <p:nvSpPr>
          <p:cNvPr id="20" name="TextBox 19">
            <a:extLst>
              <a:ext uri="{FF2B5EF4-FFF2-40B4-BE49-F238E27FC236}">
                <a16:creationId xmlns:a16="http://schemas.microsoft.com/office/drawing/2014/main" id="{A48107D7-8F4A-4F90-88EF-A03089F35673}"/>
              </a:ext>
            </a:extLst>
          </p:cNvPr>
          <p:cNvSpPr txBox="1"/>
          <p:nvPr/>
        </p:nvSpPr>
        <p:spPr>
          <a:xfrm>
            <a:off x="1751129" y="220576"/>
            <a:ext cx="356188" cy="523220"/>
          </a:xfrm>
          <a:prstGeom prst="rect">
            <a:avLst/>
          </a:prstGeom>
          <a:noFill/>
        </p:spPr>
        <p:txBody>
          <a:bodyPr wrap="none" rtlCol="0">
            <a:spAutoFit/>
          </a:bodyPr>
          <a:lstStyle/>
          <a:p>
            <a:r>
              <a:rPr lang="en-US" sz="2800" dirty="0"/>
              <a:t>a</a:t>
            </a:r>
          </a:p>
        </p:txBody>
      </p:sp>
      <p:sp>
        <p:nvSpPr>
          <p:cNvPr id="21" name="TextBox 20">
            <a:extLst>
              <a:ext uri="{FF2B5EF4-FFF2-40B4-BE49-F238E27FC236}">
                <a16:creationId xmlns:a16="http://schemas.microsoft.com/office/drawing/2014/main" id="{A53DC94E-9A3B-47A2-912A-ABC0493A3DAD}"/>
              </a:ext>
            </a:extLst>
          </p:cNvPr>
          <p:cNvSpPr txBox="1"/>
          <p:nvPr/>
        </p:nvSpPr>
        <p:spPr>
          <a:xfrm>
            <a:off x="4981411" y="229770"/>
            <a:ext cx="373820" cy="523220"/>
          </a:xfrm>
          <a:prstGeom prst="rect">
            <a:avLst/>
          </a:prstGeom>
          <a:noFill/>
        </p:spPr>
        <p:txBody>
          <a:bodyPr wrap="none" rtlCol="0">
            <a:spAutoFit/>
          </a:bodyPr>
          <a:lstStyle/>
          <a:p>
            <a:r>
              <a:rPr lang="en-US" sz="2800" dirty="0"/>
              <a:t>b</a:t>
            </a:r>
          </a:p>
        </p:txBody>
      </p:sp>
      <p:sp>
        <p:nvSpPr>
          <p:cNvPr id="22" name="TextBox 21">
            <a:extLst>
              <a:ext uri="{FF2B5EF4-FFF2-40B4-BE49-F238E27FC236}">
                <a16:creationId xmlns:a16="http://schemas.microsoft.com/office/drawing/2014/main" id="{F65E4ADE-7843-4F95-9D0A-6D107B654EC7}"/>
              </a:ext>
            </a:extLst>
          </p:cNvPr>
          <p:cNvSpPr txBox="1"/>
          <p:nvPr/>
        </p:nvSpPr>
        <p:spPr>
          <a:xfrm>
            <a:off x="1918519" y="3243587"/>
            <a:ext cx="336952" cy="523220"/>
          </a:xfrm>
          <a:prstGeom prst="rect">
            <a:avLst/>
          </a:prstGeom>
          <a:noFill/>
        </p:spPr>
        <p:txBody>
          <a:bodyPr wrap="none" rtlCol="0">
            <a:spAutoFit/>
          </a:bodyPr>
          <a:lstStyle/>
          <a:p>
            <a:r>
              <a:rPr lang="en-US" sz="2800" dirty="0"/>
              <a:t>c</a:t>
            </a:r>
          </a:p>
        </p:txBody>
      </p:sp>
      <p:sp>
        <p:nvSpPr>
          <p:cNvPr id="23" name="TextBox 22">
            <a:extLst>
              <a:ext uri="{FF2B5EF4-FFF2-40B4-BE49-F238E27FC236}">
                <a16:creationId xmlns:a16="http://schemas.microsoft.com/office/drawing/2014/main" id="{FC06DDE2-8845-4A68-9210-DB95BEB91D9E}"/>
              </a:ext>
            </a:extLst>
          </p:cNvPr>
          <p:cNvSpPr txBox="1"/>
          <p:nvPr/>
        </p:nvSpPr>
        <p:spPr>
          <a:xfrm>
            <a:off x="5148801" y="3252781"/>
            <a:ext cx="373820" cy="523220"/>
          </a:xfrm>
          <a:prstGeom prst="rect">
            <a:avLst/>
          </a:prstGeom>
          <a:noFill/>
        </p:spPr>
        <p:txBody>
          <a:bodyPr wrap="none" rtlCol="0">
            <a:spAutoFit/>
          </a:bodyPr>
          <a:lstStyle/>
          <a:p>
            <a:r>
              <a:rPr lang="en-US" sz="2800" dirty="0"/>
              <a:t>d</a:t>
            </a:r>
          </a:p>
        </p:txBody>
      </p:sp>
      <p:sp>
        <p:nvSpPr>
          <p:cNvPr id="18" name="TextBox 17">
            <a:extLst>
              <a:ext uri="{FF2B5EF4-FFF2-40B4-BE49-F238E27FC236}">
                <a16:creationId xmlns:a16="http://schemas.microsoft.com/office/drawing/2014/main" id="{EAFC3EEB-953B-41AF-AE1D-747D776979A3}"/>
              </a:ext>
            </a:extLst>
          </p:cNvPr>
          <p:cNvSpPr txBox="1"/>
          <p:nvPr/>
        </p:nvSpPr>
        <p:spPr bwMode="auto">
          <a:xfrm>
            <a:off x="2419140" y="861507"/>
            <a:ext cx="4572000" cy="40011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rPr>
              <a:t>SST-T2m</a:t>
            </a:r>
          </a:p>
        </p:txBody>
      </p:sp>
      <p:sp>
        <p:nvSpPr>
          <p:cNvPr id="19" name="TextBox 18">
            <a:extLst>
              <a:ext uri="{FF2B5EF4-FFF2-40B4-BE49-F238E27FC236}">
                <a16:creationId xmlns:a16="http://schemas.microsoft.com/office/drawing/2014/main" id="{6D77EAA7-3265-4FCD-94C7-984F2565EA57}"/>
              </a:ext>
            </a:extLst>
          </p:cNvPr>
          <p:cNvSpPr txBox="1"/>
          <p:nvPr/>
        </p:nvSpPr>
        <p:spPr bwMode="auto">
          <a:xfrm>
            <a:off x="3200400" y="3773269"/>
            <a:ext cx="3295860" cy="64633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kern="0" dirty="0">
                <a:solidFill>
                  <a:srgbClr val="FF0000"/>
                </a:solidFill>
                <a:latin typeface="Arial" charset="0"/>
                <a:ea typeface="SimSun" pitchFamily="2" charset="-122"/>
              </a:rPr>
              <a:t>1000hPa – 850hPa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charset="0"/>
                <a:ea typeface="SimSun" pitchFamily="2" charset="-122"/>
              </a:rPr>
              <a:t>T difference</a:t>
            </a:r>
            <a:endParaRPr kumimoji="0" lang="en-US" sz="1800" b="0" i="0" u="none" strike="noStrike" kern="0" cap="none" spc="0" normalizeH="0" baseline="0" noProof="0" dirty="0">
              <a:ln>
                <a:noFill/>
              </a:ln>
              <a:solidFill>
                <a:srgbClr val="FF0000"/>
              </a:solidFill>
              <a:effectLst/>
              <a:uLnTx/>
              <a:uFillTx/>
            </a:endParaRPr>
          </a:p>
        </p:txBody>
      </p:sp>
      <p:sp>
        <p:nvSpPr>
          <p:cNvPr id="24" name="TextBox 23">
            <a:extLst>
              <a:ext uri="{FF2B5EF4-FFF2-40B4-BE49-F238E27FC236}">
                <a16:creationId xmlns:a16="http://schemas.microsoft.com/office/drawing/2014/main" id="{DCF29B7D-6964-4E7A-8F3D-A6924CF93F75}"/>
              </a:ext>
            </a:extLst>
          </p:cNvPr>
          <p:cNvSpPr txBox="1"/>
          <p:nvPr/>
        </p:nvSpPr>
        <p:spPr bwMode="auto">
          <a:xfrm>
            <a:off x="228600" y="3090446"/>
            <a:ext cx="2743200" cy="33855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3300"/>
                </a:solidFill>
                <a:effectLst/>
                <a:uLnTx/>
                <a:uFillTx/>
              </a:rPr>
              <a:t>Color = T difference</a:t>
            </a:r>
          </a:p>
        </p:txBody>
      </p:sp>
      <p:sp>
        <p:nvSpPr>
          <p:cNvPr id="25" name="TextBox 24">
            <a:extLst>
              <a:ext uri="{FF2B5EF4-FFF2-40B4-BE49-F238E27FC236}">
                <a16:creationId xmlns:a16="http://schemas.microsoft.com/office/drawing/2014/main" id="{6CF9E7F3-9BC5-456A-83AC-7C556C3D2AF3}"/>
              </a:ext>
            </a:extLst>
          </p:cNvPr>
          <p:cNvSpPr txBox="1"/>
          <p:nvPr/>
        </p:nvSpPr>
        <p:spPr bwMode="auto">
          <a:xfrm>
            <a:off x="6324600" y="3124200"/>
            <a:ext cx="2743200" cy="338554"/>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solidFill>
                <a:effectLst/>
                <a:uLnTx/>
                <a:uFillTx/>
              </a:rPr>
              <a:t>Contour = sea-ice concentration</a:t>
            </a:r>
          </a:p>
        </p:txBody>
      </p:sp>
      <p:sp>
        <p:nvSpPr>
          <p:cNvPr id="26" name="TextBox 25">
            <a:extLst>
              <a:ext uri="{FF2B5EF4-FFF2-40B4-BE49-F238E27FC236}">
                <a16:creationId xmlns:a16="http://schemas.microsoft.com/office/drawing/2014/main" id="{4CD667C9-F11D-4555-95DA-AB6AE3D57BB0}"/>
              </a:ext>
            </a:extLst>
          </p:cNvPr>
          <p:cNvSpPr txBox="1"/>
          <p:nvPr/>
        </p:nvSpPr>
        <p:spPr bwMode="auto">
          <a:xfrm>
            <a:off x="3315880" y="0"/>
            <a:ext cx="3084920" cy="369332"/>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rPr>
              <a:t>ERA5 1979-2015 Mean</a:t>
            </a:r>
          </a:p>
        </p:txBody>
      </p:sp>
      <p:sp>
        <p:nvSpPr>
          <p:cNvPr id="29" name="TextBox 28">
            <a:extLst>
              <a:ext uri="{FF2B5EF4-FFF2-40B4-BE49-F238E27FC236}">
                <a16:creationId xmlns:a16="http://schemas.microsoft.com/office/drawing/2014/main" id="{78414D84-9E88-47FA-8785-4CE947AFFC30}"/>
              </a:ext>
            </a:extLst>
          </p:cNvPr>
          <p:cNvSpPr txBox="1"/>
          <p:nvPr/>
        </p:nvSpPr>
        <p:spPr bwMode="auto">
          <a:xfrm>
            <a:off x="1752600" y="-109983"/>
            <a:ext cx="2819400" cy="40011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kern="0" dirty="0">
                <a:solidFill>
                  <a:srgbClr val="000000"/>
                </a:solidFill>
              </a:rPr>
              <a:t>November</a:t>
            </a:r>
            <a:endParaRPr kumimoji="0" lang="en-US" sz="2000" b="1" i="0" u="none" strike="noStrike" kern="0" cap="none" spc="0" normalizeH="0" baseline="0" noProof="0" dirty="0">
              <a:ln>
                <a:noFill/>
              </a:ln>
              <a:solidFill>
                <a:srgbClr val="000000"/>
              </a:solidFill>
              <a:effectLst/>
              <a:uLnTx/>
              <a:uFillTx/>
            </a:endParaRPr>
          </a:p>
        </p:txBody>
      </p:sp>
      <p:sp>
        <p:nvSpPr>
          <p:cNvPr id="30" name="TextBox 29">
            <a:extLst>
              <a:ext uri="{FF2B5EF4-FFF2-40B4-BE49-F238E27FC236}">
                <a16:creationId xmlns:a16="http://schemas.microsoft.com/office/drawing/2014/main" id="{CD123699-DB20-4BF0-B297-D4ADCE365892}"/>
              </a:ext>
            </a:extLst>
          </p:cNvPr>
          <p:cNvSpPr txBox="1"/>
          <p:nvPr/>
        </p:nvSpPr>
        <p:spPr bwMode="auto">
          <a:xfrm>
            <a:off x="4953000" y="-109983"/>
            <a:ext cx="3124200" cy="40011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kern="0" dirty="0">
                <a:solidFill>
                  <a:srgbClr val="000000"/>
                </a:solidFill>
              </a:rPr>
              <a:t>January</a:t>
            </a:r>
            <a:endParaRPr kumimoji="0" lang="en-US" sz="20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876286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8DE69F7-503A-4414-8F74-23D54DC00470}"/>
              </a:ext>
            </a:extLst>
          </p:cNvPr>
          <p:cNvGrpSpPr/>
          <p:nvPr/>
        </p:nvGrpSpPr>
        <p:grpSpPr>
          <a:xfrm>
            <a:off x="346973" y="1106713"/>
            <a:ext cx="8621237" cy="4717143"/>
            <a:chOff x="346973" y="1106713"/>
            <a:chExt cx="8621237" cy="4717143"/>
          </a:xfrm>
        </p:grpSpPr>
        <p:pic>
          <p:nvPicPr>
            <p:cNvPr id="12" name="Picture 11" descr="Map&#10;&#10;Description automatically generated">
              <a:extLst>
                <a:ext uri="{FF2B5EF4-FFF2-40B4-BE49-F238E27FC236}">
                  <a16:creationId xmlns:a16="http://schemas.microsoft.com/office/drawing/2014/main" id="{E848AEB5-7CA1-45DE-A8D8-B3F227607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73" y="1106713"/>
              <a:ext cx="4229664" cy="4717143"/>
            </a:xfrm>
            <a:prstGeom prst="rect">
              <a:avLst/>
            </a:prstGeom>
          </p:spPr>
        </p:pic>
        <p:pic>
          <p:nvPicPr>
            <p:cNvPr id="6" name="Picture 5" descr="Diagram&#10;&#10;Description automatically generated">
              <a:extLst>
                <a:ext uri="{FF2B5EF4-FFF2-40B4-BE49-F238E27FC236}">
                  <a16:creationId xmlns:a16="http://schemas.microsoft.com/office/drawing/2014/main" id="{2370DC1F-5578-434F-B753-8602DA2FFF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823" y="1106713"/>
              <a:ext cx="4233387" cy="4717143"/>
            </a:xfrm>
            <a:prstGeom prst="rect">
              <a:avLst/>
            </a:prstGeom>
          </p:spPr>
        </p:pic>
        <p:sp>
          <p:nvSpPr>
            <p:cNvPr id="8" name="TextBox 7">
              <a:extLst>
                <a:ext uri="{FF2B5EF4-FFF2-40B4-BE49-F238E27FC236}">
                  <a16:creationId xmlns:a16="http://schemas.microsoft.com/office/drawing/2014/main" id="{0B2A2FF3-22FC-4FED-8F79-542ADC97F6E8}"/>
                </a:ext>
              </a:extLst>
            </p:cNvPr>
            <p:cNvSpPr txBox="1"/>
            <p:nvPr/>
          </p:nvSpPr>
          <p:spPr>
            <a:xfrm>
              <a:off x="560972" y="1392657"/>
              <a:ext cx="356188" cy="523220"/>
            </a:xfrm>
            <a:prstGeom prst="rect">
              <a:avLst/>
            </a:prstGeom>
            <a:noFill/>
          </p:spPr>
          <p:txBody>
            <a:bodyPr wrap="none" rtlCol="0">
              <a:spAutoFit/>
            </a:bodyPr>
            <a:lstStyle/>
            <a:p>
              <a:r>
                <a:rPr lang="en-US" sz="2800" dirty="0"/>
                <a:t>a</a:t>
              </a:r>
            </a:p>
          </p:txBody>
        </p:sp>
        <p:sp>
          <p:nvSpPr>
            <p:cNvPr id="9" name="TextBox 8">
              <a:extLst>
                <a:ext uri="{FF2B5EF4-FFF2-40B4-BE49-F238E27FC236}">
                  <a16:creationId xmlns:a16="http://schemas.microsoft.com/office/drawing/2014/main" id="{7BC49B79-14AC-483B-8E2C-B18B2AC8E57A}"/>
                </a:ext>
              </a:extLst>
            </p:cNvPr>
            <p:cNvSpPr txBox="1"/>
            <p:nvPr/>
          </p:nvSpPr>
          <p:spPr>
            <a:xfrm>
              <a:off x="4989989" y="1394832"/>
              <a:ext cx="373820" cy="523220"/>
            </a:xfrm>
            <a:prstGeom prst="rect">
              <a:avLst/>
            </a:prstGeom>
            <a:noFill/>
          </p:spPr>
          <p:txBody>
            <a:bodyPr wrap="none" rtlCol="0">
              <a:spAutoFit/>
            </a:bodyPr>
            <a:lstStyle/>
            <a:p>
              <a:r>
                <a:rPr lang="en-US" sz="2800" dirty="0"/>
                <a:t>b</a:t>
              </a:r>
            </a:p>
          </p:txBody>
        </p:sp>
      </p:grpSp>
      <p:sp>
        <p:nvSpPr>
          <p:cNvPr id="10" name="TextBox 9">
            <a:extLst>
              <a:ext uri="{FF2B5EF4-FFF2-40B4-BE49-F238E27FC236}">
                <a16:creationId xmlns:a16="http://schemas.microsoft.com/office/drawing/2014/main" id="{723730FF-F9B5-4021-966C-8EA55E2811F4}"/>
              </a:ext>
            </a:extLst>
          </p:cNvPr>
          <p:cNvSpPr txBox="1"/>
          <p:nvPr/>
        </p:nvSpPr>
        <p:spPr>
          <a:xfrm>
            <a:off x="1524000" y="76200"/>
            <a:ext cx="6400800" cy="523220"/>
          </a:xfrm>
          <a:prstGeom prst="rect">
            <a:avLst/>
          </a:prstGeom>
          <a:noFill/>
        </p:spPr>
        <p:txBody>
          <a:bodyPr wrap="square">
            <a:spAutoFit/>
          </a:bodyPr>
          <a:lstStyle/>
          <a:p>
            <a:r>
              <a:rPr lang="en-US" b="1" dirty="0">
                <a:solidFill>
                  <a:schemeClr val="tx1"/>
                </a:solidFill>
              </a:rPr>
              <a:t>ERA5, 1979-2020 mean, November</a:t>
            </a:r>
          </a:p>
        </p:txBody>
      </p:sp>
      <p:sp>
        <p:nvSpPr>
          <p:cNvPr id="11" name="TextBox 10">
            <a:extLst>
              <a:ext uri="{FF2B5EF4-FFF2-40B4-BE49-F238E27FC236}">
                <a16:creationId xmlns:a16="http://schemas.microsoft.com/office/drawing/2014/main" id="{C3C5DC8A-5770-4B6F-8339-8C3164A12963}"/>
              </a:ext>
            </a:extLst>
          </p:cNvPr>
          <p:cNvSpPr txBox="1"/>
          <p:nvPr/>
        </p:nvSpPr>
        <p:spPr>
          <a:xfrm>
            <a:off x="228600" y="742890"/>
            <a:ext cx="4572000" cy="400110"/>
          </a:xfrm>
          <a:prstGeom prst="rect">
            <a:avLst/>
          </a:prstGeom>
          <a:noFill/>
        </p:spPr>
        <p:txBody>
          <a:bodyPr wrap="square">
            <a:spAutoFit/>
          </a:bodyPr>
          <a:lstStyle/>
          <a:p>
            <a:r>
              <a:rPr lang="en-US" sz="2000" b="1" dirty="0">
                <a:solidFill>
                  <a:srgbClr val="FF0000"/>
                </a:solidFill>
              </a:rPr>
              <a:t>SH + LH fluxes </a:t>
            </a:r>
          </a:p>
        </p:txBody>
      </p:sp>
      <p:sp>
        <p:nvSpPr>
          <p:cNvPr id="14" name="TextBox 13">
            <a:extLst>
              <a:ext uri="{FF2B5EF4-FFF2-40B4-BE49-F238E27FC236}">
                <a16:creationId xmlns:a16="http://schemas.microsoft.com/office/drawing/2014/main" id="{A06EE919-7A51-4297-B3D8-AE3793E0EC06}"/>
              </a:ext>
            </a:extLst>
          </p:cNvPr>
          <p:cNvSpPr txBox="1"/>
          <p:nvPr/>
        </p:nvSpPr>
        <p:spPr>
          <a:xfrm>
            <a:off x="4572000" y="685800"/>
            <a:ext cx="4572000" cy="400110"/>
          </a:xfrm>
          <a:prstGeom prst="rect">
            <a:avLst/>
          </a:prstGeom>
          <a:noFill/>
        </p:spPr>
        <p:txBody>
          <a:bodyPr wrap="square">
            <a:spAutoFit/>
          </a:bodyPr>
          <a:lstStyle/>
          <a:p>
            <a:r>
              <a:rPr lang="en-US" sz="2000" b="1" dirty="0">
                <a:solidFill>
                  <a:srgbClr val="FF0000"/>
                </a:solidFill>
              </a:rPr>
              <a:t>Upward LW Radiation </a:t>
            </a:r>
          </a:p>
        </p:txBody>
      </p:sp>
      <p:sp>
        <p:nvSpPr>
          <p:cNvPr id="15" name="TextBox 14">
            <a:extLst>
              <a:ext uri="{FF2B5EF4-FFF2-40B4-BE49-F238E27FC236}">
                <a16:creationId xmlns:a16="http://schemas.microsoft.com/office/drawing/2014/main" id="{E391E7B9-8804-4CD4-A62E-951646BFAA85}"/>
              </a:ext>
            </a:extLst>
          </p:cNvPr>
          <p:cNvSpPr txBox="1"/>
          <p:nvPr/>
        </p:nvSpPr>
        <p:spPr>
          <a:xfrm>
            <a:off x="2590800" y="5772089"/>
            <a:ext cx="4114800" cy="415589"/>
          </a:xfrm>
          <a:prstGeom prst="rect">
            <a:avLst/>
          </a:prstGeom>
          <a:noFill/>
        </p:spPr>
        <p:txBody>
          <a:bodyPr wrap="square">
            <a:spAutoFit/>
          </a:bodyPr>
          <a:lstStyle/>
          <a:p>
            <a:r>
              <a:rPr lang="en-US" sz="2000" dirty="0">
                <a:solidFill>
                  <a:schemeClr val="tx1"/>
                </a:solidFill>
              </a:rPr>
              <a:t>W m</a:t>
            </a:r>
            <a:r>
              <a:rPr lang="en-US" sz="2000" baseline="30000" dirty="0">
                <a:solidFill>
                  <a:schemeClr val="tx1"/>
                </a:solidFill>
              </a:rPr>
              <a:t>-2</a:t>
            </a:r>
            <a:endParaRPr lang="en-US" sz="2000" dirty="0">
              <a:solidFill>
                <a:schemeClr val="tx1"/>
              </a:solidFill>
            </a:endParaRPr>
          </a:p>
        </p:txBody>
      </p:sp>
      <p:sp>
        <p:nvSpPr>
          <p:cNvPr id="16" name="TextBox 15">
            <a:extLst>
              <a:ext uri="{FF2B5EF4-FFF2-40B4-BE49-F238E27FC236}">
                <a16:creationId xmlns:a16="http://schemas.microsoft.com/office/drawing/2014/main" id="{4BE3C216-E00E-4D22-A90F-4FF87693EDBE}"/>
              </a:ext>
            </a:extLst>
          </p:cNvPr>
          <p:cNvSpPr txBox="1"/>
          <p:nvPr/>
        </p:nvSpPr>
        <p:spPr>
          <a:xfrm>
            <a:off x="2590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3377998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A3FC2D9-F638-4CF5-81C1-0CC4C43E5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3725" y="1081318"/>
            <a:ext cx="4322495" cy="4850352"/>
          </a:xfrm>
          <a:prstGeom prst="rect">
            <a:avLst/>
          </a:prstGeom>
        </p:spPr>
      </p:pic>
      <p:sp>
        <p:nvSpPr>
          <p:cNvPr id="5" name="TextBox 4">
            <a:extLst>
              <a:ext uri="{FF2B5EF4-FFF2-40B4-BE49-F238E27FC236}">
                <a16:creationId xmlns:a16="http://schemas.microsoft.com/office/drawing/2014/main" id="{9AD34403-7712-4A83-914F-75FE2D756EFA}"/>
              </a:ext>
            </a:extLst>
          </p:cNvPr>
          <p:cNvSpPr txBox="1"/>
          <p:nvPr/>
        </p:nvSpPr>
        <p:spPr>
          <a:xfrm>
            <a:off x="5331068" y="1039233"/>
            <a:ext cx="373820" cy="523220"/>
          </a:xfrm>
          <a:prstGeom prst="rect">
            <a:avLst/>
          </a:prstGeom>
          <a:noFill/>
        </p:spPr>
        <p:txBody>
          <a:bodyPr wrap="none" rtlCol="0">
            <a:spAutoFit/>
          </a:bodyPr>
          <a:lstStyle/>
          <a:p>
            <a:r>
              <a:rPr lang="en-US" sz="2800" dirty="0"/>
              <a:t>b</a:t>
            </a:r>
          </a:p>
        </p:txBody>
      </p:sp>
      <p:pic>
        <p:nvPicPr>
          <p:cNvPr id="6" name="Picture 5" descr="Map&#10;&#10;Description automatically generated">
            <a:extLst>
              <a:ext uri="{FF2B5EF4-FFF2-40B4-BE49-F238E27FC236}">
                <a16:creationId xmlns:a16="http://schemas.microsoft.com/office/drawing/2014/main" id="{DDF350DB-FB30-45F5-BCF0-77BD86EA14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078" y="1089995"/>
            <a:ext cx="4316912" cy="4814447"/>
          </a:xfrm>
          <a:prstGeom prst="rect">
            <a:avLst/>
          </a:prstGeom>
        </p:spPr>
      </p:pic>
      <p:sp>
        <p:nvSpPr>
          <p:cNvPr id="7" name="TextBox 6">
            <a:extLst>
              <a:ext uri="{FF2B5EF4-FFF2-40B4-BE49-F238E27FC236}">
                <a16:creationId xmlns:a16="http://schemas.microsoft.com/office/drawing/2014/main" id="{92F8EE2F-79FC-4CAB-B2EE-4CBED75BF64F}"/>
              </a:ext>
            </a:extLst>
          </p:cNvPr>
          <p:cNvSpPr txBox="1"/>
          <p:nvPr/>
        </p:nvSpPr>
        <p:spPr>
          <a:xfrm>
            <a:off x="843423" y="1091936"/>
            <a:ext cx="356188" cy="523220"/>
          </a:xfrm>
          <a:prstGeom prst="rect">
            <a:avLst/>
          </a:prstGeom>
          <a:noFill/>
        </p:spPr>
        <p:txBody>
          <a:bodyPr wrap="none" rtlCol="0">
            <a:spAutoFit/>
          </a:bodyPr>
          <a:lstStyle/>
          <a:p>
            <a:r>
              <a:rPr lang="en-US" sz="2800" dirty="0"/>
              <a:t>a</a:t>
            </a:r>
          </a:p>
        </p:txBody>
      </p:sp>
      <p:sp>
        <p:nvSpPr>
          <p:cNvPr id="8" name="TextBox 7">
            <a:extLst>
              <a:ext uri="{FF2B5EF4-FFF2-40B4-BE49-F238E27FC236}">
                <a16:creationId xmlns:a16="http://schemas.microsoft.com/office/drawing/2014/main" id="{DE11904B-9DAF-440A-A6DE-3454A78BA8EE}"/>
              </a:ext>
            </a:extLst>
          </p:cNvPr>
          <p:cNvSpPr txBox="1"/>
          <p:nvPr/>
        </p:nvSpPr>
        <p:spPr>
          <a:xfrm>
            <a:off x="1524000" y="76200"/>
            <a:ext cx="6400800" cy="523220"/>
          </a:xfrm>
          <a:prstGeom prst="rect">
            <a:avLst/>
          </a:prstGeom>
          <a:noFill/>
        </p:spPr>
        <p:txBody>
          <a:bodyPr wrap="square">
            <a:spAutoFit/>
          </a:bodyPr>
          <a:lstStyle/>
          <a:p>
            <a:r>
              <a:rPr lang="en-US" b="1" dirty="0">
                <a:solidFill>
                  <a:schemeClr val="tx1"/>
                </a:solidFill>
              </a:rPr>
              <a:t>ERA5, 1979-2020 mean, November</a:t>
            </a:r>
          </a:p>
        </p:txBody>
      </p:sp>
      <p:sp>
        <p:nvSpPr>
          <p:cNvPr id="9" name="TextBox 8">
            <a:extLst>
              <a:ext uri="{FF2B5EF4-FFF2-40B4-BE49-F238E27FC236}">
                <a16:creationId xmlns:a16="http://schemas.microsoft.com/office/drawing/2014/main" id="{A676B67D-AA9B-45B3-AA9D-81EB347577ED}"/>
              </a:ext>
            </a:extLst>
          </p:cNvPr>
          <p:cNvSpPr txBox="1"/>
          <p:nvPr/>
        </p:nvSpPr>
        <p:spPr>
          <a:xfrm>
            <a:off x="228600" y="742890"/>
            <a:ext cx="4572000" cy="400110"/>
          </a:xfrm>
          <a:prstGeom prst="rect">
            <a:avLst/>
          </a:prstGeom>
          <a:noFill/>
        </p:spPr>
        <p:txBody>
          <a:bodyPr wrap="square">
            <a:spAutoFit/>
          </a:bodyPr>
          <a:lstStyle/>
          <a:p>
            <a:r>
              <a:rPr lang="en-US" sz="2000" b="1" dirty="0">
                <a:solidFill>
                  <a:srgbClr val="FF0000"/>
                </a:solidFill>
              </a:rPr>
              <a:t>Low Cloud Cover </a:t>
            </a:r>
          </a:p>
        </p:txBody>
      </p:sp>
      <p:sp>
        <p:nvSpPr>
          <p:cNvPr id="10" name="TextBox 9">
            <a:extLst>
              <a:ext uri="{FF2B5EF4-FFF2-40B4-BE49-F238E27FC236}">
                <a16:creationId xmlns:a16="http://schemas.microsoft.com/office/drawing/2014/main" id="{99AE4148-EE98-444B-9566-584DFABEFADF}"/>
              </a:ext>
            </a:extLst>
          </p:cNvPr>
          <p:cNvSpPr txBox="1"/>
          <p:nvPr/>
        </p:nvSpPr>
        <p:spPr>
          <a:xfrm>
            <a:off x="4572000" y="742890"/>
            <a:ext cx="4572000" cy="400110"/>
          </a:xfrm>
          <a:prstGeom prst="rect">
            <a:avLst/>
          </a:prstGeom>
          <a:noFill/>
        </p:spPr>
        <p:txBody>
          <a:bodyPr wrap="square">
            <a:spAutoFit/>
          </a:bodyPr>
          <a:lstStyle/>
          <a:p>
            <a:r>
              <a:rPr lang="en-US" sz="2000" b="1" dirty="0">
                <a:solidFill>
                  <a:srgbClr val="FF0000"/>
                </a:solidFill>
              </a:rPr>
              <a:t>High Cloud Cover </a:t>
            </a:r>
          </a:p>
        </p:txBody>
      </p:sp>
      <p:sp>
        <p:nvSpPr>
          <p:cNvPr id="11" name="TextBox 10">
            <a:extLst>
              <a:ext uri="{FF2B5EF4-FFF2-40B4-BE49-F238E27FC236}">
                <a16:creationId xmlns:a16="http://schemas.microsoft.com/office/drawing/2014/main" id="{F381360D-5EF5-43CC-8B93-57164B0453FE}"/>
              </a:ext>
            </a:extLst>
          </p:cNvPr>
          <p:cNvSpPr txBox="1"/>
          <p:nvPr/>
        </p:nvSpPr>
        <p:spPr>
          <a:xfrm>
            <a:off x="2590800" y="5772089"/>
            <a:ext cx="4114800" cy="415589"/>
          </a:xfrm>
          <a:prstGeom prst="rect">
            <a:avLst/>
          </a:prstGeom>
          <a:noFill/>
        </p:spPr>
        <p:txBody>
          <a:bodyPr wrap="square">
            <a:spAutoFit/>
          </a:bodyPr>
          <a:lstStyle/>
          <a:p>
            <a:r>
              <a:rPr lang="en-US" sz="2000" dirty="0">
                <a:solidFill>
                  <a:schemeClr val="tx1"/>
                </a:solidFill>
              </a:rPr>
              <a:t>%</a:t>
            </a:r>
          </a:p>
        </p:txBody>
      </p:sp>
      <p:sp>
        <p:nvSpPr>
          <p:cNvPr id="12" name="TextBox 11">
            <a:extLst>
              <a:ext uri="{FF2B5EF4-FFF2-40B4-BE49-F238E27FC236}">
                <a16:creationId xmlns:a16="http://schemas.microsoft.com/office/drawing/2014/main" id="{E8AB6079-7E10-450F-9095-EA4BAFB965E9}"/>
              </a:ext>
            </a:extLst>
          </p:cNvPr>
          <p:cNvSpPr txBox="1"/>
          <p:nvPr/>
        </p:nvSpPr>
        <p:spPr>
          <a:xfrm>
            <a:off x="2590800" y="6229290"/>
            <a:ext cx="4572000" cy="400110"/>
          </a:xfrm>
          <a:prstGeom prst="rect">
            <a:avLst/>
          </a:prstGeom>
          <a:noFill/>
        </p:spPr>
        <p:txBody>
          <a:bodyPr wrap="square">
            <a:spAutoFit/>
          </a:bodyPr>
          <a:lstStyle/>
          <a:p>
            <a:r>
              <a:rPr lang="en-US" sz="2000" dirty="0">
                <a:solidFill>
                  <a:schemeClr val="tx1"/>
                </a:solidFill>
              </a:rPr>
              <a:t>Contour = Sea-ice Concentration (%)</a:t>
            </a:r>
          </a:p>
        </p:txBody>
      </p:sp>
    </p:spTree>
    <p:extLst>
      <p:ext uri="{BB962C8B-B14F-4D97-AF65-F5344CB8AC3E}">
        <p14:creationId xmlns:p14="http://schemas.microsoft.com/office/powerpoint/2010/main" val="1318557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8A9599-C52E-4C18-977B-7B5603FFA708}"/>
              </a:ext>
            </a:extLst>
          </p:cNvPr>
          <p:cNvPicPr>
            <a:picLocks noChangeAspect="1"/>
          </p:cNvPicPr>
          <p:nvPr/>
        </p:nvPicPr>
        <p:blipFill>
          <a:blip r:embed="rId2"/>
          <a:stretch>
            <a:fillRect/>
          </a:stretch>
        </p:blipFill>
        <p:spPr>
          <a:xfrm>
            <a:off x="0" y="1273342"/>
            <a:ext cx="9144000" cy="5279858"/>
          </a:xfrm>
          <a:prstGeom prst="rect">
            <a:avLst/>
          </a:prstGeom>
        </p:spPr>
      </p:pic>
      <p:sp>
        <p:nvSpPr>
          <p:cNvPr id="4" name="Rectangle 2">
            <a:extLst>
              <a:ext uri="{FF2B5EF4-FFF2-40B4-BE49-F238E27FC236}">
                <a16:creationId xmlns:a16="http://schemas.microsoft.com/office/drawing/2014/main" id="{DFBD0F22-FF7B-42C4-8BEB-E2BDF342BB07}"/>
              </a:ext>
            </a:extLst>
          </p:cNvPr>
          <p:cNvSpPr txBox="1">
            <a:spLocks noChangeArrowheads="1"/>
          </p:cNvSpPr>
          <p:nvPr/>
        </p:nvSpPr>
        <p:spPr>
          <a:xfrm>
            <a:off x="0" y="304800"/>
            <a:ext cx="92202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9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600" b="1" kern="0" dirty="0">
                <a:solidFill>
                  <a:schemeClr val="tx2"/>
                </a:solidFill>
                <a:latin typeface="Arial" charset="0"/>
                <a:ea typeface="SimSun" pitchFamily="2" charset="-122"/>
                <a:cs typeface="+mj-cs"/>
              </a:rPr>
              <a:t>Arctic September Sea-ice Extent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600" b="1" kern="0" dirty="0">
                <a:solidFill>
                  <a:schemeClr val="tx2"/>
                </a:solidFill>
                <a:latin typeface="Arial" charset="0"/>
                <a:ea typeface="SimSun" pitchFamily="2" charset="-122"/>
                <a:cs typeface="+mj-cs"/>
              </a:rPr>
              <a:t>1979-2019</a:t>
            </a:r>
            <a:r>
              <a:rPr lang="en-US" sz="2400" b="1" kern="0" dirty="0">
                <a:solidFill>
                  <a:schemeClr val="tx2"/>
                </a:solidFill>
                <a:latin typeface="Arial" charset="0"/>
                <a:ea typeface="SimSun" pitchFamily="2" charset="-122"/>
                <a:cs typeface="+mj-cs"/>
              </a:rPr>
              <a:t> </a:t>
            </a:r>
            <a:endPar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7" name="Straight Arrow Connector 6">
            <a:extLst>
              <a:ext uri="{FF2B5EF4-FFF2-40B4-BE49-F238E27FC236}">
                <a16:creationId xmlns:a16="http://schemas.microsoft.com/office/drawing/2014/main" id="{F7AF9D14-C2FD-4AF3-9D0E-8BCEA60B88D5}"/>
              </a:ext>
            </a:extLst>
          </p:cNvPr>
          <p:cNvCxnSpPr>
            <a:cxnSpLocks/>
          </p:cNvCxnSpPr>
          <p:nvPr/>
        </p:nvCxnSpPr>
        <p:spPr bwMode="auto">
          <a:xfrm>
            <a:off x="1143000" y="1981200"/>
            <a:ext cx="3886200" cy="609600"/>
          </a:xfrm>
          <a:prstGeom prst="straightConnector1">
            <a:avLst/>
          </a:prstGeom>
          <a:solidFill>
            <a:schemeClr val="accent1"/>
          </a:solidFill>
          <a:ln w="44450" cap="flat" cmpd="sng" algn="ctr">
            <a:solidFill>
              <a:schemeClr val="tx2"/>
            </a:solidFill>
            <a:prstDash val="solid"/>
            <a:round/>
            <a:headEnd type="none" w="med" len="med"/>
            <a:tailEnd type="arrow"/>
          </a:ln>
          <a:effectLst/>
        </p:spPr>
      </p:cxnSp>
      <p:cxnSp>
        <p:nvCxnSpPr>
          <p:cNvPr id="8" name="Straight Arrow Connector 7">
            <a:extLst>
              <a:ext uri="{FF2B5EF4-FFF2-40B4-BE49-F238E27FC236}">
                <a16:creationId xmlns:a16="http://schemas.microsoft.com/office/drawing/2014/main" id="{07709BFE-738B-46E5-BEBE-FBF252A233C4}"/>
              </a:ext>
            </a:extLst>
          </p:cNvPr>
          <p:cNvCxnSpPr>
            <a:cxnSpLocks/>
          </p:cNvCxnSpPr>
          <p:nvPr/>
        </p:nvCxnSpPr>
        <p:spPr bwMode="auto">
          <a:xfrm>
            <a:off x="5029200" y="2590800"/>
            <a:ext cx="2667000" cy="1981200"/>
          </a:xfrm>
          <a:prstGeom prst="straightConnector1">
            <a:avLst/>
          </a:prstGeom>
          <a:solidFill>
            <a:schemeClr val="accent1"/>
          </a:solidFill>
          <a:ln w="44450" cap="flat" cmpd="sng" algn="ctr">
            <a:solidFill>
              <a:schemeClr val="tx2"/>
            </a:solidFill>
            <a:prstDash val="solid"/>
            <a:round/>
            <a:headEnd type="none" w="med" len="med"/>
            <a:tailEnd type="arrow"/>
          </a:ln>
          <a:effectLst/>
        </p:spPr>
      </p:cxnSp>
    </p:spTree>
    <p:extLst>
      <p:ext uri="{BB962C8B-B14F-4D97-AF65-F5344CB8AC3E}">
        <p14:creationId xmlns:p14="http://schemas.microsoft.com/office/powerpoint/2010/main" val="371187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57A3A6-E003-AFE5-0B95-583C410196B6}"/>
              </a:ext>
            </a:extLst>
          </p:cNvPr>
          <p:cNvPicPr>
            <a:picLocks noChangeAspect="1"/>
          </p:cNvPicPr>
          <p:nvPr/>
        </p:nvPicPr>
        <p:blipFill>
          <a:blip r:embed="rId2"/>
          <a:stretch>
            <a:fillRect/>
          </a:stretch>
        </p:blipFill>
        <p:spPr>
          <a:xfrm>
            <a:off x="762000" y="65595"/>
            <a:ext cx="7620000" cy="3200055"/>
          </a:xfrm>
          <a:prstGeom prst="rect">
            <a:avLst/>
          </a:prstGeom>
        </p:spPr>
      </p:pic>
      <p:pic>
        <p:nvPicPr>
          <p:cNvPr id="4" name="Picture 3">
            <a:extLst>
              <a:ext uri="{FF2B5EF4-FFF2-40B4-BE49-F238E27FC236}">
                <a16:creationId xmlns:a16="http://schemas.microsoft.com/office/drawing/2014/main" id="{99028A66-E583-B87B-9273-24C4043C1FB5}"/>
              </a:ext>
            </a:extLst>
          </p:cNvPr>
          <p:cNvPicPr>
            <a:picLocks noChangeAspect="1"/>
          </p:cNvPicPr>
          <p:nvPr/>
        </p:nvPicPr>
        <p:blipFill>
          <a:blip r:embed="rId3"/>
          <a:stretch>
            <a:fillRect/>
          </a:stretch>
        </p:blipFill>
        <p:spPr>
          <a:xfrm>
            <a:off x="762000" y="3314475"/>
            <a:ext cx="7620000" cy="3524189"/>
          </a:xfrm>
          <a:prstGeom prst="rect">
            <a:avLst/>
          </a:prstGeom>
        </p:spPr>
      </p:pic>
      <p:sp>
        <p:nvSpPr>
          <p:cNvPr id="7" name="TextBox 6">
            <a:extLst>
              <a:ext uri="{FF2B5EF4-FFF2-40B4-BE49-F238E27FC236}">
                <a16:creationId xmlns:a16="http://schemas.microsoft.com/office/drawing/2014/main" id="{0B4E99C5-1183-4813-B3F6-A09500647180}"/>
              </a:ext>
            </a:extLst>
          </p:cNvPr>
          <p:cNvSpPr txBox="1"/>
          <p:nvPr/>
        </p:nvSpPr>
        <p:spPr bwMode="auto">
          <a:xfrm>
            <a:off x="3276600" y="457200"/>
            <a:ext cx="5410200" cy="338554"/>
          </a:xfrm>
          <a:prstGeom prst="rect">
            <a:avLst/>
          </a:prstGeom>
          <a:noFill/>
          <a:ln w="9525">
            <a:noFill/>
            <a:miter lim="800000"/>
            <a:headEnd/>
            <a:tailEnd/>
          </a:ln>
        </p:spPr>
        <p:txBody>
          <a:bodyPr wrap="square">
            <a:spAutoFit/>
          </a:bodyPr>
          <a:lstStyle/>
          <a:p>
            <a:r>
              <a:rPr kumimoji="0" lang="en-US" sz="1600" b="1" i="0" u="none" strike="noStrike" kern="0" cap="none" spc="0" normalizeH="0" baseline="0" noProof="0" dirty="0">
                <a:ln>
                  <a:noFill/>
                </a:ln>
                <a:solidFill>
                  <a:schemeClr val="tx2"/>
                </a:solidFill>
                <a:effectLst/>
                <a:uLnTx/>
                <a:uFillTx/>
                <a:latin typeface="Arial" charset="0"/>
                <a:ea typeface="SimSun" pitchFamily="2" charset="-122"/>
                <a:cs typeface="+mj-cs"/>
              </a:rPr>
              <a:t>September </a:t>
            </a:r>
            <a:r>
              <a:rPr kumimoji="0" lang="en-US" sz="1600" b="1" i="0" u="none" strike="noStrike" kern="0" cap="none" spc="0" normalizeH="0" baseline="0" noProof="0" dirty="0">
                <a:ln>
                  <a:noFill/>
                </a:ln>
                <a:effectLst/>
                <a:uLnTx/>
                <a:uFillTx/>
                <a:latin typeface="Arial" charset="0"/>
                <a:ea typeface="SimSun" pitchFamily="2" charset="-122"/>
                <a:cs typeface="+mj-cs"/>
              </a:rPr>
              <a:t>Arctic Sea Ice Change 1979-2023 </a:t>
            </a:r>
            <a:endParaRPr lang="en-US" sz="1600" dirty="0"/>
          </a:p>
        </p:txBody>
      </p:sp>
      <p:sp>
        <p:nvSpPr>
          <p:cNvPr id="8" name="TextBox 7">
            <a:extLst>
              <a:ext uri="{FF2B5EF4-FFF2-40B4-BE49-F238E27FC236}">
                <a16:creationId xmlns:a16="http://schemas.microsoft.com/office/drawing/2014/main" id="{0227BF7C-6088-4D1F-97A2-E223730A9934}"/>
              </a:ext>
            </a:extLst>
          </p:cNvPr>
          <p:cNvSpPr txBox="1"/>
          <p:nvPr/>
        </p:nvSpPr>
        <p:spPr bwMode="auto">
          <a:xfrm>
            <a:off x="3810000" y="3897868"/>
            <a:ext cx="4953000" cy="369332"/>
          </a:xfrm>
          <a:prstGeom prst="rect">
            <a:avLst/>
          </a:prstGeom>
          <a:noFill/>
          <a:ln w="9525">
            <a:noFill/>
            <a:miter lim="800000"/>
            <a:headEnd/>
            <a:tailEnd/>
          </a:ln>
        </p:spPr>
        <p:txBody>
          <a:bodyPr wrap="square">
            <a:spAutoFit/>
          </a:bodyPr>
          <a:lstStyle/>
          <a:p>
            <a:r>
              <a:rPr lang="en-US" sz="1800" b="1" kern="0" dirty="0">
                <a:solidFill>
                  <a:schemeClr val="tx2"/>
                </a:solidFill>
                <a:latin typeface="Arial" charset="0"/>
                <a:ea typeface="SimSun" pitchFamily="2" charset="-122"/>
                <a:cs typeface="+mj-cs"/>
              </a:rPr>
              <a:t>February</a:t>
            </a:r>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1800" b="1" i="0" u="none" strike="noStrike" kern="0" cap="none" spc="0" normalizeH="0" baseline="0" noProof="0" dirty="0">
                <a:ln>
                  <a:noFill/>
                </a:ln>
                <a:effectLst/>
                <a:uLnTx/>
                <a:uFillTx/>
                <a:latin typeface="Arial" charset="0"/>
                <a:ea typeface="SimSun" pitchFamily="2" charset="-122"/>
                <a:cs typeface="+mj-cs"/>
              </a:rPr>
              <a:t>Arctic Sea Ice  1979-2024</a:t>
            </a:r>
            <a:endParaRPr lang="en-US" sz="1800" dirty="0"/>
          </a:p>
        </p:txBody>
      </p:sp>
      <p:sp>
        <p:nvSpPr>
          <p:cNvPr id="10" name="TextBox 9">
            <a:extLst>
              <a:ext uri="{FF2B5EF4-FFF2-40B4-BE49-F238E27FC236}">
                <a16:creationId xmlns:a16="http://schemas.microsoft.com/office/drawing/2014/main" id="{6501DD6A-E98A-4F7C-A0D8-4086E6A96B4C}"/>
              </a:ext>
            </a:extLst>
          </p:cNvPr>
          <p:cNvSpPr txBox="1"/>
          <p:nvPr/>
        </p:nvSpPr>
        <p:spPr bwMode="auto">
          <a:xfrm>
            <a:off x="4720389" y="6570269"/>
            <a:ext cx="4572000" cy="307777"/>
          </a:xfrm>
          <a:prstGeom prst="rect">
            <a:avLst/>
          </a:prstGeom>
          <a:noFill/>
          <a:ln w="9525">
            <a:noFill/>
            <a:miter lim="800000"/>
            <a:headEnd/>
            <a:tailEnd/>
          </a:ln>
        </p:spPr>
        <p:txBody>
          <a:bodyPr wrap="square">
            <a:spAutoFit/>
          </a:bodyPr>
          <a:lstStyle/>
          <a:p>
            <a:r>
              <a:rPr lang="en-US" sz="1400" dirty="0"/>
              <a:t>Source: http://nsidc.org/arcticseaicenews/sea-ice-analysis-tool/</a:t>
            </a:r>
          </a:p>
        </p:txBody>
      </p:sp>
    </p:spTree>
    <p:extLst>
      <p:ext uri="{BB962C8B-B14F-4D97-AF65-F5344CB8AC3E}">
        <p14:creationId xmlns:p14="http://schemas.microsoft.com/office/powerpoint/2010/main" val="1018619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29B5F6-7237-4613-ABFA-4F48554A1896}"/>
              </a:ext>
            </a:extLst>
          </p:cNvPr>
          <p:cNvPicPr>
            <a:picLocks noChangeAspect="1"/>
          </p:cNvPicPr>
          <p:nvPr/>
        </p:nvPicPr>
        <p:blipFill>
          <a:blip r:embed="rId2"/>
          <a:stretch>
            <a:fillRect/>
          </a:stretch>
        </p:blipFill>
        <p:spPr>
          <a:xfrm>
            <a:off x="3950074" y="0"/>
            <a:ext cx="5193926" cy="6858000"/>
          </a:xfrm>
          <a:prstGeom prst="rect">
            <a:avLst/>
          </a:prstGeom>
        </p:spPr>
      </p:pic>
      <p:pic>
        <p:nvPicPr>
          <p:cNvPr id="5" name="Picture 4">
            <a:extLst>
              <a:ext uri="{FF2B5EF4-FFF2-40B4-BE49-F238E27FC236}">
                <a16:creationId xmlns:a16="http://schemas.microsoft.com/office/drawing/2014/main" id="{026A28C4-C185-44AD-B8B4-3835E87D93F5}"/>
              </a:ext>
            </a:extLst>
          </p:cNvPr>
          <p:cNvPicPr>
            <a:picLocks noChangeAspect="1"/>
          </p:cNvPicPr>
          <p:nvPr/>
        </p:nvPicPr>
        <p:blipFill rotWithShape="1">
          <a:blip r:embed="rId3"/>
          <a:srcRect r="21587"/>
          <a:stretch/>
        </p:blipFill>
        <p:spPr>
          <a:xfrm>
            <a:off x="76200" y="1447800"/>
            <a:ext cx="3733800" cy="4114800"/>
          </a:xfrm>
          <a:prstGeom prst="rect">
            <a:avLst/>
          </a:prstGeom>
        </p:spPr>
      </p:pic>
      <p:sp>
        <p:nvSpPr>
          <p:cNvPr id="6" name="TextBox 5">
            <a:extLst>
              <a:ext uri="{FF2B5EF4-FFF2-40B4-BE49-F238E27FC236}">
                <a16:creationId xmlns:a16="http://schemas.microsoft.com/office/drawing/2014/main" id="{2C2892E8-C889-4B35-A71A-D2C1BA78F771}"/>
              </a:ext>
            </a:extLst>
          </p:cNvPr>
          <p:cNvSpPr txBox="1"/>
          <p:nvPr/>
        </p:nvSpPr>
        <p:spPr bwMode="auto">
          <a:xfrm>
            <a:off x="304800" y="838200"/>
            <a:ext cx="3352800" cy="646331"/>
          </a:xfrm>
          <a:prstGeom prst="rect">
            <a:avLst/>
          </a:prstGeom>
          <a:noFill/>
          <a:ln w="9525">
            <a:noFill/>
            <a:miter lim="800000"/>
            <a:headEnd/>
            <a:tailEnd/>
          </a:ln>
        </p:spPr>
        <p:txBody>
          <a:bodyPr wrap="square">
            <a:spAutoFit/>
          </a:bodyPr>
          <a:lstStyle/>
          <a:p>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September </a:t>
            </a:r>
            <a:r>
              <a:rPr kumimoji="0" lang="en-US" sz="1800" b="1" i="0" u="none" strike="noStrike" kern="0" cap="none" spc="0" normalizeH="0" baseline="0" noProof="0" dirty="0">
                <a:ln>
                  <a:noFill/>
                </a:ln>
                <a:effectLst/>
                <a:uLnTx/>
                <a:uFillTx/>
                <a:latin typeface="Arial" charset="0"/>
                <a:ea typeface="SimSun" pitchFamily="2" charset="-122"/>
                <a:cs typeface="+mj-cs"/>
              </a:rPr>
              <a:t>Sea Ice Trend</a:t>
            </a:r>
          </a:p>
          <a:p>
            <a:r>
              <a:rPr lang="en-US" sz="1800" b="1" kern="0" dirty="0">
                <a:latin typeface="Arial" charset="0"/>
                <a:ea typeface="SimSun" pitchFamily="2" charset="-122"/>
                <a:cs typeface="+mj-cs"/>
              </a:rPr>
              <a:t>1979-2021</a:t>
            </a:r>
            <a:r>
              <a:rPr kumimoji="0" lang="en-US" sz="1800" b="1" i="0" u="none" strike="noStrike" kern="0" cap="none" spc="0" normalizeH="0" baseline="0" noProof="0" dirty="0">
                <a:ln>
                  <a:noFill/>
                </a:ln>
                <a:effectLst/>
                <a:uLnTx/>
                <a:uFillTx/>
                <a:latin typeface="Arial" charset="0"/>
                <a:ea typeface="SimSun" pitchFamily="2" charset="-122"/>
                <a:cs typeface="+mj-cs"/>
              </a:rPr>
              <a:t> </a:t>
            </a:r>
            <a:endParaRPr lang="en-US" sz="1800" dirty="0"/>
          </a:p>
        </p:txBody>
      </p:sp>
      <p:sp>
        <p:nvSpPr>
          <p:cNvPr id="7" name="TextBox 6">
            <a:extLst>
              <a:ext uri="{FF2B5EF4-FFF2-40B4-BE49-F238E27FC236}">
                <a16:creationId xmlns:a16="http://schemas.microsoft.com/office/drawing/2014/main" id="{F656CD8E-A057-4AC2-9910-0962FFAF0406}"/>
              </a:ext>
            </a:extLst>
          </p:cNvPr>
          <p:cNvSpPr txBox="1"/>
          <p:nvPr/>
        </p:nvSpPr>
        <p:spPr bwMode="auto">
          <a:xfrm>
            <a:off x="5105400" y="914400"/>
            <a:ext cx="4191000" cy="646331"/>
          </a:xfrm>
          <a:prstGeom prst="rect">
            <a:avLst/>
          </a:prstGeom>
          <a:noFill/>
          <a:ln w="9525">
            <a:noFill/>
            <a:miter lim="800000"/>
            <a:headEnd/>
            <a:tailEnd/>
          </a:ln>
        </p:spPr>
        <p:txBody>
          <a:bodyPr wrap="square">
            <a:spAutoFit/>
          </a:bodyPr>
          <a:lstStyle/>
          <a:p>
            <a:r>
              <a:rPr lang="en-US" sz="1800" b="1" kern="0" dirty="0">
                <a:solidFill>
                  <a:schemeClr val="tx2"/>
                </a:solidFill>
                <a:latin typeface="Arial" charset="0"/>
                <a:ea typeface="SimSun" pitchFamily="2" charset="-122"/>
                <a:cs typeface="+mj-cs"/>
              </a:rPr>
              <a:t>February</a:t>
            </a:r>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1800" b="1" i="0" u="none" strike="noStrike" kern="0" cap="none" spc="0" normalizeH="0" baseline="0" noProof="0" dirty="0">
                <a:ln>
                  <a:noFill/>
                </a:ln>
                <a:solidFill>
                  <a:schemeClr val="tx1"/>
                </a:solidFill>
                <a:effectLst/>
                <a:uLnTx/>
                <a:uFillTx/>
                <a:latin typeface="Arial" charset="0"/>
                <a:ea typeface="SimSun" pitchFamily="2" charset="-122"/>
                <a:cs typeface="+mj-cs"/>
              </a:rPr>
              <a:t>Sea Ice Trend</a:t>
            </a:r>
          </a:p>
          <a:p>
            <a:r>
              <a:rPr lang="en-US" sz="1800" b="1" kern="0" dirty="0">
                <a:solidFill>
                  <a:schemeClr val="tx1"/>
                </a:solidFill>
                <a:latin typeface="Arial" charset="0"/>
                <a:ea typeface="SimSun" pitchFamily="2" charset="-122"/>
                <a:cs typeface="+mj-cs"/>
              </a:rPr>
              <a:t>1979-2022</a:t>
            </a:r>
            <a:endParaRPr lang="en-US" sz="1800" dirty="0">
              <a:solidFill>
                <a:schemeClr val="tx1"/>
              </a:solidFill>
            </a:endParaRPr>
          </a:p>
        </p:txBody>
      </p:sp>
      <p:sp>
        <p:nvSpPr>
          <p:cNvPr id="8" name="TextBox 7">
            <a:extLst>
              <a:ext uri="{FF2B5EF4-FFF2-40B4-BE49-F238E27FC236}">
                <a16:creationId xmlns:a16="http://schemas.microsoft.com/office/drawing/2014/main" id="{6D3A6EAB-292E-4D6B-882E-F7EF69A74E8D}"/>
              </a:ext>
            </a:extLst>
          </p:cNvPr>
          <p:cNvSpPr txBox="1"/>
          <p:nvPr/>
        </p:nvSpPr>
        <p:spPr bwMode="auto">
          <a:xfrm>
            <a:off x="-381000" y="6324600"/>
            <a:ext cx="4572000" cy="276999"/>
          </a:xfrm>
          <a:prstGeom prst="rect">
            <a:avLst/>
          </a:prstGeom>
          <a:noFill/>
          <a:ln w="9525">
            <a:noFill/>
            <a:miter lim="800000"/>
            <a:headEnd/>
            <a:tailEnd/>
          </a:ln>
        </p:spPr>
        <p:txBody>
          <a:bodyPr wrap="square">
            <a:spAutoFit/>
          </a:bodyPr>
          <a:lstStyle/>
          <a:p>
            <a:r>
              <a:rPr lang="en-US" sz="1200" dirty="0"/>
              <a:t>Source: http://nsidc.org/arcticseaicenews/sea-ice-analysis-tool/</a:t>
            </a:r>
          </a:p>
        </p:txBody>
      </p:sp>
    </p:spTree>
    <p:extLst>
      <p:ext uri="{BB962C8B-B14F-4D97-AF65-F5344CB8AC3E}">
        <p14:creationId xmlns:p14="http://schemas.microsoft.com/office/powerpoint/2010/main" val="3831974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ig. 4 -- Maps of September ice extent"/>
          <p:cNvPicPr>
            <a:picLocks noChangeAspect="1" noChangeArrowheads="1"/>
          </p:cNvPicPr>
          <p:nvPr/>
        </p:nvPicPr>
        <p:blipFill>
          <a:blip r:embed="rId3" cstate="print"/>
          <a:srcRect/>
          <a:stretch>
            <a:fillRect/>
          </a:stretch>
        </p:blipFill>
        <p:spPr bwMode="auto">
          <a:xfrm>
            <a:off x="152400" y="19049"/>
            <a:ext cx="4305300" cy="6762751"/>
          </a:xfrm>
          <a:prstGeom prst="rect">
            <a:avLst/>
          </a:prstGeom>
          <a:noFill/>
        </p:spPr>
      </p:pic>
      <p:sp>
        <p:nvSpPr>
          <p:cNvPr id="3" name="Rectangle 2"/>
          <p:cNvSpPr txBox="1">
            <a:spLocks noChangeArrowheads="1"/>
          </p:cNvSpPr>
          <p:nvPr/>
        </p:nvSpPr>
        <p:spPr>
          <a:xfrm>
            <a:off x="4419600" y="0"/>
            <a:ext cx="4648200" cy="3200400"/>
          </a:xfrm>
          <a:prstGeom prst="rect">
            <a:avLst/>
          </a:prstGeom>
          <a:effectLst>
            <a:outerShdw blurRad="50800" dist="38100" dir="2700000" algn="tl" rotWithShape="0">
              <a:prstClr val="black"/>
            </a:outerShdw>
          </a:effectLst>
        </p:spPr>
        <p:txBody>
          <a:bodyPr vert="horz" lIns="91440" tIns="45720" rIns="91440" bIns="45720" rtlCol="0" anchor="ctr">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700" b="1" kern="0" dirty="0">
                <a:solidFill>
                  <a:schemeClr val="tx2"/>
                </a:solidFill>
                <a:latin typeface="Arial" charset="0"/>
                <a:ea typeface="SimSun" pitchFamily="2" charset="-122"/>
                <a:cs typeface="+mj-cs"/>
              </a:rPr>
              <a:t>Arctic Sea-ice Loss</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900" b="1" kern="0" dirty="0">
              <a:solidFill>
                <a:schemeClr val="tx2"/>
              </a:solidFill>
              <a:latin typeface="Arial" charset="0"/>
              <a:ea typeface="SimSun" pitchFamily="2" charset="-122"/>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300" b="1" kern="0" dirty="0">
                <a:solidFill>
                  <a:srgbClr val="FF0000"/>
                </a:solidFill>
                <a:latin typeface="Arial" charset="0"/>
                <a:ea typeface="SimSun" pitchFamily="2" charset="-122"/>
                <a:cs typeface="+mj-cs"/>
              </a:rPr>
              <a:t>Sept</a:t>
            </a:r>
            <a:r>
              <a:rPr lang="en-US" sz="3300" b="1" kern="0" dirty="0">
                <a:solidFill>
                  <a:srgbClr val="C00000"/>
                </a:solidFill>
                <a:latin typeface="Arial" charset="0"/>
                <a:ea typeface="SimSun" pitchFamily="2" charset="-122"/>
                <a:cs typeface="+mj-cs"/>
              </a:rPr>
              <a:t> Area Coverage</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400" b="1" kern="0" dirty="0">
              <a:solidFill>
                <a:srgbClr val="C00000"/>
              </a:solidFill>
              <a:latin typeface="Arial" charset="0"/>
              <a:ea typeface="SimSun" pitchFamily="2" charset="-122"/>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700" b="1" kern="0" dirty="0">
                <a:solidFill>
                  <a:srgbClr val="C00000"/>
                </a:solidFill>
                <a:latin typeface="Arial" charset="0"/>
                <a:ea typeface="SimSun" pitchFamily="2" charset="-122"/>
                <a:cs typeface="+mj-cs"/>
              </a:rPr>
              <a:t>Magenta line = 1979-2000 mean of 8.7 million km</a:t>
            </a:r>
            <a:r>
              <a:rPr lang="en-US" sz="2700" b="1" kern="0" baseline="30000" dirty="0">
                <a:solidFill>
                  <a:srgbClr val="C00000"/>
                </a:solidFill>
                <a:latin typeface="Arial" charset="0"/>
                <a:ea typeface="SimSun" pitchFamily="2" charset="-122"/>
                <a:cs typeface="+mj-cs"/>
              </a:rPr>
              <a:t>2</a:t>
            </a:r>
            <a:endParaRPr kumimoji="0" lang="en-US" sz="4000" b="1" i="0" u="none" strike="noStrike" kern="0" cap="none" spc="0" normalizeH="0" baseline="0" noProof="0" dirty="0">
              <a:ln>
                <a:noFill/>
              </a:ln>
              <a:solidFill>
                <a:srgbClr val="C00000"/>
              </a:solidFill>
              <a:effectLst/>
              <a:uLnTx/>
              <a:uFillTx/>
              <a:latin typeface="Arial" charset="0"/>
              <a:ea typeface="SimSun" pitchFamily="2" charset="-122"/>
              <a:cs typeface="+mj-cs"/>
            </a:endParaRPr>
          </a:p>
        </p:txBody>
      </p:sp>
      <p:sp>
        <p:nvSpPr>
          <p:cNvPr id="5" name="TextBox 4"/>
          <p:cNvSpPr txBox="1"/>
          <p:nvPr/>
        </p:nvSpPr>
        <p:spPr bwMode="auto">
          <a:xfrm>
            <a:off x="7543800" y="3048000"/>
            <a:ext cx="1521570"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Source: NSIDC</a:t>
            </a:r>
          </a:p>
        </p:txBody>
      </p:sp>
      <p:pic>
        <p:nvPicPr>
          <p:cNvPr id="3074" name="Picture 2"/>
          <p:cNvPicPr>
            <a:picLocks noChangeAspect="1" noChangeArrowheads="1"/>
          </p:cNvPicPr>
          <p:nvPr/>
        </p:nvPicPr>
        <p:blipFill>
          <a:blip r:embed="rId4" cstate="print"/>
          <a:srcRect/>
          <a:stretch>
            <a:fillRect/>
          </a:stretch>
        </p:blipFill>
        <p:spPr bwMode="auto">
          <a:xfrm>
            <a:off x="6753400" y="4566518"/>
            <a:ext cx="2190750" cy="2184731"/>
          </a:xfrm>
          <a:prstGeom prst="rect">
            <a:avLst/>
          </a:prstGeom>
          <a:noFill/>
          <a:ln w="9525">
            <a:noFill/>
            <a:miter lim="800000"/>
            <a:headEnd/>
            <a:tailEnd/>
          </a:ln>
        </p:spPr>
      </p:pic>
      <p:sp>
        <p:nvSpPr>
          <p:cNvPr id="6" name="TextBox 5"/>
          <p:cNvSpPr txBox="1"/>
          <p:nvPr/>
        </p:nvSpPr>
        <p:spPr bwMode="auto">
          <a:xfrm>
            <a:off x="8259161" y="4566518"/>
            <a:ext cx="704039"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kern="0" dirty="0">
                <a:solidFill>
                  <a:schemeClr val="tx1"/>
                </a:solidFill>
                <a:latin typeface="+mj-lt"/>
              </a:rPr>
              <a:t>2016</a:t>
            </a:r>
          </a:p>
        </p:txBody>
      </p:sp>
      <p:pic>
        <p:nvPicPr>
          <p:cNvPr id="3075" name="Picture 3"/>
          <p:cNvPicPr>
            <a:picLocks noChangeAspect="1" noChangeArrowheads="1"/>
          </p:cNvPicPr>
          <p:nvPr/>
        </p:nvPicPr>
        <p:blipFill>
          <a:blip r:embed="rId5" cstate="print"/>
          <a:srcRect l="6709" t="3571" r="6077"/>
          <a:stretch>
            <a:fillRect/>
          </a:stretch>
        </p:blipFill>
        <p:spPr bwMode="auto">
          <a:xfrm>
            <a:off x="4507160" y="4554778"/>
            <a:ext cx="2133600" cy="2215662"/>
          </a:xfrm>
          <a:prstGeom prst="rect">
            <a:avLst/>
          </a:prstGeom>
          <a:noFill/>
          <a:ln w="9525">
            <a:noFill/>
            <a:miter lim="800000"/>
            <a:headEnd/>
            <a:tailEnd/>
          </a:ln>
        </p:spPr>
      </p:pic>
      <p:sp>
        <p:nvSpPr>
          <p:cNvPr id="8" name="TextBox 7"/>
          <p:cNvSpPr txBox="1"/>
          <p:nvPr/>
        </p:nvSpPr>
        <p:spPr bwMode="auto">
          <a:xfrm>
            <a:off x="5867400" y="4552890"/>
            <a:ext cx="806631"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kern="0" dirty="0">
                <a:solidFill>
                  <a:schemeClr val="tx1"/>
                </a:solidFill>
                <a:latin typeface="+mj-lt"/>
              </a:rPr>
              <a:t>2012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www.nasa.gov/images/content/689574main_MinSeaIce_20120916-orig_full.jpg"/>
          <p:cNvPicPr>
            <a:picLocks noChangeAspect="1" noChangeArrowheads="1"/>
          </p:cNvPicPr>
          <p:nvPr/>
        </p:nvPicPr>
        <p:blipFill>
          <a:blip r:embed="rId2" cstate="print"/>
          <a:srcRect/>
          <a:stretch>
            <a:fillRect/>
          </a:stretch>
        </p:blipFill>
        <p:spPr bwMode="auto">
          <a:xfrm>
            <a:off x="371475" y="1219200"/>
            <a:ext cx="8696325" cy="4888533"/>
          </a:xfrm>
          <a:prstGeom prst="rect">
            <a:avLst/>
          </a:prstGeom>
          <a:noFill/>
        </p:spPr>
      </p:pic>
      <p:sp>
        <p:nvSpPr>
          <p:cNvPr id="3" name="Rectangle 2"/>
          <p:cNvSpPr/>
          <p:nvPr/>
        </p:nvSpPr>
        <p:spPr>
          <a:xfrm>
            <a:off x="587794" y="457200"/>
            <a:ext cx="8204490" cy="646331"/>
          </a:xfrm>
          <a:prstGeom prst="rect">
            <a:avLst/>
          </a:prstGeom>
        </p:spPr>
        <p:txBody>
          <a:bodyPr wrap="none">
            <a:spAutoFit/>
          </a:bodyPr>
          <a:lstStyle/>
          <a:p>
            <a:pPr lvl="0">
              <a:defRPr/>
            </a:pPr>
            <a:r>
              <a:rPr lang="en-US" sz="3600" b="1" kern="0" dirty="0">
                <a:solidFill>
                  <a:srgbClr val="C00000"/>
                </a:solidFill>
                <a:latin typeface="Arial" charset="0"/>
                <a:ea typeface="SimSun" pitchFamily="2" charset="-122"/>
              </a:rPr>
              <a:t>Lowest on Record: 3.41 million km</a:t>
            </a:r>
            <a:r>
              <a:rPr lang="en-US" sz="3600" b="1" kern="0" baseline="30000" dirty="0">
                <a:solidFill>
                  <a:srgbClr val="C00000"/>
                </a:solidFill>
                <a:latin typeface="Arial" charset="0"/>
                <a:ea typeface="SimSun" pitchFamily="2" charset="-122"/>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752600" y="98376"/>
            <a:ext cx="5772150" cy="6661247"/>
          </a:xfrm>
          <a:prstGeom prst="rect">
            <a:avLst/>
          </a:prstGeom>
          <a:noFill/>
          <a:ln w="9525">
            <a:noFill/>
            <a:miter lim="800000"/>
            <a:headEnd/>
            <a:tailEnd/>
          </a:ln>
        </p:spPr>
      </p:pic>
      <p:sp>
        <p:nvSpPr>
          <p:cNvPr id="2" name="TextBox 1">
            <a:extLst>
              <a:ext uri="{FF2B5EF4-FFF2-40B4-BE49-F238E27FC236}">
                <a16:creationId xmlns:a16="http://schemas.microsoft.com/office/drawing/2014/main" id="{F5E18107-BE81-4704-85E0-9E0B96569985}"/>
              </a:ext>
            </a:extLst>
          </p:cNvPr>
          <p:cNvSpPr txBox="1"/>
          <p:nvPr/>
        </p:nvSpPr>
        <p:spPr bwMode="auto">
          <a:xfrm>
            <a:off x="3810000" y="5438001"/>
            <a:ext cx="1077539"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a:solidFill>
                  <a:schemeClr val="tx1">
                    <a:lumMod val="85000"/>
                  </a:schemeClr>
                </a:solidFill>
              </a:rPr>
              <a:t>Labrador Sea</a:t>
            </a:r>
          </a:p>
        </p:txBody>
      </p:sp>
      <p:sp>
        <p:nvSpPr>
          <p:cNvPr id="5" name="TextBox 4">
            <a:extLst>
              <a:ext uri="{FF2B5EF4-FFF2-40B4-BE49-F238E27FC236}">
                <a16:creationId xmlns:a16="http://schemas.microsoft.com/office/drawing/2014/main" id="{37950729-4064-460A-8536-3A6B4A1D2734}"/>
              </a:ext>
            </a:extLst>
          </p:cNvPr>
          <p:cNvSpPr txBox="1"/>
          <p:nvPr/>
        </p:nvSpPr>
        <p:spPr bwMode="auto">
          <a:xfrm rot="-5400000">
            <a:off x="5343744" y="3977605"/>
            <a:ext cx="1050288" cy="276999"/>
          </a:xfrm>
          <a:prstGeom prst="rect">
            <a:avLst/>
          </a:prstGeom>
          <a:noFill/>
          <a:ln w="9525">
            <a:noFill/>
            <a:miter lim="800000"/>
            <a:headEnd/>
            <a:tailEnd/>
          </a:ln>
        </p:spPr>
        <p:txBody>
          <a:bodyPr wrap="none" rtlCol="0">
            <a:spAutoFit/>
          </a:bodyPr>
          <a:lstStyle/>
          <a:p>
            <a:pPr marL="342900" indent="-342900" algn="l">
              <a:spcBef>
                <a:spcPct val="20000"/>
              </a:spcBef>
            </a:pPr>
            <a:r>
              <a:rPr lang="en-US" sz="1200" kern="0" dirty="0">
                <a:solidFill>
                  <a:schemeClr val="tx1">
                    <a:lumMod val="85000"/>
                  </a:schemeClr>
                </a:solidFill>
              </a:rPr>
              <a:t>Norwegian Sea</a:t>
            </a:r>
          </a:p>
        </p:txBody>
      </p:sp>
      <p:sp>
        <p:nvSpPr>
          <p:cNvPr id="6" name="TextBox 5">
            <a:extLst>
              <a:ext uri="{FF2B5EF4-FFF2-40B4-BE49-F238E27FC236}">
                <a16:creationId xmlns:a16="http://schemas.microsoft.com/office/drawing/2014/main" id="{98C72127-139E-41F4-80A9-77FE9A13469B}"/>
              </a:ext>
            </a:extLst>
          </p:cNvPr>
          <p:cNvSpPr txBox="1"/>
          <p:nvPr/>
        </p:nvSpPr>
        <p:spPr bwMode="auto">
          <a:xfrm>
            <a:off x="5094661" y="4721423"/>
            <a:ext cx="659155"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kern="0" dirty="0">
                <a:solidFill>
                  <a:schemeClr val="tx1">
                    <a:lumMod val="85000"/>
                  </a:schemeClr>
                </a:solidFill>
              </a:rPr>
              <a:t>Iceland</a:t>
            </a:r>
          </a:p>
        </p:txBody>
      </p:sp>
      <p:sp>
        <p:nvSpPr>
          <p:cNvPr id="7" name="TextBox 6">
            <a:extLst>
              <a:ext uri="{FF2B5EF4-FFF2-40B4-BE49-F238E27FC236}">
                <a16:creationId xmlns:a16="http://schemas.microsoft.com/office/drawing/2014/main" id="{6EB1B32C-B227-4B16-96AE-FF429B8F39A8}"/>
              </a:ext>
            </a:extLst>
          </p:cNvPr>
          <p:cNvSpPr txBox="1"/>
          <p:nvPr/>
        </p:nvSpPr>
        <p:spPr bwMode="auto">
          <a:xfrm>
            <a:off x="4495800" y="6019800"/>
            <a:ext cx="1733167"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kern="0" dirty="0">
                <a:solidFill>
                  <a:schemeClr val="tx1">
                    <a:lumMod val="85000"/>
                  </a:schemeClr>
                </a:solidFill>
              </a:rPr>
              <a:t>North Atlantic Ocean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06D5B-9F0F-4DBD-8045-E081B84B7F79}"/>
              </a:ext>
            </a:extLst>
          </p:cNvPr>
          <p:cNvPicPr>
            <a:picLocks noChangeAspect="1"/>
          </p:cNvPicPr>
          <p:nvPr/>
        </p:nvPicPr>
        <p:blipFill>
          <a:blip r:embed="rId2"/>
          <a:stretch>
            <a:fillRect/>
          </a:stretch>
        </p:blipFill>
        <p:spPr>
          <a:xfrm>
            <a:off x="0" y="0"/>
            <a:ext cx="9220201" cy="6858000"/>
          </a:xfrm>
          <a:prstGeom prst="rect">
            <a:avLst/>
          </a:prstGeom>
        </p:spPr>
      </p:pic>
      <p:pic>
        <p:nvPicPr>
          <p:cNvPr id="5" name="Picture 4">
            <a:extLst>
              <a:ext uri="{FF2B5EF4-FFF2-40B4-BE49-F238E27FC236}">
                <a16:creationId xmlns:a16="http://schemas.microsoft.com/office/drawing/2014/main" id="{5647674C-877D-4D97-8C47-8606038854E2}"/>
              </a:ext>
            </a:extLst>
          </p:cNvPr>
          <p:cNvPicPr>
            <a:picLocks noChangeAspect="1"/>
          </p:cNvPicPr>
          <p:nvPr/>
        </p:nvPicPr>
        <p:blipFill>
          <a:blip r:embed="rId3"/>
          <a:stretch>
            <a:fillRect/>
          </a:stretch>
        </p:blipFill>
        <p:spPr>
          <a:xfrm>
            <a:off x="6477000" y="762000"/>
            <a:ext cx="2409825" cy="1104900"/>
          </a:xfrm>
          <a:prstGeom prst="rect">
            <a:avLst/>
          </a:prstGeom>
        </p:spPr>
      </p:pic>
      <p:pic>
        <p:nvPicPr>
          <p:cNvPr id="7" name="Picture 6">
            <a:extLst>
              <a:ext uri="{FF2B5EF4-FFF2-40B4-BE49-F238E27FC236}">
                <a16:creationId xmlns:a16="http://schemas.microsoft.com/office/drawing/2014/main" id="{BA1CD88E-E3B4-43FA-B9A1-149BA9431C2D}"/>
              </a:ext>
            </a:extLst>
          </p:cNvPr>
          <p:cNvPicPr>
            <a:picLocks noChangeAspect="1"/>
          </p:cNvPicPr>
          <p:nvPr/>
        </p:nvPicPr>
        <p:blipFill>
          <a:blip r:embed="rId4"/>
          <a:stretch>
            <a:fillRect/>
          </a:stretch>
        </p:blipFill>
        <p:spPr>
          <a:xfrm>
            <a:off x="1066800" y="4191000"/>
            <a:ext cx="2428875" cy="1962150"/>
          </a:xfrm>
          <a:prstGeom prst="rect">
            <a:avLst/>
          </a:prstGeom>
        </p:spPr>
      </p:pic>
    </p:spTree>
    <p:extLst>
      <p:ext uri="{BB962C8B-B14F-4D97-AF65-F5344CB8AC3E}">
        <p14:creationId xmlns:p14="http://schemas.microsoft.com/office/powerpoint/2010/main" val="3682418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B7A914-5117-4275-8BB0-5CCB73F11575}"/>
              </a:ext>
            </a:extLst>
          </p:cNvPr>
          <p:cNvSpPr txBox="1"/>
          <p:nvPr/>
        </p:nvSpPr>
        <p:spPr bwMode="auto">
          <a:xfrm>
            <a:off x="2286000" y="3167390"/>
            <a:ext cx="4572000" cy="954107"/>
          </a:xfrm>
          <a:prstGeom prst="rect">
            <a:avLst/>
          </a:prstGeom>
          <a:noFill/>
          <a:ln w="9525">
            <a:noFill/>
            <a:miter lim="800000"/>
            <a:headEnd/>
            <a:tailEnd/>
          </a:ln>
        </p:spPr>
        <p:txBody>
          <a:bodyPr wrap="square">
            <a:spAutoFit/>
          </a:bodyPr>
          <a:lstStyle/>
          <a:p>
            <a:r>
              <a:rPr lang="en-US" dirty="0">
                <a:hlinkClick r:id="rId2"/>
              </a:rPr>
              <a:t>September Arctic Sea-ice Extent 1979-present</a:t>
            </a:r>
            <a:endParaRPr lang="en-US" dirty="0"/>
          </a:p>
        </p:txBody>
      </p:sp>
    </p:spTree>
    <p:extLst>
      <p:ext uri="{BB962C8B-B14F-4D97-AF65-F5344CB8AC3E}">
        <p14:creationId xmlns:p14="http://schemas.microsoft.com/office/powerpoint/2010/main" val="1635714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s.agu.org/wildwildscience/files/2012/09/1-kinnard2011.jpg"/>
          <p:cNvPicPr>
            <a:picLocks noChangeAspect="1" noChangeArrowheads="1"/>
          </p:cNvPicPr>
          <p:nvPr/>
        </p:nvPicPr>
        <p:blipFill>
          <a:blip r:embed="rId3" cstate="print"/>
          <a:srcRect/>
          <a:stretch>
            <a:fillRect/>
          </a:stretch>
        </p:blipFill>
        <p:spPr bwMode="auto">
          <a:xfrm>
            <a:off x="533400" y="838200"/>
            <a:ext cx="7924800" cy="5029200"/>
          </a:xfrm>
          <a:prstGeom prst="rect">
            <a:avLst/>
          </a:prstGeom>
          <a:noFill/>
        </p:spPr>
      </p:pic>
      <p:sp>
        <p:nvSpPr>
          <p:cNvPr id="3" name="Rectangle 2"/>
          <p:cNvSpPr/>
          <p:nvPr/>
        </p:nvSpPr>
        <p:spPr>
          <a:xfrm>
            <a:off x="304800" y="6019800"/>
            <a:ext cx="8153400" cy="584775"/>
          </a:xfrm>
          <a:prstGeom prst="rect">
            <a:avLst/>
          </a:prstGeom>
        </p:spPr>
        <p:txBody>
          <a:bodyPr wrap="square">
            <a:spAutoFit/>
          </a:bodyPr>
          <a:lstStyle/>
          <a:p>
            <a:r>
              <a:rPr lang="nl-NL" sz="1600" b="1" dirty="0"/>
              <a:t>Kinnard et. al 2011,Nature: </a:t>
            </a:r>
            <a:r>
              <a:rPr lang="nl-NL" sz="1600" b="1" dirty="0">
                <a:solidFill>
                  <a:schemeClr val="tx2"/>
                </a:solidFill>
              </a:rPr>
              <a:t>based on proxy data from ice-cores, tree-ring, lake sediments, documentary, ocean cores around the Arctic. </a:t>
            </a:r>
            <a:endParaRPr lang="en-US" sz="1600" dirty="0">
              <a:solidFill>
                <a:schemeClr val="tx2"/>
              </a:solidFill>
            </a:endParaRPr>
          </a:p>
        </p:txBody>
      </p:sp>
      <p:sp>
        <p:nvSpPr>
          <p:cNvPr id="4"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vert="horz" lIns="91440" tIns="45720" rIns="91440" bIns="45720" rtlCol="0" anchor="ctr">
            <a:normAutofit fontScale="77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Arctic</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Late-summer Sea-ice Extent: Historical Perspective</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http://nsidc.org/cryosphere/sotc/images/arc_antarc_1979_2011.png"/>
          <p:cNvPicPr>
            <a:picLocks noChangeAspect="1" noChangeArrowheads="1"/>
          </p:cNvPicPr>
          <p:nvPr/>
        </p:nvPicPr>
        <p:blipFill>
          <a:blip r:embed="rId3" cstate="print"/>
          <a:srcRect/>
          <a:stretch>
            <a:fillRect/>
          </a:stretch>
        </p:blipFill>
        <p:spPr bwMode="auto">
          <a:xfrm>
            <a:off x="685801" y="1066800"/>
            <a:ext cx="7696200" cy="5257800"/>
          </a:xfrm>
          <a:prstGeom prst="rect">
            <a:avLst/>
          </a:prstGeom>
          <a:noFill/>
        </p:spPr>
      </p:pic>
      <p:sp>
        <p:nvSpPr>
          <p:cNvPr id="4" name="TextBox 3"/>
          <p:cNvSpPr txBox="1"/>
          <p:nvPr/>
        </p:nvSpPr>
        <p:spPr bwMode="auto">
          <a:xfrm>
            <a:off x="1661547" y="6324600"/>
            <a:ext cx="6263253"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kern="0" dirty="0">
                <a:latin typeface="+mj-lt"/>
              </a:rPr>
              <a:t>Source: NSIDC based on satellite microwave obs.</a:t>
            </a:r>
          </a:p>
        </p:txBody>
      </p:sp>
      <p:sp>
        <p:nvSpPr>
          <p:cNvPr id="5" name="TextBox 4"/>
          <p:cNvSpPr txBox="1"/>
          <p:nvPr/>
        </p:nvSpPr>
        <p:spPr bwMode="auto">
          <a:xfrm>
            <a:off x="1371600" y="381000"/>
            <a:ext cx="7109639"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latin typeface="+mj-lt"/>
              </a:rPr>
              <a:t>Antarctic vs. Arctic Sea-ice Extent Trends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372DAB-B411-A4AF-46A9-407E36903EC3}"/>
              </a:ext>
            </a:extLst>
          </p:cNvPr>
          <p:cNvPicPr>
            <a:picLocks noChangeAspect="1"/>
          </p:cNvPicPr>
          <p:nvPr/>
        </p:nvPicPr>
        <p:blipFill>
          <a:blip r:embed="rId2"/>
          <a:stretch>
            <a:fillRect/>
          </a:stretch>
        </p:blipFill>
        <p:spPr>
          <a:xfrm>
            <a:off x="990600" y="3342602"/>
            <a:ext cx="7315198" cy="3493948"/>
          </a:xfrm>
          <a:prstGeom prst="rect">
            <a:avLst/>
          </a:prstGeom>
        </p:spPr>
      </p:pic>
      <p:pic>
        <p:nvPicPr>
          <p:cNvPr id="10" name="Picture 9">
            <a:extLst>
              <a:ext uri="{FF2B5EF4-FFF2-40B4-BE49-F238E27FC236}">
                <a16:creationId xmlns:a16="http://schemas.microsoft.com/office/drawing/2014/main" id="{C18D228C-6F6B-CB62-BFAC-65B2D52D0B1A}"/>
              </a:ext>
            </a:extLst>
          </p:cNvPr>
          <p:cNvPicPr>
            <a:picLocks noChangeAspect="1"/>
          </p:cNvPicPr>
          <p:nvPr/>
        </p:nvPicPr>
        <p:blipFill>
          <a:blip r:embed="rId3"/>
          <a:stretch>
            <a:fillRect/>
          </a:stretch>
        </p:blipFill>
        <p:spPr>
          <a:xfrm>
            <a:off x="990600" y="38325"/>
            <a:ext cx="7315198" cy="3250697"/>
          </a:xfrm>
          <a:prstGeom prst="rect">
            <a:avLst/>
          </a:prstGeom>
        </p:spPr>
      </p:pic>
      <p:sp>
        <p:nvSpPr>
          <p:cNvPr id="6" name="TextBox 5">
            <a:extLst>
              <a:ext uri="{FF2B5EF4-FFF2-40B4-BE49-F238E27FC236}">
                <a16:creationId xmlns:a16="http://schemas.microsoft.com/office/drawing/2014/main" id="{23DE0285-F253-47DC-8EE2-044FD4A3D01E}"/>
              </a:ext>
            </a:extLst>
          </p:cNvPr>
          <p:cNvSpPr txBox="1"/>
          <p:nvPr/>
        </p:nvSpPr>
        <p:spPr bwMode="auto">
          <a:xfrm>
            <a:off x="1295400" y="2454865"/>
            <a:ext cx="5410200" cy="369332"/>
          </a:xfrm>
          <a:prstGeom prst="rect">
            <a:avLst/>
          </a:prstGeom>
          <a:noFill/>
          <a:ln w="9525">
            <a:noFill/>
            <a:miter lim="800000"/>
            <a:headEnd/>
            <a:tailEnd/>
          </a:ln>
        </p:spPr>
        <p:txBody>
          <a:bodyPr wrap="square">
            <a:spAutoFit/>
          </a:bodyPr>
          <a:lstStyle/>
          <a:p>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September </a:t>
            </a:r>
            <a:r>
              <a:rPr kumimoji="0" lang="en-US" sz="1800" b="1" i="0" u="none" strike="noStrike" kern="0" cap="none" spc="0" normalizeH="0" baseline="0" noProof="0" dirty="0">
                <a:ln>
                  <a:noFill/>
                </a:ln>
                <a:solidFill>
                  <a:srgbClr val="C00000"/>
                </a:solidFill>
                <a:effectLst/>
                <a:uLnTx/>
                <a:uFillTx/>
                <a:latin typeface="Arial" charset="0"/>
                <a:ea typeface="SimSun" pitchFamily="2" charset="-122"/>
                <a:cs typeface="+mj-cs"/>
              </a:rPr>
              <a:t>Antarctic</a:t>
            </a:r>
            <a:r>
              <a:rPr kumimoji="0" lang="en-US" sz="1800" b="1" i="0" u="none" strike="noStrike" kern="0" cap="none" spc="0" normalizeH="0" baseline="0" noProof="0" dirty="0">
                <a:ln>
                  <a:noFill/>
                </a:ln>
                <a:effectLst/>
                <a:uLnTx/>
                <a:uFillTx/>
                <a:latin typeface="Arial" charset="0"/>
                <a:ea typeface="SimSun" pitchFamily="2" charset="-122"/>
                <a:cs typeface="+mj-cs"/>
              </a:rPr>
              <a:t> Sea Ice Change </a:t>
            </a:r>
            <a:endParaRPr lang="en-US" sz="1800" dirty="0"/>
          </a:p>
        </p:txBody>
      </p:sp>
      <p:sp>
        <p:nvSpPr>
          <p:cNvPr id="7" name="TextBox 6">
            <a:extLst>
              <a:ext uri="{FF2B5EF4-FFF2-40B4-BE49-F238E27FC236}">
                <a16:creationId xmlns:a16="http://schemas.microsoft.com/office/drawing/2014/main" id="{2FA97AC3-1036-4D40-900D-5C5822EE6A76}"/>
              </a:ext>
            </a:extLst>
          </p:cNvPr>
          <p:cNvSpPr txBox="1"/>
          <p:nvPr/>
        </p:nvSpPr>
        <p:spPr bwMode="auto">
          <a:xfrm>
            <a:off x="990600" y="5791200"/>
            <a:ext cx="5410200" cy="369332"/>
          </a:xfrm>
          <a:prstGeom prst="rect">
            <a:avLst/>
          </a:prstGeom>
          <a:noFill/>
          <a:ln w="9525">
            <a:noFill/>
            <a:miter lim="800000"/>
            <a:headEnd/>
            <a:tailEnd/>
          </a:ln>
        </p:spPr>
        <p:txBody>
          <a:bodyPr wrap="square">
            <a:spAutoFit/>
          </a:bodyPr>
          <a:lstStyle/>
          <a:p>
            <a:r>
              <a:rPr lang="en-US" sz="1800" b="1" kern="0" dirty="0">
                <a:solidFill>
                  <a:schemeClr val="tx2"/>
                </a:solidFill>
                <a:latin typeface="Arial" charset="0"/>
                <a:ea typeface="SimSun" pitchFamily="2" charset="-122"/>
                <a:cs typeface="+mj-cs"/>
              </a:rPr>
              <a:t>February</a:t>
            </a:r>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1800" b="1" i="0" u="none" strike="noStrike" kern="0" cap="none" spc="0" normalizeH="0" baseline="0" noProof="0" dirty="0">
                <a:ln>
                  <a:noFill/>
                </a:ln>
                <a:solidFill>
                  <a:srgbClr val="C00000"/>
                </a:solidFill>
                <a:effectLst/>
                <a:uLnTx/>
                <a:uFillTx/>
                <a:latin typeface="Arial" charset="0"/>
                <a:ea typeface="SimSun" pitchFamily="2" charset="-122"/>
                <a:cs typeface="+mj-cs"/>
              </a:rPr>
              <a:t>Antarctic </a:t>
            </a:r>
            <a:r>
              <a:rPr kumimoji="0" lang="en-US" sz="1800" b="1" i="0" u="none" strike="noStrike" kern="0" cap="none" spc="0" normalizeH="0" baseline="0" noProof="0" dirty="0">
                <a:ln>
                  <a:noFill/>
                </a:ln>
                <a:effectLst/>
                <a:uLnTx/>
                <a:uFillTx/>
                <a:latin typeface="Arial" charset="0"/>
                <a:ea typeface="SimSun" pitchFamily="2" charset="-122"/>
                <a:cs typeface="+mj-cs"/>
              </a:rPr>
              <a:t>Sea Ice Change </a:t>
            </a:r>
            <a:endParaRPr lang="en-US" sz="1800" dirty="0"/>
          </a:p>
        </p:txBody>
      </p:sp>
      <p:sp>
        <p:nvSpPr>
          <p:cNvPr id="8" name="TextBox 7">
            <a:extLst>
              <a:ext uri="{FF2B5EF4-FFF2-40B4-BE49-F238E27FC236}">
                <a16:creationId xmlns:a16="http://schemas.microsoft.com/office/drawing/2014/main" id="{2DFD87D0-F0C2-4AEF-AA15-495AC3CCC13D}"/>
              </a:ext>
            </a:extLst>
          </p:cNvPr>
          <p:cNvSpPr txBox="1"/>
          <p:nvPr/>
        </p:nvSpPr>
        <p:spPr bwMode="auto">
          <a:xfrm>
            <a:off x="4720389" y="6524319"/>
            <a:ext cx="4572000" cy="307777"/>
          </a:xfrm>
          <a:prstGeom prst="rect">
            <a:avLst/>
          </a:prstGeom>
          <a:noFill/>
          <a:ln w="9525">
            <a:noFill/>
            <a:miter lim="800000"/>
            <a:headEnd/>
            <a:tailEnd/>
          </a:ln>
        </p:spPr>
        <p:txBody>
          <a:bodyPr wrap="square">
            <a:spAutoFit/>
          </a:bodyPr>
          <a:lstStyle/>
          <a:p>
            <a:r>
              <a:rPr lang="en-US" sz="1400" dirty="0"/>
              <a:t>Source: http://nsidc.org/arcticseaicenews/sea-ice-analysis-tool/</a:t>
            </a:r>
          </a:p>
        </p:txBody>
      </p:sp>
    </p:spTree>
    <p:extLst>
      <p:ext uri="{BB962C8B-B14F-4D97-AF65-F5344CB8AC3E}">
        <p14:creationId xmlns:p14="http://schemas.microsoft.com/office/powerpoint/2010/main" val="3479057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9C68C-146A-414A-9938-7830C522A577}"/>
              </a:ext>
            </a:extLst>
          </p:cNvPr>
          <p:cNvPicPr>
            <a:picLocks noChangeAspect="1"/>
          </p:cNvPicPr>
          <p:nvPr/>
        </p:nvPicPr>
        <p:blipFill>
          <a:blip r:embed="rId2"/>
          <a:stretch>
            <a:fillRect/>
          </a:stretch>
        </p:blipFill>
        <p:spPr>
          <a:xfrm>
            <a:off x="4950213" y="2057400"/>
            <a:ext cx="4044174" cy="3901486"/>
          </a:xfrm>
          <a:prstGeom prst="rect">
            <a:avLst/>
          </a:prstGeom>
        </p:spPr>
      </p:pic>
      <p:pic>
        <p:nvPicPr>
          <p:cNvPr id="5" name="Picture 4">
            <a:extLst>
              <a:ext uri="{FF2B5EF4-FFF2-40B4-BE49-F238E27FC236}">
                <a16:creationId xmlns:a16="http://schemas.microsoft.com/office/drawing/2014/main" id="{7B3123B4-2DCF-47EA-A3D8-7E8351BA7D94}"/>
              </a:ext>
            </a:extLst>
          </p:cNvPr>
          <p:cNvPicPr>
            <a:picLocks noChangeAspect="1"/>
          </p:cNvPicPr>
          <p:nvPr/>
        </p:nvPicPr>
        <p:blipFill>
          <a:blip r:embed="rId3"/>
          <a:stretch>
            <a:fillRect/>
          </a:stretch>
        </p:blipFill>
        <p:spPr>
          <a:xfrm>
            <a:off x="76200" y="1143000"/>
            <a:ext cx="4767703" cy="5461406"/>
          </a:xfrm>
          <a:prstGeom prst="rect">
            <a:avLst/>
          </a:prstGeom>
        </p:spPr>
      </p:pic>
      <p:sp>
        <p:nvSpPr>
          <p:cNvPr id="6" name="TextBox 5">
            <a:extLst>
              <a:ext uri="{FF2B5EF4-FFF2-40B4-BE49-F238E27FC236}">
                <a16:creationId xmlns:a16="http://schemas.microsoft.com/office/drawing/2014/main" id="{0626D490-12D3-4401-B878-59E66DF1CA75}"/>
              </a:ext>
            </a:extLst>
          </p:cNvPr>
          <p:cNvSpPr txBox="1"/>
          <p:nvPr/>
        </p:nvSpPr>
        <p:spPr bwMode="auto">
          <a:xfrm>
            <a:off x="609600" y="533400"/>
            <a:ext cx="3352800" cy="646331"/>
          </a:xfrm>
          <a:prstGeom prst="rect">
            <a:avLst/>
          </a:prstGeom>
          <a:noFill/>
          <a:ln w="9525">
            <a:noFill/>
            <a:miter lim="800000"/>
            <a:headEnd/>
            <a:tailEnd/>
          </a:ln>
        </p:spPr>
        <p:txBody>
          <a:bodyPr wrap="square">
            <a:spAutoFit/>
          </a:bodyPr>
          <a:lstStyle/>
          <a:p>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September </a:t>
            </a:r>
            <a:r>
              <a:rPr kumimoji="0" lang="en-US" sz="1800" b="1" i="0" u="none" strike="noStrike" kern="0" cap="none" spc="0" normalizeH="0" baseline="0" noProof="0" dirty="0">
                <a:ln>
                  <a:noFill/>
                </a:ln>
                <a:effectLst/>
                <a:uLnTx/>
                <a:uFillTx/>
                <a:latin typeface="Arial" charset="0"/>
                <a:ea typeface="SimSun" pitchFamily="2" charset="-122"/>
                <a:cs typeface="+mj-cs"/>
              </a:rPr>
              <a:t>Sea Ice Trend</a:t>
            </a:r>
          </a:p>
          <a:p>
            <a:r>
              <a:rPr lang="en-US" sz="1800" b="1" kern="0" dirty="0">
                <a:latin typeface="Arial" charset="0"/>
                <a:ea typeface="SimSun" pitchFamily="2" charset="-122"/>
                <a:cs typeface="+mj-cs"/>
              </a:rPr>
              <a:t>1979-2021</a:t>
            </a:r>
            <a:r>
              <a:rPr kumimoji="0" lang="en-US" sz="1800" b="1" i="0" u="none" strike="noStrike" kern="0" cap="none" spc="0" normalizeH="0" baseline="0" noProof="0" dirty="0">
                <a:ln>
                  <a:noFill/>
                </a:ln>
                <a:effectLst/>
                <a:uLnTx/>
                <a:uFillTx/>
                <a:latin typeface="Arial" charset="0"/>
                <a:ea typeface="SimSun" pitchFamily="2" charset="-122"/>
                <a:cs typeface="+mj-cs"/>
              </a:rPr>
              <a:t> </a:t>
            </a:r>
            <a:endParaRPr lang="en-US" sz="1800" dirty="0"/>
          </a:p>
        </p:txBody>
      </p:sp>
      <p:sp>
        <p:nvSpPr>
          <p:cNvPr id="7" name="TextBox 6">
            <a:extLst>
              <a:ext uri="{FF2B5EF4-FFF2-40B4-BE49-F238E27FC236}">
                <a16:creationId xmlns:a16="http://schemas.microsoft.com/office/drawing/2014/main" id="{9BFB26D6-4E60-4989-9EEE-C69A14A19D02}"/>
              </a:ext>
            </a:extLst>
          </p:cNvPr>
          <p:cNvSpPr txBox="1"/>
          <p:nvPr/>
        </p:nvSpPr>
        <p:spPr bwMode="auto">
          <a:xfrm>
            <a:off x="5029200" y="1411069"/>
            <a:ext cx="4191000" cy="646331"/>
          </a:xfrm>
          <a:prstGeom prst="rect">
            <a:avLst/>
          </a:prstGeom>
          <a:noFill/>
          <a:ln w="9525">
            <a:noFill/>
            <a:miter lim="800000"/>
            <a:headEnd/>
            <a:tailEnd/>
          </a:ln>
        </p:spPr>
        <p:txBody>
          <a:bodyPr wrap="square">
            <a:spAutoFit/>
          </a:bodyPr>
          <a:lstStyle/>
          <a:p>
            <a:r>
              <a:rPr lang="en-US" sz="1800" b="1" kern="0" dirty="0">
                <a:solidFill>
                  <a:schemeClr val="tx2"/>
                </a:solidFill>
                <a:latin typeface="Arial" charset="0"/>
                <a:ea typeface="SimSun" pitchFamily="2" charset="-122"/>
                <a:cs typeface="+mj-cs"/>
              </a:rPr>
              <a:t>February</a:t>
            </a:r>
            <a:r>
              <a:rPr kumimoji="0" lang="en-US" sz="18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1800" b="1" i="0" u="none" strike="noStrike" kern="0" cap="none" spc="0" normalizeH="0" baseline="0" noProof="0" dirty="0">
                <a:ln>
                  <a:noFill/>
                </a:ln>
                <a:effectLst/>
                <a:uLnTx/>
                <a:uFillTx/>
                <a:latin typeface="Arial" charset="0"/>
                <a:ea typeface="SimSun" pitchFamily="2" charset="-122"/>
                <a:cs typeface="+mj-cs"/>
              </a:rPr>
              <a:t>Sea Ice Trend</a:t>
            </a:r>
          </a:p>
          <a:p>
            <a:r>
              <a:rPr lang="en-US" sz="1800" b="1" kern="0" dirty="0">
                <a:latin typeface="Arial" charset="0"/>
                <a:ea typeface="SimSun" pitchFamily="2" charset="-122"/>
                <a:cs typeface="+mj-cs"/>
              </a:rPr>
              <a:t>1979-2022</a:t>
            </a:r>
            <a:endParaRPr lang="en-US" sz="1800" dirty="0"/>
          </a:p>
        </p:txBody>
      </p:sp>
      <p:sp>
        <p:nvSpPr>
          <p:cNvPr id="8" name="TextBox 7">
            <a:extLst>
              <a:ext uri="{FF2B5EF4-FFF2-40B4-BE49-F238E27FC236}">
                <a16:creationId xmlns:a16="http://schemas.microsoft.com/office/drawing/2014/main" id="{533B95EE-B4CB-4310-9B1E-BE6AAFB36466}"/>
              </a:ext>
            </a:extLst>
          </p:cNvPr>
          <p:cNvSpPr txBox="1"/>
          <p:nvPr/>
        </p:nvSpPr>
        <p:spPr bwMode="auto">
          <a:xfrm>
            <a:off x="4724400" y="6169223"/>
            <a:ext cx="4572000" cy="307777"/>
          </a:xfrm>
          <a:prstGeom prst="rect">
            <a:avLst/>
          </a:prstGeom>
          <a:noFill/>
          <a:ln w="9525">
            <a:noFill/>
            <a:miter lim="800000"/>
            <a:headEnd/>
            <a:tailEnd/>
          </a:ln>
        </p:spPr>
        <p:txBody>
          <a:bodyPr wrap="square">
            <a:spAutoFit/>
          </a:bodyPr>
          <a:lstStyle/>
          <a:p>
            <a:r>
              <a:rPr lang="en-US" sz="1400" dirty="0"/>
              <a:t>Source: http://nsidc.org/arcticseaicenews/sea-ice-analysis-tool/</a:t>
            </a:r>
          </a:p>
        </p:txBody>
      </p:sp>
    </p:spTree>
    <p:extLst>
      <p:ext uri="{BB962C8B-B14F-4D97-AF65-F5344CB8AC3E}">
        <p14:creationId xmlns:p14="http://schemas.microsoft.com/office/powerpoint/2010/main" val="126256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nsidc.org/cryosphere/quickfacts/images/iceshelf_locations.png"/>
          <p:cNvPicPr>
            <a:picLocks noChangeAspect="1" noChangeArrowheads="1"/>
          </p:cNvPicPr>
          <p:nvPr/>
        </p:nvPicPr>
        <p:blipFill>
          <a:blip r:embed="rId3" cstate="print"/>
          <a:srcRect/>
          <a:stretch>
            <a:fillRect/>
          </a:stretch>
        </p:blipFill>
        <p:spPr bwMode="auto">
          <a:xfrm>
            <a:off x="1143000" y="941772"/>
            <a:ext cx="7086600" cy="5687628"/>
          </a:xfrm>
          <a:prstGeom prst="rect">
            <a:avLst/>
          </a:prstGeom>
          <a:noFill/>
        </p:spPr>
      </p:pic>
      <p:sp>
        <p:nvSpPr>
          <p:cNvPr id="3" name="TextBox 2"/>
          <p:cNvSpPr txBox="1"/>
          <p:nvPr/>
        </p:nvSpPr>
        <p:spPr bwMode="auto">
          <a:xfrm>
            <a:off x="2819400" y="152400"/>
            <a:ext cx="3688830"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solidFill>
                  <a:schemeClr val="tx2"/>
                </a:solidFill>
                <a:latin typeface="+mj-lt"/>
              </a:rPr>
              <a:t>Antarctic Ice Shelves</a:t>
            </a:r>
          </a:p>
        </p:txBody>
      </p:sp>
      <p:cxnSp>
        <p:nvCxnSpPr>
          <p:cNvPr id="8" name="Straight Arrow Connector 7"/>
          <p:cNvCxnSpPr/>
          <p:nvPr/>
        </p:nvCxnSpPr>
        <p:spPr bwMode="auto">
          <a:xfrm>
            <a:off x="4736756" y="941772"/>
            <a:ext cx="0" cy="5687628"/>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9" name="TextBox 8"/>
          <p:cNvSpPr txBox="1"/>
          <p:nvPr/>
        </p:nvSpPr>
        <p:spPr bwMode="auto">
          <a:xfrm>
            <a:off x="4578178" y="648156"/>
            <a:ext cx="38343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0</a:t>
            </a:r>
            <a:r>
              <a:rPr lang="en-US" sz="1800" kern="0" baseline="30000" dirty="0">
                <a:latin typeface="+mj-lt"/>
              </a:rPr>
              <a:t>o</a:t>
            </a:r>
          </a:p>
        </p:txBody>
      </p:sp>
      <p:sp>
        <p:nvSpPr>
          <p:cNvPr id="10" name="TextBox 9"/>
          <p:cNvSpPr txBox="1"/>
          <p:nvPr/>
        </p:nvSpPr>
        <p:spPr bwMode="auto">
          <a:xfrm>
            <a:off x="4459970" y="6534090"/>
            <a:ext cx="61747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180</a:t>
            </a:r>
            <a:r>
              <a:rPr lang="en-US" sz="1800" kern="0" baseline="30000" dirty="0">
                <a:latin typeface="+mj-lt"/>
              </a:rPr>
              <a:t>o</a:t>
            </a:r>
          </a:p>
        </p:txBody>
      </p:sp>
      <p:cxnSp>
        <p:nvCxnSpPr>
          <p:cNvPr id="11" name="Straight Arrow Connector 10"/>
          <p:cNvCxnSpPr/>
          <p:nvPr/>
        </p:nvCxnSpPr>
        <p:spPr bwMode="auto">
          <a:xfrm flipV="1">
            <a:off x="1143000" y="3937986"/>
            <a:ext cx="7075123" cy="24414"/>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16" name="TextBox 15"/>
          <p:cNvSpPr txBox="1"/>
          <p:nvPr/>
        </p:nvSpPr>
        <p:spPr bwMode="auto">
          <a:xfrm>
            <a:off x="521448" y="3774144"/>
            <a:ext cx="705642"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90</a:t>
            </a:r>
            <a:r>
              <a:rPr lang="en-US" sz="1800" kern="0" baseline="30000" dirty="0">
                <a:latin typeface="+mj-lt"/>
              </a:rPr>
              <a:t>o</a:t>
            </a:r>
            <a:r>
              <a:rPr lang="en-US" sz="1800" kern="0" dirty="0">
                <a:latin typeface="+mj-lt"/>
              </a:rPr>
              <a:t>W</a:t>
            </a:r>
            <a:endParaRPr lang="en-US" sz="1800" kern="0" baseline="30000" dirty="0">
              <a:latin typeface="+mj-lt"/>
            </a:endParaRPr>
          </a:p>
        </p:txBody>
      </p:sp>
      <p:sp>
        <p:nvSpPr>
          <p:cNvPr id="17" name="TextBox 16"/>
          <p:cNvSpPr txBox="1"/>
          <p:nvPr/>
        </p:nvSpPr>
        <p:spPr bwMode="auto">
          <a:xfrm>
            <a:off x="8153400" y="3733800"/>
            <a:ext cx="61266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90</a:t>
            </a:r>
            <a:r>
              <a:rPr lang="en-US" sz="1800" kern="0" baseline="30000" dirty="0">
                <a:latin typeface="+mj-lt"/>
              </a:rPr>
              <a:t>o</a:t>
            </a:r>
            <a:r>
              <a:rPr lang="en-US" sz="1800" kern="0" dirty="0">
                <a:latin typeface="+mj-lt"/>
              </a:rPr>
              <a:t>E</a:t>
            </a:r>
          </a:p>
        </p:txBody>
      </p:sp>
      <p:sp>
        <p:nvSpPr>
          <p:cNvPr id="18" name="TextBox 17"/>
          <p:cNvSpPr txBox="1"/>
          <p:nvPr/>
        </p:nvSpPr>
        <p:spPr bwMode="auto">
          <a:xfrm>
            <a:off x="2743200" y="2045164"/>
            <a:ext cx="135485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Weddell Sea</a:t>
            </a:r>
            <a:endParaRPr lang="en-US" sz="1800" kern="0" baseline="30000" dirty="0">
              <a:solidFill>
                <a:schemeClr val="tx2"/>
              </a:solidFill>
              <a:latin typeface="+mj-lt"/>
            </a:endParaRPr>
          </a:p>
        </p:txBody>
      </p:sp>
      <p:sp>
        <p:nvSpPr>
          <p:cNvPr id="19" name="TextBox 18"/>
          <p:cNvSpPr txBox="1"/>
          <p:nvPr/>
        </p:nvSpPr>
        <p:spPr bwMode="auto">
          <a:xfrm>
            <a:off x="4191000" y="5398248"/>
            <a:ext cx="995785"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Ross Sea</a:t>
            </a:r>
            <a:endParaRPr lang="en-US" sz="1800" kern="0" baseline="30000" dirty="0">
              <a:solidFill>
                <a:schemeClr val="tx2"/>
              </a:solidFill>
              <a:latin typeface="+mj-lt"/>
            </a:endParaRPr>
          </a:p>
        </p:txBody>
      </p:sp>
      <p:sp>
        <p:nvSpPr>
          <p:cNvPr id="20" name="TextBox 19"/>
          <p:cNvSpPr txBox="1"/>
          <p:nvPr/>
        </p:nvSpPr>
        <p:spPr bwMode="auto">
          <a:xfrm>
            <a:off x="1524000" y="4736068"/>
            <a:ext cx="157927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Amundsen Sea</a:t>
            </a:r>
            <a:endParaRPr lang="en-US" sz="1800" kern="0" baseline="30000" dirty="0">
              <a:solidFill>
                <a:schemeClr val="tx2"/>
              </a:solidFill>
              <a:latin typeface="+mj-lt"/>
            </a:endParaRPr>
          </a:p>
        </p:txBody>
      </p:sp>
      <p:sp>
        <p:nvSpPr>
          <p:cNvPr id="21" name="TextBox 20"/>
          <p:cNvSpPr txBox="1"/>
          <p:nvPr/>
        </p:nvSpPr>
        <p:spPr bwMode="auto">
          <a:xfrm>
            <a:off x="990600" y="3276600"/>
            <a:ext cx="197041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Bellingshausen Sea</a:t>
            </a:r>
            <a:endParaRPr lang="en-US" sz="1800" kern="0" baseline="30000" dirty="0">
              <a:solidFill>
                <a:schemeClr val="tx2"/>
              </a:solidFill>
              <a:latin typeface="+mj-lt"/>
            </a:endParaRPr>
          </a:p>
        </p:txBody>
      </p:sp>
      <p:sp>
        <p:nvSpPr>
          <p:cNvPr id="22" name="TextBox 21"/>
          <p:cNvSpPr txBox="1"/>
          <p:nvPr/>
        </p:nvSpPr>
        <p:spPr bwMode="auto">
          <a:xfrm rot="2400000">
            <a:off x="1475780" y="2615295"/>
            <a:ext cx="199125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chemeClr val="tx2"/>
                </a:solidFill>
                <a:latin typeface="+mj-lt"/>
              </a:rPr>
              <a:t>Antarctic Peninsula</a:t>
            </a:r>
            <a:endParaRPr lang="en-US" sz="1800" kern="0" baseline="30000" dirty="0">
              <a:solidFill>
                <a:schemeClr val="tx2"/>
              </a:solidFill>
              <a:latin typeface="+mj-lt"/>
            </a:endParaRPr>
          </a:p>
        </p:txBody>
      </p:sp>
      <p:sp>
        <p:nvSpPr>
          <p:cNvPr id="23" name="TextBox 22"/>
          <p:cNvSpPr txBox="1"/>
          <p:nvPr/>
        </p:nvSpPr>
        <p:spPr bwMode="auto">
          <a:xfrm rot="-5400000">
            <a:off x="4722031" y="3431369"/>
            <a:ext cx="1776448"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mj-lt"/>
              </a:rPr>
              <a:t>East Antarctica</a:t>
            </a:r>
            <a:endParaRPr lang="en-US" sz="2000" b="1" kern="0" baseline="30000" dirty="0">
              <a:solidFill>
                <a:schemeClr val="tx2"/>
              </a:solidFill>
              <a:latin typeface="+mj-lt"/>
            </a:endParaRPr>
          </a:p>
        </p:txBody>
      </p:sp>
      <p:sp>
        <p:nvSpPr>
          <p:cNvPr id="24" name="TextBox 23"/>
          <p:cNvSpPr txBox="1"/>
          <p:nvPr/>
        </p:nvSpPr>
        <p:spPr bwMode="auto">
          <a:xfrm rot="-5400000">
            <a:off x="3352216" y="3504617"/>
            <a:ext cx="1887055"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mj-lt"/>
              </a:rPr>
              <a:t>West Antarctica</a:t>
            </a:r>
            <a:endParaRPr lang="en-US" sz="2000" b="1" kern="0" baseline="30000" dirty="0">
              <a:solidFill>
                <a:schemeClr val="tx2"/>
              </a:solidFill>
              <a:latin typeface="+mj-lt"/>
            </a:endParaRPr>
          </a:p>
        </p:txBody>
      </p:sp>
      <p:sp>
        <p:nvSpPr>
          <p:cNvPr id="28" name="TextBox 27"/>
          <p:cNvSpPr txBox="1"/>
          <p:nvPr/>
        </p:nvSpPr>
        <p:spPr bwMode="auto">
          <a:xfrm rot="1800000">
            <a:off x="1786993" y="5860390"/>
            <a:ext cx="200247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mj-lt"/>
              </a:rPr>
              <a:t>South </a:t>
            </a:r>
            <a:r>
              <a:rPr lang="en-US" sz="1600" b="1" kern="0" dirty="0">
                <a:solidFill>
                  <a:schemeClr val="tx2"/>
                </a:solidFill>
                <a:latin typeface="+mj-lt"/>
              </a:rPr>
              <a:t>Pacific</a:t>
            </a:r>
            <a:r>
              <a:rPr lang="en-US" sz="1800" b="1" kern="0" dirty="0">
                <a:solidFill>
                  <a:schemeClr val="tx2"/>
                </a:solidFill>
                <a:latin typeface="+mj-lt"/>
              </a:rPr>
              <a:t> Ocean</a:t>
            </a:r>
          </a:p>
        </p:txBody>
      </p:sp>
      <p:sp>
        <p:nvSpPr>
          <p:cNvPr id="29" name="TextBox 28"/>
          <p:cNvSpPr txBox="1"/>
          <p:nvPr/>
        </p:nvSpPr>
        <p:spPr bwMode="auto">
          <a:xfrm rot="4800000">
            <a:off x="6769992" y="1976426"/>
            <a:ext cx="205537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mj-lt"/>
              </a:rPr>
              <a:t>South Indian Ocean</a:t>
            </a:r>
          </a:p>
        </p:txBody>
      </p:sp>
      <p:sp>
        <p:nvSpPr>
          <p:cNvPr id="30" name="TextBox 29"/>
          <p:cNvSpPr txBox="1"/>
          <p:nvPr/>
        </p:nvSpPr>
        <p:spPr bwMode="auto">
          <a:xfrm>
            <a:off x="2143759" y="926068"/>
            <a:ext cx="219964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mj-lt"/>
              </a:rPr>
              <a:t>South Atlantic Ocean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2209800"/>
            <a:ext cx="9144000" cy="2859609"/>
          </a:xfrm>
          <a:prstGeom prst="rect">
            <a:avLst/>
          </a:prstGeom>
          <a:noFill/>
          <a:ln w="9525">
            <a:noFill/>
            <a:miter lim="800000"/>
            <a:headEnd/>
            <a:tailEnd/>
          </a:ln>
        </p:spPr>
      </p:pic>
      <p:sp>
        <p:nvSpPr>
          <p:cNvPr id="3" name="TextBox 2"/>
          <p:cNvSpPr txBox="1"/>
          <p:nvPr/>
        </p:nvSpPr>
        <p:spPr bwMode="auto">
          <a:xfrm>
            <a:off x="990600" y="1044714"/>
            <a:ext cx="6949338" cy="707886"/>
          </a:xfrm>
          <a:prstGeom prst="rect">
            <a:avLst/>
          </a:prstGeom>
          <a:noFill/>
          <a:ln w="9525">
            <a:noFill/>
            <a:miter lim="800000"/>
            <a:headEnd/>
            <a:tailEnd/>
          </a:ln>
        </p:spPr>
        <p:txBody>
          <a:bodyPr wrap="none" rtlCol="0">
            <a:spAutoFit/>
          </a:bodyPr>
          <a:lstStyle/>
          <a:p>
            <a:pPr marL="342900" indent="-342900" algn="l">
              <a:spcBef>
                <a:spcPct val="20000"/>
              </a:spcBef>
            </a:pPr>
            <a:r>
              <a:rPr lang="en-US" sz="4000" b="1" kern="0" dirty="0">
                <a:solidFill>
                  <a:schemeClr val="tx2"/>
                </a:solidFill>
                <a:latin typeface="+mj-lt"/>
              </a:rPr>
              <a:t>Recent Antarctic Mass Changes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Causes of Arctic Sea-ice Variations </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TextBox 2"/>
          <p:cNvSpPr txBox="1"/>
          <p:nvPr/>
        </p:nvSpPr>
        <p:spPr bwMode="auto">
          <a:xfrm>
            <a:off x="533400" y="1371600"/>
            <a:ext cx="8458200" cy="904863"/>
          </a:xfrm>
          <a:prstGeom prst="rect">
            <a:avLst/>
          </a:prstGeom>
          <a:noFill/>
          <a:ln w="9525">
            <a:noFill/>
            <a:miter lim="800000"/>
            <a:headEnd/>
            <a:tailEnd/>
          </a:ln>
        </p:spPr>
        <p:txBody>
          <a:bodyPr wrap="square" rtlCol="0">
            <a:spAutoFit/>
          </a:bodyPr>
          <a:lstStyle/>
          <a:p>
            <a:pPr marL="342900" indent="-342900" algn="l">
              <a:spcBef>
                <a:spcPct val="20000"/>
              </a:spcBef>
            </a:pPr>
            <a:endParaRPr lang="en-US" sz="2400" kern="0" dirty="0">
              <a:latin typeface="+mj-lt"/>
            </a:endParaRPr>
          </a:p>
          <a:p>
            <a:pPr marL="342900" indent="-342900" algn="l">
              <a:spcBef>
                <a:spcPct val="20000"/>
              </a:spcBef>
            </a:pPr>
            <a:endParaRPr lang="en-US" sz="2400" kern="0" dirty="0" err="1">
              <a:latin typeface="+mj-lt"/>
            </a:endParaRPr>
          </a:p>
        </p:txBody>
      </p:sp>
      <p:sp>
        <p:nvSpPr>
          <p:cNvPr id="5" name="TextBox 4"/>
          <p:cNvSpPr txBox="1"/>
          <p:nvPr/>
        </p:nvSpPr>
        <p:spPr bwMode="auto">
          <a:xfrm>
            <a:off x="152400" y="990600"/>
            <a:ext cx="8915400" cy="5786199"/>
          </a:xfrm>
          <a:prstGeom prst="rect">
            <a:avLst/>
          </a:prstGeom>
          <a:noFill/>
          <a:ln w="9525">
            <a:noFill/>
            <a:miter lim="800000"/>
            <a:headEnd/>
            <a:tailEnd/>
          </a:ln>
        </p:spPr>
        <p:txBody>
          <a:bodyPr wrap="square" rtlCol="0">
            <a:spAutoFit/>
          </a:bodyPr>
          <a:lstStyle/>
          <a:p>
            <a:pPr algn="l">
              <a:buFont typeface="Arial" pitchFamily="34" charset="0"/>
              <a:buChar char="•"/>
            </a:pPr>
            <a:r>
              <a:rPr lang="en-US" sz="2000" b="1" kern="0" dirty="0">
                <a:latin typeface="+mn-lt"/>
              </a:rPr>
              <a:t> Studies suggest that winter Arctic ice variations are largely caused    </a:t>
            </a:r>
          </a:p>
          <a:p>
            <a:pPr algn="l"/>
            <a:r>
              <a:rPr lang="en-US" sz="2000" b="1" kern="0" dirty="0">
                <a:latin typeface="+mn-lt"/>
              </a:rPr>
              <a:t>   by </a:t>
            </a:r>
            <a:r>
              <a:rPr lang="en-US" sz="2000" b="1" dirty="0">
                <a:latin typeface="+mn-lt"/>
              </a:rPr>
              <a:t>changes in surface heat flux (thermodynamic) and wind stress    </a:t>
            </a:r>
          </a:p>
          <a:p>
            <a:pPr algn="l"/>
            <a:r>
              <a:rPr lang="en-US" sz="2000" b="1" dirty="0">
                <a:latin typeface="+mn-lt"/>
              </a:rPr>
              <a:t>   (dynamic) induced by atmospheric circulation changes </a:t>
            </a:r>
            <a:r>
              <a:rPr lang="en-US" sz="1600" dirty="0">
                <a:latin typeface="+mn-lt"/>
              </a:rPr>
              <a:t>(Alexander et al. </a:t>
            </a:r>
          </a:p>
          <a:p>
            <a:pPr algn="l"/>
            <a:r>
              <a:rPr lang="en-US" sz="1600" dirty="0">
                <a:latin typeface="+mn-lt"/>
              </a:rPr>
              <a:t>    2004).</a:t>
            </a:r>
            <a:r>
              <a:rPr lang="en-US" sz="2000" b="1" dirty="0">
                <a:latin typeface="+mn-lt"/>
              </a:rPr>
              <a:t> </a:t>
            </a:r>
          </a:p>
          <a:p>
            <a:pPr algn="l">
              <a:buFont typeface="Arial" pitchFamily="34" charset="0"/>
              <a:buChar char="•"/>
            </a:pPr>
            <a:endParaRPr lang="en-US" sz="1200" b="1" kern="0" dirty="0">
              <a:latin typeface="+mj-lt"/>
            </a:endParaRPr>
          </a:p>
          <a:p>
            <a:pPr algn="l">
              <a:buFont typeface="Arial" pitchFamily="34" charset="0"/>
              <a:buChar char="•"/>
            </a:pPr>
            <a:r>
              <a:rPr lang="en-US" sz="2000" b="1" kern="0" dirty="0">
                <a:latin typeface="+mj-lt"/>
              </a:rPr>
              <a:t>  </a:t>
            </a:r>
            <a:r>
              <a:rPr lang="en-US" sz="2000" b="1" kern="0" dirty="0">
                <a:solidFill>
                  <a:schemeClr val="tx2"/>
                </a:solidFill>
                <a:latin typeface="+mj-lt"/>
              </a:rPr>
              <a:t>NAO’s trend toward a positive phase is associated with </a:t>
            </a:r>
            <a:r>
              <a:rPr lang="en-US" sz="2000" b="1" dirty="0">
                <a:solidFill>
                  <a:schemeClr val="tx2"/>
                </a:solidFill>
                <a:latin typeface="+mj-lt"/>
              </a:rPr>
              <a:t>an </a:t>
            </a:r>
          </a:p>
          <a:p>
            <a:pPr algn="l"/>
            <a:r>
              <a:rPr lang="en-US" sz="2000" b="1" dirty="0">
                <a:solidFill>
                  <a:schemeClr val="tx2"/>
                </a:solidFill>
                <a:latin typeface="+mj-lt"/>
              </a:rPr>
              <a:t>   intensification of the Icelandic low and advection of anomalously </a:t>
            </a:r>
          </a:p>
          <a:p>
            <a:pPr algn="l"/>
            <a:r>
              <a:rPr lang="en-US" sz="2000" b="1" dirty="0">
                <a:solidFill>
                  <a:schemeClr val="tx2"/>
                </a:solidFill>
                <a:latin typeface="+mj-lt"/>
              </a:rPr>
              <a:t>   warm (cold) air to the east (west) of Greenland, which results in</a:t>
            </a:r>
          </a:p>
          <a:p>
            <a:pPr algn="l"/>
            <a:r>
              <a:rPr lang="en-US" sz="2000" b="1" dirty="0">
                <a:solidFill>
                  <a:schemeClr val="tx2"/>
                </a:solidFill>
              </a:rPr>
              <a:t>   ice extent increases in the Labrador Sea and decreases in the  </a:t>
            </a:r>
          </a:p>
          <a:p>
            <a:pPr algn="l"/>
            <a:r>
              <a:rPr lang="en-US" sz="2000" b="1" dirty="0">
                <a:solidFill>
                  <a:schemeClr val="tx2"/>
                </a:solidFill>
              </a:rPr>
              <a:t>  Greenland–Iceland–Norwegian (GIN) Seas </a:t>
            </a:r>
            <a:r>
              <a:rPr lang="en-US" sz="1400" b="1" dirty="0">
                <a:solidFill>
                  <a:schemeClr val="tx2"/>
                </a:solidFill>
              </a:rPr>
              <a:t>(</a:t>
            </a:r>
            <a:r>
              <a:rPr lang="en-US" sz="1400" b="1" dirty="0" err="1">
                <a:solidFill>
                  <a:schemeClr val="tx2"/>
                </a:solidFill>
              </a:rPr>
              <a:t>Deser</a:t>
            </a:r>
            <a:r>
              <a:rPr lang="en-US" sz="1400" b="1" dirty="0">
                <a:solidFill>
                  <a:schemeClr val="tx2"/>
                </a:solidFill>
              </a:rPr>
              <a:t> et al. 2000)</a:t>
            </a:r>
            <a:r>
              <a:rPr lang="en-US" sz="2000" b="1" dirty="0">
                <a:solidFill>
                  <a:schemeClr val="tx2"/>
                </a:solidFill>
              </a:rPr>
              <a:t>.</a:t>
            </a:r>
          </a:p>
          <a:p>
            <a:pPr algn="l"/>
            <a:endParaRPr lang="en-US" sz="1400" b="1" kern="0" dirty="0">
              <a:latin typeface="+mn-lt"/>
            </a:endParaRPr>
          </a:p>
          <a:p>
            <a:pPr algn="l">
              <a:buFont typeface="Arial" pitchFamily="34" charset="0"/>
              <a:buChar char="•"/>
            </a:pPr>
            <a:r>
              <a:rPr lang="en-US" sz="2000" b="1" kern="0" dirty="0">
                <a:latin typeface="+mn-lt"/>
              </a:rPr>
              <a:t>  The recent rapid decline seems to be related to high pressure over </a:t>
            </a:r>
          </a:p>
          <a:p>
            <a:pPr algn="l"/>
            <a:r>
              <a:rPr lang="en-US" sz="2000" b="1" kern="0" dirty="0">
                <a:latin typeface="+mn-lt"/>
              </a:rPr>
              <a:t>   Greenland that may result from atmospheric blocking  (a stationary pressure      </a:t>
            </a:r>
          </a:p>
          <a:p>
            <a:pPr algn="l"/>
            <a:r>
              <a:rPr lang="en-US" sz="2000" b="1" kern="0" dirty="0">
                <a:latin typeface="+mn-lt"/>
              </a:rPr>
              <a:t>    system) associated with midlatitude circulation</a:t>
            </a:r>
            <a:r>
              <a:rPr lang="en-US" sz="1800" b="1" kern="0" dirty="0">
                <a:latin typeface="+mn-lt"/>
              </a:rPr>
              <a:t> (Overland et al. 2012)</a:t>
            </a:r>
            <a:r>
              <a:rPr lang="en-US" sz="2000" b="1" kern="0" dirty="0">
                <a:latin typeface="+mn-lt"/>
              </a:rPr>
              <a:t> </a:t>
            </a:r>
          </a:p>
          <a:p>
            <a:pPr algn="l"/>
            <a:endParaRPr lang="en-US" sz="2000" b="1" kern="0" dirty="0">
              <a:solidFill>
                <a:schemeClr val="tx2"/>
              </a:solidFill>
              <a:latin typeface="+mn-lt"/>
            </a:endParaRPr>
          </a:p>
          <a:p>
            <a:pPr algn="l">
              <a:buFont typeface="Arial" pitchFamily="34" charset="0"/>
              <a:buChar char="•"/>
            </a:pPr>
            <a:r>
              <a:rPr lang="en-US" sz="2000" b="1" kern="0" dirty="0">
                <a:solidFill>
                  <a:schemeClr val="tx2"/>
                </a:solidFill>
                <a:latin typeface="+mn-lt"/>
              </a:rPr>
              <a:t>  </a:t>
            </a:r>
            <a:r>
              <a:rPr lang="en-US" sz="2000" b="1" kern="0" dirty="0">
                <a:solidFill>
                  <a:schemeClr val="tx2"/>
                </a:solidFill>
                <a:latin typeface="+mj-lt"/>
              </a:rPr>
              <a:t>The blocking led to decreases in East – West Arctic SLP gradient since </a:t>
            </a:r>
            <a:r>
              <a:rPr lang="en-US" sz="2000" b="1" kern="0" dirty="0">
                <a:solidFill>
                  <a:schemeClr val="tx2"/>
                </a:solidFill>
                <a:latin typeface="+mj-lt"/>
                <a:sym typeface="Symbol"/>
              </a:rPr>
              <a:t></a:t>
            </a:r>
            <a:r>
              <a:rPr lang="en-US" sz="2000" b="1" kern="0" dirty="0">
                <a:solidFill>
                  <a:schemeClr val="tx2"/>
                </a:solidFill>
                <a:latin typeface="+mj-lt"/>
              </a:rPr>
              <a:t>2002,  </a:t>
            </a:r>
          </a:p>
          <a:p>
            <a:pPr algn="l"/>
            <a:r>
              <a:rPr lang="en-US" sz="2000" b="1" kern="0" dirty="0">
                <a:solidFill>
                  <a:schemeClr val="tx2"/>
                </a:solidFill>
                <a:latin typeface="+mj-lt"/>
              </a:rPr>
              <a:t>   which led to increased pressure gradient across the </a:t>
            </a:r>
            <a:r>
              <a:rPr lang="en-US" sz="2000" b="1" kern="0" dirty="0" err="1">
                <a:solidFill>
                  <a:schemeClr val="tx2"/>
                </a:solidFill>
                <a:latin typeface="+mj-lt"/>
              </a:rPr>
              <a:t>Fram</a:t>
            </a:r>
            <a:r>
              <a:rPr lang="en-US" sz="2000" b="1" kern="0" dirty="0">
                <a:solidFill>
                  <a:schemeClr val="tx2"/>
                </a:solidFill>
                <a:latin typeface="+mj-lt"/>
              </a:rPr>
              <a:t> Strait and thus   </a:t>
            </a:r>
          </a:p>
          <a:p>
            <a:pPr algn="l"/>
            <a:r>
              <a:rPr lang="en-US" sz="2000" b="1" kern="0" dirty="0">
                <a:solidFill>
                  <a:schemeClr val="tx2"/>
                </a:solidFill>
                <a:latin typeface="+mj-lt"/>
              </a:rPr>
              <a:t>   increased export of sea-ice into the N. Atlantic. </a:t>
            </a:r>
          </a:p>
          <a:p>
            <a:pPr marL="342900" indent="-342900" algn="l">
              <a:spcBef>
                <a:spcPct val="20000"/>
              </a:spcBef>
              <a:buFontTx/>
              <a:buChar char="•"/>
              <a:defRPr/>
            </a:pPr>
            <a:endParaRPr lang="en-US" sz="2000" b="1" kern="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1" end="11"/>
                                            </p:txEl>
                                          </p:spTgt>
                                        </p:tgtEl>
                                        <p:attrNameLst>
                                          <p:attrName>style.visibility</p:attrName>
                                        </p:attrNameLst>
                                      </p:cBhvr>
                                      <p:to>
                                        <p:strVal val="visible"/>
                                      </p:to>
                                    </p:set>
                                    <p:animEffect transition="in" filter="blinds(horizontal)">
                                      <p:cBhvr>
                                        <p:cTn id="7" dur="500"/>
                                        <p:tgtEl>
                                          <p:spTgt spid="5">
                                            <p:txEl>
                                              <p:pRg st="11" end="1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2" end="12"/>
                                            </p:txEl>
                                          </p:spTgt>
                                        </p:tgtEl>
                                        <p:attrNameLst>
                                          <p:attrName>style.visibility</p:attrName>
                                        </p:attrNameLst>
                                      </p:cBhvr>
                                      <p:to>
                                        <p:strVal val="visible"/>
                                      </p:to>
                                    </p:set>
                                    <p:animEffect transition="in" filter="blinds(horizontal)">
                                      <p:cBhvr>
                                        <p:cTn id="10" dur="500"/>
                                        <p:tgtEl>
                                          <p:spTgt spid="5">
                                            <p:txEl>
                                              <p:pRg st="12" end="1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3" end="13"/>
                                            </p:txEl>
                                          </p:spTgt>
                                        </p:tgtEl>
                                        <p:attrNameLst>
                                          <p:attrName>style.visibility</p:attrName>
                                        </p:attrNameLst>
                                      </p:cBhvr>
                                      <p:to>
                                        <p:strVal val="visible"/>
                                      </p:to>
                                    </p:set>
                                    <p:animEffect transition="in" filter="blinds(horizontal)">
                                      <p:cBhvr>
                                        <p:cTn id="13" dur="500"/>
                                        <p:tgtEl>
                                          <p:spTgt spid="5">
                                            <p:txEl>
                                              <p:pRg st="13" end="1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5" end="15"/>
                                            </p:txEl>
                                          </p:spTgt>
                                        </p:tgtEl>
                                        <p:attrNameLst>
                                          <p:attrName>style.visibility</p:attrName>
                                        </p:attrNameLst>
                                      </p:cBhvr>
                                      <p:to>
                                        <p:strVal val="visible"/>
                                      </p:to>
                                    </p:set>
                                    <p:animEffect transition="in" filter="blinds(horizontal)">
                                      <p:cBhvr>
                                        <p:cTn id="16" dur="500"/>
                                        <p:tgtEl>
                                          <p:spTgt spid="5">
                                            <p:txEl>
                                              <p:pRg st="15" end="1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6" end="16"/>
                                            </p:txEl>
                                          </p:spTgt>
                                        </p:tgtEl>
                                        <p:attrNameLst>
                                          <p:attrName>style.visibility</p:attrName>
                                        </p:attrNameLst>
                                      </p:cBhvr>
                                      <p:to>
                                        <p:strVal val="visible"/>
                                      </p:to>
                                    </p:set>
                                    <p:animEffect transition="in" filter="blinds(horizontal)">
                                      <p:cBhvr>
                                        <p:cTn id="19" dur="500"/>
                                        <p:tgtEl>
                                          <p:spTgt spid="5">
                                            <p:txEl>
                                              <p:pRg st="16" end="1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17" end="17"/>
                                            </p:txEl>
                                          </p:spTgt>
                                        </p:tgtEl>
                                        <p:attrNameLst>
                                          <p:attrName>style.visibility</p:attrName>
                                        </p:attrNameLst>
                                      </p:cBhvr>
                                      <p:to>
                                        <p:strVal val="visible"/>
                                      </p:to>
                                    </p:set>
                                    <p:animEffect transition="in" filter="blinds(horizontal)">
                                      <p:cBhvr>
                                        <p:cTn id="22"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223" y="899642"/>
            <a:ext cx="9067801" cy="5577358"/>
          </a:xfrm>
          <a:prstGeom prst="rect">
            <a:avLst/>
          </a:prstGeom>
          <a:noFill/>
          <a:ln w="9525">
            <a:noFill/>
            <a:miter lim="800000"/>
            <a:headEnd/>
            <a:tailEnd/>
          </a:ln>
        </p:spPr>
      </p:pic>
      <p:sp>
        <p:nvSpPr>
          <p:cNvPr id="7" name="TextBox 6"/>
          <p:cNvSpPr txBox="1"/>
          <p:nvPr/>
        </p:nvSpPr>
        <p:spPr bwMode="auto">
          <a:xfrm>
            <a:off x="5867400" y="6400800"/>
            <a:ext cx="2674130"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latin typeface="+mj-lt"/>
              </a:rPr>
              <a:t>Kwok &amp; </a:t>
            </a:r>
            <a:r>
              <a:rPr lang="en-US" sz="1800" kern="0" dirty="0" err="1">
                <a:latin typeface="+mj-lt"/>
              </a:rPr>
              <a:t>Untersteiner</a:t>
            </a:r>
            <a:r>
              <a:rPr lang="en-US" sz="1800" kern="0" dirty="0">
                <a:latin typeface="+mj-lt"/>
              </a:rPr>
              <a:t> 2011</a:t>
            </a:r>
          </a:p>
        </p:txBody>
      </p:sp>
      <p:sp>
        <p:nvSpPr>
          <p:cNvPr id="8"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Arctic Sea-ice Circulation</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10" name="Straight Arrow Connector 9"/>
          <p:cNvCxnSpPr/>
          <p:nvPr/>
        </p:nvCxnSpPr>
        <p:spPr bwMode="auto">
          <a:xfrm flipV="1">
            <a:off x="2209800" y="3352800"/>
            <a:ext cx="457200" cy="304800"/>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sp>
        <p:nvSpPr>
          <p:cNvPr id="6" name="TextBox 5"/>
          <p:cNvSpPr txBox="1"/>
          <p:nvPr/>
        </p:nvSpPr>
        <p:spPr bwMode="auto">
          <a:xfrm rot="3600000">
            <a:off x="1570142" y="3858839"/>
            <a:ext cx="963725" cy="307777"/>
          </a:xfrm>
          <a:prstGeom prst="rect">
            <a:avLst/>
          </a:prstGeom>
          <a:noFill/>
          <a:ln w="9525">
            <a:noFill/>
            <a:miter lim="800000"/>
            <a:headEnd/>
            <a:tailEnd/>
          </a:ln>
        </p:spPr>
        <p:txBody>
          <a:bodyPr wrap="none" rtlCol="0">
            <a:spAutoFit/>
          </a:bodyPr>
          <a:lstStyle/>
          <a:p>
            <a:pPr marL="342900" indent="-342900" algn="l">
              <a:spcBef>
                <a:spcPct val="20000"/>
              </a:spcBef>
            </a:pPr>
            <a:r>
              <a:rPr lang="en-US" sz="1400" b="1" kern="0" dirty="0">
                <a:solidFill>
                  <a:schemeClr val="tx2"/>
                </a:solidFill>
                <a:latin typeface="+mj-lt"/>
              </a:rPr>
              <a:t>Greenland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47800" y="228600"/>
            <a:ext cx="6419850" cy="6524522"/>
          </a:xfrm>
          <a:prstGeom prst="rect">
            <a:avLst/>
          </a:prstGeom>
          <a:noFill/>
          <a:ln w="9525">
            <a:noFill/>
            <a:miter lim="800000"/>
            <a:headEnd/>
            <a:tailEnd/>
          </a:ln>
        </p:spPr>
      </p:pic>
      <p:sp>
        <p:nvSpPr>
          <p:cNvPr id="3" name="Rectangle 2"/>
          <p:cNvSpPr/>
          <p:nvPr/>
        </p:nvSpPr>
        <p:spPr>
          <a:xfrm>
            <a:off x="5401533" y="533400"/>
            <a:ext cx="2294667" cy="461665"/>
          </a:xfrm>
          <a:prstGeom prst="rect">
            <a:avLst/>
          </a:prstGeom>
        </p:spPr>
        <p:txBody>
          <a:bodyPr wrap="none">
            <a:spAutoFit/>
          </a:bodyPr>
          <a:lstStyle/>
          <a:p>
            <a:r>
              <a:rPr lang="en-US" sz="2400" b="1" dirty="0">
                <a:solidFill>
                  <a:schemeClr val="tx2"/>
                </a:solidFill>
              </a:rPr>
              <a:t>Map of Antarctica</a:t>
            </a:r>
          </a:p>
        </p:txBody>
      </p:sp>
      <p:cxnSp>
        <p:nvCxnSpPr>
          <p:cNvPr id="4" name="Straight Arrow Connector 3">
            <a:extLst>
              <a:ext uri="{FF2B5EF4-FFF2-40B4-BE49-F238E27FC236}">
                <a16:creationId xmlns:a16="http://schemas.microsoft.com/office/drawing/2014/main" id="{696C2811-1239-45D4-B34A-71BAC58BC4F8}"/>
              </a:ext>
            </a:extLst>
          </p:cNvPr>
          <p:cNvCxnSpPr>
            <a:cxnSpLocks/>
          </p:cNvCxnSpPr>
          <p:nvPr/>
        </p:nvCxnSpPr>
        <p:spPr bwMode="auto">
          <a:xfrm flipH="1">
            <a:off x="4640968" y="533400"/>
            <a:ext cx="33140" cy="5943600"/>
          </a:xfrm>
          <a:prstGeom prst="straightConnector1">
            <a:avLst/>
          </a:prstGeom>
          <a:solidFill>
            <a:schemeClr val="accent1"/>
          </a:solidFill>
          <a:ln w="25400" cap="flat" cmpd="sng" algn="ctr">
            <a:solidFill>
              <a:schemeClr val="tx2"/>
            </a:solidFill>
            <a:prstDash val="solid"/>
            <a:round/>
            <a:headEnd type="triangle" w="med" len="med"/>
            <a:tailEnd type="triangle"/>
          </a:ln>
          <a:effectLst/>
        </p:spPr>
      </p:cxnSp>
      <p:sp>
        <p:nvSpPr>
          <p:cNvPr id="5" name="TextBox 4">
            <a:extLst>
              <a:ext uri="{FF2B5EF4-FFF2-40B4-BE49-F238E27FC236}">
                <a16:creationId xmlns:a16="http://schemas.microsoft.com/office/drawing/2014/main" id="{CE0D362F-1291-4C6C-8456-A32973B91BB6}"/>
              </a:ext>
            </a:extLst>
          </p:cNvPr>
          <p:cNvSpPr txBox="1"/>
          <p:nvPr/>
        </p:nvSpPr>
        <p:spPr bwMode="auto">
          <a:xfrm>
            <a:off x="4495800" y="164068"/>
            <a:ext cx="383438"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rgbClr val="FF0000"/>
                </a:solidFill>
                <a:latin typeface="+mj-lt"/>
              </a:rPr>
              <a:t>0</a:t>
            </a:r>
            <a:r>
              <a:rPr lang="en-US" sz="1800" kern="0" baseline="30000" dirty="0">
                <a:solidFill>
                  <a:srgbClr val="FF0000"/>
                </a:solidFill>
                <a:latin typeface="+mj-lt"/>
              </a:rPr>
              <a:t>o</a:t>
            </a:r>
          </a:p>
        </p:txBody>
      </p:sp>
      <p:sp>
        <p:nvSpPr>
          <p:cNvPr id="6" name="TextBox 5">
            <a:extLst>
              <a:ext uri="{FF2B5EF4-FFF2-40B4-BE49-F238E27FC236}">
                <a16:creationId xmlns:a16="http://schemas.microsoft.com/office/drawing/2014/main" id="{A678BAC9-D3EB-4201-A051-979182C7F22D}"/>
              </a:ext>
            </a:extLst>
          </p:cNvPr>
          <p:cNvSpPr txBox="1"/>
          <p:nvPr/>
        </p:nvSpPr>
        <p:spPr bwMode="auto">
          <a:xfrm>
            <a:off x="4343400" y="6477000"/>
            <a:ext cx="61747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kern="0" dirty="0">
                <a:solidFill>
                  <a:srgbClr val="FF0000"/>
                </a:solidFill>
                <a:latin typeface="+mj-lt"/>
              </a:rPr>
              <a:t>180</a:t>
            </a:r>
            <a:r>
              <a:rPr lang="en-US" sz="1800" kern="0" baseline="30000" dirty="0">
                <a:solidFill>
                  <a:srgbClr val="FF0000"/>
                </a:solidFill>
                <a:latin typeface="+mj-lt"/>
              </a:rPr>
              <a:t>o</a:t>
            </a:r>
          </a:p>
        </p:txBody>
      </p:sp>
      <p:sp>
        <p:nvSpPr>
          <p:cNvPr id="7" name="TextBox 6">
            <a:extLst>
              <a:ext uri="{FF2B5EF4-FFF2-40B4-BE49-F238E27FC236}">
                <a16:creationId xmlns:a16="http://schemas.microsoft.com/office/drawing/2014/main" id="{6B7C686A-1391-4030-8DAE-B869E8621DC2}"/>
              </a:ext>
            </a:extLst>
          </p:cNvPr>
          <p:cNvSpPr txBox="1"/>
          <p:nvPr/>
        </p:nvSpPr>
        <p:spPr bwMode="auto">
          <a:xfrm>
            <a:off x="1685412" y="2473202"/>
            <a:ext cx="676788" cy="498598"/>
          </a:xfrm>
          <a:prstGeom prst="rect">
            <a:avLst/>
          </a:prstGeom>
          <a:noFill/>
          <a:ln w="9525">
            <a:noFill/>
            <a:miter lim="800000"/>
            <a:headEnd/>
            <a:tailEnd/>
          </a:ln>
        </p:spPr>
        <p:txBody>
          <a:bodyPr wrap="none" rtlCol="0">
            <a:spAutoFit/>
          </a:bodyPr>
          <a:lstStyle/>
          <a:p>
            <a:pPr marL="342900" indent="-342900" algn="l">
              <a:spcBef>
                <a:spcPct val="20000"/>
              </a:spcBef>
            </a:pPr>
            <a:r>
              <a:rPr lang="en-US" sz="1200" kern="0" dirty="0">
                <a:solidFill>
                  <a:schemeClr val="tx1">
                    <a:lumMod val="85000"/>
                  </a:schemeClr>
                </a:solidFill>
              </a:rPr>
              <a:t>Drake </a:t>
            </a:r>
          </a:p>
          <a:p>
            <a:pPr marL="342900" indent="-342900" algn="l">
              <a:spcBef>
                <a:spcPct val="20000"/>
              </a:spcBef>
            </a:pPr>
            <a:r>
              <a:rPr lang="en-US" sz="1200" kern="0" dirty="0">
                <a:solidFill>
                  <a:schemeClr val="tx1">
                    <a:lumMod val="85000"/>
                  </a:schemeClr>
                </a:solidFill>
              </a:rPr>
              <a:t>Passage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6200" y="152400"/>
            <a:ext cx="9029700" cy="6689929"/>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1600200" y="639732"/>
            <a:ext cx="5791200" cy="6218268"/>
          </a:xfrm>
          <a:prstGeom prst="rect">
            <a:avLst/>
          </a:prstGeom>
          <a:noFill/>
          <a:ln w="9525">
            <a:noFill/>
            <a:miter lim="800000"/>
            <a:headEnd/>
            <a:tailEnd/>
          </a:ln>
        </p:spPr>
      </p:pic>
      <p:sp>
        <p:nvSpPr>
          <p:cNvPr id="5" name="TextBox 4"/>
          <p:cNvSpPr txBox="1"/>
          <p:nvPr/>
        </p:nvSpPr>
        <p:spPr bwMode="auto">
          <a:xfrm>
            <a:off x="457200" y="76200"/>
            <a:ext cx="8229600" cy="1163395"/>
          </a:xfrm>
          <a:prstGeom prst="rect">
            <a:avLst/>
          </a:prstGeom>
          <a:noFill/>
          <a:ln w="9525">
            <a:noFill/>
            <a:miter lim="800000"/>
            <a:headEnd/>
            <a:tailEnd/>
          </a:ln>
        </p:spPr>
        <p:txBody>
          <a:bodyPr wrap="square" rtlCol="0">
            <a:spAutoFit/>
          </a:bodyPr>
          <a:lstStyle/>
          <a:p>
            <a:pPr marL="342900" indent="-342900">
              <a:spcBef>
                <a:spcPct val="20000"/>
              </a:spcBef>
            </a:pPr>
            <a:r>
              <a:rPr lang="en-US" sz="3600" b="1" kern="0" dirty="0">
                <a:solidFill>
                  <a:schemeClr val="tx2"/>
                </a:solidFill>
                <a:latin typeface="+mj-lt"/>
              </a:rPr>
              <a:t>925mb  JJAS Anomaly Winds</a:t>
            </a:r>
          </a:p>
          <a:p>
            <a:pPr marL="342900" indent="-342900">
              <a:spcBef>
                <a:spcPct val="20000"/>
              </a:spcBef>
            </a:pPr>
            <a:r>
              <a:rPr lang="en-US" b="1" kern="0" dirty="0">
                <a:solidFill>
                  <a:schemeClr val="tx2"/>
                </a:solidFill>
                <a:latin typeface="+mj-lt"/>
              </a:rPr>
              <a:t> </a:t>
            </a:r>
            <a:r>
              <a:rPr lang="en-US" sz="2400" b="1" kern="0" dirty="0">
                <a:solidFill>
                  <a:schemeClr val="tx2"/>
                </a:solidFill>
                <a:latin typeface="+mj-lt"/>
              </a:rPr>
              <a:t>2007-2011 minus 1979-2006</a:t>
            </a:r>
            <a:endParaRPr lang="en-US" b="1" kern="0" dirty="0">
              <a:solidFill>
                <a:schemeClr val="tx2"/>
              </a:solidFill>
              <a:latin typeface="+mj-lt"/>
            </a:endParaRPr>
          </a:p>
        </p:txBody>
      </p:sp>
      <p:cxnSp>
        <p:nvCxnSpPr>
          <p:cNvPr id="7" name="Straight Arrow Connector 6"/>
          <p:cNvCxnSpPr/>
          <p:nvPr/>
        </p:nvCxnSpPr>
        <p:spPr bwMode="auto">
          <a:xfrm flipH="1">
            <a:off x="4267200" y="3429000"/>
            <a:ext cx="533400" cy="762000"/>
          </a:xfrm>
          <a:prstGeom prst="straightConnector1">
            <a:avLst/>
          </a:prstGeom>
          <a:solidFill>
            <a:schemeClr val="accent1"/>
          </a:solidFill>
          <a:ln w="50800" cap="flat" cmpd="sng" algn="ctr">
            <a:solidFill>
              <a:schemeClr val="tx2"/>
            </a:solidFill>
            <a:prstDash val="solid"/>
            <a:round/>
            <a:headEnd type="none" w="med" len="med"/>
            <a:tailEnd type="arrow"/>
          </a:ln>
          <a:effectLst/>
        </p:spPr>
      </p:cxnSp>
      <p:sp>
        <p:nvSpPr>
          <p:cNvPr id="6" name="Rectangle 5"/>
          <p:cNvSpPr/>
          <p:nvPr/>
        </p:nvSpPr>
        <p:spPr>
          <a:xfrm>
            <a:off x="0" y="5650468"/>
            <a:ext cx="2303516" cy="369332"/>
          </a:xfrm>
          <a:prstGeom prst="rect">
            <a:avLst/>
          </a:prstGeom>
        </p:spPr>
        <p:txBody>
          <a:bodyPr wrap="none">
            <a:spAutoFit/>
          </a:bodyPr>
          <a:lstStyle/>
          <a:p>
            <a:r>
              <a:rPr lang="en-US" sz="1800" b="1" dirty="0" err="1">
                <a:latin typeface="+mj-lt"/>
              </a:rPr>
              <a:t>Ogi</a:t>
            </a:r>
            <a:r>
              <a:rPr lang="en-US" sz="1800" b="1" dirty="0">
                <a:latin typeface="+mj-lt"/>
              </a:rPr>
              <a:t> &amp; Wallace (2012)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400" b="1" kern="0" dirty="0">
                <a:solidFill>
                  <a:schemeClr val="tx2"/>
                </a:solidFill>
                <a:latin typeface="Arial" charset="0"/>
                <a:ea typeface="SimSun" pitchFamily="2" charset="-122"/>
                <a:cs typeface="+mj-cs"/>
              </a:rPr>
              <a:t>June 700hPa Geopotential Height</a:t>
            </a:r>
            <a:endParaRPr kumimoji="0" lang="en-US" sz="3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125955" name="Picture 3"/>
          <p:cNvPicPr>
            <a:picLocks noChangeAspect="1" noChangeArrowheads="1"/>
          </p:cNvPicPr>
          <p:nvPr/>
        </p:nvPicPr>
        <p:blipFill>
          <a:blip r:embed="rId2" cstate="print"/>
          <a:srcRect/>
          <a:stretch>
            <a:fillRect/>
          </a:stretch>
        </p:blipFill>
        <p:spPr bwMode="auto">
          <a:xfrm>
            <a:off x="0" y="1676400"/>
            <a:ext cx="9156812" cy="3578808"/>
          </a:xfrm>
          <a:prstGeom prst="rect">
            <a:avLst/>
          </a:prstGeom>
          <a:noFill/>
          <a:ln w="9525">
            <a:noFill/>
            <a:miter lim="800000"/>
            <a:headEnd/>
            <a:tailEnd/>
          </a:ln>
        </p:spPr>
      </p:pic>
      <p:sp>
        <p:nvSpPr>
          <p:cNvPr id="5" name="TextBox 4"/>
          <p:cNvSpPr txBox="1"/>
          <p:nvPr/>
        </p:nvSpPr>
        <p:spPr bwMode="auto">
          <a:xfrm>
            <a:off x="3352800" y="1219200"/>
            <a:ext cx="2334293"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b="1" kern="0" dirty="0">
                <a:solidFill>
                  <a:schemeClr val="tx2"/>
                </a:solidFill>
                <a:latin typeface="+mj-lt"/>
              </a:rPr>
              <a:t>1981-2010 Mean</a:t>
            </a:r>
          </a:p>
        </p:txBody>
      </p:sp>
      <p:sp>
        <p:nvSpPr>
          <p:cNvPr id="6" name="TextBox 5"/>
          <p:cNvSpPr txBox="1"/>
          <p:nvPr/>
        </p:nvSpPr>
        <p:spPr bwMode="auto">
          <a:xfrm>
            <a:off x="6063737" y="1219200"/>
            <a:ext cx="2334293" cy="461665"/>
          </a:xfrm>
          <a:prstGeom prst="rect">
            <a:avLst/>
          </a:prstGeom>
          <a:noFill/>
          <a:ln w="9525">
            <a:noFill/>
            <a:miter lim="800000"/>
            <a:headEnd/>
            <a:tailEnd/>
          </a:ln>
        </p:spPr>
        <p:txBody>
          <a:bodyPr wrap="none" rtlCol="0">
            <a:spAutoFit/>
          </a:bodyPr>
          <a:lstStyle/>
          <a:p>
            <a:pPr marL="342900" indent="-342900" algn="l">
              <a:spcBef>
                <a:spcPct val="20000"/>
              </a:spcBef>
            </a:pPr>
            <a:r>
              <a:rPr lang="en-US" sz="2400" b="1" kern="0" dirty="0">
                <a:solidFill>
                  <a:schemeClr val="tx2"/>
                </a:solidFill>
                <a:latin typeface="+mj-lt"/>
              </a:rPr>
              <a:t>2007-2012 Mean</a:t>
            </a:r>
          </a:p>
        </p:txBody>
      </p:sp>
      <p:sp>
        <p:nvSpPr>
          <p:cNvPr id="7" name="TextBox 6"/>
          <p:cNvSpPr txBox="1"/>
          <p:nvPr/>
        </p:nvSpPr>
        <p:spPr bwMode="auto">
          <a:xfrm>
            <a:off x="0" y="1276290"/>
            <a:ext cx="3183885" cy="400110"/>
          </a:xfrm>
          <a:prstGeom prst="rect">
            <a:avLst/>
          </a:prstGeom>
          <a:noFill/>
          <a:ln w="9525">
            <a:noFill/>
            <a:miter lim="800000"/>
            <a:headEnd/>
            <a:tailEnd/>
          </a:ln>
        </p:spPr>
        <p:txBody>
          <a:bodyPr wrap="none" rtlCol="0">
            <a:spAutoFit/>
          </a:bodyPr>
          <a:lstStyle/>
          <a:p>
            <a:pPr marL="342900" indent="-342900" algn="l">
              <a:spcBef>
                <a:spcPct val="20000"/>
              </a:spcBef>
            </a:pPr>
            <a:r>
              <a:rPr lang="en-US" sz="2000" b="1" kern="0" dirty="0">
                <a:solidFill>
                  <a:schemeClr val="tx2"/>
                </a:solidFill>
                <a:latin typeface="+mj-lt"/>
              </a:rPr>
              <a:t>2007-2012 minus 1971-2000</a:t>
            </a:r>
          </a:p>
        </p:txBody>
      </p:sp>
      <p:cxnSp>
        <p:nvCxnSpPr>
          <p:cNvPr id="9" name="Straight Arrow Connector 8"/>
          <p:cNvCxnSpPr/>
          <p:nvPr/>
        </p:nvCxnSpPr>
        <p:spPr bwMode="auto">
          <a:xfrm flipH="1">
            <a:off x="7772400" y="2286000"/>
            <a:ext cx="304800" cy="304800"/>
          </a:xfrm>
          <a:prstGeom prst="straightConnector1">
            <a:avLst/>
          </a:prstGeom>
          <a:solidFill>
            <a:schemeClr val="accent1"/>
          </a:solidFill>
          <a:ln w="41275" cap="flat" cmpd="sng" algn="ctr">
            <a:solidFill>
              <a:schemeClr val="tx2"/>
            </a:solidFill>
            <a:prstDash val="solid"/>
            <a:round/>
            <a:headEnd type="none" w="med" len="med"/>
            <a:tailEnd type="arrow"/>
          </a:ln>
          <a:effectLst/>
        </p:spPr>
      </p:cxnSp>
      <p:sp>
        <p:nvSpPr>
          <p:cNvPr id="10" name="TextBox 9"/>
          <p:cNvSpPr txBox="1"/>
          <p:nvPr/>
        </p:nvSpPr>
        <p:spPr bwMode="auto">
          <a:xfrm>
            <a:off x="1819090" y="2518631"/>
            <a:ext cx="314510"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b="1" kern="0" dirty="0">
                <a:solidFill>
                  <a:schemeClr val="accent2"/>
                </a:solidFill>
                <a:latin typeface="+mj-lt"/>
              </a:rPr>
              <a:t>H</a:t>
            </a:r>
            <a:endParaRPr lang="en-US" sz="2400" b="1" kern="0" dirty="0">
              <a:solidFill>
                <a:schemeClr val="accent2"/>
              </a:solidFill>
              <a:latin typeface="+mj-lt"/>
            </a:endParaRPr>
          </a:p>
        </p:txBody>
      </p:sp>
      <p:sp>
        <p:nvSpPr>
          <p:cNvPr id="11" name="TextBox 10"/>
          <p:cNvSpPr txBox="1"/>
          <p:nvPr/>
        </p:nvSpPr>
        <p:spPr bwMode="auto">
          <a:xfrm>
            <a:off x="304800" y="5281339"/>
            <a:ext cx="8576387" cy="1348061"/>
          </a:xfrm>
          <a:prstGeom prst="rect">
            <a:avLst/>
          </a:prstGeom>
          <a:noFill/>
          <a:ln w="9525">
            <a:noFill/>
            <a:miter lim="800000"/>
            <a:headEnd/>
            <a:tailEnd/>
          </a:ln>
        </p:spPr>
        <p:txBody>
          <a:bodyPr wrap="none" rtlCol="0">
            <a:spAutoFit/>
          </a:bodyPr>
          <a:lstStyle/>
          <a:p>
            <a:pPr marL="342900" indent="-342900" algn="l">
              <a:spcBef>
                <a:spcPct val="20000"/>
              </a:spcBef>
            </a:pPr>
            <a:r>
              <a:rPr lang="en-US" sz="2400" b="1" kern="0" dirty="0">
                <a:solidFill>
                  <a:schemeClr val="tx2"/>
                </a:solidFill>
                <a:latin typeface="+mj-lt"/>
              </a:rPr>
              <a:t>Atmospheric blocking over Greenland may be responsible for the </a:t>
            </a:r>
          </a:p>
          <a:p>
            <a:pPr marL="342900" indent="-342900" algn="l">
              <a:spcBef>
                <a:spcPct val="20000"/>
              </a:spcBef>
            </a:pPr>
            <a:r>
              <a:rPr lang="en-US" sz="2400" b="1" kern="0" dirty="0">
                <a:solidFill>
                  <a:schemeClr val="tx2"/>
                </a:solidFill>
                <a:latin typeface="+mj-lt"/>
              </a:rPr>
              <a:t>height and pressure anomalies, which lead to stronger winds and </a:t>
            </a:r>
          </a:p>
          <a:p>
            <a:pPr marL="342900" indent="-342900" algn="l">
              <a:spcBef>
                <a:spcPct val="20000"/>
              </a:spcBef>
            </a:pPr>
            <a:r>
              <a:rPr lang="en-US" sz="2400" b="1" kern="0" dirty="0">
                <a:solidFill>
                  <a:schemeClr val="tx2"/>
                </a:solidFill>
                <a:latin typeface="+mj-lt"/>
              </a:rPr>
              <a:t>sea-ice export along the </a:t>
            </a:r>
            <a:r>
              <a:rPr lang="en-US" sz="2400" b="1" kern="0" dirty="0" err="1">
                <a:solidFill>
                  <a:schemeClr val="tx2"/>
                </a:solidFill>
                <a:latin typeface="+mj-lt"/>
              </a:rPr>
              <a:t>Fram</a:t>
            </a:r>
            <a:r>
              <a:rPr lang="en-US" sz="2400" b="1" kern="0" dirty="0">
                <a:solidFill>
                  <a:schemeClr val="tx2"/>
                </a:solidFill>
                <a:latin typeface="+mj-lt"/>
              </a:rPr>
              <a:t> Strait</a:t>
            </a:r>
          </a:p>
        </p:txBody>
      </p:sp>
      <p:cxnSp>
        <p:nvCxnSpPr>
          <p:cNvPr id="13" name="Straight Arrow Connector 12"/>
          <p:cNvCxnSpPr/>
          <p:nvPr/>
        </p:nvCxnSpPr>
        <p:spPr bwMode="auto">
          <a:xfrm flipH="1" flipV="1">
            <a:off x="1828800" y="2362200"/>
            <a:ext cx="76200" cy="228600"/>
          </a:xfrm>
          <a:prstGeom prst="straightConnector1">
            <a:avLst/>
          </a:prstGeom>
          <a:solidFill>
            <a:schemeClr val="accent1"/>
          </a:solidFill>
          <a:ln w="31750" cap="flat" cmpd="sng" algn="ctr">
            <a:solidFill>
              <a:schemeClr val="accent1"/>
            </a:solidFill>
            <a:prstDash val="solid"/>
            <a:round/>
            <a:headEnd type="none" w="med" len="med"/>
            <a:tailEnd type="arrow"/>
          </a:ln>
          <a:effectLst/>
        </p:spPr>
      </p:cxnSp>
      <p:sp>
        <p:nvSpPr>
          <p:cNvPr id="14" name="Rectangle 13"/>
          <p:cNvSpPr/>
          <p:nvPr/>
        </p:nvSpPr>
        <p:spPr>
          <a:xfrm>
            <a:off x="6151574" y="6183868"/>
            <a:ext cx="2309735" cy="369332"/>
          </a:xfrm>
          <a:prstGeom prst="rect">
            <a:avLst/>
          </a:prstGeom>
        </p:spPr>
        <p:txBody>
          <a:bodyPr wrap="none">
            <a:spAutoFit/>
          </a:bodyPr>
          <a:lstStyle/>
          <a:p>
            <a:r>
              <a:rPr lang="en-US" sz="1800" b="1" dirty="0">
                <a:latin typeface="+mj-lt"/>
              </a:rPr>
              <a:t>Overland et al. (2012)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400" b="1" kern="0" dirty="0">
                <a:solidFill>
                  <a:schemeClr val="tx2"/>
                </a:solidFill>
                <a:latin typeface="Arial" charset="0"/>
                <a:ea typeface="SimSun" pitchFamily="2" charset="-122"/>
                <a:cs typeface="+mj-cs"/>
              </a:rPr>
              <a:t>Causes of Recent Sea-ice Reduction</a:t>
            </a:r>
            <a:endParaRPr kumimoji="0" lang="en-US" sz="34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126980" name="Picture 4"/>
          <p:cNvPicPr>
            <a:picLocks noChangeAspect="1" noChangeArrowheads="1"/>
          </p:cNvPicPr>
          <p:nvPr/>
        </p:nvPicPr>
        <p:blipFill>
          <a:blip r:embed="rId2" cstate="print"/>
          <a:srcRect l="18579" r="19126" b="21024"/>
          <a:stretch>
            <a:fillRect/>
          </a:stretch>
        </p:blipFill>
        <p:spPr bwMode="auto">
          <a:xfrm>
            <a:off x="3124200" y="1219199"/>
            <a:ext cx="5537200" cy="3497179"/>
          </a:xfrm>
          <a:prstGeom prst="rect">
            <a:avLst/>
          </a:prstGeom>
          <a:noFill/>
          <a:ln w="9525">
            <a:noFill/>
            <a:miter lim="800000"/>
            <a:headEnd/>
            <a:tailEnd/>
          </a:ln>
        </p:spPr>
      </p:pic>
      <p:pic>
        <p:nvPicPr>
          <p:cNvPr id="126981" name="Picture 5"/>
          <p:cNvPicPr>
            <a:picLocks noChangeAspect="1" noChangeArrowheads="1"/>
          </p:cNvPicPr>
          <p:nvPr/>
        </p:nvPicPr>
        <p:blipFill>
          <a:blip r:embed="rId3" cstate="print"/>
          <a:srcRect/>
          <a:stretch>
            <a:fillRect/>
          </a:stretch>
        </p:blipFill>
        <p:spPr bwMode="auto">
          <a:xfrm>
            <a:off x="76200" y="838200"/>
            <a:ext cx="3086100" cy="5686425"/>
          </a:xfrm>
          <a:prstGeom prst="rect">
            <a:avLst/>
          </a:prstGeom>
          <a:noFill/>
          <a:ln w="9525">
            <a:noFill/>
            <a:miter lim="800000"/>
            <a:headEnd/>
            <a:tailEnd/>
          </a:ln>
        </p:spPr>
      </p:pic>
      <p:sp>
        <p:nvSpPr>
          <p:cNvPr id="7" name="Rectangle 2"/>
          <p:cNvSpPr txBox="1">
            <a:spLocks noChangeArrowheads="1"/>
          </p:cNvSpPr>
          <p:nvPr/>
        </p:nvSpPr>
        <p:spPr>
          <a:xfrm>
            <a:off x="990600" y="49530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East – West Arctic SLP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gradient is decreasing!</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9" name="Straight Arrow Connector 8"/>
          <p:cNvCxnSpPr/>
          <p:nvPr/>
        </p:nvCxnSpPr>
        <p:spPr bwMode="auto">
          <a:xfrm>
            <a:off x="7772400" y="2895600"/>
            <a:ext cx="762000" cy="990600"/>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sp>
        <p:nvSpPr>
          <p:cNvPr id="8" name="TextBox 7"/>
          <p:cNvSpPr txBox="1"/>
          <p:nvPr/>
        </p:nvSpPr>
        <p:spPr bwMode="auto">
          <a:xfrm>
            <a:off x="1447800" y="4800600"/>
            <a:ext cx="681597"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FF0000"/>
                </a:solidFill>
                <a:latin typeface="+mj-lt"/>
              </a:rPr>
              <a:t>West</a:t>
            </a:r>
          </a:p>
        </p:txBody>
      </p:sp>
      <p:sp>
        <p:nvSpPr>
          <p:cNvPr id="10" name="TextBox 9"/>
          <p:cNvSpPr txBox="1"/>
          <p:nvPr/>
        </p:nvSpPr>
        <p:spPr bwMode="auto">
          <a:xfrm>
            <a:off x="457200" y="4736068"/>
            <a:ext cx="582211"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rgbClr val="FF0000"/>
                </a:solidFill>
                <a:latin typeface="+mj-lt"/>
              </a:rPr>
              <a:t>East</a:t>
            </a:r>
          </a:p>
        </p:txBody>
      </p:sp>
      <p:sp>
        <p:nvSpPr>
          <p:cNvPr id="11" name="Rectangle 10"/>
          <p:cNvSpPr/>
          <p:nvPr/>
        </p:nvSpPr>
        <p:spPr>
          <a:xfrm>
            <a:off x="6151574" y="6183868"/>
            <a:ext cx="2309735" cy="369332"/>
          </a:xfrm>
          <a:prstGeom prst="rect">
            <a:avLst/>
          </a:prstGeom>
        </p:spPr>
        <p:txBody>
          <a:bodyPr wrap="none">
            <a:spAutoFit/>
          </a:bodyPr>
          <a:lstStyle/>
          <a:p>
            <a:r>
              <a:rPr lang="en-US" sz="1800" b="1" dirty="0">
                <a:latin typeface="+mj-lt"/>
              </a:rPr>
              <a:t>Overland et al. (2012) </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685800"/>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Impacts of Arctic Sea-ice Loss </a:t>
            </a:r>
            <a:endPar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3" name="TextBox 2"/>
          <p:cNvSpPr txBox="1"/>
          <p:nvPr/>
        </p:nvSpPr>
        <p:spPr bwMode="auto">
          <a:xfrm>
            <a:off x="533400" y="1371600"/>
            <a:ext cx="8458200" cy="904863"/>
          </a:xfrm>
          <a:prstGeom prst="rect">
            <a:avLst/>
          </a:prstGeom>
          <a:noFill/>
          <a:ln w="9525">
            <a:noFill/>
            <a:miter lim="800000"/>
            <a:headEnd/>
            <a:tailEnd/>
          </a:ln>
        </p:spPr>
        <p:txBody>
          <a:bodyPr wrap="square" rtlCol="0">
            <a:spAutoFit/>
          </a:bodyPr>
          <a:lstStyle/>
          <a:p>
            <a:pPr marL="342900" indent="-342900" algn="l">
              <a:spcBef>
                <a:spcPct val="20000"/>
              </a:spcBef>
            </a:pPr>
            <a:endParaRPr lang="en-US" sz="2400" kern="0" dirty="0">
              <a:latin typeface="+mj-lt"/>
            </a:endParaRPr>
          </a:p>
          <a:p>
            <a:pPr marL="342900" indent="-342900" algn="l">
              <a:spcBef>
                <a:spcPct val="20000"/>
              </a:spcBef>
            </a:pPr>
            <a:endParaRPr lang="en-US" sz="2400" kern="0" dirty="0" err="1">
              <a:latin typeface="+mj-lt"/>
            </a:endParaRPr>
          </a:p>
        </p:txBody>
      </p:sp>
      <p:sp>
        <p:nvSpPr>
          <p:cNvPr id="5" name="TextBox 4"/>
          <p:cNvSpPr txBox="1"/>
          <p:nvPr/>
        </p:nvSpPr>
        <p:spPr bwMode="auto">
          <a:xfrm>
            <a:off x="152400" y="1841480"/>
            <a:ext cx="8915400" cy="3416320"/>
          </a:xfrm>
          <a:prstGeom prst="rect">
            <a:avLst/>
          </a:prstGeom>
          <a:noFill/>
          <a:ln w="9525">
            <a:noFill/>
            <a:miter lim="800000"/>
            <a:headEnd/>
            <a:tailEnd/>
          </a:ln>
        </p:spPr>
        <p:txBody>
          <a:bodyPr wrap="square" rtlCol="0">
            <a:spAutoFit/>
          </a:bodyPr>
          <a:lstStyle/>
          <a:p>
            <a:pPr algn="l">
              <a:buFont typeface="Arial" pitchFamily="34" charset="0"/>
              <a:buChar char="•"/>
            </a:pPr>
            <a:r>
              <a:rPr lang="en-US" sz="2400" b="1" kern="0" dirty="0">
                <a:latin typeface="+mn-lt"/>
              </a:rPr>
              <a:t>  Enhanced warming over the Arctic Ocean and nearby land areas    </a:t>
            </a:r>
            <a:r>
              <a:rPr lang="en-US" sz="1800" b="1" kern="0" dirty="0">
                <a:latin typeface="+mn-lt"/>
              </a:rPr>
              <a:t>          </a:t>
            </a:r>
          </a:p>
          <a:p>
            <a:pPr algn="l"/>
            <a:r>
              <a:rPr lang="en-US" sz="1800" b="1" kern="0" dirty="0">
                <a:latin typeface="+mn-lt"/>
              </a:rPr>
              <a:t>    (Kumar et al. 2010)</a:t>
            </a:r>
            <a:endParaRPr lang="en-US" sz="2400" b="1" kern="0" dirty="0">
              <a:latin typeface="+mn-lt"/>
            </a:endParaRPr>
          </a:p>
          <a:p>
            <a:pPr algn="l">
              <a:buFont typeface="Arial" pitchFamily="34" charset="0"/>
              <a:buChar char="•"/>
            </a:pPr>
            <a:endParaRPr lang="en-US" sz="1400" b="1" kern="0" dirty="0">
              <a:latin typeface="+mj-lt"/>
            </a:endParaRPr>
          </a:p>
          <a:p>
            <a:pPr algn="l">
              <a:buFont typeface="Arial" pitchFamily="34" charset="0"/>
              <a:buChar char="•"/>
            </a:pPr>
            <a:r>
              <a:rPr lang="en-US" sz="2400" b="1" kern="0" dirty="0">
                <a:latin typeface="+mj-lt"/>
              </a:rPr>
              <a:t>   </a:t>
            </a:r>
            <a:r>
              <a:rPr lang="en-US" sz="2400" b="1" kern="0" dirty="0">
                <a:solidFill>
                  <a:schemeClr val="tx2"/>
                </a:solidFill>
                <a:latin typeface="+mj-lt"/>
              </a:rPr>
              <a:t>Increased winter snowfall over Eurasia and N.A. </a:t>
            </a:r>
            <a:r>
              <a:rPr lang="en-US" sz="2000" b="1" kern="0" dirty="0">
                <a:solidFill>
                  <a:schemeClr val="tx2"/>
                </a:solidFill>
                <a:latin typeface="+mj-lt"/>
              </a:rPr>
              <a:t>(Liu et al. 2012)</a:t>
            </a:r>
            <a:endParaRPr lang="en-US" sz="2400" b="1" kern="0" dirty="0">
              <a:solidFill>
                <a:schemeClr val="tx2"/>
              </a:solidFill>
              <a:latin typeface="+mj-lt"/>
            </a:endParaRPr>
          </a:p>
          <a:p>
            <a:pPr algn="l"/>
            <a:endParaRPr lang="en-US" sz="1600" b="1" kern="0" dirty="0">
              <a:latin typeface="+mn-lt"/>
            </a:endParaRPr>
          </a:p>
          <a:p>
            <a:pPr algn="l">
              <a:buFont typeface="Arial" pitchFamily="34" charset="0"/>
              <a:buChar char="•"/>
            </a:pPr>
            <a:r>
              <a:rPr lang="en-US" sz="2400" b="1" kern="0" dirty="0">
                <a:latin typeface="+mn-lt"/>
              </a:rPr>
              <a:t>  Potential slow down of midlatitude Rossby waves </a:t>
            </a:r>
            <a:r>
              <a:rPr lang="en-US" sz="2000" b="1" kern="0" dirty="0">
                <a:latin typeface="+mn-lt"/>
              </a:rPr>
              <a:t>(Francis et al. 2012)</a:t>
            </a:r>
            <a:r>
              <a:rPr lang="en-US" sz="2400" b="1" kern="0" dirty="0">
                <a:latin typeface="+mn-lt"/>
              </a:rPr>
              <a:t> </a:t>
            </a:r>
          </a:p>
          <a:p>
            <a:pPr algn="l">
              <a:buFont typeface="Arial" pitchFamily="34" charset="0"/>
              <a:buChar char="•"/>
            </a:pPr>
            <a:endParaRPr lang="en-US" sz="2400" b="1" kern="0" dirty="0">
              <a:latin typeface="+mn-lt"/>
            </a:endParaRPr>
          </a:p>
          <a:p>
            <a:pPr algn="l">
              <a:buFont typeface="Arial" pitchFamily="34" charset="0"/>
              <a:buChar char="•"/>
            </a:pPr>
            <a:r>
              <a:rPr lang="en-US" sz="2400" b="1" kern="0" dirty="0">
                <a:latin typeface="+mn-lt"/>
              </a:rPr>
              <a:t>  </a:t>
            </a:r>
            <a:r>
              <a:rPr lang="en-US" sz="2400" b="1" kern="0" dirty="0">
                <a:solidFill>
                  <a:schemeClr val="tx2"/>
                </a:solidFill>
                <a:latin typeface="+mn-lt"/>
              </a:rPr>
              <a:t>Other significant impacts on precipitation and atmospheric   </a:t>
            </a:r>
          </a:p>
          <a:p>
            <a:pPr algn="l"/>
            <a:r>
              <a:rPr lang="en-US" sz="2400" b="1" kern="0" dirty="0">
                <a:solidFill>
                  <a:schemeClr val="tx2"/>
                </a:solidFill>
                <a:latin typeface="+mn-lt"/>
              </a:rPr>
              <a:t>   circulation (</a:t>
            </a:r>
            <a:r>
              <a:rPr lang="en-US" sz="2000" kern="0" dirty="0">
                <a:solidFill>
                  <a:schemeClr val="tx2"/>
                </a:solidFill>
                <a:latin typeface="+mn-lt"/>
              </a:rPr>
              <a:t>Alexander et al. 2004; </a:t>
            </a:r>
            <a:r>
              <a:rPr lang="en-US" sz="2000" kern="0" dirty="0" err="1">
                <a:solidFill>
                  <a:schemeClr val="tx2"/>
                </a:solidFill>
                <a:latin typeface="+mn-lt"/>
              </a:rPr>
              <a:t>Singaryar</a:t>
            </a:r>
            <a:r>
              <a:rPr lang="en-US" sz="2000" kern="0" dirty="0">
                <a:solidFill>
                  <a:schemeClr val="tx2"/>
                </a:solidFill>
                <a:latin typeface="+mn-lt"/>
              </a:rPr>
              <a:t> et al. 2006</a:t>
            </a:r>
            <a:r>
              <a:rPr lang="en-US" sz="2400" b="1" kern="0" dirty="0">
                <a:solidFill>
                  <a:schemeClr val="tx2"/>
                </a:solidFill>
                <a:latin typeface="+mn-lt"/>
              </a:rPr>
              <a:t>).</a:t>
            </a:r>
          </a:p>
          <a:p>
            <a:pPr algn="l"/>
            <a:endParaRPr lang="en-US" sz="2400" b="1" kern="0" dirty="0">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6666" y="542609"/>
            <a:ext cx="6026046" cy="6236146"/>
          </a:xfrm>
          <a:prstGeom prst="rect">
            <a:avLst/>
          </a:prstGeom>
        </p:spPr>
      </p:pic>
      <p:sp>
        <p:nvSpPr>
          <p:cNvPr id="5" name="Rectangle 4"/>
          <p:cNvSpPr/>
          <p:nvPr/>
        </p:nvSpPr>
        <p:spPr>
          <a:xfrm>
            <a:off x="6288154" y="160365"/>
            <a:ext cx="3044365"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Screen &amp;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Simmonds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(2010, </a:t>
            </a:r>
            <a:r>
              <a:rPr kumimoji="0" lang="en-US" sz="1600" b="1" i="1" u="none" strike="noStrike" kern="1200" cap="none" spc="0" normalizeH="0" baseline="0" noProof="0" dirty="0">
                <a:ln>
                  <a:noFill/>
                </a:ln>
                <a:solidFill>
                  <a:srgbClr val="000000"/>
                </a:solidFill>
                <a:effectLst/>
                <a:uLnTx/>
                <a:uFillTx/>
                <a:latin typeface="Arial Narrow" pitchFamily="34" charset="0"/>
                <a:ea typeface="+mn-ea"/>
                <a:cs typeface="+mn-cs"/>
              </a:rPr>
              <a:t>Nature</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6" name="Rectangle 5"/>
          <p:cNvSpPr/>
          <p:nvPr/>
        </p:nvSpPr>
        <p:spPr>
          <a:xfrm>
            <a:off x="1345347" y="-67195"/>
            <a:ext cx="5471160"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Zonal-mean T Trend from</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1989-2008</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ERA-I Data</a:t>
            </a: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sp>
        <p:nvSpPr>
          <p:cNvPr id="7" name="Rectangle 6"/>
          <p:cNvSpPr/>
          <p:nvPr/>
        </p:nvSpPr>
        <p:spPr>
          <a:xfrm>
            <a:off x="3752170" y="647551"/>
            <a:ext cx="585551"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DJF</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8" name="Rectangle 7"/>
          <p:cNvSpPr/>
          <p:nvPr/>
        </p:nvSpPr>
        <p:spPr>
          <a:xfrm>
            <a:off x="6395782" y="653215"/>
            <a:ext cx="68707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MAM</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9" name="Rectangle 8"/>
          <p:cNvSpPr/>
          <p:nvPr/>
        </p:nvSpPr>
        <p:spPr>
          <a:xfrm>
            <a:off x="3733874" y="3362394"/>
            <a:ext cx="585551"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JJA</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10" name="Rectangle 9"/>
          <p:cNvSpPr/>
          <p:nvPr/>
        </p:nvSpPr>
        <p:spPr>
          <a:xfrm>
            <a:off x="6513235" y="3291205"/>
            <a:ext cx="687070"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SON</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2" name="Rectangle 1">
            <a:extLst>
              <a:ext uri="{FF2B5EF4-FFF2-40B4-BE49-F238E27FC236}">
                <a16:creationId xmlns:a16="http://schemas.microsoft.com/office/drawing/2014/main" id="{2907477F-0EEF-438D-9A04-CECE4080DDDF}"/>
              </a:ext>
            </a:extLst>
          </p:cNvPr>
          <p:cNvSpPr/>
          <p:nvPr/>
        </p:nvSpPr>
        <p:spPr>
          <a:xfrm>
            <a:off x="137435" y="1822858"/>
            <a:ext cx="1699503" cy="64633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Strongest in DJF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Strongest at </a:t>
            </a:r>
            <a:r>
              <a:rPr kumimoji="0" lang="en-US" sz="1800" b="1" i="0" u="none" strike="noStrike" kern="1200" cap="none" spc="0" normalizeH="0" baseline="0" noProof="0" dirty="0" err="1">
                <a:ln>
                  <a:noFill/>
                </a:ln>
                <a:solidFill>
                  <a:srgbClr val="C00000"/>
                </a:solidFill>
                <a:effectLst/>
                <a:uLnTx/>
                <a:uFillTx/>
                <a:latin typeface="Arial Narrow" pitchFamily="34" charset="0"/>
                <a:ea typeface="+mn-ea"/>
                <a:cs typeface="+mn-cs"/>
              </a:rPr>
              <a:t>Sfc</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a:t>
            </a:r>
          </a:p>
        </p:txBody>
      </p:sp>
      <p:sp>
        <p:nvSpPr>
          <p:cNvPr id="11" name="Rectangle 10">
            <a:extLst>
              <a:ext uri="{FF2B5EF4-FFF2-40B4-BE49-F238E27FC236}">
                <a16:creationId xmlns:a16="http://schemas.microsoft.com/office/drawing/2014/main" id="{F38C6ABF-D4EF-4123-A41D-0F65FE623754}"/>
              </a:ext>
            </a:extLst>
          </p:cNvPr>
          <p:cNvSpPr/>
          <p:nvPr/>
        </p:nvSpPr>
        <p:spPr>
          <a:xfrm>
            <a:off x="336238" y="4934471"/>
            <a:ext cx="1606530" cy="646331"/>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Weakest in JJA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No AA at </a:t>
            </a:r>
            <a:r>
              <a:rPr kumimoji="0" lang="en-US" sz="1800" b="1" i="0" u="none" strike="noStrike" kern="1200" cap="none" spc="0" normalizeH="0" baseline="0" noProof="0" dirty="0" err="1">
                <a:ln>
                  <a:noFill/>
                </a:ln>
                <a:solidFill>
                  <a:srgbClr val="C00000"/>
                </a:solidFill>
                <a:effectLst/>
                <a:uLnTx/>
                <a:uFillTx/>
                <a:latin typeface="Arial Narrow" pitchFamily="34" charset="0"/>
                <a:ea typeface="+mn-ea"/>
                <a:cs typeface="+mn-cs"/>
              </a:rPr>
              <a:t>Sfc</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  </a:t>
            </a:r>
          </a:p>
        </p:txBody>
      </p:sp>
      <p:sp>
        <p:nvSpPr>
          <p:cNvPr id="12" name="Rectangle 11">
            <a:extLst>
              <a:ext uri="{FF2B5EF4-FFF2-40B4-BE49-F238E27FC236}">
                <a16:creationId xmlns:a16="http://schemas.microsoft.com/office/drawing/2014/main" id="{70DBF8A9-6FA8-4F64-9249-61A7165746D2}"/>
              </a:ext>
            </a:extLst>
          </p:cNvPr>
          <p:cNvSpPr/>
          <p:nvPr/>
        </p:nvSpPr>
        <p:spPr>
          <a:xfrm>
            <a:off x="7335471" y="2674756"/>
            <a:ext cx="1815247" cy="86177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AA</a:t>
            </a: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 Arctic </a:t>
            </a:r>
            <a:r>
              <a:rPr kumimoji="0" lang="en-US" sz="1600" b="1" i="0" u="none" strike="noStrike" kern="1200" cap="none" spc="0" normalizeH="0" baseline="0" noProof="0" dirty="0" err="1">
                <a:ln>
                  <a:noFill/>
                </a:ln>
                <a:solidFill>
                  <a:srgbClr val="FF0000"/>
                </a:solidFill>
                <a:effectLst/>
                <a:uLnTx/>
                <a:uFillTx/>
                <a:latin typeface="Arial Narrow" pitchFamily="34" charset="0"/>
                <a:ea typeface="+mn-ea"/>
                <a:cs typeface="+mn-cs"/>
              </a:rPr>
              <a:t>dTas</a:t>
            </a: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Global </a:t>
            </a:r>
            <a:r>
              <a:rPr kumimoji="0" lang="en-US" sz="1600" b="1" i="0" u="none" strike="noStrike" kern="1200" cap="none" spc="0" normalizeH="0" baseline="0" noProof="0" dirty="0" err="1">
                <a:ln>
                  <a:noFill/>
                </a:ln>
                <a:solidFill>
                  <a:srgbClr val="FF0000"/>
                </a:solidFill>
                <a:effectLst/>
                <a:uLnTx/>
                <a:uFillTx/>
                <a:latin typeface="Arial Narrow" pitchFamily="34" charset="0"/>
                <a:ea typeface="+mn-ea"/>
                <a:cs typeface="+mn-cs"/>
              </a:rPr>
              <a:t>dTas</a:t>
            </a: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      </a:t>
            </a: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13" name="Rectangle 12">
            <a:extLst>
              <a:ext uri="{FF2B5EF4-FFF2-40B4-BE49-F238E27FC236}">
                <a16:creationId xmlns:a16="http://schemas.microsoft.com/office/drawing/2014/main" id="{74795302-A1C7-4440-B692-328ACC1704B1}"/>
              </a:ext>
            </a:extLst>
          </p:cNvPr>
          <p:cNvSpPr/>
          <p:nvPr/>
        </p:nvSpPr>
        <p:spPr>
          <a:xfrm>
            <a:off x="1648920" y="391262"/>
            <a:ext cx="6100996"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AA</a:t>
            </a:r>
            <a:r>
              <a:rPr kumimoji="0" lang="en-US" sz="1400" b="1" i="0" u="none" strike="noStrike" kern="1200" cap="none" spc="0" normalizeH="0" baseline="0" noProof="0" dirty="0">
                <a:ln>
                  <a:noFill/>
                </a:ln>
                <a:solidFill>
                  <a:srgbClr val="FF0000"/>
                </a:solidFill>
                <a:effectLst/>
                <a:uLnTx/>
                <a:uFillTx/>
                <a:latin typeface="Arial Narrow" pitchFamily="34" charset="0"/>
                <a:ea typeface="+mn-ea"/>
                <a:cs typeface="+mn-cs"/>
              </a:rPr>
              <a:t> = Arctic enhanced warming related to the global-mean under increasing GHGs</a:t>
            </a:r>
            <a:endPar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295835" y="478971"/>
            <a:ext cx="8588189" cy="4021311"/>
          </a:xfrm>
          <a:prstGeom prst="rect">
            <a:avLst/>
          </a:prstGeom>
        </p:spPr>
      </p:pic>
      <p:sp>
        <p:nvSpPr>
          <p:cNvPr id="5" name="Rectangle 4"/>
          <p:cNvSpPr/>
          <p:nvPr/>
        </p:nvSpPr>
        <p:spPr>
          <a:xfrm>
            <a:off x="6287150" y="6346120"/>
            <a:ext cx="2593980"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omic Sans MS" panose="030F0702030302020204" pitchFamily="66" charset="0"/>
                <a:ea typeface="+mn-ea"/>
                <a:cs typeface="+mn-cs"/>
              </a:rPr>
              <a:t>Serreze</a:t>
            </a:r>
            <a:r>
              <a:rPr kumimoji="0" lang="en-US" sz="16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 &amp; Barry (2011)</a:t>
            </a: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6" name="Rectangle 5"/>
          <p:cNvSpPr/>
          <p:nvPr/>
        </p:nvSpPr>
        <p:spPr>
          <a:xfrm>
            <a:off x="1051146" y="4472499"/>
            <a:ext cx="2326279"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No sea-ice loss</a:t>
            </a:r>
          </a:p>
        </p:txBody>
      </p:sp>
      <p:sp>
        <p:nvSpPr>
          <p:cNvPr id="7" name="Rectangle 6"/>
          <p:cNvSpPr/>
          <p:nvPr/>
        </p:nvSpPr>
        <p:spPr>
          <a:xfrm>
            <a:off x="5368068" y="4472499"/>
            <a:ext cx="2567498"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With sea-ice loss</a:t>
            </a:r>
          </a:p>
        </p:txBody>
      </p:sp>
      <p:sp>
        <p:nvSpPr>
          <p:cNvPr id="8" name="TextBox 7"/>
          <p:cNvSpPr txBox="1"/>
          <p:nvPr/>
        </p:nvSpPr>
        <p:spPr>
          <a:xfrm>
            <a:off x="982568" y="557788"/>
            <a:ext cx="2900153"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of Winter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7C4935-4A1E-4884-9A1F-21D487585845}"/>
              </a:ext>
            </a:extLst>
          </p:cNvPr>
          <p:cNvPicPr>
            <a:picLocks noChangeAspect="1"/>
          </p:cNvPicPr>
          <p:nvPr/>
        </p:nvPicPr>
        <p:blipFill>
          <a:blip r:embed="rId3"/>
          <a:stretch>
            <a:fillRect/>
          </a:stretch>
        </p:blipFill>
        <p:spPr>
          <a:xfrm>
            <a:off x="0" y="561446"/>
            <a:ext cx="9144000" cy="5735107"/>
          </a:xfrm>
          <a:prstGeom prst="rect">
            <a:avLst/>
          </a:prstGeom>
        </p:spPr>
      </p:pic>
      <p:pic>
        <p:nvPicPr>
          <p:cNvPr id="7" name="Picture 6">
            <a:extLst>
              <a:ext uri="{FF2B5EF4-FFF2-40B4-BE49-F238E27FC236}">
                <a16:creationId xmlns:a16="http://schemas.microsoft.com/office/drawing/2014/main" id="{13307268-E595-4AE0-95C6-FC7B1C0BC7F3}"/>
              </a:ext>
            </a:extLst>
          </p:cNvPr>
          <p:cNvPicPr>
            <a:picLocks noChangeAspect="1"/>
          </p:cNvPicPr>
          <p:nvPr/>
        </p:nvPicPr>
        <p:blipFill>
          <a:blip r:embed="rId4"/>
          <a:stretch>
            <a:fillRect/>
          </a:stretch>
        </p:blipFill>
        <p:spPr>
          <a:xfrm>
            <a:off x="1539839" y="990600"/>
            <a:ext cx="1508161" cy="990600"/>
          </a:xfrm>
          <a:prstGeom prst="rect">
            <a:avLst/>
          </a:prstGeom>
        </p:spPr>
      </p:pic>
      <p:pic>
        <p:nvPicPr>
          <p:cNvPr id="9" name="Picture 8">
            <a:extLst>
              <a:ext uri="{FF2B5EF4-FFF2-40B4-BE49-F238E27FC236}">
                <a16:creationId xmlns:a16="http://schemas.microsoft.com/office/drawing/2014/main" id="{720D7DA1-C647-4D28-8938-07CA07A3F9D2}"/>
              </a:ext>
            </a:extLst>
          </p:cNvPr>
          <p:cNvPicPr>
            <a:picLocks noChangeAspect="1"/>
          </p:cNvPicPr>
          <p:nvPr/>
        </p:nvPicPr>
        <p:blipFill>
          <a:blip r:embed="rId5"/>
          <a:stretch>
            <a:fillRect/>
          </a:stretch>
        </p:blipFill>
        <p:spPr>
          <a:xfrm>
            <a:off x="6710362" y="1143000"/>
            <a:ext cx="1366838" cy="245916"/>
          </a:xfrm>
          <a:prstGeom prst="rect">
            <a:avLst/>
          </a:prstGeom>
        </p:spPr>
      </p:pic>
      <p:sp>
        <p:nvSpPr>
          <p:cNvPr id="10" name="TextBox 9">
            <a:extLst>
              <a:ext uri="{FF2B5EF4-FFF2-40B4-BE49-F238E27FC236}">
                <a16:creationId xmlns:a16="http://schemas.microsoft.com/office/drawing/2014/main" id="{9EFCB8AA-ED7D-47C0-9742-B70D4B1F37FC}"/>
              </a:ext>
            </a:extLst>
          </p:cNvPr>
          <p:cNvSpPr txBox="1"/>
          <p:nvPr/>
        </p:nvSpPr>
        <p:spPr>
          <a:xfrm>
            <a:off x="7003767" y="6314031"/>
            <a:ext cx="2252867"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Dai et al. (2019)</a:t>
            </a:r>
          </a:p>
        </p:txBody>
      </p:sp>
      <p:sp>
        <p:nvSpPr>
          <p:cNvPr id="2" name="TextBox 1">
            <a:extLst>
              <a:ext uri="{FF2B5EF4-FFF2-40B4-BE49-F238E27FC236}">
                <a16:creationId xmlns:a16="http://schemas.microsoft.com/office/drawing/2014/main" id="{173DC51C-ECBC-446B-9AAE-A32EAF8D4092}"/>
              </a:ext>
            </a:extLst>
          </p:cNvPr>
          <p:cNvSpPr txBox="1"/>
          <p:nvPr/>
        </p:nvSpPr>
        <p:spPr>
          <a:xfrm>
            <a:off x="3724290" y="1295400"/>
            <a:ext cx="1709955" cy="369332"/>
          </a:xfrm>
          <a:prstGeom prst="rect">
            <a:avLst/>
          </a:prstGeom>
          <a:noFill/>
        </p:spPr>
        <p:txBody>
          <a:bodyPr wrap="none" rtlCol="0">
            <a:spAutoFit/>
          </a:bodyPr>
          <a:lstStyle/>
          <a:p>
            <a:r>
              <a:rPr lang="en-US" sz="1800" b="1" dirty="0">
                <a:solidFill>
                  <a:schemeClr val="tx1"/>
                </a:solidFill>
              </a:rPr>
              <a:t>1979−2016 Trend</a:t>
            </a:r>
          </a:p>
        </p:txBody>
      </p:sp>
    </p:spTree>
    <p:extLst>
      <p:ext uri="{BB962C8B-B14F-4D97-AF65-F5344CB8AC3E}">
        <p14:creationId xmlns:p14="http://schemas.microsoft.com/office/powerpoint/2010/main" val="1900456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263294-939D-4B98-9A5F-95C8E4667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49" y="193729"/>
            <a:ext cx="5555516" cy="6470542"/>
          </a:xfrm>
          <a:prstGeom prst="rect">
            <a:avLst/>
          </a:prstGeom>
        </p:spPr>
      </p:pic>
      <p:grpSp>
        <p:nvGrpSpPr>
          <p:cNvPr id="14" name="Group 13">
            <a:extLst>
              <a:ext uri="{FF2B5EF4-FFF2-40B4-BE49-F238E27FC236}">
                <a16:creationId xmlns:a16="http://schemas.microsoft.com/office/drawing/2014/main" id="{680D66B5-011A-4D69-B8F0-FDF7A4040F2F}"/>
              </a:ext>
            </a:extLst>
          </p:cNvPr>
          <p:cNvGrpSpPr/>
          <p:nvPr/>
        </p:nvGrpSpPr>
        <p:grpSpPr>
          <a:xfrm>
            <a:off x="92991" y="193729"/>
            <a:ext cx="5554974" cy="6470542"/>
            <a:chOff x="1627909" y="0"/>
            <a:chExt cx="5888182" cy="6858000"/>
          </a:xfrm>
        </p:grpSpPr>
        <p:pic>
          <p:nvPicPr>
            <p:cNvPr id="9" name="Picture 8">
              <a:extLst>
                <a:ext uri="{FF2B5EF4-FFF2-40B4-BE49-F238E27FC236}">
                  <a16:creationId xmlns:a16="http://schemas.microsoft.com/office/drawing/2014/main" id="{4636583B-9F54-40FA-8D20-A68DB918C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7909" y="0"/>
              <a:ext cx="5888182" cy="6858000"/>
            </a:xfrm>
            <a:prstGeom prst="rect">
              <a:avLst/>
            </a:prstGeom>
          </p:spPr>
        </p:pic>
        <p:sp>
          <p:nvSpPr>
            <p:cNvPr id="12" name="TextBox 11">
              <a:extLst>
                <a:ext uri="{FF2B5EF4-FFF2-40B4-BE49-F238E27FC236}">
                  <a16:creationId xmlns:a16="http://schemas.microsoft.com/office/drawing/2014/main" id="{564065EC-6C39-4515-A8B4-5912888C94D1}"/>
                </a:ext>
              </a:extLst>
            </p:cNvPr>
            <p:cNvSpPr txBox="1"/>
            <p:nvPr/>
          </p:nvSpPr>
          <p:spPr>
            <a:xfrm>
              <a:off x="2195390" y="5663379"/>
              <a:ext cx="106612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Tas Trend</a:t>
              </a:r>
            </a:p>
          </p:txBody>
        </p:sp>
        <p:cxnSp>
          <p:nvCxnSpPr>
            <p:cNvPr id="11" name="Straight Connector 10">
              <a:extLst>
                <a:ext uri="{FF2B5EF4-FFF2-40B4-BE49-F238E27FC236}">
                  <a16:creationId xmlns:a16="http://schemas.microsoft.com/office/drawing/2014/main" id="{A7A8EF5B-D4A5-4906-92C1-9064E6F098D0}"/>
                </a:ext>
              </a:extLst>
            </p:cNvPr>
            <p:cNvCxnSpPr/>
            <p:nvPr/>
          </p:nvCxnSpPr>
          <p:spPr bwMode="auto">
            <a:xfrm>
              <a:off x="1722474" y="5840819"/>
              <a:ext cx="524540" cy="0"/>
            </a:xfrm>
            <a:prstGeom prst="line">
              <a:avLst/>
            </a:prstGeom>
            <a:solidFill>
              <a:schemeClr val="accent1"/>
            </a:solidFill>
            <a:ln w="28575" cap="flat" cmpd="sng" algn="ctr">
              <a:solidFill>
                <a:srgbClr val="FF0000"/>
              </a:solidFill>
              <a:prstDash val="solid"/>
              <a:round/>
              <a:headEnd type="none" w="sm" len="sm"/>
              <a:tailEnd type="none" w="sm" len="sm"/>
            </a:ln>
          </p:spPr>
        </p:cxnSp>
      </p:grpSp>
      <p:sp>
        <p:nvSpPr>
          <p:cNvPr id="22" name="文本框 4">
            <a:extLst>
              <a:ext uri="{FF2B5EF4-FFF2-40B4-BE49-F238E27FC236}">
                <a16:creationId xmlns:a16="http://schemas.microsoft.com/office/drawing/2014/main" id="{771BF5B6-B32C-4DFC-8ECB-29C1EA7A9366}"/>
              </a:ext>
            </a:extLst>
          </p:cNvPr>
          <p:cNvSpPr txBox="1"/>
          <p:nvPr/>
        </p:nvSpPr>
        <p:spPr>
          <a:xfrm>
            <a:off x="5654128" y="322402"/>
            <a:ext cx="3723132" cy="470898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pitchFamily="34" charset="0"/>
                <a:ea typeface="+mn-ea"/>
                <a:cs typeface="+mn-cs"/>
              </a:rPr>
              <a:t>1979-2016 Trend: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3333FF"/>
                </a:solidFill>
                <a:effectLst/>
                <a:uLnTx/>
                <a:uFillTx/>
                <a:latin typeface="Arial Narrow" pitchFamily="34" charset="0"/>
                <a:ea typeface="+mn-ea"/>
                <a:cs typeface="+mn-cs"/>
              </a:rPr>
              <a:t>SIC trend: Color shading</a:t>
            </a:r>
            <a:endParaRPr kumimoji="0" lang="en-US" altLang="zh-CN"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Arial Narrow" pitchFamily="34" charset="0"/>
                <a:ea typeface="+mn-ea"/>
                <a:cs typeface="+mn-cs"/>
              </a:rPr>
              <a:t>ERA-I Data for Dec-Nov</a:t>
            </a:r>
            <a:endParaRPr kumimoji="0" lang="en-US" altLang="zh-CN"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mn-cs"/>
              </a:rPr>
              <a:t>(NOAA Satellite SIC data show  similar trends)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Largest warming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over areas with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sea-ice loss </a:t>
            </a:r>
            <a:r>
              <a:rPr kumimoji="0" lang="en-US" altLang="zh-CN" sz="2000" b="1" i="0" u="none" strike="noStrike" kern="1200" cap="none" spc="0" normalizeH="0" baseline="0" noProof="0" dirty="0">
                <a:ln>
                  <a:noFill/>
                </a:ln>
                <a:solidFill>
                  <a:srgbClr val="000000"/>
                </a:solidFill>
                <a:effectLst/>
                <a:uLnTx/>
                <a:uFillTx/>
                <a:latin typeface="Arial Narrow" pitchFamily="34" charset="0"/>
                <a:ea typeface="+mn-ea"/>
                <a:cs typeface="+mn-cs"/>
              </a:rPr>
              <a:t>(as shown later, the </a:t>
            </a:r>
            <a:r>
              <a:rPr kumimoji="0" lang="en-US" altLang="zh-CN" sz="2000" b="1" i="0" u="none" strike="noStrike" kern="1200" cap="none" spc="0" normalizeH="0" baseline="0" noProof="0" dirty="0" err="1">
                <a:ln>
                  <a:noFill/>
                </a:ln>
                <a:solidFill>
                  <a:srgbClr val="000000"/>
                </a:solidFill>
                <a:effectLst/>
                <a:uLnTx/>
                <a:uFillTx/>
                <a:latin typeface="Arial Narrow" pitchFamily="34" charset="0"/>
                <a:ea typeface="+mn-ea"/>
                <a:cs typeface="+mn-cs"/>
              </a:rPr>
              <a:t>dTas</a:t>
            </a:r>
            <a:r>
              <a:rPr kumimoji="0" lang="en-US" altLang="zh-CN" sz="2000" b="1" i="0" u="none" strike="noStrike" kern="1200" cap="none" spc="0" normalizeH="0" baseline="0" noProof="0" dirty="0">
                <a:ln>
                  <a:noFill/>
                </a:ln>
                <a:solidFill>
                  <a:srgbClr val="000000"/>
                </a:solidFill>
                <a:effectLst/>
                <a:uLnTx/>
                <a:uFillTx/>
                <a:latin typeface="Arial Narrow" pitchFamily="34" charset="0"/>
                <a:ea typeface="+mn-ea"/>
                <a:cs typeface="+mn-cs"/>
              </a:rPr>
              <a:t> is not the main cause of the SIC pattern!)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SH+LH fluxes contributes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to the warming</a:t>
            </a:r>
          </a:p>
        </p:txBody>
      </p:sp>
      <p:grpSp>
        <p:nvGrpSpPr>
          <p:cNvPr id="25" name="Group 24">
            <a:extLst>
              <a:ext uri="{FF2B5EF4-FFF2-40B4-BE49-F238E27FC236}">
                <a16:creationId xmlns:a16="http://schemas.microsoft.com/office/drawing/2014/main" id="{66FC636A-7593-424A-8A39-E14484C62029}"/>
              </a:ext>
            </a:extLst>
          </p:cNvPr>
          <p:cNvGrpSpPr/>
          <p:nvPr/>
        </p:nvGrpSpPr>
        <p:grpSpPr>
          <a:xfrm>
            <a:off x="90124" y="193729"/>
            <a:ext cx="6944346" cy="6470542"/>
            <a:chOff x="105620" y="193729"/>
            <a:chExt cx="6944346" cy="6470542"/>
          </a:xfrm>
        </p:grpSpPr>
        <p:grpSp>
          <p:nvGrpSpPr>
            <p:cNvPr id="21" name="Group 20">
              <a:extLst>
                <a:ext uri="{FF2B5EF4-FFF2-40B4-BE49-F238E27FC236}">
                  <a16:creationId xmlns:a16="http://schemas.microsoft.com/office/drawing/2014/main" id="{9A6AB8E8-AE6D-4D0D-A9C5-FFA86494416F}"/>
                </a:ext>
              </a:extLst>
            </p:cNvPr>
            <p:cNvGrpSpPr/>
            <p:nvPr/>
          </p:nvGrpSpPr>
          <p:grpSpPr>
            <a:xfrm>
              <a:off x="105620" y="193729"/>
              <a:ext cx="6944346" cy="6470542"/>
              <a:chOff x="1627909" y="0"/>
              <a:chExt cx="7360894" cy="6858000"/>
            </a:xfrm>
          </p:grpSpPr>
          <p:pic>
            <p:nvPicPr>
              <p:cNvPr id="16" name="Picture 15">
                <a:extLst>
                  <a:ext uri="{FF2B5EF4-FFF2-40B4-BE49-F238E27FC236}">
                    <a16:creationId xmlns:a16="http://schemas.microsoft.com/office/drawing/2014/main" id="{51BE89AC-415D-4F2D-BFDB-2B006525BA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7909" y="0"/>
                <a:ext cx="5888182" cy="6858000"/>
              </a:xfrm>
              <a:prstGeom prst="rect">
                <a:avLst/>
              </a:prstGeom>
            </p:spPr>
          </p:pic>
          <p:sp>
            <p:nvSpPr>
              <p:cNvPr id="20" name="Rectangle 19">
                <a:extLst>
                  <a:ext uri="{FF2B5EF4-FFF2-40B4-BE49-F238E27FC236}">
                    <a16:creationId xmlns:a16="http://schemas.microsoft.com/office/drawing/2014/main" id="{8AAA4582-14A3-4D0E-BA1C-23746B993533}"/>
                  </a:ext>
                </a:extLst>
              </p:cNvPr>
              <p:cNvSpPr/>
              <p:nvPr/>
            </p:nvSpPr>
            <p:spPr bwMode="auto">
              <a:xfrm>
                <a:off x="5781368" y="5821155"/>
                <a:ext cx="1640158" cy="294676"/>
              </a:xfrm>
              <a:prstGeom prst="rect">
                <a:avLst/>
              </a:prstGeom>
              <a:solidFill>
                <a:schemeClr val="bg1">
                  <a:lumMod val="85000"/>
                </a:schemeClr>
              </a:solidFill>
              <a:ln w="12700" cap="flat" cmpd="sng" algn="ctr">
                <a:no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cxnSp>
            <p:nvCxnSpPr>
              <p:cNvPr id="19" name="Straight Connector 18">
                <a:extLst>
                  <a:ext uri="{FF2B5EF4-FFF2-40B4-BE49-F238E27FC236}">
                    <a16:creationId xmlns:a16="http://schemas.microsoft.com/office/drawing/2014/main" id="{4C467AB1-FBEE-43F5-A872-34D9B62FE972}"/>
                  </a:ext>
                </a:extLst>
              </p:cNvPr>
              <p:cNvCxnSpPr/>
              <p:nvPr/>
            </p:nvCxnSpPr>
            <p:spPr bwMode="auto">
              <a:xfrm>
                <a:off x="5886902" y="5943603"/>
                <a:ext cx="524540" cy="0"/>
              </a:xfrm>
              <a:prstGeom prst="line">
                <a:avLst/>
              </a:prstGeom>
              <a:solidFill>
                <a:schemeClr val="accent1"/>
              </a:solidFill>
              <a:ln w="28575" cap="flat" cmpd="sng" algn="ctr">
                <a:solidFill>
                  <a:srgbClr val="FFFF00"/>
                </a:solidFill>
                <a:prstDash val="solid"/>
                <a:round/>
                <a:headEnd type="none" w="sm" len="sm"/>
                <a:tailEnd type="none" w="sm" len="sm"/>
              </a:ln>
            </p:spPr>
          </p:cxnSp>
          <p:sp>
            <p:nvSpPr>
              <p:cNvPr id="18" name="TextBox 17">
                <a:extLst>
                  <a:ext uri="{FF2B5EF4-FFF2-40B4-BE49-F238E27FC236}">
                    <a16:creationId xmlns:a16="http://schemas.microsoft.com/office/drawing/2014/main" id="{882B7EA5-C1E3-4D05-99EF-8EEBD5DC3EB7}"/>
                  </a:ext>
                </a:extLst>
              </p:cNvPr>
              <p:cNvSpPr txBox="1"/>
              <p:nvPr/>
            </p:nvSpPr>
            <p:spPr>
              <a:xfrm>
                <a:off x="6314805" y="5757808"/>
                <a:ext cx="2673998" cy="39144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highlight>
                      <a:srgbClr val="FFFF00"/>
                    </a:highlight>
                    <a:uLnTx/>
                    <a:uFillTx/>
                    <a:latin typeface="Arial Narrow" pitchFamily="34" charset="0"/>
                    <a:ea typeface="+mn-ea"/>
                    <a:cs typeface="+mn-cs"/>
                  </a:rPr>
                  <a:t>SH+LH Trend </a:t>
                </a:r>
                <a:r>
                  <a:rPr kumimoji="0" lang="en-US" sz="1400" b="1" i="0" u="none" strike="noStrike" kern="1200" cap="none" spc="0" normalizeH="0" baseline="0" noProof="0" dirty="0">
                    <a:ln>
                      <a:noFill/>
                    </a:ln>
                    <a:solidFill>
                      <a:srgbClr val="FF0000"/>
                    </a:solidFill>
                    <a:effectLst/>
                    <a:highlight>
                      <a:srgbClr val="FFFF00"/>
                    </a:highlight>
                    <a:uLnTx/>
                    <a:uFillTx/>
                    <a:latin typeface="Arial Narrow" pitchFamily="34" charset="0"/>
                    <a:ea typeface="+mn-ea"/>
                    <a:cs typeface="+mn-cs"/>
                  </a:rPr>
                  <a:t>(W m</a:t>
                </a:r>
                <a:r>
                  <a:rPr kumimoji="0" lang="en-US" sz="1400" b="1" i="0" u="none" strike="noStrike" kern="1200" cap="none" spc="0" normalizeH="0" baseline="30000" noProof="0" dirty="0">
                    <a:ln>
                      <a:noFill/>
                    </a:ln>
                    <a:solidFill>
                      <a:srgbClr val="FF0000"/>
                    </a:solidFill>
                    <a:effectLst/>
                    <a:highlight>
                      <a:srgbClr val="FFFF00"/>
                    </a:highlight>
                    <a:uLnTx/>
                    <a:uFillTx/>
                    <a:latin typeface="Arial Narrow" pitchFamily="34" charset="0"/>
                    <a:ea typeface="+mn-ea"/>
                    <a:cs typeface="+mn-cs"/>
                  </a:rPr>
                  <a:t>-2</a:t>
                </a:r>
                <a:r>
                  <a:rPr kumimoji="0" lang="en-US" sz="1400" b="1" i="0" u="none" strike="noStrike" kern="1200" cap="none" spc="0" normalizeH="0" baseline="0" noProof="0" dirty="0">
                    <a:ln>
                      <a:noFill/>
                    </a:ln>
                    <a:solidFill>
                      <a:srgbClr val="FF0000"/>
                    </a:solidFill>
                    <a:effectLst/>
                    <a:highlight>
                      <a:srgbClr val="FFFF00"/>
                    </a:highlight>
                    <a:uLnTx/>
                    <a:uFillTx/>
                    <a:latin typeface="Arial Narrow" pitchFamily="34" charset="0"/>
                    <a:ea typeface="+mn-ea"/>
                    <a:cs typeface="+mn-cs"/>
                  </a:rPr>
                  <a:t>/decade)</a:t>
                </a:r>
                <a:endParaRPr kumimoji="0" lang="en-US" sz="1800" b="1" i="0" u="none" strike="noStrike" kern="1200" cap="none" spc="0" normalizeH="0" baseline="0" noProof="0" dirty="0">
                  <a:ln>
                    <a:noFill/>
                  </a:ln>
                  <a:solidFill>
                    <a:srgbClr val="FF0000"/>
                  </a:solidFill>
                  <a:effectLst/>
                  <a:highlight>
                    <a:srgbClr val="FFFF00"/>
                  </a:highlight>
                  <a:uLnTx/>
                  <a:uFillTx/>
                  <a:latin typeface="Arial Narrow" pitchFamily="34" charset="0"/>
                  <a:ea typeface="+mn-ea"/>
                  <a:cs typeface="+mn-cs"/>
                </a:endParaRPr>
              </a:p>
            </p:txBody>
          </p:sp>
        </p:grpSp>
        <p:sp>
          <p:nvSpPr>
            <p:cNvPr id="23" name="TextBox 22">
              <a:extLst>
                <a:ext uri="{FF2B5EF4-FFF2-40B4-BE49-F238E27FC236}">
                  <a16:creationId xmlns:a16="http://schemas.microsoft.com/office/drawing/2014/main" id="{BF5F8073-212F-4BCF-81DA-00F590596AB2}"/>
                </a:ext>
              </a:extLst>
            </p:cNvPr>
            <p:cNvSpPr txBox="1"/>
            <p:nvPr/>
          </p:nvSpPr>
          <p:spPr>
            <a:xfrm>
              <a:off x="710452" y="5588404"/>
              <a:ext cx="1872436"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Tas Trend </a:t>
              </a:r>
              <a:r>
                <a:rPr kumimoji="0" lang="en-US" sz="1400" b="1" i="0" u="none" strike="noStrike" kern="1200" cap="none" spc="0" normalizeH="0" baseline="0" noProof="0" dirty="0">
                  <a:ln>
                    <a:noFill/>
                  </a:ln>
                  <a:solidFill>
                    <a:srgbClr val="FF0000"/>
                  </a:solidFill>
                  <a:effectLst/>
                  <a:uLnTx/>
                  <a:uFillTx/>
                  <a:latin typeface="Arial Narrow" pitchFamily="34" charset="0"/>
                  <a:ea typeface="+mn-ea"/>
                  <a:cs typeface="+mn-cs"/>
                </a:rPr>
                <a:t>(K/decade)</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cxnSp>
          <p:nvCxnSpPr>
            <p:cNvPr id="24" name="Straight Connector 23">
              <a:extLst>
                <a:ext uri="{FF2B5EF4-FFF2-40B4-BE49-F238E27FC236}">
                  <a16:creationId xmlns:a16="http://schemas.microsoft.com/office/drawing/2014/main" id="{6520F1FA-74FF-46D4-BEA4-06868D23AAF3}"/>
                </a:ext>
              </a:extLst>
            </p:cNvPr>
            <p:cNvCxnSpPr/>
            <p:nvPr/>
          </p:nvCxnSpPr>
          <p:spPr bwMode="auto">
            <a:xfrm>
              <a:off x="311358" y="5779468"/>
              <a:ext cx="494857" cy="0"/>
            </a:xfrm>
            <a:prstGeom prst="line">
              <a:avLst/>
            </a:prstGeom>
            <a:solidFill>
              <a:schemeClr val="accent1"/>
            </a:solidFill>
            <a:ln w="28575" cap="flat" cmpd="sng" algn="ctr">
              <a:solidFill>
                <a:srgbClr val="FF0000"/>
              </a:solidFill>
              <a:prstDash val="solid"/>
              <a:round/>
              <a:headEnd type="none" w="sm" len="sm"/>
              <a:tailEnd type="none" w="sm" len="sm"/>
            </a:ln>
          </p:spPr>
        </p:cxnSp>
      </p:grpSp>
      <p:sp>
        <p:nvSpPr>
          <p:cNvPr id="2" name="TextBox 1">
            <a:extLst>
              <a:ext uri="{FF2B5EF4-FFF2-40B4-BE49-F238E27FC236}">
                <a16:creationId xmlns:a16="http://schemas.microsoft.com/office/drawing/2014/main" id="{1BC48327-D78A-4D0D-99D0-1B39FBE75732}"/>
              </a:ext>
            </a:extLst>
          </p:cNvPr>
          <p:cNvSpPr txBox="1"/>
          <p:nvPr/>
        </p:nvSpPr>
        <p:spPr>
          <a:xfrm>
            <a:off x="5301836" y="6298323"/>
            <a:ext cx="1154483"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%/decade</a:t>
            </a:r>
          </a:p>
        </p:txBody>
      </p:sp>
      <p:sp>
        <p:nvSpPr>
          <p:cNvPr id="3" name="Rectangle 2">
            <a:extLst>
              <a:ext uri="{FF2B5EF4-FFF2-40B4-BE49-F238E27FC236}">
                <a16:creationId xmlns:a16="http://schemas.microsoft.com/office/drawing/2014/main" id="{CA71480E-B36C-4C18-86CB-9D98D73641F1}"/>
              </a:ext>
            </a:extLst>
          </p:cNvPr>
          <p:cNvSpPr/>
          <p:nvPr/>
        </p:nvSpPr>
        <p:spPr>
          <a:xfrm>
            <a:off x="4210126" y="248874"/>
            <a:ext cx="1039066"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Nov-Dec</a:t>
            </a:r>
          </a:p>
        </p:txBody>
      </p:sp>
      <p:sp>
        <p:nvSpPr>
          <p:cNvPr id="26" name="TextBox 25">
            <a:extLst>
              <a:ext uri="{FF2B5EF4-FFF2-40B4-BE49-F238E27FC236}">
                <a16:creationId xmlns:a16="http://schemas.microsoft.com/office/drawing/2014/main" id="{2A320491-25C0-4A89-9BB9-0188FECC1438}"/>
              </a:ext>
            </a:extLst>
          </p:cNvPr>
          <p:cNvSpPr txBox="1"/>
          <p:nvPr/>
        </p:nvSpPr>
        <p:spPr>
          <a:xfrm>
            <a:off x="7003767" y="6314031"/>
            <a:ext cx="2252867"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Dai et al. (2019)</a:t>
            </a:r>
          </a:p>
        </p:txBody>
      </p:sp>
    </p:spTree>
    <p:extLst>
      <p:ext uri="{BB962C8B-B14F-4D97-AF65-F5344CB8AC3E}">
        <p14:creationId xmlns:p14="http://schemas.microsoft.com/office/powerpoint/2010/main" val="32559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0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22">
                                            <p:txEl>
                                              <p:pRg st="6" end="6"/>
                                            </p:txEl>
                                          </p:spTgt>
                                        </p:tgtEl>
                                        <p:attrNameLst>
                                          <p:attrName>style.visibility</p:attrName>
                                        </p:attrNameLst>
                                      </p:cBhvr>
                                      <p:to>
                                        <p:strVal val="visible"/>
                                      </p:to>
                                    </p:set>
                                    <p:animEffect transition="in" filter="wipe(down)">
                                      <p:cBhvr>
                                        <p:cTn id="10" dur="3000"/>
                                        <p:tgtEl>
                                          <p:spTgt spid="22">
                                            <p:txEl>
                                              <p:pRg st="6" end="6"/>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xEl>
                                              <p:pRg st="7" end="7"/>
                                            </p:txEl>
                                          </p:spTgt>
                                        </p:tgtEl>
                                        <p:attrNameLst>
                                          <p:attrName>style.visibility</p:attrName>
                                        </p:attrNameLst>
                                      </p:cBhvr>
                                      <p:to>
                                        <p:strVal val="visible"/>
                                      </p:to>
                                    </p:set>
                                    <p:animEffect transition="in" filter="wipe(down)">
                                      <p:cBhvr>
                                        <p:cTn id="13" dur="3000"/>
                                        <p:tgtEl>
                                          <p:spTgt spid="22">
                                            <p:txEl>
                                              <p:pRg st="7" end="7"/>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xEl>
                                              <p:pRg st="8" end="8"/>
                                            </p:txEl>
                                          </p:spTgt>
                                        </p:tgtEl>
                                        <p:attrNameLst>
                                          <p:attrName>style.visibility</p:attrName>
                                        </p:attrNameLst>
                                      </p:cBhvr>
                                      <p:to>
                                        <p:strVal val="visible"/>
                                      </p:to>
                                    </p:set>
                                    <p:animEffect transition="in" filter="wipe(down)">
                                      <p:cBhvr>
                                        <p:cTn id="16" dur="3000"/>
                                        <p:tgtEl>
                                          <p:spTgt spid="22">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3000"/>
                                        <p:tgtEl>
                                          <p:spTgt spid="25"/>
                                        </p:tgtEl>
                                      </p:cBhvr>
                                    </p:animEffect>
                                  </p:childTnLst>
                                </p:cTn>
                              </p:par>
                              <p:par>
                                <p:cTn id="22" presetID="22" presetClass="entr" presetSubtype="4" fill="hold" nodeType="withEffect">
                                  <p:stCondLst>
                                    <p:cond delay="0"/>
                                  </p:stCondLst>
                                  <p:childTnLst>
                                    <p:set>
                                      <p:cBhvr>
                                        <p:cTn id="23" dur="1" fill="hold">
                                          <p:stCondLst>
                                            <p:cond delay="0"/>
                                          </p:stCondLst>
                                        </p:cTn>
                                        <p:tgtEl>
                                          <p:spTgt spid="22">
                                            <p:txEl>
                                              <p:pRg st="10" end="10"/>
                                            </p:txEl>
                                          </p:spTgt>
                                        </p:tgtEl>
                                        <p:attrNameLst>
                                          <p:attrName>style.visibility</p:attrName>
                                        </p:attrNameLst>
                                      </p:cBhvr>
                                      <p:to>
                                        <p:strVal val="visible"/>
                                      </p:to>
                                    </p:set>
                                    <p:animEffect transition="in" filter="wipe(down)">
                                      <p:cBhvr>
                                        <p:cTn id="24" dur="3000"/>
                                        <p:tgtEl>
                                          <p:spTgt spid="22">
                                            <p:txEl>
                                              <p:pRg st="10" end="1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xEl>
                                              <p:pRg st="11" end="11"/>
                                            </p:txEl>
                                          </p:spTgt>
                                        </p:tgtEl>
                                        <p:attrNameLst>
                                          <p:attrName>style.visibility</p:attrName>
                                        </p:attrNameLst>
                                      </p:cBhvr>
                                      <p:to>
                                        <p:strVal val="visible"/>
                                      </p:to>
                                    </p:set>
                                    <p:animEffect transition="in" filter="wipe(down)">
                                      <p:cBhvr>
                                        <p:cTn id="27" dur="30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 y="1146175"/>
            <a:ext cx="3656965" cy="422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520" y="1266190"/>
            <a:ext cx="4706620" cy="343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5597" y="792819"/>
            <a:ext cx="3868623"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Narrow" pitchFamily="34" charset="0"/>
                <a:ea typeface="+mn-ea"/>
                <a:cs typeface="+mn-cs"/>
              </a:rPr>
              <a:t>Arctic Amplification (AA=2~3)</a:t>
            </a:r>
            <a:endParaRPr kumimoji="0" lang="zh-CN" alt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7" name="TextBox 6"/>
          <p:cNvSpPr txBox="1"/>
          <p:nvPr/>
        </p:nvSpPr>
        <p:spPr>
          <a:xfrm>
            <a:off x="4180499" y="762979"/>
            <a:ext cx="50244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Narrow" pitchFamily="34" charset="0"/>
                <a:ea typeface="+mn-ea"/>
                <a:cs typeface="+mn-cs"/>
              </a:rPr>
              <a:t>Jet stream may become less zonal</a:t>
            </a:r>
          </a:p>
        </p:txBody>
      </p:sp>
      <p:sp>
        <p:nvSpPr>
          <p:cNvPr id="3" name="右箭头 2"/>
          <p:cNvSpPr/>
          <p:nvPr/>
        </p:nvSpPr>
        <p:spPr>
          <a:xfrm>
            <a:off x="3698875" y="2972435"/>
            <a:ext cx="779780" cy="3257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omic Sans MS"/>
              <a:ea typeface="+mn-ea"/>
              <a:cs typeface="+mn-cs"/>
            </a:endParaRPr>
          </a:p>
        </p:txBody>
      </p:sp>
      <p:sp>
        <p:nvSpPr>
          <p:cNvPr id="4" name="TextBox 3"/>
          <p:cNvSpPr txBox="1"/>
          <p:nvPr/>
        </p:nvSpPr>
        <p:spPr>
          <a:xfrm>
            <a:off x="4277217" y="4864269"/>
            <a:ext cx="484530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Walsh (2014),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Francis &amp;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Vavrus</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(2015</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 Francis et al. (2017)</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2" name="Picture 1">
            <a:extLst>
              <a:ext uri="{FF2B5EF4-FFF2-40B4-BE49-F238E27FC236}">
                <a16:creationId xmlns:a16="http://schemas.microsoft.com/office/drawing/2014/main" id="{A3E119E8-0979-4A74-A8F7-8954275CFDB7}"/>
              </a:ext>
            </a:extLst>
          </p:cNvPr>
          <p:cNvPicPr>
            <a:picLocks noChangeAspect="1"/>
          </p:cNvPicPr>
          <p:nvPr/>
        </p:nvPicPr>
        <p:blipFill>
          <a:blip r:embed="rId5"/>
          <a:stretch>
            <a:fillRect/>
          </a:stretch>
        </p:blipFill>
        <p:spPr>
          <a:xfrm>
            <a:off x="1669746" y="5591810"/>
            <a:ext cx="4368450" cy="1177408"/>
          </a:xfrm>
          <a:prstGeom prst="rect">
            <a:avLst/>
          </a:prstGeom>
        </p:spPr>
      </p:pic>
      <p:sp>
        <p:nvSpPr>
          <p:cNvPr id="5" name="TextBox 4">
            <a:extLst>
              <a:ext uri="{FF2B5EF4-FFF2-40B4-BE49-F238E27FC236}">
                <a16:creationId xmlns:a16="http://schemas.microsoft.com/office/drawing/2014/main" id="{C0F38F66-0F22-4682-BA7F-95A1536CDA4E}"/>
              </a:ext>
            </a:extLst>
          </p:cNvPr>
          <p:cNvSpPr txBox="1"/>
          <p:nvPr/>
        </p:nvSpPr>
        <p:spPr>
          <a:xfrm>
            <a:off x="96980" y="5967249"/>
            <a:ext cx="1603324"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Thermal Winds:</a:t>
            </a:r>
          </a:p>
        </p:txBody>
      </p:sp>
      <p:sp>
        <p:nvSpPr>
          <p:cNvPr id="8" name="Rectangle 7">
            <a:extLst>
              <a:ext uri="{FF2B5EF4-FFF2-40B4-BE49-F238E27FC236}">
                <a16:creationId xmlns:a16="http://schemas.microsoft.com/office/drawing/2014/main" id="{3D5926F6-D48A-48CF-9691-B16AE5D895E6}"/>
              </a:ext>
            </a:extLst>
          </p:cNvPr>
          <p:cNvSpPr/>
          <p:nvPr/>
        </p:nvSpPr>
        <p:spPr bwMode="auto">
          <a:xfrm>
            <a:off x="3387775" y="5591810"/>
            <a:ext cx="483485" cy="614045"/>
          </a:xfrm>
          <a:prstGeom prst="rect">
            <a:avLst/>
          </a:prstGeom>
          <a:noFill/>
          <a:ln w="28575" cap="flat" cmpd="sng" algn="ctr">
            <a:solidFill>
              <a:srgbClr val="FF0000"/>
            </a:solidFill>
            <a:prstDash val="solid"/>
            <a:round/>
            <a:headEnd type="none" w="sm" len="sm"/>
            <a:tailEnd type="none" w="sm" len="sm"/>
          </a:ln>
        </p:spPr>
        <p:txBody>
          <a:bodyPr vert="horz" wrap="square" lIns="91440" tIns="45720" rIns="91440" bIns="45720" numCol="1" rtlCol="0" anchor="t" anchorCtr="0" compatLnSpc="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TextBox 10">
            <a:extLst>
              <a:ext uri="{FF2B5EF4-FFF2-40B4-BE49-F238E27FC236}">
                <a16:creationId xmlns:a16="http://schemas.microsoft.com/office/drawing/2014/main" id="{B9D3CB28-A5D4-4D67-B37E-14A70FDF7AD9}"/>
              </a:ext>
            </a:extLst>
          </p:cNvPr>
          <p:cNvSpPr txBox="1"/>
          <p:nvPr/>
        </p:nvSpPr>
        <p:spPr>
          <a:xfrm>
            <a:off x="1016004" y="47877"/>
            <a:ext cx="744806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Arial Narrow" pitchFamily="34" charset="0"/>
                <a:ea typeface="+mn-ea"/>
                <a:cs typeface="+mn-cs"/>
              </a:rPr>
              <a:t>Potential Impacts of Arctic Amplification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eb.vims.edu/bio/microbial/Berg3.jpg"/>
          <p:cNvPicPr>
            <a:picLocks noChangeAspect="1" noChangeArrowheads="1"/>
          </p:cNvPicPr>
          <p:nvPr/>
        </p:nvPicPr>
        <p:blipFill>
          <a:blip r:embed="rId3" cstate="print"/>
          <a:srcRect/>
          <a:stretch>
            <a:fillRect/>
          </a:stretch>
        </p:blipFill>
        <p:spPr bwMode="auto">
          <a:xfrm>
            <a:off x="0" y="0"/>
            <a:ext cx="10286998" cy="6858000"/>
          </a:xfrm>
          <a:prstGeom prst="rect">
            <a:avLst/>
          </a:prstGeom>
          <a:noFill/>
        </p:spPr>
      </p:pic>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noAutofit/>
          </a:bodyPr>
          <a:lstStyle/>
          <a:p>
            <a:pPr>
              <a:defRPr/>
            </a:pPr>
            <a:r>
              <a:rPr lang="en-US" sz="4800" b="1" dirty="0">
                <a:latin typeface="Arial" charset="0"/>
                <a:ea typeface="SimSun" pitchFamily="2" charset="-122"/>
              </a:rPr>
              <a:t>Sea Ice</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a:t>
            </a:fld>
            <a:endParaRPr lang="en-US" dirty="0">
              <a:solidFill>
                <a:schemeClr val="bg2"/>
              </a:solidFill>
            </a:endParaRPr>
          </a:p>
        </p:txBody>
      </p:sp>
      <p:sp>
        <p:nvSpPr>
          <p:cNvPr id="6" name="Rectangle 3"/>
          <p:cNvSpPr txBox="1">
            <a:spLocks noChangeArrowheads="1"/>
          </p:cNvSpPr>
          <p:nvPr/>
        </p:nvSpPr>
        <p:spPr bwMode="auto">
          <a:xfrm>
            <a:off x="0" y="990600"/>
            <a:ext cx="9220200" cy="5562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Sea ice covers </a:t>
            </a:r>
            <a:r>
              <a:rPr lang="en-US" sz="2400" b="1" kern="0" dirty="0">
                <a:solidFill>
                  <a:schemeClr val="tx2"/>
                </a:solidFill>
                <a:latin typeface="Microsoft Sans Serif" pitchFamily="34" charset="0"/>
                <a:sym typeface="Symbol"/>
              </a:rPr>
              <a:t></a:t>
            </a:r>
            <a:r>
              <a:rPr lang="en-US" sz="2400" b="1" kern="0" dirty="0">
                <a:solidFill>
                  <a:schemeClr val="tx2"/>
                </a:solidFill>
                <a:latin typeface="Microsoft Sans Serif" pitchFamily="34" charset="0"/>
              </a:rPr>
              <a:t>12% (1/8) of the world’s oceans, primarily in the polar regions</a:t>
            </a:r>
          </a:p>
          <a:p>
            <a:pPr marL="342900" indent="-342900" algn="l">
              <a:spcBef>
                <a:spcPct val="20000"/>
              </a:spcBef>
              <a:buFontTx/>
              <a:buChar char="•"/>
              <a:defRPr/>
            </a:pPr>
            <a:r>
              <a:rPr lang="en-US" sz="2400" b="1" kern="0" dirty="0">
                <a:solidFill>
                  <a:schemeClr val="tx2"/>
                </a:solidFill>
                <a:latin typeface="Microsoft Sans Serif" pitchFamily="34" charset="0"/>
              </a:rPr>
              <a:t>It varies seasonally:  </a:t>
            </a:r>
          </a:p>
          <a:p>
            <a:pPr marL="342900" indent="-342900" algn="l">
              <a:spcBef>
                <a:spcPct val="20000"/>
              </a:spcBef>
              <a:defRPr/>
            </a:pPr>
            <a:r>
              <a:rPr lang="en-US" sz="2400" b="1" kern="0" dirty="0">
                <a:solidFill>
                  <a:schemeClr val="tx2"/>
                </a:solidFill>
                <a:latin typeface="Microsoft Sans Serif" pitchFamily="34" charset="0"/>
              </a:rPr>
              <a:t>	 S.H.:  </a:t>
            </a:r>
            <a:r>
              <a:rPr lang="en-US" sz="2400" dirty="0">
                <a:solidFill>
                  <a:schemeClr val="accent2"/>
                </a:solidFill>
              </a:rPr>
              <a:t>A minimum of 3-4 million km² in February to a maximum of 17-20 million km² in September, 1-2 m thick</a:t>
            </a:r>
            <a:r>
              <a:rPr lang="en-US" sz="2400" b="1" kern="0" dirty="0">
                <a:solidFill>
                  <a:schemeClr val="accent2"/>
                </a:solidFill>
                <a:latin typeface="Microsoft Sans Serif" pitchFamily="34" charset="0"/>
              </a:rPr>
              <a:t>  </a:t>
            </a:r>
          </a:p>
          <a:p>
            <a:pPr marL="342900" indent="-342900" algn="l">
              <a:spcBef>
                <a:spcPct val="20000"/>
              </a:spcBef>
              <a:defRPr/>
            </a:pPr>
            <a:r>
              <a:rPr lang="en-US" sz="2400" b="1" kern="0" dirty="0">
                <a:solidFill>
                  <a:schemeClr val="tx2"/>
                </a:solidFill>
                <a:latin typeface="Microsoft Sans Serif" pitchFamily="34" charset="0"/>
              </a:rPr>
              <a:t>     N.H.: </a:t>
            </a:r>
            <a:r>
              <a:rPr lang="en-US" sz="2400" dirty="0">
                <a:solidFill>
                  <a:schemeClr val="accent2"/>
                </a:solidFill>
              </a:rPr>
              <a:t>A minimum of 7-9 million km² in September to a maximum of 14-16 million km² in March. 2-4 m thick</a:t>
            </a:r>
          </a:p>
          <a:p>
            <a:pPr marL="342900" indent="-342900" algn="l">
              <a:spcBef>
                <a:spcPct val="20000"/>
              </a:spcBef>
              <a:defRPr/>
            </a:pPr>
            <a:r>
              <a:rPr lang="en-US" sz="2400" b="1" kern="0" dirty="0">
                <a:solidFill>
                  <a:schemeClr val="accent2"/>
                </a:solidFill>
                <a:latin typeface="Microsoft Sans Serif" pitchFamily="34" charset="0"/>
              </a:rPr>
              <a:t>    </a:t>
            </a:r>
            <a:r>
              <a:rPr lang="en-US" sz="2400" b="1" kern="0" dirty="0">
                <a:solidFill>
                  <a:srgbClr val="FF0000"/>
                </a:solidFill>
                <a:latin typeface="Microsoft Sans Serif" pitchFamily="34" charset="0"/>
              </a:rPr>
              <a:t>Why is the seasonal variation larger in the S.H. than in the N.H.? </a:t>
            </a:r>
          </a:p>
          <a:p>
            <a:pPr marL="342900" indent="-342900" algn="l">
              <a:spcBef>
                <a:spcPct val="20000"/>
              </a:spcBef>
              <a:buFontTx/>
              <a:buChar char="•"/>
              <a:defRPr/>
            </a:pPr>
            <a:r>
              <a:rPr lang="en-US" sz="2400" b="1" kern="0" dirty="0">
                <a:solidFill>
                  <a:schemeClr val="tx2"/>
                </a:solidFill>
                <a:latin typeface="Microsoft Sans Serif" pitchFamily="34" charset="0"/>
              </a:rPr>
              <a:t>Satellite passive microwave obs. began in the late 1970s.</a:t>
            </a:r>
          </a:p>
          <a:p>
            <a:pPr marL="342900" indent="-342900" algn="l">
              <a:spcBef>
                <a:spcPct val="20000"/>
              </a:spcBef>
              <a:buFontTx/>
              <a:buChar char="•"/>
              <a:defRPr/>
            </a:pPr>
            <a:r>
              <a:rPr lang="en-US" sz="2400" b="1" kern="0" dirty="0">
                <a:solidFill>
                  <a:schemeClr val="tx2"/>
                </a:solidFill>
                <a:latin typeface="Microsoft Sans Serif" pitchFamily="34" charset="0"/>
              </a:rPr>
              <a:t>Main data source: National Snow and Ice Data Center (NSIDC) in Boulder, CO</a:t>
            </a:r>
          </a:p>
          <a:p>
            <a:pPr marL="342900" indent="-342900" algn="l">
              <a:spcBef>
                <a:spcPct val="20000"/>
              </a:spcBef>
              <a:defRPr/>
            </a:pPr>
            <a:r>
              <a:rPr lang="en-US" sz="2400" b="1" kern="0" dirty="0">
                <a:solidFill>
                  <a:schemeClr val="tx2"/>
                </a:solidFill>
                <a:latin typeface="Microsoft Sans Serif" pitchFamily="34" charset="0"/>
              </a:rPr>
              <a:t>	 </a:t>
            </a:r>
            <a:r>
              <a:rPr lang="en-US" sz="2400" b="1" kern="0" dirty="0">
                <a:latin typeface="Microsoft Sans Serif" pitchFamily="34" charset="0"/>
              </a:rPr>
              <a:t>(</a:t>
            </a:r>
            <a:r>
              <a:rPr lang="en-US" sz="2400" b="1" kern="0" dirty="0">
                <a:latin typeface="Microsoft Sans Serif" pitchFamily="34" charset="0"/>
                <a:hlinkClick r:id="rId4"/>
              </a:rPr>
              <a:t>http://nsidc.org/cryosphere/sotc/sea_ice.html</a:t>
            </a:r>
            <a:r>
              <a:rPr lang="en-US" sz="2400" b="1" kern="0" dirty="0">
                <a:latin typeface="Microsoft Sans Serif" pitchFamily="34" charset="0"/>
              </a:rPr>
              <a:t>) </a:t>
            </a:r>
            <a:endParaRPr lang="en-US" sz="2400" b="1" kern="0" dirty="0">
              <a:solidFill>
                <a:schemeClr val="tx2"/>
              </a:solidFill>
              <a:latin typeface="Microsoft Sans Serif" pitchFamily="34" charset="0"/>
            </a:endParaRPr>
          </a:p>
        </p:txBody>
      </p:sp>
      <p:sp>
        <p:nvSpPr>
          <p:cNvPr id="7" name="Line 4"/>
          <p:cNvSpPr>
            <a:spLocks noChangeShapeType="1"/>
          </p:cNvSpPr>
          <p:nvPr/>
        </p:nvSpPr>
        <p:spPr bwMode="auto">
          <a:xfrm>
            <a:off x="0" y="9906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linds(horizontal)">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par>
                                <p:cTn id="27" presetID="3" presetClass="exit" presetSubtype="10" fill="hold" nodeType="withEffect">
                                  <p:stCondLst>
                                    <p:cond delay="0"/>
                                  </p:stCondLst>
                                  <p:childTnLst>
                                    <p:animEffect transition="out" filter="blinds(horizontal)">
                                      <p:cBhvr>
                                        <p:cTn id="28" dur="500"/>
                                        <p:tgtEl>
                                          <p:spTgt spid="6">
                                            <p:txEl>
                                              <p:pRg st="5" end="5"/>
                                            </p:txEl>
                                          </p:spTgt>
                                        </p:tgtEl>
                                      </p:cBhvr>
                                    </p:animEffect>
                                    <p:set>
                                      <p:cBhvr>
                                        <p:cTn id="29" dur="1" fill="hold">
                                          <p:stCondLst>
                                            <p:cond delay="499"/>
                                          </p:stCondLst>
                                        </p:cTn>
                                        <p:tgtEl>
                                          <p:spTgt spid="6">
                                            <p:txEl>
                                              <p:pRg st="5" end="5"/>
                                            </p:txEl>
                                          </p:spTgt>
                                        </p:tgtEl>
                                        <p:attrNameLst>
                                          <p:attrName>style.visibility</p:attrName>
                                        </p:attrNameLst>
                                      </p:cBhvr>
                                      <p:to>
                                        <p:strVal val="hidden"/>
                                      </p:to>
                                    </p:set>
                                  </p:childTnLst>
                                </p:cTn>
                              </p:par>
                              <p:par>
                                <p:cTn id="30" presetID="3" presetClass="entr" presetSubtype="10"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horizontal)">
                                      <p:cBhvr>
                                        <p:cTn id="32" dur="500"/>
                                        <p:tgtEl>
                                          <p:spTgt spid="6">
                                            <p:txEl>
                                              <p:pRg st="7" end="7"/>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linds(horizontal)">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 y="1596390"/>
            <a:ext cx="9069705" cy="376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3"/>
          <p:cNvSpPr txBox="1"/>
          <p:nvPr/>
        </p:nvSpPr>
        <p:spPr>
          <a:xfrm>
            <a:off x="478283" y="778740"/>
            <a:ext cx="796417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C00000"/>
                </a:solidFill>
                <a:effectLst/>
                <a:uLnTx/>
                <a:uFillTx/>
                <a:latin typeface="Arial Narrow" pitchFamily="34" charset="0"/>
                <a:ea typeface="+mn-ea"/>
                <a:cs typeface="+mn-cs"/>
              </a:rPr>
              <a:t>Arctic Warming </a:t>
            </a:r>
            <a:r>
              <a:rPr kumimoji="0" lang="en-US" altLang="zh-CN" sz="4000" b="1" i="0" u="none" strike="noStrike" kern="1200" cap="none" spc="0" normalizeH="0" baseline="0" noProof="0" dirty="0">
                <a:ln>
                  <a:noFill/>
                </a:ln>
                <a:solidFill>
                  <a:srgbClr val="000000"/>
                </a:solidFill>
                <a:effectLst/>
                <a:uLnTx/>
                <a:uFillTx/>
                <a:latin typeface="Arial Narrow" pitchFamily="34" charset="0"/>
                <a:ea typeface="+mn-ea"/>
                <a:cs typeface="+mn-cs"/>
              </a:rPr>
              <a:t>and</a:t>
            </a:r>
            <a:r>
              <a:rPr kumimoji="0" lang="en-US" altLang="zh-CN" sz="40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altLang="zh-CN" sz="4000" b="1" i="0" u="none" strike="noStrike" kern="1200" cap="none" spc="0" normalizeH="0" baseline="0" noProof="0" dirty="0">
                <a:ln>
                  <a:noFill/>
                </a:ln>
                <a:solidFill>
                  <a:srgbClr val="3366FF"/>
                </a:solidFill>
                <a:effectLst/>
                <a:uLnTx/>
                <a:uFillTx/>
                <a:latin typeface="Arial Narrow" pitchFamily="34" charset="0"/>
                <a:ea typeface="+mn-ea"/>
                <a:cs typeface="+mn-cs"/>
              </a:rPr>
              <a:t>Eurasian Cooling</a:t>
            </a:r>
            <a:endParaRPr kumimoji="0" lang="zh-CN" altLang="en-US" sz="4000" b="1" i="0" u="none" strike="noStrike" kern="1200" cap="none" spc="0" normalizeH="0" baseline="0" noProof="0" dirty="0">
              <a:ln>
                <a:noFill/>
              </a:ln>
              <a:solidFill>
                <a:srgbClr val="3366FF"/>
              </a:solidFill>
              <a:effectLst/>
              <a:uLnTx/>
              <a:uFillTx/>
              <a:latin typeface="Arial Narrow" pitchFamily="34" charset="0"/>
              <a:ea typeface="+mn-ea"/>
              <a:cs typeface="+mn-cs"/>
            </a:endParaRPr>
          </a:p>
        </p:txBody>
      </p:sp>
      <p:sp>
        <p:nvSpPr>
          <p:cNvPr id="20" name="TextBox 19"/>
          <p:cNvSpPr txBox="1"/>
          <p:nvPr/>
        </p:nvSpPr>
        <p:spPr>
          <a:xfrm>
            <a:off x="6644323" y="5770421"/>
            <a:ext cx="2202180" cy="36830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Narrow" pitchFamily="34" charset="0"/>
                <a:ea typeface="+mn-ea"/>
                <a:cs typeface="+mn-cs"/>
              </a:rPr>
              <a:t>Cohen et al. (2014)</a:t>
            </a:r>
            <a:endParaRPr kumimoji="0" lang="zh-CN" alt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jcli-d-16-0261.1-f1"/>
          <p:cNvPicPr>
            <a:picLocks noChangeAspect="1"/>
          </p:cNvPicPr>
          <p:nvPr/>
        </p:nvPicPr>
        <p:blipFill>
          <a:blip r:embed="rId3"/>
          <a:srcRect l="55080" t="-2286" r="-745" b="49887"/>
          <a:stretch>
            <a:fillRect/>
          </a:stretch>
        </p:blipFill>
        <p:spPr>
          <a:xfrm>
            <a:off x="721995" y="393700"/>
            <a:ext cx="7771130" cy="6371590"/>
          </a:xfrm>
          <a:prstGeom prst="rect">
            <a:avLst/>
          </a:prstGeom>
        </p:spPr>
      </p:pic>
      <p:sp>
        <p:nvSpPr>
          <p:cNvPr id="8" name="文本框 7"/>
          <p:cNvSpPr txBox="1"/>
          <p:nvPr/>
        </p:nvSpPr>
        <p:spPr>
          <a:xfrm>
            <a:off x="245568" y="6155690"/>
            <a:ext cx="1441805"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mn-cs"/>
              </a:rPr>
              <a:t>Yao et al. (2017)</a:t>
            </a:r>
          </a:p>
        </p:txBody>
      </p:sp>
      <p:sp>
        <p:nvSpPr>
          <p:cNvPr id="2" name="文本框 1"/>
          <p:cNvSpPr txBox="1"/>
          <p:nvPr/>
        </p:nvSpPr>
        <p:spPr>
          <a:xfrm>
            <a:off x="97674" y="191770"/>
            <a:ext cx="897675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0000"/>
                </a:solidFill>
                <a:effectLst/>
                <a:uLnTx/>
                <a:uFillTx/>
                <a:latin typeface="Arial Narrow" pitchFamily="34" charset="0"/>
                <a:ea typeface="+mn-ea"/>
                <a:cs typeface="+mn-cs"/>
              </a:rPr>
              <a:t>SAT (color) and 500hPa Z  (contours) regressed on Arctic SIC </a:t>
            </a:r>
            <a:r>
              <a:rPr kumimoji="0" lang="en-US" altLang="zh-CN" sz="2000" b="1" i="0" u="none" strike="noStrike" kern="1200" cap="none" spc="0" normalizeH="0" baseline="0" noProof="0" dirty="0">
                <a:ln>
                  <a:noFill/>
                </a:ln>
                <a:solidFill>
                  <a:srgbClr val="000000"/>
                </a:solidFill>
                <a:effectLst/>
                <a:uLnTx/>
                <a:uFillTx/>
                <a:latin typeface="Arial Narrow" pitchFamily="34" charset="0"/>
                <a:ea typeface="+mn-ea"/>
                <a:cs typeface="+mn-cs"/>
              </a:rPr>
              <a:t>(1979-2015)</a:t>
            </a:r>
            <a:r>
              <a:rPr kumimoji="0" lang="en-US" altLang="zh-CN" sz="24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
        <p:nvSpPr>
          <p:cNvPr id="5" name="Rectangle 4">
            <a:extLst>
              <a:ext uri="{FF2B5EF4-FFF2-40B4-BE49-F238E27FC236}">
                <a16:creationId xmlns:a16="http://schemas.microsoft.com/office/drawing/2014/main" id="{07B8C436-FFDA-40D7-8F24-52D0427941BD}"/>
              </a:ext>
            </a:extLst>
          </p:cNvPr>
          <p:cNvSpPr/>
          <p:nvPr/>
        </p:nvSpPr>
        <p:spPr>
          <a:xfrm>
            <a:off x="130178" y="3283662"/>
            <a:ext cx="8143594" cy="1754326"/>
          </a:xfrm>
          <a:prstGeom prst="rect">
            <a:avLst/>
          </a:prstGeom>
          <a:solidFill>
            <a:schemeClr val="bg1">
              <a:lumMod val="8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Many studies have concluded that Arctic sea-ice loss and the accompanying AA have contributed to the recent cold and snowy winters over Eurasia and N.A., often based on regression analyses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(Liu et al. 2012; Mori et al. 2014, 2019; Yao et al. 2017; etc.).</a:t>
            </a:r>
            <a:r>
              <a:rPr kumimoji="0" lang="en-US" sz="3600" b="1" i="0" u="none" strike="noStrike" kern="1200" cap="none" spc="0" normalizeH="0" baseline="0" noProof="0" dirty="0">
                <a:ln>
                  <a:noFill/>
                </a:ln>
                <a:solidFill>
                  <a:srgbClr val="FF0000"/>
                </a:solidFill>
                <a:effectLst/>
                <a:uLnTx/>
                <a:uFillTx/>
                <a:latin typeface="Arial Narrow" pitchFamily="34"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43000" y="4495800"/>
            <a:ext cx="6172200" cy="584775"/>
          </a:xfrm>
          <a:prstGeom prst="rect">
            <a:avLst/>
          </a:prstGeom>
        </p:spPr>
        <p:txBody>
          <a:bodyPr wrap="square">
            <a:spAutoFit/>
          </a:bodyPr>
          <a:lstStyle/>
          <a:p>
            <a:r>
              <a:rPr lang="en-US" sz="3200" b="1" dirty="0">
                <a:hlinkClick r:id="rId2"/>
              </a:rPr>
              <a:t>Arctic Sea-Ice Loss Video</a:t>
            </a:r>
            <a:r>
              <a:rPr lang="en-US" sz="3200" b="1" dirty="0"/>
              <a:t>: 6min</a:t>
            </a:r>
          </a:p>
        </p:txBody>
      </p:sp>
      <p:sp>
        <p:nvSpPr>
          <p:cNvPr id="3" name="Rectangle 2"/>
          <p:cNvSpPr/>
          <p:nvPr/>
        </p:nvSpPr>
        <p:spPr>
          <a:xfrm>
            <a:off x="1295400" y="2133600"/>
            <a:ext cx="6172200" cy="584775"/>
          </a:xfrm>
          <a:prstGeom prst="rect">
            <a:avLst/>
          </a:prstGeom>
        </p:spPr>
        <p:txBody>
          <a:bodyPr wrap="square">
            <a:spAutoFit/>
          </a:bodyPr>
          <a:lstStyle/>
          <a:p>
            <a:r>
              <a:rPr lang="en-US" sz="3200" b="1" dirty="0">
                <a:hlinkClick r:id="rId3"/>
              </a:rPr>
              <a:t>Greenland Ice Sheet</a:t>
            </a:r>
            <a:r>
              <a:rPr lang="en-US" sz="3200" b="1" dirty="0"/>
              <a:t>: 4min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3" cstate="print"/>
          <a:srcRect/>
          <a:stretch>
            <a:fillRect/>
          </a:stretch>
        </p:blipFill>
        <p:spPr bwMode="auto">
          <a:xfrm>
            <a:off x="685800" y="838200"/>
            <a:ext cx="8153400" cy="5781675"/>
          </a:xfrm>
          <a:prstGeom prst="rect">
            <a:avLst/>
          </a:prstGeom>
          <a:noFill/>
          <a:ln w="9525">
            <a:noFill/>
            <a:miter lim="800000"/>
            <a:headEnd/>
            <a:tailEnd/>
          </a:ln>
        </p:spPr>
      </p:pic>
      <p:sp>
        <p:nvSpPr>
          <p:cNvPr id="4" name="TextBox 3"/>
          <p:cNvSpPr txBox="1"/>
          <p:nvPr/>
        </p:nvSpPr>
        <p:spPr bwMode="auto">
          <a:xfrm>
            <a:off x="304800" y="152400"/>
            <a:ext cx="8840882" cy="584775"/>
          </a:xfrm>
          <a:prstGeom prst="rect">
            <a:avLst/>
          </a:prstGeom>
          <a:noFill/>
          <a:ln w="9525">
            <a:noFill/>
            <a:miter lim="800000"/>
            <a:headEnd/>
            <a:tailEnd/>
          </a:ln>
        </p:spPr>
        <p:txBody>
          <a:bodyPr wrap="none" rtlCol="0">
            <a:spAutoFit/>
          </a:bodyPr>
          <a:lstStyle/>
          <a:p>
            <a:pPr marL="342900" indent="-342900" algn="l">
              <a:spcBef>
                <a:spcPct val="20000"/>
              </a:spcBef>
            </a:pPr>
            <a:r>
              <a:rPr lang="en-US" sz="3200" b="1" kern="0" dirty="0">
                <a:latin typeface="+mj-lt"/>
              </a:rPr>
              <a:t>CMIP5 Model-simulated Arctic </a:t>
            </a:r>
            <a:r>
              <a:rPr lang="en-US" sz="3200" b="1" kern="0" dirty="0">
                <a:solidFill>
                  <a:srgbClr val="C00000"/>
                </a:solidFill>
                <a:latin typeface="+mj-lt"/>
              </a:rPr>
              <a:t>Sept</a:t>
            </a:r>
            <a:r>
              <a:rPr lang="en-US" sz="3200" b="1" kern="0" dirty="0">
                <a:latin typeface="+mj-lt"/>
              </a:rPr>
              <a:t> Sea-ice Extent</a:t>
            </a:r>
          </a:p>
        </p:txBody>
      </p:sp>
      <p:sp>
        <p:nvSpPr>
          <p:cNvPr id="5" name="TextBox 4"/>
          <p:cNvSpPr txBox="1"/>
          <p:nvPr/>
        </p:nvSpPr>
        <p:spPr bwMode="auto">
          <a:xfrm>
            <a:off x="1066800" y="6324600"/>
            <a:ext cx="652743"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latin typeface="+mj-lt"/>
              </a:rPr>
              <a:t>1900</a:t>
            </a:r>
          </a:p>
        </p:txBody>
      </p:sp>
      <p:sp>
        <p:nvSpPr>
          <p:cNvPr id="6" name="TextBox 5"/>
          <p:cNvSpPr txBox="1"/>
          <p:nvPr/>
        </p:nvSpPr>
        <p:spPr bwMode="auto">
          <a:xfrm>
            <a:off x="4662723" y="6425512"/>
            <a:ext cx="652743"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latin typeface="+mj-lt"/>
              </a:rPr>
              <a:t>2000</a:t>
            </a:r>
          </a:p>
        </p:txBody>
      </p:sp>
      <p:sp>
        <p:nvSpPr>
          <p:cNvPr id="7" name="TextBox 6"/>
          <p:cNvSpPr txBox="1"/>
          <p:nvPr/>
        </p:nvSpPr>
        <p:spPr bwMode="auto">
          <a:xfrm>
            <a:off x="8281191" y="6345198"/>
            <a:ext cx="652743"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latin typeface="+mj-lt"/>
              </a:rPr>
              <a:t>2100</a:t>
            </a:r>
          </a:p>
        </p:txBody>
      </p:sp>
      <p:sp>
        <p:nvSpPr>
          <p:cNvPr id="8" name="TextBox 7"/>
          <p:cNvSpPr txBox="1"/>
          <p:nvPr/>
        </p:nvSpPr>
        <p:spPr bwMode="auto">
          <a:xfrm>
            <a:off x="1676400" y="5638800"/>
            <a:ext cx="2598788" cy="338554"/>
          </a:xfrm>
          <a:prstGeom prst="rect">
            <a:avLst/>
          </a:prstGeom>
          <a:noFill/>
          <a:ln w="9525">
            <a:noFill/>
            <a:miter lim="800000"/>
            <a:headEnd/>
            <a:tailEnd/>
          </a:ln>
        </p:spPr>
        <p:txBody>
          <a:bodyPr wrap="none" rtlCol="0">
            <a:spAutoFit/>
          </a:bodyPr>
          <a:lstStyle/>
          <a:p>
            <a:pPr marL="342900" indent="-342900" algn="l">
              <a:spcBef>
                <a:spcPct val="20000"/>
              </a:spcBef>
            </a:pPr>
            <a:r>
              <a:rPr lang="en-US" sz="1600" b="1" kern="0" dirty="0">
                <a:latin typeface="+mj-lt"/>
              </a:rPr>
              <a:t>Wang &amp; Overland 2012, GRL</a:t>
            </a:r>
          </a:p>
        </p:txBody>
      </p:sp>
      <p:sp>
        <p:nvSpPr>
          <p:cNvPr id="9" name="Rectangle 8"/>
          <p:cNvSpPr/>
          <p:nvPr/>
        </p:nvSpPr>
        <p:spPr>
          <a:xfrm>
            <a:off x="2064717" y="1017025"/>
            <a:ext cx="4188647" cy="461665"/>
          </a:xfrm>
          <a:prstGeom prst="rect">
            <a:avLst/>
          </a:prstGeom>
        </p:spPr>
        <p:txBody>
          <a:bodyPr wrap="none">
            <a:spAutoFit/>
          </a:bodyPr>
          <a:lstStyle/>
          <a:p>
            <a:r>
              <a:rPr lang="en-US" sz="2400" b="1" dirty="0">
                <a:latin typeface="+mj-lt"/>
              </a:rPr>
              <a:t>nearly sea ice free by the 2030s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9A1785A-F49B-4C9E-9EA9-F91406AC7D15}" type="slidenum">
              <a:rPr lang="en-US" smtClean="0"/>
              <a:pPr/>
              <a:t>54</a:t>
            </a:fld>
            <a:endParaRPr lang="en-US"/>
          </a:p>
        </p:txBody>
      </p:sp>
      <p:sp>
        <p:nvSpPr>
          <p:cNvPr id="6" name="Rectangle 2"/>
          <p:cNvSpPr txBox="1">
            <a:spLocks noChangeArrowheads="1"/>
          </p:cNvSpPr>
          <p:nvPr/>
        </p:nvSpPr>
        <p:spPr>
          <a:xfrm>
            <a:off x="0" y="0"/>
            <a:ext cx="9144000" cy="4572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kern="0" dirty="0">
                <a:solidFill>
                  <a:schemeClr val="tx2"/>
                </a:solidFill>
                <a:latin typeface="Arial" charset="0"/>
                <a:ea typeface="SimSun" pitchFamily="2" charset="-122"/>
                <a:cs typeface="+mj-cs"/>
              </a:rPr>
              <a:t>CMIP5 Model Projected Sea-ice Changes</a:t>
            </a:r>
          </a:p>
        </p:txBody>
      </p:sp>
      <p:pic>
        <p:nvPicPr>
          <p:cNvPr id="3074" name="Picture 2"/>
          <p:cNvPicPr>
            <a:picLocks noChangeAspect="1" noChangeArrowheads="1"/>
          </p:cNvPicPr>
          <p:nvPr/>
        </p:nvPicPr>
        <p:blipFill>
          <a:blip r:embed="rId2" cstate="print"/>
          <a:srcRect/>
          <a:stretch>
            <a:fillRect/>
          </a:stretch>
        </p:blipFill>
        <p:spPr bwMode="auto">
          <a:xfrm>
            <a:off x="966385" y="381000"/>
            <a:ext cx="6798451" cy="6477000"/>
          </a:xfrm>
          <a:prstGeom prst="rect">
            <a:avLst/>
          </a:prstGeom>
          <a:noFill/>
          <a:ln w="9525">
            <a:noFill/>
            <a:miter lim="800000"/>
            <a:headEnd/>
            <a:tailEnd/>
          </a:ln>
        </p:spPr>
      </p:pic>
      <p:sp>
        <p:nvSpPr>
          <p:cNvPr id="7" name="TextBox 6"/>
          <p:cNvSpPr txBox="1"/>
          <p:nvPr/>
        </p:nvSpPr>
        <p:spPr bwMode="auto">
          <a:xfrm>
            <a:off x="3733800" y="6089380"/>
            <a:ext cx="2616422" cy="369332"/>
          </a:xfrm>
          <a:prstGeom prst="rect">
            <a:avLst/>
          </a:prstGeom>
          <a:noFill/>
          <a:ln w="9525">
            <a:noFill/>
            <a:miter lim="800000"/>
            <a:headEnd/>
            <a:tailEnd/>
          </a:ln>
        </p:spPr>
        <p:txBody>
          <a:bodyPr wrap="none" rtlCol="0">
            <a:spAutoFit/>
          </a:bodyPr>
          <a:lstStyle/>
          <a:p>
            <a:pPr marL="342900" indent="-342900" algn="l">
              <a:spcBef>
                <a:spcPct val="20000"/>
              </a:spcBef>
            </a:pPr>
            <a:r>
              <a:rPr lang="en-US" sz="1800" b="1" kern="0" dirty="0">
                <a:solidFill>
                  <a:schemeClr val="tx2"/>
                </a:solidFill>
                <a:latin typeface="+mj-lt"/>
              </a:rPr>
              <a:t>Sea-ice concentration (%)</a:t>
            </a:r>
          </a:p>
        </p:txBody>
      </p:sp>
      <p:sp>
        <p:nvSpPr>
          <p:cNvPr id="8" name="Rectangle 7"/>
          <p:cNvSpPr/>
          <p:nvPr/>
        </p:nvSpPr>
        <p:spPr bwMode="auto">
          <a:xfrm>
            <a:off x="2667000" y="609600"/>
            <a:ext cx="1524000" cy="5562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9" name="Rectangle 8"/>
          <p:cNvSpPr/>
          <p:nvPr/>
        </p:nvSpPr>
        <p:spPr bwMode="auto">
          <a:xfrm>
            <a:off x="914400" y="609600"/>
            <a:ext cx="1524000" cy="5562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10" name="Rectangle 9"/>
          <p:cNvSpPr/>
          <p:nvPr/>
        </p:nvSpPr>
        <p:spPr bwMode="auto">
          <a:xfrm>
            <a:off x="4419600" y="609600"/>
            <a:ext cx="3352800" cy="5562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8F9312-D557-4236-A0EB-41224DDB440D}" type="slidenum">
              <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12994" name="Rectangle 2"/>
          <p:cNvSpPr>
            <a:spLocks noGrp="1" noChangeArrowheads="1"/>
          </p:cNvSpPr>
          <p:nvPr>
            <p:ph type="title"/>
          </p:nvPr>
        </p:nvSpPr>
        <p:spPr>
          <a:xfrm>
            <a:off x="304800" y="-152400"/>
            <a:ext cx="7924800" cy="838200"/>
          </a:xfrm>
        </p:spPr>
        <p:txBody>
          <a:bodyPr/>
          <a:lstStyle/>
          <a:p>
            <a:r>
              <a:rPr lang="en-US" dirty="0">
                <a:latin typeface="Arial" pitchFamily="34" charset="0"/>
                <a:cs typeface="Arial" pitchFamily="34" charset="0"/>
              </a:rPr>
              <a:t>Summary for Sea-ice and polar climate</a:t>
            </a:r>
          </a:p>
        </p:txBody>
      </p:sp>
      <p:sp>
        <p:nvSpPr>
          <p:cNvPr id="212995" name="Rectangle 3"/>
          <p:cNvSpPr>
            <a:spLocks noGrp="1" noChangeArrowheads="1"/>
          </p:cNvSpPr>
          <p:nvPr>
            <p:ph type="body" idx="1"/>
          </p:nvPr>
        </p:nvSpPr>
        <p:spPr>
          <a:xfrm>
            <a:off x="76200" y="457200"/>
            <a:ext cx="9067800" cy="6400800"/>
          </a:xfrm>
          <a:ln>
            <a:noFill/>
          </a:ln>
        </p:spPr>
        <p:txBody>
          <a:bodyPr/>
          <a:lstStyle/>
          <a:p>
            <a:r>
              <a:rPr lang="en-US" sz="2000" dirty="0">
                <a:latin typeface="Arial" pitchFamily="34" charset="0"/>
                <a:cs typeface="Arial" pitchFamily="34" charset="0"/>
              </a:rPr>
              <a:t>Polar sea-ice covers about </a:t>
            </a:r>
            <a:r>
              <a:rPr lang="en-US" sz="2000" dirty="0">
                <a:solidFill>
                  <a:srgbClr val="C00000"/>
                </a:solidFill>
                <a:latin typeface="Arial" pitchFamily="34" charset="0"/>
                <a:cs typeface="Arial" pitchFamily="34" charset="0"/>
              </a:rPr>
              <a:t>7% of the Earth surface </a:t>
            </a:r>
            <a:r>
              <a:rPr lang="en-US" sz="2000" dirty="0">
                <a:latin typeface="Arial" pitchFamily="34" charset="0"/>
                <a:cs typeface="Arial" pitchFamily="34" charset="0"/>
              </a:rPr>
              <a:t>or </a:t>
            </a:r>
            <a:r>
              <a:rPr lang="en-US" sz="2000" dirty="0">
                <a:solidFill>
                  <a:srgbClr val="C00000"/>
                </a:solidFill>
                <a:latin typeface="Arial" pitchFamily="34" charset="0"/>
                <a:cs typeface="Arial" pitchFamily="34" charset="0"/>
              </a:rPr>
              <a:t>12% of global oceans</a:t>
            </a:r>
            <a:r>
              <a:rPr lang="en-US" sz="2000" dirty="0">
                <a:latin typeface="Arial" pitchFamily="34" charset="0"/>
                <a:cs typeface="Arial" pitchFamily="34" charset="0"/>
              </a:rPr>
              <a:t>. It varies seasonally with a max. in March and min. in Sept in the Arctic. Opposite for Antarctic sea ice. </a:t>
            </a:r>
          </a:p>
          <a:p>
            <a:r>
              <a:rPr lang="en-US" sz="2000" dirty="0">
                <a:latin typeface="Arial" pitchFamily="34" charset="0"/>
                <a:cs typeface="Arial" pitchFamily="34" charset="0"/>
              </a:rPr>
              <a:t>There are many complex processes within sea ice, including </a:t>
            </a:r>
            <a:r>
              <a:rPr lang="en-US" sz="2000" dirty="0">
                <a:solidFill>
                  <a:srgbClr val="C00000"/>
                </a:solidFill>
                <a:latin typeface="Arial" pitchFamily="34" charset="0"/>
                <a:cs typeface="Arial" pitchFamily="34" charset="0"/>
              </a:rPr>
              <a:t>thermodynamic</a:t>
            </a:r>
            <a:r>
              <a:rPr lang="en-US" sz="2000" dirty="0">
                <a:latin typeface="Arial" pitchFamily="34" charset="0"/>
                <a:cs typeface="Arial" pitchFamily="34" charset="0"/>
              </a:rPr>
              <a:t> and </a:t>
            </a:r>
            <a:r>
              <a:rPr lang="en-US" sz="2000" dirty="0">
                <a:solidFill>
                  <a:srgbClr val="C00000"/>
                </a:solidFill>
                <a:latin typeface="Arial" pitchFamily="34" charset="0"/>
                <a:cs typeface="Arial" pitchFamily="34" charset="0"/>
              </a:rPr>
              <a:t>dynamic</a:t>
            </a:r>
            <a:r>
              <a:rPr lang="en-US" sz="2000" dirty="0">
                <a:latin typeface="Arial" pitchFamily="34" charset="0"/>
                <a:cs typeface="Arial" pitchFamily="34" charset="0"/>
              </a:rPr>
              <a:t> processes. </a:t>
            </a:r>
          </a:p>
          <a:p>
            <a:r>
              <a:rPr lang="en-US" sz="2000" dirty="0">
                <a:latin typeface="Arial" pitchFamily="34" charset="0"/>
                <a:cs typeface="Arial" pitchFamily="34" charset="0"/>
              </a:rPr>
              <a:t>Sea-ice increases </a:t>
            </a:r>
            <a:r>
              <a:rPr lang="en-US" sz="2000" dirty="0">
                <a:solidFill>
                  <a:srgbClr val="C00000"/>
                </a:solidFill>
                <a:latin typeface="Arial" pitchFamily="34" charset="0"/>
                <a:cs typeface="Arial" pitchFamily="34" charset="0"/>
              </a:rPr>
              <a:t>surface albedo </a:t>
            </a:r>
            <a:r>
              <a:rPr lang="en-US" sz="2000" dirty="0">
                <a:latin typeface="Arial" pitchFamily="34" charset="0"/>
                <a:cs typeface="Arial" pitchFamily="34" charset="0"/>
              </a:rPr>
              <a:t>and atmospheric stability, but cuts off </a:t>
            </a:r>
            <a:r>
              <a:rPr lang="en-US" sz="2000" dirty="0">
                <a:solidFill>
                  <a:srgbClr val="C00000"/>
                </a:solidFill>
                <a:latin typeface="Arial" pitchFamily="34" charset="0"/>
                <a:cs typeface="Arial" pitchFamily="34" charset="0"/>
              </a:rPr>
              <a:t>air-sea exchanges </a:t>
            </a:r>
            <a:r>
              <a:rPr lang="en-US" sz="2000" dirty="0">
                <a:latin typeface="Arial" pitchFamily="34" charset="0"/>
                <a:cs typeface="Arial" pitchFamily="34" charset="0"/>
              </a:rPr>
              <a:t>of heat and moisture, thus affecting the climate.</a:t>
            </a:r>
          </a:p>
          <a:p>
            <a:r>
              <a:rPr lang="en-US" sz="2000" dirty="0">
                <a:latin typeface="Arial" pitchFamily="34" charset="0"/>
                <a:cs typeface="Arial" pitchFamily="34" charset="0"/>
              </a:rPr>
              <a:t>The </a:t>
            </a:r>
            <a:r>
              <a:rPr lang="en-US" sz="2000" dirty="0">
                <a:solidFill>
                  <a:srgbClr val="C00000"/>
                </a:solidFill>
                <a:latin typeface="Arial" pitchFamily="34" charset="0"/>
                <a:cs typeface="Arial" pitchFamily="34" charset="0"/>
              </a:rPr>
              <a:t>Arctic Ocean </a:t>
            </a:r>
            <a:r>
              <a:rPr lang="en-US" sz="2000" dirty="0">
                <a:latin typeface="Arial" pitchFamily="34" charset="0"/>
                <a:cs typeface="Arial" pitchFamily="34" charset="0"/>
              </a:rPr>
              <a:t>is a net energy </a:t>
            </a:r>
            <a:r>
              <a:rPr lang="en-US" sz="2000" dirty="0">
                <a:solidFill>
                  <a:srgbClr val="C00000"/>
                </a:solidFill>
                <a:latin typeface="Arial" pitchFamily="34" charset="0"/>
                <a:cs typeface="Arial" pitchFamily="34" charset="0"/>
              </a:rPr>
              <a:t>sink</a:t>
            </a:r>
            <a:r>
              <a:rPr lang="en-US" sz="2000" dirty="0">
                <a:latin typeface="Arial" pitchFamily="34" charset="0"/>
                <a:cs typeface="Arial" pitchFamily="34" charset="0"/>
              </a:rPr>
              <a:t> during the warm season but a </a:t>
            </a:r>
            <a:r>
              <a:rPr lang="en-US" sz="2000" dirty="0">
                <a:solidFill>
                  <a:srgbClr val="C00000"/>
                </a:solidFill>
                <a:latin typeface="Arial" pitchFamily="34" charset="0"/>
                <a:cs typeface="Arial" pitchFamily="34" charset="0"/>
              </a:rPr>
              <a:t>heat source </a:t>
            </a:r>
            <a:r>
              <a:rPr lang="en-US" sz="2000" dirty="0">
                <a:latin typeface="Arial" pitchFamily="34" charset="0"/>
                <a:cs typeface="Arial" pitchFamily="34" charset="0"/>
              </a:rPr>
              <a:t>to the air during the cold season (Oct-Mar).  </a:t>
            </a:r>
          </a:p>
          <a:p>
            <a:r>
              <a:rPr lang="en-US" sz="2000" dirty="0">
                <a:solidFill>
                  <a:srgbClr val="C00000"/>
                </a:solidFill>
                <a:latin typeface="Arial" pitchFamily="34" charset="0"/>
                <a:cs typeface="Arial" pitchFamily="34" charset="0"/>
              </a:rPr>
              <a:t>Arctic sea-ice extent in summer and fall has been decreasing</a:t>
            </a:r>
            <a:r>
              <a:rPr lang="en-US" sz="2000" dirty="0">
                <a:latin typeface="Arial" pitchFamily="34" charset="0"/>
                <a:cs typeface="Arial" pitchFamily="34" charset="0"/>
              </a:rPr>
              <a:t> rapidly since 1979, and it is likely related to polar warming and atmospheric circulation changes.  </a:t>
            </a:r>
          </a:p>
          <a:p>
            <a:r>
              <a:rPr lang="en-US" sz="2000" dirty="0">
                <a:latin typeface="Arial" pitchFamily="34" charset="0"/>
                <a:cs typeface="Arial" pitchFamily="34" charset="0"/>
              </a:rPr>
              <a:t>Arctic and Antarctic </a:t>
            </a:r>
            <a:r>
              <a:rPr lang="en-US" sz="2000" dirty="0">
                <a:solidFill>
                  <a:srgbClr val="C00000"/>
                </a:solidFill>
                <a:latin typeface="Arial" pitchFamily="34" charset="0"/>
                <a:cs typeface="Arial" pitchFamily="34" charset="0"/>
              </a:rPr>
              <a:t>climate</a:t>
            </a:r>
            <a:r>
              <a:rPr lang="en-US" sz="2000" dirty="0">
                <a:latin typeface="Arial" pitchFamily="34" charset="0"/>
                <a:cs typeface="Arial" pitchFamily="34" charset="0"/>
              </a:rPr>
              <a:t> has a very large seasonal cycle with little precipitation in winter Arctic.</a:t>
            </a:r>
          </a:p>
          <a:p>
            <a:r>
              <a:rPr lang="en-US" sz="2000" dirty="0">
                <a:latin typeface="Arial" pitchFamily="34" charset="0"/>
                <a:cs typeface="Arial" pitchFamily="34" charset="0"/>
              </a:rPr>
              <a:t>Sea-ice loss can lead to large oceanic heating of the air in winter, leading to amplified Arctic warming. </a:t>
            </a:r>
          </a:p>
          <a:p>
            <a:r>
              <a:rPr lang="en-US" sz="2000" dirty="0">
                <a:solidFill>
                  <a:srgbClr val="C00000"/>
                </a:solidFill>
                <a:latin typeface="Arial" pitchFamily="34" charset="0"/>
                <a:cs typeface="Arial" pitchFamily="34" charset="0"/>
              </a:rPr>
              <a:t>Arctic amplification </a:t>
            </a:r>
            <a:r>
              <a:rPr lang="en-US" sz="2000" dirty="0">
                <a:latin typeface="Arial" pitchFamily="34" charset="0"/>
                <a:cs typeface="Arial" pitchFamily="34" charset="0"/>
              </a:rPr>
              <a:t>reduces │dT/</a:t>
            </a:r>
            <a:r>
              <a:rPr lang="en-US" sz="2000" dirty="0" err="1">
                <a:latin typeface="Arial" pitchFamily="34" charset="0"/>
                <a:cs typeface="Arial" pitchFamily="34" charset="0"/>
              </a:rPr>
              <a:t>dy</a:t>
            </a:r>
            <a:r>
              <a:rPr lang="en-US" sz="2000" dirty="0">
                <a:latin typeface="Arial" pitchFamily="34" charset="0"/>
                <a:cs typeface="Arial" pitchFamily="34" charset="0"/>
              </a:rPr>
              <a:t> │, which may lead to weaker U and other changes in midlatitudes. </a:t>
            </a:r>
          </a:p>
          <a:p>
            <a:r>
              <a:rPr lang="en-US" sz="2000" kern="0" dirty="0">
                <a:latin typeface="Microsoft Sans Serif" pitchFamily="34" charset="0"/>
              </a:rPr>
              <a:t>The Arctic is projected to be almost </a:t>
            </a:r>
            <a:r>
              <a:rPr lang="en-US" sz="2000" kern="0" dirty="0">
                <a:solidFill>
                  <a:srgbClr val="C00000"/>
                </a:solidFill>
                <a:latin typeface="Microsoft Sans Serif" pitchFamily="34" charset="0"/>
              </a:rPr>
              <a:t>ice free </a:t>
            </a:r>
            <a:r>
              <a:rPr lang="en-US" sz="2000" kern="0" dirty="0">
                <a:latin typeface="Microsoft Sans Serif" pitchFamily="34" charset="0"/>
              </a:rPr>
              <a:t>in September by the 2030s.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304800"/>
            <a:ext cx="10896600" cy="685800"/>
          </a:xfrm>
          <a:prstGeom prst="rect">
            <a:avLst/>
          </a:prstGeom>
          <a:effectLst>
            <a:outerShdw blurRad="50800" dist="38100" dir="2700000" algn="tl" rotWithShape="0">
              <a:prstClr val="black"/>
            </a:outerShdw>
          </a:effectLst>
        </p:spPr>
        <p:txBody>
          <a:bodyPr>
            <a:normAutofit fontScale="90000"/>
          </a:bodyPr>
          <a:lstStyle/>
          <a:p>
            <a:pPr>
              <a:defRPr/>
            </a:pPr>
            <a:r>
              <a:rPr lang="en-US" sz="4000" b="1" dirty="0">
                <a:latin typeface="Arial" charset="0"/>
                <a:ea typeface="SimSun" pitchFamily="2" charset="-122"/>
              </a:rPr>
              <a:t>Next Lecture </a:t>
            </a:r>
            <a:endParaRPr lang="en-US" sz="3600" b="1" dirty="0">
              <a:latin typeface="Arial" charset="0"/>
              <a:ea typeface="SimSun" pitchFamily="2" charset="-122"/>
            </a:endParaRP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553200"/>
            <a:ext cx="1905000" cy="457200"/>
          </a:xfrm>
        </p:spPr>
        <p:txBody>
          <a:bodyPr/>
          <a:lstStyle/>
          <a:p>
            <a:pPr>
              <a:defRPr/>
            </a:pPr>
            <a:fld id="{11004247-48B2-4E85-AE06-0779406BEB7B}" type="slidenum">
              <a:rPr lang="en-US" smtClean="0">
                <a:solidFill>
                  <a:schemeClr val="bg2"/>
                </a:solidFill>
              </a:rPr>
              <a:pPr>
                <a:defRPr/>
              </a:pPr>
              <a:t>56</a:t>
            </a:fld>
            <a:endParaRPr lang="en-US" dirty="0">
              <a:solidFill>
                <a:schemeClr val="bg2"/>
              </a:solidFill>
            </a:endParaRPr>
          </a:p>
        </p:txBody>
      </p:sp>
      <p:sp>
        <p:nvSpPr>
          <p:cNvPr id="6" name="Rectangle 3"/>
          <p:cNvSpPr txBox="1">
            <a:spLocks noChangeArrowheads="1"/>
          </p:cNvSpPr>
          <p:nvPr/>
        </p:nvSpPr>
        <p:spPr bwMode="auto">
          <a:xfrm>
            <a:off x="990600" y="1905000"/>
            <a:ext cx="7239000" cy="1066800"/>
          </a:xfrm>
          <a:prstGeom prst="rect">
            <a:avLst/>
          </a:prstGeom>
          <a:noFill/>
          <a:ln w="9525">
            <a:noFill/>
            <a:miter lim="800000"/>
            <a:headEnd/>
            <a:tailEnd/>
          </a:ln>
        </p:spPr>
        <p:txBody>
          <a:bodyPr/>
          <a:lstStyle/>
          <a:p>
            <a:pPr marL="342900" indent="-342900" algn="l">
              <a:spcBef>
                <a:spcPct val="20000"/>
              </a:spcBef>
              <a:defRPr/>
            </a:pPr>
            <a:r>
              <a:rPr lang="en-US" sz="4400" b="1" kern="0" dirty="0">
                <a:solidFill>
                  <a:srgbClr val="FF0000"/>
                </a:solidFill>
                <a:latin typeface="Microsoft Sans Serif" pitchFamily="34" charset="0"/>
              </a:rPr>
              <a:t>The Global Carbon Cycle</a:t>
            </a:r>
            <a:endParaRPr lang="en-US" sz="4000" b="1" kern="0" dirty="0">
              <a:solidFill>
                <a:srgbClr val="FF0000"/>
              </a:solidFill>
              <a:latin typeface="Microsoft Sans Serif" pitchFamily="34" charset="0"/>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1219200" y="152400"/>
            <a:ext cx="67056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Sea Ice</a:t>
            </a:r>
          </a:p>
        </p:txBody>
      </p:sp>
      <p:sp>
        <p:nvSpPr>
          <p:cNvPr id="378885" name="Text Box 5"/>
          <p:cNvSpPr txBox="1">
            <a:spLocks noChangeArrowheads="1"/>
          </p:cNvSpPr>
          <p:nvPr/>
        </p:nvSpPr>
        <p:spPr bwMode="auto">
          <a:xfrm>
            <a:off x="304800" y="1412557"/>
            <a:ext cx="8458200" cy="49244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3300"/>
                </a:solidFill>
                <a:effectLst/>
                <a:uLnTx/>
                <a:uFillTx/>
                <a:latin typeface="Arial Narrow" pitchFamily="34" charset="0"/>
                <a:ea typeface="+mn-ea"/>
                <a:cs typeface="+mn-cs"/>
              </a:rPr>
              <a:t>Sea ice is a highly variable feature of the earth’s surface.</a:t>
            </a:r>
          </a:p>
        </p:txBody>
      </p:sp>
      <p:pic>
        <p:nvPicPr>
          <p:cNvPr id="378886" name="Picture 6" descr="Nilas_FY_Lead"/>
          <p:cNvPicPr>
            <a:picLocks noChangeAspect="1" noChangeArrowheads="1"/>
          </p:cNvPicPr>
          <p:nvPr/>
        </p:nvPicPr>
        <p:blipFill>
          <a:blip r:embed="rId2" cstate="print"/>
          <a:srcRect/>
          <a:stretch>
            <a:fillRect/>
          </a:stretch>
        </p:blipFill>
        <p:spPr bwMode="auto">
          <a:xfrm>
            <a:off x="4572000" y="2566988"/>
            <a:ext cx="2133600" cy="1489075"/>
          </a:xfrm>
          <a:prstGeom prst="rect">
            <a:avLst/>
          </a:prstGeom>
          <a:noFill/>
        </p:spPr>
      </p:pic>
      <p:sp>
        <p:nvSpPr>
          <p:cNvPr id="378887" name="Text Box 7"/>
          <p:cNvSpPr txBox="1">
            <a:spLocks noChangeArrowheads="1"/>
          </p:cNvSpPr>
          <p:nvPr/>
        </p:nvSpPr>
        <p:spPr bwMode="auto">
          <a:xfrm>
            <a:off x="4495800" y="2514600"/>
            <a:ext cx="1483098" cy="707886"/>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Nilas &amp; Leads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First-Year Ice</a:t>
            </a:r>
          </a:p>
        </p:txBody>
      </p:sp>
      <p:pic>
        <p:nvPicPr>
          <p:cNvPr id="378888" name="Picture 8" descr="MultiYearRidge"/>
          <p:cNvPicPr>
            <a:picLocks noChangeAspect="1" noChangeArrowheads="1"/>
          </p:cNvPicPr>
          <p:nvPr/>
        </p:nvPicPr>
        <p:blipFill>
          <a:blip r:embed="rId3" cstate="print"/>
          <a:srcRect/>
          <a:stretch>
            <a:fillRect/>
          </a:stretch>
        </p:blipFill>
        <p:spPr bwMode="auto">
          <a:xfrm>
            <a:off x="6858000" y="2578100"/>
            <a:ext cx="1828800" cy="1508125"/>
          </a:xfrm>
          <a:prstGeom prst="rect">
            <a:avLst/>
          </a:prstGeom>
          <a:noFill/>
        </p:spPr>
      </p:pic>
      <p:sp>
        <p:nvSpPr>
          <p:cNvPr id="378889" name="Text Box 9"/>
          <p:cNvSpPr txBox="1">
            <a:spLocks noChangeArrowheads="1"/>
          </p:cNvSpPr>
          <p:nvPr/>
        </p:nvSpPr>
        <p:spPr bwMode="auto">
          <a:xfrm>
            <a:off x="6858000" y="2590800"/>
            <a:ext cx="1462195"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Multi-Year Ice</a:t>
            </a:r>
          </a:p>
        </p:txBody>
      </p:sp>
      <p:pic>
        <p:nvPicPr>
          <p:cNvPr id="378890" name="Picture 10" descr="MELTPOND"/>
          <p:cNvPicPr>
            <a:picLocks noChangeAspect="1" noChangeArrowheads="1"/>
          </p:cNvPicPr>
          <p:nvPr/>
        </p:nvPicPr>
        <p:blipFill>
          <a:blip r:embed="rId4" cstate="print"/>
          <a:srcRect/>
          <a:stretch>
            <a:fillRect/>
          </a:stretch>
        </p:blipFill>
        <p:spPr bwMode="auto">
          <a:xfrm>
            <a:off x="685800" y="4335463"/>
            <a:ext cx="2209800" cy="1657350"/>
          </a:xfrm>
          <a:prstGeom prst="rect">
            <a:avLst/>
          </a:prstGeom>
          <a:noFill/>
        </p:spPr>
      </p:pic>
      <p:sp>
        <p:nvSpPr>
          <p:cNvPr id="378891" name="Text Box 11"/>
          <p:cNvSpPr txBox="1">
            <a:spLocks noChangeArrowheads="1"/>
          </p:cNvSpPr>
          <p:nvPr/>
        </p:nvSpPr>
        <p:spPr bwMode="auto">
          <a:xfrm>
            <a:off x="685800" y="4335463"/>
            <a:ext cx="1130438"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Melt Pond</a:t>
            </a:r>
          </a:p>
        </p:txBody>
      </p:sp>
      <p:pic>
        <p:nvPicPr>
          <p:cNvPr id="378892" name="Picture 12" descr="ssnowice"/>
          <p:cNvPicPr>
            <a:picLocks noChangeAspect="1" noChangeArrowheads="1"/>
          </p:cNvPicPr>
          <p:nvPr/>
        </p:nvPicPr>
        <p:blipFill>
          <a:blip r:embed="rId5" cstate="print"/>
          <a:srcRect/>
          <a:stretch>
            <a:fillRect/>
          </a:stretch>
        </p:blipFill>
        <p:spPr bwMode="auto">
          <a:xfrm>
            <a:off x="3200400" y="4335463"/>
            <a:ext cx="2514600" cy="1684337"/>
          </a:xfrm>
          <a:prstGeom prst="rect">
            <a:avLst/>
          </a:prstGeom>
          <a:noFill/>
        </p:spPr>
      </p:pic>
      <p:sp>
        <p:nvSpPr>
          <p:cNvPr id="378893" name="Text Box 13"/>
          <p:cNvSpPr txBox="1">
            <a:spLocks noChangeArrowheads="1"/>
          </p:cNvSpPr>
          <p:nvPr/>
        </p:nvSpPr>
        <p:spPr bwMode="auto">
          <a:xfrm>
            <a:off x="3157538" y="4335463"/>
            <a:ext cx="1063112"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Snow-Ice</a:t>
            </a:r>
          </a:p>
        </p:txBody>
      </p:sp>
      <p:pic>
        <p:nvPicPr>
          <p:cNvPr id="378894" name="Picture 14" descr="RaftBig"/>
          <p:cNvPicPr>
            <a:picLocks noChangeAspect="1" noChangeArrowheads="1"/>
          </p:cNvPicPr>
          <p:nvPr/>
        </p:nvPicPr>
        <p:blipFill>
          <a:blip r:embed="rId6" cstate="print"/>
          <a:srcRect/>
          <a:stretch>
            <a:fillRect/>
          </a:stretch>
        </p:blipFill>
        <p:spPr bwMode="auto">
          <a:xfrm>
            <a:off x="6019800" y="4354513"/>
            <a:ext cx="2438400" cy="1689100"/>
          </a:xfrm>
          <a:prstGeom prst="rect">
            <a:avLst/>
          </a:prstGeom>
          <a:noFill/>
        </p:spPr>
      </p:pic>
      <p:sp>
        <p:nvSpPr>
          <p:cNvPr id="378895" name="Text Box 15"/>
          <p:cNvSpPr txBox="1">
            <a:spLocks noChangeArrowheads="1"/>
          </p:cNvSpPr>
          <p:nvPr/>
        </p:nvSpPr>
        <p:spPr bwMode="auto">
          <a:xfrm>
            <a:off x="6008688" y="4343400"/>
            <a:ext cx="849913"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Rafting</a:t>
            </a:r>
          </a:p>
        </p:txBody>
      </p:sp>
      <p:pic>
        <p:nvPicPr>
          <p:cNvPr id="378896" name="Picture 16" descr="pancake"/>
          <p:cNvPicPr>
            <a:picLocks noChangeAspect="1" noChangeArrowheads="1"/>
          </p:cNvPicPr>
          <p:nvPr/>
        </p:nvPicPr>
        <p:blipFill>
          <a:blip r:embed="rId7" cstate="print"/>
          <a:srcRect/>
          <a:stretch>
            <a:fillRect/>
          </a:stretch>
        </p:blipFill>
        <p:spPr bwMode="auto">
          <a:xfrm>
            <a:off x="2840038" y="2514600"/>
            <a:ext cx="1503362" cy="1600200"/>
          </a:xfrm>
          <a:prstGeom prst="rect">
            <a:avLst/>
          </a:prstGeom>
          <a:noFill/>
        </p:spPr>
      </p:pic>
      <p:sp>
        <p:nvSpPr>
          <p:cNvPr id="378897" name="Text Box 17"/>
          <p:cNvSpPr txBox="1">
            <a:spLocks noChangeArrowheads="1"/>
          </p:cNvSpPr>
          <p:nvPr/>
        </p:nvSpPr>
        <p:spPr bwMode="auto">
          <a:xfrm>
            <a:off x="2743200" y="2514600"/>
            <a:ext cx="1343638"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Narrow" pitchFamily="34" charset="0"/>
                <a:ea typeface="+mn-ea"/>
                <a:cs typeface="+mn-cs"/>
              </a:rPr>
              <a:t>Pancake Ice</a:t>
            </a:r>
          </a:p>
        </p:txBody>
      </p:sp>
      <p:pic>
        <p:nvPicPr>
          <p:cNvPr id="378898" name="Picture 18" descr="grease"/>
          <p:cNvPicPr>
            <a:picLocks noChangeAspect="1" noChangeArrowheads="1"/>
          </p:cNvPicPr>
          <p:nvPr/>
        </p:nvPicPr>
        <p:blipFill>
          <a:blip r:embed="rId8" cstate="print"/>
          <a:srcRect/>
          <a:stretch>
            <a:fillRect/>
          </a:stretch>
        </p:blipFill>
        <p:spPr bwMode="auto">
          <a:xfrm>
            <a:off x="438150" y="2535238"/>
            <a:ext cx="2228850" cy="1519237"/>
          </a:xfrm>
          <a:prstGeom prst="rect">
            <a:avLst/>
          </a:prstGeom>
          <a:noFill/>
        </p:spPr>
      </p:pic>
      <p:sp>
        <p:nvSpPr>
          <p:cNvPr id="378899" name="Text Box 19"/>
          <p:cNvSpPr txBox="1">
            <a:spLocks noChangeArrowheads="1"/>
          </p:cNvSpPr>
          <p:nvPr/>
        </p:nvSpPr>
        <p:spPr bwMode="auto">
          <a:xfrm>
            <a:off x="457200" y="2590800"/>
            <a:ext cx="1213794" cy="40011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Greece Ice</a:t>
            </a:r>
          </a:p>
        </p:txBody>
      </p:sp>
      <p:pic>
        <p:nvPicPr>
          <p:cNvPr id="378900" name="Picture 20" descr="FingerRafting"/>
          <p:cNvPicPr>
            <a:picLocks noChangeAspect="1" noChangeArrowheads="1"/>
          </p:cNvPicPr>
          <p:nvPr/>
        </p:nvPicPr>
        <p:blipFill>
          <a:blip r:embed="rId9" cstate="print"/>
          <a:srcRect/>
          <a:stretch>
            <a:fillRect/>
          </a:stretch>
        </p:blipFill>
        <p:spPr bwMode="auto">
          <a:xfrm>
            <a:off x="228536" y="132277"/>
            <a:ext cx="1752664" cy="1239323"/>
          </a:xfrm>
          <a:prstGeom prst="rect">
            <a:avLst/>
          </a:prstGeom>
          <a:noFill/>
        </p:spPr>
      </p:pic>
      <p:pic>
        <p:nvPicPr>
          <p:cNvPr id="378901" name="Picture 21" descr="hj(2)"/>
          <p:cNvPicPr>
            <a:picLocks noChangeAspect="1" noChangeArrowheads="1"/>
          </p:cNvPicPr>
          <p:nvPr/>
        </p:nvPicPr>
        <p:blipFill>
          <a:blip r:embed="rId10" cstate="print"/>
          <a:srcRect/>
          <a:stretch>
            <a:fillRect/>
          </a:stretch>
        </p:blipFill>
        <p:spPr bwMode="auto">
          <a:xfrm>
            <a:off x="7162800" y="112712"/>
            <a:ext cx="1862464" cy="1258888"/>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141314" name="Picture 2" descr="File:Sea ice Drawing General features.svg"/>
          <p:cNvPicPr>
            <a:picLocks noChangeAspect="1" noChangeArrowheads="1"/>
          </p:cNvPicPr>
          <p:nvPr/>
        </p:nvPicPr>
        <p:blipFill>
          <a:blip r:embed="rId3" cstate="print"/>
          <a:srcRect/>
          <a:stretch>
            <a:fillRect/>
          </a:stretch>
        </p:blipFill>
        <p:spPr bwMode="auto">
          <a:xfrm>
            <a:off x="0" y="2590801"/>
            <a:ext cx="9144000" cy="2869788"/>
          </a:xfrm>
          <a:prstGeom prst="rect">
            <a:avLst/>
          </a:prstGeom>
          <a:solidFill>
            <a:schemeClr val="tx1"/>
          </a:solidFill>
        </p:spPr>
      </p:pic>
      <p:sp>
        <p:nvSpPr>
          <p:cNvPr id="4" name="Rectangle 4"/>
          <p:cNvSpPr>
            <a:spLocks noChangeArrowheads="1"/>
          </p:cNvSpPr>
          <p:nvPr/>
        </p:nvSpPr>
        <p:spPr bwMode="auto">
          <a:xfrm>
            <a:off x="2667000" y="457200"/>
            <a:ext cx="67056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Major Sea Ice Features</a:t>
            </a:r>
          </a:p>
        </p:txBody>
      </p:sp>
      <p:cxnSp>
        <p:nvCxnSpPr>
          <p:cNvPr id="6" name="Straight Arrow Connector 5"/>
          <p:cNvCxnSpPr/>
          <p:nvPr/>
        </p:nvCxnSpPr>
        <p:spPr bwMode="auto">
          <a:xfrm>
            <a:off x="5410200" y="4495800"/>
            <a:ext cx="0" cy="304800"/>
          </a:xfrm>
          <a:prstGeom prst="straightConnector1">
            <a:avLst/>
          </a:prstGeom>
          <a:solidFill>
            <a:schemeClr val="accent1"/>
          </a:solidFill>
          <a:ln w="25400" cap="flat" cmpd="sng" algn="ctr">
            <a:solidFill>
              <a:schemeClr val="bg2"/>
            </a:solidFill>
            <a:prstDash val="solid"/>
            <a:round/>
            <a:headEnd type="none" w="med" len="med"/>
            <a:tailEnd type="arrow"/>
          </a:ln>
          <a:effectLst/>
        </p:spPr>
      </p:cxnSp>
      <p:sp>
        <p:nvSpPr>
          <p:cNvPr id="7" name="TextBox 6"/>
          <p:cNvSpPr txBox="1"/>
          <p:nvPr/>
        </p:nvSpPr>
        <p:spPr bwMode="auto">
          <a:xfrm>
            <a:off x="5171261" y="4690148"/>
            <a:ext cx="503664"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Salt</a:t>
            </a:r>
          </a:p>
        </p:txBody>
      </p:sp>
      <p:cxnSp>
        <p:nvCxnSpPr>
          <p:cNvPr id="9" name="Straight Arrow Connector 8"/>
          <p:cNvCxnSpPr/>
          <p:nvPr/>
        </p:nvCxnSpPr>
        <p:spPr bwMode="auto">
          <a:xfrm>
            <a:off x="5867400" y="1981200"/>
            <a:ext cx="1066800" cy="990600"/>
          </a:xfrm>
          <a:prstGeom prst="straightConnector1">
            <a:avLst/>
          </a:prstGeom>
          <a:solidFill>
            <a:schemeClr val="accent1"/>
          </a:solidFill>
          <a:ln w="34925" cap="flat" cmpd="sng" algn="ctr">
            <a:solidFill>
              <a:schemeClr val="bg2"/>
            </a:solidFill>
            <a:prstDash val="solid"/>
            <a:round/>
            <a:headEnd type="none" w="med" len="med"/>
            <a:tailEnd type="arrow"/>
          </a:ln>
          <a:effectLst/>
        </p:spPr>
      </p:cxnSp>
      <p:cxnSp>
        <p:nvCxnSpPr>
          <p:cNvPr id="11" name="Straight Arrow Connector 10"/>
          <p:cNvCxnSpPr/>
          <p:nvPr/>
        </p:nvCxnSpPr>
        <p:spPr bwMode="auto">
          <a:xfrm flipV="1">
            <a:off x="6934200" y="2057400"/>
            <a:ext cx="685800" cy="914400"/>
          </a:xfrm>
          <a:prstGeom prst="straightConnector1">
            <a:avLst/>
          </a:prstGeom>
          <a:solidFill>
            <a:schemeClr val="accent1"/>
          </a:solidFill>
          <a:ln w="28575" cap="flat" cmpd="sng" algn="ctr">
            <a:solidFill>
              <a:schemeClr val="bg2"/>
            </a:solidFill>
            <a:prstDash val="solid"/>
            <a:round/>
            <a:headEnd type="none" w="med" len="med"/>
            <a:tailEnd type="arrow"/>
          </a:ln>
          <a:effectLst/>
        </p:spPr>
      </p:cxnSp>
      <p:sp>
        <p:nvSpPr>
          <p:cNvPr id="12" name="TextBox 11"/>
          <p:cNvSpPr txBox="1"/>
          <p:nvPr/>
        </p:nvSpPr>
        <p:spPr bwMode="auto">
          <a:xfrm>
            <a:off x="5410200" y="1718846"/>
            <a:ext cx="881973"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Sunlight</a:t>
            </a:r>
          </a:p>
        </p:txBody>
      </p:sp>
      <p:sp>
        <p:nvSpPr>
          <p:cNvPr id="13" name="Down Arrow 12"/>
          <p:cNvSpPr/>
          <p:nvPr/>
        </p:nvSpPr>
        <p:spPr bwMode="auto">
          <a:xfrm rot="10800000">
            <a:off x="6781800" y="3657600"/>
            <a:ext cx="152400" cy="457200"/>
          </a:xfrm>
          <a:prstGeom prst="down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5" name="TextBox 14"/>
          <p:cNvSpPr txBox="1"/>
          <p:nvPr/>
        </p:nvSpPr>
        <p:spPr bwMode="auto">
          <a:xfrm>
            <a:off x="6373057" y="3352800"/>
            <a:ext cx="865943" cy="338554"/>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600" b="1" i="0" u="none" strike="noStrike" kern="0" cap="none" spc="0" normalizeH="0" baseline="0" noProof="0" dirty="0">
                <a:ln>
                  <a:noFill/>
                </a:ln>
                <a:solidFill>
                  <a:srgbClr val="C00000"/>
                </a:solidFill>
                <a:effectLst/>
                <a:uLnTx/>
                <a:uFillTx/>
                <a:latin typeface="Calibri"/>
                <a:ea typeface="+mn-ea"/>
                <a:cs typeface="+mn-cs"/>
              </a:rPr>
              <a:t>SH &amp; LH</a:t>
            </a:r>
          </a:p>
        </p:txBody>
      </p:sp>
      <p:sp>
        <p:nvSpPr>
          <p:cNvPr id="16" name="TextBox 15"/>
          <p:cNvSpPr txBox="1"/>
          <p:nvPr/>
        </p:nvSpPr>
        <p:spPr bwMode="auto">
          <a:xfrm>
            <a:off x="381000" y="5791200"/>
            <a:ext cx="8477001" cy="461665"/>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Calibri"/>
                <a:ea typeface="+mn-ea"/>
                <a:cs typeface="+mn-cs"/>
              </a:rPr>
              <a:t>Sea-ice ejects about 2/3 of the salt into the open water (why?) </a:t>
            </a:r>
          </a:p>
        </p:txBody>
      </p:sp>
      <p:pic>
        <p:nvPicPr>
          <p:cNvPr id="24578" name="Picture 2" descr="http://www.eoearth.org/files/122601_122700/122658/250px-Ice_formation.gif"/>
          <p:cNvPicPr>
            <a:picLocks noChangeAspect="1" noChangeArrowheads="1"/>
          </p:cNvPicPr>
          <p:nvPr/>
        </p:nvPicPr>
        <p:blipFill>
          <a:blip r:embed="rId4" cstate="print"/>
          <a:srcRect/>
          <a:stretch>
            <a:fillRect/>
          </a:stretch>
        </p:blipFill>
        <p:spPr bwMode="auto">
          <a:xfrm>
            <a:off x="76200" y="246887"/>
            <a:ext cx="3048000" cy="22677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447800" y="4724400"/>
            <a:ext cx="6477000" cy="1905000"/>
          </a:xfrm>
          <a:prstGeom prst="rect">
            <a:avLst/>
          </a:prstGeom>
          <a:solidFill>
            <a:srgbClr val="3333FF">
              <a:alpha val="59999"/>
            </a:srgbClr>
          </a:solidFill>
          <a:ln w="9525">
            <a:solidFill>
              <a:schemeClr val="tx1"/>
            </a:solidFill>
            <a:miter lim="800000"/>
            <a:headEnd/>
            <a:tailEnd/>
          </a:ln>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38" name="AutoShape 3"/>
          <p:cNvSpPr>
            <a:spLocks noChangeArrowheads="1"/>
          </p:cNvSpPr>
          <p:nvPr/>
        </p:nvSpPr>
        <p:spPr bwMode="auto">
          <a:xfrm>
            <a:off x="1447800" y="4648200"/>
            <a:ext cx="3733800" cy="685800"/>
          </a:xfrm>
          <a:prstGeom prst="flowChartDocument">
            <a:avLst/>
          </a:prstGeom>
          <a:solidFill>
            <a:srgbClr val="EAEAEA"/>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39" name="Line 4"/>
          <p:cNvSpPr>
            <a:spLocks noChangeShapeType="1"/>
          </p:cNvSpPr>
          <p:nvPr/>
        </p:nvSpPr>
        <p:spPr bwMode="auto">
          <a:xfrm>
            <a:off x="1447800" y="6248400"/>
            <a:ext cx="6477000" cy="0"/>
          </a:xfrm>
          <a:prstGeom prst="line">
            <a:avLst/>
          </a:prstGeom>
          <a:no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0" name="Line 5"/>
          <p:cNvSpPr>
            <a:spLocks noChangeShapeType="1"/>
          </p:cNvSpPr>
          <p:nvPr/>
        </p:nvSpPr>
        <p:spPr bwMode="auto">
          <a:xfrm flipV="1">
            <a:off x="50292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1" name="Line 6"/>
          <p:cNvSpPr>
            <a:spLocks noChangeShapeType="1"/>
          </p:cNvSpPr>
          <p:nvPr/>
        </p:nvSpPr>
        <p:spPr bwMode="auto">
          <a:xfrm>
            <a:off x="51816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2" name="Line 7"/>
          <p:cNvSpPr>
            <a:spLocks noChangeShapeType="1"/>
          </p:cNvSpPr>
          <p:nvPr/>
        </p:nvSpPr>
        <p:spPr bwMode="auto">
          <a:xfrm flipV="1">
            <a:off x="3048000" y="60960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3" name="Line 8"/>
          <p:cNvSpPr>
            <a:spLocks noChangeShapeType="1"/>
          </p:cNvSpPr>
          <p:nvPr/>
        </p:nvSpPr>
        <p:spPr bwMode="auto">
          <a:xfrm>
            <a:off x="4648200" y="4572000"/>
            <a:ext cx="4572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4" name="AutoShape 9"/>
          <p:cNvSpPr>
            <a:spLocks noChangeArrowheads="1"/>
          </p:cNvSpPr>
          <p:nvPr/>
        </p:nvSpPr>
        <p:spPr bwMode="auto">
          <a:xfrm>
            <a:off x="3810000" y="4648200"/>
            <a:ext cx="762000" cy="228600"/>
          </a:xfrm>
          <a:prstGeom prst="flowChartDocument">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5" name="Line 10"/>
          <p:cNvSpPr>
            <a:spLocks noChangeShapeType="1"/>
          </p:cNvSpPr>
          <p:nvPr/>
        </p:nvSpPr>
        <p:spPr bwMode="auto">
          <a:xfrm flipV="1">
            <a:off x="3810000" y="52578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46" name="AutoShape 11"/>
          <p:cNvSpPr>
            <a:spLocks noChangeArrowheads="1"/>
          </p:cNvSpPr>
          <p:nvPr/>
        </p:nvSpPr>
        <p:spPr bwMode="auto">
          <a:xfrm>
            <a:off x="2438400" y="5029200"/>
            <a:ext cx="76200" cy="76200"/>
          </a:xfrm>
          <a:prstGeom prst="flowChartConnector">
            <a:avLst/>
          </a:prstGeom>
          <a:solidFill>
            <a:schemeClr val="bg1"/>
          </a:solid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7" name="AutoShape 12"/>
          <p:cNvSpPr>
            <a:spLocks noChangeArrowheads="1"/>
          </p:cNvSpPr>
          <p:nvPr/>
        </p:nvSpPr>
        <p:spPr bwMode="auto">
          <a:xfrm>
            <a:off x="2514600" y="5029200"/>
            <a:ext cx="1524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8" name="AutoShape 13"/>
          <p:cNvSpPr>
            <a:spLocks noChangeArrowheads="1"/>
          </p:cNvSpPr>
          <p:nvPr/>
        </p:nvSpPr>
        <p:spPr bwMode="auto">
          <a:xfrm>
            <a:off x="2362200" y="5105400"/>
            <a:ext cx="76200" cy="76200"/>
          </a:xfrm>
          <a:prstGeom prst="flowChartConnector">
            <a:avLst/>
          </a:prstGeom>
          <a:solidFill>
            <a:schemeClr val="bg1"/>
          </a:solidFill>
          <a:ln w="9525">
            <a:solidFill>
              <a:schemeClr val="tx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49" name="AutoShape 14"/>
          <p:cNvSpPr>
            <a:spLocks noChangeArrowheads="1"/>
          </p:cNvSpPr>
          <p:nvPr/>
        </p:nvSpPr>
        <p:spPr bwMode="auto">
          <a:xfrm>
            <a:off x="3581400" y="5105400"/>
            <a:ext cx="762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50" name="Line 15"/>
          <p:cNvSpPr>
            <a:spLocks noChangeShapeType="1"/>
          </p:cNvSpPr>
          <p:nvPr/>
        </p:nvSpPr>
        <p:spPr bwMode="auto">
          <a:xfrm>
            <a:off x="3276600" y="2667000"/>
            <a:ext cx="914400" cy="19812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1" name="Line 16"/>
          <p:cNvSpPr>
            <a:spLocks noChangeShapeType="1"/>
          </p:cNvSpPr>
          <p:nvPr/>
        </p:nvSpPr>
        <p:spPr bwMode="auto">
          <a:xfrm flipV="1">
            <a:off x="4191000" y="44196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2" name="Line 17"/>
          <p:cNvSpPr>
            <a:spLocks noChangeShapeType="1"/>
          </p:cNvSpPr>
          <p:nvPr/>
        </p:nvSpPr>
        <p:spPr bwMode="auto">
          <a:xfrm>
            <a:off x="4191000" y="4648200"/>
            <a:ext cx="152400" cy="685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3" name="Line 18"/>
          <p:cNvSpPr>
            <a:spLocks noChangeShapeType="1"/>
          </p:cNvSpPr>
          <p:nvPr/>
        </p:nvSpPr>
        <p:spPr bwMode="auto">
          <a:xfrm>
            <a:off x="4572000" y="2667000"/>
            <a:ext cx="914400" cy="20574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4" name="Line 19"/>
          <p:cNvSpPr>
            <a:spLocks noChangeShapeType="1"/>
          </p:cNvSpPr>
          <p:nvPr/>
        </p:nvSpPr>
        <p:spPr bwMode="auto">
          <a:xfrm flipV="1">
            <a:off x="5486400" y="44958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5" name="Line 20"/>
          <p:cNvSpPr>
            <a:spLocks noChangeShapeType="1"/>
          </p:cNvSpPr>
          <p:nvPr/>
        </p:nvSpPr>
        <p:spPr bwMode="auto">
          <a:xfrm>
            <a:off x="5486400" y="4724400"/>
            <a:ext cx="152400" cy="609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6" name="Line 21"/>
          <p:cNvSpPr>
            <a:spLocks noChangeShapeType="1"/>
          </p:cNvSpPr>
          <p:nvPr/>
        </p:nvSpPr>
        <p:spPr bwMode="auto">
          <a:xfrm>
            <a:off x="1524000" y="2667000"/>
            <a:ext cx="914400" cy="19050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7" name="Line 22"/>
          <p:cNvSpPr>
            <a:spLocks noChangeShapeType="1"/>
          </p:cNvSpPr>
          <p:nvPr/>
        </p:nvSpPr>
        <p:spPr bwMode="auto">
          <a:xfrm flipV="1">
            <a:off x="2438400" y="4343400"/>
            <a:ext cx="15240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58" name="AutoShape 23"/>
          <p:cNvSpPr>
            <a:spLocks noChangeArrowheads="1"/>
          </p:cNvSpPr>
          <p:nvPr/>
        </p:nvSpPr>
        <p:spPr bwMode="auto">
          <a:xfrm>
            <a:off x="6705600" y="4572000"/>
            <a:ext cx="1219200" cy="457200"/>
          </a:xfrm>
          <a:prstGeom prst="flowChartManualInput">
            <a:avLst/>
          </a:prstGeom>
          <a:solidFill>
            <a:srgbClr val="EAEAEA"/>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59" name="Line 24"/>
          <p:cNvSpPr>
            <a:spLocks noChangeShapeType="1"/>
          </p:cNvSpPr>
          <p:nvPr/>
        </p:nvSpPr>
        <p:spPr bwMode="auto">
          <a:xfrm>
            <a:off x="6019800" y="4419600"/>
            <a:ext cx="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0" name="AutoShape 25"/>
          <p:cNvSpPr>
            <a:spLocks noChangeArrowheads="1"/>
          </p:cNvSpPr>
          <p:nvPr/>
        </p:nvSpPr>
        <p:spPr bwMode="auto">
          <a:xfrm>
            <a:off x="1447800" y="4572000"/>
            <a:ext cx="2133600" cy="152400"/>
          </a:xfrm>
          <a:prstGeom prst="flowChartDelay">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1" name="Line 26"/>
          <p:cNvSpPr>
            <a:spLocks noChangeShapeType="1"/>
          </p:cNvSpPr>
          <p:nvPr/>
        </p:nvSpPr>
        <p:spPr bwMode="auto">
          <a:xfrm flipV="1">
            <a:off x="3657600" y="4038600"/>
            <a:ext cx="0" cy="609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2" name="Line 27"/>
          <p:cNvSpPr>
            <a:spLocks noChangeShapeType="1"/>
          </p:cNvSpPr>
          <p:nvPr/>
        </p:nvSpPr>
        <p:spPr bwMode="auto">
          <a:xfrm flipV="1">
            <a:off x="6858000" y="44196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3" name="Line 28"/>
          <p:cNvSpPr>
            <a:spLocks noChangeShapeType="1"/>
          </p:cNvSpPr>
          <p:nvPr/>
        </p:nvSpPr>
        <p:spPr bwMode="auto">
          <a:xfrm flipV="1">
            <a:off x="7620000" y="4343400"/>
            <a:ext cx="0" cy="2286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4" name="Line 29"/>
          <p:cNvSpPr>
            <a:spLocks noChangeShapeType="1"/>
          </p:cNvSpPr>
          <p:nvPr/>
        </p:nvSpPr>
        <p:spPr bwMode="auto">
          <a:xfrm>
            <a:off x="2438400" y="4572000"/>
            <a:ext cx="228600" cy="9144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5" name="AutoShape 30"/>
          <p:cNvSpPr>
            <a:spLocks noChangeArrowheads="1"/>
          </p:cNvSpPr>
          <p:nvPr/>
        </p:nvSpPr>
        <p:spPr bwMode="auto">
          <a:xfrm>
            <a:off x="5029200" y="1371600"/>
            <a:ext cx="762000" cy="762000"/>
          </a:xfrm>
          <a:prstGeom prst="sun">
            <a:avLst>
              <a:gd name="adj" fmla="val 25000"/>
            </a:avLst>
          </a:prstGeom>
          <a:solidFill>
            <a:srgbClr val="FF0000"/>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6" name="AutoShape 31" descr="10%"/>
          <p:cNvSpPr>
            <a:spLocks noChangeArrowheads="1"/>
          </p:cNvSpPr>
          <p:nvPr/>
        </p:nvSpPr>
        <p:spPr bwMode="auto">
          <a:xfrm>
            <a:off x="5562600" y="3429000"/>
            <a:ext cx="1828800" cy="762000"/>
          </a:xfrm>
          <a:prstGeom prst="flowChartMultidocument">
            <a:avLst/>
          </a:prstGeom>
          <a:pattFill prst="pct10">
            <a:fgClr>
              <a:schemeClr val="folHlink"/>
            </a:fgClr>
            <a:bgClr>
              <a:schemeClr val="bg1"/>
            </a:bgClr>
          </a:pattFill>
          <a:ln w="9525">
            <a:solidFill>
              <a:schemeClr val="bg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7" name="Line 32"/>
          <p:cNvSpPr>
            <a:spLocks noChangeShapeType="1"/>
          </p:cNvSpPr>
          <p:nvPr/>
        </p:nvSpPr>
        <p:spPr bwMode="auto">
          <a:xfrm flipV="1">
            <a:off x="6477000" y="4876800"/>
            <a:ext cx="228600" cy="30480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68" name="AutoShape 33"/>
          <p:cNvSpPr>
            <a:spLocks noChangeArrowheads="1"/>
          </p:cNvSpPr>
          <p:nvPr/>
        </p:nvSpPr>
        <p:spPr bwMode="auto">
          <a:xfrm>
            <a:off x="3733800" y="5105400"/>
            <a:ext cx="76200" cy="76200"/>
          </a:xfrm>
          <a:prstGeom prst="flowChartTerminator">
            <a:avLst/>
          </a:prstGeom>
          <a:solidFill>
            <a:schemeClr val="bg1"/>
          </a:solidFill>
          <a:ln w="9525">
            <a:solidFill>
              <a:schemeClr val="tx1"/>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endParaRPr>
          </a:p>
        </p:txBody>
      </p:sp>
      <p:sp>
        <p:nvSpPr>
          <p:cNvPr id="14369" name="Line 34"/>
          <p:cNvSpPr>
            <a:spLocks noChangeShapeType="1"/>
          </p:cNvSpPr>
          <p:nvPr/>
        </p:nvSpPr>
        <p:spPr bwMode="auto">
          <a:xfrm>
            <a:off x="1371600" y="5638800"/>
            <a:ext cx="5334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14370" name="Line 35"/>
          <p:cNvSpPr>
            <a:spLocks noChangeShapeType="1"/>
          </p:cNvSpPr>
          <p:nvPr/>
        </p:nvSpPr>
        <p:spPr bwMode="auto">
          <a:xfrm>
            <a:off x="7696200" y="4953000"/>
            <a:ext cx="304800" cy="0"/>
          </a:xfrm>
          <a:prstGeom prst="line">
            <a:avLst/>
          </a:prstGeom>
          <a:noFill/>
          <a:ln w="9525">
            <a:solidFill>
              <a:schemeClr val="tx1"/>
            </a:solidFill>
            <a:round/>
            <a:headEnd/>
            <a:tailEnd type="triangle" w="sm"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396" name="Text Box 36"/>
          <p:cNvSpPr txBox="1">
            <a:spLocks noChangeArrowheads="1"/>
          </p:cNvSpPr>
          <p:nvPr/>
        </p:nvSpPr>
        <p:spPr bwMode="auto">
          <a:xfrm>
            <a:off x="1371600" y="5562600"/>
            <a:ext cx="18637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Fresh Water Inflow</a:t>
            </a:r>
          </a:p>
        </p:txBody>
      </p:sp>
      <p:sp>
        <p:nvSpPr>
          <p:cNvPr id="399397" name="Text Box 37"/>
          <p:cNvSpPr txBox="1">
            <a:spLocks noChangeArrowheads="1"/>
          </p:cNvSpPr>
          <p:nvPr/>
        </p:nvSpPr>
        <p:spPr bwMode="auto">
          <a:xfrm>
            <a:off x="3124200" y="5410200"/>
            <a:ext cx="15240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Basal Heat Flux</a:t>
            </a:r>
          </a:p>
        </p:txBody>
      </p:sp>
      <p:sp>
        <p:nvSpPr>
          <p:cNvPr id="399398" name="Text Box 38"/>
          <p:cNvSpPr txBox="1">
            <a:spLocks noChangeArrowheads="1"/>
          </p:cNvSpPr>
          <p:nvPr/>
        </p:nvSpPr>
        <p:spPr bwMode="auto">
          <a:xfrm>
            <a:off x="4419600" y="5105400"/>
            <a:ext cx="1238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Melt/Freeze</a:t>
            </a:r>
          </a:p>
        </p:txBody>
      </p:sp>
      <p:sp>
        <p:nvSpPr>
          <p:cNvPr id="399399" name="Text Box 39"/>
          <p:cNvSpPr txBox="1">
            <a:spLocks noChangeArrowheads="1"/>
          </p:cNvSpPr>
          <p:nvPr/>
        </p:nvSpPr>
        <p:spPr bwMode="auto">
          <a:xfrm>
            <a:off x="5791200" y="5105400"/>
            <a:ext cx="16637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Lateral Heat Flux</a:t>
            </a:r>
          </a:p>
        </p:txBody>
      </p:sp>
      <p:sp>
        <p:nvSpPr>
          <p:cNvPr id="399400" name="Text Box 40"/>
          <p:cNvSpPr txBox="1">
            <a:spLocks noChangeArrowheads="1"/>
          </p:cNvSpPr>
          <p:nvPr/>
        </p:nvSpPr>
        <p:spPr bwMode="auto">
          <a:xfrm>
            <a:off x="5867400" y="5791200"/>
            <a:ext cx="18161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Ocean Mixed Layer</a:t>
            </a:r>
          </a:p>
        </p:txBody>
      </p:sp>
      <p:sp>
        <p:nvSpPr>
          <p:cNvPr id="399401" name="Text Box 41"/>
          <p:cNvSpPr txBox="1">
            <a:spLocks noChangeArrowheads="1"/>
          </p:cNvSpPr>
          <p:nvPr/>
        </p:nvSpPr>
        <p:spPr bwMode="auto">
          <a:xfrm>
            <a:off x="6172200" y="6248400"/>
            <a:ext cx="11080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Pycnocline</a:t>
            </a:r>
          </a:p>
        </p:txBody>
      </p:sp>
      <p:sp>
        <p:nvSpPr>
          <p:cNvPr id="399402" name="Text Box 42"/>
          <p:cNvSpPr txBox="1">
            <a:spLocks noChangeArrowheads="1"/>
          </p:cNvSpPr>
          <p:nvPr/>
        </p:nvSpPr>
        <p:spPr bwMode="auto">
          <a:xfrm>
            <a:off x="4724400" y="5867400"/>
            <a:ext cx="9652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Diffusion</a:t>
            </a:r>
          </a:p>
        </p:txBody>
      </p:sp>
      <p:sp>
        <p:nvSpPr>
          <p:cNvPr id="399403" name="Text Box 43"/>
          <p:cNvSpPr txBox="1">
            <a:spLocks noChangeArrowheads="1"/>
          </p:cNvSpPr>
          <p:nvPr/>
        </p:nvSpPr>
        <p:spPr bwMode="auto">
          <a:xfrm>
            <a:off x="3048000" y="6019800"/>
            <a:ext cx="12573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Entrainment</a:t>
            </a:r>
          </a:p>
        </p:txBody>
      </p:sp>
      <p:sp>
        <p:nvSpPr>
          <p:cNvPr id="399404" name="Text Box 44"/>
          <p:cNvSpPr txBox="1">
            <a:spLocks noChangeArrowheads="1"/>
          </p:cNvSpPr>
          <p:nvPr/>
        </p:nvSpPr>
        <p:spPr bwMode="auto">
          <a:xfrm>
            <a:off x="7086600" y="4953000"/>
            <a:ext cx="10826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Ice Export</a:t>
            </a:r>
          </a:p>
        </p:txBody>
      </p:sp>
      <p:sp>
        <p:nvSpPr>
          <p:cNvPr id="399405" name="Text Box 45"/>
          <p:cNvSpPr txBox="1">
            <a:spLocks noChangeArrowheads="1"/>
          </p:cNvSpPr>
          <p:nvPr/>
        </p:nvSpPr>
        <p:spPr bwMode="auto">
          <a:xfrm>
            <a:off x="3124200" y="4876800"/>
            <a:ext cx="11747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Air Bubbles</a:t>
            </a:r>
          </a:p>
        </p:txBody>
      </p:sp>
      <p:sp>
        <p:nvSpPr>
          <p:cNvPr id="399406" name="Text Box 46"/>
          <p:cNvSpPr txBox="1">
            <a:spLocks noChangeArrowheads="1"/>
          </p:cNvSpPr>
          <p:nvPr/>
        </p:nvSpPr>
        <p:spPr bwMode="auto">
          <a:xfrm>
            <a:off x="5715000" y="4724400"/>
            <a:ext cx="5953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Lead</a:t>
            </a:r>
          </a:p>
        </p:txBody>
      </p:sp>
      <p:sp>
        <p:nvSpPr>
          <p:cNvPr id="399407" name="Text Box 47"/>
          <p:cNvSpPr txBox="1">
            <a:spLocks noChangeArrowheads="1"/>
          </p:cNvSpPr>
          <p:nvPr/>
        </p:nvSpPr>
        <p:spPr bwMode="auto">
          <a:xfrm>
            <a:off x="1905000" y="5105400"/>
            <a:ext cx="13716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Brine Pockets</a:t>
            </a:r>
          </a:p>
        </p:txBody>
      </p:sp>
      <p:sp>
        <p:nvSpPr>
          <p:cNvPr id="399408" name="Text Box 48"/>
          <p:cNvSpPr txBox="1">
            <a:spLocks noChangeArrowheads="1"/>
          </p:cNvSpPr>
          <p:nvPr/>
        </p:nvSpPr>
        <p:spPr bwMode="auto">
          <a:xfrm>
            <a:off x="7315200" y="4114800"/>
            <a:ext cx="11938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Latent Heat</a:t>
            </a:r>
          </a:p>
        </p:txBody>
      </p:sp>
      <p:sp>
        <p:nvSpPr>
          <p:cNvPr id="399409" name="Text Box 49"/>
          <p:cNvSpPr txBox="1">
            <a:spLocks noChangeArrowheads="1"/>
          </p:cNvSpPr>
          <p:nvPr/>
        </p:nvSpPr>
        <p:spPr bwMode="auto">
          <a:xfrm>
            <a:off x="6248400" y="4191000"/>
            <a:ext cx="13700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Sensible Heat</a:t>
            </a:r>
          </a:p>
        </p:txBody>
      </p:sp>
      <p:sp>
        <p:nvSpPr>
          <p:cNvPr id="399410" name="Text Box 50"/>
          <p:cNvSpPr txBox="1">
            <a:spLocks noChangeArrowheads="1"/>
          </p:cNvSpPr>
          <p:nvPr/>
        </p:nvSpPr>
        <p:spPr bwMode="auto">
          <a:xfrm>
            <a:off x="1371600" y="3657600"/>
            <a:ext cx="884238"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SW Flux</a:t>
            </a:r>
          </a:p>
        </p:txBody>
      </p:sp>
      <p:sp>
        <p:nvSpPr>
          <p:cNvPr id="399411" name="Text Box 51"/>
          <p:cNvSpPr txBox="1">
            <a:spLocks noChangeArrowheads="1"/>
          </p:cNvSpPr>
          <p:nvPr/>
        </p:nvSpPr>
        <p:spPr bwMode="auto">
          <a:xfrm>
            <a:off x="2971800" y="4114800"/>
            <a:ext cx="8731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LW Flux</a:t>
            </a:r>
          </a:p>
        </p:txBody>
      </p:sp>
      <p:sp>
        <p:nvSpPr>
          <p:cNvPr id="399412" name="Text Box 52"/>
          <p:cNvSpPr txBox="1">
            <a:spLocks noChangeArrowheads="1"/>
          </p:cNvSpPr>
          <p:nvPr/>
        </p:nvSpPr>
        <p:spPr bwMode="auto">
          <a:xfrm>
            <a:off x="1371600" y="4495800"/>
            <a:ext cx="6588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Snow</a:t>
            </a:r>
          </a:p>
        </p:txBody>
      </p:sp>
      <p:sp>
        <p:nvSpPr>
          <p:cNvPr id="399413" name="Text Box 53"/>
          <p:cNvSpPr txBox="1">
            <a:spLocks noChangeArrowheads="1"/>
          </p:cNvSpPr>
          <p:nvPr/>
        </p:nvSpPr>
        <p:spPr bwMode="auto">
          <a:xfrm>
            <a:off x="1371600" y="4724400"/>
            <a:ext cx="827088"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Sea Ice</a:t>
            </a:r>
          </a:p>
        </p:txBody>
      </p:sp>
      <p:sp>
        <p:nvSpPr>
          <p:cNvPr id="399414" name="Text Box 54"/>
          <p:cNvSpPr txBox="1">
            <a:spLocks noChangeArrowheads="1"/>
          </p:cNvSpPr>
          <p:nvPr/>
        </p:nvSpPr>
        <p:spPr bwMode="auto">
          <a:xfrm>
            <a:off x="3657600" y="4572000"/>
            <a:ext cx="113506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Melt Ponds</a:t>
            </a:r>
          </a:p>
        </p:txBody>
      </p:sp>
      <p:sp>
        <p:nvSpPr>
          <p:cNvPr id="399415" name="Text Box 55"/>
          <p:cNvSpPr txBox="1">
            <a:spLocks noChangeArrowheads="1"/>
          </p:cNvSpPr>
          <p:nvPr/>
        </p:nvSpPr>
        <p:spPr bwMode="auto">
          <a:xfrm>
            <a:off x="4495800" y="4343400"/>
            <a:ext cx="83820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Run Off</a:t>
            </a:r>
          </a:p>
        </p:txBody>
      </p:sp>
      <p:sp>
        <p:nvSpPr>
          <p:cNvPr id="399416" name="Text Box 56"/>
          <p:cNvSpPr txBox="1">
            <a:spLocks noChangeArrowheads="1"/>
          </p:cNvSpPr>
          <p:nvPr/>
        </p:nvSpPr>
        <p:spPr bwMode="auto">
          <a:xfrm>
            <a:off x="6477000" y="3581400"/>
            <a:ext cx="12096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Ice Crystals</a:t>
            </a:r>
          </a:p>
        </p:txBody>
      </p:sp>
      <p:sp>
        <p:nvSpPr>
          <p:cNvPr id="399417" name="Text Box 57"/>
          <p:cNvSpPr txBox="1">
            <a:spLocks noChangeArrowheads="1"/>
          </p:cNvSpPr>
          <p:nvPr/>
        </p:nvSpPr>
        <p:spPr bwMode="auto">
          <a:xfrm>
            <a:off x="7010400" y="4572000"/>
            <a:ext cx="1111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Ridged Ice</a:t>
            </a:r>
          </a:p>
        </p:txBody>
      </p:sp>
      <p:sp>
        <p:nvSpPr>
          <p:cNvPr id="399418" name="Text Box 58"/>
          <p:cNvSpPr txBox="1">
            <a:spLocks noChangeArrowheads="1"/>
          </p:cNvSpPr>
          <p:nvPr/>
        </p:nvSpPr>
        <p:spPr bwMode="auto">
          <a:xfrm>
            <a:off x="5791200" y="4191000"/>
            <a:ext cx="476250"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P-E</a:t>
            </a:r>
          </a:p>
        </p:txBody>
      </p:sp>
      <p:sp>
        <p:nvSpPr>
          <p:cNvPr id="399419" name="Text Box 59"/>
          <p:cNvSpPr txBox="1">
            <a:spLocks noChangeArrowheads="1"/>
          </p:cNvSpPr>
          <p:nvPr/>
        </p:nvSpPr>
        <p:spPr bwMode="auto">
          <a:xfrm>
            <a:off x="2286000" y="3886200"/>
            <a:ext cx="873125" cy="554038"/>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a:t>
            </a: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    *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  *     *</a:t>
            </a:r>
          </a:p>
        </p:txBody>
      </p:sp>
      <p:sp>
        <p:nvSpPr>
          <p:cNvPr id="14395" name="Cloud"/>
          <p:cNvSpPr>
            <a:spLocks noChangeAspect="1" noEditPoints="1" noChangeArrowheads="1"/>
          </p:cNvSpPr>
          <p:nvPr/>
        </p:nvSpPr>
        <p:spPr bwMode="auto">
          <a:xfrm>
            <a:off x="4191000" y="3048000"/>
            <a:ext cx="2057400" cy="1066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1" name="Text Box 61"/>
          <p:cNvSpPr txBox="1">
            <a:spLocks noChangeArrowheads="1"/>
          </p:cNvSpPr>
          <p:nvPr/>
        </p:nvSpPr>
        <p:spPr bwMode="auto">
          <a:xfrm>
            <a:off x="4648200" y="3429000"/>
            <a:ext cx="1077913"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Low Cloud</a:t>
            </a:r>
          </a:p>
        </p:txBody>
      </p:sp>
      <p:sp>
        <p:nvSpPr>
          <p:cNvPr id="14397" name="Cloud"/>
          <p:cNvSpPr>
            <a:spLocks noChangeAspect="1" noEditPoints="1" noChangeArrowheads="1"/>
          </p:cNvSpPr>
          <p:nvPr/>
        </p:nvSpPr>
        <p:spPr bwMode="auto">
          <a:xfrm>
            <a:off x="2819400" y="2133600"/>
            <a:ext cx="2057400" cy="152400"/>
          </a:xfrm>
          <a:custGeom>
            <a:avLst/>
            <a:gdLst>
              <a:gd name="T0" fmla="*/ 2147483647 w 21600"/>
              <a:gd name="T1" fmla="*/ 188833753 h 21600"/>
              <a:gd name="T2" fmla="*/ 2147483647 w 21600"/>
              <a:gd name="T3" fmla="*/ 377266369 h 21600"/>
              <a:gd name="T4" fmla="*/ 2147483647 w 21600"/>
              <a:gd name="T5" fmla="*/ 188833753 h 21600"/>
              <a:gd name="T6" fmla="*/ 2147483647 w 21600"/>
              <a:gd name="T7" fmla="*/ 2159443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3" name="Text Box 63"/>
          <p:cNvSpPr txBox="1">
            <a:spLocks noChangeArrowheads="1"/>
          </p:cNvSpPr>
          <p:nvPr/>
        </p:nvSpPr>
        <p:spPr bwMode="auto">
          <a:xfrm>
            <a:off x="3352800" y="2057400"/>
            <a:ext cx="112077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High Cloud</a:t>
            </a:r>
          </a:p>
        </p:txBody>
      </p:sp>
      <p:sp>
        <p:nvSpPr>
          <p:cNvPr id="14399" name="Cloud"/>
          <p:cNvSpPr>
            <a:spLocks noChangeAspect="1" noEditPoints="1" noChangeArrowheads="1"/>
          </p:cNvSpPr>
          <p:nvPr/>
        </p:nvSpPr>
        <p:spPr bwMode="auto">
          <a:xfrm rot="-120000">
            <a:off x="1295400" y="2819400"/>
            <a:ext cx="12954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399425" name="Text Box 65"/>
          <p:cNvSpPr txBox="1">
            <a:spLocks noChangeArrowheads="1"/>
          </p:cNvSpPr>
          <p:nvPr/>
        </p:nvSpPr>
        <p:spPr bwMode="auto">
          <a:xfrm>
            <a:off x="1371600" y="2895600"/>
            <a:ext cx="1292225" cy="276225"/>
          </a:xfrm>
          <a:prstGeom prst="rect">
            <a:avLst/>
          </a:prstGeom>
          <a:noFill/>
          <a:ln w="9525">
            <a:noFill/>
            <a:miter lim="800000"/>
            <a:headEnd/>
            <a:tailEnd/>
          </a:ln>
          <a:effectLst/>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prstClr val="black"/>
                </a:solidFill>
                <a:effectLst>
                  <a:outerShdw blurRad="38100" dist="38100" dir="2700000" algn="tl">
                    <a:srgbClr val="C0C0C0"/>
                  </a:outerShdw>
                </a:effectLst>
                <a:uLnTx/>
                <a:uFillTx/>
                <a:latin typeface="Verdana" pitchFamily="34" charset="0"/>
                <a:ea typeface="宋体" panose="02010600030101010101" pitchFamily="2" charset="-122"/>
                <a:cs typeface="+mn-cs"/>
              </a:rPr>
              <a:t>Middle Cloud</a:t>
            </a:r>
          </a:p>
        </p:txBody>
      </p:sp>
      <p:pic>
        <p:nvPicPr>
          <p:cNvPr id="14401" name="Picture 66" descr="thermohaline circulation"/>
          <p:cNvPicPr>
            <a:picLocks noChangeAspect="1" noChangeArrowheads="1"/>
          </p:cNvPicPr>
          <p:nvPr/>
        </p:nvPicPr>
        <p:blipFill>
          <a:blip r:embed="rId3" cstate="print"/>
          <a:srcRect/>
          <a:stretch>
            <a:fillRect/>
          </a:stretch>
        </p:blipFill>
        <p:spPr bwMode="auto">
          <a:xfrm>
            <a:off x="6172200" y="0"/>
            <a:ext cx="2971800" cy="2081213"/>
          </a:xfrm>
          <a:prstGeom prst="rect">
            <a:avLst/>
          </a:prstGeom>
          <a:noFill/>
          <a:ln w="9525">
            <a:noFill/>
            <a:miter lim="800000"/>
            <a:headEnd/>
            <a:tailEnd/>
          </a:ln>
        </p:spPr>
      </p:pic>
      <p:sp>
        <p:nvSpPr>
          <p:cNvPr id="14402" name="Text Box 67"/>
          <p:cNvSpPr txBox="1">
            <a:spLocks noChangeArrowheads="1"/>
          </p:cNvSpPr>
          <p:nvPr/>
        </p:nvSpPr>
        <p:spPr bwMode="auto">
          <a:xfrm>
            <a:off x="3733800" y="4763"/>
            <a:ext cx="2033588" cy="1016000"/>
          </a:xfrm>
          <a:prstGeom prst="rect">
            <a:avLst/>
          </a:prstGeom>
          <a:noFill/>
          <a:ln w="12700">
            <a:noFill/>
            <a:miter lim="800000"/>
            <a:headEnd/>
            <a:tailEnd/>
          </a:ln>
          <a:effectLst>
            <a:outerShdw dist="35921" dir="2700000" sy="50000" kx="2115830" algn="bl" rotWithShape="0">
              <a:srgbClr val="C0C0C0"/>
            </a:outerShdw>
          </a:effectLst>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1. Albedo</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2. Insulating</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Verdana" pitchFamily="34" charset="0"/>
                <a:ea typeface="宋体" panose="02010600030101010101" pitchFamily="2" charset="-122"/>
                <a:cs typeface="+mn-cs"/>
              </a:rPr>
              <a:t>3. Density</a:t>
            </a:r>
          </a:p>
        </p:txBody>
      </p:sp>
      <p:pic>
        <p:nvPicPr>
          <p:cNvPr id="14403" name="Picture 9" descr="feedba1"/>
          <p:cNvPicPr>
            <a:picLocks noChangeAspect="1" noChangeArrowheads="1"/>
          </p:cNvPicPr>
          <p:nvPr/>
        </p:nvPicPr>
        <p:blipFill>
          <a:blip r:embed="rId4" cstate="print"/>
          <a:srcRect/>
          <a:stretch>
            <a:fillRect/>
          </a:stretch>
        </p:blipFill>
        <p:spPr bwMode="auto">
          <a:xfrm>
            <a:off x="0" y="0"/>
            <a:ext cx="2819400" cy="1981200"/>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nsidc.org/cryosphere/seaice/images/climatology.jpg"/>
          <p:cNvPicPr>
            <a:picLocks noChangeAspect="1" noChangeArrowheads="1"/>
          </p:cNvPicPr>
          <p:nvPr/>
        </p:nvPicPr>
        <p:blipFill>
          <a:blip r:embed="rId2" cstate="print"/>
          <a:srcRect/>
          <a:stretch>
            <a:fillRect/>
          </a:stretch>
        </p:blipFill>
        <p:spPr bwMode="auto">
          <a:xfrm>
            <a:off x="2209800" y="477087"/>
            <a:ext cx="5019675" cy="6304713"/>
          </a:xfrm>
          <a:prstGeom prst="rect">
            <a:avLst/>
          </a:prstGeom>
          <a:noFill/>
        </p:spPr>
      </p:pic>
      <p:sp>
        <p:nvSpPr>
          <p:cNvPr id="3" name="Rectangle 2"/>
          <p:cNvSpPr txBox="1">
            <a:spLocks noChangeArrowheads="1"/>
          </p:cNvSpPr>
          <p:nvPr/>
        </p:nvSpPr>
        <p:spPr>
          <a:xfrm>
            <a:off x="39624" y="-103632"/>
            <a:ext cx="9144000" cy="685800"/>
          </a:xfrm>
          <a:prstGeom prst="rect">
            <a:avLst/>
          </a:prstGeom>
          <a:effectLst>
            <a:outerShdw blurRad="50800" dist="38100" dir="2700000" algn="tl" rotWithShape="0">
              <a:prstClr val="black"/>
            </a:outerShdw>
          </a:effectLst>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Seasonal Sea Ice Extent</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ecmwf_2000">
  <a:themeElements>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cmwf_2000">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mwf_20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mwf_20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mwf_20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mwf_20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mwf_20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mwf_20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61850</TotalTime>
  <Words>2840</Words>
  <Application>Microsoft Office PowerPoint</Application>
  <PresentationFormat>On-screen Show (4:3)</PresentationFormat>
  <Paragraphs>384</Paragraphs>
  <Slides>56</Slides>
  <Notes>27</Notes>
  <HiddenSlides>8</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56</vt:i4>
      </vt:variant>
    </vt:vector>
  </HeadingPairs>
  <TitlesOfParts>
    <vt:vector size="71" baseType="lpstr">
      <vt:lpstr>SimSun</vt:lpstr>
      <vt:lpstr>Arial</vt:lpstr>
      <vt:lpstr>Arial Narrow</vt:lpstr>
      <vt:lpstr>Calibri</vt:lpstr>
      <vt:lpstr>Calibri Light</vt:lpstr>
      <vt:lpstr>Comic Sans MS</vt:lpstr>
      <vt:lpstr>Microsoft Sans Serif</vt:lpstr>
      <vt:lpstr>Times New Roman</vt:lpstr>
      <vt:lpstr>Verdana</vt:lpstr>
      <vt:lpstr>Blank Presentation</vt:lpstr>
      <vt:lpstr>Office Theme</vt:lpstr>
      <vt:lpstr>trans</vt:lpstr>
      <vt:lpstr>1_Blank Presentation</vt:lpstr>
      <vt:lpstr>1_Office Theme</vt:lpstr>
      <vt:lpstr>2_ecmwf_2000</vt:lpstr>
      <vt:lpstr>Summary of Air-Sea and Land-Atmosphere Interactions</vt:lpstr>
      <vt:lpstr>PowerPoint Presentation</vt:lpstr>
      <vt:lpstr>PowerPoint Presentation</vt:lpstr>
      <vt:lpstr>PowerPoint Presentation</vt:lpstr>
      <vt:lpstr>Sea 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for Sea-ice and polar climate</vt:lpstr>
      <vt:lpstr>Next Lecture </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1370</cp:revision>
  <cp:lastPrinted>2001-10-12T22:50:52Z</cp:lastPrinted>
  <dcterms:created xsi:type="dcterms:W3CDTF">2001-07-28T22:10:26Z</dcterms:created>
  <dcterms:modified xsi:type="dcterms:W3CDTF">2025-10-22T15:26:06Z</dcterms:modified>
</cp:coreProperties>
</file>