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01" r:id="rId2"/>
    <p:sldMasterId id="2147483714" r:id="rId3"/>
  </p:sldMasterIdLst>
  <p:notesMasterIdLst>
    <p:notesMasterId r:id="rId73"/>
  </p:notesMasterIdLst>
  <p:handoutMasterIdLst>
    <p:handoutMasterId r:id="rId74"/>
  </p:handoutMasterIdLst>
  <p:sldIdLst>
    <p:sldId id="1172" r:id="rId4"/>
    <p:sldId id="1307" r:id="rId5"/>
    <p:sldId id="568" r:id="rId6"/>
    <p:sldId id="1263" r:id="rId7"/>
    <p:sldId id="625" r:id="rId8"/>
    <p:sldId id="1264" r:id="rId9"/>
    <p:sldId id="1265" r:id="rId10"/>
    <p:sldId id="623" r:id="rId11"/>
    <p:sldId id="1272" r:id="rId12"/>
    <p:sldId id="1308" r:id="rId13"/>
    <p:sldId id="1285" r:id="rId14"/>
    <p:sldId id="1286" r:id="rId15"/>
    <p:sldId id="1287" r:id="rId16"/>
    <p:sldId id="1288" r:id="rId17"/>
    <p:sldId id="1289" r:id="rId18"/>
    <p:sldId id="1290" r:id="rId19"/>
    <p:sldId id="1291" r:id="rId20"/>
    <p:sldId id="1292" r:id="rId21"/>
    <p:sldId id="1293" r:id="rId22"/>
    <p:sldId id="1294" r:id="rId23"/>
    <p:sldId id="1295" r:id="rId24"/>
    <p:sldId id="1296" r:id="rId25"/>
    <p:sldId id="1297" r:id="rId26"/>
    <p:sldId id="1310" r:id="rId27"/>
    <p:sldId id="1284" r:id="rId28"/>
    <p:sldId id="1283" r:id="rId29"/>
    <p:sldId id="1299" r:id="rId30"/>
    <p:sldId id="1300" r:id="rId31"/>
    <p:sldId id="1301" r:id="rId32"/>
    <p:sldId id="1302" r:id="rId33"/>
    <p:sldId id="1304" r:id="rId34"/>
    <p:sldId id="1303" r:id="rId35"/>
    <p:sldId id="1262" r:id="rId36"/>
    <p:sldId id="637" r:id="rId37"/>
    <p:sldId id="1271" r:id="rId38"/>
    <p:sldId id="1269" r:id="rId39"/>
    <p:sldId id="583" r:id="rId40"/>
    <p:sldId id="1266" r:id="rId41"/>
    <p:sldId id="1268" r:id="rId42"/>
    <p:sldId id="1267" r:id="rId43"/>
    <p:sldId id="582" r:id="rId44"/>
    <p:sldId id="1298" r:id="rId45"/>
    <p:sldId id="1281" r:id="rId46"/>
    <p:sldId id="1002" r:id="rId47"/>
    <p:sldId id="1282" r:id="rId48"/>
    <p:sldId id="1305" r:id="rId49"/>
    <p:sldId id="1273" r:id="rId50"/>
    <p:sldId id="612" r:id="rId51"/>
    <p:sldId id="1279" r:id="rId52"/>
    <p:sldId id="1275" r:id="rId53"/>
    <p:sldId id="613" r:id="rId54"/>
    <p:sldId id="1274" r:id="rId55"/>
    <p:sldId id="1276" r:id="rId56"/>
    <p:sldId id="1277" r:id="rId57"/>
    <p:sldId id="1278" r:id="rId58"/>
    <p:sldId id="626" r:id="rId59"/>
    <p:sldId id="615" r:id="rId60"/>
    <p:sldId id="614" r:id="rId61"/>
    <p:sldId id="616" r:id="rId62"/>
    <p:sldId id="617" r:id="rId63"/>
    <p:sldId id="624" r:id="rId64"/>
    <p:sldId id="619" r:id="rId65"/>
    <p:sldId id="618" r:id="rId66"/>
    <p:sldId id="620" r:id="rId67"/>
    <p:sldId id="1280" r:id="rId68"/>
    <p:sldId id="636" r:id="rId69"/>
    <p:sldId id="1309" r:id="rId70"/>
    <p:sldId id="563" r:id="rId71"/>
    <p:sldId id="564" r:id="rId72"/>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i, Aiguo" initials="DA" lastIdx="1" clrIdx="0">
    <p:extLst>
      <p:ext uri="{19B8F6BF-5375-455C-9EA6-DF929625EA0E}">
        <p15:presenceInfo xmlns:p15="http://schemas.microsoft.com/office/powerpoint/2012/main" userId="S::adai@albany.edu::c572f7c4-3e2a-452d-b8bf-19aa707c11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33CC33"/>
    <a:srgbClr val="00FF00"/>
    <a:srgbClr val="9933FF"/>
    <a:srgbClr val="9900CC"/>
    <a:srgbClr val="FF00FF"/>
    <a:srgbClr val="FF66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17" autoAdjust="0"/>
    <p:restoredTop sz="91058" autoAdjust="0"/>
  </p:normalViewPr>
  <p:slideViewPr>
    <p:cSldViewPr>
      <p:cViewPr varScale="1">
        <p:scale>
          <a:sx n="83" d="100"/>
          <a:sy n="83" d="100"/>
        </p:scale>
        <p:origin x="549"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06T17:32:19.887" idx="1">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334203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18121603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ECMWF Training Course</a:t>
            </a:r>
          </a:p>
        </p:txBody>
      </p:sp>
      <p:sp>
        <p:nvSpPr>
          <p:cNvPr id="5" name="Rectangle 3"/>
          <p:cNvSpPr>
            <a:spLocks noGrp="1" noChangeArrowheads="1"/>
          </p:cNvSpPr>
          <p:nvPr>
            <p:ph type="dt" idx="1"/>
          </p:nvPr>
        </p:nvSpPr>
        <p:spPr>
          <a:ln/>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02 May 2000</a:t>
            </a:r>
          </a:p>
        </p:txBody>
      </p:sp>
      <p:sp>
        <p:nvSpPr>
          <p:cNvPr id="6" name="Rectangle 6"/>
          <p:cNvSpPr>
            <a:spLocks noGrp="1" noChangeArrowheads="1"/>
          </p:cNvSpPr>
          <p:nvPr>
            <p:ph type="ftr" sz="quarter" idx="4"/>
          </p:nvPr>
        </p:nvSpPr>
        <p:spPr>
          <a:ln/>
        </p:spPr>
        <p:txBody>
          <a:bodyPr/>
          <a:lstStyle/>
          <a:p>
            <a:pPr marL="0" marR="0" lvl="0" indent="0" algn="l"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Moist Processes</a:t>
            </a: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47537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r>
              <a:rPr lang="en-US" dirty="0"/>
              <a:t>Currently</a:t>
            </a:r>
            <a:r>
              <a:rPr lang="en-US" baseline="0" dirty="0"/>
              <a:t> it increases at a rate of about 2ppm/yr. The rate varies from yr to yr due primarily to variations in the carbon exchange fluxes between the atmosphere and land caused by climate (temperature and precipitation) variations.  Current CO2 level is around 390ppm. </a:t>
            </a:r>
            <a:endParaRPr lang="en-US" dirty="0"/>
          </a:p>
        </p:txBody>
      </p:sp>
    </p:spTree>
    <p:extLst>
      <p:ext uri="{BB962C8B-B14F-4D97-AF65-F5344CB8AC3E}">
        <p14:creationId xmlns:p14="http://schemas.microsoft.com/office/powerpoint/2010/main" val="3892945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a:t>
            </a:r>
            <a:r>
              <a:rPr lang="en-US" baseline="-25000" dirty="0"/>
              <a:t>2</a:t>
            </a:r>
            <a:r>
              <a:rPr lang="en-US" dirty="0"/>
              <a:t> dissolves in seawater, and then reacts with the water so that it disassociates into several ions. This disassociation means that the oceans can hold a lot of carbon – 85% of the active reservoir on Earth. Cold seawater can hold more CO</a:t>
            </a:r>
            <a:r>
              <a:rPr lang="en-US" baseline="-25000" dirty="0"/>
              <a:t>2</a:t>
            </a:r>
            <a:r>
              <a:rPr lang="en-US" dirty="0"/>
              <a:t> than warm water, so waters that are cooling (i.e. </a:t>
            </a:r>
            <a:r>
              <a:rPr lang="en-US" dirty="0" err="1"/>
              <a:t>poleward</a:t>
            </a:r>
            <a:r>
              <a:rPr lang="en-US" dirty="0"/>
              <a:t>-moving western boundary currents) tend to take up carbon, and waters that are upwelling and warming (i.e. coastal zones and the tropics) tend to emit carbon. This is the basic reason for the pattern of the global sea-to-air CO</a:t>
            </a:r>
            <a:r>
              <a:rPr lang="en-US" baseline="-25000" dirty="0"/>
              <a:t>2</a:t>
            </a:r>
            <a:r>
              <a:rPr lang="en-US" dirty="0"/>
              <a:t> flux as estimated by Takahashi et al. [2009] in the figure at right.</a:t>
            </a:r>
          </a:p>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69390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46</a:t>
            </a:fld>
            <a:endParaRPr lang="en-US"/>
          </a:p>
        </p:txBody>
      </p:sp>
    </p:spTree>
    <p:extLst>
      <p:ext uri="{BB962C8B-B14F-4D97-AF65-F5344CB8AC3E}">
        <p14:creationId xmlns:p14="http://schemas.microsoft.com/office/powerpoint/2010/main" val="4204092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a:t>
            </a:r>
            <a:r>
              <a:rPr lang="en-US" dirty="0" err="1"/>
              <a:t>Gt</a:t>
            </a:r>
            <a:r>
              <a:rPr lang="en-US" dirty="0"/>
              <a:t> =</a:t>
            </a:r>
            <a:r>
              <a:rPr lang="en-US" baseline="0" dirty="0"/>
              <a:t> 1 x 10</a:t>
            </a:r>
            <a:r>
              <a:rPr lang="en-US" baseline="30000" dirty="0"/>
              <a:t>15</a:t>
            </a:r>
            <a:r>
              <a:rPr lang="en-US" baseline="0" dirty="0"/>
              <a:t> gram. Current Carbon emission is around 9.2Gt. Airborne fraction = the faction of the CO2 emitted by human activities remains in the atmosphere = 45%.</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1 Giga ton (</a:t>
            </a:r>
            <a:r>
              <a:rPr lang="en-US" dirty="0" err="1"/>
              <a:t>Gt</a:t>
            </a:r>
            <a:r>
              <a:rPr lang="en-US" dirty="0"/>
              <a:t>) = 10^9 metric </a:t>
            </a:r>
            <a:r>
              <a:rPr lang="en-US" dirty="0" err="1"/>
              <a:t>tonne</a:t>
            </a:r>
            <a:r>
              <a:rPr lang="en-US" dirty="0"/>
              <a:t> = 1</a:t>
            </a:r>
            <a:r>
              <a:rPr lang="en-US" baseline="0" dirty="0"/>
              <a:t> billion tone: equivalent to the total weight of 500million pick-up trucks.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48</a:t>
            </a:fld>
            <a:endParaRPr lang="en-US"/>
          </a:p>
        </p:txBody>
      </p:sp>
    </p:spTree>
    <p:extLst>
      <p:ext uri="{BB962C8B-B14F-4D97-AF65-F5344CB8AC3E}">
        <p14:creationId xmlns:p14="http://schemas.microsoft.com/office/powerpoint/2010/main" val="1030180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Automobiles</a:t>
            </a:r>
            <a:r>
              <a:rPr lang="en-US" baseline="0" dirty="0"/>
              <a:t> only account for ~16% global CO2 emissions.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51</a:t>
            </a:fld>
            <a:endParaRPr lang="en-US"/>
          </a:p>
        </p:txBody>
      </p:sp>
    </p:spTree>
    <p:extLst>
      <p:ext uri="{BB962C8B-B14F-4D97-AF65-F5344CB8AC3E}">
        <p14:creationId xmlns:p14="http://schemas.microsoft.com/office/powerpoint/2010/main" val="405746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r>
              <a:rPr lang="en-US" baseline="0" dirty="0"/>
              <a:t> Pg =  10^15 g</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57</a:t>
            </a:fld>
            <a:endParaRPr lang="en-US"/>
          </a:p>
        </p:txBody>
      </p:sp>
    </p:spTree>
    <p:extLst>
      <p:ext uri="{BB962C8B-B14F-4D97-AF65-F5344CB8AC3E}">
        <p14:creationId xmlns:p14="http://schemas.microsoft.com/office/powerpoint/2010/main" val="546595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Current level = 1.8ppm</a:t>
            </a:r>
            <a:r>
              <a:rPr lang="en-US" baseline="0" dirty="0"/>
              <a:t>. CH4 is about 21 times effective as CO2, so it is equivalent to about 21x1.8=38ppmv or 10% of CO2 in the air.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60</a:t>
            </a:fld>
            <a:endParaRPr lang="en-US"/>
          </a:p>
        </p:txBody>
      </p:sp>
    </p:spTree>
    <p:extLst>
      <p:ext uri="{BB962C8B-B14F-4D97-AF65-F5344CB8AC3E}">
        <p14:creationId xmlns:p14="http://schemas.microsoft.com/office/powerpoint/2010/main" val="571527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Main methane sink: Methane in the troposphere reacts with hydroxyl (OH) radicals, forming mainly water and</a:t>
            </a:r>
            <a:r>
              <a:rPr lang="en-US" baseline="0" dirty="0"/>
              <a:t> carbon dioxide</a:t>
            </a:r>
            <a:r>
              <a:rPr lang="en-US" dirty="0"/>
              <a:t>:</a:t>
            </a:r>
            <a:r>
              <a:rPr lang="en-US" baseline="0" dirty="0"/>
              <a:t>  </a:t>
            </a:r>
          </a:p>
          <a:p>
            <a:r>
              <a:rPr lang="en-US" baseline="0" dirty="0"/>
              <a:t>CH4 + -OH </a:t>
            </a:r>
            <a:r>
              <a:rPr lang="en-US" baseline="0" dirty="0">
                <a:sym typeface="Wingdings" pitchFamily="2" charset="2"/>
              </a:rPr>
              <a:t></a:t>
            </a:r>
            <a:r>
              <a:rPr lang="en-US" baseline="0" dirty="0"/>
              <a:t> -CH3 + H2O</a:t>
            </a:r>
            <a:r>
              <a:rPr lang="en-US" dirty="0"/>
              <a:t>  and –CH3 is further converted into CO2.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61</a:t>
            </a:fld>
            <a:endParaRPr lang="en-US"/>
          </a:p>
        </p:txBody>
      </p:sp>
    </p:spTree>
    <p:extLst>
      <p:ext uri="{BB962C8B-B14F-4D97-AF65-F5344CB8AC3E}">
        <p14:creationId xmlns:p14="http://schemas.microsoft.com/office/powerpoint/2010/main" val="3478115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r>
              <a:rPr lang="en-US" baseline="0" dirty="0"/>
              <a:t> </a:t>
            </a:r>
            <a:r>
              <a:rPr lang="en-US" baseline="0" dirty="0" err="1"/>
              <a:t>Tg</a:t>
            </a:r>
            <a:r>
              <a:rPr lang="en-US" baseline="0" dirty="0"/>
              <a:t> = 1 </a:t>
            </a:r>
            <a:r>
              <a:rPr lang="en-US" dirty="0" err="1"/>
              <a:t>teragram</a:t>
            </a:r>
            <a:r>
              <a:rPr lang="en-US" baseline="0" dirty="0"/>
              <a:t> = 1x10</a:t>
            </a:r>
            <a:r>
              <a:rPr lang="en-US" baseline="30000" dirty="0"/>
              <a:t>12</a:t>
            </a:r>
            <a:r>
              <a:rPr lang="en-US" baseline="0" dirty="0"/>
              <a:t> g</a:t>
            </a:r>
          </a:p>
          <a:p>
            <a:r>
              <a:rPr lang="en-US" baseline="0" dirty="0"/>
              <a:t>Methane is about 21 times more </a:t>
            </a:r>
            <a:r>
              <a:rPr lang="en-US" baseline="0" dirty="0" err="1"/>
              <a:t>protent</a:t>
            </a:r>
            <a:r>
              <a:rPr lang="en-US" baseline="0" dirty="0"/>
              <a:t> as CO2.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63</a:t>
            </a:fld>
            <a:endParaRPr lang="en-US"/>
          </a:p>
        </p:txBody>
      </p:sp>
    </p:spTree>
    <p:extLst>
      <p:ext uri="{BB962C8B-B14F-4D97-AF65-F5344CB8AC3E}">
        <p14:creationId xmlns:p14="http://schemas.microsoft.com/office/powerpoint/2010/main" val="1183268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64</a:t>
            </a:fld>
            <a:endParaRPr lang="en-US"/>
          </a:p>
        </p:txBody>
      </p:sp>
    </p:spTree>
    <p:extLst>
      <p:ext uri="{BB962C8B-B14F-4D97-AF65-F5344CB8AC3E}">
        <p14:creationId xmlns:p14="http://schemas.microsoft.com/office/powerpoint/2010/main" val="2138100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5913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1665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91069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69</a:t>
            </a:fld>
            <a:endParaRPr lang="en-US"/>
          </a:p>
        </p:txBody>
      </p:sp>
    </p:spTree>
    <p:extLst>
      <p:ext uri="{BB962C8B-B14F-4D97-AF65-F5344CB8AC3E}">
        <p14:creationId xmlns:p14="http://schemas.microsoft.com/office/powerpoint/2010/main" val="413578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3</a:t>
            </a:fld>
            <a:endParaRPr lang="en-US"/>
          </a:p>
        </p:txBody>
      </p:sp>
    </p:spTree>
    <p:extLst>
      <p:ext uri="{BB962C8B-B14F-4D97-AF65-F5344CB8AC3E}">
        <p14:creationId xmlns:p14="http://schemas.microsoft.com/office/powerpoint/2010/main" val="487527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Each N2O</a:t>
            </a:r>
            <a:r>
              <a:rPr lang="en-US" baseline="0" dirty="0"/>
              <a:t> molecule is ~210 times more effective in absorbing IR radiation than a CO2 molecule.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a:t>
            </a:fld>
            <a:endParaRPr lang="en-US"/>
          </a:p>
        </p:txBody>
      </p:sp>
    </p:spTree>
    <p:extLst>
      <p:ext uri="{BB962C8B-B14F-4D97-AF65-F5344CB8AC3E}">
        <p14:creationId xmlns:p14="http://schemas.microsoft.com/office/powerpoint/2010/main" val="4033513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GPP = Gross Primary Production. NPP = net primary productivity = GPP – plant’s respiration = ~60 </a:t>
            </a:r>
            <a:r>
              <a:rPr lang="en-US" dirty="0" err="1"/>
              <a:t>GtC</a:t>
            </a:r>
            <a:r>
              <a:rPr lang="en-US" dirty="0"/>
              <a:t>/</a:t>
            </a:r>
            <a:r>
              <a:rPr lang="en-US" dirty="0" err="1"/>
              <a:t>yr</a:t>
            </a:r>
            <a:r>
              <a:rPr lang="en-US" dirty="0"/>
              <a:t> for terrestrial plants.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8</a:t>
            </a:fld>
            <a:endParaRPr lang="en-US"/>
          </a:p>
        </p:txBody>
      </p:sp>
    </p:spTree>
    <p:extLst>
      <p:ext uri="{BB962C8B-B14F-4D97-AF65-F5344CB8AC3E}">
        <p14:creationId xmlns:p14="http://schemas.microsoft.com/office/powerpoint/2010/main" val="1197464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Each N2O</a:t>
            </a:r>
            <a:r>
              <a:rPr lang="en-US" baseline="0" dirty="0"/>
              <a:t> molecule is ~210 times more effective in absorbing IR radiation than a CO2 molecule.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10</a:t>
            </a:fld>
            <a:endParaRPr lang="en-US"/>
          </a:p>
        </p:txBody>
      </p:sp>
    </p:spTree>
    <p:extLst>
      <p:ext uri="{BB962C8B-B14F-4D97-AF65-F5344CB8AC3E}">
        <p14:creationId xmlns:p14="http://schemas.microsoft.com/office/powerpoint/2010/main" val="362136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33</a:t>
            </a:fld>
            <a:endParaRPr lang="en-US"/>
          </a:p>
        </p:txBody>
      </p:sp>
    </p:spTree>
    <p:extLst>
      <p:ext uri="{BB962C8B-B14F-4D97-AF65-F5344CB8AC3E}">
        <p14:creationId xmlns:p14="http://schemas.microsoft.com/office/powerpoint/2010/main" val="2272937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r>
              <a:rPr lang="en-US" dirty="0"/>
              <a:t>Currently</a:t>
            </a:r>
            <a:r>
              <a:rPr lang="en-US" baseline="0" dirty="0"/>
              <a:t> it increases at a rate of about 3.3ppm/yr. The rate varies from yr to yr due primarily to variations in the carbon exchange fluxes between the atmosphere and land caused by climate (temperature and precipitation) variations.  Current CO2 level is around 425ppm. </a:t>
            </a:r>
            <a:endParaRPr lang="en-US" dirty="0"/>
          </a:p>
        </p:txBody>
      </p:sp>
    </p:spTree>
    <p:extLst>
      <p:ext uri="{BB962C8B-B14F-4D97-AF65-F5344CB8AC3E}">
        <p14:creationId xmlns:p14="http://schemas.microsoft.com/office/powerpoint/2010/main" val="3104486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line after correction of the annual cycle. </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36</a:t>
            </a:fld>
            <a:endParaRPr lang="en-US"/>
          </a:p>
        </p:txBody>
      </p:sp>
    </p:spTree>
    <p:extLst>
      <p:ext uri="{BB962C8B-B14F-4D97-AF65-F5344CB8AC3E}">
        <p14:creationId xmlns:p14="http://schemas.microsoft.com/office/powerpoint/2010/main" val="339492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B241B6-4A81-4CD5-A02B-C260E713DF6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9880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A57779-674F-4472-8E90-AEE414CC5BE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39770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EE0BB8-F028-4FC2-8D36-EA776909408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582476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676400"/>
            <a:ext cx="4229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76400"/>
            <a:ext cx="4229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CC8CC0-227A-4A85-B383-DC38FFBEC25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67260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E0D1F5-25A4-4572-8F73-68E57023FC4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33213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E602AE3-6AFE-435C-AD22-89AFCF853B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45395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440B39B-075F-4B12-B3C2-4C46F1CE9E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89101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F1C3EE-2088-4FEB-8954-8E61FF5AD2F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1433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9CC9C8-D9A5-4325-9C13-497864D67F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3577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D1ED3A-5D07-4EA9-9BD2-5DC0EE69C6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084038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115888"/>
            <a:ext cx="21717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15888"/>
            <a:ext cx="63627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81FE1D-4BA0-4D1A-84B6-A41BD6787A7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57379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1987508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3623710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846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571376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2553916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1751327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1796003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4108912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3639005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2558595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2400171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1994779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extLst>
      <p:ext uri="{BB962C8B-B14F-4D97-AF65-F5344CB8AC3E}">
        <p14:creationId xmlns:p14="http://schemas.microsoft.com/office/powerpoint/2010/main" val="366548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15888"/>
            <a:ext cx="7315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381000" y="1066800"/>
            <a:ext cx="8610600" cy="5029200"/>
          </a:xfrm>
          <a:prstGeom prst="rect">
            <a:avLst/>
          </a:prstGeom>
          <a:noFill/>
          <a:ln w="9525">
            <a:solidFill>
              <a:schemeClr val="bg1"/>
            </a:solid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GB">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7A81C26-C059-4FC7-BD06-AF502EBDB79B}" type="slidenum">
              <a:rPr lang="en-GB" smtClean="0">
                <a:solidFill>
                  <a:srgbClr val="000000"/>
                </a:solidFill>
                <a:latin typeface="Times New Roman" pitchFamily="18" charset="0"/>
              </a:rPr>
              <a:pPr/>
              <a:t>‹#›</a:t>
            </a:fld>
            <a:endParaRPr lang="en-GB">
              <a:solidFill>
                <a:srgbClr val="000000"/>
              </a:solidFill>
              <a:latin typeface="Times New Roman" pitchFamily="18" charset="0"/>
            </a:endParaRPr>
          </a:p>
        </p:txBody>
      </p:sp>
      <p:sp>
        <p:nvSpPr>
          <p:cNvPr id="1033" name="Line 9"/>
          <p:cNvSpPr>
            <a:spLocks noChangeShapeType="1"/>
          </p:cNvSpPr>
          <p:nvPr/>
        </p:nvSpPr>
        <p:spPr bwMode="auto">
          <a:xfrm>
            <a:off x="304800" y="914400"/>
            <a:ext cx="8686800" cy="0"/>
          </a:xfrm>
          <a:prstGeom prst="line">
            <a:avLst/>
          </a:prstGeom>
          <a:noFill/>
          <a:ln w="38100">
            <a:solidFill>
              <a:schemeClr val="accent2"/>
            </a:solidFill>
            <a:round/>
            <a:headEnd/>
            <a:tailEnd/>
          </a:ln>
          <a:effectLst/>
        </p:spPr>
        <p:txBody>
          <a:bodyPr wrap="none" anchor="ctr"/>
          <a:lstStyle/>
          <a:p>
            <a:endParaRPr lang="en-US" sz="1800">
              <a:solidFill>
                <a:srgbClr val="000000"/>
              </a:solidFill>
              <a:latin typeface="Times New Roman" pitchFamily="18" charset="0"/>
            </a:endParaRPr>
          </a:p>
        </p:txBody>
      </p:sp>
    </p:spTree>
    <p:extLst>
      <p:ext uri="{BB962C8B-B14F-4D97-AF65-F5344CB8AC3E}">
        <p14:creationId xmlns:p14="http://schemas.microsoft.com/office/powerpoint/2010/main" val="31564746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l" rtl="0" eaLnBrk="0" fontAlgn="base" hangingPunct="0">
        <a:spcBef>
          <a:spcPct val="0"/>
        </a:spcBef>
        <a:spcAft>
          <a:spcPct val="0"/>
        </a:spcAft>
        <a:defRPr sz="2800" b="1">
          <a:solidFill>
            <a:srgbClr val="FF0000"/>
          </a:solidFill>
          <a:latin typeface="+mj-lt"/>
          <a:ea typeface="+mj-ea"/>
          <a:cs typeface="+mj-cs"/>
        </a:defRPr>
      </a:lvl1pPr>
      <a:lvl2pPr algn="l" rtl="0" eaLnBrk="0" fontAlgn="base" hangingPunct="0">
        <a:spcBef>
          <a:spcPct val="0"/>
        </a:spcBef>
        <a:spcAft>
          <a:spcPct val="0"/>
        </a:spcAft>
        <a:defRPr sz="2800" b="1">
          <a:solidFill>
            <a:srgbClr val="FF0000"/>
          </a:solidFill>
          <a:latin typeface="Times New Roman" pitchFamily="18" charset="0"/>
        </a:defRPr>
      </a:lvl2pPr>
      <a:lvl3pPr algn="l" rtl="0" eaLnBrk="0" fontAlgn="base" hangingPunct="0">
        <a:spcBef>
          <a:spcPct val="0"/>
        </a:spcBef>
        <a:spcAft>
          <a:spcPct val="0"/>
        </a:spcAft>
        <a:defRPr sz="2800" b="1">
          <a:solidFill>
            <a:srgbClr val="FF0000"/>
          </a:solidFill>
          <a:latin typeface="Times New Roman" pitchFamily="18" charset="0"/>
        </a:defRPr>
      </a:lvl3pPr>
      <a:lvl4pPr algn="l" rtl="0" eaLnBrk="0" fontAlgn="base" hangingPunct="0">
        <a:spcBef>
          <a:spcPct val="0"/>
        </a:spcBef>
        <a:spcAft>
          <a:spcPct val="0"/>
        </a:spcAft>
        <a:defRPr sz="2800" b="1">
          <a:solidFill>
            <a:srgbClr val="FF0000"/>
          </a:solidFill>
          <a:latin typeface="Times New Roman" pitchFamily="18" charset="0"/>
        </a:defRPr>
      </a:lvl4pPr>
      <a:lvl5pPr algn="l" rtl="0" eaLnBrk="0" fontAlgn="base" hangingPunct="0">
        <a:spcBef>
          <a:spcPct val="0"/>
        </a:spcBef>
        <a:spcAft>
          <a:spcPct val="0"/>
        </a:spcAft>
        <a:defRPr sz="2800" b="1">
          <a:solidFill>
            <a:srgbClr val="FF0000"/>
          </a:solidFill>
          <a:latin typeface="Times New Roman" pitchFamily="18" charset="0"/>
        </a:defRPr>
      </a:lvl5pPr>
      <a:lvl6pPr marL="457200" algn="l" rtl="0" eaLnBrk="0" fontAlgn="base" hangingPunct="0">
        <a:spcBef>
          <a:spcPct val="0"/>
        </a:spcBef>
        <a:spcAft>
          <a:spcPct val="0"/>
        </a:spcAft>
        <a:defRPr sz="2800" b="1">
          <a:solidFill>
            <a:srgbClr val="FF0000"/>
          </a:solidFill>
          <a:latin typeface="Times New Roman" pitchFamily="18" charset="0"/>
        </a:defRPr>
      </a:lvl6pPr>
      <a:lvl7pPr marL="914400" algn="l" rtl="0" eaLnBrk="0" fontAlgn="base" hangingPunct="0">
        <a:spcBef>
          <a:spcPct val="0"/>
        </a:spcBef>
        <a:spcAft>
          <a:spcPct val="0"/>
        </a:spcAft>
        <a:defRPr sz="2800" b="1">
          <a:solidFill>
            <a:srgbClr val="FF0000"/>
          </a:solidFill>
          <a:latin typeface="Times New Roman" pitchFamily="18" charset="0"/>
        </a:defRPr>
      </a:lvl7pPr>
      <a:lvl8pPr marL="1371600" algn="l" rtl="0" eaLnBrk="0" fontAlgn="base" hangingPunct="0">
        <a:spcBef>
          <a:spcPct val="0"/>
        </a:spcBef>
        <a:spcAft>
          <a:spcPct val="0"/>
        </a:spcAft>
        <a:defRPr sz="2800" b="1">
          <a:solidFill>
            <a:srgbClr val="FF0000"/>
          </a:solidFill>
          <a:latin typeface="Times New Roman" pitchFamily="18" charset="0"/>
        </a:defRPr>
      </a:lvl8pPr>
      <a:lvl9pPr marL="1828800" algn="l" rtl="0" eaLnBrk="0" fontAlgn="base" hangingPunct="0">
        <a:spcBef>
          <a:spcPct val="0"/>
        </a:spcBef>
        <a:spcAft>
          <a:spcPct val="0"/>
        </a:spcAft>
        <a:defRPr sz="28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2535145190"/>
      </p:ext>
    </p:extLst>
  </p:cSld>
  <p:clrMap bg1="dk2" tx1="lt1" bg2="dk1"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youtube.com/watch?v=QL3ED6aXrks" TargetMode="External"/><Relationship Id="rId2" Type="http://schemas.openxmlformats.org/officeDocument/2006/relationships/hyperlink" Target="https://www.youtube.com/watch?v=ZzCA60WnoMk"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58F9312-D557-4236-A0EB-41224DDB440D}" type="slidenum">
              <a:rPr kumimoji="0" lang="en-GB" sz="1400" b="0" i="0" u="none" strike="noStrike" kern="1200" cap="none" spc="0" normalizeH="0" baseline="0" noProof="0">
                <a:ln>
                  <a:noFill/>
                </a:ln>
                <a:solidFill>
                  <a:srgbClr val="000000"/>
                </a:solidFill>
                <a:effectLst/>
                <a:uLnTx/>
                <a:uFillTx/>
                <a:latin typeface="Arial Narrow"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4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12994" name="Rectangle 2"/>
          <p:cNvSpPr>
            <a:spLocks noGrp="1" noChangeArrowheads="1"/>
          </p:cNvSpPr>
          <p:nvPr>
            <p:ph type="title"/>
          </p:nvPr>
        </p:nvSpPr>
        <p:spPr>
          <a:xfrm>
            <a:off x="304800" y="-152400"/>
            <a:ext cx="7924800" cy="838200"/>
          </a:xfrm>
        </p:spPr>
        <p:txBody>
          <a:bodyPr/>
          <a:lstStyle/>
          <a:p>
            <a:r>
              <a:rPr lang="en-US" dirty="0">
                <a:latin typeface="Arial" pitchFamily="34" charset="0"/>
                <a:cs typeface="Arial" pitchFamily="34" charset="0"/>
              </a:rPr>
              <a:t>Summary for Sea-ice and polar climate</a:t>
            </a:r>
          </a:p>
        </p:txBody>
      </p:sp>
      <p:sp>
        <p:nvSpPr>
          <p:cNvPr id="212995" name="Rectangle 3"/>
          <p:cNvSpPr>
            <a:spLocks noGrp="1" noChangeArrowheads="1"/>
          </p:cNvSpPr>
          <p:nvPr>
            <p:ph type="body" idx="1"/>
          </p:nvPr>
        </p:nvSpPr>
        <p:spPr>
          <a:xfrm>
            <a:off x="76200" y="457200"/>
            <a:ext cx="9067800" cy="6172200"/>
          </a:xfrm>
          <a:ln>
            <a:noFill/>
          </a:ln>
        </p:spPr>
        <p:txBody>
          <a:bodyPr/>
          <a:lstStyle/>
          <a:p>
            <a:r>
              <a:rPr lang="en-US" sz="2000" dirty="0">
                <a:latin typeface="Arial" pitchFamily="34" charset="0"/>
                <a:cs typeface="Arial" pitchFamily="34" charset="0"/>
              </a:rPr>
              <a:t>Polar sea-ice covers about </a:t>
            </a:r>
            <a:r>
              <a:rPr lang="en-US" sz="2000" dirty="0">
                <a:solidFill>
                  <a:srgbClr val="C00000"/>
                </a:solidFill>
                <a:latin typeface="Arial" pitchFamily="34" charset="0"/>
                <a:cs typeface="Arial" pitchFamily="34" charset="0"/>
              </a:rPr>
              <a:t>7% of the Earth surface </a:t>
            </a:r>
            <a:r>
              <a:rPr lang="en-US" sz="2000" dirty="0">
                <a:latin typeface="Arial" pitchFamily="34" charset="0"/>
                <a:cs typeface="Arial" pitchFamily="34" charset="0"/>
              </a:rPr>
              <a:t>or </a:t>
            </a:r>
            <a:r>
              <a:rPr lang="en-US" sz="2000" dirty="0">
                <a:solidFill>
                  <a:srgbClr val="C00000"/>
                </a:solidFill>
                <a:latin typeface="Arial" pitchFamily="34" charset="0"/>
                <a:cs typeface="Arial" pitchFamily="34" charset="0"/>
              </a:rPr>
              <a:t>12% of global oceans</a:t>
            </a:r>
            <a:r>
              <a:rPr lang="en-US" sz="2000" dirty="0">
                <a:latin typeface="Arial" pitchFamily="34" charset="0"/>
                <a:cs typeface="Arial" pitchFamily="34" charset="0"/>
              </a:rPr>
              <a:t>. It varies seasonally with a max. in March and min. in Sept in the Arctic. Opposite for Antarctic sea ice. </a:t>
            </a:r>
          </a:p>
          <a:p>
            <a:r>
              <a:rPr lang="en-US" sz="2000" dirty="0">
                <a:latin typeface="Arial" pitchFamily="34" charset="0"/>
                <a:cs typeface="Arial" pitchFamily="34" charset="0"/>
              </a:rPr>
              <a:t>Sea-ice increases </a:t>
            </a:r>
            <a:r>
              <a:rPr lang="en-US" sz="2000" dirty="0">
                <a:solidFill>
                  <a:srgbClr val="C00000"/>
                </a:solidFill>
                <a:latin typeface="Arial" pitchFamily="34" charset="0"/>
                <a:cs typeface="Arial" pitchFamily="34" charset="0"/>
              </a:rPr>
              <a:t>surface albedo</a:t>
            </a:r>
            <a:r>
              <a:rPr lang="en-US" sz="2000" dirty="0">
                <a:latin typeface="Arial" pitchFamily="34" charset="0"/>
                <a:cs typeface="Arial" pitchFamily="34" charset="0"/>
              </a:rPr>
              <a:t> and atmospheric stability, but cuts off </a:t>
            </a:r>
            <a:r>
              <a:rPr lang="en-US" sz="2000" dirty="0">
                <a:solidFill>
                  <a:srgbClr val="C00000"/>
                </a:solidFill>
                <a:latin typeface="Arial" pitchFamily="34" charset="0"/>
                <a:cs typeface="Arial" pitchFamily="34" charset="0"/>
              </a:rPr>
              <a:t>air-sea exchanges </a:t>
            </a:r>
            <a:r>
              <a:rPr lang="en-US" sz="2000" dirty="0">
                <a:latin typeface="Arial" pitchFamily="34" charset="0"/>
                <a:cs typeface="Arial" pitchFamily="34" charset="0"/>
              </a:rPr>
              <a:t>of heat and moisture, thus affecting the climate.</a:t>
            </a:r>
          </a:p>
          <a:p>
            <a:r>
              <a:rPr lang="en-US" sz="2000" dirty="0">
                <a:latin typeface="Arial" pitchFamily="34" charset="0"/>
                <a:cs typeface="Arial" pitchFamily="34" charset="0"/>
              </a:rPr>
              <a:t>The </a:t>
            </a:r>
            <a:r>
              <a:rPr lang="en-US" sz="2000" dirty="0">
                <a:solidFill>
                  <a:srgbClr val="C00000"/>
                </a:solidFill>
                <a:latin typeface="Arial" pitchFamily="34" charset="0"/>
                <a:cs typeface="Arial" pitchFamily="34" charset="0"/>
              </a:rPr>
              <a:t>Arctic Ocean </a:t>
            </a:r>
            <a:r>
              <a:rPr lang="en-US" sz="2000" dirty="0">
                <a:latin typeface="Arial" pitchFamily="34" charset="0"/>
                <a:cs typeface="Arial" pitchFamily="34" charset="0"/>
              </a:rPr>
              <a:t>is a net energy </a:t>
            </a:r>
            <a:r>
              <a:rPr lang="en-US" sz="2000" dirty="0">
                <a:solidFill>
                  <a:srgbClr val="C00000"/>
                </a:solidFill>
                <a:latin typeface="Arial" pitchFamily="34" charset="0"/>
                <a:cs typeface="Arial" pitchFamily="34" charset="0"/>
              </a:rPr>
              <a:t>sink</a:t>
            </a:r>
            <a:r>
              <a:rPr lang="en-US" sz="2000" dirty="0">
                <a:latin typeface="Arial" pitchFamily="34" charset="0"/>
                <a:cs typeface="Arial" pitchFamily="34" charset="0"/>
              </a:rPr>
              <a:t> during the warm season but a </a:t>
            </a:r>
            <a:r>
              <a:rPr lang="en-US" sz="2000" dirty="0">
                <a:solidFill>
                  <a:srgbClr val="C00000"/>
                </a:solidFill>
                <a:latin typeface="Arial" pitchFamily="34" charset="0"/>
                <a:cs typeface="Arial" pitchFamily="34" charset="0"/>
              </a:rPr>
              <a:t>heat source </a:t>
            </a:r>
            <a:r>
              <a:rPr lang="en-US" sz="2000" dirty="0">
                <a:latin typeface="Arial" pitchFamily="34" charset="0"/>
                <a:cs typeface="Arial" pitchFamily="34" charset="0"/>
              </a:rPr>
              <a:t>to the air during the cold season (Oct-Mar).  </a:t>
            </a:r>
          </a:p>
          <a:p>
            <a:r>
              <a:rPr lang="en-US" sz="2000" dirty="0">
                <a:solidFill>
                  <a:srgbClr val="C00000"/>
                </a:solidFill>
                <a:latin typeface="Arial" pitchFamily="34" charset="0"/>
                <a:cs typeface="Arial" pitchFamily="34" charset="0"/>
              </a:rPr>
              <a:t>Arctic sea-ice extent in summer and fall has been decreasing</a:t>
            </a:r>
            <a:r>
              <a:rPr lang="en-US" sz="2000" dirty="0">
                <a:latin typeface="Arial" pitchFamily="34" charset="0"/>
                <a:cs typeface="Arial" pitchFamily="34" charset="0"/>
              </a:rPr>
              <a:t> rapidly since 1979, and it is likely related to polar warming and atmospheric circulation changes.  </a:t>
            </a:r>
          </a:p>
          <a:p>
            <a:r>
              <a:rPr lang="en-US" sz="2000" dirty="0">
                <a:latin typeface="Arial" pitchFamily="34" charset="0"/>
                <a:cs typeface="Arial" pitchFamily="34" charset="0"/>
              </a:rPr>
              <a:t>There are many complex processes within sea ice, including </a:t>
            </a:r>
            <a:r>
              <a:rPr lang="en-US" sz="2000" dirty="0">
                <a:solidFill>
                  <a:srgbClr val="C00000"/>
                </a:solidFill>
                <a:latin typeface="Arial" pitchFamily="34" charset="0"/>
                <a:cs typeface="Arial" pitchFamily="34" charset="0"/>
              </a:rPr>
              <a:t>thermodynamic</a:t>
            </a:r>
            <a:r>
              <a:rPr lang="en-US" sz="2000" dirty="0">
                <a:latin typeface="Arial" pitchFamily="34" charset="0"/>
                <a:cs typeface="Arial" pitchFamily="34" charset="0"/>
              </a:rPr>
              <a:t> and </a:t>
            </a:r>
            <a:r>
              <a:rPr lang="en-US" sz="2000" dirty="0">
                <a:solidFill>
                  <a:srgbClr val="C00000"/>
                </a:solidFill>
                <a:latin typeface="Arial" pitchFamily="34" charset="0"/>
                <a:cs typeface="Arial" pitchFamily="34" charset="0"/>
              </a:rPr>
              <a:t>dynamic</a:t>
            </a:r>
            <a:r>
              <a:rPr lang="en-US" sz="2000" dirty="0">
                <a:latin typeface="Arial" pitchFamily="34" charset="0"/>
                <a:cs typeface="Arial" pitchFamily="34" charset="0"/>
              </a:rPr>
              <a:t> processes. </a:t>
            </a:r>
          </a:p>
          <a:p>
            <a:r>
              <a:rPr lang="en-US" sz="2000" dirty="0">
                <a:latin typeface="Arial" pitchFamily="34" charset="0"/>
                <a:cs typeface="Arial" pitchFamily="34" charset="0"/>
              </a:rPr>
              <a:t>Arctic and Antarctic </a:t>
            </a:r>
            <a:r>
              <a:rPr lang="en-US" sz="2000" dirty="0">
                <a:solidFill>
                  <a:srgbClr val="C00000"/>
                </a:solidFill>
                <a:latin typeface="Arial" pitchFamily="34" charset="0"/>
                <a:cs typeface="Arial" pitchFamily="34" charset="0"/>
              </a:rPr>
              <a:t>climate</a:t>
            </a:r>
            <a:r>
              <a:rPr lang="en-US" sz="2000" dirty="0">
                <a:latin typeface="Arial" pitchFamily="34" charset="0"/>
                <a:cs typeface="Arial" pitchFamily="34" charset="0"/>
              </a:rPr>
              <a:t> has a very large seasonal cycle with little precipitation in the cold season.</a:t>
            </a:r>
          </a:p>
          <a:p>
            <a:r>
              <a:rPr lang="en-US" sz="2000" dirty="0">
                <a:latin typeface="Arial" pitchFamily="34" charset="0"/>
                <a:cs typeface="Arial" pitchFamily="34" charset="0"/>
              </a:rPr>
              <a:t>Sea-ice loss can lead to large oceanic heating of the air in winter, leading to amplified Arctic warming. </a:t>
            </a:r>
          </a:p>
          <a:p>
            <a:r>
              <a:rPr lang="en-US" sz="2000" dirty="0">
                <a:solidFill>
                  <a:srgbClr val="C00000"/>
                </a:solidFill>
                <a:latin typeface="Arial" pitchFamily="34" charset="0"/>
                <a:cs typeface="Arial" pitchFamily="34" charset="0"/>
              </a:rPr>
              <a:t>Arctic amplification </a:t>
            </a:r>
            <a:r>
              <a:rPr lang="en-US" sz="2000" dirty="0">
                <a:latin typeface="Arial" pitchFamily="34" charset="0"/>
                <a:cs typeface="Arial" pitchFamily="34" charset="0"/>
              </a:rPr>
              <a:t>reduces │dT/</a:t>
            </a:r>
            <a:r>
              <a:rPr lang="en-US" sz="2000" dirty="0" err="1">
                <a:latin typeface="Arial" pitchFamily="34" charset="0"/>
                <a:cs typeface="Arial" pitchFamily="34" charset="0"/>
              </a:rPr>
              <a:t>dy</a:t>
            </a:r>
            <a:r>
              <a:rPr lang="en-US" sz="2000" dirty="0">
                <a:latin typeface="Arial" pitchFamily="34" charset="0"/>
                <a:cs typeface="Arial" pitchFamily="34" charset="0"/>
              </a:rPr>
              <a:t> │, which may lead to weaker U and other changes in midlatitudes. </a:t>
            </a:r>
          </a:p>
          <a:p>
            <a:r>
              <a:rPr lang="en-US" sz="2000" kern="0" dirty="0">
                <a:latin typeface="Microsoft Sans Serif" pitchFamily="34" charset="0"/>
              </a:rPr>
              <a:t>The Arctic is projected to be almost </a:t>
            </a:r>
            <a:r>
              <a:rPr lang="en-US" sz="2000" kern="0" dirty="0">
                <a:solidFill>
                  <a:srgbClr val="C00000"/>
                </a:solidFill>
                <a:latin typeface="Microsoft Sans Serif" pitchFamily="34" charset="0"/>
              </a:rPr>
              <a:t>ice free </a:t>
            </a:r>
            <a:r>
              <a:rPr lang="en-US" sz="2000" kern="0" dirty="0">
                <a:latin typeface="Microsoft Sans Serif" pitchFamily="34" charset="0"/>
              </a:rPr>
              <a:t>in September by the 2030s.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552451"/>
          </a:xfrm>
          <a:prstGeom prst="rect">
            <a:avLst/>
          </a:prstGeom>
          <a:effectLst>
            <a:outerShdw blurRad="50800" dist="38100" dir="2700000" algn="tl" rotWithShape="0">
              <a:prstClr val="black"/>
            </a:outerShdw>
          </a:effectLst>
        </p:spPr>
        <p:txBody>
          <a:bodyPr/>
          <a:lstStyle/>
          <a:p>
            <a:pPr>
              <a:defRPr/>
            </a:pPr>
            <a:r>
              <a:rPr lang="en-US" sz="2000" b="1" kern="0" dirty="0">
                <a:solidFill>
                  <a:schemeClr val="accent2"/>
                </a:solidFill>
                <a:latin typeface="Arial" charset="0"/>
                <a:ea typeface="SimSun" pitchFamily="2" charset="-122"/>
              </a:rPr>
              <a:t>   </a:t>
            </a:r>
            <a:r>
              <a:rPr lang="en-US" sz="3200" b="1" kern="0" dirty="0">
                <a:solidFill>
                  <a:srgbClr val="FF3300"/>
                </a:solidFill>
                <a:latin typeface="Arial" charset="0"/>
                <a:ea typeface="SimSun" pitchFamily="2" charset="-122"/>
              </a:rPr>
              <a:t>Coupling of the Carbon Cycle to Climate</a:t>
            </a:r>
            <a:endParaRPr lang="en-US" b="1" kern="0" dirty="0">
              <a:solidFill>
                <a:srgbClr val="FF3300"/>
              </a:solidFill>
              <a:latin typeface="Arial" charset="0"/>
              <a:ea typeface="SimSun" pitchFamily="2" charset="-122"/>
            </a:endParaRPr>
          </a:p>
        </p:txBody>
      </p:sp>
      <p:sp>
        <p:nvSpPr>
          <p:cNvPr id="19" name="TextBox 18"/>
          <p:cNvSpPr txBox="1"/>
          <p:nvPr/>
        </p:nvSpPr>
        <p:spPr>
          <a:xfrm>
            <a:off x="304800" y="838200"/>
            <a:ext cx="8839200" cy="6001643"/>
          </a:xfrm>
          <a:prstGeom prst="rect">
            <a:avLst/>
          </a:prstGeom>
          <a:noFill/>
        </p:spPr>
        <p:txBody>
          <a:bodyPr wrap="square" rtlCol="0">
            <a:spAutoFit/>
          </a:bodyPr>
          <a:lstStyle/>
          <a:p>
            <a:pPr marL="342900" indent="-342900" algn="l">
              <a:buFontTx/>
              <a:buChar char="-"/>
            </a:pPr>
            <a:r>
              <a:rPr lang="en-US" sz="2400" b="1" dirty="0"/>
              <a:t>Atmospheric CO2 affects global temperature and other climate fields.</a:t>
            </a:r>
          </a:p>
          <a:p>
            <a:pPr algn="l"/>
            <a:endParaRPr lang="en-US" sz="2400" b="1" dirty="0">
              <a:solidFill>
                <a:schemeClr val="tx2"/>
              </a:solidFill>
            </a:endParaRPr>
          </a:p>
          <a:p>
            <a:pPr marL="342900" indent="-342900" algn="l">
              <a:buFontTx/>
              <a:buChar char="-"/>
            </a:pPr>
            <a:r>
              <a:rPr lang="en-US" sz="2400" b="1" dirty="0">
                <a:solidFill>
                  <a:schemeClr val="tx2"/>
                </a:solidFill>
              </a:rPr>
              <a:t>Climate variations and long-term changes (e.g., in T and P) over land can either enhance or reduce photosynthesis and soil respiration, e.g., during a drought or wet growing season, leading to changes in atmospheric CO2. </a:t>
            </a:r>
          </a:p>
          <a:p>
            <a:pPr marL="342900" indent="-342900" algn="l">
              <a:buFontTx/>
              <a:buChar char="-"/>
            </a:pPr>
            <a:endParaRPr lang="en-US" sz="2400" b="1" dirty="0">
              <a:solidFill>
                <a:schemeClr val="tx2"/>
              </a:solidFill>
            </a:endParaRPr>
          </a:p>
          <a:p>
            <a:pPr marL="342900" indent="-342900" algn="l">
              <a:buFontTx/>
              <a:buChar char="-"/>
            </a:pPr>
            <a:r>
              <a:rPr lang="en-US" sz="2400" b="1" dirty="0"/>
              <a:t>Changes in ocean upwelling (e.g., during ENSO events) can affect air-sea carbon fluxes, leading to changes in atmospheric CO2. </a:t>
            </a:r>
          </a:p>
          <a:p>
            <a:pPr marL="342900" indent="-342900" algn="l">
              <a:buFontTx/>
              <a:buChar char="-"/>
            </a:pPr>
            <a:endParaRPr lang="en-US" sz="2400" b="1" dirty="0">
              <a:solidFill>
                <a:schemeClr val="tx2"/>
              </a:solidFill>
            </a:endParaRPr>
          </a:p>
          <a:p>
            <a:pPr marL="342900" indent="-342900" algn="l">
              <a:buFontTx/>
              <a:buChar char="-"/>
            </a:pPr>
            <a:r>
              <a:rPr lang="en-US" sz="2400" b="1" dirty="0">
                <a:solidFill>
                  <a:schemeClr val="tx2"/>
                </a:solidFill>
              </a:rPr>
              <a:t>Increased atmospheric CO2 level can allow plants to partially close stomata, reducing transpiration rates and land evapotranspiration. </a:t>
            </a:r>
          </a:p>
          <a:p>
            <a:pPr marL="342900" indent="-342900" algn="l">
              <a:buFontTx/>
              <a:buChar char="-"/>
            </a:pPr>
            <a:endParaRPr lang="en-US" sz="2400" b="1" dirty="0">
              <a:solidFill>
                <a:schemeClr val="tx2"/>
              </a:solidFill>
            </a:endParaRPr>
          </a:p>
          <a:p>
            <a:pPr marL="342900" indent="-342900" algn="l">
              <a:buFontTx/>
              <a:buChar char="-"/>
            </a:pPr>
            <a:r>
              <a:rPr lang="en-US" sz="2400" b="1" dirty="0"/>
              <a:t>Removal of atmospheric CO2 by weathering increases with temperature, thereby providing a negative feedback on global climate on geological time scales.  </a:t>
            </a:r>
          </a:p>
        </p:txBody>
      </p:sp>
    </p:spTree>
    <p:extLst>
      <p:ext uri="{BB962C8B-B14F-4D97-AF65-F5344CB8AC3E}">
        <p14:creationId xmlns:p14="http://schemas.microsoft.com/office/powerpoint/2010/main" val="246977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30AA6-0373-413A-B0A2-25142132DBD4}"/>
              </a:ext>
            </a:extLst>
          </p:cNvPr>
          <p:cNvPicPr>
            <a:picLocks noChangeAspect="1"/>
          </p:cNvPicPr>
          <p:nvPr/>
        </p:nvPicPr>
        <p:blipFill>
          <a:blip r:embed="rId2"/>
          <a:stretch>
            <a:fillRect/>
          </a:stretch>
        </p:blipFill>
        <p:spPr>
          <a:xfrm>
            <a:off x="0" y="41390"/>
            <a:ext cx="9144000" cy="6775220"/>
          </a:xfrm>
          <a:prstGeom prst="rect">
            <a:avLst/>
          </a:prstGeom>
        </p:spPr>
      </p:pic>
      <p:pic>
        <p:nvPicPr>
          <p:cNvPr id="4" name="Picture 3">
            <a:extLst>
              <a:ext uri="{FF2B5EF4-FFF2-40B4-BE49-F238E27FC236}">
                <a16:creationId xmlns:a16="http://schemas.microsoft.com/office/drawing/2014/main" id="{2D820D4D-BDE0-44AA-A994-309C767508A6}"/>
              </a:ext>
            </a:extLst>
          </p:cNvPr>
          <p:cNvPicPr>
            <a:picLocks noChangeAspect="1"/>
          </p:cNvPicPr>
          <p:nvPr/>
        </p:nvPicPr>
        <p:blipFill>
          <a:blip r:embed="rId3"/>
          <a:stretch>
            <a:fillRect/>
          </a:stretch>
        </p:blipFill>
        <p:spPr>
          <a:xfrm>
            <a:off x="4414157" y="1219200"/>
            <a:ext cx="1981200" cy="203322"/>
          </a:xfrm>
          <a:prstGeom prst="rect">
            <a:avLst/>
          </a:prstGeom>
        </p:spPr>
      </p:pic>
    </p:spTree>
    <p:extLst>
      <p:ext uri="{BB962C8B-B14F-4D97-AF65-F5344CB8AC3E}">
        <p14:creationId xmlns:p14="http://schemas.microsoft.com/office/powerpoint/2010/main" val="2318046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17FB14-79EE-4BFC-9870-5A3A845263E0}"/>
              </a:ext>
            </a:extLst>
          </p:cNvPr>
          <p:cNvPicPr>
            <a:picLocks noChangeAspect="1"/>
          </p:cNvPicPr>
          <p:nvPr/>
        </p:nvPicPr>
        <p:blipFill>
          <a:blip r:embed="rId2"/>
          <a:stretch>
            <a:fillRect/>
          </a:stretch>
        </p:blipFill>
        <p:spPr>
          <a:xfrm>
            <a:off x="0" y="50800"/>
            <a:ext cx="9144000" cy="6773146"/>
          </a:xfrm>
          <a:prstGeom prst="rect">
            <a:avLst/>
          </a:prstGeom>
        </p:spPr>
      </p:pic>
      <p:sp>
        <p:nvSpPr>
          <p:cNvPr id="2" name="TextBox 1">
            <a:extLst>
              <a:ext uri="{FF2B5EF4-FFF2-40B4-BE49-F238E27FC236}">
                <a16:creationId xmlns:a16="http://schemas.microsoft.com/office/drawing/2014/main" id="{4BF2C4FE-2E90-4674-A0AC-45B385FBB138}"/>
              </a:ext>
            </a:extLst>
          </p:cNvPr>
          <p:cNvSpPr txBox="1"/>
          <p:nvPr/>
        </p:nvSpPr>
        <p:spPr>
          <a:xfrm>
            <a:off x="3352800" y="4546025"/>
            <a:ext cx="5726248"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FF0000"/>
                </a:solidFill>
              </a:rPr>
              <a:t>Plant growth is also limited by availability of nutrients and other factors.</a:t>
            </a:r>
          </a:p>
          <a:p>
            <a:pPr marL="285750" indent="-285750">
              <a:buFont typeface="Arial" panose="020B0604020202020204" pitchFamily="34" charset="0"/>
              <a:buChar char="•"/>
            </a:pPr>
            <a:r>
              <a:rPr lang="en-US" sz="1600" dirty="0">
                <a:solidFill>
                  <a:srgbClr val="FF0000"/>
                </a:solidFill>
              </a:rPr>
              <a:t>Increased CO</a:t>
            </a:r>
            <a:r>
              <a:rPr lang="en-US" sz="1600" baseline="-25000" dirty="0">
                <a:solidFill>
                  <a:srgbClr val="FF0000"/>
                </a:solidFill>
              </a:rPr>
              <a:t>2</a:t>
            </a:r>
            <a:r>
              <a:rPr lang="en-US" sz="1600" dirty="0">
                <a:solidFill>
                  <a:srgbClr val="FF0000"/>
                </a:solidFill>
              </a:rPr>
              <a:t> allows stomata to open less, thus reducing water loss.  </a:t>
            </a:r>
          </a:p>
        </p:txBody>
      </p:sp>
    </p:spTree>
    <p:extLst>
      <p:ext uri="{BB962C8B-B14F-4D97-AF65-F5344CB8AC3E}">
        <p14:creationId xmlns:p14="http://schemas.microsoft.com/office/powerpoint/2010/main" val="36073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2DE81-7C16-4B73-A5B6-645E5F8EA54C}"/>
              </a:ext>
            </a:extLst>
          </p:cNvPr>
          <p:cNvPicPr>
            <a:picLocks noChangeAspect="1"/>
          </p:cNvPicPr>
          <p:nvPr/>
        </p:nvPicPr>
        <p:blipFill>
          <a:blip r:embed="rId2"/>
          <a:stretch>
            <a:fillRect/>
          </a:stretch>
        </p:blipFill>
        <p:spPr>
          <a:xfrm>
            <a:off x="0" y="157846"/>
            <a:ext cx="9144000" cy="6542307"/>
          </a:xfrm>
          <a:prstGeom prst="rect">
            <a:avLst/>
          </a:prstGeom>
        </p:spPr>
      </p:pic>
      <p:sp>
        <p:nvSpPr>
          <p:cNvPr id="2" name="TextBox 1">
            <a:extLst>
              <a:ext uri="{FF2B5EF4-FFF2-40B4-BE49-F238E27FC236}">
                <a16:creationId xmlns:a16="http://schemas.microsoft.com/office/drawing/2014/main" id="{3DF1592B-5B29-AA40-4CF1-9B65965DC19B}"/>
              </a:ext>
            </a:extLst>
          </p:cNvPr>
          <p:cNvSpPr txBox="1"/>
          <p:nvPr/>
        </p:nvSpPr>
        <p:spPr>
          <a:xfrm>
            <a:off x="7646508" y="5661520"/>
            <a:ext cx="1479893" cy="307777"/>
          </a:xfrm>
          <a:prstGeom prst="rect">
            <a:avLst/>
          </a:prstGeom>
          <a:noFill/>
        </p:spPr>
        <p:txBody>
          <a:bodyPr wrap="none" rtlCol="0">
            <a:spAutoFit/>
          </a:bodyPr>
          <a:lstStyle/>
          <a:p>
            <a:r>
              <a:rPr lang="en-US" sz="1400" dirty="0"/>
              <a:t>(calcium carbonate)</a:t>
            </a:r>
          </a:p>
        </p:txBody>
      </p:sp>
      <p:sp>
        <p:nvSpPr>
          <p:cNvPr id="4" name="TextBox 3">
            <a:extLst>
              <a:ext uri="{FF2B5EF4-FFF2-40B4-BE49-F238E27FC236}">
                <a16:creationId xmlns:a16="http://schemas.microsoft.com/office/drawing/2014/main" id="{C0E0F1CC-70E1-6946-9CED-588E915C80D9}"/>
              </a:ext>
            </a:extLst>
          </p:cNvPr>
          <p:cNvSpPr txBox="1"/>
          <p:nvPr/>
        </p:nvSpPr>
        <p:spPr>
          <a:xfrm>
            <a:off x="3874864" y="5712023"/>
            <a:ext cx="1197764" cy="307777"/>
          </a:xfrm>
          <a:prstGeom prst="rect">
            <a:avLst/>
          </a:prstGeom>
          <a:noFill/>
        </p:spPr>
        <p:txBody>
          <a:bodyPr wrap="none" rtlCol="0">
            <a:spAutoFit/>
          </a:bodyPr>
          <a:lstStyle/>
          <a:p>
            <a:r>
              <a:rPr lang="en-US" sz="1400" dirty="0"/>
              <a:t>(silicon dioxide)</a:t>
            </a:r>
          </a:p>
        </p:txBody>
      </p:sp>
    </p:spTree>
    <p:extLst>
      <p:ext uri="{BB962C8B-B14F-4D97-AF65-F5344CB8AC3E}">
        <p14:creationId xmlns:p14="http://schemas.microsoft.com/office/powerpoint/2010/main" val="381926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11891-AE19-412E-BECA-18A236342EEA}"/>
              </a:ext>
            </a:extLst>
          </p:cNvPr>
          <p:cNvPicPr>
            <a:picLocks noChangeAspect="1"/>
          </p:cNvPicPr>
          <p:nvPr/>
        </p:nvPicPr>
        <p:blipFill>
          <a:blip r:embed="rId2"/>
          <a:stretch>
            <a:fillRect/>
          </a:stretch>
        </p:blipFill>
        <p:spPr>
          <a:xfrm>
            <a:off x="0" y="168785"/>
            <a:ext cx="9144000" cy="6520430"/>
          </a:xfrm>
          <a:prstGeom prst="rect">
            <a:avLst/>
          </a:prstGeom>
        </p:spPr>
      </p:pic>
    </p:spTree>
    <p:extLst>
      <p:ext uri="{BB962C8B-B14F-4D97-AF65-F5344CB8AC3E}">
        <p14:creationId xmlns:p14="http://schemas.microsoft.com/office/powerpoint/2010/main" val="852329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0F284-421E-4D2A-B09B-53CC543E7B65}"/>
              </a:ext>
            </a:extLst>
          </p:cNvPr>
          <p:cNvPicPr>
            <a:picLocks noChangeAspect="1"/>
          </p:cNvPicPr>
          <p:nvPr/>
        </p:nvPicPr>
        <p:blipFill>
          <a:blip r:embed="rId2"/>
          <a:stretch>
            <a:fillRect/>
          </a:stretch>
        </p:blipFill>
        <p:spPr>
          <a:xfrm>
            <a:off x="0" y="182044"/>
            <a:ext cx="9144000" cy="6493911"/>
          </a:xfrm>
          <a:prstGeom prst="rect">
            <a:avLst/>
          </a:prstGeom>
        </p:spPr>
      </p:pic>
    </p:spTree>
    <p:extLst>
      <p:ext uri="{BB962C8B-B14F-4D97-AF65-F5344CB8AC3E}">
        <p14:creationId xmlns:p14="http://schemas.microsoft.com/office/powerpoint/2010/main" val="1207007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E506F-A8B2-409F-8375-13CC48166BFE}"/>
              </a:ext>
            </a:extLst>
          </p:cNvPr>
          <p:cNvPicPr>
            <a:picLocks noChangeAspect="1"/>
          </p:cNvPicPr>
          <p:nvPr/>
        </p:nvPicPr>
        <p:blipFill>
          <a:blip r:embed="rId2"/>
          <a:stretch>
            <a:fillRect/>
          </a:stretch>
        </p:blipFill>
        <p:spPr>
          <a:xfrm>
            <a:off x="0" y="117116"/>
            <a:ext cx="9144000" cy="6623767"/>
          </a:xfrm>
          <a:prstGeom prst="rect">
            <a:avLst/>
          </a:prstGeom>
        </p:spPr>
      </p:pic>
      <p:pic>
        <p:nvPicPr>
          <p:cNvPr id="4" name="Picture 3">
            <a:extLst>
              <a:ext uri="{FF2B5EF4-FFF2-40B4-BE49-F238E27FC236}">
                <a16:creationId xmlns:a16="http://schemas.microsoft.com/office/drawing/2014/main" id="{274D93BC-B998-41E0-8617-C3001FE617AC}"/>
              </a:ext>
            </a:extLst>
          </p:cNvPr>
          <p:cNvPicPr>
            <a:picLocks noChangeAspect="1"/>
          </p:cNvPicPr>
          <p:nvPr/>
        </p:nvPicPr>
        <p:blipFill>
          <a:blip r:embed="rId3"/>
          <a:stretch>
            <a:fillRect/>
          </a:stretch>
        </p:blipFill>
        <p:spPr>
          <a:xfrm>
            <a:off x="1981201" y="3985120"/>
            <a:ext cx="1828799" cy="229511"/>
          </a:xfrm>
          <a:prstGeom prst="rect">
            <a:avLst/>
          </a:prstGeom>
        </p:spPr>
      </p:pic>
    </p:spTree>
    <p:extLst>
      <p:ext uri="{BB962C8B-B14F-4D97-AF65-F5344CB8AC3E}">
        <p14:creationId xmlns:p14="http://schemas.microsoft.com/office/powerpoint/2010/main" val="2447847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B35C5-89CF-4583-91D9-A535D31CB2D3}"/>
              </a:ext>
            </a:extLst>
          </p:cNvPr>
          <p:cNvPicPr>
            <a:picLocks noChangeAspect="1"/>
          </p:cNvPicPr>
          <p:nvPr/>
        </p:nvPicPr>
        <p:blipFill>
          <a:blip r:embed="rId2"/>
          <a:stretch>
            <a:fillRect/>
          </a:stretch>
        </p:blipFill>
        <p:spPr>
          <a:xfrm>
            <a:off x="0" y="73269"/>
            <a:ext cx="9144000" cy="6711462"/>
          </a:xfrm>
          <a:prstGeom prst="rect">
            <a:avLst/>
          </a:prstGeom>
        </p:spPr>
      </p:pic>
    </p:spTree>
    <p:extLst>
      <p:ext uri="{BB962C8B-B14F-4D97-AF65-F5344CB8AC3E}">
        <p14:creationId xmlns:p14="http://schemas.microsoft.com/office/powerpoint/2010/main" val="2331512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E4FBF-FDE9-4FF3-8F1B-761FD310860F}"/>
              </a:ext>
            </a:extLst>
          </p:cNvPr>
          <p:cNvPicPr>
            <a:picLocks noChangeAspect="1"/>
          </p:cNvPicPr>
          <p:nvPr/>
        </p:nvPicPr>
        <p:blipFill>
          <a:blip r:embed="rId2"/>
          <a:stretch>
            <a:fillRect/>
          </a:stretch>
        </p:blipFill>
        <p:spPr>
          <a:xfrm>
            <a:off x="0" y="15678"/>
            <a:ext cx="9144000" cy="6826644"/>
          </a:xfrm>
          <a:prstGeom prst="rect">
            <a:avLst/>
          </a:prstGeom>
        </p:spPr>
      </p:pic>
    </p:spTree>
    <p:extLst>
      <p:ext uri="{BB962C8B-B14F-4D97-AF65-F5344CB8AC3E}">
        <p14:creationId xmlns:p14="http://schemas.microsoft.com/office/powerpoint/2010/main" val="2000803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80B0C-8D7A-4488-B60D-30784FF0E1EB}"/>
              </a:ext>
            </a:extLst>
          </p:cNvPr>
          <p:cNvPicPr>
            <a:picLocks noChangeAspect="1"/>
          </p:cNvPicPr>
          <p:nvPr/>
        </p:nvPicPr>
        <p:blipFill>
          <a:blip r:embed="rId2"/>
          <a:stretch>
            <a:fillRect/>
          </a:stretch>
        </p:blipFill>
        <p:spPr>
          <a:xfrm>
            <a:off x="0" y="80577"/>
            <a:ext cx="9144000" cy="6696846"/>
          </a:xfrm>
          <a:prstGeom prst="rect">
            <a:avLst/>
          </a:prstGeom>
        </p:spPr>
      </p:pic>
    </p:spTree>
    <p:extLst>
      <p:ext uri="{BB962C8B-B14F-4D97-AF65-F5344CB8AC3E}">
        <p14:creationId xmlns:p14="http://schemas.microsoft.com/office/powerpoint/2010/main" val="24352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Homework #3</a:t>
            </a:r>
            <a:r>
              <a:rPr lang="en-US" sz="3200" b="1" dirty="0">
                <a:latin typeface="Arial" charset="0"/>
                <a:ea typeface="SimSun" pitchFamily="2" charset="-122"/>
              </a:rPr>
              <a:t> (due in one week)</a:t>
            </a:r>
            <a:r>
              <a:rPr lang="en-US" sz="4000" b="1" dirty="0">
                <a:latin typeface="Arial" charset="0"/>
                <a:ea typeface="SimSun" pitchFamily="2" charset="-122"/>
              </a:rPr>
              <a:t>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4770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76200" y="685800"/>
            <a:ext cx="8991600" cy="6019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are the major physical processes that occur at the air-sea interface? How do they help the atmosphere and ocean interact with each other?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soil moisture-precipitation and vegetation-precipitation feedback loops. (10%)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mean annual or seasonal cycles in Arctic sea ice cover, surface SW, LW, and LH+SH fluxes; and the main effects of Arctic sea ice on the climate (20%). </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are the seasonal and spatial characteristics of Arctic amplification (AA)? Why would sea-ice loss be considered as a major cause of AA? What is the potential effect of AA on midlatitude weather?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global carbon cycle, including the sizes of the major reservoirs and fluxes. Also describe the processes involved in terrestrial and marine organic carbon cycle, and in the inorganic carbon cycle.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is ocean acidification? What are its cause and major effects? (10%)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81475483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C54F5-5F32-4D52-B8AC-D774F2D9A44F}"/>
              </a:ext>
            </a:extLst>
          </p:cNvPr>
          <p:cNvPicPr>
            <a:picLocks noChangeAspect="1"/>
          </p:cNvPicPr>
          <p:nvPr/>
        </p:nvPicPr>
        <p:blipFill>
          <a:blip r:embed="rId2"/>
          <a:stretch>
            <a:fillRect/>
          </a:stretch>
        </p:blipFill>
        <p:spPr>
          <a:xfrm>
            <a:off x="0" y="95749"/>
            <a:ext cx="9144000" cy="6762251"/>
          </a:xfrm>
          <a:prstGeom prst="rect">
            <a:avLst/>
          </a:prstGeom>
        </p:spPr>
      </p:pic>
    </p:spTree>
    <p:extLst>
      <p:ext uri="{BB962C8B-B14F-4D97-AF65-F5344CB8AC3E}">
        <p14:creationId xmlns:p14="http://schemas.microsoft.com/office/powerpoint/2010/main" val="733020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5DA2F4-3C8C-4B84-AA38-433AA49AA9F1}"/>
              </a:ext>
            </a:extLst>
          </p:cNvPr>
          <p:cNvPicPr>
            <a:picLocks noChangeAspect="1"/>
          </p:cNvPicPr>
          <p:nvPr/>
        </p:nvPicPr>
        <p:blipFill>
          <a:blip r:embed="rId2"/>
          <a:stretch>
            <a:fillRect/>
          </a:stretch>
        </p:blipFill>
        <p:spPr>
          <a:xfrm>
            <a:off x="0" y="0"/>
            <a:ext cx="9144000" cy="6799691"/>
          </a:xfrm>
          <a:prstGeom prst="rect">
            <a:avLst/>
          </a:prstGeom>
        </p:spPr>
      </p:pic>
      <p:sp>
        <p:nvSpPr>
          <p:cNvPr id="4" name="TextBox 3">
            <a:extLst>
              <a:ext uri="{FF2B5EF4-FFF2-40B4-BE49-F238E27FC236}">
                <a16:creationId xmlns:a16="http://schemas.microsoft.com/office/drawing/2014/main" id="{33F2D125-F981-41AF-B7CC-525D04CA1B83}"/>
              </a:ext>
            </a:extLst>
          </p:cNvPr>
          <p:cNvSpPr txBox="1"/>
          <p:nvPr/>
        </p:nvSpPr>
        <p:spPr>
          <a:xfrm>
            <a:off x="304800" y="6367046"/>
            <a:ext cx="4620176" cy="338554"/>
          </a:xfrm>
          <a:prstGeom prst="rect">
            <a:avLst/>
          </a:prstGeom>
          <a:noFill/>
        </p:spPr>
        <p:txBody>
          <a:bodyPr wrap="none" rtlCol="0">
            <a:spAutoFit/>
          </a:bodyPr>
          <a:lstStyle/>
          <a:p>
            <a:r>
              <a:rPr lang="en-US" sz="1600" dirty="0">
                <a:solidFill>
                  <a:srgbClr val="FF0000"/>
                </a:solidFill>
              </a:rPr>
              <a:t>CaCO</a:t>
            </a:r>
            <a:r>
              <a:rPr lang="en-US" sz="1600" baseline="-25000" dirty="0">
                <a:solidFill>
                  <a:srgbClr val="FF0000"/>
                </a:solidFill>
              </a:rPr>
              <a:t>3</a:t>
            </a:r>
            <a:r>
              <a:rPr lang="en-US" sz="1600" dirty="0">
                <a:solidFill>
                  <a:srgbClr val="FF0000"/>
                </a:solidFill>
              </a:rPr>
              <a:t> = Calcium carbonate        CaSiO</a:t>
            </a:r>
            <a:r>
              <a:rPr lang="en-US" sz="1600" baseline="-25000" dirty="0">
                <a:solidFill>
                  <a:srgbClr val="FF0000"/>
                </a:solidFill>
              </a:rPr>
              <a:t>3</a:t>
            </a:r>
            <a:r>
              <a:rPr lang="en-US" sz="1600" dirty="0">
                <a:solidFill>
                  <a:srgbClr val="FF0000"/>
                </a:solidFill>
              </a:rPr>
              <a:t> = Calcium silicate</a:t>
            </a:r>
          </a:p>
        </p:txBody>
      </p:sp>
    </p:spTree>
    <p:extLst>
      <p:ext uri="{BB962C8B-B14F-4D97-AF65-F5344CB8AC3E}">
        <p14:creationId xmlns:p14="http://schemas.microsoft.com/office/powerpoint/2010/main" val="2761341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D05CA-C064-4364-BDFC-FEB5967A0AF5}"/>
              </a:ext>
            </a:extLst>
          </p:cNvPr>
          <p:cNvPicPr>
            <a:picLocks noChangeAspect="1"/>
          </p:cNvPicPr>
          <p:nvPr/>
        </p:nvPicPr>
        <p:blipFill>
          <a:blip r:embed="rId2"/>
          <a:stretch>
            <a:fillRect/>
          </a:stretch>
        </p:blipFill>
        <p:spPr>
          <a:xfrm>
            <a:off x="0" y="225916"/>
            <a:ext cx="9144000" cy="6406168"/>
          </a:xfrm>
          <a:prstGeom prst="rect">
            <a:avLst/>
          </a:prstGeom>
        </p:spPr>
      </p:pic>
    </p:spTree>
    <p:extLst>
      <p:ext uri="{BB962C8B-B14F-4D97-AF65-F5344CB8AC3E}">
        <p14:creationId xmlns:p14="http://schemas.microsoft.com/office/powerpoint/2010/main" val="2536665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76D31-0CC9-449D-AABD-560B8A32D7AD}"/>
              </a:ext>
            </a:extLst>
          </p:cNvPr>
          <p:cNvPicPr>
            <a:picLocks noChangeAspect="1"/>
          </p:cNvPicPr>
          <p:nvPr/>
        </p:nvPicPr>
        <p:blipFill>
          <a:blip r:embed="rId2"/>
          <a:stretch>
            <a:fillRect/>
          </a:stretch>
        </p:blipFill>
        <p:spPr>
          <a:xfrm>
            <a:off x="88597" y="0"/>
            <a:ext cx="8966806" cy="6858000"/>
          </a:xfrm>
          <a:prstGeom prst="rect">
            <a:avLst/>
          </a:prstGeom>
        </p:spPr>
      </p:pic>
    </p:spTree>
    <p:extLst>
      <p:ext uri="{BB962C8B-B14F-4D97-AF65-F5344CB8AC3E}">
        <p14:creationId xmlns:p14="http://schemas.microsoft.com/office/powerpoint/2010/main" val="1322049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water carbonate chemistry">
            <a:extLst>
              <a:ext uri="{FF2B5EF4-FFF2-40B4-BE49-F238E27FC236}">
                <a16:creationId xmlns:a16="http://schemas.microsoft.com/office/drawing/2014/main" id="{6F5A59BC-7392-47F9-90F3-F19593355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0"/>
            <a:ext cx="6629400" cy="2600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A7917B-3518-473A-9C07-6C5FE4A3732C}"/>
              </a:ext>
            </a:extLst>
          </p:cNvPr>
          <p:cNvSpPr txBox="1"/>
          <p:nvPr/>
        </p:nvSpPr>
        <p:spPr>
          <a:xfrm>
            <a:off x="381000" y="751344"/>
            <a:ext cx="8382000" cy="3046988"/>
          </a:xfrm>
          <a:prstGeom prst="rect">
            <a:avLst/>
          </a:prstGeom>
          <a:noFill/>
        </p:spPr>
        <p:txBody>
          <a:bodyPr wrap="square">
            <a:spAutoFit/>
          </a:bodyPr>
          <a:lstStyle/>
          <a:p>
            <a:pPr algn="l"/>
            <a:r>
              <a:rPr lang="en-US" sz="2400" b="1" i="0" dirty="0">
                <a:effectLst/>
                <a:latin typeface="Helvetica Neue"/>
              </a:rPr>
              <a:t>When carbon dioxide (CO</a:t>
            </a:r>
            <a:r>
              <a:rPr lang="en-US" sz="2400" b="1" i="0" baseline="-25000" dirty="0">
                <a:effectLst/>
                <a:latin typeface="Helvetica Neue"/>
              </a:rPr>
              <a:t>2</a:t>
            </a:r>
            <a:r>
              <a:rPr lang="en-US" sz="2400" b="1" i="0" dirty="0">
                <a:effectLst/>
                <a:latin typeface="Helvetica Neue"/>
              </a:rPr>
              <a:t>) is absorbed by seawater, chemical reactions occur that reduce seawater pH, carbonate ion concentration, and saturation states of biologically important calcium carbonate minerals. These chemical reactions are termed "</a:t>
            </a:r>
            <a:r>
              <a:rPr lang="en-US" sz="2400" b="1" i="0" dirty="0">
                <a:solidFill>
                  <a:srgbClr val="C00000"/>
                </a:solidFill>
                <a:effectLst/>
                <a:latin typeface="Helvetica Neue"/>
              </a:rPr>
              <a:t>ocean acidification</a:t>
            </a:r>
            <a:r>
              <a:rPr lang="en-US" sz="2400" b="1" i="0" dirty="0">
                <a:effectLst/>
                <a:latin typeface="Helvetica Neue"/>
              </a:rPr>
              <a:t>". Calcium carbonate minerals are the building blocks for the skeletons and shells of many marine organisms.</a:t>
            </a:r>
            <a:endParaRPr lang="en-US" sz="2400" b="1" dirty="0"/>
          </a:p>
        </p:txBody>
      </p:sp>
      <p:sp>
        <p:nvSpPr>
          <p:cNvPr id="3" name="TextBox 2">
            <a:extLst>
              <a:ext uri="{FF2B5EF4-FFF2-40B4-BE49-F238E27FC236}">
                <a16:creationId xmlns:a16="http://schemas.microsoft.com/office/drawing/2014/main" id="{C0916705-69A1-45CE-AA49-CAA248311512}"/>
              </a:ext>
            </a:extLst>
          </p:cNvPr>
          <p:cNvSpPr txBox="1"/>
          <p:nvPr/>
        </p:nvSpPr>
        <p:spPr>
          <a:xfrm>
            <a:off x="2388635" y="76200"/>
            <a:ext cx="3703964" cy="646331"/>
          </a:xfrm>
          <a:prstGeom prst="rect">
            <a:avLst/>
          </a:prstGeom>
          <a:noFill/>
        </p:spPr>
        <p:txBody>
          <a:bodyPr wrap="none" rtlCol="0">
            <a:spAutoFit/>
          </a:bodyPr>
          <a:lstStyle/>
          <a:p>
            <a:r>
              <a:rPr lang="en-US" sz="3600" b="1" dirty="0">
                <a:solidFill>
                  <a:schemeClr val="tx2"/>
                </a:solidFill>
              </a:rPr>
              <a:t>Ocean Acidification</a:t>
            </a:r>
          </a:p>
        </p:txBody>
      </p:sp>
      <p:sp>
        <p:nvSpPr>
          <p:cNvPr id="7" name="TextBox 6">
            <a:extLst>
              <a:ext uri="{FF2B5EF4-FFF2-40B4-BE49-F238E27FC236}">
                <a16:creationId xmlns:a16="http://schemas.microsoft.com/office/drawing/2014/main" id="{0C2C60AF-9811-47D3-B6A4-9115770BA3FB}"/>
              </a:ext>
            </a:extLst>
          </p:cNvPr>
          <p:cNvSpPr txBox="1"/>
          <p:nvPr/>
        </p:nvSpPr>
        <p:spPr>
          <a:xfrm>
            <a:off x="1295400" y="6488668"/>
            <a:ext cx="7010400" cy="338554"/>
          </a:xfrm>
          <a:prstGeom prst="rect">
            <a:avLst/>
          </a:prstGeom>
          <a:noFill/>
        </p:spPr>
        <p:txBody>
          <a:bodyPr wrap="square">
            <a:spAutoFit/>
          </a:bodyPr>
          <a:lstStyle/>
          <a:p>
            <a:r>
              <a:rPr lang="en-US" sz="1600" dirty="0"/>
              <a:t>Source: https://www.pmel.noaa.gov/co2/story/What+is+Ocean+Acidification%3F</a:t>
            </a:r>
          </a:p>
        </p:txBody>
      </p:sp>
    </p:spTree>
    <p:extLst>
      <p:ext uri="{BB962C8B-B14F-4D97-AF65-F5344CB8AC3E}">
        <p14:creationId xmlns:p14="http://schemas.microsoft.com/office/powerpoint/2010/main" val="3268595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D89572-C73D-4962-BA5C-D339BCE8C401}"/>
              </a:ext>
            </a:extLst>
          </p:cNvPr>
          <p:cNvPicPr>
            <a:picLocks noChangeAspect="1"/>
          </p:cNvPicPr>
          <p:nvPr/>
        </p:nvPicPr>
        <p:blipFill>
          <a:blip r:embed="rId2"/>
          <a:stretch>
            <a:fillRect/>
          </a:stretch>
        </p:blipFill>
        <p:spPr>
          <a:xfrm>
            <a:off x="0" y="332497"/>
            <a:ext cx="9144000" cy="6193005"/>
          </a:xfrm>
          <a:prstGeom prst="rect">
            <a:avLst/>
          </a:prstGeom>
        </p:spPr>
      </p:pic>
    </p:spTree>
    <p:extLst>
      <p:ext uri="{BB962C8B-B14F-4D97-AF65-F5344CB8AC3E}">
        <p14:creationId xmlns:p14="http://schemas.microsoft.com/office/powerpoint/2010/main" val="2458269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339FB-D8EB-4A01-9CEF-F850692272C4}"/>
              </a:ext>
            </a:extLst>
          </p:cNvPr>
          <p:cNvPicPr>
            <a:picLocks noChangeAspect="1"/>
          </p:cNvPicPr>
          <p:nvPr/>
        </p:nvPicPr>
        <p:blipFill>
          <a:blip r:embed="rId2"/>
          <a:stretch>
            <a:fillRect/>
          </a:stretch>
        </p:blipFill>
        <p:spPr>
          <a:xfrm>
            <a:off x="0" y="5125"/>
            <a:ext cx="9144000" cy="6847749"/>
          </a:xfrm>
          <a:prstGeom prst="rect">
            <a:avLst/>
          </a:prstGeom>
        </p:spPr>
      </p:pic>
    </p:spTree>
    <p:extLst>
      <p:ext uri="{BB962C8B-B14F-4D97-AF65-F5344CB8AC3E}">
        <p14:creationId xmlns:p14="http://schemas.microsoft.com/office/powerpoint/2010/main" val="1394991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38806-6B49-495E-B4BE-6AE328DD26AA}"/>
              </a:ext>
            </a:extLst>
          </p:cNvPr>
          <p:cNvPicPr>
            <a:picLocks noChangeAspect="1"/>
          </p:cNvPicPr>
          <p:nvPr/>
        </p:nvPicPr>
        <p:blipFill>
          <a:blip r:embed="rId2"/>
          <a:stretch>
            <a:fillRect/>
          </a:stretch>
        </p:blipFill>
        <p:spPr>
          <a:xfrm>
            <a:off x="0" y="68027"/>
            <a:ext cx="9144000" cy="6721946"/>
          </a:xfrm>
          <a:prstGeom prst="rect">
            <a:avLst/>
          </a:prstGeom>
        </p:spPr>
      </p:pic>
    </p:spTree>
    <p:extLst>
      <p:ext uri="{BB962C8B-B14F-4D97-AF65-F5344CB8AC3E}">
        <p14:creationId xmlns:p14="http://schemas.microsoft.com/office/powerpoint/2010/main" val="3858647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F9391-4837-4E0A-8428-1C190D937676}"/>
              </a:ext>
            </a:extLst>
          </p:cNvPr>
          <p:cNvPicPr>
            <a:picLocks noChangeAspect="1"/>
          </p:cNvPicPr>
          <p:nvPr/>
        </p:nvPicPr>
        <p:blipFill>
          <a:blip r:embed="rId2"/>
          <a:stretch>
            <a:fillRect/>
          </a:stretch>
        </p:blipFill>
        <p:spPr>
          <a:xfrm>
            <a:off x="100050" y="0"/>
            <a:ext cx="8943899" cy="6858000"/>
          </a:xfrm>
          <a:prstGeom prst="rect">
            <a:avLst/>
          </a:prstGeom>
        </p:spPr>
      </p:pic>
    </p:spTree>
    <p:extLst>
      <p:ext uri="{BB962C8B-B14F-4D97-AF65-F5344CB8AC3E}">
        <p14:creationId xmlns:p14="http://schemas.microsoft.com/office/powerpoint/2010/main" val="3285391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9411CB-5A41-4D46-95CA-F62F4380786B}"/>
              </a:ext>
            </a:extLst>
          </p:cNvPr>
          <p:cNvPicPr>
            <a:picLocks noChangeAspect="1"/>
          </p:cNvPicPr>
          <p:nvPr/>
        </p:nvPicPr>
        <p:blipFill>
          <a:blip r:embed="rId2"/>
          <a:stretch>
            <a:fillRect/>
          </a:stretch>
        </p:blipFill>
        <p:spPr>
          <a:xfrm>
            <a:off x="88597" y="0"/>
            <a:ext cx="8966806" cy="6858000"/>
          </a:xfrm>
          <a:prstGeom prst="rect">
            <a:avLst/>
          </a:prstGeom>
        </p:spPr>
      </p:pic>
    </p:spTree>
    <p:extLst>
      <p:ext uri="{BB962C8B-B14F-4D97-AF65-F5344CB8AC3E}">
        <p14:creationId xmlns:p14="http://schemas.microsoft.com/office/powerpoint/2010/main" val="2059625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304800"/>
            <a:ext cx="9144000" cy="1600200"/>
          </a:xfrm>
          <a:prstGeom prst="rect">
            <a:avLst/>
          </a:prstGeom>
          <a:effectLst>
            <a:outerShdw blurRad="50800" dist="38100" dir="2700000" algn="tl" rotWithShape="0">
              <a:prstClr val="black"/>
            </a:outerShdw>
          </a:effectLst>
        </p:spPr>
        <p:txBody>
          <a:bodyPr/>
          <a:lstStyle/>
          <a:p>
            <a:pPr algn="l">
              <a:defRPr/>
            </a:pPr>
            <a:r>
              <a:rPr lang="en-US" sz="2400" b="1" kern="0" dirty="0">
                <a:solidFill>
                  <a:schemeClr val="accent2"/>
                </a:solidFill>
                <a:latin typeface="Arial" charset="0"/>
                <a:ea typeface="SimSun" pitchFamily="2" charset="-122"/>
              </a:rPr>
              <a:t>    ATM551:  </a:t>
            </a:r>
            <a:r>
              <a:rPr lang="en-US" sz="2400" b="1" kern="0">
                <a:solidFill>
                  <a:schemeClr val="accent2"/>
                </a:solidFill>
                <a:latin typeface="Arial" charset="0"/>
                <a:ea typeface="SimSun" pitchFamily="2" charset="-122"/>
              </a:rPr>
              <a:t>Lecture 15</a:t>
            </a:r>
            <a:r>
              <a:rPr lang="en-US" sz="3200" b="1" kern="0">
                <a:solidFill>
                  <a:schemeClr val="bg1"/>
                </a:solidFill>
                <a:latin typeface="Arial" charset="0"/>
                <a:ea typeface="SimSun" pitchFamily="2" charset="-122"/>
              </a:rPr>
              <a:t> </a:t>
            </a:r>
            <a:endParaRPr lang="en-US" sz="3200" b="1" kern="0" dirty="0">
              <a:solidFill>
                <a:schemeClr val="bg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The Global Carbon Cycle and Climate</a:t>
            </a:r>
            <a:endParaRPr lang="en-US" sz="3200" b="1" kern="0" dirty="0">
              <a:solidFill>
                <a:srgbClr val="FF3300"/>
              </a:solidFill>
              <a:latin typeface="Arial" charset="0"/>
              <a:ea typeface="SimSun" pitchFamily="2" charset="-122"/>
            </a:endParaRPr>
          </a:p>
        </p:txBody>
      </p:sp>
      <p:sp>
        <p:nvSpPr>
          <p:cNvPr id="3" name="Line 4"/>
          <p:cNvSpPr>
            <a:spLocks noChangeShapeType="1"/>
          </p:cNvSpPr>
          <p:nvPr/>
        </p:nvSpPr>
        <p:spPr bwMode="auto">
          <a:xfrm>
            <a:off x="-76200" y="1752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4" name="Rectangle 3"/>
          <p:cNvSpPr txBox="1">
            <a:spLocks noChangeArrowheads="1"/>
          </p:cNvSpPr>
          <p:nvPr/>
        </p:nvSpPr>
        <p:spPr bwMode="auto">
          <a:xfrm>
            <a:off x="152400" y="1828800"/>
            <a:ext cx="8915400" cy="64770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ADADE2"/>
              </a:solidFill>
              <a:latin typeface="Microsoft Sans Serif" pitchFamily="34" charset="0"/>
            </a:endParaRPr>
          </a:p>
          <a:p>
            <a:pPr marL="342900" indent="-342900" algn="l">
              <a:spcBef>
                <a:spcPct val="20000"/>
              </a:spcBef>
              <a:buFont typeface="Arial" pitchFamily="34" charset="0"/>
              <a:buChar char="•"/>
              <a:defRPr/>
            </a:pPr>
            <a:r>
              <a:rPr lang="en-US" sz="3200" b="1" kern="0" dirty="0">
                <a:latin typeface="Microsoft Sans Serif" pitchFamily="34" charset="0"/>
              </a:rPr>
              <a:t>The global carbon cycle </a:t>
            </a:r>
            <a:r>
              <a:rPr lang="en-US" b="1" kern="0" dirty="0">
                <a:latin typeface="Microsoft Sans Serif" pitchFamily="34" charset="0"/>
              </a:rPr>
              <a:t>&amp; its coupling to climate</a:t>
            </a:r>
            <a:endParaRPr lang="en-US" sz="3200" b="1" kern="0" dirty="0">
              <a:latin typeface="Microsoft Sans Serif" pitchFamily="34" charset="0"/>
            </a:endParaRPr>
          </a:p>
          <a:p>
            <a:pPr marL="342900" indent="-342900" algn="l">
              <a:spcBef>
                <a:spcPct val="20000"/>
              </a:spcBef>
              <a:buFont typeface="Arial" pitchFamily="34" charset="0"/>
              <a:buChar char="•"/>
              <a:defRPr/>
            </a:pPr>
            <a:r>
              <a:rPr lang="en-US" sz="3200" b="1" kern="0" dirty="0">
                <a:solidFill>
                  <a:srgbClr val="C00000"/>
                </a:solidFill>
                <a:latin typeface="Microsoft Sans Serif" pitchFamily="34" charset="0"/>
              </a:rPr>
              <a:t>Organic carbon cycle</a:t>
            </a:r>
          </a:p>
          <a:p>
            <a:pPr marL="342900" indent="-342900" algn="l">
              <a:spcBef>
                <a:spcPct val="20000"/>
              </a:spcBef>
              <a:buFont typeface="Arial" pitchFamily="34" charset="0"/>
              <a:buChar char="•"/>
              <a:defRPr/>
            </a:pPr>
            <a:r>
              <a:rPr lang="en-US" sz="3200" b="1" kern="0" dirty="0">
                <a:latin typeface="Microsoft Sans Serif" pitchFamily="34" charset="0"/>
              </a:rPr>
              <a:t>Inorganic carbon cycle</a:t>
            </a:r>
          </a:p>
          <a:p>
            <a:pPr marL="342900" indent="-342900" algn="l">
              <a:spcBef>
                <a:spcPct val="20000"/>
              </a:spcBef>
              <a:buFont typeface="Arial" pitchFamily="34" charset="0"/>
              <a:buChar char="•"/>
              <a:defRPr/>
            </a:pPr>
            <a:r>
              <a:rPr lang="en-US" sz="3200" b="1" kern="0" dirty="0">
                <a:solidFill>
                  <a:srgbClr val="C00000"/>
                </a:solidFill>
                <a:latin typeface="Microsoft Sans Serif" pitchFamily="34" charset="0"/>
              </a:rPr>
              <a:t>Ocean acidification</a:t>
            </a:r>
          </a:p>
          <a:p>
            <a:pPr marL="342900" indent="-342900" algn="l">
              <a:spcBef>
                <a:spcPct val="20000"/>
              </a:spcBef>
              <a:buFont typeface="Arial" pitchFamily="34" charset="0"/>
              <a:buChar char="•"/>
              <a:defRPr/>
            </a:pPr>
            <a:r>
              <a:rPr lang="en-US" sz="3200" b="1" kern="0" dirty="0">
                <a:latin typeface="Microsoft Sans Serif" pitchFamily="34" charset="0"/>
              </a:rPr>
              <a:t>Recent increases in CO</a:t>
            </a:r>
            <a:r>
              <a:rPr lang="en-US" sz="3200" b="1" kern="0" baseline="-25000" dirty="0">
                <a:latin typeface="Microsoft Sans Serif" pitchFamily="34" charset="0"/>
              </a:rPr>
              <a:t>2</a:t>
            </a:r>
          </a:p>
          <a:p>
            <a:pPr marL="342900" indent="-342900" algn="l">
              <a:spcBef>
                <a:spcPct val="20000"/>
              </a:spcBef>
              <a:buFont typeface="Arial" pitchFamily="34" charset="0"/>
              <a:buChar char="•"/>
              <a:defRPr/>
            </a:pPr>
            <a:r>
              <a:rPr lang="en-US" sz="3200" b="1" kern="0" dirty="0">
                <a:solidFill>
                  <a:srgbClr val="C00000"/>
                </a:solidFill>
                <a:latin typeface="Microsoft Sans Serif" pitchFamily="34" charset="0"/>
              </a:rPr>
              <a:t>Anthropogenic carbon emissions</a:t>
            </a:r>
          </a:p>
          <a:p>
            <a:pPr algn="l">
              <a:spcBef>
                <a:spcPct val="20000"/>
              </a:spcBef>
              <a:defRPr/>
            </a:pPr>
            <a:endParaRPr lang="en-US" sz="3200" b="1" kern="0" dirty="0">
              <a:solidFill>
                <a:srgbClr val="C00000"/>
              </a:solidFill>
              <a:latin typeface="Microsoft Sans Serif" pitchFamily="34" charset="0"/>
            </a:endParaRPr>
          </a:p>
          <a:p>
            <a:pPr algn="l">
              <a:spcBef>
                <a:spcPct val="20000"/>
              </a:spcBef>
              <a:defRPr/>
            </a:pPr>
            <a:r>
              <a:rPr lang="en-US" sz="2400" b="1" kern="0" dirty="0">
                <a:latin typeface="Microsoft Sans Serif" pitchFamily="34" charset="0"/>
              </a:rPr>
              <a:t>Reading materials: IPCC AR5 (2013), Chapter 6 </a:t>
            </a:r>
          </a:p>
          <a:p>
            <a:pPr marL="342900" indent="-342900" algn="l">
              <a:spcBef>
                <a:spcPct val="20000"/>
              </a:spcBef>
              <a:buFont typeface="Arial" pitchFamily="34" charset="0"/>
              <a:buChar char="•"/>
              <a:defRPr/>
            </a:pPr>
            <a:endParaRPr lang="en-US" sz="1800" b="1" kern="0" dirty="0">
              <a:latin typeface="Microsoft Sans Serif" pitchFamily="34" charset="0"/>
            </a:endParaRPr>
          </a:p>
          <a:p>
            <a:pPr marL="342900" indent="-342900" algn="l">
              <a:spcBef>
                <a:spcPct val="20000"/>
              </a:spcBef>
              <a:defRPr/>
            </a:pPr>
            <a:endParaRPr lang="en-US" sz="2400" b="1" kern="0" dirty="0">
              <a:solidFill>
                <a:srgbClr val="000000"/>
              </a:solidFill>
              <a:latin typeface="Microsoft Sans Serif"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D6E04-4CC2-49EA-9984-8AA7F13365B2}"/>
              </a:ext>
            </a:extLst>
          </p:cNvPr>
          <p:cNvPicPr>
            <a:picLocks noChangeAspect="1"/>
          </p:cNvPicPr>
          <p:nvPr/>
        </p:nvPicPr>
        <p:blipFill>
          <a:blip r:embed="rId2"/>
          <a:stretch>
            <a:fillRect/>
          </a:stretch>
        </p:blipFill>
        <p:spPr>
          <a:xfrm>
            <a:off x="0" y="23113"/>
            <a:ext cx="9144000" cy="6811773"/>
          </a:xfrm>
          <a:prstGeom prst="rect">
            <a:avLst/>
          </a:prstGeom>
        </p:spPr>
      </p:pic>
    </p:spTree>
    <p:extLst>
      <p:ext uri="{BB962C8B-B14F-4D97-AF65-F5344CB8AC3E}">
        <p14:creationId xmlns:p14="http://schemas.microsoft.com/office/powerpoint/2010/main" val="2093330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D796D9-BCA1-4868-9163-EDE4EDCA2699}"/>
              </a:ext>
            </a:extLst>
          </p:cNvPr>
          <p:cNvPicPr>
            <a:picLocks noChangeAspect="1"/>
          </p:cNvPicPr>
          <p:nvPr/>
        </p:nvPicPr>
        <p:blipFill>
          <a:blip r:embed="rId2"/>
          <a:stretch>
            <a:fillRect/>
          </a:stretch>
        </p:blipFill>
        <p:spPr>
          <a:xfrm>
            <a:off x="0" y="42443"/>
            <a:ext cx="9144000" cy="6773113"/>
          </a:xfrm>
          <a:prstGeom prst="rect">
            <a:avLst/>
          </a:prstGeom>
        </p:spPr>
      </p:pic>
    </p:spTree>
    <p:extLst>
      <p:ext uri="{BB962C8B-B14F-4D97-AF65-F5344CB8AC3E}">
        <p14:creationId xmlns:p14="http://schemas.microsoft.com/office/powerpoint/2010/main" val="3401528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538CBA-0A60-4E27-BEDB-8C96798DAE51}"/>
              </a:ext>
            </a:extLst>
          </p:cNvPr>
          <p:cNvPicPr>
            <a:picLocks noChangeAspect="1"/>
          </p:cNvPicPr>
          <p:nvPr/>
        </p:nvPicPr>
        <p:blipFill>
          <a:blip r:embed="rId2"/>
          <a:stretch>
            <a:fillRect/>
          </a:stretch>
        </p:blipFill>
        <p:spPr>
          <a:xfrm>
            <a:off x="37443" y="0"/>
            <a:ext cx="9069114" cy="6858000"/>
          </a:xfrm>
          <a:prstGeom prst="rect">
            <a:avLst/>
          </a:prstGeom>
        </p:spPr>
      </p:pic>
    </p:spTree>
    <p:extLst>
      <p:ext uri="{BB962C8B-B14F-4D97-AF65-F5344CB8AC3E}">
        <p14:creationId xmlns:p14="http://schemas.microsoft.com/office/powerpoint/2010/main" val="1779896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BE8C10-E55D-4278-87AB-FF3AF887F790}"/>
              </a:ext>
            </a:extLst>
          </p:cNvPr>
          <p:cNvPicPr>
            <a:picLocks noChangeAspect="1"/>
          </p:cNvPicPr>
          <p:nvPr/>
        </p:nvPicPr>
        <p:blipFill>
          <a:blip r:embed="rId3"/>
          <a:stretch>
            <a:fillRect/>
          </a:stretch>
        </p:blipFill>
        <p:spPr>
          <a:xfrm>
            <a:off x="0" y="1446281"/>
            <a:ext cx="9144000" cy="4116319"/>
          </a:xfrm>
          <a:prstGeom prst="rect">
            <a:avLst/>
          </a:prstGeom>
        </p:spPr>
      </p:pic>
      <p:sp>
        <p:nvSpPr>
          <p:cNvPr id="3" name="Rectangle 2"/>
          <p:cNvSpPr txBox="1">
            <a:spLocks noChangeArrowheads="1"/>
          </p:cNvSpPr>
          <p:nvPr/>
        </p:nvSpPr>
        <p:spPr>
          <a:xfrm>
            <a:off x="-152400" y="76200"/>
            <a:ext cx="9144000" cy="1371600"/>
          </a:xfrm>
          <a:prstGeom prst="rect">
            <a:avLst/>
          </a:prstGeom>
          <a:effectLst>
            <a:outerShdw blurRad="50800" dist="38100" dir="2700000" algn="tl" rotWithShape="0">
              <a:prstClr val="black"/>
            </a:outerShdw>
          </a:effectLst>
        </p:spPr>
        <p:txBody>
          <a:bodyPr/>
          <a:lstStyle/>
          <a:p>
            <a:pPr>
              <a:defRPr/>
            </a:pPr>
            <a:r>
              <a:rPr lang="en-US" sz="2400" b="1" kern="0" dirty="0">
                <a:solidFill>
                  <a:srgbClr val="00FFFF"/>
                </a:solidFill>
                <a:latin typeface="Arial" charset="0"/>
                <a:ea typeface="SimSun" pitchFamily="2" charset="-122"/>
              </a:rPr>
              <a:t>   </a:t>
            </a:r>
            <a:r>
              <a:rPr lang="en-US" sz="3600" b="1" kern="0" dirty="0">
                <a:solidFill>
                  <a:srgbClr val="FF3300"/>
                </a:solidFill>
                <a:latin typeface="Arial" charset="0"/>
                <a:ea typeface="SimSun" pitchFamily="2" charset="-122"/>
              </a:rPr>
              <a:t>Increases in Major Greenhouse Gases</a:t>
            </a:r>
          </a:p>
          <a:p>
            <a:pPr>
              <a:defRPr/>
            </a:pPr>
            <a:r>
              <a:rPr lang="en-US" sz="3600" b="1" kern="0" dirty="0">
                <a:solidFill>
                  <a:srgbClr val="FF3300"/>
                </a:solidFill>
                <a:latin typeface="Arial" charset="0"/>
                <a:ea typeface="SimSun" pitchFamily="2" charset="-122"/>
              </a:rPr>
              <a:t>From 1750 to ~2018 </a:t>
            </a:r>
          </a:p>
        </p:txBody>
      </p:sp>
      <p:sp>
        <p:nvSpPr>
          <p:cNvPr id="6" name="TextBox 5"/>
          <p:cNvSpPr txBox="1"/>
          <p:nvPr/>
        </p:nvSpPr>
        <p:spPr>
          <a:xfrm>
            <a:off x="1466062" y="5670550"/>
            <a:ext cx="6896888" cy="461665"/>
          </a:xfrm>
          <a:prstGeom prst="rect">
            <a:avLst/>
          </a:prstGeom>
          <a:noFill/>
        </p:spPr>
        <p:txBody>
          <a:bodyPr wrap="none" rtlCol="0">
            <a:spAutoFit/>
          </a:bodyPr>
          <a:lstStyle/>
          <a:p>
            <a:r>
              <a:rPr lang="en-US" sz="2400" dirty="0">
                <a:solidFill>
                  <a:srgbClr val="000000"/>
                </a:solidFill>
              </a:rPr>
              <a:t>From incomplete burning of fossil fuel. It’s a toxic pollutant.  </a:t>
            </a:r>
          </a:p>
        </p:txBody>
      </p:sp>
      <p:cxnSp>
        <p:nvCxnSpPr>
          <p:cNvPr id="5" name="Straight Arrow Connector 4"/>
          <p:cNvCxnSpPr>
            <a:cxnSpLocks/>
          </p:cNvCxnSpPr>
          <p:nvPr/>
        </p:nvCxnSpPr>
        <p:spPr bwMode="auto">
          <a:xfrm>
            <a:off x="1124148" y="5462835"/>
            <a:ext cx="393700" cy="457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7" name="TextBox 16">
            <a:extLst>
              <a:ext uri="{FF2B5EF4-FFF2-40B4-BE49-F238E27FC236}">
                <a16:creationId xmlns:a16="http://schemas.microsoft.com/office/drawing/2014/main" id="{2CECECB8-A1F1-4AC9-95C3-7511B20F3F84}"/>
              </a:ext>
            </a:extLst>
          </p:cNvPr>
          <p:cNvSpPr txBox="1"/>
          <p:nvPr/>
        </p:nvSpPr>
        <p:spPr>
          <a:xfrm>
            <a:off x="1066800" y="6334780"/>
            <a:ext cx="7086600" cy="338554"/>
          </a:xfrm>
          <a:prstGeom prst="rect">
            <a:avLst/>
          </a:prstGeom>
          <a:noFill/>
        </p:spPr>
        <p:txBody>
          <a:bodyPr wrap="square">
            <a:spAutoFit/>
          </a:bodyPr>
          <a:lstStyle/>
          <a:p>
            <a:r>
              <a:rPr lang="en-US" sz="1600" dirty="0">
                <a:solidFill>
                  <a:srgbClr val="000000"/>
                </a:solidFill>
              </a:rPr>
              <a:t>Source: https://en.wikipedia.org/wiki/Greenhouse_gas#cite_note-WMO_20201123-61</a:t>
            </a:r>
            <a:endParaRPr lang="en-US"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the global monitoring laboratory&#10;&#10;AI-generated content may be incorrect.">
            <a:extLst>
              <a:ext uri="{FF2B5EF4-FFF2-40B4-BE49-F238E27FC236}">
                <a16:creationId xmlns:a16="http://schemas.microsoft.com/office/drawing/2014/main" id="{A06FD724-1009-0D92-1B87-6263447E3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66800"/>
            <a:ext cx="7620000" cy="5715000"/>
          </a:xfrm>
          <a:prstGeom prst="rect">
            <a:avLst/>
          </a:prstGeom>
        </p:spPr>
      </p:pic>
      <p:sp>
        <p:nvSpPr>
          <p:cNvPr id="7" name="TextBox 6">
            <a:extLst>
              <a:ext uri="{FF2B5EF4-FFF2-40B4-BE49-F238E27FC236}">
                <a16:creationId xmlns:a16="http://schemas.microsoft.com/office/drawing/2014/main" id="{F259F2F6-6609-44BC-944E-F7B3D26EF16D}"/>
              </a:ext>
            </a:extLst>
          </p:cNvPr>
          <p:cNvSpPr txBox="1"/>
          <p:nvPr/>
        </p:nvSpPr>
        <p:spPr>
          <a:xfrm>
            <a:off x="2014774" y="2743200"/>
            <a:ext cx="2404826" cy="461665"/>
          </a:xfrm>
          <a:prstGeom prst="rect">
            <a:avLst/>
          </a:prstGeom>
          <a:noFill/>
        </p:spPr>
        <p:txBody>
          <a:bodyPr wrap="none" rtlCol="0">
            <a:spAutoFit/>
          </a:bodyPr>
          <a:lstStyle/>
          <a:p>
            <a:r>
              <a:rPr lang="en-US" sz="2400" b="1" dirty="0">
                <a:solidFill>
                  <a:schemeClr val="tx2"/>
                </a:solidFill>
              </a:rPr>
              <a:t>The Keeling Curve</a:t>
            </a:r>
          </a:p>
        </p:txBody>
      </p:sp>
      <p:pic>
        <p:nvPicPr>
          <p:cNvPr id="6" name="Picture 5">
            <a:extLst>
              <a:ext uri="{FF2B5EF4-FFF2-40B4-BE49-F238E27FC236}">
                <a16:creationId xmlns:a16="http://schemas.microsoft.com/office/drawing/2014/main" id="{C077E9E0-4D58-89D0-29A3-FE75B0CC1912}"/>
              </a:ext>
            </a:extLst>
          </p:cNvPr>
          <p:cNvPicPr>
            <a:picLocks noChangeAspect="1"/>
          </p:cNvPicPr>
          <p:nvPr/>
        </p:nvPicPr>
        <p:blipFill>
          <a:blip r:embed="rId3"/>
          <a:stretch>
            <a:fillRect/>
          </a:stretch>
        </p:blipFill>
        <p:spPr>
          <a:xfrm>
            <a:off x="756609" y="107997"/>
            <a:ext cx="3733800" cy="1187403"/>
          </a:xfrm>
          <a:prstGeom prst="rect">
            <a:avLst/>
          </a:prstGeom>
        </p:spPr>
      </p:pic>
      <p:sp>
        <p:nvSpPr>
          <p:cNvPr id="8" name="TextBox 7">
            <a:extLst>
              <a:ext uri="{FF2B5EF4-FFF2-40B4-BE49-F238E27FC236}">
                <a16:creationId xmlns:a16="http://schemas.microsoft.com/office/drawing/2014/main" id="{16069476-EB4F-C263-EA20-BAC3CF0BCFD1}"/>
              </a:ext>
            </a:extLst>
          </p:cNvPr>
          <p:cNvSpPr txBox="1"/>
          <p:nvPr/>
        </p:nvSpPr>
        <p:spPr>
          <a:xfrm>
            <a:off x="5257800" y="6488668"/>
            <a:ext cx="4572000" cy="338554"/>
          </a:xfrm>
          <a:prstGeom prst="rect">
            <a:avLst/>
          </a:prstGeom>
          <a:noFill/>
        </p:spPr>
        <p:txBody>
          <a:bodyPr wrap="square">
            <a:spAutoFit/>
          </a:bodyPr>
          <a:lstStyle/>
          <a:p>
            <a:r>
              <a:rPr lang="en-US" sz="1600" b="1" dirty="0"/>
              <a:t>https://gml.noaa.gov/ccgg/trends/</a:t>
            </a:r>
          </a:p>
        </p:txBody>
      </p:sp>
      <p:pic>
        <p:nvPicPr>
          <p:cNvPr id="9" name="Picture 8">
            <a:extLst>
              <a:ext uri="{FF2B5EF4-FFF2-40B4-BE49-F238E27FC236}">
                <a16:creationId xmlns:a16="http://schemas.microsoft.com/office/drawing/2014/main" id="{1E4BE558-0A2F-2BBC-D250-6F023AA8734E}"/>
              </a:ext>
            </a:extLst>
          </p:cNvPr>
          <p:cNvPicPr>
            <a:picLocks noChangeAspect="1"/>
          </p:cNvPicPr>
          <p:nvPr/>
        </p:nvPicPr>
        <p:blipFill>
          <a:blip r:embed="rId4"/>
          <a:stretch>
            <a:fillRect/>
          </a:stretch>
        </p:blipFill>
        <p:spPr>
          <a:xfrm>
            <a:off x="5033873" y="56791"/>
            <a:ext cx="3348127" cy="124004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Atmospheric CO</a:t>
            </a:r>
            <a:r>
              <a:rPr lang="en-US" sz="2800" b="1" dirty="0">
                <a:latin typeface="Arial" charset="0"/>
                <a:ea typeface="SimSun" pitchFamily="2" charset="-122"/>
              </a:rPr>
              <a:t>2</a:t>
            </a:r>
            <a:r>
              <a:rPr lang="en-US" sz="3600" b="1" dirty="0">
                <a:latin typeface="Arial" charset="0"/>
                <a:ea typeface="SimSun" pitchFamily="2" charset="-122"/>
              </a:rPr>
              <a:t> Growth Rate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35</a:t>
            </a:fld>
            <a:endParaRPr lang="en-US" dirty="0">
              <a:solidFill>
                <a:schemeClr val="bg2"/>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p>
        </p:txBody>
      </p:sp>
      <p:pic>
        <p:nvPicPr>
          <p:cNvPr id="3" name="Picture 2" descr="A graph of a number of blue bars&#10;&#10;AI-generated content may be incorrect.">
            <a:extLst>
              <a:ext uri="{FF2B5EF4-FFF2-40B4-BE49-F238E27FC236}">
                <a16:creationId xmlns:a16="http://schemas.microsoft.com/office/drawing/2014/main" id="{ACD5EB22-F747-C054-E93F-9C93BA688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486400"/>
          </a:xfrm>
          <a:prstGeom prst="rect">
            <a:avLst/>
          </a:prstGeom>
        </p:spPr>
      </p:pic>
      <p:sp>
        <p:nvSpPr>
          <p:cNvPr id="6" name="TextBox 5">
            <a:extLst>
              <a:ext uri="{FF2B5EF4-FFF2-40B4-BE49-F238E27FC236}">
                <a16:creationId xmlns:a16="http://schemas.microsoft.com/office/drawing/2014/main" id="{FA65E437-56D4-884B-17F7-7F5A45509886}"/>
              </a:ext>
            </a:extLst>
          </p:cNvPr>
          <p:cNvSpPr txBox="1"/>
          <p:nvPr/>
        </p:nvSpPr>
        <p:spPr>
          <a:xfrm>
            <a:off x="1752600" y="6477000"/>
            <a:ext cx="6245524" cy="369332"/>
          </a:xfrm>
          <a:prstGeom prst="rect">
            <a:avLst/>
          </a:prstGeom>
          <a:noFill/>
        </p:spPr>
        <p:txBody>
          <a:bodyPr wrap="square">
            <a:spAutoFit/>
          </a:bodyPr>
          <a:lstStyle/>
          <a:p>
            <a:r>
              <a:rPr lang="en-US" sz="1800" b="1" dirty="0"/>
              <a:t>https://gml.noaa.gov/ccgg/trends/gr.html</a:t>
            </a:r>
          </a:p>
        </p:txBody>
      </p:sp>
    </p:spTree>
    <p:extLst>
      <p:ext uri="{BB962C8B-B14F-4D97-AF65-F5344CB8AC3E}">
        <p14:creationId xmlns:p14="http://schemas.microsoft.com/office/powerpoint/2010/main" val="745488183"/>
      </p:ext>
    </p:extLst>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E816CC-0D61-24F3-E7A8-192E0C5FFF06}"/>
              </a:ext>
            </a:extLst>
          </p:cNvPr>
          <p:cNvSpPr txBox="1"/>
          <p:nvPr/>
        </p:nvSpPr>
        <p:spPr>
          <a:xfrm>
            <a:off x="2286000" y="6183868"/>
            <a:ext cx="4572000" cy="369332"/>
          </a:xfrm>
          <a:prstGeom prst="rect">
            <a:avLst/>
          </a:prstGeom>
          <a:noFill/>
        </p:spPr>
        <p:txBody>
          <a:bodyPr wrap="square">
            <a:spAutoFit/>
          </a:bodyPr>
          <a:lstStyle/>
          <a:p>
            <a:r>
              <a:rPr lang="en-US" sz="1800" b="1" dirty="0"/>
              <a:t>https://gml.noaa.gov/ccgg/trends/</a:t>
            </a:r>
          </a:p>
        </p:txBody>
      </p:sp>
      <p:pic>
        <p:nvPicPr>
          <p:cNvPr id="4" name="Picture 3" descr="A graph with red lines and numbers&#10;&#10;AI-generated content may be incorrect.">
            <a:extLst>
              <a:ext uri="{FF2B5EF4-FFF2-40B4-BE49-F238E27FC236}">
                <a16:creationId xmlns:a16="http://schemas.microsoft.com/office/drawing/2014/main" id="{E256D496-0AF1-89B5-0BAD-E5FA41037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2400"/>
            <a:ext cx="8001000" cy="6000750"/>
          </a:xfrm>
          <a:prstGeom prst="rect">
            <a:avLst/>
          </a:prstGeom>
        </p:spPr>
      </p:pic>
    </p:spTree>
    <p:extLst>
      <p:ext uri="{BB962C8B-B14F-4D97-AF65-F5344CB8AC3E}">
        <p14:creationId xmlns:p14="http://schemas.microsoft.com/office/powerpoint/2010/main" val="3321047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Atmospheric CO</a:t>
            </a:r>
            <a:r>
              <a:rPr lang="en-US" sz="2800" b="1" dirty="0">
                <a:latin typeface="Arial" charset="0"/>
                <a:ea typeface="SimSun" pitchFamily="2" charset="-122"/>
              </a:rPr>
              <a:t>2</a:t>
            </a:r>
            <a:r>
              <a:rPr lang="en-US" sz="3600" b="1" dirty="0">
                <a:latin typeface="Arial" charset="0"/>
                <a:ea typeface="SimSun" pitchFamily="2" charset="-122"/>
              </a:rPr>
              <a:t> Growth Rate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37</a:t>
            </a:fld>
            <a:endParaRPr lang="en-US" dirty="0">
              <a:solidFill>
                <a:schemeClr val="bg2"/>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p>
        </p:txBody>
      </p:sp>
      <p:pic>
        <p:nvPicPr>
          <p:cNvPr id="128001" name="Picture 1"/>
          <p:cNvPicPr>
            <a:picLocks noChangeAspect="1" noChangeArrowheads="1"/>
          </p:cNvPicPr>
          <p:nvPr/>
        </p:nvPicPr>
        <p:blipFill>
          <a:blip r:embed="rId3" cstate="print"/>
          <a:srcRect/>
          <a:stretch>
            <a:fillRect/>
          </a:stretch>
        </p:blipFill>
        <p:spPr bwMode="auto">
          <a:xfrm>
            <a:off x="762000" y="1219200"/>
            <a:ext cx="7467600" cy="5505526"/>
          </a:xfrm>
          <a:prstGeom prst="rect">
            <a:avLst/>
          </a:prstGeom>
          <a:noFill/>
          <a:ln w="9525">
            <a:noFill/>
            <a:miter lim="800000"/>
            <a:headEnd/>
            <a:tailEnd/>
          </a:ln>
        </p:spPr>
      </p:pic>
      <p:sp>
        <p:nvSpPr>
          <p:cNvPr id="12" name="TextBox 11"/>
          <p:cNvSpPr txBox="1"/>
          <p:nvPr/>
        </p:nvSpPr>
        <p:spPr>
          <a:xfrm>
            <a:off x="5764490" y="3962400"/>
            <a:ext cx="2236510" cy="369332"/>
          </a:xfrm>
          <a:prstGeom prst="rect">
            <a:avLst/>
          </a:prstGeom>
          <a:noFill/>
        </p:spPr>
        <p:txBody>
          <a:bodyPr wrap="none" rtlCol="0">
            <a:spAutoFit/>
          </a:bodyPr>
          <a:lstStyle/>
          <a:p>
            <a:r>
              <a:rPr lang="en-US" sz="1800" b="1" dirty="0"/>
              <a:t>Increases by ~2ppm/yr</a:t>
            </a:r>
          </a:p>
        </p:txBody>
      </p:sp>
    </p:spTree>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D153CD-7947-435C-A21F-30638DC8FF85}"/>
              </a:ext>
            </a:extLst>
          </p:cNvPr>
          <p:cNvPicPr>
            <a:picLocks noChangeAspect="1"/>
          </p:cNvPicPr>
          <p:nvPr/>
        </p:nvPicPr>
        <p:blipFill>
          <a:blip r:embed="rId2"/>
          <a:stretch>
            <a:fillRect/>
          </a:stretch>
        </p:blipFill>
        <p:spPr>
          <a:xfrm>
            <a:off x="0" y="94667"/>
            <a:ext cx="9144000" cy="6668665"/>
          </a:xfrm>
          <a:prstGeom prst="rect">
            <a:avLst/>
          </a:prstGeom>
        </p:spPr>
      </p:pic>
    </p:spTree>
    <p:extLst>
      <p:ext uri="{BB962C8B-B14F-4D97-AF65-F5344CB8AC3E}">
        <p14:creationId xmlns:p14="http://schemas.microsoft.com/office/powerpoint/2010/main" val="253680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1D6AA-6621-49FF-B901-23D629769DE4}"/>
              </a:ext>
            </a:extLst>
          </p:cNvPr>
          <p:cNvPicPr>
            <a:picLocks noChangeAspect="1"/>
          </p:cNvPicPr>
          <p:nvPr/>
        </p:nvPicPr>
        <p:blipFill>
          <a:blip r:embed="rId2"/>
          <a:stretch>
            <a:fillRect/>
          </a:stretch>
        </p:blipFill>
        <p:spPr>
          <a:xfrm>
            <a:off x="0" y="69927"/>
            <a:ext cx="9144000" cy="6718145"/>
          </a:xfrm>
          <a:prstGeom prst="rect">
            <a:avLst/>
          </a:prstGeom>
        </p:spPr>
      </p:pic>
    </p:spTree>
    <p:extLst>
      <p:ext uri="{BB962C8B-B14F-4D97-AF65-F5344CB8AC3E}">
        <p14:creationId xmlns:p14="http://schemas.microsoft.com/office/powerpoint/2010/main" val="3861353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C84BC-036A-4D63-BE3C-1552C601A007}"/>
              </a:ext>
            </a:extLst>
          </p:cNvPr>
          <p:cNvPicPr>
            <a:picLocks noChangeAspect="1"/>
          </p:cNvPicPr>
          <p:nvPr/>
        </p:nvPicPr>
        <p:blipFill>
          <a:blip r:embed="rId2"/>
          <a:stretch>
            <a:fillRect/>
          </a:stretch>
        </p:blipFill>
        <p:spPr>
          <a:xfrm>
            <a:off x="762000" y="1019229"/>
            <a:ext cx="7848600" cy="5838771"/>
          </a:xfrm>
          <a:prstGeom prst="rect">
            <a:avLst/>
          </a:prstGeom>
        </p:spPr>
      </p:pic>
      <p:sp>
        <p:nvSpPr>
          <p:cNvPr id="5" name="TextBox 4">
            <a:extLst>
              <a:ext uri="{FF2B5EF4-FFF2-40B4-BE49-F238E27FC236}">
                <a16:creationId xmlns:a16="http://schemas.microsoft.com/office/drawing/2014/main" id="{3DF94406-B6C9-421F-9E49-5904517F6481}"/>
              </a:ext>
            </a:extLst>
          </p:cNvPr>
          <p:cNvSpPr txBox="1"/>
          <p:nvPr/>
        </p:nvSpPr>
        <p:spPr>
          <a:xfrm>
            <a:off x="228600" y="228600"/>
            <a:ext cx="8839200" cy="707886"/>
          </a:xfrm>
          <a:prstGeom prst="rect">
            <a:avLst/>
          </a:prstGeom>
          <a:noFill/>
        </p:spPr>
        <p:txBody>
          <a:bodyPr wrap="square">
            <a:spAutoFit/>
          </a:bodyPr>
          <a:lstStyle/>
          <a:p>
            <a:pPr algn="l">
              <a:spcBef>
                <a:spcPct val="20000"/>
              </a:spcBef>
              <a:defRPr/>
            </a:pPr>
            <a:r>
              <a:rPr lang="en-US" sz="2800" b="1" kern="0" dirty="0">
                <a:latin typeface="Microsoft Sans Serif" pitchFamily="34" charset="0"/>
              </a:rPr>
              <a:t>Credit: </a:t>
            </a:r>
            <a:r>
              <a:rPr lang="en-US" b="1" kern="0" dirty="0">
                <a:latin typeface="Microsoft Sans Serif" pitchFamily="34" charset="0"/>
              </a:rPr>
              <a:t>Many</a:t>
            </a:r>
            <a:r>
              <a:rPr lang="en-US" sz="2800" b="1" kern="0" dirty="0">
                <a:latin typeface="Microsoft Sans Serif" pitchFamily="34" charset="0"/>
              </a:rPr>
              <a:t> of the slides were taken from this lecture: </a:t>
            </a:r>
            <a:r>
              <a:rPr lang="en-US" sz="1200" b="1" kern="0" dirty="0">
                <a:solidFill>
                  <a:srgbClr val="FF0000"/>
                </a:solidFill>
                <a:latin typeface="Microsoft Sans Serif" pitchFamily="34" charset="0"/>
              </a:rPr>
              <a:t>http://www.geology.cz/projekt681900/english/learning-resources/Lecture_5_Global_C_Cycle_and_Carbonate_System.pdf</a:t>
            </a:r>
            <a:endParaRPr lang="en-US" sz="2800" b="1" kern="0" dirty="0">
              <a:solidFill>
                <a:srgbClr val="FF0000"/>
              </a:solidFill>
              <a:latin typeface="Microsoft Sans Serif" pitchFamily="34" charset="0"/>
            </a:endParaRPr>
          </a:p>
        </p:txBody>
      </p:sp>
    </p:spTree>
    <p:extLst>
      <p:ext uri="{BB962C8B-B14F-4D97-AF65-F5344CB8AC3E}">
        <p14:creationId xmlns:p14="http://schemas.microsoft.com/office/powerpoint/2010/main" val="769131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6BB314-DF61-4A4E-B5EF-D72C62F8321F}"/>
              </a:ext>
            </a:extLst>
          </p:cNvPr>
          <p:cNvPicPr>
            <a:picLocks noChangeAspect="1"/>
          </p:cNvPicPr>
          <p:nvPr/>
        </p:nvPicPr>
        <p:blipFill>
          <a:blip r:embed="rId2"/>
          <a:stretch>
            <a:fillRect/>
          </a:stretch>
        </p:blipFill>
        <p:spPr>
          <a:xfrm>
            <a:off x="0" y="134024"/>
            <a:ext cx="9144000" cy="6589951"/>
          </a:xfrm>
          <a:prstGeom prst="rect">
            <a:avLst/>
          </a:prstGeom>
        </p:spPr>
      </p:pic>
    </p:spTree>
    <p:extLst>
      <p:ext uri="{BB962C8B-B14F-4D97-AF65-F5344CB8AC3E}">
        <p14:creationId xmlns:p14="http://schemas.microsoft.com/office/powerpoint/2010/main" val="3557833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Atmospheric CO</a:t>
            </a:r>
            <a:r>
              <a:rPr kumimoji="0" lang="en-US" sz="2000" b="1" i="0" u="none" strike="noStrike" kern="0" cap="none" spc="0" normalizeH="0" baseline="0" noProof="0" dirty="0">
                <a:ln>
                  <a:noFill/>
                </a:ln>
                <a:solidFill>
                  <a:schemeClr val="tx2"/>
                </a:solidFill>
                <a:effectLst/>
                <a:uLnTx/>
                <a:uFillTx/>
                <a:latin typeface="Arial" charset="0"/>
                <a:ea typeface="SimSun" pitchFamily="2" charset="-122"/>
                <a:cs typeface="+mj-cs"/>
              </a:rPr>
              <a:t>2</a:t>
            </a: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 Concentration</a:t>
            </a:r>
          </a:p>
        </p:txBody>
      </p:sp>
      <p:pic>
        <p:nvPicPr>
          <p:cNvPr id="129026" name="Picture 2" descr="http://iter.rma.ac.be/en/img/CO2-concenNEW_EN.jpg"/>
          <p:cNvPicPr>
            <a:picLocks noChangeAspect="1" noChangeArrowheads="1"/>
          </p:cNvPicPr>
          <p:nvPr/>
        </p:nvPicPr>
        <p:blipFill>
          <a:blip r:embed="rId2" cstate="print"/>
          <a:srcRect/>
          <a:stretch>
            <a:fillRect/>
          </a:stretch>
        </p:blipFill>
        <p:spPr bwMode="auto">
          <a:xfrm>
            <a:off x="228600" y="1219199"/>
            <a:ext cx="8686800" cy="5324697"/>
          </a:xfrm>
          <a:prstGeom prst="rect">
            <a:avLst/>
          </a:prstGeom>
          <a:noFill/>
        </p:spPr>
      </p:pic>
      <p:sp>
        <p:nvSpPr>
          <p:cNvPr id="5" name="TextBox 4"/>
          <p:cNvSpPr txBox="1"/>
          <p:nvPr/>
        </p:nvSpPr>
        <p:spPr>
          <a:xfrm>
            <a:off x="2495405" y="1733490"/>
            <a:ext cx="2129494" cy="400110"/>
          </a:xfrm>
          <a:prstGeom prst="rect">
            <a:avLst/>
          </a:prstGeom>
          <a:noFill/>
        </p:spPr>
        <p:txBody>
          <a:bodyPr wrap="none" rtlCol="0">
            <a:spAutoFit/>
          </a:bodyPr>
          <a:lstStyle/>
          <a:p>
            <a:r>
              <a:rPr lang="en-US" sz="2000" b="1" dirty="0"/>
              <a:t>(coastal Antarctica)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2BA318-5750-42FF-863C-DB6A8B115AFA}"/>
              </a:ext>
            </a:extLst>
          </p:cNvPr>
          <p:cNvPicPr>
            <a:picLocks noChangeAspect="1"/>
          </p:cNvPicPr>
          <p:nvPr/>
        </p:nvPicPr>
        <p:blipFill>
          <a:blip r:embed="rId2"/>
          <a:stretch>
            <a:fillRect/>
          </a:stretch>
        </p:blipFill>
        <p:spPr>
          <a:xfrm>
            <a:off x="111678" y="0"/>
            <a:ext cx="8920644" cy="6858000"/>
          </a:xfrm>
          <a:prstGeom prst="rect">
            <a:avLst/>
          </a:prstGeom>
        </p:spPr>
      </p:pic>
    </p:spTree>
    <p:extLst>
      <p:ext uri="{BB962C8B-B14F-4D97-AF65-F5344CB8AC3E}">
        <p14:creationId xmlns:p14="http://schemas.microsoft.com/office/powerpoint/2010/main" val="3414573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E5208F-49CE-4EC5-87F8-74438F749EE6}"/>
              </a:ext>
            </a:extLst>
          </p:cNvPr>
          <p:cNvPicPr>
            <a:picLocks noChangeAspect="1"/>
          </p:cNvPicPr>
          <p:nvPr/>
        </p:nvPicPr>
        <p:blipFill>
          <a:blip r:embed="rId2"/>
          <a:stretch>
            <a:fillRect/>
          </a:stretch>
        </p:blipFill>
        <p:spPr>
          <a:xfrm>
            <a:off x="0" y="21662"/>
            <a:ext cx="9144000" cy="6814676"/>
          </a:xfrm>
          <a:prstGeom prst="rect">
            <a:avLst/>
          </a:prstGeom>
        </p:spPr>
      </p:pic>
    </p:spTree>
    <p:extLst>
      <p:ext uri="{BB962C8B-B14F-4D97-AF65-F5344CB8AC3E}">
        <p14:creationId xmlns:p14="http://schemas.microsoft.com/office/powerpoint/2010/main" val="449515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http://carboncycle.aos.wisc.edu/uploads/images/takahashi/Tak_co2flux_1200.jpg"/>
          <p:cNvPicPr>
            <a:picLocks noChangeAspect="1" noChangeArrowheads="1"/>
          </p:cNvPicPr>
          <p:nvPr/>
        </p:nvPicPr>
        <p:blipFill>
          <a:blip r:embed="rId3" cstate="print"/>
          <a:srcRect/>
          <a:stretch>
            <a:fillRect/>
          </a:stretch>
        </p:blipFill>
        <p:spPr bwMode="auto">
          <a:xfrm>
            <a:off x="228600" y="914400"/>
            <a:ext cx="8534400" cy="5640618"/>
          </a:xfrm>
          <a:prstGeom prst="rect">
            <a:avLst/>
          </a:prstGeom>
          <a:noFill/>
        </p:spPr>
      </p:pic>
      <p:sp>
        <p:nvSpPr>
          <p:cNvPr id="3" name="TextBox 2"/>
          <p:cNvSpPr txBox="1"/>
          <p:nvPr/>
        </p:nvSpPr>
        <p:spPr>
          <a:xfrm>
            <a:off x="3085984" y="76200"/>
            <a:ext cx="2933816"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Arial Narrow" pitchFamily="34" charset="0"/>
                <a:ea typeface="+mn-ea"/>
                <a:cs typeface="+mn-cs"/>
              </a:rPr>
              <a:t>Air-Sea CO</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2</a:t>
            </a:r>
            <a:r>
              <a:rPr kumimoji="0" lang="en-US" sz="3200" b="1" i="0" u="none" strike="noStrike" kern="1200" cap="none" spc="0" normalizeH="0" baseline="0" noProof="0" dirty="0">
                <a:ln>
                  <a:noFill/>
                </a:ln>
                <a:solidFill>
                  <a:srgbClr val="FF3300"/>
                </a:solidFill>
                <a:effectLst/>
                <a:uLnTx/>
                <a:uFillTx/>
                <a:latin typeface="Arial Narrow" pitchFamily="34" charset="0"/>
                <a:ea typeface="+mn-ea"/>
                <a:cs typeface="+mn-cs"/>
              </a:rPr>
              <a:t> Flux</a:t>
            </a:r>
          </a:p>
        </p:txBody>
      </p:sp>
      <p:sp>
        <p:nvSpPr>
          <p:cNvPr id="4" name="TextBox 3"/>
          <p:cNvSpPr txBox="1"/>
          <p:nvPr/>
        </p:nvSpPr>
        <p:spPr>
          <a:xfrm>
            <a:off x="4796759" y="4876800"/>
            <a:ext cx="3155416"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Positive: into the Atmosphere</a:t>
            </a:r>
          </a:p>
        </p:txBody>
      </p:sp>
      <p:sp>
        <p:nvSpPr>
          <p:cNvPr id="5" name="TextBox 4"/>
          <p:cNvSpPr txBox="1"/>
          <p:nvPr/>
        </p:nvSpPr>
        <p:spPr>
          <a:xfrm>
            <a:off x="1621860" y="4857690"/>
            <a:ext cx="2765501"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rPr>
              <a:t>Negative: into the Oceans</a:t>
            </a:r>
          </a:p>
        </p:txBody>
      </p:sp>
      <p:sp>
        <p:nvSpPr>
          <p:cNvPr id="6" name="TextBox 5"/>
          <p:cNvSpPr txBox="1"/>
          <p:nvPr/>
        </p:nvSpPr>
        <p:spPr>
          <a:xfrm>
            <a:off x="957313" y="533400"/>
            <a:ext cx="7348487"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rPr>
              <a:t>Cold water holds more CO</a:t>
            </a:r>
            <a:r>
              <a:rPr kumimoji="0" lang="en-US" sz="1600" b="1" i="0" u="none" strike="noStrike" kern="1200" cap="none" spc="0" normalizeH="0" baseline="0" noProof="0" dirty="0">
                <a:ln>
                  <a:noFill/>
                </a:ln>
                <a:solidFill>
                  <a:srgbClr val="3333CC"/>
                </a:solidFill>
                <a:effectLst/>
                <a:uLnTx/>
                <a:uFillTx/>
                <a:latin typeface="Arial Narrow" pitchFamily="34" charset="0"/>
                <a:ea typeface="+mn-ea"/>
                <a:cs typeface="+mn-cs"/>
              </a:rPr>
              <a:t>2</a:t>
            </a:r>
            <a:r>
              <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rPr>
              <a:t> than warm water </a:t>
            </a:r>
            <a:r>
              <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sym typeface="Wingdings" pitchFamily="2" charset="2"/>
              </a:rPr>
              <a:t> upwelling = out-gassing</a:t>
            </a:r>
            <a:endPar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endParaRPr>
          </a:p>
        </p:txBody>
      </p:sp>
      <p:sp>
        <p:nvSpPr>
          <p:cNvPr id="7" name="TextBox 6"/>
          <p:cNvSpPr txBox="1"/>
          <p:nvPr/>
        </p:nvSpPr>
        <p:spPr>
          <a:xfrm>
            <a:off x="62664" y="990600"/>
            <a:ext cx="162256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F</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U pCO</a:t>
            </a:r>
            <a:r>
              <a:rPr kumimoji="0" lang="en-US" sz="16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2</a:t>
            </a:r>
            <a:endPar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
        <p:nvSpPr>
          <p:cNvPr id="8" name="TextBox 7"/>
          <p:cNvSpPr txBox="1"/>
          <p:nvPr/>
        </p:nvSpPr>
        <p:spPr>
          <a:xfrm>
            <a:off x="2429209" y="801469"/>
            <a:ext cx="6721712" cy="175432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Global Ocean Uptake = 1.42 Pg C/yr,  1Pg (</a:t>
            </a:r>
            <a:r>
              <a:rPr kumimoji="0" lang="en-US" sz="1800" b="1" i="0" u="none" strike="noStrike" kern="1200" cap="none" spc="0" normalizeH="0" baseline="0" noProof="0" dirty="0" err="1">
                <a:ln>
                  <a:noFill/>
                </a:ln>
                <a:solidFill>
                  <a:srgbClr val="FF3300"/>
                </a:solidFill>
                <a:effectLst/>
                <a:uLnTx/>
                <a:uFillTx/>
                <a:latin typeface="Arial Narrow" pitchFamily="34" charset="0"/>
                <a:ea typeface="+mn-ea"/>
                <a:cs typeface="+mn-cs"/>
              </a:rPr>
              <a:t>Petagram</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)=10</a:t>
            </a:r>
            <a:r>
              <a:rPr kumimoji="0" lang="en-US" sz="1800" b="1" i="0" u="none" strike="noStrike" kern="1200" cap="none" spc="0" normalizeH="0" baseline="30000" noProof="0" dirty="0">
                <a:ln>
                  <a:noFill/>
                </a:ln>
                <a:solidFill>
                  <a:srgbClr val="FF3300"/>
                </a:solidFill>
                <a:effectLst/>
                <a:uLnTx/>
                <a:uFillTx/>
                <a:latin typeface="Arial Narrow" pitchFamily="34" charset="0"/>
                <a:ea typeface="+mn-ea"/>
                <a:cs typeface="+mn-cs"/>
              </a:rPr>
              <a:t>15</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g =10</a:t>
            </a:r>
            <a:r>
              <a:rPr kumimoji="0" lang="en-US" sz="1800" b="1" i="0" u="none" strike="noStrike" kern="1200" cap="none" spc="0" normalizeH="0" baseline="30000" noProof="0" dirty="0">
                <a:ln>
                  <a:noFill/>
                </a:ln>
                <a:solidFill>
                  <a:srgbClr val="FF3300"/>
                </a:solidFill>
                <a:effectLst/>
                <a:uLnTx/>
                <a:uFillTx/>
                <a:latin typeface="Arial Narrow" pitchFamily="34" charset="0"/>
                <a:ea typeface="+mn-ea"/>
                <a:cs typeface="+mn-cs"/>
              </a:rPr>
              <a:t>9</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Ton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1.42 Pg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the weight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of 1 billion cars.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Weighs twice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as all cars 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U.S.!</a:t>
            </a:r>
          </a:p>
        </p:txBody>
      </p:sp>
      <p:sp>
        <p:nvSpPr>
          <p:cNvPr id="10" name="TextBox 9">
            <a:extLst>
              <a:ext uri="{FF2B5EF4-FFF2-40B4-BE49-F238E27FC236}">
                <a16:creationId xmlns:a16="http://schemas.microsoft.com/office/drawing/2014/main" id="{9CCBA279-3C57-4D5B-9EF5-FD80705CD975}"/>
              </a:ext>
            </a:extLst>
          </p:cNvPr>
          <p:cNvSpPr txBox="1"/>
          <p:nvPr/>
        </p:nvSpPr>
        <p:spPr>
          <a:xfrm>
            <a:off x="5448300" y="6248400"/>
            <a:ext cx="3238500" cy="276999"/>
          </a:xfrm>
          <a:prstGeom prst="rect">
            <a:avLst/>
          </a:prstGeom>
          <a:noFill/>
        </p:spPr>
        <p:txBody>
          <a:bodyPr wrap="square">
            <a:spAutoFit/>
          </a:bodyPr>
          <a:lstStyle/>
          <a:p>
            <a:r>
              <a:rPr lang="en-US" sz="1200" dirty="0"/>
              <a:t>Takahashi et al. [2009]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2F74A-A70E-447F-9DEB-C630C5AEDBE6}"/>
              </a:ext>
            </a:extLst>
          </p:cNvPr>
          <p:cNvPicPr>
            <a:picLocks noChangeAspect="1"/>
          </p:cNvPicPr>
          <p:nvPr/>
        </p:nvPicPr>
        <p:blipFill>
          <a:blip r:embed="rId2"/>
          <a:stretch>
            <a:fillRect/>
          </a:stretch>
        </p:blipFill>
        <p:spPr>
          <a:xfrm>
            <a:off x="0" y="38185"/>
            <a:ext cx="9144000" cy="6781630"/>
          </a:xfrm>
          <a:prstGeom prst="rect">
            <a:avLst/>
          </a:prstGeom>
        </p:spPr>
      </p:pic>
    </p:spTree>
    <p:extLst>
      <p:ext uri="{BB962C8B-B14F-4D97-AF65-F5344CB8AC3E}">
        <p14:creationId xmlns:p14="http://schemas.microsoft.com/office/powerpoint/2010/main" val="2367696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94D9E6F-A1C7-4C8A-AB30-E5D6558B7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1706"/>
            <a:ext cx="9144000" cy="6454588"/>
          </a:xfrm>
          <a:prstGeom prst="rect">
            <a:avLst/>
          </a:prstGeom>
        </p:spPr>
      </p:pic>
      <p:sp>
        <p:nvSpPr>
          <p:cNvPr id="4" name="Rectangle 3">
            <a:extLst>
              <a:ext uri="{FF2B5EF4-FFF2-40B4-BE49-F238E27FC236}">
                <a16:creationId xmlns:a16="http://schemas.microsoft.com/office/drawing/2014/main" id="{199D201F-F84F-4B33-B98E-62F84C04B110}"/>
              </a:ext>
            </a:extLst>
          </p:cNvPr>
          <p:cNvSpPr/>
          <p:nvPr/>
        </p:nvSpPr>
        <p:spPr>
          <a:xfrm>
            <a:off x="1219200" y="762000"/>
            <a:ext cx="5029200" cy="369332"/>
          </a:xfrm>
          <a:prstGeom prst="rect">
            <a:avLst/>
          </a:prstGeom>
        </p:spPr>
        <p:txBody>
          <a:bodyPr wrap="square">
            <a:spAutoFit/>
          </a:bodyPr>
          <a:lstStyle/>
          <a:p>
            <a:r>
              <a:rPr lang="en-US" sz="1800" b="1" dirty="0"/>
              <a:t>              </a:t>
            </a:r>
            <a:r>
              <a:rPr lang="en-US" sz="1800" b="1" dirty="0">
                <a:solidFill>
                  <a:schemeClr val="tx2"/>
                </a:solidFill>
              </a:rPr>
              <a:t>Current (2020) Emission ~9.5GtC/yr </a:t>
            </a:r>
            <a:endParaRPr lang="en-US" sz="1800" dirty="0">
              <a:solidFill>
                <a:schemeClr val="tx2"/>
              </a:solidFill>
            </a:endParaRPr>
          </a:p>
        </p:txBody>
      </p:sp>
    </p:spTree>
    <p:extLst>
      <p:ext uri="{BB962C8B-B14F-4D97-AF65-F5344CB8AC3E}">
        <p14:creationId xmlns:p14="http://schemas.microsoft.com/office/powerpoint/2010/main" val="3783286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EED5321-4AA9-4505-BCE3-757E1BF56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090255" cy="4704207"/>
          </a:xfrm>
          <a:prstGeom prst="rect">
            <a:avLst/>
          </a:prstGeom>
        </p:spPr>
      </p:pic>
      <p:sp>
        <p:nvSpPr>
          <p:cNvPr id="5" name="TextBox 4">
            <a:extLst>
              <a:ext uri="{FF2B5EF4-FFF2-40B4-BE49-F238E27FC236}">
                <a16:creationId xmlns:a16="http://schemas.microsoft.com/office/drawing/2014/main" id="{0B7B0C09-AA4A-4369-AEEF-5FB80DF85131}"/>
              </a:ext>
            </a:extLst>
          </p:cNvPr>
          <p:cNvSpPr txBox="1"/>
          <p:nvPr/>
        </p:nvSpPr>
        <p:spPr>
          <a:xfrm>
            <a:off x="533400" y="6062246"/>
            <a:ext cx="8305800" cy="338554"/>
          </a:xfrm>
          <a:prstGeom prst="rect">
            <a:avLst/>
          </a:prstGeom>
          <a:noFill/>
        </p:spPr>
        <p:txBody>
          <a:bodyPr wrap="square">
            <a:spAutoFit/>
          </a:bodyPr>
          <a:lstStyle/>
          <a:p>
            <a:r>
              <a:rPr lang="en-US" sz="1600" dirty="0"/>
              <a:t>Source: https://ieep.eu/news/more-than-half-of-all-co2-emissions-since-1751-emitted-in-the-last-30-years</a:t>
            </a:r>
          </a:p>
        </p:txBody>
      </p:sp>
      <p:sp>
        <p:nvSpPr>
          <p:cNvPr id="2" name="TextBox 1">
            <a:extLst>
              <a:ext uri="{FF2B5EF4-FFF2-40B4-BE49-F238E27FC236}">
                <a16:creationId xmlns:a16="http://schemas.microsoft.com/office/drawing/2014/main" id="{A55900FE-0527-4AEF-8D4A-448E179CC642}"/>
              </a:ext>
            </a:extLst>
          </p:cNvPr>
          <p:cNvSpPr txBox="1"/>
          <p:nvPr/>
        </p:nvSpPr>
        <p:spPr>
          <a:xfrm>
            <a:off x="499315" y="5267980"/>
            <a:ext cx="8319906" cy="523220"/>
          </a:xfrm>
          <a:prstGeom prst="rect">
            <a:avLst/>
          </a:prstGeom>
          <a:noFill/>
        </p:spPr>
        <p:txBody>
          <a:bodyPr wrap="none" rtlCol="0">
            <a:spAutoFit/>
          </a:bodyPr>
          <a:lstStyle/>
          <a:p>
            <a:r>
              <a:rPr lang="en-US" b="1" dirty="0">
                <a:solidFill>
                  <a:schemeClr val="tx2"/>
                </a:solidFill>
              </a:rPr>
              <a:t>Global carbon emissions have been increasing up to now!</a:t>
            </a:r>
          </a:p>
        </p:txBody>
      </p:sp>
    </p:spTree>
    <p:extLst>
      <p:ext uri="{BB962C8B-B14F-4D97-AF65-F5344CB8AC3E}">
        <p14:creationId xmlns:p14="http://schemas.microsoft.com/office/powerpoint/2010/main" val="1367494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CO</a:t>
            </a:r>
            <a:r>
              <a:rPr lang="en-US" b="1" kern="0" dirty="0">
                <a:solidFill>
                  <a:schemeClr val="tx2"/>
                </a:solidFill>
                <a:latin typeface="Arial" charset="0"/>
                <a:ea typeface="SimSun" pitchFamily="2" charset="-122"/>
                <a:cs typeface="+mj-cs"/>
              </a:rPr>
              <a:t>2</a:t>
            </a:r>
            <a:r>
              <a:rPr lang="en-US" sz="3600" b="1" kern="0" dirty="0">
                <a:solidFill>
                  <a:schemeClr val="tx2"/>
                </a:solidFill>
                <a:latin typeface="Arial" charset="0"/>
                <a:ea typeface="SimSun" pitchFamily="2" charset="-122"/>
                <a:cs typeface="+mj-cs"/>
              </a:rPr>
              <a:t> Emissions from Human Activities</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pic>
        <p:nvPicPr>
          <p:cNvPr id="145410" name="Picture 2" descr="http://zfacts.com/metaPage/lib/zFacts-CO2-emissions-1750-2004.gif"/>
          <p:cNvPicPr>
            <a:picLocks noChangeAspect="1" noChangeArrowheads="1"/>
          </p:cNvPicPr>
          <p:nvPr/>
        </p:nvPicPr>
        <p:blipFill>
          <a:blip r:embed="rId3" cstate="print"/>
          <a:srcRect/>
          <a:stretch>
            <a:fillRect/>
          </a:stretch>
        </p:blipFill>
        <p:spPr bwMode="auto">
          <a:xfrm>
            <a:off x="228600" y="1752600"/>
            <a:ext cx="7387667" cy="4800600"/>
          </a:xfrm>
          <a:prstGeom prst="rect">
            <a:avLst/>
          </a:prstGeom>
          <a:noFill/>
        </p:spPr>
      </p:pic>
      <p:pic>
        <p:nvPicPr>
          <p:cNvPr id="145412" name="Picture 4" descr="http://3.bp.blogspot.com/-mDzzdMQM5GE/Ta-vd0aM1wI/AAAAAAAAEl8/mm7p4Ss4gLU/s1600/13_74_24---CO2-emissions_web.jpg"/>
          <p:cNvPicPr>
            <a:picLocks noChangeAspect="1" noChangeArrowheads="1"/>
          </p:cNvPicPr>
          <p:nvPr/>
        </p:nvPicPr>
        <p:blipFill>
          <a:blip r:embed="rId4" cstate="print"/>
          <a:srcRect l="11429" t="8571" r="11429"/>
          <a:stretch>
            <a:fillRect/>
          </a:stretch>
        </p:blipFill>
        <p:spPr bwMode="auto">
          <a:xfrm>
            <a:off x="7334250" y="793750"/>
            <a:ext cx="1752600" cy="1384770"/>
          </a:xfrm>
          <a:prstGeom prst="rect">
            <a:avLst/>
          </a:prstGeom>
          <a:noFill/>
        </p:spPr>
      </p:pic>
      <p:sp>
        <p:nvSpPr>
          <p:cNvPr id="6" name="TextBox 5"/>
          <p:cNvSpPr txBox="1"/>
          <p:nvPr/>
        </p:nvSpPr>
        <p:spPr>
          <a:xfrm>
            <a:off x="7239000" y="3248561"/>
            <a:ext cx="1828800" cy="1323439"/>
          </a:xfrm>
          <a:prstGeom prst="rect">
            <a:avLst/>
          </a:prstGeom>
          <a:noFill/>
        </p:spPr>
        <p:txBody>
          <a:bodyPr wrap="square" rtlCol="0">
            <a:spAutoFit/>
          </a:bodyPr>
          <a:lstStyle/>
          <a:p>
            <a:pPr algn="l"/>
            <a:r>
              <a:rPr lang="en-US" sz="2000" b="1" dirty="0">
                <a:solidFill>
                  <a:schemeClr val="tx2"/>
                </a:solidFill>
              </a:rPr>
              <a:t>Only ~45-50% of </a:t>
            </a:r>
          </a:p>
          <a:p>
            <a:pPr algn="l"/>
            <a:r>
              <a:rPr lang="en-US" sz="2000" b="1" dirty="0">
                <a:solidFill>
                  <a:schemeClr val="tx2"/>
                </a:solidFill>
              </a:rPr>
              <a:t>the emitted CO2 remains in the atmosphere!</a:t>
            </a:r>
          </a:p>
        </p:txBody>
      </p:sp>
      <p:sp>
        <p:nvSpPr>
          <p:cNvPr id="7" name="TextBox 6"/>
          <p:cNvSpPr txBox="1"/>
          <p:nvPr/>
        </p:nvSpPr>
        <p:spPr>
          <a:xfrm>
            <a:off x="1119215" y="816114"/>
            <a:ext cx="5131534" cy="707886"/>
          </a:xfrm>
          <a:prstGeom prst="rect">
            <a:avLst/>
          </a:prstGeom>
          <a:noFill/>
        </p:spPr>
        <p:txBody>
          <a:bodyPr wrap="none" rtlCol="0">
            <a:spAutoFit/>
          </a:bodyPr>
          <a:lstStyle/>
          <a:p>
            <a:r>
              <a:rPr lang="en-US" sz="2000" b="1" dirty="0">
                <a:solidFill>
                  <a:srgbClr val="FF0000"/>
                </a:solidFill>
              </a:rPr>
              <a:t>1 </a:t>
            </a:r>
            <a:r>
              <a:rPr lang="en-US" sz="2000" b="1" dirty="0" err="1">
                <a:solidFill>
                  <a:srgbClr val="FF0000"/>
                </a:solidFill>
              </a:rPr>
              <a:t>GtC</a:t>
            </a:r>
            <a:r>
              <a:rPr lang="en-US" sz="2000" b="1" dirty="0">
                <a:solidFill>
                  <a:srgbClr val="FF0000"/>
                </a:solidFill>
              </a:rPr>
              <a:t> = the weight of 500million pick-up trucks </a:t>
            </a:r>
          </a:p>
          <a:p>
            <a:r>
              <a:rPr lang="en-US" sz="2000" b="1" dirty="0">
                <a:solidFill>
                  <a:srgbClr val="FF0000"/>
                </a:solidFill>
              </a:rPr>
              <a:t>(more than the total weight of all cars in the U.S.!)</a:t>
            </a:r>
          </a:p>
        </p:txBody>
      </p:sp>
      <p:sp>
        <p:nvSpPr>
          <p:cNvPr id="8" name="Rectangle 7"/>
          <p:cNvSpPr/>
          <p:nvPr/>
        </p:nvSpPr>
        <p:spPr>
          <a:xfrm>
            <a:off x="228600" y="1676400"/>
            <a:ext cx="5029200" cy="369332"/>
          </a:xfrm>
          <a:prstGeom prst="rect">
            <a:avLst/>
          </a:prstGeom>
        </p:spPr>
        <p:txBody>
          <a:bodyPr wrap="square">
            <a:spAutoFit/>
          </a:bodyPr>
          <a:lstStyle/>
          <a:p>
            <a:r>
              <a:rPr lang="en-US" sz="1800" b="1" dirty="0" err="1"/>
              <a:t>GtC</a:t>
            </a:r>
            <a:r>
              <a:rPr lang="en-US" sz="1800" b="1" dirty="0"/>
              <a:t>/</a:t>
            </a:r>
            <a:r>
              <a:rPr lang="en-US" sz="1800" b="1" dirty="0" err="1"/>
              <a:t>yr</a:t>
            </a:r>
            <a:r>
              <a:rPr lang="en-US" sz="1800" b="1" dirty="0"/>
              <a:t>              </a:t>
            </a:r>
            <a:r>
              <a:rPr lang="en-US" sz="1800" b="1" dirty="0">
                <a:solidFill>
                  <a:schemeClr val="bg1"/>
                </a:solidFill>
              </a:rPr>
              <a:t>Current (2020) Emission ~</a:t>
            </a:r>
            <a:r>
              <a:rPr lang="en-US" sz="1800" b="1" dirty="0">
                <a:solidFill>
                  <a:schemeClr val="tx2"/>
                </a:solidFill>
              </a:rPr>
              <a:t>9.5GtC/yr </a:t>
            </a:r>
            <a:endParaRPr lang="en-US" sz="1800" dirty="0">
              <a:solidFill>
                <a:schemeClr val="tx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A498B7B5-266D-4FF1-A2D9-8E349E5677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813"/>
            <a:ext cx="9144000" cy="604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429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1143000" y="1333500"/>
            <a:ext cx="5105400" cy="3860181"/>
          </a:xfrm>
          <a:prstGeom prst="rect">
            <a:avLst/>
          </a:prstGeom>
          <a:noFill/>
          <a:ln w="9525">
            <a:noFill/>
            <a:miter lim="800000"/>
            <a:headEnd/>
            <a:tailEnd/>
          </a:ln>
        </p:spPr>
      </p:pic>
      <p:sp>
        <p:nvSpPr>
          <p:cNvPr id="3" name="Rectangle 2"/>
          <p:cNvSpPr txBox="1">
            <a:spLocks noChangeArrowheads="1"/>
          </p:cNvSpPr>
          <p:nvPr/>
        </p:nvSpPr>
        <p:spPr>
          <a:xfrm>
            <a:off x="0" y="152400"/>
            <a:ext cx="9144000" cy="1600200"/>
          </a:xfrm>
          <a:prstGeom prst="rect">
            <a:avLst/>
          </a:prstGeom>
          <a:effectLst>
            <a:outerShdw blurRad="50800" dist="38100" dir="2700000" algn="tl" rotWithShape="0">
              <a:prstClr val="black"/>
            </a:outerShdw>
          </a:effectLst>
        </p:spPr>
        <p:txBody>
          <a:bodyPr/>
          <a:lstStyle/>
          <a:p>
            <a:pPr>
              <a:defRPr/>
            </a:pPr>
            <a:r>
              <a:rPr lang="en-US" sz="2000" b="1" kern="0" dirty="0">
                <a:solidFill>
                  <a:schemeClr val="accent2"/>
                </a:solidFill>
                <a:latin typeface="Arial" charset="0"/>
                <a:ea typeface="SimSun" pitchFamily="2" charset="-122"/>
              </a:rPr>
              <a:t>   </a:t>
            </a:r>
            <a:r>
              <a:rPr lang="en-US" sz="3200" b="1" kern="0" dirty="0">
                <a:solidFill>
                  <a:srgbClr val="FF3300"/>
                </a:solidFill>
                <a:latin typeface="Arial" charset="0"/>
                <a:ea typeface="SimSun" pitchFamily="2" charset="-122"/>
              </a:rPr>
              <a:t>Major Greenhouse Gases and Their Contributions to the Total Greenhouse Effect </a:t>
            </a:r>
            <a:endParaRPr lang="en-US" b="1" kern="0" dirty="0">
              <a:solidFill>
                <a:srgbClr val="FF3300"/>
              </a:solidFill>
              <a:latin typeface="Arial" charset="0"/>
              <a:ea typeface="SimSun" pitchFamily="2" charset="-122"/>
            </a:endParaRPr>
          </a:p>
        </p:txBody>
      </p:sp>
      <p:sp>
        <p:nvSpPr>
          <p:cNvPr id="4" name="Rectangle 3"/>
          <p:cNvSpPr/>
          <p:nvPr/>
        </p:nvSpPr>
        <p:spPr bwMode="auto">
          <a:xfrm>
            <a:off x="6248400" y="1346200"/>
            <a:ext cx="1828800" cy="3810000"/>
          </a:xfrm>
          <a:prstGeom prst="rect">
            <a:avLst/>
          </a:prstGeom>
          <a:solidFill>
            <a:schemeClr val="tx1">
              <a:lumMod val="95000"/>
            </a:schemeClr>
          </a:solidFill>
          <a:ln w="31750" cap="flat" cmpd="sng" algn="ctr">
            <a:solidFill>
              <a:schemeClr val="tx1">
                <a:lumMod val="95000"/>
              </a:schemeClr>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dirty="0">
              <a:ln>
                <a:noFill/>
              </a:ln>
              <a:solidFill>
                <a:schemeClr val="bg2"/>
              </a:solidFill>
              <a:effectLst/>
              <a:latin typeface="Arial" pitchFamily="34" charset="0"/>
              <a:cs typeface="Arial" pitchFamily="34" charset="0"/>
            </a:endParaRPr>
          </a:p>
        </p:txBody>
      </p:sp>
      <p:cxnSp>
        <p:nvCxnSpPr>
          <p:cNvPr id="6" name="Straight Connector 5"/>
          <p:cNvCxnSpPr/>
          <p:nvPr/>
        </p:nvCxnSpPr>
        <p:spPr bwMode="auto">
          <a:xfrm>
            <a:off x="6248400" y="2514600"/>
            <a:ext cx="1828800" cy="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cxnSp>
        <p:nvCxnSpPr>
          <p:cNvPr id="7" name="Straight Connector 6"/>
          <p:cNvCxnSpPr/>
          <p:nvPr/>
        </p:nvCxnSpPr>
        <p:spPr bwMode="auto">
          <a:xfrm>
            <a:off x="6248400" y="1352550"/>
            <a:ext cx="1828800" cy="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cxnSp>
        <p:nvCxnSpPr>
          <p:cNvPr id="8" name="Straight Connector 7"/>
          <p:cNvCxnSpPr/>
          <p:nvPr/>
        </p:nvCxnSpPr>
        <p:spPr bwMode="auto">
          <a:xfrm>
            <a:off x="6242050" y="3181350"/>
            <a:ext cx="1828800" cy="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cxnSp>
        <p:nvCxnSpPr>
          <p:cNvPr id="9" name="Straight Connector 8"/>
          <p:cNvCxnSpPr/>
          <p:nvPr/>
        </p:nvCxnSpPr>
        <p:spPr bwMode="auto">
          <a:xfrm>
            <a:off x="6248400" y="3829050"/>
            <a:ext cx="1828800" cy="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cxnSp>
        <p:nvCxnSpPr>
          <p:cNvPr id="10" name="Straight Connector 9"/>
          <p:cNvCxnSpPr/>
          <p:nvPr/>
        </p:nvCxnSpPr>
        <p:spPr bwMode="auto">
          <a:xfrm>
            <a:off x="6248400" y="4483100"/>
            <a:ext cx="1828800" cy="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cxnSp>
        <p:nvCxnSpPr>
          <p:cNvPr id="11" name="Straight Connector 10"/>
          <p:cNvCxnSpPr/>
          <p:nvPr/>
        </p:nvCxnSpPr>
        <p:spPr bwMode="auto">
          <a:xfrm>
            <a:off x="6242050" y="5143500"/>
            <a:ext cx="1828800" cy="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sp>
        <p:nvSpPr>
          <p:cNvPr id="14" name="TextBox 13"/>
          <p:cNvSpPr txBox="1"/>
          <p:nvPr/>
        </p:nvSpPr>
        <p:spPr>
          <a:xfrm>
            <a:off x="6239209" y="1447800"/>
            <a:ext cx="2066591" cy="830997"/>
          </a:xfrm>
          <a:prstGeom prst="rect">
            <a:avLst/>
          </a:prstGeom>
          <a:noFill/>
        </p:spPr>
        <p:txBody>
          <a:bodyPr wrap="none" rtlCol="0">
            <a:spAutoFit/>
          </a:bodyPr>
          <a:lstStyle/>
          <a:p>
            <a:r>
              <a:rPr lang="en-US" sz="2400" b="1" dirty="0">
                <a:latin typeface="Arial" pitchFamily="34" charset="0"/>
                <a:cs typeface="Arial" pitchFamily="34" charset="0"/>
              </a:rPr>
              <a:t>Atmospheric</a:t>
            </a:r>
          </a:p>
          <a:p>
            <a:r>
              <a:rPr lang="en-US" sz="2400" b="1" dirty="0">
                <a:latin typeface="Arial" pitchFamily="34" charset="0"/>
                <a:cs typeface="Arial" pitchFamily="34" charset="0"/>
              </a:rPr>
              <a:t>Life Time</a:t>
            </a:r>
          </a:p>
        </p:txBody>
      </p:sp>
      <p:sp>
        <p:nvSpPr>
          <p:cNvPr id="15" name="TextBox 14"/>
          <p:cNvSpPr txBox="1"/>
          <p:nvPr/>
        </p:nvSpPr>
        <p:spPr>
          <a:xfrm>
            <a:off x="6324600" y="2586335"/>
            <a:ext cx="1494320" cy="461665"/>
          </a:xfrm>
          <a:prstGeom prst="rect">
            <a:avLst/>
          </a:prstGeom>
          <a:noFill/>
        </p:spPr>
        <p:txBody>
          <a:bodyPr wrap="none" rtlCol="0">
            <a:spAutoFit/>
          </a:bodyPr>
          <a:lstStyle/>
          <a:p>
            <a:r>
              <a:rPr lang="en-US" sz="2400" b="1" dirty="0">
                <a:latin typeface="Arial" pitchFamily="34" charset="0"/>
                <a:cs typeface="Arial" pitchFamily="34" charset="0"/>
              </a:rPr>
              <a:t>~10 days</a:t>
            </a:r>
          </a:p>
        </p:txBody>
      </p:sp>
      <p:sp>
        <p:nvSpPr>
          <p:cNvPr id="16" name="TextBox 15"/>
          <p:cNvSpPr txBox="1"/>
          <p:nvPr/>
        </p:nvSpPr>
        <p:spPr>
          <a:xfrm>
            <a:off x="6291856" y="3272135"/>
            <a:ext cx="1864614" cy="461665"/>
          </a:xfrm>
          <a:prstGeom prst="rect">
            <a:avLst/>
          </a:prstGeom>
          <a:noFill/>
        </p:spPr>
        <p:txBody>
          <a:bodyPr wrap="none" rtlCol="0">
            <a:spAutoFit/>
          </a:bodyPr>
          <a:lstStyle/>
          <a:p>
            <a:r>
              <a:rPr lang="en-US" sz="2400" b="1" dirty="0">
                <a:latin typeface="Arial" pitchFamily="34" charset="0"/>
                <a:cs typeface="Arial" pitchFamily="34" charset="0"/>
              </a:rPr>
              <a:t>30-95 years</a:t>
            </a:r>
          </a:p>
        </p:txBody>
      </p:sp>
      <p:sp>
        <p:nvSpPr>
          <p:cNvPr id="17" name="TextBox 16"/>
          <p:cNvSpPr txBox="1"/>
          <p:nvPr/>
        </p:nvSpPr>
        <p:spPr>
          <a:xfrm>
            <a:off x="6438473" y="3881735"/>
            <a:ext cx="1418978" cy="461665"/>
          </a:xfrm>
          <a:prstGeom prst="rect">
            <a:avLst/>
          </a:prstGeom>
          <a:noFill/>
        </p:spPr>
        <p:txBody>
          <a:bodyPr wrap="none" rtlCol="0">
            <a:spAutoFit/>
          </a:bodyPr>
          <a:lstStyle/>
          <a:p>
            <a:r>
              <a:rPr lang="en-US" sz="2400" b="1" dirty="0">
                <a:latin typeface="Arial" pitchFamily="34" charset="0"/>
                <a:cs typeface="Arial" pitchFamily="34" charset="0"/>
              </a:rPr>
              <a:t>12 years</a:t>
            </a:r>
          </a:p>
        </p:txBody>
      </p:sp>
      <p:sp>
        <p:nvSpPr>
          <p:cNvPr id="18" name="TextBox 17"/>
          <p:cNvSpPr txBox="1"/>
          <p:nvPr/>
        </p:nvSpPr>
        <p:spPr>
          <a:xfrm>
            <a:off x="6448625" y="4491335"/>
            <a:ext cx="1551066" cy="461665"/>
          </a:xfrm>
          <a:prstGeom prst="rect">
            <a:avLst/>
          </a:prstGeom>
          <a:noFill/>
        </p:spPr>
        <p:txBody>
          <a:bodyPr wrap="none" rtlCol="0">
            <a:spAutoFit/>
          </a:bodyPr>
          <a:lstStyle/>
          <a:p>
            <a:r>
              <a:rPr lang="en-US" sz="2400" b="1" dirty="0">
                <a:latin typeface="Arial" pitchFamily="34" charset="0"/>
                <a:cs typeface="Arial" pitchFamily="34" charset="0"/>
              </a:rPr>
              <a:t>   Various</a:t>
            </a:r>
          </a:p>
        </p:txBody>
      </p:sp>
      <p:sp>
        <p:nvSpPr>
          <p:cNvPr id="19" name="TextBox 18"/>
          <p:cNvSpPr txBox="1"/>
          <p:nvPr/>
        </p:nvSpPr>
        <p:spPr>
          <a:xfrm>
            <a:off x="152400" y="5646003"/>
            <a:ext cx="9067800" cy="830997"/>
          </a:xfrm>
          <a:prstGeom prst="rect">
            <a:avLst/>
          </a:prstGeom>
          <a:noFill/>
        </p:spPr>
        <p:txBody>
          <a:bodyPr wrap="square" rtlCol="0">
            <a:spAutoFit/>
          </a:bodyPr>
          <a:lstStyle/>
          <a:p>
            <a:pPr algn="l"/>
            <a:r>
              <a:rPr lang="en-US" sz="2400" b="1" dirty="0">
                <a:solidFill>
                  <a:schemeClr val="tx2"/>
                </a:solidFill>
              </a:rPr>
              <a:t>Each CH</a:t>
            </a:r>
            <a:r>
              <a:rPr lang="en-US" sz="1800" b="1" dirty="0">
                <a:solidFill>
                  <a:schemeClr val="tx2"/>
                </a:solidFill>
              </a:rPr>
              <a:t>4</a:t>
            </a:r>
            <a:r>
              <a:rPr lang="en-US" sz="2400" b="1" dirty="0">
                <a:solidFill>
                  <a:schemeClr val="tx2"/>
                </a:solidFill>
              </a:rPr>
              <a:t> molecule is ~21 times more effective than CO</a:t>
            </a:r>
            <a:r>
              <a:rPr lang="en-US" sz="2000" b="1" dirty="0">
                <a:solidFill>
                  <a:schemeClr val="tx2"/>
                </a:solidFill>
              </a:rPr>
              <a:t>2</a:t>
            </a:r>
            <a:r>
              <a:rPr lang="en-US" sz="2400" b="1" dirty="0">
                <a:solidFill>
                  <a:schemeClr val="tx2"/>
                </a:solidFill>
              </a:rPr>
              <a:t>, but its net  greenhouse effect also depends on its amount and lifetime in the air. </a:t>
            </a:r>
          </a:p>
        </p:txBody>
      </p:sp>
      <p:sp>
        <p:nvSpPr>
          <p:cNvPr id="21" name="TextBox 20"/>
          <p:cNvSpPr txBox="1"/>
          <p:nvPr/>
        </p:nvSpPr>
        <p:spPr>
          <a:xfrm>
            <a:off x="1143001" y="5164435"/>
            <a:ext cx="6934200" cy="523220"/>
          </a:xfrm>
          <a:prstGeom prst="rect">
            <a:avLst/>
          </a:prstGeom>
          <a:solidFill>
            <a:schemeClr val="tx1">
              <a:lumMod val="95000"/>
            </a:schemeClr>
          </a:solidFill>
          <a:ln>
            <a:solidFill>
              <a:schemeClr val="tx1">
                <a:lumMod val="75000"/>
              </a:schemeClr>
            </a:solidFill>
          </a:ln>
        </p:spPr>
        <p:txBody>
          <a:bodyPr wrap="square" rtlCol="0">
            <a:spAutoFit/>
          </a:bodyPr>
          <a:lstStyle/>
          <a:p>
            <a:pPr algn="l"/>
            <a:r>
              <a:rPr lang="en-US" sz="2400" b="1" dirty="0">
                <a:latin typeface="Arial" pitchFamily="34" charset="0"/>
                <a:cs typeface="Arial" pitchFamily="34" charset="0"/>
              </a:rPr>
              <a:t>Nitrous Oxide    N</a:t>
            </a:r>
            <a:r>
              <a:rPr lang="en-US" sz="1800" b="1" dirty="0">
                <a:latin typeface="Arial" pitchFamily="34" charset="0"/>
                <a:cs typeface="Arial" pitchFamily="34" charset="0"/>
              </a:rPr>
              <a:t>2</a:t>
            </a:r>
            <a:r>
              <a:rPr lang="en-US" sz="2400" b="1" dirty="0">
                <a:latin typeface="Arial" pitchFamily="34" charset="0"/>
                <a:cs typeface="Arial" pitchFamily="34" charset="0"/>
              </a:rPr>
              <a:t>O       3 - 6 %          114 years</a:t>
            </a:r>
            <a:r>
              <a:rPr lang="en-US" b="1" dirty="0">
                <a:latin typeface="Arial" pitchFamily="34" charset="0"/>
                <a:cs typeface="Arial" pitchFamily="34" charset="0"/>
              </a:rPr>
              <a:t>     </a:t>
            </a:r>
            <a:endParaRPr lang="en-US" sz="2400" b="1" dirty="0">
              <a:latin typeface="Arial" pitchFamily="34" charset="0"/>
              <a:cs typeface="Arial" pitchFamily="34" charset="0"/>
            </a:endParaRPr>
          </a:p>
        </p:txBody>
      </p:sp>
      <p:cxnSp>
        <p:nvCxnSpPr>
          <p:cNvPr id="12" name="Straight Connector 11"/>
          <p:cNvCxnSpPr/>
          <p:nvPr/>
        </p:nvCxnSpPr>
        <p:spPr bwMode="auto">
          <a:xfrm>
            <a:off x="6248400" y="1346200"/>
            <a:ext cx="0" cy="421640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6" name="Picture 6">
            <a:extLst>
              <a:ext uri="{FF2B5EF4-FFF2-40B4-BE49-F238E27FC236}">
                <a16:creationId xmlns:a16="http://schemas.microsoft.com/office/drawing/2014/main" id="{EFC5129C-A37E-411E-8AF1-C56A92E2C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tx1"/>
          </a:solidFill>
        </p:spPr>
      </p:pic>
    </p:spTree>
    <p:extLst>
      <p:ext uri="{BB962C8B-B14F-4D97-AF65-F5344CB8AC3E}">
        <p14:creationId xmlns:p14="http://schemas.microsoft.com/office/powerpoint/2010/main" val="2656826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CO</a:t>
            </a:r>
            <a:r>
              <a:rPr lang="en-US" b="1" kern="0" dirty="0">
                <a:solidFill>
                  <a:schemeClr val="tx2"/>
                </a:solidFill>
                <a:latin typeface="Arial" charset="0"/>
                <a:ea typeface="SimSun" pitchFamily="2" charset="-122"/>
                <a:cs typeface="+mj-cs"/>
              </a:rPr>
              <a:t>2</a:t>
            </a:r>
            <a:r>
              <a:rPr lang="en-US" sz="3600" b="1" kern="0" dirty="0">
                <a:solidFill>
                  <a:schemeClr val="tx2"/>
                </a:solidFill>
                <a:latin typeface="Arial" charset="0"/>
                <a:ea typeface="SimSun" pitchFamily="2" charset="-122"/>
                <a:cs typeface="+mj-cs"/>
              </a:rPr>
              <a:t> Emissions from Fossil Fuel</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pic>
        <p:nvPicPr>
          <p:cNvPr id="146434" name="Picture 2" descr="http://oica.net/wp-content/uploads/co2.bmp"/>
          <p:cNvPicPr>
            <a:picLocks noChangeAspect="1" noChangeArrowheads="1"/>
          </p:cNvPicPr>
          <p:nvPr/>
        </p:nvPicPr>
        <p:blipFill>
          <a:blip r:embed="rId3" cstate="print"/>
          <a:srcRect/>
          <a:stretch>
            <a:fillRect/>
          </a:stretch>
        </p:blipFill>
        <p:spPr bwMode="auto">
          <a:xfrm>
            <a:off x="200025" y="1143000"/>
            <a:ext cx="8791575" cy="501967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A7DBD988-2385-4508-B401-23F9507F51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0F68F5-E930-4656-B2F4-B79CD89FCD9E}"/>
              </a:ext>
            </a:extLst>
          </p:cNvPr>
          <p:cNvSpPr txBox="1"/>
          <p:nvPr/>
        </p:nvSpPr>
        <p:spPr>
          <a:xfrm>
            <a:off x="533400" y="6138446"/>
            <a:ext cx="7543800" cy="338554"/>
          </a:xfrm>
          <a:prstGeom prst="rect">
            <a:avLst/>
          </a:prstGeom>
          <a:noFill/>
        </p:spPr>
        <p:txBody>
          <a:bodyPr wrap="square">
            <a:spAutoFit/>
          </a:bodyPr>
          <a:lstStyle/>
          <a:p>
            <a:r>
              <a:rPr lang="en-US" sz="1600" dirty="0"/>
              <a:t>Source: https://en.wikipedia.org/wiki/Greenhouse_gas#cite_note-WMO_20201123-61</a:t>
            </a:r>
          </a:p>
        </p:txBody>
      </p:sp>
    </p:spTree>
    <p:extLst>
      <p:ext uri="{BB962C8B-B14F-4D97-AF65-F5344CB8AC3E}">
        <p14:creationId xmlns:p14="http://schemas.microsoft.com/office/powerpoint/2010/main" val="1771986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D028F162-E129-419B-929D-D8E854EDBA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52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CD954-7E12-4B03-A9D8-763D03C39976}"/>
              </a:ext>
            </a:extLst>
          </p:cNvPr>
          <p:cNvPicPr>
            <a:picLocks noChangeAspect="1"/>
          </p:cNvPicPr>
          <p:nvPr/>
        </p:nvPicPr>
        <p:blipFill>
          <a:blip r:embed="rId2"/>
          <a:stretch>
            <a:fillRect/>
          </a:stretch>
        </p:blipFill>
        <p:spPr>
          <a:xfrm>
            <a:off x="0" y="737201"/>
            <a:ext cx="9144000" cy="5383598"/>
          </a:xfrm>
          <a:prstGeom prst="rect">
            <a:avLst/>
          </a:prstGeom>
        </p:spPr>
      </p:pic>
    </p:spTree>
    <p:extLst>
      <p:ext uri="{BB962C8B-B14F-4D97-AF65-F5344CB8AC3E}">
        <p14:creationId xmlns:p14="http://schemas.microsoft.com/office/powerpoint/2010/main" val="111324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816A1795-41CD-46A1-9851-A68BD1E1B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0913"/>
            <a:ext cx="9144000" cy="495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511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Picture 4" descr="http://upload.wikimedia.org/wikipedia/commons/thumb/8/84/CO2_responsibility_1950-2000.svg/2000px-CO2_responsibility_1950-2000.svg.png"/>
          <p:cNvPicPr>
            <a:picLocks noChangeAspect="1" noChangeArrowheads="1"/>
          </p:cNvPicPr>
          <p:nvPr/>
        </p:nvPicPr>
        <p:blipFill>
          <a:blip r:embed="rId2" cstate="print"/>
          <a:srcRect l="3527" r="5467"/>
          <a:stretch>
            <a:fillRect/>
          </a:stretch>
        </p:blipFill>
        <p:spPr bwMode="auto">
          <a:xfrm>
            <a:off x="31750" y="1347024"/>
            <a:ext cx="9067800" cy="5053776"/>
          </a:xfrm>
          <a:prstGeom prst="rect">
            <a:avLst/>
          </a:prstGeom>
          <a:solidFill>
            <a:schemeClr val="tx1"/>
          </a:solidFill>
        </p:spPr>
      </p:pic>
      <p:sp>
        <p:nvSpPr>
          <p:cNvPr id="4"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Per Capita % Contribution to Current Anthropogenic CO</a:t>
            </a:r>
            <a:r>
              <a:rPr lang="en-US" sz="3200" b="1" kern="0" baseline="-25000" dirty="0">
                <a:solidFill>
                  <a:schemeClr val="tx2"/>
                </a:solidFill>
                <a:latin typeface="Arial" charset="0"/>
                <a:ea typeface="SimSun" pitchFamily="2" charset="-122"/>
                <a:cs typeface="+mj-cs"/>
              </a:rPr>
              <a:t>2</a:t>
            </a:r>
            <a:r>
              <a:rPr lang="en-US" sz="3200" b="1" kern="0" dirty="0">
                <a:solidFill>
                  <a:schemeClr val="tx2"/>
                </a:solidFill>
                <a:latin typeface="Arial" charset="0"/>
                <a:ea typeface="SimSun" pitchFamily="2" charset="-122"/>
                <a:cs typeface="+mj-cs"/>
              </a:rPr>
              <a:t> in the Atmosphere</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482" name="Picture 2" descr="http://www.mpg.de/6679711/zoom.jpg"/>
          <p:cNvPicPr>
            <a:picLocks noChangeAspect="1" noChangeArrowheads="1"/>
          </p:cNvPicPr>
          <p:nvPr/>
        </p:nvPicPr>
        <p:blipFill>
          <a:blip r:embed="rId3" cstate="print"/>
          <a:srcRect/>
          <a:stretch>
            <a:fillRect/>
          </a:stretch>
        </p:blipFill>
        <p:spPr bwMode="auto">
          <a:xfrm>
            <a:off x="685800" y="914400"/>
            <a:ext cx="7620000" cy="5715000"/>
          </a:xfrm>
          <a:prstGeom prst="rect">
            <a:avLst/>
          </a:prstGeom>
          <a:noFill/>
        </p:spPr>
      </p:pic>
      <p:sp>
        <p:nvSpPr>
          <p:cNvPr id="3" name="Rectangle 2"/>
          <p:cNvSpPr txBox="1">
            <a:spLocks noChangeArrowheads="1"/>
          </p:cNvSpPr>
          <p:nvPr/>
        </p:nvSpPr>
        <p:spPr>
          <a:xfrm>
            <a:off x="-2286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CO</a:t>
            </a:r>
            <a:r>
              <a:rPr lang="en-US" b="1" kern="0" dirty="0">
                <a:solidFill>
                  <a:schemeClr val="tx2"/>
                </a:solidFill>
                <a:latin typeface="Arial" charset="0"/>
                <a:ea typeface="SimSun" pitchFamily="2" charset="-122"/>
                <a:cs typeface="+mj-cs"/>
              </a:rPr>
              <a:t>2</a:t>
            </a:r>
            <a:r>
              <a:rPr lang="en-US" sz="3600" b="1" kern="0" dirty="0">
                <a:solidFill>
                  <a:schemeClr val="tx2"/>
                </a:solidFill>
                <a:latin typeface="Arial" charset="0"/>
                <a:ea typeface="SimSun" pitchFamily="2" charset="-122"/>
                <a:cs typeface="+mj-cs"/>
              </a:rPr>
              <a:t> Emission History by Country</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cstate="print"/>
          <a:srcRect/>
          <a:stretch>
            <a:fillRect/>
          </a:stretch>
        </p:blipFill>
        <p:spPr bwMode="auto">
          <a:xfrm>
            <a:off x="990600" y="812991"/>
            <a:ext cx="7162800" cy="5816409"/>
          </a:xfrm>
          <a:prstGeom prst="rect">
            <a:avLst/>
          </a:prstGeom>
          <a:noFill/>
          <a:ln w="9525">
            <a:noFill/>
            <a:miter lim="800000"/>
            <a:headEnd/>
            <a:tailEnd/>
          </a:ln>
        </p:spPr>
      </p:pic>
      <p:sp>
        <p:nvSpPr>
          <p:cNvPr id="3"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2011 CO</a:t>
            </a:r>
            <a:r>
              <a:rPr lang="en-US" b="1" kern="0" dirty="0">
                <a:solidFill>
                  <a:schemeClr val="tx2"/>
                </a:solidFill>
                <a:latin typeface="Arial" charset="0"/>
                <a:ea typeface="SimSun" pitchFamily="2" charset="-122"/>
                <a:cs typeface="+mj-cs"/>
              </a:rPr>
              <a:t>2</a:t>
            </a:r>
            <a:r>
              <a:rPr lang="en-US" sz="3600" b="1" kern="0" dirty="0">
                <a:solidFill>
                  <a:schemeClr val="tx2"/>
                </a:solidFill>
                <a:latin typeface="Arial" charset="0"/>
                <a:ea typeface="SimSun" pitchFamily="2" charset="-122"/>
                <a:cs typeface="+mj-cs"/>
              </a:rPr>
              <a:t> Emissions by Country</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4" name="TextBox 3"/>
          <p:cNvSpPr txBox="1"/>
          <p:nvPr/>
        </p:nvSpPr>
        <p:spPr>
          <a:xfrm>
            <a:off x="5994735" y="1479490"/>
            <a:ext cx="1455847" cy="400110"/>
          </a:xfrm>
          <a:prstGeom prst="rect">
            <a:avLst/>
          </a:prstGeom>
          <a:noFill/>
        </p:spPr>
        <p:txBody>
          <a:bodyPr wrap="none" rtlCol="0">
            <a:spAutoFit/>
          </a:bodyPr>
          <a:lstStyle/>
          <a:p>
            <a:r>
              <a:rPr lang="en-US" sz="1800" dirty="0"/>
              <a:t>X</a:t>
            </a:r>
            <a:r>
              <a:rPr lang="en-US" sz="2000" dirty="0"/>
              <a:t>10</a:t>
            </a:r>
            <a:r>
              <a:rPr lang="en-US" sz="2000" baseline="30000" dirty="0"/>
              <a:t>6</a:t>
            </a:r>
            <a:r>
              <a:rPr lang="en-US" sz="2000" dirty="0"/>
              <a:t> kg CO</a:t>
            </a:r>
            <a:r>
              <a:rPr lang="en-US" sz="1400" dirty="0"/>
              <a:t>2</a:t>
            </a:r>
            <a:r>
              <a:rPr lang="en-US" sz="2000" dirty="0"/>
              <a:t> </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www.eoearth.org/files/145501_145600/145558/methane_eoe_atmosphere.jpg"/>
          <p:cNvPicPr>
            <a:picLocks noChangeAspect="1" noChangeArrowheads="1"/>
          </p:cNvPicPr>
          <p:nvPr/>
        </p:nvPicPr>
        <p:blipFill>
          <a:blip r:embed="rId2" cstate="print"/>
          <a:srcRect/>
          <a:stretch>
            <a:fillRect/>
          </a:stretch>
        </p:blipFill>
        <p:spPr bwMode="auto">
          <a:xfrm>
            <a:off x="152400" y="914400"/>
            <a:ext cx="8610600" cy="5724525"/>
          </a:xfrm>
          <a:prstGeom prst="rect">
            <a:avLst/>
          </a:prstGeom>
          <a:noFill/>
        </p:spPr>
      </p:pic>
      <p:sp>
        <p:nvSpPr>
          <p:cNvPr id="4"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Atmospheric CH</a:t>
            </a:r>
            <a:r>
              <a:rPr lang="en-US" b="1" kern="0" dirty="0">
                <a:solidFill>
                  <a:schemeClr val="tx2"/>
                </a:solidFill>
                <a:latin typeface="Arial" charset="0"/>
                <a:ea typeface="SimSun" pitchFamily="2" charset="-122"/>
                <a:cs typeface="+mj-cs"/>
              </a:rPr>
              <a:t>4</a:t>
            </a:r>
            <a:r>
              <a:rPr lang="en-US" sz="3600" b="1" kern="0" dirty="0">
                <a:solidFill>
                  <a:schemeClr val="tx2"/>
                </a:solidFill>
                <a:latin typeface="Arial" charset="0"/>
                <a:ea typeface="SimSun" pitchFamily="2" charset="-122"/>
                <a:cs typeface="+mj-cs"/>
              </a:rPr>
              <a:t> Concentrations</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7363B-B2DD-4869-BB82-4D0D11AE9C95}"/>
              </a:ext>
            </a:extLst>
          </p:cNvPr>
          <p:cNvPicPr>
            <a:picLocks noChangeAspect="1"/>
          </p:cNvPicPr>
          <p:nvPr/>
        </p:nvPicPr>
        <p:blipFill>
          <a:blip r:embed="rId2"/>
          <a:stretch>
            <a:fillRect/>
          </a:stretch>
        </p:blipFill>
        <p:spPr>
          <a:xfrm>
            <a:off x="0" y="235379"/>
            <a:ext cx="9144000" cy="6387242"/>
          </a:xfrm>
          <a:prstGeom prst="rect">
            <a:avLst/>
          </a:prstGeom>
        </p:spPr>
      </p:pic>
    </p:spTree>
    <p:extLst>
      <p:ext uri="{BB962C8B-B14F-4D97-AF65-F5344CB8AC3E}">
        <p14:creationId xmlns:p14="http://schemas.microsoft.com/office/powerpoint/2010/main" val="923828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3" cstate="print"/>
          <a:srcRect/>
          <a:stretch>
            <a:fillRect/>
          </a:stretch>
        </p:blipFill>
        <p:spPr bwMode="auto">
          <a:xfrm>
            <a:off x="546128" y="1219200"/>
            <a:ext cx="7759672" cy="5213768"/>
          </a:xfrm>
          <a:prstGeom prst="rect">
            <a:avLst/>
          </a:prstGeom>
          <a:noFill/>
          <a:ln w="9525">
            <a:noFill/>
            <a:miter lim="800000"/>
            <a:headEnd/>
            <a:tailEnd/>
          </a:ln>
        </p:spPr>
      </p:pic>
      <p:sp>
        <p:nvSpPr>
          <p:cNvPr id="3"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CH</a:t>
            </a:r>
            <a:r>
              <a:rPr lang="en-US" b="1" kern="0" dirty="0">
                <a:solidFill>
                  <a:schemeClr val="tx2"/>
                </a:solidFill>
                <a:latin typeface="Arial" charset="0"/>
                <a:ea typeface="SimSun" pitchFamily="2" charset="-122"/>
                <a:cs typeface="+mj-cs"/>
              </a:rPr>
              <a:t>4</a:t>
            </a:r>
            <a:r>
              <a:rPr lang="en-US" sz="3600" b="1" kern="0" dirty="0">
                <a:solidFill>
                  <a:schemeClr val="tx2"/>
                </a:solidFill>
                <a:latin typeface="Arial" charset="0"/>
                <a:ea typeface="SimSun" pitchFamily="2" charset="-122"/>
                <a:cs typeface="+mj-cs"/>
              </a:rPr>
              <a:t> Growth Rate Varies with Time</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cxnSp>
        <p:nvCxnSpPr>
          <p:cNvPr id="6" name="Straight Arrow Connector 5"/>
          <p:cNvCxnSpPr/>
          <p:nvPr/>
        </p:nvCxnSpPr>
        <p:spPr bwMode="auto">
          <a:xfrm flipH="1">
            <a:off x="7837210" y="1757918"/>
            <a:ext cx="304800" cy="0"/>
          </a:xfrm>
          <a:prstGeom prst="straightConnector1">
            <a:avLst/>
          </a:prstGeom>
          <a:solidFill>
            <a:schemeClr val="accent1"/>
          </a:solidFill>
          <a:ln w="31750" cap="flat" cmpd="sng" algn="ctr">
            <a:solidFill>
              <a:schemeClr val="tx2"/>
            </a:solidFill>
            <a:prstDash val="solid"/>
            <a:round/>
            <a:headEnd type="none" w="med" len="med"/>
            <a:tailEnd type="arrow"/>
          </a:ln>
          <a:effectLst/>
        </p:spPr>
      </p:cxnSp>
      <p:sp>
        <p:nvSpPr>
          <p:cNvPr id="7" name="TextBox 6"/>
          <p:cNvSpPr txBox="1"/>
          <p:nvPr/>
        </p:nvSpPr>
        <p:spPr>
          <a:xfrm>
            <a:off x="8033502" y="1580118"/>
            <a:ext cx="954107" cy="369332"/>
          </a:xfrm>
          <a:prstGeom prst="rect">
            <a:avLst/>
          </a:prstGeom>
          <a:noFill/>
        </p:spPr>
        <p:txBody>
          <a:bodyPr wrap="none" rtlCol="0">
            <a:spAutoFit/>
          </a:bodyPr>
          <a:lstStyle/>
          <a:p>
            <a:r>
              <a:rPr lang="en-US" sz="1800" b="1" dirty="0"/>
              <a:t>1.81ppm</a:t>
            </a:r>
          </a:p>
        </p:txBody>
      </p:sp>
      <p:sp>
        <p:nvSpPr>
          <p:cNvPr id="8" name="TextBox 7"/>
          <p:cNvSpPr txBox="1"/>
          <p:nvPr/>
        </p:nvSpPr>
        <p:spPr>
          <a:xfrm>
            <a:off x="5627149" y="3980418"/>
            <a:ext cx="2183611" cy="369332"/>
          </a:xfrm>
          <a:prstGeom prst="rect">
            <a:avLst/>
          </a:prstGeom>
          <a:noFill/>
        </p:spPr>
        <p:txBody>
          <a:bodyPr wrap="none" rtlCol="0">
            <a:spAutoFit/>
          </a:bodyPr>
          <a:lstStyle/>
          <a:p>
            <a:r>
              <a:rPr lang="en-US" sz="1800" b="1" dirty="0"/>
              <a:t>Increases by ~5ppb/yr</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media-1.web.britannica.com/eb-media/75/135075-004-105F7745.jpg"/>
          <p:cNvPicPr>
            <a:picLocks noChangeAspect="1" noChangeArrowheads="1"/>
          </p:cNvPicPr>
          <p:nvPr/>
        </p:nvPicPr>
        <p:blipFill>
          <a:blip r:embed="rId3" cstate="print"/>
          <a:srcRect/>
          <a:stretch>
            <a:fillRect/>
          </a:stretch>
        </p:blipFill>
        <p:spPr bwMode="auto">
          <a:xfrm>
            <a:off x="381000" y="990600"/>
            <a:ext cx="8458200" cy="5638800"/>
          </a:xfrm>
          <a:prstGeom prst="rect">
            <a:avLst/>
          </a:prstGeom>
          <a:noFill/>
        </p:spPr>
      </p:pic>
      <p:sp>
        <p:nvSpPr>
          <p:cNvPr id="4"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The Methane Cycle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homework.uoregon.edu/pub/class/355/methanesources.gif"/>
          <p:cNvPicPr>
            <a:picLocks noChangeAspect="1" noChangeArrowheads="1"/>
          </p:cNvPicPr>
          <p:nvPr/>
        </p:nvPicPr>
        <p:blipFill>
          <a:blip r:embed="rId2" cstate="print"/>
          <a:srcRect/>
          <a:stretch>
            <a:fillRect/>
          </a:stretch>
        </p:blipFill>
        <p:spPr bwMode="auto">
          <a:xfrm>
            <a:off x="838200" y="1143000"/>
            <a:ext cx="7557144" cy="5028627"/>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homework.uoregon.edu/pub/class/355/methe.gif"/>
          <p:cNvPicPr>
            <a:picLocks noChangeAspect="1" noChangeArrowheads="1"/>
          </p:cNvPicPr>
          <p:nvPr/>
        </p:nvPicPr>
        <p:blipFill>
          <a:blip r:embed="rId3" cstate="print"/>
          <a:srcRect/>
          <a:stretch>
            <a:fillRect/>
          </a:stretch>
        </p:blipFill>
        <p:spPr bwMode="auto">
          <a:xfrm>
            <a:off x="152400" y="123824"/>
            <a:ext cx="8982075" cy="6734176"/>
          </a:xfrm>
          <a:prstGeom prst="rect">
            <a:avLst/>
          </a:prstGeom>
          <a:noFill/>
        </p:spPr>
      </p:pic>
      <p:sp>
        <p:nvSpPr>
          <p:cNvPr id="3" name="TextBox 2"/>
          <p:cNvSpPr txBox="1"/>
          <p:nvPr/>
        </p:nvSpPr>
        <p:spPr>
          <a:xfrm>
            <a:off x="1578660" y="6096000"/>
            <a:ext cx="1655068" cy="461665"/>
          </a:xfrm>
          <a:prstGeom prst="rect">
            <a:avLst/>
          </a:prstGeom>
          <a:noFill/>
        </p:spPr>
        <p:txBody>
          <a:bodyPr wrap="none" rtlCol="0">
            <a:spAutoFit/>
          </a:bodyPr>
          <a:lstStyle/>
          <a:p>
            <a:r>
              <a:rPr lang="en-US" sz="2400" dirty="0"/>
              <a:t>1 </a:t>
            </a:r>
            <a:r>
              <a:rPr lang="en-US" sz="2400" dirty="0" err="1"/>
              <a:t>Tg</a:t>
            </a:r>
            <a:r>
              <a:rPr lang="en-US" sz="2400" dirty="0"/>
              <a:t> = 10</a:t>
            </a:r>
            <a:r>
              <a:rPr lang="en-US" sz="2400" baseline="30000" dirty="0"/>
              <a:t>12</a:t>
            </a:r>
            <a:r>
              <a:rPr lang="en-US" sz="2400" dirty="0"/>
              <a:t> g</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4" name="AutoShape 2" descr="http://www.nrcan.gc.ca/sites/www.nrcan.gc.ca.earth-sciences/files/images/perspective/images/intro-fig02_e.jpg"/>
          <p:cNvSpPr>
            <a:spLocks noChangeAspect="1" noChangeArrowheads="1"/>
          </p:cNvSpPr>
          <p:nvPr/>
        </p:nvSpPr>
        <p:spPr bwMode="auto">
          <a:xfrm>
            <a:off x="155575" y="-2743200"/>
            <a:ext cx="4286250" cy="571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6676" name="Picture 4" descr="http://www.nrcan.gc.ca/sites/www.nrcan.gc.ca.earth-sciences/files/images/perspective/images/intro-fig02_e.jpg"/>
          <p:cNvPicPr>
            <a:picLocks noChangeAspect="1" noChangeArrowheads="1"/>
          </p:cNvPicPr>
          <p:nvPr/>
        </p:nvPicPr>
        <p:blipFill rotWithShape="1">
          <a:blip r:embed="rId3" cstate="print"/>
          <a:srcRect l="-1449" b="4211"/>
          <a:stretch/>
        </p:blipFill>
        <p:spPr bwMode="auto">
          <a:xfrm>
            <a:off x="1905000" y="76200"/>
            <a:ext cx="5334000" cy="67056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257ED717-245E-4688-84FD-D58D4A278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9713"/>
            <a:ext cx="9144000"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688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295400" y="1295400"/>
            <a:ext cx="5867400" cy="954107"/>
          </a:xfrm>
          <a:prstGeom prst="rect">
            <a:avLst/>
          </a:prstGeom>
          <a:noFill/>
        </p:spPr>
        <p:txBody>
          <a:bodyPr wrap="square" rtlCol="0">
            <a:spAutoFit/>
          </a:bodyPr>
          <a:lstStyle/>
          <a:p>
            <a:r>
              <a:rPr lang="en-US" sz="2000" b="1" dirty="0">
                <a:solidFill>
                  <a:srgbClr val="000000"/>
                </a:solidFill>
              </a:rPr>
              <a:t> YouTube Video: </a:t>
            </a:r>
          </a:p>
          <a:p>
            <a:r>
              <a:rPr lang="en-US" sz="3600" b="1" dirty="0">
                <a:solidFill>
                  <a:srgbClr val="000000"/>
                </a:solidFill>
                <a:hlinkClick r:id="rId2"/>
              </a:rPr>
              <a:t>Greenhouse Effect</a:t>
            </a:r>
            <a:r>
              <a:rPr lang="en-US" sz="3600" b="1" dirty="0">
                <a:solidFill>
                  <a:srgbClr val="000000"/>
                </a:solidFill>
              </a:rPr>
              <a:t> (3min.)</a:t>
            </a:r>
          </a:p>
        </p:txBody>
      </p:sp>
      <p:sp>
        <p:nvSpPr>
          <p:cNvPr id="4" name="TextBox 3"/>
          <p:cNvSpPr txBox="1"/>
          <p:nvPr/>
        </p:nvSpPr>
        <p:spPr>
          <a:xfrm>
            <a:off x="1447800" y="3352800"/>
            <a:ext cx="5867400" cy="954107"/>
          </a:xfrm>
          <a:prstGeom prst="rect">
            <a:avLst/>
          </a:prstGeom>
          <a:noFill/>
        </p:spPr>
        <p:txBody>
          <a:bodyPr wrap="square" rtlCol="0">
            <a:spAutoFit/>
          </a:bodyPr>
          <a:lstStyle/>
          <a:p>
            <a:r>
              <a:rPr lang="en-US" sz="2000" b="1" dirty="0">
                <a:solidFill>
                  <a:srgbClr val="000000"/>
                </a:solidFill>
              </a:rPr>
              <a:t>YouTube Video: </a:t>
            </a:r>
            <a:endParaRPr lang="en-US" b="1" dirty="0">
              <a:solidFill>
                <a:srgbClr val="000000"/>
              </a:solidFill>
            </a:endParaRPr>
          </a:p>
          <a:p>
            <a:r>
              <a:rPr lang="en-US" sz="3600" b="1" dirty="0">
                <a:solidFill>
                  <a:srgbClr val="000000"/>
                </a:solidFill>
                <a:hlinkClick r:id="rId3"/>
              </a:rPr>
              <a:t>Global Warming</a:t>
            </a:r>
            <a:r>
              <a:rPr lang="en-US" sz="3600" b="1" dirty="0">
                <a:solidFill>
                  <a:srgbClr val="000000"/>
                </a:solidFill>
              </a:rPr>
              <a:t> (9min)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Homework #3</a:t>
            </a:r>
            <a:r>
              <a:rPr lang="en-US" sz="3200" b="1" dirty="0">
                <a:latin typeface="Arial" charset="0"/>
                <a:ea typeface="SimSun" pitchFamily="2" charset="-122"/>
              </a:rPr>
              <a:t> (due in one week)</a:t>
            </a:r>
            <a:r>
              <a:rPr lang="en-US" sz="4000" b="1" dirty="0">
                <a:latin typeface="Arial" charset="0"/>
                <a:ea typeface="SimSun" pitchFamily="2" charset="-122"/>
              </a:rPr>
              <a:t>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4770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76200" y="685800"/>
            <a:ext cx="8991600" cy="6019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are the major physical processes that occur at the air-sea interface? How do they help the atmosphere and ocean interact with each other?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soil moisture-precipitation and vegetation-precipitation feedback loops. (10%)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mean annual or seasonal cycles in Arctic sea ice cover, surface SW, LW, and LH+SH fluxes; and the main effects of Arctic sea ice on the climate (20%). </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are the seasonal and spatial characteristics of Arctic amplification (AA)? Why would sea-ice loss be considered as a major cause of AA? What is the potential effect of AA on midlatitude weather?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global carbon cycle, including the sizes of the major reservoirs and fluxes. Also describe the processes involved in terrestrial and marine organic carbon cycle, and in the inorganic carbon cycle.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is ocean acidification? What are its cause and major effects? (10%)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5013087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chemeClr val="bg2"/>
                </a:solidFill>
              </a:rPr>
              <a:pPr>
                <a:defRPr/>
              </a:pPr>
              <a:t>68</a:t>
            </a:fld>
            <a:endParaRPr lang="en-US" dirty="0">
              <a:solidFill>
                <a:schemeClr val="bg2"/>
              </a:solidFill>
            </a:endParaRPr>
          </a:p>
        </p:txBody>
      </p:sp>
      <p:sp>
        <p:nvSpPr>
          <p:cNvPr id="6" name="Rectangle 3"/>
          <p:cNvSpPr txBox="1">
            <a:spLocks noChangeArrowheads="1"/>
          </p:cNvSpPr>
          <p:nvPr/>
        </p:nvSpPr>
        <p:spPr bwMode="auto">
          <a:xfrm>
            <a:off x="76200" y="685800"/>
            <a:ext cx="89916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The Global Carbon Cycle: </a:t>
            </a:r>
            <a:r>
              <a:rPr lang="en-US" sz="1600" b="1" kern="0" dirty="0">
                <a:latin typeface="Microsoft Sans Serif" pitchFamily="34" charset="0"/>
              </a:rPr>
              <a:t>	</a:t>
            </a:r>
          </a:p>
          <a:p>
            <a:pPr marL="342900" indent="-342900" algn="l">
              <a:spcBef>
                <a:spcPct val="20000"/>
              </a:spcBef>
              <a:defRPr/>
            </a:pPr>
            <a:r>
              <a:rPr lang="en-US" sz="1600" b="1" kern="0" dirty="0">
                <a:latin typeface="Microsoft Sans Serif" pitchFamily="34" charset="0"/>
              </a:rPr>
              <a:t>	</a:t>
            </a:r>
            <a:r>
              <a:rPr lang="en-US" sz="2000" kern="0" dirty="0">
                <a:latin typeface="Microsoft Sans Serif" pitchFamily="34" charset="0"/>
              </a:rPr>
              <a:t>-</a:t>
            </a:r>
            <a:r>
              <a:rPr lang="en-US" b="1" kern="0" dirty="0">
                <a:latin typeface="Microsoft Sans Serif" pitchFamily="34" charset="0"/>
              </a:rPr>
              <a:t> </a:t>
            </a:r>
            <a:r>
              <a:rPr lang="en-US" sz="2000" b="1" kern="0" dirty="0">
                <a:solidFill>
                  <a:srgbClr val="C00000"/>
                </a:solidFill>
                <a:latin typeface="Microsoft Sans Serif" pitchFamily="34" charset="0"/>
              </a:rPr>
              <a:t>Terrestrial organic carbon cycle</a:t>
            </a:r>
            <a:r>
              <a:rPr lang="en-US" sz="2000" b="1" kern="0" dirty="0">
                <a:latin typeface="Microsoft Sans Serif" pitchFamily="34" charset="0"/>
              </a:rPr>
              <a:t>: Plant’s photosynthesis &amp; soil respiration,       </a:t>
            </a:r>
          </a:p>
          <a:p>
            <a:pPr marL="342900" indent="-342900" algn="l">
              <a:spcBef>
                <a:spcPct val="20000"/>
              </a:spcBef>
              <a:defRPr/>
            </a:pPr>
            <a:r>
              <a:rPr lang="en-US" sz="2000" b="1" kern="0" dirty="0">
                <a:latin typeface="Microsoft Sans Serif" pitchFamily="34" charset="0"/>
              </a:rPr>
              <a:t>        CO</a:t>
            </a:r>
            <a:r>
              <a:rPr lang="en-US" sz="2000" b="1" kern="0" baseline="-25000" dirty="0">
                <a:latin typeface="Microsoft Sans Serif" pitchFamily="34" charset="0"/>
              </a:rPr>
              <a:t>2</a:t>
            </a:r>
            <a:r>
              <a:rPr lang="en-US" sz="2000" b="1" kern="0" dirty="0">
                <a:latin typeface="Microsoft Sans Serif" pitchFamily="34" charset="0"/>
              </a:rPr>
              <a:t> fertilization</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Marine organic carbon cycle</a:t>
            </a:r>
            <a:r>
              <a:rPr lang="en-US" sz="2000" b="1" kern="0" dirty="0">
                <a:latin typeface="Microsoft Sans Serif" pitchFamily="34" charset="0"/>
              </a:rPr>
              <a:t>: Phytoplankton’s photosynthesis, </a:t>
            </a:r>
          </a:p>
          <a:p>
            <a:pPr marL="342900" indent="-342900" algn="l">
              <a:spcBef>
                <a:spcPct val="20000"/>
              </a:spcBef>
              <a:defRPr/>
            </a:pPr>
            <a:r>
              <a:rPr lang="en-US" sz="2000" b="1" kern="0" dirty="0">
                <a:latin typeface="Microsoft Sans Serif" pitchFamily="34" charset="0"/>
              </a:rPr>
              <a:t>        zooplankton’s removal of organic materials, deposit to sea floor -&gt;    </a:t>
            </a:r>
          </a:p>
          <a:p>
            <a:pPr marL="342900" indent="-342900" algn="l">
              <a:spcBef>
                <a:spcPct val="20000"/>
              </a:spcBef>
              <a:defRPr/>
            </a:pPr>
            <a:r>
              <a:rPr lang="en-US" sz="2000" b="1" kern="0" dirty="0">
                <a:latin typeface="Microsoft Sans Serif" pitchFamily="34" charset="0"/>
              </a:rPr>
              <a:t>        biological pump – important on geological time scales (millions of years)  </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Inorganic carbon cycle</a:t>
            </a:r>
            <a:r>
              <a:rPr lang="en-US" sz="2000" b="1" kern="0" dirty="0">
                <a:latin typeface="Microsoft Sans Serif" pitchFamily="34" charset="0"/>
              </a:rPr>
              <a:t>: Silicate-carbonate cycle, weathering and rock </a:t>
            </a:r>
          </a:p>
          <a:p>
            <a:pPr marL="342900" indent="-342900" algn="l">
              <a:spcBef>
                <a:spcPct val="20000"/>
              </a:spcBef>
              <a:defRPr/>
            </a:pPr>
            <a:r>
              <a:rPr lang="en-US" sz="2000" b="1" kern="0" dirty="0">
                <a:latin typeface="Microsoft Sans Serif" pitchFamily="34" charset="0"/>
              </a:rPr>
              <a:t>        metamorphism, important on geological time scales </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Ocean acidification</a:t>
            </a:r>
            <a:r>
              <a:rPr lang="en-US" sz="2000" b="1" kern="0" dirty="0">
                <a:latin typeface="Microsoft Sans Serif" pitchFamily="34" charset="0"/>
              </a:rPr>
              <a:t>: Increased CO2 </a:t>
            </a:r>
            <a:r>
              <a:rPr lang="en-US" sz="2000" b="1" kern="0" dirty="0">
                <a:latin typeface="Microsoft Sans Serif" pitchFamily="34" charset="0"/>
                <a:sym typeface="Wingdings" panose="05000000000000000000" pitchFamily="2" charset="2"/>
              </a:rPr>
              <a:t> lower pH and calcium carbonate minerals in seawater  more difficult for marine organisms</a:t>
            </a:r>
            <a:r>
              <a:rPr lang="en-US" sz="2000" b="1" kern="0" dirty="0">
                <a:latin typeface="Microsoft Sans Serif" pitchFamily="34" charset="0"/>
              </a:rPr>
              <a:t> </a:t>
            </a:r>
            <a:r>
              <a:rPr lang="en-US" sz="2000" b="1" kern="0">
                <a:latin typeface="Microsoft Sans Serif" pitchFamily="34" charset="0"/>
              </a:rPr>
              <a:t>grow shells</a:t>
            </a:r>
            <a:endParaRPr lang="en-US" sz="2000" b="1" kern="0" dirty="0">
              <a:latin typeface="Microsoft Sans Serif" pitchFamily="34" charset="0"/>
            </a:endParaRPr>
          </a:p>
          <a:p>
            <a:pPr marL="342900" indent="-342900" algn="l">
              <a:spcBef>
                <a:spcPct val="20000"/>
              </a:spcBef>
              <a:defRPr/>
            </a:pPr>
            <a:endParaRPr lang="en-US" sz="1050" b="1" kern="0" dirty="0">
              <a:latin typeface="Microsoft Sans Serif" pitchFamily="34" charset="0"/>
            </a:endParaRPr>
          </a:p>
          <a:p>
            <a:pPr marL="342900" indent="-342900" algn="l">
              <a:spcBef>
                <a:spcPct val="20000"/>
              </a:spcBef>
              <a:buFont typeface="Arial" panose="020B0604020202020204" pitchFamily="34" charset="0"/>
              <a:buChar char="•"/>
              <a:defRPr/>
            </a:pPr>
            <a:r>
              <a:rPr lang="en-US" sz="2400" b="1" kern="0" dirty="0">
                <a:solidFill>
                  <a:schemeClr val="tx2"/>
                </a:solidFill>
                <a:latin typeface="Microsoft Sans Serif" pitchFamily="34" charset="0"/>
              </a:rPr>
              <a:t>Anthropogenic Carbon Emissions:</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Atmospheric CO</a:t>
            </a:r>
            <a:r>
              <a:rPr lang="en-US" sz="2000" b="1" kern="0" baseline="-25000" dirty="0">
                <a:solidFill>
                  <a:srgbClr val="C00000"/>
                </a:solidFill>
                <a:latin typeface="Microsoft Sans Serif" pitchFamily="34" charset="0"/>
              </a:rPr>
              <a:t>2</a:t>
            </a:r>
            <a:r>
              <a:rPr lang="en-US" sz="2000" b="1" kern="0" dirty="0">
                <a:latin typeface="Microsoft Sans Serif" pitchFamily="34" charset="0"/>
              </a:rPr>
              <a:t> has been rising rapidly since the 19</a:t>
            </a:r>
            <a:r>
              <a:rPr lang="en-US" sz="2000" b="1" kern="0" baseline="30000" dirty="0">
                <a:latin typeface="Microsoft Sans Serif" pitchFamily="34" charset="0"/>
              </a:rPr>
              <a:t>th</a:t>
            </a:r>
            <a:r>
              <a:rPr lang="en-US" sz="2000" b="1" kern="0" dirty="0">
                <a:latin typeface="Microsoft Sans Serif" pitchFamily="34" charset="0"/>
              </a:rPr>
              <a:t> century to ~420ppmb today.</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CO</a:t>
            </a:r>
            <a:r>
              <a:rPr lang="en-US" sz="2000" b="1" kern="0" baseline="-25000" dirty="0">
                <a:solidFill>
                  <a:srgbClr val="C00000"/>
                </a:solidFill>
                <a:latin typeface="Microsoft Sans Serif" pitchFamily="34" charset="0"/>
              </a:rPr>
              <a:t>2</a:t>
            </a:r>
            <a:r>
              <a:rPr lang="en-US" sz="2000" b="1" kern="0" dirty="0">
                <a:solidFill>
                  <a:srgbClr val="C00000"/>
                </a:solidFill>
                <a:latin typeface="Microsoft Sans Serif" pitchFamily="34" charset="0"/>
              </a:rPr>
              <a:t> emissions </a:t>
            </a:r>
            <a:r>
              <a:rPr lang="en-US" sz="2000" b="1" kern="0" dirty="0">
                <a:latin typeface="Microsoft Sans Serif" pitchFamily="34" charset="0"/>
              </a:rPr>
              <a:t>from fossil fuel burning and deforestation (~9.5GtC/</a:t>
            </a:r>
            <a:r>
              <a:rPr lang="en-US" sz="2000" b="1" kern="0" dirty="0" err="1">
                <a:latin typeface="Microsoft Sans Serif" pitchFamily="34" charset="0"/>
              </a:rPr>
              <a:t>yr</a:t>
            </a:r>
            <a:r>
              <a:rPr lang="en-US" sz="2000" b="1" kern="0" dirty="0">
                <a:latin typeface="Microsoft Sans Serif" pitchFamily="34" charset="0"/>
              </a:rPr>
              <a:t>) have greatly altered the global carbon cycle, causing rapid CO</a:t>
            </a:r>
            <a:r>
              <a:rPr lang="en-US" sz="2000" b="1" kern="0" baseline="-25000" dirty="0">
                <a:latin typeface="Microsoft Sans Serif" pitchFamily="34" charset="0"/>
              </a:rPr>
              <a:t>2</a:t>
            </a:r>
            <a:r>
              <a:rPr lang="en-US" sz="2000" b="1" kern="0" dirty="0">
                <a:latin typeface="Microsoft Sans Serif" pitchFamily="34" charset="0"/>
              </a:rPr>
              <a:t> rise.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1" end="11"/>
                                            </p:txEl>
                                          </p:spTgt>
                                        </p:tgtEl>
                                        <p:attrNameLst>
                                          <p:attrName>style.visibility</p:attrName>
                                        </p:attrNameLst>
                                      </p:cBhvr>
                                      <p:to>
                                        <p:strVal val="visible"/>
                                      </p:to>
                                    </p:set>
                                    <p:animEffect transition="in" filter="blinds(horizontal)">
                                      <p:cBhvr>
                                        <p:cTn id="34" dur="500"/>
                                        <p:tgtEl>
                                          <p:spTgt spid="6">
                                            <p:txEl>
                                              <p:pRg st="11" end="11"/>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blinds(horizontal)">
                                      <p:cBhvr>
                                        <p:cTn id="37" dur="500"/>
                                        <p:tgtEl>
                                          <p:spTgt spid="6">
                                            <p:txEl>
                                              <p:pRg st="12" end="12"/>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3" end="13"/>
                                            </p:txEl>
                                          </p:spTgt>
                                        </p:tgtEl>
                                        <p:attrNameLst>
                                          <p:attrName>style.visibility</p:attrName>
                                        </p:attrNameLst>
                                      </p:cBhvr>
                                      <p:to>
                                        <p:strVal val="visible"/>
                                      </p:to>
                                    </p:set>
                                    <p:animEffect transition="in" filter="blinds(horizontal)">
                                      <p:cBhvr>
                                        <p:cTn id="40"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914400"/>
            <a:ext cx="9144000" cy="1600200"/>
          </a:xfrm>
          <a:prstGeom prst="rect">
            <a:avLst/>
          </a:prstGeom>
          <a:effectLst>
            <a:outerShdw blurRad="50800" dist="38100" dir="2700000" algn="tl" rotWithShape="0">
              <a:prstClr val="black"/>
            </a:outerShdw>
          </a:effectLst>
        </p:spPr>
        <p:txBody>
          <a:bodyPr/>
          <a:lstStyle/>
          <a:p>
            <a:pPr algn="l">
              <a:defRPr/>
            </a:pPr>
            <a:r>
              <a:rPr lang="en-US" sz="2400" b="1" kern="0" dirty="0">
                <a:solidFill>
                  <a:srgbClr val="FF3300"/>
                </a:solidFill>
                <a:latin typeface="Arial" charset="0"/>
                <a:ea typeface="SimSun" pitchFamily="2" charset="-122"/>
              </a:rPr>
              <a:t> </a:t>
            </a:r>
            <a:endParaRPr lang="en-US" sz="2400" b="1" kern="0" dirty="0">
              <a:solidFill>
                <a:schemeClr val="bg1"/>
              </a:solidFill>
              <a:latin typeface="Arial" charset="0"/>
              <a:ea typeface="SimSun" pitchFamily="2" charset="-122"/>
            </a:endParaRPr>
          </a:p>
          <a:p>
            <a:pPr>
              <a:defRPr/>
            </a:pPr>
            <a:r>
              <a:rPr lang="en-US" sz="4400" b="1" kern="0" dirty="0">
                <a:solidFill>
                  <a:srgbClr val="FF3300"/>
                </a:solidFill>
                <a:latin typeface="Arial" charset="0"/>
                <a:ea typeface="SimSun" pitchFamily="2" charset="-122"/>
              </a:rPr>
              <a:t>Climate Variability &amp; Extremes</a:t>
            </a:r>
          </a:p>
          <a:p>
            <a:pPr>
              <a:defRPr/>
            </a:pPr>
            <a:endParaRPr lang="en-US" b="1" kern="0" dirty="0">
              <a:solidFill>
                <a:srgbClr val="FF3300"/>
              </a:solidFill>
              <a:latin typeface="Arial" charset="0"/>
              <a:ea typeface="SimSun" pitchFamily="2" charset="-122"/>
            </a:endParaRPr>
          </a:p>
          <a:p>
            <a:pPr>
              <a:defRPr/>
            </a:pPr>
            <a:r>
              <a:rPr lang="en-US" b="1" kern="0" dirty="0">
                <a:solidFill>
                  <a:srgbClr val="FF3300"/>
                </a:solidFill>
                <a:latin typeface="Arial" charset="0"/>
                <a:ea typeface="SimSun" pitchFamily="2" charset="-122"/>
              </a:rPr>
              <a:t> </a:t>
            </a:r>
            <a:endParaRPr lang="en-US" sz="3600" b="1" kern="0" dirty="0">
              <a:solidFill>
                <a:srgbClr val="FF3300"/>
              </a:solidFill>
              <a:latin typeface="Arial" charset="0"/>
              <a:ea typeface="SimSun"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CA9344-3CC8-400B-A898-7A084446385B}"/>
              </a:ext>
            </a:extLst>
          </p:cNvPr>
          <p:cNvPicPr>
            <a:picLocks noChangeAspect="1"/>
          </p:cNvPicPr>
          <p:nvPr/>
        </p:nvPicPr>
        <p:blipFill>
          <a:blip r:embed="rId2"/>
          <a:stretch>
            <a:fillRect/>
          </a:stretch>
        </p:blipFill>
        <p:spPr>
          <a:xfrm>
            <a:off x="0" y="238413"/>
            <a:ext cx="9144000" cy="6381173"/>
          </a:xfrm>
          <a:prstGeom prst="rect">
            <a:avLst/>
          </a:prstGeom>
        </p:spPr>
      </p:pic>
    </p:spTree>
    <p:extLst>
      <p:ext uri="{BB962C8B-B14F-4D97-AF65-F5344CB8AC3E}">
        <p14:creationId xmlns:p14="http://schemas.microsoft.com/office/powerpoint/2010/main" val="360997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gfdl.noaa.gov/pix/research/climate_ecosystems/AnthropogenicCarbonCycleBox2.png"/>
          <p:cNvPicPr>
            <a:picLocks noChangeAspect="1" noChangeArrowheads="1"/>
          </p:cNvPicPr>
          <p:nvPr/>
        </p:nvPicPr>
        <p:blipFill>
          <a:blip r:embed="rId3" cstate="print"/>
          <a:srcRect/>
          <a:stretch>
            <a:fillRect/>
          </a:stretch>
        </p:blipFill>
        <p:spPr bwMode="auto">
          <a:xfrm>
            <a:off x="87268" y="1231900"/>
            <a:ext cx="8828132" cy="5334000"/>
          </a:xfrm>
          <a:prstGeom prst="rect">
            <a:avLst/>
          </a:prstGeom>
          <a:noFill/>
        </p:spPr>
      </p:pic>
      <p:sp>
        <p:nvSpPr>
          <p:cNvPr id="3"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The Global Carbon Cycle (2000-2005)</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kern="0" dirty="0">
                <a:solidFill>
                  <a:schemeClr val="tx2"/>
                </a:solidFill>
                <a:latin typeface="Arial" charset="0"/>
                <a:ea typeface="SimSun" pitchFamily="2" charset="-122"/>
                <a:cs typeface="+mj-cs"/>
              </a:rPr>
              <a:t>(Source: IPCC AR4)</a:t>
            </a: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 </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4" name="TextBox 3"/>
          <p:cNvSpPr txBox="1"/>
          <p:nvPr/>
        </p:nvSpPr>
        <p:spPr>
          <a:xfrm>
            <a:off x="1905000" y="5791200"/>
            <a:ext cx="1510350" cy="369332"/>
          </a:xfrm>
          <a:prstGeom prst="rect">
            <a:avLst/>
          </a:prstGeom>
          <a:noFill/>
        </p:spPr>
        <p:txBody>
          <a:bodyPr wrap="none" rtlCol="0">
            <a:spAutoFit/>
          </a:bodyPr>
          <a:lstStyle/>
          <a:p>
            <a:r>
              <a:rPr lang="en-US" sz="1800" b="1" dirty="0">
                <a:solidFill>
                  <a:schemeClr val="tx1"/>
                </a:solidFill>
              </a:rPr>
              <a:t>1GtC = 10</a:t>
            </a:r>
            <a:r>
              <a:rPr lang="en-US" sz="1800" b="1" baseline="30000" dirty="0">
                <a:solidFill>
                  <a:schemeClr val="tx1"/>
                </a:solidFill>
              </a:rPr>
              <a:t>15</a:t>
            </a:r>
            <a:r>
              <a:rPr lang="en-US" sz="1800" b="1" dirty="0">
                <a:solidFill>
                  <a:schemeClr val="tx1"/>
                </a:solidFill>
              </a:rPr>
              <a:t> </a:t>
            </a:r>
            <a:r>
              <a:rPr lang="en-US" sz="1800" b="1" dirty="0" err="1">
                <a:solidFill>
                  <a:schemeClr val="tx1"/>
                </a:solidFill>
              </a:rPr>
              <a:t>gC</a:t>
            </a:r>
            <a:endParaRPr lang="en-US" sz="1800" b="1" dirty="0">
              <a:solidFill>
                <a:schemeClr val="tx1"/>
              </a:solidFill>
            </a:endParaRPr>
          </a:p>
        </p:txBody>
      </p:sp>
      <p:sp>
        <p:nvSpPr>
          <p:cNvPr id="5" name="TextBox 4"/>
          <p:cNvSpPr txBox="1"/>
          <p:nvPr/>
        </p:nvSpPr>
        <p:spPr>
          <a:xfrm>
            <a:off x="1905000" y="4800600"/>
            <a:ext cx="2209259" cy="707886"/>
          </a:xfrm>
          <a:prstGeom prst="rect">
            <a:avLst/>
          </a:prstGeom>
          <a:noFill/>
        </p:spPr>
        <p:txBody>
          <a:bodyPr wrap="none" rtlCol="0">
            <a:spAutoFit/>
          </a:bodyPr>
          <a:lstStyle/>
          <a:p>
            <a:pPr algn="l"/>
            <a:r>
              <a:rPr lang="en-US" sz="2000" b="1" dirty="0"/>
              <a:t>black = natural</a:t>
            </a:r>
          </a:p>
          <a:p>
            <a:pPr algn="l"/>
            <a:r>
              <a:rPr lang="en-US" sz="2000" b="1" dirty="0">
                <a:solidFill>
                  <a:schemeClr val="tx2">
                    <a:lumMod val="75000"/>
                  </a:schemeClr>
                </a:solidFill>
              </a:rPr>
              <a:t>red = anthropogenic</a:t>
            </a:r>
          </a:p>
        </p:txBody>
      </p:sp>
      <p:sp>
        <p:nvSpPr>
          <p:cNvPr id="7" name="TextBox 6">
            <a:extLst>
              <a:ext uri="{FF2B5EF4-FFF2-40B4-BE49-F238E27FC236}">
                <a16:creationId xmlns:a16="http://schemas.microsoft.com/office/drawing/2014/main" id="{E0EC38C8-EF89-4B19-A5E0-6ECD14257CB4}"/>
              </a:ext>
            </a:extLst>
          </p:cNvPr>
          <p:cNvSpPr txBox="1"/>
          <p:nvPr/>
        </p:nvSpPr>
        <p:spPr>
          <a:xfrm>
            <a:off x="-76200" y="6508750"/>
            <a:ext cx="9220200" cy="307777"/>
          </a:xfrm>
          <a:prstGeom prst="rect">
            <a:avLst/>
          </a:prstGeom>
          <a:noFill/>
        </p:spPr>
        <p:txBody>
          <a:bodyPr wrap="square">
            <a:spAutoFit/>
          </a:bodyPr>
          <a:lstStyle/>
          <a:p>
            <a:r>
              <a:rPr lang="en-US" sz="1400" b="1" dirty="0"/>
              <a:t>GPP = Gross Primary Production. NPP = net primary productivity = GPP – plant’s respiration = ~60 </a:t>
            </a:r>
            <a:r>
              <a:rPr lang="en-US" sz="1400" b="1" dirty="0" err="1"/>
              <a:t>GtC</a:t>
            </a:r>
            <a:r>
              <a:rPr lang="en-US" sz="1400" b="1" dirty="0"/>
              <a:t>/</a:t>
            </a:r>
            <a:r>
              <a:rPr lang="en-US" sz="1400" b="1" dirty="0" err="1"/>
              <a:t>yr</a:t>
            </a:r>
            <a:r>
              <a:rPr lang="en-US" sz="1400" b="1" dirty="0"/>
              <a:t> for terrestrial plants.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DB9A8F-FAA9-465C-B6B8-2BAF276F1513}"/>
              </a:ext>
            </a:extLst>
          </p:cNvPr>
          <p:cNvPicPr>
            <a:picLocks noChangeAspect="1"/>
          </p:cNvPicPr>
          <p:nvPr/>
        </p:nvPicPr>
        <p:blipFill>
          <a:blip r:embed="rId2"/>
          <a:stretch>
            <a:fillRect/>
          </a:stretch>
        </p:blipFill>
        <p:spPr>
          <a:xfrm>
            <a:off x="0" y="579782"/>
            <a:ext cx="9144000" cy="5698435"/>
          </a:xfrm>
          <a:prstGeom prst="rect">
            <a:avLst/>
          </a:prstGeom>
        </p:spPr>
      </p:pic>
    </p:spTree>
    <p:extLst>
      <p:ext uri="{BB962C8B-B14F-4D97-AF65-F5344CB8AC3E}">
        <p14:creationId xmlns:p14="http://schemas.microsoft.com/office/powerpoint/2010/main" val="1214774341"/>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ecmwf_2000">
  <a:themeElements>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cmwf_2000">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cmwf_200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cmwf_200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cmwf_200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cmwf_200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cmwf_200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cmwf_200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41647</TotalTime>
  <Words>2080</Words>
  <Application>Microsoft Office PowerPoint</Application>
  <PresentationFormat>On-screen Show (4:3)</PresentationFormat>
  <Paragraphs>186</Paragraphs>
  <Slides>69</Slides>
  <Notes>22</Notes>
  <HiddenSlides>20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69</vt:i4>
      </vt:variant>
    </vt:vector>
  </HeadingPairs>
  <TitlesOfParts>
    <vt:vector size="78" baseType="lpstr">
      <vt:lpstr>Helvetica Neue</vt:lpstr>
      <vt:lpstr>Arial</vt:lpstr>
      <vt:lpstr>Arial Narrow</vt:lpstr>
      <vt:lpstr>Microsoft Sans Serif</vt:lpstr>
      <vt:lpstr>Times New Roman</vt:lpstr>
      <vt:lpstr>Wingdings</vt:lpstr>
      <vt:lpstr>Blank Presentation</vt:lpstr>
      <vt:lpstr>2_ecmwf_2000</vt:lpstr>
      <vt:lpstr>1_Blank Presentation</vt:lpstr>
      <vt:lpstr>Summary for Sea-ice and polar climate</vt:lpstr>
      <vt:lpstr>Homework #3 (due in one week)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Atmospheric CO2 Growth Rate </vt:lpstr>
      <vt:lpstr>PowerPoint Presentation</vt:lpstr>
      <vt:lpstr>Atmospheric CO2 Growth Rate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#3 (due in one week) </vt:lpstr>
      <vt:lpstr>Key points of Today’s Lecture </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1077</cp:revision>
  <cp:lastPrinted>2001-10-12T22:50:52Z</cp:lastPrinted>
  <dcterms:created xsi:type="dcterms:W3CDTF">2001-07-28T22:10:26Z</dcterms:created>
  <dcterms:modified xsi:type="dcterms:W3CDTF">2025-10-24T21:12:25Z</dcterms:modified>
</cp:coreProperties>
</file>