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8" r:id="rId2"/>
    <p:sldMasterId id="2147483794" r:id="rId3"/>
    <p:sldMasterId id="2147483813" r:id="rId4"/>
  </p:sldMasterIdLst>
  <p:notesMasterIdLst>
    <p:notesMasterId r:id="rId44"/>
  </p:notesMasterIdLst>
  <p:handoutMasterIdLst>
    <p:handoutMasterId r:id="rId45"/>
  </p:handoutMasterIdLst>
  <p:sldIdLst>
    <p:sldId id="563" r:id="rId5"/>
    <p:sldId id="468" r:id="rId6"/>
    <p:sldId id="555" r:id="rId7"/>
    <p:sldId id="665" r:id="rId8"/>
    <p:sldId id="729" r:id="rId9"/>
    <p:sldId id="1313" r:id="rId10"/>
    <p:sldId id="740" r:id="rId11"/>
    <p:sldId id="1199" r:id="rId12"/>
    <p:sldId id="1204" r:id="rId13"/>
    <p:sldId id="1310" r:id="rId14"/>
    <p:sldId id="1205" r:id="rId15"/>
    <p:sldId id="1306" r:id="rId16"/>
    <p:sldId id="1308" r:id="rId17"/>
    <p:sldId id="1312" r:id="rId18"/>
    <p:sldId id="1311" r:id="rId19"/>
    <p:sldId id="1307" r:id="rId20"/>
    <p:sldId id="1215" r:id="rId21"/>
    <p:sldId id="1309" r:id="rId22"/>
    <p:sldId id="1216" r:id="rId23"/>
    <p:sldId id="1217" r:id="rId24"/>
    <p:sldId id="1218" r:id="rId25"/>
    <p:sldId id="1219" r:id="rId26"/>
    <p:sldId id="1220" r:id="rId27"/>
    <p:sldId id="1221" r:id="rId28"/>
    <p:sldId id="1222" r:id="rId29"/>
    <p:sldId id="1223" r:id="rId30"/>
    <p:sldId id="1225" r:id="rId31"/>
    <p:sldId id="1224" r:id="rId32"/>
    <p:sldId id="1206" r:id="rId33"/>
    <p:sldId id="1207" r:id="rId34"/>
    <p:sldId id="794" r:id="rId35"/>
    <p:sldId id="1208" r:id="rId36"/>
    <p:sldId id="1209" r:id="rId37"/>
    <p:sldId id="1210" r:id="rId38"/>
    <p:sldId id="1211" r:id="rId39"/>
    <p:sldId id="1212" r:id="rId40"/>
    <p:sldId id="1213" r:id="rId41"/>
    <p:sldId id="1214" r:id="rId42"/>
    <p:sldId id="688" r:id="rId43"/>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52" autoAdjust="0"/>
    <p:restoredTop sz="93873" autoAdjust="0"/>
  </p:normalViewPr>
  <p:slideViewPr>
    <p:cSldViewPr>
      <p:cViewPr varScale="1">
        <p:scale>
          <a:sx n="85" d="100"/>
          <a:sy n="85" d="100"/>
        </p:scale>
        <p:origin x="489"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3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275042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335928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91069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5. The 25 CMIP5 model-averaged percentage change (in % of the 1950–79) in (a) the amplitude of the mean</a:t>
            </a:r>
          </a:p>
          <a:p>
            <a:pPr algn="l"/>
            <a:r>
              <a:rPr lang="en-US" sz="1800" b="0" i="0" u="none" strike="noStrike" baseline="0" dirty="0">
                <a:latin typeface="AdvPSTIM10-R"/>
              </a:rPr>
              <a:t>seasonal cycle of daily surface air temperature (Tas) and (b) the standard deviation (SD) of Tas anomalies (i.e., with</a:t>
            </a:r>
          </a:p>
          <a:p>
            <a:pPr algn="l"/>
            <a:r>
              <a:rPr lang="en-US" sz="1800" b="0" i="0" u="none" strike="noStrike" baseline="0" dirty="0">
                <a:latin typeface="AdvPSTIM10-R"/>
              </a:rPr>
              <a:t>the 30-yr-mean seasonal cycle of each period removed from the daily Tas before calculating the SD, with all days</a:t>
            </a:r>
          </a:p>
          <a:p>
            <a:pPr algn="l"/>
            <a:r>
              <a:rPr lang="en-US" sz="1800" b="0" i="0" u="none" strike="noStrike" baseline="0" dirty="0">
                <a:latin typeface="AdvPSTIM10-R"/>
              </a:rPr>
              <a:t>included) from 1950–79 to 2010–39 under the RCP8.5 scenario. (c),(d) As in (a),(b), but for changes from 1950–79</a:t>
            </a:r>
          </a:p>
          <a:p>
            <a:pPr algn="l"/>
            <a:r>
              <a:rPr lang="en-US" sz="1800" b="0" i="0" u="none" strike="noStrike" baseline="0" dirty="0">
                <a:latin typeface="AdvPSTIM10-R"/>
              </a:rPr>
              <a:t>to 2070–99. Stippling indicates at least 80% of the models agree on the sign of change.</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19</a:t>
            </a:fld>
            <a:endParaRPr lang="en-US"/>
          </a:p>
        </p:txBody>
      </p:sp>
    </p:spTree>
    <p:extLst>
      <p:ext uri="{BB962C8B-B14F-4D97-AF65-F5344CB8AC3E}">
        <p14:creationId xmlns:p14="http://schemas.microsoft.com/office/powerpoint/2010/main" val="111903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11. The (a),(b),(e),(f) time series and (c),(d),(g),(h) spatial patterns of the first leading EOF mode of</a:t>
            </a:r>
          </a:p>
          <a:p>
            <a:pPr algn="l"/>
            <a:r>
              <a:rPr lang="en-US" sz="1800" b="0" i="0" u="none" strike="noStrike" baseline="0" dirty="0">
                <a:latin typeface="AdvPSTIM10-R"/>
              </a:rPr>
              <a:t>monthly anomalies (relative to the 1950–80 mean, with all months concatenated) of (left) surface air temperature</a:t>
            </a:r>
          </a:p>
          <a:p>
            <a:pPr algn="l"/>
            <a:r>
              <a:rPr lang="en-US" sz="1800" b="0" i="0" u="none" strike="noStrike" baseline="0" dirty="0">
                <a:latin typeface="AdvPSTIM10-R"/>
              </a:rPr>
              <a:t>(averaged over 72 model runs) and (right) sea ice concentration (averaged over 38 model runs) from the ensemble</a:t>
            </a:r>
          </a:p>
          <a:p>
            <a:pPr algn="l"/>
            <a:r>
              <a:rPr lang="en-US" sz="1800" b="0" i="0" u="none" strike="noStrike" baseline="0" dirty="0">
                <a:latin typeface="AdvPSTIM10-R"/>
              </a:rPr>
              <a:t>mean of the historical (for 1950–2005) and RCP8.5 (for 2006–2100) simulations by 38 CMIP5 models for the (a)–(d)</a:t>
            </a:r>
          </a:p>
          <a:p>
            <a:pPr algn="l"/>
            <a:r>
              <a:rPr lang="en-US" sz="1800" b="0" i="0" u="none" strike="noStrike" baseline="0" dirty="0">
                <a:latin typeface="AdvPSTIM10-R"/>
              </a:rPr>
              <a:t>northern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N) and (e)–(h) southern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S) latitudes. Areas with less than 5% sea ice concentrations of</a:t>
            </a:r>
          </a:p>
          <a:p>
            <a:pPr algn="l"/>
            <a:r>
              <a:rPr lang="en-US" sz="1800" b="0" i="0" u="none" strike="noStrike" baseline="0" dirty="0">
                <a:latin typeface="AdvPSTIM10-R"/>
              </a:rPr>
              <a:t>the current (1950–79) mean were masked out in the sea ice analyses. In the time series plots, the two-colored lines</a:t>
            </a:r>
          </a:p>
          <a:p>
            <a:pPr algn="l"/>
            <a:r>
              <a:rPr lang="en-US" sz="1800" b="0" i="0" u="none" strike="noStrike" baseline="0" dirty="0">
                <a:latin typeface="AdvPSTIM10-R"/>
              </a:rPr>
              <a:t>connect the temporal coefficients corresponding to each of the two specific months while the coefficients for all the</a:t>
            </a:r>
          </a:p>
          <a:p>
            <a:pPr algn="l"/>
            <a:r>
              <a:rPr lang="en-US" sz="1800" b="0" i="0" u="none" strike="noStrike" baseline="0" dirty="0">
                <a:latin typeface="AdvPSTIM10-R"/>
              </a:rPr>
              <a:t>other months fall between them.</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21</a:t>
            </a:fld>
            <a:endParaRPr lang="en-US"/>
          </a:p>
        </p:txBody>
      </p:sp>
    </p:spTree>
    <p:extLst>
      <p:ext uri="{BB962C8B-B14F-4D97-AF65-F5344CB8AC3E}">
        <p14:creationId xmlns:p14="http://schemas.microsoft.com/office/powerpoint/2010/main" val="282475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11. The (a),(b),(e),(f) time series and (c),(d),(g),(h) spatial patterns of the first leading EOF mode of</a:t>
            </a:r>
          </a:p>
          <a:p>
            <a:pPr algn="l"/>
            <a:r>
              <a:rPr lang="en-US" sz="1800" b="0" i="0" u="none" strike="noStrike" baseline="0" dirty="0">
                <a:latin typeface="AdvPSTIM10-R"/>
              </a:rPr>
              <a:t>monthly anomalies (relative to the 1950–80 mean, with all months concatenated) of (left) surface air temperature</a:t>
            </a:r>
          </a:p>
          <a:p>
            <a:pPr algn="l"/>
            <a:r>
              <a:rPr lang="en-US" sz="1800" b="0" i="0" u="none" strike="noStrike" baseline="0" dirty="0">
                <a:latin typeface="AdvPSTIM10-R"/>
              </a:rPr>
              <a:t>(averaged over 72 model runs) and (right) sea ice concentration (averaged over 38 model runs) from the ensemble</a:t>
            </a:r>
          </a:p>
          <a:p>
            <a:pPr algn="l"/>
            <a:r>
              <a:rPr lang="en-US" sz="1800" b="0" i="0" u="none" strike="noStrike" baseline="0" dirty="0">
                <a:latin typeface="AdvPSTIM10-R"/>
              </a:rPr>
              <a:t>mean of the historical (for 1950–2005) and RCP8.5 (for 2006–2100) simulations by 38 CMIP5 models for the (a)–(d)</a:t>
            </a:r>
          </a:p>
          <a:p>
            <a:pPr algn="l"/>
            <a:r>
              <a:rPr lang="en-US" sz="1800" b="0" i="0" u="none" strike="noStrike" baseline="0" dirty="0">
                <a:latin typeface="AdvPSTIM10-R"/>
              </a:rPr>
              <a:t>northern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N) and (e)–(h) southern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S) latitudes. Areas with less than 5% sea ice concentrations of</a:t>
            </a:r>
          </a:p>
          <a:p>
            <a:pPr algn="l"/>
            <a:r>
              <a:rPr lang="en-US" sz="1800" b="0" i="0" u="none" strike="noStrike" baseline="0" dirty="0">
                <a:latin typeface="AdvPSTIM10-R"/>
              </a:rPr>
              <a:t>the current (1950–79) mean were masked out in the sea ice analyses. In the time series plots, the two-colored lines</a:t>
            </a:r>
          </a:p>
          <a:p>
            <a:pPr algn="l"/>
            <a:r>
              <a:rPr lang="en-US" sz="1800" b="0" i="0" u="none" strike="noStrike" baseline="0" dirty="0">
                <a:latin typeface="AdvPSTIM10-R"/>
              </a:rPr>
              <a:t>connect the temporal coefficients corresponding to each of the two specific months while the coefficients for all the</a:t>
            </a:r>
          </a:p>
          <a:p>
            <a:pPr algn="l"/>
            <a:r>
              <a:rPr lang="en-US" sz="1800" b="0" i="0" u="none" strike="noStrike" baseline="0" dirty="0">
                <a:latin typeface="AdvPSTIM10-R"/>
              </a:rPr>
              <a:t>other months fall between them.</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22</a:t>
            </a:fld>
            <a:endParaRPr lang="en-US"/>
          </a:p>
        </p:txBody>
      </p:sp>
    </p:spTree>
    <p:extLst>
      <p:ext uri="{BB962C8B-B14F-4D97-AF65-F5344CB8AC3E}">
        <p14:creationId xmlns:p14="http://schemas.microsoft.com/office/powerpoint/2010/main" val="309714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29</a:t>
            </a:fld>
            <a:endParaRPr lang="en-US">
              <a:solidFill>
                <a:srgbClr val="EEECE1"/>
              </a:solidFill>
            </a:endParaRPr>
          </a:p>
        </p:txBody>
      </p:sp>
    </p:spTree>
    <p:extLst>
      <p:ext uri="{BB962C8B-B14F-4D97-AF65-F5344CB8AC3E}">
        <p14:creationId xmlns:p14="http://schemas.microsoft.com/office/powerpoint/2010/main" val="196374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Whether a particular weather or</a:t>
            </a:r>
            <a:r>
              <a:rPr lang="en-US" baseline="0" dirty="0"/>
              <a:t> climate event is caused by climate change </a:t>
            </a:r>
            <a:r>
              <a:rPr lang="en-US" dirty="0"/>
              <a:t>has become a popular topic in the media.</a:t>
            </a:r>
            <a:r>
              <a:rPr lang="en-US" baseline="0" dirty="0"/>
              <a:t> </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30</a:t>
            </a:fld>
            <a:endParaRPr lang="en-US">
              <a:solidFill>
                <a:srgbClr val="EEECE1"/>
              </a:solidFill>
            </a:endParaRPr>
          </a:p>
        </p:txBody>
      </p:sp>
    </p:spTree>
    <p:extLst>
      <p:ext uri="{BB962C8B-B14F-4D97-AF65-F5344CB8AC3E}">
        <p14:creationId xmlns:p14="http://schemas.microsoft.com/office/powerpoint/2010/main" val="2096859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34</a:t>
            </a:fld>
            <a:endParaRPr lang="en-US">
              <a:solidFill>
                <a:srgbClr val="EEECE1"/>
              </a:solidFill>
            </a:endParaRPr>
          </a:p>
        </p:txBody>
      </p:sp>
    </p:spTree>
    <p:extLst>
      <p:ext uri="{BB962C8B-B14F-4D97-AF65-F5344CB8AC3E}">
        <p14:creationId xmlns:p14="http://schemas.microsoft.com/office/powerpoint/2010/main" val="409769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38</a:t>
            </a:fld>
            <a:endParaRPr lang="en-US">
              <a:solidFill>
                <a:srgbClr val="EEECE1"/>
              </a:solidFill>
            </a:endParaRPr>
          </a:p>
        </p:txBody>
      </p:sp>
    </p:spTree>
    <p:extLst>
      <p:ext uri="{BB962C8B-B14F-4D97-AF65-F5344CB8AC3E}">
        <p14:creationId xmlns:p14="http://schemas.microsoft.com/office/powerpoint/2010/main" val="1302106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282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580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4</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6717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5</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115A-3A01-5085-0316-7BE58D5A8B3A}"/>
            </a:ext>
          </a:extLst>
        </p:cNvPr>
        <p:cNvGrpSpPr/>
        <p:nvPr/>
      </p:nvGrpSpPr>
      <p:grpSpPr>
        <a:xfrm>
          <a:off x="0" y="0"/>
          <a:ext cx="0" cy="0"/>
          <a:chOff x="0" y="0"/>
          <a:chExt cx="0" cy="0"/>
        </a:xfrm>
      </p:grpSpPr>
      <p:sp>
        <p:nvSpPr>
          <p:cNvPr id="47106" name="Rectangle 7">
            <a:extLst>
              <a:ext uri="{FF2B5EF4-FFF2-40B4-BE49-F238E27FC236}">
                <a16:creationId xmlns:a16="http://schemas.microsoft.com/office/drawing/2014/main" id="{FAF5F846-6F9F-A42A-4A84-A7A24C3B7E48}"/>
              </a:ext>
            </a:extLst>
          </p:cNvPr>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6</a:t>
            </a:fld>
            <a:endParaRPr lang="en-US">
              <a:solidFill>
                <a:srgbClr val="3333CC"/>
              </a:solidFill>
            </a:endParaRPr>
          </a:p>
        </p:txBody>
      </p:sp>
      <p:sp>
        <p:nvSpPr>
          <p:cNvPr id="47107" name="Rectangle 2">
            <a:extLst>
              <a:ext uri="{FF2B5EF4-FFF2-40B4-BE49-F238E27FC236}">
                <a16:creationId xmlns:a16="http://schemas.microsoft.com/office/drawing/2014/main" id="{D1666208-7FB4-3F1B-A4FA-4813FC9FB1E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2502FC26-FC1D-5243-88B5-EF942EAD9734}"/>
              </a:ext>
            </a:extLst>
          </p:cNvPr>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973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Monthly anomaly (with</a:t>
            </a:r>
            <a:r>
              <a:rPr lang="en-US" baseline="0" dirty="0"/>
              <a:t> the mean annual cycle removed)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16581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40 CCSM3</a:t>
            </a:r>
            <a:r>
              <a:rPr lang="en-US" baseline="0" dirty="0"/>
              <a:t> ensemble runs with AGCM starting from different days in December and January 2000 and continue to 2060 under IPCC A1B scenario. Stippling indicates insignificant trends. Same GHG forcing in these runs.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8827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dvPSTIM10-R"/>
              </a:rPr>
              <a:t>FIG. 2. (left) Distributions of the (a) amplitude (unit: </a:t>
            </a:r>
            <a:r>
              <a:rPr lang="en-US" sz="1800" b="0" i="0" u="none" strike="noStrike" baseline="0" dirty="0">
                <a:solidFill>
                  <a:srgbClr val="000000"/>
                </a:solidFill>
                <a:latin typeface="AdvPS586B"/>
              </a:rPr>
              <a:t>8</a:t>
            </a:r>
            <a:r>
              <a:rPr lang="en-US" sz="1800" b="0" i="0" u="none" strike="noStrike" baseline="0" dirty="0">
                <a:solidFill>
                  <a:srgbClr val="000000"/>
                </a:solidFill>
                <a:latin typeface="AdvPSTIM10-R"/>
              </a:rPr>
              <a:t>C) of the 1979–98 mean seasonal cycle of daily surface air</a:t>
            </a:r>
          </a:p>
          <a:p>
            <a:pPr algn="l"/>
            <a:r>
              <a:rPr lang="en-US" sz="1800" b="0" i="0" u="none" strike="noStrike" baseline="0" dirty="0">
                <a:solidFill>
                  <a:srgbClr val="000000"/>
                </a:solidFill>
                <a:latin typeface="AdvPSTIM10-R"/>
              </a:rPr>
              <a:t>temperature (Tas) and (c) the standard deviation (SD) of daily Tas anomalies (i.e., with the 20-yr-mean seasonal</a:t>
            </a:r>
          </a:p>
          <a:p>
            <a:pPr algn="l"/>
            <a:r>
              <a:rPr lang="en-US" sz="1800" b="0" i="0" u="none" strike="noStrike" baseline="0" dirty="0">
                <a:solidFill>
                  <a:srgbClr val="000000"/>
                </a:solidFill>
                <a:latin typeface="AdvPSTIM10-R"/>
              </a:rPr>
              <a:t>cycle removed before calculating the SD) during 1979–98 from ERA-interim reanalysis. (right) (b),(d) As in (a),(c),</a:t>
            </a:r>
          </a:p>
          <a:p>
            <a:pPr algn="l"/>
            <a:r>
              <a:rPr lang="en-US" sz="1800" b="0" i="0" u="none" strike="noStrike" baseline="0" dirty="0">
                <a:solidFill>
                  <a:srgbClr val="000000"/>
                </a:solidFill>
                <a:latin typeface="AdvPSTIM10-R"/>
              </a:rPr>
              <a:t>but for the mean results of the historical simulations averaged over the 25 CMIP5 models listed in </a:t>
            </a:r>
            <a:r>
              <a:rPr lang="en-US" sz="1800" b="0" i="0" u="none" strike="noStrike" baseline="0" dirty="0">
                <a:solidFill>
                  <a:srgbClr val="0000FF"/>
                </a:solidFill>
                <a:latin typeface="AdvPSTIM10-R"/>
              </a:rPr>
              <a:t>Table 1</a:t>
            </a:r>
            <a:r>
              <a:rPr lang="en-US" sz="1800" b="0" i="0" u="none" strike="noStrike" baseline="0" dirty="0">
                <a:solidFill>
                  <a:srgbClr val="000000"/>
                </a:solidFill>
                <a:latin typeface="AdvPSTIM10-R"/>
              </a:rPr>
              <a:t>. Stippling</a:t>
            </a:r>
          </a:p>
          <a:p>
            <a:pPr algn="l"/>
            <a:r>
              <a:rPr lang="en-US" sz="1800" b="0" i="0" u="none" strike="noStrike" baseline="0" dirty="0">
                <a:solidFill>
                  <a:srgbClr val="000000"/>
                </a:solidFill>
                <a:latin typeface="AdvPSTIM10-R"/>
              </a:rPr>
              <a:t>in (a),(c) indicates the areas where the ERA-interim values are outside the 5%–95% range of the model results.</a:t>
            </a:r>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17</a:t>
            </a:fld>
            <a:endParaRPr lang="en-US"/>
          </a:p>
        </p:txBody>
      </p:sp>
    </p:spTree>
    <p:extLst>
      <p:ext uri="{BB962C8B-B14F-4D97-AF65-F5344CB8AC3E}">
        <p14:creationId xmlns:p14="http://schemas.microsoft.com/office/powerpoint/2010/main" val="35735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56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56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52447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pPr/>
              <a:t>‹#›</a:t>
            </a:fld>
            <a:endParaRPr lang="en-US"/>
          </a:p>
        </p:txBody>
      </p:sp>
    </p:spTree>
    <p:extLst>
      <p:ext uri="{BB962C8B-B14F-4D97-AF65-F5344CB8AC3E}">
        <p14:creationId xmlns:p14="http://schemas.microsoft.com/office/powerpoint/2010/main" val="406776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4225341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pPr/>
              <a:t>‹#›</a:t>
            </a:fld>
            <a:endParaRPr lang="en-US"/>
          </a:p>
        </p:txBody>
      </p:sp>
    </p:spTree>
    <p:extLst>
      <p:ext uri="{BB962C8B-B14F-4D97-AF65-F5344CB8AC3E}">
        <p14:creationId xmlns:p14="http://schemas.microsoft.com/office/powerpoint/2010/main" val="3591931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pPr/>
              <a:t>‹#›</a:t>
            </a:fld>
            <a:endParaRPr lang="en-US"/>
          </a:p>
        </p:txBody>
      </p:sp>
    </p:spTree>
    <p:extLst>
      <p:ext uri="{BB962C8B-B14F-4D97-AF65-F5344CB8AC3E}">
        <p14:creationId xmlns:p14="http://schemas.microsoft.com/office/powerpoint/2010/main" val="217802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pPr/>
              <a:t>‹#›</a:t>
            </a:fld>
            <a:endParaRPr lang="en-US"/>
          </a:p>
        </p:txBody>
      </p:sp>
    </p:spTree>
    <p:extLst>
      <p:ext uri="{BB962C8B-B14F-4D97-AF65-F5344CB8AC3E}">
        <p14:creationId xmlns:p14="http://schemas.microsoft.com/office/powerpoint/2010/main" val="1509232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pPr/>
              <a:t>‹#›</a:t>
            </a:fld>
            <a:endParaRPr lang="en-US"/>
          </a:p>
        </p:txBody>
      </p:sp>
    </p:spTree>
    <p:extLst>
      <p:ext uri="{BB962C8B-B14F-4D97-AF65-F5344CB8AC3E}">
        <p14:creationId xmlns:p14="http://schemas.microsoft.com/office/powerpoint/2010/main" val="181830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pPr/>
              <a:t>‹#›</a:t>
            </a:fld>
            <a:endParaRPr lang="en-US"/>
          </a:p>
        </p:txBody>
      </p:sp>
    </p:spTree>
    <p:extLst>
      <p:ext uri="{BB962C8B-B14F-4D97-AF65-F5344CB8AC3E}">
        <p14:creationId xmlns:p14="http://schemas.microsoft.com/office/powerpoint/2010/main" val="3424066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pPr/>
              <a:t>‹#›</a:t>
            </a:fld>
            <a:endParaRPr lang="en-US"/>
          </a:p>
        </p:txBody>
      </p:sp>
    </p:spTree>
    <p:extLst>
      <p:ext uri="{BB962C8B-B14F-4D97-AF65-F5344CB8AC3E}">
        <p14:creationId xmlns:p14="http://schemas.microsoft.com/office/powerpoint/2010/main" val="263512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pPr/>
              <a:t>‹#›</a:t>
            </a:fld>
            <a:endParaRPr lang="en-US"/>
          </a:p>
        </p:txBody>
      </p:sp>
    </p:spTree>
    <p:extLst>
      <p:ext uri="{BB962C8B-B14F-4D97-AF65-F5344CB8AC3E}">
        <p14:creationId xmlns:p14="http://schemas.microsoft.com/office/powerpoint/2010/main" val="2222380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pPr/>
              <a:t>‹#›</a:t>
            </a:fld>
            <a:endParaRPr lang="en-US"/>
          </a:p>
        </p:txBody>
      </p:sp>
    </p:spTree>
    <p:extLst>
      <p:ext uri="{BB962C8B-B14F-4D97-AF65-F5344CB8AC3E}">
        <p14:creationId xmlns:p14="http://schemas.microsoft.com/office/powerpoint/2010/main" val="3503748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pPr/>
              <a:t>‹#›</a:t>
            </a:fld>
            <a:endParaRPr lang="en-US"/>
          </a:p>
        </p:txBody>
      </p:sp>
    </p:spTree>
    <p:extLst>
      <p:ext uri="{BB962C8B-B14F-4D97-AF65-F5344CB8AC3E}">
        <p14:creationId xmlns:p14="http://schemas.microsoft.com/office/powerpoint/2010/main" val="308830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pPr/>
              <a:t>‹#›</a:t>
            </a:fld>
            <a:endParaRPr lang="en-US"/>
          </a:p>
        </p:txBody>
      </p:sp>
    </p:spTree>
    <p:extLst>
      <p:ext uri="{BB962C8B-B14F-4D97-AF65-F5344CB8AC3E}">
        <p14:creationId xmlns:p14="http://schemas.microsoft.com/office/powerpoint/2010/main" val="4195496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839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11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710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2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97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5705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3460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2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944995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500286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2517926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315172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3487200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527296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2148183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628393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345586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297947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5" r:id="rId1"/>
    <p:sldLayoutId id="2147483792" r:id="rId2"/>
    <p:sldLayoutId id="2147483793" r:id="rId3"/>
    <p:sldLayoutId id="2147483826"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20"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pPr/>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27272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3519291228"/>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1.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last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The Global Carbon Cycle: </a:t>
            </a:r>
            <a:r>
              <a:rPr lang="en-US" sz="1600" b="1" kern="0" dirty="0">
                <a:latin typeface="Microsoft Sans Serif" pitchFamily="34" charset="0"/>
              </a:rPr>
              <a:t>	</a:t>
            </a:r>
          </a:p>
          <a:p>
            <a:pPr marL="342900" indent="-342900" algn="l">
              <a:spcBef>
                <a:spcPct val="20000"/>
              </a:spcBef>
              <a:defRPr/>
            </a:pPr>
            <a:r>
              <a:rPr lang="en-US" sz="1600" b="1" kern="0" dirty="0">
                <a:latin typeface="Microsoft Sans Serif" pitchFamily="34" charset="0"/>
              </a:rPr>
              <a:t>	</a:t>
            </a:r>
            <a:r>
              <a:rPr lang="en-US" sz="2000" kern="0" dirty="0">
                <a:latin typeface="Microsoft Sans Serif" pitchFamily="34" charset="0"/>
              </a:rPr>
              <a:t>-</a:t>
            </a:r>
            <a:r>
              <a:rPr lang="en-US" b="1" kern="0" dirty="0">
                <a:latin typeface="Microsoft Sans Serif" pitchFamily="34" charset="0"/>
              </a:rPr>
              <a:t> </a:t>
            </a:r>
            <a:r>
              <a:rPr lang="en-US" sz="2000" b="1" kern="0" dirty="0">
                <a:solidFill>
                  <a:srgbClr val="C00000"/>
                </a:solidFill>
                <a:latin typeface="Microsoft Sans Serif" pitchFamily="34" charset="0"/>
              </a:rPr>
              <a:t>Terrestrial organic carbon cycle</a:t>
            </a:r>
            <a:r>
              <a:rPr lang="en-US" sz="2000" b="1" kern="0" dirty="0">
                <a:latin typeface="Microsoft Sans Serif" pitchFamily="34" charset="0"/>
              </a:rPr>
              <a:t>: Plant’s photosynthesis &amp; soil respiration,       </a:t>
            </a:r>
          </a:p>
          <a:p>
            <a:pPr marL="342900" indent="-342900" algn="l">
              <a:spcBef>
                <a:spcPct val="20000"/>
              </a:spcBef>
              <a:defRPr/>
            </a:pPr>
            <a:r>
              <a:rPr lang="en-US" sz="2000" b="1" kern="0" dirty="0">
                <a:latin typeface="Microsoft Sans Serif" pitchFamily="34" charset="0"/>
              </a:rPr>
              <a:t>        CO</a:t>
            </a:r>
            <a:r>
              <a:rPr lang="en-US" sz="2000" b="1" kern="0" baseline="-25000" dirty="0">
                <a:latin typeface="Microsoft Sans Serif" pitchFamily="34" charset="0"/>
              </a:rPr>
              <a:t>2</a:t>
            </a:r>
            <a:r>
              <a:rPr lang="en-US" sz="2000" b="1" kern="0" dirty="0">
                <a:latin typeface="Microsoft Sans Serif" pitchFamily="34" charset="0"/>
              </a:rPr>
              <a:t> fertilization</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Marine organic carbon cycle</a:t>
            </a:r>
            <a:r>
              <a:rPr lang="en-US" sz="2000" b="1" kern="0" dirty="0">
                <a:latin typeface="Microsoft Sans Serif" pitchFamily="34" charset="0"/>
              </a:rPr>
              <a:t>: Phytoplankton’s photosynthesis, </a:t>
            </a:r>
          </a:p>
          <a:p>
            <a:pPr marL="342900" indent="-342900" algn="l">
              <a:spcBef>
                <a:spcPct val="20000"/>
              </a:spcBef>
              <a:defRPr/>
            </a:pPr>
            <a:r>
              <a:rPr lang="en-US" sz="2000" b="1" kern="0" dirty="0">
                <a:latin typeface="Microsoft Sans Serif" pitchFamily="34" charset="0"/>
              </a:rPr>
              <a:t>        zooplankton’s removal of organic materials, deposit to sea floor -&gt;    </a:t>
            </a:r>
          </a:p>
          <a:p>
            <a:pPr marL="342900" indent="-342900" algn="l">
              <a:spcBef>
                <a:spcPct val="20000"/>
              </a:spcBef>
              <a:defRPr/>
            </a:pPr>
            <a:r>
              <a:rPr lang="en-US" sz="2000" b="1" kern="0" dirty="0">
                <a:latin typeface="Microsoft Sans Serif" pitchFamily="34" charset="0"/>
              </a:rPr>
              <a:t>        biological pump – important on geological time scales (millions of years)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Inorganic carbon cycle</a:t>
            </a:r>
            <a:r>
              <a:rPr lang="en-US" sz="2000" b="1" kern="0" dirty="0">
                <a:latin typeface="Microsoft Sans Serif" pitchFamily="34" charset="0"/>
              </a:rPr>
              <a:t>: Silicate-carbonate cycle, weathering and rock </a:t>
            </a:r>
          </a:p>
          <a:p>
            <a:pPr marL="342900" indent="-342900" algn="l">
              <a:spcBef>
                <a:spcPct val="20000"/>
              </a:spcBef>
              <a:defRPr/>
            </a:pPr>
            <a:r>
              <a:rPr lang="en-US" sz="2000" b="1" kern="0" dirty="0">
                <a:latin typeface="Microsoft Sans Serif" pitchFamily="34" charset="0"/>
              </a:rPr>
              <a:t>        metamorphism, important on geological time scales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Ocean acidification</a:t>
            </a:r>
            <a:r>
              <a:rPr lang="en-US" sz="2000" b="1" kern="0" dirty="0">
                <a:latin typeface="Microsoft Sans Serif" pitchFamily="34" charset="0"/>
              </a:rPr>
              <a:t>: Increased CO2 </a:t>
            </a:r>
            <a:r>
              <a:rPr lang="en-US" sz="2000" b="1" kern="0" dirty="0">
                <a:latin typeface="Microsoft Sans Serif" pitchFamily="34" charset="0"/>
                <a:sym typeface="Wingdings" panose="05000000000000000000" pitchFamily="2" charset="2"/>
              </a:rPr>
              <a:t> lower PH in seawater  major </a:t>
            </a:r>
          </a:p>
          <a:p>
            <a:pPr marL="342900" indent="-342900" algn="l">
              <a:spcBef>
                <a:spcPct val="20000"/>
              </a:spcBef>
              <a:defRPr/>
            </a:pPr>
            <a:r>
              <a:rPr lang="en-US" sz="2000" b="1" kern="0" dirty="0">
                <a:latin typeface="Microsoft Sans Serif" pitchFamily="34" charset="0"/>
                <a:sym typeface="Wingdings" panose="05000000000000000000" pitchFamily="2" charset="2"/>
              </a:rPr>
              <a:t>        impacts on marine organisms</a:t>
            </a:r>
            <a:r>
              <a:rPr lang="en-US" sz="2000" b="1" kern="0" dirty="0">
                <a:latin typeface="Microsoft Sans Serif" pitchFamily="34" charset="0"/>
              </a:rPr>
              <a:t> </a:t>
            </a:r>
          </a:p>
          <a:p>
            <a:pPr marL="342900" indent="-342900" algn="l">
              <a:spcBef>
                <a:spcPct val="20000"/>
              </a:spcBef>
              <a:defRPr/>
            </a:pPr>
            <a:endParaRPr lang="en-US" sz="140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400" b="1" kern="0" dirty="0">
                <a:solidFill>
                  <a:schemeClr val="tx2"/>
                </a:solidFill>
                <a:latin typeface="Microsoft Sans Serif" pitchFamily="34" charset="0"/>
              </a:rPr>
              <a:t>Anthropogenic Carbon Emissions: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Atmospheric CO</a:t>
            </a:r>
            <a:r>
              <a:rPr lang="en-US" sz="2000" b="1" kern="0" baseline="-25000" dirty="0">
                <a:solidFill>
                  <a:srgbClr val="C00000"/>
                </a:solidFill>
                <a:latin typeface="Microsoft Sans Serif" pitchFamily="34" charset="0"/>
              </a:rPr>
              <a:t>2</a:t>
            </a:r>
            <a:r>
              <a:rPr lang="en-US" sz="2000" b="1" kern="0" dirty="0">
                <a:latin typeface="Microsoft Sans Serif" pitchFamily="34" charset="0"/>
              </a:rPr>
              <a:t> has been rising rapidly since the 19</a:t>
            </a:r>
            <a:r>
              <a:rPr lang="en-US" sz="2000" b="1" kern="0" baseline="30000" dirty="0">
                <a:latin typeface="Microsoft Sans Serif" pitchFamily="34" charset="0"/>
              </a:rPr>
              <a:t>th</a:t>
            </a:r>
            <a:r>
              <a:rPr lang="en-US" sz="2000" b="1" kern="0" dirty="0">
                <a:latin typeface="Microsoft Sans Serif" pitchFamily="34" charset="0"/>
              </a:rPr>
              <a:t> century to ~420ppm today.</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CO</a:t>
            </a:r>
            <a:r>
              <a:rPr lang="en-US" sz="2000" b="1" kern="0" baseline="-25000" dirty="0">
                <a:solidFill>
                  <a:srgbClr val="C00000"/>
                </a:solidFill>
                <a:latin typeface="Microsoft Sans Serif" pitchFamily="34" charset="0"/>
              </a:rPr>
              <a:t>2</a:t>
            </a:r>
            <a:r>
              <a:rPr lang="en-US" sz="2000" b="1" kern="0" dirty="0">
                <a:solidFill>
                  <a:srgbClr val="C00000"/>
                </a:solidFill>
                <a:latin typeface="Microsoft Sans Serif" pitchFamily="34" charset="0"/>
              </a:rPr>
              <a:t> emissions </a:t>
            </a:r>
            <a:r>
              <a:rPr lang="en-US" sz="2000" b="1" kern="0" dirty="0">
                <a:latin typeface="Microsoft Sans Serif" pitchFamily="34" charset="0"/>
              </a:rPr>
              <a:t>from fossil fuel burning and deforestation (~9.5GtC/</a:t>
            </a:r>
            <a:r>
              <a:rPr lang="en-US" sz="2000" b="1" kern="0" dirty="0" err="1">
                <a:latin typeface="Microsoft Sans Serif" pitchFamily="34" charset="0"/>
              </a:rPr>
              <a:t>yr</a:t>
            </a:r>
            <a:r>
              <a:rPr lang="en-US" sz="2000" b="1" kern="0" dirty="0">
                <a:latin typeface="Microsoft Sans Serif" pitchFamily="34" charset="0"/>
              </a:rPr>
              <a:t>) have greatly altered the global carbon cycle, causing rapid CO</a:t>
            </a:r>
            <a:r>
              <a:rPr lang="en-US" sz="2000" b="1" kern="0" baseline="-25000" dirty="0">
                <a:latin typeface="Microsoft Sans Serif" pitchFamily="34" charset="0"/>
              </a:rPr>
              <a:t>2</a:t>
            </a:r>
            <a:r>
              <a:rPr lang="en-US" sz="2000" b="1" kern="0" dirty="0">
                <a:latin typeface="Microsoft Sans Serif" pitchFamily="34" charset="0"/>
              </a:rPr>
              <a:t> rise.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blinds(horizontal)">
                                      <p:cBhvr>
                                        <p:cTn id="37" dur="500"/>
                                        <p:tgtEl>
                                          <p:spTgt spid="6">
                                            <p:txEl>
                                              <p:pRg st="12" end="12"/>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blinds(horizontal)">
                                      <p:cBhvr>
                                        <p:cTn id="40" dur="500"/>
                                        <p:tgtEl>
                                          <p:spTgt spid="6">
                                            <p:txEl>
                                              <p:pRg st="13" end="13"/>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animEffect transition="in" filter="blinds(horizontal)">
                                      <p:cBhvr>
                                        <p:cTn id="43"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861AA4-2052-4144-85F0-6EB97C7CB7D7}"/>
              </a:ext>
            </a:extLst>
          </p:cNvPr>
          <p:cNvPicPr>
            <a:picLocks noChangeAspect="1"/>
          </p:cNvPicPr>
          <p:nvPr/>
        </p:nvPicPr>
        <p:blipFill>
          <a:blip r:embed="rId2"/>
          <a:stretch>
            <a:fillRect/>
          </a:stretch>
        </p:blipFill>
        <p:spPr>
          <a:xfrm>
            <a:off x="304800" y="0"/>
            <a:ext cx="5126616" cy="6858000"/>
          </a:xfrm>
          <a:prstGeom prst="rect">
            <a:avLst/>
          </a:prstGeom>
        </p:spPr>
      </p:pic>
      <p:sp>
        <p:nvSpPr>
          <p:cNvPr id="4" name="TextBox 3">
            <a:extLst>
              <a:ext uri="{FF2B5EF4-FFF2-40B4-BE49-F238E27FC236}">
                <a16:creationId xmlns:a16="http://schemas.microsoft.com/office/drawing/2014/main" id="{A5973B83-EF25-4AB1-A6FA-9F923875A70D}"/>
              </a:ext>
            </a:extLst>
          </p:cNvPr>
          <p:cNvSpPr txBox="1"/>
          <p:nvPr/>
        </p:nvSpPr>
        <p:spPr>
          <a:xfrm>
            <a:off x="5425215" y="575370"/>
            <a:ext cx="3794985" cy="3539430"/>
          </a:xfrm>
          <a:prstGeom prst="rect">
            <a:avLst/>
          </a:prstGeom>
          <a:noFill/>
        </p:spPr>
        <p:txBody>
          <a:bodyPr wrap="square" rtlCol="0">
            <a:spAutoFit/>
          </a:bodyPr>
          <a:lstStyle/>
          <a:p>
            <a:pPr algn="l"/>
            <a:r>
              <a:rPr lang="en-US" b="1" dirty="0">
                <a:solidFill>
                  <a:schemeClr val="tx2"/>
                </a:solidFill>
              </a:rPr>
              <a:t>Internal variations in </a:t>
            </a:r>
          </a:p>
          <a:p>
            <a:pPr algn="l"/>
            <a:r>
              <a:rPr lang="en-US" b="1" i="1" dirty="0">
                <a:solidFill>
                  <a:schemeClr val="tx2"/>
                </a:solidFill>
              </a:rPr>
              <a:t>Global-mean</a:t>
            </a:r>
            <a:r>
              <a:rPr lang="en-US" b="1" dirty="0">
                <a:solidFill>
                  <a:schemeClr val="tx2"/>
                </a:solidFill>
              </a:rPr>
              <a:t> T and P:</a:t>
            </a:r>
          </a:p>
          <a:p>
            <a:pPr algn="l"/>
            <a:endParaRPr lang="en-US" b="1" dirty="0">
              <a:solidFill>
                <a:schemeClr val="tx2"/>
              </a:solidFill>
            </a:endParaRPr>
          </a:p>
          <a:p>
            <a:pPr algn="l"/>
            <a:r>
              <a:rPr lang="en-US" sz="2000" dirty="0">
                <a:solidFill>
                  <a:srgbClr val="C00000"/>
                </a:solidFill>
              </a:rPr>
              <a:t>Each line is one ensemble </a:t>
            </a:r>
          </a:p>
          <a:p>
            <a:pPr algn="l"/>
            <a:r>
              <a:rPr lang="en-US" sz="2000" dirty="0">
                <a:solidFill>
                  <a:srgbClr val="C00000"/>
                </a:solidFill>
              </a:rPr>
              <a:t>model simulation. The difference</a:t>
            </a:r>
          </a:p>
          <a:p>
            <a:pPr algn="l"/>
            <a:r>
              <a:rPr lang="en-US" sz="2000" dirty="0">
                <a:solidFill>
                  <a:srgbClr val="C00000"/>
                </a:solidFill>
              </a:rPr>
              <a:t>among them is due to internal variability.</a:t>
            </a:r>
          </a:p>
          <a:p>
            <a:pPr algn="l"/>
            <a:endParaRPr lang="en-US" sz="2000" dirty="0">
              <a:solidFill>
                <a:srgbClr val="C00000"/>
              </a:solidFill>
            </a:endParaRPr>
          </a:p>
          <a:p>
            <a:pPr algn="l"/>
            <a:r>
              <a:rPr lang="en-US" sz="2000" dirty="0">
                <a:solidFill>
                  <a:srgbClr val="C00000"/>
                </a:solidFill>
              </a:rPr>
              <a:t>The observation represents </a:t>
            </a:r>
            <a:r>
              <a:rPr lang="en-US" sz="2000" b="1" dirty="0">
                <a:solidFill>
                  <a:srgbClr val="FF0000"/>
                </a:solidFill>
              </a:rPr>
              <a:t>one</a:t>
            </a:r>
            <a:r>
              <a:rPr lang="en-US" sz="2000" dirty="0">
                <a:solidFill>
                  <a:srgbClr val="C00000"/>
                </a:solidFill>
              </a:rPr>
              <a:t> of the </a:t>
            </a:r>
          </a:p>
          <a:p>
            <a:pPr algn="l"/>
            <a:r>
              <a:rPr lang="en-US" sz="2000" dirty="0">
                <a:solidFill>
                  <a:srgbClr val="C00000"/>
                </a:solidFill>
              </a:rPr>
              <a:t>model runs. </a:t>
            </a:r>
          </a:p>
        </p:txBody>
      </p:sp>
      <p:sp>
        <p:nvSpPr>
          <p:cNvPr id="5" name="TextBox 4">
            <a:extLst>
              <a:ext uri="{FF2B5EF4-FFF2-40B4-BE49-F238E27FC236}">
                <a16:creationId xmlns:a16="http://schemas.microsoft.com/office/drawing/2014/main" id="{6C4A5C1F-5401-412B-B972-EF4D414BC46A}"/>
              </a:ext>
            </a:extLst>
          </p:cNvPr>
          <p:cNvSpPr txBox="1"/>
          <p:nvPr/>
        </p:nvSpPr>
        <p:spPr>
          <a:xfrm>
            <a:off x="7218358" y="6477000"/>
            <a:ext cx="1773242" cy="307777"/>
          </a:xfrm>
          <a:prstGeom prst="rect">
            <a:avLst/>
          </a:prstGeom>
          <a:noFill/>
        </p:spPr>
        <p:txBody>
          <a:bodyPr wrap="none" rtlCol="0">
            <a:spAutoFit/>
          </a:bodyPr>
          <a:lstStyle/>
          <a:p>
            <a:r>
              <a:rPr lang="en-US" sz="1400" dirty="0"/>
              <a:t>Dai and </a:t>
            </a:r>
            <a:r>
              <a:rPr lang="en-US" sz="1400" dirty="0" err="1"/>
              <a:t>Bloecker</a:t>
            </a:r>
            <a:r>
              <a:rPr lang="en-US" sz="1400" dirty="0"/>
              <a:t> (2019)</a:t>
            </a:r>
          </a:p>
        </p:txBody>
      </p:sp>
    </p:spTree>
    <p:extLst>
      <p:ext uri="{BB962C8B-B14F-4D97-AF65-F5344CB8AC3E}">
        <p14:creationId xmlns:p14="http://schemas.microsoft.com/office/powerpoint/2010/main" val="1314001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6" name="Rectangle 2"/>
          <p:cNvSpPr txBox="1">
            <a:spLocks noChangeArrowheads="1"/>
          </p:cNvSpPr>
          <p:nvPr/>
        </p:nvSpPr>
        <p:spPr>
          <a:xfrm>
            <a:off x="0" y="76200"/>
            <a:ext cx="8077200" cy="838200"/>
          </a:xfrm>
          <a:prstGeom prst="rect">
            <a:avLst/>
          </a:prstGeom>
          <a:effectLst>
            <a:outerShdw blurRad="50800" dist="38100" dir="2700000" algn="tl" rotWithShape="0">
              <a:prstClr val="black"/>
            </a:outerShdw>
          </a:effectLst>
        </p:spPr>
        <p:txBody>
          <a:bodyPr/>
          <a:lstStyle/>
          <a:p>
            <a:pPr>
              <a:defRPr/>
            </a:pPr>
            <a:r>
              <a:rPr lang="en-US" sz="4000" b="1" kern="0" dirty="0">
                <a:solidFill>
                  <a:srgbClr val="FF3300"/>
                </a:solidFill>
                <a:latin typeface="Arial" charset="0"/>
              </a:rPr>
              <a:t>Natural Cycles or Trends?  </a:t>
            </a:r>
            <a:r>
              <a:rPr lang="en-US" sz="4400" b="1" kern="0" dirty="0">
                <a:solidFill>
                  <a:srgbClr val="FF3300"/>
                </a:solidFill>
                <a:latin typeface="Arial" charset="0"/>
              </a:rPr>
              <a:t> </a:t>
            </a:r>
            <a:endParaRPr lang="en-US" sz="4000" b="1" kern="0" dirty="0">
              <a:solidFill>
                <a:srgbClr val="FF3300"/>
              </a:solidFill>
              <a:latin typeface="Arial" charset="0"/>
            </a:endParaRPr>
          </a:p>
        </p:txBody>
      </p:sp>
      <p:pic>
        <p:nvPicPr>
          <p:cNvPr id="7" name="Picture 6" descr="P.vs.IPO-timeSeries1920-2010-MONTHLY-SW.USA.png"/>
          <p:cNvPicPr>
            <a:picLocks noChangeAspect="1"/>
          </p:cNvPicPr>
          <p:nvPr/>
        </p:nvPicPr>
        <p:blipFill>
          <a:blip r:embed="rId2" cstate="print"/>
          <a:stretch>
            <a:fillRect/>
          </a:stretch>
        </p:blipFill>
        <p:spPr>
          <a:xfrm>
            <a:off x="377433" y="1066800"/>
            <a:ext cx="8309367" cy="5512783"/>
          </a:xfrm>
          <a:prstGeom prst="rect">
            <a:avLst/>
          </a:prstGeom>
        </p:spPr>
      </p:pic>
      <p:sp>
        <p:nvSpPr>
          <p:cNvPr id="8" name="Rectangle 7"/>
          <p:cNvSpPr/>
          <p:nvPr/>
        </p:nvSpPr>
        <p:spPr bwMode="auto">
          <a:xfrm>
            <a:off x="1219200" y="2209800"/>
            <a:ext cx="2438400" cy="2667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9" name="Rectangle 8"/>
          <p:cNvSpPr/>
          <p:nvPr/>
        </p:nvSpPr>
        <p:spPr bwMode="auto">
          <a:xfrm>
            <a:off x="3581400" y="2133600"/>
            <a:ext cx="2667000" cy="2971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cxnSp>
        <p:nvCxnSpPr>
          <p:cNvPr id="11" name="Straight Arrow Connector 10"/>
          <p:cNvCxnSpPr/>
          <p:nvPr/>
        </p:nvCxnSpPr>
        <p:spPr bwMode="auto">
          <a:xfrm flipV="1">
            <a:off x="3581400" y="2133600"/>
            <a:ext cx="2667000" cy="2286000"/>
          </a:xfrm>
          <a:prstGeom prst="straightConnector1">
            <a:avLst/>
          </a:prstGeom>
          <a:solidFill>
            <a:schemeClr val="accent1"/>
          </a:solidFill>
          <a:ln w="34925" cap="flat" cmpd="sng" algn="ctr">
            <a:solidFill>
              <a:schemeClr val="bg2"/>
            </a:solidFill>
            <a:prstDash val="sysDot"/>
            <a:round/>
            <a:headEnd type="none" w="med" len="med"/>
            <a:tailEnd type="arrow"/>
          </a:ln>
          <a:effectLst/>
        </p:spPr>
      </p:cxnSp>
      <p:cxnSp>
        <p:nvCxnSpPr>
          <p:cNvPr id="10" name="Straight Arrow Connector 9"/>
          <p:cNvCxnSpPr/>
          <p:nvPr/>
        </p:nvCxnSpPr>
        <p:spPr bwMode="auto">
          <a:xfrm>
            <a:off x="6400800" y="2057400"/>
            <a:ext cx="2133600" cy="1905000"/>
          </a:xfrm>
          <a:prstGeom prst="straightConnector1">
            <a:avLst/>
          </a:prstGeom>
          <a:solidFill>
            <a:schemeClr val="accent1"/>
          </a:solidFill>
          <a:ln w="34925" cap="flat" cmpd="sng" algn="ctr">
            <a:solidFill>
              <a:schemeClr val="bg2"/>
            </a:solidFill>
            <a:prstDash val="sysDot"/>
            <a:round/>
            <a:headEnd type="none" w="med" len="med"/>
            <a:tailEnd type="arrow"/>
          </a:ln>
          <a:effectLst/>
        </p:spPr>
      </p:cxnSp>
      <p:sp>
        <p:nvSpPr>
          <p:cNvPr id="13" name="Rectangle 12"/>
          <p:cNvSpPr/>
          <p:nvPr/>
        </p:nvSpPr>
        <p:spPr bwMode="auto">
          <a:xfrm>
            <a:off x="6248400" y="2057400"/>
            <a:ext cx="2286000" cy="2895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cxnSp>
        <p:nvCxnSpPr>
          <p:cNvPr id="15" name="Straight Connector 14"/>
          <p:cNvCxnSpPr/>
          <p:nvPr/>
        </p:nvCxnSpPr>
        <p:spPr bwMode="auto">
          <a:xfrm>
            <a:off x="609600" y="6629400"/>
            <a:ext cx="762000" cy="0"/>
          </a:xfrm>
          <a:prstGeom prst="line">
            <a:avLst/>
          </a:prstGeom>
          <a:solidFill>
            <a:schemeClr val="accent1"/>
          </a:solidFill>
          <a:ln w="38100" cap="flat" cmpd="sng" algn="ctr">
            <a:solidFill>
              <a:schemeClr val="bg2"/>
            </a:solidFill>
            <a:prstDash val="solid"/>
            <a:round/>
            <a:headEnd type="none" w="med" len="med"/>
            <a:tailEnd type="none" w="med" len="sm"/>
          </a:ln>
          <a:effectLst/>
        </p:spPr>
      </p:cxnSp>
      <p:cxnSp>
        <p:nvCxnSpPr>
          <p:cNvPr id="16" name="Straight Connector 15"/>
          <p:cNvCxnSpPr/>
          <p:nvPr/>
        </p:nvCxnSpPr>
        <p:spPr bwMode="auto">
          <a:xfrm>
            <a:off x="2514600" y="6629400"/>
            <a:ext cx="762000" cy="0"/>
          </a:xfrm>
          <a:prstGeom prst="line">
            <a:avLst/>
          </a:prstGeom>
          <a:solidFill>
            <a:schemeClr val="accent1"/>
          </a:solidFill>
          <a:ln w="38100" cap="flat" cmpd="sng" algn="ctr">
            <a:solidFill>
              <a:srgbClr val="FF0000"/>
            </a:solidFill>
            <a:prstDash val="solid"/>
            <a:round/>
            <a:headEnd type="none" w="med" len="med"/>
            <a:tailEnd type="none" w="med" len="sm"/>
          </a:ln>
          <a:effectLst/>
        </p:spPr>
      </p:cxnSp>
      <p:sp>
        <p:nvSpPr>
          <p:cNvPr id="17" name="TextBox 16"/>
          <p:cNvSpPr txBox="1"/>
          <p:nvPr/>
        </p:nvSpPr>
        <p:spPr>
          <a:xfrm>
            <a:off x="1371600" y="6368668"/>
            <a:ext cx="381836" cy="523220"/>
          </a:xfrm>
          <a:prstGeom prst="rect">
            <a:avLst/>
          </a:prstGeom>
          <a:noFill/>
        </p:spPr>
        <p:txBody>
          <a:bodyPr wrap="none" rtlCol="0">
            <a:spAutoFit/>
          </a:bodyPr>
          <a:lstStyle/>
          <a:p>
            <a:r>
              <a:rPr lang="en-US" b="1" dirty="0">
                <a:solidFill>
                  <a:srgbClr val="000000"/>
                </a:solidFill>
              </a:rPr>
              <a:t>P</a:t>
            </a:r>
          </a:p>
        </p:txBody>
      </p:sp>
      <p:sp>
        <p:nvSpPr>
          <p:cNvPr id="19" name="TextBox 18"/>
          <p:cNvSpPr txBox="1"/>
          <p:nvPr/>
        </p:nvSpPr>
        <p:spPr>
          <a:xfrm>
            <a:off x="3252394" y="6357651"/>
            <a:ext cx="692818" cy="523220"/>
          </a:xfrm>
          <a:prstGeom prst="rect">
            <a:avLst/>
          </a:prstGeom>
          <a:noFill/>
        </p:spPr>
        <p:txBody>
          <a:bodyPr wrap="none" rtlCol="0">
            <a:spAutoFit/>
          </a:bodyPr>
          <a:lstStyle/>
          <a:p>
            <a:r>
              <a:rPr lang="en-US" b="1" dirty="0">
                <a:solidFill>
                  <a:srgbClr val="000000"/>
                </a:solidFill>
              </a:rPr>
              <a:t>IPO</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916C4-B91B-4814-9474-62C2863DA8DD}"/>
              </a:ext>
            </a:extLst>
          </p:cNvPr>
          <p:cNvPicPr>
            <a:picLocks noChangeAspect="1"/>
          </p:cNvPicPr>
          <p:nvPr/>
        </p:nvPicPr>
        <p:blipFill>
          <a:blip r:embed="rId2"/>
          <a:stretch>
            <a:fillRect/>
          </a:stretch>
        </p:blipFill>
        <p:spPr>
          <a:xfrm>
            <a:off x="1828800" y="1137522"/>
            <a:ext cx="5105400" cy="5568077"/>
          </a:xfrm>
          <a:prstGeom prst="rect">
            <a:avLst/>
          </a:prstGeom>
          <a:solidFill>
            <a:schemeClr val="tx1"/>
          </a:solidFill>
        </p:spPr>
      </p:pic>
      <p:sp>
        <p:nvSpPr>
          <p:cNvPr id="3" name="TextBox 2">
            <a:extLst>
              <a:ext uri="{FF2B5EF4-FFF2-40B4-BE49-F238E27FC236}">
                <a16:creationId xmlns:a16="http://schemas.microsoft.com/office/drawing/2014/main" id="{12770B15-1896-4DF9-B776-D4A7E6503742}"/>
              </a:ext>
            </a:extLst>
          </p:cNvPr>
          <p:cNvSpPr txBox="1"/>
          <p:nvPr/>
        </p:nvSpPr>
        <p:spPr>
          <a:xfrm>
            <a:off x="703125" y="10180"/>
            <a:ext cx="7521611" cy="1138773"/>
          </a:xfrm>
          <a:prstGeom prst="rect">
            <a:avLst/>
          </a:prstGeom>
          <a:noFill/>
        </p:spPr>
        <p:txBody>
          <a:bodyPr wrap="none" rtlCol="0">
            <a:spAutoFit/>
          </a:bodyPr>
          <a:lstStyle/>
          <a:p>
            <a:r>
              <a:rPr lang="en-US" b="1" dirty="0">
                <a:solidFill>
                  <a:schemeClr val="tx2"/>
                </a:solidFill>
              </a:rPr>
              <a:t>One way to quantify the variability is to use S.D. (</a:t>
            </a:r>
            <a:r>
              <a:rPr lang="en-US" b="1" dirty="0">
                <a:solidFill>
                  <a:schemeClr val="tx2"/>
                </a:solidFill>
                <a:sym typeface="Symbol" panose="05050102010706020507" pitchFamily="18" charset="2"/>
              </a:rPr>
              <a:t>)</a:t>
            </a:r>
          </a:p>
          <a:p>
            <a:r>
              <a:rPr lang="en-US" sz="2000" b="1" dirty="0">
                <a:solidFill>
                  <a:srgbClr val="C00000"/>
                </a:solidFill>
                <a:sym typeface="Symbol" panose="05050102010706020507" pitchFamily="18" charset="2"/>
              </a:rPr>
              <a:t>Many (averaged) variables (e.g., T, q) have a normal distribution</a:t>
            </a:r>
          </a:p>
          <a:p>
            <a:r>
              <a:rPr lang="en-US" sz="2000" b="1" dirty="0">
                <a:solidFill>
                  <a:srgbClr val="C00000"/>
                </a:solidFill>
                <a:sym typeface="Symbol" panose="05050102010706020507" pitchFamily="18" charset="2"/>
              </a:rPr>
              <a:t>SD is sufficient to define its variability or spread for normal distributions.</a:t>
            </a:r>
            <a:endParaRPr lang="en-US" sz="2400" b="1" dirty="0">
              <a:solidFill>
                <a:srgbClr val="C00000"/>
              </a:solidFill>
            </a:endParaRPr>
          </a:p>
        </p:txBody>
      </p:sp>
      <p:sp>
        <p:nvSpPr>
          <p:cNvPr id="4" name="TextBox 3">
            <a:extLst>
              <a:ext uri="{FF2B5EF4-FFF2-40B4-BE49-F238E27FC236}">
                <a16:creationId xmlns:a16="http://schemas.microsoft.com/office/drawing/2014/main" id="{3CF9F14F-2F27-41B7-8E2C-573729EBFF3E}"/>
              </a:ext>
            </a:extLst>
          </p:cNvPr>
          <p:cNvSpPr txBox="1"/>
          <p:nvPr/>
        </p:nvSpPr>
        <p:spPr>
          <a:xfrm>
            <a:off x="7643154" y="6477000"/>
            <a:ext cx="1348446" cy="338554"/>
          </a:xfrm>
          <a:prstGeom prst="rect">
            <a:avLst/>
          </a:prstGeom>
          <a:noFill/>
        </p:spPr>
        <p:txBody>
          <a:bodyPr wrap="none" rtlCol="0">
            <a:spAutoFit/>
          </a:bodyPr>
          <a:lstStyle/>
          <a:p>
            <a:r>
              <a:rPr lang="en-US" sz="1600" dirty="0"/>
              <a:t>From Wikipedia</a:t>
            </a:r>
          </a:p>
        </p:txBody>
      </p:sp>
    </p:spTree>
    <p:extLst>
      <p:ext uri="{BB962C8B-B14F-4D97-AF65-F5344CB8AC3E}">
        <p14:creationId xmlns:p14="http://schemas.microsoft.com/office/powerpoint/2010/main" val="363471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770B15-1896-4DF9-B776-D4A7E6503742}"/>
              </a:ext>
            </a:extLst>
          </p:cNvPr>
          <p:cNvSpPr txBox="1"/>
          <p:nvPr/>
        </p:nvSpPr>
        <p:spPr>
          <a:xfrm>
            <a:off x="142876" y="10180"/>
            <a:ext cx="8743099" cy="1138773"/>
          </a:xfrm>
          <a:prstGeom prst="rect">
            <a:avLst/>
          </a:prstGeom>
          <a:noFill/>
        </p:spPr>
        <p:txBody>
          <a:bodyPr wrap="none" rtlCol="0">
            <a:spAutoFit/>
          </a:bodyPr>
          <a:lstStyle/>
          <a:p>
            <a:r>
              <a:rPr lang="en-US" b="1" dirty="0">
                <a:solidFill>
                  <a:schemeClr val="tx2"/>
                </a:solidFill>
              </a:rPr>
              <a:t>One way to quantify the variability is to use S.D. (</a:t>
            </a:r>
            <a:r>
              <a:rPr lang="en-US" b="1" dirty="0">
                <a:solidFill>
                  <a:schemeClr val="tx2"/>
                </a:solidFill>
                <a:sym typeface="Symbol" panose="05050102010706020507" pitchFamily="18" charset="2"/>
              </a:rPr>
              <a:t>)</a:t>
            </a:r>
          </a:p>
          <a:p>
            <a:r>
              <a:rPr lang="en-US" sz="2000" b="1" dirty="0">
                <a:solidFill>
                  <a:srgbClr val="C00000"/>
                </a:solidFill>
                <a:sym typeface="Symbol" panose="05050102010706020507" pitchFamily="18" charset="2"/>
              </a:rPr>
              <a:t>Some (unaveraged) variables (e.g., </a:t>
            </a:r>
            <a:r>
              <a:rPr lang="en-US" sz="2000" b="1" dirty="0" err="1">
                <a:solidFill>
                  <a:srgbClr val="C00000"/>
                </a:solidFill>
                <a:sym typeface="Symbol" panose="05050102010706020507" pitchFamily="18" charset="2"/>
              </a:rPr>
              <a:t>precip</a:t>
            </a:r>
            <a:r>
              <a:rPr lang="en-US" sz="2000" b="1" dirty="0">
                <a:solidFill>
                  <a:srgbClr val="C00000"/>
                </a:solidFill>
                <a:sym typeface="Symbol" panose="05050102010706020507" pitchFamily="18" charset="2"/>
              </a:rPr>
              <a:t>.) have a non-Gaussian distribution</a:t>
            </a:r>
          </a:p>
          <a:p>
            <a:r>
              <a:rPr lang="en-US" sz="2000" b="1" dirty="0">
                <a:solidFill>
                  <a:srgbClr val="C00000"/>
                </a:solidFill>
                <a:sym typeface="Symbol" panose="05050102010706020507" pitchFamily="18" charset="2"/>
              </a:rPr>
              <a:t>SD is insufficient to describe its distribution, but is still a useful measure of variability</a:t>
            </a:r>
            <a:endParaRPr lang="en-US" sz="2400" b="1" dirty="0">
              <a:solidFill>
                <a:srgbClr val="C00000"/>
              </a:solidFill>
            </a:endParaRPr>
          </a:p>
        </p:txBody>
      </p:sp>
      <p:sp>
        <p:nvSpPr>
          <p:cNvPr id="4" name="TextBox 3">
            <a:extLst>
              <a:ext uri="{FF2B5EF4-FFF2-40B4-BE49-F238E27FC236}">
                <a16:creationId xmlns:a16="http://schemas.microsoft.com/office/drawing/2014/main" id="{3CF9F14F-2F27-41B7-8E2C-573729EBFF3E}"/>
              </a:ext>
            </a:extLst>
          </p:cNvPr>
          <p:cNvSpPr txBox="1"/>
          <p:nvPr/>
        </p:nvSpPr>
        <p:spPr>
          <a:xfrm>
            <a:off x="7643154" y="6477000"/>
            <a:ext cx="1348446" cy="338554"/>
          </a:xfrm>
          <a:prstGeom prst="rect">
            <a:avLst/>
          </a:prstGeom>
          <a:noFill/>
        </p:spPr>
        <p:txBody>
          <a:bodyPr wrap="none" rtlCol="0">
            <a:spAutoFit/>
          </a:bodyPr>
          <a:lstStyle/>
          <a:p>
            <a:r>
              <a:rPr lang="en-US" sz="1600" dirty="0"/>
              <a:t>From Wikipedia</a:t>
            </a:r>
          </a:p>
        </p:txBody>
      </p:sp>
      <p:pic>
        <p:nvPicPr>
          <p:cNvPr id="1026" name="Picture 2">
            <a:extLst>
              <a:ext uri="{FF2B5EF4-FFF2-40B4-BE49-F238E27FC236}">
                <a16:creationId xmlns:a16="http://schemas.microsoft.com/office/drawing/2014/main" id="{A446A74F-B30A-42E5-ACAD-F75BFADC8E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950" y="1188731"/>
            <a:ext cx="3219450" cy="551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347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82F0F48-184D-4606-9875-C51E252B16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696200" cy="3237482"/>
          </a:xfrm>
          <a:prstGeom prst="rect">
            <a:avLst/>
          </a:prstGeom>
          <a:solidFill>
            <a:schemeClr val="tx1"/>
          </a:solidFill>
        </p:spPr>
      </p:pic>
      <p:sp>
        <p:nvSpPr>
          <p:cNvPr id="4" name="TextBox 3">
            <a:extLst>
              <a:ext uri="{FF2B5EF4-FFF2-40B4-BE49-F238E27FC236}">
                <a16:creationId xmlns:a16="http://schemas.microsoft.com/office/drawing/2014/main" id="{B559FFD4-56A2-439E-8ABD-02AE3A886D4E}"/>
              </a:ext>
            </a:extLst>
          </p:cNvPr>
          <p:cNvSpPr txBox="1"/>
          <p:nvPr/>
        </p:nvSpPr>
        <p:spPr>
          <a:xfrm>
            <a:off x="228600" y="197584"/>
            <a:ext cx="8686800" cy="1323439"/>
          </a:xfrm>
          <a:prstGeom prst="rect">
            <a:avLst/>
          </a:prstGeom>
          <a:noFill/>
        </p:spPr>
        <p:txBody>
          <a:bodyPr wrap="square">
            <a:spAutoFit/>
          </a:bodyPr>
          <a:lstStyle/>
          <a:p>
            <a:pPr algn="l"/>
            <a:r>
              <a:rPr lang="en-US" sz="2000" b="0" i="0" dirty="0">
                <a:solidFill>
                  <a:srgbClr val="202122"/>
                </a:solidFill>
                <a:effectLst/>
                <a:latin typeface="Arial" panose="020B0604020202020204" pitchFamily="34" charset="0"/>
              </a:rPr>
              <a:t>The </a:t>
            </a:r>
            <a:r>
              <a:rPr lang="en-US" sz="2000" b="1" i="0" dirty="0">
                <a:solidFill>
                  <a:schemeClr val="tx2"/>
                </a:solidFill>
                <a:effectLst/>
                <a:latin typeface="Arial" panose="020B0604020202020204" pitchFamily="34" charset="0"/>
              </a:rPr>
              <a:t>central limit theorem</a:t>
            </a:r>
            <a:r>
              <a:rPr lang="en-US" sz="2000" b="0" i="0" dirty="0">
                <a:solidFill>
                  <a:schemeClr val="tx2"/>
                </a:solidFill>
                <a:effectLst/>
                <a:latin typeface="Arial" panose="020B0604020202020204" pitchFamily="34" charset="0"/>
              </a:rPr>
              <a:t> </a:t>
            </a:r>
            <a:r>
              <a:rPr lang="en-US" sz="2000" b="0" i="0" dirty="0">
                <a:solidFill>
                  <a:srgbClr val="202122"/>
                </a:solidFill>
                <a:effectLst/>
                <a:latin typeface="Arial" panose="020B0604020202020204" pitchFamily="34" charset="0"/>
              </a:rPr>
              <a:t>(</a:t>
            </a:r>
            <a:r>
              <a:rPr lang="en-US" sz="2000" b="1" i="0" dirty="0">
                <a:solidFill>
                  <a:srgbClr val="202122"/>
                </a:solidFill>
                <a:effectLst/>
                <a:latin typeface="Arial" panose="020B0604020202020204" pitchFamily="34" charset="0"/>
              </a:rPr>
              <a:t>CLT</a:t>
            </a:r>
            <a:r>
              <a:rPr lang="en-US" sz="2000" b="0" i="0" dirty="0">
                <a:solidFill>
                  <a:srgbClr val="202122"/>
                </a:solidFill>
                <a:effectLst/>
                <a:latin typeface="Arial" panose="020B0604020202020204" pitchFamily="34" charset="0"/>
              </a:rPr>
              <a:t>) establishes that, in many situations, when </a:t>
            </a:r>
            <a:r>
              <a:rPr lang="en-US" sz="2000" b="0" i="0" u="none" strike="noStrike" dirty="0">
                <a:solidFill>
                  <a:srgbClr val="0645AD"/>
                </a:solidFill>
                <a:effectLst/>
                <a:latin typeface="Arial" panose="020B0604020202020204" pitchFamily="34" charset="0"/>
              </a:rPr>
              <a:t>independent random variables</a:t>
            </a:r>
            <a:r>
              <a:rPr lang="en-US" sz="2000" b="0" i="0" dirty="0">
                <a:solidFill>
                  <a:srgbClr val="202122"/>
                </a:solidFill>
                <a:effectLst/>
                <a:latin typeface="Arial" panose="020B0604020202020204" pitchFamily="34" charset="0"/>
              </a:rPr>
              <a:t> are summed up, their properly </a:t>
            </a:r>
            <a:r>
              <a:rPr lang="en-US" sz="2000" b="0" i="0" u="none" strike="noStrike" dirty="0">
                <a:solidFill>
                  <a:srgbClr val="0645AD"/>
                </a:solidFill>
                <a:effectLst/>
                <a:latin typeface="Arial" panose="020B0604020202020204" pitchFamily="34" charset="0"/>
              </a:rPr>
              <a:t>normalized</a:t>
            </a:r>
            <a:r>
              <a:rPr lang="en-US" sz="2000" b="0" i="0" dirty="0">
                <a:solidFill>
                  <a:srgbClr val="202122"/>
                </a:solidFill>
                <a:effectLst/>
                <a:latin typeface="Arial" panose="020B0604020202020204" pitchFamily="34" charset="0"/>
              </a:rPr>
              <a:t> sum tends toward a </a:t>
            </a:r>
            <a:r>
              <a:rPr lang="en-US" sz="2000" b="0" i="0" u="none" strike="noStrike" dirty="0">
                <a:solidFill>
                  <a:srgbClr val="0645AD"/>
                </a:solidFill>
                <a:effectLst/>
                <a:latin typeface="Arial" panose="020B0604020202020204" pitchFamily="34" charset="0"/>
              </a:rPr>
              <a:t>normal distribution</a:t>
            </a:r>
            <a:r>
              <a:rPr lang="en-US" sz="2000" b="0" i="0" dirty="0">
                <a:solidFill>
                  <a:srgbClr val="202122"/>
                </a:solidFill>
                <a:effectLst/>
                <a:latin typeface="Arial" panose="020B0604020202020204" pitchFamily="34" charset="0"/>
              </a:rPr>
              <a:t> even if the original variables themselves are not normally distributed.</a:t>
            </a:r>
            <a:endParaRPr lang="en-US" sz="2000" dirty="0"/>
          </a:p>
        </p:txBody>
      </p:sp>
      <p:cxnSp>
        <p:nvCxnSpPr>
          <p:cNvPr id="5" name="Straight Connector 4">
            <a:extLst>
              <a:ext uri="{FF2B5EF4-FFF2-40B4-BE49-F238E27FC236}">
                <a16:creationId xmlns:a16="http://schemas.microsoft.com/office/drawing/2014/main" id="{6507249C-F9BA-4BD6-A145-BD8D907CD3C8}"/>
              </a:ext>
            </a:extLst>
          </p:cNvPr>
          <p:cNvCxnSpPr>
            <a:cxnSpLocks/>
          </p:cNvCxnSpPr>
          <p:nvPr/>
        </p:nvCxnSpPr>
        <p:spPr bwMode="auto">
          <a:xfrm rot="10800000">
            <a:off x="838200" y="4953000"/>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cxnSp>
        <p:nvCxnSpPr>
          <p:cNvPr id="7" name="Straight Connector 6">
            <a:extLst>
              <a:ext uri="{FF2B5EF4-FFF2-40B4-BE49-F238E27FC236}">
                <a16:creationId xmlns:a16="http://schemas.microsoft.com/office/drawing/2014/main" id="{9329C9FB-E3A9-469C-BDA4-6E270AC7B08C}"/>
              </a:ext>
            </a:extLst>
          </p:cNvPr>
          <p:cNvCxnSpPr/>
          <p:nvPr/>
        </p:nvCxnSpPr>
        <p:spPr bwMode="auto">
          <a:xfrm>
            <a:off x="838200" y="6477000"/>
            <a:ext cx="2362200" cy="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8" name="Freeform: Shape 7">
            <a:extLst>
              <a:ext uri="{FF2B5EF4-FFF2-40B4-BE49-F238E27FC236}">
                <a16:creationId xmlns:a16="http://schemas.microsoft.com/office/drawing/2014/main" id="{208E1924-CEE7-4A84-833B-76A0180CE29B}"/>
              </a:ext>
            </a:extLst>
          </p:cNvPr>
          <p:cNvSpPr/>
          <p:nvPr/>
        </p:nvSpPr>
        <p:spPr bwMode="auto">
          <a:xfrm>
            <a:off x="864637" y="5218922"/>
            <a:ext cx="2002971" cy="1200539"/>
          </a:xfrm>
          <a:custGeom>
            <a:avLst/>
            <a:gdLst>
              <a:gd name="connsiteX0" fmla="*/ 0 w 2002971"/>
              <a:gd name="connsiteY0" fmla="*/ 0 h 1200539"/>
              <a:gd name="connsiteX1" fmla="*/ 49763 w 2002971"/>
              <a:gd name="connsiteY1" fmla="*/ 18662 h 1200539"/>
              <a:gd name="connsiteX2" fmla="*/ 74645 w 2002971"/>
              <a:gd name="connsiteY2" fmla="*/ 31102 h 1200539"/>
              <a:gd name="connsiteX3" fmla="*/ 105747 w 2002971"/>
              <a:gd name="connsiteY3" fmla="*/ 68425 h 1200539"/>
              <a:gd name="connsiteX4" fmla="*/ 167951 w 2002971"/>
              <a:gd name="connsiteY4" fmla="*/ 130629 h 1200539"/>
              <a:gd name="connsiteX5" fmla="*/ 192832 w 2002971"/>
              <a:gd name="connsiteY5" fmla="*/ 167951 h 1200539"/>
              <a:gd name="connsiteX6" fmla="*/ 217714 w 2002971"/>
              <a:gd name="connsiteY6" fmla="*/ 199054 h 1200539"/>
              <a:gd name="connsiteX7" fmla="*/ 261257 w 2002971"/>
              <a:gd name="connsiteY7" fmla="*/ 261258 h 1200539"/>
              <a:gd name="connsiteX8" fmla="*/ 267477 w 2002971"/>
              <a:gd name="connsiteY8" fmla="*/ 279919 h 1200539"/>
              <a:gd name="connsiteX9" fmla="*/ 286139 w 2002971"/>
              <a:gd name="connsiteY9" fmla="*/ 292360 h 1200539"/>
              <a:gd name="connsiteX10" fmla="*/ 304800 w 2002971"/>
              <a:gd name="connsiteY10" fmla="*/ 311021 h 1200539"/>
              <a:gd name="connsiteX11" fmla="*/ 329681 w 2002971"/>
              <a:gd name="connsiteY11" fmla="*/ 348343 h 1200539"/>
              <a:gd name="connsiteX12" fmla="*/ 354563 w 2002971"/>
              <a:gd name="connsiteY12" fmla="*/ 410547 h 1200539"/>
              <a:gd name="connsiteX13" fmla="*/ 360783 w 2002971"/>
              <a:gd name="connsiteY13" fmla="*/ 441649 h 1200539"/>
              <a:gd name="connsiteX14" fmla="*/ 398106 w 2002971"/>
              <a:gd name="connsiteY14" fmla="*/ 503854 h 1200539"/>
              <a:gd name="connsiteX15" fmla="*/ 416767 w 2002971"/>
              <a:gd name="connsiteY15" fmla="*/ 559837 h 1200539"/>
              <a:gd name="connsiteX16" fmla="*/ 478971 w 2002971"/>
              <a:gd name="connsiteY16" fmla="*/ 634482 h 1200539"/>
              <a:gd name="connsiteX17" fmla="*/ 503853 w 2002971"/>
              <a:gd name="connsiteY17" fmla="*/ 659364 h 1200539"/>
              <a:gd name="connsiteX18" fmla="*/ 541175 w 2002971"/>
              <a:gd name="connsiteY18" fmla="*/ 696686 h 1200539"/>
              <a:gd name="connsiteX19" fmla="*/ 553616 w 2002971"/>
              <a:gd name="connsiteY19" fmla="*/ 727788 h 1200539"/>
              <a:gd name="connsiteX20" fmla="*/ 584718 w 2002971"/>
              <a:gd name="connsiteY20" fmla="*/ 746449 h 1200539"/>
              <a:gd name="connsiteX21" fmla="*/ 609600 w 2002971"/>
              <a:gd name="connsiteY21" fmla="*/ 771331 h 1200539"/>
              <a:gd name="connsiteX22" fmla="*/ 640702 w 2002971"/>
              <a:gd name="connsiteY22" fmla="*/ 808654 h 1200539"/>
              <a:gd name="connsiteX23" fmla="*/ 659363 w 2002971"/>
              <a:gd name="connsiteY23" fmla="*/ 833535 h 1200539"/>
              <a:gd name="connsiteX24" fmla="*/ 721567 w 2002971"/>
              <a:gd name="connsiteY24" fmla="*/ 858417 h 1200539"/>
              <a:gd name="connsiteX25" fmla="*/ 796212 w 2002971"/>
              <a:gd name="connsiteY25" fmla="*/ 901960 h 1200539"/>
              <a:gd name="connsiteX26" fmla="*/ 833534 w 2002971"/>
              <a:gd name="connsiteY26" fmla="*/ 926841 h 1200539"/>
              <a:gd name="connsiteX27" fmla="*/ 895739 w 2002971"/>
              <a:gd name="connsiteY27" fmla="*/ 945502 h 1200539"/>
              <a:gd name="connsiteX28" fmla="*/ 933061 w 2002971"/>
              <a:gd name="connsiteY28" fmla="*/ 957943 h 1200539"/>
              <a:gd name="connsiteX29" fmla="*/ 976604 w 2002971"/>
              <a:gd name="connsiteY29" fmla="*/ 970384 h 1200539"/>
              <a:gd name="connsiteX30" fmla="*/ 1013926 w 2002971"/>
              <a:gd name="connsiteY30" fmla="*/ 1001486 h 1200539"/>
              <a:gd name="connsiteX31" fmla="*/ 1032587 w 2002971"/>
              <a:gd name="connsiteY31" fmla="*/ 1007707 h 1200539"/>
              <a:gd name="connsiteX32" fmla="*/ 1101012 w 2002971"/>
              <a:gd name="connsiteY32" fmla="*/ 1026368 h 1200539"/>
              <a:gd name="connsiteX33" fmla="*/ 1138334 w 2002971"/>
              <a:gd name="connsiteY33" fmla="*/ 1038809 h 1200539"/>
              <a:gd name="connsiteX34" fmla="*/ 1231641 w 2002971"/>
              <a:gd name="connsiteY34" fmla="*/ 1051249 h 1200539"/>
              <a:gd name="connsiteX35" fmla="*/ 1275183 w 2002971"/>
              <a:gd name="connsiteY35" fmla="*/ 1069911 h 1200539"/>
              <a:gd name="connsiteX36" fmla="*/ 1331167 w 2002971"/>
              <a:gd name="connsiteY36" fmla="*/ 1076131 h 1200539"/>
              <a:gd name="connsiteX37" fmla="*/ 1356049 w 2002971"/>
              <a:gd name="connsiteY37" fmla="*/ 1082351 h 1200539"/>
              <a:gd name="connsiteX38" fmla="*/ 1424473 w 2002971"/>
              <a:gd name="connsiteY38" fmla="*/ 1088572 h 1200539"/>
              <a:gd name="connsiteX39" fmla="*/ 1461796 w 2002971"/>
              <a:gd name="connsiteY39" fmla="*/ 1101013 h 1200539"/>
              <a:gd name="connsiteX40" fmla="*/ 1492898 w 2002971"/>
              <a:gd name="connsiteY40" fmla="*/ 1107233 h 1200539"/>
              <a:gd name="connsiteX41" fmla="*/ 1517779 w 2002971"/>
              <a:gd name="connsiteY41" fmla="*/ 1119674 h 1200539"/>
              <a:gd name="connsiteX42" fmla="*/ 1586204 w 2002971"/>
              <a:gd name="connsiteY42" fmla="*/ 1125894 h 1200539"/>
              <a:gd name="connsiteX43" fmla="*/ 1629747 w 2002971"/>
              <a:gd name="connsiteY43" fmla="*/ 1132115 h 1200539"/>
              <a:gd name="connsiteX44" fmla="*/ 1698171 w 2002971"/>
              <a:gd name="connsiteY44" fmla="*/ 1156996 h 1200539"/>
              <a:gd name="connsiteX45" fmla="*/ 1723053 w 2002971"/>
              <a:gd name="connsiteY45" fmla="*/ 1163217 h 1200539"/>
              <a:gd name="connsiteX46" fmla="*/ 1766596 w 2002971"/>
              <a:gd name="connsiteY46" fmla="*/ 1175658 h 1200539"/>
              <a:gd name="connsiteX47" fmla="*/ 1810139 w 2002971"/>
              <a:gd name="connsiteY47" fmla="*/ 1181878 h 1200539"/>
              <a:gd name="connsiteX48" fmla="*/ 1847461 w 2002971"/>
              <a:gd name="connsiteY48" fmla="*/ 1188098 h 1200539"/>
              <a:gd name="connsiteX49" fmla="*/ 2002971 w 2002971"/>
              <a:gd name="connsiteY49" fmla="*/ 1200539 h 1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2971" h="1200539">
                <a:moveTo>
                  <a:pt x="0" y="0"/>
                </a:moveTo>
                <a:cubicBezTo>
                  <a:pt x="16588" y="6221"/>
                  <a:pt x="33410" y="11848"/>
                  <a:pt x="49763" y="18662"/>
                </a:cubicBezTo>
                <a:cubicBezTo>
                  <a:pt x="58323" y="22228"/>
                  <a:pt x="67714" y="24942"/>
                  <a:pt x="74645" y="31102"/>
                </a:cubicBezTo>
                <a:cubicBezTo>
                  <a:pt x="86749" y="41861"/>
                  <a:pt x="94671" y="56611"/>
                  <a:pt x="105747" y="68425"/>
                </a:cubicBezTo>
                <a:cubicBezTo>
                  <a:pt x="125802" y="89817"/>
                  <a:pt x="151686" y="106230"/>
                  <a:pt x="167951" y="130629"/>
                </a:cubicBezTo>
                <a:cubicBezTo>
                  <a:pt x="176245" y="143070"/>
                  <a:pt x="183492" y="156276"/>
                  <a:pt x="192832" y="167951"/>
                </a:cubicBezTo>
                <a:cubicBezTo>
                  <a:pt x="201126" y="178319"/>
                  <a:pt x="209862" y="188347"/>
                  <a:pt x="217714" y="199054"/>
                </a:cubicBezTo>
                <a:cubicBezTo>
                  <a:pt x="232681" y="219464"/>
                  <a:pt x="261257" y="261258"/>
                  <a:pt x="261257" y="261258"/>
                </a:cubicBezTo>
                <a:cubicBezTo>
                  <a:pt x="263330" y="267478"/>
                  <a:pt x="263381" y="274799"/>
                  <a:pt x="267477" y="279919"/>
                </a:cubicBezTo>
                <a:cubicBezTo>
                  <a:pt x="272147" y="285757"/>
                  <a:pt x="280396" y="287574"/>
                  <a:pt x="286139" y="292360"/>
                </a:cubicBezTo>
                <a:cubicBezTo>
                  <a:pt x="292897" y="297992"/>
                  <a:pt x="299399" y="304077"/>
                  <a:pt x="304800" y="311021"/>
                </a:cubicBezTo>
                <a:cubicBezTo>
                  <a:pt x="313979" y="322823"/>
                  <a:pt x="324953" y="334159"/>
                  <a:pt x="329681" y="348343"/>
                </a:cubicBezTo>
                <a:cubicBezTo>
                  <a:pt x="345054" y="394463"/>
                  <a:pt x="336257" y="373937"/>
                  <a:pt x="354563" y="410547"/>
                </a:cubicBezTo>
                <a:cubicBezTo>
                  <a:pt x="356636" y="420914"/>
                  <a:pt x="357170" y="431713"/>
                  <a:pt x="360783" y="441649"/>
                </a:cubicBezTo>
                <a:cubicBezTo>
                  <a:pt x="371746" y="471797"/>
                  <a:pt x="380294" y="480104"/>
                  <a:pt x="398106" y="503854"/>
                </a:cubicBezTo>
                <a:cubicBezTo>
                  <a:pt x="404326" y="522515"/>
                  <a:pt x="404174" y="544726"/>
                  <a:pt x="416767" y="559837"/>
                </a:cubicBezTo>
                <a:lnTo>
                  <a:pt x="478971" y="634482"/>
                </a:lnTo>
                <a:cubicBezTo>
                  <a:pt x="486480" y="643493"/>
                  <a:pt x="496220" y="650458"/>
                  <a:pt x="503853" y="659364"/>
                </a:cubicBezTo>
                <a:cubicBezTo>
                  <a:pt x="536598" y="697566"/>
                  <a:pt x="490132" y="658403"/>
                  <a:pt x="541175" y="696686"/>
                </a:cubicBezTo>
                <a:cubicBezTo>
                  <a:pt x="545322" y="707053"/>
                  <a:pt x="546263" y="719385"/>
                  <a:pt x="553616" y="727788"/>
                </a:cubicBezTo>
                <a:cubicBezTo>
                  <a:pt x="561578" y="736887"/>
                  <a:pt x="575175" y="739026"/>
                  <a:pt x="584718" y="746449"/>
                </a:cubicBezTo>
                <a:cubicBezTo>
                  <a:pt x="593977" y="753650"/>
                  <a:pt x="601753" y="762613"/>
                  <a:pt x="609600" y="771331"/>
                </a:cubicBezTo>
                <a:cubicBezTo>
                  <a:pt x="620433" y="783368"/>
                  <a:pt x="630585" y="796008"/>
                  <a:pt x="640702" y="808654"/>
                </a:cubicBezTo>
                <a:cubicBezTo>
                  <a:pt x="647178" y="816749"/>
                  <a:pt x="650870" y="827590"/>
                  <a:pt x="659363" y="833535"/>
                </a:cubicBezTo>
                <a:cubicBezTo>
                  <a:pt x="725419" y="879774"/>
                  <a:pt x="681080" y="836823"/>
                  <a:pt x="721567" y="858417"/>
                </a:cubicBezTo>
                <a:cubicBezTo>
                  <a:pt x="746984" y="871973"/>
                  <a:pt x="775843" y="881591"/>
                  <a:pt x="796212" y="901960"/>
                </a:cubicBezTo>
                <a:cubicBezTo>
                  <a:pt x="819509" y="925257"/>
                  <a:pt x="806528" y="917839"/>
                  <a:pt x="833534" y="926841"/>
                </a:cubicBezTo>
                <a:cubicBezTo>
                  <a:pt x="869635" y="950908"/>
                  <a:pt x="834519" y="931374"/>
                  <a:pt x="895739" y="945502"/>
                </a:cubicBezTo>
                <a:cubicBezTo>
                  <a:pt x="908517" y="948451"/>
                  <a:pt x="920500" y="954175"/>
                  <a:pt x="933061" y="957943"/>
                </a:cubicBezTo>
                <a:cubicBezTo>
                  <a:pt x="1011205" y="981387"/>
                  <a:pt x="913862" y="949471"/>
                  <a:pt x="976604" y="970384"/>
                </a:cubicBezTo>
                <a:cubicBezTo>
                  <a:pt x="989045" y="980751"/>
                  <a:pt x="1000452" y="992503"/>
                  <a:pt x="1013926" y="1001486"/>
                </a:cubicBezTo>
                <a:cubicBezTo>
                  <a:pt x="1019382" y="1005123"/>
                  <a:pt x="1026448" y="1005405"/>
                  <a:pt x="1032587" y="1007707"/>
                </a:cubicBezTo>
                <a:cubicBezTo>
                  <a:pt x="1112488" y="1037669"/>
                  <a:pt x="1010785" y="1003810"/>
                  <a:pt x="1101012" y="1026368"/>
                </a:cubicBezTo>
                <a:cubicBezTo>
                  <a:pt x="1113734" y="1029549"/>
                  <a:pt x="1125612" y="1035629"/>
                  <a:pt x="1138334" y="1038809"/>
                </a:cubicBezTo>
                <a:cubicBezTo>
                  <a:pt x="1160669" y="1044393"/>
                  <a:pt x="1213006" y="1049179"/>
                  <a:pt x="1231641" y="1051249"/>
                </a:cubicBezTo>
                <a:cubicBezTo>
                  <a:pt x="1246155" y="1057470"/>
                  <a:pt x="1259864" y="1066081"/>
                  <a:pt x="1275183" y="1069911"/>
                </a:cubicBezTo>
                <a:cubicBezTo>
                  <a:pt x="1293399" y="1074465"/>
                  <a:pt x="1312609" y="1073276"/>
                  <a:pt x="1331167" y="1076131"/>
                </a:cubicBezTo>
                <a:cubicBezTo>
                  <a:pt x="1339617" y="1077431"/>
                  <a:pt x="1347575" y="1081221"/>
                  <a:pt x="1356049" y="1082351"/>
                </a:cubicBezTo>
                <a:cubicBezTo>
                  <a:pt x="1378750" y="1085378"/>
                  <a:pt x="1401665" y="1086498"/>
                  <a:pt x="1424473" y="1088572"/>
                </a:cubicBezTo>
                <a:cubicBezTo>
                  <a:pt x="1436914" y="1092719"/>
                  <a:pt x="1449144" y="1097563"/>
                  <a:pt x="1461796" y="1101013"/>
                </a:cubicBezTo>
                <a:cubicBezTo>
                  <a:pt x="1471996" y="1103795"/>
                  <a:pt x="1482868" y="1103890"/>
                  <a:pt x="1492898" y="1107233"/>
                </a:cubicBezTo>
                <a:cubicBezTo>
                  <a:pt x="1501695" y="1110165"/>
                  <a:pt x="1508686" y="1117855"/>
                  <a:pt x="1517779" y="1119674"/>
                </a:cubicBezTo>
                <a:cubicBezTo>
                  <a:pt x="1540237" y="1124165"/>
                  <a:pt x="1563442" y="1123365"/>
                  <a:pt x="1586204" y="1125894"/>
                </a:cubicBezTo>
                <a:cubicBezTo>
                  <a:pt x="1600776" y="1127513"/>
                  <a:pt x="1615411" y="1129043"/>
                  <a:pt x="1629747" y="1132115"/>
                </a:cubicBezTo>
                <a:cubicBezTo>
                  <a:pt x="1707486" y="1148774"/>
                  <a:pt x="1644259" y="1136779"/>
                  <a:pt x="1698171" y="1156996"/>
                </a:cubicBezTo>
                <a:cubicBezTo>
                  <a:pt x="1706176" y="1159998"/>
                  <a:pt x="1714805" y="1160967"/>
                  <a:pt x="1723053" y="1163217"/>
                </a:cubicBezTo>
                <a:cubicBezTo>
                  <a:pt x="1737616" y="1167189"/>
                  <a:pt x="1751836" y="1172495"/>
                  <a:pt x="1766596" y="1175658"/>
                </a:cubicBezTo>
                <a:cubicBezTo>
                  <a:pt x="1780932" y="1178730"/>
                  <a:pt x="1795648" y="1179649"/>
                  <a:pt x="1810139" y="1181878"/>
                </a:cubicBezTo>
                <a:cubicBezTo>
                  <a:pt x="1822605" y="1183796"/>
                  <a:pt x="1835020" y="1186025"/>
                  <a:pt x="1847461" y="1188098"/>
                </a:cubicBezTo>
                <a:cubicBezTo>
                  <a:pt x="1909442" y="1208760"/>
                  <a:pt x="1859572" y="1194021"/>
                  <a:pt x="2002971" y="1200539"/>
                </a:cubicBez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1" name="TextBox 10">
            <a:extLst>
              <a:ext uri="{FF2B5EF4-FFF2-40B4-BE49-F238E27FC236}">
                <a16:creationId xmlns:a16="http://schemas.microsoft.com/office/drawing/2014/main" id="{61BE8390-188C-4FC0-A558-6F5F30CA9575}"/>
              </a:ext>
            </a:extLst>
          </p:cNvPr>
          <p:cNvSpPr txBox="1"/>
          <p:nvPr/>
        </p:nvSpPr>
        <p:spPr>
          <a:xfrm>
            <a:off x="762010" y="6488668"/>
            <a:ext cx="2362198" cy="338554"/>
          </a:xfrm>
          <a:prstGeom prst="rect">
            <a:avLst/>
          </a:prstGeom>
          <a:noFill/>
        </p:spPr>
        <p:txBody>
          <a:bodyPr wrap="square">
            <a:spAutoFit/>
          </a:bodyPr>
          <a:lstStyle/>
          <a:p>
            <a:r>
              <a:rPr lang="en-US" sz="1600" dirty="0">
                <a:solidFill>
                  <a:srgbClr val="202122"/>
                </a:solidFill>
                <a:latin typeface="Arial" panose="020B0604020202020204" pitchFamily="34" charset="0"/>
              </a:rPr>
              <a:t>Hourly Precipitation</a:t>
            </a:r>
            <a:endParaRPr lang="en-US" sz="1600" dirty="0"/>
          </a:p>
        </p:txBody>
      </p:sp>
      <p:sp>
        <p:nvSpPr>
          <p:cNvPr id="13" name="TextBox 12">
            <a:extLst>
              <a:ext uri="{FF2B5EF4-FFF2-40B4-BE49-F238E27FC236}">
                <a16:creationId xmlns:a16="http://schemas.microsoft.com/office/drawing/2014/main" id="{D8A2FC2B-F2E8-4318-B10B-49849412F27A}"/>
              </a:ext>
            </a:extLst>
          </p:cNvPr>
          <p:cNvSpPr txBox="1"/>
          <p:nvPr/>
        </p:nvSpPr>
        <p:spPr>
          <a:xfrm>
            <a:off x="457200" y="4781490"/>
            <a:ext cx="380994" cy="400110"/>
          </a:xfrm>
          <a:prstGeom prst="rect">
            <a:avLst/>
          </a:prstGeom>
          <a:noFill/>
        </p:spPr>
        <p:txBody>
          <a:bodyPr wrap="square">
            <a:spAutoFit/>
          </a:bodyPr>
          <a:lstStyle/>
          <a:p>
            <a:r>
              <a:rPr lang="en-US" sz="2000" dirty="0">
                <a:solidFill>
                  <a:srgbClr val="202122"/>
                </a:solidFill>
                <a:latin typeface="Arial" panose="020B0604020202020204" pitchFamily="34" charset="0"/>
              </a:rPr>
              <a:t>p</a:t>
            </a:r>
            <a:endParaRPr lang="en-US" dirty="0"/>
          </a:p>
        </p:txBody>
      </p:sp>
      <p:cxnSp>
        <p:nvCxnSpPr>
          <p:cNvPr id="14" name="Straight Connector 13">
            <a:extLst>
              <a:ext uri="{FF2B5EF4-FFF2-40B4-BE49-F238E27FC236}">
                <a16:creationId xmlns:a16="http://schemas.microsoft.com/office/drawing/2014/main" id="{B09BE6C4-0A31-4F8B-AFA4-ADA6B44B91D2}"/>
              </a:ext>
            </a:extLst>
          </p:cNvPr>
          <p:cNvCxnSpPr>
            <a:cxnSpLocks/>
          </p:cNvCxnSpPr>
          <p:nvPr/>
        </p:nvCxnSpPr>
        <p:spPr bwMode="auto">
          <a:xfrm rot="10800000">
            <a:off x="3733800" y="4952999"/>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15" name="TextBox 14">
            <a:extLst>
              <a:ext uri="{FF2B5EF4-FFF2-40B4-BE49-F238E27FC236}">
                <a16:creationId xmlns:a16="http://schemas.microsoft.com/office/drawing/2014/main" id="{05DE3D40-5F1F-455D-8C53-7ECFCE43EBB9}"/>
              </a:ext>
            </a:extLst>
          </p:cNvPr>
          <p:cNvSpPr txBox="1"/>
          <p:nvPr/>
        </p:nvSpPr>
        <p:spPr>
          <a:xfrm>
            <a:off x="3352800" y="4781489"/>
            <a:ext cx="380994" cy="400110"/>
          </a:xfrm>
          <a:prstGeom prst="rect">
            <a:avLst/>
          </a:prstGeom>
          <a:noFill/>
        </p:spPr>
        <p:txBody>
          <a:bodyPr wrap="square">
            <a:spAutoFit/>
          </a:bodyPr>
          <a:lstStyle/>
          <a:p>
            <a:r>
              <a:rPr lang="en-US" sz="2000" dirty="0">
                <a:solidFill>
                  <a:srgbClr val="202122"/>
                </a:solidFill>
                <a:latin typeface="Arial" panose="020B0604020202020204" pitchFamily="34" charset="0"/>
              </a:rPr>
              <a:t>p</a:t>
            </a:r>
            <a:endParaRPr lang="en-US" dirty="0"/>
          </a:p>
        </p:txBody>
      </p:sp>
      <p:cxnSp>
        <p:nvCxnSpPr>
          <p:cNvPr id="16" name="Straight Connector 15">
            <a:extLst>
              <a:ext uri="{FF2B5EF4-FFF2-40B4-BE49-F238E27FC236}">
                <a16:creationId xmlns:a16="http://schemas.microsoft.com/office/drawing/2014/main" id="{C64163BF-1293-439C-A43A-34308C99F440}"/>
              </a:ext>
            </a:extLst>
          </p:cNvPr>
          <p:cNvCxnSpPr>
            <a:cxnSpLocks/>
          </p:cNvCxnSpPr>
          <p:nvPr/>
        </p:nvCxnSpPr>
        <p:spPr bwMode="auto">
          <a:xfrm flipV="1">
            <a:off x="3733800" y="6476999"/>
            <a:ext cx="2057400" cy="1"/>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17" name="TextBox 16">
            <a:extLst>
              <a:ext uri="{FF2B5EF4-FFF2-40B4-BE49-F238E27FC236}">
                <a16:creationId xmlns:a16="http://schemas.microsoft.com/office/drawing/2014/main" id="{BE77D8C0-2722-427F-A0D7-5199739C469A}"/>
              </a:ext>
            </a:extLst>
          </p:cNvPr>
          <p:cNvSpPr txBox="1"/>
          <p:nvPr/>
        </p:nvSpPr>
        <p:spPr>
          <a:xfrm>
            <a:off x="3657610" y="6488668"/>
            <a:ext cx="2133590" cy="338554"/>
          </a:xfrm>
          <a:prstGeom prst="rect">
            <a:avLst/>
          </a:prstGeom>
          <a:noFill/>
        </p:spPr>
        <p:txBody>
          <a:bodyPr wrap="square">
            <a:spAutoFit/>
          </a:bodyPr>
          <a:lstStyle/>
          <a:p>
            <a:r>
              <a:rPr lang="en-US" sz="1600" dirty="0">
                <a:solidFill>
                  <a:srgbClr val="202122"/>
                </a:solidFill>
                <a:latin typeface="Arial" panose="020B0604020202020204" pitchFamily="34" charset="0"/>
              </a:rPr>
              <a:t>Daily </a:t>
            </a:r>
            <a:r>
              <a:rPr lang="en-US" sz="1600" dirty="0" err="1">
                <a:solidFill>
                  <a:srgbClr val="202122"/>
                </a:solidFill>
                <a:latin typeface="Arial" panose="020B0604020202020204" pitchFamily="34" charset="0"/>
              </a:rPr>
              <a:t>Precip</a:t>
            </a:r>
            <a:r>
              <a:rPr lang="en-US" sz="1600" dirty="0">
                <a:solidFill>
                  <a:srgbClr val="202122"/>
                </a:solidFill>
                <a:latin typeface="Arial" panose="020B0604020202020204" pitchFamily="34" charset="0"/>
              </a:rPr>
              <a:t> Anomaly</a:t>
            </a:r>
            <a:endParaRPr lang="en-US" sz="1600" dirty="0"/>
          </a:p>
        </p:txBody>
      </p:sp>
      <p:sp>
        <p:nvSpPr>
          <p:cNvPr id="18" name="Freeform: Shape 17">
            <a:extLst>
              <a:ext uri="{FF2B5EF4-FFF2-40B4-BE49-F238E27FC236}">
                <a16:creationId xmlns:a16="http://schemas.microsoft.com/office/drawing/2014/main" id="{57636B6F-AC38-48F9-9F10-1BD96D212771}"/>
              </a:ext>
            </a:extLst>
          </p:cNvPr>
          <p:cNvSpPr/>
          <p:nvPr/>
        </p:nvSpPr>
        <p:spPr bwMode="auto">
          <a:xfrm>
            <a:off x="3794449" y="5399251"/>
            <a:ext cx="1822580" cy="996203"/>
          </a:xfrm>
          <a:custGeom>
            <a:avLst/>
            <a:gdLst>
              <a:gd name="connsiteX0" fmla="*/ 0 w 1822580"/>
              <a:gd name="connsiteY0" fmla="*/ 684308 h 996203"/>
              <a:gd name="connsiteX1" fmla="*/ 55984 w 1822580"/>
              <a:gd name="connsiteY1" fmla="*/ 597222 h 996203"/>
              <a:gd name="connsiteX2" fmla="*/ 74645 w 1822580"/>
              <a:gd name="connsiteY2" fmla="*/ 584782 h 996203"/>
              <a:gd name="connsiteX3" fmla="*/ 87086 w 1822580"/>
              <a:gd name="connsiteY3" fmla="*/ 566120 h 996203"/>
              <a:gd name="connsiteX4" fmla="*/ 111967 w 1822580"/>
              <a:gd name="connsiteY4" fmla="*/ 535018 h 996203"/>
              <a:gd name="connsiteX5" fmla="*/ 118188 w 1822580"/>
              <a:gd name="connsiteY5" fmla="*/ 510137 h 996203"/>
              <a:gd name="connsiteX6" fmla="*/ 149290 w 1822580"/>
              <a:gd name="connsiteY6" fmla="*/ 447933 h 996203"/>
              <a:gd name="connsiteX7" fmla="*/ 155510 w 1822580"/>
              <a:gd name="connsiteY7" fmla="*/ 379508 h 996203"/>
              <a:gd name="connsiteX8" fmla="*/ 174171 w 1822580"/>
              <a:gd name="connsiteY8" fmla="*/ 354627 h 996203"/>
              <a:gd name="connsiteX9" fmla="*/ 186612 w 1822580"/>
              <a:gd name="connsiteY9" fmla="*/ 335965 h 996203"/>
              <a:gd name="connsiteX10" fmla="*/ 223935 w 1822580"/>
              <a:gd name="connsiteY10" fmla="*/ 273761 h 996203"/>
              <a:gd name="connsiteX11" fmla="*/ 248816 w 1822580"/>
              <a:gd name="connsiteY11" fmla="*/ 217778 h 996203"/>
              <a:gd name="connsiteX12" fmla="*/ 279918 w 1822580"/>
              <a:gd name="connsiteY12" fmla="*/ 180455 h 996203"/>
              <a:gd name="connsiteX13" fmla="*/ 329682 w 1822580"/>
              <a:gd name="connsiteY13" fmla="*/ 124471 h 996203"/>
              <a:gd name="connsiteX14" fmla="*/ 354563 w 1822580"/>
              <a:gd name="connsiteY14" fmla="*/ 93369 h 996203"/>
              <a:gd name="connsiteX15" fmla="*/ 373224 w 1822580"/>
              <a:gd name="connsiteY15" fmla="*/ 74708 h 996203"/>
              <a:gd name="connsiteX16" fmla="*/ 391886 w 1822580"/>
              <a:gd name="connsiteY16" fmla="*/ 49827 h 996203"/>
              <a:gd name="connsiteX17" fmla="*/ 404327 w 1822580"/>
              <a:gd name="connsiteY17" fmla="*/ 31165 h 996203"/>
              <a:gd name="connsiteX18" fmla="*/ 460310 w 1822580"/>
              <a:gd name="connsiteY18" fmla="*/ 18725 h 996203"/>
              <a:gd name="connsiteX19" fmla="*/ 478971 w 1822580"/>
              <a:gd name="connsiteY19" fmla="*/ 6284 h 996203"/>
              <a:gd name="connsiteX20" fmla="*/ 590939 w 1822580"/>
              <a:gd name="connsiteY20" fmla="*/ 6284 h 996203"/>
              <a:gd name="connsiteX21" fmla="*/ 653143 w 1822580"/>
              <a:gd name="connsiteY21" fmla="*/ 31165 h 996203"/>
              <a:gd name="connsiteX22" fmla="*/ 671804 w 1822580"/>
              <a:gd name="connsiteY22" fmla="*/ 49827 h 996203"/>
              <a:gd name="connsiteX23" fmla="*/ 702906 w 1822580"/>
              <a:gd name="connsiteY23" fmla="*/ 62267 h 996203"/>
              <a:gd name="connsiteX24" fmla="*/ 709127 w 1822580"/>
              <a:gd name="connsiteY24" fmla="*/ 80929 h 996203"/>
              <a:gd name="connsiteX25" fmla="*/ 727788 w 1822580"/>
              <a:gd name="connsiteY25" fmla="*/ 99590 h 996203"/>
              <a:gd name="connsiteX26" fmla="*/ 746449 w 1822580"/>
              <a:gd name="connsiteY26" fmla="*/ 149353 h 996203"/>
              <a:gd name="connsiteX27" fmla="*/ 758890 w 1822580"/>
              <a:gd name="connsiteY27" fmla="*/ 168014 h 996203"/>
              <a:gd name="connsiteX28" fmla="*/ 777551 w 1822580"/>
              <a:gd name="connsiteY28" fmla="*/ 180455 h 996203"/>
              <a:gd name="connsiteX29" fmla="*/ 789992 w 1822580"/>
              <a:gd name="connsiteY29" fmla="*/ 223998 h 996203"/>
              <a:gd name="connsiteX30" fmla="*/ 814873 w 1822580"/>
              <a:gd name="connsiteY30" fmla="*/ 248880 h 996203"/>
              <a:gd name="connsiteX31" fmla="*/ 852196 w 1822580"/>
              <a:gd name="connsiteY31" fmla="*/ 304863 h 996203"/>
              <a:gd name="connsiteX32" fmla="*/ 864637 w 1822580"/>
              <a:gd name="connsiteY32" fmla="*/ 323525 h 996203"/>
              <a:gd name="connsiteX33" fmla="*/ 895739 w 1822580"/>
              <a:gd name="connsiteY33" fmla="*/ 354627 h 996203"/>
              <a:gd name="connsiteX34" fmla="*/ 908180 w 1822580"/>
              <a:gd name="connsiteY34" fmla="*/ 373288 h 996203"/>
              <a:gd name="connsiteX35" fmla="*/ 982824 w 1822580"/>
              <a:gd name="connsiteY35" fmla="*/ 429271 h 996203"/>
              <a:gd name="connsiteX36" fmla="*/ 1007706 w 1822580"/>
              <a:gd name="connsiteY36" fmla="*/ 447933 h 996203"/>
              <a:gd name="connsiteX37" fmla="*/ 1045029 w 1822580"/>
              <a:gd name="connsiteY37" fmla="*/ 491476 h 996203"/>
              <a:gd name="connsiteX38" fmla="*/ 1063690 w 1822580"/>
              <a:gd name="connsiteY38" fmla="*/ 510137 h 996203"/>
              <a:gd name="connsiteX39" fmla="*/ 1076131 w 1822580"/>
              <a:gd name="connsiteY39" fmla="*/ 528798 h 996203"/>
              <a:gd name="connsiteX40" fmla="*/ 1119673 w 1822580"/>
              <a:gd name="connsiteY40" fmla="*/ 553680 h 996203"/>
              <a:gd name="connsiteX41" fmla="*/ 1150775 w 1822580"/>
              <a:gd name="connsiteY41" fmla="*/ 584782 h 996203"/>
              <a:gd name="connsiteX42" fmla="*/ 1169437 w 1822580"/>
              <a:gd name="connsiteY42" fmla="*/ 591002 h 996203"/>
              <a:gd name="connsiteX43" fmla="*/ 1212980 w 1822580"/>
              <a:gd name="connsiteY43" fmla="*/ 628325 h 996203"/>
              <a:gd name="connsiteX44" fmla="*/ 1262743 w 1822580"/>
              <a:gd name="connsiteY44" fmla="*/ 678088 h 996203"/>
              <a:gd name="connsiteX45" fmla="*/ 1281404 w 1822580"/>
              <a:gd name="connsiteY45" fmla="*/ 696749 h 996203"/>
              <a:gd name="connsiteX46" fmla="*/ 1306286 w 1822580"/>
              <a:gd name="connsiteY46" fmla="*/ 702969 h 996203"/>
              <a:gd name="connsiteX47" fmla="*/ 1343608 w 1822580"/>
              <a:gd name="connsiteY47" fmla="*/ 734071 h 996203"/>
              <a:gd name="connsiteX48" fmla="*/ 1387151 w 1822580"/>
              <a:gd name="connsiteY48" fmla="*/ 752733 h 996203"/>
              <a:gd name="connsiteX49" fmla="*/ 1430694 w 1822580"/>
              <a:gd name="connsiteY49" fmla="*/ 783835 h 996203"/>
              <a:gd name="connsiteX50" fmla="*/ 1455575 w 1822580"/>
              <a:gd name="connsiteY50" fmla="*/ 790055 h 996203"/>
              <a:gd name="connsiteX51" fmla="*/ 1492898 w 1822580"/>
              <a:gd name="connsiteY51" fmla="*/ 808716 h 996203"/>
              <a:gd name="connsiteX52" fmla="*/ 1536441 w 1822580"/>
              <a:gd name="connsiteY52" fmla="*/ 839818 h 996203"/>
              <a:gd name="connsiteX53" fmla="*/ 1586204 w 1822580"/>
              <a:gd name="connsiteY53" fmla="*/ 870920 h 996203"/>
              <a:gd name="connsiteX54" fmla="*/ 1635967 w 1822580"/>
              <a:gd name="connsiteY54" fmla="*/ 883361 h 996203"/>
              <a:gd name="connsiteX55" fmla="*/ 1673290 w 1822580"/>
              <a:gd name="connsiteY55" fmla="*/ 914463 h 996203"/>
              <a:gd name="connsiteX56" fmla="*/ 1716833 w 1822580"/>
              <a:gd name="connsiteY56" fmla="*/ 926904 h 996203"/>
              <a:gd name="connsiteX57" fmla="*/ 1760375 w 1822580"/>
              <a:gd name="connsiteY57" fmla="*/ 958006 h 996203"/>
              <a:gd name="connsiteX58" fmla="*/ 1803918 w 1822580"/>
              <a:gd name="connsiteY58" fmla="*/ 995329 h 996203"/>
              <a:gd name="connsiteX59" fmla="*/ 1822580 w 1822580"/>
              <a:gd name="connsiteY59" fmla="*/ 995329 h 99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22580" h="996203">
                <a:moveTo>
                  <a:pt x="0" y="684308"/>
                </a:moveTo>
                <a:cubicBezTo>
                  <a:pt x="12616" y="659075"/>
                  <a:pt x="33150" y="612444"/>
                  <a:pt x="55984" y="597222"/>
                </a:cubicBezTo>
                <a:lnTo>
                  <a:pt x="74645" y="584782"/>
                </a:lnTo>
                <a:cubicBezTo>
                  <a:pt x="78792" y="578561"/>
                  <a:pt x="82600" y="572101"/>
                  <a:pt x="87086" y="566120"/>
                </a:cubicBezTo>
                <a:cubicBezTo>
                  <a:pt x="95052" y="555499"/>
                  <a:pt x="105519" y="546624"/>
                  <a:pt x="111967" y="535018"/>
                </a:cubicBezTo>
                <a:cubicBezTo>
                  <a:pt x="116119" y="527545"/>
                  <a:pt x="114820" y="517995"/>
                  <a:pt x="118188" y="510137"/>
                </a:cubicBezTo>
                <a:cubicBezTo>
                  <a:pt x="127320" y="488829"/>
                  <a:pt x="149290" y="447933"/>
                  <a:pt x="149290" y="447933"/>
                </a:cubicBezTo>
                <a:cubicBezTo>
                  <a:pt x="151363" y="425125"/>
                  <a:pt x="149609" y="401637"/>
                  <a:pt x="155510" y="379508"/>
                </a:cubicBezTo>
                <a:cubicBezTo>
                  <a:pt x="158181" y="369491"/>
                  <a:pt x="168145" y="363063"/>
                  <a:pt x="174171" y="354627"/>
                </a:cubicBezTo>
                <a:cubicBezTo>
                  <a:pt x="178516" y="348543"/>
                  <a:pt x="182465" y="342186"/>
                  <a:pt x="186612" y="335965"/>
                </a:cubicBezTo>
                <a:cubicBezTo>
                  <a:pt x="198478" y="288507"/>
                  <a:pt x="184108" y="330657"/>
                  <a:pt x="223935" y="273761"/>
                </a:cubicBezTo>
                <a:cubicBezTo>
                  <a:pt x="257368" y="225998"/>
                  <a:pt x="213664" y="273017"/>
                  <a:pt x="248816" y="217778"/>
                </a:cubicBezTo>
                <a:cubicBezTo>
                  <a:pt x="257510" y="204115"/>
                  <a:pt x="269801" y="193101"/>
                  <a:pt x="279918" y="180455"/>
                </a:cubicBezTo>
                <a:cubicBezTo>
                  <a:pt x="345593" y="98362"/>
                  <a:pt x="237205" y="227224"/>
                  <a:pt x="329682" y="124471"/>
                </a:cubicBezTo>
                <a:cubicBezTo>
                  <a:pt x="338563" y="114603"/>
                  <a:pt x="345820" y="103361"/>
                  <a:pt x="354563" y="93369"/>
                </a:cubicBezTo>
                <a:cubicBezTo>
                  <a:pt x="360356" y="86749"/>
                  <a:pt x="367499" y="81387"/>
                  <a:pt x="373224" y="74708"/>
                </a:cubicBezTo>
                <a:cubicBezTo>
                  <a:pt x="379971" y="66837"/>
                  <a:pt x="385860" y="58263"/>
                  <a:pt x="391886" y="49827"/>
                </a:cubicBezTo>
                <a:cubicBezTo>
                  <a:pt x="396232" y="43743"/>
                  <a:pt x="397521" y="34259"/>
                  <a:pt x="404327" y="31165"/>
                </a:cubicBezTo>
                <a:cubicBezTo>
                  <a:pt x="421730" y="23255"/>
                  <a:pt x="441649" y="22872"/>
                  <a:pt x="460310" y="18725"/>
                </a:cubicBezTo>
                <a:cubicBezTo>
                  <a:pt x="466530" y="14578"/>
                  <a:pt x="471879" y="8648"/>
                  <a:pt x="478971" y="6284"/>
                </a:cubicBezTo>
                <a:cubicBezTo>
                  <a:pt x="516143" y="-6107"/>
                  <a:pt x="552777" y="3104"/>
                  <a:pt x="590939" y="6284"/>
                </a:cubicBezTo>
                <a:cubicBezTo>
                  <a:pt x="637058" y="21657"/>
                  <a:pt x="616532" y="12861"/>
                  <a:pt x="653143" y="31165"/>
                </a:cubicBezTo>
                <a:cubicBezTo>
                  <a:pt x="659363" y="37386"/>
                  <a:pt x="664344" y="45165"/>
                  <a:pt x="671804" y="49827"/>
                </a:cubicBezTo>
                <a:cubicBezTo>
                  <a:pt x="681273" y="55745"/>
                  <a:pt x="694328" y="55119"/>
                  <a:pt x="702906" y="62267"/>
                </a:cubicBezTo>
                <a:cubicBezTo>
                  <a:pt x="707943" y="66465"/>
                  <a:pt x="705490" y="75473"/>
                  <a:pt x="709127" y="80929"/>
                </a:cubicBezTo>
                <a:cubicBezTo>
                  <a:pt x="714007" y="88248"/>
                  <a:pt x="721568" y="93370"/>
                  <a:pt x="727788" y="99590"/>
                </a:cubicBezTo>
                <a:cubicBezTo>
                  <a:pt x="734591" y="126803"/>
                  <a:pt x="731992" y="124053"/>
                  <a:pt x="746449" y="149353"/>
                </a:cubicBezTo>
                <a:cubicBezTo>
                  <a:pt x="750158" y="155844"/>
                  <a:pt x="753604" y="162728"/>
                  <a:pt x="758890" y="168014"/>
                </a:cubicBezTo>
                <a:cubicBezTo>
                  <a:pt x="764176" y="173300"/>
                  <a:pt x="771331" y="176308"/>
                  <a:pt x="777551" y="180455"/>
                </a:cubicBezTo>
                <a:cubicBezTo>
                  <a:pt x="778203" y="183061"/>
                  <a:pt x="786558" y="219190"/>
                  <a:pt x="789992" y="223998"/>
                </a:cubicBezTo>
                <a:cubicBezTo>
                  <a:pt x="796809" y="233542"/>
                  <a:pt x="806579" y="240586"/>
                  <a:pt x="814873" y="248880"/>
                </a:cubicBezTo>
                <a:cubicBezTo>
                  <a:pt x="825265" y="300837"/>
                  <a:pt x="810870" y="263537"/>
                  <a:pt x="852196" y="304863"/>
                </a:cubicBezTo>
                <a:cubicBezTo>
                  <a:pt x="857483" y="310150"/>
                  <a:pt x="859714" y="317899"/>
                  <a:pt x="864637" y="323525"/>
                </a:cubicBezTo>
                <a:cubicBezTo>
                  <a:pt x="874292" y="334559"/>
                  <a:pt x="886084" y="343593"/>
                  <a:pt x="895739" y="354627"/>
                </a:cubicBezTo>
                <a:cubicBezTo>
                  <a:pt x="900662" y="360253"/>
                  <a:pt x="902504" y="368423"/>
                  <a:pt x="908180" y="373288"/>
                </a:cubicBezTo>
                <a:cubicBezTo>
                  <a:pt x="931794" y="393529"/>
                  <a:pt x="957943" y="410610"/>
                  <a:pt x="982824" y="429271"/>
                </a:cubicBezTo>
                <a:cubicBezTo>
                  <a:pt x="991118" y="435492"/>
                  <a:pt x="1000959" y="440061"/>
                  <a:pt x="1007706" y="447933"/>
                </a:cubicBezTo>
                <a:cubicBezTo>
                  <a:pt x="1020147" y="462447"/>
                  <a:pt x="1032241" y="477267"/>
                  <a:pt x="1045029" y="491476"/>
                </a:cubicBezTo>
                <a:cubicBezTo>
                  <a:pt x="1050914" y="498015"/>
                  <a:pt x="1058058" y="503379"/>
                  <a:pt x="1063690" y="510137"/>
                </a:cubicBezTo>
                <a:cubicBezTo>
                  <a:pt x="1068476" y="515880"/>
                  <a:pt x="1070845" y="523512"/>
                  <a:pt x="1076131" y="528798"/>
                </a:cubicBezTo>
                <a:cubicBezTo>
                  <a:pt x="1094960" y="547627"/>
                  <a:pt x="1098322" y="546562"/>
                  <a:pt x="1119673" y="553680"/>
                </a:cubicBezTo>
                <a:cubicBezTo>
                  <a:pt x="1130040" y="564047"/>
                  <a:pt x="1139046" y="575985"/>
                  <a:pt x="1150775" y="584782"/>
                </a:cubicBezTo>
                <a:cubicBezTo>
                  <a:pt x="1156021" y="588716"/>
                  <a:pt x="1164458" y="586735"/>
                  <a:pt x="1169437" y="591002"/>
                </a:cubicBezTo>
                <a:cubicBezTo>
                  <a:pt x="1220151" y="634470"/>
                  <a:pt x="1170987" y="614327"/>
                  <a:pt x="1212980" y="628325"/>
                </a:cubicBezTo>
                <a:cubicBezTo>
                  <a:pt x="1256737" y="683022"/>
                  <a:pt x="1217557" y="639358"/>
                  <a:pt x="1262743" y="678088"/>
                </a:cubicBezTo>
                <a:cubicBezTo>
                  <a:pt x="1269422" y="683813"/>
                  <a:pt x="1273766" y="692385"/>
                  <a:pt x="1281404" y="696749"/>
                </a:cubicBezTo>
                <a:cubicBezTo>
                  <a:pt x="1288827" y="700991"/>
                  <a:pt x="1297992" y="700896"/>
                  <a:pt x="1306286" y="702969"/>
                </a:cubicBezTo>
                <a:cubicBezTo>
                  <a:pt x="1318727" y="713336"/>
                  <a:pt x="1330341" y="724784"/>
                  <a:pt x="1343608" y="734071"/>
                </a:cubicBezTo>
                <a:cubicBezTo>
                  <a:pt x="1357582" y="743853"/>
                  <a:pt x="1371553" y="747533"/>
                  <a:pt x="1387151" y="752733"/>
                </a:cubicBezTo>
                <a:cubicBezTo>
                  <a:pt x="1401665" y="763100"/>
                  <a:pt x="1415035" y="775294"/>
                  <a:pt x="1430694" y="783835"/>
                </a:cubicBezTo>
                <a:cubicBezTo>
                  <a:pt x="1438199" y="787929"/>
                  <a:pt x="1447638" y="786880"/>
                  <a:pt x="1455575" y="790055"/>
                </a:cubicBezTo>
                <a:cubicBezTo>
                  <a:pt x="1468490" y="795221"/>
                  <a:pt x="1480457" y="802496"/>
                  <a:pt x="1492898" y="808716"/>
                </a:cubicBezTo>
                <a:cubicBezTo>
                  <a:pt x="1540181" y="855999"/>
                  <a:pt x="1496722" y="819958"/>
                  <a:pt x="1536441" y="839818"/>
                </a:cubicBezTo>
                <a:cubicBezTo>
                  <a:pt x="1563354" y="853275"/>
                  <a:pt x="1551615" y="857616"/>
                  <a:pt x="1586204" y="870920"/>
                </a:cubicBezTo>
                <a:cubicBezTo>
                  <a:pt x="1602163" y="877058"/>
                  <a:pt x="1619379" y="879214"/>
                  <a:pt x="1635967" y="883361"/>
                </a:cubicBezTo>
                <a:cubicBezTo>
                  <a:pt x="1648408" y="893728"/>
                  <a:pt x="1659815" y="905480"/>
                  <a:pt x="1673290" y="914463"/>
                </a:cubicBezTo>
                <a:cubicBezTo>
                  <a:pt x="1678648" y="918035"/>
                  <a:pt x="1713510" y="926073"/>
                  <a:pt x="1716833" y="926904"/>
                </a:cubicBezTo>
                <a:cubicBezTo>
                  <a:pt x="1731347" y="937271"/>
                  <a:pt x="1746570" y="946711"/>
                  <a:pt x="1760375" y="958006"/>
                </a:cubicBezTo>
                <a:cubicBezTo>
                  <a:pt x="1771199" y="966862"/>
                  <a:pt x="1787827" y="989965"/>
                  <a:pt x="1803918" y="995329"/>
                </a:cubicBezTo>
                <a:cubicBezTo>
                  <a:pt x="1809819" y="997296"/>
                  <a:pt x="1816359" y="995329"/>
                  <a:pt x="1822580" y="995329"/>
                </a:cubicBez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20" name="Straight Connector 19">
            <a:extLst>
              <a:ext uri="{FF2B5EF4-FFF2-40B4-BE49-F238E27FC236}">
                <a16:creationId xmlns:a16="http://schemas.microsoft.com/office/drawing/2014/main" id="{8519CD5C-AFA7-44C6-89B6-FFD422698835}"/>
              </a:ext>
            </a:extLst>
          </p:cNvPr>
          <p:cNvCxnSpPr>
            <a:cxnSpLocks/>
          </p:cNvCxnSpPr>
          <p:nvPr/>
        </p:nvCxnSpPr>
        <p:spPr bwMode="auto">
          <a:xfrm rot="10800000">
            <a:off x="6400800" y="4972110"/>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21" name="TextBox 20">
            <a:extLst>
              <a:ext uri="{FF2B5EF4-FFF2-40B4-BE49-F238E27FC236}">
                <a16:creationId xmlns:a16="http://schemas.microsoft.com/office/drawing/2014/main" id="{F86F6E86-1DF0-4FD0-839A-7B11ECE24254}"/>
              </a:ext>
            </a:extLst>
          </p:cNvPr>
          <p:cNvSpPr txBox="1"/>
          <p:nvPr/>
        </p:nvSpPr>
        <p:spPr>
          <a:xfrm>
            <a:off x="6019800" y="4800600"/>
            <a:ext cx="380994" cy="400110"/>
          </a:xfrm>
          <a:prstGeom prst="rect">
            <a:avLst/>
          </a:prstGeom>
          <a:noFill/>
        </p:spPr>
        <p:txBody>
          <a:bodyPr wrap="square">
            <a:spAutoFit/>
          </a:bodyPr>
          <a:lstStyle/>
          <a:p>
            <a:r>
              <a:rPr lang="en-US" sz="2000" dirty="0">
                <a:solidFill>
                  <a:srgbClr val="202122"/>
                </a:solidFill>
                <a:latin typeface="Arial" panose="020B0604020202020204" pitchFamily="34" charset="0"/>
              </a:rPr>
              <a:t>p</a:t>
            </a:r>
            <a:endParaRPr lang="en-US" dirty="0"/>
          </a:p>
        </p:txBody>
      </p:sp>
      <p:cxnSp>
        <p:nvCxnSpPr>
          <p:cNvPr id="22" name="Straight Connector 21">
            <a:extLst>
              <a:ext uri="{FF2B5EF4-FFF2-40B4-BE49-F238E27FC236}">
                <a16:creationId xmlns:a16="http://schemas.microsoft.com/office/drawing/2014/main" id="{78348437-737C-4B70-A7B9-4D5440E84480}"/>
              </a:ext>
            </a:extLst>
          </p:cNvPr>
          <p:cNvCxnSpPr>
            <a:cxnSpLocks/>
          </p:cNvCxnSpPr>
          <p:nvPr/>
        </p:nvCxnSpPr>
        <p:spPr bwMode="auto">
          <a:xfrm flipV="1">
            <a:off x="6400800" y="6496110"/>
            <a:ext cx="2057400" cy="1"/>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23" name="TextBox 22">
            <a:extLst>
              <a:ext uri="{FF2B5EF4-FFF2-40B4-BE49-F238E27FC236}">
                <a16:creationId xmlns:a16="http://schemas.microsoft.com/office/drawing/2014/main" id="{DCC0A63E-5591-479E-BF6D-A6600C0A783C}"/>
              </a:ext>
            </a:extLst>
          </p:cNvPr>
          <p:cNvSpPr txBox="1"/>
          <p:nvPr/>
        </p:nvSpPr>
        <p:spPr>
          <a:xfrm>
            <a:off x="6324609" y="6507779"/>
            <a:ext cx="2362189" cy="338554"/>
          </a:xfrm>
          <a:prstGeom prst="rect">
            <a:avLst/>
          </a:prstGeom>
          <a:noFill/>
        </p:spPr>
        <p:txBody>
          <a:bodyPr wrap="square">
            <a:spAutoFit/>
          </a:bodyPr>
          <a:lstStyle/>
          <a:p>
            <a:r>
              <a:rPr lang="en-US" sz="1600" dirty="0">
                <a:solidFill>
                  <a:srgbClr val="202122"/>
                </a:solidFill>
                <a:latin typeface="Arial" panose="020B0604020202020204" pitchFamily="34" charset="0"/>
              </a:rPr>
              <a:t>Monthly </a:t>
            </a:r>
            <a:r>
              <a:rPr lang="en-US" sz="1600" dirty="0" err="1">
                <a:solidFill>
                  <a:srgbClr val="202122"/>
                </a:solidFill>
                <a:latin typeface="Arial" panose="020B0604020202020204" pitchFamily="34" charset="0"/>
              </a:rPr>
              <a:t>Precip</a:t>
            </a:r>
            <a:r>
              <a:rPr lang="en-US" sz="1600" dirty="0">
                <a:solidFill>
                  <a:srgbClr val="202122"/>
                </a:solidFill>
                <a:latin typeface="Arial" panose="020B0604020202020204" pitchFamily="34" charset="0"/>
              </a:rPr>
              <a:t> Anomaly</a:t>
            </a:r>
            <a:endParaRPr lang="en-US" sz="1600" dirty="0"/>
          </a:p>
        </p:txBody>
      </p:sp>
      <p:sp>
        <p:nvSpPr>
          <p:cNvPr id="19" name="Freeform: Shape 18">
            <a:extLst>
              <a:ext uri="{FF2B5EF4-FFF2-40B4-BE49-F238E27FC236}">
                <a16:creationId xmlns:a16="http://schemas.microsoft.com/office/drawing/2014/main" id="{A4213276-F238-4E28-8AFF-BA749F23EB24}"/>
              </a:ext>
            </a:extLst>
          </p:cNvPr>
          <p:cNvSpPr/>
          <p:nvPr/>
        </p:nvSpPr>
        <p:spPr bwMode="auto">
          <a:xfrm>
            <a:off x="6568751" y="5212702"/>
            <a:ext cx="1940767" cy="1237930"/>
          </a:xfrm>
          <a:custGeom>
            <a:avLst/>
            <a:gdLst>
              <a:gd name="connsiteX0" fmla="*/ 0 w 1940767"/>
              <a:gd name="connsiteY0" fmla="*/ 1231641 h 1237930"/>
              <a:gd name="connsiteX1" fmla="*/ 31102 w 1940767"/>
              <a:gd name="connsiteY1" fmla="*/ 1237861 h 1237930"/>
              <a:gd name="connsiteX2" fmla="*/ 149290 w 1940767"/>
              <a:gd name="connsiteY2" fmla="*/ 1206759 h 1237930"/>
              <a:gd name="connsiteX3" fmla="*/ 217714 w 1940767"/>
              <a:gd name="connsiteY3" fmla="*/ 1194318 h 1237930"/>
              <a:gd name="connsiteX4" fmla="*/ 273698 w 1940767"/>
              <a:gd name="connsiteY4" fmla="*/ 1175657 h 1237930"/>
              <a:gd name="connsiteX5" fmla="*/ 304800 w 1940767"/>
              <a:gd name="connsiteY5" fmla="*/ 1156996 h 1237930"/>
              <a:gd name="connsiteX6" fmla="*/ 335902 w 1940767"/>
              <a:gd name="connsiteY6" fmla="*/ 1132114 h 1237930"/>
              <a:gd name="connsiteX7" fmla="*/ 360784 w 1940767"/>
              <a:gd name="connsiteY7" fmla="*/ 1125894 h 1237930"/>
              <a:gd name="connsiteX8" fmla="*/ 385665 w 1940767"/>
              <a:gd name="connsiteY8" fmla="*/ 1094792 h 1237930"/>
              <a:gd name="connsiteX9" fmla="*/ 410547 w 1940767"/>
              <a:gd name="connsiteY9" fmla="*/ 1057469 h 1237930"/>
              <a:gd name="connsiteX10" fmla="*/ 441649 w 1940767"/>
              <a:gd name="connsiteY10" fmla="*/ 1020147 h 1237930"/>
              <a:gd name="connsiteX11" fmla="*/ 472751 w 1940767"/>
              <a:gd name="connsiteY11" fmla="*/ 957943 h 1237930"/>
              <a:gd name="connsiteX12" fmla="*/ 497633 w 1940767"/>
              <a:gd name="connsiteY12" fmla="*/ 877078 h 1237930"/>
              <a:gd name="connsiteX13" fmla="*/ 510073 w 1940767"/>
              <a:gd name="connsiteY13" fmla="*/ 839755 h 1237930"/>
              <a:gd name="connsiteX14" fmla="*/ 516294 w 1940767"/>
              <a:gd name="connsiteY14" fmla="*/ 808653 h 1237930"/>
              <a:gd name="connsiteX15" fmla="*/ 553616 w 1940767"/>
              <a:gd name="connsiteY15" fmla="*/ 734008 h 1237930"/>
              <a:gd name="connsiteX16" fmla="*/ 584718 w 1940767"/>
              <a:gd name="connsiteY16" fmla="*/ 671804 h 1237930"/>
              <a:gd name="connsiteX17" fmla="*/ 603380 w 1940767"/>
              <a:gd name="connsiteY17" fmla="*/ 615820 h 1237930"/>
              <a:gd name="connsiteX18" fmla="*/ 622041 w 1940767"/>
              <a:gd name="connsiteY18" fmla="*/ 578498 h 1237930"/>
              <a:gd name="connsiteX19" fmla="*/ 634482 w 1940767"/>
              <a:gd name="connsiteY19" fmla="*/ 541176 h 1237930"/>
              <a:gd name="connsiteX20" fmla="*/ 659363 w 1940767"/>
              <a:gd name="connsiteY20" fmla="*/ 503853 h 1237930"/>
              <a:gd name="connsiteX21" fmla="*/ 665584 w 1940767"/>
              <a:gd name="connsiteY21" fmla="*/ 472751 h 1237930"/>
              <a:gd name="connsiteX22" fmla="*/ 671804 w 1940767"/>
              <a:gd name="connsiteY22" fmla="*/ 447869 h 1237930"/>
              <a:gd name="connsiteX23" fmla="*/ 678025 w 1940767"/>
              <a:gd name="connsiteY23" fmla="*/ 410547 h 1237930"/>
              <a:gd name="connsiteX24" fmla="*/ 702906 w 1940767"/>
              <a:gd name="connsiteY24" fmla="*/ 385665 h 1237930"/>
              <a:gd name="connsiteX25" fmla="*/ 721567 w 1940767"/>
              <a:gd name="connsiteY25" fmla="*/ 329682 h 1237930"/>
              <a:gd name="connsiteX26" fmla="*/ 734008 w 1940767"/>
              <a:gd name="connsiteY26" fmla="*/ 298580 h 1237930"/>
              <a:gd name="connsiteX27" fmla="*/ 746449 w 1940767"/>
              <a:gd name="connsiteY27" fmla="*/ 248816 h 1237930"/>
              <a:gd name="connsiteX28" fmla="*/ 771331 w 1940767"/>
              <a:gd name="connsiteY28" fmla="*/ 205274 h 1237930"/>
              <a:gd name="connsiteX29" fmla="*/ 777551 w 1940767"/>
              <a:gd name="connsiteY29" fmla="*/ 143069 h 1237930"/>
              <a:gd name="connsiteX30" fmla="*/ 796212 w 1940767"/>
              <a:gd name="connsiteY30" fmla="*/ 130629 h 1237930"/>
              <a:gd name="connsiteX31" fmla="*/ 839755 w 1940767"/>
              <a:gd name="connsiteY31" fmla="*/ 87086 h 1237930"/>
              <a:gd name="connsiteX32" fmla="*/ 864637 w 1940767"/>
              <a:gd name="connsiteY32" fmla="*/ 55984 h 1237930"/>
              <a:gd name="connsiteX33" fmla="*/ 889518 w 1940767"/>
              <a:gd name="connsiteY33" fmla="*/ 49763 h 1237930"/>
              <a:gd name="connsiteX34" fmla="*/ 908180 w 1940767"/>
              <a:gd name="connsiteY34" fmla="*/ 37322 h 1237930"/>
              <a:gd name="connsiteX35" fmla="*/ 957943 w 1940767"/>
              <a:gd name="connsiteY35" fmla="*/ 24882 h 1237930"/>
              <a:gd name="connsiteX36" fmla="*/ 982825 w 1940767"/>
              <a:gd name="connsiteY36" fmla="*/ 12441 h 1237930"/>
              <a:gd name="connsiteX37" fmla="*/ 1001486 w 1940767"/>
              <a:gd name="connsiteY37" fmla="*/ 0 h 1237930"/>
              <a:gd name="connsiteX38" fmla="*/ 1051249 w 1940767"/>
              <a:gd name="connsiteY38" fmla="*/ 12441 h 1237930"/>
              <a:gd name="connsiteX39" fmla="*/ 1082351 w 1940767"/>
              <a:gd name="connsiteY39" fmla="*/ 18661 h 1237930"/>
              <a:gd name="connsiteX40" fmla="*/ 1101012 w 1940767"/>
              <a:gd name="connsiteY40" fmla="*/ 31102 h 1237930"/>
              <a:gd name="connsiteX41" fmla="*/ 1132114 w 1940767"/>
              <a:gd name="connsiteY41" fmla="*/ 37322 h 1237930"/>
              <a:gd name="connsiteX42" fmla="*/ 1175657 w 1940767"/>
              <a:gd name="connsiteY42" fmla="*/ 80865 h 1237930"/>
              <a:gd name="connsiteX43" fmla="*/ 1206759 w 1940767"/>
              <a:gd name="connsiteY43" fmla="*/ 149290 h 1237930"/>
              <a:gd name="connsiteX44" fmla="*/ 1237861 w 1940767"/>
              <a:gd name="connsiteY44" fmla="*/ 223935 h 1237930"/>
              <a:gd name="connsiteX45" fmla="*/ 1250302 w 1940767"/>
              <a:gd name="connsiteY45" fmla="*/ 248816 h 1237930"/>
              <a:gd name="connsiteX46" fmla="*/ 1262743 w 1940767"/>
              <a:gd name="connsiteY46" fmla="*/ 304800 h 1237930"/>
              <a:gd name="connsiteX47" fmla="*/ 1275184 w 1940767"/>
              <a:gd name="connsiteY47" fmla="*/ 335902 h 1237930"/>
              <a:gd name="connsiteX48" fmla="*/ 1281404 w 1940767"/>
              <a:gd name="connsiteY48" fmla="*/ 367004 h 1237930"/>
              <a:gd name="connsiteX49" fmla="*/ 1300065 w 1940767"/>
              <a:gd name="connsiteY49" fmla="*/ 410547 h 1237930"/>
              <a:gd name="connsiteX50" fmla="*/ 1318727 w 1940767"/>
              <a:gd name="connsiteY50" fmla="*/ 454090 h 1237930"/>
              <a:gd name="connsiteX51" fmla="*/ 1337388 w 1940767"/>
              <a:gd name="connsiteY51" fmla="*/ 503853 h 1237930"/>
              <a:gd name="connsiteX52" fmla="*/ 1368490 w 1940767"/>
              <a:gd name="connsiteY52" fmla="*/ 578498 h 1237930"/>
              <a:gd name="connsiteX53" fmla="*/ 1387151 w 1940767"/>
              <a:gd name="connsiteY53" fmla="*/ 640702 h 1237930"/>
              <a:gd name="connsiteX54" fmla="*/ 1412033 w 1940767"/>
              <a:gd name="connsiteY54" fmla="*/ 665584 h 1237930"/>
              <a:gd name="connsiteX55" fmla="*/ 1436914 w 1940767"/>
              <a:gd name="connsiteY55" fmla="*/ 721567 h 1237930"/>
              <a:gd name="connsiteX56" fmla="*/ 1468016 w 1940767"/>
              <a:gd name="connsiteY56" fmla="*/ 777551 h 1237930"/>
              <a:gd name="connsiteX57" fmla="*/ 1486678 w 1940767"/>
              <a:gd name="connsiteY57" fmla="*/ 796212 h 1237930"/>
              <a:gd name="connsiteX58" fmla="*/ 1505339 w 1940767"/>
              <a:gd name="connsiteY58" fmla="*/ 821094 h 1237930"/>
              <a:gd name="connsiteX59" fmla="*/ 1524000 w 1940767"/>
              <a:gd name="connsiteY59" fmla="*/ 839755 h 1237930"/>
              <a:gd name="connsiteX60" fmla="*/ 1561322 w 1940767"/>
              <a:gd name="connsiteY60" fmla="*/ 883298 h 1237930"/>
              <a:gd name="connsiteX61" fmla="*/ 1592425 w 1940767"/>
              <a:gd name="connsiteY61" fmla="*/ 920620 h 1237930"/>
              <a:gd name="connsiteX62" fmla="*/ 1617306 w 1940767"/>
              <a:gd name="connsiteY62" fmla="*/ 964163 h 1237930"/>
              <a:gd name="connsiteX63" fmla="*/ 1635967 w 1940767"/>
              <a:gd name="connsiteY63" fmla="*/ 1001486 h 1237930"/>
              <a:gd name="connsiteX64" fmla="*/ 1648408 w 1940767"/>
              <a:gd name="connsiteY64" fmla="*/ 1032588 h 1237930"/>
              <a:gd name="connsiteX65" fmla="*/ 1685731 w 1940767"/>
              <a:gd name="connsiteY65" fmla="*/ 1063690 h 1237930"/>
              <a:gd name="connsiteX66" fmla="*/ 1698171 w 1940767"/>
              <a:gd name="connsiteY66" fmla="*/ 1082351 h 1237930"/>
              <a:gd name="connsiteX67" fmla="*/ 1729273 w 1940767"/>
              <a:gd name="connsiteY67" fmla="*/ 1101012 h 1237930"/>
              <a:gd name="connsiteX68" fmla="*/ 1754155 w 1940767"/>
              <a:gd name="connsiteY68" fmla="*/ 1119674 h 1237930"/>
              <a:gd name="connsiteX69" fmla="*/ 1772816 w 1940767"/>
              <a:gd name="connsiteY69" fmla="*/ 1138335 h 1237930"/>
              <a:gd name="connsiteX70" fmla="*/ 1791478 w 1940767"/>
              <a:gd name="connsiteY70" fmla="*/ 1144555 h 1237930"/>
              <a:gd name="connsiteX71" fmla="*/ 1847461 w 1940767"/>
              <a:gd name="connsiteY71" fmla="*/ 1181878 h 1237930"/>
              <a:gd name="connsiteX72" fmla="*/ 1866122 w 1940767"/>
              <a:gd name="connsiteY72" fmla="*/ 1188098 h 1237930"/>
              <a:gd name="connsiteX73" fmla="*/ 1915886 w 1940767"/>
              <a:gd name="connsiteY73" fmla="*/ 1206759 h 1237930"/>
              <a:gd name="connsiteX74" fmla="*/ 1940767 w 1940767"/>
              <a:gd name="connsiteY74" fmla="*/ 1225420 h 12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40767" h="1237930">
                <a:moveTo>
                  <a:pt x="0" y="1231641"/>
                </a:moveTo>
                <a:cubicBezTo>
                  <a:pt x="10367" y="1233714"/>
                  <a:pt x="20553" y="1238564"/>
                  <a:pt x="31102" y="1237861"/>
                </a:cubicBezTo>
                <a:cubicBezTo>
                  <a:pt x="140188" y="1230588"/>
                  <a:pt x="47577" y="1223710"/>
                  <a:pt x="149290" y="1206759"/>
                </a:cubicBezTo>
                <a:cubicBezTo>
                  <a:pt x="159716" y="1205021"/>
                  <a:pt x="205534" y="1197798"/>
                  <a:pt x="217714" y="1194318"/>
                </a:cubicBezTo>
                <a:cubicBezTo>
                  <a:pt x="236628" y="1188914"/>
                  <a:pt x="256830" y="1185777"/>
                  <a:pt x="273698" y="1175657"/>
                </a:cubicBezTo>
                <a:cubicBezTo>
                  <a:pt x="284065" y="1169437"/>
                  <a:pt x="294895" y="1163929"/>
                  <a:pt x="304800" y="1156996"/>
                </a:cubicBezTo>
                <a:cubicBezTo>
                  <a:pt x="315677" y="1149382"/>
                  <a:pt x="324296" y="1138562"/>
                  <a:pt x="335902" y="1132114"/>
                </a:cubicBezTo>
                <a:cubicBezTo>
                  <a:pt x="343375" y="1127962"/>
                  <a:pt x="352490" y="1127967"/>
                  <a:pt x="360784" y="1125894"/>
                </a:cubicBezTo>
                <a:cubicBezTo>
                  <a:pt x="374791" y="1083871"/>
                  <a:pt x="355365" y="1129421"/>
                  <a:pt x="385665" y="1094792"/>
                </a:cubicBezTo>
                <a:cubicBezTo>
                  <a:pt x="395511" y="1083539"/>
                  <a:pt x="400975" y="1068956"/>
                  <a:pt x="410547" y="1057469"/>
                </a:cubicBezTo>
                <a:lnTo>
                  <a:pt x="441649" y="1020147"/>
                </a:lnTo>
                <a:cubicBezTo>
                  <a:pt x="461430" y="960801"/>
                  <a:pt x="423518" y="1070475"/>
                  <a:pt x="472751" y="957943"/>
                </a:cubicBezTo>
                <a:cubicBezTo>
                  <a:pt x="495631" y="905647"/>
                  <a:pt x="485982" y="915915"/>
                  <a:pt x="497633" y="877078"/>
                </a:cubicBezTo>
                <a:cubicBezTo>
                  <a:pt x="501401" y="864517"/>
                  <a:pt x="506623" y="852407"/>
                  <a:pt x="510073" y="839755"/>
                </a:cubicBezTo>
                <a:cubicBezTo>
                  <a:pt x="512855" y="829555"/>
                  <a:pt x="512951" y="818683"/>
                  <a:pt x="516294" y="808653"/>
                </a:cubicBezTo>
                <a:cubicBezTo>
                  <a:pt x="528007" y="773516"/>
                  <a:pt x="535797" y="763707"/>
                  <a:pt x="553616" y="734008"/>
                </a:cubicBezTo>
                <a:cubicBezTo>
                  <a:pt x="568710" y="658545"/>
                  <a:pt x="545360" y="750520"/>
                  <a:pt x="584718" y="671804"/>
                </a:cubicBezTo>
                <a:cubicBezTo>
                  <a:pt x="593515" y="654210"/>
                  <a:pt x="594583" y="633414"/>
                  <a:pt x="603380" y="615820"/>
                </a:cubicBezTo>
                <a:cubicBezTo>
                  <a:pt x="609600" y="603379"/>
                  <a:pt x="616691" y="591337"/>
                  <a:pt x="622041" y="578498"/>
                </a:cubicBezTo>
                <a:cubicBezTo>
                  <a:pt x="627085" y="566393"/>
                  <a:pt x="627208" y="552087"/>
                  <a:pt x="634482" y="541176"/>
                </a:cubicBezTo>
                <a:lnTo>
                  <a:pt x="659363" y="503853"/>
                </a:lnTo>
                <a:cubicBezTo>
                  <a:pt x="661437" y="493486"/>
                  <a:pt x="663290" y="483072"/>
                  <a:pt x="665584" y="472751"/>
                </a:cubicBezTo>
                <a:cubicBezTo>
                  <a:pt x="667439" y="464405"/>
                  <a:pt x="670127" y="456252"/>
                  <a:pt x="671804" y="447869"/>
                </a:cubicBezTo>
                <a:cubicBezTo>
                  <a:pt x="674278" y="435502"/>
                  <a:pt x="672385" y="421828"/>
                  <a:pt x="678025" y="410547"/>
                </a:cubicBezTo>
                <a:cubicBezTo>
                  <a:pt x="683270" y="400056"/>
                  <a:pt x="694612" y="393959"/>
                  <a:pt x="702906" y="385665"/>
                </a:cubicBezTo>
                <a:cubicBezTo>
                  <a:pt x="741846" y="288316"/>
                  <a:pt x="694781" y="410039"/>
                  <a:pt x="721567" y="329682"/>
                </a:cubicBezTo>
                <a:cubicBezTo>
                  <a:pt x="725098" y="319089"/>
                  <a:pt x="730724" y="309252"/>
                  <a:pt x="734008" y="298580"/>
                </a:cubicBezTo>
                <a:cubicBezTo>
                  <a:pt x="739036" y="282238"/>
                  <a:pt x="740099" y="264692"/>
                  <a:pt x="746449" y="248816"/>
                </a:cubicBezTo>
                <a:cubicBezTo>
                  <a:pt x="752657" y="233295"/>
                  <a:pt x="763037" y="219788"/>
                  <a:pt x="771331" y="205274"/>
                </a:cubicBezTo>
                <a:cubicBezTo>
                  <a:pt x="773404" y="184539"/>
                  <a:pt x="770961" y="162838"/>
                  <a:pt x="777551" y="143069"/>
                </a:cubicBezTo>
                <a:cubicBezTo>
                  <a:pt x="779915" y="135977"/>
                  <a:pt x="791289" y="136255"/>
                  <a:pt x="796212" y="130629"/>
                </a:cubicBezTo>
                <a:cubicBezTo>
                  <a:pt x="837313" y="83657"/>
                  <a:pt x="801392" y="99873"/>
                  <a:pt x="839755" y="87086"/>
                </a:cubicBezTo>
                <a:cubicBezTo>
                  <a:pt x="848049" y="76719"/>
                  <a:pt x="854016" y="63950"/>
                  <a:pt x="864637" y="55984"/>
                </a:cubicBezTo>
                <a:cubicBezTo>
                  <a:pt x="871476" y="50855"/>
                  <a:pt x="881660" y="53131"/>
                  <a:pt x="889518" y="49763"/>
                </a:cubicBezTo>
                <a:cubicBezTo>
                  <a:pt x="896390" y="46818"/>
                  <a:pt x="901493" y="40665"/>
                  <a:pt x="908180" y="37322"/>
                </a:cubicBezTo>
                <a:cubicBezTo>
                  <a:pt x="920931" y="30947"/>
                  <a:pt x="946114" y="27248"/>
                  <a:pt x="957943" y="24882"/>
                </a:cubicBezTo>
                <a:cubicBezTo>
                  <a:pt x="966237" y="20735"/>
                  <a:pt x="974774" y="17042"/>
                  <a:pt x="982825" y="12441"/>
                </a:cubicBezTo>
                <a:cubicBezTo>
                  <a:pt x="989316" y="8732"/>
                  <a:pt x="994010" y="0"/>
                  <a:pt x="1001486" y="0"/>
                </a:cubicBezTo>
                <a:cubicBezTo>
                  <a:pt x="1018584" y="0"/>
                  <a:pt x="1034589" y="8596"/>
                  <a:pt x="1051249" y="12441"/>
                </a:cubicBezTo>
                <a:cubicBezTo>
                  <a:pt x="1061551" y="14818"/>
                  <a:pt x="1071984" y="16588"/>
                  <a:pt x="1082351" y="18661"/>
                </a:cubicBezTo>
                <a:cubicBezTo>
                  <a:pt x="1088571" y="22808"/>
                  <a:pt x="1094012" y="28477"/>
                  <a:pt x="1101012" y="31102"/>
                </a:cubicBezTo>
                <a:cubicBezTo>
                  <a:pt x="1110911" y="34814"/>
                  <a:pt x="1123317" y="31457"/>
                  <a:pt x="1132114" y="37322"/>
                </a:cubicBezTo>
                <a:cubicBezTo>
                  <a:pt x="1149193" y="48708"/>
                  <a:pt x="1175657" y="80865"/>
                  <a:pt x="1175657" y="80865"/>
                </a:cubicBezTo>
                <a:cubicBezTo>
                  <a:pt x="1206357" y="172966"/>
                  <a:pt x="1168042" y="67016"/>
                  <a:pt x="1206759" y="149290"/>
                </a:cubicBezTo>
                <a:cubicBezTo>
                  <a:pt x="1218236" y="173680"/>
                  <a:pt x="1225806" y="199826"/>
                  <a:pt x="1237861" y="223935"/>
                </a:cubicBezTo>
                <a:cubicBezTo>
                  <a:pt x="1242008" y="232229"/>
                  <a:pt x="1246649" y="240293"/>
                  <a:pt x="1250302" y="248816"/>
                </a:cubicBezTo>
                <a:cubicBezTo>
                  <a:pt x="1262044" y="276213"/>
                  <a:pt x="1252494" y="267223"/>
                  <a:pt x="1262743" y="304800"/>
                </a:cubicBezTo>
                <a:cubicBezTo>
                  <a:pt x="1265681" y="315573"/>
                  <a:pt x="1271037" y="325535"/>
                  <a:pt x="1275184" y="335902"/>
                </a:cubicBezTo>
                <a:cubicBezTo>
                  <a:pt x="1277257" y="346269"/>
                  <a:pt x="1278061" y="356974"/>
                  <a:pt x="1281404" y="367004"/>
                </a:cubicBezTo>
                <a:cubicBezTo>
                  <a:pt x="1286397" y="381985"/>
                  <a:pt x="1294200" y="395885"/>
                  <a:pt x="1300065" y="410547"/>
                </a:cubicBezTo>
                <a:cubicBezTo>
                  <a:pt x="1318368" y="456304"/>
                  <a:pt x="1290414" y="397465"/>
                  <a:pt x="1318727" y="454090"/>
                </a:cubicBezTo>
                <a:cubicBezTo>
                  <a:pt x="1339356" y="557242"/>
                  <a:pt x="1309930" y="430631"/>
                  <a:pt x="1337388" y="503853"/>
                </a:cubicBezTo>
                <a:cubicBezTo>
                  <a:pt x="1371066" y="593661"/>
                  <a:pt x="1300131" y="458871"/>
                  <a:pt x="1368490" y="578498"/>
                </a:cubicBezTo>
                <a:cubicBezTo>
                  <a:pt x="1372250" y="593537"/>
                  <a:pt x="1380659" y="629882"/>
                  <a:pt x="1387151" y="640702"/>
                </a:cubicBezTo>
                <a:cubicBezTo>
                  <a:pt x="1393186" y="650760"/>
                  <a:pt x="1403739" y="657290"/>
                  <a:pt x="1412033" y="665584"/>
                </a:cubicBezTo>
                <a:cubicBezTo>
                  <a:pt x="1422836" y="719601"/>
                  <a:pt x="1409409" y="675726"/>
                  <a:pt x="1436914" y="721567"/>
                </a:cubicBezTo>
                <a:cubicBezTo>
                  <a:pt x="1450520" y="744244"/>
                  <a:pt x="1452375" y="758782"/>
                  <a:pt x="1468016" y="777551"/>
                </a:cubicBezTo>
                <a:cubicBezTo>
                  <a:pt x="1473648" y="784309"/>
                  <a:pt x="1480953" y="789533"/>
                  <a:pt x="1486678" y="796212"/>
                </a:cubicBezTo>
                <a:cubicBezTo>
                  <a:pt x="1493425" y="804083"/>
                  <a:pt x="1498592" y="813222"/>
                  <a:pt x="1505339" y="821094"/>
                </a:cubicBezTo>
                <a:cubicBezTo>
                  <a:pt x="1511064" y="827773"/>
                  <a:pt x="1518115" y="833216"/>
                  <a:pt x="1524000" y="839755"/>
                </a:cubicBezTo>
                <a:cubicBezTo>
                  <a:pt x="1536788" y="853964"/>
                  <a:pt x="1548534" y="869089"/>
                  <a:pt x="1561322" y="883298"/>
                </a:cubicBezTo>
                <a:cubicBezTo>
                  <a:pt x="1592116" y="917514"/>
                  <a:pt x="1569286" y="885913"/>
                  <a:pt x="1592425" y="920620"/>
                </a:cubicBezTo>
                <a:cubicBezTo>
                  <a:pt x="1605580" y="973245"/>
                  <a:pt x="1587659" y="919692"/>
                  <a:pt x="1617306" y="964163"/>
                </a:cubicBezTo>
                <a:cubicBezTo>
                  <a:pt x="1625021" y="975736"/>
                  <a:pt x="1630211" y="988823"/>
                  <a:pt x="1635967" y="1001486"/>
                </a:cubicBezTo>
                <a:cubicBezTo>
                  <a:pt x="1640587" y="1011651"/>
                  <a:pt x="1641433" y="1023869"/>
                  <a:pt x="1648408" y="1032588"/>
                </a:cubicBezTo>
                <a:cubicBezTo>
                  <a:pt x="1658525" y="1045234"/>
                  <a:pt x="1674280" y="1052239"/>
                  <a:pt x="1685731" y="1063690"/>
                </a:cubicBezTo>
                <a:cubicBezTo>
                  <a:pt x="1691017" y="1068976"/>
                  <a:pt x="1692495" y="1077486"/>
                  <a:pt x="1698171" y="1082351"/>
                </a:cubicBezTo>
                <a:cubicBezTo>
                  <a:pt x="1707351" y="1090219"/>
                  <a:pt x="1719213" y="1094305"/>
                  <a:pt x="1729273" y="1101012"/>
                </a:cubicBezTo>
                <a:cubicBezTo>
                  <a:pt x="1737899" y="1106763"/>
                  <a:pt x="1746283" y="1112927"/>
                  <a:pt x="1754155" y="1119674"/>
                </a:cubicBezTo>
                <a:cubicBezTo>
                  <a:pt x="1760834" y="1125399"/>
                  <a:pt x="1765496" y="1133456"/>
                  <a:pt x="1772816" y="1138335"/>
                </a:cubicBezTo>
                <a:cubicBezTo>
                  <a:pt x="1778272" y="1141972"/>
                  <a:pt x="1785613" y="1141623"/>
                  <a:pt x="1791478" y="1144555"/>
                </a:cubicBezTo>
                <a:cubicBezTo>
                  <a:pt x="1876204" y="1186916"/>
                  <a:pt x="1774549" y="1140212"/>
                  <a:pt x="1847461" y="1181878"/>
                </a:cubicBezTo>
                <a:cubicBezTo>
                  <a:pt x="1853154" y="1185131"/>
                  <a:pt x="1859983" y="1185796"/>
                  <a:pt x="1866122" y="1188098"/>
                </a:cubicBezTo>
                <a:cubicBezTo>
                  <a:pt x="1925626" y="1210412"/>
                  <a:pt x="1873529" y="1192641"/>
                  <a:pt x="1915886" y="1206759"/>
                </a:cubicBezTo>
                <a:lnTo>
                  <a:pt x="1940767" y="1225420"/>
                </a:ln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extLst>
      <p:ext uri="{BB962C8B-B14F-4D97-AF65-F5344CB8AC3E}">
        <p14:creationId xmlns:p14="http://schemas.microsoft.com/office/powerpoint/2010/main" val="4125681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9200" y="486545"/>
            <a:ext cx="6504711" cy="5385900"/>
          </a:xfrm>
          <a:prstGeom prst="rect">
            <a:avLst/>
          </a:prstGeom>
        </p:spPr>
      </p:pic>
      <p:sp>
        <p:nvSpPr>
          <p:cNvPr id="6" name="TextBox 5"/>
          <p:cNvSpPr txBox="1"/>
          <p:nvPr/>
        </p:nvSpPr>
        <p:spPr>
          <a:xfrm>
            <a:off x="2349037" y="51155"/>
            <a:ext cx="449732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Changes in the Mean and Variability</a:t>
            </a:r>
          </a:p>
        </p:txBody>
      </p:sp>
      <p:sp>
        <p:nvSpPr>
          <p:cNvPr id="7" name="TextBox 6">
            <a:extLst>
              <a:ext uri="{FF2B5EF4-FFF2-40B4-BE49-F238E27FC236}">
                <a16:creationId xmlns:a16="http://schemas.microsoft.com/office/drawing/2014/main" id="{97D00ACF-876E-4CED-B950-5D30F956175F}"/>
              </a:ext>
            </a:extLst>
          </p:cNvPr>
          <p:cNvSpPr txBox="1"/>
          <p:nvPr/>
        </p:nvSpPr>
        <p:spPr>
          <a:xfrm>
            <a:off x="1365174" y="5791200"/>
            <a:ext cx="6567824" cy="101566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GHG forcing can cause changes in both the mean and variance!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FF0000"/>
                </a:solidFill>
              </a:rPr>
              <a:t>A 2</a:t>
            </a:r>
            <a:r>
              <a:rPr lang="en-US" sz="2000" b="1" baseline="30000" dirty="0">
                <a:solidFill>
                  <a:srgbClr val="FF0000"/>
                </a:solidFill>
              </a:rPr>
              <a:t>o</a:t>
            </a:r>
            <a:r>
              <a:rPr lang="en-US" sz="2000" b="1" dirty="0">
                <a:solidFill>
                  <a:srgbClr val="FF0000"/>
                </a:solidFill>
              </a:rPr>
              <a:t>C warming is a mean change.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FF0000"/>
                </a:solidFill>
              </a:rPr>
              <a:t>The frequency of the hot temperatures could increase rapidly.</a:t>
            </a: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8" name="TextBox 7">
            <a:extLst>
              <a:ext uri="{FF2B5EF4-FFF2-40B4-BE49-F238E27FC236}">
                <a16:creationId xmlns:a16="http://schemas.microsoft.com/office/drawing/2014/main" id="{5BAF43A7-1408-4132-9EBF-226D7141457F}"/>
              </a:ext>
            </a:extLst>
          </p:cNvPr>
          <p:cNvSpPr txBox="1"/>
          <p:nvPr/>
        </p:nvSpPr>
        <p:spPr>
          <a:xfrm>
            <a:off x="7336121" y="5529590"/>
            <a:ext cx="1595310" cy="261610"/>
          </a:xfrm>
          <a:prstGeom prst="rect">
            <a:avLst/>
          </a:prstGeom>
          <a:noFill/>
        </p:spPr>
        <p:txBody>
          <a:bodyPr wrap="none" rtlCol="0">
            <a:spAutoFit/>
          </a:bodyPr>
          <a:lstStyle/>
          <a:p>
            <a:r>
              <a:rPr lang="en-US" sz="1100" b="1" dirty="0"/>
              <a:t>From IPCC 2001, Fig. 2.32</a:t>
            </a:r>
            <a:endParaRPr lang="en-US" sz="1600" b="1" dirty="0"/>
          </a:p>
        </p:txBody>
      </p:sp>
    </p:spTree>
    <p:extLst>
      <p:ext uri="{BB962C8B-B14F-4D97-AF65-F5344CB8AC3E}">
        <p14:creationId xmlns:p14="http://schemas.microsoft.com/office/powerpoint/2010/main" val="1312272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93A34B-1623-49FB-8B57-642802975E7E}"/>
              </a:ext>
            </a:extLst>
          </p:cNvPr>
          <p:cNvGrpSpPr/>
          <p:nvPr/>
        </p:nvGrpSpPr>
        <p:grpSpPr>
          <a:xfrm>
            <a:off x="533400" y="1219201"/>
            <a:ext cx="7924800" cy="4419599"/>
            <a:chOff x="533400" y="838200"/>
            <a:chExt cx="7924800" cy="4419599"/>
          </a:xfrm>
        </p:grpSpPr>
        <p:pic>
          <p:nvPicPr>
            <p:cNvPr id="3" name="Picture 2">
              <a:extLst>
                <a:ext uri="{FF2B5EF4-FFF2-40B4-BE49-F238E27FC236}">
                  <a16:creationId xmlns:a16="http://schemas.microsoft.com/office/drawing/2014/main" id="{0A850050-E2BE-469B-BCF6-76598E857807}"/>
                </a:ext>
              </a:extLst>
            </p:cNvPr>
            <p:cNvPicPr>
              <a:picLocks noChangeAspect="1"/>
            </p:cNvPicPr>
            <p:nvPr/>
          </p:nvPicPr>
          <p:blipFill>
            <a:blip r:embed="rId2"/>
            <a:stretch>
              <a:fillRect/>
            </a:stretch>
          </p:blipFill>
          <p:spPr>
            <a:xfrm>
              <a:off x="533400" y="838200"/>
              <a:ext cx="7907062" cy="4114800"/>
            </a:xfrm>
            <a:prstGeom prst="rect">
              <a:avLst/>
            </a:prstGeom>
          </p:spPr>
        </p:pic>
        <p:pic>
          <p:nvPicPr>
            <p:cNvPr id="5" name="Picture 4">
              <a:extLst>
                <a:ext uri="{FF2B5EF4-FFF2-40B4-BE49-F238E27FC236}">
                  <a16:creationId xmlns:a16="http://schemas.microsoft.com/office/drawing/2014/main" id="{EC7E5A9B-2960-4A66-BEA1-C165CE9CA781}"/>
                </a:ext>
              </a:extLst>
            </p:cNvPr>
            <p:cNvPicPr>
              <a:picLocks noChangeAspect="1"/>
            </p:cNvPicPr>
            <p:nvPr/>
          </p:nvPicPr>
          <p:blipFill>
            <a:blip r:embed="rId3"/>
            <a:stretch>
              <a:fillRect/>
            </a:stretch>
          </p:blipFill>
          <p:spPr>
            <a:xfrm>
              <a:off x="533400" y="4942010"/>
              <a:ext cx="7924800" cy="315789"/>
            </a:xfrm>
            <a:prstGeom prst="rect">
              <a:avLst/>
            </a:prstGeom>
          </p:spPr>
        </p:pic>
      </p:grpSp>
      <p:sp>
        <p:nvSpPr>
          <p:cNvPr id="7" name="TextBox 6">
            <a:extLst>
              <a:ext uri="{FF2B5EF4-FFF2-40B4-BE49-F238E27FC236}">
                <a16:creationId xmlns:a16="http://schemas.microsoft.com/office/drawing/2014/main" id="{F7C2ADC4-5453-4CC7-B414-20BDDE674C2C}"/>
              </a:ext>
            </a:extLst>
          </p:cNvPr>
          <p:cNvSpPr txBox="1"/>
          <p:nvPr/>
        </p:nvSpPr>
        <p:spPr>
          <a:xfrm>
            <a:off x="4027289" y="6169223"/>
            <a:ext cx="1399742" cy="307777"/>
          </a:xfrm>
          <a:prstGeom prst="rect">
            <a:avLst/>
          </a:prstGeom>
          <a:noFill/>
        </p:spPr>
        <p:txBody>
          <a:bodyPr wrap="none" rtlCol="0">
            <a:spAutoFit/>
          </a:bodyPr>
          <a:lstStyle/>
          <a:p>
            <a:r>
              <a:rPr lang="en-US" sz="1400" b="1" dirty="0"/>
              <a:t>Chen et al. (2019)</a:t>
            </a:r>
          </a:p>
        </p:txBody>
      </p:sp>
      <p:sp>
        <p:nvSpPr>
          <p:cNvPr id="9" name="TextBox 8">
            <a:extLst>
              <a:ext uri="{FF2B5EF4-FFF2-40B4-BE49-F238E27FC236}">
                <a16:creationId xmlns:a16="http://schemas.microsoft.com/office/drawing/2014/main" id="{DF7A205D-5C6A-4833-8F22-180A95623E81}"/>
              </a:ext>
            </a:extLst>
          </p:cNvPr>
          <p:cNvSpPr txBox="1"/>
          <p:nvPr/>
        </p:nvSpPr>
        <p:spPr>
          <a:xfrm>
            <a:off x="685800" y="543580"/>
            <a:ext cx="7772400" cy="523220"/>
          </a:xfrm>
          <a:prstGeom prst="rect">
            <a:avLst/>
          </a:prstGeom>
          <a:noFill/>
        </p:spPr>
        <p:txBody>
          <a:bodyPr wrap="square">
            <a:spAutoFit/>
          </a:bodyPr>
          <a:lstStyle/>
          <a:p>
            <a:r>
              <a:rPr lang="en-US" b="1" dirty="0">
                <a:solidFill>
                  <a:schemeClr val="tx2"/>
                </a:solidFill>
              </a:rPr>
              <a:t>2m Daily Air Temperature from One Location in CMIP5</a:t>
            </a:r>
            <a:endParaRPr lang="en-US" dirty="0"/>
          </a:p>
        </p:txBody>
      </p:sp>
    </p:spTree>
    <p:extLst>
      <p:ext uri="{BB962C8B-B14F-4D97-AF65-F5344CB8AC3E}">
        <p14:creationId xmlns:p14="http://schemas.microsoft.com/office/powerpoint/2010/main" val="3721678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D68B4-0DCF-4F23-892F-A62931DC72DC}"/>
              </a:ext>
            </a:extLst>
          </p:cNvPr>
          <p:cNvPicPr>
            <a:picLocks noChangeAspect="1"/>
          </p:cNvPicPr>
          <p:nvPr/>
        </p:nvPicPr>
        <p:blipFill>
          <a:blip r:embed="rId3"/>
          <a:stretch>
            <a:fillRect/>
          </a:stretch>
        </p:blipFill>
        <p:spPr>
          <a:xfrm>
            <a:off x="87607" y="0"/>
            <a:ext cx="8968785" cy="6858000"/>
          </a:xfrm>
          <a:prstGeom prst="rect">
            <a:avLst/>
          </a:prstGeom>
        </p:spPr>
      </p:pic>
      <p:sp>
        <p:nvSpPr>
          <p:cNvPr id="4" name="Rectangle 3">
            <a:extLst>
              <a:ext uri="{FF2B5EF4-FFF2-40B4-BE49-F238E27FC236}">
                <a16:creationId xmlns:a16="http://schemas.microsoft.com/office/drawing/2014/main" id="{14DE2AA2-B844-4086-87CE-17E7DE77E0A9}"/>
              </a:ext>
            </a:extLst>
          </p:cNvPr>
          <p:cNvSpPr/>
          <p:nvPr/>
        </p:nvSpPr>
        <p:spPr bwMode="auto">
          <a:xfrm>
            <a:off x="4648200" y="0"/>
            <a:ext cx="4419600" cy="31242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5" name="Rectangle 4">
            <a:extLst>
              <a:ext uri="{FF2B5EF4-FFF2-40B4-BE49-F238E27FC236}">
                <a16:creationId xmlns:a16="http://schemas.microsoft.com/office/drawing/2014/main" id="{0F77953C-9738-47A6-8998-7E245C42DC61}"/>
              </a:ext>
            </a:extLst>
          </p:cNvPr>
          <p:cNvSpPr/>
          <p:nvPr/>
        </p:nvSpPr>
        <p:spPr bwMode="auto">
          <a:xfrm>
            <a:off x="4648200" y="3581400"/>
            <a:ext cx="4419600" cy="28956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TextBox 5">
            <a:extLst>
              <a:ext uri="{FF2B5EF4-FFF2-40B4-BE49-F238E27FC236}">
                <a16:creationId xmlns:a16="http://schemas.microsoft.com/office/drawing/2014/main" id="{9CC1BA75-7D86-4B38-8086-A0AF27FB5CDE}"/>
              </a:ext>
            </a:extLst>
          </p:cNvPr>
          <p:cNvSpPr txBox="1"/>
          <p:nvPr/>
        </p:nvSpPr>
        <p:spPr>
          <a:xfrm>
            <a:off x="307564" y="6553200"/>
            <a:ext cx="1366080" cy="307777"/>
          </a:xfrm>
          <a:prstGeom prst="rect">
            <a:avLst/>
          </a:prstGeom>
          <a:noFill/>
        </p:spPr>
        <p:txBody>
          <a:bodyPr wrap="none" rtlCol="0">
            <a:spAutoFit/>
          </a:bodyPr>
          <a:lstStyle/>
          <a:p>
            <a:r>
              <a:rPr lang="en-US" sz="1400" dirty="0"/>
              <a:t>Chen et al. (2019)</a:t>
            </a:r>
          </a:p>
        </p:txBody>
      </p:sp>
      <p:sp>
        <p:nvSpPr>
          <p:cNvPr id="7" name="TextBox 6">
            <a:extLst>
              <a:ext uri="{FF2B5EF4-FFF2-40B4-BE49-F238E27FC236}">
                <a16:creationId xmlns:a16="http://schemas.microsoft.com/office/drawing/2014/main" id="{EA64A7C7-AA42-4971-AA3A-F8C57B7830B4}"/>
              </a:ext>
            </a:extLst>
          </p:cNvPr>
          <p:cNvSpPr txBox="1"/>
          <p:nvPr/>
        </p:nvSpPr>
        <p:spPr>
          <a:xfrm>
            <a:off x="2209800" y="-64532"/>
            <a:ext cx="3042372" cy="369332"/>
          </a:xfrm>
          <a:prstGeom prst="rect">
            <a:avLst/>
          </a:prstGeom>
          <a:noFill/>
        </p:spPr>
        <p:txBody>
          <a:bodyPr wrap="none" rtlCol="0">
            <a:spAutoFit/>
          </a:bodyPr>
          <a:lstStyle/>
          <a:p>
            <a:r>
              <a:rPr lang="en-US" sz="1800" b="1" dirty="0">
                <a:solidFill>
                  <a:schemeClr val="tx2"/>
                </a:solidFill>
              </a:rPr>
              <a:t>2m T Seasonal Amplitude &amp; SD </a:t>
            </a:r>
          </a:p>
        </p:txBody>
      </p:sp>
    </p:spTree>
    <p:extLst>
      <p:ext uri="{BB962C8B-B14F-4D97-AF65-F5344CB8AC3E}">
        <p14:creationId xmlns:p14="http://schemas.microsoft.com/office/powerpoint/2010/main" val="340065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A73DE-8836-46FE-B1CD-DFC02B8723C9}"/>
              </a:ext>
            </a:extLst>
          </p:cNvPr>
          <p:cNvPicPr>
            <a:picLocks noChangeAspect="1"/>
          </p:cNvPicPr>
          <p:nvPr/>
        </p:nvPicPr>
        <p:blipFill>
          <a:blip r:embed="rId2"/>
          <a:stretch>
            <a:fillRect/>
          </a:stretch>
        </p:blipFill>
        <p:spPr>
          <a:xfrm>
            <a:off x="228600" y="1556517"/>
            <a:ext cx="8732876" cy="3472683"/>
          </a:xfrm>
          <a:prstGeom prst="rect">
            <a:avLst/>
          </a:prstGeom>
        </p:spPr>
      </p:pic>
      <p:sp>
        <p:nvSpPr>
          <p:cNvPr id="3" name="TextBox 2">
            <a:extLst>
              <a:ext uri="{FF2B5EF4-FFF2-40B4-BE49-F238E27FC236}">
                <a16:creationId xmlns:a16="http://schemas.microsoft.com/office/drawing/2014/main" id="{0E679A18-035F-4780-A286-44AEB6133A68}"/>
              </a:ext>
            </a:extLst>
          </p:cNvPr>
          <p:cNvSpPr txBox="1"/>
          <p:nvPr/>
        </p:nvSpPr>
        <p:spPr>
          <a:xfrm>
            <a:off x="1758845" y="838200"/>
            <a:ext cx="5480155" cy="461665"/>
          </a:xfrm>
          <a:prstGeom prst="rect">
            <a:avLst/>
          </a:prstGeom>
          <a:noFill/>
        </p:spPr>
        <p:txBody>
          <a:bodyPr wrap="none" rtlCol="0">
            <a:spAutoFit/>
          </a:bodyPr>
          <a:lstStyle/>
          <a:p>
            <a:r>
              <a:rPr lang="en-US" sz="2400" b="1" dirty="0">
                <a:solidFill>
                  <a:schemeClr val="tx2"/>
                </a:solidFill>
              </a:rPr>
              <a:t>Seasonal SD of 2m Daily Tas, CMIP5 Models</a:t>
            </a:r>
          </a:p>
        </p:txBody>
      </p:sp>
      <p:sp>
        <p:nvSpPr>
          <p:cNvPr id="4" name="TextBox 3">
            <a:extLst>
              <a:ext uri="{FF2B5EF4-FFF2-40B4-BE49-F238E27FC236}">
                <a16:creationId xmlns:a16="http://schemas.microsoft.com/office/drawing/2014/main" id="{D06832DD-33E4-420D-BDE3-93B50F03CD8E}"/>
              </a:ext>
            </a:extLst>
          </p:cNvPr>
          <p:cNvSpPr txBox="1"/>
          <p:nvPr/>
        </p:nvSpPr>
        <p:spPr>
          <a:xfrm>
            <a:off x="2482207" y="5486400"/>
            <a:ext cx="4528193" cy="400110"/>
          </a:xfrm>
          <a:prstGeom prst="rect">
            <a:avLst/>
          </a:prstGeom>
          <a:noFill/>
        </p:spPr>
        <p:txBody>
          <a:bodyPr wrap="square" rtlCol="0">
            <a:spAutoFit/>
          </a:bodyPr>
          <a:lstStyle/>
          <a:p>
            <a:r>
              <a:rPr lang="en-US" sz="2000" b="1" dirty="0">
                <a:solidFill>
                  <a:schemeClr val="tx2"/>
                </a:solidFill>
              </a:rPr>
              <a:t>Why is the winter Tas more variable? </a:t>
            </a:r>
          </a:p>
        </p:txBody>
      </p:sp>
    </p:spTree>
    <p:extLst>
      <p:ext uri="{BB962C8B-B14F-4D97-AF65-F5344CB8AC3E}">
        <p14:creationId xmlns:p14="http://schemas.microsoft.com/office/powerpoint/2010/main" val="252149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AEE52E-D431-4FC3-83F4-BD311400DFE0}"/>
              </a:ext>
            </a:extLst>
          </p:cNvPr>
          <p:cNvSpPr txBox="1"/>
          <p:nvPr/>
        </p:nvSpPr>
        <p:spPr>
          <a:xfrm>
            <a:off x="4027289" y="5257800"/>
            <a:ext cx="1399742" cy="307777"/>
          </a:xfrm>
          <a:prstGeom prst="rect">
            <a:avLst/>
          </a:prstGeom>
          <a:noFill/>
        </p:spPr>
        <p:txBody>
          <a:bodyPr wrap="none" rtlCol="0">
            <a:spAutoFit/>
          </a:bodyPr>
          <a:lstStyle/>
          <a:p>
            <a:r>
              <a:rPr lang="en-US" sz="1400" b="1" dirty="0"/>
              <a:t>Chen et al. (2019)</a:t>
            </a:r>
          </a:p>
        </p:txBody>
      </p:sp>
      <p:sp>
        <p:nvSpPr>
          <p:cNvPr id="6" name="TextBox 5">
            <a:extLst>
              <a:ext uri="{FF2B5EF4-FFF2-40B4-BE49-F238E27FC236}">
                <a16:creationId xmlns:a16="http://schemas.microsoft.com/office/drawing/2014/main" id="{B158036F-2391-4A24-AC6C-3782E435DCFB}"/>
              </a:ext>
            </a:extLst>
          </p:cNvPr>
          <p:cNvSpPr txBox="1"/>
          <p:nvPr/>
        </p:nvSpPr>
        <p:spPr>
          <a:xfrm>
            <a:off x="381000" y="391180"/>
            <a:ext cx="8610600" cy="523220"/>
          </a:xfrm>
          <a:prstGeom prst="rect">
            <a:avLst/>
          </a:prstGeom>
          <a:noFill/>
        </p:spPr>
        <p:txBody>
          <a:bodyPr wrap="square">
            <a:spAutoFit/>
          </a:bodyPr>
          <a:lstStyle/>
          <a:p>
            <a:r>
              <a:rPr lang="en-US" sz="2800" b="0" i="0" u="none" strike="noStrike" baseline="0" dirty="0">
                <a:solidFill>
                  <a:schemeClr val="tx2"/>
                </a:solidFill>
                <a:latin typeface="AdvPSTIM10-R"/>
              </a:rPr>
              <a:t>CMIP5 model-projected Percentage Change </a:t>
            </a:r>
            <a:r>
              <a:rPr lang="en-US" dirty="0">
                <a:solidFill>
                  <a:schemeClr val="tx2"/>
                </a:solidFill>
                <a:latin typeface="AdvPSTIM10-R"/>
              </a:rPr>
              <a:t>for</a:t>
            </a:r>
            <a:r>
              <a:rPr lang="en-US" sz="2800" b="0" i="0" u="none" strike="noStrike" baseline="0" dirty="0">
                <a:solidFill>
                  <a:schemeClr val="tx2"/>
                </a:solidFill>
                <a:latin typeface="AdvPSTIM10-R"/>
              </a:rPr>
              <a:t> Annual Tas</a:t>
            </a:r>
            <a:endParaRPr lang="en-US" dirty="0">
              <a:solidFill>
                <a:schemeClr val="tx2"/>
              </a:solidFill>
            </a:endParaRPr>
          </a:p>
        </p:txBody>
      </p:sp>
      <p:grpSp>
        <p:nvGrpSpPr>
          <p:cNvPr id="11" name="Group 10">
            <a:extLst>
              <a:ext uri="{FF2B5EF4-FFF2-40B4-BE49-F238E27FC236}">
                <a16:creationId xmlns:a16="http://schemas.microsoft.com/office/drawing/2014/main" id="{341548EA-40DB-4392-AC03-8841650B11EA}"/>
              </a:ext>
            </a:extLst>
          </p:cNvPr>
          <p:cNvGrpSpPr/>
          <p:nvPr/>
        </p:nvGrpSpPr>
        <p:grpSpPr>
          <a:xfrm>
            <a:off x="228600" y="1447800"/>
            <a:ext cx="8763000" cy="3505200"/>
            <a:chOff x="304800" y="990600"/>
            <a:chExt cx="8763000" cy="3505200"/>
          </a:xfrm>
        </p:grpSpPr>
        <p:pic>
          <p:nvPicPr>
            <p:cNvPr id="3" name="Picture 2">
              <a:extLst>
                <a:ext uri="{FF2B5EF4-FFF2-40B4-BE49-F238E27FC236}">
                  <a16:creationId xmlns:a16="http://schemas.microsoft.com/office/drawing/2014/main" id="{09F87AFF-6D3A-4D45-9209-A65EEE69AD3B}"/>
                </a:ext>
              </a:extLst>
            </p:cNvPr>
            <p:cNvPicPr>
              <a:picLocks noChangeAspect="1"/>
            </p:cNvPicPr>
            <p:nvPr/>
          </p:nvPicPr>
          <p:blipFill rotWithShape="1">
            <a:blip r:embed="rId3"/>
            <a:srcRect b="96403"/>
            <a:stretch/>
          </p:blipFill>
          <p:spPr>
            <a:xfrm>
              <a:off x="304800" y="990600"/>
              <a:ext cx="8763000" cy="228600"/>
            </a:xfrm>
            <a:prstGeom prst="rect">
              <a:avLst/>
            </a:prstGeom>
          </p:spPr>
        </p:pic>
        <p:pic>
          <p:nvPicPr>
            <p:cNvPr id="10" name="Picture 9">
              <a:extLst>
                <a:ext uri="{FF2B5EF4-FFF2-40B4-BE49-F238E27FC236}">
                  <a16:creationId xmlns:a16="http://schemas.microsoft.com/office/drawing/2014/main" id="{5E9DB466-D5DB-417D-B40E-19C1FAF5EFD0}"/>
                </a:ext>
              </a:extLst>
            </p:cNvPr>
            <p:cNvPicPr>
              <a:picLocks noChangeAspect="1"/>
            </p:cNvPicPr>
            <p:nvPr/>
          </p:nvPicPr>
          <p:blipFill rotWithShape="1">
            <a:blip r:embed="rId3"/>
            <a:srcRect t="49151" b="-708"/>
            <a:stretch/>
          </p:blipFill>
          <p:spPr>
            <a:xfrm>
              <a:off x="304800" y="1219200"/>
              <a:ext cx="8763000" cy="3276600"/>
            </a:xfrm>
            <a:prstGeom prst="rect">
              <a:avLst/>
            </a:prstGeom>
          </p:spPr>
        </p:pic>
      </p:grpSp>
      <p:sp>
        <p:nvSpPr>
          <p:cNvPr id="13" name="TextBox 12">
            <a:extLst>
              <a:ext uri="{FF2B5EF4-FFF2-40B4-BE49-F238E27FC236}">
                <a16:creationId xmlns:a16="http://schemas.microsoft.com/office/drawing/2014/main" id="{575C8F2C-B454-4EE2-B0F3-FB92572130AE}"/>
              </a:ext>
            </a:extLst>
          </p:cNvPr>
          <p:cNvSpPr txBox="1"/>
          <p:nvPr/>
        </p:nvSpPr>
        <p:spPr>
          <a:xfrm>
            <a:off x="-63760" y="1056115"/>
            <a:ext cx="4572000" cy="461665"/>
          </a:xfrm>
          <a:prstGeom prst="rect">
            <a:avLst/>
          </a:prstGeom>
          <a:noFill/>
        </p:spPr>
        <p:txBody>
          <a:bodyPr wrap="square">
            <a:spAutoFit/>
          </a:bodyPr>
          <a:lstStyle/>
          <a:p>
            <a:r>
              <a:rPr lang="en-US" sz="2400" dirty="0">
                <a:latin typeface="AdvPSTIM10-R"/>
              </a:rPr>
              <a:t>Seasonal Amplitude</a:t>
            </a:r>
            <a:endParaRPr lang="en-US" sz="2400" dirty="0"/>
          </a:p>
        </p:txBody>
      </p:sp>
      <p:sp>
        <p:nvSpPr>
          <p:cNvPr id="14" name="TextBox 13">
            <a:extLst>
              <a:ext uri="{FF2B5EF4-FFF2-40B4-BE49-F238E27FC236}">
                <a16:creationId xmlns:a16="http://schemas.microsoft.com/office/drawing/2014/main" id="{70F7F5F2-13C1-48A9-A3E8-55AA711E0FDB}"/>
              </a:ext>
            </a:extLst>
          </p:cNvPr>
          <p:cNvSpPr txBox="1"/>
          <p:nvPr/>
        </p:nvSpPr>
        <p:spPr>
          <a:xfrm>
            <a:off x="4419600" y="990600"/>
            <a:ext cx="4572000" cy="461665"/>
          </a:xfrm>
          <a:prstGeom prst="rect">
            <a:avLst/>
          </a:prstGeom>
          <a:noFill/>
        </p:spPr>
        <p:txBody>
          <a:bodyPr wrap="square">
            <a:spAutoFit/>
          </a:bodyPr>
          <a:lstStyle/>
          <a:p>
            <a:r>
              <a:rPr lang="en-US" sz="2400" dirty="0"/>
              <a:t>Standard Deviation (SD)</a:t>
            </a:r>
          </a:p>
        </p:txBody>
      </p:sp>
    </p:spTree>
    <p:extLst>
      <p:ext uri="{BB962C8B-B14F-4D97-AF65-F5344CB8AC3E}">
        <p14:creationId xmlns:p14="http://schemas.microsoft.com/office/powerpoint/2010/main" val="161319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#16</a:t>
            </a:r>
            <a:br>
              <a:rPr lang="en-US" sz="2400" b="1" dirty="0">
                <a:solidFill>
                  <a:schemeClr val="accent6"/>
                </a:solidFill>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Climate Variability &amp; Extremes</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4876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81BBF2-B2FE-4016-BA3D-9EE9976FE9BB}"/>
              </a:ext>
            </a:extLst>
          </p:cNvPr>
          <p:cNvGrpSpPr/>
          <p:nvPr/>
        </p:nvGrpSpPr>
        <p:grpSpPr>
          <a:xfrm>
            <a:off x="228600" y="2286000"/>
            <a:ext cx="8732876" cy="3541986"/>
            <a:chOff x="228600" y="2286000"/>
            <a:chExt cx="8732876" cy="3541986"/>
          </a:xfrm>
        </p:grpSpPr>
        <p:pic>
          <p:nvPicPr>
            <p:cNvPr id="3" name="Picture 2">
              <a:extLst>
                <a:ext uri="{FF2B5EF4-FFF2-40B4-BE49-F238E27FC236}">
                  <a16:creationId xmlns:a16="http://schemas.microsoft.com/office/drawing/2014/main" id="{F6B239CF-5C27-4BAB-A17E-B821EAFEE7E1}"/>
                </a:ext>
              </a:extLst>
            </p:cNvPr>
            <p:cNvPicPr>
              <a:picLocks noChangeAspect="1"/>
            </p:cNvPicPr>
            <p:nvPr/>
          </p:nvPicPr>
          <p:blipFill rotWithShape="1">
            <a:blip r:embed="rId2"/>
            <a:srcRect b="91223"/>
            <a:stretch/>
          </p:blipFill>
          <p:spPr>
            <a:xfrm>
              <a:off x="228600" y="2286000"/>
              <a:ext cx="8732876" cy="304800"/>
            </a:xfrm>
            <a:prstGeom prst="rect">
              <a:avLst/>
            </a:prstGeom>
          </p:spPr>
        </p:pic>
        <p:pic>
          <p:nvPicPr>
            <p:cNvPr id="5" name="Picture 4">
              <a:extLst>
                <a:ext uri="{FF2B5EF4-FFF2-40B4-BE49-F238E27FC236}">
                  <a16:creationId xmlns:a16="http://schemas.microsoft.com/office/drawing/2014/main" id="{1E74969B-4C35-4C6B-87D4-B18AF329FD6F}"/>
                </a:ext>
              </a:extLst>
            </p:cNvPr>
            <p:cNvPicPr>
              <a:picLocks noChangeAspect="1"/>
            </p:cNvPicPr>
            <p:nvPr/>
          </p:nvPicPr>
          <p:blipFill>
            <a:blip r:embed="rId3"/>
            <a:stretch>
              <a:fillRect/>
            </a:stretch>
          </p:blipFill>
          <p:spPr>
            <a:xfrm>
              <a:off x="228600" y="2590800"/>
              <a:ext cx="8732875" cy="3237186"/>
            </a:xfrm>
            <a:prstGeom prst="rect">
              <a:avLst/>
            </a:prstGeom>
          </p:spPr>
        </p:pic>
      </p:grpSp>
      <p:sp>
        <p:nvSpPr>
          <p:cNvPr id="6" name="TextBox 5">
            <a:extLst>
              <a:ext uri="{FF2B5EF4-FFF2-40B4-BE49-F238E27FC236}">
                <a16:creationId xmlns:a16="http://schemas.microsoft.com/office/drawing/2014/main" id="{318B2A0E-8866-48F6-A01C-887B5B35997D}"/>
              </a:ext>
            </a:extLst>
          </p:cNvPr>
          <p:cNvSpPr txBox="1"/>
          <p:nvPr/>
        </p:nvSpPr>
        <p:spPr>
          <a:xfrm>
            <a:off x="4000580" y="6556443"/>
            <a:ext cx="1366080" cy="307777"/>
          </a:xfrm>
          <a:prstGeom prst="rect">
            <a:avLst/>
          </a:prstGeom>
          <a:noFill/>
        </p:spPr>
        <p:txBody>
          <a:bodyPr wrap="none" rtlCol="0">
            <a:spAutoFit/>
          </a:bodyPr>
          <a:lstStyle/>
          <a:p>
            <a:r>
              <a:rPr lang="en-US" sz="1400" dirty="0"/>
              <a:t>Chen et al. (2019)</a:t>
            </a:r>
          </a:p>
        </p:txBody>
      </p:sp>
      <p:sp>
        <p:nvSpPr>
          <p:cNvPr id="8" name="TextBox 7">
            <a:extLst>
              <a:ext uri="{FF2B5EF4-FFF2-40B4-BE49-F238E27FC236}">
                <a16:creationId xmlns:a16="http://schemas.microsoft.com/office/drawing/2014/main" id="{04B2DD83-B8BF-4B0F-93FF-1495CC1980DE}"/>
              </a:ext>
            </a:extLst>
          </p:cNvPr>
          <p:cNvSpPr txBox="1"/>
          <p:nvPr/>
        </p:nvSpPr>
        <p:spPr>
          <a:xfrm>
            <a:off x="381000" y="1066800"/>
            <a:ext cx="8610600" cy="1015663"/>
          </a:xfrm>
          <a:prstGeom prst="rect">
            <a:avLst/>
          </a:prstGeom>
          <a:noFill/>
        </p:spPr>
        <p:txBody>
          <a:bodyPr wrap="square">
            <a:spAutoFit/>
          </a:bodyPr>
          <a:lstStyle/>
          <a:p>
            <a:r>
              <a:rPr lang="en-US" sz="2800" b="0" i="0" u="none" strike="noStrike" baseline="0" dirty="0">
                <a:solidFill>
                  <a:schemeClr val="tx2"/>
                </a:solidFill>
                <a:latin typeface="AdvPSTIM10-R"/>
              </a:rPr>
              <a:t>CMIP5 model-projected Percentage Change </a:t>
            </a:r>
            <a:r>
              <a:rPr lang="en-US" dirty="0">
                <a:solidFill>
                  <a:schemeClr val="tx2"/>
                </a:solidFill>
                <a:latin typeface="AdvPSTIM10-R"/>
              </a:rPr>
              <a:t>for</a:t>
            </a:r>
            <a:r>
              <a:rPr lang="en-US" sz="2800" b="0" i="0" u="none" strike="noStrike" baseline="0" dirty="0">
                <a:solidFill>
                  <a:schemeClr val="tx2"/>
                </a:solidFill>
                <a:latin typeface="AdvPSTIM10-R"/>
              </a:rPr>
              <a:t> </a:t>
            </a:r>
          </a:p>
          <a:p>
            <a:r>
              <a:rPr lang="en-US" sz="3200" dirty="0">
                <a:solidFill>
                  <a:srgbClr val="C00000"/>
                </a:solidFill>
                <a:latin typeface="AdvPSTIM10-R"/>
              </a:rPr>
              <a:t>SD of Daily </a:t>
            </a:r>
            <a:r>
              <a:rPr lang="en-US" sz="3200" b="0" i="0" u="none" strike="noStrike" baseline="0" dirty="0">
                <a:solidFill>
                  <a:srgbClr val="C00000"/>
                </a:solidFill>
                <a:latin typeface="AdvPSTIM10-R"/>
              </a:rPr>
              <a:t>Tas </a:t>
            </a:r>
            <a:r>
              <a:rPr lang="en-US" sz="2800" b="0" i="0" u="none" strike="noStrike" baseline="0" dirty="0">
                <a:solidFill>
                  <a:schemeClr val="tx2"/>
                </a:solidFill>
                <a:latin typeface="AdvPSTIM10-R"/>
              </a:rPr>
              <a:t>for DJF and JJA</a:t>
            </a:r>
            <a:endParaRPr lang="en-US" dirty="0">
              <a:solidFill>
                <a:schemeClr val="tx2"/>
              </a:solidFill>
            </a:endParaRPr>
          </a:p>
        </p:txBody>
      </p:sp>
    </p:spTree>
    <p:extLst>
      <p:ext uri="{BB962C8B-B14F-4D97-AF65-F5344CB8AC3E}">
        <p14:creationId xmlns:p14="http://schemas.microsoft.com/office/powerpoint/2010/main" val="21412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D3243-8130-4272-B45D-1917F6CB52C4}"/>
              </a:ext>
            </a:extLst>
          </p:cNvPr>
          <p:cNvPicPr>
            <a:picLocks noChangeAspect="1"/>
          </p:cNvPicPr>
          <p:nvPr/>
        </p:nvPicPr>
        <p:blipFill>
          <a:blip r:embed="rId3"/>
          <a:stretch>
            <a:fillRect/>
          </a:stretch>
        </p:blipFill>
        <p:spPr>
          <a:xfrm>
            <a:off x="4724400" y="766022"/>
            <a:ext cx="4307948" cy="6091978"/>
          </a:xfrm>
          <a:prstGeom prst="rect">
            <a:avLst/>
          </a:prstGeom>
        </p:spPr>
      </p:pic>
      <p:pic>
        <p:nvPicPr>
          <p:cNvPr id="3" name="Picture 2">
            <a:extLst>
              <a:ext uri="{FF2B5EF4-FFF2-40B4-BE49-F238E27FC236}">
                <a16:creationId xmlns:a16="http://schemas.microsoft.com/office/drawing/2014/main" id="{2D513E28-49B4-4939-8867-C688C9181BFF}"/>
              </a:ext>
            </a:extLst>
          </p:cNvPr>
          <p:cNvPicPr>
            <a:picLocks noChangeAspect="1"/>
          </p:cNvPicPr>
          <p:nvPr/>
        </p:nvPicPr>
        <p:blipFill rotWithShape="1">
          <a:blip r:embed="rId4"/>
          <a:srcRect r="50211"/>
          <a:stretch/>
        </p:blipFill>
        <p:spPr>
          <a:xfrm>
            <a:off x="127521" y="766023"/>
            <a:ext cx="4444480" cy="6091977"/>
          </a:xfrm>
          <a:prstGeom prst="rect">
            <a:avLst/>
          </a:prstGeom>
        </p:spPr>
      </p:pic>
      <p:sp>
        <p:nvSpPr>
          <p:cNvPr id="4" name="TextBox 3">
            <a:extLst>
              <a:ext uri="{FF2B5EF4-FFF2-40B4-BE49-F238E27FC236}">
                <a16:creationId xmlns:a16="http://schemas.microsoft.com/office/drawing/2014/main" id="{9B13DB62-124B-42E8-9357-12BAEC842632}"/>
              </a:ext>
            </a:extLst>
          </p:cNvPr>
          <p:cNvSpPr txBox="1"/>
          <p:nvPr/>
        </p:nvSpPr>
        <p:spPr>
          <a:xfrm>
            <a:off x="3798689" y="6550223"/>
            <a:ext cx="1399742" cy="307777"/>
          </a:xfrm>
          <a:prstGeom prst="rect">
            <a:avLst/>
          </a:prstGeom>
          <a:noFill/>
        </p:spPr>
        <p:txBody>
          <a:bodyPr wrap="none" rtlCol="0">
            <a:spAutoFit/>
          </a:bodyPr>
          <a:lstStyle/>
          <a:p>
            <a:r>
              <a:rPr lang="en-US" sz="1400" b="1" dirty="0"/>
              <a:t>Chen et al. (2019)</a:t>
            </a:r>
          </a:p>
        </p:txBody>
      </p:sp>
      <p:sp>
        <p:nvSpPr>
          <p:cNvPr id="5" name="TextBox 4">
            <a:extLst>
              <a:ext uri="{FF2B5EF4-FFF2-40B4-BE49-F238E27FC236}">
                <a16:creationId xmlns:a16="http://schemas.microsoft.com/office/drawing/2014/main" id="{C1D56FA9-9982-4AC4-9E10-A7E82FD5F139}"/>
              </a:ext>
            </a:extLst>
          </p:cNvPr>
          <p:cNvSpPr txBox="1"/>
          <p:nvPr/>
        </p:nvSpPr>
        <p:spPr>
          <a:xfrm>
            <a:off x="166097" y="-76200"/>
            <a:ext cx="8520703" cy="830997"/>
          </a:xfrm>
          <a:prstGeom prst="rect">
            <a:avLst/>
          </a:prstGeom>
          <a:noFill/>
        </p:spPr>
        <p:txBody>
          <a:bodyPr wrap="square">
            <a:spAutoFit/>
          </a:bodyPr>
          <a:lstStyle/>
          <a:p>
            <a:r>
              <a:rPr lang="en-US" sz="2400" b="1" i="0" u="none" strike="noStrike" baseline="0" dirty="0">
                <a:solidFill>
                  <a:schemeClr val="tx2"/>
                </a:solidFill>
                <a:latin typeface="AdvPSTIM10-R"/>
              </a:rPr>
              <a:t>Sea ice-indued larger winter warming </a:t>
            </a:r>
            <a:r>
              <a:rPr lang="en-US" sz="2400" b="1" i="0" u="none" strike="noStrike" baseline="0" dirty="0">
                <a:solidFill>
                  <a:schemeClr val="tx2"/>
                </a:solidFill>
                <a:latin typeface="AdvPSTIM10-R"/>
                <a:sym typeface="Wingdings" panose="05000000000000000000" pitchFamily="2" charset="2"/>
              </a:rPr>
              <a:t> reduced seasonal amplitude at high latitudes</a:t>
            </a:r>
            <a:endParaRPr lang="en-US" sz="2400" b="1" dirty="0">
              <a:solidFill>
                <a:schemeClr val="tx2"/>
              </a:solidFill>
            </a:endParaRPr>
          </a:p>
        </p:txBody>
      </p:sp>
    </p:spTree>
    <p:extLst>
      <p:ext uri="{BB962C8B-B14F-4D97-AF65-F5344CB8AC3E}">
        <p14:creationId xmlns:p14="http://schemas.microsoft.com/office/powerpoint/2010/main" val="39012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B942E7-1A8D-4EEF-B1BC-08536C0DFDBD}"/>
              </a:ext>
            </a:extLst>
          </p:cNvPr>
          <p:cNvPicPr>
            <a:picLocks noChangeAspect="1"/>
          </p:cNvPicPr>
          <p:nvPr/>
        </p:nvPicPr>
        <p:blipFill>
          <a:blip r:embed="rId3"/>
          <a:stretch>
            <a:fillRect/>
          </a:stretch>
        </p:blipFill>
        <p:spPr>
          <a:xfrm>
            <a:off x="4792057" y="838200"/>
            <a:ext cx="4199543" cy="6019800"/>
          </a:xfrm>
          <a:prstGeom prst="rect">
            <a:avLst/>
          </a:prstGeom>
        </p:spPr>
      </p:pic>
      <p:pic>
        <p:nvPicPr>
          <p:cNvPr id="3" name="Picture 2">
            <a:extLst>
              <a:ext uri="{FF2B5EF4-FFF2-40B4-BE49-F238E27FC236}">
                <a16:creationId xmlns:a16="http://schemas.microsoft.com/office/drawing/2014/main" id="{7D2D04F2-1F5A-4141-A2D0-480C51C9BC44}"/>
              </a:ext>
            </a:extLst>
          </p:cNvPr>
          <p:cNvPicPr>
            <a:picLocks noChangeAspect="1"/>
          </p:cNvPicPr>
          <p:nvPr/>
        </p:nvPicPr>
        <p:blipFill rotWithShape="1">
          <a:blip r:embed="rId4"/>
          <a:srcRect r="50132"/>
          <a:stretch/>
        </p:blipFill>
        <p:spPr>
          <a:xfrm>
            <a:off x="175592" y="843019"/>
            <a:ext cx="4396408" cy="6014981"/>
          </a:xfrm>
          <a:prstGeom prst="rect">
            <a:avLst/>
          </a:prstGeom>
        </p:spPr>
      </p:pic>
      <p:sp>
        <p:nvSpPr>
          <p:cNvPr id="4" name="TextBox 3">
            <a:extLst>
              <a:ext uri="{FF2B5EF4-FFF2-40B4-BE49-F238E27FC236}">
                <a16:creationId xmlns:a16="http://schemas.microsoft.com/office/drawing/2014/main" id="{0008F847-2319-414D-A5DD-BC6E8285F3EF}"/>
              </a:ext>
            </a:extLst>
          </p:cNvPr>
          <p:cNvSpPr txBox="1"/>
          <p:nvPr/>
        </p:nvSpPr>
        <p:spPr>
          <a:xfrm>
            <a:off x="3967920" y="6550223"/>
            <a:ext cx="1366080" cy="307777"/>
          </a:xfrm>
          <a:prstGeom prst="rect">
            <a:avLst/>
          </a:prstGeom>
          <a:noFill/>
        </p:spPr>
        <p:txBody>
          <a:bodyPr wrap="none" rtlCol="0">
            <a:spAutoFit/>
          </a:bodyPr>
          <a:lstStyle/>
          <a:p>
            <a:r>
              <a:rPr lang="en-US" sz="1400" dirty="0"/>
              <a:t>Chen et al. (2019)</a:t>
            </a:r>
          </a:p>
        </p:txBody>
      </p:sp>
      <p:sp>
        <p:nvSpPr>
          <p:cNvPr id="6" name="TextBox 5">
            <a:extLst>
              <a:ext uri="{FF2B5EF4-FFF2-40B4-BE49-F238E27FC236}">
                <a16:creationId xmlns:a16="http://schemas.microsoft.com/office/drawing/2014/main" id="{EBB1E79A-C0D6-4F3C-A2AA-B67A3622F285}"/>
              </a:ext>
            </a:extLst>
          </p:cNvPr>
          <p:cNvSpPr txBox="1"/>
          <p:nvPr/>
        </p:nvSpPr>
        <p:spPr>
          <a:xfrm>
            <a:off x="318497" y="7203"/>
            <a:ext cx="8520703" cy="830997"/>
          </a:xfrm>
          <a:prstGeom prst="rect">
            <a:avLst/>
          </a:prstGeom>
          <a:noFill/>
        </p:spPr>
        <p:txBody>
          <a:bodyPr wrap="square">
            <a:spAutoFit/>
          </a:bodyPr>
          <a:lstStyle/>
          <a:p>
            <a:r>
              <a:rPr lang="en-US" sz="2400" b="1" i="0" u="none" strike="noStrike" baseline="0" dirty="0">
                <a:solidFill>
                  <a:schemeClr val="tx2"/>
                </a:solidFill>
                <a:latin typeface="AdvPSTIM10-R"/>
              </a:rPr>
              <a:t>Sea ice-indued larger winter warming </a:t>
            </a:r>
            <a:r>
              <a:rPr lang="en-US" sz="2400" b="1" i="0" u="none" strike="noStrike" baseline="0" dirty="0">
                <a:solidFill>
                  <a:schemeClr val="tx2"/>
                </a:solidFill>
                <a:latin typeface="AdvPSTIM10-R"/>
                <a:sym typeface="Wingdings" panose="05000000000000000000" pitchFamily="2" charset="2"/>
              </a:rPr>
              <a:t> reduced seasonal amplitude at high latitudes</a:t>
            </a:r>
            <a:endParaRPr lang="en-US" sz="2400" b="1" dirty="0">
              <a:solidFill>
                <a:schemeClr val="tx2"/>
              </a:solidFill>
            </a:endParaRPr>
          </a:p>
        </p:txBody>
      </p:sp>
    </p:spTree>
    <p:extLst>
      <p:ext uri="{BB962C8B-B14F-4D97-AF65-F5344CB8AC3E}">
        <p14:creationId xmlns:p14="http://schemas.microsoft.com/office/powerpoint/2010/main" val="124379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C9F5B-B276-4A5C-8277-FBD6AE4A5679}"/>
              </a:ext>
            </a:extLst>
          </p:cNvPr>
          <p:cNvPicPr>
            <a:picLocks noChangeAspect="1"/>
          </p:cNvPicPr>
          <p:nvPr/>
        </p:nvPicPr>
        <p:blipFill>
          <a:blip r:embed="rId2"/>
          <a:stretch>
            <a:fillRect/>
          </a:stretch>
        </p:blipFill>
        <p:spPr>
          <a:xfrm>
            <a:off x="336256" y="685800"/>
            <a:ext cx="8549791" cy="6172200"/>
          </a:xfrm>
          <a:prstGeom prst="rect">
            <a:avLst/>
          </a:prstGeom>
        </p:spPr>
      </p:pic>
      <p:sp>
        <p:nvSpPr>
          <p:cNvPr id="4" name="TextBox 3">
            <a:extLst>
              <a:ext uri="{FF2B5EF4-FFF2-40B4-BE49-F238E27FC236}">
                <a16:creationId xmlns:a16="http://schemas.microsoft.com/office/drawing/2014/main" id="{3911B7EB-FB94-46F0-9B55-ACEAE6E20F01}"/>
              </a:ext>
            </a:extLst>
          </p:cNvPr>
          <p:cNvSpPr txBox="1"/>
          <p:nvPr/>
        </p:nvSpPr>
        <p:spPr>
          <a:xfrm>
            <a:off x="166097" y="-76200"/>
            <a:ext cx="8520703" cy="830997"/>
          </a:xfrm>
          <a:prstGeom prst="rect">
            <a:avLst/>
          </a:prstGeom>
          <a:noFill/>
        </p:spPr>
        <p:txBody>
          <a:bodyPr wrap="square">
            <a:spAutoFit/>
          </a:bodyPr>
          <a:lstStyle/>
          <a:p>
            <a:r>
              <a:rPr lang="en-US" sz="2400" b="1" i="0" u="none" strike="noStrike" baseline="0" dirty="0">
                <a:solidFill>
                  <a:schemeClr val="tx2"/>
                </a:solidFill>
                <a:latin typeface="AdvPSTIM10-R"/>
              </a:rPr>
              <a:t>Larger winter LH increase</a:t>
            </a:r>
            <a:r>
              <a:rPr lang="en-US" sz="2400" b="1" i="0" u="none" strike="noStrike" baseline="0" dirty="0">
                <a:solidFill>
                  <a:schemeClr val="tx2"/>
                </a:solidFill>
                <a:latin typeface="AdvPSTIM10-R"/>
                <a:sym typeface="Wingdings" panose="05000000000000000000" pitchFamily="2" charset="2"/>
              </a:rPr>
              <a:t> reduced winter warming  </a:t>
            </a:r>
          </a:p>
          <a:p>
            <a:r>
              <a:rPr lang="en-US" sz="2400" b="1" dirty="0">
                <a:solidFill>
                  <a:schemeClr val="tx2"/>
                </a:solidFill>
                <a:latin typeface="AdvPSTIM10-R"/>
                <a:sym typeface="Wingdings" panose="05000000000000000000" pitchFamily="2" charset="2"/>
              </a:rPr>
              <a:t>Increas</a:t>
            </a:r>
            <a:r>
              <a:rPr lang="en-US" sz="2400" b="1" i="0" u="none" strike="noStrike" baseline="0" dirty="0">
                <a:solidFill>
                  <a:schemeClr val="tx2"/>
                </a:solidFill>
                <a:latin typeface="AdvPSTIM10-R"/>
                <a:sym typeface="Wingdings" panose="05000000000000000000" pitchFamily="2" charset="2"/>
              </a:rPr>
              <a:t>ed seasonal amplitude at low latitudes</a:t>
            </a:r>
            <a:endParaRPr lang="en-US" sz="2400" b="1" dirty="0">
              <a:solidFill>
                <a:schemeClr val="tx2"/>
              </a:solidFill>
            </a:endParaRPr>
          </a:p>
        </p:txBody>
      </p:sp>
    </p:spTree>
    <p:extLst>
      <p:ext uri="{BB962C8B-B14F-4D97-AF65-F5344CB8AC3E}">
        <p14:creationId xmlns:p14="http://schemas.microsoft.com/office/powerpoint/2010/main" val="2531252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7025FA-D31B-407B-8544-4F4BECF025D8}"/>
              </a:ext>
            </a:extLst>
          </p:cNvPr>
          <p:cNvGrpSpPr/>
          <p:nvPr/>
        </p:nvGrpSpPr>
        <p:grpSpPr>
          <a:xfrm>
            <a:off x="1676400" y="837653"/>
            <a:ext cx="6248400" cy="5867947"/>
            <a:chOff x="1676400" y="457200"/>
            <a:chExt cx="6248400" cy="5867947"/>
          </a:xfrm>
        </p:grpSpPr>
        <p:pic>
          <p:nvPicPr>
            <p:cNvPr id="3" name="Picture 2">
              <a:extLst>
                <a:ext uri="{FF2B5EF4-FFF2-40B4-BE49-F238E27FC236}">
                  <a16:creationId xmlns:a16="http://schemas.microsoft.com/office/drawing/2014/main" id="{AB8DDDE1-D859-455B-8D35-98DD18E3C4BE}"/>
                </a:ext>
              </a:extLst>
            </p:cNvPr>
            <p:cNvPicPr>
              <a:picLocks noChangeAspect="1"/>
            </p:cNvPicPr>
            <p:nvPr/>
          </p:nvPicPr>
          <p:blipFill>
            <a:blip r:embed="rId2"/>
            <a:stretch>
              <a:fillRect/>
            </a:stretch>
          </p:blipFill>
          <p:spPr>
            <a:xfrm>
              <a:off x="2276475" y="457200"/>
              <a:ext cx="5031288" cy="5334000"/>
            </a:xfrm>
            <a:prstGeom prst="rect">
              <a:avLst/>
            </a:prstGeom>
          </p:spPr>
        </p:pic>
        <p:pic>
          <p:nvPicPr>
            <p:cNvPr id="5" name="Picture 4">
              <a:extLst>
                <a:ext uri="{FF2B5EF4-FFF2-40B4-BE49-F238E27FC236}">
                  <a16:creationId xmlns:a16="http://schemas.microsoft.com/office/drawing/2014/main" id="{7E3C8D07-8C27-4CBF-97C2-DE4DAF4FD17A}"/>
                </a:ext>
              </a:extLst>
            </p:cNvPr>
            <p:cNvPicPr>
              <a:picLocks noChangeAspect="1"/>
            </p:cNvPicPr>
            <p:nvPr/>
          </p:nvPicPr>
          <p:blipFill>
            <a:blip r:embed="rId3"/>
            <a:stretch>
              <a:fillRect/>
            </a:stretch>
          </p:blipFill>
          <p:spPr>
            <a:xfrm>
              <a:off x="1676400" y="5791200"/>
              <a:ext cx="6248400" cy="533947"/>
            </a:xfrm>
            <a:prstGeom prst="rect">
              <a:avLst/>
            </a:prstGeom>
          </p:spPr>
        </p:pic>
      </p:grpSp>
      <p:sp>
        <p:nvSpPr>
          <p:cNvPr id="7" name="TextBox 6">
            <a:extLst>
              <a:ext uri="{FF2B5EF4-FFF2-40B4-BE49-F238E27FC236}">
                <a16:creationId xmlns:a16="http://schemas.microsoft.com/office/drawing/2014/main" id="{A8E9EA14-E725-4A40-A8D7-43E2CD2F8BCB}"/>
              </a:ext>
            </a:extLst>
          </p:cNvPr>
          <p:cNvSpPr txBox="1"/>
          <p:nvPr/>
        </p:nvSpPr>
        <p:spPr>
          <a:xfrm>
            <a:off x="704475" y="304800"/>
            <a:ext cx="8379986" cy="461665"/>
          </a:xfrm>
          <a:prstGeom prst="rect">
            <a:avLst/>
          </a:prstGeom>
          <a:noFill/>
        </p:spPr>
        <p:txBody>
          <a:bodyPr wrap="none" rtlCol="0">
            <a:spAutoFit/>
          </a:bodyPr>
          <a:lstStyle/>
          <a:p>
            <a:r>
              <a:rPr lang="en-US" sz="2400" b="1" dirty="0">
                <a:solidFill>
                  <a:schemeClr val="tx2"/>
                </a:solidFill>
              </a:rPr>
              <a:t>Percentage Change in SD of Oct-March Daily Tas at 2xCO</a:t>
            </a:r>
            <a:r>
              <a:rPr lang="en-US" sz="2400" b="1" baseline="-25000" dirty="0">
                <a:solidFill>
                  <a:schemeClr val="tx2"/>
                </a:solidFill>
              </a:rPr>
              <a:t>2</a:t>
            </a:r>
            <a:r>
              <a:rPr lang="en-US" sz="2400" b="1" dirty="0">
                <a:solidFill>
                  <a:schemeClr val="tx2"/>
                </a:solidFill>
              </a:rPr>
              <a:t> in CESM1</a:t>
            </a:r>
          </a:p>
        </p:txBody>
      </p:sp>
      <p:sp>
        <p:nvSpPr>
          <p:cNvPr id="10" name="TextBox 9">
            <a:extLst>
              <a:ext uri="{FF2B5EF4-FFF2-40B4-BE49-F238E27FC236}">
                <a16:creationId xmlns:a16="http://schemas.microsoft.com/office/drawing/2014/main" id="{B4177181-585D-451D-BC4D-9AC4A1697FA2}"/>
              </a:ext>
            </a:extLst>
          </p:cNvPr>
          <p:cNvSpPr txBox="1"/>
          <p:nvPr/>
        </p:nvSpPr>
        <p:spPr>
          <a:xfrm>
            <a:off x="7532549" y="5715000"/>
            <a:ext cx="1552028" cy="307777"/>
          </a:xfrm>
          <a:prstGeom prst="rect">
            <a:avLst/>
          </a:prstGeom>
          <a:noFill/>
        </p:spPr>
        <p:txBody>
          <a:bodyPr wrap="none" rtlCol="0">
            <a:spAutoFit/>
          </a:bodyPr>
          <a:lstStyle/>
          <a:p>
            <a:r>
              <a:rPr lang="en-US" sz="1400" dirty="0"/>
              <a:t>Dai and Deng (2021)</a:t>
            </a:r>
          </a:p>
        </p:txBody>
      </p:sp>
    </p:spTree>
    <p:extLst>
      <p:ext uri="{BB962C8B-B14F-4D97-AF65-F5344CB8AC3E}">
        <p14:creationId xmlns:p14="http://schemas.microsoft.com/office/powerpoint/2010/main" val="2404290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2943A-AF45-4706-A405-2693879CBF03}"/>
              </a:ext>
            </a:extLst>
          </p:cNvPr>
          <p:cNvPicPr>
            <a:picLocks noChangeAspect="1"/>
          </p:cNvPicPr>
          <p:nvPr/>
        </p:nvPicPr>
        <p:blipFill>
          <a:blip r:embed="rId2"/>
          <a:stretch>
            <a:fillRect/>
          </a:stretch>
        </p:blipFill>
        <p:spPr>
          <a:xfrm>
            <a:off x="0" y="1158767"/>
            <a:ext cx="9144000" cy="5089633"/>
          </a:xfrm>
          <a:prstGeom prst="rect">
            <a:avLst/>
          </a:prstGeom>
        </p:spPr>
      </p:pic>
      <p:sp>
        <p:nvSpPr>
          <p:cNvPr id="4" name="TextBox 3">
            <a:extLst>
              <a:ext uri="{FF2B5EF4-FFF2-40B4-BE49-F238E27FC236}">
                <a16:creationId xmlns:a16="http://schemas.microsoft.com/office/drawing/2014/main" id="{32219913-57BB-4A96-875D-9C4EE5EA5950}"/>
              </a:ext>
            </a:extLst>
          </p:cNvPr>
          <p:cNvSpPr txBox="1"/>
          <p:nvPr/>
        </p:nvSpPr>
        <p:spPr>
          <a:xfrm>
            <a:off x="286308" y="235803"/>
            <a:ext cx="8615757" cy="830997"/>
          </a:xfrm>
          <a:prstGeom prst="rect">
            <a:avLst/>
          </a:prstGeom>
          <a:noFill/>
        </p:spPr>
        <p:txBody>
          <a:bodyPr wrap="none" rtlCol="0">
            <a:spAutoFit/>
          </a:bodyPr>
          <a:lstStyle/>
          <a:p>
            <a:r>
              <a:rPr lang="en-US" b="1" dirty="0">
                <a:solidFill>
                  <a:schemeClr val="tx2"/>
                </a:solidFill>
              </a:rPr>
              <a:t>PDFs of Oct-March Daily Tas in CESM1 at High-lat. Locations</a:t>
            </a:r>
          </a:p>
          <a:p>
            <a:r>
              <a:rPr lang="en-US" sz="2000" b="1" dirty="0">
                <a:solidFill>
                  <a:schemeClr val="tx2"/>
                </a:solidFill>
              </a:rPr>
              <a:t>Red line = PDF at 4xCO</a:t>
            </a:r>
            <a:r>
              <a:rPr lang="en-US" sz="2000" b="1" baseline="-25000" dirty="0">
                <a:solidFill>
                  <a:schemeClr val="tx2"/>
                </a:solidFill>
              </a:rPr>
              <a:t>2</a:t>
            </a:r>
          </a:p>
        </p:txBody>
      </p:sp>
      <p:sp>
        <p:nvSpPr>
          <p:cNvPr id="5" name="TextBox 4">
            <a:extLst>
              <a:ext uri="{FF2B5EF4-FFF2-40B4-BE49-F238E27FC236}">
                <a16:creationId xmlns:a16="http://schemas.microsoft.com/office/drawing/2014/main" id="{6D172E6B-7DCE-473F-B621-A972E6987B71}"/>
              </a:ext>
            </a:extLst>
          </p:cNvPr>
          <p:cNvSpPr txBox="1"/>
          <p:nvPr/>
        </p:nvSpPr>
        <p:spPr>
          <a:xfrm>
            <a:off x="7391400" y="6324600"/>
            <a:ext cx="1552028" cy="307777"/>
          </a:xfrm>
          <a:prstGeom prst="rect">
            <a:avLst/>
          </a:prstGeom>
          <a:noFill/>
        </p:spPr>
        <p:txBody>
          <a:bodyPr wrap="none" rtlCol="0">
            <a:spAutoFit/>
          </a:bodyPr>
          <a:lstStyle/>
          <a:p>
            <a:r>
              <a:rPr lang="en-US" sz="1400" dirty="0"/>
              <a:t>Dai and Deng (2021)</a:t>
            </a:r>
          </a:p>
        </p:txBody>
      </p:sp>
    </p:spTree>
    <p:extLst>
      <p:ext uri="{BB962C8B-B14F-4D97-AF65-F5344CB8AC3E}">
        <p14:creationId xmlns:p14="http://schemas.microsoft.com/office/powerpoint/2010/main" val="4082226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8806F-7FD1-4C83-ABDA-602BD87C8BA0}"/>
              </a:ext>
            </a:extLst>
          </p:cNvPr>
          <p:cNvPicPr>
            <a:picLocks noChangeAspect="1"/>
          </p:cNvPicPr>
          <p:nvPr/>
        </p:nvPicPr>
        <p:blipFill>
          <a:blip r:embed="rId2"/>
          <a:stretch>
            <a:fillRect/>
          </a:stretch>
        </p:blipFill>
        <p:spPr>
          <a:xfrm>
            <a:off x="1295400" y="0"/>
            <a:ext cx="3336157" cy="6858000"/>
          </a:xfrm>
          <a:prstGeom prst="rect">
            <a:avLst/>
          </a:prstGeom>
        </p:spPr>
      </p:pic>
      <p:pic>
        <p:nvPicPr>
          <p:cNvPr id="5" name="Picture 4">
            <a:extLst>
              <a:ext uri="{FF2B5EF4-FFF2-40B4-BE49-F238E27FC236}">
                <a16:creationId xmlns:a16="http://schemas.microsoft.com/office/drawing/2014/main" id="{235CCC4C-8C89-4DEC-85FD-E628822B8B9F}"/>
              </a:ext>
            </a:extLst>
          </p:cNvPr>
          <p:cNvPicPr>
            <a:picLocks noChangeAspect="1"/>
          </p:cNvPicPr>
          <p:nvPr/>
        </p:nvPicPr>
        <p:blipFill>
          <a:blip r:embed="rId3"/>
          <a:stretch>
            <a:fillRect/>
          </a:stretch>
        </p:blipFill>
        <p:spPr>
          <a:xfrm>
            <a:off x="4800600" y="1"/>
            <a:ext cx="3443970" cy="3657600"/>
          </a:xfrm>
          <a:prstGeom prst="rect">
            <a:avLst/>
          </a:prstGeom>
        </p:spPr>
      </p:pic>
      <p:pic>
        <p:nvPicPr>
          <p:cNvPr id="6" name="Picture 5">
            <a:extLst>
              <a:ext uri="{FF2B5EF4-FFF2-40B4-BE49-F238E27FC236}">
                <a16:creationId xmlns:a16="http://schemas.microsoft.com/office/drawing/2014/main" id="{2CBAB429-9C1B-4AAD-A3D5-645FDD8F7ED6}"/>
              </a:ext>
            </a:extLst>
          </p:cNvPr>
          <p:cNvPicPr>
            <a:picLocks noChangeAspect="1"/>
          </p:cNvPicPr>
          <p:nvPr/>
        </p:nvPicPr>
        <p:blipFill>
          <a:blip r:embed="rId4"/>
          <a:stretch>
            <a:fillRect/>
          </a:stretch>
        </p:blipFill>
        <p:spPr>
          <a:xfrm>
            <a:off x="4114800" y="3649825"/>
            <a:ext cx="4846185" cy="4141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A5C194-1C2F-45A1-B939-834A04026F44}"/>
                  </a:ext>
                </a:extLst>
              </p:cNvPr>
              <p:cNvSpPr txBox="1"/>
              <p:nvPr/>
            </p:nvSpPr>
            <p:spPr>
              <a:xfrm>
                <a:off x="5638800" y="4419600"/>
                <a:ext cx="2102677" cy="637867"/>
              </a:xfrm>
              <a:prstGeom prst="rect">
                <a:avLst/>
              </a:prstGeom>
              <a:solidFill>
                <a:schemeClr val="tx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chemeClr val="bg2"/>
                              </a:solidFill>
                              <a:latin typeface="Cambria Math" panose="02040503050406030204" pitchFamily="18" charset="0"/>
                            </a:rPr>
                          </m:ctrlPr>
                        </m:sSupPr>
                        <m:e>
                          <m:r>
                            <a:rPr lang="en-US" sz="2000" b="0" i="1" smtClean="0">
                              <a:solidFill>
                                <a:schemeClr val="bg2"/>
                              </a:solidFill>
                              <a:latin typeface="Cambria Math" panose="02040503050406030204" pitchFamily="18" charset="0"/>
                            </a:rPr>
                            <m:t>𝑇</m:t>
                          </m:r>
                        </m:e>
                        <m:sup>
                          <m:r>
                            <a:rPr lang="en-US" sz="2000" b="0" i="1" smtClean="0">
                              <a:solidFill>
                                <a:schemeClr val="bg2"/>
                              </a:solidFill>
                              <a:latin typeface="Cambria Math" panose="02040503050406030204" pitchFamily="18" charset="0"/>
                            </a:rPr>
                            <m:t>′</m:t>
                          </m:r>
                        </m:sup>
                      </m:sSup>
                      <m:r>
                        <a:rPr lang="en-US" sz="2000" b="0" i="1" smtClean="0">
                          <a:solidFill>
                            <a:schemeClr val="bg2"/>
                          </a:solidFill>
                          <a:latin typeface="Cambria Math" panose="02040503050406030204" pitchFamily="18" charset="0"/>
                        </a:rPr>
                        <m:t>~ −</m:t>
                      </m:r>
                      <m:r>
                        <a:rPr lang="en-US" sz="2000" b="0" i="1" smtClean="0">
                          <a:solidFill>
                            <a:schemeClr val="bg2"/>
                          </a:solidFill>
                          <a:latin typeface="Cambria Math" panose="02040503050406030204" pitchFamily="18" charset="0"/>
                        </a:rPr>
                        <m:t>𝑣</m:t>
                      </m:r>
                      <m:r>
                        <a:rPr lang="en-US" sz="2000" b="0" i="1" smtClean="0">
                          <a:solidFill>
                            <a:schemeClr val="bg2"/>
                          </a:solidFill>
                          <a:latin typeface="Cambria Math" panose="02040503050406030204" pitchFamily="18" charset="0"/>
                        </a:rPr>
                        <m:t> </m:t>
                      </m:r>
                      <m:f>
                        <m:fPr>
                          <m:ctrlPr>
                            <a:rPr lang="en-US" sz="2000" b="0" i="1" smtClean="0">
                              <a:solidFill>
                                <a:schemeClr val="bg2"/>
                              </a:solidFill>
                              <a:latin typeface="Cambria Math" panose="02040503050406030204" pitchFamily="18" charset="0"/>
                            </a:rPr>
                          </m:ctrlPr>
                        </m:fPr>
                        <m:num>
                          <m:r>
                            <a:rPr lang="en-US" sz="2000" b="0" i="1" smtClean="0">
                              <a:solidFill>
                                <a:schemeClr val="bg2"/>
                              </a:solidFill>
                              <a:latin typeface="Cambria Math" panose="02040503050406030204" pitchFamily="18" charset="0"/>
                              <a:ea typeface="Cambria Math" panose="02040503050406030204" pitchFamily="18" charset="0"/>
                            </a:rPr>
                            <m:t>𝜕</m:t>
                          </m:r>
                          <m:r>
                            <a:rPr lang="en-US" sz="2000" b="0" i="1" smtClean="0">
                              <a:solidFill>
                                <a:schemeClr val="bg2"/>
                              </a:solidFill>
                              <a:latin typeface="Cambria Math" panose="02040503050406030204" pitchFamily="18" charset="0"/>
                              <a:ea typeface="Cambria Math" panose="02040503050406030204" pitchFamily="18" charset="0"/>
                            </a:rPr>
                            <m:t>𝑇</m:t>
                          </m:r>
                        </m:num>
                        <m:den>
                          <m:r>
                            <a:rPr lang="en-US" sz="2000" b="0" i="1" smtClean="0">
                              <a:solidFill>
                                <a:schemeClr val="bg2"/>
                              </a:solidFill>
                              <a:latin typeface="Cambria Math" panose="02040503050406030204" pitchFamily="18" charset="0"/>
                              <a:ea typeface="Cambria Math" panose="02040503050406030204" pitchFamily="18" charset="0"/>
                            </a:rPr>
                            <m:t>𝜕</m:t>
                          </m:r>
                          <m:r>
                            <a:rPr lang="en-US" sz="2000" b="0" i="1" smtClean="0">
                              <a:solidFill>
                                <a:schemeClr val="bg2"/>
                              </a:solidFill>
                              <a:latin typeface="Cambria Math" panose="02040503050406030204" pitchFamily="18" charset="0"/>
                              <a:ea typeface="Cambria Math" panose="02040503050406030204" pitchFamily="18" charset="0"/>
                            </a:rPr>
                            <m:t>𝑦</m:t>
                          </m:r>
                        </m:den>
                      </m:f>
                    </m:oMath>
                  </m:oMathPara>
                </a14:m>
                <a:endParaRPr lang="en-US" sz="2000" dirty="0">
                  <a:solidFill>
                    <a:schemeClr val="bg2"/>
                  </a:solidFill>
                </a:endParaRPr>
              </a:p>
            </p:txBody>
          </p:sp>
        </mc:Choice>
        <mc:Fallback xmlns="">
          <p:sp>
            <p:nvSpPr>
              <p:cNvPr id="7" name="TextBox 6">
                <a:extLst>
                  <a:ext uri="{FF2B5EF4-FFF2-40B4-BE49-F238E27FC236}">
                    <a16:creationId xmlns:a16="http://schemas.microsoft.com/office/drawing/2014/main" id="{39A5C194-1C2F-45A1-B939-834A04026F44}"/>
                  </a:ext>
                </a:extLst>
              </p:cNvPr>
              <p:cNvSpPr txBox="1">
                <a:spLocks noRot="1" noChangeAspect="1" noMove="1" noResize="1" noEditPoints="1" noAdjustHandles="1" noChangeArrowheads="1" noChangeShapeType="1" noTextEdit="1"/>
              </p:cNvSpPr>
              <p:nvPr/>
            </p:nvSpPr>
            <p:spPr>
              <a:xfrm>
                <a:off x="5638800" y="4419600"/>
                <a:ext cx="2102677" cy="637867"/>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F7C9EFF-00BD-4398-B560-4B320D8C6F13}"/>
              </a:ext>
            </a:extLst>
          </p:cNvPr>
          <p:cNvSpPr txBox="1"/>
          <p:nvPr/>
        </p:nvSpPr>
        <p:spPr>
          <a:xfrm>
            <a:off x="4684984" y="5257800"/>
            <a:ext cx="4431021" cy="1200329"/>
          </a:xfrm>
          <a:prstGeom prst="rect">
            <a:avLst/>
          </a:prstGeom>
          <a:noFill/>
        </p:spPr>
        <p:txBody>
          <a:bodyPr wrap="none" rtlCol="0">
            <a:spAutoFit/>
          </a:bodyPr>
          <a:lstStyle/>
          <a:p>
            <a:pPr algn="l"/>
            <a:r>
              <a:rPr lang="en-US" sz="2400" b="1" dirty="0">
                <a:solidFill>
                  <a:schemeClr val="tx2"/>
                </a:solidFill>
              </a:rPr>
              <a:t>Decreased variability in meridional </a:t>
            </a:r>
          </a:p>
          <a:p>
            <a:pPr algn="l"/>
            <a:r>
              <a:rPr lang="en-US" sz="2400" b="1" dirty="0">
                <a:solidFill>
                  <a:schemeClr val="tx2"/>
                </a:solidFill>
              </a:rPr>
              <a:t>thermal advection </a:t>
            </a:r>
            <a:r>
              <a:rPr lang="en-US" sz="2400" b="1" dirty="0">
                <a:solidFill>
                  <a:schemeClr val="tx2"/>
                </a:solidFill>
                <a:sym typeface="Wingdings" panose="05000000000000000000" pitchFamily="2" charset="2"/>
              </a:rPr>
              <a:t> </a:t>
            </a:r>
          </a:p>
          <a:p>
            <a:pPr algn="l"/>
            <a:r>
              <a:rPr lang="en-US" sz="2400" b="1" dirty="0">
                <a:solidFill>
                  <a:schemeClr val="tx2"/>
                </a:solidFill>
                <a:sym typeface="Wingdings" panose="05000000000000000000" pitchFamily="2" charset="2"/>
              </a:rPr>
              <a:t>decreased T variability</a:t>
            </a:r>
            <a:endParaRPr lang="en-US" sz="2400" b="1" dirty="0">
              <a:solidFill>
                <a:schemeClr val="tx2"/>
              </a:solidFill>
            </a:endParaRPr>
          </a:p>
        </p:txBody>
      </p:sp>
      <p:sp>
        <p:nvSpPr>
          <p:cNvPr id="9" name="TextBox 8">
            <a:extLst>
              <a:ext uri="{FF2B5EF4-FFF2-40B4-BE49-F238E27FC236}">
                <a16:creationId xmlns:a16="http://schemas.microsoft.com/office/drawing/2014/main" id="{76A781EF-71A9-4F31-8FA8-4AB91CDC2F82}"/>
              </a:ext>
            </a:extLst>
          </p:cNvPr>
          <p:cNvSpPr txBox="1"/>
          <p:nvPr/>
        </p:nvSpPr>
        <p:spPr>
          <a:xfrm>
            <a:off x="7515772" y="6397823"/>
            <a:ext cx="1552028" cy="307777"/>
          </a:xfrm>
          <a:prstGeom prst="rect">
            <a:avLst/>
          </a:prstGeom>
          <a:noFill/>
        </p:spPr>
        <p:txBody>
          <a:bodyPr wrap="none" rtlCol="0">
            <a:spAutoFit/>
          </a:bodyPr>
          <a:lstStyle/>
          <a:p>
            <a:r>
              <a:rPr lang="en-US" sz="1400" dirty="0"/>
              <a:t>Dai and Deng (2021)</a:t>
            </a:r>
          </a:p>
        </p:txBody>
      </p:sp>
    </p:spTree>
    <p:extLst>
      <p:ext uri="{BB962C8B-B14F-4D97-AF65-F5344CB8AC3E}">
        <p14:creationId xmlns:p14="http://schemas.microsoft.com/office/powerpoint/2010/main" val="1124047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19514-CAAA-4510-A1FC-7B89F506B9A4}"/>
              </a:ext>
            </a:extLst>
          </p:cNvPr>
          <p:cNvPicPr>
            <a:picLocks noChangeAspect="1"/>
          </p:cNvPicPr>
          <p:nvPr/>
        </p:nvPicPr>
        <p:blipFill>
          <a:blip r:embed="rId2"/>
          <a:stretch>
            <a:fillRect/>
          </a:stretch>
        </p:blipFill>
        <p:spPr>
          <a:xfrm>
            <a:off x="152400" y="914400"/>
            <a:ext cx="8770828" cy="5324475"/>
          </a:xfrm>
          <a:prstGeom prst="rect">
            <a:avLst/>
          </a:prstGeom>
        </p:spPr>
      </p:pic>
      <p:sp>
        <p:nvSpPr>
          <p:cNvPr id="4" name="TextBox 3">
            <a:extLst>
              <a:ext uri="{FF2B5EF4-FFF2-40B4-BE49-F238E27FC236}">
                <a16:creationId xmlns:a16="http://schemas.microsoft.com/office/drawing/2014/main" id="{1EE017E9-9970-435A-B87D-6118C075448D}"/>
              </a:ext>
            </a:extLst>
          </p:cNvPr>
          <p:cNvSpPr txBox="1"/>
          <p:nvPr/>
        </p:nvSpPr>
        <p:spPr>
          <a:xfrm>
            <a:off x="586529" y="22588"/>
            <a:ext cx="8015335" cy="1159292"/>
          </a:xfrm>
          <a:prstGeom prst="rect">
            <a:avLst/>
          </a:prstGeom>
          <a:noFill/>
        </p:spPr>
        <p:txBody>
          <a:bodyPr wrap="none" rtlCol="0">
            <a:spAutoFit/>
          </a:bodyPr>
          <a:lstStyle/>
          <a:p>
            <a:r>
              <a:rPr lang="en-US" b="1" dirty="0">
                <a:solidFill>
                  <a:schemeClr val="tx2"/>
                </a:solidFill>
              </a:rPr>
              <a:t>CESM1-simulated S.D. Change (relative to Control Run) </a:t>
            </a:r>
          </a:p>
          <a:p>
            <a:r>
              <a:rPr lang="en-US" b="1" dirty="0">
                <a:solidFill>
                  <a:schemeClr val="tx2"/>
                </a:solidFill>
              </a:rPr>
              <a:t>in Annual </a:t>
            </a:r>
            <a:r>
              <a:rPr lang="en-US" b="1" dirty="0" err="1">
                <a:solidFill>
                  <a:schemeClr val="tx2"/>
                </a:solidFill>
              </a:rPr>
              <a:t>Precip</a:t>
            </a:r>
            <a:r>
              <a:rPr lang="en-US" b="1" dirty="0">
                <a:solidFill>
                  <a:schemeClr val="tx2"/>
                </a:solidFill>
              </a:rPr>
              <a:t>. (with forced change removed) by 2100 </a:t>
            </a:r>
          </a:p>
          <a:p>
            <a:endParaRPr lang="en-US" sz="2000" b="1" baseline="-25000" dirty="0">
              <a:solidFill>
                <a:schemeClr val="tx2"/>
              </a:solidFill>
            </a:endParaRPr>
          </a:p>
        </p:txBody>
      </p:sp>
      <p:sp>
        <p:nvSpPr>
          <p:cNvPr id="5" name="TextBox 4">
            <a:extLst>
              <a:ext uri="{FF2B5EF4-FFF2-40B4-BE49-F238E27FC236}">
                <a16:creationId xmlns:a16="http://schemas.microsoft.com/office/drawing/2014/main" id="{8415C524-DE5C-442C-BD39-340DAAD6512E}"/>
              </a:ext>
            </a:extLst>
          </p:cNvPr>
          <p:cNvSpPr txBox="1"/>
          <p:nvPr/>
        </p:nvSpPr>
        <p:spPr>
          <a:xfrm>
            <a:off x="7052195" y="6550223"/>
            <a:ext cx="1773242" cy="307777"/>
          </a:xfrm>
          <a:prstGeom prst="rect">
            <a:avLst/>
          </a:prstGeom>
          <a:noFill/>
        </p:spPr>
        <p:txBody>
          <a:bodyPr wrap="none" rtlCol="0">
            <a:spAutoFit/>
          </a:bodyPr>
          <a:lstStyle/>
          <a:p>
            <a:r>
              <a:rPr lang="en-US" sz="1400" dirty="0"/>
              <a:t>Dai and </a:t>
            </a:r>
            <a:r>
              <a:rPr lang="en-US" sz="1400" dirty="0" err="1"/>
              <a:t>Bloecker</a:t>
            </a:r>
            <a:r>
              <a:rPr lang="en-US" sz="1400" dirty="0"/>
              <a:t> (2019)</a:t>
            </a:r>
          </a:p>
        </p:txBody>
      </p:sp>
      <p:sp>
        <p:nvSpPr>
          <p:cNvPr id="7" name="TextBox 6">
            <a:extLst>
              <a:ext uri="{FF2B5EF4-FFF2-40B4-BE49-F238E27FC236}">
                <a16:creationId xmlns:a16="http://schemas.microsoft.com/office/drawing/2014/main" id="{AAE38A41-755E-4DDF-B3FA-75EEA6EE2E16}"/>
              </a:ext>
            </a:extLst>
          </p:cNvPr>
          <p:cNvSpPr txBox="1"/>
          <p:nvPr/>
        </p:nvSpPr>
        <p:spPr>
          <a:xfrm>
            <a:off x="0" y="6172200"/>
            <a:ext cx="7696200" cy="461665"/>
          </a:xfrm>
          <a:prstGeom prst="rect">
            <a:avLst/>
          </a:prstGeom>
          <a:noFill/>
        </p:spPr>
        <p:txBody>
          <a:bodyPr wrap="square">
            <a:spAutoFit/>
          </a:bodyPr>
          <a:lstStyle/>
          <a:p>
            <a:r>
              <a:rPr lang="en-US" sz="2400" b="1" dirty="0">
                <a:solidFill>
                  <a:schemeClr val="tx2"/>
                </a:solidFill>
              </a:rPr>
              <a:t>P variability increases slightly as its mean increases</a:t>
            </a:r>
            <a:endParaRPr lang="en-US" sz="2400" dirty="0"/>
          </a:p>
        </p:txBody>
      </p:sp>
    </p:spTree>
    <p:extLst>
      <p:ext uri="{BB962C8B-B14F-4D97-AF65-F5344CB8AC3E}">
        <p14:creationId xmlns:p14="http://schemas.microsoft.com/office/powerpoint/2010/main" val="3802806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E7432C-E380-4BA4-BB0D-3CFFDD532088}"/>
              </a:ext>
            </a:extLst>
          </p:cNvPr>
          <p:cNvGrpSpPr/>
          <p:nvPr/>
        </p:nvGrpSpPr>
        <p:grpSpPr>
          <a:xfrm>
            <a:off x="0" y="982018"/>
            <a:ext cx="9144000" cy="5113982"/>
            <a:chOff x="0" y="394730"/>
            <a:chExt cx="9144000" cy="5113982"/>
          </a:xfrm>
        </p:grpSpPr>
        <p:pic>
          <p:nvPicPr>
            <p:cNvPr id="3" name="Picture 2">
              <a:extLst>
                <a:ext uri="{FF2B5EF4-FFF2-40B4-BE49-F238E27FC236}">
                  <a16:creationId xmlns:a16="http://schemas.microsoft.com/office/drawing/2014/main" id="{8F4493C9-F5B7-41BC-A120-0EE51242ADBC}"/>
                </a:ext>
              </a:extLst>
            </p:cNvPr>
            <p:cNvPicPr>
              <a:picLocks noChangeAspect="1"/>
            </p:cNvPicPr>
            <p:nvPr/>
          </p:nvPicPr>
          <p:blipFill>
            <a:blip r:embed="rId2"/>
            <a:stretch>
              <a:fillRect/>
            </a:stretch>
          </p:blipFill>
          <p:spPr>
            <a:xfrm>
              <a:off x="0" y="685800"/>
              <a:ext cx="9144000" cy="2092271"/>
            </a:xfrm>
            <a:prstGeom prst="rect">
              <a:avLst/>
            </a:prstGeom>
          </p:spPr>
        </p:pic>
        <p:pic>
          <p:nvPicPr>
            <p:cNvPr id="5" name="Picture 4">
              <a:extLst>
                <a:ext uri="{FF2B5EF4-FFF2-40B4-BE49-F238E27FC236}">
                  <a16:creationId xmlns:a16="http://schemas.microsoft.com/office/drawing/2014/main" id="{E388BD52-B5D9-45A5-A475-660DF22F0557}"/>
                </a:ext>
              </a:extLst>
            </p:cNvPr>
            <p:cNvPicPr>
              <a:picLocks noChangeAspect="1"/>
            </p:cNvPicPr>
            <p:nvPr/>
          </p:nvPicPr>
          <p:blipFill rotWithShape="1">
            <a:blip r:embed="rId3"/>
            <a:srcRect l="833" r="833"/>
            <a:stretch/>
          </p:blipFill>
          <p:spPr>
            <a:xfrm>
              <a:off x="0" y="2831228"/>
              <a:ext cx="9144000" cy="2677484"/>
            </a:xfrm>
            <a:prstGeom prst="rect">
              <a:avLst/>
            </a:prstGeom>
          </p:spPr>
        </p:pic>
        <p:pic>
          <p:nvPicPr>
            <p:cNvPr id="7" name="Picture 6">
              <a:extLst>
                <a:ext uri="{FF2B5EF4-FFF2-40B4-BE49-F238E27FC236}">
                  <a16:creationId xmlns:a16="http://schemas.microsoft.com/office/drawing/2014/main" id="{A8B002FF-6FA3-4432-A411-DC545221A37C}"/>
                </a:ext>
              </a:extLst>
            </p:cNvPr>
            <p:cNvPicPr>
              <a:picLocks noChangeAspect="1"/>
            </p:cNvPicPr>
            <p:nvPr/>
          </p:nvPicPr>
          <p:blipFill>
            <a:blip r:embed="rId4"/>
            <a:stretch>
              <a:fillRect/>
            </a:stretch>
          </p:blipFill>
          <p:spPr>
            <a:xfrm>
              <a:off x="0" y="394730"/>
              <a:ext cx="9144000" cy="291070"/>
            </a:xfrm>
            <a:prstGeom prst="rect">
              <a:avLst/>
            </a:prstGeom>
          </p:spPr>
        </p:pic>
      </p:grpSp>
      <p:sp>
        <p:nvSpPr>
          <p:cNvPr id="9" name="TextBox 8">
            <a:extLst>
              <a:ext uri="{FF2B5EF4-FFF2-40B4-BE49-F238E27FC236}">
                <a16:creationId xmlns:a16="http://schemas.microsoft.com/office/drawing/2014/main" id="{8DB57FAB-5FDB-43FE-AB33-53BDBA4FEED3}"/>
              </a:ext>
            </a:extLst>
          </p:cNvPr>
          <p:cNvSpPr txBox="1"/>
          <p:nvPr/>
        </p:nvSpPr>
        <p:spPr>
          <a:xfrm>
            <a:off x="270846" y="235803"/>
            <a:ext cx="8679876" cy="830997"/>
          </a:xfrm>
          <a:prstGeom prst="rect">
            <a:avLst/>
          </a:prstGeom>
          <a:noFill/>
        </p:spPr>
        <p:txBody>
          <a:bodyPr wrap="none" rtlCol="0">
            <a:spAutoFit/>
          </a:bodyPr>
          <a:lstStyle/>
          <a:p>
            <a:r>
              <a:rPr lang="en-US" b="1" dirty="0">
                <a:solidFill>
                  <a:schemeClr val="tx2"/>
                </a:solidFill>
              </a:rPr>
              <a:t>CMIP6 Model-projected S.D. Change in Total S.M. and Runoff</a:t>
            </a:r>
          </a:p>
          <a:p>
            <a:r>
              <a:rPr lang="en-US" sz="2000" b="1" dirty="0">
                <a:solidFill>
                  <a:schemeClr val="tx2"/>
                </a:solidFill>
              </a:rPr>
              <a:t>In units  of S.D. for 1970-1999 </a:t>
            </a:r>
          </a:p>
        </p:txBody>
      </p:sp>
      <p:sp>
        <p:nvSpPr>
          <p:cNvPr id="11" name="TextBox 10">
            <a:extLst>
              <a:ext uri="{FF2B5EF4-FFF2-40B4-BE49-F238E27FC236}">
                <a16:creationId xmlns:a16="http://schemas.microsoft.com/office/drawing/2014/main" id="{D231887F-ED95-41D4-88BB-C1AEE7930A31}"/>
              </a:ext>
            </a:extLst>
          </p:cNvPr>
          <p:cNvSpPr txBox="1"/>
          <p:nvPr/>
        </p:nvSpPr>
        <p:spPr>
          <a:xfrm>
            <a:off x="0" y="6091535"/>
            <a:ext cx="8077200" cy="461665"/>
          </a:xfrm>
          <a:prstGeom prst="rect">
            <a:avLst/>
          </a:prstGeom>
          <a:noFill/>
        </p:spPr>
        <p:txBody>
          <a:bodyPr wrap="square">
            <a:spAutoFit/>
          </a:bodyPr>
          <a:lstStyle/>
          <a:p>
            <a:r>
              <a:rPr lang="en-US" sz="2400" b="1" dirty="0">
                <a:solidFill>
                  <a:schemeClr val="tx2"/>
                </a:solidFill>
              </a:rPr>
              <a:t>The PDF flattening is mainly due to increased seasonal amplitude.</a:t>
            </a:r>
            <a:endParaRPr lang="en-US" sz="2400" dirty="0"/>
          </a:p>
        </p:txBody>
      </p:sp>
      <p:sp>
        <p:nvSpPr>
          <p:cNvPr id="12" name="TextBox 11">
            <a:extLst>
              <a:ext uri="{FF2B5EF4-FFF2-40B4-BE49-F238E27FC236}">
                <a16:creationId xmlns:a16="http://schemas.microsoft.com/office/drawing/2014/main" id="{61A62A84-8170-4E02-9702-1ECAFFD07A4D}"/>
              </a:ext>
            </a:extLst>
          </p:cNvPr>
          <p:cNvSpPr txBox="1"/>
          <p:nvPr/>
        </p:nvSpPr>
        <p:spPr>
          <a:xfrm>
            <a:off x="7502949" y="6474023"/>
            <a:ext cx="1577676" cy="307777"/>
          </a:xfrm>
          <a:prstGeom prst="rect">
            <a:avLst/>
          </a:prstGeom>
          <a:noFill/>
        </p:spPr>
        <p:txBody>
          <a:bodyPr wrap="none" rtlCol="0">
            <a:spAutoFit/>
          </a:bodyPr>
          <a:lstStyle/>
          <a:p>
            <a:r>
              <a:rPr lang="en-US" sz="1400" b="1" dirty="0"/>
              <a:t>Zhao and Dai (2022)</a:t>
            </a:r>
          </a:p>
        </p:txBody>
      </p:sp>
    </p:spTree>
    <p:extLst>
      <p:ext uri="{BB962C8B-B14F-4D97-AF65-F5344CB8AC3E}">
        <p14:creationId xmlns:p14="http://schemas.microsoft.com/office/powerpoint/2010/main" val="3307615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C00000"/>
                </a:solidFill>
                <a:latin typeface="Arial" charset="0"/>
                <a:ea typeface="SimSun" pitchFamily="2" charset="-122"/>
              </a:rPr>
              <a:t>Summary of Climate</a:t>
            </a:r>
            <a:r>
              <a:rPr lang="en-US" sz="3200" b="1" kern="0" dirty="0">
                <a:solidFill>
                  <a:srgbClr val="FF3300"/>
                </a:solidFill>
                <a:latin typeface="Arial" charset="0"/>
                <a:ea typeface="SimSun" pitchFamily="2" charset="-122"/>
              </a:rPr>
              <a:t> Change vs. Variation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52400" y="914400"/>
            <a:ext cx="8991600" cy="5970865"/>
          </a:xfrm>
          <a:prstGeom prst="rect">
            <a:avLst/>
          </a:prstGeom>
        </p:spPr>
        <p:txBody>
          <a:bodyPr wrap="square">
            <a:spAutoFit/>
          </a:bodyPr>
          <a:lstStyle/>
          <a:p>
            <a:pPr algn="l">
              <a:buFont typeface="Arial" pitchFamily="34" charset="0"/>
              <a:buChar char="•"/>
            </a:pPr>
            <a:r>
              <a:rPr lang="en-US" sz="1800" b="1" dirty="0">
                <a:solidFill>
                  <a:srgbClr val="FF3300"/>
                </a:solidFill>
              </a:rPr>
              <a:t>  Large variations in local and regional climate data resulting from internal dynamics: </a:t>
            </a:r>
          </a:p>
          <a:p>
            <a:pPr algn="l"/>
            <a:r>
              <a:rPr lang="en-US" sz="1800" b="1" dirty="0">
                <a:solidFill>
                  <a:srgbClr val="000000"/>
                </a:solidFill>
              </a:rPr>
              <a:t>    They often dominate over the forced response to long-term GHG forcing, making it difficult to quantify the forced response in observations. This is especially true for precipitation. </a:t>
            </a:r>
          </a:p>
          <a:p>
            <a:pPr algn="l"/>
            <a:r>
              <a:rPr lang="en-US" sz="1800" b="1" dirty="0">
                <a:solidFill>
                  <a:srgbClr val="000000"/>
                </a:solidFill>
              </a:rPr>
              <a:t>   </a:t>
            </a:r>
          </a:p>
          <a:p>
            <a:pPr algn="l">
              <a:buFont typeface="Arial" pitchFamily="34" charset="0"/>
              <a:buChar char="•"/>
            </a:pPr>
            <a:r>
              <a:rPr lang="en-US" sz="1800" b="1" dirty="0">
                <a:solidFill>
                  <a:srgbClr val="FF3300"/>
                </a:solidFill>
              </a:rPr>
              <a:t>  Averaging over large regions and the globe enhances the forced signal: </a:t>
            </a:r>
          </a:p>
          <a:p>
            <a:pPr algn="l"/>
            <a:r>
              <a:rPr lang="en-US" sz="1800" b="1" dirty="0">
                <a:solidFill>
                  <a:srgbClr val="000000"/>
                </a:solidFill>
              </a:rPr>
              <a:t>     However, even global-mean T still contains substantial natural variations not related to GHG forcing. For P, natural variations dominate even in the global-mean, making it hard to quantify precipitation response to GHG-induced global warming.  </a:t>
            </a:r>
          </a:p>
          <a:p>
            <a:pPr algn="l"/>
            <a:r>
              <a:rPr lang="en-US" sz="1800" b="1" dirty="0">
                <a:solidFill>
                  <a:srgbClr val="000000"/>
                </a:solidFill>
              </a:rPr>
              <a:t>	    </a:t>
            </a:r>
          </a:p>
          <a:p>
            <a:pPr algn="l">
              <a:buFont typeface="Arial" pitchFamily="34" charset="0"/>
              <a:buChar char="•"/>
            </a:pPr>
            <a:r>
              <a:rPr lang="en-US" sz="1800" b="1" dirty="0">
                <a:solidFill>
                  <a:srgbClr val="FF3300"/>
                </a:solidFill>
              </a:rPr>
              <a:t>  Trends vs. multi-decadal variations: </a:t>
            </a:r>
          </a:p>
          <a:p>
            <a:pPr algn="l"/>
            <a:r>
              <a:rPr lang="en-US" sz="1800" b="1" dirty="0">
                <a:solidFill>
                  <a:srgbClr val="000000"/>
                </a:solidFill>
              </a:rPr>
              <a:t>     Regional climate often shows multi-decadal oscillations that are not related to GHG forcing, and these slow variations result in apparent trends over a period up to several decades. These trends can be mistaken as a forced response to GHG-induced global warming.  </a:t>
            </a:r>
          </a:p>
          <a:p>
            <a:pPr algn="l"/>
            <a:endParaRPr lang="en-US" sz="1800" b="1" dirty="0">
              <a:solidFill>
                <a:srgbClr val="000000"/>
              </a:solidFill>
            </a:endParaRPr>
          </a:p>
          <a:p>
            <a:pPr marL="285750" indent="-285750" algn="l">
              <a:buFont typeface="Arial" panose="020B0604020202020204" pitchFamily="34" charset="0"/>
              <a:buChar char="•"/>
            </a:pPr>
            <a:r>
              <a:rPr lang="en-US" sz="1800" b="1" dirty="0">
                <a:solidFill>
                  <a:srgbClr val="FF3300"/>
                </a:solidFill>
              </a:rPr>
              <a:t>Future changes in variability: </a:t>
            </a:r>
          </a:p>
          <a:p>
            <a:pPr algn="l"/>
            <a:r>
              <a:rPr lang="en-US" sz="1800" b="1" dirty="0">
                <a:solidFill>
                  <a:srgbClr val="FF3300"/>
                </a:solidFill>
              </a:rPr>
              <a:t>    </a:t>
            </a:r>
            <a:r>
              <a:rPr lang="en-US" sz="1800" b="1" dirty="0"/>
              <a:t> Tas variability and seasonal amplitudes are projected to decrease (due to reduced variability in thermal advection and larger winter warming) in high latitudes but increases in low-latitudes. Larger seasonal amplitudes in soil moisture and runoff flatten their PDFs.  P variability may increase slightly under GHG-induced global warming as its mean increases.   </a:t>
            </a:r>
            <a:r>
              <a:rPr lang="en-US" sz="1800" b="1" dirty="0">
                <a:solidFill>
                  <a:srgbClr val="FF3300"/>
                </a:solidFill>
              </a:rPr>
              <a:t> </a:t>
            </a:r>
            <a:endParaRPr lang="en-US" sz="1800" b="1" dirty="0">
              <a:solidFill>
                <a:srgbClr val="000000"/>
              </a:solidFill>
            </a:endParaRPr>
          </a:p>
          <a:p>
            <a:pPr algn="l"/>
            <a:endParaRPr lang="en-US" sz="2000" b="1" dirty="0">
              <a:solidFill>
                <a:srgbClr val="000000"/>
              </a:solidFill>
            </a:endParaRPr>
          </a:p>
          <a:p>
            <a:pPr algn="l"/>
            <a:endParaRPr lang="en-US" sz="20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linds(horizontal)">
                                      <p:cBhvr>
                                        <p:cTn id="7" dur="500"/>
                                        <p:tgtEl>
                                          <p:spTgt spid="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linds(horizontal)">
                                      <p:cBhvr>
                                        <p:cTn id="10" dur="500"/>
                                        <p:tgtEl>
                                          <p:spTgt spid="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blinds(horizontal)">
                                      <p:cBhvr>
                                        <p:cTn id="15" dur="500"/>
                                        <p:tgtEl>
                                          <p:spTgt spid="8">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blinds(horizontal)">
                                      <p:cBhvr>
                                        <p:cTn id="18" dur="500"/>
                                        <p:tgtEl>
                                          <p:spTgt spid="8">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blinds(horizontal)">
                                      <p:cBhvr>
                                        <p:cTn id="21" dur="500"/>
                                        <p:tgtEl>
                                          <p:spTgt spid="8">
                                            <p:txEl>
                                              <p:pRg st="9" end="9"/>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10" end="10"/>
                                            </p:txEl>
                                          </p:spTgt>
                                        </p:tgtEl>
                                        <p:attrNameLst>
                                          <p:attrName>style.visibility</p:attrName>
                                        </p:attrNameLst>
                                      </p:cBhvr>
                                      <p:to>
                                        <p:strVal val="visible"/>
                                      </p:to>
                                    </p:set>
                                    <p:animEffect transition="in" filter="blinds(horizontal)">
                                      <p:cBhvr>
                                        <p:cTn id="24"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Design of the Course (2/3)</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indent="-342900" algn="l">
              <a:spcBef>
                <a:spcPct val="20000"/>
              </a:spcBef>
              <a:defRPr/>
            </a:pPr>
            <a:r>
              <a:rPr lang="en-US" sz="1200" b="1" kern="0" dirty="0">
                <a:latin typeface="Microsoft Sans Serif" pitchFamily="34" charset="0"/>
              </a:rPr>
              <a:t>	       </a:t>
            </a:r>
            <a:endParaRPr lang="en-US" sz="1000" b="1" kern="0" dirty="0">
              <a:latin typeface="Microsoft Sans Serif" pitchFamily="34" charset="0"/>
            </a:endParaRP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solidFill>
                  <a:schemeClr val="tx1">
                    <a:lumMod val="65000"/>
                  </a:schemeClr>
                </a:solidFill>
                <a:latin typeface="Microsoft Sans Serif" pitchFamily="34" charset="0"/>
              </a:rPr>
              <a:t>Part 2 – Basic Controls of Earth’s Climate (cont’d) </a:t>
            </a:r>
          </a:p>
          <a:p>
            <a:pPr marL="342900" indent="-342900" algn="l">
              <a:spcBef>
                <a:spcPct val="20000"/>
              </a:spcBef>
              <a:defRPr/>
            </a:pPr>
            <a:r>
              <a:rPr lang="en-US" sz="2000" b="1" kern="0" dirty="0">
                <a:solidFill>
                  <a:schemeClr val="tx1">
                    <a:lumMod val="65000"/>
                  </a:schemeClr>
                </a:solidFill>
                <a:latin typeface="Microsoft Sans Serif" pitchFamily="34" charset="0"/>
              </a:rPr>
              <a:t>	 Lecture 11:  Water Vapor, Clouds, and Aerosols  (10/01)</a:t>
            </a:r>
          </a:p>
          <a:p>
            <a:pPr marL="342900" indent="-342900" algn="l">
              <a:spcBef>
                <a:spcPct val="20000"/>
              </a:spcBef>
              <a:defRPr/>
            </a:pPr>
            <a:r>
              <a:rPr lang="en-US" sz="2000" b="1" kern="0" dirty="0">
                <a:solidFill>
                  <a:schemeClr val="tx1">
                    <a:lumMod val="65000"/>
                  </a:schemeClr>
                </a:solidFill>
                <a:latin typeface="Microsoft Sans Serif" pitchFamily="34" charset="0"/>
              </a:rPr>
              <a:t>	 Lecture 12: Atmospheric Convection &amp; Tropical Climate (10/06)</a:t>
            </a:r>
          </a:p>
          <a:p>
            <a:pPr marL="342900" indent="-342900" algn="l">
              <a:spcBef>
                <a:spcPct val="20000"/>
              </a:spcBef>
              <a:defRPr/>
            </a:pPr>
            <a:endParaRPr lang="en-US" sz="700" b="1" kern="0" dirty="0">
              <a:solidFill>
                <a:schemeClr val="tx1">
                  <a:lumMod val="65000"/>
                </a:schemeClr>
              </a:solidFill>
              <a:latin typeface="Microsoft Sans Serif" pitchFamily="34" charset="0"/>
            </a:endParaRPr>
          </a:p>
          <a:p>
            <a:pPr marL="342900" indent="-342900" algn="l">
              <a:spcBef>
                <a:spcPct val="20000"/>
              </a:spcBef>
              <a:defRPr/>
            </a:pPr>
            <a:r>
              <a:rPr lang="en-US" sz="2000" b="1" kern="0" dirty="0">
                <a:solidFill>
                  <a:schemeClr val="tx1">
                    <a:lumMod val="65000"/>
                  </a:schemeClr>
                </a:solidFill>
                <a:latin typeface="Microsoft Sans Serif" pitchFamily="34" charset="0"/>
              </a:rPr>
              <a:t>      Mid-term review: 10/08</a:t>
            </a:r>
          </a:p>
          <a:p>
            <a:pPr marL="342900" indent="-342900" algn="l">
              <a:spcBef>
                <a:spcPct val="20000"/>
              </a:spcBef>
              <a:defRPr/>
            </a:pPr>
            <a:r>
              <a:rPr lang="en-US" sz="2000" b="1" kern="0" dirty="0">
                <a:solidFill>
                  <a:schemeClr val="tx1">
                    <a:lumMod val="65000"/>
                  </a:schemeClr>
                </a:solidFill>
                <a:latin typeface="Microsoft Sans Serif" pitchFamily="34" charset="0"/>
              </a:rPr>
              <a:t>      Fall Break: Oct 13-14</a:t>
            </a:r>
          </a:p>
          <a:p>
            <a:pPr marL="342900" indent="-342900" algn="l">
              <a:spcBef>
                <a:spcPct val="20000"/>
              </a:spcBef>
              <a:defRPr/>
            </a:pPr>
            <a:r>
              <a:rPr lang="en-US" sz="1800" b="1" kern="0" dirty="0">
                <a:solidFill>
                  <a:schemeClr val="tx1">
                    <a:lumMod val="65000"/>
                  </a:schemeClr>
                </a:solidFill>
                <a:latin typeface="Microsoft Sans Serif" pitchFamily="34" charset="0"/>
              </a:rPr>
              <a:t>       </a:t>
            </a:r>
            <a:r>
              <a:rPr lang="en-US" sz="2000" b="1" kern="0" dirty="0">
                <a:solidFill>
                  <a:schemeClr val="tx1">
                    <a:lumMod val="65000"/>
                  </a:schemeClr>
                </a:solidFill>
                <a:latin typeface="Microsoft Sans Serif" pitchFamily="34" charset="0"/>
              </a:rPr>
              <a:t>Mid-term Exam:  Oct. 15</a:t>
            </a:r>
          </a:p>
          <a:p>
            <a:pPr marL="342900" indent="-342900" algn="l">
              <a:spcBef>
                <a:spcPct val="20000"/>
              </a:spcBef>
              <a:defRPr/>
            </a:pPr>
            <a:endParaRPr lang="en-US" sz="1100" b="1" kern="0" dirty="0">
              <a:solidFill>
                <a:schemeClr val="tx1">
                  <a:lumMod val="65000"/>
                </a:schemeClr>
              </a:solidFill>
              <a:latin typeface="Microsoft Sans Serif" pitchFamily="34" charset="0"/>
            </a:endParaRPr>
          </a:p>
          <a:p>
            <a:pPr marL="342900" indent="-342900" algn="l">
              <a:spcBef>
                <a:spcPct val="20000"/>
              </a:spcBef>
              <a:defRPr/>
            </a:pPr>
            <a:r>
              <a:rPr lang="en-US" sz="2000" b="1" kern="0" dirty="0">
                <a:solidFill>
                  <a:schemeClr val="tx1">
                    <a:lumMod val="65000"/>
                  </a:schemeClr>
                </a:solidFill>
                <a:latin typeface="Microsoft Sans Serif" pitchFamily="34" charset="0"/>
              </a:rPr>
              <a:t>      Lecture 13: Air-Sea &amp; Land-Atmosphere Interactions (10/20)</a:t>
            </a:r>
          </a:p>
          <a:p>
            <a:pPr marL="342900" indent="-342900" algn="l">
              <a:spcBef>
                <a:spcPct val="20000"/>
              </a:spcBef>
              <a:defRPr/>
            </a:pPr>
            <a:r>
              <a:rPr lang="en-US" sz="2000" b="1" kern="0" dirty="0">
                <a:solidFill>
                  <a:schemeClr val="tx1">
                    <a:lumMod val="65000"/>
                  </a:schemeClr>
                </a:solidFill>
                <a:latin typeface="Microsoft Sans Serif" pitchFamily="34" charset="0"/>
              </a:rPr>
              <a:t>      Lecture 14: Sea Ice and Polar Climate (10/22)</a:t>
            </a:r>
          </a:p>
          <a:p>
            <a:pPr marL="342900" indent="-342900" algn="l">
              <a:spcBef>
                <a:spcPct val="20000"/>
              </a:spcBef>
              <a:defRPr/>
            </a:pPr>
            <a:r>
              <a:rPr lang="en-US" sz="2000" b="1" kern="0" dirty="0">
                <a:solidFill>
                  <a:schemeClr val="tx1">
                    <a:lumMod val="65000"/>
                  </a:schemeClr>
                </a:solidFill>
                <a:latin typeface="Microsoft Sans Serif" pitchFamily="34" charset="0"/>
              </a:rPr>
              <a:t>      Lecture 15: The Global Carbon Cycle and Climate (10/27)</a:t>
            </a:r>
          </a:p>
          <a:p>
            <a:pPr marL="342900" indent="-342900" algn="l">
              <a:spcBef>
                <a:spcPct val="20000"/>
              </a:spcBef>
              <a:defRPr/>
            </a:pPr>
            <a:endParaRPr lang="en-US" sz="1000" b="1" kern="0" dirty="0">
              <a:solidFill>
                <a:schemeClr val="tx1">
                  <a:lumMod val="65000"/>
                </a:schemeClr>
              </a:solidFill>
              <a:latin typeface="Microsoft Sans Serif" pitchFamily="34" charset="0"/>
            </a:endParaRPr>
          </a:p>
          <a:p>
            <a:pPr marL="342900" indent="-342900" algn="l">
              <a:spcBef>
                <a:spcPct val="20000"/>
              </a:spcBef>
              <a:defRPr/>
            </a:pPr>
            <a:r>
              <a:rPr lang="en-US" sz="2000" b="1" kern="0" dirty="0">
                <a:solidFill>
                  <a:srgbClr val="FF0000"/>
                </a:solidFill>
                <a:latin typeface="Microsoft Sans Serif" pitchFamily="34" charset="0"/>
              </a:rPr>
              <a:t> </a:t>
            </a:r>
            <a:r>
              <a:rPr lang="en-US" sz="1050" b="1" kern="0" dirty="0">
                <a:solidFill>
                  <a:srgbClr val="C00000"/>
                </a:solidFill>
                <a:latin typeface="Microsoft Sans Serif" pitchFamily="34" charset="0"/>
              </a:rPr>
              <a:t>  </a:t>
            </a:r>
            <a:r>
              <a:rPr lang="en-US" sz="2000" b="1" kern="0" dirty="0">
                <a:solidFill>
                  <a:srgbClr val="C00000"/>
                </a:solidFill>
                <a:latin typeface="Microsoft Sans Serif" pitchFamily="34" charset="0"/>
              </a:rPr>
              <a:t>Part 3 – Climate Variability and Modes (3 lectures) </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16: Climate Internal Variability and Extremes (10/29)</a:t>
            </a:r>
            <a:endParaRPr lang="en-US" sz="2000" b="1" kern="0" dirty="0">
              <a:solidFill>
                <a:srgbClr val="C00000"/>
              </a:solidFill>
              <a:latin typeface="Microsoft Sans Serif" pitchFamily="34" charset="0"/>
            </a:endParaRPr>
          </a:p>
          <a:p>
            <a:pPr marL="342900" indent="-342900" algn="l">
              <a:spcBef>
                <a:spcPct val="20000"/>
              </a:spcBef>
              <a:defRPr/>
            </a:pPr>
            <a:r>
              <a:rPr lang="en-US" sz="2000" b="1" kern="0" dirty="0">
                <a:latin typeface="Microsoft Sans Serif" pitchFamily="34" charset="0"/>
              </a:rPr>
              <a:t>	Lecture 17-18: ENSO and its impacts </a:t>
            </a:r>
            <a:r>
              <a:rPr lang="en-US" sz="1800" b="1" kern="0" dirty="0">
                <a:latin typeface="Microsoft Sans Serif" pitchFamily="34" charset="0"/>
              </a:rPr>
              <a:t>(11/03, 11/05)</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Lecture 19-20: Atlantic and Pacific Multidecadal Variability (10/10, 10/12) 	</a:t>
            </a: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4" end="14"/>
                                            </p:txEl>
                                          </p:spTgt>
                                        </p:tgtEl>
                                        <p:attrNameLst>
                                          <p:attrName>style.visibility</p:attrName>
                                        </p:attrNameLst>
                                      </p:cBhvr>
                                      <p:to>
                                        <p:strVal val="visible"/>
                                      </p:to>
                                    </p:set>
                                    <p:animEffect transition="in" filter="blinds(horizontal)">
                                      <p:cBhvr>
                                        <p:cTn id="7" dur="500"/>
                                        <p:tgtEl>
                                          <p:spTgt spid="6">
                                            <p:txEl>
                                              <p:pRg st="14" end="1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5" end="15"/>
                                            </p:txEl>
                                          </p:spTgt>
                                        </p:tgtEl>
                                        <p:attrNameLst>
                                          <p:attrName>style.visibility</p:attrName>
                                        </p:attrNameLst>
                                      </p:cBhvr>
                                      <p:to>
                                        <p:strVal val="visible"/>
                                      </p:to>
                                    </p:set>
                                    <p:animEffect transition="in" filter="blinds(horizontal)">
                                      <p:cBhvr>
                                        <p:cTn id="10" dur="500"/>
                                        <p:tgtEl>
                                          <p:spTgt spid="6">
                                            <p:txEl>
                                              <p:pRg st="15" end="1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6" end="16"/>
                                            </p:txEl>
                                          </p:spTgt>
                                        </p:tgtEl>
                                        <p:attrNameLst>
                                          <p:attrName>style.visibility</p:attrName>
                                        </p:attrNameLst>
                                      </p:cBhvr>
                                      <p:to>
                                        <p:strVal val="visible"/>
                                      </p:to>
                                    </p:set>
                                    <p:animEffect transition="in" filter="blinds(horizontal)">
                                      <p:cBhvr>
                                        <p:cTn id="13"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climexp.knmi.nl/data/ta10384_1900:2012a.png"/>
          <p:cNvPicPr>
            <a:picLocks noChangeAspect="1" noChangeArrowheads="1"/>
          </p:cNvPicPr>
          <p:nvPr/>
        </p:nvPicPr>
        <p:blipFill>
          <a:blip r:embed="rId3" cstate="print"/>
          <a:srcRect/>
          <a:stretch>
            <a:fillRect/>
          </a:stretch>
        </p:blipFill>
        <p:spPr bwMode="auto">
          <a:xfrm>
            <a:off x="42876" y="1143000"/>
            <a:ext cx="9063024" cy="4114800"/>
          </a:xfrm>
          <a:prstGeom prst="rect">
            <a:avLst/>
          </a:prstGeom>
          <a:noFill/>
        </p:spPr>
      </p:pic>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Extreme Weather Events and Climate Change</a:t>
            </a:r>
          </a:p>
        </p:txBody>
      </p:sp>
      <p:cxnSp>
        <p:nvCxnSpPr>
          <p:cNvPr id="7" name="Straight Arrow Connector 6"/>
          <p:cNvCxnSpPr/>
          <p:nvPr/>
        </p:nvCxnSpPr>
        <p:spPr bwMode="auto">
          <a:xfrm flipV="1">
            <a:off x="2349500" y="2114550"/>
            <a:ext cx="6019800" cy="40005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
        <p:nvSpPr>
          <p:cNvPr id="11" name="TextBox 10"/>
          <p:cNvSpPr txBox="1"/>
          <p:nvPr/>
        </p:nvSpPr>
        <p:spPr>
          <a:xfrm>
            <a:off x="304800" y="5257800"/>
            <a:ext cx="8539920" cy="1446550"/>
          </a:xfrm>
          <a:prstGeom prst="rect">
            <a:avLst/>
          </a:prstGeom>
          <a:noFill/>
        </p:spPr>
        <p:txBody>
          <a:bodyPr wrap="square" rtlCol="0">
            <a:spAutoFit/>
          </a:bodyPr>
          <a:lstStyle/>
          <a:p>
            <a:pPr algn="l"/>
            <a:r>
              <a:rPr lang="en-US" sz="2200" b="1" dirty="0">
                <a:solidFill>
                  <a:srgbClr val="FF3300"/>
                </a:solidFill>
              </a:rPr>
              <a:t>Long-term climate change provides a background that could make extreme events more or less frequent. However, individual events result largely from natural variations; only their expected frequency of occurrence may be significantly affected by long-term climate change.</a:t>
            </a:r>
            <a:r>
              <a:rPr lang="en-US" sz="2200" dirty="0">
                <a:solidFill>
                  <a:srgbClr val="000000"/>
                </a:solidFill>
              </a:rPr>
              <a:t>  </a:t>
            </a:r>
          </a:p>
        </p:txBody>
      </p:sp>
      <p:sp>
        <p:nvSpPr>
          <p:cNvPr id="12" name="Oval 11"/>
          <p:cNvSpPr/>
          <p:nvPr/>
        </p:nvSpPr>
        <p:spPr bwMode="auto">
          <a:xfrm>
            <a:off x="2133600" y="3810000"/>
            <a:ext cx="3124200" cy="990600"/>
          </a:xfrm>
          <a:prstGeom prst="ellipse">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
        <p:nvSpPr>
          <p:cNvPr id="13" name="Oval 12"/>
          <p:cNvSpPr/>
          <p:nvPr/>
        </p:nvSpPr>
        <p:spPr bwMode="auto">
          <a:xfrm>
            <a:off x="5562600" y="1066800"/>
            <a:ext cx="3124200" cy="762000"/>
          </a:xfrm>
          <a:prstGeom prst="ellipse">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289" y="486544"/>
            <a:ext cx="6823833" cy="5650133"/>
          </a:xfrm>
          <a:prstGeom prst="rect">
            <a:avLst/>
          </a:prstGeom>
        </p:spPr>
      </p:pic>
      <p:sp>
        <p:nvSpPr>
          <p:cNvPr id="6" name="TextBox 5"/>
          <p:cNvSpPr txBox="1"/>
          <p:nvPr/>
        </p:nvSpPr>
        <p:spPr>
          <a:xfrm>
            <a:off x="2377376" y="51155"/>
            <a:ext cx="4440639"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Changes in the Mean and Extremes</a:t>
            </a:r>
          </a:p>
        </p:txBody>
      </p:sp>
      <p:sp>
        <p:nvSpPr>
          <p:cNvPr id="7" name="TextBox 6">
            <a:extLst>
              <a:ext uri="{FF2B5EF4-FFF2-40B4-BE49-F238E27FC236}">
                <a16:creationId xmlns:a16="http://schemas.microsoft.com/office/drawing/2014/main" id="{97D00ACF-876E-4CED-B950-5D30F956175F}"/>
              </a:ext>
            </a:extLst>
          </p:cNvPr>
          <p:cNvSpPr txBox="1"/>
          <p:nvPr/>
        </p:nvSpPr>
        <p:spPr>
          <a:xfrm>
            <a:off x="678279" y="6167735"/>
            <a:ext cx="7941597"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change in the extremes can be large for a small mean change!</a:t>
            </a:r>
          </a:p>
        </p:txBody>
      </p:sp>
    </p:spTree>
    <p:extLst>
      <p:ext uri="{BB962C8B-B14F-4D97-AF65-F5344CB8AC3E}">
        <p14:creationId xmlns:p14="http://schemas.microsoft.com/office/powerpoint/2010/main" val="3921491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upload.wikimedia.org/wikipedia/commons/7/7e/Canicule_Europe_2003.jpg"/>
          <p:cNvPicPr>
            <a:picLocks noChangeAspect="1" noChangeArrowheads="1"/>
          </p:cNvPicPr>
          <p:nvPr/>
        </p:nvPicPr>
        <p:blipFill>
          <a:blip r:embed="rId2" cstate="print"/>
          <a:srcRect/>
          <a:stretch>
            <a:fillRect/>
          </a:stretch>
        </p:blipFill>
        <p:spPr bwMode="auto">
          <a:xfrm>
            <a:off x="381000" y="685800"/>
            <a:ext cx="8153400" cy="6096000"/>
          </a:xfrm>
          <a:prstGeom prst="rect">
            <a:avLst/>
          </a:prstGeom>
          <a:noFill/>
        </p:spPr>
      </p:pic>
      <p:sp>
        <p:nvSpPr>
          <p:cNvPr id="3"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2003 European Heat Wave </a:t>
            </a:r>
          </a:p>
        </p:txBody>
      </p:sp>
      <p:sp>
        <p:nvSpPr>
          <p:cNvPr id="4" name="Rectangle 2"/>
          <p:cNvSpPr txBox="1">
            <a:spLocks noChangeArrowheads="1"/>
          </p:cNvSpPr>
          <p:nvPr/>
        </p:nvSpPr>
        <p:spPr>
          <a:xfrm>
            <a:off x="2667000" y="5638800"/>
            <a:ext cx="5257800" cy="6858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Hottest summer since 1540</a:t>
            </a:r>
          </a:p>
          <a:p>
            <a:pPr algn="l">
              <a:defRPr/>
            </a:pPr>
            <a:r>
              <a:rPr lang="en-US" b="1" kern="0" dirty="0">
                <a:solidFill>
                  <a:srgbClr val="FF3300"/>
                </a:solidFill>
                <a:latin typeface="Arial" charset="0"/>
                <a:ea typeface="SimSun" pitchFamily="2" charset="-122"/>
              </a:rPr>
              <a:t>Death toll: 70,000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0"/>
            <a:ext cx="9861550" cy="71247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2010 Russian Heat Wave &amp; Wildfires</a:t>
            </a:r>
          </a:p>
        </p:txBody>
      </p:sp>
      <p:pic>
        <p:nvPicPr>
          <p:cNvPr id="21506" name="Picture 2" descr="http://www.infiniteunknown.net/wp-content/uploads/2010/08/russia_fires_red_square.jpg"/>
          <p:cNvPicPr>
            <a:picLocks noChangeAspect="1" noChangeArrowheads="1"/>
          </p:cNvPicPr>
          <p:nvPr/>
        </p:nvPicPr>
        <p:blipFill>
          <a:blip r:embed="rId3" cstate="print"/>
          <a:srcRect/>
          <a:stretch>
            <a:fillRect/>
          </a:stretch>
        </p:blipFill>
        <p:spPr bwMode="auto">
          <a:xfrm>
            <a:off x="846615" y="1447800"/>
            <a:ext cx="7629349" cy="5181600"/>
          </a:xfrm>
          <a:prstGeom prst="rect">
            <a:avLst/>
          </a:prstGeom>
          <a:noFill/>
        </p:spPr>
      </p:pic>
      <p:sp>
        <p:nvSpPr>
          <p:cNvPr id="5" name="Rectangle 2"/>
          <p:cNvSpPr txBox="1">
            <a:spLocks noChangeArrowheads="1"/>
          </p:cNvSpPr>
          <p:nvPr/>
        </p:nvSpPr>
        <p:spPr>
          <a:xfrm>
            <a:off x="1752600" y="1600200"/>
            <a:ext cx="6096000" cy="6858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Death toll: 11,000 in Moscow alone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91600" cy="2646878"/>
          </a:xfrm>
          <a:prstGeom prst="rect">
            <a:avLst/>
          </a:prstGeom>
        </p:spPr>
        <p:txBody>
          <a:bodyPr wrap="square">
            <a:spAutoFit/>
          </a:bodyPr>
          <a:lstStyle/>
          <a:p>
            <a:pPr algn="l">
              <a:buFont typeface="Arial" pitchFamily="34" charset="0"/>
              <a:buChar char="•"/>
            </a:pPr>
            <a:r>
              <a:rPr lang="en-US" sz="2400" b="1" dirty="0">
                <a:solidFill>
                  <a:srgbClr val="FF3300"/>
                </a:solidFill>
              </a:rPr>
              <a:t>  </a:t>
            </a:r>
            <a:r>
              <a:rPr lang="en-US" b="1" dirty="0">
                <a:solidFill>
                  <a:srgbClr val="FF3300"/>
                </a:solidFill>
              </a:rPr>
              <a:t>Cause of the 2010 Russian Heat Wave:  </a:t>
            </a:r>
            <a:endParaRPr lang="en-US" sz="2400" b="1" dirty="0">
              <a:solidFill>
                <a:srgbClr val="FF3300"/>
              </a:solidFill>
            </a:endParaRPr>
          </a:p>
          <a:p>
            <a:pPr algn="l"/>
            <a:r>
              <a:rPr lang="en-US" sz="1000" b="1" dirty="0">
                <a:solidFill>
                  <a:srgbClr val="000000"/>
                </a:solidFill>
              </a:rPr>
              <a:t>   </a:t>
            </a:r>
            <a:endParaRPr lang="en-US" sz="600" b="1" dirty="0">
              <a:solidFill>
                <a:srgbClr val="000000"/>
              </a:solidFill>
            </a:endParaRPr>
          </a:p>
          <a:p>
            <a:pPr algn="l"/>
            <a:r>
              <a:rPr lang="en-US" sz="2000" b="1" dirty="0">
                <a:solidFill>
                  <a:srgbClr val="000000"/>
                </a:solidFill>
              </a:rPr>
              <a:t>    An atmospheric blocking or wave breaking led to a long-lasting anti-cyclonic system over western Russia that caused the high temperatures, drought and wild fires . </a:t>
            </a:r>
          </a:p>
          <a:p>
            <a:pPr algn="l"/>
            <a:endParaRPr lang="en-US" sz="2000" b="1" dirty="0">
              <a:solidFill>
                <a:srgbClr val="000000"/>
              </a:solidFill>
            </a:endParaRPr>
          </a:p>
          <a:p>
            <a:pPr algn="l"/>
            <a:r>
              <a:rPr lang="en-US" sz="2400" b="1" dirty="0">
                <a:solidFill>
                  <a:srgbClr val="FF3300"/>
                </a:solidFill>
              </a:rPr>
              <a:t>Role of Climate Change: </a:t>
            </a:r>
            <a:r>
              <a:rPr lang="en-US" sz="2000" b="1" dirty="0">
                <a:solidFill>
                  <a:srgbClr val="000000"/>
                </a:solidFill>
              </a:rPr>
              <a:t>Climate change may have increased the chance of such intense heat waves. </a:t>
            </a:r>
            <a:endParaRPr lang="en-US" sz="2400" b="1" dirty="0">
              <a:solidFill>
                <a:srgbClr val="FF3300"/>
              </a:solidFill>
            </a:endParaRPr>
          </a:p>
          <a:p>
            <a:pPr algn="l"/>
            <a:endParaRPr lang="en-US" sz="2000" b="1" dirty="0">
              <a:solidFill>
                <a:srgbClr val="000000"/>
              </a:solidFill>
            </a:endParaRPr>
          </a:p>
        </p:txBody>
      </p:sp>
      <p:pic>
        <p:nvPicPr>
          <p:cNvPr id="59395" name="Picture 3"/>
          <p:cNvPicPr>
            <a:picLocks noChangeAspect="1" noChangeArrowheads="1"/>
          </p:cNvPicPr>
          <p:nvPr/>
        </p:nvPicPr>
        <p:blipFill>
          <a:blip r:embed="rId2" cstate="print"/>
          <a:srcRect l="1361" t="3356"/>
          <a:stretch>
            <a:fillRect/>
          </a:stretch>
        </p:blipFill>
        <p:spPr bwMode="auto">
          <a:xfrm>
            <a:off x="2743200" y="2209800"/>
            <a:ext cx="5943600" cy="4469780"/>
          </a:xfrm>
          <a:prstGeom prst="rect">
            <a:avLst/>
          </a:prstGeom>
          <a:noFill/>
          <a:ln w="9525">
            <a:noFill/>
            <a:miter lim="800000"/>
            <a:headEnd/>
            <a:tailEnd/>
          </a:ln>
        </p:spPr>
      </p:pic>
      <p:sp>
        <p:nvSpPr>
          <p:cNvPr id="5" name="Text Box 12"/>
          <p:cNvSpPr txBox="1">
            <a:spLocks noChangeArrowheads="1"/>
          </p:cNvSpPr>
          <p:nvPr/>
        </p:nvSpPr>
        <p:spPr bwMode="auto">
          <a:xfrm>
            <a:off x="2699142" y="6321623"/>
            <a:ext cx="1410001" cy="307777"/>
          </a:xfrm>
          <a:prstGeom prst="rect">
            <a:avLst/>
          </a:prstGeom>
          <a:noFill/>
          <a:ln w="12700">
            <a:noFill/>
            <a:miter lim="800000"/>
            <a:headEnd type="none" w="sm" len="sm"/>
            <a:tailEnd type="none" w="sm" len="sm"/>
          </a:ln>
          <a:effectLst/>
        </p:spPr>
        <p:txBody>
          <a:bodyPr wrap="none">
            <a:spAutoFit/>
          </a:bodyPr>
          <a:lstStyle/>
          <a:p>
            <a:pPr algn="l"/>
            <a:r>
              <a:rPr lang="en-US" sz="1400" dirty="0">
                <a:solidFill>
                  <a:srgbClr val="000000"/>
                </a:solidFill>
                <a:latin typeface="Calibri" pitchFamily="34" charset="0"/>
              </a:rPr>
              <a:t>  Dole et al. 2011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1417638"/>
            <a:ext cx="4857750" cy="240982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0" y="3857625"/>
            <a:ext cx="4857750" cy="284797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4932363" y="3162300"/>
            <a:ext cx="4067175" cy="2498725"/>
          </a:xfrm>
          <a:prstGeom prst="rect">
            <a:avLst/>
          </a:prstGeom>
          <a:noFill/>
          <a:ln w="9525">
            <a:noFill/>
            <a:miter lim="800000"/>
            <a:headEnd/>
            <a:tailEnd/>
          </a:ln>
        </p:spPr>
      </p:pic>
      <p:sp>
        <p:nvSpPr>
          <p:cNvPr id="7173" name="TextBox 4"/>
          <p:cNvSpPr txBox="1">
            <a:spLocks noChangeArrowheads="1"/>
          </p:cNvSpPr>
          <p:nvPr/>
        </p:nvSpPr>
        <p:spPr bwMode="auto">
          <a:xfrm>
            <a:off x="4953000" y="5689937"/>
            <a:ext cx="3957638" cy="1015663"/>
          </a:xfrm>
          <a:prstGeom prst="rect">
            <a:avLst/>
          </a:prstGeom>
          <a:noFill/>
          <a:ln w="9525">
            <a:noFill/>
            <a:miter lim="800000"/>
            <a:headEnd/>
            <a:tailEnd/>
          </a:ln>
        </p:spPr>
        <p:txBody>
          <a:bodyPr wrap="square">
            <a:spAutoFit/>
          </a:bodyPr>
          <a:lstStyle/>
          <a:p>
            <a:pPr algn="just"/>
            <a:r>
              <a:rPr lang="en-US" sz="2000" b="1" dirty="0">
                <a:solidFill>
                  <a:schemeClr val="tx2"/>
                </a:solidFill>
                <a:latin typeface="Arial" charset="0"/>
                <a:cs typeface="Arial" charset="0"/>
              </a:rPr>
              <a:t>Some towns in western Texas had more than 60 straight days over 100</a:t>
            </a:r>
            <a:r>
              <a:rPr lang="en-US" sz="2000" b="1" baseline="30000" dirty="0">
                <a:solidFill>
                  <a:schemeClr val="tx2"/>
                </a:solidFill>
                <a:latin typeface="Arial" charset="0"/>
                <a:cs typeface="Arial" charset="0"/>
              </a:rPr>
              <a:t>o</a:t>
            </a:r>
            <a:r>
              <a:rPr lang="en-US" sz="2000" b="1" dirty="0">
                <a:solidFill>
                  <a:schemeClr val="tx2"/>
                </a:solidFill>
                <a:latin typeface="Arial" charset="0"/>
                <a:cs typeface="Arial" charset="0"/>
              </a:rPr>
              <a:t>F</a:t>
            </a:r>
          </a:p>
        </p:txBody>
      </p:sp>
      <p:pic>
        <p:nvPicPr>
          <p:cNvPr id="7174" name="Picture 5"/>
          <p:cNvPicPr>
            <a:picLocks noChangeAspect="1" noChangeArrowheads="1"/>
          </p:cNvPicPr>
          <p:nvPr/>
        </p:nvPicPr>
        <p:blipFill>
          <a:blip r:embed="rId5" cstate="print"/>
          <a:srcRect l="19716" t="4210" r="26291" b="6184"/>
          <a:stretch>
            <a:fillRect/>
          </a:stretch>
        </p:blipFill>
        <p:spPr bwMode="auto">
          <a:xfrm>
            <a:off x="5883275" y="614363"/>
            <a:ext cx="3260725" cy="2549525"/>
          </a:xfrm>
          <a:prstGeom prst="rect">
            <a:avLst/>
          </a:prstGeom>
          <a:noFill/>
          <a:ln w="9525">
            <a:noFill/>
            <a:miter lim="800000"/>
            <a:headEnd/>
            <a:tailEnd/>
          </a:ln>
        </p:spPr>
      </p:pic>
      <p:sp>
        <p:nvSpPr>
          <p:cNvPr id="7175" name="TextBox 7"/>
          <p:cNvSpPr txBox="1">
            <a:spLocks noChangeArrowheads="1"/>
          </p:cNvSpPr>
          <p:nvPr/>
        </p:nvSpPr>
        <p:spPr bwMode="auto">
          <a:xfrm>
            <a:off x="6891887" y="2827338"/>
            <a:ext cx="1330814" cy="369332"/>
          </a:xfrm>
          <a:prstGeom prst="rect">
            <a:avLst/>
          </a:prstGeom>
          <a:noFill/>
          <a:ln w="9525">
            <a:noFill/>
            <a:miter lim="800000"/>
            <a:headEnd/>
            <a:tailEnd/>
          </a:ln>
        </p:spPr>
        <p:txBody>
          <a:bodyPr wrap="none">
            <a:spAutoFit/>
          </a:bodyPr>
          <a:lstStyle/>
          <a:p>
            <a:r>
              <a:rPr lang="en-US" sz="1800" dirty="0">
                <a:solidFill>
                  <a:schemeClr val="tx2"/>
                </a:solidFill>
              </a:rPr>
              <a:t>65 days &gt;100</a:t>
            </a:r>
          </a:p>
        </p:txBody>
      </p:sp>
      <p:pic>
        <p:nvPicPr>
          <p:cNvPr id="7176" name="Picture 6"/>
          <p:cNvPicPr>
            <a:picLocks noChangeAspect="1" noChangeArrowheads="1"/>
          </p:cNvPicPr>
          <p:nvPr/>
        </p:nvPicPr>
        <p:blipFill>
          <a:blip r:embed="rId6" cstate="print"/>
          <a:srcRect l="5789" t="25949" r="2505" b="13419"/>
          <a:stretch>
            <a:fillRect/>
          </a:stretch>
        </p:blipFill>
        <p:spPr bwMode="auto">
          <a:xfrm>
            <a:off x="0" y="0"/>
            <a:ext cx="1731963" cy="1431925"/>
          </a:xfrm>
          <a:prstGeom prst="rect">
            <a:avLst/>
          </a:prstGeom>
          <a:noFill/>
          <a:ln w="9525">
            <a:noFill/>
            <a:miter lim="800000"/>
            <a:headEnd/>
            <a:tailEnd/>
          </a:ln>
        </p:spPr>
      </p:pic>
      <p:pic>
        <p:nvPicPr>
          <p:cNvPr id="7177" name="Picture 7"/>
          <p:cNvPicPr>
            <a:picLocks noChangeAspect="1" noChangeArrowheads="1"/>
          </p:cNvPicPr>
          <p:nvPr/>
        </p:nvPicPr>
        <p:blipFill>
          <a:blip r:embed="rId7" cstate="print"/>
          <a:srcRect/>
          <a:stretch>
            <a:fillRect/>
          </a:stretch>
        </p:blipFill>
        <p:spPr bwMode="auto">
          <a:xfrm>
            <a:off x="1724025" y="0"/>
            <a:ext cx="2909888" cy="1492250"/>
          </a:xfrm>
          <a:prstGeom prst="rect">
            <a:avLst/>
          </a:prstGeom>
          <a:noFill/>
          <a:ln w="9525">
            <a:noFill/>
            <a:miter lim="800000"/>
            <a:headEnd/>
            <a:tailEnd/>
          </a:ln>
        </p:spPr>
      </p:pic>
      <p:pic>
        <p:nvPicPr>
          <p:cNvPr id="7178" name="Picture 8"/>
          <p:cNvPicPr>
            <a:picLocks noChangeAspect="1" noChangeArrowheads="1"/>
          </p:cNvPicPr>
          <p:nvPr/>
        </p:nvPicPr>
        <p:blipFill>
          <a:blip r:embed="rId8" cstate="print"/>
          <a:srcRect/>
          <a:stretch>
            <a:fillRect/>
          </a:stretch>
        </p:blipFill>
        <p:spPr bwMode="auto">
          <a:xfrm>
            <a:off x="4483100" y="0"/>
            <a:ext cx="1554163" cy="1468438"/>
          </a:xfrm>
          <a:prstGeom prst="rect">
            <a:avLst/>
          </a:prstGeom>
          <a:noFill/>
          <a:ln w="9525">
            <a:noFill/>
            <a:miter lim="800000"/>
            <a:headEnd/>
            <a:tailEnd/>
          </a:ln>
        </p:spPr>
      </p:pic>
      <p:sp>
        <p:nvSpPr>
          <p:cNvPr id="7179" name="TextBox 5"/>
          <p:cNvSpPr txBox="1">
            <a:spLocks noChangeArrowheads="1"/>
          </p:cNvSpPr>
          <p:nvPr/>
        </p:nvSpPr>
        <p:spPr bwMode="auto">
          <a:xfrm>
            <a:off x="6553200" y="0"/>
            <a:ext cx="1314450" cy="584200"/>
          </a:xfrm>
          <a:prstGeom prst="rect">
            <a:avLst/>
          </a:prstGeom>
          <a:noFill/>
          <a:ln w="9525">
            <a:noFill/>
            <a:miter lim="800000"/>
            <a:headEnd/>
            <a:tailEnd/>
          </a:ln>
        </p:spPr>
        <p:txBody>
          <a:bodyPr wrap="none">
            <a:spAutoFit/>
          </a:bodyPr>
          <a:lstStyle/>
          <a:p>
            <a:r>
              <a:rPr lang="en-US" sz="3200" b="1">
                <a:solidFill>
                  <a:srgbClr val="3333CC"/>
                </a:solidFill>
                <a:latin typeface="Arial" charset="0"/>
                <a:cs typeface="Arial" charset="0"/>
              </a:rPr>
              <a:t>Texas</a:t>
            </a:r>
          </a:p>
        </p:txBody>
      </p:sp>
      <p:sp>
        <p:nvSpPr>
          <p:cNvPr id="7180" name="TextBox 11"/>
          <p:cNvSpPr txBox="1">
            <a:spLocks noChangeArrowheads="1"/>
          </p:cNvSpPr>
          <p:nvPr/>
        </p:nvSpPr>
        <p:spPr bwMode="auto">
          <a:xfrm>
            <a:off x="4830763" y="1524000"/>
            <a:ext cx="1112837" cy="1323975"/>
          </a:xfrm>
          <a:prstGeom prst="rect">
            <a:avLst/>
          </a:prstGeom>
          <a:noFill/>
          <a:ln w="9525">
            <a:noFill/>
            <a:miter lim="800000"/>
            <a:headEnd/>
            <a:tailEnd/>
          </a:ln>
        </p:spPr>
        <p:txBody>
          <a:bodyPr>
            <a:spAutoFit/>
          </a:bodyPr>
          <a:lstStyle/>
          <a:p>
            <a:r>
              <a:rPr lang="en-US" sz="2000" b="1" dirty="0">
                <a:solidFill>
                  <a:srgbClr val="FF0000"/>
                </a:solidFill>
              </a:rPr>
              <a:t>JJA 2011</a:t>
            </a:r>
          </a:p>
          <a:p>
            <a:r>
              <a:rPr lang="en-US" sz="2000" b="1" dirty="0">
                <a:solidFill>
                  <a:srgbClr val="FF0000"/>
                </a:solidFill>
              </a:rPr>
              <a:t>Hottest on record</a:t>
            </a:r>
          </a:p>
        </p:txBody>
      </p:sp>
      <p:sp>
        <p:nvSpPr>
          <p:cNvPr id="14" name="TextBox 13"/>
          <p:cNvSpPr txBox="1"/>
          <p:nvPr/>
        </p:nvSpPr>
        <p:spPr>
          <a:xfrm>
            <a:off x="533400" y="2590800"/>
            <a:ext cx="2744662" cy="523220"/>
          </a:xfrm>
          <a:prstGeom prst="rect">
            <a:avLst/>
          </a:prstGeom>
          <a:noFill/>
        </p:spPr>
        <p:txBody>
          <a:bodyPr wrap="none" rtlCol="0">
            <a:spAutoFit/>
          </a:bodyPr>
          <a:lstStyle/>
          <a:p>
            <a:r>
              <a:rPr lang="en-US" dirty="0">
                <a:solidFill>
                  <a:srgbClr val="FF3300"/>
                </a:solidFill>
              </a:rPr>
              <a:t>&gt;$5 billion damage </a:t>
            </a:r>
          </a:p>
        </p:txBody>
      </p:sp>
    </p:spTree>
  </p:cSld>
  <p:clrMapOvr>
    <a:masterClrMapping/>
  </p:clrMapOvr>
  <p:transition>
    <p:strips dir="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33400" y="152400"/>
            <a:ext cx="102108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Cause of the 2011 Texas Drought &amp; Heat Wave</a:t>
            </a:r>
          </a:p>
        </p:txBody>
      </p:sp>
      <p:pic>
        <p:nvPicPr>
          <p:cNvPr id="20481" name="Picture 1"/>
          <p:cNvPicPr>
            <a:picLocks noChangeAspect="1" noChangeArrowheads="1"/>
          </p:cNvPicPr>
          <p:nvPr/>
        </p:nvPicPr>
        <p:blipFill>
          <a:blip r:embed="rId2" cstate="print"/>
          <a:srcRect/>
          <a:stretch>
            <a:fillRect/>
          </a:stretch>
        </p:blipFill>
        <p:spPr bwMode="auto">
          <a:xfrm>
            <a:off x="4355122" y="1752600"/>
            <a:ext cx="4788877" cy="4800600"/>
          </a:xfrm>
          <a:prstGeom prst="rect">
            <a:avLst/>
          </a:prstGeom>
          <a:noFill/>
          <a:ln w="9525">
            <a:noFill/>
            <a:miter lim="800000"/>
            <a:headEnd/>
            <a:tailEnd/>
          </a:ln>
        </p:spPr>
      </p:pic>
      <p:sp>
        <p:nvSpPr>
          <p:cNvPr id="4" name="TextBox 3"/>
          <p:cNvSpPr txBox="1"/>
          <p:nvPr/>
        </p:nvSpPr>
        <p:spPr>
          <a:xfrm>
            <a:off x="89345" y="1143000"/>
            <a:ext cx="4254055" cy="4401205"/>
          </a:xfrm>
          <a:prstGeom prst="rect">
            <a:avLst/>
          </a:prstGeom>
          <a:noFill/>
        </p:spPr>
        <p:txBody>
          <a:bodyPr wrap="square" rtlCol="0">
            <a:spAutoFit/>
          </a:bodyPr>
          <a:lstStyle/>
          <a:p>
            <a:pPr algn="l"/>
            <a:r>
              <a:rPr lang="en-US" b="1" dirty="0">
                <a:solidFill>
                  <a:srgbClr val="000000"/>
                </a:solidFill>
              </a:rPr>
              <a:t>The high temperature (~3.0</a:t>
            </a:r>
            <a:r>
              <a:rPr lang="en-US" b="1" baseline="30000" dirty="0">
                <a:solidFill>
                  <a:srgbClr val="000000"/>
                </a:solidFill>
              </a:rPr>
              <a:t>o</a:t>
            </a:r>
            <a:r>
              <a:rPr lang="en-US" b="1" dirty="0">
                <a:solidFill>
                  <a:srgbClr val="000000"/>
                </a:solidFill>
              </a:rPr>
              <a:t>C above normal) is mainly due to a lack of precipitation and partly due to global warming.</a:t>
            </a:r>
          </a:p>
          <a:p>
            <a:pPr algn="l"/>
            <a:endParaRPr lang="en-US" b="1" dirty="0">
              <a:solidFill>
                <a:srgbClr val="000000"/>
              </a:solidFill>
            </a:endParaRPr>
          </a:p>
          <a:p>
            <a:pPr algn="l"/>
            <a:r>
              <a:rPr lang="en-US" b="1" dirty="0">
                <a:solidFill>
                  <a:srgbClr val="000000"/>
                </a:solidFill>
              </a:rPr>
              <a:t>The lack of precipitation is linked to cold SST conditions in the central and eastern tropical Pacific Ocean.  </a:t>
            </a:r>
          </a:p>
        </p:txBody>
      </p:sp>
      <p:sp>
        <p:nvSpPr>
          <p:cNvPr id="5" name="Text Box 12"/>
          <p:cNvSpPr txBox="1">
            <a:spLocks noChangeArrowheads="1"/>
          </p:cNvSpPr>
          <p:nvPr/>
        </p:nvSpPr>
        <p:spPr bwMode="auto">
          <a:xfrm>
            <a:off x="4304999" y="5410200"/>
            <a:ext cx="1695336" cy="307777"/>
          </a:xfrm>
          <a:prstGeom prst="rect">
            <a:avLst/>
          </a:prstGeom>
          <a:noFill/>
          <a:ln w="12700">
            <a:noFill/>
            <a:miter lim="800000"/>
            <a:headEnd type="none" w="sm" len="sm"/>
            <a:tailEnd type="none" w="sm" len="sm"/>
          </a:ln>
          <a:effectLst/>
        </p:spPr>
        <p:txBody>
          <a:bodyPr wrap="none">
            <a:spAutoFit/>
          </a:bodyPr>
          <a:lstStyle/>
          <a:p>
            <a:pPr algn="l"/>
            <a:r>
              <a:rPr lang="en-US" sz="1400" dirty="0">
                <a:solidFill>
                  <a:srgbClr val="000000"/>
                </a:solidFill>
                <a:latin typeface="Calibri" pitchFamily="34" charset="0"/>
              </a:rPr>
              <a:t>  </a:t>
            </a:r>
            <a:r>
              <a:rPr lang="en-US" sz="1400" dirty="0" err="1">
                <a:solidFill>
                  <a:srgbClr val="000000"/>
                </a:solidFill>
                <a:latin typeface="Calibri" pitchFamily="34" charset="0"/>
              </a:rPr>
              <a:t>Hoerling</a:t>
            </a:r>
            <a:r>
              <a:rPr lang="en-US" sz="1400" dirty="0">
                <a:solidFill>
                  <a:srgbClr val="000000"/>
                </a:solidFill>
                <a:latin typeface="Calibri" pitchFamily="34" charset="0"/>
              </a:rPr>
              <a:t> et al. 2012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601200" cy="685800"/>
          </a:xfrm>
          <a:prstGeom prst="rect">
            <a:avLst/>
          </a:prstGeom>
          <a:effectLst>
            <a:outerShdw blurRad="50800" dist="38100" dir="2700000" algn="tl" rotWithShape="0">
              <a:prstClr val="black"/>
            </a:outerShdw>
          </a:effectLst>
        </p:spPr>
        <p:txBody>
          <a:bodyPr/>
          <a:lstStyle/>
          <a:p>
            <a:pPr>
              <a:defRPr/>
            </a:pPr>
            <a:r>
              <a:rPr lang="en-US" sz="3000" b="1" kern="0" dirty="0">
                <a:solidFill>
                  <a:srgbClr val="FF3300"/>
                </a:solidFill>
                <a:latin typeface="Arial" charset="0"/>
                <a:ea typeface="SimSun" pitchFamily="2" charset="-122"/>
              </a:rPr>
              <a:t>Summary of Extreme Events &amp; Climate Change</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52400" y="914400"/>
            <a:ext cx="8991600" cy="5586145"/>
          </a:xfrm>
          <a:prstGeom prst="rect">
            <a:avLst/>
          </a:prstGeom>
        </p:spPr>
        <p:txBody>
          <a:bodyPr wrap="square">
            <a:spAutoFit/>
          </a:bodyPr>
          <a:lstStyle/>
          <a:p>
            <a:pPr algn="l">
              <a:buFont typeface="Arial" pitchFamily="34" charset="0"/>
              <a:buChar char="•"/>
            </a:pPr>
            <a:r>
              <a:rPr lang="en-US" sz="2000" b="1" dirty="0">
                <a:solidFill>
                  <a:srgbClr val="000000"/>
                </a:solidFill>
              </a:rPr>
              <a:t>  Extreme </a:t>
            </a:r>
            <a:r>
              <a:rPr lang="en-US" sz="2000" b="1" dirty="0">
                <a:solidFill>
                  <a:srgbClr val="C00000"/>
                </a:solidFill>
              </a:rPr>
              <a:t>weather events </a:t>
            </a:r>
            <a:r>
              <a:rPr lang="en-US" sz="2000" b="1" dirty="0">
                <a:solidFill>
                  <a:srgbClr val="000000"/>
                </a:solidFill>
              </a:rPr>
              <a:t>(tornados, hurricanes, snowstorms, etc.) and extreme </a:t>
            </a:r>
            <a:r>
              <a:rPr lang="en-US" sz="2000" b="1" dirty="0">
                <a:solidFill>
                  <a:srgbClr val="C00000"/>
                </a:solidFill>
              </a:rPr>
              <a:t>climate events </a:t>
            </a:r>
            <a:r>
              <a:rPr lang="en-US" sz="2000" b="1" dirty="0">
                <a:solidFill>
                  <a:srgbClr val="000000"/>
                </a:solidFill>
              </a:rPr>
              <a:t>(droughts and floods, heat waves, cold winters, etc.) occur naturally mainly due to unforced weather and climate variations. </a:t>
            </a:r>
          </a:p>
          <a:p>
            <a:pPr algn="l">
              <a:buFont typeface="Arial" pitchFamily="34" charset="0"/>
              <a:buChar char="•"/>
            </a:pPr>
            <a:endParaRPr lang="en-US" sz="1200" b="1" dirty="0">
              <a:solidFill>
                <a:srgbClr val="FF3300"/>
              </a:solidFill>
            </a:endParaRPr>
          </a:p>
          <a:p>
            <a:pPr algn="l">
              <a:buFont typeface="Arial" pitchFamily="34" charset="0"/>
              <a:buChar char="•"/>
            </a:pPr>
            <a:r>
              <a:rPr lang="en-US" sz="2000" b="1" dirty="0">
                <a:solidFill>
                  <a:srgbClr val="FF3300"/>
                </a:solidFill>
              </a:rPr>
              <a:t>  Global warming and climate change usually are not the direct cause of individual extreme events.  </a:t>
            </a:r>
          </a:p>
          <a:p>
            <a:pPr algn="l"/>
            <a:r>
              <a:rPr lang="en-US" sz="900" b="1" dirty="0">
                <a:solidFill>
                  <a:srgbClr val="000000"/>
                </a:solidFill>
              </a:rPr>
              <a:t> </a:t>
            </a:r>
            <a:endParaRPr lang="en-US" sz="1800" b="1" dirty="0">
              <a:solidFill>
                <a:srgbClr val="000000"/>
              </a:solidFill>
            </a:endParaRPr>
          </a:p>
          <a:p>
            <a:pPr algn="l">
              <a:buFont typeface="Arial" pitchFamily="34" charset="0"/>
              <a:buChar char="•"/>
            </a:pPr>
            <a:r>
              <a:rPr lang="en-US" sz="2000" b="1" dirty="0">
                <a:solidFill>
                  <a:srgbClr val="FF3300"/>
                </a:solidFill>
              </a:rPr>
              <a:t>  </a:t>
            </a:r>
            <a:r>
              <a:rPr lang="en-US" sz="2000" b="1" dirty="0">
                <a:solidFill>
                  <a:srgbClr val="000000"/>
                </a:solidFill>
              </a:rPr>
              <a:t>However, climate change may alter the frequency of occurrence of these extreme events as the mean climate changes. It can also directly enhance heat waves as the mean T increases.  </a:t>
            </a:r>
          </a:p>
          <a:p>
            <a:pPr algn="l">
              <a:buFont typeface="Arial" pitchFamily="34" charset="0"/>
              <a:buChar char="•"/>
            </a:pPr>
            <a:endParaRPr lang="en-US" sz="1600" b="1" dirty="0">
              <a:solidFill>
                <a:srgbClr val="FF3300"/>
              </a:solidFill>
            </a:endParaRPr>
          </a:p>
          <a:p>
            <a:pPr algn="l">
              <a:buFont typeface="Arial" pitchFamily="34" charset="0"/>
              <a:buChar char="•"/>
            </a:pPr>
            <a:r>
              <a:rPr lang="en-US" sz="2000" b="1" dirty="0">
                <a:solidFill>
                  <a:srgbClr val="FF3300"/>
                </a:solidFill>
              </a:rPr>
              <a:t>  Thus, while we can’t attribute any particular event (such as superstorm Sandy) directly to climate change, it is expected that many extreme events such as heat waves, droughts and floods will become more frequent and more severe as global warming continues.  </a:t>
            </a:r>
          </a:p>
          <a:p>
            <a:pPr algn="l">
              <a:buFont typeface="Arial" pitchFamily="34" charset="0"/>
              <a:buChar char="•"/>
            </a:pPr>
            <a:endParaRPr lang="en-US" sz="2000" b="1" dirty="0">
              <a:solidFill>
                <a:srgbClr val="FF3300"/>
              </a:solidFill>
            </a:endParaRPr>
          </a:p>
          <a:p>
            <a:pPr algn="l">
              <a:buFont typeface="Arial" pitchFamily="34" charset="0"/>
              <a:buChar char="•"/>
            </a:pPr>
            <a:r>
              <a:rPr lang="en-US" sz="2000" b="1" dirty="0"/>
              <a:t>  Changes in the </a:t>
            </a:r>
            <a:r>
              <a:rPr lang="en-US" sz="2000" b="1" dirty="0">
                <a:solidFill>
                  <a:srgbClr val="C00000"/>
                </a:solidFill>
              </a:rPr>
              <a:t>frequency of extreme events </a:t>
            </a:r>
            <a:r>
              <a:rPr lang="en-US" sz="2000" b="1" dirty="0"/>
              <a:t>can be large for a small change in the mean.</a:t>
            </a:r>
            <a:endParaRPr lang="en-US" sz="1800" b="1" dirty="0"/>
          </a:p>
          <a:p>
            <a:pPr algn="l"/>
            <a:endParaRPr lang="en-US" sz="18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39</a:t>
            </a:fld>
            <a:endParaRPr lang="en-US" dirty="0">
              <a:solidFill>
                <a:schemeClr val="bg2"/>
              </a:solidFill>
            </a:endParaRPr>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    </a:t>
            </a:r>
            <a:r>
              <a:rPr lang="en-US" sz="2400" b="1" kern="0" dirty="0">
                <a:solidFill>
                  <a:schemeClr val="accent1"/>
                </a:solidFill>
                <a:latin typeface="Arial" charset="0"/>
                <a:ea typeface="SimSun" pitchFamily="2" charset="-122"/>
              </a:rPr>
              <a:t>Next Lecture: </a:t>
            </a:r>
            <a:endParaRPr lang="en-US" b="1" kern="0" dirty="0">
              <a:solidFill>
                <a:schemeClr val="accent1"/>
              </a:solidFill>
              <a:latin typeface="Arial" charset="0"/>
              <a:ea typeface="SimSun" pitchFamily="2" charset="-122"/>
            </a:endParaRPr>
          </a:p>
          <a:p>
            <a:pPr>
              <a:defRPr/>
            </a:pPr>
            <a:r>
              <a:rPr lang="en-US" sz="3200" b="1" kern="0" dirty="0">
                <a:solidFill>
                  <a:srgbClr val="FF3300"/>
                </a:solidFill>
                <a:latin typeface="Arial" charset="0"/>
                <a:ea typeface="SimSun" pitchFamily="2" charset="-122"/>
              </a:rPr>
              <a:t>ENSO &amp; its Impacts   </a:t>
            </a: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Climate vs. Climate Variability</a:t>
            </a:r>
          </a:p>
        </p:txBody>
      </p:sp>
      <p:sp>
        <p:nvSpPr>
          <p:cNvPr id="3076" name="Text Box 4"/>
          <p:cNvSpPr txBox="1">
            <a:spLocks noChangeArrowheads="1"/>
          </p:cNvSpPr>
          <p:nvPr/>
        </p:nvSpPr>
        <p:spPr bwMode="auto">
          <a:xfrm>
            <a:off x="4505325" y="4811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324600"/>
            <a:ext cx="1905000" cy="457200"/>
          </a:xfrm>
        </p:spPr>
        <p:txBody>
          <a:bodyPr/>
          <a:lstStyle/>
          <a:p>
            <a:pPr>
              <a:defRPr/>
            </a:pPr>
            <a:fld id="{11004247-48B2-4E85-AE06-0779406BEB7B}" type="slidenum">
              <a:rPr lang="en-US" smtClean="0">
                <a:solidFill>
                  <a:srgbClr val="000000"/>
                </a:solidFill>
              </a:rPr>
              <a:pPr>
                <a:defRPr/>
              </a:pPr>
              <a:t>4</a:t>
            </a:fld>
            <a:endParaRPr lang="en-US" dirty="0">
              <a:solidFill>
                <a:srgbClr val="000000"/>
              </a:solidFill>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609600"/>
            <a:ext cx="9067800" cy="61722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rgbClr val="C00000"/>
                </a:solidFill>
                <a:latin typeface="Microsoft Sans Serif" pitchFamily="34" charset="0"/>
              </a:rPr>
              <a:t>Climate</a:t>
            </a:r>
            <a:r>
              <a:rPr lang="en-US" sz="2400" b="1" kern="0" dirty="0">
                <a:solidFill>
                  <a:schemeClr val="bg1"/>
                </a:solidFill>
                <a:latin typeface="Microsoft Sans Serif" pitchFamily="34" charset="0"/>
              </a:rPr>
              <a:t> refers to:</a:t>
            </a:r>
            <a:r>
              <a:rPr lang="en-US" sz="2400" b="1" kern="0" dirty="0">
                <a:latin typeface="Microsoft Sans Serif" pitchFamily="34" charset="0"/>
              </a:rPr>
              <a:t> </a:t>
            </a:r>
            <a:endParaRPr lang="en-US" sz="18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Long-term (e.g., 30yr) mean states near the surface and in the atmosphere and oceans. </a:t>
            </a:r>
          </a:p>
          <a:p>
            <a:pPr marL="342900" indent="-342900" algn="l">
              <a:spcBef>
                <a:spcPct val="20000"/>
              </a:spcBef>
              <a:defRPr/>
            </a:pPr>
            <a:r>
              <a:rPr lang="en-US" sz="2000" b="1" kern="0" dirty="0">
                <a:latin typeface="Microsoft Sans Serif" pitchFamily="34" charset="0"/>
              </a:rPr>
              <a:t>     - Examples:  30yr averaged daily or monthly or annual-mean T and P may be considered as part of the climate at a given location. </a:t>
            </a:r>
          </a:p>
          <a:p>
            <a:pPr marL="342900" indent="-342900" algn="l">
              <a:spcBef>
                <a:spcPct val="20000"/>
              </a:spcBef>
              <a:defRPr/>
            </a:pPr>
            <a:r>
              <a:rPr lang="en-US" sz="2000" b="1" kern="0" dirty="0">
                <a:latin typeface="Microsoft Sans Serif" pitchFamily="34" charset="0"/>
              </a:rPr>
              <a:t>	- But the mean T and P for the last winter or last year may not be representative of the (mean) climate.</a:t>
            </a:r>
          </a:p>
          <a:p>
            <a:pPr marL="342900" indent="-342900" algn="l">
              <a:spcBef>
                <a:spcPct val="20000"/>
              </a:spcBef>
              <a:defRPr/>
            </a:pPr>
            <a:r>
              <a:rPr lang="en-US" sz="1050" b="1" kern="0" dirty="0">
                <a:latin typeface="Microsoft Sans Serif" pitchFamily="34" charset="0"/>
              </a:rPr>
              <a:t>     </a:t>
            </a:r>
            <a:endParaRPr lang="en-US" sz="100" b="1" kern="0" dirty="0">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Climate Variability (or Variation) </a:t>
            </a:r>
            <a:r>
              <a:rPr lang="en-US" sz="2400" b="1" kern="0" dirty="0">
                <a:solidFill>
                  <a:schemeClr val="bg1"/>
                </a:solidFill>
                <a:latin typeface="Microsoft Sans Serif" pitchFamily="34" charset="0"/>
              </a:rPr>
              <a:t>refers to: </a:t>
            </a:r>
          </a:p>
          <a:p>
            <a:pPr marL="342900" indent="-342900" algn="l">
              <a:spcBef>
                <a:spcPct val="20000"/>
              </a:spcBef>
              <a:defRPr/>
            </a:pPr>
            <a:r>
              <a:rPr lang="en-US" sz="2000" b="1" kern="0" dirty="0">
                <a:solidFill>
                  <a:schemeClr val="bg1"/>
                </a:solidFill>
                <a:latin typeface="Microsoft Sans Serif" pitchFamily="34" charset="0"/>
              </a:rPr>
              <a:t>	- </a:t>
            </a:r>
            <a:r>
              <a:rPr lang="en-US" sz="2000" b="1" kern="0" dirty="0">
                <a:latin typeface="Microsoft Sans Serif" pitchFamily="34" charset="0"/>
              </a:rPr>
              <a:t>Variations of any climate variable (e.g., T, P, or winds) over many years. The variations can be from season to season (annual cycle), year-to-year (inter-annual), decade-to-decade (inter-decadal).  </a:t>
            </a:r>
          </a:p>
          <a:p>
            <a:pPr marL="342900" indent="-342900" algn="l">
              <a:spcBef>
                <a:spcPct val="20000"/>
              </a:spcBef>
              <a:defRPr/>
            </a:pPr>
            <a:r>
              <a:rPr lang="en-US" sz="2000" b="1" kern="0" dirty="0">
                <a:latin typeface="Microsoft Sans Serif" pitchFamily="34" charset="0"/>
              </a:rPr>
              <a:t>	- A monthly or annual mean for a given year represents one </a:t>
            </a:r>
            <a:r>
              <a:rPr lang="en-US" sz="2000" b="1" kern="0" dirty="0">
                <a:solidFill>
                  <a:srgbClr val="FF0000"/>
                </a:solidFill>
                <a:latin typeface="Microsoft Sans Serif" pitchFamily="34" charset="0"/>
              </a:rPr>
              <a:t>realization</a:t>
            </a:r>
            <a:r>
              <a:rPr lang="en-US" sz="2000" b="1" kern="0" dirty="0">
                <a:latin typeface="Microsoft Sans Serif" pitchFamily="34" charset="0"/>
              </a:rPr>
              <a:t> (a happened case) of the mean climate for that particular month or year. </a:t>
            </a:r>
          </a:p>
          <a:p>
            <a:pPr marL="342900" indent="-342900" algn="l">
              <a:spcBef>
                <a:spcPct val="20000"/>
              </a:spcBef>
              <a:defRPr/>
            </a:pPr>
            <a:r>
              <a:rPr lang="en-US" sz="2000" b="1" kern="0" dirty="0">
                <a:latin typeface="Microsoft Sans Serif" pitchFamily="34" charset="0"/>
              </a:rPr>
              <a:t>	- Monthly anomalies (relative to long-term mean annual cycle) are often used to quantify climate variability and change over a given period.</a:t>
            </a:r>
          </a:p>
          <a:p>
            <a:pPr marL="342900" indent="-342900" algn="l">
              <a:spcBef>
                <a:spcPct val="20000"/>
              </a:spcBef>
              <a:defRPr/>
            </a:pPr>
            <a:endParaRPr lang="en-US" sz="90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000" b="1" kern="0" dirty="0">
                <a:solidFill>
                  <a:srgbClr val="C00000"/>
                </a:solidFill>
                <a:latin typeface="Microsoft Sans Serif" pitchFamily="34" charset="0"/>
              </a:rPr>
              <a:t>Climate fluctuates naturally from year to year or decade to decade due to       internal dynamics! </a:t>
            </a:r>
            <a:endParaRPr lang="en-US" sz="18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endParaRPr lang="en-US" sz="2000" b="1" kern="0" dirty="0">
              <a:solidFill>
                <a:schemeClr val="bg1"/>
              </a:solidFill>
              <a:latin typeface="Microsoft Sans Serif"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blinds(horizontal)">
                                      <p:cBhvr>
                                        <p:cTn id="7" dur="500"/>
                                        <p:tgtEl>
                                          <p:spTgt spid="8">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blinds(horizontal)">
                                      <p:cBhvr>
                                        <p:cTn id="13" dur="500"/>
                                        <p:tgtEl>
                                          <p:spTgt spid="8">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blinds(horizontal)">
                                      <p:cBhvr>
                                        <p:cTn id="16" dur="500"/>
                                        <p:tgtEl>
                                          <p:spTgt spid="8">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animEffect transition="in" filter="blinds(horizontal)">
                                      <p:cBhvr>
                                        <p:cTn id="21"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5</a:t>
            </a:fld>
            <a:endParaRPr lang="en-US" dirty="0">
              <a:solidFill>
                <a:srgbClr val="000000"/>
              </a:solidFill>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838200"/>
            <a:ext cx="9067800" cy="51054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Modes of Climate Variability: </a:t>
            </a:r>
            <a:r>
              <a:rPr lang="en-US" b="1" kern="0" dirty="0">
                <a:latin typeface="Microsoft Sans Serif" pitchFamily="34" charset="0"/>
              </a:rPr>
              <a:t>recurring spatial and temporal patterns of climate variations. Major focus of climate analysis</a:t>
            </a:r>
            <a:r>
              <a:rPr lang="en-US" b="1" kern="0" dirty="0">
                <a:solidFill>
                  <a:schemeClr val="bg1"/>
                </a:solidFill>
                <a:latin typeface="Microsoft Sans Serif" pitchFamily="34" charset="0"/>
              </a:rPr>
              <a:t>  </a:t>
            </a:r>
          </a:p>
          <a:p>
            <a:pPr marL="342900" indent="-342900" algn="l">
              <a:spcBef>
                <a:spcPct val="20000"/>
              </a:spcBef>
              <a:buFontTx/>
              <a:buChar char="•"/>
              <a:defRPr/>
            </a:pP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Inter-annual</a:t>
            </a:r>
            <a:r>
              <a:rPr lang="en-US" b="1" kern="0" dirty="0">
                <a:solidFill>
                  <a:schemeClr val="bg1"/>
                </a:solidFill>
                <a:latin typeface="Microsoft Sans Serif" pitchFamily="34" charset="0"/>
              </a:rPr>
              <a:t> modes:</a:t>
            </a:r>
            <a:r>
              <a:rPr lang="en-US"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 El Niño-Southern Oscillation (ENSO) </a:t>
            </a:r>
          </a:p>
          <a:p>
            <a:pPr marL="342900" indent="-342900" algn="l">
              <a:spcBef>
                <a:spcPct val="20000"/>
              </a:spcBef>
              <a:defRPr/>
            </a:pPr>
            <a:r>
              <a:rPr lang="en-US" sz="2400" b="1" kern="0" dirty="0">
                <a:latin typeface="Microsoft Sans Serif" pitchFamily="34" charset="0"/>
              </a:rPr>
              <a:t>     - North Atlantic Oscillation (NAO)</a:t>
            </a:r>
          </a:p>
          <a:p>
            <a:pPr marL="342900" indent="-342900" algn="l">
              <a:spcBef>
                <a:spcPct val="20000"/>
              </a:spcBef>
              <a:defRPr/>
            </a:pPr>
            <a:r>
              <a:rPr lang="en-US" sz="2400" b="1" kern="0" dirty="0">
                <a:latin typeface="Microsoft Sans Serif" pitchFamily="34" charset="0"/>
              </a:rPr>
              <a:t>	 - Arctic Oscillation (AO) or Northern Annular Mode (NAM)</a:t>
            </a:r>
          </a:p>
          <a:p>
            <a:pPr marL="342900" indent="-342900" algn="l">
              <a:spcBef>
                <a:spcPct val="20000"/>
              </a:spcBef>
              <a:defRPr/>
            </a:pPr>
            <a:r>
              <a:rPr lang="en-US" sz="2400" b="1" kern="0" dirty="0">
                <a:latin typeface="Microsoft Sans Serif" pitchFamily="34" charset="0"/>
              </a:rPr>
              <a:t>	 - Southern Annular Mode (SAM), similar to NAM but for S.H.</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Decadal to multi-decadal</a:t>
            </a:r>
            <a:r>
              <a:rPr lang="en-US" b="1" kern="0" dirty="0">
                <a:solidFill>
                  <a:schemeClr val="bg1"/>
                </a:solidFill>
                <a:latin typeface="Microsoft Sans Serif" pitchFamily="34" charset="0"/>
              </a:rPr>
              <a:t> modes </a:t>
            </a:r>
            <a:r>
              <a:rPr lang="en-US" sz="2400" b="1" kern="0" dirty="0">
                <a:solidFill>
                  <a:schemeClr val="bg1"/>
                </a:solidFill>
                <a:latin typeface="Microsoft Sans Serif" pitchFamily="34" charset="0"/>
              </a:rPr>
              <a:t>(Liu 2012, JC)</a:t>
            </a:r>
            <a:r>
              <a:rPr lang="en-US" b="1" kern="0" dirty="0">
                <a:solidFill>
                  <a:schemeClr val="bg1"/>
                </a:solidFill>
                <a:latin typeface="Microsoft Sans Serif" pitchFamily="34" charset="0"/>
              </a:rPr>
              <a:t>: </a:t>
            </a:r>
          </a:p>
          <a:p>
            <a:pPr marL="342900" indent="-342900" algn="l">
              <a:spcBef>
                <a:spcPct val="20000"/>
              </a:spcBef>
              <a:defRPr/>
            </a:pPr>
            <a:r>
              <a:rPr lang="en-US" sz="2400" b="1" kern="0" dirty="0">
                <a:solidFill>
                  <a:schemeClr val="bg1"/>
                </a:solidFill>
                <a:latin typeface="Microsoft Sans Serif" pitchFamily="34" charset="0"/>
              </a:rPr>
              <a:t>	- </a:t>
            </a:r>
            <a:r>
              <a:rPr lang="en-US" sz="2400" b="1" kern="0" dirty="0">
                <a:latin typeface="Microsoft Sans Serif" pitchFamily="34" charset="0"/>
              </a:rPr>
              <a:t>Pacific Decadal Oscillation (PDO) </a:t>
            </a:r>
          </a:p>
          <a:p>
            <a:pPr marL="342900" indent="-342900" algn="l">
              <a:spcBef>
                <a:spcPct val="20000"/>
              </a:spcBef>
              <a:defRPr/>
            </a:pPr>
            <a:r>
              <a:rPr lang="en-US" sz="2400" b="1" kern="0" dirty="0">
                <a:latin typeface="Microsoft Sans Serif" pitchFamily="34" charset="0"/>
              </a:rPr>
              <a:t>    - Inter-decadal Pacific Oscillation (IPO)</a:t>
            </a:r>
          </a:p>
          <a:p>
            <a:pPr marL="342900" indent="-342900" algn="l">
              <a:spcBef>
                <a:spcPct val="20000"/>
              </a:spcBef>
              <a:defRPr/>
            </a:pPr>
            <a:r>
              <a:rPr lang="en-US" sz="2400" b="1" kern="0" dirty="0">
                <a:latin typeface="Microsoft Sans Serif" pitchFamily="34" charset="0"/>
              </a:rPr>
              <a:t>	- Atlantic Multi-decadal Oscillation (AMO)</a:t>
            </a:r>
          </a:p>
          <a:p>
            <a:pPr marL="342900" indent="-342900" algn="l">
              <a:spcBef>
                <a:spcPct val="20000"/>
              </a:spcBef>
              <a:defRPr/>
            </a:pPr>
            <a:endParaRPr lang="en-US" sz="2400" b="1" kern="0" dirty="0">
              <a:solidFill>
                <a:schemeClr val="bg1"/>
              </a:solidFill>
              <a:latin typeface="Microsoft Sans Serif"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linds(horizontal)">
                                      <p:cBhvr>
                                        <p:cTn id="16" dur="500"/>
                                        <p:tgtEl>
                                          <p:spTgt spid="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500"/>
                                        <p:tgtEl>
                                          <p:spTgt spid="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blinds(horizontal)">
                                      <p:cBhvr>
                                        <p:cTn id="24" dur="500"/>
                                        <p:tgtEl>
                                          <p:spTgt spid="8">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blinds(horizontal)">
                                      <p:cBhvr>
                                        <p:cTn id="30" dur="500"/>
                                        <p:tgtEl>
                                          <p:spTgt spid="8">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blinds(horizontal)">
                                      <p:cBhvr>
                                        <p:cTn id="3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5ED20-1F0B-CB87-F50D-B33EAEA91FD6}"/>
            </a:ext>
          </a:extLst>
        </p:cNvPr>
        <p:cNvGrpSpPr/>
        <p:nvPr/>
      </p:nvGrpSpPr>
      <p:grpSpPr>
        <a:xfrm>
          <a:off x="0" y="0"/>
          <a:ext cx="0" cy="0"/>
          <a:chOff x="0" y="0"/>
          <a:chExt cx="0" cy="0"/>
        </a:xfrm>
      </p:grpSpPr>
      <p:sp>
        <p:nvSpPr>
          <p:cNvPr id="2050" name="Rectangle 2">
            <a:extLst>
              <a:ext uri="{FF2B5EF4-FFF2-40B4-BE49-F238E27FC236}">
                <a16:creationId xmlns:a16="http://schemas.microsoft.com/office/drawing/2014/main" id="{8B9EA411-D8C1-A336-C12F-224A6D4B251E}"/>
              </a:ext>
            </a:extLst>
          </p:cNvPr>
          <p:cNvSpPr>
            <a:spLocks noGrp="1" noChangeArrowheads="1"/>
          </p:cNvSpPr>
          <p:nvPr>
            <p:ph type="ctrTitle" idx="4294967295"/>
          </p:nvPr>
        </p:nvSpPr>
        <p:spPr>
          <a:xfrm>
            <a:off x="0" y="228600"/>
            <a:ext cx="9220200" cy="685800"/>
          </a:xfrm>
          <a:prstGeom prst="rect">
            <a:avLst/>
          </a:prstGeom>
          <a:effectLst>
            <a:outerShdw blurRad="50800" dist="38100" dir="2700000" algn="tl" rotWithShape="0">
              <a:prstClr val="black"/>
            </a:outerShdw>
          </a:effectLst>
        </p:spPr>
        <p:txBody>
          <a:bodyPr/>
          <a:lstStyle/>
          <a:p>
            <a:pPr>
              <a:defRPr/>
            </a:pPr>
            <a:r>
              <a:rPr lang="en-US" sz="2800" b="1" dirty="0">
                <a:latin typeface="Arial" charset="0"/>
                <a:ea typeface="SimSun" pitchFamily="2" charset="-122"/>
              </a:rPr>
              <a:t>Forced Change vs. Unforced Internal Variability</a:t>
            </a:r>
          </a:p>
        </p:txBody>
      </p:sp>
      <p:sp>
        <p:nvSpPr>
          <p:cNvPr id="3076" name="Text Box 4">
            <a:extLst>
              <a:ext uri="{FF2B5EF4-FFF2-40B4-BE49-F238E27FC236}">
                <a16:creationId xmlns:a16="http://schemas.microsoft.com/office/drawing/2014/main" id="{C4C6F78D-088B-BFB7-29FE-A3CD25EEBEBE}"/>
              </a:ext>
            </a:extLst>
          </p:cNvPr>
          <p:cNvSpPr txBox="1">
            <a:spLocks noChangeArrowheads="1"/>
          </p:cNvSpPr>
          <p:nvPr/>
        </p:nvSpPr>
        <p:spPr bwMode="auto">
          <a:xfrm>
            <a:off x="4505325" y="48117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a:extLst>
              <a:ext uri="{FF2B5EF4-FFF2-40B4-BE49-F238E27FC236}">
                <a16:creationId xmlns:a16="http://schemas.microsoft.com/office/drawing/2014/main" id="{C5186124-CB02-C691-ECB4-73849A12C784}"/>
              </a:ext>
            </a:extLst>
          </p:cNvPr>
          <p:cNvSpPr>
            <a:spLocks noGrp="1"/>
          </p:cNvSpPr>
          <p:nvPr>
            <p:ph type="sldNum" sz="quarter" idx="12"/>
          </p:nvPr>
        </p:nvSpPr>
        <p:spPr>
          <a:xfrm>
            <a:off x="7086600" y="6324600"/>
            <a:ext cx="1905000" cy="457200"/>
          </a:xfrm>
        </p:spPr>
        <p:txBody>
          <a:bodyPr/>
          <a:lstStyle/>
          <a:p>
            <a:pPr>
              <a:defRPr/>
            </a:pPr>
            <a:fld id="{11004247-48B2-4E85-AE06-0779406BEB7B}" type="slidenum">
              <a:rPr lang="en-US" smtClean="0">
                <a:solidFill>
                  <a:srgbClr val="000000"/>
                </a:solidFill>
              </a:rPr>
              <a:pPr>
                <a:defRPr/>
              </a:pPr>
              <a:t>6</a:t>
            </a:fld>
            <a:endParaRPr lang="en-US" dirty="0">
              <a:solidFill>
                <a:srgbClr val="000000"/>
              </a:solidFill>
            </a:endParaRPr>
          </a:p>
        </p:txBody>
      </p:sp>
      <p:sp>
        <p:nvSpPr>
          <p:cNvPr id="7" name="Line 4">
            <a:extLst>
              <a:ext uri="{FF2B5EF4-FFF2-40B4-BE49-F238E27FC236}">
                <a16:creationId xmlns:a16="http://schemas.microsoft.com/office/drawing/2014/main" id="{2348168E-F50F-5510-AC60-7FBCC9CE6CA6}"/>
              </a:ext>
            </a:extLst>
          </p:cNvPr>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a:extLst>
              <a:ext uri="{FF2B5EF4-FFF2-40B4-BE49-F238E27FC236}">
                <a16:creationId xmlns:a16="http://schemas.microsoft.com/office/drawing/2014/main" id="{643E0CE6-1CF8-914D-764B-55012A16EA4E}"/>
              </a:ext>
            </a:extLst>
          </p:cNvPr>
          <p:cNvSpPr txBox="1">
            <a:spLocks noChangeArrowheads="1"/>
          </p:cNvSpPr>
          <p:nvPr/>
        </p:nvSpPr>
        <p:spPr bwMode="auto">
          <a:xfrm>
            <a:off x="0" y="838200"/>
            <a:ext cx="9067800" cy="6172200"/>
          </a:xfrm>
          <a:prstGeom prst="rect">
            <a:avLst/>
          </a:prstGeom>
          <a:noFill/>
          <a:ln w="9525">
            <a:noFill/>
            <a:miter lim="800000"/>
            <a:headEnd/>
            <a:tailEnd/>
          </a:ln>
        </p:spPr>
        <p:txBody>
          <a:bodyPr/>
          <a:lstStyle/>
          <a:p>
            <a:pPr marL="342900" indent="-342900" algn="l">
              <a:spcBef>
                <a:spcPct val="20000"/>
              </a:spcBef>
              <a:buFontTx/>
              <a:buChar char="•"/>
              <a:defRPr/>
            </a:pPr>
            <a:endParaRPr lang="en-US" sz="2400" b="1" kern="0" dirty="0">
              <a:solidFill>
                <a:srgbClr val="C00000"/>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Forced Climate Change </a:t>
            </a:r>
            <a:r>
              <a:rPr lang="en-US" sz="2400" b="1" kern="0" dirty="0">
                <a:solidFill>
                  <a:schemeClr val="bg1"/>
                </a:solidFill>
                <a:latin typeface="Microsoft Sans Serif" pitchFamily="34" charset="0"/>
              </a:rPr>
              <a:t>refers to:</a:t>
            </a:r>
            <a:r>
              <a:rPr lang="en-US" sz="2400" b="1" kern="0" dirty="0">
                <a:latin typeface="Microsoft Sans Serif" pitchFamily="34" charset="0"/>
              </a:rPr>
              <a:t> </a:t>
            </a:r>
            <a:endParaRPr lang="en-US" sz="18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Changes due to increases in GHGs or natural forcing (e.g., volcanic eruptions). Examples? </a:t>
            </a:r>
          </a:p>
          <a:p>
            <a:pPr marL="342900" indent="-342900" algn="l">
              <a:spcBef>
                <a:spcPct val="20000"/>
              </a:spcBef>
              <a:defRPr/>
            </a:pPr>
            <a:r>
              <a:rPr lang="en-US" sz="1050" b="1" kern="0" dirty="0">
                <a:latin typeface="Microsoft Sans Serif" pitchFamily="34" charset="0"/>
              </a:rPr>
              <a:t>     </a:t>
            </a:r>
            <a:endParaRPr lang="en-US" sz="100" b="1" kern="0" dirty="0">
              <a:latin typeface="Microsoft Sans Serif" pitchFamily="34" charset="0"/>
            </a:endParaRPr>
          </a:p>
          <a:p>
            <a:pPr marL="342900" indent="-342900" algn="l">
              <a:spcBef>
                <a:spcPct val="20000"/>
              </a:spcBef>
              <a:buFontTx/>
              <a:buChar char="•"/>
              <a:defRPr/>
            </a:pPr>
            <a:endParaRPr lang="en-US" sz="2400" b="1" kern="0" dirty="0">
              <a:solidFill>
                <a:srgbClr val="C00000"/>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Internal Climate Variability </a:t>
            </a:r>
            <a:r>
              <a:rPr lang="en-US" sz="2400" b="1" kern="0" dirty="0">
                <a:solidFill>
                  <a:schemeClr val="bg1"/>
                </a:solidFill>
                <a:latin typeface="Microsoft Sans Serif" pitchFamily="34" charset="0"/>
              </a:rPr>
              <a:t>refers to: </a:t>
            </a:r>
          </a:p>
          <a:p>
            <a:pPr marL="342900" indent="-342900" algn="l">
              <a:spcBef>
                <a:spcPct val="20000"/>
              </a:spcBef>
              <a:defRPr/>
            </a:pPr>
            <a:r>
              <a:rPr lang="en-US" sz="2000" b="1" kern="0" dirty="0">
                <a:solidFill>
                  <a:schemeClr val="bg1"/>
                </a:solidFill>
                <a:latin typeface="Microsoft Sans Serif" pitchFamily="34" charset="0"/>
              </a:rPr>
              <a:t>	- </a:t>
            </a:r>
            <a:r>
              <a:rPr lang="en-US" sz="2000" b="1" kern="0" dirty="0">
                <a:latin typeface="Microsoft Sans Serif" pitchFamily="34" charset="0"/>
              </a:rPr>
              <a:t>Climate variations resulting from internal dynamic processes, not due to</a:t>
            </a:r>
          </a:p>
          <a:p>
            <a:pPr marL="342900" indent="-342900" algn="l">
              <a:spcBef>
                <a:spcPct val="20000"/>
              </a:spcBef>
              <a:defRPr/>
            </a:pPr>
            <a:r>
              <a:rPr lang="en-US" sz="2000" b="1" kern="0" dirty="0">
                <a:latin typeface="Microsoft Sans Serif" pitchFamily="34" charset="0"/>
              </a:rPr>
              <a:t>        changes in external forcing, such as GHGs or volcanic eruptions or   </a:t>
            </a:r>
          </a:p>
          <a:p>
            <a:pPr marL="342900" indent="-342900" algn="l">
              <a:spcBef>
                <a:spcPct val="20000"/>
              </a:spcBef>
              <a:defRPr/>
            </a:pPr>
            <a:r>
              <a:rPr lang="en-US" sz="2000" b="1" kern="0" dirty="0">
                <a:latin typeface="Microsoft Sans Serif" pitchFamily="34" charset="0"/>
              </a:rPr>
              <a:t>       changes in solar constant. Examples? </a:t>
            </a:r>
          </a:p>
          <a:p>
            <a:pPr marL="342900" indent="-342900" algn="l">
              <a:spcBef>
                <a:spcPct val="20000"/>
              </a:spcBef>
              <a:defRPr/>
            </a:pPr>
            <a:endParaRPr lang="en-US" sz="9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a:t>
            </a:r>
            <a:endParaRPr lang="en-US" sz="2000" b="1" kern="0" dirty="0">
              <a:solidFill>
                <a:schemeClr val="bg1"/>
              </a:solidFill>
              <a:latin typeface="Microsoft Sans Serif" pitchFamily="34" charset="0"/>
            </a:endParaRPr>
          </a:p>
        </p:txBody>
      </p:sp>
    </p:spTree>
    <p:extLst>
      <p:ext uri="{BB962C8B-B14F-4D97-AF65-F5344CB8AC3E}">
        <p14:creationId xmlns:p14="http://schemas.microsoft.com/office/powerpoint/2010/main" val="33480389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blinds(horizontal)">
                                      <p:cBhvr>
                                        <p:cTn id="7" dur="500"/>
                                        <p:tgtEl>
                                          <p:spTgt spid="8">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blinds(horizontal)">
                                      <p:cBhvr>
                                        <p:cTn id="13" dur="500"/>
                                        <p:tgtEl>
                                          <p:spTgt spid="8">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blinds(horizontal)">
                                      <p:cBhvr>
                                        <p:cTn id="1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4" name="Rectangle 2"/>
          <p:cNvSpPr txBox="1">
            <a:spLocks noChangeArrowheads="1"/>
          </p:cNvSpPr>
          <p:nvPr/>
        </p:nvSpPr>
        <p:spPr>
          <a:xfrm>
            <a:off x="-76200" y="-76200"/>
            <a:ext cx="9144000" cy="8382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mn-ea"/>
                <a:cs typeface="+mn-cs"/>
              </a:rPr>
              <a:t>Forced Changes vs. Internal Variations </a:t>
            </a:r>
            <a:r>
              <a:rPr kumimoji="0" lang="en-US" sz="4000" b="1" i="0" u="none" strike="noStrike" kern="0" cap="none" spc="0" normalizeH="0" baseline="0" noProof="0" dirty="0">
                <a:ln>
                  <a:noFill/>
                </a:ln>
                <a:solidFill>
                  <a:srgbClr val="FF3300"/>
                </a:solidFill>
                <a:effectLst/>
                <a:uLnTx/>
                <a:uFillTx/>
                <a:latin typeface="Arial" charset="0"/>
                <a:ea typeface="+mn-ea"/>
                <a:cs typeface="+mn-cs"/>
              </a:rPr>
              <a:t> </a:t>
            </a:r>
            <a:endParaRPr kumimoji="0" lang="en-US" sz="3600" b="1" i="0" u="none" strike="noStrike" kern="0" cap="none" spc="0" normalizeH="0" baseline="0" noProof="0" dirty="0">
              <a:ln>
                <a:noFill/>
              </a:ln>
              <a:solidFill>
                <a:srgbClr val="FF3300"/>
              </a:solidFill>
              <a:effectLst/>
              <a:uLnTx/>
              <a:uFillTx/>
              <a:latin typeface="Arial" charset="0"/>
              <a:ea typeface="+mn-ea"/>
              <a:cs typeface="+mn-cs"/>
            </a:endParaRPr>
          </a:p>
        </p:txBody>
      </p:sp>
      <p:sp>
        <p:nvSpPr>
          <p:cNvPr id="9" name="TextBox 8"/>
          <p:cNvSpPr txBox="1"/>
          <p:nvPr/>
        </p:nvSpPr>
        <p:spPr>
          <a:xfrm>
            <a:off x="865331" y="535490"/>
            <a:ext cx="5422382"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Monthly mean Temperature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Albany, NY: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1874-2015</a:t>
            </a:r>
          </a:p>
        </p:txBody>
      </p:sp>
      <p:sp>
        <p:nvSpPr>
          <p:cNvPr id="10" name="TextBox 9"/>
          <p:cNvSpPr txBox="1"/>
          <p:nvPr/>
        </p:nvSpPr>
        <p:spPr>
          <a:xfrm>
            <a:off x="6811170" y="1302603"/>
            <a:ext cx="2104230"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Total variations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and changes </a:t>
            </a:r>
          </a:p>
        </p:txBody>
      </p:sp>
      <p:sp>
        <p:nvSpPr>
          <p:cNvPr id="11" name="TextBox 10"/>
          <p:cNvSpPr txBox="1"/>
          <p:nvPr/>
        </p:nvSpPr>
        <p:spPr>
          <a:xfrm>
            <a:off x="6781800" y="3352800"/>
            <a:ext cx="1973617"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Sun-forced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seasonal cycle</a:t>
            </a:r>
          </a:p>
        </p:txBody>
      </p:sp>
      <p:sp>
        <p:nvSpPr>
          <p:cNvPr id="12" name="TextBox 11"/>
          <p:cNvSpPr txBox="1"/>
          <p:nvPr/>
        </p:nvSpPr>
        <p:spPr>
          <a:xfrm>
            <a:off x="6781800" y="4876800"/>
            <a:ext cx="2156360" cy="169277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Residual: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mostly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unforced internal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variations, but may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still contain GHG-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forced changes.</a:t>
            </a:r>
          </a:p>
        </p:txBody>
      </p:sp>
      <p:pic>
        <p:nvPicPr>
          <p:cNvPr id="23556" name="Picture 4" descr="time series"/>
          <p:cNvPicPr>
            <a:picLocks noChangeAspect="1" noChangeArrowheads="1"/>
          </p:cNvPicPr>
          <p:nvPr/>
        </p:nvPicPr>
        <p:blipFill>
          <a:blip r:embed="rId2" cstate="print"/>
          <a:srcRect/>
          <a:stretch>
            <a:fillRect/>
          </a:stretch>
        </p:blipFill>
        <p:spPr bwMode="auto">
          <a:xfrm>
            <a:off x="533400" y="914400"/>
            <a:ext cx="6248400" cy="2056190"/>
          </a:xfrm>
          <a:prstGeom prst="rect">
            <a:avLst/>
          </a:prstGeom>
          <a:noFill/>
        </p:spPr>
      </p:pic>
      <p:pic>
        <p:nvPicPr>
          <p:cNvPr id="23558" name="Picture 6" descr="two annual cycles"/>
          <p:cNvPicPr>
            <a:picLocks noChangeAspect="1" noChangeArrowheads="1"/>
          </p:cNvPicPr>
          <p:nvPr/>
        </p:nvPicPr>
        <p:blipFill>
          <a:blip r:embed="rId3" cstate="print"/>
          <a:srcRect/>
          <a:stretch>
            <a:fillRect/>
          </a:stretch>
        </p:blipFill>
        <p:spPr bwMode="auto">
          <a:xfrm>
            <a:off x="533400" y="2971800"/>
            <a:ext cx="6248400" cy="1828800"/>
          </a:xfrm>
          <a:prstGeom prst="rect">
            <a:avLst/>
          </a:prstGeom>
          <a:noFill/>
        </p:spPr>
      </p:pic>
      <p:pic>
        <p:nvPicPr>
          <p:cNvPr id="23560" name="Picture 8" descr="anomalies"/>
          <p:cNvPicPr>
            <a:picLocks noChangeAspect="1" noChangeArrowheads="1"/>
          </p:cNvPicPr>
          <p:nvPr/>
        </p:nvPicPr>
        <p:blipFill>
          <a:blip r:embed="rId4" cstate="print"/>
          <a:srcRect/>
          <a:stretch>
            <a:fillRect/>
          </a:stretch>
        </p:blipFill>
        <p:spPr bwMode="auto">
          <a:xfrm>
            <a:off x="533400" y="4800600"/>
            <a:ext cx="6248400" cy="1895475"/>
          </a:xfrm>
          <a:prstGeom prst="rect">
            <a:avLst/>
          </a:prstGeom>
          <a:noFill/>
        </p:spPr>
      </p:pic>
      <p:sp>
        <p:nvSpPr>
          <p:cNvPr id="13" name="Rectangle 12"/>
          <p:cNvSpPr/>
          <p:nvPr/>
        </p:nvSpPr>
        <p:spPr bwMode="auto">
          <a:xfrm>
            <a:off x="76200" y="2971800"/>
            <a:ext cx="8991600" cy="3886200"/>
          </a:xfrm>
          <a:prstGeom prst="rect">
            <a:avLst/>
          </a:prstGeom>
          <a:blipFill>
            <a:blip r:embed="rId5" cstate="print"/>
            <a:tile tx="0" ty="0" sx="100000" sy="100000" flip="none" algn="tl"/>
          </a:blip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4" name="TextBox 13"/>
          <p:cNvSpPr txBox="1"/>
          <p:nvPr/>
        </p:nvSpPr>
        <p:spPr>
          <a:xfrm>
            <a:off x="6872739" y="2133600"/>
            <a:ext cx="1914307" cy="8925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dT</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dT</a:t>
            </a:r>
            <a:r>
              <a:rPr kumimoji="0" lang="en-US" sz="2400" b="1" i="0" u="none" strike="noStrike" kern="1200" cap="none" spc="0" normalizeH="0" baseline="-25000" noProof="0" dirty="0" err="1">
                <a:ln>
                  <a:noFill/>
                </a:ln>
                <a:solidFill>
                  <a:srgbClr val="000000"/>
                </a:solidFill>
                <a:effectLst/>
                <a:uLnTx/>
                <a:uFillTx/>
                <a:latin typeface="Arial Narrow" pitchFamily="34" charset="0"/>
                <a:ea typeface="+mn-ea"/>
                <a:cs typeface="+mn-cs"/>
              </a:rPr>
              <a:t>forced</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dT</a:t>
            </a:r>
            <a:r>
              <a:rPr kumimoji="0" lang="en-US" sz="2400" b="1" i="0" u="none" strike="noStrike" kern="1200" cap="none" spc="0" normalizeH="0" baseline="-25000" noProof="0" dirty="0" err="1">
                <a:ln>
                  <a:noFill/>
                </a:ln>
                <a:solidFill>
                  <a:srgbClr val="000000"/>
                </a:solidFill>
                <a:effectLst/>
                <a:uLnTx/>
                <a:uFillTx/>
                <a:latin typeface="Arial Narrow" pitchFamily="34" charset="0"/>
                <a:ea typeface="+mn-ea"/>
                <a:cs typeface="+mn-cs"/>
              </a:rPr>
              <a:t>unforced</a:t>
            </a:r>
            <a:endParaRPr kumimoji="0" lang="en-US" sz="2400" b="1" i="0" u="none" strike="noStrike" kern="1200" cap="none" spc="0" normalizeH="0" baseline="-25000" noProof="0" dirty="0">
              <a:ln>
                <a:noFill/>
              </a:ln>
              <a:solidFill>
                <a:srgbClr val="000000"/>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limexp.knmi.nl/data/t72518a.png"/>
          <p:cNvPicPr>
            <a:picLocks noChangeAspect="1" noChangeArrowheads="1"/>
          </p:cNvPicPr>
          <p:nvPr/>
        </p:nvPicPr>
        <p:blipFill>
          <a:blip r:embed="rId3" cstate="print"/>
          <a:srcRect/>
          <a:stretch>
            <a:fillRect/>
          </a:stretch>
        </p:blipFill>
        <p:spPr bwMode="auto">
          <a:xfrm>
            <a:off x="533400" y="609600"/>
            <a:ext cx="7702550" cy="3048000"/>
          </a:xfrm>
          <a:prstGeom prst="rect">
            <a:avLst/>
          </a:prstGeom>
          <a:noFill/>
        </p:spPr>
      </p:pic>
      <p:sp>
        <p:nvSpPr>
          <p:cNvPr id="4" name="Rectangle 2"/>
          <p:cNvSpPr txBox="1">
            <a:spLocks noChangeArrowheads="1"/>
          </p:cNvSpPr>
          <p:nvPr/>
        </p:nvSpPr>
        <p:spPr>
          <a:xfrm>
            <a:off x="-76200" y="0"/>
            <a:ext cx="9220200" cy="1600200"/>
          </a:xfrm>
          <a:prstGeom prst="rect">
            <a:avLst/>
          </a:prstGeom>
          <a:effectLst>
            <a:outerShdw blurRad="50800" dist="38100" dir="2700000" algn="tl" rotWithShape="0">
              <a:prstClr val="black"/>
            </a:outerShdw>
          </a:effectLst>
        </p:spPr>
        <p:txBody>
          <a:bodyPr/>
          <a:lstStyle/>
          <a:p>
            <a:pPr>
              <a:defRPr/>
            </a:pPr>
            <a:r>
              <a:rPr lang="en-US" sz="2000" b="1" kern="0" dirty="0">
                <a:solidFill>
                  <a:schemeClr val="accent2"/>
                </a:solidFill>
                <a:latin typeface="Arial" charset="0"/>
                <a:ea typeface="SimSun" pitchFamily="2" charset="-122"/>
              </a:rPr>
              <a:t>  </a:t>
            </a:r>
            <a:r>
              <a:rPr lang="en-US" b="1" kern="0" dirty="0">
                <a:solidFill>
                  <a:srgbClr val="FF3300"/>
                </a:solidFill>
                <a:latin typeface="Arial" charset="0"/>
                <a:ea typeface="SimSun" pitchFamily="2" charset="-122"/>
              </a:rPr>
              <a:t>Albany </a:t>
            </a:r>
            <a:r>
              <a:rPr lang="en-US" b="1" kern="0" dirty="0">
                <a:solidFill>
                  <a:schemeClr val="accent2"/>
                </a:solidFill>
                <a:latin typeface="Arial" charset="0"/>
                <a:ea typeface="SimSun" pitchFamily="2" charset="-122"/>
              </a:rPr>
              <a:t>T &amp; P Monthly Anomalies since the 1830s</a:t>
            </a:r>
            <a:endParaRPr lang="en-US" sz="1800" b="1" kern="0" dirty="0">
              <a:solidFill>
                <a:schemeClr val="accent2"/>
              </a:solidFill>
              <a:latin typeface="Arial" charset="0"/>
              <a:ea typeface="SimSun" pitchFamily="2" charset="-122"/>
            </a:endParaRPr>
          </a:p>
        </p:txBody>
      </p:sp>
      <p:pic>
        <p:nvPicPr>
          <p:cNvPr id="5" name="Picture 2" descr="http://climexp.knmi.nl/data/pa72518a.png"/>
          <p:cNvPicPr>
            <a:picLocks noChangeAspect="1" noChangeArrowheads="1"/>
          </p:cNvPicPr>
          <p:nvPr/>
        </p:nvPicPr>
        <p:blipFill>
          <a:blip r:embed="rId4" cstate="print"/>
          <a:srcRect/>
          <a:stretch>
            <a:fillRect/>
          </a:stretch>
        </p:blipFill>
        <p:spPr bwMode="auto">
          <a:xfrm>
            <a:off x="304800" y="3670300"/>
            <a:ext cx="7924800" cy="3048000"/>
          </a:xfrm>
          <a:prstGeom prst="rect">
            <a:avLst/>
          </a:prstGeom>
          <a:noFill/>
        </p:spPr>
      </p:pic>
      <p:sp>
        <p:nvSpPr>
          <p:cNvPr id="6" name="TextBox 5"/>
          <p:cNvSpPr txBox="1"/>
          <p:nvPr/>
        </p:nvSpPr>
        <p:spPr>
          <a:xfrm>
            <a:off x="1295400" y="2743200"/>
            <a:ext cx="7696200" cy="1569660"/>
          </a:xfrm>
          <a:prstGeom prst="rect">
            <a:avLst/>
          </a:prstGeom>
          <a:solidFill>
            <a:schemeClr val="accent2">
              <a:lumMod val="20000"/>
              <a:lumOff val="80000"/>
            </a:schemeClr>
          </a:solidFill>
        </p:spPr>
        <p:txBody>
          <a:bodyPr wrap="square" rtlCol="0">
            <a:spAutoFit/>
          </a:bodyPr>
          <a:lstStyle/>
          <a:p>
            <a:pPr algn="l"/>
            <a:r>
              <a:rPr lang="en-US" sz="2400" b="1" dirty="0"/>
              <a:t>- Data from a single location can be noisy. </a:t>
            </a:r>
          </a:p>
          <a:p>
            <a:pPr algn="l">
              <a:buFontTx/>
              <a:buChar char="-"/>
            </a:pPr>
            <a:r>
              <a:rPr lang="en-US" sz="2400" b="1" dirty="0"/>
              <a:t> Long-term change signal is often weak compared with natural   </a:t>
            </a:r>
          </a:p>
          <a:p>
            <a:pPr algn="l"/>
            <a:r>
              <a:rPr lang="en-US" sz="2400" b="1" dirty="0"/>
              <a:t>  variations. </a:t>
            </a:r>
          </a:p>
          <a:p>
            <a:pPr algn="l"/>
            <a:r>
              <a:rPr lang="en-US" sz="2400" b="1" dirty="0"/>
              <a:t>- This presents a challenge for quantifying long-term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3_ from Deser_etal_NCC2012.png"/>
          <p:cNvPicPr>
            <a:picLocks noChangeAspect="1"/>
          </p:cNvPicPr>
          <p:nvPr/>
        </p:nvPicPr>
        <p:blipFill>
          <a:blip r:embed="rId3" cstate="print"/>
          <a:stretch>
            <a:fillRect/>
          </a:stretch>
        </p:blipFill>
        <p:spPr>
          <a:xfrm>
            <a:off x="609600" y="781914"/>
            <a:ext cx="7848600" cy="5618885"/>
          </a:xfrm>
          <a:prstGeom prst="rect">
            <a:avLst/>
          </a:prstGeom>
        </p:spPr>
      </p:pic>
      <p:sp>
        <p:nvSpPr>
          <p:cNvPr id="3" name="Text Box 5"/>
          <p:cNvSpPr txBox="1">
            <a:spLocks noChangeArrowheads="1"/>
          </p:cNvSpPr>
          <p:nvPr/>
        </p:nvSpPr>
        <p:spPr bwMode="auto">
          <a:xfrm>
            <a:off x="674979" y="6400800"/>
            <a:ext cx="6809428" cy="369332"/>
          </a:xfrm>
          <a:prstGeom prst="rect">
            <a:avLst/>
          </a:prstGeom>
          <a:noFill/>
          <a:ln w="19050">
            <a:noFill/>
            <a:miter lim="800000"/>
            <a:headEnd/>
            <a:tailEnd type="none" w="med"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Deser</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et al. (2012, NCC)</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40-member ensemble,  2000-2060, A1B scenario</a:t>
            </a:r>
          </a:p>
        </p:txBody>
      </p:sp>
      <p:sp>
        <p:nvSpPr>
          <p:cNvPr id="4" name="Rectangle 2"/>
          <p:cNvSpPr txBox="1">
            <a:spLocks noChangeArrowheads="1"/>
          </p:cNvSpPr>
          <p:nvPr/>
        </p:nvSpPr>
        <p:spPr>
          <a:xfrm>
            <a:off x="0" y="-76200"/>
            <a:ext cx="9067800" cy="8382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FF3300"/>
                </a:solidFill>
                <a:effectLst/>
                <a:uLnTx/>
                <a:uFillTx/>
                <a:latin typeface="Arial" charset="0"/>
                <a:ea typeface="+mn-ea"/>
                <a:cs typeface="+mn-cs"/>
              </a:rPr>
              <a:t>Different Trends due to Internal Variability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mn-ea"/>
                <a:cs typeface="+mn-cs"/>
              </a:rPr>
              <a:t> CCSM3 Ensemble Runs</a:t>
            </a:r>
            <a:r>
              <a:rPr kumimoji="0" lang="en-US" sz="1600" b="1" i="0" u="none" strike="noStrike" kern="0" cap="none" spc="0" normalizeH="0" baseline="0" noProof="0" dirty="0">
                <a:ln>
                  <a:noFill/>
                </a:ln>
                <a:solidFill>
                  <a:srgbClr val="FF3300"/>
                </a:solidFill>
                <a:effectLst/>
                <a:uLnTx/>
                <a:uFillTx/>
                <a:latin typeface="Arial" charset="0"/>
                <a:ea typeface="+mn-ea"/>
                <a:cs typeface="+mn-cs"/>
              </a:rPr>
              <a:t> </a:t>
            </a:r>
            <a:r>
              <a:rPr kumimoji="0" lang="en-US" sz="1800" b="1" i="0" u="none" strike="noStrike" kern="0" cap="none" spc="0" normalizeH="0" baseline="0" noProof="0" dirty="0">
                <a:ln>
                  <a:noFill/>
                </a:ln>
                <a:solidFill>
                  <a:srgbClr val="FF3300"/>
                </a:solidFill>
                <a:effectLst/>
                <a:uLnTx/>
                <a:uFillTx/>
                <a:latin typeface="Arial" charset="0"/>
                <a:ea typeface="+mn-ea"/>
                <a:cs typeface="+mn-cs"/>
              </a:rPr>
              <a:t> </a:t>
            </a:r>
            <a:r>
              <a:rPr kumimoji="0" lang="en-US" sz="1800" b="1" i="0" u="none" strike="noStrike" kern="0" cap="none" spc="0" normalizeH="0" baseline="0" noProof="0" dirty="0">
                <a:ln>
                  <a:noFill/>
                </a:ln>
                <a:solidFill>
                  <a:schemeClr val="accent2"/>
                </a:solidFill>
                <a:effectLst/>
                <a:uLnTx/>
                <a:uFillTx/>
                <a:latin typeface="Arial" charset="0"/>
                <a:ea typeface="+mn-ea"/>
                <a:cs typeface="+mn-cs"/>
              </a:rPr>
              <a:t>(What’s the implication for </a:t>
            </a:r>
            <a:r>
              <a:rPr kumimoji="0" lang="en-US" sz="1800" b="1" i="0" u="none" strike="noStrike" kern="0" cap="none" spc="0" normalizeH="0" baseline="0" noProof="0" dirty="0" err="1">
                <a:ln>
                  <a:noFill/>
                </a:ln>
                <a:solidFill>
                  <a:schemeClr val="accent2"/>
                </a:solidFill>
                <a:effectLst/>
                <a:uLnTx/>
                <a:uFillTx/>
                <a:latin typeface="Arial" charset="0"/>
                <a:ea typeface="+mn-ea"/>
                <a:cs typeface="+mn-cs"/>
              </a:rPr>
              <a:t>obs</a:t>
            </a:r>
            <a:r>
              <a:rPr kumimoji="0" lang="en-US" sz="1800" b="1" i="0" u="none" strike="noStrike" kern="0" cap="none" spc="0" normalizeH="0" baseline="0" noProof="0" dirty="0">
                <a:ln>
                  <a:noFill/>
                </a:ln>
                <a:solidFill>
                  <a:schemeClr val="accent2"/>
                </a:solidFill>
                <a:effectLst/>
                <a:uLnTx/>
                <a:uFillTx/>
                <a:latin typeface="Arial" charset="0"/>
                <a:ea typeface="+mn-ea"/>
                <a:cs typeface="+mn-cs"/>
              </a:rPr>
              <a:t>?)</a:t>
            </a:r>
            <a:endParaRPr kumimoji="0" lang="en-US" sz="1600" b="1" i="0" u="none" strike="noStrike" kern="0" cap="none" spc="0" normalizeH="0" baseline="0" noProof="0" dirty="0">
              <a:ln>
                <a:noFill/>
              </a:ln>
              <a:solidFill>
                <a:schemeClr val="accent2"/>
              </a:solidFill>
              <a:effectLst/>
              <a:uLnTx/>
              <a:uFillTx/>
              <a:latin typeface="Arial" charset="0"/>
              <a:ea typeface="+mn-ea"/>
              <a:cs typeface="+mn-cs"/>
            </a:endParaRPr>
          </a:p>
        </p:txBody>
      </p:sp>
      <p:sp>
        <p:nvSpPr>
          <p:cNvPr id="5" name="TextBox 4"/>
          <p:cNvSpPr txBox="1"/>
          <p:nvPr/>
        </p:nvSpPr>
        <p:spPr>
          <a:xfrm>
            <a:off x="326914" y="1600200"/>
            <a:ext cx="150188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P change (%)</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42914</TotalTime>
  <Words>2700</Words>
  <Application>Microsoft Office PowerPoint</Application>
  <PresentationFormat>On-screen Show (4:3)</PresentationFormat>
  <Paragraphs>277</Paragraphs>
  <Slides>39</Slides>
  <Notes>17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39</vt:i4>
      </vt:variant>
    </vt:vector>
  </HeadingPairs>
  <TitlesOfParts>
    <vt:vector size="54" baseType="lpstr">
      <vt:lpstr>AdvPS586B</vt:lpstr>
      <vt:lpstr>AdvPSTIM10-R</vt:lpstr>
      <vt:lpstr>Arial</vt:lpstr>
      <vt:lpstr>Arial Narrow</vt:lpstr>
      <vt:lpstr>Calibri</vt:lpstr>
      <vt:lpstr>Cambria Math</vt:lpstr>
      <vt:lpstr>Comic Sans MS</vt:lpstr>
      <vt:lpstr>Microsoft Sans Serif</vt:lpstr>
      <vt:lpstr>Symbol</vt:lpstr>
      <vt:lpstr>Times New Roman</vt:lpstr>
      <vt:lpstr>Wingdings</vt:lpstr>
      <vt:lpstr>Blank Presentation</vt:lpstr>
      <vt:lpstr>31_Blank Presentation</vt:lpstr>
      <vt:lpstr>trans</vt:lpstr>
      <vt:lpstr>1_Blank Presentation</vt:lpstr>
      <vt:lpstr>Key points of last lecture </vt:lpstr>
      <vt:lpstr>A ATM551: Lecture #16  Climate Variability &amp; Extremes</vt:lpstr>
      <vt:lpstr>Design of the Course (2/3)</vt:lpstr>
      <vt:lpstr>Climate vs. Climate Variability</vt:lpstr>
      <vt:lpstr>Major Modes of Climate Variability</vt:lpstr>
      <vt:lpstr>Forced Change vs. Unforced Internal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825</cp:revision>
  <cp:lastPrinted>2001-10-12T22:50:52Z</cp:lastPrinted>
  <dcterms:created xsi:type="dcterms:W3CDTF">2001-07-28T22:10:26Z</dcterms:created>
  <dcterms:modified xsi:type="dcterms:W3CDTF">2025-10-29T17:03:38Z</dcterms:modified>
</cp:coreProperties>
</file>