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68" r:id="rId2"/>
    <p:sldMasterId id="2147483778" r:id="rId3"/>
    <p:sldMasterId id="2147483780" r:id="rId4"/>
    <p:sldMasterId id="2147483786" r:id="rId5"/>
    <p:sldMasterId id="2147483788" r:id="rId6"/>
    <p:sldMasterId id="2147483792" r:id="rId7"/>
    <p:sldMasterId id="2147483804" r:id="rId8"/>
  </p:sldMasterIdLst>
  <p:notesMasterIdLst>
    <p:notesMasterId r:id="rId74"/>
  </p:notesMasterIdLst>
  <p:handoutMasterIdLst>
    <p:handoutMasterId r:id="rId75"/>
  </p:handoutMasterIdLst>
  <p:sldIdLst>
    <p:sldId id="468" r:id="rId9"/>
    <p:sldId id="732" r:id="rId10"/>
    <p:sldId id="729" r:id="rId11"/>
    <p:sldId id="733" r:id="rId12"/>
    <p:sldId id="734" r:id="rId13"/>
    <p:sldId id="750" r:id="rId14"/>
    <p:sldId id="735" r:id="rId15"/>
    <p:sldId id="751" r:id="rId16"/>
    <p:sldId id="749" r:id="rId17"/>
    <p:sldId id="618" r:id="rId18"/>
    <p:sldId id="689" r:id="rId19"/>
    <p:sldId id="690" r:id="rId20"/>
    <p:sldId id="698" r:id="rId21"/>
    <p:sldId id="673" r:id="rId22"/>
    <p:sldId id="674" r:id="rId23"/>
    <p:sldId id="675" r:id="rId24"/>
    <p:sldId id="695" r:id="rId25"/>
    <p:sldId id="696" r:id="rId26"/>
    <p:sldId id="692" r:id="rId27"/>
    <p:sldId id="711" r:id="rId28"/>
    <p:sldId id="693" r:id="rId29"/>
    <p:sldId id="712" r:id="rId30"/>
    <p:sldId id="716" r:id="rId31"/>
    <p:sldId id="717" r:id="rId32"/>
    <p:sldId id="718" r:id="rId33"/>
    <p:sldId id="719" r:id="rId34"/>
    <p:sldId id="720" r:id="rId35"/>
    <p:sldId id="714" r:id="rId36"/>
    <p:sldId id="988" r:id="rId37"/>
    <p:sldId id="987" r:id="rId38"/>
    <p:sldId id="724" r:id="rId39"/>
    <p:sldId id="721" r:id="rId40"/>
    <p:sldId id="723" r:id="rId41"/>
    <p:sldId id="619" r:id="rId42"/>
    <p:sldId id="747" r:id="rId43"/>
    <p:sldId id="657" r:id="rId44"/>
    <p:sldId id="694" r:id="rId45"/>
    <p:sldId id="660" r:id="rId46"/>
    <p:sldId id="663" r:id="rId47"/>
    <p:sldId id="737" r:id="rId48"/>
    <p:sldId id="664" r:id="rId49"/>
    <p:sldId id="669" r:id="rId50"/>
    <p:sldId id="738" r:id="rId51"/>
    <p:sldId id="665" r:id="rId52"/>
    <p:sldId id="741" r:id="rId53"/>
    <p:sldId id="739" r:id="rId54"/>
    <p:sldId id="740" r:id="rId55"/>
    <p:sldId id="736" r:id="rId56"/>
    <p:sldId id="742" r:id="rId57"/>
    <p:sldId id="746" r:id="rId58"/>
    <p:sldId id="743" r:id="rId59"/>
    <p:sldId id="744" r:id="rId60"/>
    <p:sldId id="691" r:id="rId61"/>
    <p:sldId id="679" r:id="rId62"/>
    <p:sldId id="641" r:id="rId63"/>
    <p:sldId id="748" r:id="rId64"/>
    <p:sldId id="642" r:id="rId65"/>
    <p:sldId id="659" r:id="rId66"/>
    <p:sldId id="628" r:id="rId67"/>
    <p:sldId id="629" r:id="rId68"/>
    <p:sldId id="625" r:id="rId69"/>
    <p:sldId id="587" r:id="rId70"/>
    <p:sldId id="686" r:id="rId71"/>
    <p:sldId id="521" r:id="rId72"/>
    <p:sldId id="688" r:id="rId73"/>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2" autoAdjust="0"/>
    <p:restoredTop sz="86677" autoAdjust="0"/>
  </p:normalViewPr>
  <p:slideViewPr>
    <p:cSldViewPr>
      <p:cViewPr varScale="1">
        <p:scale>
          <a:sx n="79" d="100"/>
          <a:sy n="79" d="100"/>
        </p:scale>
        <p:origin x="219"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275042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3359288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4797D6C-A363-4D6F-B77F-89CC7588DAC7}" type="slidenum">
              <a:rPr lang="en-US">
                <a:solidFill>
                  <a:srgbClr val="000000"/>
                </a:solidFill>
              </a:rPr>
              <a:pPr/>
              <a:t>20</a:t>
            </a:fld>
            <a:endParaRPr lang="en-US">
              <a:solidFill>
                <a:srgbClr val="000000"/>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ENSO_stages.gif</a:t>
            </a:r>
          </a:p>
        </p:txBody>
      </p:sp>
    </p:spTree>
    <p:extLst>
      <p:ext uri="{BB962C8B-B14F-4D97-AF65-F5344CB8AC3E}">
        <p14:creationId xmlns:p14="http://schemas.microsoft.com/office/powerpoint/2010/main" val="3834186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A44195F-82B4-48C0-B481-52546F1F2489}" type="slidenum">
              <a:rPr lang="en-US">
                <a:solidFill>
                  <a:srgbClr val="000000"/>
                </a:solidFill>
              </a:rPr>
              <a:pPr/>
              <a:t>21</a:t>
            </a:fld>
            <a:endParaRPr lang="en-US">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55582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001930E8-1E23-4288-9DBE-A89D909EC90B}" type="slidenum">
              <a:rPr lang="en-US">
                <a:solidFill>
                  <a:srgbClr val="000000"/>
                </a:solidFill>
              </a:rPr>
              <a:pPr/>
              <a:t>22</a:t>
            </a:fld>
            <a:endParaRPr lang="en-US">
              <a:solidFill>
                <a:srgbClr val="000000"/>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ENSO_stages_rev.gif</a:t>
            </a:r>
          </a:p>
        </p:txBody>
      </p:sp>
    </p:spTree>
    <p:extLst>
      <p:ext uri="{BB962C8B-B14F-4D97-AF65-F5344CB8AC3E}">
        <p14:creationId xmlns:p14="http://schemas.microsoft.com/office/powerpoint/2010/main" val="357758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A2FA055-6C0E-42AB-9702-726A56FD37C2}" type="slidenum">
              <a:rPr lang="en-US">
                <a:solidFill>
                  <a:srgbClr val="000000"/>
                </a:solidFill>
              </a:rPr>
              <a:pPr/>
              <a:t>23</a:t>
            </a:fld>
            <a:endParaRPr lang="en-US">
              <a:solidFill>
                <a:srgbClr val="000000"/>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fig4.8a_3Dnino_jan97_c_alt.jpg</a:t>
            </a:r>
          </a:p>
        </p:txBody>
      </p:sp>
    </p:spTree>
    <p:extLst>
      <p:ext uri="{BB962C8B-B14F-4D97-AF65-F5344CB8AC3E}">
        <p14:creationId xmlns:p14="http://schemas.microsoft.com/office/powerpoint/2010/main" val="167890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248B609-4859-400E-930A-121C14ED5351}" type="slidenum">
              <a:rPr lang="en-US">
                <a:solidFill>
                  <a:srgbClr val="000000"/>
                </a:solidFill>
              </a:rPr>
              <a:pPr/>
              <a:t>24</a:t>
            </a:fld>
            <a:endParaRPr lang="en-US">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fig4.8b_3Dnino_apr97_c_alt.jpg</a:t>
            </a:r>
          </a:p>
        </p:txBody>
      </p:sp>
    </p:spTree>
    <p:extLst>
      <p:ext uri="{BB962C8B-B14F-4D97-AF65-F5344CB8AC3E}">
        <p14:creationId xmlns:p14="http://schemas.microsoft.com/office/powerpoint/2010/main" val="2630355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770A1ED-398D-4A6E-862C-45C31DB9FA11}" type="slidenum">
              <a:rPr lang="en-US">
                <a:solidFill>
                  <a:srgbClr val="000000"/>
                </a:solidFill>
              </a:rPr>
              <a:pPr/>
              <a:t>25</a:t>
            </a:fld>
            <a:endParaRPr lang="en-US">
              <a:solidFill>
                <a:srgbClr val="000000"/>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fig4.8c_3Dnino_sep97_c_alt.jpg</a:t>
            </a:r>
          </a:p>
        </p:txBody>
      </p:sp>
    </p:spTree>
    <p:extLst>
      <p:ext uri="{BB962C8B-B14F-4D97-AF65-F5344CB8AC3E}">
        <p14:creationId xmlns:p14="http://schemas.microsoft.com/office/powerpoint/2010/main" val="2038670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4CA9F2E-82A7-4BB6-A9A4-072719FD16E7}" type="slidenum">
              <a:rPr lang="en-US">
                <a:solidFill>
                  <a:srgbClr val="000000"/>
                </a:solidFill>
              </a:rPr>
              <a:pPr/>
              <a:t>26</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fig4.8d_3Dnino_jan98_c_alt.jpg</a:t>
            </a:r>
          </a:p>
        </p:txBody>
      </p:sp>
    </p:spTree>
    <p:extLst>
      <p:ext uri="{BB962C8B-B14F-4D97-AF65-F5344CB8AC3E}">
        <p14:creationId xmlns:p14="http://schemas.microsoft.com/office/powerpoint/2010/main" val="2138120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21801AC6-D27E-43D2-9A53-BB921C687BC0}" type="slidenum">
              <a:rPr lang="en-US">
                <a:solidFill>
                  <a:srgbClr val="000000"/>
                </a:solidFill>
              </a:rPr>
              <a:pPr/>
              <a:t>27</a:t>
            </a:fld>
            <a:endParaRPr lang="en-US">
              <a:solidFill>
                <a:srgbClr val="000000"/>
              </a:solidFill>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fig4.9a_3Dnino_may98_c_alt.jpg</a:t>
            </a:r>
          </a:p>
        </p:txBody>
      </p:sp>
    </p:spTree>
    <p:extLst>
      <p:ext uri="{BB962C8B-B14F-4D97-AF65-F5344CB8AC3E}">
        <p14:creationId xmlns:p14="http://schemas.microsoft.com/office/powerpoint/2010/main" val="1987707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3BED17A-6F02-42FC-8E7D-ECF248622CD3}" type="slidenum">
              <a:rPr lang="en-US">
                <a:solidFill>
                  <a:srgbClr val="000000"/>
                </a:solidFill>
              </a:rPr>
              <a:pPr/>
              <a:t>28</a:t>
            </a:fld>
            <a:endParaRPr lang="en-US">
              <a:solidFill>
                <a:srgbClr val="000000"/>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ENSO_transitions.c.eps</a:t>
            </a:r>
          </a:p>
        </p:txBody>
      </p:sp>
    </p:spTree>
    <p:extLst>
      <p:ext uri="{BB962C8B-B14F-4D97-AF65-F5344CB8AC3E}">
        <p14:creationId xmlns:p14="http://schemas.microsoft.com/office/powerpoint/2010/main" val="344431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29</a:t>
            </a:fld>
            <a:endParaRPr lang="en-US"/>
          </a:p>
        </p:txBody>
      </p:sp>
    </p:spTree>
    <p:extLst>
      <p:ext uri="{BB962C8B-B14F-4D97-AF65-F5344CB8AC3E}">
        <p14:creationId xmlns:p14="http://schemas.microsoft.com/office/powerpoint/2010/main" val="241781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2</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15039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MinionPro-Regular"/>
              </a:rPr>
              <a:t>Where delta is the east-west difference for u and north minus south differences for v, </a:t>
            </a:r>
            <a:r>
              <a:rPr lang="en-US" sz="1800" b="0" i="0" u="none" strike="noStrike" baseline="0" dirty="0">
                <a:latin typeface="MinionPro-It"/>
              </a:rPr>
              <a:t>T </a:t>
            </a:r>
            <a:r>
              <a:rPr lang="en-US" sz="1800" b="0" i="0" u="none" strike="noStrike" baseline="0" dirty="0">
                <a:latin typeface="MinionPro-Regular"/>
              </a:rPr>
              <a:t>is the mean ocean mixed- layer temperature; </a:t>
            </a:r>
            <a:r>
              <a:rPr lang="en-US" sz="1800" b="0" i="0" u="none" strike="noStrike" baseline="0" dirty="0">
                <a:latin typeface="MinionPro-It"/>
              </a:rPr>
              <a:t>u </a:t>
            </a:r>
            <a:r>
              <a:rPr lang="en-US" sz="1800" b="0" i="0" u="none" strike="noStrike" baseline="0" dirty="0">
                <a:latin typeface="MinionPro-Regular"/>
              </a:rPr>
              <a:t>, </a:t>
            </a:r>
            <a:r>
              <a:rPr lang="en-US" sz="1800" b="0" i="0" u="none" strike="noStrike" baseline="0" dirty="0">
                <a:latin typeface="MinionPro-It"/>
              </a:rPr>
              <a:t>v </a:t>
            </a:r>
            <a:r>
              <a:rPr lang="en-US" sz="1800" b="0" i="0" u="none" strike="noStrike" baseline="0" dirty="0">
                <a:latin typeface="MinionPro-Regular"/>
              </a:rPr>
              <a:t>, and </a:t>
            </a:r>
            <a:r>
              <a:rPr lang="en-US" sz="1800" b="0" i="0" u="none" strike="noStrike" baseline="0" dirty="0">
                <a:latin typeface="MinionPro-It"/>
              </a:rPr>
              <a:t>w </a:t>
            </a:r>
            <a:r>
              <a:rPr lang="en-US" sz="1800" b="0" i="0" u="none" strike="noStrike" baseline="0" dirty="0">
                <a:latin typeface="MinionPro-Regular"/>
              </a:rPr>
              <a:t>are mean ocean mixed- layer zonal, meridional, and vertical velocity, respectively; </a:t>
            </a:r>
            <a:r>
              <a:rPr lang="en-US" sz="1800" b="0" i="0" u="none" strike="noStrike" baseline="0" dirty="0">
                <a:latin typeface="STIX-Regular"/>
              </a:rPr>
              <a:t>〈∙〉 </a:t>
            </a:r>
            <a:r>
              <a:rPr lang="en-US" sz="1800" b="0" i="0" u="none" strike="noStrike" baseline="0" dirty="0">
                <a:latin typeface="MinionPro-Regular"/>
              </a:rPr>
              <a:t>denotes volume average quantities over the CEP (5°S to 5°N and 180° to 80°W), where the largest SST differences are found for both El Niño and La Niña events; </a:t>
            </a:r>
            <a:r>
              <a:rPr lang="en-US" sz="1800" b="0" i="0" u="none" strike="noStrike" baseline="0" dirty="0">
                <a:latin typeface="MinionPro-It"/>
              </a:rPr>
              <a:t>Lx </a:t>
            </a:r>
            <a:r>
              <a:rPr lang="en-US" sz="1800" b="0" i="0" u="none" strike="noStrike" baseline="0" dirty="0">
                <a:latin typeface="MinionPro-Regular"/>
              </a:rPr>
              <a:t>and </a:t>
            </a:r>
            <a:r>
              <a:rPr lang="en-US" sz="1800" b="0" i="0" u="none" strike="noStrike" baseline="0" dirty="0">
                <a:latin typeface="MinionPro-It"/>
              </a:rPr>
              <a:t>Ly </a:t>
            </a:r>
            <a:r>
              <a:rPr lang="en-US" sz="1800" b="0" i="0" u="none" strike="noStrike" baseline="0" dirty="0">
                <a:latin typeface="MinionPro-Regular"/>
              </a:rPr>
              <a:t>are the longitudinal and latitudinal length of the CEP box, respectively; </a:t>
            </a:r>
            <a:r>
              <a:rPr lang="en-US" sz="1800" b="0" i="0" u="none" strike="noStrike" baseline="0" dirty="0">
                <a:latin typeface="MinionPro-It"/>
              </a:rPr>
              <a:t>H</a:t>
            </a:r>
            <a:r>
              <a:rPr lang="en-US" sz="1800" b="0" i="0" u="none" strike="noStrike" baseline="0" dirty="0">
                <a:latin typeface="MinionPro-Regular"/>
              </a:rPr>
              <a:t>1 is the ocean mixed layer depth and may be fixed at the depth of 50 m (</a:t>
            </a:r>
            <a:r>
              <a:rPr lang="en-US" sz="1800" b="0" i="0" u="none" strike="noStrike" baseline="0" dirty="0">
                <a:latin typeface="MinionPro-It"/>
              </a:rPr>
              <a:t>H</a:t>
            </a:r>
            <a:r>
              <a:rPr lang="en-US" sz="1800" b="0" i="0" u="none" strike="noStrike" baseline="0" dirty="0">
                <a:latin typeface="MinionPro-Regular"/>
              </a:rPr>
              <a:t>1 </a:t>
            </a:r>
            <a:r>
              <a:rPr lang="en-US" sz="1800" b="0" i="0" u="none" strike="noStrike" baseline="0" dirty="0">
                <a:latin typeface="STIX-Regular"/>
              </a:rPr>
              <a:t>= </a:t>
            </a:r>
            <a:r>
              <a:rPr lang="en-US" sz="1800" b="0" i="0" u="none" strike="noStrike" baseline="0" dirty="0">
                <a:latin typeface="MinionPro-Regular"/>
              </a:rPr>
              <a:t>50 m); </a:t>
            </a:r>
            <a:r>
              <a:rPr lang="en-US" sz="1800" b="0" i="0" u="none" strike="noStrike" baseline="0" dirty="0">
                <a:latin typeface="MinionPro-It"/>
              </a:rPr>
              <a:t>a</a:t>
            </a:r>
            <a:r>
              <a:rPr lang="en-US" sz="1800" b="0" i="0" u="none" strike="noStrike" baseline="0" dirty="0">
                <a:latin typeface="MinionPro-Regular"/>
              </a:rPr>
              <a:t>1 and </a:t>
            </a:r>
            <a:r>
              <a:rPr lang="en-US" sz="1800" b="0" i="0" u="none" strike="noStrike" baseline="0" dirty="0">
                <a:latin typeface="MinionPro-It"/>
              </a:rPr>
              <a:t>a</a:t>
            </a:r>
            <a:r>
              <a:rPr lang="en-US" sz="1800" b="0" i="0" u="none" strike="noStrike" baseline="0" dirty="0">
                <a:latin typeface="MinionPro-Regular"/>
              </a:rPr>
              <a:t>2 are estimated using SST anomalies averaged zonally and meridionally at boundaries of the CEP box and area-averaged SST anomalies over the box, respectively; </a:t>
            </a:r>
            <a:r>
              <a:rPr lang="en-US" sz="1800" b="0" i="0" u="none" strike="noStrike" baseline="0" dirty="0">
                <a:latin typeface="STIX-Regular"/>
              </a:rPr>
              <a:t>α</a:t>
            </a:r>
            <a:r>
              <a:rPr lang="en-US" sz="1800" b="0" i="0" u="none" strike="noStrike" baseline="0" dirty="0">
                <a:latin typeface="MinionPro-It"/>
              </a:rPr>
              <a:t>s </a:t>
            </a:r>
            <a:r>
              <a:rPr lang="en-US" sz="1800" b="0" i="0" u="none" strike="noStrike" baseline="0" dirty="0">
                <a:latin typeface="MinionPro-Regular"/>
              </a:rPr>
              <a:t>is the thermal damping coefficient; </a:t>
            </a:r>
            <a:r>
              <a:rPr lang="en-US" sz="1800" b="0" i="0" u="none" strike="noStrike" baseline="0" dirty="0" err="1">
                <a:latin typeface="STIX-Regular"/>
              </a:rPr>
              <a:t>μ</a:t>
            </a:r>
            <a:r>
              <a:rPr lang="en-US" sz="1800" b="0" i="0" u="none" strike="noStrike" baseline="0" dirty="0" err="1">
                <a:latin typeface="MinionPro-It"/>
              </a:rPr>
              <a:t>a</a:t>
            </a:r>
            <a:r>
              <a:rPr lang="en-US" sz="1800" b="0" i="0" u="none" strike="noStrike" baseline="0" dirty="0">
                <a:latin typeface="MinionPro-It"/>
              </a:rPr>
              <a:t> </a:t>
            </a:r>
            <a:r>
              <a:rPr lang="en-US" sz="1800" b="0" i="0" u="none" strike="noStrike" baseline="0" dirty="0">
                <a:latin typeface="MinionPro-Regular"/>
              </a:rPr>
              <a:t>is a response of zonal wind stress to ENSO- related anomalous SSTs; </a:t>
            </a:r>
            <a:r>
              <a:rPr lang="en-US" sz="1800" b="0" i="0" u="none" strike="noStrike" baseline="0" dirty="0">
                <a:latin typeface="STIX-Regular"/>
              </a:rPr>
              <a:t>β</a:t>
            </a:r>
            <a:r>
              <a:rPr lang="en-US" sz="1800" b="0" i="0" u="none" strike="noStrike" baseline="0" dirty="0">
                <a:latin typeface="MinionPro-It"/>
              </a:rPr>
              <a:t>u</a:t>
            </a:r>
            <a:r>
              <a:rPr lang="en-US" sz="1800" b="0" i="0" u="none" strike="noStrike" baseline="0" dirty="0">
                <a:latin typeface="MinionPro-Regular"/>
              </a:rPr>
              <a:t>, </a:t>
            </a:r>
            <a:r>
              <a:rPr lang="en-US" sz="1800" b="0" i="0" u="none" strike="noStrike" baseline="0" dirty="0">
                <a:latin typeface="STIX-Regular"/>
              </a:rPr>
              <a:t>β</a:t>
            </a:r>
            <a:r>
              <a:rPr lang="en-US" sz="1800" b="0" i="0" u="none" strike="noStrike" baseline="0" dirty="0">
                <a:latin typeface="MinionPro-It"/>
              </a:rPr>
              <a:t>w</a:t>
            </a:r>
            <a:r>
              <a:rPr lang="en-US" sz="1800" b="0" i="0" u="none" strike="noStrike" baseline="0" dirty="0">
                <a:latin typeface="MinionPro-Regular"/>
              </a:rPr>
              <a:t>, and </a:t>
            </a:r>
            <a:r>
              <a:rPr lang="en-US" sz="1800" b="0" i="0" u="none" strike="noStrike" baseline="0" dirty="0">
                <a:latin typeface="STIX-Regular"/>
              </a:rPr>
              <a:t>β</a:t>
            </a:r>
            <a:r>
              <a:rPr lang="en-US" sz="1800" b="0" i="0" u="none" strike="noStrike" baseline="0" dirty="0">
                <a:latin typeface="MinionPro-It"/>
              </a:rPr>
              <a:t>h </a:t>
            </a:r>
            <a:r>
              <a:rPr lang="en-US" sz="1800" b="0" i="0" u="none" strike="noStrike" baseline="0" dirty="0">
                <a:latin typeface="MinionPro-Regular"/>
              </a:rPr>
              <a:t>are responses of ocean surface zonal current, ocean upwelling, and zonal TH slope to anomalous zonal wind stress, respectively; </a:t>
            </a:r>
            <a:r>
              <a:rPr lang="en-US" sz="1800" b="0" i="0" u="none" strike="noStrike" baseline="0" dirty="0">
                <a:latin typeface="MinionPro-It"/>
              </a:rPr>
              <a:t>ah </a:t>
            </a:r>
            <a:r>
              <a:rPr lang="en-US" sz="1800" b="0" i="0" u="none" strike="noStrike" baseline="0" dirty="0">
                <a:latin typeface="MinionPro-Regular"/>
              </a:rPr>
              <a:t>is a response of ocean subsurface temperature to thermocline depth anomalies.</a:t>
            </a:r>
          </a:p>
          <a:p>
            <a:pPr algn="l"/>
            <a:endParaRPr lang="en-US" dirty="0"/>
          </a:p>
          <a:p>
            <a:pPr algn="l"/>
            <a:r>
              <a:rPr lang="en-US" dirty="0"/>
              <a:t>The thermal damping coefficient (</a:t>
            </a:r>
            <a:r>
              <a:rPr lang="en-US" sz="1200" b="0" i="0" u="none" strike="noStrike" baseline="0" dirty="0">
                <a:latin typeface="STIX-Regular"/>
              </a:rPr>
              <a:t>α</a:t>
            </a:r>
            <a:r>
              <a:rPr lang="en-US" sz="1200" b="0" i="0" u="none" strike="noStrike" baseline="0" dirty="0">
                <a:latin typeface="MinionPro-It"/>
              </a:rPr>
              <a:t>s) </a:t>
            </a:r>
            <a:r>
              <a:rPr lang="en-US" dirty="0"/>
              <a:t>is estimated by the regression of net heat flux anomalies into the ocean surface onto SST anomalies averaged in the eastern part of the equatorial Pacific basin.</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30</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542247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C345AA6-D8A5-45C1-8DE4-120B4887B3B1}" type="slidenum">
              <a:rPr lang="en-US"/>
              <a:pPr/>
              <a:t>31</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a:ea typeface="ＭＳ Ｐゴシック" pitchFamily="-128" charset="-128"/>
              </a:rPr>
              <a:t>ecmwf_forecast.1098.clr.eps</a:t>
            </a:r>
          </a:p>
        </p:txBody>
      </p:sp>
    </p:spTree>
    <p:extLst>
      <p:ext uri="{BB962C8B-B14F-4D97-AF65-F5344CB8AC3E}">
        <p14:creationId xmlns:p14="http://schemas.microsoft.com/office/powerpoint/2010/main" val="326316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D1C1774-E29E-42CB-87B7-258DA0EFE771}" type="slidenum">
              <a:rPr lang="en-US">
                <a:solidFill>
                  <a:srgbClr val="000000"/>
                </a:solidFill>
              </a:rPr>
              <a:pPr/>
              <a:t>32</a:t>
            </a:fld>
            <a:endParaRPr 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dirty="0">
                <a:solidFill>
                  <a:srgbClr val="000000"/>
                </a:solidFill>
                <a:latin typeface="Lucida Grande" pitchFamily="28" charset="0"/>
                <a:ea typeface="ＭＳ Ｐゴシック" pitchFamily="-128" charset="-128"/>
              </a:rPr>
              <a:t>fig4.9b_3Dnino_sep98_c_alt.jpg</a:t>
            </a:r>
          </a:p>
        </p:txBody>
      </p:sp>
    </p:spTree>
    <p:extLst>
      <p:ext uri="{BB962C8B-B14F-4D97-AF65-F5344CB8AC3E}">
        <p14:creationId xmlns:p14="http://schemas.microsoft.com/office/powerpoint/2010/main" val="2537456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49893E3B-8C9E-4660-828D-A3DC386B951F}" type="slidenum">
              <a:rPr lang="en-US">
                <a:solidFill>
                  <a:srgbClr val="000000"/>
                </a:solidFill>
              </a:rPr>
              <a:pPr/>
              <a:t>33</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fig4.9c_3Dnino_jan99_c_alt.jpg</a:t>
            </a:r>
          </a:p>
        </p:txBody>
      </p:sp>
    </p:spTree>
    <p:extLst>
      <p:ext uri="{BB962C8B-B14F-4D97-AF65-F5344CB8AC3E}">
        <p14:creationId xmlns:p14="http://schemas.microsoft.com/office/powerpoint/2010/main" val="4238075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092495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494942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430214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990821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489833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60117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3333CC"/>
                </a:solidFill>
              </a:rPr>
              <a:pPr/>
              <a:t>3</a:t>
            </a:fld>
            <a:endParaRPr lang="en-US">
              <a:solidFill>
                <a:srgbClr val="3333CC"/>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69258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707815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472910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341534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30249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56163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415908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168336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WWBs = westerly wind bursts</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51</a:t>
            </a:fld>
            <a:endParaRPr lang="en-US"/>
          </a:p>
        </p:txBody>
      </p:sp>
    </p:spTree>
    <p:extLst>
      <p:ext uri="{BB962C8B-B14F-4D97-AF65-F5344CB8AC3E}">
        <p14:creationId xmlns:p14="http://schemas.microsoft.com/office/powerpoint/2010/main" val="1048985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72981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El Nino and La Nina events occur irregularly once every 2-7 years. They are the most predominant climate variations in the low-latitudes. ENSO</a:t>
            </a:r>
          </a:p>
          <a:p>
            <a:r>
              <a:rPr lang="en-US" baseline="0" dirty="0"/>
              <a:t>results from air-sea interactions in tropical Pacific, including the effects of easterly wind stress on equatorial ocean currents and sub-surface ocean Kelvin wave propagation.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3333CC"/>
                </a:solidFill>
              </a:rPr>
              <a:pPr>
                <a:defRPr/>
              </a:pPr>
              <a:t>10</a:t>
            </a:fld>
            <a:endParaRPr lang="en-US">
              <a:solidFill>
                <a:srgbClr val="3333CC"/>
              </a:solidFill>
            </a:endParaRPr>
          </a:p>
        </p:txBody>
      </p:sp>
    </p:spTree>
    <p:extLst>
      <p:ext uri="{BB962C8B-B14F-4D97-AF65-F5344CB8AC3E}">
        <p14:creationId xmlns:p14="http://schemas.microsoft.com/office/powerpoint/2010/main" val="1604867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399824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El Niño attenuates at the end of the year owing to its intrinsic dynamics (all lines); that is, even if there were no the Indian Ocean, El Niño would still stop growing in winter (the blue line). The “death” of IOD and ensuing IOB, hence, do not hinder El Niño growth but lead to a faster decay.</a:t>
            </a:r>
          </a:p>
          <a:p>
            <a:endParaRPr lang="en-US" altLang="zh-CN" dirty="0"/>
          </a:p>
          <a:p>
            <a:r>
              <a:rPr lang="en-US" altLang="zh-CN" dirty="0"/>
              <a:t>The ENSO intensity is measured by the standard deviation of Niño3.4 index. </a:t>
            </a:r>
          </a:p>
          <a:p>
            <a:r>
              <a:rPr lang="en-US" altLang="zh-CN" dirty="0"/>
              <a:t>The calculation use all data, without separating the year(0) or year(1).</a:t>
            </a:r>
          </a:p>
          <a:p>
            <a:r>
              <a:rPr lang="en-US" altLang="zh-CN" dirty="0"/>
              <a:t>For example, the Apr(0) of a </a:t>
            </a:r>
            <a:r>
              <a:rPr lang="en-US" altLang="zh-CN" sz="1200" dirty="0">
                <a:latin typeface="Times New Roman"/>
                <a:ea typeface="黑体" panose="02010609060101010101" pitchFamily="49" charset="-122"/>
                <a:cs typeface="Times New Roman"/>
              </a:rPr>
              <a:t>well-coupled case </a:t>
            </a:r>
            <a:r>
              <a:rPr lang="en-US" altLang="zh-CN" dirty="0"/>
              <a:t>is </a:t>
            </a:r>
            <a:r>
              <a:rPr lang="en-US" altLang="zh-CN" dirty="0">
                <a:solidFill>
                  <a:schemeClr val="tx1"/>
                </a:solidFill>
              </a:rPr>
              <a:t>larger</a:t>
            </a:r>
            <a:r>
              <a:rPr lang="en-US" altLang="zh-CN" dirty="0"/>
              <a:t> than the Apr(0) of a </a:t>
            </a:r>
            <a:r>
              <a:rPr lang="en-US" altLang="zh-CN" sz="1200" dirty="0">
                <a:latin typeface="Times New Roman"/>
                <a:ea typeface="黑体" panose="02010609060101010101" pitchFamily="49" charset="-122"/>
                <a:cs typeface="Times New Roman"/>
              </a:rPr>
              <a:t>decoupled case. However, </a:t>
            </a:r>
            <a:r>
              <a:rPr lang="en-US" altLang="zh-CN" dirty="0"/>
              <a:t>the Apr(1) of a </a:t>
            </a:r>
            <a:r>
              <a:rPr lang="en-US" altLang="zh-CN" sz="1200" dirty="0">
                <a:latin typeface="Times New Roman"/>
                <a:ea typeface="黑体" panose="02010609060101010101" pitchFamily="49" charset="-122"/>
                <a:cs typeface="Times New Roman"/>
              </a:rPr>
              <a:t>well-coupled case </a:t>
            </a:r>
            <a:r>
              <a:rPr lang="en-US" altLang="zh-CN" dirty="0"/>
              <a:t>is </a:t>
            </a:r>
            <a:r>
              <a:rPr lang="en-US" altLang="zh-CN" b="1" dirty="0"/>
              <a:t>much smaller</a:t>
            </a:r>
            <a:r>
              <a:rPr lang="en-US" altLang="zh-CN" dirty="0"/>
              <a:t> than the Apr(1) of a </a:t>
            </a:r>
            <a:r>
              <a:rPr lang="en-US" altLang="zh-CN" sz="1200" dirty="0">
                <a:latin typeface="Times New Roman"/>
                <a:ea typeface="黑体" panose="02010609060101010101" pitchFamily="49" charset="-122"/>
                <a:cs typeface="Times New Roman"/>
              </a:rPr>
              <a:t>decoupled case. Thus, the overall effects of the Indian Ocean seems to be damping.</a:t>
            </a:r>
          </a:p>
          <a:p>
            <a:r>
              <a:rPr lang="en-US" altLang="zh-CN" sz="1200" dirty="0">
                <a:latin typeface="Times New Roman" panose="02020603050405020304" pitchFamily="18" charset="0"/>
                <a:ea typeface="黑体" panose="02010609060101010101" pitchFamily="49" charset="-122"/>
                <a:cs typeface="Times New Roman" panose="02020603050405020304" pitchFamily="18" charset="0"/>
              </a:rPr>
              <a:t>IOB &amp; TNA modes facilitate La Nina</a:t>
            </a:r>
            <a:endParaRPr lang="en-US" altLang="zh-CN"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2896266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044274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92822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3C1E908-BE1C-46C9-A30B-F65797744A83}" type="slidenum">
              <a:rPr lang="en-US">
                <a:solidFill>
                  <a:srgbClr val="000000"/>
                </a:solidFill>
              </a:rPr>
              <a:pPr/>
              <a:t>12</a:t>
            </a:fld>
            <a:endParaRPr lang="en-US">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norm.pacific_x.sec3.jpg</a:t>
            </a:r>
          </a:p>
        </p:txBody>
      </p:sp>
    </p:spTree>
    <p:extLst>
      <p:ext uri="{BB962C8B-B14F-4D97-AF65-F5344CB8AC3E}">
        <p14:creationId xmlns:p14="http://schemas.microsoft.com/office/powerpoint/2010/main" val="275390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91016AE-E704-4746-9642-895CFDFB203C}" type="slidenum">
              <a:rPr lang="en-US">
                <a:solidFill>
                  <a:srgbClr val="000000"/>
                </a:solidFill>
              </a:rPr>
              <a:pPr/>
              <a:t>13</a:t>
            </a:fld>
            <a:endParaRPr lang="en-US">
              <a:solidFill>
                <a:srgbClr val="000000"/>
              </a:solidFill>
            </a:endParaRPr>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pPr eaLnBrk="1" hangingPunct="1"/>
            <a:r>
              <a:rPr lang="en-US">
                <a:ea typeface="ＭＳ Ｐゴシック" pitchFamily="-128" charset="-128"/>
              </a:rPr>
              <a:t>thermocline.anom.clr.eps</a:t>
            </a:r>
          </a:p>
        </p:txBody>
      </p:sp>
    </p:spTree>
    <p:extLst>
      <p:ext uri="{BB962C8B-B14F-4D97-AF65-F5344CB8AC3E}">
        <p14:creationId xmlns:p14="http://schemas.microsoft.com/office/powerpoint/2010/main" val="410103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2EA656F-B253-4467-AA2E-A9E744765853}" type="slidenum">
              <a:rPr lang="en-US">
                <a:solidFill>
                  <a:srgbClr val="000000"/>
                </a:solidFill>
              </a:rPr>
              <a:pPr/>
              <a:t>17</a:t>
            </a:fld>
            <a:endParaRPr lang="en-US">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97457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DC7014F-0F8A-44E1-9DF7-972B099CDBD9}" type="slidenum">
              <a:rPr lang="en-US">
                <a:solidFill>
                  <a:srgbClr val="000000"/>
                </a:solidFill>
              </a:rPr>
              <a:pPr/>
              <a:t>18</a:t>
            </a:fld>
            <a:endParaRPr lang="en-US">
              <a:solidFill>
                <a:srgbClr val="000000"/>
              </a:solidFill>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pPr eaLnBrk="1" hangingPunct="1"/>
            <a:r>
              <a:rPr lang="en-US">
                <a:ea typeface="ＭＳ Ｐゴシック" pitchFamily="-128" charset="-128"/>
              </a:rPr>
              <a:t>Bjerknes_hypoth_nina.jpg </a:t>
            </a:r>
          </a:p>
        </p:txBody>
      </p:sp>
    </p:spTree>
    <p:extLst>
      <p:ext uri="{BB962C8B-B14F-4D97-AF65-F5344CB8AC3E}">
        <p14:creationId xmlns:p14="http://schemas.microsoft.com/office/powerpoint/2010/main" val="350091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FB8F40F-98B0-458C-AC99-82B158B9DC61}" type="slidenum">
              <a:rPr lang="en-US">
                <a:solidFill>
                  <a:srgbClr val="000000"/>
                </a:solidFill>
              </a:rPr>
              <a:pPr/>
              <a:t>19</a:t>
            </a:fld>
            <a:endParaRPr lang="en-US">
              <a:solidFill>
                <a:srgbClr val="000000"/>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nino.pacific_x.sec3.jpg  </a:t>
            </a:r>
            <a:r>
              <a:rPr lang="en-US">
                <a:ea typeface="ＭＳ Ｐゴシック" pitchFamily="-128" charset="-128"/>
              </a:rPr>
              <a:t>(From </a:t>
            </a:r>
            <a:r>
              <a:rPr lang="en-US">
                <a:solidFill>
                  <a:srgbClr val="000000"/>
                </a:solidFill>
                <a:latin typeface="Lucida Grande" pitchFamily="28" charset="0"/>
                <a:ea typeface="ＭＳ Ｐゴシック" pitchFamily="-128" charset="-128"/>
              </a:rPr>
              <a:t>el-la.pacific_x.sec3.eps)</a:t>
            </a:r>
          </a:p>
        </p:txBody>
      </p:sp>
    </p:spTree>
    <p:extLst>
      <p:ext uri="{BB962C8B-B14F-4D97-AF65-F5344CB8AC3E}">
        <p14:creationId xmlns:p14="http://schemas.microsoft.com/office/powerpoint/2010/main" val="273524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7564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01284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602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13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endParaRPr lang="en-US" altLang="zh-CN">
              <a:solidFill>
                <a:srgbClr val="000000"/>
              </a:solidFill>
            </a:endParaRPr>
          </a:p>
        </p:txBody>
      </p:sp>
      <p:sp>
        <p:nvSpPr>
          <p:cNvPr id="8" name="页脚占位符 7"/>
          <p:cNvSpPr>
            <a:spLocks noGrp="1"/>
          </p:cNvSpPr>
          <p:nvPr>
            <p:ph type="ftr" sz="quarter" idx="11"/>
          </p:nvPr>
        </p:nvSpPr>
        <p:spPr/>
        <p:txBody>
          <a:bodyPr/>
          <a:lstStyle/>
          <a:p>
            <a:pPr>
              <a:defRPr/>
            </a:pPr>
            <a:endParaRPr lang="en-US" altLang="zh-CN">
              <a:solidFill>
                <a:srgbClr val="000000"/>
              </a:solidFill>
            </a:endParaRPr>
          </a:p>
        </p:txBody>
      </p:sp>
      <p:sp>
        <p:nvSpPr>
          <p:cNvPr id="9" name="灯片编号占位符 8"/>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1852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en-US" altLang="zh-CN">
              <a:solidFill>
                <a:srgbClr val="000000"/>
              </a:solidFill>
            </a:endParaRPr>
          </a:p>
        </p:txBody>
      </p:sp>
      <p:sp>
        <p:nvSpPr>
          <p:cNvPr id="4" name="页脚占位符 3"/>
          <p:cNvSpPr>
            <a:spLocks noGrp="1"/>
          </p:cNvSpPr>
          <p:nvPr>
            <p:ph type="ftr" sz="quarter" idx="11"/>
          </p:nvPr>
        </p:nvSpPr>
        <p:spPr/>
        <p:txBody>
          <a:bodyPr/>
          <a:lstStyle/>
          <a:p>
            <a:pPr>
              <a:defRPr/>
            </a:pPr>
            <a:endParaRPr lang="en-US" altLang="zh-CN">
              <a:solidFill>
                <a:srgbClr val="000000"/>
              </a:solidFill>
            </a:endParaRPr>
          </a:p>
        </p:txBody>
      </p:sp>
      <p:sp>
        <p:nvSpPr>
          <p:cNvPr id="5" name="灯片编号占位符 4"/>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44373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solidFill>
                <a:srgbClr val="000000"/>
              </a:solidFill>
            </a:endParaRPr>
          </a:p>
        </p:txBody>
      </p:sp>
      <p:sp>
        <p:nvSpPr>
          <p:cNvPr id="3" name="页脚占位符 2"/>
          <p:cNvSpPr>
            <a:spLocks noGrp="1"/>
          </p:cNvSpPr>
          <p:nvPr>
            <p:ph type="ftr" sz="quarter" idx="11"/>
          </p:nvPr>
        </p:nvSpPr>
        <p:spPr/>
        <p:txBody>
          <a:bodyPr/>
          <a:lstStyle/>
          <a:p>
            <a:pPr>
              <a:defRPr/>
            </a:pPr>
            <a:endParaRPr lang="en-US" altLang="zh-CN">
              <a:solidFill>
                <a:srgbClr val="000000"/>
              </a:solidFill>
            </a:endParaRPr>
          </a:p>
        </p:txBody>
      </p:sp>
      <p:sp>
        <p:nvSpPr>
          <p:cNvPr id="4" name="灯片编号占位符 3"/>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050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52447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19638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17294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60533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1688323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264928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992128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2251183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929496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718617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315830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1385759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29129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3289217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611777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1723446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810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849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980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639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07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8.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2.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5"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79"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781"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7377A83-DED3-264B-A929-8ABD1D445180}" type="slidenum">
              <a:rPr lang="en-US" altLang="zh-CN" smtClean="0"/>
              <a:pPr>
                <a:defRPr/>
              </a:pPr>
              <a:t>‹#›</a:t>
            </a:fld>
            <a:endParaRPr lang="en-US" altLang="zh-CN"/>
          </a:p>
        </p:txBody>
      </p:sp>
    </p:spTree>
    <p:extLst>
      <p:ext uri="{BB962C8B-B14F-4D97-AF65-F5344CB8AC3E}">
        <p14:creationId xmlns:p14="http://schemas.microsoft.com/office/powerpoint/2010/main" val="321293310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9"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625016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6.tiff"/></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ww.cpc.ncep.noaa.gov/products/analysis_monitoring/ensostuff/ensoyears.shtml" TargetMode="External"/><Relationship Id="rId2" Type="http://schemas.openxmlformats.org/officeDocument/2006/relationships/hyperlink" Target="https://climatedataguide.ucar.edu/climate-data/southern-oscillation-indices-signal-noise-and-tahitidarwin-slp-soi" TargetMode="Externa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hyperlink" Target="https://www.cdc.noaa.gov/people/klaus.wolter/MEI/" TargetMode="External"/><Relationship Id="rId4" Type="http://schemas.openxmlformats.org/officeDocument/2006/relationships/hyperlink" Target="https://coaps.fsu.edu/jma.shtml"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57.tiff"/><Relationship Id="rId4" Type="http://schemas.openxmlformats.org/officeDocument/2006/relationships/image" Target="../media/image56.tif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58.jpeg"/><Relationship Id="rId4" Type="http://schemas.openxmlformats.org/officeDocument/2006/relationships/image" Target="../media/image50.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59.jpeg"/><Relationship Id="rId4" Type="http://schemas.openxmlformats.org/officeDocument/2006/relationships/image" Target="../media/image50.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60.jpeg"/><Relationship Id="rId4" Type="http://schemas.openxmlformats.org/officeDocument/2006/relationships/image" Target="../media/image50.emf"/></Relationships>
</file>

<file path=ppt/slides/_rels/slide48.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62.tif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3.xml"/><Relationship Id="rId5" Type="http://schemas.openxmlformats.org/officeDocument/2006/relationships/image" Target="../media/image72.tiff"/><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1201738"/>
          </a:xfrm>
          <a:prstGeom prst="rect">
            <a:avLst/>
          </a:prstGeom>
          <a:effectLst>
            <a:outerShdw blurRad="50800" dist="38100" dir="2700000" algn="tl" rotWithShape="0">
              <a:prstClr val="black"/>
            </a:outerShdw>
          </a:effectLst>
        </p:spPr>
        <p:txBody>
          <a:bodyPr/>
          <a:lstStyle/>
          <a:p>
            <a:pPr>
              <a:defRPr/>
            </a:pPr>
            <a:r>
              <a:rPr lang="en-US" sz="1400" b="1" dirty="0">
                <a:solidFill>
                  <a:schemeClr val="accent6"/>
                </a:solidFill>
                <a:latin typeface="Arial" charset="0"/>
                <a:cs typeface="Times New Roman" pitchFamily="18" charset="0"/>
              </a:rPr>
              <a:t>A ATM551, Lecture #17-18</a:t>
            </a:r>
            <a:br>
              <a:rPr lang="en-US" sz="1400" b="1" dirty="0">
                <a:latin typeface="Arial" charset="0"/>
                <a:cs typeface="Times New Roman" pitchFamily="18" charset="0"/>
              </a:rPr>
            </a:br>
            <a:br>
              <a:rPr lang="en-US" sz="2000" b="1" dirty="0">
                <a:latin typeface="Arial" charset="0"/>
                <a:cs typeface="Times New Roman" pitchFamily="18" charset="0"/>
              </a:rPr>
            </a:br>
            <a:r>
              <a:rPr lang="en-US" sz="3600" b="1" dirty="0">
                <a:latin typeface="Arial" charset="0"/>
                <a:cs typeface="Times New Roman" pitchFamily="18" charset="0"/>
              </a:rPr>
              <a:t>ENSO</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430338"/>
            <a:ext cx="8686800" cy="5105400"/>
          </a:xfrm>
          <a:prstGeom prst="rect">
            <a:avLst/>
          </a:prstGeom>
          <a:noFill/>
          <a:ln>
            <a:miter lim="800000"/>
            <a:headEnd/>
            <a:tailEnd/>
          </a:ln>
        </p:spPr>
        <p:txBody>
          <a:bodyPr/>
          <a:lstStyle/>
          <a:p>
            <a:pPr algn="ctr">
              <a:lnSpc>
                <a:spcPct val="80000"/>
              </a:lnSpc>
              <a:buFontTx/>
              <a:buNone/>
            </a:pPr>
            <a:endParaRPr lang="en-US" sz="2400" b="1" dirty="0">
              <a:solidFill>
                <a:schemeClr val="tx2"/>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definition and indices</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characteristics &amp; formation </a:t>
            </a:r>
            <a:r>
              <a:rPr lang="en-US" sz="1800" b="1" dirty="0">
                <a:solidFill>
                  <a:srgbClr val="C00000"/>
                </a:solidFill>
                <a:latin typeface="Arial" charset="0"/>
                <a:cs typeface="Times New Roman" pitchFamily="18" charset="0"/>
              </a:rPr>
              <a:t>(slides from Neelin 2011)</a:t>
            </a:r>
            <a:endParaRPr lang="en-US" sz="2400" b="1" dirty="0">
              <a:solidFill>
                <a:srgbClr val="C00000"/>
              </a:solidFill>
              <a:latin typeface="Arial" charset="0"/>
              <a:cs typeface="Times New Roman" pitchFamily="18" charset="0"/>
            </a:endParaRP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seasonal forecast</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ENSO’s climatic impacts</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theory and models </a:t>
            </a:r>
            <a:r>
              <a:rPr lang="en-US" sz="1800" b="1" dirty="0">
                <a:solidFill>
                  <a:srgbClr val="C00000"/>
                </a:solidFill>
                <a:latin typeface="Arial" charset="0"/>
                <a:cs typeface="Times New Roman" pitchFamily="18" charset="0"/>
              </a:rPr>
              <a:t>(slides from C. Wang)</a:t>
            </a:r>
          </a:p>
          <a:p>
            <a:pPr>
              <a:lnSpc>
                <a:spcPct val="80000"/>
              </a:lnSpc>
            </a:pPr>
            <a:endParaRPr lang="en-US" sz="2400" b="1" dirty="0">
              <a:solidFill>
                <a:srgbClr val="C00000"/>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Assignments (</a:t>
            </a:r>
            <a:r>
              <a:rPr lang="en-US" sz="1600" b="1" dirty="0">
                <a:solidFill>
                  <a:schemeClr val="tx2"/>
                </a:solidFill>
                <a:latin typeface="Arial" charset="0"/>
                <a:cs typeface="Times New Roman" pitchFamily="18" charset="0"/>
              </a:rPr>
              <a:t>under </a:t>
            </a:r>
            <a:r>
              <a:rPr lang="en-US" sz="1600" b="1" dirty="0" err="1">
                <a:solidFill>
                  <a:srgbClr val="C00000"/>
                </a:solidFill>
                <a:latin typeface="Arial" charset="0"/>
                <a:cs typeface="Times New Roman" pitchFamily="18" charset="0"/>
              </a:rPr>
              <a:t>OtherReadingMaterials</a:t>
            </a:r>
            <a:r>
              <a:rPr lang="en-US" sz="1600" b="1" dirty="0">
                <a:solidFill>
                  <a:schemeClr val="tx2"/>
                </a:solidFill>
                <a:latin typeface="Arial" charset="0"/>
                <a:cs typeface="Times New Roman" pitchFamily="18" charset="0"/>
              </a:rPr>
              <a:t>\</a:t>
            </a:r>
            <a:r>
              <a:rPr lang="en-US" sz="2000" b="1" dirty="0">
                <a:solidFill>
                  <a:schemeClr val="tx2"/>
                </a:solidFill>
                <a:latin typeface="Arial" charset="0"/>
                <a:cs typeface="Times New Roman" pitchFamily="18" charset="0"/>
              </a:rPr>
              <a:t>):</a:t>
            </a:r>
          </a:p>
          <a:p>
            <a:pPr algn="ctr">
              <a:lnSpc>
                <a:spcPct val="80000"/>
              </a:lnSpc>
              <a:buFontTx/>
              <a:buNone/>
            </a:pPr>
            <a:endParaRPr lang="en-US" sz="1000" b="1" dirty="0">
              <a:solidFill>
                <a:schemeClr val="tx2"/>
              </a:solidFill>
              <a:latin typeface="Arial" charset="0"/>
              <a:cs typeface="Times New Roman" pitchFamily="18" charset="0"/>
            </a:endParaRPr>
          </a:p>
          <a:p>
            <a:pPr algn="ctr">
              <a:lnSpc>
                <a:spcPct val="80000"/>
              </a:lnSpc>
              <a:buFontTx/>
              <a:buNone/>
            </a:pPr>
            <a:r>
              <a:rPr lang="en-US" sz="1800" b="1" dirty="0">
                <a:solidFill>
                  <a:schemeClr val="bg2"/>
                </a:solidFill>
                <a:latin typeface="Arial" charset="0"/>
                <a:cs typeface="Times New Roman" pitchFamily="18" charset="0"/>
              </a:rPr>
              <a:t>Chapter 4 (El Nino) of the </a:t>
            </a:r>
            <a:r>
              <a:rPr lang="en-US" sz="1800" b="1" dirty="0" err="1">
                <a:solidFill>
                  <a:schemeClr val="bg2"/>
                </a:solidFill>
                <a:latin typeface="Arial" charset="0"/>
                <a:cs typeface="Times New Roman" pitchFamily="18" charset="0"/>
              </a:rPr>
              <a:t>Neelin</a:t>
            </a:r>
            <a:r>
              <a:rPr lang="en-US" sz="1800" b="1" dirty="0">
                <a:solidFill>
                  <a:schemeClr val="bg2"/>
                </a:solidFill>
                <a:latin typeface="Arial" charset="0"/>
                <a:cs typeface="Times New Roman" pitchFamily="18" charset="0"/>
              </a:rPr>
              <a:t> (2011) textbook</a:t>
            </a:r>
          </a:p>
          <a:p>
            <a:pPr algn="ctr">
              <a:lnSpc>
                <a:spcPct val="80000"/>
              </a:lnSpc>
              <a:buFontTx/>
              <a:buNone/>
            </a:pPr>
            <a:r>
              <a:rPr lang="en-US" sz="1800" b="1" dirty="0">
                <a:solidFill>
                  <a:schemeClr val="bg2"/>
                </a:solidFill>
                <a:latin typeface="Arial" charset="0"/>
                <a:cs typeface="Times New Roman" pitchFamily="18" charset="0"/>
              </a:rPr>
              <a:t>Wang et al. (2016), Wang (2018)</a:t>
            </a:r>
            <a:endParaRPr lang="en-US" sz="2000" b="1" dirty="0">
              <a:solidFill>
                <a:schemeClr val="bg2"/>
              </a:solidFill>
              <a:latin typeface="Arial" charset="0"/>
              <a:cs typeface="Times New Roman" pitchFamily="18" charset="0"/>
            </a:endParaRPr>
          </a:p>
          <a:p>
            <a:pPr algn="ct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http://jisao.washington.edu/pdo/enso_warm_cool2.jpg"/>
          <p:cNvPicPr>
            <a:picLocks noChangeAspect="1" noChangeArrowheads="1"/>
          </p:cNvPicPr>
          <p:nvPr/>
        </p:nvPicPr>
        <p:blipFill>
          <a:blip r:embed="rId3" cstate="print"/>
          <a:srcRect l="10256" t="11576" r="7692" b="24112"/>
          <a:stretch>
            <a:fillRect/>
          </a:stretch>
        </p:blipFill>
        <p:spPr bwMode="auto">
          <a:xfrm>
            <a:off x="277368" y="152400"/>
            <a:ext cx="8485632" cy="4419600"/>
          </a:xfrm>
          <a:prstGeom prst="rect">
            <a:avLst/>
          </a:prstGeom>
          <a:noFill/>
        </p:spPr>
      </p:pic>
      <p:pic>
        <p:nvPicPr>
          <p:cNvPr id="351234" name="Picture 2" descr="http://www.esrl.noaa.gov/psd/enso/mei/ARcHivEd=MeI/200805/ts.gif"/>
          <p:cNvPicPr>
            <a:picLocks noChangeAspect="1" noChangeArrowheads="1"/>
          </p:cNvPicPr>
          <p:nvPr/>
        </p:nvPicPr>
        <p:blipFill>
          <a:blip r:embed="rId4" cstate="print"/>
          <a:srcRect/>
          <a:stretch>
            <a:fillRect/>
          </a:stretch>
        </p:blipFill>
        <p:spPr bwMode="auto">
          <a:xfrm>
            <a:off x="1504950" y="4400550"/>
            <a:ext cx="6115050" cy="2228850"/>
          </a:xfrm>
          <a:prstGeom prst="rect">
            <a:avLst/>
          </a:prstGeom>
          <a:noFill/>
        </p:spPr>
      </p:pic>
      <p:sp>
        <p:nvSpPr>
          <p:cNvPr id="6" name="Rectangle 2"/>
          <p:cNvSpPr txBox="1">
            <a:spLocks noChangeArrowheads="1"/>
          </p:cNvSpPr>
          <p:nvPr/>
        </p:nvSpPr>
        <p:spPr>
          <a:xfrm>
            <a:off x="-228600" y="5867400"/>
            <a:ext cx="9372600" cy="685800"/>
          </a:xfrm>
          <a:prstGeom prst="rect">
            <a:avLst/>
          </a:prstGeom>
          <a:effectLst>
            <a:outerShdw blurRad="50800" dist="38100" dir="2700000" algn="tl" rotWithShape="0">
              <a:prstClr val="black"/>
            </a:outerShdw>
          </a:effectLst>
        </p:spPr>
        <p:txBody>
          <a:bodyPr/>
          <a:lstStyle/>
          <a:p>
            <a:pPr>
              <a:defRPr/>
            </a:pPr>
            <a:r>
              <a:rPr lang="en-US" sz="2400" b="1" kern="0" dirty="0">
                <a:solidFill>
                  <a:srgbClr val="FF3300"/>
                </a:solidFill>
                <a:latin typeface="Arial" charset="0"/>
                <a:ea typeface="SimSun" pitchFamily="2" charset="-122"/>
              </a:rPr>
              <a:t>El Niño and La Niña events </a:t>
            </a:r>
            <a:r>
              <a:rPr lang="en-US" sz="2400" b="1" kern="0" dirty="0" err="1">
                <a:solidFill>
                  <a:srgbClr val="FF3300"/>
                </a:solidFill>
                <a:latin typeface="Arial" charset="0"/>
                <a:ea typeface="SimSun" pitchFamily="2" charset="-122"/>
              </a:rPr>
              <a:t>ocur</a:t>
            </a:r>
            <a:r>
              <a:rPr lang="en-US" sz="2400" b="1" kern="0" dirty="0">
                <a:solidFill>
                  <a:srgbClr val="FF3300"/>
                </a:solidFill>
                <a:latin typeface="Arial" charset="0"/>
                <a:ea typeface="SimSun" pitchFamily="2" charset="-122"/>
              </a:rPr>
              <a:t> once every 2-7 years,</a:t>
            </a:r>
          </a:p>
          <a:p>
            <a:pPr>
              <a:defRPr/>
            </a:pPr>
            <a:r>
              <a:rPr lang="en-US" sz="2400" b="1" kern="0" dirty="0">
                <a:solidFill>
                  <a:srgbClr val="FF3300"/>
                </a:solidFill>
                <a:latin typeface="Arial" charset="0"/>
                <a:ea typeface="SimSun" pitchFamily="2" charset="-122"/>
              </a:rPr>
              <a:t>mainly from September – February. </a:t>
            </a:r>
          </a:p>
        </p:txBody>
      </p:sp>
      <p:sp>
        <p:nvSpPr>
          <p:cNvPr id="5" name="TextBox 4"/>
          <p:cNvSpPr txBox="1"/>
          <p:nvPr/>
        </p:nvSpPr>
        <p:spPr>
          <a:xfrm>
            <a:off x="4038600" y="1123890"/>
            <a:ext cx="752129" cy="400110"/>
          </a:xfrm>
          <a:prstGeom prst="rect">
            <a:avLst/>
          </a:prstGeom>
          <a:noFill/>
        </p:spPr>
        <p:txBody>
          <a:bodyPr wrap="none" rtlCol="0">
            <a:spAutoFit/>
          </a:bodyPr>
          <a:lstStyle/>
          <a:p>
            <a:r>
              <a:rPr lang="en-US" sz="2000" b="1" dirty="0">
                <a:solidFill>
                  <a:srgbClr val="FF0000"/>
                </a:solidFill>
                <a:sym typeface="Symbol"/>
              </a:rPr>
              <a:t></a:t>
            </a:r>
            <a:r>
              <a:rPr lang="en-US" sz="2000" b="1" dirty="0">
                <a:solidFill>
                  <a:srgbClr val="FF0000"/>
                </a:solidFill>
              </a:rPr>
              <a:t>SST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walker"/>
          <p:cNvPicPr>
            <a:picLocks noChangeAspect="1" noChangeArrowheads="1"/>
          </p:cNvPicPr>
          <p:nvPr/>
        </p:nvPicPr>
        <p:blipFill>
          <a:blip r:embed="rId2" cstate="print"/>
          <a:srcRect/>
          <a:stretch>
            <a:fillRect/>
          </a:stretch>
        </p:blipFill>
        <p:spPr bwMode="auto">
          <a:xfrm>
            <a:off x="3256" y="2286000"/>
            <a:ext cx="9140744" cy="2286000"/>
          </a:xfrm>
          <a:prstGeom prst="rect">
            <a:avLst/>
          </a:prstGeom>
          <a:noFill/>
          <a:ln w="9525">
            <a:noFill/>
            <a:miter lim="800000"/>
            <a:headEnd/>
            <a:tailEnd/>
          </a:ln>
        </p:spPr>
      </p:pic>
      <p:sp>
        <p:nvSpPr>
          <p:cNvPr id="3" name="Rectangle 2"/>
          <p:cNvSpPr txBox="1">
            <a:spLocks noChangeArrowheads="1"/>
          </p:cNvSpPr>
          <p:nvPr/>
        </p:nvSpPr>
        <p:spPr>
          <a:xfrm>
            <a:off x="0" y="685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Equatorial Walker Circulation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(normal condition)</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5" name="Straight Arrow Connector 4"/>
          <p:cNvCxnSpPr/>
          <p:nvPr/>
        </p:nvCxnSpPr>
        <p:spPr bwMode="auto">
          <a:xfrm flipH="1">
            <a:off x="4648200" y="3200400"/>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7" name="Straight Arrow Connector 6"/>
          <p:cNvCxnSpPr/>
          <p:nvPr/>
        </p:nvCxnSpPr>
        <p:spPr bwMode="auto">
          <a:xfrm flipH="1">
            <a:off x="4233080" y="3124200"/>
            <a:ext cx="262720" cy="172872"/>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flipH="1">
            <a:off x="5105400" y="3200400"/>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flipH="1" flipV="1">
            <a:off x="4114800" y="3733800"/>
            <a:ext cx="249640" cy="2286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6" name="Straight Arrow Connector 15"/>
          <p:cNvCxnSpPr/>
          <p:nvPr/>
        </p:nvCxnSpPr>
        <p:spPr bwMode="auto">
          <a:xfrm flipH="1" flipV="1">
            <a:off x="4572000" y="3720152"/>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flipH="1" flipV="1">
            <a:off x="5046346" y="3699680"/>
            <a:ext cx="213816" cy="18652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8" name="Rectangle 17"/>
          <p:cNvSpPr/>
          <p:nvPr/>
        </p:nvSpPr>
        <p:spPr>
          <a:xfrm>
            <a:off x="76200" y="4913293"/>
            <a:ext cx="8839200" cy="1384995"/>
          </a:xfrm>
          <a:prstGeom prst="rect">
            <a:avLst/>
          </a:prstGeom>
        </p:spPr>
        <p:txBody>
          <a:bodyPr wrap="square">
            <a:spAutoFit/>
          </a:bodyPr>
          <a:lstStyle/>
          <a:p>
            <a:r>
              <a:rPr lang="en-US" b="1" kern="0" dirty="0">
                <a:latin typeface="Microsoft Sans Serif" pitchFamily="34" charset="0"/>
              </a:rPr>
              <a:t>Both the Walker and Hadley Circulation induce easterly winds over the equatorial Pacific Ocean.</a:t>
            </a:r>
          </a:p>
          <a:p>
            <a:r>
              <a:rPr lang="en-US" b="1" kern="0" dirty="0">
                <a:solidFill>
                  <a:srgbClr val="FF0000"/>
                </a:solidFill>
                <a:latin typeface="Microsoft Sans Serif" pitchFamily="34" charset="0"/>
              </a:rPr>
              <a:t>Note the three convection centers</a:t>
            </a:r>
            <a:endParaRPr lang="en-US"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5"/>
          <p:cNvSpPr>
            <a:spLocks noChangeArrowheads="1"/>
          </p:cNvSpPr>
          <p:nvPr/>
        </p:nvSpPr>
        <p:spPr bwMode="auto">
          <a:xfrm>
            <a:off x="155575" y="674687"/>
            <a:ext cx="8831263" cy="3516313"/>
          </a:xfrm>
          <a:prstGeom prst="rect">
            <a:avLst/>
          </a:prstGeom>
          <a:solidFill>
            <a:schemeClr val="bg1"/>
          </a:solidFill>
          <a:ln w="9525" algn="ctr">
            <a:no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67" name="Rectangle 4"/>
          <p:cNvSpPr>
            <a:spLocks noGrp="1" noChangeArrowheads="1"/>
          </p:cNvSpPr>
          <p:nvPr>
            <p:ph type="title"/>
          </p:nvPr>
        </p:nvSpPr>
        <p:spPr bwMode="auto">
          <a:xfrm>
            <a:off x="227013" y="188913"/>
            <a:ext cx="8655050" cy="6953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in three-dimensions under "Normal" conditions</a:t>
            </a:r>
            <a:endParaRPr lang="en-US" dirty="0">
              <a:latin typeface="Arial" pitchFamily="34" charset="0"/>
              <a:ea typeface="ＭＳ Ｐゴシック" pitchFamily="-128" charset="-128"/>
              <a:cs typeface="Arial" pitchFamily="34" charset="0"/>
            </a:endParaRPr>
          </a:p>
        </p:txBody>
      </p:sp>
      <p:grpSp>
        <p:nvGrpSpPr>
          <p:cNvPr id="2" name="Group 17"/>
          <p:cNvGrpSpPr>
            <a:grpSpLocks/>
          </p:cNvGrpSpPr>
          <p:nvPr/>
        </p:nvGrpSpPr>
        <p:grpSpPr bwMode="auto">
          <a:xfrm>
            <a:off x="774700" y="188913"/>
            <a:ext cx="7548563" cy="419100"/>
            <a:chOff x="817" y="706"/>
            <a:chExt cx="4077" cy="474"/>
          </a:xfrm>
        </p:grpSpPr>
        <p:sp>
          <p:nvSpPr>
            <p:cNvPr id="11287" name="Line 15"/>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8" name="Line 16"/>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1269" name="Text Box 21"/>
          <p:cNvSpPr txBox="1">
            <a:spLocks noChangeArrowheads="1"/>
          </p:cNvSpPr>
          <p:nvPr/>
        </p:nvSpPr>
        <p:spPr bwMode="auto">
          <a:xfrm>
            <a:off x="114300" y="4114800"/>
            <a:ext cx="9105900" cy="2616101"/>
          </a:xfrm>
          <a:prstGeom prst="rect">
            <a:avLst/>
          </a:prstGeom>
          <a:noFill/>
          <a:ln w="9525">
            <a:noFill/>
            <a:miter lim="800000"/>
            <a:headEnd/>
            <a:tailEnd/>
          </a:ln>
        </p:spPr>
        <p:txBody>
          <a:bodyPr>
            <a:spAutoFit/>
          </a:bodyPr>
          <a:lstStyle/>
          <a:p>
            <a:pPr algn="l" eaLnBrk="1" hangingPunct="1"/>
            <a:r>
              <a:rPr lang="en-US" sz="2300" b="1" dirty="0">
                <a:solidFill>
                  <a:srgbClr val="FF0000"/>
                </a:solidFill>
                <a:ea typeface="ＭＳ Ｐゴシック" pitchFamily="-128" charset="-128"/>
              </a:rPr>
              <a:t>Atmosphere:  </a:t>
            </a:r>
          </a:p>
          <a:p>
            <a:pPr algn="l" eaLnBrk="1" hangingPunct="1">
              <a:buFontTx/>
              <a:buChar char="•"/>
            </a:pPr>
            <a:r>
              <a:rPr lang="en-US" sz="2000" b="1" dirty="0">
                <a:solidFill>
                  <a:srgbClr val="003366"/>
                </a:solidFill>
                <a:ea typeface="ＭＳ Ｐゴシック" pitchFamily="-128" charset="-128"/>
              </a:rPr>
              <a:t>Trade winds blow across Pacific        air rises in convergence zone over the warm SSTs in the west. </a:t>
            </a:r>
          </a:p>
          <a:p>
            <a:pPr algn="l" eaLnBrk="1" hangingPunct="1"/>
            <a:r>
              <a:rPr lang="en-US" sz="2300" b="1" dirty="0">
                <a:solidFill>
                  <a:srgbClr val="FF0000"/>
                </a:solidFill>
                <a:ea typeface="ＭＳ Ｐゴシック" pitchFamily="-128" charset="-128"/>
              </a:rPr>
              <a:t>Ocean:</a:t>
            </a:r>
            <a:r>
              <a:rPr lang="en-US" sz="2300" b="1" dirty="0">
                <a:solidFill>
                  <a:srgbClr val="003366"/>
                </a:solidFill>
                <a:ea typeface="ＭＳ Ｐゴシック" pitchFamily="-128" charset="-128"/>
              </a:rPr>
              <a:t> </a:t>
            </a:r>
          </a:p>
          <a:p>
            <a:pPr algn="l" eaLnBrk="1" hangingPunct="1">
              <a:buFontTx/>
              <a:buChar char="•"/>
            </a:pPr>
            <a:r>
              <a:rPr lang="en-US" sz="1800" b="1" dirty="0" err="1">
                <a:solidFill>
                  <a:srgbClr val="FF0000"/>
                </a:solidFill>
                <a:ea typeface="ＭＳ Ｐゴシック" pitchFamily="-128" charset="-128"/>
              </a:rPr>
              <a:t>Thermocline</a:t>
            </a:r>
            <a:r>
              <a:rPr lang="en-US" sz="1800" b="1" dirty="0">
                <a:solidFill>
                  <a:srgbClr val="FF0000"/>
                </a:solidFill>
                <a:ea typeface="ＭＳ Ｐゴシック" pitchFamily="-128" charset="-128"/>
              </a:rPr>
              <a:t> ~100m deeper in west </a:t>
            </a:r>
            <a:r>
              <a:rPr lang="en-US" sz="1600" b="1" dirty="0">
                <a:solidFill>
                  <a:srgbClr val="FF0000"/>
                </a:solidFill>
                <a:ea typeface="ＭＳ Ｐゴシック" pitchFamily="-128" charset="-128"/>
              </a:rPr>
              <a:t>(</a:t>
            </a:r>
            <a:r>
              <a:rPr lang="en-US" sz="1800" b="1" dirty="0">
                <a:solidFill>
                  <a:srgbClr val="FF0000"/>
                </a:solidFill>
                <a:ea typeface="ＭＳ Ｐゴシック" pitchFamily="-128" charset="-128"/>
              </a:rPr>
              <a:t>sea level 40cm higher</a:t>
            </a:r>
            <a:r>
              <a:rPr lang="en-US" sz="1600" b="1" dirty="0">
                <a:solidFill>
                  <a:srgbClr val="FF0000"/>
                </a:solidFill>
                <a:ea typeface="ＭＳ Ｐゴシック" pitchFamily="-128" charset="-128"/>
              </a:rPr>
              <a:t>)</a:t>
            </a:r>
          </a:p>
          <a:p>
            <a:pPr algn="l" eaLnBrk="1" hangingPunct="1">
              <a:buFontTx/>
              <a:buChar char="•"/>
            </a:pPr>
            <a:r>
              <a:rPr lang="en-US" sz="1800" b="1" dirty="0">
                <a:solidFill>
                  <a:srgbClr val="003366"/>
                </a:solidFill>
                <a:ea typeface="ＭＳ Ｐゴシック" pitchFamily="-128" charset="-128"/>
              </a:rPr>
              <a:t> Pressure gradient in ocean </a:t>
            </a:r>
            <a:r>
              <a:rPr lang="en-US" sz="1600" b="1" dirty="0">
                <a:solidFill>
                  <a:srgbClr val="003366"/>
                </a:solidFill>
                <a:ea typeface="ＭＳ Ｐゴシック" pitchFamily="-128" charset="-128"/>
              </a:rPr>
              <a:t>(eastward)</a:t>
            </a:r>
            <a:r>
              <a:rPr lang="en-US" sz="1800" b="1" dirty="0">
                <a:solidFill>
                  <a:srgbClr val="003366"/>
                </a:solidFill>
                <a:ea typeface="ＭＳ Ｐゴシック" pitchFamily="-128" charset="-128"/>
              </a:rPr>
              <a:t> balances wind stress </a:t>
            </a:r>
            <a:r>
              <a:rPr lang="en-US" sz="1600" b="1" dirty="0">
                <a:solidFill>
                  <a:srgbClr val="003366"/>
                </a:solidFill>
                <a:ea typeface="ＭＳ Ｐゴシック" pitchFamily="-128" charset="-128"/>
              </a:rPr>
              <a:t>in vertical average</a:t>
            </a:r>
          </a:p>
          <a:p>
            <a:pPr algn="l" eaLnBrk="1" hangingPunct="1">
              <a:buFontTx/>
              <a:buChar char="•"/>
            </a:pPr>
            <a:r>
              <a:rPr lang="en-US" sz="1800" b="1" dirty="0">
                <a:solidFill>
                  <a:srgbClr val="003366"/>
                </a:solidFill>
                <a:ea typeface="ＭＳ Ｐゴシック" pitchFamily="-128" charset="-128"/>
              </a:rPr>
              <a:t> Surface current moves westward following surface winds </a:t>
            </a:r>
            <a:r>
              <a:rPr lang="en-US" sz="1800" b="1" dirty="0">
                <a:solidFill>
                  <a:srgbClr val="003366"/>
                </a:solidFill>
                <a:ea typeface="ＭＳ Ｐゴシック" pitchFamily="-128" charset="-128"/>
                <a:sym typeface="Wingdings" pitchFamily="2" charset="2"/>
              </a:rPr>
              <a:t> higher sea level in west</a:t>
            </a:r>
          </a:p>
          <a:p>
            <a:pPr algn="l" eaLnBrk="1" hangingPunct="1">
              <a:buFontTx/>
              <a:buChar char="•"/>
            </a:pPr>
            <a:r>
              <a:rPr lang="en-US" sz="1800" b="1" dirty="0">
                <a:solidFill>
                  <a:srgbClr val="003366"/>
                </a:solidFill>
                <a:ea typeface="ＭＳ Ｐゴシック" pitchFamily="-128" charset="-128"/>
                <a:sym typeface="Wingdings" pitchFamily="2" charset="2"/>
              </a:rPr>
              <a:t>  Undercurrent moves eastward  returns the water to the east</a:t>
            </a:r>
            <a:endParaRPr lang="en-US" sz="2000" b="1" dirty="0">
              <a:solidFill>
                <a:srgbClr val="003366"/>
              </a:solidFill>
              <a:ea typeface="ＭＳ Ｐゴシック" pitchFamily="-128" charset="-128"/>
            </a:endParaRPr>
          </a:p>
        </p:txBody>
      </p:sp>
      <p:sp>
        <p:nvSpPr>
          <p:cNvPr id="11270" name="AutoShape 34"/>
          <p:cNvSpPr>
            <a:spLocks noChangeArrowheads="1"/>
          </p:cNvSpPr>
          <p:nvPr/>
        </p:nvSpPr>
        <p:spPr bwMode="auto">
          <a:xfrm>
            <a:off x="3492500" y="4618897"/>
            <a:ext cx="393700" cy="150813"/>
          </a:xfrm>
          <a:prstGeom prst="rightArrow">
            <a:avLst>
              <a:gd name="adj1" fmla="val 50000"/>
              <a:gd name="adj2" fmla="val 65263"/>
            </a:avLst>
          </a:prstGeom>
          <a:noFill/>
          <a:ln w="19050">
            <a:solidFill>
              <a:srgbClr val="FF0000"/>
            </a:solidFill>
            <a:miter lim="800000"/>
            <a:headEnd/>
            <a:tailEnd/>
          </a:ln>
        </p:spPr>
        <p:txBody>
          <a:bodyPr wrap="none" anchor="ctr"/>
          <a:lstStyle/>
          <a:p>
            <a:pPr eaLnBrk="1" hangingPunct="1"/>
            <a:endParaRPr lang="en-US" b="1">
              <a:solidFill>
                <a:srgbClr val="000000"/>
              </a:solidFill>
              <a:latin typeface="Times New Roman" pitchFamily="28" charset="0"/>
              <a:ea typeface="ＭＳ Ｐゴシック" pitchFamily="-128" charset="-128"/>
            </a:endParaRPr>
          </a:p>
        </p:txBody>
      </p:sp>
      <p:grpSp>
        <p:nvGrpSpPr>
          <p:cNvPr id="3" name="Group 27"/>
          <p:cNvGrpSpPr>
            <a:grpSpLocks/>
          </p:cNvGrpSpPr>
          <p:nvPr/>
        </p:nvGrpSpPr>
        <p:grpSpPr bwMode="auto">
          <a:xfrm>
            <a:off x="173038" y="782637"/>
            <a:ext cx="8689975" cy="3340100"/>
            <a:chOff x="172611" y="821018"/>
            <a:chExt cx="8690402" cy="3339865"/>
          </a:xfrm>
        </p:grpSpPr>
        <p:pic>
          <p:nvPicPr>
            <p:cNvPr id="11274" name="Picture 45" descr="norm"/>
            <p:cNvPicPr>
              <a:picLocks noChangeAspect="1" noChangeArrowheads="1"/>
            </p:cNvPicPr>
            <p:nvPr/>
          </p:nvPicPr>
          <p:blipFill>
            <a:blip r:embed="rId3" cstate="print"/>
            <a:srcRect/>
            <a:stretch>
              <a:fillRect/>
            </a:stretch>
          </p:blipFill>
          <p:spPr bwMode="auto">
            <a:xfrm>
              <a:off x="300038" y="821018"/>
              <a:ext cx="8562975" cy="3339865"/>
            </a:xfrm>
            <a:prstGeom prst="rect">
              <a:avLst/>
            </a:prstGeom>
            <a:noFill/>
            <a:ln w="9525">
              <a:noFill/>
              <a:miter lim="800000"/>
              <a:headEnd/>
              <a:tailEnd/>
            </a:ln>
          </p:spPr>
        </p:pic>
        <p:sp>
          <p:nvSpPr>
            <p:cNvPr id="11275" name="Text Box 22"/>
            <p:cNvSpPr txBox="1">
              <a:spLocks noChangeArrowheads="1"/>
            </p:cNvSpPr>
            <p:nvPr/>
          </p:nvSpPr>
          <p:spPr bwMode="auto">
            <a:xfrm>
              <a:off x="4201701" y="1838562"/>
              <a:ext cx="1084847" cy="351965"/>
            </a:xfrm>
            <a:prstGeom prst="rect">
              <a:avLst/>
            </a:prstGeom>
            <a:noFill/>
            <a:ln w="9525">
              <a:noFill/>
              <a:miter lim="800000"/>
              <a:headEnd/>
              <a:tailEnd/>
            </a:ln>
          </p:spPr>
          <p:txBody>
            <a:bodyPr wrap="none">
              <a:spAutoFit/>
            </a:bodyPr>
            <a:lstStyle/>
            <a:p>
              <a:pPr eaLnBrk="1" hangingPunct="1"/>
              <a:r>
                <a:rPr lang="en-US" sz="1800" b="1">
                  <a:solidFill>
                    <a:srgbClr val="000000"/>
                  </a:solidFill>
                  <a:latin typeface="Times New Roman" pitchFamily="28" charset="0"/>
                  <a:ea typeface="ＭＳ Ｐゴシック" pitchFamily="-128" charset="-128"/>
                </a:rPr>
                <a:t>15000 km</a:t>
              </a:r>
            </a:p>
          </p:txBody>
        </p:sp>
        <p:sp>
          <p:nvSpPr>
            <p:cNvPr id="11276" name="Line 23"/>
            <p:cNvSpPr>
              <a:spLocks noChangeShapeType="1"/>
            </p:cNvSpPr>
            <p:nvPr/>
          </p:nvSpPr>
          <p:spPr bwMode="auto">
            <a:xfrm flipH="1">
              <a:off x="1046631" y="2026233"/>
              <a:ext cx="3122412"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77" name="Line 24"/>
            <p:cNvSpPr>
              <a:spLocks noChangeShapeType="1"/>
            </p:cNvSpPr>
            <p:nvPr/>
          </p:nvSpPr>
          <p:spPr bwMode="auto">
            <a:xfrm flipH="1">
              <a:off x="5331416" y="2026233"/>
              <a:ext cx="2806334"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78" name="Text Box 41"/>
            <p:cNvSpPr txBox="1">
              <a:spLocks noChangeArrowheads="1"/>
            </p:cNvSpPr>
            <p:nvPr/>
          </p:nvSpPr>
          <p:spPr bwMode="auto">
            <a:xfrm>
              <a:off x="1477828" y="2537138"/>
              <a:ext cx="761831" cy="292543"/>
            </a:xfrm>
            <a:prstGeom prst="rect">
              <a:avLst/>
            </a:prstGeom>
            <a:noFill/>
            <a:ln w="9525">
              <a:noFill/>
              <a:miter lim="800000"/>
              <a:headEnd/>
              <a:tailEnd/>
            </a:ln>
          </p:spPr>
          <p:txBody>
            <a:bodyPr>
              <a:spAutoFit/>
            </a:bodyPr>
            <a:lstStyle/>
            <a:p>
              <a:pPr algn="l" eaLnBrk="1" hangingPunct="1"/>
              <a:r>
                <a:rPr lang="en-US" sz="1400" b="1">
                  <a:solidFill>
                    <a:srgbClr val="000000"/>
                  </a:solidFill>
                  <a:latin typeface="Times New Roman" pitchFamily="28" charset="0"/>
                  <a:ea typeface="ＭＳ Ｐゴシック" pitchFamily="-128" charset="-128"/>
                </a:rPr>
                <a:t>~28 C</a:t>
              </a:r>
              <a:endParaRPr lang="en-US" sz="1400">
                <a:solidFill>
                  <a:srgbClr val="000000"/>
                </a:solidFill>
                <a:latin typeface="Times New Roman" pitchFamily="28" charset="0"/>
                <a:ea typeface="ＭＳ Ｐゴシック" pitchFamily="-128" charset="-128"/>
              </a:endParaRPr>
            </a:p>
          </p:txBody>
        </p:sp>
        <p:sp>
          <p:nvSpPr>
            <p:cNvPr id="11279" name="Text Box 42"/>
            <p:cNvSpPr txBox="1">
              <a:spLocks noChangeArrowheads="1"/>
            </p:cNvSpPr>
            <p:nvPr/>
          </p:nvSpPr>
          <p:spPr bwMode="auto">
            <a:xfrm>
              <a:off x="1477828" y="2741309"/>
              <a:ext cx="761831" cy="292543"/>
            </a:xfrm>
            <a:prstGeom prst="rect">
              <a:avLst/>
            </a:prstGeom>
            <a:noFill/>
            <a:ln w="9525">
              <a:noFill/>
              <a:miter lim="800000"/>
              <a:headEnd/>
              <a:tailEnd/>
            </a:ln>
          </p:spPr>
          <p:txBody>
            <a:bodyPr>
              <a:spAutoFit/>
            </a:bodyPr>
            <a:lstStyle/>
            <a:p>
              <a:pPr algn="l" eaLnBrk="1" hangingPunct="1"/>
              <a:r>
                <a:rPr lang="en-US" sz="1400" b="1">
                  <a:solidFill>
                    <a:srgbClr val="000000"/>
                  </a:solidFill>
                  <a:latin typeface="Times New Roman" pitchFamily="28" charset="0"/>
                  <a:ea typeface="ＭＳ Ｐゴシック" pitchFamily="-128" charset="-128"/>
                </a:rPr>
                <a:t>~24 C</a:t>
              </a:r>
              <a:endParaRPr lang="en-US" sz="1400">
                <a:solidFill>
                  <a:srgbClr val="000000"/>
                </a:solidFill>
                <a:latin typeface="Times New Roman" pitchFamily="28" charset="0"/>
                <a:ea typeface="ＭＳ Ｐゴシック" pitchFamily="-128" charset="-128"/>
              </a:endParaRPr>
            </a:p>
          </p:txBody>
        </p:sp>
        <p:sp>
          <p:nvSpPr>
            <p:cNvPr id="11280" name="Text Box 43"/>
            <p:cNvSpPr txBox="1">
              <a:spLocks noChangeArrowheads="1"/>
            </p:cNvSpPr>
            <p:nvPr/>
          </p:nvSpPr>
          <p:spPr bwMode="auto">
            <a:xfrm>
              <a:off x="1477828" y="2960716"/>
              <a:ext cx="761831" cy="292543"/>
            </a:xfrm>
            <a:prstGeom prst="rect">
              <a:avLst/>
            </a:prstGeom>
            <a:noFill/>
            <a:ln w="9525">
              <a:noFill/>
              <a:miter lim="800000"/>
              <a:headEnd/>
              <a:tailEnd/>
            </a:ln>
          </p:spPr>
          <p:txBody>
            <a:bodyPr>
              <a:spAutoFit/>
            </a:bodyPr>
            <a:lstStyle/>
            <a:p>
              <a:pPr algn="l" eaLnBrk="1" hangingPunct="1"/>
              <a:r>
                <a:rPr lang="en-US" sz="1400" b="1">
                  <a:solidFill>
                    <a:srgbClr val="000000"/>
                  </a:solidFill>
                  <a:latin typeface="Times New Roman" pitchFamily="28" charset="0"/>
                  <a:ea typeface="ＭＳ Ｐゴシック" pitchFamily="-128" charset="-128"/>
                </a:rPr>
                <a:t>~20 C</a:t>
              </a:r>
              <a:endParaRPr lang="en-US" sz="1400">
                <a:solidFill>
                  <a:srgbClr val="000000"/>
                </a:solidFill>
                <a:latin typeface="Times New Roman" pitchFamily="28" charset="0"/>
                <a:ea typeface="ＭＳ Ｐゴシック" pitchFamily="-128" charset="-128"/>
              </a:endParaRPr>
            </a:p>
          </p:txBody>
        </p:sp>
        <p:sp>
          <p:nvSpPr>
            <p:cNvPr id="11281" name="Text Box 44"/>
            <p:cNvSpPr txBox="1">
              <a:spLocks noChangeArrowheads="1"/>
            </p:cNvSpPr>
            <p:nvPr/>
          </p:nvSpPr>
          <p:spPr bwMode="auto">
            <a:xfrm>
              <a:off x="1477828" y="3311158"/>
              <a:ext cx="1883245" cy="292543"/>
            </a:xfrm>
            <a:prstGeom prst="rect">
              <a:avLst/>
            </a:prstGeom>
            <a:noFill/>
            <a:ln w="9525">
              <a:noFill/>
              <a:miter lim="800000"/>
              <a:headEnd/>
              <a:tailEnd/>
            </a:ln>
          </p:spPr>
          <p:txBody>
            <a:bodyPr>
              <a:spAutoFit/>
            </a:bodyPr>
            <a:lstStyle/>
            <a:p>
              <a:pPr algn="l" eaLnBrk="1" hangingPunct="1"/>
              <a:r>
                <a:rPr lang="en-US" sz="1400" b="1">
                  <a:solidFill>
                    <a:srgbClr val="BBE0E3"/>
                  </a:solidFill>
                  <a:latin typeface="Times New Roman" pitchFamily="28" charset="0"/>
                  <a:ea typeface="ＭＳ Ｐゴシック" pitchFamily="-128" charset="-128"/>
                </a:rPr>
                <a:t>15 C or colder</a:t>
              </a:r>
            </a:p>
          </p:txBody>
        </p:sp>
        <p:sp>
          <p:nvSpPr>
            <p:cNvPr id="11282" name="Text Box 26"/>
            <p:cNvSpPr txBox="1">
              <a:spLocks noChangeArrowheads="1"/>
            </p:cNvSpPr>
            <p:nvPr/>
          </p:nvSpPr>
          <p:spPr bwMode="auto">
            <a:xfrm>
              <a:off x="172611" y="1445335"/>
              <a:ext cx="691742" cy="323016"/>
            </a:xfrm>
            <a:prstGeom prst="rect">
              <a:avLst/>
            </a:prstGeom>
            <a:noFill/>
            <a:ln w="9525">
              <a:noFill/>
              <a:miter lim="800000"/>
              <a:headEnd/>
              <a:tailEnd/>
            </a:ln>
          </p:spPr>
          <p:txBody>
            <a:bodyPr wrap="none">
              <a:spAutoFit/>
            </a:bodyPr>
            <a:lstStyle/>
            <a:p>
              <a:pPr eaLnBrk="1" hangingPunct="1"/>
              <a:r>
                <a:rPr lang="en-US" sz="1600" b="1">
                  <a:solidFill>
                    <a:srgbClr val="000000"/>
                  </a:solidFill>
                  <a:latin typeface="Times New Roman" pitchFamily="28" charset="0"/>
                  <a:ea typeface="ＭＳ Ｐゴシック" pitchFamily="-128" charset="-128"/>
                </a:rPr>
                <a:t>10 km</a:t>
              </a:r>
            </a:p>
          </p:txBody>
        </p:sp>
        <p:sp>
          <p:nvSpPr>
            <p:cNvPr id="11283" name="Line 27"/>
            <p:cNvSpPr>
              <a:spLocks noChangeShapeType="1"/>
            </p:cNvSpPr>
            <p:nvPr/>
          </p:nvSpPr>
          <p:spPr bwMode="auto">
            <a:xfrm>
              <a:off x="516958" y="1337539"/>
              <a:ext cx="0" cy="149319"/>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4" name="Line 28"/>
            <p:cNvSpPr>
              <a:spLocks noChangeShapeType="1"/>
            </p:cNvSpPr>
            <p:nvPr/>
          </p:nvSpPr>
          <p:spPr bwMode="auto">
            <a:xfrm>
              <a:off x="516958" y="1739785"/>
              <a:ext cx="0" cy="149319"/>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5" name="Line 30"/>
            <p:cNvSpPr>
              <a:spLocks noChangeShapeType="1"/>
            </p:cNvSpPr>
            <p:nvPr/>
          </p:nvSpPr>
          <p:spPr bwMode="auto">
            <a:xfrm>
              <a:off x="484961" y="1889104"/>
              <a:ext cx="67041"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sp>
          <p:nvSpPr>
            <p:cNvPr id="11286" name="Line 46"/>
            <p:cNvSpPr>
              <a:spLocks noChangeShapeType="1"/>
            </p:cNvSpPr>
            <p:nvPr/>
          </p:nvSpPr>
          <p:spPr bwMode="auto">
            <a:xfrm>
              <a:off x="486485" y="1337539"/>
              <a:ext cx="67041" cy="0"/>
            </a:xfrm>
            <a:prstGeom prst="line">
              <a:avLst/>
            </a:prstGeom>
            <a:noFill/>
            <a:ln w="9525">
              <a:solidFill>
                <a:schemeClr val="tx1"/>
              </a:solidFill>
              <a:round/>
              <a:headEnd/>
              <a:tailEnd/>
            </a:ln>
          </p:spPr>
          <p:txBody>
            <a:bodyPr wrap="none" anchor="ct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4"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26" name="Right Arrow 25"/>
          <p:cNvSpPr/>
          <p:nvPr/>
        </p:nvSpPr>
        <p:spPr bwMode="auto">
          <a:xfrm rot="-600000">
            <a:off x="4555291" y="2536920"/>
            <a:ext cx="946556" cy="289411"/>
          </a:xfrm>
          <a:prstGeom prst="rightArrow">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28" charset="0"/>
            </a:endParaRPr>
          </a:p>
        </p:txBody>
      </p:sp>
      <p:sp>
        <p:nvSpPr>
          <p:cNvPr id="25" name="TextBox 24"/>
          <p:cNvSpPr txBox="1"/>
          <p:nvPr/>
        </p:nvSpPr>
        <p:spPr>
          <a:xfrm rot="10800000">
            <a:off x="396389" y="2541050"/>
            <a:ext cx="461665" cy="973985"/>
          </a:xfrm>
          <a:prstGeom prst="rect">
            <a:avLst/>
          </a:prstGeom>
          <a:noFill/>
        </p:spPr>
        <p:txBody>
          <a:bodyPr vert="eaVert" wrap="none" rtlCol="0">
            <a:spAutoFit/>
          </a:bodyPr>
          <a:lstStyle/>
          <a:p>
            <a:r>
              <a:rPr lang="en-US" sz="1800" b="1" dirty="0">
                <a:solidFill>
                  <a:schemeClr val="tx1"/>
                </a:solidFill>
              </a:rPr>
              <a:t>Depth (m)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bwMode="auto">
          <a:xfrm>
            <a:off x="227013" y="184150"/>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Two positions of the </a:t>
            </a:r>
            <a:r>
              <a:rPr lang="en-US" dirty="0" err="1">
                <a:solidFill>
                  <a:srgbClr val="9A0021"/>
                </a:solidFill>
                <a:latin typeface="Arial" pitchFamily="34" charset="0"/>
                <a:ea typeface="ＭＳ Ｐゴシック" pitchFamily="-128" charset="-128"/>
                <a:cs typeface="Arial" pitchFamily="34" charset="0"/>
              </a:rPr>
              <a:t>thermocline</a:t>
            </a:r>
            <a:r>
              <a:rPr lang="en-US" dirty="0">
                <a:solidFill>
                  <a:srgbClr val="9A0021"/>
                </a:solidFill>
                <a:latin typeface="Arial" pitchFamily="34" charset="0"/>
                <a:ea typeface="ＭＳ Ｐゴシック" pitchFamily="-128" charset="-128"/>
                <a:cs typeface="Arial" pitchFamily="34" charset="0"/>
              </a:rPr>
              <a:t>, indicating</a:t>
            </a:r>
            <a:br>
              <a:rPr lang="en-US" dirty="0">
                <a:solidFill>
                  <a:srgbClr val="9A0021"/>
                </a:solidFill>
                <a:latin typeface="Arial" pitchFamily="34" charset="0"/>
                <a:ea typeface="ＭＳ Ｐゴシック" pitchFamily="-128" charset="-128"/>
                <a:cs typeface="Arial" pitchFamily="34" charset="0"/>
              </a:rPr>
            </a:br>
            <a:r>
              <a:rPr lang="en-US" dirty="0">
                <a:solidFill>
                  <a:srgbClr val="9A0021"/>
                </a:solidFill>
                <a:latin typeface="Arial" pitchFamily="34" charset="0"/>
                <a:ea typeface="ＭＳ Ｐゴシック" pitchFamily="-128" charset="-128"/>
                <a:cs typeface="Arial" pitchFamily="34" charset="0"/>
              </a:rPr>
              <a:t>region of </a:t>
            </a:r>
            <a:r>
              <a:rPr lang="en-US" dirty="0" err="1">
                <a:solidFill>
                  <a:srgbClr val="9A0021"/>
                </a:solidFill>
                <a:latin typeface="Arial" pitchFamily="34" charset="0"/>
                <a:ea typeface="ＭＳ Ｐゴシック" pitchFamily="-128" charset="-128"/>
                <a:cs typeface="Arial" pitchFamily="34" charset="0"/>
              </a:rPr>
              <a:t>thermocline</a:t>
            </a:r>
            <a:r>
              <a:rPr lang="en-US" dirty="0">
                <a:solidFill>
                  <a:srgbClr val="9A0021"/>
                </a:solidFill>
                <a:latin typeface="Arial" pitchFamily="34" charset="0"/>
                <a:ea typeface="ＭＳ Ｐゴシック" pitchFamily="-128" charset="-128"/>
                <a:cs typeface="Arial" pitchFamily="34" charset="0"/>
              </a:rPr>
              <a:t> anomalies</a:t>
            </a:r>
            <a:endParaRPr lang="en-US" dirty="0">
              <a:latin typeface="Arial" pitchFamily="34" charset="0"/>
              <a:ea typeface="ＭＳ Ｐゴシック" pitchFamily="-128" charset="-128"/>
              <a:cs typeface="Arial" pitchFamily="34" charset="0"/>
            </a:endParaRPr>
          </a:p>
        </p:txBody>
      </p:sp>
      <p:grpSp>
        <p:nvGrpSpPr>
          <p:cNvPr id="2" name="Group 8"/>
          <p:cNvGrpSpPr>
            <a:grpSpLocks/>
          </p:cNvGrpSpPr>
          <p:nvPr/>
        </p:nvGrpSpPr>
        <p:grpSpPr bwMode="auto">
          <a:xfrm>
            <a:off x="1519238" y="188913"/>
            <a:ext cx="6027737" cy="752475"/>
            <a:chOff x="817" y="706"/>
            <a:chExt cx="4077" cy="474"/>
          </a:xfrm>
        </p:grpSpPr>
        <p:sp>
          <p:nvSpPr>
            <p:cNvPr id="20487" name="Line 9"/>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0488" name="Line 10"/>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0485" name="Picture 12" descr="thermocline"/>
          <p:cNvPicPr>
            <a:picLocks noChangeAspect="1" noChangeArrowheads="1"/>
          </p:cNvPicPr>
          <p:nvPr/>
        </p:nvPicPr>
        <p:blipFill>
          <a:blip r:embed="rId3" cstate="print"/>
          <a:srcRect/>
          <a:stretch>
            <a:fillRect/>
          </a:stretch>
        </p:blipFill>
        <p:spPr bwMode="auto">
          <a:xfrm>
            <a:off x="320675" y="1030288"/>
            <a:ext cx="8543925" cy="2779712"/>
          </a:xfrm>
          <a:prstGeom prst="rect">
            <a:avLst/>
          </a:prstGeom>
          <a:noFill/>
          <a:ln w="9525">
            <a:noFill/>
            <a:miter lim="800000"/>
            <a:headEnd/>
            <a:tailEnd/>
          </a:ln>
        </p:spPr>
      </p:pic>
      <p:sp>
        <p:nvSpPr>
          <p:cNvPr id="8"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 Box 13"/>
          <p:cNvSpPr txBox="1">
            <a:spLocks noChangeArrowheads="1"/>
          </p:cNvSpPr>
          <p:nvPr/>
        </p:nvSpPr>
        <p:spPr bwMode="auto">
          <a:xfrm>
            <a:off x="38100" y="3962400"/>
            <a:ext cx="9105900" cy="830997"/>
          </a:xfrm>
          <a:prstGeom prst="rect">
            <a:avLst/>
          </a:prstGeom>
          <a:noFill/>
          <a:ln w="9525">
            <a:noFill/>
            <a:miter lim="800000"/>
            <a:headEnd/>
            <a:tailEnd/>
          </a:ln>
        </p:spPr>
        <p:txBody>
          <a:bodyPr>
            <a:spAutoFit/>
          </a:bodyPr>
          <a:lstStyle/>
          <a:p>
            <a:pPr algn="l" eaLnBrk="1" hangingPunct="1">
              <a:buFontTx/>
              <a:buChar char="•"/>
            </a:pPr>
            <a:r>
              <a:rPr lang="en-US" sz="2400" b="1" dirty="0">
                <a:solidFill>
                  <a:srgbClr val="003366"/>
                </a:solidFill>
                <a:latin typeface="Times New Roman" pitchFamily="28" charset="0"/>
                <a:ea typeface="ＭＳ Ｐゴシック" pitchFamily="-128" charset="-128"/>
              </a:rPr>
              <a:t>  </a:t>
            </a:r>
            <a:r>
              <a:rPr lang="en-US" sz="2400" b="1" dirty="0">
                <a:solidFill>
                  <a:srgbClr val="003366"/>
                </a:solidFill>
                <a:ea typeface="ＭＳ Ｐゴシック" pitchFamily="-128" charset="-128"/>
              </a:rPr>
              <a:t>Shallower </a:t>
            </a:r>
            <a:r>
              <a:rPr lang="en-US" sz="2400" b="1" dirty="0" err="1">
                <a:solidFill>
                  <a:srgbClr val="003366"/>
                </a:solidFill>
                <a:ea typeface="ＭＳ Ｐゴシック" pitchFamily="-128" charset="-128"/>
              </a:rPr>
              <a:t>thermocline</a:t>
            </a:r>
            <a:r>
              <a:rPr lang="en-US" sz="2400" b="1" dirty="0">
                <a:solidFill>
                  <a:srgbClr val="003366"/>
                </a:solidFill>
                <a:ea typeface="ＭＳ Ｐゴシック" pitchFamily="-128" charset="-128"/>
              </a:rPr>
              <a:t> </a:t>
            </a:r>
            <a:r>
              <a:rPr lang="en-US" sz="2400" b="1" dirty="0">
                <a:solidFill>
                  <a:srgbClr val="003366"/>
                </a:solidFill>
                <a:ea typeface="ＭＳ Ｐゴシック" pitchFamily="-128" charset="-128"/>
                <a:sym typeface="Wingdings" pitchFamily="2" charset="2"/>
              </a:rPr>
              <a:t> </a:t>
            </a:r>
            <a:r>
              <a:rPr lang="en-US" sz="2400" b="1" dirty="0">
                <a:solidFill>
                  <a:srgbClr val="0070C0"/>
                </a:solidFill>
                <a:ea typeface="ＭＳ Ｐゴシック" pitchFamily="-128" charset="-128"/>
                <a:sym typeface="Wingdings" pitchFamily="2" charset="2"/>
              </a:rPr>
              <a:t>Cold T anomalies at the same depth </a:t>
            </a:r>
          </a:p>
          <a:p>
            <a:pPr algn="l" eaLnBrk="1" hangingPunct="1">
              <a:buFontTx/>
              <a:buChar char="•"/>
            </a:pPr>
            <a:r>
              <a:rPr lang="en-US" sz="2400" b="1" dirty="0">
                <a:solidFill>
                  <a:srgbClr val="003366"/>
                </a:solidFill>
                <a:ea typeface="ＭＳ Ｐゴシック" pitchFamily="-128" charset="-128"/>
              </a:rPr>
              <a:t>  Deeper </a:t>
            </a:r>
            <a:r>
              <a:rPr lang="en-US" sz="2400" b="1" dirty="0" err="1">
                <a:solidFill>
                  <a:srgbClr val="003366"/>
                </a:solidFill>
                <a:ea typeface="ＭＳ Ｐゴシック" pitchFamily="-128" charset="-128"/>
              </a:rPr>
              <a:t>thermocline</a:t>
            </a:r>
            <a:r>
              <a:rPr lang="en-US" sz="2400" b="1" dirty="0">
                <a:solidFill>
                  <a:srgbClr val="003366"/>
                </a:solidFill>
                <a:ea typeface="ＭＳ Ｐゴシック" pitchFamily="-128" charset="-128"/>
              </a:rPr>
              <a:t>     </a:t>
            </a:r>
            <a:r>
              <a:rPr lang="en-US" sz="2400" b="1" dirty="0">
                <a:solidFill>
                  <a:srgbClr val="003366"/>
                </a:solidFill>
                <a:ea typeface="ＭＳ Ｐゴシック" pitchFamily="-128" charset="-128"/>
                <a:sym typeface="Wingdings" pitchFamily="2" charset="2"/>
              </a:rPr>
              <a:t> </a:t>
            </a:r>
            <a:r>
              <a:rPr lang="en-US" sz="2400" b="1" dirty="0">
                <a:solidFill>
                  <a:srgbClr val="FF0000"/>
                </a:solidFill>
                <a:ea typeface="ＭＳ Ｐゴシック" pitchFamily="-128" charset="-128"/>
                <a:sym typeface="Wingdings" pitchFamily="2" charset="2"/>
              </a:rPr>
              <a:t>Warm T anomalies at the same depth</a:t>
            </a:r>
            <a:endParaRPr lang="en-US" sz="2400" b="1" dirty="0">
              <a:solidFill>
                <a:srgbClr val="FF0000"/>
              </a:solidFill>
              <a:ea typeface="ＭＳ Ｐゴシック" pitchFamily="-128" charset="-128"/>
            </a:endParaRPr>
          </a:p>
        </p:txBody>
      </p:sp>
      <p:sp>
        <p:nvSpPr>
          <p:cNvPr id="9" name="Down Arrow 8"/>
          <p:cNvSpPr/>
          <p:nvPr/>
        </p:nvSpPr>
        <p:spPr bwMode="auto">
          <a:xfrm>
            <a:off x="5638800" y="2667000"/>
            <a:ext cx="228600" cy="304800"/>
          </a:xfrm>
          <a:prstGeom prst="downArrow">
            <a:avLst/>
          </a:prstGeom>
          <a:solidFill>
            <a:srgbClr val="33C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28" charset="0"/>
            </a:endParaRPr>
          </a:p>
        </p:txBody>
      </p:sp>
      <p:sp>
        <p:nvSpPr>
          <p:cNvPr id="11" name="Down Arrow 10"/>
          <p:cNvSpPr/>
          <p:nvPr/>
        </p:nvSpPr>
        <p:spPr bwMode="auto">
          <a:xfrm rot="10800000">
            <a:off x="2920312" y="3010932"/>
            <a:ext cx="228600" cy="304800"/>
          </a:xfrm>
          <a:prstGeom prst="downArrow">
            <a:avLst/>
          </a:prstGeom>
          <a:solidFill>
            <a:srgbClr val="33C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28" charset="0"/>
            </a:endParaRPr>
          </a:p>
        </p:txBody>
      </p:sp>
      <p:grpSp>
        <p:nvGrpSpPr>
          <p:cNvPr id="12" name="Group 11"/>
          <p:cNvGrpSpPr/>
          <p:nvPr/>
        </p:nvGrpSpPr>
        <p:grpSpPr>
          <a:xfrm>
            <a:off x="6530382" y="4724400"/>
            <a:ext cx="2537418" cy="3429000"/>
            <a:chOff x="6530382" y="1524000"/>
            <a:chExt cx="2537418" cy="3429000"/>
          </a:xfrm>
        </p:grpSpPr>
        <p:pic>
          <p:nvPicPr>
            <p:cNvPr id="13" name="Picture 2" descr="http://www.windows2universe.org/earth/Water/images/sm_temperature_depth.jpg"/>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14" name="Straight Connector 13"/>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5" name="Rectangle 14"/>
            <p:cNvSpPr/>
            <p:nvPr/>
          </p:nvSpPr>
          <p:spPr>
            <a:xfrm>
              <a:off x="7475082" y="1789612"/>
              <a:ext cx="998991" cy="261610"/>
            </a:xfrm>
            <a:prstGeom prst="rect">
              <a:avLst/>
            </a:prstGeom>
          </p:spPr>
          <p:txBody>
            <a:bodyPr wrap="none">
              <a:spAutoFit/>
            </a:bodyPr>
            <a:lstStyle/>
            <a:p>
              <a:r>
                <a:rPr lang="en-US" sz="1100" b="1" dirty="0">
                  <a:solidFill>
                    <a:schemeClr val="tx1"/>
                  </a:solidFill>
                  <a:latin typeface="Arial" pitchFamily="34" charset="0"/>
                  <a:cs typeface="Arial" pitchFamily="34" charset="0"/>
                </a:rPr>
                <a:t>Mixed Layer</a:t>
              </a:r>
              <a:endParaRPr lang="en-US" sz="1100" dirty="0">
                <a:solidFill>
                  <a:schemeClr val="tx1"/>
                </a:solidFill>
              </a:endParaRPr>
            </a:p>
          </p:txBody>
        </p:sp>
      </p:grpSp>
      <p:sp>
        <p:nvSpPr>
          <p:cNvPr id="16" name="Rectangle 15"/>
          <p:cNvSpPr/>
          <p:nvPr/>
        </p:nvSpPr>
        <p:spPr>
          <a:xfrm>
            <a:off x="85697" y="5410200"/>
            <a:ext cx="5961888" cy="430887"/>
          </a:xfrm>
          <a:prstGeom prst="rect">
            <a:avLst/>
          </a:prstGeom>
        </p:spPr>
        <p:txBody>
          <a:bodyPr wrap="none">
            <a:spAutoFit/>
          </a:bodyPr>
          <a:lstStyle/>
          <a:p>
            <a:pPr algn="l"/>
            <a:r>
              <a:rPr lang="en-US" sz="2200" b="1" dirty="0" err="1">
                <a:solidFill>
                  <a:srgbClr val="FF0000"/>
                </a:solidFill>
                <a:ea typeface="ＭＳ Ｐゴシック" pitchFamily="-128" charset="-128"/>
              </a:rPr>
              <a:t>Thermocline</a:t>
            </a:r>
            <a:r>
              <a:rPr lang="en-US" sz="2200" b="1" dirty="0">
                <a:solidFill>
                  <a:srgbClr val="FF0000"/>
                </a:solidFill>
                <a:ea typeface="ＭＳ Ｐゴシック" pitchFamily="-128" charset="-128"/>
              </a:rPr>
              <a:t> = the layer with large vertical T gradient</a:t>
            </a:r>
            <a:endParaRPr lang="en-US" sz="22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666" y="685800"/>
            <a:ext cx="9067800" cy="5562600"/>
            <a:chOff x="0" y="685800"/>
            <a:chExt cx="9067800" cy="5562600"/>
          </a:xfrm>
        </p:grpSpPr>
        <p:pic>
          <p:nvPicPr>
            <p:cNvPr id="396290" name="Picture 2"/>
            <p:cNvPicPr>
              <a:picLocks noChangeAspect="1" noChangeArrowheads="1"/>
            </p:cNvPicPr>
            <p:nvPr/>
          </p:nvPicPr>
          <p:blipFill>
            <a:blip r:embed="rId2" cstate="print"/>
            <a:srcRect/>
            <a:stretch>
              <a:fillRect/>
            </a:stretch>
          </p:blipFill>
          <p:spPr bwMode="auto">
            <a:xfrm>
              <a:off x="0" y="685800"/>
              <a:ext cx="6392504" cy="5562600"/>
            </a:xfrm>
            <a:prstGeom prst="rect">
              <a:avLst/>
            </a:prstGeom>
            <a:noFill/>
            <a:ln w="9525">
              <a:noFill/>
              <a:miter lim="800000"/>
              <a:headEnd/>
              <a:tailEnd/>
            </a:ln>
          </p:spPr>
        </p:pic>
        <p:pic>
          <p:nvPicPr>
            <p:cNvPr id="396291" name="Picture 3"/>
            <p:cNvPicPr>
              <a:picLocks noChangeAspect="1" noChangeArrowheads="1"/>
            </p:cNvPicPr>
            <p:nvPr/>
          </p:nvPicPr>
          <p:blipFill>
            <a:blip r:embed="rId3" cstate="print"/>
            <a:srcRect/>
            <a:stretch>
              <a:fillRect/>
            </a:stretch>
          </p:blipFill>
          <p:spPr bwMode="auto">
            <a:xfrm>
              <a:off x="6391791" y="685800"/>
              <a:ext cx="2676009" cy="5562600"/>
            </a:xfrm>
            <a:prstGeom prst="rect">
              <a:avLst/>
            </a:prstGeom>
            <a:noFill/>
            <a:ln w="9525">
              <a:noFill/>
              <a:miter lim="800000"/>
              <a:headEnd/>
              <a:tailEnd/>
            </a:ln>
          </p:spPr>
        </p:pic>
      </p:grpSp>
      <p:sp>
        <p:nvSpPr>
          <p:cNvPr id="6" name="TextBox 5">
            <a:extLst>
              <a:ext uri="{FF2B5EF4-FFF2-40B4-BE49-F238E27FC236}">
                <a16:creationId xmlns:a16="http://schemas.microsoft.com/office/drawing/2014/main" id="{85423D38-12B8-4B22-8EDC-894BE7A1E7D7}"/>
              </a:ext>
            </a:extLst>
          </p:cNvPr>
          <p:cNvSpPr txBox="1"/>
          <p:nvPr/>
        </p:nvSpPr>
        <p:spPr>
          <a:xfrm>
            <a:off x="4267200" y="5757446"/>
            <a:ext cx="2819400" cy="307777"/>
          </a:xfrm>
          <a:prstGeom prst="rect">
            <a:avLst/>
          </a:prstGeom>
          <a:noFill/>
        </p:spPr>
        <p:txBody>
          <a:bodyPr wrap="square">
            <a:spAutoFit/>
          </a:bodyPr>
          <a:lstStyle/>
          <a:p>
            <a:r>
              <a:rPr lang="en-US" sz="1400" b="1" dirty="0" err="1">
                <a:solidFill>
                  <a:schemeClr val="bg2"/>
                </a:solidFill>
                <a:latin typeface="Arial" charset="0"/>
                <a:cs typeface="Times New Roman" pitchFamily="18" charset="0"/>
              </a:rPr>
              <a:t>Neelin</a:t>
            </a:r>
            <a:r>
              <a:rPr lang="en-US" sz="1400" b="1" dirty="0">
                <a:solidFill>
                  <a:schemeClr val="bg2"/>
                </a:solidFill>
                <a:latin typeface="Arial" charset="0"/>
                <a:cs typeface="Times New Roman" pitchFamily="18" charset="0"/>
              </a:rPr>
              <a:t> (2011)</a:t>
            </a:r>
            <a:endParaRPr lang="en-US" sz="1400" dirty="0"/>
          </a:p>
        </p:txBody>
      </p:sp>
      <p:grpSp>
        <p:nvGrpSpPr>
          <p:cNvPr id="7" name="Group 6">
            <a:extLst>
              <a:ext uri="{FF2B5EF4-FFF2-40B4-BE49-F238E27FC236}">
                <a16:creationId xmlns:a16="http://schemas.microsoft.com/office/drawing/2014/main" id="{5F39AB6F-307C-4475-9843-16B2B46237CF}"/>
              </a:ext>
            </a:extLst>
          </p:cNvPr>
          <p:cNvGrpSpPr/>
          <p:nvPr/>
        </p:nvGrpSpPr>
        <p:grpSpPr>
          <a:xfrm>
            <a:off x="0" y="691274"/>
            <a:ext cx="1676400" cy="1975725"/>
            <a:chOff x="6530382" y="1524000"/>
            <a:chExt cx="2537418" cy="3429000"/>
          </a:xfrm>
        </p:grpSpPr>
        <p:pic>
          <p:nvPicPr>
            <p:cNvPr id="8" name="Picture 2" descr="http://www.windows2universe.org/earth/Water/images/sm_temperature_depth.jpg">
              <a:extLst>
                <a:ext uri="{FF2B5EF4-FFF2-40B4-BE49-F238E27FC236}">
                  <a16:creationId xmlns:a16="http://schemas.microsoft.com/office/drawing/2014/main" id="{37023D83-58C5-42A1-AF59-2EA98C3C5E42}"/>
                </a:ext>
              </a:extLst>
            </p:cNvPr>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9" name="Straight Connector 8">
              <a:extLst>
                <a:ext uri="{FF2B5EF4-FFF2-40B4-BE49-F238E27FC236}">
                  <a16:creationId xmlns:a16="http://schemas.microsoft.com/office/drawing/2014/main" id="{58AA3048-3223-477B-B692-BCC6A0BC1C85}"/>
                </a:ext>
              </a:extLst>
            </p:cNvPr>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0" name="Rectangle 9">
              <a:extLst>
                <a:ext uri="{FF2B5EF4-FFF2-40B4-BE49-F238E27FC236}">
                  <a16:creationId xmlns:a16="http://schemas.microsoft.com/office/drawing/2014/main" id="{32AB6DFD-0C67-4004-8E5F-9ED8CEE862D6}"/>
                </a:ext>
              </a:extLst>
            </p:cNvPr>
            <p:cNvSpPr/>
            <p:nvPr/>
          </p:nvSpPr>
          <p:spPr>
            <a:xfrm>
              <a:off x="7475082" y="1789612"/>
              <a:ext cx="998991" cy="261610"/>
            </a:xfrm>
            <a:prstGeom prst="rect">
              <a:avLst/>
            </a:prstGeom>
          </p:spPr>
          <p:txBody>
            <a:bodyPr wrap="none">
              <a:spAutoFit/>
            </a:bodyPr>
            <a:lstStyle/>
            <a:p>
              <a:r>
                <a:rPr lang="en-US" sz="1100" b="1" dirty="0">
                  <a:solidFill>
                    <a:schemeClr val="tx1"/>
                  </a:solidFill>
                  <a:latin typeface="Arial" pitchFamily="34" charset="0"/>
                  <a:cs typeface="Arial" pitchFamily="34" charset="0"/>
                </a:rPr>
                <a:t>Mixed Layer</a:t>
              </a:r>
              <a:endParaRPr lang="en-US" sz="1100" dirty="0">
                <a:solidFill>
                  <a:schemeClr val="tx1"/>
                </a:solidFill>
              </a:endParaRP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43000"/>
            <a:ext cx="9144000" cy="4900981"/>
            <a:chOff x="0" y="1143000"/>
            <a:chExt cx="9144000" cy="4900981"/>
          </a:xfrm>
        </p:grpSpPr>
        <p:pic>
          <p:nvPicPr>
            <p:cNvPr id="397314" name="Picture 2"/>
            <p:cNvPicPr>
              <a:picLocks noChangeAspect="1" noChangeArrowheads="1"/>
            </p:cNvPicPr>
            <p:nvPr/>
          </p:nvPicPr>
          <p:blipFill>
            <a:blip r:embed="rId2" cstate="print"/>
            <a:srcRect/>
            <a:stretch>
              <a:fillRect/>
            </a:stretch>
          </p:blipFill>
          <p:spPr bwMode="auto">
            <a:xfrm>
              <a:off x="0" y="1143000"/>
              <a:ext cx="6400800" cy="4900981"/>
            </a:xfrm>
            <a:prstGeom prst="rect">
              <a:avLst/>
            </a:prstGeom>
            <a:noFill/>
            <a:ln w="9525">
              <a:noFill/>
              <a:miter lim="800000"/>
              <a:headEnd/>
              <a:tailEnd/>
            </a:ln>
          </p:spPr>
        </p:pic>
        <p:pic>
          <p:nvPicPr>
            <p:cNvPr id="397315" name="Picture 3"/>
            <p:cNvPicPr>
              <a:picLocks noChangeAspect="1" noChangeArrowheads="1"/>
            </p:cNvPicPr>
            <p:nvPr/>
          </p:nvPicPr>
          <p:blipFill>
            <a:blip r:embed="rId3" cstate="print"/>
            <a:srcRect/>
            <a:stretch>
              <a:fillRect/>
            </a:stretch>
          </p:blipFill>
          <p:spPr bwMode="auto">
            <a:xfrm>
              <a:off x="6400800" y="1143000"/>
              <a:ext cx="2743200" cy="48768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FD6C34C-EC70-4303-8BB4-0F126219FD4B}"/>
              </a:ext>
            </a:extLst>
          </p:cNvPr>
          <p:cNvSpPr txBox="1"/>
          <p:nvPr/>
        </p:nvSpPr>
        <p:spPr>
          <a:xfrm>
            <a:off x="4267200" y="6093023"/>
            <a:ext cx="2819400" cy="307777"/>
          </a:xfrm>
          <a:prstGeom prst="rect">
            <a:avLst/>
          </a:prstGeom>
          <a:noFill/>
        </p:spPr>
        <p:txBody>
          <a:bodyPr wrap="square">
            <a:spAutoFit/>
          </a:bodyPr>
          <a:lstStyle/>
          <a:p>
            <a:r>
              <a:rPr lang="en-US" sz="1400" b="1" dirty="0" err="1">
                <a:solidFill>
                  <a:schemeClr val="bg2"/>
                </a:solidFill>
                <a:latin typeface="Arial" charset="0"/>
                <a:cs typeface="Times New Roman" pitchFamily="18" charset="0"/>
              </a:rPr>
              <a:t>Neelin</a:t>
            </a:r>
            <a:r>
              <a:rPr lang="en-US" sz="1400" b="1" dirty="0">
                <a:solidFill>
                  <a:schemeClr val="bg2"/>
                </a:solidFill>
                <a:latin typeface="Arial" charset="0"/>
                <a:cs typeface="Times New Roman" pitchFamily="18" charset="0"/>
              </a:rPr>
              <a:t> (2011)</a:t>
            </a:r>
            <a:endParaRPr lang="en-US" sz="1400"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219200"/>
            <a:ext cx="9144000" cy="4957762"/>
            <a:chOff x="0" y="1219200"/>
            <a:chExt cx="9144000" cy="4957762"/>
          </a:xfrm>
        </p:grpSpPr>
        <p:pic>
          <p:nvPicPr>
            <p:cNvPr id="398338" name="Picture 2"/>
            <p:cNvPicPr>
              <a:picLocks noChangeAspect="1" noChangeArrowheads="1"/>
            </p:cNvPicPr>
            <p:nvPr/>
          </p:nvPicPr>
          <p:blipFill>
            <a:blip r:embed="rId2" cstate="print"/>
            <a:srcRect/>
            <a:stretch>
              <a:fillRect/>
            </a:stretch>
          </p:blipFill>
          <p:spPr bwMode="auto">
            <a:xfrm>
              <a:off x="0" y="1219200"/>
              <a:ext cx="6646016" cy="4957762"/>
            </a:xfrm>
            <a:prstGeom prst="rect">
              <a:avLst/>
            </a:prstGeom>
            <a:noFill/>
            <a:ln w="9525">
              <a:noFill/>
              <a:miter lim="800000"/>
              <a:headEnd/>
              <a:tailEnd/>
            </a:ln>
          </p:spPr>
        </p:pic>
        <p:pic>
          <p:nvPicPr>
            <p:cNvPr id="398339" name="Picture 3"/>
            <p:cNvPicPr>
              <a:picLocks noChangeAspect="1" noChangeArrowheads="1"/>
            </p:cNvPicPr>
            <p:nvPr/>
          </p:nvPicPr>
          <p:blipFill>
            <a:blip r:embed="rId3" cstate="print"/>
            <a:srcRect/>
            <a:stretch>
              <a:fillRect/>
            </a:stretch>
          </p:blipFill>
          <p:spPr bwMode="auto">
            <a:xfrm>
              <a:off x="6608716" y="1219200"/>
              <a:ext cx="2535284" cy="49530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87FA3379-0778-402D-A338-E5B22B70DE09}"/>
              </a:ext>
            </a:extLst>
          </p:cNvPr>
          <p:cNvSpPr txBox="1"/>
          <p:nvPr/>
        </p:nvSpPr>
        <p:spPr>
          <a:xfrm>
            <a:off x="4267200" y="6169223"/>
            <a:ext cx="2819400" cy="307777"/>
          </a:xfrm>
          <a:prstGeom prst="rect">
            <a:avLst/>
          </a:prstGeom>
          <a:noFill/>
        </p:spPr>
        <p:txBody>
          <a:bodyPr wrap="square">
            <a:spAutoFit/>
          </a:bodyPr>
          <a:lstStyle/>
          <a:p>
            <a:r>
              <a:rPr lang="en-US" sz="1400" b="1" dirty="0" err="1">
                <a:solidFill>
                  <a:schemeClr val="bg2"/>
                </a:solidFill>
                <a:latin typeface="Arial" charset="0"/>
                <a:cs typeface="Times New Roman" pitchFamily="18" charset="0"/>
              </a:rPr>
              <a:t>Neelin</a:t>
            </a:r>
            <a:r>
              <a:rPr lang="en-US" sz="1400" b="1" dirty="0">
                <a:solidFill>
                  <a:schemeClr val="bg2"/>
                </a:solidFill>
                <a:latin typeface="Arial" charset="0"/>
                <a:cs typeface="Times New Roman" pitchFamily="18" charset="0"/>
              </a:rPr>
              <a:t> (2011)</a:t>
            </a:r>
            <a:endParaRPr lang="en-US" sz="1400"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FF0000"/>
                </a:solidFill>
                <a:latin typeface="Arial" pitchFamily="34" charset="0"/>
                <a:ea typeface="ＭＳ Ｐゴシック" pitchFamily="-128" charset="-128"/>
                <a:cs typeface="Arial" pitchFamily="34" charset="0"/>
              </a:rPr>
              <a:t>(warm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algn="l" eaLnBrk="1" hangingPunct="1">
              <a:buFontTx/>
              <a:buChar char="•"/>
            </a:pPr>
            <a:r>
              <a:rPr lang="en-US" sz="2400" b="1" dirty="0">
                <a:solidFill>
                  <a:srgbClr val="003366"/>
                </a:solidFill>
                <a:latin typeface="Times New Roman" pitchFamily="28" charset="0"/>
                <a:ea typeface="ＭＳ Ｐゴシック" pitchFamily="-128" charset="-128"/>
              </a:rPr>
              <a:t> </a:t>
            </a:r>
            <a:r>
              <a:rPr lang="en-US" sz="2400" b="1" dirty="0">
                <a:solidFill>
                  <a:srgbClr val="FF0000"/>
                </a:solidFill>
                <a:ea typeface="ＭＳ Ｐゴシック" pitchFamily="-128" charset="-128"/>
              </a:rPr>
              <a:t>Positive feedback </a:t>
            </a:r>
            <a:r>
              <a:rPr lang="en-US" sz="2400" b="1" dirty="0">
                <a:solidFill>
                  <a:srgbClr val="003366"/>
                </a:solidFill>
                <a:ea typeface="ＭＳ Ｐゴシック" pitchFamily="-128" charset="-128"/>
              </a:rPr>
              <a:t>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r>
              <a:rPr lang="en-US" sz="2000" b="1" dirty="0">
                <a:solidFill>
                  <a:schemeClr val="tx1"/>
                </a:solidFill>
                <a:latin typeface="+mj-lt"/>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eaLnBrk="1" hangingPunct="1">
              <a:spcBef>
                <a:spcPct val="50000"/>
              </a:spcBef>
            </a:pPr>
            <a:r>
              <a:rPr lang="en-US" sz="1400" b="1" dirty="0" err="1">
                <a:solidFill>
                  <a:srgbClr val="003366"/>
                </a:solidFill>
                <a:latin typeface="Times New Roman" pitchFamily="28" charset="0"/>
                <a:ea typeface="ＭＳ Ｐゴシック" pitchFamily="-128" charset="-128"/>
              </a:rPr>
              <a:t>Jakob</a:t>
            </a:r>
            <a:r>
              <a:rPr lang="en-US" sz="1400" b="1" dirty="0">
                <a:solidFill>
                  <a:srgbClr val="003366"/>
                </a:solidFill>
                <a:latin typeface="Times New Roman" pitchFamily="28" charset="0"/>
                <a:ea typeface="ＭＳ Ｐゴシック" pitchFamily="-128" charset="-128"/>
              </a:rPr>
              <a:t> </a:t>
            </a:r>
            <a:r>
              <a:rPr lang="en-US" sz="1400" b="1" dirty="0" err="1">
                <a:solidFill>
                  <a:srgbClr val="003366"/>
                </a:solidFill>
                <a:latin typeface="Times New Roman" pitchFamily="28" charset="0"/>
                <a:ea typeface="ＭＳ Ｐゴシック" pitchFamily="-128" charset="-128"/>
              </a:rPr>
              <a:t>Bjerknes</a:t>
            </a:r>
            <a:r>
              <a:rPr lang="en-US" sz="1400" b="1" dirty="0">
                <a:solidFill>
                  <a:srgbClr val="003366"/>
                </a:solidFill>
                <a:latin typeface="Times New Roman" pitchFamily="28" charset="0"/>
                <a:ea typeface="ＭＳ Ｐゴシック" pitchFamily="-128" charset="-128"/>
              </a:rPr>
              <a:t> (1897-1975) </a:t>
            </a:r>
          </a:p>
        </p:txBody>
      </p:sp>
      <p:sp>
        <p:nvSpPr>
          <p:cNvPr id="13" name="Rectangle 12"/>
          <p:cNvSpPr/>
          <p:nvPr/>
        </p:nvSpPr>
        <p:spPr>
          <a:xfrm>
            <a:off x="1600200" y="762000"/>
            <a:ext cx="7086600" cy="353943"/>
          </a:xfrm>
          <a:prstGeom prst="rect">
            <a:avLst/>
          </a:prstGeom>
        </p:spPr>
        <p:txBody>
          <a:bodyPr wrap="square">
            <a:spAutoFit/>
          </a:bodyPr>
          <a:lstStyle/>
          <a:p>
            <a:r>
              <a:rPr lang="en-US" sz="1700" b="1" dirty="0">
                <a:solidFill>
                  <a:schemeClr val="tx1"/>
                </a:solidFill>
              </a:rPr>
              <a:t>Norwegian-American meteorologist, founded UCLA Dept. of Meteorology</a:t>
            </a:r>
          </a:p>
        </p:txBody>
      </p:sp>
      <p:sp>
        <p:nvSpPr>
          <p:cNvPr id="14" name="TextBox 13"/>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r>
              <a:rPr lang="en-US" sz="2000" b="1" dirty="0">
                <a:solidFill>
                  <a:srgbClr val="C00000"/>
                </a:solidFill>
              </a:rPr>
              <a:t>Weakening </a:t>
            </a:r>
          </a:p>
          <a:p>
            <a:r>
              <a:rPr lang="en-US" sz="2000" b="1" dirty="0">
                <a:solidFill>
                  <a:srgbClr val="C00000"/>
                </a:solidFill>
              </a:rPr>
              <a:t>SLP gradient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5" descr="Bjerknes_hypoth_nina"/>
          <p:cNvPicPr>
            <a:picLocks noChangeAspect="1" noChangeArrowheads="1"/>
          </p:cNvPicPr>
          <p:nvPr/>
        </p:nvPicPr>
        <p:blipFill>
          <a:blip r:embed="rId3" cstate="print"/>
          <a:srcRect/>
          <a:stretch>
            <a:fillRect/>
          </a:stretch>
        </p:blipFill>
        <p:spPr bwMode="auto">
          <a:xfrm>
            <a:off x="457200" y="1247775"/>
            <a:ext cx="8208963" cy="4787900"/>
          </a:xfrm>
          <a:prstGeom prst="rect">
            <a:avLst/>
          </a:prstGeom>
          <a:noFill/>
          <a:ln w="9525">
            <a:noFill/>
            <a:miter lim="800000"/>
            <a:headEnd/>
            <a:tailEnd/>
          </a:ln>
        </p:spPr>
      </p:pic>
      <p:sp>
        <p:nvSpPr>
          <p:cNvPr id="17411" name="Rectangle 2"/>
          <p:cNvSpPr>
            <a:spLocks noGrp="1" noChangeArrowheads="1"/>
          </p:cNvSpPr>
          <p:nvPr>
            <p:ph type="title"/>
          </p:nvPr>
        </p:nvSpPr>
        <p:spPr bwMode="auto">
          <a:xfrm>
            <a:off x="227013" y="193675"/>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0070C0"/>
                </a:solidFill>
                <a:latin typeface="Arial" pitchFamily="34" charset="0"/>
                <a:ea typeface="ＭＳ Ｐゴシック" pitchFamily="-128" charset="-128"/>
                <a:cs typeface="Arial" pitchFamily="34" charset="0"/>
              </a:rPr>
              <a:t>(cold phase)</a:t>
            </a:r>
          </a:p>
        </p:txBody>
      </p:sp>
      <p:grpSp>
        <p:nvGrpSpPr>
          <p:cNvPr id="2" name="Group 9"/>
          <p:cNvGrpSpPr>
            <a:grpSpLocks/>
          </p:cNvGrpSpPr>
          <p:nvPr/>
        </p:nvGrpSpPr>
        <p:grpSpPr bwMode="auto">
          <a:xfrm>
            <a:off x="1963738" y="228600"/>
            <a:ext cx="5173662" cy="419100"/>
            <a:chOff x="797" y="1188"/>
            <a:chExt cx="4139" cy="274"/>
          </a:xfrm>
        </p:grpSpPr>
        <p:sp>
          <p:nvSpPr>
            <p:cNvPr id="17416" name="Line 1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7417" name="Line 1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7413" name="Text Box 13"/>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algn="l" eaLnBrk="1" hangingPunct="1">
              <a:buFontTx/>
              <a:buChar char="•"/>
            </a:pPr>
            <a:r>
              <a:rPr lang="en-US" sz="2400" b="1" dirty="0">
                <a:solidFill>
                  <a:srgbClr val="003366"/>
                </a:solidFill>
                <a:ea typeface="ＭＳ Ｐゴシック" pitchFamily="-128" charset="-128"/>
              </a:rPr>
              <a:t> </a:t>
            </a:r>
            <a:r>
              <a:rPr lang="en-US" sz="2400" b="1" dirty="0">
                <a:solidFill>
                  <a:srgbClr val="FF0000"/>
                </a:solidFill>
                <a:ea typeface="ＭＳ Ｐゴシック" pitchFamily="-128" charset="-128"/>
              </a:rPr>
              <a:t>Positive feedback </a:t>
            </a:r>
            <a:r>
              <a:rPr lang="en-US" sz="2400" b="1" dirty="0">
                <a:solidFill>
                  <a:srgbClr val="003366"/>
                </a:solidFill>
                <a:ea typeface="ＭＳ Ｐゴシック" pitchFamily="-128" charset="-128"/>
              </a:rPr>
              <a:t>loop reinforces initial anomaly</a:t>
            </a:r>
          </a:p>
        </p:txBody>
      </p:sp>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3887656" y="2114490"/>
            <a:ext cx="1293944" cy="400110"/>
          </a:xfrm>
          <a:prstGeom prst="rect">
            <a:avLst/>
          </a:prstGeom>
          <a:noFill/>
        </p:spPr>
        <p:txBody>
          <a:bodyPr wrap="none" rtlCol="0">
            <a:spAutoFit/>
          </a:bodyPr>
          <a:lstStyle/>
          <a:p>
            <a:r>
              <a:rPr lang="en-US" sz="2000" b="1" dirty="0">
                <a:solidFill>
                  <a:schemeClr val="tx1"/>
                </a:solidFill>
                <a:latin typeface="+mj-lt"/>
              </a:rPr>
              <a:t>in the east</a:t>
            </a:r>
          </a:p>
        </p:txBody>
      </p:sp>
      <p:sp>
        <p:nvSpPr>
          <p:cNvPr id="11" name="TextBox 10"/>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r>
              <a:rPr lang="en-US" sz="2000" b="1" dirty="0">
                <a:solidFill>
                  <a:srgbClr val="C00000"/>
                </a:solidFill>
              </a:rPr>
              <a:t>Enhanced </a:t>
            </a:r>
          </a:p>
          <a:p>
            <a:r>
              <a:rPr lang="en-US" sz="2000" b="1" dirty="0">
                <a:solidFill>
                  <a:srgbClr val="C00000"/>
                </a:solidFill>
              </a:rPr>
              <a:t>SLP gradient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
          <p:cNvSpPr>
            <a:spLocks noChangeArrowheads="1"/>
          </p:cNvSpPr>
          <p:nvPr/>
        </p:nvSpPr>
        <p:spPr bwMode="auto">
          <a:xfrm>
            <a:off x="155575" y="596900"/>
            <a:ext cx="8831263" cy="3517900"/>
          </a:xfrm>
          <a:prstGeom prst="rect">
            <a:avLst/>
          </a:prstGeom>
          <a:solidFill>
            <a:schemeClr val="bg1"/>
          </a:solidFill>
          <a:ln w="9525" algn="ctr">
            <a:no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pic>
        <p:nvPicPr>
          <p:cNvPr id="13315" name="Picture 17" descr="nino"/>
          <p:cNvPicPr>
            <a:picLocks noChangeArrowheads="1"/>
          </p:cNvPicPr>
          <p:nvPr/>
        </p:nvPicPr>
        <p:blipFill>
          <a:blip r:embed="rId3" cstate="print"/>
          <a:srcRect/>
          <a:stretch>
            <a:fillRect/>
          </a:stretch>
        </p:blipFill>
        <p:spPr bwMode="auto">
          <a:xfrm>
            <a:off x="274638" y="636587"/>
            <a:ext cx="8588375" cy="3373438"/>
          </a:xfrm>
          <a:prstGeom prst="rect">
            <a:avLst/>
          </a:prstGeom>
          <a:noFill/>
          <a:ln w="9525">
            <a:noFill/>
            <a:miter lim="800000"/>
            <a:headEnd/>
            <a:tailEnd/>
          </a:ln>
        </p:spPr>
      </p:pic>
      <p:sp>
        <p:nvSpPr>
          <p:cNvPr id="13316" name="Rectangle 4"/>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basin under </a:t>
            </a:r>
            <a:r>
              <a:rPr lang="en-US" dirty="0">
                <a:solidFill>
                  <a:srgbClr val="FF0000"/>
                </a:solidFill>
                <a:latin typeface="Arial" pitchFamily="34" charset="0"/>
                <a:ea typeface="ＭＳ Ｐゴシック" pitchFamily="-128" charset="-128"/>
                <a:cs typeface="Arial" pitchFamily="34" charset="0"/>
              </a:rPr>
              <a:t>El Niño</a:t>
            </a:r>
            <a:r>
              <a:rPr lang="en-US" dirty="0">
                <a:solidFill>
                  <a:srgbClr val="9A0021"/>
                </a:solidFill>
                <a:latin typeface="Arial" pitchFamily="34" charset="0"/>
                <a:ea typeface="ＭＳ Ｐゴシック" pitchFamily="-128" charset="-128"/>
                <a:cs typeface="Arial" pitchFamily="34" charset="0"/>
              </a:rPr>
              <a:t> </a:t>
            </a:r>
            <a:r>
              <a:rPr lang="en-US" dirty="0">
                <a:solidFill>
                  <a:srgbClr val="FF0000"/>
                </a:solidFill>
                <a:latin typeface="Arial" pitchFamily="34" charset="0"/>
                <a:ea typeface="ＭＳ Ｐゴシック" pitchFamily="-128" charset="-128"/>
                <a:cs typeface="Arial" pitchFamily="34" charset="0"/>
              </a:rPr>
              <a:t>(warm) </a:t>
            </a:r>
            <a:r>
              <a:rPr lang="en-US" dirty="0">
                <a:solidFill>
                  <a:srgbClr val="9A0021"/>
                </a:solidFill>
                <a:latin typeface="Arial" pitchFamily="34" charset="0"/>
                <a:ea typeface="ＭＳ Ｐゴシック" pitchFamily="-128" charset="-128"/>
                <a:cs typeface="Arial" pitchFamily="34" charset="0"/>
              </a:rPr>
              <a:t>conditions</a:t>
            </a:r>
            <a:endParaRPr lang="en-US" dirty="0">
              <a:latin typeface="Arial" pitchFamily="34" charset="0"/>
              <a:ea typeface="ＭＳ Ｐゴシック" pitchFamily="-128" charset="-128"/>
              <a:cs typeface="Arial" pitchFamily="34" charset="0"/>
            </a:endParaRPr>
          </a:p>
        </p:txBody>
      </p:sp>
      <p:grpSp>
        <p:nvGrpSpPr>
          <p:cNvPr id="2" name="Group 11"/>
          <p:cNvGrpSpPr>
            <a:grpSpLocks/>
          </p:cNvGrpSpPr>
          <p:nvPr/>
        </p:nvGrpSpPr>
        <p:grpSpPr bwMode="auto">
          <a:xfrm>
            <a:off x="1890713" y="88900"/>
            <a:ext cx="5378450" cy="419100"/>
            <a:chOff x="797" y="1188"/>
            <a:chExt cx="4139" cy="274"/>
          </a:xfrm>
        </p:grpSpPr>
        <p:sp>
          <p:nvSpPr>
            <p:cNvPr id="13324"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3325"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3320" name="Text Box 24"/>
          <p:cNvSpPr txBox="1">
            <a:spLocks noChangeArrowheads="1"/>
          </p:cNvSpPr>
          <p:nvPr/>
        </p:nvSpPr>
        <p:spPr bwMode="auto">
          <a:xfrm>
            <a:off x="38100" y="4045565"/>
            <a:ext cx="9105900" cy="2708434"/>
          </a:xfrm>
          <a:prstGeom prst="rect">
            <a:avLst/>
          </a:prstGeom>
          <a:noFill/>
          <a:ln w="9525">
            <a:noFill/>
            <a:miter lim="800000"/>
            <a:headEnd/>
            <a:tailEnd/>
          </a:ln>
        </p:spPr>
        <p:txBody>
          <a:bodyPr>
            <a:spAutoFit/>
          </a:bodyPr>
          <a:lstStyle/>
          <a:p>
            <a:pPr algn="l" eaLnBrk="1" hangingPunct="1">
              <a:buFontTx/>
              <a:buChar char="•"/>
            </a:pPr>
            <a:r>
              <a:rPr lang="en-US" sz="1600" b="1" dirty="0">
                <a:solidFill>
                  <a:srgbClr val="003366"/>
                </a:solidFill>
                <a:latin typeface="Times New Roman" pitchFamily="28" charset="0"/>
                <a:ea typeface="ＭＳ Ｐゴシック" pitchFamily="-128" charset="-128"/>
              </a:rPr>
              <a:t> </a:t>
            </a:r>
            <a:r>
              <a:rPr lang="en-US" sz="1400" b="1" dirty="0">
                <a:solidFill>
                  <a:srgbClr val="003366"/>
                </a:solidFill>
                <a:latin typeface="Times New Roman" pitchFamily="28" charset="0"/>
                <a:ea typeface="ＭＳ Ｐゴシック" pitchFamily="-128" charset="-128"/>
              </a:rPr>
              <a:t>Warmer SST in the east; convection and rainfall spread eastward</a:t>
            </a:r>
          </a:p>
          <a:p>
            <a:pPr algn="l" eaLnBrk="1" hangingPunct="1">
              <a:buFontTx/>
              <a:buChar char="•"/>
            </a:pPr>
            <a:r>
              <a:rPr lang="en-US" sz="1400" b="1" dirty="0">
                <a:solidFill>
                  <a:srgbClr val="003366"/>
                </a:solidFill>
                <a:latin typeface="Times New Roman" pitchFamily="28" charset="0"/>
                <a:ea typeface="ＭＳ Ｐゴシック" pitchFamily="-128" charset="-128"/>
              </a:rPr>
              <a:t> Trade winds weaken due to reduced SST and SLP west-east gradient</a:t>
            </a:r>
          </a:p>
          <a:p>
            <a:pPr algn="l" eaLnBrk="1" hangingPunct="1">
              <a:buFontTx/>
              <a:buChar char="•"/>
            </a:pPr>
            <a:r>
              <a:rPr lang="en-US" sz="1400" b="1" dirty="0">
                <a:solidFill>
                  <a:srgbClr val="003366"/>
                </a:solidFill>
                <a:latin typeface="Times New Roman" pitchFamily="28" charset="0"/>
                <a:ea typeface="ＭＳ Ｐゴシック" pitchFamily="-128" charset="-128"/>
              </a:rPr>
              <a:t> Unbalanced eastward PGF (pressure gradient force) in ocean  </a:t>
            </a:r>
            <a:r>
              <a:rPr lang="en-US" sz="1400" b="1" dirty="0">
                <a:solidFill>
                  <a:srgbClr val="003366"/>
                </a:solidFill>
                <a:latin typeface="Times New Roman" pitchFamily="28" charset="0"/>
                <a:ea typeface="ＭＳ Ｐゴシック" pitchFamily="-128" charset="-128"/>
                <a:sym typeface="Wingdings" pitchFamily="2" charset="2"/>
              </a:rPr>
              <a:t></a:t>
            </a:r>
            <a:r>
              <a:rPr lang="en-US" sz="1400" b="1" dirty="0">
                <a:solidFill>
                  <a:srgbClr val="003366"/>
                </a:solidFill>
                <a:latin typeface="Times New Roman" pitchFamily="28" charset="0"/>
                <a:ea typeface="ＭＳ Ｐゴシック" pitchFamily="-128" charset="-128"/>
              </a:rPr>
              <a:t> anomalous eastward surface currents  </a:t>
            </a:r>
            <a:r>
              <a:rPr lang="en-US" sz="1400" b="1" dirty="0">
                <a:solidFill>
                  <a:srgbClr val="003366"/>
                </a:solidFill>
                <a:latin typeface="Times New Roman" pitchFamily="28" charset="0"/>
                <a:ea typeface="ＭＳ Ｐゴシック" pitchFamily="-128" charset="-128"/>
                <a:sym typeface="Wingdings" pitchFamily="2" charset="2"/>
              </a:rPr>
              <a:t> </a:t>
            </a:r>
          </a:p>
          <a:p>
            <a:pPr algn="l" eaLnBrk="1" hangingPunct="1"/>
            <a:r>
              <a:rPr lang="en-US" sz="1400" b="1" dirty="0">
                <a:solidFill>
                  <a:srgbClr val="003366"/>
                </a:solidFill>
                <a:latin typeface="Times New Roman" pitchFamily="28" charset="0"/>
                <a:ea typeface="ＭＳ Ｐゴシック" pitchFamily="-128" charset="-128"/>
                <a:sym typeface="Wingdings" pitchFamily="2" charset="2"/>
              </a:rPr>
              <a:t>   thermocline </a:t>
            </a:r>
            <a:r>
              <a:rPr lang="en-US" sz="1400" b="1" dirty="0">
                <a:solidFill>
                  <a:srgbClr val="003366"/>
                </a:solidFill>
                <a:latin typeface="Times New Roman" pitchFamily="28" charset="0"/>
                <a:ea typeface="ＭＳ Ｐゴシック" pitchFamily="-128" charset="-128"/>
              </a:rPr>
              <a:t>deepens in the east but shallows in the west </a:t>
            </a:r>
            <a:r>
              <a:rPr lang="en-US" sz="1400" b="1" dirty="0">
                <a:solidFill>
                  <a:srgbClr val="003366"/>
                </a:solidFill>
                <a:latin typeface="Times New Roman" pitchFamily="28" charset="0"/>
                <a:ea typeface="ＭＳ Ｐゴシック" pitchFamily="-128" charset="-128"/>
                <a:sym typeface="Wingdings" pitchFamily="2" charset="2"/>
              </a:rPr>
              <a:t> subsurface cold anomalies appear in the west</a:t>
            </a:r>
            <a:endParaRPr lang="en-US" sz="1400" b="1" dirty="0">
              <a:solidFill>
                <a:srgbClr val="003366"/>
              </a:solidFill>
              <a:latin typeface="Times New Roman" pitchFamily="28" charset="0"/>
              <a:ea typeface="ＭＳ Ｐゴシック" pitchFamily="-128" charset="-128"/>
            </a:endParaRPr>
          </a:p>
          <a:p>
            <a:pPr algn="l" eaLnBrk="1" hangingPunct="1">
              <a:buFontTx/>
              <a:buChar char="•"/>
            </a:pPr>
            <a:r>
              <a:rPr lang="en-US" sz="1400" b="1" dirty="0">
                <a:solidFill>
                  <a:srgbClr val="003366"/>
                </a:solidFill>
                <a:latin typeface="Times New Roman" pitchFamily="28" charset="0"/>
                <a:ea typeface="ＭＳ Ｐゴシック" pitchFamily="-128" charset="-128"/>
              </a:rPr>
              <a:t> Upwelling brings up water less cold than normal in the east</a:t>
            </a:r>
            <a:r>
              <a:rPr lang="en-US" sz="1400" b="1" dirty="0">
                <a:solidFill>
                  <a:srgbClr val="003366"/>
                </a:solidFill>
                <a:latin typeface="Times New Roman" pitchFamily="28" charset="0"/>
                <a:ea typeface="ＭＳ Ｐゴシック" pitchFamily="-128" charset="-128"/>
                <a:sym typeface="Wingdings" pitchFamily="2" charset="2"/>
              </a:rPr>
              <a:t></a:t>
            </a:r>
            <a:r>
              <a:rPr lang="en-US" sz="1400" b="1" dirty="0">
                <a:solidFill>
                  <a:srgbClr val="003366"/>
                </a:solidFill>
                <a:latin typeface="Times New Roman" pitchFamily="28" charset="0"/>
                <a:ea typeface="ＭＳ Ｐゴシック" pitchFamily="-128" charset="-128"/>
              </a:rPr>
              <a:t> further increases SST in the east (</a:t>
            </a:r>
            <a:r>
              <a:rPr lang="en-US" sz="1400" b="1" dirty="0" err="1">
                <a:solidFill>
                  <a:srgbClr val="003366"/>
                </a:solidFill>
                <a:latin typeface="Times New Roman" pitchFamily="28" charset="0"/>
                <a:ea typeface="ＭＳ Ｐゴシック" pitchFamily="-128" charset="-128"/>
              </a:rPr>
              <a:t>Bjerknes</a:t>
            </a:r>
            <a:r>
              <a:rPr lang="en-US" sz="1400" b="1" dirty="0">
                <a:solidFill>
                  <a:srgbClr val="003366"/>
                </a:solidFill>
                <a:latin typeface="Times New Roman" pitchFamily="28" charset="0"/>
                <a:ea typeface="ＭＳ Ｐゴシック" pitchFamily="-128" charset="-128"/>
              </a:rPr>
              <a:t> feedbacks)</a:t>
            </a:r>
          </a:p>
          <a:p>
            <a:pPr algn="l" eaLnBrk="1" hangingPunct="1">
              <a:buFontTx/>
              <a:buChar char="•"/>
            </a:pPr>
            <a:r>
              <a:rPr lang="en-US" sz="1400" b="1" dirty="0">
                <a:solidFill>
                  <a:srgbClr val="003366"/>
                </a:solidFill>
                <a:latin typeface="Times New Roman" pitchFamily="28" charset="0"/>
                <a:ea typeface="ＭＳ Ｐゴシック" pitchFamily="-128" charset="-128"/>
              </a:rPr>
              <a:t> </a:t>
            </a:r>
            <a:r>
              <a:rPr lang="en-US" sz="1200" b="1" dirty="0">
                <a:solidFill>
                  <a:srgbClr val="FF0000"/>
                </a:solidFill>
                <a:latin typeface="Times New Roman" pitchFamily="28" charset="0"/>
                <a:ea typeface="ＭＳ Ｐゴシック" pitchFamily="-128" charset="-128"/>
              </a:rPr>
              <a:t>As more warm surface water is moved to east, the shallowed thermocline reaches the western boundary and it runs out of warm water </a:t>
            </a:r>
            <a:r>
              <a:rPr lang="en-US" sz="1200" b="1" dirty="0">
                <a:solidFill>
                  <a:srgbClr val="FF0000"/>
                </a:solidFill>
                <a:latin typeface="Times New Roman" pitchFamily="28" charset="0"/>
                <a:ea typeface="ＭＳ Ｐゴシック" pitchFamily="-128" charset="-128"/>
                <a:sym typeface="Wingdings" pitchFamily="2" charset="2"/>
              </a:rPr>
              <a:t> west sea level decreases, PGF decreases to balance the weakened wind force, eastward transport of warm water weakens, thermocline and SST anomalies are reduced in east SST and wind anomalies disappear, El Niño ends   without the anomalous winds, wind force exceeds PGF, surface warm water moves westward, the shallow thermocline anomalies or cold subsurface water moves eastward  start of the next La Niña. </a:t>
            </a:r>
          </a:p>
          <a:p>
            <a:pPr algn="l" eaLnBrk="1" hangingPunct="1">
              <a:buFontTx/>
              <a:buChar char="•"/>
            </a:pPr>
            <a:r>
              <a:rPr lang="en-US" sz="1200" b="1" dirty="0">
                <a:solidFill>
                  <a:srgbClr val="FF0000"/>
                </a:solidFill>
                <a:latin typeface="Times New Roman" pitchFamily="28" charset="0"/>
                <a:ea typeface="ＭＳ Ｐゴシック" pitchFamily="-128" charset="-128"/>
                <a:sym typeface="Wingdings" pitchFamily="2" charset="2"/>
              </a:rPr>
              <a:t> However, this cycle may be delayed if surface wind anomalies can be sustained (e.g. by MJO or other perturbations), or the SST in the east does not return to normal after the eastward transport of surface water stops (e.g., due to reduced upwelling of cold waters). This may lead to some El Nino events lasting for 2-4 years, instead of one season.</a:t>
            </a:r>
            <a:endParaRPr lang="en-US" sz="1400" b="1" dirty="0">
              <a:solidFill>
                <a:srgbClr val="FF0000"/>
              </a:solidFill>
              <a:latin typeface="Times New Roman" pitchFamily="28" charset="0"/>
              <a:ea typeface="ＭＳ Ｐゴシック" pitchFamily="-12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20">
                                            <p:txEl>
                                              <p:pRg st="5" end="5"/>
                                            </p:txEl>
                                          </p:spTgt>
                                        </p:tgtEl>
                                        <p:attrNameLst>
                                          <p:attrName>style.visibility</p:attrName>
                                        </p:attrNameLst>
                                      </p:cBhvr>
                                      <p:to>
                                        <p:strVal val="visible"/>
                                      </p:to>
                                    </p:set>
                                    <p:animEffect transition="in" filter="blinds(horizontal)">
                                      <p:cBhvr>
                                        <p:cTn id="7" dur="500"/>
                                        <p:tgtEl>
                                          <p:spTgt spid="13320">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20">
                                            <p:txEl>
                                              <p:pRg st="6" end="6"/>
                                            </p:txEl>
                                          </p:spTgt>
                                        </p:tgtEl>
                                        <p:attrNameLst>
                                          <p:attrName>style.visibility</p:attrName>
                                        </p:attrNameLst>
                                      </p:cBhvr>
                                      <p:to>
                                        <p:strVal val="visible"/>
                                      </p:to>
                                    </p:set>
                                    <p:animEffect transition="in" filter="blinds(horizontal)">
                                      <p:cBhvr>
                                        <p:cTn id="12" dur="500"/>
                                        <p:tgtEl>
                                          <p:spTgt spid="133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3810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2</a:t>
            </a:fld>
            <a:endParaRPr lang="en-US" dirty="0">
              <a:solidFill>
                <a:srgbClr val="000000"/>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1143000"/>
            <a:ext cx="9067800" cy="5105400"/>
          </a:xfrm>
          <a:prstGeom prst="rect">
            <a:avLst/>
          </a:prstGeom>
          <a:noFill/>
          <a:ln w="9525">
            <a:noFill/>
            <a:miter lim="800000"/>
            <a:headEnd/>
            <a:tailEnd/>
          </a:ln>
        </p:spPr>
        <p:txBody>
          <a:bodyPr/>
          <a:lstStyle/>
          <a:p>
            <a:pPr marL="342900" indent="-342900" algn="l">
              <a:spcBef>
                <a:spcPct val="20000"/>
              </a:spcBef>
              <a:buFontTx/>
              <a:buChar char="•"/>
              <a:defRPr/>
            </a:pPr>
            <a:r>
              <a:rPr lang="en-US" b="1" kern="0" dirty="0">
                <a:solidFill>
                  <a:schemeClr val="bg1"/>
                </a:solidFill>
                <a:latin typeface="Microsoft Sans Serif" pitchFamily="34" charset="0"/>
              </a:rPr>
              <a:t>Modes of Climate Variability: </a:t>
            </a:r>
            <a:r>
              <a:rPr lang="en-US" b="1" kern="0" dirty="0">
                <a:latin typeface="Microsoft Sans Serif" pitchFamily="34" charset="0"/>
              </a:rPr>
              <a:t>recurring spatial and temporal patterns of climate variations. </a:t>
            </a:r>
            <a:r>
              <a:rPr lang="en-US" b="1" kern="0" dirty="0">
                <a:solidFill>
                  <a:schemeClr val="bg1"/>
                </a:solidFill>
                <a:latin typeface="Microsoft Sans Serif" pitchFamily="34" charset="0"/>
              </a:rPr>
              <a:t> </a:t>
            </a:r>
          </a:p>
          <a:p>
            <a:pPr marL="342900" indent="-342900" algn="l">
              <a:spcBef>
                <a:spcPct val="20000"/>
              </a:spcBef>
              <a:buFontTx/>
              <a:buChar char="•"/>
              <a:defRPr/>
            </a:pPr>
            <a:endParaRPr lang="en-US" sz="1100" b="1" kern="0" dirty="0">
              <a:solidFill>
                <a:schemeClr val="bg1"/>
              </a:solidFill>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Inter-annual</a:t>
            </a:r>
            <a:r>
              <a:rPr lang="en-US" b="1" kern="0" dirty="0">
                <a:solidFill>
                  <a:schemeClr val="bg1"/>
                </a:solidFill>
                <a:latin typeface="Microsoft Sans Serif" pitchFamily="34" charset="0"/>
              </a:rPr>
              <a:t> modes:</a:t>
            </a:r>
            <a:r>
              <a:rPr lang="en-US"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 </a:t>
            </a:r>
            <a:r>
              <a:rPr lang="en-US" sz="2400" b="1" kern="0" dirty="0">
                <a:solidFill>
                  <a:srgbClr val="FF0000"/>
                </a:solidFill>
                <a:latin typeface="Microsoft Sans Serif" pitchFamily="34" charset="0"/>
              </a:rPr>
              <a:t>El Niño-Southern Oscillation (ENSO) </a:t>
            </a:r>
          </a:p>
          <a:p>
            <a:pPr marL="342900" indent="-342900" algn="l">
              <a:spcBef>
                <a:spcPct val="20000"/>
              </a:spcBef>
              <a:defRPr/>
            </a:pPr>
            <a:r>
              <a:rPr lang="en-US" sz="2400" b="1" kern="0" dirty="0">
                <a:latin typeface="Microsoft Sans Serif" pitchFamily="34" charset="0"/>
              </a:rPr>
              <a:t>     - North Atlantic Oscillation (NAO)</a:t>
            </a:r>
          </a:p>
          <a:p>
            <a:pPr marL="342900" indent="-342900" algn="l">
              <a:spcBef>
                <a:spcPct val="20000"/>
              </a:spcBef>
              <a:defRPr/>
            </a:pPr>
            <a:r>
              <a:rPr lang="en-US" sz="2400" b="1" kern="0" dirty="0">
                <a:latin typeface="Microsoft Sans Serif" pitchFamily="34" charset="0"/>
              </a:rPr>
              <a:t>	 - Arctic Oscillation (AO) or Northern Annular Mode (NAM)</a:t>
            </a:r>
          </a:p>
          <a:p>
            <a:pPr marL="342900" indent="-342900" algn="l">
              <a:spcBef>
                <a:spcPct val="20000"/>
              </a:spcBef>
              <a:defRPr/>
            </a:pPr>
            <a:r>
              <a:rPr lang="en-US" sz="2400" b="1" kern="0" dirty="0">
                <a:latin typeface="Microsoft Sans Serif" pitchFamily="34" charset="0"/>
              </a:rPr>
              <a:t>	 - Southern Annular Mode (SAM), similar to NAM but for S.H.</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b="1" kern="0" dirty="0">
                <a:solidFill>
                  <a:srgbClr val="C00000"/>
                </a:solidFill>
                <a:latin typeface="Microsoft Sans Serif" pitchFamily="34" charset="0"/>
              </a:rPr>
              <a:t>Decadal to multi-decadal</a:t>
            </a:r>
            <a:r>
              <a:rPr lang="en-US" b="1" kern="0" dirty="0">
                <a:solidFill>
                  <a:schemeClr val="bg1"/>
                </a:solidFill>
                <a:latin typeface="Microsoft Sans Serif" pitchFamily="34" charset="0"/>
              </a:rPr>
              <a:t> modes </a:t>
            </a:r>
            <a:r>
              <a:rPr lang="en-US" sz="2400" b="1" kern="0" dirty="0">
                <a:solidFill>
                  <a:schemeClr val="bg1"/>
                </a:solidFill>
                <a:latin typeface="Microsoft Sans Serif" pitchFamily="34" charset="0"/>
              </a:rPr>
              <a:t>(Liu 2012, JC)</a:t>
            </a:r>
            <a:r>
              <a:rPr lang="en-US" b="1" kern="0" dirty="0">
                <a:solidFill>
                  <a:schemeClr val="bg1"/>
                </a:solidFill>
                <a:latin typeface="Microsoft Sans Serif" pitchFamily="34" charset="0"/>
              </a:rPr>
              <a:t>: </a:t>
            </a:r>
          </a:p>
          <a:p>
            <a:pPr marL="342900" indent="-342900" algn="l">
              <a:spcBef>
                <a:spcPct val="20000"/>
              </a:spcBef>
              <a:defRPr/>
            </a:pPr>
            <a:r>
              <a:rPr lang="en-US" sz="2400" b="1" kern="0" dirty="0">
                <a:solidFill>
                  <a:schemeClr val="bg1"/>
                </a:solidFill>
                <a:latin typeface="Microsoft Sans Serif" pitchFamily="34" charset="0"/>
              </a:rPr>
              <a:t>	- </a:t>
            </a:r>
            <a:r>
              <a:rPr lang="en-US" sz="2400" b="1" kern="0" dirty="0">
                <a:latin typeface="Microsoft Sans Serif" pitchFamily="34" charset="0"/>
              </a:rPr>
              <a:t>Pacific Decadal Oscillation (PDO) </a:t>
            </a:r>
          </a:p>
          <a:p>
            <a:pPr marL="342900" indent="-342900" algn="l">
              <a:spcBef>
                <a:spcPct val="20000"/>
              </a:spcBef>
              <a:defRPr/>
            </a:pPr>
            <a:r>
              <a:rPr lang="en-US" sz="2400" b="1" kern="0" dirty="0">
                <a:latin typeface="Microsoft Sans Serif" pitchFamily="34" charset="0"/>
              </a:rPr>
              <a:t>    - Inter-decadal Pacific Oscillation (IPO)</a:t>
            </a:r>
          </a:p>
          <a:p>
            <a:pPr marL="342900" indent="-342900" algn="l">
              <a:spcBef>
                <a:spcPct val="20000"/>
              </a:spcBef>
              <a:defRPr/>
            </a:pPr>
            <a:r>
              <a:rPr lang="en-US" sz="2400" b="1" kern="0" dirty="0">
                <a:latin typeface="Microsoft Sans Serif" pitchFamily="34" charset="0"/>
              </a:rPr>
              <a:t>	- Atlantic Multi-decadal Oscillation (AMO)</a:t>
            </a:r>
          </a:p>
          <a:p>
            <a:pPr marL="342900" indent="-342900" algn="l">
              <a:spcBef>
                <a:spcPct val="20000"/>
              </a:spcBef>
              <a:defRPr/>
            </a:pPr>
            <a:endParaRPr lang="en-US" sz="2400" b="1" kern="0" dirty="0">
              <a:solidFill>
                <a:schemeClr val="bg1"/>
              </a:solidFill>
              <a:latin typeface="Microsoft Sans Serif" pitchFamily="34" charset="0"/>
            </a:endParaRPr>
          </a:p>
        </p:txBody>
      </p:sp>
    </p:spTree>
    <p:extLst>
      <p:ext uri="{BB962C8B-B14F-4D97-AF65-F5344CB8AC3E}">
        <p14:creationId xmlns:p14="http://schemas.microsoft.com/office/powerpoint/2010/main" val="21456803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blinds(horizontal)">
                                      <p:cBhvr>
                                        <p:cTn id="24" dur="500"/>
                                        <p:tgtEl>
                                          <p:spTgt spid="8">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linds(horizontal)">
                                      <p:cBhvr>
                                        <p:cTn id="30" dur="500"/>
                                        <p:tgtEl>
                                          <p:spTgt spid="8">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linds(horizontal)">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5" descr="ENSO_stages"/>
          <p:cNvPicPr>
            <a:picLocks noChangeAspect="1" noChangeArrowheads="1"/>
          </p:cNvPicPr>
          <p:nvPr/>
        </p:nvPicPr>
        <p:blipFill>
          <a:blip r:embed="rId3" cstate="print"/>
          <a:srcRect/>
          <a:stretch>
            <a:fillRect/>
          </a:stretch>
        </p:blipFill>
        <p:spPr bwMode="auto">
          <a:xfrm>
            <a:off x="4208463" y="1108075"/>
            <a:ext cx="4776787" cy="5502275"/>
          </a:xfrm>
          <a:prstGeom prst="rect">
            <a:avLst/>
          </a:prstGeom>
          <a:noFill/>
          <a:ln w="9525">
            <a:noFill/>
            <a:miter lim="800000"/>
            <a:headEnd/>
            <a:tailEnd/>
          </a:ln>
        </p:spPr>
      </p:pic>
      <p:sp>
        <p:nvSpPr>
          <p:cNvPr id="34819" name="Rectangle 4"/>
          <p:cNvSpPr>
            <a:spLocks noGrp="1" noChangeArrowheads="1"/>
          </p:cNvSpPr>
          <p:nvPr>
            <p:ph type="title"/>
          </p:nvPr>
        </p:nvSpPr>
        <p:spPr bwMode="auto">
          <a:xfrm>
            <a:off x="227013" y="1349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westerly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8"/>
          <p:cNvGrpSpPr>
            <a:grpSpLocks/>
          </p:cNvGrpSpPr>
          <p:nvPr/>
        </p:nvGrpSpPr>
        <p:grpSpPr bwMode="auto">
          <a:xfrm>
            <a:off x="1274763" y="188913"/>
            <a:ext cx="6567487" cy="419100"/>
            <a:chOff x="797" y="1188"/>
            <a:chExt cx="4139" cy="274"/>
          </a:xfrm>
        </p:grpSpPr>
        <p:sp>
          <p:nvSpPr>
            <p:cNvPr id="34831"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34832"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34822" name="Text Box 11"/>
          <p:cNvSpPr txBox="1">
            <a:spLocks noChangeArrowheads="1"/>
          </p:cNvSpPr>
          <p:nvPr/>
        </p:nvSpPr>
        <p:spPr bwMode="auto">
          <a:xfrm>
            <a:off x="152400" y="942110"/>
            <a:ext cx="4157663" cy="5963171"/>
          </a:xfrm>
          <a:prstGeom prst="rect">
            <a:avLst/>
          </a:prstGeom>
          <a:noFill/>
          <a:ln w="9525">
            <a:noFill/>
            <a:miter lim="800000"/>
            <a:headEnd/>
            <a:tailEnd/>
          </a:ln>
        </p:spPr>
        <p:txBody>
          <a:bodyPr>
            <a:spAutoFit/>
          </a:bodyPr>
          <a:lstStyle/>
          <a:p>
            <a:pPr algn="l" eaLnBrk="1" hangingPunct="1">
              <a:buFontTx/>
              <a:buChar char="•"/>
            </a:pPr>
            <a:r>
              <a:rPr lang="en-US" sz="1800" b="1" dirty="0">
                <a:solidFill>
                  <a:srgbClr val="003366"/>
                </a:solidFill>
                <a:ea typeface="ＭＳ Ｐゴシック" pitchFamily="-128" charset="-128"/>
              </a:rPr>
              <a:t>To east of the wind anomalies, equatorial jet </a:t>
            </a:r>
            <a:r>
              <a:rPr lang="en-US" sz="1600" b="1" dirty="0">
                <a:solidFill>
                  <a:srgbClr val="000000"/>
                </a:solidFill>
                <a:ea typeface="ＭＳ Ｐゴシック" pitchFamily="-128" charset="-128"/>
              </a:rPr>
              <a:t>(Kelvin wave)</a:t>
            </a:r>
            <a:r>
              <a:rPr lang="en-US" sz="1800" b="1" dirty="0">
                <a:solidFill>
                  <a:srgbClr val="003366"/>
                </a:solidFill>
                <a:ea typeface="ＭＳ Ｐゴシック" pitchFamily="-128" charset="-128"/>
              </a:rPr>
              <a:t> extends east, deepening </a:t>
            </a:r>
            <a:r>
              <a:rPr lang="en-US" sz="1800" b="1" dirty="0" err="1">
                <a:solidFill>
                  <a:srgbClr val="003366"/>
                </a:solidFill>
                <a:ea typeface="ＭＳ Ｐゴシック" pitchFamily="-128" charset="-128"/>
              </a:rPr>
              <a:t>thermocline</a:t>
            </a:r>
            <a:r>
              <a:rPr lang="en-US" sz="1800" b="1" dirty="0">
                <a:solidFill>
                  <a:srgbClr val="003366"/>
                </a:solidFill>
                <a:ea typeface="ＭＳ Ｐゴシック" pitchFamily="-128" charset="-128"/>
              </a:rPr>
              <a:t> (</a:t>
            </a:r>
            <a:r>
              <a:rPr lang="en-US" sz="1800" b="1" dirty="0">
                <a:solidFill>
                  <a:srgbClr val="000000"/>
                </a:solidFill>
                <a:ea typeface="ＭＳ Ｐゴシック" pitchFamily="-128" charset="-128"/>
              </a:rPr>
              <a:t>H</a:t>
            </a:r>
            <a:r>
              <a:rPr lang="en-US" sz="1800" b="1" dirty="0">
                <a:solidFill>
                  <a:srgbClr val="003366"/>
                </a:solidFill>
                <a:ea typeface="ＭＳ Ｐゴシック" pitchFamily="-128" charset="-128"/>
              </a:rPr>
              <a:t>) and increases SST in east</a:t>
            </a:r>
          </a:p>
          <a:p>
            <a:pPr algn="l" eaLnBrk="1" hangingPunct="1"/>
            <a:endParaRPr lang="en-US" sz="7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To west, inflow of water to jet (in </a:t>
            </a:r>
            <a:r>
              <a:rPr lang="en-US" sz="1800" b="1" dirty="0" err="1">
                <a:solidFill>
                  <a:srgbClr val="003366"/>
                </a:solidFill>
                <a:ea typeface="ＭＳ Ｐゴシック" pitchFamily="-128" charset="-128"/>
              </a:rPr>
              <a:t>ocn</a:t>
            </a:r>
            <a:r>
              <a:rPr lang="en-US" sz="1800" b="1" dirty="0">
                <a:solidFill>
                  <a:srgbClr val="003366"/>
                </a:solidFill>
                <a:ea typeface="ＭＳ Ｐゴシック" pitchFamily="-128" charset="-128"/>
              </a:rPr>
              <a:t>. upper layer)  comes from off the equator </a:t>
            </a:r>
            <a:r>
              <a:rPr lang="en-US" sz="1600" b="1" dirty="0">
                <a:solidFill>
                  <a:srgbClr val="000000"/>
                </a:solidFill>
                <a:ea typeface="ＭＳ Ｐゴシック" pitchFamily="-128" charset="-128"/>
              </a:rPr>
              <a:t>(but little effect on SST)</a:t>
            </a:r>
          </a:p>
          <a:p>
            <a:pPr algn="l" eaLnBrk="1" hangingPunct="1">
              <a:buFontTx/>
              <a:buChar char="•"/>
            </a:pPr>
            <a:endParaRPr lang="en-US" sz="900" b="1" dirty="0">
              <a:solidFill>
                <a:srgbClr val="000000"/>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Shallow </a:t>
            </a:r>
            <a:r>
              <a:rPr lang="en-US" sz="1800" b="1" dirty="0" err="1">
                <a:solidFill>
                  <a:srgbClr val="003366"/>
                </a:solidFill>
                <a:ea typeface="ＭＳ Ｐゴシック" pitchFamily="-128" charset="-128"/>
              </a:rPr>
              <a:t>thermocline</a:t>
            </a:r>
            <a:r>
              <a:rPr lang="en-US" sz="1800" b="1" dirty="0">
                <a:solidFill>
                  <a:srgbClr val="003366"/>
                </a:solidFill>
                <a:ea typeface="ＭＳ Ｐゴシック" pitchFamily="-128" charset="-128"/>
              </a:rPr>
              <a:t> in west extends westward (</a:t>
            </a:r>
            <a:r>
              <a:rPr lang="en-US" sz="1800" b="1" dirty="0" err="1">
                <a:solidFill>
                  <a:srgbClr val="003366"/>
                </a:solidFill>
                <a:ea typeface="ＭＳ Ｐゴシック" pitchFamily="-128" charset="-128"/>
              </a:rPr>
              <a:t>Rossby</a:t>
            </a:r>
            <a:r>
              <a:rPr lang="en-US" sz="1800" b="1" dirty="0">
                <a:solidFill>
                  <a:srgbClr val="003366"/>
                </a:solidFill>
                <a:ea typeface="ＭＳ Ｐゴシック" pitchFamily="-128" charset="-128"/>
              </a:rPr>
              <a:t> wave), as mass transferred to east by jet</a:t>
            </a:r>
          </a:p>
          <a:p>
            <a:pPr algn="l" eaLnBrk="1" hangingPunct="1">
              <a:buFontTx/>
              <a:buChar char="•"/>
            </a:pPr>
            <a:endParaRPr lang="en-US" sz="6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When it reaches western boundary, it can   no longer supply mass by extending the  shallow region. </a:t>
            </a:r>
            <a:r>
              <a:rPr lang="en-US" sz="1800" b="1" dirty="0">
                <a:solidFill>
                  <a:srgbClr val="FF0000"/>
                </a:solidFill>
                <a:ea typeface="ＭＳ Ｐゴシック" pitchFamily="-128" charset="-128"/>
              </a:rPr>
              <a:t>Sea level drops </a:t>
            </a:r>
            <a:r>
              <a:rPr lang="en-US" sz="1800" b="1" dirty="0">
                <a:solidFill>
                  <a:srgbClr val="003366"/>
                </a:solidFill>
                <a:ea typeface="ＭＳ Ｐゴシック" pitchFamily="-128" charset="-128"/>
              </a:rPr>
              <a:t>in the west, oceanic PGF weakens to balance the wind force. </a:t>
            </a:r>
          </a:p>
          <a:p>
            <a:pPr algn="l" eaLnBrk="1" hangingPunct="1">
              <a:buFontTx/>
              <a:buChar char="•"/>
            </a:pPr>
            <a:endParaRPr lang="en-US" sz="5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Weakening of jet extends eastward, ending warm phase</a:t>
            </a:r>
          </a:p>
          <a:p>
            <a:pPr algn="l" eaLnBrk="1" hangingPunct="1">
              <a:buFontTx/>
              <a:buChar char="•"/>
            </a:pPr>
            <a:endParaRPr lang="en-US" sz="600" b="1" dirty="0">
              <a:solidFill>
                <a:srgbClr val="003366"/>
              </a:solidFill>
              <a:ea typeface="ＭＳ Ｐゴシック" pitchFamily="-128" charset="-128"/>
            </a:endParaRPr>
          </a:p>
          <a:p>
            <a:pPr algn="l" eaLnBrk="1" hangingPunct="1">
              <a:buFontTx/>
              <a:buChar char="•"/>
            </a:pPr>
            <a:r>
              <a:rPr lang="en-US" sz="1800" b="1" dirty="0">
                <a:solidFill>
                  <a:srgbClr val="003366"/>
                </a:solidFill>
                <a:ea typeface="ＭＳ Ｐゴシック" pitchFamily="-128" charset="-128"/>
              </a:rPr>
              <a:t> As wind anomalies weaken, shallow </a:t>
            </a:r>
            <a:r>
              <a:rPr lang="en-US" sz="1800" b="1" dirty="0" err="1">
                <a:solidFill>
                  <a:srgbClr val="003366"/>
                </a:solidFill>
                <a:ea typeface="ＭＳ Ｐゴシック" pitchFamily="-128" charset="-128"/>
              </a:rPr>
              <a:t>thermocline</a:t>
            </a:r>
            <a:r>
              <a:rPr lang="en-US" sz="1800" b="1" dirty="0">
                <a:solidFill>
                  <a:srgbClr val="003366"/>
                </a:solidFill>
                <a:ea typeface="ＭＳ Ｐゴシック" pitchFamily="-128" charset="-128"/>
              </a:rPr>
              <a:t> extends eastward: transition to cold phase</a:t>
            </a:r>
          </a:p>
        </p:txBody>
      </p:sp>
      <p:sp>
        <p:nvSpPr>
          <p:cNvPr id="34823" name="Text Box 12"/>
          <p:cNvSpPr txBox="1">
            <a:spLocks noChangeArrowheads="1"/>
          </p:cNvSpPr>
          <p:nvPr/>
        </p:nvSpPr>
        <p:spPr bwMode="auto">
          <a:xfrm>
            <a:off x="4787900" y="1131888"/>
            <a:ext cx="2698750" cy="369887"/>
          </a:xfrm>
          <a:prstGeom prst="rect">
            <a:avLst/>
          </a:prstGeom>
          <a:noFill/>
          <a:ln w="9525">
            <a:noFill/>
            <a:miter lim="800000"/>
            <a:headEnd/>
            <a:tailEnd/>
          </a:ln>
        </p:spPr>
        <p:txBody>
          <a:bodyPr wrap="none">
            <a:spAutoFit/>
          </a:bodyPr>
          <a:lstStyle/>
          <a:p>
            <a:pPr eaLnBrk="1" hangingPunct="1"/>
            <a:r>
              <a:rPr lang="en-US" sz="1800" dirty="0">
                <a:solidFill>
                  <a:schemeClr val="tx1"/>
                </a:solidFill>
                <a:latin typeface="Times New Roman" pitchFamily="28" charset="0"/>
                <a:ea typeface="ＭＳ Ｐゴシック" pitchFamily="-128" charset="-128"/>
              </a:rPr>
              <a:t>Wind </a:t>
            </a:r>
            <a:r>
              <a:rPr lang="en-US" sz="1800" dirty="0" err="1">
                <a:solidFill>
                  <a:schemeClr val="tx1"/>
                </a:solidFill>
                <a:latin typeface="Times New Roman" pitchFamily="28" charset="0"/>
                <a:ea typeface="ＭＳ Ｐゴシック" pitchFamily="-128" charset="-128"/>
              </a:rPr>
              <a:t>anoms</a:t>
            </a:r>
            <a:r>
              <a:rPr lang="en-US" sz="1800" dirty="0">
                <a:solidFill>
                  <a:srgbClr val="FFFF00"/>
                </a:solidFill>
                <a:latin typeface="Times New Roman" pitchFamily="28" charset="0"/>
                <a:ea typeface="ＭＳ Ｐゴシック" pitchFamily="-128" charset="-128"/>
              </a:rPr>
              <a:t>         </a:t>
            </a:r>
            <a:r>
              <a:rPr lang="en-US" sz="1800" dirty="0">
                <a:solidFill>
                  <a:schemeClr val="tx1"/>
                </a:solidFill>
                <a:latin typeface="Times New Roman" pitchFamily="28" charset="0"/>
                <a:ea typeface="ＭＳ Ｐゴシック" pitchFamily="-128" charset="-128"/>
              </a:rPr>
              <a:t>currents</a:t>
            </a:r>
          </a:p>
        </p:txBody>
      </p:sp>
      <p:sp>
        <p:nvSpPr>
          <p:cNvPr id="34824" name="Text Box 13"/>
          <p:cNvSpPr txBox="1">
            <a:spLocks noChangeArrowheads="1"/>
          </p:cNvSpPr>
          <p:nvPr/>
        </p:nvSpPr>
        <p:spPr bwMode="auto">
          <a:xfrm>
            <a:off x="5881688" y="1898650"/>
            <a:ext cx="2544762" cy="366713"/>
          </a:xfrm>
          <a:prstGeom prst="rect">
            <a:avLst/>
          </a:prstGeom>
          <a:noFill/>
          <a:ln w="9525">
            <a:noFill/>
            <a:miter lim="800000"/>
            <a:headEnd/>
            <a:tailEnd/>
          </a:ln>
        </p:spPr>
        <p:txBody>
          <a:bodyPr wrap="none">
            <a:spAutoFit/>
          </a:bodyPr>
          <a:lstStyle/>
          <a:p>
            <a:pPr eaLnBrk="1" hangingPunct="1"/>
            <a:r>
              <a:rPr lang="en-US" sz="1800">
                <a:solidFill>
                  <a:srgbClr val="D90000"/>
                </a:solidFill>
                <a:latin typeface="Times New Roman" pitchFamily="28" charset="0"/>
                <a:ea typeface="ＭＳ Ｐゴシック" pitchFamily="-128" charset="-128"/>
              </a:rPr>
              <a:t>Deep Thermocline anoms</a:t>
            </a:r>
          </a:p>
        </p:txBody>
      </p:sp>
      <p:sp>
        <p:nvSpPr>
          <p:cNvPr id="34825" name="Text Box 14"/>
          <p:cNvSpPr txBox="1">
            <a:spLocks noChangeArrowheads="1"/>
          </p:cNvSpPr>
          <p:nvPr/>
        </p:nvSpPr>
        <p:spPr bwMode="auto">
          <a:xfrm>
            <a:off x="77788" y="533400"/>
            <a:ext cx="5692584" cy="461665"/>
          </a:xfrm>
          <a:prstGeom prst="rect">
            <a:avLst/>
          </a:prstGeom>
          <a:noFill/>
          <a:ln w="9525">
            <a:noFill/>
            <a:miter lim="800000"/>
            <a:headEnd/>
            <a:tailEnd/>
          </a:ln>
        </p:spPr>
        <p:txBody>
          <a:bodyPr wrap="none">
            <a:spAutoFit/>
          </a:bodyPr>
          <a:lstStyle/>
          <a:p>
            <a:pPr algn="l" eaLnBrk="1" hangingPunct="1"/>
            <a:r>
              <a:rPr lang="en-US" sz="2400" b="1" dirty="0">
                <a:solidFill>
                  <a:srgbClr val="962704"/>
                </a:solidFill>
                <a:ea typeface="ＭＳ Ｐゴシック" pitchFamily="-128" charset="-128"/>
              </a:rPr>
              <a:t>Re:  Onset and demise of El Niño warm phase</a:t>
            </a:r>
          </a:p>
        </p:txBody>
      </p:sp>
      <p:pic>
        <p:nvPicPr>
          <p:cNvPr id="34826" name="Picture 16" descr="ENSO_stages_CurrentArrow"/>
          <p:cNvPicPr>
            <a:picLocks noChangeAspect="1" noChangeArrowheads="1"/>
          </p:cNvPicPr>
          <p:nvPr/>
        </p:nvPicPr>
        <p:blipFill>
          <a:blip r:embed="rId4" cstate="print"/>
          <a:srcRect/>
          <a:stretch>
            <a:fillRect/>
          </a:stretch>
        </p:blipFill>
        <p:spPr bwMode="auto">
          <a:xfrm>
            <a:off x="4562475" y="1271588"/>
            <a:ext cx="347663" cy="107950"/>
          </a:xfrm>
          <a:prstGeom prst="rect">
            <a:avLst/>
          </a:prstGeom>
          <a:noFill/>
          <a:ln w="9525">
            <a:noFill/>
            <a:miter lim="800000"/>
            <a:headEnd/>
            <a:tailEnd/>
          </a:ln>
        </p:spPr>
      </p:pic>
      <p:pic>
        <p:nvPicPr>
          <p:cNvPr id="34827" name="Picture 17" descr="ENSO_stages_WindArrow"/>
          <p:cNvPicPr>
            <a:picLocks noChangeAspect="1" noChangeArrowheads="1"/>
          </p:cNvPicPr>
          <p:nvPr/>
        </p:nvPicPr>
        <p:blipFill>
          <a:blip r:embed="rId5" cstate="print"/>
          <a:srcRect/>
          <a:stretch>
            <a:fillRect/>
          </a:stretch>
        </p:blipFill>
        <p:spPr bwMode="auto">
          <a:xfrm>
            <a:off x="6335713" y="1322388"/>
            <a:ext cx="193675" cy="30162"/>
          </a:xfrm>
          <a:prstGeom prst="rect">
            <a:avLst/>
          </a:prstGeom>
          <a:noFill/>
          <a:ln w="9525">
            <a:noFill/>
            <a:miter lim="800000"/>
            <a:headEnd/>
            <a:tailEnd/>
          </a:ln>
        </p:spPr>
      </p:pic>
      <p:pic>
        <p:nvPicPr>
          <p:cNvPr id="34829" name="Picture 22" descr="ENSO_stages_red"/>
          <p:cNvPicPr>
            <a:picLocks noChangeAspect="1" noChangeArrowheads="1"/>
          </p:cNvPicPr>
          <p:nvPr/>
        </p:nvPicPr>
        <p:blipFill>
          <a:blip r:embed="rId6" cstate="print"/>
          <a:srcRect/>
          <a:stretch>
            <a:fillRect/>
          </a:stretch>
        </p:blipFill>
        <p:spPr bwMode="auto">
          <a:xfrm>
            <a:off x="5232400" y="2036763"/>
            <a:ext cx="658813" cy="115887"/>
          </a:xfrm>
          <a:prstGeom prst="rect">
            <a:avLst/>
          </a:prstGeom>
          <a:noFill/>
          <a:ln w="9525">
            <a:noFill/>
            <a:miter lim="800000"/>
            <a:headEnd/>
            <a:tailEnd/>
          </a:ln>
        </p:spPr>
      </p:pic>
      <p:sp>
        <p:nvSpPr>
          <p:cNvPr id="16"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7" name="Rectangle 16"/>
          <p:cNvSpPr/>
          <p:nvPr/>
        </p:nvSpPr>
        <p:spPr>
          <a:xfrm>
            <a:off x="7584509" y="685800"/>
            <a:ext cx="1483291" cy="400110"/>
          </a:xfrm>
          <a:prstGeom prst="rect">
            <a:avLst/>
          </a:prstGeom>
        </p:spPr>
        <p:txBody>
          <a:bodyPr wrap="none">
            <a:spAutoFit/>
          </a:bodyPr>
          <a:lstStyle/>
          <a:p>
            <a:r>
              <a:rPr lang="en-US" sz="2000" b="1" dirty="0">
                <a:solidFill>
                  <a:srgbClr val="003366"/>
                </a:solidFill>
                <a:latin typeface="Times New Roman" pitchFamily="28" charset="0"/>
                <a:ea typeface="ＭＳ Ｐゴシック" pitchFamily="-128" charset="-128"/>
              </a:rPr>
              <a:t>Figure 4.13 </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155575" y="567520"/>
            <a:ext cx="8607425" cy="3318680"/>
          </a:xfrm>
          <a:prstGeom prst="rect">
            <a:avLst/>
          </a:prstGeom>
          <a:solidFill>
            <a:schemeClr val="bg1"/>
          </a:solidFill>
          <a:ln w="9525" algn="ctr">
            <a:no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4339" name="Rectangle 1027"/>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Pacific basin under </a:t>
            </a:r>
            <a:r>
              <a:rPr lang="en-US" dirty="0">
                <a:latin typeface="Arial Narrow" panose="020B0606020202030204" pitchFamily="34" charset="0"/>
                <a:ea typeface="ＭＳ Ｐゴシック" pitchFamily="-128" charset="-128"/>
              </a:rPr>
              <a:t>La Niña</a:t>
            </a:r>
            <a:r>
              <a:rPr lang="en-US" dirty="0">
                <a:solidFill>
                  <a:srgbClr val="9A0021"/>
                </a:solidFill>
                <a:latin typeface="Arial Narrow" panose="020B0606020202030204" pitchFamily="34" charset="0"/>
                <a:ea typeface="ＭＳ Ｐゴシック" pitchFamily="-128" charset="-128"/>
              </a:rPr>
              <a:t> </a:t>
            </a:r>
            <a:r>
              <a:rPr lang="en-US" dirty="0">
                <a:solidFill>
                  <a:srgbClr val="0070C0"/>
                </a:solidFill>
                <a:latin typeface="Arial Narrow" panose="020B0606020202030204" pitchFamily="34" charset="0"/>
                <a:ea typeface="ＭＳ Ｐゴシック" pitchFamily="-128" charset="-128"/>
              </a:rPr>
              <a:t>(cold)</a:t>
            </a:r>
            <a:r>
              <a:rPr lang="en-US" dirty="0">
                <a:solidFill>
                  <a:srgbClr val="9A0021"/>
                </a:solidFill>
                <a:latin typeface="Arial Narrow" panose="020B0606020202030204" pitchFamily="34" charset="0"/>
                <a:ea typeface="ＭＳ Ｐゴシック" pitchFamily="-128" charset="-128"/>
              </a:rPr>
              <a:t> conditions</a:t>
            </a:r>
            <a:endParaRPr lang="en-US" dirty="0">
              <a:latin typeface="Arial Narrow" panose="020B0606020202030204" pitchFamily="34" charset="0"/>
              <a:ea typeface="ＭＳ Ｐゴシック" pitchFamily="-128" charset="-128"/>
            </a:endParaRPr>
          </a:p>
        </p:txBody>
      </p:sp>
      <p:grpSp>
        <p:nvGrpSpPr>
          <p:cNvPr id="2" name="Group 1029"/>
          <p:cNvGrpSpPr>
            <a:grpSpLocks/>
          </p:cNvGrpSpPr>
          <p:nvPr/>
        </p:nvGrpSpPr>
        <p:grpSpPr bwMode="auto">
          <a:xfrm>
            <a:off x="1890713" y="88095"/>
            <a:ext cx="5362575" cy="419100"/>
            <a:chOff x="797" y="1188"/>
            <a:chExt cx="4139" cy="274"/>
          </a:xfrm>
        </p:grpSpPr>
        <p:sp>
          <p:nvSpPr>
            <p:cNvPr id="14347" name="Line 103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14348" name="Line 103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14341" name="Text Box 1035"/>
          <p:cNvSpPr txBox="1">
            <a:spLocks noChangeArrowheads="1"/>
          </p:cNvSpPr>
          <p:nvPr/>
        </p:nvSpPr>
        <p:spPr bwMode="auto">
          <a:xfrm>
            <a:off x="76200" y="3886200"/>
            <a:ext cx="9105900" cy="2862322"/>
          </a:xfrm>
          <a:prstGeom prst="rect">
            <a:avLst/>
          </a:prstGeom>
          <a:noFill/>
          <a:ln w="9525">
            <a:noFill/>
            <a:miter lim="800000"/>
            <a:headEnd/>
            <a:tailEnd/>
          </a:ln>
        </p:spPr>
        <p:txBody>
          <a:bodyPr>
            <a:spAutoFit/>
          </a:bodyPr>
          <a:lstStyle/>
          <a:p>
            <a:pPr algn="l" eaLnBrk="1" hangingPunct="1">
              <a:buFontTx/>
              <a:buChar char="•"/>
            </a:pPr>
            <a:r>
              <a:rPr lang="en-US" sz="2000" b="1" dirty="0">
                <a:solidFill>
                  <a:srgbClr val="003366"/>
                </a:solidFill>
                <a:latin typeface="Times New Roman" pitchFamily="28" charset="0"/>
                <a:ea typeface="ＭＳ Ｐゴシック" pitchFamily="-128" charset="-128"/>
              </a:rPr>
              <a:t> </a:t>
            </a:r>
            <a:r>
              <a:rPr lang="en-US" sz="1200" b="1" dirty="0">
                <a:solidFill>
                  <a:srgbClr val="003366"/>
                </a:solidFill>
                <a:latin typeface="Times New Roman" pitchFamily="28" charset="0"/>
                <a:ea typeface="ＭＳ Ｐゴシック" pitchFamily="-128" charset="-128"/>
              </a:rPr>
              <a:t>Cooler SST in east; convection and rainfall concentrated in west</a:t>
            </a:r>
          </a:p>
          <a:p>
            <a:pPr algn="l" eaLnBrk="1" hangingPunct="1">
              <a:buFontTx/>
              <a:buChar char="•"/>
            </a:pPr>
            <a:r>
              <a:rPr lang="en-US" sz="1200" b="1" dirty="0">
                <a:solidFill>
                  <a:srgbClr val="003366"/>
                </a:solidFill>
                <a:latin typeface="Times New Roman" pitchFamily="28" charset="0"/>
                <a:ea typeface="ＭＳ Ｐゴシック" pitchFamily="-128" charset="-128"/>
              </a:rPr>
              <a:t> Trade winds strengthen due to increased SST and SLP gradient along the equator</a:t>
            </a:r>
          </a:p>
          <a:p>
            <a:pPr algn="l" eaLnBrk="1" hangingPunct="1">
              <a:buFontTx/>
              <a:buChar char="•"/>
            </a:pPr>
            <a:r>
              <a:rPr lang="en-US" sz="1200" b="1" dirty="0">
                <a:solidFill>
                  <a:srgbClr val="003366"/>
                </a:solidFill>
                <a:latin typeface="Times New Roman" pitchFamily="28" charset="0"/>
                <a:ea typeface="ＭＳ Ｐゴシック" pitchFamily="-128" charset="-128"/>
              </a:rPr>
              <a:t> Westward wind stress exceeds eastward PGF in ocean </a:t>
            </a:r>
            <a:r>
              <a:rPr lang="en-US" sz="1200" b="1" dirty="0">
                <a:solidFill>
                  <a:srgbClr val="003366"/>
                </a:solidFill>
                <a:latin typeface="Times New Roman" pitchFamily="28" charset="0"/>
                <a:ea typeface="ＭＳ Ｐゴシック" pitchFamily="-128" charset="-128"/>
                <a:sym typeface="Wingdings" pitchFamily="2" charset="2"/>
              </a:rPr>
              <a:t> </a:t>
            </a:r>
            <a:r>
              <a:rPr lang="en-US" sz="1200" b="1" dirty="0">
                <a:solidFill>
                  <a:srgbClr val="003366"/>
                </a:solidFill>
                <a:latin typeface="Times New Roman" pitchFamily="28" charset="0"/>
                <a:ea typeface="ＭＳ Ｐゴシック" pitchFamily="-128" charset="-128"/>
              </a:rPr>
              <a:t>anomalous westward surface currents </a:t>
            </a:r>
          </a:p>
          <a:p>
            <a:pPr algn="l" eaLnBrk="1" hangingPunct="1"/>
            <a:r>
              <a:rPr lang="en-US" sz="1200" b="1" dirty="0">
                <a:solidFill>
                  <a:srgbClr val="003366"/>
                </a:solidFill>
                <a:latin typeface="Times New Roman" pitchFamily="28" charset="0"/>
                <a:ea typeface="ＭＳ Ｐゴシック" pitchFamily="-128" charset="-128"/>
              </a:rPr>
              <a:t>   along equator </a:t>
            </a:r>
            <a:r>
              <a:rPr lang="en-US" sz="1200" b="1" dirty="0">
                <a:solidFill>
                  <a:srgbClr val="003366"/>
                </a:solidFill>
                <a:latin typeface="Times New Roman" pitchFamily="28" charset="0"/>
                <a:ea typeface="ＭＳ Ｐゴシック" pitchFamily="-128" charset="-128"/>
                <a:sym typeface="Wingdings" pitchFamily="2" charset="2"/>
              </a:rPr>
              <a:t></a:t>
            </a:r>
            <a:r>
              <a:rPr lang="en-US" sz="1200" b="1" dirty="0">
                <a:solidFill>
                  <a:srgbClr val="003366"/>
                </a:solidFill>
                <a:latin typeface="Times New Roman" pitchFamily="28" charset="0"/>
                <a:ea typeface="ＭＳ Ｐゴシック" pitchFamily="-128" charset="-128"/>
              </a:rPr>
              <a:t> thermocline shallows in the east but deepens in the west </a:t>
            </a:r>
            <a:r>
              <a:rPr lang="en-US" sz="1200" b="1" dirty="0">
                <a:solidFill>
                  <a:srgbClr val="003366"/>
                </a:solidFill>
                <a:latin typeface="Times New Roman" pitchFamily="28" charset="0"/>
                <a:ea typeface="ＭＳ Ｐゴシック" pitchFamily="-128" charset="-128"/>
                <a:sym typeface="Wingdings" pitchFamily="2" charset="2"/>
              </a:rPr>
              <a:t> subsurface warm anomalies </a:t>
            </a:r>
          </a:p>
          <a:p>
            <a:pPr algn="l" eaLnBrk="1" hangingPunct="1"/>
            <a:r>
              <a:rPr lang="en-US" sz="1200" b="1" dirty="0">
                <a:solidFill>
                  <a:srgbClr val="003366"/>
                </a:solidFill>
                <a:latin typeface="Times New Roman" pitchFamily="28" charset="0"/>
                <a:ea typeface="ＭＳ Ｐゴシック" pitchFamily="-128" charset="-128"/>
                <a:sym typeface="Wingdings" pitchFamily="2" charset="2"/>
              </a:rPr>
              <a:t>   appear in the west</a:t>
            </a:r>
            <a:endParaRPr lang="en-US" sz="1200" b="1" dirty="0">
              <a:solidFill>
                <a:srgbClr val="003366"/>
              </a:solidFill>
              <a:latin typeface="Times New Roman" pitchFamily="28" charset="0"/>
              <a:ea typeface="ＭＳ Ｐゴシック" pitchFamily="-128" charset="-128"/>
            </a:endParaRPr>
          </a:p>
          <a:p>
            <a:pPr algn="l" eaLnBrk="1" hangingPunct="1">
              <a:buFontTx/>
              <a:buChar char="•"/>
            </a:pPr>
            <a:r>
              <a:rPr lang="en-US" sz="1200" b="1" dirty="0">
                <a:solidFill>
                  <a:srgbClr val="003366"/>
                </a:solidFill>
                <a:latin typeface="Times New Roman" pitchFamily="28" charset="0"/>
                <a:ea typeface="ＭＳ Ｐゴシック" pitchFamily="-128" charset="-128"/>
              </a:rPr>
              <a:t> Upwelling brings up water colder than normal in the east, further reducing SST in the east (</a:t>
            </a:r>
            <a:r>
              <a:rPr lang="en-US" sz="1200" b="1" dirty="0" err="1">
                <a:solidFill>
                  <a:srgbClr val="003366"/>
                </a:solidFill>
                <a:latin typeface="Times New Roman" pitchFamily="28" charset="0"/>
                <a:ea typeface="ＭＳ Ｐゴシック" pitchFamily="-128" charset="-128"/>
              </a:rPr>
              <a:t>Bjerknes</a:t>
            </a:r>
            <a:r>
              <a:rPr lang="en-US" sz="1200" b="1" dirty="0">
                <a:solidFill>
                  <a:srgbClr val="003366"/>
                </a:solidFill>
                <a:latin typeface="Times New Roman" pitchFamily="28" charset="0"/>
                <a:ea typeface="ＭＳ Ｐゴシック" pitchFamily="-128" charset="-128"/>
              </a:rPr>
              <a:t> feedback)</a:t>
            </a:r>
          </a:p>
          <a:p>
            <a:pPr algn="l" eaLnBrk="1" hangingPunct="1">
              <a:buFontTx/>
              <a:buChar char="•"/>
            </a:pPr>
            <a:r>
              <a:rPr lang="en-US" sz="1400" b="1" dirty="0">
                <a:solidFill>
                  <a:srgbClr val="003366"/>
                </a:solidFill>
                <a:latin typeface="Times New Roman" pitchFamily="28" charset="0"/>
                <a:ea typeface="ＭＳ Ｐゴシック" pitchFamily="-128" charset="-128"/>
              </a:rPr>
              <a:t> </a:t>
            </a:r>
            <a:r>
              <a:rPr lang="en-US" sz="1200" b="1" dirty="0">
                <a:solidFill>
                  <a:srgbClr val="FF0000"/>
                </a:solidFill>
                <a:latin typeface="Times New Roman" pitchFamily="28" charset="0"/>
                <a:ea typeface="ＭＳ Ｐゴシック" pitchFamily="-128" charset="-128"/>
              </a:rPr>
              <a:t>As more warm surface water is moved to west, the deepened thermocline reaches the western boundary and it runs out of room to receive more warm water from the east</a:t>
            </a:r>
            <a:r>
              <a:rPr lang="en-US" sz="1400" b="1" dirty="0">
                <a:solidFill>
                  <a:srgbClr val="FF0000"/>
                </a:solidFill>
                <a:latin typeface="Times New Roman" pitchFamily="28" charset="0"/>
                <a:ea typeface="ＭＳ Ｐゴシック" pitchFamily="-128" charset="-128"/>
              </a:rPr>
              <a:t> </a:t>
            </a:r>
            <a:r>
              <a:rPr lang="en-US" sz="1200" b="1" dirty="0">
                <a:solidFill>
                  <a:srgbClr val="FF0000"/>
                </a:solidFill>
                <a:latin typeface="Times New Roman" pitchFamily="28" charset="0"/>
                <a:ea typeface="ＭＳ Ｐゴシック" pitchFamily="-128" charset="-128"/>
                <a:sym typeface="Wingdings" pitchFamily="2" charset="2"/>
              </a:rPr>
              <a:t> Sea level rises in the west  PGF increases to balance wind force, </a:t>
            </a:r>
            <a:r>
              <a:rPr lang="en-US" sz="1400" b="1" dirty="0">
                <a:solidFill>
                  <a:srgbClr val="FF0000"/>
                </a:solidFill>
                <a:latin typeface="Times New Roman" pitchFamily="28" charset="0"/>
                <a:ea typeface="ＭＳ Ｐゴシック" pitchFamily="-128" charset="-128"/>
                <a:sym typeface="Wingdings" pitchFamily="2" charset="2"/>
              </a:rPr>
              <a:t>we</a:t>
            </a:r>
            <a:r>
              <a:rPr lang="en-US" sz="1200" b="1" dirty="0">
                <a:solidFill>
                  <a:srgbClr val="FF0000"/>
                </a:solidFill>
                <a:latin typeface="Times New Roman" pitchFamily="28" charset="0"/>
                <a:ea typeface="ＭＳ Ｐゴシック" pitchFamily="-128" charset="-128"/>
                <a:sym typeface="Wingdings" pitchFamily="2" charset="2"/>
              </a:rPr>
              <a:t>stward transport  of warm water stops, thermocline &amp; SST return to normal in the east, wind anomalies disappear, La Niña ends  without the anomalous winds, PGF exceeds wind force, surface warm water moves eastward, the deepened thermocline anomalies or warm subsurface water also moves eastward  start of the next El Niño. </a:t>
            </a:r>
          </a:p>
          <a:p>
            <a:pPr algn="l" eaLnBrk="1" hangingPunct="1">
              <a:buFontTx/>
              <a:buChar char="•"/>
            </a:pPr>
            <a:r>
              <a:rPr lang="en-US" sz="1200" b="1" dirty="0">
                <a:solidFill>
                  <a:srgbClr val="FF0000"/>
                </a:solidFill>
                <a:latin typeface="Times New Roman" pitchFamily="28" charset="0"/>
                <a:ea typeface="ＭＳ Ｐゴシック" pitchFamily="-128" charset="-128"/>
                <a:sym typeface="Wingdings" pitchFamily="2" charset="2"/>
              </a:rPr>
              <a:t> However, this cycle may be delayed if surface wind anomalies can be sustained (e.g. by MJO or other perturbations), or the SST in the east does not return to normal after the westward transport of surface water stops (e.g., due to continued upwelling of cold waters). This may lead to some La Nina events lasting for 2-4 years, instead of one season.   </a:t>
            </a:r>
            <a:endParaRPr lang="en-US" sz="1400" b="1" dirty="0">
              <a:solidFill>
                <a:srgbClr val="003366"/>
              </a:solidFill>
              <a:latin typeface="Times New Roman" pitchFamily="28" charset="0"/>
              <a:ea typeface="ＭＳ Ｐゴシック" pitchFamily="-128" charset="-128"/>
            </a:endParaRPr>
          </a:p>
        </p:txBody>
      </p:sp>
      <p:pic>
        <p:nvPicPr>
          <p:cNvPr id="14343" name="Picture 1037" descr="nina"/>
          <p:cNvPicPr>
            <a:picLocks noChangeAspect="1" noChangeArrowheads="1"/>
          </p:cNvPicPr>
          <p:nvPr/>
        </p:nvPicPr>
        <p:blipFill>
          <a:blip r:embed="rId3" cstate="print"/>
          <a:srcRect/>
          <a:stretch>
            <a:fillRect/>
          </a:stretch>
        </p:blipFill>
        <p:spPr bwMode="auto">
          <a:xfrm>
            <a:off x="381001" y="642938"/>
            <a:ext cx="8153400" cy="31946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41">
                                            <p:txEl>
                                              <p:pRg st="6" end="6"/>
                                            </p:txEl>
                                          </p:spTgt>
                                        </p:tgtEl>
                                        <p:attrNameLst>
                                          <p:attrName>style.visibility</p:attrName>
                                        </p:attrNameLst>
                                      </p:cBhvr>
                                      <p:to>
                                        <p:strVal val="visible"/>
                                      </p:to>
                                    </p:set>
                                    <p:animEffect transition="in" filter="blinds(horizontal)">
                                      <p:cBhvr>
                                        <p:cTn id="7" dur="500"/>
                                        <p:tgtEl>
                                          <p:spTgt spid="1434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41">
                                            <p:txEl>
                                              <p:pRg st="7" end="7"/>
                                            </p:txEl>
                                          </p:spTgt>
                                        </p:tgtEl>
                                        <p:attrNameLst>
                                          <p:attrName>style.visibility</p:attrName>
                                        </p:attrNameLst>
                                      </p:cBhvr>
                                      <p:to>
                                        <p:strVal val="visible"/>
                                      </p:to>
                                    </p:set>
                                    <p:animEffect transition="in" filter="blinds(horizontal)">
                                      <p:cBhvr>
                                        <p:cTn id="12" dur="500"/>
                                        <p:tgtEl>
                                          <p:spTgt spid="14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bwMode="auto">
          <a:xfrm>
            <a:off x="227013" y="1603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easterly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6"/>
          <p:cNvGrpSpPr>
            <a:grpSpLocks/>
          </p:cNvGrpSpPr>
          <p:nvPr/>
        </p:nvGrpSpPr>
        <p:grpSpPr bwMode="auto">
          <a:xfrm>
            <a:off x="1300163" y="190500"/>
            <a:ext cx="6542087" cy="419100"/>
            <a:chOff x="797" y="1188"/>
            <a:chExt cx="4139" cy="274"/>
          </a:xfrm>
        </p:grpSpPr>
        <p:sp>
          <p:nvSpPr>
            <p:cNvPr id="35848" name="Line 7"/>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35849" name="Line 8"/>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35844" name="Text Box 9"/>
          <p:cNvSpPr txBox="1">
            <a:spLocks noChangeArrowheads="1"/>
          </p:cNvSpPr>
          <p:nvPr/>
        </p:nvSpPr>
        <p:spPr bwMode="auto">
          <a:xfrm>
            <a:off x="108401" y="680839"/>
            <a:ext cx="5524269" cy="461665"/>
          </a:xfrm>
          <a:prstGeom prst="rect">
            <a:avLst/>
          </a:prstGeom>
          <a:noFill/>
          <a:ln w="9525">
            <a:noFill/>
            <a:miter lim="800000"/>
            <a:headEnd/>
            <a:tailEnd/>
          </a:ln>
        </p:spPr>
        <p:txBody>
          <a:bodyPr wrap="none">
            <a:spAutoFit/>
          </a:bodyPr>
          <a:lstStyle/>
          <a:p>
            <a:pPr algn="l" eaLnBrk="1" hangingPunct="1"/>
            <a:r>
              <a:rPr lang="en-US" sz="2400" b="1" dirty="0">
                <a:solidFill>
                  <a:srgbClr val="962704"/>
                </a:solidFill>
                <a:ea typeface="ＭＳ Ｐゴシック" pitchFamily="-128" charset="-128"/>
              </a:rPr>
              <a:t>Re: Onset and demise of </a:t>
            </a:r>
            <a:r>
              <a:rPr lang="en-US" sz="2400" b="1" dirty="0">
                <a:solidFill>
                  <a:srgbClr val="0070C0"/>
                </a:solidFill>
                <a:ea typeface="ＭＳ Ｐゴシック" pitchFamily="-128" charset="-128"/>
              </a:rPr>
              <a:t>La Niña cold phase</a:t>
            </a:r>
          </a:p>
        </p:txBody>
      </p:sp>
      <p:sp>
        <p:nvSpPr>
          <p:cNvPr id="35845" name="Text Box 10"/>
          <p:cNvSpPr txBox="1">
            <a:spLocks noChangeArrowheads="1"/>
          </p:cNvSpPr>
          <p:nvPr/>
        </p:nvSpPr>
        <p:spPr bwMode="auto">
          <a:xfrm>
            <a:off x="336550" y="1087438"/>
            <a:ext cx="5484194" cy="400110"/>
          </a:xfrm>
          <a:prstGeom prst="rect">
            <a:avLst/>
          </a:prstGeom>
          <a:noFill/>
          <a:ln w="9525">
            <a:noFill/>
            <a:miter lim="800000"/>
            <a:headEnd/>
            <a:tailEnd/>
          </a:ln>
        </p:spPr>
        <p:txBody>
          <a:bodyPr wrap="none">
            <a:spAutoFit/>
          </a:bodyPr>
          <a:lstStyle/>
          <a:p>
            <a:pPr algn="l" eaLnBrk="1" hangingPunct="1">
              <a:buFontTx/>
              <a:buChar char="•"/>
            </a:pPr>
            <a:r>
              <a:rPr lang="en-US" sz="2000" b="1" dirty="0">
                <a:solidFill>
                  <a:srgbClr val="003366"/>
                </a:solidFill>
                <a:ea typeface="ＭＳ Ｐゴシック" pitchFamily="-128" charset="-128"/>
              </a:rPr>
              <a:t> Same as Figure 4.13 but anomalies of opposite sign</a:t>
            </a:r>
          </a:p>
        </p:txBody>
      </p:sp>
      <p:pic>
        <p:nvPicPr>
          <p:cNvPr id="35846" name="Picture 8" descr="ENSO_stages_rev.jpg"/>
          <p:cNvPicPr>
            <a:picLocks noChangeAspect="1"/>
          </p:cNvPicPr>
          <p:nvPr/>
        </p:nvPicPr>
        <p:blipFill>
          <a:blip r:embed="rId3" cstate="print"/>
          <a:srcRect/>
          <a:stretch>
            <a:fillRect/>
          </a:stretch>
        </p:blipFill>
        <p:spPr bwMode="auto">
          <a:xfrm>
            <a:off x="2882900" y="1946275"/>
            <a:ext cx="4965700" cy="42783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0" name="TextBox 9"/>
          <p:cNvSpPr txBox="1"/>
          <p:nvPr/>
        </p:nvSpPr>
        <p:spPr>
          <a:xfrm>
            <a:off x="111094" y="2971800"/>
            <a:ext cx="2775119" cy="2062103"/>
          </a:xfrm>
          <a:prstGeom prst="rect">
            <a:avLst/>
          </a:prstGeom>
          <a:noFill/>
        </p:spPr>
        <p:txBody>
          <a:bodyPr wrap="none" rtlCol="0">
            <a:spAutoFit/>
          </a:bodyPr>
          <a:lstStyle/>
          <a:p>
            <a:pPr algn="l"/>
            <a:r>
              <a:rPr lang="en-US" sz="1600" b="1" dirty="0">
                <a:solidFill>
                  <a:schemeClr val="tx1"/>
                </a:solidFill>
              </a:rPr>
              <a:t>The deepened </a:t>
            </a:r>
            <a:r>
              <a:rPr lang="en-US" sz="1600" b="1" dirty="0" err="1">
                <a:solidFill>
                  <a:schemeClr val="tx1"/>
                </a:solidFill>
              </a:rPr>
              <a:t>thermocline</a:t>
            </a:r>
            <a:r>
              <a:rPr lang="en-US" sz="1600" b="1" dirty="0">
                <a:solidFill>
                  <a:schemeClr val="tx1"/>
                </a:solidFill>
              </a:rPr>
              <a:t> </a:t>
            </a:r>
          </a:p>
          <a:p>
            <a:pPr algn="l"/>
            <a:r>
              <a:rPr lang="en-US" sz="1600" b="1" dirty="0">
                <a:solidFill>
                  <a:schemeClr val="tx1"/>
                </a:solidFill>
              </a:rPr>
              <a:t>extends westward and reaches</a:t>
            </a:r>
          </a:p>
          <a:p>
            <a:pPr algn="l"/>
            <a:r>
              <a:rPr lang="en-US" sz="1600" b="1" dirty="0">
                <a:solidFill>
                  <a:schemeClr val="tx1"/>
                </a:solidFill>
              </a:rPr>
              <a:t>the western boundary. Then the</a:t>
            </a:r>
          </a:p>
          <a:p>
            <a:pPr algn="l"/>
            <a:r>
              <a:rPr lang="en-US" sz="1600" b="1" dirty="0">
                <a:solidFill>
                  <a:schemeClr val="tx1"/>
                </a:solidFill>
              </a:rPr>
              <a:t>west runs out of room to hold </a:t>
            </a:r>
          </a:p>
          <a:p>
            <a:pPr algn="l"/>
            <a:r>
              <a:rPr lang="en-US" sz="1600" b="1" dirty="0">
                <a:solidFill>
                  <a:schemeClr val="tx1"/>
                </a:solidFill>
              </a:rPr>
              <a:t>more warm water from the east. </a:t>
            </a:r>
          </a:p>
          <a:p>
            <a:pPr algn="l"/>
            <a:r>
              <a:rPr lang="en-US" sz="1600" b="1" dirty="0">
                <a:solidFill>
                  <a:srgbClr val="FF0000"/>
                </a:solidFill>
              </a:rPr>
              <a:t>Sea level increases </a:t>
            </a:r>
            <a:r>
              <a:rPr lang="en-US" sz="1600" b="1" dirty="0">
                <a:solidFill>
                  <a:schemeClr val="tx1"/>
                </a:solidFill>
              </a:rPr>
              <a:t>in the west,</a:t>
            </a:r>
          </a:p>
          <a:p>
            <a:pPr algn="l"/>
            <a:r>
              <a:rPr lang="en-US" sz="1600" b="1" dirty="0">
                <a:solidFill>
                  <a:schemeClr val="tx1"/>
                </a:solidFill>
              </a:rPr>
              <a:t>PGF builds up and balances the </a:t>
            </a:r>
          </a:p>
          <a:p>
            <a:pPr algn="l"/>
            <a:r>
              <a:rPr lang="en-US" sz="1600" b="1" dirty="0">
                <a:solidFill>
                  <a:schemeClr val="tx1"/>
                </a:solidFill>
              </a:rPr>
              <a:t>wind force. </a:t>
            </a:r>
          </a:p>
        </p:txBody>
      </p:sp>
      <p:sp>
        <p:nvSpPr>
          <p:cNvPr id="11" name="TextBox 10"/>
          <p:cNvSpPr txBox="1"/>
          <p:nvPr/>
        </p:nvSpPr>
        <p:spPr>
          <a:xfrm>
            <a:off x="108401" y="1600200"/>
            <a:ext cx="2710999" cy="1323439"/>
          </a:xfrm>
          <a:prstGeom prst="rect">
            <a:avLst/>
          </a:prstGeom>
          <a:noFill/>
        </p:spPr>
        <p:txBody>
          <a:bodyPr wrap="none" rtlCol="0">
            <a:spAutoFit/>
          </a:bodyPr>
          <a:lstStyle/>
          <a:p>
            <a:pPr algn="l"/>
            <a:r>
              <a:rPr lang="en-US" sz="1600" b="1" dirty="0">
                <a:solidFill>
                  <a:schemeClr val="tx1"/>
                </a:solidFill>
              </a:rPr>
              <a:t>Enhanced easterly winds  </a:t>
            </a:r>
          </a:p>
          <a:p>
            <a:pPr algn="l"/>
            <a:r>
              <a:rPr lang="en-US" sz="1600" b="1" dirty="0">
                <a:solidFill>
                  <a:schemeClr val="tx1"/>
                </a:solidFill>
              </a:rPr>
              <a:t>move more warm surface  </a:t>
            </a:r>
          </a:p>
          <a:p>
            <a:pPr algn="l"/>
            <a:r>
              <a:rPr lang="en-US" sz="1600" b="1" dirty="0">
                <a:solidFill>
                  <a:schemeClr val="tx1"/>
                </a:solidFill>
              </a:rPr>
              <a:t>water to the west. This deepens</a:t>
            </a:r>
          </a:p>
          <a:p>
            <a:pPr algn="l"/>
            <a:r>
              <a:rPr lang="en-US" sz="1600" b="1" dirty="0">
                <a:solidFill>
                  <a:schemeClr val="tx1"/>
                </a:solidFill>
              </a:rPr>
              <a:t>the </a:t>
            </a:r>
            <a:r>
              <a:rPr lang="en-US" sz="1600" b="1" dirty="0" err="1">
                <a:solidFill>
                  <a:schemeClr val="tx1"/>
                </a:solidFill>
              </a:rPr>
              <a:t>thermocline</a:t>
            </a:r>
            <a:r>
              <a:rPr lang="en-US" sz="1600" b="1" dirty="0">
                <a:solidFill>
                  <a:schemeClr val="tx1"/>
                </a:solidFill>
              </a:rPr>
              <a:t> in the west, </a:t>
            </a:r>
          </a:p>
          <a:p>
            <a:pPr algn="l"/>
            <a:r>
              <a:rPr lang="en-US" sz="1600" b="1" dirty="0">
                <a:solidFill>
                  <a:schemeClr val="tx1"/>
                </a:solidFill>
              </a:rPr>
              <a:t>especially off the Equator.</a:t>
            </a:r>
          </a:p>
        </p:txBody>
      </p:sp>
      <p:sp>
        <p:nvSpPr>
          <p:cNvPr id="12" name="TextBox 11"/>
          <p:cNvSpPr txBox="1"/>
          <p:nvPr/>
        </p:nvSpPr>
        <p:spPr>
          <a:xfrm>
            <a:off x="163877" y="5020211"/>
            <a:ext cx="2884123" cy="1323439"/>
          </a:xfrm>
          <a:prstGeom prst="rect">
            <a:avLst/>
          </a:prstGeom>
          <a:noFill/>
        </p:spPr>
        <p:txBody>
          <a:bodyPr wrap="none" rtlCol="0">
            <a:spAutoFit/>
          </a:bodyPr>
          <a:lstStyle/>
          <a:p>
            <a:pPr algn="l"/>
            <a:r>
              <a:rPr lang="en-US" sz="1600" b="1" dirty="0">
                <a:solidFill>
                  <a:schemeClr val="tx1"/>
                </a:solidFill>
              </a:rPr>
              <a:t>Warm water stops moving </a:t>
            </a:r>
          </a:p>
          <a:p>
            <a:pPr algn="l"/>
            <a:r>
              <a:rPr lang="en-US" sz="1600" b="1" dirty="0">
                <a:solidFill>
                  <a:schemeClr val="tx1"/>
                </a:solidFill>
              </a:rPr>
              <a:t>westward, SST in east returns</a:t>
            </a:r>
          </a:p>
          <a:p>
            <a:pPr algn="l"/>
            <a:r>
              <a:rPr lang="en-US" sz="1600" b="1" dirty="0">
                <a:solidFill>
                  <a:schemeClr val="tx1"/>
                </a:solidFill>
              </a:rPr>
              <a:t>to normal, wind anomalies </a:t>
            </a:r>
          </a:p>
          <a:p>
            <a:pPr algn="l"/>
            <a:r>
              <a:rPr lang="en-US" sz="1600" b="1" dirty="0">
                <a:solidFill>
                  <a:schemeClr val="tx1"/>
                </a:solidFill>
              </a:rPr>
              <a:t>disappear </a:t>
            </a:r>
            <a:r>
              <a:rPr lang="en-US" sz="1600" b="1" dirty="0">
                <a:solidFill>
                  <a:schemeClr val="tx1"/>
                </a:solidFill>
                <a:sym typeface="Wingdings" pitchFamily="2" charset="2"/>
              </a:rPr>
              <a:t></a:t>
            </a:r>
            <a:r>
              <a:rPr lang="en-US" sz="1600" b="1" dirty="0">
                <a:solidFill>
                  <a:schemeClr val="tx1"/>
                </a:solidFill>
              </a:rPr>
              <a:t>warm water moves</a:t>
            </a:r>
          </a:p>
          <a:p>
            <a:pPr algn="l"/>
            <a:r>
              <a:rPr lang="en-US" sz="1600" b="1" dirty="0">
                <a:solidFill>
                  <a:schemeClr val="tx1"/>
                </a:solidFill>
              </a:rPr>
              <a:t>eastward </a:t>
            </a:r>
            <a:r>
              <a:rPr lang="en-US" sz="1600" b="1" dirty="0">
                <a:solidFill>
                  <a:schemeClr val="tx1"/>
                </a:solidFill>
                <a:sym typeface="Wingdings" pitchFamily="2" charset="2"/>
              </a:rPr>
              <a:t> start of  next El Niño</a:t>
            </a:r>
            <a:r>
              <a:rPr lang="en-US" sz="1600" b="1" dirty="0">
                <a:solidFill>
                  <a:schemeClr val="tx1"/>
                </a:solidFill>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4"/>
          <p:cNvSpPr>
            <a:spLocks noGrp="1" noChangeArrowheads="1"/>
          </p:cNvSpPr>
          <p:nvPr>
            <p:ph type="title"/>
          </p:nvPr>
        </p:nvSpPr>
        <p:spPr bwMode="auto">
          <a:xfrm>
            <a:off x="206375" y="5175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(Jan. 1997)</a:t>
            </a:r>
          </a:p>
        </p:txBody>
      </p:sp>
      <p:grpSp>
        <p:nvGrpSpPr>
          <p:cNvPr id="2" name="Group 22"/>
          <p:cNvGrpSpPr>
            <a:grpSpLocks/>
          </p:cNvGrpSpPr>
          <p:nvPr/>
        </p:nvGrpSpPr>
        <p:grpSpPr bwMode="auto">
          <a:xfrm>
            <a:off x="360363" y="519112"/>
            <a:ext cx="8434387" cy="419100"/>
            <a:chOff x="797" y="1188"/>
            <a:chExt cx="4139" cy="274"/>
          </a:xfrm>
        </p:grpSpPr>
        <p:sp>
          <p:nvSpPr>
            <p:cNvPr id="23560" name="Line 23"/>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3561" name="Line 24"/>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3556" name="Rectangle 26"/>
          <p:cNvSpPr>
            <a:spLocks noChangeArrowheads="1"/>
          </p:cNvSpPr>
          <p:nvPr/>
        </p:nvSpPr>
        <p:spPr bwMode="auto">
          <a:xfrm>
            <a:off x="7583488" y="1143000"/>
            <a:ext cx="151130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a:t>
            </a:r>
          </a:p>
        </p:txBody>
      </p:sp>
      <p:pic>
        <p:nvPicPr>
          <p:cNvPr id="23557" name="Picture 29" descr="fig4"/>
          <p:cNvPicPr>
            <a:picLocks noChangeAspect="1" noChangeArrowheads="1"/>
          </p:cNvPicPr>
          <p:nvPr/>
        </p:nvPicPr>
        <p:blipFill>
          <a:blip r:embed="rId3" cstate="print"/>
          <a:srcRect/>
          <a:stretch>
            <a:fillRect/>
          </a:stretch>
        </p:blipFill>
        <p:spPr bwMode="auto">
          <a:xfrm>
            <a:off x="101600" y="1598612"/>
            <a:ext cx="8883650" cy="3149600"/>
          </a:xfrm>
          <a:prstGeom prst="rect">
            <a:avLst/>
          </a:prstGeom>
          <a:noFill/>
          <a:ln w="25400">
            <a:solidFill>
              <a:srgbClr val="FF0000"/>
            </a:solidFill>
            <a:miter lim="800000"/>
            <a:headEnd/>
            <a:tailEnd/>
          </a:ln>
        </p:spPr>
      </p:pic>
      <p:sp>
        <p:nvSpPr>
          <p:cNvPr id="23558" name="TextBox 7"/>
          <p:cNvSpPr txBox="1">
            <a:spLocks noChangeArrowheads="1"/>
          </p:cNvSpPr>
          <p:nvPr/>
        </p:nvSpPr>
        <p:spPr bwMode="auto">
          <a:xfrm>
            <a:off x="4148138" y="47228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cxnSp>
        <p:nvCxnSpPr>
          <p:cNvPr id="11" name="Straight Arrow Connector 10"/>
          <p:cNvCxnSpPr/>
          <p:nvPr/>
        </p:nvCxnSpPr>
        <p:spPr bwMode="auto">
          <a:xfrm flipV="1">
            <a:off x="3962400" y="3352800"/>
            <a:ext cx="2209800" cy="4572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12" name="TextBox 11"/>
          <p:cNvSpPr txBox="1"/>
          <p:nvPr/>
        </p:nvSpPr>
        <p:spPr>
          <a:xfrm>
            <a:off x="300630" y="5334000"/>
            <a:ext cx="7081234" cy="830997"/>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subsurface water appears in west and central Pacific </a:t>
            </a:r>
          </a:p>
          <a:p>
            <a:pPr algn="l">
              <a:buFont typeface="Arial" pitchFamily="34" charset="0"/>
              <a:buChar char="•"/>
            </a:pPr>
            <a:r>
              <a:rPr lang="en-US" sz="2400" dirty="0">
                <a:solidFill>
                  <a:schemeClr val="tx1"/>
                </a:solidFill>
              </a:rPr>
              <a:t> It moves to the east and upward with the undercurrent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206375" y="4413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(Apr. 1997)</a:t>
            </a:r>
          </a:p>
        </p:txBody>
      </p:sp>
      <p:grpSp>
        <p:nvGrpSpPr>
          <p:cNvPr id="2" name="Group 8"/>
          <p:cNvGrpSpPr>
            <a:grpSpLocks/>
          </p:cNvGrpSpPr>
          <p:nvPr/>
        </p:nvGrpSpPr>
        <p:grpSpPr bwMode="auto">
          <a:xfrm>
            <a:off x="360363" y="436563"/>
            <a:ext cx="8434387" cy="419100"/>
            <a:chOff x="797" y="1188"/>
            <a:chExt cx="4139" cy="274"/>
          </a:xfrm>
        </p:grpSpPr>
        <p:sp>
          <p:nvSpPr>
            <p:cNvPr id="24584"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4585"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4580" name="Rectangle 12"/>
          <p:cNvSpPr>
            <a:spLocks noChangeArrowheads="1"/>
          </p:cNvSpPr>
          <p:nvPr/>
        </p:nvSpPr>
        <p:spPr bwMode="auto">
          <a:xfrm>
            <a:off x="6832600" y="9906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 cont.</a:t>
            </a:r>
          </a:p>
        </p:txBody>
      </p:sp>
      <p:pic>
        <p:nvPicPr>
          <p:cNvPr id="24581" name="Picture 13" descr="fig4"/>
          <p:cNvPicPr>
            <a:picLocks noChangeAspect="1" noChangeArrowheads="1"/>
          </p:cNvPicPr>
          <p:nvPr/>
        </p:nvPicPr>
        <p:blipFill>
          <a:blip r:embed="rId3" cstate="print"/>
          <a:srcRect/>
          <a:stretch>
            <a:fillRect/>
          </a:stretch>
        </p:blipFill>
        <p:spPr bwMode="auto">
          <a:xfrm>
            <a:off x="101600" y="1446212"/>
            <a:ext cx="8883650" cy="3149600"/>
          </a:xfrm>
          <a:prstGeom prst="rect">
            <a:avLst/>
          </a:prstGeom>
          <a:noFill/>
          <a:ln w="9525">
            <a:noFill/>
            <a:miter lim="800000"/>
            <a:headEnd/>
            <a:tailEnd/>
          </a:ln>
        </p:spPr>
      </p:pic>
      <p:sp>
        <p:nvSpPr>
          <p:cNvPr id="9" name="TextBox 7"/>
          <p:cNvSpPr txBox="1">
            <a:spLocks noChangeArrowheads="1"/>
          </p:cNvSpPr>
          <p:nvPr/>
        </p:nvSpPr>
        <p:spPr bwMode="auto">
          <a:xfrm>
            <a:off x="4148138" y="4724400"/>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1" name="TextBox 10"/>
          <p:cNvSpPr txBox="1"/>
          <p:nvPr/>
        </p:nvSpPr>
        <p:spPr>
          <a:xfrm>
            <a:off x="300630" y="5334000"/>
            <a:ext cx="6927346" cy="830997"/>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water reaches the subsurface of the eastern Pacific </a:t>
            </a:r>
          </a:p>
          <a:p>
            <a:pPr algn="l">
              <a:buFont typeface="Arial" pitchFamily="34" charset="0"/>
              <a:buChar char="•"/>
            </a:pPr>
            <a:r>
              <a:rPr lang="en-US" sz="2400" dirty="0">
                <a:solidFill>
                  <a:schemeClr val="tx1"/>
                </a:solidFill>
              </a:rPr>
              <a:t> SSTs close to normal</a:t>
            </a:r>
          </a:p>
        </p:txBody>
      </p:sp>
      <p:cxnSp>
        <p:nvCxnSpPr>
          <p:cNvPr id="12" name="Straight Arrow Connector 11"/>
          <p:cNvCxnSpPr/>
          <p:nvPr/>
        </p:nvCxnSpPr>
        <p:spPr bwMode="auto">
          <a:xfrm flipV="1">
            <a:off x="5181600" y="2743200"/>
            <a:ext cx="2209800" cy="5334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206375" y="18097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(Sep. 1997)</a:t>
            </a:r>
          </a:p>
        </p:txBody>
      </p:sp>
      <p:grpSp>
        <p:nvGrpSpPr>
          <p:cNvPr id="2" name="Group 8"/>
          <p:cNvGrpSpPr>
            <a:grpSpLocks/>
          </p:cNvGrpSpPr>
          <p:nvPr/>
        </p:nvGrpSpPr>
        <p:grpSpPr bwMode="auto">
          <a:xfrm>
            <a:off x="360363" y="190500"/>
            <a:ext cx="8434387" cy="419100"/>
            <a:chOff x="797" y="1188"/>
            <a:chExt cx="4139" cy="274"/>
          </a:xfrm>
        </p:grpSpPr>
        <p:sp>
          <p:nvSpPr>
            <p:cNvPr id="25608"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5609"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5604" name="Picture 13" descr="fig4"/>
          <p:cNvPicPr>
            <a:picLocks noChangeAspect="1" noChangeArrowheads="1"/>
          </p:cNvPicPr>
          <p:nvPr/>
        </p:nvPicPr>
        <p:blipFill>
          <a:blip r:embed="rId3" cstate="print"/>
          <a:srcRect/>
          <a:stretch>
            <a:fillRect/>
          </a:stretch>
        </p:blipFill>
        <p:spPr bwMode="auto">
          <a:xfrm>
            <a:off x="101600" y="1376362"/>
            <a:ext cx="8883650" cy="3143250"/>
          </a:xfrm>
          <a:prstGeom prst="rect">
            <a:avLst/>
          </a:prstGeom>
          <a:noFill/>
          <a:ln w="9525">
            <a:noFill/>
            <a:miter lim="800000"/>
            <a:headEnd/>
            <a:tailEnd/>
          </a:ln>
        </p:spPr>
      </p:pic>
      <p:sp>
        <p:nvSpPr>
          <p:cNvPr id="25605" name="Rectangle 12"/>
          <p:cNvSpPr>
            <a:spLocks noChangeArrowheads="1"/>
          </p:cNvSpPr>
          <p:nvPr/>
        </p:nvSpPr>
        <p:spPr bwMode="auto">
          <a:xfrm>
            <a:off x="6832600" y="9144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 cont.</a:t>
            </a:r>
          </a:p>
        </p:txBody>
      </p:sp>
      <p:sp>
        <p:nvSpPr>
          <p:cNvPr id="10" name="TextBox 7"/>
          <p:cNvSpPr txBox="1">
            <a:spLocks noChangeArrowheads="1"/>
          </p:cNvSpPr>
          <p:nvPr/>
        </p:nvSpPr>
        <p:spPr bwMode="auto">
          <a:xfrm>
            <a:off x="4148138" y="44942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1"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2" name="TextBox 11"/>
          <p:cNvSpPr txBox="1"/>
          <p:nvPr/>
        </p:nvSpPr>
        <p:spPr>
          <a:xfrm>
            <a:off x="152400" y="4724400"/>
            <a:ext cx="9041258" cy="1938992"/>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water emerges to the surface in the eastern Pacific through upwelling </a:t>
            </a:r>
          </a:p>
          <a:p>
            <a:pPr algn="l">
              <a:buFont typeface="Arial" pitchFamily="34" charset="0"/>
              <a:buChar char="•"/>
            </a:pPr>
            <a:r>
              <a:rPr lang="en-US" sz="2400" dirty="0">
                <a:solidFill>
                  <a:schemeClr val="tx1"/>
                </a:solidFill>
              </a:rPr>
              <a:t> The </a:t>
            </a:r>
            <a:r>
              <a:rPr lang="en-US" sz="2400" dirty="0" err="1">
                <a:solidFill>
                  <a:schemeClr val="tx1"/>
                </a:solidFill>
              </a:rPr>
              <a:t>Bjerknes</a:t>
            </a:r>
            <a:r>
              <a:rPr lang="en-US" sz="2400" dirty="0">
                <a:solidFill>
                  <a:schemeClr val="tx1"/>
                </a:solidFill>
              </a:rPr>
              <a:t> positive </a:t>
            </a:r>
            <a:r>
              <a:rPr lang="en-US" sz="2400" dirty="0" err="1">
                <a:solidFill>
                  <a:schemeClr val="tx1"/>
                </a:solidFill>
              </a:rPr>
              <a:t>feebacks</a:t>
            </a:r>
            <a:r>
              <a:rPr lang="en-US" sz="2400" dirty="0">
                <a:solidFill>
                  <a:schemeClr val="tx1"/>
                </a:solidFill>
              </a:rPr>
              <a:t> start </a:t>
            </a:r>
            <a:r>
              <a:rPr lang="en-US" sz="2400" dirty="0">
                <a:solidFill>
                  <a:schemeClr val="tx1"/>
                </a:solidFill>
                <a:sym typeface="Wingdings" pitchFamily="2" charset="2"/>
              </a:rPr>
              <a:t> SST gradient decreases, easterly </a:t>
            </a:r>
          </a:p>
          <a:p>
            <a:pPr algn="l"/>
            <a:r>
              <a:rPr lang="en-US" sz="2400" dirty="0">
                <a:solidFill>
                  <a:schemeClr val="tx1"/>
                </a:solidFill>
                <a:sym typeface="Wingdings" pitchFamily="2" charset="2"/>
              </a:rPr>
              <a:t>  winds weaken  warm water continue to move to the east  SSTs in </a:t>
            </a:r>
          </a:p>
          <a:p>
            <a:pPr algn="l"/>
            <a:r>
              <a:rPr lang="en-US" sz="2400" dirty="0">
                <a:solidFill>
                  <a:schemeClr val="tx1"/>
                </a:solidFill>
                <a:sym typeface="Wingdings" pitchFamily="2" charset="2"/>
              </a:rPr>
              <a:t>  the east further increase, but </a:t>
            </a:r>
            <a:r>
              <a:rPr lang="en-US" sz="2400" dirty="0" err="1">
                <a:solidFill>
                  <a:schemeClr val="tx1"/>
                </a:solidFill>
                <a:sym typeface="Wingdings" pitchFamily="2" charset="2"/>
              </a:rPr>
              <a:t>thermocline</a:t>
            </a:r>
            <a:r>
              <a:rPr lang="en-US" sz="2400" dirty="0">
                <a:solidFill>
                  <a:schemeClr val="tx1"/>
                </a:solidFill>
                <a:sym typeface="Wingdings" pitchFamily="2" charset="2"/>
              </a:rPr>
              <a:t> shallows in the central-west Pacific, </a:t>
            </a:r>
          </a:p>
          <a:p>
            <a:pPr algn="l"/>
            <a:r>
              <a:rPr lang="en-US" sz="2400" dirty="0">
                <a:solidFill>
                  <a:schemeClr val="tx1"/>
                </a:solidFill>
                <a:sym typeface="Wingdings" pitchFamily="2" charset="2"/>
              </a:rPr>
              <a:t>  which leads to cold subsurface anomalies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96850" y="3651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1997-98 El Niño warm phase </a:t>
            </a:r>
            <a:r>
              <a:rPr lang="en-US" dirty="0">
                <a:latin typeface="Arial Narrow" panose="020B0606020202030204" pitchFamily="34" charset="0"/>
                <a:ea typeface="ＭＳ Ｐゴシック" pitchFamily="-128" charset="-128"/>
              </a:rPr>
              <a:t>(Jan. 1998)</a:t>
            </a:r>
          </a:p>
        </p:txBody>
      </p:sp>
      <p:grpSp>
        <p:nvGrpSpPr>
          <p:cNvPr id="2" name="Group 8"/>
          <p:cNvGrpSpPr>
            <a:grpSpLocks/>
          </p:cNvGrpSpPr>
          <p:nvPr/>
        </p:nvGrpSpPr>
        <p:grpSpPr bwMode="auto">
          <a:xfrm>
            <a:off x="360363" y="376238"/>
            <a:ext cx="8434387" cy="419100"/>
            <a:chOff x="797" y="1188"/>
            <a:chExt cx="4139" cy="274"/>
          </a:xfrm>
        </p:grpSpPr>
        <p:sp>
          <p:nvSpPr>
            <p:cNvPr id="26632"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6633"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6628" name="Picture 13" descr="fig4"/>
          <p:cNvPicPr>
            <a:picLocks noChangeAspect="1" noChangeArrowheads="1"/>
          </p:cNvPicPr>
          <p:nvPr/>
        </p:nvPicPr>
        <p:blipFill>
          <a:blip r:embed="rId3" cstate="print"/>
          <a:srcRect/>
          <a:stretch>
            <a:fillRect/>
          </a:stretch>
        </p:blipFill>
        <p:spPr bwMode="auto">
          <a:xfrm>
            <a:off x="101600" y="1447800"/>
            <a:ext cx="8883650" cy="3148012"/>
          </a:xfrm>
          <a:prstGeom prst="rect">
            <a:avLst/>
          </a:prstGeom>
          <a:noFill/>
          <a:ln w="9525">
            <a:noFill/>
            <a:miter lim="800000"/>
            <a:headEnd/>
            <a:tailEnd/>
          </a:ln>
        </p:spPr>
      </p:pic>
      <p:sp>
        <p:nvSpPr>
          <p:cNvPr id="26629" name="Rectangle 12"/>
          <p:cNvSpPr>
            <a:spLocks noChangeArrowheads="1"/>
          </p:cNvSpPr>
          <p:nvPr/>
        </p:nvSpPr>
        <p:spPr bwMode="auto">
          <a:xfrm>
            <a:off x="6832600" y="9906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4.8 cont.</a:t>
            </a:r>
          </a:p>
        </p:txBody>
      </p:sp>
      <p:sp>
        <p:nvSpPr>
          <p:cNvPr id="10" name="TextBox 7"/>
          <p:cNvSpPr txBox="1">
            <a:spLocks noChangeArrowheads="1"/>
          </p:cNvSpPr>
          <p:nvPr/>
        </p:nvSpPr>
        <p:spPr bwMode="auto">
          <a:xfrm>
            <a:off x="4148138" y="45704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1"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3" name="TextBox 12"/>
          <p:cNvSpPr txBox="1"/>
          <p:nvPr/>
        </p:nvSpPr>
        <p:spPr>
          <a:xfrm>
            <a:off x="152400" y="4724400"/>
            <a:ext cx="8751691" cy="1569660"/>
          </a:xfrm>
          <a:prstGeom prst="rect">
            <a:avLst/>
          </a:prstGeom>
          <a:noFill/>
        </p:spPr>
        <p:txBody>
          <a:bodyPr wrap="none" rtlCol="0">
            <a:spAutoFit/>
          </a:bodyPr>
          <a:lstStyle/>
          <a:p>
            <a:pPr algn="l">
              <a:buFont typeface="Arial" pitchFamily="34" charset="0"/>
              <a:buChar char="•"/>
            </a:pPr>
            <a:r>
              <a:rPr lang="en-US" sz="2400" dirty="0">
                <a:solidFill>
                  <a:schemeClr val="tx1"/>
                </a:solidFill>
              </a:rPr>
              <a:t> Warm water continues to move east- and up-ward to maintain the positive </a:t>
            </a:r>
          </a:p>
          <a:p>
            <a:pPr algn="l"/>
            <a:r>
              <a:rPr lang="en-US" sz="2400" dirty="0">
                <a:solidFill>
                  <a:schemeClr val="tx1"/>
                </a:solidFill>
              </a:rPr>
              <a:t>  SST anomalies in the east</a:t>
            </a:r>
          </a:p>
          <a:p>
            <a:pPr algn="l">
              <a:buFont typeface="Arial" pitchFamily="34" charset="0"/>
              <a:buChar char="•"/>
            </a:pPr>
            <a:r>
              <a:rPr lang="en-US" sz="2400" dirty="0">
                <a:solidFill>
                  <a:schemeClr val="tx1"/>
                </a:solidFill>
              </a:rPr>
              <a:t>  As more warm water is moved to east, the </a:t>
            </a:r>
            <a:r>
              <a:rPr lang="en-US" sz="2400" dirty="0" err="1">
                <a:solidFill>
                  <a:schemeClr val="tx1"/>
                </a:solidFill>
              </a:rPr>
              <a:t>shallowed</a:t>
            </a:r>
            <a:r>
              <a:rPr lang="en-US" sz="2400" dirty="0">
                <a:solidFill>
                  <a:schemeClr val="tx1"/>
                </a:solidFill>
              </a:rPr>
              <a:t> </a:t>
            </a:r>
            <a:r>
              <a:rPr lang="en-US" sz="2400" dirty="0" err="1">
                <a:solidFill>
                  <a:schemeClr val="tx1"/>
                </a:solidFill>
              </a:rPr>
              <a:t>thermocline</a:t>
            </a:r>
            <a:r>
              <a:rPr lang="en-US" sz="2400" dirty="0">
                <a:solidFill>
                  <a:schemeClr val="tx1"/>
                </a:solidFill>
              </a:rPr>
              <a:t> expands</a:t>
            </a:r>
          </a:p>
          <a:p>
            <a:pPr algn="l"/>
            <a:r>
              <a:rPr lang="en-US" sz="2400" dirty="0">
                <a:solidFill>
                  <a:schemeClr val="tx1"/>
                </a:solidFill>
              </a:rPr>
              <a:t>    further to the western boundary of the Pacific and moves also eastward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206375" y="4413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1998-98 La Niña cold phase </a:t>
            </a:r>
            <a:r>
              <a:rPr lang="en-US" dirty="0">
                <a:latin typeface="Arial Narrow" panose="020B0606020202030204" pitchFamily="34" charset="0"/>
                <a:ea typeface="ＭＳ Ｐゴシック" pitchFamily="-128" charset="-128"/>
              </a:rPr>
              <a:t>(May 1998)</a:t>
            </a:r>
          </a:p>
        </p:txBody>
      </p:sp>
      <p:grpSp>
        <p:nvGrpSpPr>
          <p:cNvPr id="2" name="Group 8"/>
          <p:cNvGrpSpPr>
            <a:grpSpLocks/>
          </p:cNvGrpSpPr>
          <p:nvPr/>
        </p:nvGrpSpPr>
        <p:grpSpPr bwMode="auto">
          <a:xfrm>
            <a:off x="360363" y="442912"/>
            <a:ext cx="8434387" cy="419100"/>
            <a:chOff x="797" y="1188"/>
            <a:chExt cx="4139" cy="274"/>
          </a:xfrm>
        </p:grpSpPr>
        <p:sp>
          <p:nvSpPr>
            <p:cNvPr id="27656"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7657"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7652" name="Rectangle 12"/>
          <p:cNvSpPr>
            <a:spLocks noChangeArrowheads="1"/>
          </p:cNvSpPr>
          <p:nvPr/>
        </p:nvSpPr>
        <p:spPr bwMode="auto">
          <a:xfrm>
            <a:off x="7583488" y="914400"/>
            <a:ext cx="1511300" cy="461962"/>
          </a:xfrm>
          <a:prstGeom prst="rect">
            <a:avLst/>
          </a:prstGeom>
          <a:noFill/>
          <a:ln w="9525">
            <a:noFill/>
            <a:miter lim="800000"/>
            <a:headEnd/>
            <a:tailEnd/>
          </a:ln>
        </p:spPr>
        <p:txBody>
          <a:bodyPr wrap="none">
            <a:spAutoFit/>
          </a:bodyPr>
          <a:lstStyle/>
          <a:p>
            <a:pPr algn="r" eaLnBrk="1" hangingPunct="1"/>
            <a:r>
              <a:rPr lang="en-US" sz="2400" b="1">
                <a:solidFill>
                  <a:srgbClr val="003366"/>
                </a:solidFill>
                <a:latin typeface="Times New Roman" pitchFamily="28" charset="0"/>
                <a:ea typeface="ＭＳ Ｐゴシック" pitchFamily="-128" charset="-128"/>
              </a:rPr>
              <a:t>Figure 4.9</a:t>
            </a:r>
          </a:p>
        </p:txBody>
      </p:sp>
      <p:pic>
        <p:nvPicPr>
          <p:cNvPr id="27653" name="Picture 13" descr="fig4"/>
          <p:cNvPicPr>
            <a:picLocks noChangeAspect="1" noChangeArrowheads="1"/>
          </p:cNvPicPr>
          <p:nvPr/>
        </p:nvPicPr>
        <p:blipFill>
          <a:blip r:embed="rId3" cstate="print"/>
          <a:srcRect/>
          <a:stretch>
            <a:fillRect/>
          </a:stretch>
        </p:blipFill>
        <p:spPr bwMode="auto">
          <a:xfrm>
            <a:off x="101600" y="1370012"/>
            <a:ext cx="8883650" cy="3149600"/>
          </a:xfrm>
          <a:prstGeom prst="rect">
            <a:avLst/>
          </a:prstGeom>
          <a:noFill/>
          <a:ln w="9525">
            <a:noFill/>
            <a:miter lim="800000"/>
            <a:headEnd/>
            <a:tailEnd/>
          </a:ln>
        </p:spPr>
      </p:pic>
      <p:sp>
        <p:nvSpPr>
          <p:cNvPr id="9" name="TextBox 7"/>
          <p:cNvSpPr txBox="1">
            <a:spLocks noChangeArrowheads="1"/>
          </p:cNvSpPr>
          <p:nvPr/>
        </p:nvSpPr>
        <p:spPr bwMode="auto">
          <a:xfrm>
            <a:off x="4148138" y="44942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1" name="TextBox 10"/>
          <p:cNvSpPr txBox="1"/>
          <p:nvPr/>
        </p:nvSpPr>
        <p:spPr>
          <a:xfrm>
            <a:off x="152400" y="4724400"/>
            <a:ext cx="8594469" cy="1200329"/>
          </a:xfrm>
          <a:prstGeom prst="rect">
            <a:avLst/>
          </a:prstGeom>
          <a:noFill/>
        </p:spPr>
        <p:txBody>
          <a:bodyPr wrap="none" rtlCol="0">
            <a:spAutoFit/>
          </a:bodyPr>
          <a:lstStyle/>
          <a:p>
            <a:pPr algn="l">
              <a:buFont typeface="Arial" pitchFamily="34" charset="0"/>
              <a:buChar char="•"/>
            </a:pPr>
            <a:r>
              <a:rPr lang="en-US" sz="2400" dirty="0">
                <a:solidFill>
                  <a:schemeClr val="tx1"/>
                </a:solidFill>
              </a:rPr>
              <a:t> The cold subsurface water continue to move eastward, eroding the warm </a:t>
            </a:r>
          </a:p>
          <a:p>
            <a:pPr algn="l"/>
            <a:r>
              <a:rPr lang="en-US" sz="2400" dirty="0">
                <a:solidFill>
                  <a:schemeClr val="tx1"/>
                </a:solidFill>
              </a:rPr>
              <a:t>   water in the east </a:t>
            </a:r>
            <a:r>
              <a:rPr lang="en-US" sz="2400" dirty="0">
                <a:solidFill>
                  <a:schemeClr val="tx1"/>
                </a:solidFill>
                <a:sym typeface="Wingdings" pitchFamily="2" charset="2"/>
              </a:rPr>
              <a:t> reduced SST anomalies in the east</a:t>
            </a:r>
            <a:r>
              <a:rPr lang="en-US" sz="2400" dirty="0">
                <a:solidFill>
                  <a:schemeClr val="tx1"/>
                </a:solidFill>
              </a:rPr>
              <a:t> </a:t>
            </a:r>
          </a:p>
          <a:p>
            <a:pPr algn="l"/>
            <a:endParaRPr lang="en-US" sz="2400" dirty="0">
              <a:solidFill>
                <a:schemeClr val="tx1"/>
              </a:solidFill>
              <a:sym typeface="Wingdings" pitchFamily="2" charset="2"/>
            </a:endParaRPr>
          </a:p>
        </p:txBody>
      </p:sp>
      <p:cxnSp>
        <p:nvCxnSpPr>
          <p:cNvPr id="13" name="Straight Arrow Connector 12"/>
          <p:cNvCxnSpPr/>
          <p:nvPr/>
        </p:nvCxnSpPr>
        <p:spPr bwMode="auto">
          <a:xfrm flipV="1">
            <a:off x="3505200" y="2819400"/>
            <a:ext cx="3200400" cy="6096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3" descr="ENSO_transitions2.c.jpg"/>
          <p:cNvPicPr>
            <a:picLocks noChangeAspect="1"/>
          </p:cNvPicPr>
          <p:nvPr/>
        </p:nvPicPr>
        <p:blipFill>
          <a:blip r:embed="rId3" cstate="print"/>
          <a:srcRect/>
          <a:stretch>
            <a:fillRect/>
          </a:stretch>
        </p:blipFill>
        <p:spPr bwMode="auto">
          <a:xfrm>
            <a:off x="1544638" y="1000125"/>
            <a:ext cx="6175375" cy="5557838"/>
          </a:xfrm>
          <a:prstGeom prst="rect">
            <a:avLst/>
          </a:prstGeom>
          <a:noFill/>
          <a:ln w="9525">
            <a:noFill/>
            <a:miter lim="800000"/>
            <a:headEnd/>
            <a:tailEnd/>
          </a:ln>
        </p:spPr>
      </p:pic>
      <p:sp>
        <p:nvSpPr>
          <p:cNvPr id="36867" name="Rectangle 4"/>
          <p:cNvSpPr>
            <a:spLocks noGrp="1" noChangeArrowheads="1"/>
          </p:cNvSpPr>
          <p:nvPr>
            <p:ph type="title"/>
          </p:nvPr>
        </p:nvSpPr>
        <p:spPr bwMode="auto">
          <a:xfrm>
            <a:off x="931863" y="206375"/>
            <a:ext cx="25463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ENSO transitions</a:t>
            </a:r>
            <a:endParaRPr lang="en-US" dirty="0">
              <a:latin typeface="Arial Narrow" panose="020B0606020202030204" pitchFamily="34" charset="0"/>
              <a:ea typeface="ＭＳ Ｐゴシック" pitchFamily="-128" charset="-128"/>
            </a:endParaRPr>
          </a:p>
        </p:txBody>
      </p:sp>
      <p:sp>
        <p:nvSpPr>
          <p:cNvPr id="36868" name="Rectangle 12"/>
          <p:cNvSpPr>
            <a:spLocks noChangeArrowheads="1"/>
          </p:cNvSpPr>
          <p:nvPr/>
        </p:nvSpPr>
        <p:spPr bwMode="auto">
          <a:xfrm>
            <a:off x="23813" y="6213475"/>
            <a:ext cx="1535112" cy="427038"/>
          </a:xfrm>
          <a:prstGeom prst="rect">
            <a:avLst/>
          </a:prstGeom>
          <a:noFill/>
          <a:ln w="9525">
            <a:noFill/>
            <a:miter lim="800000"/>
            <a:headEnd/>
            <a:tailEnd/>
          </a:ln>
        </p:spPr>
        <p:txBody>
          <a:bodyPr wrap="none">
            <a:spAutoFit/>
          </a:bodyPr>
          <a:lstStyle/>
          <a:p>
            <a:pPr algn="l" eaLnBrk="1" hangingPunct="1"/>
            <a:r>
              <a:rPr lang="en-US" sz="2200" b="1">
                <a:solidFill>
                  <a:srgbClr val="003366"/>
                </a:solidFill>
                <a:latin typeface="Times New Roman" pitchFamily="28" charset="0"/>
                <a:ea typeface="ＭＳ Ｐゴシック" pitchFamily="-128" charset="-128"/>
              </a:rPr>
              <a:t>Figure 4.14</a:t>
            </a:r>
          </a:p>
        </p:txBody>
      </p:sp>
      <p:grpSp>
        <p:nvGrpSpPr>
          <p:cNvPr id="2" name="Group 13"/>
          <p:cNvGrpSpPr>
            <a:grpSpLocks/>
          </p:cNvGrpSpPr>
          <p:nvPr/>
        </p:nvGrpSpPr>
        <p:grpSpPr bwMode="auto">
          <a:xfrm>
            <a:off x="881063" y="201613"/>
            <a:ext cx="2566987" cy="419100"/>
            <a:chOff x="797" y="1188"/>
            <a:chExt cx="4139" cy="274"/>
          </a:xfrm>
        </p:grpSpPr>
        <p:sp>
          <p:nvSpPr>
            <p:cNvPr id="36876" name="Line 14"/>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36877" name="Line 15"/>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36870" name="Text Box 16"/>
          <p:cNvSpPr txBox="1">
            <a:spLocks noChangeArrowheads="1"/>
          </p:cNvSpPr>
          <p:nvPr/>
        </p:nvSpPr>
        <p:spPr bwMode="auto">
          <a:xfrm>
            <a:off x="654050" y="908050"/>
            <a:ext cx="3097213" cy="758825"/>
          </a:xfrm>
          <a:prstGeom prst="rect">
            <a:avLst/>
          </a:prstGeom>
          <a:noFill/>
          <a:ln w="9525">
            <a:solidFill>
              <a:srgbClr val="9A0021"/>
            </a:solidFill>
            <a:miter lim="800000"/>
            <a:headEnd/>
            <a:tailEnd/>
          </a:ln>
        </p:spPr>
        <p:txBody>
          <a:bodyPr>
            <a:spAutoFit/>
          </a:bodyPr>
          <a:lstStyle/>
          <a:p>
            <a:pPr algn="l" eaLnBrk="1" hangingPunct="1">
              <a:lnSpc>
                <a:spcPct val="90000"/>
              </a:lnSpc>
            </a:pPr>
            <a:r>
              <a:rPr lang="en-US" sz="2400" b="1" dirty="0">
                <a:solidFill>
                  <a:srgbClr val="9A0021"/>
                </a:solidFill>
                <a:ea typeface="ＭＳ Ｐゴシック" pitchFamily="-128" charset="-128"/>
              </a:rPr>
              <a:t>Recall:</a:t>
            </a:r>
            <a:r>
              <a:rPr lang="en-US" sz="2400" b="1" dirty="0">
                <a:solidFill>
                  <a:srgbClr val="003366"/>
                </a:solidFill>
                <a:ea typeface="ＭＳ Ｐゴシック" pitchFamily="-128" charset="-128"/>
              </a:rPr>
              <a:t> </a:t>
            </a:r>
            <a:r>
              <a:rPr lang="en-US" sz="2400" b="1" dirty="0">
                <a:solidFill>
                  <a:srgbClr val="9A0021"/>
                </a:solidFill>
                <a:ea typeface="ＭＳ Ｐゴシック" pitchFamily="-128" charset="-128"/>
              </a:rPr>
              <a:t>feedbacks that strengthen El Niño</a:t>
            </a:r>
          </a:p>
        </p:txBody>
      </p:sp>
      <p:sp>
        <p:nvSpPr>
          <p:cNvPr id="36871" name="Text Box 17"/>
          <p:cNvSpPr txBox="1">
            <a:spLocks noChangeArrowheads="1"/>
          </p:cNvSpPr>
          <p:nvPr/>
        </p:nvSpPr>
        <p:spPr bwMode="auto">
          <a:xfrm>
            <a:off x="5624513" y="244475"/>
            <a:ext cx="3257550" cy="758825"/>
          </a:xfrm>
          <a:prstGeom prst="rect">
            <a:avLst/>
          </a:prstGeom>
          <a:noFill/>
          <a:ln w="9525">
            <a:solidFill>
              <a:srgbClr val="009900"/>
            </a:solidFill>
            <a:miter lim="800000"/>
            <a:headEnd/>
            <a:tailEnd/>
          </a:ln>
        </p:spPr>
        <p:txBody>
          <a:bodyPr>
            <a:spAutoFit/>
          </a:bodyPr>
          <a:lstStyle/>
          <a:p>
            <a:pPr algn="l" eaLnBrk="1" hangingPunct="1">
              <a:lnSpc>
                <a:spcPct val="90000"/>
              </a:lnSpc>
            </a:pPr>
            <a:r>
              <a:rPr lang="en-US" sz="2400" b="1" dirty="0">
                <a:solidFill>
                  <a:srgbClr val="009900"/>
                </a:solidFill>
                <a:ea typeface="ＭＳ Ｐゴシック" pitchFamily="-128" charset="-128"/>
              </a:rPr>
              <a:t>Meantime, in the West Pacific (subsurface)</a:t>
            </a:r>
          </a:p>
        </p:txBody>
      </p:sp>
      <p:sp>
        <p:nvSpPr>
          <p:cNvPr id="36872" name="Text Box 18"/>
          <p:cNvSpPr txBox="1">
            <a:spLocks noChangeArrowheads="1"/>
          </p:cNvSpPr>
          <p:nvPr/>
        </p:nvSpPr>
        <p:spPr bwMode="auto">
          <a:xfrm>
            <a:off x="7256463" y="1670050"/>
            <a:ext cx="2105025" cy="1077913"/>
          </a:xfrm>
          <a:prstGeom prst="rect">
            <a:avLst/>
          </a:prstGeom>
          <a:noFill/>
          <a:ln w="9525">
            <a:noFill/>
            <a:miter lim="800000"/>
            <a:headEnd/>
            <a:tailEnd/>
          </a:ln>
        </p:spPr>
        <p:txBody>
          <a:bodyPr>
            <a:spAutoFit/>
          </a:bodyPr>
          <a:lstStyle/>
          <a:p>
            <a:pPr algn="l" eaLnBrk="1" hangingPunct="1">
              <a:lnSpc>
                <a:spcPct val="90000"/>
              </a:lnSpc>
            </a:pPr>
            <a:r>
              <a:rPr lang="en-US" sz="2400" b="1">
                <a:solidFill>
                  <a:srgbClr val="003366"/>
                </a:solidFill>
                <a:latin typeface="Times New Roman" pitchFamily="28" charset="0"/>
                <a:ea typeface="ＭＳ Ｐゴシック" pitchFamily="-128" charset="-128"/>
              </a:rPr>
              <a:t>Delay: no surface effect until…</a:t>
            </a:r>
          </a:p>
        </p:txBody>
      </p:sp>
      <p:sp>
        <p:nvSpPr>
          <p:cNvPr id="36873" name="Text Box 20"/>
          <p:cNvSpPr txBox="1">
            <a:spLocks noChangeArrowheads="1"/>
          </p:cNvSpPr>
          <p:nvPr/>
        </p:nvSpPr>
        <p:spPr bwMode="auto">
          <a:xfrm>
            <a:off x="77788" y="5178425"/>
            <a:ext cx="3097212" cy="457200"/>
          </a:xfrm>
          <a:prstGeom prst="rect">
            <a:avLst/>
          </a:prstGeom>
          <a:noFill/>
          <a:ln w="9525">
            <a:noFill/>
            <a:miter lim="800000"/>
            <a:headEnd/>
            <a:tailEnd/>
          </a:ln>
        </p:spPr>
        <p:txBody>
          <a:bodyPr>
            <a:spAutoFit/>
          </a:bodyPr>
          <a:lstStyle/>
          <a:p>
            <a:pPr algn="l" eaLnBrk="1" hangingPunct="1"/>
            <a:r>
              <a:rPr lang="en-US" sz="2400" b="1">
                <a:solidFill>
                  <a:srgbClr val="003366"/>
                </a:solidFill>
                <a:latin typeface="Times New Roman" pitchFamily="28" charset="0"/>
                <a:ea typeface="ＭＳ Ｐゴシック" pitchFamily="-128" charset="-128"/>
              </a:rPr>
              <a:t>And vice versa…</a:t>
            </a:r>
          </a:p>
        </p:txBody>
      </p:sp>
      <p:sp>
        <p:nvSpPr>
          <p:cNvPr id="36874" name="Text Box 19"/>
          <p:cNvSpPr txBox="1">
            <a:spLocks noChangeArrowheads="1"/>
          </p:cNvSpPr>
          <p:nvPr/>
        </p:nvSpPr>
        <p:spPr bwMode="auto">
          <a:xfrm>
            <a:off x="5635625" y="5900738"/>
            <a:ext cx="2493963" cy="758825"/>
          </a:xfrm>
          <a:prstGeom prst="rect">
            <a:avLst/>
          </a:prstGeom>
          <a:noFill/>
          <a:ln w="9525">
            <a:solidFill>
              <a:srgbClr val="3333D4"/>
            </a:solidFill>
            <a:miter lim="800000"/>
            <a:headEnd/>
            <a:tailEnd/>
          </a:ln>
        </p:spPr>
        <p:txBody>
          <a:bodyPr>
            <a:spAutoFit/>
          </a:bodyPr>
          <a:lstStyle/>
          <a:p>
            <a:pPr algn="l" eaLnBrk="1" hangingPunct="1">
              <a:lnSpc>
                <a:spcPct val="90000"/>
              </a:lnSpc>
            </a:pPr>
            <a:r>
              <a:rPr lang="en-US" sz="2400" b="1">
                <a:solidFill>
                  <a:srgbClr val="3333D4"/>
                </a:solidFill>
                <a:latin typeface="Times New Roman" pitchFamily="28" charset="0"/>
                <a:ea typeface="ＭＳ Ｐゴシック" pitchFamily="-128" charset="-128"/>
              </a:rPr>
              <a:t>Onset of La Niña cold phase</a:t>
            </a:r>
            <a:endParaRPr lang="en-US" sz="2400" b="1">
              <a:solidFill>
                <a:srgbClr val="003366"/>
              </a:solidFill>
              <a:latin typeface="Times New Roman" pitchFamily="28" charset="0"/>
              <a:ea typeface="ＭＳ Ｐゴシック" pitchFamily="-128" charset="-128"/>
            </a:endParaRPr>
          </a:p>
        </p:txBody>
      </p:sp>
      <p:sp>
        <p:nvSpPr>
          <p:cNvPr id="13"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73492D-B8FF-5B8C-292A-C844E28573CB}"/>
              </a:ext>
            </a:extLst>
          </p:cNvPr>
          <p:cNvSpPr>
            <a:spLocks noGrp="1"/>
          </p:cNvSpPr>
          <p:nvPr>
            <p:ph type="title"/>
          </p:nvPr>
        </p:nvSpPr>
        <p:spPr>
          <a:xfrm>
            <a:off x="381000" y="-76200"/>
            <a:ext cx="8481847" cy="1143000"/>
          </a:xfrm>
        </p:spPr>
        <p:txBody>
          <a:bodyPr/>
          <a:lstStyle/>
          <a:p>
            <a:r>
              <a:rPr lang="en-US" sz="3600" b="1" dirty="0">
                <a:solidFill>
                  <a:srgbClr val="FF0000"/>
                </a:solidFill>
                <a:latin typeface="Abadi"/>
              </a:rPr>
              <a:t>ENSO Seasonality: Peaks around DJF</a:t>
            </a:r>
            <a:endParaRPr lang="en-US" sz="3600" dirty="0">
              <a:latin typeface="Abadi"/>
            </a:endParaRPr>
          </a:p>
        </p:txBody>
      </p:sp>
      <p:pic>
        <p:nvPicPr>
          <p:cNvPr id="6" name="Picture 5" descr="A graph of a graph showing the temperature of the year&#10;&#10;AI-generated content may be incorrect.">
            <a:extLst>
              <a:ext uri="{FF2B5EF4-FFF2-40B4-BE49-F238E27FC236}">
                <a16:creationId xmlns:a16="http://schemas.microsoft.com/office/drawing/2014/main" id="{3F232F6B-BD35-8DE9-198F-617337C60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188045"/>
            <a:ext cx="6781800" cy="4517555"/>
          </a:xfrm>
          <a:prstGeom prst="rect">
            <a:avLst/>
          </a:prstGeom>
        </p:spPr>
      </p:pic>
      <p:sp>
        <p:nvSpPr>
          <p:cNvPr id="8" name="TextBox 7">
            <a:extLst>
              <a:ext uri="{FF2B5EF4-FFF2-40B4-BE49-F238E27FC236}">
                <a16:creationId xmlns:a16="http://schemas.microsoft.com/office/drawing/2014/main" id="{3A50D6E8-7F26-D358-C908-C08CAA773106}"/>
              </a:ext>
            </a:extLst>
          </p:cNvPr>
          <p:cNvSpPr txBox="1"/>
          <p:nvPr/>
        </p:nvSpPr>
        <p:spPr>
          <a:xfrm>
            <a:off x="1905000" y="6488668"/>
            <a:ext cx="5713486" cy="369332"/>
          </a:xfrm>
          <a:prstGeom prst="rect">
            <a:avLst/>
          </a:prstGeom>
          <a:noFill/>
        </p:spPr>
        <p:txBody>
          <a:bodyPr wrap="square">
            <a:spAutoFit/>
          </a:bodyPr>
          <a:lstStyle/>
          <a:p>
            <a:r>
              <a:rPr lang="en-US" sz="1800" dirty="0">
                <a:solidFill>
                  <a:schemeClr val="tx1"/>
                </a:solidFill>
              </a:rPr>
              <a:t>Source: https://www.climate.gov/media/15343</a:t>
            </a:r>
          </a:p>
        </p:txBody>
      </p:sp>
      <p:sp>
        <p:nvSpPr>
          <p:cNvPr id="12" name="TextBox 11">
            <a:extLst>
              <a:ext uri="{FF2B5EF4-FFF2-40B4-BE49-F238E27FC236}">
                <a16:creationId xmlns:a16="http://schemas.microsoft.com/office/drawing/2014/main" id="{8E3E6AFB-6279-F781-6022-5278A9A68DFF}"/>
              </a:ext>
            </a:extLst>
          </p:cNvPr>
          <p:cNvSpPr txBox="1"/>
          <p:nvPr/>
        </p:nvSpPr>
        <p:spPr>
          <a:xfrm>
            <a:off x="3354314" y="5345668"/>
            <a:ext cx="4418086" cy="369332"/>
          </a:xfrm>
          <a:prstGeom prst="rect">
            <a:avLst/>
          </a:prstGeom>
          <a:noFill/>
        </p:spPr>
        <p:txBody>
          <a:bodyPr wrap="square">
            <a:spAutoFit/>
          </a:bodyPr>
          <a:lstStyle/>
          <a:p>
            <a:r>
              <a:rPr lang="en-US" sz="1800" dirty="0">
                <a:solidFill>
                  <a:srgbClr val="FF0000"/>
                </a:solidFill>
              </a:rPr>
              <a:t>2-year history of Niño3.4 SST Anomaly</a:t>
            </a:r>
          </a:p>
        </p:txBody>
      </p:sp>
      <p:sp>
        <p:nvSpPr>
          <p:cNvPr id="13" name="TextBox 12">
            <a:extLst>
              <a:ext uri="{FF2B5EF4-FFF2-40B4-BE49-F238E27FC236}">
                <a16:creationId xmlns:a16="http://schemas.microsoft.com/office/drawing/2014/main" id="{2C34210E-F2D4-AA8F-4820-D0E45BF6F475}"/>
              </a:ext>
            </a:extLst>
          </p:cNvPr>
          <p:cNvSpPr txBox="1"/>
          <p:nvPr/>
        </p:nvSpPr>
        <p:spPr>
          <a:xfrm>
            <a:off x="152400" y="914400"/>
            <a:ext cx="8915399" cy="923330"/>
          </a:xfrm>
          <a:prstGeom prst="rect">
            <a:avLst/>
          </a:prstGeom>
          <a:noFill/>
        </p:spPr>
        <p:txBody>
          <a:bodyPr wrap="square" rtlCol="0">
            <a:spAutoFit/>
          </a:bodyPr>
          <a:lstStyle/>
          <a:p>
            <a:pPr marL="457200" indent="-457200" algn="l">
              <a:buFont typeface="Arial" panose="020B0604020202020204" pitchFamily="34" charset="0"/>
              <a:buChar char="•"/>
            </a:pPr>
            <a:r>
              <a:rPr lang="en-US" sz="1800" dirty="0">
                <a:solidFill>
                  <a:schemeClr val="tx1"/>
                </a:solidFill>
              </a:rPr>
              <a:t>El Nino typically forms during March-June but strengthens from July-Nov., often peaks around Dec.</a:t>
            </a:r>
          </a:p>
          <a:p>
            <a:pPr marL="457200" indent="-457200" algn="l">
              <a:buFont typeface="Arial" panose="020B0604020202020204" pitchFamily="34" charset="0"/>
              <a:buChar char="•"/>
            </a:pPr>
            <a:r>
              <a:rPr lang="en-US" sz="1800" dirty="0">
                <a:solidFill>
                  <a:schemeClr val="tx1"/>
                </a:solidFill>
              </a:rPr>
              <a:t>The air-sea coupling (</a:t>
            </a:r>
            <a:r>
              <a:rPr lang="en-US" sz="1800" dirty="0">
                <a:solidFill>
                  <a:schemeClr val="tx1"/>
                </a:solidFill>
                <a:latin typeface="Tenorite" panose="020F0502020204030204" pitchFamily="2" charset="0"/>
                <a:ea typeface="Times New Roman" panose="02020603050405020304" pitchFamily="18" charset="0"/>
              </a:rPr>
              <a:t>Bjerknes feedback)</a:t>
            </a:r>
            <a:r>
              <a:rPr lang="en-US" sz="1800" dirty="0">
                <a:solidFill>
                  <a:schemeClr val="tx1"/>
                </a:solidFill>
              </a:rPr>
              <a:t> is stronger during July-Nov with high growth rates for El Niño, leading to peak SST anomaly around December. </a:t>
            </a:r>
          </a:p>
        </p:txBody>
      </p:sp>
    </p:spTree>
    <p:extLst>
      <p:ext uri="{BB962C8B-B14F-4D97-AF65-F5344CB8AC3E}">
        <p14:creationId xmlns:p14="http://schemas.microsoft.com/office/powerpoint/2010/main" val="3424521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What is ENSO?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rgbClr val="000000"/>
                </a:solidFill>
              </a:rPr>
              <a:pPr>
                <a:defRPr/>
              </a:pPr>
              <a:t>3</a:t>
            </a:fld>
            <a:endParaRPr lang="en-US" dirty="0">
              <a:solidFill>
                <a:srgbClr val="000000"/>
              </a:solidFill>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0" y="762000"/>
            <a:ext cx="9067800" cy="5943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rgbClr val="C00000"/>
                </a:solidFill>
                <a:latin typeface="Microsoft Sans Serif" pitchFamily="34" charset="0"/>
              </a:rPr>
              <a:t>ENSO</a:t>
            </a:r>
            <a:r>
              <a:rPr lang="en-US" sz="2400" b="1" kern="0" dirty="0">
                <a:solidFill>
                  <a:schemeClr val="bg1"/>
                </a:solidFill>
                <a:latin typeface="Microsoft Sans Serif" pitchFamily="34" charset="0"/>
              </a:rPr>
              <a:t> </a:t>
            </a:r>
            <a:r>
              <a:rPr lang="en-US" sz="2400" b="1" kern="0" dirty="0">
                <a:latin typeface="Microsoft Sans Serif" pitchFamily="34" charset="0"/>
              </a:rPr>
              <a:t>is the acronym for El Niño-Southern Oscillation</a:t>
            </a:r>
            <a:endParaRPr lang="en-US" sz="2400" b="1" kern="0" dirty="0">
              <a:solidFill>
                <a:schemeClr val="bg1"/>
              </a:solidFill>
              <a:latin typeface="Microsoft Sans Serif" pitchFamily="34" charset="0"/>
            </a:endParaRPr>
          </a:p>
          <a:p>
            <a:pPr marL="342900" indent="-342900" algn="l">
              <a:spcBef>
                <a:spcPct val="20000"/>
              </a:spcBef>
              <a:buFontTx/>
              <a:buChar char="•"/>
              <a:defRPr/>
            </a:pPr>
            <a:endParaRPr lang="en-US" sz="105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refers to the irregular periodic (2-7yr) variations in SLP, SST and winds over the tropical eastern and central Pacific that affect the climate over much of the globe. </a:t>
            </a:r>
          </a:p>
          <a:p>
            <a:pPr marL="342900" indent="-342900" algn="l">
              <a:spcBef>
                <a:spcPct val="20000"/>
              </a:spcBef>
              <a:buFontTx/>
              <a:buChar char="•"/>
              <a:defRPr/>
            </a:pPr>
            <a:endParaRPr lang="en-US" sz="1400" b="1" kern="0" dirty="0">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is the strongest interannual (year-to-year) climate variation. </a:t>
            </a:r>
          </a:p>
          <a:p>
            <a:pPr marL="342900" indent="-342900" algn="l">
              <a:spcBef>
                <a:spcPct val="20000"/>
              </a:spcBef>
              <a:buFontTx/>
              <a:buChar char="•"/>
              <a:defRPr/>
            </a:pPr>
            <a:endParaRPr lang="en-US" sz="2400" b="1" kern="0" dirty="0">
              <a:solidFill>
                <a:srgbClr val="C00000"/>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results purely from unforced, internal dynamic processes, especially the air-sea interactions over the tropical Pacific. </a:t>
            </a:r>
          </a:p>
          <a:p>
            <a:pPr marL="342900" indent="-342900" algn="l">
              <a:spcBef>
                <a:spcPct val="20000"/>
              </a:spcBef>
              <a:buFontTx/>
              <a:buChar char="•"/>
              <a:defRPr/>
            </a:pPr>
            <a:endParaRPr lang="en-US" sz="2400" b="1" kern="0" dirty="0">
              <a:solidFill>
                <a:srgbClr val="C00000"/>
              </a:solidFill>
              <a:latin typeface="Microsoft Sans Serif" pitchFamily="34" charset="0"/>
            </a:endParaRPr>
          </a:p>
          <a:p>
            <a:pPr marL="342900" indent="-342900" algn="l">
              <a:spcBef>
                <a:spcPct val="20000"/>
              </a:spcBef>
              <a:buFontTx/>
              <a:buChar char="•"/>
              <a:defRPr/>
            </a:pPr>
            <a:r>
              <a:rPr lang="en-US" sz="2400" b="1" kern="0" dirty="0">
                <a:solidFill>
                  <a:srgbClr val="C00000"/>
                </a:solidFill>
                <a:latin typeface="Microsoft Sans Serif" pitchFamily="34" charset="0"/>
              </a:rPr>
              <a:t>ENSO </a:t>
            </a:r>
            <a:r>
              <a:rPr lang="en-US" sz="2400" b="1" kern="0" dirty="0">
                <a:latin typeface="Microsoft Sans Serif" pitchFamily="34" charset="0"/>
              </a:rPr>
              <a:t>is the most studied and best understood mode of climate variability.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blinds(horizontal)">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linds(horizontal)">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blinds(horizontal)">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4D346-6CA0-BFC2-7A5D-3B35DE043D25}"/>
              </a:ext>
            </a:extLst>
          </p:cNvPr>
          <p:cNvSpPr>
            <a:spLocks noGrp="1"/>
          </p:cNvSpPr>
          <p:nvPr>
            <p:ph type="title"/>
          </p:nvPr>
        </p:nvSpPr>
        <p:spPr>
          <a:xfrm>
            <a:off x="420411" y="76200"/>
            <a:ext cx="8481847" cy="1143000"/>
          </a:xfrm>
        </p:spPr>
        <p:txBody>
          <a:bodyPr/>
          <a:lstStyle/>
          <a:p>
            <a:r>
              <a:rPr lang="en-US" sz="3600" b="1" dirty="0">
                <a:solidFill>
                  <a:srgbClr val="FF0000"/>
                </a:solidFill>
                <a:latin typeface="Abadi"/>
              </a:rPr>
              <a:t>ENSO Growth Rates – BJ Index </a:t>
            </a:r>
            <a:r>
              <a:rPr lang="en-US" sz="1800" dirty="0">
                <a:latin typeface="Abadi"/>
              </a:rPr>
              <a:t>(Kim &amp; Jin 2011)</a:t>
            </a:r>
            <a:endParaRPr lang="en-US" sz="3600" dirty="0">
              <a:latin typeface="Abadi"/>
            </a:endParaRPr>
          </a:p>
        </p:txBody>
      </p:sp>
      <p:sp>
        <p:nvSpPr>
          <p:cNvPr id="3" name="Content Placeholder 2">
            <a:extLst>
              <a:ext uri="{FF2B5EF4-FFF2-40B4-BE49-F238E27FC236}">
                <a16:creationId xmlns:a16="http://schemas.microsoft.com/office/drawing/2014/main" id="{6AE73983-F9EA-2341-D40A-3B22512F7616}"/>
              </a:ext>
            </a:extLst>
          </p:cNvPr>
          <p:cNvSpPr>
            <a:spLocks noGrp="1"/>
          </p:cNvSpPr>
          <p:nvPr>
            <p:ph idx="1"/>
          </p:nvPr>
        </p:nvSpPr>
        <p:spPr>
          <a:xfrm>
            <a:off x="76201" y="1377384"/>
            <a:ext cx="8904890" cy="5023416"/>
          </a:xfrm>
        </p:spPr>
        <p:txBody>
          <a:bodyPr/>
          <a:lstStyle/>
          <a:p>
            <a:r>
              <a:rPr lang="en-US" sz="2000" b="1" dirty="0">
                <a:latin typeface="Abadi"/>
              </a:rPr>
              <a:t>The BJ index is often used to diagnose ENSO SST growth rates due various physical processes</a:t>
            </a:r>
            <a:r>
              <a:rPr lang="en-US" sz="2000" dirty="0">
                <a:latin typeface="Abadi"/>
              </a:rPr>
              <a:t>:</a:t>
            </a:r>
          </a:p>
        </p:txBody>
      </p:sp>
      <p:pic>
        <p:nvPicPr>
          <p:cNvPr id="9" name="Picture 8">
            <a:extLst>
              <a:ext uri="{FF2B5EF4-FFF2-40B4-BE49-F238E27FC236}">
                <a16:creationId xmlns:a16="http://schemas.microsoft.com/office/drawing/2014/main" id="{56BF30FE-79E4-5EA9-011A-F82548A2FCA4}"/>
              </a:ext>
            </a:extLst>
          </p:cNvPr>
          <p:cNvPicPr>
            <a:picLocks noChangeAspect="1"/>
          </p:cNvPicPr>
          <p:nvPr/>
        </p:nvPicPr>
        <p:blipFill>
          <a:blip r:embed="rId3"/>
          <a:stretch>
            <a:fillRect/>
          </a:stretch>
        </p:blipFill>
        <p:spPr>
          <a:xfrm>
            <a:off x="877261" y="2621542"/>
            <a:ext cx="7622056" cy="2554999"/>
          </a:xfrm>
          <a:prstGeom prst="rect">
            <a:avLst/>
          </a:prstGeom>
        </p:spPr>
      </p:pic>
      <p:sp>
        <p:nvSpPr>
          <p:cNvPr id="10" name="Rectangle 9">
            <a:extLst>
              <a:ext uri="{FF2B5EF4-FFF2-40B4-BE49-F238E27FC236}">
                <a16:creationId xmlns:a16="http://schemas.microsoft.com/office/drawing/2014/main" id="{5A870FE5-3ED0-9255-FDC4-1D524210770B}"/>
              </a:ext>
            </a:extLst>
          </p:cNvPr>
          <p:cNvSpPr/>
          <p:nvPr/>
        </p:nvSpPr>
        <p:spPr bwMode="auto">
          <a:xfrm>
            <a:off x="2050302" y="2607474"/>
            <a:ext cx="3668959" cy="1277993"/>
          </a:xfrm>
          <a:prstGeom prst="rect">
            <a:avLst/>
          </a:prstGeom>
          <a:noFill/>
          <a:ln w="34925" cap="flat" cmpd="sng" algn="ctr">
            <a:solidFill>
              <a:srgbClr val="C00000"/>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10">
            <a:extLst>
              <a:ext uri="{FF2B5EF4-FFF2-40B4-BE49-F238E27FC236}">
                <a16:creationId xmlns:a16="http://schemas.microsoft.com/office/drawing/2014/main" id="{0E290940-3669-6522-D881-84812FBD757A}"/>
              </a:ext>
            </a:extLst>
          </p:cNvPr>
          <p:cNvSpPr/>
          <p:nvPr/>
        </p:nvSpPr>
        <p:spPr bwMode="auto">
          <a:xfrm>
            <a:off x="1131578" y="3948594"/>
            <a:ext cx="2236764" cy="1083067"/>
          </a:xfrm>
          <a:prstGeom prst="rect">
            <a:avLst/>
          </a:prstGeom>
          <a:noFill/>
          <a:ln w="34925" cap="flat" cmpd="sng" algn="ctr">
            <a:solidFill>
              <a:srgbClr val="FF0000"/>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2" name="Rectangle 11">
            <a:extLst>
              <a:ext uri="{FF2B5EF4-FFF2-40B4-BE49-F238E27FC236}">
                <a16:creationId xmlns:a16="http://schemas.microsoft.com/office/drawing/2014/main" id="{301D8475-0229-F6B3-8B72-F36D3711A243}"/>
              </a:ext>
            </a:extLst>
          </p:cNvPr>
          <p:cNvSpPr/>
          <p:nvPr/>
        </p:nvSpPr>
        <p:spPr bwMode="auto">
          <a:xfrm>
            <a:off x="3634911" y="3948594"/>
            <a:ext cx="2328921" cy="1083067"/>
          </a:xfrm>
          <a:prstGeom prst="rect">
            <a:avLst/>
          </a:prstGeom>
          <a:noFill/>
          <a:ln w="34925" cap="flat" cmpd="sng" algn="ctr">
            <a:solidFill>
              <a:srgbClr val="3333FF"/>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3" name="Rectangle 12">
            <a:extLst>
              <a:ext uri="{FF2B5EF4-FFF2-40B4-BE49-F238E27FC236}">
                <a16:creationId xmlns:a16="http://schemas.microsoft.com/office/drawing/2014/main" id="{5FDF644E-BB5E-859D-F4EC-E9861E9EA1ED}"/>
              </a:ext>
            </a:extLst>
          </p:cNvPr>
          <p:cNvSpPr/>
          <p:nvPr/>
        </p:nvSpPr>
        <p:spPr bwMode="auto">
          <a:xfrm>
            <a:off x="6228043" y="3946246"/>
            <a:ext cx="2236765" cy="1083067"/>
          </a:xfrm>
          <a:prstGeom prst="rect">
            <a:avLst/>
          </a:prstGeom>
          <a:noFill/>
          <a:ln w="34925" cap="flat" cmpd="sng" algn="ctr">
            <a:solidFill>
              <a:srgbClr val="9933FF"/>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4" name="Rectangle 13">
            <a:extLst>
              <a:ext uri="{FF2B5EF4-FFF2-40B4-BE49-F238E27FC236}">
                <a16:creationId xmlns:a16="http://schemas.microsoft.com/office/drawing/2014/main" id="{676CAA0B-17AF-8176-5D2B-2CA72E71F0E9}"/>
              </a:ext>
            </a:extLst>
          </p:cNvPr>
          <p:cNvSpPr/>
          <p:nvPr/>
        </p:nvSpPr>
        <p:spPr bwMode="auto">
          <a:xfrm>
            <a:off x="5813468" y="2764562"/>
            <a:ext cx="648625" cy="1083067"/>
          </a:xfrm>
          <a:prstGeom prst="rect">
            <a:avLst/>
          </a:prstGeom>
          <a:noFill/>
          <a:ln w="34925" cap="flat" cmpd="sng" algn="ctr">
            <a:solidFill>
              <a:srgbClr val="33CC33"/>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33CC33"/>
              </a:solidFill>
              <a:effectLst/>
              <a:uLnTx/>
              <a:uFillTx/>
              <a:latin typeface="Arial Narrow" pitchFamily="34" charset="0"/>
              <a:ea typeface="+mn-ea"/>
              <a:cs typeface="+mn-cs"/>
            </a:endParaRPr>
          </a:p>
        </p:txBody>
      </p:sp>
      <p:sp>
        <p:nvSpPr>
          <p:cNvPr id="17" name="TextBox 16">
            <a:extLst>
              <a:ext uri="{FF2B5EF4-FFF2-40B4-BE49-F238E27FC236}">
                <a16:creationId xmlns:a16="http://schemas.microsoft.com/office/drawing/2014/main" id="{93FF70E0-842B-F943-2B67-93554D02F488}"/>
              </a:ext>
            </a:extLst>
          </p:cNvPr>
          <p:cNvSpPr txBox="1"/>
          <p:nvPr/>
        </p:nvSpPr>
        <p:spPr>
          <a:xfrm>
            <a:off x="2132315" y="2193043"/>
            <a:ext cx="3196937" cy="400110"/>
          </a:xfrm>
          <a:prstGeom prst="rect">
            <a:avLst/>
          </a:prstGeom>
          <a:noFill/>
          <a:ln w="349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MinionPro-Regular"/>
                <a:ea typeface="+mn-ea"/>
                <a:cs typeface="+mn-cs"/>
              </a:rPr>
              <a:t>Mean current damping (CD)</a:t>
            </a: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20" name="TextBox 19">
            <a:extLst>
              <a:ext uri="{FF2B5EF4-FFF2-40B4-BE49-F238E27FC236}">
                <a16:creationId xmlns:a16="http://schemas.microsoft.com/office/drawing/2014/main" id="{A9E71CED-AA7B-CC48-D5DA-F96D733B57D5}"/>
              </a:ext>
            </a:extLst>
          </p:cNvPr>
          <p:cNvSpPr txBox="1"/>
          <p:nvPr/>
        </p:nvSpPr>
        <p:spPr>
          <a:xfrm>
            <a:off x="5292904" y="2250698"/>
            <a:ext cx="3436099"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CC33"/>
                </a:solidFill>
                <a:effectLst/>
                <a:uLnTx/>
                <a:uFillTx/>
                <a:latin typeface="MinionPro-Regular"/>
                <a:ea typeface="+mn-ea"/>
                <a:cs typeface="+mn-cs"/>
              </a:rPr>
              <a:t>Thermodynamic damping (TD)</a:t>
            </a:r>
            <a:endParaRPr kumimoji="0" lang="en-US" sz="2000" b="1" i="0" u="none" strike="noStrike" kern="1200" cap="none" spc="0" normalizeH="0" baseline="0" noProof="0" dirty="0">
              <a:ln>
                <a:noFill/>
              </a:ln>
              <a:solidFill>
                <a:srgbClr val="33CC33"/>
              </a:solidFill>
              <a:effectLst/>
              <a:uLnTx/>
              <a:uFillTx/>
              <a:latin typeface="Arial Narrow" pitchFamily="34" charset="0"/>
              <a:ea typeface="+mn-ea"/>
              <a:cs typeface="+mn-cs"/>
            </a:endParaRPr>
          </a:p>
        </p:txBody>
      </p:sp>
      <p:sp>
        <p:nvSpPr>
          <p:cNvPr id="22" name="TextBox 21">
            <a:extLst>
              <a:ext uri="{FF2B5EF4-FFF2-40B4-BE49-F238E27FC236}">
                <a16:creationId xmlns:a16="http://schemas.microsoft.com/office/drawing/2014/main" id="{F8184F40-73EB-BBE2-9609-EA990319C144}"/>
              </a:ext>
            </a:extLst>
          </p:cNvPr>
          <p:cNvSpPr txBox="1"/>
          <p:nvPr/>
        </p:nvSpPr>
        <p:spPr>
          <a:xfrm>
            <a:off x="469409" y="5189734"/>
            <a:ext cx="3420307" cy="400110"/>
          </a:xfrm>
          <a:prstGeom prst="rect">
            <a:avLst/>
          </a:prstGeom>
          <a:noFill/>
          <a:ln w="349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Zonal advective (ZA) feedback</a:t>
            </a:r>
          </a:p>
        </p:txBody>
      </p:sp>
      <p:sp>
        <p:nvSpPr>
          <p:cNvPr id="23" name="TextBox 22">
            <a:extLst>
              <a:ext uri="{FF2B5EF4-FFF2-40B4-BE49-F238E27FC236}">
                <a16:creationId xmlns:a16="http://schemas.microsoft.com/office/drawing/2014/main" id="{CAB090D9-D34E-0451-EFE9-FB0783250009}"/>
              </a:ext>
            </a:extLst>
          </p:cNvPr>
          <p:cNvSpPr txBox="1"/>
          <p:nvPr/>
        </p:nvSpPr>
        <p:spPr>
          <a:xfrm>
            <a:off x="3778276" y="5118156"/>
            <a:ext cx="249591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66FF"/>
                </a:solidFill>
                <a:effectLst/>
                <a:uLnTx/>
                <a:uFillTx/>
                <a:latin typeface="MinionPro-Regular"/>
                <a:ea typeface="+mn-ea"/>
                <a:cs typeface="+mn-cs"/>
              </a:rPr>
              <a:t>Ekman (EK) Feedback</a:t>
            </a:r>
            <a:endParaRPr kumimoji="0" lang="en-US" sz="2000" b="1" i="0" u="none" strike="noStrike" kern="1200" cap="none" spc="0" normalizeH="0" baseline="0" noProof="0" dirty="0">
              <a:ln>
                <a:noFill/>
              </a:ln>
              <a:solidFill>
                <a:srgbClr val="3366FF"/>
              </a:solidFill>
              <a:effectLst/>
              <a:uLnTx/>
              <a:uFillTx/>
              <a:latin typeface="Arial Narrow" pitchFamily="34" charset="0"/>
              <a:ea typeface="+mn-ea"/>
              <a:cs typeface="+mn-cs"/>
            </a:endParaRPr>
          </a:p>
        </p:txBody>
      </p:sp>
      <p:sp>
        <p:nvSpPr>
          <p:cNvPr id="24" name="TextBox 23">
            <a:extLst>
              <a:ext uri="{FF2B5EF4-FFF2-40B4-BE49-F238E27FC236}">
                <a16:creationId xmlns:a16="http://schemas.microsoft.com/office/drawing/2014/main" id="{0A1A07F8-C2B6-5F17-072A-0BD52F0D2500}"/>
              </a:ext>
            </a:extLst>
          </p:cNvPr>
          <p:cNvSpPr txBox="1"/>
          <p:nvPr/>
        </p:nvSpPr>
        <p:spPr>
          <a:xfrm>
            <a:off x="6064290" y="5104090"/>
            <a:ext cx="311229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933FF"/>
                </a:solidFill>
                <a:effectLst/>
                <a:uLnTx/>
                <a:uFillTx/>
                <a:latin typeface="MinionPro-Regular"/>
                <a:ea typeface="+mn-ea"/>
                <a:cs typeface="+mn-cs"/>
              </a:rPr>
              <a:t>Thermocline (TH) </a:t>
            </a:r>
            <a:r>
              <a:rPr kumimoji="0" lang="en-US" sz="2000" b="1" i="0" u="none" strike="noStrike" kern="1200" cap="none" spc="0" normalizeH="0" baseline="0" noProof="0" dirty="0" err="1">
                <a:ln>
                  <a:noFill/>
                </a:ln>
                <a:solidFill>
                  <a:srgbClr val="9933FF"/>
                </a:solidFill>
                <a:effectLst/>
                <a:uLnTx/>
                <a:uFillTx/>
                <a:latin typeface="MinionPro-Regular"/>
                <a:ea typeface="+mn-ea"/>
                <a:cs typeface="+mn-cs"/>
              </a:rPr>
              <a:t>Feeback</a:t>
            </a:r>
            <a:endParaRPr kumimoji="0" lang="en-US" sz="2000" b="1" i="0" u="none" strike="noStrike" kern="1200" cap="none" spc="0" normalizeH="0" baseline="0" noProof="0" dirty="0">
              <a:ln>
                <a:noFill/>
              </a:ln>
              <a:solidFill>
                <a:srgbClr val="9933FF"/>
              </a:solidFill>
              <a:effectLst/>
              <a:uLnTx/>
              <a:uFillTx/>
              <a:latin typeface="Arial Narrow" pitchFamily="34" charset="0"/>
              <a:ea typeface="+mn-ea"/>
              <a:cs typeface="+mn-cs"/>
            </a:endParaRPr>
          </a:p>
        </p:txBody>
      </p:sp>
      <p:sp>
        <p:nvSpPr>
          <p:cNvPr id="5" name="TextBox 4">
            <a:extLst>
              <a:ext uri="{FF2B5EF4-FFF2-40B4-BE49-F238E27FC236}">
                <a16:creationId xmlns:a16="http://schemas.microsoft.com/office/drawing/2014/main" id="{0B4F8FCC-85C1-5EF5-0F74-AFB17AE98CCD}"/>
              </a:ext>
            </a:extLst>
          </p:cNvPr>
          <p:cNvSpPr txBox="1"/>
          <p:nvPr/>
        </p:nvSpPr>
        <p:spPr>
          <a:xfrm>
            <a:off x="1752600" y="772180"/>
            <a:ext cx="4589252" cy="461665"/>
          </a:xfrm>
          <a:prstGeom prst="rect">
            <a:avLst/>
          </a:prstGeom>
          <a:noFill/>
        </p:spPr>
        <p:txBody>
          <a:bodyPr wrap="square">
            <a:spAutoFit/>
          </a:bodyPr>
          <a:lstStyle/>
          <a:p>
            <a:r>
              <a:rPr lang="en-US" sz="2400" dirty="0">
                <a:solidFill>
                  <a:schemeClr val="tx1"/>
                </a:solidFill>
                <a:latin typeface="Tenorite" panose="020F0502020204030204" pitchFamily="2" charset="0"/>
                <a:ea typeface="Times New Roman" panose="02020603050405020304" pitchFamily="18" charset="0"/>
              </a:rPr>
              <a:t>(</a:t>
            </a:r>
            <a:r>
              <a:rPr lang="en-US" sz="2400" dirty="0">
                <a:solidFill>
                  <a:schemeClr val="tx1"/>
                </a:solidFill>
                <a:effectLst/>
                <a:latin typeface="Tenorite" panose="020F0502020204030204" pitchFamily="2" charset="0"/>
                <a:ea typeface="Times New Roman" panose="02020603050405020304" pitchFamily="18" charset="0"/>
              </a:rPr>
              <a:t>Bjerknes stability index)</a:t>
            </a:r>
            <a:endParaRPr lang="en-US" sz="2400" dirty="0">
              <a:solidFill>
                <a:schemeClr val="tx1"/>
              </a:solidFill>
              <a:latin typeface="Tenorite" panose="020F0502020204030204" pitchFamily="2" charset="0"/>
            </a:endParaRPr>
          </a:p>
        </p:txBody>
      </p:sp>
      <p:sp>
        <p:nvSpPr>
          <p:cNvPr id="7" name="TextBox 6">
            <a:extLst>
              <a:ext uri="{FF2B5EF4-FFF2-40B4-BE49-F238E27FC236}">
                <a16:creationId xmlns:a16="http://schemas.microsoft.com/office/drawing/2014/main" id="{33C42E26-2F22-29E0-01CE-DF8F61D9FF34}"/>
              </a:ext>
            </a:extLst>
          </p:cNvPr>
          <p:cNvSpPr txBox="1"/>
          <p:nvPr/>
        </p:nvSpPr>
        <p:spPr>
          <a:xfrm>
            <a:off x="304800" y="5867400"/>
            <a:ext cx="8610599" cy="954107"/>
          </a:xfrm>
          <a:prstGeom prst="rect">
            <a:avLst/>
          </a:prstGeom>
          <a:noFill/>
        </p:spPr>
        <p:txBody>
          <a:bodyPr wrap="square">
            <a:spAutoFit/>
          </a:bodyPr>
          <a:lstStyle/>
          <a:p>
            <a:pPr algn="l"/>
            <a:r>
              <a:rPr lang="en-US" sz="1400" dirty="0">
                <a:solidFill>
                  <a:schemeClr val="tx1"/>
                </a:solidFill>
                <a:effectLst/>
                <a:latin typeface="Times New Roman" panose="02020603050405020304" pitchFamily="18" charset="0"/>
                <a:ea typeface="DengXian"/>
              </a:rPr>
              <a:t>S. T. Kim, F.-F. Jin, An ENSO stability analysis. Part I: results from a hybrid coupled model. </a:t>
            </a:r>
            <a:r>
              <a:rPr lang="en-US" sz="1400" i="1" dirty="0">
                <a:solidFill>
                  <a:schemeClr val="tx1"/>
                </a:solidFill>
                <a:effectLst/>
                <a:latin typeface="Times New Roman" panose="02020603050405020304" pitchFamily="18" charset="0"/>
                <a:ea typeface="DengXian"/>
              </a:rPr>
              <a:t>Climate </a:t>
            </a:r>
            <a:r>
              <a:rPr lang="en-US" sz="1400" i="1" dirty="0" err="1">
                <a:solidFill>
                  <a:schemeClr val="tx1"/>
                </a:solidFill>
                <a:effectLst/>
                <a:latin typeface="Times New Roman" panose="02020603050405020304" pitchFamily="18" charset="0"/>
                <a:ea typeface="DengXian"/>
              </a:rPr>
              <a:t>Dynam</a:t>
            </a:r>
            <a:r>
              <a:rPr lang="en-US" sz="1400" i="1" dirty="0">
                <a:solidFill>
                  <a:schemeClr val="tx1"/>
                </a:solidFill>
                <a:effectLst/>
                <a:latin typeface="Times New Roman" panose="02020603050405020304" pitchFamily="18" charset="0"/>
                <a:ea typeface="DengXian"/>
              </a:rPr>
              <a:t>.</a:t>
            </a:r>
            <a:r>
              <a:rPr lang="en-US" sz="1400" dirty="0">
                <a:solidFill>
                  <a:schemeClr val="tx1"/>
                </a:solidFill>
                <a:effectLst/>
                <a:latin typeface="Times New Roman" panose="02020603050405020304" pitchFamily="18" charset="0"/>
                <a:ea typeface="DengXian"/>
              </a:rPr>
              <a:t> </a:t>
            </a:r>
            <a:r>
              <a:rPr lang="en-US" sz="1400" b="1" dirty="0">
                <a:solidFill>
                  <a:schemeClr val="tx1"/>
                </a:solidFill>
                <a:effectLst/>
                <a:latin typeface="Times New Roman" panose="02020603050405020304" pitchFamily="18" charset="0"/>
                <a:ea typeface="DengXian"/>
              </a:rPr>
              <a:t>36</a:t>
            </a:r>
            <a:r>
              <a:rPr lang="en-US" sz="1400" dirty="0">
                <a:solidFill>
                  <a:schemeClr val="tx1"/>
                </a:solidFill>
                <a:effectLst/>
                <a:latin typeface="Times New Roman" panose="02020603050405020304" pitchFamily="18" charset="0"/>
                <a:ea typeface="DengXian"/>
              </a:rPr>
              <a:t>, 1593–1607 (2011).  Also see</a:t>
            </a:r>
          </a:p>
          <a:p>
            <a:pPr algn="l"/>
            <a:r>
              <a:rPr lang="en-US" sz="1400" dirty="0">
                <a:solidFill>
                  <a:schemeClr val="tx1"/>
                </a:solidFill>
                <a:latin typeface="Times New Roman" panose="02020603050405020304" pitchFamily="18" charset="0"/>
              </a:rPr>
              <a:t>Deng and Dai, 2024: Arctic sea ice-air interactions weaken El Niño/Southern Oscillation. Science Advances, </a:t>
            </a:r>
            <a:r>
              <a:rPr lang="en-US" sz="1400" b="1" dirty="0">
                <a:solidFill>
                  <a:schemeClr val="tx1"/>
                </a:solidFill>
                <a:latin typeface="Times New Roman" panose="02020603050405020304" pitchFamily="18" charset="0"/>
              </a:rPr>
              <a:t>10</a:t>
            </a:r>
            <a:r>
              <a:rPr lang="en-US" sz="1400" dirty="0">
                <a:solidFill>
                  <a:schemeClr val="tx1"/>
                </a:solidFill>
                <a:latin typeface="Times New Roman" panose="02020603050405020304" pitchFamily="18" charset="0"/>
              </a:rPr>
              <a:t>, eadk3990,  https://doi.org/10.1126/sciadv.adk3990.</a:t>
            </a:r>
            <a:endParaRPr lang="en-US" sz="1400" dirty="0">
              <a:solidFill>
                <a:schemeClr val="tx1"/>
              </a:solidFill>
            </a:endParaRPr>
          </a:p>
        </p:txBody>
      </p:sp>
    </p:spTree>
    <p:extLst>
      <p:ext uri="{BB962C8B-B14F-4D97-AF65-F5344CB8AC3E}">
        <p14:creationId xmlns:p14="http://schemas.microsoft.com/office/powerpoint/2010/main" val="419568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7" grpId="0"/>
      <p:bldP spid="20"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1"/>
          <p:cNvSpPr txBox="1">
            <a:spLocks noChangeArrowheads="1"/>
          </p:cNvSpPr>
          <p:nvPr/>
        </p:nvSpPr>
        <p:spPr bwMode="auto">
          <a:xfrm>
            <a:off x="22225" y="917575"/>
            <a:ext cx="3446463" cy="5755422"/>
          </a:xfrm>
          <a:prstGeom prst="rect">
            <a:avLst/>
          </a:prstGeom>
          <a:noFill/>
          <a:ln w="9525">
            <a:noFill/>
            <a:miter lim="800000"/>
            <a:headEnd/>
            <a:tailEnd/>
          </a:ln>
        </p:spPr>
        <p:txBody>
          <a:bodyPr>
            <a:spAutoFit/>
          </a:bodyPr>
          <a:lstStyle/>
          <a:p>
            <a:pPr algn="l">
              <a:buFontTx/>
              <a:buChar char="•"/>
            </a:pPr>
            <a:r>
              <a:rPr lang="en-US" sz="2300" dirty="0">
                <a:solidFill>
                  <a:srgbClr val="003366"/>
                </a:solidFill>
              </a:rPr>
              <a:t>Start a coupled model from different ocean initial conditions (leading also to changes in atm. ) </a:t>
            </a:r>
          </a:p>
          <a:p>
            <a:pPr algn="l">
              <a:buFontTx/>
              <a:buChar char="•"/>
            </a:pPr>
            <a:r>
              <a:rPr lang="en-US" sz="2300" dirty="0">
                <a:solidFill>
                  <a:srgbClr val="003366"/>
                </a:solidFill>
              </a:rPr>
              <a:t>Initial differences grow </a:t>
            </a:r>
            <a:r>
              <a:rPr lang="en-US" sz="2300" dirty="0">
                <a:solidFill>
                  <a:srgbClr val="003366"/>
                </a:solidFill>
                <a:latin typeface="Symbol" pitchFamily="28" charset="2"/>
              </a:rPr>
              <a:t>Þ</a:t>
            </a:r>
            <a:r>
              <a:rPr lang="en-US" sz="2300" dirty="0">
                <a:solidFill>
                  <a:srgbClr val="003366"/>
                </a:solidFill>
              </a:rPr>
              <a:t> ensemble of prediction runs</a:t>
            </a:r>
          </a:p>
          <a:p>
            <a:pPr algn="l">
              <a:buFontTx/>
              <a:buChar char="•"/>
            </a:pPr>
            <a:r>
              <a:rPr lang="en-US" sz="2300" dirty="0">
                <a:solidFill>
                  <a:srgbClr val="962704"/>
                </a:solidFill>
              </a:rPr>
              <a:t>Ensemble spread  gives estimate of uncertainty</a:t>
            </a:r>
          </a:p>
          <a:p>
            <a:pPr algn="l">
              <a:buFontTx/>
              <a:buChar char="•"/>
            </a:pPr>
            <a:r>
              <a:rPr lang="en-US" sz="2300" dirty="0">
                <a:solidFill>
                  <a:srgbClr val="003366"/>
                </a:solidFill>
              </a:rPr>
              <a:t> Spread tends to grow with time (due to weather noise &amp; coupled feedbacks)</a:t>
            </a:r>
          </a:p>
          <a:p>
            <a:pPr algn="l">
              <a:buFontTx/>
              <a:buChar char="•"/>
            </a:pPr>
            <a:r>
              <a:rPr lang="en-US" sz="2300" dirty="0">
                <a:solidFill>
                  <a:srgbClr val="003366"/>
                </a:solidFill>
              </a:rPr>
              <a:t> Ensemble mean gives best estimate</a:t>
            </a:r>
          </a:p>
          <a:p>
            <a:pPr algn="l">
              <a:buFontTx/>
              <a:buChar char="•"/>
            </a:pPr>
            <a:r>
              <a:rPr lang="en-US" sz="2300" dirty="0">
                <a:solidFill>
                  <a:srgbClr val="FF0000"/>
                </a:solidFill>
              </a:rPr>
              <a:t> The eastward movement of</a:t>
            </a:r>
          </a:p>
          <a:p>
            <a:pPr algn="l"/>
            <a:r>
              <a:rPr lang="en-US" sz="2300" dirty="0">
                <a:solidFill>
                  <a:srgbClr val="FF0000"/>
                </a:solidFill>
              </a:rPr>
              <a:t>   anomalous subsurface water</a:t>
            </a:r>
          </a:p>
          <a:p>
            <a:pPr algn="l"/>
            <a:r>
              <a:rPr lang="en-US" sz="2300" dirty="0">
                <a:solidFill>
                  <a:srgbClr val="FF0000"/>
                </a:solidFill>
              </a:rPr>
              <a:t>   is the key to the forecast!</a:t>
            </a:r>
            <a:r>
              <a:rPr lang="en-US" sz="2300" dirty="0">
                <a:solidFill>
                  <a:srgbClr val="003366"/>
                </a:solidFill>
              </a:rPr>
              <a:t> </a:t>
            </a:r>
          </a:p>
        </p:txBody>
      </p:sp>
      <p:sp>
        <p:nvSpPr>
          <p:cNvPr id="43011" name="Rectangle 13"/>
          <p:cNvSpPr>
            <a:spLocks noGrp="1" noChangeArrowheads="1"/>
          </p:cNvSpPr>
          <p:nvPr>
            <p:ph type="title"/>
          </p:nvPr>
        </p:nvSpPr>
        <p:spPr bwMode="auto">
          <a:xfrm>
            <a:off x="234950" y="169863"/>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dirty="0">
                <a:solidFill>
                  <a:srgbClr val="9A0021"/>
                </a:solidFill>
                <a:latin typeface="Arial Narrow" panose="020B0606020202030204" pitchFamily="34" charset="0"/>
                <a:ea typeface="ＭＳ Ｐゴシック" pitchFamily="-128" charset="-128"/>
              </a:rPr>
              <a:t>An ensemble of forecasts during</a:t>
            </a:r>
            <a:br>
              <a:rPr lang="en-US" dirty="0">
                <a:solidFill>
                  <a:srgbClr val="9A0021"/>
                </a:solidFill>
                <a:latin typeface="Arial Narrow" panose="020B0606020202030204" pitchFamily="34" charset="0"/>
                <a:ea typeface="ＭＳ Ｐゴシック" pitchFamily="-128" charset="-128"/>
              </a:rPr>
            </a:br>
            <a:r>
              <a:rPr lang="en-US" dirty="0">
                <a:solidFill>
                  <a:srgbClr val="9A0021"/>
                </a:solidFill>
                <a:latin typeface="Arial Narrow" panose="020B0606020202030204" pitchFamily="34" charset="0"/>
                <a:ea typeface="ＭＳ Ｐゴシック" pitchFamily="-128" charset="-128"/>
              </a:rPr>
              <a:t>the onset of the 1998-99 La Niña</a:t>
            </a:r>
            <a:endParaRPr lang="en-US" dirty="0">
              <a:latin typeface="Arial Narrow" panose="020B0606020202030204" pitchFamily="34" charset="0"/>
              <a:ea typeface="ＭＳ Ｐゴシック" pitchFamily="-128" charset="-128"/>
            </a:endParaRPr>
          </a:p>
        </p:txBody>
      </p:sp>
      <p:sp>
        <p:nvSpPr>
          <p:cNvPr id="43012" name="Rectangle 14"/>
          <p:cNvSpPr>
            <a:spLocks noChangeArrowheads="1"/>
          </p:cNvSpPr>
          <p:nvPr/>
        </p:nvSpPr>
        <p:spPr bwMode="auto">
          <a:xfrm>
            <a:off x="7550150" y="762000"/>
            <a:ext cx="1535113" cy="427038"/>
          </a:xfrm>
          <a:prstGeom prst="rect">
            <a:avLst/>
          </a:prstGeom>
          <a:noFill/>
          <a:ln w="9525">
            <a:noFill/>
            <a:miter lim="800000"/>
            <a:headEnd/>
            <a:tailEnd/>
          </a:ln>
        </p:spPr>
        <p:txBody>
          <a:bodyPr wrap="none">
            <a:spAutoFit/>
          </a:bodyPr>
          <a:lstStyle/>
          <a:p>
            <a:pPr algn="l"/>
            <a:r>
              <a:rPr lang="en-US" sz="2200" dirty="0">
                <a:solidFill>
                  <a:srgbClr val="003366"/>
                </a:solidFill>
              </a:rPr>
              <a:t>Figure 4.18</a:t>
            </a:r>
          </a:p>
        </p:txBody>
      </p:sp>
      <p:grpSp>
        <p:nvGrpSpPr>
          <p:cNvPr id="2" name="Group 15"/>
          <p:cNvGrpSpPr>
            <a:grpSpLocks/>
          </p:cNvGrpSpPr>
          <p:nvPr/>
        </p:nvGrpSpPr>
        <p:grpSpPr bwMode="auto">
          <a:xfrm>
            <a:off x="2384425" y="180975"/>
            <a:ext cx="4344988" cy="752475"/>
            <a:chOff x="817" y="706"/>
            <a:chExt cx="4077" cy="474"/>
          </a:xfrm>
        </p:grpSpPr>
        <p:sp>
          <p:nvSpPr>
            <p:cNvPr id="43017" name="Line 16"/>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endParaRPr lang="en-US"/>
            </a:p>
          </p:txBody>
        </p:sp>
        <p:sp>
          <p:nvSpPr>
            <p:cNvPr id="43018" name="Line 17"/>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endParaRPr lang="en-US"/>
            </a:p>
          </p:txBody>
        </p:sp>
      </p:grpSp>
      <p:pic>
        <p:nvPicPr>
          <p:cNvPr id="43014" name="Picture 18" descr="ecmwf_forecast"/>
          <p:cNvPicPr>
            <a:picLocks noChangeAspect="1" noChangeArrowheads="1"/>
          </p:cNvPicPr>
          <p:nvPr/>
        </p:nvPicPr>
        <p:blipFill>
          <a:blip r:embed="rId3" cstate="print"/>
          <a:srcRect/>
          <a:stretch>
            <a:fillRect/>
          </a:stretch>
        </p:blipFill>
        <p:spPr bwMode="auto">
          <a:xfrm>
            <a:off x="3327400" y="1182688"/>
            <a:ext cx="5715000" cy="4479925"/>
          </a:xfrm>
          <a:prstGeom prst="rect">
            <a:avLst/>
          </a:prstGeom>
          <a:noFill/>
          <a:ln w="9525">
            <a:noFill/>
            <a:miter lim="800000"/>
            <a:headEnd/>
            <a:tailEnd/>
          </a:ln>
        </p:spPr>
      </p:pic>
      <p:sp>
        <p:nvSpPr>
          <p:cNvPr id="43015" name="TextBox 8"/>
          <p:cNvSpPr txBox="1">
            <a:spLocks noChangeArrowheads="1"/>
          </p:cNvSpPr>
          <p:nvPr/>
        </p:nvSpPr>
        <p:spPr bwMode="auto">
          <a:xfrm>
            <a:off x="4302125" y="5621337"/>
            <a:ext cx="4857750" cy="246063"/>
          </a:xfrm>
          <a:prstGeom prst="rect">
            <a:avLst/>
          </a:prstGeom>
          <a:noFill/>
          <a:ln w="9525">
            <a:noFill/>
            <a:miter lim="800000"/>
            <a:headEnd/>
            <a:tailEnd/>
          </a:ln>
        </p:spPr>
        <p:txBody>
          <a:bodyPr>
            <a:spAutoFit/>
          </a:bodyPr>
          <a:lstStyle/>
          <a:p>
            <a:pPr algn="r">
              <a:defRPr/>
            </a:pPr>
            <a:r>
              <a:rPr lang="en-US" sz="1000" dirty="0">
                <a:solidFill>
                  <a:schemeClr val="tx1">
                    <a:lumMod val="65000"/>
                    <a:lumOff val="35000"/>
                  </a:schemeClr>
                </a:solidFill>
                <a:latin typeface="Arial" pitchFamily="34" charset="0"/>
                <a:cs typeface="Arial" pitchFamily="34" charset="0"/>
              </a:rPr>
              <a:t>Courtesy of the European Centre for Medium-range Weather Forecasting.</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effectLst>
                  <a:outerShdw blurRad="38100" dist="38100" dir="2700000" algn="tl">
                    <a:srgbClr val="FFFFFF"/>
                  </a:outerShdw>
                </a:effectLst>
              </a:rPr>
              <a:t>Neelin</a:t>
            </a:r>
            <a:r>
              <a:rPr lang="en-US" sz="1000" b="0" dirty="0">
                <a:effectLst>
                  <a:outerShdw blurRad="38100" dist="38100" dir="2700000" algn="tl">
                    <a:srgbClr val="FFFFFF"/>
                  </a:outerShdw>
                </a:effectLst>
              </a:rPr>
              <a:t>, 2011. </a:t>
            </a:r>
            <a:r>
              <a:rPr lang="en-US" sz="1000" b="0" i="1" dirty="0">
                <a:effectLst>
                  <a:outerShdw blurRad="38100" dist="38100" dir="2700000" algn="tl">
                    <a:srgbClr val="FFFFFF"/>
                  </a:outerShdw>
                </a:effectLst>
              </a:rPr>
              <a:t>Climate Change and Climate Modeling, </a:t>
            </a:r>
            <a:r>
              <a:rPr lang="en-US" sz="1000" b="0" dirty="0">
                <a:effectLst>
                  <a:outerShdw blurRad="38100" dist="38100" dir="2700000" algn="tl">
                    <a:srgbClr val="FFFFFF"/>
                  </a:outerShdw>
                </a:effectLst>
              </a:rPr>
              <a:t>Cambridge UP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06375" y="3651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1998-98 La Niña warm phase</a:t>
            </a:r>
            <a:r>
              <a:rPr lang="en-US" dirty="0">
                <a:latin typeface="Arial Narrow" panose="020B0606020202030204" pitchFamily="34" charset="0"/>
                <a:ea typeface="ＭＳ Ｐゴシック" pitchFamily="-128" charset="-128"/>
              </a:rPr>
              <a:t> (</a:t>
            </a:r>
            <a:r>
              <a:rPr lang="en-US" dirty="0">
                <a:solidFill>
                  <a:srgbClr val="FF0000"/>
                </a:solidFill>
                <a:latin typeface="Arial Narrow" panose="020B0606020202030204" pitchFamily="34" charset="0"/>
                <a:ea typeface="ＭＳ Ｐゴシック" pitchFamily="-128" charset="-128"/>
              </a:rPr>
              <a:t>Sep. 1998)</a:t>
            </a:r>
          </a:p>
        </p:txBody>
      </p:sp>
      <p:grpSp>
        <p:nvGrpSpPr>
          <p:cNvPr id="2" name="Group 8"/>
          <p:cNvGrpSpPr>
            <a:grpSpLocks/>
          </p:cNvGrpSpPr>
          <p:nvPr/>
        </p:nvGrpSpPr>
        <p:grpSpPr bwMode="auto">
          <a:xfrm>
            <a:off x="360363" y="358775"/>
            <a:ext cx="8434387" cy="419100"/>
            <a:chOff x="797" y="1188"/>
            <a:chExt cx="4139" cy="274"/>
          </a:xfrm>
        </p:grpSpPr>
        <p:sp>
          <p:nvSpPr>
            <p:cNvPr id="28680"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8681"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sp>
        <p:nvSpPr>
          <p:cNvPr id="28676" name="Rectangle 12"/>
          <p:cNvSpPr>
            <a:spLocks noChangeArrowheads="1"/>
          </p:cNvSpPr>
          <p:nvPr/>
        </p:nvSpPr>
        <p:spPr bwMode="auto">
          <a:xfrm>
            <a:off x="6832600" y="1066800"/>
            <a:ext cx="2228850" cy="461962"/>
          </a:xfrm>
          <a:prstGeom prst="rect">
            <a:avLst/>
          </a:prstGeom>
          <a:noFill/>
          <a:ln w="9525">
            <a:noFill/>
            <a:miter lim="800000"/>
            <a:headEnd/>
            <a:tailEnd/>
          </a:ln>
        </p:spPr>
        <p:txBody>
          <a:bodyPr wrap="none">
            <a:spAutoFit/>
          </a:bodyPr>
          <a:lstStyle/>
          <a:p>
            <a:pPr algn="r" eaLnBrk="1" hangingPunct="1"/>
            <a:r>
              <a:rPr lang="en-US" sz="2400" b="1" dirty="0">
                <a:solidFill>
                  <a:srgbClr val="003366"/>
                </a:solidFill>
                <a:latin typeface="Times New Roman" pitchFamily="28" charset="0"/>
                <a:ea typeface="ＭＳ Ｐゴシック" pitchFamily="-128" charset="-128"/>
              </a:rPr>
              <a:t>Figure 4.9 cont.</a:t>
            </a:r>
          </a:p>
        </p:txBody>
      </p:sp>
      <p:pic>
        <p:nvPicPr>
          <p:cNvPr id="28677" name="Picture 13" descr="fig4"/>
          <p:cNvPicPr>
            <a:picLocks noChangeAspect="1" noChangeArrowheads="1"/>
          </p:cNvPicPr>
          <p:nvPr/>
        </p:nvPicPr>
        <p:blipFill>
          <a:blip r:embed="rId3" cstate="print"/>
          <a:srcRect/>
          <a:stretch>
            <a:fillRect/>
          </a:stretch>
        </p:blipFill>
        <p:spPr bwMode="auto">
          <a:xfrm>
            <a:off x="101600" y="1481137"/>
            <a:ext cx="8883650" cy="3149600"/>
          </a:xfrm>
          <a:prstGeom prst="rect">
            <a:avLst/>
          </a:prstGeom>
          <a:noFill/>
          <a:ln w="9525">
            <a:noFill/>
            <a:miter lim="800000"/>
            <a:headEnd/>
            <a:tailEnd/>
          </a:ln>
        </p:spPr>
      </p:pic>
      <p:sp>
        <p:nvSpPr>
          <p:cNvPr id="9" name="TextBox 7"/>
          <p:cNvSpPr txBox="1">
            <a:spLocks noChangeArrowheads="1"/>
          </p:cNvSpPr>
          <p:nvPr/>
        </p:nvSpPr>
        <p:spPr bwMode="auto">
          <a:xfrm>
            <a:off x="4148138" y="4605337"/>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0"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1" name="TextBox 10"/>
          <p:cNvSpPr txBox="1"/>
          <p:nvPr/>
        </p:nvSpPr>
        <p:spPr>
          <a:xfrm>
            <a:off x="152400" y="4884003"/>
            <a:ext cx="8445902" cy="1938992"/>
          </a:xfrm>
          <a:prstGeom prst="rect">
            <a:avLst/>
          </a:prstGeom>
          <a:noFill/>
        </p:spPr>
        <p:txBody>
          <a:bodyPr wrap="none" rtlCol="0">
            <a:spAutoFit/>
          </a:bodyPr>
          <a:lstStyle/>
          <a:p>
            <a:pPr algn="l">
              <a:buFont typeface="Arial" pitchFamily="34" charset="0"/>
              <a:buChar char="•"/>
            </a:pPr>
            <a:r>
              <a:rPr lang="en-US" sz="2400" dirty="0">
                <a:solidFill>
                  <a:schemeClr val="tx1"/>
                </a:solidFill>
              </a:rPr>
              <a:t> Cold water emerges in the central Pacific, SSTs in east return to normal </a:t>
            </a:r>
          </a:p>
          <a:p>
            <a:pPr algn="l">
              <a:buFont typeface="Arial" pitchFamily="34" charset="0"/>
              <a:buChar char="•"/>
            </a:pPr>
            <a:r>
              <a:rPr lang="en-US" sz="2400" dirty="0">
                <a:solidFill>
                  <a:schemeClr val="tx1"/>
                </a:solidFill>
              </a:rPr>
              <a:t> The </a:t>
            </a:r>
            <a:r>
              <a:rPr lang="en-US" sz="2400" dirty="0" err="1">
                <a:solidFill>
                  <a:schemeClr val="tx1"/>
                </a:solidFill>
              </a:rPr>
              <a:t>Bjerknes</a:t>
            </a:r>
            <a:r>
              <a:rPr lang="en-US" sz="2400" dirty="0">
                <a:solidFill>
                  <a:schemeClr val="tx1"/>
                </a:solidFill>
              </a:rPr>
              <a:t> feedbacks start </a:t>
            </a:r>
            <a:r>
              <a:rPr lang="en-US" sz="2400" dirty="0">
                <a:solidFill>
                  <a:schemeClr val="tx1"/>
                </a:solidFill>
                <a:sym typeface="Wingdings" pitchFamily="2" charset="2"/>
              </a:rPr>
              <a:t> increased SST gradients along Eq. </a:t>
            </a:r>
          </a:p>
          <a:p>
            <a:pPr algn="l"/>
            <a:r>
              <a:rPr lang="en-US" sz="2400" dirty="0">
                <a:solidFill>
                  <a:schemeClr val="tx1"/>
                </a:solidFill>
                <a:sym typeface="Wingdings" pitchFamily="2" charset="2"/>
              </a:rPr>
              <a:t>   stronger easterly winds  </a:t>
            </a:r>
            <a:r>
              <a:rPr lang="en-US" sz="2400" dirty="0" err="1">
                <a:solidFill>
                  <a:schemeClr val="tx1"/>
                </a:solidFill>
                <a:sym typeface="Wingdings" pitchFamily="2" charset="2"/>
              </a:rPr>
              <a:t>thermocline</a:t>
            </a:r>
            <a:r>
              <a:rPr lang="en-US" sz="2400" dirty="0">
                <a:solidFill>
                  <a:schemeClr val="tx1"/>
                </a:solidFill>
                <a:sym typeface="Wingdings" pitchFamily="2" charset="2"/>
              </a:rPr>
              <a:t> shallows in the central and east </a:t>
            </a:r>
          </a:p>
          <a:p>
            <a:pPr algn="l"/>
            <a:r>
              <a:rPr lang="en-US" sz="2400" dirty="0">
                <a:solidFill>
                  <a:schemeClr val="tx1"/>
                </a:solidFill>
                <a:sym typeface="Wingdings" pitchFamily="2" charset="2"/>
              </a:rPr>
              <a:t>    but deepens in the west</a:t>
            </a:r>
            <a:r>
              <a:rPr lang="en-US" sz="2400" dirty="0">
                <a:solidFill>
                  <a:schemeClr val="tx1"/>
                </a:solidFill>
              </a:rPr>
              <a:t> </a:t>
            </a:r>
          </a:p>
          <a:p>
            <a:pPr algn="l"/>
            <a:endParaRPr lang="en-US" sz="2400" dirty="0">
              <a:solidFill>
                <a:schemeClr val="tx1"/>
              </a:solidFill>
              <a:sym typeface="Wingdings" pitchFamily="2" charset="2"/>
            </a:endParaRPr>
          </a:p>
        </p:txBody>
      </p:sp>
      <p:cxnSp>
        <p:nvCxnSpPr>
          <p:cNvPr id="4" name="Straight Arrow Connector 3">
            <a:extLst>
              <a:ext uri="{FF2B5EF4-FFF2-40B4-BE49-F238E27FC236}">
                <a16:creationId xmlns:a16="http://schemas.microsoft.com/office/drawing/2014/main" id="{5AD5CDCD-74D8-470D-48CF-6884B2A30403}"/>
              </a:ext>
            </a:extLst>
          </p:cNvPr>
          <p:cNvCxnSpPr/>
          <p:nvPr/>
        </p:nvCxnSpPr>
        <p:spPr bwMode="auto">
          <a:xfrm flipV="1">
            <a:off x="3810000" y="2743200"/>
            <a:ext cx="2514600" cy="914400"/>
          </a:xfrm>
          <a:prstGeom prst="straightConnector1">
            <a:avLst/>
          </a:prstGeom>
          <a:solidFill>
            <a:schemeClr val="accent1"/>
          </a:solidFill>
          <a:ln w="53975" cap="flat" cmpd="sng" algn="ctr">
            <a:solidFill>
              <a:srgbClr val="FF0000"/>
            </a:solidFill>
            <a:prstDash val="solid"/>
            <a:round/>
            <a:headEnd type="none" w="lg" len="lg"/>
            <a:tailEnd type="triangle" w="lg" len="lg"/>
          </a:ln>
          <a:effectLst/>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206375" y="441325"/>
            <a:ext cx="8731250" cy="625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The transition into the 1998-98 La Niña phase </a:t>
            </a:r>
            <a:r>
              <a:rPr lang="en-US" dirty="0">
                <a:latin typeface="Arial Narrow" panose="020B0606020202030204" pitchFamily="34" charset="0"/>
                <a:ea typeface="ＭＳ Ｐゴシック" pitchFamily="-128" charset="-128"/>
              </a:rPr>
              <a:t>(</a:t>
            </a:r>
            <a:r>
              <a:rPr lang="en-US" dirty="0">
                <a:solidFill>
                  <a:srgbClr val="FF0000"/>
                </a:solidFill>
                <a:latin typeface="Arial Narrow" panose="020B0606020202030204" pitchFamily="34" charset="0"/>
                <a:ea typeface="ＭＳ Ｐゴシック" pitchFamily="-128" charset="-128"/>
              </a:rPr>
              <a:t>Jan. 1999</a:t>
            </a:r>
            <a:r>
              <a:rPr lang="en-US" dirty="0">
                <a:latin typeface="Arial Narrow" panose="020B0606020202030204" pitchFamily="34" charset="0"/>
                <a:ea typeface="ＭＳ Ｐゴシック" pitchFamily="-128" charset="-128"/>
              </a:rPr>
              <a:t>)</a:t>
            </a:r>
          </a:p>
        </p:txBody>
      </p:sp>
      <p:grpSp>
        <p:nvGrpSpPr>
          <p:cNvPr id="2" name="Group 7"/>
          <p:cNvGrpSpPr>
            <a:grpSpLocks/>
          </p:cNvGrpSpPr>
          <p:nvPr/>
        </p:nvGrpSpPr>
        <p:grpSpPr bwMode="auto">
          <a:xfrm>
            <a:off x="360363" y="434975"/>
            <a:ext cx="8434387" cy="419100"/>
            <a:chOff x="797" y="1188"/>
            <a:chExt cx="4139" cy="274"/>
          </a:xfrm>
        </p:grpSpPr>
        <p:sp>
          <p:nvSpPr>
            <p:cNvPr id="29704" name="Line 8"/>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sp>
          <p:nvSpPr>
            <p:cNvPr id="29705" name="Line 9"/>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eaLnBrk="1" hangingPunct="1"/>
              <a:endParaRPr lang="en-US" sz="2400" b="1">
                <a:solidFill>
                  <a:srgbClr val="000000"/>
                </a:solidFill>
                <a:latin typeface="Times New Roman" pitchFamily="28" charset="0"/>
                <a:ea typeface="ＭＳ Ｐゴシック" pitchFamily="-128" charset="-128"/>
              </a:endParaRPr>
            </a:p>
          </p:txBody>
        </p:sp>
      </p:grpSp>
      <p:pic>
        <p:nvPicPr>
          <p:cNvPr id="29700" name="Picture 11" descr="fig4"/>
          <p:cNvPicPr>
            <a:picLocks noChangeAspect="1" noChangeArrowheads="1"/>
          </p:cNvPicPr>
          <p:nvPr/>
        </p:nvPicPr>
        <p:blipFill>
          <a:blip r:embed="rId3" cstate="print"/>
          <a:srcRect/>
          <a:stretch>
            <a:fillRect/>
          </a:stretch>
        </p:blipFill>
        <p:spPr bwMode="auto">
          <a:xfrm>
            <a:off x="101600" y="1446212"/>
            <a:ext cx="8883650" cy="3149600"/>
          </a:xfrm>
          <a:prstGeom prst="rect">
            <a:avLst/>
          </a:prstGeom>
          <a:noFill/>
          <a:ln w="9525">
            <a:noFill/>
            <a:miter lim="800000"/>
            <a:headEnd/>
            <a:tailEnd/>
          </a:ln>
        </p:spPr>
      </p:pic>
      <p:sp>
        <p:nvSpPr>
          <p:cNvPr id="29701" name="Rectangle 12"/>
          <p:cNvSpPr>
            <a:spLocks noChangeArrowheads="1"/>
          </p:cNvSpPr>
          <p:nvPr/>
        </p:nvSpPr>
        <p:spPr bwMode="auto">
          <a:xfrm>
            <a:off x="6832600" y="990600"/>
            <a:ext cx="2228850" cy="461962"/>
          </a:xfrm>
          <a:prstGeom prst="rect">
            <a:avLst/>
          </a:prstGeom>
          <a:noFill/>
          <a:ln w="9525">
            <a:noFill/>
            <a:miter lim="800000"/>
            <a:headEnd/>
            <a:tailEnd/>
          </a:ln>
        </p:spPr>
        <p:txBody>
          <a:bodyPr wrap="none">
            <a:spAutoFit/>
          </a:bodyPr>
          <a:lstStyle/>
          <a:p>
            <a:pPr algn="r" eaLnBrk="1" hangingPunct="1"/>
            <a:r>
              <a:rPr lang="en-US" sz="2400" b="1">
                <a:solidFill>
                  <a:srgbClr val="003366"/>
                </a:solidFill>
                <a:latin typeface="Times New Roman" pitchFamily="28" charset="0"/>
                <a:ea typeface="ＭＳ Ｐゴシック" pitchFamily="-128" charset="-128"/>
              </a:rPr>
              <a:t>Figure 4.9 cont.</a:t>
            </a:r>
          </a:p>
        </p:txBody>
      </p:sp>
      <p:sp>
        <p:nvSpPr>
          <p:cNvPr id="10" name="TextBox 7"/>
          <p:cNvSpPr txBox="1">
            <a:spLocks noChangeArrowheads="1"/>
          </p:cNvSpPr>
          <p:nvPr/>
        </p:nvSpPr>
        <p:spPr bwMode="auto">
          <a:xfrm>
            <a:off x="4148138" y="4570412"/>
            <a:ext cx="4911725" cy="246063"/>
          </a:xfrm>
          <a:prstGeom prst="rect">
            <a:avLst/>
          </a:prstGeom>
          <a:noFill/>
          <a:ln w="9525">
            <a:noFill/>
            <a:miter lim="800000"/>
            <a:headEnd/>
            <a:tailEnd/>
          </a:ln>
        </p:spPr>
        <p:txBody>
          <a:bodyPr>
            <a:spAutoFit/>
          </a:bodyPr>
          <a:lstStyle/>
          <a:p>
            <a:pPr algn="r" eaLnBrk="1" hangingPunct="1">
              <a:defRPr/>
            </a:pPr>
            <a:r>
              <a:rPr lang="en-US" sz="1000" b="1" dirty="0">
                <a:solidFill>
                  <a:srgbClr val="000000">
                    <a:lumMod val="65000"/>
                    <a:lumOff val="35000"/>
                  </a:srgbClr>
                </a:solidFill>
                <a:latin typeface="Arial" pitchFamily="34" charset="0"/>
                <a:ea typeface="ＭＳ Ｐゴシック" pitchFamily="-128" charset="-128"/>
                <a:cs typeface="Arial" pitchFamily="34" charset="0"/>
              </a:rPr>
              <a:t>After figures courtesy of David Pierce, Scripps Institute of Oceanography.</a:t>
            </a:r>
          </a:p>
        </p:txBody>
      </p:sp>
      <p:sp>
        <p:nvSpPr>
          <p:cNvPr id="11"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eaLnBrk="1" hangingPunct="1">
              <a:spcBef>
                <a:spcPct val="50000"/>
              </a:spcBef>
              <a:defRPr/>
            </a:pPr>
            <a:r>
              <a:rPr lang="en-US" sz="1000" b="0" dirty="0" err="1">
                <a:solidFill>
                  <a:srgbClr val="000000"/>
                </a:solidFill>
                <a:effectLst>
                  <a:outerShdw blurRad="38100" dist="38100" dir="2700000" algn="tl">
                    <a:srgbClr val="FFFFFF"/>
                  </a:outerShdw>
                </a:effectLst>
              </a:rPr>
              <a:t>Neelin</a:t>
            </a:r>
            <a:r>
              <a:rPr lang="en-US" sz="1000" b="0" dirty="0">
                <a:solidFill>
                  <a:srgbClr val="000000"/>
                </a:solidFill>
                <a:effectLst>
                  <a:outerShdw blurRad="38100" dist="38100" dir="2700000" algn="tl">
                    <a:srgbClr val="FFFFFF"/>
                  </a:outerShdw>
                </a:effectLst>
              </a:rPr>
              <a:t>, 2011. </a:t>
            </a:r>
            <a:r>
              <a:rPr lang="en-US" sz="1000" b="0" i="1" dirty="0">
                <a:solidFill>
                  <a:srgbClr val="000000"/>
                </a:solidFill>
                <a:effectLst>
                  <a:outerShdw blurRad="38100" dist="38100" dir="2700000" algn="tl">
                    <a:srgbClr val="FFFFFF"/>
                  </a:outerShdw>
                </a:effectLst>
              </a:rPr>
              <a:t>Climate Change and Climate Modeling, </a:t>
            </a:r>
            <a:r>
              <a:rPr lang="en-US" sz="1000" b="0" dirty="0">
                <a:solidFill>
                  <a:srgbClr val="000000"/>
                </a:solidFill>
                <a:effectLst>
                  <a:outerShdw blurRad="38100" dist="38100" dir="2700000" algn="tl">
                    <a:srgbClr val="FFFFFF"/>
                  </a:outerShdw>
                </a:effectLst>
              </a:rPr>
              <a:t>Cambridge UP</a:t>
            </a:r>
          </a:p>
        </p:txBody>
      </p:sp>
      <p:sp>
        <p:nvSpPr>
          <p:cNvPr id="12" name="TextBox 11"/>
          <p:cNvSpPr txBox="1"/>
          <p:nvPr/>
        </p:nvSpPr>
        <p:spPr>
          <a:xfrm>
            <a:off x="152400" y="4724400"/>
            <a:ext cx="8726491" cy="830997"/>
          </a:xfrm>
          <a:prstGeom prst="rect">
            <a:avLst/>
          </a:prstGeom>
          <a:noFill/>
        </p:spPr>
        <p:txBody>
          <a:bodyPr wrap="none" rtlCol="0">
            <a:spAutoFit/>
          </a:bodyPr>
          <a:lstStyle/>
          <a:p>
            <a:pPr algn="l">
              <a:buFont typeface="Arial" pitchFamily="34" charset="0"/>
              <a:buChar char="•"/>
            </a:pPr>
            <a:r>
              <a:rPr lang="en-US" sz="2400" dirty="0">
                <a:solidFill>
                  <a:schemeClr val="tx1"/>
                </a:solidFill>
              </a:rPr>
              <a:t> Cold water spreads to the central and eastern Pacific (La Niña)</a:t>
            </a:r>
          </a:p>
          <a:p>
            <a:pPr algn="l">
              <a:buFont typeface="Arial" pitchFamily="34" charset="0"/>
              <a:buChar char="•"/>
            </a:pPr>
            <a:r>
              <a:rPr lang="en-US" sz="2400" dirty="0">
                <a:solidFill>
                  <a:schemeClr val="tx1"/>
                </a:solidFill>
              </a:rPr>
              <a:t>  </a:t>
            </a:r>
            <a:r>
              <a:rPr lang="en-US" sz="2400" dirty="0" err="1">
                <a:solidFill>
                  <a:schemeClr val="tx1"/>
                </a:solidFill>
              </a:rPr>
              <a:t>Thermocline</a:t>
            </a:r>
            <a:r>
              <a:rPr lang="en-US" sz="2400" dirty="0">
                <a:solidFill>
                  <a:schemeClr val="tx1"/>
                </a:solidFill>
              </a:rPr>
              <a:t> deepens in the west </a:t>
            </a:r>
            <a:r>
              <a:rPr lang="en-US" sz="2400" dirty="0">
                <a:solidFill>
                  <a:schemeClr val="tx1"/>
                </a:solidFill>
                <a:sym typeface="Wingdings" pitchFamily="2" charset="2"/>
              </a:rPr>
              <a:t> warm subsurface anomalies appear. </a:t>
            </a:r>
            <a:endParaRPr lang="en-US" sz="24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2" cstate="print"/>
          <a:srcRect/>
          <a:stretch>
            <a:fillRect/>
          </a:stretch>
        </p:blipFill>
        <p:spPr bwMode="auto">
          <a:xfrm>
            <a:off x="0" y="838200"/>
            <a:ext cx="4501517" cy="5205162"/>
          </a:xfrm>
          <a:prstGeom prst="rect">
            <a:avLst/>
          </a:prstGeom>
          <a:noFill/>
          <a:ln w="9525">
            <a:noFill/>
            <a:miter lim="800000"/>
            <a:headEnd/>
            <a:tailEnd/>
          </a:ln>
        </p:spPr>
      </p:pic>
      <p:sp>
        <p:nvSpPr>
          <p:cNvPr id="6"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Climate Impacts of El Niño and La Niña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600200" y="3147762"/>
            <a:ext cx="1420582" cy="523220"/>
          </a:xfrm>
          <a:prstGeom prst="rect">
            <a:avLst/>
          </a:prstGeom>
        </p:spPr>
        <p:txBody>
          <a:bodyPr wrap="none">
            <a:spAutoFit/>
          </a:bodyPr>
          <a:lstStyle/>
          <a:p>
            <a:r>
              <a:rPr lang="en-US" b="1" kern="0" dirty="0">
                <a:solidFill>
                  <a:srgbClr val="FF3300"/>
                </a:solidFill>
                <a:latin typeface="Arial" charset="0"/>
                <a:ea typeface="SimSun" pitchFamily="2" charset="-122"/>
              </a:rPr>
              <a:t>El Niño</a:t>
            </a:r>
            <a:endParaRPr lang="en-US" dirty="0">
              <a:solidFill>
                <a:srgbClr val="000000"/>
              </a:solidFill>
            </a:endParaRPr>
          </a:p>
        </p:txBody>
      </p:sp>
      <p:grpSp>
        <p:nvGrpSpPr>
          <p:cNvPr id="2" name="Group 9"/>
          <p:cNvGrpSpPr/>
          <p:nvPr/>
        </p:nvGrpSpPr>
        <p:grpSpPr>
          <a:xfrm>
            <a:off x="4506269" y="856171"/>
            <a:ext cx="4624011" cy="5162550"/>
            <a:chOff x="4506269" y="1213609"/>
            <a:chExt cx="4624011" cy="5162550"/>
          </a:xfrm>
        </p:grpSpPr>
        <p:pic>
          <p:nvPicPr>
            <p:cNvPr id="108546" name="Picture 2"/>
            <p:cNvPicPr>
              <a:picLocks noChangeAspect="1" noChangeArrowheads="1"/>
            </p:cNvPicPr>
            <p:nvPr/>
          </p:nvPicPr>
          <p:blipFill>
            <a:blip r:embed="rId3" cstate="print"/>
            <a:srcRect/>
            <a:stretch>
              <a:fillRect/>
            </a:stretch>
          </p:blipFill>
          <p:spPr bwMode="auto">
            <a:xfrm>
              <a:off x="4506269" y="1213609"/>
              <a:ext cx="4624011" cy="5162550"/>
            </a:xfrm>
            <a:prstGeom prst="rect">
              <a:avLst/>
            </a:prstGeom>
            <a:noFill/>
            <a:ln w="9525">
              <a:noFill/>
              <a:miter lim="800000"/>
              <a:headEnd/>
              <a:tailEnd/>
            </a:ln>
          </p:spPr>
        </p:pic>
        <p:sp>
          <p:nvSpPr>
            <p:cNvPr id="9" name="Rectangle 8"/>
            <p:cNvSpPr/>
            <p:nvPr/>
          </p:nvSpPr>
          <p:spPr>
            <a:xfrm>
              <a:off x="5939560" y="3516774"/>
              <a:ext cx="1483099" cy="523220"/>
            </a:xfrm>
            <a:prstGeom prst="rect">
              <a:avLst/>
            </a:prstGeom>
          </p:spPr>
          <p:txBody>
            <a:bodyPr wrap="none">
              <a:spAutoFit/>
            </a:bodyPr>
            <a:lstStyle/>
            <a:p>
              <a:r>
                <a:rPr lang="en-US" b="1" kern="0" dirty="0">
                  <a:solidFill>
                    <a:srgbClr val="FF3300"/>
                  </a:solidFill>
                  <a:latin typeface="Arial" charset="0"/>
                  <a:ea typeface="SimSun" pitchFamily="2" charset="-122"/>
                </a:rPr>
                <a:t>La Niña</a:t>
              </a:r>
              <a:endParaRPr lang="en-US" dirty="0">
                <a:solidFill>
                  <a:srgbClr val="000000"/>
                </a:solidFill>
              </a:endParaRPr>
            </a:p>
          </p:txBody>
        </p:sp>
      </p:grpSp>
      <p:sp>
        <p:nvSpPr>
          <p:cNvPr id="10" name="Rectangle 9"/>
          <p:cNvSpPr/>
          <p:nvPr/>
        </p:nvSpPr>
        <p:spPr>
          <a:xfrm>
            <a:off x="152400" y="5962471"/>
            <a:ext cx="9296400" cy="1200329"/>
          </a:xfrm>
          <a:prstGeom prst="rect">
            <a:avLst/>
          </a:prstGeom>
        </p:spPr>
        <p:txBody>
          <a:bodyPr wrap="square">
            <a:spAutoFit/>
          </a:bodyPr>
          <a:lstStyle/>
          <a:p>
            <a:pPr algn="l"/>
            <a:r>
              <a:rPr lang="en-US" sz="2400" dirty="0">
                <a:solidFill>
                  <a:srgbClr val="FF0000"/>
                </a:solidFill>
              </a:rPr>
              <a:t> With the Nino SST forecast 3-6 months ahead, we can predict the T and P anomalies over these regions with the same lead time. </a:t>
            </a:r>
          </a:p>
          <a:p>
            <a:pPr algn="l"/>
            <a:r>
              <a:rPr lang="en-US" sz="2400" dirty="0">
                <a:solidFill>
                  <a:srgbClr val="FF0000"/>
                </a:solidFill>
              </a:rPr>
              <a:t>   </a:t>
            </a:r>
            <a:endParaRPr lang="en-US" sz="2400" dirty="0">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D6DC7-B065-4172-8E50-EFEFE17B4891}"/>
              </a:ext>
            </a:extLst>
          </p:cNvPr>
          <p:cNvPicPr>
            <a:picLocks noChangeAspect="1"/>
          </p:cNvPicPr>
          <p:nvPr/>
        </p:nvPicPr>
        <p:blipFill rotWithShape="1">
          <a:blip r:embed="rId2"/>
          <a:srcRect t="31111"/>
          <a:stretch/>
        </p:blipFill>
        <p:spPr>
          <a:xfrm>
            <a:off x="1647986" y="914400"/>
            <a:ext cx="5895814" cy="5645781"/>
          </a:xfrm>
          <a:prstGeom prst="rect">
            <a:avLst/>
          </a:prstGeom>
        </p:spPr>
      </p:pic>
      <p:sp>
        <p:nvSpPr>
          <p:cNvPr id="5" name="TextBox 4">
            <a:extLst>
              <a:ext uri="{FF2B5EF4-FFF2-40B4-BE49-F238E27FC236}">
                <a16:creationId xmlns:a16="http://schemas.microsoft.com/office/drawing/2014/main" id="{6150C787-A450-4203-9C17-667BD9B56647}"/>
              </a:ext>
            </a:extLst>
          </p:cNvPr>
          <p:cNvSpPr txBox="1"/>
          <p:nvPr/>
        </p:nvSpPr>
        <p:spPr>
          <a:xfrm>
            <a:off x="685800" y="36493"/>
            <a:ext cx="7315200" cy="954107"/>
          </a:xfrm>
          <a:prstGeom prst="rect">
            <a:avLst/>
          </a:prstGeom>
          <a:noFill/>
        </p:spPr>
        <p:txBody>
          <a:bodyPr wrap="square">
            <a:spAutoFit/>
          </a:bodyPr>
          <a:lstStyle/>
          <a:p>
            <a:r>
              <a:rPr lang="en-US" sz="2800" b="1" i="0" u="none" strike="noStrike" baseline="0" dirty="0" err="1">
                <a:solidFill>
                  <a:srgbClr val="C00000"/>
                </a:solidFill>
                <a:latin typeface="AdvPTimes"/>
              </a:rPr>
              <a:t>Precip</a:t>
            </a:r>
            <a:r>
              <a:rPr lang="en-US" sz="2800" b="1" i="0" u="none" strike="noStrike" baseline="0" dirty="0">
                <a:solidFill>
                  <a:srgbClr val="C00000"/>
                </a:solidFill>
                <a:latin typeface="AdvPTimes"/>
              </a:rPr>
              <a:t>. vs. </a:t>
            </a:r>
            <a:r>
              <a:rPr lang="en-US" b="1" dirty="0">
                <a:solidFill>
                  <a:srgbClr val="C00000"/>
                </a:solidFill>
                <a:latin typeface="AdvPTimes"/>
              </a:rPr>
              <a:t>Nino3.4 SST </a:t>
            </a:r>
            <a:r>
              <a:rPr lang="en-US" sz="2800" b="1" i="0" u="none" strike="noStrike" baseline="0" dirty="0">
                <a:solidFill>
                  <a:srgbClr val="C00000"/>
                </a:solidFill>
                <a:latin typeface="AdvPTimes"/>
              </a:rPr>
              <a:t>Correlation: 1920–2010 (1979–2010 over oceans)</a:t>
            </a:r>
            <a:endParaRPr lang="en-US" b="1" dirty="0">
              <a:solidFill>
                <a:srgbClr val="C00000"/>
              </a:solidFill>
            </a:endParaRPr>
          </a:p>
        </p:txBody>
      </p:sp>
      <p:sp>
        <p:nvSpPr>
          <p:cNvPr id="6" name="TextBox 5">
            <a:extLst>
              <a:ext uri="{FF2B5EF4-FFF2-40B4-BE49-F238E27FC236}">
                <a16:creationId xmlns:a16="http://schemas.microsoft.com/office/drawing/2014/main" id="{79CA6A14-04FA-4E99-9DAB-A69B9577104A}"/>
              </a:ext>
            </a:extLst>
          </p:cNvPr>
          <p:cNvSpPr txBox="1"/>
          <p:nvPr/>
        </p:nvSpPr>
        <p:spPr>
          <a:xfrm>
            <a:off x="1752600" y="6519446"/>
            <a:ext cx="6248400" cy="338554"/>
          </a:xfrm>
          <a:prstGeom prst="rect">
            <a:avLst/>
          </a:prstGeom>
          <a:noFill/>
        </p:spPr>
        <p:txBody>
          <a:bodyPr wrap="square" rtlCol="0">
            <a:spAutoFit/>
          </a:bodyPr>
          <a:lstStyle/>
          <a:p>
            <a:r>
              <a:rPr lang="en-US" sz="1600" b="1" dirty="0"/>
              <a:t>Stippling indicates significant at 5% level                  </a:t>
            </a:r>
            <a:r>
              <a:rPr lang="en-US" sz="1200" b="1" dirty="0"/>
              <a:t>Dai (2013</a:t>
            </a:r>
            <a:r>
              <a:rPr lang="en-US" sz="1100" b="1" dirty="0"/>
              <a:t>)</a:t>
            </a:r>
            <a:endParaRPr lang="en-US" sz="1600" b="1" dirty="0"/>
          </a:p>
        </p:txBody>
      </p:sp>
      <p:sp>
        <p:nvSpPr>
          <p:cNvPr id="7" name="TextBox 6">
            <a:extLst>
              <a:ext uri="{FF2B5EF4-FFF2-40B4-BE49-F238E27FC236}">
                <a16:creationId xmlns:a16="http://schemas.microsoft.com/office/drawing/2014/main" id="{21951932-D903-457A-B153-3FAF332651CF}"/>
              </a:ext>
            </a:extLst>
          </p:cNvPr>
          <p:cNvSpPr txBox="1"/>
          <p:nvPr/>
        </p:nvSpPr>
        <p:spPr>
          <a:xfrm>
            <a:off x="5410200" y="819090"/>
            <a:ext cx="2667000" cy="400110"/>
          </a:xfrm>
          <a:prstGeom prst="rect">
            <a:avLst/>
          </a:prstGeom>
          <a:noFill/>
        </p:spPr>
        <p:txBody>
          <a:bodyPr wrap="square">
            <a:spAutoFit/>
          </a:bodyPr>
          <a:lstStyle/>
          <a:p>
            <a:r>
              <a:rPr lang="en-US" sz="2000" b="1" dirty="0">
                <a:solidFill>
                  <a:srgbClr val="C00000"/>
                </a:solidFill>
                <a:latin typeface="AdvPTimes"/>
              </a:rPr>
              <a:t>ENSO</a:t>
            </a:r>
            <a:endParaRPr lang="en-US" sz="2000" dirty="0"/>
          </a:p>
        </p:txBody>
      </p:sp>
      <p:sp>
        <p:nvSpPr>
          <p:cNvPr id="8" name="TextBox 7">
            <a:extLst>
              <a:ext uri="{FF2B5EF4-FFF2-40B4-BE49-F238E27FC236}">
                <a16:creationId xmlns:a16="http://schemas.microsoft.com/office/drawing/2014/main" id="{0D174B49-F08C-4E41-BE48-0990619F54D4}"/>
              </a:ext>
            </a:extLst>
          </p:cNvPr>
          <p:cNvSpPr txBox="1"/>
          <p:nvPr/>
        </p:nvSpPr>
        <p:spPr>
          <a:xfrm>
            <a:off x="5682600" y="3456375"/>
            <a:ext cx="2362200" cy="400110"/>
          </a:xfrm>
          <a:prstGeom prst="rect">
            <a:avLst/>
          </a:prstGeom>
          <a:noFill/>
        </p:spPr>
        <p:txBody>
          <a:bodyPr wrap="square">
            <a:spAutoFit/>
          </a:bodyPr>
          <a:lstStyle/>
          <a:p>
            <a:r>
              <a:rPr lang="en-US" sz="2000" b="1" dirty="0">
                <a:solidFill>
                  <a:srgbClr val="C00000"/>
                </a:solidFill>
                <a:latin typeface="AdvPTimes"/>
              </a:rPr>
              <a:t>IPO</a:t>
            </a:r>
            <a:endParaRPr lang="en-US" sz="2000" dirty="0"/>
          </a:p>
        </p:txBody>
      </p:sp>
    </p:spTree>
    <p:extLst>
      <p:ext uri="{BB962C8B-B14F-4D97-AF65-F5344CB8AC3E}">
        <p14:creationId xmlns:p14="http://schemas.microsoft.com/office/powerpoint/2010/main" val="225667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Unified oscillator model </a:t>
            </a: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for ENSO</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6" name="Rectangle 4">
            <a:extLst>
              <a:ext uri="{FF2B5EF4-FFF2-40B4-BE49-F238E27FC236}">
                <a16:creationId xmlns:a16="http://schemas.microsoft.com/office/drawing/2014/main" id="{4881AEE1-0E23-D848-A0BB-433D710365FB}"/>
              </a:ext>
            </a:extLst>
          </p:cNvPr>
          <p:cNvSpPr>
            <a:spLocks noChangeArrowheads="1"/>
          </p:cNvSpPr>
          <p:nvPr/>
        </p:nvSpPr>
        <p:spPr bwMode="auto">
          <a:xfrm>
            <a:off x="899591" y="836712"/>
            <a:ext cx="75608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Based on the Cane-</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Zebiak’s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coupled model, the unified oscillator model is derived and formulated as (Wang 2001,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
        <p:nvSpPr>
          <p:cNvPr id="9" name="Rectangle 7">
            <a:extLst>
              <a:ext uri="{FF2B5EF4-FFF2-40B4-BE49-F238E27FC236}">
                <a16:creationId xmlns:a16="http://schemas.microsoft.com/office/drawing/2014/main" id="{B6F933A8-F918-864A-8E4A-A02FE927DB45}"/>
              </a:ext>
            </a:extLst>
          </p:cNvPr>
          <p:cNvSpPr>
            <a:spLocks noChangeArrowheads="1"/>
          </p:cNvSpPr>
          <p:nvPr/>
        </p:nvSpPr>
        <p:spPr bwMode="auto">
          <a:xfrm>
            <a:off x="251520" y="4221088"/>
            <a:ext cx="86090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Nino3 SST anomaly; </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Nino6 thermocline depth anomaly;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τ</a:t>
            </a:r>
            <a:r>
              <a:rPr kumimoji="0" lang="en-US" altLang="en-US" sz="20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Nino4 zonal wind stress anomaly; </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τ</a:t>
            </a:r>
            <a:r>
              <a:rPr kumimoji="0" lang="en-US" altLang="en-US" sz="20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Nino5 zonal wind stress anomaly.</a:t>
            </a: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2" name="Picture 9" descr="index.color.jpg                                                00056AFBMacintosh HD                   B74677AA:">
            <a:extLst>
              <a:ext uri="{FF2B5EF4-FFF2-40B4-BE49-F238E27FC236}">
                <a16:creationId xmlns:a16="http://schemas.microsoft.com/office/drawing/2014/main" id="{1762B0B0-9F85-F74A-846B-04CF964136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3" y="5214004"/>
            <a:ext cx="6696744" cy="145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98483E99-6B85-B24B-B2BD-523FA992BE5C}"/>
              </a:ext>
            </a:extLst>
          </p:cNvPr>
          <p:cNvGrpSpPr/>
          <p:nvPr/>
        </p:nvGrpSpPr>
        <p:grpSpPr>
          <a:xfrm>
            <a:off x="1907704" y="5229200"/>
            <a:ext cx="3828602" cy="1127815"/>
            <a:chOff x="1907704" y="5229200"/>
            <a:chExt cx="3828602" cy="1127815"/>
          </a:xfrm>
        </p:grpSpPr>
        <p:sp>
          <p:nvSpPr>
            <p:cNvPr id="2" name="Rectangle 1">
              <a:extLst>
                <a:ext uri="{FF2B5EF4-FFF2-40B4-BE49-F238E27FC236}">
                  <a16:creationId xmlns:a16="http://schemas.microsoft.com/office/drawing/2014/main" id="{BA47857E-D95F-9740-B4B6-F30BCBA62D74}"/>
                </a:ext>
              </a:extLst>
            </p:cNvPr>
            <p:cNvSpPr/>
            <p:nvPr/>
          </p:nvSpPr>
          <p:spPr>
            <a:xfrm>
              <a:off x="5364088" y="5895350"/>
              <a:ext cx="37221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5" name="Rectangle 4">
              <a:extLst>
                <a:ext uri="{FF2B5EF4-FFF2-40B4-BE49-F238E27FC236}">
                  <a16:creationId xmlns:a16="http://schemas.microsoft.com/office/drawing/2014/main" id="{709CBEDF-D13C-054B-908C-A2D75C8FC0DD}"/>
                </a:ext>
              </a:extLst>
            </p:cNvPr>
            <p:cNvSpPr/>
            <p:nvPr/>
          </p:nvSpPr>
          <p:spPr>
            <a:xfrm>
              <a:off x="3059832" y="5229200"/>
              <a:ext cx="35618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h</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7" name="Rectangle 6">
              <a:extLst>
                <a:ext uri="{FF2B5EF4-FFF2-40B4-BE49-F238E27FC236}">
                  <a16:creationId xmlns:a16="http://schemas.microsoft.com/office/drawing/2014/main" id="{13271A2E-51E8-D243-9CFC-06D71FA1BA11}"/>
                </a:ext>
              </a:extLst>
            </p:cNvPr>
            <p:cNvSpPr/>
            <p:nvPr/>
          </p:nvSpPr>
          <p:spPr>
            <a:xfrm>
              <a:off x="4180236" y="5805264"/>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sym typeface="Symbol" pitchFamily="2" charset="2"/>
                </a:rPr>
                <a:t>τ</a:t>
              </a:r>
              <a:r>
                <a:rPr kumimoji="0" lang="en-US" altLang="en-US" sz="24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10" name="Rectangle 9">
              <a:extLst>
                <a:ext uri="{FF2B5EF4-FFF2-40B4-BE49-F238E27FC236}">
                  <a16:creationId xmlns:a16="http://schemas.microsoft.com/office/drawing/2014/main" id="{8351DE67-B23A-B343-9594-CFF86D5B9E92}"/>
                </a:ext>
              </a:extLst>
            </p:cNvPr>
            <p:cNvSpPr/>
            <p:nvPr/>
          </p:nvSpPr>
          <p:spPr>
            <a:xfrm>
              <a:off x="1907704" y="5845462"/>
              <a:ext cx="423514"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sym typeface="Symbol" pitchFamily="2" charset="2"/>
                </a:rPr>
                <a:t>τ</a:t>
              </a:r>
              <a:r>
                <a:rPr kumimoji="0" lang="en-US" altLang="en-US" sz="24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endParaRPr>
            </a:p>
          </p:txBody>
        </p:sp>
      </p:grpSp>
      <p:pic>
        <p:nvPicPr>
          <p:cNvPr id="15" name="Picture 14">
            <a:extLst>
              <a:ext uri="{FF2B5EF4-FFF2-40B4-BE49-F238E27FC236}">
                <a16:creationId xmlns:a16="http://schemas.microsoft.com/office/drawing/2014/main" id="{15B2C800-5729-EF4B-9459-0B8B9B719831}"/>
              </a:ext>
            </a:extLst>
          </p:cNvPr>
          <p:cNvPicPr>
            <a:picLocks noChangeAspect="1"/>
          </p:cNvPicPr>
          <p:nvPr/>
        </p:nvPicPr>
        <p:blipFill>
          <a:blip r:embed="rId4"/>
          <a:stretch>
            <a:fillRect/>
          </a:stretch>
        </p:blipFill>
        <p:spPr>
          <a:xfrm>
            <a:off x="1475656" y="1556792"/>
            <a:ext cx="5832648" cy="2626397"/>
          </a:xfrm>
          <a:prstGeom prst="rect">
            <a:avLst/>
          </a:prstGeom>
        </p:spPr>
      </p:pic>
    </p:spTree>
    <p:extLst>
      <p:ext uri="{BB962C8B-B14F-4D97-AF65-F5344CB8AC3E}">
        <p14:creationId xmlns:p14="http://schemas.microsoft.com/office/powerpoint/2010/main" val="15425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of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the unified oscillator model</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0" name="Picture 5" descr="unified_oscillator_color.tif                                   00056AFBMacintosh HD                   B74677AA:">
            <a:extLst>
              <a:ext uri="{FF2B5EF4-FFF2-40B4-BE49-F238E27FC236}">
                <a16:creationId xmlns:a16="http://schemas.microsoft.com/office/drawing/2014/main" id="{806C0C58-BF06-A542-B842-39582CD90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066" b="3517"/>
          <a:stretch>
            <a:fillRect/>
          </a:stretch>
        </p:blipFill>
        <p:spPr bwMode="auto">
          <a:xfrm>
            <a:off x="0" y="3286125"/>
            <a:ext cx="91440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D39F2BA9-4F86-9442-83C3-65E96C4CEBCC}"/>
              </a:ext>
            </a:extLst>
          </p:cNvPr>
          <p:cNvSpPr>
            <a:spLocks noChangeArrowheads="1"/>
          </p:cNvSpPr>
          <p:nvPr/>
        </p:nvSpPr>
        <p:spPr bwMode="auto">
          <a:xfrm>
            <a:off x="899592" y="908720"/>
            <a:ext cx="777686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The </a:t>
            </a:r>
            <a:r>
              <a:rPr kumimoji="0" lang="en-US"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Bjerknes</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(1969) </a:t>
            </a:r>
            <a:r>
              <a:rPr kumimoji="0" lang="en-US" altLang="zh-CN" sz="2000" b="1" i="0" u="none" strike="noStrike" kern="1200" cap="none" spc="0" normalizeH="0" baseline="0" noProof="0" dirty="0">
                <a:ln>
                  <a:noFill/>
                </a:ln>
                <a:solidFill>
                  <a:srgbClr val="FF0000"/>
                </a:solidFill>
                <a:effectLst/>
                <a:uLnTx/>
                <a:uFillTx/>
                <a:latin typeface="Times New Roman"/>
                <a:ea typeface="黑体" panose="02010609060101010101" pitchFamily="49" charset="-122"/>
                <a:cs typeface="Times New Roman"/>
              </a:rPr>
              <a:t>positive feedback </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causes the growth of El Niño.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Four negative feedbacks </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for </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El Niño’s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decaying are:</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Reflected Kelvin wave at the ocean western boundary;</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Discharge process due to Sverdrup transport;</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Western Pacific wind-forced Kelvin wave;</a:t>
            </a:r>
          </a:p>
          <a:p>
            <a:pPr marL="0" marR="0" lvl="0" indent="0" algn="l" defTabSz="914400" rtl="0" eaLnBrk="1" fontAlgn="ctr" latinLnBrk="0" hangingPunct="1">
              <a:lnSpc>
                <a:spcPts val="28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Reflected Rossby wave at the ocean eastern boundary.</a:t>
            </a:r>
          </a:p>
        </p:txBody>
      </p:sp>
    </p:spTree>
    <p:extLst>
      <p:ext uri="{BB962C8B-B14F-4D97-AF65-F5344CB8AC3E}">
        <p14:creationId xmlns:p14="http://schemas.microsoft.com/office/powerpoint/2010/main" val="95648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Solution of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unified oscillator model</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grpSp>
        <p:nvGrpSpPr>
          <p:cNvPr id="7" name="Group 6">
            <a:extLst>
              <a:ext uri="{FF2B5EF4-FFF2-40B4-BE49-F238E27FC236}">
                <a16:creationId xmlns:a16="http://schemas.microsoft.com/office/drawing/2014/main" id="{18FE0A2F-7B17-B44C-820F-F02EBC41FB90}"/>
              </a:ext>
            </a:extLst>
          </p:cNvPr>
          <p:cNvGrpSpPr>
            <a:grpSpLocks/>
          </p:cNvGrpSpPr>
          <p:nvPr/>
        </p:nvGrpSpPr>
        <p:grpSpPr bwMode="auto">
          <a:xfrm>
            <a:off x="755576" y="898227"/>
            <a:ext cx="4735513" cy="5699125"/>
            <a:chOff x="0" y="394"/>
            <a:chExt cx="2983" cy="3590"/>
          </a:xfrm>
        </p:grpSpPr>
        <p:pic>
          <p:nvPicPr>
            <p:cNvPr id="8" name="Picture 7" descr="unified_solution.jpg                                           00056AFBMacintosh HD                   B74677AA:">
              <a:extLst>
                <a:ext uri="{FF2B5EF4-FFF2-40B4-BE49-F238E27FC236}">
                  <a16:creationId xmlns:a16="http://schemas.microsoft.com/office/drawing/2014/main" id="{43869024-0436-1D44-9726-8BFA5E332F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4854"/>
            <a:stretch>
              <a:fillRect/>
            </a:stretch>
          </p:blipFill>
          <p:spPr bwMode="auto">
            <a:xfrm>
              <a:off x="0" y="624"/>
              <a:ext cx="2983"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9595073-ADDD-C74C-AA43-D73B5052B614}"/>
                </a:ext>
              </a:extLst>
            </p:cNvPr>
            <p:cNvSpPr>
              <a:spLocks noChangeArrowheads="1"/>
            </p:cNvSpPr>
            <p:nvPr/>
          </p:nvSpPr>
          <p:spPr bwMode="auto">
            <a:xfrm>
              <a:off x="955" y="394"/>
              <a:ext cx="10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Model Solution</a:t>
              </a:r>
            </a:p>
          </p:txBody>
        </p:sp>
      </p:grpSp>
      <p:sp>
        <p:nvSpPr>
          <p:cNvPr id="2" name="TextBox 1">
            <a:extLst>
              <a:ext uri="{FF2B5EF4-FFF2-40B4-BE49-F238E27FC236}">
                <a16:creationId xmlns:a16="http://schemas.microsoft.com/office/drawing/2014/main" id="{93029BDF-EB68-B747-BCE7-FAD221466245}"/>
              </a:ext>
            </a:extLst>
          </p:cNvPr>
          <p:cNvSpPr txBox="1"/>
          <p:nvPr/>
        </p:nvSpPr>
        <p:spPr>
          <a:xfrm>
            <a:off x="6012160" y="2276872"/>
            <a:ext cx="3024336" cy="2364558"/>
          </a:xfrm>
          <a:prstGeom prst="rect">
            <a:avLst/>
          </a:prstGeom>
          <a:noFill/>
        </p:spPr>
        <p:txBody>
          <a:bodyPr wrap="square" rtlCol="0">
            <a:sp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Given a certain range of model parameters, the unified oscillator model oscillates on interannual time scales (Wang 2001, </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3343993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delayed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1124744"/>
            <a:ext cx="7924800" cy="12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delayed oscillator does not consider the coupled role of the western Pacific in ENSO and wave reflection at the eastern boundary.  By setting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and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the unified oscillator model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3933056"/>
            <a:ext cx="7698432" cy="8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Equation (2) is the delayed oscillator model of Suarez and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Schopf</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(1988) and Battisti and Hirst (1989).</a:t>
            </a:r>
          </a:p>
        </p:txBody>
      </p:sp>
      <p:pic>
        <p:nvPicPr>
          <p:cNvPr id="2" name="Picture 1">
            <a:extLst>
              <a:ext uri="{FF2B5EF4-FFF2-40B4-BE49-F238E27FC236}">
                <a16:creationId xmlns:a16="http://schemas.microsoft.com/office/drawing/2014/main" id="{7718903C-A087-8F45-B768-53DB3EFA9D2D}"/>
              </a:ext>
            </a:extLst>
          </p:cNvPr>
          <p:cNvPicPr>
            <a:picLocks noChangeAspect="1"/>
          </p:cNvPicPr>
          <p:nvPr/>
        </p:nvPicPr>
        <p:blipFill>
          <a:blip r:embed="rId3"/>
          <a:stretch>
            <a:fillRect/>
          </a:stretch>
        </p:blipFill>
        <p:spPr>
          <a:xfrm>
            <a:off x="2051720" y="2590277"/>
            <a:ext cx="4680520" cy="869605"/>
          </a:xfrm>
          <a:prstGeom prst="rect">
            <a:avLst/>
          </a:prstGeom>
        </p:spPr>
      </p:pic>
      <p:sp>
        <p:nvSpPr>
          <p:cNvPr id="5" name="TextBox 4">
            <a:extLst>
              <a:ext uri="{FF2B5EF4-FFF2-40B4-BE49-F238E27FC236}">
                <a16:creationId xmlns:a16="http://schemas.microsoft.com/office/drawing/2014/main" id="{7C5DB3A9-BD6E-F84C-A95A-B2C8F3827460}"/>
              </a:ext>
            </a:extLst>
          </p:cNvPr>
          <p:cNvSpPr txBox="1"/>
          <p:nvPr/>
        </p:nvSpPr>
        <p:spPr>
          <a:xfrm>
            <a:off x="7443788" y="2852936"/>
            <a:ext cx="48282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(2)</a:t>
            </a:r>
          </a:p>
        </p:txBody>
      </p:sp>
    </p:spTree>
    <p:extLst>
      <p:ext uri="{BB962C8B-B14F-4D97-AF65-F5344CB8AC3E}">
        <p14:creationId xmlns:p14="http://schemas.microsoft.com/office/powerpoint/2010/main" val="316141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A42145-42F8-42D6-B3CF-371F3689205B}"/>
              </a:ext>
            </a:extLst>
          </p:cNvPr>
          <p:cNvSpPr txBox="1"/>
          <p:nvPr/>
        </p:nvSpPr>
        <p:spPr>
          <a:xfrm>
            <a:off x="152400" y="729258"/>
            <a:ext cx="8839200" cy="5386090"/>
          </a:xfrm>
          <a:prstGeom prst="rect">
            <a:avLst/>
          </a:prstGeom>
          <a:noFill/>
        </p:spPr>
        <p:txBody>
          <a:bodyPr wrap="square">
            <a:spAutoFit/>
          </a:bodyPr>
          <a:lstStyle/>
          <a:p>
            <a:pPr algn="l" fontAlgn="base"/>
            <a:r>
              <a:rPr lang="en-US" sz="1800" b="1" i="0" u="sng" dirty="0">
                <a:solidFill>
                  <a:srgbClr val="1763AB"/>
                </a:solidFill>
                <a:effectLst/>
                <a:latin typeface="inherit"/>
                <a:hlinkClick r:id="rId2"/>
              </a:rPr>
              <a:t>Southern Oscillation Index (SOI)</a:t>
            </a:r>
            <a:r>
              <a:rPr lang="en-US" sz="1800" b="1" i="0" u="sng" dirty="0">
                <a:solidFill>
                  <a:srgbClr val="1763AB"/>
                </a:solidFill>
                <a:effectLst/>
                <a:latin typeface="inherit"/>
              </a:rPr>
              <a:t>: </a:t>
            </a:r>
            <a:r>
              <a:rPr lang="en-US" sz="1800" b="1" dirty="0">
                <a:solidFill>
                  <a:srgbClr val="000000"/>
                </a:solidFill>
                <a:latin typeface="inherit"/>
              </a:rPr>
              <a:t>S</a:t>
            </a:r>
            <a:r>
              <a:rPr lang="en-US" sz="1800" b="1" i="0" dirty="0">
                <a:solidFill>
                  <a:srgbClr val="000000"/>
                </a:solidFill>
                <a:effectLst/>
                <a:latin typeface="inherit"/>
              </a:rPr>
              <a:t>tandardized anomaly of the mean sea level pressure difference between Tahiti and Darwin,  a traditional ENSO index, correlates strongly with SST anomaly indices. </a:t>
            </a:r>
            <a:endParaRPr lang="en-US" sz="1800" b="0" i="0" dirty="0">
              <a:solidFill>
                <a:srgbClr val="000000"/>
              </a:solidFill>
              <a:effectLst/>
              <a:latin typeface="Arial" panose="020B0604020202020204" pitchFamily="34" charset="0"/>
            </a:endParaRPr>
          </a:p>
          <a:p>
            <a:pPr algn="l" fontAlgn="base"/>
            <a:endParaRPr lang="en-US" sz="1200" b="1" i="0" u="sng" dirty="0">
              <a:solidFill>
                <a:srgbClr val="1763AB"/>
              </a:solidFill>
              <a:effectLst/>
              <a:latin typeface="inherit"/>
              <a:hlinkClick r:id="rId3"/>
            </a:endParaRPr>
          </a:p>
          <a:p>
            <a:pPr algn="l" fontAlgn="base"/>
            <a:r>
              <a:rPr lang="en-US" sz="1800" b="1" i="0" u="sng" dirty="0">
                <a:solidFill>
                  <a:srgbClr val="1763AB"/>
                </a:solidFill>
                <a:effectLst/>
                <a:latin typeface="inherit"/>
                <a:hlinkClick r:id="rId3"/>
              </a:rPr>
              <a:t>NOAA Oceanic Niño Index (ONI)</a:t>
            </a:r>
            <a:r>
              <a:rPr lang="en-US" sz="1800" b="1" i="0" u="sng" dirty="0">
                <a:solidFill>
                  <a:srgbClr val="1763AB"/>
                </a:solidFill>
                <a:effectLst/>
                <a:latin typeface="inherit"/>
              </a:rPr>
              <a:t>:</a:t>
            </a:r>
            <a:r>
              <a:rPr lang="en-US" sz="1800" b="1" i="0" dirty="0">
                <a:solidFill>
                  <a:srgbClr val="000000"/>
                </a:solidFill>
                <a:effectLst/>
                <a:latin typeface="inherit"/>
              </a:rPr>
              <a:t> Sea surface temperature anomaly index for </a:t>
            </a:r>
            <a:r>
              <a:rPr lang="en-US" sz="1800" b="1" i="0" dirty="0">
                <a:solidFill>
                  <a:srgbClr val="C00000"/>
                </a:solidFill>
                <a:effectLst/>
                <a:latin typeface="inherit"/>
              </a:rPr>
              <a:t>Niño3.4 </a:t>
            </a:r>
            <a:r>
              <a:rPr lang="en-US" sz="1800" b="1" i="0" dirty="0">
                <a:solidFill>
                  <a:srgbClr val="000000"/>
                </a:solidFill>
                <a:effectLst/>
                <a:latin typeface="inherit"/>
              </a:rPr>
              <a:t>(5°N- 5°S, 170°W-120°W), onset of El Niño declared when Niño3.4 anomaly exceeds +0.5°C for a 3-month period. To be "full-fledged" El Niño (or La Niña), onset conditions must be met for 5 consecutive 3-month periods.  </a:t>
            </a:r>
            <a:r>
              <a:rPr lang="en-US" sz="1800" b="1" i="0" dirty="0">
                <a:solidFill>
                  <a:srgbClr val="C00000"/>
                </a:solidFill>
                <a:effectLst/>
                <a:latin typeface="inherit"/>
              </a:rPr>
              <a:t>Most commonly used ENSO index.</a:t>
            </a:r>
          </a:p>
          <a:p>
            <a:pPr algn="l" fontAlgn="base"/>
            <a:endParaRPr lang="en-US" sz="1200" b="1" i="0" u="sng" dirty="0">
              <a:solidFill>
                <a:srgbClr val="1763AB"/>
              </a:solidFill>
              <a:effectLst/>
              <a:latin typeface="inherit"/>
              <a:hlinkClick r:id="rId4"/>
            </a:endParaRPr>
          </a:p>
          <a:p>
            <a:pPr algn="l" fontAlgn="base"/>
            <a:r>
              <a:rPr lang="en-US" sz="1800" b="1" i="0" u="sng" dirty="0">
                <a:solidFill>
                  <a:srgbClr val="1763AB"/>
                </a:solidFill>
                <a:effectLst/>
                <a:latin typeface="inherit"/>
                <a:hlinkClick r:id="rId4"/>
              </a:rPr>
              <a:t>Japanese Meteorological Agency ENSO Index (JMA)</a:t>
            </a:r>
            <a:r>
              <a:rPr lang="en-US" sz="1800" u="sng" dirty="0">
                <a:solidFill>
                  <a:srgbClr val="000000"/>
                </a:solidFill>
                <a:latin typeface="Arial" panose="020B0604020202020204" pitchFamily="34" charset="0"/>
              </a:rPr>
              <a:t>:</a:t>
            </a:r>
            <a:r>
              <a:rPr lang="en-US" sz="1800" b="1" i="0" dirty="0">
                <a:solidFill>
                  <a:srgbClr val="000000"/>
                </a:solidFill>
                <a:effectLst/>
                <a:latin typeface="inherit"/>
              </a:rPr>
              <a:t> Sea surface temperature anomaly index roughly for Niño3 (4°N-4°S, 150°W-90°W), less noisy than traditional SOI and more vigorous than NOAA ONI, anomalies must exceed 0.5°C for 6 consecutive 5-month periods. </a:t>
            </a:r>
            <a:endParaRPr lang="en-US" sz="1800" b="0" i="0" dirty="0">
              <a:solidFill>
                <a:srgbClr val="000000"/>
              </a:solidFill>
              <a:effectLst/>
              <a:latin typeface="Arial" panose="020B0604020202020204" pitchFamily="34" charset="0"/>
            </a:endParaRPr>
          </a:p>
          <a:p>
            <a:pPr algn="l" fontAlgn="base"/>
            <a:endParaRPr lang="en-US" sz="1200" b="0" i="0" dirty="0">
              <a:solidFill>
                <a:srgbClr val="000000"/>
              </a:solidFill>
              <a:effectLst/>
              <a:latin typeface="Arial" panose="020B0604020202020204" pitchFamily="34" charset="0"/>
            </a:endParaRPr>
          </a:p>
          <a:p>
            <a:pPr algn="l" fontAlgn="base"/>
            <a:r>
              <a:rPr lang="en-US" sz="1800" b="1" i="0" u="sng" dirty="0">
                <a:solidFill>
                  <a:srgbClr val="1763AB"/>
                </a:solidFill>
                <a:effectLst/>
                <a:latin typeface="inherit"/>
                <a:hlinkClick r:id="rId5"/>
              </a:rPr>
              <a:t>Multivariate ENSO Index (MEI)</a:t>
            </a:r>
            <a:r>
              <a:rPr lang="en-US" sz="1800" b="0" i="0" dirty="0">
                <a:solidFill>
                  <a:srgbClr val="000000"/>
                </a:solidFill>
                <a:effectLst/>
                <a:latin typeface="Arial" panose="020B0604020202020204" pitchFamily="34" charset="0"/>
              </a:rPr>
              <a:t>: </a:t>
            </a:r>
            <a:r>
              <a:rPr lang="en-US" sz="1800" b="1" i="0" dirty="0">
                <a:solidFill>
                  <a:srgbClr val="000000"/>
                </a:solidFill>
                <a:effectLst/>
                <a:latin typeface="inherit"/>
              </a:rPr>
              <a:t>Weighted anomaly </a:t>
            </a:r>
          </a:p>
          <a:p>
            <a:pPr algn="l" fontAlgn="base"/>
            <a:r>
              <a:rPr lang="en-US" sz="1800" b="1" i="0" dirty="0">
                <a:solidFill>
                  <a:srgbClr val="000000"/>
                </a:solidFill>
                <a:effectLst/>
                <a:latin typeface="inherit"/>
              </a:rPr>
              <a:t>average of 6 meteorological variables in the </a:t>
            </a:r>
          </a:p>
          <a:p>
            <a:pPr algn="l" fontAlgn="base"/>
            <a:r>
              <a:rPr lang="en-US" sz="1800" b="1" i="0" dirty="0">
                <a:solidFill>
                  <a:srgbClr val="000000"/>
                </a:solidFill>
                <a:effectLst/>
                <a:latin typeface="inherit"/>
              </a:rPr>
              <a:t>tropical Pacific: sea surface temperature, sea level </a:t>
            </a:r>
          </a:p>
          <a:p>
            <a:pPr algn="l" fontAlgn="base"/>
            <a:r>
              <a:rPr lang="en-US" sz="1800" b="1" i="0" dirty="0">
                <a:solidFill>
                  <a:srgbClr val="000000"/>
                </a:solidFill>
                <a:effectLst/>
                <a:latin typeface="inherit"/>
              </a:rPr>
              <a:t>pressure, surface air temperature, zonal and </a:t>
            </a:r>
          </a:p>
          <a:p>
            <a:pPr algn="l" fontAlgn="base"/>
            <a:r>
              <a:rPr lang="en-US" sz="1800" b="1" dirty="0">
                <a:solidFill>
                  <a:srgbClr val="000000"/>
                </a:solidFill>
                <a:latin typeface="inherit"/>
              </a:rPr>
              <a:t>meridional</a:t>
            </a:r>
            <a:r>
              <a:rPr lang="en-US" sz="1800" b="1" dirty="0">
                <a:solidFill>
                  <a:srgbClr val="000000"/>
                </a:solidFill>
                <a:latin typeface="Arial" panose="020B0604020202020204" pitchFamily="34" charset="0"/>
              </a:rPr>
              <a:t> </a:t>
            </a:r>
            <a:r>
              <a:rPr lang="en-US" sz="1800" b="1" i="0" dirty="0">
                <a:solidFill>
                  <a:srgbClr val="000000"/>
                </a:solidFill>
                <a:effectLst/>
                <a:latin typeface="inherit"/>
              </a:rPr>
              <a:t>components of surface wind, and </a:t>
            </a:r>
          </a:p>
          <a:p>
            <a:pPr algn="l" fontAlgn="base"/>
            <a:r>
              <a:rPr lang="en-US" sz="1800" b="1" i="0" dirty="0">
                <a:solidFill>
                  <a:srgbClr val="000000"/>
                </a:solidFill>
                <a:effectLst/>
                <a:latin typeface="inherit"/>
              </a:rPr>
              <a:t>total cloudiness fraction of the sky.</a:t>
            </a:r>
            <a:endParaRPr lang="en-US" sz="1800" b="1" i="0" dirty="0">
              <a:solidFill>
                <a:srgbClr val="000000"/>
              </a:solidFill>
              <a:effectLst/>
              <a:latin typeface="Arial" panose="020B0604020202020204" pitchFamily="34" charset="0"/>
            </a:endParaRPr>
          </a:p>
          <a:p>
            <a:pPr algn="l" fontAlgn="base"/>
            <a:r>
              <a:rPr lang="en-US" sz="2000" b="1" i="0" dirty="0">
                <a:solidFill>
                  <a:srgbClr val="000000"/>
                </a:solidFill>
                <a:effectLst/>
                <a:latin typeface="Arial" panose="020B0604020202020204" pitchFamily="34" charset="0"/>
              </a:rPr>
              <a:t> </a:t>
            </a:r>
          </a:p>
        </p:txBody>
      </p:sp>
      <p:sp>
        <p:nvSpPr>
          <p:cNvPr id="6" name="TextBox 5">
            <a:extLst>
              <a:ext uri="{FF2B5EF4-FFF2-40B4-BE49-F238E27FC236}">
                <a16:creationId xmlns:a16="http://schemas.microsoft.com/office/drawing/2014/main" id="{B74C7323-994F-41B6-B707-AFF88FF1E8F9}"/>
              </a:ext>
            </a:extLst>
          </p:cNvPr>
          <p:cNvSpPr txBox="1"/>
          <p:nvPr/>
        </p:nvSpPr>
        <p:spPr>
          <a:xfrm>
            <a:off x="4267200" y="6553200"/>
            <a:ext cx="4572000" cy="338554"/>
          </a:xfrm>
          <a:prstGeom prst="rect">
            <a:avLst/>
          </a:prstGeom>
          <a:noFill/>
        </p:spPr>
        <p:txBody>
          <a:bodyPr wrap="square">
            <a:spAutoFit/>
          </a:bodyPr>
          <a:lstStyle/>
          <a:p>
            <a:r>
              <a:rPr lang="en-US" sz="1600" dirty="0"/>
              <a:t>Source: https://www.weather.gov/fwd/indices</a:t>
            </a:r>
          </a:p>
        </p:txBody>
      </p:sp>
      <p:sp>
        <p:nvSpPr>
          <p:cNvPr id="7" name="Rectangle 2">
            <a:extLst>
              <a:ext uri="{FF2B5EF4-FFF2-40B4-BE49-F238E27FC236}">
                <a16:creationId xmlns:a16="http://schemas.microsoft.com/office/drawing/2014/main" id="{9F4A01F7-C6EE-478A-9C44-B27172F1D17A}"/>
              </a:ext>
            </a:extLst>
          </p:cNvPr>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ENSO Indices </a:t>
            </a:r>
          </a:p>
        </p:txBody>
      </p:sp>
      <p:sp>
        <p:nvSpPr>
          <p:cNvPr id="8" name="Line 4">
            <a:extLst>
              <a:ext uri="{FF2B5EF4-FFF2-40B4-BE49-F238E27FC236}">
                <a16:creationId xmlns:a16="http://schemas.microsoft.com/office/drawing/2014/main" id="{DD64B9BC-0096-4E95-A53A-EAEC292B709D}"/>
              </a:ext>
            </a:extLst>
          </p:cNvPr>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pic>
        <p:nvPicPr>
          <p:cNvPr id="1028" name="Picture 4">
            <a:extLst>
              <a:ext uri="{FF2B5EF4-FFF2-40B4-BE49-F238E27FC236}">
                <a16:creationId xmlns:a16="http://schemas.microsoft.com/office/drawing/2014/main" id="{C27B0699-8768-40AF-90FC-F4BADE906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252912"/>
            <a:ext cx="3733800" cy="23002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ED5D77-6A08-4B9F-8F23-101F3831DE3D}"/>
              </a:ext>
            </a:extLst>
          </p:cNvPr>
          <p:cNvSpPr txBox="1"/>
          <p:nvPr/>
        </p:nvSpPr>
        <p:spPr>
          <a:xfrm>
            <a:off x="-76200" y="6248400"/>
            <a:ext cx="5403980" cy="276999"/>
          </a:xfrm>
          <a:prstGeom prst="rect">
            <a:avLst/>
          </a:prstGeom>
          <a:noFill/>
        </p:spPr>
        <p:txBody>
          <a:bodyPr wrap="square">
            <a:spAutoFit/>
          </a:bodyPr>
          <a:lstStyle/>
          <a:p>
            <a:r>
              <a:rPr lang="en-US" sz="1200" dirty="0"/>
              <a:t>https://climatedataguide.ucar.edu/climate-data/nino-sst-indices-nino-12-3-34-4-oni-and-tni</a:t>
            </a:r>
          </a:p>
        </p:txBody>
      </p:sp>
    </p:spTree>
    <p:extLst>
      <p:ext uri="{BB962C8B-B14F-4D97-AF65-F5344CB8AC3E}">
        <p14:creationId xmlns:p14="http://schemas.microsoft.com/office/powerpoint/2010/main" val="1121962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delayed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0" name="Picture 11" descr="fig3.gif                                                       0003E740Macintosh HD                   B74677AA:">
            <a:extLst>
              <a:ext uri="{FF2B5EF4-FFF2-40B4-BE49-F238E27FC236}">
                <a16:creationId xmlns:a16="http://schemas.microsoft.com/office/drawing/2014/main" id="{516E62F8-C69C-8649-A7B8-A2B4DE8859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760" y="836712"/>
            <a:ext cx="458628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9">
            <a:extLst>
              <a:ext uri="{FF2B5EF4-FFF2-40B4-BE49-F238E27FC236}">
                <a16:creationId xmlns:a16="http://schemas.microsoft.com/office/drawing/2014/main" id="{B8BF4732-27E9-8148-9960-9FE5A3249A7D}"/>
              </a:ext>
            </a:extLst>
          </p:cNvPr>
          <p:cNvSpPr>
            <a:spLocks noChangeArrowheads="1"/>
          </p:cNvSpPr>
          <p:nvPr/>
        </p:nvSpPr>
        <p:spPr bwMode="auto">
          <a:xfrm>
            <a:off x="5364088" y="1988840"/>
            <a:ext cx="3549600" cy="274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274320" marR="0" lvl="0" indent="-274320" algn="l" defTabSz="914400" rtl="0" eaLnBrk="1" fontAlgn="base" latinLnBrk="0" hangingPunct="1">
              <a:lnSpc>
                <a:spcPts val="3000"/>
              </a:lnSpc>
              <a:spcBef>
                <a:spcPct val="0"/>
              </a:spcBef>
              <a:spcAft>
                <a:spcPct val="0"/>
              </a:spcAft>
              <a:buClrTx/>
              <a:buSzPct val="80000"/>
              <a:buFont typeface="Wingdings" pitchFamily="2" charset="2"/>
              <a:buChar char="l"/>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It considers wave reflection at western boundary with a delayed time.</a:t>
            </a:r>
          </a:p>
          <a:p>
            <a:pPr marL="274320" marR="0" lvl="0" indent="-274320" algn="l" defTabSz="914400" rtl="0" eaLnBrk="1" fontAlgn="base" latinLnBrk="0" hangingPunct="1">
              <a:lnSpc>
                <a:spcPts val="3000"/>
              </a:lnSpc>
              <a:spcBef>
                <a:spcPct val="0"/>
              </a:spcBef>
              <a:spcAft>
                <a:spcPct val="0"/>
              </a:spcAft>
              <a:buClrTx/>
              <a:buSzPct val="80000"/>
              <a:buFont typeface="Wingdings" pitchFamily="2" charset="2"/>
              <a:buChar char="l"/>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It does not consider the coupled role of the western Pacific in ENSO and eastern boundary wave reflection.</a:t>
            </a:r>
          </a:p>
        </p:txBody>
      </p:sp>
    </p:spTree>
    <p:extLst>
      <p:ext uri="{BB962C8B-B14F-4D97-AF65-F5344CB8AC3E}">
        <p14:creationId xmlns:p14="http://schemas.microsoft.com/office/powerpoint/2010/main" val="23782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recharge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980728"/>
            <a:ext cx="7924800" cy="19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 argued by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Jin</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(1997), equatorial wave dynamics are important in the adjustment of equatorial ocean, but wave propagations are not explicit in the recharge model.  If the time derivatives in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(1c) and (1d) are dropped and all delay parameters are set to zero, the unified oscillator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4869160"/>
            <a:ext cx="7698432" cy="8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mathematical form of equation (3) is the same as the recharge oscillator model of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Jin</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(1997).</a:t>
            </a:r>
          </a:p>
        </p:txBody>
      </p:sp>
      <p:pic>
        <p:nvPicPr>
          <p:cNvPr id="2" name="Picture 1">
            <a:extLst>
              <a:ext uri="{FF2B5EF4-FFF2-40B4-BE49-F238E27FC236}">
                <a16:creationId xmlns:a16="http://schemas.microsoft.com/office/drawing/2014/main" id="{C794C7F9-E28B-8043-81C3-CD513DF2A439}"/>
              </a:ext>
            </a:extLst>
          </p:cNvPr>
          <p:cNvPicPr>
            <a:picLocks noChangeAspect="1"/>
          </p:cNvPicPr>
          <p:nvPr/>
        </p:nvPicPr>
        <p:blipFill>
          <a:blip r:embed="rId3"/>
          <a:stretch>
            <a:fillRect/>
          </a:stretch>
        </p:blipFill>
        <p:spPr>
          <a:xfrm>
            <a:off x="2771800" y="3035676"/>
            <a:ext cx="3906863" cy="1761476"/>
          </a:xfrm>
          <a:prstGeom prst="rect">
            <a:avLst/>
          </a:prstGeom>
        </p:spPr>
      </p:pic>
      <p:sp>
        <p:nvSpPr>
          <p:cNvPr id="5" name="TextBox 4">
            <a:extLst>
              <a:ext uri="{FF2B5EF4-FFF2-40B4-BE49-F238E27FC236}">
                <a16:creationId xmlns:a16="http://schemas.microsoft.com/office/drawing/2014/main" id="{ED6DAF48-1FF1-B64E-81D0-208B7386D231}"/>
              </a:ext>
            </a:extLst>
          </p:cNvPr>
          <p:cNvSpPr txBox="1"/>
          <p:nvPr/>
        </p:nvSpPr>
        <p:spPr>
          <a:xfrm>
            <a:off x="7386638" y="3212976"/>
            <a:ext cx="61908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a:ea typeface="ＭＳ Ｐゴシック" charset="0"/>
              </a:rPr>
              <a:t>(3a)</a:t>
            </a:r>
          </a:p>
        </p:txBody>
      </p:sp>
      <p:sp>
        <p:nvSpPr>
          <p:cNvPr id="10" name="TextBox 9">
            <a:extLst>
              <a:ext uri="{FF2B5EF4-FFF2-40B4-BE49-F238E27FC236}">
                <a16:creationId xmlns:a16="http://schemas.microsoft.com/office/drawing/2014/main" id="{C796D38C-C0E6-9B49-8353-306E22A39F05}"/>
              </a:ext>
            </a:extLst>
          </p:cNvPr>
          <p:cNvSpPr txBox="1"/>
          <p:nvPr/>
        </p:nvSpPr>
        <p:spPr>
          <a:xfrm>
            <a:off x="7394877" y="4067874"/>
            <a:ext cx="633507"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a:ea typeface="ＭＳ Ｐゴシック" charset="0"/>
              </a:rPr>
              <a:t>(3b)</a:t>
            </a:r>
          </a:p>
        </p:txBody>
      </p:sp>
    </p:spTree>
    <p:extLst>
      <p:ext uri="{BB962C8B-B14F-4D97-AF65-F5344CB8AC3E}">
        <p14:creationId xmlns:p14="http://schemas.microsoft.com/office/powerpoint/2010/main" val="3593156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recharge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2" name="Rectangle 1026">
            <a:extLst>
              <a:ext uri="{FF2B5EF4-FFF2-40B4-BE49-F238E27FC236}">
                <a16:creationId xmlns:a16="http://schemas.microsoft.com/office/drawing/2014/main" id="{B4ACCE95-63E2-BE4E-BB96-1C35F3425AC7}"/>
              </a:ext>
            </a:extLst>
          </p:cNvPr>
          <p:cNvSpPr>
            <a:spLocks noChangeArrowheads="1"/>
          </p:cNvSpPr>
          <p:nvPr/>
        </p:nvSpPr>
        <p:spPr bwMode="auto">
          <a:xfrm>
            <a:off x="1848853" y="807095"/>
            <a:ext cx="5216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Wyrtki’</a:t>
            </a:r>
            <a:r>
              <a:rPr kumimoji="0" lang="en-US" altLang="ja-JP" sz="24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t>
            </a:r>
            <a:r>
              <a:rPr kumimoji="0"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(1975) “buildup” mechanism</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4" name="Rectangle 1028">
            <a:extLst>
              <a:ext uri="{FF2B5EF4-FFF2-40B4-BE49-F238E27FC236}">
                <a16:creationId xmlns:a16="http://schemas.microsoft.com/office/drawing/2014/main" id="{58D9BB33-F62D-1744-ACDF-33CCD9E32B9F}"/>
              </a:ext>
            </a:extLst>
          </p:cNvPr>
          <p:cNvSpPr>
            <a:spLocks noChangeArrowheads="1"/>
          </p:cNvSpPr>
          <p:nvPr/>
        </p:nvSpPr>
        <p:spPr bwMode="auto">
          <a:xfrm>
            <a:off x="1043608" y="4941168"/>
            <a:ext cx="7427226" cy="175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Strong easterly wind before El Niño.</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High sea level in the western Pacific before El Niño.</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 “</a:t>
            </a:r>
            <a:r>
              <a:rPr kumimoji="0"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trigger” is a rapid collapse of easterly wind.</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Warming off the west coast of South America before El Niño.</a:t>
            </a:r>
          </a:p>
          <a:p>
            <a:pPr marL="182880" marR="0" lvl="0" indent="-182880" algn="l" defTabSz="914400" rtl="0" eaLnBrk="1" fontAlgn="ctr" latinLnBrk="0" hangingPunct="1">
              <a:lnSpc>
                <a:spcPts val="2600"/>
              </a:lnSpc>
              <a:spcBef>
                <a:spcPct val="0"/>
              </a:spcBef>
              <a:spcAft>
                <a:spcPct val="0"/>
              </a:spcAft>
              <a:buClrTx/>
              <a:buSzPct val="15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He recognized that coastal warming is not a local phenomenon. </a:t>
            </a:r>
          </a:p>
        </p:txBody>
      </p:sp>
      <p:grpSp>
        <p:nvGrpSpPr>
          <p:cNvPr id="26" name="Group 1044">
            <a:extLst>
              <a:ext uri="{FF2B5EF4-FFF2-40B4-BE49-F238E27FC236}">
                <a16:creationId xmlns:a16="http://schemas.microsoft.com/office/drawing/2014/main" id="{DAF3BF4F-6A8A-FC4C-8771-B6442A387D08}"/>
              </a:ext>
            </a:extLst>
          </p:cNvPr>
          <p:cNvGrpSpPr>
            <a:grpSpLocks/>
          </p:cNvGrpSpPr>
          <p:nvPr/>
        </p:nvGrpSpPr>
        <p:grpSpPr bwMode="auto">
          <a:xfrm>
            <a:off x="1143000" y="1484784"/>
            <a:ext cx="6680200" cy="3313113"/>
            <a:chOff x="751" y="591"/>
            <a:chExt cx="4208" cy="2087"/>
          </a:xfrm>
        </p:grpSpPr>
        <p:grpSp>
          <p:nvGrpSpPr>
            <p:cNvPr id="27" name="Group 1045">
              <a:extLst>
                <a:ext uri="{FF2B5EF4-FFF2-40B4-BE49-F238E27FC236}">
                  <a16:creationId xmlns:a16="http://schemas.microsoft.com/office/drawing/2014/main" id="{1249D1C3-D99F-4B46-9C3B-1F5D0514EF75}"/>
                </a:ext>
              </a:extLst>
            </p:cNvPr>
            <p:cNvGrpSpPr>
              <a:grpSpLocks/>
            </p:cNvGrpSpPr>
            <p:nvPr/>
          </p:nvGrpSpPr>
          <p:grpSpPr bwMode="auto">
            <a:xfrm>
              <a:off x="1152" y="591"/>
              <a:ext cx="3316" cy="2087"/>
              <a:chOff x="1152" y="735"/>
              <a:chExt cx="3316" cy="2087"/>
            </a:xfrm>
          </p:grpSpPr>
          <p:sp>
            <p:nvSpPr>
              <p:cNvPr id="30" name="Rectangle 1046">
                <a:extLst>
                  <a:ext uri="{FF2B5EF4-FFF2-40B4-BE49-F238E27FC236}">
                    <a16:creationId xmlns:a16="http://schemas.microsoft.com/office/drawing/2014/main" id="{04CAFF3F-B460-4D44-8911-5C5D48D93266}"/>
                  </a:ext>
                </a:extLst>
              </p:cNvPr>
              <p:cNvSpPr>
                <a:spLocks noChangeArrowheads="1"/>
              </p:cNvSpPr>
              <p:nvPr/>
            </p:nvSpPr>
            <p:spPr bwMode="auto">
              <a:xfrm>
                <a:off x="2496" y="735"/>
                <a:ext cx="13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Strong trade wind</a:t>
                </a:r>
                <a:endParaRPr kumimoji="0" lang="en-US" altLang="en-US" sz="2400" b="1" i="0" u="none" strike="noStrike" kern="1200" cap="none" spc="0" normalizeH="0" baseline="0" noProof="0" dirty="0">
                  <a:ln>
                    <a:noFill/>
                  </a:ln>
                  <a:solidFill>
                    <a:srgbClr val="0000FF"/>
                  </a:solidFill>
                  <a:effectLst/>
                  <a:uLnTx/>
                  <a:uFillTx/>
                  <a:latin typeface="Techno" charset="0"/>
                  <a:ea typeface="ＭＳ Ｐゴシック" panose="020B0600070205080204" pitchFamily="34" charset="-128"/>
                </a:endParaRPr>
              </a:p>
            </p:txBody>
          </p:sp>
          <p:sp>
            <p:nvSpPr>
              <p:cNvPr id="31" name="Rectangle 1047" descr="Light upward diagonal">
                <a:extLst>
                  <a:ext uri="{FF2B5EF4-FFF2-40B4-BE49-F238E27FC236}">
                    <a16:creationId xmlns:a16="http://schemas.microsoft.com/office/drawing/2014/main" id="{962E4671-81F1-FA40-8347-BCC6E1857282}"/>
                  </a:ext>
                </a:extLst>
              </p:cNvPr>
              <p:cNvSpPr>
                <a:spLocks noChangeArrowheads="1"/>
              </p:cNvSpPr>
              <p:nvPr/>
            </p:nvSpPr>
            <p:spPr bwMode="auto">
              <a:xfrm>
                <a:off x="1300" y="864"/>
                <a:ext cx="192" cy="1296"/>
              </a:xfrm>
              <a:prstGeom prst="rect">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2" name="Rectangle 1048" descr="Light upward diagonal">
                <a:extLst>
                  <a:ext uri="{FF2B5EF4-FFF2-40B4-BE49-F238E27FC236}">
                    <a16:creationId xmlns:a16="http://schemas.microsoft.com/office/drawing/2014/main" id="{53B56A23-9C1B-3D48-B4FC-BBED49CADF6A}"/>
                  </a:ext>
                </a:extLst>
              </p:cNvPr>
              <p:cNvSpPr>
                <a:spLocks noChangeArrowheads="1"/>
              </p:cNvSpPr>
              <p:nvPr/>
            </p:nvSpPr>
            <p:spPr bwMode="auto">
              <a:xfrm>
                <a:off x="4276" y="912"/>
                <a:ext cx="192" cy="1296"/>
              </a:xfrm>
              <a:prstGeom prst="rect">
                <a:avLst/>
              </a:prstGeom>
              <a:blipFill dpi="0" rotWithShape="0">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3" name="Line 1049">
                <a:extLst>
                  <a:ext uri="{FF2B5EF4-FFF2-40B4-BE49-F238E27FC236}">
                    <a16:creationId xmlns:a16="http://schemas.microsoft.com/office/drawing/2014/main" id="{F53FAAF9-68ED-B849-B4EF-656A3C1D7139}"/>
                  </a:ext>
                </a:extLst>
              </p:cNvPr>
              <p:cNvSpPr>
                <a:spLocks noChangeShapeType="1"/>
              </p:cNvSpPr>
              <p:nvPr/>
            </p:nvSpPr>
            <p:spPr bwMode="auto">
              <a:xfrm>
                <a:off x="1492" y="1056"/>
                <a:ext cx="2784" cy="48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 name="Line 1050">
                <a:extLst>
                  <a:ext uri="{FF2B5EF4-FFF2-40B4-BE49-F238E27FC236}">
                    <a16:creationId xmlns:a16="http://schemas.microsoft.com/office/drawing/2014/main" id="{4EB65F87-5D6E-5D44-AB79-318B36D13A5E}"/>
                  </a:ext>
                </a:extLst>
              </p:cNvPr>
              <p:cNvSpPr>
                <a:spLocks noChangeShapeType="1"/>
              </p:cNvSpPr>
              <p:nvPr/>
            </p:nvSpPr>
            <p:spPr bwMode="auto">
              <a:xfrm>
                <a:off x="1492" y="1248"/>
                <a:ext cx="2784" cy="96"/>
              </a:xfrm>
              <a:prstGeom prst="line">
                <a:avLst/>
              </a:prstGeom>
              <a:noFill/>
              <a:ln w="57150">
                <a:solidFill>
                  <a:srgbClr val="FF1818"/>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 name="Line 1051">
                <a:extLst>
                  <a:ext uri="{FF2B5EF4-FFF2-40B4-BE49-F238E27FC236}">
                    <a16:creationId xmlns:a16="http://schemas.microsoft.com/office/drawing/2014/main" id="{B51668FB-FBBA-A446-9AE0-DD989AE5201E}"/>
                  </a:ext>
                </a:extLst>
              </p:cNvPr>
              <p:cNvSpPr>
                <a:spLocks noChangeShapeType="1"/>
              </p:cNvSpPr>
              <p:nvPr/>
            </p:nvSpPr>
            <p:spPr bwMode="auto">
              <a:xfrm flipH="1">
                <a:off x="2730" y="1030"/>
                <a:ext cx="864"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 name="Line 1052">
                <a:extLst>
                  <a:ext uri="{FF2B5EF4-FFF2-40B4-BE49-F238E27FC236}">
                    <a16:creationId xmlns:a16="http://schemas.microsoft.com/office/drawing/2014/main" id="{F5985631-7E67-854C-91DB-F8AB91B6A1DF}"/>
                  </a:ext>
                </a:extLst>
              </p:cNvPr>
              <p:cNvSpPr>
                <a:spLocks noChangeShapeType="1"/>
              </p:cNvSpPr>
              <p:nvPr/>
            </p:nvSpPr>
            <p:spPr bwMode="auto">
              <a:xfrm flipV="1">
                <a:off x="1780" y="1296"/>
                <a:ext cx="0" cy="1056"/>
              </a:xfrm>
              <a:prstGeom prst="line">
                <a:avLst/>
              </a:prstGeom>
              <a:noFill/>
              <a:ln w="38100">
                <a:solidFill>
                  <a:srgbClr val="FF1818"/>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 name="Line 1053">
                <a:extLst>
                  <a:ext uri="{FF2B5EF4-FFF2-40B4-BE49-F238E27FC236}">
                    <a16:creationId xmlns:a16="http://schemas.microsoft.com/office/drawing/2014/main" id="{194154B5-A8A3-124E-B173-650272AB255A}"/>
                  </a:ext>
                </a:extLst>
              </p:cNvPr>
              <p:cNvSpPr>
                <a:spLocks noChangeShapeType="1"/>
              </p:cNvSpPr>
              <p:nvPr/>
            </p:nvSpPr>
            <p:spPr bwMode="auto">
              <a:xfrm flipV="1">
                <a:off x="3556" y="1440"/>
                <a:ext cx="0" cy="96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 name="Rectangle 1054">
                <a:extLst>
                  <a:ext uri="{FF2B5EF4-FFF2-40B4-BE49-F238E27FC236}">
                    <a16:creationId xmlns:a16="http://schemas.microsoft.com/office/drawing/2014/main" id="{86E509A0-6107-954A-94A5-5005F4D3B48E}"/>
                  </a:ext>
                </a:extLst>
              </p:cNvPr>
              <p:cNvSpPr>
                <a:spLocks noChangeArrowheads="1"/>
              </p:cNvSpPr>
              <p:nvPr/>
            </p:nvSpPr>
            <p:spPr bwMode="auto">
              <a:xfrm>
                <a:off x="1152" y="2352"/>
                <a:ext cx="1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1818"/>
                    </a:solidFill>
                    <a:effectLst/>
                    <a:uLnTx/>
                    <a:uFillTx/>
                    <a:latin typeface="Times" pitchFamily="2" charset="0"/>
                    <a:ea typeface="ＭＳ Ｐゴシック" panose="020B0600070205080204" pitchFamily="34" charset="-128"/>
                  </a:rPr>
                  <a:t>Normal sea level</a:t>
                </a:r>
                <a:endParaRPr kumimoji="0" lang="en-US" altLang="en-US" sz="2400" b="1" i="0" u="none" strike="noStrike" kern="1200" cap="none" spc="0" normalizeH="0" baseline="0" noProof="0">
                  <a:ln>
                    <a:noFill/>
                  </a:ln>
                  <a:solidFill>
                    <a:prstClr val="black"/>
                  </a:solidFill>
                  <a:effectLst/>
                  <a:uLnTx/>
                  <a:uFillTx/>
                  <a:latin typeface="Techno" charset="0"/>
                  <a:ea typeface="ＭＳ Ｐゴシック" panose="020B0600070205080204" pitchFamily="34" charset="-128"/>
                </a:endParaRPr>
              </a:p>
            </p:txBody>
          </p:sp>
          <p:sp>
            <p:nvSpPr>
              <p:cNvPr id="39" name="Rectangle 1055">
                <a:extLst>
                  <a:ext uri="{FF2B5EF4-FFF2-40B4-BE49-F238E27FC236}">
                    <a16:creationId xmlns:a16="http://schemas.microsoft.com/office/drawing/2014/main" id="{F7F3902F-3EAA-0245-993B-8C000C0D48DD}"/>
                  </a:ext>
                </a:extLst>
              </p:cNvPr>
              <p:cNvSpPr>
                <a:spLocks noChangeArrowheads="1"/>
              </p:cNvSpPr>
              <p:nvPr/>
            </p:nvSpPr>
            <p:spPr bwMode="auto">
              <a:xfrm>
                <a:off x="3076" y="2448"/>
                <a:ext cx="1342"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18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Sea level with</a:t>
                </a:r>
              </a:p>
              <a:p>
                <a:pPr marL="0" marR="0" lvl="0" indent="0" algn="l" defTabSz="914400" rtl="0" eaLnBrk="1" fontAlgn="base" latinLnBrk="0" hangingPunct="1">
                  <a:lnSpc>
                    <a:spcPts val="18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strong trade wind</a:t>
                </a:r>
                <a:endParaRPr kumimoji="0" lang="en-US" altLang="en-US" sz="2400" b="1" i="0" u="none" strike="noStrike" kern="1200" cap="none" spc="0" normalizeH="0" baseline="0" noProof="0" dirty="0">
                  <a:ln>
                    <a:noFill/>
                  </a:ln>
                  <a:solidFill>
                    <a:srgbClr val="0000FF"/>
                  </a:solidFill>
                  <a:effectLst/>
                  <a:uLnTx/>
                  <a:uFillTx/>
                  <a:latin typeface="Techno" charset="0"/>
                  <a:ea typeface="ＭＳ Ｐゴシック" panose="020B0600070205080204" pitchFamily="34" charset="-128"/>
                </a:endParaRPr>
              </a:p>
            </p:txBody>
          </p:sp>
        </p:grpSp>
        <p:sp>
          <p:nvSpPr>
            <p:cNvPr id="28" name="Rectangle 1056">
              <a:extLst>
                <a:ext uri="{FF2B5EF4-FFF2-40B4-BE49-F238E27FC236}">
                  <a16:creationId xmlns:a16="http://schemas.microsoft.com/office/drawing/2014/main" id="{1A3B0E49-083C-FD4B-A4BC-8963BEE0E150}"/>
                </a:ext>
              </a:extLst>
            </p:cNvPr>
            <p:cNvSpPr>
              <a:spLocks noChangeArrowheads="1"/>
            </p:cNvSpPr>
            <p:nvPr/>
          </p:nvSpPr>
          <p:spPr bwMode="auto">
            <a:xfrm>
              <a:off x="751" y="1152"/>
              <a:ext cx="5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West</a:t>
              </a:r>
            </a:p>
          </p:txBody>
        </p:sp>
        <p:sp>
          <p:nvSpPr>
            <p:cNvPr id="29" name="Rectangle 1057">
              <a:extLst>
                <a:ext uri="{FF2B5EF4-FFF2-40B4-BE49-F238E27FC236}">
                  <a16:creationId xmlns:a16="http://schemas.microsoft.com/office/drawing/2014/main" id="{A22E681E-23CA-B64B-8D23-DD5F19217157}"/>
                </a:ext>
              </a:extLst>
            </p:cNvPr>
            <p:cNvSpPr>
              <a:spLocks noChangeArrowheads="1"/>
            </p:cNvSpPr>
            <p:nvPr/>
          </p:nvSpPr>
          <p:spPr bwMode="auto">
            <a:xfrm>
              <a:off x="4480" y="1238"/>
              <a:ext cx="4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East</a:t>
              </a:r>
            </a:p>
          </p:txBody>
        </p:sp>
      </p:grpSp>
    </p:spTree>
    <p:extLst>
      <p:ext uri="{BB962C8B-B14F-4D97-AF65-F5344CB8AC3E}">
        <p14:creationId xmlns:p14="http://schemas.microsoft.com/office/powerpoint/2010/main" val="387623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 calcmode="lin" valueType="num">
                                      <p:cBhvr additive="base">
                                        <p:cTn id="11" dur="500" fill="hold"/>
                                        <p:tgtEl>
                                          <p:spTgt spid="2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 calcmode="lin" valueType="num">
                                      <p:cBhvr additive="base">
                                        <p:cTn id="15" dur="500" fill="hold"/>
                                        <p:tgtEl>
                                          <p:spTgt spid="2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 calcmode="lin" valueType="num">
                                      <p:cBhvr additive="base">
                                        <p:cTn id="19" dur="500" fill="hold"/>
                                        <p:tgtEl>
                                          <p:spTgt spid="2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anim calcmode="lin" valueType="num">
                                      <p:cBhvr additive="base">
                                        <p:cTn id="23" dur="500" fill="hold"/>
                                        <p:tgtEl>
                                          <p:spTgt spid="2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recharge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3" name="Rectangle 3">
            <a:extLst>
              <a:ext uri="{FF2B5EF4-FFF2-40B4-BE49-F238E27FC236}">
                <a16:creationId xmlns:a16="http://schemas.microsoft.com/office/drawing/2014/main" id="{94B45F21-E485-B448-B725-8B68BF02A272}"/>
              </a:ext>
            </a:extLst>
          </p:cNvPr>
          <p:cNvSpPr>
            <a:spLocks noChangeArrowheads="1"/>
          </p:cNvSpPr>
          <p:nvPr/>
        </p:nvSpPr>
        <p:spPr bwMode="auto">
          <a:xfrm>
            <a:off x="244028" y="694949"/>
            <a:ext cx="9080500"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Pct val="120000"/>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 phase 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Bjerknes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positive feedback; Discharge of equatorial heat content.</a:t>
            </a: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4" name="Rectangle 11">
            <a:extLst>
              <a:ext uri="{FF2B5EF4-FFF2-40B4-BE49-F238E27FC236}">
                <a16:creationId xmlns:a16="http://schemas.microsoft.com/office/drawing/2014/main" id="{7FDD99FB-9E25-744E-9A48-BCED8E4D2C13}"/>
              </a:ext>
            </a:extLst>
          </p:cNvPr>
          <p:cNvSpPr>
            <a:spLocks noChangeArrowheads="1"/>
          </p:cNvSpPr>
          <p:nvPr/>
        </p:nvSpPr>
        <p:spPr bwMode="auto">
          <a:xfrm>
            <a:off x="204961" y="1054989"/>
            <a:ext cx="10199687" cy="57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 to C transition phase II: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Anomalous shallow thermocline due to discharge.	</a:t>
            </a:r>
          </a:p>
        </p:txBody>
      </p:sp>
      <p:sp>
        <p:nvSpPr>
          <p:cNvPr id="15" name="Rectangle 12">
            <a:extLst>
              <a:ext uri="{FF2B5EF4-FFF2-40B4-BE49-F238E27FC236}">
                <a16:creationId xmlns:a16="http://schemas.microsoft.com/office/drawing/2014/main" id="{FC675C75-E173-3241-8FF4-350C1444CA8F}"/>
              </a:ext>
            </a:extLst>
          </p:cNvPr>
          <p:cNvSpPr>
            <a:spLocks noChangeArrowheads="1"/>
          </p:cNvSpPr>
          <p:nvPr/>
        </p:nvSpPr>
        <p:spPr bwMode="auto">
          <a:xfrm>
            <a:off x="180528" y="1401440"/>
            <a:ext cx="9144000" cy="87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 phase III:</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Pump cold water to the surface by climatological upwelling;</a:t>
            </a:r>
          </a:p>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Recharge of equatorial heat content. 	</a:t>
            </a:r>
          </a:p>
        </p:txBody>
      </p:sp>
      <p:sp>
        <p:nvSpPr>
          <p:cNvPr id="16" name="Rectangle 13">
            <a:extLst>
              <a:ext uri="{FF2B5EF4-FFF2-40B4-BE49-F238E27FC236}">
                <a16:creationId xmlns:a16="http://schemas.microsoft.com/office/drawing/2014/main" id="{9F15723B-BC37-324C-85B1-88FA6D6AF619}"/>
              </a:ext>
            </a:extLst>
          </p:cNvPr>
          <p:cNvSpPr>
            <a:spLocks noChangeArrowheads="1"/>
          </p:cNvSpPr>
          <p:nvPr/>
        </p:nvSpPr>
        <p:spPr bwMode="auto">
          <a:xfrm>
            <a:off x="164954" y="1948073"/>
            <a:ext cx="815146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base" latinLnBrk="0" hangingPunct="1">
              <a:lnSpc>
                <a:spcPct val="70000"/>
              </a:lnSpc>
              <a:spcBef>
                <a:spcPct val="0"/>
              </a:spcBef>
              <a:spcAft>
                <a:spcPct val="0"/>
              </a:spcAft>
              <a:buClrTx/>
              <a:buSzPct val="120000"/>
              <a:buFontTx/>
              <a:buChar char="•"/>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 to W transition phase IV:</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Thick thermocline due to recharge process.</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Pump relatively warm water to the surface.	</a:t>
            </a:r>
          </a:p>
        </p:txBody>
      </p:sp>
      <p:pic>
        <p:nvPicPr>
          <p:cNvPr id="18" name="Picture 17" descr="Recharge_discharge">
            <a:extLst>
              <a:ext uri="{FF2B5EF4-FFF2-40B4-BE49-F238E27FC236}">
                <a16:creationId xmlns:a16="http://schemas.microsoft.com/office/drawing/2014/main" id="{EA632EA1-A2D3-BD48-AC23-F8C284608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628" r="48685" b="48643"/>
          <a:stretch>
            <a:fillRect/>
          </a:stretch>
        </p:blipFill>
        <p:spPr bwMode="auto">
          <a:xfrm>
            <a:off x="1752600" y="2874963"/>
            <a:ext cx="29718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Recharge_discharge">
            <a:extLst>
              <a:ext uri="{FF2B5EF4-FFF2-40B4-BE49-F238E27FC236}">
                <a16:creationId xmlns:a16="http://schemas.microsoft.com/office/drawing/2014/main" id="{B2DE630C-A0AA-3F48-A7AD-41FF390A0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00" t="7628" b="48643"/>
          <a:stretch>
            <a:fillRect/>
          </a:stretch>
        </p:blipFill>
        <p:spPr bwMode="auto">
          <a:xfrm>
            <a:off x="4648200" y="2874963"/>
            <a:ext cx="28956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Recharge_discharge">
            <a:extLst>
              <a:ext uri="{FF2B5EF4-FFF2-40B4-BE49-F238E27FC236}">
                <a16:creationId xmlns:a16="http://schemas.microsoft.com/office/drawing/2014/main" id="{F2757CEA-9891-A140-A6CC-B0F6C1BA8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315" t="51357"/>
          <a:stretch>
            <a:fillRect/>
          </a:stretch>
        </p:blipFill>
        <p:spPr bwMode="auto">
          <a:xfrm>
            <a:off x="4724400" y="47244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Recharge_discharge">
            <a:extLst>
              <a:ext uri="{FF2B5EF4-FFF2-40B4-BE49-F238E27FC236}">
                <a16:creationId xmlns:a16="http://schemas.microsoft.com/office/drawing/2014/main" id="{C7CC352B-8247-DE48-BA04-3BBD644C3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7752" r="48685"/>
          <a:stretch>
            <a:fillRect/>
          </a:stretch>
        </p:blipFill>
        <p:spPr bwMode="auto">
          <a:xfrm>
            <a:off x="1752600" y="4572000"/>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B7BF1A3-B5DC-444F-BF1D-B4DF955E9881}"/>
              </a:ext>
            </a:extLst>
          </p:cNvPr>
          <p:cNvSpPr txBox="1"/>
          <p:nvPr/>
        </p:nvSpPr>
        <p:spPr>
          <a:xfrm>
            <a:off x="1229238" y="3581400"/>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a:t>
            </a:r>
            <a:endParaRPr lang="en-US" sz="2400" dirty="0"/>
          </a:p>
        </p:txBody>
      </p:sp>
      <p:sp>
        <p:nvSpPr>
          <p:cNvPr id="22" name="TextBox 21">
            <a:extLst>
              <a:ext uri="{FF2B5EF4-FFF2-40B4-BE49-F238E27FC236}">
                <a16:creationId xmlns:a16="http://schemas.microsoft.com/office/drawing/2014/main" id="{73803B38-EECA-45EE-9BDC-88F59A2F5D41}"/>
              </a:ext>
            </a:extLst>
          </p:cNvPr>
          <p:cNvSpPr txBox="1"/>
          <p:nvPr/>
        </p:nvSpPr>
        <p:spPr>
          <a:xfrm>
            <a:off x="6715638" y="3657600"/>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II</a:t>
            </a:r>
            <a:endParaRPr lang="en-US" sz="2400" dirty="0"/>
          </a:p>
        </p:txBody>
      </p:sp>
      <p:sp>
        <p:nvSpPr>
          <p:cNvPr id="23" name="TextBox 22">
            <a:extLst>
              <a:ext uri="{FF2B5EF4-FFF2-40B4-BE49-F238E27FC236}">
                <a16:creationId xmlns:a16="http://schemas.microsoft.com/office/drawing/2014/main" id="{64A494BE-27DB-45E4-83CB-B338A073DEAC}"/>
              </a:ext>
            </a:extLst>
          </p:cNvPr>
          <p:cNvSpPr txBox="1"/>
          <p:nvPr/>
        </p:nvSpPr>
        <p:spPr>
          <a:xfrm>
            <a:off x="6715638" y="5558135"/>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III</a:t>
            </a:r>
            <a:endParaRPr lang="en-US" sz="2400" dirty="0"/>
          </a:p>
        </p:txBody>
      </p:sp>
      <p:sp>
        <p:nvSpPr>
          <p:cNvPr id="24" name="TextBox 23">
            <a:extLst>
              <a:ext uri="{FF2B5EF4-FFF2-40B4-BE49-F238E27FC236}">
                <a16:creationId xmlns:a16="http://schemas.microsoft.com/office/drawing/2014/main" id="{45437B5C-DABF-4B56-98FB-53FEDDB6E361}"/>
              </a:ext>
            </a:extLst>
          </p:cNvPr>
          <p:cNvSpPr txBox="1"/>
          <p:nvPr/>
        </p:nvSpPr>
        <p:spPr>
          <a:xfrm>
            <a:off x="1219200" y="5105400"/>
            <a:ext cx="1132962"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FF1818"/>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IV</a:t>
            </a:r>
            <a:endParaRPr lang="en-US" sz="2400" dirty="0"/>
          </a:p>
        </p:txBody>
      </p:sp>
    </p:spTree>
    <p:extLst>
      <p:ext uri="{BB962C8B-B14F-4D97-AF65-F5344CB8AC3E}">
        <p14:creationId xmlns:p14="http://schemas.microsoft.com/office/powerpoint/2010/main" val="22471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P spid="14" grpId="0" autoUpdateAnimBg="0"/>
      <p:bldP spid="15" grpId="0" autoUpdateAnimBg="0"/>
      <p:bldP spid="1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980728"/>
            <a:ext cx="7924800" cy="12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 typeface="Wingdings" pitchFamily="2" charset="2"/>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The western Pacific oscillator model does not necessarily require wave reflections at the western and eastern boundaries.  By setting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and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the unified oscillator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5391621"/>
            <a:ext cx="7698432" cy="8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Equation (4) is the western Pacific oscillator model of Weisberg and Wang (1997) and Wang et al. (1999).</a:t>
            </a:r>
          </a:p>
        </p:txBody>
      </p:sp>
      <p:pic>
        <p:nvPicPr>
          <p:cNvPr id="2" name="Picture 1">
            <a:extLst>
              <a:ext uri="{FF2B5EF4-FFF2-40B4-BE49-F238E27FC236}">
                <a16:creationId xmlns:a16="http://schemas.microsoft.com/office/drawing/2014/main" id="{7BA6A197-24F9-904A-996B-43EAA343A2BA}"/>
              </a:ext>
            </a:extLst>
          </p:cNvPr>
          <p:cNvPicPr>
            <a:picLocks noChangeAspect="1"/>
          </p:cNvPicPr>
          <p:nvPr/>
        </p:nvPicPr>
        <p:blipFill>
          <a:blip r:embed="rId3"/>
          <a:stretch>
            <a:fillRect/>
          </a:stretch>
        </p:blipFill>
        <p:spPr>
          <a:xfrm>
            <a:off x="2915816" y="2228711"/>
            <a:ext cx="3384376" cy="1560329"/>
          </a:xfrm>
          <a:prstGeom prst="rect">
            <a:avLst/>
          </a:prstGeom>
        </p:spPr>
      </p:pic>
      <p:pic>
        <p:nvPicPr>
          <p:cNvPr id="5" name="Picture 4">
            <a:extLst>
              <a:ext uri="{FF2B5EF4-FFF2-40B4-BE49-F238E27FC236}">
                <a16:creationId xmlns:a16="http://schemas.microsoft.com/office/drawing/2014/main" id="{CE5DEC59-A8A1-1440-B39F-941DEE025A03}"/>
              </a:ext>
            </a:extLst>
          </p:cNvPr>
          <p:cNvPicPr>
            <a:picLocks noChangeAspect="1"/>
          </p:cNvPicPr>
          <p:nvPr/>
        </p:nvPicPr>
        <p:blipFill>
          <a:blip r:embed="rId4"/>
          <a:stretch>
            <a:fillRect/>
          </a:stretch>
        </p:blipFill>
        <p:spPr>
          <a:xfrm>
            <a:off x="3059832" y="3764472"/>
            <a:ext cx="2473300" cy="816656"/>
          </a:xfrm>
          <a:prstGeom prst="rect">
            <a:avLst/>
          </a:prstGeom>
        </p:spPr>
      </p:pic>
      <p:pic>
        <p:nvPicPr>
          <p:cNvPr id="9" name="Picture 8">
            <a:extLst>
              <a:ext uri="{FF2B5EF4-FFF2-40B4-BE49-F238E27FC236}">
                <a16:creationId xmlns:a16="http://schemas.microsoft.com/office/drawing/2014/main" id="{9F799042-300C-E04F-99F0-ECA3EA127A0D}"/>
              </a:ext>
            </a:extLst>
          </p:cNvPr>
          <p:cNvPicPr>
            <a:picLocks noChangeAspect="1"/>
          </p:cNvPicPr>
          <p:nvPr/>
        </p:nvPicPr>
        <p:blipFill>
          <a:blip r:embed="rId5"/>
          <a:stretch>
            <a:fillRect/>
          </a:stretch>
        </p:blipFill>
        <p:spPr>
          <a:xfrm>
            <a:off x="3079294" y="4509120"/>
            <a:ext cx="2428810" cy="936104"/>
          </a:xfrm>
          <a:prstGeom prst="rect">
            <a:avLst/>
          </a:prstGeom>
        </p:spPr>
      </p:pic>
      <p:sp>
        <p:nvSpPr>
          <p:cNvPr id="10" name="TextBox 9">
            <a:extLst>
              <a:ext uri="{FF2B5EF4-FFF2-40B4-BE49-F238E27FC236}">
                <a16:creationId xmlns:a16="http://schemas.microsoft.com/office/drawing/2014/main" id="{05862C88-A313-C649-A88F-F570572925BB}"/>
              </a:ext>
            </a:extLst>
          </p:cNvPr>
          <p:cNvSpPr txBox="1"/>
          <p:nvPr/>
        </p:nvSpPr>
        <p:spPr>
          <a:xfrm>
            <a:off x="7380312" y="2276872"/>
            <a:ext cx="61908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(4a)</a:t>
            </a:r>
          </a:p>
        </p:txBody>
      </p:sp>
      <p:sp>
        <p:nvSpPr>
          <p:cNvPr id="11" name="TextBox 10">
            <a:extLst>
              <a:ext uri="{FF2B5EF4-FFF2-40B4-BE49-F238E27FC236}">
                <a16:creationId xmlns:a16="http://schemas.microsoft.com/office/drawing/2014/main" id="{474F404C-B790-8F4E-B5FC-1E8333EB6877}"/>
              </a:ext>
            </a:extLst>
          </p:cNvPr>
          <p:cNvSpPr txBox="1"/>
          <p:nvPr/>
        </p:nvSpPr>
        <p:spPr>
          <a:xfrm>
            <a:off x="7364416" y="3151814"/>
            <a:ext cx="6110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(4b)</a:t>
            </a:r>
          </a:p>
        </p:txBody>
      </p:sp>
      <p:sp>
        <p:nvSpPr>
          <p:cNvPr id="12" name="TextBox 11">
            <a:extLst>
              <a:ext uri="{FF2B5EF4-FFF2-40B4-BE49-F238E27FC236}">
                <a16:creationId xmlns:a16="http://schemas.microsoft.com/office/drawing/2014/main" id="{9B5B8B2A-24EC-7846-875B-51040D088CAF}"/>
              </a:ext>
            </a:extLst>
          </p:cNvPr>
          <p:cNvSpPr txBox="1"/>
          <p:nvPr/>
        </p:nvSpPr>
        <p:spPr>
          <a:xfrm>
            <a:off x="7340505" y="4005064"/>
            <a:ext cx="59663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(4c)</a:t>
            </a:r>
          </a:p>
        </p:txBody>
      </p:sp>
      <p:sp>
        <p:nvSpPr>
          <p:cNvPr id="13" name="TextBox 12">
            <a:extLst>
              <a:ext uri="{FF2B5EF4-FFF2-40B4-BE49-F238E27FC236}">
                <a16:creationId xmlns:a16="http://schemas.microsoft.com/office/drawing/2014/main" id="{C453FBDA-48C6-B340-8BEB-DFFF6EBFE204}"/>
              </a:ext>
            </a:extLst>
          </p:cNvPr>
          <p:cNvSpPr txBox="1"/>
          <p:nvPr/>
        </p:nvSpPr>
        <p:spPr>
          <a:xfrm>
            <a:off x="7308304" y="4718902"/>
            <a:ext cx="6110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(4d)</a:t>
            </a:r>
          </a:p>
        </p:txBody>
      </p:sp>
    </p:spTree>
    <p:extLst>
      <p:ext uri="{BB962C8B-B14F-4D97-AF65-F5344CB8AC3E}">
        <p14:creationId xmlns:p14="http://schemas.microsoft.com/office/powerpoint/2010/main" val="3143951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497450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7" name="Rectangle 8">
            <a:extLst>
              <a:ext uri="{FF2B5EF4-FFF2-40B4-BE49-F238E27FC236}">
                <a16:creationId xmlns:a16="http://schemas.microsoft.com/office/drawing/2014/main" id="{AB1BECD5-05A8-F24A-A284-47D1DE8FB6AA}"/>
              </a:ext>
            </a:extLst>
          </p:cNvPr>
          <p:cNvSpPr>
            <a:spLocks noChangeArrowheads="1"/>
          </p:cNvSpPr>
          <p:nvPr/>
        </p:nvSpPr>
        <p:spPr bwMode="auto">
          <a:xfrm>
            <a:off x="4978598" y="62563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9" name="Picture 4" descr="west_pac.jpg                                                   00056AFBMacintosh HD                   B74677AA:">
            <a:extLst>
              <a:ext uri="{FF2B5EF4-FFF2-40B4-BE49-F238E27FC236}">
                <a16:creationId xmlns:a16="http://schemas.microsoft.com/office/drawing/2014/main" id="{D37C6280-24FC-9A42-B8D4-B02D27F5EF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8345" t="-43" r="82" b="43"/>
          <a:stretch>
            <a:fillRect/>
          </a:stretch>
        </p:blipFill>
        <p:spPr bwMode="auto">
          <a:xfrm rot="5400000">
            <a:off x="3387476" y="-968004"/>
            <a:ext cx="2786063" cy="730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6">
            <a:extLst>
              <a:ext uri="{FF2B5EF4-FFF2-40B4-BE49-F238E27FC236}">
                <a16:creationId xmlns:a16="http://schemas.microsoft.com/office/drawing/2014/main" id="{3907FF23-05E5-A34F-B082-BDA8C07ADB73}"/>
              </a:ext>
            </a:extLst>
          </p:cNvPr>
          <p:cNvGrpSpPr>
            <a:grpSpLocks/>
          </p:cNvGrpSpPr>
          <p:nvPr/>
        </p:nvGrpSpPr>
        <p:grpSpPr bwMode="auto">
          <a:xfrm>
            <a:off x="437455" y="4518496"/>
            <a:ext cx="8455025" cy="1574800"/>
            <a:chOff x="50" y="2736"/>
            <a:chExt cx="5326" cy="992"/>
          </a:xfrm>
        </p:grpSpPr>
        <p:sp>
          <p:nvSpPr>
            <p:cNvPr id="22" name="Rectangle 7">
              <a:extLst>
                <a:ext uri="{FF2B5EF4-FFF2-40B4-BE49-F238E27FC236}">
                  <a16:creationId xmlns:a16="http://schemas.microsoft.com/office/drawing/2014/main" id="{B3E2AA4B-5AD3-D64A-9CB1-ED06A2E22D94}"/>
                </a:ext>
              </a:extLst>
            </p:cNvPr>
            <p:cNvSpPr>
              <a:spLocks noChangeArrowheads="1"/>
            </p:cNvSpPr>
            <p:nvPr/>
          </p:nvSpPr>
          <p:spPr bwMode="auto">
            <a:xfrm>
              <a:off x="50" y="3022"/>
              <a:ext cx="82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Heating 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Nino4 region</a:t>
              </a:r>
            </a:p>
          </p:txBody>
        </p:sp>
        <p:grpSp>
          <p:nvGrpSpPr>
            <p:cNvPr id="24" name="Group 8">
              <a:extLst>
                <a:ext uri="{FF2B5EF4-FFF2-40B4-BE49-F238E27FC236}">
                  <a16:creationId xmlns:a16="http://schemas.microsoft.com/office/drawing/2014/main" id="{ADB844F9-953E-4140-A1B9-9694F04B02E8}"/>
                </a:ext>
              </a:extLst>
            </p:cNvPr>
            <p:cNvGrpSpPr>
              <a:grpSpLocks/>
            </p:cNvGrpSpPr>
            <p:nvPr/>
          </p:nvGrpSpPr>
          <p:grpSpPr bwMode="auto">
            <a:xfrm>
              <a:off x="96" y="2736"/>
              <a:ext cx="5280" cy="992"/>
              <a:chOff x="96" y="2736"/>
              <a:chExt cx="5280" cy="992"/>
            </a:xfrm>
          </p:grpSpPr>
          <p:sp>
            <p:nvSpPr>
              <p:cNvPr id="25" name="Rectangle 9">
                <a:extLst>
                  <a:ext uri="{FF2B5EF4-FFF2-40B4-BE49-F238E27FC236}">
                    <a16:creationId xmlns:a16="http://schemas.microsoft.com/office/drawing/2014/main" id="{D050890B-D111-E24E-9342-4DE05634229C}"/>
                  </a:ext>
                </a:extLst>
              </p:cNvPr>
              <p:cNvSpPr>
                <a:spLocks noChangeArrowheads="1"/>
              </p:cNvSpPr>
              <p:nvPr/>
            </p:nvSpPr>
            <p:spPr bwMode="auto">
              <a:xfrm>
                <a:off x="96" y="3024"/>
                <a:ext cx="768"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6" name="Line 10">
                <a:extLst>
                  <a:ext uri="{FF2B5EF4-FFF2-40B4-BE49-F238E27FC236}">
                    <a16:creationId xmlns:a16="http://schemas.microsoft.com/office/drawing/2014/main" id="{3BBCFBD3-033B-034A-881B-3DDC5B0A2EE8}"/>
                  </a:ext>
                </a:extLst>
              </p:cNvPr>
              <p:cNvSpPr>
                <a:spLocks noChangeShapeType="1"/>
              </p:cNvSpPr>
              <p:nvPr/>
            </p:nvSpPr>
            <p:spPr bwMode="auto">
              <a:xfrm>
                <a:off x="864" y="321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 name="Rectangle 11">
                <a:extLst>
                  <a:ext uri="{FF2B5EF4-FFF2-40B4-BE49-F238E27FC236}">
                    <a16:creationId xmlns:a16="http://schemas.microsoft.com/office/drawing/2014/main" id="{EAE24CDD-AC95-634A-BE16-387FBCF83BB6}"/>
                  </a:ext>
                </a:extLst>
              </p:cNvPr>
              <p:cNvSpPr>
                <a:spLocks noChangeArrowheads="1"/>
              </p:cNvSpPr>
              <p:nvPr/>
            </p:nvSpPr>
            <p:spPr bwMode="auto">
              <a:xfrm>
                <a:off x="1008" y="3024"/>
                <a:ext cx="86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Off-Equator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rPr>
                  <a:t>Cyclonic Pair</a:t>
                </a:r>
              </a:p>
            </p:txBody>
          </p:sp>
          <p:sp>
            <p:nvSpPr>
              <p:cNvPr id="28" name="Rectangle 12">
                <a:extLst>
                  <a:ext uri="{FF2B5EF4-FFF2-40B4-BE49-F238E27FC236}">
                    <a16:creationId xmlns:a16="http://schemas.microsoft.com/office/drawing/2014/main" id="{55ACC306-2302-8F4C-8668-2684BCAACB58}"/>
                  </a:ext>
                </a:extLst>
              </p:cNvPr>
              <p:cNvSpPr>
                <a:spLocks noChangeArrowheads="1"/>
              </p:cNvSpPr>
              <p:nvPr/>
            </p:nvSpPr>
            <p:spPr bwMode="auto">
              <a:xfrm>
                <a:off x="1051" y="3024"/>
                <a:ext cx="768"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9" name="AutoShape 13">
                <a:extLst>
                  <a:ext uri="{FF2B5EF4-FFF2-40B4-BE49-F238E27FC236}">
                    <a16:creationId xmlns:a16="http://schemas.microsoft.com/office/drawing/2014/main" id="{A2681C04-C192-1E41-8A6E-E8B119DF5DF0}"/>
                  </a:ext>
                </a:extLst>
              </p:cNvPr>
              <p:cNvSpPr>
                <a:spLocks/>
              </p:cNvSpPr>
              <p:nvPr/>
            </p:nvSpPr>
            <p:spPr bwMode="auto">
              <a:xfrm>
                <a:off x="2064" y="2928"/>
                <a:ext cx="96" cy="576"/>
              </a:xfrm>
              <a:prstGeom prst="leftBrace">
                <a:avLst>
                  <a:gd name="adj1" fmla="val 50000"/>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0" name="Line 14">
                <a:extLst>
                  <a:ext uri="{FF2B5EF4-FFF2-40B4-BE49-F238E27FC236}">
                    <a16:creationId xmlns:a16="http://schemas.microsoft.com/office/drawing/2014/main" id="{6BA278B4-1809-0F4B-A082-515D5E8B10EB}"/>
                  </a:ext>
                </a:extLst>
              </p:cNvPr>
              <p:cNvSpPr>
                <a:spLocks noChangeShapeType="1"/>
              </p:cNvSpPr>
              <p:nvPr/>
            </p:nvSpPr>
            <p:spPr bwMode="auto">
              <a:xfrm>
                <a:off x="1824" y="3216"/>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 name="Rectangle 15">
                <a:extLst>
                  <a:ext uri="{FF2B5EF4-FFF2-40B4-BE49-F238E27FC236}">
                    <a16:creationId xmlns:a16="http://schemas.microsoft.com/office/drawing/2014/main" id="{91CA22AD-3939-7F48-85FA-275B14F743AD}"/>
                  </a:ext>
                </a:extLst>
              </p:cNvPr>
              <p:cNvSpPr>
                <a:spLocks noChangeArrowheads="1"/>
              </p:cNvSpPr>
              <p:nvPr/>
            </p:nvSpPr>
            <p:spPr bwMode="auto">
              <a:xfrm>
                <a:off x="2108" y="3360"/>
                <a:ext cx="100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New Roman"/>
                    <a:ea typeface="黑体" charset="0"/>
                    <a:cs typeface="Times New Roman"/>
                  </a:rPr>
                  <a:t>Rais</a:t>
                </a: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e 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in Nino6 Region</a:t>
                </a:r>
              </a:p>
            </p:txBody>
          </p:sp>
          <p:sp>
            <p:nvSpPr>
              <p:cNvPr id="32" name="Rectangle 16">
                <a:extLst>
                  <a:ext uri="{FF2B5EF4-FFF2-40B4-BE49-F238E27FC236}">
                    <a16:creationId xmlns:a16="http://schemas.microsoft.com/office/drawing/2014/main" id="{6CB94A28-873D-5F4D-88B4-A3C694F29F45}"/>
                  </a:ext>
                </a:extLst>
              </p:cNvPr>
              <p:cNvSpPr>
                <a:spLocks noChangeArrowheads="1"/>
              </p:cNvSpPr>
              <p:nvPr/>
            </p:nvSpPr>
            <p:spPr bwMode="auto">
              <a:xfrm>
                <a:off x="3216" y="3360"/>
                <a:ext cx="9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C SST/H SLP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in Nino6 Region</a:t>
                </a:r>
              </a:p>
            </p:txBody>
          </p:sp>
          <p:sp>
            <p:nvSpPr>
              <p:cNvPr id="33" name="Rectangle 17">
                <a:extLst>
                  <a:ext uri="{FF2B5EF4-FFF2-40B4-BE49-F238E27FC236}">
                    <a16:creationId xmlns:a16="http://schemas.microsoft.com/office/drawing/2014/main" id="{A2B1EE95-2C5F-6C4A-9EFD-56D70031D79C}"/>
                  </a:ext>
                </a:extLst>
              </p:cNvPr>
              <p:cNvSpPr>
                <a:spLocks noChangeArrowheads="1"/>
              </p:cNvSpPr>
              <p:nvPr/>
            </p:nvSpPr>
            <p:spPr bwMode="auto">
              <a:xfrm>
                <a:off x="4320" y="3360"/>
                <a:ext cx="96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Easterly Wind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in Nino5 region</a:t>
                </a:r>
              </a:p>
            </p:txBody>
          </p:sp>
          <p:sp>
            <p:nvSpPr>
              <p:cNvPr id="34" name="Rectangle 18">
                <a:extLst>
                  <a:ext uri="{FF2B5EF4-FFF2-40B4-BE49-F238E27FC236}">
                    <a16:creationId xmlns:a16="http://schemas.microsoft.com/office/drawing/2014/main" id="{449C0469-D712-5444-9838-876EE9B61AAD}"/>
                  </a:ext>
                </a:extLst>
              </p:cNvPr>
              <p:cNvSpPr>
                <a:spLocks noChangeArrowheads="1"/>
              </p:cNvSpPr>
              <p:nvPr/>
            </p:nvSpPr>
            <p:spPr bwMode="auto">
              <a:xfrm>
                <a:off x="2276" y="2736"/>
                <a:ext cx="135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Induce Westerly Wind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in the Nino4 Region</a:t>
                </a:r>
                <a:endParaRPr kumimoji="0" lang="en-US" altLang="en-US" sz="1600" b="1" i="0" u="none" strike="noStrike" kern="1200" cap="none" spc="0" normalizeH="0" baseline="0" noProof="0" dirty="0">
                  <a:ln>
                    <a:noFill/>
                  </a:ln>
                  <a:solidFill>
                    <a:prstClr val="black"/>
                  </a:solidFill>
                  <a:effectLst/>
                  <a:uLnTx/>
                  <a:uFillTx/>
                  <a:latin typeface="Times" pitchFamily="2" charset="0"/>
                  <a:ea typeface="ＭＳ Ｐゴシック" panose="020B0600070205080204" pitchFamily="34" charset="-128"/>
                </a:endParaRPr>
              </a:p>
            </p:txBody>
          </p:sp>
          <p:sp>
            <p:nvSpPr>
              <p:cNvPr id="35" name="Rectangle 19">
                <a:extLst>
                  <a:ext uri="{FF2B5EF4-FFF2-40B4-BE49-F238E27FC236}">
                    <a16:creationId xmlns:a16="http://schemas.microsoft.com/office/drawing/2014/main" id="{3F5E0A1B-ED76-014A-863B-2ED2B9FC7E99}"/>
                  </a:ext>
                </a:extLst>
              </p:cNvPr>
              <p:cNvSpPr>
                <a:spLocks noChangeArrowheads="1"/>
              </p:cNvSpPr>
              <p:nvPr/>
            </p:nvSpPr>
            <p:spPr bwMode="auto">
              <a:xfrm>
                <a:off x="3984" y="2736"/>
                <a:ext cx="9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1818"/>
                    </a:solidFill>
                    <a:effectLst/>
                    <a:uLnTx/>
                    <a:uFillTx/>
                    <a:latin typeface="Times" pitchFamily="2" charset="0"/>
                    <a:ea typeface="ＭＳ Ｐゴシック" panose="020B0600070205080204" pitchFamily="34" charset="-128"/>
                  </a:rPr>
                  <a:t>Increase SST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1818"/>
                    </a:solidFill>
                    <a:effectLst/>
                    <a:uLnTx/>
                    <a:uFillTx/>
                    <a:latin typeface="Times" pitchFamily="2" charset="0"/>
                    <a:ea typeface="ＭＳ Ｐゴシック" panose="020B0600070205080204" pitchFamily="34" charset="-128"/>
                  </a:rPr>
                  <a:t>in Nino3 Region</a:t>
                </a:r>
                <a:endParaRPr kumimoji="0" lang="en-US" altLang="en-US" sz="16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6" name="Rectangle 20">
                <a:extLst>
                  <a:ext uri="{FF2B5EF4-FFF2-40B4-BE49-F238E27FC236}">
                    <a16:creationId xmlns:a16="http://schemas.microsoft.com/office/drawing/2014/main" id="{671D3EC8-701B-F74A-8ADD-D5DB77859836}"/>
                  </a:ext>
                </a:extLst>
              </p:cNvPr>
              <p:cNvSpPr>
                <a:spLocks noChangeArrowheads="1"/>
              </p:cNvSpPr>
              <p:nvPr/>
            </p:nvSpPr>
            <p:spPr bwMode="auto">
              <a:xfrm>
                <a:off x="2160" y="3360"/>
                <a:ext cx="91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7" name="Rectangle 21">
                <a:extLst>
                  <a:ext uri="{FF2B5EF4-FFF2-40B4-BE49-F238E27FC236}">
                    <a16:creationId xmlns:a16="http://schemas.microsoft.com/office/drawing/2014/main" id="{DC43544E-10EF-C244-BE57-F96E13C5D86F}"/>
                  </a:ext>
                </a:extLst>
              </p:cNvPr>
              <p:cNvSpPr>
                <a:spLocks noChangeArrowheads="1"/>
              </p:cNvSpPr>
              <p:nvPr/>
            </p:nvSpPr>
            <p:spPr bwMode="auto">
              <a:xfrm>
                <a:off x="3264" y="3360"/>
                <a:ext cx="91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8" name="Rectangle 22">
                <a:extLst>
                  <a:ext uri="{FF2B5EF4-FFF2-40B4-BE49-F238E27FC236}">
                    <a16:creationId xmlns:a16="http://schemas.microsoft.com/office/drawing/2014/main" id="{F499DB87-DBFE-4343-BB7C-BCEAD2398BB5}"/>
                  </a:ext>
                </a:extLst>
              </p:cNvPr>
              <p:cNvSpPr>
                <a:spLocks noChangeArrowheads="1"/>
              </p:cNvSpPr>
              <p:nvPr/>
            </p:nvSpPr>
            <p:spPr bwMode="auto">
              <a:xfrm>
                <a:off x="4368" y="3360"/>
                <a:ext cx="864"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39" name="Rectangle 23">
                <a:extLst>
                  <a:ext uri="{FF2B5EF4-FFF2-40B4-BE49-F238E27FC236}">
                    <a16:creationId xmlns:a16="http://schemas.microsoft.com/office/drawing/2014/main" id="{7F006514-F621-1841-A768-4F384914F587}"/>
                  </a:ext>
                </a:extLst>
              </p:cNvPr>
              <p:cNvSpPr>
                <a:spLocks noChangeArrowheads="1"/>
              </p:cNvSpPr>
              <p:nvPr/>
            </p:nvSpPr>
            <p:spPr bwMode="auto">
              <a:xfrm>
                <a:off x="2304" y="2736"/>
                <a:ext cx="129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0" name="Rectangle 24">
                <a:extLst>
                  <a:ext uri="{FF2B5EF4-FFF2-40B4-BE49-F238E27FC236}">
                    <a16:creationId xmlns:a16="http://schemas.microsoft.com/office/drawing/2014/main" id="{046525FC-FB96-374D-A1D7-B20C50BAD348}"/>
                  </a:ext>
                </a:extLst>
              </p:cNvPr>
              <p:cNvSpPr>
                <a:spLocks noChangeArrowheads="1"/>
              </p:cNvSpPr>
              <p:nvPr/>
            </p:nvSpPr>
            <p:spPr bwMode="auto">
              <a:xfrm>
                <a:off x="3984" y="2736"/>
                <a:ext cx="960"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1" name="AutoShape 25">
                <a:extLst>
                  <a:ext uri="{FF2B5EF4-FFF2-40B4-BE49-F238E27FC236}">
                    <a16:creationId xmlns:a16="http://schemas.microsoft.com/office/drawing/2014/main" id="{E355BAEF-CEDB-954D-B0DE-4F824B4CBAF8}"/>
                  </a:ext>
                </a:extLst>
              </p:cNvPr>
              <p:cNvSpPr>
                <a:spLocks noChangeArrowheads="1"/>
              </p:cNvSpPr>
              <p:nvPr/>
            </p:nvSpPr>
            <p:spPr bwMode="auto">
              <a:xfrm rot="-6068698">
                <a:off x="4920" y="2856"/>
                <a:ext cx="528" cy="384"/>
              </a:xfrm>
              <a:prstGeom prst="curvedUpArrow">
                <a:avLst>
                  <a:gd name="adj1" fmla="val 12216"/>
                  <a:gd name="adj2" fmla="val 58953"/>
                  <a:gd name="adj3" fmla="val 33069"/>
                </a:avLst>
              </a:prstGeom>
              <a:solidFill>
                <a:srgbClr val="07DAFF"/>
              </a:solidFill>
              <a:ln w="9525">
                <a:solidFill>
                  <a:schemeClr val="tx1"/>
                </a:solidFill>
                <a:miter lim="800000"/>
                <a:headEnd/>
                <a:tailEnd/>
              </a:ln>
            </p:spPr>
            <p:txBody>
              <a:bodyPr wrap="none" anchor="ct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2" name="Line 26">
                <a:extLst>
                  <a:ext uri="{FF2B5EF4-FFF2-40B4-BE49-F238E27FC236}">
                    <a16:creationId xmlns:a16="http://schemas.microsoft.com/office/drawing/2014/main" id="{504A365E-E741-FA40-8E6F-AE54B43DA027}"/>
                  </a:ext>
                </a:extLst>
              </p:cNvPr>
              <p:cNvSpPr>
                <a:spLocks noChangeShapeType="1"/>
              </p:cNvSpPr>
              <p:nvPr/>
            </p:nvSpPr>
            <p:spPr bwMode="auto">
              <a:xfrm>
                <a:off x="3072" y="3552"/>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 name="Line 27">
                <a:extLst>
                  <a:ext uri="{FF2B5EF4-FFF2-40B4-BE49-F238E27FC236}">
                    <a16:creationId xmlns:a16="http://schemas.microsoft.com/office/drawing/2014/main" id="{53DC0A24-A043-6842-B1EB-7B31F88E9707}"/>
                  </a:ext>
                </a:extLst>
              </p:cNvPr>
              <p:cNvSpPr>
                <a:spLocks noChangeShapeType="1"/>
              </p:cNvSpPr>
              <p:nvPr/>
            </p:nvSpPr>
            <p:spPr bwMode="auto">
              <a:xfrm>
                <a:off x="4176" y="3552"/>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 name="Line 28">
                <a:extLst>
                  <a:ext uri="{FF2B5EF4-FFF2-40B4-BE49-F238E27FC236}">
                    <a16:creationId xmlns:a16="http://schemas.microsoft.com/office/drawing/2014/main" id="{4AFF0CB7-D085-734B-9B70-AEF39E21467A}"/>
                  </a:ext>
                </a:extLst>
              </p:cNvPr>
              <p:cNvSpPr>
                <a:spLocks noChangeShapeType="1"/>
              </p:cNvSpPr>
              <p:nvPr/>
            </p:nvSpPr>
            <p:spPr bwMode="auto">
              <a:xfrm>
                <a:off x="3600" y="2928"/>
                <a:ext cx="38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grpSp>
    </p:spTree>
    <p:extLst>
      <p:ext uri="{BB962C8B-B14F-4D97-AF65-F5344CB8AC3E}">
        <p14:creationId xmlns:p14="http://schemas.microsoft.com/office/powerpoint/2010/main" val="244859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grpSp>
        <p:nvGrpSpPr>
          <p:cNvPr id="10" name="Group 14">
            <a:extLst>
              <a:ext uri="{FF2B5EF4-FFF2-40B4-BE49-F238E27FC236}">
                <a16:creationId xmlns:a16="http://schemas.microsoft.com/office/drawing/2014/main" id="{6A10ED83-A1D0-2041-A8A2-0657C6BD0832}"/>
              </a:ext>
            </a:extLst>
          </p:cNvPr>
          <p:cNvGrpSpPr>
            <a:grpSpLocks/>
          </p:cNvGrpSpPr>
          <p:nvPr/>
        </p:nvGrpSpPr>
        <p:grpSpPr bwMode="auto">
          <a:xfrm>
            <a:off x="0" y="1219944"/>
            <a:ext cx="9144000" cy="3505200"/>
            <a:chOff x="0" y="1296"/>
            <a:chExt cx="5760" cy="2208"/>
          </a:xfrm>
        </p:grpSpPr>
        <p:pic>
          <p:nvPicPr>
            <p:cNvPr id="11" name="Picture 6" descr="corr_sst_slp.jpg                                               0007C7EDMacintosh HD                   B74677AA:">
              <a:extLst>
                <a:ext uri="{FF2B5EF4-FFF2-40B4-BE49-F238E27FC236}">
                  <a16:creationId xmlns:a16="http://schemas.microsoft.com/office/drawing/2014/main" id="{B580B041-AA70-7945-8D23-549A400722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680" t="53319" r="8363" b="5598"/>
            <a:stretch>
              <a:fillRect/>
            </a:stretch>
          </p:blipFill>
          <p:spPr bwMode="auto">
            <a:xfrm>
              <a:off x="0" y="1296"/>
              <a:ext cx="5760"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a:extLst>
                <a:ext uri="{FF2B5EF4-FFF2-40B4-BE49-F238E27FC236}">
                  <a16:creationId xmlns:a16="http://schemas.microsoft.com/office/drawing/2014/main" id="{FD86ABFA-79CD-EA41-9B4D-437872B6CC9D}"/>
                </a:ext>
              </a:extLst>
            </p:cNvPr>
            <p:cNvSpPr>
              <a:spLocks noChangeArrowheads="1"/>
            </p:cNvSpPr>
            <p:nvPr/>
          </p:nvSpPr>
          <p:spPr bwMode="auto">
            <a:xfrm>
              <a:off x="336"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3" name="Rectangle 10">
              <a:extLst>
                <a:ext uri="{FF2B5EF4-FFF2-40B4-BE49-F238E27FC236}">
                  <a16:creationId xmlns:a16="http://schemas.microsoft.com/office/drawing/2014/main" id="{2AC80EDC-5549-0F48-9CCC-54FC46FE89A1}"/>
                </a:ext>
              </a:extLst>
            </p:cNvPr>
            <p:cNvSpPr>
              <a:spLocks noChangeArrowheads="1"/>
            </p:cNvSpPr>
            <p:nvPr/>
          </p:nvSpPr>
          <p:spPr bwMode="auto">
            <a:xfrm>
              <a:off x="848"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sp>
          <p:nvSpPr>
            <p:cNvPr id="14" name="Rectangle 11">
              <a:extLst>
                <a:ext uri="{FF2B5EF4-FFF2-40B4-BE49-F238E27FC236}">
                  <a16:creationId xmlns:a16="http://schemas.microsoft.com/office/drawing/2014/main" id="{F4ACA44B-D76D-594E-B9A1-53342133EEC4}"/>
                </a:ext>
              </a:extLst>
            </p:cNvPr>
            <p:cNvSpPr>
              <a:spLocks noChangeArrowheads="1"/>
            </p:cNvSpPr>
            <p:nvPr/>
          </p:nvSpPr>
          <p:spPr bwMode="auto">
            <a:xfrm>
              <a:off x="1368"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sp>
          <p:nvSpPr>
            <p:cNvPr id="15" name="Rectangle 12">
              <a:extLst>
                <a:ext uri="{FF2B5EF4-FFF2-40B4-BE49-F238E27FC236}">
                  <a16:creationId xmlns:a16="http://schemas.microsoft.com/office/drawing/2014/main" id="{C275FE34-2DA6-9C4B-BF3E-BDD6310CAEF1}"/>
                </a:ext>
              </a:extLst>
            </p:cNvPr>
            <p:cNvSpPr>
              <a:spLocks noChangeArrowheads="1"/>
            </p:cNvSpPr>
            <p:nvPr/>
          </p:nvSpPr>
          <p:spPr bwMode="auto">
            <a:xfrm>
              <a:off x="1880" y="3176"/>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sp>
          <p:nvSpPr>
            <p:cNvPr id="16" name="Rectangle 13">
              <a:extLst>
                <a:ext uri="{FF2B5EF4-FFF2-40B4-BE49-F238E27FC236}">
                  <a16:creationId xmlns:a16="http://schemas.microsoft.com/office/drawing/2014/main" id="{6AE7C465-293D-6B4E-BBDB-556A3622D5C9}"/>
                </a:ext>
              </a:extLst>
            </p:cNvPr>
            <p:cNvSpPr>
              <a:spLocks noChangeArrowheads="1"/>
            </p:cNvSpPr>
            <p:nvPr/>
          </p:nvSpPr>
          <p:spPr bwMode="auto">
            <a:xfrm>
              <a:off x="2416" y="3184"/>
              <a:ext cx="1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Times" pitchFamily="2" charset="0"/>
                  <a:ea typeface="ＭＳ Ｐゴシック" panose="020B0600070205080204" pitchFamily="34" charset="-128"/>
                </a:rPr>
                <a:t>-</a:t>
              </a:r>
            </a:p>
          </p:txBody>
        </p:sp>
      </p:grpSp>
      <p:sp>
        <p:nvSpPr>
          <p:cNvPr id="18" name="Rectangle 1028">
            <a:extLst>
              <a:ext uri="{FF2B5EF4-FFF2-40B4-BE49-F238E27FC236}">
                <a16:creationId xmlns:a16="http://schemas.microsoft.com/office/drawing/2014/main" id="{6118FA10-7874-7E46-85BF-D79B265EA3D2}"/>
              </a:ext>
            </a:extLst>
          </p:cNvPr>
          <p:cNvSpPr>
            <a:spLocks noChangeArrowheads="1"/>
          </p:cNvSpPr>
          <p:nvPr/>
        </p:nvSpPr>
        <p:spPr bwMode="auto">
          <a:xfrm>
            <a:off x="971600" y="4966136"/>
            <a:ext cx="668524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274320" marR="0" lvl="0" indent="-274320" algn="l" defTabSz="914400" rtl="0" eaLnBrk="1" fontAlgn="ctr" latinLnBrk="0" hangingPunct="1">
              <a:lnSpc>
                <a:spcPts val="3000"/>
              </a:lnSpc>
              <a:spcBef>
                <a:spcPct val="0"/>
              </a:spcBef>
              <a:spcAft>
                <a:spcPct val="0"/>
              </a:spcAft>
              <a:buClrTx/>
              <a:buSzPct val="170000"/>
              <a:buFontTx/>
              <a:buChar char="•"/>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Significant negative correlation is in the </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tropical</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eastern Pacific</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a:p>
            <a:pPr marL="274320" marR="0" lvl="0" indent="-274320" algn="l" defTabSz="914400" rtl="0" eaLnBrk="1" fontAlgn="ctr" latinLnBrk="0" hangingPunct="1">
              <a:lnSpc>
                <a:spcPts val="3000"/>
              </a:lnSpc>
              <a:spcBef>
                <a:spcPct val="0"/>
              </a:spcBef>
              <a:spcAft>
                <a:spcPct val="0"/>
              </a:spcAft>
              <a:buClrTx/>
              <a:buSzPct val="170000"/>
              <a:buFontTx/>
              <a:buChar char="•"/>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Significant negative correlation is also located in the </a:t>
            </a:r>
            <a:r>
              <a:rPr kumimoji="0" lang="en-US" alt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off-equatorial western Pacific</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
        <p:nvSpPr>
          <p:cNvPr id="2" name="TextBox 1">
            <a:extLst>
              <a:ext uri="{FF2B5EF4-FFF2-40B4-BE49-F238E27FC236}">
                <a16:creationId xmlns:a16="http://schemas.microsoft.com/office/drawing/2014/main" id="{8D33F7C5-5922-274D-A52C-DC3C7CDC06B0}"/>
              </a:ext>
            </a:extLst>
          </p:cNvPr>
          <p:cNvSpPr txBox="1"/>
          <p:nvPr/>
        </p:nvSpPr>
        <p:spPr>
          <a:xfrm>
            <a:off x="6588224" y="4530606"/>
            <a:ext cx="25443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et al. (1999,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JGR</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277604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additive="base">
                                        <p:cTn id="13"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western Pacific 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pic>
        <p:nvPicPr>
          <p:cNvPr id="18" name="Picture 1029" descr="elnino_composite.jpg                                           00056AFBMacintosh HD                   B74677AA:">
            <a:extLst>
              <a:ext uri="{FF2B5EF4-FFF2-40B4-BE49-F238E27FC236}">
                <a16:creationId xmlns:a16="http://schemas.microsoft.com/office/drawing/2014/main" id="{7EDE8817-DBF8-0541-B7F1-A06ED69085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402" t="-73" r="4160" b="2744"/>
          <a:stretch>
            <a:fillRect/>
          </a:stretch>
        </p:blipFill>
        <p:spPr bwMode="auto">
          <a:xfrm rot="5400000">
            <a:off x="2125638" y="474763"/>
            <a:ext cx="4790233" cy="781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027">
            <a:extLst>
              <a:ext uri="{FF2B5EF4-FFF2-40B4-BE49-F238E27FC236}">
                <a16:creationId xmlns:a16="http://schemas.microsoft.com/office/drawing/2014/main" id="{6A73E309-4753-C342-B4FB-0F273AAC827E}"/>
              </a:ext>
            </a:extLst>
          </p:cNvPr>
          <p:cNvSpPr>
            <a:spLocks noChangeArrowheads="1"/>
          </p:cNvSpPr>
          <p:nvPr/>
        </p:nvSpPr>
        <p:spPr bwMode="auto">
          <a:xfrm>
            <a:off x="387424" y="836712"/>
            <a:ext cx="8361040" cy="10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5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ENSO composites show both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eastern and western Pacific anomaly patterns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The </a:t>
            </a:r>
            <a:r>
              <a:rPr kumimoji="0" lang="en-US"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western Pacific oscillator </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emphasizes the coupled role of the western Pacific pattern in ENSO that is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overlooked</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in other ENSO oscillators. </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222692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A special case: The </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advective-reflective oscillator</a:t>
            </a:r>
            <a:endParaRPr kumimoji="0" lang="zh-CN" altLang="en-US" sz="28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Rectangle 1031">
            <a:extLst>
              <a:ext uri="{FF2B5EF4-FFF2-40B4-BE49-F238E27FC236}">
                <a16:creationId xmlns:a16="http://schemas.microsoft.com/office/drawing/2014/main" id="{93CD11DC-72CA-4C42-9C40-071517EB59F0}"/>
              </a:ext>
            </a:extLst>
          </p:cNvPr>
          <p:cNvSpPr>
            <a:spLocks noChangeArrowheads="1"/>
          </p:cNvSpPr>
          <p:nvPr/>
        </p:nvSpPr>
        <p:spPr bwMode="auto">
          <a:xfrm>
            <a:off x="683568" y="1221720"/>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By setting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altLang="en-US" sz="2000" b="1" i="1" u="none" strike="noStrike" kern="1200" cap="none" spc="0" normalizeH="0" baseline="-2500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=0 (without western Pacific wind-forced wave effect), the unified oscillator is reduced to:</a:t>
            </a:r>
          </a:p>
        </p:txBody>
      </p:sp>
      <p:sp>
        <p:nvSpPr>
          <p:cNvPr id="8" name="Rectangle 1033">
            <a:extLst>
              <a:ext uri="{FF2B5EF4-FFF2-40B4-BE49-F238E27FC236}">
                <a16:creationId xmlns:a16="http://schemas.microsoft.com/office/drawing/2014/main" id="{28F4E412-492C-3C46-BBF8-E1E8633E1463}"/>
              </a:ext>
            </a:extLst>
          </p:cNvPr>
          <p:cNvSpPr>
            <a:spLocks noChangeArrowheads="1"/>
          </p:cNvSpPr>
          <p:nvPr/>
        </p:nvSpPr>
        <p:spPr bwMode="auto">
          <a:xfrm>
            <a:off x="834008" y="4306836"/>
            <a:ext cx="7698432" cy="121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Equation (5) represents the advective-reflective oscillator of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Picaut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et al. (1997).  Notice that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Picaut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et al. (1997) did not provide a set of heuristic equations.</a:t>
            </a:r>
          </a:p>
        </p:txBody>
      </p:sp>
      <p:pic>
        <p:nvPicPr>
          <p:cNvPr id="2" name="Picture 1">
            <a:extLst>
              <a:ext uri="{FF2B5EF4-FFF2-40B4-BE49-F238E27FC236}">
                <a16:creationId xmlns:a16="http://schemas.microsoft.com/office/drawing/2014/main" id="{B16136B4-3164-DE47-A356-8A6AD29CBEA9}"/>
              </a:ext>
            </a:extLst>
          </p:cNvPr>
          <p:cNvPicPr>
            <a:picLocks noChangeAspect="1"/>
          </p:cNvPicPr>
          <p:nvPr/>
        </p:nvPicPr>
        <p:blipFill>
          <a:blip r:embed="rId3"/>
          <a:stretch>
            <a:fillRect/>
          </a:stretch>
        </p:blipFill>
        <p:spPr>
          <a:xfrm>
            <a:off x="1619672" y="2060848"/>
            <a:ext cx="5445605" cy="792088"/>
          </a:xfrm>
          <a:prstGeom prst="rect">
            <a:avLst/>
          </a:prstGeom>
        </p:spPr>
      </p:pic>
      <p:pic>
        <p:nvPicPr>
          <p:cNvPr id="5" name="Picture 4">
            <a:extLst>
              <a:ext uri="{FF2B5EF4-FFF2-40B4-BE49-F238E27FC236}">
                <a16:creationId xmlns:a16="http://schemas.microsoft.com/office/drawing/2014/main" id="{CA3E6211-DBC1-F44D-B8D5-C9CDDB0E6C9B}"/>
              </a:ext>
            </a:extLst>
          </p:cNvPr>
          <p:cNvPicPr>
            <a:picLocks noChangeAspect="1"/>
          </p:cNvPicPr>
          <p:nvPr/>
        </p:nvPicPr>
        <p:blipFill>
          <a:blip r:embed="rId4"/>
          <a:stretch>
            <a:fillRect/>
          </a:stretch>
        </p:blipFill>
        <p:spPr>
          <a:xfrm>
            <a:off x="3048927" y="3068960"/>
            <a:ext cx="2387169" cy="870322"/>
          </a:xfrm>
          <a:prstGeom prst="rect">
            <a:avLst/>
          </a:prstGeom>
        </p:spPr>
      </p:pic>
      <p:sp>
        <p:nvSpPr>
          <p:cNvPr id="7" name="TextBox 6">
            <a:extLst>
              <a:ext uri="{FF2B5EF4-FFF2-40B4-BE49-F238E27FC236}">
                <a16:creationId xmlns:a16="http://schemas.microsoft.com/office/drawing/2014/main" id="{A9CFF3EE-BD5A-BB47-9CF9-65BE6F965B48}"/>
              </a:ext>
            </a:extLst>
          </p:cNvPr>
          <p:cNvSpPr txBox="1"/>
          <p:nvPr/>
        </p:nvSpPr>
        <p:spPr>
          <a:xfrm>
            <a:off x="7668344" y="2365430"/>
            <a:ext cx="61908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(5a)</a:t>
            </a:r>
          </a:p>
        </p:txBody>
      </p:sp>
      <p:sp>
        <p:nvSpPr>
          <p:cNvPr id="10" name="TextBox 9">
            <a:extLst>
              <a:ext uri="{FF2B5EF4-FFF2-40B4-BE49-F238E27FC236}">
                <a16:creationId xmlns:a16="http://schemas.microsoft.com/office/drawing/2014/main" id="{5879CE8B-A865-904A-A413-F876820C6E89}"/>
              </a:ext>
            </a:extLst>
          </p:cNvPr>
          <p:cNvSpPr txBox="1"/>
          <p:nvPr/>
        </p:nvSpPr>
        <p:spPr>
          <a:xfrm>
            <a:off x="7668344" y="3301534"/>
            <a:ext cx="61106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ＭＳ Ｐゴシック" charset="0"/>
              </a:rPr>
              <a:t>(5b)</a:t>
            </a:r>
          </a:p>
        </p:txBody>
      </p:sp>
    </p:spTree>
    <p:extLst>
      <p:ext uri="{BB962C8B-B14F-4D97-AF65-F5344CB8AC3E}">
        <p14:creationId xmlns:p14="http://schemas.microsoft.com/office/powerpoint/2010/main" val="1589041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133740" y="152400"/>
            <a:ext cx="9372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Physics and hypotheses of the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a</a:t>
            </a: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dvective-reflective</a:t>
            </a:r>
            <a:r>
              <a:rPr kumimoji="0" lang="en-US" altLang="en-US" sz="2800" b="1" i="0" u="none" strike="noStrike" kern="1200" cap="none" spc="0" normalizeH="0" baseline="0" noProof="0" dirty="0">
                <a:ln>
                  <a:noFill/>
                </a:ln>
                <a:solidFill>
                  <a:srgbClr val="C00000"/>
                </a:solidFill>
                <a:effectLst/>
                <a:uLnTx/>
                <a:uFillTx/>
                <a:latin typeface="Times" pitchFamily="2" charset="0"/>
                <a:ea typeface="ＭＳ Ｐゴシック" charset="0"/>
              </a:rPr>
              <a:t> </a:t>
            </a:r>
            <a:r>
              <a:rPr kumimoji="0" 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oscillator</a:t>
            </a:r>
            <a:endParaRPr kumimoji="0" lang="en-US" altLang="zh-CN" sz="2800" b="1" i="0" u="none" strike="noStrike" kern="1200" cap="none" spc="0" normalizeH="0" baseline="0" noProof="0" dirty="0">
              <a:ln>
                <a:noFill/>
              </a:ln>
              <a:solidFill>
                <a:srgbClr val="C00000"/>
              </a:solidFill>
              <a:effectLst/>
              <a:uLnTx/>
              <a:uFillTx/>
              <a:latin typeface="Times New Roman"/>
              <a:ea typeface="黑体" charset="0"/>
              <a:cs typeface="Times New Roman"/>
            </a:endParaRPr>
          </a:p>
        </p:txBody>
      </p:sp>
      <p:graphicFrame>
        <p:nvGraphicFramePr>
          <p:cNvPr id="7" name="Object 8">
            <a:extLst>
              <a:ext uri="{FF2B5EF4-FFF2-40B4-BE49-F238E27FC236}">
                <a16:creationId xmlns:a16="http://schemas.microsoft.com/office/drawing/2014/main" id="{1A4B8DC1-A3E4-DB43-80E4-95EE49441D72}"/>
              </a:ext>
            </a:extLst>
          </p:cNvPr>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name="Equation" r:id="rId3" imgW="101600" imgH="177800" progId="Equation.3">
                  <p:embed/>
                </p:oleObj>
              </mc:Choice>
              <mc:Fallback>
                <p:oleObj name="Equation" r:id="rId3" imgW="101600" imgH="177800" progId="Equation.3">
                  <p:embed/>
                  <p:pic>
                    <p:nvPicPr>
                      <p:cNvPr id="7" name="Object 8">
                        <a:extLst>
                          <a:ext uri="{FF2B5EF4-FFF2-40B4-BE49-F238E27FC236}">
                            <a16:creationId xmlns:a16="http://schemas.microsoft.com/office/drawing/2014/main" id="{1A4B8DC1-A3E4-DB43-80E4-95EE49441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 name="Rectangle 9">
            <a:extLst>
              <a:ext uri="{FF2B5EF4-FFF2-40B4-BE49-F238E27FC236}">
                <a16:creationId xmlns:a16="http://schemas.microsoft.com/office/drawing/2014/main" id="{F1A03F76-4279-AB44-B2EE-FB5BDE6D8482}"/>
              </a:ext>
            </a:extLst>
          </p:cNvPr>
          <p:cNvSpPr>
            <a:spLocks noChangeArrowheads="1"/>
          </p:cNvSpPr>
          <p:nvPr/>
        </p:nvSpPr>
        <p:spPr bwMode="auto">
          <a:xfrm>
            <a:off x="2825750" y="2124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9" name="Rectangle 10">
            <a:extLst>
              <a:ext uri="{FF2B5EF4-FFF2-40B4-BE49-F238E27FC236}">
                <a16:creationId xmlns:a16="http://schemas.microsoft.com/office/drawing/2014/main" id="{105D73C6-DFFB-BF4E-BD4F-DBDDD05DB348}"/>
              </a:ext>
            </a:extLst>
          </p:cNvPr>
          <p:cNvSpPr>
            <a:spLocks noChangeArrowheads="1"/>
          </p:cNvSpPr>
          <p:nvPr/>
        </p:nvSpPr>
        <p:spPr bwMode="auto">
          <a:xfrm>
            <a:off x="4421188" y="2219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23" name="Rectangle 1027">
            <a:extLst>
              <a:ext uri="{FF2B5EF4-FFF2-40B4-BE49-F238E27FC236}">
                <a16:creationId xmlns:a16="http://schemas.microsoft.com/office/drawing/2014/main" id="{6288421B-9969-124F-AF38-6087D8FE2736}"/>
              </a:ext>
            </a:extLst>
          </p:cNvPr>
          <p:cNvSpPr>
            <a:spLocks noChangeArrowheads="1"/>
          </p:cNvSpPr>
          <p:nvPr/>
        </p:nvSpPr>
        <p:spPr bwMode="auto">
          <a:xfrm>
            <a:off x="3862388" y="50371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17" name="Rectangle 8">
            <a:extLst>
              <a:ext uri="{FF2B5EF4-FFF2-40B4-BE49-F238E27FC236}">
                <a16:creationId xmlns:a16="http://schemas.microsoft.com/office/drawing/2014/main" id="{AB1BECD5-05A8-F24A-A284-47D1DE8FB6AA}"/>
              </a:ext>
            </a:extLst>
          </p:cNvPr>
          <p:cNvSpPr>
            <a:spLocks noChangeArrowheads="1"/>
          </p:cNvSpPr>
          <p:nvPr/>
        </p:nvSpPr>
        <p:spPr bwMode="auto">
          <a:xfrm>
            <a:off x="4978598" y="62563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endParaRPr>
          </a:p>
        </p:txBody>
      </p:sp>
      <p:sp>
        <p:nvSpPr>
          <p:cNvPr id="46" name="Rectangle 3">
            <a:extLst>
              <a:ext uri="{FF2B5EF4-FFF2-40B4-BE49-F238E27FC236}">
                <a16:creationId xmlns:a16="http://schemas.microsoft.com/office/drawing/2014/main" id="{78F07A95-1B9A-C34A-902A-EA8175585E76}"/>
              </a:ext>
            </a:extLst>
          </p:cNvPr>
          <p:cNvSpPr>
            <a:spLocks noChangeArrowheads="1"/>
          </p:cNvSpPr>
          <p:nvPr/>
        </p:nvSpPr>
        <p:spPr bwMode="auto">
          <a:xfrm>
            <a:off x="3923928" y="908720"/>
            <a:ext cx="4876800" cy="75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68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It emphasizes zonal advection associated with wave reflection at W&amp;E boundaries.</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7" name="Rectangle 4">
            <a:extLst>
              <a:ext uri="{FF2B5EF4-FFF2-40B4-BE49-F238E27FC236}">
                <a16:creationId xmlns:a16="http://schemas.microsoft.com/office/drawing/2014/main" id="{A458B9BC-0769-2544-9B3E-F855DC27AC39}"/>
              </a:ext>
            </a:extLst>
          </p:cNvPr>
          <p:cNvSpPr>
            <a:spLocks noChangeArrowheads="1"/>
          </p:cNvSpPr>
          <p:nvPr/>
        </p:nvSpPr>
        <p:spPr bwMode="auto">
          <a:xfrm>
            <a:off x="3923928" y="1772816"/>
            <a:ext cx="5199308"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ts val="26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Three negative feedbacks:</a:t>
            </a:r>
          </a:p>
          <a:p>
            <a:pPr marL="0" marR="0" lvl="0" indent="0" algn="l" defTabSz="914400" rtl="0" eaLnBrk="1" fontAlgn="ctr" latinLnBrk="0" hangingPunct="1">
              <a:lnSpc>
                <a:spcPts val="26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current of upwelling Kelvin wave.</a:t>
            </a:r>
          </a:p>
          <a:p>
            <a:pPr marL="0" marR="0" lvl="0" indent="0" algn="l" defTabSz="914400" rtl="0" eaLnBrk="1" fontAlgn="ctr" latinLnBrk="0" hangingPunct="1">
              <a:lnSpc>
                <a:spcPts val="26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Anom</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current of downwelling </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Rossby</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wave.</a:t>
            </a:r>
          </a:p>
          <a:p>
            <a:pPr marL="0" marR="0" lvl="0" indent="0" algn="l" defTabSz="914400" rtl="0" eaLnBrk="1" fontAlgn="ctr" latinLnBrk="0" hangingPunct="1">
              <a:lnSpc>
                <a:spcPts val="2600"/>
              </a:lnSpc>
              <a:spcBef>
                <a:spcPct val="0"/>
              </a:spcBef>
              <a:spcAft>
                <a:spcPct val="0"/>
              </a:spcAft>
              <a:buClrTx/>
              <a:buSzPct val="140000"/>
              <a:buFontTx/>
              <a:buChar char="•"/>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Mean zonal current.</a:t>
            </a:r>
          </a:p>
        </p:txBody>
      </p:sp>
      <p:sp>
        <p:nvSpPr>
          <p:cNvPr id="48" name="Rectangle 5">
            <a:extLst>
              <a:ext uri="{FF2B5EF4-FFF2-40B4-BE49-F238E27FC236}">
                <a16:creationId xmlns:a16="http://schemas.microsoft.com/office/drawing/2014/main" id="{3B2AACB0-4BAB-014F-8D58-7290A9EE4B84}"/>
              </a:ext>
            </a:extLst>
          </p:cNvPr>
          <p:cNvSpPr>
            <a:spLocks noChangeArrowheads="1"/>
          </p:cNvSpPr>
          <p:nvPr/>
        </p:nvSpPr>
        <p:spPr bwMode="auto">
          <a:xfrm>
            <a:off x="4355976" y="3501008"/>
            <a:ext cx="3490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Eastern edge of the warm pool</a:t>
            </a:r>
            <a:endParaRPr kumimoji="0" lang="en-US" altLang="en-US" sz="24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endParaRPr>
          </a:p>
        </p:txBody>
      </p:sp>
      <p:pic>
        <p:nvPicPr>
          <p:cNvPr id="51" name="Picture 12" descr="ENSO-advective">
            <a:extLst>
              <a:ext uri="{FF2B5EF4-FFF2-40B4-BE49-F238E27FC236}">
                <a16:creationId xmlns:a16="http://schemas.microsoft.com/office/drawing/2014/main" id="{B256E0FF-F3A9-3E47-B37C-5A4ABC6D0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108" b="3101"/>
          <a:stretch>
            <a:fillRect/>
          </a:stretch>
        </p:blipFill>
        <p:spPr bwMode="auto">
          <a:xfrm>
            <a:off x="107504" y="973284"/>
            <a:ext cx="3671887" cy="413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ine 11">
            <a:extLst>
              <a:ext uri="{FF2B5EF4-FFF2-40B4-BE49-F238E27FC236}">
                <a16:creationId xmlns:a16="http://schemas.microsoft.com/office/drawing/2014/main" id="{35776F78-254C-284A-B699-99F806F9D3DC}"/>
              </a:ext>
            </a:extLst>
          </p:cNvPr>
          <p:cNvSpPr>
            <a:spLocks noChangeShapeType="1"/>
          </p:cNvSpPr>
          <p:nvPr/>
        </p:nvSpPr>
        <p:spPr bwMode="auto">
          <a:xfrm flipH="1">
            <a:off x="2411760" y="3708648"/>
            <a:ext cx="1905000" cy="1524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nvGrpSpPr>
          <p:cNvPr id="5" name="Group 4">
            <a:extLst>
              <a:ext uri="{FF2B5EF4-FFF2-40B4-BE49-F238E27FC236}">
                <a16:creationId xmlns:a16="http://schemas.microsoft.com/office/drawing/2014/main" id="{66F714B5-68E7-B04D-8020-FD8BEF525AA0}"/>
              </a:ext>
            </a:extLst>
          </p:cNvPr>
          <p:cNvGrpSpPr/>
          <p:nvPr/>
        </p:nvGrpSpPr>
        <p:grpSpPr>
          <a:xfrm>
            <a:off x="3132584" y="4022725"/>
            <a:ext cx="5529262" cy="396875"/>
            <a:chOff x="3132584" y="4022725"/>
            <a:chExt cx="5529262" cy="396875"/>
          </a:xfrm>
        </p:grpSpPr>
        <p:sp>
          <p:nvSpPr>
            <p:cNvPr id="49" name="Rectangle 6">
              <a:extLst>
                <a:ext uri="{FF2B5EF4-FFF2-40B4-BE49-F238E27FC236}">
                  <a16:creationId xmlns:a16="http://schemas.microsoft.com/office/drawing/2014/main" id="{FA9790FC-7661-9B4C-BD1B-E7B5299335A6}"/>
                </a:ext>
              </a:extLst>
            </p:cNvPr>
            <p:cNvSpPr>
              <a:spLocks noChangeArrowheads="1"/>
            </p:cNvSpPr>
            <p:nvPr/>
          </p:nvSpPr>
          <p:spPr bwMode="auto">
            <a:xfrm>
              <a:off x="4427984" y="4022725"/>
              <a:ext cx="423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Downwelling </a:t>
              </a:r>
              <a:r>
                <a:rPr kumimoji="0" lang="en-US" altLang="en-US" sz="2000" b="1" i="0" u="none" strike="noStrike" kern="1200" cap="none" spc="0" normalizeH="0" baseline="0" noProof="0" dirty="0" err="1">
                  <a:ln>
                    <a:noFill/>
                  </a:ln>
                  <a:solidFill>
                    <a:srgbClr val="0000FF"/>
                  </a:solidFill>
                  <a:effectLst/>
                  <a:uLnTx/>
                  <a:uFillTx/>
                  <a:latin typeface="Times" pitchFamily="2" charset="0"/>
                  <a:ea typeface="ＭＳ Ｐゴシック" panose="020B0600070205080204" pitchFamily="34" charset="-128"/>
                </a:rPr>
                <a:t>Rossby</a:t>
              </a: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 wave (</a:t>
              </a:r>
              <a:r>
                <a:rPr kumimoji="0" lang="en-US" altLang="en-US" sz="20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u&lt;0</a:t>
              </a: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 h&gt;0)</a:t>
              </a:r>
              <a:endParaRPr kumimoji="0" lang="en-US" altLang="en-US" sz="24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endParaRPr>
            </a:p>
          </p:txBody>
        </p:sp>
        <p:sp>
          <p:nvSpPr>
            <p:cNvPr id="53" name="Line 9">
              <a:extLst>
                <a:ext uri="{FF2B5EF4-FFF2-40B4-BE49-F238E27FC236}">
                  <a16:creationId xmlns:a16="http://schemas.microsoft.com/office/drawing/2014/main" id="{DCABFED6-6D3C-6048-ACF8-B32FD0FEFF37}"/>
                </a:ext>
              </a:extLst>
            </p:cNvPr>
            <p:cNvSpPr>
              <a:spLocks noChangeShapeType="1"/>
            </p:cNvSpPr>
            <p:nvPr/>
          </p:nvSpPr>
          <p:spPr bwMode="auto">
            <a:xfrm flipH="1">
              <a:off x="3132584" y="4216896"/>
              <a:ext cx="1295400" cy="76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grpSp>
        <p:nvGrpSpPr>
          <p:cNvPr id="2" name="Group 1">
            <a:extLst>
              <a:ext uri="{FF2B5EF4-FFF2-40B4-BE49-F238E27FC236}">
                <a16:creationId xmlns:a16="http://schemas.microsoft.com/office/drawing/2014/main" id="{19FA7D3E-FB94-7E47-8A0B-864A6F5280A5}"/>
              </a:ext>
            </a:extLst>
          </p:cNvPr>
          <p:cNvGrpSpPr/>
          <p:nvPr/>
        </p:nvGrpSpPr>
        <p:grpSpPr>
          <a:xfrm>
            <a:off x="1447800" y="4411067"/>
            <a:ext cx="6796608" cy="1034157"/>
            <a:chOff x="1447800" y="4411067"/>
            <a:chExt cx="6796608" cy="1034157"/>
          </a:xfrm>
        </p:grpSpPr>
        <p:sp>
          <p:nvSpPr>
            <p:cNvPr id="50" name="Rectangle 7">
              <a:extLst>
                <a:ext uri="{FF2B5EF4-FFF2-40B4-BE49-F238E27FC236}">
                  <a16:creationId xmlns:a16="http://schemas.microsoft.com/office/drawing/2014/main" id="{CDC66112-036A-8D40-8548-849B119AD1A4}"/>
                </a:ext>
              </a:extLst>
            </p:cNvPr>
            <p:cNvSpPr>
              <a:spLocks noChangeArrowheads="1"/>
            </p:cNvSpPr>
            <p:nvPr/>
          </p:nvSpPr>
          <p:spPr bwMode="auto">
            <a:xfrm>
              <a:off x="4380433" y="5048349"/>
              <a:ext cx="386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Upwelling Kelvin wave (</a:t>
              </a:r>
              <a:r>
                <a:rPr kumimoji="0" lang="en-US" altLang="en-US" sz="2000" b="1" i="0" u="none" strike="noStrike" kern="1200" cap="none" spc="0" normalizeH="0" baseline="0" noProof="0" dirty="0">
                  <a:ln>
                    <a:noFill/>
                  </a:ln>
                  <a:solidFill>
                    <a:srgbClr val="FF1818"/>
                  </a:solidFill>
                  <a:effectLst/>
                  <a:uLnTx/>
                  <a:uFillTx/>
                  <a:latin typeface="Times" pitchFamily="2" charset="0"/>
                  <a:ea typeface="ＭＳ Ｐゴシック" panose="020B0600070205080204" pitchFamily="34" charset="-128"/>
                </a:rPr>
                <a:t>u&lt;0</a:t>
              </a:r>
              <a:r>
                <a:rPr kumimoji="0" lang="en-US" altLang="en-US" sz="20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rPr>
                <a:t>, h&lt;0)</a:t>
              </a:r>
              <a:endParaRPr kumimoji="0" lang="en-US" altLang="en-US" sz="2400" b="1" i="0" u="none" strike="noStrike" kern="1200" cap="none" spc="0" normalizeH="0" baseline="0" noProof="0" dirty="0">
                <a:ln>
                  <a:noFill/>
                </a:ln>
                <a:solidFill>
                  <a:srgbClr val="0000FF"/>
                </a:solidFill>
                <a:effectLst/>
                <a:uLnTx/>
                <a:uFillTx/>
                <a:latin typeface="Times" pitchFamily="2" charset="0"/>
                <a:ea typeface="ＭＳ Ｐゴシック" panose="020B0600070205080204" pitchFamily="34" charset="-128"/>
              </a:endParaRPr>
            </a:p>
          </p:txBody>
        </p:sp>
        <p:sp>
          <p:nvSpPr>
            <p:cNvPr id="54" name="Line 10">
              <a:extLst>
                <a:ext uri="{FF2B5EF4-FFF2-40B4-BE49-F238E27FC236}">
                  <a16:creationId xmlns:a16="http://schemas.microsoft.com/office/drawing/2014/main" id="{AEB87BCD-9A1C-A341-8DDD-A988F80AB5EE}"/>
                </a:ext>
              </a:extLst>
            </p:cNvPr>
            <p:cNvSpPr>
              <a:spLocks noChangeShapeType="1"/>
            </p:cNvSpPr>
            <p:nvPr/>
          </p:nvSpPr>
          <p:spPr bwMode="auto">
            <a:xfrm flipH="1" flipV="1">
              <a:off x="1447800" y="4411067"/>
              <a:ext cx="2895600" cy="74612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pic>
        <p:nvPicPr>
          <p:cNvPr id="55" name="Picture 8" descr="adv_ref.jpg                                                    00056AFBMacintosh HD                   B74677AA:">
            <a:extLst>
              <a:ext uri="{FF2B5EF4-FFF2-40B4-BE49-F238E27FC236}">
                <a16:creationId xmlns:a16="http://schemas.microsoft.com/office/drawing/2014/main" id="{E780C911-900F-EF4C-BF2A-F7157A2E9B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032" t="63756" r="19870" b="15614"/>
          <a:stretch>
            <a:fillRect/>
          </a:stretch>
        </p:blipFill>
        <p:spPr bwMode="auto">
          <a:xfrm>
            <a:off x="35496" y="5144539"/>
            <a:ext cx="3754884" cy="1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0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
                                            <p:txEl>
                                              <p:pRg st="0" end="0"/>
                                            </p:txEl>
                                          </p:spTgt>
                                        </p:tgtEl>
                                        <p:attrNameLst>
                                          <p:attrName>style.visibility</p:attrName>
                                        </p:attrNameLst>
                                      </p:cBhvr>
                                      <p:to>
                                        <p:strVal val="visible"/>
                                      </p:to>
                                    </p:set>
                                    <p:anim calcmode="lin" valueType="num">
                                      <p:cBhvr additive="base">
                                        <p:cTn id="13"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 calcmode="lin" valueType="num">
                                      <p:cBhvr additive="base">
                                        <p:cTn id="17" dur="500" fill="hold"/>
                                        <p:tgtEl>
                                          <p:spTgt spid="4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47">
                                            <p:txEl>
                                              <p:pRg st="2" end="2"/>
                                            </p:txEl>
                                          </p:spTgt>
                                        </p:tgtEl>
                                        <p:attrNameLst>
                                          <p:attrName>style.visibility</p:attrName>
                                        </p:attrNameLst>
                                      </p:cBhvr>
                                      <p:to>
                                        <p:strVal val="visible"/>
                                      </p:to>
                                    </p:set>
                                    <p:anim calcmode="lin" valueType="num">
                                      <p:cBhvr additive="base">
                                        <p:cTn id="21" dur="500" fill="hold"/>
                                        <p:tgtEl>
                                          <p:spTgt spid="47">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7">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7">
                                            <p:txEl>
                                              <p:pRg st="3" end="3"/>
                                            </p:txEl>
                                          </p:spTgt>
                                        </p:tgtEl>
                                        <p:attrNameLst>
                                          <p:attrName>style.visibility</p:attrName>
                                        </p:attrNameLst>
                                      </p:cBhvr>
                                      <p:to>
                                        <p:strVal val="visible"/>
                                      </p:to>
                                    </p:set>
                                    <p:anim calcmode="lin" valueType="num">
                                      <p:cBhvr additive="base">
                                        <p:cTn id="25" dur="500" fill="hold"/>
                                        <p:tgtEl>
                                          <p:spTgt spid="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build="allAtOnce"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Oceanic Niño Index (ONI) shows warm (red) and cold (blue) phases of abnormal sea surface temperatures in the tropical Pacific Ocean (contributed by K Trenberth)">
            <a:extLst>
              <a:ext uri="{FF2B5EF4-FFF2-40B4-BE49-F238E27FC236}">
                <a16:creationId xmlns:a16="http://schemas.microsoft.com/office/drawing/2014/main" id="{390595B3-6097-4A25-A57A-BC5644260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219200"/>
            <a:ext cx="9039225" cy="4152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813D03D-4323-43B3-8268-B5C6A4627B3D}"/>
              </a:ext>
            </a:extLst>
          </p:cNvPr>
          <p:cNvSpPr txBox="1">
            <a:spLocks noChangeArrowheads="1"/>
          </p:cNvSpPr>
          <p:nvPr/>
        </p:nvSpPr>
        <p:spPr>
          <a:xfrm>
            <a:off x="0" y="6096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NOAA Nino3.4 Index </a:t>
            </a:r>
          </a:p>
        </p:txBody>
      </p:sp>
      <p:sp>
        <p:nvSpPr>
          <p:cNvPr id="5" name="TextBox 4">
            <a:extLst>
              <a:ext uri="{FF2B5EF4-FFF2-40B4-BE49-F238E27FC236}">
                <a16:creationId xmlns:a16="http://schemas.microsoft.com/office/drawing/2014/main" id="{DCEFA8D4-AAA8-4D04-9BA5-D7F42DC2DBBE}"/>
              </a:ext>
            </a:extLst>
          </p:cNvPr>
          <p:cNvSpPr txBox="1"/>
          <p:nvPr/>
        </p:nvSpPr>
        <p:spPr>
          <a:xfrm>
            <a:off x="1066800" y="5486400"/>
            <a:ext cx="7772400" cy="369332"/>
          </a:xfrm>
          <a:prstGeom prst="rect">
            <a:avLst/>
          </a:prstGeom>
          <a:noFill/>
        </p:spPr>
        <p:txBody>
          <a:bodyPr wrap="square">
            <a:spAutoFit/>
          </a:bodyPr>
          <a:lstStyle/>
          <a:p>
            <a:r>
              <a:rPr lang="en-US" sz="1800" dirty="0"/>
              <a:t>https://climatedataguide.ucar.edu/climate-data/nino-sst-indices-nino-12-3-34-4-oni-and-tni</a:t>
            </a:r>
          </a:p>
        </p:txBody>
      </p:sp>
      <p:sp>
        <p:nvSpPr>
          <p:cNvPr id="4" name="TextBox 3">
            <a:extLst>
              <a:ext uri="{FF2B5EF4-FFF2-40B4-BE49-F238E27FC236}">
                <a16:creationId xmlns:a16="http://schemas.microsoft.com/office/drawing/2014/main" id="{60AD92C7-ABCA-805E-41B4-6CAECF8B1F30}"/>
              </a:ext>
            </a:extLst>
          </p:cNvPr>
          <p:cNvSpPr txBox="1"/>
          <p:nvPr/>
        </p:nvSpPr>
        <p:spPr>
          <a:xfrm>
            <a:off x="1677955" y="5943600"/>
            <a:ext cx="6932645" cy="369332"/>
          </a:xfrm>
          <a:prstGeom prst="rect">
            <a:avLst/>
          </a:prstGeom>
          <a:noFill/>
        </p:spPr>
        <p:txBody>
          <a:bodyPr wrap="square">
            <a:spAutoFit/>
          </a:bodyPr>
          <a:lstStyle/>
          <a:p>
            <a:r>
              <a:rPr lang="en-US" sz="1800" dirty="0"/>
              <a:t>https://psl.noaa.gov/gcos_wgsp/Timeseries/Data/nino34.long.data</a:t>
            </a:r>
          </a:p>
        </p:txBody>
      </p:sp>
      <p:sp>
        <p:nvSpPr>
          <p:cNvPr id="9" name="TextBox 8">
            <a:extLst>
              <a:ext uri="{FF2B5EF4-FFF2-40B4-BE49-F238E27FC236}">
                <a16:creationId xmlns:a16="http://schemas.microsoft.com/office/drawing/2014/main" id="{20F5B13C-A863-034C-29FD-AE504B484283}"/>
              </a:ext>
            </a:extLst>
          </p:cNvPr>
          <p:cNvSpPr txBox="1"/>
          <p:nvPr/>
        </p:nvSpPr>
        <p:spPr>
          <a:xfrm>
            <a:off x="914400" y="6324600"/>
            <a:ext cx="7085045" cy="369332"/>
          </a:xfrm>
          <a:prstGeom prst="rect">
            <a:avLst/>
          </a:prstGeom>
          <a:noFill/>
        </p:spPr>
        <p:txBody>
          <a:bodyPr wrap="square">
            <a:spAutoFit/>
          </a:bodyPr>
          <a:lstStyle/>
          <a:p>
            <a:r>
              <a:rPr lang="en-US" sz="1800" dirty="0"/>
              <a:t>https://psl.noaa.gov/data/correlation/nina34.data</a:t>
            </a:r>
          </a:p>
        </p:txBody>
      </p:sp>
    </p:spTree>
    <p:extLst>
      <p:ext uri="{BB962C8B-B14F-4D97-AF65-F5344CB8AC3E}">
        <p14:creationId xmlns:p14="http://schemas.microsoft.com/office/powerpoint/2010/main" val="3387986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C697-8787-4001-B531-2A2A1DF26D8B}"/>
              </a:ext>
            </a:extLst>
          </p:cNvPr>
          <p:cNvSpPr>
            <a:spLocks noGrp="1"/>
          </p:cNvSpPr>
          <p:nvPr>
            <p:ph type="title"/>
          </p:nvPr>
        </p:nvSpPr>
        <p:spPr>
          <a:xfrm>
            <a:off x="-76200" y="579438"/>
            <a:ext cx="8991600" cy="563562"/>
          </a:xfrm>
        </p:spPr>
        <p:txBody>
          <a:bodyPr/>
          <a:lstStyle/>
          <a:p>
            <a:r>
              <a:rPr lang="en-US" dirty="0">
                <a:solidFill>
                  <a:srgbClr val="C00000"/>
                </a:solidFill>
                <a:latin typeface="Arial" panose="020B0604020202020204" pitchFamily="34" charset="0"/>
                <a:cs typeface="Arial" panose="020B0604020202020204" pitchFamily="34" charset="0"/>
              </a:rPr>
              <a:t>Central Pacific vs. traditional Eastern Pacific El Nino</a:t>
            </a:r>
            <a:br>
              <a:rPr lang="en-US" dirty="0">
                <a:solidFill>
                  <a:srgbClr val="C00000"/>
                </a:solidFill>
                <a:latin typeface="Arial" panose="020B0604020202020204" pitchFamily="34" charset="0"/>
                <a:cs typeface="Arial" panose="020B0604020202020204" pitchFamily="34" charset="0"/>
              </a:rPr>
            </a:br>
            <a:br>
              <a:rPr lang="en-US" sz="1000" dirty="0">
                <a:solidFill>
                  <a:srgbClr val="C00000"/>
                </a:solidFill>
                <a:latin typeface="Arial" panose="020B0604020202020204" pitchFamily="34" charset="0"/>
                <a:cs typeface="Arial" panose="020B0604020202020204" pitchFamily="34" charset="0"/>
              </a:rPr>
            </a:br>
            <a:r>
              <a:rPr lang="en-US" sz="1800" dirty="0">
                <a:solidFill>
                  <a:schemeClr val="tx2"/>
                </a:solidFill>
                <a:latin typeface="Arial" panose="020B0604020202020204" pitchFamily="34" charset="0"/>
                <a:cs typeface="Arial" panose="020B0604020202020204" pitchFamily="34" charset="0"/>
              </a:rPr>
              <a:t>Some El </a:t>
            </a:r>
            <a:r>
              <a:rPr lang="en-US" sz="1800" dirty="0" err="1">
                <a:solidFill>
                  <a:schemeClr val="tx2"/>
                </a:solidFill>
                <a:latin typeface="Arial" panose="020B0604020202020204" pitchFamily="34" charset="0"/>
                <a:cs typeface="Arial" panose="020B0604020202020204" pitchFamily="34" charset="0"/>
              </a:rPr>
              <a:t>Niños</a:t>
            </a:r>
            <a:r>
              <a:rPr lang="en-US" sz="1800" dirty="0">
                <a:solidFill>
                  <a:schemeClr val="tx2"/>
                </a:solidFill>
                <a:latin typeface="Arial" panose="020B0604020202020204" pitchFamily="34" charset="0"/>
                <a:cs typeface="Arial" panose="020B0604020202020204" pitchFamily="34" charset="0"/>
              </a:rPr>
              <a:t> occur mainly in the Central Pacific in Recent Decades.</a:t>
            </a:r>
            <a:endParaRPr lang="en-US"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E70AE9-FE2C-499C-A67A-C6C38BDC1F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3" y="1563687"/>
            <a:ext cx="9144000" cy="3922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4CF92-D676-49E0-8B9E-84948AFA9D6B}"/>
              </a:ext>
            </a:extLst>
          </p:cNvPr>
          <p:cNvSpPr txBox="1"/>
          <p:nvPr/>
        </p:nvSpPr>
        <p:spPr>
          <a:xfrm>
            <a:off x="990600" y="6096000"/>
            <a:ext cx="7059679" cy="307777"/>
          </a:xfrm>
          <a:prstGeom prst="rect">
            <a:avLst/>
          </a:prstGeom>
          <a:noFill/>
        </p:spPr>
        <p:txBody>
          <a:bodyPr wrap="square">
            <a:spAutoFit/>
          </a:bodyPr>
          <a:lstStyle/>
          <a:p>
            <a:r>
              <a:rPr lang="en-US" sz="1400" dirty="0">
                <a:solidFill>
                  <a:schemeClr val="tx1"/>
                </a:solidFill>
              </a:rPr>
              <a:t>Source: https://ecoevocommunity.nature.com/posts/48594-unraveling-the-history-of-el-nino-flavours</a:t>
            </a:r>
          </a:p>
        </p:txBody>
      </p:sp>
    </p:spTree>
    <p:extLst>
      <p:ext uri="{BB962C8B-B14F-4D97-AF65-F5344CB8AC3E}">
        <p14:creationId xmlns:p14="http://schemas.microsoft.com/office/powerpoint/2010/main" val="1799836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a:extLst>
              <a:ext uri="{FF2B5EF4-FFF2-40B4-BE49-F238E27FC236}">
                <a16:creationId xmlns:a16="http://schemas.microsoft.com/office/drawing/2014/main" id="{2EC45F4C-EF23-AF49-9018-9BA90EB37FF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 name="Rectangle 1027">
            <a:extLst>
              <a:ext uri="{FF2B5EF4-FFF2-40B4-BE49-F238E27FC236}">
                <a16:creationId xmlns:a16="http://schemas.microsoft.com/office/drawing/2014/main" id="{0C2EAA7B-9DC8-1149-B86D-E261B8A93EE4}"/>
              </a:ext>
            </a:extLst>
          </p:cNvPr>
          <p:cNvSpPr txBox="1">
            <a:spLocks noChangeArrowheads="1"/>
          </p:cNvSpPr>
          <p:nvPr/>
        </p:nvSpPr>
        <p:spPr bwMode="auto">
          <a:xfrm>
            <a:off x="827584" y="1052736"/>
            <a:ext cx="7932860" cy="54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3600"/>
              </a:lnSpc>
              <a:spcBef>
                <a:spcPts val="1800"/>
              </a:spcBef>
              <a:spcAft>
                <a:spcPct val="0"/>
              </a:spcAft>
              <a:buClr>
                <a:prstClr val="black"/>
              </a:buClr>
              <a:buSzPct val="80000"/>
              <a:buFont typeface="Wingdings" charset="0"/>
              <a:buChar char="l"/>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oscillator models may work on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Niño</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may involve the ocean zonal advection feedback more than the thermocline feedback</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will occur if WWBs are relatively weak and are confined to the equatorial western Pacific</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 may originate outside the tropical Pacific (the extratropical Pacific and other ocean basins)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Three-box conceptual models for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CP El Niño.</a:t>
            </a:r>
          </a:p>
          <a:p>
            <a:pPr marL="342900" marR="0" lvl="0" indent="-342900" algn="l" defTabSz="914400" rtl="0" eaLnBrk="1" fontAlgn="base" latinLnBrk="0" hangingPunct="1">
              <a:lnSpc>
                <a:spcPts val="36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4" name="TextBox 1">
            <a:extLst>
              <a:ext uri="{FF2B5EF4-FFF2-40B4-BE49-F238E27FC236}">
                <a16:creationId xmlns:a16="http://schemas.microsoft.com/office/drawing/2014/main" id="{33067DBB-F657-5844-8906-8EA032698629}"/>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Possible mechanisms of </a:t>
            </a:r>
            <a:r>
              <a:rPr kumimoji="0" lang="en-US" altLang="zh-CN"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rPr>
              <a:t>the CP El Niño  </a:t>
            </a:r>
            <a:endParaRPr kumimoji="0" lang="en-US" altLang="ja-JP"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endParaRPr>
          </a:p>
        </p:txBody>
      </p:sp>
    </p:spTree>
    <p:extLst>
      <p:ext uri="{BB962C8B-B14F-4D97-AF65-F5344CB8AC3E}">
        <p14:creationId xmlns:p14="http://schemas.microsoft.com/office/powerpoint/2010/main" val="15355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a:extLst>
              <a:ext uri="{FF2B5EF4-FFF2-40B4-BE49-F238E27FC236}">
                <a16:creationId xmlns:a16="http://schemas.microsoft.com/office/drawing/2014/main" id="{2EC45F4C-EF23-AF49-9018-9BA90EB37FF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a:extLst>
              <a:ext uri="{FF2B5EF4-FFF2-40B4-BE49-F238E27FC236}">
                <a16:creationId xmlns:a16="http://schemas.microsoft.com/office/drawing/2014/main" id="{33067DBB-F657-5844-8906-8EA032698629}"/>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Three-box model of </a:t>
            </a:r>
            <a:r>
              <a:rPr kumimoji="0" lang="en-US" altLang="zh-CN"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rPr>
              <a:t>the CP El Niño  </a:t>
            </a:r>
            <a:endParaRPr kumimoji="0" lang="en-US" altLang="ja-JP" sz="2800" b="1" i="0" u="none" strike="noStrike" kern="1200" cap="none" spc="0" normalizeH="0" baseline="0" noProof="0" dirty="0">
              <a:ln>
                <a:noFill/>
              </a:ln>
              <a:solidFill>
                <a:srgbClr val="C00000"/>
              </a:solidFill>
              <a:effectLst/>
              <a:uLnTx/>
              <a:uFillTx/>
              <a:latin typeface="Times New Roman"/>
              <a:ea typeface="黑体" panose="02010609060101010101" pitchFamily="49" charset="-122"/>
              <a:cs typeface="Times New Roman"/>
            </a:endParaRPr>
          </a:p>
        </p:txBody>
      </p:sp>
      <p:pic>
        <p:nvPicPr>
          <p:cNvPr id="5" name="图片 11">
            <a:extLst>
              <a:ext uri="{FF2B5EF4-FFF2-40B4-BE49-F238E27FC236}">
                <a16:creationId xmlns:a16="http://schemas.microsoft.com/office/drawing/2014/main" id="{94EC1DA8-5321-4546-956C-8FF9DFF9BB0A}"/>
              </a:ext>
            </a:extLst>
          </p:cNvPr>
          <p:cNvPicPr>
            <a:picLocks noChangeAspect="1"/>
          </p:cNvPicPr>
          <p:nvPr/>
        </p:nvPicPr>
        <p:blipFill rotWithShape="1">
          <a:blip r:embed="rId2">
            <a:extLst>
              <a:ext uri="{28A0092B-C50C-407E-A947-70E740481C1C}">
                <a14:useLocalDpi xmlns:a14="http://schemas.microsoft.com/office/drawing/2010/main" val="0"/>
              </a:ext>
            </a:extLst>
          </a:blip>
          <a:srcRect r="13333"/>
          <a:stretch/>
        </p:blipFill>
        <p:spPr>
          <a:xfrm>
            <a:off x="35496" y="980728"/>
            <a:ext cx="4437919" cy="3600333"/>
          </a:xfrm>
          <a:prstGeom prst="rect">
            <a:avLst/>
          </a:prstGeom>
        </p:spPr>
      </p:pic>
      <p:pic>
        <p:nvPicPr>
          <p:cNvPr id="6" name="图片 19">
            <a:extLst>
              <a:ext uri="{FF2B5EF4-FFF2-40B4-BE49-F238E27FC236}">
                <a16:creationId xmlns:a16="http://schemas.microsoft.com/office/drawing/2014/main" id="{FC99980D-DB10-B847-A902-5752C3865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56792"/>
            <a:ext cx="4347961" cy="2408007"/>
          </a:xfrm>
          <a:prstGeom prst="rect">
            <a:avLst/>
          </a:prstGeom>
        </p:spPr>
      </p:pic>
      <p:sp>
        <p:nvSpPr>
          <p:cNvPr id="7" name="Rectangle 1027">
            <a:extLst>
              <a:ext uri="{FF2B5EF4-FFF2-40B4-BE49-F238E27FC236}">
                <a16:creationId xmlns:a16="http://schemas.microsoft.com/office/drawing/2014/main" id="{8779F7C2-2054-5344-860A-08533BACB21B}"/>
              </a:ext>
            </a:extLst>
          </p:cNvPr>
          <p:cNvSpPr txBox="1">
            <a:spLocks noChangeArrowheads="1"/>
          </p:cNvSpPr>
          <p:nvPr/>
        </p:nvSpPr>
        <p:spPr bwMode="auto">
          <a:xfrm>
            <a:off x="755576" y="5013176"/>
            <a:ext cx="7848872" cy="1338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Depict different variations between CP and EP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El Niño events</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Show the dominant role played by zonal advective feedback in the development of the CP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El Niño.</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Box 7">
            <a:extLst>
              <a:ext uri="{FF2B5EF4-FFF2-40B4-BE49-F238E27FC236}">
                <a16:creationId xmlns:a16="http://schemas.microsoft.com/office/drawing/2014/main" id="{4B1FEB02-B452-E74C-A3D0-DFDCC7A6DAF8}"/>
              </a:ext>
            </a:extLst>
          </p:cNvPr>
          <p:cNvSpPr txBox="1"/>
          <p:nvPr/>
        </p:nvSpPr>
        <p:spPr>
          <a:xfrm>
            <a:off x="6210971" y="4149080"/>
            <a:ext cx="257634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Fang and Mu (2018,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55137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Line 24">
            <a:extLst>
              <a:ext uri="{FF2B5EF4-FFF2-40B4-BE49-F238E27FC236}">
                <a16:creationId xmlns:a16="http://schemas.microsoft.com/office/drawing/2014/main" id="{2EC45F4C-EF23-AF49-9018-9BA90EB37FF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a:extLst>
              <a:ext uri="{FF2B5EF4-FFF2-40B4-BE49-F238E27FC236}">
                <a16:creationId xmlns:a16="http://schemas.microsoft.com/office/drawing/2014/main" id="{33067DBB-F657-5844-8906-8EA032698629}"/>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Multiscale Stochastic conceptual Model (MSM)</a:t>
            </a:r>
            <a:endParaRPr kumimoji="0" lang="en-US" altLang="ja-JP"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endParaRPr>
          </a:p>
        </p:txBody>
      </p:sp>
      <p:pic>
        <p:nvPicPr>
          <p:cNvPr id="5" name="图片 11">
            <a:extLst>
              <a:ext uri="{FF2B5EF4-FFF2-40B4-BE49-F238E27FC236}">
                <a16:creationId xmlns:a16="http://schemas.microsoft.com/office/drawing/2014/main" id="{94EC1DA8-5321-4546-956C-8FF9DFF9BB0A}"/>
              </a:ext>
            </a:extLst>
          </p:cNvPr>
          <p:cNvPicPr>
            <a:picLocks noChangeAspect="1"/>
          </p:cNvPicPr>
          <p:nvPr/>
        </p:nvPicPr>
        <p:blipFill rotWithShape="1">
          <a:blip r:embed="rId2">
            <a:extLst>
              <a:ext uri="{28A0092B-C50C-407E-A947-70E740481C1C}">
                <a14:useLocalDpi xmlns:a14="http://schemas.microsoft.com/office/drawing/2010/main" val="0"/>
              </a:ext>
            </a:extLst>
          </a:blip>
          <a:srcRect r="13333"/>
          <a:stretch/>
        </p:blipFill>
        <p:spPr>
          <a:xfrm>
            <a:off x="-36512" y="980728"/>
            <a:ext cx="4437919" cy="3600333"/>
          </a:xfrm>
          <a:prstGeom prst="rect">
            <a:avLst/>
          </a:prstGeom>
        </p:spPr>
      </p:pic>
      <p:sp>
        <p:nvSpPr>
          <p:cNvPr id="7" name="Rectangle 1027">
            <a:extLst>
              <a:ext uri="{FF2B5EF4-FFF2-40B4-BE49-F238E27FC236}">
                <a16:creationId xmlns:a16="http://schemas.microsoft.com/office/drawing/2014/main" id="{2A702B2E-EABC-DF43-A962-AAEED3B92F88}"/>
              </a:ext>
            </a:extLst>
          </p:cNvPr>
          <p:cNvSpPr txBox="1">
            <a:spLocks noChangeArrowheads="1"/>
          </p:cNvSpPr>
          <p:nvPr/>
        </p:nvSpPr>
        <p:spPr bwMode="auto">
          <a:xfrm>
            <a:off x="551482" y="4797152"/>
            <a:ext cx="8340998" cy="184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6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Includes intra-seasonal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τ</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and decadal (I) processes.</a:t>
            </a:r>
          </a:p>
          <a:p>
            <a:pPr marL="274320" marR="0" lvl="0" indent="-274320" algn="l" defTabSz="914400" rtl="0" eaLnBrk="1" fontAlgn="base" latinLnBrk="0" hangingPunct="1">
              <a:lnSpc>
                <a:spcPts val="2660"/>
              </a:lnSpc>
              <a:spcBef>
                <a:spcPts val="1200"/>
              </a:spcBef>
              <a:spcAft>
                <a:spcPct val="0"/>
              </a:spcAft>
              <a:buClrTx/>
              <a:buSzPct val="80000"/>
              <a:buFont typeface="Wingdings" charset="0"/>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Reproduce not only general properties of ENSO, but also complexity in patterns (e.g., CP vs EP events), intensity (e.g., 10-20 year reoccurrence of extreme El Niño), and temporal evolution (e.g., more multi-year La Niña than multi-year El Niño).</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8" name="图片 14">
            <a:extLst>
              <a:ext uri="{FF2B5EF4-FFF2-40B4-BE49-F238E27FC236}">
                <a16:creationId xmlns:a16="http://schemas.microsoft.com/office/drawing/2014/main" id="{FB7F133D-49AF-D941-A518-48BD3D485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619519"/>
            <a:ext cx="4500000" cy="2428294"/>
          </a:xfrm>
          <a:prstGeom prst="rect">
            <a:avLst/>
          </a:prstGeom>
        </p:spPr>
      </p:pic>
      <p:sp>
        <p:nvSpPr>
          <p:cNvPr id="9" name="TextBox 8">
            <a:extLst>
              <a:ext uri="{FF2B5EF4-FFF2-40B4-BE49-F238E27FC236}">
                <a16:creationId xmlns:a16="http://schemas.microsoft.com/office/drawing/2014/main" id="{CBDCB8DB-6F70-F84A-A135-760D508A1163}"/>
              </a:ext>
            </a:extLst>
          </p:cNvPr>
          <p:cNvSpPr txBox="1"/>
          <p:nvPr/>
        </p:nvSpPr>
        <p:spPr>
          <a:xfrm>
            <a:off x="4545423" y="961331"/>
            <a:ext cx="4059025" cy="579646"/>
          </a:xfrm>
          <a:prstGeom prst="rect">
            <a:avLst/>
          </a:prstGeom>
          <a:noFill/>
        </p:spPr>
        <p:txBody>
          <a:bodyPr wrap="square" rtlCol="0">
            <a:spAutoFit/>
          </a:bodyPr>
          <a:lstStyle/>
          <a:p>
            <a:pPr marL="0" marR="0" lvl="0" indent="0" algn="l" defTabSz="914400" rtl="0" eaLnBrk="1" fontAlgn="base" latinLnBrk="0" hangingPunct="1">
              <a:lnSpc>
                <a:spcPts val="186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Three-box model with</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intra-seasonal and decadal processes:</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0" name="TextBox 9">
            <a:extLst>
              <a:ext uri="{FF2B5EF4-FFF2-40B4-BE49-F238E27FC236}">
                <a16:creationId xmlns:a16="http://schemas.microsoft.com/office/drawing/2014/main" id="{A05F793A-1A26-A54A-BF06-056F27CB2DF8}"/>
              </a:ext>
            </a:extLst>
          </p:cNvPr>
          <p:cNvSpPr txBox="1"/>
          <p:nvPr/>
        </p:nvSpPr>
        <p:spPr>
          <a:xfrm>
            <a:off x="5364088" y="4211796"/>
            <a:ext cx="37862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Chen et al. (2021, </a:t>
            </a:r>
            <a:r>
              <a:rPr kumimoji="0" lang="en-US" altLang="zh-CN"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NG</a:t>
            </a:r>
            <a:r>
              <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under review)</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74230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Missing ingredients to conceptual models</a:t>
            </a:r>
            <a:endPar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endParaRPr>
          </a:p>
        </p:txBody>
      </p:sp>
      <p:sp>
        <p:nvSpPr>
          <p:cNvPr id="5" name="Rectangle 1027"/>
          <p:cNvSpPr txBox="1">
            <a:spLocks noChangeArrowheads="1"/>
          </p:cNvSpPr>
          <p:nvPr/>
        </p:nvSpPr>
        <p:spPr bwMode="auto">
          <a:xfrm>
            <a:off x="827584" y="980728"/>
            <a:ext cx="7932860" cy="55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2400"/>
              </a:lnSpc>
              <a:spcBef>
                <a:spcPts val="1800"/>
              </a:spcBef>
              <a:spcAft>
                <a:spcPct val="0"/>
              </a:spcAft>
              <a:buClr>
                <a:prstClr val="black"/>
              </a:buClr>
              <a:buSzPct val="80000"/>
              <a:buFont typeface="Wingdings" charset="0"/>
              <a:buChar char="l"/>
              <a:tabLst/>
              <a:defRPr/>
            </a:pP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oscillator mechanisms appear in nature, and their relative importance may be time-dependent.</a:t>
            </a:r>
          </a:p>
          <a:p>
            <a:pPr lvl="0" algn="l" eaLnBrk="1" hangingPunct="1">
              <a:lnSpc>
                <a:spcPts val="2400"/>
              </a:lnSpc>
              <a:spcBef>
                <a:spcPts val="1800"/>
              </a:spcBef>
              <a:buSzPct val="80000"/>
              <a:buFont typeface="Wingdings" charset="0"/>
              <a:buChar char="l"/>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are just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heuristic</a:t>
            </a:r>
            <a:r>
              <a:rPr lang="en-US" altLang="en-US" sz="2200" dirty="0">
                <a:solidFill>
                  <a:prstClr val="black"/>
                </a:solidFill>
                <a:latin typeface="Times New Roman" panose="02020603050405020304" pitchFamily="18" charset="0"/>
                <a:cs typeface="Times New Roman" panose="02020603050405020304" pitchFamily="18" charset="0"/>
              </a:rPr>
              <a:t> (or intuitive)</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and cannot perfectly simulate all features of ENSO events. </a:t>
            </a: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Model parameters should </a:t>
            </a:r>
            <a:r>
              <a:rPr kumimoji="1"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not be constant</a:t>
            </a:r>
            <a:r>
              <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as an example, seasonal cycle may be included in the model parameters.</a:t>
            </a: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can be forced by high frequency such as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random (stochastic) forcing.</a:t>
            </a:r>
            <a:endPar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ts val="24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do not consider </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inter-basin interactions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which are recently found to be able to </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initiate or modulate ENSO events</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p>
          <a:p>
            <a:pPr marL="342900" marR="0" lvl="0" indent="-342900" algn="l" defTabSz="914400" rtl="0" eaLnBrk="1" fontAlgn="base" latinLnBrk="0" hangingPunct="1">
              <a:lnSpc>
                <a:spcPts val="2600"/>
              </a:lnSpc>
              <a:spcBef>
                <a:spcPts val="1800"/>
              </a:spcBef>
              <a:spcAft>
                <a:spcPct val="0"/>
              </a:spcAft>
              <a:buClrTx/>
              <a:buSzPct val="80000"/>
              <a:buFont typeface="Wingdings" charset="0"/>
              <a:buChar char="l"/>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Jansen et al.’s (2009) model showed that the Indian and Atlantic Oceans provide negative feedbacks to ENSO which are inconsistent with the initiation of ENSO by other oceans.</a:t>
            </a:r>
            <a:endParaRPr kumimoji="1" lang="en-US" altLang="zh-CN" sz="2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738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4">
            <a:extLst>
              <a:ext uri="{FF2B5EF4-FFF2-40B4-BE49-F238E27FC236}">
                <a16:creationId xmlns:a16="http://schemas.microsoft.com/office/drawing/2014/main" id="{411F4A34-0337-3A41-9D31-DE17E8755487}"/>
              </a:ext>
            </a:extLst>
          </p:cNvPr>
          <p:cNvSpPr/>
          <p:nvPr/>
        </p:nvSpPr>
        <p:spPr>
          <a:xfrm>
            <a:off x="-108520" y="912817"/>
            <a:ext cx="5106560" cy="804131"/>
          </a:xfrm>
          <a:prstGeom prst="rect">
            <a:avLst/>
          </a:prstGeom>
          <a:noFill/>
        </p:spPr>
        <p:txBody>
          <a:bodyPr wrap="square">
            <a:spAutoFit/>
          </a:bodyPr>
          <a:lstStyle/>
          <a:p>
            <a:pPr marL="0" marR="0" lvl="0" indent="0" algn="ctr" defTabSz="914400" rtl="0" eaLnBrk="1" fontAlgn="base" latinLnBrk="0" hangingPunct="1">
              <a:lnSpc>
                <a:spcPts val="2900"/>
              </a:lnSpc>
              <a:spcBef>
                <a:spcPct val="0"/>
              </a:spcBef>
              <a:spcAft>
                <a:spcPct val="0"/>
              </a:spcAft>
              <a:buClrTx/>
              <a:buSzTx/>
              <a:buFontTx/>
              <a:buNone/>
              <a:tabLst/>
              <a:defRPr/>
            </a:pP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CLIVAR</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a:t>
            </a: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ropical </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t>
            </a: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asin </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nteraction</a:t>
            </a: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(CLIVAR/TBI) </a:t>
            </a:r>
            <a:r>
              <a:rPr kumimoji="0" lang="en-US" altLang="ja-JP"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Research Focus</a:t>
            </a:r>
            <a:endPar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Group 2">
            <a:extLst>
              <a:ext uri="{FF2B5EF4-FFF2-40B4-BE49-F238E27FC236}">
                <a16:creationId xmlns:a16="http://schemas.microsoft.com/office/drawing/2014/main" id="{7A66E8DA-8A14-1A46-A57A-017E3D848A9D}"/>
              </a:ext>
            </a:extLst>
          </p:cNvPr>
          <p:cNvGrpSpPr/>
          <p:nvPr/>
        </p:nvGrpSpPr>
        <p:grpSpPr>
          <a:xfrm>
            <a:off x="4499992" y="3802686"/>
            <a:ext cx="4680520" cy="2885643"/>
            <a:chOff x="4644008" y="3802686"/>
            <a:chExt cx="4680520" cy="2885643"/>
          </a:xfrm>
        </p:grpSpPr>
        <p:pic>
          <p:nvPicPr>
            <p:cNvPr id="4" name="图片 3">
              <a:extLst>
                <a:ext uri="{FF2B5EF4-FFF2-40B4-BE49-F238E27FC236}">
                  <a16:creationId xmlns:a16="http://schemas.microsoft.com/office/drawing/2014/main" id="{C823F16F-EB06-9349-9C97-02F08EBD0765}"/>
                </a:ext>
              </a:extLst>
            </p:cNvPr>
            <p:cNvPicPr>
              <a:picLocks noChangeAspect="1"/>
            </p:cNvPicPr>
            <p:nvPr/>
          </p:nvPicPr>
          <p:blipFill>
            <a:blip r:embed="rId2"/>
            <a:stretch>
              <a:fillRect/>
            </a:stretch>
          </p:blipFill>
          <p:spPr>
            <a:xfrm>
              <a:off x="5779799" y="4373302"/>
              <a:ext cx="2317281" cy="2315027"/>
            </a:xfrm>
            <a:prstGeom prst="rect">
              <a:avLst/>
            </a:prstGeom>
          </p:spPr>
        </p:pic>
        <p:sp>
          <p:nvSpPr>
            <p:cNvPr id="5" name="矩形 5">
              <a:extLst>
                <a:ext uri="{FF2B5EF4-FFF2-40B4-BE49-F238E27FC236}">
                  <a16:creationId xmlns:a16="http://schemas.microsoft.com/office/drawing/2014/main" id="{30C5329D-7425-1F40-98CD-A66CC050A962}"/>
                </a:ext>
              </a:extLst>
            </p:cNvPr>
            <p:cNvSpPr/>
            <p:nvPr/>
          </p:nvSpPr>
          <p:spPr>
            <a:xfrm>
              <a:off x="4644008" y="3802686"/>
              <a:ext cx="4680520" cy="452496"/>
            </a:xfrm>
            <a:prstGeom prst="rect">
              <a:avLst/>
            </a:prstGeom>
            <a:noFill/>
          </p:spPr>
          <p:txBody>
            <a:bodyPr wrap="square">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National Key R&amp;D Program of China</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1">
            <a:extLst>
              <a:ext uri="{FF2B5EF4-FFF2-40B4-BE49-F238E27FC236}">
                <a16:creationId xmlns:a16="http://schemas.microsoft.com/office/drawing/2014/main" id="{81D8D68E-6F6B-2247-95DD-927A4CED5050}"/>
              </a:ext>
            </a:extLst>
          </p:cNvPr>
          <p:cNvPicPr>
            <a:picLocks noChangeAspect="1"/>
          </p:cNvPicPr>
          <p:nvPr/>
        </p:nvPicPr>
        <p:blipFill>
          <a:blip r:embed="rId3"/>
          <a:stretch>
            <a:fillRect/>
          </a:stretch>
        </p:blipFill>
        <p:spPr>
          <a:xfrm>
            <a:off x="859216" y="1691005"/>
            <a:ext cx="3039110" cy="2058035"/>
          </a:xfrm>
          <a:prstGeom prst="rect">
            <a:avLst/>
          </a:prstGeom>
        </p:spPr>
      </p:pic>
      <p:grpSp>
        <p:nvGrpSpPr>
          <p:cNvPr id="7" name="Group 6">
            <a:extLst>
              <a:ext uri="{FF2B5EF4-FFF2-40B4-BE49-F238E27FC236}">
                <a16:creationId xmlns:a16="http://schemas.microsoft.com/office/drawing/2014/main" id="{F231C48B-EB49-CB42-881E-50B629BD8BD9}"/>
              </a:ext>
            </a:extLst>
          </p:cNvPr>
          <p:cNvGrpSpPr/>
          <p:nvPr/>
        </p:nvGrpSpPr>
        <p:grpSpPr>
          <a:xfrm>
            <a:off x="-180528" y="3809230"/>
            <a:ext cx="5094605" cy="2970234"/>
            <a:chOff x="252730" y="3809230"/>
            <a:chExt cx="5094605" cy="2970234"/>
          </a:xfrm>
        </p:grpSpPr>
        <p:pic>
          <p:nvPicPr>
            <p:cNvPr id="8" name="图片 16">
              <a:extLst>
                <a:ext uri="{FF2B5EF4-FFF2-40B4-BE49-F238E27FC236}">
                  <a16:creationId xmlns:a16="http://schemas.microsoft.com/office/drawing/2014/main" id="{40225616-522E-394C-96FE-96777E73E35D}"/>
                </a:ext>
              </a:extLst>
            </p:cNvPr>
            <p:cNvPicPr/>
            <p:nvPr/>
          </p:nvPicPr>
          <p:blipFill>
            <a:blip r:embed="rId4"/>
            <a:stretch>
              <a:fillRect/>
            </a:stretch>
          </p:blipFill>
          <p:spPr>
            <a:xfrm>
              <a:off x="1074440" y="4212706"/>
              <a:ext cx="3392632" cy="1963242"/>
            </a:xfrm>
            <a:prstGeom prst="rect">
              <a:avLst/>
            </a:prstGeom>
          </p:spPr>
        </p:pic>
        <p:sp>
          <p:nvSpPr>
            <p:cNvPr id="9" name="矩形 11">
              <a:extLst>
                <a:ext uri="{FF2B5EF4-FFF2-40B4-BE49-F238E27FC236}">
                  <a16:creationId xmlns:a16="http://schemas.microsoft.com/office/drawing/2014/main" id="{A12EBBF4-D61F-5E40-912B-02DAF172EB6E}"/>
                </a:ext>
              </a:extLst>
            </p:cNvPr>
            <p:cNvSpPr/>
            <p:nvPr/>
          </p:nvSpPr>
          <p:spPr>
            <a:xfrm>
              <a:off x="252730" y="3809230"/>
              <a:ext cx="5094605" cy="489558"/>
            </a:xfrm>
            <a:prstGeom prst="rect">
              <a:avLst/>
            </a:prstGeom>
            <a:noFill/>
          </p:spPr>
          <p:txBody>
            <a:bodyPr wrap="square">
              <a:spAutoFit/>
            </a:body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Recent progress of TBI</a:t>
              </a:r>
              <a:endParaRPr kumimoji="0" lang="zh-CN" altLang="en-US" sz="22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20">
              <a:extLst>
                <a:ext uri="{FF2B5EF4-FFF2-40B4-BE49-F238E27FC236}">
                  <a16:creationId xmlns:a16="http://schemas.microsoft.com/office/drawing/2014/main" id="{5A082D8D-0808-BC41-8F88-E1F6DDC139F6}"/>
                </a:ext>
              </a:extLst>
            </p:cNvPr>
            <p:cNvSpPr txBox="1"/>
            <p:nvPr/>
          </p:nvSpPr>
          <p:spPr>
            <a:xfrm>
              <a:off x="1153558" y="6174170"/>
              <a:ext cx="3238564" cy="605294"/>
            </a:xfrm>
            <a:prstGeom prst="rect">
              <a:avLst/>
            </a:prstGeom>
            <a:noFill/>
          </p:spPr>
          <p:txBody>
            <a:bodyPr wrap="square" rtlCol="0" anchor="t">
              <a:spAutoFit/>
            </a:bodyPr>
            <a:lstStyle/>
            <a:p>
              <a:pPr marL="0" marR="0" lvl="0" indent="0" algn="ctr" defTabSz="914400" rtl="0" eaLnBrk="1" fontAlgn="base" latinLnBrk="0" hangingPunct="1">
                <a:lnSpc>
                  <a:spcPts val="2020"/>
                </a:lnSpc>
                <a:spcBef>
                  <a:spcPct val="0"/>
                </a:spcBef>
                <a:spcAft>
                  <a:spcPct val="0"/>
                </a:spcAft>
                <a:buClrTx/>
                <a:buSzTx/>
                <a:buFont typeface="Arial" panose="020B0604020202020204" pitchFamily="34" charset="0"/>
                <a:buNone/>
                <a:tabLst/>
                <a:defRPr/>
              </a:pPr>
              <a:r>
                <a:rPr kumimoji="0" lang="zh-CN" altLang="en-US" sz="21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altLang="zh-CN"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Cai et al. (2019), Wang (2019), and </a:t>
              </a:r>
              <a:r>
                <a:rPr kumimoji="0" lang="en-US" altLang="zh-CN" sz="1800" b="1" i="0" u="none" strike="noStrike" kern="1200" cap="none" spc="0" normalizeH="0" baseline="0" noProof="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Mechoso</a:t>
              </a:r>
              <a:r>
                <a:rPr kumimoji="0" lang="en-US" altLang="zh-CN" sz="1800" b="1" i="0" u="none" strike="noStrike" kern="1200" cap="none" spc="0" normalizeH="0" baseline="0" noProof="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(2020)</a:t>
              </a:r>
            </a:p>
          </p:txBody>
        </p:sp>
      </p:grpSp>
      <p:sp>
        <p:nvSpPr>
          <p:cNvPr id="11" name="Line 24">
            <a:extLst>
              <a:ext uri="{FF2B5EF4-FFF2-40B4-BE49-F238E27FC236}">
                <a16:creationId xmlns:a16="http://schemas.microsoft.com/office/drawing/2014/main" id="{7702925E-10B0-4F45-A5A5-0BD9197B7EA1}"/>
              </a:ext>
            </a:extLst>
          </p:cNvPr>
          <p:cNvSpPr>
            <a:spLocks noChangeShapeType="1"/>
          </p:cNvSpPr>
          <p:nvPr/>
        </p:nvSpPr>
        <p:spPr bwMode="auto">
          <a:xfrm>
            <a:off x="534988" y="829208"/>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grpSp>
        <p:nvGrpSpPr>
          <p:cNvPr id="12" name="Group 11">
            <a:extLst>
              <a:ext uri="{FF2B5EF4-FFF2-40B4-BE49-F238E27FC236}">
                <a16:creationId xmlns:a16="http://schemas.microsoft.com/office/drawing/2014/main" id="{B6FD6B52-266C-8447-AF25-B403D0096F30}"/>
              </a:ext>
            </a:extLst>
          </p:cNvPr>
          <p:cNvGrpSpPr/>
          <p:nvPr/>
        </p:nvGrpSpPr>
        <p:grpSpPr>
          <a:xfrm>
            <a:off x="4968618" y="1196752"/>
            <a:ext cx="4028303" cy="1933336"/>
            <a:chOff x="4968618" y="1037902"/>
            <a:chExt cx="4028303" cy="1933336"/>
          </a:xfrm>
        </p:grpSpPr>
        <p:sp>
          <p:nvSpPr>
            <p:cNvPr id="13" name="TextBox 12">
              <a:extLst>
                <a:ext uri="{FF2B5EF4-FFF2-40B4-BE49-F238E27FC236}">
                  <a16:creationId xmlns:a16="http://schemas.microsoft.com/office/drawing/2014/main" id="{EFF368E0-CAF8-2D4D-B49C-3FA66F371DD5}"/>
                </a:ext>
              </a:extLst>
            </p:cNvPr>
            <p:cNvSpPr txBox="1"/>
            <p:nvPr/>
          </p:nvSpPr>
          <p:spPr>
            <a:xfrm>
              <a:off x="4968618" y="1524688"/>
              <a:ext cx="4028303" cy="144655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WCRP-CLIVAR was/is frequently organizing inter-basin interaction workshops or special sessions</a:t>
              </a:r>
            </a:p>
          </p:txBody>
        </p:sp>
        <p:pic>
          <p:nvPicPr>
            <p:cNvPr id="14" name="Picture 13">
              <a:extLst>
                <a:ext uri="{FF2B5EF4-FFF2-40B4-BE49-F238E27FC236}">
                  <a16:creationId xmlns:a16="http://schemas.microsoft.com/office/drawing/2014/main" id="{8CCBF5E9-37CD-9841-ACDF-B9F5ADD24AB1}"/>
                </a:ext>
              </a:extLst>
            </p:cNvPr>
            <p:cNvPicPr>
              <a:picLocks noChangeAspect="1"/>
            </p:cNvPicPr>
            <p:nvPr/>
          </p:nvPicPr>
          <p:blipFill rotWithShape="1">
            <a:blip r:embed="rId5"/>
            <a:srcRect r="63570" b="45917"/>
            <a:stretch/>
          </p:blipFill>
          <p:spPr>
            <a:xfrm>
              <a:off x="6277916" y="1037902"/>
              <a:ext cx="1634644" cy="515140"/>
            </a:xfrm>
            <a:prstGeom prst="rect">
              <a:avLst/>
            </a:prstGeom>
          </p:spPr>
        </p:pic>
      </p:grpSp>
      <p:sp>
        <p:nvSpPr>
          <p:cNvPr id="15" name="TextBox 1">
            <a:extLst>
              <a:ext uri="{FF2B5EF4-FFF2-40B4-BE49-F238E27FC236}">
                <a16:creationId xmlns:a16="http://schemas.microsoft.com/office/drawing/2014/main" id="{2C664187-073A-6E47-8187-113B5F352C87}"/>
              </a:ext>
            </a:extLst>
          </p:cNvPr>
          <p:cNvSpPr txBox="1">
            <a:spLocks noChangeArrowheads="1"/>
          </p:cNvSpPr>
          <p:nvPr/>
        </p:nvSpPr>
        <p:spPr bwMode="auto">
          <a:xfrm>
            <a:off x="0" y="193226"/>
            <a:ext cx="9144000"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Times New Roman"/>
                <a:ea typeface="黑体" charset="0"/>
                <a:cs typeface="Times New Roman"/>
              </a:rPr>
              <a:t>Frontier scientific issues: Three-ocean interactions</a:t>
            </a:r>
            <a:endParaRPr kumimoji="0" lang="zh-CN" altLang="en-US" sz="26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Tree>
    <p:extLst>
      <p:ext uri="{BB962C8B-B14F-4D97-AF65-F5344CB8AC3E}">
        <p14:creationId xmlns:p14="http://schemas.microsoft.com/office/powerpoint/2010/main" val="19890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5C814-93B4-4CBC-B8BD-025FC5F0970B}"/>
              </a:ext>
            </a:extLst>
          </p:cNvPr>
          <p:cNvPicPr>
            <a:picLocks noChangeAspect="1"/>
          </p:cNvPicPr>
          <p:nvPr/>
        </p:nvPicPr>
        <p:blipFill>
          <a:blip r:embed="rId2"/>
          <a:stretch>
            <a:fillRect/>
          </a:stretch>
        </p:blipFill>
        <p:spPr>
          <a:xfrm>
            <a:off x="0" y="1427835"/>
            <a:ext cx="9144000" cy="4591965"/>
          </a:xfrm>
          <a:prstGeom prst="rect">
            <a:avLst/>
          </a:prstGeom>
        </p:spPr>
      </p:pic>
      <p:sp>
        <p:nvSpPr>
          <p:cNvPr id="5" name="TextBox 4">
            <a:extLst>
              <a:ext uri="{FF2B5EF4-FFF2-40B4-BE49-F238E27FC236}">
                <a16:creationId xmlns:a16="http://schemas.microsoft.com/office/drawing/2014/main" id="{28489B35-B0C7-4F1A-A490-F878AEC3E812}"/>
              </a:ext>
            </a:extLst>
          </p:cNvPr>
          <p:cNvSpPr txBox="1"/>
          <p:nvPr/>
        </p:nvSpPr>
        <p:spPr>
          <a:xfrm>
            <a:off x="76200" y="376535"/>
            <a:ext cx="9067800" cy="461665"/>
          </a:xfrm>
          <a:prstGeom prst="rect">
            <a:avLst/>
          </a:prstGeom>
          <a:noFill/>
        </p:spPr>
        <p:txBody>
          <a:bodyPr wrap="square">
            <a:spAutoFit/>
          </a:bodyPr>
          <a:lstStyle/>
          <a:p>
            <a:r>
              <a:rPr lang="en-US" sz="2400" b="1" i="0" u="none" strike="noStrike" baseline="0" dirty="0">
                <a:solidFill>
                  <a:srgbClr val="C00000"/>
                </a:solidFill>
                <a:latin typeface="AdvTTf99636c8.B"/>
              </a:rPr>
              <a:t>Evolution of tropical inter-basin interactions during a typical El Niño </a:t>
            </a:r>
            <a:endParaRPr kumimoji="0" lang="zh-CN" altLang="en-US" sz="3600" b="1" i="0" u="none" strike="noStrike" kern="1200" cap="none" spc="0" normalizeH="0" baseline="0" noProof="0" dirty="0">
              <a:ln>
                <a:noFill/>
              </a:ln>
              <a:solidFill>
                <a:srgbClr val="C00000"/>
              </a:solidFill>
              <a:effectLst/>
              <a:uLnTx/>
              <a:uFillTx/>
              <a:latin typeface="Times New Roman"/>
              <a:ea typeface="黑体" charset="0"/>
              <a:cs typeface="Times New Roman"/>
              <a:sym typeface="Arial" charset="0"/>
            </a:endParaRPr>
          </a:p>
        </p:txBody>
      </p:sp>
      <p:sp>
        <p:nvSpPr>
          <p:cNvPr id="6" name="TextBox 5">
            <a:extLst>
              <a:ext uri="{FF2B5EF4-FFF2-40B4-BE49-F238E27FC236}">
                <a16:creationId xmlns:a16="http://schemas.microsoft.com/office/drawing/2014/main" id="{158765C6-A4A7-48BE-93DE-26474E7740B7}"/>
              </a:ext>
            </a:extLst>
          </p:cNvPr>
          <p:cNvSpPr txBox="1"/>
          <p:nvPr/>
        </p:nvSpPr>
        <p:spPr>
          <a:xfrm>
            <a:off x="7239000" y="6352401"/>
            <a:ext cx="1524000" cy="276999"/>
          </a:xfrm>
          <a:prstGeom prst="rect">
            <a:avLst/>
          </a:prstGeom>
          <a:noFill/>
        </p:spPr>
        <p:txBody>
          <a:bodyPr wrap="square">
            <a:spAutoFit/>
          </a:bodyPr>
          <a:lstStyle/>
          <a:p>
            <a:r>
              <a:rPr lang="en-US" sz="1200" b="1" dirty="0">
                <a:solidFill>
                  <a:schemeClr val="tx1"/>
                </a:solidFill>
              </a:rPr>
              <a:t>Cai et al. (2019</a:t>
            </a:r>
            <a:r>
              <a:rPr lang="en-US" sz="1100" b="1"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3793166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Line 24">
            <a:extLst>
              <a:ext uri="{FF2B5EF4-FFF2-40B4-BE49-F238E27FC236}">
                <a16:creationId xmlns:a16="http://schemas.microsoft.com/office/drawing/2014/main" id="{4E7E636B-0265-914A-9476-8F4EAE817740}"/>
              </a:ext>
            </a:extLst>
          </p:cNvPr>
          <p:cNvSpPr>
            <a:spLocks noChangeShapeType="1"/>
          </p:cNvSpPr>
          <p:nvPr/>
        </p:nvSpPr>
        <p:spPr bwMode="auto">
          <a:xfrm>
            <a:off x="430213" y="836712"/>
            <a:ext cx="8207375" cy="0"/>
          </a:xfrm>
          <a:prstGeom prst="line">
            <a:avLst/>
          </a:prstGeom>
          <a:noFill/>
          <a:ln w="38100" cmpd="sng">
            <a:solidFill>
              <a:srgbClr val="0099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 name="TextBox 1">
            <a:extLst>
              <a:ext uri="{FF2B5EF4-FFF2-40B4-BE49-F238E27FC236}">
                <a16:creationId xmlns:a16="http://schemas.microsoft.com/office/drawing/2014/main" id="{C117BA89-9E33-5946-BE96-9B003E162F85}"/>
              </a:ext>
            </a:extLst>
          </p:cNvPr>
          <p:cNvSpPr txBox="1">
            <a:spLocks noChangeArrowheads="1"/>
          </p:cNvSpPr>
          <p:nvPr/>
        </p:nvSpPr>
        <p:spPr bwMode="auto">
          <a:xfrm>
            <a:off x="12700" y="169476"/>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Indian &amp; Atlantic Oceans can initiate/induce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a:t>
            </a:r>
            <a:r>
              <a:rPr kumimoji="0" 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67" name="TextBox 66">
            <a:extLst>
              <a:ext uri="{FF2B5EF4-FFF2-40B4-BE49-F238E27FC236}">
                <a16:creationId xmlns:a16="http://schemas.microsoft.com/office/drawing/2014/main" id="{F2D169B1-4F54-2F48-8F76-A2A80AB8D5E5}"/>
              </a:ext>
            </a:extLst>
          </p:cNvPr>
          <p:cNvSpPr txBox="1"/>
          <p:nvPr/>
        </p:nvSpPr>
        <p:spPr>
          <a:xfrm>
            <a:off x="323528" y="1006997"/>
            <a:ext cx="8712968" cy="2092881"/>
          </a:xfrm>
          <a:prstGeom prst="rect">
            <a:avLst/>
          </a:prstGeom>
          <a:noFill/>
        </p:spPr>
        <p:txBody>
          <a:bodyPr wrap="square" rtlCol="0">
            <a:spAutoFit/>
          </a:bodyPr>
          <a:lstStyle/>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Atlantic </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Niño/Niña</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can initiate/induce EP ENSO events</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TNA/AWP can initiate/induce CP ENSO events</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Indian Ocean influences the WP and then ENSO events;</a:t>
            </a:r>
          </a:p>
          <a:p>
            <a:pPr marL="274320" marR="0" lvl="0" indent="-274320" algn="l" defTabSz="914400" rtl="0" eaLnBrk="1" fontAlgn="ctr" latinLnBrk="0" hangingPunct="1">
              <a:lnSpc>
                <a:spcPts val="3880"/>
              </a:lnSpc>
              <a:spcBef>
                <a:spcPct val="0"/>
              </a:spcBef>
              <a:spcAft>
                <a:spcPct val="0"/>
              </a:spcAft>
              <a:buClrTx/>
              <a:buSzPct val="160000"/>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Presently,</a:t>
            </a: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 conceptual models do not address inter-basin interactions</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pic>
        <p:nvPicPr>
          <p:cNvPr id="3" name="Picture 2">
            <a:extLst>
              <a:ext uri="{FF2B5EF4-FFF2-40B4-BE49-F238E27FC236}">
                <a16:creationId xmlns:a16="http://schemas.microsoft.com/office/drawing/2014/main" id="{DE6784E1-246F-7E42-9482-73683C38B175}"/>
              </a:ext>
            </a:extLst>
          </p:cNvPr>
          <p:cNvPicPr>
            <a:picLocks noChangeAspect="1"/>
          </p:cNvPicPr>
          <p:nvPr/>
        </p:nvPicPr>
        <p:blipFill rotWithShape="1">
          <a:blip r:embed="rId2"/>
          <a:srcRect t="21651" b="34250"/>
          <a:stretch/>
        </p:blipFill>
        <p:spPr>
          <a:xfrm>
            <a:off x="-36512" y="3573016"/>
            <a:ext cx="9144000" cy="3024336"/>
          </a:xfrm>
          <a:prstGeom prst="rect">
            <a:avLst/>
          </a:prstGeom>
        </p:spPr>
      </p:pic>
      <p:sp>
        <p:nvSpPr>
          <p:cNvPr id="90" name="TextBox 89">
            <a:extLst>
              <a:ext uri="{FF2B5EF4-FFF2-40B4-BE49-F238E27FC236}">
                <a16:creationId xmlns:a16="http://schemas.microsoft.com/office/drawing/2014/main" id="{E049E2F6-9719-3A45-AE99-477DFD944B0D}"/>
              </a:ext>
            </a:extLst>
          </p:cNvPr>
          <p:cNvSpPr txBox="1"/>
          <p:nvPr/>
        </p:nvSpPr>
        <p:spPr>
          <a:xfrm>
            <a:off x="6084168" y="6021288"/>
            <a:ext cx="258282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(2019,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Clim</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Dyn</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p:txBody>
      </p:sp>
    </p:spTree>
    <p:extLst>
      <p:ext uri="{BB962C8B-B14F-4D97-AF65-F5344CB8AC3E}">
        <p14:creationId xmlns:p14="http://schemas.microsoft.com/office/powerpoint/2010/main" val="3877457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a:extLst>
              <a:ext uri="{FF2B5EF4-FFF2-40B4-BE49-F238E27FC236}">
                <a16:creationId xmlns:a16="http://schemas.microsoft.com/office/drawing/2014/main" id="{1950F250-0342-7142-B8DC-C742012CE197}"/>
              </a:ext>
            </a:extLst>
          </p:cNvPr>
          <p:cNvPicPr>
            <a:picLocks noChangeAspect="1"/>
          </p:cNvPicPr>
          <p:nvPr/>
        </p:nvPicPr>
        <p:blipFill rotWithShape="1">
          <a:blip r:embed="rId2"/>
          <a:srcRect b="56426"/>
          <a:stretch/>
        </p:blipFill>
        <p:spPr>
          <a:xfrm>
            <a:off x="641251" y="836712"/>
            <a:ext cx="6357564" cy="1983733"/>
          </a:xfrm>
          <a:prstGeom prst="rect">
            <a:avLst/>
          </a:prstGeom>
        </p:spPr>
      </p:pic>
      <p:cxnSp>
        <p:nvCxnSpPr>
          <p:cNvPr id="21" name="直接箭头连接符 8">
            <a:extLst>
              <a:ext uri="{FF2B5EF4-FFF2-40B4-BE49-F238E27FC236}">
                <a16:creationId xmlns:a16="http://schemas.microsoft.com/office/drawing/2014/main" id="{5A427D9C-CC78-1645-BF52-B1A1F9C0B466}"/>
              </a:ext>
            </a:extLst>
          </p:cNvPr>
          <p:cNvCxnSpPr>
            <a:cxnSpLocks/>
          </p:cNvCxnSpPr>
          <p:nvPr/>
        </p:nvCxnSpPr>
        <p:spPr>
          <a:xfrm>
            <a:off x="5990703" y="1052736"/>
            <a:ext cx="0" cy="268608"/>
          </a:xfrm>
          <a:prstGeom prst="straightConnector1">
            <a:avLst/>
          </a:prstGeom>
          <a:noFill/>
          <a:ln w="38100" cap="flat" cmpd="sng" algn="ctr">
            <a:solidFill>
              <a:srgbClr val="007C38"/>
            </a:solidFill>
            <a:prstDash val="solid"/>
            <a:miter lim="800000"/>
            <a:tailEnd type="stealth" w="lg" len="lg"/>
          </a:ln>
          <a:effectLst/>
        </p:spPr>
      </p:cxnSp>
      <p:cxnSp>
        <p:nvCxnSpPr>
          <p:cNvPr id="22" name="直接箭头连接符 9">
            <a:extLst>
              <a:ext uri="{FF2B5EF4-FFF2-40B4-BE49-F238E27FC236}">
                <a16:creationId xmlns:a16="http://schemas.microsoft.com/office/drawing/2014/main" id="{460CF450-C168-F64B-8129-370665A0F6D6}"/>
              </a:ext>
            </a:extLst>
          </p:cNvPr>
          <p:cNvCxnSpPr>
            <a:cxnSpLocks/>
          </p:cNvCxnSpPr>
          <p:nvPr/>
        </p:nvCxnSpPr>
        <p:spPr>
          <a:xfrm flipH="1">
            <a:off x="5630663" y="1404000"/>
            <a:ext cx="320040"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12">
            <a:extLst>
              <a:ext uri="{FF2B5EF4-FFF2-40B4-BE49-F238E27FC236}">
                <a16:creationId xmlns:a16="http://schemas.microsoft.com/office/drawing/2014/main" id="{B83CC55F-0513-F141-81F7-90B38DD80B0C}"/>
              </a:ext>
            </a:extLst>
          </p:cNvPr>
          <p:cNvCxnSpPr>
            <a:cxnSpLocks/>
          </p:cNvCxnSpPr>
          <p:nvPr/>
        </p:nvCxnSpPr>
        <p:spPr>
          <a:xfrm flipV="1">
            <a:off x="3902471" y="1278808"/>
            <a:ext cx="0" cy="291661"/>
          </a:xfrm>
          <a:prstGeom prst="straightConnector1">
            <a:avLst/>
          </a:prstGeom>
          <a:noFill/>
          <a:ln w="38100" cap="flat" cmpd="sng" algn="ctr">
            <a:solidFill>
              <a:srgbClr val="007C38"/>
            </a:solidFill>
            <a:prstDash val="solid"/>
            <a:miter lim="800000"/>
            <a:tailEnd type="stealth" w="lg" len="lg"/>
          </a:ln>
          <a:effectLst/>
        </p:spPr>
      </p:cxnSp>
      <p:cxnSp>
        <p:nvCxnSpPr>
          <p:cNvPr id="24" name="直接箭头连接符 14">
            <a:extLst>
              <a:ext uri="{FF2B5EF4-FFF2-40B4-BE49-F238E27FC236}">
                <a16:creationId xmlns:a16="http://schemas.microsoft.com/office/drawing/2014/main" id="{92BFE668-1999-8D46-8F5A-BB8CA286AA91}"/>
              </a:ext>
            </a:extLst>
          </p:cNvPr>
          <p:cNvCxnSpPr>
            <a:cxnSpLocks/>
          </p:cNvCxnSpPr>
          <p:nvPr/>
        </p:nvCxnSpPr>
        <p:spPr>
          <a:xfrm flipV="1">
            <a:off x="3037394" y="1476000"/>
            <a:ext cx="288032" cy="1"/>
          </a:xfrm>
          <a:prstGeom prst="straightConnector1">
            <a:avLst/>
          </a:prstGeom>
          <a:noFill/>
          <a:ln w="38100" cap="flat" cmpd="sng" algn="ctr">
            <a:solidFill>
              <a:srgbClr val="007C38"/>
            </a:solidFill>
            <a:prstDash val="solid"/>
            <a:miter lim="800000"/>
            <a:tailEnd type="stealth" w="lg" len="lg"/>
          </a:ln>
          <a:effectLst/>
        </p:spPr>
      </p:cxnSp>
      <p:cxnSp>
        <p:nvCxnSpPr>
          <p:cNvPr id="25" name="直接箭头连接符 17">
            <a:extLst>
              <a:ext uri="{FF2B5EF4-FFF2-40B4-BE49-F238E27FC236}">
                <a16:creationId xmlns:a16="http://schemas.microsoft.com/office/drawing/2014/main" id="{33AB61A9-C5EC-9143-A6EA-EDCE85F104A9}"/>
              </a:ext>
            </a:extLst>
          </p:cNvPr>
          <p:cNvCxnSpPr>
            <a:cxnSpLocks/>
          </p:cNvCxnSpPr>
          <p:nvPr/>
        </p:nvCxnSpPr>
        <p:spPr>
          <a:xfrm flipH="1" flipV="1">
            <a:off x="2359025" y="1497481"/>
            <a:ext cx="238530" cy="1637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接箭头连接符 26">
            <a:extLst>
              <a:ext uri="{FF2B5EF4-FFF2-40B4-BE49-F238E27FC236}">
                <a16:creationId xmlns:a16="http://schemas.microsoft.com/office/drawing/2014/main" id="{69F07D50-B2AD-D347-90D4-E601E7F60F1D}"/>
              </a:ext>
            </a:extLst>
          </p:cNvPr>
          <p:cNvCxnSpPr>
            <a:cxnSpLocks/>
          </p:cNvCxnSpPr>
          <p:nvPr/>
        </p:nvCxnSpPr>
        <p:spPr>
          <a:xfrm flipH="1">
            <a:off x="1932669" y="1216312"/>
            <a:ext cx="248032" cy="15059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Line 24">
            <a:extLst>
              <a:ext uri="{FF2B5EF4-FFF2-40B4-BE49-F238E27FC236}">
                <a16:creationId xmlns:a16="http://schemas.microsoft.com/office/drawing/2014/main" id="{CB6B7BBC-01E0-FE48-80D8-421858075F49}"/>
              </a:ext>
            </a:extLst>
          </p:cNvPr>
          <p:cNvSpPr>
            <a:spLocks noChangeShapeType="1"/>
          </p:cNvSpPr>
          <p:nvPr/>
        </p:nvSpPr>
        <p:spPr bwMode="auto">
          <a:xfrm>
            <a:off x="560388" y="7604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28" name="图片 13">
            <a:extLst>
              <a:ext uri="{FF2B5EF4-FFF2-40B4-BE49-F238E27FC236}">
                <a16:creationId xmlns:a16="http://schemas.microsoft.com/office/drawing/2014/main" id="{95B2E04D-897C-CC43-9C46-20DB99AFB671}"/>
              </a:ext>
            </a:extLst>
          </p:cNvPr>
          <p:cNvPicPr>
            <a:picLocks noChangeAspect="1"/>
          </p:cNvPicPr>
          <p:nvPr/>
        </p:nvPicPr>
        <p:blipFill rotWithShape="1">
          <a:blip r:embed="rId2"/>
          <a:srcRect t="47674" b="8752"/>
          <a:stretch/>
        </p:blipFill>
        <p:spPr>
          <a:xfrm>
            <a:off x="641263" y="3173447"/>
            <a:ext cx="6357600" cy="1983745"/>
          </a:xfrm>
          <a:prstGeom prst="rect">
            <a:avLst/>
          </a:prstGeom>
          <a:ln>
            <a:noFill/>
          </a:ln>
        </p:spPr>
      </p:pic>
      <p:sp>
        <p:nvSpPr>
          <p:cNvPr id="29" name="文本框 15">
            <a:extLst>
              <a:ext uri="{FF2B5EF4-FFF2-40B4-BE49-F238E27FC236}">
                <a16:creationId xmlns:a16="http://schemas.microsoft.com/office/drawing/2014/main" id="{7C0E3775-ED7F-454E-900C-C70525D4680D}"/>
              </a:ext>
            </a:extLst>
          </p:cNvPr>
          <p:cNvSpPr txBox="1"/>
          <p:nvPr/>
        </p:nvSpPr>
        <p:spPr>
          <a:xfrm>
            <a:off x="128339" y="2780928"/>
            <a:ext cx="3795589"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7C38"/>
                </a:solidFill>
                <a:effectLst/>
                <a:uLnTx/>
                <a:uFillTx/>
                <a:latin typeface="Times New Roman"/>
                <a:ea typeface="黑体" panose="02010609060101010101" pitchFamily="49" charset="-122"/>
                <a:cs typeface="Times New Roman"/>
              </a:rPr>
              <a:t>Atlantic Niña induces westerlies</a:t>
            </a:r>
            <a:endParaRPr kumimoji="0" lang="zh-CN" altLang="en-US" sz="2000" b="1" i="0" u="none" strike="noStrike" kern="1200" cap="none" spc="0" normalizeH="0" baseline="0" noProof="0" dirty="0">
              <a:ln>
                <a:noFill/>
              </a:ln>
              <a:solidFill>
                <a:srgbClr val="007C38"/>
              </a:solidFill>
              <a:effectLst/>
              <a:uLnTx/>
              <a:uFillTx/>
              <a:latin typeface="Arial" charset="0"/>
              <a:ea typeface="ＭＳ Ｐゴシック" charset="0"/>
            </a:endParaRPr>
          </a:p>
        </p:txBody>
      </p:sp>
      <p:cxnSp>
        <p:nvCxnSpPr>
          <p:cNvPr id="30" name="直接箭头连接符 18">
            <a:extLst>
              <a:ext uri="{FF2B5EF4-FFF2-40B4-BE49-F238E27FC236}">
                <a16:creationId xmlns:a16="http://schemas.microsoft.com/office/drawing/2014/main" id="{2CD2A23B-3B01-CF4D-A729-E502467FDAAF}"/>
              </a:ext>
            </a:extLst>
          </p:cNvPr>
          <p:cNvCxnSpPr>
            <a:cxnSpLocks/>
          </p:cNvCxnSpPr>
          <p:nvPr/>
        </p:nvCxnSpPr>
        <p:spPr>
          <a:xfrm>
            <a:off x="2362453" y="3330394"/>
            <a:ext cx="0" cy="268608"/>
          </a:xfrm>
          <a:prstGeom prst="straightConnector1">
            <a:avLst/>
          </a:prstGeom>
          <a:noFill/>
          <a:ln w="38100" cap="flat" cmpd="sng" algn="ctr">
            <a:solidFill>
              <a:srgbClr val="FF0000"/>
            </a:solidFill>
            <a:prstDash val="solid"/>
            <a:miter lim="800000"/>
            <a:tailEnd type="stealth" w="lg" len="lg"/>
          </a:ln>
          <a:effectLst/>
        </p:spPr>
      </p:cxnSp>
      <p:cxnSp>
        <p:nvCxnSpPr>
          <p:cNvPr id="31" name="直接箭头连接符 19">
            <a:extLst>
              <a:ext uri="{FF2B5EF4-FFF2-40B4-BE49-F238E27FC236}">
                <a16:creationId xmlns:a16="http://schemas.microsoft.com/office/drawing/2014/main" id="{21E5D469-163C-0345-B617-BC7295B1212B}"/>
              </a:ext>
            </a:extLst>
          </p:cNvPr>
          <p:cNvCxnSpPr>
            <a:cxnSpLocks/>
          </p:cNvCxnSpPr>
          <p:nvPr/>
        </p:nvCxnSpPr>
        <p:spPr>
          <a:xfrm flipV="1">
            <a:off x="3776487" y="3618426"/>
            <a:ext cx="0" cy="291661"/>
          </a:xfrm>
          <a:prstGeom prst="straightConnector1">
            <a:avLst/>
          </a:prstGeom>
          <a:noFill/>
          <a:ln w="38100" cap="flat" cmpd="sng" algn="ctr">
            <a:solidFill>
              <a:srgbClr val="FF0000"/>
            </a:solidFill>
            <a:prstDash val="solid"/>
            <a:miter lim="800000"/>
            <a:tailEnd type="stealth" w="lg" len="lg"/>
          </a:ln>
          <a:effectLst/>
        </p:spPr>
      </p:cxnSp>
      <p:cxnSp>
        <p:nvCxnSpPr>
          <p:cNvPr id="40" name="直接箭头连接符 20">
            <a:extLst>
              <a:ext uri="{FF2B5EF4-FFF2-40B4-BE49-F238E27FC236}">
                <a16:creationId xmlns:a16="http://schemas.microsoft.com/office/drawing/2014/main" id="{DD72C7CE-95AB-2E42-8B03-F59DEC07FE9D}"/>
              </a:ext>
            </a:extLst>
          </p:cNvPr>
          <p:cNvCxnSpPr>
            <a:cxnSpLocks/>
          </p:cNvCxnSpPr>
          <p:nvPr/>
        </p:nvCxnSpPr>
        <p:spPr>
          <a:xfrm flipV="1">
            <a:off x="3030708" y="3807386"/>
            <a:ext cx="288032" cy="1"/>
          </a:xfrm>
          <a:prstGeom prst="straightConnector1">
            <a:avLst/>
          </a:prstGeom>
          <a:noFill/>
          <a:ln w="38100" cap="flat" cmpd="sng" algn="ctr">
            <a:solidFill>
              <a:srgbClr val="FF0000"/>
            </a:solidFill>
            <a:prstDash val="solid"/>
            <a:miter lim="800000"/>
            <a:tailEnd type="stealth" w="lg" len="lg"/>
          </a:ln>
          <a:effectLst/>
        </p:spPr>
      </p:cxnSp>
      <p:sp>
        <p:nvSpPr>
          <p:cNvPr id="51" name="文本框 21">
            <a:extLst>
              <a:ext uri="{FF2B5EF4-FFF2-40B4-BE49-F238E27FC236}">
                <a16:creationId xmlns:a16="http://schemas.microsoft.com/office/drawing/2014/main" id="{9A9BE718-0F68-7F41-A1DF-CEDACD61C491}"/>
              </a:ext>
            </a:extLst>
          </p:cNvPr>
          <p:cNvSpPr txBox="1"/>
          <p:nvPr/>
        </p:nvSpPr>
        <p:spPr>
          <a:xfrm>
            <a:off x="4139952" y="2782800"/>
            <a:ext cx="295232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a:ea typeface="黑体" panose="02010609060101010101" pitchFamily="49" charset="-122"/>
                <a:cs typeface="Times New Roman"/>
              </a:rPr>
              <a:t>IOD induces westerlies </a:t>
            </a:r>
            <a:endPar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52" name="TextBox 51">
            <a:extLst>
              <a:ext uri="{FF2B5EF4-FFF2-40B4-BE49-F238E27FC236}">
                <a16:creationId xmlns:a16="http://schemas.microsoft.com/office/drawing/2014/main" id="{30B6E719-8550-7E44-A619-4A9D3051A915}"/>
              </a:ext>
            </a:extLst>
          </p:cNvPr>
          <p:cNvSpPr txBox="1"/>
          <p:nvPr/>
        </p:nvSpPr>
        <p:spPr>
          <a:xfrm>
            <a:off x="7020272" y="1609701"/>
            <a:ext cx="1657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Summer: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Atlantic Niña</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3" name="TextBox 52">
            <a:extLst>
              <a:ext uri="{FF2B5EF4-FFF2-40B4-BE49-F238E27FC236}">
                <a16:creationId xmlns:a16="http://schemas.microsoft.com/office/drawing/2014/main" id="{926038EB-7562-0B42-A548-082F45987384}"/>
              </a:ext>
            </a:extLst>
          </p:cNvPr>
          <p:cNvSpPr txBox="1"/>
          <p:nvPr/>
        </p:nvSpPr>
        <p:spPr>
          <a:xfrm>
            <a:off x="6809996" y="3675520"/>
            <a:ext cx="2404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Fall: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Indian Ocean dipole</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4" name="Rectangle 1027">
            <a:extLst>
              <a:ext uri="{FF2B5EF4-FFF2-40B4-BE49-F238E27FC236}">
                <a16:creationId xmlns:a16="http://schemas.microsoft.com/office/drawing/2014/main" id="{07CC87C8-70B8-064F-A213-06150EB45262}"/>
              </a:ext>
            </a:extLst>
          </p:cNvPr>
          <p:cNvSpPr txBox="1">
            <a:spLocks noChangeArrowheads="1"/>
          </p:cNvSpPr>
          <p:nvPr/>
        </p:nvSpPr>
        <p:spPr bwMode="auto">
          <a:xfrm>
            <a:off x="623490" y="5301208"/>
            <a:ext cx="8064896"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successive occurrence of Atlantic Niña and positive IOD is called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Indo-Atlantic booster (IAB)</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(Wang and Wang 2021, </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IAB helps produce super El Niño via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three-ocean interactions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coupled with seasonal cycle.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5" name="TextBox 1">
            <a:extLst>
              <a:ext uri="{FF2B5EF4-FFF2-40B4-BE49-F238E27FC236}">
                <a16:creationId xmlns:a16="http://schemas.microsoft.com/office/drawing/2014/main" id="{EA1DF878-CAA9-1E45-AA42-765B796CD38C}"/>
              </a:ext>
            </a:extLst>
          </p:cNvPr>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Contributions of Indian &amp; Atlantic Oceans to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Tree>
    <p:extLst>
      <p:ext uri="{BB962C8B-B14F-4D97-AF65-F5344CB8AC3E}">
        <p14:creationId xmlns:p14="http://schemas.microsoft.com/office/powerpoint/2010/main" val="39430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42" presetClass="path" presetSubtype="0" repeatCount="4000" accel="50000" decel="50000" fill="hold" nodeType="afterEffect">
                                  <p:stCondLst>
                                    <p:cond delay="0"/>
                                  </p:stCondLst>
                                  <p:childTnLst>
                                    <p:animMotion origin="layout" path="M 2.77778E-7 3.7037E-7 L -0.02535 3.7037E-7 " pathEditMode="relative" rAng="0" ptsTypes="AA">
                                      <p:cBhvr>
                                        <p:cTn id="15" dur="2000" fill="hold"/>
                                        <p:tgtEl>
                                          <p:spTgt spid="22"/>
                                        </p:tgtEl>
                                        <p:attrNameLst>
                                          <p:attrName>ppt_x</p:attrName>
                                          <p:attrName>ppt_y</p:attrName>
                                        </p:attrNameLst>
                                      </p:cBhvr>
                                      <p:rCtr x="-1267" y="0"/>
                                    </p:animMotion>
                                  </p:childTnLst>
                                </p:cTn>
                              </p:par>
                            </p:childTnLst>
                          </p:cTn>
                        </p:par>
                        <p:par>
                          <p:cTn id="16" fill="hold">
                            <p:stCondLst>
                              <p:cond delay="8500"/>
                            </p:stCondLst>
                            <p:childTnLst>
                              <p:par>
                                <p:cTn id="17" presetID="1" presetClass="exit" presetSubtype="0" fill="hold" nodeType="after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500"/>
                            </p:stCondLst>
                            <p:childTnLst>
                              <p:par>
                                <p:cTn id="28" presetID="42" presetClass="path" presetSubtype="0" repeatCount="4000" accel="50000" decel="50000" fill="hold" nodeType="afterEffect">
                                  <p:stCondLst>
                                    <p:cond delay="0"/>
                                  </p:stCondLst>
                                  <p:childTnLst>
                                    <p:animMotion origin="layout" path="M 3.05556E-6 -2.59259E-6 L -0.0165 -0.01319 " pathEditMode="relative" rAng="0" ptsTypes="AA">
                                      <p:cBhvr>
                                        <p:cTn id="29" dur="2000" fill="hold"/>
                                        <p:tgtEl>
                                          <p:spTgt spid="25"/>
                                        </p:tgtEl>
                                        <p:attrNameLst>
                                          <p:attrName>ppt_x</p:attrName>
                                          <p:attrName>ppt_y</p:attrName>
                                        </p:attrNameLst>
                                      </p:cBhvr>
                                      <p:rCtr x="-833" y="-671"/>
                                    </p:animMotion>
                                  </p:childTnLst>
                                </p:cTn>
                              </p:par>
                              <p:par>
                                <p:cTn id="30" presetID="42" presetClass="path" presetSubtype="0" repeatCount="4000" accel="50000" decel="50000" fill="hold" nodeType="withEffect">
                                  <p:stCondLst>
                                    <p:cond delay="0"/>
                                  </p:stCondLst>
                                  <p:childTnLst>
                                    <p:animMotion origin="layout" path="M 3.61111E-6 -4.44444E-6 L -0.02414 0.01875 " pathEditMode="relative" rAng="0" ptsTypes="AA">
                                      <p:cBhvr>
                                        <p:cTn id="31" dur="2000" fill="hold"/>
                                        <p:tgtEl>
                                          <p:spTgt spid="26"/>
                                        </p:tgtEl>
                                        <p:attrNameLst>
                                          <p:attrName>ppt_x</p:attrName>
                                          <p:attrName>ppt_y</p:attrName>
                                        </p:attrNameLst>
                                      </p:cBhvr>
                                      <p:rCtr x="-1215" y="926"/>
                                    </p:animMotion>
                                  </p:childTnLst>
                                </p:cTn>
                              </p:par>
                            </p:childTnLst>
                          </p:cTn>
                        </p:par>
                        <p:par>
                          <p:cTn id="32" fill="hold">
                            <p:stCondLst>
                              <p:cond delay="8500"/>
                            </p:stCondLst>
                            <p:childTnLst>
                              <p:par>
                                <p:cTn id="33" presetID="1" presetClass="exit" presetSubtype="0" fill="hold" nodeType="after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par>
                          <p:cTn id="35" fill="hold">
                            <p:stCondLst>
                              <p:cond delay="8500"/>
                            </p:stCondLst>
                            <p:childTnLst>
                              <p:par>
                                <p:cTn id="36" presetID="1" presetClass="exit" presetSubtype="0" fill="hold" nodeType="afterEffect">
                                  <p:stCondLst>
                                    <p:cond delay="0"/>
                                  </p:stCondLst>
                                  <p:childTnLst>
                                    <p:set>
                                      <p:cBhvr>
                                        <p:cTn id="37" dur="1" fill="hold">
                                          <p:stCondLst>
                                            <p:cond delay="0"/>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500"/>
                            </p:stCondLst>
                            <p:childTnLst>
                              <p:par>
                                <p:cTn id="53" presetID="42" presetClass="path" presetSubtype="0" repeatCount="4000" accel="50000" decel="50000" fill="hold" nodeType="afterEffect">
                                  <p:stCondLst>
                                    <p:cond delay="0"/>
                                  </p:stCondLst>
                                  <p:childTnLst>
                                    <p:animMotion origin="layout" path="M 3.88889E-6 1.11111E-6 L 3.88889E-6 -0.04676 " pathEditMode="relative" rAng="0" ptsTypes="AA">
                                      <p:cBhvr>
                                        <p:cTn id="54" dur="2000" fill="hold"/>
                                        <p:tgtEl>
                                          <p:spTgt spid="23"/>
                                        </p:tgtEl>
                                        <p:attrNameLst>
                                          <p:attrName>ppt_x</p:attrName>
                                          <p:attrName>ppt_y</p:attrName>
                                        </p:attrNameLst>
                                      </p:cBhvr>
                                      <p:rCtr x="0" y="-2338"/>
                                    </p:animMotion>
                                  </p:childTnLst>
                                </p:cTn>
                              </p:par>
                              <p:par>
                                <p:cTn id="55" presetID="42" presetClass="path" presetSubtype="0" repeatCount="4000" accel="50000" decel="50000" fill="hold" nodeType="withEffect">
                                  <p:stCondLst>
                                    <p:cond delay="0"/>
                                  </p:stCondLst>
                                  <p:childTnLst>
                                    <p:animMotion origin="layout" path="M 3.33333E-6 2.22222E-6 L 0.05104 2.22222E-6 " pathEditMode="relative" rAng="0" ptsTypes="AA">
                                      <p:cBhvr>
                                        <p:cTn id="56" dur="2000" fill="hold"/>
                                        <p:tgtEl>
                                          <p:spTgt spid="24"/>
                                        </p:tgtEl>
                                        <p:attrNameLst>
                                          <p:attrName>ppt_x</p:attrName>
                                          <p:attrName>ppt_y</p:attrName>
                                        </p:attrNameLst>
                                      </p:cBhvr>
                                      <p:rCtr x="2552" y="0"/>
                                    </p:animMotion>
                                  </p:childTnLst>
                                </p:cTn>
                              </p:par>
                              <p:par>
                                <p:cTn id="57" presetID="42" presetClass="path" presetSubtype="0" repeatCount="4000" accel="50000" decel="50000" fill="hold" nodeType="withEffect">
                                  <p:stCondLst>
                                    <p:cond delay="0"/>
                                  </p:stCondLst>
                                  <p:childTnLst>
                                    <p:animMotion origin="layout" path="M 1.66667E-6 3.33333E-6 L 1.66667E-6 0.02639 " pathEditMode="relative" rAng="0" ptsTypes="AA">
                                      <p:cBhvr>
                                        <p:cTn id="58" dur="2000" fill="hold"/>
                                        <p:tgtEl>
                                          <p:spTgt spid="21"/>
                                        </p:tgtEl>
                                        <p:attrNameLst>
                                          <p:attrName>ppt_x</p:attrName>
                                          <p:attrName>ppt_y</p:attrName>
                                        </p:attrNameLst>
                                      </p:cBhvr>
                                      <p:rCtr x="0" y="1319"/>
                                    </p:animMotion>
                                  </p:childTnLst>
                                </p:cTn>
                              </p:par>
                            </p:childTnLst>
                          </p:cTn>
                        </p:par>
                        <p:par>
                          <p:cTn id="59" fill="hold">
                            <p:stCondLst>
                              <p:cond delay="8500"/>
                            </p:stCondLst>
                            <p:childTnLst>
                              <p:par>
                                <p:cTn id="60" presetID="1" presetClass="exit" presetSubtype="0" fill="hold" nodeType="afterEffect">
                                  <p:stCondLst>
                                    <p:cond delay="0"/>
                                  </p:stCondLst>
                                  <p:childTnLst>
                                    <p:set>
                                      <p:cBhvr>
                                        <p:cTn id="61" dur="1" fill="hold">
                                          <p:stCondLst>
                                            <p:cond delay="0"/>
                                          </p:stCondLst>
                                        </p:cTn>
                                        <p:tgtEl>
                                          <p:spTgt spid="23"/>
                                        </p:tgtEl>
                                        <p:attrNameLst>
                                          <p:attrName>style.visibility</p:attrName>
                                        </p:attrNameLst>
                                      </p:cBhvr>
                                      <p:to>
                                        <p:strVal val="hidden"/>
                                      </p:to>
                                    </p:set>
                                  </p:childTnLst>
                                </p:cTn>
                              </p:par>
                            </p:childTnLst>
                          </p:cTn>
                        </p:par>
                        <p:par>
                          <p:cTn id="62" fill="hold">
                            <p:stCondLst>
                              <p:cond delay="8500"/>
                            </p:stCondLst>
                            <p:childTnLst>
                              <p:par>
                                <p:cTn id="63" presetID="1" presetClass="exit" presetSubtype="0" fill="hold" nodeType="after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par>
                          <p:cTn id="65" fill="hold">
                            <p:stCondLst>
                              <p:cond delay="8500"/>
                            </p:stCondLst>
                            <p:childTnLst>
                              <p:par>
                                <p:cTn id="66" presetID="1" presetClass="exit" presetSubtype="0" fill="hold" nodeType="after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500"/>
                            </p:stCondLst>
                            <p:childTnLst>
                              <p:par>
                                <p:cTn id="86" presetID="42" presetClass="path" presetSubtype="0" repeatCount="4000" accel="50000" decel="50000" fill="hold" nodeType="afterEffect">
                                  <p:stCondLst>
                                    <p:cond delay="0"/>
                                  </p:stCondLst>
                                  <p:childTnLst>
                                    <p:animMotion origin="layout" path="M -8.33333E-7 -2.59259E-6 L -8.33333E-7 -0.06227 " pathEditMode="relative" rAng="0" ptsTypes="AA">
                                      <p:cBhvr>
                                        <p:cTn id="87" dur="2000" fill="hold"/>
                                        <p:tgtEl>
                                          <p:spTgt spid="31"/>
                                        </p:tgtEl>
                                        <p:attrNameLst>
                                          <p:attrName>ppt_x</p:attrName>
                                          <p:attrName>ppt_y</p:attrName>
                                        </p:attrNameLst>
                                      </p:cBhvr>
                                      <p:rCtr x="0" y="-3125"/>
                                    </p:animMotion>
                                  </p:childTnLst>
                                </p:cTn>
                              </p:par>
                              <p:par>
                                <p:cTn id="88" presetID="42" presetClass="path" presetSubtype="0" repeatCount="4000" accel="50000" decel="50000" fill="hold" nodeType="withEffect">
                                  <p:stCondLst>
                                    <p:cond delay="0"/>
                                  </p:stCondLst>
                                  <p:childTnLst>
                                    <p:animMotion origin="layout" path="M -2.22222E-6 -2.59259E-6 L 0.07275 0.00209 " pathEditMode="relative" rAng="0" ptsTypes="AA">
                                      <p:cBhvr>
                                        <p:cTn id="89" dur="2000" fill="hold"/>
                                        <p:tgtEl>
                                          <p:spTgt spid="40"/>
                                        </p:tgtEl>
                                        <p:attrNameLst>
                                          <p:attrName>ppt_x</p:attrName>
                                          <p:attrName>ppt_y</p:attrName>
                                        </p:attrNameLst>
                                      </p:cBhvr>
                                      <p:rCtr x="3628" y="93"/>
                                    </p:animMotion>
                                  </p:childTnLst>
                                </p:cTn>
                              </p:par>
                              <p:par>
                                <p:cTn id="90" presetID="42" presetClass="path" presetSubtype="0" repeatCount="4000" accel="50000" decel="50000" fill="hold" nodeType="withEffect">
                                  <p:stCondLst>
                                    <p:cond delay="0"/>
                                  </p:stCondLst>
                                  <p:childTnLst>
                                    <p:animMotion origin="layout" path="M -3.33333E-6 -2.59259E-6 L -3.33333E-6 0.04375 " pathEditMode="relative" rAng="0" ptsTypes="AA">
                                      <p:cBhvr>
                                        <p:cTn id="91" dur="2000" fill="hold"/>
                                        <p:tgtEl>
                                          <p:spTgt spid="30"/>
                                        </p:tgtEl>
                                        <p:attrNameLst>
                                          <p:attrName>ppt_x</p:attrName>
                                          <p:attrName>ppt_y</p:attrName>
                                        </p:attrNameLst>
                                      </p:cBhvr>
                                      <p:rCtr x="0" y="2176"/>
                                    </p:animMotion>
                                  </p:childTnLst>
                                </p:cTn>
                              </p:par>
                            </p:childTnLst>
                          </p:cTn>
                        </p:par>
                        <p:par>
                          <p:cTn id="92" fill="hold">
                            <p:stCondLst>
                              <p:cond delay="8500"/>
                            </p:stCondLst>
                            <p:childTnLst>
                              <p:par>
                                <p:cTn id="93" presetID="1" presetClass="exit" presetSubtype="0" fill="hold" nodeType="after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par>
                          <p:cTn id="95" fill="hold">
                            <p:stCondLst>
                              <p:cond delay="8500"/>
                            </p:stCondLst>
                            <p:childTnLst>
                              <p:par>
                                <p:cTn id="96" presetID="1" presetClass="exit" presetSubtype="0" fill="hold" nodeType="afterEffect">
                                  <p:stCondLst>
                                    <p:cond delay="0"/>
                                  </p:stCondLst>
                                  <p:childTnLst>
                                    <p:set>
                                      <p:cBhvr>
                                        <p:cTn id="97" dur="1" fill="hold">
                                          <p:stCondLst>
                                            <p:cond delay="0"/>
                                          </p:stCondLst>
                                        </p:cTn>
                                        <p:tgtEl>
                                          <p:spTgt spid="40"/>
                                        </p:tgtEl>
                                        <p:attrNameLst>
                                          <p:attrName>style.visibility</p:attrName>
                                        </p:attrNameLst>
                                      </p:cBhvr>
                                      <p:to>
                                        <p:strVal val="hidden"/>
                                      </p:to>
                                    </p:set>
                                  </p:childTnLst>
                                </p:cTn>
                              </p:par>
                            </p:childTnLst>
                          </p:cTn>
                        </p:par>
                        <p:par>
                          <p:cTn id="98" fill="hold">
                            <p:stCondLst>
                              <p:cond delay="8500"/>
                            </p:stCondLst>
                            <p:childTnLst>
                              <p:par>
                                <p:cTn id="99" presetID="1" presetClass="exit" presetSubtype="0" fill="hold" nodeType="after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1"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Line 24">
            <a:extLst>
              <a:ext uri="{FF2B5EF4-FFF2-40B4-BE49-F238E27FC236}">
                <a16:creationId xmlns:a16="http://schemas.microsoft.com/office/drawing/2014/main" id="{88A43FA1-EDF9-4E05-8E39-62CD539E139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 name="TextBox 1">
            <a:extLst>
              <a:ext uri="{FF2B5EF4-FFF2-40B4-BE49-F238E27FC236}">
                <a16:creationId xmlns:a16="http://schemas.microsoft.com/office/drawing/2014/main" id="{448DF2D6-B1FC-414C-82ED-53BFBD381584}"/>
              </a:ext>
            </a:extLst>
          </p:cNvPr>
          <p:cNvSpPr txBox="1">
            <a:spLocks noChangeArrowheads="1"/>
          </p:cNvSpPr>
          <p:nvPr/>
        </p:nvSpPr>
        <p:spPr bwMode="auto">
          <a:xfrm>
            <a:off x="0" y="11663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rPr>
              <a:t>Feedback of Atlantic Niña to El Niño </a:t>
            </a: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rPr>
              <a:t>in summer</a:t>
            </a:r>
            <a:endParaRPr kumimoji="0" lang="zh-CN" altLang="en-US"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endParaRPr>
          </a:p>
        </p:txBody>
      </p:sp>
      <p:sp>
        <p:nvSpPr>
          <p:cNvPr id="11" name="文本框 10">
            <a:extLst>
              <a:ext uri="{FF2B5EF4-FFF2-40B4-BE49-F238E27FC236}">
                <a16:creationId xmlns:a16="http://schemas.microsoft.com/office/drawing/2014/main" id="{B333B6D2-BBDB-472A-AA9D-B44D90697299}"/>
              </a:ext>
            </a:extLst>
          </p:cNvPr>
          <p:cNvSpPr txBox="1"/>
          <p:nvPr/>
        </p:nvSpPr>
        <p:spPr>
          <a:xfrm>
            <a:off x="1475656" y="836712"/>
            <a:ext cx="583205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Partial regressions of SST and wind anomalies (</a:t>
            </a:r>
            <a:r>
              <a:rPr kumimoji="0" lang="en-US" altLang="zh-CN" sz="1800" b="1" i="0" u="none" strike="noStrike" kern="1200" cap="none" spc="0" normalizeH="0" baseline="0" noProof="0">
                <a:ln>
                  <a:noFill/>
                </a:ln>
                <a:solidFill>
                  <a:srgbClr val="FF0000"/>
                </a:solidFill>
                <a:effectLst/>
                <a:uLnTx/>
                <a:uFillTx/>
                <a:latin typeface="Times New Roman"/>
                <a:ea typeface="黑体" panose="02010609060101010101" pitchFamily="49" charset="-122"/>
                <a:cs typeface="Times New Roman"/>
              </a:rPr>
              <a:t>Summer</a:t>
            </a: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a:t>
            </a:r>
            <a:endParaRPr kumimoji="0" lang="zh-CN" alt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10" name="图片 19">
            <a:extLst>
              <a:ext uri="{FF2B5EF4-FFF2-40B4-BE49-F238E27FC236}">
                <a16:creationId xmlns:a16="http://schemas.microsoft.com/office/drawing/2014/main" id="{18CAEDBF-CE1E-2D43-BB52-6CB42BAD30FF}"/>
              </a:ext>
            </a:extLst>
          </p:cNvPr>
          <p:cNvPicPr/>
          <p:nvPr/>
        </p:nvPicPr>
        <p:blipFill rotWithShape="1">
          <a:blip r:embed="rId3" cstate="print">
            <a:extLst>
              <a:ext uri="{28A0092B-C50C-407E-A947-70E740481C1C}">
                <a14:useLocalDpi xmlns:a14="http://schemas.microsoft.com/office/drawing/2010/main" val="0"/>
              </a:ext>
            </a:extLst>
          </a:blip>
          <a:srcRect b="76829"/>
          <a:stretch/>
        </p:blipFill>
        <p:spPr bwMode="auto">
          <a:xfrm>
            <a:off x="251520" y="1196752"/>
            <a:ext cx="7128792" cy="1368152"/>
          </a:xfrm>
          <a:prstGeom prst="rect">
            <a:avLst/>
          </a:prstGeom>
          <a:noFill/>
          <a:ln>
            <a:noFill/>
          </a:ln>
        </p:spPr>
      </p:pic>
      <p:pic>
        <p:nvPicPr>
          <p:cNvPr id="13" name="图片 19">
            <a:extLst>
              <a:ext uri="{FF2B5EF4-FFF2-40B4-BE49-F238E27FC236}">
                <a16:creationId xmlns:a16="http://schemas.microsoft.com/office/drawing/2014/main" id="{1400ACDF-D4CE-664D-BCE8-207400C72E1B}"/>
              </a:ext>
            </a:extLst>
          </p:cNvPr>
          <p:cNvPicPr/>
          <p:nvPr/>
        </p:nvPicPr>
        <p:blipFill rotWithShape="1">
          <a:blip r:embed="rId4" cstate="print">
            <a:extLst>
              <a:ext uri="{28A0092B-C50C-407E-A947-70E740481C1C}">
                <a14:useLocalDpi xmlns:a14="http://schemas.microsoft.com/office/drawing/2010/main" val="0"/>
              </a:ext>
            </a:extLst>
          </a:blip>
          <a:srcRect t="23170" b="54878"/>
          <a:stretch/>
        </p:blipFill>
        <p:spPr bwMode="auto">
          <a:xfrm>
            <a:off x="251520" y="2564904"/>
            <a:ext cx="7128792" cy="1296144"/>
          </a:xfrm>
          <a:prstGeom prst="rect">
            <a:avLst/>
          </a:prstGeom>
          <a:noFill/>
          <a:ln>
            <a:noFill/>
          </a:ln>
        </p:spPr>
      </p:pic>
      <p:pic>
        <p:nvPicPr>
          <p:cNvPr id="14" name="图片 19">
            <a:extLst>
              <a:ext uri="{FF2B5EF4-FFF2-40B4-BE49-F238E27FC236}">
                <a16:creationId xmlns:a16="http://schemas.microsoft.com/office/drawing/2014/main" id="{FD43ED49-47F2-134C-AA96-1B067EB5FFE0}"/>
              </a:ext>
            </a:extLst>
          </p:cNvPr>
          <p:cNvPicPr/>
          <p:nvPr/>
        </p:nvPicPr>
        <p:blipFill rotWithShape="1">
          <a:blip r:embed="rId4" cstate="print">
            <a:extLst>
              <a:ext uri="{28A0092B-C50C-407E-A947-70E740481C1C}">
                <a14:useLocalDpi xmlns:a14="http://schemas.microsoft.com/office/drawing/2010/main" val="0"/>
              </a:ext>
            </a:extLst>
          </a:blip>
          <a:srcRect t="68135" b="6097"/>
          <a:stretch/>
        </p:blipFill>
        <p:spPr bwMode="auto">
          <a:xfrm>
            <a:off x="251520" y="3789040"/>
            <a:ext cx="7128792" cy="1521460"/>
          </a:xfrm>
          <a:prstGeom prst="rect">
            <a:avLst/>
          </a:prstGeom>
          <a:noFill/>
          <a:ln>
            <a:noFill/>
          </a:ln>
        </p:spPr>
      </p:pic>
      <p:sp>
        <p:nvSpPr>
          <p:cNvPr id="2" name="TextBox 1">
            <a:extLst>
              <a:ext uri="{FF2B5EF4-FFF2-40B4-BE49-F238E27FC236}">
                <a16:creationId xmlns:a16="http://schemas.microsoft.com/office/drawing/2014/main" id="{95A0EB9C-5F08-8148-ABA1-2B9612C4311B}"/>
              </a:ext>
            </a:extLst>
          </p:cNvPr>
          <p:cNvSpPr txBox="1"/>
          <p:nvPr/>
        </p:nvSpPr>
        <p:spPr>
          <a:xfrm>
            <a:off x="7434007" y="1746684"/>
            <a:ext cx="16744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Growing up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El Niño</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 name="TextBox 14">
            <a:extLst>
              <a:ext uri="{FF2B5EF4-FFF2-40B4-BE49-F238E27FC236}">
                <a16:creationId xmlns:a16="http://schemas.microsoft.com/office/drawing/2014/main" id="{5DAC1E6B-9FE3-DA44-A495-9790CA649421}"/>
              </a:ext>
            </a:extLst>
          </p:cNvPr>
          <p:cNvSpPr txBox="1"/>
          <p:nvPr/>
        </p:nvSpPr>
        <p:spPr>
          <a:xfrm>
            <a:off x="7452320" y="2998693"/>
            <a:ext cx="130035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Starting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IOD</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 name="TextBox 17">
            <a:extLst>
              <a:ext uri="{FF2B5EF4-FFF2-40B4-BE49-F238E27FC236}">
                <a16:creationId xmlns:a16="http://schemas.microsoft.com/office/drawing/2014/main" id="{C2CB3B74-C1AD-1E4B-9EA1-0C6A3E266559}"/>
              </a:ext>
            </a:extLst>
          </p:cNvPr>
          <p:cNvSpPr txBox="1"/>
          <p:nvPr/>
        </p:nvSpPr>
        <p:spPr>
          <a:xfrm>
            <a:off x="7452320" y="4226604"/>
            <a:ext cx="17491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Feedbacking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Atlantic Niña</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grpSp>
        <p:nvGrpSpPr>
          <p:cNvPr id="3" name="Group 2">
            <a:extLst>
              <a:ext uri="{FF2B5EF4-FFF2-40B4-BE49-F238E27FC236}">
                <a16:creationId xmlns:a16="http://schemas.microsoft.com/office/drawing/2014/main" id="{DFBD4368-0D53-4545-8857-2E7946ADA518}"/>
              </a:ext>
            </a:extLst>
          </p:cNvPr>
          <p:cNvGrpSpPr/>
          <p:nvPr/>
        </p:nvGrpSpPr>
        <p:grpSpPr>
          <a:xfrm>
            <a:off x="467544" y="4298121"/>
            <a:ext cx="8208954" cy="2288778"/>
            <a:chOff x="467544" y="4298121"/>
            <a:chExt cx="8208954" cy="2288778"/>
          </a:xfrm>
        </p:grpSpPr>
        <p:sp>
          <p:nvSpPr>
            <p:cNvPr id="19" name="TextBox 1">
              <a:extLst>
                <a:ext uri="{FF2B5EF4-FFF2-40B4-BE49-F238E27FC236}">
                  <a16:creationId xmlns:a16="http://schemas.microsoft.com/office/drawing/2014/main" id="{FBB9BC29-44CB-984B-B42E-1F860A062790}"/>
                </a:ext>
              </a:extLst>
            </p:cNvPr>
            <p:cNvSpPr txBox="1"/>
            <p:nvPr/>
          </p:nvSpPr>
          <p:spPr>
            <a:xfrm>
              <a:off x="467544" y="5817458"/>
              <a:ext cx="8208954" cy="769441"/>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Pct val="80000"/>
                <a:buFont typeface="Wingdings" panose="05000000000000000000" pitchFamily="2" charset="2"/>
                <a:buChar char="l"/>
                <a:tabLst/>
                <a:defRPr/>
              </a:pP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El Niño induces Atlantic Ni</a:t>
              </a:r>
              <a:r>
                <a:rPr kumimoji="0" lang="en-US" altLang="zh-CN" sz="2200" b="1" i="0" u="none" strike="noStrike" kern="1200" cap="none" spc="0" normalizeH="0" baseline="0" noProof="0" dirty="0">
                  <a:ln>
                    <a:noFill/>
                  </a:ln>
                  <a:solidFill>
                    <a:prstClr val="black"/>
                  </a:solidFill>
                  <a:effectLst/>
                  <a:uLnTx/>
                  <a:uFillTx/>
                  <a:latin typeface="Times New Roman"/>
                  <a:ea typeface="黑体" charset="0"/>
                  <a:cs typeface="Times New Roman"/>
                </a:rPr>
                <a:t>ñ</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a in summer which in turn produces </a:t>
              </a: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rPr>
                <a:t>westerly wind anomalies </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in the WP.</a:t>
              </a:r>
            </a:p>
          </p:txBody>
        </p:sp>
        <p:sp>
          <p:nvSpPr>
            <p:cNvPr id="20" name="Oval 19">
              <a:extLst>
                <a:ext uri="{FF2B5EF4-FFF2-40B4-BE49-F238E27FC236}">
                  <a16:creationId xmlns:a16="http://schemas.microsoft.com/office/drawing/2014/main" id="{02A44AD8-EAC5-3949-8E27-CDB1B809E409}"/>
                </a:ext>
              </a:extLst>
            </p:cNvPr>
            <p:cNvSpPr/>
            <p:nvPr/>
          </p:nvSpPr>
          <p:spPr>
            <a:xfrm>
              <a:off x="2699792" y="4298121"/>
              <a:ext cx="1008112" cy="36882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21" name="Straight Arrow Connector 20">
              <a:extLst>
                <a:ext uri="{FF2B5EF4-FFF2-40B4-BE49-F238E27FC236}">
                  <a16:creationId xmlns:a16="http://schemas.microsoft.com/office/drawing/2014/main" id="{BB8F6685-5E80-434A-9EA3-E5D1D4431CAF}"/>
                </a:ext>
              </a:extLst>
            </p:cNvPr>
            <p:cNvCxnSpPr>
              <a:cxnSpLocks/>
              <a:endCxn id="20" idx="4"/>
            </p:cNvCxnSpPr>
            <p:nvPr/>
          </p:nvCxnSpPr>
          <p:spPr>
            <a:xfrm flipV="1">
              <a:off x="3203848" y="4666944"/>
              <a:ext cx="0" cy="11505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箭头: 右 12">
            <a:extLst>
              <a:ext uri="{FF2B5EF4-FFF2-40B4-BE49-F238E27FC236}">
                <a16:creationId xmlns:a16="http://schemas.microsoft.com/office/drawing/2014/main" id="{53ECF414-33AD-694D-8044-EAC6A82B2F36}"/>
              </a:ext>
            </a:extLst>
          </p:cNvPr>
          <p:cNvSpPr/>
          <p:nvPr/>
        </p:nvSpPr>
        <p:spPr>
          <a:xfrm rot="5400000">
            <a:off x="6491068" y="4171548"/>
            <a:ext cx="601819" cy="151558"/>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7" name="箭头: 右 17">
            <a:extLst>
              <a:ext uri="{FF2B5EF4-FFF2-40B4-BE49-F238E27FC236}">
                <a16:creationId xmlns:a16="http://schemas.microsoft.com/office/drawing/2014/main" id="{A516FC02-5196-3145-B931-2ABF3E5A3AF3}"/>
              </a:ext>
            </a:extLst>
          </p:cNvPr>
          <p:cNvSpPr/>
          <p:nvPr/>
        </p:nvSpPr>
        <p:spPr>
          <a:xfrm rot="16200000">
            <a:off x="3708099" y="4178181"/>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8" name="箭头: 右 18">
            <a:extLst>
              <a:ext uri="{FF2B5EF4-FFF2-40B4-BE49-F238E27FC236}">
                <a16:creationId xmlns:a16="http://schemas.microsoft.com/office/drawing/2014/main" id="{130A15D3-1AD9-F54B-8994-E5C6715CA640}"/>
              </a:ext>
            </a:extLst>
          </p:cNvPr>
          <p:cNvSpPr/>
          <p:nvPr/>
        </p:nvSpPr>
        <p:spPr>
          <a:xfrm>
            <a:off x="4097534" y="3861048"/>
            <a:ext cx="2669359" cy="181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9" name="箭头: 右 19">
            <a:extLst>
              <a:ext uri="{FF2B5EF4-FFF2-40B4-BE49-F238E27FC236}">
                <a16:creationId xmlns:a16="http://schemas.microsoft.com/office/drawing/2014/main" id="{4B89DF50-CB98-104B-A4F6-9C5B5C2A44DD}"/>
              </a:ext>
            </a:extLst>
          </p:cNvPr>
          <p:cNvSpPr/>
          <p:nvPr/>
        </p:nvSpPr>
        <p:spPr>
          <a:xfrm rot="10800000">
            <a:off x="5995601" y="4505142"/>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0" name="箭头: 右 20">
            <a:extLst>
              <a:ext uri="{FF2B5EF4-FFF2-40B4-BE49-F238E27FC236}">
                <a16:creationId xmlns:a16="http://schemas.microsoft.com/office/drawing/2014/main" id="{D03F29EC-73D8-BF40-8118-1BF34103D44D}"/>
              </a:ext>
            </a:extLst>
          </p:cNvPr>
          <p:cNvSpPr/>
          <p:nvPr/>
        </p:nvSpPr>
        <p:spPr>
          <a:xfrm>
            <a:off x="2699792" y="4475674"/>
            <a:ext cx="1179477" cy="1434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4" name="TextBox 3">
            <a:extLst>
              <a:ext uri="{FF2B5EF4-FFF2-40B4-BE49-F238E27FC236}">
                <a16:creationId xmlns:a16="http://schemas.microsoft.com/office/drawing/2014/main" id="{3DE32342-702E-414D-91BB-B68778607FEE}"/>
              </a:ext>
            </a:extLst>
          </p:cNvPr>
          <p:cNvSpPr txBox="1"/>
          <p:nvPr/>
        </p:nvSpPr>
        <p:spPr>
          <a:xfrm>
            <a:off x="5004729" y="5394702"/>
            <a:ext cx="28800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and Wang (2021,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42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750"/>
                                        <p:tgtEl>
                                          <p:spTgt spid="29"/>
                                        </p:tgtEl>
                                      </p:cBhvr>
                                    </p:animEffect>
                                  </p:childTnLst>
                                </p:cTn>
                              </p:par>
                            </p:childTnLst>
                          </p:cTn>
                        </p:par>
                        <p:par>
                          <p:cTn id="12" fill="hold">
                            <p:stCondLst>
                              <p:cond delay="75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125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9"/>
                                        </p:tgtEl>
                                      </p:cBhvr>
                                    </p:animEffect>
                                    <p:set>
                                      <p:cBhvr>
                                        <p:cTn id="35" dur="1" fill="hold">
                                          <p:stCondLst>
                                            <p:cond delay="499"/>
                                          </p:stCondLst>
                                        </p:cTn>
                                        <p:tgtEl>
                                          <p:spTgt spid="2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55457E-2F96-E834-A03E-53C6BCDBE6CB}"/>
              </a:ext>
            </a:extLst>
          </p:cNvPr>
          <p:cNvSpPr txBox="1"/>
          <p:nvPr/>
        </p:nvSpPr>
        <p:spPr>
          <a:xfrm>
            <a:off x="1677955" y="5943600"/>
            <a:ext cx="6932645" cy="369332"/>
          </a:xfrm>
          <a:prstGeom prst="rect">
            <a:avLst/>
          </a:prstGeom>
          <a:noFill/>
        </p:spPr>
        <p:txBody>
          <a:bodyPr wrap="square">
            <a:spAutoFit/>
          </a:bodyPr>
          <a:lstStyle/>
          <a:p>
            <a:r>
              <a:rPr lang="en-US" sz="1800" dirty="0"/>
              <a:t>https://psl.noaa.gov/data/timeseries/month/Nino34/</a:t>
            </a:r>
          </a:p>
        </p:txBody>
      </p:sp>
      <p:sp>
        <p:nvSpPr>
          <p:cNvPr id="7" name="Rectangle 2">
            <a:extLst>
              <a:ext uri="{FF2B5EF4-FFF2-40B4-BE49-F238E27FC236}">
                <a16:creationId xmlns:a16="http://schemas.microsoft.com/office/drawing/2014/main" id="{03B979E8-79D2-359E-8288-537B9239061A}"/>
              </a:ext>
            </a:extLst>
          </p:cNvPr>
          <p:cNvSpPr txBox="1">
            <a:spLocks noChangeArrowheads="1"/>
          </p:cNvSpPr>
          <p:nvPr/>
        </p:nvSpPr>
        <p:spPr>
          <a:xfrm>
            <a:off x="0" y="6096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NOAA Nino3.4 Index based on </a:t>
            </a:r>
            <a:r>
              <a:rPr lang="en-US" sz="3200" b="1" kern="0" dirty="0" err="1">
                <a:latin typeface="Arial" charset="0"/>
                <a:ea typeface="SimSun" pitchFamily="2" charset="-122"/>
              </a:rPr>
              <a:t>HadISST</a:t>
            </a:r>
            <a:endParaRPr lang="en-US" sz="3200" b="1" kern="0" dirty="0">
              <a:latin typeface="Arial" charset="0"/>
              <a:ea typeface="SimSun" pitchFamily="2" charset="-122"/>
            </a:endParaRPr>
          </a:p>
          <a:p>
            <a:pPr>
              <a:defRPr/>
            </a:pPr>
            <a:r>
              <a:rPr lang="en-US" sz="2400" b="1" kern="0" dirty="0">
                <a:latin typeface="Arial" charset="0"/>
                <a:ea typeface="SimSun" pitchFamily="2" charset="-122"/>
              </a:rPr>
              <a:t>(up to July 2025)</a:t>
            </a:r>
            <a:r>
              <a:rPr lang="en-US" sz="3200" b="1" kern="0" dirty="0">
                <a:latin typeface="Arial" charset="0"/>
                <a:ea typeface="SimSun" pitchFamily="2" charset="-122"/>
              </a:rPr>
              <a:t> </a:t>
            </a:r>
          </a:p>
        </p:txBody>
      </p:sp>
      <p:pic>
        <p:nvPicPr>
          <p:cNvPr id="12" name="Picture 11" descr="A graph of a graph showing the number of years&#10;&#10;AI-generated content may be incorrect.">
            <a:extLst>
              <a:ext uri="{FF2B5EF4-FFF2-40B4-BE49-F238E27FC236}">
                <a16:creationId xmlns:a16="http://schemas.microsoft.com/office/drawing/2014/main" id="{EFFFBF7D-C829-DA52-5E84-2B4E77904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1852"/>
            <a:ext cx="9144000" cy="3334296"/>
          </a:xfrm>
          <a:prstGeom prst="rect">
            <a:avLst/>
          </a:prstGeom>
        </p:spPr>
      </p:pic>
    </p:spTree>
    <p:extLst>
      <p:ext uri="{BB962C8B-B14F-4D97-AF65-F5344CB8AC3E}">
        <p14:creationId xmlns:p14="http://schemas.microsoft.com/office/powerpoint/2010/main" val="3239362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Line 24">
            <a:extLst>
              <a:ext uri="{FF2B5EF4-FFF2-40B4-BE49-F238E27FC236}">
                <a16:creationId xmlns:a16="http://schemas.microsoft.com/office/drawing/2014/main" id="{88A43FA1-EDF9-4E05-8E39-62CD539E139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 name="TextBox 1">
            <a:extLst>
              <a:ext uri="{FF2B5EF4-FFF2-40B4-BE49-F238E27FC236}">
                <a16:creationId xmlns:a16="http://schemas.microsoft.com/office/drawing/2014/main" id="{448DF2D6-B1FC-414C-82ED-53BFBD381584}"/>
              </a:ext>
            </a:extLst>
          </p:cNvPr>
          <p:cNvSpPr txBox="1">
            <a:spLocks noChangeArrowheads="1"/>
          </p:cNvSpPr>
          <p:nvPr/>
        </p:nvSpPr>
        <p:spPr bwMode="auto">
          <a:xfrm>
            <a:off x="0" y="11663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rPr>
              <a:t>Feedback of IOD to El Niño </a:t>
            </a:r>
            <a:r>
              <a:rPr kumimoji="0" lang="en-US" altLang="zh-CN"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rPr>
              <a:t>in fall</a:t>
            </a:r>
            <a:endParaRPr kumimoji="0" lang="zh-CN" altLang="en-US" sz="2800" b="1" i="0" u="none" strike="noStrike" kern="1200" cap="none" spc="0" normalizeH="0" baseline="0" noProof="0">
              <a:ln>
                <a:noFill/>
              </a:ln>
              <a:solidFill>
                <a:srgbClr val="0000FF"/>
              </a:solidFill>
              <a:effectLst/>
              <a:uLnTx/>
              <a:uFillTx/>
              <a:latin typeface="Times New Roman"/>
              <a:ea typeface="黑体" charset="0"/>
              <a:cs typeface="Times New Roman"/>
              <a:sym typeface="Arial" charset="0"/>
            </a:endParaRPr>
          </a:p>
        </p:txBody>
      </p:sp>
      <p:sp>
        <p:nvSpPr>
          <p:cNvPr id="11" name="文本框 10">
            <a:extLst>
              <a:ext uri="{FF2B5EF4-FFF2-40B4-BE49-F238E27FC236}">
                <a16:creationId xmlns:a16="http://schemas.microsoft.com/office/drawing/2014/main" id="{B333B6D2-BBDB-472A-AA9D-B44D90697299}"/>
              </a:ext>
            </a:extLst>
          </p:cNvPr>
          <p:cNvSpPr txBox="1"/>
          <p:nvPr/>
        </p:nvSpPr>
        <p:spPr>
          <a:xfrm>
            <a:off x="1475656" y="836712"/>
            <a:ext cx="583205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Partial regressions of SST and wind anomalies (</a:t>
            </a:r>
            <a:r>
              <a:rPr kumimoji="0" lang="en-US" altLang="zh-CN" sz="1800" b="1" i="0" u="none" strike="noStrike" kern="1200" cap="none" spc="0" normalizeH="0" baseline="0" noProof="0">
                <a:ln>
                  <a:noFill/>
                </a:ln>
                <a:solidFill>
                  <a:srgbClr val="FF0000"/>
                </a:solidFill>
                <a:effectLst/>
                <a:uLnTx/>
                <a:uFillTx/>
                <a:latin typeface="Times New Roman"/>
                <a:ea typeface="黑体" panose="02010609060101010101" pitchFamily="49" charset="-122"/>
                <a:cs typeface="Times New Roman"/>
              </a:rPr>
              <a:t>Fall</a:t>
            </a:r>
            <a:r>
              <a:rPr kumimoji="0" lang="en-US" altLang="zh-CN" sz="1800" b="1" i="0" u="none" strike="noStrike" kern="1200" cap="none" spc="0" normalizeH="0" baseline="0" noProof="0">
                <a:ln>
                  <a:noFill/>
                </a:ln>
                <a:solidFill>
                  <a:prstClr val="black"/>
                </a:solidFill>
                <a:effectLst/>
                <a:uLnTx/>
                <a:uFillTx/>
                <a:latin typeface="Times New Roman"/>
                <a:ea typeface="黑体" panose="02010609060101010101" pitchFamily="49" charset="-122"/>
                <a:cs typeface="Times New Roman"/>
              </a:rPr>
              <a:t>)</a:t>
            </a:r>
            <a:endParaRPr kumimoji="0" lang="zh-CN" alt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 name="TextBox 1">
            <a:extLst>
              <a:ext uri="{FF2B5EF4-FFF2-40B4-BE49-F238E27FC236}">
                <a16:creationId xmlns:a16="http://schemas.microsoft.com/office/drawing/2014/main" id="{95A0EB9C-5F08-8148-ABA1-2B9612C4311B}"/>
              </a:ext>
            </a:extLst>
          </p:cNvPr>
          <p:cNvSpPr txBox="1"/>
          <p:nvPr/>
        </p:nvSpPr>
        <p:spPr>
          <a:xfrm>
            <a:off x="7236296" y="1746684"/>
            <a:ext cx="16744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Growing up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El Niño</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 name="TextBox 14">
            <a:extLst>
              <a:ext uri="{FF2B5EF4-FFF2-40B4-BE49-F238E27FC236}">
                <a16:creationId xmlns:a16="http://schemas.microsoft.com/office/drawing/2014/main" id="{5DAC1E6B-9FE3-DA44-A495-9790CA649421}"/>
              </a:ext>
            </a:extLst>
          </p:cNvPr>
          <p:cNvSpPr txBox="1"/>
          <p:nvPr/>
        </p:nvSpPr>
        <p:spPr>
          <a:xfrm>
            <a:off x="7236296" y="3140968"/>
            <a:ext cx="1749197"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Feedbacking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IOD</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 name="TextBox 17">
            <a:extLst>
              <a:ext uri="{FF2B5EF4-FFF2-40B4-BE49-F238E27FC236}">
                <a16:creationId xmlns:a16="http://schemas.microsoft.com/office/drawing/2014/main" id="{C2CB3B74-C1AD-1E4B-9EA1-0C6A3E266559}"/>
              </a:ext>
            </a:extLst>
          </p:cNvPr>
          <p:cNvSpPr txBox="1"/>
          <p:nvPr/>
        </p:nvSpPr>
        <p:spPr>
          <a:xfrm>
            <a:off x="7236296" y="4438853"/>
            <a:ext cx="151195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Decaying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Times New Roman"/>
                <a:ea typeface="黑体" charset="0"/>
                <a:cs typeface="Times New Roman"/>
              </a:rPr>
              <a:t>Atlantic Niña</a:t>
            </a:r>
            <a:endParaRPr kumimoji="0" lang="en-US" sz="1800" b="1" i="0" u="none" strike="noStrike" kern="1200" cap="none" spc="0" normalizeH="0" baseline="0" noProof="0">
              <a:ln>
                <a:noFill/>
              </a:ln>
              <a:solidFill>
                <a:prstClr val="black"/>
              </a:solidFill>
              <a:effectLst/>
              <a:uLnTx/>
              <a:uFillTx/>
              <a:latin typeface="Arial" charset="0"/>
              <a:ea typeface="ＭＳ Ｐゴシック" charset="0"/>
            </a:endParaRPr>
          </a:p>
        </p:txBody>
      </p:sp>
      <p:pic>
        <p:nvPicPr>
          <p:cNvPr id="22" name="图片 20">
            <a:extLst>
              <a:ext uri="{FF2B5EF4-FFF2-40B4-BE49-F238E27FC236}">
                <a16:creationId xmlns:a16="http://schemas.microsoft.com/office/drawing/2014/main" id="{96E15813-B891-8945-868C-9CA598B5812F}"/>
              </a:ext>
            </a:extLst>
          </p:cNvPr>
          <p:cNvPicPr/>
          <p:nvPr/>
        </p:nvPicPr>
        <p:blipFill rotWithShape="1">
          <a:blip r:embed="rId2" cstate="print">
            <a:extLst>
              <a:ext uri="{28A0092B-C50C-407E-A947-70E740481C1C}">
                <a14:useLocalDpi xmlns:a14="http://schemas.microsoft.com/office/drawing/2010/main" val="0"/>
              </a:ext>
            </a:extLst>
          </a:blip>
          <a:srcRect b="77351"/>
          <a:stretch/>
        </p:blipFill>
        <p:spPr bwMode="auto">
          <a:xfrm>
            <a:off x="179512" y="1194407"/>
            <a:ext cx="6912768" cy="1370497"/>
          </a:xfrm>
          <a:prstGeom prst="rect">
            <a:avLst/>
          </a:prstGeom>
          <a:noFill/>
          <a:ln>
            <a:noFill/>
          </a:ln>
        </p:spPr>
      </p:pic>
      <p:pic>
        <p:nvPicPr>
          <p:cNvPr id="24" name="图片 20">
            <a:extLst>
              <a:ext uri="{FF2B5EF4-FFF2-40B4-BE49-F238E27FC236}">
                <a16:creationId xmlns:a16="http://schemas.microsoft.com/office/drawing/2014/main" id="{7AF6EE83-51A4-BF41-9540-406928BD901E}"/>
              </a:ext>
            </a:extLst>
          </p:cNvPr>
          <p:cNvPicPr/>
          <p:nvPr/>
        </p:nvPicPr>
        <p:blipFill rotWithShape="1">
          <a:blip r:embed="rId3" cstate="print">
            <a:extLst>
              <a:ext uri="{28A0092B-C50C-407E-A947-70E740481C1C}">
                <a14:useLocalDpi xmlns:a14="http://schemas.microsoft.com/office/drawing/2010/main" val="0"/>
              </a:ext>
            </a:extLst>
          </a:blip>
          <a:srcRect t="22649" b="54741"/>
          <a:stretch/>
        </p:blipFill>
        <p:spPr bwMode="auto">
          <a:xfrm>
            <a:off x="179512" y="2636911"/>
            <a:ext cx="6912768" cy="1368153"/>
          </a:xfrm>
          <a:prstGeom prst="rect">
            <a:avLst/>
          </a:prstGeom>
          <a:noFill/>
          <a:ln>
            <a:noFill/>
          </a:ln>
        </p:spPr>
      </p:pic>
      <p:pic>
        <p:nvPicPr>
          <p:cNvPr id="25" name="图片 20">
            <a:extLst>
              <a:ext uri="{FF2B5EF4-FFF2-40B4-BE49-F238E27FC236}">
                <a16:creationId xmlns:a16="http://schemas.microsoft.com/office/drawing/2014/main" id="{421E9068-D58F-BF45-B908-D56C138C166E}"/>
              </a:ext>
            </a:extLst>
          </p:cNvPr>
          <p:cNvPicPr/>
          <p:nvPr/>
        </p:nvPicPr>
        <p:blipFill rotWithShape="1">
          <a:blip r:embed="rId3" cstate="print">
            <a:extLst>
              <a:ext uri="{28A0092B-C50C-407E-A947-70E740481C1C}">
                <a14:useLocalDpi xmlns:a14="http://schemas.microsoft.com/office/drawing/2010/main" val="0"/>
              </a:ext>
            </a:extLst>
          </a:blip>
          <a:srcRect t="67870" b="5950"/>
          <a:stretch/>
        </p:blipFill>
        <p:spPr bwMode="auto">
          <a:xfrm>
            <a:off x="179512" y="4005063"/>
            <a:ext cx="6912768" cy="1584177"/>
          </a:xfrm>
          <a:prstGeom prst="rect">
            <a:avLst/>
          </a:prstGeom>
          <a:noFill/>
          <a:ln>
            <a:noFill/>
          </a:ln>
        </p:spPr>
      </p:pic>
      <p:grpSp>
        <p:nvGrpSpPr>
          <p:cNvPr id="4" name="Group 3">
            <a:extLst>
              <a:ext uri="{FF2B5EF4-FFF2-40B4-BE49-F238E27FC236}">
                <a16:creationId xmlns:a16="http://schemas.microsoft.com/office/drawing/2014/main" id="{E1CB7CC7-7109-F24D-98AC-1AD5127758B2}"/>
              </a:ext>
            </a:extLst>
          </p:cNvPr>
          <p:cNvGrpSpPr/>
          <p:nvPr/>
        </p:nvGrpSpPr>
        <p:grpSpPr>
          <a:xfrm>
            <a:off x="287205" y="3185117"/>
            <a:ext cx="8208954" cy="3605612"/>
            <a:chOff x="467544" y="3212976"/>
            <a:chExt cx="8208954" cy="3605612"/>
          </a:xfrm>
        </p:grpSpPr>
        <p:sp>
          <p:nvSpPr>
            <p:cNvPr id="19" name="TextBox 1">
              <a:extLst>
                <a:ext uri="{FF2B5EF4-FFF2-40B4-BE49-F238E27FC236}">
                  <a16:creationId xmlns:a16="http://schemas.microsoft.com/office/drawing/2014/main" id="{FBB9BC29-44CB-984B-B42E-1F860A062790}"/>
                </a:ext>
              </a:extLst>
            </p:cNvPr>
            <p:cNvSpPr txBox="1"/>
            <p:nvPr/>
          </p:nvSpPr>
          <p:spPr>
            <a:xfrm>
              <a:off x="467544" y="6049147"/>
              <a:ext cx="8208954" cy="769441"/>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Pct val="80000"/>
                <a:buFont typeface="Wingdings" panose="05000000000000000000" pitchFamily="2" charset="2"/>
                <a:buChar char="l"/>
                <a:tabLst/>
                <a:defRPr/>
              </a:pP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El Niño induces IOD in fall which in turn produces </a:t>
              </a:r>
              <a:r>
                <a:rPr kumimoji="0" lang="en-US" altLang="zh-CN" sz="22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rPr>
                <a:t>westerly wind anomalies</a:t>
              </a:r>
              <a:r>
                <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 in the CP.</a:t>
              </a:r>
            </a:p>
          </p:txBody>
        </p:sp>
        <p:sp>
          <p:nvSpPr>
            <p:cNvPr id="3" name="Oval 2">
              <a:extLst>
                <a:ext uri="{FF2B5EF4-FFF2-40B4-BE49-F238E27FC236}">
                  <a16:creationId xmlns:a16="http://schemas.microsoft.com/office/drawing/2014/main" id="{58918BFC-9C30-8E44-AEA0-F57AEBBA8733}"/>
                </a:ext>
              </a:extLst>
            </p:cNvPr>
            <p:cNvSpPr/>
            <p:nvPr/>
          </p:nvSpPr>
          <p:spPr>
            <a:xfrm>
              <a:off x="3059832" y="3212976"/>
              <a:ext cx="1008112" cy="36882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7" name="Straight Arrow Connector 6">
              <a:extLst>
                <a:ext uri="{FF2B5EF4-FFF2-40B4-BE49-F238E27FC236}">
                  <a16:creationId xmlns:a16="http://schemas.microsoft.com/office/drawing/2014/main" id="{8BA40981-8544-C54E-8117-50E834048DA7}"/>
                </a:ext>
              </a:extLst>
            </p:cNvPr>
            <p:cNvCxnSpPr>
              <a:cxnSpLocks/>
              <a:endCxn id="3" idx="4"/>
            </p:cNvCxnSpPr>
            <p:nvPr/>
          </p:nvCxnSpPr>
          <p:spPr>
            <a:xfrm flipV="1">
              <a:off x="3312179" y="3581799"/>
              <a:ext cx="251709" cy="24673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箭头: 右 17">
            <a:extLst>
              <a:ext uri="{FF2B5EF4-FFF2-40B4-BE49-F238E27FC236}">
                <a16:creationId xmlns:a16="http://schemas.microsoft.com/office/drawing/2014/main" id="{D8D255DB-F3AA-124D-A92F-85052BA642B8}"/>
              </a:ext>
            </a:extLst>
          </p:cNvPr>
          <p:cNvSpPr/>
          <p:nvPr/>
        </p:nvSpPr>
        <p:spPr>
          <a:xfrm rot="5400000">
            <a:off x="1854499" y="3043935"/>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0" name="箭头: 右 20">
            <a:extLst>
              <a:ext uri="{FF2B5EF4-FFF2-40B4-BE49-F238E27FC236}">
                <a16:creationId xmlns:a16="http://schemas.microsoft.com/office/drawing/2014/main" id="{CDBF66C3-3DCC-8045-9A42-BD3D4DCC21D9}"/>
              </a:ext>
            </a:extLst>
          </p:cNvPr>
          <p:cNvSpPr/>
          <p:nvPr/>
        </p:nvSpPr>
        <p:spPr>
          <a:xfrm rot="16200000">
            <a:off x="1068678" y="3027412"/>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1" name="箭头: 右 21">
            <a:extLst>
              <a:ext uri="{FF2B5EF4-FFF2-40B4-BE49-F238E27FC236}">
                <a16:creationId xmlns:a16="http://schemas.microsoft.com/office/drawing/2014/main" id="{907D2101-342B-5648-A7E9-395279D2FAB3}"/>
              </a:ext>
            </a:extLst>
          </p:cNvPr>
          <p:cNvSpPr/>
          <p:nvPr/>
        </p:nvSpPr>
        <p:spPr>
          <a:xfrm>
            <a:off x="1411158" y="2745579"/>
            <a:ext cx="796377" cy="124470"/>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3" name="箭头: 右 22">
            <a:extLst>
              <a:ext uri="{FF2B5EF4-FFF2-40B4-BE49-F238E27FC236}">
                <a16:creationId xmlns:a16="http://schemas.microsoft.com/office/drawing/2014/main" id="{23B1449E-7FFF-AE47-8781-5811F90801AA}"/>
              </a:ext>
            </a:extLst>
          </p:cNvPr>
          <p:cNvSpPr/>
          <p:nvPr/>
        </p:nvSpPr>
        <p:spPr>
          <a:xfrm rot="10800000">
            <a:off x="1396863" y="3415360"/>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6" name="箭头: 右 25">
            <a:extLst>
              <a:ext uri="{FF2B5EF4-FFF2-40B4-BE49-F238E27FC236}">
                <a16:creationId xmlns:a16="http://schemas.microsoft.com/office/drawing/2014/main" id="{B336D677-4286-F94F-9695-64F3B94B50B6}"/>
              </a:ext>
            </a:extLst>
          </p:cNvPr>
          <p:cNvSpPr/>
          <p:nvPr/>
        </p:nvSpPr>
        <p:spPr>
          <a:xfrm>
            <a:off x="2269019" y="3405692"/>
            <a:ext cx="1868697" cy="147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7" name="箭头: 右 26">
            <a:extLst>
              <a:ext uri="{FF2B5EF4-FFF2-40B4-BE49-F238E27FC236}">
                <a16:creationId xmlns:a16="http://schemas.microsoft.com/office/drawing/2014/main" id="{08D759AB-FDCE-1A42-9401-7D092CFA5DA5}"/>
              </a:ext>
            </a:extLst>
          </p:cNvPr>
          <p:cNvSpPr/>
          <p:nvPr/>
        </p:nvSpPr>
        <p:spPr>
          <a:xfrm rot="16200000">
            <a:off x="3874754" y="3075084"/>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8" name="箭头: 右 27">
            <a:extLst>
              <a:ext uri="{FF2B5EF4-FFF2-40B4-BE49-F238E27FC236}">
                <a16:creationId xmlns:a16="http://schemas.microsoft.com/office/drawing/2014/main" id="{D6987344-FA1D-294A-AED1-FA2AF0CBF956}"/>
              </a:ext>
            </a:extLst>
          </p:cNvPr>
          <p:cNvSpPr/>
          <p:nvPr/>
        </p:nvSpPr>
        <p:spPr>
          <a:xfrm rot="10800000">
            <a:off x="2300821" y="2740432"/>
            <a:ext cx="1868696" cy="147706"/>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9" name="TextBox 28">
            <a:extLst>
              <a:ext uri="{FF2B5EF4-FFF2-40B4-BE49-F238E27FC236}">
                <a16:creationId xmlns:a16="http://schemas.microsoft.com/office/drawing/2014/main" id="{8EC826D8-C41F-1343-A348-999383623593}"/>
              </a:ext>
            </a:extLst>
          </p:cNvPr>
          <p:cNvSpPr txBox="1"/>
          <p:nvPr/>
        </p:nvSpPr>
        <p:spPr>
          <a:xfrm>
            <a:off x="4932721" y="5610726"/>
            <a:ext cx="28800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and Wang (2021,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2727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righ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20" grpId="1" animBg="1"/>
      <p:bldP spid="21" grpId="0" animBg="1"/>
      <p:bldP spid="21" grpId="1" animBg="1"/>
      <p:bldP spid="23" grpId="0" animBg="1"/>
      <p:bldP spid="23" grpId="1" animBg="1"/>
      <p:bldP spid="26" grpId="0" animBg="1"/>
      <p:bldP spid="26" grpId="1" animBg="1"/>
      <p:bldP spid="27" grpId="0" animBg="1"/>
      <p:bldP spid="27" grpId="1" animBg="1"/>
      <p:bldP spid="28" grpId="0" animBg="1"/>
      <p:bldP spid="28" grpId="1"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Line 24">
            <a:extLst>
              <a:ext uri="{FF2B5EF4-FFF2-40B4-BE49-F238E27FC236}">
                <a16:creationId xmlns:a16="http://schemas.microsoft.com/office/drawing/2014/main" id="{88A43FA1-EDF9-4E05-8E39-62CD539E1398}"/>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 name="TextBox 1">
            <a:extLst>
              <a:ext uri="{FF2B5EF4-FFF2-40B4-BE49-F238E27FC236}">
                <a16:creationId xmlns:a16="http://schemas.microsoft.com/office/drawing/2014/main" id="{448DF2D6-B1FC-414C-82ED-53BFBD381584}"/>
              </a:ext>
            </a:extLst>
          </p:cNvPr>
          <p:cNvSpPr txBox="1">
            <a:spLocks noChangeArrowheads="1"/>
          </p:cNvSpPr>
          <p:nvPr/>
        </p:nvSpPr>
        <p:spPr bwMode="auto">
          <a:xfrm>
            <a:off x="0" y="16947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Contributions of IAB to super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9" name="TextBox 1">
            <a:extLst>
              <a:ext uri="{FF2B5EF4-FFF2-40B4-BE49-F238E27FC236}">
                <a16:creationId xmlns:a16="http://schemas.microsoft.com/office/drawing/2014/main" id="{B454C1B5-AE54-4FB5-9AE1-7689F09A3665}"/>
              </a:ext>
            </a:extLst>
          </p:cNvPr>
          <p:cNvSpPr txBox="1"/>
          <p:nvPr/>
        </p:nvSpPr>
        <p:spPr>
          <a:xfrm>
            <a:off x="467544" y="5038144"/>
            <a:ext cx="8424936" cy="1631216"/>
          </a:xfrm>
          <a:prstGeom prst="rect">
            <a:avLst/>
          </a:prstGeom>
          <a:noFill/>
        </p:spPr>
        <p:txBody>
          <a:bodyPr wrap="square" rtlCol="0">
            <a:spAutoFit/>
          </a:bodyPr>
          <a:lstStyle/>
          <a:p>
            <a:pPr marL="274320" marR="0" lvl="0" indent="-274320" algn="l" defTabSz="914400" rtl="0" eaLnBrk="1" fontAlgn="base" latinLnBrk="0" hangingPunct="1">
              <a:lnSpc>
                <a:spcPts val="20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Atlantic Niña</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contributes about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 m/s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westerly wind anomaly in summer. </a:t>
            </a:r>
          </a:p>
          <a:p>
            <a:pPr marL="274320" marR="0" lvl="0" indent="-274320" algn="l" defTabSz="914400" rtl="0" eaLnBrk="1" fontAlgn="base" latinLnBrk="0" hangingPunct="1">
              <a:lnSpc>
                <a:spcPts val="2000"/>
              </a:lnSpc>
              <a:spcBef>
                <a:spcPct val="0"/>
              </a:spcBef>
              <a:spcAft>
                <a:spcPct val="0"/>
              </a:spcAft>
              <a:buClrTx/>
              <a:buSzPct val="80000"/>
              <a:buFont typeface="Wingdings" panose="05000000000000000000" pitchFamily="2" charset="2"/>
              <a:buChar char="l"/>
              <a:tabLst/>
              <a:defRPr/>
            </a:pPr>
            <a:endPar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74320" marR="0" lvl="0" indent="-274320" algn="l" defTabSz="914400" rtl="0" eaLnBrk="1" fontAlgn="base" latinLnBrk="0" hangingPunct="1">
              <a:lnSpc>
                <a:spcPts val="20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IOD contributes about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1-2.5 m/s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westerly wind anomaly in fall.</a:t>
            </a:r>
          </a:p>
          <a:p>
            <a:pPr marL="274320" marR="0" lvl="0" indent="-274320" algn="l" defTabSz="914400" rtl="0" eaLnBrk="1" fontAlgn="base" latinLnBrk="0" hangingPunct="1">
              <a:lnSpc>
                <a:spcPts val="2000"/>
              </a:lnSpc>
              <a:spcBef>
                <a:spcPct val="0"/>
              </a:spcBef>
              <a:spcAft>
                <a:spcPct val="0"/>
              </a:spcAft>
              <a:buClrTx/>
              <a:buSzPct val="80000"/>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74320" marR="0" lvl="0" indent="-274320" algn="l" defTabSz="914400" rtl="0" eaLnBrk="1" fontAlgn="base" latinLnBrk="0" hangingPunct="1">
              <a:lnSpc>
                <a:spcPts val="2000"/>
              </a:lnSpc>
              <a:spcBef>
                <a:spcPct val="0"/>
              </a:spcBef>
              <a:spcAft>
                <a:spcPct val="0"/>
              </a:spcAft>
              <a:buClr>
                <a:prstClr val="black"/>
              </a:buClr>
              <a:buSzPct val="80000"/>
              <a:buFont typeface="Wingdings" panose="05000000000000000000" pitchFamily="2" charset="2"/>
              <a:buChar char="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IAB</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as a self-excited mechanism,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produces additional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Bjerknes</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 feedbacks for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sym typeface="Arial" charset="0"/>
              </a:rPr>
              <a:t>super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charset="0"/>
                <a:cs typeface="Times New Roman" panose="02020603050405020304" pitchFamily="18" charset="0"/>
              </a:rPr>
              <a:t>El Niño</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12" name="图片 8">
            <a:extLst>
              <a:ext uri="{FF2B5EF4-FFF2-40B4-BE49-F238E27FC236}">
                <a16:creationId xmlns:a16="http://schemas.microsoft.com/office/drawing/2014/main" id="{99722A62-AEA5-7741-833E-55FE83D856C5}"/>
              </a:ext>
            </a:extLst>
          </p:cNvPr>
          <p:cNvPicPr/>
          <p:nvPr/>
        </p:nvPicPr>
        <p:blipFill rotWithShape="1">
          <a:blip r:embed="rId2" cstate="print">
            <a:extLst>
              <a:ext uri="{28A0092B-C50C-407E-A947-70E740481C1C}">
                <a14:useLocalDpi xmlns:a14="http://schemas.microsoft.com/office/drawing/2010/main" val="0"/>
              </a:ext>
            </a:extLst>
          </a:blip>
          <a:srcRect b="57259"/>
          <a:stretch/>
        </p:blipFill>
        <p:spPr bwMode="auto">
          <a:xfrm>
            <a:off x="539552" y="863156"/>
            <a:ext cx="7128792" cy="1773756"/>
          </a:xfrm>
          <a:prstGeom prst="rect">
            <a:avLst/>
          </a:prstGeom>
          <a:noFill/>
          <a:ln>
            <a:noFill/>
          </a:ln>
        </p:spPr>
      </p:pic>
      <p:sp>
        <p:nvSpPr>
          <p:cNvPr id="2" name="TextBox 1">
            <a:extLst>
              <a:ext uri="{FF2B5EF4-FFF2-40B4-BE49-F238E27FC236}">
                <a16:creationId xmlns:a16="http://schemas.microsoft.com/office/drawing/2014/main" id="{71F81697-F142-4142-80E9-D9C6CFAB3695}"/>
              </a:ext>
            </a:extLst>
          </p:cNvPr>
          <p:cNvSpPr txBox="1"/>
          <p:nvPr/>
        </p:nvSpPr>
        <p:spPr>
          <a:xfrm>
            <a:off x="7740352" y="1628800"/>
            <a:ext cx="93807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Summer</a:t>
            </a:r>
          </a:p>
        </p:txBody>
      </p:sp>
      <p:grpSp>
        <p:nvGrpSpPr>
          <p:cNvPr id="3" name="Group 2">
            <a:extLst>
              <a:ext uri="{FF2B5EF4-FFF2-40B4-BE49-F238E27FC236}">
                <a16:creationId xmlns:a16="http://schemas.microsoft.com/office/drawing/2014/main" id="{C960D981-DB04-9345-82FA-B28A9D4B48E0}"/>
              </a:ext>
            </a:extLst>
          </p:cNvPr>
          <p:cNvGrpSpPr/>
          <p:nvPr/>
        </p:nvGrpSpPr>
        <p:grpSpPr>
          <a:xfrm>
            <a:off x="539552" y="2636912"/>
            <a:ext cx="7728509" cy="1944216"/>
            <a:chOff x="539552" y="2636912"/>
            <a:chExt cx="7728509" cy="1944216"/>
          </a:xfrm>
        </p:grpSpPr>
        <p:pic>
          <p:nvPicPr>
            <p:cNvPr id="13" name="图片 8">
              <a:extLst>
                <a:ext uri="{FF2B5EF4-FFF2-40B4-BE49-F238E27FC236}">
                  <a16:creationId xmlns:a16="http://schemas.microsoft.com/office/drawing/2014/main" id="{A682B806-CFE1-714D-AAA6-08D20346E340}"/>
                </a:ext>
              </a:extLst>
            </p:cNvPr>
            <p:cNvPicPr/>
            <p:nvPr/>
          </p:nvPicPr>
          <p:blipFill rotWithShape="1">
            <a:blip r:embed="rId2" cstate="print">
              <a:extLst>
                <a:ext uri="{28A0092B-C50C-407E-A947-70E740481C1C}">
                  <a14:useLocalDpi xmlns:a14="http://schemas.microsoft.com/office/drawing/2010/main" val="0"/>
                </a:ext>
              </a:extLst>
            </a:blip>
            <a:srcRect t="42741" b="10411"/>
            <a:stretch/>
          </p:blipFill>
          <p:spPr bwMode="auto">
            <a:xfrm>
              <a:off x="539552" y="2636912"/>
              <a:ext cx="7128792" cy="1944216"/>
            </a:xfrm>
            <a:prstGeom prst="rect">
              <a:avLst/>
            </a:prstGeom>
            <a:noFill/>
            <a:ln>
              <a:noFill/>
            </a:ln>
          </p:spPr>
        </p:pic>
        <p:sp>
          <p:nvSpPr>
            <p:cNvPr id="14" name="TextBox 13">
              <a:extLst>
                <a:ext uri="{FF2B5EF4-FFF2-40B4-BE49-F238E27FC236}">
                  <a16:creationId xmlns:a16="http://schemas.microsoft.com/office/drawing/2014/main" id="{AC9DD375-F7D4-C64E-9378-E8E98D578E16}"/>
                </a:ext>
              </a:extLst>
            </p:cNvPr>
            <p:cNvSpPr txBox="1"/>
            <p:nvPr/>
          </p:nvSpPr>
          <p:spPr>
            <a:xfrm>
              <a:off x="7740352" y="3496940"/>
              <a:ext cx="527709"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Fall</a:t>
              </a:r>
            </a:p>
          </p:txBody>
        </p:sp>
      </p:grpSp>
      <p:sp>
        <p:nvSpPr>
          <p:cNvPr id="27" name="箭头: 右 12">
            <a:extLst>
              <a:ext uri="{FF2B5EF4-FFF2-40B4-BE49-F238E27FC236}">
                <a16:creationId xmlns:a16="http://schemas.microsoft.com/office/drawing/2014/main" id="{0E558AC4-C476-2D48-B2B8-CD8F1B0FAAF7}"/>
              </a:ext>
            </a:extLst>
          </p:cNvPr>
          <p:cNvSpPr/>
          <p:nvPr/>
        </p:nvSpPr>
        <p:spPr>
          <a:xfrm rot="5400000">
            <a:off x="6931615" y="1363236"/>
            <a:ext cx="601819" cy="151558"/>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8" name="箭头: 右 17">
            <a:extLst>
              <a:ext uri="{FF2B5EF4-FFF2-40B4-BE49-F238E27FC236}">
                <a16:creationId xmlns:a16="http://schemas.microsoft.com/office/drawing/2014/main" id="{E5BC25DE-D10C-0B43-BB85-A49A00A41C7A}"/>
              </a:ext>
            </a:extLst>
          </p:cNvPr>
          <p:cNvSpPr/>
          <p:nvPr/>
        </p:nvSpPr>
        <p:spPr>
          <a:xfrm rot="16200000">
            <a:off x="4148646" y="1369869"/>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9" name="箭头: 右 18">
            <a:extLst>
              <a:ext uri="{FF2B5EF4-FFF2-40B4-BE49-F238E27FC236}">
                <a16:creationId xmlns:a16="http://schemas.microsoft.com/office/drawing/2014/main" id="{B02FECD3-75C8-3240-B631-EF168F220595}"/>
              </a:ext>
            </a:extLst>
          </p:cNvPr>
          <p:cNvSpPr/>
          <p:nvPr/>
        </p:nvSpPr>
        <p:spPr>
          <a:xfrm>
            <a:off x="4538081" y="1052736"/>
            <a:ext cx="2669359" cy="181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0" name="箭头: 右 19">
            <a:extLst>
              <a:ext uri="{FF2B5EF4-FFF2-40B4-BE49-F238E27FC236}">
                <a16:creationId xmlns:a16="http://schemas.microsoft.com/office/drawing/2014/main" id="{56E1A13D-07CC-2242-974A-68D2CD73B379}"/>
              </a:ext>
            </a:extLst>
          </p:cNvPr>
          <p:cNvSpPr/>
          <p:nvPr/>
        </p:nvSpPr>
        <p:spPr>
          <a:xfrm rot="10800000">
            <a:off x="6436148" y="1696830"/>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rPr>
              <a:t>       </a:t>
            </a: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1" name="箭头: 右 20">
            <a:extLst>
              <a:ext uri="{FF2B5EF4-FFF2-40B4-BE49-F238E27FC236}">
                <a16:creationId xmlns:a16="http://schemas.microsoft.com/office/drawing/2014/main" id="{23D270C0-C50A-4847-92C9-CDB43D741B62}"/>
              </a:ext>
            </a:extLst>
          </p:cNvPr>
          <p:cNvSpPr/>
          <p:nvPr/>
        </p:nvSpPr>
        <p:spPr>
          <a:xfrm>
            <a:off x="3140339" y="1667362"/>
            <a:ext cx="1179477" cy="1434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2" name="箭头: 右 17">
            <a:extLst>
              <a:ext uri="{FF2B5EF4-FFF2-40B4-BE49-F238E27FC236}">
                <a16:creationId xmlns:a16="http://schemas.microsoft.com/office/drawing/2014/main" id="{618DE741-6876-FC44-B2D5-08CE6F783B5F}"/>
              </a:ext>
            </a:extLst>
          </p:cNvPr>
          <p:cNvSpPr/>
          <p:nvPr/>
        </p:nvSpPr>
        <p:spPr>
          <a:xfrm rot="5400000">
            <a:off x="2281241" y="3043935"/>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3" name="箭头: 右 20">
            <a:extLst>
              <a:ext uri="{FF2B5EF4-FFF2-40B4-BE49-F238E27FC236}">
                <a16:creationId xmlns:a16="http://schemas.microsoft.com/office/drawing/2014/main" id="{A359A650-97CD-3247-83EC-F55726419D17}"/>
              </a:ext>
            </a:extLst>
          </p:cNvPr>
          <p:cNvSpPr/>
          <p:nvPr/>
        </p:nvSpPr>
        <p:spPr>
          <a:xfrm rot="16200000">
            <a:off x="1495420" y="3027412"/>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4" name="箭头: 右 21">
            <a:extLst>
              <a:ext uri="{FF2B5EF4-FFF2-40B4-BE49-F238E27FC236}">
                <a16:creationId xmlns:a16="http://schemas.microsoft.com/office/drawing/2014/main" id="{71A1544F-5738-AB43-81C6-CCDCBAEC4C03}"/>
              </a:ext>
            </a:extLst>
          </p:cNvPr>
          <p:cNvSpPr/>
          <p:nvPr/>
        </p:nvSpPr>
        <p:spPr>
          <a:xfrm>
            <a:off x="1837900" y="2745579"/>
            <a:ext cx="796377" cy="124470"/>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5" name="箭头: 右 22">
            <a:extLst>
              <a:ext uri="{FF2B5EF4-FFF2-40B4-BE49-F238E27FC236}">
                <a16:creationId xmlns:a16="http://schemas.microsoft.com/office/drawing/2014/main" id="{3A8F86D0-4619-734C-8027-B090EAED32DA}"/>
              </a:ext>
            </a:extLst>
          </p:cNvPr>
          <p:cNvSpPr/>
          <p:nvPr/>
        </p:nvSpPr>
        <p:spPr>
          <a:xfrm rot="10800000">
            <a:off x="1823605" y="3415360"/>
            <a:ext cx="796377" cy="157655"/>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6" name="箭头: 右 25">
            <a:extLst>
              <a:ext uri="{FF2B5EF4-FFF2-40B4-BE49-F238E27FC236}">
                <a16:creationId xmlns:a16="http://schemas.microsoft.com/office/drawing/2014/main" id="{985FD420-D0AC-2140-BA8E-7C6078F04B72}"/>
              </a:ext>
            </a:extLst>
          </p:cNvPr>
          <p:cNvSpPr/>
          <p:nvPr/>
        </p:nvSpPr>
        <p:spPr>
          <a:xfrm>
            <a:off x="2695761" y="3405692"/>
            <a:ext cx="1868697" cy="147706"/>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7" name="箭头: 右 26">
            <a:extLst>
              <a:ext uri="{FF2B5EF4-FFF2-40B4-BE49-F238E27FC236}">
                <a16:creationId xmlns:a16="http://schemas.microsoft.com/office/drawing/2014/main" id="{18B9C912-938A-0B41-B171-69A4924661F1}"/>
              </a:ext>
            </a:extLst>
          </p:cNvPr>
          <p:cNvSpPr/>
          <p:nvPr/>
        </p:nvSpPr>
        <p:spPr>
          <a:xfrm rot="16200000">
            <a:off x="4301496" y="3075084"/>
            <a:ext cx="677482" cy="151557"/>
          </a:xfrm>
          <a:prstGeom prst="rightArrow">
            <a:avLst>
              <a:gd name="adj1" fmla="val 35740"/>
              <a:gd name="adj2" fmla="val 1841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38" name="箭头: 右 27">
            <a:extLst>
              <a:ext uri="{FF2B5EF4-FFF2-40B4-BE49-F238E27FC236}">
                <a16:creationId xmlns:a16="http://schemas.microsoft.com/office/drawing/2014/main" id="{DFEE2B4B-D0D5-FF45-A72B-00A60B5884C9}"/>
              </a:ext>
            </a:extLst>
          </p:cNvPr>
          <p:cNvSpPr/>
          <p:nvPr/>
        </p:nvSpPr>
        <p:spPr>
          <a:xfrm rot="10800000">
            <a:off x="2727563" y="2740432"/>
            <a:ext cx="1868696" cy="147706"/>
          </a:xfrm>
          <a:prstGeom prst="rightArrow">
            <a:avLst>
              <a:gd name="adj1" fmla="val 35740"/>
              <a:gd name="adj2" fmla="val 187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100" b="1"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
        <p:nvSpPr>
          <p:cNvPr id="22" name="TextBox 21">
            <a:extLst>
              <a:ext uri="{FF2B5EF4-FFF2-40B4-BE49-F238E27FC236}">
                <a16:creationId xmlns:a16="http://schemas.microsoft.com/office/drawing/2014/main" id="{B5C7366A-6886-FA4D-AEC1-1F1B04BDE1D7}"/>
              </a:ext>
            </a:extLst>
          </p:cNvPr>
          <p:cNvSpPr txBox="1"/>
          <p:nvPr/>
        </p:nvSpPr>
        <p:spPr>
          <a:xfrm>
            <a:off x="5508785" y="4530606"/>
            <a:ext cx="288008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Wang and Wang (2021,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575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750"/>
                                        <p:tgtEl>
                                          <p:spTgt spid="30"/>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250"/>
                            </p:stCondLst>
                            <p:childTnLst>
                              <p:par>
                                <p:cTn id="13" presetID="2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0" presetClass="exit" presetSubtype="0" fill="hold" grpId="1" nodeType="withEffect">
                                  <p:stCondLst>
                                    <p:cond delay="0"/>
                                  </p:stCondLst>
                                  <p:childTnLst>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right)">
                                      <p:cBhvr>
                                        <p:cTn id="53" dur="500"/>
                                        <p:tgtEl>
                                          <p:spTgt spid="35"/>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500"/>
                                        <p:tgtEl>
                                          <p:spTgt spid="36"/>
                                        </p:tgtEl>
                                      </p:cBhvr>
                                    </p:animEffect>
                                  </p:childTnLst>
                                </p:cTn>
                              </p:par>
                            </p:childTnLst>
                          </p:cTn>
                        </p:par>
                        <p:par>
                          <p:cTn id="66" fill="hold">
                            <p:stCondLst>
                              <p:cond delay="2500"/>
                            </p:stCondLst>
                            <p:childTnLst>
                              <p:par>
                                <p:cTn id="67" presetID="22" presetClass="entr" presetSubtype="4" fill="hold" grpId="0"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childTnLst>
                          </p:cTn>
                        </p:par>
                        <p:par>
                          <p:cTn id="70" fill="hold">
                            <p:stCondLst>
                              <p:cond delay="3000"/>
                            </p:stCondLst>
                            <p:childTnLst>
                              <p:par>
                                <p:cTn id="71" presetID="22" presetClass="entr" presetSubtype="2"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righ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37"/>
                                        </p:tgtEl>
                                      </p:cBhvr>
                                    </p:animEffect>
                                    <p:set>
                                      <p:cBhvr>
                                        <p:cTn id="93" dur="1" fill="hold">
                                          <p:stCondLst>
                                            <p:cond delay="499"/>
                                          </p:stCondLst>
                                        </p:cTn>
                                        <p:tgtEl>
                                          <p:spTgt spid="3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Line 24">
            <a:extLst>
              <a:ext uri="{FF2B5EF4-FFF2-40B4-BE49-F238E27FC236}">
                <a16:creationId xmlns:a16="http://schemas.microsoft.com/office/drawing/2014/main" id="{47081FE6-0300-6740-9C9D-68F42E51C1C6}"/>
              </a:ext>
            </a:extLst>
          </p:cNvPr>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 name="TextBox 1">
            <a:extLst>
              <a:ext uri="{FF2B5EF4-FFF2-40B4-BE49-F238E27FC236}">
                <a16:creationId xmlns:a16="http://schemas.microsoft.com/office/drawing/2014/main" id="{ECE4806A-E541-7D49-941D-4B859B02791A}"/>
              </a:ext>
            </a:extLst>
          </p:cNvPr>
          <p:cNvSpPr txBox="1">
            <a:spLocks noChangeArrowheads="1"/>
          </p:cNvSpPr>
          <p:nvPr/>
        </p:nvSpPr>
        <p:spPr bwMode="auto">
          <a:xfrm>
            <a:off x="0" y="169476"/>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zh-CN"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A </a:t>
            </a:r>
            <a:r>
              <a:rPr kumimoji="0" lang="fr-FR" altLang="zh-CN" sz="2400" b="1" i="0" u="none" strike="noStrike" kern="1200" cap="none" spc="0" normalizeH="0" baseline="0" noProof="0" dirty="0" err="1">
                <a:ln>
                  <a:noFill/>
                </a:ln>
                <a:solidFill>
                  <a:srgbClr val="0000FF"/>
                </a:solidFill>
                <a:effectLst/>
                <a:uLnTx/>
                <a:uFillTx/>
                <a:latin typeface="Times New Roman"/>
                <a:ea typeface="黑体" charset="0"/>
                <a:cs typeface="Times New Roman"/>
                <a:sym typeface="Arial" charset="0"/>
              </a:rPr>
              <a:t>paradox</a:t>
            </a:r>
            <a:r>
              <a:rPr kumimoji="0" lang="fr-FR" altLang="zh-CN"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 about impacts of </a:t>
            </a:r>
            <a:r>
              <a:rPr kumimoji="0" lang="en-US" altLang="zh-CN"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Indian/Atlantic Oceans on ENSO</a:t>
            </a:r>
            <a:endParaRPr kumimoji="0" lang="zh-CN" altLang="en-US" sz="24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pic>
        <p:nvPicPr>
          <p:cNvPr id="12" name="图片 11">
            <a:extLst>
              <a:ext uri="{FF2B5EF4-FFF2-40B4-BE49-F238E27FC236}">
                <a16:creationId xmlns:a16="http://schemas.microsoft.com/office/drawing/2014/main" id="{0AE8DEFA-27FA-4E73-902D-402E6A8C7FA2}"/>
              </a:ext>
            </a:extLst>
          </p:cNvPr>
          <p:cNvPicPr>
            <a:picLocks noChangeAspect="1"/>
          </p:cNvPicPr>
          <p:nvPr/>
        </p:nvPicPr>
        <p:blipFill rotWithShape="1">
          <a:blip r:embed="rId3"/>
          <a:srcRect r="46763" b="68067"/>
          <a:stretch/>
        </p:blipFill>
        <p:spPr>
          <a:xfrm>
            <a:off x="-36511" y="1124744"/>
            <a:ext cx="5556850" cy="1440160"/>
          </a:xfrm>
          <a:prstGeom prst="rect">
            <a:avLst/>
          </a:prstGeom>
        </p:spPr>
      </p:pic>
      <p:pic>
        <p:nvPicPr>
          <p:cNvPr id="7" name="图片 11">
            <a:extLst>
              <a:ext uri="{FF2B5EF4-FFF2-40B4-BE49-F238E27FC236}">
                <a16:creationId xmlns:a16="http://schemas.microsoft.com/office/drawing/2014/main" id="{731414C3-D43E-3644-AA8E-CB7D0849F774}"/>
              </a:ext>
            </a:extLst>
          </p:cNvPr>
          <p:cNvPicPr>
            <a:picLocks noChangeAspect="1"/>
          </p:cNvPicPr>
          <p:nvPr/>
        </p:nvPicPr>
        <p:blipFill rotWithShape="1">
          <a:blip r:embed="rId3"/>
          <a:srcRect l="53237"/>
          <a:stretch/>
        </p:blipFill>
        <p:spPr>
          <a:xfrm>
            <a:off x="827584" y="2708920"/>
            <a:ext cx="3656506" cy="3378522"/>
          </a:xfrm>
          <a:prstGeom prst="rect">
            <a:avLst/>
          </a:prstGeom>
        </p:spPr>
      </p:pic>
      <p:sp>
        <p:nvSpPr>
          <p:cNvPr id="2" name="TextBox 1">
            <a:extLst>
              <a:ext uri="{FF2B5EF4-FFF2-40B4-BE49-F238E27FC236}">
                <a16:creationId xmlns:a16="http://schemas.microsoft.com/office/drawing/2014/main" id="{5E6B3E56-9485-E44B-9C5D-66D525BD3C13}"/>
              </a:ext>
            </a:extLst>
          </p:cNvPr>
          <p:cNvSpPr txBox="1"/>
          <p:nvPr/>
        </p:nvSpPr>
        <p:spPr>
          <a:xfrm>
            <a:off x="992073" y="930206"/>
            <a:ext cx="139974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Decoupled IO</a:t>
            </a:r>
          </a:p>
        </p:txBody>
      </p:sp>
      <p:sp>
        <p:nvSpPr>
          <p:cNvPr id="9" name="TextBox 8">
            <a:extLst>
              <a:ext uri="{FF2B5EF4-FFF2-40B4-BE49-F238E27FC236}">
                <a16:creationId xmlns:a16="http://schemas.microsoft.com/office/drawing/2014/main" id="{E789F080-2069-0847-9B71-C7F8C8F1BC77}"/>
              </a:ext>
            </a:extLst>
          </p:cNvPr>
          <p:cNvSpPr txBox="1"/>
          <p:nvPr/>
        </p:nvSpPr>
        <p:spPr>
          <a:xfrm>
            <a:off x="3869696" y="930206"/>
            <a:ext cx="91832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With IO</a:t>
            </a:r>
          </a:p>
        </p:txBody>
      </p:sp>
      <p:sp>
        <p:nvSpPr>
          <p:cNvPr id="10" name="TextBox 1">
            <a:extLst>
              <a:ext uri="{FF2B5EF4-FFF2-40B4-BE49-F238E27FC236}">
                <a16:creationId xmlns:a16="http://schemas.microsoft.com/office/drawing/2014/main" id="{9BFC20DD-6923-3F4E-B118-6CC3982BF112}"/>
              </a:ext>
            </a:extLst>
          </p:cNvPr>
          <p:cNvSpPr txBox="1"/>
          <p:nvPr/>
        </p:nvSpPr>
        <p:spPr>
          <a:xfrm>
            <a:off x="5580112" y="1004092"/>
            <a:ext cx="3506285" cy="5737276"/>
          </a:xfrm>
          <a:prstGeom prst="rect">
            <a:avLst/>
          </a:prstGeom>
          <a:noFill/>
        </p:spPr>
        <p:txBody>
          <a:bodyPr wrap="square" rtlCol="0">
            <a:spAutoFit/>
          </a:bodyPr>
          <a:lstStyle/>
          <a:p>
            <a:pPr marL="251460" marR="0" lvl="0" indent="-251460" algn="l" defTabSz="914400" rtl="0" eaLnBrk="1" fontAlgn="base" latinLnBrk="0" hangingPunct="1">
              <a:lnSpc>
                <a:spcPts val="2600"/>
              </a:lnSpc>
              <a:spcBef>
                <a:spcPct val="0"/>
              </a:spcBef>
              <a:spcAft>
                <a:spcPct val="0"/>
              </a:spcAft>
              <a:buClrTx/>
              <a:buSzPct val="80000"/>
              <a:buFont typeface="Wingdings" panose="05000000000000000000" pitchFamily="2" charset="2"/>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Decoupled experiments show that Indian &amp; Atlantic Oceans have a damping effect and shorter cycle for ENSO </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Dommenget</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et al. 2006;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Frauen</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and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Dommenget</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2012;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Terray</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et al. 2016; </a:t>
            </a:r>
            <a:r>
              <a:rPr kumimoji="0" lang="da-DK" altLang="zh-CN" sz="2000" b="1" i="0" u="none" strike="noStrike" kern="1200" cap="none" spc="0" normalizeH="0" baseline="0" noProof="0" dirty="0" err="1">
                <a:ln>
                  <a:noFill/>
                </a:ln>
                <a:solidFill>
                  <a:prstClr val="black"/>
                </a:solidFill>
                <a:effectLst/>
                <a:uLnTx/>
                <a:uFillTx/>
                <a:latin typeface="Times New Roman"/>
                <a:ea typeface="黑体" panose="02010609060101010101" pitchFamily="49" charset="-122"/>
                <a:cs typeface="Times New Roman"/>
              </a:rPr>
              <a:t>Kajtar</a:t>
            </a:r>
            <a:r>
              <a:rPr kumimoji="0" lang="da-DK"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et al. 2017)</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51460" marR="0" lvl="0" indent="-251460" algn="l" defTabSz="914400" rtl="0" eaLnBrk="1" fontAlgn="base" latinLnBrk="0" hangingPunct="1">
              <a:lnSpc>
                <a:spcPts val="26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This is because they focused on the decaying of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El Niño</a:t>
            </a: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 instead of the growth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51460" marR="0" lvl="0" indent="-251460" algn="l" defTabSz="914400" rtl="0" eaLnBrk="1" fontAlgn="base" latinLnBrk="0" hangingPunct="1">
              <a:lnSpc>
                <a:spcPts val="2600"/>
              </a:lnSpc>
              <a:spcBef>
                <a:spcPct val="0"/>
              </a:spcBef>
              <a:spcAft>
                <a:spcPct val="0"/>
              </a:spcAft>
              <a:buClr>
                <a:prstClr val="black"/>
              </a:buClr>
              <a:buSzPct val="80000"/>
              <a:buFont typeface="Wingdings" panose="05000000000000000000" pitchFamily="2" charset="2"/>
              <a:buChar char="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IO and AO do help the growth of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El Niño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in these decoupled experiments;</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251460" marR="0" lvl="0" indent="-251460" algn="l" defTabSz="914400" rtl="0" eaLnBrk="1" fontAlgn="base" latinLnBrk="0" hangingPunct="1">
              <a:lnSpc>
                <a:spcPts val="2600"/>
              </a:lnSpc>
              <a:spcBef>
                <a:spcPct val="0"/>
              </a:spcBef>
              <a:spcAft>
                <a:spcPct val="0"/>
              </a:spcAft>
              <a:buClrTx/>
              <a:buSzPct val="80000"/>
              <a:buFont typeface="Wingdings" panose="05000000000000000000" pitchFamily="2" charset="2"/>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Fast decaying may be due to impacts of IOB and TNA modes in spring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endParaRPr>
          </a:p>
        </p:txBody>
      </p:sp>
      <p:grpSp>
        <p:nvGrpSpPr>
          <p:cNvPr id="18" name="Group 17">
            <a:extLst>
              <a:ext uri="{FF2B5EF4-FFF2-40B4-BE49-F238E27FC236}">
                <a16:creationId xmlns:a16="http://schemas.microsoft.com/office/drawing/2014/main" id="{B74EB9FF-E5AB-4D41-848F-124C09386561}"/>
              </a:ext>
            </a:extLst>
          </p:cNvPr>
          <p:cNvGrpSpPr/>
          <p:nvPr/>
        </p:nvGrpSpPr>
        <p:grpSpPr>
          <a:xfrm>
            <a:off x="1343911" y="3933056"/>
            <a:ext cx="1571905" cy="2808312"/>
            <a:chOff x="1343911" y="3933056"/>
            <a:chExt cx="1571905" cy="2808312"/>
          </a:xfrm>
        </p:grpSpPr>
        <p:sp>
          <p:nvSpPr>
            <p:cNvPr id="13" name="TextBox 12">
              <a:extLst>
                <a:ext uri="{FF2B5EF4-FFF2-40B4-BE49-F238E27FC236}">
                  <a16:creationId xmlns:a16="http://schemas.microsoft.com/office/drawing/2014/main" id="{1E94AC30-94C1-6C4C-811D-9B8EF101F3D1}"/>
                </a:ext>
              </a:extLst>
            </p:cNvPr>
            <p:cNvSpPr txBox="1"/>
            <p:nvPr/>
          </p:nvSpPr>
          <p:spPr>
            <a:xfrm>
              <a:off x="1343911" y="6372036"/>
              <a:ext cx="15719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Growth phase</a:t>
              </a:r>
            </a:p>
          </p:txBody>
        </p:sp>
        <p:cxnSp>
          <p:nvCxnSpPr>
            <p:cNvPr id="8" name="Straight Arrow Connector 7">
              <a:extLst>
                <a:ext uri="{FF2B5EF4-FFF2-40B4-BE49-F238E27FC236}">
                  <a16:creationId xmlns:a16="http://schemas.microsoft.com/office/drawing/2014/main" id="{5F698656-4A30-1C4B-9DE8-B516B4F2322E}"/>
                </a:ext>
              </a:extLst>
            </p:cNvPr>
            <p:cNvCxnSpPr>
              <a:stCxn id="13" idx="0"/>
            </p:cNvCxnSpPr>
            <p:nvPr/>
          </p:nvCxnSpPr>
          <p:spPr>
            <a:xfrm flipV="1">
              <a:off x="2129864" y="3933056"/>
              <a:ext cx="65872" cy="24389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EDE2FF8-F359-304C-BDF7-1B0F57E90AE1}"/>
              </a:ext>
            </a:extLst>
          </p:cNvPr>
          <p:cNvGrpSpPr/>
          <p:nvPr/>
        </p:nvGrpSpPr>
        <p:grpSpPr>
          <a:xfrm>
            <a:off x="3203848" y="4077072"/>
            <a:ext cx="1861153" cy="2664296"/>
            <a:chOff x="3203848" y="4077072"/>
            <a:chExt cx="1861153" cy="2664296"/>
          </a:xfrm>
        </p:grpSpPr>
        <p:sp>
          <p:nvSpPr>
            <p:cNvPr id="3" name="TextBox 2">
              <a:extLst>
                <a:ext uri="{FF2B5EF4-FFF2-40B4-BE49-F238E27FC236}">
                  <a16:creationId xmlns:a16="http://schemas.microsoft.com/office/drawing/2014/main" id="{907E24C1-D256-CB4A-950D-AFAB8F05C74D}"/>
                </a:ext>
              </a:extLst>
            </p:cNvPr>
            <p:cNvSpPr txBox="1"/>
            <p:nvPr/>
          </p:nvSpPr>
          <p:spPr>
            <a:xfrm>
              <a:off x="3347864" y="6372036"/>
              <a:ext cx="171713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Decaying phase</a:t>
              </a:r>
            </a:p>
          </p:txBody>
        </p:sp>
        <p:cxnSp>
          <p:nvCxnSpPr>
            <p:cNvPr id="15" name="Straight Arrow Connector 14">
              <a:extLst>
                <a:ext uri="{FF2B5EF4-FFF2-40B4-BE49-F238E27FC236}">
                  <a16:creationId xmlns:a16="http://schemas.microsoft.com/office/drawing/2014/main" id="{7A206AD0-5235-744D-9FBE-D53B1A5A625A}"/>
                </a:ext>
              </a:extLst>
            </p:cNvPr>
            <p:cNvCxnSpPr>
              <a:cxnSpLocks/>
            </p:cNvCxnSpPr>
            <p:nvPr/>
          </p:nvCxnSpPr>
          <p:spPr>
            <a:xfrm flipH="1" flipV="1">
              <a:off x="3203848" y="4077072"/>
              <a:ext cx="823210" cy="23230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64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Rectangle 1027"/>
          <p:cNvSpPr txBox="1">
            <a:spLocks noChangeArrowheads="1"/>
          </p:cNvSpPr>
          <p:nvPr/>
        </p:nvSpPr>
        <p:spPr bwMode="auto">
          <a:xfrm>
            <a:off x="827584" y="980728"/>
            <a:ext cx="7932860" cy="55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3000"/>
              </a:lnSpc>
              <a:spcBef>
                <a:spcPts val="1800"/>
              </a:spcBef>
              <a:spcAft>
                <a:spcPct val="0"/>
              </a:spcAft>
              <a:buClr>
                <a:prstClr val="black"/>
              </a:buClr>
              <a:buSzPct val="80000"/>
              <a:buFont typeface="Wingdings" charset="0"/>
              <a:buChar char="l"/>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oscillator mechanisms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work together, and their relative importance may be time-dependent.</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are just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heuristic, and cannot perfectly simulate all features of ENSO events. </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Parameters </a:t>
            </a: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of conceptual oscillator models are NOT constant; and 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onceptual models can be forced by high frequency such as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random (stochastic) forcing</a:t>
            </a: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Processes outside the tropical Pacific can account for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ENSO diversity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need to consider external influences outside the tropical Pacific, such as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inter-basin interactions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Box 1">
            <a:extLst>
              <a:ext uri="{FF2B5EF4-FFF2-40B4-BE49-F238E27FC236}">
                <a16:creationId xmlns:a16="http://schemas.microsoft.com/office/drawing/2014/main" id="{8A97E1DD-783E-AF41-AA2E-3843864B335E}"/>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Take-home message of simple ENSO models</a:t>
            </a:r>
            <a:endParaRPr kumimoji="0" lang="en-US" altLang="ja-JP"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endParaRPr>
          </a:p>
        </p:txBody>
      </p:sp>
    </p:spTree>
    <p:extLst>
      <p:ext uri="{BB962C8B-B14F-4D97-AF65-F5344CB8AC3E}">
        <p14:creationId xmlns:p14="http://schemas.microsoft.com/office/powerpoint/2010/main" val="170558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Summary of ENSO</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64</a:t>
            </a:fld>
            <a:endParaRPr lang="en-US" dirty="0">
              <a:solidFill>
                <a:schemeClr val="bg2"/>
              </a:solidFill>
            </a:endParaRPr>
          </a:p>
        </p:txBody>
      </p:sp>
      <p:sp>
        <p:nvSpPr>
          <p:cNvPr id="6" name="Rectangle 3"/>
          <p:cNvSpPr txBox="1">
            <a:spLocks noChangeArrowheads="1"/>
          </p:cNvSpPr>
          <p:nvPr/>
        </p:nvSpPr>
        <p:spPr bwMode="auto">
          <a:xfrm>
            <a:off x="152400" y="762000"/>
            <a:ext cx="89154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rgbClr val="C00000"/>
                </a:solidFill>
              </a:rPr>
              <a:t>ENSO </a:t>
            </a:r>
            <a:r>
              <a:rPr lang="en-US" sz="1800" b="1" kern="0" dirty="0"/>
              <a:t>refers to irregular (2-7yr) oscillations in SLP, SST and winds in the tropical central-eastern Pacific. It is the largest interannual variation.  </a:t>
            </a:r>
          </a:p>
          <a:p>
            <a:pPr marL="342900" indent="-342900" algn="l">
              <a:spcBef>
                <a:spcPct val="20000"/>
              </a:spcBef>
              <a:buFont typeface="Arial" pitchFamily="34" charset="0"/>
              <a:buChar char="•"/>
              <a:defRPr/>
            </a:pPr>
            <a:r>
              <a:rPr lang="en-US" sz="2000" b="1" kern="0" dirty="0">
                <a:solidFill>
                  <a:srgbClr val="C00000"/>
                </a:solidFill>
              </a:rPr>
              <a:t>ENSO dynamics/formation</a:t>
            </a:r>
            <a:r>
              <a:rPr lang="en-US" sz="2000" b="1" kern="0" dirty="0">
                <a:solidFill>
                  <a:schemeClr val="bg1"/>
                </a:solidFill>
              </a:rPr>
              <a:t>: See slides 17 and 19: </a:t>
            </a:r>
          </a:p>
          <a:p>
            <a:pPr algn="l">
              <a:spcBef>
                <a:spcPct val="20000"/>
              </a:spcBef>
              <a:defRPr/>
            </a:pPr>
            <a:r>
              <a:rPr lang="en-US" sz="2000" b="1" kern="0" dirty="0">
                <a:solidFill>
                  <a:schemeClr val="bg1"/>
                </a:solidFill>
                <a:latin typeface="Microsoft Sans Serif" pitchFamily="34" charset="0"/>
              </a:rPr>
              <a:t>     </a:t>
            </a:r>
            <a:r>
              <a:rPr lang="en-US" sz="1600" b="1" kern="0" dirty="0">
                <a:solidFill>
                  <a:srgbClr val="C00000"/>
                </a:solidFill>
                <a:latin typeface="Microsoft Sans Serif" pitchFamily="34" charset="0"/>
              </a:rPr>
              <a:t>El Niño formation</a:t>
            </a:r>
            <a:r>
              <a:rPr lang="en-US" sz="1600" b="1" kern="0" dirty="0">
                <a:solidFill>
                  <a:schemeClr val="bg1"/>
                </a:solidFill>
                <a:latin typeface="Microsoft Sans Serif" pitchFamily="34" charset="0"/>
              </a:rPr>
              <a:t>: </a:t>
            </a:r>
            <a:r>
              <a:rPr lang="en-US" sz="1600" b="1" kern="0" dirty="0"/>
              <a:t>westerly wind anomaly</a:t>
            </a:r>
            <a:r>
              <a:rPr lang="en-US" sz="1600" b="1" kern="0" dirty="0">
                <a:sym typeface="Wingdings" panose="05000000000000000000" pitchFamily="2" charset="2"/>
              </a:rPr>
              <a:t> more warm water pushed to the east  lower (higher) sea level in the west (east) and shallower (deeper)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warmer SST in the east and weaker trade winds  reduced west-east sea-level height gradient  no more transport of warm water to the east  SST and SLP in the east recover to normal  trade winds push surface water westward, subsurface cold water moves eastward  transition to the cold phase La Ni</a:t>
            </a:r>
            <a:r>
              <a:rPr lang="en-US" sz="1600" b="1" kern="0" dirty="0"/>
              <a:t>ñ</a:t>
            </a:r>
            <a:r>
              <a:rPr lang="en-US" sz="1600" b="1" kern="0" dirty="0">
                <a:sym typeface="Wingdings" panose="05000000000000000000" pitchFamily="2" charset="2"/>
              </a:rPr>
              <a:t>a </a:t>
            </a:r>
            <a:endParaRPr lang="en-US" sz="2000" b="1" kern="0" dirty="0">
              <a:sym typeface="Wingdings" panose="05000000000000000000" pitchFamily="2" charset="2"/>
            </a:endParaRPr>
          </a:p>
          <a:p>
            <a:pPr algn="l">
              <a:spcBef>
                <a:spcPct val="20000"/>
              </a:spcBef>
              <a:defRPr/>
            </a:pPr>
            <a:r>
              <a:rPr lang="en-US" sz="2000" b="1" kern="0" dirty="0">
                <a:latin typeface="Microsoft Sans Serif" pitchFamily="34" charset="0"/>
                <a:sym typeface="Wingdings" panose="05000000000000000000" pitchFamily="2" charset="2"/>
              </a:rPr>
              <a:t>    </a:t>
            </a:r>
            <a:r>
              <a:rPr lang="en-US" sz="1600" b="1" kern="0" dirty="0">
                <a:solidFill>
                  <a:srgbClr val="C00000"/>
                </a:solidFill>
                <a:latin typeface="Microsoft Sans Serif" pitchFamily="34" charset="0"/>
                <a:sym typeface="Wingdings" panose="05000000000000000000" pitchFamily="2" charset="2"/>
              </a:rPr>
              <a:t>La</a:t>
            </a:r>
            <a:r>
              <a:rPr lang="en-US" sz="1600" b="1" kern="0" dirty="0">
                <a:solidFill>
                  <a:srgbClr val="C00000"/>
                </a:solidFill>
                <a:latin typeface="Microsoft Sans Serif" pitchFamily="34" charset="0"/>
              </a:rPr>
              <a:t> Niña formation: </a:t>
            </a:r>
            <a:r>
              <a:rPr lang="en-US" sz="1600" b="1" kern="0" dirty="0"/>
              <a:t>easterly wind anomaly</a:t>
            </a:r>
            <a:r>
              <a:rPr lang="en-US" sz="1600" b="1" kern="0" dirty="0">
                <a:sym typeface="Wingdings" panose="05000000000000000000" pitchFamily="2" charset="2"/>
              </a:rPr>
              <a:t> more warm water pushed to the west  higher (lower) sea level in the west (east), deeper (shallower) thermocline in the west (east) + </a:t>
            </a:r>
            <a:r>
              <a:rPr lang="en-US" sz="1600" b="1" kern="0" dirty="0" err="1">
                <a:sym typeface="Wingdings" panose="05000000000000000000" pitchFamily="2" charset="2"/>
              </a:rPr>
              <a:t>Bjerknes</a:t>
            </a:r>
            <a:r>
              <a:rPr lang="en-US" sz="1600" b="1" kern="0" dirty="0">
                <a:sym typeface="Wingdings" panose="05000000000000000000" pitchFamily="2" charset="2"/>
              </a:rPr>
              <a:t> feedback  colder SST in the east and stronger trade winds increased west-east sea-level height gradient  no more transport of warm water to the west  SST and SLP in the east recover to normal  ocean pressure gradient force pushes surface warm water eastwards, subsurface warm water moves eastward  transition to El Ni</a:t>
            </a:r>
            <a:r>
              <a:rPr lang="en-US" sz="1600" b="1" kern="0" dirty="0"/>
              <a:t>ñ</a:t>
            </a:r>
            <a:r>
              <a:rPr lang="en-US" sz="1600" b="1" kern="0" dirty="0">
                <a:sym typeface="Wingdings" panose="05000000000000000000" pitchFamily="2" charset="2"/>
              </a:rPr>
              <a:t>o. </a:t>
            </a:r>
            <a:endParaRPr lang="en-US" sz="1600" b="1" kern="0" dirty="0">
              <a:solidFill>
                <a:srgbClr val="C00000"/>
              </a:solidFill>
            </a:endParaRPr>
          </a:p>
          <a:p>
            <a:pPr marL="342900" indent="-342900" algn="l">
              <a:spcBef>
                <a:spcPct val="20000"/>
              </a:spcBef>
              <a:buFont typeface="Arial" pitchFamily="34" charset="0"/>
              <a:buChar char="•"/>
              <a:defRPr/>
            </a:pPr>
            <a:r>
              <a:rPr lang="en-US" sz="2000" b="1" kern="0" dirty="0">
                <a:solidFill>
                  <a:srgbClr val="C00000"/>
                </a:solidFill>
              </a:rPr>
              <a:t>ENSO theoretical models</a:t>
            </a:r>
            <a:r>
              <a:rPr lang="en-US" sz="2000" b="1" kern="0" dirty="0"/>
              <a:t>: </a:t>
            </a:r>
            <a:r>
              <a:rPr lang="en-US" sz="1600" b="1" kern="0" dirty="0"/>
              <a:t>simple models considering the basic ENSO processes, they can produce the oscillation of Nino4 T. The </a:t>
            </a:r>
            <a:r>
              <a:rPr lang="en-US" altLang="en-US" sz="1600" b="1" dirty="0">
                <a:solidFill>
                  <a:srgbClr val="C00000"/>
                </a:solidFill>
                <a:ea typeface="黑体" charset="0"/>
                <a:cs typeface="Times New Roman"/>
              </a:rPr>
              <a:t>unified oscillator model </a:t>
            </a:r>
            <a:r>
              <a:rPr lang="en-US" altLang="en-US" sz="1600" b="1" dirty="0">
                <a:ea typeface="黑体" charset="0"/>
                <a:cs typeface="Times New Roman"/>
              </a:rPr>
              <a:t>can produce several other ENSO models.</a:t>
            </a:r>
            <a:r>
              <a:rPr lang="en-US" altLang="en-US" sz="2000" b="1" dirty="0">
                <a:ea typeface="黑体" charset="0"/>
                <a:cs typeface="Times New Roman"/>
              </a:rPr>
              <a:t> </a:t>
            </a:r>
            <a:endParaRPr lang="en-US" sz="2000" b="1" kern="0" dirty="0"/>
          </a:p>
          <a:p>
            <a:pPr marL="342900" indent="-342900" algn="l">
              <a:spcBef>
                <a:spcPct val="20000"/>
              </a:spcBef>
              <a:buFont typeface="Arial" pitchFamily="34" charset="0"/>
              <a:buChar char="•"/>
              <a:defRPr/>
            </a:pPr>
            <a:r>
              <a:rPr lang="en-US" sz="2000" b="1" kern="0" dirty="0">
                <a:solidFill>
                  <a:srgbClr val="C00000"/>
                </a:solidFill>
              </a:rPr>
              <a:t>ENSO can be predicted 3-6 months ahead</a:t>
            </a:r>
            <a:r>
              <a:rPr lang="en-US" sz="2000" b="1" kern="0" dirty="0"/>
              <a:t>. </a:t>
            </a:r>
          </a:p>
          <a:p>
            <a:pPr marL="342900" indent="-342900" algn="l">
              <a:spcBef>
                <a:spcPct val="20000"/>
              </a:spcBef>
              <a:buFont typeface="Arial" pitchFamily="34" charset="0"/>
              <a:buChar char="•"/>
              <a:defRPr/>
            </a:pPr>
            <a:r>
              <a:rPr lang="en-US" sz="2000" b="1" kern="0" dirty="0">
                <a:solidFill>
                  <a:srgbClr val="C00000"/>
                </a:solidFill>
              </a:rPr>
              <a:t>ENSO Impacts</a:t>
            </a:r>
            <a:r>
              <a:rPr lang="en-US" sz="2000" b="1" kern="0" dirty="0"/>
              <a:t>: </a:t>
            </a:r>
            <a:r>
              <a:rPr lang="en-US" sz="1600" b="1" kern="0" dirty="0"/>
              <a:t>During </a:t>
            </a:r>
            <a:r>
              <a:rPr lang="en-US" sz="1600" b="1" kern="0" dirty="0">
                <a:solidFill>
                  <a:srgbClr val="C00000"/>
                </a:solidFill>
              </a:rPr>
              <a:t>El Niño: dry</a:t>
            </a:r>
            <a:r>
              <a:rPr lang="en-US" sz="1600" b="1" kern="0" dirty="0"/>
              <a:t> in Indonesia, eastern Australia, Central America, Northwest S. America, West Africa, southern Africa and India; </a:t>
            </a:r>
            <a:r>
              <a:rPr lang="en-US" sz="1600" b="1" kern="0" dirty="0">
                <a:solidFill>
                  <a:srgbClr val="C00000"/>
                </a:solidFill>
              </a:rPr>
              <a:t>wet</a:t>
            </a:r>
            <a:r>
              <a:rPr lang="en-US" sz="1600" b="1" kern="0" dirty="0"/>
              <a:t> in the central-eastern equatorial Pacific, the western tropical Indian Ocean and East Africa, Southeast S. America, the southern U.S., most of the extratropical North Atlantic, central Eurasia,  parts of East Asia. The impact is roughly </a:t>
            </a:r>
            <a:r>
              <a:rPr lang="en-US" sz="1600" b="1" kern="0" dirty="0">
                <a:solidFill>
                  <a:srgbClr val="C00000"/>
                </a:solidFill>
              </a:rPr>
              <a:t>reversed</a:t>
            </a:r>
            <a:r>
              <a:rPr lang="en-US" sz="1600" b="1" kern="0" dirty="0"/>
              <a:t> during </a:t>
            </a:r>
            <a:r>
              <a:rPr lang="en-US" sz="1600" b="1" kern="0" dirty="0">
                <a:solidFill>
                  <a:srgbClr val="C00000"/>
                </a:solidFill>
              </a:rPr>
              <a:t>La Niña</a:t>
            </a:r>
            <a:r>
              <a:rPr lang="en-US" sz="1600" b="1" kern="0" dirty="0"/>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65</a:t>
            </a:fld>
            <a:endParaRPr lang="en-US" dirty="0">
              <a:solidFill>
                <a:schemeClr val="bg2"/>
              </a:solidFill>
            </a:endParaRPr>
          </a:p>
        </p:txBody>
      </p:sp>
      <p:sp>
        <p:nvSpPr>
          <p:cNvPr id="8" name="Rectangle 2"/>
          <p:cNvSpPr txBox="1">
            <a:spLocks noChangeArrowheads="1"/>
          </p:cNvSpPr>
          <p:nvPr/>
        </p:nvSpPr>
        <p:spPr>
          <a:xfrm>
            <a:off x="-76200" y="609600"/>
            <a:ext cx="9144000" cy="1828800"/>
          </a:xfrm>
          <a:prstGeom prst="rect">
            <a:avLst/>
          </a:prstGeom>
          <a:effectLst>
            <a:outerShdw blurRad="50800" dist="38100" dir="2700000" algn="tl" rotWithShape="0">
              <a:prstClr val="black"/>
            </a:outerShdw>
          </a:effectLst>
        </p:spPr>
        <p:txBody>
          <a:bodyPr/>
          <a:lstStyle/>
          <a:p>
            <a:pPr algn="l">
              <a:defRPr/>
            </a:pPr>
            <a:r>
              <a:rPr lang="en-US" b="1" kern="0" dirty="0">
                <a:solidFill>
                  <a:srgbClr val="FF3300"/>
                </a:solidFill>
                <a:latin typeface="Arial" charset="0"/>
                <a:ea typeface="SimSun" pitchFamily="2" charset="-122"/>
              </a:rPr>
              <a:t>    </a:t>
            </a:r>
            <a:r>
              <a:rPr lang="en-US" sz="2400" b="1" kern="0" dirty="0">
                <a:solidFill>
                  <a:schemeClr val="accent1"/>
                </a:solidFill>
                <a:latin typeface="Arial" charset="0"/>
                <a:ea typeface="SimSun" pitchFamily="2" charset="-122"/>
              </a:rPr>
              <a:t>Next Lecture: </a:t>
            </a:r>
          </a:p>
          <a:p>
            <a:pPr algn="l">
              <a:defRPr/>
            </a:pPr>
            <a:endParaRPr lang="en-US" b="1" kern="0" dirty="0">
              <a:solidFill>
                <a:schemeClr val="accent1"/>
              </a:solidFill>
              <a:latin typeface="Arial" charset="0"/>
              <a:ea typeface="SimSun" pitchFamily="2" charset="-122"/>
            </a:endParaRPr>
          </a:p>
          <a:p>
            <a:pPr>
              <a:defRPr/>
            </a:pPr>
            <a:r>
              <a:rPr lang="en-US" sz="3200" b="1" kern="0" dirty="0">
                <a:solidFill>
                  <a:srgbClr val="FF3300"/>
                </a:solidFill>
                <a:latin typeface="Arial" charset="0"/>
                <a:ea typeface="SimSun" pitchFamily="2" charset="-122"/>
              </a:rPr>
              <a:t>NAO</a:t>
            </a:r>
            <a:r>
              <a:rPr lang="en-US" sz="3200" b="1" kern="0">
                <a:solidFill>
                  <a:srgbClr val="FF3300"/>
                </a:solidFill>
                <a:latin typeface="Arial" charset="0"/>
                <a:ea typeface="SimSun" pitchFamily="2" charset="-122"/>
              </a:rPr>
              <a:t>, AO, Atlantic </a:t>
            </a:r>
            <a:r>
              <a:rPr lang="en-US" sz="3200" b="1" kern="0" dirty="0">
                <a:solidFill>
                  <a:srgbClr val="FF3300"/>
                </a:solidFill>
                <a:latin typeface="Arial" charset="0"/>
                <a:ea typeface="SimSun" pitchFamily="2" charset="-122"/>
              </a:rPr>
              <a:t>and Pacific Multidecadal Variability</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BAE9FA-D7F8-4A5D-9277-304355C23FB4}"/>
              </a:ext>
            </a:extLst>
          </p:cNvPr>
          <p:cNvSpPr txBox="1"/>
          <p:nvPr/>
        </p:nvSpPr>
        <p:spPr>
          <a:xfrm>
            <a:off x="2286000" y="6381690"/>
            <a:ext cx="4572000" cy="400110"/>
          </a:xfrm>
          <a:prstGeom prst="rect">
            <a:avLst/>
          </a:prstGeom>
          <a:noFill/>
        </p:spPr>
        <p:txBody>
          <a:bodyPr wrap="square">
            <a:spAutoFit/>
          </a:bodyPr>
          <a:lstStyle/>
          <a:p>
            <a:r>
              <a:rPr lang="en-US" sz="2000" dirty="0"/>
              <a:t>https://psl.noaa.gov/enso/mei/</a:t>
            </a:r>
          </a:p>
        </p:txBody>
      </p:sp>
      <p:pic>
        <p:nvPicPr>
          <p:cNvPr id="5" name="Picture 4" descr="A graph with red and blue lines&#10;&#10;AI-generated content may be incorrect.">
            <a:extLst>
              <a:ext uri="{FF2B5EF4-FFF2-40B4-BE49-F238E27FC236}">
                <a16:creationId xmlns:a16="http://schemas.microsoft.com/office/drawing/2014/main" id="{D7C643E0-A47D-7E8F-C03B-FA0BB7088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72668"/>
            <a:ext cx="8720137" cy="5928120"/>
          </a:xfrm>
          <a:prstGeom prst="rect">
            <a:avLst/>
          </a:prstGeom>
        </p:spPr>
      </p:pic>
    </p:spTree>
    <p:extLst>
      <p:ext uri="{BB962C8B-B14F-4D97-AF65-F5344CB8AC3E}">
        <p14:creationId xmlns:p14="http://schemas.microsoft.com/office/powerpoint/2010/main" val="2378574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8A722-A1F7-3797-47C5-F023FE1C38EA}"/>
              </a:ext>
            </a:extLst>
          </p:cNvPr>
          <p:cNvPicPr>
            <a:picLocks noChangeAspect="1"/>
          </p:cNvPicPr>
          <p:nvPr/>
        </p:nvPicPr>
        <p:blipFill>
          <a:blip r:embed="rId2"/>
          <a:stretch>
            <a:fillRect/>
          </a:stretch>
        </p:blipFill>
        <p:spPr>
          <a:xfrm>
            <a:off x="0" y="791308"/>
            <a:ext cx="9144000" cy="5685692"/>
          </a:xfrm>
          <a:prstGeom prst="rect">
            <a:avLst/>
          </a:prstGeom>
        </p:spPr>
      </p:pic>
      <p:sp>
        <p:nvSpPr>
          <p:cNvPr id="4" name="Rectangle 2">
            <a:extLst>
              <a:ext uri="{FF2B5EF4-FFF2-40B4-BE49-F238E27FC236}">
                <a16:creationId xmlns:a16="http://schemas.microsoft.com/office/drawing/2014/main" id="{BD7119EF-1465-124E-23B4-7CE52D35AA03}"/>
              </a:ext>
            </a:extLst>
          </p:cNvPr>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ea typeface="SimSun" pitchFamily="2" charset="-122"/>
              </a:rPr>
              <a:t>Current SST Anomalies</a:t>
            </a:r>
          </a:p>
        </p:txBody>
      </p:sp>
      <p:sp>
        <p:nvSpPr>
          <p:cNvPr id="6" name="TextBox 5">
            <a:extLst>
              <a:ext uri="{FF2B5EF4-FFF2-40B4-BE49-F238E27FC236}">
                <a16:creationId xmlns:a16="http://schemas.microsoft.com/office/drawing/2014/main" id="{A5E72356-B808-2291-41F5-EB7588E8BF5B}"/>
              </a:ext>
            </a:extLst>
          </p:cNvPr>
          <p:cNvSpPr txBox="1"/>
          <p:nvPr/>
        </p:nvSpPr>
        <p:spPr>
          <a:xfrm>
            <a:off x="1295400" y="6412468"/>
            <a:ext cx="7164238" cy="369332"/>
          </a:xfrm>
          <a:prstGeom prst="rect">
            <a:avLst/>
          </a:prstGeom>
          <a:noFill/>
        </p:spPr>
        <p:txBody>
          <a:bodyPr wrap="square">
            <a:spAutoFit/>
          </a:bodyPr>
          <a:lstStyle/>
          <a:p>
            <a:r>
              <a:rPr lang="en-US" sz="1800" dirty="0"/>
              <a:t>Source: https://www.ospo.noaa.gov/products/ocean/sst/anomaly/</a:t>
            </a:r>
          </a:p>
        </p:txBody>
      </p:sp>
    </p:spTree>
    <p:extLst>
      <p:ext uri="{BB962C8B-B14F-4D97-AF65-F5344CB8AC3E}">
        <p14:creationId xmlns:p14="http://schemas.microsoft.com/office/powerpoint/2010/main" val="154307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4FB8B9-3CCC-AC54-1B4D-7B9FD6F77C15}"/>
              </a:ext>
            </a:extLst>
          </p:cNvPr>
          <p:cNvSpPr txBox="1"/>
          <p:nvPr/>
        </p:nvSpPr>
        <p:spPr>
          <a:xfrm>
            <a:off x="2590800" y="6096000"/>
            <a:ext cx="4572000" cy="400110"/>
          </a:xfrm>
          <a:prstGeom prst="rect">
            <a:avLst/>
          </a:prstGeom>
          <a:noFill/>
        </p:spPr>
        <p:txBody>
          <a:bodyPr wrap="square">
            <a:spAutoFit/>
          </a:bodyPr>
          <a:lstStyle/>
          <a:p>
            <a:r>
              <a:rPr lang="en-US" sz="2000" dirty="0"/>
              <a:t>https://psl.noaa.gov/enso/mei/</a:t>
            </a:r>
          </a:p>
        </p:txBody>
      </p:sp>
      <p:pic>
        <p:nvPicPr>
          <p:cNvPr id="5" name="Picture 4" descr="A graph of different colored lines&#10;&#10;AI-generated content may be incorrect.">
            <a:extLst>
              <a:ext uri="{FF2B5EF4-FFF2-40B4-BE49-F238E27FC236}">
                <a16:creationId xmlns:a16="http://schemas.microsoft.com/office/drawing/2014/main" id="{DC599572-8EA9-CB30-399B-419AE7219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6716"/>
            <a:ext cx="9144000" cy="5144568"/>
          </a:xfrm>
          <a:prstGeom prst="rect">
            <a:avLst/>
          </a:prstGeom>
        </p:spPr>
      </p:pic>
    </p:spTree>
    <p:extLst>
      <p:ext uri="{BB962C8B-B14F-4D97-AF65-F5344CB8AC3E}">
        <p14:creationId xmlns:p14="http://schemas.microsoft.com/office/powerpoint/2010/main" val="773633565"/>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7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43674</TotalTime>
  <Words>5670</Words>
  <Application>Microsoft Office PowerPoint</Application>
  <PresentationFormat>On-screen Show (4:3)</PresentationFormat>
  <Paragraphs>554</Paragraphs>
  <Slides>65</Slides>
  <Notes>44</Notes>
  <HiddenSlides>8</HiddenSlides>
  <MMClips>0</MMClips>
  <ScaleCrop>false</ScaleCrop>
  <HeadingPairs>
    <vt:vector size="8" baseType="variant">
      <vt:variant>
        <vt:lpstr>Fonts Used</vt:lpstr>
      </vt:variant>
      <vt:variant>
        <vt:i4>20</vt:i4>
      </vt:variant>
      <vt:variant>
        <vt:lpstr>Theme</vt:lpstr>
      </vt:variant>
      <vt:variant>
        <vt:i4>8</vt:i4>
      </vt:variant>
      <vt:variant>
        <vt:lpstr>Embedded OLE Servers</vt:lpstr>
      </vt:variant>
      <vt:variant>
        <vt:i4>1</vt:i4>
      </vt:variant>
      <vt:variant>
        <vt:lpstr>Slide Titles</vt:lpstr>
      </vt:variant>
      <vt:variant>
        <vt:i4>65</vt:i4>
      </vt:variant>
    </vt:vector>
  </HeadingPairs>
  <TitlesOfParts>
    <vt:vector size="94" baseType="lpstr">
      <vt:lpstr>Abadi</vt:lpstr>
      <vt:lpstr>AdvPTimes</vt:lpstr>
      <vt:lpstr>AdvTTf99636c8.B</vt:lpstr>
      <vt:lpstr>inherit</vt:lpstr>
      <vt:lpstr>Lucida Grande</vt:lpstr>
      <vt:lpstr>MinionPro-It</vt:lpstr>
      <vt:lpstr>MinionPro-Regular</vt:lpstr>
      <vt:lpstr>ＭＳ Ｐゴシック</vt:lpstr>
      <vt:lpstr>黑体</vt:lpstr>
      <vt:lpstr>STIX-Regular</vt:lpstr>
      <vt:lpstr>Techno</vt:lpstr>
      <vt:lpstr>Tenorite</vt:lpstr>
      <vt:lpstr>Arial</vt:lpstr>
      <vt:lpstr>Arial Narrow</vt:lpstr>
      <vt:lpstr>Comic Sans MS</vt:lpstr>
      <vt:lpstr>Microsoft Sans Serif</vt:lpstr>
      <vt:lpstr>Symbol</vt:lpstr>
      <vt:lpstr>Times</vt:lpstr>
      <vt:lpstr>Times New Roman</vt:lpstr>
      <vt:lpstr>Wingdings</vt:lpstr>
      <vt:lpstr>Blank Presentation</vt:lpstr>
      <vt:lpstr>31_Blank Presentation</vt:lpstr>
      <vt:lpstr>36_Blank Presentation</vt:lpstr>
      <vt:lpstr>37_Blank Presentation</vt:lpstr>
      <vt:lpstr>1_Default Design</vt:lpstr>
      <vt:lpstr>2_Default Design</vt:lpstr>
      <vt:lpstr>Office 主题</vt:lpstr>
      <vt:lpstr>trans</vt:lpstr>
      <vt:lpstr>Equation</vt:lpstr>
      <vt:lpstr>A ATM551, Lecture #17-18  ENSO</vt:lpstr>
      <vt:lpstr>Major Modes of Climate Variability</vt:lpstr>
      <vt:lpstr>What is ENSO?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Pacific in three-dimensions under "Normal" conditions</vt:lpstr>
      <vt:lpstr>Two positions of the thermocline, indicating region of thermocline anomalies</vt:lpstr>
      <vt:lpstr>PowerPoint Presentation</vt:lpstr>
      <vt:lpstr>PowerPoint Presentation</vt:lpstr>
      <vt:lpstr>PowerPoint Presentation</vt:lpstr>
      <vt:lpstr>The Bjerknes feedbacks (warm phase)</vt:lpstr>
      <vt:lpstr>The Bjerknes feedbacks  (cold phase)</vt:lpstr>
      <vt:lpstr>Pacific basin under El Niño (warm) conditions</vt:lpstr>
      <vt:lpstr>Response of the ocean to a westerly wind anomaly</vt:lpstr>
      <vt:lpstr>Pacific basin under La Niña (cold) conditions</vt:lpstr>
      <vt:lpstr>Response of the ocean to a easterly wind anomaly</vt:lpstr>
      <vt:lpstr>The transition into the 1997-98 El Niño warm phase (Jan. 1997)</vt:lpstr>
      <vt:lpstr>The transition into the 1997-98 El Niño warm phase (Apr. 1997)</vt:lpstr>
      <vt:lpstr>The transition into the 1997-98 El Niño warm phase (Sep. 1997)</vt:lpstr>
      <vt:lpstr>The transition into the 1997-98 El Niño warm phase (Jan. 1998)</vt:lpstr>
      <vt:lpstr>The transition into the 1998-98 La Niña cold phase (May 1998)</vt:lpstr>
      <vt:lpstr>ENSO transitions</vt:lpstr>
      <vt:lpstr>ENSO Seasonality: Peaks around DJF</vt:lpstr>
      <vt:lpstr>ENSO Growth Rates – BJ Index (Kim &amp; Jin 2011)</vt:lpstr>
      <vt:lpstr>An ensemble of forecasts during the onset of the 1998-99 La Niña</vt:lpstr>
      <vt:lpstr>The transition into the 1998-98 La Niña warm phase (Sep. 1998)</vt:lpstr>
      <vt:lpstr>The transition into the 1998-98 La Niña phase (Jan. 1999)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Pacific vs. traditional Eastern Pacific El Nino  Some El Niños occur mainly in the Central Pacific in Recent Decades.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ENSO</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826</cp:revision>
  <cp:lastPrinted>2001-10-12T22:50:52Z</cp:lastPrinted>
  <dcterms:created xsi:type="dcterms:W3CDTF">2001-07-28T22:10:26Z</dcterms:created>
  <dcterms:modified xsi:type="dcterms:W3CDTF">2025-11-05T17:13:48Z</dcterms:modified>
</cp:coreProperties>
</file>