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002" r:id="rId2"/>
    <p:sldMasterId id="2147484017" r:id="rId3"/>
    <p:sldMasterId id="2147484029" r:id="rId4"/>
    <p:sldMasterId id="2147484067" r:id="rId5"/>
    <p:sldMasterId id="2147484093" r:id="rId6"/>
  </p:sldMasterIdLst>
  <p:notesMasterIdLst>
    <p:notesMasterId r:id="rId37"/>
  </p:notesMasterIdLst>
  <p:handoutMasterIdLst>
    <p:handoutMasterId r:id="rId38"/>
  </p:handoutMasterIdLst>
  <p:sldIdLst>
    <p:sldId id="521" r:id="rId7"/>
    <p:sldId id="468" r:id="rId8"/>
    <p:sldId id="556" r:id="rId9"/>
    <p:sldId id="1199" r:id="rId10"/>
    <p:sldId id="1200" r:id="rId11"/>
    <p:sldId id="1203" r:id="rId12"/>
    <p:sldId id="1204" r:id="rId13"/>
    <p:sldId id="1216" r:id="rId14"/>
    <p:sldId id="1233" r:id="rId15"/>
    <p:sldId id="1234" r:id="rId16"/>
    <p:sldId id="1237" r:id="rId17"/>
    <p:sldId id="1218" r:id="rId18"/>
    <p:sldId id="1236" r:id="rId19"/>
    <p:sldId id="1235" r:id="rId20"/>
    <p:sldId id="1262" r:id="rId21"/>
    <p:sldId id="1217" r:id="rId22"/>
    <p:sldId id="1255" r:id="rId23"/>
    <p:sldId id="1239" r:id="rId24"/>
    <p:sldId id="1266" r:id="rId25"/>
    <p:sldId id="1269" r:id="rId26"/>
    <p:sldId id="1263" r:id="rId27"/>
    <p:sldId id="1267" r:id="rId28"/>
    <p:sldId id="1268" r:id="rId29"/>
    <p:sldId id="1270" r:id="rId30"/>
    <p:sldId id="1238" r:id="rId31"/>
    <p:sldId id="1264" r:id="rId32"/>
    <p:sldId id="1265" r:id="rId33"/>
    <p:sldId id="1271" r:id="rId34"/>
    <p:sldId id="1272" r:id="rId35"/>
    <p:sldId id="1196" r:id="rId36"/>
  </p:sldIdLst>
  <p:sldSz cx="9144000" cy="6858000" type="screen4x3"/>
  <p:notesSz cx="7010400" cy="9296400"/>
  <p:defaultTextStyle>
    <a:defPPr>
      <a:defRPr lang="en-US"/>
    </a:defPPr>
    <a:lvl1pPr algn="ctr" rtl="0" eaLnBrk="0" fontAlgn="base" hangingPunct="0">
      <a:spcBef>
        <a:spcPct val="0"/>
      </a:spcBef>
      <a:spcAft>
        <a:spcPct val="0"/>
      </a:spcAft>
      <a:defRPr sz="2800" kern="1200">
        <a:solidFill>
          <a:schemeClr val="bg2"/>
        </a:solidFill>
        <a:latin typeface="Arial Narrow" pitchFamily="34" charset="0"/>
        <a:ea typeface="+mn-ea"/>
        <a:cs typeface="+mn-cs"/>
      </a:defRPr>
    </a:lvl1pPr>
    <a:lvl2pPr marL="457200" algn="ctr" rtl="0" eaLnBrk="0" fontAlgn="base" hangingPunct="0">
      <a:spcBef>
        <a:spcPct val="0"/>
      </a:spcBef>
      <a:spcAft>
        <a:spcPct val="0"/>
      </a:spcAft>
      <a:defRPr sz="2800" kern="1200">
        <a:solidFill>
          <a:schemeClr val="bg2"/>
        </a:solidFill>
        <a:latin typeface="Arial Narrow" pitchFamily="34" charset="0"/>
        <a:ea typeface="+mn-ea"/>
        <a:cs typeface="+mn-cs"/>
      </a:defRPr>
    </a:lvl2pPr>
    <a:lvl3pPr marL="914400" algn="ctr" rtl="0" eaLnBrk="0" fontAlgn="base" hangingPunct="0">
      <a:spcBef>
        <a:spcPct val="0"/>
      </a:spcBef>
      <a:spcAft>
        <a:spcPct val="0"/>
      </a:spcAft>
      <a:defRPr sz="2800" kern="1200">
        <a:solidFill>
          <a:schemeClr val="bg2"/>
        </a:solidFill>
        <a:latin typeface="Arial Narrow" pitchFamily="34" charset="0"/>
        <a:ea typeface="+mn-ea"/>
        <a:cs typeface="+mn-cs"/>
      </a:defRPr>
    </a:lvl3pPr>
    <a:lvl4pPr marL="1371600" algn="ctr" rtl="0" eaLnBrk="0" fontAlgn="base" hangingPunct="0">
      <a:spcBef>
        <a:spcPct val="0"/>
      </a:spcBef>
      <a:spcAft>
        <a:spcPct val="0"/>
      </a:spcAft>
      <a:defRPr sz="2800" kern="1200">
        <a:solidFill>
          <a:schemeClr val="bg2"/>
        </a:solidFill>
        <a:latin typeface="Arial Narrow" pitchFamily="34" charset="0"/>
        <a:ea typeface="+mn-ea"/>
        <a:cs typeface="+mn-cs"/>
      </a:defRPr>
    </a:lvl4pPr>
    <a:lvl5pPr marL="1828800" algn="ctr" rtl="0" eaLnBrk="0" fontAlgn="base" hangingPunct="0">
      <a:spcBef>
        <a:spcPct val="0"/>
      </a:spcBef>
      <a:spcAft>
        <a:spcPct val="0"/>
      </a:spcAft>
      <a:defRPr sz="2800" kern="1200">
        <a:solidFill>
          <a:schemeClr val="bg2"/>
        </a:solidFill>
        <a:latin typeface="Arial Narrow" pitchFamily="34" charset="0"/>
        <a:ea typeface="+mn-ea"/>
        <a:cs typeface="+mn-cs"/>
      </a:defRPr>
    </a:lvl5pPr>
    <a:lvl6pPr marL="2286000" algn="l" defTabSz="914400" rtl="0" eaLnBrk="1" latinLnBrk="0" hangingPunct="1">
      <a:defRPr sz="2800" kern="1200">
        <a:solidFill>
          <a:schemeClr val="bg2"/>
        </a:solidFill>
        <a:latin typeface="Arial Narrow" pitchFamily="34" charset="0"/>
        <a:ea typeface="+mn-ea"/>
        <a:cs typeface="+mn-cs"/>
      </a:defRPr>
    </a:lvl6pPr>
    <a:lvl7pPr marL="2743200" algn="l" defTabSz="914400" rtl="0" eaLnBrk="1" latinLnBrk="0" hangingPunct="1">
      <a:defRPr sz="2800" kern="1200">
        <a:solidFill>
          <a:schemeClr val="bg2"/>
        </a:solidFill>
        <a:latin typeface="Arial Narrow" pitchFamily="34" charset="0"/>
        <a:ea typeface="+mn-ea"/>
        <a:cs typeface="+mn-cs"/>
      </a:defRPr>
    </a:lvl7pPr>
    <a:lvl8pPr marL="3200400" algn="l" defTabSz="914400" rtl="0" eaLnBrk="1" latinLnBrk="0" hangingPunct="1">
      <a:defRPr sz="2800" kern="1200">
        <a:solidFill>
          <a:schemeClr val="bg2"/>
        </a:solidFill>
        <a:latin typeface="Arial Narrow" pitchFamily="34" charset="0"/>
        <a:ea typeface="+mn-ea"/>
        <a:cs typeface="+mn-cs"/>
      </a:defRPr>
    </a:lvl8pPr>
    <a:lvl9pPr marL="3657600" algn="l" defTabSz="914400" rtl="0" eaLnBrk="1" latinLnBrk="0" hangingPunct="1">
      <a:defRPr sz="2800" kern="1200">
        <a:solidFill>
          <a:schemeClr val="bg2"/>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9900CC"/>
    <a:srgbClr val="00FF00"/>
    <a:srgbClr val="046E4B"/>
    <a:srgbClr val="F8F8F8"/>
    <a:srgbClr val="7BE3E1"/>
    <a:srgbClr val="99CCFF"/>
    <a:srgbClr val="33CC33"/>
    <a:srgbClr val="9933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428" autoAdjust="0"/>
  </p:normalViewPr>
  <p:slideViewPr>
    <p:cSldViewPr>
      <p:cViewPr varScale="1">
        <p:scale>
          <a:sx n="63" d="100"/>
          <a:sy n="63" d="100"/>
        </p:scale>
        <p:origin x="66" y="333"/>
      </p:cViewPr>
      <p:guideLst>
        <p:guide orient="horz" pos="2160"/>
        <p:guide pos="2880"/>
      </p:guideLst>
    </p:cSldViewPr>
  </p:slideViewPr>
  <p:outlineViewPr>
    <p:cViewPr>
      <p:scale>
        <a:sx n="33" d="100"/>
        <a:sy n="33" d="100"/>
      </p:scale>
      <p:origin x="0" y="-378"/>
    </p:cViewPr>
  </p:outlineViewPr>
  <p:notesTextViewPr>
    <p:cViewPr>
      <p:scale>
        <a:sx n="100" d="100"/>
        <a:sy n="100" d="100"/>
      </p:scale>
      <p:origin x="0" y="0"/>
    </p:cViewPr>
  </p:notesTextViewPr>
  <p:sorterViewPr>
    <p:cViewPr varScale="1">
      <p:scale>
        <a:sx n="1" d="1"/>
        <a:sy n="1" d="1"/>
      </p:scale>
      <p:origin x="0" y="-870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59113"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l" defTabSz="915988">
              <a:defRPr sz="1200" b="1">
                <a:solidFill>
                  <a:srgbClr val="00FF00"/>
                </a:solidFill>
                <a:latin typeface="Times New Roman" pitchFamily="18" charset="0"/>
              </a:defRPr>
            </a:lvl1pPr>
          </a:lstStyle>
          <a:p>
            <a:pPr>
              <a:defRPr/>
            </a:pPr>
            <a:endParaRPr lang="en-US"/>
          </a:p>
        </p:txBody>
      </p:sp>
      <p:sp>
        <p:nvSpPr>
          <p:cNvPr id="26627" name="Rectangle 3"/>
          <p:cNvSpPr>
            <a:spLocks noGrp="1" noChangeArrowheads="1"/>
          </p:cNvSpPr>
          <p:nvPr>
            <p:ph type="dt" sz="quarter" idx="1"/>
          </p:nvPr>
        </p:nvSpPr>
        <p:spPr bwMode="auto">
          <a:xfrm>
            <a:off x="3976688" y="0"/>
            <a:ext cx="3059112"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r" defTabSz="915988">
              <a:defRPr sz="1200" b="1">
                <a:solidFill>
                  <a:srgbClr val="00FF00"/>
                </a:solidFill>
                <a:latin typeface="Times New Roman" pitchFamily="18" charset="0"/>
              </a:defRPr>
            </a:lvl1pPr>
          </a:lstStyle>
          <a:p>
            <a:pPr>
              <a:defRPr/>
            </a:pPr>
            <a:endParaRPr lang="en-US"/>
          </a:p>
        </p:txBody>
      </p:sp>
      <p:sp>
        <p:nvSpPr>
          <p:cNvPr id="26628" name="Rectangle 4"/>
          <p:cNvSpPr>
            <a:spLocks noGrp="1" noChangeArrowheads="1"/>
          </p:cNvSpPr>
          <p:nvPr>
            <p:ph type="ftr" sz="quarter" idx="2"/>
          </p:nvPr>
        </p:nvSpPr>
        <p:spPr bwMode="auto">
          <a:xfrm>
            <a:off x="0" y="8851900"/>
            <a:ext cx="3059113"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l" defTabSz="915988">
              <a:defRPr sz="1200" b="1">
                <a:solidFill>
                  <a:srgbClr val="00FF00"/>
                </a:solidFill>
                <a:latin typeface="Times New Roman" pitchFamily="18" charset="0"/>
              </a:defRPr>
            </a:lvl1pPr>
          </a:lstStyle>
          <a:p>
            <a:pPr>
              <a:defRPr/>
            </a:pPr>
            <a:endParaRPr lang="en-US"/>
          </a:p>
        </p:txBody>
      </p:sp>
      <p:sp>
        <p:nvSpPr>
          <p:cNvPr id="26629" name="Rectangle 5"/>
          <p:cNvSpPr>
            <a:spLocks noGrp="1" noChangeArrowheads="1"/>
          </p:cNvSpPr>
          <p:nvPr>
            <p:ph type="sldNum" sz="quarter" idx="3"/>
          </p:nvPr>
        </p:nvSpPr>
        <p:spPr bwMode="auto">
          <a:xfrm>
            <a:off x="3976688" y="8851900"/>
            <a:ext cx="3059112"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r" defTabSz="915988">
              <a:defRPr sz="1200" b="1">
                <a:solidFill>
                  <a:srgbClr val="00FF00"/>
                </a:solidFill>
                <a:latin typeface="Times New Roman" pitchFamily="18" charset="0"/>
              </a:defRPr>
            </a:lvl1pPr>
          </a:lstStyle>
          <a:p>
            <a:pPr>
              <a:defRPr/>
            </a:pPr>
            <a:fld id="{A87EB154-48BC-4DA2-AE95-F94BAB2766F2}" type="slidenum">
              <a:rPr lang="en-US"/>
              <a:pPr>
                <a:defRPr/>
              </a:pPr>
              <a:t>‹#›</a:t>
            </a:fld>
            <a:endParaRPr lang="en-US"/>
          </a:p>
        </p:txBody>
      </p:sp>
    </p:spTree>
    <p:extLst>
      <p:ext uri="{BB962C8B-B14F-4D97-AF65-F5344CB8AC3E}">
        <p14:creationId xmlns:p14="http://schemas.microsoft.com/office/powerpoint/2010/main" val="3042535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59113"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l" defTabSz="915988">
              <a:defRPr sz="1200" b="1">
                <a:solidFill>
                  <a:schemeClr val="accent2"/>
                </a:solidFill>
                <a:latin typeface="Times New Roman" pitchFamily="18" charset="0"/>
              </a:defRPr>
            </a:lvl1pPr>
          </a:lstStyle>
          <a:p>
            <a:pPr>
              <a:defRPr/>
            </a:pPr>
            <a:endParaRPr lang="en-US"/>
          </a:p>
        </p:txBody>
      </p:sp>
      <p:sp>
        <p:nvSpPr>
          <p:cNvPr id="50179" name="Rectangle 3"/>
          <p:cNvSpPr>
            <a:spLocks noGrp="1" noChangeArrowheads="1"/>
          </p:cNvSpPr>
          <p:nvPr>
            <p:ph type="dt" idx="1"/>
          </p:nvPr>
        </p:nvSpPr>
        <p:spPr bwMode="auto">
          <a:xfrm>
            <a:off x="3976688" y="0"/>
            <a:ext cx="3059112"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r" defTabSz="915988">
              <a:defRPr sz="1200" b="1">
                <a:solidFill>
                  <a:schemeClr val="accent2"/>
                </a:solidFill>
                <a:latin typeface="Times New Roman" pitchFamily="18"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39825" y="687388"/>
            <a:ext cx="4679950" cy="3509962"/>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917575" y="4425950"/>
            <a:ext cx="5122863" cy="419735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6"/>
          <p:cNvSpPr>
            <a:spLocks noGrp="1" noChangeArrowheads="1"/>
          </p:cNvSpPr>
          <p:nvPr>
            <p:ph type="ftr" sz="quarter" idx="4"/>
          </p:nvPr>
        </p:nvSpPr>
        <p:spPr bwMode="auto">
          <a:xfrm>
            <a:off x="0" y="8851900"/>
            <a:ext cx="3059113"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l" defTabSz="915988">
              <a:defRPr sz="1200" b="1">
                <a:solidFill>
                  <a:schemeClr val="accent2"/>
                </a:solidFill>
                <a:latin typeface="Times New Roman" pitchFamily="18" charset="0"/>
              </a:defRPr>
            </a:lvl1pPr>
          </a:lstStyle>
          <a:p>
            <a:pPr>
              <a:defRPr/>
            </a:pPr>
            <a:endParaRPr lang="en-US"/>
          </a:p>
        </p:txBody>
      </p:sp>
      <p:sp>
        <p:nvSpPr>
          <p:cNvPr id="50183" name="Rectangle 7"/>
          <p:cNvSpPr>
            <a:spLocks noGrp="1" noChangeArrowheads="1"/>
          </p:cNvSpPr>
          <p:nvPr>
            <p:ph type="sldNum" sz="quarter" idx="5"/>
          </p:nvPr>
        </p:nvSpPr>
        <p:spPr bwMode="auto">
          <a:xfrm>
            <a:off x="3976688" y="8851900"/>
            <a:ext cx="3059112"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r" defTabSz="915988">
              <a:defRPr sz="1200" b="1">
                <a:solidFill>
                  <a:schemeClr val="accent2"/>
                </a:solidFill>
                <a:latin typeface="Times New Roman" pitchFamily="18" charset="0"/>
              </a:defRPr>
            </a:lvl1pPr>
          </a:lstStyle>
          <a:p>
            <a:pPr>
              <a:defRPr/>
            </a:pPr>
            <a:fld id="{FC439EA0-10C5-4545-84AF-D3416603DAC4}" type="slidenum">
              <a:rPr lang="en-US"/>
              <a:pPr>
                <a:defRPr/>
              </a:pPr>
              <a:t>‹#›</a:t>
            </a:fld>
            <a:endParaRPr lang="en-US"/>
          </a:p>
        </p:txBody>
      </p:sp>
    </p:spTree>
    <p:extLst>
      <p:ext uri="{BB962C8B-B14F-4D97-AF65-F5344CB8AC3E}">
        <p14:creationId xmlns:p14="http://schemas.microsoft.com/office/powerpoint/2010/main" val="22568216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1</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614400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17</a:t>
            </a:fld>
            <a:endParaRPr lang="en-US">
              <a:solidFill>
                <a:srgbClr val="EEECE1"/>
              </a:solidFill>
            </a:endParaRPr>
          </a:p>
        </p:txBody>
      </p:sp>
    </p:spTree>
    <p:extLst>
      <p:ext uri="{BB962C8B-B14F-4D97-AF65-F5344CB8AC3E}">
        <p14:creationId xmlns:p14="http://schemas.microsoft.com/office/powerpoint/2010/main" val="2896465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black lines are the two-layer model fitted curves (dashed for fitting to the first 500 </a:t>
            </a:r>
            <a:r>
              <a:rPr lang="en-US" dirty="0" err="1"/>
              <a:t>yrs</a:t>
            </a:r>
            <a:r>
              <a:rPr lang="en-US" dirty="0"/>
              <a:t> and solid for fitting to the whole 1000 </a:t>
            </a:r>
            <a:r>
              <a:rPr lang="en-US" dirty="0" err="1"/>
              <a:t>yrs</a:t>
            </a:r>
            <a:r>
              <a:rPr lang="en-US" dirty="0"/>
              <a:t>). </a:t>
            </a:r>
          </a:p>
          <a:p>
            <a:r>
              <a:rPr lang="en-US" dirty="0"/>
              <a:t>The blue (orange) line is the slope dT(t)/dt (-</a:t>
            </a:r>
            <a:r>
              <a:rPr lang="en-US" dirty="0" err="1"/>
              <a:t>dN</a:t>
            </a:r>
            <a:r>
              <a:rPr lang="en-US" dirty="0"/>
              <a:t>(t)/dt) of the solid fitted lines in units of K/100yr (W/m2/100yr). </a:t>
            </a:r>
          </a:p>
        </p:txBody>
      </p:sp>
      <p:sp>
        <p:nvSpPr>
          <p:cNvPr id="4" name="Slide Number Placeholder 3"/>
          <p:cNvSpPr>
            <a:spLocks noGrp="1"/>
          </p:cNvSpPr>
          <p:nvPr>
            <p:ph type="sldNum" sz="quarter" idx="5"/>
          </p:nvPr>
        </p:nvSpPr>
        <p:spPr/>
        <p:txBody>
          <a:bodyPr/>
          <a:lstStyle/>
          <a:p>
            <a:pPr>
              <a:defRPr/>
            </a:pPr>
            <a:fld id="{FC439EA0-10C5-4545-84AF-D3416603DAC4}" type="slidenum">
              <a:rPr lang="en-US" smtClean="0"/>
              <a:pPr>
                <a:defRPr/>
              </a:pPr>
              <a:t>19</a:t>
            </a:fld>
            <a:endParaRPr lang="en-US"/>
          </a:p>
        </p:txBody>
      </p:sp>
    </p:spTree>
    <p:extLst>
      <p:ext uri="{BB962C8B-B14F-4D97-AF65-F5344CB8AC3E}">
        <p14:creationId xmlns:p14="http://schemas.microsoft.com/office/powerpoint/2010/main" val="3632041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C439EA0-10C5-4545-84AF-D3416603DAC4}" type="slidenum">
              <a:rPr lang="en-US" smtClean="0"/>
              <a:pPr>
                <a:defRPr/>
              </a:pPr>
              <a:t>20</a:t>
            </a:fld>
            <a:endParaRPr lang="en-US"/>
          </a:p>
        </p:txBody>
      </p:sp>
    </p:spTree>
    <p:extLst>
      <p:ext uri="{BB962C8B-B14F-4D97-AF65-F5344CB8AC3E}">
        <p14:creationId xmlns:p14="http://schemas.microsoft.com/office/powerpoint/2010/main" val="239523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C439EA0-10C5-4545-84AF-D3416603DAC4}" type="slidenum">
              <a:rPr lang="en-US" smtClean="0"/>
              <a:pPr>
                <a:defRPr/>
              </a:pPr>
              <a:t>21</a:t>
            </a:fld>
            <a:endParaRPr lang="en-US"/>
          </a:p>
        </p:txBody>
      </p:sp>
    </p:spTree>
    <p:extLst>
      <p:ext uri="{BB962C8B-B14F-4D97-AF65-F5344CB8AC3E}">
        <p14:creationId xmlns:p14="http://schemas.microsoft.com/office/powerpoint/2010/main" val="1017429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25</a:t>
            </a:fld>
            <a:endParaRPr lang="en-US">
              <a:solidFill>
                <a:srgbClr val="EEECE1"/>
              </a:solidFill>
            </a:endParaRPr>
          </a:p>
        </p:txBody>
      </p:sp>
    </p:spTree>
    <p:extLst>
      <p:ext uri="{BB962C8B-B14F-4D97-AF65-F5344CB8AC3E}">
        <p14:creationId xmlns:p14="http://schemas.microsoft.com/office/powerpoint/2010/main" val="3903416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C439EA0-10C5-4545-84AF-D3416603DAC4}" type="slidenum">
              <a:rPr lang="en-US" smtClean="0"/>
              <a:pPr>
                <a:defRPr/>
              </a:pPr>
              <a:t>27</a:t>
            </a:fld>
            <a:endParaRPr lang="en-US"/>
          </a:p>
        </p:txBody>
      </p:sp>
    </p:spTree>
    <p:extLst>
      <p:ext uri="{BB962C8B-B14F-4D97-AF65-F5344CB8AC3E}">
        <p14:creationId xmlns:p14="http://schemas.microsoft.com/office/powerpoint/2010/main" val="1446172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30</a:t>
            </a:fld>
            <a:endParaRPr lang="en-US">
              <a:solidFill>
                <a:srgbClr val="EEECE1"/>
              </a:solidFill>
            </a:endParaRPr>
          </a:p>
        </p:txBody>
      </p:sp>
    </p:spTree>
    <p:extLst>
      <p:ext uri="{BB962C8B-B14F-4D97-AF65-F5344CB8AC3E}">
        <p14:creationId xmlns:p14="http://schemas.microsoft.com/office/powerpoint/2010/main" val="3646109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2</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672469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5988" rtl="0" eaLnBrk="0" fontAlgn="base" latinLnBrk="0" hangingPunct="0">
              <a:lnSpc>
                <a:spcPct val="100000"/>
              </a:lnSpc>
              <a:spcBef>
                <a:spcPct val="0"/>
              </a:spcBef>
              <a:spcAft>
                <a:spcPct val="0"/>
              </a:spcAft>
              <a:buClrTx/>
              <a:buSzTx/>
              <a:buFontTx/>
              <a:buNone/>
              <a:tabLst/>
              <a:defRPr/>
            </a:pPr>
            <a:fld id="{B17FD4C4-8B30-4562-9436-5F16005EE2DA}" type="slidenum">
              <a:rPr kumimoji="0" lang="en-US" sz="1200" b="1" i="0" u="none" strike="noStrike" kern="1200" cap="none" spc="0" normalizeH="0" baseline="0" noProof="0" smtClean="0">
                <a:ln>
                  <a:noFill/>
                </a:ln>
                <a:solidFill>
                  <a:srgbClr val="3333CC"/>
                </a:solidFill>
                <a:effectLst/>
                <a:uLnTx/>
                <a:uFillTx/>
                <a:latin typeface="Times New Roman" pitchFamily="18" charset="0"/>
                <a:ea typeface="+mn-ea"/>
                <a:cs typeface="+mn-cs"/>
              </a:rPr>
              <a:pPr marL="0" marR="0" lvl="0" indent="0" algn="r" defTabSz="915988" rtl="0" eaLnBrk="0" fontAlgn="base" latinLnBrk="0" hangingPunct="0">
                <a:lnSpc>
                  <a:spcPct val="100000"/>
                </a:lnSpc>
                <a:spcBef>
                  <a:spcPct val="0"/>
                </a:spcBef>
                <a:spcAft>
                  <a:spcPct val="0"/>
                </a:spcAft>
                <a:buClrTx/>
                <a:buSzTx/>
                <a:buFontTx/>
                <a:buNone/>
                <a:tabLst/>
                <a:defRPr/>
              </a:pPr>
              <a:t>3</a:t>
            </a:fld>
            <a:endParaRPr kumimoji="0" lang="en-US" sz="1200" b="1" i="0" u="none" strike="noStrike" kern="1200" cap="none" spc="0" normalizeH="0" baseline="0" noProof="0">
              <a:ln>
                <a:noFill/>
              </a:ln>
              <a:solidFill>
                <a:srgbClr val="3333CC"/>
              </a:solidFill>
              <a:effectLst/>
              <a:uLnTx/>
              <a:uFillTx/>
              <a:latin typeface="Times New Roman" pitchFamily="18" charset="0"/>
              <a:ea typeface="+mn-ea"/>
              <a:cs typeface="+mn-cs"/>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87107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Monthly anomaly (with</a:t>
            </a:r>
            <a:r>
              <a:rPr lang="en-US" baseline="0" dirty="0"/>
              <a:t> the mean annual cycle removed) </a:t>
            </a:r>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4</a:t>
            </a:fld>
            <a:endParaRPr lang="en-US"/>
          </a:p>
        </p:txBody>
      </p:sp>
    </p:spTree>
    <p:extLst>
      <p:ext uri="{BB962C8B-B14F-4D97-AF65-F5344CB8AC3E}">
        <p14:creationId xmlns:p14="http://schemas.microsoft.com/office/powerpoint/2010/main" val="165817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40 CCSM3</a:t>
            </a:r>
            <a:r>
              <a:rPr lang="en-US" baseline="0" dirty="0"/>
              <a:t> ensemble runs with AGCM starting from different days in December and January 2000 and continue to 2060 under IPCC A1B scenario. Stippling indicates insignificant trends. Same GHG forcing in these runs. </a:t>
            </a:r>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7</a:t>
            </a:fld>
            <a:endParaRPr lang="en-US">
              <a:solidFill>
                <a:srgbClr val="EEECE1"/>
              </a:solidFill>
            </a:endParaRPr>
          </a:p>
        </p:txBody>
      </p:sp>
    </p:spTree>
    <p:extLst>
      <p:ext uri="{BB962C8B-B14F-4D97-AF65-F5344CB8AC3E}">
        <p14:creationId xmlns:p14="http://schemas.microsoft.com/office/powerpoint/2010/main" val="108827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TOA = Top-of-atmosphere</a:t>
            </a:r>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8</a:t>
            </a:fld>
            <a:endParaRPr lang="en-US">
              <a:solidFill>
                <a:srgbClr val="EEECE1"/>
              </a:solidFill>
            </a:endParaRPr>
          </a:p>
        </p:txBody>
      </p:sp>
    </p:spTree>
    <p:extLst>
      <p:ext uri="{BB962C8B-B14F-4D97-AF65-F5344CB8AC3E}">
        <p14:creationId xmlns:p14="http://schemas.microsoft.com/office/powerpoint/2010/main" val="2176499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9</a:t>
            </a:fld>
            <a:endParaRPr lang="en-US">
              <a:solidFill>
                <a:srgbClr val="EEECE1"/>
              </a:solidFill>
            </a:endParaRPr>
          </a:p>
        </p:txBody>
      </p:sp>
    </p:spTree>
    <p:extLst>
      <p:ext uri="{BB962C8B-B14F-4D97-AF65-F5344CB8AC3E}">
        <p14:creationId xmlns:p14="http://schemas.microsoft.com/office/powerpoint/2010/main" val="1039203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Times New Roman" pitchFamily="18" charset="0"/>
                <a:ea typeface="+mn-ea"/>
                <a:cs typeface="+mn-cs"/>
              </a:rPr>
              <a:t>RF= Change in net irradiance at the </a:t>
            </a:r>
            <a:r>
              <a:rPr lang="en-US" sz="1200" kern="1200" baseline="0" dirty="0" err="1">
                <a:solidFill>
                  <a:schemeClr val="tx1"/>
                </a:solidFill>
                <a:latin typeface="Times New Roman" pitchFamily="18" charset="0"/>
                <a:ea typeface="+mn-ea"/>
                <a:cs typeface="+mn-cs"/>
              </a:rPr>
              <a:t>tropopause</a:t>
            </a:r>
            <a:r>
              <a:rPr lang="en-US" sz="1200" kern="1200" baseline="0" dirty="0">
                <a:solidFill>
                  <a:schemeClr val="tx1"/>
                </a:solidFill>
                <a:latin typeface="Times New Roman" pitchFamily="18" charset="0"/>
                <a:ea typeface="+mn-ea"/>
                <a:cs typeface="+mn-cs"/>
              </a:rPr>
              <a:t> after allowing for stratospheric temperatures to readjust to radiative</a:t>
            </a:r>
          </a:p>
          <a:p>
            <a:r>
              <a:rPr lang="en-US" sz="1200" kern="1200" baseline="0" dirty="0">
                <a:solidFill>
                  <a:schemeClr val="tx1"/>
                </a:solidFill>
                <a:latin typeface="Times New Roman" pitchFamily="18" charset="0"/>
                <a:ea typeface="+mn-ea"/>
                <a:cs typeface="+mn-cs"/>
              </a:rPr>
              <a:t>equilibrium, while holding surface and tropospheric temperatures and state variables fixed at the unperturbed values.</a:t>
            </a:r>
          </a:p>
          <a:p>
            <a:r>
              <a:rPr lang="en-US" sz="1200" kern="1200" baseline="0" dirty="0">
                <a:solidFill>
                  <a:schemeClr val="tx1"/>
                </a:solidFill>
                <a:latin typeface="Times New Roman" pitchFamily="18" charset="0"/>
                <a:ea typeface="+mn-ea"/>
                <a:cs typeface="+mn-cs"/>
              </a:rPr>
              <a:t>AF = Change in net irradiance at the TOA after allowing for atmospheric temperatures, water </a:t>
            </a:r>
            <a:r>
              <a:rPr lang="en-US" sz="1200" kern="1200" baseline="0" dirty="0" err="1">
                <a:solidFill>
                  <a:schemeClr val="tx1"/>
                </a:solidFill>
                <a:latin typeface="Times New Roman" pitchFamily="18" charset="0"/>
                <a:ea typeface="+mn-ea"/>
                <a:cs typeface="+mn-cs"/>
              </a:rPr>
              <a:t>vapour</a:t>
            </a:r>
            <a:r>
              <a:rPr lang="en-US" sz="1200" kern="1200" baseline="0" dirty="0">
                <a:solidFill>
                  <a:schemeClr val="tx1"/>
                </a:solidFill>
                <a:latin typeface="Times New Roman" pitchFamily="18" charset="0"/>
                <a:ea typeface="+mn-ea"/>
                <a:cs typeface="+mn-cs"/>
              </a:rPr>
              <a:t>, clouds and land</a:t>
            </a:r>
          </a:p>
          <a:p>
            <a:r>
              <a:rPr lang="en-US" sz="1200" kern="1200" baseline="0" dirty="0">
                <a:solidFill>
                  <a:schemeClr val="tx1"/>
                </a:solidFill>
                <a:latin typeface="Times New Roman" pitchFamily="18" charset="0"/>
                <a:ea typeface="+mn-ea"/>
                <a:cs typeface="+mn-cs"/>
              </a:rPr>
              <a:t>albedo to adjust, but with all or a portion of surface conditions unchanged. Nitrous oxide (N2O)</a:t>
            </a:r>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14</a:t>
            </a:fld>
            <a:endParaRPr lang="en-US"/>
          </a:p>
        </p:txBody>
      </p:sp>
    </p:spTree>
    <p:extLst>
      <p:ext uri="{BB962C8B-B14F-4D97-AF65-F5344CB8AC3E}">
        <p14:creationId xmlns:p14="http://schemas.microsoft.com/office/powerpoint/2010/main" val="1146417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16</a:t>
            </a:fld>
            <a:endParaRPr lang="en-US">
              <a:solidFill>
                <a:srgbClr val="EEECE1"/>
              </a:solidFill>
            </a:endParaRPr>
          </a:p>
        </p:txBody>
      </p:sp>
    </p:spTree>
    <p:extLst>
      <p:ext uri="{BB962C8B-B14F-4D97-AF65-F5344CB8AC3E}">
        <p14:creationId xmlns:p14="http://schemas.microsoft.com/office/powerpoint/2010/main" val="3658859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7086600" y="6477000"/>
            <a:ext cx="1905000" cy="457200"/>
          </a:xfrm>
          <a:ln/>
        </p:spPr>
        <p:txBody>
          <a:bodyPr/>
          <a:lstStyle>
            <a:lvl1pPr>
              <a:defRPr/>
            </a:lvl1pPr>
          </a:lstStyle>
          <a:p>
            <a:pPr>
              <a:defRPr/>
            </a:pPr>
            <a:fld id="{11004247-48B2-4E85-AE06-0779406BEB7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809AFB-5D0F-4956-BF87-ED5447D493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19E512-8768-44F9-B024-BBCF7052B7F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xfrm>
            <a:off x="7086600" y="6477000"/>
            <a:ext cx="1905000" cy="457200"/>
          </a:xfrm>
          <a:ln/>
        </p:spPr>
        <p:txBody>
          <a:bodyPr/>
          <a:lstStyle>
            <a:lvl1pPr>
              <a:defRPr/>
            </a:lvl1pPr>
          </a:lstStyle>
          <a:p>
            <a:pPr>
              <a:defRPr/>
            </a:pPr>
            <a:fld id="{11004247-48B2-4E85-AE06-0779406BEB7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0E2252-DC90-4F93-A9C6-28482CF310E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CA842F-4C99-4FF3-8840-EDECEE0536E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217E3C9-D458-47E9-BCCE-DA97E6E414B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F48E97C-CCD0-459D-99F7-2EC0432F17E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9640CD-6733-4245-94CF-37DCF0A05FF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3D888B-6ABA-4BA3-9FCF-DC437E39B76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0A9076-AB29-4057-82A4-5F56B4C4662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809AFB-5D0F-4956-BF87-ED5447D493E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19E512-8768-44F9-B024-BBCF7052B7F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BED9348E-23E2-4CF1-B9E1-78B4AABFB950}"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BED9348E-23E2-4CF1-B9E1-78B4AABFB950}"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xfrm>
            <a:off x="7086600" y="6477000"/>
            <a:ext cx="1905000" cy="457200"/>
          </a:xfrm>
          <a:ln/>
        </p:spPr>
        <p:txBody>
          <a:bodyPr/>
          <a:lstStyle>
            <a:lvl1pPr>
              <a:defRPr/>
            </a:lvl1pPr>
          </a:lstStyle>
          <a:p>
            <a:pPr>
              <a:defRPr/>
            </a:pPr>
            <a:fld id="{11004247-48B2-4E85-AE06-0779406BEB7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0E2252-DC90-4F93-A9C6-28482CF310E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CA842F-4C99-4FF3-8840-EDECEE0536E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217E3C9-D458-47E9-BCCE-DA97E6E414B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0E2252-DC90-4F93-A9C6-28482CF310ED}"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F48E97C-CCD0-459D-99F7-2EC0432F17E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9640CD-6733-4245-94CF-37DCF0A05FF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3D888B-6ABA-4BA3-9FCF-DC437E39B76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0A9076-AB29-4057-82A4-5F56B4C4662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809AFB-5D0F-4956-BF87-ED5447D493E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19E512-8768-44F9-B024-BBCF7052B7F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xfrm>
            <a:off x="7086600" y="6477000"/>
            <a:ext cx="1905000" cy="457200"/>
          </a:xfrm>
          <a:ln/>
        </p:spPr>
        <p:txBody>
          <a:bodyPr/>
          <a:lstStyle>
            <a:lvl1pPr>
              <a:defRPr/>
            </a:lvl1pPr>
          </a:lstStyle>
          <a:p>
            <a:pPr>
              <a:defRPr/>
            </a:pPr>
            <a:fld id="{11004247-48B2-4E85-AE06-0779406BEB7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0E2252-DC90-4F93-A9C6-28482CF310E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CA842F-4C99-4FF3-8840-EDECEE0536E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CA842F-4C99-4FF3-8840-EDECEE0536E7}"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217E3C9-D458-47E9-BCCE-DA97E6E414B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F48E97C-CCD0-459D-99F7-2EC0432F17E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9640CD-6733-4245-94CF-37DCF0A05FF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3D888B-6ABA-4BA3-9FCF-DC437E39B76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0A9076-AB29-4057-82A4-5F56B4C4662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809AFB-5D0F-4956-BF87-ED5447D493E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19E512-8768-44F9-B024-BBCF7052B7F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algn="l" eaLnBrk="1" fontAlgn="auto" hangingPunct="1">
              <a:spcBef>
                <a:spcPts val="2000"/>
              </a:spcBef>
              <a:spcAft>
                <a:spcPts val="0"/>
              </a:spcAft>
              <a:buClr>
                <a:srgbClr val="2C7C9F">
                  <a:lumMod val="60000"/>
                  <a:lumOff val="40000"/>
                </a:srgbClr>
              </a:buClr>
              <a:buSzPct val="110000"/>
              <a:buFont typeface="Wingdings 2" pitchFamily="18" charset="2"/>
              <a:buNone/>
            </a:pPr>
            <a:endParaRPr sz="3200">
              <a:solidFill>
                <a:prstClr val="black">
                  <a:lumMod val="65000"/>
                  <a:lumOff val="35000"/>
                </a:prstClr>
              </a:solidFill>
              <a:latin typeface="News Gothic MT"/>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3CE302BB-DDE0-1247-A6E9-9544168C6F28}" type="datetimeFigureOut">
              <a:rPr lang="en-US" smtClean="0">
                <a:solidFill>
                  <a:prstClr val="white"/>
                </a:solidFill>
              </a:rPr>
              <a:pPr/>
              <a:t>11/17/2025</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8511DDE-ED66-2640-879D-42DFDB02C535}"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3CE302BB-DDE0-1247-A6E9-9544168C6F28}" type="datetimeFigureOut">
              <a:rPr lang="en-US" smtClean="0">
                <a:solidFill>
                  <a:prstClr val="white"/>
                </a:solidFill>
              </a:rPr>
              <a:pPr/>
              <a:t>11/17/2025</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8511DDE-ED66-2640-879D-42DFDB02C535}"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3CE302BB-DDE0-1247-A6E9-9544168C6F28}" type="datetimeFigureOut">
              <a:rPr lang="en-US" smtClean="0">
                <a:solidFill>
                  <a:prstClr val="white"/>
                </a:solidFill>
              </a:rPr>
              <a:pPr/>
              <a:t>11/17/2025</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prstClr val="white"/>
                </a:solidFill>
              </a:rPr>
              <a:pPr/>
              <a:t>‹#›</a:t>
            </a:fld>
            <a:endParaRPr lang="en-US" dirty="0">
              <a:solidFill>
                <a:prstClr val="white"/>
              </a:solidFill>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217E3C9-D458-47E9-BCCE-DA97E6E414B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E302BB-DDE0-1247-A6E9-9544168C6F28}" type="datetimeFigureOut">
              <a:rPr lang="en-US" smtClean="0">
                <a:solidFill>
                  <a:prstClr val="white"/>
                </a:solidFill>
              </a:rPr>
              <a:pPr/>
              <a:t>11/17/2025</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8511DDE-ED66-2640-879D-42DFDB02C535}"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3CE302BB-DDE0-1247-A6E9-9544168C6F28}" type="datetimeFigureOut">
              <a:rPr lang="en-US" smtClean="0">
                <a:solidFill>
                  <a:prstClr val="white"/>
                </a:solidFill>
              </a:rPr>
              <a:pPr/>
              <a:t>11/17/2025</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68511DDE-ED66-2640-879D-42DFDB02C535}"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3CE302BB-DDE0-1247-A6E9-9544168C6F28}" type="datetimeFigureOut">
              <a:rPr lang="en-US" smtClean="0">
                <a:solidFill>
                  <a:prstClr val="white"/>
                </a:solidFill>
              </a:rPr>
              <a:pPr/>
              <a:t>11/17/2025</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68511DDE-ED66-2640-879D-42DFDB02C535}"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3CE302BB-DDE0-1247-A6E9-9544168C6F28}" type="datetimeFigureOut">
              <a:rPr lang="en-US" smtClean="0">
                <a:solidFill>
                  <a:prstClr val="white"/>
                </a:solidFill>
              </a:rPr>
              <a:pPr/>
              <a:t>11/17/2025</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68511DDE-ED66-2640-879D-42DFDB02C535}"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E302BB-DDE0-1247-A6E9-9544168C6F28}" type="datetimeFigureOut">
              <a:rPr lang="en-US" smtClean="0">
                <a:solidFill>
                  <a:prstClr val="white"/>
                </a:solidFill>
              </a:rPr>
              <a:pPr/>
              <a:t>11/17/2025</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68511DDE-ED66-2640-879D-42DFDB02C535}"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E302BB-DDE0-1247-A6E9-9544168C6F28}" type="datetimeFigureOut">
              <a:rPr lang="en-US" smtClean="0">
                <a:solidFill>
                  <a:prstClr val="white"/>
                </a:solidFill>
              </a:rPr>
              <a:pPr/>
              <a:t>11/17/2025</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68511DDE-ED66-2640-879D-42DFDB02C535}"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E302BB-DDE0-1247-A6E9-9544168C6F28}" type="datetimeFigureOut">
              <a:rPr lang="en-US" smtClean="0">
                <a:solidFill>
                  <a:prstClr val="white"/>
                </a:solidFill>
              </a:rPr>
              <a:pPr/>
              <a:t>11/17/2025</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68511DDE-ED66-2640-879D-42DFDB02C535}" type="slidenum">
              <a:rPr lang="en-US" smtClean="0">
                <a:solidFill>
                  <a:prstClr val="white"/>
                </a:solidFill>
              </a:rPr>
              <a:pPr/>
              <a:t>‹#›</a:t>
            </a:fld>
            <a:endParaRPr lang="en-US">
              <a:solidFill>
                <a:prstClr val="white"/>
              </a:solidFill>
            </a:endParaRP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3CE302BB-DDE0-1247-A6E9-9544168C6F28}" type="datetimeFigureOut">
              <a:rPr lang="en-US" smtClean="0">
                <a:solidFill>
                  <a:prstClr val="white"/>
                </a:solidFill>
              </a:rPr>
              <a:pPr/>
              <a:t>11/17/2025</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8511DDE-ED66-2640-879D-42DFDB02C535}"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3CE302BB-DDE0-1247-A6E9-9544168C6F28}" type="datetimeFigureOut">
              <a:rPr lang="en-US" smtClean="0">
                <a:solidFill>
                  <a:prstClr val="white"/>
                </a:solidFill>
              </a:rPr>
              <a:pPr/>
              <a:t>11/17/2025</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8511DDE-ED66-2640-879D-42DFDB02C535}"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E302BB-DDE0-1247-A6E9-9544168C6F28}" type="datetimeFigureOut">
              <a:rPr lang="en-US" smtClean="0">
                <a:solidFill>
                  <a:prstClr val="white"/>
                </a:solidFill>
              </a:rPr>
              <a:pPr/>
              <a:t>11/17/2025</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8511DDE-ED66-2640-879D-42DFDB02C53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49965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48E97C-CCD0-459D-99F7-2EC0432F17E0}"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CE302BB-DDE0-1247-A6E9-9544168C6F28}"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3227405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E302BB-DDE0-1247-A6E9-9544168C6F28}" type="datetimeFigureOut">
              <a:rPr lang="en-US" smtClean="0">
                <a:solidFill>
                  <a:prstClr val="black">
                    <a:tint val="75000"/>
                  </a:prstClr>
                </a:solidFill>
              </a:rPr>
              <a:pPr/>
              <a:t>11/17/2025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19499650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E302BB-DDE0-1247-A6E9-9544168C6F28}"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29307177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E302BB-DDE0-1247-A6E9-9544168C6F28}"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23210454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E302BB-DDE0-1247-A6E9-9544168C6F28}"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22652185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E302BB-DDE0-1247-A6E9-9544168C6F28}" type="datetimeFigureOut">
              <a:rPr lang="en-US" smtClean="0">
                <a:solidFill>
                  <a:prstClr val="black">
                    <a:tint val="75000"/>
                  </a:prstClr>
                </a:solidFill>
              </a:rPr>
              <a:pPr/>
              <a:t>11/17/2025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17209231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E302BB-DDE0-1247-A6E9-9544168C6F28}" type="datetimeFigureOut">
              <a:rPr lang="en-US" smtClean="0">
                <a:solidFill>
                  <a:prstClr val="black">
                    <a:tint val="75000"/>
                  </a:prstClr>
                </a:solidFill>
              </a:rPr>
              <a:pPr/>
              <a:t>11/17/2025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4429336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E302BB-DDE0-1247-A6E9-9544168C6F28}" type="datetimeFigureOut">
              <a:rPr lang="en-US" smtClean="0">
                <a:solidFill>
                  <a:prstClr val="black">
                    <a:tint val="75000"/>
                  </a:prstClr>
                </a:solidFill>
              </a:rPr>
              <a:pPr/>
              <a:t>11/17/2025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4845274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E302BB-DDE0-1247-A6E9-9544168C6F28}"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7524985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E302BB-DDE0-1247-A6E9-9544168C6F28}"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1574169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49640CD-6733-4245-94CF-37DCF0A05FFE}"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E302BB-DDE0-1247-A6E9-9544168C6F28}"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21855249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E302BB-DDE0-1247-A6E9-9544168C6F28}"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l" defTabSz="457200" eaLnBrk="1" fontAlgn="auto" hangingPunct="1">
              <a:spcBef>
                <a:spcPts val="0"/>
              </a:spcBef>
              <a:spcAft>
                <a:spcPts val="0"/>
              </a:spcAft>
            </a:pPr>
            <a:fld id="{68511DDE-ED66-2640-879D-42DFDB02C535}" type="slidenum">
              <a:rPr lang="en-US" sz="1800" smtClean="0">
                <a:solidFill>
                  <a:prstClr val="black"/>
                </a:solidFill>
                <a:latin typeface="Calibri"/>
              </a:rPr>
              <a:pPr algn="l"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2988922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3D888B-6ABA-4BA3-9FCF-DC437E39B76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0A9076-AB29-4057-82A4-5F56B4C4662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mn-lt"/>
              </a:defRPr>
            </a:lvl1pPr>
          </a:lstStyle>
          <a:p>
            <a:pPr>
              <a:defRPr/>
            </a:pPr>
            <a:fld id="{BED9348E-23E2-4CF1-B9E1-78B4AABFB950}" type="slidenum">
              <a:rPr lang="en-US" smtClean="0"/>
              <a:pPr>
                <a:defRPr/>
              </a:pPr>
              <a:t>‹#›</a:t>
            </a:fld>
            <a:endParaRPr lang="en-US" dirty="0"/>
          </a:p>
        </p:txBody>
      </p:sp>
    </p:spTree>
  </p:cSld>
  <p:clrMap bg1="dk2" tx1="lt1" bg2="dk1" tx2="lt2" accent1="accent1" accent2="accent2" accent3="accent3" accent4="accent4" accent5="accent5" accent6="accent6" hlink="hlink" folHlink="folHlink"/>
  <p:sldLayoutIdLst>
    <p:sldLayoutId id="2147483689" r:id="rId1"/>
    <p:sldLayoutId id="2147483700"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srcRect/>
          <a:tile tx="0" ty="0" sx="100000" sy="100000" flip="none" algn="tl"/>
        </a:blip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mn-lt"/>
              </a:defRPr>
            </a:lvl1pPr>
          </a:lstStyle>
          <a:p>
            <a:pPr>
              <a:defRPr/>
            </a:pPr>
            <a:fld id="{BED9348E-23E2-4CF1-B9E1-78B4AABFB950}" type="slidenum">
              <a:rPr lang="en-US" smtClean="0">
                <a:solidFill>
                  <a:srgbClr val="000000"/>
                </a:solidFill>
              </a:rPr>
              <a:pPr>
                <a:defRPr/>
              </a:pPr>
              <a:t>‹#›</a:t>
            </a:fld>
            <a:endParaRPr lang="en-US" dirty="0">
              <a:solidFill>
                <a:srgbClr val="000000"/>
              </a:solidFill>
            </a:endParaRPr>
          </a:p>
        </p:txBody>
      </p:sp>
      <p:sp>
        <p:nvSpPr>
          <p:cNvPr id="5" name="Title Placeholder 4"/>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6" name="Text Placeholder 5"/>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838199" y="4495800"/>
            <a:ext cx="184731" cy="523220"/>
          </a:xfrm>
          <a:prstGeom prst="rect">
            <a:avLst/>
          </a:prstGeom>
          <a:noFill/>
        </p:spPr>
        <p:txBody>
          <a:bodyPr wrap="none" rtlCol="0">
            <a:spAutoFit/>
          </a:bodyPr>
          <a:lstStyle/>
          <a:p>
            <a:endParaRPr lang="en-US" dirty="0">
              <a:solidFill>
                <a:srgbClr val="000000"/>
              </a:solidFill>
              <a:latin typeface="Calibri"/>
            </a:endParaRPr>
          </a:p>
        </p:txBody>
      </p:sp>
    </p:spTree>
  </p:cSld>
  <p:clrMap bg1="dk2" tx1="lt1" bg2="dk1" tx2="lt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5" r:id="rId12"/>
    <p:sldLayoutId id="2147484016"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mn-lt"/>
              </a:defRPr>
            </a:lvl1pPr>
          </a:lstStyle>
          <a:p>
            <a:pPr>
              <a:defRPr/>
            </a:pPr>
            <a:fld id="{BED9348E-23E2-4CF1-B9E1-78B4AABFB950}" type="slidenum">
              <a:rPr lang="en-US" smtClean="0">
                <a:solidFill>
                  <a:srgbClr val="000000"/>
                </a:solidFill>
              </a:rPr>
              <a:pPr>
                <a:defRPr/>
              </a:pPr>
              <a:t>‹#›</a:t>
            </a:fld>
            <a:endParaRPr lang="en-US" dirty="0">
              <a:solidFill>
                <a:srgbClr val="000000"/>
              </a:solidFill>
            </a:endParaRPr>
          </a:p>
        </p:txBody>
      </p:sp>
    </p:spTree>
  </p:cSld>
  <p:clrMap bg1="dk2" tx1="lt1" bg2="dk1" tx2="lt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mn-lt"/>
              </a:defRPr>
            </a:lvl1pPr>
          </a:lstStyle>
          <a:p>
            <a:pPr>
              <a:defRPr/>
            </a:pPr>
            <a:fld id="{BED9348E-23E2-4CF1-B9E1-78B4AABFB950}" type="slidenum">
              <a:rPr lang="en-US" smtClean="0">
                <a:solidFill>
                  <a:srgbClr val="000000"/>
                </a:solidFill>
              </a:rPr>
              <a:pPr>
                <a:defRPr/>
              </a:pPr>
              <a:t>‹#›</a:t>
            </a:fld>
            <a:endParaRPr lang="en-US" dirty="0">
              <a:solidFill>
                <a:srgbClr val="000000"/>
              </a:solidFill>
            </a:endParaRPr>
          </a:p>
        </p:txBody>
      </p:sp>
    </p:spTree>
  </p:cSld>
  <p:clrMap bg1="dk2" tx1="lt1" bg2="dk1" tx2="lt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eaLnBrk="1" fontAlgn="auto" hangingPunct="1">
              <a:spcBef>
                <a:spcPts val="0"/>
              </a:spcBef>
              <a:spcAft>
                <a:spcPts val="0"/>
              </a:spcAft>
            </a:pPr>
            <a:fld id="{3CE302BB-DDE0-1247-A6E9-9544168C6F28}" type="datetimeFigureOut">
              <a:rPr lang="en-US" smtClean="0">
                <a:solidFill>
                  <a:prstClr val="white"/>
                </a:solidFill>
                <a:latin typeface="News Gothic MT"/>
              </a:rPr>
              <a:pPr defTabSz="457200" eaLnBrk="1" fontAlgn="auto" hangingPunct="1">
                <a:spcBef>
                  <a:spcPts val="0"/>
                </a:spcBef>
                <a:spcAft>
                  <a:spcPts val="0"/>
                </a:spcAft>
              </a:pPr>
              <a:t>11/17/2025</a:t>
            </a:fld>
            <a:endParaRPr lang="en-US">
              <a:solidFill>
                <a:prstClr val="white"/>
              </a:solidFill>
              <a:latin typeface="News Gothic MT"/>
            </a:endParaRP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pPr defTabSz="457200" eaLnBrk="1" fontAlgn="auto" hangingPunct="1">
              <a:spcBef>
                <a:spcPts val="0"/>
              </a:spcBef>
              <a:spcAft>
                <a:spcPts val="0"/>
              </a:spcAft>
            </a:pPr>
            <a:endParaRPr lang="en-US">
              <a:solidFill>
                <a:prstClr val="white"/>
              </a:solidFill>
              <a:latin typeface="News Gothic MT"/>
            </a:endParaRP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pPr defTabSz="457200" eaLnBrk="1" fontAlgn="auto" hangingPunct="1">
              <a:spcBef>
                <a:spcPts val="0"/>
              </a:spcBef>
              <a:spcAft>
                <a:spcPts val="0"/>
              </a:spcAft>
            </a:pPr>
            <a:fld id="{7F5CE407-6216-4202-80E4-A30DC2F709B2}" type="slidenum">
              <a:rPr lang="en-US" smtClean="0">
                <a:solidFill>
                  <a:prstClr val="white"/>
                </a:solidFill>
                <a:latin typeface="News Gothic MT"/>
              </a:rPr>
              <a:pPr defTabSz="457200" eaLnBrk="1" fontAlgn="auto" hangingPunct="1">
                <a:spcBef>
                  <a:spcPts val="0"/>
                </a:spcBef>
                <a:spcAft>
                  <a:spcPts val="0"/>
                </a:spcAft>
              </a:pPr>
              <a:t>‹#›</a:t>
            </a:fld>
            <a:endParaRPr lang="en-US">
              <a:solidFill>
                <a:prstClr val="white"/>
              </a:solidFill>
              <a:latin typeface="News Gothic MT"/>
            </a:endParaRPr>
          </a:p>
        </p:txBody>
      </p:sp>
    </p:spTree>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 id="2147484079" r:id="rId12"/>
    <p:sldLayoutId id="2147484080" r:id="rId13"/>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3CE302BB-DDE0-1247-A6E9-9544168C6F28}" type="datetimeFigureOut">
              <a:rPr lang="en-US" smtClean="0">
                <a:solidFill>
                  <a:prstClr val="black">
                    <a:tint val="75000"/>
                  </a:prstClr>
                </a:solidFill>
                <a:latin typeface="Calibri"/>
              </a:rPr>
              <a:pPr defTabSz="457200" eaLnBrk="1" fontAlgn="auto" hangingPunct="1">
                <a:spcBef>
                  <a:spcPts val="0"/>
                </a:spcBef>
                <a:spcAft>
                  <a:spcPts val="0"/>
                </a:spcAft>
              </a:pPr>
              <a:t>11/17/2025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a:solidFill>
                <a:prstClr val="black">
                  <a:tint val="75000"/>
                </a:prstClr>
              </a:solidFill>
              <a:latin typeface="Calibri"/>
            </a:endParaRPr>
          </a:p>
        </p:txBody>
      </p:sp>
    </p:spTree>
    <p:extLst>
      <p:ext uri="{BB962C8B-B14F-4D97-AF65-F5344CB8AC3E}">
        <p14:creationId xmlns:p14="http://schemas.microsoft.com/office/powerpoint/2010/main" val="638225994"/>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 id="214748410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152400" y="0"/>
            <a:ext cx="9372600" cy="685800"/>
          </a:xfrm>
          <a:prstGeom prst="rect">
            <a:avLst/>
          </a:prstGeom>
          <a:effectLst>
            <a:outerShdw blurRad="50800" dist="38100" dir="2700000" algn="tl" rotWithShape="0">
              <a:prstClr val="black"/>
            </a:outerShdw>
          </a:effectLst>
        </p:spPr>
        <p:txBody>
          <a:bodyPr/>
          <a:lstStyle/>
          <a:p>
            <a:pPr>
              <a:defRPr/>
            </a:pPr>
            <a:r>
              <a:rPr lang="en-US" sz="2800" b="1" dirty="0">
                <a:latin typeface="Arial" charset="0"/>
                <a:ea typeface="SimSun" pitchFamily="2" charset="-122"/>
              </a:rPr>
              <a:t>Key points of last lecture on NAO, PDO/IPO, &amp; AMO </a:t>
            </a:r>
          </a:p>
        </p:txBody>
      </p:sp>
      <p:sp>
        <p:nvSpPr>
          <p:cNvPr id="3076" name="Text Box 4"/>
          <p:cNvSpPr txBox="1">
            <a:spLocks noChangeArrowheads="1"/>
          </p:cNvSpPr>
          <p:nvPr/>
        </p:nvSpPr>
        <p:spPr bwMode="auto">
          <a:xfrm>
            <a:off x="4505325" y="52689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a:xfrm>
            <a:off x="7086600" y="6781800"/>
            <a:ext cx="1905000" cy="457200"/>
          </a:xfrm>
        </p:spPr>
        <p:txBody>
          <a:bodyPr/>
          <a:lstStyle/>
          <a:p>
            <a:pPr>
              <a:defRPr/>
            </a:pPr>
            <a:fld id="{11004247-48B2-4E85-AE06-0779406BEB7B}" type="slidenum">
              <a:rPr lang="en-US" smtClean="0">
                <a:solidFill>
                  <a:schemeClr val="bg2"/>
                </a:solidFill>
              </a:rPr>
              <a:pPr>
                <a:defRPr/>
              </a:pPr>
              <a:t>1</a:t>
            </a:fld>
            <a:endParaRPr lang="en-US" dirty="0">
              <a:solidFill>
                <a:schemeClr val="bg2"/>
              </a:solidFill>
            </a:endParaRPr>
          </a:p>
        </p:txBody>
      </p:sp>
      <p:sp>
        <p:nvSpPr>
          <p:cNvPr id="6" name="Rectangle 3"/>
          <p:cNvSpPr txBox="1">
            <a:spLocks noChangeArrowheads="1"/>
          </p:cNvSpPr>
          <p:nvPr/>
        </p:nvSpPr>
        <p:spPr bwMode="auto">
          <a:xfrm>
            <a:off x="76200" y="457199"/>
            <a:ext cx="8915400" cy="6324599"/>
          </a:xfrm>
          <a:prstGeom prst="rect">
            <a:avLst/>
          </a:prstGeom>
          <a:noFill/>
          <a:ln w="9525">
            <a:noFill/>
            <a:miter lim="800000"/>
            <a:headEnd/>
            <a:tailEnd/>
          </a:ln>
        </p:spPr>
        <p:txBody>
          <a:bodyPr/>
          <a:lstStyle/>
          <a:p>
            <a:pPr marL="342900" indent="-342900" algn="l">
              <a:spcBef>
                <a:spcPct val="20000"/>
              </a:spcBef>
              <a:defRPr/>
            </a:pPr>
            <a:endParaRPr lang="en-US" sz="100" b="1" kern="0" dirty="0">
              <a:solidFill>
                <a:schemeClr val="accent3"/>
              </a:solidFill>
              <a:latin typeface="Microsoft Sans Serif" pitchFamily="34" charset="0"/>
            </a:endParaRPr>
          </a:p>
          <a:p>
            <a:pPr marL="342900" indent="-342900" algn="l">
              <a:spcBef>
                <a:spcPct val="20000"/>
              </a:spcBef>
              <a:buFont typeface="Arial" pitchFamily="34" charset="0"/>
              <a:buChar char="•"/>
              <a:defRPr/>
            </a:pPr>
            <a:r>
              <a:rPr lang="en-US" sz="1800" b="1" kern="0" dirty="0">
                <a:solidFill>
                  <a:schemeClr val="tx2"/>
                </a:solidFill>
                <a:latin typeface="Microsoft Sans Serif" pitchFamily="34" charset="0"/>
              </a:rPr>
              <a:t>NAO:</a:t>
            </a:r>
            <a:r>
              <a:rPr lang="en-US" sz="1600" b="1" kern="0" dirty="0">
                <a:solidFill>
                  <a:schemeClr val="tx2"/>
                </a:solidFill>
                <a:latin typeface="Microsoft Sans Serif" pitchFamily="34" charset="0"/>
              </a:rPr>
              <a:t> A dipole pattern in SLP between subpolar and subtropical N. A.  AO: ? </a:t>
            </a:r>
            <a:endParaRPr lang="en-US" sz="1800" b="1" kern="0" dirty="0">
              <a:solidFill>
                <a:schemeClr val="tx2"/>
              </a:solidFill>
              <a:latin typeface="Microsoft Sans Serif" pitchFamily="34" charset="0"/>
            </a:endParaRPr>
          </a:p>
          <a:p>
            <a:pPr marL="342900" indent="-342900" algn="l">
              <a:spcBef>
                <a:spcPct val="20000"/>
              </a:spcBef>
              <a:buFont typeface="Arial" pitchFamily="34" charset="0"/>
              <a:buChar char="•"/>
              <a:defRPr/>
            </a:pPr>
            <a:r>
              <a:rPr lang="en-US" sz="1600" b="1" kern="0" dirty="0">
                <a:solidFill>
                  <a:schemeClr val="bg1"/>
                </a:solidFill>
                <a:latin typeface="Microsoft Sans Serif" pitchFamily="34" charset="0"/>
              </a:rPr>
              <a:t>NAO and AO:  </a:t>
            </a:r>
            <a:r>
              <a:rPr lang="en-US" sz="1600" b="1" kern="0" dirty="0">
                <a:latin typeface="Microsoft Sans Serif" pitchFamily="34" charset="0"/>
              </a:rPr>
              <a:t>Positive phase</a:t>
            </a:r>
            <a:r>
              <a:rPr lang="en-US" sz="1600" b="1" kern="0" dirty="0">
                <a:latin typeface="Microsoft Sans Serif" pitchFamily="34" charset="0"/>
                <a:sym typeface="Wingdings" pitchFamily="2" charset="2"/>
              </a:rPr>
              <a:t> larger meridional pressure gradients, stronger polar vortex  stronger jet and westerlies  fewer cold breaks from the Arctic to mid-latitudes, more northerly flow over the Atlantic  mild and wet winter in northern Europe and the eastern U.S., but dry Mediterranean (dT is small).  </a:t>
            </a:r>
          </a:p>
          <a:p>
            <a:pPr marL="342900" indent="-342900" algn="l">
              <a:spcBef>
                <a:spcPct val="20000"/>
              </a:spcBef>
              <a:buFont typeface="Arial" pitchFamily="34" charset="0"/>
              <a:buChar char="•"/>
              <a:defRPr/>
            </a:pPr>
            <a:r>
              <a:rPr lang="en-US" sz="1600" b="1" kern="0" dirty="0">
                <a:solidFill>
                  <a:srgbClr val="C00000"/>
                </a:solidFill>
                <a:latin typeface="Microsoft Sans Serif" pitchFamily="34" charset="0"/>
                <a:sym typeface="Wingdings" pitchFamily="2" charset="2"/>
              </a:rPr>
              <a:t>NAO</a:t>
            </a:r>
            <a:r>
              <a:rPr lang="en-US" sz="1600" b="1" kern="0" dirty="0">
                <a:latin typeface="Microsoft Sans Serif" pitchFamily="34" charset="0"/>
                <a:sym typeface="Wingdings" pitchFamily="2" charset="2"/>
              </a:rPr>
              <a:t> results from interactions between </a:t>
            </a:r>
            <a:r>
              <a:rPr lang="en-US" sz="1600" b="1" kern="0" dirty="0">
                <a:solidFill>
                  <a:srgbClr val="C00000"/>
                </a:solidFill>
                <a:latin typeface="Microsoft Sans Serif" pitchFamily="34" charset="0"/>
                <a:sym typeface="Wingdings" pitchFamily="2" charset="2"/>
              </a:rPr>
              <a:t>synoptic eddies and planetary waves</a:t>
            </a:r>
            <a:r>
              <a:rPr lang="en-US" sz="1600" b="1" kern="0" dirty="0">
                <a:solidFill>
                  <a:srgbClr val="C00000"/>
                </a:solidFill>
                <a:latin typeface="Microsoft Sans Serif" pitchFamily="34" charset="0"/>
              </a:rPr>
              <a:t> </a:t>
            </a:r>
            <a:r>
              <a:rPr lang="en-US" sz="1600" b="1" kern="0" dirty="0">
                <a:latin typeface="Microsoft Sans Serif" pitchFamily="34" charset="0"/>
              </a:rPr>
              <a:t>under certain matching conditions; it typically has a lifetime of ~2 weeks and is influenced by Atlantic westerly winds  </a:t>
            </a:r>
          </a:p>
          <a:p>
            <a:pPr marL="342900" indent="-342900" algn="l">
              <a:spcBef>
                <a:spcPct val="20000"/>
              </a:spcBef>
              <a:buFont typeface="Arial" pitchFamily="34" charset="0"/>
              <a:buChar char="•"/>
              <a:defRPr/>
            </a:pPr>
            <a:r>
              <a:rPr lang="en-US" sz="1800" b="1" kern="0" dirty="0">
                <a:solidFill>
                  <a:schemeClr val="tx2"/>
                </a:solidFill>
                <a:latin typeface="Microsoft Sans Serif" pitchFamily="34" charset="0"/>
              </a:rPr>
              <a:t>Decadal modes: PDO/IPO, AMO/AMV: formation dynamics not well known. </a:t>
            </a:r>
            <a:endParaRPr lang="en-US" sz="1600" b="1" kern="0" dirty="0">
              <a:solidFill>
                <a:schemeClr val="tx2"/>
              </a:solidFill>
              <a:latin typeface="Microsoft Sans Serif" pitchFamily="34" charset="0"/>
            </a:endParaRPr>
          </a:p>
          <a:p>
            <a:pPr marL="342900" indent="-342900" algn="l">
              <a:spcBef>
                <a:spcPct val="20000"/>
              </a:spcBef>
              <a:buFont typeface="Arial" pitchFamily="34" charset="0"/>
              <a:buChar char="•"/>
              <a:defRPr/>
            </a:pPr>
            <a:r>
              <a:rPr lang="en-US" sz="1600" b="1" kern="0" dirty="0">
                <a:solidFill>
                  <a:schemeClr val="bg1"/>
                </a:solidFill>
                <a:latin typeface="Microsoft Sans Serif" pitchFamily="34" charset="0"/>
              </a:rPr>
              <a:t>PDO/IPO</a:t>
            </a:r>
            <a:r>
              <a:rPr lang="en-US" sz="1600" b="1" kern="0" dirty="0">
                <a:latin typeface="Microsoft Sans Serif" pitchFamily="34" charset="0"/>
              </a:rPr>
              <a:t>: the decadal to multi-decadal oscillations in ENSO activities, with periods from </a:t>
            </a:r>
            <a:r>
              <a:rPr lang="en-US" sz="1600" b="1" kern="0" dirty="0">
                <a:latin typeface="Microsoft Sans Serif" pitchFamily="34" charset="0"/>
                <a:sym typeface="Symbol"/>
              </a:rPr>
              <a:t>4</a:t>
            </a:r>
            <a:r>
              <a:rPr lang="en-US" sz="1600" b="1" kern="0" dirty="0">
                <a:latin typeface="Microsoft Sans Serif" pitchFamily="34" charset="0"/>
              </a:rPr>
              <a:t>0-60 years and spatial patterns similar to ENSO</a:t>
            </a:r>
          </a:p>
          <a:p>
            <a:pPr marL="342900" indent="-342900" algn="l">
              <a:spcBef>
                <a:spcPct val="20000"/>
              </a:spcBef>
              <a:buFont typeface="Arial" pitchFamily="34" charset="0"/>
              <a:buChar char="•"/>
              <a:defRPr/>
            </a:pPr>
            <a:r>
              <a:rPr lang="en-US" sz="1600" b="1" kern="0" dirty="0">
                <a:solidFill>
                  <a:schemeClr val="bg1"/>
                </a:solidFill>
                <a:latin typeface="Microsoft Sans Serif" pitchFamily="34" charset="0"/>
              </a:rPr>
              <a:t>AMO</a:t>
            </a:r>
            <a:r>
              <a:rPr lang="en-US" sz="1600" b="1" kern="0" dirty="0">
                <a:latin typeface="Microsoft Sans Serif" pitchFamily="34" charset="0"/>
              </a:rPr>
              <a:t>: The 60-80yr oscillation in SST in the North Atlantic. </a:t>
            </a:r>
          </a:p>
          <a:p>
            <a:pPr marL="342900" indent="-342900" algn="l">
              <a:spcBef>
                <a:spcPct val="20000"/>
              </a:spcBef>
              <a:buFont typeface="Arial" pitchFamily="34" charset="0"/>
              <a:buChar char="•"/>
              <a:defRPr/>
            </a:pPr>
            <a:r>
              <a:rPr lang="en-US" sz="1600" b="1" kern="0" dirty="0">
                <a:latin typeface="Microsoft Sans Serif" pitchFamily="34" charset="0"/>
              </a:rPr>
              <a:t>These modes are likely generated by stochastic atmospheric forcing, with Rossby wave propagation in the extratropical Pacific and Atlantic Ocean being key to their time scales. </a:t>
            </a:r>
          </a:p>
          <a:p>
            <a:pPr marL="342900" indent="-342900" algn="l">
              <a:spcBef>
                <a:spcPct val="20000"/>
              </a:spcBef>
              <a:buFont typeface="Arial" pitchFamily="34" charset="0"/>
              <a:buChar char="•"/>
              <a:defRPr/>
            </a:pPr>
            <a:r>
              <a:rPr lang="en-US" sz="1600" b="1" kern="0" dirty="0">
                <a:solidFill>
                  <a:srgbClr val="C00000"/>
                </a:solidFill>
                <a:latin typeface="Microsoft Sans Serif" pitchFamily="34" charset="0"/>
              </a:rPr>
              <a:t>AMO</a:t>
            </a:r>
            <a:r>
              <a:rPr lang="en-US" sz="1600" b="1" kern="0" dirty="0">
                <a:latin typeface="Microsoft Sans Serif" pitchFamily="34" charset="0"/>
              </a:rPr>
              <a:t> may result from the interactions between AMV, AMOC and NAO: AMV-/AMOC- </a:t>
            </a:r>
            <a:r>
              <a:rPr lang="en-US" sz="1600" b="1" kern="0" dirty="0">
                <a:latin typeface="Microsoft Sans Serif" pitchFamily="34" charset="0"/>
                <a:sym typeface="Wingdings" panose="05000000000000000000" pitchFamily="2" charset="2"/>
              </a:rPr>
              <a:t> NAO+  AMV+AMOC+  NAO-  AMV-/AMOC-</a:t>
            </a:r>
            <a:endParaRPr lang="en-US" sz="1600" b="1" kern="0" dirty="0">
              <a:latin typeface="Microsoft Sans Serif" pitchFamily="34" charset="0"/>
            </a:endParaRPr>
          </a:p>
          <a:p>
            <a:pPr marL="342900" indent="-342900" algn="l">
              <a:spcBef>
                <a:spcPct val="20000"/>
              </a:spcBef>
              <a:buFont typeface="Arial" pitchFamily="34" charset="0"/>
              <a:buChar char="•"/>
              <a:defRPr/>
            </a:pPr>
            <a:r>
              <a:rPr lang="en-US" sz="1600" b="1" kern="0" dirty="0">
                <a:solidFill>
                  <a:srgbClr val="C00000"/>
                </a:solidFill>
                <a:latin typeface="Microsoft Sans Serif" pitchFamily="34" charset="0"/>
              </a:rPr>
              <a:t>AMO cycles</a:t>
            </a:r>
            <a:r>
              <a:rPr lang="en-US" sz="1600" b="1" kern="0" dirty="0">
                <a:latin typeface="Microsoft Sans Serif" pitchFamily="34" charset="0"/>
              </a:rPr>
              <a:t> since 1920 may be partly forced by changes in aerosols</a:t>
            </a:r>
          </a:p>
          <a:p>
            <a:pPr marL="342900" indent="-342900" algn="l">
              <a:spcBef>
                <a:spcPct val="20000"/>
              </a:spcBef>
              <a:buFont typeface="Arial" pitchFamily="34" charset="0"/>
              <a:buChar char="•"/>
              <a:defRPr/>
            </a:pPr>
            <a:r>
              <a:rPr lang="en-US" sz="1600" b="1" kern="0" dirty="0">
                <a:solidFill>
                  <a:srgbClr val="C00000"/>
                </a:solidFill>
                <a:latin typeface="Microsoft Sans Serif" pitchFamily="34" charset="0"/>
              </a:rPr>
              <a:t>IPO</a:t>
            </a:r>
            <a:r>
              <a:rPr lang="en-US" sz="1600" b="1" kern="0" dirty="0">
                <a:latin typeface="Microsoft Sans Serif" pitchFamily="34" charset="0"/>
              </a:rPr>
              <a:t> and </a:t>
            </a:r>
            <a:r>
              <a:rPr lang="en-US" sz="1600" b="1" kern="0" dirty="0">
                <a:solidFill>
                  <a:srgbClr val="C00000"/>
                </a:solidFill>
                <a:latin typeface="Microsoft Sans Serif" pitchFamily="34" charset="0"/>
              </a:rPr>
              <a:t>AMO</a:t>
            </a:r>
            <a:r>
              <a:rPr lang="en-US" sz="1600" b="1" kern="0" dirty="0">
                <a:latin typeface="Microsoft Sans Serif" pitchFamily="34" charset="0"/>
              </a:rPr>
              <a:t> affects T and P over the Americas, West Africa, Europe and Asia on decadal-multidecadal time scales. </a:t>
            </a:r>
          </a:p>
          <a:p>
            <a:pPr marL="342900" indent="-342900" algn="l">
              <a:spcBef>
                <a:spcPct val="20000"/>
              </a:spcBef>
              <a:buFont typeface="Arial" pitchFamily="34" charset="0"/>
              <a:buChar char="•"/>
              <a:defRPr/>
            </a:pPr>
            <a:r>
              <a:rPr lang="en-US" sz="1600" b="1" kern="0" dirty="0">
                <a:solidFill>
                  <a:srgbClr val="C00000"/>
                </a:solidFill>
                <a:latin typeface="Microsoft Sans Serif" pitchFamily="34" charset="0"/>
              </a:rPr>
              <a:t>Warm tropical Atlantic </a:t>
            </a:r>
            <a:r>
              <a:rPr lang="en-US" sz="1600" b="1" kern="0" dirty="0">
                <a:latin typeface="Microsoft Sans Serif" pitchFamily="34" charset="0"/>
              </a:rPr>
              <a:t>leads </a:t>
            </a:r>
            <a:r>
              <a:rPr lang="en-US" sz="1600" b="1" kern="0" dirty="0">
                <a:solidFill>
                  <a:srgbClr val="C00000"/>
                </a:solidFill>
                <a:latin typeface="Microsoft Sans Serif" pitchFamily="34" charset="0"/>
              </a:rPr>
              <a:t>to cooing in the central-eastern tropical Pacific </a:t>
            </a:r>
            <a:r>
              <a:rPr lang="en-US" sz="1600" b="1" kern="0" dirty="0">
                <a:latin typeface="Microsoft Sans Serif" pitchFamily="34" charset="0"/>
              </a:rPr>
              <a:t>due to stronger trade winds</a:t>
            </a:r>
          </a:p>
          <a:p>
            <a:pPr marL="342900" indent="-342900" algn="l">
              <a:spcBef>
                <a:spcPct val="20000"/>
              </a:spcBef>
              <a:buFont typeface="Arial" pitchFamily="34" charset="0"/>
              <a:buChar char="•"/>
              <a:defRPr/>
            </a:pPr>
            <a:r>
              <a:rPr lang="en-US" sz="1600" b="1" kern="0" dirty="0">
                <a:solidFill>
                  <a:srgbClr val="C00000"/>
                </a:solidFill>
                <a:latin typeface="Microsoft Sans Serif" pitchFamily="34" charset="0"/>
              </a:rPr>
              <a:t>Warm tropical Pacific </a:t>
            </a:r>
            <a:r>
              <a:rPr lang="en-US" sz="1600" b="1" kern="0" dirty="0">
                <a:latin typeface="Microsoft Sans Serif" pitchFamily="34" charset="0"/>
              </a:rPr>
              <a:t>leads to </a:t>
            </a:r>
            <a:r>
              <a:rPr lang="en-US" sz="1600" b="1" kern="0" dirty="0">
                <a:solidFill>
                  <a:srgbClr val="C00000"/>
                </a:solidFill>
                <a:latin typeface="Microsoft Sans Serif" pitchFamily="34" charset="0"/>
              </a:rPr>
              <a:t>warm tropical Atlantic </a:t>
            </a:r>
            <a:r>
              <a:rPr lang="en-US" sz="1600" b="1" kern="0" dirty="0">
                <a:latin typeface="Microsoft Sans Serif" pitchFamily="34" charset="0"/>
              </a:rPr>
              <a:t>due to local flux changes and horizontal warm advection.  </a:t>
            </a:r>
            <a:endParaRPr lang="en-US" sz="1400" b="1" kern="0" dirty="0">
              <a:latin typeface="Microsoft Sans Serif" pitchFamily="34" charset="0"/>
            </a:endParaRPr>
          </a:p>
          <a:p>
            <a:pPr marL="342900" indent="-342900" algn="l">
              <a:spcBef>
                <a:spcPct val="20000"/>
              </a:spcBef>
              <a:defRPr/>
            </a:pPr>
            <a:endParaRPr lang="en-US" sz="1600" b="1" kern="0" dirty="0">
              <a:latin typeface="Microsoft Sans Serif" pitchFamily="34" charset="0"/>
            </a:endParaRPr>
          </a:p>
        </p:txBody>
      </p:sp>
      <p:sp>
        <p:nvSpPr>
          <p:cNvPr id="7" name="Line 4"/>
          <p:cNvSpPr>
            <a:spLocks noChangeShapeType="1"/>
          </p:cNvSpPr>
          <p:nvPr/>
        </p:nvSpPr>
        <p:spPr bwMode="auto">
          <a:xfrm>
            <a:off x="-76200" y="533400"/>
            <a:ext cx="9144000" cy="0"/>
          </a:xfrm>
          <a:prstGeom prst="line">
            <a:avLst/>
          </a:prstGeom>
          <a:noFill/>
          <a:ln w="31750">
            <a:solidFill>
              <a:schemeClr val="accent1"/>
            </a:solidFill>
            <a:round/>
            <a:headEnd/>
            <a:tailEnd/>
          </a:ln>
        </p:spPr>
        <p:txBody>
          <a:bodyPr anchor="ctr"/>
          <a:lstStyle/>
          <a:p>
            <a:endParaRPr lang="en-US" sz="240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blinds(horizontal)">
                                      <p:cBhvr>
                                        <p:cTn id="11" dur="500"/>
                                        <p:tgtEl>
                                          <p:spTgt spid="6">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linds(horizontal)">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blinds(horizontal)">
                                      <p:cBhvr>
                                        <p:cTn id="21" dur="500"/>
                                        <p:tgtEl>
                                          <p:spTgt spid="6">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blinds(horizontal)">
                                      <p:cBhvr>
                                        <p:cTn id="24" dur="500"/>
                                        <p:tgtEl>
                                          <p:spTgt spid="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blinds(horizontal)">
                                      <p:cBhvr>
                                        <p:cTn id="29" dur="500"/>
                                        <p:tgtEl>
                                          <p:spTgt spid="6">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blinds(horizontal)">
                                      <p:cBhvr>
                                        <p:cTn id="34" dur="500"/>
                                        <p:tgtEl>
                                          <p:spTgt spid="6">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blinds(horizontal)">
                                      <p:cBhvr>
                                        <p:cTn id="39" dur="500"/>
                                        <p:tgtEl>
                                          <p:spTgt spid="6">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6">
                                            <p:txEl>
                                              <p:pRg st="9" end="9"/>
                                            </p:txEl>
                                          </p:spTgt>
                                        </p:tgtEl>
                                        <p:attrNameLst>
                                          <p:attrName>style.visibility</p:attrName>
                                        </p:attrNameLst>
                                      </p:cBhvr>
                                      <p:to>
                                        <p:strVal val="visible"/>
                                      </p:to>
                                    </p:set>
                                    <p:animEffect transition="in" filter="blinds(horizontal)">
                                      <p:cBhvr>
                                        <p:cTn id="44" dur="500"/>
                                        <p:tgtEl>
                                          <p:spTgt spid="6">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6">
                                            <p:txEl>
                                              <p:pRg st="10" end="10"/>
                                            </p:txEl>
                                          </p:spTgt>
                                        </p:tgtEl>
                                        <p:attrNameLst>
                                          <p:attrName>style.visibility</p:attrName>
                                        </p:attrNameLst>
                                      </p:cBhvr>
                                      <p:to>
                                        <p:strVal val="visible"/>
                                      </p:to>
                                    </p:set>
                                    <p:animEffect transition="in" filter="blinds(horizontal)">
                                      <p:cBhvr>
                                        <p:cTn id="49" dur="500"/>
                                        <p:tgtEl>
                                          <p:spTgt spid="6">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6">
                                            <p:txEl>
                                              <p:pRg st="11" end="11"/>
                                            </p:txEl>
                                          </p:spTgt>
                                        </p:tgtEl>
                                        <p:attrNameLst>
                                          <p:attrName>style.visibility</p:attrName>
                                        </p:attrNameLst>
                                      </p:cBhvr>
                                      <p:to>
                                        <p:strVal val="visible"/>
                                      </p:to>
                                    </p:set>
                                    <p:animEffect transition="in" filter="blinds(horizontal)">
                                      <p:cBhvr>
                                        <p:cTn id="54" dur="500"/>
                                        <p:tgtEl>
                                          <p:spTgt spid="6">
                                            <p:txEl>
                                              <p:pRg st="11" end="1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6">
                                            <p:txEl>
                                              <p:pRg st="12" end="12"/>
                                            </p:txEl>
                                          </p:spTgt>
                                        </p:tgtEl>
                                        <p:attrNameLst>
                                          <p:attrName>style.visibility</p:attrName>
                                        </p:attrNameLst>
                                      </p:cBhvr>
                                      <p:to>
                                        <p:strVal val="visible"/>
                                      </p:to>
                                    </p:set>
                                    <p:animEffect transition="in" filter="blinds(horizontal)">
                                      <p:cBhvr>
                                        <p:cTn id="59"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546100" y="427261"/>
            <a:ext cx="8216900" cy="6354539"/>
          </a:xfrm>
          <a:prstGeom prst="rect">
            <a:avLst/>
          </a:prstGeom>
          <a:noFill/>
          <a:ln w="9525">
            <a:noFill/>
            <a:miter lim="800000"/>
            <a:headEnd/>
            <a:tailEnd/>
          </a:ln>
        </p:spPr>
      </p:pic>
      <p:sp>
        <p:nvSpPr>
          <p:cNvPr id="3" name="Rectangle 2"/>
          <p:cNvSpPr txBox="1">
            <a:spLocks noChangeArrowheads="1"/>
          </p:cNvSpPr>
          <p:nvPr/>
        </p:nvSpPr>
        <p:spPr>
          <a:xfrm>
            <a:off x="30870" y="-17928"/>
            <a:ext cx="9201282" cy="685800"/>
          </a:xfrm>
          <a:prstGeom prst="rect">
            <a:avLst/>
          </a:prstGeom>
          <a:effectLst>
            <a:outerShdw blurRad="50800" dist="38100" dir="2700000" algn="tl" rotWithShape="0">
              <a:prstClr val="black"/>
            </a:outerShdw>
          </a:effectLst>
        </p:spPr>
        <p:txBody>
          <a:bodyPr/>
          <a:lstStyle/>
          <a:p>
            <a:pPr>
              <a:defRPr/>
            </a:pPr>
            <a:r>
              <a:rPr lang="en-US" b="1" kern="0" dirty="0">
                <a:solidFill>
                  <a:srgbClr val="FF3300"/>
                </a:solidFill>
                <a:latin typeface="Arial" charset="0"/>
                <a:ea typeface="SimSun" pitchFamily="2" charset="-122"/>
              </a:rPr>
              <a:t>Estimates of Radiative Forcing due to GHG Changes </a:t>
            </a:r>
          </a:p>
        </p:txBody>
      </p:sp>
      <p:sp>
        <p:nvSpPr>
          <p:cNvPr id="4" name="TextBox 3"/>
          <p:cNvSpPr txBox="1"/>
          <p:nvPr/>
        </p:nvSpPr>
        <p:spPr>
          <a:xfrm>
            <a:off x="7331942" y="1123890"/>
            <a:ext cx="1354858" cy="400110"/>
          </a:xfrm>
          <a:prstGeom prst="rect">
            <a:avLst/>
          </a:prstGeom>
          <a:noFill/>
        </p:spPr>
        <p:txBody>
          <a:bodyPr wrap="none" rtlCol="0">
            <a:spAutoFit/>
          </a:bodyPr>
          <a:lstStyle/>
          <a:p>
            <a:r>
              <a:rPr lang="en-US" sz="2000" b="1" dirty="0"/>
              <a:t>IPCC (2001)</a:t>
            </a:r>
          </a:p>
        </p:txBody>
      </p:sp>
      <p:sp>
        <p:nvSpPr>
          <p:cNvPr id="5" name="TextBox 4"/>
          <p:cNvSpPr txBox="1"/>
          <p:nvPr/>
        </p:nvSpPr>
        <p:spPr>
          <a:xfrm>
            <a:off x="1752600" y="4876800"/>
            <a:ext cx="7038145" cy="707886"/>
          </a:xfrm>
          <a:prstGeom prst="rect">
            <a:avLst/>
          </a:prstGeom>
          <a:noFill/>
        </p:spPr>
        <p:txBody>
          <a:bodyPr wrap="none" rtlCol="0">
            <a:spAutoFit/>
          </a:bodyPr>
          <a:lstStyle/>
          <a:p>
            <a:pPr algn="l"/>
            <a:r>
              <a:rPr lang="en-US" sz="2000" b="1" dirty="0">
                <a:solidFill>
                  <a:srgbClr val="C00000"/>
                </a:solidFill>
              </a:rPr>
              <a:t>RF increases with CO</a:t>
            </a:r>
            <a:r>
              <a:rPr lang="en-US" sz="1600" b="1" dirty="0">
                <a:solidFill>
                  <a:srgbClr val="C00000"/>
                </a:solidFill>
              </a:rPr>
              <a:t>2</a:t>
            </a:r>
            <a:r>
              <a:rPr lang="en-US" sz="2000" b="1" dirty="0">
                <a:solidFill>
                  <a:srgbClr val="C00000"/>
                </a:solidFill>
              </a:rPr>
              <a:t>, CH</a:t>
            </a:r>
            <a:r>
              <a:rPr lang="en-US" sz="1600" b="1" dirty="0">
                <a:solidFill>
                  <a:srgbClr val="C00000"/>
                </a:solidFill>
              </a:rPr>
              <a:t>4</a:t>
            </a:r>
            <a:r>
              <a:rPr lang="en-US" sz="2000" b="1" dirty="0">
                <a:solidFill>
                  <a:srgbClr val="C00000"/>
                </a:solidFill>
              </a:rPr>
              <a:t>, and N</a:t>
            </a:r>
            <a:r>
              <a:rPr lang="en-US" sz="1600" b="1" dirty="0">
                <a:solidFill>
                  <a:srgbClr val="C00000"/>
                </a:solidFill>
              </a:rPr>
              <a:t>2</a:t>
            </a:r>
            <a:r>
              <a:rPr lang="en-US" sz="2000" b="1" dirty="0">
                <a:solidFill>
                  <a:srgbClr val="C00000"/>
                </a:solidFill>
              </a:rPr>
              <a:t>O nonlinearly, with a logarithmic</a:t>
            </a:r>
          </a:p>
          <a:p>
            <a:pPr algn="l"/>
            <a:r>
              <a:rPr lang="en-US" sz="2000" b="1" dirty="0">
                <a:solidFill>
                  <a:srgbClr val="C00000"/>
                </a:solidFill>
              </a:rPr>
              <a:t>relationship.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p:cNvPicPr>
            <a:picLocks noChangeAspect="1" noChangeArrowheads="1"/>
          </p:cNvPicPr>
          <p:nvPr/>
        </p:nvPicPr>
        <p:blipFill>
          <a:blip r:embed="rId2" cstate="print"/>
          <a:srcRect/>
          <a:stretch>
            <a:fillRect/>
          </a:stretch>
        </p:blipFill>
        <p:spPr bwMode="auto">
          <a:xfrm>
            <a:off x="76200" y="304800"/>
            <a:ext cx="8962731" cy="6367462"/>
          </a:xfrm>
          <a:prstGeom prst="rect">
            <a:avLst/>
          </a:prstGeom>
          <a:noFill/>
          <a:ln w="9525">
            <a:noFill/>
            <a:miter lim="800000"/>
            <a:headEnd/>
            <a:tailEnd/>
          </a:ln>
        </p:spPr>
      </p:pic>
      <p:sp>
        <p:nvSpPr>
          <p:cNvPr id="4" name="TextBox 3"/>
          <p:cNvSpPr txBox="1"/>
          <p:nvPr/>
        </p:nvSpPr>
        <p:spPr>
          <a:xfrm>
            <a:off x="1143000" y="1056144"/>
            <a:ext cx="2448106" cy="2677656"/>
          </a:xfrm>
          <a:prstGeom prst="rect">
            <a:avLst/>
          </a:prstGeom>
          <a:noFill/>
        </p:spPr>
        <p:txBody>
          <a:bodyPr wrap="none" rtlCol="0">
            <a:spAutoFit/>
          </a:bodyPr>
          <a:lstStyle/>
          <a:p>
            <a:r>
              <a:rPr lang="en-US" sz="2400" b="1" dirty="0"/>
              <a:t>RF = 5.35 </a:t>
            </a:r>
            <a:r>
              <a:rPr lang="en-US" sz="2400" b="1" dirty="0" err="1"/>
              <a:t>ln</a:t>
            </a:r>
            <a:r>
              <a:rPr lang="en-US" sz="2400" b="1" dirty="0"/>
              <a:t>(C/Co) </a:t>
            </a:r>
          </a:p>
          <a:p>
            <a:pPr algn="l"/>
            <a:r>
              <a:rPr lang="en-US" sz="2400" b="1" dirty="0"/>
              <a:t>CO2          RF </a:t>
            </a:r>
            <a:r>
              <a:rPr lang="en-US" sz="1800" b="1" dirty="0"/>
              <a:t>(W/m</a:t>
            </a:r>
            <a:r>
              <a:rPr lang="en-US" sz="1800" b="1" baseline="30000" dirty="0"/>
              <a:t>2</a:t>
            </a:r>
            <a:r>
              <a:rPr lang="en-US" sz="1800" b="1" dirty="0"/>
              <a:t>)</a:t>
            </a:r>
            <a:endParaRPr lang="en-US" sz="2400" b="1" dirty="0"/>
          </a:p>
          <a:p>
            <a:pPr algn="l"/>
            <a:r>
              <a:rPr lang="en-US" sz="2400" b="1" dirty="0"/>
              <a:t>2xCO2      3.7</a:t>
            </a:r>
          </a:p>
          <a:p>
            <a:pPr algn="l"/>
            <a:r>
              <a:rPr lang="en-US" sz="2400" b="1" dirty="0"/>
              <a:t>3xCO2      5.9 </a:t>
            </a:r>
          </a:p>
          <a:p>
            <a:pPr algn="l"/>
            <a:r>
              <a:rPr lang="en-US" sz="2400" b="1" dirty="0"/>
              <a:t>4xCO2      7.4</a:t>
            </a:r>
          </a:p>
          <a:p>
            <a:pPr algn="l"/>
            <a:r>
              <a:rPr lang="en-US" sz="2400" b="1" dirty="0"/>
              <a:t>5xCO2      8.6</a:t>
            </a:r>
          </a:p>
          <a:p>
            <a:pPr algn="l"/>
            <a:r>
              <a:rPr lang="en-US" sz="2400" b="1" dirty="0"/>
              <a:t>8xCO2      11.1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4" name="Picture 2"/>
          <p:cNvPicPr>
            <a:picLocks noChangeAspect="1" noChangeArrowheads="1"/>
          </p:cNvPicPr>
          <p:nvPr/>
        </p:nvPicPr>
        <p:blipFill>
          <a:blip r:embed="rId2" cstate="print"/>
          <a:srcRect/>
          <a:stretch>
            <a:fillRect/>
          </a:stretch>
        </p:blipFill>
        <p:spPr bwMode="auto">
          <a:xfrm>
            <a:off x="25400" y="1209675"/>
            <a:ext cx="9093200" cy="4438650"/>
          </a:xfrm>
          <a:prstGeom prst="rect">
            <a:avLst/>
          </a:prstGeom>
          <a:noFill/>
          <a:ln w="9525">
            <a:noFill/>
            <a:miter lim="800000"/>
            <a:headEnd/>
            <a:tailEnd/>
          </a:ln>
        </p:spPr>
      </p:pic>
      <p:sp>
        <p:nvSpPr>
          <p:cNvPr id="3" name="Rectangle 2"/>
          <p:cNvSpPr txBox="1">
            <a:spLocks noChangeArrowheads="1"/>
          </p:cNvSpPr>
          <p:nvPr/>
        </p:nvSpPr>
        <p:spPr>
          <a:xfrm>
            <a:off x="-76200" y="228600"/>
            <a:ext cx="9144000" cy="685800"/>
          </a:xfrm>
          <a:prstGeom prst="rect">
            <a:avLst/>
          </a:prstGeom>
          <a:effectLst>
            <a:outerShdw blurRad="50800" dist="38100" dir="2700000" algn="tl" rotWithShape="0">
              <a:prstClr val="black"/>
            </a:outerShdw>
          </a:effectLst>
        </p:spPr>
        <p:txBody>
          <a:bodyPr/>
          <a:lstStyle/>
          <a:p>
            <a:pPr>
              <a:defRPr/>
            </a:pPr>
            <a:r>
              <a:rPr lang="en-US" sz="3200" b="1" kern="0" dirty="0">
                <a:solidFill>
                  <a:srgbClr val="FF3300"/>
                </a:solidFill>
                <a:latin typeface="Arial" charset="0"/>
                <a:ea typeface="SimSun" pitchFamily="2" charset="-122"/>
              </a:rPr>
              <a:t>Historical and Future CO</a:t>
            </a:r>
            <a:r>
              <a:rPr lang="en-US" sz="2000" b="1" kern="0" dirty="0">
                <a:solidFill>
                  <a:srgbClr val="FF3300"/>
                </a:solidFill>
                <a:latin typeface="Arial" charset="0"/>
                <a:ea typeface="SimSun" pitchFamily="2" charset="-122"/>
              </a:rPr>
              <a:t>2</a:t>
            </a:r>
            <a:r>
              <a:rPr lang="en-US" sz="3200" b="1" kern="0" dirty="0">
                <a:solidFill>
                  <a:srgbClr val="FF3300"/>
                </a:solidFill>
                <a:latin typeface="Arial" charset="0"/>
                <a:ea typeface="SimSun" pitchFamily="2" charset="-122"/>
              </a:rPr>
              <a:t> Forcing</a:t>
            </a:r>
          </a:p>
        </p:txBody>
      </p:sp>
      <p:sp>
        <p:nvSpPr>
          <p:cNvPr id="4" name="Line 4"/>
          <p:cNvSpPr>
            <a:spLocks noChangeShapeType="1"/>
          </p:cNvSpPr>
          <p:nvPr/>
        </p:nvSpPr>
        <p:spPr bwMode="auto">
          <a:xfrm>
            <a:off x="0" y="8382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srcRect/>
          <a:stretch>
            <a:fillRect/>
          </a:stretch>
        </p:blipFill>
        <p:spPr bwMode="auto">
          <a:xfrm>
            <a:off x="53975" y="781050"/>
            <a:ext cx="9036050" cy="5772150"/>
          </a:xfrm>
          <a:prstGeom prst="rect">
            <a:avLst/>
          </a:prstGeom>
          <a:noFill/>
          <a:ln w="9525">
            <a:noFill/>
            <a:miter lim="800000"/>
            <a:headEnd/>
            <a:tailEnd/>
          </a:ln>
        </p:spPr>
      </p:pic>
      <p:sp>
        <p:nvSpPr>
          <p:cNvPr id="4" name="Rectangle 2"/>
          <p:cNvSpPr txBox="1">
            <a:spLocks noChangeArrowheads="1"/>
          </p:cNvSpPr>
          <p:nvPr/>
        </p:nvSpPr>
        <p:spPr>
          <a:xfrm>
            <a:off x="76200" y="76200"/>
            <a:ext cx="8763000" cy="685800"/>
          </a:xfrm>
          <a:prstGeom prst="rect">
            <a:avLst/>
          </a:prstGeom>
          <a:effectLst>
            <a:outerShdw blurRad="50800" dist="38100" dir="2700000" algn="tl" rotWithShape="0">
              <a:prstClr val="black"/>
            </a:outerShdw>
          </a:effectLst>
        </p:spPr>
        <p:txBody>
          <a:bodyPr/>
          <a:lstStyle/>
          <a:p>
            <a:pPr>
              <a:defRPr/>
            </a:pPr>
            <a:r>
              <a:rPr lang="en-US" b="1" kern="0" dirty="0">
                <a:solidFill>
                  <a:srgbClr val="FF3300"/>
                </a:solidFill>
                <a:latin typeface="Arial" charset="0"/>
                <a:ea typeface="SimSun" pitchFamily="2" charset="-122"/>
              </a:rPr>
              <a:t>Historical Radiative Forcing: Temporal Evolution </a:t>
            </a:r>
            <a:r>
              <a:rPr lang="en-US" sz="2000" b="1" kern="0" dirty="0">
                <a:solidFill>
                  <a:srgbClr val="C00000"/>
                </a:solidFill>
                <a:latin typeface="Arial" charset="0"/>
                <a:ea typeface="SimSun" pitchFamily="2" charset="-122"/>
              </a:rPr>
              <a:t>(IPCC AR5)</a:t>
            </a:r>
            <a:endParaRPr lang="en-US" b="1" kern="0" dirty="0">
              <a:solidFill>
                <a:srgbClr val="C00000"/>
              </a:solidFill>
              <a:latin typeface="Arial" charset="0"/>
              <a:ea typeface="SimSun" pitchFamily="2"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76200" y="152400"/>
            <a:ext cx="8763000" cy="685800"/>
          </a:xfrm>
          <a:prstGeom prst="rect">
            <a:avLst/>
          </a:prstGeom>
          <a:effectLst>
            <a:outerShdw blurRad="50800" dist="38100" dir="2700000" algn="tl" rotWithShape="0">
              <a:prstClr val="black"/>
            </a:outerShdw>
          </a:effectLst>
        </p:spPr>
        <p:txBody>
          <a:bodyPr/>
          <a:lstStyle/>
          <a:p>
            <a:pPr>
              <a:defRPr/>
            </a:pPr>
            <a:r>
              <a:rPr lang="en-US" b="1" kern="0" dirty="0">
                <a:solidFill>
                  <a:srgbClr val="FF3300"/>
                </a:solidFill>
                <a:latin typeface="Arial" charset="0"/>
                <a:ea typeface="SimSun" pitchFamily="2" charset="-122"/>
              </a:rPr>
              <a:t>Historical Radiative Forcing: 1750-2011 </a:t>
            </a:r>
            <a:r>
              <a:rPr lang="en-US" sz="2000" b="1" kern="0" dirty="0">
                <a:solidFill>
                  <a:srgbClr val="C00000"/>
                </a:solidFill>
                <a:latin typeface="Arial" charset="0"/>
                <a:ea typeface="SimSun" pitchFamily="2" charset="-122"/>
              </a:rPr>
              <a:t>(IPCC AR5)</a:t>
            </a:r>
            <a:endParaRPr lang="en-US" b="1" kern="0" dirty="0">
              <a:solidFill>
                <a:srgbClr val="C00000"/>
              </a:solidFill>
              <a:latin typeface="Arial" charset="0"/>
              <a:ea typeface="SimSun" pitchFamily="2" charset="-122"/>
            </a:endParaRPr>
          </a:p>
        </p:txBody>
      </p:sp>
      <p:sp>
        <p:nvSpPr>
          <p:cNvPr id="4" name="TextBox 3"/>
          <p:cNvSpPr txBox="1"/>
          <p:nvPr/>
        </p:nvSpPr>
        <p:spPr>
          <a:xfrm>
            <a:off x="31530" y="628518"/>
            <a:ext cx="9276899" cy="369332"/>
          </a:xfrm>
          <a:prstGeom prst="rect">
            <a:avLst/>
          </a:prstGeom>
          <a:noFill/>
        </p:spPr>
        <p:txBody>
          <a:bodyPr wrap="none" rtlCol="0">
            <a:spAutoFit/>
          </a:bodyPr>
          <a:lstStyle/>
          <a:p>
            <a:pPr algn="l"/>
            <a:r>
              <a:rPr lang="en-US" sz="1800" b="1" dirty="0">
                <a:solidFill>
                  <a:srgbClr val="C00000"/>
                </a:solidFill>
              </a:rPr>
              <a:t>CO</a:t>
            </a:r>
            <a:r>
              <a:rPr lang="en-US" sz="1400" b="1" dirty="0">
                <a:solidFill>
                  <a:srgbClr val="C00000"/>
                </a:solidFill>
              </a:rPr>
              <a:t>2</a:t>
            </a:r>
            <a:r>
              <a:rPr lang="en-US" sz="1800" b="1" dirty="0">
                <a:solidFill>
                  <a:srgbClr val="C00000"/>
                </a:solidFill>
              </a:rPr>
              <a:t> </a:t>
            </a:r>
            <a:r>
              <a:rPr lang="en-US" sz="1800" b="1" dirty="0">
                <a:solidFill>
                  <a:srgbClr val="C00000"/>
                </a:solidFill>
                <a:sym typeface="Symbol"/>
              </a:rPr>
              <a:t> </a:t>
            </a:r>
            <a:r>
              <a:rPr lang="en-US" sz="1800" b="1" dirty="0">
                <a:solidFill>
                  <a:srgbClr val="C00000"/>
                </a:solidFill>
              </a:rPr>
              <a:t>1.8, CH</a:t>
            </a:r>
            <a:r>
              <a:rPr lang="en-US" sz="1400" b="1" dirty="0">
                <a:solidFill>
                  <a:srgbClr val="C00000"/>
                </a:solidFill>
              </a:rPr>
              <a:t>4</a:t>
            </a:r>
            <a:r>
              <a:rPr lang="en-US" sz="1800" b="1" dirty="0">
                <a:solidFill>
                  <a:srgbClr val="C00000"/>
                </a:solidFill>
                <a:sym typeface="Symbol"/>
              </a:rPr>
              <a:t>  </a:t>
            </a:r>
            <a:r>
              <a:rPr lang="en-US" sz="1800" b="1" dirty="0">
                <a:solidFill>
                  <a:srgbClr val="C00000"/>
                </a:solidFill>
              </a:rPr>
              <a:t>0.5, CFCs </a:t>
            </a:r>
            <a:r>
              <a:rPr lang="en-US" sz="1800" b="1" dirty="0">
                <a:solidFill>
                  <a:srgbClr val="C00000"/>
                </a:solidFill>
                <a:sym typeface="Symbol"/>
              </a:rPr>
              <a:t> 0.4, N</a:t>
            </a:r>
            <a:r>
              <a:rPr lang="en-US" sz="1200" b="1" dirty="0">
                <a:solidFill>
                  <a:srgbClr val="C00000"/>
                </a:solidFill>
                <a:sym typeface="Symbol"/>
              </a:rPr>
              <a:t>2</a:t>
            </a:r>
            <a:r>
              <a:rPr lang="en-US" sz="1800" b="1" dirty="0">
                <a:solidFill>
                  <a:srgbClr val="C00000"/>
                </a:solidFill>
                <a:sym typeface="Symbol"/>
              </a:rPr>
              <a:t>O 0.2, tropospheric O</a:t>
            </a:r>
            <a:r>
              <a:rPr lang="en-US" sz="1400" b="1" dirty="0">
                <a:solidFill>
                  <a:srgbClr val="C00000"/>
                </a:solidFill>
                <a:sym typeface="Symbol"/>
              </a:rPr>
              <a:t>3</a:t>
            </a:r>
            <a:r>
              <a:rPr lang="en-US" sz="1800" b="1" dirty="0">
                <a:solidFill>
                  <a:srgbClr val="C00000"/>
                </a:solidFill>
                <a:sym typeface="Symbol"/>
              </a:rPr>
              <a:t>  0.4, aerosols  </a:t>
            </a:r>
            <a:r>
              <a:rPr lang="en-US" sz="1800" b="1" dirty="0">
                <a:solidFill>
                  <a:srgbClr val="C00000"/>
                </a:solidFill>
              </a:rPr>
              <a:t>–</a:t>
            </a:r>
            <a:r>
              <a:rPr lang="en-US" sz="1800" b="1" dirty="0">
                <a:solidFill>
                  <a:srgbClr val="C00000"/>
                </a:solidFill>
                <a:sym typeface="Symbol"/>
              </a:rPr>
              <a:t>0.7, total 2.4 W/m2 </a:t>
            </a:r>
            <a:r>
              <a:rPr lang="en-US" sz="1800" b="1" dirty="0">
                <a:solidFill>
                  <a:srgbClr val="C00000"/>
                </a:solidFill>
              </a:rPr>
              <a:t>  </a:t>
            </a:r>
            <a:endParaRPr lang="en-US" sz="2400" b="1" dirty="0">
              <a:solidFill>
                <a:srgbClr val="C00000"/>
              </a:solidFill>
            </a:endParaRPr>
          </a:p>
        </p:txBody>
      </p:sp>
      <p:pic>
        <p:nvPicPr>
          <p:cNvPr id="17410" name="Picture 2"/>
          <p:cNvPicPr>
            <a:picLocks noChangeAspect="1" noChangeArrowheads="1"/>
          </p:cNvPicPr>
          <p:nvPr/>
        </p:nvPicPr>
        <p:blipFill>
          <a:blip r:embed="rId3" cstate="print"/>
          <a:srcRect/>
          <a:stretch>
            <a:fillRect/>
          </a:stretch>
        </p:blipFill>
        <p:spPr bwMode="auto">
          <a:xfrm>
            <a:off x="174172" y="1019176"/>
            <a:ext cx="8761503" cy="561022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p:cNvPicPr>
            <a:picLocks noChangeAspect="1" noChangeArrowheads="1"/>
          </p:cNvPicPr>
          <p:nvPr/>
        </p:nvPicPr>
        <p:blipFill>
          <a:blip r:embed="rId2" cstate="print"/>
          <a:srcRect/>
          <a:stretch>
            <a:fillRect/>
          </a:stretch>
        </p:blipFill>
        <p:spPr bwMode="auto">
          <a:xfrm>
            <a:off x="533400" y="1154113"/>
            <a:ext cx="8124066" cy="5475287"/>
          </a:xfrm>
          <a:prstGeom prst="rect">
            <a:avLst/>
          </a:prstGeom>
          <a:noFill/>
          <a:ln w="9525">
            <a:noFill/>
            <a:miter lim="800000"/>
            <a:headEnd/>
            <a:tailEnd/>
          </a:ln>
        </p:spPr>
      </p:pic>
      <p:sp>
        <p:nvSpPr>
          <p:cNvPr id="3" name="Rectangle 2"/>
          <p:cNvSpPr txBox="1">
            <a:spLocks noChangeArrowheads="1"/>
          </p:cNvSpPr>
          <p:nvPr/>
        </p:nvSpPr>
        <p:spPr>
          <a:xfrm>
            <a:off x="228600" y="228599"/>
            <a:ext cx="8763000" cy="925513"/>
          </a:xfrm>
          <a:prstGeom prst="rect">
            <a:avLst/>
          </a:prstGeom>
          <a:effectLst>
            <a:outerShdw blurRad="50800" dist="38100" dir="2700000" algn="tl" rotWithShape="0">
              <a:prstClr val="black"/>
            </a:outerShdw>
          </a:effectLst>
        </p:spPr>
        <p:txBody>
          <a:bodyPr/>
          <a:lstStyle/>
          <a:p>
            <a:pPr>
              <a:defRPr/>
            </a:pPr>
            <a:r>
              <a:rPr lang="en-US" b="1" kern="0" dirty="0">
                <a:solidFill>
                  <a:srgbClr val="FF3300"/>
                </a:solidFill>
                <a:latin typeface="Arial" charset="0"/>
                <a:ea typeface="SimSun" pitchFamily="2" charset="-122"/>
              </a:rPr>
              <a:t>Historical Radiative Forcing: 1750-2011 </a:t>
            </a:r>
            <a:r>
              <a:rPr lang="en-US" sz="2000" b="1" kern="0" dirty="0">
                <a:solidFill>
                  <a:srgbClr val="FF0000"/>
                </a:solidFill>
                <a:latin typeface="Arial" charset="0"/>
                <a:ea typeface="SimSun" pitchFamily="2" charset="-122"/>
              </a:rPr>
              <a:t>(IPCC AR5)</a:t>
            </a:r>
          </a:p>
          <a:p>
            <a:pPr>
              <a:defRPr/>
            </a:pPr>
            <a:r>
              <a:rPr lang="en-US" sz="2000" b="1" kern="0" dirty="0">
                <a:solidFill>
                  <a:srgbClr val="FF0000"/>
                </a:solidFill>
                <a:latin typeface="Arial" charset="0"/>
                <a:ea typeface="SimSun" pitchFamily="2" charset="-122"/>
              </a:rPr>
              <a:t>Global-mean forcing</a:t>
            </a:r>
            <a:endParaRPr lang="en-US" b="1" kern="0" dirty="0">
              <a:solidFill>
                <a:srgbClr val="FF0000"/>
              </a:solidFill>
              <a:latin typeface="Arial" charset="0"/>
              <a:ea typeface="SimSun" pitchFamily="2"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8600" y="228600"/>
            <a:ext cx="9601200" cy="685800"/>
          </a:xfrm>
          <a:prstGeom prst="rect">
            <a:avLst/>
          </a:prstGeom>
          <a:effectLst>
            <a:outerShdw blurRad="50800" dist="38100" dir="2700000" algn="tl" rotWithShape="0">
              <a:prstClr val="black"/>
            </a:outerShdw>
          </a:effectLst>
        </p:spPr>
        <p:txBody>
          <a:bodyPr/>
          <a:lstStyle/>
          <a:p>
            <a:pPr>
              <a:defRPr/>
            </a:pPr>
            <a:r>
              <a:rPr lang="en-US" sz="3200" b="1" kern="0" dirty="0">
                <a:solidFill>
                  <a:srgbClr val="FF3300"/>
                </a:solidFill>
                <a:latin typeface="Arial" charset="0"/>
                <a:ea typeface="SimSun" pitchFamily="2" charset="-122"/>
              </a:rPr>
              <a:t>Quantifying Response and Variations </a:t>
            </a:r>
            <a:endParaRPr lang="en-US" sz="3000" b="1" kern="0" dirty="0">
              <a:solidFill>
                <a:srgbClr val="FF3300"/>
              </a:solidFill>
              <a:latin typeface="Arial" charset="0"/>
              <a:ea typeface="SimSun" pitchFamily="2" charset="-122"/>
            </a:endParaRPr>
          </a:p>
        </p:txBody>
      </p:sp>
      <p:sp>
        <p:nvSpPr>
          <p:cNvPr id="3" name="Line 4"/>
          <p:cNvSpPr>
            <a:spLocks noChangeShapeType="1"/>
          </p:cNvSpPr>
          <p:nvPr/>
        </p:nvSpPr>
        <p:spPr bwMode="auto">
          <a:xfrm>
            <a:off x="0" y="9144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8" name="Rectangle 7"/>
          <p:cNvSpPr/>
          <p:nvPr/>
        </p:nvSpPr>
        <p:spPr>
          <a:xfrm>
            <a:off x="76200" y="990600"/>
            <a:ext cx="8991600" cy="2246769"/>
          </a:xfrm>
          <a:prstGeom prst="rect">
            <a:avLst/>
          </a:prstGeom>
        </p:spPr>
        <p:txBody>
          <a:bodyPr wrap="square">
            <a:spAutoFit/>
          </a:bodyPr>
          <a:lstStyle/>
          <a:p>
            <a:pPr algn="l">
              <a:buFont typeface="Arial" pitchFamily="34" charset="0"/>
              <a:buChar char="•"/>
            </a:pPr>
            <a:r>
              <a:rPr lang="en-US" sz="2000" b="1" dirty="0">
                <a:solidFill>
                  <a:schemeClr val="tx2"/>
                </a:solidFill>
              </a:rPr>
              <a:t>  An ensemble of simulations </a:t>
            </a:r>
            <a:r>
              <a:rPr lang="en-US" sz="2000" b="1" dirty="0">
                <a:solidFill>
                  <a:srgbClr val="000000"/>
                </a:solidFill>
              </a:rPr>
              <a:t>consisting of multiple runs starting from different initial conditions but with identical forcing and model physics is often used to quantify the mean climate response to a given forcing by averaging all the ensemble members(</a:t>
            </a:r>
            <a:r>
              <a:rPr lang="en-US" sz="2000" b="1" dirty="0">
                <a:solidFill>
                  <a:schemeClr val="tx2"/>
                </a:solidFill>
              </a:rPr>
              <a:t>why?</a:t>
            </a:r>
            <a:r>
              <a:rPr lang="en-US" sz="2000" b="1" dirty="0">
                <a:solidFill>
                  <a:srgbClr val="000000"/>
                </a:solidFill>
              </a:rPr>
              <a:t>)</a:t>
            </a:r>
          </a:p>
          <a:p>
            <a:pPr algn="l">
              <a:buFont typeface="Arial" pitchFamily="34" charset="0"/>
              <a:buChar char="•"/>
            </a:pPr>
            <a:r>
              <a:rPr lang="en-US" sz="2000" b="1" dirty="0">
                <a:solidFill>
                  <a:srgbClr val="000000"/>
                </a:solidFill>
              </a:rPr>
              <a:t> </a:t>
            </a:r>
            <a:r>
              <a:rPr lang="en-US" sz="2000" b="1" dirty="0">
                <a:solidFill>
                  <a:srgbClr val="C00000"/>
                </a:solidFill>
              </a:rPr>
              <a:t>Single model vs. multi-model </a:t>
            </a:r>
            <a:r>
              <a:rPr lang="en-US" sz="2000" b="1" dirty="0">
                <a:solidFill>
                  <a:srgbClr val="000000"/>
                </a:solidFill>
              </a:rPr>
              <a:t>ensemble simulations:  Different model physics in latter.</a:t>
            </a:r>
            <a:r>
              <a:rPr lang="en-US" sz="1200" b="1" dirty="0">
                <a:solidFill>
                  <a:srgbClr val="000000"/>
                </a:solidFill>
              </a:rPr>
              <a:t> </a:t>
            </a:r>
            <a:endParaRPr lang="en-US" sz="1050" b="1" dirty="0">
              <a:solidFill>
                <a:srgbClr val="000000"/>
              </a:solidFill>
            </a:endParaRPr>
          </a:p>
          <a:p>
            <a:pPr algn="l">
              <a:buFont typeface="Arial" pitchFamily="34" charset="0"/>
              <a:buChar char="•"/>
            </a:pPr>
            <a:r>
              <a:rPr lang="en-US" sz="2000" b="1" dirty="0">
                <a:solidFill>
                  <a:srgbClr val="000000"/>
                </a:solidFill>
              </a:rPr>
              <a:t> The </a:t>
            </a:r>
            <a:r>
              <a:rPr lang="en-US" sz="2000" b="1" dirty="0">
                <a:solidFill>
                  <a:srgbClr val="C00000"/>
                </a:solidFill>
              </a:rPr>
              <a:t>spread</a:t>
            </a:r>
            <a:r>
              <a:rPr lang="en-US" sz="2000" b="1" dirty="0">
                <a:solidFill>
                  <a:srgbClr val="000000"/>
                </a:solidFill>
              </a:rPr>
              <a:t> (shading on Figure) from such an ensemble is considered as the uncertainties associated with the natural climate variability. </a:t>
            </a:r>
          </a:p>
          <a:p>
            <a:pPr algn="l">
              <a:buFont typeface="Arial" pitchFamily="34" charset="0"/>
              <a:buChar char="•"/>
            </a:pPr>
            <a:endParaRPr lang="en-US" sz="2000" b="1" dirty="0">
              <a:solidFill>
                <a:srgbClr val="000000"/>
              </a:solidFill>
            </a:endParaRPr>
          </a:p>
        </p:txBody>
      </p:sp>
      <p:pic>
        <p:nvPicPr>
          <p:cNvPr id="15" name="Picture 2" descr="http://www.epa.gov/climatechange/science/images/ipcc_scenario_prediction.gif"/>
          <p:cNvPicPr>
            <a:picLocks noChangeAspect="1" noChangeArrowheads="1"/>
          </p:cNvPicPr>
          <p:nvPr/>
        </p:nvPicPr>
        <p:blipFill>
          <a:blip r:embed="rId3" cstate="print"/>
          <a:srcRect/>
          <a:stretch>
            <a:fillRect/>
          </a:stretch>
        </p:blipFill>
        <p:spPr bwMode="auto">
          <a:xfrm>
            <a:off x="1600201" y="3005224"/>
            <a:ext cx="5029200" cy="362417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 y="76200"/>
            <a:ext cx="8534400" cy="685800"/>
          </a:xfrm>
          <a:prstGeom prst="rect">
            <a:avLst/>
          </a:prstGeom>
          <a:effectLst>
            <a:outerShdw blurRad="50800" dist="38100" dir="2700000" algn="tl" rotWithShape="0">
              <a:prstClr val="black"/>
            </a:outerShdw>
          </a:effectLst>
        </p:spPr>
        <p:txBody>
          <a:bodyPr/>
          <a:lstStyle/>
          <a:p>
            <a:pPr>
              <a:defRPr/>
            </a:pPr>
            <a:r>
              <a:rPr lang="en-US" sz="3200" b="1" kern="0" dirty="0">
                <a:solidFill>
                  <a:srgbClr val="FF3300"/>
                </a:solidFill>
                <a:latin typeface="Arial" charset="0"/>
                <a:ea typeface="SimSun" pitchFamily="2" charset="-122"/>
              </a:rPr>
              <a:t>Equilibrium Climate Sensitivity (ECS)</a:t>
            </a:r>
            <a:endParaRPr lang="en-US" sz="3000" b="1" kern="0" dirty="0">
              <a:solidFill>
                <a:srgbClr val="FF3300"/>
              </a:solidFill>
              <a:latin typeface="Arial" charset="0"/>
              <a:ea typeface="SimSun" pitchFamily="2" charset="-122"/>
            </a:endParaRPr>
          </a:p>
        </p:txBody>
      </p:sp>
      <p:sp>
        <p:nvSpPr>
          <p:cNvPr id="3" name="Line 4"/>
          <p:cNvSpPr>
            <a:spLocks noChangeShapeType="1"/>
          </p:cNvSpPr>
          <p:nvPr/>
        </p:nvSpPr>
        <p:spPr bwMode="auto">
          <a:xfrm>
            <a:off x="0" y="6858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8" name="Rectangle 7"/>
          <p:cNvSpPr/>
          <p:nvPr/>
        </p:nvSpPr>
        <p:spPr>
          <a:xfrm>
            <a:off x="76200" y="685800"/>
            <a:ext cx="8991600" cy="3077766"/>
          </a:xfrm>
          <a:prstGeom prst="rect">
            <a:avLst/>
          </a:prstGeom>
        </p:spPr>
        <p:txBody>
          <a:bodyPr wrap="square">
            <a:spAutoFit/>
          </a:bodyPr>
          <a:lstStyle/>
          <a:p>
            <a:pPr algn="l">
              <a:buFont typeface="Arial" pitchFamily="34" charset="0"/>
              <a:buChar char="•"/>
            </a:pPr>
            <a:r>
              <a:rPr lang="en-US" sz="2000" b="1" dirty="0">
                <a:solidFill>
                  <a:schemeClr val="tx2"/>
                </a:solidFill>
              </a:rPr>
              <a:t>  Climate sensitivity (</a:t>
            </a:r>
            <a:r>
              <a:rPr lang="en-US" sz="2000" b="1" dirty="0">
                <a:solidFill>
                  <a:schemeClr val="tx2"/>
                </a:solidFill>
                <a:sym typeface="Symbol"/>
              </a:rPr>
              <a:t>) </a:t>
            </a:r>
            <a:r>
              <a:rPr lang="en-US" sz="2000" b="1" dirty="0">
                <a:solidFill>
                  <a:srgbClr val="000000"/>
                </a:solidFill>
              </a:rPr>
              <a:t>is the </a:t>
            </a:r>
            <a:r>
              <a:rPr lang="en-US" sz="2000" b="1" dirty="0">
                <a:solidFill>
                  <a:srgbClr val="C00000"/>
                </a:solidFill>
              </a:rPr>
              <a:t>equilibrium response </a:t>
            </a:r>
            <a:r>
              <a:rPr lang="en-US" sz="2000" b="1" dirty="0">
                <a:solidFill>
                  <a:srgbClr val="000000"/>
                </a:solidFill>
              </a:rPr>
              <a:t>of the global-mean surface temperature (T) to a given </a:t>
            </a:r>
            <a:r>
              <a:rPr lang="en-US" sz="2000" b="1" dirty="0">
                <a:solidFill>
                  <a:srgbClr val="C00000"/>
                </a:solidFill>
              </a:rPr>
              <a:t>(initial)</a:t>
            </a:r>
            <a:r>
              <a:rPr lang="en-US" sz="2000" b="1" dirty="0">
                <a:solidFill>
                  <a:srgbClr val="000000"/>
                </a:solidFill>
              </a:rPr>
              <a:t> TOA radiative forcing (</a:t>
            </a:r>
            <a:r>
              <a:rPr lang="en-US" sz="2000" b="1" dirty="0">
                <a:solidFill>
                  <a:schemeClr val="tx2"/>
                </a:solidFill>
              </a:rPr>
              <a:t>R</a:t>
            </a:r>
            <a:r>
              <a:rPr lang="en-US" sz="2000" b="1" dirty="0">
                <a:solidFill>
                  <a:srgbClr val="000000"/>
                </a:solidFill>
              </a:rPr>
              <a:t>), expressed in </a:t>
            </a:r>
            <a:r>
              <a:rPr lang="en-US" sz="2000" b="1" baseline="30000" dirty="0" err="1">
                <a:solidFill>
                  <a:srgbClr val="000000"/>
                </a:solidFill>
              </a:rPr>
              <a:t>o</a:t>
            </a:r>
            <a:r>
              <a:rPr lang="en-US" sz="2000" b="1" dirty="0" err="1">
                <a:solidFill>
                  <a:srgbClr val="000000"/>
                </a:solidFill>
              </a:rPr>
              <a:t>C</a:t>
            </a:r>
            <a:r>
              <a:rPr lang="en-US" sz="2000" b="1" dirty="0">
                <a:solidFill>
                  <a:srgbClr val="000000"/>
                </a:solidFill>
              </a:rPr>
              <a:t> per W/m</a:t>
            </a:r>
            <a:r>
              <a:rPr lang="en-US" sz="2000" b="1" baseline="30000" dirty="0">
                <a:solidFill>
                  <a:srgbClr val="000000"/>
                </a:solidFill>
              </a:rPr>
              <a:t>2</a:t>
            </a:r>
            <a:r>
              <a:rPr lang="en-US" sz="2000" b="1" dirty="0">
                <a:solidFill>
                  <a:srgbClr val="000000"/>
                </a:solidFill>
              </a:rPr>
              <a:t>: </a:t>
            </a:r>
            <a:r>
              <a:rPr lang="en-US" sz="2000" b="1" dirty="0">
                <a:solidFill>
                  <a:schemeClr val="tx2"/>
                </a:solidFill>
                <a:sym typeface="Symbol"/>
              </a:rPr>
              <a:t>=</a:t>
            </a:r>
            <a:r>
              <a:rPr lang="en-US" sz="2000" b="1" dirty="0" err="1">
                <a:solidFill>
                  <a:schemeClr val="tx2"/>
                </a:solidFill>
                <a:sym typeface="Symbol"/>
              </a:rPr>
              <a:t>dT</a:t>
            </a:r>
            <a:r>
              <a:rPr lang="en-US" sz="2000" b="1" dirty="0">
                <a:solidFill>
                  <a:schemeClr val="tx2"/>
                </a:solidFill>
                <a:sym typeface="Symbol"/>
              </a:rPr>
              <a:t>/</a:t>
            </a:r>
            <a:r>
              <a:rPr lang="en-US" sz="2000" b="1" dirty="0" err="1">
                <a:solidFill>
                  <a:schemeClr val="tx2"/>
                </a:solidFill>
                <a:sym typeface="Symbol"/>
              </a:rPr>
              <a:t>dR.</a:t>
            </a:r>
            <a:r>
              <a:rPr lang="en-US" sz="2000" b="1" dirty="0">
                <a:solidFill>
                  <a:srgbClr val="000000"/>
                </a:solidFill>
              </a:rPr>
              <a:t> It depends on the initial state of the climate system as well as the nature of the forcing (e.g., changes in GHGs, solar radiation, or volcanic aerosols, etc.)</a:t>
            </a:r>
          </a:p>
          <a:p>
            <a:pPr algn="l"/>
            <a:r>
              <a:rPr lang="en-US" sz="1100" b="1" dirty="0">
                <a:solidFill>
                  <a:srgbClr val="000000"/>
                </a:solidFill>
              </a:rPr>
              <a:t>  </a:t>
            </a:r>
            <a:endParaRPr lang="en-US" sz="500" b="1" dirty="0">
              <a:solidFill>
                <a:srgbClr val="000000"/>
              </a:solidFill>
            </a:endParaRPr>
          </a:p>
          <a:p>
            <a:pPr algn="l">
              <a:buFont typeface="Arial" pitchFamily="34" charset="0"/>
              <a:buChar char="•"/>
            </a:pPr>
            <a:r>
              <a:rPr lang="en-US" sz="2000" b="1" dirty="0">
                <a:solidFill>
                  <a:srgbClr val="000000"/>
                </a:solidFill>
              </a:rPr>
              <a:t>  The global-mean T change due to a </a:t>
            </a:r>
            <a:r>
              <a:rPr lang="en-US" sz="2000" b="1" dirty="0">
                <a:solidFill>
                  <a:srgbClr val="C00000"/>
                </a:solidFill>
              </a:rPr>
              <a:t>doubling of CO2</a:t>
            </a:r>
            <a:r>
              <a:rPr lang="en-US" sz="2000" b="1" dirty="0">
                <a:solidFill>
                  <a:srgbClr val="000000"/>
                </a:solidFill>
              </a:rPr>
              <a:t> is also used as a measure of climate sensitivity for climate models. The </a:t>
            </a:r>
            <a:r>
              <a:rPr lang="en-US" sz="2000" b="1" dirty="0" err="1">
                <a:solidFill>
                  <a:srgbClr val="C00000"/>
                </a:solidFill>
              </a:rPr>
              <a:t>EdGCM</a:t>
            </a:r>
            <a:r>
              <a:rPr lang="en-US" sz="2000" b="1" dirty="0">
                <a:solidFill>
                  <a:srgbClr val="C00000"/>
                </a:solidFill>
              </a:rPr>
              <a:t> </a:t>
            </a:r>
            <a:r>
              <a:rPr lang="en-US" sz="2000" b="1" dirty="0">
                <a:solidFill>
                  <a:srgbClr val="000000"/>
                </a:solidFill>
              </a:rPr>
              <a:t>has a sensitivity of ~4.2</a:t>
            </a:r>
            <a:r>
              <a:rPr lang="en-US" sz="2000" b="1" baseline="30000" dirty="0">
                <a:solidFill>
                  <a:srgbClr val="000000"/>
                </a:solidFill>
              </a:rPr>
              <a:t>o</a:t>
            </a:r>
            <a:r>
              <a:rPr lang="en-US" sz="2000" b="1" dirty="0">
                <a:solidFill>
                  <a:srgbClr val="000000"/>
                </a:solidFill>
              </a:rPr>
              <a:t>C for 2xCO</a:t>
            </a:r>
            <a:r>
              <a:rPr lang="en-US" sz="1600" b="1" dirty="0">
                <a:solidFill>
                  <a:srgbClr val="000000"/>
                </a:solidFill>
              </a:rPr>
              <a:t>2</a:t>
            </a:r>
            <a:r>
              <a:rPr lang="en-US" sz="2000" b="1" dirty="0">
                <a:solidFill>
                  <a:srgbClr val="000000"/>
                </a:solidFill>
              </a:rPr>
              <a:t>.</a:t>
            </a:r>
            <a:endParaRPr lang="en-US" sz="2000" b="1" dirty="0">
              <a:solidFill>
                <a:srgbClr val="C00000"/>
              </a:solidFill>
            </a:endParaRPr>
          </a:p>
          <a:p>
            <a:pPr algn="l">
              <a:buFont typeface="Arial" pitchFamily="34" charset="0"/>
              <a:buChar char="•"/>
            </a:pPr>
            <a:endParaRPr lang="en-US" sz="1100" b="1" dirty="0">
              <a:solidFill>
                <a:srgbClr val="000000"/>
              </a:solidFill>
            </a:endParaRPr>
          </a:p>
          <a:p>
            <a:pPr algn="l">
              <a:buFont typeface="Arial" pitchFamily="34" charset="0"/>
              <a:buChar char="•"/>
            </a:pPr>
            <a:r>
              <a:rPr lang="en-US" sz="2000" b="1" dirty="0">
                <a:solidFill>
                  <a:srgbClr val="000000"/>
                </a:solidFill>
              </a:rPr>
              <a:t>  The IPCC AR5 says that climate sensitivity for a 2xCO</a:t>
            </a:r>
            <a:r>
              <a:rPr lang="en-US" sz="1600" b="1" dirty="0">
                <a:solidFill>
                  <a:srgbClr val="000000"/>
                </a:solidFill>
              </a:rPr>
              <a:t>2</a:t>
            </a:r>
            <a:r>
              <a:rPr lang="en-US" sz="2000" b="1" dirty="0">
                <a:solidFill>
                  <a:srgbClr val="000000"/>
                </a:solidFill>
              </a:rPr>
              <a:t> is likely within </a:t>
            </a:r>
            <a:r>
              <a:rPr lang="en-US" sz="2000" b="1" dirty="0">
                <a:solidFill>
                  <a:schemeClr val="tx2"/>
                </a:solidFill>
              </a:rPr>
              <a:t>2.0-4.5</a:t>
            </a:r>
            <a:r>
              <a:rPr lang="en-US" sz="2000" b="1" baseline="30000" dirty="0">
                <a:solidFill>
                  <a:schemeClr val="tx2"/>
                </a:solidFill>
              </a:rPr>
              <a:t>o</a:t>
            </a:r>
            <a:r>
              <a:rPr lang="en-US" sz="2000" b="1" dirty="0">
                <a:solidFill>
                  <a:schemeClr val="tx2"/>
                </a:solidFill>
              </a:rPr>
              <a:t>C, with</a:t>
            </a:r>
          </a:p>
          <a:p>
            <a:pPr algn="l"/>
            <a:r>
              <a:rPr lang="en-US" sz="2000" b="1" dirty="0">
                <a:solidFill>
                  <a:schemeClr val="tx2"/>
                </a:solidFill>
              </a:rPr>
              <a:t>   a </a:t>
            </a:r>
            <a:r>
              <a:rPr lang="en-US" sz="2000" b="1" dirty="0">
                <a:solidFill>
                  <a:schemeClr val="tx2"/>
                </a:solidFill>
                <a:sym typeface="Symbol"/>
              </a:rPr>
              <a:t> of 0.5 ~ 1.1 K per W/m</a:t>
            </a:r>
            <a:r>
              <a:rPr lang="en-US" sz="2000" b="1" baseline="30000" dirty="0">
                <a:solidFill>
                  <a:schemeClr val="tx2"/>
                </a:solidFill>
                <a:sym typeface="Symbol"/>
              </a:rPr>
              <a:t>2</a:t>
            </a:r>
            <a:r>
              <a:rPr lang="en-US" sz="2000" b="1" dirty="0">
                <a:solidFill>
                  <a:schemeClr val="tx2"/>
                </a:solidFill>
                <a:sym typeface="Symbol"/>
              </a:rPr>
              <a:t>, assuming a </a:t>
            </a:r>
            <a:r>
              <a:rPr lang="en-US" sz="2000" b="1" dirty="0" err="1">
                <a:solidFill>
                  <a:schemeClr val="tx2"/>
                </a:solidFill>
                <a:sym typeface="Symbol"/>
              </a:rPr>
              <a:t>dR</a:t>
            </a:r>
            <a:r>
              <a:rPr lang="en-US" sz="2000" b="1" dirty="0">
                <a:solidFill>
                  <a:schemeClr val="tx2"/>
                </a:solidFill>
                <a:sym typeface="Symbol"/>
              </a:rPr>
              <a:t> of 4 W/m</a:t>
            </a:r>
            <a:r>
              <a:rPr lang="en-US" sz="2000" b="1" baseline="30000" dirty="0">
                <a:solidFill>
                  <a:schemeClr val="tx2"/>
                </a:solidFill>
                <a:sym typeface="Symbol"/>
              </a:rPr>
              <a:t>2</a:t>
            </a:r>
            <a:r>
              <a:rPr lang="en-US" sz="2000" b="1" dirty="0">
                <a:solidFill>
                  <a:schemeClr val="tx2"/>
                </a:solidFill>
                <a:sym typeface="Symbol"/>
              </a:rPr>
              <a:t> for 2xCO</a:t>
            </a:r>
            <a:r>
              <a:rPr lang="en-US" sz="1600" b="1" dirty="0">
                <a:solidFill>
                  <a:schemeClr val="tx2"/>
                </a:solidFill>
                <a:sym typeface="Symbol"/>
              </a:rPr>
              <a:t>2</a:t>
            </a:r>
            <a:r>
              <a:rPr lang="en-US" sz="2000" b="1" dirty="0">
                <a:solidFill>
                  <a:schemeClr val="tx2"/>
                </a:solidFill>
                <a:sym typeface="Symbol"/>
              </a:rPr>
              <a:t>. </a:t>
            </a:r>
            <a:r>
              <a:rPr lang="en-US" sz="2000" b="1" dirty="0">
                <a:solidFill>
                  <a:schemeClr val="tx2"/>
                </a:solidFill>
              </a:rPr>
              <a:t>   </a:t>
            </a:r>
          </a:p>
          <a:p>
            <a:pPr algn="l"/>
            <a:r>
              <a:rPr lang="en-US" sz="1200" b="1" dirty="0">
                <a:solidFill>
                  <a:srgbClr val="000000"/>
                </a:solidFill>
              </a:rPr>
              <a:t> </a:t>
            </a:r>
            <a:endParaRPr lang="en-US" sz="2000" b="1" dirty="0">
              <a:solidFill>
                <a:srgbClr val="000000"/>
              </a:solidFill>
            </a:endParaRPr>
          </a:p>
        </p:txBody>
      </p:sp>
      <p:grpSp>
        <p:nvGrpSpPr>
          <p:cNvPr id="10" name="Group 9"/>
          <p:cNvGrpSpPr/>
          <p:nvPr/>
        </p:nvGrpSpPr>
        <p:grpSpPr>
          <a:xfrm>
            <a:off x="1022130" y="3543564"/>
            <a:ext cx="6553200" cy="3268798"/>
            <a:chOff x="1066800" y="3505200"/>
            <a:chExt cx="6553200" cy="3268798"/>
          </a:xfrm>
        </p:grpSpPr>
        <p:pic>
          <p:nvPicPr>
            <p:cNvPr id="12290" name="Picture 2"/>
            <p:cNvPicPr>
              <a:picLocks noChangeAspect="1" noChangeArrowheads="1"/>
            </p:cNvPicPr>
            <p:nvPr/>
          </p:nvPicPr>
          <p:blipFill>
            <a:blip r:embed="rId3" cstate="print"/>
            <a:srcRect/>
            <a:stretch>
              <a:fillRect/>
            </a:stretch>
          </p:blipFill>
          <p:spPr bwMode="auto">
            <a:xfrm>
              <a:off x="1066800" y="3505200"/>
              <a:ext cx="6553200" cy="3268798"/>
            </a:xfrm>
            <a:prstGeom prst="rect">
              <a:avLst/>
            </a:prstGeom>
            <a:noFill/>
            <a:ln w="9525">
              <a:noFill/>
              <a:miter lim="800000"/>
              <a:headEnd/>
              <a:tailEnd/>
            </a:ln>
          </p:spPr>
        </p:pic>
        <p:cxnSp>
          <p:nvCxnSpPr>
            <p:cNvPr id="9" name="Straight Connector 8"/>
            <p:cNvCxnSpPr/>
            <p:nvPr/>
          </p:nvCxnSpPr>
          <p:spPr bwMode="auto">
            <a:xfrm>
              <a:off x="1828800" y="4400682"/>
              <a:ext cx="4800600" cy="0"/>
            </a:xfrm>
            <a:prstGeom prst="line">
              <a:avLst/>
            </a:prstGeom>
            <a:solidFill>
              <a:schemeClr val="accent1"/>
            </a:solidFill>
            <a:ln w="15875" cap="flat" cmpd="sng" algn="ctr">
              <a:solidFill>
                <a:schemeClr val="bg2"/>
              </a:solidFill>
              <a:prstDash val="sysDash"/>
              <a:round/>
              <a:headEnd type="none" w="med" len="med"/>
              <a:tailEnd type="none" w="med" len="sm"/>
            </a:ln>
            <a:effectLst/>
          </p:spPr>
        </p:cxnSp>
        <p:cxnSp>
          <p:nvCxnSpPr>
            <p:cNvPr id="11" name="Straight Arrow Connector 10"/>
            <p:cNvCxnSpPr/>
            <p:nvPr/>
          </p:nvCxnSpPr>
          <p:spPr bwMode="auto">
            <a:xfrm flipH="1">
              <a:off x="2013258" y="4393848"/>
              <a:ext cx="6306" cy="1569198"/>
            </a:xfrm>
            <a:prstGeom prst="straightConnector1">
              <a:avLst/>
            </a:prstGeom>
            <a:solidFill>
              <a:schemeClr val="accent1"/>
            </a:solidFill>
            <a:ln w="19050" cap="flat" cmpd="sng" algn="ctr">
              <a:solidFill>
                <a:schemeClr val="bg2"/>
              </a:solidFill>
              <a:prstDash val="solid"/>
              <a:round/>
              <a:headEnd type="arrow" w="med" len="med"/>
              <a:tailEnd type="arrow"/>
            </a:ln>
            <a:effectLst/>
          </p:spPr>
        </p:cxnSp>
        <p:sp>
          <p:nvSpPr>
            <p:cNvPr id="13" name="TextBox 12"/>
            <p:cNvSpPr txBox="1"/>
            <p:nvPr/>
          </p:nvSpPr>
          <p:spPr>
            <a:xfrm rot="16200000">
              <a:off x="1840770" y="4911769"/>
              <a:ext cx="607859" cy="338554"/>
            </a:xfrm>
            <a:prstGeom prst="rect">
              <a:avLst/>
            </a:prstGeom>
            <a:noFill/>
          </p:spPr>
          <p:txBody>
            <a:bodyPr wrap="none" rtlCol="0">
              <a:spAutoFit/>
            </a:bodyPr>
            <a:lstStyle/>
            <a:p>
              <a:r>
                <a:rPr lang="en-US" sz="1600" b="1" dirty="0"/>
                <a:t>4.2</a:t>
              </a:r>
              <a:r>
                <a:rPr lang="en-US" sz="1600" b="1" baseline="30000" dirty="0"/>
                <a:t>o</a:t>
              </a:r>
              <a:r>
                <a:rPr lang="en-US" sz="1600" b="1" dirty="0"/>
                <a:t>C</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linds(horizontal)">
                                      <p:cBhvr>
                                        <p:cTn id="7" dur="500"/>
                                        <p:tgtEl>
                                          <p:spTgt spid="8">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blinds(horizontal)">
                                      <p:cBhvr>
                                        <p:cTn id="15" dur="500"/>
                                        <p:tgtEl>
                                          <p:spTgt spid="8">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8">
                                            <p:txEl>
                                              <p:pRg st="5" end="5"/>
                                            </p:txEl>
                                          </p:spTgt>
                                        </p:tgtEl>
                                        <p:attrNameLst>
                                          <p:attrName>style.visibility</p:attrName>
                                        </p:attrNameLst>
                                      </p:cBhvr>
                                      <p:to>
                                        <p:strVal val="visible"/>
                                      </p:to>
                                    </p:set>
                                    <p:animEffect transition="in" filter="blinds(horizontal)">
                                      <p:cBhvr>
                                        <p:cTn id="18"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85" y="228600"/>
            <a:ext cx="8042276" cy="498756"/>
          </a:xfrm>
        </p:spPr>
        <p:txBody>
          <a:bodyPr/>
          <a:lstStyle/>
          <a:p>
            <a:r>
              <a:rPr lang="en-US" sz="2800" dirty="0"/>
              <a:t>Methods of Determining Climate Sensitivity</a:t>
            </a:r>
          </a:p>
        </p:txBody>
      </p:sp>
      <p:sp>
        <p:nvSpPr>
          <p:cNvPr id="3" name="TextBox 2"/>
          <p:cNvSpPr txBox="1"/>
          <p:nvPr/>
        </p:nvSpPr>
        <p:spPr>
          <a:xfrm>
            <a:off x="341385" y="744951"/>
            <a:ext cx="8250166" cy="3539430"/>
          </a:xfrm>
          <a:prstGeom prst="rect">
            <a:avLst/>
          </a:prstGeom>
          <a:noFill/>
        </p:spPr>
        <p:txBody>
          <a:bodyPr wrap="square" rtlCol="0">
            <a:spAutoFit/>
          </a:bodyPr>
          <a:lstStyle/>
          <a:p>
            <a:pPr marL="342900" indent="-342900" algn="l" defTabSz="457200" eaLnBrk="1" fontAlgn="auto" hangingPunct="1">
              <a:spcBef>
                <a:spcPts val="0"/>
              </a:spcBef>
              <a:spcAft>
                <a:spcPts val="0"/>
              </a:spcAft>
              <a:buFontTx/>
              <a:buAutoNum type="arabicParenR"/>
            </a:pPr>
            <a:r>
              <a:rPr lang="en-US" sz="1600" dirty="0">
                <a:solidFill>
                  <a:prstClr val="black"/>
                </a:solidFill>
                <a:latin typeface="News Gothic MT"/>
              </a:rPr>
              <a:t>Paleoclimate Evidence.  3 primary methods:</a:t>
            </a:r>
          </a:p>
          <a:p>
            <a:pPr marL="742950" lvl="1" indent="-285750" algn="l" defTabSz="457200" eaLnBrk="1" fontAlgn="auto" hangingPunct="1">
              <a:spcBef>
                <a:spcPts val="0"/>
              </a:spcBef>
              <a:spcAft>
                <a:spcPts val="0"/>
              </a:spcAft>
              <a:buFont typeface="Wingdings" charset="2"/>
              <a:buChar char="Ø"/>
            </a:pPr>
            <a:r>
              <a:rPr lang="en-US" sz="1600" dirty="0">
                <a:solidFill>
                  <a:prstClr val="black"/>
                </a:solidFill>
                <a:latin typeface="News Gothic MT"/>
              </a:rPr>
              <a:t>Take two different climate periods (e.g., the Last Glacial Maximum and Pre-Industrial) and divide the temperature change by the radiative Forcing</a:t>
            </a:r>
          </a:p>
          <a:p>
            <a:pPr lvl="1" algn="l" defTabSz="457200" eaLnBrk="1" fontAlgn="auto" hangingPunct="1">
              <a:spcBef>
                <a:spcPts val="0"/>
              </a:spcBef>
              <a:spcAft>
                <a:spcPts val="0"/>
              </a:spcAft>
            </a:pPr>
            <a:endParaRPr lang="en-US" sz="1600" dirty="0">
              <a:solidFill>
                <a:prstClr val="black"/>
              </a:solidFill>
              <a:latin typeface="News Gothic MT"/>
            </a:endParaRPr>
          </a:p>
          <a:p>
            <a:pPr marL="742950" lvl="1" indent="-285750" algn="l" defTabSz="457200" eaLnBrk="1" fontAlgn="auto" hangingPunct="1">
              <a:spcBef>
                <a:spcPts val="0"/>
              </a:spcBef>
              <a:spcAft>
                <a:spcPts val="0"/>
              </a:spcAft>
              <a:buFont typeface="Wingdings" charset="2"/>
              <a:buChar char="Ø"/>
            </a:pPr>
            <a:r>
              <a:rPr lang="en-US" sz="1600" dirty="0">
                <a:solidFill>
                  <a:prstClr val="black"/>
                </a:solidFill>
                <a:latin typeface="News Gothic MT"/>
              </a:rPr>
              <a:t>Ensemble of LGM simulations is carried out using a single climate  model in which each ensemble member typically differs in model parameters and the ensemble covers a range of climate sensitivity.  Model parameters are then constrained by reconstructed LGM climate, and probability distribution of climate sensitivity is generated</a:t>
            </a:r>
          </a:p>
          <a:p>
            <a:pPr lvl="1" algn="l" defTabSz="457200" eaLnBrk="1" fontAlgn="auto" hangingPunct="1">
              <a:spcBef>
                <a:spcPts val="0"/>
              </a:spcBef>
              <a:spcAft>
                <a:spcPts val="0"/>
              </a:spcAft>
            </a:pPr>
            <a:endParaRPr lang="en-US" sz="1600" dirty="0">
              <a:solidFill>
                <a:prstClr val="black"/>
              </a:solidFill>
              <a:latin typeface="News Gothic MT"/>
            </a:endParaRPr>
          </a:p>
          <a:p>
            <a:pPr marL="742950" lvl="1" indent="-285750" algn="l" defTabSz="457200" eaLnBrk="1" fontAlgn="auto" hangingPunct="1">
              <a:spcBef>
                <a:spcPts val="0"/>
              </a:spcBef>
              <a:spcAft>
                <a:spcPts val="0"/>
              </a:spcAft>
              <a:buFont typeface="Wingdings" charset="2"/>
              <a:buChar char="Ø"/>
            </a:pPr>
            <a:r>
              <a:rPr lang="en-US" sz="1600" dirty="0">
                <a:solidFill>
                  <a:prstClr val="black"/>
                </a:solidFill>
                <a:latin typeface="News Gothic MT"/>
              </a:rPr>
              <a:t>Multiple GCM simulations are compared to proxy data (Otto-</a:t>
            </a:r>
            <a:r>
              <a:rPr lang="en-US" sz="1600" dirty="0" err="1">
                <a:solidFill>
                  <a:prstClr val="black"/>
                </a:solidFill>
                <a:latin typeface="News Gothic MT"/>
              </a:rPr>
              <a:t>Bliesner</a:t>
            </a:r>
            <a:r>
              <a:rPr lang="en-US" sz="1600" dirty="0">
                <a:solidFill>
                  <a:prstClr val="black"/>
                </a:solidFill>
                <a:latin typeface="News Gothic MT"/>
              </a:rPr>
              <a:t> et al., 2009), and performance of the models (and indirectly their climate sensitivity) are assessed</a:t>
            </a:r>
          </a:p>
          <a:p>
            <a:pPr lvl="1" algn="l" defTabSz="457200" eaLnBrk="1" fontAlgn="auto" hangingPunct="1">
              <a:spcBef>
                <a:spcPts val="0"/>
              </a:spcBef>
              <a:spcAft>
                <a:spcPts val="0"/>
              </a:spcAft>
            </a:pPr>
            <a:endParaRPr lang="en-US" sz="1600" dirty="0">
              <a:solidFill>
                <a:prstClr val="black"/>
              </a:solidFill>
              <a:latin typeface="News Gothic MT"/>
            </a:endParaRPr>
          </a:p>
        </p:txBody>
      </p:sp>
      <p:sp>
        <p:nvSpPr>
          <p:cNvPr id="4" name="TextBox 3"/>
          <p:cNvSpPr txBox="1"/>
          <p:nvPr/>
        </p:nvSpPr>
        <p:spPr>
          <a:xfrm>
            <a:off x="211667" y="4038600"/>
            <a:ext cx="8763000" cy="1107996"/>
          </a:xfrm>
          <a:prstGeom prst="rect">
            <a:avLst/>
          </a:prstGeom>
          <a:noFill/>
        </p:spPr>
        <p:txBody>
          <a:bodyPr wrap="square" rtlCol="0">
            <a:spAutoFit/>
          </a:bodyPr>
          <a:lstStyle/>
          <a:p>
            <a:pPr algn="l" defTabSz="457200" eaLnBrk="1" fontAlgn="auto" hangingPunct="1">
              <a:spcBef>
                <a:spcPts val="0"/>
              </a:spcBef>
              <a:spcAft>
                <a:spcPts val="0"/>
              </a:spcAft>
            </a:pPr>
            <a:r>
              <a:rPr lang="en-US" sz="1800" dirty="0">
                <a:solidFill>
                  <a:prstClr val="black"/>
                </a:solidFill>
                <a:latin typeface="News Gothic MT"/>
              </a:rPr>
              <a:t>    </a:t>
            </a:r>
            <a:r>
              <a:rPr lang="en-US" sz="1600" dirty="0">
                <a:solidFill>
                  <a:prstClr val="black"/>
                </a:solidFill>
                <a:latin typeface="News Gothic MT"/>
              </a:rPr>
              <a:t>2) Using the observed record.  </a:t>
            </a:r>
          </a:p>
          <a:p>
            <a:pPr marL="742950" lvl="1" indent="-285750" algn="l" defTabSz="457200" eaLnBrk="1" fontAlgn="auto" hangingPunct="1">
              <a:spcBef>
                <a:spcPts val="0"/>
              </a:spcBef>
              <a:spcAft>
                <a:spcPts val="0"/>
              </a:spcAft>
              <a:buFont typeface="Wingdings" charset="2"/>
              <a:buChar char="Ø"/>
            </a:pPr>
            <a:r>
              <a:rPr lang="en-US" sz="1600" dirty="0">
                <a:solidFill>
                  <a:prstClr val="black"/>
                </a:solidFill>
                <a:latin typeface="News Gothic MT"/>
              </a:rPr>
              <a:t>Satellite measurements of TOA radiative response to SST anomalies</a:t>
            </a:r>
          </a:p>
          <a:p>
            <a:pPr marL="742950" lvl="1" indent="-285750" algn="l" defTabSz="457200" eaLnBrk="1" fontAlgn="auto" hangingPunct="1">
              <a:spcBef>
                <a:spcPts val="0"/>
              </a:spcBef>
              <a:spcAft>
                <a:spcPts val="0"/>
              </a:spcAft>
              <a:buFont typeface="Wingdings" charset="2"/>
              <a:buChar char="Ø"/>
            </a:pPr>
            <a:r>
              <a:rPr lang="en-US" sz="1600" dirty="0">
                <a:solidFill>
                  <a:prstClr val="black"/>
                </a:solidFill>
                <a:latin typeface="News Gothic MT"/>
              </a:rPr>
              <a:t>Response to Pinatubo</a:t>
            </a:r>
          </a:p>
          <a:p>
            <a:pPr marL="742950" lvl="1" indent="-285750" algn="l" defTabSz="457200" eaLnBrk="1" fontAlgn="auto" hangingPunct="1">
              <a:spcBef>
                <a:spcPts val="0"/>
              </a:spcBef>
              <a:spcAft>
                <a:spcPts val="0"/>
              </a:spcAft>
              <a:buFont typeface="Wingdings" charset="2"/>
              <a:buChar char="Ø"/>
            </a:pPr>
            <a:r>
              <a:rPr lang="en-US" sz="1600" dirty="0">
                <a:solidFill>
                  <a:prstClr val="black"/>
                </a:solidFill>
                <a:latin typeface="News Gothic MT"/>
              </a:rPr>
              <a:t>20</a:t>
            </a:r>
            <a:r>
              <a:rPr lang="en-US" sz="1600" baseline="30000" dirty="0">
                <a:solidFill>
                  <a:prstClr val="black"/>
                </a:solidFill>
                <a:latin typeface="News Gothic MT"/>
              </a:rPr>
              <a:t>th</a:t>
            </a:r>
            <a:r>
              <a:rPr lang="en-US" sz="1600" dirty="0">
                <a:solidFill>
                  <a:prstClr val="black"/>
                </a:solidFill>
                <a:latin typeface="News Gothic MT"/>
              </a:rPr>
              <a:t> century trend</a:t>
            </a:r>
          </a:p>
        </p:txBody>
      </p:sp>
      <p:sp>
        <p:nvSpPr>
          <p:cNvPr id="5" name="TextBox 4"/>
          <p:cNvSpPr txBox="1"/>
          <p:nvPr/>
        </p:nvSpPr>
        <p:spPr>
          <a:xfrm>
            <a:off x="228600" y="5146596"/>
            <a:ext cx="8506282" cy="615553"/>
          </a:xfrm>
          <a:prstGeom prst="rect">
            <a:avLst/>
          </a:prstGeom>
          <a:noFill/>
        </p:spPr>
        <p:txBody>
          <a:bodyPr wrap="square" rtlCol="0">
            <a:spAutoFit/>
          </a:bodyPr>
          <a:lstStyle/>
          <a:p>
            <a:pPr algn="l" defTabSz="457200" eaLnBrk="1" fontAlgn="auto" hangingPunct="1">
              <a:spcBef>
                <a:spcPts val="0"/>
              </a:spcBef>
              <a:spcAft>
                <a:spcPts val="0"/>
              </a:spcAft>
            </a:pPr>
            <a:r>
              <a:rPr lang="en-US" sz="1800" dirty="0">
                <a:solidFill>
                  <a:prstClr val="black"/>
                </a:solidFill>
                <a:latin typeface="News Gothic MT"/>
              </a:rPr>
              <a:t>   </a:t>
            </a:r>
            <a:r>
              <a:rPr lang="en-US" sz="1600" dirty="0">
                <a:solidFill>
                  <a:prstClr val="black"/>
                </a:solidFill>
                <a:latin typeface="News Gothic MT"/>
              </a:rPr>
              <a:t>3) In CMIP5 models, climate sensitivity obtained directly from the AOGCMs from a 	linear fit of the model output to the global energy balance relationship</a:t>
            </a:r>
          </a:p>
        </p:txBody>
      </p:sp>
      <p:sp>
        <p:nvSpPr>
          <p:cNvPr id="6" name="TextBox 5"/>
          <p:cNvSpPr txBox="1"/>
          <p:nvPr/>
        </p:nvSpPr>
        <p:spPr>
          <a:xfrm>
            <a:off x="228600" y="5861447"/>
            <a:ext cx="8506282" cy="369332"/>
          </a:xfrm>
          <a:prstGeom prst="rect">
            <a:avLst/>
          </a:prstGeom>
          <a:noFill/>
        </p:spPr>
        <p:txBody>
          <a:bodyPr wrap="square" rtlCol="0">
            <a:spAutoFit/>
          </a:bodyPr>
          <a:lstStyle/>
          <a:p>
            <a:pPr algn="l" defTabSz="457200" eaLnBrk="1" fontAlgn="auto" hangingPunct="1">
              <a:spcBef>
                <a:spcPts val="0"/>
              </a:spcBef>
              <a:spcAft>
                <a:spcPts val="0"/>
              </a:spcAft>
            </a:pPr>
            <a:r>
              <a:rPr lang="en-US" sz="1800" dirty="0">
                <a:solidFill>
                  <a:prstClr val="black"/>
                </a:solidFill>
                <a:latin typeface="News Gothic MT"/>
              </a:rPr>
              <a:t>   </a:t>
            </a:r>
            <a:r>
              <a:rPr lang="en-US" sz="1600" dirty="0">
                <a:solidFill>
                  <a:prstClr val="black"/>
                </a:solidFill>
                <a:latin typeface="News Gothic MT"/>
              </a:rPr>
              <a:t>4) Run an AGCM with a slab ocean model to an equilibrium</a:t>
            </a:r>
          </a:p>
        </p:txBody>
      </p:sp>
      <p:sp>
        <p:nvSpPr>
          <p:cNvPr id="7" name="Rectangle 6">
            <a:extLst>
              <a:ext uri="{FF2B5EF4-FFF2-40B4-BE49-F238E27FC236}">
                <a16:creationId xmlns:a16="http://schemas.microsoft.com/office/drawing/2014/main" id="{50E2BFAF-EF2C-492C-AF31-78FFC06C94E1}"/>
              </a:ext>
            </a:extLst>
          </p:cNvPr>
          <p:cNvSpPr/>
          <p:nvPr/>
        </p:nvSpPr>
        <p:spPr>
          <a:xfrm>
            <a:off x="437842" y="5175648"/>
            <a:ext cx="8172758" cy="615552"/>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009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45A2C5A-B879-4007-8B46-B8974FC38E10}"/>
              </a:ext>
            </a:extLst>
          </p:cNvPr>
          <p:cNvSpPr>
            <a:spLocks noGrp="1"/>
          </p:cNvSpPr>
          <p:nvPr>
            <p:ph type="title"/>
          </p:nvPr>
        </p:nvSpPr>
        <p:spPr>
          <a:xfrm>
            <a:off x="228600" y="304800"/>
            <a:ext cx="8594725" cy="530132"/>
          </a:xfrm>
        </p:spPr>
        <p:txBody>
          <a:bodyPr/>
          <a:lstStyle/>
          <a:p>
            <a:r>
              <a:rPr lang="en-US" sz="3200" dirty="0"/>
              <a:t>Equilibrium Climate Sensitivity Estimate</a:t>
            </a:r>
          </a:p>
        </p:txBody>
      </p:sp>
      <p:sp>
        <p:nvSpPr>
          <p:cNvPr id="6" name="TextBox 5">
            <a:extLst>
              <a:ext uri="{FF2B5EF4-FFF2-40B4-BE49-F238E27FC236}">
                <a16:creationId xmlns:a16="http://schemas.microsoft.com/office/drawing/2014/main" id="{3FB0FFB2-A29F-4E0D-9066-BFCC7220794E}"/>
              </a:ext>
            </a:extLst>
          </p:cNvPr>
          <p:cNvSpPr txBox="1"/>
          <p:nvPr/>
        </p:nvSpPr>
        <p:spPr>
          <a:xfrm>
            <a:off x="83801" y="1229380"/>
            <a:ext cx="8983999" cy="523220"/>
          </a:xfrm>
          <a:prstGeom prst="rect">
            <a:avLst/>
          </a:prstGeom>
          <a:noFill/>
        </p:spPr>
        <p:txBody>
          <a:bodyPr wrap="none" rtlCol="0">
            <a:spAutoFit/>
          </a:bodyPr>
          <a:lstStyle/>
          <a:p>
            <a:r>
              <a:rPr lang="en-US" dirty="0">
                <a:solidFill>
                  <a:srgbClr val="FF0000"/>
                </a:solidFill>
              </a:rPr>
              <a:t>CESM1-simulated global T and TOA flux change from a 4xCO2 run</a:t>
            </a:r>
          </a:p>
        </p:txBody>
      </p:sp>
      <p:pic>
        <p:nvPicPr>
          <p:cNvPr id="7" name="Picture 6">
            <a:extLst>
              <a:ext uri="{FF2B5EF4-FFF2-40B4-BE49-F238E27FC236}">
                <a16:creationId xmlns:a16="http://schemas.microsoft.com/office/drawing/2014/main" id="{131096D9-66DD-45F2-B42C-BBEA616716FF}"/>
              </a:ext>
            </a:extLst>
          </p:cNvPr>
          <p:cNvPicPr>
            <a:picLocks noChangeAspect="1"/>
          </p:cNvPicPr>
          <p:nvPr/>
        </p:nvPicPr>
        <p:blipFill>
          <a:blip r:embed="rId3"/>
          <a:stretch>
            <a:fillRect/>
          </a:stretch>
        </p:blipFill>
        <p:spPr>
          <a:xfrm>
            <a:off x="228600" y="1828800"/>
            <a:ext cx="8745625" cy="4339273"/>
          </a:xfrm>
          <a:prstGeom prst="rect">
            <a:avLst/>
          </a:prstGeom>
        </p:spPr>
      </p:pic>
      <p:sp>
        <p:nvSpPr>
          <p:cNvPr id="8" name="TextBox 7">
            <a:extLst>
              <a:ext uri="{FF2B5EF4-FFF2-40B4-BE49-F238E27FC236}">
                <a16:creationId xmlns:a16="http://schemas.microsoft.com/office/drawing/2014/main" id="{D2C56C42-CB26-4C6E-8B68-D215A8E3AADB}"/>
              </a:ext>
            </a:extLst>
          </p:cNvPr>
          <p:cNvSpPr txBox="1"/>
          <p:nvPr/>
        </p:nvSpPr>
        <p:spPr>
          <a:xfrm>
            <a:off x="6724281" y="6352401"/>
            <a:ext cx="2648319" cy="276999"/>
          </a:xfrm>
          <a:prstGeom prst="rect">
            <a:avLst/>
          </a:prstGeom>
          <a:noFill/>
        </p:spPr>
        <p:txBody>
          <a:bodyPr wrap="square">
            <a:spAutoFit/>
          </a:bodyPr>
          <a:lstStyle/>
          <a:p>
            <a:r>
              <a:rPr lang="en-US" sz="1200" b="1" dirty="0">
                <a:solidFill>
                  <a:srgbClr val="000000"/>
                </a:solidFill>
              </a:rPr>
              <a:t>Dai et al. (2020)</a:t>
            </a:r>
            <a:endParaRPr lang="en-US" sz="1200" dirty="0"/>
          </a:p>
        </p:txBody>
      </p:sp>
    </p:spTree>
    <p:extLst>
      <p:ext uri="{BB962C8B-B14F-4D97-AF65-F5344CB8AC3E}">
        <p14:creationId xmlns:p14="http://schemas.microsoft.com/office/powerpoint/2010/main" val="2342038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474662"/>
            <a:ext cx="9144000" cy="2116138"/>
          </a:xfrm>
          <a:prstGeom prst="rect">
            <a:avLst/>
          </a:prstGeom>
          <a:effectLst>
            <a:outerShdw blurRad="50800" dist="38100" dir="2700000" algn="tl" rotWithShape="0">
              <a:prstClr val="black"/>
            </a:outerShdw>
          </a:effectLst>
        </p:spPr>
        <p:txBody>
          <a:bodyPr/>
          <a:lstStyle/>
          <a:p>
            <a:pPr>
              <a:defRPr/>
            </a:pPr>
            <a:r>
              <a:rPr lang="en-US" sz="1800" b="1" dirty="0">
                <a:solidFill>
                  <a:schemeClr val="accent6"/>
                </a:solidFill>
                <a:latin typeface="Arial" charset="0"/>
                <a:cs typeface="Times New Roman" pitchFamily="18" charset="0"/>
              </a:rPr>
              <a:t>A ATM551:</a:t>
            </a:r>
            <a:r>
              <a:rPr lang="en-US" sz="2400" b="1" dirty="0">
                <a:solidFill>
                  <a:schemeClr val="accent6"/>
                </a:solidFill>
                <a:latin typeface="Arial" charset="0"/>
                <a:cs typeface="Times New Roman" pitchFamily="18" charset="0"/>
              </a:rPr>
              <a:t> Lectures #21</a:t>
            </a:r>
            <a:br>
              <a:rPr lang="en-US" sz="3200" b="1" dirty="0">
                <a:latin typeface="Arial" charset="0"/>
                <a:cs typeface="Times New Roman" pitchFamily="18" charset="0"/>
              </a:rPr>
            </a:br>
            <a:br>
              <a:rPr lang="en-US" sz="3200" b="1" dirty="0">
                <a:latin typeface="Arial" charset="0"/>
                <a:cs typeface="Times New Roman" pitchFamily="18" charset="0"/>
              </a:rPr>
            </a:br>
            <a:r>
              <a:rPr lang="en-US" sz="3200" b="1" dirty="0">
                <a:latin typeface="Arial" charset="0"/>
                <a:cs typeface="Times New Roman" pitchFamily="18" charset="0"/>
              </a:rPr>
              <a:t>Climate Forcing, Response, and Sensitivity</a:t>
            </a:r>
            <a:br>
              <a:rPr lang="en-US" sz="4000" b="1" dirty="0">
                <a:latin typeface="Arial" charset="0"/>
                <a:cs typeface="Times New Roman" pitchFamily="18" charset="0"/>
              </a:rPr>
            </a:br>
            <a:endParaRPr lang="en-US" sz="3600" b="1" dirty="0">
              <a:solidFill>
                <a:srgbClr val="C00000"/>
              </a:solidFill>
              <a:latin typeface="Arial" charset="0"/>
              <a:ea typeface="SimSun" pitchFamily="2" charset="-122"/>
            </a:endParaRPr>
          </a:p>
        </p:txBody>
      </p:sp>
      <p:sp>
        <p:nvSpPr>
          <p:cNvPr id="3075" name="Rectangle 3"/>
          <p:cNvSpPr>
            <a:spLocks noGrp="1" noChangeArrowheads="1"/>
          </p:cNvSpPr>
          <p:nvPr>
            <p:ph type="subTitle" idx="4294967295"/>
          </p:nvPr>
        </p:nvSpPr>
        <p:spPr bwMode="auto">
          <a:xfrm>
            <a:off x="304800" y="2667000"/>
            <a:ext cx="8686800" cy="3733800"/>
          </a:xfrm>
          <a:prstGeom prst="rect">
            <a:avLst/>
          </a:prstGeom>
          <a:noFill/>
          <a:ln>
            <a:miter lim="800000"/>
            <a:headEnd/>
            <a:tailEnd/>
          </a:ln>
        </p:spPr>
        <p:txBody>
          <a:bodyPr/>
          <a:lstStyle/>
          <a:p>
            <a:pPr algn="ctr">
              <a:lnSpc>
                <a:spcPct val="80000"/>
              </a:lnSpc>
              <a:spcBef>
                <a:spcPct val="0"/>
              </a:spcBef>
              <a:buFontTx/>
              <a:buNone/>
            </a:pPr>
            <a:endParaRPr lang="en-US" sz="2800" b="1" dirty="0">
              <a:solidFill>
                <a:schemeClr val="tx2"/>
              </a:solidFill>
              <a:latin typeface="Arial" charset="0"/>
            </a:endParaRPr>
          </a:p>
          <a:p>
            <a:pPr algn="ctr">
              <a:lnSpc>
                <a:spcPct val="80000"/>
              </a:lnSpc>
              <a:buFontTx/>
              <a:buNone/>
            </a:pPr>
            <a:endParaRPr lang="en-US" sz="800" b="1" dirty="0">
              <a:solidFill>
                <a:schemeClr val="tx2"/>
              </a:solidFill>
              <a:latin typeface="Arial" charset="0"/>
              <a:cs typeface="Times New Roman" pitchFamily="18" charset="0"/>
            </a:endParaRPr>
          </a:p>
          <a:p>
            <a:pPr algn="ctr">
              <a:lnSpc>
                <a:spcPct val="80000"/>
              </a:lnSpc>
              <a:buFontTx/>
              <a:buNone/>
            </a:pPr>
            <a:endParaRPr lang="en-US" sz="2400" b="1" dirty="0">
              <a:solidFill>
                <a:schemeClr val="tx2"/>
              </a:solidFill>
              <a:latin typeface="Arial" charset="0"/>
              <a:cs typeface="Times New Roman" pitchFamily="18" charset="0"/>
            </a:endParaRPr>
          </a:p>
          <a:p>
            <a:pPr algn="ctr">
              <a:lnSpc>
                <a:spcPct val="80000"/>
              </a:lnSpc>
              <a:buFontTx/>
              <a:buNone/>
            </a:pPr>
            <a:endParaRPr lang="en-US" sz="1600" b="1" dirty="0">
              <a:solidFill>
                <a:schemeClr val="tx2"/>
              </a:solidFill>
              <a:latin typeface="Arial" charset="0"/>
              <a:cs typeface="Times New Roman" pitchFamily="18" charset="0"/>
            </a:endParaRPr>
          </a:p>
          <a:p>
            <a:pPr algn="ctr">
              <a:lnSpc>
                <a:spcPct val="80000"/>
              </a:lnSpc>
              <a:buFontTx/>
              <a:buNone/>
            </a:pPr>
            <a:r>
              <a:rPr lang="en-US" sz="1600" b="1" dirty="0">
                <a:solidFill>
                  <a:schemeClr val="tx2"/>
                </a:solidFill>
                <a:latin typeface="Arial" charset="0"/>
                <a:cs typeface="Times New Roman" pitchFamily="18" charset="0"/>
              </a:rPr>
              <a:t>Reading Materials:</a:t>
            </a:r>
          </a:p>
          <a:p>
            <a:pPr algn="ctr">
              <a:lnSpc>
                <a:spcPct val="80000"/>
              </a:lnSpc>
              <a:buFontTx/>
              <a:buNone/>
            </a:pPr>
            <a:endParaRPr lang="en-US" sz="1600" b="1" dirty="0">
              <a:solidFill>
                <a:schemeClr val="tx2"/>
              </a:solidFill>
              <a:latin typeface="Arial" charset="0"/>
              <a:cs typeface="Times New Roman" pitchFamily="18" charset="0"/>
            </a:endParaRPr>
          </a:p>
          <a:p>
            <a:pPr algn="ctr">
              <a:lnSpc>
                <a:spcPct val="80000"/>
              </a:lnSpc>
              <a:buFontTx/>
              <a:buNone/>
            </a:pPr>
            <a:r>
              <a:rPr lang="en-US" sz="1600" b="1" dirty="0">
                <a:solidFill>
                  <a:schemeClr val="tx2"/>
                </a:solidFill>
                <a:latin typeface="Arial" charset="0"/>
                <a:cs typeface="Times New Roman" pitchFamily="18" charset="0"/>
              </a:rPr>
              <a:t>Chapter 10 of Hartmann GPC</a:t>
            </a:r>
          </a:p>
          <a:p>
            <a:pPr algn="ctr">
              <a:lnSpc>
                <a:spcPct val="80000"/>
              </a:lnSpc>
              <a:buFontTx/>
              <a:buNone/>
            </a:pPr>
            <a:r>
              <a:rPr lang="en-US" sz="1600" b="1" dirty="0">
                <a:solidFill>
                  <a:schemeClr val="tx2"/>
                </a:solidFill>
                <a:latin typeface="Arial" charset="0"/>
                <a:cs typeface="Times New Roman" pitchFamily="18" charset="0"/>
              </a:rPr>
              <a:t>Gregory et al. (2004, GRL)</a:t>
            </a:r>
          </a:p>
          <a:p>
            <a:pPr algn="ctr">
              <a:lnSpc>
                <a:spcPct val="80000"/>
              </a:lnSpc>
              <a:buFontTx/>
              <a:buNone/>
            </a:pPr>
            <a:r>
              <a:rPr lang="en-US" sz="1600" b="1" dirty="0">
                <a:solidFill>
                  <a:schemeClr val="tx2"/>
                </a:solidFill>
                <a:latin typeface="Arial" charset="0"/>
                <a:cs typeface="Times New Roman" pitchFamily="18" charset="0"/>
              </a:rPr>
              <a:t>Dai et al. (2020, CD)</a:t>
            </a:r>
          </a:p>
          <a:p>
            <a:pPr>
              <a:buNone/>
            </a:pPr>
            <a:r>
              <a:rPr lang="en-US" sz="2000" b="1" dirty="0">
                <a:solidFill>
                  <a:schemeClr val="tx2"/>
                </a:solidFill>
                <a:latin typeface="Arial" charset="0"/>
                <a:cs typeface="Times New Roman" pitchFamily="18" charset="0"/>
              </a:rPr>
              <a:t>     </a:t>
            </a:r>
            <a:endParaRPr lang="en-US" sz="1600" b="1" dirty="0">
              <a:solidFill>
                <a:schemeClr val="tx2"/>
              </a:solidFill>
              <a:latin typeface="Arial" charset="0"/>
              <a:cs typeface="Times New Roman" pitchFamily="18" charset="0"/>
            </a:endParaRPr>
          </a:p>
          <a:p>
            <a:pPr algn="ctr">
              <a:lnSpc>
                <a:spcPct val="80000"/>
              </a:lnSpc>
              <a:buFontTx/>
              <a:buNone/>
            </a:pPr>
            <a:endParaRPr lang="en-US" sz="1600" b="1" dirty="0">
              <a:solidFill>
                <a:schemeClr val="tx2"/>
              </a:solidFill>
              <a:latin typeface="Arial" charset="0"/>
              <a:cs typeface="Times New Roman" pitchFamily="18" charset="0"/>
            </a:endParaRPr>
          </a:p>
          <a:p>
            <a:pPr algn="ctr">
              <a:lnSpc>
                <a:spcPct val="80000"/>
              </a:lnSpc>
              <a:buFontTx/>
              <a:buNone/>
            </a:pPr>
            <a:endParaRPr lang="en-US" sz="1600" b="1" dirty="0">
              <a:solidFill>
                <a:schemeClr val="tx2"/>
              </a:solidFill>
              <a:latin typeface="Arial" charset="0"/>
              <a:cs typeface="Times New Roman" pitchFamily="18" charset="0"/>
            </a:endParaRPr>
          </a:p>
          <a:p>
            <a:pPr algn="ctr">
              <a:lnSpc>
                <a:spcPct val="80000"/>
              </a:lnSpc>
              <a:buFontTx/>
              <a:buNone/>
            </a:pPr>
            <a:r>
              <a:rPr lang="en-US" sz="1600" b="1" dirty="0">
                <a:solidFill>
                  <a:schemeClr val="tx2"/>
                </a:solidFill>
                <a:latin typeface="Arial" charset="0"/>
                <a:cs typeface="Times New Roman" pitchFamily="18" charset="0"/>
              </a:rPr>
              <a:t>       </a:t>
            </a:r>
          </a:p>
          <a:p>
            <a:pPr algn="ctr">
              <a:lnSpc>
                <a:spcPct val="80000"/>
              </a:lnSpc>
              <a:buFontTx/>
              <a:buNone/>
            </a:pPr>
            <a:endParaRPr lang="en-US" sz="1600" b="1" dirty="0">
              <a:solidFill>
                <a:schemeClr val="tx2"/>
              </a:solidFill>
              <a:latin typeface="Arial" charset="0"/>
              <a:cs typeface="Times New Roman" pitchFamily="18" charset="0"/>
            </a:endParaRPr>
          </a:p>
          <a:p>
            <a:pPr algn="ctr">
              <a:lnSpc>
                <a:spcPct val="80000"/>
              </a:lnSpc>
              <a:buFontTx/>
              <a:buNone/>
            </a:pPr>
            <a:endParaRPr lang="en-US" sz="1600" b="1" dirty="0">
              <a:solidFill>
                <a:schemeClr val="tx2"/>
              </a:solidFill>
              <a:latin typeface="Arial" charset="0"/>
              <a:cs typeface="Times New Roman" pitchFamily="18" charset="0"/>
            </a:endParaRPr>
          </a:p>
        </p:txBody>
      </p:sp>
      <p:sp>
        <p:nvSpPr>
          <p:cNvPr id="3076" name="Text Box 4"/>
          <p:cNvSpPr txBox="1">
            <a:spLocks noChangeArrowheads="1"/>
          </p:cNvSpPr>
          <p:nvPr/>
        </p:nvSpPr>
        <p:spPr bwMode="auto">
          <a:xfrm>
            <a:off x="4505325" y="49641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p:txBody>
          <a:bodyPr/>
          <a:lstStyle/>
          <a:p>
            <a:pPr>
              <a:defRPr/>
            </a:pPr>
            <a:fld id="{11004247-48B2-4E85-AE06-0779406BEB7B}" type="slidenum">
              <a:rPr lang="en-US" smtClean="0">
                <a:solidFill>
                  <a:schemeClr val="bg2"/>
                </a:solidFill>
              </a:rPr>
              <a:pPr>
                <a:defRPr/>
              </a:pPr>
              <a:t>2</a:t>
            </a:fld>
            <a:endParaRPr lang="en-US" dirty="0">
              <a:solidFill>
                <a:schemeClr val="bg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114697-403B-4985-8285-C4D697FB5C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88387"/>
            <a:ext cx="5142386" cy="6705244"/>
          </a:xfrm>
          <a:prstGeom prst="rect">
            <a:avLst/>
          </a:prstGeom>
        </p:spPr>
      </p:pic>
      <p:sp>
        <p:nvSpPr>
          <p:cNvPr id="4" name="TextBox 3">
            <a:extLst>
              <a:ext uri="{FF2B5EF4-FFF2-40B4-BE49-F238E27FC236}">
                <a16:creationId xmlns:a16="http://schemas.microsoft.com/office/drawing/2014/main" id="{F26E375F-EA69-4060-A5E8-3A9DDCC17F8A}"/>
              </a:ext>
            </a:extLst>
          </p:cNvPr>
          <p:cNvSpPr txBox="1"/>
          <p:nvPr/>
        </p:nvSpPr>
        <p:spPr>
          <a:xfrm>
            <a:off x="5538145" y="533400"/>
            <a:ext cx="3631892" cy="830997"/>
          </a:xfrm>
          <a:prstGeom prst="rect">
            <a:avLst/>
          </a:prstGeom>
          <a:noFill/>
        </p:spPr>
        <p:txBody>
          <a:bodyPr wrap="none" rtlCol="0">
            <a:spAutoFit/>
          </a:bodyPr>
          <a:lstStyle/>
          <a:p>
            <a:pPr algn="l"/>
            <a:r>
              <a:rPr lang="en-US" sz="2400" dirty="0">
                <a:solidFill>
                  <a:srgbClr val="FF0000"/>
                </a:solidFill>
              </a:rPr>
              <a:t>Global T and TOA flux change </a:t>
            </a:r>
          </a:p>
          <a:p>
            <a:pPr algn="l"/>
            <a:r>
              <a:rPr lang="en-US" sz="2400" dirty="0">
                <a:solidFill>
                  <a:srgbClr val="FF0000"/>
                </a:solidFill>
              </a:rPr>
              <a:t>from abrupt 4xCO2 runs</a:t>
            </a:r>
          </a:p>
        </p:txBody>
      </p:sp>
      <p:sp>
        <p:nvSpPr>
          <p:cNvPr id="5" name="TextBox 4">
            <a:extLst>
              <a:ext uri="{FF2B5EF4-FFF2-40B4-BE49-F238E27FC236}">
                <a16:creationId xmlns:a16="http://schemas.microsoft.com/office/drawing/2014/main" id="{B023BD90-F96B-4D1A-8F82-7548B3856DA5}"/>
              </a:ext>
            </a:extLst>
          </p:cNvPr>
          <p:cNvSpPr txBox="1"/>
          <p:nvPr/>
        </p:nvSpPr>
        <p:spPr>
          <a:xfrm>
            <a:off x="6724281" y="5361801"/>
            <a:ext cx="2648319" cy="276999"/>
          </a:xfrm>
          <a:prstGeom prst="rect">
            <a:avLst/>
          </a:prstGeom>
          <a:noFill/>
        </p:spPr>
        <p:txBody>
          <a:bodyPr wrap="square">
            <a:spAutoFit/>
          </a:bodyPr>
          <a:lstStyle/>
          <a:p>
            <a:r>
              <a:rPr lang="en-US" sz="1200" b="1" dirty="0">
                <a:solidFill>
                  <a:srgbClr val="000000"/>
                </a:solidFill>
              </a:rPr>
              <a:t>Dai et al. (2020)</a:t>
            </a:r>
            <a:endParaRPr lang="en-US" sz="1200" dirty="0"/>
          </a:p>
        </p:txBody>
      </p:sp>
    </p:spTree>
    <p:extLst>
      <p:ext uri="{BB962C8B-B14F-4D97-AF65-F5344CB8AC3E}">
        <p14:creationId xmlns:p14="http://schemas.microsoft.com/office/powerpoint/2010/main" val="1226028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590800"/>
            <a:ext cx="5006975" cy="3879850"/>
          </a:xfrm>
          <a:prstGeom prst="rect">
            <a:avLst/>
          </a:prstGeom>
          <a:noFill/>
        </p:spPr>
      </p:pic>
      <p:sp>
        <p:nvSpPr>
          <p:cNvPr id="2" name="Title 1"/>
          <p:cNvSpPr>
            <a:spLocks noGrp="1"/>
          </p:cNvSpPr>
          <p:nvPr>
            <p:ph type="title"/>
          </p:nvPr>
        </p:nvSpPr>
        <p:spPr>
          <a:xfrm>
            <a:off x="228600" y="304800"/>
            <a:ext cx="8594725" cy="530132"/>
          </a:xfrm>
        </p:spPr>
        <p:txBody>
          <a:bodyPr/>
          <a:lstStyle/>
          <a:p>
            <a:r>
              <a:rPr lang="en-US" sz="3200" dirty="0"/>
              <a:t>Equilibrium Climate Sensitivity Estimate</a:t>
            </a:r>
          </a:p>
        </p:txBody>
      </p:sp>
      <p:sp>
        <p:nvSpPr>
          <p:cNvPr id="3" name="Rectangle 2"/>
          <p:cNvSpPr/>
          <p:nvPr/>
        </p:nvSpPr>
        <p:spPr>
          <a:xfrm>
            <a:off x="457200" y="1905000"/>
            <a:ext cx="3129956" cy="4113947"/>
          </a:xfrm>
          <a:prstGeom prst="rect">
            <a:avLst/>
          </a:prstGeom>
        </p:spPr>
        <p:txBody>
          <a:bodyPr wrap="square">
            <a:spAutoFit/>
          </a:bodyPr>
          <a:lstStyle/>
          <a:p>
            <a:r>
              <a:rPr lang="en-US" dirty="0">
                <a:solidFill>
                  <a:schemeClr val="tx2"/>
                </a:solidFill>
                <a:latin typeface="Times New Roman" panose="02020603050405020304" pitchFamily="18" charset="0"/>
                <a:ea typeface="SimSun" panose="02010600030101010101" pitchFamily="2" charset="-122"/>
                <a:cs typeface="Times New Roman" panose="02020603050405020304" pitchFamily="18" charset="0"/>
                <a:sym typeface="Symbol" panose="05050102010706020507" pitchFamily="18" charset="2"/>
              </a:rPr>
              <a:t></a:t>
            </a:r>
            <a:r>
              <a:rPr lang="en-US" dirty="0">
                <a:solidFill>
                  <a:schemeClr val="tx2"/>
                </a:solidFill>
                <a:latin typeface="Times New Roman" panose="02020603050405020304" pitchFamily="18" charset="0"/>
                <a:ea typeface="SimSun" panose="02010600030101010101" pitchFamily="2" charset="-122"/>
              </a:rPr>
              <a:t>N = </a:t>
            </a:r>
            <a:r>
              <a:rPr lang="en-US" i="1" dirty="0">
                <a:solidFill>
                  <a:schemeClr val="tx2"/>
                </a:solidFill>
                <a:latin typeface="Times New Roman" panose="02020603050405020304" pitchFamily="18" charset="0"/>
                <a:ea typeface="SimSun" panose="02010600030101010101" pitchFamily="2" charset="-122"/>
              </a:rPr>
              <a:t>F</a:t>
            </a:r>
            <a:r>
              <a:rPr lang="en-US" dirty="0">
                <a:solidFill>
                  <a:schemeClr val="tx2"/>
                </a:solidFill>
                <a:latin typeface="Times New Roman" panose="02020603050405020304" pitchFamily="18" charset="0"/>
                <a:ea typeface="SimSun" panose="02010600030101010101" pitchFamily="2" charset="-122"/>
              </a:rPr>
              <a:t> - </a:t>
            </a:r>
            <a:r>
              <a:rPr lang="en-US" dirty="0">
                <a:solidFill>
                  <a:schemeClr val="tx2"/>
                </a:solidFill>
                <a:latin typeface="Times New Roman" panose="02020603050405020304" pitchFamily="18" charset="0"/>
                <a:ea typeface="SimSun" panose="02010600030101010101" pitchFamily="2" charset="-122"/>
                <a:cs typeface="Times New Roman" panose="02020603050405020304" pitchFamily="18" charset="0"/>
                <a:sym typeface="Symbol" panose="05050102010706020507" pitchFamily="18" charset="2"/>
              </a:rPr>
              <a:t>b</a:t>
            </a:r>
            <a:r>
              <a:rPr lang="en-US" dirty="0">
                <a:solidFill>
                  <a:schemeClr val="tx2"/>
                </a:solidFill>
                <a:latin typeface="Times New Roman" panose="02020603050405020304" pitchFamily="18" charset="0"/>
                <a:ea typeface="SimSun" panose="02010600030101010101" pitchFamily="2" charset="-122"/>
              </a:rPr>
              <a:t> </a:t>
            </a:r>
            <a:r>
              <a:rPr lang="en-US" dirty="0">
                <a:solidFill>
                  <a:schemeClr val="tx2"/>
                </a:solidFill>
                <a:latin typeface="Times New Roman" panose="02020603050405020304" pitchFamily="18" charset="0"/>
                <a:ea typeface="SimSun" panose="02010600030101010101" pitchFamily="2" charset="-122"/>
                <a:cs typeface="Times New Roman" panose="02020603050405020304" pitchFamily="18" charset="0"/>
                <a:sym typeface="Symbol" panose="05050102010706020507" pitchFamily="18" charset="2"/>
              </a:rPr>
              <a:t></a:t>
            </a:r>
            <a:r>
              <a:rPr lang="en-US" dirty="0">
                <a:solidFill>
                  <a:schemeClr val="tx2"/>
                </a:solidFill>
                <a:latin typeface="Times New Roman" panose="02020603050405020304" pitchFamily="18" charset="0"/>
                <a:ea typeface="SimSun" panose="02010600030101010101" pitchFamily="2" charset="-122"/>
              </a:rPr>
              <a:t>T</a:t>
            </a:r>
          </a:p>
          <a:p>
            <a:endParaRPr lang="en-US" dirty="0">
              <a:solidFill>
                <a:schemeClr val="tx2"/>
              </a:solidFill>
              <a:latin typeface="Times New Roman" panose="02020603050405020304" pitchFamily="18" charset="0"/>
              <a:ea typeface="SimSun" panose="02010600030101010101" pitchFamily="2" charset="-122"/>
            </a:endParaRPr>
          </a:p>
          <a:p>
            <a:r>
              <a:rPr lang="en-US" dirty="0">
                <a:solidFill>
                  <a:srgbClr val="FF0000"/>
                </a:solidFill>
                <a:latin typeface="Times New Roman" panose="02020603050405020304" pitchFamily="18" charset="0"/>
                <a:ea typeface="SimSun" panose="02010600030101010101" pitchFamily="2" charset="-122"/>
              </a:rPr>
              <a:t>ECS = 0.5 F/</a:t>
            </a:r>
            <a:r>
              <a:rPr lang="en-US" dirty="0">
                <a:solidFill>
                  <a:srgbClr val="FF0000"/>
                </a:solidFill>
                <a:latin typeface="Times New Roman" panose="02020603050405020304" pitchFamily="18" charset="0"/>
                <a:ea typeface="SimSun" panose="02010600030101010101" pitchFamily="2" charset="-122"/>
                <a:cs typeface="Times New Roman" panose="02020603050405020304" pitchFamily="18" charset="0"/>
                <a:sym typeface="Symbol" panose="05050102010706020507" pitchFamily="18" charset="2"/>
              </a:rPr>
              <a:t> b</a:t>
            </a:r>
          </a:p>
          <a:p>
            <a:endParaRPr lang="en-US" dirty="0">
              <a:solidFill>
                <a:srgbClr val="FF0000"/>
              </a:solidFill>
              <a:latin typeface="Times New Roman" panose="02020603050405020304" pitchFamily="18" charset="0"/>
              <a:ea typeface="SimSun" panose="02010600030101010101" pitchFamily="2" charset="-122"/>
              <a:cs typeface="Times New Roman" panose="02020603050405020304" pitchFamily="18" charset="0"/>
              <a:sym typeface="Symbol" panose="05050102010706020507" pitchFamily="18" charset="2"/>
            </a:endParaRPr>
          </a:p>
          <a:p>
            <a:r>
              <a:rPr lang="en-US" dirty="0">
                <a:solidFill>
                  <a:schemeClr val="tx2"/>
                </a:solidFill>
                <a:latin typeface="Times New Roman" panose="02020603050405020304" pitchFamily="18" charset="0"/>
                <a:ea typeface="SimSun" panose="02010600030101010101" pitchFamily="2" charset="-122"/>
                <a:cs typeface="Times New Roman" panose="02020603050405020304" pitchFamily="18" charset="0"/>
                <a:sym typeface="Symbol" panose="05050102010706020507" pitchFamily="18" charset="2"/>
              </a:rPr>
              <a:t>F is the intercept</a:t>
            </a:r>
          </a:p>
          <a:p>
            <a:r>
              <a:rPr lang="en-US" dirty="0">
                <a:solidFill>
                  <a:schemeClr val="tx2"/>
                </a:solidFill>
                <a:latin typeface="Times New Roman" panose="02020603050405020304" pitchFamily="18" charset="0"/>
                <a:ea typeface="SimSun" panose="02010600030101010101" pitchFamily="2" charset="-122"/>
                <a:cs typeface="Times New Roman" panose="02020603050405020304" pitchFamily="18" charset="0"/>
                <a:sym typeface="Symbol" panose="05050102010706020507" pitchFamily="18" charset="2"/>
              </a:rPr>
              <a:t>for 4</a:t>
            </a:r>
            <a:r>
              <a:rPr lang="en-US" sz="2000" dirty="0">
                <a:solidFill>
                  <a:schemeClr val="tx2"/>
                </a:solidFill>
                <a:latin typeface="Times New Roman" panose="02020603050405020304" pitchFamily="18" charset="0"/>
                <a:ea typeface="SimSun" panose="02010600030101010101" pitchFamily="2" charset="-122"/>
                <a:cs typeface="Times New Roman" panose="02020603050405020304" pitchFamily="18" charset="0"/>
                <a:sym typeface="Symbol" panose="05050102010706020507" pitchFamily="18" charset="2"/>
              </a:rPr>
              <a:t>×</a:t>
            </a:r>
            <a:r>
              <a:rPr lang="en-US" dirty="0">
                <a:solidFill>
                  <a:schemeClr val="tx2"/>
                </a:solidFill>
                <a:latin typeface="Times New Roman" panose="02020603050405020304" pitchFamily="18" charset="0"/>
                <a:ea typeface="SimSun" panose="02010600030101010101" pitchFamily="2" charset="-122"/>
                <a:cs typeface="Times New Roman" panose="02020603050405020304" pitchFamily="18" charset="0"/>
                <a:sym typeface="Symbol" panose="05050102010706020507" pitchFamily="18" charset="2"/>
              </a:rPr>
              <a:t>CO</a:t>
            </a:r>
            <a:r>
              <a:rPr lang="en-US" baseline="-25000" dirty="0">
                <a:solidFill>
                  <a:schemeClr val="tx2"/>
                </a:solidFill>
                <a:latin typeface="Times New Roman" panose="02020603050405020304" pitchFamily="18" charset="0"/>
                <a:ea typeface="SimSun" panose="02010600030101010101" pitchFamily="2" charset="-122"/>
                <a:cs typeface="Times New Roman" panose="02020603050405020304" pitchFamily="18" charset="0"/>
                <a:sym typeface="Symbol" panose="05050102010706020507" pitchFamily="18" charset="2"/>
              </a:rPr>
              <a:t>2</a:t>
            </a:r>
          </a:p>
          <a:p>
            <a:endParaRPr lang="en-US" baseline="-25000" dirty="0">
              <a:solidFill>
                <a:schemeClr val="tx2"/>
              </a:solidFill>
              <a:latin typeface="Times New Roman" panose="02020603050405020304" pitchFamily="18" charset="0"/>
              <a:ea typeface="SimSun" panose="02010600030101010101" pitchFamily="2" charset="-122"/>
              <a:cs typeface="Times New Roman" panose="02020603050405020304" pitchFamily="18" charset="0"/>
              <a:sym typeface="Symbol" panose="05050102010706020507" pitchFamily="18" charset="2"/>
            </a:endParaRPr>
          </a:p>
          <a:p>
            <a:r>
              <a:rPr lang="en-US" dirty="0">
                <a:solidFill>
                  <a:schemeClr val="tx2"/>
                </a:solidFill>
                <a:latin typeface="Times New Roman" panose="02020603050405020304" pitchFamily="18" charset="0"/>
                <a:ea typeface="SimSun" panose="02010600030101010101" pitchFamily="2" charset="-122"/>
                <a:cs typeface="Times New Roman" panose="02020603050405020304" pitchFamily="18" charset="0"/>
                <a:sym typeface="Symbol" panose="05050102010706020507" pitchFamily="18" charset="2"/>
              </a:rPr>
              <a:t> </a:t>
            </a:r>
            <a:r>
              <a:rPr lang="en-US" dirty="0">
                <a:solidFill>
                  <a:srgbClr val="FF0000"/>
                </a:solidFill>
                <a:latin typeface="Times New Roman" panose="02020603050405020304" pitchFamily="18" charset="0"/>
                <a:ea typeface="SimSun" panose="02010600030101010101" pitchFamily="2" charset="-122"/>
                <a:cs typeface="Times New Roman" panose="02020603050405020304" pitchFamily="18" charset="0"/>
                <a:sym typeface="Symbol" panose="05050102010706020507" pitchFamily="18" charset="2"/>
              </a:rPr>
              <a:t>b = </a:t>
            </a:r>
            <a:r>
              <a:rPr lang="en-US"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sym typeface="Symbol" panose="05050102010706020507" pitchFamily="18" charset="2"/>
              </a:rPr>
              <a:t>d</a:t>
            </a:r>
            <a:r>
              <a:rPr lang="en-US" dirty="0" err="1">
                <a:solidFill>
                  <a:srgbClr val="FF0000"/>
                </a:solidFill>
                <a:latin typeface="Times New Roman" panose="02020603050405020304" pitchFamily="18" charset="0"/>
                <a:ea typeface="SimSun" panose="02010600030101010101" pitchFamily="2" charset="-122"/>
              </a:rPr>
              <a:t>N</a:t>
            </a:r>
            <a:r>
              <a:rPr lang="en-US" dirty="0">
                <a:solidFill>
                  <a:srgbClr val="FF0000"/>
                </a:solidFill>
                <a:latin typeface="Times New Roman" panose="02020603050405020304" pitchFamily="18" charset="0"/>
                <a:ea typeface="SimSun" panose="02010600030101010101" pitchFamily="2" charset="-122"/>
              </a:rPr>
              <a:t>/</a:t>
            </a:r>
            <a:r>
              <a:rPr lang="en-US" dirty="0">
                <a:solidFill>
                  <a:srgbClr val="FF0000"/>
                </a:solidFill>
                <a:latin typeface="Times New Roman" panose="02020603050405020304" pitchFamily="18" charset="0"/>
                <a:ea typeface="SimSun" panose="02010600030101010101" pitchFamily="2" charset="-122"/>
                <a:cs typeface="Times New Roman" panose="02020603050405020304" pitchFamily="18" charset="0"/>
                <a:sym typeface="Symbol" panose="05050102010706020507" pitchFamily="18" charset="2"/>
              </a:rPr>
              <a:t> dT</a:t>
            </a:r>
            <a:r>
              <a:rPr lang="en-US" dirty="0">
                <a:solidFill>
                  <a:schemeClr val="tx2"/>
                </a:solidFill>
                <a:latin typeface="Times New Roman" panose="02020603050405020304" pitchFamily="18" charset="0"/>
                <a:ea typeface="SimSun" panose="02010600030101010101" pitchFamily="2" charset="-122"/>
                <a:cs typeface="Times New Roman" panose="02020603050405020304" pitchFamily="18" charset="0"/>
                <a:sym typeface="Symbol" panose="05050102010706020507" pitchFamily="18" charset="2"/>
              </a:rPr>
              <a:t> for the </a:t>
            </a:r>
            <a:r>
              <a:rPr lang="en-US" dirty="0">
                <a:solidFill>
                  <a:srgbClr val="00B050"/>
                </a:solidFill>
                <a:latin typeface="Times New Roman" panose="02020603050405020304" pitchFamily="18" charset="0"/>
                <a:ea typeface="SimSun" panose="02010600030101010101" pitchFamily="2" charset="-122"/>
                <a:cs typeface="Times New Roman" panose="02020603050405020304" pitchFamily="18" charset="0"/>
                <a:sym typeface="Symbol" panose="05050102010706020507" pitchFamily="18" charset="2"/>
              </a:rPr>
              <a:t>green line</a:t>
            </a:r>
          </a:p>
          <a:p>
            <a:endParaRPr lang="en-US" baseline="-25000" dirty="0">
              <a:solidFill>
                <a:schemeClr val="tx2"/>
              </a:solidFill>
            </a:endParaRPr>
          </a:p>
        </p:txBody>
      </p:sp>
      <p:sp>
        <p:nvSpPr>
          <p:cNvPr id="4" name="Rectangle 3"/>
          <p:cNvSpPr/>
          <p:nvPr/>
        </p:nvSpPr>
        <p:spPr>
          <a:xfrm>
            <a:off x="396614" y="1143000"/>
            <a:ext cx="6482929" cy="461665"/>
          </a:xfrm>
          <a:prstGeom prst="rect">
            <a:avLst/>
          </a:prstGeom>
        </p:spPr>
        <p:txBody>
          <a:bodyPr wrap="none">
            <a:spAutoFit/>
          </a:bodyPr>
          <a:lstStyle/>
          <a:p>
            <a:pPr marL="342900" indent="-342900" algn="l">
              <a:buFont typeface="Arial" panose="020B0604020202020204" pitchFamily="34" charset="0"/>
              <a:buChar char="•"/>
            </a:pPr>
            <a:r>
              <a:rPr lang="en-US" sz="2400" b="1" dirty="0">
                <a:solidFill>
                  <a:schemeClr val="tx2"/>
                </a:solidFill>
                <a:latin typeface="Times New Roman" panose="02020603050405020304" pitchFamily="18" charset="0"/>
                <a:ea typeface="SimSun" panose="02010600030101010101" pitchFamily="2" charset="-122"/>
              </a:rPr>
              <a:t>Linear fitting method of Gregory et al. (2004)</a:t>
            </a:r>
            <a:endParaRPr lang="en-US" sz="2400" b="1" dirty="0">
              <a:solidFill>
                <a:schemeClr val="tx2"/>
              </a:solidFill>
            </a:endParaRPr>
          </a:p>
        </p:txBody>
      </p:sp>
      <p:sp>
        <p:nvSpPr>
          <p:cNvPr id="6" name="TextBox 5">
            <a:extLst>
              <a:ext uri="{FF2B5EF4-FFF2-40B4-BE49-F238E27FC236}">
                <a16:creationId xmlns:a16="http://schemas.microsoft.com/office/drawing/2014/main" id="{CB8B128B-A27E-4003-853A-43E9A3056678}"/>
              </a:ext>
            </a:extLst>
          </p:cNvPr>
          <p:cNvSpPr txBox="1"/>
          <p:nvPr/>
        </p:nvSpPr>
        <p:spPr>
          <a:xfrm>
            <a:off x="6724281" y="6169223"/>
            <a:ext cx="2648319" cy="276999"/>
          </a:xfrm>
          <a:prstGeom prst="rect">
            <a:avLst/>
          </a:prstGeom>
          <a:noFill/>
        </p:spPr>
        <p:txBody>
          <a:bodyPr wrap="square">
            <a:spAutoFit/>
          </a:bodyPr>
          <a:lstStyle/>
          <a:p>
            <a:r>
              <a:rPr lang="en-US" sz="1200" b="1" dirty="0">
                <a:solidFill>
                  <a:srgbClr val="000000"/>
                </a:solidFill>
              </a:rPr>
              <a:t>Dai et al. (2020)</a:t>
            </a:r>
            <a:endParaRPr lang="en-US" sz="1200" dirty="0"/>
          </a:p>
        </p:txBody>
      </p:sp>
    </p:spTree>
    <p:extLst>
      <p:ext uri="{BB962C8B-B14F-4D97-AF65-F5344CB8AC3E}">
        <p14:creationId xmlns:p14="http://schemas.microsoft.com/office/powerpoint/2010/main" val="419172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72A2CB-8C0C-44FA-AF20-9FD6E6D87DB6}"/>
              </a:ext>
            </a:extLst>
          </p:cNvPr>
          <p:cNvPicPr>
            <a:picLocks noChangeAspect="1"/>
          </p:cNvPicPr>
          <p:nvPr/>
        </p:nvPicPr>
        <p:blipFill rotWithShape="1">
          <a:blip r:embed="rId2"/>
          <a:srcRect t="17548"/>
          <a:stretch/>
        </p:blipFill>
        <p:spPr>
          <a:xfrm>
            <a:off x="3017520" y="4191000"/>
            <a:ext cx="6126480" cy="2506345"/>
          </a:xfrm>
          <a:prstGeom prst="rect">
            <a:avLst/>
          </a:prstGeom>
        </p:spPr>
      </p:pic>
      <p:sp>
        <p:nvSpPr>
          <p:cNvPr id="2" name="Title 1">
            <a:extLst>
              <a:ext uri="{FF2B5EF4-FFF2-40B4-BE49-F238E27FC236}">
                <a16:creationId xmlns:a16="http://schemas.microsoft.com/office/drawing/2014/main" id="{F70AB7FE-10EE-4B3C-BC82-6329CF281D5F}"/>
              </a:ext>
            </a:extLst>
          </p:cNvPr>
          <p:cNvSpPr>
            <a:spLocks noGrp="1"/>
          </p:cNvSpPr>
          <p:nvPr>
            <p:ph type="title"/>
          </p:nvPr>
        </p:nvSpPr>
        <p:spPr>
          <a:xfrm>
            <a:off x="549275" y="76200"/>
            <a:ext cx="8042276" cy="883024"/>
          </a:xfrm>
        </p:spPr>
        <p:txBody>
          <a:bodyPr/>
          <a:lstStyle/>
          <a:p>
            <a:r>
              <a:rPr lang="en-US" sz="3200" dirty="0">
                <a:solidFill>
                  <a:srgbClr val="FF0000"/>
                </a:solidFill>
              </a:rPr>
              <a:t>An Improved Method for Estimating ECS</a:t>
            </a:r>
            <a:br>
              <a:rPr lang="en-US" sz="3200" dirty="0">
                <a:solidFill>
                  <a:srgbClr val="FF0000"/>
                </a:solidFill>
              </a:rPr>
            </a:br>
            <a:r>
              <a:rPr lang="en-US" sz="1800" dirty="0">
                <a:solidFill>
                  <a:schemeClr val="tx1"/>
                </a:solidFill>
              </a:rPr>
              <a:t>(Dai et al. 2020, </a:t>
            </a:r>
            <a:r>
              <a:rPr lang="en-US" sz="1800" i="1" dirty="0" err="1">
                <a:solidFill>
                  <a:schemeClr val="tx1"/>
                </a:solidFill>
              </a:rPr>
              <a:t>Clim</a:t>
            </a:r>
            <a:r>
              <a:rPr lang="en-US" sz="1800" i="1" dirty="0">
                <a:solidFill>
                  <a:schemeClr val="tx1"/>
                </a:solidFill>
              </a:rPr>
              <a:t>. </a:t>
            </a:r>
            <a:r>
              <a:rPr lang="en-US" sz="1800" i="1" dirty="0" err="1">
                <a:solidFill>
                  <a:schemeClr val="tx1"/>
                </a:solidFill>
              </a:rPr>
              <a:t>Dyn</a:t>
            </a:r>
            <a:r>
              <a:rPr lang="en-US" sz="1800" i="1" dirty="0">
                <a:solidFill>
                  <a:schemeClr val="tx1"/>
                </a:solidFill>
              </a:rPr>
              <a:t>.</a:t>
            </a:r>
            <a:r>
              <a:rPr lang="en-US" sz="1800" dirty="0">
                <a:solidFill>
                  <a:schemeClr val="tx1"/>
                </a:solidFill>
              </a:rPr>
              <a:t>)</a:t>
            </a:r>
            <a:endParaRPr lang="en-US" sz="3200" dirty="0">
              <a:solidFill>
                <a:schemeClr val="tx1"/>
              </a:solidFill>
            </a:endParaRPr>
          </a:p>
        </p:txBody>
      </p:sp>
      <p:sp>
        <p:nvSpPr>
          <p:cNvPr id="4" name="TextBox 3">
            <a:extLst>
              <a:ext uri="{FF2B5EF4-FFF2-40B4-BE49-F238E27FC236}">
                <a16:creationId xmlns:a16="http://schemas.microsoft.com/office/drawing/2014/main" id="{E0917C00-A741-48D4-BCD8-E7D421334256}"/>
              </a:ext>
            </a:extLst>
          </p:cNvPr>
          <p:cNvSpPr txBox="1"/>
          <p:nvPr/>
        </p:nvSpPr>
        <p:spPr>
          <a:xfrm>
            <a:off x="304800" y="992654"/>
            <a:ext cx="7143751" cy="4278094"/>
          </a:xfrm>
          <a:prstGeom prst="rect">
            <a:avLst/>
          </a:prstGeom>
          <a:noFill/>
        </p:spPr>
        <p:txBody>
          <a:bodyPr wrap="square">
            <a:spAutoFit/>
          </a:bodyPr>
          <a:lstStyle/>
          <a:p>
            <a:pPr algn="l"/>
            <a:r>
              <a:rPr lang="en-US" sz="2400" b="1" dirty="0">
                <a:solidFill>
                  <a:srgbClr val="FF0000"/>
                </a:solidFill>
              </a:rPr>
              <a:t>ECS = θ × (</a:t>
            </a:r>
            <a:r>
              <a:rPr lang="en-US" sz="2400" b="1" dirty="0" err="1">
                <a:solidFill>
                  <a:srgbClr val="FF0000"/>
                </a:solidFill>
              </a:rPr>
              <a:t>ΔT</a:t>
            </a:r>
            <a:r>
              <a:rPr lang="en-US" sz="2400" b="1" baseline="-25000" dirty="0" err="1">
                <a:solidFill>
                  <a:srgbClr val="FF0000"/>
                </a:solidFill>
              </a:rPr>
              <a:t>mean</a:t>
            </a:r>
            <a:r>
              <a:rPr lang="en-US" sz="2400" b="1" dirty="0">
                <a:solidFill>
                  <a:srgbClr val="FF0000"/>
                </a:solidFill>
              </a:rPr>
              <a:t> + </a:t>
            </a:r>
            <a:r>
              <a:rPr lang="en-US" sz="2400" b="1" dirty="0" err="1">
                <a:solidFill>
                  <a:srgbClr val="FF0000"/>
                </a:solidFill>
              </a:rPr>
              <a:t>ΔN</a:t>
            </a:r>
            <a:r>
              <a:rPr lang="en-US" sz="2400" b="1" baseline="-25000" dirty="0" err="1">
                <a:solidFill>
                  <a:srgbClr val="FF0000"/>
                </a:solidFill>
              </a:rPr>
              <a:t>mean</a:t>
            </a:r>
            <a:r>
              <a:rPr lang="en-US" sz="2400" b="1" dirty="0">
                <a:solidFill>
                  <a:srgbClr val="FF0000"/>
                </a:solidFill>
              </a:rPr>
              <a:t>/b)       </a:t>
            </a:r>
            <a:r>
              <a:rPr lang="en-US" sz="2400" dirty="0">
                <a:solidFill>
                  <a:srgbClr val="C00000"/>
                </a:solidFill>
              </a:rPr>
              <a:t>based on 4xCO2 run</a:t>
            </a:r>
          </a:p>
          <a:p>
            <a:pPr algn="l"/>
            <a:endParaRPr lang="en-US" sz="2000" dirty="0">
              <a:solidFill>
                <a:srgbClr val="FF0000"/>
              </a:solidFill>
            </a:endParaRPr>
          </a:p>
          <a:p>
            <a:pPr algn="l"/>
            <a:r>
              <a:rPr lang="en-US" sz="2400" dirty="0" err="1">
                <a:solidFill>
                  <a:srgbClr val="C00000"/>
                </a:solidFill>
              </a:rPr>
              <a:t>ΔT</a:t>
            </a:r>
            <a:r>
              <a:rPr lang="en-US" sz="2400" baseline="-25000" dirty="0" err="1">
                <a:solidFill>
                  <a:srgbClr val="C00000"/>
                </a:solidFill>
              </a:rPr>
              <a:t>mean</a:t>
            </a:r>
            <a:r>
              <a:rPr lang="en-US" sz="2400" dirty="0">
                <a:solidFill>
                  <a:srgbClr val="C00000"/>
                </a:solidFill>
              </a:rPr>
              <a:t> = realized warming near the end of simulation</a:t>
            </a:r>
          </a:p>
          <a:p>
            <a:pPr algn="l"/>
            <a:endParaRPr lang="en-US" sz="2000" dirty="0">
              <a:solidFill>
                <a:srgbClr val="C00000"/>
              </a:solidFill>
            </a:endParaRPr>
          </a:p>
          <a:p>
            <a:pPr algn="l"/>
            <a:r>
              <a:rPr lang="en-US" sz="2400" dirty="0" err="1">
                <a:solidFill>
                  <a:srgbClr val="C00000"/>
                </a:solidFill>
              </a:rPr>
              <a:t>ΔN</a:t>
            </a:r>
            <a:r>
              <a:rPr lang="en-US" sz="2400" baseline="-25000" dirty="0" err="1">
                <a:solidFill>
                  <a:srgbClr val="C00000"/>
                </a:solidFill>
              </a:rPr>
              <a:t>mean</a:t>
            </a:r>
            <a:r>
              <a:rPr lang="en-US" sz="2400" dirty="0">
                <a:solidFill>
                  <a:srgbClr val="C00000"/>
                </a:solidFill>
              </a:rPr>
              <a:t>/b = unrealized warming by the simulation</a:t>
            </a:r>
          </a:p>
          <a:p>
            <a:pPr algn="l"/>
            <a:endParaRPr lang="en-US" sz="2000" dirty="0">
              <a:solidFill>
                <a:srgbClr val="C00000"/>
              </a:solidFill>
            </a:endParaRPr>
          </a:p>
          <a:p>
            <a:pPr algn="l"/>
            <a:r>
              <a:rPr lang="en-US" sz="2400" dirty="0" err="1">
                <a:solidFill>
                  <a:srgbClr val="C00000"/>
                </a:solidFill>
              </a:rPr>
              <a:t>ΔN</a:t>
            </a:r>
            <a:r>
              <a:rPr lang="en-US" sz="2400" baseline="-25000" dirty="0" err="1">
                <a:solidFill>
                  <a:srgbClr val="C00000"/>
                </a:solidFill>
              </a:rPr>
              <a:t>mean</a:t>
            </a:r>
            <a:r>
              <a:rPr lang="en-US" sz="2400" dirty="0">
                <a:solidFill>
                  <a:srgbClr val="C00000"/>
                </a:solidFill>
              </a:rPr>
              <a:t>= TOA net flux near the end of the simulation</a:t>
            </a:r>
          </a:p>
          <a:p>
            <a:pPr algn="l"/>
            <a:endParaRPr lang="en-US" sz="2000" dirty="0">
              <a:solidFill>
                <a:srgbClr val="C00000"/>
              </a:solidFill>
            </a:endParaRPr>
          </a:p>
          <a:p>
            <a:pPr algn="l"/>
            <a:r>
              <a:rPr lang="en-US" sz="2400" dirty="0">
                <a:solidFill>
                  <a:srgbClr val="C00000"/>
                </a:solidFill>
              </a:rPr>
              <a:t>b = -</a:t>
            </a:r>
            <a:r>
              <a:rPr lang="en-US" sz="2400" dirty="0" err="1">
                <a:solidFill>
                  <a:srgbClr val="C00000"/>
                </a:solidFill>
              </a:rPr>
              <a:t>dN</a:t>
            </a:r>
            <a:r>
              <a:rPr lang="en-US" sz="2400" dirty="0">
                <a:solidFill>
                  <a:srgbClr val="C00000"/>
                </a:solidFill>
              </a:rPr>
              <a:t>/dT near the end of the simulation</a:t>
            </a:r>
          </a:p>
          <a:p>
            <a:pPr algn="l"/>
            <a:endParaRPr lang="en-US" sz="2400" dirty="0">
              <a:solidFill>
                <a:srgbClr val="C00000"/>
              </a:solidFill>
            </a:endParaRPr>
          </a:p>
          <a:p>
            <a:pPr algn="l"/>
            <a:r>
              <a:rPr lang="en-US" sz="2400" dirty="0">
                <a:solidFill>
                  <a:srgbClr val="C00000"/>
                </a:solidFill>
              </a:rPr>
              <a:t>θ</a:t>
            </a:r>
            <a:r>
              <a:rPr lang="en-US" sz="2400" b="1" dirty="0">
                <a:solidFill>
                  <a:srgbClr val="C00000"/>
                </a:solidFill>
              </a:rPr>
              <a:t> </a:t>
            </a:r>
            <a:r>
              <a:rPr lang="en-US" sz="2400" dirty="0">
                <a:solidFill>
                  <a:srgbClr val="C00000"/>
                </a:solidFill>
              </a:rPr>
              <a:t>= 0.485 or 0.4759</a:t>
            </a:r>
          </a:p>
          <a:p>
            <a:pPr algn="l"/>
            <a:endParaRPr lang="en-US" sz="2400" dirty="0">
              <a:solidFill>
                <a:srgbClr val="FF0000"/>
              </a:solidFill>
            </a:endParaRPr>
          </a:p>
        </p:txBody>
      </p:sp>
    </p:spTree>
    <p:extLst>
      <p:ext uri="{BB962C8B-B14F-4D97-AF65-F5344CB8AC3E}">
        <p14:creationId xmlns:p14="http://schemas.microsoft.com/office/powerpoint/2010/main" val="3469335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4DDC-7E88-4C65-B129-ECAD8460C841}"/>
              </a:ext>
            </a:extLst>
          </p:cNvPr>
          <p:cNvSpPr>
            <a:spLocks noGrp="1"/>
          </p:cNvSpPr>
          <p:nvPr>
            <p:ph type="title"/>
          </p:nvPr>
        </p:nvSpPr>
        <p:spPr>
          <a:xfrm>
            <a:off x="549275" y="187044"/>
            <a:ext cx="8042276" cy="1336956"/>
          </a:xfrm>
        </p:spPr>
        <p:txBody>
          <a:bodyPr/>
          <a:lstStyle/>
          <a:p>
            <a:r>
              <a:rPr lang="en-US" sz="3600" dirty="0"/>
              <a:t>Variations in the Estimated Slope (b=</a:t>
            </a:r>
            <a:r>
              <a:rPr lang="en-US" sz="3600" dirty="0">
                <a:sym typeface="Symbol" panose="05050102010706020507" pitchFamily="18" charset="2"/>
              </a:rPr>
              <a:t></a:t>
            </a:r>
            <a:r>
              <a:rPr lang="en-US" sz="3600" dirty="0" err="1"/>
              <a:t>dN</a:t>
            </a:r>
            <a:r>
              <a:rPr lang="en-US" sz="3600" dirty="0"/>
              <a:t>/dT)</a:t>
            </a:r>
          </a:p>
        </p:txBody>
      </p:sp>
      <p:pic>
        <p:nvPicPr>
          <p:cNvPr id="3" name="Picture 2">
            <a:extLst>
              <a:ext uri="{FF2B5EF4-FFF2-40B4-BE49-F238E27FC236}">
                <a16:creationId xmlns:a16="http://schemas.microsoft.com/office/drawing/2014/main" id="{309F425F-72F5-4D4C-AA9C-483FAD0FEEA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121" y="1828800"/>
            <a:ext cx="8952679" cy="4572000"/>
          </a:xfrm>
          <a:prstGeom prst="rect">
            <a:avLst/>
          </a:prstGeom>
          <a:noFill/>
        </p:spPr>
      </p:pic>
      <p:sp>
        <p:nvSpPr>
          <p:cNvPr id="4" name="TextBox 3">
            <a:extLst>
              <a:ext uri="{FF2B5EF4-FFF2-40B4-BE49-F238E27FC236}">
                <a16:creationId xmlns:a16="http://schemas.microsoft.com/office/drawing/2014/main" id="{2B670019-550D-44D4-8CDB-F1DC0DECFC6C}"/>
              </a:ext>
            </a:extLst>
          </p:cNvPr>
          <p:cNvSpPr txBox="1"/>
          <p:nvPr/>
        </p:nvSpPr>
        <p:spPr>
          <a:xfrm>
            <a:off x="6800481" y="6093023"/>
            <a:ext cx="2648319" cy="307777"/>
          </a:xfrm>
          <a:prstGeom prst="rect">
            <a:avLst/>
          </a:prstGeom>
          <a:noFill/>
        </p:spPr>
        <p:txBody>
          <a:bodyPr wrap="square">
            <a:spAutoFit/>
          </a:bodyPr>
          <a:lstStyle/>
          <a:p>
            <a:r>
              <a:rPr lang="en-US" sz="1400" b="1" dirty="0">
                <a:solidFill>
                  <a:srgbClr val="000000"/>
                </a:solidFill>
              </a:rPr>
              <a:t>Dai et al. (2020)</a:t>
            </a:r>
            <a:endParaRPr lang="en-US" sz="1400" dirty="0"/>
          </a:p>
        </p:txBody>
      </p:sp>
    </p:spTree>
    <p:extLst>
      <p:ext uri="{BB962C8B-B14F-4D97-AF65-F5344CB8AC3E}">
        <p14:creationId xmlns:p14="http://schemas.microsoft.com/office/powerpoint/2010/main" val="3863326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8D9E8F-8811-46D7-8AB9-9A6362BC04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58577"/>
            <a:ext cx="4800600" cy="6350173"/>
          </a:xfrm>
          <a:prstGeom prst="rect">
            <a:avLst/>
          </a:prstGeom>
        </p:spPr>
      </p:pic>
      <p:cxnSp>
        <p:nvCxnSpPr>
          <p:cNvPr id="5" name="Straight Connector 4">
            <a:extLst>
              <a:ext uri="{FF2B5EF4-FFF2-40B4-BE49-F238E27FC236}">
                <a16:creationId xmlns:a16="http://schemas.microsoft.com/office/drawing/2014/main" id="{A35FA0CE-C789-4836-95A8-F85350DEB252}"/>
              </a:ext>
            </a:extLst>
          </p:cNvPr>
          <p:cNvCxnSpPr/>
          <p:nvPr/>
        </p:nvCxnSpPr>
        <p:spPr>
          <a:xfrm>
            <a:off x="1295400" y="1371600"/>
            <a:ext cx="533400" cy="0"/>
          </a:xfrm>
          <a:prstGeom prst="line">
            <a:avLst/>
          </a:prstGeom>
          <a:ln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659B789-A25B-4357-8C22-6F2F4C8C234F}"/>
              </a:ext>
            </a:extLst>
          </p:cNvPr>
          <p:cNvCxnSpPr/>
          <p:nvPr/>
        </p:nvCxnSpPr>
        <p:spPr>
          <a:xfrm>
            <a:off x="1295400" y="1600200"/>
            <a:ext cx="533400" cy="0"/>
          </a:xfrm>
          <a:prstGeom prst="line">
            <a:avLst/>
          </a:prstGeom>
          <a:ln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8F789B5B-3432-472F-8413-F33393CCA202}"/>
              </a:ext>
            </a:extLst>
          </p:cNvPr>
          <p:cNvSpPr txBox="1"/>
          <p:nvPr/>
        </p:nvSpPr>
        <p:spPr>
          <a:xfrm>
            <a:off x="1805204" y="1242796"/>
            <a:ext cx="1098378" cy="276999"/>
          </a:xfrm>
          <a:prstGeom prst="rect">
            <a:avLst/>
          </a:prstGeom>
          <a:noFill/>
        </p:spPr>
        <p:txBody>
          <a:bodyPr wrap="none" rtlCol="0">
            <a:spAutoFit/>
          </a:bodyPr>
          <a:lstStyle/>
          <a:p>
            <a:r>
              <a:rPr lang="en-US" sz="1200" dirty="0">
                <a:solidFill>
                  <a:schemeClr val="tx1"/>
                </a:solidFill>
              </a:rPr>
              <a:t>Gregory method</a:t>
            </a:r>
          </a:p>
        </p:txBody>
      </p:sp>
      <p:sp>
        <p:nvSpPr>
          <p:cNvPr id="8" name="TextBox 7">
            <a:extLst>
              <a:ext uri="{FF2B5EF4-FFF2-40B4-BE49-F238E27FC236}">
                <a16:creationId xmlns:a16="http://schemas.microsoft.com/office/drawing/2014/main" id="{9B11B1F0-1683-4CC4-891B-35642FE02C12}"/>
              </a:ext>
            </a:extLst>
          </p:cNvPr>
          <p:cNvSpPr txBox="1"/>
          <p:nvPr/>
        </p:nvSpPr>
        <p:spPr>
          <a:xfrm>
            <a:off x="1801287" y="1447800"/>
            <a:ext cx="1170513" cy="276999"/>
          </a:xfrm>
          <a:prstGeom prst="rect">
            <a:avLst/>
          </a:prstGeom>
          <a:noFill/>
        </p:spPr>
        <p:txBody>
          <a:bodyPr wrap="none" rtlCol="0">
            <a:spAutoFit/>
          </a:bodyPr>
          <a:lstStyle/>
          <a:p>
            <a:r>
              <a:rPr lang="en-US" sz="1200" dirty="0">
                <a:solidFill>
                  <a:schemeClr val="tx1"/>
                </a:solidFill>
              </a:rPr>
              <a:t>Improved method</a:t>
            </a:r>
          </a:p>
        </p:txBody>
      </p:sp>
      <p:cxnSp>
        <p:nvCxnSpPr>
          <p:cNvPr id="9" name="Straight Connector 8">
            <a:extLst>
              <a:ext uri="{FF2B5EF4-FFF2-40B4-BE49-F238E27FC236}">
                <a16:creationId xmlns:a16="http://schemas.microsoft.com/office/drawing/2014/main" id="{F38C1E6F-8E70-4E2A-87A7-B53CD050EDF1}"/>
              </a:ext>
            </a:extLst>
          </p:cNvPr>
          <p:cNvCxnSpPr/>
          <p:nvPr/>
        </p:nvCxnSpPr>
        <p:spPr>
          <a:xfrm>
            <a:off x="1295400" y="1856601"/>
            <a:ext cx="533400"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1A43B95B-AF88-4EF3-B339-75FAA4C59A39}"/>
              </a:ext>
            </a:extLst>
          </p:cNvPr>
          <p:cNvSpPr txBox="1"/>
          <p:nvPr/>
        </p:nvSpPr>
        <p:spPr>
          <a:xfrm>
            <a:off x="1773403" y="1710100"/>
            <a:ext cx="805028" cy="261610"/>
          </a:xfrm>
          <a:prstGeom prst="rect">
            <a:avLst/>
          </a:prstGeom>
          <a:noFill/>
        </p:spPr>
        <p:txBody>
          <a:bodyPr wrap="none" rtlCol="0">
            <a:spAutoFit/>
          </a:bodyPr>
          <a:lstStyle/>
          <a:p>
            <a:r>
              <a:rPr lang="en-US" sz="1100" dirty="0">
                <a:solidFill>
                  <a:schemeClr val="tx1"/>
                </a:solidFill>
                <a:latin typeface="Arial" panose="020B0604020202020204" pitchFamily="34" charset="0"/>
                <a:cs typeface="Arial" panose="020B0604020202020204" pitchFamily="34" charset="0"/>
              </a:rPr>
              <a:t>True ECS</a:t>
            </a:r>
            <a:endParaRPr lang="en-US" sz="1200" dirty="0">
              <a:solidFill>
                <a:schemeClr val="tx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5FCAC003-57E8-4EAB-8B49-2ED851838949}"/>
              </a:ext>
            </a:extLst>
          </p:cNvPr>
          <p:cNvSpPr>
            <a:spLocks noGrp="1"/>
          </p:cNvSpPr>
          <p:nvPr>
            <p:ph type="title"/>
          </p:nvPr>
        </p:nvSpPr>
        <p:spPr>
          <a:xfrm>
            <a:off x="5445124" y="609600"/>
            <a:ext cx="3622676" cy="838199"/>
          </a:xfrm>
        </p:spPr>
        <p:txBody>
          <a:bodyPr/>
          <a:lstStyle/>
          <a:p>
            <a:pPr algn="l"/>
            <a:r>
              <a:rPr lang="en-US" sz="2800" b="1" dirty="0">
                <a:solidFill>
                  <a:srgbClr val="FF0000"/>
                </a:solidFill>
              </a:rPr>
              <a:t>Comparison of the Estimated ECS</a:t>
            </a:r>
          </a:p>
        </p:txBody>
      </p:sp>
      <p:sp>
        <p:nvSpPr>
          <p:cNvPr id="12" name="TextBox 11">
            <a:extLst>
              <a:ext uri="{FF2B5EF4-FFF2-40B4-BE49-F238E27FC236}">
                <a16:creationId xmlns:a16="http://schemas.microsoft.com/office/drawing/2014/main" id="{C014F85D-5B06-4C8C-93A3-2A339D1F1580}"/>
              </a:ext>
            </a:extLst>
          </p:cNvPr>
          <p:cNvSpPr txBox="1"/>
          <p:nvPr/>
        </p:nvSpPr>
        <p:spPr>
          <a:xfrm>
            <a:off x="4895481" y="5562600"/>
            <a:ext cx="2648319" cy="307777"/>
          </a:xfrm>
          <a:prstGeom prst="rect">
            <a:avLst/>
          </a:prstGeom>
          <a:noFill/>
        </p:spPr>
        <p:txBody>
          <a:bodyPr wrap="square">
            <a:spAutoFit/>
          </a:bodyPr>
          <a:lstStyle/>
          <a:p>
            <a:r>
              <a:rPr lang="en-US" sz="1400" b="1" dirty="0">
                <a:solidFill>
                  <a:srgbClr val="000000"/>
                </a:solidFill>
              </a:rPr>
              <a:t>Dai et al. (2020)</a:t>
            </a:r>
            <a:endParaRPr lang="en-US" sz="1400" dirty="0"/>
          </a:p>
        </p:txBody>
      </p:sp>
    </p:spTree>
    <p:extLst>
      <p:ext uri="{BB962C8B-B14F-4D97-AF65-F5344CB8AC3E}">
        <p14:creationId xmlns:p14="http://schemas.microsoft.com/office/powerpoint/2010/main" val="2106282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 y="76200"/>
            <a:ext cx="8534400" cy="685800"/>
          </a:xfrm>
          <a:prstGeom prst="rect">
            <a:avLst/>
          </a:prstGeom>
          <a:effectLst>
            <a:outerShdw blurRad="50800" dist="38100" dir="2700000" algn="tl" rotWithShape="0">
              <a:prstClr val="black"/>
            </a:outerShdw>
          </a:effectLst>
        </p:spPr>
        <p:txBody>
          <a:bodyPr/>
          <a:lstStyle/>
          <a:p>
            <a:pPr>
              <a:defRPr/>
            </a:pPr>
            <a:r>
              <a:rPr lang="en-US" sz="3200" b="1" kern="0" dirty="0">
                <a:solidFill>
                  <a:srgbClr val="FF3300"/>
                </a:solidFill>
                <a:latin typeface="Arial" charset="0"/>
                <a:ea typeface="SimSun" pitchFamily="2" charset="-122"/>
              </a:rPr>
              <a:t>Transient Climate Sensitivity </a:t>
            </a:r>
            <a:endParaRPr lang="en-US" sz="3000" b="1" kern="0" dirty="0">
              <a:solidFill>
                <a:srgbClr val="FF3300"/>
              </a:solidFill>
              <a:latin typeface="Arial" charset="0"/>
              <a:ea typeface="SimSun" pitchFamily="2" charset="-122"/>
            </a:endParaRPr>
          </a:p>
        </p:txBody>
      </p:sp>
      <p:sp>
        <p:nvSpPr>
          <p:cNvPr id="3" name="Line 4"/>
          <p:cNvSpPr>
            <a:spLocks noChangeShapeType="1"/>
          </p:cNvSpPr>
          <p:nvPr/>
        </p:nvSpPr>
        <p:spPr bwMode="auto">
          <a:xfrm>
            <a:off x="0" y="6858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8" name="Rectangle 7"/>
          <p:cNvSpPr/>
          <p:nvPr/>
        </p:nvSpPr>
        <p:spPr>
          <a:xfrm>
            <a:off x="76200" y="685800"/>
            <a:ext cx="8991600" cy="2492990"/>
          </a:xfrm>
          <a:prstGeom prst="rect">
            <a:avLst/>
          </a:prstGeom>
        </p:spPr>
        <p:txBody>
          <a:bodyPr wrap="square">
            <a:spAutoFit/>
          </a:bodyPr>
          <a:lstStyle/>
          <a:p>
            <a:pPr algn="l">
              <a:buFont typeface="Arial" pitchFamily="34" charset="0"/>
              <a:buChar char="•"/>
            </a:pPr>
            <a:r>
              <a:rPr lang="en-US" sz="2000" b="1" dirty="0">
                <a:solidFill>
                  <a:schemeClr val="tx2"/>
                </a:solidFill>
              </a:rPr>
              <a:t> </a:t>
            </a:r>
            <a:r>
              <a:rPr lang="en-US" sz="2000" b="1" dirty="0"/>
              <a:t>An equilibrium takes many</a:t>
            </a:r>
            <a:r>
              <a:rPr lang="en-US" sz="2000" b="1" dirty="0">
                <a:solidFill>
                  <a:schemeClr val="tx2"/>
                </a:solidFill>
              </a:rPr>
              <a:t> centuries</a:t>
            </a:r>
            <a:r>
              <a:rPr lang="en-US" sz="2000" b="1" dirty="0"/>
              <a:t> to reach in fully coupled OAGCMs. </a:t>
            </a:r>
            <a:r>
              <a:rPr lang="en-US" sz="2000" b="1" dirty="0">
                <a:solidFill>
                  <a:schemeClr val="tx2"/>
                </a:solidFill>
              </a:rPr>
              <a:t> </a:t>
            </a:r>
          </a:p>
          <a:p>
            <a:pPr algn="l">
              <a:buFont typeface="Arial" pitchFamily="34" charset="0"/>
              <a:buChar char="•"/>
            </a:pPr>
            <a:r>
              <a:rPr lang="en-US" sz="2000" b="1" dirty="0">
                <a:solidFill>
                  <a:schemeClr val="tx2"/>
                </a:solidFill>
              </a:rPr>
              <a:t> Transient climate sensitivity </a:t>
            </a:r>
            <a:r>
              <a:rPr lang="en-US" sz="2000" b="1" dirty="0"/>
              <a:t>(or response)</a:t>
            </a:r>
            <a:r>
              <a:rPr lang="en-US" sz="2000" b="1" dirty="0">
                <a:solidFill>
                  <a:schemeClr val="tx2"/>
                </a:solidFill>
              </a:rPr>
              <a:t> </a:t>
            </a:r>
            <a:r>
              <a:rPr lang="en-US" sz="2000" b="1" dirty="0">
                <a:solidFill>
                  <a:srgbClr val="000000"/>
                </a:solidFill>
              </a:rPr>
              <a:t>is the global-mean surface temperature change averaged over a 20yr period around the time of a doubling of atmospheric CO2 (i.e., yr 60-79) in a transient simulation with 1%/yr increase in CO</a:t>
            </a:r>
            <a:r>
              <a:rPr lang="en-US" sz="1600" b="1" dirty="0">
                <a:solidFill>
                  <a:srgbClr val="000000"/>
                </a:solidFill>
              </a:rPr>
              <a:t>2</a:t>
            </a:r>
            <a:r>
              <a:rPr lang="en-US" sz="2000" b="1" dirty="0">
                <a:solidFill>
                  <a:srgbClr val="000000"/>
                </a:solidFill>
              </a:rPr>
              <a:t>. </a:t>
            </a:r>
          </a:p>
          <a:p>
            <a:pPr algn="l">
              <a:buFont typeface="Arial" pitchFamily="34" charset="0"/>
              <a:buChar char="•"/>
            </a:pPr>
            <a:endParaRPr lang="en-US" sz="500" b="1" dirty="0">
              <a:solidFill>
                <a:srgbClr val="000000"/>
              </a:solidFill>
            </a:endParaRPr>
          </a:p>
          <a:p>
            <a:pPr algn="l">
              <a:buFont typeface="Arial" pitchFamily="34" charset="0"/>
              <a:buChar char="•"/>
            </a:pPr>
            <a:r>
              <a:rPr lang="en-US" sz="2000" b="1" dirty="0">
                <a:solidFill>
                  <a:srgbClr val="000000"/>
                </a:solidFill>
              </a:rPr>
              <a:t>  The transient climate sensitivity is lower than the (equilibrium) climate sensitivity as the deep oceans take longer than 70yrs to respond to CO2 increases, that is, </a:t>
            </a:r>
            <a:r>
              <a:rPr lang="en-US" sz="2000" b="1" dirty="0">
                <a:solidFill>
                  <a:srgbClr val="C00000"/>
                </a:solidFill>
              </a:rPr>
              <a:t>the surface temperature will continue to increase even if CO</a:t>
            </a:r>
            <a:r>
              <a:rPr lang="en-US" sz="1400" b="1" dirty="0">
                <a:solidFill>
                  <a:srgbClr val="C00000"/>
                </a:solidFill>
              </a:rPr>
              <a:t>2</a:t>
            </a:r>
            <a:r>
              <a:rPr lang="en-US" sz="2000" b="1" dirty="0">
                <a:solidFill>
                  <a:srgbClr val="C00000"/>
                </a:solidFill>
              </a:rPr>
              <a:t> stabilizes after year 70</a:t>
            </a:r>
            <a:r>
              <a:rPr lang="en-US" sz="2000" b="1" dirty="0">
                <a:solidFill>
                  <a:srgbClr val="000000"/>
                </a:solidFill>
              </a:rPr>
              <a:t>. </a:t>
            </a:r>
          </a:p>
          <a:p>
            <a:pPr algn="l"/>
            <a:endParaRPr lang="en-US" sz="1100" b="1" dirty="0">
              <a:solidFill>
                <a:srgbClr val="000000"/>
              </a:solidFill>
            </a:endParaRPr>
          </a:p>
        </p:txBody>
      </p:sp>
      <p:pic>
        <p:nvPicPr>
          <p:cNvPr id="12290" name="Picture 2"/>
          <p:cNvPicPr>
            <a:picLocks noChangeAspect="1" noChangeArrowheads="1"/>
          </p:cNvPicPr>
          <p:nvPr/>
        </p:nvPicPr>
        <p:blipFill>
          <a:blip r:embed="rId3" cstate="print"/>
          <a:srcRect/>
          <a:stretch>
            <a:fillRect/>
          </a:stretch>
        </p:blipFill>
        <p:spPr bwMode="auto">
          <a:xfrm>
            <a:off x="1066800" y="3352800"/>
            <a:ext cx="6553200" cy="3268798"/>
          </a:xfrm>
          <a:prstGeom prst="rect">
            <a:avLst/>
          </a:prstGeom>
          <a:noFill/>
          <a:ln w="9525">
            <a:noFill/>
            <a:miter lim="800000"/>
            <a:headEnd/>
            <a:tailEnd/>
          </a:ln>
        </p:spPr>
      </p:pic>
      <p:sp>
        <p:nvSpPr>
          <p:cNvPr id="6" name="Freeform 5"/>
          <p:cNvSpPr/>
          <p:nvPr/>
        </p:nvSpPr>
        <p:spPr bwMode="auto">
          <a:xfrm>
            <a:off x="3752193" y="3794760"/>
            <a:ext cx="2976530" cy="548640"/>
          </a:xfrm>
          <a:custGeom>
            <a:avLst/>
            <a:gdLst>
              <a:gd name="connsiteX0" fmla="*/ 0 w 2976530"/>
              <a:gd name="connsiteY0" fmla="*/ 548640 h 548640"/>
              <a:gd name="connsiteX1" fmla="*/ 100899 w 2976530"/>
              <a:gd name="connsiteY1" fmla="*/ 542334 h 548640"/>
              <a:gd name="connsiteX2" fmla="*/ 113512 w 2976530"/>
              <a:gd name="connsiteY2" fmla="*/ 529721 h 548640"/>
              <a:gd name="connsiteX3" fmla="*/ 132430 w 2976530"/>
              <a:gd name="connsiteY3" fmla="*/ 523415 h 548640"/>
              <a:gd name="connsiteX4" fmla="*/ 163961 w 2976530"/>
              <a:gd name="connsiteY4" fmla="*/ 498190 h 548640"/>
              <a:gd name="connsiteX5" fmla="*/ 189186 w 2976530"/>
              <a:gd name="connsiteY5" fmla="*/ 472965 h 548640"/>
              <a:gd name="connsiteX6" fmla="*/ 264861 w 2976530"/>
              <a:gd name="connsiteY6" fmla="*/ 447741 h 548640"/>
              <a:gd name="connsiteX7" fmla="*/ 283779 w 2976530"/>
              <a:gd name="connsiteY7" fmla="*/ 441434 h 548640"/>
              <a:gd name="connsiteX8" fmla="*/ 302698 w 2976530"/>
              <a:gd name="connsiteY8" fmla="*/ 435128 h 548640"/>
              <a:gd name="connsiteX9" fmla="*/ 321617 w 2976530"/>
              <a:gd name="connsiteY9" fmla="*/ 422516 h 548640"/>
              <a:gd name="connsiteX10" fmla="*/ 384679 w 2976530"/>
              <a:gd name="connsiteY10" fmla="*/ 409903 h 548640"/>
              <a:gd name="connsiteX11" fmla="*/ 422516 w 2976530"/>
              <a:gd name="connsiteY11" fmla="*/ 397291 h 548640"/>
              <a:gd name="connsiteX12" fmla="*/ 479272 w 2976530"/>
              <a:gd name="connsiteY12" fmla="*/ 378372 h 548640"/>
              <a:gd name="connsiteX13" fmla="*/ 517109 w 2976530"/>
              <a:gd name="connsiteY13" fmla="*/ 365760 h 548640"/>
              <a:gd name="connsiteX14" fmla="*/ 561253 w 2976530"/>
              <a:gd name="connsiteY14" fmla="*/ 359454 h 548640"/>
              <a:gd name="connsiteX15" fmla="*/ 580171 w 2976530"/>
              <a:gd name="connsiteY15" fmla="*/ 353147 h 548640"/>
              <a:gd name="connsiteX16" fmla="*/ 662152 w 2976530"/>
              <a:gd name="connsiteY16" fmla="*/ 340535 h 548640"/>
              <a:gd name="connsiteX17" fmla="*/ 699989 w 2976530"/>
              <a:gd name="connsiteY17" fmla="*/ 327923 h 548640"/>
              <a:gd name="connsiteX18" fmla="*/ 718908 w 2976530"/>
              <a:gd name="connsiteY18" fmla="*/ 321616 h 548640"/>
              <a:gd name="connsiteX19" fmla="*/ 744133 w 2976530"/>
              <a:gd name="connsiteY19" fmla="*/ 315310 h 548640"/>
              <a:gd name="connsiteX20" fmla="*/ 781970 w 2976530"/>
              <a:gd name="connsiteY20" fmla="*/ 302698 h 548640"/>
              <a:gd name="connsiteX21" fmla="*/ 832419 w 2976530"/>
              <a:gd name="connsiteY21" fmla="*/ 277473 h 548640"/>
              <a:gd name="connsiteX22" fmla="*/ 851338 w 2976530"/>
              <a:gd name="connsiteY22" fmla="*/ 271167 h 548640"/>
              <a:gd name="connsiteX23" fmla="*/ 870257 w 2976530"/>
              <a:gd name="connsiteY23" fmla="*/ 264861 h 548640"/>
              <a:gd name="connsiteX24" fmla="*/ 895481 w 2976530"/>
              <a:gd name="connsiteY24" fmla="*/ 258554 h 548640"/>
              <a:gd name="connsiteX25" fmla="*/ 914400 w 2976530"/>
              <a:gd name="connsiteY25" fmla="*/ 252248 h 548640"/>
              <a:gd name="connsiteX26" fmla="*/ 1002687 w 2976530"/>
              <a:gd name="connsiteY26" fmla="*/ 245942 h 548640"/>
              <a:gd name="connsiteX27" fmla="*/ 1122505 w 2976530"/>
              <a:gd name="connsiteY27" fmla="*/ 227023 h 548640"/>
              <a:gd name="connsiteX28" fmla="*/ 1166648 w 2976530"/>
              <a:gd name="connsiteY28" fmla="*/ 214411 h 548640"/>
              <a:gd name="connsiteX29" fmla="*/ 1185567 w 2976530"/>
              <a:gd name="connsiteY29" fmla="*/ 208105 h 548640"/>
              <a:gd name="connsiteX30" fmla="*/ 1242323 w 2976530"/>
              <a:gd name="connsiteY30" fmla="*/ 195492 h 548640"/>
              <a:gd name="connsiteX31" fmla="*/ 1280160 w 2976530"/>
              <a:gd name="connsiteY31" fmla="*/ 182880 h 548640"/>
              <a:gd name="connsiteX32" fmla="*/ 1299079 w 2976530"/>
              <a:gd name="connsiteY32" fmla="*/ 176574 h 548640"/>
              <a:gd name="connsiteX33" fmla="*/ 1324304 w 2976530"/>
              <a:gd name="connsiteY33" fmla="*/ 163961 h 548640"/>
              <a:gd name="connsiteX34" fmla="*/ 1368447 w 2976530"/>
              <a:gd name="connsiteY34" fmla="*/ 151349 h 548640"/>
              <a:gd name="connsiteX35" fmla="*/ 1387366 w 2976530"/>
              <a:gd name="connsiteY35" fmla="*/ 145043 h 548640"/>
              <a:gd name="connsiteX36" fmla="*/ 1469346 w 2976530"/>
              <a:gd name="connsiteY36" fmla="*/ 132430 h 548640"/>
              <a:gd name="connsiteX37" fmla="*/ 1507184 w 2976530"/>
              <a:gd name="connsiteY37" fmla="*/ 126124 h 548640"/>
              <a:gd name="connsiteX38" fmla="*/ 1721595 w 2976530"/>
              <a:gd name="connsiteY38" fmla="*/ 113512 h 548640"/>
              <a:gd name="connsiteX39" fmla="*/ 1929699 w 2976530"/>
              <a:gd name="connsiteY39" fmla="*/ 100899 h 548640"/>
              <a:gd name="connsiteX40" fmla="*/ 1992761 w 2976530"/>
              <a:gd name="connsiteY40" fmla="*/ 94593 h 548640"/>
              <a:gd name="connsiteX41" fmla="*/ 2068436 w 2976530"/>
              <a:gd name="connsiteY41" fmla="*/ 81981 h 548640"/>
              <a:gd name="connsiteX42" fmla="*/ 2112579 w 2976530"/>
              <a:gd name="connsiteY42" fmla="*/ 69368 h 548640"/>
              <a:gd name="connsiteX43" fmla="*/ 2156723 w 2976530"/>
              <a:gd name="connsiteY43" fmla="*/ 63062 h 548640"/>
              <a:gd name="connsiteX44" fmla="*/ 2238704 w 2976530"/>
              <a:gd name="connsiteY44" fmla="*/ 44143 h 548640"/>
              <a:gd name="connsiteX45" fmla="*/ 2472033 w 2976530"/>
              <a:gd name="connsiteY45" fmla="*/ 25225 h 548640"/>
              <a:gd name="connsiteX46" fmla="*/ 2717975 w 2976530"/>
              <a:gd name="connsiteY46" fmla="*/ 12612 h 548640"/>
              <a:gd name="connsiteX47" fmla="*/ 2799956 w 2976530"/>
              <a:gd name="connsiteY47" fmla="*/ 6306 h 548640"/>
              <a:gd name="connsiteX48" fmla="*/ 2976530 w 2976530"/>
              <a:gd name="connsiteY48"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976530" h="548640">
                <a:moveTo>
                  <a:pt x="0" y="548640"/>
                </a:moveTo>
                <a:cubicBezTo>
                  <a:pt x="33633" y="546538"/>
                  <a:pt x="67659" y="547874"/>
                  <a:pt x="100899" y="542334"/>
                </a:cubicBezTo>
                <a:cubicBezTo>
                  <a:pt x="106764" y="541356"/>
                  <a:pt x="108414" y="532780"/>
                  <a:pt x="113512" y="529721"/>
                </a:cubicBezTo>
                <a:cubicBezTo>
                  <a:pt x="119212" y="526301"/>
                  <a:pt x="126124" y="525517"/>
                  <a:pt x="132430" y="523415"/>
                </a:cubicBezTo>
                <a:cubicBezTo>
                  <a:pt x="175379" y="480469"/>
                  <a:pt x="108257" y="545937"/>
                  <a:pt x="163961" y="498190"/>
                </a:cubicBezTo>
                <a:cubicBezTo>
                  <a:pt x="172989" y="490451"/>
                  <a:pt x="177905" y="476725"/>
                  <a:pt x="189186" y="472965"/>
                </a:cubicBezTo>
                <a:lnTo>
                  <a:pt x="264861" y="447741"/>
                </a:lnTo>
                <a:lnTo>
                  <a:pt x="283779" y="441434"/>
                </a:lnTo>
                <a:cubicBezTo>
                  <a:pt x="290085" y="439332"/>
                  <a:pt x="297167" y="438815"/>
                  <a:pt x="302698" y="435128"/>
                </a:cubicBezTo>
                <a:cubicBezTo>
                  <a:pt x="309004" y="430924"/>
                  <a:pt x="314651" y="425502"/>
                  <a:pt x="321617" y="422516"/>
                </a:cubicBezTo>
                <a:cubicBezTo>
                  <a:pt x="336287" y="416229"/>
                  <a:pt x="372165" y="413032"/>
                  <a:pt x="384679" y="409903"/>
                </a:cubicBezTo>
                <a:cubicBezTo>
                  <a:pt x="397577" y="406679"/>
                  <a:pt x="409904" y="401495"/>
                  <a:pt x="422516" y="397291"/>
                </a:cubicBezTo>
                <a:lnTo>
                  <a:pt x="479272" y="378372"/>
                </a:lnTo>
                <a:lnTo>
                  <a:pt x="517109" y="365760"/>
                </a:lnTo>
                <a:lnTo>
                  <a:pt x="561253" y="359454"/>
                </a:lnTo>
                <a:cubicBezTo>
                  <a:pt x="567559" y="357352"/>
                  <a:pt x="573682" y="354589"/>
                  <a:pt x="580171" y="353147"/>
                </a:cubicBezTo>
                <a:cubicBezTo>
                  <a:pt x="595918" y="349647"/>
                  <a:pt x="648074" y="342546"/>
                  <a:pt x="662152" y="340535"/>
                </a:cubicBezTo>
                <a:lnTo>
                  <a:pt x="699989" y="327923"/>
                </a:lnTo>
                <a:cubicBezTo>
                  <a:pt x="706295" y="325821"/>
                  <a:pt x="712459" y="323228"/>
                  <a:pt x="718908" y="321616"/>
                </a:cubicBezTo>
                <a:cubicBezTo>
                  <a:pt x="727316" y="319514"/>
                  <a:pt x="735831" y="317800"/>
                  <a:pt x="744133" y="315310"/>
                </a:cubicBezTo>
                <a:cubicBezTo>
                  <a:pt x="756867" y="311490"/>
                  <a:pt x="781970" y="302698"/>
                  <a:pt x="781970" y="302698"/>
                </a:cubicBezTo>
                <a:cubicBezTo>
                  <a:pt x="803982" y="280684"/>
                  <a:pt x="788942" y="291965"/>
                  <a:pt x="832419" y="277473"/>
                </a:cubicBezTo>
                <a:lnTo>
                  <a:pt x="851338" y="271167"/>
                </a:lnTo>
                <a:cubicBezTo>
                  <a:pt x="857644" y="269065"/>
                  <a:pt x="863808" y="266473"/>
                  <a:pt x="870257" y="264861"/>
                </a:cubicBezTo>
                <a:cubicBezTo>
                  <a:pt x="878665" y="262759"/>
                  <a:pt x="887148" y="260935"/>
                  <a:pt x="895481" y="258554"/>
                </a:cubicBezTo>
                <a:cubicBezTo>
                  <a:pt x="901873" y="256728"/>
                  <a:pt x="907798" y="253025"/>
                  <a:pt x="914400" y="252248"/>
                </a:cubicBezTo>
                <a:cubicBezTo>
                  <a:pt x="943702" y="248801"/>
                  <a:pt x="973258" y="248044"/>
                  <a:pt x="1002687" y="245942"/>
                </a:cubicBezTo>
                <a:cubicBezTo>
                  <a:pt x="1026206" y="242582"/>
                  <a:pt x="1111207" y="230789"/>
                  <a:pt x="1122505" y="227023"/>
                </a:cubicBezTo>
                <a:cubicBezTo>
                  <a:pt x="1167867" y="211903"/>
                  <a:pt x="1111219" y="230247"/>
                  <a:pt x="1166648" y="214411"/>
                </a:cubicBezTo>
                <a:cubicBezTo>
                  <a:pt x="1173040" y="212585"/>
                  <a:pt x="1179118" y="209717"/>
                  <a:pt x="1185567" y="208105"/>
                </a:cubicBezTo>
                <a:cubicBezTo>
                  <a:pt x="1221557" y="199107"/>
                  <a:pt x="1209966" y="205199"/>
                  <a:pt x="1242323" y="195492"/>
                </a:cubicBezTo>
                <a:cubicBezTo>
                  <a:pt x="1255057" y="191672"/>
                  <a:pt x="1267548" y="187084"/>
                  <a:pt x="1280160" y="182880"/>
                </a:cubicBezTo>
                <a:cubicBezTo>
                  <a:pt x="1286466" y="180778"/>
                  <a:pt x="1293133" y="179547"/>
                  <a:pt x="1299079" y="176574"/>
                </a:cubicBezTo>
                <a:cubicBezTo>
                  <a:pt x="1307487" y="172370"/>
                  <a:pt x="1315663" y="167664"/>
                  <a:pt x="1324304" y="163961"/>
                </a:cubicBezTo>
                <a:cubicBezTo>
                  <a:pt x="1339423" y="157481"/>
                  <a:pt x="1352448" y="155920"/>
                  <a:pt x="1368447" y="151349"/>
                </a:cubicBezTo>
                <a:cubicBezTo>
                  <a:pt x="1374839" y="149523"/>
                  <a:pt x="1380917" y="146655"/>
                  <a:pt x="1387366" y="145043"/>
                </a:cubicBezTo>
                <a:cubicBezTo>
                  <a:pt x="1419493" y="137011"/>
                  <a:pt x="1433594" y="137537"/>
                  <a:pt x="1469346" y="132430"/>
                </a:cubicBezTo>
                <a:cubicBezTo>
                  <a:pt x="1482004" y="130622"/>
                  <a:pt x="1494485" y="127618"/>
                  <a:pt x="1507184" y="126124"/>
                </a:cubicBezTo>
                <a:cubicBezTo>
                  <a:pt x="1582366" y="117279"/>
                  <a:pt x="1641689" y="116986"/>
                  <a:pt x="1721595" y="113512"/>
                </a:cubicBezTo>
                <a:cubicBezTo>
                  <a:pt x="1821679" y="96829"/>
                  <a:pt x="1719001" y="112288"/>
                  <a:pt x="1929699" y="100899"/>
                </a:cubicBezTo>
                <a:cubicBezTo>
                  <a:pt x="1950794" y="99759"/>
                  <a:pt x="1971829" y="97447"/>
                  <a:pt x="1992761" y="94593"/>
                </a:cubicBezTo>
                <a:cubicBezTo>
                  <a:pt x="2018099" y="91138"/>
                  <a:pt x="2068436" y="81981"/>
                  <a:pt x="2068436" y="81981"/>
                </a:cubicBezTo>
                <a:cubicBezTo>
                  <a:pt x="2084647" y="76577"/>
                  <a:pt x="2095156" y="72536"/>
                  <a:pt x="2112579" y="69368"/>
                </a:cubicBezTo>
                <a:cubicBezTo>
                  <a:pt x="2127203" y="66709"/>
                  <a:pt x="2142008" y="65164"/>
                  <a:pt x="2156723" y="63062"/>
                </a:cubicBezTo>
                <a:cubicBezTo>
                  <a:pt x="2195977" y="49977"/>
                  <a:pt x="2169126" y="58059"/>
                  <a:pt x="2238704" y="44143"/>
                </a:cubicBezTo>
                <a:cubicBezTo>
                  <a:pt x="2357453" y="20393"/>
                  <a:pt x="2280356" y="32324"/>
                  <a:pt x="2472033" y="25225"/>
                </a:cubicBezTo>
                <a:cubicBezTo>
                  <a:pt x="2596336" y="9685"/>
                  <a:pt x="2470311" y="23869"/>
                  <a:pt x="2717975" y="12612"/>
                </a:cubicBezTo>
                <a:cubicBezTo>
                  <a:pt x="2745354" y="11368"/>
                  <a:pt x="2772581" y="7641"/>
                  <a:pt x="2799956" y="6306"/>
                </a:cubicBezTo>
                <a:cubicBezTo>
                  <a:pt x="2858782" y="3437"/>
                  <a:pt x="2976530" y="0"/>
                  <a:pt x="2976530" y="0"/>
                </a:cubicBezTo>
              </a:path>
            </a:pathLst>
          </a:custGeom>
          <a:noFill/>
          <a:ln w="34925" cap="flat" cmpd="sng" algn="ctr">
            <a:solidFill>
              <a:schemeClr val="bg2"/>
            </a:solidFill>
            <a:prstDash val="sysDash"/>
            <a:round/>
            <a:headEnd type="none" w="med" len="med"/>
            <a:tailEnd type="non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7" name="TextBox 6"/>
          <p:cNvSpPr txBox="1"/>
          <p:nvPr/>
        </p:nvSpPr>
        <p:spPr>
          <a:xfrm>
            <a:off x="3733800" y="3632184"/>
            <a:ext cx="1497911" cy="400110"/>
          </a:xfrm>
          <a:prstGeom prst="rect">
            <a:avLst/>
          </a:prstGeom>
          <a:noFill/>
        </p:spPr>
        <p:txBody>
          <a:bodyPr wrap="none" rtlCol="0">
            <a:spAutoFit/>
          </a:bodyPr>
          <a:lstStyle/>
          <a:p>
            <a:r>
              <a:rPr lang="en-US" sz="2000" dirty="0"/>
              <a:t>Transient Run</a:t>
            </a:r>
          </a:p>
        </p:txBody>
      </p:sp>
      <p:sp>
        <p:nvSpPr>
          <p:cNvPr id="9" name="TextBox 8"/>
          <p:cNvSpPr txBox="1"/>
          <p:nvPr/>
        </p:nvSpPr>
        <p:spPr>
          <a:xfrm>
            <a:off x="4687245" y="4248090"/>
            <a:ext cx="1319593" cy="400110"/>
          </a:xfrm>
          <a:prstGeom prst="rect">
            <a:avLst/>
          </a:prstGeom>
          <a:noFill/>
        </p:spPr>
        <p:txBody>
          <a:bodyPr wrap="none" rtlCol="0">
            <a:spAutoFit/>
          </a:bodyPr>
          <a:lstStyle/>
          <a:p>
            <a:r>
              <a:rPr lang="en-US" sz="2000" dirty="0"/>
              <a:t>2XCO2 Run</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2A200B-F3E8-45DA-8739-FF7E3CE9927D}"/>
              </a:ext>
            </a:extLst>
          </p:cNvPr>
          <p:cNvPicPr>
            <a:picLocks noChangeAspect="1"/>
          </p:cNvPicPr>
          <p:nvPr/>
        </p:nvPicPr>
        <p:blipFill>
          <a:blip r:embed="rId2"/>
          <a:stretch>
            <a:fillRect/>
          </a:stretch>
        </p:blipFill>
        <p:spPr>
          <a:xfrm>
            <a:off x="0" y="653438"/>
            <a:ext cx="9144000" cy="5975962"/>
          </a:xfrm>
          <a:prstGeom prst="rect">
            <a:avLst/>
          </a:prstGeom>
        </p:spPr>
      </p:pic>
      <p:sp>
        <p:nvSpPr>
          <p:cNvPr id="7" name="Title 1">
            <a:extLst>
              <a:ext uri="{FF2B5EF4-FFF2-40B4-BE49-F238E27FC236}">
                <a16:creationId xmlns:a16="http://schemas.microsoft.com/office/drawing/2014/main" id="{0CB807DC-6AB9-4754-92AC-91B1E864F14D}"/>
              </a:ext>
            </a:extLst>
          </p:cNvPr>
          <p:cNvSpPr>
            <a:spLocks noGrp="1"/>
          </p:cNvSpPr>
          <p:nvPr>
            <p:ph type="title"/>
          </p:nvPr>
        </p:nvSpPr>
        <p:spPr>
          <a:xfrm>
            <a:off x="-76200" y="76200"/>
            <a:ext cx="8594725" cy="530132"/>
          </a:xfrm>
        </p:spPr>
        <p:txBody>
          <a:bodyPr/>
          <a:lstStyle/>
          <a:p>
            <a:r>
              <a:rPr lang="en-US" sz="2400" b="1" dirty="0">
                <a:solidFill>
                  <a:srgbClr val="C00000"/>
                </a:solidFill>
              </a:rPr>
              <a:t>TCR and ECS in </a:t>
            </a:r>
            <a:r>
              <a:rPr lang="en-US" sz="2400" b="1" dirty="0">
                <a:solidFill>
                  <a:srgbClr val="FF0000"/>
                </a:solidFill>
              </a:rPr>
              <a:t>CMIP5 </a:t>
            </a:r>
            <a:r>
              <a:rPr lang="en-US" sz="2400" b="1" dirty="0">
                <a:solidFill>
                  <a:srgbClr val="C00000"/>
                </a:solidFill>
              </a:rPr>
              <a:t>Models</a:t>
            </a:r>
          </a:p>
        </p:txBody>
      </p:sp>
      <p:sp>
        <p:nvSpPr>
          <p:cNvPr id="9" name="TextBox 8">
            <a:extLst>
              <a:ext uri="{FF2B5EF4-FFF2-40B4-BE49-F238E27FC236}">
                <a16:creationId xmlns:a16="http://schemas.microsoft.com/office/drawing/2014/main" id="{A0E8FF74-1505-4B67-B71D-8BA39D7F09F9}"/>
              </a:ext>
            </a:extLst>
          </p:cNvPr>
          <p:cNvSpPr txBox="1"/>
          <p:nvPr/>
        </p:nvSpPr>
        <p:spPr>
          <a:xfrm>
            <a:off x="6495681" y="228600"/>
            <a:ext cx="2648319" cy="307777"/>
          </a:xfrm>
          <a:prstGeom prst="rect">
            <a:avLst/>
          </a:prstGeom>
          <a:noFill/>
        </p:spPr>
        <p:txBody>
          <a:bodyPr wrap="square">
            <a:spAutoFit/>
          </a:bodyPr>
          <a:lstStyle/>
          <a:p>
            <a:r>
              <a:rPr lang="en-US" sz="1400" b="1" dirty="0">
                <a:solidFill>
                  <a:srgbClr val="000000"/>
                </a:solidFill>
              </a:rPr>
              <a:t>Dai et al. (2020)</a:t>
            </a:r>
            <a:endParaRPr lang="en-US" sz="1400" dirty="0"/>
          </a:p>
        </p:txBody>
      </p:sp>
      <p:sp>
        <p:nvSpPr>
          <p:cNvPr id="10" name="Rectangle 9">
            <a:extLst>
              <a:ext uri="{FF2B5EF4-FFF2-40B4-BE49-F238E27FC236}">
                <a16:creationId xmlns:a16="http://schemas.microsoft.com/office/drawing/2014/main" id="{BD04DC9F-8293-457C-9BD0-C2366D1DE578}"/>
              </a:ext>
            </a:extLst>
          </p:cNvPr>
          <p:cNvSpPr/>
          <p:nvPr/>
        </p:nvSpPr>
        <p:spPr>
          <a:xfrm>
            <a:off x="-17698" y="5105400"/>
            <a:ext cx="8018697" cy="228600"/>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47743B-D073-4C46-B455-42DAFFE801B3}"/>
              </a:ext>
            </a:extLst>
          </p:cNvPr>
          <p:cNvSpPr/>
          <p:nvPr/>
        </p:nvSpPr>
        <p:spPr>
          <a:xfrm rot="5400000">
            <a:off x="1377499" y="3112401"/>
            <a:ext cx="4302107" cy="515703"/>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B0AE34A-91F1-46B1-8CF6-89B34D474771}"/>
              </a:ext>
            </a:extLst>
          </p:cNvPr>
          <p:cNvSpPr/>
          <p:nvPr/>
        </p:nvSpPr>
        <p:spPr>
          <a:xfrm rot="5400000">
            <a:off x="3587299" y="3112401"/>
            <a:ext cx="4302107" cy="515703"/>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CB32D81-DA52-4B9E-BBC4-82BDFA621FD7}"/>
              </a:ext>
            </a:extLst>
          </p:cNvPr>
          <p:cNvSpPr/>
          <p:nvPr/>
        </p:nvSpPr>
        <p:spPr>
          <a:xfrm rot="5400000">
            <a:off x="-802806" y="3112401"/>
            <a:ext cx="4302107" cy="515703"/>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B728F52-E806-42A8-871A-E03C90D5F77A}"/>
              </a:ext>
            </a:extLst>
          </p:cNvPr>
          <p:cNvSpPr txBox="1"/>
          <p:nvPr/>
        </p:nvSpPr>
        <p:spPr>
          <a:xfrm>
            <a:off x="152400" y="240268"/>
            <a:ext cx="1217000" cy="369332"/>
          </a:xfrm>
          <a:prstGeom prst="rect">
            <a:avLst/>
          </a:prstGeom>
          <a:noFill/>
        </p:spPr>
        <p:txBody>
          <a:bodyPr wrap="none" rtlCol="0">
            <a:spAutoFit/>
          </a:bodyPr>
          <a:lstStyle/>
          <a:p>
            <a:r>
              <a:rPr lang="en-US" sz="1800" dirty="0">
                <a:solidFill>
                  <a:srgbClr val="FF0000"/>
                </a:solidFill>
                <a:sym typeface="Symbol" panose="05050102010706020507" pitchFamily="18" charset="2"/>
              </a:rPr>
              <a:t>=</a:t>
            </a:r>
            <a:r>
              <a:rPr lang="en-US" sz="1800" dirty="0">
                <a:solidFill>
                  <a:srgbClr val="FF0000"/>
                </a:solidFill>
              </a:rPr>
              <a:t>b=-</a:t>
            </a:r>
            <a:r>
              <a:rPr lang="en-US" sz="1800" dirty="0" err="1">
                <a:solidFill>
                  <a:srgbClr val="FF0000"/>
                </a:solidFill>
              </a:rPr>
              <a:t>dN</a:t>
            </a:r>
            <a:r>
              <a:rPr lang="en-US" sz="1800" dirty="0">
                <a:solidFill>
                  <a:srgbClr val="FF0000"/>
                </a:solidFill>
              </a:rPr>
              <a:t>/dT</a:t>
            </a:r>
            <a:endParaRPr lang="en-US" dirty="0">
              <a:solidFill>
                <a:srgbClr val="FF0000"/>
              </a:solidFill>
            </a:endParaRPr>
          </a:p>
        </p:txBody>
      </p:sp>
      <p:sp>
        <p:nvSpPr>
          <p:cNvPr id="14" name="Rectangle 13">
            <a:extLst>
              <a:ext uri="{FF2B5EF4-FFF2-40B4-BE49-F238E27FC236}">
                <a16:creationId xmlns:a16="http://schemas.microsoft.com/office/drawing/2014/main" id="{83467DB8-B76B-40AD-BC3D-414E4465352D}"/>
              </a:ext>
            </a:extLst>
          </p:cNvPr>
          <p:cNvSpPr/>
          <p:nvPr/>
        </p:nvSpPr>
        <p:spPr>
          <a:xfrm>
            <a:off x="-23753" y="3142368"/>
            <a:ext cx="8018697" cy="228600"/>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42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BEA3F4-CA96-4B2F-9646-CE7589B0EF9B}"/>
              </a:ext>
            </a:extLst>
          </p:cNvPr>
          <p:cNvPicPr>
            <a:picLocks noChangeAspect="1"/>
          </p:cNvPicPr>
          <p:nvPr/>
        </p:nvPicPr>
        <p:blipFill>
          <a:blip r:embed="rId3"/>
          <a:stretch>
            <a:fillRect/>
          </a:stretch>
        </p:blipFill>
        <p:spPr>
          <a:xfrm>
            <a:off x="0" y="527093"/>
            <a:ext cx="9144000" cy="6178507"/>
          </a:xfrm>
          <a:prstGeom prst="rect">
            <a:avLst/>
          </a:prstGeom>
        </p:spPr>
      </p:pic>
      <p:sp>
        <p:nvSpPr>
          <p:cNvPr id="5" name="Title 1">
            <a:extLst>
              <a:ext uri="{FF2B5EF4-FFF2-40B4-BE49-F238E27FC236}">
                <a16:creationId xmlns:a16="http://schemas.microsoft.com/office/drawing/2014/main" id="{E9208F57-0B29-4550-84F8-E4803743CFDE}"/>
              </a:ext>
            </a:extLst>
          </p:cNvPr>
          <p:cNvSpPr>
            <a:spLocks noGrp="1"/>
          </p:cNvSpPr>
          <p:nvPr>
            <p:ph type="title"/>
          </p:nvPr>
        </p:nvSpPr>
        <p:spPr>
          <a:xfrm>
            <a:off x="-76200" y="76200"/>
            <a:ext cx="8594725" cy="530132"/>
          </a:xfrm>
        </p:spPr>
        <p:txBody>
          <a:bodyPr/>
          <a:lstStyle/>
          <a:p>
            <a:r>
              <a:rPr lang="en-US" sz="2400" b="1" dirty="0">
                <a:solidFill>
                  <a:srgbClr val="C00000"/>
                </a:solidFill>
              </a:rPr>
              <a:t>TCR and ECS in </a:t>
            </a:r>
            <a:r>
              <a:rPr lang="en-US" sz="2400" b="1" dirty="0">
                <a:solidFill>
                  <a:srgbClr val="FF0000"/>
                </a:solidFill>
              </a:rPr>
              <a:t>CMIP6 </a:t>
            </a:r>
            <a:r>
              <a:rPr lang="en-US" sz="2400" b="1" dirty="0">
                <a:solidFill>
                  <a:srgbClr val="C00000"/>
                </a:solidFill>
              </a:rPr>
              <a:t>Models</a:t>
            </a:r>
          </a:p>
        </p:txBody>
      </p:sp>
      <p:sp>
        <p:nvSpPr>
          <p:cNvPr id="6" name="TextBox 5">
            <a:extLst>
              <a:ext uri="{FF2B5EF4-FFF2-40B4-BE49-F238E27FC236}">
                <a16:creationId xmlns:a16="http://schemas.microsoft.com/office/drawing/2014/main" id="{1E8D5AFE-AE86-4AC3-AD6F-D1B4F6E4024E}"/>
              </a:ext>
            </a:extLst>
          </p:cNvPr>
          <p:cNvSpPr txBox="1"/>
          <p:nvPr/>
        </p:nvSpPr>
        <p:spPr>
          <a:xfrm>
            <a:off x="6648081" y="164068"/>
            <a:ext cx="2648319" cy="307777"/>
          </a:xfrm>
          <a:prstGeom prst="rect">
            <a:avLst/>
          </a:prstGeom>
          <a:noFill/>
        </p:spPr>
        <p:txBody>
          <a:bodyPr wrap="square">
            <a:spAutoFit/>
          </a:bodyPr>
          <a:lstStyle/>
          <a:p>
            <a:r>
              <a:rPr lang="en-US" sz="1400" b="1" dirty="0">
                <a:solidFill>
                  <a:srgbClr val="000000"/>
                </a:solidFill>
              </a:rPr>
              <a:t>Dai et al. (2020)</a:t>
            </a:r>
            <a:endParaRPr lang="en-US" sz="1400" dirty="0"/>
          </a:p>
        </p:txBody>
      </p:sp>
      <p:sp>
        <p:nvSpPr>
          <p:cNvPr id="7" name="Rectangle 6">
            <a:extLst>
              <a:ext uri="{FF2B5EF4-FFF2-40B4-BE49-F238E27FC236}">
                <a16:creationId xmlns:a16="http://schemas.microsoft.com/office/drawing/2014/main" id="{0FE3E32E-34E1-4B0C-B8BA-E7C3A0A492A8}"/>
              </a:ext>
            </a:extLst>
          </p:cNvPr>
          <p:cNvSpPr/>
          <p:nvPr/>
        </p:nvSpPr>
        <p:spPr>
          <a:xfrm>
            <a:off x="0" y="5181600"/>
            <a:ext cx="7848600" cy="228600"/>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DD7F290-DA87-4FFC-BB07-A161EACA23CE}"/>
              </a:ext>
            </a:extLst>
          </p:cNvPr>
          <p:cNvSpPr/>
          <p:nvPr/>
        </p:nvSpPr>
        <p:spPr>
          <a:xfrm rot="5400000">
            <a:off x="1485900" y="3009900"/>
            <a:ext cx="4572000" cy="533400"/>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FBA692B-C4F1-48F4-8DE6-662E46F67C39}"/>
              </a:ext>
            </a:extLst>
          </p:cNvPr>
          <p:cNvSpPr/>
          <p:nvPr/>
        </p:nvSpPr>
        <p:spPr>
          <a:xfrm rot="5400000">
            <a:off x="3695700" y="3009900"/>
            <a:ext cx="4572000" cy="533400"/>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DE9780-C164-4D97-BF20-0CBC578D2BD3}"/>
              </a:ext>
            </a:extLst>
          </p:cNvPr>
          <p:cNvSpPr/>
          <p:nvPr/>
        </p:nvSpPr>
        <p:spPr>
          <a:xfrm rot="5400000">
            <a:off x="-817797" y="3009900"/>
            <a:ext cx="4572000" cy="533400"/>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33D3F2-1A24-4CDD-A17A-896FF0111851}"/>
              </a:ext>
            </a:extLst>
          </p:cNvPr>
          <p:cNvSpPr/>
          <p:nvPr/>
        </p:nvSpPr>
        <p:spPr>
          <a:xfrm>
            <a:off x="-51976" y="2831512"/>
            <a:ext cx="7848600" cy="228600"/>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8649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图片 22" descr="../../Fit_final/ecs_150_new.png">
            <a:extLst>
              <a:ext uri="{FF2B5EF4-FFF2-40B4-BE49-F238E27FC236}">
                <a16:creationId xmlns:a16="http://schemas.microsoft.com/office/drawing/2014/main" id="{70377E55-0A5C-43CD-880C-F5C0C3F435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9573"/>
            <a:ext cx="4186237" cy="4186237"/>
          </a:xfrm>
          <a:prstGeom prst="rect">
            <a:avLst/>
          </a:prstGeom>
          <a:noFill/>
          <a:extLst>
            <a:ext uri="{909E8E84-426E-40DD-AFC4-6F175D3DCCD1}">
              <a14:hiddenFill xmlns:a14="http://schemas.microsoft.com/office/drawing/2010/main">
                <a:solidFill>
                  <a:srgbClr val="FFFFFF"/>
                </a:solidFill>
              </a14:hiddenFill>
            </a:ext>
          </a:extLst>
        </p:spPr>
      </p:pic>
      <p:pic>
        <p:nvPicPr>
          <p:cNvPr id="157697" name="图片 21" descr="ecs_final.png">
            <a:extLst>
              <a:ext uri="{FF2B5EF4-FFF2-40B4-BE49-F238E27FC236}">
                <a16:creationId xmlns:a16="http://schemas.microsoft.com/office/drawing/2014/main" id="{D21DCEBB-C12E-49CC-9B9D-788FE4B8DB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610" y="1444810"/>
            <a:ext cx="4193990" cy="419399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3C615C5A-5E33-4B2F-A453-B4D74F0F2648}"/>
              </a:ext>
            </a:extLst>
          </p:cNvPr>
          <p:cNvSpPr>
            <a:spLocks noGrp="1"/>
          </p:cNvSpPr>
          <p:nvPr>
            <p:ph type="title"/>
          </p:nvPr>
        </p:nvSpPr>
        <p:spPr>
          <a:xfrm>
            <a:off x="1447800" y="228600"/>
            <a:ext cx="6400800" cy="533399"/>
          </a:xfrm>
        </p:spPr>
        <p:txBody>
          <a:bodyPr/>
          <a:lstStyle/>
          <a:p>
            <a:pPr algn="l"/>
            <a:r>
              <a:rPr lang="en-US" sz="2800" b="1" dirty="0">
                <a:solidFill>
                  <a:srgbClr val="FF0000"/>
                </a:solidFill>
              </a:rPr>
              <a:t>Comparison of the ECS Estimates</a:t>
            </a:r>
          </a:p>
        </p:txBody>
      </p:sp>
      <p:sp>
        <p:nvSpPr>
          <p:cNvPr id="4" name="TextBox 3">
            <a:extLst>
              <a:ext uri="{FF2B5EF4-FFF2-40B4-BE49-F238E27FC236}">
                <a16:creationId xmlns:a16="http://schemas.microsoft.com/office/drawing/2014/main" id="{406FE137-A267-4BE5-9719-2881A38BDE64}"/>
              </a:ext>
            </a:extLst>
          </p:cNvPr>
          <p:cNvSpPr txBox="1"/>
          <p:nvPr/>
        </p:nvSpPr>
        <p:spPr>
          <a:xfrm>
            <a:off x="1580577" y="1200090"/>
            <a:ext cx="1563248" cy="400110"/>
          </a:xfrm>
          <a:prstGeom prst="rect">
            <a:avLst/>
          </a:prstGeom>
          <a:noFill/>
        </p:spPr>
        <p:txBody>
          <a:bodyPr wrap="none" rtlCol="0">
            <a:spAutoFit/>
          </a:bodyPr>
          <a:lstStyle/>
          <a:p>
            <a:r>
              <a:rPr lang="en-US" sz="2000" dirty="0">
                <a:solidFill>
                  <a:srgbClr val="FF0000"/>
                </a:solidFill>
              </a:rPr>
              <a:t>CMIP5 Models</a:t>
            </a:r>
          </a:p>
        </p:txBody>
      </p:sp>
      <p:sp>
        <p:nvSpPr>
          <p:cNvPr id="8" name="TextBox 7">
            <a:extLst>
              <a:ext uri="{FF2B5EF4-FFF2-40B4-BE49-F238E27FC236}">
                <a16:creationId xmlns:a16="http://schemas.microsoft.com/office/drawing/2014/main" id="{131D9C7A-3264-4BFB-8670-D60AE95B1008}"/>
              </a:ext>
            </a:extLst>
          </p:cNvPr>
          <p:cNvSpPr txBox="1"/>
          <p:nvPr/>
        </p:nvSpPr>
        <p:spPr>
          <a:xfrm>
            <a:off x="6056752" y="1219200"/>
            <a:ext cx="1563249" cy="400110"/>
          </a:xfrm>
          <a:prstGeom prst="rect">
            <a:avLst/>
          </a:prstGeom>
          <a:noFill/>
        </p:spPr>
        <p:txBody>
          <a:bodyPr wrap="none" rtlCol="0">
            <a:spAutoFit/>
          </a:bodyPr>
          <a:lstStyle/>
          <a:p>
            <a:r>
              <a:rPr lang="en-US" sz="2000" dirty="0">
                <a:solidFill>
                  <a:srgbClr val="FF0000"/>
                </a:solidFill>
              </a:rPr>
              <a:t>CMIP6 Models</a:t>
            </a:r>
          </a:p>
        </p:txBody>
      </p:sp>
      <p:sp>
        <p:nvSpPr>
          <p:cNvPr id="9" name="TextBox 8">
            <a:extLst>
              <a:ext uri="{FF2B5EF4-FFF2-40B4-BE49-F238E27FC236}">
                <a16:creationId xmlns:a16="http://schemas.microsoft.com/office/drawing/2014/main" id="{C9D54A1A-AE19-45EA-8255-6DCC863CC658}"/>
              </a:ext>
            </a:extLst>
          </p:cNvPr>
          <p:cNvSpPr txBox="1"/>
          <p:nvPr/>
        </p:nvSpPr>
        <p:spPr>
          <a:xfrm>
            <a:off x="2971800" y="5275497"/>
            <a:ext cx="1104790" cy="307777"/>
          </a:xfrm>
          <a:prstGeom prst="rect">
            <a:avLst/>
          </a:prstGeom>
          <a:noFill/>
        </p:spPr>
        <p:txBody>
          <a:bodyPr wrap="none" rtlCol="0">
            <a:spAutoFit/>
          </a:bodyPr>
          <a:lstStyle/>
          <a:p>
            <a:r>
              <a:rPr lang="en-US" sz="1400" dirty="0">
                <a:solidFill>
                  <a:schemeClr val="tx1"/>
                </a:solidFill>
              </a:rPr>
              <a:t>from Dai et al.</a:t>
            </a:r>
          </a:p>
        </p:txBody>
      </p:sp>
      <p:sp>
        <p:nvSpPr>
          <p:cNvPr id="10" name="TextBox 9">
            <a:extLst>
              <a:ext uri="{FF2B5EF4-FFF2-40B4-BE49-F238E27FC236}">
                <a16:creationId xmlns:a16="http://schemas.microsoft.com/office/drawing/2014/main" id="{AA5BF583-207A-4541-B66B-6008B65854CE}"/>
              </a:ext>
            </a:extLst>
          </p:cNvPr>
          <p:cNvSpPr txBox="1"/>
          <p:nvPr/>
        </p:nvSpPr>
        <p:spPr>
          <a:xfrm>
            <a:off x="7405078" y="5287295"/>
            <a:ext cx="1104790" cy="307777"/>
          </a:xfrm>
          <a:prstGeom prst="rect">
            <a:avLst/>
          </a:prstGeom>
          <a:noFill/>
        </p:spPr>
        <p:txBody>
          <a:bodyPr wrap="none" rtlCol="0">
            <a:spAutoFit/>
          </a:bodyPr>
          <a:lstStyle/>
          <a:p>
            <a:r>
              <a:rPr lang="en-US" sz="1400" dirty="0">
                <a:solidFill>
                  <a:schemeClr val="tx1"/>
                </a:solidFill>
              </a:rPr>
              <a:t>from Dai et al.</a:t>
            </a:r>
          </a:p>
        </p:txBody>
      </p:sp>
      <p:sp>
        <p:nvSpPr>
          <p:cNvPr id="11" name="TextBox 10">
            <a:extLst>
              <a:ext uri="{FF2B5EF4-FFF2-40B4-BE49-F238E27FC236}">
                <a16:creationId xmlns:a16="http://schemas.microsoft.com/office/drawing/2014/main" id="{F522C9D1-64D0-4846-B45F-CF3427ABEAB0}"/>
              </a:ext>
            </a:extLst>
          </p:cNvPr>
          <p:cNvSpPr txBox="1"/>
          <p:nvPr/>
        </p:nvSpPr>
        <p:spPr>
          <a:xfrm>
            <a:off x="3276600" y="5940623"/>
            <a:ext cx="2648319" cy="307777"/>
          </a:xfrm>
          <a:prstGeom prst="rect">
            <a:avLst/>
          </a:prstGeom>
          <a:noFill/>
        </p:spPr>
        <p:txBody>
          <a:bodyPr wrap="square">
            <a:spAutoFit/>
          </a:bodyPr>
          <a:lstStyle/>
          <a:p>
            <a:r>
              <a:rPr lang="en-US" sz="1400" b="1" dirty="0">
                <a:solidFill>
                  <a:srgbClr val="000000"/>
                </a:solidFill>
              </a:rPr>
              <a:t>Dai et al. (2020)</a:t>
            </a:r>
            <a:endParaRPr lang="en-US" sz="1400" dirty="0"/>
          </a:p>
        </p:txBody>
      </p:sp>
    </p:spTree>
    <p:extLst>
      <p:ext uri="{BB962C8B-B14F-4D97-AF65-F5344CB8AC3E}">
        <p14:creationId xmlns:p14="http://schemas.microsoft.com/office/powerpoint/2010/main" val="125936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08A1EB-F4DC-47A1-8D3E-43CC5DB029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57200"/>
            <a:ext cx="6580823" cy="6279890"/>
          </a:xfrm>
          <a:prstGeom prst="rect">
            <a:avLst/>
          </a:prstGeom>
          <a:noFill/>
        </p:spPr>
      </p:pic>
      <p:sp>
        <p:nvSpPr>
          <p:cNvPr id="4" name="Title 1">
            <a:extLst>
              <a:ext uri="{FF2B5EF4-FFF2-40B4-BE49-F238E27FC236}">
                <a16:creationId xmlns:a16="http://schemas.microsoft.com/office/drawing/2014/main" id="{12FD334E-D4B9-4D19-864C-050729D3B843}"/>
              </a:ext>
            </a:extLst>
          </p:cNvPr>
          <p:cNvSpPr>
            <a:spLocks noGrp="1"/>
          </p:cNvSpPr>
          <p:nvPr>
            <p:ph type="title"/>
          </p:nvPr>
        </p:nvSpPr>
        <p:spPr>
          <a:xfrm>
            <a:off x="2133600" y="1"/>
            <a:ext cx="5257800" cy="533399"/>
          </a:xfrm>
        </p:spPr>
        <p:txBody>
          <a:bodyPr/>
          <a:lstStyle/>
          <a:p>
            <a:pPr algn="l"/>
            <a:r>
              <a:rPr lang="en-US" sz="2800" b="1" dirty="0">
                <a:solidFill>
                  <a:srgbClr val="FF0000"/>
                </a:solidFill>
              </a:rPr>
              <a:t>Comparison of TCR vs. ECS</a:t>
            </a:r>
          </a:p>
        </p:txBody>
      </p:sp>
      <p:sp>
        <p:nvSpPr>
          <p:cNvPr id="5" name="TextBox 4">
            <a:extLst>
              <a:ext uri="{FF2B5EF4-FFF2-40B4-BE49-F238E27FC236}">
                <a16:creationId xmlns:a16="http://schemas.microsoft.com/office/drawing/2014/main" id="{2BE681D9-6F45-43D3-B479-C95CB77E892E}"/>
              </a:ext>
            </a:extLst>
          </p:cNvPr>
          <p:cNvSpPr txBox="1"/>
          <p:nvPr/>
        </p:nvSpPr>
        <p:spPr>
          <a:xfrm>
            <a:off x="3581400" y="2171580"/>
            <a:ext cx="827470" cy="400110"/>
          </a:xfrm>
          <a:prstGeom prst="rect">
            <a:avLst/>
          </a:prstGeom>
          <a:noFill/>
        </p:spPr>
        <p:txBody>
          <a:bodyPr wrap="none" rtlCol="0">
            <a:spAutoFit/>
          </a:bodyPr>
          <a:lstStyle/>
          <a:p>
            <a:r>
              <a:rPr lang="en-US" sz="2000" dirty="0">
                <a:solidFill>
                  <a:srgbClr val="FF0000"/>
                </a:solidFill>
              </a:rPr>
              <a:t>CMIP5</a:t>
            </a:r>
          </a:p>
        </p:txBody>
      </p:sp>
      <p:sp>
        <p:nvSpPr>
          <p:cNvPr id="6" name="TextBox 5">
            <a:extLst>
              <a:ext uri="{FF2B5EF4-FFF2-40B4-BE49-F238E27FC236}">
                <a16:creationId xmlns:a16="http://schemas.microsoft.com/office/drawing/2014/main" id="{C20A7CE4-755E-4855-AE71-8BF5269BD084}"/>
              </a:ext>
            </a:extLst>
          </p:cNvPr>
          <p:cNvSpPr txBox="1"/>
          <p:nvPr/>
        </p:nvSpPr>
        <p:spPr>
          <a:xfrm>
            <a:off x="3615633" y="5619690"/>
            <a:ext cx="885179" cy="400110"/>
          </a:xfrm>
          <a:prstGeom prst="rect">
            <a:avLst/>
          </a:prstGeom>
          <a:noFill/>
        </p:spPr>
        <p:txBody>
          <a:bodyPr wrap="none" rtlCol="0">
            <a:spAutoFit/>
          </a:bodyPr>
          <a:lstStyle/>
          <a:p>
            <a:r>
              <a:rPr lang="en-US" sz="2000" dirty="0">
                <a:solidFill>
                  <a:srgbClr val="FF0000"/>
                </a:solidFill>
              </a:rPr>
              <a:t>CMIP6 </a:t>
            </a:r>
          </a:p>
        </p:txBody>
      </p:sp>
      <p:sp>
        <p:nvSpPr>
          <p:cNvPr id="7" name="TextBox 6">
            <a:extLst>
              <a:ext uri="{FF2B5EF4-FFF2-40B4-BE49-F238E27FC236}">
                <a16:creationId xmlns:a16="http://schemas.microsoft.com/office/drawing/2014/main" id="{CB44F294-1429-4B3E-9F1E-A0B4B6E6AED5}"/>
              </a:ext>
            </a:extLst>
          </p:cNvPr>
          <p:cNvSpPr txBox="1"/>
          <p:nvPr/>
        </p:nvSpPr>
        <p:spPr>
          <a:xfrm>
            <a:off x="6716330" y="2647890"/>
            <a:ext cx="827470" cy="400110"/>
          </a:xfrm>
          <a:prstGeom prst="rect">
            <a:avLst/>
          </a:prstGeom>
          <a:noFill/>
        </p:spPr>
        <p:txBody>
          <a:bodyPr wrap="none" rtlCol="0">
            <a:spAutoFit/>
          </a:bodyPr>
          <a:lstStyle/>
          <a:p>
            <a:r>
              <a:rPr lang="en-US" sz="2000" dirty="0">
                <a:solidFill>
                  <a:srgbClr val="FF0000"/>
                </a:solidFill>
              </a:rPr>
              <a:t>CMIP5</a:t>
            </a:r>
          </a:p>
        </p:txBody>
      </p:sp>
      <p:sp>
        <p:nvSpPr>
          <p:cNvPr id="8" name="TextBox 7">
            <a:extLst>
              <a:ext uri="{FF2B5EF4-FFF2-40B4-BE49-F238E27FC236}">
                <a16:creationId xmlns:a16="http://schemas.microsoft.com/office/drawing/2014/main" id="{4914F101-6EE7-4E06-ABFA-3DD5C9FB9B50}"/>
              </a:ext>
            </a:extLst>
          </p:cNvPr>
          <p:cNvSpPr txBox="1"/>
          <p:nvPr/>
        </p:nvSpPr>
        <p:spPr>
          <a:xfrm>
            <a:off x="6658621" y="5848290"/>
            <a:ext cx="885179" cy="400110"/>
          </a:xfrm>
          <a:prstGeom prst="rect">
            <a:avLst/>
          </a:prstGeom>
          <a:noFill/>
        </p:spPr>
        <p:txBody>
          <a:bodyPr wrap="none" rtlCol="0">
            <a:spAutoFit/>
          </a:bodyPr>
          <a:lstStyle/>
          <a:p>
            <a:r>
              <a:rPr lang="en-US" sz="2000" dirty="0">
                <a:solidFill>
                  <a:srgbClr val="FF0000"/>
                </a:solidFill>
              </a:rPr>
              <a:t>CMIP6 </a:t>
            </a:r>
          </a:p>
        </p:txBody>
      </p:sp>
      <p:sp>
        <p:nvSpPr>
          <p:cNvPr id="9" name="TextBox 8">
            <a:extLst>
              <a:ext uri="{FF2B5EF4-FFF2-40B4-BE49-F238E27FC236}">
                <a16:creationId xmlns:a16="http://schemas.microsoft.com/office/drawing/2014/main" id="{E7CE5103-8CA0-4428-BA24-F63464B65563}"/>
              </a:ext>
            </a:extLst>
          </p:cNvPr>
          <p:cNvSpPr txBox="1"/>
          <p:nvPr/>
        </p:nvSpPr>
        <p:spPr>
          <a:xfrm>
            <a:off x="7239000" y="5257800"/>
            <a:ext cx="2648319" cy="307777"/>
          </a:xfrm>
          <a:prstGeom prst="rect">
            <a:avLst/>
          </a:prstGeom>
          <a:noFill/>
        </p:spPr>
        <p:txBody>
          <a:bodyPr wrap="square">
            <a:spAutoFit/>
          </a:bodyPr>
          <a:lstStyle/>
          <a:p>
            <a:r>
              <a:rPr lang="en-US" sz="1400" b="1" dirty="0">
                <a:solidFill>
                  <a:srgbClr val="000000"/>
                </a:solidFill>
              </a:rPr>
              <a:t>Dai et al. (2020)</a:t>
            </a:r>
            <a:endParaRPr lang="en-US" sz="1400" dirty="0"/>
          </a:p>
        </p:txBody>
      </p:sp>
    </p:spTree>
    <p:extLst>
      <p:ext uri="{BB962C8B-B14F-4D97-AF65-F5344CB8AC3E}">
        <p14:creationId xmlns:p14="http://schemas.microsoft.com/office/powerpoint/2010/main" val="4189378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533400" y="152400"/>
            <a:ext cx="9144000" cy="685800"/>
          </a:xfrm>
          <a:prstGeom prst="rect">
            <a:avLst/>
          </a:prstGeom>
          <a:effectLst>
            <a:outerShdw blurRad="50800" dist="38100" dir="2700000" algn="tl" rotWithShape="0">
              <a:prstClr val="black"/>
            </a:outerShdw>
          </a:effectLst>
        </p:spPr>
        <p:txBody>
          <a:bodyPr/>
          <a:lstStyle/>
          <a:p>
            <a:pPr>
              <a:defRPr/>
            </a:pPr>
            <a:r>
              <a:rPr lang="en-US" sz="3600" b="1" dirty="0">
                <a:latin typeface="Arial" charset="0"/>
                <a:ea typeface="SimSun" pitchFamily="2" charset="-122"/>
              </a:rPr>
              <a:t>Design of the Course (3/3)</a:t>
            </a:r>
            <a:endParaRPr lang="en-US" sz="3200" b="1" dirty="0">
              <a:latin typeface="Arial" charset="0"/>
              <a:ea typeface="SimSun" pitchFamily="2" charset="-122"/>
            </a:endParaRPr>
          </a:p>
        </p:txBody>
      </p:sp>
      <p:sp>
        <p:nvSpPr>
          <p:cNvPr id="3076" name="Text Box 4"/>
          <p:cNvSpPr txBox="1">
            <a:spLocks noChangeArrowheads="1"/>
          </p:cNvSpPr>
          <p:nvPr/>
        </p:nvSpPr>
        <p:spPr bwMode="auto">
          <a:xfrm>
            <a:off x="4505325" y="4964113"/>
            <a:ext cx="184150" cy="396875"/>
          </a:xfrm>
          <a:prstGeom prst="rect">
            <a:avLst/>
          </a:prstGeom>
          <a:noFill/>
          <a:ln w="254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Slide Number Placeholder 12"/>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1004247-48B2-4E85-AE06-0779406BEB7B}" type="slidenum">
              <a:rPr kumimoji="0" lang="en-US" sz="1400" b="0" i="0" u="none" strike="noStrike" kern="1200" cap="none" spc="0" normalizeH="0" baseline="0" noProof="0" smtClean="0">
                <a:ln>
                  <a:noFill/>
                </a:ln>
                <a:solidFill>
                  <a:srgbClr val="000000"/>
                </a:solidFill>
                <a:effectLst/>
                <a:uLnTx/>
                <a:uFillTx/>
                <a:latin typeface="Times New Roman"/>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4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6" name="Rectangle 3"/>
          <p:cNvSpPr txBox="1">
            <a:spLocks noChangeArrowheads="1"/>
          </p:cNvSpPr>
          <p:nvPr/>
        </p:nvSpPr>
        <p:spPr bwMode="auto">
          <a:xfrm>
            <a:off x="152400" y="914400"/>
            <a:ext cx="8915400" cy="5943600"/>
          </a:xfrm>
          <a:prstGeom prst="rect">
            <a:avLst/>
          </a:prstGeom>
          <a:noFill/>
          <a:ln w="9525">
            <a:noFill/>
            <a:miter lim="800000"/>
            <a:headEnd/>
            <a:tailEnd/>
          </a:ln>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srgbClr val="C00000"/>
                </a:solidFill>
                <a:effectLst/>
                <a:uLnTx/>
                <a:uFillTx/>
                <a:latin typeface="Microsoft Sans Serif" pitchFamily="34" charset="0"/>
                <a:ea typeface="+mn-ea"/>
                <a:cs typeface="+mn-cs"/>
              </a:rPr>
              <a:t>Part 4 – Climate Change and Modeling (5 lectures)</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C00000"/>
                </a:solidFill>
                <a:effectLst/>
                <a:uLnTx/>
                <a:uFillTx/>
                <a:latin typeface="Microsoft Sans Serif" pitchFamily="34" charset="0"/>
                <a:ea typeface="+mn-ea"/>
                <a:cs typeface="+mn-cs"/>
              </a:rPr>
              <a:t>    </a:t>
            </a:r>
            <a:r>
              <a:rPr kumimoji="0" lang="en-US" sz="2000" b="1" i="0" u="none" strike="noStrike" kern="0" cap="none" spc="0" normalizeH="0" baseline="0" noProof="0" dirty="0">
                <a:ln>
                  <a:noFill/>
                </a:ln>
                <a:solidFill>
                  <a:srgbClr val="000000"/>
                </a:solidFill>
                <a:effectLst/>
                <a:uLnTx/>
                <a:uFillTx/>
                <a:latin typeface="Microsoft Sans Serif" pitchFamily="34" charset="0"/>
                <a:ea typeface="+mn-ea"/>
                <a:cs typeface="+mn-cs"/>
              </a:rPr>
              <a:t>Lecture 21: Climate Forcing, Response and Sensitivity (10/17)</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Microsoft Sans Serif" pitchFamily="34" charset="0"/>
                <a:ea typeface="+mn-ea"/>
                <a:cs typeface="+mn-cs"/>
              </a:rPr>
              <a:t>    Lecture 22: Climate Feedbacks (10/19)</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Microsoft Sans Serif" pitchFamily="34" charset="0"/>
                <a:ea typeface="+mn-ea"/>
                <a:cs typeface="+mn-cs"/>
              </a:rPr>
              <a:t>    Lecture 23: Introduction to Climate Modeling (10/24)</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Microsoft Sans Serif" pitchFamily="34" charset="0"/>
                <a:ea typeface="+mn-ea"/>
                <a:cs typeface="+mn-cs"/>
              </a:rPr>
              <a:t>   </a:t>
            </a:r>
            <a:r>
              <a:rPr kumimoji="0" lang="en-US" sz="2000" b="1" i="0" u="none" strike="noStrike" kern="0" cap="none" spc="0" normalizeH="0" baseline="0" noProof="0" dirty="0">
                <a:ln>
                  <a:noFill/>
                </a:ln>
                <a:solidFill>
                  <a:srgbClr val="C00000"/>
                </a:solidFill>
                <a:effectLst/>
                <a:uLnTx/>
                <a:uFillTx/>
                <a:latin typeface="Microsoft Sans Serif" pitchFamily="34" charset="0"/>
                <a:ea typeface="+mn-ea"/>
                <a:cs typeface="+mn-cs"/>
              </a:rPr>
              <a:t> Thanksgiving break: 11/26-30</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Microsoft Sans Serif" pitchFamily="34" charset="0"/>
                <a:ea typeface="+mn-ea"/>
                <a:cs typeface="+mn-cs"/>
              </a:rPr>
              <a:t>    Lecture 24: Common Climate Simulations &amp; Projections (12/01)</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Microsoft Sans Serif" pitchFamily="34" charset="0"/>
                <a:ea typeface="+mn-ea"/>
                <a:cs typeface="+mn-cs"/>
              </a:rPr>
              <a:t>    Lecture 25: Projected future climate changes (12/03)    </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1" i="0" u="none" strike="noStrike" kern="0" cap="none" spc="0" normalizeH="0" baseline="0" noProof="0" dirty="0">
              <a:ln>
                <a:noFill/>
              </a:ln>
              <a:solidFill>
                <a:srgbClr val="FF3300"/>
              </a:solidFill>
              <a:effectLst/>
              <a:uLnTx/>
              <a:uFillTx/>
              <a:latin typeface="Microsoft Sans Serif"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FF3300"/>
                </a:solidFill>
                <a:effectLst/>
                <a:uLnTx/>
                <a:uFillTx/>
                <a:latin typeface="Microsoft Sans Serif" pitchFamily="34" charset="0"/>
                <a:ea typeface="+mn-ea"/>
                <a:cs typeface="+mn-cs"/>
              </a:rPr>
              <a:t>    Final Exam Review Lecture: 12/08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rgbClr val="FF3300"/>
                </a:solidFill>
                <a:effectLst/>
                <a:uLnTx/>
                <a:uFillTx/>
                <a:latin typeface="Microsoft Sans Serif" pitchFamily="34" charset="0"/>
                <a:ea typeface="+mn-ea"/>
                <a:cs typeface="+mn-cs"/>
              </a:rPr>
              <a:t>    Final Exam: Monday, 12/15, 8:00-10:00AM, ETEC 482  </a:t>
            </a:r>
            <a:endParaRPr kumimoji="0" lang="en-US" sz="800" b="1" i="0" u="none" strike="noStrike" kern="0" cap="none" spc="0" normalizeH="0" baseline="0" noProof="0" dirty="0">
              <a:ln>
                <a:noFill/>
              </a:ln>
              <a:solidFill>
                <a:srgbClr val="FF3300"/>
              </a:solidFill>
              <a:effectLst/>
              <a:uLnTx/>
              <a:uFillTx/>
              <a:latin typeface="Microsoft Sans Serif" pitchFamily="34" charset="0"/>
              <a:ea typeface="+mn-ea"/>
              <a:cs typeface="+mn-cs"/>
            </a:endParaRPr>
          </a:p>
        </p:txBody>
      </p:sp>
      <p:sp>
        <p:nvSpPr>
          <p:cNvPr id="7" name="Line 4"/>
          <p:cNvSpPr>
            <a:spLocks noChangeShapeType="1"/>
          </p:cNvSpPr>
          <p:nvPr/>
        </p:nvSpPr>
        <p:spPr bwMode="auto">
          <a:xfrm>
            <a:off x="0" y="838200"/>
            <a:ext cx="9144000" cy="0"/>
          </a:xfrm>
          <a:prstGeom prst="line">
            <a:avLst/>
          </a:prstGeom>
          <a:noFill/>
          <a:ln w="31750">
            <a:solidFill>
              <a:schemeClr val="accent1"/>
            </a:solidFill>
            <a:round/>
            <a:headEnd/>
            <a:tailEn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Narrow" pitchFamily="34" charset="0"/>
              <a:ea typeface="+mn-ea"/>
              <a:cs typeface="+mn-cs"/>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linds(horizontal)">
                                      <p:cBhvr>
                                        <p:cTn id="13" dur="500"/>
                                        <p:tgtEl>
                                          <p:spTgt spid="6">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linds(horizontal)">
                                      <p:cBhvr>
                                        <p:cTn id="16" dur="500"/>
                                        <p:tgtEl>
                                          <p:spTgt spid="6">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linds(horizontal)">
                                      <p:cBhvr>
                                        <p:cTn id="19" dur="500"/>
                                        <p:tgtEl>
                                          <p:spTgt spid="6">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linds(horizontal)">
                                      <p:cBhvr>
                                        <p:cTn id="22" dur="500"/>
                                        <p:tgtEl>
                                          <p:spTgt spid="6">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blinds(horizontal)">
                                      <p:cBhvr>
                                        <p:cTn id="25" dur="500"/>
                                        <p:tgtEl>
                                          <p:spTgt spid="6">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blinds(horizontal)">
                                      <p:cBhvr>
                                        <p:cTn id="28" dur="500"/>
                                        <p:tgtEl>
                                          <p:spTgt spid="6">
                                            <p:txEl>
                                              <p:pRg st="8" end="8"/>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animEffect transition="in" filter="blinds(horizontal)">
                                      <p:cBhvr>
                                        <p:cTn id="31"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 y="76200"/>
            <a:ext cx="9144000" cy="685800"/>
          </a:xfrm>
          <a:prstGeom prst="rect">
            <a:avLst/>
          </a:prstGeom>
          <a:effectLst>
            <a:outerShdw blurRad="50800" dist="38100" dir="2700000" algn="tl" rotWithShape="0">
              <a:prstClr val="black"/>
            </a:outerShdw>
          </a:effectLst>
        </p:spPr>
        <p:txBody>
          <a:bodyPr/>
          <a:lstStyle/>
          <a:p>
            <a:pPr>
              <a:defRPr/>
            </a:pPr>
            <a:r>
              <a:rPr lang="en-US" sz="2400" b="1" kern="0" dirty="0">
                <a:solidFill>
                  <a:srgbClr val="FF3300"/>
                </a:solidFill>
                <a:latin typeface="Arial" charset="0"/>
                <a:ea typeface="SimSun" pitchFamily="2" charset="-122"/>
              </a:rPr>
              <a:t>Summary for Climate Forcing, Response, &amp; Sensitivity</a:t>
            </a:r>
          </a:p>
        </p:txBody>
      </p:sp>
      <p:sp>
        <p:nvSpPr>
          <p:cNvPr id="3" name="Line 4"/>
          <p:cNvSpPr>
            <a:spLocks noChangeShapeType="1"/>
          </p:cNvSpPr>
          <p:nvPr/>
        </p:nvSpPr>
        <p:spPr bwMode="auto">
          <a:xfrm>
            <a:off x="0" y="6096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Rectangle 4"/>
          <p:cNvSpPr/>
          <p:nvPr/>
        </p:nvSpPr>
        <p:spPr>
          <a:xfrm>
            <a:off x="152400" y="609600"/>
            <a:ext cx="8915400" cy="6186309"/>
          </a:xfrm>
          <a:prstGeom prst="rect">
            <a:avLst/>
          </a:prstGeom>
        </p:spPr>
        <p:txBody>
          <a:bodyPr wrap="square">
            <a:spAutoFit/>
          </a:bodyPr>
          <a:lstStyle/>
          <a:p>
            <a:pPr algn="l">
              <a:buFont typeface="Arial" pitchFamily="34" charset="0"/>
              <a:buChar char="•"/>
            </a:pPr>
            <a:r>
              <a:rPr lang="en-US" sz="2200" b="1" dirty="0">
                <a:solidFill>
                  <a:schemeClr val="tx2"/>
                </a:solidFill>
              </a:rPr>
              <a:t> Climate forcing</a:t>
            </a:r>
            <a:r>
              <a:rPr lang="en-US" sz="2200" b="1" dirty="0"/>
              <a:t> refers to a change in GHGs, aerosols, solar insolation, etc. It is </a:t>
            </a:r>
          </a:p>
          <a:p>
            <a:pPr algn="l"/>
            <a:r>
              <a:rPr lang="en-US" sz="2200" b="1" dirty="0"/>
              <a:t>   often quantified by the net </a:t>
            </a:r>
            <a:r>
              <a:rPr lang="en-US" sz="2200" b="1" dirty="0">
                <a:solidFill>
                  <a:srgbClr val="FF0000"/>
                </a:solidFill>
              </a:rPr>
              <a:t>TOA flux change</a:t>
            </a:r>
            <a:r>
              <a:rPr lang="en-US" sz="2200" b="1" dirty="0">
                <a:solidFill>
                  <a:srgbClr val="C00000"/>
                </a:solidFill>
              </a:rPr>
              <a:t> – radiative forcing</a:t>
            </a:r>
            <a:r>
              <a:rPr lang="en-US" sz="2200" b="1" dirty="0"/>
              <a:t>.</a:t>
            </a:r>
          </a:p>
          <a:p>
            <a:pPr algn="l">
              <a:buFont typeface="Arial" pitchFamily="34" charset="0"/>
              <a:buChar char="•"/>
            </a:pPr>
            <a:r>
              <a:rPr lang="en-US" sz="2200" b="1" dirty="0">
                <a:solidFill>
                  <a:schemeClr val="tx2"/>
                </a:solidFill>
              </a:rPr>
              <a:t> Climate sensitivity (</a:t>
            </a:r>
            <a:r>
              <a:rPr lang="en-US" sz="2200" b="1" dirty="0">
                <a:solidFill>
                  <a:schemeClr val="tx2"/>
                </a:solidFill>
                <a:sym typeface="Symbol"/>
              </a:rPr>
              <a:t>=dT/</a:t>
            </a:r>
            <a:r>
              <a:rPr lang="en-US" sz="2200" b="1" dirty="0" err="1">
                <a:solidFill>
                  <a:schemeClr val="tx2"/>
                </a:solidFill>
                <a:sym typeface="Symbol"/>
              </a:rPr>
              <a:t>dR</a:t>
            </a:r>
            <a:r>
              <a:rPr lang="en-US" sz="2200" b="1" dirty="0">
                <a:solidFill>
                  <a:schemeClr val="tx2"/>
                </a:solidFill>
                <a:sym typeface="Symbol"/>
              </a:rPr>
              <a:t>) </a:t>
            </a:r>
            <a:r>
              <a:rPr lang="en-US" sz="2200" b="1" dirty="0">
                <a:sym typeface="Symbol"/>
              </a:rPr>
              <a:t>refers to the </a:t>
            </a:r>
            <a:r>
              <a:rPr lang="en-US" sz="2200" b="1" dirty="0">
                <a:solidFill>
                  <a:srgbClr val="C00000"/>
                </a:solidFill>
                <a:sym typeface="Symbol"/>
              </a:rPr>
              <a:t>equilibrium response </a:t>
            </a:r>
            <a:r>
              <a:rPr lang="en-US" sz="2200" b="1" dirty="0">
                <a:sym typeface="Symbol"/>
              </a:rPr>
              <a:t>of the global-</a:t>
            </a:r>
          </a:p>
          <a:p>
            <a:pPr algn="l"/>
            <a:r>
              <a:rPr lang="en-US" sz="2200" b="1" dirty="0">
                <a:sym typeface="Symbol"/>
              </a:rPr>
              <a:t>  mean surface temperature to a given (radiative) forcing at TOA caused by a</a:t>
            </a:r>
          </a:p>
          <a:p>
            <a:pPr algn="l"/>
            <a:r>
              <a:rPr lang="en-US" sz="2200" b="1" dirty="0">
                <a:sym typeface="Symbol"/>
              </a:rPr>
              <a:t>  sudden change in GHGs, aerosols, solar insolation, or other changes.</a:t>
            </a:r>
            <a:endParaRPr lang="en-US" sz="2200" b="1" dirty="0">
              <a:solidFill>
                <a:schemeClr val="tx2"/>
              </a:solidFill>
            </a:endParaRPr>
          </a:p>
          <a:p>
            <a:pPr algn="l">
              <a:buFont typeface="Arial" pitchFamily="34" charset="0"/>
              <a:buChar char="•"/>
            </a:pPr>
            <a:r>
              <a:rPr lang="en-US" sz="2200" b="1" dirty="0">
                <a:solidFill>
                  <a:schemeClr val="tx2"/>
                </a:solidFill>
              </a:rPr>
              <a:t> Equilibrium climate sensitivity (ECS</a:t>
            </a:r>
            <a:r>
              <a:rPr lang="en-US" sz="2200" b="1" dirty="0">
                <a:solidFill>
                  <a:schemeClr val="tx2"/>
                </a:solidFill>
                <a:sym typeface="Symbol"/>
              </a:rPr>
              <a:t>) </a:t>
            </a:r>
            <a:r>
              <a:rPr lang="en-US" sz="2200" b="1" dirty="0">
                <a:sym typeface="Symbol"/>
              </a:rPr>
              <a:t>refers to the </a:t>
            </a:r>
            <a:r>
              <a:rPr lang="en-US" sz="2200" b="1" dirty="0">
                <a:solidFill>
                  <a:srgbClr val="C00000"/>
                </a:solidFill>
                <a:sym typeface="Symbol"/>
              </a:rPr>
              <a:t>equilibrium warming </a:t>
            </a:r>
            <a:r>
              <a:rPr lang="en-US" sz="2200" b="1" dirty="0">
                <a:sym typeface="Symbol"/>
              </a:rPr>
              <a:t>of the   </a:t>
            </a:r>
          </a:p>
          <a:p>
            <a:pPr algn="l"/>
            <a:r>
              <a:rPr lang="en-US" sz="2200" b="1" dirty="0">
                <a:sym typeface="Symbol"/>
              </a:rPr>
              <a:t>   global-mean surface temperature in response to a doubling of CO2.</a:t>
            </a:r>
          </a:p>
          <a:p>
            <a:pPr algn="l">
              <a:buFont typeface="Arial" pitchFamily="34" charset="0"/>
              <a:buChar char="•"/>
            </a:pPr>
            <a:r>
              <a:rPr lang="en-US" sz="2200" b="1" dirty="0">
                <a:sym typeface="Symbol"/>
              </a:rPr>
              <a:t> </a:t>
            </a:r>
            <a:r>
              <a:rPr lang="en-US" sz="2200" b="1" dirty="0">
                <a:solidFill>
                  <a:schemeClr val="tx2"/>
                </a:solidFill>
                <a:sym typeface="Symbol"/>
              </a:rPr>
              <a:t>Transient climate sensitivity</a:t>
            </a:r>
            <a:r>
              <a:rPr lang="en-US" sz="2200" b="1" dirty="0">
                <a:sym typeface="Symbol"/>
              </a:rPr>
              <a:t> (or response) refers to global-mean T change at </a:t>
            </a:r>
          </a:p>
          <a:p>
            <a:pPr algn="l"/>
            <a:r>
              <a:rPr lang="en-US" sz="2200" b="1" dirty="0">
                <a:sym typeface="Symbol"/>
              </a:rPr>
              <a:t>  the time of CO2 doubling (~year 70) in a transient run with 1%/</a:t>
            </a:r>
            <a:r>
              <a:rPr lang="en-US" sz="2200" b="1" dirty="0" err="1">
                <a:sym typeface="Symbol"/>
              </a:rPr>
              <a:t>yr</a:t>
            </a:r>
            <a:r>
              <a:rPr lang="en-US" sz="2200" b="1" dirty="0">
                <a:sym typeface="Symbol"/>
              </a:rPr>
              <a:t> CO2 increase. </a:t>
            </a:r>
          </a:p>
          <a:p>
            <a:pPr algn="l">
              <a:buFont typeface="Arial" pitchFamily="34" charset="0"/>
              <a:buChar char="•"/>
            </a:pPr>
            <a:r>
              <a:rPr lang="en-US" sz="2200" b="1" dirty="0">
                <a:sym typeface="Symbol"/>
              </a:rPr>
              <a:t>  Estimating </a:t>
            </a:r>
            <a:r>
              <a:rPr lang="en-US" sz="2200" b="1" dirty="0">
                <a:solidFill>
                  <a:schemeClr val="tx2"/>
                </a:solidFill>
                <a:sym typeface="Symbol"/>
              </a:rPr>
              <a:t>ECS</a:t>
            </a:r>
            <a:r>
              <a:rPr lang="en-US" sz="2200" b="1" dirty="0">
                <a:sym typeface="Symbol"/>
              </a:rPr>
              <a:t> is challenging as it takes thousands of years for the climate  </a:t>
            </a:r>
          </a:p>
          <a:p>
            <a:pPr algn="l"/>
            <a:r>
              <a:rPr lang="en-US" sz="2200" b="1" dirty="0">
                <a:sym typeface="Symbol"/>
              </a:rPr>
              <a:t>   system to reach a new equilibrium.</a:t>
            </a:r>
          </a:p>
          <a:p>
            <a:pPr algn="l">
              <a:buFont typeface="Arial" pitchFamily="34" charset="0"/>
              <a:buChar char="•"/>
            </a:pPr>
            <a:r>
              <a:rPr lang="en-US" sz="2200" b="1" dirty="0">
                <a:sym typeface="Symbol"/>
              </a:rPr>
              <a:t> Various </a:t>
            </a:r>
            <a:r>
              <a:rPr lang="en-US" sz="2200" b="1" dirty="0">
                <a:solidFill>
                  <a:schemeClr val="tx2"/>
                </a:solidFill>
                <a:sym typeface="Symbol"/>
              </a:rPr>
              <a:t>empirical and modeling methods </a:t>
            </a:r>
            <a:r>
              <a:rPr lang="en-US" sz="2200" b="1" dirty="0">
                <a:sym typeface="Symbol"/>
              </a:rPr>
              <a:t>are used to estimate ECS</a:t>
            </a:r>
          </a:p>
          <a:p>
            <a:pPr algn="l">
              <a:buFont typeface="Arial" pitchFamily="34" charset="0"/>
              <a:buChar char="•"/>
            </a:pPr>
            <a:r>
              <a:rPr lang="en-US" sz="2200" b="1" dirty="0">
                <a:sym typeface="Symbol"/>
              </a:rPr>
              <a:t> A common method is to fit the global-mean TOA flux with surface T change to </a:t>
            </a:r>
          </a:p>
          <a:p>
            <a:pPr algn="l"/>
            <a:r>
              <a:rPr lang="en-US" sz="2200" b="1" dirty="0">
                <a:sym typeface="Symbol"/>
              </a:rPr>
              <a:t>  estimate ECS, but the </a:t>
            </a:r>
            <a:r>
              <a:rPr lang="en-US" sz="2200" b="1" dirty="0" err="1">
                <a:sym typeface="Symbol"/>
              </a:rPr>
              <a:t>dN</a:t>
            </a:r>
            <a:r>
              <a:rPr lang="en-US" sz="2200" b="1" dirty="0">
                <a:sym typeface="Symbol"/>
              </a:rPr>
              <a:t>/dT slope changes over time.  </a:t>
            </a:r>
          </a:p>
          <a:p>
            <a:pPr algn="l">
              <a:buFont typeface="Arial" pitchFamily="34" charset="0"/>
              <a:buChar char="•"/>
            </a:pPr>
            <a:r>
              <a:rPr lang="en-US" sz="2200" b="1" dirty="0">
                <a:sym typeface="Symbol"/>
              </a:rPr>
              <a:t> Most GCMs show a warming of </a:t>
            </a:r>
            <a:r>
              <a:rPr lang="en-US" sz="2200" b="1" dirty="0">
                <a:solidFill>
                  <a:srgbClr val="C00000"/>
                </a:solidFill>
                <a:sym typeface="Symbol"/>
              </a:rPr>
              <a:t>2-4.5</a:t>
            </a:r>
            <a:r>
              <a:rPr lang="en-US" sz="2200" b="1" baseline="30000" dirty="0">
                <a:solidFill>
                  <a:srgbClr val="C00000"/>
                </a:solidFill>
                <a:sym typeface="Symbol"/>
              </a:rPr>
              <a:t>o</a:t>
            </a:r>
            <a:r>
              <a:rPr lang="en-US" sz="2200" b="1" dirty="0">
                <a:solidFill>
                  <a:srgbClr val="C00000"/>
                </a:solidFill>
                <a:sym typeface="Symbol"/>
              </a:rPr>
              <a:t>C </a:t>
            </a:r>
            <a:r>
              <a:rPr lang="en-US" sz="2200" b="1" dirty="0">
                <a:sym typeface="Symbol"/>
              </a:rPr>
              <a:t>for 2xCO2 (with a radiative forcing of  </a:t>
            </a:r>
          </a:p>
          <a:p>
            <a:pPr algn="l"/>
            <a:r>
              <a:rPr lang="en-US" sz="2200" b="1" dirty="0">
                <a:sym typeface="Symbol"/>
              </a:rPr>
              <a:t>   ~</a:t>
            </a:r>
            <a:r>
              <a:rPr lang="en-US" sz="2200" b="1" dirty="0">
                <a:solidFill>
                  <a:schemeClr val="tx2"/>
                </a:solidFill>
                <a:sym typeface="Symbol"/>
              </a:rPr>
              <a:t>4W/m</a:t>
            </a:r>
            <a:r>
              <a:rPr lang="en-US" sz="2200" b="1" baseline="30000" dirty="0">
                <a:solidFill>
                  <a:schemeClr val="tx2"/>
                </a:solidFill>
                <a:sym typeface="Symbol"/>
              </a:rPr>
              <a:t>2</a:t>
            </a:r>
            <a:r>
              <a:rPr lang="en-US" sz="2200" b="1" dirty="0">
                <a:sym typeface="Symbol"/>
              </a:rPr>
              <a:t>), or a climate sensitivity of </a:t>
            </a:r>
            <a:r>
              <a:rPr lang="en-US" sz="2200" b="1" dirty="0">
                <a:solidFill>
                  <a:srgbClr val="C00000"/>
                </a:solidFill>
                <a:sym typeface="Symbol"/>
              </a:rPr>
              <a:t>0.5-1.1</a:t>
            </a:r>
            <a:r>
              <a:rPr lang="en-US" sz="2200" b="1" dirty="0">
                <a:sym typeface="Symbol"/>
              </a:rPr>
              <a:t>K per W/m</a:t>
            </a:r>
            <a:r>
              <a:rPr lang="en-US" sz="2200" b="1" baseline="30000" dirty="0">
                <a:sym typeface="Symbol"/>
              </a:rPr>
              <a:t>2</a:t>
            </a:r>
            <a:r>
              <a:rPr lang="en-US" sz="2200" b="1" dirty="0">
                <a:sym typeface="Symbol"/>
              </a:rPr>
              <a:t>.</a:t>
            </a:r>
          </a:p>
          <a:p>
            <a:pPr algn="l">
              <a:buFont typeface="Arial" pitchFamily="34" charset="0"/>
              <a:buChar char="•"/>
            </a:pPr>
            <a:r>
              <a:rPr lang="en-US" sz="2200" b="1" dirty="0">
                <a:sym typeface="Symbol"/>
              </a:rPr>
              <a:t> The new CMIP6 models show a mean ECS of </a:t>
            </a:r>
            <a:r>
              <a:rPr lang="en-US" sz="2200" b="1" dirty="0">
                <a:solidFill>
                  <a:schemeClr val="tx2"/>
                </a:solidFill>
                <a:sym typeface="Symbol"/>
              </a:rPr>
              <a:t>3.4</a:t>
            </a:r>
            <a:r>
              <a:rPr lang="en-US" sz="2200" b="1" baseline="30000" dirty="0">
                <a:solidFill>
                  <a:schemeClr val="tx2"/>
                </a:solidFill>
                <a:sym typeface="Symbol"/>
              </a:rPr>
              <a:t>o</a:t>
            </a:r>
            <a:r>
              <a:rPr lang="en-US" sz="2200" b="1" dirty="0">
                <a:solidFill>
                  <a:schemeClr val="tx2"/>
                </a:solidFill>
                <a:sym typeface="Symbol"/>
              </a:rPr>
              <a:t>C,</a:t>
            </a:r>
            <a:r>
              <a:rPr lang="en-US" sz="2200" b="1" dirty="0">
                <a:sym typeface="Symbol"/>
              </a:rPr>
              <a:t> similar to that of CMIP5  </a:t>
            </a:r>
          </a:p>
          <a:p>
            <a:pPr algn="l"/>
            <a:r>
              <a:rPr lang="en-US" sz="2200" b="1" dirty="0">
                <a:sym typeface="Symbol"/>
              </a:rPr>
              <a:t>   models but with a larger upper limit (</a:t>
            </a:r>
            <a:r>
              <a:rPr lang="en-US" sz="2200" b="1" dirty="0">
                <a:solidFill>
                  <a:schemeClr val="tx2"/>
                </a:solidFill>
                <a:sym typeface="Symbol"/>
              </a:rPr>
              <a:t>5.9 vs. 5.4</a:t>
            </a:r>
            <a:r>
              <a:rPr lang="en-US" sz="2200" b="1" baseline="30000" dirty="0">
                <a:solidFill>
                  <a:schemeClr val="tx2"/>
                </a:solidFill>
                <a:sym typeface="Symbol"/>
              </a:rPr>
              <a:t>o</a:t>
            </a:r>
            <a:r>
              <a:rPr lang="en-US" sz="2200" b="1" dirty="0">
                <a:solidFill>
                  <a:schemeClr val="tx2"/>
                </a:solidFill>
                <a:sym typeface="Symbol"/>
              </a:rPr>
              <a:t>C</a:t>
            </a:r>
            <a:r>
              <a:rPr lang="en-US" sz="2200" b="1" dirty="0">
                <a:sym typeface="Symbo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linds(horizontal)">
                                      <p:cBhvr>
                                        <p:cTn id="15" dur="500"/>
                                        <p:tgtEl>
                                          <p:spTgt spid="5">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linds(horizontal)">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blinds(horizontal)">
                                      <p:cBhvr>
                                        <p:cTn id="23" dur="500"/>
                                        <p:tgtEl>
                                          <p:spTgt spid="5">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blinds(horizontal)">
                                      <p:cBhvr>
                                        <p:cTn id="26" dur="500"/>
                                        <p:tgtEl>
                                          <p:spTgt spid="5">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blinds(horizontal)">
                                      <p:cBhvr>
                                        <p:cTn id="31" dur="500"/>
                                        <p:tgtEl>
                                          <p:spTgt spid="5">
                                            <p:txEl>
                                              <p:pRg st="7" end="7"/>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5">
                                            <p:txEl>
                                              <p:pRg st="8" end="8"/>
                                            </p:txEl>
                                          </p:spTgt>
                                        </p:tgtEl>
                                        <p:attrNameLst>
                                          <p:attrName>style.visibility</p:attrName>
                                        </p:attrNameLst>
                                      </p:cBhvr>
                                      <p:to>
                                        <p:strVal val="visible"/>
                                      </p:to>
                                    </p:set>
                                    <p:animEffect transition="in" filter="blinds(horizontal)">
                                      <p:cBhvr>
                                        <p:cTn id="34" dur="500"/>
                                        <p:tgtEl>
                                          <p:spTgt spid="5">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animEffect transition="in" filter="blinds(horizontal)">
                                      <p:cBhvr>
                                        <p:cTn id="39" dur="500"/>
                                        <p:tgtEl>
                                          <p:spTgt spid="5">
                                            <p:txEl>
                                              <p:pRg st="9" end="9"/>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Effect transition="in" filter="blinds(horizontal)">
                                      <p:cBhvr>
                                        <p:cTn id="42" dur="500"/>
                                        <p:tgtEl>
                                          <p:spTgt spid="5">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animEffect transition="in" filter="blinds(horizontal)">
                                      <p:cBhvr>
                                        <p:cTn id="47" dur="500"/>
                                        <p:tgtEl>
                                          <p:spTgt spid="5">
                                            <p:txEl>
                                              <p:pRg st="11" end="11"/>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5">
                                            <p:txEl>
                                              <p:pRg st="12" end="12"/>
                                            </p:txEl>
                                          </p:spTgt>
                                        </p:tgtEl>
                                        <p:attrNameLst>
                                          <p:attrName>style.visibility</p:attrName>
                                        </p:attrNameLst>
                                      </p:cBhvr>
                                      <p:to>
                                        <p:strVal val="visible"/>
                                      </p:to>
                                    </p:set>
                                    <p:animEffect transition="in" filter="blinds(horizontal)">
                                      <p:cBhvr>
                                        <p:cTn id="50" dur="500"/>
                                        <p:tgtEl>
                                          <p:spTgt spid="5">
                                            <p:txEl>
                                              <p:pRg st="12" end="12"/>
                                            </p:txEl>
                                          </p:spTgt>
                                        </p:tgtEl>
                                      </p:cBhvr>
                                    </p:animEffect>
                                  </p:childTnLst>
                                </p:cTn>
                              </p:par>
                              <p:par>
                                <p:cTn id="51" presetID="3" presetClass="entr" presetSubtype="10" fill="hold" nodeType="withEffect">
                                  <p:stCondLst>
                                    <p:cond delay="0"/>
                                  </p:stCondLst>
                                  <p:childTnLst>
                                    <p:set>
                                      <p:cBhvr>
                                        <p:cTn id="52" dur="1" fill="hold">
                                          <p:stCondLst>
                                            <p:cond delay="0"/>
                                          </p:stCondLst>
                                        </p:cTn>
                                        <p:tgtEl>
                                          <p:spTgt spid="5">
                                            <p:txEl>
                                              <p:pRg st="13" end="13"/>
                                            </p:txEl>
                                          </p:spTgt>
                                        </p:tgtEl>
                                        <p:attrNameLst>
                                          <p:attrName>style.visibility</p:attrName>
                                        </p:attrNameLst>
                                      </p:cBhvr>
                                      <p:to>
                                        <p:strVal val="visible"/>
                                      </p:to>
                                    </p:set>
                                    <p:animEffect transition="in" filter="blinds(horizontal)">
                                      <p:cBhvr>
                                        <p:cTn id="53" dur="500"/>
                                        <p:tgtEl>
                                          <p:spTgt spid="5">
                                            <p:txEl>
                                              <p:pRg st="13" end="13"/>
                                            </p:txEl>
                                          </p:spTgt>
                                        </p:tgtEl>
                                      </p:cBhvr>
                                    </p:animEffect>
                                  </p:childTnLst>
                                </p:cTn>
                              </p:par>
                              <p:par>
                                <p:cTn id="54" presetID="3" presetClass="entr" presetSubtype="10" fill="hold" nodeType="withEffect">
                                  <p:stCondLst>
                                    <p:cond delay="0"/>
                                  </p:stCondLst>
                                  <p:childTnLst>
                                    <p:set>
                                      <p:cBhvr>
                                        <p:cTn id="55" dur="1" fill="hold">
                                          <p:stCondLst>
                                            <p:cond delay="0"/>
                                          </p:stCondLst>
                                        </p:cTn>
                                        <p:tgtEl>
                                          <p:spTgt spid="5">
                                            <p:txEl>
                                              <p:pRg st="14" end="14"/>
                                            </p:txEl>
                                          </p:spTgt>
                                        </p:tgtEl>
                                        <p:attrNameLst>
                                          <p:attrName>style.visibility</p:attrName>
                                        </p:attrNameLst>
                                      </p:cBhvr>
                                      <p:to>
                                        <p:strVal val="visible"/>
                                      </p:to>
                                    </p:set>
                                    <p:animEffect transition="in" filter="blinds(horizontal)">
                                      <p:cBhvr>
                                        <p:cTn id="56" dur="500"/>
                                        <p:tgtEl>
                                          <p:spTgt spid="5">
                                            <p:txEl>
                                              <p:pRg st="14" end="14"/>
                                            </p:txEl>
                                          </p:spTgt>
                                        </p:tgtEl>
                                      </p:cBhvr>
                                    </p:animEffect>
                                  </p:childTnLst>
                                </p:cTn>
                              </p:par>
                              <p:par>
                                <p:cTn id="57" presetID="3" presetClass="entr" presetSubtype="10" fill="hold" nodeType="withEffect">
                                  <p:stCondLst>
                                    <p:cond delay="0"/>
                                  </p:stCondLst>
                                  <p:childTnLst>
                                    <p:set>
                                      <p:cBhvr>
                                        <p:cTn id="58" dur="1" fill="hold">
                                          <p:stCondLst>
                                            <p:cond delay="0"/>
                                          </p:stCondLst>
                                        </p:cTn>
                                        <p:tgtEl>
                                          <p:spTgt spid="5">
                                            <p:txEl>
                                              <p:pRg st="15" end="15"/>
                                            </p:txEl>
                                          </p:spTgt>
                                        </p:tgtEl>
                                        <p:attrNameLst>
                                          <p:attrName>style.visibility</p:attrName>
                                        </p:attrNameLst>
                                      </p:cBhvr>
                                      <p:to>
                                        <p:strVal val="visible"/>
                                      </p:to>
                                    </p:set>
                                    <p:animEffect transition="in" filter="blinds(horizontal)">
                                      <p:cBhvr>
                                        <p:cTn id="59" dur="500"/>
                                        <p:tgtEl>
                                          <p:spTgt spid="5">
                                            <p:txEl>
                                              <p:pRg st="15" end="15"/>
                                            </p:txEl>
                                          </p:spTgt>
                                        </p:tgtEl>
                                      </p:cBhvr>
                                    </p:animEffect>
                                  </p:childTnLst>
                                </p:cTn>
                              </p:par>
                              <p:par>
                                <p:cTn id="60" presetID="3" presetClass="entr" presetSubtype="10" fill="hold" nodeType="withEffect">
                                  <p:stCondLst>
                                    <p:cond delay="0"/>
                                  </p:stCondLst>
                                  <p:childTnLst>
                                    <p:set>
                                      <p:cBhvr>
                                        <p:cTn id="61" dur="1" fill="hold">
                                          <p:stCondLst>
                                            <p:cond delay="0"/>
                                          </p:stCondLst>
                                        </p:cTn>
                                        <p:tgtEl>
                                          <p:spTgt spid="5">
                                            <p:txEl>
                                              <p:pRg st="16" end="16"/>
                                            </p:txEl>
                                          </p:spTgt>
                                        </p:tgtEl>
                                        <p:attrNameLst>
                                          <p:attrName>style.visibility</p:attrName>
                                        </p:attrNameLst>
                                      </p:cBhvr>
                                      <p:to>
                                        <p:strVal val="visible"/>
                                      </p:to>
                                    </p:set>
                                    <p:animEffect transition="in" filter="blinds(horizontal)">
                                      <p:cBhvr>
                                        <p:cTn id="62" dur="500"/>
                                        <p:tgtEl>
                                          <p:spTgt spid="5">
                                            <p:txEl>
                                              <p:pRg st="16" end="16"/>
                                            </p:txEl>
                                          </p:spTgt>
                                        </p:tgtEl>
                                      </p:cBhvr>
                                    </p:animEffect>
                                  </p:childTnLst>
                                </p:cTn>
                              </p:par>
                              <p:par>
                                <p:cTn id="63" presetID="3" presetClass="entr" presetSubtype="10" fill="hold" nodeType="withEffect">
                                  <p:stCondLst>
                                    <p:cond delay="0"/>
                                  </p:stCondLst>
                                  <p:childTnLst>
                                    <p:set>
                                      <p:cBhvr>
                                        <p:cTn id="64" dur="1" fill="hold">
                                          <p:stCondLst>
                                            <p:cond delay="0"/>
                                          </p:stCondLst>
                                        </p:cTn>
                                        <p:tgtEl>
                                          <p:spTgt spid="5">
                                            <p:txEl>
                                              <p:pRg st="17" end="17"/>
                                            </p:txEl>
                                          </p:spTgt>
                                        </p:tgtEl>
                                        <p:attrNameLst>
                                          <p:attrName>style.visibility</p:attrName>
                                        </p:attrNameLst>
                                      </p:cBhvr>
                                      <p:to>
                                        <p:strVal val="visible"/>
                                      </p:to>
                                    </p:set>
                                    <p:animEffect transition="in" filter="blinds(horizontal)">
                                      <p:cBhvr>
                                        <p:cTn id="65" dur="500"/>
                                        <p:tgtEl>
                                          <p:spTgt spid="5">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climexp.knmi.nl/data/t72518a.png"/>
          <p:cNvPicPr>
            <a:picLocks noChangeAspect="1" noChangeArrowheads="1"/>
          </p:cNvPicPr>
          <p:nvPr/>
        </p:nvPicPr>
        <p:blipFill>
          <a:blip r:embed="rId3" cstate="print"/>
          <a:srcRect/>
          <a:stretch>
            <a:fillRect/>
          </a:stretch>
        </p:blipFill>
        <p:spPr bwMode="auto">
          <a:xfrm>
            <a:off x="533400" y="609600"/>
            <a:ext cx="7702550" cy="3048000"/>
          </a:xfrm>
          <a:prstGeom prst="rect">
            <a:avLst/>
          </a:prstGeom>
          <a:noFill/>
        </p:spPr>
      </p:pic>
      <p:sp>
        <p:nvSpPr>
          <p:cNvPr id="4" name="Rectangle 2"/>
          <p:cNvSpPr txBox="1">
            <a:spLocks noChangeArrowheads="1"/>
          </p:cNvSpPr>
          <p:nvPr/>
        </p:nvSpPr>
        <p:spPr>
          <a:xfrm>
            <a:off x="-76200" y="0"/>
            <a:ext cx="9220200" cy="1600200"/>
          </a:xfrm>
          <a:prstGeom prst="rect">
            <a:avLst/>
          </a:prstGeom>
          <a:effectLst>
            <a:outerShdw blurRad="50800" dist="38100" dir="2700000" algn="tl" rotWithShape="0">
              <a:prstClr val="black"/>
            </a:outerShdw>
          </a:effectLst>
        </p:spPr>
        <p:txBody>
          <a:bodyPr/>
          <a:lstStyle/>
          <a:p>
            <a:pPr>
              <a:defRPr/>
            </a:pPr>
            <a:r>
              <a:rPr lang="en-US" sz="2000" b="1" kern="0" dirty="0">
                <a:solidFill>
                  <a:schemeClr val="accent2"/>
                </a:solidFill>
                <a:latin typeface="Arial" charset="0"/>
                <a:ea typeface="SimSun" pitchFamily="2" charset="-122"/>
              </a:rPr>
              <a:t>  </a:t>
            </a:r>
            <a:r>
              <a:rPr lang="en-US" b="1" kern="0" dirty="0">
                <a:solidFill>
                  <a:srgbClr val="FF3300"/>
                </a:solidFill>
                <a:latin typeface="Arial" charset="0"/>
                <a:ea typeface="SimSun" pitchFamily="2" charset="-122"/>
              </a:rPr>
              <a:t>Albany </a:t>
            </a:r>
            <a:r>
              <a:rPr lang="en-US" b="1" kern="0" dirty="0">
                <a:solidFill>
                  <a:schemeClr val="accent2"/>
                </a:solidFill>
                <a:latin typeface="Arial" charset="0"/>
                <a:ea typeface="SimSun" pitchFamily="2" charset="-122"/>
              </a:rPr>
              <a:t>T &amp; P Monthly Anomalies since the 1830s</a:t>
            </a:r>
            <a:endParaRPr lang="en-US" sz="1800" b="1" kern="0" dirty="0">
              <a:solidFill>
                <a:schemeClr val="accent2"/>
              </a:solidFill>
              <a:latin typeface="Arial" charset="0"/>
              <a:ea typeface="SimSun" pitchFamily="2" charset="-122"/>
            </a:endParaRPr>
          </a:p>
        </p:txBody>
      </p:sp>
      <p:pic>
        <p:nvPicPr>
          <p:cNvPr id="5" name="Picture 2" descr="http://climexp.knmi.nl/data/pa72518a.png"/>
          <p:cNvPicPr>
            <a:picLocks noChangeAspect="1" noChangeArrowheads="1"/>
          </p:cNvPicPr>
          <p:nvPr/>
        </p:nvPicPr>
        <p:blipFill>
          <a:blip r:embed="rId4" cstate="print"/>
          <a:srcRect/>
          <a:stretch>
            <a:fillRect/>
          </a:stretch>
        </p:blipFill>
        <p:spPr bwMode="auto">
          <a:xfrm>
            <a:off x="304800" y="3670300"/>
            <a:ext cx="7924800" cy="3048000"/>
          </a:xfrm>
          <a:prstGeom prst="rect">
            <a:avLst/>
          </a:prstGeom>
          <a:noFill/>
        </p:spPr>
      </p:pic>
      <p:sp>
        <p:nvSpPr>
          <p:cNvPr id="6" name="TextBox 5"/>
          <p:cNvSpPr txBox="1"/>
          <p:nvPr/>
        </p:nvSpPr>
        <p:spPr>
          <a:xfrm>
            <a:off x="1295400" y="2743200"/>
            <a:ext cx="7696200" cy="1938992"/>
          </a:xfrm>
          <a:prstGeom prst="rect">
            <a:avLst/>
          </a:prstGeom>
          <a:solidFill>
            <a:schemeClr val="accent2">
              <a:lumMod val="20000"/>
              <a:lumOff val="80000"/>
            </a:schemeClr>
          </a:solidFill>
        </p:spPr>
        <p:txBody>
          <a:bodyPr wrap="square" rtlCol="0">
            <a:spAutoFit/>
          </a:bodyPr>
          <a:lstStyle/>
          <a:p>
            <a:pPr algn="l"/>
            <a:r>
              <a:rPr lang="en-US" sz="2400" b="1" dirty="0"/>
              <a:t>- Data from a single location can be noisy. </a:t>
            </a:r>
          </a:p>
          <a:p>
            <a:pPr algn="l"/>
            <a:r>
              <a:rPr lang="en-US" sz="2400" b="1" dirty="0"/>
              <a:t>- Forced long-term change signal is often weak compared with </a:t>
            </a:r>
          </a:p>
          <a:p>
            <a:pPr algn="l"/>
            <a:r>
              <a:rPr lang="en-US" sz="2400" b="1" dirty="0"/>
              <a:t>  natural  variations. </a:t>
            </a:r>
          </a:p>
          <a:p>
            <a:pPr algn="l"/>
            <a:r>
              <a:rPr lang="en-US" sz="2400" b="1" dirty="0"/>
              <a:t>- This presents a challenge for quantifying forced long-term </a:t>
            </a:r>
          </a:p>
          <a:p>
            <a:pPr algn="l"/>
            <a:r>
              <a:rPr lang="en-US" sz="2400" b="1" dirty="0"/>
              <a:t>  changes.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4" name="Picture 6"/>
          <p:cNvPicPr>
            <a:picLocks noChangeAspect="1" noChangeArrowheads="1"/>
          </p:cNvPicPr>
          <p:nvPr/>
        </p:nvPicPr>
        <p:blipFill>
          <a:blip r:embed="rId2" cstate="print"/>
          <a:srcRect/>
          <a:stretch>
            <a:fillRect/>
          </a:stretch>
        </p:blipFill>
        <p:spPr bwMode="auto">
          <a:xfrm>
            <a:off x="319041" y="1066800"/>
            <a:ext cx="8367759" cy="5638800"/>
          </a:xfrm>
          <a:prstGeom prst="rect">
            <a:avLst/>
          </a:prstGeom>
          <a:noFill/>
          <a:ln w="9525">
            <a:noFill/>
            <a:miter lim="800000"/>
            <a:headEnd/>
            <a:tailEnd/>
          </a:ln>
        </p:spPr>
      </p:pic>
      <p:sp>
        <p:nvSpPr>
          <p:cNvPr id="3" name="Rectangle 2"/>
          <p:cNvSpPr txBox="1">
            <a:spLocks noChangeArrowheads="1"/>
          </p:cNvSpPr>
          <p:nvPr/>
        </p:nvSpPr>
        <p:spPr>
          <a:xfrm>
            <a:off x="0" y="76200"/>
            <a:ext cx="9067800" cy="11430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rPr>
              <a:t>Observed Global Temperature Series</a:t>
            </a:r>
          </a:p>
          <a:p>
            <a:pPr>
              <a:defRPr/>
            </a:pPr>
            <a:r>
              <a:rPr lang="en-US" b="1" kern="0" dirty="0">
                <a:solidFill>
                  <a:srgbClr val="FF3300"/>
                </a:solidFill>
                <a:latin typeface="Arial" charset="0"/>
              </a:rPr>
              <a:t>From Three Datasets, 1850−2011</a:t>
            </a:r>
          </a:p>
        </p:txBody>
      </p:sp>
      <p:cxnSp>
        <p:nvCxnSpPr>
          <p:cNvPr id="5" name="Straight Arrow Connector 4"/>
          <p:cNvCxnSpPr/>
          <p:nvPr/>
        </p:nvCxnSpPr>
        <p:spPr bwMode="auto">
          <a:xfrm flipV="1">
            <a:off x="6553200" y="1905000"/>
            <a:ext cx="1905000" cy="2133600"/>
          </a:xfrm>
          <a:prstGeom prst="straightConnector1">
            <a:avLst/>
          </a:prstGeom>
          <a:solidFill>
            <a:schemeClr val="accent1"/>
          </a:solidFill>
          <a:ln w="38100" cap="flat" cmpd="sng" algn="ctr">
            <a:solidFill>
              <a:schemeClr val="bg2"/>
            </a:solidFill>
            <a:prstDash val="solid"/>
            <a:round/>
            <a:headEnd type="none" w="med" len="med"/>
            <a:tailEnd type="arrow"/>
          </a:ln>
          <a:effectLst/>
        </p:spPr>
      </p:cxnSp>
      <p:cxnSp>
        <p:nvCxnSpPr>
          <p:cNvPr id="6" name="Straight Arrow Connector 5"/>
          <p:cNvCxnSpPr/>
          <p:nvPr/>
        </p:nvCxnSpPr>
        <p:spPr bwMode="auto">
          <a:xfrm flipV="1">
            <a:off x="3943350" y="3314700"/>
            <a:ext cx="1676400" cy="1828800"/>
          </a:xfrm>
          <a:prstGeom prst="straightConnector1">
            <a:avLst/>
          </a:prstGeom>
          <a:solidFill>
            <a:schemeClr val="accent1"/>
          </a:solidFill>
          <a:ln w="38100" cap="flat" cmpd="sng" algn="ctr">
            <a:solidFill>
              <a:schemeClr val="bg2"/>
            </a:solidFill>
            <a:prstDash val="solid"/>
            <a:round/>
            <a:headEnd type="none" w="med" len="med"/>
            <a:tailEnd type="arrow"/>
          </a:ln>
          <a:effectLst/>
        </p:spPr>
      </p:cxnSp>
      <p:sp>
        <p:nvSpPr>
          <p:cNvPr id="7" name="TextBox 6"/>
          <p:cNvSpPr txBox="1"/>
          <p:nvPr/>
        </p:nvSpPr>
        <p:spPr>
          <a:xfrm>
            <a:off x="1600200" y="1600200"/>
            <a:ext cx="8534400" cy="707886"/>
          </a:xfrm>
          <a:prstGeom prst="rect">
            <a:avLst/>
          </a:prstGeom>
          <a:noFill/>
        </p:spPr>
        <p:txBody>
          <a:bodyPr wrap="square" rtlCol="0">
            <a:spAutoFit/>
          </a:bodyPr>
          <a:lstStyle/>
          <a:p>
            <a:pPr algn="l"/>
            <a:r>
              <a:rPr lang="en-US" sz="2000" b="1" dirty="0">
                <a:solidFill>
                  <a:srgbClr val="FF3300"/>
                </a:solidFill>
              </a:rPr>
              <a:t>Spatial averaging reduces the natural variations and </a:t>
            </a:r>
          </a:p>
          <a:p>
            <a:pPr algn="l"/>
            <a:r>
              <a:rPr lang="en-US" sz="2000" b="1" dirty="0">
                <a:solidFill>
                  <a:srgbClr val="FF3300"/>
                </a:solidFill>
              </a:rPr>
              <a:t>enhances the long-term change signal. </a:t>
            </a:r>
            <a:r>
              <a:rPr lang="en-US" sz="2000" b="1" dirty="0">
                <a:solidFill>
                  <a:schemeClr val="bg1"/>
                </a:solidFill>
              </a:rPr>
              <a:t>Why?</a:t>
            </a:r>
            <a:r>
              <a:rPr lang="en-US" sz="2000" b="1" dirty="0">
                <a:solidFill>
                  <a:srgbClr val="FF33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png"/>
          <p:cNvPicPr>
            <a:picLocks noChangeAspect="1"/>
          </p:cNvPicPr>
          <p:nvPr/>
        </p:nvPicPr>
        <p:blipFill>
          <a:blip r:embed="rId2" cstate="print"/>
          <a:stretch>
            <a:fillRect/>
          </a:stretch>
        </p:blipFill>
        <p:spPr>
          <a:xfrm>
            <a:off x="457200" y="1143000"/>
            <a:ext cx="8001000" cy="5035924"/>
          </a:xfrm>
          <a:prstGeom prst="rect">
            <a:avLst/>
          </a:prstGeom>
        </p:spPr>
      </p:pic>
      <p:sp>
        <p:nvSpPr>
          <p:cNvPr id="3" name="Rectangle 2"/>
          <p:cNvSpPr txBox="1">
            <a:spLocks noChangeArrowheads="1"/>
          </p:cNvSpPr>
          <p:nvPr/>
        </p:nvSpPr>
        <p:spPr>
          <a:xfrm>
            <a:off x="0" y="0"/>
            <a:ext cx="9067800" cy="8382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rPr>
              <a:t>Sahel Rainfall</a:t>
            </a:r>
          </a:p>
          <a:p>
            <a:pPr>
              <a:defRPr/>
            </a:pPr>
            <a:r>
              <a:rPr lang="en-US" sz="3200" b="1" kern="0" dirty="0" err="1">
                <a:solidFill>
                  <a:srgbClr val="000000"/>
                </a:solidFill>
                <a:latin typeface="Arial" charset="0"/>
              </a:rPr>
              <a:t>Obs</a:t>
            </a:r>
            <a:r>
              <a:rPr lang="en-US" b="1" kern="0" dirty="0">
                <a:solidFill>
                  <a:srgbClr val="FF3300"/>
                </a:solidFill>
                <a:latin typeface="Arial" charset="0"/>
              </a:rPr>
              <a:t> vs. HadGEM2-ES + </a:t>
            </a:r>
            <a:r>
              <a:rPr lang="en-US" b="1" kern="0" dirty="0">
                <a:solidFill>
                  <a:srgbClr val="00FF00"/>
                </a:solidFill>
                <a:latin typeface="Arial" charset="0"/>
              </a:rPr>
              <a:t>HadGEM2-CC</a:t>
            </a:r>
          </a:p>
        </p:txBody>
      </p:sp>
      <p:sp>
        <p:nvSpPr>
          <p:cNvPr id="4" name="Rectangle 2"/>
          <p:cNvSpPr txBox="1">
            <a:spLocks noChangeArrowheads="1"/>
          </p:cNvSpPr>
          <p:nvPr/>
        </p:nvSpPr>
        <p:spPr>
          <a:xfrm>
            <a:off x="0" y="5943600"/>
            <a:ext cx="9067800" cy="838200"/>
          </a:xfrm>
          <a:prstGeom prst="rect">
            <a:avLst/>
          </a:prstGeom>
          <a:effectLst/>
        </p:spPr>
        <p:txBody>
          <a:bodyPr/>
          <a:lstStyle/>
          <a:p>
            <a:pPr>
              <a:defRPr/>
            </a:pPr>
            <a:r>
              <a:rPr lang="en-US" sz="2000" b="1" kern="0" dirty="0">
                <a:solidFill>
                  <a:srgbClr val="FF3300"/>
                </a:solidFill>
                <a:latin typeface="Arial" charset="0"/>
              </a:rPr>
              <a:t>Unforced natural variations are large and vary among model runs (why?)</a:t>
            </a:r>
            <a:r>
              <a:rPr lang="en-US" sz="3600" b="1" kern="0" dirty="0">
                <a:solidFill>
                  <a:srgbClr val="FF3300"/>
                </a:solidFill>
                <a:latin typeface="Arial" charset="0"/>
              </a:rPr>
              <a:t> </a:t>
            </a:r>
            <a:endParaRPr lang="en-US" sz="3200" b="1" kern="0" dirty="0">
              <a:solidFill>
                <a:srgbClr val="FF33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3_ from Deser_etal_NCC2012.png"/>
          <p:cNvPicPr>
            <a:picLocks noChangeAspect="1"/>
          </p:cNvPicPr>
          <p:nvPr/>
        </p:nvPicPr>
        <p:blipFill>
          <a:blip r:embed="rId3" cstate="print"/>
          <a:stretch>
            <a:fillRect/>
          </a:stretch>
        </p:blipFill>
        <p:spPr>
          <a:xfrm>
            <a:off x="627744" y="685800"/>
            <a:ext cx="7982856" cy="5715000"/>
          </a:xfrm>
          <a:prstGeom prst="rect">
            <a:avLst/>
          </a:prstGeom>
        </p:spPr>
      </p:pic>
      <p:sp>
        <p:nvSpPr>
          <p:cNvPr id="3" name="Text Box 5"/>
          <p:cNvSpPr txBox="1">
            <a:spLocks noChangeArrowheads="1"/>
          </p:cNvSpPr>
          <p:nvPr/>
        </p:nvSpPr>
        <p:spPr bwMode="auto">
          <a:xfrm>
            <a:off x="719863" y="6400800"/>
            <a:ext cx="6719660" cy="369332"/>
          </a:xfrm>
          <a:prstGeom prst="rect">
            <a:avLst/>
          </a:prstGeom>
          <a:noFill/>
          <a:ln w="19050">
            <a:noFill/>
            <a:miter lim="800000"/>
            <a:headEnd/>
            <a:tailEnd type="none" w="med" len="sm"/>
          </a:ln>
        </p:spPr>
        <p:txBody>
          <a:bodyPr wrap="none">
            <a:spAutoFit/>
          </a:bodyPr>
          <a:lstStyle/>
          <a:p>
            <a:r>
              <a:rPr lang="en-US" sz="1600" b="1" dirty="0" err="1">
                <a:solidFill>
                  <a:srgbClr val="000000"/>
                </a:solidFill>
              </a:rPr>
              <a:t>Deser</a:t>
            </a:r>
            <a:r>
              <a:rPr lang="en-US" sz="1600" b="1" dirty="0">
                <a:solidFill>
                  <a:srgbClr val="000000"/>
                </a:solidFill>
              </a:rPr>
              <a:t> et al. 2012, NCC</a:t>
            </a:r>
            <a:r>
              <a:rPr lang="en-US" sz="1800" b="1" dirty="0">
                <a:solidFill>
                  <a:srgbClr val="000000"/>
                </a:solidFill>
              </a:rPr>
              <a:t> 	       40-member ensemble,  2000-2060, A1B scenario</a:t>
            </a:r>
          </a:p>
        </p:txBody>
      </p:sp>
      <p:sp>
        <p:nvSpPr>
          <p:cNvPr id="4" name="Rectangle 2"/>
          <p:cNvSpPr txBox="1">
            <a:spLocks noChangeArrowheads="1"/>
          </p:cNvSpPr>
          <p:nvPr/>
        </p:nvSpPr>
        <p:spPr>
          <a:xfrm>
            <a:off x="0" y="0"/>
            <a:ext cx="9067800" cy="838200"/>
          </a:xfrm>
          <a:prstGeom prst="rect">
            <a:avLst/>
          </a:prstGeom>
          <a:effectLst>
            <a:outerShdw blurRad="50800" dist="38100" dir="2700000" algn="tl" rotWithShape="0">
              <a:prstClr val="black"/>
            </a:outerShdw>
          </a:effectLst>
        </p:spPr>
        <p:txBody>
          <a:bodyPr/>
          <a:lstStyle/>
          <a:p>
            <a:pPr>
              <a:defRPr/>
            </a:pPr>
            <a:r>
              <a:rPr lang="en-US" sz="3200" b="1" kern="0" dirty="0">
                <a:solidFill>
                  <a:srgbClr val="FF3300"/>
                </a:solidFill>
                <a:latin typeface="Arial" charset="0"/>
              </a:rPr>
              <a:t>Wettest vs. Driest CCSM3 Ensemble Runs </a:t>
            </a:r>
            <a:r>
              <a:rPr lang="en-US" sz="3600" b="1" kern="0" dirty="0">
                <a:solidFill>
                  <a:srgbClr val="FF3300"/>
                </a:solidFill>
                <a:latin typeface="Arial" charset="0"/>
              </a:rPr>
              <a:t> </a:t>
            </a:r>
            <a:endParaRPr lang="en-US" sz="3200" b="1" kern="0" dirty="0">
              <a:solidFill>
                <a:srgbClr val="FF3300"/>
              </a:solidFill>
              <a:latin typeface="Arial" charset="0"/>
            </a:endParaRPr>
          </a:p>
        </p:txBody>
      </p:sp>
      <p:sp>
        <p:nvSpPr>
          <p:cNvPr id="5" name="TextBox 4"/>
          <p:cNvSpPr txBox="1"/>
          <p:nvPr/>
        </p:nvSpPr>
        <p:spPr>
          <a:xfrm>
            <a:off x="326914" y="1600200"/>
            <a:ext cx="1501886" cy="400110"/>
          </a:xfrm>
          <a:prstGeom prst="rect">
            <a:avLst/>
          </a:prstGeom>
          <a:noFill/>
        </p:spPr>
        <p:txBody>
          <a:bodyPr wrap="none" rtlCol="0">
            <a:spAutoFit/>
          </a:bodyPr>
          <a:lstStyle/>
          <a:p>
            <a:r>
              <a:rPr lang="en-US" sz="2000" b="1" dirty="0">
                <a:solidFill>
                  <a:schemeClr val="tx2"/>
                </a:solidFill>
              </a:rPr>
              <a:t>P change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8600" y="76200"/>
            <a:ext cx="9601200" cy="685800"/>
          </a:xfrm>
          <a:prstGeom prst="rect">
            <a:avLst/>
          </a:prstGeom>
          <a:effectLst>
            <a:outerShdw blurRad="50800" dist="38100" dir="2700000" algn="tl" rotWithShape="0">
              <a:prstClr val="black"/>
            </a:outerShdw>
          </a:effectLst>
        </p:spPr>
        <p:txBody>
          <a:bodyPr/>
          <a:lstStyle/>
          <a:p>
            <a:pPr>
              <a:defRPr/>
            </a:pPr>
            <a:r>
              <a:rPr lang="en-US" sz="3000" b="1" kern="0" dirty="0">
                <a:solidFill>
                  <a:srgbClr val="C00000"/>
                </a:solidFill>
                <a:latin typeface="Arial" charset="0"/>
                <a:ea typeface="SimSun" pitchFamily="2" charset="-122"/>
              </a:rPr>
              <a:t>Climate</a:t>
            </a:r>
            <a:r>
              <a:rPr lang="en-US" sz="3000" b="1" kern="0" dirty="0">
                <a:solidFill>
                  <a:srgbClr val="FF3300"/>
                </a:solidFill>
                <a:latin typeface="Arial" charset="0"/>
                <a:ea typeface="SimSun" pitchFamily="2" charset="-122"/>
              </a:rPr>
              <a:t> </a:t>
            </a:r>
            <a:r>
              <a:rPr lang="en-US" sz="3200" b="1" kern="0" dirty="0">
                <a:solidFill>
                  <a:srgbClr val="FF3300"/>
                </a:solidFill>
                <a:latin typeface="Arial" charset="0"/>
                <a:ea typeface="SimSun" pitchFamily="2" charset="-122"/>
              </a:rPr>
              <a:t>Forcing </a:t>
            </a:r>
            <a:r>
              <a:rPr lang="en-US" sz="3200" b="1" kern="0" dirty="0">
                <a:solidFill>
                  <a:srgbClr val="C00000"/>
                </a:solidFill>
                <a:latin typeface="Arial" charset="0"/>
                <a:ea typeface="SimSun" pitchFamily="2" charset="-122"/>
              </a:rPr>
              <a:t>and</a:t>
            </a:r>
            <a:r>
              <a:rPr lang="en-US" sz="3200" b="1" kern="0" dirty="0">
                <a:solidFill>
                  <a:srgbClr val="FF3300"/>
                </a:solidFill>
                <a:latin typeface="Arial" charset="0"/>
                <a:ea typeface="SimSun" pitchFamily="2" charset="-122"/>
              </a:rPr>
              <a:t> Response </a:t>
            </a:r>
            <a:endParaRPr lang="en-US" sz="3000" b="1" kern="0" dirty="0">
              <a:solidFill>
                <a:srgbClr val="FF3300"/>
              </a:solidFill>
              <a:latin typeface="Arial" charset="0"/>
              <a:ea typeface="SimSun" pitchFamily="2" charset="-122"/>
            </a:endParaRPr>
          </a:p>
        </p:txBody>
      </p:sp>
      <p:sp>
        <p:nvSpPr>
          <p:cNvPr id="3" name="Line 4"/>
          <p:cNvSpPr>
            <a:spLocks noChangeShapeType="1"/>
          </p:cNvSpPr>
          <p:nvPr/>
        </p:nvSpPr>
        <p:spPr bwMode="auto">
          <a:xfrm>
            <a:off x="0" y="7620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8" name="Rectangle 7"/>
          <p:cNvSpPr/>
          <p:nvPr/>
        </p:nvSpPr>
        <p:spPr>
          <a:xfrm>
            <a:off x="152400" y="762000"/>
            <a:ext cx="8991600" cy="4185761"/>
          </a:xfrm>
          <a:prstGeom prst="rect">
            <a:avLst/>
          </a:prstGeom>
        </p:spPr>
        <p:txBody>
          <a:bodyPr wrap="square">
            <a:spAutoFit/>
          </a:bodyPr>
          <a:lstStyle/>
          <a:p>
            <a:pPr algn="l">
              <a:buFont typeface="Arial" pitchFamily="34" charset="0"/>
              <a:buChar char="•"/>
            </a:pPr>
            <a:r>
              <a:rPr lang="en-US" sz="2000" b="1" dirty="0">
                <a:solidFill>
                  <a:srgbClr val="000000"/>
                </a:solidFill>
              </a:rPr>
              <a:t>  </a:t>
            </a:r>
            <a:r>
              <a:rPr lang="en-US" sz="2000" b="1" dirty="0">
                <a:solidFill>
                  <a:schemeClr val="tx2"/>
                </a:solidFill>
              </a:rPr>
              <a:t>Climate Forcing</a:t>
            </a:r>
            <a:r>
              <a:rPr lang="en-US" sz="2000" b="1" dirty="0">
                <a:solidFill>
                  <a:srgbClr val="000000"/>
                </a:solidFill>
              </a:rPr>
              <a:t> refers to a change in atmospheric GHG levels, solar </a:t>
            </a:r>
            <a:r>
              <a:rPr lang="en-US" sz="2000" b="1" dirty="0" err="1">
                <a:solidFill>
                  <a:srgbClr val="000000"/>
                </a:solidFill>
              </a:rPr>
              <a:t>insolation</a:t>
            </a:r>
            <a:r>
              <a:rPr lang="en-US" sz="2000" b="1" dirty="0">
                <a:solidFill>
                  <a:srgbClr val="000000"/>
                </a:solidFill>
              </a:rPr>
              <a:t>, volcanic eruptions, land surface conditions, etc. that can lead to global or regional climate changes. It can be human-induced (e..g, through fossil fuel burning or converting forests to crop land) or natural (e.g., large volcanic eruptions or solar cycles).  </a:t>
            </a:r>
          </a:p>
          <a:p>
            <a:pPr algn="l"/>
            <a:r>
              <a:rPr lang="en-US" sz="1200" b="1" dirty="0">
                <a:solidFill>
                  <a:srgbClr val="000000"/>
                </a:solidFill>
              </a:rPr>
              <a:t> </a:t>
            </a:r>
            <a:endParaRPr lang="en-US" sz="1000" b="1" dirty="0">
              <a:solidFill>
                <a:srgbClr val="000000"/>
              </a:solidFill>
            </a:endParaRPr>
          </a:p>
          <a:p>
            <a:pPr algn="l">
              <a:buFont typeface="Arial" pitchFamily="34" charset="0"/>
              <a:buChar char="•"/>
            </a:pPr>
            <a:r>
              <a:rPr lang="en-US" sz="2000" b="1" dirty="0">
                <a:solidFill>
                  <a:srgbClr val="000000"/>
                </a:solidFill>
              </a:rPr>
              <a:t> </a:t>
            </a:r>
            <a:r>
              <a:rPr lang="en-US" sz="2000" b="1" dirty="0">
                <a:solidFill>
                  <a:srgbClr val="C00000"/>
                </a:solidFill>
              </a:rPr>
              <a:t>Climate forcing</a:t>
            </a:r>
            <a:r>
              <a:rPr lang="en-US" sz="2000" b="1" dirty="0">
                <a:solidFill>
                  <a:srgbClr val="000000"/>
                </a:solidFill>
              </a:rPr>
              <a:t> is often measured using the </a:t>
            </a:r>
            <a:r>
              <a:rPr lang="en-US" sz="2000" b="1" dirty="0">
                <a:solidFill>
                  <a:srgbClr val="C00000"/>
                </a:solidFill>
              </a:rPr>
              <a:t>TOA net radiative flux </a:t>
            </a:r>
            <a:r>
              <a:rPr lang="en-US" sz="2000" b="1" dirty="0">
                <a:solidFill>
                  <a:srgbClr val="000000"/>
                </a:solidFill>
              </a:rPr>
              <a:t>change (from zero) induced right after the change. Note that TOA net radiation will restore to zero again after a new equilibrium is reached.  Thus, </a:t>
            </a:r>
            <a:r>
              <a:rPr lang="en-US" sz="2000" b="1" dirty="0"/>
              <a:t>climate</a:t>
            </a:r>
            <a:r>
              <a:rPr lang="en-US" sz="2000" b="1" dirty="0">
                <a:solidFill>
                  <a:srgbClr val="C00000"/>
                </a:solidFill>
              </a:rPr>
              <a:t> radiative forcing</a:t>
            </a:r>
            <a:r>
              <a:rPr lang="en-US" sz="2000" b="1" dirty="0">
                <a:solidFill>
                  <a:srgbClr val="000000"/>
                </a:solidFill>
              </a:rPr>
              <a:t> (at TOA) is often used.  </a:t>
            </a:r>
          </a:p>
          <a:p>
            <a:pPr algn="l"/>
            <a:endParaRPr lang="en-US" sz="1100" b="1" dirty="0">
              <a:solidFill>
                <a:srgbClr val="000000"/>
              </a:solidFill>
            </a:endParaRPr>
          </a:p>
          <a:p>
            <a:pPr algn="l">
              <a:buFont typeface="Arial" pitchFamily="34" charset="0"/>
              <a:buChar char="•"/>
            </a:pPr>
            <a:r>
              <a:rPr lang="en-US" sz="2000" b="1" dirty="0">
                <a:solidFill>
                  <a:srgbClr val="000000"/>
                </a:solidFill>
              </a:rPr>
              <a:t> </a:t>
            </a:r>
            <a:r>
              <a:rPr lang="en-US" sz="2000" b="1" dirty="0">
                <a:solidFill>
                  <a:srgbClr val="FF0000"/>
                </a:solidFill>
              </a:rPr>
              <a:t>Climate Response </a:t>
            </a:r>
            <a:r>
              <a:rPr lang="en-US" sz="2000" b="1" dirty="0">
                <a:solidFill>
                  <a:srgbClr val="000000"/>
                </a:solidFill>
              </a:rPr>
              <a:t>refers to the change of the climate in response to a given climate forcing, such as increases in atmospheric CO</a:t>
            </a:r>
            <a:r>
              <a:rPr lang="en-US" sz="1800" b="1" dirty="0">
                <a:solidFill>
                  <a:srgbClr val="000000"/>
                </a:solidFill>
              </a:rPr>
              <a:t>2</a:t>
            </a:r>
            <a:r>
              <a:rPr lang="en-US" sz="2000" b="1" dirty="0">
                <a:solidFill>
                  <a:srgbClr val="000000"/>
                </a:solidFill>
              </a:rPr>
              <a:t> levels. </a:t>
            </a:r>
          </a:p>
          <a:p>
            <a:pPr algn="l">
              <a:buFont typeface="Arial" pitchFamily="34" charset="0"/>
              <a:buChar char="•"/>
            </a:pPr>
            <a:endParaRPr lang="en-US" sz="1400" b="1" dirty="0">
              <a:solidFill>
                <a:srgbClr val="000000"/>
              </a:solidFill>
            </a:endParaRPr>
          </a:p>
          <a:p>
            <a:pPr algn="l">
              <a:buFont typeface="Arial" pitchFamily="34" charset="0"/>
              <a:buChar char="•"/>
            </a:pPr>
            <a:r>
              <a:rPr lang="en-US" sz="2000" b="1" dirty="0">
                <a:solidFill>
                  <a:srgbClr val="000000"/>
                </a:solidFill>
              </a:rPr>
              <a:t> </a:t>
            </a:r>
            <a:r>
              <a:rPr lang="en-US" sz="2000" b="1" dirty="0">
                <a:solidFill>
                  <a:srgbClr val="C00000"/>
                </a:solidFill>
              </a:rPr>
              <a:t>Climate response </a:t>
            </a:r>
            <a:r>
              <a:rPr lang="en-US" sz="2000" b="1" dirty="0">
                <a:solidFill>
                  <a:srgbClr val="000000"/>
                </a:solidFill>
              </a:rPr>
              <a:t>may be masked by large </a:t>
            </a:r>
            <a:r>
              <a:rPr lang="en-US" sz="2000" b="1" dirty="0">
                <a:solidFill>
                  <a:srgbClr val="C00000"/>
                </a:solidFill>
              </a:rPr>
              <a:t>natural variations</a:t>
            </a:r>
            <a:r>
              <a:rPr lang="en-US" sz="2000" b="1" dirty="0">
                <a:solidFill>
                  <a:srgbClr val="000000"/>
                </a:solidFill>
              </a:rPr>
              <a:t>, making it difficult to quantify it.  </a:t>
            </a:r>
          </a:p>
        </p:txBody>
      </p:sp>
      <p:grpSp>
        <p:nvGrpSpPr>
          <p:cNvPr id="22" name="Group 21"/>
          <p:cNvGrpSpPr/>
          <p:nvPr/>
        </p:nvGrpSpPr>
        <p:grpSpPr>
          <a:xfrm>
            <a:off x="336330" y="4832658"/>
            <a:ext cx="8560152" cy="1949142"/>
            <a:chOff x="336330" y="4832658"/>
            <a:chExt cx="8560152" cy="1949142"/>
          </a:xfrm>
        </p:grpSpPr>
        <p:grpSp>
          <p:nvGrpSpPr>
            <p:cNvPr id="21" name="Group 20"/>
            <p:cNvGrpSpPr/>
            <p:nvPr/>
          </p:nvGrpSpPr>
          <p:grpSpPr>
            <a:xfrm>
              <a:off x="336330" y="4832658"/>
              <a:ext cx="8560152" cy="1949142"/>
              <a:chOff x="336330" y="4876800"/>
              <a:chExt cx="8560152" cy="1949142"/>
            </a:xfrm>
          </p:grpSpPr>
          <p:sp>
            <p:nvSpPr>
              <p:cNvPr id="5" name="Rectangle 4"/>
              <p:cNvSpPr/>
              <p:nvPr/>
            </p:nvSpPr>
            <p:spPr bwMode="auto">
              <a:xfrm>
                <a:off x="2895600" y="4921470"/>
                <a:ext cx="2971800" cy="914400"/>
              </a:xfrm>
              <a:prstGeom prst="rect">
                <a:avLst/>
              </a:prstGeom>
              <a:solidFill>
                <a:schemeClr val="tx1"/>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C00000"/>
                    </a:solidFill>
                    <a:effectLst/>
                    <a:latin typeface="Arial Narrow" pitchFamily="34" charset="0"/>
                  </a:rPr>
                  <a:t>The Climate System</a:t>
                </a:r>
              </a:p>
            </p:txBody>
          </p:sp>
          <p:cxnSp>
            <p:nvCxnSpPr>
              <p:cNvPr id="7" name="Straight Arrow Connector 6"/>
              <p:cNvCxnSpPr>
                <a:endCxn id="5" idx="1"/>
              </p:cNvCxnSpPr>
              <p:nvPr/>
            </p:nvCxnSpPr>
            <p:spPr bwMode="auto">
              <a:xfrm>
                <a:off x="1981200" y="5378670"/>
                <a:ext cx="914400" cy="0"/>
              </a:xfrm>
              <a:prstGeom prst="straightConnector1">
                <a:avLst/>
              </a:prstGeom>
              <a:solidFill>
                <a:schemeClr val="accent1"/>
              </a:solidFill>
              <a:ln w="38100" cap="flat" cmpd="sng" algn="ctr">
                <a:solidFill>
                  <a:schemeClr val="bg2"/>
                </a:solidFill>
                <a:prstDash val="solid"/>
                <a:round/>
                <a:headEnd type="none" w="med" len="med"/>
                <a:tailEnd type="triangle" w="lg" len="lg"/>
              </a:ln>
              <a:effectLst/>
            </p:spPr>
          </p:cxnSp>
          <p:sp>
            <p:nvSpPr>
              <p:cNvPr id="9" name="Oval 8"/>
              <p:cNvSpPr/>
              <p:nvPr/>
            </p:nvSpPr>
            <p:spPr bwMode="auto">
              <a:xfrm>
                <a:off x="336330" y="4908330"/>
                <a:ext cx="1600200" cy="914400"/>
              </a:xfrm>
              <a:prstGeom prst="ellipse">
                <a:avLst/>
              </a:prstGeom>
              <a:solidFill>
                <a:schemeClr val="tx1"/>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C00000"/>
                    </a:solidFill>
                    <a:effectLst/>
                    <a:latin typeface="Arial Narrow" pitchFamily="34" charset="0"/>
                  </a:rPr>
                  <a:t>Climate</a:t>
                </a:r>
                <a:r>
                  <a:rPr kumimoji="0" lang="en-US" sz="2000" b="1" i="0" u="none" strike="noStrike" cap="none" normalizeH="0" dirty="0">
                    <a:ln>
                      <a:noFill/>
                    </a:ln>
                    <a:solidFill>
                      <a:srgbClr val="C00000"/>
                    </a:solidFill>
                    <a:effectLst/>
                    <a:latin typeface="Arial Narrow" pitchFamily="34" charset="0"/>
                  </a:rPr>
                  <a:t> forcing</a:t>
                </a:r>
                <a:endParaRPr kumimoji="0" lang="en-US" sz="2000" b="1" i="0" u="none" strike="noStrike" cap="none" normalizeH="0" baseline="0" dirty="0">
                  <a:ln>
                    <a:noFill/>
                  </a:ln>
                  <a:solidFill>
                    <a:srgbClr val="C00000"/>
                  </a:solidFill>
                  <a:effectLst/>
                  <a:latin typeface="Arial Narrow" pitchFamily="34" charset="0"/>
                </a:endParaRPr>
              </a:p>
            </p:txBody>
          </p:sp>
          <p:cxnSp>
            <p:nvCxnSpPr>
              <p:cNvPr id="10" name="Straight Arrow Connector 9"/>
              <p:cNvCxnSpPr/>
              <p:nvPr/>
            </p:nvCxnSpPr>
            <p:spPr bwMode="auto">
              <a:xfrm>
                <a:off x="5886318" y="5378670"/>
                <a:ext cx="1231812" cy="12612"/>
              </a:xfrm>
              <a:prstGeom prst="straightConnector1">
                <a:avLst/>
              </a:prstGeom>
              <a:solidFill>
                <a:schemeClr val="accent1"/>
              </a:solidFill>
              <a:ln w="38100" cap="flat" cmpd="sng" algn="ctr">
                <a:solidFill>
                  <a:schemeClr val="bg2"/>
                </a:solidFill>
                <a:prstDash val="solid"/>
                <a:round/>
                <a:headEnd type="none" w="med" len="med"/>
                <a:tailEnd type="triangle" w="lg" len="lg"/>
              </a:ln>
              <a:effectLst/>
            </p:spPr>
          </p:cxnSp>
          <p:sp>
            <p:nvSpPr>
              <p:cNvPr id="11" name="Oval 10"/>
              <p:cNvSpPr/>
              <p:nvPr/>
            </p:nvSpPr>
            <p:spPr bwMode="auto">
              <a:xfrm>
                <a:off x="7143882" y="4876800"/>
                <a:ext cx="1752600" cy="990600"/>
              </a:xfrm>
              <a:prstGeom prst="ellipse">
                <a:avLst/>
              </a:prstGeom>
              <a:solidFill>
                <a:schemeClr val="tx1"/>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C00000"/>
                    </a:solidFill>
                    <a:effectLst/>
                    <a:latin typeface="Arial Narrow" pitchFamily="34" charset="0"/>
                  </a:rPr>
                  <a:t>Climate</a:t>
                </a:r>
                <a:r>
                  <a:rPr kumimoji="0" lang="en-US" sz="2000" b="1" i="0" u="none" strike="noStrike" cap="none" normalizeH="0" dirty="0">
                    <a:ln>
                      <a:noFill/>
                    </a:ln>
                    <a:solidFill>
                      <a:srgbClr val="C00000"/>
                    </a:solidFill>
                    <a:effectLst/>
                    <a:latin typeface="Arial Narrow" pitchFamily="34" charset="0"/>
                  </a:rPr>
                  <a:t> Response</a:t>
                </a:r>
                <a:endParaRPr kumimoji="0" lang="en-US" sz="2000" b="1" i="0" u="none" strike="noStrike" cap="none" normalizeH="0" baseline="0" dirty="0">
                  <a:ln>
                    <a:noFill/>
                  </a:ln>
                  <a:solidFill>
                    <a:srgbClr val="C00000"/>
                  </a:solidFill>
                  <a:effectLst/>
                  <a:latin typeface="Arial Narrow" pitchFamily="34" charset="0"/>
                </a:endParaRPr>
              </a:p>
            </p:txBody>
          </p:sp>
          <p:sp>
            <p:nvSpPr>
              <p:cNvPr id="14" name="Oval 13"/>
              <p:cNvSpPr/>
              <p:nvPr/>
            </p:nvSpPr>
            <p:spPr bwMode="auto">
              <a:xfrm>
                <a:off x="5715000" y="5911542"/>
                <a:ext cx="1600200" cy="914400"/>
              </a:xfrm>
              <a:prstGeom prst="ellipse">
                <a:avLst/>
              </a:prstGeom>
              <a:solidFill>
                <a:schemeClr val="tx1"/>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C00000"/>
                    </a:solidFill>
                    <a:effectLst/>
                    <a:latin typeface="Arial Narrow" pitchFamily="34" charset="0"/>
                  </a:rPr>
                  <a:t>Climate</a:t>
                </a:r>
                <a:r>
                  <a:rPr kumimoji="0" lang="en-US" sz="1800" b="1" i="0" u="none" strike="noStrike" cap="none" normalizeH="0" dirty="0">
                    <a:ln>
                      <a:noFill/>
                    </a:ln>
                    <a:solidFill>
                      <a:srgbClr val="C00000"/>
                    </a:solidFill>
                    <a:effectLst/>
                    <a:latin typeface="Arial Narrow" pitchFamily="34" charset="0"/>
                  </a:rPr>
                  <a:t> Variations</a:t>
                </a:r>
                <a:endParaRPr kumimoji="0" lang="en-US" sz="1800" b="1" i="0" u="none" strike="noStrike" cap="none" normalizeH="0" baseline="0" dirty="0">
                  <a:ln>
                    <a:noFill/>
                  </a:ln>
                  <a:solidFill>
                    <a:srgbClr val="C00000"/>
                  </a:solidFill>
                  <a:effectLst/>
                  <a:latin typeface="Arial Narrow" pitchFamily="34" charset="0"/>
                </a:endParaRPr>
              </a:p>
            </p:txBody>
          </p:sp>
        </p:grpSp>
        <p:cxnSp>
          <p:nvCxnSpPr>
            <p:cNvPr id="19" name="Straight Arrow Connector 18"/>
            <p:cNvCxnSpPr/>
            <p:nvPr/>
          </p:nvCxnSpPr>
          <p:spPr bwMode="auto">
            <a:xfrm flipV="1">
              <a:off x="6477000" y="5347140"/>
              <a:ext cx="0" cy="533400"/>
            </a:xfrm>
            <a:prstGeom prst="straightConnector1">
              <a:avLst/>
            </a:prstGeom>
            <a:solidFill>
              <a:schemeClr val="accent1"/>
            </a:solidFill>
            <a:ln w="38100" cap="flat" cmpd="sng" algn="ctr">
              <a:solidFill>
                <a:schemeClr val="bg2"/>
              </a:solidFill>
              <a:prstDash val="solid"/>
              <a:round/>
              <a:headEnd type="none" w="med" len="med"/>
              <a:tailEnd type="triangle" w="lg" len="lg"/>
            </a:ln>
            <a:effectLst/>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blinds(horizontal)">
                                      <p:cBhvr>
                                        <p:cTn id="7" dur="500"/>
                                        <p:tgtEl>
                                          <p:spTgt spid="8">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6" end="6"/>
                                            </p:txEl>
                                          </p:spTgt>
                                        </p:tgtEl>
                                        <p:attrNameLst>
                                          <p:attrName>style.visibility</p:attrName>
                                        </p:attrNameLst>
                                      </p:cBhvr>
                                      <p:to>
                                        <p:strVal val="visible"/>
                                      </p:to>
                                    </p:set>
                                    <p:animEffect transition="in" filter="blinds(horizontal)">
                                      <p:cBhvr>
                                        <p:cTn id="10"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 y="0"/>
            <a:ext cx="8534400" cy="685800"/>
          </a:xfrm>
          <a:prstGeom prst="rect">
            <a:avLst/>
          </a:prstGeom>
          <a:effectLst>
            <a:outerShdw blurRad="50800" dist="38100" dir="2700000" algn="tl" rotWithShape="0">
              <a:prstClr val="black"/>
            </a:outerShdw>
          </a:effectLst>
        </p:spPr>
        <p:txBody>
          <a:bodyPr/>
          <a:lstStyle/>
          <a:p>
            <a:pPr>
              <a:defRPr/>
            </a:pPr>
            <a:r>
              <a:rPr lang="en-US" sz="3200" b="1" kern="0" dirty="0">
                <a:solidFill>
                  <a:srgbClr val="FF3300"/>
                </a:solidFill>
                <a:latin typeface="Arial" charset="0"/>
                <a:ea typeface="SimSun" pitchFamily="2" charset="-122"/>
              </a:rPr>
              <a:t>Radiative Forcing </a:t>
            </a:r>
            <a:endParaRPr lang="en-US" sz="3000" b="1" kern="0" dirty="0">
              <a:solidFill>
                <a:srgbClr val="FF3300"/>
              </a:solidFill>
              <a:latin typeface="Arial" charset="0"/>
              <a:ea typeface="SimSun" pitchFamily="2" charset="-122"/>
            </a:endParaRPr>
          </a:p>
        </p:txBody>
      </p:sp>
      <p:sp>
        <p:nvSpPr>
          <p:cNvPr id="3" name="Line 4"/>
          <p:cNvSpPr>
            <a:spLocks noChangeShapeType="1"/>
          </p:cNvSpPr>
          <p:nvPr/>
        </p:nvSpPr>
        <p:spPr bwMode="auto">
          <a:xfrm>
            <a:off x="0" y="5334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8" name="Rectangle 7"/>
          <p:cNvSpPr/>
          <p:nvPr/>
        </p:nvSpPr>
        <p:spPr>
          <a:xfrm>
            <a:off x="76200" y="609600"/>
            <a:ext cx="8991600" cy="2862322"/>
          </a:xfrm>
          <a:prstGeom prst="rect">
            <a:avLst/>
          </a:prstGeom>
        </p:spPr>
        <p:txBody>
          <a:bodyPr wrap="square">
            <a:spAutoFit/>
          </a:bodyPr>
          <a:lstStyle/>
          <a:p>
            <a:pPr algn="l">
              <a:buFont typeface="Arial" pitchFamily="34" charset="0"/>
              <a:buChar char="•"/>
            </a:pPr>
            <a:r>
              <a:rPr lang="en-US" sz="2000" b="1" dirty="0">
                <a:solidFill>
                  <a:schemeClr val="tx2"/>
                </a:solidFill>
              </a:rPr>
              <a:t>  Radiative forcing (RF) </a:t>
            </a:r>
            <a:r>
              <a:rPr lang="en-US" sz="2000" b="1" dirty="0">
                <a:solidFill>
                  <a:srgbClr val="000000"/>
                </a:solidFill>
              </a:rPr>
              <a:t>is the change in the </a:t>
            </a:r>
            <a:r>
              <a:rPr lang="en-US" sz="2000" b="1" dirty="0">
                <a:solidFill>
                  <a:schemeClr val="tx2"/>
                </a:solidFill>
              </a:rPr>
              <a:t>net radiative flux</a:t>
            </a:r>
            <a:r>
              <a:rPr lang="en-US" sz="2000" b="1" dirty="0">
                <a:solidFill>
                  <a:srgbClr val="000000"/>
                </a:solidFill>
              </a:rPr>
              <a:t> at the top of the atmosphere (TOA) caused by a climate forcing, such as a change in GHGs, solar radiation, or volcanic aerosols, </a:t>
            </a:r>
            <a:r>
              <a:rPr lang="en-US" sz="2000" b="1" dirty="0">
                <a:solidFill>
                  <a:schemeClr val="tx2"/>
                </a:solidFill>
              </a:rPr>
              <a:t>immediately following such a change</a:t>
            </a:r>
            <a:r>
              <a:rPr lang="en-US" sz="2000" b="1" dirty="0">
                <a:solidFill>
                  <a:srgbClr val="000000"/>
                </a:solidFill>
              </a:rPr>
              <a:t>. Note the net radiative flux at TOA will become zero again after a new equilibrium is reached. </a:t>
            </a:r>
          </a:p>
          <a:p>
            <a:pPr algn="l">
              <a:buFont typeface="Arial" pitchFamily="34" charset="0"/>
              <a:buChar char="•"/>
            </a:pPr>
            <a:r>
              <a:rPr lang="en-US" sz="2000" b="1" dirty="0">
                <a:solidFill>
                  <a:srgbClr val="000000"/>
                </a:solidFill>
              </a:rPr>
              <a:t>  In some analyses, the change in the net radiative flux at the </a:t>
            </a:r>
            <a:r>
              <a:rPr lang="en-US" sz="2000" b="1" dirty="0" err="1">
                <a:solidFill>
                  <a:schemeClr val="tx2"/>
                </a:solidFill>
              </a:rPr>
              <a:t>tropopause</a:t>
            </a:r>
            <a:r>
              <a:rPr lang="en-US" sz="2000" b="1" dirty="0">
                <a:solidFill>
                  <a:srgbClr val="000000"/>
                </a:solidFill>
              </a:rPr>
              <a:t> may be used as the radiative forcing, since the atmosphere above the </a:t>
            </a:r>
            <a:r>
              <a:rPr lang="en-US" sz="2000" b="1" dirty="0" err="1">
                <a:solidFill>
                  <a:srgbClr val="000000"/>
                </a:solidFill>
              </a:rPr>
              <a:t>tropopause</a:t>
            </a:r>
            <a:r>
              <a:rPr lang="en-US" sz="2000" b="1" dirty="0">
                <a:solidFill>
                  <a:srgbClr val="000000"/>
                </a:solidFill>
              </a:rPr>
              <a:t> is allowed to reach </a:t>
            </a:r>
            <a:r>
              <a:rPr lang="en-US" sz="2000" b="1" dirty="0">
                <a:solidFill>
                  <a:schemeClr val="tx2"/>
                </a:solidFill>
              </a:rPr>
              <a:t>radiative equilibrium </a:t>
            </a:r>
            <a:r>
              <a:rPr lang="en-US" sz="2000" b="1" dirty="0"/>
              <a:t>(thus no contribution to TOA imbalance)</a:t>
            </a:r>
            <a:r>
              <a:rPr lang="en-US" sz="2000" b="1" dirty="0">
                <a:solidFill>
                  <a:schemeClr val="tx2"/>
                </a:solidFill>
              </a:rPr>
              <a:t> </a:t>
            </a:r>
            <a:r>
              <a:rPr lang="en-US" sz="2000" b="1" dirty="0">
                <a:solidFill>
                  <a:srgbClr val="000000"/>
                </a:solidFill>
              </a:rPr>
              <a:t>in estimating the radiative forcing. </a:t>
            </a:r>
          </a:p>
          <a:p>
            <a:pPr algn="l">
              <a:buFont typeface="Arial" pitchFamily="34" charset="0"/>
              <a:buChar char="•"/>
            </a:pPr>
            <a:r>
              <a:rPr lang="en-US" sz="2000" b="1" dirty="0">
                <a:solidFill>
                  <a:srgbClr val="000000"/>
                </a:solidFill>
              </a:rPr>
              <a:t>  Radiative forcing due to a doubling of atmospheric CO2 is around </a:t>
            </a:r>
            <a:r>
              <a:rPr lang="en-US" sz="2000" b="1" dirty="0">
                <a:solidFill>
                  <a:schemeClr val="tx2"/>
                </a:solidFill>
              </a:rPr>
              <a:t>4 W/m</a:t>
            </a:r>
            <a:r>
              <a:rPr lang="en-US" sz="2000" b="1" baseline="30000" dirty="0">
                <a:solidFill>
                  <a:schemeClr val="tx2"/>
                </a:solidFill>
              </a:rPr>
              <a:t>2</a:t>
            </a:r>
            <a:r>
              <a:rPr lang="en-US" sz="2000" b="1" dirty="0">
                <a:solidFill>
                  <a:srgbClr val="000000"/>
                </a:solidFill>
              </a:rPr>
              <a:t>.</a:t>
            </a:r>
          </a:p>
        </p:txBody>
      </p:sp>
      <p:grpSp>
        <p:nvGrpSpPr>
          <p:cNvPr id="19" name="Group 18"/>
          <p:cNvGrpSpPr/>
          <p:nvPr/>
        </p:nvGrpSpPr>
        <p:grpSpPr>
          <a:xfrm>
            <a:off x="1066800" y="3505200"/>
            <a:ext cx="7086600" cy="3352800"/>
            <a:chOff x="971550" y="3240991"/>
            <a:chExt cx="7181850" cy="3617009"/>
          </a:xfrm>
        </p:grpSpPr>
        <p:grpSp>
          <p:nvGrpSpPr>
            <p:cNvPr id="18" name="Group 17"/>
            <p:cNvGrpSpPr/>
            <p:nvPr/>
          </p:nvGrpSpPr>
          <p:grpSpPr>
            <a:xfrm>
              <a:off x="971550" y="3240991"/>
              <a:ext cx="7181850" cy="3617009"/>
              <a:chOff x="971550" y="3240991"/>
              <a:chExt cx="7181850" cy="3617009"/>
            </a:xfrm>
          </p:grpSpPr>
          <p:pic>
            <p:nvPicPr>
              <p:cNvPr id="7172" name="Picture 4"/>
              <p:cNvPicPr>
                <a:picLocks noChangeAspect="1" noChangeArrowheads="1"/>
              </p:cNvPicPr>
              <p:nvPr/>
            </p:nvPicPr>
            <p:blipFill>
              <a:blip r:embed="rId3" cstate="print"/>
              <a:srcRect/>
              <a:stretch>
                <a:fillRect/>
              </a:stretch>
            </p:blipFill>
            <p:spPr bwMode="auto">
              <a:xfrm>
                <a:off x="971550" y="3240991"/>
                <a:ext cx="7181850" cy="3617009"/>
              </a:xfrm>
              <a:prstGeom prst="rect">
                <a:avLst/>
              </a:prstGeom>
              <a:noFill/>
              <a:ln w="9525">
                <a:noFill/>
                <a:miter lim="800000"/>
                <a:headEnd/>
                <a:tailEnd/>
              </a:ln>
            </p:spPr>
          </p:pic>
          <p:sp>
            <p:nvSpPr>
              <p:cNvPr id="14" name="Rectangle 13"/>
              <p:cNvSpPr/>
              <p:nvPr/>
            </p:nvSpPr>
            <p:spPr>
              <a:xfrm>
                <a:off x="1524000" y="3481259"/>
                <a:ext cx="6277680" cy="369332"/>
              </a:xfrm>
              <a:prstGeom prst="rect">
                <a:avLst/>
              </a:prstGeom>
            </p:spPr>
            <p:txBody>
              <a:bodyPr wrap="none">
                <a:spAutoFit/>
              </a:bodyPr>
              <a:lstStyle/>
              <a:p>
                <a:r>
                  <a:rPr lang="en-US" sz="1800" b="1" dirty="0">
                    <a:solidFill>
                      <a:schemeClr val="tx2"/>
                    </a:solidFill>
                  </a:rPr>
                  <a:t>Radiative forcing after an instantaneous doubling of CO2 in </a:t>
                </a:r>
                <a:r>
                  <a:rPr lang="en-US" sz="1800" b="1" dirty="0" err="1">
                    <a:solidFill>
                      <a:schemeClr val="tx2"/>
                    </a:solidFill>
                  </a:rPr>
                  <a:t>EdGCM</a:t>
                </a:r>
                <a:endParaRPr lang="en-US" sz="1800" dirty="0"/>
              </a:p>
            </p:txBody>
          </p:sp>
        </p:grpSp>
        <p:cxnSp>
          <p:nvCxnSpPr>
            <p:cNvPr id="9" name="Straight Arrow Connector 8"/>
            <p:cNvCxnSpPr/>
            <p:nvPr/>
          </p:nvCxnSpPr>
          <p:spPr bwMode="auto">
            <a:xfrm>
              <a:off x="2209800" y="4351196"/>
              <a:ext cx="0" cy="1523999"/>
            </a:xfrm>
            <a:prstGeom prst="straightConnector1">
              <a:avLst/>
            </a:prstGeom>
            <a:solidFill>
              <a:schemeClr val="accent1"/>
            </a:solidFill>
            <a:ln w="28575" cap="flat" cmpd="sng" algn="ctr">
              <a:solidFill>
                <a:schemeClr val="bg2"/>
              </a:solidFill>
              <a:prstDash val="solid"/>
              <a:round/>
              <a:headEnd type="triangle" w="lg" len="med"/>
              <a:tailEnd type="triangle" w="lg" len="med"/>
            </a:ln>
            <a:effectLst/>
          </p:spPr>
        </p:cxnSp>
        <p:sp>
          <p:nvSpPr>
            <p:cNvPr id="13" name="TextBox 12"/>
            <p:cNvSpPr txBox="1"/>
            <p:nvPr/>
          </p:nvSpPr>
          <p:spPr>
            <a:xfrm rot="-5400000">
              <a:off x="1380279" y="4853796"/>
              <a:ext cx="1297151" cy="369332"/>
            </a:xfrm>
            <a:prstGeom prst="rect">
              <a:avLst/>
            </a:prstGeom>
            <a:noFill/>
          </p:spPr>
          <p:txBody>
            <a:bodyPr wrap="none" rtlCol="0">
              <a:spAutoFit/>
            </a:bodyPr>
            <a:lstStyle/>
            <a:p>
              <a:r>
                <a:rPr lang="en-US" sz="1800" b="1" dirty="0"/>
                <a:t>RF</a:t>
              </a:r>
              <a:r>
                <a:rPr lang="en-US" sz="1800" b="1" dirty="0">
                  <a:sym typeface="Symbol"/>
                </a:rPr>
                <a:t></a:t>
              </a:r>
              <a:r>
                <a:rPr lang="en-US" sz="1800" b="1" dirty="0"/>
                <a:t>3.8W/m</a:t>
              </a:r>
              <a:r>
                <a:rPr lang="en-US" sz="1800" b="1" baseline="30000" dirty="0"/>
                <a:t>2</a:t>
              </a:r>
            </a:p>
          </p:txBody>
        </p:sp>
      </p:grpSp>
      <p:cxnSp>
        <p:nvCxnSpPr>
          <p:cNvPr id="17" name="Straight Connector 16"/>
          <p:cNvCxnSpPr/>
          <p:nvPr/>
        </p:nvCxnSpPr>
        <p:spPr bwMode="auto">
          <a:xfrm>
            <a:off x="8915400" y="3505200"/>
            <a:ext cx="0" cy="0"/>
          </a:xfrm>
          <a:prstGeom prst="line">
            <a:avLst/>
          </a:prstGeom>
          <a:solidFill>
            <a:schemeClr val="accent1"/>
          </a:solidFill>
          <a:ln w="19050" cap="flat" cmpd="sng" algn="ctr">
            <a:solidFill>
              <a:schemeClr val="bg2"/>
            </a:solidFill>
            <a:prstDash val="solid"/>
            <a:round/>
            <a:headEnd type="none" w="med" len="med"/>
            <a:tailEnd type="triangle" w="med" len="sm"/>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Blank Presentation">
  <a:themeElements>
    <a:clrScheme name="">
      <a:dk1>
        <a:srgbClr val="000000"/>
      </a:dk1>
      <a:lt1>
        <a:srgbClr val="FFFFFF"/>
      </a:lt1>
      <a:dk2>
        <a:srgbClr val="3333CC"/>
      </a:dk2>
      <a:lt2>
        <a:srgbClr val="FF3300"/>
      </a:lt2>
      <a:accent1>
        <a:srgbClr val="00CCFF"/>
      </a:accent1>
      <a:accent2>
        <a:srgbClr val="00FFFF"/>
      </a:accent2>
      <a:accent3>
        <a:srgbClr val="ADADE2"/>
      </a:accent3>
      <a:accent4>
        <a:srgbClr val="DADADA"/>
      </a:accent4>
      <a:accent5>
        <a:srgbClr val="AAE2FF"/>
      </a:accent5>
      <a:accent6>
        <a:srgbClr val="00E7E7"/>
      </a:accent6>
      <a:hlink>
        <a:srgbClr val="FF0000"/>
      </a:hlink>
      <a:folHlink>
        <a:srgbClr val="96969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0" cap="flat" cmpd="sng" algn="ctr">
          <a:solidFill>
            <a:schemeClr val="bg2"/>
          </a:solidFill>
          <a:prstDash val="solid"/>
          <a:round/>
          <a:headEnd type="none" w="med" len="med"/>
          <a:tailEnd type="triangle" w="med"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800" b="0" i="0" u="none" strike="noStrike" cap="none" normalizeH="0" baseline="0" smtClean="0">
            <a:ln>
              <a:noFill/>
            </a:ln>
            <a:solidFill>
              <a:schemeClr val="bg2"/>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bg2"/>
          </a:solidFill>
          <a:prstDash val="solid"/>
          <a:round/>
          <a:headEnd type="none" w="med" len="med"/>
          <a:tailEnd type="triangle" w="med" len="sm"/>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bg2"/>
            </a:solidFill>
            <a:effectLst/>
            <a:latin typeface="Arial Narrow"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
      <a:dk1>
        <a:srgbClr val="000000"/>
      </a:dk1>
      <a:lt1>
        <a:srgbClr val="FFFFFF"/>
      </a:lt1>
      <a:dk2>
        <a:srgbClr val="3333CC"/>
      </a:dk2>
      <a:lt2>
        <a:srgbClr val="FF3300"/>
      </a:lt2>
      <a:accent1>
        <a:srgbClr val="00CCFF"/>
      </a:accent1>
      <a:accent2>
        <a:srgbClr val="00FFFF"/>
      </a:accent2>
      <a:accent3>
        <a:srgbClr val="ADADE2"/>
      </a:accent3>
      <a:accent4>
        <a:srgbClr val="DADADA"/>
      </a:accent4>
      <a:accent5>
        <a:srgbClr val="AAE2FF"/>
      </a:accent5>
      <a:accent6>
        <a:srgbClr val="00E7E7"/>
      </a:accent6>
      <a:hlink>
        <a:srgbClr val="FF00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0" cap="flat" cmpd="sng" algn="ctr">
          <a:solidFill>
            <a:schemeClr val="bg2"/>
          </a:solidFill>
          <a:prstDash val="solid"/>
          <a:round/>
          <a:headEnd type="none" w="med" len="med"/>
          <a:tailEnd type="triangle" w="med"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800" b="0" i="0" u="none" strike="noStrike" cap="none" normalizeH="0" baseline="0" smtClean="0">
            <a:ln>
              <a:noFill/>
            </a:ln>
            <a:solidFill>
              <a:schemeClr val="bg2"/>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bg2"/>
          </a:solidFill>
          <a:prstDash val="solid"/>
          <a:round/>
          <a:headEnd type="none" w="med" len="med"/>
          <a:tailEnd type="triangle" w="med" len="sm"/>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bg2"/>
            </a:solidFill>
            <a:effectLst/>
            <a:latin typeface="Arial Narrow" pitchFamily="34" charset="0"/>
          </a:defRPr>
        </a:defPPr>
      </a:lstStyle>
    </a:lnDef>
    <a:txDef>
      <a:spPr bwMode="auto">
        <a:noFill/>
        <a:ln w="9525">
          <a:noFill/>
          <a:miter lim="800000"/>
          <a:headEnd/>
          <a:tailEnd/>
        </a:ln>
      </a:spPr>
      <a:bodyPr wrap="none" rtlCol="0">
        <a:spAutoFit/>
      </a:bodyPr>
      <a:lstStyle>
        <a:defPPr marL="342900" indent="-342900" algn="l">
          <a:spcBef>
            <a:spcPct val="20000"/>
          </a:spcBef>
          <a:defRPr sz="2400" kern="0" dirty="0" err="1" smtClean="0">
            <a:latin typeface="+mj-lt"/>
          </a:defRPr>
        </a:defPPr>
      </a:lstStyle>
    </a:tx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
      <a:dk1>
        <a:srgbClr val="000000"/>
      </a:dk1>
      <a:lt1>
        <a:srgbClr val="FFFFFF"/>
      </a:lt1>
      <a:dk2>
        <a:srgbClr val="3333CC"/>
      </a:dk2>
      <a:lt2>
        <a:srgbClr val="FF3300"/>
      </a:lt2>
      <a:accent1>
        <a:srgbClr val="00CCFF"/>
      </a:accent1>
      <a:accent2>
        <a:srgbClr val="00FFFF"/>
      </a:accent2>
      <a:accent3>
        <a:srgbClr val="ADADE2"/>
      </a:accent3>
      <a:accent4>
        <a:srgbClr val="DADADA"/>
      </a:accent4>
      <a:accent5>
        <a:srgbClr val="AAE2FF"/>
      </a:accent5>
      <a:accent6>
        <a:srgbClr val="00E7E7"/>
      </a:accent6>
      <a:hlink>
        <a:srgbClr val="FF0000"/>
      </a:hlink>
      <a:folHlink>
        <a:srgbClr val="969696"/>
      </a:folHlink>
    </a:clrScheme>
    <a:fontScheme name="Blank Presentation">
      <a:majorFont>
        <a:latin typeface="Times New Roman"/>
        <a:ea typeface=""/>
        <a:cs typeface=""/>
      </a:majorFont>
      <a:minorFont>
        <a:latin typeface="Times New Roman"/>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0" cap="flat" cmpd="sng" algn="ctr">
          <a:solidFill>
            <a:schemeClr val="bg2"/>
          </a:solidFill>
          <a:prstDash val="solid"/>
          <a:round/>
          <a:headEnd type="none" w="med" len="med"/>
          <a:tailEnd type="triangle" w="med"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800" b="0" i="0" u="none" strike="noStrike" cap="none" normalizeH="0" baseline="0" smtClean="0">
            <a:ln>
              <a:noFill/>
            </a:ln>
            <a:solidFill>
              <a:schemeClr val="bg2"/>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bg2"/>
          </a:solidFill>
          <a:prstDash val="solid"/>
          <a:round/>
          <a:headEnd type="none" w="med" len="med"/>
          <a:tailEnd type="triangle" w="med" len="sm"/>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bg2"/>
            </a:solidFill>
            <a:effectLst/>
            <a:latin typeface="Arial Narrow"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
      <a:dk1>
        <a:srgbClr val="000000"/>
      </a:dk1>
      <a:lt1>
        <a:srgbClr val="FFFFFF"/>
      </a:lt1>
      <a:dk2>
        <a:srgbClr val="3333CC"/>
      </a:dk2>
      <a:lt2>
        <a:srgbClr val="FF3300"/>
      </a:lt2>
      <a:accent1>
        <a:srgbClr val="00CCFF"/>
      </a:accent1>
      <a:accent2>
        <a:srgbClr val="00FFFF"/>
      </a:accent2>
      <a:accent3>
        <a:srgbClr val="ADADE2"/>
      </a:accent3>
      <a:accent4>
        <a:srgbClr val="DADADA"/>
      </a:accent4>
      <a:accent5>
        <a:srgbClr val="AAE2FF"/>
      </a:accent5>
      <a:accent6>
        <a:srgbClr val="00E7E7"/>
      </a:accent6>
      <a:hlink>
        <a:srgbClr val="FF0000"/>
      </a:hlink>
      <a:folHlink>
        <a:srgbClr val="969696"/>
      </a:folHlink>
    </a:clrScheme>
    <a:fontScheme name="Blank Presentation">
      <a:majorFont>
        <a:latin typeface="Times New Roman"/>
        <a:ea typeface=""/>
        <a:cs typeface=""/>
      </a:majorFont>
      <a:minorFont>
        <a:latin typeface="Times New Roman"/>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0" cap="flat" cmpd="sng" algn="ctr">
          <a:solidFill>
            <a:schemeClr val="bg2"/>
          </a:solidFill>
          <a:prstDash val="solid"/>
          <a:round/>
          <a:headEnd type="none" w="med" len="med"/>
          <a:tailEnd type="triangle" w="med"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800" b="0" i="0" u="none" strike="noStrike" cap="none" normalizeH="0" baseline="0" smtClean="0">
            <a:ln>
              <a:noFill/>
            </a:ln>
            <a:solidFill>
              <a:schemeClr val="bg2"/>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bg2"/>
          </a:solidFill>
          <a:prstDash val="solid"/>
          <a:round/>
          <a:headEnd type="none" w="med" len="med"/>
          <a:tailEnd type="triangle" w="med" len="sm"/>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bg2"/>
            </a:solidFill>
            <a:effectLst/>
            <a:latin typeface="Arial Narrow"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Office97\Templates\Blank Presentation.pot</Template>
  <TotalTime>73573</TotalTime>
  <Words>2335</Words>
  <Application>Microsoft Office PowerPoint</Application>
  <PresentationFormat>On-screen Show (4:3)</PresentationFormat>
  <Paragraphs>223</Paragraphs>
  <Slides>30</Slides>
  <Notes>16</Notes>
  <HiddenSlides>2</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30</vt:i4>
      </vt:variant>
    </vt:vector>
  </HeadingPairs>
  <TitlesOfParts>
    <vt:vector size="45" baseType="lpstr">
      <vt:lpstr>News Gothic MT</vt:lpstr>
      <vt:lpstr>Arial</vt:lpstr>
      <vt:lpstr>Arial Narrow</vt:lpstr>
      <vt:lpstr>Calibri</vt:lpstr>
      <vt:lpstr>Microsoft Sans Serif</vt:lpstr>
      <vt:lpstr>Symbol</vt:lpstr>
      <vt:lpstr>Times New Roman</vt:lpstr>
      <vt:lpstr>Wingdings</vt:lpstr>
      <vt:lpstr>Wingdings 2</vt:lpstr>
      <vt:lpstr>Blank Presentation</vt:lpstr>
      <vt:lpstr>1_Blank Presentation</vt:lpstr>
      <vt:lpstr>2_Blank Presentation</vt:lpstr>
      <vt:lpstr>3_Blank Presentation</vt:lpstr>
      <vt:lpstr>Breeze</vt:lpstr>
      <vt:lpstr>Custom Design</vt:lpstr>
      <vt:lpstr>Key points of last lecture on NAO, PDO/IPO, &amp; AMO </vt:lpstr>
      <vt:lpstr>A ATM551: Lectures #21  Climate Forcing, Response, and Sensitivity </vt:lpstr>
      <vt:lpstr>Design of the Course (3/3)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Methods of Determining Climate Sensitivity</vt:lpstr>
      <vt:lpstr>Equilibrium Climate Sensitivity Estimate</vt:lpstr>
      <vt:lpstr>PowerPoint Presentation</vt:lpstr>
      <vt:lpstr>Equilibrium Climate Sensitivity Estimate</vt:lpstr>
      <vt:lpstr>An Improved Method for Estimating ECS (Dai et al. 2020, Clim. Dyn.)</vt:lpstr>
      <vt:lpstr>Variations in the Estimated Slope (b=dN/dT)</vt:lpstr>
      <vt:lpstr>Comparison of the Estimated ECS</vt:lpstr>
      <vt:lpstr>PowerPoint Presentation</vt:lpstr>
      <vt:lpstr>TCR and ECS in CMIP5 Models</vt:lpstr>
      <vt:lpstr>TCR and ECS in CMIP6 Models</vt:lpstr>
      <vt:lpstr>Comparison of the ECS Estimates</vt:lpstr>
      <vt:lpstr>Comparison of TCR vs. ECS</vt:lpstr>
      <vt:lpstr>PowerPoint Presentation</vt:lpstr>
    </vt:vector>
  </TitlesOfParts>
  <Company>NCAR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Kevin Trenberth</dc:creator>
  <cp:lastModifiedBy>Dai, Aiguo</cp:lastModifiedBy>
  <cp:revision>933</cp:revision>
  <cp:lastPrinted>2001-10-12T22:50:52Z</cp:lastPrinted>
  <dcterms:created xsi:type="dcterms:W3CDTF">2001-07-28T22:10:26Z</dcterms:created>
  <dcterms:modified xsi:type="dcterms:W3CDTF">2025-11-17T16:11:56Z</dcterms:modified>
</cp:coreProperties>
</file>