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03" r:id="rId2"/>
    <p:sldMasterId id="2147483715" r:id="rId3"/>
    <p:sldMasterId id="2147483728" r:id="rId4"/>
    <p:sldMasterId id="2147483740" r:id="rId5"/>
    <p:sldMasterId id="2147483765" r:id="rId6"/>
    <p:sldMasterId id="2147483769" r:id="rId7"/>
    <p:sldMasterId id="2147483781" r:id="rId8"/>
  </p:sldMasterIdLst>
  <p:notesMasterIdLst>
    <p:notesMasterId r:id="rId48"/>
  </p:notesMasterIdLst>
  <p:handoutMasterIdLst>
    <p:handoutMasterId r:id="rId49"/>
  </p:handoutMasterIdLst>
  <p:sldIdLst>
    <p:sldId id="468" r:id="rId9"/>
    <p:sldId id="470" r:id="rId10"/>
    <p:sldId id="949" r:id="rId11"/>
    <p:sldId id="951" r:id="rId12"/>
    <p:sldId id="982" r:id="rId13"/>
    <p:sldId id="974" r:id="rId14"/>
    <p:sldId id="975" r:id="rId15"/>
    <p:sldId id="973" r:id="rId16"/>
    <p:sldId id="952" r:id="rId17"/>
    <p:sldId id="940" r:id="rId18"/>
    <p:sldId id="946" r:id="rId19"/>
    <p:sldId id="945" r:id="rId20"/>
    <p:sldId id="947" r:id="rId21"/>
    <p:sldId id="985" r:id="rId22"/>
    <p:sldId id="943" r:id="rId23"/>
    <p:sldId id="948" r:id="rId24"/>
    <p:sldId id="950" r:id="rId25"/>
    <p:sldId id="969" r:id="rId26"/>
    <p:sldId id="968" r:id="rId27"/>
    <p:sldId id="953" r:id="rId28"/>
    <p:sldId id="954" r:id="rId29"/>
    <p:sldId id="955" r:id="rId30"/>
    <p:sldId id="956" r:id="rId31"/>
    <p:sldId id="957" r:id="rId32"/>
    <p:sldId id="970" r:id="rId33"/>
    <p:sldId id="984" r:id="rId34"/>
    <p:sldId id="958" r:id="rId35"/>
    <p:sldId id="986" r:id="rId36"/>
    <p:sldId id="962" r:id="rId37"/>
    <p:sldId id="963" r:id="rId38"/>
    <p:sldId id="972" r:id="rId39"/>
    <p:sldId id="976" r:id="rId40"/>
    <p:sldId id="977" r:id="rId41"/>
    <p:sldId id="978" r:id="rId42"/>
    <p:sldId id="979" r:id="rId43"/>
    <p:sldId id="980" r:id="rId44"/>
    <p:sldId id="981" r:id="rId45"/>
    <p:sldId id="983" r:id="rId46"/>
    <p:sldId id="585" r:id="rId47"/>
  </p:sldIdLst>
  <p:sldSz cx="9144000" cy="6858000" type="screen4x3"/>
  <p:notesSz cx="7010400" cy="9296400"/>
  <p:defaultTextStyle>
    <a:defPPr>
      <a:defRPr lang="en-US"/>
    </a:defPPr>
    <a:lvl1pPr algn="ctr" rtl="0" eaLnBrk="0" fontAlgn="base" hangingPunct="0">
      <a:spcBef>
        <a:spcPct val="0"/>
      </a:spcBef>
      <a:spcAft>
        <a:spcPct val="0"/>
      </a:spcAft>
      <a:defRPr sz="2800" kern="1200">
        <a:solidFill>
          <a:schemeClr val="bg2"/>
        </a:solidFill>
        <a:latin typeface="Arial Narrow" pitchFamily="34" charset="0"/>
        <a:ea typeface="+mn-ea"/>
        <a:cs typeface="+mn-cs"/>
      </a:defRPr>
    </a:lvl1pPr>
    <a:lvl2pPr marL="457200" algn="ctr" rtl="0" eaLnBrk="0" fontAlgn="base" hangingPunct="0">
      <a:spcBef>
        <a:spcPct val="0"/>
      </a:spcBef>
      <a:spcAft>
        <a:spcPct val="0"/>
      </a:spcAft>
      <a:defRPr sz="2800" kern="1200">
        <a:solidFill>
          <a:schemeClr val="bg2"/>
        </a:solidFill>
        <a:latin typeface="Arial Narrow" pitchFamily="34" charset="0"/>
        <a:ea typeface="+mn-ea"/>
        <a:cs typeface="+mn-cs"/>
      </a:defRPr>
    </a:lvl2pPr>
    <a:lvl3pPr marL="914400" algn="ctr" rtl="0" eaLnBrk="0" fontAlgn="base" hangingPunct="0">
      <a:spcBef>
        <a:spcPct val="0"/>
      </a:spcBef>
      <a:spcAft>
        <a:spcPct val="0"/>
      </a:spcAft>
      <a:defRPr sz="2800" kern="1200">
        <a:solidFill>
          <a:schemeClr val="bg2"/>
        </a:solidFill>
        <a:latin typeface="Arial Narrow" pitchFamily="34" charset="0"/>
        <a:ea typeface="+mn-ea"/>
        <a:cs typeface="+mn-cs"/>
      </a:defRPr>
    </a:lvl3pPr>
    <a:lvl4pPr marL="1371600" algn="ctr" rtl="0" eaLnBrk="0" fontAlgn="base" hangingPunct="0">
      <a:spcBef>
        <a:spcPct val="0"/>
      </a:spcBef>
      <a:spcAft>
        <a:spcPct val="0"/>
      </a:spcAft>
      <a:defRPr sz="2800" kern="1200">
        <a:solidFill>
          <a:schemeClr val="bg2"/>
        </a:solidFill>
        <a:latin typeface="Arial Narrow" pitchFamily="34" charset="0"/>
        <a:ea typeface="+mn-ea"/>
        <a:cs typeface="+mn-cs"/>
      </a:defRPr>
    </a:lvl4pPr>
    <a:lvl5pPr marL="1828800" algn="ctr" rtl="0" eaLnBrk="0" fontAlgn="base" hangingPunct="0">
      <a:spcBef>
        <a:spcPct val="0"/>
      </a:spcBef>
      <a:spcAft>
        <a:spcPct val="0"/>
      </a:spcAft>
      <a:defRPr sz="2800" kern="1200">
        <a:solidFill>
          <a:schemeClr val="bg2"/>
        </a:solidFill>
        <a:latin typeface="Arial Narrow" pitchFamily="34" charset="0"/>
        <a:ea typeface="+mn-ea"/>
        <a:cs typeface="+mn-cs"/>
      </a:defRPr>
    </a:lvl5pPr>
    <a:lvl6pPr marL="2286000" algn="l" defTabSz="914400" rtl="0" eaLnBrk="1" latinLnBrk="0" hangingPunct="1">
      <a:defRPr sz="2800" kern="1200">
        <a:solidFill>
          <a:schemeClr val="bg2"/>
        </a:solidFill>
        <a:latin typeface="Arial Narrow" pitchFamily="34" charset="0"/>
        <a:ea typeface="+mn-ea"/>
        <a:cs typeface="+mn-cs"/>
      </a:defRPr>
    </a:lvl6pPr>
    <a:lvl7pPr marL="2743200" algn="l" defTabSz="914400" rtl="0" eaLnBrk="1" latinLnBrk="0" hangingPunct="1">
      <a:defRPr sz="2800" kern="1200">
        <a:solidFill>
          <a:schemeClr val="bg2"/>
        </a:solidFill>
        <a:latin typeface="Arial Narrow" pitchFamily="34" charset="0"/>
        <a:ea typeface="+mn-ea"/>
        <a:cs typeface="+mn-cs"/>
      </a:defRPr>
    </a:lvl7pPr>
    <a:lvl8pPr marL="3200400" algn="l" defTabSz="914400" rtl="0" eaLnBrk="1" latinLnBrk="0" hangingPunct="1">
      <a:defRPr sz="2800" kern="1200">
        <a:solidFill>
          <a:schemeClr val="bg2"/>
        </a:solidFill>
        <a:latin typeface="Arial Narrow" pitchFamily="34" charset="0"/>
        <a:ea typeface="+mn-ea"/>
        <a:cs typeface="+mn-cs"/>
      </a:defRPr>
    </a:lvl8pPr>
    <a:lvl9pPr marL="3657600" algn="l" defTabSz="914400" rtl="0" eaLnBrk="1" latinLnBrk="0" hangingPunct="1">
      <a:defRPr sz="2800" kern="1200">
        <a:solidFill>
          <a:schemeClr val="bg2"/>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7BE3E1"/>
    <a:srgbClr val="99CCFF"/>
    <a:srgbClr val="33CC33"/>
    <a:srgbClr val="00FF00"/>
    <a:srgbClr val="9933FF"/>
    <a:srgbClr val="9900CC"/>
    <a:srgbClr val="FF00FF"/>
    <a:srgbClr val="FF66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02" autoAdjust="0"/>
    <p:restoredTop sz="98121" autoAdjust="0"/>
  </p:normalViewPr>
  <p:slideViewPr>
    <p:cSldViewPr>
      <p:cViewPr varScale="1">
        <p:scale>
          <a:sx n="90" d="100"/>
          <a:sy n="90" d="100"/>
        </p:scale>
        <p:origin x="687" y="3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1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59113"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l" defTabSz="915988">
              <a:defRPr sz="1200" b="1">
                <a:solidFill>
                  <a:srgbClr val="00FF00"/>
                </a:solidFill>
                <a:latin typeface="Times New Roman" pitchFamily="18" charset="0"/>
              </a:defRPr>
            </a:lvl1pPr>
          </a:lstStyle>
          <a:p>
            <a:pPr>
              <a:defRPr/>
            </a:pPr>
            <a:endParaRPr lang="en-US"/>
          </a:p>
        </p:txBody>
      </p:sp>
      <p:sp>
        <p:nvSpPr>
          <p:cNvPr id="26627" name="Rectangle 3"/>
          <p:cNvSpPr>
            <a:spLocks noGrp="1" noChangeArrowheads="1"/>
          </p:cNvSpPr>
          <p:nvPr>
            <p:ph type="dt" sz="quarter" idx="1"/>
          </p:nvPr>
        </p:nvSpPr>
        <p:spPr bwMode="auto">
          <a:xfrm>
            <a:off x="3976688" y="0"/>
            <a:ext cx="3059112"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r" defTabSz="915988">
              <a:defRPr sz="1200" b="1">
                <a:solidFill>
                  <a:srgbClr val="00FF00"/>
                </a:solidFill>
                <a:latin typeface="Times New Roman" pitchFamily="18" charset="0"/>
              </a:defRPr>
            </a:lvl1pPr>
          </a:lstStyle>
          <a:p>
            <a:pPr>
              <a:defRPr/>
            </a:pPr>
            <a:endParaRPr lang="en-US"/>
          </a:p>
        </p:txBody>
      </p:sp>
      <p:sp>
        <p:nvSpPr>
          <p:cNvPr id="26628" name="Rectangle 4"/>
          <p:cNvSpPr>
            <a:spLocks noGrp="1" noChangeArrowheads="1"/>
          </p:cNvSpPr>
          <p:nvPr>
            <p:ph type="ftr" sz="quarter" idx="2"/>
          </p:nvPr>
        </p:nvSpPr>
        <p:spPr bwMode="auto">
          <a:xfrm>
            <a:off x="0" y="8851900"/>
            <a:ext cx="3059113"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l" defTabSz="915988">
              <a:defRPr sz="1200" b="1">
                <a:solidFill>
                  <a:srgbClr val="00FF00"/>
                </a:solidFill>
                <a:latin typeface="Times New Roman" pitchFamily="18" charset="0"/>
              </a:defRPr>
            </a:lvl1pPr>
          </a:lstStyle>
          <a:p>
            <a:pPr>
              <a:defRPr/>
            </a:pPr>
            <a:endParaRPr lang="en-US"/>
          </a:p>
        </p:txBody>
      </p:sp>
      <p:sp>
        <p:nvSpPr>
          <p:cNvPr id="26629" name="Rectangle 5"/>
          <p:cNvSpPr>
            <a:spLocks noGrp="1" noChangeArrowheads="1"/>
          </p:cNvSpPr>
          <p:nvPr>
            <p:ph type="sldNum" sz="quarter" idx="3"/>
          </p:nvPr>
        </p:nvSpPr>
        <p:spPr bwMode="auto">
          <a:xfrm>
            <a:off x="3976688" y="8851900"/>
            <a:ext cx="3059112"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r" defTabSz="915988">
              <a:defRPr sz="1200" b="1">
                <a:solidFill>
                  <a:srgbClr val="00FF00"/>
                </a:solidFill>
                <a:latin typeface="Times New Roman" pitchFamily="18" charset="0"/>
              </a:defRPr>
            </a:lvl1pPr>
          </a:lstStyle>
          <a:p>
            <a:pPr>
              <a:defRPr/>
            </a:pPr>
            <a:fld id="{A87EB154-48BC-4DA2-AE95-F94BAB2766F2}" type="slidenum">
              <a:rPr lang="en-US"/>
              <a:pPr>
                <a:defRPr/>
              </a:pPr>
              <a:t>‹#›</a:t>
            </a:fld>
            <a:endParaRPr lang="en-US"/>
          </a:p>
        </p:txBody>
      </p:sp>
    </p:spTree>
    <p:extLst>
      <p:ext uri="{BB962C8B-B14F-4D97-AF65-F5344CB8AC3E}">
        <p14:creationId xmlns:p14="http://schemas.microsoft.com/office/powerpoint/2010/main" val="1622701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59113"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l" defTabSz="915988">
              <a:defRPr sz="1200" b="1">
                <a:solidFill>
                  <a:schemeClr val="accent2"/>
                </a:solidFill>
                <a:latin typeface="Times New Roman" pitchFamily="18" charset="0"/>
              </a:defRPr>
            </a:lvl1pPr>
          </a:lstStyle>
          <a:p>
            <a:pPr>
              <a:defRPr/>
            </a:pPr>
            <a:endParaRPr lang="en-US"/>
          </a:p>
        </p:txBody>
      </p:sp>
      <p:sp>
        <p:nvSpPr>
          <p:cNvPr id="50179" name="Rectangle 3"/>
          <p:cNvSpPr>
            <a:spLocks noGrp="1" noChangeArrowheads="1"/>
          </p:cNvSpPr>
          <p:nvPr>
            <p:ph type="dt" idx="1"/>
          </p:nvPr>
        </p:nvSpPr>
        <p:spPr bwMode="auto">
          <a:xfrm>
            <a:off x="3976688" y="0"/>
            <a:ext cx="3059112"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r" defTabSz="915988">
              <a:defRPr sz="1200" b="1">
                <a:solidFill>
                  <a:schemeClr val="accent2"/>
                </a:solidFill>
                <a:latin typeface="Times New Roman" pitchFamily="18"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39825" y="687388"/>
            <a:ext cx="4679950" cy="3509962"/>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917575" y="4425950"/>
            <a:ext cx="5122863" cy="419735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0" y="8851900"/>
            <a:ext cx="3059113"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l" defTabSz="915988">
              <a:defRPr sz="1200" b="1">
                <a:solidFill>
                  <a:schemeClr val="accent2"/>
                </a:solidFill>
                <a:latin typeface="Times New Roman" pitchFamily="18" charset="0"/>
              </a:defRPr>
            </a:lvl1pPr>
          </a:lstStyle>
          <a:p>
            <a:pPr>
              <a:defRPr/>
            </a:pPr>
            <a:endParaRPr lang="en-US"/>
          </a:p>
        </p:txBody>
      </p:sp>
      <p:sp>
        <p:nvSpPr>
          <p:cNvPr id="50183" name="Rectangle 7"/>
          <p:cNvSpPr>
            <a:spLocks noGrp="1" noChangeArrowheads="1"/>
          </p:cNvSpPr>
          <p:nvPr>
            <p:ph type="sldNum" sz="quarter" idx="5"/>
          </p:nvPr>
        </p:nvSpPr>
        <p:spPr bwMode="auto">
          <a:xfrm>
            <a:off x="3976688" y="8851900"/>
            <a:ext cx="3059112"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r" defTabSz="915988">
              <a:defRPr sz="1200" b="1">
                <a:solidFill>
                  <a:schemeClr val="accent2"/>
                </a:solidFill>
                <a:latin typeface="Times New Roman" pitchFamily="18" charset="0"/>
              </a:defRPr>
            </a:lvl1pPr>
          </a:lstStyle>
          <a:p>
            <a:pPr>
              <a:defRPr/>
            </a:pPr>
            <a:fld id="{FC439EA0-10C5-4545-84AF-D3416603DAC4}" type="slidenum">
              <a:rPr lang="en-US"/>
              <a:pPr>
                <a:defRPr/>
              </a:pPr>
              <a:t>‹#›</a:t>
            </a:fld>
            <a:endParaRPr lang="en-US"/>
          </a:p>
        </p:txBody>
      </p:sp>
    </p:spTree>
    <p:extLst>
      <p:ext uri="{BB962C8B-B14F-4D97-AF65-F5344CB8AC3E}">
        <p14:creationId xmlns:p14="http://schemas.microsoft.com/office/powerpoint/2010/main" val="3835492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1</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83265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11</a:t>
            </a:fld>
            <a:endParaRPr lang="en-US"/>
          </a:p>
        </p:txBody>
      </p:sp>
    </p:spTree>
    <p:extLst>
      <p:ext uri="{BB962C8B-B14F-4D97-AF65-F5344CB8AC3E}">
        <p14:creationId xmlns:p14="http://schemas.microsoft.com/office/powerpoint/2010/main" val="618083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EF7A9C70-2109-4149-9703-82543572DB87}" type="slidenum">
              <a:rPr lang="en-US" sz="1200" smtClean="0">
                <a:solidFill>
                  <a:prstClr val="black"/>
                </a:solidFill>
                <a:latin typeface="Times New Roman" pitchFamily="18" charset="0"/>
              </a:rPr>
              <a:pPr algn="r"/>
              <a:t>12</a:t>
            </a:fld>
            <a:endParaRPr lang="en-US" sz="1200" dirty="0">
              <a:solidFill>
                <a:prstClr val="black"/>
              </a:solidFill>
              <a:latin typeface="Times New Roman" pitchFamily="18" charset="0"/>
            </a:endParaRPr>
          </a:p>
        </p:txBody>
      </p:sp>
      <p:sp>
        <p:nvSpPr>
          <p:cNvPr id="517123" name="Rectangle 2"/>
          <p:cNvSpPr>
            <a:spLocks noGrp="1" noRot="1" noChangeAspect="1" noChangeArrowheads="1" noTextEdit="1"/>
          </p:cNvSpPr>
          <p:nvPr>
            <p:ph type="sldImg"/>
          </p:nvPr>
        </p:nvSpPr>
        <p:spPr>
          <a:xfrm>
            <a:off x="1182688" y="698500"/>
            <a:ext cx="4645025" cy="3484563"/>
          </a:xfrm>
          <a:ln/>
        </p:spPr>
      </p:sp>
      <p:sp>
        <p:nvSpPr>
          <p:cNvPr id="517124" name="Rectangle 3"/>
          <p:cNvSpPr>
            <a:spLocks noGrp="1" noChangeArrowheads="1"/>
          </p:cNvSpPr>
          <p:nvPr>
            <p:ph type="body" idx="1"/>
          </p:nvPr>
        </p:nvSpPr>
        <p:spPr>
          <a:xfrm>
            <a:off x="701040" y="4415790"/>
            <a:ext cx="5608320" cy="4181767"/>
          </a:xfrm>
          <a:noFill/>
          <a:ln/>
        </p:spPr>
        <p:txBody>
          <a:bodyPr/>
          <a:lstStyle/>
          <a:p>
            <a:endParaRPr lang="en-US"/>
          </a:p>
        </p:txBody>
      </p:sp>
    </p:spTree>
    <p:extLst>
      <p:ext uri="{BB962C8B-B14F-4D97-AF65-F5344CB8AC3E}">
        <p14:creationId xmlns:p14="http://schemas.microsoft.com/office/powerpoint/2010/main" val="2292989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21</a:t>
            </a:fld>
            <a:endParaRPr lang="en-US"/>
          </a:p>
        </p:txBody>
      </p:sp>
    </p:spTree>
    <p:extLst>
      <p:ext uri="{BB962C8B-B14F-4D97-AF65-F5344CB8AC3E}">
        <p14:creationId xmlns:p14="http://schemas.microsoft.com/office/powerpoint/2010/main" val="2774353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22</a:t>
            </a:fld>
            <a:endParaRPr lang="en-US"/>
          </a:p>
        </p:txBody>
      </p:sp>
    </p:spTree>
    <p:extLst>
      <p:ext uri="{BB962C8B-B14F-4D97-AF65-F5344CB8AC3E}">
        <p14:creationId xmlns:p14="http://schemas.microsoft.com/office/powerpoint/2010/main" val="2715635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23</a:t>
            </a:fld>
            <a:endParaRPr lang="en-US"/>
          </a:p>
        </p:txBody>
      </p:sp>
    </p:spTree>
    <p:extLst>
      <p:ext uri="{BB962C8B-B14F-4D97-AF65-F5344CB8AC3E}">
        <p14:creationId xmlns:p14="http://schemas.microsoft.com/office/powerpoint/2010/main" val="2774568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24</a:t>
            </a:fld>
            <a:endParaRPr lang="en-US"/>
          </a:p>
        </p:txBody>
      </p:sp>
    </p:spTree>
    <p:extLst>
      <p:ext uri="{BB962C8B-B14F-4D97-AF65-F5344CB8AC3E}">
        <p14:creationId xmlns:p14="http://schemas.microsoft.com/office/powerpoint/2010/main" val="4095515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29</a:t>
            </a:fld>
            <a:endParaRPr lang="en-US"/>
          </a:p>
        </p:txBody>
      </p:sp>
    </p:spTree>
    <p:extLst>
      <p:ext uri="{BB962C8B-B14F-4D97-AF65-F5344CB8AC3E}">
        <p14:creationId xmlns:p14="http://schemas.microsoft.com/office/powerpoint/2010/main" val="4218915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T42</a:t>
            </a:r>
            <a:r>
              <a:rPr lang="en-US" baseline="0" dirty="0"/>
              <a:t> ~ 280km, T85 _ 140 km, …</a:t>
            </a:r>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30</a:t>
            </a:fld>
            <a:endParaRPr lang="en-US"/>
          </a:p>
        </p:txBody>
      </p:sp>
    </p:spTree>
    <p:extLst>
      <p:ext uri="{BB962C8B-B14F-4D97-AF65-F5344CB8AC3E}">
        <p14:creationId xmlns:p14="http://schemas.microsoft.com/office/powerpoint/2010/main" val="3289105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449263"/>
            <a:ext cx="5111750" cy="3833812"/>
          </a:xfrm>
        </p:spPr>
      </p:sp>
      <p:sp>
        <p:nvSpPr>
          <p:cNvPr id="3" name="Notes Placeholder 2"/>
          <p:cNvSpPr>
            <a:spLocks noGrp="1"/>
          </p:cNvSpPr>
          <p:nvPr>
            <p:ph type="body" idx="1"/>
          </p:nvPr>
        </p:nvSpPr>
        <p:spPr/>
        <p:txBody>
          <a:bodyPr>
            <a:normAutofit/>
          </a:bodyPr>
          <a:lstStyle/>
          <a:p>
            <a:r>
              <a:rPr lang="en-US" dirty="0"/>
              <a:t>Why do</a:t>
            </a:r>
            <a:r>
              <a:rPr lang="en-US" baseline="0" dirty="0"/>
              <a:t> we use high-res. regional model?</a:t>
            </a:r>
          </a:p>
          <a:p>
            <a:endParaRPr lang="en-US" baseline="0" dirty="0"/>
          </a:p>
          <a:p>
            <a:r>
              <a:rPr lang="en-US" dirty="0"/>
              <a:t>Added</a:t>
            </a:r>
            <a:r>
              <a:rPr lang="en-US" baseline="0" dirty="0"/>
              <a:t> value of simulation performed with high-res. regional model can be illustrated in this animation.</a:t>
            </a:r>
          </a:p>
          <a:p>
            <a:r>
              <a:rPr lang="en-US" baseline="0" dirty="0"/>
              <a:t>This animation shows how model terrain gets smoothed out with increasing grid spacing.</a:t>
            </a:r>
          </a:p>
          <a:p>
            <a:endParaRPr lang="en-US" baseline="0" dirty="0"/>
          </a:p>
          <a:p>
            <a:r>
              <a:rPr lang="en-US" baseline="0" dirty="0"/>
              <a:t>Running high resolution model over complex terrain is very important because:</a:t>
            </a:r>
          </a:p>
          <a:p>
            <a:pPr marL="232936" indent="-232936">
              <a:buAutoNum type="arabicPeriod"/>
            </a:pPr>
            <a:r>
              <a:rPr lang="en-US" baseline="0" dirty="0"/>
              <a:t>It can </a:t>
            </a:r>
            <a:r>
              <a:rPr lang="en-US" baseline="0" dirty="0">
                <a:solidFill>
                  <a:srgbClr val="FF0000"/>
                </a:solidFill>
              </a:rPr>
              <a:t>resolve vertical motions tied to complex terrain </a:t>
            </a:r>
            <a:r>
              <a:rPr lang="en-US" baseline="0" dirty="0"/>
              <a:t>and thus </a:t>
            </a:r>
            <a:r>
              <a:rPr lang="en-US" baseline="0" dirty="0">
                <a:solidFill>
                  <a:srgbClr val="FF0000"/>
                </a:solidFill>
              </a:rPr>
              <a:t>able to produce “close to observed” precipitation pattern.</a:t>
            </a:r>
          </a:p>
          <a:p>
            <a:pPr marL="232936" indent="-232936">
              <a:buAutoNum type="arabicPeriod"/>
            </a:pPr>
            <a:r>
              <a:rPr lang="en-US" baseline="0" dirty="0"/>
              <a:t>Having </a:t>
            </a:r>
            <a:r>
              <a:rPr lang="en-US" baseline="0" dirty="0">
                <a:solidFill>
                  <a:srgbClr val="FF0000"/>
                </a:solidFill>
              </a:rPr>
              <a:t>accurate spatial distribution of precipitation </a:t>
            </a:r>
            <a:r>
              <a:rPr lang="en-US" baseline="0" dirty="0"/>
              <a:t>is important for </a:t>
            </a:r>
            <a:r>
              <a:rPr lang="en-US" baseline="0" dirty="0">
                <a:solidFill>
                  <a:srgbClr val="FF0000"/>
                </a:solidFill>
              </a:rPr>
              <a:t>properly representing hydrologic balance.</a:t>
            </a:r>
            <a:endParaRPr lang="en-US" dirty="0">
              <a:solidFill>
                <a:srgbClr val="FF0000"/>
              </a:solidFill>
            </a:endParaRPr>
          </a:p>
        </p:txBody>
      </p:sp>
      <p:sp>
        <p:nvSpPr>
          <p:cNvPr id="4" name="Date Placeholder 3"/>
          <p:cNvSpPr>
            <a:spLocks noGrp="1"/>
          </p:cNvSpPr>
          <p:nvPr>
            <p:ph type="dt" idx="10"/>
          </p:nvPr>
        </p:nvSpPr>
        <p:spPr/>
        <p:txBody>
          <a:bodyPr/>
          <a:lstStyle/>
          <a:p>
            <a:fld id="{E99F5A6D-CD22-AB45-8402-C2C252641188}" type="datetime1">
              <a:rPr lang="en-US" smtClean="0">
                <a:solidFill>
                  <a:prstClr val="black"/>
                </a:solidFill>
              </a:rPr>
              <a:pPr/>
              <a:t>11/21/2025</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Water System Program Retreat 2011</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297AF381-1DEE-8A40-BBBC-BB86A0DF2E92}"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66116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solidFill>
                  <a:srgbClr val="EEECE1"/>
                </a:solidFill>
              </a:rPr>
              <a:pPr/>
              <a:t>32</a:t>
            </a:fld>
            <a:endParaRPr lang="en-US">
              <a:solidFill>
                <a:srgbClr val="EEECE1"/>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979602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2</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625194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33</a:t>
            </a:fld>
            <a:endParaRPr lang="en-US">
              <a:solidFill>
                <a:srgbClr val="EEECE1"/>
              </a:solidFill>
            </a:endParaRPr>
          </a:p>
        </p:txBody>
      </p:sp>
    </p:spTree>
    <p:extLst>
      <p:ext uri="{BB962C8B-B14F-4D97-AF65-F5344CB8AC3E}">
        <p14:creationId xmlns:p14="http://schemas.microsoft.com/office/powerpoint/2010/main" val="3554831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solidFill>
                  <a:srgbClr val="EEECE1"/>
                </a:solidFill>
              </a:rPr>
              <a:pPr/>
              <a:t>34</a:t>
            </a:fld>
            <a:endParaRPr lang="en-US">
              <a:solidFill>
                <a:srgbClr val="EEECE1"/>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633334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solidFill>
                  <a:srgbClr val="EEECE1"/>
                </a:solidFill>
              </a:rPr>
              <a:pPr/>
              <a:t>35</a:t>
            </a:fld>
            <a:endParaRPr lang="en-US">
              <a:solidFill>
                <a:srgbClr val="EEECE1"/>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811903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solidFill>
                  <a:srgbClr val="EEECE1"/>
                </a:solidFill>
              </a:rPr>
              <a:pPr/>
              <a:t>37</a:t>
            </a:fld>
            <a:endParaRPr lang="en-US">
              <a:solidFill>
                <a:srgbClr val="EEECE1"/>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52825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38</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920729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39</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732256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3</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205498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solidFill>
                  <a:srgbClr val="EEECE1"/>
                </a:solidFill>
              </a:rPr>
              <a:pPr>
                <a:defRPr/>
              </a:pPr>
              <a:t>4</a:t>
            </a:fld>
            <a:endParaRPr lang="en-US">
              <a:solidFill>
                <a:srgbClr val="EEECE1"/>
              </a:solidFill>
            </a:endParaRPr>
          </a:p>
        </p:txBody>
      </p:sp>
    </p:spTree>
    <p:extLst>
      <p:ext uri="{BB962C8B-B14F-4D97-AF65-F5344CB8AC3E}">
        <p14:creationId xmlns:p14="http://schemas.microsoft.com/office/powerpoint/2010/main" val="172299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solidFill>
                  <a:srgbClr val="EEECE1"/>
                </a:solidFill>
              </a:rPr>
              <a:pPr/>
              <a:t>5</a:t>
            </a:fld>
            <a:endParaRPr lang="en-US">
              <a:solidFill>
                <a:srgbClr val="EEECE1"/>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601873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6</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569945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Nuclear winter GCM experiments</a:t>
            </a:r>
            <a:r>
              <a:rPr lang="en-US" baseline="0" dirty="0"/>
              <a:t> with inject of 150Tg (10</a:t>
            </a:r>
            <a:r>
              <a:rPr lang="en-US" baseline="30000" dirty="0"/>
              <a:t>12</a:t>
            </a:r>
            <a:r>
              <a:rPr lang="en-US" baseline="0" dirty="0"/>
              <a:t> g) of smoke.  </a:t>
            </a:r>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7</a:t>
            </a:fld>
            <a:endParaRPr lang="en-US"/>
          </a:p>
        </p:txBody>
      </p:sp>
    </p:spTree>
    <p:extLst>
      <p:ext uri="{BB962C8B-B14F-4D97-AF65-F5344CB8AC3E}">
        <p14:creationId xmlns:p14="http://schemas.microsoft.com/office/powerpoint/2010/main" val="3784360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8</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583145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9</a:t>
            </a:fld>
            <a:endParaRPr lang="en-US"/>
          </a:p>
        </p:txBody>
      </p:sp>
    </p:spTree>
    <p:extLst>
      <p:ext uri="{BB962C8B-B14F-4D97-AF65-F5344CB8AC3E}">
        <p14:creationId xmlns:p14="http://schemas.microsoft.com/office/powerpoint/2010/main" val="2625393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086600" y="6477000"/>
            <a:ext cx="1905000" cy="457200"/>
          </a:xfrm>
          <a:ln/>
        </p:spPr>
        <p:txBody>
          <a:bodyPr/>
          <a:lstStyle>
            <a:lvl1pPr>
              <a:defRPr/>
            </a:lvl1pPr>
          </a:lstStyle>
          <a:p>
            <a:pPr>
              <a:defRPr/>
            </a:pPr>
            <a:fld id="{11004247-48B2-4E85-AE06-0779406BEB7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809AFB-5D0F-4956-BF87-ED5447D493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19E512-8768-44F9-B024-BBCF7052B7F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p:spPr>
        <p:txBody>
          <a:bodyPr/>
          <a:lstStyle/>
          <a:p>
            <a:pPr algn="l" eaLnBrk="1" hangingPunct="1"/>
            <a:endParaRPr lang="en-US" sz="1800">
              <a:solidFill>
                <a:srgbClr val="FFFFFF"/>
              </a:solidFill>
              <a:latin typeface="Arial" pitchFamily="34" charset="0"/>
            </a:endParaRPr>
          </a:p>
        </p:txBody>
      </p:sp>
      <p:sp>
        <p:nvSpPr>
          <p:cNvPr id="5123" name="Arc 3"/>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a:effectLst/>
        </p:spPr>
        <p:txBody>
          <a:bodyPr/>
          <a:lstStyle/>
          <a:p>
            <a:pPr algn="l" eaLnBrk="1" hangingPunct="1"/>
            <a:endParaRPr kumimoji="1" lang="en-GB" sz="2400">
              <a:solidFill>
                <a:srgbClr val="FFFFFF"/>
              </a:solidFill>
              <a:latin typeface="Times New Roman" pitchFamily="18" charset="0"/>
            </a:endParaRPr>
          </a:p>
        </p:txBody>
      </p:sp>
      <p:sp>
        <p:nvSpPr>
          <p:cNvPr id="5124"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en-GB"/>
              <a:t>Click to edit Master title style</a:t>
            </a:r>
          </a:p>
        </p:txBody>
      </p:sp>
      <p:sp>
        <p:nvSpPr>
          <p:cNvPr id="5125" name="Rectangle 5"/>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en-GB"/>
              <a:t>Click to edit Master subtitle style</a:t>
            </a:r>
          </a:p>
        </p:txBody>
      </p:sp>
      <p:sp>
        <p:nvSpPr>
          <p:cNvPr id="5126" name="Rectangle 6"/>
          <p:cNvSpPr>
            <a:spLocks noGrp="1" noChangeArrowheads="1"/>
          </p:cNvSpPr>
          <p:nvPr>
            <p:ph type="dt" sz="quarter" idx="2"/>
          </p:nvPr>
        </p:nvSpPr>
        <p:spPr/>
        <p:txBody>
          <a:bodyPr/>
          <a:lstStyle>
            <a:lvl1pPr>
              <a:defRPr/>
            </a:lvl1pPr>
          </a:lstStyle>
          <a:p>
            <a:endParaRPr lang="en-GB">
              <a:solidFill>
                <a:srgbClr val="FFFFFF"/>
              </a:solidFill>
            </a:endParaRPr>
          </a:p>
        </p:txBody>
      </p:sp>
      <p:sp>
        <p:nvSpPr>
          <p:cNvPr id="5127" name="Rectangle 7"/>
          <p:cNvSpPr>
            <a:spLocks noGrp="1" noChangeArrowheads="1"/>
          </p:cNvSpPr>
          <p:nvPr>
            <p:ph type="ftr" sz="quarter" idx="3"/>
          </p:nvPr>
        </p:nvSpPr>
        <p:spPr/>
        <p:txBody>
          <a:bodyPr/>
          <a:lstStyle>
            <a:lvl1pPr>
              <a:defRPr/>
            </a:lvl1pPr>
          </a:lstStyle>
          <a:p>
            <a:endParaRPr lang="en-GB">
              <a:solidFill>
                <a:srgbClr val="FFFFFF"/>
              </a:solidFill>
            </a:endParaRPr>
          </a:p>
        </p:txBody>
      </p:sp>
      <p:sp>
        <p:nvSpPr>
          <p:cNvPr id="5128" name="Rectangle 8"/>
          <p:cNvSpPr>
            <a:spLocks noGrp="1" noChangeArrowheads="1"/>
          </p:cNvSpPr>
          <p:nvPr>
            <p:ph type="sldNum" sz="quarter" idx="4"/>
          </p:nvPr>
        </p:nvSpPr>
        <p:spPr/>
        <p:txBody>
          <a:bodyPr/>
          <a:lstStyle>
            <a:lvl1pPr>
              <a:defRPr/>
            </a:lvl1pPr>
          </a:lstStyle>
          <a:p>
            <a:fld id="{3A65EB2D-465B-4E4A-A457-554C7232318A}"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34D3172-7BAA-46B4-8CA8-841F959A6C1A}"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AEC569D-F3A6-45BD-83B7-2A1776A90CD0}"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9D1E2DF-0953-476B-B079-31E35215E107}"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GB">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33280F7-D41A-476E-B5D7-7B7CD23619F0}"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GB">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3C475830-A683-4E5A-BF58-14B593C34A02}"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B77644E4-7C6D-4173-97D6-6825F78412F5}"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226CC21-862F-4FEA-B237-EBE571F7562A}"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2FBA16E-6040-4546-848B-979AEA8AA96C}"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1B76E91-7358-4787-AA57-7E7D54377B8F}"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36996D0-67D6-4C3D-9CD5-396E1B067238}"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2951163" y="1720850"/>
            <a:ext cx="6110287" cy="1171575"/>
          </a:xfrm>
        </p:spPr>
        <p:txBody>
          <a:bodyPr/>
          <a:lstStyle>
            <a:lvl1pPr>
              <a:defRPr sz="3200"/>
            </a:lvl1pPr>
          </a:lstStyle>
          <a:p>
            <a:r>
              <a:rPr lang="en-US"/>
              <a:t>Click to edit Master title style</a:t>
            </a:r>
          </a:p>
        </p:txBody>
      </p:sp>
      <p:sp>
        <p:nvSpPr>
          <p:cNvPr id="26627" name="Rectangle 3"/>
          <p:cNvSpPr>
            <a:spLocks noGrp="1" noChangeArrowheads="1"/>
          </p:cNvSpPr>
          <p:nvPr>
            <p:ph type="subTitle" idx="1"/>
          </p:nvPr>
        </p:nvSpPr>
        <p:spPr>
          <a:xfrm>
            <a:off x="2814638" y="3167063"/>
            <a:ext cx="6178550" cy="827087"/>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685800" y="6265863"/>
            <a:ext cx="1922463" cy="481012"/>
          </a:xfrm>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bwMode="auto">
          <a:xfrm>
            <a:off x="0" y="6376988"/>
            <a:ext cx="9144000" cy="481012"/>
          </a:xfrm>
          <a:prstGeom prst="rect">
            <a:avLst/>
          </a:prstGeom>
          <a:ln>
            <a:miter lim="800000"/>
            <a:headEnd/>
            <a:tailEnd/>
          </a:ln>
        </p:spPr>
        <p:txBody>
          <a:bodyPr vert="horz" wrap="square" lIns="91436" tIns="45718" rIns="91436" bIns="45718" numCol="1" anchor="t" anchorCtr="0" compatLnSpc="1">
            <a:prstTxWarp prst="textNoShape">
              <a:avLst/>
            </a:prstTxWarp>
          </a:bodyPr>
          <a:lstStyle>
            <a:lvl1pPr algn="ctr">
              <a:defRPr sz="1300"/>
            </a:lvl1pPr>
          </a:lstStyle>
          <a:p>
            <a:pPr eaLnBrk="1" hangingPunct="1"/>
            <a:r>
              <a:rPr lang="en-US">
                <a:solidFill>
                  <a:srgbClr val="000000"/>
                </a:solidFill>
                <a:latin typeface="Times New Roman" pitchFamily="18" charset="0"/>
              </a:rPr>
              <a:t>Simulating human land cover change in global climate models</a:t>
            </a:r>
          </a:p>
          <a:p>
            <a:pPr eaLnBrk="1" hangingPunct="1"/>
            <a:endParaRPr lang="en-US">
              <a:solidFill>
                <a:srgbClr val="000000"/>
              </a:solidFill>
              <a:latin typeface="Times New Roman" pitchFamily="18" charset="0"/>
            </a:endParaRPr>
          </a:p>
        </p:txBody>
      </p:sp>
      <p:sp>
        <p:nvSpPr>
          <p:cNvPr id="6" name="Rectangle 6"/>
          <p:cNvSpPr>
            <a:spLocks noGrp="1" noChangeArrowheads="1"/>
          </p:cNvSpPr>
          <p:nvPr>
            <p:ph type="sldNum" sz="quarter" idx="12"/>
          </p:nvPr>
        </p:nvSpPr>
        <p:spPr>
          <a:xfrm>
            <a:off x="6521450" y="6265863"/>
            <a:ext cx="1922463" cy="481012"/>
          </a:xfrm>
        </p:spPr>
        <p:txBody>
          <a:bodyPr/>
          <a:lstStyle>
            <a:lvl1pPr>
              <a:defRPr/>
            </a:lvl1pPr>
          </a:lstStyle>
          <a:p>
            <a:fld id="{0BE6C309-8C1F-41A2-AA6E-F7499EDC6FC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fld id="{B18059EE-2374-421D-9053-B10DC2FA830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fld id="{17F3861D-0326-4F26-B292-8E0BF6A10A4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638" y="1376363"/>
            <a:ext cx="4248150" cy="4719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5188" y="1376363"/>
            <a:ext cx="4248150" cy="4719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fld id="{656A46EB-FBA4-4BE1-8507-61D52520088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sldNum" sz="quarter" idx="11"/>
          </p:nvPr>
        </p:nvSpPr>
        <p:spPr>
          <a:ln/>
        </p:spPr>
        <p:txBody>
          <a:bodyPr/>
          <a:lstStyle>
            <a:lvl1pPr>
              <a:defRPr/>
            </a:lvl1pPr>
          </a:lstStyle>
          <a:p>
            <a:fld id="{8F5F9DDA-5272-46E6-8226-BF2752EF212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sldNum" sz="quarter" idx="11"/>
          </p:nvPr>
        </p:nvSpPr>
        <p:spPr>
          <a:ln/>
        </p:spPr>
        <p:txBody>
          <a:bodyPr/>
          <a:lstStyle>
            <a:lvl1pPr>
              <a:defRPr/>
            </a:lvl1pPr>
          </a:lstStyle>
          <a:p>
            <a:fld id="{12A0B66F-C12F-47D3-AAE5-AD89C4EFFF7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sldNum" sz="quarter" idx="11"/>
          </p:nvPr>
        </p:nvSpPr>
        <p:spPr>
          <a:ln/>
        </p:spPr>
        <p:txBody>
          <a:bodyPr/>
          <a:lstStyle>
            <a:lvl1pPr>
              <a:defRPr/>
            </a:lvl1pPr>
          </a:lstStyle>
          <a:p>
            <a:fld id="{C4785D22-8C00-4FA3-9BF1-81AD6A1E070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0E2252-DC90-4F93-A9C6-28482CF310E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fld id="{8355D7B4-8579-4490-9E94-885D23B0EA1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fld id="{C9EA74CD-28C3-4668-A218-E1F5107E8A3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fld id="{BB0FFA3A-38D0-4FBE-B152-E790073777B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3550" y="68263"/>
            <a:ext cx="2179638" cy="60277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4638" y="68263"/>
            <a:ext cx="6386512" cy="6027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fld id="{054C2A43-08CC-4352-A608-B24CE2E8B69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441450" y="68263"/>
            <a:ext cx="7551738" cy="827087"/>
          </a:xfrm>
        </p:spPr>
        <p:txBody>
          <a:bodyPr/>
          <a:lstStyle/>
          <a:p>
            <a:r>
              <a:rPr lang="en-US"/>
              <a:t>Click to edit Master title style</a:t>
            </a:r>
          </a:p>
        </p:txBody>
      </p:sp>
      <p:sp>
        <p:nvSpPr>
          <p:cNvPr id="3" name="Content Placeholder 2"/>
          <p:cNvSpPr>
            <a:spLocks noGrp="1"/>
          </p:cNvSpPr>
          <p:nvPr>
            <p:ph sz="quarter" idx="1"/>
          </p:nvPr>
        </p:nvSpPr>
        <p:spPr>
          <a:xfrm>
            <a:off x="274638" y="1376363"/>
            <a:ext cx="4248150" cy="2282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75188" y="1376363"/>
            <a:ext cx="4248150" cy="2282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74638" y="3811588"/>
            <a:ext cx="4248150" cy="2284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75188" y="3811588"/>
            <a:ext cx="4248150" cy="2284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sldNum" sz="quarter" idx="11"/>
          </p:nvPr>
        </p:nvSpPr>
        <p:spPr>
          <a:ln/>
        </p:spPr>
        <p:txBody>
          <a:bodyPr/>
          <a:lstStyle>
            <a:lvl1pPr>
              <a:defRPr/>
            </a:lvl1pPr>
          </a:lstStyle>
          <a:p>
            <a:fld id="{C15A0EE8-3362-40A4-9042-ABB37C7AE89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xfrm>
            <a:off x="7086600" y="6477000"/>
            <a:ext cx="1905000" cy="457200"/>
          </a:xfrm>
          <a:ln/>
        </p:spPr>
        <p:txBody>
          <a:bodyPr/>
          <a:lstStyle>
            <a:lvl1pPr>
              <a:defRPr/>
            </a:lvl1pPr>
          </a:lstStyle>
          <a:p>
            <a:pPr>
              <a:defRPr/>
            </a:pPr>
            <a:fld id="{11004247-48B2-4E85-AE06-0779406BEB7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0E2252-DC90-4F93-A9C6-28482CF310E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CA842F-4C99-4FF3-8840-EDECEE0536E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17E3C9-D458-47E9-BCCE-DA97E6E414B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CA842F-4C99-4FF3-8840-EDECEE0536E7}"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48E97C-CCD0-459D-99F7-2EC0432F17E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9640CD-6733-4245-94CF-37DCF0A05FF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3D888B-6ABA-4BA3-9FCF-DC437E39B76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0A9076-AB29-4057-82A4-5F56B4C4662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809AFB-5D0F-4956-BF87-ED5447D493E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19E512-8768-44F9-B024-BBCF7052B7F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xfrm>
            <a:off x="7086600" y="6477000"/>
            <a:ext cx="1905000" cy="457200"/>
          </a:xfrm>
          <a:ln/>
        </p:spPr>
        <p:txBody>
          <a:bodyPr/>
          <a:lstStyle>
            <a:lvl1pPr>
              <a:defRPr/>
            </a:lvl1pPr>
          </a:lstStyle>
          <a:p>
            <a:pPr>
              <a:defRPr/>
            </a:pPr>
            <a:fld id="{11004247-48B2-4E85-AE06-0779406BEB7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0E2252-DC90-4F93-A9C6-28482CF310E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CA842F-4C99-4FF3-8840-EDECEE0536E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217E3C9-D458-47E9-BCCE-DA97E6E414B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17E3C9-D458-47E9-BCCE-DA97E6E414B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48E97C-CCD0-459D-99F7-2EC0432F17E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9640CD-6733-4245-94CF-37DCF0A05FF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3D888B-6ABA-4BA3-9FCF-DC437E39B76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0A9076-AB29-4057-82A4-5F56B4C4662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809AFB-5D0F-4956-BF87-ED5447D493E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19E512-8768-44F9-B024-BBCF7052B7F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lumMod val="50000"/>
                    <a:lumOff val="50000"/>
                  </a:prstClr>
                </a:solidFill>
              </a:rPr>
              <a:t>3/14/12</a:t>
            </a:r>
          </a:p>
        </p:txBody>
      </p:sp>
      <p:sp>
        <p:nvSpPr>
          <p:cNvPr id="3" name="Footer Placeholder 2"/>
          <p:cNvSpPr>
            <a:spLocks noGrp="1"/>
          </p:cNvSpPr>
          <p:nvPr>
            <p:ph type="ftr" sz="quarter" idx="11"/>
          </p:nvPr>
        </p:nvSpPr>
        <p:spPr/>
        <p:txBody>
          <a:bodyPr/>
          <a:lstStyle/>
          <a:p>
            <a:r>
              <a:rPr lang="en-US">
                <a:solidFill>
                  <a:prstClr val="black">
                    <a:lumMod val="50000"/>
                    <a:lumOff val="50000"/>
                  </a:prstClr>
                </a:solidFill>
              </a:rPr>
              <a:t>Orographic Precipitation and Climate Change Workshop, Boulder, CO</a:t>
            </a:r>
          </a:p>
        </p:txBody>
      </p:sp>
      <p:sp>
        <p:nvSpPr>
          <p:cNvPr id="4" name="Slide Number Placeholder 3"/>
          <p:cNvSpPr>
            <a:spLocks noGrp="1"/>
          </p:cNvSpPr>
          <p:nvPr>
            <p:ph type="sldNum" sz="quarter" idx="12"/>
          </p:nvPr>
        </p:nvSpPr>
        <p:spPr/>
        <p:txBody>
          <a:bodyPr/>
          <a:lstStyle/>
          <a:p>
            <a:fld id="{D97D6195-AFB6-3F4F-B0B2-5FD45691BF2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lumMod val="50000"/>
                    <a:lumOff val="50000"/>
                  </a:prstClr>
                </a:solidFill>
              </a:rPr>
              <a:t>3/14/12</a:t>
            </a:r>
          </a:p>
        </p:txBody>
      </p:sp>
      <p:sp>
        <p:nvSpPr>
          <p:cNvPr id="3" name="Footer Placeholder 2"/>
          <p:cNvSpPr>
            <a:spLocks noGrp="1"/>
          </p:cNvSpPr>
          <p:nvPr>
            <p:ph type="ftr" sz="quarter" idx="11"/>
          </p:nvPr>
        </p:nvSpPr>
        <p:spPr/>
        <p:txBody>
          <a:bodyPr/>
          <a:lstStyle/>
          <a:p>
            <a:r>
              <a:rPr lang="en-US">
                <a:solidFill>
                  <a:prstClr val="black">
                    <a:lumMod val="50000"/>
                    <a:lumOff val="50000"/>
                  </a:prstClr>
                </a:solidFill>
              </a:rPr>
              <a:t>Orographic Precipitation and Climate Change Workshop, Boulder, CO</a:t>
            </a:r>
          </a:p>
        </p:txBody>
      </p:sp>
      <p:sp>
        <p:nvSpPr>
          <p:cNvPr id="4" name="Slide Number Placeholder 3"/>
          <p:cNvSpPr>
            <a:spLocks noGrp="1"/>
          </p:cNvSpPr>
          <p:nvPr>
            <p:ph type="sldNum" sz="quarter" idx="12"/>
          </p:nvPr>
        </p:nvSpPr>
        <p:spPr/>
        <p:txBody>
          <a:bodyPr/>
          <a:lstStyle/>
          <a:p>
            <a:fld id="{D97D6195-AFB6-3F4F-B0B2-5FD45691BF27}"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5" name="Title 4"/>
          <p:cNvSpPr>
            <a:spLocks noGrp="1"/>
          </p:cNvSpPr>
          <p:nvPr>
            <p:ph type="title"/>
          </p:nvPr>
        </p:nvSpPr>
        <p:spPr>
          <a:xfrm>
            <a:off x="457200" y="156581"/>
            <a:ext cx="8229600" cy="991676"/>
          </a:xfrm>
        </p:spPr>
        <p:txBody>
          <a:bodyPr/>
          <a:lstStyle/>
          <a:p>
            <a:r>
              <a:rPr lang="en-US"/>
              <a:t>Click to edit Master title style</a:t>
            </a:r>
          </a:p>
        </p:txBody>
      </p:sp>
      <p:sp>
        <p:nvSpPr>
          <p:cNvPr id="7" name="Content Placeholder 6"/>
          <p:cNvSpPr>
            <a:spLocks noGrp="1"/>
          </p:cNvSpPr>
          <p:nvPr>
            <p:ph sz="quarter" idx="13"/>
          </p:nvPr>
        </p:nvSpPr>
        <p:spPr>
          <a:xfrm>
            <a:off x="457200" y="1330934"/>
            <a:ext cx="8228013" cy="4871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r>
              <a:rPr lang="en-US">
                <a:solidFill>
                  <a:prstClr val="black">
                    <a:lumMod val="50000"/>
                    <a:lumOff val="50000"/>
                  </a:prstClr>
                </a:solidFill>
              </a:rPr>
              <a:t>3/14/12</a:t>
            </a:r>
          </a:p>
        </p:txBody>
      </p:sp>
      <p:sp>
        <p:nvSpPr>
          <p:cNvPr id="4" name="Footer Placeholder 3"/>
          <p:cNvSpPr>
            <a:spLocks noGrp="1"/>
          </p:cNvSpPr>
          <p:nvPr>
            <p:ph type="ftr" sz="quarter" idx="11"/>
          </p:nvPr>
        </p:nvSpPr>
        <p:spPr/>
        <p:txBody>
          <a:bodyPr/>
          <a:lstStyle/>
          <a:p>
            <a:r>
              <a:rPr lang="en-US">
                <a:solidFill>
                  <a:prstClr val="black">
                    <a:lumMod val="50000"/>
                    <a:lumOff val="50000"/>
                  </a:prstClr>
                </a:solidFill>
              </a:rPr>
              <a:t>Orographic Precipitation and Climate Change Workshop, Boulder, CO</a:t>
            </a:r>
          </a:p>
        </p:txBody>
      </p:sp>
      <p:sp>
        <p:nvSpPr>
          <p:cNvPr id="5" name="Slide Number Placeholder 4"/>
          <p:cNvSpPr>
            <a:spLocks noGrp="1"/>
          </p:cNvSpPr>
          <p:nvPr>
            <p:ph type="sldNum" sz="quarter" idx="12"/>
          </p:nvPr>
        </p:nvSpPr>
        <p:spPr/>
        <p:txBody>
          <a:bodyPr/>
          <a:lstStyle/>
          <a:p>
            <a:fld id="{D97D6195-AFB6-3F4F-B0B2-5FD45691BF2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48E97C-CCD0-459D-99F7-2EC0432F17E0}"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xfrm>
            <a:off x="7086600" y="6477000"/>
            <a:ext cx="1905000" cy="457200"/>
          </a:xfrm>
          <a:ln/>
        </p:spPr>
        <p:txBody>
          <a:bodyPr/>
          <a:lstStyle>
            <a:lvl1pPr>
              <a:defRPr/>
            </a:lvl1pPr>
          </a:lstStyle>
          <a:p>
            <a:pPr>
              <a:defRPr/>
            </a:pPr>
            <a:fld id="{11004247-48B2-4E85-AE06-0779406BEB7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0E2252-DC90-4F93-A9C6-28482CF310E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CA842F-4C99-4FF3-8840-EDECEE0536E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17E3C9-D458-47E9-BCCE-DA97E6E414B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48E97C-CCD0-459D-99F7-2EC0432F17E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9640CD-6733-4245-94CF-37DCF0A05FF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3D888B-6ABA-4BA3-9FCF-DC437E39B76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0A9076-AB29-4057-82A4-5F56B4C4662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809AFB-5D0F-4956-BF87-ED5447D493E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49640CD-6733-4245-94CF-37DCF0A05FFE}"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19E512-8768-44F9-B024-BBCF7052B7F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25513" y="2286000"/>
            <a:ext cx="3748087"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26000" y="2286000"/>
            <a:ext cx="3748088"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3D888B-6ABA-4BA3-9FCF-DC437E39B76E}"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457200"/>
            <a:ext cx="1914525"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7575" y="457200"/>
            <a:ext cx="5592763"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7575" y="457200"/>
            <a:ext cx="7659688"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0A9076-AB29-4057-82A4-5F56B4C4662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mn-lt"/>
              </a:defRPr>
            </a:lvl1pPr>
          </a:lstStyle>
          <a:p>
            <a:pPr>
              <a:defRPr/>
            </a:pPr>
            <a:fld id="{BED9348E-23E2-4CF1-B9E1-78B4AABFB950}" type="slidenum">
              <a:rPr lang="en-US" smtClean="0"/>
              <a:pPr>
                <a:defRPr/>
              </a:pPr>
              <a:t>‹#›</a:t>
            </a:fld>
            <a:endParaRPr lang="en-US" dirty="0"/>
          </a:p>
        </p:txBody>
      </p:sp>
    </p:spTree>
  </p:cSld>
  <p:clrMap bg1="dk2" tx1="lt1" bg2="dk1" tx2="lt2" accent1="accent1" accent2="accent2" accent3="accent3" accent4="accent4" accent5="accent5" accent6="accent6" hlink="hlink" folHlink="folHlink"/>
  <p:sldLayoutIdLst>
    <p:sldLayoutId id="2147483689" r:id="rId1"/>
    <p:sldLayoutId id="2147483700"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a:effectLst/>
        </p:spPr>
        <p:txBody>
          <a:bodyPr/>
          <a:lstStyle/>
          <a:p>
            <a:pPr algn="l" eaLnBrk="1" hangingPunct="1"/>
            <a:endParaRPr kumimoji="1" lang="en-GB" sz="2400">
              <a:solidFill>
                <a:srgbClr val="FFFFFF"/>
              </a:solidFill>
              <a:latin typeface="Times New Roman" pitchFamily="18" charset="0"/>
            </a:endParaRPr>
          </a:p>
        </p:txBody>
      </p:sp>
      <p:sp>
        <p:nvSpPr>
          <p:cNvPr id="4099"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GB"/>
              <a:t>Click to edit Master title style</a:t>
            </a:r>
          </a:p>
        </p:txBody>
      </p:sp>
      <p:sp>
        <p:nvSpPr>
          <p:cNvPr id="4100"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1"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vl1pPr>
          </a:lstStyle>
          <a:p>
            <a:pPr algn="l" eaLnBrk="1" hangingPunct="1"/>
            <a:endParaRPr lang="en-GB">
              <a:solidFill>
                <a:srgbClr val="FFFFFF"/>
              </a:solidFill>
              <a:latin typeface="Arial" pitchFamily="34" charset="0"/>
            </a:endParaRPr>
          </a:p>
        </p:txBody>
      </p:sp>
      <p:sp>
        <p:nvSpPr>
          <p:cNvPr id="4102"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vl1pPr>
          </a:lstStyle>
          <a:p>
            <a:pPr eaLnBrk="1" hangingPunct="1"/>
            <a:endParaRPr lang="en-GB">
              <a:solidFill>
                <a:srgbClr val="FFFFFF"/>
              </a:solidFill>
              <a:latin typeface="Arial" pitchFamily="34" charset="0"/>
            </a:endParaRPr>
          </a:p>
        </p:txBody>
      </p:sp>
      <p:sp>
        <p:nvSpPr>
          <p:cNvPr id="4103"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eaLnBrk="1" hangingPunct="1"/>
            <a:fld id="{432DD54B-55D6-4249-BE5A-DA6E786AF963}" type="slidenum">
              <a:rPr lang="en-GB" smtClean="0">
                <a:solidFill>
                  <a:srgbClr val="FFFFFF"/>
                </a:solidFill>
                <a:latin typeface="Arial" pitchFamily="34" charset="0"/>
              </a:rPr>
              <a:pPr eaLnBrk="1" hangingPunct="1"/>
              <a:t>‹#›</a:t>
            </a:fld>
            <a:endParaRPr lang="en-GB">
              <a:solidFill>
                <a:srgbClr val="FFFFFF"/>
              </a:solidFill>
              <a:latin typeface="Arial" pitchFamily="34" charset="0"/>
            </a:endParaRPr>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rtl="0" fontAlgn="base">
        <a:lnSpc>
          <a:spcPct val="70000"/>
        </a:lnSpc>
        <a:spcBef>
          <a:spcPct val="0"/>
        </a:spcBef>
        <a:spcAft>
          <a:spcPct val="0"/>
        </a:spcAft>
        <a:defRPr sz="4800" b="1">
          <a:solidFill>
            <a:schemeClr val="tx2"/>
          </a:solidFill>
          <a:latin typeface="+mj-lt"/>
          <a:ea typeface="+mj-ea"/>
          <a:cs typeface="+mj-cs"/>
        </a:defRPr>
      </a:lvl1pPr>
      <a:lvl2pPr algn="l" rtl="0" fontAlgn="base">
        <a:lnSpc>
          <a:spcPct val="70000"/>
        </a:lnSpc>
        <a:spcBef>
          <a:spcPct val="0"/>
        </a:spcBef>
        <a:spcAft>
          <a:spcPct val="0"/>
        </a:spcAft>
        <a:defRPr sz="4800" b="1">
          <a:solidFill>
            <a:schemeClr val="tx2"/>
          </a:solidFill>
          <a:latin typeface="Arial Narrow" pitchFamily="34" charset="0"/>
        </a:defRPr>
      </a:lvl2pPr>
      <a:lvl3pPr algn="l" rtl="0" fontAlgn="base">
        <a:lnSpc>
          <a:spcPct val="70000"/>
        </a:lnSpc>
        <a:spcBef>
          <a:spcPct val="0"/>
        </a:spcBef>
        <a:spcAft>
          <a:spcPct val="0"/>
        </a:spcAft>
        <a:defRPr sz="4800" b="1">
          <a:solidFill>
            <a:schemeClr val="tx2"/>
          </a:solidFill>
          <a:latin typeface="Arial Narrow" pitchFamily="34" charset="0"/>
        </a:defRPr>
      </a:lvl3pPr>
      <a:lvl4pPr algn="l" rtl="0" fontAlgn="base">
        <a:lnSpc>
          <a:spcPct val="70000"/>
        </a:lnSpc>
        <a:spcBef>
          <a:spcPct val="0"/>
        </a:spcBef>
        <a:spcAft>
          <a:spcPct val="0"/>
        </a:spcAft>
        <a:defRPr sz="4800" b="1">
          <a:solidFill>
            <a:schemeClr val="tx2"/>
          </a:solidFill>
          <a:latin typeface="Arial Narrow" pitchFamily="34" charset="0"/>
        </a:defRPr>
      </a:lvl4pPr>
      <a:lvl5pPr algn="l" rtl="0" fontAlgn="base">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tx2"/>
        </a:buClr>
        <a:buSzPct val="100000"/>
        <a:buChar char="•"/>
        <a:defRPr sz="2000">
          <a:solidFill>
            <a:schemeClr val="tx1"/>
          </a:solidFill>
          <a:latin typeface="+mn-lt"/>
        </a:defRPr>
      </a:lvl4pPr>
      <a:lvl5pPr marL="2057400" indent="-228600" algn="l" rtl="0" fontAlgn="base">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1450" y="68263"/>
            <a:ext cx="7551738" cy="827087"/>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74638" y="1376363"/>
            <a:ext cx="8648700" cy="4719637"/>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60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300"/>
            </a:lvl1pPr>
          </a:lstStyle>
          <a:p>
            <a:pPr algn="l" eaLnBrk="1" hangingPunct="1"/>
            <a:endParaRPr lang="en-US">
              <a:solidFill>
                <a:srgbClr val="000000"/>
              </a:solidFill>
              <a:latin typeface="Times New Roman" pitchFamily="18" charset="0"/>
            </a:endParaRPr>
          </a:p>
        </p:txBody>
      </p:sp>
      <p:sp>
        <p:nvSpPr>
          <p:cNvPr id="25605" name="Rectangle 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300"/>
            </a:lvl1pPr>
          </a:lstStyle>
          <a:p>
            <a:pPr eaLnBrk="1" hangingPunct="1"/>
            <a:fld id="{3174E901-FBBD-412D-95D7-1EDA870D7690}" type="slidenum">
              <a:rPr lang="en-US" smtClean="0">
                <a:solidFill>
                  <a:srgbClr val="000000"/>
                </a:solidFill>
                <a:latin typeface="Times New Roman" pitchFamily="18" charset="0"/>
              </a:rPr>
              <a:pPr eaLnBrk="1" hangingPunct="1"/>
              <a:t>‹#›</a:t>
            </a:fld>
            <a:endParaRPr lang="en-US">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Times New Roman" pitchFamily="18" charset="0"/>
        </a:defRPr>
      </a:lvl2pPr>
      <a:lvl3pPr algn="l" rtl="0" eaLnBrk="0" fontAlgn="base" hangingPunct="0">
        <a:spcBef>
          <a:spcPct val="0"/>
        </a:spcBef>
        <a:spcAft>
          <a:spcPct val="0"/>
        </a:spcAft>
        <a:defRPr sz="2800" b="1">
          <a:solidFill>
            <a:schemeClr val="tx2"/>
          </a:solidFill>
          <a:latin typeface="Times New Roman" pitchFamily="18" charset="0"/>
        </a:defRPr>
      </a:lvl3pPr>
      <a:lvl4pPr algn="l" rtl="0" eaLnBrk="0" fontAlgn="base" hangingPunct="0">
        <a:spcBef>
          <a:spcPct val="0"/>
        </a:spcBef>
        <a:spcAft>
          <a:spcPct val="0"/>
        </a:spcAft>
        <a:defRPr sz="2800" b="1">
          <a:solidFill>
            <a:schemeClr val="tx2"/>
          </a:solidFill>
          <a:latin typeface="Times New Roman" pitchFamily="18" charset="0"/>
        </a:defRPr>
      </a:lvl4pPr>
      <a:lvl5pPr algn="l" rtl="0" eaLnBrk="0" fontAlgn="base" hangingPunct="0">
        <a:spcBef>
          <a:spcPct val="0"/>
        </a:spcBef>
        <a:spcAft>
          <a:spcPct val="0"/>
        </a:spcAft>
        <a:defRPr sz="2800" b="1">
          <a:solidFill>
            <a:schemeClr val="tx2"/>
          </a:solidFill>
          <a:latin typeface="Times New Roman" pitchFamily="18" charset="0"/>
        </a:defRPr>
      </a:lvl5pPr>
      <a:lvl6pPr marL="457200" algn="l" rtl="0" fontAlgn="base">
        <a:spcBef>
          <a:spcPct val="0"/>
        </a:spcBef>
        <a:spcAft>
          <a:spcPct val="0"/>
        </a:spcAft>
        <a:defRPr sz="2800" b="1">
          <a:solidFill>
            <a:schemeClr val="tx2"/>
          </a:solidFill>
          <a:latin typeface="Times New Roman" pitchFamily="18" charset="0"/>
        </a:defRPr>
      </a:lvl6pPr>
      <a:lvl7pPr marL="914400" algn="l" rtl="0" fontAlgn="base">
        <a:spcBef>
          <a:spcPct val="0"/>
        </a:spcBef>
        <a:spcAft>
          <a:spcPct val="0"/>
        </a:spcAft>
        <a:defRPr sz="2800" b="1">
          <a:solidFill>
            <a:schemeClr val="tx2"/>
          </a:solidFill>
          <a:latin typeface="Times New Roman" pitchFamily="18" charset="0"/>
        </a:defRPr>
      </a:lvl7pPr>
      <a:lvl8pPr marL="1371600" algn="l" rtl="0" fontAlgn="base">
        <a:spcBef>
          <a:spcPct val="0"/>
        </a:spcBef>
        <a:spcAft>
          <a:spcPct val="0"/>
        </a:spcAft>
        <a:defRPr sz="2800" b="1">
          <a:solidFill>
            <a:schemeClr val="tx2"/>
          </a:solidFill>
          <a:latin typeface="Times New Roman" pitchFamily="18" charset="0"/>
        </a:defRPr>
      </a:lvl8pPr>
      <a:lvl9pPr marL="1828800" algn="l" rtl="0" fontAlgn="base">
        <a:spcBef>
          <a:spcPct val="0"/>
        </a:spcBef>
        <a:spcAft>
          <a:spcPct val="0"/>
        </a:spcAft>
        <a:defRPr sz="28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5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mn-lt"/>
              </a:defRPr>
            </a:lvl1pPr>
          </a:lstStyle>
          <a:p>
            <a:pPr>
              <a:defRPr/>
            </a:pPr>
            <a:fld id="{BED9348E-23E2-4CF1-B9E1-78B4AABFB950}" type="slidenum">
              <a:rPr lang="en-US" smtClean="0">
                <a:solidFill>
                  <a:srgbClr val="000000"/>
                </a:solidFill>
              </a:rPr>
              <a:pPr>
                <a:defRPr/>
              </a:pPr>
              <a:t>‹#›</a:t>
            </a:fld>
            <a:endParaRPr lang="en-US" dirty="0">
              <a:solidFill>
                <a:srgbClr val="000000"/>
              </a:solidFill>
            </a:endParaRPr>
          </a:p>
        </p:txBody>
      </p:sp>
    </p:spTree>
  </p:cSld>
  <p:clrMap bg1="dk2" tx1="lt1" bg2="dk1"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mn-lt"/>
              </a:defRPr>
            </a:lvl1pPr>
          </a:lstStyle>
          <a:p>
            <a:pPr>
              <a:defRPr/>
            </a:pPr>
            <a:fld id="{BED9348E-23E2-4CF1-B9E1-78B4AABFB950}" type="slidenum">
              <a:rPr lang="en-US" smtClean="0">
                <a:solidFill>
                  <a:srgbClr val="000000"/>
                </a:solidFill>
              </a:rPr>
              <a:pPr>
                <a:defRPr/>
              </a:pPr>
              <a:t>‹#›</a:t>
            </a:fld>
            <a:endParaRPr lang="en-US" dirty="0">
              <a:solidFill>
                <a:srgbClr val="000000"/>
              </a:solidFill>
            </a:endParaRPr>
          </a:p>
        </p:txBody>
      </p:sp>
    </p:spTree>
  </p:cSld>
  <p:clrMap bg1="dk2" tx1="lt1" bg2="dk1"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dirty="0"/>
              <a:t>Click to edit Master title style</a:t>
            </a:r>
            <a:endParaRPr dirty="0"/>
          </a:p>
        </p:txBody>
      </p:sp>
      <p:sp>
        <p:nvSpPr>
          <p:cNvPr id="3" name="Text Placeholder 2"/>
          <p:cNvSpPr>
            <a:spLocks noGrp="1"/>
          </p:cNvSpPr>
          <p:nvPr>
            <p:ph type="body" idx="1"/>
          </p:nvPr>
        </p:nvSpPr>
        <p:spPr>
          <a:xfrm>
            <a:off x="739775" y="1748480"/>
            <a:ext cx="7662864" cy="42887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b="1">
                <a:solidFill>
                  <a:schemeClr val="tx1">
                    <a:lumMod val="50000"/>
                    <a:lumOff val="50000"/>
                  </a:schemeClr>
                </a:solidFill>
              </a:defRPr>
            </a:lvl1pPr>
          </a:lstStyle>
          <a:p>
            <a:pPr defTabSz="457200" eaLnBrk="1" fontAlgn="auto" hangingPunct="1">
              <a:spcBef>
                <a:spcPts val="0"/>
              </a:spcBef>
              <a:spcAft>
                <a:spcPts val="0"/>
              </a:spcAft>
            </a:pPr>
            <a:r>
              <a:rPr lang="en-US">
                <a:solidFill>
                  <a:prstClr val="black">
                    <a:lumMod val="50000"/>
                    <a:lumOff val="50000"/>
                  </a:prstClr>
                </a:solidFill>
                <a:latin typeface="Calisto MT"/>
              </a:rPr>
              <a:t>3/14/12</a:t>
            </a:r>
            <a:endParaRPr lang="en-US" dirty="0">
              <a:solidFill>
                <a:prstClr val="black">
                  <a:lumMod val="50000"/>
                  <a:lumOff val="50000"/>
                </a:prstClr>
              </a:solidFill>
              <a:latin typeface="Calisto MT"/>
            </a:endParaRPr>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000" b="1">
                <a:solidFill>
                  <a:schemeClr val="tx1">
                    <a:lumMod val="50000"/>
                    <a:lumOff val="50000"/>
                  </a:schemeClr>
                </a:solidFill>
              </a:defRPr>
            </a:lvl1pPr>
          </a:lstStyle>
          <a:p>
            <a:pPr defTabSz="457200" eaLnBrk="1" fontAlgn="auto" hangingPunct="1">
              <a:spcBef>
                <a:spcPts val="0"/>
              </a:spcBef>
              <a:spcAft>
                <a:spcPts val="0"/>
              </a:spcAft>
            </a:pPr>
            <a:r>
              <a:rPr lang="en-US">
                <a:solidFill>
                  <a:prstClr val="black">
                    <a:lumMod val="50000"/>
                    <a:lumOff val="50000"/>
                  </a:prstClr>
                </a:solidFill>
                <a:latin typeface="Calisto MT"/>
              </a:rPr>
              <a:t>Orographic Precipitation and Climate Change Workshop, Boulder, CO</a:t>
            </a:r>
            <a:endParaRPr lang="en-US" dirty="0">
              <a:solidFill>
                <a:prstClr val="black">
                  <a:lumMod val="50000"/>
                  <a:lumOff val="50000"/>
                </a:prstClr>
              </a:solidFill>
              <a:latin typeface="Calisto MT"/>
            </a:endParaRPr>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000" b="1">
                <a:solidFill>
                  <a:schemeClr val="tx1">
                    <a:lumMod val="50000"/>
                    <a:lumOff val="50000"/>
                  </a:schemeClr>
                </a:solidFill>
              </a:defRPr>
            </a:lvl1pPr>
          </a:lstStyle>
          <a:p>
            <a:pPr defTabSz="457200" eaLnBrk="1" fontAlgn="auto" hangingPunct="1">
              <a:spcBef>
                <a:spcPts val="0"/>
              </a:spcBef>
              <a:spcAft>
                <a:spcPts val="0"/>
              </a:spcAft>
            </a:pPr>
            <a:fld id="{D97D6195-AFB6-3F4F-B0B2-5FD45691BF27}" type="slidenum">
              <a:rPr lang="en-US" smtClean="0">
                <a:solidFill>
                  <a:prstClr val="black">
                    <a:lumMod val="50000"/>
                    <a:lumOff val="50000"/>
                  </a:prstClr>
                </a:solidFill>
                <a:latin typeface="Calisto MT"/>
              </a:rPr>
              <a:pPr defTabSz="457200" eaLnBrk="1" fontAlgn="auto" hangingPunct="1">
                <a:spcBef>
                  <a:spcPts val="0"/>
                </a:spcBef>
                <a:spcAft>
                  <a:spcPts val="0"/>
                </a:spcAft>
              </a:pPr>
              <a:t>‹#›</a:t>
            </a:fld>
            <a:endParaRPr lang="en-US" dirty="0">
              <a:solidFill>
                <a:prstClr val="black">
                  <a:lumMod val="50000"/>
                  <a:lumOff val="50000"/>
                </a:prstClr>
              </a:solidFill>
              <a:latin typeface="Calisto MT"/>
            </a:endParaRP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Lst>
  <p:hf hdr="0"/>
  <p:txStyles>
    <p:titleStyle>
      <a:lvl1pPr algn="ctr" defTabSz="914400" rtl="0" eaLnBrk="1" latinLnBrk="0" hangingPunct="1">
        <a:spcBef>
          <a:spcPct val="0"/>
        </a:spcBef>
        <a:buNone/>
        <a:defRPr sz="4000" kern="1200">
          <a:solidFill>
            <a:schemeClr val="bg1"/>
          </a:solidFill>
          <a:effectLst>
            <a:outerShdw blurRad="50800" dist="38100" dir="2700000" algn="tl" rotWithShape="0">
              <a:srgbClr val="000000">
                <a:alpha val="43000"/>
              </a:srgbClr>
            </a:outerShdw>
          </a:effectLst>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6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6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mn-lt"/>
              </a:defRPr>
            </a:lvl1pPr>
          </a:lstStyle>
          <a:p>
            <a:pPr>
              <a:defRPr/>
            </a:pPr>
            <a:fld id="{BED9348E-23E2-4CF1-B9E1-78B4AABFB950}" type="slidenum">
              <a:rPr lang="en-US" smtClean="0">
                <a:solidFill>
                  <a:srgbClr val="000000"/>
                </a:solidFill>
              </a:rPr>
              <a:pPr>
                <a:defRPr/>
              </a:pPr>
              <a:t>‹#›</a:t>
            </a:fld>
            <a:endParaRPr lang="en-US" dirty="0">
              <a:solidFill>
                <a:srgbClr val="000000"/>
              </a:solidFill>
            </a:endParaRPr>
          </a:p>
        </p:txBody>
      </p:sp>
    </p:spTree>
  </p:cSld>
  <p:clrMap bg1="dk2" tx1="lt1" bg2="dk1"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09" name="Rectangle 13"/>
          <p:cNvSpPr>
            <a:spLocks noChangeArrowheads="1"/>
          </p:cNvSpPr>
          <p:nvPr userDrawn="1"/>
        </p:nvSpPr>
        <p:spPr bwMode="auto">
          <a:xfrm>
            <a:off x="0" y="6132513"/>
            <a:ext cx="9144000" cy="725487"/>
          </a:xfrm>
          <a:prstGeom prst="rect">
            <a:avLst/>
          </a:prstGeom>
          <a:solidFill>
            <a:schemeClr val="bg1"/>
          </a:solidFill>
          <a:ln w="9525">
            <a:noFill/>
            <a:miter lim="800000"/>
            <a:headEnd/>
            <a:tailEnd/>
          </a:ln>
          <a:effectLst/>
        </p:spPr>
        <p:txBody>
          <a:bodyPr wrap="none" anchor="ctr"/>
          <a:lstStyle/>
          <a:p>
            <a:pPr algn="r" eaLnBrk="1" hangingPunct="1">
              <a:defRPr/>
            </a:pPr>
            <a:endParaRPr lang="nl-NL" sz="2200">
              <a:solidFill>
                <a:srgbClr val="000000"/>
              </a:solidFill>
              <a:latin typeface="Tahoma" pitchFamily="34" charset="0"/>
            </a:endParaRPr>
          </a:p>
        </p:txBody>
      </p:sp>
      <p:sp>
        <p:nvSpPr>
          <p:cNvPr id="13315" name="Rectangle 10"/>
          <p:cNvSpPr>
            <a:spLocks noGrp="1" noChangeArrowheads="1"/>
          </p:cNvSpPr>
          <p:nvPr>
            <p:ph type="title"/>
          </p:nvPr>
        </p:nvSpPr>
        <p:spPr bwMode="auto">
          <a:xfrm>
            <a:off x="917575" y="457200"/>
            <a:ext cx="7659688" cy="10668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nl-NL"/>
              <a:t>Click to edit Master title style</a:t>
            </a:r>
          </a:p>
        </p:txBody>
      </p:sp>
      <p:sp>
        <p:nvSpPr>
          <p:cNvPr id="13316" name="Rectangle 11"/>
          <p:cNvSpPr>
            <a:spLocks noGrp="1" noChangeArrowheads="1"/>
          </p:cNvSpPr>
          <p:nvPr>
            <p:ph type="body" idx="1"/>
          </p:nvPr>
        </p:nvSpPr>
        <p:spPr bwMode="auto">
          <a:xfrm>
            <a:off x="925513" y="2286000"/>
            <a:ext cx="7648575" cy="304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270353" name="Rectangle 17"/>
          <p:cNvSpPr>
            <a:spLocks noChangeArrowheads="1"/>
          </p:cNvSpPr>
          <p:nvPr/>
        </p:nvSpPr>
        <p:spPr bwMode="auto">
          <a:xfrm>
            <a:off x="7640638" y="6297613"/>
            <a:ext cx="539750" cy="252412"/>
          </a:xfrm>
          <a:prstGeom prst="rect">
            <a:avLst/>
          </a:prstGeom>
          <a:noFill/>
          <a:ln w="9525">
            <a:noFill/>
            <a:miter lim="800000"/>
            <a:headEnd/>
            <a:tailEnd/>
          </a:ln>
          <a:effectLst/>
        </p:spPr>
        <p:txBody>
          <a:bodyPr lIns="0" tIns="0" rIns="0" bIns="0"/>
          <a:lstStyle/>
          <a:p>
            <a:pPr algn="r" eaLnBrk="1" hangingPunct="1">
              <a:defRPr/>
            </a:pPr>
            <a:fld id="{5A920BA1-4F94-4B75-9C22-E52E370CC603}" type="slidenum">
              <a:rPr lang="nl-NL" sz="1300">
                <a:solidFill>
                  <a:srgbClr val="000000"/>
                </a:solidFill>
                <a:latin typeface="Tahoma" pitchFamily="34" charset="0"/>
              </a:rPr>
              <a:pPr algn="r" eaLnBrk="1" hangingPunct="1">
                <a:defRPr/>
              </a:pPr>
              <a:t>‹#›</a:t>
            </a:fld>
            <a:endParaRPr lang="nl-NL" sz="1300">
              <a:solidFill>
                <a:srgbClr val="000000"/>
              </a:solidFill>
              <a:latin typeface="Tahoma" pitchFamily="34" charset="0"/>
            </a:endParaRPr>
          </a:p>
        </p:txBody>
      </p:sp>
      <p:sp>
        <p:nvSpPr>
          <p:cNvPr id="270355" name="Rectangle 19"/>
          <p:cNvSpPr>
            <a:spLocks noChangeArrowheads="1"/>
          </p:cNvSpPr>
          <p:nvPr userDrawn="1"/>
        </p:nvSpPr>
        <p:spPr bwMode="auto">
          <a:xfrm>
            <a:off x="0" y="6584950"/>
            <a:ext cx="9144000" cy="273050"/>
          </a:xfrm>
          <a:prstGeom prst="rect">
            <a:avLst/>
          </a:prstGeom>
          <a:solidFill>
            <a:schemeClr val="bg2"/>
          </a:solidFill>
          <a:ln w="9525">
            <a:noFill/>
            <a:miter lim="800000"/>
            <a:headEnd/>
            <a:tailEnd/>
          </a:ln>
          <a:effectLst/>
        </p:spPr>
        <p:txBody>
          <a:bodyPr wrap="none" anchor="ctr"/>
          <a:lstStyle/>
          <a:p>
            <a:pPr algn="r" eaLnBrk="1" hangingPunct="1">
              <a:defRPr/>
            </a:pPr>
            <a:endParaRPr lang="nl-NL" sz="2200">
              <a:solidFill>
                <a:srgbClr val="000000"/>
              </a:solidFill>
              <a:latin typeface="Tahoma" pitchFamily="34" charset="0"/>
            </a:endParaRPr>
          </a:p>
        </p:txBody>
      </p:sp>
      <p:sp>
        <p:nvSpPr>
          <p:cNvPr id="270356" name="Line 20"/>
          <p:cNvSpPr>
            <a:spLocks noChangeShapeType="1"/>
          </p:cNvSpPr>
          <p:nvPr userDrawn="1"/>
        </p:nvSpPr>
        <p:spPr bwMode="auto">
          <a:xfrm>
            <a:off x="0" y="6781800"/>
            <a:ext cx="9144000" cy="0"/>
          </a:xfrm>
          <a:prstGeom prst="line">
            <a:avLst/>
          </a:prstGeom>
          <a:noFill/>
          <a:ln w="9525">
            <a:solidFill>
              <a:schemeClr val="bg1"/>
            </a:solidFill>
            <a:round/>
            <a:headEnd/>
            <a:tailEnd/>
          </a:ln>
          <a:effectLst/>
        </p:spPr>
        <p:txBody>
          <a:bodyPr wrap="none" anchor="ctr"/>
          <a:lstStyle/>
          <a:p>
            <a:pPr algn="r" eaLnBrk="1" hangingPunct="1">
              <a:defRPr/>
            </a:pPr>
            <a:endParaRPr lang="nl-NL" sz="2200">
              <a:solidFill>
                <a:srgbClr val="000000"/>
              </a:solidFill>
              <a:latin typeface="Tahoma" pitchFamily="34" charset="0"/>
            </a:endParaRPr>
          </a:p>
        </p:txBody>
      </p:sp>
      <p:pic>
        <p:nvPicPr>
          <p:cNvPr id="13320" name="Picture 21" descr="TU_Delft_2.png                                                 00095E43Smidswater Server              C1CD65DB:"/>
          <p:cNvPicPr>
            <a:picLocks noChangeAspect="1" noChangeArrowheads="1"/>
          </p:cNvPicPr>
          <p:nvPr userDrawn="1"/>
        </p:nvPicPr>
        <p:blipFill>
          <a:blip r:embed="rId14" cstate="print"/>
          <a:srcRect/>
          <a:stretch>
            <a:fillRect/>
          </a:stretch>
        </p:blipFill>
        <p:spPr bwMode="auto">
          <a:xfrm>
            <a:off x="571500" y="6184900"/>
            <a:ext cx="887413" cy="349250"/>
          </a:xfrm>
          <a:prstGeom prst="rect">
            <a:avLst/>
          </a:prstGeom>
          <a:noFill/>
          <a:ln w="9525">
            <a:noFill/>
            <a:miter lim="800000"/>
            <a:headEnd/>
            <a:tailEnd/>
          </a:ln>
        </p:spPr>
      </p:pic>
      <p:sp>
        <p:nvSpPr>
          <p:cNvPr id="270358" name="Line 22"/>
          <p:cNvSpPr>
            <a:spLocks noChangeShapeType="1"/>
          </p:cNvSpPr>
          <p:nvPr userDrawn="1"/>
        </p:nvSpPr>
        <p:spPr bwMode="auto">
          <a:xfrm>
            <a:off x="0" y="6134100"/>
            <a:ext cx="9144000" cy="0"/>
          </a:xfrm>
          <a:prstGeom prst="line">
            <a:avLst/>
          </a:prstGeom>
          <a:noFill/>
          <a:ln w="12700">
            <a:solidFill>
              <a:schemeClr val="tx1"/>
            </a:solidFill>
            <a:round/>
            <a:headEnd/>
            <a:tailEnd/>
          </a:ln>
          <a:effectLst/>
        </p:spPr>
        <p:txBody>
          <a:bodyPr wrap="none" anchor="ctr"/>
          <a:lstStyle/>
          <a:p>
            <a:pPr algn="r" eaLnBrk="1" hangingPunct="1">
              <a:defRPr/>
            </a:pPr>
            <a:endParaRPr lang="nl-NL" sz="2200">
              <a:solidFill>
                <a:srgbClr val="000000"/>
              </a:solidFill>
              <a:latin typeface="Tahoma" pitchFamily="34" charset="0"/>
            </a:endParaRPr>
          </a:p>
        </p:txBody>
      </p:sp>
      <p:sp>
        <p:nvSpPr>
          <p:cNvPr id="270359" name="Text Box 23"/>
          <p:cNvSpPr txBox="1">
            <a:spLocks noChangeArrowheads="1"/>
          </p:cNvSpPr>
          <p:nvPr userDrawn="1"/>
        </p:nvSpPr>
        <p:spPr bwMode="auto">
          <a:xfrm>
            <a:off x="3124200" y="6248400"/>
            <a:ext cx="4419600" cy="290513"/>
          </a:xfrm>
          <a:prstGeom prst="rect">
            <a:avLst/>
          </a:prstGeom>
          <a:noFill/>
          <a:ln w="9525">
            <a:noFill/>
            <a:miter lim="800000"/>
            <a:headEnd/>
            <a:tailEnd/>
          </a:ln>
          <a:effectLst/>
        </p:spPr>
        <p:txBody>
          <a:bodyPr>
            <a:spAutoFit/>
          </a:bodyPr>
          <a:lstStyle/>
          <a:p>
            <a:pPr algn="r" eaLnBrk="1" hangingPunct="1">
              <a:spcBef>
                <a:spcPct val="50000"/>
              </a:spcBef>
              <a:defRPr/>
            </a:pPr>
            <a:r>
              <a:rPr lang="nl-NL" sz="1300">
                <a:solidFill>
                  <a:srgbClr val="108BD9"/>
                </a:solidFill>
                <a:latin typeface="ArialMS" charset="0"/>
              </a:rPr>
              <a:t>Climate modeling</a:t>
            </a:r>
            <a:endParaRPr lang="nl-NL" sz="1400">
              <a:solidFill>
                <a:srgbClr val="108BD9"/>
              </a:solidFill>
              <a:latin typeface="ArialMS" charset="0"/>
            </a:endParaRPr>
          </a:p>
        </p:txBody>
      </p:sp>
      <p:sp>
        <p:nvSpPr>
          <p:cNvPr id="270364" name="Rectangle 28"/>
          <p:cNvSpPr>
            <a:spLocks noChangeArrowheads="1"/>
          </p:cNvSpPr>
          <p:nvPr userDrawn="1"/>
        </p:nvSpPr>
        <p:spPr bwMode="auto">
          <a:xfrm>
            <a:off x="0" y="0"/>
            <a:ext cx="469900" cy="2057400"/>
          </a:xfrm>
          <a:prstGeom prst="rect">
            <a:avLst/>
          </a:prstGeom>
          <a:solidFill>
            <a:schemeClr val="bg2"/>
          </a:solidFill>
          <a:ln w="9525">
            <a:noFill/>
            <a:miter lim="800000"/>
            <a:headEnd/>
            <a:tailEnd/>
          </a:ln>
          <a:effectLst/>
        </p:spPr>
        <p:txBody>
          <a:bodyPr wrap="none" anchor="ctr"/>
          <a:lstStyle/>
          <a:p>
            <a:pPr algn="r" eaLnBrk="1" hangingPunct="1">
              <a:defRPr/>
            </a:pPr>
            <a:endParaRPr lang="nl-NL" sz="2200">
              <a:solidFill>
                <a:srgbClr val="000000"/>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hf hdr="0" ftr="0" dt="0"/>
  <p:txStyles>
    <p:titleStyle>
      <a:lvl1pPr marL="857250" indent="-857250" algn="l" rtl="0" eaLnBrk="0" fontAlgn="base" hangingPunct="0">
        <a:spcBef>
          <a:spcPct val="0"/>
        </a:spcBef>
        <a:spcAft>
          <a:spcPct val="0"/>
        </a:spcAft>
        <a:defRPr sz="3300">
          <a:solidFill>
            <a:schemeClr val="tx1"/>
          </a:solidFill>
          <a:latin typeface="+mj-lt"/>
          <a:ea typeface="+mj-ea"/>
          <a:cs typeface="+mj-cs"/>
        </a:defRPr>
      </a:lvl1pPr>
      <a:lvl2pPr marL="857250" indent="-857250" algn="l" rtl="0" eaLnBrk="0" fontAlgn="base" hangingPunct="0">
        <a:spcBef>
          <a:spcPct val="0"/>
        </a:spcBef>
        <a:spcAft>
          <a:spcPct val="0"/>
        </a:spcAft>
        <a:defRPr sz="3300">
          <a:solidFill>
            <a:schemeClr val="tx1"/>
          </a:solidFill>
          <a:latin typeface="Bookman Old Style" pitchFamily="18" charset="0"/>
          <a:cs typeface="Arial" pitchFamily="34" charset="0"/>
        </a:defRPr>
      </a:lvl2pPr>
      <a:lvl3pPr marL="857250" indent="-857250" algn="l" rtl="0" eaLnBrk="0" fontAlgn="base" hangingPunct="0">
        <a:spcBef>
          <a:spcPct val="0"/>
        </a:spcBef>
        <a:spcAft>
          <a:spcPct val="0"/>
        </a:spcAft>
        <a:defRPr sz="3300">
          <a:solidFill>
            <a:schemeClr val="tx1"/>
          </a:solidFill>
          <a:latin typeface="Bookman Old Style" pitchFamily="18" charset="0"/>
          <a:cs typeface="Arial" pitchFamily="34" charset="0"/>
        </a:defRPr>
      </a:lvl3pPr>
      <a:lvl4pPr marL="857250" indent="-857250" algn="l" rtl="0" eaLnBrk="0" fontAlgn="base" hangingPunct="0">
        <a:spcBef>
          <a:spcPct val="0"/>
        </a:spcBef>
        <a:spcAft>
          <a:spcPct val="0"/>
        </a:spcAft>
        <a:defRPr sz="3300">
          <a:solidFill>
            <a:schemeClr val="tx1"/>
          </a:solidFill>
          <a:latin typeface="Bookman Old Style" pitchFamily="18" charset="0"/>
          <a:cs typeface="Arial" pitchFamily="34" charset="0"/>
        </a:defRPr>
      </a:lvl4pPr>
      <a:lvl5pPr marL="857250" indent="-857250" algn="l" rtl="0" eaLnBrk="0" fontAlgn="base" hangingPunct="0">
        <a:spcBef>
          <a:spcPct val="0"/>
        </a:spcBef>
        <a:spcAft>
          <a:spcPct val="0"/>
        </a:spcAft>
        <a:defRPr sz="3300">
          <a:solidFill>
            <a:schemeClr val="tx1"/>
          </a:solidFill>
          <a:latin typeface="Bookman Old Style" pitchFamily="18" charset="0"/>
          <a:cs typeface="Arial" pitchFamily="34" charset="0"/>
        </a:defRPr>
      </a:lvl5pPr>
      <a:lvl6pPr marL="1314450" indent="-857250" algn="l" rtl="0" fontAlgn="base">
        <a:spcBef>
          <a:spcPct val="0"/>
        </a:spcBef>
        <a:spcAft>
          <a:spcPct val="0"/>
        </a:spcAft>
        <a:defRPr sz="3300">
          <a:solidFill>
            <a:schemeClr val="tx1"/>
          </a:solidFill>
          <a:latin typeface="Bookman Old Style" pitchFamily="18" charset="0"/>
          <a:cs typeface="Arial" pitchFamily="34" charset="0"/>
        </a:defRPr>
      </a:lvl6pPr>
      <a:lvl7pPr marL="1771650" indent="-857250" algn="l" rtl="0" fontAlgn="base">
        <a:spcBef>
          <a:spcPct val="0"/>
        </a:spcBef>
        <a:spcAft>
          <a:spcPct val="0"/>
        </a:spcAft>
        <a:defRPr sz="3300">
          <a:solidFill>
            <a:schemeClr val="tx1"/>
          </a:solidFill>
          <a:latin typeface="Bookman Old Style" pitchFamily="18" charset="0"/>
          <a:cs typeface="Arial" pitchFamily="34" charset="0"/>
        </a:defRPr>
      </a:lvl7pPr>
      <a:lvl8pPr marL="2228850" indent="-857250" algn="l" rtl="0" fontAlgn="base">
        <a:spcBef>
          <a:spcPct val="0"/>
        </a:spcBef>
        <a:spcAft>
          <a:spcPct val="0"/>
        </a:spcAft>
        <a:defRPr sz="3300">
          <a:solidFill>
            <a:schemeClr val="tx1"/>
          </a:solidFill>
          <a:latin typeface="Bookman Old Style" pitchFamily="18" charset="0"/>
          <a:cs typeface="Arial" pitchFamily="34" charset="0"/>
        </a:defRPr>
      </a:lvl8pPr>
      <a:lvl9pPr marL="2686050" indent="-857250" algn="l" rtl="0" fontAlgn="base">
        <a:spcBef>
          <a:spcPct val="0"/>
        </a:spcBef>
        <a:spcAft>
          <a:spcPct val="0"/>
        </a:spcAft>
        <a:defRPr sz="3300">
          <a:solidFill>
            <a:schemeClr val="tx1"/>
          </a:solidFill>
          <a:latin typeface="Bookman Old Style" pitchFamily="18" charset="0"/>
          <a:cs typeface="Arial" pitchFamily="34" charset="0"/>
        </a:defRPr>
      </a:lvl9pPr>
    </p:titleStyle>
    <p:bodyStyle>
      <a:lvl1pPr marL="195263" indent="-195263" algn="l" rtl="0" eaLnBrk="0" fontAlgn="base" hangingPunct="0">
        <a:lnSpc>
          <a:spcPts val="2500"/>
        </a:lnSpc>
        <a:spcBef>
          <a:spcPct val="0"/>
        </a:spcBef>
        <a:spcAft>
          <a:spcPct val="0"/>
        </a:spcAft>
        <a:buClr>
          <a:schemeClr val="bg2"/>
        </a:buClr>
        <a:buChar char="•"/>
        <a:defRPr sz="2000">
          <a:solidFill>
            <a:schemeClr val="tx1"/>
          </a:solidFill>
          <a:latin typeface="+mn-lt"/>
          <a:ea typeface="+mn-ea"/>
          <a:cs typeface="+mn-cs"/>
        </a:defRPr>
      </a:lvl1pPr>
      <a:lvl2pPr marL="576263" indent="-190500" algn="l" rtl="0" eaLnBrk="0" fontAlgn="base" hangingPunct="0">
        <a:lnSpc>
          <a:spcPts val="2500"/>
        </a:lnSpc>
        <a:spcBef>
          <a:spcPct val="0"/>
        </a:spcBef>
        <a:spcAft>
          <a:spcPct val="0"/>
        </a:spcAft>
        <a:buClr>
          <a:schemeClr val="bg2"/>
        </a:buClr>
        <a:buFont typeface="Times" charset="0"/>
        <a:buChar char="•"/>
        <a:defRPr>
          <a:solidFill>
            <a:schemeClr val="tx1"/>
          </a:solidFill>
          <a:latin typeface="+mn-lt"/>
          <a:cs typeface="+mn-cs"/>
        </a:defRPr>
      </a:lvl2pPr>
      <a:lvl3pPr marL="957263" indent="-190500" algn="l" rtl="0" eaLnBrk="0" fontAlgn="base" hangingPunct="0">
        <a:lnSpc>
          <a:spcPts val="2500"/>
        </a:lnSpc>
        <a:spcBef>
          <a:spcPct val="0"/>
        </a:spcBef>
        <a:spcAft>
          <a:spcPct val="0"/>
        </a:spcAft>
        <a:buClr>
          <a:schemeClr val="bg2"/>
        </a:buClr>
        <a:buFont typeface="Times" charset="0"/>
        <a:buChar char="•"/>
        <a:defRPr sz="1600">
          <a:solidFill>
            <a:schemeClr val="tx1"/>
          </a:solidFill>
          <a:latin typeface="+mn-lt"/>
          <a:cs typeface="+mn-cs"/>
        </a:defRPr>
      </a:lvl3pPr>
      <a:lvl4pPr marL="1338263" indent="-190500" algn="l" rtl="0" eaLnBrk="0" fontAlgn="base" hangingPunct="0">
        <a:lnSpc>
          <a:spcPts val="2500"/>
        </a:lnSpc>
        <a:spcBef>
          <a:spcPct val="0"/>
        </a:spcBef>
        <a:spcAft>
          <a:spcPct val="0"/>
        </a:spcAft>
        <a:buClr>
          <a:schemeClr val="bg2"/>
        </a:buClr>
        <a:buFont typeface="Times" charset="0"/>
        <a:buChar char="•"/>
        <a:defRPr sz="1400">
          <a:solidFill>
            <a:schemeClr val="tx1"/>
          </a:solidFill>
          <a:latin typeface="+mn-lt"/>
          <a:cs typeface="+mn-cs"/>
        </a:defRPr>
      </a:lvl4pPr>
      <a:lvl5pPr marL="1719263" indent="-190500" algn="l" rtl="0" eaLnBrk="0" fontAlgn="base" hangingPunct="0">
        <a:lnSpc>
          <a:spcPts val="2500"/>
        </a:lnSpc>
        <a:spcBef>
          <a:spcPct val="0"/>
        </a:spcBef>
        <a:spcAft>
          <a:spcPct val="0"/>
        </a:spcAft>
        <a:buClr>
          <a:schemeClr val="bg2"/>
        </a:buClr>
        <a:buFont typeface="Times" charset="0"/>
        <a:buChar char="•"/>
        <a:defRPr sz="1200">
          <a:solidFill>
            <a:schemeClr val="tx1"/>
          </a:solidFill>
          <a:latin typeface="+mn-lt"/>
          <a:cs typeface="+mn-cs"/>
        </a:defRPr>
      </a:lvl5pPr>
      <a:lvl6pPr marL="2176463" indent="-190500" algn="l" rtl="0" fontAlgn="base">
        <a:lnSpc>
          <a:spcPts val="2500"/>
        </a:lnSpc>
        <a:spcBef>
          <a:spcPct val="0"/>
        </a:spcBef>
        <a:spcAft>
          <a:spcPct val="0"/>
        </a:spcAft>
        <a:buClr>
          <a:schemeClr val="bg2"/>
        </a:buClr>
        <a:buFont typeface="Times" charset="0"/>
        <a:buChar char="•"/>
        <a:defRPr sz="1200">
          <a:solidFill>
            <a:schemeClr val="tx1"/>
          </a:solidFill>
          <a:latin typeface="+mn-lt"/>
          <a:cs typeface="+mn-cs"/>
        </a:defRPr>
      </a:lvl6pPr>
      <a:lvl7pPr marL="2633663" indent="-190500" algn="l" rtl="0" fontAlgn="base">
        <a:lnSpc>
          <a:spcPts val="2500"/>
        </a:lnSpc>
        <a:spcBef>
          <a:spcPct val="0"/>
        </a:spcBef>
        <a:spcAft>
          <a:spcPct val="0"/>
        </a:spcAft>
        <a:buClr>
          <a:schemeClr val="bg2"/>
        </a:buClr>
        <a:buFont typeface="Times" charset="0"/>
        <a:buChar char="•"/>
        <a:defRPr sz="1200">
          <a:solidFill>
            <a:schemeClr val="tx1"/>
          </a:solidFill>
          <a:latin typeface="+mn-lt"/>
          <a:cs typeface="+mn-cs"/>
        </a:defRPr>
      </a:lvl7pPr>
      <a:lvl8pPr marL="3090863" indent="-190500" algn="l" rtl="0" fontAlgn="base">
        <a:lnSpc>
          <a:spcPts val="2500"/>
        </a:lnSpc>
        <a:spcBef>
          <a:spcPct val="0"/>
        </a:spcBef>
        <a:spcAft>
          <a:spcPct val="0"/>
        </a:spcAft>
        <a:buClr>
          <a:schemeClr val="bg2"/>
        </a:buClr>
        <a:buFont typeface="Times" charset="0"/>
        <a:buChar char="•"/>
        <a:defRPr sz="1200">
          <a:solidFill>
            <a:schemeClr val="tx1"/>
          </a:solidFill>
          <a:latin typeface="+mn-lt"/>
          <a:cs typeface="+mn-cs"/>
        </a:defRPr>
      </a:lvl8pPr>
      <a:lvl9pPr marL="3548063" indent="-190500" algn="l" rtl="0" fontAlgn="base">
        <a:lnSpc>
          <a:spcPts val="2500"/>
        </a:lnSpc>
        <a:spcBef>
          <a:spcPct val="0"/>
        </a:spcBef>
        <a:spcAft>
          <a:spcPct val="0"/>
        </a:spcAft>
        <a:buClr>
          <a:schemeClr val="bg2"/>
        </a:buClr>
        <a:buFont typeface="Times" charset="0"/>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gif"/></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HTz2YZoRLIs" TargetMode="External"/><Relationship Id="rId2" Type="http://schemas.openxmlformats.org/officeDocument/2006/relationships/hyperlink" Target="http://www.youtube.com/watch?v=S2EcUa9-tp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gif"/><Relationship Id="rId4" Type="http://schemas.openxmlformats.org/officeDocument/2006/relationships/image" Target="../media/image28.wmf"/></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w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8.xml"/><Relationship Id="rId1" Type="http://schemas.openxmlformats.org/officeDocument/2006/relationships/slideLayout" Target="../slideLayouts/slideLayout58.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0.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atoc.colorado.edu/%7Edcn/ATOC7500/images/inefficient-climate-model-tessellation.jpg"/>
          <p:cNvPicPr>
            <a:picLocks noChangeAspect="1" noChangeArrowheads="1"/>
          </p:cNvPicPr>
          <p:nvPr/>
        </p:nvPicPr>
        <p:blipFill>
          <a:blip r:embed="rId3" cstate="print"/>
          <a:srcRect/>
          <a:stretch>
            <a:fillRect/>
          </a:stretch>
        </p:blipFill>
        <p:spPr bwMode="auto">
          <a:xfrm>
            <a:off x="685800" y="0"/>
            <a:ext cx="7620000" cy="6866223"/>
          </a:xfrm>
          <a:prstGeom prst="rect">
            <a:avLst/>
          </a:prstGeom>
          <a:noFill/>
        </p:spPr>
      </p:pic>
      <p:sp>
        <p:nvSpPr>
          <p:cNvPr id="2050" name="Rectangle 2"/>
          <p:cNvSpPr>
            <a:spLocks noGrp="1" noChangeArrowheads="1"/>
          </p:cNvSpPr>
          <p:nvPr>
            <p:ph type="ctrTitle" idx="4294967295"/>
          </p:nvPr>
        </p:nvSpPr>
        <p:spPr>
          <a:xfrm>
            <a:off x="0" y="474662"/>
            <a:ext cx="9144000" cy="1658938"/>
          </a:xfrm>
          <a:prstGeom prst="rect">
            <a:avLst/>
          </a:prstGeom>
          <a:effectLst>
            <a:outerShdw blurRad="50800" dist="38100" dir="2700000" algn="tl" rotWithShape="0">
              <a:prstClr val="black"/>
            </a:outerShdw>
          </a:effectLst>
        </p:spPr>
        <p:txBody>
          <a:bodyPr/>
          <a:lstStyle/>
          <a:p>
            <a:pPr>
              <a:defRPr/>
            </a:pPr>
            <a:r>
              <a:rPr lang="en-US" sz="1800" b="1" dirty="0">
                <a:solidFill>
                  <a:schemeClr val="accent6"/>
                </a:solidFill>
                <a:latin typeface="Arial" charset="0"/>
                <a:cs typeface="Times New Roman" pitchFamily="18" charset="0"/>
              </a:rPr>
              <a:t>A ATM551</a:t>
            </a:r>
            <a:r>
              <a:rPr lang="en-US" sz="2400" b="1" dirty="0">
                <a:solidFill>
                  <a:schemeClr val="accent6"/>
                </a:solidFill>
                <a:latin typeface="Arial" charset="0"/>
                <a:cs typeface="Times New Roman" pitchFamily="18" charset="0"/>
              </a:rPr>
              <a:t>, Lecture #23 </a:t>
            </a:r>
            <a:r>
              <a:rPr lang="en-US" sz="1800" b="1" dirty="0">
                <a:solidFill>
                  <a:schemeClr val="accent6"/>
                </a:solidFill>
                <a:latin typeface="Arial" charset="0"/>
                <a:cs typeface="Times New Roman" pitchFamily="18" charset="0"/>
              </a:rPr>
              <a:t>by Aiguo Dai at UAlbany</a:t>
            </a:r>
            <a:br>
              <a:rPr lang="en-US" sz="3200" b="1" dirty="0">
                <a:latin typeface="Arial" charset="0"/>
                <a:cs typeface="Times New Roman" pitchFamily="18" charset="0"/>
              </a:rPr>
            </a:br>
            <a:br>
              <a:rPr lang="en-US" sz="3200" b="1" dirty="0">
                <a:latin typeface="Arial" charset="0"/>
                <a:cs typeface="Times New Roman" pitchFamily="18" charset="0"/>
              </a:rPr>
            </a:br>
            <a:r>
              <a:rPr lang="en-US" sz="3200" b="1" dirty="0">
                <a:solidFill>
                  <a:schemeClr val="accent2"/>
                </a:solidFill>
                <a:latin typeface="Arial" charset="0"/>
                <a:cs typeface="Times New Roman" pitchFamily="18" charset="0"/>
              </a:rPr>
              <a:t>Introduction to Climate Modeling</a:t>
            </a:r>
            <a:endParaRPr lang="en-US" sz="3600" b="1" dirty="0">
              <a:solidFill>
                <a:schemeClr val="accent2"/>
              </a:solidFill>
              <a:latin typeface="Arial" charset="0"/>
              <a:ea typeface="SimSun" pitchFamily="2" charset="-122"/>
            </a:endParaRPr>
          </a:p>
        </p:txBody>
      </p:sp>
      <p:sp>
        <p:nvSpPr>
          <p:cNvPr id="3075" name="Rectangle 3"/>
          <p:cNvSpPr>
            <a:spLocks noGrp="1" noChangeArrowheads="1"/>
          </p:cNvSpPr>
          <p:nvPr>
            <p:ph type="subTitle" idx="4294967295"/>
          </p:nvPr>
        </p:nvSpPr>
        <p:spPr bwMode="auto">
          <a:xfrm>
            <a:off x="304800" y="1752600"/>
            <a:ext cx="8410575" cy="4648200"/>
          </a:xfrm>
          <a:prstGeom prst="rect">
            <a:avLst/>
          </a:prstGeom>
          <a:noFill/>
          <a:ln>
            <a:miter lim="800000"/>
            <a:headEnd/>
            <a:tailEnd/>
          </a:ln>
        </p:spPr>
        <p:txBody>
          <a:bodyPr/>
          <a:lstStyle/>
          <a:p>
            <a:pPr algn="ctr">
              <a:lnSpc>
                <a:spcPct val="80000"/>
              </a:lnSpc>
              <a:spcBef>
                <a:spcPct val="0"/>
              </a:spcBef>
              <a:buFontTx/>
              <a:buNone/>
            </a:pPr>
            <a:endParaRPr lang="en-US" sz="2800" b="1" dirty="0">
              <a:solidFill>
                <a:schemeClr val="tx2"/>
              </a:solidFill>
              <a:latin typeface="Arial" charset="0"/>
            </a:endParaRPr>
          </a:p>
          <a:p>
            <a:pPr algn="ctr">
              <a:lnSpc>
                <a:spcPct val="80000"/>
              </a:lnSpc>
              <a:buFontTx/>
              <a:buNone/>
            </a:pPr>
            <a:endParaRPr lang="en-US" sz="800" b="1" dirty="0">
              <a:solidFill>
                <a:schemeClr val="tx2"/>
              </a:solidFill>
              <a:latin typeface="Arial" charset="0"/>
              <a:cs typeface="Times New Roman" pitchFamily="18" charset="0"/>
            </a:endParaRPr>
          </a:p>
          <a:p>
            <a:pPr algn="ctr">
              <a:lnSpc>
                <a:spcPct val="80000"/>
              </a:lnSpc>
              <a:buFontTx/>
              <a:buNone/>
            </a:pPr>
            <a:endParaRPr lang="en-US" sz="2400" b="1" dirty="0">
              <a:solidFill>
                <a:schemeClr val="tx2"/>
              </a:solidFill>
              <a:latin typeface="Arial" charset="0"/>
              <a:cs typeface="Times New Roman" pitchFamily="18" charset="0"/>
            </a:endParaRPr>
          </a:p>
          <a:p>
            <a:pPr algn="ctr">
              <a:lnSpc>
                <a:spcPct val="80000"/>
              </a:lnSpc>
              <a:buFontTx/>
              <a:buNone/>
            </a:pPr>
            <a:endParaRPr lang="en-US" sz="2400" b="1" dirty="0">
              <a:solidFill>
                <a:schemeClr val="tx2"/>
              </a:solidFill>
              <a:latin typeface="Arial" charset="0"/>
              <a:cs typeface="Times New Roman" pitchFamily="18" charset="0"/>
            </a:endParaRPr>
          </a:p>
          <a:p>
            <a:pPr algn="ctr">
              <a:lnSpc>
                <a:spcPct val="80000"/>
              </a:lnSpc>
              <a:buFontTx/>
              <a:buNone/>
            </a:pPr>
            <a:endParaRPr lang="en-US" sz="1600" b="1" dirty="0">
              <a:solidFill>
                <a:schemeClr val="tx2"/>
              </a:solidFill>
              <a:latin typeface="Arial" charset="0"/>
              <a:cs typeface="Times New Roman" pitchFamily="18" charset="0"/>
            </a:endParaRPr>
          </a:p>
          <a:p>
            <a:pPr algn="ctr">
              <a:lnSpc>
                <a:spcPct val="80000"/>
              </a:lnSpc>
              <a:buFontTx/>
              <a:buNone/>
            </a:pPr>
            <a:endParaRPr lang="en-US" sz="1600" b="1" dirty="0">
              <a:solidFill>
                <a:schemeClr val="tx2"/>
              </a:solidFill>
              <a:latin typeface="Arial" charset="0"/>
              <a:cs typeface="Times New Roman" pitchFamily="18" charset="0"/>
            </a:endParaRPr>
          </a:p>
          <a:p>
            <a:pPr algn="ctr">
              <a:lnSpc>
                <a:spcPct val="80000"/>
              </a:lnSpc>
              <a:buFontTx/>
              <a:buNone/>
            </a:pPr>
            <a:endParaRPr lang="en-US" sz="1600" b="1" dirty="0">
              <a:solidFill>
                <a:schemeClr val="tx2"/>
              </a:solidFill>
              <a:latin typeface="Arial" charset="0"/>
              <a:cs typeface="Times New Roman" pitchFamily="18" charset="0"/>
            </a:endParaRPr>
          </a:p>
          <a:p>
            <a:pPr algn="ctr">
              <a:lnSpc>
                <a:spcPct val="80000"/>
              </a:lnSpc>
              <a:buFontTx/>
              <a:buNone/>
            </a:pPr>
            <a:r>
              <a:rPr lang="en-US" sz="2000" b="1" dirty="0">
                <a:solidFill>
                  <a:srgbClr val="C00000"/>
                </a:solidFill>
                <a:latin typeface="Arial" charset="0"/>
                <a:cs typeface="Times New Roman" pitchFamily="18" charset="0"/>
              </a:rPr>
              <a:t>Reading Assignment: </a:t>
            </a:r>
          </a:p>
          <a:p>
            <a:pPr algn="ctr">
              <a:lnSpc>
                <a:spcPct val="80000"/>
              </a:lnSpc>
              <a:buFontTx/>
              <a:buNone/>
            </a:pPr>
            <a:endParaRPr lang="en-US" sz="1600" b="1" dirty="0">
              <a:solidFill>
                <a:srgbClr val="C00000"/>
              </a:solidFill>
              <a:latin typeface="Arial" charset="0"/>
              <a:cs typeface="Times New Roman" pitchFamily="18" charset="0"/>
            </a:endParaRPr>
          </a:p>
          <a:p>
            <a:pPr algn="ctr">
              <a:lnSpc>
                <a:spcPct val="80000"/>
              </a:lnSpc>
              <a:buFontTx/>
              <a:buNone/>
            </a:pPr>
            <a:r>
              <a:rPr lang="en-US" sz="1800" dirty="0">
                <a:solidFill>
                  <a:srgbClr val="C00000"/>
                </a:solidFill>
                <a:latin typeface="Arial" charset="0"/>
                <a:cs typeface="Times New Roman" pitchFamily="18" charset="0"/>
              </a:rPr>
              <a:t>Chapter 3 of the UCL online textbook. </a:t>
            </a:r>
          </a:p>
          <a:p>
            <a:pPr algn="ctr">
              <a:lnSpc>
                <a:spcPct val="80000"/>
              </a:lnSpc>
              <a:buFontTx/>
              <a:buNone/>
            </a:pPr>
            <a:r>
              <a:rPr lang="en-US" sz="1800" dirty="0">
                <a:solidFill>
                  <a:srgbClr val="C00000"/>
                </a:solidFill>
                <a:latin typeface="Arial" charset="0"/>
                <a:cs typeface="Times New Roman" pitchFamily="18" charset="0"/>
              </a:rPr>
              <a:t>Chapter 5 of the </a:t>
            </a:r>
            <a:r>
              <a:rPr lang="en-US" sz="1800" dirty="0" err="1">
                <a:solidFill>
                  <a:srgbClr val="C00000"/>
                </a:solidFill>
                <a:latin typeface="Arial" charset="0"/>
                <a:cs typeface="Times New Roman" pitchFamily="18" charset="0"/>
              </a:rPr>
              <a:t>Neelin</a:t>
            </a:r>
            <a:r>
              <a:rPr lang="en-US" sz="1800" dirty="0">
                <a:solidFill>
                  <a:srgbClr val="C00000"/>
                </a:solidFill>
                <a:latin typeface="Arial" charset="0"/>
                <a:cs typeface="Times New Roman" pitchFamily="18" charset="0"/>
              </a:rPr>
              <a:t> textbook. </a:t>
            </a:r>
          </a:p>
          <a:p>
            <a:pPr algn="ctr">
              <a:lnSpc>
                <a:spcPct val="80000"/>
              </a:lnSpc>
              <a:buFontTx/>
              <a:buNone/>
            </a:pPr>
            <a:endParaRPr lang="en-US" sz="1800" dirty="0">
              <a:solidFill>
                <a:schemeClr val="tx2"/>
              </a:solidFill>
              <a:latin typeface="Arial" charset="0"/>
              <a:cs typeface="Times New Roman" pitchFamily="18" charset="0"/>
            </a:endParaRPr>
          </a:p>
          <a:p>
            <a:pPr algn="ctr">
              <a:lnSpc>
                <a:spcPct val="80000"/>
              </a:lnSpc>
              <a:buFontTx/>
              <a:buNone/>
            </a:pPr>
            <a:endParaRPr lang="en-US" sz="1800" dirty="0">
              <a:solidFill>
                <a:schemeClr val="tx2"/>
              </a:solidFill>
              <a:latin typeface="Arial" charset="0"/>
              <a:cs typeface="Times New Roman" pitchFamily="18" charset="0"/>
            </a:endParaRPr>
          </a:p>
          <a:p>
            <a:pPr algn="ctr">
              <a:lnSpc>
                <a:spcPct val="80000"/>
              </a:lnSpc>
              <a:buFontTx/>
              <a:buNone/>
            </a:pPr>
            <a:r>
              <a:rPr lang="en-US" sz="1800" b="1" dirty="0">
                <a:solidFill>
                  <a:srgbClr val="C00000"/>
                </a:solidFill>
                <a:latin typeface="Arial" charset="0"/>
                <a:cs typeface="Times New Roman" pitchFamily="18" charset="0"/>
              </a:rPr>
              <a:t>Educational GCM:</a:t>
            </a:r>
          </a:p>
          <a:p>
            <a:pPr algn="ctr">
              <a:lnSpc>
                <a:spcPct val="80000"/>
              </a:lnSpc>
              <a:buFontTx/>
              <a:buNone/>
            </a:pPr>
            <a:r>
              <a:rPr lang="en-US" sz="1800" b="1" dirty="0">
                <a:solidFill>
                  <a:srgbClr val="C00000"/>
                </a:solidFill>
                <a:latin typeface="Arial" charset="0"/>
                <a:cs typeface="Times New Roman" pitchFamily="18" charset="0"/>
              </a:rPr>
              <a:t>http://edgcm.columbia.edu/download-edgcm/software-updates/</a:t>
            </a:r>
          </a:p>
          <a:p>
            <a:pPr algn="ctr">
              <a:lnSpc>
                <a:spcPct val="80000"/>
              </a:lnSpc>
              <a:buFontTx/>
              <a:buNone/>
            </a:pPr>
            <a:endParaRPr lang="en-US" sz="2000" dirty="0">
              <a:latin typeface="Arial Narrow" pitchFamily="34" charset="0"/>
            </a:endParaRPr>
          </a:p>
        </p:txBody>
      </p:sp>
      <p:sp>
        <p:nvSpPr>
          <p:cNvPr id="3076" name="Text Box 4"/>
          <p:cNvSpPr txBox="1">
            <a:spLocks noChangeArrowheads="1"/>
          </p:cNvSpPr>
          <p:nvPr/>
        </p:nvSpPr>
        <p:spPr bwMode="auto">
          <a:xfrm>
            <a:off x="4505325" y="49641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p:txBody>
          <a:bodyPr/>
          <a:lstStyle/>
          <a:p>
            <a:pPr>
              <a:defRPr/>
            </a:pPr>
            <a:fld id="{11004247-48B2-4E85-AE06-0779406BEB7B}" type="slidenum">
              <a:rPr lang="en-US" smtClean="0">
                <a:solidFill>
                  <a:schemeClr val="bg2"/>
                </a:solidFill>
              </a:rPr>
              <a:pPr>
                <a:defRPr/>
              </a:pPr>
              <a:t>1</a:t>
            </a:fld>
            <a:endParaRPr lang="en-US" dirty="0">
              <a:solidFill>
                <a:schemeClr val="bg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994" name="Picture 2" descr="Vilhelm Bjerknes"/>
          <p:cNvPicPr>
            <a:picLocks noChangeAspect="1" noChangeArrowheads="1"/>
          </p:cNvPicPr>
          <p:nvPr/>
        </p:nvPicPr>
        <p:blipFill>
          <a:blip r:embed="rId2" cstate="print"/>
          <a:srcRect/>
          <a:stretch>
            <a:fillRect/>
          </a:stretch>
        </p:blipFill>
        <p:spPr bwMode="auto">
          <a:xfrm>
            <a:off x="7578840" y="304800"/>
            <a:ext cx="1336559" cy="1831088"/>
          </a:xfrm>
          <a:prstGeom prst="rect">
            <a:avLst/>
          </a:prstGeom>
          <a:noFill/>
        </p:spPr>
      </p:pic>
      <p:sp>
        <p:nvSpPr>
          <p:cNvPr id="3" name="Rectangle 2"/>
          <p:cNvSpPr/>
          <p:nvPr/>
        </p:nvSpPr>
        <p:spPr>
          <a:xfrm>
            <a:off x="438626" y="563225"/>
            <a:ext cx="6647974" cy="6586418"/>
          </a:xfrm>
          <a:prstGeom prst="rect">
            <a:avLst/>
          </a:prstGeom>
        </p:spPr>
        <p:txBody>
          <a:bodyPr wrap="none">
            <a:spAutoFit/>
          </a:bodyPr>
          <a:lstStyle/>
          <a:p>
            <a:pPr algn="l"/>
            <a:r>
              <a:rPr lang="en-US" sz="2000" b="1" dirty="0">
                <a:solidFill>
                  <a:srgbClr val="FF0000"/>
                </a:solidFill>
              </a:rPr>
              <a:t>1904</a:t>
            </a:r>
            <a:r>
              <a:rPr lang="en-US" sz="2000" dirty="0"/>
              <a:t>: Norwegian meteorologist </a:t>
            </a:r>
            <a:r>
              <a:rPr lang="en-US" sz="2000" dirty="0" err="1">
                <a:solidFill>
                  <a:srgbClr val="C00000"/>
                </a:solidFill>
              </a:rPr>
              <a:t>Vilhelm</a:t>
            </a:r>
            <a:r>
              <a:rPr lang="en-US" sz="2000" dirty="0">
                <a:solidFill>
                  <a:srgbClr val="C00000"/>
                </a:solidFill>
              </a:rPr>
              <a:t> </a:t>
            </a:r>
            <a:r>
              <a:rPr lang="en-US" sz="2000" dirty="0" err="1">
                <a:solidFill>
                  <a:srgbClr val="C00000"/>
                </a:solidFill>
              </a:rPr>
              <a:t>Bjerknes</a:t>
            </a:r>
            <a:r>
              <a:rPr lang="en-US" sz="2000" dirty="0"/>
              <a:t> stated the </a:t>
            </a:r>
          </a:p>
          <a:p>
            <a:pPr algn="l"/>
            <a:r>
              <a:rPr lang="en-US" sz="2000" dirty="0"/>
              <a:t>        weather forecasting problem as</a:t>
            </a:r>
          </a:p>
          <a:p>
            <a:pPr algn="l"/>
            <a:r>
              <a:rPr lang="en-US" sz="2000" dirty="0"/>
              <a:t>    </a:t>
            </a:r>
            <a:r>
              <a:rPr lang="en-US" sz="1800" dirty="0"/>
              <a:t>1. A sufficiently accurate knowledge of the state of the atmosphere</a:t>
            </a:r>
          </a:p>
          <a:p>
            <a:pPr algn="l"/>
            <a:r>
              <a:rPr lang="en-US" sz="1800" dirty="0"/>
              <a:t>         at the initial time; and</a:t>
            </a:r>
          </a:p>
          <a:p>
            <a:pPr algn="l"/>
            <a:r>
              <a:rPr lang="en-US" sz="1800" dirty="0"/>
              <a:t>      2. A sufficiently accurate knowledge of the laws according to which </a:t>
            </a:r>
          </a:p>
          <a:p>
            <a:pPr algn="l"/>
            <a:r>
              <a:rPr lang="en-US" sz="1800" dirty="0"/>
              <a:t>          one state of the atmosphere develops from another. </a:t>
            </a:r>
          </a:p>
          <a:p>
            <a:pPr algn="l"/>
            <a:r>
              <a:rPr lang="en-US" sz="1800" dirty="0"/>
              <a:t> These are still valid today, but a third condition is that there is sufficient </a:t>
            </a:r>
          </a:p>
          <a:p>
            <a:pPr algn="l"/>
            <a:r>
              <a:rPr lang="en-US" sz="1800" dirty="0"/>
              <a:t>computing power to carry out the calculations in a timely fashion. </a:t>
            </a:r>
          </a:p>
          <a:p>
            <a:pPr algn="l"/>
            <a:endParaRPr lang="en-US" sz="1800" dirty="0"/>
          </a:p>
          <a:p>
            <a:pPr algn="l"/>
            <a:r>
              <a:rPr lang="en-US" sz="1800" b="1" dirty="0">
                <a:solidFill>
                  <a:srgbClr val="FF0000"/>
                </a:solidFill>
              </a:rPr>
              <a:t>During World War I</a:t>
            </a:r>
            <a:r>
              <a:rPr lang="en-US" sz="1800" dirty="0"/>
              <a:t>, English scientist </a:t>
            </a:r>
            <a:r>
              <a:rPr lang="en-US" sz="1800" dirty="0">
                <a:solidFill>
                  <a:srgbClr val="C00000"/>
                </a:solidFill>
              </a:rPr>
              <a:t>Lewis. F. Richardson </a:t>
            </a:r>
            <a:r>
              <a:rPr lang="en-US" sz="1800" dirty="0"/>
              <a:t>attempted to </a:t>
            </a:r>
          </a:p>
          <a:p>
            <a:pPr algn="l"/>
            <a:r>
              <a:rPr lang="en-US" sz="1800" dirty="0"/>
              <a:t>      forecast the weather by solving the basic equations of atmospheric</a:t>
            </a:r>
          </a:p>
          <a:p>
            <a:pPr algn="l"/>
            <a:r>
              <a:rPr lang="en-US" sz="1800" dirty="0"/>
              <a:t>      motions using a mechanical calculator, when people realized that the</a:t>
            </a:r>
          </a:p>
          <a:p>
            <a:pPr algn="l"/>
            <a:r>
              <a:rPr lang="en-US" sz="1800" dirty="0"/>
              <a:t>      equations can be solved only through numerical approximations. 	</a:t>
            </a:r>
          </a:p>
          <a:p>
            <a:pPr algn="l"/>
            <a:endParaRPr lang="en-US" sz="1800" dirty="0"/>
          </a:p>
          <a:p>
            <a:pPr algn="l"/>
            <a:r>
              <a:rPr lang="en-US" sz="1800" b="1" dirty="0">
                <a:solidFill>
                  <a:srgbClr val="FF0000"/>
                </a:solidFill>
              </a:rPr>
              <a:t>Late 1940s to early 1950s</a:t>
            </a:r>
            <a:r>
              <a:rPr lang="en-US" sz="1800" dirty="0"/>
              <a:t>: </a:t>
            </a:r>
          </a:p>
          <a:p>
            <a:pPr algn="l"/>
            <a:r>
              <a:rPr lang="en-US" sz="1800" dirty="0"/>
              <a:t>      American meteorologist </a:t>
            </a:r>
            <a:r>
              <a:rPr lang="en-US" sz="1800" dirty="0" err="1">
                <a:solidFill>
                  <a:srgbClr val="C00000"/>
                </a:solidFill>
              </a:rPr>
              <a:t>Jule</a:t>
            </a:r>
            <a:r>
              <a:rPr lang="en-US" sz="1800" dirty="0">
                <a:solidFill>
                  <a:srgbClr val="C00000"/>
                </a:solidFill>
              </a:rPr>
              <a:t> G. </a:t>
            </a:r>
            <a:r>
              <a:rPr lang="en-US" sz="1800" dirty="0" err="1">
                <a:solidFill>
                  <a:srgbClr val="C00000"/>
                </a:solidFill>
              </a:rPr>
              <a:t>Charney</a:t>
            </a:r>
            <a:r>
              <a:rPr lang="en-US" sz="1800" dirty="0">
                <a:solidFill>
                  <a:srgbClr val="C00000"/>
                </a:solidFill>
              </a:rPr>
              <a:t> </a:t>
            </a:r>
            <a:r>
              <a:rPr lang="en-US" sz="1800" dirty="0"/>
              <a:t>led a team of scientists to </a:t>
            </a:r>
          </a:p>
          <a:p>
            <a:pPr algn="l"/>
            <a:r>
              <a:rPr lang="en-US" sz="1800" dirty="0"/>
              <a:t>      perform the first numerical weather forecast on an electronic computer</a:t>
            </a:r>
          </a:p>
          <a:p>
            <a:pPr algn="l"/>
            <a:r>
              <a:rPr lang="en-US" sz="1800" dirty="0"/>
              <a:t>      built at Princeton University’s Institute for Advanced Studies. </a:t>
            </a:r>
          </a:p>
          <a:p>
            <a:pPr algn="l"/>
            <a:endParaRPr lang="en-US" sz="1200" b="1" dirty="0"/>
          </a:p>
          <a:p>
            <a:pPr algn="l"/>
            <a:r>
              <a:rPr lang="en-US" sz="1800" b="1" dirty="0">
                <a:solidFill>
                  <a:srgbClr val="FF0000"/>
                </a:solidFill>
              </a:rPr>
              <a:t>Late 1950s</a:t>
            </a:r>
            <a:r>
              <a:rPr lang="en-US" sz="1800" dirty="0">
                <a:solidFill>
                  <a:srgbClr val="FF0000"/>
                </a:solidFill>
              </a:rPr>
              <a:t>: </a:t>
            </a:r>
            <a:r>
              <a:rPr lang="en-US" sz="1800" dirty="0"/>
              <a:t>Formation of the group led to the now </a:t>
            </a:r>
            <a:r>
              <a:rPr lang="en-US" sz="1800" dirty="0">
                <a:solidFill>
                  <a:srgbClr val="C00000"/>
                </a:solidFill>
              </a:rPr>
              <a:t>Geophysical Fluid </a:t>
            </a:r>
          </a:p>
          <a:p>
            <a:pPr algn="l"/>
            <a:r>
              <a:rPr lang="en-US" sz="1800" dirty="0">
                <a:solidFill>
                  <a:srgbClr val="C00000"/>
                </a:solidFill>
              </a:rPr>
              <a:t>      Dynamics Laboratory (GFDL). </a:t>
            </a:r>
            <a:r>
              <a:rPr lang="en-US" sz="1800" dirty="0"/>
              <a:t>Thereafter, weather and climate modeling</a:t>
            </a:r>
          </a:p>
          <a:p>
            <a:pPr algn="l"/>
            <a:r>
              <a:rPr lang="en-US" sz="1800" dirty="0"/>
              <a:t>      became popular throughout the world.  </a:t>
            </a:r>
          </a:p>
          <a:p>
            <a:pPr algn="l"/>
            <a:endParaRPr lang="en-US" sz="2000" dirty="0"/>
          </a:p>
        </p:txBody>
      </p:sp>
      <p:sp>
        <p:nvSpPr>
          <p:cNvPr id="4" name="Rectangle 3"/>
          <p:cNvSpPr/>
          <p:nvPr/>
        </p:nvSpPr>
        <p:spPr>
          <a:xfrm>
            <a:off x="7532073" y="2079532"/>
            <a:ext cx="1413207" cy="523220"/>
          </a:xfrm>
          <a:prstGeom prst="rect">
            <a:avLst/>
          </a:prstGeom>
        </p:spPr>
        <p:txBody>
          <a:bodyPr wrap="none">
            <a:spAutoFit/>
          </a:bodyPr>
          <a:lstStyle/>
          <a:p>
            <a:r>
              <a:rPr lang="en-US" sz="1400" b="1" dirty="0" err="1"/>
              <a:t>Vilhelm</a:t>
            </a:r>
            <a:r>
              <a:rPr lang="en-US" sz="1400" b="1" dirty="0"/>
              <a:t> </a:t>
            </a:r>
            <a:r>
              <a:rPr lang="en-US" sz="1400" b="1" dirty="0" err="1"/>
              <a:t>Bjerknes</a:t>
            </a:r>
            <a:r>
              <a:rPr lang="en-US" sz="1400" b="1" dirty="0"/>
              <a:t> </a:t>
            </a:r>
          </a:p>
          <a:p>
            <a:r>
              <a:rPr lang="en-US" sz="1400" b="1" dirty="0"/>
              <a:t>(1862-1951)</a:t>
            </a:r>
          </a:p>
        </p:txBody>
      </p:sp>
      <p:pic>
        <p:nvPicPr>
          <p:cNvPr id="340998" name="Picture 6" descr="http://privatewww.essex.ac.uk/%7Eksg/images/richardson.jpeg"/>
          <p:cNvPicPr>
            <a:picLocks noChangeAspect="1" noChangeArrowheads="1"/>
          </p:cNvPicPr>
          <p:nvPr/>
        </p:nvPicPr>
        <p:blipFill>
          <a:blip r:embed="rId3" cstate="print"/>
          <a:srcRect/>
          <a:stretch>
            <a:fillRect/>
          </a:stretch>
        </p:blipFill>
        <p:spPr bwMode="auto">
          <a:xfrm>
            <a:off x="7625976" y="2659252"/>
            <a:ext cx="1371600" cy="1668439"/>
          </a:xfrm>
          <a:prstGeom prst="rect">
            <a:avLst/>
          </a:prstGeom>
          <a:noFill/>
        </p:spPr>
      </p:pic>
      <p:sp>
        <p:nvSpPr>
          <p:cNvPr id="7" name="Rectangle 6"/>
          <p:cNvSpPr/>
          <p:nvPr/>
        </p:nvSpPr>
        <p:spPr>
          <a:xfrm>
            <a:off x="7439208" y="4277380"/>
            <a:ext cx="1757212" cy="523220"/>
          </a:xfrm>
          <a:prstGeom prst="rect">
            <a:avLst/>
          </a:prstGeom>
        </p:spPr>
        <p:txBody>
          <a:bodyPr wrap="none">
            <a:spAutoFit/>
          </a:bodyPr>
          <a:lstStyle/>
          <a:p>
            <a:r>
              <a:rPr lang="en-US" sz="1400" b="1" dirty="0"/>
              <a:t>Lewis Fry Richardson </a:t>
            </a:r>
          </a:p>
          <a:p>
            <a:r>
              <a:rPr lang="en-US" sz="1400" b="1" dirty="0"/>
              <a:t>(1882-1953)</a:t>
            </a:r>
          </a:p>
        </p:txBody>
      </p:sp>
      <p:pic>
        <p:nvPicPr>
          <p:cNvPr id="341000" name="Picture 8" descr="http://upload.wikimedia.org/wikipedia/en/thumb/4/4c/Jule_Gregory_Charney.jpg/220px-Jule_Gregory_Charney.jpg"/>
          <p:cNvPicPr>
            <a:picLocks noChangeAspect="1" noChangeArrowheads="1"/>
          </p:cNvPicPr>
          <p:nvPr/>
        </p:nvPicPr>
        <p:blipFill>
          <a:blip r:embed="rId4" cstate="print"/>
          <a:srcRect/>
          <a:stretch>
            <a:fillRect/>
          </a:stretch>
        </p:blipFill>
        <p:spPr bwMode="auto">
          <a:xfrm>
            <a:off x="7696200" y="4800600"/>
            <a:ext cx="1295400" cy="1619250"/>
          </a:xfrm>
          <a:prstGeom prst="rect">
            <a:avLst/>
          </a:prstGeom>
          <a:noFill/>
        </p:spPr>
      </p:pic>
      <p:sp>
        <p:nvSpPr>
          <p:cNvPr id="9" name="Rectangle 8"/>
          <p:cNvSpPr/>
          <p:nvPr/>
        </p:nvSpPr>
        <p:spPr>
          <a:xfrm>
            <a:off x="7873736" y="6410980"/>
            <a:ext cx="1192955" cy="523220"/>
          </a:xfrm>
          <a:prstGeom prst="rect">
            <a:avLst/>
          </a:prstGeom>
        </p:spPr>
        <p:txBody>
          <a:bodyPr wrap="none">
            <a:spAutoFit/>
          </a:bodyPr>
          <a:lstStyle/>
          <a:p>
            <a:r>
              <a:rPr lang="en-US" sz="1400" b="1" dirty="0" err="1"/>
              <a:t>Jule</a:t>
            </a:r>
            <a:r>
              <a:rPr lang="en-US" sz="1400" b="1" dirty="0"/>
              <a:t>  </a:t>
            </a:r>
            <a:r>
              <a:rPr lang="en-US" sz="1400" b="1" dirty="0" err="1"/>
              <a:t>Charney</a:t>
            </a:r>
            <a:r>
              <a:rPr lang="en-US" sz="1400" b="1" dirty="0"/>
              <a:t> </a:t>
            </a:r>
          </a:p>
          <a:p>
            <a:r>
              <a:rPr lang="en-US" sz="1400" b="1" dirty="0"/>
              <a:t>(1917-1971)</a:t>
            </a:r>
          </a:p>
        </p:txBody>
      </p:sp>
      <p:sp>
        <p:nvSpPr>
          <p:cNvPr id="10" name="Rectangle 2"/>
          <p:cNvSpPr txBox="1">
            <a:spLocks noChangeArrowheads="1"/>
          </p:cNvSpPr>
          <p:nvPr/>
        </p:nvSpPr>
        <p:spPr>
          <a:xfrm>
            <a:off x="-228600" y="76200"/>
            <a:ext cx="8153400" cy="685800"/>
          </a:xfrm>
          <a:prstGeom prst="rect">
            <a:avLst/>
          </a:prstGeom>
          <a:effectLst>
            <a:outerShdw blurRad="50800" dist="38100" dir="2700000" algn="tl" rotWithShape="0">
              <a:prstClr val="black"/>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chemeClr val="tx2"/>
                </a:solidFill>
                <a:effectLst/>
                <a:uLnTx/>
                <a:uFillTx/>
                <a:latin typeface="Arial" charset="0"/>
                <a:ea typeface="SimSun" pitchFamily="2" charset="-122"/>
                <a:cs typeface="+mj-cs"/>
              </a:rPr>
              <a:t>Timeline of Numerical Weather &amp;</a:t>
            </a:r>
            <a:r>
              <a:rPr kumimoji="0" lang="en-US" sz="2400" b="1" i="0" u="none" strike="noStrike" kern="0" cap="none" spc="0" normalizeH="0" noProof="0" dirty="0">
                <a:ln>
                  <a:noFill/>
                </a:ln>
                <a:solidFill>
                  <a:schemeClr val="tx2"/>
                </a:solidFill>
                <a:effectLst/>
                <a:uLnTx/>
                <a:uFillTx/>
                <a:latin typeface="Arial" charset="0"/>
                <a:ea typeface="SimSun" pitchFamily="2" charset="-122"/>
                <a:cs typeface="+mj-cs"/>
              </a:rPr>
              <a:t> Climate </a:t>
            </a:r>
            <a:r>
              <a:rPr kumimoji="0" lang="en-US" sz="2400" b="1" i="0" u="none" strike="noStrike" kern="0" cap="none" spc="0" normalizeH="0" baseline="0" noProof="0" dirty="0">
                <a:ln>
                  <a:noFill/>
                </a:ln>
                <a:solidFill>
                  <a:schemeClr val="tx2"/>
                </a:solidFill>
                <a:effectLst/>
                <a:uLnTx/>
                <a:uFillTx/>
                <a:latin typeface="Arial" charset="0"/>
                <a:ea typeface="SimSun" pitchFamily="2" charset="-122"/>
                <a:cs typeface="+mj-cs"/>
              </a:rPr>
              <a:t>Modeling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33400"/>
            <a:ext cx="7315200" cy="6547946"/>
          </a:xfrm>
          <a:prstGeom prst="rect">
            <a:avLst/>
          </a:prstGeom>
        </p:spPr>
        <p:txBody>
          <a:bodyPr wrap="square">
            <a:spAutoFit/>
          </a:bodyPr>
          <a:lstStyle/>
          <a:p>
            <a:pPr algn="l"/>
            <a:r>
              <a:rPr lang="en-US" sz="1800" b="1" dirty="0">
                <a:solidFill>
                  <a:srgbClr val="FF0000"/>
                </a:solidFill>
              </a:rPr>
              <a:t>1960s – 1970s</a:t>
            </a:r>
            <a:r>
              <a:rPr lang="en-US" sz="1800" dirty="0"/>
              <a:t>:  </a:t>
            </a:r>
          </a:p>
          <a:p>
            <a:pPr algn="l"/>
            <a:r>
              <a:rPr lang="en-US" sz="1800" b="1" dirty="0"/>
              <a:t>	</a:t>
            </a:r>
            <a:r>
              <a:rPr lang="en-US" sz="1400" b="1" dirty="0" err="1">
                <a:solidFill>
                  <a:srgbClr val="C00000"/>
                </a:solidFill>
              </a:rPr>
              <a:t>Syukuro</a:t>
            </a:r>
            <a:r>
              <a:rPr lang="en-US" sz="1400" b="1" dirty="0">
                <a:solidFill>
                  <a:srgbClr val="C00000"/>
                </a:solidFill>
              </a:rPr>
              <a:t> (“</a:t>
            </a:r>
            <a:r>
              <a:rPr lang="en-US" sz="1400" b="1" dirty="0" err="1">
                <a:solidFill>
                  <a:srgbClr val="C00000"/>
                </a:solidFill>
              </a:rPr>
              <a:t>Suki</a:t>
            </a:r>
            <a:r>
              <a:rPr lang="en-US" sz="1400" b="1" dirty="0">
                <a:solidFill>
                  <a:srgbClr val="C00000"/>
                </a:solidFill>
              </a:rPr>
              <a:t>”) </a:t>
            </a:r>
            <a:r>
              <a:rPr lang="en-US" sz="1400" b="1" dirty="0" err="1">
                <a:solidFill>
                  <a:srgbClr val="C00000"/>
                </a:solidFill>
              </a:rPr>
              <a:t>Manabe</a:t>
            </a:r>
            <a:r>
              <a:rPr lang="en-US" sz="1400" b="1" dirty="0"/>
              <a:t> and</a:t>
            </a:r>
            <a:r>
              <a:rPr lang="en-US" sz="1400" b="1" dirty="0">
                <a:solidFill>
                  <a:srgbClr val="C00000"/>
                </a:solidFill>
              </a:rPr>
              <a:t> Kirk Bryan</a:t>
            </a:r>
            <a:r>
              <a:rPr lang="en-US" sz="1400" b="1" dirty="0"/>
              <a:t> at </a:t>
            </a:r>
            <a:r>
              <a:rPr lang="en-US" sz="1400" b="1" dirty="0">
                <a:solidFill>
                  <a:srgbClr val="C00000"/>
                </a:solidFill>
              </a:rPr>
              <a:t>GFDL</a:t>
            </a:r>
            <a:r>
              <a:rPr lang="en-US" sz="1400" b="1" dirty="0"/>
              <a:t> developed</a:t>
            </a:r>
          </a:p>
          <a:p>
            <a:pPr algn="l"/>
            <a:r>
              <a:rPr lang="en-US" sz="1400" b="1" dirty="0"/>
              <a:t>                     the first atmospheric and oceanic GCM and the first coupled GCM.</a:t>
            </a:r>
          </a:p>
          <a:p>
            <a:pPr algn="l"/>
            <a:r>
              <a:rPr lang="en-US" sz="1400" b="1" dirty="0"/>
              <a:t>                     </a:t>
            </a:r>
            <a:r>
              <a:rPr lang="en-US" sz="1400" b="1" dirty="0">
                <a:solidFill>
                  <a:srgbClr val="C00000"/>
                </a:solidFill>
              </a:rPr>
              <a:t>Warren M. Washington</a:t>
            </a:r>
            <a:r>
              <a:rPr lang="en-US" sz="1400" b="1" dirty="0"/>
              <a:t> et al. at </a:t>
            </a:r>
            <a:r>
              <a:rPr lang="en-US" sz="1400" b="1" dirty="0">
                <a:solidFill>
                  <a:srgbClr val="C00000"/>
                </a:solidFill>
              </a:rPr>
              <a:t>NCAR</a:t>
            </a:r>
            <a:r>
              <a:rPr lang="en-US" sz="1400" b="1" dirty="0"/>
              <a:t> also developed AGCMs. </a:t>
            </a:r>
            <a:r>
              <a:rPr lang="en-US" sz="1800" b="1" dirty="0"/>
              <a:t>	</a:t>
            </a:r>
          </a:p>
          <a:p>
            <a:pPr algn="l"/>
            <a:r>
              <a:rPr lang="en-US" sz="1600" b="1" dirty="0"/>
              <a:t>         </a:t>
            </a:r>
            <a:r>
              <a:rPr lang="en-US" sz="1400" b="1" dirty="0"/>
              <a:t>GFDL and NCAR have remained as the leading climate modeling    </a:t>
            </a:r>
          </a:p>
          <a:p>
            <a:pPr algn="l"/>
            <a:r>
              <a:rPr lang="en-US" sz="1400" b="1" dirty="0"/>
              <a:t>         groups in the world.  </a:t>
            </a:r>
            <a:endParaRPr lang="en-US" sz="1600" b="1" dirty="0"/>
          </a:p>
          <a:p>
            <a:pPr algn="l"/>
            <a:endParaRPr lang="en-US" sz="1400" dirty="0"/>
          </a:p>
          <a:p>
            <a:pPr algn="l"/>
            <a:r>
              <a:rPr lang="en-US" sz="1800" b="1" dirty="0">
                <a:solidFill>
                  <a:schemeClr val="tx2"/>
                </a:solidFill>
              </a:rPr>
              <a:t>1980s: </a:t>
            </a:r>
          </a:p>
          <a:p>
            <a:pPr algn="l"/>
            <a:r>
              <a:rPr lang="en-US" sz="1400" b="1" dirty="0"/>
              <a:t>       AGCMs became widely used for 2xCO</a:t>
            </a:r>
            <a:r>
              <a:rPr lang="en-US" sz="1400" b="1" baseline="-25000" dirty="0"/>
              <a:t>2</a:t>
            </a:r>
            <a:r>
              <a:rPr lang="en-US" sz="1400" b="1" dirty="0"/>
              <a:t> sensitivity experiments. </a:t>
            </a:r>
            <a:endParaRPr lang="en-US" sz="1200" b="1" dirty="0"/>
          </a:p>
          <a:p>
            <a:pPr algn="l"/>
            <a:endParaRPr lang="en-US" sz="1050" b="1" dirty="0"/>
          </a:p>
          <a:p>
            <a:pPr algn="l"/>
            <a:r>
              <a:rPr lang="en-US" sz="1200" b="1" dirty="0"/>
              <a:t>      </a:t>
            </a:r>
            <a:r>
              <a:rPr lang="en-US" sz="1400" b="1" dirty="0">
                <a:solidFill>
                  <a:srgbClr val="C00000"/>
                </a:solidFill>
              </a:rPr>
              <a:t>James E. Hansen</a:t>
            </a:r>
            <a:r>
              <a:rPr lang="en-US" sz="1400" b="1" dirty="0"/>
              <a:t> at </a:t>
            </a:r>
            <a:r>
              <a:rPr lang="en-US" sz="1400" b="1" dirty="0">
                <a:solidFill>
                  <a:srgbClr val="C00000"/>
                </a:solidFill>
              </a:rPr>
              <a:t>NASA Goddard Institute for Space Studies  (GISS) </a:t>
            </a:r>
            <a:r>
              <a:rPr lang="en-US" sz="1400" b="1" dirty="0"/>
              <a:t>in    </a:t>
            </a:r>
          </a:p>
          <a:p>
            <a:pPr algn="l"/>
            <a:r>
              <a:rPr lang="en-US" sz="1400" b="1" dirty="0"/>
              <a:t>     NYC developed AGCMs to study GHG impacts on climate</a:t>
            </a:r>
          </a:p>
          <a:p>
            <a:pPr algn="l"/>
            <a:endParaRPr lang="en-US" sz="1000" b="1" dirty="0"/>
          </a:p>
          <a:p>
            <a:pPr algn="l"/>
            <a:r>
              <a:rPr lang="en-US" sz="1400" b="1" dirty="0"/>
              <a:t>     </a:t>
            </a:r>
            <a:r>
              <a:rPr lang="en-US" sz="1400" b="1" dirty="0">
                <a:solidFill>
                  <a:srgbClr val="C00000"/>
                </a:solidFill>
              </a:rPr>
              <a:t>John F. Mitchell</a:t>
            </a:r>
            <a:r>
              <a:rPr lang="en-US" sz="1400" b="1" dirty="0"/>
              <a:t> at </a:t>
            </a:r>
            <a:r>
              <a:rPr lang="en-US" sz="1400" b="1" dirty="0">
                <a:solidFill>
                  <a:srgbClr val="C00000"/>
                </a:solidFill>
              </a:rPr>
              <a:t>U.K. Met Office </a:t>
            </a:r>
            <a:r>
              <a:rPr lang="en-US" sz="1400" b="1" dirty="0"/>
              <a:t>developed one of the leading AGCMs in   </a:t>
            </a:r>
          </a:p>
          <a:p>
            <a:pPr algn="l"/>
            <a:r>
              <a:rPr lang="en-US" sz="1400" b="1" dirty="0"/>
              <a:t>      the world. The Met Office GCM remains one of the better models today. </a:t>
            </a:r>
            <a:endParaRPr lang="en-US" sz="1200" b="1" dirty="0"/>
          </a:p>
          <a:p>
            <a:pPr algn="l"/>
            <a:r>
              <a:rPr lang="en-US" sz="1000" b="1" dirty="0"/>
              <a:t>      	</a:t>
            </a:r>
          </a:p>
          <a:p>
            <a:pPr algn="l"/>
            <a:endParaRPr lang="en-US" sz="600" b="1" dirty="0">
              <a:solidFill>
                <a:schemeClr val="tx2"/>
              </a:solidFill>
            </a:endParaRPr>
          </a:p>
          <a:p>
            <a:pPr algn="l"/>
            <a:r>
              <a:rPr lang="en-US" sz="1800" b="1" dirty="0">
                <a:solidFill>
                  <a:schemeClr val="tx2"/>
                </a:solidFill>
              </a:rPr>
              <a:t> 1990s: </a:t>
            </a:r>
            <a:endParaRPr lang="en-US" sz="1600" b="1" dirty="0">
              <a:solidFill>
                <a:schemeClr val="tx2"/>
              </a:solidFill>
            </a:endParaRPr>
          </a:p>
          <a:p>
            <a:pPr algn="l"/>
            <a:r>
              <a:rPr lang="en-US" sz="1400" b="1" dirty="0"/>
              <a:t>      The coupling between most AGCMs and OGCMs requires surface flux     </a:t>
            </a:r>
          </a:p>
          <a:p>
            <a:pPr algn="l"/>
            <a:r>
              <a:rPr lang="en-US" sz="1400" b="1" dirty="0"/>
              <a:t>      correction.  GFDL, NCAR, and U.K. Met Office were the leading centers. </a:t>
            </a:r>
            <a:r>
              <a:rPr lang="en-US" sz="1200" b="1" dirty="0"/>
              <a:t> </a:t>
            </a:r>
          </a:p>
          <a:p>
            <a:pPr algn="l"/>
            <a:r>
              <a:rPr lang="en-US" sz="800" b="1" dirty="0"/>
              <a:t>	</a:t>
            </a:r>
          </a:p>
          <a:p>
            <a:pPr algn="l"/>
            <a:endParaRPr lang="en-US" sz="800" b="1" dirty="0">
              <a:solidFill>
                <a:schemeClr val="tx2"/>
              </a:solidFill>
            </a:endParaRPr>
          </a:p>
          <a:p>
            <a:pPr algn="l"/>
            <a:r>
              <a:rPr lang="en-US" sz="1800" b="1" dirty="0">
                <a:solidFill>
                  <a:schemeClr val="tx2"/>
                </a:solidFill>
              </a:rPr>
              <a:t> 2000s: </a:t>
            </a:r>
          </a:p>
          <a:p>
            <a:pPr algn="l"/>
            <a:r>
              <a:rPr lang="en-US" sz="1400" b="1" dirty="0"/>
              <a:t>      Fully coupled climate models without flux correction became popular. </a:t>
            </a:r>
          </a:p>
          <a:p>
            <a:pPr algn="l"/>
            <a:r>
              <a:rPr lang="en-US" sz="1400" b="1" dirty="0"/>
              <a:t>      Motivated by the IPCC Assessment Reports and the CMIP projects, many new groups</a:t>
            </a:r>
          </a:p>
          <a:p>
            <a:pPr algn="l"/>
            <a:r>
              <a:rPr lang="en-US" sz="1400" b="1" dirty="0"/>
              <a:t>      started to develop/improve climate models and make future climate projections.         </a:t>
            </a:r>
          </a:p>
          <a:p>
            <a:pPr algn="l"/>
            <a:r>
              <a:rPr lang="en-US" sz="1400" b="1" dirty="0"/>
              <a:t>     Today, there are over 20 different climate modeling groups that develop GCMs in a  </a:t>
            </a:r>
          </a:p>
          <a:p>
            <a:pPr algn="l"/>
            <a:r>
              <a:rPr lang="en-US" sz="1400" b="1" dirty="0"/>
              <a:t>     number of countries, including U.S., U.K., Germany, France, Canada, Japan, Australia,  </a:t>
            </a:r>
          </a:p>
          <a:p>
            <a:pPr algn="l"/>
            <a:r>
              <a:rPr lang="en-US" sz="1400" b="1" dirty="0"/>
              <a:t>     China, &amp; Russia  </a:t>
            </a:r>
            <a:r>
              <a:rPr lang="en-US" sz="1200" b="1" dirty="0"/>
              <a:t>	</a:t>
            </a:r>
          </a:p>
          <a:p>
            <a:pPr algn="l"/>
            <a:endParaRPr lang="en-US" sz="1200" b="1" dirty="0"/>
          </a:p>
        </p:txBody>
      </p:sp>
      <p:sp>
        <p:nvSpPr>
          <p:cNvPr id="4" name="Rectangle 3"/>
          <p:cNvSpPr/>
          <p:nvPr/>
        </p:nvSpPr>
        <p:spPr>
          <a:xfrm>
            <a:off x="6675286" y="1628308"/>
            <a:ext cx="994182" cy="461665"/>
          </a:xfrm>
          <a:prstGeom prst="rect">
            <a:avLst/>
          </a:prstGeom>
        </p:spPr>
        <p:txBody>
          <a:bodyPr wrap="none">
            <a:spAutoFit/>
          </a:bodyPr>
          <a:lstStyle/>
          <a:p>
            <a:r>
              <a:rPr lang="en-US" sz="1200" b="1" dirty="0" err="1"/>
              <a:t>Suki</a:t>
            </a:r>
            <a:r>
              <a:rPr lang="en-US" sz="1200" b="1" dirty="0"/>
              <a:t> </a:t>
            </a:r>
            <a:r>
              <a:rPr lang="en-US" sz="1200" b="1" dirty="0" err="1"/>
              <a:t>Manabe</a:t>
            </a:r>
            <a:r>
              <a:rPr lang="en-US" sz="1200" b="1" dirty="0"/>
              <a:t> </a:t>
            </a:r>
          </a:p>
          <a:p>
            <a:r>
              <a:rPr lang="en-US" sz="1200" b="1" dirty="0"/>
              <a:t>(1931- )</a:t>
            </a:r>
          </a:p>
        </p:txBody>
      </p:sp>
      <p:sp>
        <p:nvSpPr>
          <p:cNvPr id="7" name="Rectangle 6"/>
          <p:cNvSpPr/>
          <p:nvPr/>
        </p:nvSpPr>
        <p:spPr>
          <a:xfrm>
            <a:off x="7086600" y="3912513"/>
            <a:ext cx="1306768" cy="430887"/>
          </a:xfrm>
          <a:prstGeom prst="rect">
            <a:avLst/>
          </a:prstGeom>
        </p:spPr>
        <p:txBody>
          <a:bodyPr wrap="none">
            <a:spAutoFit/>
          </a:bodyPr>
          <a:lstStyle/>
          <a:p>
            <a:r>
              <a:rPr lang="en-US" sz="1100" b="1" dirty="0"/>
              <a:t>Warren Washington </a:t>
            </a:r>
          </a:p>
          <a:p>
            <a:r>
              <a:rPr lang="en-US" sz="1100" b="1" dirty="0"/>
              <a:t>(1936-)</a:t>
            </a:r>
          </a:p>
        </p:txBody>
      </p:sp>
      <p:sp>
        <p:nvSpPr>
          <p:cNvPr id="9" name="Rectangle 8"/>
          <p:cNvSpPr/>
          <p:nvPr/>
        </p:nvSpPr>
        <p:spPr>
          <a:xfrm>
            <a:off x="5715000" y="3576935"/>
            <a:ext cx="1261884" cy="461665"/>
          </a:xfrm>
          <a:prstGeom prst="rect">
            <a:avLst/>
          </a:prstGeom>
        </p:spPr>
        <p:txBody>
          <a:bodyPr wrap="none">
            <a:spAutoFit/>
          </a:bodyPr>
          <a:lstStyle/>
          <a:p>
            <a:r>
              <a:rPr lang="en-US" sz="1200" b="1" dirty="0"/>
              <a:t>James E. Hansen </a:t>
            </a:r>
          </a:p>
          <a:p>
            <a:r>
              <a:rPr lang="en-US" sz="1200" b="1" dirty="0"/>
              <a:t>(1941-)</a:t>
            </a:r>
          </a:p>
        </p:txBody>
      </p:sp>
      <p:sp>
        <p:nvSpPr>
          <p:cNvPr id="10" name="Rectangle 2"/>
          <p:cNvSpPr txBox="1">
            <a:spLocks noChangeArrowheads="1"/>
          </p:cNvSpPr>
          <p:nvPr/>
        </p:nvSpPr>
        <p:spPr>
          <a:xfrm>
            <a:off x="-762000" y="76200"/>
            <a:ext cx="8153400" cy="685800"/>
          </a:xfrm>
          <a:prstGeom prst="rect">
            <a:avLst/>
          </a:prstGeom>
          <a:effectLst>
            <a:outerShdw blurRad="50800" dist="38100" dir="2700000" algn="tl" rotWithShape="0">
              <a:prstClr val="black"/>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b="1" kern="0" dirty="0">
                <a:solidFill>
                  <a:schemeClr val="tx2"/>
                </a:solidFill>
                <a:latin typeface="Arial" charset="0"/>
                <a:ea typeface="SimSun" pitchFamily="2" charset="-122"/>
                <a:cs typeface="+mj-cs"/>
              </a:rPr>
              <a:t>Timeline of Climate Modeling </a:t>
            </a:r>
            <a:endParaRPr kumimoji="0" lang="en-US" b="1" i="0" u="none" strike="noStrike" kern="0" cap="none" spc="0" normalizeH="0" baseline="0" noProof="0" dirty="0">
              <a:ln>
                <a:noFill/>
              </a:ln>
              <a:solidFill>
                <a:schemeClr val="tx2"/>
              </a:solidFill>
              <a:effectLst/>
              <a:uLnTx/>
              <a:uFillTx/>
              <a:latin typeface="Arial" charset="0"/>
              <a:ea typeface="SimSun" pitchFamily="2" charset="-122"/>
              <a:cs typeface="+mj-cs"/>
            </a:endParaRPr>
          </a:p>
        </p:txBody>
      </p:sp>
      <p:sp>
        <p:nvSpPr>
          <p:cNvPr id="1026" name="AutoShape 2" descr="data:image/jpeg;base64,/9j/4AAQSkZJRgABAQAAAQABAAD/2wCEAAkGBxISEBQUEhAVEhQUFxcVFRUVFBQUFBQUFRQWFhQXFBQYHCggGBomHRQVITEhJSksLi4uFx8zODMsNygtLisBCgoKDg0OGxAQGiwkHyY3MCwsLCwsLTAuNC8yNywsLCwsLCwsLCwsLCwsLC4sLCwsLCwsLCwsLCwsLDcsLCwsLP/AABEIAKAAjAMBIgACEQEDEQH/xAAbAAABBQEBAAAAAAAAAAAAAAACAQMEBQYAB//EADgQAAEDAgQEBAQEBAcAAAAAAAEAAhEDIQQFEjFBUWFxEyKBkQYyobEjQsHRFFJi8AcVM0NyguH/xAAZAQACAwEAAAAAAAAAAAAAAAAAAQIDBAX/xAAmEQACAgIDAAECBwAAAAAAAAAAAQIRAyEEEjEiBUETFFFxgZGh/9oADAMBAAIRAxEAPwCISZ3XAnmkO5RK0ziSUoPVdC4IAIHqiBPNCAnqdMmwCAA9V1+ZUtmFkHp2Q+A03aR78e8WSsdMjAldJUunQbxPsQQj/gp2KdhTIQJSyeaerYVzeFuaahAjpPNKJ5rkqYCX5ogTzSBKEALPVO0zZNJynsgCvO5XJTuuAQIQIgFwCIBAHMbKn4lnhN6nf9keR4XXVE7NGo+myqfiCq59U+a0n78FXkmoqy7Fjc3SH8ux4c432j/0K4w1BkyGgk8R+6pMlqsYYjT/AFRPuryrnQ2pNgcXmJd2aBAVMcyats1PjSTpI6vljSZ1GnF3eWRHW6SjUa0wSHC17CWm1rnb9VBxGbONiZH8vCf1VVUrnha8qL5EUS/KSrZsMNmWFcCx5gxF9j/cKlxGGi7TqZz5dCqarpqCDY81YfD+NNKqKdWNDhp7g8e4VkMyZTk47SFhLCsc4y00KmmZabtPMKAQrzIClC5cEwOR09kBTlMWQBBIuVy47rkAEEQQhGEAaPJR4eErVOdp7LHVzqK2mIIGWtA/NPvKw7WmQsPLfiOnwYqmyRSongE5oKscDSkbT6wlrUoPywsnTR0FPdEAU7KNXpK3YxvL6KPWDe3ol1H2KRpgq2p0NYHNt/TiFEqtbw+ytskiT2I6K3GnZRmqjV59SFTBUqo/LF/6XCL+wWTWyq0yMvqtmzYjsHbLHLpxOLNUwUgSwuAUiAicp7JtO0xZAEA7pAl4lcEgCaiCQIK9bQ0u3hDaStjjFyaS9NVVcBgWdAT+33WNwrfMrHFOr+Fp1hoLZiJsef1ULJ6RIdqGlwi4B5cJ4rBmkptNHUwReNNMk0M0oNMPqaT1CswaVRstIM7rOY/+BpsLqwBJMTcmevVFh20YGguGxAB2B2sotKvCyMnZoK2GiL7hA7DgbnuouLxgpBoBdUN9TQ2dMAHf1UPFVmkkvqOa2PlAgjmJ6WS6os76EzF9JptWarz4TZpqtdIII4XkFYo1sE6q0FlQuNwSCQZ7LSZZjW0b0QDYCADsDt0KnBRTsonKUk0ekZw4NwlYgSDb6gSvOyrnH/EYdR8IsLdZBLi5ulrRclxBsqp7YMHgtsWmc7LFrdDaWFyVTKhITtMWTQT1PZAFYRdKFx3ShACgIvD1QOoPsuCcZZQnHtFonin0mpDGZ5l+OaQZJ0iTya1m/uuwzNQgugOaBbiRNuu6cfg3Gr41MS7Toe0ixbwIPAwjy+i1wAdBFt1yl6d6STWhcHhQ2npLBbZSBhm026oaDw790mZYWgz5Kj77gOt6SoVHDGo4F2rQPlDjMnrwVvmiur2NMwjzrqERq2B5cT6qBrd4hDpJs4zxHT2Wwr05buJ2PNZ/MsGRcOgjluLoUWDaoINbEBpvxEQjoUw14MBu3MExMA9JKg5diPMWvJnjYQtFk2BpvrgOuBf1Gysjtlc00rHcfTDS1jhB/h5dIEzBM+kKANh2H2CfzivqxTp/OPDaObW/OfuE0rsK+UmZOU6hGP8AICVFC6FpMIEJ6mLIITlPZAFXxRAJIuiCBBI2oQiAQA/TrkAC/oYJ6Sq6kDwMX9lNaotNn4jmnjcLDycSXyR1OFnbfR/oS6eGne558FNYHOMWgcE1Qd5eoVZRqVaeJLcQ8+E9ssdTOnQeIeNzMi6pjo1yZYYugGwACARaJhVNXCQSRY8TxK1GMweELqRbWfoc4+I4PJ/D0uIjleFmfi2tSwzS3Dl9Sq6Q3zmQeZB4C0qytkPxNff+iI6kRfiFPyvFvbVbHGB6KHgGVCxviODqjgJIEX6KywLNVf8Appj6jdV0+2ibl8XZY4im3WamvUY0BumCy8uMphKTdKujCCitHFyZHN2wUqUJQFMrBITlPZDCOmLIAquJSoSboggQQShIEQQA41N4mnMOG4+qIJ+hRLzpHEH7KE4qUWmWY5uE1JDWGxPm7j2IUvEURUbBHYqrxDTZ4ttPcKfgswaRBsuataO23e0V+My+Ihsf8TayjtwYa7U5v636q7rVwb25KBXqNmxHZS7Db1siV3kanRsBHc2AU/LaJYy+539d0WVYA4qs2mLMBDnu58PoJ91rvi/ANY2m9oAaBoPIR8v6q7DjuXZmPk5aj1RmYSpSEi3HMFSwkCVAHQnKbUCOnsgClO6IFIRcp3DYdzzDWlx6BIQIRtVvh/h2ofmc1ncyforbD5LTYNg883fsih0ZzB4R9Qw0dzwHqrzLct0OJJk7W2VpAAgRHIBDRG6dEkjPZxluhxePkcfMP5Tz7FVNTKGukh2k/T2W7c0OaQRINlkMfRdQqBjSHMcCWkkamgbyJu2+6x58O+0Tdgz18ZFDisA+l8xtwIJg+nBJl2WvquAGyv8ADZX4lSHEHTd0uBInbyjbbcq9bQa2A0QByUcXHbdy8LM3KSVR2yRkOHZRbDR3PMqf8RVA/DPbEgj6gyFWeNCZr1C/yzY/2Vu6pKjnuTfpDwMlmkwRyI27ck87B0wJNvVPtbFgEgw7SZdflyTI0V7MLqPkkjqLe6P/AC9/Q+qtthZCxiKCikq0nN3BHcIWFXZlSMNhqceZgmUhUZrJ8oNQ6nWYD6u7dFraNFrGw0Bo5AI/DEaRYAW6JMO3ywmkNIINlC6iU3Sq6XQdlOaEDITqZTNDj3Vm4KC4iXRZAyFnGaswtCpWf8rBMcz+UDqTZeN4rM6r64xDnFtV4jWJ8rHH8oOwA5K//wATMY7FYing6U6WGXxsah2nsJ9T0VbmORHBuZ/uU3sduCdLog8eshZ8rl9jpfTni7uM1bfhV5VnjsFifFBLw534hn/UbO5m88QvYqOKbUa19MgseJBHEHZeO4DBio8g3bcdiOn/AGWw+By/DOfQqOmlIcwn8hMyOgP3TwN1sh9RUFlqP+G2a2U7QpjVPoP1QghdgqsvPqtBzyU+mJ2TDmqSRdNvbugAGiVKp0R3TdBsBOU3XKBiVWjYBMX4o61TSJPEhOgSgQ/TuXIqbEtBu/e6fFkgI2IwupMNNRm41DmFYLnBIY1RrtcLFQc2NQN/DZqc6w5AniegUp+EabxB5iy4UnD85jsEAZ3BZNTpUyHNDnuJLnEXJKovjXDu/h2im2RqvEyG6SZHt9FvKuHkc+pXl/8AiHX1VWUQbMEkQbl3E9gB7qGSlFmzg43PNGv3M1lpd406ZEBogQPU8yvTPhvKXeGX1N6hBjoNvuvMHscyr5Hh2kzqBLWO0iTv7L2X4dxPi0GO5hQweUafquNfiKa8YZw2mADbgDwR0sKAQU+5vnThbZaDlUAU2bn7pwUyuItZIAHuRUW2KZ3KktmExFL8R4rQKLRu+o0fWSrqm6Asr8RVNWYYNnAeI8+gAC09I2SEf//Z"/>
          <p:cNvSpPr>
            <a:spLocks noChangeAspect="1" noChangeArrowheads="1"/>
          </p:cNvSpPr>
          <p:nvPr/>
        </p:nvSpPr>
        <p:spPr bwMode="auto">
          <a:xfrm>
            <a:off x="155575" y="-731838"/>
            <a:ext cx="1333500" cy="152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xISEBQUEhAVEhQUFxcVFRUVFBQUFBQUFRQWFhQXFBQYHCggGBomHRQVITEhJSksLi4uFx8zODMsNygtLisBCgoKDg0OGxAQGiwkHyY3MCwsLCwsLTAuNC8yNywsLCwsLCwsLCwsLCwsLC4sLCwsLCwsLCwsLCwsLDcsLCwsLP/AABEIAKAAjAMBIgACEQEDEQH/xAAbAAABBQEBAAAAAAAAAAAAAAACAQMEBQYAB//EADgQAAEDAgQEBAQEBAcAAAAAAAEAAhEDIQQFEjFBUWFxEyKBkQYyobEjQsHRFFJi8AcVM0NyguH/xAAZAQACAwEAAAAAAAAAAAAAAAAAAQIDBAX/xAAmEQACAgIDAAECBwAAAAAAAAAAAQIRAyEEEjEiBUETFFFxgZGh/9oADAMBAAIRAxEAPwCISZ3XAnmkO5RK0ziSUoPVdC4IAIHqiBPNCAnqdMmwCAA9V1+ZUtmFkHp2Q+A03aR78e8WSsdMjAldJUunQbxPsQQj/gp2KdhTIQJSyeaerYVzeFuaahAjpPNKJ5rkqYCX5ogTzSBKEALPVO0zZNJynsgCvO5XJTuuAQIQIgFwCIBAHMbKn4lnhN6nf9keR4XXVE7NGo+myqfiCq59U+a0n78FXkmoqy7Fjc3SH8ux4c432j/0K4w1BkyGgk8R+6pMlqsYYjT/AFRPuryrnQ2pNgcXmJd2aBAVMcyats1PjSTpI6vljSZ1GnF3eWRHW6SjUa0wSHC17CWm1rnb9VBxGbONiZH8vCf1VVUrnha8qL5EUS/KSrZsMNmWFcCx5gxF9j/cKlxGGi7TqZz5dCqarpqCDY81YfD+NNKqKdWNDhp7g8e4VkMyZTk47SFhLCsc4y00KmmZabtPMKAQrzIClC5cEwOR09kBTlMWQBBIuVy47rkAEEQQhGEAaPJR4eErVOdp7LHVzqK2mIIGWtA/NPvKw7WmQsPLfiOnwYqmyRSongE5oKscDSkbT6wlrUoPywsnTR0FPdEAU7KNXpK3YxvL6KPWDe3ol1H2KRpgq2p0NYHNt/TiFEqtbw+ytskiT2I6K3GnZRmqjV59SFTBUqo/LF/6XCL+wWTWyq0yMvqtmzYjsHbLHLpxOLNUwUgSwuAUiAicp7JtO0xZAEA7pAl4lcEgCaiCQIK9bQ0u3hDaStjjFyaS9NVVcBgWdAT+33WNwrfMrHFOr+Fp1hoLZiJsef1ULJ6RIdqGlwi4B5cJ4rBmkptNHUwReNNMk0M0oNMPqaT1CswaVRstIM7rOY/+BpsLqwBJMTcmevVFh20YGguGxAB2B2sotKvCyMnZoK2GiL7hA7DgbnuouLxgpBoBdUN9TQ2dMAHf1UPFVmkkvqOa2PlAgjmJ6WS6os76EzF9JptWarz4TZpqtdIII4XkFYo1sE6q0FlQuNwSCQZ7LSZZjW0b0QDYCADsDt0KnBRTsonKUk0ekZw4NwlYgSDb6gSvOyrnH/EYdR8IsLdZBLi5ulrRclxBsqp7YMHgtsWmc7LFrdDaWFyVTKhITtMWTQT1PZAFYRdKFx3ShACgIvD1QOoPsuCcZZQnHtFonin0mpDGZ5l+OaQZJ0iTya1m/uuwzNQgugOaBbiRNuu6cfg3Gr41MS7Toe0ixbwIPAwjy+i1wAdBFt1yl6d6STWhcHhQ2npLBbZSBhm026oaDw790mZYWgz5Kj77gOt6SoVHDGo4F2rQPlDjMnrwVvmiur2NMwjzrqERq2B5cT6qBrd4hDpJs4zxHT2Wwr05buJ2PNZ/MsGRcOgjluLoUWDaoINbEBpvxEQjoUw14MBu3MExMA9JKg5diPMWvJnjYQtFk2BpvrgOuBf1Gysjtlc00rHcfTDS1jhB/h5dIEzBM+kKANh2H2CfzivqxTp/OPDaObW/OfuE0rsK+UmZOU6hGP8AICVFC6FpMIEJ6mLIITlPZAFXxRAJIuiCBBI2oQiAQA/TrkAC/oYJ6Sq6kDwMX9lNaotNn4jmnjcLDycSXyR1OFnbfR/oS6eGne558FNYHOMWgcE1Qd5eoVZRqVaeJLcQ8+E9ssdTOnQeIeNzMi6pjo1yZYYugGwACARaJhVNXCQSRY8TxK1GMweELqRbWfoc4+I4PJ/D0uIjleFmfi2tSwzS3Dl9Sq6Q3zmQeZB4C0qytkPxNff+iI6kRfiFPyvFvbVbHGB6KHgGVCxviODqjgJIEX6KywLNVf8Appj6jdV0+2ibl8XZY4im3WamvUY0BumCy8uMphKTdKujCCitHFyZHN2wUqUJQFMrBITlPZDCOmLIAquJSoSboggQQShIEQQA41N4mnMOG4+qIJ+hRLzpHEH7KE4qUWmWY5uE1JDWGxPm7j2IUvEURUbBHYqrxDTZ4ttPcKfgswaRBsuataO23e0V+My+Ihsf8TayjtwYa7U5v636q7rVwb25KBXqNmxHZS7Db1siV3kanRsBHc2AU/LaJYy+539d0WVYA4qs2mLMBDnu58PoJ91rvi/ANY2m9oAaBoPIR8v6q7DjuXZmPk5aj1RmYSpSEi3HMFSwkCVAHQnKbUCOnsgClO6IFIRcp3DYdzzDWlx6BIQIRtVvh/h2ofmc1ncyforbD5LTYNg883fsih0ZzB4R9Qw0dzwHqrzLct0OJJk7W2VpAAgRHIBDRG6dEkjPZxluhxePkcfMP5Tz7FVNTKGukh2k/T2W7c0OaQRINlkMfRdQqBjSHMcCWkkamgbyJu2+6x58O+0Tdgz18ZFDisA+l8xtwIJg+nBJl2WvquAGyv8ADZX4lSHEHTd0uBInbyjbbcq9bQa2A0QByUcXHbdy8LM3KSVR2yRkOHZRbDR3PMqf8RVA/DPbEgj6gyFWeNCZr1C/yzY/2Vu6pKjnuTfpDwMlmkwRyI27ck87B0wJNvVPtbFgEgw7SZdflyTI0V7MLqPkkjqLe6P/AC9/Q+qtthZCxiKCikq0nN3BHcIWFXZlSMNhqceZgmUhUZrJ8oNQ6nWYD6u7dFraNFrGw0Bo5AI/DEaRYAW6JMO3ywmkNIINlC6iU3Sq6XQdlOaEDITqZTNDj3Vm4KC4iXRZAyFnGaswtCpWf8rBMcz+UDqTZeN4rM6r64xDnFtV4jWJ8rHH8oOwA5K//wATMY7FYing6U6WGXxsah2nsJ9T0VbmORHBuZ/uU3sduCdLog8eshZ8rl9jpfTni7uM1bfhV5VnjsFifFBLw534hn/UbO5m88QvYqOKbUa19MgseJBHEHZeO4DBio8g3bcdiOn/AGWw+By/DOfQqOmlIcwn8hMyOgP3TwN1sh9RUFlqP+G2a2U7QpjVPoP1QghdgqsvPqtBzyU+mJ2TDmqSRdNvbugAGiVKp0R3TdBsBOU3XKBiVWjYBMX4o61TSJPEhOgSgQ/TuXIqbEtBu/e6fFkgI2IwupMNNRm41DmFYLnBIY1RrtcLFQc2NQN/DZqc6w5AniegUp+EabxB5iy4UnD85jsEAZ3BZNTpUyHNDnuJLnEXJKovjXDu/h2im2RqvEyG6SZHt9FvKuHkc+pXl/8AiHX1VWUQbMEkQbl3E9gB7qGSlFmzg43PNGv3M1lpd406ZEBogQPU8yvTPhvKXeGX1N6hBjoNvuvMHscyr5Hh2kzqBLWO0iTv7L2X4dxPi0GO5hQweUafquNfiKa8YZw2mADbgDwR0sKAQU+5vnThbZaDlUAU2bn7pwUyuItZIAHuRUW2KZ3KktmExFL8R4rQKLRu+o0fWSrqm6Asr8RVNWYYNnAeI8+gAC09I2SEf//Z"/>
          <p:cNvSpPr>
            <a:spLocks noChangeAspect="1" noChangeArrowheads="1"/>
          </p:cNvSpPr>
          <p:nvPr/>
        </p:nvSpPr>
        <p:spPr bwMode="auto">
          <a:xfrm>
            <a:off x="155575" y="-731838"/>
            <a:ext cx="1333500" cy="152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ata:image/jpeg;base64,/9j/4AAQSkZJRgABAQAAAQABAAD/2wCEAAkGBxISEBQUEhAVEhQUFxcVFRUVFBQUFBQUFRQWFhQXFBQYHCggGBomHRQVITEhJSksLi4uFx8zODMsNygtLisBCgoKDg0OGxAQGiwkHyY3MCwsLCwsLTAuNC8yNywsLCwsLCwsLCwsLCwsLC4sLCwsLCwsLCwsLCwsLDcsLCwsLP/AABEIAKAAjAMBIgACEQEDEQH/xAAbAAABBQEBAAAAAAAAAAAAAAACAQMEBQYAB//EADgQAAEDAgQEBAQEBAcAAAAAAAEAAhEDIQQFEjFBUWFxEyKBkQYyobEjQsHRFFJi8AcVM0NyguH/xAAZAQACAwEAAAAAAAAAAAAAAAAAAQIDBAX/xAAmEQACAgIDAAECBwAAAAAAAAAAAQIRAyEEEjEiBUETFFFxgZGh/9oADAMBAAIRAxEAPwCISZ3XAnmkO5RK0ziSUoPVdC4IAIHqiBPNCAnqdMmwCAA9V1+ZUtmFkHp2Q+A03aR78e8WSsdMjAldJUunQbxPsQQj/gp2KdhTIQJSyeaerYVzeFuaahAjpPNKJ5rkqYCX5ogTzSBKEALPVO0zZNJynsgCvO5XJTuuAQIQIgFwCIBAHMbKn4lnhN6nf9keR4XXVE7NGo+myqfiCq59U+a0n78FXkmoqy7Fjc3SH8ux4c432j/0K4w1BkyGgk8R+6pMlqsYYjT/AFRPuryrnQ2pNgcXmJd2aBAVMcyats1PjSTpI6vljSZ1GnF3eWRHW6SjUa0wSHC17CWm1rnb9VBxGbONiZH8vCf1VVUrnha8qL5EUS/KSrZsMNmWFcCx5gxF9j/cKlxGGi7TqZz5dCqarpqCDY81YfD+NNKqKdWNDhp7g8e4VkMyZTk47SFhLCsc4y00KmmZabtPMKAQrzIClC5cEwOR09kBTlMWQBBIuVy47rkAEEQQhGEAaPJR4eErVOdp7LHVzqK2mIIGWtA/NPvKw7WmQsPLfiOnwYqmyRSongE5oKscDSkbT6wlrUoPywsnTR0FPdEAU7KNXpK3YxvL6KPWDe3ol1H2KRpgq2p0NYHNt/TiFEqtbw+ytskiT2I6K3GnZRmqjV59SFTBUqo/LF/6XCL+wWTWyq0yMvqtmzYjsHbLHLpxOLNUwUgSwuAUiAicp7JtO0xZAEA7pAl4lcEgCaiCQIK9bQ0u3hDaStjjFyaS9NVVcBgWdAT+33WNwrfMrHFOr+Fp1hoLZiJsef1ULJ6RIdqGlwi4B5cJ4rBmkptNHUwReNNMk0M0oNMPqaT1CswaVRstIM7rOY/+BpsLqwBJMTcmevVFh20YGguGxAB2B2sotKvCyMnZoK2GiL7hA7DgbnuouLxgpBoBdUN9TQ2dMAHf1UPFVmkkvqOa2PlAgjmJ6WS6os76EzF9JptWarz4TZpqtdIII4XkFYo1sE6q0FlQuNwSCQZ7LSZZjW0b0QDYCADsDt0KnBRTsonKUk0ekZw4NwlYgSDb6gSvOyrnH/EYdR8IsLdZBLi5ulrRclxBsqp7YMHgtsWmc7LFrdDaWFyVTKhITtMWTQT1PZAFYRdKFx3ShACgIvD1QOoPsuCcZZQnHtFonin0mpDGZ5l+OaQZJ0iTya1m/uuwzNQgugOaBbiRNuu6cfg3Gr41MS7Toe0ixbwIPAwjy+i1wAdBFt1yl6d6STWhcHhQ2npLBbZSBhm026oaDw790mZYWgz5Kj77gOt6SoVHDGo4F2rQPlDjMnrwVvmiur2NMwjzrqERq2B5cT6qBrd4hDpJs4zxHT2Wwr05buJ2PNZ/MsGRcOgjluLoUWDaoINbEBpvxEQjoUw14MBu3MExMA9JKg5diPMWvJnjYQtFk2BpvrgOuBf1Gysjtlc00rHcfTDS1jhB/h5dIEzBM+kKANh2H2CfzivqxTp/OPDaObW/OfuE0rsK+UmZOU6hGP8AICVFC6FpMIEJ6mLIITlPZAFXxRAJIuiCBBI2oQiAQA/TrkAC/oYJ6Sq6kDwMX9lNaotNn4jmnjcLDycSXyR1OFnbfR/oS6eGne558FNYHOMWgcE1Qd5eoVZRqVaeJLcQ8+E9ssdTOnQeIeNzMi6pjo1yZYYugGwACARaJhVNXCQSRY8TxK1GMweELqRbWfoc4+I4PJ/D0uIjleFmfi2tSwzS3Dl9Sq6Q3zmQeZB4C0qytkPxNff+iI6kRfiFPyvFvbVbHGB6KHgGVCxviODqjgJIEX6KywLNVf8Appj6jdV0+2ibl8XZY4im3WamvUY0BumCy8uMphKTdKujCCitHFyZHN2wUqUJQFMrBITlPZDCOmLIAquJSoSboggQQShIEQQA41N4mnMOG4+qIJ+hRLzpHEH7KE4qUWmWY5uE1JDWGxPm7j2IUvEURUbBHYqrxDTZ4ttPcKfgswaRBsuataO23e0V+My+Ihsf8TayjtwYa7U5v636q7rVwb25KBXqNmxHZS7Db1siV3kanRsBHc2AU/LaJYy+539d0WVYA4qs2mLMBDnu58PoJ91rvi/ANY2m9oAaBoPIR8v6q7DjuXZmPk5aj1RmYSpSEi3HMFSwkCVAHQnKbUCOnsgClO6IFIRcp3DYdzzDWlx6BIQIRtVvh/h2ofmc1ncyforbD5LTYNg883fsih0ZzB4R9Qw0dzwHqrzLct0OJJk7W2VpAAgRHIBDRG6dEkjPZxluhxePkcfMP5Tz7FVNTKGukh2k/T2W7c0OaQRINlkMfRdQqBjSHMcCWkkamgbyJu2+6x58O+0Tdgz18ZFDisA+l8xtwIJg+nBJl2WvquAGyv8ADZX4lSHEHTd0uBInbyjbbcq9bQa2A0QByUcXHbdy8LM3KSVR2yRkOHZRbDR3PMqf8RVA/DPbEgj6gyFWeNCZr1C/yzY/2Vu6pKjnuTfpDwMlmkwRyI27ck87B0wJNvVPtbFgEgw7SZdflyTI0V7MLqPkkjqLe6P/AC9/Q+qtthZCxiKCikq0nN3BHcIWFXZlSMNhqceZgmUhUZrJ8oNQ6nWYD6u7dFraNFrGw0Bo5AI/DEaRYAW6JMO3ywmkNIINlC6iU3Sq6XQdlOaEDITqZTNDj3Vm4KC4iXRZAyFnGaswtCpWf8rBMcz+UDqTZeN4rM6r64xDnFtV4jWJ8rHH8oOwA5K//wATMY7FYing6U6WGXxsah2nsJ9T0VbmORHBuZ/uU3sduCdLog8eshZ8rl9jpfTni7uM1bfhV5VnjsFifFBLw534hn/UbO5m88QvYqOKbUa19MgseJBHEHZeO4DBio8g3bcdiOn/AGWw+By/DOfQqOmlIcwn8hMyOgP3TwN1sh9RUFlqP+G2a2U7QpjVPoP1QghdgqsvPqtBzyU+mJ2TDmqSRdNvbugAGiVKp0R3TdBsBOU3XKBiVWjYBMX4o61TSJPEhOgSgQ/TuXIqbEtBu/e6fFkgI2IwupMNNRm41DmFYLnBIY1RrtcLFQc2NQN/DZqc6w5AniegUp+EabxB5iy4UnD85jsEAZ3BZNTpUyHNDnuJLnEXJKovjXDu/h2im2RqvEyG6SZHt9FvKuHkc+pXl/8AiHX1VWUQbMEkQbl3E9gB7qGSlFmzg43PNGv3M1lpd406ZEBogQPU8yvTPhvKXeGX1N6hBjoNvuvMHscyr5Hh2kzqBLWO0iTv7L2X4dxPi0GO5hQweUafquNfiKa8YZw2mADbgDwR0sKAQU+5vnThbZaDlUAU2bn7pwUyuItZIAHuRUW2KZ3KktmExFL8R4rQKLRu+o0fWSrqm6Asr8RVNWYYNnAeI8+gAC09I2SEf//Z"/>
          <p:cNvSpPr>
            <a:spLocks noChangeAspect="1" noChangeArrowheads="1"/>
          </p:cNvSpPr>
          <p:nvPr/>
        </p:nvSpPr>
        <p:spPr bwMode="auto">
          <a:xfrm>
            <a:off x="155575" y="-731838"/>
            <a:ext cx="1333500" cy="152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http://www.princeton.edu/aos/images/faculty/Manabe.jpg"/>
          <p:cNvPicPr>
            <a:picLocks noChangeAspect="1" noChangeArrowheads="1"/>
          </p:cNvPicPr>
          <p:nvPr/>
        </p:nvPicPr>
        <p:blipFill>
          <a:blip r:embed="rId3" cstate="print"/>
          <a:srcRect/>
          <a:stretch>
            <a:fillRect/>
          </a:stretch>
        </p:blipFill>
        <p:spPr bwMode="auto">
          <a:xfrm>
            <a:off x="6543675" y="185057"/>
            <a:ext cx="1304925" cy="1491343"/>
          </a:xfrm>
          <a:prstGeom prst="rect">
            <a:avLst/>
          </a:prstGeom>
          <a:noFill/>
        </p:spPr>
      </p:pic>
      <p:pic>
        <p:nvPicPr>
          <p:cNvPr id="1034" name="Picture 10" descr="http://aos.princeton.edu/WWWPUBLIC/kbryan/kbryan.gif"/>
          <p:cNvPicPr>
            <a:picLocks noChangeAspect="1" noChangeArrowheads="1"/>
          </p:cNvPicPr>
          <p:nvPr/>
        </p:nvPicPr>
        <p:blipFill>
          <a:blip r:embed="rId4" cstate="print"/>
          <a:srcRect/>
          <a:stretch>
            <a:fillRect/>
          </a:stretch>
        </p:blipFill>
        <p:spPr bwMode="auto">
          <a:xfrm>
            <a:off x="7956812" y="134472"/>
            <a:ext cx="1088571" cy="1524000"/>
          </a:xfrm>
          <a:prstGeom prst="rect">
            <a:avLst/>
          </a:prstGeom>
          <a:noFill/>
        </p:spPr>
      </p:pic>
      <p:sp>
        <p:nvSpPr>
          <p:cNvPr id="15" name="Rectangle 14"/>
          <p:cNvSpPr/>
          <p:nvPr/>
        </p:nvSpPr>
        <p:spPr>
          <a:xfrm>
            <a:off x="7772400" y="1600200"/>
            <a:ext cx="1371600" cy="461665"/>
          </a:xfrm>
          <a:prstGeom prst="rect">
            <a:avLst/>
          </a:prstGeom>
        </p:spPr>
        <p:txBody>
          <a:bodyPr wrap="square">
            <a:spAutoFit/>
          </a:bodyPr>
          <a:lstStyle/>
          <a:p>
            <a:r>
              <a:rPr lang="en-US" sz="1200" b="1" dirty="0"/>
              <a:t>Kirk Bryan </a:t>
            </a:r>
          </a:p>
          <a:p>
            <a:r>
              <a:rPr lang="en-US" sz="1200" b="1" dirty="0"/>
              <a:t>(1928- )</a:t>
            </a:r>
          </a:p>
        </p:txBody>
      </p:sp>
      <p:pic>
        <p:nvPicPr>
          <p:cNvPr id="1036" name="Picture 12" descr="http://www1.pictures.zimbio.com/gi/Warren+Washington+Obama+Awards+National+Medals+QJ7q5Z9vhx0x.jpg"/>
          <p:cNvPicPr>
            <a:picLocks noChangeAspect="1" noChangeArrowheads="1"/>
          </p:cNvPicPr>
          <p:nvPr/>
        </p:nvPicPr>
        <p:blipFill>
          <a:blip r:embed="rId5" cstate="print"/>
          <a:srcRect l="13304" t="4167" r="22835"/>
          <a:stretch>
            <a:fillRect/>
          </a:stretch>
        </p:blipFill>
        <p:spPr bwMode="auto">
          <a:xfrm>
            <a:off x="7239000" y="2159913"/>
            <a:ext cx="1828800" cy="1752599"/>
          </a:xfrm>
          <a:prstGeom prst="rect">
            <a:avLst/>
          </a:prstGeom>
          <a:noFill/>
        </p:spPr>
      </p:pic>
      <p:pic>
        <p:nvPicPr>
          <p:cNvPr id="1038" name="Picture 14" descr="http://upload.wikimedia.org/wikipedia/commons/f/fc/James_Hansen_Crop1.png"/>
          <p:cNvPicPr>
            <a:picLocks noChangeAspect="1" noChangeArrowheads="1"/>
          </p:cNvPicPr>
          <p:nvPr/>
        </p:nvPicPr>
        <p:blipFill>
          <a:blip r:embed="rId6" cstate="print"/>
          <a:srcRect/>
          <a:stretch>
            <a:fillRect/>
          </a:stretch>
        </p:blipFill>
        <p:spPr bwMode="auto">
          <a:xfrm>
            <a:off x="5638800" y="2195155"/>
            <a:ext cx="1543049" cy="1371600"/>
          </a:xfrm>
          <a:prstGeom prst="rect">
            <a:avLst/>
          </a:prstGeom>
          <a:noFill/>
        </p:spPr>
      </p:pic>
      <p:pic>
        <p:nvPicPr>
          <p:cNvPr id="1040" name="Picture 16" descr="http://www.met.rdg.ac.uk/images/people/john_mitchell.jpg"/>
          <p:cNvPicPr>
            <a:picLocks noChangeAspect="1" noChangeArrowheads="1"/>
          </p:cNvPicPr>
          <p:nvPr/>
        </p:nvPicPr>
        <p:blipFill>
          <a:blip r:embed="rId7" cstate="print"/>
          <a:srcRect/>
          <a:stretch>
            <a:fillRect/>
          </a:stretch>
        </p:blipFill>
        <p:spPr bwMode="auto">
          <a:xfrm>
            <a:off x="7936969" y="4338935"/>
            <a:ext cx="1028700" cy="1418897"/>
          </a:xfrm>
          <a:prstGeom prst="rect">
            <a:avLst/>
          </a:prstGeom>
          <a:noFill/>
        </p:spPr>
      </p:pic>
      <p:sp>
        <p:nvSpPr>
          <p:cNvPr id="19" name="Rectangle 18"/>
          <p:cNvSpPr/>
          <p:nvPr/>
        </p:nvSpPr>
        <p:spPr>
          <a:xfrm>
            <a:off x="7830255" y="5786735"/>
            <a:ext cx="1161345" cy="461665"/>
          </a:xfrm>
          <a:prstGeom prst="rect">
            <a:avLst/>
          </a:prstGeom>
        </p:spPr>
        <p:txBody>
          <a:bodyPr wrap="none">
            <a:spAutoFit/>
          </a:bodyPr>
          <a:lstStyle/>
          <a:p>
            <a:r>
              <a:rPr lang="en-US" sz="1200" b="1" dirty="0"/>
              <a:t>John F. Mitchell </a:t>
            </a:r>
          </a:p>
          <a:p>
            <a:r>
              <a:rPr lang="en-US" sz="1200" b="1" dirty="0"/>
              <a:t>U.K. Met Office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idx="4294967295"/>
          </p:nvPr>
        </p:nvSpPr>
        <p:spPr>
          <a:xfrm>
            <a:off x="1371600" y="152400"/>
            <a:ext cx="8229600" cy="609600"/>
          </a:xfrm>
        </p:spPr>
        <p:txBody>
          <a:bodyPr lIns="91440" tIns="45720" rIns="91440" bIns="45720"/>
          <a:lstStyle/>
          <a:p>
            <a:pPr eaLnBrk="1" hangingPunct="1"/>
            <a:r>
              <a:rPr lang="en-US">
                <a:solidFill>
                  <a:srgbClr val="CC0000"/>
                </a:solidFill>
              </a:rPr>
              <a:t>Timeline of Climate Model Development</a:t>
            </a:r>
          </a:p>
        </p:txBody>
      </p:sp>
      <p:pic>
        <p:nvPicPr>
          <p:cNvPr id="516099" name="Picture 3" descr="historyofclimatemodel3"/>
          <p:cNvPicPr>
            <a:picLocks noGrp="1" noChangeAspect="1" noChangeArrowheads="1"/>
          </p:cNvPicPr>
          <p:nvPr>
            <p:ph idx="4294967295"/>
          </p:nvPr>
        </p:nvPicPr>
        <p:blipFill>
          <a:blip r:embed="rId3" cstate="print"/>
          <a:srcRect/>
          <a:stretch>
            <a:fillRect/>
          </a:stretch>
        </p:blipFill>
        <p:spPr>
          <a:xfrm>
            <a:off x="990600" y="1009650"/>
            <a:ext cx="7696200" cy="5772150"/>
          </a:xfrm>
        </p:spPr>
      </p:pic>
      <p:sp>
        <p:nvSpPr>
          <p:cNvPr id="4" name="TextBox 3"/>
          <p:cNvSpPr txBox="1"/>
          <p:nvPr/>
        </p:nvSpPr>
        <p:spPr>
          <a:xfrm>
            <a:off x="6949224" y="990600"/>
            <a:ext cx="1204176" cy="369332"/>
          </a:xfrm>
          <a:prstGeom prst="rect">
            <a:avLst/>
          </a:prstGeom>
          <a:solidFill>
            <a:schemeClr val="bg1"/>
          </a:solidFill>
        </p:spPr>
        <p:txBody>
          <a:bodyPr wrap="none" rtlCol="0">
            <a:spAutoFit/>
          </a:bodyPr>
          <a:lstStyle/>
          <a:p>
            <a:r>
              <a:rPr lang="en-US" sz="1800" b="1" dirty="0">
                <a:solidFill>
                  <a:schemeClr val="tx1"/>
                </a:solidFill>
              </a:rPr>
              <a:t>Near-future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3490" name="Picture 2" descr="http://www2.ucar.edu/sites/default/files/news/2011/predictFlow2.jpg"/>
          <p:cNvPicPr>
            <a:picLocks noChangeAspect="1" noChangeArrowheads="1"/>
          </p:cNvPicPr>
          <p:nvPr/>
        </p:nvPicPr>
        <p:blipFill>
          <a:blip r:embed="rId2" cstate="print"/>
          <a:srcRect/>
          <a:stretch>
            <a:fillRect/>
          </a:stretch>
        </p:blipFill>
        <p:spPr bwMode="auto">
          <a:xfrm>
            <a:off x="76201" y="1524000"/>
            <a:ext cx="9067799" cy="360469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p:cNvSpPr>
          <p:nvPr/>
        </p:nvSpPr>
        <p:spPr bwMode="auto">
          <a:xfrm>
            <a:off x="4216400" y="1320800"/>
            <a:ext cx="4610100" cy="3403600"/>
          </a:xfrm>
          <a:prstGeom prst="rect">
            <a:avLst/>
          </a:prstGeom>
          <a:noFill/>
          <a:ln w="12700">
            <a:noFill/>
            <a:miter lim="800000"/>
            <a:headEnd/>
            <a:tailEnd/>
          </a:ln>
        </p:spPr>
        <p:txBody>
          <a:bodyPr lIns="50800" tIns="50800" rIns="50800" bIns="50800" anchor="ctr"/>
          <a:lstStyle/>
          <a:p>
            <a:pPr marL="292100" algn="l" eaLnBrk="1" hangingPunct="1"/>
            <a:r>
              <a:rPr lang="en-US" sz="2000">
                <a:solidFill>
                  <a:srgbClr val="00A2BA"/>
                </a:solidFill>
                <a:latin typeface="Bookman Old Style" pitchFamily="18" charset="0"/>
                <a:sym typeface="Marker Felt" charset="0"/>
              </a:rPr>
              <a:t>Climate modelling requires the use of the </a:t>
            </a:r>
            <a:r>
              <a:rPr lang="en-US" sz="2000">
                <a:solidFill>
                  <a:srgbClr val="003B74"/>
                </a:solidFill>
                <a:latin typeface="Bookman Old Style" pitchFamily="18" charset="0"/>
                <a:sym typeface="Marker Felt" charset="0"/>
              </a:rPr>
              <a:t>most powerful supercomputers</a:t>
            </a:r>
            <a:r>
              <a:rPr lang="en-US" sz="2000">
                <a:solidFill>
                  <a:srgbClr val="00A2BA"/>
                </a:solidFill>
                <a:latin typeface="Bookman Old Style" pitchFamily="18" charset="0"/>
                <a:sym typeface="Marker Felt" charset="0"/>
              </a:rPr>
              <a:t> on Earth, and even with those we have to simplify the models</a:t>
            </a:r>
            <a:r>
              <a:rPr lang="en-US" sz="2000">
                <a:solidFill>
                  <a:srgbClr val="676767"/>
                </a:solidFill>
                <a:latin typeface="Bookman Old Style" pitchFamily="18" charset="0"/>
                <a:sym typeface="Marker Felt" charset="0"/>
              </a:rPr>
              <a:t>.</a:t>
            </a:r>
          </a:p>
          <a:p>
            <a:pPr marL="292100" algn="l" eaLnBrk="1" hangingPunct="1"/>
            <a:endParaRPr lang="en-US" sz="2000">
              <a:solidFill>
                <a:srgbClr val="676767"/>
              </a:solidFill>
              <a:latin typeface="Bookman Old Style" pitchFamily="18" charset="0"/>
              <a:sym typeface="Marker Felt" charset="0"/>
            </a:endParaRPr>
          </a:p>
          <a:p>
            <a:pPr marL="292100" algn="l" eaLnBrk="1" hangingPunct="1"/>
            <a:r>
              <a:rPr lang="en-US" sz="2000">
                <a:solidFill>
                  <a:srgbClr val="00A2BA"/>
                </a:solidFill>
                <a:latin typeface="Bookman Old Style" pitchFamily="18" charset="0"/>
                <a:sym typeface="Marker Felt" charset="0"/>
              </a:rPr>
              <a:t>Climate modelling is therefore </a:t>
            </a:r>
            <a:r>
              <a:rPr lang="en-US" sz="2000">
                <a:solidFill>
                  <a:srgbClr val="003B74"/>
                </a:solidFill>
                <a:latin typeface="Bookman Old Style" pitchFamily="18" charset="0"/>
                <a:sym typeface="Marker Felt" charset="0"/>
              </a:rPr>
              <a:t>constrained by the computer capabilities</a:t>
            </a:r>
            <a:r>
              <a:rPr lang="en-US" sz="2000">
                <a:solidFill>
                  <a:srgbClr val="00A2BA"/>
                </a:solidFill>
                <a:latin typeface="Bookman Old Style" pitchFamily="18" charset="0"/>
                <a:sym typeface="Marker Felt" charset="0"/>
              </a:rPr>
              <a:t> and will be for the foreseeable future</a:t>
            </a:r>
            <a:r>
              <a:rPr lang="en-US" sz="2400">
                <a:solidFill>
                  <a:srgbClr val="676767"/>
                </a:solidFill>
                <a:latin typeface="Marker Felt" charset="0"/>
                <a:sym typeface="Marker Felt" charset="0"/>
              </a:rPr>
              <a:t>. </a:t>
            </a:r>
          </a:p>
        </p:txBody>
      </p:sp>
      <p:sp>
        <p:nvSpPr>
          <p:cNvPr id="66563" name="Rectangle 3"/>
          <p:cNvSpPr>
            <a:spLocks noGrp="1" noChangeArrowheads="1"/>
          </p:cNvSpPr>
          <p:nvPr>
            <p:ph type="title"/>
          </p:nvPr>
        </p:nvSpPr>
        <p:spPr>
          <a:xfrm>
            <a:off x="2832100" y="-152400"/>
            <a:ext cx="7353300" cy="1079500"/>
          </a:xfrm>
        </p:spPr>
        <p:txBody>
          <a:bodyPr lIns="50800" tIns="50800" rIns="50800" bIns="50800" anchor="ctr"/>
          <a:lstStyle/>
          <a:p>
            <a:pPr eaLnBrk="1" hangingPunct="1"/>
            <a:r>
              <a:rPr lang="en-US" b="1"/>
              <a:t>Climate Computing</a:t>
            </a:r>
          </a:p>
        </p:txBody>
      </p:sp>
      <p:pic>
        <p:nvPicPr>
          <p:cNvPr id="66564" name="Picture 4"/>
          <p:cNvPicPr>
            <a:picLocks noChangeAspect="1" noChangeArrowheads="1"/>
          </p:cNvPicPr>
          <p:nvPr/>
        </p:nvPicPr>
        <p:blipFill>
          <a:blip r:embed="rId2" cstate="print"/>
          <a:srcRect/>
          <a:stretch>
            <a:fillRect/>
          </a:stretch>
        </p:blipFill>
        <p:spPr bwMode="auto">
          <a:xfrm>
            <a:off x="471488" y="742950"/>
            <a:ext cx="3846512" cy="5391150"/>
          </a:xfrm>
          <a:prstGeom prst="rect">
            <a:avLst/>
          </a:prstGeom>
          <a:noFill/>
          <a:ln w="12700">
            <a:noFill/>
            <a:miter lim="800000"/>
            <a:headEnd/>
            <a:tailEnd/>
          </a:ln>
        </p:spPr>
      </p:pic>
      <p:sp>
        <p:nvSpPr>
          <p:cNvPr id="66565" name="Rectangle 5"/>
          <p:cNvSpPr>
            <a:spLocks/>
          </p:cNvSpPr>
          <p:nvPr/>
        </p:nvSpPr>
        <p:spPr bwMode="auto">
          <a:xfrm>
            <a:off x="4465638" y="5691188"/>
            <a:ext cx="3949700" cy="274637"/>
          </a:xfrm>
          <a:prstGeom prst="rect">
            <a:avLst/>
          </a:prstGeom>
          <a:noFill/>
          <a:ln w="12700">
            <a:noFill/>
            <a:miter lim="800000"/>
            <a:headEnd/>
            <a:tailEnd/>
          </a:ln>
        </p:spPr>
        <p:txBody>
          <a:bodyPr wrap="none" lIns="0" tIns="0" rIns="0" bIns="0" anchor="ctr">
            <a:spAutoFit/>
          </a:bodyPr>
          <a:lstStyle/>
          <a:p>
            <a:pPr eaLnBrk="1" hangingPunct="1"/>
            <a:r>
              <a:rPr lang="en-US" sz="1800">
                <a:solidFill>
                  <a:srgbClr val="3F691E"/>
                </a:solidFill>
                <a:latin typeface="Marker Felt" charset="0"/>
                <a:sym typeface="Marker Felt" charset="0"/>
              </a:rPr>
              <a:t>McGuffie and Henderson-Sellers, 2005</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Machines MO"/>
          <p:cNvPicPr>
            <a:picLocks noChangeAspect="1" noChangeArrowheads="1"/>
          </p:cNvPicPr>
          <p:nvPr/>
        </p:nvPicPr>
        <p:blipFill>
          <a:blip r:embed="rId2" cstate="print"/>
          <a:srcRect/>
          <a:stretch>
            <a:fillRect/>
          </a:stretch>
        </p:blipFill>
        <p:spPr bwMode="auto">
          <a:xfrm>
            <a:off x="228600" y="404812"/>
            <a:ext cx="8741096" cy="5995987"/>
          </a:xfrm>
          <a:prstGeom prst="rect">
            <a:avLst/>
          </a:prstGeom>
          <a:noFill/>
        </p:spPr>
      </p:pic>
      <p:sp>
        <p:nvSpPr>
          <p:cNvPr id="3" name="TextBox 2"/>
          <p:cNvSpPr txBox="1"/>
          <p:nvPr/>
        </p:nvSpPr>
        <p:spPr>
          <a:xfrm>
            <a:off x="2204447" y="914400"/>
            <a:ext cx="3967753" cy="1446550"/>
          </a:xfrm>
          <a:prstGeom prst="rect">
            <a:avLst/>
          </a:prstGeom>
          <a:noFill/>
        </p:spPr>
        <p:txBody>
          <a:bodyPr wrap="none" rtlCol="0">
            <a:spAutoFit/>
          </a:bodyPr>
          <a:lstStyle/>
          <a:p>
            <a:pPr algn="l"/>
            <a:r>
              <a:rPr lang="en-US" sz="1600" b="1" dirty="0"/>
              <a:t>FLOPS=</a:t>
            </a:r>
            <a:r>
              <a:rPr lang="en-US" sz="1600" b="1" dirty="0" err="1"/>
              <a:t>FLoating</a:t>
            </a:r>
            <a:r>
              <a:rPr lang="en-US" sz="1600" b="1" dirty="0"/>
              <a:t>-point Operations Per Second </a:t>
            </a:r>
          </a:p>
          <a:p>
            <a:pPr algn="l"/>
            <a:r>
              <a:rPr lang="en-US" sz="1400" b="1" i="1" dirty="0" err="1"/>
              <a:t>gigaFLOPS</a:t>
            </a:r>
            <a:r>
              <a:rPr lang="en-US" sz="1400" b="1" dirty="0"/>
              <a:t>: 10</a:t>
            </a:r>
            <a:r>
              <a:rPr lang="en-US" sz="1400" b="1" baseline="30000" dirty="0"/>
              <a:t>9</a:t>
            </a:r>
          </a:p>
          <a:p>
            <a:pPr algn="l"/>
            <a:r>
              <a:rPr lang="en-US" sz="1400" b="1" i="1" dirty="0" err="1"/>
              <a:t>teraFLOPS</a:t>
            </a:r>
            <a:r>
              <a:rPr lang="en-US" sz="1400" b="1" dirty="0"/>
              <a:t>: 10</a:t>
            </a:r>
            <a:r>
              <a:rPr lang="en-US" sz="1400" b="1" baseline="30000" dirty="0"/>
              <a:t>12</a:t>
            </a:r>
          </a:p>
          <a:p>
            <a:pPr algn="l"/>
            <a:r>
              <a:rPr lang="en-US" sz="1400" b="1" i="1" dirty="0" err="1"/>
              <a:t>petaFLOPS</a:t>
            </a:r>
            <a:r>
              <a:rPr lang="en-US" sz="1400" b="1" dirty="0"/>
              <a:t>: 10</a:t>
            </a:r>
            <a:r>
              <a:rPr lang="en-US" sz="1400" b="1" baseline="30000" dirty="0"/>
              <a:t>15</a:t>
            </a:r>
            <a:r>
              <a:rPr lang="en-US" sz="1400" b="1" dirty="0"/>
              <a:t>     NCAR Yellowstone: 1.5 </a:t>
            </a:r>
            <a:r>
              <a:rPr lang="en-US" sz="1400" b="1" dirty="0" err="1"/>
              <a:t>petaFLOPS</a:t>
            </a:r>
            <a:endParaRPr lang="en-US" sz="1400" b="1" baseline="30000" dirty="0"/>
          </a:p>
          <a:p>
            <a:pPr algn="l"/>
            <a:r>
              <a:rPr lang="en-US" sz="1400" b="1" i="1" dirty="0" err="1"/>
              <a:t>exaFLOPS</a:t>
            </a:r>
            <a:r>
              <a:rPr lang="en-US" sz="1400" b="1" dirty="0"/>
              <a:t>:  10</a:t>
            </a:r>
            <a:r>
              <a:rPr lang="en-US" sz="1400" b="1" baseline="30000" dirty="0"/>
              <a:t>18</a:t>
            </a:r>
          </a:p>
          <a:p>
            <a:pPr algn="l"/>
            <a:endParaRPr lang="en-US" sz="1600" b="1"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4516" name="Picture 4" descr="http://www.cisl.ucar.edu/nar/asr2001/images/ss.history.gif"/>
          <p:cNvPicPr>
            <a:picLocks noChangeAspect="1" noChangeArrowheads="1"/>
          </p:cNvPicPr>
          <p:nvPr/>
        </p:nvPicPr>
        <p:blipFill>
          <a:blip r:embed="rId2" cstate="print"/>
          <a:srcRect/>
          <a:stretch>
            <a:fillRect/>
          </a:stretch>
        </p:blipFill>
        <p:spPr bwMode="auto">
          <a:xfrm>
            <a:off x="1066800" y="1047749"/>
            <a:ext cx="7772400" cy="5581651"/>
          </a:xfrm>
          <a:prstGeom prst="rect">
            <a:avLst/>
          </a:prstGeom>
          <a:noFill/>
        </p:spPr>
      </p:pic>
      <p:sp>
        <p:nvSpPr>
          <p:cNvPr id="3" name="TextBox 2"/>
          <p:cNvSpPr txBox="1"/>
          <p:nvPr/>
        </p:nvSpPr>
        <p:spPr>
          <a:xfrm>
            <a:off x="7499319" y="-76200"/>
            <a:ext cx="1644681" cy="523220"/>
          </a:xfrm>
          <a:prstGeom prst="rect">
            <a:avLst/>
          </a:prstGeom>
          <a:noFill/>
        </p:spPr>
        <p:txBody>
          <a:bodyPr wrap="none" rtlCol="0">
            <a:spAutoFit/>
          </a:bodyPr>
          <a:lstStyle/>
          <a:p>
            <a:pPr algn="r"/>
            <a:r>
              <a:rPr lang="en-US" sz="2000" b="1" dirty="0">
                <a:solidFill>
                  <a:schemeClr val="accent2"/>
                </a:solidFill>
              </a:rPr>
              <a:t>Yellowstone</a:t>
            </a:r>
            <a:r>
              <a:rPr lang="en-US" b="1" dirty="0">
                <a:solidFill>
                  <a:srgbClr val="FF0000"/>
                </a:solidFill>
              </a:rPr>
              <a:t> </a:t>
            </a:r>
            <a:r>
              <a:rPr lang="en-US" b="1" dirty="0">
                <a:solidFill>
                  <a:schemeClr val="accent2"/>
                </a:solidFill>
              </a:rPr>
              <a:t>x</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38" name="Picture 2" descr="computers"/>
          <p:cNvPicPr>
            <a:picLocks noChangeAspect="1" noChangeArrowheads="1"/>
          </p:cNvPicPr>
          <p:nvPr/>
        </p:nvPicPr>
        <p:blipFill>
          <a:blip r:embed="rId2" cstate="print"/>
          <a:srcRect/>
          <a:stretch>
            <a:fillRect/>
          </a:stretch>
        </p:blipFill>
        <p:spPr bwMode="auto">
          <a:xfrm>
            <a:off x="1828800" y="1150585"/>
            <a:ext cx="6324600" cy="5021615"/>
          </a:xfrm>
          <a:prstGeom prst="rect">
            <a:avLst/>
          </a:prstGeom>
          <a:noFill/>
        </p:spPr>
      </p:pic>
      <p:sp>
        <p:nvSpPr>
          <p:cNvPr id="3" name="Rectangle 2"/>
          <p:cNvSpPr txBox="1">
            <a:spLocks noChangeArrowheads="1"/>
          </p:cNvSpPr>
          <p:nvPr/>
        </p:nvSpPr>
        <p:spPr>
          <a:xfrm>
            <a:off x="990600" y="304800"/>
            <a:ext cx="8153400" cy="685800"/>
          </a:xfrm>
          <a:prstGeom prst="rect">
            <a:avLst/>
          </a:prstGeom>
          <a:effectLst>
            <a:outerShdw blurRad="50800" dist="38100" dir="2700000" algn="tl" rotWithShape="0">
              <a:prstClr val="black"/>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C00000"/>
                </a:solidFill>
                <a:effectLst/>
                <a:uLnTx/>
                <a:uFillTx/>
                <a:latin typeface="Arial" charset="0"/>
                <a:ea typeface="SimSun" pitchFamily="2" charset="-122"/>
                <a:cs typeface="+mj-cs"/>
              </a:rPr>
              <a:t>NCAR Blue-ice Super Computer</a:t>
            </a:r>
          </a:p>
        </p:txBody>
      </p:sp>
      <p:sp>
        <p:nvSpPr>
          <p:cNvPr id="4" name="Rectangle 2"/>
          <p:cNvSpPr txBox="1">
            <a:spLocks noChangeArrowheads="1"/>
          </p:cNvSpPr>
          <p:nvPr/>
        </p:nvSpPr>
        <p:spPr>
          <a:xfrm>
            <a:off x="914400" y="6172200"/>
            <a:ext cx="8153400" cy="685800"/>
          </a:xfrm>
          <a:prstGeom prst="rect">
            <a:avLst/>
          </a:prstGeom>
          <a:effectLst>
            <a:outerShdw blurRad="50800" dist="38100" dir="2700000" algn="tl" rotWithShape="0">
              <a:prstClr val="black"/>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C00000"/>
                </a:solidFill>
                <a:effectLst/>
                <a:uLnTx/>
                <a:uFillTx/>
                <a:latin typeface="Arial" charset="0"/>
                <a:ea typeface="SimSun" pitchFamily="2" charset="-122"/>
                <a:cs typeface="+mj-cs"/>
              </a:rPr>
              <a:t>Installed in 2006, </a:t>
            </a:r>
            <a:r>
              <a:rPr lang="en-US" sz="3200" b="1" kern="0" dirty="0">
                <a:solidFill>
                  <a:srgbClr val="C00000"/>
                </a:solidFill>
                <a:latin typeface="Arial" charset="0"/>
                <a:ea typeface="SimSun" pitchFamily="2" charset="-122"/>
                <a:cs typeface="+mj-cs"/>
              </a:rPr>
              <a:t>d</a:t>
            </a:r>
            <a:r>
              <a:rPr kumimoji="0" lang="en-US" sz="3200" b="1" i="0" u="none" strike="noStrike" kern="0" cap="none" spc="0" normalizeH="0" baseline="0" noProof="0" dirty="0">
                <a:ln>
                  <a:noFill/>
                </a:ln>
                <a:solidFill>
                  <a:srgbClr val="C00000"/>
                </a:solidFill>
                <a:effectLst/>
                <a:uLnTx/>
                <a:uFillTx/>
                <a:latin typeface="Arial" charset="0"/>
                <a:ea typeface="SimSun" pitchFamily="2" charset="-122"/>
                <a:cs typeface="+mj-cs"/>
              </a:rPr>
              <a:t>e-</a:t>
            </a:r>
            <a:r>
              <a:rPr kumimoji="0" lang="en-US" sz="3200" b="1" i="0" u="none" strike="noStrike" kern="0" cap="none" spc="0" normalizeH="0" baseline="0" noProof="0" dirty="0" err="1">
                <a:ln>
                  <a:noFill/>
                </a:ln>
                <a:solidFill>
                  <a:srgbClr val="C00000"/>
                </a:solidFill>
                <a:effectLst/>
                <a:uLnTx/>
                <a:uFillTx/>
                <a:latin typeface="Arial" charset="0"/>
                <a:ea typeface="SimSun" pitchFamily="2" charset="-122"/>
                <a:cs typeface="+mj-cs"/>
              </a:rPr>
              <a:t>comissioned</a:t>
            </a:r>
            <a:r>
              <a:rPr kumimoji="0" lang="en-US" sz="3200" b="1" i="0" u="none" strike="noStrike" kern="0" cap="none" spc="0" normalizeH="0" baseline="0" noProof="0" dirty="0">
                <a:ln>
                  <a:noFill/>
                </a:ln>
                <a:solidFill>
                  <a:srgbClr val="C00000"/>
                </a:solidFill>
                <a:effectLst/>
                <a:uLnTx/>
                <a:uFillTx/>
                <a:latin typeface="Arial" charset="0"/>
                <a:ea typeface="SimSun" pitchFamily="2" charset="-122"/>
                <a:cs typeface="+mj-cs"/>
              </a:rPr>
              <a:t> in 2013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2" descr="Climate model resolution"/>
          <p:cNvPicPr>
            <a:picLocks noChangeAspect="1" noChangeArrowheads="1"/>
          </p:cNvPicPr>
          <p:nvPr/>
        </p:nvPicPr>
        <p:blipFill>
          <a:blip r:embed="rId2" cstate="print"/>
          <a:srcRect/>
          <a:stretch>
            <a:fillRect/>
          </a:stretch>
        </p:blipFill>
        <p:spPr bwMode="auto">
          <a:xfrm>
            <a:off x="31750" y="1219200"/>
            <a:ext cx="9067800" cy="5181600"/>
          </a:xfrm>
          <a:prstGeom prst="rect">
            <a:avLst/>
          </a:prstGeom>
          <a:noFill/>
        </p:spPr>
      </p:pic>
      <p:sp>
        <p:nvSpPr>
          <p:cNvPr id="3" name="Rectangle 2"/>
          <p:cNvSpPr txBox="1">
            <a:spLocks noChangeArrowheads="1"/>
          </p:cNvSpPr>
          <p:nvPr/>
        </p:nvSpPr>
        <p:spPr>
          <a:xfrm>
            <a:off x="-76200" y="2286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 Evolution of Climate Model Resolution</a:t>
            </a:r>
          </a:p>
        </p:txBody>
      </p:sp>
      <p:sp>
        <p:nvSpPr>
          <p:cNvPr id="4" name="TextBox 3"/>
          <p:cNvSpPr txBox="1"/>
          <p:nvPr/>
        </p:nvSpPr>
        <p:spPr>
          <a:xfrm>
            <a:off x="882592" y="1295400"/>
            <a:ext cx="748923" cy="461665"/>
          </a:xfrm>
          <a:prstGeom prst="rect">
            <a:avLst/>
          </a:prstGeom>
          <a:noFill/>
        </p:spPr>
        <p:txBody>
          <a:bodyPr wrap="none" rtlCol="0">
            <a:spAutoFit/>
          </a:bodyPr>
          <a:lstStyle/>
          <a:p>
            <a:r>
              <a:rPr lang="en-US" sz="2400" b="1" dirty="0">
                <a:solidFill>
                  <a:schemeClr val="tx2"/>
                </a:solidFill>
              </a:rPr>
              <a:t>1990</a:t>
            </a:r>
          </a:p>
        </p:txBody>
      </p:sp>
      <p:sp>
        <p:nvSpPr>
          <p:cNvPr id="5" name="TextBox 4"/>
          <p:cNvSpPr txBox="1"/>
          <p:nvPr/>
        </p:nvSpPr>
        <p:spPr>
          <a:xfrm>
            <a:off x="1034992" y="3881735"/>
            <a:ext cx="748923" cy="461665"/>
          </a:xfrm>
          <a:prstGeom prst="rect">
            <a:avLst/>
          </a:prstGeom>
          <a:noFill/>
        </p:spPr>
        <p:txBody>
          <a:bodyPr wrap="none" rtlCol="0">
            <a:spAutoFit/>
          </a:bodyPr>
          <a:lstStyle/>
          <a:p>
            <a:r>
              <a:rPr lang="en-US" sz="2400" b="1" dirty="0">
                <a:solidFill>
                  <a:schemeClr val="tx2"/>
                </a:solidFill>
              </a:rPr>
              <a:t>1995</a:t>
            </a:r>
          </a:p>
        </p:txBody>
      </p:sp>
      <p:sp>
        <p:nvSpPr>
          <p:cNvPr id="6" name="TextBox 5"/>
          <p:cNvSpPr txBox="1"/>
          <p:nvPr/>
        </p:nvSpPr>
        <p:spPr>
          <a:xfrm>
            <a:off x="5575678" y="1371600"/>
            <a:ext cx="748923" cy="461665"/>
          </a:xfrm>
          <a:prstGeom prst="rect">
            <a:avLst/>
          </a:prstGeom>
          <a:noFill/>
        </p:spPr>
        <p:txBody>
          <a:bodyPr wrap="none" rtlCol="0">
            <a:spAutoFit/>
          </a:bodyPr>
          <a:lstStyle/>
          <a:p>
            <a:r>
              <a:rPr lang="en-US" sz="2400" b="1" dirty="0">
                <a:solidFill>
                  <a:schemeClr val="tx2"/>
                </a:solidFill>
              </a:rPr>
              <a:t>2001</a:t>
            </a:r>
          </a:p>
        </p:txBody>
      </p:sp>
      <p:sp>
        <p:nvSpPr>
          <p:cNvPr id="7" name="TextBox 6"/>
          <p:cNvSpPr txBox="1"/>
          <p:nvPr/>
        </p:nvSpPr>
        <p:spPr>
          <a:xfrm>
            <a:off x="5728080" y="3805535"/>
            <a:ext cx="748923" cy="461665"/>
          </a:xfrm>
          <a:prstGeom prst="rect">
            <a:avLst/>
          </a:prstGeom>
          <a:noFill/>
        </p:spPr>
        <p:txBody>
          <a:bodyPr wrap="none" rtlCol="0">
            <a:spAutoFit/>
          </a:bodyPr>
          <a:lstStyle/>
          <a:p>
            <a:r>
              <a:rPr lang="en-US" sz="2400" b="1" dirty="0">
                <a:solidFill>
                  <a:schemeClr val="tx2"/>
                </a:solidFill>
              </a:rPr>
              <a:t>2007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955899"/>
            <a:ext cx="7239000" cy="2616101"/>
          </a:xfrm>
          <a:prstGeom prst="rect">
            <a:avLst/>
          </a:prstGeom>
          <a:noFill/>
        </p:spPr>
        <p:txBody>
          <a:bodyPr wrap="square" rtlCol="0">
            <a:spAutoFit/>
          </a:bodyPr>
          <a:lstStyle/>
          <a:p>
            <a:r>
              <a:rPr lang="en-US" sz="2000" b="1" dirty="0"/>
              <a:t>YouTube Video: </a:t>
            </a:r>
          </a:p>
          <a:p>
            <a:endParaRPr lang="en-US" sz="2000" b="1" dirty="0"/>
          </a:p>
          <a:p>
            <a:r>
              <a:rPr lang="en-US" sz="3200" b="1" dirty="0">
                <a:hlinkClick r:id="rId2"/>
              </a:rPr>
              <a:t>NCAR Yellowstone Supercomputer</a:t>
            </a:r>
            <a:r>
              <a:rPr lang="en-US" sz="3200" b="1" dirty="0"/>
              <a:t> (4min.)</a:t>
            </a:r>
            <a:r>
              <a:rPr lang="en-US" sz="2000" b="1" dirty="0"/>
              <a:t> </a:t>
            </a:r>
          </a:p>
          <a:p>
            <a:endParaRPr lang="en-US" sz="2000" b="1" dirty="0"/>
          </a:p>
          <a:p>
            <a:r>
              <a:rPr lang="en-US" sz="3600" b="1" dirty="0">
                <a:hlinkClick r:id="rId3"/>
              </a:rPr>
              <a:t>Climate Modeling 101 (from GFDL)</a:t>
            </a:r>
            <a:endParaRPr lang="en-US" sz="3600" b="1" dirty="0"/>
          </a:p>
          <a:p>
            <a:r>
              <a:rPr lang="en-US" sz="3600" b="1" dirty="0">
                <a:solidFill>
                  <a:schemeClr val="tx2"/>
                </a:solidFill>
              </a:rPr>
              <a:t>(Impact of Resolution, ~9min.)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228600" y="152400"/>
            <a:ext cx="7086600" cy="685800"/>
          </a:xfrm>
          <a:prstGeom prst="rect">
            <a:avLst/>
          </a:prstGeom>
          <a:effectLst>
            <a:outerShdw blurRad="50800" dist="38100" dir="2700000" algn="tl" rotWithShape="0">
              <a:prstClr val="black"/>
            </a:outerShdw>
          </a:effectLst>
        </p:spPr>
        <p:txBody>
          <a:bodyPr/>
          <a:lstStyle/>
          <a:p>
            <a:pPr>
              <a:defRPr/>
            </a:pPr>
            <a:r>
              <a:rPr lang="en-US" sz="4000" b="1" dirty="0">
                <a:latin typeface="Arial" charset="0"/>
                <a:ea typeface="SimSun" pitchFamily="2" charset="-122"/>
              </a:rPr>
              <a:t>Outline of Today’s Lecture</a:t>
            </a:r>
          </a:p>
        </p:txBody>
      </p:sp>
      <p:sp>
        <p:nvSpPr>
          <p:cNvPr id="3076" name="Text Box 4"/>
          <p:cNvSpPr txBox="1">
            <a:spLocks noChangeArrowheads="1"/>
          </p:cNvSpPr>
          <p:nvPr/>
        </p:nvSpPr>
        <p:spPr bwMode="auto">
          <a:xfrm>
            <a:off x="4505325" y="52689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a:xfrm>
            <a:off x="7086600" y="6781800"/>
            <a:ext cx="1905000" cy="457200"/>
          </a:xfrm>
        </p:spPr>
        <p:txBody>
          <a:bodyPr/>
          <a:lstStyle/>
          <a:p>
            <a:pPr>
              <a:defRPr/>
            </a:pPr>
            <a:fld id="{11004247-48B2-4E85-AE06-0779406BEB7B}" type="slidenum">
              <a:rPr lang="en-US" smtClean="0">
                <a:solidFill>
                  <a:schemeClr val="bg2"/>
                </a:solidFill>
              </a:rPr>
              <a:pPr>
                <a:defRPr/>
              </a:pPr>
              <a:t>2</a:t>
            </a:fld>
            <a:endParaRPr lang="en-US" dirty="0">
              <a:solidFill>
                <a:schemeClr val="bg2"/>
              </a:solidFill>
            </a:endParaRPr>
          </a:p>
        </p:txBody>
      </p:sp>
      <p:sp>
        <p:nvSpPr>
          <p:cNvPr id="6" name="Rectangle 3"/>
          <p:cNvSpPr txBox="1">
            <a:spLocks noChangeArrowheads="1"/>
          </p:cNvSpPr>
          <p:nvPr/>
        </p:nvSpPr>
        <p:spPr bwMode="auto">
          <a:xfrm>
            <a:off x="0" y="1295400"/>
            <a:ext cx="9067800" cy="5562600"/>
          </a:xfrm>
          <a:prstGeom prst="rect">
            <a:avLst/>
          </a:prstGeom>
          <a:noFill/>
          <a:ln w="9525">
            <a:noFill/>
            <a:miter lim="800000"/>
            <a:headEnd/>
            <a:tailEnd/>
          </a:ln>
        </p:spPr>
        <p:txBody>
          <a:bodyPr/>
          <a:lstStyle/>
          <a:p>
            <a:pPr marL="342900" indent="-342900" algn="l">
              <a:spcBef>
                <a:spcPct val="20000"/>
              </a:spcBef>
              <a:buFontTx/>
              <a:buChar char="•"/>
              <a:defRPr/>
            </a:pPr>
            <a:r>
              <a:rPr lang="en-US" sz="300" b="1" kern="0" dirty="0">
                <a:latin typeface="Microsoft Sans Serif" pitchFamily="34" charset="0"/>
              </a:rPr>
              <a:t>	</a:t>
            </a:r>
            <a:endParaRPr lang="en-US" sz="1000" b="1" kern="0" dirty="0">
              <a:solidFill>
                <a:schemeClr val="bg1"/>
              </a:solidFill>
              <a:latin typeface="Microsoft Sans Serif" pitchFamily="34" charset="0"/>
            </a:endParaRPr>
          </a:p>
          <a:p>
            <a:pPr marL="342900" indent="-342900" algn="l">
              <a:spcBef>
                <a:spcPct val="20000"/>
              </a:spcBef>
              <a:buFontTx/>
              <a:buChar char="•"/>
              <a:defRPr/>
            </a:pPr>
            <a:r>
              <a:rPr lang="en-US" sz="2400" b="1" kern="0" dirty="0">
                <a:solidFill>
                  <a:schemeClr val="bg1"/>
                </a:solidFill>
                <a:latin typeface="Microsoft Sans Serif" pitchFamily="34" charset="0"/>
              </a:rPr>
              <a:t>What is a climate model? </a:t>
            </a:r>
          </a:p>
          <a:p>
            <a:pPr marL="342900" indent="-342900" algn="l">
              <a:spcBef>
                <a:spcPct val="20000"/>
              </a:spcBef>
              <a:buFontTx/>
              <a:buChar char="•"/>
              <a:defRPr/>
            </a:pPr>
            <a:endParaRPr lang="en-US" sz="2400" b="1" kern="0" dirty="0">
              <a:solidFill>
                <a:schemeClr val="bg1"/>
              </a:solidFill>
              <a:latin typeface="Microsoft Sans Serif" pitchFamily="34" charset="0"/>
            </a:endParaRPr>
          </a:p>
          <a:p>
            <a:pPr marL="342900" indent="-342900" algn="l">
              <a:spcBef>
                <a:spcPct val="20000"/>
              </a:spcBef>
              <a:buFontTx/>
              <a:buChar char="•"/>
              <a:defRPr/>
            </a:pPr>
            <a:r>
              <a:rPr lang="en-US" sz="2400" b="1" kern="0" dirty="0">
                <a:solidFill>
                  <a:schemeClr val="bg1"/>
                </a:solidFill>
                <a:latin typeface="Microsoft Sans Serif" pitchFamily="34" charset="0"/>
              </a:rPr>
              <a:t>Why do we need climate models?  </a:t>
            </a:r>
          </a:p>
          <a:p>
            <a:pPr marL="342900" indent="-342900" algn="l">
              <a:spcBef>
                <a:spcPct val="20000"/>
              </a:spcBef>
              <a:buFontTx/>
              <a:buChar char="•"/>
              <a:defRPr/>
            </a:pPr>
            <a:endParaRPr lang="en-US" sz="2400" b="1" kern="0" dirty="0">
              <a:solidFill>
                <a:schemeClr val="bg1"/>
              </a:solidFill>
              <a:latin typeface="Microsoft Sans Serif" pitchFamily="34" charset="0"/>
            </a:endParaRPr>
          </a:p>
          <a:p>
            <a:pPr marL="342900" indent="-342900" algn="l">
              <a:spcBef>
                <a:spcPct val="20000"/>
              </a:spcBef>
              <a:buFontTx/>
              <a:buChar char="•"/>
              <a:defRPr/>
            </a:pPr>
            <a:r>
              <a:rPr lang="en-US" sz="2400" b="1" kern="0" dirty="0">
                <a:solidFill>
                  <a:schemeClr val="bg1"/>
                </a:solidFill>
                <a:latin typeface="Microsoft Sans Serif" pitchFamily="34" charset="0"/>
              </a:rPr>
              <a:t>A brief history of climate modeling.</a:t>
            </a:r>
          </a:p>
          <a:p>
            <a:pPr marL="342900" indent="-342900" algn="l">
              <a:spcBef>
                <a:spcPct val="20000"/>
              </a:spcBef>
              <a:buFontTx/>
              <a:buChar char="•"/>
              <a:defRPr/>
            </a:pPr>
            <a:endParaRPr lang="en-US" sz="2400" b="1" kern="0" dirty="0">
              <a:solidFill>
                <a:schemeClr val="bg1"/>
              </a:solidFill>
              <a:latin typeface="Microsoft Sans Serif" pitchFamily="34" charset="0"/>
            </a:endParaRPr>
          </a:p>
          <a:p>
            <a:pPr marL="342900" indent="-342900" algn="l">
              <a:spcBef>
                <a:spcPct val="20000"/>
              </a:spcBef>
              <a:buFontTx/>
              <a:buChar char="•"/>
              <a:defRPr/>
            </a:pPr>
            <a:r>
              <a:rPr lang="en-US" sz="2400" b="1" kern="0" dirty="0">
                <a:solidFill>
                  <a:schemeClr val="bg1"/>
                </a:solidFill>
                <a:latin typeface="Microsoft Sans Serif" pitchFamily="34" charset="0"/>
              </a:rPr>
              <a:t>Types of climate models</a:t>
            </a:r>
          </a:p>
          <a:p>
            <a:pPr marL="342900" indent="-342900" algn="l">
              <a:spcBef>
                <a:spcPct val="20000"/>
              </a:spcBef>
              <a:buFontTx/>
              <a:buChar char="•"/>
              <a:defRPr/>
            </a:pPr>
            <a:endParaRPr lang="en-US" sz="2400" b="1" kern="0" dirty="0">
              <a:solidFill>
                <a:schemeClr val="bg1"/>
              </a:solidFill>
              <a:latin typeface="Microsoft Sans Serif" pitchFamily="34" charset="0"/>
            </a:endParaRPr>
          </a:p>
          <a:p>
            <a:pPr marL="342900" indent="-342900" algn="l">
              <a:spcBef>
                <a:spcPct val="20000"/>
              </a:spcBef>
              <a:buFontTx/>
              <a:buChar char="•"/>
              <a:defRPr/>
            </a:pPr>
            <a:r>
              <a:rPr lang="en-US" sz="2400" b="1" kern="0" dirty="0">
                <a:solidFill>
                  <a:schemeClr val="bg1"/>
                </a:solidFill>
                <a:latin typeface="Microsoft Sans Serif" pitchFamily="34" charset="0"/>
              </a:rPr>
              <a:t>Weather forecast vs. climate modeling</a:t>
            </a:r>
          </a:p>
          <a:p>
            <a:pPr marL="342900" indent="-342900" algn="l">
              <a:spcBef>
                <a:spcPct val="20000"/>
              </a:spcBef>
              <a:buFontTx/>
              <a:buChar char="•"/>
              <a:defRPr/>
            </a:pPr>
            <a:endParaRPr lang="en-US" sz="2400" b="1" kern="0" dirty="0">
              <a:solidFill>
                <a:schemeClr val="bg1"/>
              </a:solidFill>
              <a:latin typeface="Microsoft Sans Serif" pitchFamily="34" charset="0"/>
            </a:endParaRPr>
          </a:p>
          <a:p>
            <a:pPr marL="342900" indent="-342900" algn="l">
              <a:spcBef>
                <a:spcPct val="20000"/>
              </a:spcBef>
              <a:buFontTx/>
              <a:buChar char="•"/>
              <a:defRPr/>
            </a:pPr>
            <a:r>
              <a:rPr lang="en-US" sz="2400" b="1" kern="0" dirty="0">
                <a:solidFill>
                  <a:schemeClr val="bg1"/>
                </a:solidFill>
                <a:latin typeface="Microsoft Sans Serif" pitchFamily="34" charset="0"/>
              </a:rPr>
              <a:t>Regional vs. global climate models  </a:t>
            </a:r>
            <a:endParaRPr lang="en-US" sz="1200" b="1" kern="0" dirty="0">
              <a:solidFill>
                <a:schemeClr val="bg1"/>
              </a:solidFill>
              <a:latin typeface="Microsoft Sans Serif" pitchFamily="34" charset="0"/>
            </a:endParaRPr>
          </a:p>
        </p:txBody>
      </p:sp>
      <p:sp>
        <p:nvSpPr>
          <p:cNvPr id="7" name="Line 4"/>
          <p:cNvSpPr>
            <a:spLocks noChangeShapeType="1"/>
          </p:cNvSpPr>
          <p:nvPr/>
        </p:nvSpPr>
        <p:spPr bwMode="auto">
          <a:xfrm>
            <a:off x="0" y="914400"/>
            <a:ext cx="9144000" cy="0"/>
          </a:xfrm>
          <a:prstGeom prst="line">
            <a:avLst/>
          </a:prstGeom>
          <a:noFill/>
          <a:ln w="31750">
            <a:solidFill>
              <a:schemeClr val="accent1"/>
            </a:solidFill>
            <a:round/>
            <a:headEnd/>
            <a:tailEnd/>
          </a:ln>
        </p:spPr>
        <p:txBody>
          <a:bodyPr anchor="ctr"/>
          <a:lstStyle/>
          <a:p>
            <a:endParaRPr lang="en-US"/>
          </a:p>
        </p:txBody>
      </p:sp>
    </p:spTree>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1"/>
          <p:cNvPicPr>
            <a:picLocks noChangeAspect="1" noChangeArrowheads="1"/>
          </p:cNvPicPr>
          <p:nvPr/>
        </p:nvPicPr>
        <p:blipFill>
          <a:blip r:embed="rId2" cstate="print"/>
          <a:srcRect/>
          <a:stretch>
            <a:fillRect/>
          </a:stretch>
        </p:blipFill>
        <p:spPr bwMode="auto">
          <a:xfrm>
            <a:off x="1147763" y="1266825"/>
            <a:ext cx="6848475" cy="5057775"/>
          </a:xfrm>
          <a:prstGeom prst="rect">
            <a:avLst/>
          </a:prstGeom>
          <a:noFill/>
          <a:ln w="9525">
            <a:noFill/>
            <a:miter lim="800000"/>
            <a:headEnd/>
            <a:tailEnd/>
          </a:ln>
        </p:spPr>
      </p:pic>
      <p:sp>
        <p:nvSpPr>
          <p:cNvPr id="3" name="Rectangle 2"/>
          <p:cNvSpPr txBox="1">
            <a:spLocks noChangeArrowheads="1"/>
          </p:cNvSpPr>
          <p:nvPr/>
        </p:nvSpPr>
        <p:spPr>
          <a:xfrm>
            <a:off x="-457200" y="1524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Types of Climate Models</a:t>
            </a:r>
          </a:p>
        </p:txBody>
      </p:sp>
      <p:sp>
        <p:nvSpPr>
          <p:cNvPr id="4" name="Line 4"/>
          <p:cNvSpPr>
            <a:spLocks noChangeShapeType="1"/>
          </p:cNvSpPr>
          <p:nvPr/>
        </p:nvSpPr>
        <p:spPr bwMode="auto">
          <a:xfrm>
            <a:off x="0" y="9144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TextBox 4"/>
          <p:cNvSpPr txBox="1"/>
          <p:nvPr/>
        </p:nvSpPr>
        <p:spPr>
          <a:xfrm>
            <a:off x="2034815" y="6400800"/>
            <a:ext cx="4653839" cy="369332"/>
          </a:xfrm>
          <a:prstGeom prst="rect">
            <a:avLst/>
          </a:prstGeom>
          <a:noFill/>
        </p:spPr>
        <p:txBody>
          <a:bodyPr wrap="none" rtlCol="0">
            <a:spAutoFit/>
          </a:bodyPr>
          <a:lstStyle/>
          <a:p>
            <a:r>
              <a:rPr lang="en-US" sz="1800" b="1" dirty="0" err="1"/>
              <a:t>EMiCs</a:t>
            </a:r>
            <a:r>
              <a:rPr lang="en-US" sz="1800" b="1" dirty="0"/>
              <a:t> = Earth Models of Intermediate Complexity</a:t>
            </a:r>
          </a:p>
        </p:txBody>
      </p:sp>
      <p:sp>
        <p:nvSpPr>
          <p:cNvPr id="6" name="TextBox 5"/>
          <p:cNvSpPr txBox="1"/>
          <p:nvPr/>
        </p:nvSpPr>
        <p:spPr>
          <a:xfrm>
            <a:off x="6068775" y="4953000"/>
            <a:ext cx="2492990" cy="369332"/>
          </a:xfrm>
          <a:prstGeom prst="rect">
            <a:avLst/>
          </a:prstGeom>
          <a:noFill/>
        </p:spPr>
        <p:txBody>
          <a:bodyPr wrap="none" rtlCol="0">
            <a:spAutoFit/>
          </a:bodyPr>
          <a:lstStyle/>
          <a:p>
            <a:r>
              <a:rPr lang="en-US" sz="1800" dirty="0">
                <a:solidFill>
                  <a:schemeClr val="tx2"/>
                </a:solidFill>
              </a:rPr>
              <a:t>most commonly used today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52400"/>
            <a:ext cx="9144000" cy="685800"/>
          </a:xfrm>
          <a:prstGeom prst="rect">
            <a:avLst/>
          </a:prstGeom>
          <a:effectLst>
            <a:outerShdw blurRad="50800" dist="38100" dir="2700000" algn="tl" rotWithShape="0">
              <a:prstClr val="black"/>
            </a:outerShdw>
          </a:effectLst>
        </p:spPr>
        <p:txBody>
          <a:bodyPr/>
          <a:lstStyle/>
          <a:p>
            <a:pPr>
              <a:defRPr/>
            </a:pPr>
            <a:r>
              <a:rPr lang="en-US" sz="3200" b="1" kern="0" dirty="0">
                <a:solidFill>
                  <a:srgbClr val="FF3300"/>
                </a:solidFill>
                <a:latin typeface="Arial" charset="0"/>
                <a:ea typeface="SimSun" pitchFamily="2" charset="-122"/>
              </a:rPr>
              <a:t>Types of Climate Models (cont’d)</a:t>
            </a:r>
          </a:p>
        </p:txBody>
      </p:sp>
      <p:sp>
        <p:nvSpPr>
          <p:cNvPr id="3" name="Line 4"/>
          <p:cNvSpPr>
            <a:spLocks noChangeShapeType="1"/>
          </p:cNvSpPr>
          <p:nvPr/>
        </p:nvSpPr>
        <p:spPr bwMode="auto">
          <a:xfrm>
            <a:off x="0" y="9144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152400" y="990600"/>
            <a:ext cx="8915400" cy="5324535"/>
          </a:xfrm>
          <a:prstGeom prst="rect">
            <a:avLst/>
          </a:prstGeom>
        </p:spPr>
        <p:txBody>
          <a:bodyPr wrap="square">
            <a:spAutoFit/>
          </a:bodyPr>
          <a:lstStyle/>
          <a:p>
            <a:pPr algn="l">
              <a:buFont typeface="Arial" pitchFamily="34" charset="0"/>
              <a:buChar char="•"/>
            </a:pPr>
            <a:r>
              <a:rPr lang="en-US" sz="2400" b="1" dirty="0">
                <a:solidFill>
                  <a:srgbClr val="FF0000"/>
                </a:solidFill>
              </a:rPr>
              <a:t>  Simple models: </a:t>
            </a:r>
          </a:p>
          <a:p>
            <a:pPr algn="l"/>
            <a:r>
              <a:rPr lang="en-US" sz="2400" b="1" dirty="0">
                <a:solidFill>
                  <a:srgbClr val="FF0000"/>
                </a:solidFill>
              </a:rPr>
              <a:t> </a:t>
            </a:r>
            <a:r>
              <a:rPr lang="en-US" sz="2000" b="1" dirty="0">
                <a:solidFill>
                  <a:schemeClr val="tx2"/>
                </a:solidFill>
              </a:rPr>
              <a:t>-  0-dimensional, global energy balance models (EBMs):  </a:t>
            </a:r>
          </a:p>
          <a:p>
            <a:pPr algn="l"/>
            <a:r>
              <a:rPr lang="en-US" sz="2000" b="1" dirty="0">
                <a:solidFill>
                  <a:srgbClr val="FF0000"/>
                </a:solidFill>
              </a:rPr>
              <a:t>  </a:t>
            </a:r>
          </a:p>
          <a:p>
            <a:pPr algn="l"/>
            <a:r>
              <a:rPr lang="en-US" sz="2000" b="1" dirty="0">
                <a:solidFill>
                  <a:srgbClr val="FF0000"/>
                </a:solidFill>
              </a:rPr>
              <a:t>   </a:t>
            </a:r>
          </a:p>
          <a:p>
            <a:pPr algn="l"/>
            <a:endParaRPr lang="en-US" sz="2000" b="1" dirty="0">
              <a:solidFill>
                <a:srgbClr val="FF0000"/>
              </a:solidFill>
            </a:endParaRPr>
          </a:p>
          <a:p>
            <a:pPr algn="l"/>
            <a:endParaRPr lang="en-US" sz="2000" b="1" dirty="0">
              <a:solidFill>
                <a:srgbClr val="FF0000"/>
              </a:solidFill>
            </a:endParaRPr>
          </a:p>
          <a:p>
            <a:pPr algn="l"/>
            <a:endParaRPr lang="en-US" sz="2000" b="1" dirty="0">
              <a:solidFill>
                <a:srgbClr val="FF0000"/>
              </a:solidFill>
            </a:endParaRPr>
          </a:p>
          <a:p>
            <a:pPr algn="l">
              <a:buFontTx/>
              <a:buChar char="-"/>
            </a:pPr>
            <a:r>
              <a:rPr lang="en-US" sz="2000" b="1" dirty="0">
                <a:solidFill>
                  <a:schemeClr val="tx2"/>
                </a:solidFill>
              </a:rPr>
              <a:t>  Box models:</a:t>
            </a:r>
            <a:endParaRPr lang="en-US" sz="2000" b="1" dirty="0"/>
          </a:p>
          <a:p>
            <a:pPr algn="l"/>
            <a:r>
              <a:rPr lang="en-US" sz="1200" b="1" dirty="0"/>
              <a:t> </a:t>
            </a:r>
          </a:p>
          <a:p>
            <a:pPr algn="l"/>
            <a:r>
              <a:rPr lang="en-US" sz="2000" b="1" dirty="0"/>
              <a:t>   The climate system is represented by </a:t>
            </a:r>
          </a:p>
          <a:p>
            <a:pPr algn="l"/>
            <a:r>
              <a:rPr lang="en-US" sz="2000" b="1" dirty="0"/>
              <a:t>boxes with fluxes linking the boxes. </a:t>
            </a:r>
          </a:p>
          <a:p>
            <a:pPr algn="l"/>
            <a:r>
              <a:rPr lang="en-US" sz="2000" b="1" dirty="0"/>
              <a:t>Properties within each box are assumed </a:t>
            </a:r>
          </a:p>
          <a:p>
            <a:pPr algn="l"/>
            <a:r>
              <a:rPr lang="en-US" sz="2000" b="1" dirty="0"/>
              <a:t>to be homogeneous. </a:t>
            </a:r>
          </a:p>
          <a:p>
            <a:pPr algn="l"/>
            <a:endParaRPr lang="en-US" sz="2000" b="1" dirty="0"/>
          </a:p>
          <a:p>
            <a:pPr algn="l"/>
            <a:r>
              <a:rPr lang="en-US" sz="2000" b="1" dirty="0"/>
              <a:t>  Useful for certain applications. </a:t>
            </a:r>
          </a:p>
          <a:p>
            <a:pPr algn="l"/>
            <a:endParaRPr lang="en-US" sz="2000" b="1" dirty="0"/>
          </a:p>
          <a:p>
            <a:pPr algn="l"/>
            <a:endParaRPr lang="en-US" sz="2000" b="1" dirty="0">
              <a:solidFill>
                <a:srgbClr val="FF0000"/>
              </a:solidFill>
            </a:endParaRPr>
          </a:p>
        </p:txBody>
      </p:sp>
      <p:graphicFrame>
        <p:nvGraphicFramePr>
          <p:cNvPr id="92165" name="Object 5"/>
          <p:cNvGraphicFramePr>
            <a:graphicFrameLocks noChangeAspect="1"/>
          </p:cNvGraphicFramePr>
          <p:nvPr/>
        </p:nvGraphicFramePr>
        <p:xfrm>
          <a:off x="2590800" y="1828800"/>
          <a:ext cx="5029200" cy="975559"/>
        </p:xfrm>
        <a:graphic>
          <a:graphicData uri="http://schemas.openxmlformats.org/presentationml/2006/ole">
            <mc:AlternateContent xmlns:mc="http://schemas.openxmlformats.org/markup-compatibility/2006">
              <mc:Choice xmlns:v="urn:schemas-microsoft-com:vml" Requires="v">
                <p:oleObj name="Equation" r:id="rId3" imgW="2489040" imgH="482400" progId="Equation.3">
                  <p:embed/>
                </p:oleObj>
              </mc:Choice>
              <mc:Fallback>
                <p:oleObj name="Equation" r:id="rId3" imgW="2489040" imgH="482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828800"/>
                        <a:ext cx="5029200" cy="975559"/>
                      </a:xfrm>
                      <a:prstGeom prst="rect">
                        <a:avLst/>
                      </a:prstGeom>
                      <a:solidFill>
                        <a:schemeClr val="tx1"/>
                      </a:solidFill>
                    </p:spPr>
                  </p:pic>
                </p:oleObj>
              </mc:Fallback>
            </mc:AlternateContent>
          </a:graphicData>
        </a:graphic>
      </p:graphicFrame>
      <p:pic>
        <p:nvPicPr>
          <p:cNvPr id="92168" name="Picture 8" descr="http://www3.geosc.psu.edu/%7Edmb53/DaveSTELLA/climate/3box/3.1.gif"/>
          <p:cNvPicPr>
            <a:picLocks noChangeAspect="1" noChangeArrowheads="1"/>
          </p:cNvPicPr>
          <p:nvPr/>
        </p:nvPicPr>
        <p:blipFill>
          <a:blip r:embed="rId5" cstate="print"/>
          <a:srcRect/>
          <a:stretch>
            <a:fillRect/>
          </a:stretch>
        </p:blipFill>
        <p:spPr bwMode="auto">
          <a:xfrm>
            <a:off x="4572000" y="2895600"/>
            <a:ext cx="4495800" cy="390832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Effect transition="in" filter="blinds(horizontal)">
                                      <p:cBhvr>
                                        <p:cTn id="7" dur="500"/>
                                        <p:tgtEl>
                                          <p:spTgt spid="5">
                                            <p:txEl>
                                              <p:pRg st="7" end="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8" end="8"/>
                                            </p:txEl>
                                          </p:spTgt>
                                        </p:tgtEl>
                                        <p:attrNameLst>
                                          <p:attrName>style.visibility</p:attrName>
                                        </p:attrNameLst>
                                      </p:cBhvr>
                                      <p:to>
                                        <p:strVal val="visible"/>
                                      </p:to>
                                    </p:set>
                                    <p:animEffect transition="in" filter="blinds(horizontal)">
                                      <p:cBhvr>
                                        <p:cTn id="10" dur="500"/>
                                        <p:tgtEl>
                                          <p:spTgt spid="5">
                                            <p:txEl>
                                              <p:pRg st="8" end="8"/>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animEffect transition="in" filter="blinds(horizontal)">
                                      <p:cBhvr>
                                        <p:cTn id="13" dur="500"/>
                                        <p:tgtEl>
                                          <p:spTgt spid="5">
                                            <p:txEl>
                                              <p:pRg st="9" end="9"/>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10" end="10"/>
                                            </p:txEl>
                                          </p:spTgt>
                                        </p:tgtEl>
                                        <p:attrNameLst>
                                          <p:attrName>style.visibility</p:attrName>
                                        </p:attrNameLst>
                                      </p:cBhvr>
                                      <p:to>
                                        <p:strVal val="visible"/>
                                      </p:to>
                                    </p:set>
                                    <p:animEffect transition="in" filter="blinds(horizontal)">
                                      <p:cBhvr>
                                        <p:cTn id="16" dur="500"/>
                                        <p:tgtEl>
                                          <p:spTgt spid="5">
                                            <p:txEl>
                                              <p:pRg st="10" end="1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xEl>
                                              <p:pRg st="11" end="11"/>
                                            </p:txEl>
                                          </p:spTgt>
                                        </p:tgtEl>
                                        <p:attrNameLst>
                                          <p:attrName>style.visibility</p:attrName>
                                        </p:attrNameLst>
                                      </p:cBhvr>
                                      <p:to>
                                        <p:strVal val="visible"/>
                                      </p:to>
                                    </p:set>
                                    <p:animEffect transition="in" filter="blinds(horizontal)">
                                      <p:cBhvr>
                                        <p:cTn id="19" dur="500"/>
                                        <p:tgtEl>
                                          <p:spTgt spid="5">
                                            <p:txEl>
                                              <p:pRg st="11" end="11"/>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
                                            <p:txEl>
                                              <p:pRg st="12" end="12"/>
                                            </p:txEl>
                                          </p:spTgt>
                                        </p:tgtEl>
                                        <p:attrNameLst>
                                          <p:attrName>style.visibility</p:attrName>
                                        </p:attrNameLst>
                                      </p:cBhvr>
                                      <p:to>
                                        <p:strVal val="visible"/>
                                      </p:to>
                                    </p:set>
                                    <p:animEffect transition="in" filter="blinds(horizontal)">
                                      <p:cBhvr>
                                        <p:cTn id="22" dur="500"/>
                                        <p:tgtEl>
                                          <p:spTgt spid="5">
                                            <p:txEl>
                                              <p:pRg st="12" end="12"/>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5">
                                            <p:txEl>
                                              <p:pRg st="14" end="14"/>
                                            </p:txEl>
                                          </p:spTgt>
                                        </p:tgtEl>
                                        <p:attrNameLst>
                                          <p:attrName>style.visibility</p:attrName>
                                        </p:attrNameLst>
                                      </p:cBhvr>
                                      <p:to>
                                        <p:strVal val="visible"/>
                                      </p:to>
                                    </p:set>
                                    <p:animEffect transition="in" filter="blinds(horizontal)">
                                      <p:cBhvr>
                                        <p:cTn id="25" dur="500"/>
                                        <p:tgtEl>
                                          <p:spTgt spid="5">
                                            <p:txEl>
                                              <p:pRg st="14" end="14"/>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92168"/>
                                        </p:tgtEl>
                                        <p:attrNameLst>
                                          <p:attrName>style.visibility</p:attrName>
                                        </p:attrNameLst>
                                      </p:cBhvr>
                                      <p:to>
                                        <p:strVal val="visible"/>
                                      </p:to>
                                    </p:set>
                                    <p:animEffect transition="in" filter="blinds(horizontal)">
                                      <p:cBhvr>
                                        <p:cTn id="28" dur="500"/>
                                        <p:tgtEl>
                                          <p:spTgt spid="92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52400"/>
            <a:ext cx="9144000" cy="685800"/>
          </a:xfrm>
          <a:prstGeom prst="rect">
            <a:avLst/>
          </a:prstGeom>
          <a:effectLst>
            <a:outerShdw blurRad="50800" dist="38100" dir="2700000" algn="tl" rotWithShape="0">
              <a:prstClr val="black"/>
            </a:outerShdw>
          </a:effectLst>
        </p:spPr>
        <p:txBody>
          <a:bodyPr/>
          <a:lstStyle/>
          <a:p>
            <a:pPr>
              <a:defRPr/>
            </a:pPr>
            <a:r>
              <a:rPr lang="en-US" sz="3200" b="1" kern="0" dirty="0">
                <a:solidFill>
                  <a:srgbClr val="FF3300"/>
                </a:solidFill>
                <a:latin typeface="Arial" charset="0"/>
                <a:ea typeface="SimSun" pitchFamily="2" charset="-122"/>
              </a:rPr>
              <a:t>Types of Climate Models (cont’d)</a:t>
            </a:r>
          </a:p>
        </p:txBody>
      </p:sp>
      <p:sp>
        <p:nvSpPr>
          <p:cNvPr id="3" name="Line 4"/>
          <p:cNvSpPr>
            <a:spLocks noChangeShapeType="1"/>
          </p:cNvSpPr>
          <p:nvPr/>
        </p:nvSpPr>
        <p:spPr bwMode="auto">
          <a:xfrm>
            <a:off x="0" y="9144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152400" y="1066800"/>
            <a:ext cx="4953000" cy="5609228"/>
          </a:xfrm>
          <a:prstGeom prst="rect">
            <a:avLst/>
          </a:prstGeom>
        </p:spPr>
        <p:txBody>
          <a:bodyPr wrap="square">
            <a:spAutoFit/>
          </a:bodyPr>
          <a:lstStyle/>
          <a:p>
            <a:pPr algn="l">
              <a:buFont typeface="Arial" pitchFamily="34" charset="0"/>
              <a:buChar char="•"/>
            </a:pPr>
            <a:r>
              <a:rPr lang="en-US" sz="2400" b="1" dirty="0">
                <a:solidFill>
                  <a:srgbClr val="FF0000"/>
                </a:solidFill>
              </a:rPr>
              <a:t>  Simple models: </a:t>
            </a:r>
          </a:p>
          <a:p>
            <a:pPr algn="l"/>
            <a:r>
              <a:rPr lang="en-US" sz="2400" b="1" dirty="0">
                <a:solidFill>
                  <a:srgbClr val="FF0000"/>
                </a:solidFill>
              </a:rPr>
              <a:t> </a:t>
            </a:r>
            <a:r>
              <a:rPr lang="en-US" sz="2000" b="1" dirty="0">
                <a:solidFill>
                  <a:schemeClr val="tx2"/>
                </a:solidFill>
              </a:rPr>
              <a:t>- 1-dimensional, radiative-convective models (RCMs)</a:t>
            </a:r>
            <a:r>
              <a:rPr lang="en-US" sz="2000" b="1" dirty="0"/>
              <a:t>: </a:t>
            </a:r>
          </a:p>
          <a:p>
            <a:pPr algn="l"/>
            <a:r>
              <a:rPr lang="en-US" sz="1200" b="1" dirty="0"/>
              <a:t> </a:t>
            </a:r>
          </a:p>
          <a:p>
            <a:pPr algn="l"/>
            <a:r>
              <a:rPr lang="en-US" sz="1800" b="1" dirty="0"/>
              <a:t>      RCMs divide the atmosphere into multiple layers and then consider:  </a:t>
            </a:r>
          </a:p>
          <a:p>
            <a:pPr algn="l"/>
            <a:endParaRPr lang="en-US" sz="1200" b="1" dirty="0"/>
          </a:p>
          <a:p>
            <a:pPr algn="l"/>
            <a:r>
              <a:rPr lang="en-US" sz="1800" b="1" dirty="0"/>
              <a:t>1) upwelling and </a:t>
            </a:r>
            <a:r>
              <a:rPr lang="en-US" sz="1800" b="1" dirty="0" err="1"/>
              <a:t>downwelling</a:t>
            </a:r>
            <a:r>
              <a:rPr lang="en-US" sz="1800" b="1" dirty="0"/>
              <a:t> </a:t>
            </a:r>
            <a:r>
              <a:rPr lang="en-US" sz="1800" b="1" dirty="0">
                <a:solidFill>
                  <a:schemeClr val="tx2"/>
                </a:solidFill>
              </a:rPr>
              <a:t>radiative transfer   </a:t>
            </a:r>
          </a:p>
          <a:p>
            <a:pPr algn="l"/>
            <a:r>
              <a:rPr lang="en-US" sz="1800" b="1" dirty="0"/>
              <a:t>through the layers that both absorb and emit infrared radiation; and </a:t>
            </a:r>
          </a:p>
          <a:p>
            <a:pPr algn="l"/>
            <a:r>
              <a:rPr lang="en-US" sz="1050" b="1" dirty="0"/>
              <a:t> </a:t>
            </a:r>
          </a:p>
          <a:p>
            <a:pPr algn="l"/>
            <a:r>
              <a:rPr lang="en-US" sz="1800" b="1" dirty="0"/>
              <a:t>2) upward transport of heat by </a:t>
            </a:r>
            <a:r>
              <a:rPr lang="en-US" sz="1800" b="1" dirty="0">
                <a:solidFill>
                  <a:schemeClr val="tx2"/>
                </a:solidFill>
              </a:rPr>
              <a:t>convection. </a:t>
            </a:r>
          </a:p>
          <a:p>
            <a:pPr algn="l"/>
            <a:endParaRPr lang="en-US" sz="2000" b="1" dirty="0"/>
          </a:p>
          <a:p>
            <a:pPr algn="l"/>
            <a:r>
              <a:rPr lang="en-US" sz="1800" b="1" dirty="0">
                <a:solidFill>
                  <a:schemeClr val="tx2"/>
                </a:solidFill>
              </a:rPr>
              <a:t>RCMs can be used to study the effect of GHGs on Earth’s effective emissivity and thus the surface temperature.  </a:t>
            </a:r>
          </a:p>
          <a:p>
            <a:pPr algn="l"/>
            <a:endParaRPr lang="en-US" sz="1800" b="1" dirty="0">
              <a:solidFill>
                <a:schemeClr val="tx2"/>
              </a:solidFill>
            </a:endParaRPr>
          </a:p>
          <a:p>
            <a:pPr algn="l"/>
            <a:r>
              <a:rPr lang="en-US" sz="1800" b="1" dirty="0">
                <a:solidFill>
                  <a:schemeClr val="tx2"/>
                </a:solidFill>
              </a:rPr>
              <a:t>RCMs were used extensively in the 1970s and 1980s when 3-d models were difficult to run on computers.     </a:t>
            </a:r>
          </a:p>
          <a:p>
            <a:pPr algn="l"/>
            <a:endParaRPr lang="en-US" sz="2000" b="1" dirty="0">
              <a:solidFill>
                <a:srgbClr val="FF0000"/>
              </a:solidFill>
            </a:endParaRPr>
          </a:p>
        </p:txBody>
      </p:sp>
      <p:pic>
        <p:nvPicPr>
          <p:cNvPr id="92166" name="Picture 6"/>
          <p:cNvPicPr>
            <a:picLocks noChangeAspect="1" noChangeArrowheads="1"/>
          </p:cNvPicPr>
          <p:nvPr/>
        </p:nvPicPr>
        <p:blipFill>
          <a:blip r:embed="rId3" cstate="print"/>
          <a:srcRect/>
          <a:stretch>
            <a:fillRect/>
          </a:stretch>
        </p:blipFill>
        <p:spPr bwMode="auto">
          <a:xfrm>
            <a:off x="5071729" y="1143000"/>
            <a:ext cx="4027821" cy="3200400"/>
          </a:xfrm>
          <a:prstGeom prst="rect">
            <a:avLst/>
          </a:prstGeom>
          <a:noFill/>
          <a:ln w="9525">
            <a:noFill/>
            <a:miter lim="800000"/>
            <a:headEnd/>
            <a:tailEnd/>
          </a:ln>
        </p:spPr>
      </p:pic>
      <p:sp>
        <p:nvSpPr>
          <p:cNvPr id="9" name="TextBox 8"/>
          <p:cNvSpPr txBox="1"/>
          <p:nvPr/>
        </p:nvSpPr>
        <p:spPr>
          <a:xfrm>
            <a:off x="6427307" y="4343400"/>
            <a:ext cx="2289409" cy="307777"/>
          </a:xfrm>
          <a:prstGeom prst="rect">
            <a:avLst/>
          </a:prstGeom>
          <a:noFill/>
        </p:spPr>
        <p:txBody>
          <a:bodyPr wrap="none" rtlCol="0">
            <a:spAutoFit/>
          </a:bodyPr>
          <a:lstStyle/>
          <a:p>
            <a:r>
              <a:rPr lang="en-US" sz="1400" b="1" dirty="0"/>
              <a:t>Ramanathan &amp; Coakley (1978)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blinds(horizontal)">
                                      <p:cBhvr>
                                        <p:cTn id="10" dur="500"/>
                                        <p:tgtEl>
                                          <p:spTgt spid="5">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blinds(horizontal)">
                                      <p:cBhvr>
                                        <p:cTn id="13" dur="500"/>
                                        <p:tgtEl>
                                          <p:spTgt spid="5">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blinds(horizontal)">
                                      <p:cBhvr>
                                        <p:cTn id="16" dur="500"/>
                                        <p:tgtEl>
                                          <p:spTgt spid="5">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Effect transition="in" filter="blinds(horizontal)">
                                      <p:cBhvr>
                                        <p:cTn id="19" dur="500"/>
                                        <p:tgtEl>
                                          <p:spTgt spid="5">
                                            <p:txEl>
                                              <p:pRg st="7" end="7"/>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blinds(horizontal)">
                                      <p:cBhvr>
                                        <p:cTn id="22" dur="500"/>
                                        <p:tgtEl>
                                          <p:spTgt spid="5">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animEffect transition="in" filter="blinds(horizontal)">
                                      <p:cBhvr>
                                        <p:cTn id="27" dur="500"/>
                                        <p:tgtEl>
                                          <p:spTgt spid="5">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12" end="12"/>
                                            </p:txEl>
                                          </p:spTgt>
                                        </p:tgtEl>
                                        <p:attrNameLst>
                                          <p:attrName>style.visibility</p:attrName>
                                        </p:attrNameLst>
                                      </p:cBhvr>
                                      <p:to>
                                        <p:strVal val="visible"/>
                                      </p:to>
                                    </p:set>
                                    <p:animEffect transition="in" filter="blinds(horizontal)">
                                      <p:cBhvr>
                                        <p:cTn id="32"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52400"/>
            <a:ext cx="9144000" cy="685800"/>
          </a:xfrm>
          <a:prstGeom prst="rect">
            <a:avLst/>
          </a:prstGeom>
          <a:effectLst>
            <a:outerShdw blurRad="50800" dist="38100" dir="2700000" algn="tl" rotWithShape="0">
              <a:prstClr val="black"/>
            </a:outerShdw>
          </a:effectLst>
        </p:spPr>
        <p:txBody>
          <a:bodyPr/>
          <a:lstStyle/>
          <a:p>
            <a:pPr>
              <a:defRPr/>
            </a:pPr>
            <a:r>
              <a:rPr lang="en-US" sz="3200" b="1" kern="0" dirty="0">
                <a:solidFill>
                  <a:srgbClr val="FF3300"/>
                </a:solidFill>
                <a:latin typeface="Arial" charset="0"/>
                <a:ea typeface="SimSun" pitchFamily="2" charset="-122"/>
              </a:rPr>
              <a:t>Types of Climate Models (cont’d)</a:t>
            </a:r>
          </a:p>
        </p:txBody>
      </p:sp>
      <p:sp>
        <p:nvSpPr>
          <p:cNvPr id="3" name="Line 4"/>
          <p:cNvSpPr>
            <a:spLocks noChangeShapeType="1"/>
          </p:cNvSpPr>
          <p:nvPr/>
        </p:nvSpPr>
        <p:spPr bwMode="auto">
          <a:xfrm>
            <a:off x="0" y="9144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152400" y="1066800"/>
            <a:ext cx="4419600" cy="5539978"/>
          </a:xfrm>
          <a:prstGeom prst="rect">
            <a:avLst/>
          </a:prstGeom>
        </p:spPr>
        <p:txBody>
          <a:bodyPr wrap="square">
            <a:spAutoFit/>
          </a:bodyPr>
          <a:lstStyle/>
          <a:p>
            <a:pPr algn="l">
              <a:buFont typeface="Arial" pitchFamily="34" charset="0"/>
              <a:buChar char="•"/>
            </a:pPr>
            <a:r>
              <a:rPr lang="en-US" sz="2400" b="1" dirty="0">
                <a:solidFill>
                  <a:srgbClr val="FF0000"/>
                </a:solidFill>
              </a:rPr>
              <a:t>  Intermediate Complexity Models: </a:t>
            </a:r>
          </a:p>
          <a:p>
            <a:pPr algn="l"/>
            <a:r>
              <a:rPr lang="en-US" sz="1400" b="1" dirty="0"/>
              <a:t> </a:t>
            </a:r>
          </a:p>
          <a:p>
            <a:pPr algn="l"/>
            <a:r>
              <a:rPr lang="en-US" sz="2000" b="1" dirty="0"/>
              <a:t>      These models are between the simple models and the 3-d fully coupled climate models, usually with 2-dimensions with </a:t>
            </a:r>
            <a:r>
              <a:rPr lang="en-US" sz="2000" b="1" dirty="0" err="1"/>
              <a:t>zonally</a:t>
            </a:r>
            <a:r>
              <a:rPr lang="en-US" sz="2000" b="1" dirty="0"/>
              <a:t> averaged fields (i.e., no variations in the east-west direction).  </a:t>
            </a:r>
          </a:p>
          <a:p>
            <a:pPr algn="l"/>
            <a:endParaRPr lang="en-US" sz="2000" b="1" dirty="0"/>
          </a:p>
          <a:p>
            <a:pPr algn="l"/>
            <a:r>
              <a:rPr lang="en-US" sz="2000" b="1" dirty="0">
                <a:solidFill>
                  <a:schemeClr val="tx2"/>
                </a:solidFill>
              </a:rPr>
              <a:t>These models are useful for long-term (10,000yr) simulations of </a:t>
            </a:r>
            <a:r>
              <a:rPr lang="en-US" sz="2000" b="1" dirty="0" err="1">
                <a:solidFill>
                  <a:schemeClr val="tx2"/>
                </a:solidFill>
              </a:rPr>
              <a:t>paleoclimates</a:t>
            </a:r>
            <a:r>
              <a:rPr lang="en-US" sz="2000" b="1" dirty="0">
                <a:solidFill>
                  <a:schemeClr val="tx2"/>
                </a:solidFill>
              </a:rPr>
              <a:t>. </a:t>
            </a:r>
          </a:p>
          <a:p>
            <a:pPr algn="l"/>
            <a:endParaRPr lang="en-US" sz="2000" b="1" dirty="0">
              <a:solidFill>
                <a:schemeClr val="tx2"/>
              </a:solidFill>
            </a:endParaRPr>
          </a:p>
          <a:p>
            <a:pPr algn="l"/>
            <a:r>
              <a:rPr lang="en-US" sz="2000" b="1" dirty="0"/>
              <a:t>They were popular in the 1990s when computers were not fast enough to make long simulations using fully coupled 3-d models. </a:t>
            </a:r>
          </a:p>
          <a:p>
            <a:pPr algn="l"/>
            <a:r>
              <a:rPr lang="en-US" sz="1800" b="1" dirty="0">
                <a:solidFill>
                  <a:schemeClr val="tx2"/>
                </a:solidFill>
              </a:rPr>
              <a:t> </a:t>
            </a:r>
          </a:p>
          <a:p>
            <a:pPr algn="l"/>
            <a:endParaRPr lang="en-US" sz="1800" b="1" dirty="0">
              <a:solidFill>
                <a:schemeClr val="tx2"/>
              </a:solidFill>
            </a:endParaRPr>
          </a:p>
          <a:p>
            <a:pPr algn="l"/>
            <a:endParaRPr lang="en-US" sz="2000" b="1" dirty="0">
              <a:solidFill>
                <a:srgbClr val="FF0000"/>
              </a:solidFill>
            </a:endParaRPr>
          </a:p>
        </p:txBody>
      </p:sp>
      <p:pic>
        <p:nvPicPr>
          <p:cNvPr id="157698" name="Picture 2"/>
          <p:cNvPicPr>
            <a:picLocks noChangeAspect="1" noChangeArrowheads="1"/>
          </p:cNvPicPr>
          <p:nvPr/>
        </p:nvPicPr>
        <p:blipFill>
          <a:blip r:embed="rId3" cstate="print"/>
          <a:srcRect/>
          <a:stretch>
            <a:fillRect/>
          </a:stretch>
        </p:blipFill>
        <p:spPr bwMode="auto">
          <a:xfrm>
            <a:off x="4586344" y="1109663"/>
            <a:ext cx="4557656" cy="4910137"/>
          </a:xfrm>
          <a:prstGeom prst="rect">
            <a:avLst/>
          </a:prstGeom>
          <a:noFill/>
          <a:ln w="9525">
            <a:no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52400"/>
            <a:ext cx="9144000" cy="685800"/>
          </a:xfrm>
          <a:prstGeom prst="rect">
            <a:avLst/>
          </a:prstGeom>
          <a:effectLst>
            <a:outerShdw blurRad="50800" dist="38100" dir="2700000" algn="tl" rotWithShape="0">
              <a:prstClr val="black"/>
            </a:outerShdw>
          </a:effectLst>
        </p:spPr>
        <p:txBody>
          <a:bodyPr/>
          <a:lstStyle/>
          <a:p>
            <a:pPr>
              <a:defRPr/>
            </a:pPr>
            <a:r>
              <a:rPr lang="en-US" sz="3200" b="1" kern="0" dirty="0">
                <a:solidFill>
                  <a:srgbClr val="FF3300"/>
                </a:solidFill>
                <a:latin typeface="Arial" charset="0"/>
                <a:ea typeface="SimSun" pitchFamily="2" charset="-122"/>
              </a:rPr>
              <a:t>Types of Climate Models (cont’d)</a:t>
            </a:r>
          </a:p>
        </p:txBody>
      </p:sp>
      <p:sp>
        <p:nvSpPr>
          <p:cNvPr id="3"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76200" y="762000"/>
            <a:ext cx="8991600" cy="6617196"/>
          </a:xfrm>
          <a:prstGeom prst="rect">
            <a:avLst/>
          </a:prstGeom>
        </p:spPr>
        <p:txBody>
          <a:bodyPr wrap="square">
            <a:spAutoFit/>
          </a:bodyPr>
          <a:lstStyle/>
          <a:p>
            <a:pPr algn="l">
              <a:buFont typeface="Arial" pitchFamily="34" charset="0"/>
              <a:buChar char="•"/>
            </a:pPr>
            <a:r>
              <a:rPr lang="en-US" sz="2400" b="1" dirty="0">
                <a:solidFill>
                  <a:srgbClr val="FF0000"/>
                </a:solidFill>
              </a:rPr>
              <a:t>  General Circulation Models (GCMs): </a:t>
            </a:r>
          </a:p>
          <a:p>
            <a:pPr algn="l"/>
            <a:r>
              <a:rPr lang="en-US" sz="2000" b="1" dirty="0"/>
              <a:t>  </a:t>
            </a:r>
            <a:r>
              <a:rPr lang="en-US" sz="1800" b="1" dirty="0"/>
              <a:t>These are 3-dimensional models that are built upon the basic equations that govern the air flows in the atmosphere and water currents in the oceans. They treat most of the physical processes (e.g., radiative transfer) important for the climate in a complex way using our best knowledge. </a:t>
            </a:r>
            <a:endParaRPr lang="en-US" sz="2000" b="1" dirty="0"/>
          </a:p>
          <a:p>
            <a:pPr algn="l"/>
            <a:endParaRPr lang="en-US" sz="1400" b="1" dirty="0">
              <a:solidFill>
                <a:schemeClr val="tx2"/>
              </a:solidFill>
            </a:endParaRPr>
          </a:p>
          <a:p>
            <a:pPr algn="l">
              <a:buFont typeface="Arial" pitchFamily="34" charset="0"/>
              <a:buChar char="•"/>
            </a:pPr>
            <a:r>
              <a:rPr lang="en-US" sz="2000" b="1" dirty="0">
                <a:solidFill>
                  <a:schemeClr val="tx2"/>
                </a:solidFill>
              </a:rPr>
              <a:t>  There are GCMs for the Atmosphere  and the Oceans. A 3-d land surface model is also a major component of a coupled climate model. </a:t>
            </a:r>
          </a:p>
          <a:p>
            <a:pPr algn="l">
              <a:buFont typeface="Arial" pitchFamily="34" charset="0"/>
              <a:buChar char="•"/>
            </a:pPr>
            <a:endParaRPr lang="en-US" sz="1400" b="1" dirty="0">
              <a:solidFill>
                <a:schemeClr val="tx2"/>
              </a:solidFill>
            </a:endParaRPr>
          </a:p>
          <a:p>
            <a:pPr algn="l">
              <a:buFont typeface="Arial" pitchFamily="34" charset="0"/>
              <a:buChar char="•"/>
            </a:pPr>
            <a:r>
              <a:rPr lang="en-US" sz="2000" b="1" dirty="0">
                <a:solidFill>
                  <a:schemeClr val="tx2"/>
                </a:solidFill>
              </a:rPr>
              <a:t>  </a:t>
            </a:r>
            <a:r>
              <a:rPr lang="en-US" sz="2000" b="1" dirty="0"/>
              <a:t>Atmospheric GCMs (AGCMs) were first developed in the 1950s for short-term (&lt;7days) weather forecast. </a:t>
            </a:r>
          </a:p>
          <a:p>
            <a:pPr algn="l">
              <a:buFont typeface="Arial" pitchFamily="34" charset="0"/>
              <a:buChar char="•"/>
            </a:pPr>
            <a:endParaRPr lang="en-US" sz="1400" b="1" dirty="0">
              <a:solidFill>
                <a:schemeClr val="tx2"/>
              </a:solidFill>
            </a:endParaRPr>
          </a:p>
          <a:p>
            <a:pPr algn="l">
              <a:buFont typeface="Arial" pitchFamily="34" charset="0"/>
              <a:buChar char="•"/>
            </a:pPr>
            <a:r>
              <a:rPr lang="en-US" sz="2000" b="1" dirty="0">
                <a:solidFill>
                  <a:schemeClr val="tx2"/>
                </a:solidFill>
              </a:rPr>
              <a:t> In the 1960s, AGCMs and ocean GCMs (OGCMs) were developed to simulate long-term climate, with a grid size of 500-800km, pioneered by S. </a:t>
            </a:r>
            <a:r>
              <a:rPr lang="en-US" sz="2000" b="1" dirty="0" err="1">
                <a:solidFill>
                  <a:schemeClr val="tx2"/>
                </a:solidFill>
              </a:rPr>
              <a:t>Manabe</a:t>
            </a:r>
            <a:r>
              <a:rPr lang="en-US" sz="2000" b="1" dirty="0">
                <a:solidFill>
                  <a:schemeClr val="tx2"/>
                </a:solidFill>
              </a:rPr>
              <a:t>, W. Washington, et al. </a:t>
            </a:r>
          </a:p>
          <a:p>
            <a:pPr algn="l">
              <a:buFont typeface="Arial" pitchFamily="34" charset="0"/>
              <a:buChar char="•"/>
            </a:pPr>
            <a:endParaRPr lang="en-US" sz="1200" b="1" dirty="0">
              <a:solidFill>
                <a:schemeClr val="tx2"/>
              </a:solidFill>
            </a:endParaRPr>
          </a:p>
          <a:p>
            <a:pPr algn="l">
              <a:buFont typeface="Arial" pitchFamily="34" charset="0"/>
              <a:buChar char="•"/>
            </a:pPr>
            <a:r>
              <a:rPr lang="en-US" sz="2000" b="1" dirty="0">
                <a:solidFill>
                  <a:schemeClr val="tx2"/>
                </a:solidFill>
              </a:rPr>
              <a:t>  </a:t>
            </a:r>
            <a:r>
              <a:rPr lang="en-US" sz="2000" b="1" dirty="0"/>
              <a:t>Before around 2000, the coupling of an AGCM and OGCM requires an artificial flux correction at the air-sea interface, referred to as “flux correction”, in order to produce a stable climate in a control run, in which there is no external forcing.  </a:t>
            </a:r>
          </a:p>
          <a:p>
            <a:pPr algn="l">
              <a:buFont typeface="Arial" pitchFamily="34" charset="0"/>
              <a:buChar char="•"/>
            </a:pPr>
            <a:endParaRPr lang="en-US" sz="1200" b="1" dirty="0">
              <a:solidFill>
                <a:schemeClr val="tx2"/>
              </a:solidFill>
            </a:endParaRPr>
          </a:p>
          <a:p>
            <a:pPr algn="l">
              <a:buFont typeface="Arial" pitchFamily="34" charset="0"/>
              <a:buChar char="•"/>
            </a:pPr>
            <a:r>
              <a:rPr lang="en-US" sz="2000" b="1" dirty="0">
                <a:solidFill>
                  <a:schemeClr val="tx2"/>
                </a:solidFill>
              </a:rPr>
              <a:t>  Today’s fully coupled models do not need such flux correction, with a grid size of 50-300km. Global carbon, sulfur and nitrogen cycles are being added to these models, which are often referred to as the Earth System Models (ESMs).  </a:t>
            </a:r>
          </a:p>
          <a:p>
            <a:pPr algn="l"/>
            <a:endParaRPr lang="en-US" sz="1800" b="1" dirty="0">
              <a:solidFill>
                <a:schemeClr val="tx2"/>
              </a:solidFill>
            </a:endParaRPr>
          </a:p>
          <a:p>
            <a:pPr algn="l"/>
            <a:endParaRPr lang="en-US" sz="20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blinds(horizontal)">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blinds(horizontal)">
                                      <p:cBhvr>
                                        <p:cTn id="12" dur="500"/>
                                        <p:tgtEl>
                                          <p:spTgt spid="5">
                                            <p:txEl>
                                              <p:pRg st="5" end="5"/>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animEffect transition="in" filter="blinds(horizontal)">
                                      <p:cBhvr>
                                        <p:cTn id="15" dur="500"/>
                                        <p:tgtEl>
                                          <p:spTgt spid="5">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9" end="9"/>
                                            </p:txEl>
                                          </p:spTgt>
                                        </p:tgtEl>
                                        <p:attrNameLst>
                                          <p:attrName>style.visibility</p:attrName>
                                        </p:attrNameLst>
                                      </p:cBhvr>
                                      <p:to>
                                        <p:strVal val="visible"/>
                                      </p:to>
                                    </p:set>
                                    <p:animEffect transition="in" filter="blinds(horizontal)">
                                      <p:cBhvr>
                                        <p:cTn id="20" dur="500"/>
                                        <p:tgtEl>
                                          <p:spTgt spid="5">
                                            <p:txEl>
                                              <p:pRg st="9" end="9"/>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animEffect transition="in" filter="blinds(horizontal)">
                                      <p:cBhvr>
                                        <p:cTn id="23"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2" descr="http://cdn.arstechnica.net/wp-content/uploads/2013/08/cesm_architecture_diagram.png"/>
          <p:cNvPicPr>
            <a:picLocks noChangeAspect="1" noChangeArrowheads="1"/>
          </p:cNvPicPr>
          <p:nvPr/>
        </p:nvPicPr>
        <p:blipFill>
          <a:blip r:embed="rId2" cstate="print"/>
          <a:srcRect/>
          <a:stretch>
            <a:fillRect/>
          </a:stretch>
        </p:blipFill>
        <p:spPr bwMode="auto">
          <a:xfrm>
            <a:off x="1800225" y="302998"/>
            <a:ext cx="6276975" cy="6555002"/>
          </a:xfrm>
          <a:prstGeom prst="rect">
            <a:avLst/>
          </a:prstGeom>
          <a:noFill/>
        </p:spPr>
      </p:pic>
      <p:sp>
        <p:nvSpPr>
          <p:cNvPr id="3" name="Rectangle 2"/>
          <p:cNvSpPr txBox="1">
            <a:spLocks noChangeArrowheads="1"/>
          </p:cNvSpPr>
          <p:nvPr/>
        </p:nvSpPr>
        <p:spPr>
          <a:xfrm>
            <a:off x="533400" y="0"/>
            <a:ext cx="9144000" cy="685800"/>
          </a:xfrm>
          <a:prstGeom prst="rect">
            <a:avLst/>
          </a:prstGeom>
          <a:effectLst>
            <a:outerShdw blurRad="50800" dist="38100" dir="2700000" algn="tl" rotWithShape="0">
              <a:prstClr val="black"/>
            </a:outerShdw>
          </a:effectLst>
        </p:spPr>
        <p:txBody>
          <a:bodyPr/>
          <a:lstStyle/>
          <a:p>
            <a:pPr>
              <a:defRPr/>
            </a:pPr>
            <a:r>
              <a:rPr lang="en-US" sz="3200" b="1" kern="0" dirty="0">
                <a:solidFill>
                  <a:srgbClr val="FF3300"/>
                </a:solidFill>
                <a:latin typeface="Arial" charset="0"/>
                <a:ea typeface="SimSun" pitchFamily="2" charset="-122"/>
              </a:rPr>
              <a:t>Climate System Models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4"/>
          <p:cNvSpPr>
            <a:spLocks noChangeArrowheads="1"/>
          </p:cNvSpPr>
          <p:nvPr/>
        </p:nvSpPr>
        <p:spPr bwMode="auto">
          <a:xfrm>
            <a:off x="1235075" y="342900"/>
            <a:ext cx="6288088" cy="838200"/>
          </a:xfrm>
          <a:prstGeom prst="rect">
            <a:avLst/>
          </a:prstGeom>
          <a:solidFill>
            <a:schemeClr val="bg1"/>
          </a:solidFill>
          <a:ln w="9525">
            <a:noFill/>
            <a:miter lim="800000"/>
            <a:headEnd/>
            <a:tailEnd/>
          </a:ln>
        </p:spPr>
        <p:txBody>
          <a:bodyPr lIns="0" tIns="0" rIns="50800" bIns="0" anchor="ctr"/>
          <a:lstStyle/>
          <a:p>
            <a:pPr marL="857250" indent="-857250" algn="l" eaLnBrk="1" hangingPunct="1"/>
            <a:r>
              <a:rPr lang="en-US" sz="3300" b="1">
                <a:solidFill>
                  <a:srgbClr val="000000"/>
                </a:solidFill>
                <a:latin typeface="Bookman Old Style" pitchFamily="18" charset="0"/>
              </a:rPr>
              <a:t>General circulation models</a:t>
            </a:r>
          </a:p>
        </p:txBody>
      </p:sp>
      <p:sp>
        <p:nvSpPr>
          <p:cNvPr id="61443" name="Rectangle 2"/>
          <p:cNvSpPr>
            <a:spLocks noGrp="1" noChangeArrowheads="1"/>
          </p:cNvSpPr>
          <p:nvPr>
            <p:ph type="title"/>
          </p:nvPr>
        </p:nvSpPr>
        <p:spPr>
          <a:xfrm>
            <a:off x="6273800" y="1041400"/>
            <a:ext cx="2870200" cy="1333500"/>
          </a:xfrm>
        </p:spPr>
        <p:txBody>
          <a:bodyPr rIns="50800" anchor="ctr"/>
          <a:lstStyle/>
          <a:p>
            <a:pPr eaLnBrk="1" hangingPunct="1"/>
            <a:r>
              <a:rPr lang="en-US" sz="2000">
                <a:solidFill>
                  <a:srgbClr val="00A2BA"/>
                </a:solidFill>
              </a:rPr>
              <a:t>Processes to include</a:t>
            </a:r>
          </a:p>
        </p:txBody>
      </p:sp>
      <p:pic>
        <p:nvPicPr>
          <p:cNvPr id="61444" name="Picture 5" descr="CLIMATE8"/>
          <p:cNvPicPr>
            <a:picLocks noChangeAspect="1" noChangeArrowheads="1"/>
          </p:cNvPicPr>
          <p:nvPr/>
        </p:nvPicPr>
        <p:blipFill>
          <a:blip r:embed="rId2" cstate="print"/>
          <a:srcRect/>
          <a:stretch>
            <a:fillRect/>
          </a:stretch>
        </p:blipFill>
        <p:spPr bwMode="auto">
          <a:xfrm>
            <a:off x="774700" y="1119188"/>
            <a:ext cx="5165725" cy="4957762"/>
          </a:xfrm>
          <a:prstGeom prst="rect">
            <a:avLst/>
          </a:prstGeom>
          <a:noFill/>
          <a:ln w="9525">
            <a:noFill/>
            <a:miter lim="800000"/>
            <a:headEnd/>
            <a:tailEnd/>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066800" y="1524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Climate Model Development</a:t>
            </a:r>
          </a:p>
        </p:txBody>
      </p:sp>
      <p:pic>
        <p:nvPicPr>
          <p:cNvPr id="118785" name="Picture 1"/>
          <p:cNvPicPr>
            <a:picLocks noChangeAspect="1" noChangeArrowheads="1"/>
          </p:cNvPicPr>
          <p:nvPr/>
        </p:nvPicPr>
        <p:blipFill>
          <a:blip r:embed="rId2" cstate="print"/>
          <a:srcRect/>
          <a:stretch>
            <a:fillRect/>
          </a:stretch>
        </p:blipFill>
        <p:spPr bwMode="auto">
          <a:xfrm>
            <a:off x="298450" y="1066800"/>
            <a:ext cx="8464550" cy="5345297"/>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98A740-7509-3AFE-2AD1-118401A5477A}"/>
              </a:ext>
            </a:extLst>
          </p:cNvPr>
          <p:cNvPicPr>
            <a:picLocks noChangeAspect="1"/>
          </p:cNvPicPr>
          <p:nvPr/>
        </p:nvPicPr>
        <p:blipFill>
          <a:blip r:embed="rId2"/>
          <a:stretch>
            <a:fillRect/>
          </a:stretch>
        </p:blipFill>
        <p:spPr>
          <a:xfrm>
            <a:off x="495464" y="1524000"/>
            <a:ext cx="8034337" cy="3867150"/>
          </a:xfrm>
          <a:prstGeom prst="rect">
            <a:avLst/>
          </a:prstGeom>
        </p:spPr>
      </p:pic>
      <p:sp>
        <p:nvSpPr>
          <p:cNvPr id="6" name="TextBox 5">
            <a:extLst>
              <a:ext uri="{FF2B5EF4-FFF2-40B4-BE49-F238E27FC236}">
                <a16:creationId xmlns:a16="http://schemas.microsoft.com/office/drawing/2014/main" id="{1053E70C-9EF4-5399-0936-FC2012FE93A8}"/>
              </a:ext>
            </a:extLst>
          </p:cNvPr>
          <p:cNvSpPr txBox="1"/>
          <p:nvPr/>
        </p:nvSpPr>
        <p:spPr>
          <a:xfrm>
            <a:off x="914400" y="457200"/>
            <a:ext cx="6853401" cy="954107"/>
          </a:xfrm>
          <a:prstGeom prst="rect">
            <a:avLst/>
          </a:prstGeom>
          <a:noFill/>
        </p:spPr>
        <p:txBody>
          <a:bodyPr wrap="square">
            <a:spAutoFit/>
          </a:bodyPr>
          <a:lstStyle/>
          <a:p>
            <a:r>
              <a:rPr lang="en-US" b="1" kern="0" dirty="0">
                <a:solidFill>
                  <a:srgbClr val="FF0000"/>
                </a:solidFill>
                <a:latin typeface="Microsoft Sans Serif" pitchFamily="34" charset="0"/>
              </a:rPr>
              <a:t>Starting from the Governing Equations for the Atmosphere (used in WRF)</a:t>
            </a:r>
            <a:r>
              <a:rPr lang="en-US" sz="2800" b="1" kern="0" dirty="0">
                <a:solidFill>
                  <a:srgbClr val="FF0000"/>
                </a:solidFill>
                <a:latin typeface="Microsoft Sans Serif" pitchFamily="34" charset="0"/>
              </a:rPr>
              <a:t> </a:t>
            </a:r>
            <a:endParaRPr lang="en-US" dirty="0">
              <a:solidFill>
                <a:srgbClr val="FF0000"/>
              </a:solidFill>
            </a:endParaRPr>
          </a:p>
        </p:txBody>
      </p:sp>
      <p:sp>
        <p:nvSpPr>
          <p:cNvPr id="8" name="TextBox 7">
            <a:extLst>
              <a:ext uri="{FF2B5EF4-FFF2-40B4-BE49-F238E27FC236}">
                <a16:creationId xmlns:a16="http://schemas.microsoft.com/office/drawing/2014/main" id="{1EC8C6BB-D5D3-D6F6-CD04-EE374026F704}"/>
              </a:ext>
            </a:extLst>
          </p:cNvPr>
          <p:cNvSpPr txBox="1"/>
          <p:nvPr/>
        </p:nvSpPr>
        <p:spPr>
          <a:xfrm>
            <a:off x="762000" y="5715000"/>
            <a:ext cx="8153400" cy="707886"/>
          </a:xfrm>
          <a:prstGeom prst="rect">
            <a:avLst/>
          </a:prstGeom>
          <a:noFill/>
        </p:spPr>
        <p:txBody>
          <a:bodyPr wrap="square">
            <a:spAutoFit/>
          </a:bodyPr>
          <a:lstStyle/>
          <a:p>
            <a:pPr algn="l"/>
            <a:r>
              <a:rPr lang="en-US" sz="2000" b="1" kern="0" dirty="0">
                <a:solidFill>
                  <a:srgbClr val="C00000"/>
                </a:solidFill>
                <a:latin typeface="Microsoft Sans Serif" pitchFamily="34" charset="0"/>
              </a:rPr>
              <a:t>Nonlinear partial differential equations can be solved only numerically on computers </a:t>
            </a:r>
            <a:r>
              <a:rPr lang="en-US" sz="2000" b="1" kern="0" dirty="0">
                <a:solidFill>
                  <a:srgbClr val="C00000"/>
                </a:solidFill>
                <a:latin typeface="Microsoft Sans Serif" pitchFamily="34" charset="0"/>
                <a:sym typeface="Wingdings" panose="05000000000000000000" pitchFamily="2" charset="2"/>
              </a:rPr>
              <a:t> numerical weather and climate models</a:t>
            </a:r>
            <a:r>
              <a:rPr lang="en-US" sz="2000" b="1" kern="0" dirty="0">
                <a:solidFill>
                  <a:srgbClr val="C00000"/>
                </a:solidFill>
                <a:latin typeface="Microsoft Sans Serif" pitchFamily="34" charset="0"/>
              </a:rPr>
              <a:t>. </a:t>
            </a:r>
            <a:endParaRPr lang="en-US" sz="2000" dirty="0">
              <a:solidFill>
                <a:srgbClr val="C00000"/>
              </a:solidFill>
            </a:endParaRPr>
          </a:p>
        </p:txBody>
      </p:sp>
    </p:spTree>
    <p:extLst>
      <p:ext uri="{BB962C8B-B14F-4D97-AF65-F5344CB8AC3E}">
        <p14:creationId xmlns:p14="http://schemas.microsoft.com/office/powerpoint/2010/main" val="2636978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 y="2286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 </a:t>
            </a:r>
            <a:r>
              <a:rPr lang="en-US" sz="3600" b="1" kern="0" dirty="0" err="1">
                <a:solidFill>
                  <a:srgbClr val="FF3300"/>
                </a:solidFill>
                <a:latin typeface="Arial" charset="0"/>
                <a:ea typeface="SimSun" pitchFamily="2" charset="-122"/>
              </a:rPr>
              <a:t>Discretization</a:t>
            </a:r>
            <a:r>
              <a:rPr lang="en-US" sz="3600" b="1" kern="0" dirty="0">
                <a:solidFill>
                  <a:srgbClr val="FF3300"/>
                </a:solidFill>
                <a:latin typeface="Arial" charset="0"/>
                <a:ea typeface="SimSun" pitchFamily="2" charset="-122"/>
              </a:rPr>
              <a:t> Using Finite Differences </a:t>
            </a:r>
          </a:p>
        </p:txBody>
      </p:sp>
      <p:sp>
        <p:nvSpPr>
          <p:cNvPr id="3" name="Line 4"/>
          <p:cNvSpPr>
            <a:spLocks noChangeShapeType="1"/>
          </p:cNvSpPr>
          <p:nvPr/>
        </p:nvSpPr>
        <p:spPr bwMode="auto">
          <a:xfrm>
            <a:off x="0" y="9144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6" name="Rectangle 3"/>
          <p:cNvSpPr txBox="1">
            <a:spLocks noChangeArrowheads="1"/>
          </p:cNvSpPr>
          <p:nvPr/>
        </p:nvSpPr>
        <p:spPr bwMode="auto">
          <a:xfrm>
            <a:off x="3810000" y="838200"/>
            <a:ext cx="5334000" cy="5257800"/>
          </a:xfrm>
          <a:prstGeom prst="rect">
            <a:avLst/>
          </a:prstGeom>
          <a:noFill/>
          <a:ln w="9525">
            <a:noFill/>
            <a:miter lim="800000"/>
            <a:headEnd/>
            <a:tailEnd/>
          </a:ln>
        </p:spPr>
        <p:txBody>
          <a:bodyPr/>
          <a:lstStyle/>
          <a:p>
            <a:pPr marL="342900" indent="-342900" algn="l">
              <a:spcBef>
                <a:spcPct val="20000"/>
              </a:spcBef>
              <a:defRPr/>
            </a:pPr>
            <a:endParaRPr lang="en-US" sz="200" b="1" kern="0" dirty="0">
              <a:latin typeface="Microsoft Sans Serif" pitchFamily="34" charset="0"/>
            </a:endParaRPr>
          </a:p>
          <a:p>
            <a:pPr marL="342900" indent="-342900" algn="l">
              <a:spcBef>
                <a:spcPct val="20000"/>
              </a:spcBef>
              <a:defRPr/>
            </a:pPr>
            <a:r>
              <a:rPr lang="en-US" sz="2000" b="1" kern="0" dirty="0">
                <a:solidFill>
                  <a:schemeClr val="tx2"/>
                </a:solidFill>
                <a:latin typeface="Microsoft Sans Serif" pitchFamily="34" charset="0"/>
              </a:rPr>
              <a:t> </a:t>
            </a:r>
            <a:endParaRPr lang="en-US" sz="1800" b="1" kern="0" dirty="0">
              <a:solidFill>
                <a:schemeClr val="tx2"/>
              </a:solidFill>
              <a:latin typeface="Microsoft Sans Serif" pitchFamily="34" charset="0"/>
            </a:endParaRPr>
          </a:p>
          <a:p>
            <a:pPr marL="342900" indent="-342900" algn="l">
              <a:spcBef>
                <a:spcPct val="20000"/>
              </a:spcBef>
              <a:defRPr/>
            </a:pPr>
            <a:r>
              <a:rPr lang="en-US" sz="1800" b="1" kern="0" dirty="0">
                <a:latin typeface="Microsoft Sans Serif" pitchFamily="34" charset="0"/>
              </a:rPr>
              <a:t>    </a:t>
            </a:r>
          </a:p>
          <a:p>
            <a:pPr marL="342900" indent="-342900" algn="l">
              <a:spcBef>
                <a:spcPct val="20000"/>
              </a:spcBef>
              <a:defRPr/>
            </a:pPr>
            <a:endParaRPr lang="en-US" sz="1800" b="1" kern="0" dirty="0">
              <a:latin typeface="Microsoft Sans Serif" pitchFamily="34" charset="0"/>
            </a:endParaRPr>
          </a:p>
          <a:p>
            <a:pPr marL="342900" indent="-342900" algn="l">
              <a:spcBef>
                <a:spcPct val="20000"/>
              </a:spcBef>
              <a:defRPr/>
            </a:pPr>
            <a:r>
              <a:rPr lang="en-US" sz="1800" b="1" kern="0" dirty="0">
                <a:latin typeface="Microsoft Sans Serif" pitchFamily="34" charset="0"/>
              </a:rPr>
              <a:t>    </a:t>
            </a:r>
          </a:p>
          <a:p>
            <a:pPr marL="342900" indent="-342900" algn="l">
              <a:spcBef>
                <a:spcPct val="20000"/>
              </a:spcBef>
              <a:defRPr/>
            </a:pPr>
            <a:endParaRPr lang="en-US" sz="1800" b="1" kern="0" dirty="0">
              <a:latin typeface="Microsoft Sans Serif" pitchFamily="34" charset="0"/>
            </a:endParaRPr>
          </a:p>
          <a:p>
            <a:pPr marL="342900" indent="-342900" algn="l">
              <a:spcBef>
                <a:spcPct val="20000"/>
              </a:spcBef>
              <a:defRPr/>
            </a:pPr>
            <a:r>
              <a:rPr lang="en-US" sz="1800" b="1" kern="0" dirty="0">
                <a:latin typeface="Microsoft Sans Serif" pitchFamily="34" charset="0"/>
              </a:rPr>
              <a:t>    </a:t>
            </a:r>
          </a:p>
          <a:p>
            <a:pPr marL="342900" indent="-342900" algn="l">
              <a:spcBef>
                <a:spcPct val="20000"/>
              </a:spcBef>
              <a:defRPr/>
            </a:pPr>
            <a:r>
              <a:rPr lang="en-US" sz="1800" b="1" kern="0" dirty="0">
                <a:latin typeface="Microsoft Sans Serif" pitchFamily="34" charset="0"/>
              </a:rPr>
              <a:t>   </a:t>
            </a:r>
          </a:p>
          <a:p>
            <a:pPr marL="342900" indent="-342900" algn="l">
              <a:spcBef>
                <a:spcPct val="20000"/>
              </a:spcBef>
              <a:defRPr/>
            </a:pPr>
            <a:r>
              <a:rPr lang="en-US" sz="1800" b="1" kern="0" dirty="0">
                <a:latin typeface="Microsoft Sans Serif" pitchFamily="34" charset="0"/>
              </a:rPr>
              <a:t>        </a:t>
            </a:r>
          </a:p>
          <a:p>
            <a:pPr marL="342900" indent="-342900" algn="l">
              <a:spcBef>
                <a:spcPct val="20000"/>
              </a:spcBef>
              <a:defRPr/>
            </a:pPr>
            <a:endParaRPr lang="en-US" sz="1800" b="1" kern="0" dirty="0">
              <a:latin typeface="Microsoft Sans Serif" pitchFamily="34" charset="0"/>
            </a:endParaRPr>
          </a:p>
          <a:p>
            <a:pPr marL="342900" indent="-342900" algn="l">
              <a:spcBef>
                <a:spcPct val="20000"/>
              </a:spcBef>
              <a:defRPr/>
            </a:pPr>
            <a:endParaRPr lang="en-US" sz="1800" b="1" kern="0" dirty="0">
              <a:latin typeface="Microsoft Sans Serif" pitchFamily="34" charset="0"/>
            </a:endParaRPr>
          </a:p>
          <a:p>
            <a:pPr marL="342900" indent="-342900" algn="l">
              <a:spcBef>
                <a:spcPct val="20000"/>
              </a:spcBef>
              <a:defRPr/>
            </a:pPr>
            <a:r>
              <a:rPr lang="en-US" sz="1800" b="1" kern="0" dirty="0">
                <a:latin typeface="Microsoft Sans Serif" pitchFamily="34" charset="0"/>
              </a:rPr>
              <a:t>  </a:t>
            </a:r>
          </a:p>
          <a:p>
            <a:pPr marL="342900" indent="-342900" algn="l">
              <a:spcBef>
                <a:spcPct val="20000"/>
              </a:spcBef>
              <a:defRPr/>
            </a:pPr>
            <a:endParaRPr lang="en-US" sz="1800" b="1" kern="0" dirty="0">
              <a:latin typeface="Microsoft Sans Serif" pitchFamily="34" charset="0"/>
            </a:endParaRPr>
          </a:p>
          <a:p>
            <a:pPr marL="342900" indent="-342900" algn="l">
              <a:spcBef>
                <a:spcPct val="20000"/>
              </a:spcBef>
              <a:defRPr/>
            </a:pPr>
            <a:r>
              <a:rPr lang="en-US" sz="1800" b="1" kern="0" dirty="0">
                <a:latin typeface="Microsoft Sans Serif" pitchFamily="34" charset="0"/>
              </a:rPr>
              <a:t> </a:t>
            </a:r>
          </a:p>
          <a:p>
            <a:pPr marL="342900" indent="-342900" algn="l">
              <a:spcBef>
                <a:spcPct val="20000"/>
              </a:spcBef>
              <a:defRPr/>
            </a:pPr>
            <a:endParaRPr lang="en-US" sz="1800" b="1" kern="0" dirty="0">
              <a:latin typeface="Microsoft Sans Serif" pitchFamily="34" charset="0"/>
            </a:endParaRPr>
          </a:p>
        </p:txBody>
      </p:sp>
      <p:graphicFrame>
        <p:nvGraphicFramePr>
          <p:cNvPr id="8" name="Object 7"/>
          <p:cNvGraphicFramePr>
            <a:graphicFrameLocks noChangeAspect="1"/>
          </p:cNvGraphicFramePr>
          <p:nvPr/>
        </p:nvGraphicFramePr>
        <p:xfrm>
          <a:off x="268300" y="914400"/>
          <a:ext cx="3770300" cy="3152775"/>
        </p:xfrm>
        <a:graphic>
          <a:graphicData uri="http://schemas.openxmlformats.org/presentationml/2006/ole">
            <mc:AlternateContent xmlns:mc="http://schemas.openxmlformats.org/markup-compatibility/2006">
              <mc:Choice xmlns:v="urn:schemas-microsoft-com:vml" Requires="v">
                <p:oleObj name="Equation" r:id="rId3" imgW="1549080" imgH="1295280" progId="Equation.3">
                  <p:embed/>
                </p:oleObj>
              </mc:Choice>
              <mc:Fallback>
                <p:oleObj name="Equation" r:id="rId3" imgW="1549080" imgH="12952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300" y="914400"/>
                        <a:ext cx="3770300" cy="3152775"/>
                      </a:xfrm>
                      <a:prstGeom prst="rect">
                        <a:avLst/>
                      </a:prstGeom>
                      <a:solidFill>
                        <a:schemeClr val="tx1"/>
                      </a:solidFill>
                    </p:spPr>
                  </p:pic>
                </p:oleObj>
              </mc:Fallback>
            </mc:AlternateContent>
          </a:graphicData>
        </a:graphic>
      </p:graphicFrame>
      <p:pic>
        <p:nvPicPr>
          <p:cNvPr id="190467" name="Picture 3"/>
          <p:cNvPicPr>
            <a:picLocks noChangeAspect="1" noChangeArrowheads="1"/>
          </p:cNvPicPr>
          <p:nvPr/>
        </p:nvPicPr>
        <p:blipFill>
          <a:blip r:embed="rId5" cstate="print"/>
          <a:srcRect/>
          <a:stretch>
            <a:fillRect/>
          </a:stretch>
        </p:blipFill>
        <p:spPr bwMode="auto">
          <a:xfrm>
            <a:off x="4038600" y="3352800"/>
            <a:ext cx="4996826" cy="3242621"/>
          </a:xfrm>
          <a:prstGeom prst="rect">
            <a:avLst/>
          </a:prstGeom>
          <a:noFill/>
          <a:ln w="9525">
            <a:noFill/>
            <a:miter lim="800000"/>
            <a:headEnd/>
            <a:tailEnd/>
          </a:ln>
        </p:spPr>
      </p:pic>
      <p:sp>
        <p:nvSpPr>
          <p:cNvPr id="10" name="Rectangle 9"/>
          <p:cNvSpPr/>
          <p:nvPr/>
        </p:nvSpPr>
        <p:spPr>
          <a:xfrm>
            <a:off x="4038600" y="990600"/>
            <a:ext cx="4953000" cy="2308324"/>
          </a:xfrm>
          <a:prstGeom prst="rect">
            <a:avLst/>
          </a:prstGeom>
        </p:spPr>
        <p:txBody>
          <a:bodyPr wrap="square">
            <a:spAutoFit/>
          </a:bodyPr>
          <a:lstStyle/>
          <a:p>
            <a:pPr marL="342900" indent="-342900" algn="l">
              <a:spcBef>
                <a:spcPct val="20000"/>
              </a:spcBef>
              <a:defRPr/>
            </a:pPr>
            <a:r>
              <a:rPr lang="en-US" sz="2000" b="1" kern="0" dirty="0">
                <a:latin typeface="Microsoft Sans Serif" pitchFamily="34" charset="0"/>
              </a:rPr>
              <a:t>Where </a:t>
            </a:r>
            <a:r>
              <a:rPr lang="en-US" sz="2000" b="1" kern="0" dirty="0">
                <a:latin typeface="Microsoft Sans Serif" pitchFamily="34" charset="0"/>
                <a:sym typeface="Symbol"/>
              </a:rPr>
              <a:t>t is the model time step, n is the time index. t = 10-30min. and x = 100-300km in most AGCMs. </a:t>
            </a:r>
          </a:p>
          <a:p>
            <a:pPr marL="342900" indent="-342900" algn="l">
              <a:spcBef>
                <a:spcPct val="20000"/>
              </a:spcBef>
              <a:defRPr/>
            </a:pPr>
            <a:r>
              <a:rPr lang="en-US" sz="2000" b="1" kern="0" dirty="0">
                <a:solidFill>
                  <a:schemeClr val="tx2"/>
                </a:solidFill>
                <a:latin typeface="Microsoft Sans Serif" pitchFamily="34" charset="0"/>
                <a:sym typeface="Symbol"/>
              </a:rPr>
              <a:t>Higher resolution means smaller t and x, which takes more computing power but represents the real world more realistically .  </a:t>
            </a:r>
            <a:endParaRPr lang="en-US" sz="2000" b="1" kern="0" dirty="0">
              <a:solidFill>
                <a:schemeClr val="tx2"/>
              </a:solidFill>
              <a:latin typeface="Microsoft Sans Serif" pitchFamily="34" charset="0"/>
            </a:endParaRPr>
          </a:p>
        </p:txBody>
      </p:sp>
      <p:grpSp>
        <p:nvGrpSpPr>
          <p:cNvPr id="4" name="Group 24"/>
          <p:cNvGrpSpPr/>
          <p:nvPr/>
        </p:nvGrpSpPr>
        <p:grpSpPr>
          <a:xfrm>
            <a:off x="133289" y="4267200"/>
            <a:ext cx="3600511" cy="2565460"/>
            <a:chOff x="-19111" y="4267200"/>
            <a:chExt cx="3600511" cy="2565460"/>
          </a:xfrm>
        </p:grpSpPr>
        <p:cxnSp>
          <p:nvCxnSpPr>
            <p:cNvPr id="12" name="Straight Arrow Connector 11"/>
            <p:cNvCxnSpPr/>
            <p:nvPr/>
          </p:nvCxnSpPr>
          <p:spPr bwMode="auto">
            <a:xfrm>
              <a:off x="304800" y="6477000"/>
              <a:ext cx="3276600" cy="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cxnSp>
          <p:nvCxnSpPr>
            <p:cNvPr id="14" name="Straight Arrow Connector 13"/>
            <p:cNvCxnSpPr/>
            <p:nvPr/>
          </p:nvCxnSpPr>
          <p:spPr bwMode="auto">
            <a:xfrm rot="-120000" flipV="1">
              <a:off x="304800" y="4267200"/>
              <a:ext cx="76200" cy="220980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sp>
          <p:nvSpPr>
            <p:cNvPr id="19" name="Freeform 18"/>
            <p:cNvSpPr/>
            <p:nvPr/>
          </p:nvSpPr>
          <p:spPr bwMode="auto">
            <a:xfrm>
              <a:off x="508000" y="4305300"/>
              <a:ext cx="2921000" cy="2019300"/>
            </a:xfrm>
            <a:custGeom>
              <a:avLst/>
              <a:gdLst>
                <a:gd name="connsiteX0" fmla="*/ 0 w 2921000"/>
                <a:gd name="connsiteY0" fmla="*/ 2019300 h 2019300"/>
                <a:gd name="connsiteX1" fmla="*/ 622300 w 2921000"/>
                <a:gd name="connsiteY1" fmla="*/ 1930400 h 2019300"/>
                <a:gd name="connsiteX2" fmla="*/ 647700 w 2921000"/>
                <a:gd name="connsiteY2" fmla="*/ 1924050 h 2019300"/>
                <a:gd name="connsiteX3" fmla="*/ 1473200 w 2921000"/>
                <a:gd name="connsiteY3" fmla="*/ 1574800 h 2019300"/>
                <a:gd name="connsiteX4" fmla="*/ 2241550 w 2921000"/>
                <a:gd name="connsiteY4" fmla="*/ 965200 h 2019300"/>
                <a:gd name="connsiteX5" fmla="*/ 2882900 w 2921000"/>
                <a:gd name="connsiteY5" fmla="*/ 57150 h 2019300"/>
                <a:gd name="connsiteX6" fmla="*/ 2882900 w 2921000"/>
                <a:gd name="connsiteY6" fmla="*/ 57150 h 2019300"/>
                <a:gd name="connsiteX7" fmla="*/ 2901950 w 2921000"/>
                <a:gd name="connsiteY7" fmla="*/ 19050 h 2019300"/>
                <a:gd name="connsiteX8" fmla="*/ 2895600 w 2921000"/>
                <a:gd name="connsiteY8" fmla="*/ 31750 h 2019300"/>
                <a:gd name="connsiteX9" fmla="*/ 2921000 w 2921000"/>
                <a:gd name="connsiteY9" fmla="*/ 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1000" h="2019300">
                  <a:moveTo>
                    <a:pt x="0" y="2019300"/>
                  </a:moveTo>
                  <a:lnTo>
                    <a:pt x="622300" y="1930400"/>
                  </a:lnTo>
                  <a:cubicBezTo>
                    <a:pt x="730250" y="1914525"/>
                    <a:pt x="647700" y="1924050"/>
                    <a:pt x="647700" y="1924050"/>
                  </a:cubicBezTo>
                  <a:cubicBezTo>
                    <a:pt x="789517" y="1864783"/>
                    <a:pt x="1207559" y="1734608"/>
                    <a:pt x="1473200" y="1574800"/>
                  </a:cubicBezTo>
                  <a:cubicBezTo>
                    <a:pt x="1738841" y="1414992"/>
                    <a:pt x="2006600" y="1218142"/>
                    <a:pt x="2241550" y="965200"/>
                  </a:cubicBezTo>
                  <a:cubicBezTo>
                    <a:pt x="2476500" y="712258"/>
                    <a:pt x="2882900" y="57150"/>
                    <a:pt x="2882900" y="57150"/>
                  </a:cubicBezTo>
                  <a:lnTo>
                    <a:pt x="2882900" y="57150"/>
                  </a:lnTo>
                  <a:lnTo>
                    <a:pt x="2901950" y="19050"/>
                  </a:lnTo>
                  <a:cubicBezTo>
                    <a:pt x="2904067" y="14817"/>
                    <a:pt x="2892425" y="34925"/>
                    <a:pt x="2895600" y="31750"/>
                  </a:cubicBezTo>
                  <a:cubicBezTo>
                    <a:pt x="2898775" y="28575"/>
                    <a:pt x="2909887" y="14287"/>
                    <a:pt x="2921000" y="0"/>
                  </a:cubicBezTo>
                </a:path>
              </a:pathLst>
            </a:custGeom>
            <a:noFill/>
            <a:ln w="34925" cap="flat" cmpd="sng" algn="ctr">
              <a:solidFill>
                <a:schemeClr val="tx2"/>
              </a:solidFill>
              <a:prstDash val="solid"/>
              <a:round/>
              <a:headEnd type="none" w="med" len="med"/>
              <a:tailEnd type="non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23" name="TextBox 22"/>
            <p:cNvSpPr txBox="1"/>
            <p:nvPr/>
          </p:nvSpPr>
          <p:spPr>
            <a:xfrm>
              <a:off x="1365899" y="6432550"/>
              <a:ext cx="1178528" cy="400110"/>
            </a:xfrm>
            <a:prstGeom prst="rect">
              <a:avLst/>
            </a:prstGeom>
            <a:noFill/>
          </p:spPr>
          <p:txBody>
            <a:bodyPr wrap="none" rtlCol="0">
              <a:spAutoFit/>
            </a:bodyPr>
            <a:lstStyle/>
            <a:p>
              <a:r>
                <a:rPr lang="en-US" sz="2000" dirty="0"/>
                <a:t>Resolution</a:t>
              </a:r>
            </a:p>
          </p:txBody>
        </p:sp>
        <p:sp>
          <p:nvSpPr>
            <p:cNvPr id="24" name="TextBox 23"/>
            <p:cNvSpPr txBox="1"/>
            <p:nvPr/>
          </p:nvSpPr>
          <p:spPr>
            <a:xfrm rot="-5400000">
              <a:off x="-677496" y="5061970"/>
              <a:ext cx="1716880" cy="400110"/>
            </a:xfrm>
            <a:prstGeom prst="rect">
              <a:avLst/>
            </a:prstGeom>
            <a:noFill/>
          </p:spPr>
          <p:txBody>
            <a:bodyPr wrap="none" rtlCol="0">
              <a:spAutoFit/>
            </a:bodyPr>
            <a:lstStyle/>
            <a:p>
              <a:r>
                <a:rPr lang="en-US" sz="2000" dirty="0"/>
                <a:t>Computing Time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linds(horizont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228600" y="152400"/>
            <a:ext cx="7086600" cy="685800"/>
          </a:xfrm>
          <a:prstGeom prst="rect">
            <a:avLst/>
          </a:prstGeom>
          <a:effectLst>
            <a:outerShdw blurRad="50800" dist="38100" dir="2700000" algn="tl" rotWithShape="0">
              <a:prstClr val="black"/>
            </a:outerShdw>
          </a:effectLst>
        </p:spPr>
        <p:txBody>
          <a:bodyPr/>
          <a:lstStyle/>
          <a:p>
            <a:pPr>
              <a:defRPr/>
            </a:pPr>
            <a:r>
              <a:rPr lang="en-US" sz="4000" b="1" dirty="0">
                <a:latin typeface="Arial" charset="0"/>
                <a:ea typeface="SimSun" pitchFamily="2" charset="-122"/>
              </a:rPr>
              <a:t>What is a Climate Model? </a:t>
            </a:r>
          </a:p>
        </p:txBody>
      </p:sp>
      <p:sp>
        <p:nvSpPr>
          <p:cNvPr id="3076" name="Text Box 4"/>
          <p:cNvSpPr txBox="1">
            <a:spLocks noChangeArrowheads="1"/>
          </p:cNvSpPr>
          <p:nvPr/>
        </p:nvSpPr>
        <p:spPr bwMode="auto">
          <a:xfrm>
            <a:off x="4505325" y="52689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a:xfrm>
            <a:off x="7086600" y="6781800"/>
            <a:ext cx="1905000" cy="457200"/>
          </a:xfrm>
        </p:spPr>
        <p:txBody>
          <a:bodyPr/>
          <a:lstStyle/>
          <a:p>
            <a:pPr>
              <a:defRPr/>
            </a:pPr>
            <a:fld id="{11004247-48B2-4E85-AE06-0779406BEB7B}" type="slidenum">
              <a:rPr lang="en-US" smtClean="0">
                <a:solidFill>
                  <a:schemeClr val="bg2"/>
                </a:solidFill>
              </a:rPr>
              <a:pPr>
                <a:defRPr/>
              </a:pPr>
              <a:t>3</a:t>
            </a:fld>
            <a:endParaRPr lang="en-US" dirty="0">
              <a:solidFill>
                <a:schemeClr val="bg2"/>
              </a:solidFill>
            </a:endParaRPr>
          </a:p>
        </p:txBody>
      </p:sp>
      <p:sp>
        <p:nvSpPr>
          <p:cNvPr id="6" name="Rectangle 3"/>
          <p:cNvSpPr txBox="1">
            <a:spLocks noChangeArrowheads="1"/>
          </p:cNvSpPr>
          <p:nvPr/>
        </p:nvSpPr>
        <p:spPr bwMode="auto">
          <a:xfrm>
            <a:off x="76200" y="838200"/>
            <a:ext cx="9067800" cy="5715000"/>
          </a:xfrm>
          <a:prstGeom prst="rect">
            <a:avLst/>
          </a:prstGeom>
          <a:noFill/>
          <a:ln w="9525">
            <a:noFill/>
            <a:miter lim="800000"/>
            <a:headEnd/>
            <a:tailEnd/>
          </a:ln>
        </p:spPr>
        <p:txBody>
          <a:bodyPr/>
          <a:lstStyle/>
          <a:p>
            <a:pPr marL="342900" indent="-342900" algn="l">
              <a:spcBef>
                <a:spcPct val="20000"/>
              </a:spcBef>
              <a:buFontTx/>
              <a:buChar char="•"/>
              <a:defRPr/>
            </a:pPr>
            <a:r>
              <a:rPr lang="en-US" sz="300" b="1" kern="0" dirty="0">
                <a:latin typeface="Microsoft Sans Serif" pitchFamily="34" charset="0"/>
              </a:rPr>
              <a:t>	</a:t>
            </a:r>
            <a:endParaRPr lang="en-US" sz="1000" b="1" kern="0" dirty="0">
              <a:solidFill>
                <a:schemeClr val="bg1"/>
              </a:solidFill>
              <a:latin typeface="Microsoft Sans Serif" pitchFamily="34" charset="0"/>
            </a:endParaRPr>
          </a:p>
          <a:p>
            <a:pPr marL="342900" indent="-342900" algn="l">
              <a:spcBef>
                <a:spcPct val="20000"/>
              </a:spcBef>
              <a:buFontTx/>
              <a:buChar char="•"/>
              <a:defRPr/>
            </a:pPr>
            <a:r>
              <a:rPr lang="en-US" sz="2400" b="1" kern="0" dirty="0">
                <a:latin typeface="Microsoft Sans Serif" pitchFamily="34" charset="0"/>
              </a:rPr>
              <a:t>A </a:t>
            </a:r>
            <a:r>
              <a:rPr lang="en-US" sz="2400" b="1" kern="0" dirty="0">
                <a:solidFill>
                  <a:srgbClr val="C00000"/>
                </a:solidFill>
                <a:latin typeface="Microsoft Sans Serif" pitchFamily="34" charset="0"/>
              </a:rPr>
              <a:t>climate model</a:t>
            </a:r>
            <a:r>
              <a:rPr lang="en-US" sz="2400" b="1" kern="0" dirty="0">
                <a:latin typeface="Microsoft Sans Serif" pitchFamily="34" charset="0"/>
              </a:rPr>
              <a:t> is a </a:t>
            </a:r>
            <a:r>
              <a:rPr lang="en-US" sz="2400" b="1" kern="0" dirty="0">
                <a:solidFill>
                  <a:schemeClr val="tx2"/>
                </a:solidFill>
                <a:latin typeface="Microsoft Sans Serif" pitchFamily="34" charset="0"/>
              </a:rPr>
              <a:t>mathematical</a:t>
            </a:r>
          </a:p>
          <a:p>
            <a:pPr marL="342900" indent="-342900" algn="l">
              <a:spcBef>
                <a:spcPct val="20000"/>
              </a:spcBef>
              <a:defRPr/>
            </a:pPr>
            <a:r>
              <a:rPr lang="en-US" sz="2400" b="1" kern="0" dirty="0">
                <a:latin typeface="Microsoft Sans Serif" pitchFamily="34" charset="0"/>
              </a:rPr>
              <a:t>	representation of the various </a:t>
            </a:r>
          </a:p>
          <a:p>
            <a:pPr marL="342900" indent="-342900" algn="l">
              <a:spcBef>
                <a:spcPct val="20000"/>
              </a:spcBef>
              <a:defRPr/>
            </a:pPr>
            <a:r>
              <a:rPr lang="en-US" sz="2400" b="1" kern="0" dirty="0">
                <a:latin typeface="Microsoft Sans Serif" pitchFamily="34" charset="0"/>
              </a:rPr>
              <a:t>    processes that control the climate.</a:t>
            </a:r>
          </a:p>
          <a:p>
            <a:pPr marL="342900" indent="-342900" algn="l">
              <a:spcBef>
                <a:spcPct val="20000"/>
              </a:spcBef>
              <a:defRPr/>
            </a:pPr>
            <a:endParaRPr lang="en-US" sz="1200" b="1" kern="0" dirty="0">
              <a:latin typeface="Microsoft Sans Serif" pitchFamily="34" charset="0"/>
            </a:endParaRPr>
          </a:p>
          <a:p>
            <a:pPr marL="342900" indent="-342900" algn="l">
              <a:spcBef>
                <a:spcPct val="20000"/>
              </a:spcBef>
              <a:buFontTx/>
              <a:buChar char="•"/>
              <a:defRPr/>
            </a:pPr>
            <a:r>
              <a:rPr lang="en-US" sz="2400" b="1" kern="0" dirty="0">
                <a:latin typeface="Microsoft Sans Serif" pitchFamily="34" charset="0"/>
              </a:rPr>
              <a:t>It’s a quantitative but often simplified </a:t>
            </a:r>
          </a:p>
          <a:p>
            <a:pPr marL="342900" indent="-342900" algn="l">
              <a:spcBef>
                <a:spcPct val="20000"/>
              </a:spcBef>
              <a:defRPr/>
            </a:pPr>
            <a:r>
              <a:rPr lang="en-US" sz="2400" b="1" kern="0" dirty="0">
                <a:latin typeface="Microsoft Sans Serif" pitchFamily="34" charset="0"/>
              </a:rPr>
              <a:t>    representation of the real climate system.  </a:t>
            </a:r>
          </a:p>
          <a:p>
            <a:pPr marL="342900" indent="-342900" algn="l">
              <a:spcBef>
                <a:spcPct val="20000"/>
              </a:spcBef>
              <a:buFontTx/>
              <a:buChar char="•"/>
              <a:defRPr/>
            </a:pPr>
            <a:endParaRPr lang="en-US" sz="1400" b="1" kern="0" dirty="0">
              <a:latin typeface="Microsoft Sans Serif" pitchFamily="34" charset="0"/>
            </a:endParaRPr>
          </a:p>
          <a:p>
            <a:pPr marL="342900" indent="-342900" algn="l">
              <a:spcBef>
                <a:spcPct val="20000"/>
              </a:spcBef>
              <a:buFontTx/>
              <a:buChar char="•"/>
              <a:defRPr/>
            </a:pPr>
            <a:r>
              <a:rPr lang="en-US" sz="2400" b="1" kern="0" dirty="0">
                <a:solidFill>
                  <a:srgbClr val="C00000"/>
                </a:solidFill>
                <a:latin typeface="Microsoft Sans Serif" pitchFamily="34" charset="0"/>
              </a:rPr>
              <a:t>It requires </a:t>
            </a:r>
          </a:p>
          <a:p>
            <a:pPr marL="342900" indent="-342900" algn="l">
              <a:spcBef>
                <a:spcPct val="20000"/>
              </a:spcBef>
              <a:defRPr/>
            </a:pPr>
            <a:r>
              <a:rPr lang="en-US" sz="2400" b="1" kern="0" dirty="0">
                <a:latin typeface="Microsoft Sans Serif" pitchFamily="34" charset="0"/>
              </a:rPr>
              <a:t>	- Knowledge of the physical laws that govern the climate;</a:t>
            </a:r>
          </a:p>
          <a:p>
            <a:pPr marL="342900" indent="-342900" algn="l">
              <a:spcBef>
                <a:spcPct val="20000"/>
              </a:spcBef>
              <a:defRPr/>
            </a:pPr>
            <a:r>
              <a:rPr lang="en-US" sz="2400" b="1" kern="0" dirty="0">
                <a:latin typeface="Microsoft Sans Serif" pitchFamily="34" charset="0"/>
              </a:rPr>
              <a:t>	- Mathematic representation of the physical laws;</a:t>
            </a:r>
          </a:p>
          <a:p>
            <a:pPr marL="342900" indent="-342900" algn="l">
              <a:spcBef>
                <a:spcPct val="20000"/>
              </a:spcBef>
              <a:defRPr/>
            </a:pPr>
            <a:r>
              <a:rPr lang="en-US" sz="2400" b="1" kern="0" dirty="0">
                <a:latin typeface="Microsoft Sans Serif" pitchFamily="34" charset="0"/>
              </a:rPr>
              <a:t>	- Numerical methods to solve the mathematic equations on</a:t>
            </a:r>
          </a:p>
          <a:p>
            <a:pPr marL="342900" indent="-342900" algn="l">
              <a:spcBef>
                <a:spcPct val="20000"/>
              </a:spcBef>
              <a:defRPr/>
            </a:pPr>
            <a:r>
              <a:rPr lang="en-US" sz="2400" b="1" kern="0" dirty="0">
                <a:latin typeface="Microsoft Sans Serif" pitchFamily="34" charset="0"/>
              </a:rPr>
              <a:t>       computers if they can’t be solved analytically; and  </a:t>
            </a:r>
          </a:p>
          <a:p>
            <a:pPr marL="342900" indent="-342900" algn="l">
              <a:spcBef>
                <a:spcPct val="20000"/>
              </a:spcBef>
              <a:defRPr/>
            </a:pPr>
            <a:r>
              <a:rPr lang="en-US" sz="2400" b="1" kern="0" dirty="0">
                <a:latin typeface="Microsoft Sans Serif" pitchFamily="34" charset="0"/>
              </a:rPr>
              <a:t>	- Adequate computing power to carry out the numerical      </a:t>
            </a:r>
          </a:p>
          <a:p>
            <a:pPr marL="342900" indent="-342900" algn="l">
              <a:spcBef>
                <a:spcPct val="20000"/>
              </a:spcBef>
              <a:defRPr/>
            </a:pPr>
            <a:r>
              <a:rPr lang="en-US" sz="2400" b="1" kern="0" dirty="0">
                <a:latin typeface="Microsoft Sans Serif" pitchFamily="34" charset="0"/>
              </a:rPr>
              <a:t>       calculations. </a:t>
            </a:r>
          </a:p>
        </p:txBody>
      </p:sp>
      <p:sp>
        <p:nvSpPr>
          <p:cNvPr id="7" name="Line 4"/>
          <p:cNvSpPr>
            <a:spLocks noChangeShapeType="1"/>
          </p:cNvSpPr>
          <p:nvPr/>
        </p:nvSpPr>
        <p:spPr bwMode="auto">
          <a:xfrm>
            <a:off x="0" y="914400"/>
            <a:ext cx="9144000" cy="0"/>
          </a:xfrm>
          <a:prstGeom prst="line">
            <a:avLst/>
          </a:prstGeom>
          <a:noFill/>
          <a:ln w="31750">
            <a:solidFill>
              <a:schemeClr val="accent1"/>
            </a:solidFill>
            <a:round/>
            <a:headEnd/>
            <a:tailEnd/>
          </a:ln>
        </p:spPr>
        <p:txBody>
          <a:bodyPr anchor="ctr"/>
          <a:lstStyle/>
          <a:p>
            <a:endParaRPr lang="en-US"/>
          </a:p>
        </p:txBody>
      </p:sp>
      <p:pic>
        <p:nvPicPr>
          <p:cNvPr id="8" name="Picture 2" descr="http://theresilientearth.com/files/images/climate_modeling-ruddman.jpg"/>
          <p:cNvPicPr>
            <a:picLocks noChangeAspect="1" noChangeArrowheads="1"/>
          </p:cNvPicPr>
          <p:nvPr/>
        </p:nvPicPr>
        <p:blipFill>
          <a:blip r:embed="rId3" cstate="print"/>
          <a:srcRect/>
          <a:stretch>
            <a:fillRect/>
          </a:stretch>
        </p:blipFill>
        <p:spPr bwMode="auto">
          <a:xfrm>
            <a:off x="6154272" y="932328"/>
            <a:ext cx="2971800" cy="3163529"/>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animEffect transition="in" filter="blinds(horizontal)">
                                      <p:cBhvr>
                                        <p:cTn id="21" dur="500"/>
                                        <p:tgtEl>
                                          <p:spTgt spid="6">
                                            <p:txEl>
                                              <p:pRg st="8" end="8"/>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6">
                                            <p:txEl>
                                              <p:pRg st="9" end="9"/>
                                            </p:txEl>
                                          </p:spTgt>
                                        </p:tgtEl>
                                        <p:attrNameLst>
                                          <p:attrName>style.visibility</p:attrName>
                                        </p:attrNameLst>
                                      </p:cBhvr>
                                      <p:to>
                                        <p:strVal val="visible"/>
                                      </p:to>
                                    </p:set>
                                    <p:animEffect transition="in" filter="blinds(horizontal)">
                                      <p:cBhvr>
                                        <p:cTn id="24" dur="500"/>
                                        <p:tgtEl>
                                          <p:spTgt spid="6">
                                            <p:txEl>
                                              <p:pRg st="9" end="9"/>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animEffect transition="in" filter="blinds(horizontal)">
                                      <p:cBhvr>
                                        <p:cTn id="27" dur="500"/>
                                        <p:tgtEl>
                                          <p:spTgt spid="6">
                                            <p:txEl>
                                              <p:pRg st="10" end="1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6">
                                            <p:txEl>
                                              <p:pRg st="11" end="11"/>
                                            </p:txEl>
                                          </p:spTgt>
                                        </p:tgtEl>
                                        <p:attrNameLst>
                                          <p:attrName>style.visibility</p:attrName>
                                        </p:attrNameLst>
                                      </p:cBhvr>
                                      <p:to>
                                        <p:strVal val="visible"/>
                                      </p:to>
                                    </p:set>
                                    <p:animEffect transition="in" filter="blinds(horizontal)">
                                      <p:cBhvr>
                                        <p:cTn id="30" dur="500"/>
                                        <p:tgtEl>
                                          <p:spTgt spid="6">
                                            <p:txEl>
                                              <p:pRg st="11" end="11"/>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6">
                                            <p:txEl>
                                              <p:pRg st="12" end="12"/>
                                            </p:txEl>
                                          </p:spTgt>
                                        </p:tgtEl>
                                        <p:attrNameLst>
                                          <p:attrName>style.visibility</p:attrName>
                                        </p:attrNameLst>
                                      </p:cBhvr>
                                      <p:to>
                                        <p:strVal val="visible"/>
                                      </p:to>
                                    </p:set>
                                    <p:animEffect transition="in" filter="blinds(horizontal)">
                                      <p:cBhvr>
                                        <p:cTn id="33" dur="500"/>
                                        <p:tgtEl>
                                          <p:spTgt spid="6">
                                            <p:txEl>
                                              <p:pRg st="12" end="12"/>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6">
                                            <p:txEl>
                                              <p:pRg st="13" end="13"/>
                                            </p:txEl>
                                          </p:spTgt>
                                        </p:tgtEl>
                                        <p:attrNameLst>
                                          <p:attrName>style.visibility</p:attrName>
                                        </p:attrNameLst>
                                      </p:cBhvr>
                                      <p:to>
                                        <p:strVal val="visible"/>
                                      </p:to>
                                    </p:set>
                                    <p:animEffect transition="in" filter="blinds(horizontal)">
                                      <p:cBhvr>
                                        <p:cTn id="36" dur="500"/>
                                        <p:tgtEl>
                                          <p:spTgt spid="6">
                                            <p:txEl>
                                              <p:pRg st="13" end="13"/>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6">
                                            <p:txEl>
                                              <p:pRg st="14" end="14"/>
                                            </p:txEl>
                                          </p:spTgt>
                                        </p:tgtEl>
                                        <p:attrNameLst>
                                          <p:attrName>style.visibility</p:attrName>
                                        </p:attrNameLst>
                                      </p:cBhvr>
                                      <p:to>
                                        <p:strVal val="visible"/>
                                      </p:to>
                                    </p:set>
                                    <p:animEffect transition="in" filter="blinds(horizontal)">
                                      <p:cBhvr>
                                        <p:cTn id="39"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2" descr="Model resolution"/>
          <p:cNvPicPr>
            <a:picLocks noChangeAspect="1" noChangeArrowheads="1" noCrop="1"/>
          </p:cNvPicPr>
          <p:nvPr/>
        </p:nvPicPr>
        <p:blipFill>
          <a:blip r:embed="rId3" cstate="print"/>
          <a:srcRect/>
          <a:stretch>
            <a:fillRect/>
          </a:stretch>
        </p:blipFill>
        <p:spPr bwMode="auto">
          <a:xfrm>
            <a:off x="228600" y="990600"/>
            <a:ext cx="8698258" cy="5257800"/>
          </a:xfrm>
          <a:prstGeom prst="rect">
            <a:avLst/>
          </a:prstGeom>
          <a:noFill/>
        </p:spPr>
      </p:pic>
      <p:sp>
        <p:nvSpPr>
          <p:cNvPr id="3" name="Rectangle 2"/>
          <p:cNvSpPr txBox="1">
            <a:spLocks noChangeArrowheads="1"/>
          </p:cNvSpPr>
          <p:nvPr/>
        </p:nvSpPr>
        <p:spPr>
          <a:xfrm>
            <a:off x="-76200" y="2286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 Terrain and Model Resolution</a:t>
            </a:r>
          </a:p>
        </p:txBody>
      </p:sp>
      <p:sp>
        <p:nvSpPr>
          <p:cNvPr id="5" name="Rectangle 4"/>
          <p:cNvSpPr/>
          <p:nvPr/>
        </p:nvSpPr>
        <p:spPr>
          <a:xfrm>
            <a:off x="2744272" y="6305490"/>
            <a:ext cx="3256021" cy="400110"/>
          </a:xfrm>
          <a:prstGeom prst="rect">
            <a:avLst/>
          </a:prstGeom>
        </p:spPr>
        <p:txBody>
          <a:bodyPr wrap="none">
            <a:spAutoFit/>
          </a:bodyPr>
          <a:lstStyle/>
          <a:p>
            <a:r>
              <a:rPr lang="en-US" sz="2000" b="1" dirty="0"/>
              <a:t>T42 ~ 280km, T85 ~ 140 km,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D97D6195-AFB6-3F4F-B0B2-5FD45691BF27}" type="slidenum">
              <a:rPr lang="en-US" smtClean="0">
                <a:solidFill>
                  <a:prstClr val="black">
                    <a:lumMod val="50000"/>
                    <a:lumOff val="50000"/>
                  </a:prstClr>
                </a:solidFill>
              </a:rPr>
              <a:pPr/>
              <a:t>31</a:t>
            </a:fld>
            <a:endParaRPr lang="en-US">
              <a:solidFill>
                <a:prstClr val="black">
                  <a:lumMod val="50000"/>
                  <a:lumOff val="50000"/>
                </a:prstClr>
              </a:solidFill>
            </a:endParaRPr>
          </a:p>
        </p:txBody>
      </p:sp>
      <p:sp>
        <p:nvSpPr>
          <p:cNvPr id="2" name="Title 1"/>
          <p:cNvSpPr>
            <a:spLocks noGrp="1"/>
          </p:cNvSpPr>
          <p:nvPr>
            <p:ph type="title"/>
          </p:nvPr>
        </p:nvSpPr>
        <p:spPr>
          <a:xfrm>
            <a:off x="304800" y="-33957"/>
            <a:ext cx="8229600" cy="795957"/>
          </a:xfrm>
        </p:spPr>
        <p:txBody>
          <a:bodyPr/>
          <a:lstStyle/>
          <a:p>
            <a:r>
              <a:rPr lang="en-US" sz="3200" dirty="0"/>
              <a:t>Rocky Mountain Terrain vs. Model Resolution</a:t>
            </a:r>
          </a:p>
        </p:txBody>
      </p:sp>
      <p:sp>
        <p:nvSpPr>
          <p:cNvPr id="7" name="TextBox 6"/>
          <p:cNvSpPr txBox="1"/>
          <p:nvPr/>
        </p:nvSpPr>
        <p:spPr>
          <a:xfrm>
            <a:off x="6448148" y="6017796"/>
            <a:ext cx="2069101" cy="338554"/>
          </a:xfrm>
          <a:prstGeom prst="rect">
            <a:avLst/>
          </a:prstGeom>
          <a:noFill/>
        </p:spPr>
        <p:txBody>
          <a:bodyPr wrap="square" rtlCol="0">
            <a:spAutoFit/>
          </a:bodyPr>
          <a:lstStyle/>
          <a:p>
            <a:pPr algn="l" defTabSz="457200" eaLnBrk="1" fontAlgn="auto" hangingPunct="1">
              <a:spcBef>
                <a:spcPts val="0"/>
              </a:spcBef>
              <a:spcAft>
                <a:spcPts val="0"/>
              </a:spcAft>
            </a:pPr>
            <a:r>
              <a:rPr lang="en-US" sz="1600" dirty="0">
                <a:solidFill>
                  <a:prstClr val="black"/>
                </a:solidFill>
                <a:latin typeface="Cambria"/>
                <a:cs typeface="Cambria"/>
              </a:rPr>
              <a:t>Courtesy Andy </a:t>
            </a:r>
            <a:r>
              <a:rPr lang="en-US" sz="1600" dirty="0" err="1">
                <a:solidFill>
                  <a:prstClr val="black"/>
                </a:solidFill>
                <a:latin typeface="Cambria"/>
                <a:cs typeface="Cambria"/>
              </a:rPr>
              <a:t>Prein</a:t>
            </a:r>
            <a:endParaRPr lang="en-US" sz="1600" dirty="0">
              <a:solidFill>
                <a:prstClr val="black"/>
              </a:solidFill>
              <a:latin typeface="Cambria"/>
              <a:cs typeface="Cambria"/>
            </a:endParaRPr>
          </a:p>
        </p:txBody>
      </p:sp>
      <p:pic>
        <p:nvPicPr>
          <p:cNvPr id="8" name="Picture 7" descr="model_terrain_animation.gif"/>
          <p:cNvPicPr>
            <a:picLocks noChangeAspect="1"/>
          </p:cNvPicPr>
          <p:nvPr/>
        </p:nvPicPr>
        <p:blipFill>
          <a:blip r:embed="rId3" cstate="print">
            <a:clrChange>
              <a:clrFrom>
                <a:srgbClr val="FFFFFF"/>
              </a:clrFrom>
              <a:clrTo>
                <a:srgbClr val="FFFFFF">
                  <a:alpha val="0"/>
                </a:srgbClr>
              </a:clrTo>
            </a:clrChange>
          </a:blip>
          <a:stretch>
            <a:fillRect/>
          </a:stretch>
        </p:blipFill>
        <p:spPr>
          <a:xfrm>
            <a:off x="257639" y="1877320"/>
            <a:ext cx="8751824" cy="4366641"/>
          </a:xfrm>
          <a:prstGeom prst="rect">
            <a:avLst/>
          </a:prstGeom>
        </p:spPr>
      </p:pic>
      <p:grpSp>
        <p:nvGrpSpPr>
          <p:cNvPr id="6" name="Group 11"/>
          <p:cNvGrpSpPr/>
          <p:nvPr/>
        </p:nvGrpSpPr>
        <p:grpSpPr>
          <a:xfrm>
            <a:off x="5403494" y="1296449"/>
            <a:ext cx="3740506" cy="1866290"/>
            <a:chOff x="5403494" y="1296449"/>
            <a:chExt cx="3740506" cy="1866290"/>
          </a:xfrm>
        </p:grpSpPr>
        <p:pic>
          <p:nvPicPr>
            <p:cNvPr id="9" name="Picture 8" descr="Surface_002.jpg"/>
            <p:cNvPicPr>
              <a:picLocks noChangeAspect="1"/>
            </p:cNvPicPr>
            <p:nvPr/>
          </p:nvPicPr>
          <p:blipFill>
            <a:blip r:embed="rId4" cstate="print">
              <a:clrChange>
                <a:clrFrom>
                  <a:srgbClr val="FFFFFF"/>
                </a:clrFrom>
                <a:clrTo>
                  <a:srgbClr val="FFFFFF">
                    <a:alpha val="0"/>
                  </a:srgbClr>
                </a:clrTo>
              </a:clrChange>
            </a:blip>
            <a:stretch>
              <a:fillRect/>
            </a:stretch>
          </p:blipFill>
          <p:spPr>
            <a:xfrm>
              <a:off x="5403494" y="1296449"/>
              <a:ext cx="3740506" cy="1866290"/>
            </a:xfrm>
            <a:prstGeom prst="rect">
              <a:avLst/>
            </a:prstGeom>
          </p:spPr>
        </p:pic>
        <p:sp>
          <p:nvSpPr>
            <p:cNvPr id="11" name="TextBox 10"/>
            <p:cNvSpPr txBox="1"/>
            <p:nvPr/>
          </p:nvSpPr>
          <p:spPr>
            <a:xfrm>
              <a:off x="5789613" y="1329296"/>
              <a:ext cx="1718777" cy="307777"/>
            </a:xfrm>
            <a:prstGeom prst="rect">
              <a:avLst/>
            </a:prstGeom>
            <a:solidFill>
              <a:schemeClr val="bg1"/>
            </a:solidFill>
          </p:spPr>
          <p:txBody>
            <a:bodyPr wrap="square" rtlCol="0">
              <a:spAutoFit/>
            </a:bodyPr>
            <a:lstStyle/>
            <a:p>
              <a:pPr algn="l" defTabSz="457200" eaLnBrk="1" fontAlgn="auto" hangingPunct="1">
                <a:spcBef>
                  <a:spcPts val="0"/>
                </a:spcBef>
                <a:spcAft>
                  <a:spcPts val="0"/>
                </a:spcAft>
              </a:pPr>
              <a:r>
                <a:rPr lang="en-US" sz="1400" dirty="0">
                  <a:solidFill>
                    <a:prstClr val="black"/>
                  </a:solidFill>
                  <a:latin typeface="Calisto MT"/>
                </a:rPr>
                <a:t>Resolution : 2.4 km</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228600" y="152400"/>
            <a:ext cx="9144000" cy="685800"/>
          </a:xfrm>
          <a:prstGeom prst="rect">
            <a:avLst/>
          </a:prstGeom>
          <a:effectLst>
            <a:outerShdw blurRad="50800" dist="38100" dir="2700000" algn="tl" rotWithShape="0">
              <a:prstClr val="black"/>
            </a:outerShdw>
          </a:effectLst>
        </p:spPr>
        <p:txBody>
          <a:bodyPr/>
          <a:lstStyle/>
          <a:p>
            <a:pPr>
              <a:defRPr/>
            </a:pPr>
            <a:r>
              <a:rPr lang="en-US" sz="3200" b="1" dirty="0">
                <a:latin typeface="Arial Narrow" pitchFamily="34" charset="0"/>
                <a:ea typeface="SimSun" pitchFamily="2" charset="-122"/>
              </a:rPr>
              <a:t>Weather Forecast Models vs. Climate Models</a:t>
            </a:r>
          </a:p>
        </p:txBody>
      </p:sp>
      <p:sp>
        <p:nvSpPr>
          <p:cNvPr id="3076" name="Text Box 4"/>
          <p:cNvSpPr txBox="1">
            <a:spLocks noChangeArrowheads="1"/>
          </p:cNvSpPr>
          <p:nvPr/>
        </p:nvSpPr>
        <p:spPr bwMode="auto">
          <a:xfrm>
            <a:off x="4505325" y="5040313"/>
            <a:ext cx="184150" cy="396875"/>
          </a:xfrm>
          <a:prstGeom prst="rect">
            <a:avLst/>
          </a:prstGeom>
          <a:noFill/>
          <a:ln w="25400">
            <a:noFill/>
            <a:miter lim="800000"/>
            <a:headEnd/>
            <a:tailEnd/>
          </a:ln>
        </p:spPr>
        <p:txBody>
          <a:bodyPr wrap="none">
            <a:spAutoFit/>
          </a:bodyPr>
          <a:lstStyle/>
          <a:p>
            <a:endParaRPr lang="en-US" sz="2000" b="1">
              <a:solidFill>
                <a:srgbClr val="000000"/>
              </a:solidFill>
              <a:latin typeface="Arial" charset="0"/>
            </a:endParaRPr>
          </a:p>
        </p:txBody>
      </p:sp>
      <p:sp>
        <p:nvSpPr>
          <p:cNvPr id="13" name="Slide Number Placeholder 12"/>
          <p:cNvSpPr>
            <a:spLocks noGrp="1"/>
          </p:cNvSpPr>
          <p:nvPr>
            <p:ph type="sldNum" sz="quarter" idx="12"/>
          </p:nvPr>
        </p:nvSpPr>
        <p:spPr>
          <a:xfrm>
            <a:off x="7086600" y="6553200"/>
            <a:ext cx="1905000" cy="457200"/>
          </a:xfrm>
        </p:spPr>
        <p:txBody>
          <a:bodyPr/>
          <a:lstStyle/>
          <a:p>
            <a:pPr>
              <a:defRPr/>
            </a:pPr>
            <a:fld id="{11004247-48B2-4E85-AE06-0779406BEB7B}" type="slidenum">
              <a:rPr lang="en-US" smtClean="0">
                <a:solidFill>
                  <a:srgbClr val="000000"/>
                </a:solidFill>
              </a:rPr>
              <a:pPr>
                <a:defRPr/>
              </a:pPr>
              <a:t>32</a:t>
            </a:fld>
            <a:endParaRPr lang="en-US" dirty="0">
              <a:solidFill>
                <a:srgbClr val="000000"/>
              </a:solidFill>
            </a:endParaRPr>
          </a:p>
        </p:txBody>
      </p:sp>
      <p:sp>
        <p:nvSpPr>
          <p:cNvPr id="6" name="Rectangle 3"/>
          <p:cNvSpPr txBox="1">
            <a:spLocks noChangeArrowheads="1"/>
          </p:cNvSpPr>
          <p:nvPr/>
        </p:nvSpPr>
        <p:spPr bwMode="auto">
          <a:xfrm>
            <a:off x="152400" y="1143000"/>
            <a:ext cx="8915400" cy="5562600"/>
          </a:xfrm>
          <a:prstGeom prst="rect">
            <a:avLst/>
          </a:prstGeom>
          <a:noFill/>
          <a:ln w="9525">
            <a:noFill/>
            <a:miter lim="800000"/>
            <a:headEnd/>
            <a:tailEnd/>
          </a:ln>
        </p:spPr>
        <p:txBody>
          <a:bodyPr/>
          <a:lstStyle/>
          <a:p>
            <a:pPr marL="342900" indent="-342900" algn="l">
              <a:spcBef>
                <a:spcPct val="20000"/>
              </a:spcBef>
              <a:defRPr/>
            </a:pPr>
            <a:endParaRPr lang="en-US" sz="300" b="1" kern="0" dirty="0">
              <a:solidFill>
                <a:srgbClr val="000000"/>
              </a:solidFill>
              <a:latin typeface="Microsoft Sans Serif" pitchFamily="34" charset="0"/>
            </a:endParaRPr>
          </a:p>
        </p:txBody>
      </p:sp>
      <p:sp>
        <p:nvSpPr>
          <p:cNvPr id="7"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8" name="Rectangle 3"/>
          <p:cNvSpPr txBox="1">
            <a:spLocks noChangeArrowheads="1"/>
          </p:cNvSpPr>
          <p:nvPr/>
        </p:nvSpPr>
        <p:spPr bwMode="auto">
          <a:xfrm>
            <a:off x="152400" y="838200"/>
            <a:ext cx="8839200" cy="6096000"/>
          </a:xfrm>
          <a:prstGeom prst="rect">
            <a:avLst/>
          </a:prstGeom>
          <a:noFill/>
          <a:ln w="9525">
            <a:noFill/>
            <a:miter lim="800000"/>
            <a:headEnd/>
            <a:tailEnd/>
          </a:ln>
        </p:spPr>
        <p:txBody>
          <a:bodyPr/>
          <a:lstStyle/>
          <a:p>
            <a:pPr marL="342900" indent="-342900" algn="l">
              <a:spcBef>
                <a:spcPct val="20000"/>
              </a:spcBef>
              <a:buFontTx/>
              <a:buChar char="•"/>
              <a:defRPr/>
            </a:pPr>
            <a:r>
              <a:rPr lang="en-US" sz="1900" b="1" kern="0" dirty="0">
                <a:solidFill>
                  <a:srgbClr val="FF0000"/>
                </a:solidFill>
                <a:latin typeface="Microsoft Sans Serif" pitchFamily="34" charset="0"/>
              </a:rPr>
              <a:t>A weather forecast model </a:t>
            </a:r>
            <a:r>
              <a:rPr lang="en-US" sz="1900" b="1" kern="0" dirty="0">
                <a:solidFill>
                  <a:srgbClr val="000000"/>
                </a:solidFill>
                <a:latin typeface="Microsoft Sans Serif" pitchFamily="34" charset="0"/>
              </a:rPr>
              <a:t>is an AGCM initialized with observed conditions in the atmosphere and forced by observed SST boundary conditions only. </a:t>
            </a:r>
          </a:p>
          <a:p>
            <a:pPr marL="342900" indent="-342900" algn="l">
              <a:spcBef>
                <a:spcPct val="20000"/>
              </a:spcBef>
              <a:buFontTx/>
              <a:buChar char="•"/>
              <a:defRPr/>
            </a:pPr>
            <a:r>
              <a:rPr lang="en-US" sz="1900" b="1" kern="0" dirty="0">
                <a:solidFill>
                  <a:srgbClr val="000000"/>
                </a:solidFill>
                <a:latin typeface="Microsoft Sans Serif" pitchFamily="34" charset="0"/>
              </a:rPr>
              <a:t>A </a:t>
            </a:r>
            <a:r>
              <a:rPr lang="en-US" sz="1900" b="1" kern="0" dirty="0">
                <a:solidFill>
                  <a:srgbClr val="FF3300"/>
                </a:solidFill>
                <a:latin typeface="Microsoft Sans Serif" pitchFamily="34" charset="0"/>
              </a:rPr>
              <a:t>coupled climate model </a:t>
            </a:r>
            <a:r>
              <a:rPr lang="en-US" sz="1900" b="1" kern="0" dirty="0">
                <a:solidFill>
                  <a:srgbClr val="000000"/>
                </a:solidFill>
                <a:latin typeface="Microsoft Sans Serif" pitchFamily="34" charset="0"/>
              </a:rPr>
              <a:t>includes an AGCM, an OGCM, a detailed land surface model, a sea-ice model, and a coupler connecting these component models.  </a:t>
            </a:r>
          </a:p>
          <a:p>
            <a:pPr marL="342900" indent="-342900" algn="l">
              <a:spcBef>
                <a:spcPct val="20000"/>
              </a:spcBef>
              <a:buFontTx/>
              <a:buChar char="•"/>
              <a:defRPr/>
            </a:pPr>
            <a:r>
              <a:rPr lang="en-US" sz="1900" b="1" kern="0" dirty="0">
                <a:solidFill>
                  <a:srgbClr val="FF3300"/>
                </a:solidFill>
                <a:latin typeface="Microsoft Sans Serif" pitchFamily="34" charset="0"/>
              </a:rPr>
              <a:t>Initial conditions</a:t>
            </a:r>
            <a:r>
              <a:rPr lang="en-US" sz="1900" b="1" kern="0" dirty="0">
                <a:solidFill>
                  <a:srgbClr val="000000"/>
                </a:solidFill>
                <a:latin typeface="Microsoft Sans Serif" pitchFamily="34" charset="0"/>
              </a:rPr>
              <a:t> are critical for weather forecast models, but not important for long-term climate simulations.  </a:t>
            </a:r>
            <a:r>
              <a:rPr lang="en-US" sz="1900" b="1" kern="0" dirty="0">
                <a:solidFill>
                  <a:schemeClr val="tx2"/>
                </a:solidFill>
                <a:latin typeface="Microsoft Sans Serif" pitchFamily="34" charset="0"/>
              </a:rPr>
              <a:t>Why?</a:t>
            </a:r>
          </a:p>
          <a:p>
            <a:pPr marL="342900" indent="-342900" algn="l">
              <a:spcBef>
                <a:spcPct val="20000"/>
              </a:spcBef>
              <a:buFontTx/>
              <a:buChar char="•"/>
              <a:defRPr/>
            </a:pPr>
            <a:r>
              <a:rPr lang="en-US" sz="1900" b="1" kern="0" dirty="0">
                <a:solidFill>
                  <a:srgbClr val="FF3300"/>
                </a:solidFill>
                <a:latin typeface="Microsoft Sans Serif" pitchFamily="34" charset="0"/>
              </a:rPr>
              <a:t>Changes in GHGs, aerosols, solar radiation and volcanic activities </a:t>
            </a:r>
            <a:r>
              <a:rPr lang="en-US" sz="1900" b="1" kern="0" dirty="0">
                <a:solidFill>
                  <a:srgbClr val="000000"/>
                </a:solidFill>
                <a:latin typeface="Microsoft Sans Serif" pitchFamily="34" charset="0"/>
              </a:rPr>
              <a:t>are important for climate models, but not for short-term weather forecast. </a:t>
            </a:r>
            <a:r>
              <a:rPr lang="en-US" sz="1900" b="1" kern="0" dirty="0">
                <a:solidFill>
                  <a:schemeClr val="tx2"/>
                </a:solidFill>
                <a:latin typeface="Microsoft Sans Serif" pitchFamily="34" charset="0"/>
              </a:rPr>
              <a:t>Why?</a:t>
            </a:r>
            <a:endParaRPr lang="en-US" sz="1900" b="1" kern="0" dirty="0">
              <a:solidFill>
                <a:srgbClr val="000000"/>
              </a:solidFill>
              <a:latin typeface="Microsoft Sans Serif" pitchFamily="34" charset="0"/>
            </a:endParaRPr>
          </a:p>
          <a:p>
            <a:pPr marL="342900" indent="-342900" algn="l">
              <a:spcBef>
                <a:spcPct val="20000"/>
              </a:spcBef>
              <a:buFontTx/>
              <a:buChar char="•"/>
              <a:defRPr/>
            </a:pPr>
            <a:r>
              <a:rPr lang="en-US" sz="1900" b="1" kern="0" dirty="0">
                <a:solidFill>
                  <a:srgbClr val="000000"/>
                </a:solidFill>
                <a:latin typeface="Microsoft Sans Serif" pitchFamily="34" charset="0"/>
              </a:rPr>
              <a:t>Detailed simulations of </a:t>
            </a:r>
            <a:r>
              <a:rPr lang="en-US" sz="1900" b="1" kern="0" dirty="0">
                <a:solidFill>
                  <a:srgbClr val="FF3300"/>
                </a:solidFill>
                <a:latin typeface="Microsoft Sans Serif" pitchFamily="34" charset="0"/>
              </a:rPr>
              <a:t>the oceans, land processes, sea-ice, and mass and energy conservations </a:t>
            </a:r>
            <a:r>
              <a:rPr lang="en-US" sz="1900" b="1" kern="0" dirty="0">
                <a:solidFill>
                  <a:srgbClr val="000000"/>
                </a:solidFill>
                <a:latin typeface="Microsoft Sans Serif" pitchFamily="34" charset="0"/>
              </a:rPr>
              <a:t>are important for climate models, but not in weather forecast models. </a:t>
            </a:r>
          </a:p>
          <a:p>
            <a:pPr marL="342900" indent="-342900" algn="l">
              <a:spcBef>
                <a:spcPct val="20000"/>
              </a:spcBef>
              <a:buFontTx/>
              <a:buChar char="•"/>
              <a:defRPr/>
            </a:pPr>
            <a:r>
              <a:rPr lang="en-US" sz="1900" b="1" kern="0" dirty="0">
                <a:solidFill>
                  <a:srgbClr val="000000"/>
                </a:solidFill>
                <a:latin typeface="Microsoft Sans Serif" pitchFamily="34" charset="0"/>
              </a:rPr>
              <a:t>Weather forecast models are usually run </a:t>
            </a:r>
            <a:r>
              <a:rPr lang="en-US" sz="1900" b="1" kern="0" dirty="0">
                <a:solidFill>
                  <a:srgbClr val="FF3300"/>
                </a:solidFill>
                <a:latin typeface="Microsoft Sans Serif" pitchFamily="34" charset="0"/>
              </a:rPr>
              <a:t>at 5-10 times higher resolution </a:t>
            </a:r>
            <a:r>
              <a:rPr lang="en-US" sz="1900" b="1" kern="0" dirty="0">
                <a:solidFill>
                  <a:srgbClr val="000000"/>
                </a:solidFill>
                <a:latin typeface="Microsoft Sans Serif" pitchFamily="34" charset="0"/>
              </a:rPr>
              <a:t>than climate models because they are integrated over only a few days to 2 weeks into the future, instead of many years to centuries for climate models. </a:t>
            </a:r>
          </a:p>
          <a:p>
            <a:pPr marL="342900" indent="-342900" algn="l">
              <a:spcBef>
                <a:spcPct val="20000"/>
              </a:spcBef>
              <a:buFontTx/>
              <a:buChar char="•"/>
              <a:defRPr/>
            </a:pPr>
            <a:r>
              <a:rPr lang="en-US" sz="1900" b="1" kern="0" dirty="0">
                <a:solidFill>
                  <a:srgbClr val="FF3300"/>
                </a:solidFill>
                <a:latin typeface="Microsoft Sans Serif" pitchFamily="34" charset="0"/>
              </a:rPr>
              <a:t>Climate models aim to predict the mean climate state</a:t>
            </a:r>
            <a:r>
              <a:rPr lang="en-US" sz="1900" b="1" kern="0" dirty="0">
                <a:solidFill>
                  <a:srgbClr val="000000"/>
                </a:solidFill>
                <a:latin typeface="Microsoft Sans Serif" pitchFamily="34" charset="0"/>
              </a:rPr>
              <a:t>, not the day-to-day weather variations; thus they can provide useful information well beyond a few weeks, beyond which weather forecast is unreliable.   </a:t>
            </a:r>
          </a:p>
          <a:p>
            <a:pPr marL="342900" indent="-342900" algn="l">
              <a:spcBef>
                <a:spcPct val="20000"/>
              </a:spcBef>
              <a:defRPr/>
            </a:pPr>
            <a:r>
              <a:rPr lang="en-US" sz="1900" b="1" kern="0" dirty="0">
                <a:solidFill>
                  <a:srgbClr val="000000"/>
                </a:solidFill>
                <a:latin typeface="Microsoft Sans Serif" pitchFamily="34" charset="0"/>
              </a:rPr>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blinds(horizontal)">
                                      <p:cBhvr>
                                        <p:cTn id="10" dur="500"/>
                                        <p:tgtEl>
                                          <p:spTgt spid="8">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blinds(horizontal)">
                                      <p:cBhvr>
                                        <p:cTn id="13" dur="500"/>
                                        <p:tgtEl>
                                          <p:spTgt spid="8">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animEffect transition="in" filter="blinds(horizontal)">
                                      <p:cBhvr>
                                        <p:cTn id="18" dur="500"/>
                                        <p:tgtEl>
                                          <p:spTgt spid="8">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Effect transition="in" filter="blinds(horizontal)">
                                      <p:cBhvr>
                                        <p:cTn id="21" dur="500"/>
                                        <p:tgtEl>
                                          <p:spTgt spid="8">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8">
                                            <p:txEl>
                                              <p:pRg st="7" end="7"/>
                                            </p:txEl>
                                          </p:spTgt>
                                        </p:tgtEl>
                                        <p:attrNameLst>
                                          <p:attrName>style.visibility</p:attrName>
                                        </p:attrNameLst>
                                      </p:cBhvr>
                                      <p:to>
                                        <p:strVal val="visible"/>
                                      </p:to>
                                    </p:set>
                                    <p:animEffect transition="in" filter="blinds(horizontal)">
                                      <p:cBhvr>
                                        <p:cTn id="24"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 y="349250"/>
            <a:ext cx="9144000" cy="685800"/>
          </a:xfrm>
          <a:prstGeom prst="rect">
            <a:avLst/>
          </a:prstGeom>
          <a:effectLst>
            <a:outerShdw blurRad="50800" dist="38100" dir="2700000" algn="tl" rotWithShape="0">
              <a:prstClr val="black"/>
            </a:outerShdw>
          </a:effectLst>
        </p:spPr>
        <p:txBody>
          <a:bodyPr/>
          <a:lstStyle/>
          <a:p>
            <a:pPr>
              <a:defRPr/>
            </a:pPr>
            <a:r>
              <a:rPr lang="en-US" sz="3200" b="1" kern="0" dirty="0">
                <a:solidFill>
                  <a:srgbClr val="FF3300"/>
                </a:solidFill>
                <a:latin typeface="Arial" charset="0"/>
                <a:ea typeface="SimSun" pitchFamily="2" charset="-122"/>
              </a:rPr>
              <a:t>Weather Forecast Models vs. Climate Models</a:t>
            </a:r>
            <a:endParaRPr lang="en-US" sz="2400" b="1" kern="0" dirty="0">
              <a:solidFill>
                <a:srgbClr val="FF3300"/>
              </a:solidFill>
              <a:latin typeface="Arial" charset="0"/>
              <a:ea typeface="SimSun" pitchFamily="2" charset="-122"/>
            </a:endParaRPr>
          </a:p>
        </p:txBody>
      </p:sp>
      <p:sp>
        <p:nvSpPr>
          <p:cNvPr id="3" name="Line 4"/>
          <p:cNvSpPr>
            <a:spLocks noChangeShapeType="1"/>
          </p:cNvSpPr>
          <p:nvPr/>
        </p:nvSpPr>
        <p:spPr bwMode="auto">
          <a:xfrm>
            <a:off x="-76200" y="95885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12" name="Rectangle 11"/>
          <p:cNvSpPr/>
          <p:nvPr/>
        </p:nvSpPr>
        <p:spPr bwMode="auto">
          <a:xfrm>
            <a:off x="5715000" y="3397250"/>
            <a:ext cx="1905000" cy="762000"/>
          </a:xfrm>
          <a:prstGeom prst="rect">
            <a:avLst/>
          </a:prstGeom>
          <a:solidFill>
            <a:schemeClr val="accent4"/>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r>
              <a:rPr lang="en-US" b="1" dirty="0">
                <a:solidFill>
                  <a:srgbClr val="000000"/>
                </a:solidFill>
              </a:rPr>
              <a:t>Coupler</a:t>
            </a:r>
          </a:p>
        </p:txBody>
      </p:sp>
      <p:sp>
        <p:nvSpPr>
          <p:cNvPr id="14" name="Rectangle 13"/>
          <p:cNvSpPr/>
          <p:nvPr/>
        </p:nvSpPr>
        <p:spPr bwMode="auto">
          <a:xfrm>
            <a:off x="4114800" y="1644650"/>
            <a:ext cx="4495800" cy="762000"/>
          </a:xfrm>
          <a:prstGeom prst="rect">
            <a:avLst/>
          </a:prstGeom>
          <a:solidFill>
            <a:schemeClr val="accent4"/>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r>
              <a:rPr lang="en-US" b="1" dirty="0">
                <a:solidFill>
                  <a:srgbClr val="000000"/>
                </a:solidFill>
              </a:rPr>
              <a:t>AGCM</a:t>
            </a:r>
            <a:endParaRPr lang="en-US" sz="2400" b="1" dirty="0">
              <a:solidFill>
                <a:srgbClr val="000000"/>
              </a:solidFill>
            </a:endParaRPr>
          </a:p>
        </p:txBody>
      </p:sp>
      <p:sp>
        <p:nvSpPr>
          <p:cNvPr id="20" name="Rectangle 19"/>
          <p:cNvSpPr/>
          <p:nvPr/>
        </p:nvSpPr>
        <p:spPr bwMode="auto">
          <a:xfrm>
            <a:off x="3810000" y="5105400"/>
            <a:ext cx="1752600" cy="762000"/>
          </a:xfrm>
          <a:prstGeom prst="rect">
            <a:avLst/>
          </a:prstGeom>
          <a:solidFill>
            <a:schemeClr val="accent4"/>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r>
              <a:rPr lang="en-US" sz="2400" dirty="0">
                <a:solidFill>
                  <a:srgbClr val="000000"/>
                </a:solidFill>
              </a:rPr>
              <a:t>Sea-ice Model</a:t>
            </a:r>
          </a:p>
        </p:txBody>
      </p:sp>
      <p:cxnSp>
        <p:nvCxnSpPr>
          <p:cNvPr id="25" name="Straight Arrow Connector 24"/>
          <p:cNvCxnSpPr/>
          <p:nvPr/>
        </p:nvCxnSpPr>
        <p:spPr bwMode="auto">
          <a:xfrm>
            <a:off x="6705600" y="2406650"/>
            <a:ext cx="0" cy="990600"/>
          </a:xfrm>
          <a:prstGeom prst="straightConnector1">
            <a:avLst/>
          </a:prstGeom>
          <a:solidFill>
            <a:schemeClr val="accent1"/>
          </a:solidFill>
          <a:ln w="31750" cap="flat" cmpd="sng" algn="ctr">
            <a:solidFill>
              <a:schemeClr val="bg2"/>
            </a:solidFill>
            <a:prstDash val="solid"/>
            <a:round/>
            <a:headEnd type="arrow" w="med" len="med"/>
            <a:tailEnd type="arrow"/>
          </a:ln>
          <a:effectLst/>
        </p:spPr>
      </p:cxnSp>
      <p:sp>
        <p:nvSpPr>
          <p:cNvPr id="23" name="Rectangle 22"/>
          <p:cNvSpPr/>
          <p:nvPr/>
        </p:nvSpPr>
        <p:spPr bwMode="auto">
          <a:xfrm>
            <a:off x="5734050" y="5105400"/>
            <a:ext cx="1676400" cy="762000"/>
          </a:xfrm>
          <a:prstGeom prst="rect">
            <a:avLst/>
          </a:prstGeom>
          <a:solidFill>
            <a:schemeClr val="accent4"/>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r>
              <a:rPr lang="en-US" sz="3200" b="1" dirty="0">
                <a:solidFill>
                  <a:srgbClr val="000000"/>
                </a:solidFill>
              </a:rPr>
              <a:t>OGCM</a:t>
            </a:r>
          </a:p>
        </p:txBody>
      </p:sp>
      <p:sp>
        <p:nvSpPr>
          <p:cNvPr id="22" name="Rectangle 21"/>
          <p:cNvSpPr/>
          <p:nvPr/>
        </p:nvSpPr>
        <p:spPr bwMode="auto">
          <a:xfrm>
            <a:off x="7581900" y="5105400"/>
            <a:ext cx="1447800" cy="762000"/>
          </a:xfrm>
          <a:prstGeom prst="rect">
            <a:avLst/>
          </a:prstGeom>
          <a:solidFill>
            <a:schemeClr val="accent4"/>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r>
              <a:rPr lang="en-US" sz="2400" dirty="0">
                <a:solidFill>
                  <a:srgbClr val="000000"/>
                </a:solidFill>
              </a:rPr>
              <a:t>Land Model</a:t>
            </a:r>
          </a:p>
        </p:txBody>
      </p:sp>
      <p:cxnSp>
        <p:nvCxnSpPr>
          <p:cNvPr id="24" name="Straight Arrow Connector 23"/>
          <p:cNvCxnSpPr/>
          <p:nvPr/>
        </p:nvCxnSpPr>
        <p:spPr bwMode="auto">
          <a:xfrm>
            <a:off x="6692900" y="4146550"/>
            <a:ext cx="0" cy="990600"/>
          </a:xfrm>
          <a:prstGeom prst="straightConnector1">
            <a:avLst/>
          </a:prstGeom>
          <a:solidFill>
            <a:schemeClr val="accent1"/>
          </a:solidFill>
          <a:ln w="31750" cap="flat" cmpd="sng" algn="ctr">
            <a:solidFill>
              <a:schemeClr val="bg2"/>
            </a:solidFill>
            <a:prstDash val="solid"/>
            <a:round/>
            <a:headEnd type="arrow" w="med" len="med"/>
            <a:tailEnd type="arrow"/>
          </a:ln>
          <a:effectLst/>
        </p:spPr>
      </p:cxnSp>
      <p:cxnSp>
        <p:nvCxnSpPr>
          <p:cNvPr id="26" name="Straight Arrow Connector 25"/>
          <p:cNvCxnSpPr/>
          <p:nvPr/>
        </p:nvCxnSpPr>
        <p:spPr bwMode="auto">
          <a:xfrm>
            <a:off x="7543800" y="4159250"/>
            <a:ext cx="469900" cy="984250"/>
          </a:xfrm>
          <a:prstGeom prst="straightConnector1">
            <a:avLst/>
          </a:prstGeom>
          <a:solidFill>
            <a:schemeClr val="accent1"/>
          </a:solidFill>
          <a:ln w="31750" cap="flat" cmpd="sng" algn="ctr">
            <a:solidFill>
              <a:schemeClr val="bg2"/>
            </a:solidFill>
            <a:prstDash val="solid"/>
            <a:round/>
            <a:headEnd type="arrow" w="med" len="med"/>
            <a:tailEnd type="arrow"/>
          </a:ln>
          <a:effectLst/>
        </p:spPr>
      </p:cxnSp>
      <p:cxnSp>
        <p:nvCxnSpPr>
          <p:cNvPr id="29" name="Straight Arrow Connector 28"/>
          <p:cNvCxnSpPr/>
          <p:nvPr/>
        </p:nvCxnSpPr>
        <p:spPr bwMode="auto">
          <a:xfrm flipH="1">
            <a:off x="5257800" y="4159250"/>
            <a:ext cx="685800" cy="933450"/>
          </a:xfrm>
          <a:prstGeom prst="straightConnector1">
            <a:avLst/>
          </a:prstGeom>
          <a:solidFill>
            <a:schemeClr val="accent1"/>
          </a:solidFill>
          <a:ln w="31750" cap="flat" cmpd="sng" algn="ctr">
            <a:solidFill>
              <a:schemeClr val="bg2"/>
            </a:solidFill>
            <a:prstDash val="solid"/>
            <a:round/>
            <a:headEnd type="arrow" w="med" len="med"/>
            <a:tailEnd type="arrow"/>
          </a:ln>
          <a:effectLst/>
        </p:spPr>
      </p:cxnSp>
      <p:sp>
        <p:nvSpPr>
          <p:cNvPr id="5" name="Rectangle 4"/>
          <p:cNvSpPr/>
          <p:nvPr/>
        </p:nvSpPr>
        <p:spPr bwMode="auto">
          <a:xfrm>
            <a:off x="609600" y="2406650"/>
            <a:ext cx="2286000" cy="762000"/>
          </a:xfrm>
          <a:prstGeom prst="rect">
            <a:avLst/>
          </a:prstGeom>
          <a:solidFill>
            <a:schemeClr val="accent4"/>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r>
              <a:rPr lang="en-US" b="1" dirty="0">
                <a:solidFill>
                  <a:srgbClr val="000000"/>
                </a:solidFill>
              </a:rPr>
              <a:t>AGCM</a:t>
            </a:r>
          </a:p>
        </p:txBody>
      </p:sp>
      <p:sp>
        <p:nvSpPr>
          <p:cNvPr id="6" name="Rectangle 5"/>
          <p:cNvSpPr/>
          <p:nvPr/>
        </p:nvSpPr>
        <p:spPr bwMode="auto">
          <a:xfrm>
            <a:off x="304800" y="4083050"/>
            <a:ext cx="1600200" cy="762000"/>
          </a:xfrm>
          <a:prstGeom prst="rect">
            <a:avLst/>
          </a:prstGeom>
          <a:solidFill>
            <a:schemeClr val="accent4"/>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r>
              <a:rPr lang="en-US" sz="2400" dirty="0">
                <a:solidFill>
                  <a:srgbClr val="000000"/>
                </a:solidFill>
              </a:rPr>
              <a:t>Simple Land Model </a:t>
            </a:r>
          </a:p>
        </p:txBody>
      </p:sp>
      <p:sp>
        <p:nvSpPr>
          <p:cNvPr id="31" name="Rectangle 30"/>
          <p:cNvSpPr/>
          <p:nvPr/>
        </p:nvSpPr>
        <p:spPr bwMode="auto">
          <a:xfrm>
            <a:off x="2057400" y="4083050"/>
            <a:ext cx="1524000" cy="762000"/>
          </a:xfrm>
          <a:prstGeom prst="rect">
            <a:avLst/>
          </a:prstGeom>
          <a:solidFill>
            <a:schemeClr val="accent4"/>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r>
              <a:rPr lang="en-US" sz="2400" dirty="0">
                <a:solidFill>
                  <a:srgbClr val="000000"/>
                </a:solidFill>
              </a:rPr>
              <a:t>Observed SSTs</a:t>
            </a:r>
            <a:endParaRPr lang="en-US" dirty="0">
              <a:solidFill>
                <a:srgbClr val="000000"/>
              </a:solidFill>
            </a:endParaRPr>
          </a:p>
        </p:txBody>
      </p:sp>
      <p:cxnSp>
        <p:nvCxnSpPr>
          <p:cNvPr id="32" name="Straight Arrow Connector 31"/>
          <p:cNvCxnSpPr/>
          <p:nvPr/>
        </p:nvCxnSpPr>
        <p:spPr bwMode="auto">
          <a:xfrm flipH="1">
            <a:off x="762000" y="3168650"/>
            <a:ext cx="685800" cy="933450"/>
          </a:xfrm>
          <a:prstGeom prst="straightConnector1">
            <a:avLst/>
          </a:prstGeom>
          <a:solidFill>
            <a:schemeClr val="accent1"/>
          </a:solidFill>
          <a:ln w="31750" cap="flat" cmpd="sng" algn="ctr">
            <a:solidFill>
              <a:schemeClr val="bg2"/>
            </a:solidFill>
            <a:prstDash val="solid"/>
            <a:round/>
            <a:headEnd type="arrow" w="med" len="med"/>
            <a:tailEnd type="arrow"/>
          </a:ln>
          <a:effectLst/>
        </p:spPr>
      </p:cxnSp>
      <p:cxnSp>
        <p:nvCxnSpPr>
          <p:cNvPr id="33" name="Straight Arrow Connector 32"/>
          <p:cNvCxnSpPr/>
          <p:nvPr/>
        </p:nvCxnSpPr>
        <p:spPr bwMode="auto">
          <a:xfrm>
            <a:off x="2419350" y="3130550"/>
            <a:ext cx="622300" cy="990600"/>
          </a:xfrm>
          <a:prstGeom prst="straightConnector1">
            <a:avLst/>
          </a:prstGeom>
          <a:solidFill>
            <a:schemeClr val="accent1"/>
          </a:solidFill>
          <a:ln w="31750" cap="flat" cmpd="sng" algn="ctr">
            <a:solidFill>
              <a:schemeClr val="bg2"/>
            </a:solidFill>
            <a:prstDash val="solid"/>
            <a:round/>
            <a:headEnd type="arrow" w="med" len="med"/>
            <a:tailEnd type="none"/>
          </a:ln>
          <a:effectLst/>
        </p:spPr>
      </p:cxnSp>
      <p:sp>
        <p:nvSpPr>
          <p:cNvPr id="36" name="TextBox 35"/>
          <p:cNvSpPr txBox="1"/>
          <p:nvPr/>
        </p:nvSpPr>
        <p:spPr>
          <a:xfrm>
            <a:off x="778083" y="914400"/>
            <a:ext cx="2269917" cy="523220"/>
          </a:xfrm>
          <a:prstGeom prst="rect">
            <a:avLst/>
          </a:prstGeom>
          <a:noFill/>
        </p:spPr>
        <p:txBody>
          <a:bodyPr wrap="none" rtlCol="0">
            <a:spAutoFit/>
          </a:bodyPr>
          <a:lstStyle/>
          <a:p>
            <a:r>
              <a:rPr lang="en-US" b="1" dirty="0">
                <a:solidFill>
                  <a:srgbClr val="FF3300"/>
                </a:solidFill>
              </a:rPr>
              <a:t>Weather Model</a:t>
            </a:r>
          </a:p>
        </p:txBody>
      </p:sp>
      <p:sp>
        <p:nvSpPr>
          <p:cNvPr id="37" name="TextBox 36"/>
          <p:cNvSpPr txBox="1"/>
          <p:nvPr/>
        </p:nvSpPr>
        <p:spPr>
          <a:xfrm>
            <a:off x="4563841" y="1045230"/>
            <a:ext cx="3437159" cy="523220"/>
          </a:xfrm>
          <a:prstGeom prst="rect">
            <a:avLst/>
          </a:prstGeom>
          <a:noFill/>
        </p:spPr>
        <p:txBody>
          <a:bodyPr wrap="none" rtlCol="0">
            <a:spAutoFit/>
          </a:bodyPr>
          <a:lstStyle/>
          <a:p>
            <a:r>
              <a:rPr lang="en-US" b="1" dirty="0">
                <a:solidFill>
                  <a:srgbClr val="FF3300"/>
                </a:solidFill>
              </a:rPr>
              <a:t>Coupled Climate Model</a:t>
            </a:r>
          </a:p>
        </p:txBody>
      </p:sp>
      <p:sp>
        <p:nvSpPr>
          <p:cNvPr id="21" name="Oval 20"/>
          <p:cNvSpPr/>
          <p:nvPr/>
        </p:nvSpPr>
        <p:spPr bwMode="auto">
          <a:xfrm>
            <a:off x="685800" y="1447800"/>
            <a:ext cx="2057400" cy="609600"/>
          </a:xfrm>
          <a:prstGeom prst="ellipse">
            <a:avLst/>
          </a:prstGeom>
          <a:solidFill>
            <a:schemeClr val="accent4"/>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27" name="Rectangle 26"/>
          <p:cNvSpPr/>
          <p:nvPr/>
        </p:nvSpPr>
        <p:spPr>
          <a:xfrm>
            <a:off x="819255" y="1600200"/>
            <a:ext cx="1885452" cy="400110"/>
          </a:xfrm>
          <a:prstGeom prst="rect">
            <a:avLst/>
          </a:prstGeom>
        </p:spPr>
        <p:txBody>
          <a:bodyPr wrap="none">
            <a:spAutoFit/>
          </a:bodyPr>
          <a:lstStyle/>
          <a:p>
            <a:r>
              <a:rPr lang="en-US" sz="2000" b="1" dirty="0">
                <a:solidFill>
                  <a:srgbClr val="000000"/>
                </a:solidFill>
              </a:rPr>
              <a:t>Initial Conditions</a:t>
            </a:r>
          </a:p>
        </p:txBody>
      </p:sp>
      <p:cxnSp>
        <p:nvCxnSpPr>
          <p:cNvPr id="39" name="Straight Arrow Connector 38"/>
          <p:cNvCxnSpPr/>
          <p:nvPr/>
        </p:nvCxnSpPr>
        <p:spPr bwMode="auto">
          <a:xfrm flipH="1">
            <a:off x="1752600" y="2029620"/>
            <a:ext cx="9381" cy="361890"/>
          </a:xfrm>
          <a:prstGeom prst="straightConnector1">
            <a:avLst/>
          </a:prstGeom>
          <a:solidFill>
            <a:schemeClr val="accent1"/>
          </a:solidFill>
          <a:ln w="28575" cap="flat" cmpd="sng" algn="ctr">
            <a:solidFill>
              <a:schemeClr val="bg2"/>
            </a:solidFill>
            <a:prstDash val="solid"/>
            <a:round/>
            <a:headEnd type="none" w="med" len="med"/>
            <a:tailEnd type="arrow"/>
          </a:ln>
          <a:effectLst/>
        </p:spPr>
      </p:cxnSp>
      <p:sp>
        <p:nvSpPr>
          <p:cNvPr id="41" name="Oval 40"/>
          <p:cNvSpPr/>
          <p:nvPr/>
        </p:nvSpPr>
        <p:spPr bwMode="auto">
          <a:xfrm>
            <a:off x="3733800" y="2743200"/>
            <a:ext cx="2057400" cy="609600"/>
          </a:xfrm>
          <a:prstGeom prst="ellipse">
            <a:avLst/>
          </a:prstGeom>
          <a:solidFill>
            <a:schemeClr val="accent4"/>
          </a:solidFill>
          <a:ln w="31750" cap="flat" cmpd="sng" algn="ctr">
            <a:solidFill>
              <a:schemeClr val="bg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42" name="Rectangle 41"/>
          <p:cNvSpPr/>
          <p:nvPr/>
        </p:nvSpPr>
        <p:spPr>
          <a:xfrm>
            <a:off x="3853724" y="2854566"/>
            <a:ext cx="1842172" cy="400110"/>
          </a:xfrm>
          <a:prstGeom prst="rect">
            <a:avLst/>
          </a:prstGeom>
        </p:spPr>
        <p:txBody>
          <a:bodyPr wrap="none">
            <a:spAutoFit/>
          </a:bodyPr>
          <a:lstStyle/>
          <a:p>
            <a:r>
              <a:rPr lang="en-US" sz="2000" b="1" dirty="0">
                <a:solidFill>
                  <a:srgbClr val="000000"/>
                </a:solidFill>
              </a:rPr>
              <a:t>External Forcing</a:t>
            </a:r>
          </a:p>
        </p:txBody>
      </p:sp>
      <p:cxnSp>
        <p:nvCxnSpPr>
          <p:cNvPr id="44" name="Straight Arrow Connector 43"/>
          <p:cNvCxnSpPr/>
          <p:nvPr/>
        </p:nvCxnSpPr>
        <p:spPr bwMode="auto">
          <a:xfrm flipV="1">
            <a:off x="5029200" y="2438400"/>
            <a:ext cx="457200" cy="304800"/>
          </a:xfrm>
          <a:prstGeom prst="straightConnector1">
            <a:avLst/>
          </a:prstGeom>
          <a:solidFill>
            <a:schemeClr val="accent1"/>
          </a:solidFill>
          <a:ln w="31750" cap="flat" cmpd="sng" algn="ctr">
            <a:solidFill>
              <a:schemeClr val="bg2"/>
            </a:solidFill>
            <a:prstDash val="solid"/>
            <a:round/>
            <a:headEnd type="none" w="med" len="med"/>
            <a:tailEnd type="arrow"/>
          </a:ln>
          <a:effectLst/>
        </p:spPr>
      </p:cxn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228600" y="152400"/>
            <a:ext cx="9144000" cy="685800"/>
          </a:xfrm>
          <a:prstGeom prst="rect">
            <a:avLst/>
          </a:prstGeom>
          <a:effectLst>
            <a:outerShdw blurRad="50800" dist="38100" dir="2700000" algn="tl" rotWithShape="0">
              <a:prstClr val="black"/>
            </a:outerShdw>
          </a:effectLst>
        </p:spPr>
        <p:txBody>
          <a:bodyPr/>
          <a:lstStyle/>
          <a:p>
            <a:pPr>
              <a:defRPr/>
            </a:pPr>
            <a:r>
              <a:rPr lang="en-US" sz="3200" b="1" dirty="0">
                <a:latin typeface="Arial Narrow" pitchFamily="34" charset="0"/>
                <a:ea typeface="SimSun" pitchFamily="2" charset="-122"/>
              </a:rPr>
              <a:t>Popular Coupled Climate Models</a:t>
            </a:r>
          </a:p>
        </p:txBody>
      </p:sp>
      <p:sp>
        <p:nvSpPr>
          <p:cNvPr id="3076" name="Text Box 4"/>
          <p:cNvSpPr txBox="1">
            <a:spLocks noChangeArrowheads="1"/>
          </p:cNvSpPr>
          <p:nvPr/>
        </p:nvSpPr>
        <p:spPr bwMode="auto">
          <a:xfrm>
            <a:off x="4505325" y="5040313"/>
            <a:ext cx="184150" cy="396875"/>
          </a:xfrm>
          <a:prstGeom prst="rect">
            <a:avLst/>
          </a:prstGeom>
          <a:noFill/>
          <a:ln w="25400">
            <a:noFill/>
            <a:miter lim="800000"/>
            <a:headEnd/>
            <a:tailEnd/>
          </a:ln>
        </p:spPr>
        <p:txBody>
          <a:bodyPr wrap="none">
            <a:spAutoFit/>
          </a:bodyPr>
          <a:lstStyle/>
          <a:p>
            <a:endParaRPr lang="en-US" sz="2000" b="1">
              <a:solidFill>
                <a:srgbClr val="000000"/>
              </a:solidFill>
              <a:latin typeface="Arial" charset="0"/>
            </a:endParaRPr>
          </a:p>
        </p:txBody>
      </p:sp>
      <p:sp>
        <p:nvSpPr>
          <p:cNvPr id="13" name="Slide Number Placeholder 12"/>
          <p:cNvSpPr>
            <a:spLocks noGrp="1"/>
          </p:cNvSpPr>
          <p:nvPr>
            <p:ph type="sldNum" sz="quarter" idx="12"/>
          </p:nvPr>
        </p:nvSpPr>
        <p:spPr>
          <a:xfrm>
            <a:off x="7086600" y="6553200"/>
            <a:ext cx="1905000" cy="457200"/>
          </a:xfrm>
        </p:spPr>
        <p:txBody>
          <a:bodyPr/>
          <a:lstStyle/>
          <a:p>
            <a:pPr>
              <a:defRPr/>
            </a:pPr>
            <a:fld id="{11004247-48B2-4E85-AE06-0779406BEB7B}" type="slidenum">
              <a:rPr lang="en-US" smtClean="0">
                <a:solidFill>
                  <a:srgbClr val="000000"/>
                </a:solidFill>
              </a:rPr>
              <a:pPr>
                <a:defRPr/>
              </a:pPr>
              <a:t>34</a:t>
            </a:fld>
            <a:endParaRPr lang="en-US" dirty="0">
              <a:solidFill>
                <a:srgbClr val="000000"/>
              </a:solidFill>
            </a:endParaRPr>
          </a:p>
        </p:txBody>
      </p:sp>
      <p:sp>
        <p:nvSpPr>
          <p:cNvPr id="6" name="Rectangle 3"/>
          <p:cNvSpPr txBox="1">
            <a:spLocks noChangeArrowheads="1"/>
          </p:cNvSpPr>
          <p:nvPr/>
        </p:nvSpPr>
        <p:spPr bwMode="auto">
          <a:xfrm>
            <a:off x="152400" y="1143000"/>
            <a:ext cx="8915400" cy="5562600"/>
          </a:xfrm>
          <a:prstGeom prst="rect">
            <a:avLst/>
          </a:prstGeom>
          <a:noFill/>
          <a:ln w="9525">
            <a:noFill/>
            <a:miter lim="800000"/>
            <a:headEnd/>
            <a:tailEnd/>
          </a:ln>
        </p:spPr>
        <p:txBody>
          <a:bodyPr/>
          <a:lstStyle/>
          <a:p>
            <a:pPr marL="342900" indent="-342900" algn="l">
              <a:spcBef>
                <a:spcPct val="20000"/>
              </a:spcBef>
              <a:defRPr/>
            </a:pPr>
            <a:endParaRPr lang="en-US" sz="300" b="1" kern="0" dirty="0">
              <a:solidFill>
                <a:srgbClr val="000000"/>
              </a:solidFill>
              <a:latin typeface="Microsoft Sans Serif" pitchFamily="34" charset="0"/>
            </a:endParaRPr>
          </a:p>
        </p:txBody>
      </p:sp>
      <p:sp>
        <p:nvSpPr>
          <p:cNvPr id="7"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8" name="Rectangle 3"/>
          <p:cNvSpPr txBox="1">
            <a:spLocks noChangeArrowheads="1"/>
          </p:cNvSpPr>
          <p:nvPr/>
        </p:nvSpPr>
        <p:spPr bwMode="auto">
          <a:xfrm>
            <a:off x="152400" y="762000"/>
            <a:ext cx="8839200" cy="6096000"/>
          </a:xfrm>
          <a:prstGeom prst="rect">
            <a:avLst/>
          </a:prstGeom>
          <a:noFill/>
          <a:ln w="9525">
            <a:noFill/>
            <a:miter lim="800000"/>
            <a:headEnd/>
            <a:tailEnd/>
          </a:ln>
        </p:spPr>
        <p:txBody>
          <a:bodyPr/>
          <a:lstStyle/>
          <a:p>
            <a:pPr marL="342900" indent="-342900" algn="l">
              <a:spcBef>
                <a:spcPct val="20000"/>
              </a:spcBef>
              <a:defRPr/>
            </a:pPr>
            <a:endParaRPr lang="en-US" sz="100" b="1" kern="0" dirty="0">
              <a:solidFill>
                <a:srgbClr val="000000"/>
              </a:solidFill>
              <a:latin typeface="Microsoft Sans Serif" pitchFamily="34" charset="0"/>
            </a:endParaRPr>
          </a:p>
          <a:p>
            <a:pPr marL="342900" indent="-342900" algn="l">
              <a:spcBef>
                <a:spcPct val="20000"/>
              </a:spcBef>
              <a:buFontTx/>
              <a:buChar char="•"/>
              <a:defRPr/>
            </a:pPr>
            <a:r>
              <a:rPr lang="en-US" sz="2000" b="1" kern="0" dirty="0">
                <a:solidFill>
                  <a:srgbClr val="FF0000"/>
                </a:solidFill>
                <a:latin typeface="Microsoft Sans Serif" pitchFamily="34" charset="0"/>
              </a:rPr>
              <a:t>There are 20-40 different global climate models</a:t>
            </a:r>
            <a:r>
              <a:rPr lang="en-US" sz="2000" b="1" kern="0" dirty="0">
                <a:solidFill>
                  <a:srgbClr val="000000"/>
                </a:solidFill>
                <a:latin typeface="Microsoft Sans Serif" pitchFamily="34" charset="0"/>
              </a:rPr>
              <a:t> in the world today. In the 1960s, only few groups (GFDL and NCAR) built such models. </a:t>
            </a:r>
          </a:p>
          <a:p>
            <a:pPr marL="342900" indent="-342900" algn="l">
              <a:spcBef>
                <a:spcPct val="20000"/>
              </a:spcBef>
              <a:buFontTx/>
              <a:buChar char="•"/>
              <a:defRPr/>
            </a:pPr>
            <a:r>
              <a:rPr lang="en-US" sz="2000" b="1" kern="0" dirty="0">
                <a:solidFill>
                  <a:srgbClr val="000000"/>
                </a:solidFill>
                <a:latin typeface="Microsoft Sans Serif" pitchFamily="34" charset="0"/>
              </a:rPr>
              <a:t>The most widely used climate models include:</a:t>
            </a:r>
          </a:p>
          <a:p>
            <a:pPr marL="800100" lvl="1" indent="-342900" algn="l">
              <a:spcBef>
                <a:spcPct val="20000"/>
              </a:spcBef>
              <a:buFontTx/>
              <a:buChar char="•"/>
              <a:defRPr/>
            </a:pPr>
            <a:r>
              <a:rPr lang="en-US" sz="1600" b="1" kern="0" dirty="0">
                <a:solidFill>
                  <a:srgbClr val="000000"/>
                </a:solidFill>
                <a:latin typeface="Microsoft Sans Serif" pitchFamily="34" charset="0"/>
              </a:rPr>
              <a:t>NCAR Community Earth System Model (CESM)</a:t>
            </a:r>
          </a:p>
          <a:p>
            <a:pPr marL="800100" lvl="1" indent="-342900" algn="l">
              <a:spcBef>
                <a:spcPct val="20000"/>
              </a:spcBef>
              <a:buFontTx/>
              <a:buChar char="•"/>
              <a:defRPr/>
            </a:pPr>
            <a:r>
              <a:rPr lang="en-US" sz="1600" b="1" kern="0" dirty="0">
                <a:solidFill>
                  <a:srgbClr val="000000"/>
                </a:solidFill>
                <a:latin typeface="Microsoft Sans Serif" pitchFamily="34" charset="0"/>
              </a:rPr>
              <a:t>GFDL Earth System Model (GFDL-ESM)</a:t>
            </a:r>
          </a:p>
          <a:p>
            <a:pPr marL="800100" lvl="1" indent="-342900" algn="l">
              <a:spcBef>
                <a:spcPct val="20000"/>
              </a:spcBef>
              <a:buFontTx/>
              <a:buChar char="•"/>
              <a:defRPr/>
            </a:pPr>
            <a:r>
              <a:rPr lang="en-US" sz="1600" b="1" kern="0" dirty="0">
                <a:solidFill>
                  <a:srgbClr val="000000"/>
                </a:solidFill>
                <a:latin typeface="Microsoft Sans Serif" pitchFamily="34" charset="0"/>
              </a:rPr>
              <a:t>U.K. Met Office Hadley Centre Model (</a:t>
            </a:r>
            <a:r>
              <a:rPr lang="en-US" sz="1600" b="1" kern="0" dirty="0" err="1">
                <a:solidFill>
                  <a:srgbClr val="000000"/>
                </a:solidFill>
                <a:latin typeface="Microsoft Sans Serif" pitchFamily="34" charset="0"/>
              </a:rPr>
              <a:t>HadGEM</a:t>
            </a:r>
            <a:r>
              <a:rPr lang="en-US" sz="1600" b="1" kern="0" dirty="0">
                <a:solidFill>
                  <a:srgbClr val="000000"/>
                </a:solidFill>
                <a:latin typeface="Microsoft Sans Serif" pitchFamily="34" charset="0"/>
              </a:rPr>
              <a:t>)</a:t>
            </a:r>
          </a:p>
          <a:p>
            <a:pPr marL="800100" lvl="1" indent="-342900" algn="l">
              <a:spcBef>
                <a:spcPct val="20000"/>
              </a:spcBef>
              <a:buFontTx/>
              <a:buChar char="•"/>
              <a:defRPr/>
            </a:pPr>
            <a:r>
              <a:rPr lang="en-US" sz="1600" b="1" kern="0" dirty="0">
                <a:solidFill>
                  <a:srgbClr val="000000"/>
                </a:solidFill>
                <a:latin typeface="Microsoft Sans Serif" pitchFamily="34" charset="0"/>
              </a:rPr>
              <a:t>German Max-Plank Institute of Meteorology Model (MPI-ESM)</a:t>
            </a:r>
          </a:p>
          <a:p>
            <a:pPr marL="800100" lvl="1" indent="-342900" algn="l">
              <a:spcBef>
                <a:spcPct val="20000"/>
              </a:spcBef>
              <a:buFontTx/>
              <a:buChar char="•"/>
              <a:defRPr/>
            </a:pPr>
            <a:r>
              <a:rPr lang="en-US" sz="1600" b="1" kern="0" dirty="0">
                <a:solidFill>
                  <a:srgbClr val="000000"/>
                </a:solidFill>
                <a:latin typeface="Microsoft Sans Serif" pitchFamily="34" charset="0"/>
              </a:rPr>
              <a:t>NASA-GISS Climate Model (GISS-E)</a:t>
            </a:r>
          </a:p>
          <a:p>
            <a:pPr marL="342900" indent="-342900" algn="l">
              <a:spcBef>
                <a:spcPct val="20000"/>
              </a:spcBef>
              <a:buFontTx/>
              <a:buChar char="•"/>
              <a:defRPr/>
            </a:pPr>
            <a:r>
              <a:rPr lang="en-US" sz="2000" b="1" kern="0" dirty="0">
                <a:solidFill>
                  <a:srgbClr val="FF3300"/>
                </a:solidFill>
                <a:latin typeface="Microsoft Sans Serif" pitchFamily="34" charset="0"/>
              </a:rPr>
              <a:t>The NCAR CESM is the one of the few climate models freely available to anyone, many groups have used it as a starting point to build their own climate models. </a:t>
            </a:r>
          </a:p>
          <a:p>
            <a:pPr marL="342900" indent="-342900" algn="l">
              <a:spcBef>
                <a:spcPct val="20000"/>
              </a:spcBef>
              <a:buFontTx/>
              <a:buChar char="•"/>
              <a:defRPr/>
            </a:pPr>
            <a:r>
              <a:rPr lang="en-US" sz="2000" b="1" kern="0" dirty="0">
                <a:solidFill>
                  <a:srgbClr val="000000"/>
                </a:solidFill>
                <a:latin typeface="Microsoft Sans Serif" pitchFamily="34" charset="0"/>
              </a:rPr>
              <a:t>Development of a global climate model is a major effort, requiring many people working together. </a:t>
            </a:r>
          </a:p>
          <a:p>
            <a:pPr marL="342900" indent="-342900" algn="l">
              <a:spcBef>
                <a:spcPct val="20000"/>
              </a:spcBef>
              <a:buFontTx/>
              <a:buChar char="•"/>
              <a:defRPr/>
            </a:pPr>
            <a:r>
              <a:rPr lang="en-US" sz="2000" b="1" kern="0" dirty="0">
                <a:solidFill>
                  <a:srgbClr val="FF3300"/>
                </a:solidFill>
                <a:latin typeface="Microsoft Sans Serif" pitchFamily="34" charset="0"/>
              </a:rPr>
              <a:t>Climate models often reflect the level of climate research in a country.  </a:t>
            </a:r>
          </a:p>
          <a:p>
            <a:pPr marL="342900" indent="-342900" algn="l">
              <a:spcBef>
                <a:spcPct val="20000"/>
              </a:spcBef>
              <a:buFontTx/>
              <a:buChar char="•"/>
              <a:defRPr/>
            </a:pPr>
            <a:r>
              <a:rPr lang="en-US" sz="2000" b="1" kern="0" dirty="0">
                <a:solidFill>
                  <a:srgbClr val="000000"/>
                </a:solidFill>
                <a:latin typeface="Microsoft Sans Serif" pitchFamily="34" charset="0"/>
              </a:rPr>
              <a:t>The </a:t>
            </a:r>
            <a:r>
              <a:rPr lang="en-US" sz="2000" b="1" kern="0" dirty="0">
                <a:solidFill>
                  <a:srgbClr val="C00000"/>
                </a:solidFill>
                <a:latin typeface="Microsoft Sans Serif" pitchFamily="34" charset="0"/>
              </a:rPr>
              <a:t>Climate Model Inter-comparison Project </a:t>
            </a:r>
            <a:r>
              <a:rPr lang="en-US" sz="2000" b="1" kern="0" dirty="0">
                <a:solidFill>
                  <a:srgbClr val="000000"/>
                </a:solidFill>
                <a:latin typeface="Microsoft Sans Serif" pitchFamily="34" charset="0"/>
              </a:rPr>
              <a:t>(</a:t>
            </a:r>
            <a:r>
              <a:rPr lang="en-US" sz="2000" b="1" kern="0" dirty="0">
                <a:solidFill>
                  <a:srgbClr val="FF3300"/>
                </a:solidFill>
                <a:latin typeface="Microsoft Sans Serif" pitchFamily="34" charset="0"/>
              </a:rPr>
              <a:t>CMIP</a:t>
            </a:r>
            <a:r>
              <a:rPr lang="en-US" sz="2000" b="1" kern="0" dirty="0">
                <a:solidFill>
                  <a:srgbClr val="000000"/>
                </a:solidFill>
                <a:latin typeface="Microsoft Sans Serif" pitchFamily="34" charset="0"/>
              </a:rPr>
              <a:t>) is an international modeling project, in which all of world’s major modeling groups participate by providing simulations with common setups. </a:t>
            </a:r>
          </a:p>
          <a:p>
            <a:pPr marL="342900" indent="-342900" algn="l">
              <a:spcBef>
                <a:spcPct val="20000"/>
              </a:spcBef>
              <a:buFontTx/>
              <a:buChar char="•"/>
              <a:defRPr/>
            </a:pPr>
            <a:r>
              <a:rPr lang="en-US" sz="2000" b="1" kern="0" dirty="0">
                <a:solidFill>
                  <a:srgbClr val="FF3300"/>
                </a:solidFill>
                <a:latin typeface="Microsoft Sans Serif" pitchFamily="34" charset="0"/>
              </a:rPr>
              <a:t>IPCC reports </a:t>
            </a:r>
            <a:r>
              <a:rPr lang="en-US" sz="2000" b="1" kern="0" dirty="0">
                <a:solidFill>
                  <a:srgbClr val="000000"/>
                </a:solidFill>
                <a:latin typeface="Microsoft Sans Serif" pitchFamily="34" charset="0"/>
              </a:rPr>
              <a:t>heavily use CMIP model projections for future climates.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blinds(horizontal)">
                                      <p:cBhvr>
                                        <p:cTn id="10" dur="500"/>
                                        <p:tgtEl>
                                          <p:spTgt spid="8">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blinds(horizontal)">
                                      <p:cBhvr>
                                        <p:cTn id="13" dur="500"/>
                                        <p:tgtEl>
                                          <p:spTgt spid="8">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
                                            <p:txEl>
                                              <p:pRg st="5" end="5"/>
                                            </p:txEl>
                                          </p:spTgt>
                                        </p:tgtEl>
                                        <p:attrNameLst>
                                          <p:attrName>style.visibility</p:attrName>
                                        </p:attrNameLst>
                                      </p:cBhvr>
                                      <p:to>
                                        <p:strVal val="visible"/>
                                      </p:to>
                                    </p:set>
                                    <p:animEffect transition="in" filter="blinds(horizontal)">
                                      <p:cBhvr>
                                        <p:cTn id="16" dur="500"/>
                                        <p:tgtEl>
                                          <p:spTgt spid="8">
                                            <p:txEl>
                                              <p:pRg st="5" end="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Effect transition="in" filter="blinds(horizontal)">
                                      <p:cBhvr>
                                        <p:cTn id="19" dur="500"/>
                                        <p:tgtEl>
                                          <p:spTgt spid="8">
                                            <p:txEl>
                                              <p:pRg st="6" end="6"/>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8">
                                            <p:txEl>
                                              <p:pRg st="7" end="7"/>
                                            </p:txEl>
                                          </p:spTgt>
                                        </p:tgtEl>
                                        <p:attrNameLst>
                                          <p:attrName>style.visibility</p:attrName>
                                        </p:attrNameLst>
                                      </p:cBhvr>
                                      <p:to>
                                        <p:strVal val="visible"/>
                                      </p:to>
                                    </p:set>
                                    <p:animEffect transition="in" filter="blinds(horizontal)">
                                      <p:cBhvr>
                                        <p:cTn id="22" dur="500"/>
                                        <p:tgtEl>
                                          <p:spTgt spid="8">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blinds(horizontal)">
                                      <p:cBhvr>
                                        <p:cTn id="27" dur="500"/>
                                        <p:tgtEl>
                                          <p:spTgt spid="8">
                                            <p:txEl>
                                              <p:pRg st="8" end="8"/>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8">
                                            <p:txEl>
                                              <p:pRg st="9" end="9"/>
                                            </p:txEl>
                                          </p:spTgt>
                                        </p:tgtEl>
                                        <p:attrNameLst>
                                          <p:attrName>style.visibility</p:attrName>
                                        </p:attrNameLst>
                                      </p:cBhvr>
                                      <p:to>
                                        <p:strVal val="visible"/>
                                      </p:to>
                                    </p:set>
                                    <p:animEffect transition="in" filter="blinds(horizontal)">
                                      <p:cBhvr>
                                        <p:cTn id="30" dur="500"/>
                                        <p:tgtEl>
                                          <p:spTgt spid="8">
                                            <p:txEl>
                                              <p:pRg st="9" end="9"/>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8">
                                            <p:txEl>
                                              <p:pRg st="10" end="10"/>
                                            </p:txEl>
                                          </p:spTgt>
                                        </p:tgtEl>
                                        <p:attrNameLst>
                                          <p:attrName>style.visibility</p:attrName>
                                        </p:attrNameLst>
                                      </p:cBhvr>
                                      <p:to>
                                        <p:strVal val="visible"/>
                                      </p:to>
                                    </p:set>
                                    <p:animEffect transition="in" filter="blinds(horizontal)">
                                      <p:cBhvr>
                                        <p:cTn id="33" dur="500"/>
                                        <p:tgtEl>
                                          <p:spTgt spid="8">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8">
                                            <p:txEl>
                                              <p:pRg st="11" end="11"/>
                                            </p:txEl>
                                          </p:spTgt>
                                        </p:tgtEl>
                                        <p:attrNameLst>
                                          <p:attrName>style.visibility</p:attrName>
                                        </p:attrNameLst>
                                      </p:cBhvr>
                                      <p:to>
                                        <p:strVal val="visible"/>
                                      </p:to>
                                    </p:set>
                                    <p:animEffect transition="in" filter="blinds(horizontal)">
                                      <p:cBhvr>
                                        <p:cTn id="38" dur="500"/>
                                        <p:tgtEl>
                                          <p:spTgt spid="8">
                                            <p:txEl>
                                              <p:pRg st="11" end="11"/>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8">
                                            <p:txEl>
                                              <p:pRg st="12" end="12"/>
                                            </p:txEl>
                                          </p:spTgt>
                                        </p:tgtEl>
                                        <p:attrNameLst>
                                          <p:attrName>style.visibility</p:attrName>
                                        </p:attrNameLst>
                                      </p:cBhvr>
                                      <p:to>
                                        <p:strVal val="visible"/>
                                      </p:to>
                                    </p:set>
                                    <p:animEffect transition="in" filter="blinds(horizontal)">
                                      <p:cBhvr>
                                        <p:cTn id="41"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609600" y="152400"/>
            <a:ext cx="9144000" cy="685800"/>
          </a:xfrm>
          <a:prstGeom prst="rect">
            <a:avLst/>
          </a:prstGeom>
          <a:effectLst>
            <a:outerShdw blurRad="50800" dist="38100" dir="2700000" algn="tl" rotWithShape="0">
              <a:prstClr val="black"/>
            </a:outerShdw>
          </a:effectLst>
        </p:spPr>
        <p:txBody>
          <a:bodyPr/>
          <a:lstStyle/>
          <a:p>
            <a:pPr>
              <a:defRPr/>
            </a:pPr>
            <a:r>
              <a:rPr lang="en-US" sz="3200" b="1" dirty="0">
                <a:latin typeface="Arial Narrow" pitchFamily="34" charset="0"/>
                <a:ea typeface="SimSun" pitchFamily="2" charset="-122"/>
              </a:rPr>
              <a:t>Regional Climate Models (RCMs)</a:t>
            </a:r>
          </a:p>
        </p:txBody>
      </p:sp>
      <p:sp>
        <p:nvSpPr>
          <p:cNvPr id="3076" name="Text Box 4"/>
          <p:cNvSpPr txBox="1">
            <a:spLocks noChangeArrowheads="1"/>
          </p:cNvSpPr>
          <p:nvPr/>
        </p:nvSpPr>
        <p:spPr bwMode="auto">
          <a:xfrm>
            <a:off x="4505325" y="5040313"/>
            <a:ext cx="184150" cy="396875"/>
          </a:xfrm>
          <a:prstGeom prst="rect">
            <a:avLst/>
          </a:prstGeom>
          <a:noFill/>
          <a:ln w="25400">
            <a:noFill/>
            <a:miter lim="800000"/>
            <a:headEnd/>
            <a:tailEnd/>
          </a:ln>
        </p:spPr>
        <p:txBody>
          <a:bodyPr wrap="none">
            <a:spAutoFit/>
          </a:bodyPr>
          <a:lstStyle/>
          <a:p>
            <a:endParaRPr lang="en-US" sz="2000" b="1">
              <a:solidFill>
                <a:srgbClr val="000000"/>
              </a:solidFill>
              <a:latin typeface="Arial" charset="0"/>
            </a:endParaRPr>
          </a:p>
        </p:txBody>
      </p:sp>
      <p:sp>
        <p:nvSpPr>
          <p:cNvPr id="13" name="Slide Number Placeholder 12"/>
          <p:cNvSpPr>
            <a:spLocks noGrp="1"/>
          </p:cNvSpPr>
          <p:nvPr>
            <p:ph type="sldNum" sz="quarter" idx="12"/>
          </p:nvPr>
        </p:nvSpPr>
        <p:spPr>
          <a:xfrm>
            <a:off x="7086600" y="6553200"/>
            <a:ext cx="1905000" cy="457200"/>
          </a:xfrm>
        </p:spPr>
        <p:txBody>
          <a:bodyPr/>
          <a:lstStyle/>
          <a:p>
            <a:pPr>
              <a:defRPr/>
            </a:pPr>
            <a:fld id="{11004247-48B2-4E85-AE06-0779406BEB7B}" type="slidenum">
              <a:rPr lang="en-US" smtClean="0">
                <a:solidFill>
                  <a:srgbClr val="000000"/>
                </a:solidFill>
              </a:rPr>
              <a:pPr>
                <a:defRPr/>
              </a:pPr>
              <a:t>35</a:t>
            </a:fld>
            <a:endParaRPr lang="en-US" dirty="0">
              <a:solidFill>
                <a:srgbClr val="000000"/>
              </a:solidFill>
            </a:endParaRPr>
          </a:p>
        </p:txBody>
      </p:sp>
      <p:sp>
        <p:nvSpPr>
          <p:cNvPr id="6" name="Rectangle 3"/>
          <p:cNvSpPr txBox="1">
            <a:spLocks noChangeArrowheads="1"/>
          </p:cNvSpPr>
          <p:nvPr/>
        </p:nvSpPr>
        <p:spPr bwMode="auto">
          <a:xfrm>
            <a:off x="152400" y="1143000"/>
            <a:ext cx="8915400" cy="5562600"/>
          </a:xfrm>
          <a:prstGeom prst="rect">
            <a:avLst/>
          </a:prstGeom>
          <a:noFill/>
          <a:ln w="9525">
            <a:noFill/>
            <a:miter lim="800000"/>
            <a:headEnd/>
            <a:tailEnd/>
          </a:ln>
        </p:spPr>
        <p:txBody>
          <a:bodyPr/>
          <a:lstStyle/>
          <a:p>
            <a:pPr marL="342900" indent="-342900" algn="l">
              <a:spcBef>
                <a:spcPct val="20000"/>
              </a:spcBef>
              <a:defRPr/>
            </a:pPr>
            <a:endParaRPr lang="en-US" sz="300" b="1" kern="0" dirty="0">
              <a:solidFill>
                <a:srgbClr val="000000"/>
              </a:solidFill>
              <a:latin typeface="Microsoft Sans Serif" pitchFamily="34" charset="0"/>
            </a:endParaRPr>
          </a:p>
        </p:txBody>
      </p:sp>
      <p:sp>
        <p:nvSpPr>
          <p:cNvPr id="7"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8" name="Rectangle 3"/>
          <p:cNvSpPr txBox="1">
            <a:spLocks noChangeArrowheads="1"/>
          </p:cNvSpPr>
          <p:nvPr/>
        </p:nvSpPr>
        <p:spPr bwMode="auto">
          <a:xfrm>
            <a:off x="152400" y="914400"/>
            <a:ext cx="8839200" cy="5867400"/>
          </a:xfrm>
          <a:prstGeom prst="rect">
            <a:avLst/>
          </a:prstGeom>
          <a:noFill/>
          <a:ln w="9525">
            <a:noFill/>
            <a:miter lim="800000"/>
            <a:headEnd/>
            <a:tailEnd/>
          </a:ln>
        </p:spPr>
        <p:txBody>
          <a:bodyPr/>
          <a:lstStyle/>
          <a:p>
            <a:pPr marL="342900" indent="-342900" algn="l">
              <a:spcBef>
                <a:spcPct val="20000"/>
              </a:spcBef>
              <a:buFontTx/>
              <a:buChar char="•"/>
              <a:defRPr/>
            </a:pPr>
            <a:r>
              <a:rPr lang="en-US" sz="2200" b="1" kern="0" dirty="0">
                <a:solidFill>
                  <a:srgbClr val="FF0000"/>
                </a:solidFill>
                <a:latin typeface="Microsoft Sans Serif" pitchFamily="34" charset="0"/>
              </a:rPr>
              <a:t>Global climate models</a:t>
            </a:r>
            <a:r>
              <a:rPr lang="en-US" sz="2200" b="1" kern="0" dirty="0">
                <a:solidFill>
                  <a:srgbClr val="000000"/>
                </a:solidFill>
                <a:latin typeface="Microsoft Sans Serif" pitchFamily="34" charset="0"/>
              </a:rPr>
              <a:t> typically have a grid size of 100-300km, which is insufficient to provide detailed information for local and regional climate changes. </a:t>
            </a:r>
          </a:p>
          <a:p>
            <a:pPr marL="342900" indent="-342900" algn="l">
              <a:spcBef>
                <a:spcPct val="20000"/>
              </a:spcBef>
              <a:buFontTx/>
              <a:buChar char="•"/>
              <a:defRPr/>
            </a:pPr>
            <a:r>
              <a:rPr lang="en-US" sz="2200" b="1" kern="0" dirty="0">
                <a:solidFill>
                  <a:srgbClr val="FF3300"/>
                </a:solidFill>
                <a:latin typeface="Microsoft Sans Serif" pitchFamily="34" charset="0"/>
              </a:rPr>
              <a:t>Regional climate models were developed to run over a limited domain (e.g., over the West U.S.) at 5-10 times higher resolutions (4-50km) than global models.  </a:t>
            </a:r>
          </a:p>
          <a:p>
            <a:pPr marL="342900" indent="-342900" algn="l">
              <a:spcBef>
                <a:spcPct val="20000"/>
              </a:spcBef>
              <a:buFontTx/>
              <a:buChar char="•"/>
              <a:defRPr/>
            </a:pPr>
            <a:r>
              <a:rPr lang="en-US" sz="2200" b="1" kern="0" dirty="0">
                <a:solidFill>
                  <a:srgbClr val="000000"/>
                </a:solidFill>
                <a:latin typeface="Microsoft Sans Serif" pitchFamily="34" charset="0"/>
              </a:rPr>
              <a:t>A regional model is like a GCM but it runs only over a region, with the lateral and surface boundary conditions provided by a global model or observations.   </a:t>
            </a:r>
          </a:p>
          <a:p>
            <a:pPr marL="342900" indent="-342900" algn="l">
              <a:spcBef>
                <a:spcPct val="20000"/>
              </a:spcBef>
              <a:buFontTx/>
              <a:buChar char="•"/>
              <a:defRPr/>
            </a:pPr>
            <a:r>
              <a:rPr lang="en-US" sz="2200" b="1" kern="0" dirty="0">
                <a:solidFill>
                  <a:srgbClr val="FF3300"/>
                </a:solidFill>
                <a:latin typeface="Microsoft Sans Serif" pitchFamily="34" charset="0"/>
              </a:rPr>
              <a:t>The most common regional model is for the atmosphere, such as the widely used NCAR Weather Research and Forecasting (WRF) model. </a:t>
            </a:r>
          </a:p>
          <a:p>
            <a:pPr marL="342900" indent="-342900" algn="l">
              <a:spcBef>
                <a:spcPct val="20000"/>
              </a:spcBef>
              <a:buFontTx/>
              <a:buChar char="•"/>
              <a:defRPr/>
            </a:pPr>
            <a:r>
              <a:rPr lang="en-US" sz="2200" b="1" kern="0" dirty="0">
                <a:solidFill>
                  <a:srgbClr val="000000"/>
                </a:solidFill>
                <a:latin typeface="Microsoft Sans Serif" pitchFamily="34" charset="0"/>
              </a:rPr>
              <a:t>WRF can be used as a regional model for studying the weather or as a regional climate model for regional climate simulations. </a:t>
            </a:r>
          </a:p>
          <a:p>
            <a:pPr marL="342900" indent="-342900" algn="l">
              <a:spcBef>
                <a:spcPct val="20000"/>
              </a:spcBef>
              <a:buFontTx/>
              <a:buChar char="•"/>
              <a:defRPr/>
            </a:pPr>
            <a:r>
              <a:rPr lang="en-US" sz="2200" b="1" kern="0" dirty="0">
                <a:solidFill>
                  <a:srgbClr val="FF3300"/>
                </a:solidFill>
                <a:latin typeface="Microsoft Sans Serif" pitchFamily="34" charset="0"/>
              </a:rPr>
              <a:t>Like NCAR’s global model CESM, WRF is freely available and thus has been widely used in weather and climate research in the world.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blinds(horizontal)">
                                      <p:cBhvr>
                                        <p:cTn id="10" dur="500"/>
                                        <p:tgtEl>
                                          <p:spTgt spid="8">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blinds(horizontal)">
                                      <p:cBhvr>
                                        <p:cTn id="15" dur="500"/>
                                        <p:tgtEl>
                                          <p:spTgt spid="8">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animEffect transition="in" filter="blinds(horizontal)">
                                      <p:cBhvr>
                                        <p:cTn id="18"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descr="http://www.wmo.int/pages/publications/bulletin_en/archive/57_2_en/images/bull_57_2_9.jpg"/>
          <p:cNvPicPr>
            <a:picLocks noChangeAspect="1" noChangeArrowheads="1"/>
          </p:cNvPicPr>
          <p:nvPr/>
        </p:nvPicPr>
        <p:blipFill>
          <a:blip r:embed="rId2" cstate="print"/>
          <a:srcRect/>
          <a:stretch>
            <a:fillRect/>
          </a:stretch>
        </p:blipFill>
        <p:spPr bwMode="auto">
          <a:xfrm>
            <a:off x="609600" y="1295400"/>
            <a:ext cx="8110228" cy="4115943"/>
          </a:xfrm>
          <a:prstGeom prst="rect">
            <a:avLst/>
          </a:prstGeom>
          <a:noFill/>
        </p:spPr>
      </p:pic>
      <p:sp>
        <p:nvSpPr>
          <p:cNvPr id="3" name="Rectangle 2"/>
          <p:cNvSpPr txBox="1">
            <a:spLocks noChangeArrowheads="1"/>
          </p:cNvSpPr>
          <p:nvPr/>
        </p:nvSpPr>
        <p:spPr>
          <a:xfrm>
            <a:off x="-381000" y="381000"/>
            <a:ext cx="9144000" cy="685800"/>
          </a:xfrm>
          <a:prstGeom prst="rect">
            <a:avLst/>
          </a:prstGeom>
          <a:effectLst>
            <a:outerShdw blurRad="50800" dist="38100" dir="2700000" algn="tl" rotWithShape="0">
              <a:prstClr val="black"/>
            </a:outerShdw>
          </a:effectLst>
        </p:spPr>
        <p:txBody>
          <a:bodyPr/>
          <a:lstStyle/>
          <a:p>
            <a:pPr>
              <a:defRPr/>
            </a:pPr>
            <a:r>
              <a:rPr lang="en-US" sz="4000" b="1" kern="0" dirty="0">
                <a:solidFill>
                  <a:srgbClr val="FF3300"/>
                </a:solidFill>
                <a:ea typeface="SimSun" pitchFamily="2" charset="-122"/>
              </a:rPr>
              <a:t>Global vs. Regional Climate Models</a:t>
            </a:r>
          </a:p>
        </p:txBody>
      </p:sp>
      <p:sp>
        <p:nvSpPr>
          <p:cNvPr id="4" name="TextBox 3"/>
          <p:cNvSpPr txBox="1"/>
          <p:nvPr/>
        </p:nvSpPr>
        <p:spPr>
          <a:xfrm>
            <a:off x="381000" y="5410200"/>
            <a:ext cx="8686800" cy="1323439"/>
          </a:xfrm>
          <a:prstGeom prst="rect">
            <a:avLst/>
          </a:prstGeom>
          <a:noFill/>
        </p:spPr>
        <p:txBody>
          <a:bodyPr wrap="square" rtlCol="0">
            <a:spAutoFit/>
          </a:bodyPr>
          <a:lstStyle/>
          <a:p>
            <a:pPr algn="l"/>
            <a:r>
              <a:rPr lang="en-US" sz="2000" b="1" dirty="0">
                <a:solidFill>
                  <a:srgbClr val="FF0000"/>
                </a:solidFill>
              </a:rPr>
              <a:t>RCMs </a:t>
            </a:r>
            <a:r>
              <a:rPr lang="en-US" sz="2000" b="1" dirty="0">
                <a:solidFill>
                  <a:srgbClr val="000000"/>
                </a:solidFill>
              </a:rPr>
              <a:t>can resolve more local features but they need </a:t>
            </a:r>
            <a:r>
              <a:rPr lang="en-US" sz="2000" b="1" dirty="0">
                <a:solidFill>
                  <a:srgbClr val="FF0000"/>
                </a:solidFill>
              </a:rPr>
              <a:t>GCMs </a:t>
            </a:r>
            <a:r>
              <a:rPr lang="en-US" sz="2000" b="1" dirty="0">
                <a:solidFill>
                  <a:srgbClr val="000000"/>
                </a:solidFill>
              </a:rPr>
              <a:t>to provide </a:t>
            </a:r>
            <a:r>
              <a:rPr lang="en-US" sz="2000" b="1" dirty="0">
                <a:solidFill>
                  <a:srgbClr val="FF0000"/>
                </a:solidFill>
              </a:rPr>
              <a:t>boundary conditions</a:t>
            </a:r>
            <a:r>
              <a:rPr lang="en-US" sz="2000" b="1" dirty="0">
                <a:solidFill>
                  <a:srgbClr val="000000"/>
                </a:solidFill>
              </a:rPr>
              <a:t>, which can affect interior climate simulated by the RCMs. The </a:t>
            </a:r>
            <a:r>
              <a:rPr lang="en-US" sz="2000" b="1" dirty="0">
                <a:solidFill>
                  <a:srgbClr val="FF0000"/>
                </a:solidFill>
              </a:rPr>
              <a:t>GCM forcing </a:t>
            </a:r>
            <a:r>
              <a:rPr lang="en-US" sz="2000" b="1" dirty="0">
                <a:solidFill>
                  <a:srgbClr val="000000"/>
                </a:solidFill>
              </a:rPr>
              <a:t>may include realization-dependent </a:t>
            </a:r>
            <a:r>
              <a:rPr lang="en-US" sz="2000" b="1" dirty="0">
                <a:solidFill>
                  <a:srgbClr val="FF0000"/>
                </a:solidFill>
              </a:rPr>
              <a:t>unforced changes</a:t>
            </a:r>
            <a:r>
              <a:rPr lang="en-US" sz="2000" b="1" dirty="0">
                <a:solidFill>
                  <a:srgbClr val="000000"/>
                </a:solidFill>
              </a:rPr>
              <a:t>, which complicate the interpretation of the RCM-simulated changes.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609600" y="152400"/>
            <a:ext cx="9144000" cy="685800"/>
          </a:xfrm>
          <a:prstGeom prst="rect">
            <a:avLst/>
          </a:prstGeom>
          <a:effectLst>
            <a:outerShdw blurRad="50800" dist="38100" dir="2700000" algn="tl" rotWithShape="0">
              <a:prstClr val="black"/>
            </a:outerShdw>
          </a:effectLst>
        </p:spPr>
        <p:txBody>
          <a:bodyPr/>
          <a:lstStyle/>
          <a:p>
            <a:pPr>
              <a:defRPr/>
            </a:pPr>
            <a:r>
              <a:rPr lang="en-US" sz="3200" b="1" dirty="0">
                <a:latin typeface="Arial Narrow" pitchFamily="34" charset="0"/>
                <a:ea typeface="SimSun" pitchFamily="2" charset="-122"/>
              </a:rPr>
              <a:t>Common Climate Model Simulations</a:t>
            </a:r>
          </a:p>
        </p:txBody>
      </p:sp>
      <p:sp>
        <p:nvSpPr>
          <p:cNvPr id="3076" name="Text Box 4"/>
          <p:cNvSpPr txBox="1">
            <a:spLocks noChangeArrowheads="1"/>
          </p:cNvSpPr>
          <p:nvPr/>
        </p:nvSpPr>
        <p:spPr bwMode="auto">
          <a:xfrm>
            <a:off x="4505325" y="5040313"/>
            <a:ext cx="184150" cy="396875"/>
          </a:xfrm>
          <a:prstGeom prst="rect">
            <a:avLst/>
          </a:prstGeom>
          <a:noFill/>
          <a:ln w="25400">
            <a:noFill/>
            <a:miter lim="800000"/>
            <a:headEnd/>
            <a:tailEnd/>
          </a:ln>
        </p:spPr>
        <p:txBody>
          <a:bodyPr wrap="none">
            <a:spAutoFit/>
          </a:bodyPr>
          <a:lstStyle/>
          <a:p>
            <a:endParaRPr lang="en-US" sz="2000" b="1">
              <a:solidFill>
                <a:srgbClr val="000000"/>
              </a:solidFill>
              <a:latin typeface="Arial" charset="0"/>
            </a:endParaRPr>
          </a:p>
        </p:txBody>
      </p:sp>
      <p:sp>
        <p:nvSpPr>
          <p:cNvPr id="13" name="Slide Number Placeholder 12"/>
          <p:cNvSpPr>
            <a:spLocks noGrp="1"/>
          </p:cNvSpPr>
          <p:nvPr>
            <p:ph type="sldNum" sz="quarter" idx="12"/>
          </p:nvPr>
        </p:nvSpPr>
        <p:spPr>
          <a:xfrm>
            <a:off x="7086600" y="6553200"/>
            <a:ext cx="1905000" cy="457200"/>
          </a:xfrm>
        </p:spPr>
        <p:txBody>
          <a:bodyPr/>
          <a:lstStyle/>
          <a:p>
            <a:pPr>
              <a:defRPr/>
            </a:pPr>
            <a:fld id="{11004247-48B2-4E85-AE06-0779406BEB7B}" type="slidenum">
              <a:rPr lang="en-US" smtClean="0">
                <a:solidFill>
                  <a:srgbClr val="000000"/>
                </a:solidFill>
              </a:rPr>
              <a:pPr>
                <a:defRPr/>
              </a:pPr>
              <a:t>37</a:t>
            </a:fld>
            <a:endParaRPr lang="en-US" dirty="0">
              <a:solidFill>
                <a:srgbClr val="000000"/>
              </a:solidFill>
            </a:endParaRPr>
          </a:p>
        </p:txBody>
      </p:sp>
      <p:sp>
        <p:nvSpPr>
          <p:cNvPr id="6" name="Rectangle 3"/>
          <p:cNvSpPr txBox="1">
            <a:spLocks noChangeArrowheads="1"/>
          </p:cNvSpPr>
          <p:nvPr/>
        </p:nvSpPr>
        <p:spPr bwMode="auto">
          <a:xfrm>
            <a:off x="152400" y="1143000"/>
            <a:ext cx="8915400" cy="5562600"/>
          </a:xfrm>
          <a:prstGeom prst="rect">
            <a:avLst/>
          </a:prstGeom>
          <a:noFill/>
          <a:ln w="9525">
            <a:noFill/>
            <a:miter lim="800000"/>
            <a:headEnd/>
            <a:tailEnd/>
          </a:ln>
        </p:spPr>
        <p:txBody>
          <a:bodyPr/>
          <a:lstStyle/>
          <a:p>
            <a:pPr marL="342900" indent="-342900" algn="l">
              <a:spcBef>
                <a:spcPct val="20000"/>
              </a:spcBef>
              <a:defRPr/>
            </a:pPr>
            <a:endParaRPr lang="en-US" sz="300" b="1" kern="0" dirty="0">
              <a:solidFill>
                <a:srgbClr val="000000"/>
              </a:solidFill>
              <a:latin typeface="Microsoft Sans Serif" pitchFamily="34" charset="0"/>
            </a:endParaRPr>
          </a:p>
        </p:txBody>
      </p:sp>
      <p:sp>
        <p:nvSpPr>
          <p:cNvPr id="7"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8" name="Rectangle 3"/>
          <p:cNvSpPr txBox="1">
            <a:spLocks noChangeArrowheads="1"/>
          </p:cNvSpPr>
          <p:nvPr/>
        </p:nvSpPr>
        <p:spPr bwMode="auto">
          <a:xfrm>
            <a:off x="152400" y="838200"/>
            <a:ext cx="8839200" cy="5867400"/>
          </a:xfrm>
          <a:prstGeom prst="rect">
            <a:avLst/>
          </a:prstGeom>
          <a:noFill/>
          <a:ln w="9525">
            <a:noFill/>
            <a:miter lim="800000"/>
            <a:headEnd/>
            <a:tailEnd/>
          </a:ln>
        </p:spPr>
        <p:txBody>
          <a:bodyPr/>
          <a:lstStyle/>
          <a:p>
            <a:pPr marL="342900" indent="-342900" algn="l">
              <a:spcBef>
                <a:spcPct val="20000"/>
              </a:spcBef>
              <a:buFontTx/>
              <a:buChar char="•"/>
              <a:defRPr/>
            </a:pPr>
            <a:r>
              <a:rPr lang="en-US" sz="1800" b="1" kern="0" dirty="0">
                <a:solidFill>
                  <a:srgbClr val="FF0000"/>
                </a:solidFill>
                <a:latin typeface="Microsoft Sans Serif" pitchFamily="34" charset="0"/>
              </a:rPr>
              <a:t>Control run: </a:t>
            </a:r>
            <a:r>
              <a:rPr lang="en-US" sz="1800" b="1" kern="0" dirty="0">
                <a:solidFill>
                  <a:srgbClr val="000000"/>
                </a:solidFill>
                <a:latin typeface="Microsoft Sans Serif" pitchFamily="34" charset="0"/>
              </a:rPr>
              <a:t>a baseline run without any GHG or other changes. The climate from a control run should be stable and can be used as a reference for other perturbed runs. Also used for quantifying the natural climate variability in a model. </a:t>
            </a:r>
          </a:p>
          <a:p>
            <a:pPr marL="342900" indent="-342900" algn="l">
              <a:spcBef>
                <a:spcPct val="20000"/>
              </a:spcBef>
              <a:buFontTx/>
              <a:buChar char="•"/>
              <a:defRPr/>
            </a:pPr>
            <a:r>
              <a:rPr lang="en-US" sz="1800" b="1" kern="0" dirty="0">
                <a:solidFill>
                  <a:srgbClr val="FF3300"/>
                </a:solidFill>
                <a:latin typeface="Microsoft Sans Serif" pitchFamily="34" charset="0"/>
              </a:rPr>
              <a:t>Perturbed or forced runs: </a:t>
            </a:r>
            <a:r>
              <a:rPr lang="en-US" sz="1800" b="1" kern="0" dirty="0">
                <a:solidFill>
                  <a:srgbClr val="000000"/>
                </a:solidFill>
                <a:latin typeface="Microsoft Sans Serif" pitchFamily="34" charset="0"/>
              </a:rPr>
              <a:t>these are model simulations in which some changes are made relative to the control run, e.g., GHGs may allowed to increase, solar constant may be changed, or some new model physics are added. By comparing with the control run, one can estimate the impact of these changes. </a:t>
            </a:r>
          </a:p>
          <a:p>
            <a:pPr marL="342900" indent="-342900" algn="l">
              <a:spcBef>
                <a:spcPct val="20000"/>
              </a:spcBef>
              <a:buFontTx/>
              <a:buChar char="•"/>
              <a:defRPr/>
            </a:pPr>
            <a:r>
              <a:rPr lang="en-US" sz="1800" b="1" kern="0" dirty="0">
                <a:solidFill>
                  <a:srgbClr val="FF3300"/>
                </a:solidFill>
                <a:latin typeface="Microsoft Sans Serif" pitchFamily="34" charset="0"/>
              </a:rPr>
              <a:t>Historical climate simulations: </a:t>
            </a:r>
            <a:r>
              <a:rPr lang="en-US" sz="1800" b="1" kern="0" dirty="0">
                <a:solidFill>
                  <a:srgbClr val="000000"/>
                </a:solidFill>
                <a:latin typeface="Microsoft Sans Serif" pitchFamily="34" charset="0"/>
              </a:rPr>
              <a:t>these are simulations of the historical climate from the mid-19</a:t>
            </a:r>
            <a:r>
              <a:rPr lang="en-US" sz="1800" b="1" kern="0" baseline="30000" dirty="0">
                <a:solidFill>
                  <a:srgbClr val="000000"/>
                </a:solidFill>
                <a:latin typeface="Microsoft Sans Serif" pitchFamily="34" charset="0"/>
              </a:rPr>
              <a:t>th</a:t>
            </a:r>
            <a:r>
              <a:rPr lang="en-US" sz="1800" b="1" kern="0" dirty="0">
                <a:solidFill>
                  <a:srgbClr val="000000"/>
                </a:solidFill>
                <a:latin typeface="Microsoft Sans Serif" pitchFamily="34" charset="0"/>
              </a:rPr>
              <a:t> century to present using fully coupled models forced with observed changes in GHGs, aerosols, solar radiation, and volcanic eruptions. They are designed to reproduce the observed climate changes, but many natural variations (e.g., El Niño) depend on the starting condition (which differs from the real world) and thus cannot be reproduced exactly as in observations. </a:t>
            </a:r>
          </a:p>
          <a:p>
            <a:pPr marL="342900" indent="-342900" algn="l">
              <a:spcBef>
                <a:spcPct val="20000"/>
              </a:spcBef>
              <a:buFontTx/>
              <a:buChar char="•"/>
              <a:defRPr/>
            </a:pPr>
            <a:r>
              <a:rPr lang="en-US" sz="1800" b="1" kern="0" dirty="0">
                <a:solidFill>
                  <a:srgbClr val="FF3300"/>
                </a:solidFill>
                <a:latin typeface="Microsoft Sans Serif" pitchFamily="34" charset="0"/>
              </a:rPr>
              <a:t>Future climate simulations:</a:t>
            </a:r>
            <a:r>
              <a:rPr lang="en-US" sz="1800" b="1" kern="0" dirty="0">
                <a:solidFill>
                  <a:srgbClr val="000000"/>
                </a:solidFill>
                <a:latin typeface="Microsoft Sans Serif" pitchFamily="34" charset="0"/>
              </a:rPr>
              <a:t> fully coupled model runs forced with projected future GHG emissions or concentrations. Used for climate projections. </a:t>
            </a:r>
          </a:p>
          <a:p>
            <a:pPr marL="342900" indent="-342900" algn="l">
              <a:spcBef>
                <a:spcPct val="20000"/>
              </a:spcBef>
              <a:buFontTx/>
              <a:buChar char="•"/>
              <a:defRPr/>
            </a:pPr>
            <a:r>
              <a:rPr lang="en-US" sz="1800" b="1" kern="0" dirty="0">
                <a:solidFill>
                  <a:srgbClr val="FF3300"/>
                </a:solidFill>
                <a:latin typeface="Microsoft Sans Serif" pitchFamily="34" charset="0"/>
              </a:rPr>
              <a:t>2XCO</a:t>
            </a:r>
            <a:r>
              <a:rPr lang="en-US" sz="1400" b="1" kern="0" dirty="0">
                <a:solidFill>
                  <a:srgbClr val="FF3300"/>
                </a:solidFill>
                <a:latin typeface="Microsoft Sans Serif" pitchFamily="34" charset="0"/>
              </a:rPr>
              <a:t>2</a:t>
            </a:r>
            <a:r>
              <a:rPr lang="en-US" sz="1800" b="1" kern="0" dirty="0">
                <a:solidFill>
                  <a:srgbClr val="FF3300"/>
                </a:solidFill>
                <a:latin typeface="Microsoft Sans Serif" pitchFamily="34" charset="0"/>
              </a:rPr>
              <a:t> experiments:</a:t>
            </a:r>
            <a:r>
              <a:rPr lang="en-US" sz="1800" b="1" kern="0" dirty="0">
                <a:solidFill>
                  <a:srgbClr val="000000"/>
                </a:solidFill>
                <a:latin typeface="Microsoft Sans Serif" pitchFamily="34" charset="0"/>
              </a:rPr>
              <a:t> an AGCM coupled with a slab (or shallow) ocean model run with a doubled CO2 content. Used to examine the model’s climate sensitivity to a doubling of CO</a:t>
            </a:r>
            <a:r>
              <a:rPr lang="en-US" sz="1400" b="1" kern="0" dirty="0">
                <a:solidFill>
                  <a:srgbClr val="000000"/>
                </a:solidFill>
                <a:latin typeface="Microsoft Sans Serif" pitchFamily="34" charset="0"/>
              </a:rPr>
              <a:t>2</a:t>
            </a:r>
            <a:r>
              <a:rPr lang="en-US" sz="1800" b="1" kern="0" dirty="0">
                <a:solidFill>
                  <a:srgbClr val="000000"/>
                </a:solidFill>
                <a:latin typeface="Microsoft Sans Serif" pitchFamily="34" charset="0"/>
              </a:rPr>
              <a:t>. </a:t>
            </a:r>
          </a:p>
          <a:p>
            <a:pPr marL="342900" indent="-342900" algn="l">
              <a:spcBef>
                <a:spcPct val="20000"/>
              </a:spcBef>
              <a:buFontTx/>
              <a:buChar char="•"/>
              <a:defRPr/>
            </a:pPr>
            <a:r>
              <a:rPr lang="en-US" sz="1800" b="1" kern="0" dirty="0">
                <a:solidFill>
                  <a:srgbClr val="FF3300"/>
                </a:solidFill>
                <a:latin typeface="Microsoft Sans Serif" pitchFamily="34" charset="0"/>
              </a:rPr>
              <a:t>AMIP experiments</a:t>
            </a:r>
            <a:r>
              <a:rPr lang="en-US" sz="1800" b="1" kern="0" dirty="0">
                <a:solidFill>
                  <a:srgbClr val="000000"/>
                </a:solidFill>
                <a:latin typeface="Microsoft Sans Serif" pitchFamily="34" charset="0"/>
              </a:rPr>
              <a:t>: an AGCM forced with observed SST. Used to study atmospheric and land climate response to changes in ocean conditions.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blinds(horizontal)">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1219200" y="0"/>
            <a:ext cx="10896600" cy="685800"/>
          </a:xfrm>
          <a:prstGeom prst="rect">
            <a:avLst/>
          </a:prstGeom>
          <a:effectLst>
            <a:outerShdw blurRad="50800" dist="38100" dir="2700000" algn="tl" rotWithShape="0">
              <a:prstClr val="black"/>
            </a:outerShdw>
          </a:effectLst>
        </p:spPr>
        <p:txBody>
          <a:bodyPr/>
          <a:lstStyle/>
          <a:p>
            <a:pPr>
              <a:defRPr/>
            </a:pPr>
            <a:r>
              <a:rPr lang="en-US" sz="4000" b="1" dirty="0">
                <a:latin typeface="Arial" charset="0"/>
                <a:ea typeface="SimSun" pitchFamily="2" charset="-122"/>
              </a:rPr>
              <a:t>Key points of Today’s Lecture </a:t>
            </a:r>
          </a:p>
        </p:txBody>
      </p:sp>
      <p:sp>
        <p:nvSpPr>
          <p:cNvPr id="3076" name="Text Box 4"/>
          <p:cNvSpPr txBox="1">
            <a:spLocks noChangeArrowheads="1"/>
          </p:cNvSpPr>
          <p:nvPr/>
        </p:nvSpPr>
        <p:spPr bwMode="auto">
          <a:xfrm>
            <a:off x="4505325" y="49641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a:xfrm>
            <a:off x="7086600" y="6477000"/>
            <a:ext cx="1905000" cy="457200"/>
          </a:xfrm>
        </p:spPr>
        <p:txBody>
          <a:bodyPr/>
          <a:lstStyle/>
          <a:p>
            <a:pPr>
              <a:defRPr/>
            </a:pPr>
            <a:fld id="{11004247-48B2-4E85-AE06-0779406BEB7B}" type="slidenum">
              <a:rPr lang="en-US" smtClean="0">
                <a:solidFill>
                  <a:schemeClr val="bg2"/>
                </a:solidFill>
              </a:rPr>
              <a:pPr>
                <a:defRPr/>
              </a:pPr>
              <a:t>38</a:t>
            </a:fld>
            <a:endParaRPr lang="en-US" dirty="0">
              <a:solidFill>
                <a:schemeClr val="bg2"/>
              </a:solidFill>
            </a:endParaRPr>
          </a:p>
        </p:txBody>
      </p:sp>
      <p:sp>
        <p:nvSpPr>
          <p:cNvPr id="6" name="Rectangle 3"/>
          <p:cNvSpPr txBox="1">
            <a:spLocks noChangeArrowheads="1"/>
          </p:cNvSpPr>
          <p:nvPr/>
        </p:nvSpPr>
        <p:spPr bwMode="auto">
          <a:xfrm>
            <a:off x="152400" y="762000"/>
            <a:ext cx="8915400" cy="5181600"/>
          </a:xfrm>
          <a:prstGeom prst="rect">
            <a:avLst/>
          </a:prstGeom>
          <a:noFill/>
          <a:ln w="9525">
            <a:noFill/>
            <a:miter lim="800000"/>
            <a:headEnd/>
            <a:tailEnd/>
          </a:ln>
        </p:spPr>
        <p:txBody>
          <a:bodyPr/>
          <a:lstStyle/>
          <a:p>
            <a:pPr marL="342900" indent="-342900" algn="l">
              <a:spcBef>
                <a:spcPct val="20000"/>
              </a:spcBef>
              <a:defRPr/>
            </a:pPr>
            <a:endParaRPr lang="en-US" sz="100" b="1" kern="0" dirty="0">
              <a:solidFill>
                <a:schemeClr val="accent3"/>
              </a:solidFill>
              <a:latin typeface="Microsoft Sans Serif" pitchFamily="34" charset="0"/>
            </a:endParaRPr>
          </a:p>
          <a:p>
            <a:pPr marL="342900" indent="-342900" algn="l">
              <a:spcBef>
                <a:spcPct val="20000"/>
              </a:spcBef>
              <a:buFontTx/>
              <a:buChar char="•"/>
              <a:defRPr/>
            </a:pPr>
            <a:r>
              <a:rPr lang="en-US" sz="2400" b="1" kern="0" dirty="0">
                <a:solidFill>
                  <a:schemeClr val="tx2"/>
                </a:solidFill>
                <a:latin typeface="Microsoft Sans Serif" pitchFamily="34" charset="0"/>
              </a:rPr>
              <a:t>What is a climate model? </a:t>
            </a:r>
            <a:r>
              <a:rPr lang="en-US" sz="2400" b="1" kern="0" dirty="0">
                <a:latin typeface="Microsoft Sans Serif" pitchFamily="34" charset="0"/>
              </a:rPr>
              <a:t> </a:t>
            </a:r>
          </a:p>
          <a:p>
            <a:pPr marL="342900" indent="-342900" algn="l">
              <a:spcBef>
                <a:spcPct val="20000"/>
              </a:spcBef>
              <a:defRPr/>
            </a:pPr>
            <a:r>
              <a:rPr lang="en-US" sz="2400" b="1" kern="0" dirty="0">
                <a:latin typeface="Microsoft Sans Serif" pitchFamily="34" charset="0"/>
              </a:rPr>
              <a:t>	</a:t>
            </a:r>
            <a:r>
              <a:rPr lang="en-US" sz="2000" b="1" kern="0" dirty="0">
                <a:latin typeface="Microsoft Sans Serif" pitchFamily="34" charset="0"/>
              </a:rPr>
              <a:t>- a simplified, mathematic representation of the climate system. </a:t>
            </a:r>
            <a:endParaRPr lang="en-US" sz="2400" b="1" kern="0" dirty="0">
              <a:solidFill>
                <a:schemeClr val="tx2"/>
              </a:solidFill>
              <a:latin typeface="Microsoft Sans Serif" pitchFamily="34" charset="0"/>
            </a:endParaRPr>
          </a:p>
          <a:p>
            <a:pPr marL="342900" indent="-342900" algn="l">
              <a:spcBef>
                <a:spcPct val="20000"/>
              </a:spcBef>
              <a:buFontTx/>
              <a:buChar char="•"/>
              <a:defRPr/>
            </a:pPr>
            <a:r>
              <a:rPr lang="en-US" sz="2400" b="1" kern="0" dirty="0">
                <a:solidFill>
                  <a:schemeClr val="tx2"/>
                </a:solidFill>
                <a:latin typeface="Microsoft Sans Serif" pitchFamily="34" charset="0"/>
              </a:rPr>
              <a:t>Types of climate models: </a:t>
            </a:r>
            <a:r>
              <a:rPr lang="en-US" sz="1400" b="1" kern="0" dirty="0">
                <a:latin typeface="Microsoft Sans Serif" pitchFamily="34" charset="0"/>
              </a:rPr>
              <a:t>	</a:t>
            </a:r>
          </a:p>
          <a:p>
            <a:pPr marL="342900" indent="-342900" algn="l">
              <a:spcBef>
                <a:spcPct val="20000"/>
              </a:spcBef>
              <a:defRPr/>
            </a:pPr>
            <a:r>
              <a:rPr lang="en-US" sz="1400" b="1" kern="0" dirty="0">
                <a:latin typeface="Microsoft Sans Serif" pitchFamily="34" charset="0"/>
              </a:rPr>
              <a:t>	</a:t>
            </a:r>
            <a:r>
              <a:rPr lang="en-US" sz="1600" kern="0" dirty="0">
                <a:latin typeface="Microsoft Sans Serif" pitchFamily="34" charset="0"/>
              </a:rPr>
              <a:t>-</a:t>
            </a:r>
            <a:r>
              <a:rPr lang="en-US" sz="2000" b="1" kern="0" dirty="0">
                <a:latin typeface="Microsoft Sans Serif" pitchFamily="34" charset="0"/>
              </a:rPr>
              <a:t> EBMs, RCMs, </a:t>
            </a:r>
            <a:r>
              <a:rPr lang="en-US" sz="2000" b="1" kern="0" dirty="0" err="1">
                <a:latin typeface="Microsoft Sans Serif" pitchFamily="34" charset="0"/>
              </a:rPr>
              <a:t>EMiCs</a:t>
            </a:r>
            <a:r>
              <a:rPr lang="en-US" sz="2000" b="1" kern="0" dirty="0">
                <a:latin typeface="Microsoft Sans Serif" pitchFamily="34" charset="0"/>
              </a:rPr>
              <a:t>, GCMs, ESMs.</a:t>
            </a:r>
            <a:endParaRPr lang="en-US" sz="2400" b="1" kern="0" dirty="0">
              <a:latin typeface="Microsoft Sans Serif" pitchFamily="34" charset="0"/>
            </a:endParaRPr>
          </a:p>
          <a:p>
            <a:pPr marL="342900" indent="-342900" algn="l">
              <a:spcBef>
                <a:spcPct val="20000"/>
              </a:spcBef>
              <a:buFontTx/>
              <a:buChar char="•"/>
              <a:defRPr/>
            </a:pPr>
            <a:r>
              <a:rPr lang="en-US" sz="2400" b="1" kern="0" dirty="0">
                <a:solidFill>
                  <a:schemeClr val="tx2"/>
                </a:solidFill>
                <a:latin typeface="Microsoft Sans Serif" pitchFamily="34" charset="0"/>
              </a:rPr>
              <a:t>Components in an ESM: </a:t>
            </a:r>
          </a:p>
          <a:p>
            <a:pPr marL="342900" indent="-342900" algn="l">
              <a:spcBef>
                <a:spcPct val="20000"/>
              </a:spcBef>
              <a:defRPr/>
            </a:pPr>
            <a:r>
              <a:rPr lang="en-US" sz="2000" b="1" kern="0" baseline="30000" dirty="0">
                <a:solidFill>
                  <a:schemeClr val="tx2"/>
                </a:solidFill>
                <a:latin typeface="Microsoft Sans Serif" pitchFamily="34" charset="0"/>
              </a:rPr>
              <a:t> </a:t>
            </a:r>
            <a:r>
              <a:rPr lang="en-US" sz="2000" b="1" kern="0" dirty="0">
                <a:solidFill>
                  <a:schemeClr val="tx2"/>
                </a:solidFill>
                <a:latin typeface="Microsoft Sans Serif" pitchFamily="34" charset="0"/>
              </a:rPr>
              <a:t>    </a:t>
            </a:r>
            <a:r>
              <a:rPr lang="en-US" sz="2000" b="1" kern="0" dirty="0">
                <a:latin typeface="Microsoft Sans Serif" pitchFamily="34" charset="0"/>
              </a:rPr>
              <a:t>-</a:t>
            </a:r>
            <a:r>
              <a:rPr lang="en-US" sz="2000" b="1" kern="0" dirty="0">
                <a:solidFill>
                  <a:schemeClr val="tx2"/>
                </a:solidFill>
                <a:latin typeface="Microsoft Sans Serif" pitchFamily="34" charset="0"/>
              </a:rPr>
              <a:t> </a:t>
            </a:r>
            <a:r>
              <a:rPr lang="en-US" sz="2000" b="1" kern="0" dirty="0">
                <a:latin typeface="Microsoft Sans Serif" pitchFamily="34" charset="0"/>
              </a:rPr>
              <a:t>AGCM, OGCM, LSM, Sea-ice model. </a:t>
            </a:r>
            <a:endParaRPr lang="en-US" sz="2000" b="1" kern="0" dirty="0">
              <a:solidFill>
                <a:schemeClr val="tx2"/>
              </a:solidFill>
              <a:latin typeface="Microsoft Sans Serif" pitchFamily="34" charset="0"/>
            </a:endParaRPr>
          </a:p>
          <a:p>
            <a:pPr marL="342900" indent="-342900" algn="l">
              <a:spcBef>
                <a:spcPct val="20000"/>
              </a:spcBef>
              <a:buFontTx/>
              <a:buChar char="•"/>
              <a:defRPr/>
            </a:pPr>
            <a:r>
              <a:rPr lang="en-US" sz="2400" b="1" kern="0" dirty="0">
                <a:solidFill>
                  <a:schemeClr val="tx2"/>
                </a:solidFill>
                <a:latin typeface="Microsoft Sans Serif" pitchFamily="34" charset="0"/>
              </a:rPr>
              <a:t>How to build a GCM:</a:t>
            </a:r>
          </a:p>
          <a:p>
            <a:pPr marL="342900" indent="-342900" algn="l">
              <a:spcBef>
                <a:spcPct val="20000"/>
              </a:spcBef>
              <a:defRPr/>
            </a:pPr>
            <a:r>
              <a:rPr lang="en-US" sz="2400" b="1" kern="0" dirty="0">
                <a:latin typeface="Microsoft Sans Serif" pitchFamily="34" charset="0"/>
              </a:rPr>
              <a:t>    - </a:t>
            </a:r>
            <a:r>
              <a:rPr lang="en-US" sz="2000" b="1" kern="0" dirty="0">
                <a:latin typeface="Microsoft Sans Serif" pitchFamily="34" charset="0"/>
              </a:rPr>
              <a:t>Primitive equations, </a:t>
            </a:r>
            <a:r>
              <a:rPr lang="en-US" sz="2000" b="1" kern="0" dirty="0" err="1">
                <a:latin typeface="Microsoft Sans Serif" pitchFamily="34" charset="0"/>
              </a:rPr>
              <a:t>discretization</a:t>
            </a:r>
            <a:r>
              <a:rPr lang="en-US" sz="2000" b="1" kern="0" dirty="0">
                <a:latin typeface="Microsoft Sans Serif" pitchFamily="34" charset="0"/>
              </a:rPr>
              <a:t>, parameterizations, resolution</a:t>
            </a:r>
            <a:endParaRPr lang="en-US" sz="2400" b="1" kern="0" dirty="0">
              <a:solidFill>
                <a:schemeClr val="tx2"/>
              </a:solidFill>
              <a:latin typeface="Microsoft Sans Serif" pitchFamily="34" charset="0"/>
            </a:endParaRPr>
          </a:p>
          <a:p>
            <a:pPr marL="342900" indent="-342900" algn="l">
              <a:spcBef>
                <a:spcPct val="20000"/>
              </a:spcBef>
              <a:buFontTx/>
              <a:buChar char="•"/>
              <a:defRPr/>
            </a:pPr>
            <a:r>
              <a:rPr lang="en-US" sz="2400" b="1" kern="0" dirty="0">
                <a:solidFill>
                  <a:schemeClr val="tx2"/>
                </a:solidFill>
                <a:latin typeface="Microsoft Sans Serif" pitchFamily="34" charset="0"/>
              </a:rPr>
              <a:t>Common climate simulations (or runs): </a:t>
            </a:r>
          </a:p>
          <a:p>
            <a:pPr marL="342900" indent="-342900" algn="l">
              <a:spcBef>
                <a:spcPct val="20000"/>
              </a:spcBef>
              <a:defRPr/>
            </a:pPr>
            <a:r>
              <a:rPr lang="en-US" sz="2000" b="1" kern="0" baseline="30000" dirty="0">
                <a:solidFill>
                  <a:schemeClr val="tx2"/>
                </a:solidFill>
                <a:latin typeface="Microsoft Sans Serif" pitchFamily="34" charset="0"/>
              </a:rPr>
              <a:t> </a:t>
            </a:r>
            <a:r>
              <a:rPr lang="en-US" sz="2000" b="1" kern="0" dirty="0">
                <a:solidFill>
                  <a:schemeClr val="tx2"/>
                </a:solidFill>
                <a:latin typeface="Microsoft Sans Serif" pitchFamily="34" charset="0"/>
              </a:rPr>
              <a:t>    </a:t>
            </a:r>
            <a:r>
              <a:rPr lang="en-US" sz="2000" b="1" kern="0" dirty="0">
                <a:latin typeface="Microsoft Sans Serif" pitchFamily="34" charset="0"/>
              </a:rPr>
              <a:t>-</a:t>
            </a:r>
            <a:r>
              <a:rPr lang="en-US" sz="2000" b="1" kern="0" dirty="0">
                <a:solidFill>
                  <a:schemeClr val="tx2"/>
                </a:solidFill>
                <a:latin typeface="Microsoft Sans Serif" pitchFamily="34" charset="0"/>
              </a:rPr>
              <a:t> </a:t>
            </a:r>
            <a:r>
              <a:rPr lang="en-US" sz="2000" b="1" kern="0" dirty="0">
                <a:latin typeface="Microsoft Sans Serif" pitchFamily="34" charset="0"/>
              </a:rPr>
              <a:t>Control run, perturbed/forced runs, historical runs, future simulations,  2xCO</a:t>
            </a:r>
            <a:r>
              <a:rPr lang="en-US" sz="1800" b="1" kern="0" dirty="0">
                <a:latin typeface="Microsoft Sans Serif" pitchFamily="34" charset="0"/>
              </a:rPr>
              <a:t>2</a:t>
            </a:r>
            <a:r>
              <a:rPr lang="en-US" sz="2000" b="1" kern="0" dirty="0">
                <a:latin typeface="Microsoft Sans Serif" pitchFamily="34" charset="0"/>
              </a:rPr>
              <a:t> runs, AMIP runs</a:t>
            </a:r>
          </a:p>
          <a:p>
            <a:pPr marL="342900" indent="-342900" algn="l">
              <a:spcBef>
                <a:spcPct val="20000"/>
              </a:spcBef>
              <a:buFont typeface="Arial" pitchFamily="34" charset="0"/>
              <a:buChar char="•"/>
              <a:defRPr/>
            </a:pPr>
            <a:r>
              <a:rPr lang="en-US" sz="2400" b="1" kern="0" dirty="0">
                <a:solidFill>
                  <a:schemeClr val="tx2"/>
                </a:solidFill>
                <a:latin typeface="Microsoft Sans Serif" pitchFamily="34" charset="0"/>
              </a:rPr>
              <a:t>Differences between weather and climate models: </a:t>
            </a:r>
            <a:endParaRPr lang="en-US" b="1" kern="0" dirty="0">
              <a:solidFill>
                <a:schemeClr val="tx2"/>
              </a:solidFill>
              <a:latin typeface="Microsoft Sans Serif" pitchFamily="34" charset="0"/>
            </a:endParaRPr>
          </a:p>
          <a:p>
            <a:pPr marL="342900" indent="-342900" algn="l">
              <a:spcBef>
                <a:spcPct val="20000"/>
              </a:spcBef>
              <a:defRPr/>
            </a:pPr>
            <a:r>
              <a:rPr lang="en-US" sz="2000" b="1" kern="0" dirty="0">
                <a:latin typeface="Microsoft Sans Serif" pitchFamily="34" charset="0"/>
              </a:rPr>
              <a:t> 	- initial conditions, forcing, simulation length, components, purpose</a:t>
            </a:r>
          </a:p>
          <a:p>
            <a:pPr marL="342900" indent="-342900" algn="l">
              <a:spcBef>
                <a:spcPct val="20000"/>
              </a:spcBef>
              <a:buFont typeface="Arial" pitchFamily="34" charset="0"/>
              <a:buChar char="•"/>
              <a:defRPr/>
            </a:pPr>
            <a:r>
              <a:rPr lang="en-US" sz="2400" b="1" kern="0" dirty="0">
                <a:solidFill>
                  <a:schemeClr val="tx2"/>
                </a:solidFill>
                <a:latin typeface="Microsoft Sans Serif" pitchFamily="34" charset="0"/>
              </a:rPr>
              <a:t>Regional climate modeling: </a:t>
            </a:r>
            <a:r>
              <a:rPr lang="en-US" sz="2000" b="1" kern="0" dirty="0">
                <a:latin typeface="Microsoft Sans Serif" pitchFamily="34" charset="0"/>
              </a:rPr>
              <a:t>more details, needs boundary forcing</a:t>
            </a:r>
          </a:p>
        </p:txBody>
      </p:sp>
      <p:sp>
        <p:nvSpPr>
          <p:cNvPr id="7" name="Line 4"/>
          <p:cNvSpPr>
            <a:spLocks noChangeShapeType="1"/>
          </p:cNvSpPr>
          <p:nvPr/>
        </p:nvSpPr>
        <p:spPr bwMode="auto">
          <a:xfrm>
            <a:off x="0" y="838200"/>
            <a:ext cx="9144000" cy="0"/>
          </a:xfrm>
          <a:prstGeom prst="line">
            <a:avLst/>
          </a:prstGeom>
          <a:noFill/>
          <a:ln w="31750">
            <a:solidFill>
              <a:schemeClr val="accent1"/>
            </a:solidFill>
            <a:round/>
            <a:headEnd/>
            <a:tailEnd/>
          </a:ln>
        </p:spPr>
        <p:txBody>
          <a:bodyPr anchor="ctr"/>
          <a:lstStyle/>
          <a:p>
            <a:endParaRPr lang="en-US"/>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linds(horizontal)">
                                      <p:cBhvr>
                                        <p:cTn id="13" dur="500"/>
                                        <p:tgtEl>
                                          <p:spTgt spid="6">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blinds(horizontal)">
                                      <p:cBhvr>
                                        <p:cTn id="16" dur="500"/>
                                        <p:tgtEl>
                                          <p:spTgt spid="6">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blinds(horizontal)">
                                      <p:cBhvr>
                                        <p:cTn id="19" dur="500"/>
                                        <p:tgtEl>
                                          <p:spTgt spid="6">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blinds(horizontal)">
                                      <p:cBhvr>
                                        <p:cTn id="22" dur="500"/>
                                        <p:tgtEl>
                                          <p:spTgt spid="6">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blinds(horizontal)">
                                      <p:cBhvr>
                                        <p:cTn id="25" dur="500"/>
                                        <p:tgtEl>
                                          <p:spTgt spid="6">
                                            <p:txEl>
                                              <p:pRg st="7" end="7"/>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blinds(horizontal)">
                                      <p:cBhvr>
                                        <p:cTn id="28" dur="500"/>
                                        <p:tgtEl>
                                          <p:spTgt spid="6">
                                            <p:txEl>
                                              <p:pRg st="8" end="8"/>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animEffect transition="in" filter="blinds(horizontal)">
                                      <p:cBhvr>
                                        <p:cTn id="31" dur="500"/>
                                        <p:tgtEl>
                                          <p:spTgt spid="6">
                                            <p:txEl>
                                              <p:pRg st="12" end="12"/>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6">
                                            <p:txEl>
                                              <p:pRg st="13" end="13"/>
                                            </p:txEl>
                                          </p:spTgt>
                                        </p:tgtEl>
                                        <p:attrNameLst>
                                          <p:attrName>style.visibility</p:attrName>
                                        </p:attrNameLst>
                                      </p:cBhvr>
                                      <p:to>
                                        <p:strVal val="visible"/>
                                      </p:to>
                                    </p:set>
                                    <p:animEffect transition="in" filter="blinds(horizontal)">
                                      <p:cBhvr>
                                        <p:cTn id="34" dur="500"/>
                                        <p:tgtEl>
                                          <p:spTgt spid="6">
                                            <p:txEl>
                                              <p:pRg st="13" end="13"/>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Effect transition="in" filter="blinds(horizontal)">
                                      <p:cBhvr>
                                        <p:cTn id="37" dur="500"/>
                                        <p:tgtEl>
                                          <p:spTgt spid="6">
                                            <p:txEl>
                                              <p:pRg st="9" end="9"/>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6">
                                            <p:txEl>
                                              <p:pRg st="10" end="10"/>
                                            </p:txEl>
                                          </p:spTgt>
                                        </p:tgtEl>
                                        <p:attrNameLst>
                                          <p:attrName>style.visibility</p:attrName>
                                        </p:attrNameLst>
                                      </p:cBhvr>
                                      <p:to>
                                        <p:strVal val="visible"/>
                                      </p:to>
                                    </p:set>
                                    <p:animEffect transition="in" filter="blinds(horizontal)">
                                      <p:cBhvr>
                                        <p:cTn id="40" dur="500"/>
                                        <p:tgtEl>
                                          <p:spTgt spid="6">
                                            <p:txEl>
                                              <p:pRg st="10" end="10"/>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animEffect transition="in" filter="blinds(horizontal)">
                                      <p:cBhvr>
                                        <p:cTn id="43"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4505325" y="52689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a:xfrm>
            <a:off x="7086600" y="6781800"/>
            <a:ext cx="1905000" cy="457200"/>
          </a:xfrm>
        </p:spPr>
        <p:txBody>
          <a:bodyPr/>
          <a:lstStyle/>
          <a:p>
            <a:pPr>
              <a:defRPr/>
            </a:pPr>
            <a:fld id="{11004247-48B2-4E85-AE06-0779406BEB7B}" type="slidenum">
              <a:rPr lang="en-US" smtClean="0">
                <a:solidFill>
                  <a:schemeClr val="bg2"/>
                </a:solidFill>
              </a:rPr>
              <a:pPr>
                <a:defRPr/>
              </a:pPr>
              <a:t>39</a:t>
            </a:fld>
            <a:endParaRPr lang="en-US" dirty="0">
              <a:solidFill>
                <a:schemeClr val="bg2"/>
              </a:solidFill>
            </a:endParaRPr>
          </a:p>
        </p:txBody>
      </p:sp>
      <p:sp>
        <p:nvSpPr>
          <p:cNvPr id="7" name="Line 4"/>
          <p:cNvSpPr>
            <a:spLocks noChangeShapeType="1"/>
          </p:cNvSpPr>
          <p:nvPr/>
        </p:nvSpPr>
        <p:spPr bwMode="auto">
          <a:xfrm>
            <a:off x="0" y="1676400"/>
            <a:ext cx="9144000" cy="0"/>
          </a:xfrm>
          <a:prstGeom prst="line">
            <a:avLst/>
          </a:prstGeom>
          <a:noFill/>
          <a:ln w="31750">
            <a:solidFill>
              <a:schemeClr val="accent1"/>
            </a:solidFill>
            <a:round/>
            <a:headEnd/>
            <a:tailEnd/>
          </a:ln>
        </p:spPr>
        <p:txBody>
          <a:bodyPr anchor="ctr"/>
          <a:lstStyle/>
          <a:p>
            <a:endParaRPr lang="en-US"/>
          </a:p>
        </p:txBody>
      </p:sp>
      <p:sp>
        <p:nvSpPr>
          <p:cNvPr id="8" name="Rectangle 2"/>
          <p:cNvSpPr txBox="1">
            <a:spLocks noChangeArrowheads="1"/>
          </p:cNvSpPr>
          <p:nvPr/>
        </p:nvSpPr>
        <p:spPr>
          <a:xfrm>
            <a:off x="0" y="533400"/>
            <a:ext cx="9144000" cy="1143000"/>
          </a:xfrm>
          <a:prstGeom prst="rect">
            <a:avLst/>
          </a:prstGeom>
          <a:effectLst>
            <a:outerShdw blurRad="50800" dist="38100" dir="2700000" algn="tl" rotWithShape="0">
              <a:prstClr val="black"/>
            </a:outerShdw>
          </a:effectLst>
        </p:spPr>
        <p:txBody>
          <a:bodyPr/>
          <a:lstStyle/>
          <a:p>
            <a:pPr algn="l">
              <a:defRPr/>
            </a:pPr>
            <a:r>
              <a:rPr lang="en-US" b="1" kern="0" dirty="0">
                <a:solidFill>
                  <a:srgbClr val="FF3300"/>
                </a:solidFill>
                <a:latin typeface="Arial" charset="0"/>
                <a:ea typeface="SimSun" pitchFamily="2" charset="-122"/>
              </a:rPr>
              <a:t>    </a:t>
            </a:r>
            <a:r>
              <a:rPr lang="en-US" sz="2400" b="1" kern="0" dirty="0">
                <a:solidFill>
                  <a:schemeClr val="accent1"/>
                </a:solidFill>
                <a:latin typeface="Arial" charset="0"/>
                <a:ea typeface="SimSun" pitchFamily="2" charset="-122"/>
              </a:rPr>
              <a:t>Next Lecture: </a:t>
            </a:r>
            <a:endParaRPr lang="en-US" b="1" kern="0" dirty="0">
              <a:solidFill>
                <a:schemeClr val="accent1"/>
              </a:solidFill>
              <a:latin typeface="Arial" charset="0"/>
              <a:ea typeface="SimSun" pitchFamily="2" charset="-122"/>
            </a:endParaRPr>
          </a:p>
          <a:p>
            <a:pPr>
              <a:defRPr/>
            </a:pPr>
            <a:r>
              <a:rPr lang="en-US" sz="3200" b="1" kern="0" dirty="0">
                <a:solidFill>
                  <a:srgbClr val="FF3300"/>
                </a:solidFill>
                <a:latin typeface="Arial" charset="0"/>
                <a:ea typeface="SimSun" pitchFamily="2" charset="-122"/>
              </a:rPr>
              <a:t>Common Climate Simulations and Projections   </a:t>
            </a:r>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 y="2286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Why Do We Need Climate Models?</a:t>
            </a:r>
          </a:p>
        </p:txBody>
      </p:sp>
      <p:sp>
        <p:nvSpPr>
          <p:cNvPr id="3" name="Line 4"/>
          <p:cNvSpPr>
            <a:spLocks noChangeShapeType="1"/>
          </p:cNvSpPr>
          <p:nvPr/>
        </p:nvSpPr>
        <p:spPr bwMode="auto">
          <a:xfrm>
            <a:off x="0" y="9144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152400" y="990600"/>
            <a:ext cx="8915400" cy="5478423"/>
          </a:xfrm>
          <a:prstGeom prst="rect">
            <a:avLst/>
          </a:prstGeom>
        </p:spPr>
        <p:txBody>
          <a:bodyPr wrap="square">
            <a:spAutoFit/>
          </a:bodyPr>
          <a:lstStyle/>
          <a:p>
            <a:pPr algn="l">
              <a:buFont typeface="Arial" pitchFamily="34" charset="0"/>
              <a:buChar char="•"/>
            </a:pPr>
            <a:r>
              <a:rPr lang="en-US" sz="2000" b="1" dirty="0">
                <a:solidFill>
                  <a:srgbClr val="FF0000"/>
                </a:solidFill>
              </a:rPr>
              <a:t>  We need models to help us understand many physical processes:</a:t>
            </a:r>
          </a:p>
          <a:p>
            <a:pPr marL="457200" indent="-457200" algn="l"/>
            <a:r>
              <a:rPr lang="en-US" sz="2000" b="1" dirty="0">
                <a:solidFill>
                  <a:srgbClr val="000000"/>
                </a:solidFill>
              </a:rPr>
              <a:t>   - </a:t>
            </a:r>
            <a:r>
              <a:rPr lang="en-US" sz="1800" b="1" dirty="0">
                <a:solidFill>
                  <a:srgbClr val="000000"/>
                </a:solidFill>
              </a:rPr>
              <a:t>We can’t control the real climate system, but we can control the models of the climate system to study </a:t>
            </a:r>
            <a:r>
              <a:rPr lang="en-US" sz="1800" b="1" dirty="0">
                <a:solidFill>
                  <a:schemeClr val="tx2"/>
                </a:solidFill>
              </a:rPr>
              <a:t>(how?)</a:t>
            </a:r>
            <a:r>
              <a:rPr lang="en-US" sz="1800" b="1" dirty="0">
                <a:solidFill>
                  <a:srgbClr val="000000"/>
                </a:solidFill>
              </a:rPr>
              <a:t> the impacts of various physical processes, such as the impact of clouds, land cover, or GHGs, etc. </a:t>
            </a:r>
            <a:r>
              <a:rPr lang="en-US" sz="1800" b="1" dirty="0">
                <a:solidFill>
                  <a:schemeClr val="tx2"/>
                </a:solidFill>
              </a:rPr>
              <a:t> </a:t>
            </a:r>
          </a:p>
          <a:p>
            <a:pPr marL="457200" indent="-457200" algn="l"/>
            <a:r>
              <a:rPr lang="en-US" sz="1800" b="1" dirty="0">
                <a:solidFill>
                  <a:srgbClr val="000000"/>
                </a:solidFill>
              </a:rPr>
              <a:t>    - Observational data are often incomplete. Model data can help us study the climate. 		</a:t>
            </a:r>
            <a:r>
              <a:rPr lang="en-US" sz="2000" b="1" dirty="0">
                <a:solidFill>
                  <a:srgbClr val="000000"/>
                </a:solidFill>
              </a:rPr>
              <a:t> </a:t>
            </a:r>
          </a:p>
          <a:p>
            <a:pPr algn="l">
              <a:buFont typeface="Arial" pitchFamily="34" charset="0"/>
              <a:buChar char="•"/>
            </a:pPr>
            <a:r>
              <a:rPr lang="en-US" sz="2000" b="1" dirty="0">
                <a:solidFill>
                  <a:srgbClr val="FF3300"/>
                </a:solidFill>
              </a:rPr>
              <a:t> We need models to simulate and reproduce </a:t>
            </a:r>
            <a:r>
              <a:rPr lang="en-US" sz="2000" b="1" dirty="0" err="1">
                <a:solidFill>
                  <a:srgbClr val="FF3300"/>
                </a:solidFill>
              </a:rPr>
              <a:t>paleoclimates</a:t>
            </a:r>
            <a:r>
              <a:rPr lang="en-US" sz="2000" b="1" dirty="0">
                <a:solidFill>
                  <a:srgbClr val="FF3300"/>
                </a:solidFill>
              </a:rPr>
              <a:t>, </a:t>
            </a:r>
            <a:r>
              <a:rPr lang="en-US" sz="1800" b="1" dirty="0">
                <a:solidFill>
                  <a:srgbClr val="000000"/>
                </a:solidFill>
              </a:rPr>
              <a:t>for which there are only very limited proxy data. </a:t>
            </a:r>
            <a:endParaRPr lang="en-US" sz="2000" b="1" dirty="0">
              <a:solidFill>
                <a:srgbClr val="FF3300"/>
              </a:solidFill>
            </a:endParaRPr>
          </a:p>
          <a:p>
            <a:pPr algn="l">
              <a:buFont typeface="Arial" pitchFamily="34" charset="0"/>
              <a:buChar char="•"/>
            </a:pPr>
            <a:endParaRPr lang="en-US" sz="1400" b="1" dirty="0">
              <a:solidFill>
                <a:srgbClr val="FF3300"/>
              </a:solidFill>
            </a:endParaRPr>
          </a:p>
          <a:p>
            <a:pPr algn="l">
              <a:buFont typeface="Arial" pitchFamily="34" charset="0"/>
              <a:buChar char="•"/>
            </a:pPr>
            <a:r>
              <a:rPr lang="en-US" sz="2000" b="1" dirty="0">
                <a:solidFill>
                  <a:srgbClr val="FF3300"/>
                </a:solidFill>
              </a:rPr>
              <a:t> We need models to predict future climate changes:</a:t>
            </a:r>
            <a:r>
              <a:rPr lang="en-US" sz="1800" b="1" dirty="0">
                <a:solidFill>
                  <a:srgbClr val="000000"/>
                </a:solidFill>
              </a:rPr>
              <a:t> </a:t>
            </a:r>
          </a:p>
          <a:p>
            <a:pPr algn="l"/>
            <a:r>
              <a:rPr lang="en-US" sz="1800" b="1" dirty="0">
                <a:solidFill>
                  <a:srgbClr val="000000"/>
                </a:solidFill>
              </a:rPr>
              <a:t>    The global climate models represent our best understanding of the climate system,  thus they are our best tool (albeit imperfect) for predicting future climate changes.  </a:t>
            </a:r>
          </a:p>
          <a:p>
            <a:pPr algn="l">
              <a:buFont typeface="Arial" pitchFamily="34" charset="0"/>
              <a:buChar char="•"/>
            </a:pPr>
            <a:endParaRPr lang="en-US" sz="1400" b="1" dirty="0">
              <a:solidFill>
                <a:srgbClr val="FF3300"/>
              </a:solidFill>
            </a:endParaRPr>
          </a:p>
          <a:p>
            <a:pPr algn="l">
              <a:buFont typeface="Arial" pitchFamily="34" charset="0"/>
              <a:buChar char="•"/>
            </a:pPr>
            <a:r>
              <a:rPr lang="en-US" sz="2000" b="1" dirty="0">
                <a:solidFill>
                  <a:srgbClr val="FF3300"/>
                </a:solidFill>
              </a:rPr>
              <a:t> We need models to perform many hypothetic experiments:  </a:t>
            </a:r>
            <a:endParaRPr lang="en-US" sz="1800" b="1" dirty="0">
              <a:solidFill>
                <a:srgbClr val="000000"/>
              </a:solidFill>
            </a:endParaRPr>
          </a:p>
          <a:p>
            <a:pPr algn="l"/>
            <a:r>
              <a:rPr lang="en-US" sz="1800" b="1" dirty="0">
                <a:solidFill>
                  <a:srgbClr val="000000"/>
                </a:solidFill>
              </a:rPr>
              <a:t>    These experiments are of interest scientifically (e.g., what would happen to our weather and climate if the Rocky Mountain Range were removed?), but can’t be done in the real world. </a:t>
            </a:r>
          </a:p>
          <a:p>
            <a:pPr algn="l"/>
            <a:endParaRPr lang="en-US" sz="1800" b="1" dirty="0">
              <a:solidFill>
                <a:srgbClr val="000000"/>
              </a:solidFill>
            </a:endParaRPr>
          </a:p>
          <a:p>
            <a:pPr algn="l">
              <a:buFont typeface="Arial" pitchFamily="34" charset="0"/>
              <a:buChar char="•"/>
            </a:pPr>
            <a:r>
              <a:rPr lang="en-US" sz="2000" b="1" dirty="0">
                <a:solidFill>
                  <a:srgbClr val="FF3300"/>
                </a:solidFill>
              </a:rPr>
              <a:t> Climate modeling has become one of the most important approaches in climate research!</a:t>
            </a:r>
            <a:endParaRPr lang="en-US" sz="1800" b="1" dirty="0">
              <a:solidFill>
                <a:srgbClr val="FF3300"/>
              </a:solidFill>
            </a:endParaRPr>
          </a:p>
        </p:txBody>
      </p:sp>
      <p:sp>
        <p:nvSpPr>
          <p:cNvPr id="6" name="TextBox 5"/>
          <p:cNvSpPr txBox="1"/>
          <p:nvPr/>
        </p:nvSpPr>
        <p:spPr>
          <a:xfrm>
            <a:off x="458688" y="2362200"/>
            <a:ext cx="3934090" cy="461665"/>
          </a:xfrm>
          <a:prstGeom prst="rect">
            <a:avLst/>
          </a:prstGeom>
          <a:noFill/>
        </p:spPr>
        <p:txBody>
          <a:bodyPr wrap="none" rtlCol="0">
            <a:spAutoFit/>
          </a:bodyPr>
          <a:lstStyle/>
          <a:p>
            <a:r>
              <a:rPr lang="en-US" sz="2400" b="1" dirty="0">
                <a:solidFill>
                  <a:srgbClr val="C00000"/>
                </a:solidFill>
              </a:rPr>
              <a:t>Can you think of any reasons?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xit" presetSubtype="10" fill="hold" nodeType="withEffect">
                                  <p:stCondLst>
                                    <p:cond delay="0"/>
                                  </p:stCondLst>
                                  <p:childTnLst>
                                    <p:animEffect transition="out" filter="blinds(horizontal)">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3" presetClass="entr" presetSubtype="1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blinds(horizontal)">
                                      <p:cBhvr>
                                        <p:cTn id="13" dur="500"/>
                                        <p:tgtEl>
                                          <p:spTgt spid="5">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blinds(horizontal)">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blinds(horizontal)">
                                      <p:cBhvr>
                                        <p:cTn id="21" dur="500"/>
                                        <p:tgtEl>
                                          <p:spTgt spid="5">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blinds(horizontal)">
                                      <p:cBhvr>
                                        <p:cTn id="24" dur="500"/>
                                        <p:tgtEl>
                                          <p:spTgt spid="5">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linds(horizontal)">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blinds(horizontal)">
                                      <p:cBhvr>
                                        <p:cTn id="32" dur="500"/>
                                        <p:tgtEl>
                                          <p:spTgt spid="5">
                                            <p:txEl>
                                              <p:pRg st="8" end="8"/>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Effect transition="in" filter="blinds(horizontal)">
                                      <p:cBhvr>
                                        <p:cTn id="35" dur="500"/>
                                        <p:tgtEl>
                                          <p:spTgt spid="5">
                                            <p:txEl>
                                              <p:pRg st="9" end="9"/>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5">
                                            <p:txEl>
                                              <p:pRg st="11" end="11"/>
                                            </p:txEl>
                                          </p:spTgt>
                                        </p:tgtEl>
                                        <p:attrNameLst>
                                          <p:attrName>style.visibility</p:attrName>
                                        </p:attrNameLst>
                                      </p:cBhvr>
                                      <p:to>
                                        <p:strVal val="visible"/>
                                      </p:to>
                                    </p:set>
                                    <p:animEffect transition="in" filter="blinds(horizontal)">
                                      <p:cBhvr>
                                        <p:cTn id="38"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609600" y="152400"/>
            <a:ext cx="9144000" cy="685800"/>
          </a:xfrm>
          <a:prstGeom prst="rect">
            <a:avLst/>
          </a:prstGeom>
          <a:effectLst>
            <a:outerShdw blurRad="50800" dist="38100" dir="2700000" algn="tl" rotWithShape="0">
              <a:prstClr val="black"/>
            </a:outerShdw>
          </a:effectLst>
        </p:spPr>
        <p:txBody>
          <a:bodyPr/>
          <a:lstStyle/>
          <a:p>
            <a:pPr>
              <a:defRPr/>
            </a:pPr>
            <a:r>
              <a:rPr lang="en-US" sz="3200" b="1" dirty="0">
                <a:latin typeface="Arial Narrow" pitchFamily="34" charset="0"/>
                <a:ea typeface="SimSun" pitchFamily="2" charset="-122"/>
              </a:rPr>
              <a:t>Examples of Climate Modeling </a:t>
            </a:r>
          </a:p>
        </p:txBody>
      </p:sp>
      <p:sp>
        <p:nvSpPr>
          <p:cNvPr id="3076" name="Text Box 4"/>
          <p:cNvSpPr txBox="1">
            <a:spLocks noChangeArrowheads="1"/>
          </p:cNvSpPr>
          <p:nvPr/>
        </p:nvSpPr>
        <p:spPr bwMode="auto">
          <a:xfrm>
            <a:off x="4505325" y="5040313"/>
            <a:ext cx="184150" cy="396875"/>
          </a:xfrm>
          <a:prstGeom prst="rect">
            <a:avLst/>
          </a:prstGeom>
          <a:noFill/>
          <a:ln w="25400">
            <a:noFill/>
            <a:miter lim="800000"/>
            <a:headEnd/>
            <a:tailEnd/>
          </a:ln>
        </p:spPr>
        <p:txBody>
          <a:bodyPr wrap="none">
            <a:spAutoFit/>
          </a:bodyPr>
          <a:lstStyle/>
          <a:p>
            <a:endParaRPr lang="en-US" sz="2000" b="1">
              <a:solidFill>
                <a:srgbClr val="000000"/>
              </a:solidFill>
              <a:latin typeface="Arial" charset="0"/>
            </a:endParaRPr>
          </a:p>
        </p:txBody>
      </p:sp>
      <p:sp>
        <p:nvSpPr>
          <p:cNvPr id="13" name="Slide Number Placeholder 12"/>
          <p:cNvSpPr>
            <a:spLocks noGrp="1"/>
          </p:cNvSpPr>
          <p:nvPr>
            <p:ph type="sldNum" sz="quarter" idx="12"/>
          </p:nvPr>
        </p:nvSpPr>
        <p:spPr>
          <a:xfrm>
            <a:off x="7086600" y="6553200"/>
            <a:ext cx="1905000" cy="457200"/>
          </a:xfrm>
        </p:spPr>
        <p:txBody>
          <a:bodyPr/>
          <a:lstStyle/>
          <a:p>
            <a:pPr>
              <a:defRPr/>
            </a:pPr>
            <a:fld id="{11004247-48B2-4E85-AE06-0779406BEB7B}" type="slidenum">
              <a:rPr lang="en-US" smtClean="0">
                <a:solidFill>
                  <a:srgbClr val="000000"/>
                </a:solidFill>
              </a:rPr>
              <a:pPr>
                <a:defRPr/>
              </a:pPr>
              <a:t>5</a:t>
            </a:fld>
            <a:endParaRPr lang="en-US" dirty="0">
              <a:solidFill>
                <a:srgbClr val="000000"/>
              </a:solidFill>
            </a:endParaRPr>
          </a:p>
        </p:txBody>
      </p:sp>
      <p:sp>
        <p:nvSpPr>
          <p:cNvPr id="6" name="Rectangle 3"/>
          <p:cNvSpPr txBox="1">
            <a:spLocks noChangeArrowheads="1"/>
          </p:cNvSpPr>
          <p:nvPr/>
        </p:nvSpPr>
        <p:spPr bwMode="auto">
          <a:xfrm>
            <a:off x="152400" y="1143000"/>
            <a:ext cx="8915400" cy="5562600"/>
          </a:xfrm>
          <a:prstGeom prst="rect">
            <a:avLst/>
          </a:prstGeom>
          <a:noFill/>
          <a:ln w="9525">
            <a:noFill/>
            <a:miter lim="800000"/>
            <a:headEnd/>
            <a:tailEnd/>
          </a:ln>
        </p:spPr>
        <p:txBody>
          <a:bodyPr/>
          <a:lstStyle/>
          <a:p>
            <a:pPr marL="342900" indent="-342900" algn="l">
              <a:spcBef>
                <a:spcPct val="20000"/>
              </a:spcBef>
              <a:defRPr/>
            </a:pPr>
            <a:endParaRPr lang="en-US" sz="300" b="1" kern="0" dirty="0">
              <a:solidFill>
                <a:srgbClr val="000000"/>
              </a:solidFill>
              <a:latin typeface="Microsoft Sans Serif" pitchFamily="34" charset="0"/>
            </a:endParaRPr>
          </a:p>
        </p:txBody>
      </p:sp>
      <p:sp>
        <p:nvSpPr>
          <p:cNvPr id="7"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8" name="Rectangle 3"/>
          <p:cNvSpPr txBox="1">
            <a:spLocks noChangeArrowheads="1"/>
          </p:cNvSpPr>
          <p:nvPr/>
        </p:nvSpPr>
        <p:spPr bwMode="auto">
          <a:xfrm>
            <a:off x="0" y="762000"/>
            <a:ext cx="9067800" cy="990600"/>
          </a:xfrm>
          <a:prstGeom prst="rect">
            <a:avLst/>
          </a:prstGeom>
          <a:noFill/>
          <a:ln w="9525">
            <a:noFill/>
            <a:miter lim="800000"/>
            <a:headEnd/>
            <a:tailEnd/>
          </a:ln>
        </p:spPr>
        <p:txBody>
          <a:bodyPr/>
          <a:lstStyle/>
          <a:p>
            <a:pPr marL="342900" indent="-342900" algn="l">
              <a:spcBef>
                <a:spcPct val="20000"/>
              </a:spcBef>
              <a:buFontTx/>
              <a:buChar char="•"/>
              <a:defRPr/>
            </a:pPr>
            <a:r>
              <a:rPr lang="en-US" sz="2000" b="1" kern="0" dirty="0">
                <a:solidFill>
                  <a:srgbClr val="FF0000"/>
                </a:solidFill>
                <a:latin typeface="Microsoft Sans Serif" pitchFamily="34" charset="0"/>
              </a:rPr>
              <a:t>2xCO</a:t>
            </a:r>
            <a:r>
              <a:rPr lang="en-US" sz="1400" b="1" kern="0" dirty="0">
                <a:solidFill>
                  <a:srgbClr val="FF0000"/>
                </a:solidFill>
                <a:latin typeface="Microsoft Sans Serif" pitchFamily="34" charset="0"/>
              </a:rPr>
              <a:t>2</a:t>
            </a:r>
            <a:r>
              <a:rPr lang="en-US" sz="2000" b="1" kern="0" dirty="0">
                <a:solidFill>
                  <a:srgbClr val="FF0000"/>
                </a:solidFill>
                <a:latin typeface="Microsoft Sans Serif" pitchFamily="34" charset="0"/>
              </a:rPr>
              <a:t> experiments: </a:t>
            </a:r>
            <a:r>
              <a:rPr lang="en-US" sz="1800" b="1" kern="0" dirty="0">
                <a:solidFill>
                  <a:srgbClr val="000000"/>
                </a:solidFill>
                <a:latin typeface="Microsoft Sans Serif" pitchFamily="34" charset="0"/>
              </a:rPr>
              <a:t>Double CO</a:t>
            </a:r>
            <a:r>
              <a:rPr lang="en-US" sz="1400" b="1" kern="0" dirty="0">
                <a:solidFill>
                  <a:srgbClr val="000000"/>
                </a:solidFill>
                <a:latin typeface="Microsoft Sans Serif" pitchFamily="34" charset="0"/>
              </a:rPr>
              <a:t>2</a:t>
            </a:r>
            <a:r>
              <a:rPr lang="en-US" sz="1800" b="1" kern="0" dirty="0">
                <a:solidFill>
                  <a:srgbClr val="000000"/>
                </a:solidFill>
                <a:latin typeface="Microsoft Sans Serif" pitchFamily="34" charset="0"/>
              </a:rPr>
              <a:t> level in an AGCM, run the model with a slab ocean model for 60-80 years, examine the last 20-30yr mean T, </a:t>
            </a:r>
            <a:r>
              <a:rPr lang="en-US" sz="1800" b="1" kern="0" dirty="0" err="1">
                <a:solidFill>
                  <a:srgbClr val="000000"/>
                </a:solidFill>
                <a:latin typeface="Microsoft Sans Serif" pitchFamily="34" charset="0"/>
              </a:rPr>
              <a:t>precip</a:t>
            </a:r>
            <a:r>
              <a:rPr lang="en-US" sz="1800" b="1" kern="0" dirty="0">
                <a:solidFill>
                  <a:srgbClr val="000000"/>
                </a:solidFill>
                <a:latin typeface="Microsoft Sans Serif" pitchFamily="34" charset="0"/>
              </a:rPr>
              <a:t>, and other changes from a control run with 1xCO</a:t>
            </a:r>
            <a:r>
              <a:rPr lang="en-US" sz="1400" b="1" kern="0" dirty="0">
                <a:solidFill>
                  <a:srgbClr val="000000"/>
                </a:solidFill>
                <a:latin typeface="Microsoft Sans Serif" pitchFamily="34" charset="0"/>
              </a:rPr>
              <a:t>2</a:t>
            </a:r>
            <a:r>
              <a:rPr lang="en-US" sz="1800" b="1" kern="0" dirty="0">
                <a:solidFill>
                  <a:srgbClr val="000000"/>
                </a:solidFill>
                <a:latin typeface="Microsoft Sans Serif" pitchFamily="34" charset="0"/>
              </a:rPr>
              <a:t>. </a:t>
            </a:r>
            <a:r>
              <a:rPr lang="en-US" sz="1800" b="1" kern="0" dirty="0">
                <a:solidFill>
                  <a:srgbClr val="C00000"/>
                </a:solidFill>
                <a:latin typeface="Microsoft Sans Serif" pitchFamily="34" charset="0"/>
              </a:rPr>
              <a:t>You’ll do this simulation using the </a:t>
            </a:r>
            <a:r>
              <a:rPr lang="en-US" sz="1800" b="1" kern="0" dirty="0" err="1">
                <a:solidFill>
                  <a:srgbClr val="C00000"/>
                </a:solidFill>
                <a:latin typeface="Microsoft Sans Serif" pitchFamily="34" charset="0"/>
              </a:rPr>
              <a:t>EdGCM</a:t>
            </a:r>
            <a:r>
              <a:rPr lang="en-US" sz="1800" b="1" kern="0" dirty="0">
                <a:solidFill>
                  <a:srgbClr val="C00000"/>
                </a:solidFill>
                <a:latin typeface="Microsoft Sans Serif" pitchFamily="34" charset="0"/>
              </a:rPr>
              <a:t>!</a:t>
            </a:r>
          </a:p>
          <a:p>
            <a:pPr marL="342900" indent="-342900" algn="l">
              <a:spcBef>
                <a:spcPct val="20000"/>
              </a:spcBef>
              <a:buFontTx/>
              <a:buChar char="•"/>
              <a:defRPr/>
            </a:pPr>
            <a:endParaRPr lang="en-US" sz="1800" b="1" kern="0" dirty="0">
              <a:solidFill>
                <a:srgbClr val="000000"/>
              </a:solidFill>
              <a:latin typeface="Microsoft Sans Serif" pitchFamily="34" charset="0"/>
            </a:endParaRPr>
          </a:p>
          <a:p>
            <a:pPr marL="342900" indent="-342900" algn="l">
              <a:spcBef>
                <a:spcPct val="20000"/>
              </a:spcBef>
              <a:buFontTx/>
              <a:buChar char="•"/>
              <a:defRPr/>
            </a:pPr>
            <a:endParaRPr lang="en-US" sz="1800" b="1" kern="0" dirty="0">
              <a:solidFill>
                <a:srgbClr val="000000"/>
              </a:solidFill>
              <a:latin typeface="Microsoft Sans Serif" pitchFamily="34" charset="0"/>
            </a:endParaRPr>
          </a:p>
        </p:txBody>
      </p:sp>
      <p:pic>
        <p:nvPicPr>
          <p:cNvPr id="204802" name="Picture 2"/>
          <p:cNvPicPr>
            <a:picLocks noChangeAspect="1" noChangeArrowheads="1"/>
          </p:cNvPicPr>
          <p:nvPr/>
        </p:nvPicPr>
        <p:blipFill>
          <a:blip r:embed="rId3" cstate="print"/>
          <a:srcRect/>
          <a:stretch>
            <a:fillRect/>
          </a:stretch>
        </p:blipFill>
        <p:spPr bwMode="auto">
          <a:xfrm>
            <a:off x="609601" y="1828800"/>
            <a:ext cx="7696199" cy="2362200"/>
          </a:xfrm>
          <a:prstGeom prst="rect">
            <a:avLst/>
          </a:prstGeom>
          <a:noFill/>
          <a:ln w="9525">
            <a:noFill/>
            <a:miter lim="800000"/>
            <a:headEnd/>
            <a:tailEnd/>
          </a:ln>
        </p:spPr>
      </p:pic>
      <p:pic>
        <p:nvPicPr>
          <p:cNvPr id="204803" name="Picture 3"/>
          <p:cNvPicPr>
            <a:picLocks noChangeAspect="1" noChangeArrowheads="1"/>
          </p:cNvPicPr>
          <p:nvPr/>
        </p:nvPicPr>
        <p:blipFill>
          <a:blip r:embed="rId4" cstate="print"/>
          <a:srcRect t="663"/>
          <a:stretch>
            <a:fillRect/>
          </a:stretch>
        </p:blipFill>
        <p:spPr bwMode="auto">
          <a:xfrm>
            <a:off x="612776" y="4191000"/>
            <a:ext cx="7679643" cy="2402730"/>
          </a:xfrm>
          <a:prstGeom prst="rect">
            <a:avLst/>
          </a:prstGeom>
          <a:noFill/>
          <a:ln w="9525">
            <a:noFill/>
            <a:miter lim="800000"/>
            <a:headEnd/>
            <a:tailEnd/>
          </a:ln>
        </p:spPr>
      </p:pic>
      <p:sp>
        <p:nvSpPr>
          <p:cNvPr id="10" name="TextBox 9"/>
          <p:cNvSpPr txBox="1"/>
          <p:nvPr/>
        </p:nvSpPr>
        <p:spPr>
          <a:xfrm>
            <a:off x="3607245" y="6488668"/>
            <a:ext cx="1726755" cy="369332"/>
          </a:xfrm>
          <a:prstGeom prst="rect">
            <a:avLst/>
          </a:prstGeom>
          <a:noFill/>
        </p:spPr>
        <p:txBody>
          <a:bodyPr wrap="none" rtlCol="0">
            <a:spAutoFit/>
          </a:bodyPr>
          <a:lstStyle/>
          <a:p>
            <a:r>
              <a:rPr lang="en-US" sz="1800" dirty="0">
                <a:solidFill>
                  <a:srgbClr val="000000"/>
                </a:solidFill>
              </a:rPr>
              <a:t>Hansen et al.1984</a:t>
            </a: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457200" y="152400"/>
            <a:ext cx="9144000" cy="685800"/>
          </a:xfrm>
          <a:prstGeom prst="rect">
            <a:avLst/>
          </a:prstGeom>
          <a:effectLst>
            <a:outerShdw blurRad="50800" dist="38100" dir="2700000" algn="tl" rotWithShape="0">
              <a:prstClr val="black"/>
            </a:outerShdw>
          </a:effectLst>
        </p:spPr>
        <p:txBody>
          <a:bodyPr/>
          <a:lstStyle/>
          <a:p>
            <a:pPr>
              <a:defRPr/>
            </a:pPr>
            <a:r>
              <a:rPr lang="en-US" sz="3200" b="1" dirty="0">
                <a:latin typeface="Arial Narrow" pitchFamily="34" charset="0"/>
                <a:ea typeface="SimSun" pitchFamily="2" charset="-122"/>
              </a:rPr>
              <a:t>Examples of Climate Modeling  </a:t>
            </a:r>
          </a:p>
        </p:txBody>
      </p:sp>
      <p:sp>
        <p:nvSpPr>
          <p:cNvPr id="3076" name="Text Box 4"/>
          <p:cNvSpPr txBox="1">
            <a:spLocks noChangeArrowheads="1"/>
          </p:cNvSpPr>
          <p:nvPr/>
        </p:nvSpPr>
        <p:spPr bwMode="auto">
          <a:xfrm>
            <a:off x="4505325" y="50403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a:xfrm>
            <a:off x="7086600" y="6553200"/>
            <a:ext cx="1905000" cy="457200"/>
          </a:xfrm>
        </p:spPr>
        <p:txBody>
          <a:bodyPr/>
          <a:lstStyle/>
          <a:p>
            <a:pPr>
              <a:defRPr/>
            </a:pPr>
            <a:fld id="{11004247-48B2-4E85-AE06-0779406BEB7B}" type="slidenum">
              <a:rPr lang="en-US" smtClean="0">
                <a:solidFill>
                  <a:schemeClr val="bg2"/>
                </a:solidFill>
              </a:rPr>
              <a:pPr>
                <a:defRPr/>
              </a:pPr>
              <a:t>6</a:t>
            </a:fld>
            <a:endParaRPr lang="en-US" dirty="0">
              <a:solidFill>
                <a:schemeClr val="bg2"/>
              </a:solidFill>
            </a:endParaRPr>
          </a:p>
        </p:txBody>
      </p:sp>
      <p:sp>
        <p:nvSpPr>
          <p:cNvPr id="6" name="Rectangle 3"/>
          <p:cNvSpPr txBox="1">
            <a:spLocks noChangeArrowheads="1"/>
          </p:cNvSpPr>
          <p:nvPr/>
        </p:nvSpPr>
        <p:spPr bwMode="auto">
          <a:xfrm>
            <a:off x="152400" y="1143000"/>
            <a:ext cx="8915400" cy="5562600"/>
          </a:xfrm>
          <a:prstGeom prst="rect">
            <a:avLst/>
          </a:prstGeom>
          <a:noFill/>
          <a:ln w="9525">
            <a:noFill/>
            <a:miter lim="800000"/>
            <a:headEnd/>
            <a:tailEnd/>
          </a:ln>
        </p:spPr>
        <p:txBody>
          <a:bodyPr/>
          <a:lstStyle/>
          <a:p>
            <a:pPr marL="342900" indent="-342900" algn="l">
              <a:spcBef>
                <a:spcPct val="20000"/>
              </a:spcBef>
              <a:defRPr/>
            </a:pPr>
            <a:endParaRPr lang="en-US" sz="300" b="1" kern="0" dirty="0">
              <a:latin typeface="Microsoft Sans Serif" pitchFamily="34" charset="0"/>
            </a:endParaRPr>
          </a:p>
        </p:txBody>
      </p:sp>
      <p:sp>
        <p:nvSpPr>
          <p:cNvPr id="7"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p>
        </p:txBody>
      </p:sp>
      <p:sp>
        <p:nvSpPr>
          <p:cNvPr id="8" name="Rectangle 3"/>
          <p:cNvSpPr txBox="1">
            <a:spLocks noChangeArrowheads="1"/>
          </p:cNvSpPr>
          <p:nvPr/>
        </p:nvSpPr>
        <p:spPr bwMode="auto">
          <a:xfrm>
            <a:off x="152400" y="838200"/>
            <a:ext cx="8915400" cy="1295400"/>
          </a:xfrm>
          <a:prstGeom prst="rect">
            <a:avLst/>
          </a:prstGeom>
          <a:noFill/>
          <a:ln w="9525">
            <a:noFill/>
            <a:miter lim="800000"/>
            <a:headEnd/>
            <a:tailEnd/>
          </a:ln>
        </p:spPr>
        <p:txBody>
          <a:bodyPr/>
          <a:lstStyle/>
          <a:p>
            <a:pPr marL="342900" indent="-342900" algn="l">
              <a:spcBef>
                <a:spcPct val="20000"/>
              </a:spcBef>
              <a:buFontTx/>
              <a:buChar char="•"/>
              <a:defRPr/>
            </a:pPr>
            <a:r>
              <a:rPr lang="en-US" sz="2000" b="1" kern="0" dirty="0">
                <a:solidFill>
                  <a:srgbClr val="FF0000"/>
                </a:solidFill>
                <a:latin typeface="Microsoft Sans Serif" pitchFamily="34" charset="0"/>
              </a:rPr>
              <a:t>Nuclear winter experiments:  </a:t>
            </a:r>
            <a:r>
              <a:rPr lang="en-US" sz="1800" b="1" kern="0" dirty="0">
                <a:latin typeface="Microsoft Sans Serif" pitchFamily="34" charset="0"/>
              </a:rPr>
              <a:t>A nuclear war or impacts of comets or asteroids can inject  large amounts of smoke and soot into the stratosphere, causing large global cooling – referred to as “nuclear winter”.  </a:t>
            </a:r>
          </a:p>
          <a:p>
            <a:pPr marL="342900" indent="-342900" algn="l">
              <a:spcBef>
                <a:spcPct val="20000"/>
              </a:spcBef>
              <a:defRPr/>
            </a:pPr>
            <a:endParaRPr lang="en-US" sz="1800" b="1" kern="0" dirty="0">
              <a:latin typeface="Microsoft Sans Serif" pitchFamily="34" charset="0"/>
            </a:endParaRPr>
          </a:p>
          <a:p>
            <a:pPr marL="342900" indent="-342900" algn="l">
              <a:spcBef>
                <a:spcPct val="20000"/>
              </a:spcBef>
              <a:defRPr/>
            </a:pPr>
            <a:endParaRPr lang="en-US" sz="1800" b="1" kern="0" dirty="0">
              <a:latin typeface="Microsoft Sans Serif" pitchFamily="34" charset="0"/>
            </a:endParaRPr>
          </a:p>
        </p:txBody>
      </p:sp>
      <p:pic>
        <p:nvPicPr>
          <p:cNvPr id="205829" name="Picture 5"/>
          <p:cNvPicPr>
            <a:picLocks noChangeAspect="1" noChangeArrowheads="1"/>
          </p:cNvPicPr>
          <p:nvPr/>
        </p:nvPicPr>
        <p:blipFill>
          <a:blip r:embed="rId3" cstate="print"/>
          <a:srcRect/>
          <a:stretch>
            <a:fillRect/>
          </a:stretch>
        </p:blipFill>
        <p:spPr bwMode="auto">
          <a:xfrm>
            <a:off x="1828800" y="1752600"/>
            <a:ext cx="6324600" cy="5105400"/>
          </a:xfrm>
          <a:prstGeom prst="rect">
            <a:avLst/>
          </a:prstGeom>
          <a:noFill/>
          <a:ln w="9525">
            <a:noFill/>
            <a:miter lim="800000"/>
            <a:headEnd/>
            <a:tailEnd/>
          </a:ln>
        </p:spPr>
      </p:pic>
      <p:sp>
        <p:nvSpPr>
          <p:cNvPr id="14" name="TextBox 13"/>
          <p:cNvSpPr txBox="1"/>
          <p:nvPr/>
        </p:nvSpPr>
        <p:spPr>
          <a:xfrm>
            <a:off x="5851567" y="6527260"/>
            <a:ext cx="1768433" cy="369332"/>
          </a:xfrm>
          <a:prstGeom prst="rect">
            <a:avLst/>
          </a:prstGeom>
          <a:noFill/>
        </p:spPr>
        <p:txBody>
          <a:bodyPr wrap="none" rtlCol="0">
            <a:spAutoFit/>
          </a:bodyPr>
          <a:lstStyle/>
          <a:p>
            <a:r>
              <a:rPr lang="en-US" sz="1800" dirty="0" err="1"/>
              <a:t>Robock</a:t>
            </a:r>
            <a:r>
              <a:rPr lang="en-US" sz="1800" dirty="0"/>
              <a:t> et al. 2007</a:t>
            </a: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p:cNvPicPr>
            <a:picLocks noChangeAspect="1" noChangeArrowheads="1"/>
          </p:cNvPicPr>
          <p:nvPr/>
        </p:nvPicPr>
        <p:blipFill>
          <a:blip r:embed="rId3" cstate="print"/>
          <a:srcRect/>
          <a:stretch>
            <a:fillRect/>
          </a:stretch>
        </p:blipFill>
        <p:spPr bwMode="auto">
          <a:xfrm>
            <a:off x="609600" y="457200"/>
            <a:ext cx="8020050" cy="6324600"/>
          </a:xfrm>
          <a:prstGeom prst="rect">
            <a:avLst/>
          </a:prstGeom>
          <a:noFill/>
          <a:ln w="9525">
            <a:noFill/>
            <a:miter lim="800000"/>
            <a:headEnd/>
            <a:tailEnd/>
          </a:ln>
        </p:spPr>
      </p:pic>
      <p:sp>
        <p:nvSpPr>
          <p:cNvPr id="3" name="TextBox 2"/>
          <p:cNvSpPr txBox="1"/>
          <p:nvPr/>
        </p:nvSpPr>
        <p:spPr>
          <a:xfrm>
            <a:off x="7620000" y="6515100"/>
            <a:ext cx="1471878" cy="307777"/>
          </a:xfrm>
          <a:prstGeom prst="rect">
            <a:avLst/>
          </a:prstGeom>
          <a:noFill/>
        </p:spPr>
        <p:txBody>
          <a:bodyPr wrap="none" rtlCol="0">
            <a:spAutoFit/>
          </a:bodyPr>
          <a:lstStyle/>
          <a:p>
            <a:r>
              <a:rPr lang="en-US" sz="1400" b="1" dirty="0" err="1"/>
              <a:t>Robock</a:t>
            </a:r>
            <a:r>
              <a:rPr lang="en-US" sz="1400" b="1" dirty="0"/>
              <a:t> et al. 2007</a:t>
            </a:r>
          </a:p>
        </p:txBody>
      </p:sp>
      <p:sp>
        <p:nvSpPr>
          <p:cNvPr id="4" name="Rectangle 3"/>
          <p:cNvSpPr/>
          <p:nvPr/>
        </p:nvSpPr>
        <p:spPr>
          <a:xfrm>
            <a:off x="2133600" y="0"/>
            <a:ext cx="4663456" cy="523220"/>
          </a:xfrm>
          <a:prstGeom prst="rect">
            <a:avLst/>
          </a:prstGeom>
        </p:spPr>
        <p:txBody>
          <a:bodyPr wrap="none">
            <a:spAutoFit/>
          </a:bodyPr>
          <a:lstStyle/>
          <a:p>
            <a:r>
              <a:rPr lang="en-US" b="1" kern="0" dirty="0">
                <a:solidFill>
                  <a:srgbClr val="FF0000"/>
                </a:solidFill>
                <a:latin typeface="Microsoft Sans Serif" pitchFamily="34" charset="0"/>
              </a:rPr>
              <a:t>Nuclear Winter Experiments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457200" y="152400"/>
            <a:ext cx="9144000" cy="685800"/>
          </a:xfrm>
          <a:prstGeom prst="rect">
            <a:avLst/>
          </a:prstGeom>
          <a:effectLst>
            <a:outerShdw blurRad="50800" dist="38100" dir="2700000" algn="tl" rotWithShape="0">
              <a:prstClr val="black"/>
            </a:outerShdw>
          </a:effectLst>
        </p:spPr>
        <p:txBody>
          <a:bodyPr/>
          <a:lstStyle/>
          <a:p>
            <a:pPr>
              <a:defRPr/>
            </a:pPr>
            <a:r>
              <a:rPr lang="en-US" sz="3200" b="1" dirty="0">
                <a:latin typeface="Arial Narrow" pitchFamily="34" charset="0"/>
                <a:ea typeface="SimSun" pitchFamily="2" charset="-122"/>
              </a:rPr>
              <a:t>Examples of Climate Modeling</a:t>
            </a:r>
          </a:p>
        </p:txBody>
      </p:sp>
      <p:sp>
        <p:nvSpPr>
          <p:cNvPr id="3076" name="Text Box 4"/>
          <p:cNvSpPr txBox="1">
            <a:spLocks noChangeArrowheads="1"/>
          </p:cNvSpPr>
          <p:nvPr/>
        </p:nvSpPr>
        <p:spPr bwMode="auto">
          <a:xfrm>
            <a:off x="4505325" y="50403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a:xfrm>
            <a:off x="7086600" y="6553200"/>
            <a:ext cx="1905000" cy="457200"/>
          </a:xfrm>
        </p:spPr>
        <p:txBody>
          <a:bodyPr/>
          <a:lstStyle/>
          <a:p>
            <a:pPr>
              <a:defRPr/>
            </a:pPr>
            <a:fld id="{11004247-48B2-4E85-AE06-0779406BEB7B}" type="slidenum">
              <a:rPr lang="en-US" smtClean="0">
                <a:solidFill>
                  <a:schemeClr val="bg2"/>
                </a:solidFill>
              </a:rPr>
              <a:pPr>
                <a:defRPr/>
              </a:pPr>
              <a:t>8</a:t>
            </a:fld>
            <a:endParaRPr lang="en-US" dirty="0">
              <a:solidFill>
                <a:schemeClr val="bg2"/>
              </a:solidFill>
            </a:endParaRPr>
          </a:p>
        </p:txBody>
      </p:sp>
      <p:sp>
        <p:nvSpPr>
          <p:cNvPr id="6" name="Rectangle 3"/>
          <p:cNvSpPr txBox="1">
            <a:spLocks noChangeArrowheads="1"/>
          </p:cNvSpPr>
          <p:nvPr/>
        </p:nvSpPr>
        <p:spPr bwMode="auto">
          <a:xfrm>
            <a:off x="152400" y="1143000"/>
            <a:ext cx="8915400" cy="5562600"/>
          </a:xfrm>
          <a:prstGeom prst="rect">
            <a:avLst/>
          </a:prstGeom>
          <a:noFill/>
          <a:ln w="9525">
            <a:noFill/>
            <a:miter lim="800000"/>
            <a:headEnd/>
            <a:tailEnd/>
          </a:ln>
        </p:spPr>
        <p:txBody>
          <a:bodyPr/>
          <a:lstStyle/>
          <a:p>
            <a:pPr marL="342900" indent="-342900" algn="l">
              <a:spcBef>
                <a:spcPct val="20000"/>
              </a:spcBef>
              <a:defRPr/>
            </a:pPr>
            <a:endParaRPr lang="en-US" sz="300" b="1" kern="0" dirty="0">
              <a:latin typeface="Microsoft Sans Serif" pitchFamily="34" charset="0"/>
            </a:endParaRPr>
          </a:p>
        </p:txBody>
      </p:sp>
      <p:sp>
        <p:nvSpPr>
          <p:cNvPr id="7"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p>
        </p:txBody>
      </p:sp>
      <p:sp>
        <p:nvSpPr>
          <p:cNvPr id="8" name="Rectangle 3"/>
          <p:cNvSpPr txBox="1">
            <a:spLocks noChangeArrowheads="1"/>
          </p:cNvSpPr>
          <p:nvPr/>
        </p:nvSpPr>
        <p:spPr bwMode="auto">
          <a:xfrm>
            <a:off x="152400" y="838200"/>
            <a:ext cx="8839200" cy="990600"/>
          </a:xfrm>
          <a:prstGeom prst="rect">
            <a:avLst/>
          </a:prstGeom>
          <a:noFill/>
          <a:ln w="9525">
            <a:noFill/>
            <a:miter lim="800000"/>
            <a:headEnd/>
            <a:tailEnd/>
          </a:ln>
        </p:spPr>
        <p:txBody>
          <a:bodyPr/>
          <a:lstStyle/>
          <a:p>
            <a:pPr marL="342900" indent="-342900" algn="l">
              <a:spcBef>
                <a:spcPct val="20000"/>
              </a:spcBef>
              <a:buFontTx/>
              <a:buChar char="•"/>
              <a:defRPr/>
            </a:pPr>
            <a:r>
              <a:rPr lang="en-US" sz="2000" b="1" kern="0" dirty="0" err="1">
                <a:solidFill>
                  <a:srgbClr val="FF0000"/>
                </a:solidFill>
                <a:latin typeface="Microsoft Sans Serif" pitchFamily="34" charset="0"/>
              </a:rPr>
              <a:t>Geoengineering</a:t>
            </a:r>
            <a:r>
              <a:rPr lang="en-US" sz="2000" b="1" kern="0" dirty="0">
                <a:solidFill>
                  <a:srgbClr val="FF0000"/>
                </a:solidFill>
                <a:latin typeface="Microsoft Sans Serif" pitchFamily="34" charset="0"/>
              </a:rPr>
              <a:t> experiments: </a:t>
            </a:r>
            <a:r>
              <a:rPr lang="en-US" sz="1800" b="1" kern="0" dirty="0">
                <a:latin typeface="Microsoft Sans Serif" pitchFamily="34" charset="0"/>
              </a:rPr>
              <a:t>Artificially put large amounts of sulfate aerosols into the stratosphere (emulating volcanic eruptions), and see how the climate responds. </a:t>
            </a:r>
          </a:p>
          <a:p>
            <a:pPr marL="342900" indent="-342900" algn="l">
              <a:spcBef>
                <a:spcPct val="20000"/>
              </a:spcBef>
              <a:buFontTx/>
              <a:buChar char="•"/>
              <a:defRPr/>
            </a:pPr>
            <a:endParaRPr lang="en-US" sz="1800" b="1" kern="0" dirty="0">
              <a:latin typeface="Microsoft Sans Serif" pitchFamily="34" charset="0"/>
            </a:endParaRPr>
          </a:p>
          <a:p>
            <a:pPr marL="342900" indent="-342900" algn="l">
              <a:spcBef>
                <a:spcPct val="20000"/>
              </a:spcBef>
              <a:buFontTx/>
              <a:buChar char="•"/>
              <a:defRPr/>
            </a:pPr>
            <a:endParaRPr lang="en-US" sz="1800" b="1" kern="0" dirty="0">
              <a:latin typeface="Microsoft Sans Serif" pitchFamily="34" charset="0"/>
            </a:endParaRPr>
          </a:p>
        </p:txBody>
      </p:sp>
      <p:sp>
        <p:nvSpPr>
          <p:cNvPr id="10" name="TextBox 9"/>
          <p:cNvSpPr txBox="1"/>
          <p:nvPr/>
        </p:nvSpPr>
        <p:spPr>
          <a:xfrm>
            <a:off x="3586407" y="6400800"/>
            <a:ext cx="1768433" cy="369332"/>
          </a:xfrm>
          <a:prstGeom prst="rect">
            <a:avLst/>
          </a:prstGeom>
          <a:noFill/>
        </p:spPr>
        <p:txBody>
          <a:bodyPr wrap="none" rtlCol="0">
            <a:spAutoFit/>
          </a:bodyPr>
          <a:lstStyle/>
          <a:p>
            <a:r>
              <a:rPr lang="en-US" sz="1800" dirty="0" err="1"/>
              <a:t>Robock</a:t>
            </a:r>
            <a:r>
              <a:rPr lang="en-US" sz="1800" dirty="0"/>
              <a:t> et al. 2008</a:t>
            </a:r>
          </a:p>
        </p:txBody>
      </p:sp>
      <p:pic>
        <p:nvPicPr>
          <p:cNvPr id="205826" name="Picture 2"/>
          <p:cNvPicPr>
            <a:picLocks noChangeAspect="1" noChangeArrowheads="1"/>
          </p:cNvPicPr>
          <p:nvPr/>
        </p:nvPicPr>
        <p:blipFill>
          <a:blip r:embed="rId3" cstate="print"/>
          <a:srcRect/>
          <a:stretch>
            <a:fillRect/>
          </a:stretch>
        </p:blipFill>
        <p:spPr bwMode="auto">
          <a:xfrm>
            <a:off x="914400" y="1884136"/>
            <a:ext cx="7296150" cy="4516664"/>
          </a:xfrm>
          <a:prstGeom prst="rect">
            <a:avLst/>
          </a:prstGeom>
          <a:noFill/>
          <a:ln w="9525">
            <a:noFill/>
            <a:miter lim="800000"/>
            <a:headEnd/>
            <a:tailEnd/>
          </a:ln>
        </p:spPr>
      </p:pic>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 y="2286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Can We Trust the Models?</a:t>
            </a:r>
          </a:p>
        </p:txBody>
      </p:sp>
      <p:sp>
        <p:nvSpPr>
          <p:cNvPr id="3" name="Line 4"/>
          <p:cNvSpPr>
            <a:spLocks noChangeShapeType="1"/>
          </p:cNvSpPr>
          <p:nvPr/>
        </p:nvSpPr>
        <p:spPr bwMode="auto">
          <a:xfrm>
            <a:off x="0" y="9144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5" name="Rectangle 4"/>
          <p:cNvSpPr/>
          <p:nvPr/>
        </p:nvSpPr>
        <p:spPr>
          <a:xfrm>
            <a:off x="152400" y="990600"/>
            <a:ext cx="8686800" cy="5262979"/>
          </a:xfrm>
          <a:prstGeom prst="rect">
            <a:avLst/>
          </a:prstGeom>
        </p:spPr>
        <p:txBody>
          <a:bodyPr wrap="square">
            <a:spAutoFit/>
          </a:bodyPr>
          <a:lstStyle/>
          <a:p>
            <a:pPr algn="l">
              <a:buFont typeface="Arial" pitchFamily="34" charset="0"/>
              <a:buChar char="•"/>
            </a:pPr>
            <a:r>
              <a:rPr lang="en-US" sz="2400" b="1" dirty="0">
                <a:solidFill>
                  <a:srgbClr val="FF0000"/>
                </a:solidFill>
              </a:rPr>
              <a:t> Climate models </a:t>
            </a:r>
            <a:r>
              <a:rPr lang="en-US" sz="2400" b="1" dirty="0"/>
              <a:t>vary in complexity. A model is a simplified version of the real world. It may be useful for certain purpose, but may not be suitable for other applications. </a:t>
            </a:r>
            <a:endParaRPr lang="en-US" sz="2400" b="1" dirty="0">
              <a:solidFill>
                <a:srgbClr val="FF0000"/>
              </a:solidFill>
            </a:endParaRPr>
          </a:p>
          <a:p>
            <a:pPr algn="l">
              <a:buFont typeface="Arial" pitchFamily="34" charset="0"/>
              <a:buChar char="•"/>
            </a:pPr>
            <a:endParaRPr lang="en-US" sz="2400" b="1" dirty="0">
              <a:solidFill>
                <a:srgbClr val="FF0000"/>
              </a:solidFill>
            </a:endParaRPr>
          </a:p>
          <a:p>
            <a:pPr algn="l">
              <a:buFont typeface="Arial" pitchFamily="34" charset="0"/>
              <a:buChar char="•"/>
            </a:pPr>
            <a:r>
              <a:rPr lang="en-US" sz="2400" b="1" dirty="0">
                <a:solidFill>
                  <a:srgbClr val="FF0000"/>
                </a:solidFill>
              </a:rPr>
              <a:t> In general, the global climate models simulate the large-scale processes relatively well, such as atmospheric circulation, temperature and humidity fields. </a:t>
            </a:r>
          </a:p>
          <a:p>
            <a:pPr algn="l">
              <a:buFont typeface="Arial" pitchFamily="34" charset="0"/>
              <a:buChar char="•"/>
            </a:pPr>
            <a:endParaRPr lang="en-US" sz="2400" b="1" dirty="0">
              <a:solidFill>
                <a:srgbClr val="FF0000"/>
              </a:solidFill>
            </a:endParaRPr>
          </a:p>
          <a:p>
            <a:pPr algn="l">
              <a:buFont typeface="Arial" pitchFamily="34" charset="0"/>
              <a:buChar char="•"/>
            </a:pPr>
            <a:r>
              <a:rPr lang="en-US" sz="2400" b="1" dirty="0"/>
              <a:t> But they tend to have difficulties in simulating the small-scale  processes, such as the formation of clouds, convective precipitation, thunderstorms, and other severe weather events.  </a:t>
            </a:r>
            <a:r>
              <a:rPr lang="en-US" sz="2400" b="1" dirty="0">
                <a:solidFill>
                  <a:schemeClr val="tx2"/>
                </a:solidFill>
              </a:rPr>
              <a:t>  </a:t>
            </a:r>
          </a:p>
          <a:p>
            <a:pPr algn="l">
              <a:buFont typeface="Arial" pitchFamily="34" charset="0"/>
              <a:buChar char="•"/>
            </a:pPr>
            <a:endParaRPr lang="en-US" sz="2400" b="1" dirty="0">
              <a:solidFill>
                <a:schemeClr val="tx2"/>
              </a:solidFill>
            </a:endParaRPr>
          </a:p>
          <a:p>
            <a:pPr algn="l">
              <a:buFont typeface="Arial" pitchFamily="34" charset="0"/>
              <a:buChar char="•"/>
            </a:pPr>
            <a:r>
              <a:rPr lang="en-US" sz="2400" b="1" dirty="0">
                <a:solidFill>
                  <a:schemeClr val="tx2"/>
                </a:solidFill>
              </a:rPr>
              <a:t>  One needs to know the strength and weakness of a model in order to properly use it.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linds(horizontal)">
                                      <p:cBhvr>
                                        <p:cTn id="7" dur="500"/>
                                        <p:tgtEl>
                                          <p:spTgt spid="5">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6" end="6"/>
                                            </p:txEl>
                                          </p:spTgt>
                                        </p:tgtEl>
                                        <p:attrNameLst>
                                          <p:attrName>style.visibility</p:attrName>
                                        </p:attrNameLst>
                                      </p:cBhvr>
                                      <p:to>
                                        <p:strVal val="visible"/>
                                      </p:to>
                                    </p:set>
                                    <p:animEffect transition="in" filter="blinds(horizontal)">
                                      <p:cBhvr>
                                        <p:cTn id="1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lank Presentation">
  <a:themeElements>
    <a:clrScheme name="">
      <a:dk1>
        <a:srgbClr val="000000"/>
      </a:dk1>
      <a:lt1>
        <a:srgbClr val="FFFFFF"/>
      </a:lt1>
      <a:dk2>
        <a:srgbClr val="3333CC"/>
      </a:dk2>
      <a:lt2>
        <a:srgbClr val="FF3300"/>
      </a:lt2>
      <a:accent1>
        <a:srgbClr val="00CCFF"/>
      </a:accent1>
      <a:accent2>
        <a:srgbClr val="00FFFF"/>
      </a:accent2>
      <a:accent3>
        <a:srgbClr val="ADADE2"/>
      </a:accent3>
      <a:accent4>
        <a:srgbClr val="DADADA"/>
      </a:accent4>
      <a:accent5>
        <a:srgbClr val="AAE2FF"/>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lgn="ctr">
          <a:solidFill>
            <a:schemeClr val="bg2"/>
          </a:solidFill>
          <a:prstDash val="solid"/>
          <a:round/>
          <a:headEnd type="none" w="med" len="med"/>
          <a:tailEnd type="triangle" w="med"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smtClean="0">
            <a:ln>
              <a:noFill/>
            </a:ln>
            <a:solidFill>
              <a:schemeClr val="bg2"/>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2"/>
          </a:solidFill>
          <a:prstDash val="solid"/>
          <a:round/>
          <a:headEnd type="none" w="med" len="med"/>
          <a:tailEnd type="triangle" w="med" len="sm"/>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2"/>
            </a:solidFill>
            <a:effectLst/>
            <a:latin typeface="Arial Narrow"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ordwide Template KU">
  <a:themeElements>
    <a:clrScheme name="Wordwide Template KU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ordwide Template KU">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ordwide Template K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ordwide Template K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ordwide Template K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ordwide Template K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ordwide Template K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ordwide Template K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ordwide Template K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ordwide Template K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ordwide Template K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ordwide Template K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ordwide Template K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ordwide Template K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ordwide Template KU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
      <a:dk1>
        <a:srgbClr val="000000"/>
      </a:dk1>
      <a:lt1>
        <a:srgbClr val="FFFFFF"/>
      </a:lt1>
      <a:dk2>
        <a:srgbClr val="3333CC"/>
      </a:dk2>
      <a:lt2>
        <a:srgbClr val="FF3300"/>
      </a:lt2>
      <a:accent1>
        <a:srgbClr val="00CCFF"/>
      </a:accent1>
      <a:accent2>
        <a:srgbClr val="00FFFF"/>
      </a:accent2>
      <a:accent3>
        <a:srgbClr val="ADADE2"/>
      </a:accent3>
      <a:accent4>
        <a:srgbClr val="DADADA"/>
      </a:accent4>
      <a:accent5>
        <a:srgbClr val="AAE2FF"/>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lgn="ctr">
          <a:solidFill>
            <a:schemeClr val="bg2"/>
          </a:solidFill>
          <a:prstDash val="solid"/>
          <a:round/>
          <a:headEnd type="none" w="med" len="med"/>
          <a:tailEnd type="triangle" w="med"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smtClean="0">
            <a:ln>
              <a:noFill/>
            </a:ln>
            <a:solidFill>
              <a:schemeClr val="bg2"/>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2"/>
          </a:solidFill>
          <a:prstDash val="solid"/>
          <a:round/>
          <a:headEnd type="none" w="med" len="med"/>
          <a:tailEnd type="triangle" w="med" len="sm"/>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2"/>
            </a:solidFill>
            <a:effectLst/>
            <a:latin typeface="Arial Narrow"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ank Presentation">
  <a:themeElements>
    <a:clrScheme name="">
      <a:dk1>
        <a:srgbClr val="000000"/>
      </a:dk1>
      <a:lt1>
        <a:srgbClr val="FFFFFF"/>
      </a:lt1>
      <a:dk2>
        <a:srgbClr val="3333CC"/>
      </a:dk2>
      <a:lt2>
        <a:srgbClr val="FF3300"/>
      </a:lt2>
      <a:accent1>
        <a:srgbClr val="00CCFF"/>
      </a:accent1>
      <a:accent2>
        <a:srgbClr val="00FFFF"/>
      </a:accent2>
      <a:accent3>
        <a:srgbClr val="ADADE2"/>
      </a:accent3>
      <a:accent4>
        <a:srgbClr val="DADADA"/>
      </a:accent4>
      <a:accent5>
        <a:srgbClr val="AAE2FF"/>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lgn="ctr">
          <a:solidFill>
            <a:schemeClr val="bg2"/>
          </a:solidFill>
          <a:prstDash val="solid"/>
          <a:round/>
          <a:headEnd type="none" w="med" len="med"/>
          <a:tailEnd type="triangle" w="med"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smtClean="0">
            <a:ln>
              <a:noFill/>
            </a:ln>
            <a:solidFill>
              <a:schemeClr val="bg2"/>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2"/>
          </a:solidFill>
          <a:prstDash val="solid"/>
          <a:round/>
          <a:headEnd type="none" w="med" len="med"/>
          <a:tailEnd type="triangle" w="med" len="sm"/>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2"/>
            </a:solidFill>
            <a:effectLst/>
            <a:latin typeface="Arial Narrow"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majorFont>
      <a:minorFont>
        <a:latin typeface="Calisto MT"/>
        <a:ea typeface=""/>
        <a:cs typeface=""/>
        <a:font script="Jpan" typeface="ＭＳ 明朝"/>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Blank Presentation">
  <a:themeElements>
    <a:clrScheme name="">
      <a:dk1>
        <a:srgbClr val="000000"/>
      </a:dk1>
      <a:lt1>
        <a:srgbClr val="FFFFFF"/>
      </a:lt1>
      <a:dk2>
        <a:srgbClr val="3333CC"/>
      </a:dk2>
      <a:lt2>
        <a:srgbClr val="FF3300"/>
      </a:lt2>
      <a:accent1>
        <a:srgbClr val="00CCFF"/>
      </a:accent1>
      <a:accent2>
        <a:srgbClr val="00FFFF"/>
      </a:accent2>
      <a:accent3>
        <a:srgbClr val="ADADE2"/>
      </a:accent3>
      <a:accent4>
        <a:srgbClr val="DADADA"/>
      </a:accent4>
      <a:accent5>
        <a:srgbClr val="AAE2FF"/>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lgn="ctr">
          <a:solidFill>
            <a:schemeClr val="bg2"/>
          </a:solidFill>
          <a:prstDash val="solid"/>
          <a:round/>
          <a:headEnd type="none" w="med" len="med"/>
          <a:tailEnd type="triangle" w="med"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smtClean="0">
            <a:ln>
              <a:noFill/>
            </a:ln>
            <a:solidFill>
              <a:schemeClr val="bg2"/>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2"/>
          </a:solidFill>
          <a:prstDash val="solid"/>
          <a:round/>
          <a:headEnd type="none" w="med" len="med"/>
          <a:tailEnd type="triangle" w="med" len="sm"/>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2"/>
            </a:solidFill>
            <a:effectLst/>
            <a:latin typeface="Arial Narrow"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
      <a:dk1>
        <a:srgbClr val="000000"/>
      </a:dk1>
      <a:lt1>
        <a:srgbClr val="FFFFFF"/>
      </a:lt1>
      <a:dk2>
        <a:srgbClr val="000000"/>
      </a:dk2>
      <a:lt2>
        <a:srgbClr val="108BD9"/>
      </a:lt2>
      <a:accent1>
        <a:srgbClr val="ADC610"/>
      </a:accent1>
      <a:accent2>
        <a:srgbClr val="002B60"/>
      </a:accent2>
      <a:accent3>
        <a:srgbClr val="FFFFFF"/>
      </a:accent3>
      <a:accent4>
        <a:srgbClr val="000000"/>
      </a:accent4>
      <a:accent5>
        <a:srgbClr val="D3DFAA"/>
      </a:accent5>
      <a:accent6>
        <a:srgbClr val="002656"/>
      </a:accent6>
      <a:hlink>
        <a:srgbClr val="A10058"/>
      </a:hlink>
      <a:folHlink>
        <a:srgbClr val="66BCAA"/>
      </a:folHlink>
    </a:clrScheme>
    <a:fontScheme name="6_Default Design">
      <a:majorFont>
        <a:latin typeface="Bookman Old Style"/>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6_Default Design 8">
        <a:dk1>
          <a:srgbClr val="000000"/>
        </a:dk1>
        <a:lt1>
          <a:srgbClr val="FFFFFF"/>
        </a:lt1>
        <a:dk2>
          <a:srgbClr val="000000"/>
        </a:dk2>
        <a:lt2>
          <a:srgbClr val="108BD9"/>
        </a:lt2>
        <a:accent1>
          <a:srgbClr val="C1C700"/>
        </a:accent1>
        <a:accent2>
          <a:srgbClr val="003B74"/>
        </a:accent2>
        <a:accent3>
          <a:srgbClr val="FFFFFF"/>
        </a:accent3>
        <a:accent4>
          <a:srgbClr val="000000"/>
        </a:accent4>
        <a:accent5>
          <a:srgbClr val="DDE0AA"/>
        </a:accent5>
        <a:accent6>
          <a:srgbClr val="003568"/>
        </a:accent6>
        <a:hlink>
          <a:srgbClr val="C2006E"/>
        </a:hlink>
        <a:folHlink>
          <a:srgbClr val="7FC6B8"/>
        </a:folHlink>
      </a:clrScheme>
      <a:clrMap bg1="lt1" tx1="dk1" bg2="lt2" tx2="dk2" accent1="accent1" accent2="accent2" accent3="accent3" accent4="accent4" accent5="accent5" accent6="accent6" hlink="hlink" folHlink="folHlink"/>
    </a:extraClrScheme>
    <a:extraClrScheme>
      <a:clrScheme name="6_Default Design 9">
        <a:dk1>
          <a:srgbClr val="000000"/>
        </a:dk1>
        <a:lt1>
          <a:srgbClr val="FFFFFF"/>
        </a:lt1>
        <a:dk2>
          <a:srgbClr val="000000"/>
        </a:dk2>
        <a:lt2>
          <a:srgbClr val="108BD9"/>
        </a:lt2>
        <a:accent1>
          <a:srgbClr val="C1C700"/>
        </a:accent1>
        <a:accent2>
          <a:srgbClr val="003B74"/>
        </a:accent2>
        <a:accent3>
          <a:srgbClr val="FFFFFF"/>
        </a:accent3>
        <a:accent4>
          <a:srgbClr val="000000"/>
        </a:accent4>
        <a:accent5>
          <a:srgbClr val="DDE0AA"/>
        </a:accent5>
        <a:accent6>
          <a:srgbClr val="003568"/>
        </a:accent6>
        <a:hlink>
          <a:srgbClr val="C2006E"/>
        </a:hlink>
        <a:folHlink>
          <a:srgbClr val="7FC6B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Office97\Templates\Blank Presentation.pot</Template>
  <TotalTime>55764</TotalTime>
  <Words>3177</Words>
  <Application>Microsoft Office PowerPoint</Application>
  <PresentationFormat>On-screen Show (4:3)</PresentationFormat>
  <Paragraphs>378</Paragraphs>
  <Slides>39</Slides>
  <Notes>25</Notes>
  <HiddenSlides>0</HiddenSlides>
  <MMClips>0</MMClips>
  <ScaleCrop>false</ScaleCrop>
  <HeadingPairs>
    <vt:vector size="8" baseType="variant">
      <vt:variant>
        <vt:lpstr>Fonts Used</vt:lpstr>
      </vt:variant>
      <vt:variant>
        <vt:i4>13</vt:i4>
      </vt:variant>
      <vt:variant>
        <vt:lpstr>Theme</vt:lpstr>
      </vt:variant>
      <vt:variant>
        <vt:i4>8</vt:i4>
      </vt:variant>
      <vt:variant>
        <vt:lpstr>Embedded OLE Servers</vt:lpstr>
      </vt:variant>
      <vt:variant>
        <vt:i4>1</vt:i4>
      </vt:variant>
      <vt:variant>
        <vt:lpstr>Slide Titles</vt:lpstr>
      </vt:variant>
      <vt:variant>
        <vt:i4>39</vt:i4>
      </vt:variant>
    </vt:vector>
  </HeadingPairs>
  <TitlesOfParts>
    <vt:vector size="61" baseType="lpstr">
      <vt:lpstr>ArialMS</vt:lpstr>
      <vt:lpstr>Marker Felt</vt:lpstr>
      <vt:lpstr>SimSun</vt:lpstr>
      <vt:lpstr>Arial</vt:lpstr>
      <vt:lpstr>Arial Narrow</vt:lpstr>
      <vt:lpstr>Bookman Old Style</vt:lpstr>
      <vt:lpstr>Calisto MT</vt:lpstr>
      <vt:lpstr>Cambria</vt:lpstr>
      <vt:lpstr>Microsoft Sans Serif</vt:lpstr>
      <vt:lpstr>Tahoma</vt:lpstr>
      <vt:lpstr>Times</vt:lpstr>
      <vt:lpstr>Times New Roman</vt:lpstr>
      <vt:lpstr>Wingdings</vt:lpstr>
      <vt:lpstr>Blank Presentation</vt:lpstr>
      <vt:lpstr>Generic</vt:lpstr>
      <vt:lpstr>Wordwide Template KU</vt:lpstr>
      <vt:lpstr>1_Blank Presentation</vt:lpstr>
      <vt:lpstr>2_Blank Presentation</vt:lpstr>
      <vt:lpstr>4_Genesis</vt:lpstr>
      <vt:lpstr>3_Blank Presentation</vt:lpstr>
      <vt:lpstr>6_Default Design</vt:lpstr>
      <vt:lpstr>Equation</vt:lpstr>
      <vt:lpstr>A ATM551, Lecture #23 by Aiguo Dai at UAlbany  Introduction to Climate Modeling</vt:lpstr>
      <vt:lpstr>Outline of Today’s Lecture</vt:lpstr>
      <vt:lpstr>What is a Climate Model? </vt:lpstr>
      <vt:lpstr>PowerPoint Presentation</vt:lpstr>
      <vt:lpstr>Examples of Climate Modeling </vt:lpstr>
      <vt:lpstr>Examples of Climate Modeling  </vt:lpstr>
      <vt:lpstr>PowerPoint Presentation</vt:lpstr>
      <vt:lpstr>Examples of Climate Modeling</vt:lpstr>
      <vt:lpstr>PowerPoint Presentation</vt:lpstr>
      <vt:lpstr>PowerPoint Presentation</vt:lpstr>
      <vt:lpstr>PowerPoint Presentation</vt:lpstr>
      <vt:lpstr>Timeline of Climate Model Development</vt:lpstr>
      <vt:lpstr>PowerPoint Presentation</vt:lpstr>
      <vt:lpstr>Climate Computing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Processes to include</vt:lpstr>
      <vt:lpstr>PowerPoint Presentation</vt:lpstr>
      <vt:lpstr>PowerPoint Presentation</vt:lpstr>
      <vt:lpstr>PowerPoint Presentation</vt:lpstr>
      <vt:lpstr>PowerPoint Presentation</vt:lpstr>
      <vt:lpstr>Rocky Mountain Terrain vs. Model Resolution</vt:lpstr>
      <vt:lpstr>Weather Forecast Models vs. Climate Models</vt:lpstr>
      <vt:lpstr>PowerPoint Presentation</vt:lpstr>
      <vt:lpstr>Popular Coupled Climate Models</vt:lpstr>
      <vt:lpstr>Regional Climate Models (RCMs)</vt:lpstr>
      <vt:lpstr>PowerPoint Presentation</vt:lpstr>
      <vt:lpstr>Common Climate Model Simulations</vt:lpstr>
      <vt:lpstr>Key points of Today’s Lecture </vt:lpstr>
      <vt:lpstr>PowerPoint Presentation</vt:lpstr>
    </vt:vector>
  </TitlesOfParts>
  <Company>NCAR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Kevin Trenberth</dc:creator>
  <cp:lastModifiedBy>Dai, Aiguo</cp:lastModifiedBy>
  <cp:revision>852</cp:revision>
  <cp:lastPrinted>2001-10-12T22:50:52Z</cp:lastPrinted>
  <dcterms:created xsi:type="dcterms:W3CDTF">2001-07-28T22:10:26Z</dcterms:created>
  <dcterms:modified xsi:type="dcterms:W3CDTF">2025-11-21T21:59:25Z</dcterms:modified>
</cp:coreProperties>
</file>