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002" r:id="rId2"/>
    <p:sldMasterId id="2147484017" r:id="rId3"/>
  </p:sldMasterIdLst>
  <p:notesMasterIdLst>
    <p:notesMasterId r:id="rId34"/>
  </p:notesMasterIdLst>
  <p:handoutMasterIdLst>
    <p:handoutMasterId r:id="rId35"/>
  </p:handoutMasterIdLst>
  <p:sldIdLst>
    <p:sldId id="468" r:id="rId4"/>
    <p:sldId id="470" r:id="rId5"/>
    <p:sldId id="1156" r:id="rId6"/>
    <p:sldId id="1182" r:id="rId7"/>
    <p:sldId id="1200" r:id="rId8"/>
    <p:sldId id="1207" r:id="rId9"/>
    <p:sldId id="1208" r:id="rId10"/>
    <p:sldId id="1185" r:id="rId11"/>
    <p:sldId id="1184" r:id="rId12"/>
    <p:sldId id="1183" r:id="rId13"/>
    <p:sldId id="1190" r:id="rId14"/>
    <p:sldId id="1193" r:id="rId15"/>
    <p:sldId id="1192" r:id="rId16"/>
    <p:sldId id="1191" r:id="rId17"/>
    <p:sldId id="1186" r:id="rId18"/>
    <p:sldId id="1187" r:id="rId19"/>
    <p:sldId id="1188" r:id="rId20"/>
    <p:sldId id="1189" r:id="rId21"/>
    <p:sldId id="1202" r:id="rId22"/>
    <p:sldId id="1204" r:id="rId23"/>
    <p:sldId id="1167" r:id="rId24"/>
    <p:sldId id="1203" r:id="rId25"/>
    <p:sldId id="1209" r:id="rId26"/>
    <p:sldId id="1194" r:id="rId27"/>
    <p:sldId id="1198" r:id="rId28"/>
    <p:sldId id="1195" r:id="rId29"/>
    <p:sldId id="1206" r:id="rId30"/>
    <p:sldId id="1205" r:id="rId31"/>
    <p:sldId id="1196" r:id="rId32"/>
    <p:sldId id="1201" r:id="rId33"/>
  </p:sldIdLst>
  <p:sldSz cx="9144000" cy="6858000" type="screen4x3"/>
  <p:notesSz cx="7010400" cy="9296400"/>
  <p:defaultTextStyle>
    <a:defPPr>
      <a:defRPr lang="en-US"/>
    </a:defPPr>
    <a:lvl1pPr algn="ctr" rtl="0" eaLnBrk="0" fontAlgn="base" hangingPunct="0">
      <a:spcBef>
        <a:spcPct val="0"/>
      </a:spcBef>
      <a:spcAft>
        <a:spcPct val="0"/>
      </a:spcAft>
      <a:defRPr sz="28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sz="28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sz="28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sz="28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sz="2800" kern="1200">
        <a:solidFill>
          <a:schemeClr val="bg2"/>
        </a:solidFill>
        <a:latin typeface="Arial Narrow" pitchFamily="34" charset="0"/>
        <a:ea typeface="+mn-ea"/>
        <a:cs typeface="+mn-cs"/>
      </a:defRPr>
    </a:lvl5pPr>
    <a:lvl6pPr marL="2286000" algn="l" defTabSz="914400" rtl="0" eaLnBrk="1" latinLnBrk="0" hangingPunct="1">
      <a:defRPr sz="2800" kern="1200">
        <a:solidFill>
          <a:schemeClr val="bg2"/>
        </a:solidFill>
        <a:latin typeface="Arial Narrow" pitchFamily="34" charset="0"/>
        <a:ea typeface="+mn-ea"/>
        <a:cs typeface="+mn-cs"/>
      </a:defRPr>
    </a:lvl6pPr>
    <a:lvl7pPr marL="2743200" algn="l" defTabSz="914400" rtl="0" eaLnBrk="1" latinLnBrk="0" hangingPunct="1">
      <a:defRPr sz="2800" kern="1200">
        <a:solidFill>
          <a:schemeClr val="bg2"/>
        </a:solidFill>
        <a:latin typeface="Arial Narrow" pitchFamily="34" charset="0"/>
        <a:ea typeface="+mn-ea"/>
        <a:cs typeface="+mn-cs"/>
      </a:defRPr>
    </a:lvl7pPr>
    <a:lvl8pPr marL="3200400" algn="l" defTabSz="914400" rtl="0" eaLnBrk="1" latinLnBrk="0" hangingPunct="1">
      <a:defRPr sz="2800" kern="1200">
        <a:solidFill>
          <a:schemeClr val="bg2"/>
        </a:solidFill>
        <a:latin typeface="Arial Narrow" pitchFamily="34" charset="0"/>
        <a:ea typeface="+mn-ea"/>
        <a:cs typeface="+mn-cs"/>
      </a:defRPr>
    </a:lvl8pPr>
    <a:lvl9pPr marL="3657600" algn="l" defTabSz="914400" rtl="0" eaLnBrk="1" latinLnBrk="0" hangingPunct="1">
      <a:defRPr sz="2800" kern="1200">
        <a:solidFill>
          <a:schemeClr val="bg2"/>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00CC"/>
    <a:srgbClr val="00FF00"/>
    <a:srgbClr val="046E4B"/>
    <a:srgbClr val="F8F8F8"/>
    <a:srgbClr val="7BE3E1"/>
    <a:srgbClr val="99CCFF"/>
    <a:srgbClr val="33CC33"/>
    <a:srgbClr val="99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670" autoAdjust="0"/>
  </p:normalViewPr>
  <p:slideViewPr>
    <p:cSldViewPr>
      <p:cViewPr varScale="1">
        <p:scale>
          <a:sx n="147" d="100"/>
          <a:sy n="147" d="100"/>
        </p:scale>
        <p:origin x="8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fld id="{A87EB154-48BC-4DA2-AE95-F94BAB2766F2}" type="slidenum">
              <a:rPr lang="en-US"/>
              <a:pPr>
                <a:defRPr/>
              </a:pPr>
              <a:t>‹#›</a:t>
            </a:fld>
            <a:endParaRPr lang="en-US"/>
          </a:p>
        </p:txBody>
      </p:sp>
    </p:spTree>
    <p:extLst>
      <p:ext uri="{BB962C8B-B14F-4D97-AF65-F5344CB8AC3E}">
        <p14:creationId xmlns:p14="http://schemas.microsoft.com/office/powerpoint/2010/main" val="367087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7575" y="4425950"/>
            <a:ext cx="5122863" cy="419735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fld id="{FC439EA0-10C5-4545-84AF-D3416603DAC4}" type="slidenum">
              <a:rPr lang="en-US"/>
              <a:pPr>
                <a:defRPr/>
              </a:pPr>
              <a:t>‹#›</a:t>
            </a:fld>
            <a:endParaRPr lang="en-US"/>
          </a:p>
        </p:txBody>
      </p:sp>
    </p:spTree>
    <p:extLst>
      <p:ext uri="{BB962C8B-B14F-4D97-AF65-F5344CB8AC3E}">
        <p14:creationId xmlns:p14="http://schemas.microsoft.com/office/powerpoint/2010/main" val="420771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981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18</a:t>
            </a:fld>
            <a:endParaRPr lang="en-US">
              <a:solidFill>
                <a:srgbClr val="EEECE1"/>
              </a:solidFill>
            </a:endParaRPr>
          </a:p>
        </p:txBody>
      </p:sp>
    </p:spTree>
    <p:extLst>
      <p:ext uri="{BB962C8B-B14F-4D97-AF65-F5344CB8AC3E}">
        <p14:creationId xmlns:p14="http://schemas.microsoft.com/office/powerpoint/2010/main" val="501903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19</a:t>
            </a:fld>
            <a:endParaRPr lang="en-US"/>
          </a:p>
        </p:txBody>
      </p:sp>
    </p:spTree>
    <p:extLst>
      <p:ext uri="{BB962C8B-B14F-4D97-AF65-F5344CB8AC3E}">
        <p14:creationId xmlns:p14="http://schemas.microsoft.com/office/powerpoint/2010/main" val="2154608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Forcing uncertainty increases with time, while the impact of the noise from natural variations decreases with time. Model</a:t>
            </a:r>
            <a:r>
              <a:rPr lang="en-US" baseline="0" dirty="0"/>
              <a:t> errors decreases as models are improved over time.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22</a:t>
            </a:fld>
            <a:endParaRPr lang="en-US"/>
          </a:p>
        </p:txBody>
      </p:sp>
    </p:spTree>
    <p:extLst>
      <p:ext uri="{BB962C8B-B14F-4D97-AF65-F5344CB8AC3E}">
        <p14:creationId xmlns:p14="http://schemas.microsoft.com/office/powerpoint/2010/main" val="387352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24</a:t>
            </a:fld>
            <a:endParaRPr lang="en-US">
              <a:solidFill>
                <a:srgbClr val="EEECE1"/>
              </a:solidFill>
            </a:endParaRPr>
          </a:p>
        </p:txBody>
      </p:sp>
    </p:spTree>
    <p:extLst>
      <p:ext uri="{BB962C8B-B14F-4D97-AF65-F5344CB8AC3E}">
        <p14:creationId xmlns:p14="http://schemas.microsoft.com/office/powerpoint/2010/main" val="53337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25</a:t>
            </a:fld>
            <a:endParaRPr lang="en-US">
              <a:solidFill>
                <a:srgbClr val="EEECE1"/>
              </a:solidFill>
            </a:endParaRPr>
          </a:p>
        </p:txBody>
      </p:sp>
    </p:spTree>
    <p:extLst>
      <p:ext uri="{BB962C8B-B14F-4D97-AF65-F5344CB8AC3E}">
        <p14:creationId xmlns:p14="http://schemas.microsoft.com/office/powerpoint/2010/main" val="401193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26</a:t>
            </a:fld>
            <a:endParaRPr lang="en-US">
              <a:solidFill>
                <a:srgbClr val="EEECE1"/>
              </a:solidFill>
            </a:endParaRPr>
          </a:p>
        </p:txBody>
      </p:sp>
    </p:spTree>
    <p:extLst>
      <p:ext uri="{BB962C8B-B14F-4D97-AF65-F5344CB8AC3E}">
        <p14:creationId xmlns:p14="http://schemas.microsoft.com/office/powerpoint/2010/main" val="346238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27</a:t>
            </a:fld>
            <a:endParaRPr lang="en-US"/>
          </a:p>
        </p:txBody>
      </p:sp>
    </p:spTree>
    <p:extLst>
      <p:ext uri="{BB962C8B-B14F-4D97-AF65-F5344CB8AC3E}">
        <p14:creationId xmlns:p14="http://schemas.microsoft.com/office/powerpoint/2010/main" val="3985531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29</a:t>
            </a:fld>
            <a:endParaRPr lang="en-US">
              <a:solidFill>
                <a:srgbClr val="EEECE1"/>
              </a:solidFill>
            </a:endParaRPr>
          </a:p>
        </p:txBody>
      </p:sp>
    </p:spTree>
    <p:extLst>
      <p:ext uri="{BB962C8B-B14F-4D97-AF65-F5344CB8AC3E}">
        <p14:creationId xmlns:p14="http://schemas.microsoft.com/office/powerpoint/2010/main" val="227734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5910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4</a:t>
            </a:fld>
            <a:endParaRPr lang="en-US"/>
          </a:p>
        </p:txBody>
      </p:sp>
    </p:spTree>
    <p:extLst>
      <p:ext uri="{BB962C8B-B14F-4D97-AF65-F5344CB8AC3E}">
        <p14:creationId xmlns:p14="http://schemas.microsoft.com/office/powerpoint/2010/main" val="91465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8</a:t>
            </a:fld>
            <a:endParaRPr lang="en-US"/>
          </a:p>
        </p:txBody>
      </p:sp>
    </p:spTree>
    <p:extLst>
      <p:ext uri="{BB962C8B-B14F-4D97-AF65-F5344CB8AC3E}">
        <p14:creationId xmlns:p14="http://schemas.microsoft.com/office/powerpoint/2010/main" val="20311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9</a:t>
            </a:fld>
            <a:endParaRPr lang="en-US">
              <a:solidFill>
                <a:srgbClr val="EEECE1"/>
              </a:solidFill>
            </a:endParaRPr>
          </a:p>
        </p:txBody>
      </p:sp>
    </p:spTree>
    <p:extLst>
      <p:ext uri="{BB962C8B-B14F-4D97-AF65-F5344CB8AC3E}">
        <p14:creationId xmlns:p14="http://schemas.microsoft.com/office/powerpoint/2010/main" val="343107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11</a:t>
            </a:fld>
            <a:endParaRPr lang="en-US">
              <a:solidFill>
                <a:srgbClr val="EEECE1"/>
              </a:solidFill>
            </a:endParaRPr>
          </a:p>
        </p:txBody>
      </p:sp>
    </p:spTree>
    <p:extLst>
      <p:ext uri="{BB962C8B-B14F-4D97-AF65-F5344CB8AC3E}">
        <p14:creationId xmlns:p14="http://schemas.microsoft.com/office/powerpoint/2010/main" val="74487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15</a:t>
            </a:fld>
            <a:endParaRPr lang="en-US">
              <a:solidFill>
                <a:srgbClr val="EEECE1"/>
              </a:solidFill>
            </a:endParaRPr>
          </a:p>
        </p:txBody>
      </p:sp>
    </p:spTree>
    <p:extLst>
      <p:ext uri="{BB962C8B-B14F-4D97-AF65-F5344CB8AC3E}">
        <p14:creationId xmlns:p14="http://schemas.microsoft.com/office/powerpoint/2010/main" val="396335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16</a:t>
            </a:fld>
            <a:endParaRPr lang="en-US">
              <a:solidFill>
                <a:srgbClr val="EEECE1"/>
              </a:solidFill>
            </a:endParaRPr>
          </a:p>
        </p:txBody>
      </p:sp>
    </p:spTree>
    <p:extLst>
      <p:ext uri="{BB962C8B-B14F-4D97-AF65-F5344CB8AC3E}">
        <p14:creationId xmlns:p14="http://schemas.microsoft.com/office/powerpoint/2010/main" val="93966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17</a:t>
            </a:fld>
            <a:endParaRPr lang="en-US">
              <a:solidFill>
                <a:srgbClr val="EEECE1"/>
              </a:solidFill>
            </a:endParaRPr>
          </a:p>
        </p:txBody>
      </p:sp>
    </p:spTree>
    <p:extLst>
      <p:ext uri="{BB962C8B-B14F-4D97-AF65-F5344CB8AC3E}">
        <p14:creationId xmlns:p14="http://schemas.microsoft.com/office/powerpoint/2010/main" val="143856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21B07A-F1B7-4C5D-9619-EAC98F604646}" type="datetime1">
              <a:rPr lang="en-US" smtClean="0">
                <a:solidFill>
                  <a:prstClr val="black">
                    <a:tint val="75000"/>
                  </a:prstClr>
                </a:solidFill>
              </a:rPr>
              <a:pPr/>
              <a:t>11/28/2025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WATER SYSTEM RETREAT 2016</a:t>
            </a:r>
          </a:p>
        </p:txBody>
      </p:sp>
      <p:sp>
        <p:nvSpPr>
          <p:cNvPr id="6" name="Slide Number Placeholder 5"/>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26700B-E490-4D2D-B785-57CD344F2505}" type="datetime1">
              <a:rPr lang="en-US" smtClean="0">
                <a:solidFill>
                  <a:prstClr val="black">
                    <a:tint val="75000"/>
                  </a:prstClr>
                </a:solidFill>
              </a:rPr>
              <a:pPr/>
              <a:t>11/28/2025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WATER SYSTEM RETREAT 2016</a:t>
            </a:r>
          </a:p>
        </p:txBody>
      </p:sp>
      <p:sp>
        <p:nvSpPr>
          <p:cNvPr id="6" name="Slide Number Placeholder 5"/>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820ED6-096B-4D4E-B526-FEF51DCD996F}" type="datetime1">
              <a:rPr lang="en-US" smtClean="0">
                <a:solidFill>
                  <a:prstClr val="black">
                    <a:tint val="75000"/>
                  </a:prstClr>
                </a:solidFill>
              </a:rPr>
              <a:pPr/>
              <a:t>11/28/2025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WATER SYSTEM RETREAT 2016</a:t>
            </a:r>
          </a:p>
        </p:txBody>
      </p:sp>
      <p:sp>
        <p:nvSpPr>
          <p:cNvPr id="6" name="Slide Number Placeholder 5"/>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CD846-B549-4F05-863D-CF053501784D}" type="datetime1">
              <a:rPr lang="en-US" smtClean="0">
                <a:solidFill>
                  <a:prstClr val="black">
                    <a:tint val="75000"/>
                  </a:prstClr>
                </a:solidFill>
              </a:rPr>
              <a:pPr/>
              <a:t>11/28/2025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WATER SYSTEM RETREAT 2016</a:t>
            </a:r>
          </a:p>
        </p:txBody>
      </p:sp>
      <p:sp>
        <p:nvSpPr>
          <p:cNvPr id="7" name="Slide Number Placeholder 6"/>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A400CA-B800-489A-A14F-200E2C4F4CA9}" type="datetime1">
              <a:rPr lang="en-US" smtClean="0">
                <a:solidFill>
                  <a:prstClr val="black">
                    <a:tint val="75000"/>
                  </a:prstClr>
                </a:solidFill>
              </a:rPr>
              <a:pPr/>
              <a:t>11/28/2025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WATER SYSTEM RETREAT 2016</a:t>
            </a:r>
          </a:p>
        </p:txBody>
      </p:sp>
      <p:sp>
        <p:nvSpPr>
          <p:cNvPr id="9" name="Slide Number Placeholder 8"/>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C05472-61A8-4BDF-81EB-562AC4B741D5}" type="datetime1">
              <a:rPr lang="en-US" smtClean="0">
                <a:solidFill>
                  <a:prstClr val="black">
                    <a:tint val="75000"/>
                  </a:prstClr>
                </a:solidFill>
              </a:rPr>
              <a:pPr/>
              <a:t>11/28/2025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WATER SYSTEM RETREAT 2016</a:t>
            </a:r>
          </a:p>
        </p:txBody>
      </p:sp>
      <p:sp>
        <p:nvSpPr>
          <p:cNvPr id="5" name="Slide Number Placeholder 4"/>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053F7-5BE5-47F3-9AA2-D9D0B39F4C60}" type="datetime1">
              <a:rPr lang="en-US" smtClean="0">
                <a:solidFill>
                  <a:prstClr val="black">
                    <a:tint val="75000"/>
                  </a:prstClr>
                </a:solidFill>
              </a:rPr>
              <a:pPr/>
              <a:t>11/28/2025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WATER SYSTEM RETREAT 2016</a:t>
            </a:r>
          </a:p>
        </p:txBody>
      </p:sp>
      <p:sp>
        <p:nvSpPr>
          <p:cNvPr id="4" name="Slide Number Placeholder 3"/>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8C05A-AB05-46E1-A223-F31B8DC7230E}" type="datetime1">
              <a:rPr lang="en-US" smtClean="0">
                <a:solidFill>
                  <a:prstClr val="black">
                    <a:tint val="75000"/>
                  </a:prstClr>
                </a:solidFill>
              </a:rPr>
              <a:pPr/>
              <a:t>11/28/2025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WATER SYSTEM RETREAT 2016</a:t>
            </a:r>
          </a:p>
        </p:txBody>
      </p:sp>
      <p:sp>
        <p:nvSpPr>
          <p:cNvPr id="7" name="Slide Number Placeholder 6"/>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17BE53-B2DC-4A2C-BE79-688B5D7E396A}" type="datetime1">
              <a:rPr lang="en-US" smtClean="0">
                <a:solidFill>
                  <a:prstClr val="black">
                    <a:tint val="75000"/>
                  </a:prstClr>
                </a:solidFill>
              </a:rPr>
              <a:pPr/>
              <a:t>11/28/2025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WATER SYSTEM RETREAT 2016</a:t>
            </a:r>
          </a:p>
        </p:txBody>
      </p:sp>
      <p:sp>
        <p:nvSpPr>
          <p:cNvPr id="7" name="Slide Number Placeholder 6"/>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CEAF94-5A73-444D-B841-8FD5D3552B64}" type="datetime1">
              <a:rPr lang="en-US" smtClean="0">
                <a:solidFill>
                  <a:prstClr val="black">
                    <a:tint val="75000"/>
                  </a:prstClr>
                </a:solidFill>
              </a:rPr>
              <a:pPr/>
              <a:t>11/28/2025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WATER SYSTEM RETREAT 2016</a:t>
            </a:r>
          </a:p>
        </p:txBody>
      </p:sp>
      <p:sp>
        <p:nvSpPr>
          <p:cNvPr id="6" name="Slide Number Placeholder 5"/>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C92CD-1FE6-4274-8E4C-02165B416FDB}" type="datetime1">
              <a:rPr lang="en-US" smtClean="0">
                <a:solidFill>
                  <a:prstClr val="black">
                    <a:tint val="75000"/>
                  </a:prstClr>
                </a:solidFill>
              </a:rPr>
              <a:pPr/>
              <a:t>11/28/2025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WATER SYSTEM RETREAT 2016</a:t>
            </a:r>
          </a:p>
        </p:txBody>
      </p:sp>
      <p:sp>
        <p:nvSpPr>
          <p:cNvPr id="6" name="Slide Number Placeholder 5"/>
          <p:cNvSpPr>
            <a:spLocks noGrp="1"/>
          </p:cNvSpPr>
          <p:nvPr>
            <p:ph type="sldNum" sz="quarter" idx="12"/>
          </p:nvPr>
        </p:nvSpPr>
        <p:spPr/>
        <p:txBody>
          <a:bodyPr/>
          <a:lstStyle/>
          <a:p>
            <a:fld id="{2E09B303-99CF-4CE8-AB47-D9C9DDAAD75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5BF05-5421-4BBC-8CAB-270F597C9103}" type="datetime1">
              <a:rPr lang="en-US" smtClean="0">
                <a:solidFill>
                  <a:prstClr val="black">
                    <a:tint val="75000"/>
                  </a:prstClr>
                </a:solidFill>
              </a:rPr>
              <a:pPr/>
              <a:t>11/28/2025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WATER SYSTEM RETREAT 2016</a:t>
            </a:r>
          </a:p>
        </p:txBody>
      </p:sp>
      <p:sp>
        <p:nvSpPr>
          <p:cNvPr id="4" name="Slide Number Placeholder 3"/>
          <p:cNvSpPr>
            <a:spLocks noGrp="1"/>
          </p:cNvSpPr>
          <p:nvPr>
            <p:ph type="sldNum" sz="quarter" idx="12"/>
          </p:nvPr>
        </p:nvSpPr>
        <p:spPr/>
        <p:txBody>
          <a:bodyPr/>
          <a:lstStyle/>
          <a:p>
            <a:fld id="{D97D6195-AFB6-3F4F-B0B2-5FD45691BF27}" type="slidenum">
              <a:rPr lang="en-US" smtClean="0">
                <a:solidFill>
                  <a:prstClr val="black">
                    <a:tint val="75000"/>
                  </a:prstClr>
                </a:solidFill>
              </a:rPr>
              <a:pPr/>
              <a:t>‹#›</a:t>
            </a:fld>
            <a:endParaRPr lang="en-US">
              <a:solidFill>
                <a:prstClr val="black">
                  <a:tint val="75000"/>
                </a:prstClr>
              </a:solidFill>
            </a:endParaRPr>
          </a:p>
        </p:txBody>
      </p:sp>
      <p:sp>
        <p:nvSpPr>
          <p:cNvPr id="5" name="Title 4"/>
          <p:cNvSpPr>
            <a:spLocks noGrp="1"/>
          </p:cNvSpPr>
          <p:nvPr>
            <p:ph type="title"/>
          </p:nvPr>
        </p:nvSpPr>
        <p:spPr>
          <a:xfrm>
            <a:off x="457200" y="156581"/>
            <a:ext cx="8229600" cy="991676"/>
          </a:xfrm>
        </p:spPr>
        <p:txBody>
          <a:bodyPr/>
          <a:lstStyle/>
          <a:p>
            <a:r>
              <a:rPr lang="en-US"/>
              <a:t>Click to edit Master title style</a:t>
            </a:r>
          </a:p>
        </p:txBody>
      </p:sp>
      <p:sp>
        <p:nvSpPr>
          <p:cNvPr id="7" name="Content Placeholder 6"/>
          <p:cNvSpPr>
            <a:spLocks noGrp="1"/>
          </p:cNvSpPr>
          <p:nvPr>
            <p:ph sz="quarter" idx="13"/>
          </p:nvPr>
        </p:nvSpPr>
        <p:spPr>
          <a:xfrm>
            <a:off x="457200" y="1330934"/>
            <a:ext cx="8228013" cy="4871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838199" y="4495800"/>
            <a:ext cx="184731" cy="523220"/>
          </a:xfrm>
          <a:prstGeom prst="rect">
            <a:avLst/>
          </a:prstGeom>
          <a:noFill/>
        </p:spPr>
        <p:txBody>
          <a:bodyPr wrap="none" rtlCol="0">
            <a:spAutoFit/>
          </a:bodyPr>
          <a:lstStyle/>
          <a:p>
            <a:endParaRPr lang="en-US" dirty="0">
              <a:solidFill>
                <a:srgbClr val="000000"/>
              </a:solidFill>
              <a:latin typeface="Calibri"/>
            </a:endParaRPr>
          </a:p>
        </p:txBody>
      </p:sp>
    </p:spTree>
  </p:cSld>
  <p:clrMap bg1="dk2" tx1="lt1" bg2="dk1"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5" r:id="rId12"/>
    <p:sldLayoutId id="214748401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6F9069E-0643-485C-86F2-5D42BA9C3099}" type="datetime1">
              <a:rPr lang="en-US" smtClean="0">
                <a:solidFill>
                  <a:prstClr val="black">
                    <a:tint val="75000"/>
                  </a:prstClr>
                </a:solidFill>
                <a:latin typeface="Calibri"/>
              </a:rPr>
              <a:pPr eaLnBrk="1" fontAlgn="auto" hangingPunct="1">
                <a:spcBef>
                  <a:spcPts val="0"/>
                </a:spcBef>
                <a:spcAft>
                  <a:spcPts val="0"/>
                </a:spcAft>
              </a:pPr>
              <a:t>11/28/2025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a:solidFill>
                  <a:prstClr val="black">
                    <a:tint val="75000"/>
                  </a:prstClr>
                </a:solidFill>
                <a:latin typeface="Calibri"/>
              </a:rPr>
              <a:t>WATER SYSTEM RETREAT 2016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E09B303-99CF-4CE8-AB47-D9C9DDAAD752}"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zExRvlaLZb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74662"/>
            <a:ext cx="9144000" cy="2116138"/>
          </a:xfrm>
          <a:prstGeom prst="rect">
            <a:avLst/>
          </a:prstGeom>
          <a:effectLst>
            <a:outerShdw blurRad="50800" dist="38100" dir="2700000" algn="tl" rotWithShape="0">
              <a:prstClr val="black"/>
            </a:outerShdw>
          </a:effectLst>
        </p:spPr>
        <p:txBody>
          <a:bodyPr/>
          <a:lstStyle/>
          <a:p>
            <a:pPr>
              <a:defRPr/>
            </a:pPr>
            <a:r>
              <a:rPr lang="en-US" sz="1800" b="1" dirty="0">
                <a:solidFill>
                  <a:schemeClr val="accent6"/>
                </a:solidFill>
                <a:latin typeface="Arial" charset="0"/>
                <a:cs typeface="Times New Roman" pitchFamily="18" charset="0"/>
              </a:rPr>
              <a:t>A ATM551</a:t>
            </a:r>
            <a:r>
              <a:rPr lang="en-US" sz="2400" b="1">
                <a:solidFill>
                  <a:schemeClr val="accent6"/>
                </a:solidFill>
                <a:latin typeface="Arial" charset="0"/>
                <a:cs typeface="Times New Roman" pitchFamily="18" charset="0"/>
              </a:rPr>
              <a:t>, Lecture </a:t>
            </a:r>
            <a:r>
              <a:rPr lang="en-US" sz="2400" b="1" dirty="0">
                <a:solidFill>
                  <a:schemeClr val="accent6"/>
                </a:solidFill>
                <a:latin typeface="Arial" charset="0"/>
                <a:cs typeface="Times New Roman" pitchFamily="18" charset="0"/>
              </a:rPr>
              <a:t>#24</a:t>
            </a:r>
            <a:br>
              <a:rPr lang="en-US" sz="3200" b="1" dirty="0">
                <a:latin typeface="Arial" charset="0"/>
                <a:cs typeface="Times New Roman" pitchFamily="18" charset="0"/>
              </a:rPr>
            </a:br>
            <a:br>
              <a:rPr lang="en-US" sz="3200" b="1" dirty="0">
                <a:latin typeface="Arial" charset="0"/>
                <a:cs typeface="Times New Roman" pitchFamily="18" charset="0"/>
              </a:rPr>
            </a:br>
            <a:r>
              <a:rPr lang="en-US" sz="3200" b="1" dirty="0">
                <a:latin typeface="Arial" charset="0"/>
                <a:cs typeface="Times New Roman" pitchFamily="18" charset="0"/>
              </a:rPr>
              <a:t>Climate Simulations and Projections:</a:t>
            </a:r>
            <a:br>
              <a:rPr lang="en-US" sz="3200" b="1" dirty="0">
                <a:latin typeface="Arial" charset="0"/>
                <a:cs typeface="Times New Roman" pitchFamily="18" charset="0"/>
              </a:rPr>
            </a:br>
            <a:r>
              <a:rPr lang="en-US" sz="3200" b="1" dirty="0">
                <a:latin typeface="Arial" charset="0"/>
                <a:cs typeface="Times New Roman" pitchFamily="18" charset="0"/>
              </a:rPr>
              <a:t>Introduction and Common Simulations</a:t>
            </a:r>
            <a:r>
              <a:rPr lang="en-US" b="1" dirty="0">
                <a:latin typeface="Arial" charset="0"/>
                <a:cs typeface="Times New Roman" pitchFamily="18" charset="0"/>
              </a:rPr>
              <a:t> </a:t>
            </a:r>
            <a:br>
              <a:rPr lang="en-US" b="1" dirty="0">
                <a:latin typeface="Arial" charset="0"/>
                <a:cs typeface="Times New Roman" pitchFamily="18" charset="0"/>
              </a:rPr>
            </a:br>
            <a:br>
              <a:rPr lang="en-US" sz="4000" b="1" dirty="0">
                <a:latin typeface="Arial" charset="0"/>
                <a:cs typeface="Times New Roman" pitchFamily="18" charset="0"/>
              </a:rPr>
            </a:br>
            <a:endParaRPr lang="en-US" sz="3600" b="1" dirty="0">
              <a:solidFill>
                <a:srgbClr val="C00000"/>
              </a:solidFill>
              <a:latin typeface="Arial" charset="0"/>
              <a:ea typeface="SimSun" pitchFamily="2" charset="-122"/>
            </a:endParaRPr>
          </a:p>
        </p:txBody>
      </p:sp>
      <p:sp>
        <p:nvSpPr>
          <p:cNvPr id="3075" name="Rectangle 3"/>
          <p:cNvSpPr>
            <a:spLocks noGrp="1" noChangeArrowheads="1"/>
          </p:cNvSpPr>
          <p:nvPr>
            <p:ph type="subTitle" idx="4294967295"/>
          </p:nvPr>
        </p:nvSpPr>
        <p:spPr bwMode="auto">
          <a:xfrm>
            <a:off x="304800" y="2667000"/>
            <a:ext cx="8686800" cy="3733800"/>
          </a:xfrm>
          <a:prstGeom prst="rect">
            <a:avLst/>
          </a:prstGeom>
          <a:noFill/>
          <a:ln>
            <a:miter lim="800000"/>
            <a:headEnd/>
            <a:tailEnd/>
          </a:ln>
        </p:spPr>
        <p:txBody>
          <a:bodyPr/>
          <a:lstStyle/>
          <a:p>
            <a:pPr algn="ctr">
              <a:lnSpc>
                <a:spcPct val="80000"/>
              </a:lnSpc>
              <a:spcBef>
                <a:spcPct val="0"/>
              </a:spcBef>
              <a:buFontTx/>
              <a:buNone/>
            </a:pPr>
            <a:endParaRPr lang="en-US" sz="2800" b="1" dirty="0">
              <a:solidFill>
                <a:schemeClr val="tx2"/>
              </a:solidFill>
              <a:latin typeface="Arial" charset="0"/>
            </a:endParaRPr>
          </a:p>
          <a:p>
            <a:pPr algn="ctr">
              <a:lnSpc>
                <a:spcPct val="80000"/>
              </a:lnSpc>
              <a:buFontTx/>
              <a:buNone/>
            </a:pPr>
            <a:endParaRPr lang="en-US" sz="8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b="1" dirty="0">
                <a:solidFill>
                  <a:schemeClr val="tx2"/>
                </a:solidFill>
                <a:latin typeface="Arial" charset="0"/>
                <a:cs typeface="Times New Roman" pitchFamily="18" charset="0"/>
              </a:rPr>
              <a:t>       </a:t>
            </a: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1</a:t>
            </a:fld>
            <a:endParaRPr lang="en-US" dirty="0">
              <a:solidFill>
                <a:schemeClr val="bg2"/>
              </a:solidFill>
            </a:endParaRPr>
          </a:p>
        </p:txBody>
      </p:sp>
      <p:sp>
        <p:nvSpPr>
          <p:cNvPr id="6" name="Rectangle 5"/>
          <p:cNvSpPr/>
          <p:nvPr/>
        </p:nvSpPr>
        <p:spPr>
          <a:xfrm>
            <a:off x="533400" y="4020741"/>
            <a:ext cx="8534400" cy="892552"/>
          </a:xfrm>
          <a:prstGeom prst="rect">
            <a:avLst/>
          </a:prstGeom>
        </p:spPr>
        <p:txBody>
          <a:bodyPr wrap="square">
            <a:spAutoFit/>
          </a:bodyPr>
          <a:lstStyle/>
          <a:p>
            <a:pPr marL="342900" indent="-342900" algn="l">
              <a:spcBef>
                <a:spcPct val="20000"/>
              </a:spcBef>
              <a:defRPr/>
            </a:pPr>
            <a:r>
              <a:rPr lang="en-US" sz="2000" b="1" kern="0" dirty="0">
                <a:latin typeface="Microsoft Sans Serif" pitchFamily="34" charset="0"/>
              </a:rPr>
              <a:t> </a:t>
            </a:r>
            <a:endParaRPr lang="en-US" sz="1400" b="1" dirty="0">
              <a:solidFill>
                <a:schemeClr val="tx2"/>
              </a:solidFill>
              <a:latin typeface="Arial" charset="0"/>
              <a:cs typeface="Times New Roman" pitchFamily="18" charset="0"/>
            </a:endParaRPr>
          </a:p>
          <a:p>
            <a:pPr algn="l">
              <a:lnSpc>
                <a:spcPct val="80000"/>
              </a:lnSpc>
            </a:pPr>
            <a:endParaRPr lang="en-US" sz="2000" b="1" dirty="0">
              <a:solidFill>
                <a:schemeClr val="tx2"/>
              </a:solidFill>
              <a:latin typeface="Arial" charset="0"/>
              <a:cs typeface="Times New Roman" pitchFamily="18" charset="0"/>
            </a:endParaRPr>
          </a:p>
          <a:p>
            <a:pPr>
              <a:lnSpc>
                <a:spcPct val="80000"/>
              </a:lnSpc>
            </a:pPr>
            <a:endParaRPr lang="en-US" sz="2000" b="1" dirty="0">
              <a:solidFill>
                <a:schemeClr val="tx2"/>
              </a:solidFill>
              <a:latin typeface="Arial"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ChangeArrowheads="1"/>
          </p:cNvSpPr>
          <p:nvPr/>
        </p:nvSpPr>
        <p:spPr bwMode="auto">
          <a:xfrm>
            <a:off x="76200" y="-152400"/>
            <a:ext cx="8839200" cy="1143000"/>
          </a:xfrm>
          <a:prstGeom prst="rect">
            <a:avLst/>
          </a:prstGeom>
          <a:noFill/>
          <a:ln w="9525">
            <a:noFill/>
            <a:miter lim="800000"/>
            <a:headEnd/>
            <a:tailEnd/>
          </a:ln>
          <a:effectLst/>
        </p:spPr>
        <p:txBody>
          <a:bodyPr anchor="ctr"/>
          <a:lstStyle/>
          <a:p>
            <a:r>
              <a:rPr lang="en-US" sz="3200" b="1" dirty="0">
                <a:solidFill>
                  <a:schemeClr val="tx2"/>
                </a:solidFill>
                <a:effectLst>
                  <a:outerShdw blurRad="38100" dist="38100" dir="2700000" algn="tl">
                    <a:srgbClr val="000000"/>
                  </a:outerShdw>
                </a:effectLst>
                <a:latin typeface="Arial" pitchFamily="34" charset="0"/>
                <a:cs typeface="Arial" pitchFamily="34" charset="0"/>
              </a:rPr>
              <a:t>Common Types of Climate Simulations </a:t>
            </a:r>
          </a:p>
        </p:txBody>
      </p:sp>
      <p:sp>
        <p:nvSpPr>
          <p:cNvPr id="22" name="TextBox 21"/>
          <p:cNvSpPr txBox="1"/>
          <p:nvPr/>
        </p:nvSpPr>
        <p:spPr bwMode="auto">
          <a:xfrm>
            <a:off x="35817" y="685800"/>
            <a:ext cx="9108183" cy="6130909"/>
          </a:xfrm>
          <a:prstGeom prst="rect">
            <a:avLst/>
          </a:prstGeom>
          <a:noFill/>
          <a:ln w="9525">
            <a:noFill/>
            <a:miter lim="800000"/>
            <a:headEnd/>
            <a:tailEnd/>
          </a:ln>
        </p:spPr>
        <p:txBody>
          <a:bodyPr wrap="square" rtlCol="0">
            <a:spAutoFit/>
          </a:bodyPr>
          <a:lstStyle/>
          <a:p>
            <a:pPr marL="342900" indent="-342900" algn="l">
              <a:spcBef>
                <a:spcPct val="20000"/>
              </a:spcBef>
            </a:pPr>
            <a:r>
              <a:rPr lang="en-US" sz="1800" b="1" kern="0" dirty="0">
                <a:solidFill>
                  <a:schemeClr val="tx2"/>
                </a:solidFill>
                <a:latin typeface="+mj-lt"/>
              </a:rPr>
              <a:t>A Control Run</a:t>
            </a:r>
            <a:r>
              <a:rPr lang="en-US" sz="1800" b="1" kern="0" dirty="0">
                <a:solidFill>
                  <a:srgbClr val="C00000"/>
                </a:solidFill>
                <a:latin typeface="+mj-lt"/>
              </a:rPr>
              <a:t> </a:t>
            </a:r>
            <a:r>
              <a:rPr lang="en-US" sz="1800" b="1" kern="0" dirty="0">
                <a:latin typeface="+mj-lt"/>
              </a:rPr>
              <a:t>is a standard simulation with constant GHG and other forcing. Often serves as a baseline for comparison with observations and other perturbed simulations. </a:t>
            </a:r>
            <a:endParaRPr lang="en-US" sz="1800" b="1" kern="0" dirty="0">
              <a:solidFill>
                <a:srgbClr val="C00000"/>
              </a:solidFill>
              <a:latin typeface="+mj-lt"/>
            </a:endParaRPr>
          </a:p>
          <a:p>
            <a:pPr marL="342900" indent="-342900" algn="l">
              <a:spcBef>
                <a:spcPct val="20000"/>
              </a:spcBef>
            </a:pPr>
            <a:r>
              <a:rPr lang="en-US" sz="1800" b="1" kern="0" dirty="0">
                <a:solidFill>
                  <a:schemeClr val="tx2"/>
                </a:solidFill>
                <a:latin typeface="+mj-lt"/>
              </a:rPr>
              <a:t>A Sensitivity Experiment</a:t>
            </a:r>
            <a:r>
              <a:rPr lang="en-US" sz="1800" b="1" kern="0" dirty="0">
                <a:latin typeface="+mj-lt"/>
              </a:rPr>
              <a:t> is a climate simulation in which some modifications are made to the standard version of the model used in the control run. The difference from the control run is often used to quantify the sensitivity of the climate to these changes. Examples: 2xCO2 runs, runs with different convection schemes, or boundary conditions, or modifications to a particular physical process in the model. </a:t>
            </a:r>
            <a:r>
              <a:rPr lang="en-US" sz="1800" b="1" kern="0" dirty="0">
                <a:solidFill>
                  <a:srgbClr val="C00000"/>
                </a:solidFill>
                <a:latin typeface="+mj-lt"/>
              </a:rPr>
              <a:t>Useful for studying the climatic impact of a specific forcing or physical process. </a:t>
            </a:r>
            <a:r>
              <a:rPr lang="en-US" sz="1800" b="1" kern="0" dirty="0">
                <a:latin typeface="+mj-lt"/>
              </a:rPr>
              <a:t>Widely used in climate research.</a:t>
            </a:r>
            <a:r>
              <a:rPr lang="en-US" sz="1800" b="1" kern="0" dirty="0">
                <a:solidFill>
                  <a:srgbClr val="C00000"/>
                </a:solidFill>
                <a:latin typeface="+mj-lt"/>
              </a:rPr>
              <a:t> </a:t>
            </a:r>
          </a:p>
          <a:p>
            <a:pPr marL="342900" indent="-342900" algn="l">
              <a:spcBef>
                <a:spcPct val="20000"/>
              </a:spcBef>
            </a:pPr>
            <a:r>
              <a:rPr lang="en-US" sz="1800" b="1" kern="0" dirty="0">
                <a:solidFill>
                  <a:schemeClr val="tx2"/>
                </a:solidFill>
                <a:latin typeface="+mj-lt"/>
              </a:rPr>
              <a:t>A Climate Change Simulation</a:t>
            </a:r>
            <a:r>
              <a:rPr lang="en-US" sz="1800" b="1" kern="0" dirty="0">
                <a:solidFill>
                  <a:srgbClr val="C00000"/>
                </a:solidFill>
                <a:latin typeface="+mj-lt"/>
              </a:rPr>
              <a:t> </a:t>
            </a:r>
            <a:r>
              <a:rPr lang="en-US" sz="1800" b="1" kern="0" dirty="0">
                <a:latin typeface="+mj-lt"/>
              </a:rPr>
              <a:t>is a climate simulation in which a coupled climate model is used to simulate the evolution of the climate over some time period under certain </a:t>
            </a:r>
            <a:r>
              <a:rPr lang="en-US" sz="1800" b="1" kern="0" dirty="0">
                <a:solidFill>
                  <a:srgbClr val="C00000"/>
                </a:solidFill>
                <a:latin typeface="+mj-lt"/>
              </a:rPr>
              <a:t>scenario</a:t>
            </a:r>
            <a:r>
              <a:rPr lang="en-US" sz="1800" b="1" kern="0" dirty="0">
                <a:latin typeface="+mj-lt"/>
              </a:rPr>
              <a:t>, such as under the historical GHG and other forcing (</a:t>
            </a:r>
            <a:r>
              <a:rPr lang="en-US" sz="1800" b="1" kern="0" dirty="0">
                <a:solidFill>
                  <a:srgbClr val="C00000"/>
                </a:solidFill>
                <a:latin typeface="+mj-lt"/>
              </a:rPr>
              <a:t>historical climate simulation</a:t>
            </a:r>
            <a:r>
              <a:rPr lang="en-US" sz="1800" b="1" kern="0" dirty="0">
                <a:latin typeface="+mj-lt"/>
              </a:rPr>
              <a:t>), or the future GHG emissions scenarios in the 21</a:t>
            </a:r>
            <a:r>
              <a:rPr lang="en-US" sz="1800" b="1" kern="0" baseline="30000" dirty="0">
                <a:latin typeface="+mj-lt"/>
              </a:rPr>
              <a:t>st</a:t>
            </a:r>
            <a:r>
              <a:rPr lang="en-US" sz="1800" b="1" kern="0" dirty="0">
                <a:latin typeface="+mj-lt"/>
              </a:rPr>
              <a:t> century (</a:t>
            </a:r>
            <a:r>
              <a:rPr lang="en-US" sz="1800" b="1" kern="0" dirty="0">
                <a:solidFill>
                  <a:srgbClr val="C00000"/>
                </a:solidFill>
                <a:latin typeface="+mj-lt"/>
              </a:rPr>
              <a:t>21</a:t>
            </a:r>
            <a:r>
              <a:rPr lang="en-US" sz="1800" b="1" kern="0" baseline="30000" dirty="0">
                <a:solidFill>
                  <a:srgbClr val="C00000"/>
                </a:solidFill>
                <a:latin typeface="+mj-lt"/>
              </a:rPr>
              <a:t>st</a:t>
            </a:r>
            <a:r>
              <a:rPr lang="en-US" sz="1800" b="1" kern="0" dirty="0">
                <a:solidFill>
                  <a:srgbClr val="C00000"/>
                </a:solidFill>
                <a:latin typeface="+mj-lt"/>
              </a:rPr>
              <a:t> century climate simulation</a:t>
            </a:r>
            <a:r>
              <a:rPr lang="en-US" sz="1800" b="1" kern="0" dirty="0">
                <a:latin typeface="+mj-lt"/>
              </a:rPr>
              <a:t>). The initial conditions in these simulations are not the same as in the real world, thus the phasing of all natural climate modes (ENSO, PDO, AMO, etc.) in these simulations are not the same as in observations. This could complicate the comparison between historical climate simulations and observations.   </a:t>
            </a:r>
          </a:p>
          <a:p>
            <a:pPr marL="342900" indent="-342900" algn="l">
              <a:spcBef>
                <a:spcPct val="20000"/>
              </a:spcBef>
            </a:pPr>
            <a:r>
              <a:rPr lang="en-US" sz="1800" b="1" kern="0" dirty="0">
                <a:solidFill>
                  <a:schemeClr val="tx2"/>
                </a:solidFill>
                <a:latin typeface="+mj-lt"/>
              </a:rPr>
              <a:t>An Equilibrium 2xCO2 run</a:t>
            </a:r>
            <a:r>
              <a:rPr lang="en-US" sz="1800" b="1" kern="0" dirty="0">
                <a:latin typeface="+mj-lt"/>
              </a:rPr>
              <a:t>:  Double CO</a:t>
            </a:r>
            <a:r>
              <a:rPr lang="en-US" sz="1400" b="1" kern="0" dirty="0">
                <a:latin typeface="+mj-lt"/>
              </a:rPr>
              <a:t>2</a:t>
            </a:r>
            <a:r>
              <a:rPr lang="en-US" sz="1800" b="1" kern="0" dirty="0">
                <a:latin typeface="+mj-lt"/>
              </a:rPr>
              <a:t> instantaneously, and run the model to equilibrium (i.e., with a stable global-mean temperature). Often run with a slab ocean for estimating the climate sensitivity of a model to doubling of atmospheric CO</a:t>
            </a:r>
            <a:r>
              <a:rPr lang="en-US" sz="1400" b="1" kern="0" dirty="0">
                <a:latin typeface="+mj-lt"/>
              </a:rPr>
              <a:t>2</a:t>
            </a:r>
            <a:r>
              <a:rPr lang="en-US" sz="1800" b="1" kern="0" dirty="0">
                <a:latin typeface="+mj-lt"/>
              </a:rPr>
              <a:t>. </a:t>
            </a:r>
          </a:p>
          <a:p>
            <a:pPr marL="342900" indent="-342900" algn="l">
              <a:spcBef>
                <a:spcPct val="20000"/>
              </a:spcBef>
            </a:pPr>
            <a:r>
              <a:rPr lang="en-US" sz="1800" b="1" kern="0" dirty="0">
                <a:solidFill>
                  <a:schemeClr val="tx2"/>
                </a:solidFill>
                <a:latin typeface="+mj-lt"/>
              </a:rPr>
              <a:t>Transient Climate Change Experiments </a:t>
            </a:r>
            <a:r>
              <a:rPr lang="en-US" sz="1800" b="1" kern="0" dirty="0">
                <a:latin typeface="+mj-lt"/>
              </a:rPr>
              <a:t>are climate change simulations with gradual increases of GHG concentrations. A fully coupled ocean-atmosphere model is often used.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animEffect transition="in" filter="blinds(horizontal)">
                                      <p:cBhvr>
                                        <p:cTn id="7" dur="500"/>
                                        <p:tgtEl>
                                          <p:spTgt spid="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3" end="3"/>
                                            </p:txEl>
                                          </p:spTgt>
                                        </p:tgtEl>
                                        <p:attrNameLst>
                                          <p:attrName>style.visibility</p:attrName>
                                        </p:attrNameLst>
                                      </p:cBhvr>
                                      <p:to>
                                        <p:strVal val="visible"/>
                                      </p:to>
                                    </p:set>
                                    <p:animEffect transition="in" filter="blinds(horizontal)">
                                      <p:cBhvr>
                                        <p:cTn id="12" dur="500"/>
                                        <p:tgtEl>
                                          <p:spTgt spid="2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animEffect transition="in" filter="blinds(horizontal)">
                                      <p:cBhvr>
                                        <p:cTn id="15"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SST-forced AGCM Runs – AMIP Runs</a:t>
            </a:r>
          </a:p>
        </p:txBody>
      </p:sp>
      <p:sp>
        <p:nvSpPr>
          <p:cNvPr id="3"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838200"/>
            <a:ext cx="8915400" cy="5847755"/>
          </a:xfrm>
          <a:prstGeom prst="rect">
            <a:avLst/>
          </a:prstGeom>
        </p:spPr>
        <p:txBody>
          <a:bodyPr wrap="square">
            <a:spAutoFit/>
          </a:bodyPr>
          <a:lstStyle/>
          <a:p>
            <a:pPr algn="l">
              <a:buFont typeface="Arial" pitchFamily="34" charset="0"/>
              <a:buChar char="•"/>
            </a:pPr>
            <a:r>
              <a:rPr lang="en-US" sz="2000" b="1" dirty="0"/>
              <a:t> </a:t>
            </a:r>
            <a:r>
              <a:rPr lang="en-US" sz="2000" b="1" dirty="0">
                <a:solidFill>
                  <a:srgbClr val="C00000"/>
                </a:solidFill>
              </a:rPr>
              <a:t>Running a fully coupled ocean-atmosphere GCM is expensive</a:t>
            </a:r>
            <a:r>
              <a:rPr lang="en-US" sz="2000" b="1" dirty="0"/>
              <a:t>. For some applications, a dynamic OGCM may not be necessary. </a:t>
            </a:r>
          </a:p>
          <a:p>
            <a:pPr algn="l">
              <a:buFont typeface="Arial" pitchFamily="34" charset="0"/>
              <a:buChar char="•"/>
            </a:pPr>
            <a:endParaRPr lang="en-US" sz="2000" b="1" dirty="0"/>
          </a:p>
          <a:p>
            <a:pPr algn="l">
              <a:buFont typeface="Arial" pitchFamily="34" charset="0"/>
              <a:buChar char="•"/>
            </a:pPr>
            <a:r>
              <a:rPr lang="en-US" sz="2000" b="1" dirty="0"/>
              <a:t> </a:t>
            </a:r>
            <a:r>
              <a:rPr lang="en-US" sz="2000" b="1" dirty="0">
                <a:solidFill>
                  <a:srgbClr val="C00000"/>
                </a:solidFill>
              </a:rPr>
              <a:t>An AGCM may be run with specified ocean boundary conditions (mainly SSTs</a:t>
            </a:r>
            <a:r>
              <a:rPr lang="en-US" sz="2000" b="1" dirty="0"/>
              <a:t>). This allows one to study atmospheric response to changes in SSTs (e.g., associated with ENSO). </a:t>
            </a:r>
          </a:p>
          <a:p>
            <a:pPr algn="l">
              <a:buFont typeface="Arial" pitchFamily="34" charset="0"/>
              <a:buChar char="•"/>
            </a:pPr>
            <a:endParaRPr lang="en-US" sz="2000" b="1" dirty="0"/>
          </a:p>
          <a:p>
            <a:pPr algn="l">
              <a:buFont typeface="Arial" pitchFamily="34" charset="0"/>
              <a:buChar char="•"/>
            </a:pPr>
            <a:r>
              <a:rPr lang="en-US" sz="2000" b="1" dirty="0"/>
              <a:t> Observed SSTs are often used to force AGCMs. These AGCM runs are referred to as the </a:t>
            </a:r>
            <a:r>
              <a:rPr lang="en-US" sz="2000" b="1" dirty="0">
                <a:solidFill>
                  <a:schemeClr val="tx2"/>
                </a:solidFill>
              </a:rPr>
              <a:t>AMIP runs</a:t>
            </a:r>
            <a:r>
              <a:rPr lang="en-US" sz="2000" b="1" dirty="0"/>
              <a:t>, following the first use of this type of runs in the </a:t>
            </a:r>
            <a:r>
              <a:rPr lang="en-US" sz="2000" b="1" dirty="0">
                <a:solidFill>
                  <a:srgbClr val="C00000"/>
                </a:solidFill>
              </a:rPr>
              <a:t>Atmospheric Model Inter-comparison Project (AMIP)</a:t>
            </a:r>
            <a:r>
              <a:rPr lang="en-US" sz="2000" b="1" dirty="0"/>
              <a:t> in the early 1990s.   </a:t>
            </a:r>
          </a:p>
          <a:p>
            <a:pPr algn="l">
              <a:buFont typeface="Arial" pitchFamily="34" charset="0"/>
              <a:buChar char="•"/>
            </a:pPr>
            <a:endParaRPr lang="en-US" sz="2000" b="1" dirty="0"/>
          </a:p>
          <a:p>
            <a:pPr algn="l">
              <a:buFont typeface="Arial" pitchFamily="34" charset="0"/>
              <a:buChar char="•"/>
            </a:pPr>
            <a:r>
              <a:rPr lang="en-US" sz="2000" b="1" dirty="0"/>
              <a:t> In the AMIP simulations, the atmosphere is being forced by the oceans. This is largely true for the tropics, but may be unrealistic in the extra-tropics where the atmosphere can significantly affect SST. </a:t>
            </a:r>
            <a:r>
              <a:rPr lang="en-US" sz="2000" b="1" dirty="0">
                <a:solidFill>
                  <a:srgbClr val="C00000"/>
                </a:solidFill>
              </a:rPr>
              <a:t>Thus AMIP simulations are most useful for simulating atmospheric response to tropical SST changes.  </a:t>
            </a:r>
          </a:p>
          <a:p>
            <a:pPr algn="l">
              <a:buFont typeface="Arial" pitchFamily="34" charset="0"/>
              <a:buChar char="•"/>
            </a:pPr>
            <a:endParaRPr lang="en-US" sz="2000" b="1" dirty="0">
              <a:solidFill>
                <a:srgbClr val="C00000"/>
              </a:solidFill>
            </a:endParaRPr>
          </a:p>
          <a:p>
            <a:pPr algn="l">
              <a:buFont typeface="Arial" pitchFamily="34" charset="0"/>
              <a:buChar char="•"/>
            </a:pPr>
            <a:r>
              <a:rPr lang="en-US" sz="2000" b="1" dirty="0">
                <a:solidFill>
                  <a:srgbClr val="C00000"/>
                </a:solidFill>
              </a:rPr>
              <a:t> Example:  </a:t>
            </a:r>
            <a:r>
              <a:rPr lang="en-US" sz="2000" b="1" dirty="0"/>
              <a:t>Pacific vs. Atlantic influences on North American precipitation. </a:t>
            </a:r>
          </a:p>
          <a:p>
            <a:pPr algn="l"/>
            <a:endParaRPr lang="en-US" sz="2000" b="1" dirty="0">
              <a:solidFill>
                <a:srgbClr val="C00000"/>
              </a:solidFill>
            </a:endParaRPr>
          </a:p>
          <a:p>
            <a:pPr algn="l"/>
            <a:endParaRPr lang="en-US" sz="1400" b="1" dirty="0">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blinds(horizontal)">
                                      <p:cBhvr>
                                        <p:cTn id="10" dur="500"/>
                                        <p:tgtEl>
                                          <p:spTgt spid="5">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blinds(horizontal)">
                                      <p:cBhvr>
                                        <p:cTn id="1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6201" y="295275"/>
            <a:ext cx="4343400" cy="6029325"/>
          </a:xfrm>
          <a:prstGeom prst="rect">
            <a:avLst/>
          </a:prstGeom>
          <a:noFill/>
          <a:ln w="9525">
            <a:noFill/>
            <a:miter lim="800000"/>
            <a:headEnd/>
            <a:tailEnd/>
          </a:ln>
        </p:spPr>
      </p:pic>
      <p:sp>
        <p:nvSpPr>
          <p:cNvPr id="4" name="TextBox 3"/>
          <p:cNvSpPr txBox="1"/>
          <p:nvPr/>
        </p:nvSpPr>
        <p:spPr bwMode="auto">
          <a:xfrm>
            <a:off x="228600" y="304800"/>
            <a:ext cx="1564852"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solidFill>
                  <a:srgbClr val="C00000"/>
                </a:solidFill>
                <a:latin typeface="+mj-lt"/>
              </a:rPr>
              <a:t>Pacific Warming</a:t>
            </a:r>
          </a:p>
        </p:txBody>
      </p:sp>
      <p:sp>
        <p:nvSpPr>
          <p:cNvPr id="5" name="TextBox 4"/>
          <p:cNvSpPr txBox="1"/>
          <p:nvPr/>
        </p:nvSpPr>
        <p:spPr bwMode="auto">
          <a:xfrm>
            <a:off x="2819400" y="3242846"/>
            <a:ext cx="1680268"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solidFill>
                  <a:srgbClr val="C00000"/>
                </a:solidFill>
                <a:latin typeface="+mj-lt"/>
              </a:rPr>
              <a:t>Atlantic Warming</a:t>
            </a:r>
          </a:p>
        </p:txBody>
      </p:sp>
      <p:sp>
        <p:nvSpPr>
          <p:cNvPr id="6" name="TextBox 5"/>
          <p:cNvSpPr txBox="1"/>
          <p:nvPr/>
        </p:nvSpPr>
        <p:spPr bwMode="auto">
          <a:xfrm>
            <a:off x="4449457" y="1287959"/>
            <a:ext cx="4448654" cy="1877437"/>
          </a:xfrm>
          <a:prstGeom prst="rect">
            <a:avLst/>
          </a:prstGeom>
          <a:noFill/>
          <a:ln w="9525">
            <a:noFill/>
            <a:miter lim="800000"/>
            <a:headEnd/>
            <a:tailEnd/>
          </a:ln>
        </p:spPr>
        <p:txBody>
          <a:bodyPr wrap="none" rtlCol="0">
            <a:spAutoFit/>
          </a:bodyPr>
          <a:lstStyle/>
          <a:p>
            <a:pPr marL="342900" indent="-342900" algn="l">
              <a:spcBef>
                <a:spcPct val="20000"/>
              </a:spcBef>
            </a:pPr>
            <a:r>
              <a:rPr lang="en-US" sz="2000" b="1" kern="0" dirty="0">
                <a:solidFill>
                  <a:srgbClr val="C00000"/>
                </a:solidFill>
                <a:latin typeface="+mj-lt"/>
              </a:rPr>
              <a:t>Force an AGCM with the SST anomaly </a:t>
            </a:r>
          </a:p>
          <a:p>
            <a:pPr marL="342900" indent="-342900" algn="l">
              <a:spcBef>
                <a:spcPct val="20000"/>
              </a:spcBef>
            </a:pPr>
            <a:r>
              <a:rPr lang="en-US" sz="2000" b="1" kern="0" dirty="0">
                <a:solidFill>
                  <a:srgbClr val="C00000"/>
                </a:solidFill>
                <a:latin typeface="+mj-lt"/>
              </a:rPr>
              <a:t>Patterns added to SST climatology, then</a:t>
            </a:r>
          </a:p>
          <a:p>
            <a:pPr marL="342900" indent="-342900" algn="l">
              <a:spcBef>
                <a:spcPct val="20000"/>
              </a:spcBef>
            </a:pPr>
            <a:r>
              <a:rPr lang="en-US" sz="2000" b="1" kern="0" dirty="0">
                <a:solidFill>
                  <a:srgbClr val="C00000"/>
                </a:solidFill>
                <a:latin typeface="+mj-lt"/>
              </a:rPr>
              <a:t>Examine the simulated differences from</a:t>
            </a:r>
          </a:p>
          <a:p>
            <a:pPr marL="342900" indent="-342900" algn="l">
              <a:spcBef>
                <a:spcPct val="20000"/>
              </a:spcBef>
            </a:pPr>
            <a:r>
              <a:rPr lang="en-US" sz="2000" b="1" kern="0" dirty="0">
                <a:solidFill>
                  <a:srgbClr val="C00000"/>
                </a:solidFill>
                <a:latin typeface="+mj-lt"/>
              </a:rPr>
              <a:t>A control run forced with the SST </a:t>
            </a:r>
          </a:p>
          <a:p>
            <a:pPr marL="342900" indent="-342900" algn="l">
              <a:spcBef>
                <a:spcPct val="20000"/>
              </a:spcBef>
            </a:pPr>
            <a:r>
              <a:rPr lang="en-US" sz="2000" b="1" kern="0" dirty="0">
                <a:solidFill>
                  <a:srgbClr val="C00000"/>
                </a:solidFill>
                <a:latin typeface="+mj-lt"/>
              </a:rPr>
              <a:t>climatology.  </a:t>
            </a:r>
          </a:p>
        </p:txBody>
      </p:sp>
      <p:sp>
        <p:nvSpPr>
          <p:cNvPr id="7" name="TextBox 6"/>
          <p:cNvSpPr txBox="1"/>
          <p:nvPr/>
        </p:nvSpPr>
        <p:spPr bwMode="auto">
          <a:xfrm>
            <a:off x="2332913" y="6324600"/>
            <a:ext cx="2010487"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latin typeface="+mj-lt"/>
              </a:rPr>
              <a:t>Schubert et al. (2009)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721849"/>
            <a:ext cx="7391400" cy="6093194"/>
          </a:xfrm>
          <a:prstGeom prst="rect">
            <a:avLst/>
          </a:prstGeom>
          <a:noFill/>
          <a:ln w="9525">
            <a:noFill/>
            <a:miter lim="800000"/>
            <a:headEnd/>
            <a:tailEnd/>
          </a:ln>
        </p:spPr>
      </p:pic>
      <p:sp>
        <p:nvSpPr>
          <p:cNvPr id="3" name="TextBox 2"/>
          <p:cNvSpPr txBox="1"/>
          <p:nvPr/>
        </p:nvSpPr>
        <p:spPr bwMode="auto">
          <a:xfrm>
            <a:off x="3247313" y="6477000"/>
            <a:ext cx="2010487"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latin typeface="+mj-lt"/>
              </a:rPr>
              <a:t>Schubert et al. (2009)</a:t>
            </a:r>
          </a:p>
        </p:txBody>
      </p:sp>
      <p:sp>
        <p:nvSpPr>
          <p:cNvPr id="4" name="TextBox 3"/>
          <p:cNvSpPr txBox="1"/>
          <p:nvPr/>
        </p:nvSpPr>
        <p:spPr bwMode="auto">
          <a:xfrm>
            <a:off x="345139" y="18168"/>
            <a:ext cx="8202887" cy="769441"/>
          </a:xfrm>
          <a:prstGeom prst="rect">
            <a:avLst/>
          </a:prstGeom>
          <a:noFill/>
          <a:ln w="9525">
            <a:noFill/>
            <a:miter lim="800000"/>
            <a:headEnd/>
            <a:tailEnd/>
          </a:ln>
        </p:spPr>
        <p:txBody>
          <a:bodyPr wrap="none" rtlCol="0">
            <a:spAutoFit/>
          </a:bodyPr>
          <a:lstStyle/>
          <a:p>
            <a:pPr marL="342900" indent="-342900">
              <a:spcBef>
                <a:spcPct val="20000"/>
              </a:spcBef>
            </a:pPr>
            <a:r>
              <a:rPr lang="en-US" sz="2000" b="1" kern="0" dirty="0">
                <a:solidFill>
                  <a:schemeClr val="tx2"/>
                </a:solidFill>
                <a:latin typeface="Arial" pitchFamily="34" charset="0"/>
                <a:cs typeface="Arial" pitchFamily="34" charset="0"/>
              </a:rPr>
              <a:t>Annual Precipitation (color, mm/day) and 200mb Height Response</a:t>
            </a:r>
          </a:p>
          <a:p>
            <a:pPr marL="342900" indent="-342900">
              <a:spcBef>
                <a:spcPct val="20000"/>
              </a:spcBef>
            </a:pPr>
            <a:r>
              <a:rPr lang="en-US" sz="2000" b="1" kern="0" dirty="0">
                <a:solidFill>
                  <a:schemeClr val="tx2"/>
                </a:solidFill>
                <a:latin typeface="Arial" pitchFamily="34" charset="0"/>
                <a:cs typeface="Arial" pitchFamily="34" charset="0"/>
              </a:rPr>
              <a:t>To Warm Pacific and Neutral Atlantic SSTs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88454" y="-25052"/>
            <a:ext cx="6698346" cy="6858828"/>
            <a:chOff x="1988454" y="-25052"/>
            <a:chExt cx="6698346" cy="6858828"/>
          </a:xfrm>
        </p:grpSpPr>
        <p:pic>
          <p:nvPicPr>
            <p:cNvPr id="1026" name="Picture 2"/>
            <p:cNvPicPr>
              <a:picLocks noChangeAspect="1" noChangeArrowheads="1"/>
            </p:cNvPicPr>
            <p:nvPr/>
          </p:nvPicPr>
          <p:blipFill>
            <a:blip r:embed="rId2" cstate="print"/>
            <a:srcRect/>
            <a:stretch>
              <a:fillRect/>
            </a:stretch>
          </p:blipFill>
          <p:spPr bwMode="auto">
            <a:xfrm>
              <a:off x="3907160" y="32926"/>
              <a:ext cx="4779640" cy="6800850"/>
            </a:xfrm>
            <a:prstGeom prst="rect">
              <a:avLst/>
            </a:prstGeom>
            <a:noFill/>
            <a:ln w="9525">
              <a:noFill/>
              <a:miter lim="800000"/>
              <a:headEnd/>
              <a:tailEnd/>
            </a:ln>
          </p:spPr>
        </p:pic>
        <p:sp>
          <p:nvSpPr>
            <p:cNvPr id="6" name="TextBox 5"/>
            <p:cNvSpPr txBox="1"/>
            <p:nvPr/>
          </p:nvSpPr>
          <p:spPr bwMode="auto">
            <a:xfrm>
              <a:off x="5068269" y="-25052"/>
              <a:ext cx="1180131"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latin typeface="+mj-lt"/>
                </a:rPr>
                <a:t>U.S. Annual</a:t>
              </a:r>
            </a:p>
          </p:txBody>
        </p:sp>
        <p:sp>
          <p:nvSpPr>
            <p:cNvPr id="7" name="TextBox 6"/>
            <p:cNvSpPr txBox="1"/>
            <p:nvPr/>
          </p:nvSpPr>
          <p:spPr bwMode="auto">
            <a:xfrm>
              <a:off x="1988454" y="6333302"/>
              <a:ext cx="2010487"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latin typeface="+mj-lt"/>
                </a:rPr>
                <a:t>Schubert et al. (2009)</a:t>
              </a:r>
            </a:p>
          </p:txBody>
        </p:sp>
      </p:grpSp>
      <p:sp>
        <p:nvSpPr>
          <p:cNvPr id="5" name="TextBox 4"/>
          <p:cNvSpPr txBox="1"/>
          <p:nvPr/>
        </p:nvSpPr>
        <p:spPr bwMode="auto">
          <a:xfrm>
            <a:off x="243426" y="440829"/>
            <a:ext cx="3795174" cy="1921371"/>
          </a:xfrm>
          <a:prstGeom prst="rect">
            <a:avLst/>
          </a:prstGeom>
          <a:noFill/>
          <a:ln w="9525">
            <a:noFill/>
            <a:miter lim="800000"/>
            <a:headEnd/>
            <a:tailEnd/>
          </a:ln>
        </p:spPr>
        <p:txBody>
          <a:bodyPr wrap="square" rtlCol="0">
            <a:noAutofit/>
          </a:bodyPr>
          <a:lstStyle/>
          <a:p>
            <a:pPr marL="342900" indent="-342900" algn="l">
              <a:spcBef>
                <a:spcPct val="20000"/>
              </a:spcBef>
            </a:pPr>
            <a:r>
              <a:rPr lang="en-US" sz="2400" b="1" kern="0" dirty="0">
                <a:solidFill>
                  <a:schemeClr val="tx2"/>
                </a:solidFill>
                <a:latin typeface="Arial" pitchFamily="34" charset="0"/>
                <a:cs typeface="Arial" pitchFamily="34" charset="0"/>
              </a:rPr>
              <a:t>U.S. Annual P and T</a:t>
            </a:r>
          </a:p>
          <a:p>
            <a:pPr marL="342900" indent="-342900" algn="l">
              <a:spcBef>
                <a:spcPct val="20000"/>
              </a:spcBef>
            </a:pPr>
            <a:r>
              <a:rPr lang="en-US" sz="2400" b="1" kern="0" dirty="0">
                <a:solidFill>
                  <a:schemeClr val="tx2"/>
                </a:solidFill>
                <a:latin typeface="Arial" pitchFamily="34" charset="0"/>
                <a:cs typeface="Arial" pitchFamily="34" charset="0"/>
              </a:rPr>
              <a:t>Response to various</a:t>
            </a:r>
          </a:p>
          <a:p>
            <a:pPr marL="342900" indent="-342900" algn="l">
              <a:spcBef>
                <a:spcPct val="20000"/>
              </a:spcBef>
            </a:pPr>
            <a:r>
              <a:rPr lang="en-US" sz="2400" b="1" kern="0" dirty="0">
                <a:solidFill>
                  <a:schemeClr val="tx2"/>
                </a:solidFill>
                <a:latin typeface="Arial" pitchFamily="34" charset="0"/>
                <a:cs typeface="Arial" pitchFamily="34" charset="0"/>
              </a:rPr>
              <a:t>Combinations of Pacific</a:t>
            </a:r>
          </a:p>
          <a:p>
            <a:pPr marL="342900" indent="-342900" algn="l">
              <a:spcBef>
                <a:spcPct val="20000"/>
              </a:spcBef>
            </a:pPr>
            <a:r>
              <a:rPr lang="en-US" sz="2400" b="1" kern="0" dirty="0">
                <a:solidFill>
                  <a:schemeClr val="tx2"/>
                </a:solidFill>
                <a:latin typeface="Arial" pitchFamily="34" charset="0"/>
                <a:cs typeface="Arial" pitchFamily="34" charset="0"/>
              </a:rPr>
              <a:t>and Atlantic SST forcing</a:t>
            </a:r>
          </a:p>
        </p:txBody>
      </p:sp>
      <p:pic>
        <p:nvPicPr>
          <p:cNvPr id="2" name="Picture 2"/>
          <p:cNvPicPr>
            <a:picLocks noChangeAspect="1" noChangeArrowheads="1"/>
          </p:cNvPicPr>
          <p:nvPr/>
        </p:nvPicPr>
        <p:blipFill>
          <a:blip r:embed="rId3" cstate="print"/>
          <a:srcRect/>
          <a:stretch>
            <a:fillRect/>
          </a:stretch>
        </p:blipFill>
        <p:spPr bwMode="auto">
          <a:xfrm>
            <a:off x="76200" y="2743200"/>
            <a:ext cx="4093091" cy="1143000"/>
          </a:xfrm>
          <a:prstGeom prst="rect">
            <a:avLst/>
          </a:prstGeom>
          <a:noFill/>
          <a:ln w="9525">
            <a:noFill/>
            <a:miter lim="800000"/>
            <a:headEnd/>
            <a:tailEnd/>
          </a:ln>
        </p:spPr>
      </p:pic>
      <p:sp>
        <p:nvSpPr>
          <p:cNvPr id="9" name="TextBox 8"/>
          <p:cNvSpPr txBox="1"/>
          <p:nvPr/>
        </p:nvSpPr>
        <p:spPr bwMode="auto">
          <a:xfrm>
            <a:off x="69473" y="4495800"/>
            <a:ext cx="4273927" cy="769441"/>
          </a:xfrm>
          <a:prstGeom prst="rect">
            <a:avLst/>
          </a:prstGeom>
          <a:noFill/>
          <a:ln w="9525">
            <a:noFill/>
            <a:miter lim="800000"/>
            <a:headEnd/>
            <a:tailEnd/>
          </a:ln>
        </p:spPr>
        <p:txBody>
          <a:bodyPr wrap="none" rtlCol="0">
            <a:spAutoFit/>
          </a:bodyPr>
          <a:lstStyle/>
          <a:p>
            <a:pPr marL="342900" indent="-342900" algn="l">
              <a:spcBef>
                <a:spcPct val="20000"/>
              </a:spcBef>
            </a:pPr>
            <a:r>
              <a:rPr lang="en-US" sz="2000" b="1" kern="0" dirty="0">
                <a:solidFill>
                  <a:srgbClr val="FF0000"/>
                </a:solidFill>
                <a:latin typeface="+mj-lt"/>
              </a:rPr>
              <a:t>Note how many model runs they have</a:t>
            </a:r>
          </a:p>
          <a:p>
            <a:pPr marL="342900" indent="-342900" algn="l">
              <a:spcBef>
                <a:spcPct val="20000"/>
              </a:spcBef>
            </a:pPr>
            <a:r>
              <a:rPr lang="en-US" sz="2000" b="1" kern="0" dirty="0">
                <a:solidFill>
                  <a:srgbClr val="FF0000"/>
                </a:solidFill>
                <a:latin typeface="+mj-lt"/>
              </a:rPr>
              <a:t>to make to study the sensitivities!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82689"/>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Initial Conditions  </a:t>
            </a:r>
          </a:p>
        </p:txBody>
      </p:sp>
      <p:sp>
        <p:nvSpPr>
          <p:cNvPr id="3" name="Line 4"/>
          <p:cNvSpPr>
            <a:spLocks noChangeShapeType="1"/>
          </p:cNvSpPr>
          <p:nvPr/>
        </p:nvSpPr>
        <p:spPr bwMode="auto">
          <a:xfrm>
            <a:off x="0" y="768489"/>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844689"/>
            <a:ext cx="8915400" cy="5940088"/>
          </a:xfrm>
          <a:prstGeom prst="rect">
            <a:avLst/>
          </a:prstGeom>
        </p:spPr>
        <p:txBody>
          <a:bodyPr wrap="square">
            <a:spAutoFit/>
          </a:bodyPr>
          <a:lstStyle/>
          <a:p>
            <a:pPr algn="l">
              <a:buFont typeface="Arial" pitchFamily="34" charset="0"/>
              <a:buChar char="•"/>
            </a:pPr>
            <a:r>
              <a:rPr lang="en-US" sz="2000" b="1" dirty="0">
                <a:solidFill>
                  <a:srgbClr val="FF0000"/>
                </a:solidFill>
              </a:rPr>
              <a:t>  The initial state of the climate system is important for natural climate variations:</a:t>
            </a:r>
          </a:p>
          <a:p>
            <a:pPr marL="457200" indent="-457200" algn="l"/>
            <a:r>
              <a:rPr lang="en-US" sz="2000" b="1" dirty="0">
                <a:solidFill>
                  <a:srgbClr val="000000"/>
                </a:solidFill>
              </a:rPr>
              <a:t>   - </a:t>
            </a:r>
            <a:r>
              <a:rPr lang="en-US" sz="1800" b="1" dirty="0">
                <a:solidFill>
                  <a:srgbClr val="000000"/>
                </a:solidFill>
              </a:rPr>
              <a:t>Each coupled model run is one </a:t>
            </a:r>
            <a:r>
              <a:rPr lang="en-US" sz="1800" b="1" dirty="0">
                <a:solidFill>
                  <a:srgbClr val="C00000"/>
                </a:solidFill>
              </a:rPr>
              <a:t>realization</a:t>
            </a:r>
            <a:r>
              <a:rPr lang="en-US" sz="1800" b="1" dirty="0">
                <a:solidFill>
                  <a:srgbClr val="000000"/>
                </a:solidFill>
              </a:rPr>
              <a:t> of the climate system, and the real world is just one such realization. </a:t>
            </a:r>
          </a:p>
          <a:p>
            <a:pPr marL="457200" indent="-457200" algn="l"/>
            <a:r>
              <a:rPr lang="en-US" sz="1800" b="1" dirty="0">
                <a:solidFill>
                  <a:srgbClr val="000000"/>
                </a:solidFill>
              </a:rPr>
              <a:t>   - The </a:t>
            </a:r>
            <a:r>
              <a:rPr lang="en-US" sz="1800" b="1" dirty="0">
                <a:solidFill>
                  <a:srgbClr val="C00000"/>
                </a:solidFill>
              </a:rPr>
              <a:t>phase or time sequence </a:t>
            </a:r>
            <a:r>
              <a:rPr lang="en-US" sz="1800" b="1" dirty="0">
                <a:solidFill>
                  <a:srgbClr val="000000"/>
                </a:solidFill>
              </a:rPr>
              <a:t>of all climate variations are </a:t>
            </a:r>
            <a:r>
              <a:rPr lang="en-US" sz="1800" b="1" dirty="0">
                <a:solidFill>
                  <a:srgbClr val="C00000"/>
                </a:solidFill>
              </a:rPr>
              <a:t>realization-dependent</a:t>
            </a:r>
            <a:r>
              <a:rPr lang="en-US" sz="1800" b="1" dirty="0">
                <a:solidFill>
                  <a:srgbClr val="000000"/>
                </a:solidFill>
              </a:rPr>
              <a:t> (i.e., varies with the initial condition), and thus is incomparable between two model runs or between the observation and a model run. We can only compare their </a:t>
            </a:r>
            <a:r>
              <a:rPr lang="en-US" sz="1800" b="1" dirty="0">
                <a:solidFill>
                  <a:srgbClr val="C00000"/>
                </a:solidFill>
              </a:rPr>
              <a:t>statistical properties </a:t>
            </a:r>
            <a:r>
              <a:rPr lang="en-US" sz="1800" b="1" dirty="0">
                <a:solidFill>
                  <a:srgbClr val="000000"/>
                </a:solidFill>
              </a:rPr>
              <a:t>(e.g., mean spatial patterns or power spectrum of the ENSO index, but not the actual ENSO cycles).  </a:t>
            </a:r>
          </a:p>
          <a:p>
            <a:pPr marL="457200" indent="-457200" algn="l"/>
            <a:endParaRPr lang="en-US" sz="1800" b="1" dirty="0">
              <a:solidFill>
                <a:srgbClr val="000000"/>
              </a:solidFill>
            </a:endParaRPr>
          </a:p>
          <a:p>
            <a:pPr algn="l">
              <a:buFont typeface="Arial" pitchFamily="34" charset="0"/>
              <a:buChar char="•"/>
            </a:pPr>
            <a:r>
              <a:rPr lang="en-US" sz="2000" b="1" dirty="0">
                <a:solidFill>
                  <a:srgbClr val="FF3300"/>
                </a:solidFill>
              </a:rPr>
              <a:t>  Initial atmospheric conditions are important only for the first ~2 weeks</a:t>
            </a:r>
            <a:r>
              <a:rPr lang="en-US" sz="1800" b="1" dirty="0">
                <a:solidFill>
                  <a:srgbClr val="000000"/>
                </a:solidFill>
              </a:rPr>
              <a:t> due to the short memory of the atmosphere. After that, atmospheric initial conditions have little impact. </a:t>
            </a: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solidFill>
                  <a:srgbClr val="FF3300"/>
                </a:solidFill>
              </a:rPr>
              <a:t>  Initial ocean conditions can influence the evolution of decadal to multi-decadal modes for a number of decades </a:t>
            </a:r>
            <a:r>
              <a:rPr lang="en-US" sz="2000" b="1" dirty="0"/>
              <a:t>due to oceans’ long memory.</a:t>
            </a:r>
            <a:r>
              <a:rPr lang="en-US" sz="2000" b="1" dirty="0">
                <a:solidFill>
                  <a:srgbClr val="FF3300"/>
                </a:solidFill>
              </a:rPr>
              <a:t> </a:t>
            </a:r>
          </a:p>
          <a:p>
            <a:pPr algn="l"/>
            <a:r>
              <a:rPr lang="en-US" sz="2000" b="1" dirty="0">
                <a:solidFill>
                  <a:srgbClr val="FF3300"/>
                </a:solidFill>
              </a:rPr>
              <a:t> </a:t>
            </a:r>
            <a:endParaRPr lang="en-US" sz="1800" b="1" dirty="0">
              <a:solidFill>
                <a:srgbClr val="000000"/>
              </a:solidFill>
            </a:endParaRPr>
          </a:p>
          <a:p>
            <a:pPr algn="l">
              <a:buFont typeface="Arial" pitchFamily="34" charset="0"/>
              <a:buChar char="•"/>
            </a:pPr>
            <a:r>
              <a:rPr lang="en-US" sz="2000" b="1" dirty="0">
                <a:solidFill>
                  <a:srgbClr val="FF3300"/>
                </a:solidFill>
              </a:rPr>
              <a:t>  Initial land conditions may have an influence lasting for a few months, </a:t>
            </a:r>
            <a:r>
              <a:rPr lang="en-US" sz="2000" b="1" dirty="0"/>
              <a:t>mostly for seasonal variations. </a:t>
            </a:r>
            <a:r>
              <a:rPr lang="en-US" sz="2000" b="1" dirty="0">
                <a:solidFill>
                  <a:srgbClr val="FF3300"/>
                </a:solidFill>
              </a:rPr>
              <a:t> </a:t>
            </a:r>
          </a:p>
          <a:p>
            <a:pPr algn="l">
              <a:buFont typeface="Arial" pitchFamily="34" charset="0"/>
              <a:buChar char="•"/>
            </a:pPr>
            <a:endParaRPr lang="en-US" sz="2000" b="1" dirty="0">
              <a:solidFill>
                <a:srgbClr val="FF3300"/>
              </a:solidFill>
            </a:endParaRPr>
          </a:p>
          <a:p>
            <a:pPr algn="l">
              <a:buFont typeface="Arial" pitchFamily="34" charset="0"/>
              <a:buChar char="•"/>
            </a:pPr>
            <a:r>
              <a:rPr lang="en-US" sz="2000" b="1" dirty="0"/>
              <a:t>  Starting coupled </a:t>
            </a:r>
            <a:r>
              <a:rPr lang="en-US" sz="2000" b="1" dirty="0">
                <a:solidFill>
                  <a:schemeClr val="tx2"/>
                </a:solidFill>
              </a:rPr>
              <a:t>model runs from states at different times </a:t>
            </a:r>
            <a:r>
              <a:rPr lang="en-US" sz="2000" b="1" dirty="0"/>
              <a:t>(often decades apart, </a:t>
            </a:r>
            <a:r>
              <a:rPr lang="en-US" sz="2000" b="1" dirty="0">
                <a:solidFill>
                  <a:schemeClr val="tx2"/>
                </a:solidFill>
              </a:rPr>
              <a:t>why?</a:t>
            </a:r>
            <a:r>
              <a:rPr lang="en-US" sz="2000" b="1" dirty="0"/>
              <a:t>) in a control run is often used to generate ensemble runs with different initial conditions. </a:t>
            </a:r>
            <a:r>
              <a:rPr lang="en-US" sz="2000" b="1" dirty="0">
                <a:solidFill>
                  <a:srgbClr val="FF3300"/>
                </a:solidFill>
              </a:rPr>
              <a:t>  </a:t>
            </a:r>
            <a:endParaRPr lang="en-US" sz="1800" b="1" dirty="0">
              <a:solidFill>
                <a:srgbClr val="FF3300"/>
              </a:solidFill>
            </a:endParaRPr>
          </a:p>
        </p:txBody>
      </p:sp>
      <p:cxnSp>
        <p:nvCxnSpPr>
          <p:cNvPr id="8" name="Straight Arrow Connector 7"/>
          <p:cNvCxnSpPr/>
          <p:nvPr/>
        </p:nvCxnSpPr>
        <p:spPr bwMode="auto">
          <a:xfrm>
            <a:off x="914400" y="3962400"/>
            <a:ext cx="67056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0" name="Straight Arrow Connector 9"/>
          <p:cNvCxnSpPr/>
          <p:nvPr/>
        </p:nvCxnSpPr>
        <p:spPr bwMode="auto">
          <a:xfrm flipV="1">
            <a:off x="914400" y="2895600"/>
            <a:ext cx="0" cy="10668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1" name="Freeform 10"/>
          <p:cNvSpPr/>
          <p:nvPr/>
        </p:nvSpPr>
        <p:spPr bwMode="auto">
          <a:xfrm>
            <a:off x="990600" y="3113903"/>
            <a:ext cx="6409368" cy="846438"/>
          </a:xfrm>
          <a:custGeom>
            <a:avLst/>
            <a:gdLst>
              <a:gd name="connsiteX0" fmla="*/ 0 w 6409368"/>
              <a:gd name="connsiteY0" fmla="*/ 624016 h 846438"/>
              <a:gd name="connsiteX1" fmla="*/ 18535 w 6409368"/>
              <a:gd name="connsiteY1" fmla="*/ 568411 h 846438"/>
              <a:gd name="connsiteX2" fmla="*/ 37070 w 6409368"/>
              <a:gd name="connsiteY2" fmla="*/ 556054 h 846438"/>
              <a:gd name="connsiteX3" fmla="*/ 61784 w 6409368"/>
              <a:gd name="connsiteY3" fmla="*/ 531340 h 846438"/>
              <a:gd name="connsiteX4" fmla="*/ 74141 w 6409368"/>
              <a:gd name="connsiteY4" fmla="*/ 512805 h 846438"/>
              <a:gd name="connsiteX5" fmla="*/ 111211 w 6409368"/>
              <a:gd name="connsiteY5" fmla="*/ 488092 h 846438"/>
              <a:gd name="connsiteX6" fmla="*/ 123568 w 6409368"/>
              <a:gd name="connsiteY6" fmla="*/ 469556 h 846438"/>
              <a:gd name="connsiteX7" fmla="*/ 179173 w 6409368"/>
              <a:gd name="connsiteY7" fmla="*/ 438665 h 846438"/>
              <a:gd name="connsiteX8" fmla="*/ 197708 w 6409368"/>
              <a:gd name="connsiteY8" fmla="*/ 426308 h 846438"/>
              <a:gd name="connsiteX9" fmla="*/ 240957 w 6409368"/>
              <a:gd name="connsiteY9" fmla="*/ 413951 h 846438"/>
              <a:gd name="connsiteX10" fmla="*/ 259492 w 6409368"/>
              <a:gd name="connsiteY10" fmla="*/ 407773 h 846438"/>
              <a:gd name="connsiteX11" fmla="*/ 339811 w 6409368"/>
              <a:gd name="connsiteY11" fmla="*/ 395416 h 846438"/>
              <a:gd name="connsiteX12" fmla="*/ 506627 w 6409368"/>
              <a:gd name="connsiteY12" fmla="*/ 401594 h 846438"/>
              <a:gd name="connsiteX13" fmla="*/ 562233 w 6409368"/>
              <a:gd name="connsiteY13" fmla="*/ 432486 h 846438"/>
              <a:gd name="connsiteX14" fmla="*/ 580768 w 6409368"/>
              <a:gd name="connsiteY14" fmla="*/ 438665 h 846438"/>
              <a:gd name="connsiteX15" fmla="*/ 617838 w 6409368"/>
              <a:gd name="connsiteY15" fmla="*/ 463378 h 846438"/>
              <a:gd name="connsiteX16" fmla="*/ 685800 w 6409368"/>
              <a:gd name="connsiteY16" fmla="*/ 494270 h 846438"/>
              <a:gd name="connsiteX17" fmla="*/ 710514 w 6409368"/>
              <a:gd name="connsiteY17" fmla="*/ 506627 h 846438"/>
              <a:gd name="connsiteX18" fmla="*/ 729049 w 6409368"/>
              <a:gd name="connsiteY18" fmla="*/ 518983 h 846438"/>
              <a:gd name="connsiteX19" fmla="*/ 747584 w 6409368"/>
              <a:gd name="connsiteY19" fmla="*/ 525162 h 846438"/>
              <a:gd name="connsiteX20" fmla="*/ 803189 w 6409368"/>
              <a:gd name="connsiteY20" fmla="*/ 562232 h 846438"/>
              <a:gd name="connsiteX21" fmla="*/ 821724 w 6409368"/>
              <a:gd name="connsiteY21" fmla="*/ 574589 h 846438"/>
              <a:gd name="connsiteX22" fmla="*/ 840260 w 6409368"/>
              <a:gd name="connsiteY22" fmla="*/ 580767 h 846438"/>
              <a:gd name="connsiteX23" fmla="*/ 877330 w 6409368"/>
              <a:gd name="connsiteY23" fmla="*/ 611659 h 846438"/>
              <a:gd name="connsiteX24" fmla="*/ 914400 w 6409368"/>
              <a:gd name="connsiteY24" fmla="*/ 624016 h 846438"/>
              <a:gd name="connsiteX25" fmla="*/ 951470 w 6409368"/>
              <a:gd name="connsiteY25" fmla="*/ 648729 h 846438"/>
              <a:gd name="connsiteX26" fmla="*/ 988541 w 6409368"/>
              <a:gd name="connsiteY26" fmla="*/ 661086 h 846438"/>
              <a:gd name="connsiteX27" fmla="*/ 1031789 w 6409368"/>
              <a:gd name="connsiteY27" fmla="*/ 673443 h 846438"/>
              <a:gd name="connsiteX28" fmla="*/ 1136822 w 6409368"/>
              <a:gd name="connsiteY28" fmla="*/ 667265 h 846438"/>
              <a:gd name="connsiteX29" fmla="*/ 1155357 w 6409368"/>
              <a:gd name="connsiteY29" fmla="*/ 661086 h 846438"/>
              <a:gd name="connsiteX30" fmla="*/ 1180070 w 6409368"/>
              <a:gd name="connsiteY30" fmla="*/ 654908 h 846438"/>
              <a:gd name="connsiteX31" fmla="*/ 1254211 w 6409368"/>
              <a:gd name="connsiteY31" fmla="*/ 605481 h 846438"/>
              <a:gd name="connsiteX32" fmla="*/ 1272746 w 6409368"/>
              <a:gd name="connsiteY32" fmla="*/ 593124 h 846438"/>
              <a:gd name="connsiteX33" fmla="*/ 1291281 w 6409368"/>
              <a:gd name="connsiteY33" fmla="*/ 568411 h 846438"/>
              <a:gd name="connsiteX34" fmla="*/ 1328351 w 6409368"/>
              <a:gd name="connsiteY34" fmla="*/ 512805 h 846438"/>
              <a:gd name="connsiteX35" fmla="*/ 1340708 w 6409368"/>
              <a:gd name="connsiteY35" fmla="*/ 494270 h 846438"/>
              <a:gd name="connsiteX36" fmla="*/ 1353065 w 6409368"/>
              <a:gd name="connsiteY36" fmla="*/ 457200 h 846438"/>
              <a:gd name="connsiteX37" fmla="*/ 1359243 w 6409368"/>
              <a:gd name="connsiteY37" fmla="*/ 438665 h 846438"/>
              <a:gd name="connsiteX38" fmla="*/ 1377778 w 6409368"/>
              <a:gd name="connsiteY38" fmla="*/ 420129 h 846438"/>
              <a:gd name="connsiteX39" fmla="*/ 1396314 w 6409368"/>
              <a:gd name="connsiteY39" fmla="*/ 407773 h 846438"/>
              <a:gd name="connsiteX40" fmla="*/ 1414849 w 6409368"/>
              <a:gd name="connsiteY40" fmla="*/ 370702 h 846438"/>
              <a:gd name="connsiteX41" fmla="*/ 1433384 w 6409368"/>
              <a:gd name="connsiteY41" fmla="*/ 358346 h 846438"/>
              <a:gd name="connsiteX42" fmla="*/ 1458097 w 6409368"/>
              <a:gd name="connsiteY42" fmla="*/ 327454 h 846438"/>
              <a:gd name="connsiteX43" fmla="*/ 1513703 w 6409368"/>
              <a:gd name="connsiteY43" fmla="*/ 278027 h 846438"/>
              <a:gd name="connsiteX44" fmla="*/ 1575487 w 6409368"/>
              <a:gd name="connsiteY44" fmla="*/ 216243 h 846438"/>
              <a:gd name="connsiteX45" fmla="*/ 1612557 w 6409368"/>
              <a:gd name="connsiteY45" fmla="*/ 185351 h 846438"/>
              <a:gd name="connsiteX46" fmla="*/ 1631092 w 6409368"/>
              <a:gd name="connsiteY46" fmla="*/ 179173 h 846438"/>
              <a:gd name="connsiteX47" fmla="*/ 1804087 w 6409368"/>
              <a:gd name="connsiteY47" fmla="*/ 185351 h 846438"/>
              <a:gd name="connsiteX48" fmla="*/ 1841157 w 6409368"/>
              <a:gd name="connsiteY48" fmla="*/ 191529 h 846438"/>
              <a:gd name="connsiteX49" fmla="*/ 1896762 w 6409368"/>
              <a:gd name="connsiteY49" fmla="*/ 203886 h 846438"/>
              <a:gd name="connsiteX50" fmla="*/ 1933833 w 6409368"/>
              <a:gd name="connsiteY50" fmla="*/ 228600 h 846438"/>
              <a:gd name="connsiteX51" fmla="*/ 1970903 w 6409368"/>
              <a:gd name="connsiteY51" fmla="*/ 284205 h 846438"/>
              <a:gd name="connsiteX52" fmla="*/ 1995616 w 6409368"/>
              <a:gd name="connsiteY52" fmla="*/ 321275 h 846438"/>
              <a:gd name="connsiteX53" fmla="*/ 2007973 w 6409368"/>
              <a:gd name="connsiteY53" fmla="*/ 358346 h 846438"/>
              <a:gd name="connsiteX54" fmla="*/ 2014151 w 6409368"/>
              <a:gd name="connsiteY54" fmla="*/ 383059 h 846438"/>
              <a:gd name="connsiteX55" fmla="*/ 2020330 w 6409368"/>
              <a:gd name="connsiteY55" fmla="*/ 432486 h 846438"/>
              <a:gd name="connsiteX56" fmla="*/ 2032687 w 6409368"/>
              <a:gd name="connsiteY56" fmla="*/ 451021 h 846438"/>
              <a:gd name="connsiteX57" fmla="*/ 2045043 w 6409368"/>
              <a:gd name="connsiteY57" fmla="*/ 494270 h 846438"/>
              <a:gd name="connsiteX58" fmla="*/ 2057400 w 6409368"/>
              <a:gd name="connsiteY58" fmla="*/ 531340 h 846438"/>
              <a:gd name="connsiteX59" fmla="*/ 2075935 w 6409368"/>
              <a:gd name="connsiteY59" fmla="*/ 549875 h 846438"/>
              <a:gd name="connsiteX60" fmla="*/ 2100649 w 6409368"/>
              <a:gd name="connsiteY60" fmla="*/ 586946 h 846438"/>
              <a:gd name="connsiteX61" fmla="*/ 2113006 w 6409368"/>
              <a:gd name="connsiteY61" fmla="*/ 624016 h 846438"/>
              <a:gd name="connsiteX62" fmla="*/ 2131541 w 6409368"/>
              <a:gd name="connsiteY62" fmla="*/ 642551 h 846438"/>
              <a:gd name="connsiteX63" fmla="*/ 2143897 w 6409368"/>
              <a:gd name="connsiteY63" fmla="*/ 661086 h 846438"/>
              <a:gd name="connsiteX64" fmla="*/ 2199503 w 6409368"/>
              <a:gd name="connsiteY64" fmla="*/ 698156 h 846438"/>
              <a:gd name="connsiteX65" fmla="*/ 2218038 w 6409368"/>
              <a:gd name="connsiteY65" fmla="*/ 710513 h 846438"/>
              <a:gd name="connsiteX66" fmla="*/ 2273643 w 6409368"/>
              <a:gd name="connsiteY66" fmla="*/ 722870 h 846438"/>
              <a:gd name="connsiteX67" fmla="*/ 2378676 w 6409368"/>
              <a:gd name="connsiteY67" fmla="*/ 710513 h 846438"/>
              <a:gd name="connsiteX68" fmla="*/ 2434281 w 6409368"/>
              <a:gd name="connsiteY68" fmla="*/ 691978 h 846438"/>
              <a:gd name="connsiteX69" fmla="*/ 2452816 w 6409368"/>
              <a:gd name="connsiteY69" fmla="*/ 685800 h 846438"/>
              <a:gd name="connsiteX70" fmla="*/ 2471351 w 6409368"/>
              <a:gd name="connsiteY70" fmla="*/ 673443 h 846438"/>
              <a:gd name="connsiteX71" fmla="*/ 2489887 w 6409368"/>
              <a:gd name="connsiteY71" fmla="*/ 667265 h 846438"/>
              <a:gd name="connsiteX72" fmla="*/ 2526957 w 6409368"/>
              <a:gd name="connsiteY72" fmla="*/ 642551 h 846438"/>
              <a:gd name="connsiteX73" fmla="*/ 2545492 w 6409368"/>
              <a:gd name="connsiteY73" fmla="*/ 630194 h 846438"/>
              <a:gd name="connsiteX74" fmla="*/ 2576384 w 6409368"/>
              <a:gd name="connsiteY74" fmla="*/ 574589 h 846438"/>
              <a:gd name="connsiteX75" fmla="*/ 2588741 w 6409368"/>
              <a:gd name="connsiteY75" fmla="*/ 556054 h 846438"/>
              <a:gd name="connsiteX76" fmla="*/ 2619633 w 6409368"/>
              <a:gd name="connsiteY76" fmla="*/ 518983 h 846438"/>
              <a:gd name="connsiteX77" fmla="*/ 2650524 w 6409368"/>
              <a:gd name="connsiteY77" fmla="*/ 463378 h 846438"/>
              <a:gd name="connsiteX78" fmla="*/ 2662881 w 6409368"/>
              <a:gd name="connsiteY78" fmla="*/ 444843 h 846438"/>
              <a:gd name="connsiteX79" fmla="*/ 2675238 w 6409368"/>
              <a:gd name="connsiteY79" fmla="*/ 407773 h 846438"/>
              <a:gd name="connsiteX80" fmla="*/ 2693773 w 6409368"/>
              <a:gd name="connsiteY80" fmla="*/ 370702 h 846438"/>
              <a:gd name="connsiteX81" fmla="*/ 2730843 w 6409368"/>
              <a:gd name="connsiteY81" fmla="*/ 352167 h 846438"/>
              <a:gd name="connsiteX82" fmla="*/ 2743200 w 6409368"/>
              <a:gd name="connsiteY82" fmla="*/ 333632 h 846438"/>
              <a:gd name="connsiteX83" fmla="*/ 2761735 w 6409368"/>
              <a:gd name="connsiteY83" fmla="*/ 327454 h 846438"/>
              <a:gd name="connsiteX84" fmla="*/ 2798806 w 6409368"/>
              <a:gd name="connsiteY84" fmla="*/ 308919 h 846438"/>
              <a:gd name="connsiteX85" fmla="*/ 2817341 w 6409368"/>
              <a:gd name="connsiteY85" fmla="*/ 296562 h 846438"/>
              <a:gd name="connsiteX86" fmla="*/ 2860589 w 6409368"/>
              <a:gd name="connsiteY86" fmla="*/ 315097 h 846438"/>
              <a:gd name="connsiteX87" fmla="*/ 2879124 w 6409368"/>
              <a:gd name="connsiteY87" fmla="*/ 321275 h 846438"/>
              <a:gd name="connsiteX88" fmla="*/ 2910016 w 6409368"/>
              <a:gd name="connsiteY88" fmla="*/ 333632 h 846438"/>
              <a:gd name="connsiteX89" fmla="*/ 2934730 w 6409368"/>
              <a:gd name="connsiteY89" fmla="*/ 345989 h 846438"/>
              <a:gd name="connsiteX90" fmla="*/ 2984157 w 6409368"/>
              <a:gd name="connsiteY90" fmla="*/ 358346 h 846438"/>
              <a:gd name="connsiteX91" fmla="*/ 3002692 w 6409368"/>
              <a:gd name="connsiteY91" fmla="*/ 364524 h 846438"/>
              <a:gd name="connsiteX92" fmla="*/ 3021227 w 6409368"/>
              <a:gd name="connsiteY92" fmla="*/ 376881 h 846438"/>
              <a:gd name="connsiteX93" fmla="*/ 3027406 w 6409368"/>
              <a:gd name="connsiteY93" fmla="*/ 395416 h 846438"/>
              <a:gd name="connsiteX94" fmla="*/ 3039762 w 6409368"/>
              <a:gd name="connsiteY94" fmla="*/ 413951 h 846438"/>
              <a:gd name="connsiteX95" fmla="*/ 3070654 w 6409368"/>
              <a:gd name="connsiteY95" fmla="*/ 451021 h 846438"/>
              <a:gd name="connsiteX96" fmla="*/ 3095368 w 6409368"/>
              <a:gd name="connsiteY96" fmla="*/ 481913 h 846438"/>
              <a:gd name="connsiteX97" fmla="*/ 3126260 w 6409368"/>
              <a:gd name="connsiteY97" fmla="*/ 512805 h 846438"/>
              <a:gd name="connsiteX98" fmla="*/ 3157151 w 6409368"/>
              <a:gd name="connsiteY98" fmla="*/ 543697 h 846438"/>
              <a:gd name="connsiteX99" fmla="*/ 3175687 w 6409368"/>
              <a:gd name="connsiteY99" fmla="*/ 580767 h 846438"/>
              <a:gd name="connsiteX100" fmla="*/ 3194222 w 6409368"/>
              <a:gd name="connsiteY100" fmla="*/ 593124 h 846438"/>
              <a:gd name="connsiteX101" fmla="*/ 3206578 w 6409368"/>
              <a:gd name="connsiteY101" fmla="*/ 611659 h 846438"/>
              <a:gd name="connsiteX102" fmla="*/ 3212757 w 6409368"/>
              <a:gd name="connsiteY102" fmla="*/ 630194 h 846438"/>
              <a:gd name="connsiteX103" fmla="*/ 3231292 w 6409368"/>
              <a:gd name="connsiteY103" fmla="*/ 636373 h 846438"/>
              <a:gd name="connsiteX104" fmla="*/ 3243649 w 6409368"/>
              <a:gd name="connsiteY104" fmla="*/ 654908 h 846438"/>
              <a:gd name="connsiteX105" fmla="*/ 3249827 w 6409368"/>
              <a:gd name="connsiteY105" fmla="*/ 673443 h 846438"/>
              <a:gd name="connsiteX106" fmla="*/ 3286897 w 6409368"/>
              <a:gd name="connsiteY106" fmla="*/ 691978 h 846438"/>
              <a:gd name="connsiteX107" fmla="*/ 3361038 w 6409368"/>
              <a:gd name="connsiteY107" fmla="*/ 679621 h 846438"/>
              <a:gd name="connsiteX108" fmla="*/ 3398108 w 6409368"/>
              <a:gd name="connsiteY108" fmla="*/ 667265 h 846438"/>
              <a:gd name="connsiteX109" fmla="*/ 3416643 w 6409368"/>
              <a:gd name="connsiteY109" fmla="*/ 654908 h 846438"/>
              <a:gd name="connsiteX110" fmla="*/ 3435178 w 6409368"/>
              <a:gd name="connsiteY110" fmla="*/ 636373 h 846438"/>
              <a:gd name="connsiteX111" fmla="*/ 3453714 w 6409368"/>
              <a:gd name="connsiteY111" fmla="*/ 630194 h 846438"/>
              <a:gd name="connsiteX112" fmla="*/ 3484606 w 6409368"/>
              <a:gd name="connsiteY112" fmla="*/ 605481 h 846438"/>
              <a:gd name="connsiteX113" fmla="*/ 3515497 w 6409368"/>
              <a:gd name="connsiteY113" fmla="*/ 568411 h 846438"/>
              <a:gd name="connsiteX114" fmla="*/ 3534033 w 6409368"/>
              <a:gd name="connsiteY114" fmla="*/ 556054 h 846438"/>
              <a:gd name="connsiteX115" fmla="*/ 3546389 w 6409368"/>
              <a:gd name="connsiteY115" fmla="*/ 537519 h 846438"/>
              <a:gd name="connsiteX116" fmla="*/ 3564924 w 6409368"/>
              <a:gd name="connsiteY116" fmla="*/ 494270 h 846438"/>
              <a:gd name="connsiteX117" fmla="*/ 3583460 w 6409368"/>
              <a:gd name="connsiteY117" fmla="*/ 481913 h 846438"/>
              <a:gd name="connsiteX118" fmla="*/ 3595816 w 6409368"/>
              <a:gd name="connsiteY118" fmla="*/ 463378 h 846438"/>
              <a:gd name="connsiteX119" fmla="*/ 3601995 w 6409368"/>
              <a:gd name="connsiteY119" fmla="*/ 444843 h 846438"/>
              <a:gd name="connsiteX120" fmla="*/ 3620530 w 6409368"/>
              <a:gd name="connsiteY120" fmla="*/ 426308 h 846438"/>
              <a:gd name="connsiteX121" fmla="*/ 3632887 w 6409368"/>
              <a:gd name="connsiteY121" fmla="*/ 407773 h 846438"/>
              <a:gd name="connsiteX122" fmla="*/ 3639065 w 6409368"/>
              <a:gd name="connsiteY122" fmla="*/ 389238 h 846438"/>
              <a:gd name="connsiteX123" fmla="*/ 3669957 w 6409368"/>
              <a:gd name="connsiteY123" fmla="*/ 352167 h 846438"/>
              <a:gd name="connsiteX124" fmla="*/ 3676135 w 6409368"/>
              <a:gd name="connsiteY124" fmla="*/ 333632 h 846438"/>
              <a:gd name="connsiteX125" fmla="*/ 3713206 w 6409368"/>
              <a:gd name="connsiteY125" fmla="*/ 278027 h 846438"/>
              <a:gd name="connsiteX126" fmla="*/ 3725562 w 6409368"/>
              <a:gd name="connsiteY126" fmla="*/ 259492 h 846438"/>
              <a:gd name="connsiteX127" fmla="*/ 3731741 w 6409368"/>
              <a:gd name="connsiteY127" fmla="*/ 240956 h 846438"/>
              <a:gd name="connsiteX128" fmla="*/ 3762633 w 6409368"/>
              <a:gd name="connsiteY128" fmla="*/ 203886 h 846438"/>
              <a:gd name="connsiteX129" fmla="*/ 3793524 w 6409368"/>
              <a:gd name="connsiteY129" fmla="*/ 148281 h 846438"/>
              <a:gd name="connsiteX130" fmla="*/ 3805881 w 6409368"/>
              <a:gd name="connsiteY130" fmla="*/ 129746 h 846438"/>
              <a:gd name="connsiteX131" fmla="*/ 3818238 w 6409368"/>
              <a:gd name="connsiteY131" fmla="*/ 111211 h 846438"/>
              <a:gd name="connsiteX132" fmla="*/ 3824416 w 6409368"/>
              <a:gd name="connsiteY132" fmla="*/ 92675 h 846438"/>
              <a:gd name="connsiteX133" fmla="*/ 3861487 w 6409368"/>
              <a:gd name="connsiteY133" fmla="*/ 67962 h 846438"/>
              <a:gd name="connsiteX134" fmla="*/ 3880022 w 6409368"/>
              <a:gd name="connsiteY134" fmla="*/ 49427 h 846438"/>
              <a:gd name="connsiteX135" fmla="*/ 3898557 w 6409368"/>
              <a:gd name="connsiteY135" fmla="*/ 43248 h 846438"/>
              <a:gd name="connsiteX136" fmla="*/ 3904735 w 6409368"/>
              <a:gd name="connsiteY136" fmla="*/ 24713 h 846438"/>
              <a:gd name="connsiteX137" fmla="*/ 3941806 w 6409368"/>
              <a:gd name="connsiteY137" fmla="*/ 12356 h 846438"/>
              <a:gd name="connsiteX138" fmla="*/ 3966519 w 6409368"/>
              <a:gd name="connsiteY138" fmla="*/ 0 h 846438"/>
              <a:gd name="connsiteX139" fmla="*/ 4127157 w 6409368"/>
              <a:gd name="connsiteY139" fmla="*/ 6178 h 846438"/>
              <a:gd name="connsiteX140" fmla="*/ 4151870 w 6409368"/>
              <a:gd name="connsiteY140" fmla="*/ 12356 h 846438"/>
              <a:gd name="connsiteX141" fmla="*/ 4164227 w 6409368"/>
              <a:gd name="connsiteY141" fmla="*/ 30892 h 846438"/>
              <a:gd name="connsiteX142" fmla="*/ 4201297 w 6409368"/>
              <a:gd name="connsiteY142" fmla="*/ 49427 h 846438"/>
              <a:gd name="connsiteX143" fmla="*/ 4226011 w 6409368"/>
              <a:gd name="connsiteY143" fmla="*/ 86497 h 846438"/>
              <a:gd name="connsiteX144" fmla="*/ 4263081 w 6409368"/>
              <a:gd name="connsiteY144" fmla="*/ 123567 h 846438"/>
              <a:gd name="connsiteX145" fmla="*/ 4287795 w 6409368"/>
              <a:gd name="connsiteY145" fmla="*/ 160638 h 846438"/>
              <a:gd name="connsiteX146" fmla="*/ 4293973 w 6409368"/>
              <a:gd name="connsiteY146" fmla="*/ 179173 h 846438"/>
              <a:gd name="connsiteX147" fmla="*/ 4312508 w 6409368"/>
              <a:gd name="connsiteY147" fmla="*/ 203886 h 846438"/>
              <a:gd name="connsiteX148" fmla="*/ 4331043 w 6409368"/>
              <a:gd name="connsiteY148" fmla="*/ 240956 h 846438"/>
              <a:gd name="connsiteX149" fmla="*/ 4337222 w 6409368"/>
              <a:gd name="connsiteY149" fmla="*/ 259492 h 846438"/>
              <a:gd name="connsiteX150" fmla="*/ 4374292 w 6409368"/>
              <a:gd name="connsiteY150" fmla="*/ 308919 h 846438"/>
              <a:gd name="connsiteX151" fmla="*/ 4405184 w 6409368"/>
              <a:gd name="connsiteY151" fmla="*/ 364524 h 846438"/>
              <a:gd name="connsiteX152" fmla="*/ 4429897 w 6409368"/>
              <a:gd name="connsiteY152" fmla="*/ 413951 h 846438"/>
              <a:gd name="connsiteX153" fmla="*/ 4448433 w 6409368"/>
              <a:gd name="connsiteY153" fmla="*/ 457200 h 846438"/>
              <a:gd name="connsiteX154" fmla="*/ 4466968 w 6409368"/>
              <a:gd name="connsiteY154" fmla="*/ 475735 h 846438"/>
              <a:gd name="connsiteX155" fmla="*/ 4485503 w 6409368"/>
              <a:gd name="connsiteY155" fmla="*/ 518983 h 846438"/>
              <a:gd name="connsiteX156" fmla="*/ 4510216 w 6409368"/>
              <a:gd name="connsiteY156" fmla="*/ 556054 h 846438"/>
              <a:gd name="connsiteX157" fmla="*/ 4528751 w 6409368"/>
              <a:gd name="connsiteY157" fmla="*/ 593124 h 846438"/>
              <a:gd name="connsiteX158" fmla="*/ 4534930 w 6409368"/>
              <a:gd name="connsiteY158" fmla="*/ 611659 h 846438"/>
              <a:gd name="connsiteX159" fmla="*/ 4565822 w 6409368"/>
              <a:gd name="connsiteY159" fmla="*/ 648729 h 846438"/>
              <a:gd name="connsiteX160" fmla="*/ 4590535 w 6409368"/>
              <a:gd name="connsiteY160" fmla="*/ 685800 h 846438"/>
              <a:gd name="connsiteX161" fmla="*/ 4615249 w 6409368"/>
              <a:gd name="connsiteY161" fmla="*/ 722870 h 846438"/>
              <a:gd name="connsiteX162" fmla="*/ 4633784 w 6409368"/>
              <a:gd name="connsiteY162" fmla="*/ 759940 h 846438"/>
              <a:gd name="connsiteX163" fmla="*/ 4652319 w 6409368"/>
              <a:gd name="connsiteY163" fmla="*/ 772297 h 846438"/>
              <a:gd name="connsiteX164" fmla="*/ 4664676 w 6409368"/>
              <a:gd name="connsiteY164" fmla="*/ 790832 h 846438"/>
              <a:gd name="connsiteX165" fmla="*/ 4701746 w 6409368"/>
              <a:gd name="connsiteY165" fmla="*/ 809367 h 846438"/>
              <a:gd name="connsiteX166" fmla="*/ 4757351 w 6409368"/>
              <a:gd name="connsiteY166" fmla="*/ 834081 h 846438"/>
              <a:gd name="connsiteX167" fmla="*/ 4775887 w 6409368"/>
              <a:gd name="connsiteY167" fmla="*/ 840259 h 846438"/>
              <a:gd name="connsiteX168" fmla="*/ 4794422 w 6409368"/>
              <a:gd name="connsiteY168" fmla="*/ 846438 h 846438"/>
              <a:gd name="connsiteX169" fmla="*/ 4850027 w 6409368"/>
              <a:gd name="connsiteY169" fmla="*/ 840259 h 846438"/>
              <a:gd name="connsiteX170" fmla="*/ 4868562 w 6409368"/>
              <a:gd name="connsiteY170" fmla="*/ 834081 h 846438"/>
              <a:gd name="connsiteX171" fmla="*/ 4899454 w 6409368"/>
              <a:gd name="connsiteY171" fmla="*/ 809367 h 846438"/>
              <a:gd name="connsiteX172" fmla="*/ 4911811 w 6409368"/>
              <a:gd name="connsiteY172" fmla="*/ 790832 h 846438"/>
              <a:gd name="connsiteX173" fmla="*/ 4924168 w 6409368"/>
              <a:gd name="connsiteY173" fmla="*/ 753762 h 846438"/>
              <a:gd name="connsiteX174" fmla="*/ 4936524 w 6409368"/>
              <a:gd name="connsiteY174" fmla="*/ 735227 h 846438"/>
              <a:gd name="connsiteX175" fmla="*/ 4948881 w 6409368"/>
              <a:gd name="connsiteY175" fmla="*/ 698156 h 846438"/>
              <a:gd name="connsiteX176" fmla="*/ 4955060 w 6409368"/>
              <a:gd name="connsiteY176" fmla="*/ 679621 h 846438"/>
              <a:gd name="connsiteX177" fmla="*/ 4979773 w 6409368"/>
              <a:gd name="connsiteY177" fmla="*/ 630194 h 846438"/>
              <a:gd name="connsiteX178" fmla="*/ 4992130 w 6409368"/>
              <a:gd name="connsiteY178" fmla="*/ 611659 h 846438"/>
              <a:gd name="connsiteX179" fmla="*/ 5016843 w 6409368"/>
              <a:gd name="connsiteY179" fmla="*/ 568411 h 846438"/>
              <a:gd name="connsiteX180" fmla="*/ 5023022 w 6409368"/>
              <a:gd name="connsiteY180" fmla="*/ 543697 h 846438"/>
              <a:gd name="connsiteX181" fmla="*/ 5035378 w 6409368"/>
              <a:gd name="connsiteY181" fmla="*/ 506627 h 846438"/>
              <a:gd name="connsiteX182" fmla="*/ 5047735 w 6409368"/>
              <a:gd name="connsiteY182" fmla="*/ 469556 h 846438"/>
              <a:gd name="connsiteX183" fmla="*/ 5060092 w 6409368"/>
              <a:gd name="connsiteY183" fmla="*/ 432486 h 846438"/>
              <a:gd name="connsiteX184" fmla="*/ 5078627 w 6409368"/>
              <a:gd name="connsiteY184" fmla="*/ 383059 h 846438"/>
              <a:gd name="connsiteX185" fmla="*/ 5084806 w 6409368"/>
              <a:gd name="connsiteY185" fmla="*/ 364524 h 846438"/>
              <a:gd name="connsiteX186" fmla="*/ 5109519 w 6409368"/>
              <a:gd name="connsiteY186" fmla="*/ 345989 h 846438"/>
              <a:gd name="connsiteX187" fmla="*/ 5146589 w 6409368"/>
              <a:gd name="connsiteY187" fmla="*/ 327454 h 846438"/>
              <a:gd name="connsiteX188" fmla="*/ 5165124 w 6409368"/>
              <a:gd name="connsiteY188" fmla="*/ 315097 h 846438"/>
              <a:gd name="connsiteX189" fmla="*/ 5270157 w 6409368"/>
              <a:gd name="connsiteY189" fmla="*/ 315097 h 846438"/>
              <a:gd name="connsiteX190" fmla="*/ 5319584 w 6409368"/>
              <a:gd name="connsiteY190" fmla="*/ 339811 h 846438"/>
              <a:gd name="connsiteX191" fmla="*/ 5369011 w 6409368"/>
              <a:gd name="connsiteY191" fmla="*/ 364524 h 846438"/>
              <a:gd name="connsiteX192" fmla="*/ 5412260 w 6409368"/>
              <a:gd name="connsiteY192" fmla="*/ 376881 h 846438"/>
              <a:gd name="connsiteX193" fmla="*/ 5430795 w 6409368"/>
              <a:gd name="connsiteY193" fmla="*/ 389238 h 846438"/>
              <a:gd name="connsiteX194" fmla="*/ 5449330 w 6409368"/>
              <a:gd name="connsiteY194" fmla="*/ 395416 h 846438"/>
              <a:gd name="connsiteX195" fmla="*/ 5504935 w 6409368"/>
              <a:gd name="connsiteY195" fmla="*/ 426308 h 846438"/>
              <a:gd name="connsiteX196" fmla="*/ 5560541 w 6409368"/>
              <a:gd name="connsiteY196" fmla="*/ 469556 h 846438"/>
              <a:gd name="connsiteX197" fmla="*/ 5579076 w 6409368"/>
              <a:gd name="connsiteY197" fmla="*/ 481913 h 846438"/>
              <a:gd name="connsiteX198" fmla="*/ 5603789 w 6409368"/>
              <a:gd name="connsiteY198" fmla="*/ 488092 h 846438"/>
              <a:gd name="connsiteX199" fmla="*/ 5622324 w 6409368"/>
              <a:gd name="connsiteY199" fmla="*/ 500448 h 846438"/>
              <a:gd name="connsiteX200" fmla="*/ 5653216 w 6409368"/>
              <a:gd name="connsiteY200" fmla="*/ 531340 h 846438"/>
              <a:gd name="connsiteX201" fmla="*/ 5677930 w 6409368"/>
              <a:gd name="connsiteY201" fmla="*/ 586946 h 846438"/>
              <a:gd name="connsiteX202" fmla="*/ 5696465 w 6409368"/>
              <a:gd name="connsiteY202" fmla="*/ 624016 h 846438"/>
              <a:gd name="connsiteX203" fmla="*/ 5702643 w 6409368"/>
              <a:gd name="connsiteY203" fmla="*/ 642551 h 846438"/>
              <a:gd name="connsiteX204" fmla="*/ 5721178 w 6409368"/>
              <a:gd name="connsiteY204" fmla="*/ 654908 h 846438"/>
              <a:gd name="connsiteX205" fmla="*/ 5739714 w 6409368"/>
              <a:gd name="connsiteY205" fmla="*/ 691978 h 846438"/>
              <a:gd name="connsiteX206" fmla="*/ 5758249 w 6409368"/>
              <a:gd name="connsiteY206" fmla="*/ 704335 h 846438"/>
              <a:gd name="connsiteX207" fmla="*/ 5782962 w 6409368"/>
              <a:gd name="connsiteY207" fmla="*/ 741405 h 846438"/>
              <a:gd name="connsiteX208" fmla="*/ 5820033 w 6409368"/>
              <a:gd name="connsiteY208" fmla="*/ 766119 h 846438"/>
              <a:gd name="connsiteX209" fmla="*/ 5887995 w 6409368"/>
              <a:gd name="connsiteY209" fmla="*/ 747583 h 846438"/>
              <a:gd name="connsiteX210" fmla="*/ 5894173 w 6409368"/>
              <a:gd name="connsiteY210" fmla="*/ 729048 h 846438"/>
              <a:gd name="connsiteX211" fmla="*/ 5912708 w 6409368"/>
              <a:gd name="connsiteY211" fmla="*/ 617838 h 846438"/>
              <a:gd name="connsiteX212" fmla="*/ 5918887 w 6409368"/>
              <a:gd name="connsiteY212" fmla="*/ 593124 h 846438"/>
              <a:gd name="connsiteX213" fmla="*/ 5931243 w 6409368"/>
              <a:gd name="connsiteY213" fmla="*/ 574589 h 846438"/>
              <a:gd name="connsiteX214" fmla="*/ 5943600 w 6409368"/>
              <a:gd name="connsiteY214" fmla="*/ 537519 h 846438"/>
              <a:gd name="connsiteX215" fmla="*/ 5949778 w 6409368"/>
              <a:gd name="connsiteY215" fmla="*/ 518983 h 846438"/>
              <a:gd name="connsiteX216" fmla="*/ 5974492 w 6409368"/>
              <a:gd name="connsiteY216" fmla="*/ 481913 h 846438"/>
              <a:gd name="connsiteX217" fmla="*/ 5986849 w 6409368"/>
              <a:gd name="connsiteY217" fmla="*/ 444843 h 846438"/>
              <a:gd name="connsiteX218" fmla="*/ 5993027 w 6409368"/>
              <a:gd name="connsiteY218" fmla="*/ 426308 h 846438"/>
              <a:gd name="connsiteX219" fmla="*/ 6005384 w 6409368"/>
              <a:gd name="connsiteY219" fmla="*/ 407773 h 846438"/>
              <a:gd name="connsiteX220" fmla="*/ 6017741 w 6409368"/>
              <a:gd name="connsiteY220" fmla="*/ 370702 h 846438"/>
              <a:gd name="connsiteX221" fmla="*/ 6030097 w 6409368"/>
              <a:gd name="connsiteY221" fmla="*/ 352167 h 846438"/>
              <a:gd name="connsiteX222" fmla="*/ 6036276 w 6409368"/>
              <a:gd name="connsiteY222" fmla="*/ 333632 h 846438"/>
              <a:gd name="connsiteX223" fmla="*/ 6048633 w 6409368"/>
              <a:gd name="connsiteY223" fmla="*/ 308919 h 846438"/>
              <a:gd name="connsiteX224" fmla="*/ 6060989 w 6409368"/>
              <a:gd name="connsiteY224" fmla="*/ 290383 h 846438"/>
              <a:gd name="connsiteX225" fmla="*/ 6085703 w 6409368"/>
              <a:gd name="connsiteY225" fmla="*/ 234778 h 846438"/>
              <a:gd name="connsiteX226" fmla="*/ 6098060 w 6409368"/>
              <a:gd name="connsiteY226" fmla="*/ 197708 h 846438"/>
              <a:gd name="connsiteX227" fmla="*/ 6104238 w 6409368"/>
              <a:gd name="connsiteY227" fmla="*/ 179173 h 846438"/>
              <a:gd name="connsiteX228" fmla="*/ 6122773 w 6409368"/>
              <a:gd name="connsiteY228" fmla="*/ 166816 h 846438"/>
              <a:gd name="connsiteX229" fmla="*/ 6147487 w 6409368"/>
              <a:gd name="connsiteY229" fmla="*/ 92675 h 846438"/>
              <a:gd name="connsiteX230" fmla="*/ 6153665 w 6409368"/>
              <a:gd name="connsiteY230" fmla="*/ 74140 h 846438"/>
              <a:gd name="connsiteX231" fmla="*/ 6190735 w 6409368"/>
              <a:gd name="connsiteY231" fmla="*/ 61783 h 846438"/>
              <a:gd name="connsiteX232" fmla="*/ 6227806 w 6409368"/>
              <a:gd name="connsiteY232" fmla="*/ 43248 h 846438"/>
              <a:gd name="connsiteX233" fmla="*/ 6289589 w 6409368"/>
              <a:gd name="connsiteY233" fmla="*/ 49427 h 846438"/>
              <a:gd name="connsiteX234" fmla="*/ 6326660 w 6409368"/>
              <a:gd name="connsiteY234" fmla="*/ 67962 h 846438"/>
              <a:gd name="connsiteX235" fmla="*/ 6345195 w 6409368"/>
              <a:gd name="connsiteY235" fmla="*/ 74140 h 846438"/>
              <a:gd name="connsiteX236" fmla="*/ 6382265 w 6409368"/>
              <a:gd name="connsiteY236" fmla="*/ 98854 h 846438"/>
              <a:gd name="connsiteX237" fmla="*/ 6369908 w 6409368"/>
              <a:gd name="connsiteY237" fmla="*/ 111211 h 8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6409368" h="846438">
                <a:moveTo>
                  <a:pt x="0" y="624016"/>
                </a:moveTo>
                <a:cubicBezTo>
                  <a:pt x="4142" y="599162"/>
                  <a:pt x="1159" y="585787"/>
                  <a:pt x="18535" y="568411"/>
                </a:cubicBezTo>
                <a:cubicBezTo>
                  <a:pt x="23786" y="563160"/>
                  <a:pt x="30892" y="560173"/>
                  <a:pt x="37070" y="556054"/>
                </a:cubicBezTo>
                <a:cubicBezTo>
                  <a:pt x="50551" y="515614"/>
                  <a:pt x="31828" y="555305"/>
                  <a:pt x="61784" y="531340"/>
                </a:cubicBezTo>
                <a:cubicBezTo>
                  <a:pt x="67582" y="526701"/>
                  <a:pt x="68553" y="517695"/>
                  <a:pt x="74141" y="512805"/>
                </a:cubicBezTo>
                <a:cubicBezTo>
                  <a:pt x="85317" y="503026"/>
                  <a:pt x="111211" y="488092"/>
                  <a:pt x="111211" y="488092"/>
                </a:cubicBezTo>
                <a:cubicBezTo>
                  <a:pt x="115330" y="481913"/>
                  <a:pt x="117980" y="474446"/>
                  <a:pt x="123568" y="469556"/>
                </a:cubicBezTo>
                <a:cubicBezTo>
                  <a:pt x="149714" y="446678"/>
                  <a:pt x="153716" y="447150"/>
                  <a:pt x="179173" y="438665"/>
                </a:cubicBezTo>
                <a:cubicBezTo>
                  <a:pt x="185351" y="434546"/>
                  <a:pt x="191067" y="429629"/>
                  <a:pt x="197708" y="426308"/>
                </a:cubicBezTo>
                <a:cubicBezTo>
                  <a:pt x="207589" y="421367"/>
                  <a:pt x="231712" y="416592"/>
                  <a:pt x="240957" y="413951"/>
                </a:cubicBezTo>
                <a:cubicBezTo>
                  <a:pt x="247219" y="412162"/>
                  <a:pt x="253135" y="409186"/>
                  <a:pt x="259492" y="407773"/>
                </a:cubicBezTo>
                <a:cubicBezTo>
                  <a:pt x="274937" y="404341"/>
                  <a:pt x="325998" y="397389"/>
                  <a:pt x="339811" y="395416"/>
                </a:cubicBezTo>
                <a:cubicBezTo>
                  <a:pt x="395416" y="397475"/>
                  <a:pt x="451107" y="397893"/>
                  <a:pt x="506627" y="401594"/>
                </a:cubicBezTo>
                <a:cubicBezTo>
                  <a:pt x="529911" y="403146"/>
                  <a:pt x="541042" y="425421"/>
                  <a:pt x="562233" y="432486"/>
                </a:cubicBezTo>
                <a:cubicBezTo>
                  <a:pt x="568411" y="434546"/>
                  <a:pt x="575075" y="435502"/>
                  <a:pt x="580768" y="438665"/>
                </a:cubicBezTo>
                <a:cubicBezTo>
                  <a:pt x="593750" y="445877"/>
                  <a:pt x="603749" y="458682"/>
                  <a:pt x="617838" y="463378"/>
                </a:cubicBezTo>
                <a:cubicBezTo>
                  <a:pt x="653849" y="475381"/>
                  <a:pt x="630547" y="466643"/>
                  <a:pt x="685800" y="494270"/>
                </a:cubicBezTo>
                <a:cubicBezTo>
                  <a:pt x="694038" y="498389"/>
                  <a:pt x="702850" y="501518"/>
                  <a:pt x="710514" y="506627"/>
                </a:cubicBezTo>
                <a:cubicBezTo>
                  <a:pt x="716692" y="510746"/>
                  <a:pt x="722408" y="515662"/>
                  <a:pt x="729049" y="518983"/>
                </a:cubicBezTo>
                <a:cubicBezTo>
                  <a:pt x="734874" y="521896"/>
                  <a:pt x="741891" y="521999"/>
                  <a:pt x="747584" y="525162"/>
                </a:cubicBezTo>
                <a:cubicBezTo>
                  <a:pt x="747594" y="525168"/>
                  <a:pt x="793917" y="556050"/>
                  <a:pt x="803189" y="562232"/>
                </a:cubicBezTo>
                <a:cubicBezTo>
                  <a:pt x="809367" y="566351"/>
                  <a:pt x="814679" y="572241"/>
                  <a:pt x="821724" y="574589"/>
                </a:cubicBezTo>
                <a:lnTo>
                  <a:pt x="840260" y="580767"/>
                </a:lnTo>
                <a:cubicBezTo>
                  <a:pt x="851899" y="592406"/>
                  <a:pt x="861848" y="604778"/>
                  <a:pt x="877330" y="611659"/>
                </a:cubicBezTo>
                <a:cubicBezTo>
                  <a:pt x="889232" y="616949"/>
                  <a:pt x="914400" y="624016"/>
                  <a:pt x="914400" y="624016"/>
                </a:cubicBezTo>
                <a:cubicBezTo>
                  <a:pt x="926757" y="632254"/>
                  <a:pt x="937381" y="644033"/>
                  <a:pt x="951470" y="648729"/>
                </a:cubicBezTo>
                <a:cubicBezTo>
                  <a:pt x="963827" y="652848"/>
                  <a:pt x="975905" y="657927"/>
                  <a:pt x="988541" y="661086"/>
                </a:cubicBezTo>
                <a:cubicBezTo>
                  <a:pt x="1019572" y="668845"/>
                  <a:pt x="1005198" y="664580"/>
                  <a:pt x="1031789" y="673443"/>
                </a:cubicBezTo>
                <a:cubicBezTo>
                  <a:pt x="1066800" y="671384"/>
                  <a:pt x="1101925" y="670755"/>
                  <a:pt x="1136822" y="667265"/>
                </a:cubicBezTo>
                <a:cubicBezTo>
                  <a:pt x="1143302" y="666617"/>
                  <a:pt x="1149095" y="662875"/>
                  <a:pt x="1155357" y="661086"/>
                </a:cubicBezTo>
                <a:cubicBezTo>
                  <a:pt x="1163521" y="658753"/>
                  <a:pt x="1171832" y="656967"/>
                  <a:pt x="1180070" y="654908"/>
                </a:cubicBezTo>
                <a:lnTo>
                  <a:pt x="1254211" y="605481"/>
                </a:lnTo>
                <a:cubicBezTo>
                  <a:pt x="1260389" y="601362"/>
                  <a:pt x="1268291" y="599064"/>
                  <a:pt x="1272746" y="593124"/>
                </a:cubicBezTo>
                <a:cubicBezTo>
                  <a:pt x="1278924" y="584886"/>
                  <a:pt x="1285376" y="576847"/>
                  <a:pt x="1291281" y="568411"/>
                </a:cubicBezTo>
                <a:cubicBezTo>
                  <a:pt x="1291324" y="568349"/>
                  <a:pt x="1322152" y="522104"/>
                  <a:pt x="1328351" y="512805"/>
                </a:cubicBezTo>
                <a:cubicBezTo>
                  <a:pt x="1332470" y="506627"/>
                  <a:pt x="1338360" y="501314"/>
                  <a:pt x="1340708" y="494270"/>
                </a:cubicBezTo>
                <a:lnTo>
                  <a:pt x="1353065" y="457200"/>
                </a:lnTo>
                <a:cubicBezTo>
                  <a:pt x="1355124" y="451022"/>
                  <a:pt x="1354638" y="443270"/>
                  <a:pt x="1359243" y="438665"/>
                </a:cubicBezTo>
                <a:cubicBezTo>
                  <a:pt x="1365421" y="432486"/>
                  <a:pt x="1371065" y="425723"/>
                  <a:pt x="1377778" y="420129"/>
                </a:cubicBezTo>
                <a:cubicBezTo>
                  <a:pt x="1383483" y="415375"/>
                  <a:pt x="1390135" y="411892"/>
                  <a:pt x="1396314" y="407773"/>
                </a:cubicBezTo>
                <a:cubicBezTo>
                  <a:pt x="1401339" y="392698"/>
                  <a:pt x="1402872" y="382679"/>
                  <a:pt x="1414849" y="370702"/>
                </a:cubicBezTo>
                <a:cubicBezTo>
                  <a:pt x="1420099" y="365452"/>
                  <a:pt x="1427206" y="362465"/>
                  <a:pt x="1433384" y="358346"/>
                </a:cubicBezTo>
                <a:cubicBezTo>
                  <a:pt x="1444121" y="326133"/>
                  <a:pt x="1431622" y="350987"/>
                  <a:pt x="1458097" y="327454"/>
                </a:cubicBezTo>
                <a:cubicBezTo>
                  <a:pt x="1521574" y="271030"/>
                  <a:pt x="1471639" y="306068"/>
                  <a:pt x="1513703" y="278027"/>
                </a:cubicBezTo>
                <a:cubicBezTo>
                  <a:pt x="1579604" y="179171"/>
                  <a:pt x="1493108" y="298622"/>
                  <a:pt x="1575487" y="216243"/>
                </a:cubicBezTo>
                <a:cubicBezTo>
                  <a:pt x="1589150" y="202580"/>
                  <a:pt x="1595355" y="193952"/>
                  <a:pt x="1612557" y="185351"/>
                </a:cubicBezTo>
                <a:cubicBezTo>
                  <a:pt x="1618382" y="182439"/>
                  <a:pt x="1624914" y="181232"/>
                  <a:pt x="1631092" y="179173"/>
                </a:cubicBezTo>
                <a:cubicBezTo>
                  <a:pt x="1688757" y="181232"/>
                  <a:pt x="1746485" y="181963"/>
                  <a:pt x="1804087" y="185351"/>
                </a:cubicBezTo>
                <a:cubicBezTo>
                  <a:pt x="1816592" y="186087"/>
                  <a:pt x="1828832" y="189288"/>
                  <a:pt x="1841157" y="191529"/>
                </a:cubicBezTo>
                <a:cubicBezTo>
                  <a:pt x="1869906" y="196756"/>
                  <a:pt x="1870326" y="197277"/>
                  <a:pt x="1896762" y="203886"/>
                </a:cubicBezTo>
                <a:cubicBezTo>
                  <a:pt x="1909119" y="212124"/>
                  <a:pt x="1925595" y="216243"/>
                  <a:pt x="1933833" y="228600"/>
                </a:cubicBezTo>
                <a:lnTo>
                  <a:pt x="1970903" y="284205"/>
                </a:lnTo>
                <a:lnTo>
                  <a:pt x="1995616" y="321275"/>
                </a:lnTo>
                <a:cubicBezTo>
                  <a:pt x="1999735" y="333632"/>
                  <a:pt x="2004814" y="345709"/>
                  <a:pt x="2007973" y="358346"/>
                </a:cubicBezTo>
                <a:cubicBezTo>
                  <a:pt x="2010032" y="366584"/>
                  <a:pt x="2012755" y="374683"/>
                  <a:pt x="2014151" y="383059"/>
                </a:cubicBezTo>
                <a:cubicBezTo>
                  <a:pt x="2016881" y="399437"/>
                  <a:pt x="2015961" y="416467"/>
                  <a:pt x="2020330" y="432486"/>
                </a:cubicBezTo>
                <a:cubicBezTo>
                  <a:pt x="2022284" y="439650"/>
                  <a:pt x="2028568" y="444843"/>
                  <a:pt x="2032687" y="451021"/>
                </a:cubicBezTo>
                <a:cubicBezTo>
                  <a:pt x="2053459" y="513340"/>
                  <a:pt x="2021758" y="416653"/>
                  <a:pt x="2045043" y="494270"/>
                </a:cubicBezTo>
                <a:cubicBezTo>
                  <a:pt x="2048786" y="506746"/>
                  <a:pt x="2048190" y="522130"/>
                  <a:pt x="2057400" y="531340"/>
                </a:cubicBezTo>
                <a:cubicBezTo>
                  <a:pt x="2063578" y="537518"/>
                  <a:pt x="2070571" y="542978"/>
                  <a:pt x="2075935" y="549875"/>
                </a:cubicBezTo>
                <a:cubicBezTo>
                  <a:pt x="2085053" y="561598"/>
                  <a:pt x="2100649" y="586946"/>
                  <a:pt x="2100649" y="586946"/>
                </a:cubicBezTo>
                <a:cubicBezTo>
                  <a:pt x="2104768" y="599303"/>
                  <a:pt x="2103796" y="614806"/>
                  <a:pt x="2113006" y="624016"/>
                </a:cubicBezTo>
                <a:cubicBezTo>
                  <a:pt x="2119184" y="630194"/>
                  <a:pt x="2125947" y="635839"/>
                  <a:pt x="2131541" y="642551"/>
                </a:cubicBezTo>
                <a:cubicBezTo>
                  <a:pt x="2136295" y="648255"/>
                  <a:pt x="2138309" y="656196"/>
                  <a:pt x="2143897" y="661086"/>
                </a:cubicBezTo>
                <a:cubicBezTo>
                  <a:pt x="2143907" y="661095"/>
                  <a:pt x="2190230" y="691974"/>
                  <a:pt x="2199503" y="698156"/>
                </a:cubicBezTo>
                <a:cubicBezTo>
                  <a:pt x="2205681" y="702275"/>
                  <a:pt x="2210834" y="708712"/>
                  <a:pt x="2218038" y="710513"/>
                </a:cubicBezTo>
                <a:cubicBezTo>
                  <a:pt x="2252939" y="719239"/>
                  <a:pt x="2234425" y="715027"/>
                  <a:pt x="2273643" y="722870"/>
                </a:cubicBezTo>
                <a:cubicBezTo>
                  <a:pt x="2326457" y="718808"/>
                  <a:pt x="2339287" y="722330"/>
                  <a:pt x="2378676" y="710513"/>
                </a:cubicBezTo>
                <a:cubicBezTo>
                  <a:pt x="2397390" y="704899"/>
                  <a:pt x="2415746" y="698156"/>
                  <a:pt x="2434281" y="691978"/>
                </a:cubicBezTo>
                <a:lnTo>
                  <a:pt x="2452816" y="685800"/>
                </a:lnTo>
                <a:cubicBezTo>
                  <a:pt x="2458994" y="681681"/>
                  <a:pt x="2464709" y="676764"/>
                  <a:pt x="2471351" y="673443"/>
                </a:cubicBezTo>
                <a:cubicBezTo>
                  <a:pt x="2477176" y="670530"/>
                  <a:pt x="2484194" y="670428"/>
                  <a:pt x="2489887" y="667265"/>
                </a:cubicBezTo>
                <a:cubicBezTo>
                  <a:pt x="2502869" y="660053"/>
                  <a:pt x="2514600" y="650789"/>
                  <a:pt x="2526957" y="642551"/>
                </a:cubicBezTo>
                <a:lnTo>
                  <a:pt x="2545492" y="630194"/>
                </a:lnTo>
                <a:cubicBezTo>
                  <a:pt x="2556366" y="597570"/>
                  <a:pt x="2548057" y="617078"/>
                  <a:pt x="2576384" y="574589"/>
                </a:cubicBezTo>
                <a:cubicBezTo>
                  <a:pt x="2580503" y="568411"/>
                  <a:pt x="2583490" y="561305"/>
                  <a:pt x="2588741" y="556054"/>
                </a:cubicBezTo>
                <a:cubicBezTo>
                  <a:pt x="2612527" y="532268"/>
                  <a:pt x="2602429" y="544789"/>
                  <a:pt x="2619633" y="518983"/>
                </a:cubicBezTo>
                <a:cubicBezTo>
                  <a:pt x="2630507" y="486360"/>
                  <a:pt x="2622199" y="505866"/>
                  <a:pt x="2650524" y="463378"/>
                </a:cubicBezTo>
                <a:cubicBezTo>
                  <a:pt x="2654643" y="457200"/>
                  <a:pt x="2660533" y="451887"/>
                  <a:pt x="2662881" y="444843"/>
                </a:cubicBezTo>
                <a:lnTo>
                  <a:pt x="2675238" y="407773"/>
                </a:lnTo>
                <a:cubicBezTo>
                  <a:pt x="2680263" y="392697"/>
                  <a:pt x="2681795" y="382680"/>
                  <a:pt x="2693773" y="370702"/>
                </a:cubicBezTo>
                <a:cubicBezTo>
                  <a:pt x="2705748" y="358727"/>
                  <a:pt x="2715770" y="357192"/>
                  <a:pt x="2730843" y="352167"/>
                </a:cubicBezTo>
                <a:cubicBezTo>
                  <a:pt x="2734962" y="345989"/>
                  <a:pt x="2737402" y="338271"/>
                  <a:pt x="2743200" y="333632"/>
                </a:cubicBezTo>
                <a:cubicBezTo>
                  <a:pt x="2748285" y="329564"/>
                  <a:pt x="2755910" y="330366"/>
                  <a:pt x="2761735" y="327454"/>
                </a:cubicBezTo>
                <a:cubicBezTo>
                  <a:pt x="2809640" y="303501"/>
                  <a:pt x="2752218" y="324447"/>
                  <a:pt x="2798806" y="308919"/>
                </a:cubicBezTo>
                <a:cubicBezTo>
                  <a:pt x="2804984" y="304800"/>
                  <a:pt x="2809990" y="297612"/>
                  <a:pt x="2817341" y="296562"/>
                </a:cubicBezTo>
                <a:cubicBezTo>
                  <a:pt x="2837343" y="293704"/>
                  <a:pt x="2845408" y="307507"/>
                  <a:pt x="2860589" y="315097"/>
                </a:cubicBezTo>
                <a:cubicBezTo>
                  <a:pt x="2866414" y="318009"/>
                  <a:pt x="2873026" y="318988"/>
                  <a:pt x="2879124" y="321275"/>
                </a:cubicBezTo>
                <a:cubicBezTo>
                  <a:pt x="2889508" y="325169"/>
                  <a:pt x="2899881" y="329128"/>
                  <a:pt x="2910016" y="333632"/>
                </a:cubicBezTo>
                <a:cubicBezTo>
                  <a:pt x="2918433" y="337373"/>
                  <a:pt x="2925992" y="343076"/>
                  <a:pt x="2934730" y="345989"/>
                </a:cubicBezTo>
                <a:cubicBezTo>
                  <a:pt x="2950841" y="351359"/>
                  <a:pt x="2968046" y="352976"/>
                  <a:pt x="2984157" y="358346"/>
                </a:cubicBezTo>
                <a:lnTo>
                  <a:pt x="3002692" y="364524"/>
                </a:lnTo>
                <a:cubicBezTo>
                  <a:pt x="3008870" y="368643"/>
                  <a:pt x="3016588" y="371083"/>
                  <a:pt x="3021227" y="376881"/>
                </a:cubicBezTo>
                <a:cubicBezTo>
                  <a:pt x="3025295" y="381966"/>
                  <a:pt x="3024493" y="389591"/>
                  <a:pt x="3027406" y="395416"/>
                </a:cubicBezTo>
                <a:cubicBezTo>
                  <a:pt x="3030727" y="402057"/>
                  <a:pt x="3035008" y="408247"/>
                  <a:pt x="3039762" y="413951"/>
                </a:cubicBezTo>
                <a:cubicBezTo>
                  <a:pt x="3056843" y="434449"/>
                  <a:pt x="3059148" y="428010"/>
                  <a:pt x="3070654" y="451021"/>
                </a:cubicBezTo>
                <a:cubicBezTo>
                  <a:pt x="3085576" y="480864"/>
                  <a:pt x="3064123" y="461083"/>
                  <a:pt x="3095368" y="481913"/>
                </a:cubicBezTo>
                <a:cubicBezTo>
                  <a:pt x="3128316" y="531338"/>
                  <a:pt x="3085071" y="471616"/>
                  <a:pt x="3126260" y="512805"/>
                </a:cubicBezTo>
                <a:cubicBezTo>
                  <a:pt x="3167452" y="553997"/>
                  <a:pt x="3107720" y="510742"/>
                  <a:pt x="3157151" y="543697"/>
                </a:cubicBezTo>
                <a:cubicBezTo>
                  <a:pt x="3162177" y="558772"/>
                  <a:pt x="3163710" y="568790"/>
                  <a:pt x="3175687" y="580767"/>
                </a:cubicBezTo>
                <a:cubicBezTo>
                  <a:pt x="3180938" y="586018"/>
                  <a:pt x="3188044" y="589005"/>
                  <a:pt x="3194222" y="593124"/>
                </a:cubicBezTo>
                <a:cubicBezTo>
                  <a:pt x="3198341" y="599302"/>
                  <a:pt x="3203257" y="605018"/>
                  <a:pt x="3206578" y="611659"/>
                </a:cubicBezTo>
                <a:cubicBezTo>
                  <a:pt x="3209491" y="617484"/>
                  <a:pt x="3208152" y="625589"/>
                  <a:pt x="3212757" y="630194"/>
                </a:cubicBezTo>
                <a:cubicBezTo>
                  <a:pt x="3217362" y="634799"/>
                  <a:pt x="3225114" y="634313"/>
                  <a:pt x="3231292" y="636373"/>
                </a:cubicBezTo>
                <a:cubicBezTo>
                  <a:pt x="3235411" y="642551"/>
                  <a:pt x="3240328" y="648266"/>
                  <a:pt x="3243649" y="654908"/>
                </a:cubicBezTo>
                <a:cubicBezTo>
                  <a:pt x="3246561" y="660733"/>
                  <a:pt x="3245759" y="668358"/>
                  <a:pt x="3249827" y="673443"/>
                </a:cubicBezTo>
                <a:cubicBezTo>
                  <a:pt x="3258538" y="684332"/>
                  <a:pt x="3274686" y="687908"/>
                  <a:pt x="3286897" y="691978"/>
                </a:cubicBezTo>
                <a:cubicBezTo>
                  <a:pt x="3321955" y="687596"/>
                  <a:pt x="3331874" y="688370"/>
                  <a:pt x="3361038" y="679621"/>
                </a:cubicBezTo>
                <a:cubicBezTo>
                  <a:pt x="3373514" y="675878"/>
                  <a:pt x="3398108" y="667265"/>
                  <a:pt x="3398108" y="667265"/>
                </a:cubicBezTo>
                <a:cubicBezTo>
                  <a:pt x="3404286" y="663146"/>
                  <a:pt x="3410939" y="659662"/>
                  <a:pt x="3416643" y="654908"/>
                </a:cubicBezTo>
                <a:cubicBezTo>
                  <a:pt x="3423355" y="649314"/>
                  <a:pt x="3427908" y="641220"/>
                  <a:pt x="3435178" y="636373"/>
                </a:cubicBezTo>
                <a:cubicBezTo>
                  <a:pt x="3440597" y="632760"/>
                  <a:pt x="3447535" y="632254"/>
                  <a:pt x="3453714" y="630194"/>
                </a:cubicBezTo>
                <a:cubicBezTo>
                  <a:pt x="3481347" y="588742"/>
                  <a:pt x="3448795" y="629354"/>
                  <a:pt x="3484606" y="605481"/>
                </a:cubicBezTo>
                <a:cubicBezTo>
                  <a:pt x="3514972" y="585238"/>
                  <a:pt x="3492702" y="591206"/>
                  <a:pt x="3515497" y="568411"/>
                </a:cubicBezTo>
                <a:cubicBezTo>
                  <a:pt x="3520748" y="563160"/>
                  <a:pt x="3527854" y="560173"/>
                  <a:pt x="3534033" y="556054"/>
                </a:cubicBezTo>
                <a:cubicBezTo>
                  <a:pt x="3538152" y="549876"/>
                  <a:pt x="3543464" y="544344"/>
                  <a:pt x="3546389" y="537519"/>
                </a:cubicBezTo>
                <a:cubicBezTo>
                  <a:pt x="3557022" y="512709"/>
                  <a:pt x="3545538" y="513656"/>
                  <a:pt x="3564924" y="494270"/>
                </a:cubicBezTo>
                <a:cubicBezTo>
                  <a:pt x="3570175" y="489019"/>
                  <a:pt x="3577281" y="486032"/>
                  <a:pt x="3583460" y="481913"/>
                </a:cubicBezTo>
                <a:cubicBezTo>
                  <a:pt x="3587579" y="475735"/>
                  <a:pt x="3592495" y="470019"/>
                  <a:pt x="3595816" y="463378"/>
                </a:cubicBezTo>
                <a:cubicBezTo>
                  <a:pt x="3598729" y="457553"/>
                  <a:pt x="3598382" y="450262"/>
                  <a:pt x="3601995" y="444843"/>
                </a:cubicBezTo>
                <a:cubicBezTo>
                  <a:pt x="3606842" y="437573"/>
                  <a:pt x="3614936" y="433020"/>
                  <a:pt x="3620530" y="426308"/>
                </a:cubicBezTo>
                <a:cubicBezTo>
                  <a:pt x="3625284" y="420604"/>
                  <a:pt x="3628768" y="413951"/>
                  <a:pt x="3632887" y="407773"/>
                </a:cubicBezTo>
                <a:cubicBezTo>
                  <a:pt x="3634946" y="401595"/>
                  <a:pt x="3636153" y="395063"/>
                  <a:pt x="3639065" y="389238"/>
                </a:cubicBezTo>
                <a:cubicBezTo>
                  <a:pt x="3647667" y="372033"/>
                  <a:pt x="3656292" y="365832"/>
                  <a:pt x="3669957" y="352167"/>
                </a:cubicBezTo>
                <a:cubicBezTo>
                  <a:pt x="3672016" y="345989"/>
                  <a:pt x="3672972" y="339325"/>
                  <a:pt x="3676135" y="333632"/>
                </a:cubicBezTo>
                <a:cubicBezTo>
                  <a:pt x="3676138" y="333627"/>
                  <a:pt x="3707026" y="287297"/>
                  <a:pt x="3713206" y="278027"/>
                </a:cubicBezTo>
                <a:cubicBezTo>
                  <a:pt x="3717325" y="271849"/>
                  <a:pt x="3723214" y="266536"/>
                  <a:pt x="3725562" y="259492"/>
                </a:cubicBezTo>
                <a:cubicBezTo>
                  <a:pt x="3727622" y="253313"/>
                  <a:pt x="3728828" y="246781"/>
                  <a:pt x="3731741" y="240956"/>
                </a:cubicBezTo>
                <a:cubicBezTo>
                  <a:pt x="3740344" y="223750"/>
                  <a:pt x="3748966" y="217552"/>
                  <a:pt x="3762633" y="203886"/>
                </a:cubicBezTo>
                <a:cubicBezTo>
                  <a:pt x="3773507" y="171263"/>
                  <a:pt x="3765199" y="190769"/>
                  <a:pt x="3793524" y="148281"/>
                </a:cubicBezTo>
                <a:lnTo>
                  <a:pt x="3805881" y="129746"/>
                </a:lnTo>
                <a:lnTo>
                  <a:pt x="3818238" y="111211"/>
                </a:lnTo>
                <a:cubicBezTo>
                  <a:pt x="3820297" y="105032"/>
                  <a:pt x="3819811" y="97280"/>
                  <a:pt x="3824416" y="92675"/>
                </a:cubicBezTo>
                <a:cubicBezTo>
                  <a:pt x="3834917" y="82174"/>
                  <a:pt x="3850986" y="78463"/>
                  <a:pt x="3861487" y="67962"/>
                </a:cubicBezTo>
                <a:cubicBezTo>
                  <a:pt x="3867665" y="61784"/>
                  <a:pt x="3872752" y="54274"/>
                  <a:pt x="3880022" y="49427"/>
                </a:cubicBezTo>
                <a:cubicBezTo>
                  <a:pt x="3885441" y="45814"/>
                  <a:pt x="3892379" y="45308"/>
                  <a:pt x="3898557" y="43248"/>
                </a:cubicBezTo>
                <a:cubicBezTo>
                  <a:pt x="3900616" y="37070"/>
                  <a:pt x="3899436" y="28498"/>
                  <a:pt x="3904735" y="24713"/>
                </a:cubicBezTo>
                <a:cubicBezTo>
                  <a:pt x="3915334" y="17142"/>
                  <a:pt x="3930156" y="18181"/>
                  <a:pt x="3941806" y="12356"/>
                </a:cubicBezTo>
                <a:lnTo>
                  <a:pt x="3966519" y="0"/>
                </a:lnTo>
                <a:cubicBezTo>
                  <a:pt x="4020065" y="2059"/>
                  <a:pt x="4073690" y="2614"/>
                  <a:pt x="4127157" y="6178"/>
                </a:cubicBezTo>
                <a:cubicBezTo>
                  <a:pt x="4135629" y="6743"/>
                  <a:pt x="4144805" y="7646"/>
                  <a:pt x="4151870" y="12356"/>
                </a:cubicBezTo>
                <a:cubicBezTo>
                  <a:pt x="4158049" y="16475"/>
                  <a:pt x="4158976" y="25641"/>
                  <a:pt x="4164227" y="30892"/>
                </a:cubicBezTo>
                <a:cubicBezTo>
                  <a:pt x="4176202" y="42867"/>
                  <a:pt x="4186224" y="44402"/>
                  <a:pt x="4201297" y="49427"/>
                </a:cubicBezTo>
                <a:cubicBezTo>
                  <a:pt x="4209535" y="61784"/>
                  <a:pt x="4215510" y="75996"/>
                  <a:pt x="4226011" y="86497"/>
                </a:cubicBezTo>
                <a:lnTo>
                  <a:pt x="4263081" y="123567"/>
                </a:lnTo>
                <a:cubicBezTo>
                  <a:pt x="4277774" y="167641"/>
                  <a:pt x="4256940" y="114353"/>
                  <a:pt x="4287795" y="160638"/>
                </a:cubicBezTo>
                <a:cubicBezTo>
                  <a:pt x="4291407" y="166057"/>
                  <a:pt x="4290742" y="173519"/>
                  <a:pt x="4293973" y="179173"/>
                </a:cubicBezTo>
                <a:cubicBezTo>
                  <a:pt x="4299082" y="188113"/>
                  <a:pt x="4306330" y="195648"/>
                  <a:pt x="4312508" y="203886"/>
                </a:cubicBezTo>
                <a:cubicBezTo>
                  <a:pt x="4328040" y="250478"/>
                  <a:pt x="4307088" y="193044"/>
                  <a:pt x="4331043" y="240956"/>
                </a:cubicBezTo>
                <a:cubicBezTo>
                  <a:pt x="4333956" y="246781"/>
                  <a:pt x="4334309" y="253667"/>
                  <a:pt x="4337222" y="259492"/>
                </a:cubicBezTo>
                <a:cubicBezTo>
                  <a:pt x="4343781" y="272610"/>
                  <a:pt x="4368225" y="301336"/>
                  <a:pt x="4374292" y="308919"/>
                </a:cubicBezTo>
                <a:cubicBezTo>
                  <a:pt x="4391377" y="360177"/>
                  <a:pt x="4362694" y="279541"/>
                  <a:pt x="4405184" y="364524"/>
                </a:cubicBezTo>
                <a:cubicBezTo>
                  <a:pt x="4413422" y="381000"/>
                  <a:pt x="4424071" y="396476"/>
                  <a:pt x="4429897" y="413951"/>
                </a:cubicBezTo>
                <a:cubicBezTo>
                  <a:pt x="4434939" y="429076"/>
                  <a:pt x="4438891" y="443841"/>
                  <a:pt x="4448433" y="457200"/>
                </a:cubicBezTo>
                <a:cubicBezTo>
                  <a:pt x="4453512" y="464310"/>
                  <a:pt x="4460790" y="469557"/>
                  <a:pt x="4466968" y="475735"/>
                </a:cubicBezTo>
                <a:cubicBezTo>
                  <a:pt x="4473360" y="494912"/>
                  <a:pt x="4474049" y="499893"/>
                  <a:pt x="4485503" y="518983"/>
                </a:cubicBezTo>
                <a:cubicBezTo>
                  <a:pt x="4493144" y="531718"/>
                  <a:pt x="4505519" y="541965"/>
                  <a:pt x="4510216" y="556054"/>
                </a:cubicBezTo>
                <a:cubicBezTo>
                  <a:pt x="4525747" y="602643"/>
                  <a:pt x="4504797" y="545216"/>
                  <a:pt x="4528751" y="593124"/>
                </a:cubicBezTo>
                <a:cubicBezTo>
                  <a:pt x="4531664" y="598949"/>
                  <a:pt x="4532017" y="605834"/>
                  <a:pt x="4534930" y="611659"/>
                </a:cubicBezTo>
                <a:cubicBezTo>
                  <a:pt x="4543532" y="628862"/>
                  <a:pt x="4552158" y="635065"/>
                  <a:pt x="4565822" y="648729"/>
                </a:cubicBezTo>
                <a:cubicBezTo>
                  <a:pt x="4577637" y="684177"/>
                  <a:pt x="4563539" y="651091"/>
                  <a:pt x="4590535" y="685800"/>
                </a:cubicBezTo>
                <a:cubicBezTo>
                  <a:pt x="4599653" y="697523"/>
                  <a:pt x="4615249" y="722870"/>
                  <a:pt x="4615249" y="722870"/>
                </a:cubicBezTo>
                <a:cubicBezTo>
                  <a:pt x="4620274" y="737946"/>
                  <a:pt x="4621806" y="747962"/>
                  <a:pt x="4633784" y="759940"/>
                </a:cubicBezTo>
                <a:cubicBezTo>
                  <a:pt x="4639035" y="765191"/>
                  <a:pt x="4646141" y="768178"/>
                  <a:pt x="4652319" y="772297"/>
                </a:cubicBezTo>
                <a:cubicBezTo>
                  <a:pt x="4656438" y="778475"/>
                  <a:pt x="4659425" y="785581"/>
                  <a:pt x="4664676" y="790832"/>
                </a:cubicBezTo>
                <a:cubicBezTo>
                  <a:pt x="4676654" y="802810"/>
                  <a:pt x="4686670" y="804342"/>
                  <a:pt x="4701746" y="809367"/>
                </a:cubicBezTo>
                <a:cubicBezTo>
                  <a:pt x="4731117" y="828948"/>
                  <a:pt x="4713239" y="819377"/>
                  <a:pt x="4757351" y="834081"/>
                </a:cubicBezTo>
                <a:lnTo>
                  <a:pt x="4775887" y="840259"/>
                </a:lnTo>
                <a:lnTo>
                  <a:pt x="4794422" y="846438"/>
                </a:lnTo>
                <a:cubicBezTo>
                  <a:pt x="4812957" y="844378"/>
                  <a:pt x="4831632" y="843325"/>
                  <a:pt x="4850027" y="840259"/>
                </a:cubicBezTo>
                <a:cubicBezTo>
                  <a:pt x="4856451" y="839188"/>
                  <a:pt x="4863477" y="838149"/>
                  <a:pt x="4868562" y="834081"/>
                </a:cubicBezTo>
                <a:cubicBezTo>
                  <a:pt x="4908488" y="802141"/>
                  <a:pt x="4852863" y="824899"/>
                  <a:pt x="4899454" y="809367"/>
                </a:cubicBezTo>
                <a:cubicBezTo>
                  <a:pt x="4903573" y="803189"/>
                  <a:pt x="4908795" y="797617"/>
                  <a:pt x="4911811" y="790832"/>
                </a:cubicBezTo>
                <a:cubicBezTo>
                  <a:pt x="4917101" y="778930"/>
                  <a:pt x="4916943" y="764600"/>
                  <a:pt x="4924168" y="753762"/>
                </a:cubicBezTo>
                <a:cubicBezTo>
                  <a:pt x="4928287" y="747584"/>
                  <a:pt x="4933508" y="742012"/>
                  <a:pt x="4936524" y="735227"/>
                </a:cubicBezTo>
                <a:cubicBezTo>
                  <a:pt x="4941814" y="723324"/>
                  <a:pt x="4944762" y="710513"/>
                  <a:pt x="4948881" y="698156"/>
                </a:cubicBezTo>
                <a:cubicBezTo>
                  <a:pt x="4950941" y="691978"/>
                  <a:pt x="4952148" y="685446"/>
                  <a:pt x="4955060" y="679621"/>
                </a:cubicBezTo>
                <a:cubicBezTo>
                  <a:pt x="4963298" y="663145"/>
                  <a:pt x="4969555" y="645520"/>
                  <a:pt x="4979773" y="630194"/>
                </a:cubicBezTo>
                <a:cubicBezTo>
                  <a:pt x="4983892" y="624016"/>
                  <a:pt x="4988446" y="618106"/>
                  <a:pt x="4992130" y="611659"/>
                </a:cubicBezTo>
                <a:cubicBezTo>
                  <a:pt x="5023493" y="556775"/>
                  <a:pt x="4986733" y="613579"/>
                  <a:pt x="5016843" y="568411"/>
                </a:cubicBezTo>
                <a:cubicBezTo>
                  <a:pt x="5018903" y="560173"/>
                  <a:pt x="5020582" y="551830"/>
                  <a:pt x="5023022" y="543697"/>
                </a:cubicBezTo>
                <a:cubicBezTo>
                  <a:pt x="5026765" y="531221"/>
                  <a:pt x="5031259" y="518984"/>
                  <a:pt x="5035378" y="506627"/>
                </a:cubicBezTo>
                <a:lnTo>
                  <a:pt x="5047735" y="469556"/>
                </a:lnTo>
                <a:lnTo>
                  <a:pt x="5060092" y="432486"/>
                </a:lnTo>
                <a:cubicBezTo>
                  <a:pt x="5072011" y="372889"/>
                  <a:pt x="5057415" y="425480"/>
                  <a:pt x="5078627" y="383059"/>
                </a:cubicBezTo>
                <a:cubicBezTo>
                  <a:pt x="5081540" y="377234"/>
                  <a:pt x="5080637" y="369527"/>
                  <a:pt x="5084806" y="364524"/>
                </a:cubicBezTo>
                <a:cubicBezTo>
                  <a:pt x="5091398" y="356614"/>
                  <a:pt x="5101140" y="351974"/>
                  <a:pt x="5109519" y="345989"/>
                </a:cubicBezTo>
                <a:cubicBezTo>
                  <a:pt x="5130479" y="331017"/>
                  <a:pt x="5123635" y="335105"/>
                  <a:pt x="5146589" y="327454"/>
                </a:cubicBezTo>
                <a:cubicBezTo>
                  <a:pt x="5152767" y="323335"/>
                  <a:pt x="5158482" y="318418"/>
                  <a:pt x="5165124" y="315097"/>
                </a:cubicBezTo>
                <a:cubicBezTo>
                  <a:pt x="5197676" y="298821"/>
                  <a:pt x="5236667" y="312705"/>
                  <a:pt x="5270157" y="315097"/>
                </a:cubicBezTo>
                <a:cubicBezTo>
                  <a:pt x="5305508" y="338665"/>
                  <a:pt x="5270465" y="317141"/>
                  <a:pt x="5319584" y="339811"/>
                </a:cubicBezTo>
                <a:cubicBezTo>
                  <a:pt x="5336309" y="347530"/>
                  <a:pt x="5351536" y="358699"/>
                  <a:pt x="5369011" y="364524"/>
                </a:cubicBezTo>
                <a:cubicBezTo>
                  <a:pt x="5395602" y="373387"/>
                  <a:pt x="5381228" y="369122"/>
                  <a:pt x="5412260" y="376881"/>
                </a:cubicBezTo>
                <a:cubicBezTo>
                  <a:pt x="5418438" y="381000"/>
                  <a:pt x="5424153" y="385917"/>
                  <a:pt x="5430795" y="389238"/>
                </a:cubicBezTo>
                <a:cubicBezTo>
                  <a:pt x="5436620" y="392150"/>
                  <a:pt x="5443637" y="392253"/>
                  <a:pt x="5449330" y="395416"/>
                </a:cubicBezTo>
                <a:cubicBezTo>
                  <a:pt x="5513068" y="430825"/>
                  <a:pt x="5462993" y="412326"/>
                  <a:pt x="5504935" y="426308"/>
                </a:cubicBezTo>
                <a:cubicBezTo>
                  <a:pt x="5533972" y="455345"/>
                  <a:pt x="5516198" y="439994"/>
                  <a:pt x="5560541" y="469556"/>
                </a:cubicBezTo>
                <a:cubicBezTo>
                  <a:pt x="5566719" y="473675"/>
                  <a:pt x="5571872" y="480112"/>
                  <a:pt x="5579076" y="481913"/>
                </a:cubicBezTo>
                <a:lnTo>
                  <a:pt x="5603789" y="488092"/>
                </a:lnTo>
                <a:cubicBezTo>
                  <a:pt x="5609967" y="492211"/>
                  <a:pt x="5617073" y="495198"/>
                  <a:pt x="5622324" y="500448"/>
                </a:cubicBezTo>
                <a:cubicBezTo>
                  <a:pt x="5663517" y="541640"/>
                  <a:pt x="5603785" y="498385"/>
                  <a:pt x="5653216" y="531340"/>
                </a:cubicBezTo>
                <a:cubicBezTo>
                  <a:pt x="5667921" y="575455"/>
                  <a:pt x="5658348" y="557573"/>
                  <a:pt x="5677930" y="586946"/>
                </a:cubicBezTo>
                <a:cubicBezTo>
                  <a:pt x="5693458" y="633534"/>
                  <a:pt x="5672511" y="576109"/>
                  <a:pt x="5696465" y="624016"/>
                </a:cubicBezTo>
                <a:cubicBezTo>
                  <a:pt x="5699377" y="629841"/>
                  <a:pt x="5698575" y="637466"/>
                  <a:pt x="5702643" y="642551"/>
                </a:cubicBezTo>
                <a:cubicBezTo>
                  <a:pt x="5707282" y="648349"/>
                  <a:pt x="5715000" y="650789"/>
                  <a:pt x="5721178" y="654908"/>
                </a:cubicBezTo>
                <a:cubicBezTo>
                  <a:pt x="5726204" y="669983"/>
                  <a:pt x="5727737" y="680001"/>
                  <a:pt x="5739714" y="691978"/>
                </a:cubicBezTo>
                <a:cubicBezTo>
                  <a:pt x="5744965" y="697229"/>
                  <a:pt x="5752071" y="700216"/>
                  <a:pt x="5758249" y="704335"/>
                </a:cubicBezTo>
                <a:cubicBezTo>
                  <a:pt x="5765465" y="725985"/>
                  <a:pt x="5762136" y="725207"/>
                  <a:pt x="5782962" y="741405"/>
                </a:cubicBezTo>
                <a:cubicBezTo>
                  <a:pt x="5794685" y="750523"/>
                  <a:pt x="5820033" y="766119"/>
                  <a:pt x="5820033" y="766119"/>
                </a:cubicBezTo>
                <a:cubicBezTo>
                  <a:pt x="5839320" y="763708"/>
                  <a:pt x="5872419" y="767053"/>
                  <a:pt x="5887995" y="747583"/>
                </a:cubicBezTo>
                <a:cubicBezTo>
                  <a:pt x="5892063" y="742498"/>
                  <a:pt x="5892114" y="735226"/>
                  <a:pt x="5894173" y="729048"/>
                </a:cubicBezTo>
                <a:cubicBezTo>
                  <a:pt x="5899870" y="683469"/>
                  <a:pt x="5900998" y="664675"/>
                  <a:pt x="5912708" y="617838"/>
                </a:cubicBezTo>
                <a:cubicBezTo>
                  <a:pt x="5914768" y="609600"/>
                  <a:pt x="5915542" y="600929"/>
                  <a:pt x="5918887" y="593124"/>
                </a:cubicBezTo>
                <a:cubicBezTo>
                  <a:pt x="5921812" y="586299"/>
                  <a:pt x="5928227" y="581374"/>
                  <a:pt x="5931243" y="574589"/>
                </a:cubicBezTo>
                <a:cubicBezTo>
                  <a:pt x="5936533" y="562686"/>
                  <a:pt x="5939481" y="549876"/>
                  <a:pt x="5943600" y="537519"/>
                </a:cubicBezTo>
                <a:cubicBezTo>
                  <a:pt x="5945660" y="531340"/>
                  <a:pt x="5946165" y="524402"/>
                  <a:pt x="5949778" y="518983"/>
                </a:cubicBezTo>
                <a:lnTo>
                  <a:pt x="5974492" y="481913"/>
                </a:lnTo>
                <a:lnTo>
                  <a:pt x="5986849" y="444843"/>
                </a:lnTo>
                <a:cubicBezTo>
                  <a:pt x="5988908" y="438665"/>
                  <a:pt x="5989414" y="431727"/>
                  <a:pt x="5993027" y="426308"/>
                </a:cubicBezTo>
                <a:lnTo>
                  <a:pt x="6005384" y="407773"/>
                </a:lnTo>
                <a:cubicBezTo>
                  <a:pt x="6009503" y="395416"/>
                  <a:pt x="6010516" y="381540"/>
                  <a:pt x="6017741" y="370702"/>
                </a:cubicBezTo>
                <a:cubicBezTo>
                  <a:pt x="6021860" y="364524"/>
                  <a:pt x="6026776" y="358808"/>
                  <a:pt x="6030097" y="352167"/>
                </a:cubicBezTo>
                <a:cubicBezTo>
                  <a:pt x="6033010" y="346342"/>
                  <a:pt x="6033710" y="339618"/>
                  <a:pt x="6036276" y="333632"/>
                </a:cubicBezTo>
                <a:cubicBezTo>
                  <a:pt x="6039904" y="325167"/>
                  <a:pt x="6044064" y="316916"/>
                  <a:pt x="6048633" y="308919"/>
                </a:cubicBezTo>
                <a:cubicBezTo>
                  <a:pt x="6052317" y="302472"/>
                  <a:pt x="6057973" y="297169"/>
                  <a:pt x="6060989" y="290383"/>
                </a:cubicBezTo>
                <a:cubicBezTo>
                  <a:pt x="6090394" y="224219"/>
                  <a:pt x="6057740" y="276721"/>
                  <a:pt x="6085703" y="234778"/>
                </a:cubicBezTo>
                <a:lnTo>
                  <a:pt x="6098060" y="197708"/>
                </a:lnTo>
                <a:cubicBezTo>
                  <a:pt x="6100119" y="191530"/>
                  <a:pt x="6098819" y="182786"/>
                  <a:pt x="6104238" y="179173"/>
                </a:cubicBezTo>
                <a:lnTo>
                  <a:pt x="6122773" y="166816"/>
                </a:lnTo>
                <a:lnTo>
                  <a:pt x="6147487" y="92675"/>
                </a:lnTo>
                <a:cubicBezTo>
                  <a:pt x="6149546" y="86497"/>
                  <a:pt x="6147487" y="76199"/>
                  <a:pt x="6153665" y="74140"/>
                </a:cubicBezTo>
                <a:cubicBezTo>
                  <a:pt x="6166022" y="70021"/>
                  <a:pt x="6179897" y="69008"/>
                  <a:pt x="6190735" y="61783"/>
                </a:cubicBezTo>
                <a:cubicBezTo>
                  <a:pt x="6214689" y="45814"/>
                  <a:pt x="6202226" y="51775"/>
                  <a:pt x="6227806" y="43248"/>
                </a:cubicBezTo>
                <a:cubicBezTo>
                  <a:pt x="6248400" y="45308"/>
                  <a:pt x="6269133" y="46280"/>
                  <a:pt x="6289589" y="49427"/>
                </a:cubicBezTo>
                <a:cubicBezTo>
                  <a:pt x="6312022" y="52878"/>
                  <a:pt x="6306294" y="57779"/>
                  <a:pt x="6326660" y="67962"/>
                </a:cubicBezTo>
                <a:cubicBezTo>
                  <a:pt x="6332485" y="70874"/>
                  <a:pt x="6339017" y="72081"/>
                  <a:pt x="6345195" y="74140"/>
                </a:cubicBezTo>
                <a:lnTo>
                  <a:pt x="6382265" y="98854"/>
                </a:lnTo>
                <a:cubicBezTo>
                  <a:pt x="6409368" y="116923"/>
                  <a:pt x="6408225" y="111211"/>
                  <a:pt x="6369908" y="111211"/>
                </a:cubicBezTo>
              </a:path>
            </a:pathLst>
          </a:custGeom>
          <a:noFill/>
          <a:ln w="28575" cap="flat" cmpd="sng" algn="ctr">
            <a:solidFill>
              <a:schemeClr val="bg2"/>
            </a:solidFill>
            <a:prstDash val="solid"/>
            <a:round/>
            <a:headEnd type="none" w="med" len="med"/>
            <a:tailEnd type="non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Arial Narrow" pitchFamily="34" charset="0"/>
            </a:endParaRPr>
          </a:p>
        </p:txBody>
      </p:sp>
      <p:sp>
        <p:nvSpPr>
          <p:cNvPr id="12" name="Freeform 11"/>
          <p:cNvSpPr/>
          <p:nvPr/>
        </p:nvSpPr>
        <p:spPr bwMode="auto">
          <a:xfrm>
            <a:off x="1286832" y="3124200"/>
            <a:ext cx="6409368" cy="846438"/>
          </a:xfrm>
          <a:custGeom>
            <a:avLst/>
            <a:gdLst>
              <a:gd name="connsiteX0" fmla="*/ 0 w 6409368"/>
              <a:gd name="connsiteY0" fmla="*/ 624016 h 846438"/>
              <a:gd name="connsiteX1" fmla="*/ 18535 w 6409368"/>
              <a:gd name="connsiteY1" fmla="*/ 568411 h 846438"/>
              <a:gd name="connsiteX2" fmla="*/ 37070 w 6409368"/>
              <a:gd name="connsiteY2" fmla="*/ 556054 h 846438"/>
              <a:gd name="connsiteX3" fmla="*/ 61784 w 6409368"/>
              <a:gd name="connsiteY3" fmla="*/ 531340 h 846438"/>
              <a:gd name="connsiteX4" fmla="*/ 74141 w 6409368"/>
              <a:gd name="connsiteY4" fmla="*/ 512805 h 846438"/>
              <a:gd name="connsiteX5" fmla="*/ 111211 w 6409368"/>
              <a:gd name="connsiteY5" fmla="*/ 488092 h 846438"/>
              <a:gd name="connsiteX6" fmla="*/ 123568 w 6409368"/>
              <a:gd name="connsiteY6" fmla="*/ 469556 h 846438"/>
              <a:gd name="connsiteX7" fmla="*/ 179173 w 6409368"/>
              <a:gd name="connsiteY7" fmla="*/ 438665 h 846438"/>
              <a:gd name="connsiteX8" fmla="*/ 197708 w 6409368"/>
              <a:gd name="connsiteY8" fmla="*/ 426308 h 846438"/>
              <a:gd name="connsiteX9" fmla="*/ 240957 w 6409368"/>
              <a:gd name="connsiteY9" fmla="*/ 413951 h 846438"/>
              <a:gd name="connsiteX10" fmla="*/ 259492 w 6409368"/>
              <a:gd name="connsiteY10" fmla="*/ 407773 h 846438"/>
              <a:gd name="connsiteX11" fmla="*/ 339811 w 6409368"/>
              <a:gd name="connsiteY11" fmla="*/ 395416 h 846438"/>
              <a:gd name="connsiteX12" fmla="*/ 506627 w 6409368"/>
              <a:gd name="connsiteY12" fmla="*/ 401594 h 846438"/>
              <a:gd name="connsiteX13" fmla="*/ 562233 w 6409368"/>
              <a:gd name="connsiteY13" fmla="*/ 432486 h 846438"/>
              <a:gd name="connsiteX14" fmla="*/ 580768 w 6409368"/>
              <a:gd name="connsiteY14" fmla="*/ 438665 h 846438"/>
              <a:gd name="connsiteX15" fmla="*/ 617838 w 6409368"/>
              <a:gd name="connsiteY15" fmla="*/ 463378 h 846438"/>
              <a:gd name="connsiteX16" fmla="*/ 685800 w 6409368"/>
              <a:gd name="connsiteY16" fmla="*/ 494270 h 846438"/>
              <a:gd name="connsiteX17" fmla="*/ 710514 w 6409368"/>
              <a:gd name="connsiteY17" fmla="*/ 506627 h 846438"/>
              <a:gd name="connsiteX18" fmla="*/ 729049 w 6409368"/>
              <a:gd name="connsiteY18" fmla="*/ 518983 h 846438"/>
              <a:gd name="connsiteX19" fmla="*/ 747584 w 6409368"/>
              <a:gd name="connsiteY19" fmla="*/ 525162 h 846438"/>
              <a:gd name="connsiteX20" fmla="*/ 803189 w 6409368"/>
              <a:gd name="connsiteY20" fmla="*/ 562232 h 846438"/>
              <a:gd name="connsiteX21" fmla="*/ 821724 w 6409368"/>
              <a:gd name="connsiteY21" fmla="*/ 574589 h 846438"/>
              <a:gd name="connsiteX22" fmla="*/ 840260 w 6409368"/>
              <a:gd name="connsiteY22" fmla="*/ 580767 h 846438"/>
              <a:gd name="connsiteX23" fmla="*/ 877330 w 6409368"/>
              <a:gd name="connsiteY23" fmla="*/ 611659 h 846438"/>
              <a:gd name="connsiteX24" fmla="*/ 914400 w 6409368"/>
              <a:gd name="connsiteY24" fmla="*/ 624016 h 846438"/>
              <a:gd name="connsiteX25" fmla="*/ 951470 w 6409368"/>
              <a:gd name="connsiteY25" fmla="*/ 648729 h 846438"/>
              <a:gd name="connsiteX26" fmla="*/ 988541 w 6409368"/>
              <a:gd name="connsiteY26" fmla="*/ 661086 h 846438"/>
              <a:gd name="connsiteX27" fmla="*/ 1031789 w 6409368"/>
              <a:gd name="connsiteY27" fmla="*/ 673443 h 846438"/>
              <a:gd name="connsiteX28" fmla="*/ 1136822 w 6409368"/>
              <a:gd name="connsiteY28" fmla="*/ 667265 h 846438"/>
              <a:gd name="connsiteX29" fmla="*/ 1155357 w 6409368"/>
              <a:gd name="connsiteY29" fmla="*/ 661086 h 846438"/>
              <a:gd name="connsiteX30" fmla="*/ 1180070 w 6409368"/>
              <a:gd name="connsiteY30" fmla="*/ 654908 h 846438"/>
              <a:gd name="connsiteX31" fmla="*/ 1254211 w 6409368"/>
              <a:gd name="connsiteY31" fmla="*/ 605481 h 846438"/>
              <a:gd name="connsiteX32" fmla="*/ 1272746 w 6409368"/>
              <a:gd name="connsiteY32" fmla="*/ 593124 h 846438"/>
              <a:gd name="connsiteX33" fmla="*/ 1291281 w 6409368"/>
              <a:gd name="connsiteY33" fmla="*/ 568411 h 846438"/>
              <a:gd name="connsiteX34" fmla="*/ 1328351 w 6409368"/>
              <a:gd name="connsiteY34" fmla="*/ 512805 h 846438"/>
              <a:gd name="connsiteX35" fmla="*/ 1340708 w 6409368"/>
              <a:gd name="connsiteY35" fmla="*/ 494270 h 846438"/>
              <a:gd name="connsiteX36" fmla="*/ 1353065 w 6409368"/>
              <a:gd name="connsiteY36" fmla="*/ 457200 h 846438"/>
              <a:gd name="connsiteX37" fmla="*/ 1359243 w 6409368"/>
              <a:gd name="connsiteY37" fmla="*/ 438665 h 846438"/>
              <a:gd name="connsiteX38" fmla="*/ 1377778 w 6409368"/>
              <a:gd name="connsiteY38" fmla="*/ 420129 h 846438"/>
              <a:gd name="connsiteX39" fmla="*/ 1396314 w 6409368"/>
              <a:gd name="connsiteY39" fmla="*/ 407773 h 846438"/>
              <a:gd name="connsiteX40" fmla="*/ 1414849 w 6409368"/>
              <a:gd name="connsiteY40" fmla="*/ 370702 h 846438"/>
              <a:gd name="connsiteX41" fmla="*/ 1433384 w 6409368"/>
              <a:gd name="connsiteY41" fmla="*/ 358346 h 846438"/>
              <a:gd name="connsiteX42" fmla="*/ 1458097 w 6409368"/>
              <a:gd name="connsiteY42" fmla="*/ 327454 h 846438"/>
              <a:gd name="connsiteX43" fmla="*/ 1513703 w 6409368"/>
              <a:gd name="connsiteY43" fmla="*/ 278027 h 846438"/>
              <a:gd name="connsiteX44" fmla="*/ 1575487 w 6409368"/>
              <a:gd name="connsiteY44" fmla="*/ 216243 h 846438"/>
              <a:gd name="connsiteX45" fmla="*/ 1612557 w 6409368"/>
              <a:gd name="connsiteY45" fmla="*/ 185351 h 846438"/>
              <a:gd name="connsiteX46" fmla="*/ 1631092 w 6409368"/>
              <a:gd name="connsiteY46" fmla="*/ 179173 h 846438"/>
              <a:gd name="connsiteX47" fmla="*/ 1804087 w 6409368"/>
              <a:gd name="connsiteY47" fmla="*/ 185351 h 846438"/>
              <a:gd name="connsiteX48" fmla="*/ 1841157 w 6409368"/>
              <a:gd name="connsiteY48" fmla="*/ 191529 h 846438"/>
              <a:gd name="connsiteX49" fmla="*/ 1896762 w 6409368"/>
              <a:gd name="connsiteY49" fmla="*/ 203886 h 846438"/>
              <a:gd name="connsiteX50" fmla="*/ 1933833 w 6409368"/>
              <a:gd name="connsiteY50" fmla="*/ 228600 h 846438"/>
              <a:gd name="connsiteX51" fmla="*/ 1970903 w 6409368"/>
              <a:gd name="connsiteY51" fmla="*/ 284205 h 846438"/>
              <a:gd name="connsiteX52" fmla="*/ 1995616 w 6409368"/>
              <a:gd name="connsiteY52" fmla="*/ 321275 h 846438"/>
              <a:gd name="connsiteX53" fmla="*/ 2007973 w 6409368"/>
              <a:gd name="connsiteY53" fmla="*/ 358346 h 846438"/>
              <a:gd name="connsiteX54" fmla="*/ 2014151 w 6409368"/>
              <a:gd name="connsiteY54" fmla="*/ 383059 h 846438"/>
              <a:gd name="connsiteX55" fmla="*/ 2020330 w 6409368"/>
              <a:gd name="connsiteY55" fmla="*/ 432486 h 846438"/>
              <a:gd name="connsiteX56" fmla="*/ 2032687 w 6409368"/>
              <a:gd name="connsiteY56" fmla="*/ 451021 h 846438"/>
              <a:gd name="connsiteX57" fmla="*/ 2045043 w 6409368"/>
              <a:gd name="connsiteY57" fmla="*/ 494270 h 846438"/>
              <a:gd name="connsiteX58" fmla="*/ 2057400 w 6409368"/>
              <a:gd name="connsiteY58" fmla="*/ 531340 h 846438"/>
              <a:gd name="connsiteX59" fmla="*/ 2075935 w 6409368"/>
              <a:gd name="connsiteY59" fmla="*/ 549875 h 846438"/>
              <a:gd name="connsiteX60" fmla="*/ 2100649 w 6409368"/>
              <a:gd name="connsiteY60" fmla="*/ 586946 h 846438"/>
              <a:gd name="connsiteX61" fmla="*/ 2113006 w 6409368"/>
              <a:gd name="connsiteY61" fmla="*/ 624016 h 846438"/>
              <a:gd name="connsiteX62" fmla="*/ 2131541 w 6409368"/>
              <a:gd name="connsiteY62" fmla="*/ 642551 h 846438"/>
              <a:gd name="connsiteX63" fmla="*/ 2143897 w 6409368"/>
              <a:gd name="connsiteY63" fmla="*/ 661086 h 846438"/>
              <a:gd name="connsiteX64" fmla="*/ 2199503 w 6409368"/>
              <a:gd name="connsiteY64" fmla="*/ 698156 h 846438"/>
              <a:gd name="connsiteX65" fmla="*/ 2218038 w 6409368"/>
              <a:gd name="connsiteY65" fmla="*/ 710513 h 846438"/>
              <a:gd name="connsiteX66" fmla="*/ 2273643 w 6409368"/>
              <a:gd name="connsiteY66" fmla="*/ 722870 h 846438"/>
              <a:gd name="connsiteX67" fmla="*/ 2378676 w 6409368"/>
              <a:gd name="connsiteY67" fmla="*/ 710513 h 846438"/>
              <a:gd name="connsiteX68" fmla="*/ 2434281 w 6409368"/>
              <a:gd name="connsiteY68" fmla="*/ 691978 h 846438"/>
              <a:gd name="connsiteX69" fmla="*/ 2452816 w 6409368"/>
              <a:gd name="connsiteY69" fmla="*/ 685800 h 846438"/>
              <a:gd name="connsiteX70" fmla="*/ 2471351 w 6409368"/>
              <a:gd name="connsiteY70" fmla="*/ 673443 h 846438"/>
              <a:gd name="connsiteX71" fmla="*/ 2489887 w 6409368"/>
              <a:gd name="connsiteY71" fmla="*/ 667265 h 846438"/>
              <a:gd name="connsiteX72" fmla="*/ 2526957 w 6409368"/>
              <a:gd name="connsiteY72" fmla="*/ 642551 h 846438"/>
              <a:gd name="connsiteX73" fmla="*/ 2545492 w 6409368"/>
              <a:gd name="connsiteY73" fmla="*/ 630194 h 846438"/>
              <a:gd name="connsiteX74" fmla="*/ 2576384 w 6409368"/>
              <a:gd name="connsiteY74" fmla="*/ 574589 h 846438"/>
              <a:gd name="connsiteX75" fmla="*/ 2588741 w 6409368"/>
              <a:gd name="connsiteY75" fmla="*/ 556054 h 846438"/>
              <a:gd name="connsiteX76" fmla="*/ 2619633 w 6409368"/>
              <a:gd name="connsiteY76" fmla="*/ 518983 h 846438"/>
              <a:gd name="connsiteX77" fmla="*/ 2650524 w 6409368"/>
              <a:gd name="connsiteY77" fmla="*/ 463378 h 846438"/>
              <a:gd name="connsiteX78" fmla="*/ 2662881 w 6409368"/>
              <a:gd name="connsiteY78" fmla="*/ 444843 h 846438"/>
              <a:gd name="connsiteX79" fmla="*/ 2675238 w 6409368"/>
              <a:gd name="connsiteY79" fmla="*/ 407773 h 846438"/>
              <a:gd name="connsiteX80" fmla="*/ 2693773 w 6409368"/>
              <a:gd name="connsiteY80" fmla="*/ 370702 h 846438"/>
              <a:gd name="connsiteX81" fmla="*/ 2730843 w 6409368"/>
              <a:gd name="connsiteY81" fmla="*/ 352167 h 846438"/>
              <a:gd name="connsiteX82" fmla="*/ 2743200 w 6409368"/>
              <a:gd name="connsiteY82" fmla="*/ 333632 h 846438"/>
              <a:gd name="connsiteX83" fmla="*/ 2761735 w 6409368"/>
              <a:gd name="connsiteY83" fmla="*/ 327454 h 846438"/>
              <a:gd name="connsiteX84" fmla="*/ 2798806 w 6409368"/>
              <a:gd name="connsiteY84" fmla="*/ 308919 h 846438"/>
              <a:gd name="connsiteX85" fmla="*/ 2817341 w 6409368"/>
              <a:gd name="connsiteY85" fmla="*/ 296562 h 846438"/>
              <a:gd name="connsiteX86" fmla="*/ 2860589 w 6409368"/>
              <a:gd name="connsiteY86" fmla="*/ 315097 h 846438"/>
              <a:gd name="connsiteX87" fmla="*/ 2879124 w 6409368"/>
              <a:gd name="connsiteY87" fmla="*/ 321275 h 846438"/>
              <a:gd name="connsiteX88" fmla="*/ 2910016 w 6409368"/>
              <a:gd name="connsiteY88" fmla="*/ 333632 h 846438"/>
              <a:gd name="connsiteX89" fmla="*/ 2934730 w 6409368"/>
              <a:gd name="connsiteY89" fmla="*/ 345989 h 846438"/>
              <a:gd name="connsiteX90" fmla="*/ 2984157 w 6409368"/>
              <a:gd name="connsiteY90" fmla="*/ 358346 h 846438"/>
              <a:gd name="connsiteX91" fmla="*/ 3002692 w 6409368"/>
              <a:gd name="connsiteY91" fmla="*/ 364524 h 846438"/>
              <a:gd name="connsiteX92" fmla="*/ 3021227 w 6409368"/>
              <a:gd name="connsiteY92" fmla="*/ 376881 h 846438"/>
              <a:gd name="connsiteX93" fmla="*/ 3027406 w 6409368"/>
              <a:gd name="connsiteY93" fmla="*/ 395416 h 846438"/>
              <a:gd name="connsiteX94" fmla="*/ 3039762 w 6409368"/>
              <a:gd name="connsiteY94" fmla="*/ 413951 h 846438"/>
              <a:gd name="connsiteX95" fmla="*/ 3070654 w 6409368"/>
              <a:gd name="connsiteY95" fmla="*/ 451021 h 846438"/>
              <a:gd name="connsiteX96" fmla="*/ 3095368 w 6409368"/>
              <a:gd name="connsiteY96" fmla="*/ 481913 h 846438"/>
              <a:gd name="connsiteX97" fmla="*/ 3126260 w 6409368"/>
              <a:gd name="connsiteY97" fmla="*/ 512805 h 846438"/>
              <a:gd name="connsiteX98" fmla="*/ 3157151 w 6409368"/>
              <a:gd name="connsiteY98" fmla="*/ 543697 h 846438"/>
              <a:gd name="connsiteX99" fmla="*/ 3175687 w 6409368"/>
              <a:gd name="connsiteY99" fmla="*/ 580767 h 846438"/>
              <a:gd name="connsiteX100" fmla="*/ 3194222 w 6409368"/>
              <a:gd name="connsiteY100" fmla="*/ 593124 h 846438"/>
              <a:gd name="connsiteX101" fmla="*/ 3206578 w 6409368"/>
              <a:gd name="connsiteY101" fmla="*/ 611659 h 846438"/>
              <a:gd name="connsiteX102" fmla="*/ 3212757 w 6409368"/>
              <a:gd name="connsiteY102" fmla="*/ 630194 h 846438"/>
              <a:gd name="connsiteX103" fmla="*/ 3231292 w 6409368"/>
              <a:gd name="connsiteY103" fmla="*/ 636373 h 846438"/>
              <a:gd name="connsiteX104" fmla="*/ 3243649 w 6409368"/>
              <a:gd name="connsiteY104" fmla="*/ 654908 h 846438"/>
              <a:gd name="connsiteX105" fmla="*/ 3249827 w 6409368"/>
              <a:gd name="connsiteY105" fmla="*/ 673443 h 846438"/>
              <a:gd name="connsiteX106" fmla="*/ 3286897 w 6409368"/>
              <a:gd name="connsiteY106" fmla="*/ 691978 h 846438"/>
              <a:gd name="connsiteX107" fmla="*/ 3361038 w 6409368"/>
              <a:gd name="connsiteY107" fmla="*/ 679621 h 846438"/>
              <a:gd name="connsiteX108" fmla="*/ 3398108 w 6409368"/>
              <a:gd name="connsiteY108" fmla="*/ 667265 h 846438"/>
              <a:gd name="connsiteX109" fmla="*/ 3416643 w 6409368"/>
              <a:gd name="connsiteY109" fmla="*/ 654908 h 846438"/>
              <a:gd name="connsiteX110" fmla="*/ 3435178 w 6409368"/>
              <a:gd name="connsiteY110" fmla="*/ 636373 h 846438"/>
              <a:gd name="connsiteX111" fmla="*/ 3453714 w 6409368"/>
              <a:gd name="connsiteY111" fmla="*/ 630194 h 846438"/>
              <a:gd name="connsiteX112" fmla="*/ 3484606 w 6409368"/>
              <a:gd name="connsiteY112" fmla="*/ 605481 h 846438"/>
              <a:gd name="connsiteX113" fmla="*/ 3515497 w 6409368"/>
              <a:gd name="connsiteY113" fmla="*/ 568411 h 846438"/>
              <a:gd name="connsiteX114" fmla="*/ 3534033 w 6409368"/>
              <a:gd name="connsiteY114" fmla="*/ 556054 h 846438"/>
              <a:gd name="connsiteX115" fmla="*/ 3546389 w 6409368"/>
              <a:gd name="connsiteY115" fmla="*/ 537519 h 846438"/>
              <a:gd name="connsiteX116" fmla="*/ 3564924 w 6409368"/>
              <a:gd name="connsiteY116" fmla="*/ 494270 h 846438"/>
              <a:gd name="connsiteX117" fmla="*/ 3583460 w 6409368"/>
              <a:gd name="connsiteY117" fmla="*/ 481913 h 846438"/>
              <a:gd name="connsiteX118" fmla="*/ 3595816 w 6409368"/>
              <a:gd name="connsiteY118" fmla="*/ 463378 h 846438"/>
              <a:gd name="connsiteX119" fmla="*/ 3601995 w 6409368"/>
              <a:gd name="connsiteY119" fmla="*/ 444843 h 846438"/>
              <a:gd name="connsiteX120" fmla="*/ 3620530 w 6409368"/>
              <a:gd name="connsiteY120" fmla="*/ 426308 h 846438"/>
              <a:gd name="connsiteX121" fmla="*/ 3632887 w 6409368"/>
              <a:gd name="connsiteY121" fmla="*/ 407773 h 846438"/>
              <a:gd name="connsiteX122" fmla="*/ 3639065 w 6409368"/>
              <a:gd name="connsiteY122" fmla="*/ 389238 h 846438"/>
              <a:gd name="connsiteX123" fmla="*/ 3669957 w 6409368"/>
              <a:gd name="connsiteY123" fmla="*/ 352167 h 846438"/>
              <a:gd name="connsiteX124" fmla="*/ 3676135 w 6409368"/>
              <a:gd name="connsiteY124" fmla="*/ 333632 h 846438"/>
              <a:gd name="connsiteX125" fmla="*/ 3713206 w 6409368"/>
              <a:gd name="connsiteY125" fmla="*/ 278027 h 846438"/>
              <a:gd name="connsiteX126" fmla="*/ 3725562 w 6409368"/>
              <a:gd name="connsiteY126" fmla="*/ 259492 h 846438"/>
              <a:gd name="connsiteX127" fmla="*/ 3731741 w 6409368"/>
              <a:gd name="connsiteY127" fmla="*/ 240956 h 846438"/>
              <a:gd name="connsiteX128" fmla="*/ 3762633 w 6409368"/>
              <a:gd name="connsiteY128" fmla="*/ 203886 h 846438"/>
              <a:gd name="connsiteX129" fmla="*/ 3793524 w 6409368"/>
              <a:gd name="connsiteY129" fmla="*/ 148281 h 846438"/>
              <a:gd name="connsiteX130" fmla="*/ 3805881 w 6409368"/>
              <a:gd name="connsiteY130" fmla="*/ 129746 h 846438"/>
              <a:gd name="connsiteX131" fmla="*/ 3818238 w 6409368"/>
              <a:gd name="connsiteY131" fmla="*/ 111211 h 846438"/>
              <a:gd name="connsiteX132" fmla="*/ 3824416 w 6409368"/>
              <a:gd name="connsiteY132" fmla="*/ 92675 h 846438"/>
              <a:gd name="connsiteX133" fmla="*/ 3861487 w 6409368"/>
              <a:gd name="connsiteY133" fmla="*/ 67962 h 846438"/>
              <a:gd name="connsiteX134" fmla="*/ 3880022 w 6409368"/>
              <a:gd name="connsiteY134" fmla="*/ 49427 h 846438"/>
              <a:gd name="connsiteX135" fmla="*/ 3898557 w 6409368"/>
              <a:gd name="connsiteY135" fmla="*/ 43248 h 846438"/>
              <a:gd name="connsiteX136" fmla="*/ 3904735 w 6409368"/>
              <a:gd name="connsiteY136" fmla="*/ 24713 h 846438"/>
              <a:gd name="connsiteX137" fmla="*/ 3941806 w 6409368"/>
              <a:gd name="connsiteY137" fmla="*/ 12356 h 846438"/>
              <a:gd name="connsiteX138" fmla="*/ 3966519 w 6409368"/>
              <a:gd name="connsiteY138" fmla="*/ 0 h 846438"/>
              <a:gd name="connsiteX139" fmla="*/ 4127157 w 6409368"/>
              <a:gd name="connsiteY139" fmla="*/ 6178 h 846438"/>
              <a:gd name="connsiteX140" fmla="*/ 4151870 w 6409368"/>
              <a:gd name="connsiteY140" fmla="*/ 12356 h 846438"/>
              <a:gd name="connsiteX141" fmla="*/ 4164227 w 6409368"/>
              <a:gd name="connsiteY141" fmla="*/ 30892 h 846438"/>
              <a:gd name="connsiteX142" fmla="*/ 4201297 w 6409368"/>
              <a:gd name="connsiteY142" fmla="*/ 49427 h 846438"/>
              <a:gd name="connsiteX143" fmla="*/ 4226011 w 6409368"/>
              <a:gd name="connsiteY143" fmla="*/ 86497 h 846438"/>
              <a:gd name="connsiteX144" fmla="*/ 4263081 w 6409368"/>
              <a:gd name="connsiteY144" fmla="*/ 123567 h 846438"/>
              <a:gd name="connsiteX145" fmla="*/ 4287795 w 6409368"/>
              <a:gd name="connsiteY145" fmla="*/ 160638 h 846438"/>
              <a:gd name="connsiteX146" fmla="*/ 4293973 w 6409368"/>
              <a:gd name="connsiteY146" fmla="*/ 179173 h 846438"/>
              <a:gd name="connsiteX147" fmla="*/ 4312508 w 6409368"/>
              <a:gd name="connsiteY147" fmla="*/ 203886 h 846438"/>
              <a:gd name="connsiteX148" fmla="*/ 4331043 w 6409368"/>
              <a:gd name="connsiteY148" fmla="*/ 240956 h 846438"/>
              <a:gd name="connsiteX149" fmla="*/ 4337222 w 6409368"/>
              <a:gd name="connsiteY149" fmla="*/ 259492 h 846438"/>
              <a:gd name="connsiteX150" fmla="*/ 4374292 w 6409368"/>
              <a:gd name="connsiteY150" fmla="*/ 308919 h 846438"/>
              <a:gd name="connsiteX151" fmla="*/ 4405184 w 6409368"/>
              <a:gd name="connsiteY151" fmla="*/ 364524 h 846438"/>
              <a:gd name="connsiteX152" fmla="*/ 4429897 w 6409368"/>
              <a:gd name="connsiteY152" fmla="*/ 413951 h 846438"/>
              <a:gd name="connsiteX153" fmla="*/ 4448433 w 6409368"/>
              <a:gd name="connsiteY153" fmla="*/ 457200 h 846438"/>
              <a:gd name="connsiteX154" fmla="*/ 4466968 w 6409368"/>
              <a:gd name="connsiteY154" fmla="*/ 475735 h 846438"/>
              <a:gd name="connsiteX155" fmla="*/ 4485503 w 6409368"/>
              <a:gd name="connsiteY155" fmla="*/ 518983 h 846438"/>
              <a:gd name="connsiteX156" fmla="*/ 4510216 w 6409368"/>
              <a:gd name="connsiteY156" fmla="*/ 556054 h 846438"/>
              <a:gd name="connsiteX157" fmla="*/ 4528751 w 6409368"/>
              <a:gd name="connsiteY157" fmla="*/ 593124 h 846438"/>
              <a:gd name="connsiteX158" fmla="*/ 4534930 w 6409368"/>
              <a:gd name="connsiteY158" fmla="*/ 611659 h 846438"/>
              <a:gd name="connsiteX159" fmla="*/ 4565822 w 6409368"/>
              <a:gd name="connsiteY159" fmla="*/ 648729 h 846438"/>
              <a:gd name="connsiteX160" fmla="*/ 4590535 w 6409368"/>
              <a:gd name="connsiteY160" fmla="*/ 685800 h 846438"/>
              <a:gd name="connsiteX161" fmla="*/ 4615249 w 6409368"/>
              <a:gd name="connsiteY161" fmla="*/ 722870 h 846438"/>
              <a:gd name="connsiteX162" fmla="*/ 4633784 w 6409368"/>
              <a:gd name="connsiteY162" fmla="*/ 759940 h 846438"/>
              <a:gd name="connsiteX163" fmla="*/ 4652319 w 6409368"/>
              <a:gd name="connsiteY163" fmla="*/ 772297 h 846438"/>
              <a:gd name="connsiteX164" fmla="*/ 4664676 w 6409368"/>
              <a:gd name="connsiteY164" fmla="*/ 790832 h 846438"/>
              <a:gd name="connsiteX165" fmla="*/ 4701746 w 6409368"/>
              <a:gd name="connsiteY165" fmla="*/ 809367 h 846438"/>
              <a:gd name="connsiteX166" fmla="*/ 4757351 w 6409368"/>
              <a:gd name="connsiteY166" fmla="*/ 834081 h 846438"/>
              <a:gd name="connsiteX167" fmla="*/ 4775887 w 6409368"/>
              <a:gd name="connsiteY167" fmla="*/ 840259 h 846438"/>
              <a:gd name="connsiteX168" fmla="*/ 4794422 w 6409368"/>
              <a:gd name="connsiteY168" fmla="*/ 846438 h 846438"/>
              <a:gd name="connsiteX169" fmla="*/ 4850027 w 6409368"/>
              <a:gd name="connsiteY169" fmla="*/ 840259 h 846438"/>
              <a:gd name="connsiteX170" fmla="*/ 4868562 w 6409368"/>
              <a:gd name="connsiteY170" fmla="*/ 834081 h 846438"/>
              <a:gd name="connsiteX171" fmla="*/ 4899454 w 6409368"/>
              <a:gd name="connsiteY171" fmla="*/ 809367 h 846438"/>
              <a:gd name="connsiteX172" fmla="*/ 4911811 w 6409368"/>
              <a:gd name="connsiteY172" fmla="*/ 790832 h 846438"/>
              <a:gd name="connsiteX173" fmla="*/ 4924168 w 6409368"/>
              <a:gd name="connsiteY173" fmla="*/ 753762 h 846438"/>
              <a:gd name="connsiteX174" fmla="*/ 4936524 w 6409368"/>
              <a:gd name="connsiteY174" fmla="*/ 735227 h 846438"/>
              <a:gd name="connsiteX175" fmla="*/ 4948881 w 6409368"/>
              <a:gd name="connsiteY175" fmla="*/ 698156 h 846438"/>
              <a:gd name="connsiteX176" fmla="*/ 4955060 w 6409368"/>
              <a:gd name="connsiteY176" fmla="*/ 679621 h 846438"/>
              <a:gd name="connsiteX177" fmla="*/ 4979773 w 6409368"/>
              <a:gd name="connsiteY177" fmla="*/ 630194 h 846438"/>
              <a:gd name="connsiteX178" fmla="*/ 4992130 w 6409368"/>
              <a:gd name="connsiteY178" fmla="*/ 611659 h 846438"/>
              <a:gd name="connsiteX179" fmla="*/ 5016843 w 6409368"/>
              <a:gd name="connsiteY179" fmla="*/ 568411 h 846438"/>
              <a:gd name="connsiteX180" fmla="*/ 5023022 w 6409368"/>
              <a:gd name="connsiteY180" fmla="*/ 543697 h 846438"/>
              <a:gd name="connsiteX181" fmla="*/ 5035378 w 6409368"/>
              <a:gd name="connsiteY181" fmla="*/ 506627 h 846438"/>
              <a:gd name="connsiteX182" fmla="*/ 5047735 w 6409368"/>
              <a:gd name="connsiteY182" fmla="*/ 469556 h 846438"/>
              <a:gd name="connsiteX183" fmla="*/ 5060092 w 6409368"/>
              <a:gd name="connsiteY183" fmla="*/ 432486 h 846438"/>
              <a:gd name="connsiteX184" fmla="*/ 5078627 w 6409368"/>
              <a:gd name="connsiteY184" fmla="*/ 383059 h 846438"/>
              <a:gd name="connsiteX185" fmla="*/ 5084806 w 6409368"/>
              <a:gd name="connsiteY185" fmla="*/ 364524 h 846438"/>
              <a:gd name="connsiteX186" fmla="*/ 5109519 w 6409368"/>
              <a:gd name="connsiteY186" fmla="*/ 345989 h 846438"/>
              <a:gd name="connsiteX187" fmla="*/ 5146589 w 6409368"/>
              <a:gd name="connsiteY187" fmla="*/ 327454 h 846438"/>
              <a:gd name="connsiteX188" fmla="*/ 5165124 w 6409368"/>
              <a:gd name="connsiteY188" fmla="*/ 315097 h 846438"/>
              <a:gd name="connsiteX189" fmla="*/ 5270157 w 6409368"/>
              <a:gd name="connsiteY189" fmla="*/ 315097 h 846438"/>
              <a:gd name="connsiteX190" fmla="*/ 5319584 w 6409368"/>
              <a:gd name="connsiteY190" fmla="*/ 339811 h 846438"/>
              <a:gd name="connsiteX191" fmla="*/ 5369011 w 6409368"/>
              <a:gd name="connsiteY191" fmla="*/ 364524 h 846438"/>
              <a:gd name="connsiteX192" fmla="*/ 5412260 w 6409368"/>
              <a:gd name="connsiteY192" fmla="*/ 376881 h 846438"/>
              <a:gd name="connsiteX193" fmla="*/ 5430795 w 6409368"/>
              <a:gd name="connsiteY193" fmla="*/ 389238 h 846438"/>
              <a:gd name="connsiteX194" fmla="*/ 5449330 w 6409368"/>
              <a:gd name="connsiteY194" fmla="*/ 395416 h 846438"/>
              <a:gd name="connsiteX195" fmla="*/ 5504935 w 6409368"/>
              <a:gd name="connsiteY195" fmla="*/ 426308 h 846438"/>
              <a:gd name="connsiteX196" fmla="*/ 5560541 w 6409368"/>
              <a:gd name="connsiteY196" fmla="*/ 469556 h 846438"/>
              <a:gd name="connsiteX197" fmla="*/ 5579076 w 6409368"/>
              <a:gd name="connsiteY197" fmla="*/ 481913 h 846438"/>
              <a:gd name="connsiteX198" fmla="*/ 5603789 w 6409368"/>
              <a:gd name="connsiteY198" fmla="*/ 488092 h 846438"/>
              <a:gd name="connsiteX199" fmla="*/ 5622324 w 6409368"/>
              <a:gd name="connsiteY199" fmla="*/ 500448 h 846438"/>
              <a:gd name="connsiteX200" fmla="*/ 5653216 w 6409368"/>
              <a:gd name="connsiteY200" fmla="*/ 531340 h 846438"/>
              <a:gd name="connsiteX201" fmla="*/ 5677930 w 6409368"/>
              <a:gd name="connsiteY201" fmla="*/ 586946 h 846438"/>
              <a:gd name="connsiteX202" fmla="*/ 5696465 w 6409368"/>
              <a:gd name="connsiteY202" fmla="*/ 624016 h 846438"/>
              <a:gd name="connsiteX203" fmla="*/ 5702643 w 6409368"/>
              <a:gd name="connsiteY203" fmla="*/ 642551 h 846438"/>
              <a:gd name="connsiteX204" fmla="*/ 5721178 w 6409368"/>
              <a:gd name="connsiteY204" fmla="*/ 654908 h 846438"/>
              <a:gd name="connsiteX205" fmla="*/ 5739714 w 6409368"/>
              <a:gd name="connsiteY205" fmla="*/ 691978 h 846438"/>
              <a:gd name="connsiteX206" fmla="*/ 5758249 w 6409368"/>
              <a:gd name="connsiteY206" fmla="*/ 704335 h 846438"/>
              <a:gd name="connsiteX207" fmla="*/ 5782962 w 6409368"/>
              <a:gd name="connsiteY207" fmla="*/ 741405 h 846438"/>
              <a:gd name="connsiteX208" fmla="*/ 5820033 w 6409368"/>
              <a:gd name="connsiteY208" fmla="*/ 766119 h 846438"/>
              <a:gd name="connsiteX209" fmla="*/ 5887995 w 6409368"/>
              <a:gd name="connsiteY209" fmla="*/ 747583 h 846438"/>
              <a:gd name="connsiteX210" fmla="*/ 5894173 w 6409368"/>
              <a:gd name="connsiteY210" fmla="*/ 729048 h 846438"/>
              <a:gd name="connsiteX211" fmla="*/ 5912708 w 6409368"/>
              <a:gd name="connsiteY211" fmla="*/ 617838 h 846438"/>
              <a:gd name="connsiteX212" fmla="*/ 5918887 w 6409368"/>
              <a:gd name="connsiteY212" fmla="*/ 593124 h 846438"/>
              <a:gd name="connsiteX213" fmla="*/ 5931243 w 6409368"/>
              <a:gd name="connsiteY213" fmla="*/ 574589 h 846438"/>
              <a:gd name="connsiteX214" fmla="*/ 5943600 w 6409368"/>
              <a:gd name="connsiteY214" fmla="*/ 537519 h 846438"/>
              <a:gd name="connsiteX215" fmla="*/ 5949778 w 6409368"/>
              <a:gd name="connsiteY215" fmla="*/ 518983 h 846438"/>
              <a:gd name="connsiteX216" fmla="*/ 5974492 w 6409368"/>
              <a:gd name="connsiteY216" fmla="*/ 481913 h 846438"/>
              <a:gd name="connsiteX217" fmla="*/ 5986849 w 6409368"/>
              <a:gd name="connsiteY217" fmla="*/ 444843 h 846438"/>
              <a:gd name="connsiteX218" fmla="*/ 5993027 w 6409368"/>
              <a:gd name="connsiteY218" fmla="*/ 426308 h 846438"/>
              <a:gd name="connsiteX219" fmla="*/ 6005384 w 6409368"/>
              <a:gd name="connsiteY219" fmla="*/ 407773 h 846438"/>
              <a:gd name="connsiteX220" fmla="*/ 6017741 w 6409368"/>
              <a:gd name="connsiteY220" fmla="*/ 370702 h 846438"/>
              <a:gd name="connsiteX221" fmla="*/ 6030097 w 6409368"/>
              <a:gd name="connsiteY221" fmla="*/ 352167 h 846438"/>
              <a:gd name="connsiteX222" fmla="*/ 6036276 w 6409368"/>
              <a:gd name="connsiteY222" fmla="*/ 333632 h 846438"/>
              <a:gd name="connsiteX223" fmla="*/ 6048633 w 6409368"/>
              <a:gd name="connsiteY223" fmla="*/ 308919 h 846438"/>
              <a:gd name="connsiteX224" fmla="*/ 6060989 w 6409368"/>
              <a:gd name="connsiteY224" fmla="*/ 290383 h 846438"/>
              <a:gd name="connsiteX225" fmla="*/ 6085703 w 6409368"/>
              <a:gd name="connsiteY225" fmla="*/ 234778 h 846438"/>
              <a:gd name="connsiteX226" fmla="*/ 6098060 w 6409368"/>
              <a:gd name="connsiteY226" fmla="*/ 197708 h 846438"/>
              <a:gd name="connsiteX227" fmla="*/ 6104238 w 6409368"/>
              <a:gd name="connsiteY227" fmla="*/ 179173 h 846438"/>
              <a:gd name="connsiteX228" fmla="*/ 6122773 w 6409368"/>
              <a:gd name="connsiteY228" fmla="*/ 166816 h 846438"/>
              <a:gd name="connsiteX229" fmla="*/ 6147487 w 6409368"/>
              <a:gd name="connsiteY229" fmla="*/ 92675 h 846438"/>
              <a:gd name="connsiteX230" fmla="*/ 6153665 w 6409368"/>
              <a:gd name="connsiteY230" fmla="*/ 74140 h 846438"/>
              <a:gd name="connsiteX231" fmla="*/ 6190735 w 6409368"/>
              <a:gd name="connsiteY231" fmla="*/ 61783 h 846438"/>
              <a:gd name="connsiteX232" fmla="*/ 6227806 w 6409368"/>
              <a:gd name="connsiteY232" fmla="*/ 43248 h 846438"/>
              <a:gd name="connsiteX233" fmla="*/ 6289589 w 6409368"/>
              <a:gd name="connsiteY233" fmla="*/ 49427 h 846438"/>
              <a:gd name="connsiteX234" fmla="*/ 6326660 w 6409368"/>
              <a:gd name="connsiteY234" fmla="*/ 67962 h 846438"/>
              <a:gd name="connsiteX235" fmla="*/ 6345195 w 6409368"/>
              <a:gd name="connsiteY235" fmla="*/ 74140 h 846438"/>
              <a:gd name="connsiteX236" fmla="*/ 6382265 w 6409368"/>
              <a:gd name="connsiteY236" fmla="*/ 98854 h 846438"/>
              <a:gd name="connsiteX237" fmla="*/ 6369908 w 6409368"/>
              <a:gd name="connsiteY237" fmla="*/ 111211 h 8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6409368" h="846438">
                <a:moveTo>
                  <a:pt x="0" y="624016"/>
                </a:moveTo>
                <a:cubicBezTo>
                  <a:pt x="4142" y="599162"/>
                  <a:pt x="1159" y="585787"/>
                  <a:pt x="18535" y="568411"/>
                </a:cubicBezTo>
                <a:cubicBezTo>
                  <a:pt x="23786" y="563160"/>
                  <a:pt x="30892" y="560173"/>
                  <a:pt x="37070" y="556054"/>
                </a:cubicBezTo>
                <a:cubicBezTo>
                  <a:pt x="50551" y="515614"/>
                  <a:pt x="31828" y="555305"/>
                  <a:pt x="61784" y="531340"/>
                </a:cubicBezTo>
                <a:cubicBezTo>
                  <a:pt x="67582" y="526701"/>
                  <a:pt x="68553" y="517695"/>
                  <a:pt x="74141" y="512805"/>
                </a:cubicBezTo>
                <a:cubicBezTo>
                  <a:pt x="85317" y="503026"/>
                  <a:pt x="111211" y="488092"/>
                  <a:pt x="111211" y="488092"/>
                </a:cubicBezTo>
                <a:cubicBezTo>
                  <a:pt x="115330" y="481913"/>
                  <a:pt x="117980" y="474446"/>
                  <a:pt x="123568" y="469556"/>
                </a:cubicBezTo>
                <a:cubicBezTo>
                  <a:pt x="149714" y="446678"/>
                  <a:pt x="153716" y="447150"/>
                  <a:pt x="179173" y="438665"/>
                </a:cubicBezTo>
                <a:cubicBezTo>
                  <a:pt x="185351" y="434546"/>
                  <a:pt x="191067" y="429629"/>
                  <a:pt x="197708" y="426308"/>
                </a:cubicBezTo>
                <a:cubicBezTo>
                  <a:pt x="207589" y="421367"/>
                  <a:pt x="231712" y="416592"/>
                  <a:pt x="240957" y="413951"/>
                </a:cubicBezTo>
                <a:cubicBezTo>
                  <a:pt x="247219" y="412162"/>
                  <a:pt x="253135" y="409186"/>
                  <a:pt x="259492" y="407773"/>
                </a:cubicBezTo>
                <a:cubicBezTo>
                  <a:pt x="274937" y="404341"/>
                  <a:pt x="325998" y="397389"/>
                  <a:pt x="339811" y="395416"/>
                </a:cubicBezTo>
                <a:cubicBezTo>
                  <a:pt x="395416" y="397475"/>
                  <a:pt x="451107" y="397893"/>
                  <a:pt x="506627" y="401594"/>
                </a:cubicBezTo>
                <a:cubicBezTo>
                  <a:pt x="529911" y="403146"/>
                  <a:pt x="541042" y="425421"/>
                  <a:pt x="562233" y="432486"/>
                </a:cubicBezTo>
                <a:cubicBezTo>
                  <a:pt x="568411" y="434546"/>
                  <a:pt x="575075" y="435502"/>
                  <a:pt x="580768" y="438665"/>
                </a:cubicBezTo>
                <a:cubicBezTo>
                  <a:pt x="593750" y="445877"/>
                  <a:pt x="603749" y="458682"/>
                  <a:pt x="617838" y="463378"/>
                </a:cubicBezTo>
                <a:cubicBezTo>
                  <a:pt x="653849" y="475381"/>
                  <a:pt x="630547" y="466643"/>
                  <a:pt x="685800" y="494270"/>
                </a:cubicBezTo>
                <a:cubicBezTo>
                  <a:pt x="694038" y="498389"/>
                  <a:pt x="702850" y="501518"/>
                  <a:pt x="710514" y="506627"/>
                </a:cubicBezTo>
                <a:cubicBezTo>
                  <a:pt x="716692" y="510746"/>
                  <a:pt x="722408" y="515662"/>
                  <a:pt x="729049" y="518983"/>
                </a:cubicBezTo>
                <a:cubicBezTo>
                  <a:pt x="734874" y="521896"/>
                  <a:pt x="741891" y="521999"/>
                  <a:pt x="747584" y="525162"/>
                </a:cubicBezTo>
                <a:cubicBezTo>
                  <a:pt x="747594" y="525168"/>
                  <a:pt x="793917" y="556050"/>
                  <a:pt x="803189" y="562232"/>
                </a:cubicBezTo>
                <a:cubicBezTo>
                  <a:pt x="809367" y="566351"/>
                  <a:pt x="814679" y="572241"/>
                  <a:pt x="821724" y="574589"/>
                </a:cubicBezTo>
                <a:lnTo>
                  <a:pt x="840260" y="580767"/>
                </a:lnTo>
                <a:cubicBezTo>
                  <a:pt x="851899" y="592406"/>
                  <a:pt x="861848" y="604778"/>
                  <a:pt x="877330" y="611659"/>
                </a:cubicBezTo>
                <a:cubicBezTo>
                  <a:pt x="889232" y="616949"/>
                  <a:pt x="914400" y="624016"/>
                  <a:pt x="914400" y="624016"/>
                </a:cubicBezTo>
                <a:cubicBezTo>
                  <a:pt x="926757" y="632254"/>
                  <a:pt x="937381" y="644033"/>
                  <a:pt x="951470" y="648729"/>
                </a:cubicBezTo>
                <a:cubicBezTo>
                  <a:pt x="963827" y="652848"/>
                  <a:pt x="975905" y="657927"/>
                  <a:pt x="988541" y="661086"/>
                </a:cubicBezTo>
                <a:cubicBezTo>
                  <a:pt x="1019572" y="668845"/>
                  <a:pt x="1005198" y="664580"/>
                  <a:pt x="1031789" y="673443"/>
                </a:cubicBezTo>
                <a:cubicBezTo>
                  <a:pt x="1066800" y="671384"/>
                  <a:pt x="1101925" y="670755"/>
                  <a:pt x="1136822" y="667265"/>
                </a:cubicBezTo>
                <a:cubicBezTo>
                  <a:pt x="1143302" y="666617"/>
                  <a:pt x="1149095" y="662875"/>
                  <a:pt x="1155357" y="661086"/>
                </a:cubicBezTo>
                <a:cubicBezTo>
                  <a:pt x="1163521" y="658753"/>
                  <a:pt x="1171832" y="656967"/>
                  <a:pt x="1180070" y="654908"/>
                </a:cubicBezTo>
                <a:lnTo>
                  <a:pt x="1254211" y="605481"/>
                </a:lnTo>
                <a:cubicBezTo>
                  <a:pt x="1260389" y="601362"/>
                  <a:pt x="1268291" y="599064"/>
                  <a:pt x="1272746" y="593124"/>
                </a:cubicBezTo>
                <a:cubicBezTo>
                  <a:pt x="1278924" y="584886"/>
                  <a:pt x="1285376" y="576847"/>
                  <a:pt x="1291281" y="568411"/>
                </a:cubicBezTo>
                <a:cubicBezTo>
                  <a:pt x="1291324" y="568349"/>
                  <a:pt x="1322152" y="522104"/>
                  <a:pt x="1328351" y="512805"/>
                </a:cubicBezTo>
                <a:cubicBezTo>
                  <a:pt x="1332470" y="506627"/>
                  <a:pt x="1338360" y="501314"/>
                  <a:pt x="1340708" y="494270"/>
                </a:cubicBezTo>
                <a:lnTo>
                  <a:pt x="1353065" y="457200"/>
                </a:lnTo>
                <a:cubicBezTo>
                  <a:pt x="1355124" y="451022"/>
                  <a:pt x="1354638" y="443270"/>
                  <a:pt x="1359243" y="438665"/>
                </a:cubicBezTo>
                <a:cubicBezTo>
                  <a:pt x="1365421" y="432486"/>
                  <a:pt x="1371065" y="425723"/>
                  <a:pt x="1377778" y="420129"/>
                </a:cubicBezTo>
                <a:cubicBezTo>
                  <a:pt x="1383483" y="415375"/>
                  <a:pt x="1390135" y="411892"/>
                  <a:pt x="1396314" y="407773"/>
                </a:cubicBezTo>
                <a:cubicBezTo>
                  <a:pt x="1401339" y="392698"/>
                  <a:pt x="1402872" y="382679"/>
                  <a:pt x="1414849" y="370702"/>
                </a:cubicBezTo>
                <a:cubicBezTo>
                  <a:pt x="1420099" y="365452"/>
                  <a:pt x="1427206" y="362465"/>
                  <a:pt x="1433384" y="358346"/>
                </a:cubicBezTo>
                <a:cubicBezTo>
                  <a:pt x="1444121" y="326133"/>
                  <a:pt x="1431622" y="350987"/>
                  <a:pt x="1458097" y="327454"/>
                </a:cubicBezTo>
                <a:cubicBezTo>
                  <a:pt x="1521574" y="271030"/>
                  <a:pt x="1471639" y="306068"/>
                  <a:pt x="1513703" y="278027"/>
                </a:cubicBezTo>
                <a:cubicBezTo>
                  <a:pt x="1579604" y="179171"/>
                  <a:pt x="1493108" y="298622"/>
                  <a:pt x="1575487" y="216243"/>
                </a:cubicBezTo>
                <a:cubicBezTo>
                  <a:pt x="1589150" y="202580"/>
                  <a:pt x="1595355" y="193952"/>
                  <a:pt x="1612557" y="185351"/>
                </a:cubicBezTo>
                <a:cubicBezTo>
                  <a:pt x="1618382" y="182439"/>
                  <a:pt x="1624914" y="181232"/>
                  <a:pt x="1631092" y="179173"/>
                </a:cubicBezTo>
                <a:cubicBezTo>
                  <a:pt x="1688757" y="181232"/>
                  <a:pt x="1746485" y="181963"/>
                  <a:pt x="1804087" y="185351"/>
                </a:cubicBezTo>
                <a:cubicBezTo>
                  <a:pt x="1816592" y="186087"/>
                  <a:pt x="1828832" y="189288"/>
                  <a:pt x="1841157" y="191529"/>
                </a:cubicBezTo>
                <a:cubicBezTo>
                  <a:pt x="1869906" y="196756"/>
                  <a:pt x="1870326" y="197277"/>
                  <a:pt x="1896762" y="203886"/>
                </a:cubicBezTo>
                <a:cubicBezTo>
                  <a:pt x="1909119" y="212124"/>
                  <a:pt x="1925595" y="216243"/>
                  <a:pt x="1933833" y="228600"/>
                </a:cubicBezTo>
                <a:lnTo>
                  <a:pt x="1970903" y="284205"/>
                </a:lnTo>
                <a:lnTo>
                  <a:pt x="1995616" y="321275"/>
                </a:lnTo>
                <a:cubicBezTo>
                  <a:pt x="1999735" y="333632"/>
                  <a:pt x="2004814" y="345709"/>
                  <a:pt x="2007973" y="358346"/>
                </a:cubicBezTo>
                <a:cubicBezTo>
                  <a:pt x="2010032" y="366584"/>
                  <a:pt x="2012755" y="374683"/>
                  <a:pt x="2014151" y="383059"/>
                </a:cubicBezTo>
                <a:cubicBezTo>
                  <a:pt x="2016881" y="399437"/>
                  <a:pt x="2015961" y="416467"/>
                  <a:pt x="2020330" y="432486"/>
                </a:cubicBezTo>
                <a:cubicBezTo>
                  <a:pt x="2022284" y="439650"/>
                  <a:pt x="2028568" y="444843"/>
                  <a:pt x="2032687" y="451021"/>
                </a:cubicBezTo>
                <a:cubicBezTo>
                  <a:pt x="2053459" y="513340"/>
                  <a:pt x="2021758" y="416653"/>
                  <a:pt x="2045043" y="494270"/>
                </a:cubicBezTo>
                <a:cubicBezTo>
                  <a:pt x="2048786" y="506746"/>
                  <a:pt x="2048190" y="522130"/>
                  <a:pt x="2057400" y="531340"/>
                </a:cubicBezTo>
                <a:cubicBezTo>
                  <a:pt x="2063578" y="537518"/>
                  <a:pt x="2070571" y="542978"/>
                  <a:pt x="2075935" y="549875"/>
                </a:cubicBezTo>
                <a:cubicBezTo>
                  <a:pt x="2085053" y="561598"/>
                  <a:pt x="2100649" y="586946"/>
                  <a:pt x="2100649" y="586946"/>
                </a:cubicBezTo>
                <a:cubicBezTo>
                  <a:pt x="2104768" y="599303"/>
                  <a:pt x="2103796" y="614806"/>
                  <a:pt x="2113006" y="624016"/>
                </a:cubicBezTo>
                <a:cubicBezTo>
                  <a:pt x="2119184" y="630194"/>
                  <a:pt x="2125947" y="635839"/>
                  <a:pt x="2131541" y="642551"/>
                </a:cubicBezTo>
                <a:cubicBezTo>
                  <a:pt x="2136295" y="648255"/>
                  <a:pt x="2138309" y="656196"/>
                  <a:pt x="2143897" y="661086"/>
                </a:cubicBezTo>
                <a:cubicBezTo>
                  <a:pt x="2143907" y="661095"/>
                  <a:pt x="2190230" y="691974"/>
                  <a:pt x="2199503" y="698156"/>
                </a:cubicBezTo>
                <a:cubicBezTo>
                  <a:pt x="2205681" y="702275"/>
                  <a:pt x="2210834" y="708712"/>
                  <a:pt x="2218038" y="710513"/>
                </a:cubicBezTo>
                <a:cubicBezTo>
                  <a:pt x="2252939" y="719239"/>
                  <a:pt x="2234425" y="715027"/>
                  <a:pt x="2273643" y="722870"/>
                </a:cubicBezTo>
                <a:cubicBezTo>
                  <a:pt x="2326457" y="718808"/>
                  <a:pt x="2339287" y="722330"/>
                  <a:pt x="2378676" y="710513"/>
                </a:cubicBezTo>
                <a:cubicBezTo>
                  <a:pt x="2397390" y="704899"/>
                  <a:pt x="2415746" y="698156"/>
                  <a:pt x="2434281" y="691978"/>
                </a:cubicBezTo>
                <a:lnTo>
                  <a:pt x="2452816" y="685800"/>
                </a:lnTo>
                <a:cubicBezTo>
                  <a:pt x="2458994" y="681681"/>
                  <a:pt x="2464709" y="676764"/>
                  <a:pt x="2471351" y="673443"/>
                </a:cubicBezTo>
                <a:cubicBezTo>
                  <a:pt x="2477176" y="670530"/>
                  <a:pt x="2484194" y="670428"/>
                  <a:pt x="2489887" y="667265"/>
                </a:cubicBezTo>
                <a:cubicBezTo>
                  <a:pt x="2502869" y="660053"/>
                  <a:pt x="2514600" y="650789"/>
                  <a:pt x="2526957" y="642551"/>
                </a:cubicBezTo>
                <a:lnTo>
                  <a:pt x="2545492" y="630194"/>
                </a:lnTo>
                <a:cubicBezTo>
                  <a:pt x="2556366" y="597570"/>
                  <a:pt x="2548057" y="617078"/>
                  <a:pt x="2576384" y="574589"/>
                </a:cubicBezTo>
                <a:cubicBezTo>
                  <a:pt x="2580503" y="568411"/>
                  <a:pt x="2583490" y="561305"/>
                  <a:pt x="2588741" y="556054"/>
                </a:cubicBezTo>
                <a:cubicBezTo>
                  <a:pt x="2612527" y="532268"/>
                  <a:pt x="2602429" y="544789"/>
                  <a:pt x="2619633" y="518983"/>
                </a:cubicBezTo>
                <a:cubicBezTo>
                  <a:pt x="2630507" y="486360"/>
                  <a:pt x="2622199" y="505866"/>
                  <a:pt x="2650524" y="463378"/>
                </a:cubicBezTo>
                <a:cubicBezTo>
                  <a:pt x="2654643" y="457200"/>
                  <a:pt x="2660533" y="451887"/>
                  <a:pt x="2662881" y="444843"/>
                </a:cubicBezTo>
                <a:lnTo>
                  <a:pt x="2675238" y="407773"/>
                </a:lnTo>
                <a:cubicBezTo>
                  <a:pt x="2680263" y="392697"/>
                  <a:pt x="2681795" y="382680"/>
                  <a:pt x="2693773" y="370702"/>
                </a:cubicBezTo>
                <a:cubicBezTo>
                  <a:pt x="2705748" y="358727"/>
                  <a:pt x="2715770" y="357192"/>
                  <a:pt x="2730843" y="352167"/>
                </a:cubicBezTo>
                <a:cubicBezTo>
                  <a:pt x="2734962" y="345989"/>
                  <a:pt x="2737402" y="338271"/>
                  <a:pt x="2743200" y="333632"/>
                </a:cubicBezTo>
                <a:cubicBezTo>
                  <a:pt x="2748285" y="329564"/>
                  <a:pt x="2755910" y="330366"/>
                  <a:pt x="2761735" y="327454"/>
                </a:cubicBezTo>
                <a:cubicBezTo>
                  <a:pt x="2809640" y="303501"/>
                  <a:pt x="2752218" y="324447"/>
                  <a:pt x="2798806" y="308919"/>
                </a:cubicBezTo>
                <a:cubicBezTo>
                  <a:pt x="2804984" y="304800"/>
                  <a:pt x="2809990" y="297612"/>
                  <a:pt x="2817341" y="296562"/>
                </a:cubicBezTo>
                <a:cubicBezTo>
                  <a:pt x="2837343" y="293704"/>
                  <a:pt x="2845408" y="307507"/>
                  <a:pt x="2860589" y="315097"/>
                </a:cubicBezTo>
                <a:cubicBezTo>
                  <a:pt x="2866414" y="318009"/>
                  <a:pt x="2873026" y="318988"/>
                  <a:pt x="2879124" y="321275"/>
                </a:cubicBezTo>
                <a:cubicBezTo>
                  <a:pt x="2889508" y="325169"/>
                  <a:pt x="2899881" y="329128"/>
                  <a:pt x="2910016" y="333632"/>
                </a:cubicBezTo>
                <a:cubicBezTo>
                  <a:pt x="2918433" y="337373"/>
                  <a:pt x="2925992" y="343076"/>
                  <a:pt x="2934730" y="345989"/>
                </a:cubicBezTo>
                <a:cubicBezTo>
                  <a:pt x="2950841" y="351359"/>
                  <a:pt x="2968046" y="352976"/>
                  <a:pt x="2984157" y="358346"/>
                </a:cubicBezTo>
                <a:lnTo>
                  <a:pt x="3002692" y="364524"/>
                </a:lnTo>
                <a:cubicBezTo>
                  <a:pt x="3008870" y="368643"/>
                  <a:pt x="3016588" y="371083"/>
                  <a:pt x="3021227" y="376881"/>
                </a:cubicBezTo>
                <a:cubicBezTo>
                  <a:pt x="3025295" y="381966"/>
                  <a:pt x="3024493" y="389591"/>
                  <a:pt x="3027406" y="395416"/>
                </a:cubicBezTo>
                <a:cubicBezTo>
                  <a:pt x="3030727" y="402057"/>
                  <a:pt x="3035008" y="408247"/>
                  <a:pt x="3039762" y="413951"/>
                </a:cubicBezTo>
                <a:cubicBezTo>
                  <a:pt x="3056843" y="434449"/>
                  <a:pt x="3059148" y="428010"/>
                  <a:pt x="3070654" y="451021"/>
                </a:cubicBezTo>
                <a:cubicBezTo>
                  <a:pt x="3085576" y="480864"/>
                  <a:pt x="3064123" y="461083"/>
                  <a:pt x="3095368" y="481913"/>
                </a:cubicBezTo>
                <a:cubicBezTo>
                  <a:pt x="3128316" y="531338"/>
                  <a:pt x="3085071" y="471616"/>
                  <a:pt x="3126260" y="512805"/>
                </a:cubicBezTo>
                <a:cubicBezTo>
                  <a:pt x="3167452" y="553997"/>
                  <a:pt x="3107720" y="510742"/>
                  <a:pt x="3157151" y="543697"/>
                </a:cubicBezTo>
                <a:cubicBezTo>
                  <a:pt x="3162177" y="558772"/>
                  <a:pt x="3163710" y="568790"/>
                  <a:pt x="3175687" y="580767"/>
                </a:cubicBezTo>
                <a:cubicBezTo>
                  <a:pt x="3180938" y="586018"/>
                  <a:pt x="3188044" y="589005"/>
                  <a:pt x="3194222" y="593124"/>
                </a:cubicBezTo>
                <a:cubicBezTo>
                  <a:pt x="3198341" y="599302"/>
                  <a:pt x="3203257" y="605018"/>
                  <a:pt x="3206578" y="611659"/>
                </a:cubicBezTo>
                <a:cubicBezTo>
                  <a:pt x="3209491" y="617484"/>
                  <a:pt x="3208152" y="625589"/>
                  <a:pt x="3212757" y="630194"/>
                </a:cubicBezTo>
                <a:cubicBezTo>
                  <a:pt x="3217362" y="634799"/>
                  <a:pt x="3225114" y="634313"/>
                  <a:pt x="3231292" y="636373"/>
                </a:cubicBezTo>
                <a:cubicBezTo>
                  <a:pt x="3235411" y="642551"/>
                  <a:pt x="3240328" y="648266"/>
                  <a:pt x="3243649" y="654908"/>
                </a:cubicBezTo>
                <a:cubicBezTo>
                  <a:pt x="3246561" y="660733"/>
                  <a:pt x="3245759" y="668358"/>
                  <a:pt x="3249827" y="673443"/>
                </a:cubicBezTo>
                <a:cubicBezTo>
                  <a:pt x="3258538" y="684332"/>
                  <a:pt x="3274686" y="687908"/>
                  <a:pt x="3286897" y="691978"/>
                </a:cubicBezTo>
                <a:cubicBezTo>
                  <a:pt x="3321955" y="687596"/>
                  <a:pt x="3331874" y="688370"/>
                  <a:pt x="3361038" y="679621"/>
                </a:cubicBezTo>
                <a:cubicBezTo>
                  <a:pt x="3373514" y="675878"/>
                  <a:pt x="3398108" y="667265"/>
                  <a:pt x="3398108" y="667265"/>
                </a:cubicBezTo>
                <a:cubicBezTo>
                  <a:pt x="3404286" y="663146"/>
                  <a:pt x="3410939" y="659662"/>
                  <a:pt x="3416643" y="654908"/>
                </a:cubicBezTo>
                <a:cubicBezTo>
                  <a:pt x="3423355" y="649314"/>
                  <a:pt x="3427908" y="641220"/>
                  <a:pt x="3435178" y="636373"/>
                </a:cubicBezTo>
                <a:cubicBezTo>
                  <a:pt x="3440597" y="632760"/>
                  <a:pt x="3447535" y="632254"/>
                  <a:pt x="3453714" y="630194"/>
                </a:cubicBezTo>
                <a:cubicBezTo>
                  <a:pt x="3481347" y="588742"/>
                  <a:pt x="3448795" y="629354"/>
                  <a:pt x="3484606" y="605481"/>
                </a:cubicBezTo>
                <a:cubicBezTo>
                  <a:pt x="3514972" y="585238"/>
                  <a:pt x="3492702" y="591206"/>
                  <a:pt x="3515497" y="568411"/>
                </a:cubicBezTo>
                <a:cubicBezTo>
                  <a:pt x="3520748" y="563160"/>
                  <a:pt x="3527854" y="560173"/>
                  <a:pt x="3534033" y="556054"/>
                </a:cubicBezTo>
                <a:cubicBezTo>
                  <a:pt x="3538152" y="549876"/>
                  <a:pt x="3543464" y="544344"/>
                  <a:pt x="3546389" y="537519"/>
                </a:cubicBezTo>
                <a:cubicBezTo>
                  <a:pt x="3557022" y="512709"/>
                  <a:pt x="3545538" y="513656"/>
                  <a:pt x="3564924" y="494270"/>
                </a:cubicBezTo>
                <a:cubicBezTo>
                  <a:pt x="3570175" y="489019"/>
                  <a:pt x="3577281" y="486032"/>
                  <a:pt x="3583460" y="481913"/>
                </a:cubicBezTo>
                <a:cubicBezTo>
                  <a:pt x="3587579" y="475735"/>
                  <a:pt x="3592495" y="470019"/>
                  <a:pt x="3595816" y="463378"/>
                </a:cubicBezTo>
                <a:cubicBezTo>
                  <a:pt x="3598729" y="457553"/>
                  <a:pt x="3598382" y="450262"/>
                  <a:pt x="3601995" y="444843"/>
                </a:cubicBezTo>
                <a:cubicBezTo>
                  <a:pt x="3606842" y="437573"/>
                  <a:pt x="3614936" y="433020"/>
                  <a:pt x="3620530" y="426308"/>
                </a:cubicBezTo>
                <a:cubicBezTo>
                  <a:pt x="3625284" y="420604"/>
                  <a:pt x="3628768" y="413951"/>
                  <a:pt x="3632887" y="407773"/>
                </a:cubicBezTo>
                <a:cubicBezTo>
                  <a:pt x="3634946" y="401595"/>
                  <a:pt x="3636153" y="395063"/>
                  <a:pt x="3639065" y="389238"/>
                </a:cubicBezTo>
                <a:cubicBezTo>
                  <a:pt x="3647667" y="372033"/>
                  <a:pt x="3656292" y="365832"/>
                  <a:pt x="3669957" y="352167"/>
                </a:cubicBezTo>
                <a:cubicBezTo>
                  <a:pt x="3672016" y="345989"/>
                  <a:pt x="3672972" y="339325"/>
                  <a:pt x="3676135" y="333632"/>
                </a:cubicBezTo>
                <a:cubicBezTo>
                  <a:pt x="3676138" y="333627"/>
                  <a:pt x="3707026" y="287297"/>
                  <a:pt x="3713206" y="278027"/>
                </a:cubicBezTo>
                <a:cubicBezTo>
                  <a:pt x="3717325" y="271849"/>
                  <a:pt x="3723214" y="266536"/>
                  <a:pt x="3725562" y="259492"/>
                </a:cubicBezTo>
                <a:cubicBezTo>
                  <a:pt x="3727622" y="253313"/>
                  <a:pt x="3728828" y="246781"/>
                  <a:pt x="3731741" y="240956"/>
                </a:cubicBezTo>
                <a:cubicBezTo>
                  <a:pt x="3740344" y="223750"/>
                  <a:pt x="3748966" y="217552"/>
                  <a:pt x="3762633" y="203886"/>
                </a:cubicBezTo>
                <a:cubicBezTo>
                  <a:pt x="3773507" y="171263"/>
                  <a:pt x="3765199" y="190769"/>
                  <a:pt x="3793524" y="148281"/>
                </a:cubicBezTo>
                <a:lnTo>
                  <a:pt x="3805881" y="129746"/>
                </a:lnTo>
                <a:lnTo>
                  <a:pt x="3818238" y="111211"/>
                </a:lnTo>
                <a:cubicBezTo>
                  <a:pt x="3820297" y="105032"/>
                  <a:pt x="3819811" y="97280"/>
                  <a:pt x="3824416" y="92675"/>
                </a:cubicBezTo>
                <a:cubicBezTo>
                  <a:pt x="3834917" y="82174"/>
                  <a:pt x="3850986" y="78463"/>
                  <a:pt x="3861487" y="67962"/>
                </a:cubicBezTo>
                <a:cubicBezTo>
                  <a:pt x="3867665" y="61784"/>
                  <a:pt x="3872752" y="54274"/>
                  <a:pt x="3880022" y="49427"/>
                </a:cubicBezTo>
                <a:cubicBezTo>
                  <a:pt x="3885441" y="45814"/>
                  <a:pt x="3892379" y="45308"/>
                  <a:pt x="3898557" y="43248"/>
                </a:cubicBezTo>
                <a:cubicBezTo>
                  <a:pt x="3900616" y="37070"/>
                  <a:pt x="3899436" y="28498"/>
                  <a:pt x="3904735" y="24713"/>
                </a:cubicBezTo>
                <a:cubicBezTo>
                  <a:pt x="3915334" y="17142"/>
                  <a:pt x="3930156" y="18181"/>
                  <a:pt x="3941806" y="12356"/>
                </a:cubicBezTo>
                <a:lnTo>
                  <a:pt x="3966519" y="0"/>
                </a:lnTo>
                <a:cubicBezTo>
                  <a:pt x="4020065" y="2059"/>
                  <a:pt x="4073690" y="2614"/>
                  <a:pt x="4127157" y="6178"/>
                </a:cubicBezTo>
                <a:cubicBezTo>
                  <a:pt x="4135629" y="6743"/>
                  <a:pt x="4144805" y="7646"/>
                  <a:pt x="4151870" y="12356"/>
                </a:cubicBezTo>
                <a:cubicBezTo>
                  <a:pt x="4158049" y="16475"/>
                  <a:pt x="4158976" y="25641"/>
                  <a:pt x="4164227" y="30892"/>
                </a:cubicBezTo>
                <a:cubicBezTo>
                  <a:pt x="4176202" y="42867"/>
                  <a:pt x="4186224" y="44402"/>
                  <a:pt x="4201297" y="49427"/>
                </a:cubicBezTo>
                <a:cubicBezTo>
                  <a:pt x="4209535" y="61784"/>
                  <a:pt x="4215510" y="75996"/>
                  <a:pt x="4226011" y="86497"/>
                </a:cubicBezTo>
                <a:lnTo>
                  <a:pt x="4263081" y="123567"/>
                </a:lnTo>
                <a:cubicBezTo>
                  <a:pt x="4277774" y="167641"/>
                  <a:pt x="4256940" y="114353"/>
                  <a:pt x="4287795" y="160638"/>
                </a:cubicBezTo>
                <a:cubicBezTo>
                  <a:pt x="4291407" y="166057"/>
                  <a:pt x="4290742" y="173519"/>
                  <a:pt x="4293973" y="179173"/>
                </a:cubicBezTo>
                <a:cubicBezTo>
                  <a:pt x="4299082" y="188113"/>
                  <a:pt x="4306330" y="195648"/>
                  <a:pt x="4312508" y="203886"/>
                </a:cubicBezTo>
                <a:cubicBezTo>
                  <a:pt x="4328040" y="250478"/>
                  <a:pt x="4307088" y="193044"/>
                  <a:pt x="4331043" y="240956"/>
                </a:cubicBezTo>
                <a:cubicBezTo>
                  <a:pt x="4333956" y="246781"/>
                  <a:pt x="4334309" y="253667"/>
                  <a:pt x="4337222" y="259492"/>
                </a:cubicBezTo>
                <a:cubicBezTo>
                  <a:pt x="4343781" y="272610"/>
                  <a:pt x="4368225" y="301336"/>
                  <a:pt x="4374292" y="308919"/>
                </a:cubicBezTo>
                <a:cubicBezTo>
                  <a:pt x="4391377" y="360177"/>
                  <a:pt x="4362694" y="279541"/>
                  <a:pt x="4405184" y="364524"/>
                </a:cubicBezTo>
                <a:cubicBezTo>
                  <a:pt x="4413422" y="381000"/>
                  <a:pt x="4424071" y="396476"/>
                  <a:pt x="4429897" y="413951"/>
                </a:cubicBezTo>
                <a:cubicBezTo>
                  <a:pt x="4434939" y="429076"/>
                  <a:pt x="4438891" y="443841"/>
                  <a:pt x="4448433" y="457200"/>
                </a:cubicBezTo>
                <a:cubicBezTo>
                  <a:pt x="4453512" y="464310"/>
                  <a:pt x="4460790" y="469557"/>
                  <a:pt x="4466968" y="475735"/>
                </a:cubicBezTo>
                <a:cubicBezTo>
                  <a:pt x="4473360" y="494912"/>
                  <a:pt x="4474049" y="499893"/>
                  <a:pt x="4485503" y="518983"/>
                </a:cubicBezTo>
                <a:cubicBezTo>
                  <a:pt x="4493144" y="531718"/>
                  <a:pt x="4505519" y="541965"/>
                  <a:pt x="4510216" y="556054"/>
                </a:cubicBezTo>
                <a:cubicBezTo>
                  <a:pt x="4525747" y="602643"/>
                  <a:pt x="4504797" y="545216"/>
                  <a:pt x="4528751" y="593124"/>
                </a:cubicBezTo>
                <a:cubicBezTo>
                  <a:pt x="4531664" y="598949"/>
                  <a:pt x="4532017" y="605834"/>
                  <a:pt x="4534930" y="611659"/>
                </a:cubicBezTo>
                <a:cubicBezTo>
                  <a:pt x="4543532" y="628862"/>
                  <a:pt x="4552158" y="635065"/>
                  <a:pt x="4565822" y="648729"/>
                </a:cubicBezTo>
                <a:cubicBezTo>
                  <a:pt x="4577637" y="684177"/>
                  <a:pt x="4563539" y="651091"/>
                  <a:pt x="4590535" y="685800"/>
                </a:cubicBezTo>
                <a:cubicBezTo>
                  <a:pt x="4599653" y="697523"/>
                  <a:pt x="4615249" y="722870"/>
                  <a:pt x="4615249" y="722870"/>
                </a:cubicBezTo>
                <a:cubicBezTo>
                  <a:pt x="4620274" y="737946"/>
                  <a:pt x="4621806" y="747962"/>
                  <a:pt x="4633784" y="759940"/>
                </a:cubicBezTo>
                <a:cubicBezTo>
                  <a:pt x="4639035" y="765191"/>
                  <a:pt x="4646141" y="768178"/>
                  <a:pt x="4652319" y="772297"/>
                </a:cubicBezTo>
                <a:cubicBezTo>
                  <a:pt x="4656438" y="778475"/>
                  <a:pt x="4659425" y="785581"/>
                  <a:pt x="4664676" y="790832"/>
                </a:cubicBezTo>
                <a:cubicBezTo>
                  <a:pt x="4676654" y="802810"/>
                  <a:pt x="4686670" y="804342"/>
                  <a:pt x="4701746" y="809367"/>
                </a:cubicBezTo>
                <a:cubicBezTo>
                  <a:pt x="4731117" y="828948"/>
                  <a:pt x="4713239" y="819377"/>
                  <a:pt x="4757351" y="834081"/>
                </a:cubicBezTo>
                <a:lnTo>
                  <a:pt x="4775887" y="840259"/>
                </a:lnTo>
                <a:lnTo>
                  <a:pt x="4794422" y="846438"/>
                </a:lnTo>
                <a:cubicBezTo>
                  <a:pt x="4812957" y="844378"/>
                  <a:pt x="4831632" y="843325"/>
                  <a:pt x="4850027" y="840259"/>
                </a:cubicBezTo>
                <a:cubicBezTo>
                  <a:pt x="4856451" y="839188"/>
                  <a:pt x="4863477" y="838149"/>
                  <a:pt x="4868562" y="834081"/>
                </a:cubicBezTo>
                <a:cubicBezTo>
                  <a:pt x="4908488" y="802141"/>
                  <a:pt x="4852863" y="824899"/>
                  <a:pt x="4899454" y="809367"/>
                </a:cubicBezTo>
                <a:cubicBezTo>
                  <a:pt x="4903573" y="803189"/>
                  <a:pt x="4908795" y="797617"/>
                  <a:pt x="4911811" y="790832"/>
                </a:cubicBezTo>
                <a:cubicBezTo>
                  <a:pt x="4917101" y="778930"/>
                  <a:pt x="4916943" y="764600"/>
                  <a:pt x="4924168" y="753762"/>
                </a:cubicBezTo>
                <a:cubicBezTo>
                  <a:pt x="4928287" y="747584"/>
                  <a:pt x="4933508" y="742012"/>
                  <a:pt x="4936524" y="735227"/>
                </a:cubicBezTo>
                <a:cubicBezTo>
                  <a:pt x="4941814" y="723324"/>
                  <a:pt x="4944762" y="710513"/>
                  <a:pt x="4948881" y="698156"/>
                </a:cubicBezTo>
                <a:cubicBezTo>
                  <a:pt x="4950941" y="691978"/>
                  <a:pt x="4952148" y="685446"/>
                  <a:pt x="4955060" y="679621"/>
                </a:cubicBezTo>
                <a:cubicBezTo>
                  <a:pt x="4963298" y="663145"/>
                  <a:pt x="4969555" y="645520"/>
                  <a:pt x="4979773" y="630194"/>
                </a:cubicBezTo>
                <a:cubicBezTo>
                  <a:pt x="4983892" y="624016"/>
                  <a:pt x="4988446" y="618106"/>
                  <a:pt x="4992130" y="611659"/>
                </a:cubicBezTo>
                <a:cubicBezTo>
                  <a:pt x="5023493" y="556775"/>
                  <a:pt x="4986733" y="613579"/>
                  <a:pt x="5016843" y="568411"/>
                </a:cubicBezTo>
                <a:cubicBezTo>
                  <a:pt x="5018903" y="560173"/>
                  <a:pt x="5020582" y="551830"/>
                  <a:pt x="5023022" y="543697"/>
                </a:cubicBezTo>
                <a:cubicBezTo>
                  <a:pt x="5026765" y="531221"/>
                  <a:pt x="5031259" y="518984"/>
                  <a:pt x="5035378" y="506627"/>
                </a:cubicBezTo>
                <a:lnTo>
                  <a:pt x="5047735" y="469556"/>
                </a:lnTo>
                <a:lnTo>
                  <a:pt x="5060092" y="432486"/>
                </a:lnTo>
                <a:cubicBezTo>
                  <a:pt x="5072011" y="372889"/>
                  <a:pt x="5057415" y="425480"/>
                  <a:pt x="5078627" y="383059"/>
                </a:cubicBezTo>
                <a:cubicBezTo>
                  <a:pt x="5081540" y="377234"/>
                  <a:pt x="5080637" y="369527"/>
                  <a:pt x="5084806" y="364524"/>
                </a:cubicBezTo>
                <a:cubicBezTo>
                  <a:pt x="5091398" y="356614"/>
                  <a:pt x="5101140" y="351974"/>
                  <a:pt x="5109519" y="345989"/>
                </a:cubicBezTo>
                <a:cubicBezTo>
                  <a:pt x="5130479" y="331017"/>
                  <a:pt x="5123635" y="335105"/>
                  <a:pt x="5146589" y="327454"/>
                </a:cubicBezTo>
                <a:cubicBezTo>
                  <a:pt x="5152767" y="323335"/>
                  <a:pt x="5158482" y="318418"/>
                  <a:pt x="5165124" y="315097"/>
                </a:cubicBezTo>
                <a:cubicBezTo>
                  <a:pt x="5197676" y="298821"/>
                  <a:pt x="5236667" y="312705"/>
                  <a:pt x="5270157" y="315097"/>
                </a:cubicBezTo>
                <a:cubicBezTo>
                  <a:pt x="5305508" y="338665"/>
                  <a:pt x="5270465" y="317141"/>
                  <a:pt x="5319584" y="339811"/>
                </a:cubicBezTo>
                <a:cubicBezTo>
                  <a:pt x="5336309" y="347530"/>
                  <a:pt x="5351536" y="358699"/>
                  <a:pt x="5369011" y="364524"/>
                </a:cubicBezTo>
                <a:cubicBezTo>
                  <a:pt x="5395602" y="373387"/>
                  <a:pt x="5381228" y="369122"/>
                  <a:pt x="5412260" y="376881"/>
                </a:cubicBezTo>
                <a:cubicBezTo>
                  <a:pt x="5418438" y="381000"/>
                  <a:pt x="5424153" y="385917"/>
                  <a:pt x="5430795" y="389238"/>
                </a:cubicBezTo>
                <a:cubicBezTo>
                  <a:pt x="5436620" y="392150"/>
                  <a:pt x="5443637" y="392253"/>
                  <a:pt x="5449330" y="395416"/>
                </a:cubicBezTo>
                <a:cubicBezTo>
                  <a:pt x="5513068" y="430825"/>
                  <a:pt x="5462993" y="412326"/>
                  <a:pt x="5504935" y="426308"/>
                </a:cubicBezTo>
                <a:cubicBezTo>
                  <a:pt x="5533972" y="455345"/>
                  <a:pt x="5516198" y="439994"/>
                  <a:pt x="5560541" y="469556"/>
                </a:cubicBezTo>
                <a:cubicBezTo>
                  <a:pt x="5566719" y="473675"/>
                  <a:pt x="5571872" y="480112"/>
                  <a:pt x="5579076" y="481913"/>
                </a:cubicBezTo>
                <a:lnTo>
                  <a:pt x="5603789" y="488092"/>
                </a:lnTo>
                <a:cubicBezTo>
                  <a:pt x="5609967" y="492211"/>
                  <a:pt x="5617073" y="495198"/>
                  <a:pt x="5622324" y="500448"/>
                </a:cubicBezTo>
                <a:cubicBezTo>
                  <a:pt x="5663517" y="541640"/>
                  <a:pt x="5603785" y="498385"/>
                  <a:pt x="5653216" y="531340"/>
                </a:cubicBezTo>
                <a:cubicBezTo>
                  <a:pt x="5667921" y="575455"/>
                  <a:pt x="5658348" y="557573"/>
                  <a:pt x="5677930" y="586946"/>
                </a:cubicBezTo>
                <a:cubicBezTo>
                  <a:pt x="5693458" y="633534"/>
                  <a:pt x="5672511" y="576109"/>
                  <a:pt x="5696465" y="624016"/>
                </a:cubicBezTo>
                <a:cubicBezTo>
                  <a:pt x="5699377" y="629841"/>
                  <a:pt x="5698575" y="637466"/>
                  <a:pt x="5702643" y="642551"/>
                </a:cubicBezTo>
                <a:cubicBezTo>
                  <a:pt x="5707282" y="648349"/>
                  <a:pt x="5715000" y="650789"/>
                  <a:pt x="5721178" y="654908"/>
                </a:cubicBezTo>
                <a:cubicBezTo>
                  <a:pt x="5726204" y="669983"/>
                  <a:pt x="5727737" y="680001"/>
                  <a:pt x="5739714" y="691978"/>
                </a:cubicBezTo>
                <a:cubicBezTo>
                  <a:pt x="5744965" y="697229"/>
                  <a:pt x="5752071" y="700216"/>
                  <a:pt x="5758249" y="704335"/>
                </a:cubicBezTo>
                <a:cubicBezTo>
                  <a:pt x="5765465" y="725985"/>
                  <a:pt x="5762136" y="725207"/>
                  <a:pt x="5782962" y="741405"/>
                </a:cubicBezTo>
                <a:cubicBezTo>
                  <a:pt x="5794685" y="750523"/>
                  <a:pt x="5820033" y="766119"/>
                  <a:pt x="5820033" y="766119"/>
                </a:cubicBezTo>
                <a:cubicBezTo>
                  <a:pt x="5839320" y="763708"/>
                  <a:pt x="5872419" y="767053"/>
                  <a:pt x="5887995" y="747583"/>
                </a:cubicBezTo>
                <a:cubicBezTo>
                  <a:pt x="5892063" y="742498"/>
                  <a:pt x="5892114" y="735226"/>
                  <a:pt x="5894173" y="729048"/>
                </a:cubicBezTo>
                <a:cubicBezTo>
                  <a:pt x="5899870" y="683469"/>
                  <a:pt x="5900998" y="664675"/>
                  <a:pt x="5912708" y="617838"/>
                </a:cubicBezTo>
                <a:cubicBezTo>
                  <a:pt x="5914768" y="609600"/>
                  <a:pt x="5915542" y="600929"/>
                  <a:pt x="5918887" y="593124"/>
                </a:cubicBezTo>
                <a:cubicBezTo>
                  <a:pt x="5921812" y="586299"/>
                  <a:pt x="5928227" y="581374"/>
                  <a:pt x="5931243" y="574589"/>
                </a:cubicBezTo>
                <a:cubicBezTo>
                  <a:pt x="5936533" y="562686"/>
                  <a:pt x="5939481" y="549876"/>
                  <a:pt x="5943600" y="537519"/>
                </a:cubicBezTo>
                <a:cubicBezTo>
                  <a:pt x="5945660" y="531340"/>
                  <a:pt x="5946165" y="524402"/>
                  <a:pt x="5949778" y="518983"/>
                </a:cubicBezTo>
                <a:lnTo>
                  <a:pt x="5974492" y="481913"/>
                </a:lnTo>
                <a:lnTo>
                  <a:pt x="5986849" y="444843"/>
                </a:lnTo>
                <a:cubicBezTo>
                  <a:pt x="5988908" y="438665"/>
                  <a:pt x="5989414" y="431727"/>
                  <a:pt x="5993027" y="426308"/>
                </a:cubicBezTo>
                <a:lnTo>
                  <a:pt x="6005384" y="407773"/>
                </a:lnTo>
                <a:cubicBezTo>
                  <a:pt x="6009503" y="395416"/>
                  <a:pt x="6010516" y="381540"/>
                  <a:pt x="6017741" y="370702"/>
                </a:cubicBezTo>
                <a:cubicBezTo>
                  <a:pt x="6021860" y="364524"/>
                  <a:pt x="6026776" y="358808"/>
                  <a:pt x="6030097" y="352167"/>
                </a:cubicBezTo>
                <a:cubicBezTo>
                  <a:pt x="6033010" y="346342"/>
                  <a:pt x="6033710" y="339618"/>
                  <a:pt x="6036276" y="333632"/>
                </a:cubicBezTo>
                <a:cubicBezTo>
                  <a:pt x="6039904" y="325167"/>
                  <a:pt x="6044064" y="316916"/>
                  <a:pt x="6048633" y="308919"/>
                </a:cubicBezTo>
                <a:cubicBezTo>
                  <a:pt x="6052317" y="302472"/>
                  <a:pt x="6057973" y="297169"/>
                  <a:pt x="6060989" y="290383"/>
                </a:cubicBezTo>
                <a:cubicBezTo>
                  <a:pt x="6090394" y="224219"/>
                  <a:pt x="6057740" y="276721"/>
                  <a:pt x="6085703" y="234778"/>
                </a:cubicBezTo>
                <a:lnTo>
                  <a:pt x="6098060" y="197708"/>
                </a:lnTo>
                <a:cubicBezTo>
                  <a:pt x="6100119" y="191530"/>
                  <a:pt x="6098819" y="182786"/>
                  <a:pt x="6104238" y="179173"/>
                </a:cubicBezTo>
                <a:lnTo>
                  <a:pt x="6122773" y="166816"/>
                </a:lnTo>
                <a:lnTo>
                  <a:pt x="6147487" y="92675"/>
                </a:lnTo>
                <a:cubicBezTo>
                  <a:pt x="6149546" y="86497"/>
                  <a:pt x="6147487" y="76199"/>
                  <a:pt x="6153665" y="74140"/>
                </a:cubicBezTo>
                <a:cubicBezTo>
                  <a:pt x="6166022" y="70021"/>
                  <a:pt x="6179897" y="69008"/>
                  <a:pt x="6190735" y="61783"/>
                </a:cubicBezTo>
                <a:cubicBezTo>
                  <a:pt x="6214689" y="45814"/>
                  <a:pt x="6202226" y="51775"/>
                  <a:pt x="6227806" y="43248"/>
                </a:cubicBezTo>
                <a:cubicBezTo>
                  <a:pt x="6248400" y="45308"/>
                  <a:pt x="6269133" y="46280"/>
                  <a:pt x="6289589" y="49427"/>
                </a:cubicBezTo>
                <a:cubicBezTo>
                  <a:pt x="6312022" y="52878"/>
                  <a:pt x="6306294" y="57779"/>
                  <a:pt x="6326660" y="67962"/>
                </a:cubicBezTo>
                <a:cubicBezTo>
                  <a:pt x="6332485" y="70874"/>
                  <a:pt x="6339017" y="72081"/>
                  <a:pt x="6345195" y="74140"/>
                </a:cubicBezTo>
                <a:lnTo>
                  <a:pt x="6382265" y="98854"/>
                </a:lnTo>
                <a:cubicBezTo>
                  <a:pt x="6409368" y="116923"/>
                  <a:pt x="6408225" y="111211"/>
                  <a:pt x="6369908" y="111211"/>
                </a:cubicBezTo>
              </a:path>
            </a:pathLst>
          </a:custGeom>
          <a:noFill/>
          <a:ln w="28575" cap="flat" cmpd="sng" algn="ctr">
            <a:solidFill>
              <a:schemeClr val="tx2"/>
            </a:solidFill>
            <a:prstDash val="solid"/>
            <a:round/>
            <a:headEnd type="none" w="med" len="med"/>
            <a:tailEnd type="non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3" name="Freeform 12"/>
          <p:cNvSpPr/>
          <p:nvPr/>
        </p:nvSpPr>
        <p:spPr bwMode="auto">
          <a:xfrm>
            <a:off x="762000" y="3115962"/>
            <a:ext cx="6409368" cy="846438"/>
          </a:xfrm>
          <a:custGeom>
            <a:avLst/>
            <a:gdLst>
              <a:gd name="connsiteX0" fmla="*/ 0 w 6409368"/>
              <a:gd name="connsiteY0" fmla="*/ 624016 h 846438"/>
              <a:gd name="connsiteX1" fmla="*/ 18535 w 6409368"/>
              <a:gd name="connsiteY1" fmla="*/ 568411 h 846438"/>
              <a:gd name="connsiteX2" fmla="*/ 37070 w 6409368"/>
              <a:gd name="connsiteY2" fmla="*/ 556054 h 846438"/>
              <a:gd name="connsiteX3" fmla="*/ 61784 w 6409368"/>
              <a:gd name="connsiteY3" fmla="*/ 531340 h 846438"/>
              <a:gd name="connsiteX4" fmla="*/ 74141 w 6409368"/>
              <a:gd name="connsiteY4" fmla="*/ 512805 h 846438"/>
              <a:gd name="connsiteX5" fmla="*/ 111211 w 6409368"/>
              <a:gd name="connsiteY5" fmla="*/ 488092 h 846438"/>
              <a:gd name="connsiteX6" fmla="*/ 123568 w 6409368"/>
              <a:gd name="connsiteY6" fmla="*/ 469556 h 846438"/>
              <a:gd name="connsiteX7" fmla="*/ 179173 w 6409368"/>
              <a:gd name="connsiteY7" fmla="*/ 438665 h 846438"/>
              <a:gd name="connsiteX8" fmla="*/ 197708 w 6409368"/>
              <a:gd name="connsiteY8" fmla="*/ 426308 h 846438"/>
              <a:gd name="connsiteX9" fmla="*/ 240957 w 6409368"/>
              <a:gd name="connsiteY9" fmla="*/ 413951 h 846438"/>
              <a:gd name="connsiteX10" fmla="*/ 259492 w 6409368"/>
              <a:gd name="connsiteY10" fmla="*/ 407773 h 846438"/>
              <a:gd name="connsiteX11" fmla="*/ 339811 w 6409368"/>
              <a:gd name="connsiteY11" fmla="*/ 395416 h 846438"/>
              <a:gd name="connsiteX12" fmla="*/ 506627 w 6409368"/>
              <a:gd name="connsiteY12" fmla="*/ 401594 h 846438"/>
              <a:gd name="connsiteX13" fmla="*/ 562233 w 6409368"/>
              <a:gd name="connsiteY13" fmla="*/ 432486 h 846438"/>
              <a:gd name="connsiteX14" fmla="*/ 580768 w 6409368"/>
              <a:gd name="connsiteY14" fmla="*/ 438665 h 846438"/>
              <a:gd name="connsiteX15" fmla="*/ 617838 w 6409368"/>
              <a:gd name="connsiteY15" fmla="*/ 463378 h 846438"/>
              <a:gd name="connsiteX16" fmla="*/ 685800 w 6409368"/>
              <a:gd name="connsiteY16" fmla="*/ 494270 h 846438"/>
              <a:gd name="connsiteX17" fmla="*/ 710514 w 6409368"/>
              <a:gd name="connsiteY17" fmla="*/ 506627 h 846438"/>
              <a:gd name="connsiteX18" fmla="*/ 729049 w 6409368"/>
              <a:gd name="connsiteY18" fmla="*/ 518983 h 846438"/>
              <a:gd name="connsiteX19" fmla="*/ 747584 w 6409368"/>
              <a:gd name="connsiteY19" fmla="*/ 525162 h 846438"/>
              <a:gd name="connsiteX20" fmla="*/ 803189 w 6409368"/>
              <a:gd name="connsiteY20" fmla="*/ 562232 h 846438"/>
              <a:gd name="connsiteX21" fmla="*/ 821724 w 6409368"/>
              <a:gd name="connsiteY21" fmla="*/ 574589 h 846438"/>
              <a:gd name="connsiteX22" fmla="*/ 840260 w 6409368"/>
              <a:gd name="connsiteY22" fmla="*/ 580767 h 846438"/>
              <a:gd name="connsiteX23" fmla="*/ 877330 w 6409368"/>
              <a:gd name="connsiteY23" fmla="*/ 611659 h 846438"/>
              <a:gd name="connsiteX24" fmla="*/ 914400 w 6409368"/>
              <a:gd name="connsiteY24" fmla="*/ 624016 h 846438"/>
              <a:gd name="connsiteX25" fmla="*/ 951470 w 6409368"/>
              <a:gd name="connsiteY25" fmla="*/ 648729 h 846438"/>
              <a:gd name="connsiteX26" fmla="*/ 988541 w 6409368"/>
              <a:gd name="connsiteY26" fmla="*/ 661086 h 846438"/>
              <a:gd name="connsiteX27" fmla="*/ 1031789 w 6409368"/>
              <a:gd name="connsiteY27" fmla="*/ 673443 h 846438"/>
              <a:gd name="connsiteX28" fmla="*/ 1136822 w 6409368"/>
              <a:gd name="connsiteY28" fmla="*/ 667265 h 846438"/>
              <a:gd name="connsiteX29" fmla="*/ 1155357 w 6409368"/>
              <a:gd name="connsiteY29" fmla="*/ 661086 h 846438"/>
              <a:gd name="connsiteX30" fmla="*/ 1180070 w 6409368"/>
              <a:gd name="connsiteY30" fmla="*/ 654908 h 846438"/>
              <a:gd name="connsiteX31" fmla="*/ 1254211 w 6409368"/>
              <a:gd name="connsiteY31" fmla="*/ 605481 h 846438"/>
              <a:gd name="connsiteX32" fmla="*/ 1272746 w 6409368"/>
              <a:gd name="connsiteY32" fmla="*/ 593124 h 846438"/>
              <a:gd name="connsiteX33" fmla="*/ 1291281 w 6409368"/>
              <a:gd name="connsiteY33" fmla="*/ 568411 h 846438"/>
              <a:gd name="connsiteX34" fmla="*/ 1328351 w 6409368"/>
              <a:gd name="connsiteY34" fmla="*/ 512805 h 846438"/>
              <a:gd name="connsiteX35" fmla="*/ 1340708 w 6409368"/>
              <a:gd name="connsiteY35" fmla="*/ 494270 h 846438"/>
              <a:gd name="connsiteX36" fmla="*/ 1353065 w 6409368"/>
              <a:gd name="connsiteY36" fmla="*/ 457200 h 846438"/>
              <a:gd name="connsiteX37" fmla="*/ 1359243 w 6409368"/>
              <a:gd name="connsiteY37" fmla="*/ 438665 h 846438"/>
              <a:gd name="connsiteX38" fmla="*/ 1377778 w 6409368"/>
              <a:gd name="connsiteY38" fmla="*/ 420129 h 846438"/>
              <a:gd name="connsiteX39" fmla="*/ 1396314 w 6409368"/>
              <a:gd name="connsiteY39" fmla="*/ 407773 h 846438"/>
              <a:gd name="connsiteX40" fmla="*/ 1414849 w 6409368"/>
              <a:gd name="connsiteY40" fmla="*/ 370702 h 846438"/>
              <a:gd name="connsiteX41" fmla="*/ 1433384 w 6409368"/>
              <a:gd name="connsiteY41" fmla="*/ 358346 h 846438"/>
              <a:gd name="connsiteX42" fmla="*/ 1458097 w 6409368"/>
              <a:gd name="connsiteY42" fmla="*/ 327454 h 846438"/>
              <a:gd name="connsiteX43" fmla="*/ 1513703 w 6409368"/>
              <a:gd name="connsiteY43" fmla="*/ 278027 h 846438"/>
              <a:gd name="connsiteX44" fmla="*/ 1575487 w 6409368"/>
              <a:gd name="connsiteY44" fmla="*/ 216243 h 846438"/>
              <a:gd name="connsiteX45" fmla="*/ 1612557 w 6409368"/>
              <a:gd name="connsiteY45" fmla="*/ 185351 h 846438"/>
              <a:gd name="connsiteX46" fmla="*/ 1631092 w 6409368"/>
              <a:gd name="connsiteY46" fmla="*/ 179173 h 846438"/>
              <a:gd name="connsiteX47" fmla="*/ 1804087 w 6409368"/>
              <a:gd name="connsiteY47" fmla="*/ 185351 h 846438"/>
              <a:gd name="connsiteX48" fmla="*/ 1841157 w 6409368"/>
              <a:gd name="connsiteY48" fmla="*/ 191529 h 846438"/>
              <a:gd name="connsiteX49" fmla="*/ 1896762 w 6409368"/>
              <a:gd name="connsiteY49" fmla="*/ 203886 h 846438"/>
              <a:gd name="connsiteX50" fmla="*/ 1933833 w 6409368"/>
              <a:gd name="connsiteY50" fmla="*/ 228600 h 846438"/>
              <a:gd name="connsiteX51" fmla="*/ 1970903 w 6409368"/>
              <a:gd name="connsiteY51" fmla="*/ 284205 h 846438"/>
              <a:gd name="connsiteX52" fmla="*/ 1995616 w 6409368"/>
              <a:gd name="connsiteY52" fmla="*/ 321275 h 846438"/>
              <a:gd name="connsiteX53" fmla="*/ 2007973 w 6409368"/>
              <a:gd name="connsiteY53" fmla="*/ 358346 h 846438"/>
              <a:gd name="connsiteX54" fmla="*/ 2014151 w 6409368"/>
              <a:gd name="connsiteY54" fmla="*/ 383059 h 846438"/>
              <a:gd name="connsiteX55" fmla="*/ 2020330 w 6409368"/>
              <a:gd name="connsiteY55" fmla="*/ 432486 h 846438"/>
              <a:gd name="connsiteX56" fmla="*/ 2032687 w 6409368"/>
              <a:gd name="connsiteY56" fmla="*/ 451021 h 846438"/>
              <a:gd name="connsiteX57" fmla="*/ 2045043 w 6409368"/>
              <a:gd name="connsiteY57" fmla="*/ 494270 h 846438"/>
              <a:gd name="connsiteX58" fmla="*/ 2057400 w 6409368"/>
              <a:gd name="connsiteY58" fmla="*/ 531340 h 846438"/>
              <a:gd name="connsiteX59" fmla="*/ 2075935 w 6409368"/>
              <a:gd name="connsiteY59" fmla="*/ 549875 h 846438"/>
              <a:gd name="connsiteX60" fmla="*/ 2100649 w 6409368"/>
              <a:gd name="connsiteY60" fmla="*/ 586946 h 846438"/>
              <a:gd name="connsiteX61" fmla="*/ 2113006 w 6409368"/>
              <a:gd name="connsiteY61" fmla="*/ 624016 h 846438"/>
              <a:gd name="connsiteX62" fmla="*/ 2131541 w 6409368"/>
              <a:gd name="connsiteY62" fmla="*/ 642551 h 846438"/>
              <a:gd name="connsiteX63" fmla="*/ 2143897 w 6409368"/>
              <a:gd name="connsiteY63" fmla="*/ 661086 h 846438"/>
              <a:gd name="connsiteX64" fmla="*/ 2199503 w 6409368"/>
              <a:gd name="connsiteY64" fmla="*/ 698156 h 846438"/>
              <a:gd name="connsiteX65" fmla="*/ 2218038 w 6409368"/>
              <a:gd name="connsiteY65" fmla="*/ 710513 h 846438"/>
              <a:gd name="connsiteX66" fmla="*/ 2273643 w 6409368"/>
              <a:gd name="connsiteY66" fmla="*/ 722870 h 846438"/>
              <a:gd name="connsiteX67" fmla="*/ 2378676 w 6409368"/>
              <a:gd name="connsiteY67" fmla="*/ 710513 h 846438"/>
              <a:gd name="connsiteX68" fmla="*/ 2434281 w 6409368"/>
              <a:gd name="connsiteY68" fmla="*/ 691978 h 846438"/>
              <a:gd name="connsiteX69" fmla="*/ 2452816 w 6409368"/>
              <a:gd name="connsiteY69" fmla="*/ 685800 h 846438"/>
              <a:gd name="connsiteX70" fmla="*/ 2471351 w 6409368"/>
              <a:gd name="connsiteY70" fmla="*/ 673443 h 846438"/>
              <a:gd name="connsiteX71" fmla="*/ 2489887 w 6409368"/>
              <a:gd name="connsiteY71" fmla="*/ 667265 h 846438"/>
              <a:gd name="connsiteX72" fmla="*/ 2526957 w 6409368"/>
              <a:gd name="connsiteY72" fmla="*/ 642551 h 846438"/>
              <a:gd name="connsiteX73" fmla="*/ 2545492 w 6409368"/>
              <a:gd name="connsiteY73" fmla="*/ 630194 h 846438"/>
              <a:gd name="connsiteX74" fmla="*/ 2576384 w 6409368"/>
              <a:gd name="connsiteY74" fmla="*/ 574589 h 846438"/>
              <a:gd name="connsiteX75" fmla="*/ 2588741 w 6409368"/>
              <a:gd name="connsiteY75" fmla="*/ 556054 h 846438"/>
              <a:gd name="connsiteX76" fmla="*/ 2619633 w 6409368"/>
              <a:gd name="connsiteY76" fmla="*/ 518983 h 846438"/>
              <a:gd name="connsiteX77" fmla="*/ 2650524 w 6409368"/>
              <a:gd name="connsiteY77" fmla="*/ 463378 h 846438"/>
              <a:gd name="connsiteX78" fmla="*/ 2662881 w 6409368"/>
              <a:gd name="connsiteY78" fmla="*/ 444843 h 846438"/>
              <a:gd name="connsiteX79" fmla="*/ 2675238 w 6409368"/>
              <a:gd name="connsiteY79" fmla="*/ 407773 h 846438"/>
              <a:gd name="connsiteX80" fmla="*/ 2693773 w 6409368"/>
              <a:gd name="connsiteY80" fmla="*/ 370702 h 846438"/>
              <a:gd name="connsiteX81" fmla="*/ 2730843 w 6409368"/>
              <a:gd name="connsiteY81" fmla="*/ 352167 h 846438"/>
              <a:gd name="connsiteX82" fmla="*/ 2743200 w 6409368"/>
              <a:gd name="connsiteY82" fmla="*/ 333632 h 846438"/>
              <a:gd name="connsiteX83" fmla="*/ 2761735 w 6409368"/>
              <a:gd name="connsiteY83" fmla="*/ 327454 h 846438"/>
              <a:gd name="connsiteX84" fmla="*/ 2798806 w 6409368"/>
              <a:gd name="connsiteY84" fmla="*/ 308919 h 846438"/>
              <a:gd name="connsiteX85" fmla="*/ 2817341 w 6409368"/>
              <a:gd name="connsiteY85" fmla="*/ 296562 h 846438"/>
              <a:gd name="connsiteX86" fmla="*/ 2860589 w 6409368"/>
              <a:gd name="connsiteY86" fmla="*/ 315097 h 846438"/>
              <a:gd name="connsiteX87" fmla="*/ 2879124 w 6409368"/>
              <a:gd name="connsiteY87" fmla="*/ 321275 h 846438"/>
              <a:gd name="connsiteX88" fmla="*/ 2910016 w 6409368"/>
              <a:gd name="connsiteY88" fmla="*/ 333632 h 846438"/>
              <a:gd name="connsiteX89" fmla="*/ 2934730 w 6409368"/>
              <a:gd name="connsiteY89" fmla="*/ 345989 h 846438"/>
              <a:gd name="connsiteX90" fmla="*/ 2984157 w 6409368"/>
              <a:gd name="connsiteY90" fmla="*/ 358346 h 846438"/>
              <a:gd name="connsiteX91" fmla="*/ 3002692 w 6409368"/>
              <a:gd name="connsiteY91" fmla="*/ 364524 h 846438"/>
              <a:gd name="connsiteX92" fmla="*/ 3021227 w 6409368"/>
              <a:gd name="connsiteY92" fmla="*/ 376881 h 846438"/>
              <a:gd name="connsiteX93" fmla="*/ 3027406 w 6409368"/>
              <a:gd name="connsiteY93" fmla="*/ 395416 h 846438"/>
              <a:gd name="connsiteX94" fmla="*/ 3039762 w 6409368"/>
              <a:gd name="connsiteY94" fmla="*/ 413951 h 846438"/>
              <a:gd name="connsiteX95" fmla="*/ 3070654 w 6409368"/>
              <a:gd name="connsiteY95" fmla="*/ 451021 h 846438"/>
              <a:gd name="connsiteX96" fmla="*/ 3095368 w 6409368"/>
              <a:gd name="connsiteY96" fmla="*/ 481913 h 846438"/>
              <a:gd name="connsiteX97" fmla="*/ 3126260 w 6409368"/>
              <a:gd name="connsiteY97" fmla="*/ 512805 h 846438"/>
              <a:gd name="connsiteX98" fmla="*/ 3157151 w 6409368"/>
              <a:gd name="connsiteY98" fmla="*/ 543697 h 846438"/>
              <a:gd name="connsiteX99" fmla="*/ 3175687 w 6409368"/>
              <a:gd name="connsiteY99" fmla="*/ 580767 h 846438"/>
              <a:gd name="connsiteX100" fmla="*/ 3194222 w 6409368"/>
              <a:gd name="connsiteY100" fmla="*/ 593124 h 846438"/>
              <a:gd name="connsiteX101" fmla="*/ 3206578 w 6409368"/>
              <a:gd name="connsiteY101" fmla="*/ 611659 h 846438"/>
              <a:gd name="connsiteX102" fmla="*/ 3212757 w 6409368"/>
              <a:gd name="connsiteY102" fmla="*/ 630194 h 846438"/>
              <a:gd name="connsiteX103" fmla="*/ 3231292 w 6409368"/>
              <a:gd name="connsiteY103" fmla="*/ 636373 h 846438"/>
              <a:gd name="connsiteX104" fmla="*/ 3243649 w 6409368"/>
              <a:gd name="connsiteY104" fmla="*/ 654908 h 846438"/>
              <a:gd name="connsiteX105" fmla="*/ 3249827 w 6409368"/>
              <a:gd name="connsiteY105" fmla="*/ 673443 h 846438"/>
              <a:gd name="connsiteX106" fmla="*/ 3286897 w 6409368"/>
              <a:gd name="connsiteY106" fmla="*/ 691978 h 846438"/>
              <a:gd name="connsiteX107" fmla="*/ 3361038 w 6409368"/>
              <a:gd name="connsiteY107" fmla="*/ 679621 h 846438"/>
              <a:gd name="connsiteX108" fmla="*/ 3398108 w 6409368"/>
              <a:gd name="connsiteY108" fmla="*/ 667265 h 846438"/>
              <a:gd name="connsiteX109" fmla="*/ 3416643 w 6409368"/>
              <a:gd name="connsiteY109" fmla="*/ 654908 h 846438"/>
              <a:gd name="connsiteX110" fmla="*/ 3435178 w 6409368"/>
              <a:gd name="connsiteY110" fmla="*/ 636373 h 846438"/>
              <a:gd name="connsiteX111" fmla="*/ 3453714 w 6409368"/>
              <a:gd name="connsiteY111" fmla="*/ 630194 h 846438"/>
              <a:gd name="connsiteX112" fmla="*/ 3484606 w 6409368"/>
              <a:gd name="connsiteY112" fmla="*/ 605481 h 846438"/>
              <a:gd name="connsiteX113" fmla="*/ 3515497 w 6409368"/>
              <a:gd name="connsiteY113" fmla="*/ 568411 h 846438"/>
              <a:gd name="connsiteX114" fmla="*/ 3534033 w 6409368"/>
              <a:gd name="connsiteY114" fmla="*/ 556054 h 846438"/>
              <a:gd name="connsiteX115" fmla="*/ 3546389 w 6409368"/>
              <a:gd name="connsiteY115" fmla="*/ 537519 h 846438"/>
              <a:gd name="connsiteX116" fmla="*/ 3564924 w 6409368"/>
              <a:gd name="connsiteY116" fmla="*/ 494270 h 846438"/>
              <a:gd name="connsiteX117" fmla="*/ 3583460 w 6409368"/>
              <a:gd name="connsiteY117" fmla="*/ 481913 h 846438"/>
              <a:gd name="connsiteX118" fmla="*/ 3595816 w 6409368"/>
              <a:gd name="connsiteY118" fmla="*/ 463378 h 846438"/>
              <a:gd name="connsiteX119" fmla="*/ 3601995 w 6409368"/>
              <a:gd name="connsiteY119" fmla="*/ 444843 h 846438"/>
              <a:gd name="connsiteX120" fmla="*/ 3620530 w 6409368"/>
              <a:gd name="connsiteY120" fmla="*/ 426308 h 846438"/>
              <a:gd name="connsiteX121" fmla="*/ 3632887 w 6409368"/>
              <a:gd name="connsiteY121" fmla="*/ 407773 h 846438"/>
              <a:gd name="connsiteX122" fmla="*/ 3639065 w 6409368"/>
              <a:gd name="connsiteY122" fmla="*/ 389238 h 846438"/>
              <a:gd name="connsiteX123" fmla="*/ 3669957 w 6409368"/>
              <a:gd name="connsiteY123" fmla="*/ 352167 h 846438"/>
              <a:gd name="connsiteX124" fmla="*/ 3676135 w 6409368"/>
              <a:gd name="connsiteY124" fmla="*/ 333632 h 846438"/>
              <a:gd name="connsiteX125" fmla="*/ 3713206 w 6409368"/>
              <a:gd name="connsiteY125" fmla="*/ 278027 h 846438"/>
              <a:gd name="connsiteX126" fmla="*/ 3725562 w 6409368"/>
              <a:gd name="connsiteY126" fmla="*/ 259492 h 846438"/>
              <a:gd name="connsiteX127" fmla="*/ 3731741 w 6409368"/>
              <a:gd name="connsiteY127" fmla="*/ 240956 h 846438"/>
              <a:gd name="connsiteX128" fmla="*/ 3762633 w 6409368"/>
              <a:gd name="connsiteY128" fmla="*/ 203886 h 846438"/>
              <a:gd name="connsiteX129" fmla="*/ 3793524 w 6409368"/>
              <a:gd name="connsiteY129" fmla="*/ 148281 h 846438"/>
              <a:gd name="connsiteX130" fmla="*/ 3805881 w 6409368"/>
              <a:gd name="connsiteY130" fmla="*/ 129746 h 846438"/>
              <a:gd name="connsiteX131" fmla="*/ 3818238 w 6409368"/>
              <a:gd name="connsiteY131" fmla="*/ 111211 h 846438"/>
              <a:gd name="connsiteX132" fmla="*/ 3824416 w 6409368"/>
              <a:gd name="connsiteY132" fmla="*/ 92675 h 846438"/>
              <a:gd name="connsiteX133" fmla="*/ 3861487 w 6409368"/>
              <a:gd name="connsiteY133" fmla="*/ 67962 h 846438"/>
              <a:gd name="connsiteX134" fmla="*/ 3880022 w 6409368"/>
              <a:gd name="connsiteY134" fmla="*/ 49427 h 846438"/>
              <a:gd name="connsiteX135" fmla="*/ 3898557 w 6409368"/>
              <a:gd name="connsiteY135" fmla="*/ 43248 h 846438"/>
              <a:gd name="connsiteX136" fmla="*/ 3904735 w 6409368"/>
              <a:gd name="connsiteY136" fmla="*/ 24713 h 846438"/>
              <a:gd name="connsiteX137" fmla="*/ 3941806 w 6409368"/>
              <a:gd name="connsiteY137" fmla="*/ 12356 h 846438"/>
              <a:gd name="connsiteX138" fmla="*/ 3966519 w 6409368"/>
              <a:gd name="connsiteY138" fmla="*/ 0 h 846438"/>
              <a:gd name="connsiteX139" fmla="*/ 4127157 w 6409368"/>
              <a:gd name="connsiteY139" fmla="*/ 6178 h 846438"/>
              <a:gd name="connsiteX140" fmla="*/ 4151870 w 6409368"/>
              <a:gd name="connsiteY140" fmla="*/ 12356 h 846438"/>
              <a:gd name="connsiteX141" fmla="*/ 4164227 w 6409368"/>
              <a:gd name="connsiteY141" fmla="*/ 30892 h 846438"/>
              <a:gd name="connsiteX142" fmla="*/ 4201297 w 6409368"/>
              <a:gd name="connsiteY142" fmla="*/ 49427 h 846438"/>
              <a:gd name="connsiteX143" fmla="*/ 4226011 w 6409368"/>
              <a:gd name="connsiteY143" fmla="*/ 86497 h 846438"/>
              <a:gd name="connsiteX144" fmla="*/ 4263081 w 6409368"/>
              <a:gd name="connsiteY144" fmla="*/ 123567 h 846438"/>
              <a:gd name="connsiteX145" fmla="*/ 4287795 w 6409368"/>
              <a:gd name="connsiteY145" fmla="*/ 160638 h 846438"/>
              <a:gd name="connsiteX146" fmla="*/ 4293973 w 6409368"/>
              <a:gd name="connsiteY146" fmla="*/ 179173 h 846438"/>
              <a:gd name="connsiteX147" fmla="*/ 4312508 w 6409368"/>
              <a:gd name="connsiteY147" fmla="*/ 203886 h 846438"/>
              <a:gd name="connsiteX148" fmla="*/ 4331043 w 6409368"/>
              <a:gd name="connsiteY148" fmla="*/ 240956 h 846438"/>
              <a:gd name="connsiteX149" fmla="*/ 4337222 w 6409368"/>
              <a:gd name="connsiteY149" fmla="*/ 259492 h 846438"/>
              <a:gd name="connsiteX150" fmla="*/ 4374292 w 6409368"/>
              <a:gd name="connsiteY150" fmla="*/ 308919 h 846438"/>
              <a:gd name="connsiteX151" fmla="*/ 4405184 w 6409368"/>
              <a:gd name="connsiteY151" fmla="*/ 364524 h 846438"/>
              <a:gd name="connsiteX152" fmla="*/ 4429897 w 6409368"/>
              <a:gd name="connsiteY152" fmla="*/ 413951 h 846438"/>
              <a:gd name="connsiteX153" fmla="*/ 4448433 w 6409368"/>
              <a:gd name="connsiteY153" fmla="*/ 457200 h 846438"/>
              <a:gd name="connsiteX154" fmla="*/ 4466968 w 6409368"/>
              <a:gd name="connsiteY154" fmla="*/ 475735 h 846438"/>
              <a:gd name="connsiteX155" fmla="*/ 4485503 w 6409368"/>
              <a:gd name="connsiteY155" fmla="*/ 518983 h 846438"/>
              <a:gd name="connsiteX156" fmla="*/ 4510216 w 6409368"/>
              <a:gd name="connsiteY156" fmla="*/ 556054 h 846438"/>
              <a:gd name="connsiteX157" fmla="*/ 4528751 w 6409368"/>
              <a:gd name="connsiteY157" fmla="*/ 593124 h 846438"/>
              <a:gd name="connsiteX158" fmla="*/ 4534930 w 6409368"/>
              <a:gd name="connsiteY158" fmla="*/ 611659 h 846438"/>
              <a:gd name="connsiteX159" fmla="*/ 4565822 w 6409368"/>
              <a:gd name="connsiteY159" fmla="*/ 648729 h 846438"/>
              <a:gd name="connsiteX160" fmla="*/ 4590535 w 6409368"/>
              <a:gd name="connsiteY160" fmla="*/ 685800 h 846438"/>
              <a:gd name="connsiteX161" fmla="*/ 4615249 w 6409368"/>
              <a:gd name="connsiteY161" fmla="*/ 722870 h 846438"/>
              <a:gd name="connsiteX162" fmla="*/ 4633784 w 6409368"/>
              <a:gd name="connsiteY162" fmla="*/ 759940 h 846438"/>
              <a:gd name="connsiteX163" fmla="*/ 4652319 w 6409368"/>
              <a:gd name="connsiteY163" fmla="*/ 772297 h 846438"/>
              <a:gd name="connsiteX164" fmla="*/ 4664676 w 6409368"/>
              <a:gd name="connsiteY164" fmla="*/ 790832 h 846438"/>
              <a:gd name="connsiteX165" fmla="*/ 4701746 w 6409368"/>
              <a:gd name="connsiteY165" fmla="*/ 809367 h 846438"/>
              <a:gd name="connsiteX166" fmla="*/ 4757351 w 6409368"/>
              <a:gd name="connsiteY166" fmla="*/ 834081 h 846438"/>
              <a:gd name="connsiteX167" fmla="*/ 4775887 w 6409368"/>
              <a:gd name="connsiteY167" fmla="*/ 840259 h 846438"/>
              <a:gd name="connsiteX168" fmla="*/ 4794422 w 6409368"/>
              <a:gd name="connsiteY168" fmla="*/ 846438 h 846438"/>
              <a:gd name="connsiteX169" fmla="*/ 4850027 w 6409368"/>
              <a:gd name="connsiteY169" fmla="*/ 840259 h 846438"/>
              <a:gd name="connsiteX170" fmla="*/ 4868562 w 6409368"/>
              <a:gd name="connsiteY170" fmla="*/ 834081 h 846438"/>
              <a:gd name="connsiteX171" fmla="*/ 4899454 w 6409368"/>
              <a:gd name="connsiteY171" fmla="*/ 809367 h 846438"/>
              <a:gd name="connsiteX172" fmla="*/ 4911811 w 6409368"/>
              <a:gd name="connsiteY172" fmla="*/ 790832 h 846438"/>
              <a:gd name="connsiteX173" fmla="*/ 4924168 w 6409368"/>
              <a:gd name="connsiteY173" fmla="*/ 753762 h 846438"/>
              <a:gd name="connsiteX174" fmla="*/ 4936524 w 6409368"/>
              <a:gd name="connsiteY174" fmla="*/ 735227 h 846438"/>
              <a:gd name="connsiteX175" fmla="*/ 4948881 w 6409368"/>
              <a:gd name="connsiteY175" fmla="*/ 698156 h 846438"/>
              <a:gd name="connsiteX176" fmla="*/ 4955060 w 6409368"/>
              <a:gd name="connsiteY176" fmla="*/ 679621 h 846438"/>
              <a:gd name="connsiteX177" fmla="*/ 4979773 w 6409368"/>
              <a:gd name="connsiteY177" fmla="*/ 630194 h 846438"/>
              <a:gd name="connsiteX178" fmla="*/ 4992130 w 6409368"/>
              <a:gd name="connsiteY178" fmla="*/ 611659 h 846438"/>
              <a:gd name="connsiteX179" fmla="*/ 5016843 w 6409368"/>
              <a:gd name="connsiteY179" fmla="*/ 568411 h 846438"/>
              <a:gd name="connsiteX180" fmla="*/ 5023022 w 6409368"/>
              <a:gd name="connsiteY180" fmla="*/ 543697 h 846438"/>
              <a:gd name="connsiteX181" fmla="*/ 5035378 w 6409368"/>
              <a:gd name="connsiteY181" fmla="*/ 506627 h 846438"/>
              <a:gd name="connsiteX182" fmla="*/ 5047735 w 6409368"/>
              <a:gd name="connsiteY182" fmla="*/ 469556 h 846438"/>
              <a:gd name="connsiteX183" fmla="*/ 5060092 w 6409368"/>
              <a:gd name="connsiteY183" fmla="*/ 432486 h 846438"/>
              <a:gd name="connsiteX184" fmla="*/ 5078627 w 6409368"/>
              <a:gd name="connsiteY184" fmla="*/ 383059 h 846438"/>
              <a:gd name="connsiteX185" fmla="*/ 5084806 w 6409368"/>
              <a:gd name="connsiteY185" fmla="*/ 364524 h 846438"/>
              <a:gd name="connsiteX186" fmla="*/ 5109519 w 6409368"/>
              <a:gd name="connsiteY186" fmla="*/ 345989 h 846438"/>
              <a:gd name="connsiteX187" fmla="*/ 5146589 w 6409368"/>
              <a:gd name="connsiteY187" fmla="*/ 327454 h 846438"/>
              <a:gd name="connsiteX188" fmla="*/ 5165124 w 6409368"/>
              <a:gd name="connsiteY188" fmla="*/ 315097 h 846438"/>
              <a:gd name="connsiteX189" fmla="*/ 5270157 w 6409368"/>
              <a:gd name="connsiteY189" fmla="*/ 315097 h 846438"/>
              <a:gd name="connsiteX190" fmla="*/ 5319584 w 6409368"/>
              <a:gd name="connsiteY190" fmla="*/ 339811 h 846438"/>
              <a:gd name="connsiteX191" fmla="*/ 5369011 w 6409368"/>
              <a:gd name="connsiteY191" fmla="*/ 364524 h 846438"/>
              <a:gd name="connsiteX192" fmla="*/ 5412260 w 6409368"/>
              <a:gd name="connsiteY192" fmla="*/ 376881 h 846438"/>
              <a:gd name="connsiteX193" fmla="*/ 5430795 w 6409368"/>
              <a:gd name="connsiteY193" fmla="*/ 389238 h 846438"/>
              <a:gd name="connsiteX194" fmla="*/ 5449330 w 6409368"/>
              <a:gd name="connsiteY194" fmla="*/ 395416 h 846438"/>
              <a:gd name="connsiteX195" fmla="*/ 5504935 w 6409368"/>
              <a:gd name="connsiteY195" fmla="*/ 426308 h 846438"/>
              <a:gd name="connsiteX196" fmla="*/ 5560541 w 6409368"/>
              <a:gd name="connsiteY196" fmla="*/ 469556 h 846438"/>
              <a:gd name="connsiteX197" fmla="*/ 5579076 w 6409368"/>
              <a:gd name="connsiteY197" fmla="*/ 481913 h 846438"/>
              <a:gd name="connsiteX198" fmla="*/ 5603789 w 6409368"/>
              <a:gd name="connsiteY198" fmla="*/ 488092 h 846438"/>
              <a:gd name="connsiteX199" fmla="*/ 5622324 w 6409368"/>
              <a:gd name="connsiteY199" fmla="*/ 500448 h 846438"/>
              <a:gd name="connsiteX200" fmla="*/ 5653216 w 6409368"/>
              <a:gd name="connsiteY200" fmla="*/ 531340 h 846438"/>
              <a:gd name="connsiteX201" fmla="*/ 5677930 w 6409368"/>
              <a:gd name="connsiteY201" fmla="*/ 586946 h 846438"/>
              <a:gd name="connsiteX202" fmla="*/ 5696465 w 6409368"/>
              <a:gd name="connsiteY202" fmla="*/ 624016 h 846438"/>
              <a:gd name="connsiteX203" fmla="*/ 5702643 w 6409368"/>
              <a:gd name="connsiteY203" fmla="*/ 642551 h 846438"/>
              <a:gd name="connsiteX204" fmla="*/ 5721178 w 6409368"/>
              <a:gd name="connsiteY204" fmla="*/ 654908 h 846438"/>
              <a:gd name="connsiteX205" fmla="*/ 5739714 w 6409368"/>
              <a:gd name="connsiteY205" fmla="*/ 691978 h 846438"/>
              <a:gd name="connsiteX206" fmla="*/ 5758249 w 6409368"/>
              <a:gd name="connsiteY206" fmla="*/ 704335 h 846438"/>
              <a:gd name="connsiteX207" fmla="*/ 5782962 w 6409368"/>
              <a:gd name="connsiteY207" fmla="*/ 741405 h 846438"/>
              <a:gd name="connsiteX208" fmla="*/ 5820033 w 6409368"/>
              <a:gd name="connsiteY208" fmla="*/ 766119 h 846438"/>
              <a:gd name="connsiteX209" fmla="*/ 5887995 w 6409368"/>
              <a:gd name="connsiteY209" fmla="*/ 747583 h 846438"/>
              <a:gd name="connsiteX210" fmla="*/ 5894173 w 6409368"/>
              <a:gd name="connsiteY210" fmla="*/ 729048 h 846438"/>
              <a:gd name="connsiteX211" fmla="*/ 5912708 w 6409368"/>
              <a:gd name="connsiteY211" fmla="*/ 617838 h 846438"/>
              <a:gd name="connsiteX212" fmla="*/ 5918887 w 6409368"/>
              <a:gd name="connsiteY212" fmla="*/ 593124 h 846438"/>
              <a:gd name="connsiteX213" fmla="*/ 5931243 w 6409368"/>
              <a:gd name="connsiteY213" fmla="*/ 574589 h 846438"/>
              <a:gd name="connsiteX214" fmla="*/ 5943600 w 6409368"/>
              <a:gd name="connsiteY214" fmla="*/ 537519 h 846438"/>
              <a:gd name="connsiteX215" fmla="*/ 5949778 w 6409368"/>
              <a:gd name="connsiteY215" fmla="*/ 518983 h 846438"/>
              <a:gd name="connsiteX216" fmla="*/ 5974492 w 6409368"/>
              <a:gd name="connsiteY216" fmla="*/ 481913 h 846438"/>
              <a:gd name="connsiteX217" fmla="*/ 5986849 w 6409368"/>
              <a:gd name="connsiteY217" fmla="*/ 444843 h 846438"/>
              <a:gd name="connsiteX218" fmla="*/ 5993027 w 6409368"/>
              <a:gd name="connsiteY218" fmla="*/ 426308 h 846438"/>
              <a:gd name="connsiteX219" fmla="*/ 6005384 w 6409368"/>
              <a:gd name="connsiteY219" fmla="*/ 407773 h 846438"/>
              <a:gd name="connsiteX220" fmla="*/ 6017741 w 6409368"/>
              <a:gd name="connsiteY220" fmla="*/ 370702 h 846438"/>
              <a:gd name="connsiteX221" fmla="*/ 6030097 w 6409368"/>
              <a:gd name="connsiteY221" fmla="*/ 352167 h 846438"/>
              <a:gd name="connsiteX222" fmla="*/ 6036276 w 6409368"/>
              <a:gd name="connsiteY222" fmla="*/ 333632 h 846438"/>
              <a:gd name="connsiteX223" fmla="*/ 6048633 w 6409368"/>
              <a:gd name="connsiteY223" fmla="*/ 308919 h 846438"/>
              <a:gd name="connsiteX224" fmla="*/ 6060989 w 6409368"/>
              <a:gd name="connsiteY224" fmla="*/ 290383 h 846438"/>
              <a:gd name="connsiteX225" fmla="*/ 6085703 w 6409368"/>
              <a:gd name="connsiteY225" fmla="*/ 234778 h 846438"/>
              <a:gd name="connsiteX226" fmla="*/ 6098060 w 6409368"/>
              <a:gd name="connsiteY226" fmla="*/ 197708 h 846438"/>
              <a:gd name="connsiteX227" fmla="*/ 6104238 w 6409368"/>
              <a:gd name="connsiteY227" fmla="*/ 179173 h 846438"/>
              <a:gd name="connsiteX228" fmla="*/ 6122773 w 6409368"/>
              <a:gd name="connsiteY228" fmla="*/ 166816 h 846438"/>
              <a:gd name="connsiteX229" fmla="*/ 6147487 w 6409368"/>
              <a:gd name="connsiteY229" fmla="*/ 92675 h 846438"/>
              <a:gd name="connsiteX230" fmla="*/ 6153665 w 6409368"/>
              <a:gd name="connsiteY230" fmla="*/ 74140 h 846438"/>
              <a:gd name="connsiteX231" fmla="*/ 6190735 w 6409368"/>
              <a:gd name="connsiteY231" fmla="*/ 61783 h 846438"/>
              <a:gd name="connsiteX232" fmla="*/ 6227806 w 6409368"/>
              <a:gd name="connsiteY232" fmla="*/ 43248 h 846438"/>
              <a:gd name="connsiteX233" fmla="*/ 6289589 w 6409368"/>
              <a:gd name="connsiteY233" fmla="*/ 49427 h 846438"/>
              <a:gd name="connsiteX234" fmla="*/ 6326660 w 6409368"/>
              <a:gd name="connsiteY234" fmla="*/ 67962 h 846438"/>
              <a:gd name="connsiteX235" fmla="*/ 6345195 w 6409368"/>
              <a:gd name="connsiteY235" fmla="*/ 74140 h 846438"/>
              <a:gd name="connsiteX236" fmla="*/ 6382265 w 6409368"/>
              <a:gd name="connsiteY236" fmla="*/ 98854 h 846438"/>
              <a:gd name="connsiteX237" fmla="*/ 6369908 w 6409368"/>
              <a:gd name="connsiteY237" fmla="*/ 111211 h 8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6409368" h="846438">
                <a:moveTo>
                  <a:pt x="0" y="624016"/>
                </a:moveTo>
                <a:cubicBezTo>
                  <a:pt x="4142" y="599162"/>
                  <a:pt x="1159" y="585787"/>
                  <a:pt x="18535" y="568411"/>
                </a:cubicBezTo>
                <a:cubicBezTo>
                  <a:pt x="23786" y="563160"/>
                  <a:pt x="30892" y="560173"/>
                  <a:pt x="37070" y="556054"/>
                </a:cubicBezTo>
                <a:cubicBezTo>
                  <a:pt x="50551" y="515614"/>
                  <a:pt x="31828" y="555305"/>
                  <a:pt x="61784" y="531340"/>
                </a:cubicBezTo>
                <a:cubicBezTo>
                  <a:pt x="67582" y="526701"/>
                  <a:pt x="68553" y="517695"/>
                  <a:pt x="74141" y="512805"/>
                </a:cubicBezTo>
                <a:cubicBezTo>
                  <a:pt x="85317" y="503026"/>
                  <a:pt x="111211" y="488092"/>
                  <a:pt x="111211" y="488092"/>
                </a:cubicBezTo>
                <a:cubicBezTo>
                  <a:pt x="115330" y="481913"/>
                  <a:pt x="117980" y="474446"/>
                  <a:pt x="123568" y="469556"/>
                </a:cubicBezTo>
                <a:cubicBezTo>
                  <a:pt x="149714" y="446678"/>
                  <a:pt x="153716" y="447150"/>
                  <a:pt x="179173" y="438665"/>
                </a:cubicBezTo>
                <a:cubicBezTo>
                  <a:pt x="185351" y="434546"/>
                  <a:pt x="191067" y="429629"/>
                  <a:pt x="197708" y="426308"/>
                </a:cubicBezTo>
                <a:cubicBezTo>
                  <a:pt x="207589" y="421367"/>
                  <a:pt x="231712" y="416592"/>
                  <a:pt x="240957" y="413951"/>
                </a:cubicBezTo>
                <a:cubicBezTo>
                  <a:pt x="247219" y="412162"/>
                  <a:pt x="253135" y="409186"/>
                  <a:pt x="259492" y="407773"/>
                </a:cubicBezTo>
                <a:cubicBezTo>
                  <a:pt x="274937" y="404341"/>
                  <a:pt x="325998" y="397389"/>
                  <a:pt x="339811" y="395416"/>
                </a:cubicBezTo>
                <a:cubicBezTo>
                  <a:pt x="395416" y="397475"/>
                  <a:pt x="451107" y="397893"/>
                  <a:pt x="506627" y="401594"/>
                </a:cubicBezTo>
                <a:cubicBezTo>
                  <a:pt x="529911" y="403146"/>
                  <a:pt x="541042" y="425421"/>
                  <a:pt x="562233" y="432486"/>
                </a:cubicBezTo>
                <a:cubicBezTo>
                  <a:pt x="568411" y="434546"/>
                  <a:pt x="575075" y="435502"/>
                  <a:pt x="580768" y="438665"/>
                </a:cubicBezTo>
                <a:cubicBezTo>
                  <a:pt x="593750" y="445877"/>
                  <a:pt x="603749" y="458682"/>
                  <a:pt x="617838" y="463378"/>
                </a:cubicBezTo>
                <a:cubicBezTo>
                  <a:pt x="653849" y="475381"/>
                  <a:pt x="630547" y="466643"/>
                  <a:pt x="685800" y="494270"/>
                </a:cubicBezTo>
                <a:cubicBezTo>
                  <a:pt x="694038" y="498389"/>
                  <a:pt x="702850" y="501518"/>
                  <a:pt x="710514" y="506627"/>
                </a:cubicBezTo>
                <a:cubicBezTo>
                  <a:pt x="716692" y="510746"/>
                  <a:pt x="722408" y="515662"/>
                  <a:pt x="729049" y="518983"/>
                </a:cubicBezTo>
                <a:cubicBezTo>
                  <a:pt x="734874" y="521896"/>
                  <a:pt x="741891" y="521999"/>
                  <a:pt x="747584" y="525162"/>
                </a:cubicBezTo>
                <a:cubicBezTo>
                  <a:pt x="747594" y="525168"/>
                  <a:pt x="793917" y="556050"/>
                  <a:pt x="803189" y="562232"/>
                </a:cubicBezTo>
                <a:cubicBezTo>
                  <a:pt x="809367" y="566351"/>
                  <a:pt x="814679" y="572241"/>
                  <a:pt x="821724" y="574589"/>
                </a:cubicBezTo>
                <a:lnTo>
                  <a:pt x="840260" y="580767"/>
                </a:lnTo>
                <a:cubicBezTo>
                  <a:pt x="851899" y="592406"/>
                  <a:pt x="861848" y="604778"/>
                  <a:pt x="877330" y="611659"/>
                </a:cubicBezTo>
                <a:cubicBezTo>
                  <a:pt x="889232" y="616949"/>
                  <a:pt x="914400" y="624016"/>
                  <a:pt x="914400" y="624016"/>
                </a:cubicBezTo>
                <a:cubicBezTo>
                  <a:pt x="926757" y="632254"/>
                  <a:pt x="937381" y="644033"/>
                  <a:pt x="951470" y="648729"/>
                </a:cubicBezTo>
                <a:cubicBezTo>
                  <a:pt x="963827" y="652848"/>
                  <a:pt x="975905" y="657927"/>
                  <a:pt x="988541" y="661086"/>
                </a:cubicBezTo>
                <a:cubicBezTo>
                  <a:pt x="1019572" y="668845"/>
                  <a:pt x="1005198" y="664580"/>
                  <a:pt x="1031789" y="673443"/>
                </a:cubicBezTo>
                <a:cubicBezTo>
                  <a:pt x="1066800" y="671384"/>
                  <a:pt x="1101925" y="670755"/>
                  <a:pt x="1136822" y="667265"/>
                </a:cubicBezTo>
                <a:cubicBezTo>
                  <a:pt x="1143302" y="666617"/>
                  <a:pt x="1149095" y="662875"/>
                  <a:pt x="1155357" y="661086"/>
                </a:cubicBezTo>
                <a:cubicBezTo>
                  <a:pt x="1163521" y="658753"/>
                  <a:pt x="1171832" y="656967"/>
                  <a:pt x="1180070" y="654908"/>
                </a:cubicBezTo>
                <a:lnTo>
                  <a:pt x="1254211" y="605481"/>
                </a:lnTo>
                <a:cubicBezTo>
                  <a:pt x="1260389" y="601362"/>
                  <a:pt x="1268291" y="599064"/>
                  <a:pt x="1272746" y="593124"/>
                </a:cubicBezTo>
                <a:cubicBezTo>
                  <a:pt x="1278924" y="584886"/>
                  <a:pt x="1285376" y="576847"/>
                  <a:pt x="1291281" y="568411"/>
                </a:cubicBezTo>
                <a:cubicBezTo>
                  <a:pt x="1291324" y="568349"/>
                  <a:pt x="1322152" y="522104"/>
                  <a:pt x="1328351" y="512805"/>
                </a:cubicBezTo>
                <a:cubicBezTo>
                  <a:pt x="1332470" y="506627"/>
                  <a:pt x="1338360" y="501314"/>
                  <a:pt x="1340708" y="494270"/>
                </a:cubicBezTo>
                <a:lnTo>
                  <a:pt x="1353065" y="457200"/>
                </a:lnTo>
                <a:cubicBezTo>
                  <a:pt x="1355124" y="451022"/>
                  <a:pt x="1354638" y="443270"/>
                  <a:pt x="1359243" y="438665"/>
                </a:cubicBezTo>
                <a:cubicBezTo>
                  <a:pt x="1365421" y="432486"/>
                  <a:pt x="1371065" y="425723"/>
                  <a:pt x="1377778" y="420129"/>
                </a:cubicBezTo>
                <a:cubicBezTo>
                  <a:pt x="1383483" y="415375"/>
                  <a:pt x="1390135" y="411892"/>
                  <a:pt x="1396314" y="407773"/>
                </a:cubicBezTo>
                <a:cubicBezTo>
                  <a:pt x="1401339" y="392698"/>
                  <a:pt x="1402872" y="382679"/>
                  <a:pt x="1414849" y="370702"/>
                </a:cubicBezTo>
                <a:cubicBezTo>
                  <a:pt x="1420099" y="365452"/>
                  <a:pt x="1427206" y="362465"/>
                  <a:pt x="1433384" y="358346"/>
                </a:cubicBezTo>
                <a:cubicBezTo>
                  <a:pt x="1444121" y="326133"/>
                  <a:pt x="1431622" y="350987"/>
                  <a:pt x="1458097" y="327454"/>
                </a:cubicBezTo>
                <a:cubicBezTo>
                  <a:pt x="1521574" y="271030"/>
                  <a:pt x="1471639" y="306068"/>
                  <a:pt x="1513703" y="278027"/>
                </a:cubicBezTo>
                <a:cubicBezTo>
                  <a:pt x="1579604" y="179171"/>
                  <a:pt x="1493108" y="298622"/>
                  <a:pt x="1575487" y="216243"/>
                </a:cubicBezTo>
                <a:cubicBezTo>
                  <a:pt x="1589150" y="202580"/>
                  <a:pt x="1595355" y="193952"/>
                  <a:pt x="1612557" y="185351"/>
                </a:cubicBezTo>
                <a:cubicBezTo>
                  <a:pt x="1618382" y="182439"/>
                  <a:pt x="1624914" y="181232"/>
                  <a:pt x="1631092" y="179173"/>
                </a:cubicBezTo>
                <a:cubicBezTo>
                  <a:pt x="1688757" y="181232"/>
                  <a:pt x="1746485" y="181963"/>
                  <a:pt x="1804087" y="185351"/>
                </a:cubicBezTo>
                <a:cubicBezTo>
                  <a:pt x="1816592" y="186087"/>
                  <a:pt x="1828832" y="189288"/>
                  <a:pt x="1841157" y="191529"/>
                </a:cubicBezTo>
                <a:cubicBezTo>
                  <a:pt x="1869906" y="196756"/>
                  <a:pt x="1870326" y="197277"/>
                  <a:pt x="1896762" y="203886"/>
                </a:cubicBezTo>
                <a:cubicBezTo>
                  <a:pt x="1909119" y="212124"/>
                  <a:pt x="1925595" y="216243"/>
                  <a:pt x="1933833" y="228600"/>
                </a:cubicBezTo>
                <a:lnTo>
                  <a:pt x="1970903" y="284205"/>
                </a:lnTo>
                <a:lnTo>
                  <a:pt x="1995616" y="321275"/>
                </a:lnTo>
                <a:cubicBezTo>
                  <a:pt x="1999735" y="333632"/>
                  <a:pt x="2004814" y="345709"/>
                  <a:pt x="2007973" y="358346"/>
                </a:cubicBezTo>
                <a:cubicBezTo>
                  <a:pt x="2010032" y="366584"/>
                  <a:pt x="2012755" y="374683"/>
                  <a:pt x="2014151" y="383059"/>
                </a:cubicBezTo>
                <a:cubicBezTo>
                  <a:pt x="2016881" y="399437"/>
                  <a:pt x="2015961" y="416467"/>
                  <a:pt x="2020330" y="432486"/>
                </a:cubicBezTo>
                <a:cubicBezTo>
                  <a:pt x="2022284" y="439650"/>
                  <a:pt x="2028568" y="444843"/>
                  <a:pt x="2032687" y="451021"/>
                </a:cubicBezTo>
                <a:cubicBezTo>
                  <a:pt x="2053459" y="513340"/>
                  <a:pt x="2021758" y="416653"/>
                  <a:pt x="2045043" y="494270"/>
                </a:cubicBezTo>
                <a:cubicBezTo>
                  <a:pt x="2048786" y="506746"/>
                  <a:pt x="2048190" y="522130"/>
                  <a:pt x="2057400" y="531340"/>
                </a:cubicBezTo>
                <a:cubicBezTo>
                  <a:pt x="2063578" y="537518"/>
                  <a:pt x="2070571" y="542978"/>
                  <a:pt x="2075935" y="549875"/>
                </a:cubicBezTo>
                <a:cubicBezTo>
                  <a:pt x="2085053" y="561598"/>
                  <a:pt x="2100649" y="586946"/>
                  <a:pt x="2100649" y="586946"/>
                </a:cubicBezTo>
                <a:cubicBezTo>
                  <a:pt x="2104768" y="599303"/>
                  <a:pt x="2103796" y="614806"/>
                  <a:pt x="2113006" y="624016"/>
                </a:cubicBezTo>
                <a:cubicBezTo>
                  <a:pt x="2119184" y="630194"/>
                  <a:pt x="2125947" y="635839"/>
                  <a:pt x="2131541" y="642551"/>
                </a:cubicBezTo>
                <a:cubicBezTo>
                  <a:pt x="2136295" y="648255"/>
                  <a:pt x="2138309" y="656196"/>
                  <a:pt x="2143897" y="661086"/>
                </a:cubicBezTo>
                <a:cubicBezTo>
                  <a:pt x="2143907" y="661095"/>
                  <a:pt x="2190230" y="691974"/>
                  <a:pt x="2199503" y="698156"/>
                </a:cubicBezTo>
                <a:cubicBezTo>
                  <a:pt x="2205681" y="702275"/>
                  <a:pt x="2210834" y="708712"/>
                  <a:pt x="2218038" y="710513"/>
                </a:cubicBezTo>
                <a:cubicBezTo>
                  <a:pt x="2252939" y="719239"/>
                  <a:pt x="2234425" y="715027"/>
                  <a:pt x="2273643" y="722870"/>
                </a:cubicBezTo>
                <a:cubicBezTo>
                  <a:pt x="2326457" y="718808"/>
                  <a:pt x="2339287" y="722330"/>
                  <a:pt x="2378676" y="710513"/>
                </a:cubicBezTo>
                <a:cubicBezTo>
                  <a:pt x="2397390" y="704899"/>
                  <a:pt x="2415746" y="698156"/>
                  <a:pt x="2434281" y="691978"/>
                </a:cubicBezTo>
                <a:lnTo>
                  <a:pt x="2452816" y="685800"/>
                </a:lnTo>
                <a:cubicBezTo>
                  <a:pt x="2458994" y="681681"/>
                  <a:pt x="2464709" y="676764"/>
                  <a:pt x="2471351" y="673443"/>
                </a:cubicBezTo>
                <a:cubicBezTo>
                  <a:pt x="2477176" y="670530"/>
                  <a:pt x="2484194" y="670428"/>
                  <a:pt x="2489887" y="667265"/>
                </a:cubicBezTo>
                <a:cubicBezTo>
                  <a:pt x="2502869" y="660053"/>
                  <a:pt x="2514600" y="650789"/>
                  <a:pt x="2526957" y="642551"/>
                </a:cubicBezTo>
                <a:lnTo>
                  <a:pt x="2545492" y="630194"/>
                </a:lnTo>
                <a:cubicBezTo>
                  <a:pt x="2556366" y="597570"/>
                  <a:pt x="2548057" y="617078"/>
                  <a:pt x="2576384" y="574589"/>
                </a:cubicBezTo>
                <a:cubicBezTo>
                  <a:pt x="2580503" y="568411"/>
                  <a:pt x="2583490" y="561305"/>
                  <a:pt x="2588741" y="556054"/>
                </a:cubicBezTo>
                <a:cubicBezTo>
                  <a:pt x="2612527" y="532268"/>
                  <a:pt x="2602429" y="544789"/>
                  <a:pt x="2619633" y="518983"/>
                </a:cubicBezTo>
                <a:cubicBezTo>
                  <a:pt x="2630507" y="486360"/>
                  <a:pt x="2622199" y="505866"/>
                  <a:pt x="2650524" y="463378"/>
                </a:cubicBezTo>
                <a:cubicBezTo>
                  <a:pt x="2654643" y="457200"/>
                  <a:pt x="2660533" y="451887"/>
                  <a:pt x="2662881" y="444843"/>
                </a:cubicBezTo>
                <a:lnTo>
                  <a:pt x="2675238" y="407773"/>
                </a:lnTo>
                <a:cubicBezTo>
                  <a:pt x="2680263" y="392697"/>
                  <a:pt x="2681795" y="382680"/>
                  <a:pt x="2693773" y="370702"/>
                </a:cubicBezTo>
                <a:cubicBezTo>
                  <a:pt x="2705748" y="358727"/>
                  <a:pt x="2715770" y="357192"/>
                  <a:pt x="2730843" y="352167"/>
                </a:cubicBezTo>
                <a:cubicBezTo>
                  <a:pt x="2734962" y="345989"/>
                  <a:pt x="2737402" y="338271"/>
                  <a:pt x="2743200" y="333632"/>
                </a:cubicBezTo>
                <a:cubicBezTo>
                  <a:pt x="2748285" y="329564"/>
                  <a:pt x="2755910" y="330366"/>
                  <a:pt x="2761735" y="327454"/>
                </a:cubicBezTo>
                <a:cubicBezTo>
                  <a:pt x="2809640" y="303501"/>
                  <a:pt x="2752218" y="324447"/>
                  <a:pt x="2798806" y="308919"/>
                </a:cubicBezTo>
                <a:cubicBezTo>
                  <a:pt x="2804984" y="304800"/>
                  <a:pt x="2809990" y="297612"/>
                  <a:pt x="2817341" y="296562"/>
                </a:cubicBezTo>
                <a:cubicBezTo>
                  <a:pt x="2837343" y="293704"/>
                  <a:pt x="2845408" y="307507"/>
                  <a:pt x="2860589" y="315097"/>
                </a:cubicBezTo>
                <a:cubicBezTo>
                  <a:pt x="2866414" y="318009"/>
                  <a:pt x="2873026" y="318988"/>
                  <a:pt x="2879124" y="321275"/>
                </a:cubicBezTo>
                <a:cubicBezTo>
                  <a:pt x="2889508" y="325169"/>
                  <a:pt x="2899881" y="329128"/>
                  <a:pt x="2910016" y="333632"/>
                </a:cubicBezTo>
                <a:cubicBezTo>
                  <a:pt x="2918433" y="337373"/>
                  <a:pt x="2925992" y="343076"/>
                  <a:pt x="2934730" y="345989"/>
                </a:cubicBezTo>
                <a:cubicBezTo>
                  <a:pt x="2950841" y="351359"/>
                  <a:pt x="2968046" y="352976"/>
                  <a:pt x="2984157" y="358346"/>
                </a:cubicBezTo>
                <a:lnTo>
                  <a:pt x="3002692" y="364524"/>
                </a:lnTo>
                <a:cubicBezTo>
                  <a:pt x="3008870" y="368643"/>
                  <a:pt x="3016588" y="371083"/>
                  <a:pt x="3021227" y="376881"/>
                </a:cubicBezTo>
                <a:cubicBezTo>
                  <a:pt x="3025295" y="381966"/>
                  <a:pt x="3024493" y="389591"/>
                  <a:pt x="3027406" y="395416"/>
                </a:cubicBezTo>
                <a:cubicBezTo>
                  <a:pt x="3030727" y="402057"/>
                  <a:pt x="3035008" y="408247"/>
                  <a:pt x="3039762" y="413951"/>
                </a:cubicBezTo>
                <a:cubicBezTo>
                  <a:pt x="3056843" y="434449"/>
                  <a:pt x="3059148" y="428010"/>
                  <a:pt x="3070654" y="451021"/>
                </a:cubicBezTo>
                <a:cubicBezTo>
                  <a:pt x="3085576" y="480864"/>
                  <a:pt x="3064123" y="461083"/>
                  <a:pt x="3095368" y="481913"/>
                </a:cubicBezTo>
                <a:cubicBezTo>
                  <a:pt x="3128316" y="531338"/>
                  <a:pt x="3085071" y="471616"/>
                  <a:pt x="3126260" y="512805"/>
                </a:cubicBezTo>
                <a:cubicBezTo>
                  <a:pt x="3167452" y="553997"/>
                  <a:pt x="3107720" y="510742"/>
                  <a:pt x="3157151" y="543697"/>
                </a:cubicBezTo>
                <a:cubicBezTo>
                  <a:pt x="3162177" y="558772"/>
                  <a:pt x="3163710" y="568790"/>
                  <a:pt x="3175687" y="580767"/>
                </a:cubicBezTo>
                <a:cubicBezTo>
                  <a:pt x="3180938" y="586018"/>
                  <a:pt x="3188044" y="589005"/>
                  <a:pt x="3194222" y="593124"/>
                </a:cubicBezTo>
                <a:cubicBezTo>
                  <a:pt x="3198341" y="599302"/>
                  <a:pt x="3203257" y="605018"/>
                  <a:pt x="3206578" y="611659"/>
                </a:cubicBezTo>
                <a:cubicBezTo>
                  <a:pt x="3209491" y="617484"/>
                  <a:pt x="3208152" y="625589"/>
                  <a:pt x="3212757" y="630194"/>
                </a:cubicBezTo>
                <a:cubicBezTo>
                  <a:pt x="3217362" y="634799"/>
                  <a:pt x="3225114" y="634313"/>
                  <a:pt x="3231292" y="636373"/>
                </a:cubicBezTo>
                <a:cubicBezTo>
                  <a:pt x="3235411" y="642551"/>
                  <a:pt x="3240328" y="648266"/>
                  <a:pt x="3243649" y="654908"/>
                </a:cubicBezTo>
                <a:cubicBezTo>
                  <a:pt x="3246561" y="660733"/>
                  <a:pt x="3245759" y="668358"/>
                  <a:pt x="3249827" y="673443"/>
                </a:cubicBezTo>
                <a:cubicBezTo>
                  <a:pt x="3258538" y="684332"/>
                  <a:pt x="3274686" y="687908"/>
                  <a:pt x="3286897" y="691978"/>
                </a:cubicBezTo>
                <a:cubicBezTo>
                  <a:pt x="3321955" y="687596"/>
                  <a:pt x="3331874" y="688370"/>
                  <a:pt x="3361038" y="679621"/>
                </a:cubicBezTo>
                <a:cubicBezTo>
                  <a:pt x="3373514" y="675878"/>
                  <a:pt x="3398108" y="667265"/>
                  <a:pt x="3398108" y="667265"/>
                </a:cubicBezTo>
                <a:cubicBezTo>
                  <a:pt x="3404286" y="663146"/>
                  <a:pt x="3410939" y="659662"/>
                  <a:pt x="3416643" y="654908"/>
                </a:cubicBezTo>
                <a:cubicBezTo>
                  <a:pt x="3423355" y="649314"/>
                  <a:pt x="3427908" y="641220"/>
                  <a:pt x="3435178" y="636373"/>
                </a:cubicBezTo>
                <a:cubicBezTo>
                  <a:pt x="3440597" y="632760"/>
                  <a:pt x="3447535" y="632254"/>
                  <a:pt x="3453714" y="630194"/>
                </a:cubicBezTo>
                <a:cubicBezTo>
                  <a:pt x="3481347" y="588742"/>
                  <a:pt x="3448795" y="629354"/>
                  <a:pt x="3484606" y="605481"/>
                </a:cubicBezTo>
                <a:cubicBezTo>
                  <a:pt x="3514972" y="585238"/>
                  <a:pt x="3492702" y="591206"/>
                  <a:pt x="3515497" y="568411"/>
                </a:cubicBezTo>
                <a:cubicBezTo>
                  <a:pt x="3520748" y="563160"/>
                  <a:pt x="3527854" y="560173"/>
                  <a:pt x="3534033" y="556054"/>
                </a:cubicBezTo>
                <a:cubicBezTo>
                  <a:pt x="3538152" y="549876"/>
                  <a:pt x="3543464" y="544344"/>
                  <a:pt x="3546389" y="537519"/>
                </a:cubicBezTo>
                <a:cubicBezTo>
                  <a:pt x="3557022" y="512709"/>
                  <a:pt x="3545538" y="513656"/>
                  <a:pt x="3564924" y="494270"/>
                </a:cubicBezTo>
                <a:cubicBezTo>
                  <a:pt x="3570175" y="489019"/>
                  <a:pt x="3577281" y="486032"/>
                  <a:pt x="3583460" y="481913"/>
                </a:cubicBezTo>
                <a:cubicBezTo>
                  <a:pt x="3587579" y="475735"/>
                  <a:pt x="3592495" y="470019"/>
                  <a:pt x="3595816" y="463378"/>
                </a:cubicBezTo>
                <a:cubicBezTo>
                  <a:pt x="3598729" y="457553"/>
                  <a:pt x="3598382" y="450262"/>
                  <a:pt x="3601995" y="444843"/>
                </a:cubicBezTo>
                <a:cubicBezTo>
                  <a:pt x="3606842" y="437573"/>
                  <a:pt x="3614936" y="433020"/>
                  <a:pt x="3620530" y="426308"/>
                </a:cubicBezTo>
                <a:cubicBezTo>
                  <a:pt x="3625284" y="420604"/>
                  <a:pt x="3628768" y="413951"/>
                  <a:pt x="3632887" y="407773"/>
                </a:cubicBezTo>
                <a:cubicBezTo>
                  <a:pt x="3634946" y="401595"/>
                  <a:pt x="3636153" y="395063"/>
                  <a:pt x="3639065" y="389238"/>
                </a:cubicBezTo>
                <a:cubicBezTo>
                  <a:pt x="3647667" y="372033"/>
                  <a:pt x="3656292" y="365832"/>
                  <a:pt x="3669957" y="352167"/>
                </a:cubicBezTo>
                <a:cubicBezTo>
                  <a:pt x="3672016" y="345989"/>
                  <a:pt x="3672972" y="339325"/>
                  <a:pt x="3676135" y="333632"/>
                </a:cubicBezTo>
                <a:cubicBezTo>
                  <a:pt x="3676138" y="333627"/>
                  <a:pt x="3707026" y="287297"/>
                  <a:pt x="3713206" y="278027"/>
                </a:cubicBezTo>
                <a:cubicBezTo>
                  <a:pt x="3717325" y="271849"/>
                  <a:pt x="3723214" y="266536"/>
                  <a:pt x="3725562" y="259492"/>
                </a:cubicBezTo>
                <a:cubicBezTo>
                  <a:pt x="3727622" y="253313"/>
                  <a:pt x="3728828" y="246781"/>
                  <a:pt x="3731741" y="240956"/>
                </a:cubicBezTo>
                <a:cubicBezTo>
                  <a:pt x="3740344" y="223750"/>
                  <a:pt x="3748966" y="217552"/>
                  <a:pt x="3762633" y="203886"/>
                </a:cubicBezTo>
                <a:cubicBezTo>
                  <a:pt x="3773507" y="171263"/>
                  <a:pt x="3765199" y="190769"/>
                  <a:pt x="3793524" y="148281"/>
                </a:cubicBezTo>
                <a:lnTo>
                  <a:pt x="3805881" y="129746"/>
                </a:lnTo>
                <a:lnTo>
                  <a:pt x="3818238" y="111211"/>
                </a:lnTo>
                <a:cubicBezTo>
                  <a:pt x="3820297" y="105032"/>
                  <a:pt x="3819811" y="97280"/>
                  <a:pt x="3824416" y="92675"/>
                </a:cubicBezTo>
                <a:cubicBezTo>
                  <a:pt x="3834917" y="82174"/>
                  <a:pt x="3850986" y="78463"/>
                  <a:pt x="3861487" y="67962"/>
                </a:cubicBezTo>
                <a:cubicBezTo>
                  <a:pt x="3867665" y="61784"/>
                  <a:pt x="3872752" y="54274"/>
                  <a:pt x="3880022" y="49427"/>
                </a:cubicBezTo>
                <a:cubicBezTo>
                  <a:pt x="3885441" y="45814"/>
                  <a:pt x="3892379" y="45308"/>
                  <a:pt x="3898557" y="43248"/>
                </a:cubicBezTo>
                <a:cubicBezTo>
                  <a:pt x="3900616" y="37070"/>
                  <a:pt x="3899436" y="28498"/>
                  <a:pt x="3904735" y="24713"/>
                </a:cubicBezTo>
                <a:cubicBezTo>
                  <a:pt x="3915334" y="17142"/>
                  <a:pt x="3930156" y="18181"/>
                  <a:pt x="3941806" y="12356"/>
                </a:cubicBezTo>
                <a:lnTo>
                  <a:pt x="3966519" y="0"/>
                </a:lnTo>
                <a:cubicBezTo>
                  <a:pt x="4020065" y="2059"/>
                  <a:pt x="4073690" y="2614"/>
                  <a:pt x="4127157" y="6178"/>
                </a:cubicBezTo>
                <a:cubicBezTo>
                  <a:pt x="4135629" y="6743"/>
                  <a:pt x="4144805" y="7646"/>
                  <a:pt x="4151870" y="12356"/>
                </a:cubicBezTo>
                <a:cubicBezTo>
                  <a:pt x="4158049" y="16475"/>
                  <a:pt x="4158976" y="25641"/>
                  <a:pt x="4164227" y="30892"/>
                </a:cubicBezTo>
                <a:cubicBezTo>
                  <a:pt x="4176202" y="42867"/>
                  <a:pt x="4186224" y="44402"/>
                  <a:pt x="4201297" y="49427"/>
                </a:cubicBezTo>
                <a:cubicBezTo>
                  <a:pt x="4209535" y="61784"/>
                  <a:pt x="4215510" y="75996"/>
                  <a:pt x="4226011" y="86497"/>
                </a:cubicBezTo>
                <a:lnTo>
                  <a:pt x="4263081" y="123567"/>
                </a:lnTo>
                <a:cubicBezTo>
                  <a:pt x="4277774" y="167641"/>
                  <a:pt x="4256940" y="114353"/>
                  <a:pt x="4287795" y="160638"/>
                </a:cubicBezTo>
                <a:cubicBezTo>
                  <a:pt x="4291407" y="166057"/>
                  <a:pt x="4290742" y="173519"/>
                  <a:pt x="4293973" y="179173"/>
                </a:cubicBezTo>
                <a:cubicBezTo>
                  <a:pt x="4299082" y="188113"/>
                  <a:pt x="4306330" y="195648"/>
                  <a:pt x="4312508" y="203886"/>
                </a:cubicBezTo>
                <a:cubicBezTo>
                  <a:pt x="4328040" y="250478"/>
                  <a:pt x="4307088" y="193044"/>
                  <a:pt x="4331043" y="240956"/>
                </a:cubicBezTo>
                <a:cubicBezTo>
                  <a:pt x="4333956" y="246781"/>
                  <a:pt x="4334309" y="253667"/>
                  <a:pt x="4337222" y="259492"/>
                </a:cubicBezTo>
                <a:cubicBezTo>
                  <a:pt x="4343781" y="272610"/>
                  <a:pt x="4368225" y="301336"/>
                  <a:pt x="4374292" y="308919"/>
                </a:cubicBezTo>
                <a:cubicBezTo>
                  <a:pt x="4391377" y="360177"/>
                  <a:pt x="4362694" y="279541"/>
                  <a:pt x="4405184" y="364524"/>
                </a:cubicBezTo>
                <a:cubicBezTo>
                  <a:pt x="4413422" y="381000"/>
                  <a:pt x="4424071" y="396476"/>
                  <a:pt x="4429897" y="413951"/>
                </a:cubicBezTo>
                <a:cubicBezTo>
                  <a:pt x="4434939" y="429076"/>
                  <a:pt x="4438891" y="443841"/>
                  <a:pt x="4448433" y="457200"/>
                </a:cubicBezTo>
                <a:cubicBezTo>
                  <a:pt x="4453512" y="464310"/>
                  <a:pt x="4460790" y="469557"/>
                  <a:pt x="4466968" y="475735"/>
                </a:cubicBezTo>
                <a:cubicBezTo>
                  <a:pt x="4473360" y="494912"/>
                  <a:pt x="4474049" y="499893"/>
                  <a:pt x="4485503" y="518983"/>
                </a:cubicBezTo>
                <a:cubicBezTo>
                  <a:pt x="4493144" y="531718"/>
                  <a:pt x="4505519" y="541965"/>
                  <a:pt x="4510216" y="556054"/>
                </a:cubicBezTo>
                <a:cubicBezTo>
                  <a:pt x="4525747" y="602643"/>
                  <a:pt x="4504797" y="545216"/>
                  <a:pt x="4528751" y="593124"/>
                </a:cubicBezTo>
                <a:cubicBezTo>
                  <a:pt x="4531664" y="598949"/>
                  <a:pt x="4532017" y="605834"/>
                  <a:pt x="4534930" y="611659"/>
                </a:cubicBezTo>
                <a:cubicBezTo>
                  <a:pt x="4543532" y="628862"/>
                  <a:pt x="4552158" y="635065"/>
                  <a:pt x="4565822" y="648729"/>
                </a:cubicBezTo>
                <a:cubicBezTo>
                  <a:pt x="4577637" y="684177"/>
                  <a:pt x="4563539" y="651091"/>
                  <a:pt x="4590535" y="685800"/>
                </a:cubicBezTo>
                <a:cubicBezTo>
                  <a:pt x="4599653" y="697523"/>
                  <a:pt x="4615249" y="722870"/>
                  <a:pt x="4615249" y="722870"/>
                </a:cubicBezTo>
                <a:cubicBezTo>
                  <a:pt x="4620274" y="737946"/>
                  <a:pt x="4621806" y="747962"/>
                  <a:pt x="4633784" y="759940"/>
                </a:cubicBezTo>
                <a:cubicBezTo>
                  <a:pt x="4639035" y="765191"/>
                  <a:pt x="4646141" y="768178"/>
                  <a:pt x="4652319" y="772297"/>
                </a:cubicBezTo>
                <a:cubicBezTo>
                  <a:pt x="4656438" y="778475"/>
                  <a:pt x="4659425" y="785581"/>
                  <a:pt x="4664676" y="790832"/>
                </a:cubicBezTo>
                <a:cubicBezTo>
                  <a:pt x="4676654" y="802810"/>
                  <a:pt x="4686670" y="804342"/>
                  <a:pt x="4701746" y="809367"/>
                </a:cubicBezTo>
                <a:cubicBezTo>
                  <a:pt x="4731117" y="828948"/>
                  <a:pt x="4713239" y="819377"/>
                  <a:pt x="4757351" y="834081"/>
                </a:cubicBezTo>
                <a:lnTo>
                  <a:pt x="4775887" y="840259"/>
                </a:lnTo>
                <a:lnTo>
                  <a:pt x="4794422" y="846438"/>
                </a:lnTo>
                <a:cubicBezTo>
                  <a:pt x="4812957" y="844378"/>
                  <a:pt x="4831632" y="843325"/>
                  <a:pt x="4850027" y="840259"/>
                </a:cubicBezTo>
                <a:cubicBezTo>
                  <a:pt x="4856451" y="839188"/>
                  <a:pt x="4863477" y="838149"/>
                  <a:pt x="4868562" y="834081"/>
                </a:cubicBezTo>
                <a:cubicBezTo>
                  <a:pt x="4908488" y="802141"/>
                  <a:pt x="4852863" y="824899"/>
                  <a:pt x="4899454" y="809367"/>
                </a:cubicBezTo>
                <a:cubicBezTo>
                  <a:pt x="4903573" y="803189"/>
                  <a:pt x="4908795" y="797617"/>
                  <a:pt x="4911811" y="790832"/>
                </a:cubicBezTo>
                <a:cubicBezTo>
                  <a:pt x="4917101" y="778930"/>
                  <a:pt x="4916943" y="764600"/>
                  <a:pt x="4924168" y="753762"/>
                </a:cubicBezTo>
                <a:cubicBezTo>
                  <a:pt x="4928287" y="747584"/>
                  <a:pt x="4933508" y="742012"/>
                  <a:pt x="4936524" y="735227"/>
                </a:cubicBezTo>
                <a:cubicBezTo>
                  <a:pt x="4941814" y="723324"/>
                  <a:pt x="4944762" y="710513"/>
                  <a:pt x="4948881" y="698156"/>
                </a:cubicBezTo>
                <a:cubicBezTo>
                  <a:pt x="4950941" y="691978"/>
                  <a:pt x="4952148" y="685446"/>
                  <a:pt x="4955060" y="679621"/>
                </a:cubicBezTo>
                <a:cubicBezTo>
                  <a:pt x="4963298" y="663145"/>
                  <a:pt x="4969555" y="645520"/>
                  <a:pt x="4979773" y="630194"/>
                </a:cubicBezTo>
                <a:cubicBezTo>
                  <a:pt x="4983892" y="624016"/>
                  <a:pt x="4988446" y="618106"/>
                  <a:pt x="4992130" y="611659"/>
                </a:cubicBezTo>
                <a:cubicBezTo>
                  <a:pt x="5023493" y="556775"/>
                  <a:pt x="4986733" y="613579"/>
                  <a:pt x="5016843" y="568411"/>
                </a:cubicBezTo>
                <a:cubicBezTo>
                  <a:pt x="5018903" y="560173"/>
                  <a:pt x="5020582" y="551830"/>
                  <a:pt x="5023022" y="543697"/>
                </a:cubicBezTo>
                <a:cubicBezTo>
                  <a:pt x="5026765" y="531221"/>
                  <a:pt x="5031259" y="518984"/>
                  <a:pt x="5035378" y="506627"/>
                </a:cubicBezTo>
                <a:lnTo>
                  <a:pt x="5047735" y="469556"/>
                </a:lnTo>
                <a:lnTo>
                  <a:pt x="5060092" y="432486"/>
                </a:lnTo>
                <a:cubicBezTo>
                  <a:pt x="5072011" y="372889"/>
                  <a:pt x="5057415" y="425480"/>
                  <a:pt x="5078627" y="383059"/>
                </a:cubicBezTo>
                <a:cubicBezTo>
                  <a:pt x="5081540" y="377234"/>
                  <a:pt x="5080637" y="369527"/>
                  <a:pt x="5084806" y="364524"/>
                </a:cubicBezTo>
                <a:cubicBezTo>
                  <a:pt x="5091398" y="356614"/>
                  <a:pt x="5101140" y="351974"/>
                  <a:pt x="5109519" y="345989"/>
                </a:cubicBezTo>
                <a:cubicBezTo>
                  <a:pt x="5130479" y="331017"/>
                  <a:pt x="5123635" y="335105"/>
                  <a:pt x="5146589" y="327454"/>
                </a:cubicBezTo>
                <a:cubicBezTo>
                  <a:pt x="5152767" y="323335"/>
                  <a:pt x="5158482" y="318418"/>
                  <a:pt x="5165124" y="315097"/>
                </a:cubicBezTo>
                <a:cubicBezTo>
                  <a:pt x="5197676" y="298821"/>
                  <a:pt x="5236667" y="312705"/>
                  <a:pt x="5270157" y="315097"/>
                </a:cubicBezTo>
                <a:cubicBezTo>
                  <a:pt x="5305508" y="338665"/>
                  <a:pt x="5270465" y="317141"/>
                  <a:pt x="5319584" y="339811"/>
                </a:cubicBezTo>
                <a:cubicBezTo>
                  <a:pt x="5336309" y="347530"/>
                  <a:pt x="5351536" y="358699"/>
                  <a:pt x="5369011" y="364524"/>
                </a:cubicBezTo>
                <a:cubicBezTo>
                  <a:pt x="5395602" y="373387"/>
                  <a:pt x="5381228" y="369122"/>
                  <a:pt x="5412260" y="376881"/>
                </a:cubicBezTo>
                <a:cubicBezTo>
                  <a:pt x="5418438" y="381000"/>
                  <a:pt x="5424153" y="385917"/>
                  <a:pt x="5430795" y="389238"/>
                </a:cubicBezTo>
                <a:cubicBezTo>
                  <a:pt x="5436620" y="392150"/>
                  <a:pt x="5443637" y="392253"/>
                  <a:pt x="5449330" y="395416"/>
                </a:cubicBezTo>
                <a:cubicBezTo>
                  <a:pt x="5513068" y="430825"/>
                  <a:pt x="5462993" y="412326"/>
                  <a:pt x="5504935" y="426308"/>
                </a:cubicBezTo>
                <a:cubicBezTo>
                  <a:pt x="5533972" y="455345"/>
                  <a:pt x="5516198" y="439994"/>
                  <a:pt x="5560541" y="469556"/>
                </a:cubicBezTo>
                <a:cubicBezTo>
                  <a:pt x="5566719" y="473675"/>
                  <a:pt x="5571872" y="480112"/>
                  <a:pt x="5579076" y="481913"/>
                </a:cubicBezTo>
                <a:lnTo>
                  <a:pt x="5603789" y="488092"/>
                </a:lnTo>
                <a:cubicBezTo>
                  <a:pt x="5609967" y="492211"/>
                  <a:pt x="5617073" y="495198"/>
                  <a:pt x="5622324" y="500448"/>
                </a:cubicBezTo>
                <a:cubicBezTo>
                  <a:pt x="5663517" y="541640"/>
                  <a:pt x="5603785" y="498385"/>
                  <a:pt x="5653216" y="531340"/>
                </a:cubicBezTo>
                <a:cubicBezTo>
                  <a:pt x="5667921" y="575455"/>
                  <a:pt x="5658348" y="557573"/>
                  <a:pt x="5677930" y="586946"/>
                </a:cubicBezTo>
                <a:cubicBezTo>
                  <a:pt x="5693458" y="633534"/>
                  <a:pt x="5672511" y="576109"/>
                  <a:pt x="5696465" y="624016"/>
                </a:cubicBezTo>
                <a:cubicBezTo>
                  <a:pt x="5699377" y="629841"/>
                  <a:pt x="5698575" y="637466"/>
                  <a:pt x="5702643" y="642551"/>
                </a:cubicBezTo>
                <a:cubicBezTo>
                  <a:pt x="5707282" y="648349"/>
                  <a:pt x="5715000" y="650789"/>
                  <a:pt x="5721178" y="654908"/>
                </a:cubicBezTo>
                <a:cubicBezTo>
                  <a:pt x="5726204" y="669983"/>
                  <a:pt x="5727737" y="680001"/>
                  <a:pt x="5739714" y="691978"/>
                </a:cubicBezTo>
                <a:cubicBezTo>
                  <a:pt x="5744965" y="697229"/>
                  <a:pt x="5752071" y="700216"/>
                  <a:pt x="5758249" y="704335"/>
                </a:cubicBezTo>
                <a:cubicBezTo>
                  <a:pt x="5765465" y="725985"/>
                  <a:pt x="5762136" y="725207"/>
                  <a:pt x="5782962" y="741405"/>
                </a:cubicBezTo>
                <a:cubicBezTo>
                  <a:pt x="5794685" y="750523"/>
                  <a:pt x="5820033" y="766119"/>
                  <a:pt x="5820033" y="766119"/>
                </a:cubicBezTo>
                <a:cubicBezTo>
                  <a:pt x="5839320" y="763708"/>
                  <a:pt x="5872419" y="767053"/>
                  <a:pt x="5887995" y="747583"/>
                </a:cubicBezTo>
                <a:cubicBezTo>
                  <a:pt x="5892063" y="742498"/>
                  <a:pt x="5892114" y="735226"/>
                  <a:pt x="5894173" y="729048"/>
                </a:cubicBezTo>
                <a:cubicBezTo>
                  <a:pt x="5899870" y="683469"/>
                  <a:pt x="5900998" y="664675"/>
                  <a:pt x="5912708" y="617838"/>
                </a:cubicBezTo>
                <a:cubicBezTo>
                  <a:pt x="5914768" y="609600"/>
                  <a:pt x="5915542" y="600929"/>
                  <a:pt x="5918887" y="593124"/>
                </a:cubicBezTo>
                <a:cubicBezTo>
                  <a:pt x="5921812" y="586299"/>
                  <a:pt x="5928227" y="581374"/>
                  <a:pt x="5931243" y="574589"/>
                </a:cubicBezTo>
                <a:cubicBezTo>
                  <a:pt x="5936533" y="562686"/>
                  <a:pt x="5939481" y="549876"/>
                  <a:pt x="5943600" y="537519"/>
                </a:cubicBezTo>
                <a:cubicBezTo>
                  <a:pt x="5945660" y="531340"/>
                  <a:pt x="5946165" y="524402"/>
                  <a:pt x="5949778" y="518983"/>
                </a:cubicBezTo>
                <a:lnTo>
                  <a:pt x="5974492" y="481913"/>
                </a:lnTo>
                <a:lnTo>
                  <a:pt x="5986849" y="444843"/>
                </a:lnTo>
                <a:cubicBezTo>
                  <a:pt x="5988908" y="438665"/>
                  <a:pt x="5989414" y="431727"/>
                  <a:pt x="5993027" y="426308"/>
                </a:cubicBezTo>
                <a:lnTo>
                  <a:pt x="6005384" y="407773"/>
                </a:lnTo>
                <a:cubicBezTo>
                  <a:pt x="6009503" y="395416"/>
                  <a:pt x="6010516" y="381540"/>
                  <a:pt x="6017741" y="370702"/>
                </a:cubicBezTo>
                <a:cubicBezTo>
                  <a:pt x="6021860" y="364524"/>
                  <a:pt x="6026776" y="358808"/>
                  <a:pt x="6030097" y="352167"/>
                </a:cubicBezTo>
                <a:cubicBezTo>
                  <a:pt x="6033010" y="346342"/>
                  <a:pt x="6033710" y="339618"/>
                  <a:pt x="6036276" y="333632"/>
                </a:cubicBezTo>
                <a:cubicBezTo>
                  <a:pt x="6039904" y="325167"/>
                  <a:pt x="6044064" y="316916"/>
                  <a:pt x="6048633" y="308919"/>
                </a:cubicBezTo>
                <a:cubicBezTo>
                  <a:pt x="6052317" y="302472"/>
                  <a:pt x="6057973" y="297169"/>
                  <a:pt x="6060989" y="290383"/>
                </a:cubicBezTo>
                <a:cubicBezTo>
                  <a:pt x="6090394" y="224219"/>
                  <a:pt x="6057740" y="276721"/>
                  <a:pt x="6085703" y="234778"/>
                </a:cubicBezTo>
                <a:lnTo>
                  <a:pt x="6098060" y="197708"/>
                </a:lnTo>
                <a:cubicBezTo>
                  <a:pt x="6100119" y="191530"/>
                  <a:pt x="6098819" y="182786"/>
                  <a:pt x="6104238" y="179173"/>
                </a:cubicBezTo>
                <a:lnTo>
                  <a:pt x="6122773" y="166816"/>
                </a:lnTo>
                <a:lnTo>
                  <a:pt x="6147487" y="92675"/>
                </a:lnTo>
                <a:cubicBezTo>
                  <a:pt x="6149546" y="86497"/>
                  <a:pt x="6147487" y="76199"/>
                  <a:pt x="6153665" y="74140"/>
                </a:cubicBezTo>
                <a:cubicBezTo>
                  <a:pt x="6166022" y="70021"/>
                  <a:pt x="6179897" y="69008"/>
                  <a:pt x="6190735" y="61783"/>
                </a:cubicBezTo>
                <a:cubicBezTo>
                  <a:pt x="6214689" y="45814"/>
                  <a:pt x="6202226" y="51775"/>
                  <a:pt x="6227806" y="43248"/>
                </a:cubicBezTo>
                <a:cubicBezTo>
                  <a:pt x="6248400" y="45308"/>
                  <a:pt x="6269133" y="46280"/>
                  <a:pt x="6289589" y="49427"/>
                </a:cubicBezTo>
                <a:cubicBezTo>
                  <a:pt x="6312022" y="52878"/>
                  <a:pt x="6306294" y="57779"/>
                  <a:pt x="6326660" y="67962"/>
                </a:cubicBezTo>
                <a:cubicBezTo>
                  <a:pt x="6332485" y="70874"/>
                  <a:pt x="6339017" y="72081"/>
                  <a:pt x="6345195" y="74140"/>
                </a:cubicBezTo>
                <a:lnTo>
                  <a:pt x="6382265" y="98854"/>
                </a:lnTo>
                <a:cubicBezTo>
                  <a:pt x="6409368" y="116923"/>
                  <a:pt x="6408225" y="111211"/>
                  <a:pt x="6369908" y="111211"/>
                </a:cubicBezTo>
              </a:path>
            </a:pathLst>
          </a:custGeom>
          <a:noFill/>
          <a:ln w="28575" cap="flat" cmpd="sng" algn="ctr">
            <a:solidFill>
              <a:schemeClr val="accent2"/>
            </a:solidFill>
            <a:prstDash val="solid"/>
            <a:round/>
            <a:headEnd type="none" w="med" len="med"/>
            <a:tailEnd type="non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4" name="TextBox 13"/>
          <p:cNvSpPr txBox="1"/>
          <p:nvPr/>
        </p:nvSpPr>
        <p:spPr bwMode="auto">
          <a:xfrm>
            <a:off x="7556156" y="3719380"/>
            <a:ext cx="663964" cy="400110"/>
          </a:xfrm>
          <a:prstGeom prst="rect">
            <a:avLst/>
          </a:prstGeom>
          <a:noFill/>
          <a:ln w="9525">
            <a:noFill/>
            <a:miter lim="800000"/>
            <a:headEnd/>
            <a:tailEnd/>
          </a:ln>
        </p:spPr>
        <p:txBody>
          <a:bodyPr wrap="none" rtlCol="0">
            <a:spAutoFit/>
          </a:bodyPr>
          <a:lstStyle/>
          <a:p>
            <a:pPr marL="342900" indent="-342900" algn="l">
              <a:spcBef>
                <a:spcPct val="20000"/>
              </a:spcBef>
            </a:pPr>
            <a:r>
              <a:rPr lang="en-US" sz="2000" kern="0" dirty="0">
                <a:latin typeface="+mj-lt"/>
              </a:rPr>
              <a:t>time</a:t>
            </a:r>
          </a:p>
        </p:txBody>
      </p:sp>
      <p:sp>
        <p:nvSpPr>
          <p:cNvPr id="15" name="TextBox 14"/>
          <p:cNvSpPr txBox="1"/>
          <p:nvPr/>
        </p:nvSpPr>
        <p:spPr bwMode="auto">
          <a:xfrm>
            <a:off x="914400" y="2800290"/>
            <a:ext cx="588623" cy="307777"/>
          </a:xfrm>
          <a:prstGeom prst="rect">
            <a:avLst/>
          </a:prstGeom>
          <a:noFill/>
          <a:ln w="9525">
            <a:noFill/>
            <a:miter lim="800000"/>
            <a:headEnd/>
            <a:tailEnd/>
          </a:ln>
        </p:spPr>
        <p:txBody>
          <a:bodyPr wrap="none" rtlCol="0">
            <a:spAutoFit/>
          </a:bodyPr>
          <a:lstStyle/>
          <a:p>
            <a:pPr marL="342900" indent="-342900" algn="l">
              <a:spcBef>
                <a:spcPct val="20000"/>
              </a:spcBef>
            </a:pPr>
            <a:r>
              <a:rPr lang="en-US" sz="1400" kern="0" dirty="0">
                <a:latin typeface="+mj-lt"/>
              </a:rPr>
              <a:t>ENSO</a:t>
            </a:r>
          </a:p>
        </p:txBody>
      </p:sp>
      <p:sp>
        <p:nvSpPr>
          <p:cNvPr id="16" name="TextBox 15"/>
          <p:cNvSpPr txBox="1"/>
          <p:nvPr/>
        </p:nvSpPr>
        <p:spPr bwMode="auto">
          <a:xfrm>
            <a:off x="7162800" y="2814935"/>
            <a:ext cx="590226" cy="400110"/>
          </a:xfrm>
          <a:prstGeom prst="rect">
            <a:avLst/>
          </a:prstGeom>
          <a:noFill/>
          <a:ln w="9525">
            <a:noFill/>
            <a:miter lim="800000"/>
            <a:headEnd/>
            <a:tailEnd/>
          </a:ln>
        </p:spPr>
        <p:txBody>
          <a:bodyPr wrap="none" rtlCol="0">
            <a:spAutoFit/>
          </a:bodyPr>
          <a:lstStyle/>
          <a:p>
            <a:pPr marL="342900" indent="-342900" algn="l">
              <a:spcBef>
                <a:spcPct val="20000"/>
              </a:spcBef>
            </a:pPr>
            <a:r>
              <a:rPr lang="en-US" sz="2000" kern="0" dirty="0" err="1">
                <a:latin typeface="+mj-lt"/>
              </a:rPr>
              <a:t>Obs</a:t>
            </a:r>
            <a:endParaRPr lang="en-US" sz="2000" kern="0" dirty="0">
              <a:latin typeface="+mj-lt"/>
            </a:endParaRPr>
          </a:p>
        </p:txBody>
      </p:sp>
      <p:sp>
        <p:nvSpPr>
          <p:cNvPr id="17" name="TextBox 16"/>
          <p:cNvSpPr txBox="1"/>
          <p:nvPr/>
        </p:nvSpPr>
        <p:spPr bwMode="auto">
          <a:xfrm>
            <a:off x="4419600" y="2788510"/>
            <a:ext cx="780983" cy="400110"/>
          </a:xfrm>
          <a:prstGeom prst="rect">
            <a:avLst/>
          </a:prstGeom>
          <a:noFill/>
          <a:ln w="9525">
            <a:noFill/>
            <a:miter lim="800000"/>
            <a:headEnd/>
            <a:tailEnd/>
          </a:ln>
        </p:spPr>
        <p:txBody>
          <a:bodyPr wrap="none" rtlCol="0">
            <a:spAutoFit/>
          </a:bodyPr>
          <a:lstStyle/>
          <a:p>
            <a:pPr marL="342900" indent="-342900" algn="l">
              <a:spcBef>
                <a:spcPct val="20000"/>
              </a:spcBef>
            </a:pPr>
            <a:r>
              <a:rPr lang="en-US" sz="2000" kern="0" dirty="0">
                <a:solidFill>
                  <a:schemeClr val="accent2"/>
                </a:solidFill>
                <a:latin typeface="+mj-lt"/>
              </a:rPr>
              <a:t>Run 2</a:t>
            </a:r>
          </a:p>
        </p:txBody>
      </p:sp>
      <p:sp>
        <p:nvSpPr>
          <p:cNvPr id="18" name="TextBox 17"/>
          <p:cNvSpPr txBox="1"/>
          <p:nvPr/>
        </p:nvSpPr>
        <p:spPr bwMode="auto">
          <a:xfrm>
            <a:off x="5391217" y="2850290"/>
            <a:ext cx="780983" cy="400110"/>
          </a:xfrm>
          <a:prstGeom prst="rect">
            <a:avLst/>
          </a:prstGeom>
          <a:noFill/>
          <a:ln w="9525">
            <a:noFill/>
            <a:miter lim="800000"/>
            <a:headEnd/>
            <a:tailEnd/>
          </a:ln>
        </p:spPr>
        <p:txBody>
          <a:bodyPr wrap="none" rtlCol="0">
            <a:spAutoFit/>
          </a:bodyPr>
          <a:lstStyle/>
          <a:p>
            <a:pPr marL="342900" indent="-342900" algn="l">
              <a:spcBef>
                <a:spcPct val="20000"/>
              </a:spcBef>
            </a:pPr>
            <a:r>
              <a:rPr lang="en-US" sz="2000" kern="0" dirty="0">
                <a:solidFill>
                  <a:srgbClr val="FF0000"/>
                </a:solidFill>
                <a:latin typeface="+mj-lt"/>
              </a:rPr>
              <a:t>Run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2"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blinds(horizontal)">
                                      <p:cBhvr>
                                        <p:cTn id="43" dur="500"/>
                                        <p:tgtEl>
                                          <p:spTgt spid="5">
                                            <p:txEl>
                                              <p:pRg st="4" end="4"/>
                                            </p:txEl>
                                          </p:spTgt>
                                        </p:tgtEl>
                                      </p:cBhvr>
                                    </p:animEffect>
                                  </p:childTnLst>
                                </p:cTn>
                              </p:par>
                              <p:par>
                                <p:cTn id="44" presetID="3" presetClass="exit" presetSubtype="10" fill="hold" grpId="1" nodeType="withEffect">
                                  <p:stCondLst>
                                    <p:cond delay="0"/>
                                  </p:stCondLst>
                                  <p:childTnLst>
                                    <p:animEffect transition="out" filter="blinds(horizontal)">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3" presetClass="entr" presetSubtype="10" fill="hold" nodeType="withEffect">
                                  <p:stCondLst>
                                    <p:cond delay="0"/>
                                  </p:stCondLst>
                                  <p:childTnLst>
                                    <p:set>
                                      <p:cBhvr>
                                        <p:cTn id="75" dur="1" fill="hold">
                                          <p:stCondLst>
                                            <p:cond delay="0"/>
                                          </p:stCondLst>
                                        </p:cTn>
                                        <p:tgtEl>
                                          <p:spTgt spid="5">
                                            <p:txEl>
                                              <p:pRg st="6" end="6"/>
                                            </p:txEl>
                                          </p:spTgt>
                                        </p:tgtEl>
                                        <p:attrNameLst>
                                          <p:attrName>style.visibility</p:attrName>
                                        </p:attrNameLst>
                                      </p:cBhvr>
                                      <p:to>
                                        <p:strVal val="visible"/>
                                      </p:to>
                                    </p:set>
                                    <p:animEffect transition="in" filter="blinds(horizontal)">
                                      <p:cBhvr>
                                        <p:cTn id="76" dur="500"/>
                                        <p:tgtEl>
                                          <p:spTgt spid="5">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5">
                                            <p:txEl>
                                              <p:pRg st="7" end="7"/>
                                            </p:txEl>
                                          </p:spTgt>
                                        </p:tgtEl>
                                        <p:attrNameLst>
                                          <p:attrName>style.visibility</p:attrName>
                                        </p:attrNameLst>
                                      </p:cBhvr>
                                      <p:to>
                                        <p:strVal val="visible"/>
                                      </p:to>
                                    </p:set>
                                    <p:animEffect transition="in" filter="blinds(horizontal)">
                                      <p:cBhvr>
                                        <p:cTn id="81" dur="500"/>
                                        <p:tgtEl>
                                          <p:spTgt spid="5">
                                            <p:txEl>
                                              <p:pRg st="7" end="7"/>
                                            </p:txEl>
                                          </p:spTgt>
                                        </p:tgtEl>
                                      </p:cBhvr>
                                    </p:animEffect>
                                  </p:childTnLst>
                                </p:cTn>
                              </p:par>
                              <p:par>
                                <p:cTn id="82" presetID="3" presetClass="entr" presetSubtype="10" fill="hold" nodeType="withEffect">
                                  <p:stCondLst>
                                    <p:cond delay="0"/>
                                  </p:stCondLst>
                                  <p:childTnLst>
                                    <p:set>
                                      <p:cBhvr>
                                        <p:cTn id="83" dur="1" fill="hold">
                                          <p:stCondLst>
                                            <p:cond delay="0"/>
                                          </p:stCondLst>
                                        </p:cTn>
                                        <p:tgtEl>
                                          <p:spTgt spid="5">
                                            <p:txEl>
                                              <p:pRg st="8" end="8"/>
                                            </p:txEl>
                                          </p:spTgt>
                                        </p:tgtEl>
                                        <p:attrNameLst>
                                          <p:attrName>style.visibility</p:attrName>
                                        </p:attrNameLst>
                                      </p:cBhvr>
                                      <p:to>
                                        <p:strVal val="visible"/>
                                      </p:to>
                                    </p:set>
                                    <p:animEffect transition="in" filter="blinds(horizontal)">
                                      <p:cBhvr>
                                        <p:cTn id="84" dur="500"/>
                                        <p:tgtEl>
                                          <p:spTgt spid="5">
                                            <p:txEl>
                                              <p:pRg st="8" end="8"/>
                                            </p:txEl>
                                          </p:spTgt>
                                        </p:tgtEl>
                                      </p:cBhvr>
                                    </p:animEffect>
                                  </p:childTnLst>
                                </p:cTn>
                              </p:par>
                              <p:par>
                                <p:cTn id="85" presetID="3" presetClass="entr" presetSubtype="10" fill="hold" nodeType="withEffect">
                                  <p:stCondLst>
                                    <p:cond delay="0"/>
                                  </p:stCondLst>
                                  <p:childTnLst>
                                    <p:set>
                                      <p:cBhvr>
                                        <p:cTn id="86" dur="1" fill="hold">
                                          <p:stCondLst>
                                            <p:cond delay="0"/>
                                          </p:stCondLst>
                                        </p:cTn>
                                        <p:tgtEl>
                                          <p:spTgt spid="5">
                                            <p:txEl>
                                              <p:pRg st="10" end="10"/>
                                            </p:txEl>
                                          </p:spTgt>
                                        </p:tgtEl>
                                        <p:attrNameLst>
                                          <p:attrName>style.visibility</p:attrName>
                                        </p:attrNameLst>
                                      </p:cBhvr>
                                      <p:to>
                                        <p:strVal val="visible"/>
                                      </p:to>
                                    </p:set>
                                    <p:animEffect transition="in" filter="blinds(horizontal)">
                                      <p:cBhvr>
                                        <p:cTn id="8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4" grpId="1"/>
      <p:bldP spid="15" grpId="0"/>
      <p:bldP spid="16" grpId="0"/>
      <p:bldP spid="16" grpId="1"/>
      <p:bldP spid="17" grpId="1"/>
      <p:bldP spid="17" grpId="2"/>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228600" y="2286000"/>
            <a:ext cx="8686800" cy="2743200"/>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 name="Rectangle 2"/>
          <p:cNvSpPr txBox="1">
            <a:spLocks noChangeArrowheads="1"/>
          </p:cNvSpPr>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Spin-up Process</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90600"/>
            <a:ext cx="8915400" cy="5478423"/>
          </a:xfrm>
          <a:prstGeom prst="rect">
            <a:avLst/>
          </a:prstGeom>
        </p:spPr>
        <p:txBody>
          <a:bodyPr wrap="square">
            <a:spAutoFit/>
          </a:bodyPr>
          <a:lstStyle/>
          <a:p>
            <a:pPr algn="l">
              <a:buFont typeface="Arial" pitchFamily="34" charset="0"/>
              <a:buChar char="•"/>
            </a:pPr>
            <a:r>
              <a:rPr lang="en-US" sz="2000" b="1" dirty="0">
                <a:solidFill>
                  <a:srgbClr val="FF0000"/>
                </a:solidFill>
              </a:rPr>
              <a:t>  The initial conditions for the land and ocean models may be unrealistic. </a:t>
            </a:r>
            <a:r>
              <a:rPr lang="en-US" sz="2000" b="1" dirty="0"/>
              <a:t>In this case, the coupled model needs to be spun up to an </a:t>
            </a:r>
            <a:r>
              <a:rPr lang="en-US" sz="2000" b="1" dirty="0">
                <a:solidFill>
                  <a:srgbClr val="C00000"/>
                </a:solidFill>
              </a:rPr>
              <a:t>internally matched steady states among the component models</a:t>
            </a:r>
            <a:r>
              <a:rPr lang="en-US" sz="2000" b="1" dirty="0"/>
              <a:t>. This spin-up process could take many decades for deep soil layers and even longer for deep oceans. </a:t>
            </a:r>
          </a:p>
          <a:p>
            <a:pPr algn="l"/>
            <a:endParaRPr lang="en-US" sz="2000" b="1" dirty="0"/>
          </a:p>
          <a:p>
            <a:pPr marL="457200" indent="-457200" algn="l"/>
            <a:r>
              <a:rPr lang="en-US" sz="1800" b="1" dirty="0">
                <a:solidFill>
                  <a:srgbClr val="000000"/>
                </a:solidFill>
              </a:rPr>
              <a:t>	</a:t>
            </a:r>
            <a:r>
              <a:rPr lang="en-US" sz="2000" b="1" dirty="0">
                <a:solidFill>
                  <a:srgbClr val="000000"/>
                </a:solidFill>
              </a:rPr>
              <a:t> </a:t>
            </a:r>
          </a:p>
          <a:p>
            <a:pPr algn="l"/>
            <a:endParaRPr lang="en-US" sz="2000" b="1" dirty="0">
              <a:solidFill>
                <a:srgbClr val="FF3300"/>
              </a:solidFill>
            </a:endParaRPr>
          </a:p>
          <a:p>
            <a:pPr algn="l"/>
            <a:r>
              <a:rPr lang="en-US" sz="2000" b="1" dirty="0">
                <a:solidFill>
                  <a:srgbClr val="FF3300"/>
                </a:solidFill>
              </a:rPr>
              <a:t> </a:t>
            </a:r>
          </a:p>
          <a:p>
            <a:pPr algn="l">
              <a:buFont typeface="Arial" pitchFamily="34" charset="0"/>
              <a:buChar char="•"/>
            </a:pPr>
            <a:endParaRPr lang="en-US" sz="2000" b="1" dirty="0">
              <a:solidFill>
                <a:srgbClr val="FF3300"/>
              </a:solidFill>
            </a:endParaRPr>
          </a:p>
          <a:p>
            <a:pPr algn="l">
              <a:buFont typeface="Arial" pitchFamily="34" charset="0"/>
              <a:buChar char="•"/>
            </a:pPr>
            <a:endParaRPr lang="en-US" sz="20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t>  For </a:t>
            </a:r>
            <a:r>
              <a:rPr lang="en-US" sz="2000" b="1" dirty="0">
                <a:solidFill>
                  <a:schemeClr val="tx2"/>
                </a:solidFill>
              </a:rPr>
              <a:t>AGCM runs </a:t>
            </a:r>
            <a:r>
              <a:rPr lang="en-US" sz="2000" b="1" dirty="0"/>
              <a:t>forced with specified SSTs, the first few months of simulations may be considered as the spin-up if the land conditions are not initialized realistically to match the atmospheric initial conditions. The output data from the spin-up stage are usually not used.  </a:t>
            </a:r>
            <a:endParaRPr lang="en-US" sz="1800" b="1" dirty="0"/>
          </a:p>
        </p:txBody>
      </p:sp>
      <p:grpSp>
        <p:nvGrpSpPr>
          <p:cNvPr id="7" name="Group 1059"/>
          <p:cNvGrpSpPr>
            <a:grpSpLocks/>
          </p:cNvGrpSpPr>
          <p:nvPr/>
        </p:nvGrpSpPr>
        <p:grpSpPr bwMode="auto">
          <a:xfrm>
            <a:off x="2743200" y="2667000"/>
            <a:ext cx="4102100" cy="1625600"/>
            <a:chOff x="2870" y="2528"/>
            <a:chExt cx="2584" cy="1024"/>
          </a:xfrm>
        </p:grpSpPr>
        <p:sp>
          <p:nvSpPr>
            <p:cNvPr id="8" name="Line 1060"/>
            <p:cNvSpPr>
              <a:spLocks noChangeShapeType="1"/>
            </p:cNvSpPr>
            <p:nvPr/>
          </p:nvSpPr>
          <p:spPr bwMode="auto">
            <a:xfrm>
              <a:off x="4512" y="2528"/>
              <a:ext cx="417" cy="0"/>
            </a:xfrm>
            <a:prstGeom prst="line">
              <a:avLst/>
            </a:prstGeom>
            <a:noFill/>
            <a:ln w="66675">
              <a:solidFill>
                <a:schemeClr val="bg2"/>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9" name="Line 1061"/>
            <p:cNvSpPr>
              <a:spLocks noChangeShapeType="1"/>
            </p:cNvSpPr>
            <p:nvPr/>
          </p:nvSpPr>
          <p:spPr bwMode="auto">
            <a:xfrm>
              <a:off x="4929" y="2528"/>
              <a:ext cx="418" cy="0"/>
            </a:xfrm>
            <a:prstGeom prst="line">
              <a:avLst/>
            </a:prstGeom>
            <a:noFill/>
            <a:ln w="66675">
              <a:solidFill>
                <a:schemeClr val="bg2"/>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0" name="Line 1062"/>
            <p:cNvSpPr>
              <a:spLocks noChangeShapeType="1"/>
            </p:cNvSpPr>
            <p:nvPr/>
          </p:nvSpPr>
          <p:spPr bwMode="auto">
            <a:xfrm>
              <a:off x="3717" y="3552"/>
              <a:ext cx="378" cy="0"/>
            </a:xfrm>
            <a:prstGeom prst="line">
              <a:avLst/>
            </a:prstGeom>
            <a:noFill/>
            <a:ln w="66675">
              <a:solidFill>
                <a:srgbClr val="FF0000"/>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1" name="Line 1063"/>
            <p:cNvSpPr>
              <a:spLocks noChangeShapeType="1"/>
            </p:cNvSpPr>
            <p:nvPr/>
          </p:nvSpPr>
          <p:spPr bwMode="auto">
            <a:xfrm>
              <a:off x="4095" y="3552"/>
              <a:ext cx="417" cy="0"/>
            </a:xfrm>
            <a:prstGeom prst="line">
              <a:avLst/>
            </a:prstGeom>
            <a:noFill/>
            <a:ln w="66675">
              <a:solidFill>
                <a:srgbClr val="FF0000"/>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2" name="Line 1064"/>
            <p:cNvSpPr>
              <a:spLocks noChangeShapeType="1"/>
            </p:cNvSpPr>
            <p:nvPr/>
          </p:nvSpPr>
          <p:spPr bwMode="auto">
            <a:xfrm>
              <a:off x="4512" y="3552"/>
              <a:ext cx="417" cy="0"/>
            </a:xfrm>
            <a:prstGeom prst="line">
              <a:avLst/>
            </a:prstGeom>
            <a:noFill/>
            <a:ln w="66675">
              <a:solidFill>
                <a:schemeClr val="accent2"/>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3" name="Line 1065"/>
            <p:cNvSpPr>
              <a:spLocks noChangeShapeType="1"/>
            </p:cNvSpPr>
            <p:nvPr/>
          </p:nvSpPr>
          <p:spPr bwMode="auto">
            <a:xfrm>
              <a:off x="4929" y="3552"/>
              <a:ext cx="418" cy="0"/>
            </a:xfrm>
            <a:prstGeom prst="line">
              <a:avLst/>
            </a:prstGeom>
            <a:noFill/>
            <a:ln w="66675">
              <a:solidFill>
                <a:schemeClr val="accent2"/>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4" name="Line 1066"/>
            <p:cNvSpPr>
              <a:spLocks noChangeShapeType="1"/>
            </p:cNvSpPr>
            <p:nvPr/>
          </p:nvSpPr>
          <p:spPr bwMode="auto">
            <a:xfrm>
              <a:off x="4462" y="2670"/>
              <a:ext cx="0" cy="706"/>
            </a:xfrm>
            <a:prstGeom prst="line">
              <a:avLst/>
            </a:prstGeom>
            <a:noFill/>
            <a:ln w="22225">
              <a:solidFill>
                <a:schemeClr val="tx2"/>
              </a:solidFill>
              <a:round/>
              <a:headEnd type="arrow" w="med" len="med"/>
              <a:tailEnd type="arrow" w="med" len="med"/>
            </a:ln>
          </p:spPr>
          <p:txBody>
            <a:bodyPr wrap="none" anchor="ctr"/>
            <a:lstStyle/>
            <a:p>
              <a:pPr algn="l"/>
              <a:endParaRPr lang="en-US" sz="2400">
                <a:solidFill>
                  <a:srgbClr val="000000"/>
                </a:solidFill>
                <a:latin typeface="Times New Roman" pitchFamily="18" charset="0"/>
              </a:endParaRPr>
            </a:p>
          </p:txBody>
        </p:sp>
        <p:sp>
          <p:nvSpPr>
            <p:cNvPr id="15" name="Text Box 1067"/>
            <p:cNvSpPr txBox="1">
              <a:spLocks noChangeArrowheads="1"/>
            </p:cNvSpPr>
            <p:nvPr/>
          </p:nvSpPr>
          <p:spPr bwMode="auto">
            <a:xfrm rot="-5400000">
              <a:off x="4297" y="2731"/>
              <a:ext cx="644" cy="326"/>
            </a:xfrm>
            <a:prstGeom prst="rect">
              <a:avLst/>
            </a:prstGeom>
            <a:noFill/>
            <a:ln w="9525">
              <a:noFill/>
              <a:miter lim="800000"/>
              <a:headEnd/>
              <a:tailEnd/>
            </a:ln>
          </p:spPr>
          <p:txBody>
            <a:bodyPr wrap="none">
              <a:spAutoFit/>
            </a:bodyPr>
            <a:lstStyle/>
            <a:p>
              <a:pPr algn="l"/>
              <a:r>
                <a:rPr lang="en-US" sz="1400" b="1">
                  <a:solidFill>
                    <a:srgbClr val="000000"/>
                  </a:solidFill>
                  <a:latin typeface="Times New Roman" pitchFamily="18" charset="0"/>
                </a:rPr>
                <a:t>Start of</a:t>
              </a:r>
            </a:p>
            <a:p>
              <a:pPr algn="l"/>
              <a:r>
                <a:rPr lang="en-US" sz="1400" b="1">
                  <a:solidFill>
                    <a:srgbClr val="000000"/>
                  </a:solidFill>
                  <a:latin typeface="Times New Roman" pitchFamily="18" charset="0"/>
                </a:rPr>
                <a:t>integration</a:t>
              </a:r>
            </a:p>
          </p:txBody>
        </p:sp>
        <p:grpSp>
          <p:nvGrpSpPr>
            <p:cNvPr id="16" name="Group 1068"/>
            <p:cNvGrpSpPr>
              <a:grpSpLocks/>
            </p:cNvGrpSpPr>
            <p:nvPr/>
          </p:nvGrpSpPr>
          <p:grpSpPr bwMode="auto">
            <a:xfrm>
              <a:off x="4861" y="2661"/>
              <a:ext cx="192" cy="715"/>
              <a:chOff x="1431" y="1956"/>
              <a:chExt cx="464" cy="972"/>
            </a:xfrm>
          </p:grpSpPr>
          <p:sp>
            <p:nvSpPr>
              <p:cNvPr id="23" name="Line 1069"/>
              <p:cNvSpPr>
                <a:spLocks noChangeShapeType="1"/>
              </p:cNvSpPr>
              <p:nvPr/>
            </p:nvSpPr>
            <p:spPr bwMode="auto">
              <a:xfrm>
                <a:off x="1440" y="1968"/>
                <a:ext cx="0" cy="960"/>
              </a:xfrm>
              <a:prstGeom prst="line">
                <a:avLst/>
              </a:prstGeom>
              <a:noFill/>
              <a:ln w="22225">
                <a:solidFill>
                  <a:schemeClr val="tx2"/>
                </a:solidFill>
                <a:round/>
                <a:headEnd type="arrow" w="med" len="med"/>
                <a:tailEnd type="arrow" w="med" len="med"/>
              </a:ln>
            </p:spPr>
            <p:txBody>
              <a:bodyPr wrap="none" anchor="ctr"/>
              <a:lstStyle/>
              <a:p>
                <a:pPr algn="l"/>
                <a:endParaRPr lang="en-US" sz="2400">
                  <a:solidFill>
                    <a:srgbClr val="000000"/>
                  </a:solidFill>
                  <a:latin typeface="Times New Roman" pitchFamily="18" charset="0"/>
                </a:endParaRPr>
              </a:p>
            </p:txBody>
          </p:sp>
          <p:sp>
            <p:nvSpPr>
              <p:cNvPr id="24" name="Text Box 1070"/>
              <p:cNvSpPr txBox="1">
                <a:spLocks noChangeArrowheads="1"/>
              </p:cNvSpPr>
              <p:nvPr/>
            </p:nvSpPr>
            <p:spPr bwMode="auto">
              <a:xfrm rot="-5400000">
                <a:off x="1284" y="2103"/>
                <a:ext cx="757" cy="464"/>
              </a:xfrm>
              <a:prstGeom prst="rect">
                <a:avLst/>
              </a:prstGeom>
              <a:noFill/>
              <a:ln w="9525">
                <a:noFill/>
                <a:miter lim="800000"/>
                <a:headEnd/>
                <a:tailEnd/>
              </a:ln>
            </p:spPr>
            <p:txBody>
              <a:bodyPr wrap="none">
                <a:spAutoFit/>
              </a:bodyPr>
              <a:lstStyle/>
              <a:p>
                <a:pPr algn="l"/>
                <a:r>
                  <a:rPr lang="en-US" sz="1400" b="1">
                    <a:solidFill>
                      <a:srgbClr val="000000"/>
                    </a:solidFill>
                    <a:latin typeface="Times New Roman" pitchFamily="18" charset="0"/>
                  </a:rPr>
                  <a:t>Coupling</a:t>
                </a:r>
              </a:p>
            </p:txBody>
          </p:sp>
        </p:grpSp>
        <p:grpSp>
          <p:nvGrpSpPr>
            <p:cNvPr id="17" name="Group 1071"/>
            <p:cNvGrpSpPr>
              <a:grpSpLocks/>
            </p:cNvGrpSpPr>
            <p:nvPr/>
          </p:nvGrpSpPr>
          <p:grpSpPr bwMode="auto">
            <a:xfrm>
              <a:off x="5262" y="2661"/>
              <a:ext cx="192" cy="715"/>
              <a:chOff x="1428" y="1956"/>
              <a:chExt cx="464" cy="972"/>
            </a:xfrm>
          </p:grpSpPr>
          <p:sp>
            <p:nvSpPr>
              <p:cNvPr id="21" name="Line 1072"/>
              <p:cNvSpPr>
                <a:spLocks noChangeShapeType="1"/>
              </p:cNvSpPr>
              <p:nvPr/>
            </p:nvSpPr>
            <p:spPr bwMode="auto">
              <a:xfrm>
                <a:off x="1440" y="1968"/>
                <a:ext cx="0" cy="960"/>
              </a:xfrm>
              <a:prstGeom prst="line">
                <a:avLst/>
              </a:prstGeom>
              <a:noFill/>
              <a:ln w="22225">
                <a:solidFill>
                  <a:schemeClr val="tx2"/>
                </a:solidFill>
                <a:round/>
                <a:headEnd type="arrow" w="med" len="med"/>
                <a:tailEnd type="arrow" w="med" len="med"/>
              </a:ln>
            </p:spPr>
            <p:txBody>
              <a:bodyPr wrap="none" anchor="ctr"/>
              <a:lstStyle/>
              <a:p>
                <a:pPr algn="l"/>
                <a:endParaRPr lang="en-US" sz="2400">
                  <a:solidFill>
                    <a:srgbClr val="000000"/>
                  </a:solidFill>
                  <a:latin typeface="Times New Roman" pitchFamily="18" charset="0"/>
                </a:endParaRPr>
              </a:p>
            </p:txBody>
          </p:sp>
          <p:sp>
            <p:nvSpPr>
              <p:cNvPr id="22" name="Text Box 1073"/>
              <p:cNvSpPr txBox="1">
                <a:spLocks noChangeArrowheads="1"/>
              </p:cNvSpPr>
              <p:nvPr/>
            </p:nvSpPr>
            <p:spPr bwMode="auto">
              <a:xfrm rot="-5400000">
                <a:off x="1281" y="2103"/>
                <a:ext cx="757" cy="464"/>
              </a:xfrm>
              <a:prstGeom prst="rect">
                <a:avLst/>
              </a:prstGeom>
              <a:noFill/>
              <a:ln w="9525">
                <a:noFill/>
                <a:miter lim="800000"/>
                <a:headEnd/>
                <a:tailEnd/>
              </a:ln>
            </p:spPr>
            <p:txBody>
              <a:bodyPr wrap="none">
                <a:spAutoFit/>
              </a:bodyPr>
              <a:lstStyle/>
              <a:p>
                <a:pPr algn="l"/>
                <a:r>
                  <a:rPr lang="en-US" sz="1400" b="1">
                    <a:solidFill>
                      <a:srgbClr val="000000"/>
                    </a:solidFill>
                    <a:latin typeface="Times New Roman" pitchFamily="18" charset="0"/>
                  </a:rPr>
                  <a:t>Coupling</a:t>
                </a:r>
              </a:p>
            </p:txBody>
          </p:sp>
        </p:grpSp>
        <p:sp>
          <p:nvSpPr>
            <p:cNvPr id="18" name="Line 1074"/>
            <p:cNvSpPr>
              <a:spLocks noChangeShapeType="1"/>
            </p:cNvSpPr>
            <p:nvPr/>
          </p:nvSpPr>
          <p:spPr bwMode="auto">
            <a:xfrm>
              <a:off x="2934" y="3552"/>
              <a:ext cx="378" cy="0"/>
            </a:xfrm>
            <a:prstGeom prst="line">
              <a:avLst/>
            </a:prstGeom>
            <a:noFill/>
            <a:ln w="66675">
              <a:solidFill>
                <a:srgbClr val="FF0000"/>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19" name="Line 1075"/>
            <p:cNvSpPr>
              <a:spLocks noChangeShapeType="1"/>
            </p:cNvSpPr>
            <p:nvPr/>
          </p:nvSpPr>
          <p:spPr bwMode="auto">
            <a:xfrm>
              <a:off x="3312" y="3552"/>
              <a:ext cx="417" cy="0"/>
            </a:xfrm>
            <a:prstGeom prst="line">
              <a:avLst/>
            </a:prstGeom>
            <a:noFill/>
            <a:ln w="66675">
              <a:solidFill>
                <a:srgbClr val="FF0000"/>
              </a:solidFill>
              <a:round/>
              <a:headEnd/>
              <a:tailEnd type="triangle" w="med" len="med"/>
            </a:ln>
          </p:spPr>
          <p:txBody>
            <a:bodyPr wrap="none" anchor="ctr"/>
            <a:lstStyle/>
            <a:p>
              <a:pPr algn="l"/>
              <a:endParaRPr lang="en-US" sz="2400">
                <a:solidFill>
                  <a:srgbClr val="000000"/>
                </a:solidFill>
                <a:latin typeface="Times New Roman" pitchFamily="18" charset="0"/>
              </a:endParaRPr>
            </a:p>
          </p:txBody>
        </p:sp>
        <p:sp>
          <p:nvSpPr>
            <p:cNvPr id="20" name="Text Box 1076"/>
            <p:cNvSpPr txBox="1">
              <a:spLocks noChangeArrowheads="1"/>
            </p:cNvSpPr>
            <p:nvPr/>
          </p:nvSpPr>
          <p:spPr bwMode="auto">
            <a:xfrm>
              <a:off x="2870" y="2845"/>
              <a:ext cx="889" cy="403"/>
            </a:xfrm>
            <a:prstGeom prst="rect">
              <a:avLst/>
            </a:prstGeom>
            <a:noFill/>
            <a:ln w="9525">
              <a:noFill/>
              <a:miter lim="800000"/>
              <a:headEnd/>
              <a:tailEnd/>
            </a:ln>
          </p:spPr>
          <p:txBody>
            <a:bodyPr wrap="none">
              <a:spAutoFit/>
            </a:bodyPr>
            <a:lstStyle/>
            <a:p>
              <a:pPr algn="l"/>
              <a:r>
                <a:rPr lang="en-US" sz="1200" dirty="0">
                  <a:solidFill>
                    <a:srgbClr val="CC3300"/>
                  </a:solidFill>
                  <a:latin typeface="Times New Roman" pitchFamily="18" charset="0"/>
                </a:rPr>
                <a:t>Spin-up the ocean</a:t>
              </a:r>
            </a:p>
            <a:p>
              <a:pPr algn="l"/>
              <a:r>
                <a:rPr lang="en-US" sz="1200" dirty="0">
                  <a:solidFill>
                    <a:srgbClr val="CC3300"/>
                  </a:solidFill>
                  <a:latin typeface="Times New Roman" pitchFamily="18" charset="0"/>
                </a:rPr>
                <a:t>with observed</a:t>
              </a:r>
            </a:p>
            <a:p>
              <a:pPr algn="l"/>
              <a:r>
                <a:rPr lang="en-US" sz="1200" dirty="0">
                  <a:solidFill>
                    <a:srgbClr val="CC3300"/>
                  </a:solidFill>
                  <a:latin typeface="Times New Roman" pitchFamily="18" charset="0"/>
                </a:rPr>
                <a:t>atmospheric forcing</a:t>
              </a:r>
              <a:endParaRPr lang="en-US" sz="2400" dirty="0">
                <a:solidFill>
                  <a:srgbClr val="000000"/>
                </a:solidFill>
                <a:latin typeface="Times New Roman" pitchFamily="18" charset="0"/>
              </a:endParaRPr>
            </a:p>
          </p:txBody>
        </p:sp>
      </p:grpSp>
      <p:sp>
        <p:nvSpPr>
          <p:cNvPr id="25" name="Text Box 1078"/>
          <p:cNvSpPr txBox="1">
            <a:spLocks noChangeArrowheads="1"/>
          </p:cNvSpPr>
          <p:nvPr/>
        </p:nvSpPr>
        <p:spPr bwMode="auto">
          <a:xfrm>
            <a:off x="1371600" y="3733800"/>
            <a:ext cx="1311275" cy="519113"/>
          </a:xfrm>
          <a:prstGeom prst="rect">
            <a:avLst/>
          </a:prstGeom>
          <a:noFill/>
          <a:ln w="9525">
            <a:noFill/>
            <a:miter lim="800000"/>
            <a:headEnd/>
            <a:tailEnd/>
          </a:ln>
        </p:spPr>
        <p:txBody>
          <a:bodyPr wrap="none">
            <a:spAutoFit/>
          </a:bodyPr>
          <a:lstStyle/>
          <a:p>
            <a:pPr algn="l"/>
            <a:r>
              <a:rPr lang="en-US">
                <a:solidFill>
                  <a:srgbClr val="00FF00"/>
                </a:solidFill>
                <a:latin typeface="Times New Roman" pitchFamily="18" charset="0"/>
              </a:rPr>
              <a:t>Spin-up</a:t>
            </a:r>
            <a:endParaRPr lang="en-US" sz="2400">
              <a:solidFill>
                <a:srgbClr val="000000"/>
              </a:solidFill>
              <a:latin typeface="Times New Roman" pitchFamily="18" charset="0"/>
            </a:endParaRPr>
          </a:p>
        </p:txBody>
      </p:sp>
      <p:sp>
        <p:nvSpPr>
          <p:cNvPr id="26" name="Rectangle 25"/>
          <p:cNvSpPr/>
          <p:nvPr/>
        </p:nvSpPr>
        <p:spPr>
          <a:xfrm>
            <a:off x="1600200" y="4110335"/>
            <a:ext cx="1141658" cy="461665"/>
          </a:xfrm>
          <a:prstGeom prst="rect">
            <a:avLst/>
          </a:prstGeom>
        </p:spPr>
        <p:txBody>
          <a:bodyPr wrap="none">
            <a:spAutoFit/>
          </a:bodyPr>
          <a:lstStyle/>
          <a:p>
            <a:r>
              <a:rPr lang="en-US" sz="2400" dirty="0">
                <a:solidFill>
                  <a:srgbClr val="FF0000"/>
                </a:solidFill>
                <a:latin typeface="Arial" pitchFamily="34" charset="0"/>
                <a:cs typeface="Arial" pitchFamily="34" charset="0"/>
              </a:rPr>
              <a:t>OGCM</a:t>
            </a:r>
            <a:endParaRPr lang="en-US" sz="2400" dirty="0"/>
          </a:p>
        </p:txBody>
      </p:sp>
      <p:sp>
        <p:nvSpPr>
          <p:cNvPr id="27" name="Rectangle 26"/>
          <p:cNvSpPr/>
          <p:nvPr/>
        </p:nvSpPr>
        <p:spPr>
          <a:xfrm>
            <a:off x="4209172" y="2438400"/>
            <a:ext cx="1107997" cy="461665"/>
          </a:xfrm>
          <a:prstGeom prst="rect">
            <a:avLst/>
          </a:prstGeom>
        </p:spPr>
        <p:txBody>
          <a:bodyPr wrap="none">
            <a:spAutoFit/>
          </a:bodyPr>
          <a:lstStyle/>
          <a:p>
            <a:r>
              <a:rPr lang="en-US" sz="2400" dirty="0">
                <a:solidFill>
                  <a:srgbClr val="FF0000"/>
                </a:solidFill>
                <a:latin typeface="Arial" pitchFamily="34" charset="0"/>
                <a:cs typeface="Arial" pitchFamily="34" charset="0"/>
              </a:rPr>
              <a:t>AGCM</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2" end="12"/>
                                            </p:txEl>
                                          </p:spTgt>
                                        </p:tgtEl>
                                        <p:attrNameLst>
                                          <p:attrName>style.visibility</p:attrName>
                                        </p:attrNameLst>
                                      </p:cBhvr>
                                      <p:to>
                                        <p:strVal val="visible"/>
                                      </p:to>
                                    </p:set>
                                    <p:animEffect transition="in" filter="blinds(horizontal)">
                                      <p:cBhvr>
                                        <p:cTn id="10"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Control Run and Climate Drift</a:t>
            </a:r>
          </a:p>
        </p:txBody>
      </p:sp>
      <p:sp>
        <p:nvSpPr>
          <p:cNvPr id="3"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838200"/>
            <a:ext cx="8915400" cy="2769989"/>
          </a:xfrm>
          <a:prstGeom prst="rect">
            <a:avLst/>
          </a:prstGeom>
        </p:spPr>
        <p:txBody>
          <a:bodyPr wrap="square">
            <a:spAutoFit/>
          </a:bodyPr>
          <a:lstStyle/>
          <a:p>
            <a:pPr algn="l">
              <a:buFont typeface="Arial" pitchFamily="34" charset="0"/>
              <a:buChar char="•"/>
            </a:pPr>
            <a:r>
              <a:rPr lang="en-US" sz="2000" b="1" dirty="0">
                <a:solidFill>
                  <a:srgbClr val="FF0000"/>
                </a:solidFill>
              </a:rPr>
              <a:t>  </a:t>
            </a:r>
            <a:r>
              <a:rPr lang="en-US" sz="2000" b="1" dirty="0"/>
              <a:t>After the coupled model being spun up,</a:t>
            </a:r>
            <a:r>
              <a:rPr lang="en-US" sz="2000" b="1" dirty="0">
                <a:solidFill>
                  <a:srgbClr val="FF0000"/>
                </a:solidFill>
              </a:rPr>
              <a:t> a long control run </a:t>
            </a:r>
            <a:r>
              <a:rPr lang="en-US" sz="2000" b="1" dirty="0"/>
              <a:t>of many centuries is often performed before making any climate change simulations. </a:t>
            </a:r>
          </a:p>
          <a:p>
            <a:pPr algn="l">
              <a:buFont typeface="Arial" pitchFamily="34" charset="0"/>
              <a:buChar char="•"/>
            </a:pPr>
            <a:r>
              <a:rPr lang="en-US" sz="2000" b="1" dirty="0"/>
              <a:t>  The stability of the global-mean climate in such a control run without any forcing changes is assessed. Some models may show small trends in deep ocean temperature and salinity (</a:t>
            </a:r>
            <a:r>
              <a:rPr lang="en-US" sz="2000" b="1" dirty="0">
                <a:solidFill>
                  <a:srgbClr val="C00000"/>
                </a:solidFill>
              </a:rPr>
              <a:t>climate drift</a:t>
            </a:r>
            <a:r>
              <a:rPr lang="en-US" sz="2000" b="1" dirty="0"/>
              <a:t>) due to various reasons (e.g., not fully spun-up deep ocean, or small errors in energy conservation in the model, etc.).  </a:t>
            </a:r>
          </a:p>
          <a:p>
            <a:pPr algn="l">
              <a:buFont typeface="Arial" pitchFamily="34" charset="0"/>
              <a:buChar char="•"/>
            </a:pPr>
            <a:r>
              <a:rPr lang="en-US" sz="2000" b="1" dirty="0"/>
              <a:t>  Accurate </a:t>
            </a:r>
            <a:r>
              <a:rPr lang="en-US" sz="2000" b="1" dirty="0">
                <a:solidFill>
                  <a:srgbClr val="C00000"/>
                </a:solidFill>
              </a:rPr>
              <a:t>energy balance </a:t>
            </a:r>
            <a:r>
              <a:rPr lang="en-US" sz="2000" b="1" dirty="0"/>
              <a:t>at the TOA and surface is critical for such a long-term integration in order to avoid climate drift.   </a:t>
            </a:r>
          </a:p>
          <a:p>
            <a:pPr algn="l">
              <a:buFont typeface="Arial" pitchFamily="34" charset="0"/>
              <a:buChar char="•"/>
            </a:pPr>
            <a:endParaRPr lang="en-US" sz="1400" b="1" dirty="0">
              <a:solidFill>
                <a:srgbClr val="FF3300"/>
              </a:solidFill>
            </a:endParaRPr>
          </a:p>
        </p:txBody>
      </p:sp>
      <p:pic>
        <p:nvPicPr>
          <p:cNvPr id="2050" name="Picture 2"/>
          <p:cNvPicPr>
            <a:picLocks noChangeAspect="1" noChangeArrowheads="1"/>
          </p:cNvPicPr>
          <p:nvPr/>
        </p:nvPicPr>
        <p:blipFill>
          <a:blip r:embed="rId3" cstate="print"/>
          <a:srcRect/>
          <a:stretch>
            <a:fillRect/>
          </a:stretch>
        </p:blipFill>
        <p:spPr bwMode="auto">
          <a:xfrm>
            <a:off x="3962400" y="3519616"/>
            <a:ext cx="5029200" cy="3262184"/>
          </a:xfrm>
          <a:prstGeom prst="rect">
            <a:avLst/>
          </a:prstGeom>
          <a:noFill/>
          <a:ln w="9525">
            <a:noFill/>
            <a:miter lim="800000"/>
            <a:headEnd/>
            <a:tailEnd/>
          </a:ln>
        </p:spPr>
      </p:pic>
      <p:sp>
        <p:nvSpPr>
          <p:cNvPr id="29" name="TextBox 28"/>
          <p:cNvSpPr txBox="1"/>
          <p:nvPr/>
        </p:nvSpPr>
        <p:spPr bwMode="auto">
          <a:xfrm>
            <a:off x="3962400" y="6519446"/>
            <a:ext cx="1438214" cy="307777"/>
          </a:xfrm>
          <a:prstGeom prst="rect">
            <a:avLst/>
          </a:prstGeom>
          <a:noFill/>
          <a:ln w="9525">
            <a:noFill/>
            <a:miter lim="800000"/>
            <a:headEnd/>
            <a:tailEnd/>
          </a:ln>
        </p:spPr>
        <p:txBody>
          <a:bodyPr wrap="none" rtlCol="0">
            <a:spAutoFit/>
          </a:bodyPr>
          <a:lstStyle/>
          <a:p>
            <a:pPr marL="342900" indent="-342900" algn="l">
              <a:spcBef>
                <a:spcPct val="20000"/>
              </a:spcBef>
            </a:pPr>
            <a:r>
              <a:rPr lang="en-US" sz="1400" kern="0" dirty="0">
                <a:latin typeface="+mj-lt"/>
              </a:rPr>
              <a:t>Covey et al. 2006</a:t>
            </a:r>
          </a:p>
        </p:txBody>
      </p:sp>
      <p:sp>
        <p:nvSpPr>
          <p:cNvPr id="7" name="TextBox 6"/>
          <p:cNvSpPr txBox="1"/>
          <p:nvPr/>
        </p:nvSpPr>
        <p:spPr bwMode="auto">
          <a:xfrm>
            <a:off x="76200" y="3514904"/>
            <a:ext cx="4091185" cy="3724096"/>
          </a:xfrm>
          <a:prstGeom prst="rect">
            <a:avLst/>
          </a:prstGeom>
          <a:noFill/>
          <a:ln w="9525">
            <a:noFill/>
            <a:miter lim="800000"/>
            <a:headEnd/>
            <a:tailEnd/>
          </a:ln>
        </p:spPr>
        <p:txBody>
          <a:bodyPr wrap="none" rtlCol="0">
            <a:spAutoFit/>
          </a:bodyPr>
          <a:lstStyle/>
          <a:p>
            <a:pPr marL="342900" indent="-342900" algn="l">
              <a:spcBef>
                <a:spcPct val="20000"/>
              </a:spcBef>
            </a:pPr>
            <a:r>
              <a:rPr lang="en-US" sz="2000" b="1" kern="0" dirty="0">
                <a:solidFill>
                  <a:schemeClr val="tx2"/>
                </a:solidFill>
                <a:latin typeface="+mj-lt"/>
              </a:rPr>
              <a:t>The </a:t>
            </a:r>
            <a:r>
              <a:rPr lang="en-US" sz="2000" b="1" kern="0" dirty="0" err="1">
                <a:solidFill>
                  <a:schemeClr val="tx2"/>
                </a:solidFill>
                <a:latin typeface="+mj-lt"/>
              </a:rPr>
              <a:t>EdGCM</a:t>
            </a:r>
            <a:r>
              <a:rPr lang="en-US" sz="2000" b="1" kern="0" dirty="0">
                <a:solidFill>
                  <a:schemeClr val="tx2"/>
                </a:solidFill>
                <a:latin typeface="+mj-lt"/>
              </a:rPr>
              <a:t> may have a drift if it </a:t>
            </a:r>
          </a:p>
          <a:p>
            <a:pPr marL="342900" indent="-342900" algn="l">
              <a:spcBef>
                <a:spcPct val="20000"/>
              </a:spcBef>
            </a:pPr>
            <a:r>
              <a:rPr lang="en-US" sz="2000" b="1" kern="0" dirty="0">
                <a:solidFill>
                  <a:schemeClr val="tx2"/>
                </a:solidFill>
                <a:latin typeface="+mj-lt"/>
              </a:rPr>
              <a:t>starts from different date other than</a:t>
            </a:r>
          </a:p>
          <a:p>
            <a:pPr marL="342900" indent="-342900" algn="l">
              <a:spcBef>
                <a:spcPct val="20000"/>
              </a:spcBef>
            </a:pPr>
            <a:r>
              <a:rPr lang="en-US" sz="2000" b="1" kern="0" dirty="0">
                <a:solidFill>
                  <a:schemeClr val="tx2"/>
                </a:solidFill>
                <a:latin typeface="+mj-lt"/>
              </a:rPr>
              <a:t>1958, as the initial conditions may </a:t>
            </a:r>
          </a:p>
          <a:p>
            <a:pPr marL="342900" indent="-342900" algn="l">
              <a:spcBef>
                <a:spcPct val="20000"/>
              </a:spcBef>
            </a:pPr>
            <a:r>
              <a:rPr lang="en-US" sz="2000" b="1" kern="0" dirty="0">
                <a:solidFill>
                  <a:schemeClr val="tx2"/>
                </a:solidFill>
                <a:latin typeface="+mj-lt"/>
              </a:rPr>
              <a:t>not fit with your GHG or boundary</a:t>
            </a:r>
          </a:p>
          <a:p>
            <a:pPr marL="342900" indent="-342900" algn="l">
              <a:spcBef>
                <a:spcPct val="20000"/>
              </a:spcBef>
            </a:pPr>
            <a:r>
              <a:rPr lang="en-US" sz="2000" b="1" kern="0" dirty="0">
                <a:solidFill>
                  <a:schemeClr val="tx2"/>
                </a:solidFill>
                <a:latin typeface="+mj-lt"/>
              </a:rPr>
              <a:t>conditions.</a:t>
            </a:r>
          </a:p>
          <a:p>
            <a:pPr marL="342900" indent="-342900" algn="l">
              <a:spcBef>
                <a:spcPct val="20000"/>
              </a:spcBef>
            </a:pPr>
            <a:endParaRPr lang="en-US" sz="1600" b="1" kern="0" dirty="0">
              <a:solidFill>
                <a:schemeClr val="tx2"/>
              </a:solidFill>
              <a:latin typeface="+mj-lt"/>
            </a:endParaRPr>
          </a:p>
          <a:p>
            <a:pPr marL="342900" indent="-342900" algn="l">
              <a:spcBef>
                <a:spcPct val="20000"/>
              </a:spcBef>
            </a:pPr>
            <a:r>
              <a:rPr lang="en-US" sz="2000" b="1" kern="0" dirty="0">
                <a:solidFill>
                  <a:schemeClr val="tx2"/>
                </a:solidFill>
                <a:latin typeface="+mj-lt"/>
              </a:rPr>
              <a:t>Please make sure your simulated </a:t>
            </a:r>
          </a:p>
          <a:p>
            <a:pPr marL="342900" indent="-342900" algn="l">
              <a:spcBef>
                <a:spcPct val="20000"/>
              </a:spcBef>
            </a:pPr>
            <a:r>
              <a:rPr lang="en-US" sz="2000" b="1" kern="0">
                <a:solidFill>
                  <a:schemeClr val="tx2"/>
                </a:solidFill>
                <a:latin typeface="+mj-lt"/>
              </a:rPr>
              <a:t>changes do </a:t>
            </a:r>
            <a:r>
              <a:rPr lang="en-US" sz="2000" b="1" kern="0" dirty="0">
                <a:solidFill>
                  <a:schemeClr val="tx2"/>
                </a:solidFill>
                <a:latin typeface="+mj-lt"/>
              </a:rPr>
              <a:t>not include this climate</a:t>
            </a:r>
          </a:p>
          <a:p>
            <a:pPr marL="342900" indent="-342900" algn="l">
              <a:spcBef>
                <a:spcPct val="20000"/>
              </a:spcBef>
            </a:pPr>
            <a:r>
              <a:rPr lang="en-US" sz="2000" b="1" kern="0" dirty="0">
                <a:solidFill>
                  <a:schemeClr val="tx2"/>
                </a:solidFill>
                <a:latin typeface="+mj-lt"/>
              </a:rPr>
              <a:t>drift.</a:t>
            </a:r>
          </a:p>
          <a:p>
            <a:pPr marL="342900" indent="-342900" algn="l">
              <a:spcBef>
                <a:spcPct val="20000"/>
              </a:spcBef>
            </a:pPr>
            <a:r>
              <a:rPr lang="en-US" sz="2000" b="1" kern="0" dirty="0">
                <a:solidFill>
                  <a:schemeClr val="tx2"/>
                </a:solidFill>
                <a:latin typeface="+mj-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Climate Change Simulations</a:t>
            </a:r>
          </a:p>
        </p:txBody>
      </p:sp>
      <p:sp>
        <p:nvSpPr>
          <p:cNvPr id="3"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838200"/>
            <a:ext cx="8915400" cy="6632585"/>
          </a:xfrm>
          <a:prstGeom prst="rect">
            <a:avLst/>
          </a:prstGeom>
        </p:spPr>
        <p:txBody>
          <a:bodyPr wrap="square">
            <a:spAutoFit/>
          </a:bodyPr>
          <a:lstStyle/>
          <a:p>
            <a:pPr algn="l">
              <a:buFont typeface="Arial" pitchFamily="34" charset="0"/>
              <a:buChar char="•"/>
            </a:pPr>
            <a:r>
              <a:rPr lang="en-US" sz="2000" b="1" dirty="0"/>
              <a:t> Refer to numerical experiments in which some changes are made to the </a:t>
            </a:r>
            <a:r>
              <a:rPr lang="en-US" sz="2000" b="1" dirty="0">
                <a:solidFill>
                  <a:srgbClr val="C00000"/>
                </a:solidFill>
              </a:rPr>
              <a:t>external forcing</a:t>
            </a:r>
            <a:r>
              <a:rPr lang="en-US" sz="2000" b="1" dirty="0"/>
              <a:t> (e.g., GHGs or solar radiation or volcanic aerosols), or </a:t>
            </a:r>
            <a:r>
              <a:rPr lang="en-US" sz="2000" b="1" dirty="0">
                <a:solidFill>
                  <a:srgbClr val="C00000"/>
                </a:solidFill>
              </a:rPr>
              <a:t>boundary conditions </a:t>
            </a:r>
            <a:r>
              <a:rPr lang="en-US" sz="2000" b="1" dirty="0"/>
              <a:t>(e.g., land cover, or SSTs  for AMIP runs) relative to a control run. The model may restart from a state of the control run and integrate forward with the changes. </a:t>
            </a:r>
          </a:p>
          <a:p>
            <a:pPr algn="l"/>
            <a:endParaRPr lang="en-US" sz="1100" b="1" dirty="0"/>
          </a:p>
          <a:p>
            <a:pPr algn="l">
              <a:buFont typeface="Arial" pitchFamily="34" charset="0"/>
              <a:buChar char="•"/>
            </a:pPr>
            <a:r>
              <a:rPr lang="en-US" sz="2000" b="1" dirty="0"/>
              <a:t>  </a:t>
            </a:r>
            <a:r>
              <a:rPr lang="en-US" sz="2400" b="1" dirty="0">
                <a:solidFill>
                  <a:srgbClr val="C00000"/>
                </a:solidFill>
              </a:rPr>
              <a:t>Common climate change simulations: </a:t>
            </a:r>
          </a:p>
          <a:p>
            <a:pPr algn="l"/>
            <a:r>
              <a:rPr lang="en-US" sz="2000" b="1" dirty="0"/>
              <a:t>    -  </a:t>
            </a:r>
            <a:r>
              <a:rPr lang="en-US" sz="2000" b="1" dirty="0">
                <a:solidFill>
                  <a:srgbClr val="FF0000"/>
                </a:solidFill>
              </a:rPr>
              <a:t>2xCO2 experiments</a:t>
            </a:r>
            <a:r>
              <a:rPr lang="en-US" sz="2000" b="1" dirty="0"/>
              <a:t> (change to CO2 level), often with a slab ocean model. </a:t>
            </a:r>
          </a:p>
          <a:p>
            <a:pPr algn="l"/>
            <a:r>
              <a:rPr lang="en-US" sz="2000" b="1" dirty="0"/>
              <a:t>    -  </a:t>
            </a:r>
            <a:r>
              <a:rPr lang="en-US" sz="2000" b="1" dirty="0">
                <a:solidFill>
                  <a:srgbClr val="FF0000"/>
                </a:solidFill>
              </a:rPr>
              <a:t>Ice age experiments</a:t>
            </a:r>
            <a:r>
              <a:rPr lang="en-US" sz="2000" b="1" dirty="0"/>
              <a:t> (changes in CO2 and land boundary conditions) </a:t>
            </a:r>
          </a:p>
          <a:p>
            <a:pPr algn="l"/>
            <a:r>
              <a:rPr lang="en-US" sz="2000" b="1" dirty="0"/>
              <a:t>    -  </a:t>
            </a:r>
            <a:r>
              <a:rPr lang="en-US" sz="2000" b="1" dirty="0">
                <a:solidFill>
                  <a:srgbClr val="FF0000"/>
                </a:solidFill>
              </a:rPr>
              <a:t>20</a:t>
            </a:r>
            <a:r>
              <a:rPr lang="en-US" sz="2000" b="1" baseline="30000" dirty="0">
                <a:solidFill>
                  <a:srgbClr val="FF0000"/>
                </a:solidFill>
              </a:rPr>
              <a:t>th</a:t>
            </a:r>
            <a:r>
              <a:rPr lang="en-US" sz="2000" b="1" dirty="0">
                <a:solidFill>
                  <a:srgbClr val="FF0000"/>
                </a:solidFill>
              </a:rPr>
              <a:t> century historical climate simulations</a:t>
            </a:r>
            <a:r>
              <a:rPr lang="en-US" sz="2000" b="1" dirty="0"/>
              <a:t> (observed </a:t>
            </a:r>
            <a:r>
              <a:rPr lang="en-US" sz="2000" b="1" dirty="0" err="1"/>
              <a:t>GHG+solar</a:t>
            </a:r>
            <a:r>
              <a:rPr lang="en-US" sz="2000" b="1" dirty="0"/>
              <a:t> rad. changes)</a:t>
            </a:r>
          </a:p>
          <a:p>
            <a:pPr algn="l"/>
            <a:r>
              <a:rPr lang="en-US" sz="2000" b="1" dirty="0"/>
              <a:t>    -  </a:t>
            </a:r>
            <a:r>
              <a:rPr lang="en-US" sz="2000" b="1" dirty="0">
                <a:solidFill>
                  <a:schemeClr val="tx2"/>
                </a:solidFill>
              </a:rPr>
              <a:t>Future climate simulations</a:t>
            </a:r>
            <a:r>
              <a:rPr lang="en-US" sz="2000" b="1" dirty="0"/>
              <a:t> (GHG changes under certain emissions scenarios). </a:t>
            </a:r>
          </a:p>
          <a:p>
            <a:pPr algn="l"/>
            <a:r>
              <a:rPr lang="en-US" sz="2000" b="1" dirty="0"/>
              <a:t>    -  </a:t>
            </a:r>
            <a:r>
              <a:rPr lang="en-US" sz="2000" b="1" dirty="0">
                <a:solidFill>
                  <a:schemeClr val="tx2"/>
                </a:solidFill>
              </a:rPr>
              <a:t>Historical AMIP simulations </a:t>
            </a:r>
            <a:r>
              <a:rPr lang="en-US" sz="2000" b="1" dirty="0"/>
              <a:t>(an AGCM forced with observed monthly series of </a:t>
            </a:r>
          </a:p>
          <a:p>
            <a:pPr algn="l"/>
            <a:r>
              <a:rPr lang="en-US" sz="2000" b="1" dirty="0"/>
              <a:t>                                                         SST and sea-ice extent).    </a:t>
            </a:r>
          </a:p>
          <a:p>
            <a:pPr algn="l"/>
            <a:r>
              <a:rPr lang="en-US" sz="2000" b="1" dirty="0"/>
              <a:t>    -</a:t>
            </a:r>
            <a:r>
              <a:rPr lang="en-US" sz="2000" b="1" dirty="0">
                <a:solidFill>
                  <a:schemeClr val="tx2"/>
                </a:solidFill>
              </a:rPr>
              <a:t> Historical climate simulations with individual forcing changes </a:t>
            </a:r>
            <a:r>
              <a:rPr lang="en-US" sz="2000" b="1" dirty="0"/>
              <a:t>(e.g., solar, GHG,     </a:t>
            </a:r>
          </a:p>
          <a:p>
            <a:pPr algn="l"/>
            <a:r>
              <a:rPr lang="en-US" sz="2000" b="1" dirty="0"/>
              <a:t>     aerosol, volcanic forcing , or land cover change only) 	</a:t>
            </a:r>
          </a:p>
          <a:p>
            <a:pPr algn="l"/>
            <a:r>
              <a:rPr lang="en-US" sz="1400" b="1" dirty="0"/>
              <a:t> </a:t>
            </a:r>
            <a:endParaRPr lang="en-US" sz="700" b="1" dirty="0"/>
          </a:p>
          <a:p>
            <a:pPr algn="l">
              <a:buFont typeface="Arial" pitchFamily="34" charset="0"/>
              <a:buChar char="•"/>
            </a:pPr>
            <a:r>
              <a:rPr lang="en-US" sz="2000" b="1" dirty="0"/>
              <a:t>  </a:t>
            </a:r>
            <a:r>
              <a:rPr lang="en-US" sz="2400" b="1" dirty="0">
                <a:solidFill>
                  <a:srgbClr val="C00000"/>
                </a:solidFill>
              </a:rPr>
              <a:t>Other climate simulations:</a:t>
            </a:r>
          </a:p>
          <a:p>
            <a:pPr algn="l"/>
            <a:r>
              <a:rPr lang="en-US" sz="2000" b="1" dirty="0">
                <a:solidFill>
                  <a:srgbClr val="C00000"/>
                </a:solidFill>
              </a:rPr>
              <a:t>   </a:t>
            </a:r>
            <a:r>
              <a:rPr lang="en-US" sz="2000" b="1" dirty="0">
                <a:solidFill>
                  <a:schemeClr val="tx2"/>
                </a:solidFill>
              </a:rPr>
              <a:t>- Climate sensitivity experiments: </a:t>
            </a:r>
            <a:r>
              <a:rPr lang="en-US" sz="2000" b="1" dirty="0"/>
              <a:t>model runs to test the sensitivity of the model </a:t>
            </a:r>
          </a:p>
          <a:p>
            <a:pPr algn="l"/>
            <a:r>
              <a:rPr lang="en-US" sz="2000" b="1" dirty="0"/>
              <a:t>     climate to certain changes to model physics or boundary conditions (e.g.,  </a:t>
            </a:r>
          </a:p>
          <a:p>
            <a:pPr algn="l"/>
            <a:r>
              <a:rPr lang="en-US" sz="2000" b="1" dirty="0"/>
              <a:t>     topography). Often used in model development. </a:t>
            </a:r>
            <a:r>
              <a:rPr lang="en-US" sz="2000" b="1" dirty="0">
                <a:solidFill>
                  <a:schemeClr val="tx2"/>
                </a:solidFill>
              </a:rPr>
              <a:t> </a:t>
            </a:r>
            <a:r>
              <a:rPr lang="en-US" sz="2400" b="1" dirty="0">
                <a:solidFill>
                  <a:srgbClr val="C00000"/>
                </a:solidFill>
              </a:rPr>
              <a:t>	 </a:t>
            </a:r>
          </a:p>
          <a:p>
            <a:pPr algn="l"/>
            <a:r>
              <a:rPr lang="en-US" sz="2400" b="1" dirty="0">
                <a:solidFill>
                  <a:srgbClr val="C00000"/>
                </a:solidFill>
              </a:rPr>
              <a:t>   </a:t>
            </a:r>
          </a:p>
          <a:p>
            <a:pPr algn="l">
              <a:buFont typeface="Arial" pitchFamily="34" charset="0"/>
              <a:buChar char="•"/>
            </a:pPr>
            <a:endParaRPr lang="en-US" sz="2400" b="1" dirty="0">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blinds(horizontal)">
                                      <p:cBhvr>
                                        <p:cTn id="13" dur="500"/>
                                        <p:tgtEl>
                                          <p:spTgt spid="5">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blinds(horizontal)">
                                      <p:cBhvr>
                                        <p:cTn id="16" dur="500"/>
                                        <p:tgtEl>
                                          <p:spTgt spid="5">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blinds(horizontal)">
                                      <p:cBhvr>
                                        <p:cTn id="19" dur="500"/>
                                        <p:tgtEl>
                                          <p:spTgt spid="5">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blinds(horizontal)">
                                      <p:cBhvr>
                                        <p:cTn id="22" dur="500"/>
                                        <p:tgtEl>
                                          <p:spTgt spid="5">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blinds(horizontal)">
                                      <p:cBhvr>
                                        <p:cTn id="25" dur="500"/>
                                        <p:tgtEl>
                                          <p:spTgt spid="5">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blinds(horizontal)">
                                      <p:cBhvr>
                                        <p:cTn id="28" dur="500"/>
                                        <p:tgtEl>
                                          <p:spTgt spid="5">
                                            <p:txEl>
                                              <p:pRg st="9" end="9"/>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Effect transition="in" filter="blinds(horizontal)">
                                      <p:cBhvr>
                                        <p:cTn id="31" dur="500"/>
                                        <p:tgtEl>
                                          <p:spTgt spid="5">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
                                            <p:txEl>
                                              <p:pRg st="12" end="12"/>
                                            </p:txEl>
                                          </p:spTgt>
                                        </p:tgtEl>
                                        <p:attrNameLst>
                                          <p:attrName>style.visibility</p:attrName>
                                        </p:attrNameLst>
                                      </p:cBhvr>
                                      <p:to>
                                        <p:strVal val="visible"/>
                                      </p:to>
                                    </p:set>
                                    <p:animEffect transition="in" filter="blinds(horizontal)">
                                      <p:cBhvr>
                                        <p:cTn id="36" dur="500"/>
                                        <p:tgtEl>
                                          <p:spTgt spid="5">
                                            <p:txEl>
                                              <p:pRg st="12" end="1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animEffect transition="in" filter="blinds(horizontal)">
                                      <p:cBhvr>
                                        <p:cTn id="39" dur="500"/>
                                        <p:tgtEl>
                                          <p:spTgt spid="5">
                                            <p:txEl>
                                              <p:pRg st="13" end="1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blinds(horizontal)">
                                      <p:cBhvr>
                                        <p:cTn id="42" dur="500"/>
                                        <p:tgtEl>
                                          <p:spTgt spid="5">
                                            <p:txEl>
                                              <p:pRg st="14" end="14"/>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5">
                                            <p:txEl>
                                              <p:pRg st="15" end="15"/>
                                            </p:txEl>
                                          </p:spTgt>
                                        </p:tgtEl>
                                        <p:attrNameLst>
                                          <p:attrName>style.visibility</p:attrName>
                                        </p:attrNameLst>
                                      </p:cBhvr>
                                      <p:to>
                                        <p:strVal val="visible"/>
                                      </p:to>
                                    </p:set>
                                    <p:animEffect transition="in" filter="blinds(horizontal)">
                                      <p:cBhvr>
                                        <p:cTn id="45"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How Do We Make Climate Projections?</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grpSp>
        <p:nvGrpSpPr>
          <p:cNvPr id="4" name="Group 31"/>
          <p:cNvGrpSpPr/>
          <p:nvPr/>
        </p:nvGrpSpPr>
        <p:grpSpPr>
          <a:xfrm>
            <a:off x="990600" y="1028700"/>
            <a:ext cx="6705600" cy="5600700"/>
            <a:chOff x="381000" y="1028700"/>
            <a:chExt cx="6705600" cy="5600700"/>
          </a:xfrm>
        </p:grpSpPr>
        <p:sp>
          <p:nvSpPr>
            <p:cNvPr id="6" name="Rectangle 5"/>
            <p:cNvSpPr/>
            <p:nvPr/>
          </p:nvSpPr>
          <p:spPr bwMode="auto">
            <a:xfrm>
              <a:off x="381000" y="10668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Projections of future population growth, economy, energy sources, etc.</a:t>
              </a:r>
              <a:endParaRPr kumimoji="0" lang="en-US" sz="1400" b="1" i="0" u="none" strike="noStrike" cap="none" normalizeH="0" baseline="0" dirty="0">
                <a:ln>
                  <a:noFill/>
                </a:ln>
                <a:effectLst/>
                <a:latin typeface="Arial Narrow" pitchFamily="34" charset="0"/>
              </a:endParaRPr>
            </a:p>
          </p:txBody>
        </p:sp>
        <p:sp>
          <p:nvSpPr>
            <p:cNvPr id="7" name="Rectangle 6"/>
            <p:cNvSpPr/>
            <p:nvPr/>
          </p:nvSpPr>
          <p:spPr bwMode="auto">
            <a:xfrm>
              <a:off x="381000" y="26670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Model projections of future GHG emissions scenarios</a:t>
              </a:r>
              <a:endParaRPr kumimoji="0" lang="en-US" sz="1400" b="1" i="0" u="none" strike="noStrike" cap="none" normalizeH="0" baseline="0" dirty="0">
                <a:ln>
                  <a:noFill/>
                </a:ln>
                <a:effectLst/>
                <a:latin typeface="Arial Narrow" pitchFamily="34" charset="0"/>
              </a:endParaRPr>
            </a:p>
          </p:txBody>
        </p:sp>
        <p:sp>
          <p:nvSpPr>
            <p:cNvPr id="8" name="Down Arrow 7"/>
            <p:cNvSpPr/>
            <p:nvPr/>
          </p:nvSpPr>
          <p:spPr bwMode="auto">
            <a:xfrm>
              <a:off x="1524000" y="1828800"/>
              <a:ext cx="304800" cy="826008"/>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9" name="Rectangle 8"/>
            <p:cNvSpPr/>
            <p:nvPr/>
          </p:nvSpPr>
          <p:spPr bwMode="auto">
            <a:xfrm>
              <a:off x="381000" y="426085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Model Projections of future </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t>GHG concentrations</a:t>
              </a:r>
              <a:endParaRPr kumimoji="0" lang="en-US" sz="1400" b="1" i="0" u="none" strike="noStrike" cap="none" normalizeH="0" baseline="0" dirty="0">
                <a:ln>
                  <a:noFill/>
                </a:ln>
                <a:effectLst/>
                <a:latin typeface="Arial Narrow" pitchFamily="34" charset="0"/>
              </a:endParaRPr>
            </a:p>
          </p:txBody>
        </p:sp>
        <p:sp>
          <p:nvSpPr>
            <p:cNvPr id="10" name="Down Arrow 9"/>
            <p:cNvSpPr/>
            <p:nvPr/>
          </p:nvSpPr>
          <p:spPr bwMode="auto">
            <a:xfrm>
              <a:off x="1447800" y="3441192"/>
              <a:ext cx="304800" cy="826008"/>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2" name="Rectangle 11"/>
            <p:cNvSpPr/>
            <p:nvPr/>
          </p:nvSpPr>
          <p:spPr bwMode="auto">
            <a:xfrm>
              <a:off x="4572000" y="10287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Narrow" pitchFamily="34" charset="0"/>
                </a:rPr>
                <a:t>Earth</a:t>
              </a:r>
              <a:r>
                <a:rPr kumimoji="0" lang="en-US" sz="1800" b="1" i="0" u="none" strike="noStrike" cap="none" normalizeH="0" dirty="0">
                  <a:ln>
                    <a:noFill/>
                  </a:ln>
                  <a:solidFill>
                    <a:schemeClr val="tx2"/>
                  </a:solidFill>
                  <a:effectLst/>
                  <a:latin typeface="Arial Narrow" pitchFamily="34" charset="0"/>
                </a:rPr>
                <a:t> System Models</a:t>
              </a:r>
              <a:endParaRPr kumimoji="0" lang="en-US" sz="1800" b="1" i="0" u="none" strike="noStrike" cap="none" normalizeH="0" baseline="0" dirty="0">
                <a:ln>
                  <a:noFill/>
                </a:ln>
                <a:solidFill>
                  <a:schemeClr val="tx2"/>
                </a:solidFill>
                <a:effectLst/>
                <a:latin typeface="Arial Narrow" pitchFamily="34" charset="0"/>
              </a:endParaRPr>
            </a:p>
          </p:txBody>
        </p:sp>
        <p:cxnSp>
          <p:nvCxnSpPr>
            <p:cNvPr id="21" name="Elbow Connector 20"/>
            <p:cNvCxnSpPr>
              <a:stCxn id="9" idx="3"/>
              <a:endCxn id="12" idx="1"/>
            </p:cNvCxnSpPr>
            <p:nvPr/>
          </p:nvCxnSpPr>
          <p:spPr bwMode="auto">
            <a:xfrm flipV="1">
              <a:off x="2895600" y="1409700"/>
              <a:ext cx="1676400" cy="3232150"/>
            </a:xfrm>
            <a:prstGeom prst="bentConnector3">
              <a:avLst>
                <a:gd name="adj1" fmla="val 23485"/>
              </a:avLst>
            </a:prstGeom>
            <a:solidFill>
              <a:schemeClr val="accent1"/>
            </a:solidFill>
            <a:ln w="63500" cap="flat" cmpd="sng" algn="ctr">
              <a:solidFill>
                <a:schemeClr val="bg2"/>
              </a:solidFill>
              <a:prstDash val="solid"/>
              <a:round/>
              <a:headEnd type="none" w="med" len="med"/>
              <a:tailEnd type="arrow"/>
            </a:ln>
            <a:effectLst/>
          </p:spPr>
        </p:cxnSp>
        <p:sp>
          <p:nvSpPr>
            <p:cNvPr id="24" name="Rectangle 23"/>
            <p:cNvSpPr/>
            <p:nvPr/>
          </p:nvSpPr>
          <p:spPr bwMode="auto">
            <a:xfrm>
              <a:off x="4572000" y="26416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t>Global climate projections from multiple models &amp; multiple runs</a:t>
              </a:r>
              <a:endParaRPr kumimoji="0" lang="en-US" sz="1400" b="1" i="0" u="none" strike="noStrike" cap="none" normalizeH="0" baseline="0" dirty="0">
                <a:ln>
                  <a:noFill/>
                </a:ln>
                <a:effectLst/>
                <a:latin typeface="Arial Narrow" pitchFamily="34" charset="0"/>
              </a:endParaRPr>
            </a:p>
          </p:txBody>
        </p:sp>
        <p:sp>
          <p:nvSpPr>
            <p:cNvPr id="25" name="Down Arrow 24"/>
            <p:cNvSpPr/>
            <p:nvPr/>
          </p:nvSpPr>
          <p:spPr bwMode="auto">
            <a:xfrm>
              <a:off x="5715000" y="1803400"/>
              <a:ext cx="304800" cy="826008"/>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6" name="Rectangle 25"/>
            <p:cNvSpPr/>
            <p:nvPr/>
          </p:nvSpPr>
          <p:spPr bwMode="auto">
            <a:xfrm>
              <a:off x="4572000" y="42672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solidFill>
                    <a:schemeClr val="tx2"/>
                  </a:solidFill>
                </a:rPr>
                <a:t>Regional climate model downscaling </a:t>
              </a:r>
              <a:endParaRPr kumimoji="0" lang="en-US" sz="1800" b="1" i="0" u="none" strike="noStrike" cap="none" normalizeH="0" baseline="0" dirty="0">
                <a:ln>
                  <a:noFill/>
                </a:ln>
                <a:solidFill>
                  <a:schemeClr val="tx2"/>
                </a:solidFill>
                <a:effectLst/>
                <a:latin typeface="Arial Narrow" pitchFamily="34" charset="0"/>
              </a:endParaRPr>
            </a:p>
          </p:txBody>
        </p:sp>
        <p:sp>
          <p:nvSpPr>
            <p:cNvPr id="27" name="Down Arrow 26"/>
            <p:cNvSpPr/>
            <p:nvPr/>
          </p:nvSpPr>
          <p:spPr bwMode="auto">
            <a:xfrm>
              <a:off x="5715000" y="3429000"/>
              <a:ext cx="304800" cy="826008"/>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8" name="Rectangle 27"/>
            <p:cNvSpPr/>
            <p:nvPr/>
          </p:nvSpPr>
          <p:spPr bwMode="auto">
            <a:xfrm>
              <a:off x="4572000" y="58674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Narrow" pitchFamily="34" charset="0"/>
                </a:rPr>
                <a:t>Regional &amp;</a:t>
              </a:r>
              <a:r>
                <a:rPr kumimoji="0" lang="en-US" sz="1400" b="1" i="0" u="none" strike="noStrike" cap="none" normalizeH="0" dirty="0">
                  <a:ln>
                    <a:noFill/>
                  </a:ln>
                  <a:effectLst/>
                  <a:latin typeface="Arial Narrow" pitchFamily="34" charset="0"/>
                </a:rPr>
                <a:t> local climate changes</a:t>
              </a:r>
              <a:endParaRPr kumimoji="0" lang="en-US" sz="1400" b="1" i="0" u="none" strike="noStrike" cap="none" normalizeH="0" baseline="0" dirty="0">
                <a:ln>
                  <a:noFill/>
                </a:ln>
                <a:effectLst/>
                <a:latin typeface="Arial Narrow" pitchFamily="34" charset="0"/>
              </a:endParaRPr>
            </a:p>
          </p:txBody>
        </p:sp>
        <p:sp>
          <p:nvSpPr>
            <p:cNvPr id="29" name="Down Arrow 28"/>
            <p:cNvSpPr/>
            <p:nvPr/>
          </p:nvSpPr>
          <p:spPr bwMode="auto">
            <a:xfrm>
              <a:off x="5715000" y="5029200"/>
              <a:ext cx="304800" cy="826008"/>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30" name="Rectangle 29"/>
            <p:cNvSpPr/>
            <p:nvPr/>
          </p:nvSpPr>
          <p:spPr bwMode="auto">
            <a:xfrm>
              <a:off x="1079500" y="5867400"/>
              <a:ext cx="2514600" cy="7620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Narrow" pitchFamily="34" charset="0"/>
                </a:rPr>
                <a:t>Assessment of</a:t>
              </a:r>
              <a:r>
                <a:rPr kumimoji="0" lang="en-US" sz="1400" b="1" i="0" u="none" strike="noStrike" cap="none" normalizeH="0" dirty="0">
                  <a:ln>
                    <a:noFill/>
                  </a:ln>
                  <a:effectLst/>
                  <a:latin typeface="Arial Narrow" pitchFamily="34" charset="0"/>
                </a:rPr>
                <a:t> c</a:t>
              </a:r>
              <a:r>
                <a:rPr kumimoji="0" lang="en-US" sz="1400" b="1" i="0" u="none" strike="noStrike" cap="none" normalizeH="0" baseline="0" dirty="0">
                  <a:ln>
                    <a:noFill/>
                  </a:ln>
                  <a:effectLst/>
                  <a:latin typeface="Arial Narrow" pitchFamily="34" charset="0"/>
                </a:rPr>
                <a:t>limate change impacts</a:t>
              </a:r>
            </a:p>
          </p:txBody>
        </p:sp>
        <p:sp>
          <p:nvSpPr>
            <p:cNvPr id="31" name="Down Arrow 30"/>
            <p:cNvSpPr/>
            <p:nvPr/>
          </p:nvSpPr>
          <p:spPr bwMode="auto">
            <a:xfrm rot="5400000">
              <a:off x="3946398" y="5775198"/>
              <a:ext cx="304800" cy="946404"/>
            </a:xfrm>
            <a:prstGeom prst="downArrow">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52400"/>
            <a:ext cx="708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Outline of Today’s Lecture</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2</a:t>
            </a:fld>
            <a:endParaRPr lang="en-US" dirty="0">
              <a:solidFill>
                <a:schemeClr val="bg2"/>
              </a:solidFill>
            </a:endParaRPr>
          </a:p>
        </p:txBody>
      </p:sp>
      <p:sp>
        <p:nvSpPr>
          <p:cNvPr id="6" name="Rectangle 3"/>
          <p:cNvSpPr txBox="1">
            <a:spLocks noChangeArrowheads="1"/>
          </p:cNvSpPr>
          <p:nvPr/>
        </p:nvSpPr>
        <p:spPr bwMode="auto">
          <a:xfrm>
            <a:off x="304800" y="990600"/>
            <a:ext cx="8382000" cy="5562600"/>
          </a:xfrm>
          <a:prstGeom prst="rect">
            <a:avLst/>
          </a:prstGeom>
          <a:noFill/>
          <a:ln w="9525">
            <a:noFill/>
            <a:miter lim="800000"/>
            <a:headEnd/>
            <a:tailEnd/>
          </a:ln>
        </p:spPr>
        <p:txBody>
          <a:bodyPr/>
          <a:lstStyle/>
          <a:p>
            <a:pPr marL="342900" indent="-342900" algn="l">
              <a:spcBef>
                <a:spcPct val="20000"/>
              </a:spcBef>
              <a:buFont typeface="Arial" pitchFamily="34" charset="0"/>
              <a:buChar char="•"/>
              <a:defRPr/>
            </a:pPr>
            <a:r>
              <a:rPr lang="en-US" sz="300" b="1" kern="0" dirty="0">
                <a:solidFill>
                  <a:srgbClr val="C00000"/>
                </a:solidFill>
                <a:latin typeface="Microsoft Sans Serif" pitchFamily="34" charset="0"/>
              </a:rPr>
              <a:t>	</a:t>
            </a:r>
            <a:endParaRPr lang="en-US" sz="24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Climate simulation, climate prediction vs. projection</a:t>
            </a:r>
          </a:p>
          <a:p>
            <a:pPr marL="342900" indent="-342900" algn="l">
              <a:spcBef>
                <a:spcPct val="20000"/>
              </a:spcBef>
              <a:buFontTx/>
              <a:buChar char="•"/>
              <a:defRPr/>
            </a:pPr>
            <a:endParaRPr lang="en-US" sz="11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What are the common climate simulations?   </a:t>
            </a:r>
          </a:p>
          <a:p>
            <a:pPr marL="342900" indent="-342900" algn="l">
              <a:spcBef>
                <a:spcPct val="20000"/>
              </a:spcBef>
              <a:buFontTx/>
              <a:buChar char="•"/>
              <a:defRPr/>
            </a:pPr>
            <a:endParaRPr lang="en-US" sz="12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Initial conditions and model spin-up </a:t>
            </a:r>
          </a:p>
          <a:p>
            <a:pPr marL="342900" indent="-342900" algn="l">
              <a:spcBef>
                <a:spcPct val="20000"/>
              </a:spcBef>
              <a:buFontTx/>
              <a:buChar char="•"/>
              <a:defRPr/>
            </a:pPr>
            <a:endParaRPr lang="en-US" sz="14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Control run and climate drift</a:t>
            </a:r>
          </a:p>
          <a:p>
            <a:pPr marL="342900" indent="-342900" algn="l">
              <a:spcBef>
                <a:spcPct val="20000"/>
              </a:spcBef>
              <a:buFontTx/>
              <a:buChar char="•"/>
              <a:defRPr/>
            </a:pPr>
            <a:endParaRPr lang="en-US" sz="16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Climate change simulations</a:t>
            </a:r>
          </a:p>
          <a:p>
            <a:pPr marL="342900" indent="-342900" algn="l">
              <a:spcBef>
                <a:spcPct val="20000"/>
              </a:spcBef>
              <a:buFontTx/>
              <a:buChar char="•"/>
              <a:defRPr/>
            </a:pPr>
            <a:endParaRPr lang="en-US" sz="14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Regional climate simulations and downscaling</a:t>
            </a:r>
          </a:p>
          <a:p>
            <a:pPr marL="342900" indent="-342900" algn="l">
              <a:spcBef>
                <a:spcPct val="20000"/>
              </a:spcBef>
              <a:buFontTx/>
              <a:buChar char="•"/>
              <a:defRPr/>
            </a:pPr>
            <a:endParaRPr lang="en-US" sz="1600" b="1" kern="0" dirty="0">
              <a:solidFill>
                <a:srgbClr val="C00000"/>
              </a:solidFill>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Steps to carry out a climate simulation</a:t>
            </a:r>
          </a:p>
        </p:txBody>
      </p:sp>
      <p:sp>
        <p:nvSpPr>
          <p:cNvPr id="7"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cstate="print"/>
          <a:srcRect/>
          <a:stretch>
            <a:fillRect/>
          </a:stretch>
        </p:blipFill>
        <p:spPr bwMode="auto">
          <a:xfrm>
            <a:off x="6350" y="1381125"/>
            <a:ext cx="9131300" cy="4095750"/>
          </a:xfrm>
          <a:prstGeom prst="rect">
            <a:avLst/>
          </a:prstGeom>
          <a:noFill/>
          <a:ln w="9525">
            <a:noFill/>
            <a:miter lim="800000"/>
            <a:headEnd/>
            <a:tailEnd/>
          </a:ln>
        </p:spPr>
      </p:pic>
      <p:sp>
        <p:nvSpPr>
          <p:cNvPr id="3"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Projections of CO</a:t>
            </a:r>
            <a:r>
              <a:rPr lang="en-US" sz="2000" b="1" kern="0" dirty="0">
                <a:solidFill>
                  <a:srgbClr val="FF3300"/>
                </a:solidFill>
                <a:latin typeface="Arial" charset="0"/>
                <a:ea typeface="SimSun" pitchFamily="2" charset="-122"/>
              </a:rPr>
              <a:t>2</a:t>
            </a:r>
            <a:r>
              <a:rPr lang="en-US" b="1" kern="0" dirty="0">
                <a:solidFill>
                  <a:srgbClr val="FF3300"/>
                </a:solidFill>
                <a:latin typeface="Arial" charset="0"/>
                <a:ea typeface="SimSun" pitchFamily="2" charset="-122"/>
              </a:rPr>
              <a:t>, CH</a:t>
            </a:r>
            <a:r>
              <a:rPr lang="en-US" sz="2000" b="1" kern="0" dirty="0">
                <a:solidFill>
                  <a:srgbClr val="FF3300"/>
                </a:solidFill>
                <a:latin typeface="Arial" charset="0"/>
                <a:ea typeface="SimSun" pitchFamily="2" charset="-122"/>
              </a:rPr>
              <a:t>4</a:t>
            </a:r>
            <a:r>
              <a:rPr lang="en-US" b="1" kern="0" dirty="0">
                <a:solidFill>
                  <a:srgbClr val="FF3300"/>
                </a:solidFill>
                <a:latin typeface="Arial" charset="0"/>
                <a:ea typeface="SimSun" pitchFamily="2" charset="-122"/>
              </a:rPr>
              <a:t> &amp; N</a:t>
            </a:r>
            <a:r>
              <a:rPr lang="en-US" sz="2000" b="1" kern="0" dirty="0">
                <a:solidFill>
                  <a:srgbClr val="FF3300"/>
                </a:solidFill>
                <a:latin typeface="Arial" charset="0"/>
                <a:ea typeface="SimSun" pitchFamily="2" charset="-122"/>
              </a:rPr>
              <a:t>2</a:t>
            </a:r>
            <a:r>
              <a:rPr lang="en-US" b="1" kern="0" dirty="0">
                <a:solidFill>
                  <a:srgbClr val="FF3300"/>
                </a:solidFill>
                <a:latin typeface="Arial" charset="0"/>
                <a:ea typeface="SimSun" pitchFamily="2" charset="-122"/>
              </a:rPr>
              <a:t>O Concentrations</a:t>
            </a:r>
          </a:p>
        </p:txBody>
      </p:sp>
      <p:sp>
        <p:nvSpPr>
          <p:cNvPr id="4"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TextBox 4"/>
          <p:cNvSpPr txBox="1"/>
          <p:nvPr/>
        </p:nvSpPr>
        <p:spPr>
          <a:xfrm>
            <a:off x="294931" y="5791200"/>
            <a:ext cx="8568371" cy="830997"/>
          </a:xfrm>
          <a:prstGeom prst="rect">
            <a:avLst/>
          </a:prstGeom>
          <a:noFill/>
        </p:spPr>
        <p:txBody>
          <a:bodyPr wrap="none" rtlCol="0">
            <a:spAutoFit/>
          </a:bodyPr>
          <a:lstStyle/>
          <a:p>
            <a:pPr algn="l"/>
            <a:r>
              <a:rPr lang="en-US" sz="2400" b="1" dirty="0">
                <a:solidFill>
                  <a:srgbClr val="C00000"/>
                </a:solidFill>
                <a:latin typeface="Arial" pitchFamily="34" charset="0"/>
                <a:cs typeface="Arial" pitchFamily="34" charset="0"/>
              </a:rPr>
              <a:t>No feedback of future climate change on CO</a:t>
            </a:r>
            <a:r>
              <a:rPr lang="en-US" sz="2400" b="1" baseline="-25000" dirty="0">
                <a:solidFill>
                  <a:srgbClr val="C00000"/>
                </a:solidFill>
                <a:latin typeface="Arial" pitchFamily="34" charset="0"/>
                <a:cs typeface="Arial" pitchFamily="34" charset="0"/>
              </a:rPr>
              <a:t>2</a:t>
            </a:r>
            <a:r>
              <a:rPr lang="en-US" sz="2400" b="1" dirty="0">
                <a:solidFill>
                  <a:srgbClr val="C00000"/>
                </a:solidFill>
                <a:latin typeface="Arial" pitchFamily="34" charset="0"/>
                <a:cs typeface="Arial" pitchFamily="34" charset="0"/>
              </a:rPr>
              <a:t> is included!</a:t>
            </a:r>
          </a:p>
          <a:p>
            <a:pPr algn="l"/>
            <a:r>
              <a:rPr lang="en-US" sz="2400" b="1" dirty="0">
                <a:solidFill>
                  <a:srgbClr val="C00000"/>
                </a:solidFill>
                <a:latin typeface="Arial" pitchFamily="34" charset="0"/>
                <a:cs typeface="Arial" pitchFamily="34" charset="0"/>
              </a:rPr>
              <a:t>Purely based on anthropogenic emissions increases. </a:t>
            </a:r>
            <a:endParaRPr lang="en-US" b="1" dirty="0">
              <a:solidFill>
                <a:srgbClr val="C00000"/>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21</a:t>
            </a:fld>
            <a:endParaRPr lang="en-US">
              <a:solidFill>
                <a:srgbClr val="000000"/>
              </a:solidFill>
            </a:endParaRPr>
          </a:p>
        </p:txBody>
      </p:sp>
      <p:sp>
        <p:nvSpPr>
          <p:cNvPr id="4" name="Rectangle 4"/>
          <p:cNvSpPr>
            <a:spLocks noChangeArrowheads="1"/>
          </p:cNvSpPr>
          <p:nvPr/>
        </p:nvSpPr>
        <p:spPr bwMode="auto">
          <a:xfrm>
            <a:off x="1219200" y="-152400"/>
            <a:ext cx="6705600" cy="1143000"/>
          </a:xfrm>
          <a:prstGeom prst="rect">
            <a:avLst/>
          </a:prstGeom>
          <a:noFill/>
          <a:ln w="9525">
            <a:noFill/>
            <a:miter lim="800000"/>
            <a:headEnd/>
            <a:tailEnd/>
          </a:ln>
          <a:effectLst/>
        </p:spPr>
        <p:txBody>
          <a:bodyPr anchor="ctr"/>
          <a:lstStyle/>
          <a:p>
            <a:r>
              <a:rPr lang="en-US" sz="3600" b="1" dirty="0">
                <a:solidFill>
                  <a:schemeClr val="tx2"/>
                </a:solidFill>
                <a:effectLst>
                  <a:outerShdw blurRad="38100" dist="38100" dir="2700000" algn="tl">
                    <a:srgbClr val="000000"/>
                  </a:outerShdw>
                </a:effectLst>
                <a:latin typeface="Arial" pitchFamily="34" charset="0"/>
                <a:cs typeface="Arial" pitchFamily="34" charset="0"/>
              </a:rPr>
              <a:t>Climate Change Simulations</a:t>
            </a:r>
          </a:p>
        </p:txBody>
      </p:sp>
      <p:pic>
        <p:nvPicPr>
          <p:cNvPr id="1026" name="Picture 2"/>
          <p:cNvPicPr>
            <a:picLocks noChangeAspect="1" noChangeArrowheads="1"/>
          </p:cNvPicPr>
          <p:nvPr/>
        </p:nvPicPr>
        <p:blipFill>
          <a:blip r:embed="rId2" cstate="print"/>
          <a:srcRect/>
          <a:stretch>
            <a:fillRect/>
          </a:stretch>
        </p:blipFill>
        <p:spPr bwMode="auto">
          <a:xfrm>
            <a:off x="609600" y="609600"/>
            <a:ext cx="8077200" cy="6151676"/>
          </a:xfrm>
          <a:prstGeom prst="rect">
            <a:avLst/>
          </a:prstGeom>
          <a:noFill/>
          <a:ln w="9525">
            <a:noFill/>
            <a:miter lim="800000"/>
            <a:headEnd/>
            <a:tailEnd/>
          </a:ln>
        </p:spPr>
      </p:pic>
      <p:sp>
        <p:nvSpPr>
          <p:cNvPr id="14" name="TextBox 13"/>
          <p:cNvSpPr txBox="1"/>
          <p:nvPr/>
        </p:nvSpPr>
        <p:spPr bwMode="auto">
          <a:xfrm>
            <a:off x="5517290" y="4573713"/>
            <a:ext cx="3657600" cy="1015663"/>
          </a:xfrm>
          <a:prstGeom prst="rect">
            <a:avLst/>
          </a:prstGeom>
          <a:noFill/>
          <a:ln w="9525">
            <a:noFill/>
            <a:miter lim="800000"/>
            <a:headEnd/>
            <a:tailEnd/>
          </a:ln>
        </p:spPr>
        <p:txBody>
          <a:bodyPr wrap="square" rtlCol="0">
            <a:spAutoFit/>
          </a:bodyPr>
          <a:lstStyle/>
          <a:p>
            <a:pPr marL="342900" indent="-342900" algn="l">
              <a:spcBef>
                <a:spcPct val="20000"/>
              </a:spcBef>
            </a:pPr>
            <a:r>
              <a:rPr lang="en-US" sz="2000" kern="0" dirty="0">
                <a:solidFill>
                  <a:srgbClr val="C00000"/>
                </a:solidFill>
                <a:latin typeface="+mj-lt"/>
              </a:rPr>
              <a:t>Control run provides the natural variability or noise for comparison</a:t>
            </a:r>
          </a:p>
        </p:txBody>
      </p:sp>
      <p:sp>
        <p:nvSpPr>
          <p:cNvPr id="17" name="TextBox 16"/>
          <p:cNvSpPr txBox="1"/>
          <p:nvPr/>
        </p:nvSpPr>
        <p:spPr bwMode="auto">
          <a:xfrm>
            <a:off x="7172386" y="6489112"/>
            <a:ext cx="1233030" cy="307777"/>
          </a:xfrm>
          <a:prstGeom prst="rect">
            <a:avLst/>
          </a:prstGeom>
          <a:noFill/>
          <a:ln w="9525">
            <a:noFill/>
            <a:miter lim="800000"/>
            <a:headEnd/>
            <a:tailEnd/>
          </a:ln>
        </p:spPr>
        <p:txBody>
          <a:bodyPr wrap="none" rtlCol="0">
            <a:spAutoFit/>
          </a:bodyPr>
          <a:lstStyle/>
          <a:p>
            <a:pPr marL="342900" indent="-342900" algn="l">
              <a:spcBef>
                <a:spcPct val="20000"/>
              </a:spcBef>
            </a:pPr>
            <a:r>
              <a:rPr lang="en-US" sz="1400" kern="0" dirty="0">
                <a:latin typeface="+mj-lt"/>
              </a:rPr>
              <a:t>Dai et al. 2001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228600"/>
            <a:ext cx="89916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Uncertainties in Climate Projections</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14400"/>
            <a:ext cx="8839200" cy="2462213"/>
          </a:xfrm>
          <a:prstGeom prst="rect">
            <a:avLst/>
          </a:prstGeom>
        </p:spPr>
        <p:txBody>
          <a:bodyPr wrap="square">
            <a:spAutoFit/>
          </a:bodyPr>
          <a:lstStyle/>
          <a:p>
            <a:pPr algn="l">
              <a:buFont typeface="Arial" pitchFamily="34" charset="0"/>
              <a:buChar char="•"/>
            </a:pPr>
            <a:r>
              <a:rPr lang="en-US" sz="2400" b="1" dirty="0"/>
              <a:t>  </a:t>
            </a:r>
            <a:r>
              <a:rPr lang="en-US" sz="2400" b="1" dirty="0">
                <a:solidFill>
                  <a:schemeClr val="tx2"/>
                </a:solidFill>
              </a:rPr>
              <a:t>Main sources of uncertainty: </a:t>
            </a:r>
          </a:p>
          <a:p>
            <a:pPr algn="l"/>
            <a:r>
              <a:rPr lang="en-US" sz="1000" b="1" dirty="0"/>
              <a:t>   </a:t>
            </a:r>
            <a:endParaRPr lang="en-US" sz="600" b="1" dirty="0"/>
          </a:p>
          <a:p>
            <a:pPr algn="l"/>
            <a:r>
              <a:rPr lang="en-US" sz="2000" b="1" dirty="0"/>
              <a:t>    </a:t>
            </a:r>
            <a:r>
              <a:rPr lang="en-US" sz="2000" b="1" dirty="0">
                <a:latin typeface="Arial" pitchFamily="34" charset="0"/>
                <a:cs typeface="Arial" pitchFamily="34" charset="0"/>
              </a:rPr>
              <a:t>-</a:t>
            </a:r>
            <a:r>
              <a:rPr lang="en-US" sz="2000" b="1" dirty="0"/>
              <a:t> </a:t>
            </a:r>
            <a:r>
              <a:rPr lang="en-US" sz="2000" b="1" dirty="0">
                <a:solidFill>
                  <a:srgbClr val="FF0000"/>
                </a:solidFill>
              </a:rPr>
              <a:t>Future GHG emissions scenarios</a:t>
            </a:r>
            <a:r>
              <a:rPr lang="en-US" sz="2000" b="1" dirty="0"/>
              <a:t>: need to make various assumptions, increasing 				  uncertainty with time</a:t>
            </a:r>
          </a:p>
          <a:p>
            <a:pPr algn="l"/>
            <a:r>
              <a:rPr lang="en-US" sz="2000" b="1" dirty="0"/>
              <a:t>    </a:t>
            </a:r>
            <a:r>
              <a:rPr lang="en-US" sz="2000" b="1" dirty="0">
                <a:latin typeface="Arial" pitchFamily="34" charset="0"/>
                <a:cs typeface="Arial" pitchFamily="34" charset="0"/>
              </a:rPr>
              <a:t>-</a:t>
            </a:r>
            <a:r>
              <a:rPr lang="en-US" sz="2000" b="1" dirty="0"/>
              <a:t> </a:t>
            </a:r>
            <a:r>
              <a:rPr lang="en-US" sz="2000" b="1" dirty="0">
                <a:solidFill>
                  <a:srgbClr val="FF0000"/>
                </a:solidFill>
              </a:rPr>
              <a:t>Model errors</a:t>
            </a:r>
            <a:r>
              <a:rPr lang="en-US" sz="2000" b="1" dirty="0"/>
              <a:t>:  models are imperfect. Using multiple models may help quantify the 		model error range.</a:t>
            </a:r>
          </a:p>
          <a:p>
            <a:pPr algn="l"/>
            <a:r>
              <a:rPr lang="en-US" sz="2000" b="1" dirty="0"/>
              <a:t>    </a:t>
            </a:r>
            <a:r>
              <a:rPr lang="en-US" sz="2000" b="1" dirty="0">
                <a:latin typeface="Arial" pitchFamily="34" charset="0"/>
                <a:cs typeface="Arial" pitchFamily="34" charset="0"/>
              </a:rPr>
              <a:t>-</a:t>
            </a:r>
            <a:r>
              <a:rPr lang="en-US" sz="2000" b="1" dirty="0"/>
              <a:t> </a:t>
            </a:r>
            <a:r>
              <a:rPr lang="en-US" sz="2000" b="1" dirty="0">
                <a:solidFill>
                  <a:srgbClr val="FF0000"/>
                </a:solidFill>
              </a:rPr>
              <a:t>Natural variations</a:t>
            </a:r>
            <a:r>
              <a:rPr lang="en-US" sz="2000" b="1" dirty="0"/>
              <a:t>:  vary with individual model runs, important for near-future 			        projections, some of them might be predictable (e.g., AMO,IPO)        </a:t>
            </a:r>
          </a:p>
        </p:txBody>
      </p:sp>
      <p:sp>
        <p:nvSpPr>
          <p:cNvPr id="6" name="Rectangle 5"/>
          <p:cNvSpPr/>
          <p:nvPr/>
        </p:nvSpPr>
        <p:spPr bwMode="auto">
          <a:xfrm>
            <a:off x="914400" y="3581400"/>
            <a:ext cx="1981200" cy="9144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Arial Narrow" pitchFamily="34" charset="0"/>
              </a:rPr>
              <a:t>Uncertain GHG forcing</a:t>
            </a:r>
            <a:endParaRPr kumimoji="0" lang="en-US" sz="2800" b="0" i="0" u="none" strike="noStrike" cap="none" normalizeH="0" baseline="0" dirty="0">
              <a:ln>
                <a:noFill/>
              </a:ln>
              <a:solidFill>
                <a:schemeClr val="bg2"/>
              </a:solidFill>
              <a:effectLst/>
              <a:latin typeface="Arial Narrow" pitchFamily="34" charset="0"/>
            </a:endParaRPr>
          </a:p>
        </p:txBody>
      </p:sp>
      <p:sp>
        <p:nvSpPr>
          <p:cNvPr id="7" name="Rectangle 6"/>
          <p:cNvSpPr/>
          <p:nvPr/>
        </p:nvSpPr>
        <p:spPr bwMode="auto">
          <a:xfrm>
            <a:off x="3276600" y="3581400"/>
            <a:ext cx="1981200" cy="9144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Arial Narrow" pitchFamily="34" charset="0"/>
              </a:rPr>
              <a:t>Imperfect Models </a:t>
            </a:r>
            <a:endParaRPr kumimoji="0" lang="en-US" sz="2800" b="0" i="0" u="none" strike="noStrike" cap="none" normalizeH="0" baseline="0" dirty="0">
              <a:ln>
                <a:noFill/>
              </a:ln>
              <a:solidFill>
                <a:schemeClr val="bg2"/>
              </a:solidFill>
              <a:effectLst/>
              <a:latin typeface="Arial Narrow" pitchFamily="34" charset="0"/>
            </a:endParaRPr>
          </a:p>
        </p:txBody>
      </p:sp>
      <p:sp>
        <p:nvSpPr>
          <p:cNvPr id="8" name="Rectangle 7"/>
          <p:cNvSpPr/>
          <p:nvPr/>
        </p:nvSpPr>
        <p:spPr bwMode="auto">
          <a:xfrm>
            <a:off x="5562600" y="3581400"/>
            <a:ext cx="1981200" cy="9144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Arial Narrow" pitchFamily="34" charset="0"/>
              </a:rPr>
              <a:t>Natural Climate</a:t>
            </a:r>
            <a:r>
              <a:rPr kumimoji="0" lang="en-US" sz="2000" b="0" i="0" u="none" strike="noStrike" cap="none" normalizeH="0" dirty="0">
                <a:ln>
                  <a:noFill/>
                </a:ln>
                <a:solidFill>
                  <a:schemeClr val="bg2"/>
                </a:solidFill>
                <a:effectLst/>
                <a:latin typeface="Arial Narrow" pitchFamily="34" charset="0"/>
              </a:rPr>
              <a:t> Variations</a:t>
            </a:r>
            <a:r>
              <a:rPr kumimoji="0" lang="en-US" sz="2000" b="0" i="0" u="none" strike="noStrike" cap="none" normalizeH="0" baseline="0" dirty="0">
                <a:ln>
                  <a:noFill/>
                </a:ln>
                <a:solidFill>
                  <a:schemeClr val="bg2"/>
                </a:solidFill>
                <a:effectLst/>
                <a:latin typeface="Arial Narrow" pitchFamily="34" charset="0"/>
              </a:rPr>
              <a:t> </a:t>
            </a:r>
            <a:endParaRPr kumimoji="0" lang="en-US" sz="2800" b="0" i="0" u="none" strike="noStrike" cap="none" normalizeH="0" baseline="0" dirty="0">
              <a:ln>
                <a:noFill/>
              </a:ln>
              <a:solidFill>
                <a:schemeClr val="bg2"/>
              </a:solidFill>
              <a:effectLst/>
              <a:latin typeface="Arial Narrow" pitchFamily="34" charset="0"/>
            </a:endParaRPr>
          </a:p>
        </p:txBody>
      </p:sp>
      <p:cxnSp>
        <p:nvCxnSpPr>
          <p:cNvPr id="12" name="Straight Arrow Connector 11"/>
          <p:cNvCxnSpPr/>
          <p:nvPr/>
        </p:nvCxnSpPr>
        <p:spPr bwMode="auto">
          <a:xfrm>
            <a:off x="1828800" y="4495800"/>
            <a:ext cx="0" cy="838200"/>
          </a:xfrm>
          <a:prstGeom prst="straightConnector1">
            <a:avLst/>
          </a:prstGeom>
          <a:solidFill>
            <a:schemeClr val="accent1"/>
          </a:solidFill>
          <a:ln w="31750" cap="flat" cmpd="sng" algn="ctr">
            <a:solidFill>
              <a:schemeClr val="bg2"/>
            </a:solidFill>
            <a:prstDash val="solid"/>
            <a:round/>
            <a:headEnd type="none" w="med" len="med"/>
            <a:tailEnd type="triangle"/>
          </a:ln>
          <a:effectLst/>
        </p:spPr>
      </p:cxnSp>
      <p:cxnSp>
        <p:nvCxnSpPr>
          <p:cNvPr id="13" name="Straight Arrow Connector 12"/>
          <p:cNvCxnSpPr/>
          <p:nvPr/>
        </p:nvCxnSpPr>
        <p:spPr bwMode="auto">
          <a:xfrm>
            <a:off x="4267200" y="4495800"/>
            <a:ext cx="0" cy="838200"/>
          </a:xfrm>
          <a:prstGeom prst="straightConnector1">
            <a:avLst/>
          </a:prstGeom>
          <a:solidFill>
            <a:schemeClr val="accent1"/>
          </a:solidFill>
          <a:ln w="31750" cap="flat" cmpd="sng" algn="ctr">
            <a:solidFill>
              <a:schemeClr val="bg2"/>
            </a:solidFill>
            <a:prstDash val="solid"/>
            <a:round/>
            <a:headEnd type="none" w="med" len="med"/>
            <a:tailEnd type="triangle"/>
          </a:ln>
          <a:effectLst/>
        </p:spPr>
      </p:cxnSp>
      <p:cxnSp>
        <p:nvCxnSpPr>
          <p:cNvPr id="14" name="Straight Arrow Connector 13"/>
          <p:cNvCxnSpPr/>
          <p:nvPr/>
        </p:nvCxnSpPr>
        <p:spPr bwMode="auto">
          <a:xfrm>
            <a:off x="6553200" y="4495800"/>
            <a:ext cx="0" cy="838200"/>
          </a:xfrm>
          <a:prstGeom prst="straightConnector1">
            <a:avLst/>
          </a:prstGeom>
          <a:solidFill>
            <a:schemeClr val="accent1"/>
          </a:solidFill>
          <a:ln w="31750" cap="flat" cmpd="sng" algn="ctr">
            <a:solidFill>
              <a:schemeClr val="bg2"/>
            </a:solidFill>
            <a:prstDash val="solid"/>
            <a:round/>
            <a:headEnd type="none" w="med" len="med"/>
            <a:tailEnd type="triangle"/>
          </a:ln>
          <a:effectLst/>
        </p:spPr>
      </p:cxnSp>
      <p:sp>
        <p:nvSpPr>
          <p:cNvPr id="15" name="Rectangle 14"/>
          <p:cNvSpPr/>
          <p:nvPr/>
        </p:nvSpPr>
        <p:spPr bwMode="auto">
          <a:xfrm>
            <a:off x="1600200" y="5334000"/>
            <a:ext cx="5181600" cy="1219200"/>
          </a:xfrm>
          <a:prstGeom prst="rect">
            <a:avLst/>
          </a:prstGeom>
          <a:solidFill>
            <a:schemeClr val="accent5"/>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2"/>
                </a:solidFill>
                <a:effectLst/>
                <a:latin typeface="Arial Narrow" pitchFamily="34" charset="0"/>
              </a:rPr>
              <a:t>Total uncertainties</a:t>
            </a:r>
            <a:r>
              <a:rPr kumimoji="0" lang="en-US" sz="2800" b="0" i="0" u="none" strike="noStrike" cap="none" normalizeH="0" dirty="0">
                <a:ln>
                  <a:noFill/>
                </a:ln>
                <a:solidFill>
                  <a:schemeClr val="bg2"/>
                </a:solidFill>
                <a:effectLst/>
                <a:latin typeface="Arial Narrow" pitchFamily="34" charset="0"/>
              </a:rPr>
              <a:t> of a climate projection</a:t>
            </a:r>
            <a:endParaRPr kumimoji="0" lang="en-US" sz="2800" b="0" i="0" u="none" strike="noStrike" cap="none" normalizeH="0" baseline="0" dirty="0">
              <a:ln>
                <a:noFill/>
              </a:ln>
              <a:solidFill>
                <a:schemeClr val="bg2"/>
              </a:solidFill>
              <a:effectLst/>
              <a:latin typeface="Arial Narrow"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23</a:t>
            </a:fld>
            <a:endParaRPr lang="en-US">
              <a:solidFill>
                <a:srgbClr val="000000"/>
              </a:solidFill>
            </a:endParaRPr>
          </a:p>
        </p:txBody>
      </p:sp>
      <p:pic>
        <p:nvPicPr>
          <p:cNvPr id="3" name="Picture 2" descr="http://www.epa.gov/climatechange/science/images/ipcc_scenario_prediction.gif"/>
          <p:cNvPicPr>
            <a:picLocks noChangeAspect="1" noChangeArrowheads="1"/>
          </p:cNvPicPr>
          <p:nvPr/>
        </p:nvPicPr>
        <p:blipFill>
          <a:blip r:embed="rId2" cstate="print"/>
          <a:srcRect/>
          <a:stretch>
            <a:fillRect/>
          </a:stretch>
        </p:blipFill>
        <p:spPr bwMode="auto">
          <a:xfrm>
            <a:off x="4038600" y="3170433"/>
            <a:ext cx="5098774" cy="3674313"/>
          </a:xfrm>
          <a:prstGeom prst="rect">
            <a:avLst/>
          </a:prstGeom>
          <a:noFill/>
        </p:spPr>
      </p:pic>
      <p:sp>
        <p:nvSpPr>
          <p:cNvPr id="4" name="TextBox 3"/>
          <p:cNvSpPr txBox="1"/>
          <p:nvPr/>
        </p:nvSpPr>
        <p:spPr bwMode="auto">
          <a:xfrm>
            <a:off x="838200" y="152400"/>
            <a:ext cx="6781800" cy="584775"/>
          </a:xfrm>
          <a:prstGeom prst="rect">
            <a:avLst/>
          </a:prstGeom>
          <a:noFill/>
          <a:ln w="9525">
            <a:noFill/>
            <a:miter lim="800000"/>
            <a:headEnd/>
            <a:tailEnd/>
          </a:ln>
        </p:spPr>
        <p:txBody>
          <a:bodyPr wrap="square" rtlCol="0">
            <a:spAutoFit/>
          </a:bodyPr>
          <a:lstStyle/>
          <a:p>
            <a:pPr marL="342900" indent="-342900" algn="l">
              <a:spcBef>
                <a:spcPct val="20000"/>
              </a:spcBef>
            </a:pPr>
            <a:r>
              <a:rPr lang="en-US" sz="3200" b="1" kern="0" dirty="0">
                <a:solidFill>
                  <a:schemeClr val="tx2"/>
                </a:solidFill>
                <a:latin typeface="+mj-lt"/>
              </a:rPr>
              <a:t>Forced Response </a:t>
            </a:r>
            <a:r>
              <a:rPr lang="en-US" sz="3200" b="1" kern="0" dirty="0">
                <a:latin typeface="+mj-lt"/>
              </a:rPr>
              <a:t>vs.</a:t>
            </a:r>
            <a:r>
              <a:rPr lang="en-US" sz="3200" b="1" kern="0" dirty="0">
                <a:solidFill>
                  <a:schemeClr val="tx2"/>
                </a:solidFill>
                <a:latin typeface="+mj-lt"/>
              </a:rPr>
              <a:t> Natural Variations</a:t>
            </a:r>
          </a:p>
        </p:txBody>
      </p:sp>
      <p:sp>
        <p:nvSpPr>
          <p:cNvPr id="5" name="Rectangle 4"/>
          <p:cNvSpPr/>
          <p:nvPr/>
        </p:nvSpPr>
        <p:spPr>
          <a:xfrm>
            <a:off x="76200" y="753740"/>
            <a:ext cx="8839200" cy="3785652"/>
          </a:xfrm>
          <a:prstGeom prst="rect">
            <a:avLst/>
          </a:prstGeom>
        </p:spPr>
        <p:txBody>
          <a:bodyPr wrap="square">
            <a:spAutoFit/>
          </a:bodyPr>
          <a:lstStyle/>
          <a:p>
            <a:pPr marL="342900" indent="-342900" algn="l">
              <a:buFontTx/>
              <a:buChar char="-"/>
            </a:pPr>
            <a:r>
              <a:rPr lang="en-US" sz="2400" b="1" dirty="0">
                <a:solidFill>
                  <a:srgbClr val="FF0000"/>
                </a:solidFill>
              </a:rPr>
              <a:t>Ensemble-mean </a:t>
            </a:r>
            <a:r>
              <a:rPr lang="en-US" sz="2400" b="1" dirty="0"/>
              <a:t>is often used to represent the </a:t>
            </a:r>
            <a:r>
              <a:rPr lang="en-US" sz="2400" b="1" dirty="0">
                <a:solidFill>
                  <a:schemeClr val="tx2"/>
                </a:solidFill>
              </a:rPr>
              <a:t>forced climate change, </a:t>
            </a:r>
          </a:p>
          <a:p>
            <a:pPr algn="l"/>
            <a:r>
              <a:rPr lang="en-US" sz="2400" b="1" dirty="0">
                <a:solidFill>
                  <a:schemeClr val="tx2"/>
                </a:solidFill>
              </a:rPr>
              <a:t>     </a:t>
            </a:r>
            <a:r>
              <a:rPr lang="en-US" sz="2400" b="1" dirty="0"/>
              <a:t>which is the focus of most climate projections.</a:t>
            </a:r>
          </a:p>
          <a:p>
            <a:pPr marL="342900" indent="-342900" algn="l">
              <a:buFontTx/>
              <a:buChar char="-"/>
            </a:pPr>
            <a:r>
              <a:rPr lang="en-US" sz="2400" b="1" dirty="0">
                <a:solidFill>
                  <a:schemeClr val="tx2"/>
                </a:solidFill>
              </a:rPr>
              <a:t>Ensemble range </a:t>
            </a:r>
            <a:r>
              <a:rPr lang="en-US" sz="2400" b="1" dirty="0"/>
              <a:t>is often used to represent the uncertainty associated </a:t>
            </a:r>
          </a:p>
          <a:p>
            <a:pPr algn="l"/>
            <a:r>
              <a:rPr lang="en-US" sz="2400" b="1" dirty="0"/>
              <a:t>    with (unpredictable) </a:t>
            </a:r>
            <a:r>
              <a:rPr lang="en-US" sz="2400" b="1" dirty="0">
                <a:solidFill>
                  <a:schemeClr val="tx2"/>
                </a:solidFill>
              </a:rPr>
              <a:t>natural variability</a:t>
            </a:r>
            <a:r>
              <a:rPr lang="en-US" sz="2400" b="1" dirty="0"/>
              <a:t>. </a:t>
            </a:r>
          </a:p>
          <a:p>
            <a:pPr marL="342900" indent="-342900" algn="l">
              <a:buFontTx/>
              <a:buChar char="-"/>
            </a:pPr>
            <a:r>
              <a:rPr lang="en-US" sz="2400" b="1" dirty="0"/>
              <a:t>These two are often </a:t>
            </a:r>
            <a:r>
              <a:rPr lang="en-US" sz="2400" b="1" dirty="0">
                <a:solidFill>
                  <a:schemeClr val="tx2"/>
                </a:solidFill>
              </a:rPr>
              <a:t>mixed up</a:t>
            </a:r>
            <a:r>
              <a:rPr lang="en-US" sz="2400" b="1" dirty="0"/>
              <a:t> and hard to separate in observations </a:t>
            </a:r>
          </a:p>
          <a:p>
            <a:pPr algn="l"/>
            <a:r>
              <a:rPr lang="en-US" sz="2400" b="1" dirty="0"/>
              <a:t>     and individual model runs!</a:t>
            </a:r>
          </a:p>
          <a:p>
            <a:pPr marL="342900" indent="-342900" algn="l">
              <a:buFontTx/>
              <a:buChar char="-"/>
            </a:pPr>
            <a:r>
              <a:rPr lang="en-US" sz="2400" b="1" dirty="0"/>
              <a:t>Changes due to natural</a:t>
            </a:r>
          </a:p>
          <a:p>
            <a:pPr algn="l"/>
            <a:r>
              <a:rPr lang="en-US" sz="2400" b="1" dirty="0"/>
              <a:t>    variability are often </a:t>
            </a:r>
            <a:r>
              <a:rPr lang="en-US" sz="2400" b="1" dirty="0">
                <a:solidFill>
                  <a:schemeClr val="tx2"/>
                </a:solidFill>
              </a:rPr>
              <a:t>mistaken</a:t>
            </a:r>
          </a:p>
          <a:p>
            <a:pPr algn="l"/>
            <a:r>
              <a:rPr lang="en-US" sz="2400" b="1" dirty="0"/>
              <a:t>    as a response to external </a:t>
            </a:r>
          </a:p>
          <a:p>
            <a:pPr algn="l"/>
            <a:r>
              <a:rPr lang="en-US" sz="2400" b="1" dirty="0"/>
              <a:t>    forcing!</a:t>
            </a:r>
            <a:endParaRPr lang="en-US" sz="2400" dirty="0"/>
          </a:p>
        </p:txBody>
      </p:sp>
    </p:spTree>
    <p:extLst>
      <p:ext uri="{BB962C8B-B14F-4D97-AF65-F5344CB8AC3E}">
        <p14:creationId xmlns:p14="http://schemas.microsoft.com/office/powerpoint/2010/main" val="600646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Regional Climate Simulations</a:t>
            </a:r>
          </a:p>
        </p:txBody>
      </p:sp>
      <p:sp>
        <p:nvSpPr>
          <p:cNvPr id="3"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838200"/>
            <a:ext cx="8915400" cy="2923877"/>
          </a:xfrm>
          <a:prstGeom prst="rect">
            <a:avLst/>
          </a:prstGeom>
        </p:spPr>
        <p:txBody>
          <a:bodyPr wrap="square">
            <a:spAutoFit/>
          </a:bodyPr>
          <a:lstStyle/>
          <a:p>
            <a:pPr algn="l">
              <a:buFont typeface="Arial" pitchFamily="34" charset="0"/>
              <a:buChar char="•"/>
            </a:pPr>
            <a:r>
              <a:rPr lang="en-US" sz="2000" b="1" dirty="0"/>
              <a:t> Refer to climate simulations using a regional climate model (RCM, e.g., WRF) over a   </a:t>
            </a:r>
          </a:p>
          <a:p>
            <a:pPr algn="l"/>
            <a:r>
              <a:rPr lang="en-US" sz="2000" b="1" dirty="0"/>
              <a:t>  limited domain (e.g., Europe). </a:t>
            </a:r>
          </a:p>
          <a:p>
            <a:pPr algn="l">
              <a:buFont typeface="Arial" pitchFamily="34" charset="0"/>
              <a:buChar char="•"/>
            </a:pPr>
            <a:endParaRPr lang="en-US" sz="2000" b="1" dirty="0"/>
          </a:p>
          <a:p>
            <a:pPr algn="l">
              <a:buFont typeface="Arial" pitchFamily="34" charset="0"/>
              <a:buChar char="•"/>
            </a:pPr>
            <a:r>
              <a:rPr lang="en-US" sz="2000" b="1" dirty="0"/>
              <a:t> They require </a:t>
            </a:r>
            <a:r>
              <a:rPr lang="en-US" sz="2000" b="1" dirty="0">
                <a:solidFill>
                  <a:schemeClr val="tx2"/>
                </a:solidFill>
              </a:rPr>
              <a:t>lateral boundary forcing </a:t>
            </a:r>
            <a:r>
              <a:rPr lang="en-US" sz="2000" b="1" dirty="0"/>
              <a:t>from a global model or reanalysis. </a:t>
            </a:r>
          </a:p>
          <a:p>
            <a:pPr algn="l">
              <a:buFont typeface="Arial" pitchFamily="34" charset="0"/>
              <a:buChar char="•"/>
            </a:pPr>
            <a:endParaRPr lang="en-US" sz="2000" b="1" dirty="0"/>
          </a:p>
          <a:p>
            <a:pPr algn="l">
              <a:buFont typeface="Arial" pitchFamily="34" charset="0"/>
              <a:buChar char="•"/>
            </a:pPr>
            <a:r>
              <a:rPr lang="en-US" sz="2000" b="1" dirty="0"/>
              <a:t> Usually a </a:t>
            </a:r>
            <a:r>
              <a:rPr lang="en-US" sz="2000" b="1" dirty="0">
                <a:solidFill>
                  <a:schemeClr val="tx2"/>
                </a:solidFill>
              </a:rPr>
              <a:t>land surface model </a:t>
            </a:r>
            <a:r>
              <a:rPr lang="en-US" sz="2000" b="1" dirty="0"/>
              <a:t>is coupled to the regional atmospheric model, but the    </a:t>
            </a:r>
          </a:p>
          <a:p>
            <a:pPr algn="l"/>
            <a:r>
              <a:rPr lang="en-US" sz="2000" b="1" dirty="0"/>
              <a:t>   ocean surface is often specified (mainly SSTs). Coupled ocean-atmosphere regional </a:t>
            </a:r>
          </a:p>
          <a:p>
            <a:pPr algn="l"/>
            <a:r>
              <a:rPr lang="en-US" sz="2000" b="1" dirty="0"/>
              <a:t>   models are rare.  </a:t>
            </a:r>
          </a:p>
          <a:p>
            <a:pPr algn="l"/>
            <a:endParaRPr lang="en-US" sz="2400" b="1" dirty="0">
              <a:solidFill>
                <a:srgbClr val="FF3300"/>
              </a:solidFill>
            </a:endParaRPr>
          </a:p>
        </p:txBody>
      </p:sp>
      <p:pic>
        <p:nvPicPr>
          <p:cNvPr id="4098" name="Picture 2" descr="http://www.wmo.int/pages/themes/climate/images/figures/ClimateModelnesting.jpg"/>
          <p:cNvPicPr>
            <a:picLocks noChangeAspect="1" noChangeArrowheads="1"/>
          </p:cNvPicPr>
          <p:nvPr/>
        </p:nvPicPr>
        <p:blipFill>
          <a:blip r:embed="rId3" cstate="print"/>
          <a:srcRect/>
          <a:stretch>
            <a:fillRect/>
          </a:stretch>
        </p:blipFill>
        <p:spPr bwMode="auto">
          <a:xfrm>
            <a:off x="2164568" y="3476624"/>
            <a:ext cx="5988832" cy="3152776"/>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762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Regional Climate Downscaling</a:t>
            </a: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762000"/>
            <a:ext cx="8915400" cy="6740307"/>
          </a:xfrm>
          <a:prstGeom prst="rect">
            <a:avLst/>
          </a:prstGeom>
        </p:spPr>
        <p:txBody>
          <a:bodyPr wrap="square">
            <a:spAutoFit/>
          </a:bodyPr>
          <a:lstStyle/>
          <a:p>
            <a:pPr algn="l">
              <a:buFont typeface="Arial" pitchFamily="34" charset="0"/>
              <a:buChar char="•"/>
            </a:pPr>
            <a:r>
              <a:rPr lang="en-US" sz="2400" b="1" dirty="0"/>
              <a:t> </a:t>
            </a:r>
            <a:r>
              <a:rPr lang="en-US" sz="2400" b="1" dirty="0">
                <a:solidFill>
                  <a:schemeClr val="tx2"/>
                </a:solidFill>
              </a:rPr>
              <a:t>Motivation:</a:t>
            </a:r>
            <a:r>
              <a:rPr lang="en-US" sz="2400" b="1" dirty="0"/>
              <a:t> </a:t>
            </a:r>
          </a:p>
          <a:p>
            <a:pPr algn="l"/>
            <a:r>
              <a:rPr lang="en-US" sz="2400" b="1" dirty="0"/>
              <a:t>   - </a:t>
            </a:r>
            <a:r>
              <a:rPr lang="en-US" sz="2400" b="1" dirty="0">
                <a:solidFill>
                  <a:srgbClr val="C00000"/>
                </a:solidFill>
              </a:rPr>
              <a:t>Outputs from global models are too coarse </a:t>
            </a:r>
            <a:r>
              <a:rPr lang="en-US" sz="2400" b="1" dirty="0"/>
              <a:t>for studying regional climate changes,  especially for </a:t>
            </a:r>
            <a:r>
              <a:rPr lang="en-US" sz="2400" b="1" dirty="0">
                <a:solidFill>
                  <a:srgbClr val="C00000"/>
                </a:solidFill>
              </a:rPr>
              <a:t>extreme weather</a:t>
            </a:r>
            <a:r>
              <a:rPr lang="en-US" sz="2400" b="1" dirty="0"/>
              <a:t> such as intense storms and flash floods.  </a:t>
            </a:r>
          </a:p>
          <a:p>
            <a:pPr algn="l"/>
            <a:r>
              <a:rPr lang="en-US" sz="700" b="1" dirty="0"/>
              <a:t> </a:t>
            </a:r>
            <a:r>
              <a:rPr lang="en-US" sz="1000" b="1" dirty="0"/>
              <a:t>  </a:t>
            </a:r>
            <a:endParaRPr lang="en-US" sz="800" b="1" dirty="0"/>
          </a:p>
          <a:p>
            <a:pPr algn="l"/>
            <a:r>
              <a:rPr lang="en-US" sz="2400" b="1" dirty="0"/>
              <a:t>   - High resolution climate data are needed for studying the </a:t>
            </a:r>
            <a:r>
              <a:rPr lang="en-US" sz="2400" b="1" dirty="0">
                <a:solidFill>
                  <a:srgbClr val="C00000"/>
                </a:solidFill>
              </a:rPr>
              <a:t>impacts of climate change</a:t>
            </a:r>
            <a:r>
              <a:rPr lang="en-US" sz="2400" b="1" dirty="0"/>
              <a:t> on crops, water resources and natural ecosystems through high-resolution modeling.  </a:t>
            </a:r>
          </a:p>
          <a:p>
            <a:pPr algn="l"/>
            <a:r>
              <a:rPr lang="en-US" sz="1800" b="1" dirty="0"/>
              <a:t> </a:t>
            </a:r>
          </a:p>
          <a:p>
            <a:pPr algn="l">
              <a:buFont typeface="Arial" pitchFamily="34" charset="0"/>
              <a:buChar char="•"/>
            </a:pPr>
            <a:r>
              <a:rPr lang="en-US" sz="2400" b="1" dirty="0"/>
              <a:t>  The coarse global model outputs need to be “downscaled” onto finer grids for these purposes through a process called </a:t>
            </a:r>
            <a:r>
              <a:rPr lang="en-US" sz="2400" b="1" dirty="0">
                <a:solidFill>
                  <a:schemeClr val="tx2"/>
                </a:solidFill>
              </a:rPr>
              <a:t>regional climate downscaling</a:t>
            </a:r>
            <a:r>
              <a:rPr lang="en-US" sz="2400" b="1" dirty="0"/>
              <a:t>.  </a:t>
            </a:r>
          </a:p>
          <a:p>
            <a:pPr algn="l">
              <a:buFont typeface="Arial" pitchFamily="34" charset="0"/>
              <a:buChar char="•"/>
            </a:pPr>
            <a:endParaRPr lang="en-US" sz="800" b="1" dirty="0"/>
          </a:p>
          <a:p>
            <a:pPr algn="l"/>
            <a:endParaRPr lang="en-US" sz="1600" b="1" dirty="0"/>
          </a:p>
          <a:p>
            <a:pPr algn="l">
              <a:buFont typeface="Arial" pitchFamily="34" charset="0"/>
              <a:buChar char="•"/>
            </a:pPr>
            <a:r>
              <a:rPr lang="en-US" sz="2400" b="1" dirty="0"/>
              <a:t> There have been two approaches for </a:t>
            </a:r>
            <a:r>
              <a:rPr lang="en-US" sz="2400" b="1" dirty="0">
                <a:solidFill>
                  <a:schemeClr val="tx2"/>
                </a:solidFill>
              </a:rPr>
              <a:t>climate downscaling</a:t>
            </a:r>
            <a:r>
              <a:rPr lang="en-US" sz="2400" b="1" dirty="0"/>
              <a:t>: </a:t>
            </a:r>
          </a:p>
          <a:p>
            <a:pPr algn="l"/>
            <a:r>
              <a:rPr lang="en-US" sz="2400" b="1" dirty="0"/>
              <a:t>   - </a:t>
            </a:r>
            <a:r>
              <a:rPr lang="en-US" sz="2400" b="1" dirty="0">
                <a:solidFill>
                  <a:srgbClr val="C00000"/>
                </a:solidFill>
              </a:rPr>
              <a:t>Statistical downscaling</a:t>
            </a:r>
            <a:r>
              <a:rPr lang="en-US" sz="2400" b="1" dirty="0"/>
              <a:t>: Based on current statistical relationships  </a:t>
            </a:r>
          </a:p>
          <a:p>
            <a:pPr algn="l"/>
            <a:r>
              <a:rPr lang="en-US" sz="2400" b="1" dirty="0"/>
              <a:t>   - </a:t>
            </a:r>
            <a:r>
              <a:rPr lang="en-US" sz="2400" b="1" dirty="0">
                <a:solidFill>
                  <a:srgbClr val="C00000"/>
                </a:solidFill>
              </a:rPr>
              <a:t>Dynamic downscaling: </a:t>
            </a:r>
            <a:r>
              <a:rPr lang="en-US" sz="2400" b="1" dirty="0"/>
              <a:t>Based on regional climate modeling   </a:t>
            </a:r>
          </a:p>
          <a:p>
            <a:pPr algn="l"/>
            <a:endParaRPr lang="en-US" sz="2400" b="1" dirty="0"/>
          </a:p>
          <a:p>
            <a:pPr algn="l"/>
            <a:endParaRPr lang="en-US" b="1" dirty="0">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blinds(horizontal)">
                                      <p:cBhvr>
                                        <p:cTn id="7" dur="500"/>
                                        <p:tgtEl>
                                          <p:spTgt spid="5">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9" end="9"/>
                                            </p:txEl>
                                          </p:spTgt>
                                        </p:tgtEl>
                                        <p:attrNameLst>
                                          <p:attrName>style.visibility</p:attrName>
                                        </p:attrNameLst>
                                      </p:cBhvr>
                                      <p:to>
                                        <p:strVal val="visible"/>
                                      </p:to>
                                    </p:set>
                                    <p:animEffect transition="in" filter="blinds(horizontal)">
                                      <p:cBhvr>
                                        <p:cTn id="10" dur="500"/>
                                        <p:tgtEl>
                                          <p:spTgt spid="5">
                                            <p:txEl>
                                              <p:pRg st="9" end="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animEffect transition="in" filter="blinds(horizontal)">
                                      <p:cBhvr>
                                        <p:cTn id="1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762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Regional Climate Downscaling</a:t>
            </a: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76200" y="745659"/>
            <a:ext cx="8991600" cy="6417141"/>
          </a:xfrm>
          <a:prstGeom prst="rect">
            <a:avLst/>
          </a:prstGeom>
        </p:spPr>
        <p:txBody>
          <a:bodyPr wrap="square">
            <a:spAutoFit/>
          </a:bodyPr>
          <a:lstStyle/>
          <a:p>
            <a:pPr algn="l">
              <a:buFont typeface="Arial" pitchFamily="34" charset="0"/>
              <a:buChar char="•"/>
            </a:pPr>
            <a:r>
              <a:rPr lang="en-US" sz="2000" b="1" dirty="0"/>
              <a:t>  </a:t>
            </a:r>
            <a:r>
              <a:rPr lang="en-US" sz="2400" b="1" dirty="0">
                <a:solidFill>
                  <a:srgbClr val="C00000"/>
                </a:solidFill>
              </a:rPr>
              <a:t>Statistical downscaling</a:t>
            </a:r>
            <a:r>
              <a:rPr lang="en-US" sz="2000" b="1" dirty="0"/>
              <a:t>: use the relationship between the local climate (T, P and   </a:t>
            </a:r>
          </a:p>
          <a:p>
            <a:pPr algn="l"/>
            <a:r>
              <a:rPr lang="en-US" sz="2000" b="1" dirty="0"/>
              <a:t>     other variables) and large-scale (i.e., GCM-resolved) atmospheric fields (e.g., 500mb   </a:t>
            </a:r>
          </a:p>
          <a:p>
            <a:pPr algn="l"/>
            <a:r>
              <a:rPr lang="en-US" sz="2000" b="1" dirty="0"/>
              <a:t>    height, etc.) found in </a:t>
            </a:r>
            <a:r>
              <a:rPr lang="en-US" sz="2000" b="1" dirty="0">
                <a:solidFill>
                  <a:srgbClr val="C00000"/>
                </a:solidFill>
              </a:rPr>
              <a:t>current climate</a:t>
            </a:r>
            <a:r>
              <a:rPr lang="en-US" sz="2000" b="1" dirty="0"/>
              <a:t> to estimate future changes in the local climate  </a:t>
            </a:r>
          </a:p>
          <a:p>
            <a:pPr algn="l"/>
            <a:r>
              <a:rPr lang="en-US" sz="2000" b="1" dirty="0"/>
              <a:t>    variables using global-model predicted large-scale atmospheric changes:</a:t>
            </a:r>
          </a:p>
          <a:p>
            <a:pPr algn="l"/>
            <a:r>
              <a:rPr lang="en-US" sz="2000" b="1" dirty="0"/>
              <a:t>     </a:t>
            </a:r>
          </a:p>
          <a:p>
            <a:pPr algn="l"/>
            <a:r>
              <a:rPr lang="en-US" sz="2000" b="1" dirty="0"/>
              <a:t>         </a:t>
            </a:r>
          </a:p>
          <a:p>
            <a:pPr algn="l"/>
            <a:r>
              <a:rPr lang="en-US" sz="2000" b="1" dirty="0">
                <a:solidFill>
                  <a:srgbClr val="C00000"/>
                </a:solidFill>
              </a:rPr>
              <a:t>       </a:t>
            </a:r>
          </a:p>
          <a:p>
            <a:pPr algn="l"/>
            <a:r>
              <a:rPr lang="en-US" sz="2000" b="1" dirty="0">
                <a:solidFill>
                  <a:srgbClr val="C00000"/>
                </a:solidFill>
              </a:rPr>
              <a:t> </a:t>
            </a:r>
            <a:r>
              <a:rPr lang="en-US" sz="2000" b="1" dirty="0"/>
              <a:t>where </a:t>
            </a:r>
            <a:r>
              <a:rPr lang="en-US" sz="2000" b="1" dirty="0" err="1"/>
              <a:t>y</a:t>
            </a:r>
            <a:r>
              <a:rPr lang="en-US" sz="1100" b="1" dirty="0" err="1"/>
              <a:t>local</a:t>
            </a:r>
            <a:r>
              <a:rPr lang="en-US" sz="2000" b="1" dirty="0"/>
              <a:t> is the local climate variable (e.g., T in Albany), and X1, X2, X3, … are GCM- </a:t>
            </a:r>
          </a:p>
          <a:p>
            <a:pPr algn="l"/>
            <a:r>
              <a:rPr lang="en-US" sz="2000" b="1" dirty="0"/>
              <a:t> predicted fields near the location. </a:t>
            </a:r>
            <a:r>
              <a:rPr lang="en-US" sz="2400" b="1" i="1" dirty="0">
                <a:latin typeface="Adobe Garamond Pro" pitchFamily="18" charset="0"/>
              </a:rPr>
              <a:t>f</a:t>
            </a:r>
            <a:r>
              <a:rPr lang="en-US" b="1" dirty="0"/>
              <a:t> </a:t>
            </a:r>
            <a:r>
              <a:rPr lang="en-US" sz="2000" b="1" dirty="0"/>
              <a:t>is an empirical function based on current climate.  </a:t>
            </a:r>
            <a:endParaRPr lang="en-US" sz="2000" b="1" dirty="0">
              <a:solidFill>
                <a:srgbClr val="C00000"/>
              </a:solidFill>
            </a:endParaRPr>
          </a:p>
          <a:p>
            <a:pPr algn="l"/>
            <a:r>
              <a:rPr lang="en-US" sz="2000" b="1" dirty="0">
                <a:solidFill>
                  <a:srgbClr val="C00000"/>
                </a:solidFill>
              </a:rPr>
              <a:t>    Advantages</a:t>
            </a:r>
            <a:r>
              <a:rPr lang="en-US" sz="2000" b="1" dirty="0"/>
              <a:t>: simple and fast.  </a:t>
            </a:r>
          </a:p>
          <a:p>
            <a:pPr algn="l"/>
            <a:r>
              <a:rPr lang="en-US" sz="2000" b="1" dirty="0"/>
              <a:t>    </a:t>
            </a:r>
            <a:r>
              <a:rPr lang="en-US" sz="2000" b="1" dirty="0">
                <a:solidFill>
                  <a:srgbClr val="C00000"/>
                </a:solidFill>
              </a:rPr>
              <a:t>Caveats</a:t>
            </a:r>
            <a:r>
              <a:rPr lang="en-US" sz="2000" b="1" dirty="0"/>
              <a:t>: the relationship may be weak and it may change in future climate!</a:t>
            </a:r>
          </a:p>
          <a:p>
            <a:pPr algn="l"/>
            <a:endParaRPr lang="en-US" sz="1100" b="1" dirty="0"/>
          </a:p>
          <a:p>
            <a:pPr algn="l"/>
            <a:r>
              <a:rPr lang="en-US" sz="2400" b="1" dirty="0">
                <a:solidFill>
                  <a:srgbClr val="C00000"/>
                </a:solidFill>
              </a:rPr>
              <a:t>Dynamic downscaling</a:t>
            </a:r>
            <a:r>
              <a:rPr lang="en-US" sz="2000" b="1" dirty="0"/>
              <a:t>: force a regional climate model with outputs from a global  </a:t>
            </a:r>
          </a:p>
          <a:p>
            <a:pPr algn="l"/>
            <a:r>
              <a:rPr lang="en-US" sz="2000" b="1" dirty="0"/>
              <a:t>     model to simulate the climate changes at finer resolutions (</a:t>
            </a:r>
            <a:r>
              <a:rPr lang="en-US" sz="2000" b="1" dirty="0" err="1"/>
              <a:t>dx</a:t>
            </a:r>
            <a:r>
              <a:rPr lang="en-US" sz="2000" b="1" dirty="0"/>
              <a:t>=4-50km).  </a:t>
            </a:r>
          </a:p>
          <a:p>
            <a:pPr algn="l"/>
            <a:r>
              <a:rPr lang="en-US" sz="2000" b="1" dirty="0"/>
              <a:t>     </a:t>
            </a:r>
            <a:r>
              <a:rPr lang="en-US" sz="2000" b="1" dirty="0">
                <a:solidFill>
                  <a:srgbClr val="C00000"/>
                </a:solidFill>
              </a:rPr>
              <a:t>Advantages</a:t>
            </a:r>
            <a:r>
              <a:rPr lang="en-US" sz="2000" b="1" dirty="0"/>
              <a:t>:  represents local topography, T and P patterns better than GCMs. </a:t>
            </a:r>
          </a:p>
          <a:p>
            <a:pPr algn="l"/>
            <a:r>
              <a:rPr lang="en-US" sz="2000" b="1" dirty="0"/>
              <a:t>     </a:t>
            </a:r>
            <a:r>
              <a:rPr lang="en-US" sz="2000" b="1" dirty="0">
                <a:solidFill>
                  <a:srgbClr val="C00000"/>
                </a:solidFill>
              </a:rPr>
              <a:t>Disadvantages</a:t>
            </a:r>
            <a:r>
              <a:rPr lang="en-US" sz="2000" b="1" dirty="0"/>
              <a:t>: Not a trivial task, the regional model may introduce additional biases, 		 no two-way interactions, the circulation fields from the global and 		 regional models may be inconsistent with each other (</a:t>
            </a:r>
            <a:r>
              <a:rPr lang="en-US" sz="2000" b="1" dirty="0">
                <a:solidFill>
                  <a:srgbClr val="C00000"/>
                </a:solidFill>
              </a:rPr>
              <a:t>spectral</a:t>
            </a:r>
          </a:p>
          <a:p>
            <a:pPr algn="l"/>
            <a:r>
              <a:rPr lang="en-US" sz="2000" b="1" dirty="0">
                <a:solidFill>
                  <a:srgbClr val="C00000"/>
                </a:solidFill>
              </a:rPr>
              <a:t>                                 nudging</a:t>
            </a:r>
            <a:r>
              <a:rPr lang="en-US" sz="2000" b="1" dirty="0"/>
              <a:t> may minimize this). </a:t>
            </a:r>
          </a:p>
          <a:p>
            <a:pPr algn="l"/>
            <a:endParaRPr lang="en-US" sz="2400" b="1" dirty="0">
              <a:solidFill>
                <a:srgbClr val="FF3300"/>
              </a:solidFill>
            </a:endParaRPr>
          </a:p>
        </p:txBody>
      </p:sp>
      <p:graphicFrame>
        <p:nvGraphicFramePr>
          <p:cNvPr id="6" name="Object 5"/>
          <p:cNvGraphicFramePr>
            <a:graphicFrameLocks noChangeAspect="1"/>
          </p:cNvGraphicFramePr>
          <p:nvPr/>
        </p:nvGraphicFramePr>
        <p:xfrm>
          <a:off x="1752600" y="2133600"/>
          <a:ext cx="4724400" cy="685800"/>
        </p:xfrm>
        <a:graphic>
          <a:graphicData uri="http://schemas.openxmlformats.org/presentationml/2006/ole">
            <mc:AlternateContent xmlns:mc="http://schemas.openxmlformats.org/markup-compatibility/2006">
              <mc:Choice xmlns:v="urn:schemas-microsoft-com:vml" Requires="v">
                <p:oleObj name="Equation" r:id="rId3" imgW="1574640" imgH="228600" progId="Equation.3">
                  <p:embed/>
                </p:oleObj>
              </mc:Choice>
              <mc:Fallback>
                <p:oleObj name="Equation" r:id="rId3" imgW="157464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133600"/>
                        <a:ext cx="4724400" cy="685800"/>
                      </a:xfrm>
                      <a:prstGeom prst="rect">
                        <a:avLst/>
                      </a:prstGeom>
                      <a:solidFill>
                        <a:schemeClr val="tx1"/>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animEffect transition="in" filter="blinds(horizontal)">
                                      <p:cBhvr>
                                        <p:cTn id="7" dur="500"/>
                                        <p:tgtEl>
                                          <p:spTgt spid="5">
                                            <p:txEl>
                                              <p:pRg st="12" end="1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3" end="13"/>
                                            </p:txEl>
                                          </p:spTgt>
                                        </p:tgtEl>
                                        <p:attrNameLst>
                                          <p:attrName>style.visibility</p:attrName>
                                        </p:attrNameLst>
                                      </p:cBhvr>
                                      <p:to>
                                        <p:strVal val="visible"/>
                                      </p:to>
                                    </p:set>
                                    <p:animEffect transition="in" filter="blinds(horizontal)">
                                      <p:cBhvr>
                                        <p:cTn id="10" dur="500"/>
                                        <p:tgtEl>
                                          <p:spTgt spid="5">
                                            <p:txEl>
                                              <p:pRg st="13" end="1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14" end="14"/>
                                            </p:txEl>
                                          </p:spTgt>
                                        </p:tgtEl>
                                        <p:attrNameLst>
                                          <p:attrName>style.visibility</p:attrName>
                                        </p:attrNameLst>
                                      </p:cBhvr>
                                      <p:to>
                                        <p:strVal val="visible"/>
                                      </p:to>
                                    </p:set>
                                    <p:animEffect transition="in" filter="blinds(horizontal)">
                                      <p:cBhvr>
                                        <p:cTn id="13" dur="500"/>
                                        <p:tgtEl>
                                          <p:spTgt spid="5">
                                            <p:txEl>
                                              <p:pRg st="14" end="1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15" end="15"/>
                                            </p:txEl>
                                          </p:spTgt>
                                        </p:tgtEl>
                                        <p:attrNameLst>
                                          <p:attrName>style.visibility</p:attrName>
                                        </p:attrNameLst>
                                      </p:cBhvr>
                                      <p:to>
                                        <p:strVal val="visible"/>
                                      </p:to>
                                    </p:set>
                                    <p:animEffect transition="in" filter="blinds(horizontal)">
                                      <p:cBhvr>
                                        <p:cTn id="16" dur="500"/>
                                        <p:tgtEl>
                                          <p:spTgt spid="5">
                                            <p:txEl>
                                              <p:pRg st="15" end="1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16" end="16"/>
                                            </p:txEl>
                                          </p:spTgt>
                                        </p:tgtEl>
                                        <p:attrNameLst>
                                          <p:attrName>style.visibility</p:attrName>
                                        </p:attrNameLst>
                                      </p:cBhvr>
                                      <p:to>
                                        <p:strVal val="visible"/>
                                      </p:to>
                                    </p:set>
                                    <p:animEffect transition="in" filter="blinds(horizontal)">
                                      <p:cBhvr>
                                        <p:cTn id="19"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457200" y="685800"/>
            <a:ext cx="8228013" cy="5791199"/>
          </a:xfrm>
        </p:spPr>
        <p:txBody>
          <a:bodyPr>
            <a:normAutofit/>
          </a:bodyPr>
          <a:lstStyle/>
          <a:p>
            <a:r>
              <a:rPr lang="en-US" sz="2200" dirty="0"/>
              <a:t>Compute 30-year CMIP5 19 model ensemble monthly mean</a:t>
            </a:r>
          </a:p>
          <a:p>
            <a:pPr lvl="1"/>
            <a:r>
              <a:rPr lang="en-US" sz="2000" dirty="0"/>
              <a:t>Historical period : </a:t>
            </a:r>
            <a:r>
              <a:rPr lang="en-US" sz="2000" i="1" dirty="0"/>
              <a:t>1976-2005</a:t>
            </a:r>
            <a:r>
              <a:rPr lang="en-US" sz="2000" dirty="0"/>
              <a:t>    Future period (RCP8.5): </a:t>
            </a:r>
            <a:r>
              <a:rPr lang="en-US" sz="2000" i="1" dirty="0"/>
              <a:t>2071-2100</a:t>
            </a:r>
          </a:p>
          <a:p>
            <a:r>
              <a:rPr lang="en-US" sz="2200" dirty="0"/>
              <a:t>Compute perturbation – difference between the two climates</a:t>
            </a:r>
          </a:p>
          <a:p>
            <a:r>
              <a:rPr lang="en-US" sz="2200" dirty="0"/>
              <a:t>Add perturbation to the 6-hrly ERA-I data for driving the WRF</a:t>
            </a:r>
          </a:p>
          <a:p>
            <a:pPr>
              <a:buNone/>
            </a:pPr>
            <a:endParaRPr lang="en-US" sz="1800" dirty="0"/>
          </a:p>
          <a:p>
            <a:endParaRPr lang="en-US" sz="1800" dirty="0"/>
          </a:p>
          <a:p>
            <a:endParaRPr lang="en-US" sz="1800" dirty="0"/>
          </a:p>
          <a:p>
            <a:endParaRPr lang="en-US" sz="1800" dirty="0"/>
          </a:p>
          <a:p>
            <a:endParaRPr lang="en-US" sz="1800" dirty="0"/>
          </a:p>
          <a:p>
            <a:pPr>
              <a:buNone/>
            </a:pPr>
            <a:endParaRPr lang="en-US" sz="1800" dirty="0">
              <a:latin typeface="Helvetica" charset="0"/>
            </a:endParaRPr>
          </a:p>
          <a:p>
            <a:pPr>
              <a:buNone/>
            </a:pPr>
            <a:endParaRPr lang="en-US" sz="1800" dirty="0">
              <a:latin typeface="Helvetica" charset="0"/>
            </a:endParaRPr>
          </a:p>
          <a:p>
            <a:pPr>
              <a:buNone/>
            </a:pPr>
            <a:endParaRPr lang="en-US" sz="1800" dirty="0">
              <a:latin typeface="Helvetica" charset="0"/>
            </a:endParaRPr>
          </a:p>
          <a:p>
            <a:pPr>
              <a:buNone/>
            </a:pPr>
            <a:endParaRPr lang="en-US" sz="1800" dirty="0">
              <a:latin typeface="Helvetica" charset="0"/>
            </a:endParaRPr>
          </a:p>
          <a:p>
            <a:r>
              <a:rPr lang="en-US" sz="2200" dirty="0">
                <a:latin typeface="Helvetica" charset="0"/>
              </a:rPr>
              <a:t>No change in storm tracks. </a:t>
            </a:r>
          </a:p>
          <a:p>
            <a:pPr>
              <a:buNone/>
            </a:pPr>
            <a:r>
              <a:rPr lang="en-US" sz="2200" dirty="0">
                <a:latin typeface="Helvetica" charset="0"/>
              </a:rPr>
              <a:t>     Same transient spectra.</a:t>
            </a:r>
          </a:p>
        </p:txBody>
      </p:sp>
      <p:sp>
        <p:nvSpPr>
          <p:cNvPr id="2" name="Title 1"/>
          <p:cNvSpPr>
            <a:spLocks noGrp="1"/>
          </p:cNvSpPr>
          <p:nvPr>
            <p:ph type="title"/>
          </p:nvPr>
        </p:nvSpPr>
        <p:spPr>
          <a:xfrm>
            <a:off x="457200" y="-76200"/>
            <a:ext cx="8229600" cy="838200"/>
          </a:xfrm>
        </p:spPr>
        <p:txBody>
          <a:bodyPr>
            <a:normAutofit/>
          </a:bodyPr>
          <a:lstStyle/>
          <a:p>
            <a:r>
              <a:rPr lang="en-US" sz="3600" b="1" dirty="0"/>
              <a:t>Pseudo-Global Warming (PGW) Approach</a:t>
            </a:r>
            <a:endParaRPr lang="en-US" sz="3600" dirty="0">
              <a:solidFill>
                <a:srgbClr val="000090"/>
              </a:solidFill>
            </a:endParaRPr>
          </a:p>
        </p:txBody>
      </p:sp>
      <p:sp>
        <p:nvSpPr>
          <p:cNvPr id="18" name="Right Arrow Callout 17"/>
          <p:cNvSpPr/>
          <p:nvPr/>
        </p:nvSpPr>
        <p:spPr>
          <a:xfrm>
            <a:off x="304800" y="2362200"/>
            <a:ext cx="3067873" cy="2438400"/>
          </a:xfrm>
          <a:prstGeom prst="rightArrowCallout">
            <a:avLst>
              <a:gd name="adj1" fmla="val 16346"/>
              <a:gd name="adj2" fmla="val 20192"/>
              <a:gd name="adj3" fmla="val 19712"/>
              <a:gd name="adj4" fmla="val 78572"/>
            </a:avLst>
          </a:prstGeom>
          <a:noFill/>
          <a:ln w="317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8" name="Plus 7"/>
          <p:cNvSpPr/>
          <p:nvPr/>
        </p:nvSpPr>
        <p:spPr>
          <a:xfrm>
            <a:off x="5843098" y="3276600"/>
            <a:ext cx="405302" cy="365760"/>
          </a:xfrm>
          <a:prstGeom prst="mathPlus">
            <a:avLst/>
          </a:prstGeom>
          <a:solidFill>
            <a:schemeClr val="bg2">
              <a:lumMod val="7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eaLnBrk="1" fontAlgn="auto" hangingPunct="1">
              <a:spcBef>
                <a:spcPts val="0"/>
              </a:spcBef>
              <a:spcAft>
                <a:spcPts val="0"/>
              </a:spcAft>
            </a:pPr>
            <a:endParaRPr lang="en-US" sz="1800">
              <a:solidFill>
                <a:prstClr val="black"/>
              </a:solidFill>
            </a:endParaRPr>
          </a:p>
        </p:txBody>
      </p:sp>
      <p:sp>
        <p:nvSpPr>
          <p:cNvPr id="9" name="Rounded Rectangle 8"/>
          <p:cNvSpPr/>
          <p:nvPr/>
        </p:nvSpPr>
        <p:spPr>
          <a:xfrm>
            <a:off x="6324600" y="2971800"/>
            <a:ext cx="2362200" cy="990600"/>
          </a:xfrm>
          <a:prstGeom prst="roundRect">
            <a:avLst/>
          </a:prstGeom>
          <a:solidFill>
            <a:schemeClr val="bg2">
              <a:lumMod val="7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eaLnBrk="1" fontAlgn="auto" hangingPunct="1">
              <a:spcBef>
                <a:spcPts val="0"/>
              </a:spcBef>
              <a:spcAft>
                <a:spcPts val="0"/>
              </a:spcAft>
            </a:pPr>
            <a:r>
              <a:rPr lang="en-US" sz="1800" dirty="0">
                <a:solidFill>
                  <a:srgbClr val="000090"/>
                </a:solidFill>
                <a:latin typeface="Candara"/>
                <a:cs typeface="Candara"/>
              </a:rPr>
              <a:t>6 hourly ERA-I data </a:t>
            </a:r>
            <a:endParaRPr lang="en-US" sz="1600" dirty="0">
              <a:solidFill>
                <a:srgbClr val="000090"/>
              </a:solidFill>
              <a:latin typeface="Candara"/>
              <a:cs typeface="Candara"/>
            </a:endParaRPr>
          </a:p>
        </p:txBody>
      </p:sp>
      <p:grpSp>
        <p:nvGrpSpPr>
          <p:cNvPr id="3" name="Group 16"/>
          <p:cNvGrpSpPr/>
          <p:nvPr/>
        </p:nvGrpSpPr>
        <p:grpSpPr>
          <a:xfrm>
            <a:off x="381000" y="2514600"/>
            <a:ext cx="2216800" cy="2133600"/>
            <a:chOff x="920964" y="3209068"/>
            <a:chExt cx="2216800" cy="2133600"/>
          </a:xfrm>
        </p:grpSpPr>
        <p:sp>
          <p:nvSpPr>
            <p:cNvPr id="11" name="Rounded Rectangle 10"/>
            <p:cNvSpPr/>
            <p:nvPr/>
          </p:nvSpPr>
          <p:spPr>
            <a:xfrm>
              <a:off x="920964" y="3209068"/>
              <a:ext cx="2216800" cy="914400"/>
            </a:xfrm>
            <a:prstGeom prst="roundRect">
              <a:avLst/>
            </a:prstGeom>
            <a:solidFill>
              <a:schemeClr val="bg2">
                <a:lumMod val="7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eaLnBrk="1" fontAlgn="auto" hangingPunct="1">
                <a:spcBef>
                  <a:spcPts val="0"/>
                </a:spcBef>
                <a:spcAft>
                  <a:spcPts val="0"/>
                </a:spcAft>
              </a:pPr>
              <a:r>
                <a:rPr lang="en-US" sz="1800" dirty="0">
                  <a:solidFill>
                    <a:srgbClr val="000090"/>
                  </a:solidFill>
                  <a:latin typeface="Candara"/>
                  <a:cs typeface="Candara"/>
                </a:rPr>
                <a:t>Monthly mean of </a:t>
              </a:r>
              <a:r>
                <a:rPr lang="en-US" sz="1800" b="1" dirty="0">
                  <a:solidFill>
                    <a:srgbClr val="000090"/>
                  </a:solidFill>
                  <a:latin typeface="Candara"/>
                  <a:cs typeface="Candara"/>
                </a:rPr>
                <a:t>historical </a:t>
              </a:r>
              <a:r>
                <a:rPr lang="en-US" sz="1800" dirty="0">
                  <a:solidFill>
                    <a:srgbClr val="000090"/>
                  </a:solidFill>
                  <a:latin typeface="Candara"/>
                  <a:cs typeface="Candara"/>
                </a:rPr>
                <a:t>condition</a:t>
              </a:r>
            </a:p>
            <a:p>
              <a:pPr eaLnBrk="1" fontAlgn="auto" hangingPunct="1">
                <a:spcBef>
                  <a:spcPts val="0"/>
                </a:spcBef>
                <a:spcAft>
                  <a:spcPts val="0"/>
                </a:spcAft>
              </a:pPr>
              <a:r>
                <a:rPr lang="en-US" sz="1800" b="1" dirty="0">
                  <a:solidFill>
                    <a:srgbClr val="000090"/>
                  </a:solidFill>
                  <a:latin typeface="Candara"/>
                  <a:cs typeface="Candara"/>
                </a:rPr>
                <a:t>CMIP5 1976-2005</a:t>
              </a:r>
            </a:p>
          </p:txBody>
        </p:sp>
        <p:sp>
          <p:nvSpPr>
            <p:cNvPr id="12" name="Rounded Rectangle 11"/>
            <p:cNvSpPr/>
            <p:nvPr/>
          </p:nvSpPr>
          <p:spPr>
            <a:xfrm>
              <a:off x="990164" y="4428268"/>
              <a:ext cx="2133600" cy="914400"/>
            </a:xfrm>
            <a:prstGeom prst="roundRect">
              <a:avLst/>
            </a:prstGeom>
            <a:solidFill>
              <a:schemeClr val="bg2">
                <a:lumMod val="7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eaLnBrk="1" fontAlgn="auto" hangingPunct="1">
                <a:spcBef>
                  <a:spcPts val="0"/>
                </a:spcBef>
                <a:spcAft>
                  <a:spcPts val="0"/>
                </a:spcAft>
              </a:pPr>
              <a:r>
                <a:rPr lang="en-US" sz="1800" dirty="0">
                  <a:solidFill>
                    <a:srgbClr val="000090"/>
                  </a:solidFill>
                  <a:latin typeface="Candara"/>
                  <a:cs typeface="Candara"/>
                </a:rPr>
                <a:t>Monthly mean of </a:t>
              </a:r>
              <a:r>
                <a:rPr lang="en-US" sz="1800" b="1" dirty="0">
                  <a:solidFill>
                    <a:srgbClr val="000090"/>
                  </a:solidFill>
                  <a:latin typeface="Candara"/>
                  <a:cs typeface="Candara"/>
                </a:rPr>
                <a:t>future </a:t>
              </a:r>
              <a:r>
                <a:rPr lang="en-US" sz="1800" dirty="0">
                  <a:solidFill>
                    <a:srgbClr val="000090"/>
                  </a:solidFill>
                  <a:latin typeface="Candara"/>
                  <a:cs typeface="Candara"/>
                </a:rPr>
                <a:t>condition</a:t>
              </a:r>
            </a:p>
            <a:p>
              <a:pPr eaLnBrk="1" fontAlgn="auto" hangingPunct="1">
                <a:spcBef>
                  <a:spcPts val="0"/>
                </a:spcBef>
                <a:spcAft>
                  <a:spcPts val="0"/>
                </a:spcAft>
              </a:pPr>
              <a:r>
                <a:rPr lang="en-US" sz="1800" b="1" dirty="0">
                  <a:solidFill>
                    <a:srgbClr val="000090"/>
                  </a:solidFill>
                  <a:latin typeface="Candara"/>
                  <a:cs typeface="Candara"/>
                </a:rPr>
                <a:t>CMIP5 2071-2100</a:t>
              </a:r>
            </a:p>
          </p:txBody>
        </p:sp>
      </p:grpSp>
      <p:sp>
        <p:nvSpPr>
          <p:cNvPr id="14" name="Rounded Rectangle 13"/>
          <p:cNvSpPr/>
          <p:nvPr/>
        </p:nvSpPr>
        <p:spPr>
          <a:xfrm>
            <a:off x="3581400" y="2895600"/>
            <a:ext cx="2209800" cy="1066800"/>
          </a:xfrm>
          <a:prstGeom prst="roundRect">
            <a:avLst/>
          </a:prstGeom>
          <a:solidFill>
            <a:schemeClr val="bg2">
              <a:lumMod val="7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eaLnBrk="1" fontAlgn="auto" hangingPunct="1">
              <a:spcBef>
                <a:spcPts val="0"/>
              </a:spcBef>
              <a:spcAft>
                <a:spcPts val="0"/>
              </a:spcAft>
            </a:pPr>
            <a:r>
              <a:rPr lang="en-US" sz="1800" dirty="0">
                <a:solidFill>
                  <a:srgbClr val="000090"/>
                </a:solidFill>
                <a:latin typeface="Candara"/>
                <a:cs typeface="Candara"/>
              </a:rPr>
              <a:t>Monthly perturbation of CMIP5 ensemble mean</a:t>
            </a:r>
          </a:p>
        </p:txBody>
      </p:sp>
      <p:sp>
        <p:nvSpPr>
          <p:cNvPr id="21" name="TextBox 20"/>
          <p:cNvSpPr txBox="1"/>
          <p:nvPr/>
        </p:nvSpPr>
        <p:spPr>
          <a:xfrm>
            <a:off x="4324588" y="2454478"/>
            <a:ext cx="4305987" cy="369332"/>
          </a:xfrm>
          <a:prstGeom prst="rect">
            <a:avLst/>
          </a:prstGeom>
          <a:noFill/>
        </p:spPr>
        <p:txBody>
          <a:bodyPr wrap="none" rtlCol="0">
            <a:spAutoFit/>
          </a:bodyPr>
          <a:lstStyle/>
          <a:p>
            <a:pPr algn="l" eaLnBrk="1" fontAlgn="auto" hangingPunct="1">
              <a:spcBef>
                <a:spcPts val="0"/>
              </a:spcBef>
              <a:spcAft>
                <a:spcPts val="0"/>
              </a:spcAft>
            </a:pPr>
            <a:r>
              <a:rPr lang="en-US" sz="1800" dirty="0">
                <a:solidFill>
                  <a:srgbClr val="000090"/>
                </a:solidFill>
                <a:latin typeface="Candara"/>
                <a:cs typeface="Candara"/>
              </a:rPr>
              <a:t>WRF Inputs for Future Climate Simulation</a:t>
            </a:r>
          </a:p>
        </p:txBody>
      </p:sp>
      <p:sp>
        <p:nvSpPr>
          <p:cNvPr id="15" name="Down Arrow Callout 14"/>
          <p:cNvSpPr/>
          <p:nvPr/>
        </p:nvSpPr>
        <p:spPr>
          <a:xfrm>
            <a:off x="3429000" y="2819400"/>
            <a:ext cx="5410200" cy="1972532"/>
          </a:xfrm>
          <a:prstGeom prst="downArrowCallout">
            <a:avLst/>
          </a:prstGeom>
          <a:no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6" name="Rectangle 15"/>
          <p:cNvSpPr/>
          <p:nvPr/>
        </p:nvSpPr>
        <p:spPr>
          <a:xfrm>
            <a:off x="4953000" y="4800600"/>
            <a:ext cx="2438400" cy="18288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20" name="TextBox 19"/>
          <p:cNvSpPr txBox="1"/>
          <p:nvPr/>
        </p:nvSpPr>
        <p:spPr>
          <a:xfrm flipH="1">
            <a:off x="5334000" y="6305490"/>
            <a:ext cx="1600200" cy="400110"/>
          </a:xfrm>
          <a:prstGeom prst="rect">
            <a:avLst/>
          </a:prstGeom>
          <a:noFill/>
        </p:spPr>
        <p:txBody>
          <a:bodyPr wrap="square" rtlCol="0">
            <a:spAutoFit/>
          </a:bodyPr>
          <a:lstStyle/>
          <a:p>
            <a:pPr eaLnBrk="1" fontAlgn="auto" hangingPunct="1">
              <a:spcBef>
                <a:spcPts val="0"/>
              </a:spcBef>
              <a:spcAft>
                <a:spcPts val="0"/>
              </a:spcAft>
            </a:pPr>
            <a:r>
              <a:rPr lang="en-US" sz="2000" dirty="0">
                <a:solidFill>
                  <a:srgbClr val="FF0000"/>
                </a:solidFill>
                <a:latin typeface="Calibri"/>
              </a:rPr>
              <a:t>WRF MODEL</a:t>
            </a:r>
          </a:p>
        </p:txBody>
      </p:sp>
      <p:pic>
        <p:nvPicPr>
          <p:cNvPr id="19" name="Grafik 4"/>
          <p:cNvPicPr>
            <a:picLocks noChangeAspect="1"/>
          </p:cNvPicPr>
          <p:nvPr/>
        </p:nvPicPr>
        <p:blipFill rotWithShape="1">
          <a:blip r:embed="rId3" cstate="print">
            <a:extLst>
              <a:ext uri="{28A0092B-C50C-407E-A947-70E740481C1C}">
                <a14:useLocalDpi xmlns:a14="http://schemas.microsoft.com/office/drawing/2010/main" val="0"/>
              </a:ext>
            </a:extLst>
          </a:blip>
          <a:srcRect l="17903" t="8841" r="17461" b="19680"/>
          <a:stretch/>
        </p:blipFill>
        <p:spPr>
          <a:xfrm>
            <a:off x="5105400" y="4832147"/>
            <a:ext cx="2127718" cy="1568653"/>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9" grpId="0" animBg="1"/>
      <p:bldP spid="14" grpId="0" animBg="1"/>
      <p:bldP spid="21" grpId="0"/>
      <p:bldP spid="15" grpId="0" animBg="1"/>
      <p:bldP spid="16" grpId="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rism_precip_regrid_2008-04.jpeg"/>
          <p:cNvPicPr>
            <a:picLocks noChangeAspect="1"/>
          </p:cNvPicPr>
          <p:nvPr/>
        </p:nvPicPr>
        <p:blipFill>
          <a:blip r:embed="rId2" cstate="print"/>
          <a:srcRect l="18366" t="36667" r="11177" b="30000"/>
          <a:stretch>
            <a:fillRect/>
          </a:stretch>
        </p:blipFill>
        <p:spPr>
          <a:xfrm>
            <a:off x="1743480" y="304801"/>
            <a:ext cx="3011910" cy="1844021"/>
          </a:xfrm>
          <a:prstGeom prst="rect">
            <a:avLst/>
          </a:prstGeom>
        </p:spPr>
      </p:pic>
      <p:pic>
        <p:nvPicPr>
          <p:cNvPr id="16" name="Picture 15" descr="wrf_precip_2008-04.jpeg"/>
          <p:cNvPicPr>
            <a:picLocks noChangeAspect="1"/>
          </p:cNvPicPr>
          <p:nvPr/>
        </p:nvPicPr>
        <p:blipFill>
          <a:blip r:embed="rId3" cstate="print"/>
          <a:srcRect l="18366" t="36667" r="11177" b="30000"/>
          <a:stretch>
            <a:fillRect/>
          </a:stretch>
        </p:blipFill>
        <p:spPr>
          <a:xfrm>
            <a:off x="5334000" y="304801"/>
            <a:ext cx="3011910" cy="1844021"/>
          </a:xfrm>
          <a:prstGeom prst="rect">
            <a:avLst/>
          </a:prstGeom>
        </p:spPr>
      </p:pic>
      <p:sp>
        <p:nvSpPr>
          <p:cNvPr id="4" name="TextBox 3"/>
          <p:cNvSpPr txBox="1"/>
          <p:nvPr/>
        </p:nvSpPr>
        <p:spPr>
          <a:xfrm>
            <a:off x="371005" y="838200"/>
            <a:ext cx="1000595" cy="584775"/>
          </a:xfrm>
          <a:prstGeom prst="rect">
            <a:avLst/>
          </a:prstGeom>
          <a:noFill/>
        </p:spPr>
        <p:txBody>
          <a:bodyPr wrap="none" rtlCol="0">
            <a:spAutoFit/>
          </a:bodyPr>
          <a:lstStyle/>
          <a:p>
            <a:pPr algn="ctr"/>
            <a:r>
              <a:rPr lang="en-US" sz="3200" b="1" dirty="0">
                <a:solidFill>
                  <a:srgbClr val="FF0000"/>
                </a:solidFill>
              </a:rPr>
              <a:t>April</a:t>
            </a:r>
          </a:p>
        </p:txBody>
      </p:sp>
      <p:sp>
        <p:nvSpPr>
          <p:cNvPr id="5" name="TextBox 4"/>
          <p:cNvSpPr txBox="1"/>
          <p:nvPr/>
        </p:nvSpPr>
        <p:spPr>
          <a:xfrm>
            <a:off x="2804711" y="-66020"/>
            <a:ext cx="1157689" cy="523220"/>
          </a:xfrm>
          <a:prstGeom prst="rect">
            <a:avLst/>
          </a:prstGeom>
          <a:noFill/>
        </p:spPr>
        <p:txBody>
          <a:bodyPr wrap="none" rtlCol="0">
            <a:spAutoFit/>
          </a:bodyPr>
          <a:lstStyle/>
          <a:p>
            <a:r>
              <a:rPr lang="en-US" sz="2800" b="1" dirty="0"/>
              <a:t>PRISM</a:t>
            </a:r>
          </a:p>
        </p:txBody>
      </p:sp>
      <p:sp>
        <p:nvSpPr>
          <p:cNvPr id="6" name="TextBox 5"/>
          <p:cNvSpPr txBox="1"/>
          <p:nvPr/>
        </p:nvSpPr>
        <p:spPr>
          <a:xfrm>
            <a:off x="6477000" y="-66020"/>
            <a:ext cx="877163" cy="523220"/>
          </a:xfrm>
          <a:prstGeom prst="rect">
            <a:avLst/>
          </a:prstGeom>
          <a:noFill/>
        </p:spPr>
        <p:txBody>
          <a:bodyPr wrap="none" rtlCol="0">
            <a:spAutoFit/>
          </a:bodyPr>
          <a:lstStyle/>
          <a:p>
            <a:r>
              <a:rPr lang="en-US" sz="2800" b="1" dirty="0"/>
              <a:t>WRF</a:t>
            </a:r>
          </a:p>
        </p:txBody>
      </p:sp>
      <p:pic>
        <p:nvPicPr>
          <p:cNvPr id="17" name="Picture 16" descr="prism_precip_regrid_2008-05.jpeg"/>
          <p:cNvPicPr>
            <a:picLocks noChangeAspect="1"/>
          </p:cNvPicPr>
          <p:nvPr/>
        </p:nvPicPr>
        <p:blipFill>
          <a:blip r:embed="rId4" cstate="print"/>
          <a:srcRect l="18366" t="36667" r="11177" b="30000"/>
          <a:stretch>
            <a:fillRect/>
          </a:stretch>
        </p:blipFill>
        <p:spPr>
          <a:xfrm>
            <a:off x="1743480" y="2209800"/>
            <a:ext cx="3011910" cy="1844021"/>
          </a:xfrm>
          <a:prstGeom prst="rect">
            <a:avLst/>
          </a:prstGeom>
        </p:spPr>
      </p:pic>
      <p:pic>
        <p:nvPicPr>
          <p:cNvPr id="18" name="Picture 17" descr="wrf_precip_2008-05.jpeg"/>
          <p:cNvPicPr>
            <a:picLocks noChangeAspect="1"/>
          </p:cNvPicPr>
          <p:nvPr/>
        </p:nvPicPr>
        <p:blipFill>
          <a:blip r:embed="rId5" cstate="print"/>
          <a:srcRect l="18366" t="36667" r="11177" b="29999"/>
          <a:stretch>
            <a:fillRect/>
          </a:stretch>
        </p:blipFill>
        <p:spPr>
          <a:xfrm>
            <a:off x="5334000" y="2209802"/>
            <a:ext cx="3011910" cy="1844077"/>
          </a:xfrm>
          <a:prstGeom prst="rect">
            <a:avLst/>
          </a:prstGeom>
        </p:spPr>
      </p:pic>
      <p:sp>
        <p:nvSpPr>
          <p:cNvPr id="11" name="TextBox 10"/>
          <p:cNvSpPr txBox="1"/>
          <p:nvPr/>
        </p:nvSpPr>
        <p:spPr>
          <a:xfrm>
            <a:off x="405393" y="2819400"/>
            <a:ext cx="932243" cy="584775"/>
          </a:xfrm>
          <a:prstGeom prst="rect">
            <a:avLst/>
          </a:prstGeom>
          <a:noFill/>
        </p:spPr>
        <p:txBody>
          <a:bodyPr wrap="none" rtlCol="0">
            <a:spAutoFit/>
          </a:bodyPr>
          <a:lstStyle/>
          <a:p>
            <a:r>
              <a:rPr lang="en-US" sz="3200" b="1" dirty="0">
                <a:solidFill>
                  <a:srgbClr val="FF0000"/>
                </a:solidFill>
              </a:rPr>
              <a:t>May</a:t>
            </a:r>
          </a:p>
        </p:txBody>
      </p:sp>
      <p:pic>
        <p:nvPicPr>
          <p:cNvPr id="19" name="Picture 18" descr="prism_precip_regrid_2008-06.jpeg"/>
          <p:cNvPicPr>
            <a:picLocks noChangeAspect="1"/>
          </p:cNvPicPr>
          <p:nvPr/>
        </p:nvPicPr>
        <p:blipFill>
          <a:blip r:embed="rId6" cstate="print"/>
          <a:srcRect l="18366" t="36667" r="11177" b="30000"/>
          <a:stretch>
            <a:fillRect/>
          </a:stretch>
        </p:blipFill>
        <p:spPr>
          <a:xfrm>
            <a:off x="1743480" y="4114800"/>
            <a:ext cx="3011910" cy="1844021"/>
          </a:xfrm>
          <a:prstGeom prst="rect">
            <a:avLst/>
          </a:prstGeom>
        </p:spPr>
      </p:pic>
      <p:pic>
        <p:nvPicPr>
          <p:cNvPr id="20" name="Picture 19" descr="wrf_precip_2008-06.jpeg"/>
          <p:cNvPicPr>
            <a:picLocks noChangeAspect="1"/>
          </p:cNvPicPr>
          <p:nvPr/>
        </p:nvPicPr>
        <p:blipFill>
          <a:blip r:embed="rId7" cstate="print"/>
          <a:srcRect l="18366" t="36667" r="11177" b="30000"/>
          <a:stretch>
            <a:fillRect/>
          </a:stretch>
        </p:blipFill>
        <p:spPr>
          <a:xfrm>
            <a:off x="5334000" y="4114800"/>
            <a:ext cx="3011910" cy="1844021"/>
          </a:xfrm>
          <a:prstGeom prst="rect">
            <a:avLst/>
          </a:prstGeom>
        </p:spPr>
      </p:pic>
      <p:sp>
        <p:nvSpPr>
          <p:cNvPr id="14" name="TextBox 13"/>
          <p:cNvSpPr txBox="1"/>
          <p:nvPr/>
        </p:nvSpPr>
        <p:spPr>
          <a:xfrm>
            <a:off x="370705" y="4648200"/>
            <a:ext cx="966931" cy="584776"/>
          </a:xfrm>
          <a:prstGeom prst="rect">
            <a:avLst/>
          </a:prstGeom>
          <a:noFill/>
        </p:spPr>
        <p:txBody>
          <a:bodyPr wrap="square" rtlCol="0">
            <a:spAutoFit/>
          </a:bodyPr>
          <a:lstStyle/>
          <a:p>
            <a:r>
              <a:rPr lang="en-US" sz="3200" b="1" dirty="0">
                <a:solidFill>
                  <a:srgbClr val="FF0000"/>
                </a:solidFill>
              </a:rPr>
              <a:t>June</a:t>
            </a:r>
          </a:p>
        </p:txBody>
      </p:sp>
      <p:sp>
        <p:nvSpPr>
          <p:cNvPr id="13" name="Footer Placeholder 12"/>
          <p:cNvSpPr>
            <a:spLocks noGrp="1"/>
          </p:cNvSpPr>
          <p:nvPr>
            <p:ph type="ftr" sz="quarter" idx="11"/>
          </p:nvPr>
        </p:nvSpPr>
        <p:spPr/>
        <p:txBody>
          <a:bodyPr/>
          <a:lstStyle/>
          <a:p>
            <a:r>
              <a:rPr lang="en-US"/>
              <a:t>WATER SYSTEM RETREAT 2016</a:t>
            </a:r>
          </a:p>
        </p:txBody>
      </p:sp>
      <p:pic>
        <p:nvPicPr>
          <p:cNvPr id="21" name="Picture 20" descr="prism_precip_regrid_2008-01.jpeg"/>
          <p:cNvPicPr>
            <a:picLocks noChangeAspect="1"/>
          </p:cNvPicPr>
          <p:nvPr/>
        </p:nvPicPr>
        <p:blipFill>
          <a:blip r:embed="rId8" cstate="print"/>
          <a:srcRect l="21242" t="83333" r="16928" b="10000"/>
          <a:stretch>
            <a:fillRect/>
          </a:stretch>
        </p:blipFill>
        <p:spPr>
          <a:xfrm>
            <a:off x="2362200" y="5936974"/>
            <a:ext cx="4805675" cy="670594"/>
          </a:xfrm>
          <a:prstGeom prst="rect">
            <a:avLst/>
          </a:prstGeom>
        </p:spPr>
      </p:pic>
      <p:sp>
        <p:nvSpPr>
          <p:cNvPr id="22" name="TextBox 21"/>
          <p:cNvSpPr txBox="1"/>
          <p:nvPr/>
        </p:nvSpPr>
        <p:spPr>
          <a:xfrm>
            <a:off x="6934200" y="6172200"/>
            <a:ext cx="1072730" cy="400110"/>
          </a:xfrm>
          <a:prstGeom prst="rect">
            <a:avLst/>
          </a:prstGeom>
          <a:noFill/>
        </p:spPr>
        <p:txBody>
          <a:bodyPr wrap="none" rtlCol="0">
            <a:spAutoFit/>
          </a:bodyPr>
          <a:lstStyle/>
          <a:p>
            <a:r>
              <a:rPr lang="en-US" sz="2000" dirty="0"/>
              <a:t>(mm/day)</a:t>
            </a:r>
          </a:p>
        </p:txBody>
      </p:sp>
      <p:sp>
        <p:nvSpPr>
          <p:cNvPr id="23" name="TextBox 22"/>
          <p:cNvSpPr txBox="1"/>
          <p:nvPr/>
        </p:nvSpPr>
        <p:spPr>
          <a:xfrm>
            <a:off x="381000" y="0"/>
            <a:ext cx="1120820" cy="646331"/>
          </a:xfrm>
          <a:prstGeom prst="rect">
            <a:avLst/>
          </a:prstGeom>
          <a:noFill/>
        </p:spPr>
        <p:txBody>
          <a:bodyPr wrap="none" rtlCol="0">
            <a:spAutoFit/>
          </a:bodyPr>
          <a:lstStyle/>
          <a:p>
            <a:r>
              <a:rPr lang="en-US" sz="3600" b="1" dirty="0"/>
              <a:t>2008</a:t>
            </a:r>
          </a:p>
        </p:txBody>
      </p:sp>
      <p:sp>
        <p:nvSpPr>
          <p:cNvPr id="24" name="TextBox 23"/>
          <p:cNvSpPr txBox="1"/>
          <p:nvPr/>
        </p:nvSpPr>
        <p:spPr>
          <a:xfrm>
            <a:off x="838200" y="6472535"/>
            <a:ext cx="8010900" cy="461665"/>
          </a:xfrm>
          <a:prstGeom prst="rect">
            <a:avLst/>
          </a:prstGeom>
          <a:noFill/>
        </p:spPr>
        <p:txBody>
          <a:bodyPr wrap="square" rtlCol="0">
            <a:spAutoFit/>
          </a:bodyPr>
          <a:lstStyle/>
          <a:p>
            <a:pPr algn="ctr"/>
            <a:r>
              <a:rPr lang="en-US" sz="2400" b="1" dirty="0" err="1">
                <a:solidFill>
                  <a:schemeClr val="tx2"/>
                </a:solidFill>
              </a:rPr>
              <a:t>Precipitaiton</a:t>
            </a:r>
            <a:r>
              <a:rPr lang="en-US" sz="2400" b="1" dirty="0">
                <a:solidFill>
                  <a:schemeClr val="tx2"/>
                </a:solidFill>
              </a:rPr>
              <a:t> from convection-permitting  simulations (</a:t>
            </a:r>
            <a:r>
              <a:rPr lang="en-US" sz="2400" b="1" dirty="0">
                <a:solidFill>
                  <a:schemeClr val="tx2"/>
                </a:solidFill>
                <a:sym typeface="Symbol" panose="05050102010706020507" pitchFamily="18" charset="2"/>
              </a:rPr>
              <a:t></a:t>
            </a:r>
            <a:r>
              <a:rPr lang="en-US" sz="2400" b="1" dirty="0">
                <a:solidFill>
                  <a:schemeClr val="tx2"/>
                </a:solidFill>
              </a:rPr>
              <a:t>X=4km)</a:t>
            </a:r>
          </a:p>
        </p:txBody>
      </p:sp>
      <p:sp>
        <p:nvSpPr>
          <p:cNvPr id="25" name="TextBox 24"/>
          <p:cNvSpPr txBox="1"/>
          <p:nvPr/>
        </p:nvSpPr>
        <p:spPr bwMode="auto">
          <a:xfrm>
            <a:off x="4290392" y="59971"/>
            <a:ext cx="1515158" cy="307777"/>
          </a:xfrm>
          <a:prstGeom prst="rect">
            <a:avLst/>
          </a:prstGeom>
          <a:noFill/>
          <a:ln w="9525">
            <a:noFill/>
            <a:miter lim="800000"/>
            <a:headEnd/>
            <a:tailEnd/>
          </a:ln>
        </p:spPr>
        <p:txBody>
          <a:bodyPr wrap="none" rtlCol="0">
            <a:spAutoFit/>
          </a:bodyPr>
          <a:lstStyle/>
          <a:p>
            <a:pPr marL="342900" indent="-342900" algn="l">
              <a:spcBef>
                <a:spcPct val="20000"/>
              </a:spcBef>
            </a:pPr>
            <a:r>
              <a:rPr lang="en-US" sz="1400" b="1" kern="0" dirty="0">
                <a:latin typeface="+mj-lt"/>
              </a:rPr>
              <a:t>Liu et al. 2017, CD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Steps for a Modeling Study</a:t>
            </a:r>
          </a:p>
        </p:txBody>
      </p:sp>
      <p:sp>
        <p:nvSpPr>
          <p:cNvPr id="3"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76200" y="609600"/>
            <a:ext cx="8915400" cy="6247864"/>
          </a:xfrm>
          <a:prstGeom prst="rect">
            <a:avLst/>
          </a:prstGeom>
        </p:spPr>
        <p:txBody>
          <a:bodyPr wrap="square">
            <a:spAutoFit/>
          </a:bodyPr>
          <a:lstStyle/>
          <a:p>
            <a:pPr algn="l">
              <a:buFont typeface="Arial" pitchFamily="34" charset="0"/>
              <a:buChar char="•"/>
            </a:pPr>
            <a:r>
              <a:rPr lang="en-US" sz="2000" b="1" dirty="0"/>
              <a:t> </a:t>
            </a:r>
            <a:r>
              <a:rPr lang="en-US" sz="2000" b="1" dirty="0">
                <a:solidFill>
                  <a:schemeClr val="tx2"/>
                </a:solidFill>
              </a:rPr>
              <a:t>Step 1:</a:t>
            </a:r>
            <a:r>
              <a:rPr lang="en-US" sz="2000" b="1" dirty="0"/>
              <a:t> Form your scientific ideas/questions for your investigation based on your  </a:t>
            </a:r>
          </a:p>
          <a:p>
            <a:pPr algn="l"/>
            <a:r>
              <a:rPr lang="en-US" sz="2000" b="1" dirty="0"/>
              <a:t>                reading of the literature on certain topic. For example, you may ask how the 	atmospheric circulation and climate would change over Asia if the Himalayas 	and </a:t>
            </a:r>
            <a:r>
              <a:rPr lang="en-US" sz="2000" b="1" dirty="0">
                <a:solidFill>
                  <a:srgbClr val="C00000"/>
                </a:solidFill>
              </a:rPr>
              <a:t>Tibetan Plateau </a:t>
            </a:r>
            <a:r>
              <a:rPr lang="en-US" sz="2000" b="1" dirty="0"/>
              <a:t>were removed (which was the case many million years 	ago). You then want to find out what research has been done on this topic 	(e.g., using Google Scholar search for “Climate impacts of Tibetan”), and   </a:t>
            </a:r>
          </a:p>
          <a:p>
            <a:pPr algn="l"/>
            <a:r>
              <a:rPr lang="en-US" sz="2000" b="1" dirty="0"/>
              <a:t>                whether there are still un-resolved issues you can investigate using your 		model.  Or you can study the impacts of </a:t>
            </a:r>
            <a:r>
              <a:rPr lang="en-US" sz="2000" b="1" dirty="0">
                <a:solidFill>
                  <a:srgbClr val="C00000"/>
                </a:solidFill>
              </a:rPr>
              <a:t>Andes or the Rockies</a:t>
            </a:r>
            <a:r>
              <a:rPr lang="en-US" sz="2000" b="1" dirty="0"/>
              <a:t>. </a:t>
            </a:r>
          </a:p>
          <a:p>
            <a:pPr algn="l">
              <a:buFont typeface="Arial" pitchFamily="34" charset="0"/>
              <a:buChar char="•"/>
            </a:pPr>
            <a:r>
              <a:rPr lang="en-US" sz="2000" b="1" dirty="0">
                <a:solidFill>
                  <a:schemeClr val="tx2"/>
                </a:solidFill>
              </a:rPr>
              <a:t> Step 2:</a:t>
            </a:r>
            <a:r>
              <a:rPr lang="en-US" sz="2000" b="1" dirty="0"/>
              <a:t> Evaluate whether your model is capable of studying your problems by 	comparing the model-simulated fields (e.g., circulation over Asia) for the 	current climate with observations.  The10x8deg. </a:t>
            </a:r>
            <a:r>
              <a:rPr lang="en-US" sz="2000" b="1" dirty="0" err="1"/>
              <a:t>EdGCM</a:t>
            </a:r>
            <a:r>
              <a:rPr lang="en-US" sz="2000" b="1" dirty="0"/>
              <a:t> may be a bit too 	coarse to address the above question. </a:t>
            </a:r>
            <a:endParaRPr lang="en-US" sz="2000" b="1" dirty="0">
              <a:solidFill>
                <a:schemeClr val="tx2"/>
              </a:solidFill>
            </a:endParaRPr>
          </a:p>
          <a:p>
            <a:pPr algn="l">
              <a:buFont typeface="Arial" pitchFamily="34" charset="0"/>
              <a:buChar char="•"/>
            </a:pPr>
            <a:r>
              <a:rPr lang="en-US" sz="2000" b="1" dirty="0">
                <a:solidFill>
                  <a:schemeClr val="tx2"/>
                </a:solidFill>
              </a:rPr>
              <a:t> Step 3:</a:t>
            </a:r>
            <a:r>
              <a:rPr lang="en-US" sz="2000" b="1" dirty="0"/>
              <a:t> Design your experiments; e.g., you may make a control run with current 	topography and an experiment with reduced terrain over Asia, and use their</a:t>
            </a:r>
          </a:p>
          <a:p>
            <a:pPr lvl="1" algn="l"/>
            <a:r>
              <a:rPr lang="en-US" sz="2000" b="1" dirty="0"/>
              <a:t>	difference to quantify the impacts of the Tibetan Plateau.     </a:t>
            </a:r>
          </a:p>
          <a:p>
            <a:pPr algn="l">
              <a:buFont typeface="Arial" pitchFamily="34" charset="0"/>
              <a:buChar char="•"/>
            </a:pPr>
            <a:r>
              <a:rPr lang="en-US" sz="2000" b="1" dirty="0">
                <a:solidFill>
                  <a:schemeClr val="tx2"/>
                </a:solidFill>
              </a:rPr>
              <a:t> Step 4:</a:t>
            </a:r>
            <a:r>
              <a:rPr lang="en-US" sz="2000" b="1" dirty="0"/>
              <a:t> Analyze your simulations to see if there are any interesting results that would </a:t>
            </a:r>
          </a:p>
          <a:p>
            <a:pPr lvl="1" algn="l"/>
            <a:r>
              <a:rPr lang="en-US" sz="2000" b="1" dirty="0"/>
              <a:t>	support some new arguments; in this case about the role of Tibetan Plateau in 	atmospheric circulation and climate. You’re unlikely to find a topic that no 	one has studied before, but there are always some aspects may need further 	investigations.  </a:t>
            </a:r>
            <a:endParaRPr lang="en-US" sz="2400" b="1" dirty="0">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linds(horizontal)">
                                      <p:cBhvr>
                                        <p:cTn id="12" dur="500"/>
                                        <p:tgtEl>
                                          <p:spTgt spid="5">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blinds(horizontal)">
                                      <p:cBhvr>
                                        <p:cTn id="15" dur="500"/>
                                        <p:tgtEl>
                                          <p:spTgt spid="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blinds(horizontal)">
                                      <p:cBhvr>
                                        <p:cTn id="20" dur="500"/>
                                        <p:tgtEl>
                                          <p:spTgt spid="5">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blinds(horizontal)">
                                      <p:cBhvr>
                                        <p:cTn id="2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ChangeArrowheads="1"/>
          </p:cNvSpPr>
          <p:nvPr/>
        </p:nvSpPr>
        <p:spPr bwMode="auto">
          <a:xfrm>
            <a:off x="76200" y="-152400"/>
            <a:ext cx="8686800" cy="1143000"/>
          </a:xfrm>
          <a:prstGeom prst="rect">
            <a:avLst/>
          </a:prstGeom>
          <a:noFill/>
          <a:ln w="9525">
            <a:noFill/>
            <a:miter lim="800000"/>
            <a:headEnd/>
            <a:tailEnd/>
          </a:ln>
          <a:effectLst/>
        </p:spPr>
        <p:txBody>
          <a:bodyPr anchor="ctr"/>
          <a:lstStyle/>
          <a:p>
            <a:r>
              <a:rPr lang="en-US" sz="3600" b="1" dirty="0">
                <a:solidFill>
                  <a:schemeClr val="tx2"/>
                </a:solidFill>
                <a:effectLst>
                  <a:outerShdw blurRad="38100" dist="38100" dir="2700000" algn="tl">
                    <a:srgbClr val="000000"/>
                  </a:outerShdw>
                </a:effectLst>
                <a:latin typeface="Arial" pitchFamily="34" charset="0"/>
                <a:cs typeface="Arial" pitchFamily="34" charset="0"/>
              </a:rPr>
              <a:t>Climate Simulations/Experiments</a:t>
            </a:r>
          </a:p>
        </p:txBody>
      </p:sp>
      <p:sp>
        <p:nvSpPr>
          <p:cNvPr id="22" name="TextBox 21"/>
          <p:cNvSpPr txBox="1"/>
          <p:nvPr/>
        </p:nvSpPr>
        <p:spPr bwMode="auto">
          <a:xfrm>
            <a:off x="35817" y="762000"/>
            <a:ext cx="8879583" cy="1938992"/>
          </a:xfrm>
          <a:prstGeom prst="rect">
            <a:avLst/>
          </a:prstGeom>
          <a:noFill/>
          <a:ln w="9525">
            <a:noFill/>
            <a:miter lim="800000"/>
            <a:headEnd/>
            <a:tailEnd/>
          </a:ln>
        </p:spPr>
        <p:txBody>
          <a:bodyPr wrap="square" rtlCol="0">
            <a:spAutoFit/>
          </a:bodyPr>
          <a:lstStyle/>
          <a:p>
            <a:pPr marL="342900" indent="-342900" algn="l">
              <a:spcBef>
                <a:spcPct val="20000"/>
              </a:spcBef>
            </a:pPr>
            <a:r>
              <a:rPr lang="en-US" sz="1800" b="1" kern="0" dirty="0">
                <a:solidFill>
                  <a:srgbClr val="C00000"/>
                </a:solidFill>
                <a:latin typeface="+mj-lt"/>
              </a:rPr>
              <a:t>   A Climate Simulation or Experiment </a:t>
            </a:r>
            <a:r>
              <a:rPr lang="en-US" sz="1800" b="1" kern="0" dirty="0">
                <a:latin typeface="+mj-lt"/>
              </a:rPr>
              <a:t>refers to any numerical simulation of the climate. It can be a numerical </a:t>
            </a:r>
            <a:r>
              <a:rPr lang="en-US" sz="1800" b="1" kern="0" dirty="0">
                <a:solidFill>
                  <a:srgbClr val="C00000"/>
                </a:solidFill>
                <a:latin typeface="+mj-lt"/>
              </a:rPr>
              <a:t>prediction</a:t>
            </a:r>
            <a:r>
              <a:rPr lang="en-US" sz="1800" b="1" kern="0" dirty="0">
                <a:latin typeface="+mj-lt"/>
              </a:rPr>
              <a:t> of the mean state for the up-coming summer, a climate </a:t>
            </a:r>
            <a:r>
              <a:rPr lang="en-US" sz="1800" b="1" kern="0" dirty="0">
                <a:solidFill>
                  <a:srgbClr val="C00000"/>
                </a:solidFill>
                <a:latin typeface="+mj-lt"/>
              </a:rPr>
              <a:t>projection</a:t>
            </a:r>
            <a:r>
              <a:rPr lang="en-US" sz="1800" b="1" kern="0" dirty="0">
                <a:latin typeface="+mj-lt"/>
              </a:rPr>
              <a:t> for the next few decades to few centuries, or for the past climate in the 20</a:t>
            </a:r>
            <a:r>
              <a:rPr lang="en-US" sz="1800" b="1" kern="0" baseline="30000" dirty="0">
                <a:latin typeface="+mj-lt"/>
              </a:rPr>
              <a:t>th</a:t>
            </a:r>
            <a:r>
              <a:rPr lang="en-US" sz="1800" b="1" kern="0" dirty="0">
                <a:latin typeface="+mj-lt"/>
              </a:rPr>
              <a:t> century or during the last glacial maximum. It can also be a numerical simulation under hypothetic conditions (e.g., for an aqua-planet without land), or any </a:t>
            </a:r>
            <a:r>
              <a:rPr lang="en-US" sz="1800" b="1" kern="0" dirty="0">
                <a:solidFill>
                  <a:srgbClr val="C00000"/>
                </a:solidFill>
                <a:latin typeface="+mj-lt"/>
              </a:rPr>
              <a:t>sensitivity experiments</a:t>
            </a:r>
            <a:r>
              <a:rPr lang="en-US" sz="1800" b="1" kern="0" dirty="0">
                <a:latin typeface="+mj-lt"/>
              </a:rPr>
              <a:t>.  </a:t>
            </a:r>
          </a:p>
          <a:p>
            <a:pPr marL="342900" indent="-342900" algn="l">
              <a:spcBef>
                <a:spcPct val="20000"/>
              </a:spcBef>
            </a:pPr>
            <a:endParaRPr lang="en-US" sz="1000" b="1" kern="0" dirty="0">
              <a:latin typeface="+mj-lt"/>
            </a:endParaRPr>
          </a:p>
        </p:txBody>
      </p:sp>
      <p:grpSp>
        <p:nvGrpSpPr>
          <p:cNvPr id="15" name="Group 14"/>
          <p:cNvGrpSpPr/>
          <p:nvPr/>
        </p:nvGrpSpPr>
        <p:grpSpPr>
          <a:xfrm>
            <a:off x="4191000" y="2362200"/>
            <a:ext cx="4724400" cy="3689350"/>
            <a:chOff x="3733800" y="1644650"/>
            <a:chExt cx="5295900" cy="4222750"/>
          </a:xfrm>
        </p:grpSpPr>
        <p:sp>
          <p:nvSpPr>
            <p:cNvPr id="16" name="Rectangle 15"/>
            <p:cNvSpPr/>
            <p:nvPr/>
          </p:nvSpPr>
          <p:spPr bwMode="auto">
            <a:xfrm>
              <a:off x="5715000" y="3397250"/>
              <a:ext cx="19050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b="1" dirty="0">
                  <a:solidFill>
                    <a:srgbClr val="000000"/>
                  </a:solidFill>
                </a:rPr>
                <a:t>Coupler</a:t>
              </a:r>
            </a:p>
          </p:txBody>
        </p:sp>
        <p:sp>
          <p:nvSpPr>
            <p:cNvPr id="17" name="Rectangle 16"/>
            <p:cNvSpPr/>
            <p:nvPr/>
          </p:nvSpPr>
          <p:spPr bwMode="auto">
            <a:xfrm>
              <a:off x="4114800" y="1644650"/>
              <a:ext cx="44958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b="1" dirty="0">
                  <a:solidFill>
                    <a:srgbClr val="000000"/>
                  </a:solidFill>
                </a:rPr>
                <a:t>AGCM</a:t>
              </a:r>
              <a:endParaRPr lang="en-US" sz="2400" b="1" dirty="0">
                <a:solidFill>
                  <a:srgbClr val="000000"/>
                </a:solidFill>
              </a:endParaRPr>
            </a:p>
          </p:txBody>
        </p:sp>
        <p:sp>
          <p:nvSpPr>
            <p:cNvPr id="18" name="Rectangle 17"/>
            <p:cNvSpPr/>
            <p:nvPr/>
          </p:nvSpPr>
          <p:spPr bwMode="auto">
            <a:xfrm>
              <a:off x="3810000" y="5105400"/>
              <a:ext cx="17526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Sea-ice Model</a:t>
              </a:r>
            </a:p>
          </p:txBody>
        </p:sp>
        <p:cxnSp>
          <p:nvCxnSpPr>
            <p:cNvPr id="19" name="Straight Arrow Connector 18"/>
            <p:cNvCxnSpPr/>
            <p:nvPr/>
          </p:nvCxnSpPr>
          <p:spPr bwMode="auto">
            <a:xfrm>
              <a:off x="6705600" y="2406650"/>
              <a:ext cx="0" cy="99060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sp>
          <p:nvSpPr>
            <p:cNvPr id="20" name="Rectangle 19"/>
            <p:cNvSpPr/>
            <p:nvPr/>
          </p:nvSpPr>
          <p:spPr bwMode="auto">
            <a:xfrm>
              <a:off x="5734050" y="5105400"/>
              <a:ext cx="16764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3200" b="1" dirty="0">
                  <a:solidFill>
                    <a:srgbClr val="000000"/>
                  </a:solidFill>
                </a:rPr>
                <a:t>OGCM</a:t>
              </a:r>
            </a:p>
          </p:txBody>
        </p:sp>
        <p:sp>
          <p:nvSpPr>
            <p:cNvPr id="21" name="Rectangle 20"/>
            <p:cNvSpPr/>
            <p:nvPr/>
          </p:nvSpPr>
          <p:spPr bwMode="auto">
            <a:xfrm>
              <a:off x="7581900" y="5105400"/>
              <a:ext cx="14478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Land Model</a:t>
              </a:r>
            </a:p>
          </p:txBody>
        </p:sp>
        <p:cxnSp>
          <p:nvCxnSpPr>
            <p:cNvPr id="23" name="Straight Arrow Connector 22"/>
            <p:cNvCxnSpPr/>
            <p:nvPr/>
          </p:nvCxnSpPr>
          <p:spPr bwMode="auto">
            <a:xfrm>
              <a:off x="6692900" y="4146550"/>
              <a:ext cx="0" cy="99060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cxnSp>
          <p:nvCxnSpPr>
            <p:cNvPr id="24" name="Straight Arrow Connector 23"/>
            <p:cNvCxnSpPr/>
            <p:nvPr/>
          </p:nvCxnSpPr>
          <p:spPr bwMode="auto">
            <a:xfrm>
              <a:off x="7543800" y="4159250"/>
              <a:ext cx="469900" cy="98425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cxnSp>
          <p:nvCxnSpPr>
            <p:cNvPr id="25" name="Straight Arrow Connector 24"/>
            <p:cNvCxnSpPr/>
            <p:nvPr/>
          </p:nvCxnSpPr>
          <p:spPr bwMode="auto">
            <a:xfrm flipH="1">
              <a:off x="5257800" y="4159250"/>
              <a:ext cx="685800" cy="93345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sp>
          <p:nvSpPr>
            <p:cNvPr id="26" name="Oval 25"/>
            <p:cNvSpPr/>
            <p:nvPr/>
          </p:nvSpPr>
          <p:spPr bwMode="auto">
            <a:xfrm>
              <a:off x="3733800" y="2743200"/>
              <a:ext cx="2057400" cy="609600"/>
            </a:xfrm>
            <a:prstGeom prst="ellipse">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7" name="Rectangle 26"/>
            <p:cNvSpPr/>
            <p:nvPr/>
          </p:nvSpPr>
          <p:spPr>
            <a:xfrm>
              <a:off x="3853724" y="2854566"/>
              <a:ext cx="1842172" cy="400110"/>
            </a:xfrm>
            <a:prstGeom prst="rect">
              <a:avLst/>
            </a:prstGeom>
          </p:spPr>
          <p:txBody>
            <a:bodyPr wrap="none">
              <a:spAutoFit/>
            </a:bodyPr>
            <a:lstStyle/>
            <a:p>
              <a:r>
                <a:rPr lang="en-US" sz="2000" b="1" dirty="0">
                  <a:solidFill>
                    <a:srgbClr val="000000"/>
                  </a:solidFill>
                </a:rPr>
                <a:t>External Forcing</a:t>
              </a:r>
            </a:p>
          </p:txBody>
        </p:sp>
        <p:cxnSp>
          <p:nvCxnSpPr>
            <p:cNvPr id="28" name="Straight Arrow Connector 27"/>
            <p:cNvCxnSpPr/>
            <p:nvPr/>
          </p:nvCxnSpPr>
          <p:spPr bwMode="auto">
            <a:xfrm flipV="1">
              <a:off x="5029200" y="2438400"/>
              <a:ext cx="457200" cy="30480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grpSp>
      <p:sp>
        <p:nvSpPr>
          <p:cNvPr id="29" name="Oval 28"/>
          <p:cNvSpPr/>
          <p:nvPr/>
        </p:nvSpPr>
        <p:spPr bwMode="auto">
          <a:xfrm>
            <a:off x="5943600" y="6249202"/>
            <a:ext cx="1835378" cy="532598"/>
          </a:xfrm>
          <a:prstGeom prst="ellipse">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31" name="Rectangle 30"/>
          <p:cNvSpPr/>
          <p:nvPr/>
        </p:nvSpPr>
        <p:spPr>
          <a:xfrm>
            <a:off x="5931783" y="6279830"/>
            <a:ext cx="1885453" cy="400110"/>
          </a:xfrm>
          <a:prstGeom prst="rect">
            <a:avLst/>
          </a:prstGeom>
        </p:spPr>
        <p:txBody>
          <a:bodyPr wrap="none">
            <a:spAutoFit/>
          </a:bodyPr>
          <a:lstStyle/>
          <a:p>
            <a:r>
              <a:rPr lang="en-US" sz="2000" b="1" dirty="0">
                <a:solidFill>
                  <a:srgbClr val="000000"/>
                </a:solidFill>
              </a:rPr>
              <a:t>Initial Conditions</a:t>
            </a:r>
          </a:p>
        </p:txBody>
      </p:sp>
      <p:cxnSp>
        <p:nvCxnSpPr>
          <p:cNvPr id="34" name="Straight Arrow Connector 33"/>
          <p:cNvCxnSpPr/>
          <p:nvPr/>
        </p:nvCxnSpPr>
        <p:spPr bwMode="auto">
          <a:xfrm flipV="1">
            <a:off x="7669338" y="6076469"/>
            <a:ext cx="407862" cy="266299"/>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cxnSp>
        <p:nvCxnSpPr>
          <p:cNvPr id="35" name="Straight Arrow Connector 34"/>
          <p:cNvCxnSpPr/>
          <p:nvPr/>
        </p:nvCxnSpPr>
        <p:spPr bwMode="auto">
          <a:xfrm flipH="1" flipV="1">
            <a:off x="5562600" y="6096000"/>
            <a:ext cx="381000" cy="304801"/>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cxnSp>
        <p:nvCxnSpPr>
          <p:cNvPr id="37" name="Straight Arrow Connector 36"/>
          <p:cNvCxnSpPr/>
          <p:nvPr/>
        </p:nvCxnSpPr>
        <p:spPr bwMode="auto">
          <a:xfrm flipV="1">
            <a:off x="6781800" y="6019801"/>
            <a:ext cx="0" cy="228599"/>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sp>
        <p:nvSpPr>
          <p:cNvPr id="39" name="TextBox 38"/>
          <p:cNvSpPr txBox="1"/>
          <p:nvPr/>
        </p:nvSpPr>
        <p:spPr bwMode="auto">
          <a:xfrm>
            <a:off x="152400" y="3034367"/>
            <a:ext cx="3962944" cy="2985433"/>
          </a:xfrm>
          <a:prstGeom prst="rect">
            <a:avLst/>
          </a:prstGeom>
          <a:noFill/>
          <a:ln w="9525">
            <a:noFill/>
            <a:miter lim="800000"/>
            <a:headEnd/>
            <a:tailEnd/>
          </a:ln>
        </p:spPr>
        <p:txBody>
          <a:bodyPr wrap="none" rtlCol="0">
            <a:spAutoFit/>
          </a:bodyPr>
          <a:lstStyle/>
          <a:p>
            <a:pPr marL="342900" indent="-342900" algn="l">
              <a:spcBef>
                <a:spcPct val="20000"/>
              </a:spcBef>
            </a:pPr>
            <a:r>
              <a:rPr lang="en-US" sz="2000" b="1" kern="0" dirty="0">
                <a:solidFill>
                  <a:srgbClr val="C00000"/>
                </a:solidFill>
                <a:latin typeface="+mj-lt"/>
              </a:rPr>
              <a:t>Climate scientists do numerical</a:t>
            </a:r>
          </a:p>
          <a:p>
            <a:pPr marL="342900" indent="-342900" algn="l">
              <a:spcBef>
                <a:spcPct val="20000"/>
              </a:spcBef>
            </a:pPr>
            <a:r>
              <a:rPr lang="en-US" sz="2000" b="1" kern="0" dirty="0">
                <a:solidFill>
                  <a:srgbClr val="C00000"/>
                </a:solidFill>
                <a:latin typeface="+mj-lt"/>
              </a:rPr>
              <a:t>experiments on computers, instead</a:t>
            </a:r>
          </a:p>
          <a:p>
            <a:pPr marL="342900" indent="-342900" algn="l">
              <a:spcBef>
                <a:spcPct val="20000"/>
              </a:spcBef>
            </a:pPr>
            <a:r>
              <a:rPr lang="en-US" sz="2000" b="1" kern="0" dirty="0">
                <a:solidFill>
                  <a:srgbClr val="C00000"/>
                </a:solidFill>
                <a:latin typeface="+mj-lt"/>
              </a:rPr>
              <a:t>of doing experiments in the real</a:t>
            </a:r>
          </a:p>
          <a:p>
            <a:pPr marL="342900" indent="-342900" algn="l">
              <a:spcBef>
                <a:spcPct val="20000"/>
              </a:spcBef>
            </a:pPr>
            <a:r>
              <a:rPr lang="en-US" sz="2000" b="1" kern="0" dirty="0">
                <a:solidFill>
                  <a:srgbClr val="C00000"/>
                </a:solidFill>
                <a:latin typeface="+mj-lt"/>
              </a:rPr>
              <a:t>world or in a laboratory!</a:t>
            </a:r>
          </a:p>
          <a:p>
            <a:pPr marL="342900" indent="-342900" algn="l">
              <a:spcBef>
                <a:spcPct val="20000"/>
              </a:spcBef>
            </a:pPr>
            <a:endParaRPr lang="en-US" sz="2000" b="1" kern="0" dirty="0">
              <a:solidFill>
                <a:srgbClr val="C00000"/>
              </a:solidFill>
              <a:latin typeface="+mj-lt"/>
            </a:endParaRPr>
          </a:p>
          <a:p>
            <a:pPr marL="342900" indent="-342900" algn="l">
              <a:spcBef>
                <a:spcPct val="20000"/>
              </a:spcBef>
            </a:pPr>
            <a:r>
              <a:rPr lang="en-US" sz="2000" b="1" kern="0" dirty="0">
                <a:solidFill>
                  <a:srgbClr val="C00000"/>
                </a:solidFill>
                <a:latin typeface="+mj-lt"/>
              </a:rPr>
              <a:t>Climate simulations have become</a:t>
            </a:r>
          </a:p>
          <a:p>
            <a:pPr marL="342900" indent="-342900" algn="l">
              <a:spcBef>
                <a:spcPct val="20000"/>
              </a:spcBef>
            </a:pPr>
            <a:r>
              <a:rPr lang="en-US" sz="2000" b="1" kern="0" dirty="0">
                <a:solidFill>
                  <a:srgbClr val="C00000"/>
                </a:solidFill>
                <a:latin typeface="+mj-lt"/>
              </a:rPr>
              <a:t>one of the most important </a:t>
            </a:r>
          </a:p>
          <a:p>
            <a:pPr marL="342900" indent="-342900" algn="l">
              <a:spcBef>
                <a:spcPct val="20000"/>
              </a:spcBef>
            </a:pPr>
            <a:r>
              <a:rPr lang="en-US" sz="2000" b="1" kern="0" dirty="0">
                <a:solidFill>
                  <a:srgbClr val="C00000"/>
                </a:solidFill>
                <a:latin typeface="+mj-lt"/>
              </a:rPr>
              <a:t>approaches in climate research.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3048000" y="2819400"/>
            <a:ext cx="4641014" cy="584775"/>
          </a:xfrm>
          <a:prstGeom prst="rect">
            <a:avLst/>
          </a:prstGeom>
          <a:noFill/>
          <a:ln w="9525">
            <a:noFill/>
            <a:miter lim="800000"/>
            <a:headEnd/>
            <a:tailEnd/>
          </a:ln>
        </p:spPr>
        <p:txBody>
          <a:bodyPr wrap="none" rtlCol="0">
            <a:spAutoFit/>
          </a:bodyPr>
          <a:lstStyle/>
          <a:p>
            <a:pPr marL="342900" indent="-342900" algn="l">
              <a:spcBef>
                <a:spcPct val="20000"/>
              </a:spcBef>
            </a:pPr>
            <a:r>
              <a:rPr lang="en-US" sz="3200" kern="0" dirty="0">
                <a:latin typeface="+mj-lt"/>
                <a:hlinkClick r:id="rId2"/>
              </a:rPr>
              <a:t>Modeling Climate</a:t>
            </a:r>
            <a:r>
              <a:rPr lang="en-US" sz="3200" kern="0" dirty="0">
                <a:latin typeface="+mj-lt"/>
              </a:rPr>
              <a:t> (~6min.)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ChangeArrowheads="1"/>
          </p:cNvSpPr>
          <p:nvPr/>
        </p:nvSpPr>
        <p:spPr bwMode="auto">
          <a:xfrm>
            <a:off x="304800" y="-152400"/>
            <a:ext cx="7391400" cy="1143000"/>
          </a:xfrm>
          <a:prstGeom prst="rect">
            <a:avLst/>
          </a:prstGeom>
          <a:noFill/>
          <a:ln w="9525">
            <a:noFill/>
            <a:miter lim="800000"/>
            <a:headEnd/>
            <a:tailEnd/>
          </a:ln>
          <a:effectLst/>
        </p:spPr>
        <p:txBody>
          <a:bodyPr anchor="ctr"/>
          <a:lstStyle/>
          <a:p>
            <a:r>
              <a:rPr lang="en-US" sz="3600" b="1" dirty="0">
                <a:solidFill>
                  <a:schemeClr val="tx2"/>
                </a:solidFill>
                <a:effectLst>
                  <a:outerShdw blurRad="38100" dist="38100" dir="2700000" algn="tl">
                    <a:srgbClr val="000000"/>
                  </a:outerShdw>
                </a:effectLst>
                <a:latin typeface="Arial" pitchFamily="34" charset="0"/>
                <a:cs typeface="Arial" pitchFamily="34" charset="0"/>
              </a:rPr>
              <a:t>Some Climate Modeling Phrases </a:t>
            </a:r>
          </a:p>
        </p:txBody>
      </p:sp>
      <p:sp>
        <p:nvSpPr>
          <p:cNvPr id="22" name="TextBox 21"/>
          <p:cNvSpPr txBox="1"/>
          <p:nvPr/>
        </p:nvSpPr>
        <p:spPr bwMode="auto">
          <a:xfrm>
            <a:off x="35817" y="762000"/>
            <a:ext cx="9108183" cy="5909310"/>
          </a:xfrm>
          <a:prstGeom prst="rect">
            <a:avLst/>
          </a:prstGeom>
          <a:noFill/>
          <a:ln w="9525">
            <a:noFill/>
            <a:miter lim="800000"/>
            <a:headEnd/>
            <a:tailEnd/>
          </a:ln>
        </p:spPr>
        <p:txBody>
          <a:bodyPr wrap="square" rtlCol="0">
            <a:spAutoFit/>
          </a:bodyPr>
          <a:lstStyle/>
          <a:p>
            <a:pPr marL="342900" indent="-342900" algn="l">
              <a:spcBef>
                <a:spcPct val="20000"/>
              </a:spcBef>
            </a:pPr>
            <a:r>
              <a:rPr lang="en-US" sz="1800" b="1" kern="0" dirty="0">
                <a:solidFill>
                  <a:srgbClr val="C00000"/>
                </a:solidFill>
                <a:latin typeface="+mj-lt"/>
              </a:rPr>
              <a:t>An Ensemble Simulation </a:t>
            </a:r>
            <a:r>
              <a:rPr lang="en-US" sz="1800" b="1" kern="0" dirty="0">
                <a:latin typeface="+mj-lt"/>
              </a:rPr>
              <a:t>refers to a set of climate simulations with identical model setup and forcing except that each individual simulation (or run) starts from </a:t>
            </a:r>
            <a:r>
              <a:rPr lang="en-US" sz="1800" b="1" kern="0" dirty="0">
                <a:solidFill>
                  <a:srgbClr val="FF0000"/>
                </a:solidFill>
                <a:latin typeface="+mj-lt"/>
              </a:rPr>
              <a:t>slightly different initial conditions</a:t>
            </a:r>
            <a:r>
              <a:rPr lang="en-US" sz="1800" b="1" kern="0" dirty="0">
                <a:latin typeface="+mj-lt"/>
              </a:rPr>
              <a:t> (e.g., from a different decade in a control run). An ensemble simulation may also consist of individual runs (called </a:t>
            </a:r>
            <a:r>
              <a:rPr lang="en-US" sz="1800" b="1" kern="0" dirty="0">
                <a:solidFill>
                  <a:srgbClr val="FF0000"/>
                </a:solidFill>
                <a:latin typeface="+mj-lt"/>
              </a:rPr>
              <a:t>ensemble members</a:t>
            </a:r>
            <a:r>
              <a:rPr lang="en-US" sz="1800" b="1" kern="0" dirty="0">
                <a:latin typeface="+mj-lt"/>
              </a:rPr>
              <a:t>) with varying parameters for some physical schemes. </a:t>
            </a:r>
          </a:p>
          <a:p>
            <a:pPr marL="342900" indent="-342900" algn="l">
              <a:spcBef>
                <a:spcPct val="20000"/>
              </a:spcBef>
            </a:pPr>
            <a:r>
              <a:rPr lang="en-US" sz="1800" b="1" kern="0" dirty="0">
                <a:solidFill>
                  <a:srgbClr val="C00000"/>
                </a:solidFill>
                <a:latin typeface="+mj-lt"/>
              </a:rPr>
              <a:t>An Ensemble Mean </a:t>
            </a:r>
            <a:r>
              <a:rPr lang="en-US" sz="1800" b="1" kern="0" dirty="0">
                <a:latin typeface="+mj-lt"/>
              </a:rPr>
              <a:t>is the simple average of all the ensemble members. It usually represents the best estimate of the </a:t>
            </a:r>
            <a:r>
              <a:rPr lang="en-US" sz="1800" b="1" kern="0" dirty="0">
                <a:solidFill>
                  <a:schemeClr val="tx2"/>
                </a:solidFill>
                <a:latin typeface="+mj-lt"/>
              </a:rPr>
              <a:t>forced response </a:t>
            </a:r>
            <a:r>
              <a:rPr lang="en-US" sz="1800" b="1" kern="0" dirty="0">
                <a:latin typeface="+mj-lt"/>
              </a:rPr>
              <a:t>to the given forcing.  </a:t>
            </a:r>
            <a:endParaRPr lang="en-US" sz="1800" b="1" kern="0" dirty="0">
              <a:solidFill>
                <a:srgbClr val="C00000"/>
              </a:solidFill>
              <a:latin typeface="+mj-lt"/>
            </a:endParaRPr>
          </a:p>
          <a:p>
            <a:pPr marL="342900" indent="-342900" algn="l">
              <a:spcBef>
                <a:spcPct val="20000"/>
              </a:spcBef>
            </a:pPr>
            <a:r>
              <a:rPr lang="en-US" sz="1800" b="1" kern="0" dirty="0">
                <a:solidFill>
                  <a:srgbClr val="C00000"/>
                </a:solidFill>
                <a:latin typeface="+mj-lt"/>
              </a:rPr>
              <a:t>An Ensemble Range</a:t>
            </a:r>
            <a:r>
              <a:rPr lang="en-US" sz="1800" b="1" kern="0" dirty="0">
                <a:latin typeface="+mj-lt"/>
              </a:rPr>
              <a:t> refers to the range of </a:t>
            </a:r>
            <a:r>
              <a:rPr lang="en-US" sz="1800" b="1" kern="0" dirty="0">
                <a:solidFill>
                  <a:srgbClr val="C00000"/>
                </a:solidFill>
                <a:latin typeface="+mj-lt"/>
              </a:rPr>
              <a:t>an ensemble simulation</a:t>
            </a:r>
            <a:r>
              <a:rPr lang="en-US" sz="1800" b="1" kern="0" dirty="0">
                <a:latin typeface="+mj-lt"/>
              </a:rPr>
              <a:t>, often used to represent the uncertainties associated with </a:t>
            </a:r>
            <a:r>
              <a:rPr lang="en-US" sz="1800" b="1" kern="0" dirty="0">
                <a:solidFill>
                  <a:schemeClr val="tx2"/>
                </a:solidFill>
                <a:latin typeface="+mj-lt"/>
              </a:rPr>
              <a:t>natural variations </a:t>
            </a:r>
            <a:r>
              <a:rPr lang="en-US" sz="1800" b="1" kern="0" dirty="0">
                <a:latin typeface="+mj-lt"/>
              </a:rPr>
              <a:t>or uncertainties in the model parameters.  </a:t>
            </a:r>
          </a:p>
          <a:p>
            <a:pPr marL="342900" indent="-342900" algn="l">
              <a:spcBef>
                <a:spcPct val="20000"/>
              </a:spcBef>
            </a:pPr>
            <a:r>
              <a:rPr lang="en-US" sz="1800" b="1" kern="0" dirty="0">
                <a:solidFill>
                  <a:srgbClr val="C00000"/>
                </a:solidFill>
                <a:latin typeface="+mj-lt"/>
              </a:rPr>
              <a:t>A Multi-model Ensemble</a:t>
            </a:r>
            <a:r>
              <a:rPr lang="en-US" sz="1800" b="1" kern="0" dirty="0">
                <a:latin typeface="+mj-lt"/>
              </a:rPr>
              <a:t> refers to a set of identical climate simulations performed by different climate models. The range from such an ensemble is often used to represent the uncertainties associated with </a:t>
            </a:r>
            <a:r>
              <a:rPr lang="en-US" sz="1800" b="1" kern="0" dirty="0">
                <a:solidFill>
                  <a:schemeClr val="tx2"/>
                </a:solidFill>
                <a:latin typeface="+mj-lt"/>
              </a:rPr>
              <a:t>model physics </a:t>
            </a:r>
            <a:r>
              <a:rPr lang="en-US" sz="1800" b="1" kern="0" dirty="0">
                <a:latin typeface="+mj-lt"/>
              </a:rPr>
              <a:t>and </a:t>
            </a:r>
            <a:r>
              <a:rPr lang="en-US" sz="1800" b="1" kern="0" dirty="0">
                <a:solidFill>
                  <a:schemeClr val="tx2"/>
                </a:solidFill>
                <a:latin typeface="+mj-lt"/>
              </a:rPr>
              <a:t>natural climate variability</a:t>
            </a:r>
            <a:r>
              <a:rPr lang="en-US" sz="1800" b="1" kern="0" dirty="0">
                <a:latin typeface="+mj-lt"/>
              </a:rPr>
              <a:t>.  </a:t>
            </a:r>
          </a:p>
          <a:p>
            <a:pPr marL="342900" indent="-342900" algn="l">
              <a:spcBef>
                <a:spcPct val="20000"/>
              </a:spcBef>
            </a:pPr>
            <a:r>
              <a:rPr lang="en-US" sz="1800" b="1" kern="0" dirty="0">
                <a:solidFill>
                  <a:srgbClr val="C00000"/>
                </a:solidFill>
                <a:latin typeface="+mj-lt"/>
              </a:rPr>
              <a:t>A Climate Scenario </a:t>
            </a:r>
            <a:r>
              <a:rPr lang="en-US" sz="1800" b="1" kern="0" dirty="0">
                <a:latin typeface="+mj-lt"/>
              </a:rPr>
              <a:t>often refers to a future path for GHG emissions modeled based on assumptions regarding future population and economic growth and energy consumptions. A range of climate scenarios are often used to quantify the uncertainties associated with these assumptions.</a:t>
            </a:r>
          </a:p>
          <a:p>
            <a:pPr marL="342900" indent="-342900" algn="l">
              <a:spcBef>
                <a:spcPct val="20000"/>
              </a:spcBef>
            </a:pPr>
            <a:r>
              <a:rPr lang="en-US" sz="1800" b="1" kern="0" dirty="0">
                <a:solidFill>
                  <a:srgbClr val="C00000"/>
                </a:solidFill>
                <a:latin typeface="+mj-lt"/>
              </a:rPr>
              <a:t>Uncertainties of a climate projection</a:t>
            </a:r>
            <a:r>
              <a:rPr lang="en-US" sz="1800" b="1" kern="0" dirty="0">
                <a:latin typeface="+mj-lt"/>
              </a:rPr>
              <a:t> consist of three sources:  1) uncertainty in future emissions (increases with time), 2) errors in model physics, and 3) natural climate variations (important for near-future climate).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blinds(horizontal)">
                                      <p:cBhvr>
                                        <p:cTn id="7" dur="500"/>
                                        <p:tgtEl>
                                          <p:spTgt spid="2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
                                            <p:txEl>
                                              <p:pRg st="2" end="2"/>
                                            </p:txEl>
                                          </p:spTgt>
                                        </p:tgtEl>
                                        <p:attrNameLst>
                                          <p:attrName>style.visibility</p:attrName>
                                        </p:attrNameLst>
                                      </p:cBhvr>
                                      <p:to>
                                        <p:strVal val="visible"/>
                                      </p:to>
                                    </p:set>
                                    <p:animEffect transition="in" filter="blinds(horizontal)">
                                      <p:cBhvr>
                                        <p:cTn id="10" dur="500"/>
                                        <p:tgtEl>
                                          <p:spTgt spid="2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animEffect transition="in" filter="blinds(horizontal)">
                                      <p:cBhvr>
                                        <p:cTn id="15" dur="500"/>
                                        <p:tgtEl>
                                          <p:spTgt spid="2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2">
                                            <p:txEl>
                                              <p:pRg st="4" end="4"/>
                                            </p:txEl>
                                          </p:spTgt>
                                        </p:tgtEl>
                                        <p:attrNameLst>
                                          <p:attrName>style.visibility</p:attrName>
                                        </p:attrNameLst>
                                      </p:cBhvr>
                                      <p:to>
                                        <p:strVal val="visible"/>
                                      </p:to>
                                    </p:set>
                                    <p:animEffect transition="in" filter="blinds(horizontal)">
                                      <p:cBhvr>
                                        <p:cTn id="18" dur="500"/>
                                        <p:tgtEl>
                                          <p:spTgt spid="2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xEl>
                                              <p:pRg st="5" end="5"/>
                                            </p:txEl>
                                          </p:spTgt>
                                        </p:tgtEl>
                                        <p:attrNameLst>
                                          <p:attrName>style.visibility</p:attrName>
                                        </p:attrNameLst>
                                      </p:cBhvr>
                                      <p:to>
                                        <p:strVal val="visible"/>
                                      </p:to>
                                    </p:set>
                                    <p:animEffect transition="in" filter="blinds(horizontal)">
                                      <p:cBhvr>
                                        <p:cTn id="23"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5</a:t>
            </a:fld>
            <a:endParaRPr lang="en-US">
              <a:solidFill>
                <a:srgbClr val="000000"/>
              </a:solidFill>
            </a:endParaRPr>
          </a:p>
        </p:txBody>
      </p:sp>
      <p:pic>
        <p:nvPicPr>
          <p:cNvPr id="3" name="Picture 2" descr="http://www.epa.gov/climatechange/science/images/ipcc_scenario_prediction.gif"/>
          <p:cNvPicPr>
            <a:picLocks noChangeAspect="1" noChangeArrowheads="1"/>
          </p:cNvPicPr>
          <p:nvPr/>
        </p:nvPicPr>
        <p:blipFill>
          <a:blip r:embed="rId2" cstate="print"/>
          <a:srcRect/>
          <a:stretch>
            <a:fillRect/>
          </a:stretch>
        </p:blipFill>
        <p:spPr bwMode="auto">
          <a:xfrm>
            <a:off x="680003" y="914400"/>
            <a:ext cx="7930597" cy="5715000"/>
          </a:xfrm>
          <a:prstGeom prst="rect">
            <a:avLst/>
          </a:prstGeom>
          <a:noFill/>
        </p:spPr>
      </p:pic>
      <p:sp>
        <p:nvSpPr>
          <p:cNvPr id="4" name="TextBox 3"/>
          <p:cNvSpPr txBox="1"/>
          <p:nvPr/>
        </p:nvSpPr>
        <p:spPr bwMode="auto">
          <a:xfrm>
            <a:off x="1371600" y="304800"/>
            <a:ext cx="6781800" cy="584775"/>
          </a:xfrm>
          <a:prstGeom prst="rect">
            <a:avLst/>
          </a:prstGeom>
          <a:noFill/>
          <a:ln w="9525">
            <a:noFill/>
            <a:miter lim="800000"/>
            <a:headEnd/>
            <a:tailEnd/>
          </a:ln>
        </p:spPr>
        <p:txBody>
          <a:bodyPr wrap="square" rtlCol="0">
            <a:spAutoFit/>
          </a:bodyPr>
          <a:lstStyle/>
          <a:p>
            <a:pPr marL="342900" indent="-342900" algn="l">
              <a:spcBef>
                <a:spcPct val="20000"/>
              </a:spcBef>
            </a:pPr>
            <a:r>
              <a:rPr lang="en-US" sz="3200" b="1" kern="0" dirty="0">
                <a:solidFill>
                  <a:schemeClr val="tx2"/>
                </a:solidFill>
                <a:latin typeface="+mj-lt"/>
              </a:rPr>
              <a:t>Ensemble Range, Emissions Scenarios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6</a:t>
            </a:fld>
            <a:endParaRPr lang="en-US">
              <a:solidFill>
                <a:srgbClr val="000000"/>
              </a:solidFill>
            </a:endParaRPr>
          </a:p>
        </p:txBody>
      </p:sp>
      <p:grpSp>
        <p:nvGrpSpPr>
          <p:cNvPr id="5" name="Group 4"/>
          <p:cNvGrpSpPr/>
          <p:nvPr/>
        </p:nvGrpSpPr>
        <p:grpSpPr>
          <a:xfrm>
            <a:off x="3564834" y="152400"/>
            <a:ext cx="5350566" cy="6477000"/>
            <a:chOff x="3221934" y="304800"/>
            <a:chExt cx="5350566" cy="6477000"/>
          </a:xfrm>
        </p:grpSpPr>
        <p:pic>
          <p:nvPicPr>
            <p:cNvPr id="3" name="Picture 2"/>
            <p:cNvPicPr/>
            <p:nvPr/>
          </p:nvPicPr>
          <p:blipFill rotWithShape="1">
            <a:blip r:embed="rId2">
              <a:extLst>
                <a:ext uri="{28A0092B-C50C-407E-A947-70E740481C1C}">
                  <a14:useLocalDpi xmlns:a14="http://schemas.microsoft.com/office/drawing/2010/main" val="0"/>
                </a:ext>
              </a:extLst>
            </a:blip>
            <a:srcRect l="51282"/>
            <a:stretch/>
          </p:blipFill>
          <p:spPr>
            <a:xfrm>
              <a:off x="3505200" y="304800"/>
              <a:ext cx="5067300" cy="6477000"/>
            </a:xfrm>
            <a:prstGeom prst="rect">
              <a:avLst/>
            </a:prstGeom>
          </p:spPr>
        </p:pic>
        <p:pic>
          <p:nvPicPr>
            <p:cNvPr id="4" name="Picture 3"/>
            <p:cNvPicPr/>
            <p:nvPr/>
          </p:nvPicPr>
          <p:blipFill rotWithShape="1">
            <a:blip r:embed="rId2">
              <a:extLst>
                <a:ext uri="{28A0092B-C50C-407E-A947-70E740481C1C}">
                  <a14:useLocalDpi xmlns:a14="http://schemas.microsoft.com/office/drawing/2010/main" val="0"/>
                </a:ext>
              </a:extLst>
            </a:blip>
            <a:srcRect r="96986"/>
            <a:stretch/>
          </p:blipFill>
          <p:spPr>
            <a:xfrm>
              <a:off x="3221934" y="304800"/>
              <a:ext cx="342900" cy="6477000"/>
            </a:xfrm>
            <a:prstGeom prst="rect">
              <a:avLst/>
            </a:prstGeom>
          </p:spPr>
        </p:pic>
      </p:grpSp>
      <p:sp>
        <p:nvSpPr>
          <p:cNvPr id="6" name="TextBox 5"/>
          <p:cNvSpPr txBox="1"/>
          <p:nvPr/>
        </p:nvSpPr>
        <p:spPr bwMode="auto">
          <a:xfrm>
            <a:off x="76200" y="304800"/>
            <a:ext cx="3488634" cy="2948499"/>
          </a:xfrm>
          <a:prstGeom prst="rect">
            <a:avLst/>
          </a:prstGeom>
          <a:noFill/>
          <a:ln w="9525">
            <a:noFill/>
            <a:miter lim="800000"/>
            <a:headEnd/>
            <a:tailEnd/>
          </a:ln>
        </p:spPr>
        <p:txBody>
          <a:bodyPr wrap="square" rtlCol="0">
            <a:spAutoFit/>
          </a:bodyPr>
          <a:lstStyle/>
          <a:p>
            <a:pPr marL="342900" indent="-342900" algn="l">
              <a:spcBef>
                <a:spcPct val="20000"/>
              </a:spcBef>
            </a:pPr>
            <a:r>
              <a:rPr lang="en-US" sz="3200" b="1" kern="0" dirty="0">
                <a:solidFill>
                  <a:schemeClr val="tx2"/>
                </a:solidFill>
                <a:latin typeface="+mj-lt"/>
              </a:rPr>
              <a:t>Large ensembles </a:t>
            </a:r>
            <a:r>
              <a:rPr lang="en-US" sz="3200" b="1" kern="0" dirty="0">
                <a:latin typeface="+mj-lt"/>
              </a:rPr>
              <a:t>of </a:t>
            </a:r>
          </a:p>
          <a:p>
            <a:pPr marL="342900" indent="-342900" algn="l">
              <a:spcBef>
                <a:spcPct val="20000"/>
              </a:spcBef>
            </a:pPr>
            <a:r>
              <a:rPr lang="en-US" sz="3200" b="1" kern="0" dirty="0">
                <a:latin typeface="+mj-lt"/>
              </a:rPr>
              <a:t>simulations are</a:t>
            </a:r>
          </a:p>
          <a:p>
            <a:pPr marL="342900" indent="-342900" algn="l">
              <a:spcBef>
                <a:spcPct val="20000"/>
              </a:spcBef>
            </a:pPr>
            <a:r>
              <a:rPr lang="en-US" sz="3200" b="1" kern="0" dirty="0">
                <a:latin typeface="+mj-lt"/>
              </a:rPr>
              <a:t>increasingly used</a:t>
            </a:r>
          </a:p>
          <a:p>
            <a:pPr marL="342900" indent="-342900" algn="l">
              <a:spcBef>
                <a:spcPct val="20000"/>
              </a:spcBef>
            </a:pPr>
            <a:r>
              <a:rPr lang="en-US" sz="3200" b="1" kern="0" dirty="0">
                <a:latin typeface="+mj-lt"/>
              </a:rPr>
              <a:t>to quantify</a:t>
            </a:r>
          </a:p>
          <a:p>
            <a:pPr marL="342900" indent="-342900" algn="l">
              <a:spcBef>
                <a:spcPct val="20000"/>
              </a:spcBef>
            </a:pPr>
            <a:r>
              <a:rPr lang="en-US" sz="3200" b="1" kern="0" dirty="0">
                <a:solidFill>
                  <a:schemeClr val="tx2"/>
                </a:solidFill>
                <a:latin typeface="+mj-lt"/>
              </a:rPr>
              <a:t>natural variations.  </a:t>
            </a:r>
          </a:p>
        </p:txBody>
      </p:sp>
      <p:sp>
        <p:nvSpPr>
          <p:cNvPr id="7" name="TextBox 6"/>
          <p:cNvSpPr txBox="1"/>
          <p:nvPr/>
        </p:nvSpPr>
        <p:spPr bwMode="auto">
          <a:xfrm>
            <a:off x="3564834" y="6516133"/>
            <a:ext cx="2549096" cy="338554"/>
          </a:xfrm>
          <a:prstGeom prst="rect">
            <a:avLst/>
          </a:prstGeom>
          <a:noFill/>
          <a:ln w="9525">
            <a:noFill/>
            <a:miter lim="800000"/>
            <a:headEnd/>
            <a:tailEnd/>
          </a:ln>
        </p:spPr>
        <p:txBody>
          <a:bodyPr wrap="none" rtlCol="0">
            <a:spAutoFit/>
          </a:bodyPr>
          <a:lstStyle/>
          <a:p>
            <a:pPr marL="342900" indent="-342900" algn="l">
              <a:spcBef>
                <a:spcPct val="20000"/>
              </a:spcBef>
            </a:pPr>
            <a:r>
              <a:rPr lang="en-US" sz="1600" b="1" kern="0" dirty="0">
                <a:latin typeface="+mj-lt"/>
              </a:rPr>
              <a:t>Dai and </a:t>
            </a:r>
            <a:r>
              <a:rPr lang="en-US" sz="1600" b="1" kern="0" dirty="0" err="1">
                <a:latin typeface="+mj-lt"/>
              </a:rPr>
              <a:t>Bloecker</a:t>
            </a:r>
            <a:r>
              <a:rPr lang="en-US" sz="1600" b="1" kern="0" dirty="0">
                <a:latin typeface="+mj-lt"/>
              </a:rPr>
              <a:t> (2017, CD)</a:t>
            </a:r>
          </a:p>
        </p:txBody>
      </p:sp>
    </p:spTree>
    <p:extLst>
      <p:ext uri="{BB962C8B-B14F-4D97-AF65-F5344CB8AC3E}">
        <p14:creationId xmlns:p14="http://schemas.microsoft.com/office/powerpoint/2010/main" val="105019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9640CD-6733-4245-94CF-37DCF0A05FFE}" type="slidenum">
              <a:rPr lang="en-US" smtClean="0">
                <a:solidFill>
                  <a:srgbClr val="000000"/>
                </a:solidFill>
              </a:rPr>
              <a:pPr>
                <a:defRPr/>
              </a:pPr>
              <a:t>7</a:t>
            </a:fld>
            <a:endParaRPr lang="en-US">
              <a:solidFill>
                <a:srgbClr val="000000"/>
              </a:solidFill>
            </a:endParaRPr>
          </a:p>
        </p:txBody>
      </p:sp>
      <p:grpSp>
        <p:nvGrpSpPr>
          <p:cNvPr id="7" name="Group 6"/>
          <p:cNvGrpSpPr/>
          <p:nvPr/>
        </p:nvGrpSpPr>
        <p:grpSpPr>
          <a:xfrm>
            <a:off x="1143000" y="132522"/>
            <a:ext cx="7543800" cy="6629400"/>
            <a:chOff x="1143000" y="132522"/>
            <a:chExt cx="7543800" cy="6629400"/>
          </a:xfrm>
        </p:grpSpPr>
        <p:grpSp>
          <p:nvGrpSpPr>
            <p:cNvPr id="5" name="Group 4"/>
            <p:cNvGrpSpPr/>
            <p:nvPr/>
          </p:nvGrpSpPr>
          <p:grpSpPr>
            <a:xfrm>
              <a:off x="1143000" y="132522"/>
              <a:ext cx="3886200" cy="6629400"/>
              <a:chOff x="609600" y="76200"/>
              <a:chExt cx="3886200" cy="6629400"/>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r="98000"/>
              <a:stretch/>
            </p:blipFill>
            <p:spPr>
              <a:xfrm>
                <a:off x="609600" y="76200"/>
                <a:ext cx="152400" cy="6629400"/>
              </a:xfrm>
              <a:prstGeom prst="rect">
                <a:avLst/>
              </a:prstGeom>
            </p:spPr>
          </p:pic>
          <p:pic>
            <p:nvPicPr>
              <p:cNvPr id="4" name="Picture 3"/>
              <p:cNvPicPr/>
              <p:nvPr/>
            </p:nvPicPr>
            <p:blipFill rotWithShape="1">
              <a:blip r:embed="rId2" cstate="print">
                <a:extLst>
                  <a:ext uri="{28A0092B-C50C-407E-A947-70E740481C1C}">
                    <a14:useLocalDpi xmlns:a14="http://schemas.microsoft.com/office/drawing/2010/main" val="0"/>
                  </a:ext>
                </a:extLst>
              </a:blip>
              <a:srcRect l="51000"/>
              <a:stretch/>
            </p:blipFill>
            <p:spPr>
              <a:xfrm>
                <a:off x="762000" y="76200"/>
                <a:ext cx="3733800" cy="6629400"/>
              </a:xfrm>
              <a:prstGeom prst="rect">
                <a:avLst/>
              </a:prstGeom>
            </p:spPr>
          </p:pic>
        </p:grpSp>
        <p:pic>
          <p:nvPicPr>
            <p:cNvPr id="6" name="Picture 5"/>
            <p:cNvPicPr/>
            <p:nvPr/>
          </p:nvPicPr>
          <p:blipFill rotWithShape="1">
            <a:blip r:embed="rId3" cstate="print">
              <a:extLst>
                <a:ext uri="{28A0092B-C50C-407E-A947-70E740481C1C}">
                  <a14:useLocalDpi xmlns:a14="http://schemas.microsoft.com/office/drawing/2010/main" val="0"/>
                </a:ext>
              </a:extLst>
            </a:blip>
            <a:srcRect l="50549"/>
            <a:stretch/>
          </p:blipFill>
          <p:spPr>
            <a:xfrm>
              <a:off x="5029200" y="132522"/>
              <a:ext cx="3657600" cy="6629400"/>
            </a:xfrm>
            <a:prstGeom prst="rect">
              <a:avLst/>
            </a:prstGeom>
          </p:spPr>
        </p:pic>
      </p:grpSp>
      <p:sp>
        <p:nvSpPr>
          <p:cNvPr id="8" name="Rectangle 7"/>
          <p:cNvSpPr/>
          <p:nvPr/>
        </p:nvSpPr>
        <p:spPr>
          <a:xfrm>
            <a:off x="3657600" y="616803"/>
            <a:ext cx="2345514" cy="830997"/>
          </a:xfrm>
          <a:prstGeom prst="rect">
            <a:avLst/>
          </a:prstGeom>
        </p:spPr>
        <p:txBody>
          <a:bodyPr wrap="none">
            <a:spAutoFit/>
          </a:bodyPr>
          <a:lstStyle/>
          <a:p>
            <a:pPr marL="342900" indent="-342900" algn="l">
              <a:spcBef>
                <a:spcPct val="20000"/>
              </a:spcBef>
            </a:pPr>
            <a:r>
              <a:rPr lang="en-US" sz="2400" b="1" kern="0" dirty="0">
                <a:solidFill>
                  <a:schemeClr val="tx2"/>
                </a:solidFill>
              </a:rPr>
              <a:t>Trend Histograms</a:t>
            </a:r>
          </a:p>
          <a:p>
            <a:pPr marL="342900" indent="-342900" algn="l">
              <a:spcBef>
                <a:spcPct val="20000"/>
              </a:spcBef>
            </a:pPr>
            <a:r>
              <a:rPr lang="en-US" sz="2000" b="1" kern="0" dirty="0"/>
              <a:t>of global T and P</a:t>
            </a:r>
          </a:p>
        </p:txBody>
      </p:sp>
      <p:sp>
        <p:nvSpPr>
          <p:cNvPr id="9" name="Rectangle 8"/>
          <p:cNvSpPr/>
          <p:nvPr/>
        </p:nvSpPr>
        <p:spPr>
          <a:xfrm>
            <a:off x="2514600" y="361890"/>
            <a:ext cx="896399" cy="400110"/>
          </a:xfrm>
          <a:prstGeom prst="rect">
            <a:avLst/>
          </a:prstGeom>
        </p:spPr>
        <p:txBody>
          <a:bodyPr wrap="none">
            <a:spAutoFit/>
          </a:bodyPr>
          <a:lstStyle/>
          <a:p>
            <a:r>
              <a:rPr lang="en-US" sz="2000" b="1" kern="0" dirty="0"/>
              <a:t>T trend</a:t>
            </a:r>
            <a:endParaRPr lang="en-US" sz="2000" dirty="0"/>
          </a:p>
        </p:txBody>
      </p:sp>
      <p:sp>
        <p:nvSpPr>
          <p:cNvPr id="10" name="Rectangle 9"/>
          <p:cNvSpPr/>
          <p:nvPr/>
        </p:nvSpPr>
        <p:spPr>
          <a:xfrm>
            <a:off x="7130325" y="416748"/>
            <a:ext cx="909223" cy="400110"/>
          </a:xfrm>
          <a:prstGeom prst="rect">
            <a:avLst/>
          </a:prstGeom>
        </p:spPr>
        <p:txBody>
          <a:bodyPr wrap="none">
            <a:spAutoFit/>
          </a:bodyPr>
          <a:lstStyle/>
          <a:p>
            <a:r>
              <a:rPr lang="en-US" sz="2000" b="1" kern="0" dirty="0"/>
              <a:t>P trend</a:t>
            </a:r>
            <a:endParaRPr lang="en-US" sz="2000" dirty="0"/>
          </a:p>
        </p:txBody>
      </p:sp>
      <p:sp>
        <p:nvSpPr>
          <p:cNvPr id="11" name="TextBox 10"/>
          <p:cNvSpPr txBox="1"/>
          <p:nvPr/>
        </p:nvSpPr>
        <p:spPr bwMode="auto">
          <a:xfrm>
            <a:off x="0" y="6569766"/>
            <a:ext cx="2098651" cy="307777"/>
          </a:xfrm>
          <a:prstGeom prst="rect">
            <a:avLst/>
          </a:prstGeom>
          <a:noFill/>
          <a:ln w="9525">
            <a:noFill/>
            <a:miter lim="800000"/>
            <a:headEnd/>
            <a:tailEnd/>
          </a:ln>
        </p:spPr>
        <p:txBody>
          <a:bodyPr wrap="none" rtlCol="0">
            <a:spAutoFit/>
          </a:bodyPr>
          <a:lstStyle/>
          <a:p>
            <a:pPr marL="342900" indent="-342900" algn="l">
              <a:spcBef>
                <a:spcPct val="20000"/>
              </a:spcBef>
            </a:pPr>
            <a:r>
              <a:rPr lang="en-US" sz="1400" b="1" kern="0" dirty="0">
                <a:latin typeface="+mj-lt"/>
              </a:rPr>
              <a:t>Dai &amp; </a:t>
            </a:r>
            <a:r>
              <a:rPr lang="en-US" sz="1400" b="1" kern="0" dirty="0" err="1">
                <a:latin typeface="+mj-lt"/>
              </a:rPr>
              <a:t>Bloecker</a:t>
            </a:r>
            <a:r>
              <a:rPr lang="en-US" sz="1400" b="1" kern="0" dirty="0">
                <a:latin typeface="+mj-lt"/>
              </a:rPr>
              <a:t> (2017, CD)</a:t>
            </a:r>
          </a:p>
        </p:txBody>
      </p:sp>
    </p:spTree>
    <p:extLst>
      <p:ext uri="{BB962C8B-B14F-4D97-AF65-F5344CB8AC3E}">
        <p14:creationId xmlns:p14="http://schemas.microsoft.com/office/powerpoint/2010/main" val="346307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28600"/>
            <a:ext cx="81534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Climate Projection vs. Prediction</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14400"/>
            <a:ext cx="5715000" cy="5855449"/>
          </a:xfrm>
          <a:prstGeom prst="rect">
            <a:avLst/>
          </a:prstGeom>
        </p:spPr>
        <p:txBody>
          <a:bodyPr wrap="square">
            <a:spAutoFit/>
          </a:bodyPr>
          <a:lstStyle/>
          <a:p>
            <a:pPr algn="l">
              <a:buFont typeface="Arial" pitchFamily="34" charset="0"/>
              <a:buChar char="•"/>
            </a:pPr>
            <a:r>
              <a:rPr lang="en-US" sz="2000" b="1" dirty="0"/>
              <a:t>  A</a:t>
            </a:r>
            <a:r>
              <a:rPr lang="en-US" sz="2000" b="1" dirty="0">
                <a:solidFill>
                  <a:schemeClr val="tx2"/>
                </a:solidFill>
              </a:rPr>
              <a:t> climate projection </a:t>
            </a:r>
            <a:r>
              <a:rPr lang="en-US" sz="2000" b="1" dirty="0"/>
              <a:t>is a statement about possible climate changes decades to centuries in the future under certain assumptions, such as those regarding</a:t>
            </a:r>
          </a:p>
          <a:p>
            <a:pPr algn="l"/>
            <a:r>
              <a:rPr lang="en-US" sz="2000" b="1" dirty="0"/>
              <a:t>GHG emissions. It is usually made using climate</a:t>
            </a:r>
          </a:p>
          <a:p>
            <a:pPr algn="l"/>
            <a:r>
              <a:rPr lang="en-US" sz="2000" b="1" dirty="0"/>
              <a:t>system models forced with projected future GHG emissions.  </a:t>
            </a:r>
          </a:p>
          <a:p>
            <a:pPr algn="l">
              <a:buFont typeface="Arial" pitchFamily="34" charset="0"/>
              <a:buChar char="•"/>
            </a:pPr>
            <a:endParaRPr lang="en-US" sz="1200" b="1" dirty="0"/>
          </a:p>
          <a:p>
            <a:pPr algn="l">
              <a:buFont typeface="Arial" pitchFamily="34" charset="0"/>
              <a:buChar char="•"/>
            </a:pPr>
            <a:r>
              <a:rPr lang="en-US" sz="2000" b="1" dirty="0"/>
              <a:t> A </a:t>
            </a:r>
            <a:r>
              <a:rPr lang="en-US" sz="2000" b="1" dirty="0">
                <a:solidFill>
                  <a:srgbClr val="FF0000"/>
                </a:solidFill>
              </a:rPr>
              <a:t>climate prediction</a:t>
            </a:r>
            <a:r>
              <a:rPr lang="en-US" sz="2000" b="1" dirty="0"/>
              <a:t> is a statement about the </a:t>
            </a:r>
          </a:p>
          <a:p>
            <a:pPr algn="l"/>
            <a:r>
              <a:rPr lang="en-US" sz="2000" b="1" dirty="0"/>
              <a:t>climate in the near future (months to years </a:t>
            </a:r>
          </a:p>
          <a:p>
            <a:pPr algn="l"/>
            <a:r>
              <a:rPr lang="en-US" sz="2000" b="1" dirty="0"/>
              <a:t>ahead), usually starting from the </a:t>
            </a:r>
            <a:r>
              <a:rPr lang="en-US" sz="2000" b="1" dirty="0">
                <a:solidFill>
                  <a:srgbClr val="C00000"/>
                </a:solidFill>
              </a:rPr>
              <a:t>current </a:t>
            </a:r>
          </a:p>
          <a:p>
            <a:pPr algn="l"/>
            <a:r>
              <a:rPr lang="en-US" sz="2000" b="1" dirty="0">
                <a:solidFill>
                  <a:srgbClr val="C00000"/>
                </a:solidFill>
              </a:rPr>
              <a:t>conditions</a:t>
            </a:r>
            <a:r>
              <a:rPr lang="en-US" sz="2000" b="1" dirty="0"/>
              <a:t> and integrating forward using </a:t>
            </a:r>
          </a:p>
          <a:p>
            <a:pPr algn="l"/>
            <a:r>
              <a:rPr lang="en-US" sz="2000" b="1" dirty="0"/>
              <a:t>a climate model. </a:t>
            </a:r>
          </a:p>
          <a:p>
            <a:pPr algn="l"/>
            <a:r>
              <a:rPr lang="en-US" sz="1200" b="1" dirty="0"/>
              <a:t> </a:t>
            </a:r>
          </a:p>
          <a:p>
            <a:pPr algn="l">
              <a:buFont typeface="Arial" pitchFamily="34" charset="0"/>
              <a:buChar char="•"/>
            </a:pPr>
            <a:r>
              <a:rPr lang="en-US" sz="2000" b="1" dirty="0"/>
              <a:t> Climate projections focus on the </a:t>
            </a:r>
            <a:r>
              <a:rPr lang="en-US" sz="2000" b="1" dirty="0">
                <a:solidFill>
                  <a:schemeClr val="tx2"/>
                </a:solidFill>
              </a:rPr>
              <a:t>forced </a:t>
            </a:r>
          </a:p>
          <a:p>
            <a:pPr algn="l"/>
            <a:r>
              <a:rPr lang="en-US" sz="2000" b="1" dirty="0">
                <a:solidFill>
                  <a:schemeClr val="tx2"/>
                </a:solidFill>
              </a:rPr>
              <a:t> climate response </a:t>
            </a:r>
            <a:r>
              <a:rPr lang="en-US" sz="2000" b="1" dirty="0"/>
              <a:t>to future GHG increases. </a:t>
            </a:r>
          </a:p>
          <a:p>
            <a:pPr algn="l"/>
            <a:r>
              <a:rPr lang="en-US" sz="2000" b="1" dirty="0"/>
              <a:t> The forcing estimates are very important. </a:t>
            </a:r>
          </a:p>
          <a:p>
            <a:pPr algn="l"/>
            <a:endParaRPr lang="en-US" sz="1050" b="1" dirty="0"/>
          </a:p>
          <a:p>
            <a:pPr algn="l">
              <a:buFont typeface="Arial" pitchFamily="34" charset="0"/>
              <a:buChar char="•"/>
            </a:pPr>
            <a:r>
              <a:rPr lang="en-US" sz="2000" b="1" dirty="0"/>
              <a:t> Climate predictions tend to focus on the </a:t>
            </a:r>
          </a:p>
          <a:p>
            <a:pPr algn="l"/>
            <a:r>
              <a:rPr lang="en-US" sz="2000" b="1" dirty="0">
                <a:solidFill>
                  <a:schemeClr val="tx2"/>
                </a:solidFill>
              </a:rPr>
              <a:t> natural climate variations</a:t>
            </a:r>
            <a:r>
              <a:rPr lang="en-US" sz="2000" b="1" dirty="0"/>
              <a:t>, thus the starting </a:t>
            </a:r>
          </a:p>
          <a:p>
            <a:pPr algn="l"/>
            <a:r>
              <a:rPr lang="en-US" sz="2000" b="1" dirty="0"/>
              <a:t>conditions are very important. </a:t>
            </a:r>
            <a:endParaRPr lang="en-US" sz="900" b="1" dirty="0"/>
          </a:p>
        </p:txBody>
      </p:sp>
      <p:pic>
        <p:nvPicPr>
          <p:cNvPr id="99330" name="Picture 2" descr="http://www.epa.gov/climatechange/science/images/ipcc_scenario_prediction.gif"/>
          <p:cNvPicPr>
            <a:picLocks noChangeAspect="1" noChangeArrowheads="1"/>
          </p:cNvPicPr>
          <p:nvPr/>
        </p:nvPicPr>
        <p:blipFill>
          <a:blip r:embed="rId3" cstate="print"/>
          <a:srcRect/>
          <a:stretch>
            <a:fillRect/>
          </a:stretch>
        </p:blipFill>
        <p:spPr bwMode="auto">
          <a:xfrm>
            <a:off x="5571711" y="948753"/>
            <a:ext cx="3477039" cy="2505647"/>
          </a:xfrm>
          <a:prstGeom prst="rect">
            <a:avLst/>
          </a:prstGeom>
          <a:noFill/>
        </p:spPr>
      </p:pic>
      <p:pic>
        <p:nvPicPr>
          <p:cNvPr id="99332" name="Picture 4" descr="http://iri.columbia.edu/climate/ENSO/currentinfo/figure3.gif"/>
          <p:cNvPicPr>
            <a:picLocks noChangeAspect="1" noChangeArrowheads="1"/>
          </p:cNvPicPr>
          <p:nvPr/>
        </p:nvPicPr>
        <p:blipFill>
          <a:blip r:embed="rId4" cstate="print"/>
          <a:srcRect/>
          <a:stretch>
            <a:fillRect/>
          </a:stretch>
        </p:blipFill>
        <p:spPr bwMode="auto">
          <a:xfrm>
            <a:off x="4873012" y="3657600"/>
            <a:ext cx="4194788" cy="2667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blinds(horizontal)">
                                      <p:cBhvr>
                                        <p:cTn id="10" dur="500"/>
                                        <p:tgtEl>
                                          <p:spTgt spid="5">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blinds(horizontal)">
                                      <p:cBhvr>
                                        <p:cTn id="13" dur="500"/>
                                        <p:tgtEl>
                                          <p:spTgt spid="5">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blinds(horizontal)">
                                      <p:cBhvr>
                                        <p:cTn id="16" dur="500"/>
                                        <p:tgtEl>
                                          <p:spTgt spid="5">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blinds(horizontal)">
                                      <p:cBhvr>
                                        <p:cTn id="19" dur="500"/>
                                        <p:tgtEl>
                                          <p:spTgt spid="5">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9332"/>
                                        </p:tgtEl>
                                        <p:attrNameLst>
                                          <p:attrName>style.visibility</p:attrName>
                                        </p:attrNameLst>
                                      </p:cBhvr>
                                      <p:to>
                                        <p:strVal val="visible"/>
                                      </p:to>
                                    </p:set>
                                    <p:animEffect transition="in" filter="blinds(horizontal)">
                                      <p:cBhvr>
                                        <p:cTn id="22" dur="500"/>
                                        <p:tgtEl>
                                          <p:spTgt spid="99332"/>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blinds(horizontal)">
                                      <p:cBhvr>
                                        <p:cTn id="25" dur="500"/>
                                        <p:tgtEl>
                                          <p:spTgt spid="5">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blinds(horizontal)">
                                      <p:cBhvr>
                                        <p:cTn id="30" dur="500"/>
                                        <p:tgtEl>
                                          <p:spTgt spid="5">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animEffect transition="in" filter="blinds(horizontal)">
                                      <p:cBhvr>
                                        <p:cTn id="33" dur="500"/>
                                        <p:tgtEl>
                                          <p:spTgt spid="5">
                                            <p:txEl>
                                              <p:pRg st="11" end="1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
                                            <p:txEl>
                                              <p:pRg st="12" end="12"/>
                                            </p:txEl>
                                          </p:spTgt>
                                        </p:tgtEl>
                                        <p:attrNameLst>
                                          <p:attrName>style.visibility</p:attrName>
                                        </p:attrNameLst>
                                      </p:cBhvr>
                                      <p:to>
                                        <p:strVal val="visible"/>
                                      </p:to>
                                    </p:set>
                                    <p:animEffect transition="in" filter="blinds(horizontal)">
                                      <p:cBhvr>
                                        <p:cTn id="36" dur="500"/>
                                        <p:tgtEl>
                                          <p:spTgt spid="5">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animEffect transition="in" filter="blinds(horizontal)">
                                      <p:cBhvr>
                                        <p:cTn id="41" dur="500"/>
                                        <p:tgtEl>
                                          <p:spTgt spid="5">
                                            <p:txEl>
                                              <p:pRg st="14" end="14"/>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5">
                                            <p:txEl>
                                              <p:pRg st="15" end="15"/>
                                            </p:txEl>
                                          </p:spTgt>
                                        </p:tgtEl>
                                        <p:attrNameLst>
                                          <p:attrName>style.visibility</p:attrName>
                                        </p:attrNameLst>
                                      </p:cBhvr>
                                      <p:to>
                                        <p:strVal val="visible"/>
                                      </p:to>
                                    </p:set>
                                    <p:animEffect transition="in" filter="blinds(horizontal)">
                                      <p:cBhvr>
                                        <p:cTn id="44" dur="500"/>
                                        <p:tgtEl>
                                          <p:spTgt spid="5">
                                            <p:txEl>
                                              <p:pRg st="15" end="15"/>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blinds(horizontal)">
                                      <p:cBhvr>
                                        <p:cTn id="47"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Major Applications of Climate Modeling</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90600"/>
            <a:ext cx="8915400" cy="5478423"/>
          </a:xfrm>
          <a:prstGeom prst="rect">
            <a:avLst/>
          </a:prstGeom>
        </p:spPr>
        <p:txBody>
          <a:bodyPr wrap="square">
            <a:spAutoFit/>
          </a:bodyPr>
          <a:lstStyle/>
          <a:p>
            <a:pPr algn="l">
              <a:buFont typeface="Arial" pitchFamily="34" charset="0"/>
              <a:buChar char="•"/>
            </a:pPr>
            <a:r>
              <a:rPr lang="en-US" sz="2000" b="1" dirty="0">
                <a:solidFill>
                  <a:srgbClr val="FF0000"/>
                </a:solidFill>
              </a:rPr>
              <a:t>  We need models to help us understand many physical processes:</a:t>
            </a:r>
          </a:p>
          <a:p>
            <a:pPr marL="457200" indent="-457200" algn="l"/>
            <a:r>
              <a:rPr lang="en-US" sz="2000" b="1" dirty="0">
                <a:solidFill>
                  <a:srgbClr val="000000"/>
                </a:solidFill>
              </a:rPr>
              <a:t>   - </a:t>
            </a:r>
            <a:r>
              <a:rPr lang="en-US" sz="1800" b="1" dirty="0">
                <a:solidFill>
                  <a:srgbClr val="000000"/>
                </a:solidFill>
              </a:rPr>
              <a:t>We can’t control the real climate system, but we can control the models of the climate system to study </a:t>
            </a:r>
            <a:r>
              <a:rPr lang="en-US" sz="1800" b="1" dirty="0">
                <a:solidFill>
                  <a:schemeClr val="tx2"/>
                </a:solidFill>
              </a:rPr>
              <a:t>(how?)</a:t>
            </a:r>
            <a:r>
              <a:rPr lang="en-US" sz="1800" b="1" dirty="0">
                <a:solidFill>
                  <a:srgbClr val="000000"/>
                </a:solidFill>
              </a:rPr>
              <a:t> the impacts of various physical processes, such as the impact of clouds, land cover, or GHGs, etc. </a:t>
            </a:r>
            <a:r>
              <a:rPr lang="en-US" sz="1800" b="1" dirty="0">
                <a:solidFill>
                  <a:schemeClr val="tx2"/>
                </a:solidFill>
              </a:rPr>
              <a:t> </a:t>
            </a:r>
          </a:p>
          <a:p>
            <a:pPr marL="457200" indent="-457200" algn="l"/>
            <a:r>
              <a:rPr lang="en-US" sz="1800" b="1" dirty="0">
                <a:solidFill>
                  <a:srgbClr val="000000"/>
                </a:solidFill>
              </a:rPr>
              <a:t>    - Observational data are often incomplete. Model data can help us study the climate. 		</a:t>
            </a:r>
            <a:r>
              <a:rPr lang="en-US" sz="2000" b="1" dirty="0">
                <a:solidFill>
                  <a:srgbClr val="000000"/>
                </a:solidFill>
              </a:rPr>
              <a:t> </a:t>
            </a:r>
          </a:p>
          <a:p>
            <a:pPr algn="l">
              <a:buFont typeface="Arial" pitchFamily="34" charset="0"/>
              <a:buChar char="•"/>
            </a:pPr>
            <a:r>
              <a:rPr lang="en-US" sz="2000" b="1" dirty="0">
                <a:solidFill>
                  <a:srgbClr val="FF3300"/>
                </a:solidFill>
              </a:rPr>
              <a:t> We need models to simulate and reproduce </a:t>
            </a:r>
            <a:r>
              <a:rPr lang="en-US" sz="2000" b="1" dirty="0" err="1">
                <a:solidFill>
                  <a:srgbClr val="FF3300"/>
                </a:solidFill>
              </a:rPr>
              <a:t>paleoclimates</a:t>
            </a:r>
            <a:r>
              <a:rPr lang="en-US" sz="2000" b="1" dirty="0">
                <a:solidFill>
                  <a:srgbClr val="FF3300"/>
                </a:solidFill>
              </a:rPr>
              <a:t>, </a:t>
            </a:r>
            <a:r>
              <a:rPr lang="en-US" sz="1800" b="1" dirty="0">
                <a:solidFill>
                  <a:srgbClr val="000000"/>
                </a:solidFill>
              </a:rPr>
              <a:t>for which there are only very limited proxy data. </a:t>
            </a:r>
            <a:endParaRPr lang="en-US" sz="20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solidFill>
                  <a:srgbClr val="FF3300"/>
                </a:solidFill>
              </a:rPr>
              <a:t> We need models to predict future climate changes:</a:t>
            </a:r>
            <a:r>
              <a:rPr lang="en-US" sz="1800" b="1" dirty="0">
                <a:solidFill>
                  <a:srgbClr val="000000"/>
                </a:solidFill>
              </a:rPr>
              <a:t> </a:t>
            </a:r>
          </a:p>
          <a:p>
            <a:pPr algn="l"/>
            <a:r>
              <a:rPr lang="en-US" sz="1800" b="1" dirty="0">
                <a:solidFill>
                  <a:srgbClr val="000000"/>
                </a:solidFill>
              </a:rPr>
              <a:t>    The global climate models represent our best understanding of the climate system,  thus they are our best tool (albeit imperfect) for predicting future climate changes.  </a:t>
            </a: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solidFill>
                  <a:srgbClr val="FF3300"/>
                </a:solidFill>
              </a:rPr>
              <a:t> We need models to perform many hypothetic experiments:  </a:t>
            </a:r>
            <a:endParaRPr lang="en-US" sz="1800" b="1" dirty="0">
              <a:solidFill>
                <a:srgbClr val="000000"/>
              </a:solidFill>
            </a:endParaRPr>
          </a:p>
          <a:p>
            <a:pPr algn="l"/>
            <a:r>
              <a:rPr lang="en-US" sz="1800" b="1" dirty="0">
                <a:solidFill>
                  <a:srgbClr val="000000"/>
                </a:solidFill>
              </a:rPr>
              <a:t>    These experiments are of interest scientifically (e.g., what would happen to our weather and climate if the Rocky Mountain Range were removed?), but can’t be done in the real world. </a:t>
            </a:r>
          </a:p>
          <a:p>
            <a:pPr algn="l"/>
            <a:endParaRPr lang="en-US" sz="1800" b="1" dirty="0">
              <a:solidFill>
                <a:srgbClr val="000000"/>
              </a:solidFill>
            </a:endParaRPr>
          </a:p>
          <a:p>
            <a:pPr algn="l">
              <a:buFont typeface="Arial" pitchFamily="34" charset="0"/>
              <a:buChar char="•"/>
            </a:pPr>
            <a:r>
              <a:rPr lang="en-US" sz="2000" b="1" dirty="0">
                <a:solidFill>
                  <a:srgbClr val="FF3300"/>
                </a:solidFill>
              </a:rPr>
              <a:t> Climate modeling has become one of the most important approaches in climate research!</a:t>
            </a:r>
            <a:endParaRPr lang="en-US" sz="1800" b="1" dirty="0">
              <a:solidFill>
                <a:srgbClr val="FF3300"/>
              </a:solidFill>
            </a:endParaRPr>
          </a:p>
        </p:txBody>
      </p:sp>
      <p:sp>
        <p:nvSpPr>
          <p:cNvPr id="6" name="TextBox 5"/>
          <p:cNvSpPr txBox="1"/>
          <p:nvPr/>
        </p:nvSpPr>
        <p:spPr>
          <a:xfrm>
            <a:off x="366518" y="2362200"/>
            <a:ext cx="4118435" cy="461665"/>
          </a:xfrm>
          <a:prstGeom prst="rect">
            <a:avLst/>
          </a:prstGeom>
          <a:noFill/>
        </p:spPr>
        <p:txBody>
          <a:bodyPr wrap="none" rtlCol="0">
            <a:spAutoFit/>
          </a:bodyPr>
          <a:lstStyle/>
          <a:p>
            <a:r>
              <a:rPr lang="en-US" sz="2400" b="1" dirty="0">
                <a:solidFill>
                  <a:srgbClr val="C00000"/>
                </a:solidFill>
              </a:rPr>
              <a:t>Can you think of any examples?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xit" presetSubtype="10" fill="hold"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blinds(horizontal)">
                                      <p:cBhvr>
                                        <p:cTn id="32" dur="500"/>
                                        <p:tgtEl>
                                          <p:spTgt spid="5">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blinds(horizontal)">
                                      <p:cBhvr>
                                        <p:cTn id="35" dur="500"/>
                                        <p:tgtEl>
                                          <p:spTgt spid="5">
                                            <p:txEl>
                                              <p:pRg st="9" end="9"/>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blinds(horizontal)">
                                      <p:cBhvr>
                                        <p:cTn id="3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txDef>
      <a:spPr bwMode="auto">
        <a:noFill/>
        <a:ln w="9525">
          <a:noFill/>
          <a:miter lim="800000"/>
          <a:headEnd/>
          <a:tailEnd/>
        </a:ln>
      </a:spPr>
      <a:bodyPr wrap="none" rtlCol="0">
        <a:spAutoFit/>
      </a:bodyPr>
      <a:lstStyle>
        <a:defPPr marL="342900" indent="-342900" algn="l">
          <a:spcBef>
            <a:spcPct val="20000"/>
          </a:spcBef>
          <a:defRPr sz="2400" kern="0" dirty="0" err="1" smtClean="0">
            <a:latin typeface="+mj-lt"/>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Office97\Templates\Blank Presentation.pot</Template>
  <TotalTime>64742</TotalTime>
  <Words>3366</Words>
  <Application>Microsoft Office PowerPoint</Application>
  <PresentationFormat>On-screen Show (4:3)</PresentationFormat>
  <Paragraphs>346</Paragraphs>
  <Slides>30</Slides>
  <Notes>17</Notes>
  <HiddenSlides>1</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3" baseType="lpstr">
      <vt:lpstr>Adobe Garamond Pro</vt:lpstr>
      <vt:lpstr>Arial</vt:lpstr>
      <vt:lpstr>Arial Narrow</vt:lpstr>
      <vt:lpstr>Calibri</vt:lpstr>
      <vt:lpstr>Candara</vt:lpstr>
      <vt:lpstr>Helvetica</vt:lpstr>
      <vt:lpstr>Microsoft Sans Serif</vt:lpstr>
      <vt:lpstr>Symbol</vt:lpstr>
      <vt:lpstr>Times New Roman</vt:lpstr>
      <vt:lpstr>Blank Presentation</vt:lpstr>
      <vt:lpstr>1_Blank Presentation</vt:lpstr>
      <vt:lpstr>Office Theme</vt:lpstr>
      <vt:lpstr>Equation</vt:lpstr>
      <vt:lpstr>A ATM551, Lecture #24  Climate Simulations and Projections: Introduction and Common Simulations   </vt:lpstr>
      <vt:lpstr>Outline of Today’s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Pseudo-Global Warming (PGW) Approach</vt:lpstr>
      <vt:lpstr>PowerPoint Presentation</vt:lpstr>
      <vt:lpstr>PowerPoint Presentation</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Trenberth</dc:creator>
  <cp:lastModifiedBy>DA</cp:lastModifiedBy>
  <cp:revision>896</cp:revision>
  <cp:lastPrinted>2001-10-12T22:50:52Z</cp:lastPrinted>
  <dcterms:created xsi:type="dcterms:W3CDTF">2001-07-28T22:10:26Z</dcterms:created>
  <dcterms:modified xsi:type="dcterms:W3CDTF">2025-11-28T23:20:03Z</dcterms:modified>
</cp:coreProperties>
</file>