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2" r:id="rId2"/>
    <p:sldMasterId id="2147483717" r:id="rId3"/>
  </p:sldMasterIdLst>
  <p:notesMasterIdLst>
    <p:notesMasterId r:id="rId81"/>
  </p:notesMasterIdLst>
  <p:handoutMasterIdLst>
    <p:handoutMasterId r:id="rId82"/>
  </p:handoutMasterIdLst>
  <p:sldIdLst>
    <p:sldId id="697" r:id="rId4"/>
    <p:sldId id="568" r:id="rId5"/>
    <p:sldId id="608" r:id="rId6"/>
    <p:sldId id="664" r:id="rId7"/>
    <p:sldId id="635" r:id="rId8"/>
    <p:sldId id="682" r:id="rId9"/>
    <p:sldId id="683" r:id="rId10"/>
    <p:sldId id="666" r:id="rId11"/>
    <p:sldId id="665" r:id="rId12"/>
    <p:sldId id="1216" r:id="rId13"/>
    <p:sldId id="667" r:id="rId14"/>
    <p:sldId id="662" r:id="rId15"/>
    <p:sldId id="668" r:id="rId16"/>
    <p:sldId id="672" r:id="rId17"/>
    <p:sldId id="1205" r:id="rId18"/>
    <p:sldId id="1208" r:id="rId19"/>
    <p:sldId id="1215" r:id="rId20"/>
    <p:sldId id="673" r:id="rId21"/>
    <p:sldId id="669" r:id="rId22"/>
    <p:sldId id="670" r:id="rId23"/>
    <p:sldId id="671" r:id="rId24"/>
    <p:sldId id="681" r:id="rId25"/>
    <p:sldId id="680" r:id="rId26"/>
    <p:sldId id="1213" r:id="rId27"/>
    <p:sldId id="1210" r:id="rId28"/>
    <p:sldId id="1209" r:id="rId29"/>
    <p:sldId id="1211" r:id="rId30"/>
    <p:sldId id="1212" r:id="rId31"/>
    <p:sldId id="1214" r:id="rId32"/>
    <p:sldId id="674" r:id="rId33"/>
    <p:sldId id="676" r:id="rId34"/>
    <p:sldId id="675" r:id="rId35"/>
    <p:sldId id="677" r:id="rId36"/>
    <p:sldId id="678" r:id="rId37"/>
    <p:sldId id="679" r:id="rId38"/>
    <p:sldId id="700" r:id="rId39"/>
    <p:sldId id="699" r:id="rId40"/>
    <p:sldId id="685" r:id="rId41"/>
    <p:sldId id="1219" r:id="rId42"/>
    <p:sldId id="1206" r:id="rId43"/>
    <p:sldId id="1207" r:id="rId44"/>
    <p:sldId id="1223" r:id="rId45"/>
    <p:sldId id="686" r:id="rId46"/>
    <p:sldId id="687" r:id="rId47"/>
    <p:sldId id="684" r:id="rId48"/>
    <p:sldId id="636" r:id="rId49"/>
    <p:sldId id="1217" r:id="rId50"/>
    <p:sldId id="1218" r:id="rId51"/>
    <p:sldId id="695" r:id="rId52"/>
    <p:sldId id="688" r:id="rId53"/>
    <p:sldId id="783" r:id="rId54"/>
    <p:sldId id="836" r:id="rId55"/>
    <p:sldId id="689" r:id="rId56"/>
    <p:sldId id="692" r:id="rId57"/>
    <p:sldId id="693" r:id="rId58"/>
    <p:sldId id="694" r:id="rId59"/>
    <p:sldId id="698" r:id="rId60"/>
    <p:sldId id="701" r:id="rId61"/>
    <p:sldId id="702" r:id="rId62"/>
    <p:sldId id="703" r:id="rId63"/>
    <p:sldId id="704" r:id="rId64"/>
    <p:sldId id="1220" r:id="rId65"/>
    <p:sldId id="705" r:id="rId66"/>
    <p:sldId id="706" r:id="rId67"/>
    <p:sldId id="707" r:id="rId68"/>
    <p:sldId id="708" r:id="rId69"/>
    <p:sldId id="1221" r:id="rId70"/>
    <p:sldId id="709" r:id="rId71"/>
    <p:sldId id="710" r:id="rId72"/>
    <p:sldId id="1222" r:id="rId73"/>
    <p:sldId id="711" r:id="rId74"/>
    <p:sldId id="713" r:id="rId75"/>
    <p:sldId id="714" r:id="rId76"/>
    <p:sldId id="1224" r:id="rId77"/>
    <p:sldId id="563" r:id="rId78"/>
    <p:sldId id="643" r:id="rId79"/>
    <p:sldId id="658" r:id="rId80"/>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FF00"/>
    <a:srgbClr val="9933FF"/>
    <a:srgbClr val="9900CC"/>
    <a:srgbClr val="FF00FF"/>
    <a:srgbClr val="FF66FF"/>
    <a:srgbClr val="FF99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17" autoAdjust="0"/>
    <p:restoredTop sz="91058" autoAdjust="0"/>
  </p:normalViewPr>
  <p:slideViewPr>
    <p:cSldViewPr>
      <p:cViewPr varScale="1">
        <p:scale>
          <a:sx n="140" d="100"/>
          <a:sy n="140" d="100"/>
        </p:scale>
        <p:origin x="1504"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869612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434469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0326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4D9C4-D078-40BD-9B9F-284EBBBB0606}" type="slidenum">
              <a:rPr lang="en-US" smtClean="0"/>
              <a:pPr/>
              <a:t>15</a:t>
            </a:fld>
            <a:endParaRPr lang="en-US"/>
          </a:p>
        </p:txBody>
      </p:sp>
    </p:spTree>
    <p:extLst>
      <p:ext uri="{BB962C8B-B14F-4D97-AF65-F5344CB8AC3E}">
        <p14:creationId xmlns:p14="http://schemas.microsoft.com/office/powerpoint/2010/main" val="2954994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http://cmip-pcmdi.llnl.gov/cmip5/index.html</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23</a:t>
            </a:fld>
            <a:endParaRPr lang="en-US"/>
          </a:p>
        </p:txBody>
      </p:sp>
    </p:spTree>
    <p:extLst>
      <p:ext uri="{BB962C8B-B14F-4D97-AF65-F5344CB8AC3E}">
        <p14:creationId xmlns:p14="http://schemas.microsoft.com/office/powerpoint/2010/main" val="256527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40</a:t>
            </a:fld>
            <a:endParaRPr lang="en-US"/>
          </a:p>
        </p:txBody>
      </p:sp>
    </p:spTree>
    <p:extLst>
      <p:ext uri="{BB962C8B-B14F-4D97-AF65-F5344CB8AC3E}">
        <p14:creationId xmlns:p14="http://schemas.microsoft.com/office/powerpoint/2010/main" val="3174719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12.7: Percentage changes in global, land and ocean precipitation per °C of global warming for CMIP5 model</a:t>
            </a:r>
          </a:p>
          <a:p>
            <a:r>
              <a:rPr lang="en-US" sz="1200" kern="1200" baseline="0" dirty="0">
                <a:solidFill>
                  <a:schemeClr val="tx1"/>
                </a:solidFill>
                <a:latin typeface="Times New Roman" pitchFamily="18" charset="0"/>
                <a:ea typeface="+mn-ea"/>
                <a:cs typeface="+mn-cs"/>
              </a:rPr>
              <a:t>projections for the four RCPs, over the period 2006–2100. Changes are calculated relative to the mean precipitation and</a:t>
            </a:r>
          </a:p>
          <a:p>
            <a:r>
              <a:rPr lang="en-US" sz="1200" kern="1200" baseline="0" dirty="0">
                <a:solidFill>
                  <a:schemeClr val="tx1"/>
                </a:solidFill>
                <a:latin typeface="Times New Roman" pitchFamily="18" charset="0"/>
                <a:ea typeface="+mn-ea"/>
                <a:cs typeface="+mn-cs"/>
              </a:rPr>
              <a:t>temperature for 1986–2005 and the gradient of a least-squares fit through annual mean data for each model ensemble</a:t>
            </a:r>
          </a:p>
          <a:p>
            <a:r>
              <a:rPr lang="en-US" sz="1200" kern="1200" baseline="0" dirty="0">
                <a:solidFill>
                  <a:schemeClr val="tx1"/>
                </a:solidFill>
                <a:latin typeface="Times New Roman" pitchFamily="18" charset="0"/>
                <a:ea typeface="+mn-ea"/>
                <a:cs typeface="+mn-cs"/>
              </a:rPr>
              <a:t>mean is computed. Land and ocean values use global mean temperature in the denominator. Each </a:t>
            </a:r>
            <a:r>
              <a:rPr lang="en-US" sz="1200" kern="1200" baseline="0" dirty="0" err="1">
                <a:solidFill>
                  <a:schemeClr val="tx1"/>
                </a:solidFill>
                <a:latin typeface="Times New Roman" pitchFamily="18" charset="0"/>
                <a:ea typeface="+mn-ea"/>
                <a:cs typeface="+mn-cs"/>
              </a:rPr>
              <a:t>coloured</a:t>
            </a:r>
            <a:r>
              <a:rPr lang="en-US" sz="1200" kern="1200" baseline="0" dirty="0">
                <a:solidFill>
                  <a:schemeClr val="tx1"/>
                </a:solidFill>
                <a:latin typeface="Times New Roman" pitchFamily="18" charset="0"/>
                <a:ea typeface="+mn-ea"/>
                <a:cs typeface="+mn-cs"/>
              </a:rPr>
              <a:t> symbol</a:t>
            </a:r>
          </a:p>
          <a:p>
            <a:r>
              <a:rPr lang="en-US" sz="1200" kern="1200" baseline="0" dirty="0">
                <a:solidFill>
                  <a:schemeClr val="tx1"/>
                </a:solidFill>
                <a:latin typeface="Times New Roman" pitchFamily="18" charset="0"/>
                <a:ea typeface="+mn-ea"/>
                <a:cs typeface="+mn-cs"/>
              </a:rPr>
              <a:t>represents the ensemble mean for a single model, and black squares are multi-model means. Also shown are</a:t>
            </a:r>
          </a:p>
          <a:p>
            <a:r>
              <a:rPr lang="en-US" sz="1200" kern="1200" baseline="0" dirty="0">
                <a:solidFill>
                  <a:schemeClr val="tx1"/>
                </a:solidFill>
                <a:latin typeface="Times New Roman" pitchFamily="18" charset="0"/>
                <a:ea typeface="+mn-ea"/>
                <a:cs typeface="+mn-cs"/>
              </a:rPr>
              <a:t>corresponding results for ENSEMBLES model projections for the E1 and A1B scenarios (Johns et al., 2011), in this</a:t>
            </a:r>
          </a:p>
          <a:p>
            <a:r>
              <a:rPr lang="en-US" sz="1200" kern="1200" baseline="0" dirty="0">
                <a:solidFill>
                  <a:schemeClr val="tx1"/>
                </a:solidFill>
                <a:latin typeface="Times New Roman" pitchFamily="18" charset="0"/>
                <a:ea typeface="+mn-ea"/>
                <a:cs typeface="+mn-cs"/>
              </a:rPr>
              <a:t>case using a least-squares fit calculated over the period 2000–2099 and for percentage change relative to the period</a:t>
            </a:r>
          </a:p>
          <a:p>
            <a:r>
              <a:rPr lang="en-US" sz="1200" kern="1200" baseline="0" dirty="0">
                <a:solidFill>
                  <a:schemeClr val="tx1"/>
                </a:solidFill>
                <a:latin typeface="Times New Roman" pitchFamily="18" charset="0"/>
                <a:ea typeface="+mn-ea"/>
                <a:cs typeface="+mn-cs"/>
              </a:rPr>
              <a:t>1980–1999. The change of precipitation over land and ocean are discussed in Section 12.4.5.2.</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44</a:t>
            </a:fld>
            <a:endParaRPr lang="en-US"/>
          </a:p>
        </p:txBody>
      </p:sp>
    </p:spTree>
    <p:extLst>
      <p:ext uri="{BB962C8B-B14F-4D97-AF65-F5344CB8AC3E}">
        <p14:creationId xmlns:p14="http://schemas.microsoft.com/office/powerpoint/2010/main" val="1714881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 to 1986-2005: Top for CMIP3 models, bottom for CMIP5 models. Stippling = significant. Ensemble average. Normalized by global</a:t>
            </a:r>
            <a:r>
              <a:rPr lang="en-US" baseline="0" dirty="0"/>
              <a:t> </a:t>
            </a:r>
            <a:r>
              <a:rPr lang="en-US" baseline="0" dirty="0" err="1"/>
              <a:t>dT</a:t>
            </a:r>
            <a:r>
              <a:rPr lang="en-US" baseline="0" dirty="0"/>
              <a:t>. </a:t>
            </a:r>
            <a:endParaRPr lang="en-US" dirty="0"/>
          </a:p>
        </p:txBody>
      </p:sp>
      <p:sp>
        <p:nvSpPr>
          <p:cNvPr id="4" name="Slide Number Placeholder 3"/>
          <p:cNvSpPr>
            <a:spLocks noGrp="1"/>
          </p:cNvSpPr>
          <p:nvPr>
            <p:ph type="sldNum" sz="quarter" idx="10"/>
          </p:nvPr>
        </p:nvSpPr>
        <p:spPr/>
        <p:txBody>
          <a:bodyPr/>
          <a:lstStyle/>
          <a:p>
            <a:fld id="{B1C4D9C4-D078-40BD-9B9F-284EBBBB0606}" type="slidenum">
              <a:rPr lang="en-US" smtClean="0"/>
              <a:pPr/>
              <a:t>45</a:t>
            </a:fld>
            <a:endParaRPr lang="en-US"/>
          </a:p>
        </p:txBody>
      </p:sp>
    </p:spTree>
    <p:extLst>
      <p:ext uri="{BB962C8B-B14F-4D97-AF65-F5344CB8AC3E}">
        <p14:creationId xmlns:p14="http://schemas.microsoft.com/office/powerpoint/2010/main" val="92210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a:t>
            </a:r>
            <a:r>
              <a:rPr lang="en-US" baseline="0" dirty="0"/>
              <a:t> to 1986-2005</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46</a:t>
            </a:fld>
            <a:endParaRPr lang="en-US"/>
          </a:p>
        </p:txBody>
      </p:sp>
    </p:spTree>
    <p:extLst>
      <p:ext uri="{BB962C8B-B14F-4D97-AF65-F5344CB8AC3E}">
        <p14:creationId xmlns:p14="http://schemas.microsoft.com/office/powerpoint/2010/main" val="64495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10.3.6. Multi-model mean changes of surface air temperature (°C, left), precipitation (mm/day, middle), and sea level pressure (hPa, right) for boreal winter (DJF, top) and summer (JJA, bottom). Changes are given for the scenarios SRES A1B, for the period 2080–2099 relative to 1980–1999. Stippling denotes areas where the magnitude of the multi-model ensemble mean exceeds the inter-model standard deviation. Results for individual models can be seen in supplementary material for this chapter.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extLst>
      <p:ext uri="{BB962C8B-B14F-4D97-AF65-F5344CB8AC3E}">
        <p14:creationId xmlns:p14="http://schemas.microsoft.com/office/powerpoint/2010/main" val="363186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12.21: Projected changes in near-surface relative humidity from the CMIP5 models under RCP8.5 for the DJF</a:t>
            </a:r>
          </a:p>
          <a:p>
            <a:r>
              <a:rPr lang="en-US" sz="1200" kern="1200" baseline="0" dirty="0">
                <a:solidFill>
                  <a:schemeClr val="tx1"/>
                </a:solidFill>
                <a:latin typeface="Times New Roman" pitchFamily="18" charset="0"/>
                <a:ea typeface="+mn-ea"/>
                <a:cs typeface="+mn-cs"/>
              </a:rPr>
              <a:t> (left), JJA (middle) and annual mean (left) averages relative to 1986–2005 for the periods 2046–2065 (top row), 2081–</a:t>
            </a:r>
          </a:p>
          <a:p>
            <a:r>
              <a:rPr lang="en-US" sz="1200" kern="1200" baseline="0" dirty="0">
                <a:solidFill>
                  <a:schemeClr val="tx1"/>
                </a:solidFill>
                <a:latin typeface="Times New Roman" pitchFamily="18" charset="0"/>
                <a:ea typeface="+mn-ea"/>
                <a:cs typeface="+mn-cs"/>
              </a:rPr>
              <a:t> 2100 (bottom row). Hatching indicates regions where the multi model mean is less than one standard deviation of</a:t>
            </a:r>
          </a:p>
          <a:p>
            <a:r>
              <a:rPr lang="en-US" sz="1200" kern="1200" baseline="0" dirty="0">
                <a:solidFill>
                  <a:schemeClr val="tx1"/>
                </a:solidFill>
                <a:latin typeface="Times New Roman" pitchFamily="18" charset="0"/>
                <a:ea typeface="+mn-ea"/>
                <a:cs typeface="+mn-cs"/>
              </a:rPr>
              <a:t> internal variability. Stippling indicates regions where the multi model mean is greater than two standard deviations of</a:t>
            </a:r>
          </a:p>
          <a:p>
            <a:r>
              <a:rPr lang="en-US" sz="1200" kern="1200" baseline="0" dirty="0">
                <a:solidFill>
                  <a:schemeClr val="tx1"/>
                </a:solidFill>
                <a:latin typeface="Times New Roman" pitchFamily="18" charset="0"/>
                <a:ea typeface="+mn-ea"/>
                <a:cs typeface="+mn-cs"/>
              </a:rPr>
              <a:t> internal variability and where 90% of models agree on the sign of change (see Box 12.1). The number of CMIP5</a:t>
            </a:r>
          </a:p>
          <a:p>
            <a:r>
              <a:rPr lang="en-US" sz="1200" kern="1200" baseline="0" dirty="0">
                <a:solidFill>
                  <a:schemeClr val="tx1"/>
                </a:solidFill>
                <a:latin typeface="Times New Roman" pitchFamily="18" charset="0"/>
                <a:ea typeface="+mn-ea"/>
                <a:cs typeface="+mn-cs"/>
              </a:rPr>
              <a:t> models used is indicated in the upper right corner of each panel.</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50</a:t>
            </a:fld>
            <a:endParaRPr lang="en-US"/>
          </a:p>
        </p:txBody>
      </p:sp>
    </p:spTree>
    <p:extLst>
      <p:ext uri="{BB962C8B-B14F-4D97-AF65-F5344CB8AC3E}">
        <p14:creationId xmlns:p14="http://schemas.microsoft.com/office/powerpoint/2010/main" val="796221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Stippling indicates 80% of the models agree on the sign of change.</a:t>
            </a:r>
          </a:p>
        </p:txBody>
      </p:sp>
      <p:sp>
        <p:nvSpPr>
          <p:cNvPr id="4" name="Slide Number Placeholder 3"/>
          <p:cNvSpPr>
            <a:spLocks noGrp="1"/>
          </p:cNvSpPr>
          <p:nvPr>
            <p:ph type="sldNum" sz="quarter" idx="5"/>
          </p:nvPr>
        </p:nvSpPr>
        <p:spPr/>
        <p:txBody>
          <a:bodyPr/>
          <a:lstStyle/>
          <a:p>
            <a:pPr marL="0" marR="0" lvl="0" indent="0" algn="r" defTabSz="944563"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44563" rtl="0" eaLnBrk="0" fontAlgn="base" latinLnBrk="0" hangingPunct="0">
                <a:lnSpc>
                  <a:spcPct val="100000"/>
                </a:lnSpc>
                <a:spcBef>
                  <a:spcPct val="0"/>
                </a:spcBef>
                <a:spcAft>
                  <a:spcPct val="0"/>
                </a:spcAft>
                <a:buClrTx/>
                <a:buSzTx/>
                <a:buFontTx/>
                <a:buNone/>
                <a:tabLst/>
                <a:defRPr/>
              </a:pPr>
              <a:t>51</a:t>
            </a:fld>
            <a:endParaRPr kumimoji="0" lang="en-US" sz="1000" b="0" i="1"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555682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12.23: Change in annual mean soil moisture (mass of water in all phases in the uppermost 10 cm of the soil)</a:t>
            </a:r>
          </a:p>
          <a:p>
            <a:r>
              <a:rPr lang="en-US" sz="1200" kern="1200" baseline="0" dirty="0">
                <a:solidFill>
                  <a:schemeClr val="tx1"/>
                </a:solidFill>
                <a:latin typeface="Times New Roman" pitchFamily="18" charset="0"/>
                <a:ea typeface="+mn-ea"/>
                <a:cs typeface="+mn-cs"/>
              </a:rPr>
              <a:t> (mm) relative to the reference period 1985–2005 projected for 2081–2100 from the CMIP5 ensemble for (a) RCP2.6,</a:t>
            </a:r>
          </a:p>
          <a:p>
            <a:r>
              <a:rPr lang="en-US" sz="1200" kern="1200" baseline="0" dirty="0">
                <a:solidFill>
                  <a:schemeClr val="tx1"/>
                </a:solidFill>
                <a:latin typeface="Times New Roman" pitchFamily="18" charset="0"/>
                <a:ea typeface="+mn-ea"/>
                <a:cs typeface="+mn-cs"/>
              </a:rPr>
              <a:t> (b) RCP4.5, (c) RCP6.0 and (d) RCP8.5. Hatching indicates regions where the multi model mean is less than one</a:t>
            </a:r>
          </a:p>
          <a:p>
            <a:r>
              <a:rPr lang="en-US" sz="1200" kern="1200" baseline="0" dirty="0">
                <a:solidFill>
                  <a:schemeClr val="tx1"/>
                </a:solidFill>
                <a:latin typeface="Times New Roman" pitchFamily="18" charset="0"/>
                <a:ea typeface="+mn-ea"/>
                <a:cs typeface="+mn-cs"/>
              </a:rPr>
              <a:t> standard deviation of internal variability. Stippling indicates regions where the multi model mean is greater than two</a:t>
            </a:r>
          </a:p>
          <a:p>
            <a:r>
              <a:rPr lang="en-US" sz="1200" kern="1200" baseline="0" dirty="0">
                <a:solidFill>
                  <a:schemeClr val="tx1"/>
                </a:solidFill>
                <a:latin typeface="Times New Roman" pitchFamily="18" charset="0"/>
                <a:ea typeface="+mn-ea"/>
                <a:cs typeface="+mn-cs"/>
              </a:rPr>
              <a:t> standard deviations of internal variability and where 90% of models agree on the sign of change (see Box 12.1). The</a:t>
            </a:r>
          </a:p>
          <a:p>
            <a:r>
              <a:rPr lang="en-US" sz="1200" kern="1200" baseline="0" dirty="0">
                <a:solidFill>
                  <a:schemeClr val="tx1"/>
                </a:solidFill>
                <a:latin typeface="Times New Roman" pitchFamily="18" charset="0"/>
                <a:ea typeface="+mn-ea"/>
                <a:cs typeface="+mn-cs"/>
              </a:rPr>
              <a:t> number of CMIP5 models used is indicated in the upper right corner of each panel.</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53</a:t>
            </a:fld>
            <a:endParaRPr lang="en-US"/>
          </a:p>
        </p:txBody>
      </p:sp>
    </p:spTree>
    <p:extLst>
      <p:ext uri="{BB962C8B-B14F-4D97-AF65-F5344CB8AC3E}">
        <p14:creationId xmlns:p14="http://schemas.microsoft.com/office/powerpoint/2010/main" val="347405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a:t>
            </a:fld>
            <a:endParaRPr lang="en-US"/>
          </a:p>
        </p:txBody>
      </p:sp>
    </p:spTree>
    <p:extLst>
      <p:ext uri="{BB962C8B-B14F-4D97-AF65-F5344CB8AC3E}">
        <p14:creationId xmlns:p14="http://schemas.microsoft.com/office/powerpoint/2010/main" val="9020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12.24: Change in annual mean runoff (mm) relative to the reference period 1985–2005 projected for 2081–2100</a:t>
            </a:r>
          </a:p>
          <a:p>
            <a:r>
              <a:rPr lang="en-US" sz="1200" kern="1200" baseline="0" dirty="0">
                <a:solidFill>
                  <a:schemeClr val="tx1"/>
                </a:solidFill>
                <a:latin typeface="Times New Roman" pitchFamily="18" charset="0"/>
                <a:ea typeface="+mn-ea"/>
                <a:cs typeface="+mn-cs"/>
              </a:rPr>
              <a:t> from the CMIP5 ensemble for (a) RCP2.6, (b) RCP4.5, and (c) RCP6.0 and (d) RCP8.5. Hatching indicates regions</a:t>
            </a:r>
          </a:p>
          <a:p>
            <a:r>
              <a:rPr lang="en-US" sz="1200" kern="1200" baseline="0" dirty="0">
                <a:solidFill>
                  <a:schemeClr val="tx1"/>
                </a:solidFill>
                <a:latin typeface="Times New Roman" pitchFamily="18" charset="0"/>
                <a:ea typeface="+mn-ea"/>
                <a:cs typeface="+mn-cs"/>
              </a:rPr>
              <a:t> where the multi model mean is less than one standard deviation of internal variability. Stippling indicates regions where</a:t>
            </a:r>
          </a:p>
          <a:p>
            <a:r>
              <a:rPr lang="en-US" sz="1200" kern="1200" baseline="0" dirty="0">
                <a:solidFill>
                  <a:schemeClr val="tx1"/>
                </a:solidFill>
                <a:latin typeface="Times New Roman" pitchFamily="18" charset="0"/>
                <a:ea typeface="+mn-ea"/>
                <a:cs typeface="+mn-cs"/>
              </a:rPr>
              <a:t> the multi model mean is greater than two standard deviations of internal variability and where 90% of models agree on</a:t>
            </a:r>
          </a:p>
          <a:p>
            <a:r>
              <a:rPr lang="en-US" sz="1200" kern="1200" baseline="0" dirty="0">
                <a:solidFill>
                  <a:schemeClr val="tx1"/>
                </a:solidFill>
                <a:latin typeface="Times New Roman" pitchFamily="18" charset="0"/>
                <a:ea typeface="+mn-ea"/>
                <a:cs typeface="+mn-cs"/>
              </a:rPr>
              <a:t> the sign of change (see Box 12.1). The number of CMIP5 models used is indicated in the upper right corner of each</a:t>
            </a:r>
          </a:p>
          <a:p>
            <a:r>
              <a:rPr lang="en-US" sz="1200" kern="1200" baseline="0" dirty="0">
                <a:solidFill>
                  <a:schemeClr val="tx1"/>
                </a:solidFill>
                <a:latin typeface="Times New Roman" pitchFamily="18" charset="0"/>
                <a:ea typeface="+mn-ea"/>
                <a:cs typeface="+mn-cs"/>
              </a:rPr>
              <a:t> panel.</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54</a:t>
            </a:fld>
            <a:endParaRPr lang="en-US"/>
          </a:p>
        </p:txBody>
      </p:sp>
    </p:spTree>
    <p:extLst>
      <p:ext uri="{BB962C8B-B14F-4D97-AF65-F5344CB8AC3E}">
        <p14:creationId xmlns:p14="http://schemas.microsoft.com/office/powerpoint/2010/main" val="4266696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12.25: Change in annual mean evaporation (mm) relative to the reference period 1985–2005 projected for</a:t>
            </a:r>
          </a:p>
          <a:p>
            <a:r>
              <a:rPr lang="en-US" sz="1200" kern="1200" baseline="0" dirty="0">
                <a:solidFill>
                  <a:schemeClr val="tx1"/>
                </a:solidFill>
                <a:latin typeface="Times New Roman" pitchFamily="18" charset="0"/>
                <a:ea typeface="+mn-ea"/>
                <a:cs typeface="+mn-cs"/>
              </a:rPr>
              <a:t> 2081–2100 from the CMIP5 ensemble for (a) RCP2.6, (b) RCP4.5, and (c) RCP6.0 and (d) RCP8.5. Hatching indicates</a:t>
            </a:r>
          </a:p>
          <a:p>
            <a:r>
              <a:rPr lang="en-US" sz="1200" kern="1200" baseline="0" dirty="0">
                <a:solidFill>
                  <a:schemeClr val="tx1"/>
                </a:solidFill>
                <a:latin typeface="Times New Roman" pitchFamily="18" charset="0"/>
                <a:ea typeface="+mn-ea"/>
                <a:cs typeface="+mn-cs"/>
              </a:rPr>
              <a:t> regions where the multi model mean is less than one standard deviation of internal variability. Stippling indicates</a:t>
            </a:r>
          </a:p>
          <a:p>
            <a:r>
              <a:rPr lang="en-US" sz="1200" kern="1200" baseline="0" dirty="0">
                <a:solidFill>
                  <a:schemeClr val="tx1"/>
                </a:solidFill>
                <a:latin typeface="Times New Roman" pitchFamily="18" charset="0"/>
                <a:ea typeface="+mn-ea"/>
                <a:cs typeface="+mn-cs"/>
              </a:rPr>
              <a:t> regions where the multi model mean is greater than two standard deviations of internal variability and where 90% of</a:t>
            </a:r>
          </a:p>
          <a:p>
            <a:r>
              <a:rPr lang="en-US" sz="1200" kern="1200" baseline="0" dirty="0">
                <a:solidFill>
                  <a:schemeClr val="tx1"/>
                </a:solidFill>
                <a:latin typeface="Times New Roman" pitchFamily="18" charset="0"/>
                <a:ea typeface="+mn-ea"/>
                <a:cs typeface="+mn-cs"/>
              </a:rPr>
              <a:t> models agree on the sign of change (see Box 12.1). The number of CMIP5 models used is indicated in the upper right</a:t>
            </a:r>
          </a:p>
          <a:p>
            <a:r>
              <a:rPr lang="en-US" sz="1200" kern="1200" baseline="0" dirty="0">
                <a:solidFill>
                  <a:schemeClr val="tx1"/>
                </a:solidFill>
                <a:latin typeface="Times New Roman" pitchFamily="18" charset="0"/>
                <a:ea typeface="+mn-ea"/>
                <a:cs typeface="+mn-cs"/>
              </a:rPr>
              <a:t> corner of each panel.</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55</a:t>
            </a:fld>
            <a:endParaRPr lang="en-US"/>
          </a:p>
        </p:txBody>
      </p:sp>
    </p:spTree>
    <p:extLst>
      <p:ext uri="{BB962C8B-B14F-4D97-AF65-F5344CB8AC3E}">
        <p14:creationId xmlns:p14="http://schemas.microsoft.com/office/powerpoint/2010/main" val="398631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FAQ 12.2, Figure 1: Schematic diagram of projected changes in major components of the water cycle. The blue arrows</a:t>
            </a:r>
          </a:p>
          <a:p>
            <a:r>
              <a:rPr lang="en-US" sz="1200" kern="1200" baseline="0" dirty="0">
                <a:solidFill>
                  <a:schemeClr val="tx1"/>
                </a:solidFill>
                <a:latin typeface="Times New Roman" pitchFamily="18" charset="0"/>
                <a:ea typeface="+mn-ea"/>
                <a:cs typeface="+mn-cs"/>
              </a:rPr>
              <a:t> indicate major types of water movement changes through the Earth’s climate system: </a:t>
            </a:r>
            <a:r>
              <a:rPr lang="en-US" sz="1200" kern="1200" baseline="0" dirty="0" err="1">
                <a:solidFill>
                  <a:schemeClr val="tx1"/>
                </a:solidFill>
                <a:latin typeface="Times New Roman" pitchFamily="18" charset="0"/>
                <a:ea typeface="+mn-ea"/>
                <a:cs typeface="+mn-cs"/>
              </a:rPr>
              <a:t>poleward</a:t>
            </a:r>
            <a:r>
              <a:rPr lang="en-US" sz="1200" kern="1200" baseline="0" dirty="0">
                <a:solidFill>
                  <a:schemeClr val="tx1"/>
                </a:solidFill>
                <a:latin typeface="Times New Roman" pitchFamily="18" charset="0"/>
                <a:ea typeface="+mn-ea"/>
                <a:cs typeface="+mn-cs"/>
              </a:rPr>
              <a:t> water transport by</a:t>
            </a:r>
          </a:p>
          <a:p>
            <a:r>
              <a:rPr lang="en-US" sz="1200" kern="1200" baseline="0" dirty="0">
                <a:solidFill>
                  <a:schemeClr val="tx1"/>
                </a:solidFill>
                <a:latin typeface="Times New Roman" pitchFamily="18" charset="0"/>
                <a:ea typeface="+mn-ea"/>
                <a:cs typeface="+mn-cs"/>
              </a:rPr>
              <a:t> </a:t>
            </a:r>
            <a:r>
              <a:rPr lang="en-US" sz="1200" kern="1200" baseline="0" dirty="0" err="1">
                <a:solidFill>
                  <a:schemeClr val="tx1"/>
                </a:solidFill>
                <a:latin typeface="Times New Roman" pitchFamily="18" charset="0"/>
                <a:ea typeface="+mn-ea"/>
                <a:cs typeface="+mn-cs"/>
              </a:rPr>
              <a:t>extratropical</a:t>
            </a:r>
            <a:r>
              <a:rPr lang="en-US" sz="1200" kern="1200" baseline="0" dirty="0">
                <a:solidFill>
                  <a:schemeClr val="tx1"/>
                </a:solidFill>
                <a:latin typeface="Times New Roman" pitchFamily="18" charset="0"/>
                <a:ea typeface="+mn-ea"/>
                <a:cs typeface="+mn-cs"/>
              </a:rPr>
              <a:t> winds, evaporation from the surface and runoff from the land to the oceans. The shaded regions denote</a:t>
            </a:r>
          </a:p>
          <a:p>
            <a:r>
              <a:rPr lang="en-US" sz="1200" kern="1200" baseline="0" dirty="0">
                <a:solidFill>
                  <a:schemeClr val="tx1"/>
                </a:solidFill>
                <a:latin typeface="Times New Roman" pitchFamily="18" charset="0"/>
                <a:ea typeface="+mn-ea"/>
                <a:cs typeface="+mn-cs"/>
              </a:rPr>
              <a:t> areas more likely to become drier or wetter. Yellow arrows indicate an important atmospheric circulation change by the</a:t>
            </a:r>
          </a:p>
          <a:p>
            <a:r>
              <a:rPr lang="en-US" sz="1200" kern="1200" baseline="0" dirty="0">
                <a:solidFill>
                  <a:schemeClr val="tx1"/>
                </a:solidFill>
                <a:latin typeface="Times New Roman" pitchFamily="18" charset="0"/>
                <a:ea typeface="+mn-ea"/>
                <a:cs typeface="+mn-cs"/>
              </a:rPr>
              <a:t> Hadley circulation, whose upward motion promotes tropical rainfall, while suppressing subtropical rainfall. Model</a:t>
            </a:r>
          </a:p>
          <a:p>
            <a:r>
              <a:rPr lang="en-US" sz="1200" kern="1200" baseline="0" dirty="0">
                <a:solidFill>
                  <a:schemeClr val="tx1"/>
                </a:solidFill>
                <a:latin typeface="Times New Roman" pitchFamily="18" charset="0"/>
                <a:ea typeface="+mn-ea"/>
                <a:cs typeface="+mn-cs"/>
              </a:rPr>
              <a:t> projections indicate that the Hadley circulation will shift its downward branch </a:t>
            </a:r>
            <a:r>
              <a:rPr lang="en-US" sz="1200" kern="1200" baseline="0" dirty="0" err="1">
                <a:solidFill>
                  <a:schemeClr val="tx1"/>
                </a:solidFill>
                <a:latin typeface="Times New Roman" pitchFamily="18" charset="0"/>
                <a:ea typeface="+mn-ea"/>
                <a:cs typeface="+mn-cs"/>
              </a:rPr>
              <a:t>poleward</a:t>
            </a:r>
            <a:r>
              <a:rPr lang="en-US" sz="1200" kern="1200" baseline="0" dirty="0">
                <a:solidFill>
                  <a:schemeClr val="tx1"/>
                </a:solidFill>
                <a:latin typeface="Times New Roman" pitchFamily="18" charset="0"/>
                <a:ea typeface="+mn-ea"/>
                <a:cs typeface="+mn-cs"/>
              </a:rPr>
              <a:t> in both the Northern and</a:t>
            </a:r>
          </a:p>
          <a:p>
            <a:r>
              <a:rPr lang="en-US" sz="1200" kern="1200" baseline="0" dirty="0">
                <a:solidFill>
                  <a:schemeClr val="tx1"/>
                </a:solidFill>
                <a:latin typeface="Times New Roman" pitchFamily="18" charset="0"/>
                <a:ea typeface="+mn-ea"/>
                <a:cs typeface="+mn-cs"/>
              </a:rPr>
              <a:t> Southern Hemispheres, with associated drying. Wetter conditions are projected at high latitudes, because a warmer</a:t>
            </a:r>
          </a:p>
          <a:p>
            <a:r>
              <a:rPr lang="en-US" sz="1200" kern="1200" baseline="0" dirty="0">
                <a:solidFill>
                  <a:schemeClr val="tx1"/>
                </a:solidFill>
                <a:latin typeface="Times New Roman" pitchFamily="18" charset="0"/>
                <a:ea typeface="+mn-ea"/>
                <a:cs typeface="+mn-cs"/>
              </a:rPr>
              <a:t> atmosphere will allow greater precipitation, with greater movement of water into these regions.</a:t>
            </a:r>
          </a:p>
          <a:p>
            <a:endParaRPr lang="en-US" sz="1200" kern="1200" baseline="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56</a:t>
            </a:fld>
            <a:endParaRPr lang="en-US"/>
          </a:p>
        </p:txBody>
      </p:sp>
    </p:spTree>
    <p:extLst>
      <p:ext uri="{BB962C8B-B14F-4D97-AF65-F5344CB8AC3E}">
        <p14:creationId xmlns:p14="http://schemas.microsoft.com/office/powerpoint/2010/main" val="3567130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a:t>
            </a:r>
            <a:r>
              <a:rPr lang="en-US" baseline="0" dirty="0"/>
              <a:t> to 1986-2005.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57</a:t>
            </a:fld>
            <a:endParaRPr lang="en-US"/>
          </a:p>
        </p:txBody>
      </p:sp>
    </p:spTree>
    <p:extLst>
      <p:ext uri="{BB962C8B-B14F-4D97-AF65-F5344CB8AC3E}">
        <p14:creationId xmlns:p14="http://schemas.microsoft.com/office/powerpoint/2010/main" val="3985324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baseline="0" dirty="0">
                <a:solidFill>
                  <a:schemeClr val="tx1"/>
                </a:solidFill>
                <a:latin typeface="Times New Roman" pitchFamily="18" charset="0"/>
                <a:ea typeface="+mn-ea"/>
                <a:cs typeface="+mn-cs"/>
              </a:rPr>
              <a:t>Figure 12:20: Change in winter, </a:t>
            </a:r>
            <a:r>
              <a:rPr lang="en-US" sz="1200" b="1" kern="1200" baseline="0" dirty="0" err="1">
                <a:solidFill>
                  <a:schemeClr val="tx1"/>
                </a:solidFill>
                <a:latin typeface="Times New Roman" pitchFamily="18" charset="0"/>
                <a:ea typeface="+mn-ea"/>
                <a:cs typeface="+mn-cs"/>
              </a:rPr>
              <a:t>extratropical</a:t>
            </a:r>
            <a:r>
              <a:rPr lang="en-US" sz="1200" b="1" kern="1200" baseline="0" dirty="0">
                <a:solidFill>
                  <a:schemeClr val="tx1"/>
                </a:solidFill>
                <a:latin typeface="Times New Roman" pitchFamily="18" charset="0"/>
                <a:ea typeface="+mn-ea"/>
                <a:cs typeface="+mn-cs"/>
              </a:rPr>
              <a:t> storm track density (2081–2100) – (1986–2005) in CMIP5 multi-model</a:t>
            </a:r>
          </a:p>
          <a:p>
            <a:r>
              <a:rPr lang="en-US" sz="1200" kern="1200" baseline="0" dirty="0">
                <a:solidFill>
                  <a:schemeClr val="tx1"/>
                </a:solidFill>
                <a:latin typeface="Times New Roman" pitchFamily="18" charset="0"/>
                <a:ea typeface="+mn-ea"/>
                <a:cs typeface="+mn-cs"/>
              </a:rPr>
              <a:t>ensembles: (a) RCP4.5 Northern Hemisphere DJF and (b) RCP8.5 Northern Hemisphere DJF (c) RCP4.5 Southern</a:t>
            </a:r>
          </a:p>
          <a:p>
            <a:r>
              <a:rPr lang="en-US" sz="1200" kern="1200" baseline="0" dirty="0">
                <a:solidFill>
                  <a:schemeClr val="tx1"/>
                </a:solidFill>
                <a:latin typeface="Times New Roman" pitchFamily="18" charset="0"/>
                <a:ea typeface="+mn-ea"/>
                <a:cs typeface="+mn-cs"/>
              </a:rPr>
              <a:t>Hemisphere JJA and (d) RCP8.5 Southern Hemisphere JJA. Storm-track computation uses the method of </a:t>
            </a:r>
            <a:r>
              <a:rPr lang="en-US" sz="1200" kern="1200" baseline="0" dirty="0" err="1">
                <a:solidFill>
                  <a:schemeClr val="tx1"/>
                </a:solidFill>
                <a:latin typeface="Times New Roman" pitchFamily="18" charset="0"/>
                <a:ea typeface="+mn-ea"/>
                <a:cs typeface="+mn-cs"/>
              </a:rPr>
              <a:t>Bengtsson</a:t>
            </a:r>
            <a:r>
              <a:rPr lang="en-US" sz="1200" kern="1200" baseline="0" dirty="0">
                <a:solidFill>
                  <a:schemeClr val="tx1"/>
                </a:solidFill>
                <a:latin typeface="Times New Roman" pitchFamily="18" charset="0"/>
                <a:ea typeface="+mn-ea"/>
                <a:cs typeface="+mn-cs"/>
              </a:rPr>
              <a:t> et</a:t>
            </a:r>
          </a:p>
          <a:p>
            <a:r>
              <a:rPr lang="en-US" sz="1200" kern="1200" baseline="0" dirty="0">
                <a:solidFill>
                  <a:schemeClr val="tx1"/>
                </a:solidFill>
                <a:latin typeface="Times New Roman" pitchFamily="18" charset="0"/>
                <a:ea typeface="+mn-ea"/>
                <a:cs typeface="+mn-cs"/>
              </a:rPr>
              <a:t>al. (2006, their Figure 13a) applied to six-hourly 850 hPa </a:t>
            </a:r>
            <a:r>
              <a:rPr lang="en-US" sz="1200" kern="1200" baseline="0" dirty="0" err="1">
                <a:solidFill>
                  <a:schemeClr val="tx1"/>
                </a:solidFill>
                <a:latin typeface="Times New Roman" pitchFamily="18" charset="0"/>
                <a:ea typeface="+mn-ea"/>
                <a:cs typeface="+mn-cs"/>
              </a:rPr>
              <a:t>vorticity</a:t>
            </a:r>
            <a:r>
              <a:rPr lang="en-US" sz="1200" kern="1200" baseline="0" dirty="0">
                <a:solidFill>
                  <a:schemeClr val="tx1"/>
                </a:solidFill>
                <a:latin typeface="Times New Roman" pitchFamily="18" charset="0"/>
                <a:ea typeface="+mn-ea"/>
                <a:cs typeface="+mn-cs"/>
              </a:rPr>
              <a:t> computed from horizontal winds in the CMIP5</a:t>
            </a:r>
          </a:p>
          <a:p>
            <a:r>
              <a:rPr lang="en-US" sz="1200" kern="1200" baseline="0" dirty="0">
                <a:solidFill>
                  <a:schemeClr val="tx1"/>
                </a:solidFill>
                <a:latin typeface="Times New Roman" pitchFamily="18" charset="0"/>
                <a:ea typeface="+mn-ea"/>
                <a:cs typeface="+mn-cs"/>
              </a:rPr>
              <a:t>archive. The number of models used appears in the upper right of each panel. DJF panels include data for December</a:t>
            </a:r>
          </a:p>
          <a:p>
            <a:r>
              <a:rPr lang="en-US" sz="1200" kern="1200" baseline="0" dirty="0">
                <a:solidFill>
                  <a:schemeClr val="tx1"/>
                </a:solidFill>
                <a:latin typeface="Times New Roman" pitchFamily="18" charset="0"/>
                <a:ea typeface="+mn-ea"/>
                <a:cs typeface="+mn-cs"/>
              </a:rPr>
              <a:t>1985 and 2080 and exclude December 2005 and December 2100 for in-season continuity. Stippling marks</a:t>
            </a:r>
          </a:p>
          <a:p>
            <a:r>
              <a:rPr lang="en-US" sz="1200" kern="1200" baseline="0" dirty="0">
                <a:solidFill>
                  <a:schemeClr val="tx1"/>
                </a:solidFill>
                <a:latin typeface="Times New Roman" pitchFamily="18" charset="0"/>
                <a:ea typeface="+mn-ea"/>
                <a:cs typeface="+mn-cs"/>
              </a:rPr>
              <a:t>locations where at least 90% of the models agree on the sign of the change; note that this criterion differs from that used</a:t>
            </a:r>
          </a:p>
          <a:p>
            <a:r>
              <a:rPr lang="en-US" sz="1200" kern="1200" baseline="0" dirty="0">
                <a:solidFill>
                  <a:schemeClr val="tx1"/>
                </a:solidFill>
                <a:latin typeface="Times New Roman" pitchFamily="18" charset="0"/>
                <a:ea typeface="+mn-ea"/>
                <a:cs typeface="+mn-cs"/>
              </a:rPr>
              <a:t>for many other figures in this chapter, due to the small number of models providing sufficient data to estimate internal</a:t>
            </a:r>
          </a:p>
          <a:p>
            <a:r>
              <a:rPr lang="en-US" sz="1200" kern="1200" baseline="0" dirty="0">
                <a:solidFill>
                  <a:schemeClr val="tx1"/>
                </a:solidFill>
                <a:latin typeface="Times New Roman" pitchFamily="18" charset="0"/>
                <a:ea typeface="+mn-ea"/>
                <a:cs typeface="+mn-cs"/>
              </a:rPr>
              <a:t>variability of twenty-year means of storm-track statistics. Densities have units (number density/month/unit area), where</a:t>
            </a:r>
          </a:p>
          <a:p>
            <a:r>
              <a:rPr lang="en-US" sz="1200" kern="1200" baseline="0" dirty="0">
                <a:solidFill>
                  <a:schemeClr val="tx1"/>
                </a:solidFill>
                <a:latin typeface="Times New Roman" pitchFamily="18" charset="0"/>
                <a:ea typeface="+mn-ea"/>
                <a:cs typeface="+mn-cs"/>
              </a:rPr>
              <a:t>the unit area is equivalent to a 5° spherical cap (~106 km2). Locations where the scenario or contemporary-climate</a:t>
            </a:r>
          </a:p>
          <a:p>
            <a:r>
              <a:rPr lang="en-US" sz="1200" kern="1200" baseline="0" dirty="0">
                <a:solidFill>
                  <a:schemeClr val="tx1"/>
                </a:solidFill>
                <a:latin typeface="Times New Roman" pitchFamily="18" charset="0"/>
                <a:ea typeface="+mn-ea"/>
                <a:cs typeface="+mn-cs"/>
              </a:rPr>
              <a:t>ensemble average is below 0.5 density units are left white.</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61</a:t>
            </a:fld>
            <a:endParaRPr lang="en-US"/>
          </a:p>
        </p:txBody>
      </p:sp>
    </p:spTree>
    <p:extLst>
      <p:ext uri="{BB962C8B-B14F-4D97-AF65-F5344CB8AC3E}">
        <p14:creationId xmlns:p14="http://schemas.microsoft.com/office/powerpoint/2010/main" val="2168514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12.28: Changes in sea ice extent as simulated by CMIP5 models over the second half of the 20th century and the</a:t>
            </a:r>
          </a:p>
          <a:p>
            <a:r>
              <a:rPr lang="en-US" sz="1200" kern="1200" baseline="0" dirty="0">
                <a:solidFill>
                  <a:schemeClr val="tx1"/>
                </a:solidFill>
                <a:latin typeface="Times New Roman" pitchFamily="18" charset="0"/>
                <a:ea typeface="+mn-ea"/>
                <a:cs typeface="+mn-cs"/>
              </a:rPr>
              <a:t>whole 21st century under RCP2.6, RCP4.5, RCP6.0 and RCP8.5 for (a) Northern Hemisphere February, (b) Northern</a:t>
            </a:r>
          </a:p>
          <a:p>
            <a:r>
              <a:rPr lang="en-US" sz="1200" kern="1200" baseline="0" dirty="0">
                <a:solidFill>
                  <a:schemeClr val="tx1"/>
                </a:solidFill>
                <a:latin typeface="Times New Roman" pitchFamily="18" charset="0"/>
                <a:ea typeface="+mn-ea"/>
                <a:cs typeface="+mn-cs"/>
              </a:rPr>
              <a:t>Hemisphere September, (c) Southern Hemisphere February and (d) Southern Hemisphere September. The solid curves</a:t>
            </a:r>
          </a:p>
          <a:p>
            <a:r>
              <a:rPr lang="en-US" sz="1200" kern="1200" baseline="0" dirty="0">
                <a:solidFill>
                  <a:schemeClr val="tx1"/>
                </a:solidFill>
                <a:latin typeface="Times New Roman" pitchFamily="18" charset="0"/>
                <a:ea typeface="+mn-ea"/>
                <a:cs typeface="+mn-cs"/>
              </a:rPr>
              <a:t>show the multi-model means and the shading denotes the 5–95% range of the ensemble. The vertical line marks the end</a:t>
            </a:r>
          </a:p>
          <a:p>
            <a:r>
              <a:rPr lang="en-US" sz="1200" kern="1200" baseline="0" dirty="0">
                <a:solidFill>
                  <a:schemeClr val="tx1"/>
                </a:solidFill>
                <a:latin typeface="Times New Roman" pitchFamily="18" charset="0"/>
                <a:ea typeface="+mn-ea"/>
                <a:cs typeface="+mn-cs"/>
              </a:rPr>
              <a:t>of CMIP5 historical climate change simulations. One ensemble member per model is taken into account in the analysis.</a:t>
            </a:r>
          </a:p>
          <a:p>
            <a:r>
              <a:rPr lang="en-US" sz="1200" kern="1200" baseline="0" dirty="0">
                <a:solidFill>
                  <a:schemeClr val="tx1"/>
                </a:solidFill>
                <a:latin typeface="Times New Roman" pitchFamily="18" charset="0"/>
                <a:ea typeface="+mn-ea"/>
                <a:cs typeface="+mn-cs"/>
              </a:rPr>
              <a:t>Sea ice extent is defined as the total ocean area where sea ice concentration exceeds 15% and is calculated on the</a:t>
            </a:r>
          </a:p>
          <a:p>
            <a:r>
              <a:rPr lang="en-US" sz="1200" kern="1200" baseline="0" dirty="0">
                <a:solidFill>
                  <a:schemeClr val="tx1"/>
                </a:solidFill>
                <a:latin typeface="Times New Roman" pitchFamily="18" charset="0"/>
                <a:ea typeface="+mn-ea"/>
                <a:cs typeface="+mn-cs"/>
              </a:rPr>
              <a:t>original model grids. Changes are relative to the reference period 1986–2005. The number of models available for each</a:t>
            </a:r>
          </a:p>
          <a:p>
            <a:r>
              <a:rPr lang="en-US" sz="1200" kern="1200" baseline="0" dirty="0">
                <a:solidFill>
                  <a:schemeClr val="tx1"/>
                </a:solidFill>
                <a:latin typeface="Times New Roman" pitchFamily="18" charset="0"/>
                <a:ea typeface="+mn-ea"/>
                <a:cs typeface="+mn-cs"/>
              </a:rPr>
              <a:t>RCP is given in the legend. Also plotted (solid green curves) are the satellite data of </a:t>
            </a:r>
            <a:r>
              <a:rPr lang="en-US" sz="1200" kern="1200" baseline="0" dirty="0" err="1">
                <a:solidFill>
                  <a:schemeClr val="tx1"/>
                </a:solidFill>
                <a:latin typeface="Times New Roman" pitchFamily="18" charset="0"/>
                <a:ea typeface="+mn-ea"/>
                <a:cs typeface="+mn-cs"/>
              </a:rPr>
              <a:t>Comiso</a:t>
            </a:r>
            <a:r>
              <a:rPr lang="en-US" sz="1200" kern="1200" baseline="0" dirty="0">
                <a:solidFill>
                  <a:schemeClr val="tx1"/>
                </a:solidFill>
                <a:latin typeface="Times New Roman" pitchFamily="18" charset="0"/>
                <a:ea typeface="+mn-ea"/>
                <a:cs typeface="+mn-cs"/>
              </a:rPr>
              <a:t> and </a:t>
            </a:r>
            <a:r>
              <a:rPr lang="en-US" sz="1200" kern="1200" baseline="0" dirty="0" err="1">
                <a:solidFill>
                  <a:schemeClr val="tx1"/>
                </a:solidFill>
                <a:latin typeface="Times New Roman" pitchFamily="18" charset="0"/>
                <a:ea typeface="+mn-ea"/>
                <a:cs typeface="+mn-cs"/>
              </a:rPr>
              <a:t>Nishio</a:t>
            </a:r>
            <a:r>
              <a:rPr lang="en-US" sz="1200" kern="1200" baseline="0" dirty="0">
                <a:solidFill>
                  <a:schemeClr val="tx1"/>
                </a:solidFill>
                <a:latin typeface="Times New Roman" pitchFamily="18" charset="0"/>
                <a:ea typeface="+mn-ea"/>
                <a:cs typeface="+mn-cs"/>
              </a:rPr>
              <a:t> (2008, updated</a:t>
            </a:r>
          </a:p>
          <a:p>
            <a:r>
              <a:rPr lang="en-US" sz="1200" kern="1200" baseline="0" dirty="0">
                <a:solidFill>
                  <a:schemeClr val="tx1"/>
                </a:solidFill>
                <a:latin typeface="Times New Roman" pitchFamily="18" charset="0"/>
                <a:ea typeface="+mn-ea"/>
                <a:cs typeface="+mn-cs"/>
              </a:rPr>
              <a:t>2012) over 1979–2012.</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63</a:t>
            </a:fld>
            <a:endParaRPr lang="en-US"/>
          </a:p>
        </p:txBody>
      </p:sp>
    </p:spTree>
    <p:extLst>
      <p:ext uri="{BB962C8B-B14F-4D97-AF65-F5344CB8AC3E}">
        <p14:creationId xmlns:p14="http://schemas.microsoft.com/office/powerpoint/2010/main" val="2618100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96879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93847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a:t>
            </a:fld>
            <a:endParaRPr lang="en-US"/>
          </a:p>
        </p:txBody>
      </p:sp>
    </p:spTree>
    <p:extLst>
      <p:ext uri="{BB962C8B-B14F-4D97-AF65-F5344CB8AC3E}">
        <p14:creationId xmlns:p14="http://schemas.microsoft.com/office/powerpoint/2010/main" val="41355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a:t>
            </a:fld>
            <a:endParaRPr lang="en-US"/>
          </a:p>
        </p:txBody>
      </p:sp>
    </p:spTree>
    <p:extLst>
      <p:ext uri="{BB962C8B-B14F-4D97-AF65-F5344CB8AC3E}">
        <p14:creationId xmlns:p14="http://schemas.microsoft.com/office/powerpoint/2010/main" val="244892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uncertainty increases with time, while the impact of the noise from natural variations decreases with time. Model</a:t>
            </a:r>
            <a:r>
              <a:rPr lang="en-US" baseline="0" dirty="0"/>
              <a:t> errors decreases as models are improved over time.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a:t>
            </a:fld>
            <a:endParaRPr lang="en-US"/>
          </a:p>
        </p:txBody>
      </p:sp>
    </p:spTree>
    <p:extLst>
      <p:ext uri="{BB962C8B-B14F-4D97-AF65-F5344CB8AC3E}">
        <p14:creationId xmlns:p14="http://schemas.microsoft.com/office/powerpoint/2010/main" val="2347060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uncertainty increases with time, while the impact of the noise from natural variations decreases with time. Model</a:t>
            </a:r>
            <a:r>
              <a:rPr lang="en-US" baseline="0" dirty="0"/>
              <a:t> errors decreases as models are improved over time.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7</a:t>
            </a:fld>
            <a:endParaRPr lang="en-US"/>
          </a:p>
        </p:txBody>
      </p:sp>
    </p:spTree>
    <p:extLst>
      <p:ext uri="{BB962C8B-B14F-4D97-AF65-F5344CB8AC3E}">
        <p14:creationId xmlns:p14="http://schemas.microsoft.com/office/powerpoint/2010/main" val="39479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2087400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at 2100 is relative to pre-industrial CO2</a:t>
            </a:r>
            <a:r>
              <a:rPr lang="en-US" baseline="0" dirty="0"/>
              <a:t> level:  F=5.35 </a:t>
            </a:r>
            <a:r>
              <a:rPr lang="en-US" baseline="0" dirty="0" err="1"/>
              <a:t>Ln</a:t>
            </a:r>
            <a:r>
              <a:rPr lang="en-US" baseline="0" dirty="0"/>
              <a:t> (C/280ppm).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9</a:t>
            </a:fld>
            <a:endParaRPr lang="en-US"/>
          </a:p>
        </p:txBody>
      </p:sp>
    </p:spTree>
    <p:extLst>
      <p:ext uri="{BB962C8B-B14F-4D97-AF65-F5344CB8AC3E}">
        <p14:creationId xmlns:p14="http://schemas.microsoft.com/office/powerpoint/2010/main" val="41480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a:t>
            </a:r>
            <a:r>
              <a:rPr lang="en-US" dirty="0" err="1"/>
              <a:t>giga</a:t>
            </a:r>
            <a:r>
              <a:rPr lang="en-US" dirty="0"/>
              <a:t> ton (</a:t>
            </a:r>
            <a:r>
              <a:rPr lang="en-US" dirty="0" err="1"/>
              <a:t>Gt</a:t>
            </a:r>
            <a:r>
              <a:rPr lang="en-US" dirty="0"/>
              <a:t>) = 10^9 metric ton = 1</a:t>
            </a:r>
            <a:r>
              <a:rPr lang="en-US" baseline="0" dirty="0"/>
              <a:t> billion tone: equivalent to the total weight of 500million pick-up trucks.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13</a:t>
            </a:fld>
            <a:endParaRPr lang="en-US"/>
          </a:p>
        </p:txBody>
      </p:sp>
    </p:spTree>
    <p:extLst>
      <p:ext uri="{BB962C8B-B14F-4D97-AF65-F5344CB8AC3E}">
        <p14:creationId xmlns:p14="http://schemas.microsoft.com/office/powerpoint/2010/main" val="325904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pPr/>
              <a:t>‹#›</a:t>
            </a:fld>
            <a:endParaRPr lang="en-US"/>
          </a:p>
        </p:txBody>
      </p:sp>
    </p:spTree>
    <p:extLst>
      <p:ext uri="{BB962C8B-B14F-4D97-AF65-F5344CB8AC3E}">
        <p14:creationId xmlns:p14="http://schemas.microsoft.com/office/powerpoint/2010/main" val="3270846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360400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pPr/>
              <a:t>‹#›</a:t>
            </a:fld>
            <a:endParaRPr lang="en-US"/>
          </a:p>
        </p:txBody>
      </p:sp>
    </p:spTree>
    <p:extLst>
      <p:ext uri="{BB962C8B-B14F-4D97-AF65-F5344CB8AC3E}">
        <p14:creationId xmlns:p14="http://schemas.microsoft.com/office/powerpoint/2010/main" val="96344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pPr/>
              <a:t>‹#›</a:t>
            </a:fld>
            <a:endParaRPr lang="en-US"/>
          </a:p>
        </p:txBody>
      </p:sp>
    </p:spTree>
    <p:extLst>
      <p:ext uri="{BB962C8B-B14F-4D97-AF65-F5344CB8AC3E}">
        <p14:creationId xmlns:p14="http://schemas.microsoft.com/office/powerpoint/2010/main" val="1997529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pPr/>
              <a:t>‹#›</a:t>
            </a:fld>
            <a:endParaRPr lang="en-US"/>
          </a:p>
        </p:txBody>
      </p:sp>
    </p:spTree>
    <p:extLst>
      <p:ext uri="{BB962C8B-B14F-4D97-AF65-F5344CB8AC3E}">
        <p14:creationId xmlns:p14="http://schemas.microsoft.com/office/powerpoint/2010/main" val="64647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pPr/>
              <a:t>‹#›</a:t>
            </a:fld>
            <a:endParaRPr lang="en-US"/>
          </a:p>
        </p:txBody>
      </p:sp>
    </p:spTree>
    <p:extLst>
      <p:ext uri="{BB962C8B-B14F-4D97-AF65-F5344CB8AC3E}">
        <p14:creationId xmlns:p14="http://schemas.microsoft.com/office/powerpoint/2010/main" val="3033637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pPr/>
              <a:t>‹#›</a:t>
            </a:fld>
            <a:endParaRPr lang="en-US"/>
          </a:p>
        </p:txBody>
      </p:sp>
    </p:spTree>
    <p:extLst>
      <p:ext uri="{BB962C8B-B14F-4D97-AF65-F5344CB8AC3E}">
        <p14:creationId xmlns:p14="http://schemas.microsoft.com/office/powerpoint/2010/main" val="2172125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pPr/>
              <a:t>‹#›</a:t>
            </a:fld>
            <a:endParaRPr lang="en-US"/>
          </a:p>
        </p:txBody>
      </p:sp>
    </p:spTree>
    <p:extLst>
      <p:ext uri="{BB962C8B-B14F-4D97-AF65-F5344CB8AC3E}">
        <p14:creationId xmlns:p14="http://schemas.microsoft.com/office/powerpoint/2010/main" val="3065898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pPr/>
              <a:t>‹#›</a:t>
            </a:fld>
            <a:endParaRPr lang="en-US"/>
          </a:p>
        </p:txBody>
      </p:sp>
    </p:spTree>
    <p:extLst>
      <p:ext uri="{BB962C8B-B14F-4D97-AF65-F5344CB8AC3E}">
        <p14:creationId xmlns:p14="http://schemas.microsoft.com/office/powerpoint/2010/main" val="488336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pPr/>
              <a:t>‹#›</a:t>
            </a:fld>
            <a:endParaRPr lang="en-US"/>
          </a:p>
        </p:txBody>
      </p:sp>
    </p:spTree>
    <p:extLst>
      <p:ext uri="{BB962C8B-B14F-4D97-AF65-F5344CB8AC3E}">
        <p14:creationId xmlns:p14="http://schemas.microsoft.com/office/powerpoint/2010/main" val="174643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pPr/>
              <a:t>‹#›</a:t>
            </a:fld>
            <a:endParaRPr lang="en-US"/>
          </a:p>
        </p:txBody>
      </p:sp>
    </p:spTree>
    <p:extLst>
      <p:ext uri="{BB962C8B-B14F-4D97-AF65-F5344CB8AC3E}">
        <p14:creationId xmlns:p14="http://schemas.microsoft.com/office/powerpoint/2010/main" val="2990870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pPr/>
              <a:t>‹#›</a:t>
            </a:fld>
            <a:endParaRPr lang="en-US"/>
          </a:p>
        </p:txBody>
      </p:sp>
    </p:spTree>
    <p:extLst>
      <p:ext uri="{BB962C8B-B14F-4D97-AF65-F5344CB8AC3E}">
        <p14:creationId xmlns:p14="http://schemas.microsoft.com/office/powerpoint/2010/main" val="1211984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3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651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17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190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60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56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2.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solidFill>
                <a:srgbClr val="000000"/>
              </a:solidFill>
              <a:latin typeface="Calibri"/>
            </a:endParaRPr>
          </a:p>
        </p:txBody>
      </p:sp>
    </p:spTree>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20"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mn-lt"/>
              </a:defRPr>
            </a:lvl1pPr>
          </a:lstStyle>
          <a:p>
            <a:fld id="{C481CCCE-CA68-4B06-84AF-E4FDEDA6B8D2}" type="slidenum">
              <a:rPr lang="en-US"/>
              <a:pPr/>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21701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ToHtpaEuZHw" TargetMode="External"/><Relationship Id="rId2" Type="http://schemas.openxmlformats.org/officeDocument/2006/relationships/hyperlink" Target="http://www.youtube.com/watch?v=bMNmTa0V87k&amp;feature=player_detailpag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feature=player_detailpage&amp;v=JxRbCPGBP-E" TargetMode="External"/><Relationship Id="rId2" Type="http://schemas.openxmlformats.org/officeDocument/2006/relationships/hyperlink" Target="http://www.youtube.com/watch?v=7KQ-cAqwtXs" TargetMode="External"/><Relationship Id="rId1" Type="http://schemas.openxmlformats.org/officeDocument/2006/relationships/slideLayout" Target="../slideLayouts/slideLayout2.xml"/><Relationship Id="rId4" Type="http://schemas.openxmlformats.org/officeDocument/2006/relationships/hyperlink" Target="http://www.youtube.com/watch?v=6z2RpwSrNAU&amp;feature=player_detailpag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ToHtpaEuZHw&amp;feature=player_detailpage" TargetMode="External"/><Relationship Id="rId2" Type="http://schemas.openxmlformats.org/officeDocument/2006/relationships/hyperlink" Target="http://www.youtube.com/watch?feature=player_embedded&amp;v=nIzUTAQbXg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1"/>
            <a:ext cx="9144000" cy="4438631"/>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#25</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21</a:t>
            </a:r>
            <a:r>
              <a:rPr lang="en-US" sz="3600" b="1" baseline="30000" dirty="0">
                <a:latin typeface="Arial" charset="0"/>
                <a:cs typeface="Times New Roman" pitchFamily="18" charset="0"/>
              </a:rPr>
              <a:t>st</a:t>
            </a:r>
            <a:r>
              <a:rPr lang="en-US" sz="3600" b="1" dirty="0">
                <a:latin typeface="Arial" charset="0"/>
                <a:cs typeface="Times New Roman" pitchFamily="18" charset="0"/>
              </a:rPr>
              <a:t> Century</a:t>
            </a:r>
            <a:r>
              <a:rPr lang="en-US" sz="3200" b="1" dirty="0">
                <a:latin typeface="Arial" charset="0"/>
                <a:cs typeface="Times New Roman" pitchFamily="18" charset="0"/>
              </a:rPr>
              <a:t> </a:t>
            </a:r>
            <a:r>
              <a:rPr lang="en-US" sz="3600" b="1" dirty="0">
                <a:latin typeface="Arial" charset="0"/>
                <a:cs typeface="Times New Roman" pitchFamily="18" charset="0"/>
              </a:rPr>
              <a:t>Climate Projection and CMIP Model Simulations </a:t>
            </a:r>
            <a:br>
              <a:rPr lang="en-US" sz="3600" b="1" dirty="0">
                <a:latin typeface="Arial" charset="0"/>
                <a:cs typeface="Times New Roman" pitchFamily="18" charset="0"/>
              </a:rPr>
            </a:br>
            <a:br>
              <a:rPr lang="en-US" sz="3600" b="1" dirty="0">
                <a:latin typeface="Arial" charset="0"/>
                <a:cs typeface="Times New Roman" pitchFamily="18" charset="0"/>
              </a:rPr>
            </a:br>
            <a:br>
              <a:rPr lang="en-US" sz="3600" b="1" dirty="0">
                <a:latin typeface="Arial" charset="0"/>
                <a:cs typeface="Times New Roman" pitchFamily="18" charset="0"/>
              </a:rPr>
            </a:br>
            <a:r>
              <a:rPr lang="en-US" sz="2000" b="1" dirty="0">
                <a:latin typeface="Arial" charset="0"/>
                <a:cs typeface="Times New Roman" pitchFamily="18" charset="0"/>
              </a:rPr>
              <a:t>Many of the slides are from IPCC AR5 and AR6 Reports</a:t>
            </a:r>
            <a:endParaRPr lang="en-US" sz="3600" b="1" dirty="0">
              <a:solidFill>
                <a:srgbClr val="C00000"/>
              </a:solidFill>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
        <p:nvSpPr>
          <p:cNvPr id="6" name="Rectangle 5"/>
          <p:cNvSpPr/>
          <p:nvPr/>
        </p:nvSpPr>
        <p:spPr>
          <a:xfrm>
            <a:off x="533400" y="4020741"/>
            <a:ext cx="8534400" cy="892552"/>
          </a:xfrm>
          <a:prstGeom prst="rect">
            <a:avLst/>
          </a:prstGeom>
        </p:spPr>
        <p:txBody>
          <a:bodyPr wrap="square">
            <a:spAutoFit/>
          </a:bodyPr>
          <a:lstStyle/>
          <a:p>
            <a:pPr marL="342900" indent="-342900" algn="l">
              <a:spcBef>
                <a:spcPct val="20000"/>
              </a:spcBef>
              <a:defRPr/>
            </a:pPr>
            <a:r>
              <a:rPr lang="en-US" sz="2000" b="1" kern="0" dirty="0">
                <a:latin typeface="Microsoft Sans Serif" pitchFamily="34" charset="0"/>
              </a:rPr>
              <a:t> </a:t>
            </a:r>
            <a:endParaRPr lang="en-US" sz="1400" b="1" dirty="0">
              <a:solidFill>
                <a:schemeClr val="tx2"/>
              </a:solidFill>
              <a:latin typeface="Arial" charset="0"/>
              <a:cs typeface="Times New Roman" pitchFamily="18" charset="0"/>
            </a:endParaRPr>
          </a:p>
          <a:p>
            <a:pPr algn="l">
              <a:lnSpc>
                <a:spcPct val="80000"/>
              </a:lnSpc>
            </a:pPr>
            <a:endParaRPr lang="en-US" sz="2000" b="1" dirty="0">
              <a:solidFill>
                <a:schemeClr val="tx2"/>
              </a:solidFill>
              <a:latin typeface="Arial" charset="0"/>
              <a:cs typeface="Times New Roman" pitchFamily="18" charset="0"/>
            </a:endParaRPr>
          </a:p>
          <a:p>
            <a:pPr>
              <a:lnSpc>
                <a:spcPct val="80000"/>
              </a:lnSpc>
            </a:pPr>
            <a:endParaRPr lang="en-US" sz="2000" b="1" dirty="0">
              <a:solidFill>
                <a:schemeClr val="tx2"/>
              </a:solidFill>
              <a:latin typeface="Arial"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52F10-3B29-49C7-933A-766B5F0FB30B}"/>
              </a:ext>
            </a:extLst>
          </p:cNvPr>
          <p:cNvPicPr>
            <a:picLocks noChangeAspect="1"/>
          </p:cNvPicPr>
          <p:nvPr/>
        </p:nvPicPr>
        <p:blipFill>
          <a:blip r:embed="rId2"/>
          <a:stretch>
            <a:fillRect/>
          </a:stretch>
        </p:blipFill>
        <p:spPr>
          <a:xfrm>
            <a:off x="328336" y="848279"/>
            <a:ext cx="8891864" cy="5019122"/>
          </a:xfrm>
          <a:prstGeom prst="rect">
            <a:avLst/>
          </a:prstGeom>
        </p:spPr>
      </p:pic>
      <p:sp>
        <p:nvSpPr>
          <p:cNvPr id="5" name="TextBox 4">
            <a:extLst>
              <a:ext uri="{FF2B5EF4-FFF2-40B4-BE49-F238E27FC236}">
                <a16:creationId xmlns:a16="http://schemas.microsoft.com/office/drawing/2014/main" id="{7A09D10B-FCBF-4B74-9DBB-B0CB2D9FF192}"/>
              </a:ext>
            </a:extLst>
          </p:cNvPr>
          <p:cNvSpPr txBox="1"/>
          <p:nvPr/>
        </p:nvSpPr>
        <p:spPr>
          <a:xfrm>
            <a:off x="457200" y="265093"/>
            <a:ext cx="8153400" cy="523220"/>
          </a:xfrm>
          <a:prstGeom prst="rect">
            <a:avLst/>
          </a:prstGeom>
          <a:noFill/>
        </p:spPr>
        <p:txBody>
          <a:bodyPr wrap="square">
            <a:spAutoFit/>
          </a:bodyPr>
          <a:lstStyle/>
          <a:p>
            <a:pPr>
              <a:defRPr/>
            </a:pPr>
            <a:r>
              <a:rPr lang="en-US" sz="2800" b="1" kern="0" dirty="0">
                <a:solidFill>
                  <a:srgbClr val="FF3300"/>
                </a:solidFill>
                <a:latin typeface="Arial" charset="0"/>
                <a:ea typeface="SimSun" pitchFamily="2" charset="-122"/>
              </a:rPr>
              <a:t>Overview of </a:t>
            </a:r>
            <a:r>
              <a:rPr lang="en-US" b="1" kern="0" dirty="0">
                <a:solidFill>
                  <a:srgbClr val="FF3300"/>
                </a:solidFill>
                <a:latin typeface="Arial" charset="0"/>
                <a:ea typeface="SimSun" pitchFamily="2" charset="-122"/>
              </a:rPr>
              <a:t>CMIP6</a:t>
            </a:r>
            <a:r>
              <a:rPr lang="en-US" sz="2800" b="1" kern="0" dirty="0">
                <a:solidFill>
                  <a:srgbClr val="FF3300"/>
                </a:solidFill>
                <a:latin typeface="Arial" charset="0"/>
                <a:ea typeface="SimSun" pitchFamily="2" charset="-122"/>
              </a:rPr>
              <a:t> GHG Emissions Scenarios </a:t>
            </a:r>
          </a:p>
        </p:txBody>
      </p:sp>
      <p:sp>
        <p:nvSpPr>
          <p:cNvPr id="7" name="TextBox 6">
            <a:extLst>
              <a:ext uri="{FF2B5EF4-FFF2-40B4-BE49-F238E27FC236}">
                <a16:creationId xmlns:a16="http://schemas.microsoft.com/office/drawing/2014/main" id="{C5B9EC9F-2741-49AD-8DE3-FE7D181E224B}"/>
              </a:ext>
            </a:extLst>
          </p:cNvPr>
          <p:cNvSpPr txBox="1"/>
          <p:nvPr/>
        </p:nvSpPr>
        <p:spPr>
          <a:xfrm>
            <a:off x="152400" y="6091535"/>
            <a:ext cx="5181600" cy="461665"/>
          </a:xfrm>
          <a:prstGeom prst="rect">
            <a:avLst/>
          </a:prstGeom>
          <a:noFill/>
        </p:spPr>
        <p:txBody>
          <a:bodyPr wrap="square">
            <a:spAutoFit/>
          </a:bodyPr>
          <a:lstStyle/>
          <a:p>
            <a:pPr algn="l"/>
            <a:r>
              <a:rPr lang="en-US" sz="2400" b="1" i="0" u="none" strike="noStrike" baseline="0" dirty="0">
                <a:solidFill>
                  <a:srgbClr val="FF0000"/>
                </a:solidFill>
                <a:latin typeface="NimbusRomNo9L-Regu"/>
              </a:rPr>
              <a:t>SSP = Shared Socioeconomic Pathway</a:t>
            </a:r>
            <a:endParaRPr lang="en-US" sz="2400" b="1" dirty="0">
              <a:solidFill>
                <a:srgbClr val="FF0000"/>
              </a:solidFill>
            </a:endParaRPr>
          </a:p>
        </p:txBody>
      </p:sp>
    </p:spTree>
    <p:extLst>
      <p:ext uri="{BB962C8B-B14F-4D97-AF65-F5344CB8AC3E}">
        <p14:creationId xmlns:p14="http://schemas.microsoft.com/office/powerpoint/2010/main" val="80623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76200" y="946150"/>
            <a:ext cx="8985250" cy="553085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Projections of Future Population and GDP</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cstate="print"/>
          <a:srcRect/>
          <a:stretch>
            <a:fillRect/>
          </a:stretch>
        </p:blipFill>
        <p:spPr bwMode="auto">
          <a:xfrm>
            <a:off x="25400" y="1028700"/>
            <a:ext cx="9067800" cy="5079473"/>
          </a:xfrm>
          <a:prstGeom prst="rect">
            <a:avLst/>
          </a:prstGeom>
          <a:noFill/>
          <a:ln w="9525">
            <a:noFill/>
            <a:miter lim="800000"/>
            <a:headEnd/>
            <a:tailEnd/>
          </a:ln>
        </p:spPr>
      </p:pic>
      <p:sp>
        <p:nvSpPr>
          <p:cNvPr id="3" name="Rectangle 2"/>
          <p:cNvSpPr txBox="1">
            <a:spLocks noChangeArrowheads="1"/>
          </p:cNvSpPr>
          <p:nvPr/>
        </p:nvSpPr>
        <p:spPr>
          <a:xfrm>
            <a:off x="-76200" y="32385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Projections of Future Energy Consumption </a:t>
            </a:r>
          </a:p>
        </p:txBody>
      </p:sp>
      <p:sp>
        <p:nvSpPr>
          <p:cNvPr id="4" name="Line 4"/>
          <p:cNvSpPr>
            <a:spLocks noChangeShapeType="1"/>
          </p:cNvSpPr>
          <p:nvPr/>
        </p:nvSpPr>
        <p:spPr bwMode="auto">
          <a:xfrm>
            <a:off x="0" y="8572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3" cstate="print"/>
          <a:srcRect/>
          <a:stretch>
            <a:fillRect/>
          </a:stretch>
        </p:blipFill>
        <p:spPr bwMode="auto">
          <a:xfrm>
            <a:off x="50800" y="838200"/>
            <a:ext cx="9048750" cy="433070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Estimated Future CO</a:t>
            </a:r>
            <a:r>
              <a:rPr lang="en-US" sz="2000" b="1" kern="0" dirty="0">
                <a:solidFill>
                  <a:srgbClr val="FF3300"/>
                </a:solidFill>
                <a:latin typeface="Arial" charset="0"/>
                <a:ea typeface="SimSun" pitchFamily="2" charset="-122"/>
              </a:rPr>
              <a:t>2</a:t>
            </a:r>
            <a:r>
              <a:rPr lang="en-US" b="1" kern="0" dirty="0">
                <a:solidFill>
                  <a:srgbClr val="FF3300"/>
                </a:solidFill>
                <a:latin typeface="Arial" charset="0"/>
                <a:ea typeface="SimSun" pitchFamily="2" charset="-122"/>
              </a:rPr>
              <a:t>, CH</a:t>
            </a:r>
            <a:r>
              <a:rPr lang="en-US" sz="2000" b="1" kern="0" dirty="0">
                <a:solidFill>
                  <a:srgbClr val="FF3300"/>
                </a:solidFill>
                <a:latin typeface="Arial" charset="0"/>
                <a:ea typeface="SimSun" pitchFamily="2" charset="-122"/>
              </a:rPr>
              <a:t>4</a:t>
            </a:r>
            <a:r>
              <a:rPr lang="en-US" b="1" kern="0" dirty="0">
                <a:solidFill>
                  <a:srgbClr val="FF3300"/>
                </a:solidFill>
                <a:latin typeface="Arial" charset="0"/>
                <a:ea typeface="SimSun" pitchFamily="2" charset="-122"/>
              </a:rPr>
              <a:t> and N</a:t>
            </a:r>
            <a:r>
              <a:rPr lang="en-US" sz="2000" b="1" kern="0" dirty="0">
                <a:solidFill>
                  <a:srgbClr val="FF3300"/>
                </a:solidFill>
                <a:latin typeface="Arial" charset="0"/>
                <a:ea typeface="SimSun" pitchFamily="2" charset="-122"/>
              </a:rPr>
              <a:t>2</a:t>
            </a:r>
            <a:r>
              <a:rPr lang="en-US" b="1" kern="0" dirty="0">
                <a:solidFill>
                  <a:srgbClr val="FF3300"/>
                </a:solidFill>
                <a:latin typeface="Arial" charset="0"/>
                <a:ea typeface="SimSun" pitchFamily="2" charset="-122"/>
              </a:rPr>
              <a:t>O Emissions</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76200" y="5181600"/>
            <a:ext cx="8991600" cy="1323439"/>
          </a:xfrm>
          <a:prstGeom prst="rect">
            <a:avLst/>
          </a:prstGeom>
          <a:noFill/>
        </p:spPr>
        <p:txBody>
          <a:bodyPr wrap="square" rtlCol="0">
            <a:spAutoFit/>
          </a:bodyPr>
          <a:lstStyle/>
          <a:p>
            <a:pPr algn="l"/>
            <a:r>
              <a:rPr lang="en-US" sz="2000" b="1" dirty="0">
                <a:solidFill>
                  <a:srgbClr val="FF0000"/>
                </a:solidFill>
              </a:rPr>
              <a:t>1Gt = 1 Billion tons </a:t>
            </a:r>
            <a:r>
              <a:rPr lang="en-US" sz="2000" b="1" dirty="0">
                <a:solidFill>
                  <a:srgbClr val="FF0000"/>
                </a:solidFill>
                <a:sym typeface="Symbol"/>
              </a:rPr>
              <a:t> the total weight of 500 million pickup trucks! That is, if you were to give two pickup trucks to every family in the US, you would give out about 1Gt of trucks for all US families.  Multiply that by 9, you get the total weight of carbon we’re emitting annually today!</a:t>
            </a:r>
            <a:endParaRPr lang="en-US" sz="20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cstate="print"/>
          <a:srcRect/>
          <a:stretch>
            <a:fillRect/>
          </a:stretch>
        </p:blipFill>
        <p:spPr bwMode="auto">
          <a:xfrm>
            <a:off x="6350" y="1381125"/>
            <a:ext cx="9131300" cy="409575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Projections of CO</a:t>
            </a:r>
            <a:r>
              <a:rPr lang="en-US" sz="2000" b="1" kern="0" dirty="0">
                <a:solidFill>
                  <a:srgbClr val="FF3300"/>
                </a:solidFill>
                <a:latin typeface="Arial" charset="0"/>
                <a:ea typeface="SimSun" pitchFamily="2" charset="-122"/>
              </a:rPr>
              <a:t>2</a:t>
            </a:r>
            <a:r>
              <a:rPr lang="en-US" b="1" kern="0" dirty="0">
                <a:solidFill>
                  <a:srgbClr val="FF3300"/>
                </a:solidFill>
                <a:latin typeface="Arial" charset="0"/>
                <a:ea typeface="SimSun" pitchFamily="2" charset="-122"/>
              </a:rPr>
              <a:t>, CH</a:t>
            </a:r>
            <a:r>
              <a:rPr lang="en-US" sz="2000" b="1" kern="0" dirty="0">
                <a:solidFill>
                  <a:srgbClr val="FF3300"/>
                </a:solidFill>
                <a:latin typeface="Arial" charset="0"/>
                <a:ea typeface="SimSun" pitchFamily="2" charset="-122"/>
              </a:rPr>
              <a:t>4</a:t>
            </a:r>
            <a:r>
              <a:rPr lang="en-US" b="1" kern="0" dirty="0">
                <a:solidFill>
                  <a:srgbClr val="FF3300"/>
                </a:solidFill>
                <a:latin typeface="Arial" charset="0"/>
                <a:ea typeface="SimSun" pitchFamily="2" charset="-122"/>
              </a:rPr>
              <a:t> &amp; N</a:t>
            </a:r>
            <a:r>
              <a:rPr lang="en-US" sz="2000" b="1" kern="0" dirty="0">
                <a:solidFill>
                  <a:srgbClr val="FF3300"/>
                </a:solidFill>
                <a:latin typeface="Arial" charset="0"/>
                <a:ea typeface="SimSun" pitchFamily="2" charset="-122"/>
              </a:rPr>
              <a:t>2</a:t>
            </a:r>
            <a:r>
              <a:rPr lang="en-US" b="1" kern="0" dirty="0">
                <a:solidFill>
                  <a:srgbClr val="FF3300"/>
                </a:solidFill>
                <a:latin typeface="Arial" charset="0"/>
                <a:ea typeface="SimSun" pitchFamily="2" charset="-122"/>
              </a:rPr>
              <a:t>O Concentrations</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294931" y="5791200"/>
            <a:ext cx="8568371" cy="830997"/>
          </a:xfrm>
          <a:prstGeom prst="rect">
            <a:avLst/>
          </a:prstGeom>
          <a:noFill/>
        </p:spPr>
        <p:txBody>
          <a:bodyPr wrap="none" rtlCol="0">
            <a:spAutoFit/>
          </a:bodyPr>
          <a:lstStyle/>
          <a:p>
            <a:pPr algn="l"/>
            <a:r>
              <a:rPr lang="en-US" sz="2400" b="1" dirty="0">
                <a:solidFill>
                  <a:srgbClr val="C00000"/>
                </a:solidFill>
                <a:latin typeface="Arial" pitchFamily="34" charset="0"/>
                <a:cs typeface="Arial" pitchFamily="34" charset="0"/>
              </a:rPr>
              <a:t>No feedback of future climate change on CO</a:t>
            </a:r>
            <a:r>
              <a:rPr lang="en-US" sz="2400" b="1" baseline="-25000" dirty="0">
                <a:solidFill>
                  <a:srgbClr val="C00000"/>
                </a:solidFill>
                <a:latin typeface="Arial" pitchFamily="34" charset="0"/>
                <a:cs typeface="Arial" pitchFamily="34" charset="0"/>
              </a:rPr>
              <a:t>2</a:t>
            </a:r>
            <a:r>
              <a:rPr lang="en-US" sz="2400" b="1" dirty="0">
                <a:solidFill>
                  <a:srgbClr val="C00000"/>
                </a:solidFill>
                <a:latin typeface="Arial" pitchFamily="34" charset="0"/>
                <a:cs typeface="Arial" pitchFamily="34" charset="0"/>
              </a:rPr>
              <a:t> is included!</a:t>
            </a:r>
          </a:p>
          <a:p>
            <a:pPr algn="l"/>
            <a:r>
              <a:rPr lang="en-US" sz="2400" b="1" dirty="0">
                <a:solidFill>
                  <a:srgbClr val="C00000"/>
                </a:solidFill>
                <a:latin typeface="Arial" pitchFamily="34" charset="0"/>
                <a:cs typeface="Arial" pitchFamily="34" charset="0"/>
              </a:rPr>
              <a:t>Purely based on anthropogenic emissions increases. </a:t>
            </a:r>
            <a:endParaRPr lang="en-US" b="1" dirty="0">
              <a:solidFill>
                <a:srgbClr val="C00000"/>
              </a:solidFill>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7905B1-A3AD-41CD-8D37-BFF41DEEF984}"/>
              </a:ext>
            </a:extLst>
          </p:cNvPr>
          <p:cNvSpPr txBox="1"/>
          <p:nvPr/>
        </p:nvSpPr>
        <p:spPr>
          <a:xfrm>
            <a:off x="4958124" y="1337846"/>
            <a:ext cx="4033476" cy="338554"/>
          </a:xfrm>
          <a:prstGeom prst="rect">
            <a:avLst/>
          </a:prstGeom>
          <a:noFill/>
        </p:spPr>
        <p:txBody>
          <a:bodyPr wrap="none" rtlCol="0">
            <a:spAutoFit/>
          </a:bodyPr>
          <a:lstStyle/>
          <a:p>
            <a:r>
              <a:rPr lang="en-US" sz="1600" dirty="0">
                <a:solidFill>
                  <a:srgbClr val="FF0000"/>
                </a:solidFill>
              </a:rPr>
              <a:t>CO2 Emission Scenarios = 3.664 Carbon </a:t>
            </a:r>
            <a:r>
              <a:rPr lang="en-US" sz="1600" dirty="0" err="1">
                <a:solidFill>
                  <a:srgbClr val="FF0000"/>
                </a:solidFill>
              </a:rPr>
              <a:t>Emissons</a:t>
            </a:r>
            <a:endParaRPr lang="en-US" sz="2400" b="1" dirty="0">
              <a:solidFill>
                <a:srgbClr val="FF0000"/>
              </a:solidFill>
            </a:endParaRPr>
          </a:p>
        </p:txBody>
      </p:sp>
      <p:pic>
        <p:nvPicPr>
          <p:cNvPr id="3" name="Picture 2">
            <a:extLst>
              <a:ext uri="{FF2B5EF4-FFF2-40B4-BE49-F238E27FC236}">
                <a16:creationId xmlns:a16="http://schemas.microsoft.com/office/drawing/2014/main" id="{B00BFCEC-887A-4E68-8396-FBA9E698699D}"/>
              </a:ext>
            </a:extLst>
          </p:cNvPr>
          <p:cNvPicPr>
            <a:picLocks noChangeAspect="1"/>
          </p:cNvPicPr>
          <p:nvPr/>
        </p:nvPicPr>
        <p:blipFill>
          <a:blip r:embed="rId3"/>
          <a:stretch>
            <a:fillRect/>
          </a:stretch>
        </p:blipFill>
        <p:spPr>
          <a:xfrm>
            <a:off x="4594830" y="1634810"/>
            <a:ext cx="4488748" cy="3809144"/>
          </a:xfrm>
          <a:prstGeom prst="rect">
            <a:avLst/>
          </a:prstGeom>
        </p:spPr>
      </p:pic>
      <p:grpSp>
        <p:nvGrpSpPr>
          <p:cNvPr id="12" name="Group 11">
            <a:extLst>
              <a:ext uri="{FF2B5EF4-FFF2-40B4-BE49-F238E27FC236}">
                <a16:creationId xmlns:a16="http://schemas.microsoft.com/office/drawing/2014/main" id="{41866A00-AE59-45B5-9760-D3D2807F1527}"/>
              </a:ext>
            </a:extLst>
          </p:cNvPr>
          <p:cNvGrpSpPr/>
          <p:nvPr/>
        </p:nvGrpSpPr>
        <p:grpSpPr>
          <a:xfrm>
            <a:off x="6288" y="1329154"/>
            <a:ext cx="4565712" cy="4157246"/>
            <a:chOff x="6288" y="990600"/>
            <a:chExt cx="4828112" cy="4495800"/>
          </a:xfrm>
        </p:grpSpPr>
        <p:pic>
          <p:nvPicPr>
            <p:cNvPr id="9" name="Picture 2">
              <a:extLst>
                <a:ext uri="{FF2B5EF4-FFF2-40B4-BE49-F238E27FC236}">
                  <a16:creationId xmlns:a16="http://schemas.microsoft.com/office/drawing/2014/main" id="{42A17FB3-6149-487F-AF42-5882EEFE2FB6}"/>
                </a:ext>
              </a:extLst>
            </p:cNvPr>
            <p:cNvPicPr>
              <a:picLocks noChangeAspect="1" noChangeArrowheads="1"/>
            </p:cNvPicPr>
            <p:nvPr/>
          </p:nvPicPr>
          <p:blipFill rotWithShape="1">
            <a:blip r:embed="rId4" cstate="print"/>
            <a:srcRect r="67227" b="22020"/>
            <a:stretch/>
          </p:blipFill>
          <p:spPr bwMode="auto">
            <a:xfrm>
              <a:off x="6288" y="990600"/>
              <a:ext cx="4828112" cy="4495800"/>
            </a:xfrm>
            <a:prstGeom prst="rect">
              <a:avLst/>
            </a:prstGeom>
            <a:noFill/>
            <a:ln w="9525">
              <a:noFill/>
              <a:miter lim="800000"/>
              <a:headEnd/>
              <a:tailEnd/>
            </a:ln>
          </p:spPr>
        </p:pic>
        <p:pic>
          <p:nvPicPr>
            <p:cNvPr id="4" name="Picture 3">
              <a:extLst>
                <a:ext uri="{FF2B5EF4-FFF2-40B4-BE49-F238E27FC236}">
                  <a16:creationId xmlns:a16="http://schemas.microsoft.com/office/drawing/2014/main" id="{EF56E49B-310D-4550-8C15-37DCCA57135B}"/>
                </a:ext>
              </a:extLst>
            </p:cNvPr>
            <p:cNvPicPr>
              <a:picLocks noChangeAspect="1"/>
            </p:cNvPicPr>
            <p:nvPr/>
          </p:nvPicPr>
          <p:blipFill>
            <a:blip r:embed="rId5"/>
            <a:stretch>
              <a:fillRect/>
            </a:stretch>
          </p:blipFill>
          <p:spPr>
            <a:xfrm>
              <a:off x="1371600" y="1583323"/>
              <a:ext cx="1137496" cy="778877"/>
            </a:xfrm>
            <a:prstGeom prst="rect">
              <a:avLst/>
            </a:prstGeom>
          </p:spPr>
        </p:pic>
      </p:grpSp>
      <p:sp>
        <p:nvSpPr>
          <p:cNvPr id="5" name="TextBox 4">
            <a:extLst>
              <a:ext uri="{FF2B5EF4-FFF2-40B4-BE49-F238E27FC236}">
                <a16:creationId xmlns:a16="http://schemas.microsoft.com/office/drawing/2014/main" id="{3A8D25B0-918E-B394-3214-A62EB3DC16A6}"/>
              </a:ext>
            </a:extLst>
          </p:cNvPr>
          <p:cNvSpPr txBox="1"/>
          <p:nvPr/>
        </p:nvSpPr>
        <p:spPr>
          <a:xfrm>
            <a:off x="609600" y="909935"/>
            <a:ext cx="7772400" cy="461665"/>
          </a:xfrm>
          <a:prstGeom prst="rect">
            <a:avLst/>
          </a:prstGeom>
          <a:noFill/>
        </p:spPr>
        <p:txBody>
          <a:bodyPr wrap="square">
            <a:spAutoFit/>
          </a:bodyPr>
          <a:lstStyle/>
          <a:p>
            <a:r>
              <a:rPr lang="en-US" sz="2400" b="1" kern="0" dirty="0">
                <a:solidFill>
                  <a:srgbClr val="FF3300"/>
                </a:solidFill>
                <a:latin typeface="Arial" charset="0"/>
                <a:ea typeface="SimSun" pitchFamily="2" charset="-122"/>
              </a:rPr>
              <a:t>CMIP5                vs.           CMIP6</a:t>
            </a:r>
            <a:endParaRPr lang="en-US" sz="2400" dirty="0"/>
          </a:p>
        </p:txBody>
      </p:sp>
      <p:sp>
        <p:nvSpPr>
          <p:cNvPr id="6" name="TextBox 5">
            <a:extLst>
              <a:ext uri="{FF2B5EF4-FFF2-40B4-BE49-F238E27FC236}">
                <a16:creationId xmlns:a16="http://schemas.microsoft.com/office/drawing/2014/main" id="{77F59A1F-D3A9-4C5D-B4B0-72DA1B16E844}"/>
              </a:ext>
            </a:extLst>
          </p:cNvPr>
          <p:cNvSpPr txBox="1"/>
          <p:nvPr/>
        </p:nvSpPr>
        <p:spPr>
          <a:xfrm>
            <a:off x="6495859" y="1752600"/>
            <a:ext cx="1809941" cy="338554"/>
          </a:xfrm>
          <a:prstGeom prst="rect">
            <a:avLst/>
          </a:prstGeom>
          <a:noFill/>
        </p:spPr>
        <p:txBody>
          <a:bodyPr wrap="square" rtlCol="0">
            <a:spAutoFit/>
          </a:bodyPr>
          <a:lstStyle/>
          <a:p>
            <a:pPr algn="l"/>
            <a:r>
              <a:rPr lang="en-US" sz="1600" b="1" dirty="0">
                <a:solidFill>
                  <a:srgbClr val="FF0000"/>
                </a:solidFill>
              </a:rPr>
              <a:t>IPCC AR6 (2021)</a:t>
            </a:r>
          </a:p>
        </p:txBody>
      </p:sp>
      <p:sp>
        <p:nvSpPr>
          <p:cNvPr id="10" name="TextBox 9">
            <a:extLst>
              <a:ext uri="{FF2B5EF4-FFF2-40B4-BE49-F238E27FC236}">
                <a16:creationId xmlns:a16="http://schemas.microsoft.com/office/drawing/2014/main" id="{CCDD1B98-09E0-DC2A-9D43-8D2D8164FC15}"/>
              </a:ext>
            </a:extLst>
          </p:cNvPr>
          <p:cNvSpPr txBox="1"/>
          <p:nvPr/>
        </p:nvSpPr>
        <p:spPr>
          <a:xfrm>
            <a:off x="2286000" y="152400"/>
            <a:ext cx="4572000" cy="523220"/>
          </a:xfrm>
          <a:prstGeom prst="rect">
            <a:avLst/>
          </a:prstGeom>
          <a:noFill/>
        </p:spPr>
        <p:txBody>
          <a:bodyPr wrap="square">
            <a:spAutoFit/>
          </a:bodyPr>
          <a:lstStyle/>
          <a:p>
            <a:r>
              <a:rPr lang="en-US" b="1" kern="0" dirty="0">
                <a:solidFill>
                  <a:srgbClr val="FF3300"/>
                </a:solidFill>
                <a:latin typeface="Arial" charset="0"/>
                <a:ea typeface="SimSun" pitchFamily="2" charset="-122"/>
              </a:rPr>
              <a:t>CO2 Emission Scenarios  </a:t>
            </a:r>
            <a:endParaRPr lang="en-US" dirty="0"/>
          </a:p>
        </p:txBody>
      </p:sp>
    </p:spTree>
    <p:extLst>
      <p:ext uri="{BB962C8B-B14F-4D97-AF65-F5344CB8AC3E}">
        <p14:creationId xmlns:p14="http://schemas.microsoft.com/office/powerpoint/2010/main" val="212718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45DDC-4282-416E-829D-41C58FE19C8C}"/>
              </a:ext>
            </a:extLst>
          </p:cNvPr>
          <p:cNvPicPr>
            <a:picLocks noChangeAspect="1"/>
          </p:cNvPicPr>
          <p:nvPr/>
        </p:nvPicPr>
        <p:blipFill>
          <a:blip r:embed="rId2"/>
          <a:stretch>
            <a:fillRect/>
          </a:stretch>
        </p:blipFill>
        <p:spPr>
          <a:xfrm>
            <a:off x="0" y="944217"/>
            <a:ext cx="9144000" cy="4969565"/>
          </a:xfrm>
          <a:prstGeom prst="rect">
            <a:avLst/>
          </a:prstGeom>
        </p:spPr>
      </p:pic>
      <p:sp>
        <p:nvSpPr>
          <p:cNvPr id="4" name="TextBox 3">
            <a:extLst>
              <a:ext uri="{FF2B5EF4-FFF2-40B4-BE49-F238E27FC236}">
                <a16:creationId xmlns:a16="http://schemas.microsoft.com/office/drawing/2014/main" id="{678B7D21-8ED8-4433-8E9F-0A797BF4283F}"/>
              </a:ext>
            </a:extLst>
          </p:cNvPr>
          <p:cNvSpPr txBox="1"/>
          <p:nvPr/>
        </p:nvSpPr>
        <p:spPr>
          <a:xfrm>
            <a:off x="7334059" y="6062246"/>
            <a:ext cx="1809941" cy="338554"/>
          </a:xfrm>
          <a:prstGeom prst="rect">
            <a:avLst/>
          </a:prstGeom>
          <a:noFill/>
        </p:spPr>
        <p:txBody>
          <a:bodyPr wrap="square" rtlCol="0">
            <a:spAutoFit/>
          </a:bodyPr>
          <a:lstStyle/>
          <a:p>
            <a:pPr algn="l"/>
            <a:r>
              <a:rPr lang="en-US" sz="1600" b="1" dirty="0">
                <a:solidFill>
                  <a:srgbClr val="FF0000"/>
                </a:solidFill>
              </a:rPr>
              <a:t>IPCC AR6 (2021)</a:t>
            </a:r>
          </a:p>
        </p:txBody>
      </p:sp>
    </p:spTree>
    <p:extLst>
      <p:ext uri="{BB962C8B-B14F-4D97-AF65-F5344CB8AC3E}">
        <p14:creationId xmlns:p14="http://schemas.microsoft.com/office/powerpoint/2010/main" val="3448219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12D1E-3F1D-4E8F-B51A-A94546ADF5C3}"/>
              </a:ext>
            </a:extLst>
          </p:cNvPr>
          <p:cNvPicPr>
            <a:picLocks noChangeAspect="1"/>
          </p:cNvPicPr>
          <p:nvPr/>
        </p:nvPicPr>
        <p:blipFill>
          <a:blip r:embed="rId2"/>
          <a:stretch>
            <a:fillRect/>
          </a:stretch>
        </p:blipFill>
        <p:spPr>
          <a:xfrm>
            <a:off x="533400" y="0"/>
            <a:ext cx="8153399" cy="6858000"/>
          </a:xfrm>
          <a:prstGeom prst="rect">
            <a:avLst/>
          </a:prstGeom>
        </p:spPr>
      </p:pic>
      <p:pic>
        <p:nvPicPr>
          <p:cNvPr id="5" name="Picture 4">
            <a:extLst>
              <a:ext uri="{FF2B5EF4-FFF2-40B4-BE49-F238E27FC236}">
                <a16:creationId xmlns:a16="http://schemas.microsoft.com/office/drawing/2014/main" id="{3ED65B68-AA97-4C58-8718-DC5AFE783B05}"/>
              </a:ext>
            </a:extLst>
          </p:cNvPr>
          <p:cNvPicPr>
            <a:picLocks noChangeAspect="1"/>
          </p:cNvPicPr>
          <p:nvPr/>
        </p:nvPicPr>
        <p:blipFill>
          <a:blip r:embed="rId3"/>
          <a:stretch>
            <a:fillRect/>
          </a:stretch>
        </p:blipFill>
        <p:spPr>
          <a:xfrm>
            <a:off x="5410200" y="533400"/>
            <a:ext cx="1400175" cy="827930"/>
          </a:xfrm>
          <a:prstGeom prst="rect">
            <a:avLst/>
          </a:prstGeom>
        </p:spPr>
      </p:pic>
    </p:spTree>
    <p:extLst>
      <p:ext uri="{BB962C8B-B14F-4D97-AF65-F5344CB8AC3E}">
        <p14:creationId xmlns:p14="http://schemas.microsoft.com/office/powerpoint/2010/main" val="2330648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57150" y="1793875"/>
            <a:ext cx="9029700" cy="3270250"/>
          </a:xfrm>
          <a:prstGeom prst="rect">
            <a:avLst/>
          </a:prstGeom>
          <a:noFill/>
          <a:ln w="9525">
            <a:noFill/>
            <a:miter lim="800000"/>
            <a:headEnd/>
            <a:tailEnd/>
          </a:ln>
        </p:spPr>
      </p:pic>
      <p:sp>
        <p:nvSpPr>
          <p:cNvPr id="3"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Main Characteristics of the RCPs</a:t>
            </a:r>
          </a:p>
        </p:txBody>
      </p:sp>
      <p:sp>
        <p:nvSpPr>
          <p:cNvPr id="4"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60325" y="1044575"/>
            <a:ext cx="9058275" cy="4734005"/>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Estimated Future SO</a:t>
            </a:r>
            <a:r>
              <a:rPr lang="en-US" sz="2400" b="1" kern="0" dirty="0">
                <a:solidFill>
                  <a:srgbClr val="FF3300"/>
                </a:solidFill>
                <a:latin typeface="Arial" charset="0"/>
                <a:ea typeface="SimSun" pitchFamily="2" charset="-122"/>
              </a:rPr>
              <a:t>2</a:t>
            </a:r>
            <a:r>
              <a:rPr lang="en-US" sz="3200" b="1" kern="0" dirty="0">
                <a:solidFill>
                  <a:srgbClr val="FF3300"/>
                </a:solidFill>
                <a:latin typeface="Arial" charset="0"/>
                <a:ea typeface="SimSun" pitchFamily="2" charset="-122"/>
              </a:rPr>
              <a:t> and </a:t>
            </a:r>
            <a:r>
              <a:rPr lang="en-US" sz="3200" b="1" kern="0" dirty="0" err="1">
                <a:solidFill>
                  <a:srgbClr val="FF3300"/>
                </a:solidFill>
                <a:latin typeface="Arial" charset="0"/>
                <a:ea typeface="SimSun" pitchFamily="2" charset="-122"/>
              </a:rPr>
              <a:t>NO</a:t>
            </a:r>
            <a:r>
              <a:rPr lang="en-US" sz="2400" b="1" kern="0" dirty="0" err="1">
                <a:solidFill>
                  <a:srgbClr val="FF3300"/>
                </a:solidFill>
                <a:latin typeface="Arial" charset="0"/>
                <a:ea typeface="SimSun" pitchFamily="2" charset="-122"/>
              </a:rPr>
              <a:t>x</a:t>
            </a:r>
            <a:r>
              <a:rPr lang="en-US" sz="3200" b="1" kern="0" dirty="0">
                <a:solidFill>
                  <a:srgbClr val="FF3300"/>
                </a:solidFill>
                <a:latin typeface="Arial" charset="0"/>
                <a:ea typeface="SimSun" pitchFamily="2" charset="-122"/>
              </a:rPr>
              <a:t> Emissions</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294931" y="5791200"/>
            <a:ext cx="8329524" cy="461665"/>
          </a:xfrm>
          <a:prstGeom prst="rect">
            <a:avLst/>
          </a:prstGeom>
          <a:noFill/>
        </p:spPr>
        <p:txBody>
          <a:bodyPr wrap="none" rtlCol="0">
            <a:spAutoFit/>
          </a:bodyPr>
          <a:lstStyle/>
          <a:p>
            <a:pPr algn="l"/>
            <a:r>
              <a:rPr lang="en-US" sz="2400" b="1" dirty="0">
                <a:solidFill>
                  <a:srgbClr val="C00000"/>
                </a:solidFill>
                <a:latin typeface="Arial" pitchFamily="34" charset="0"/>
                <a:cs typeface="Arial" pitchFamily="34" charset="0"/>
              </a:rPr>
              <a:t>The decline is due to the expected air pollution control. </a:t>
            </a:r>
            <a:endParaRPr lang="en-US" b="1" dirty="0">
              <a:solidFill>
                <a:srgbClr val="C00000"/>
              </a:solidFill>
              <a:latin typeface="Arial" pitchFamily="34" charset="0"/>
              <a:cs typeface="Arial"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304800"/>
            <a:ext cx="9144000" cy="8382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Outline of today’s lecture </a:t>
            </a:r>
            <a:endParaRPr lang="en-US" sz="36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4" name="Rectangle 3"/>
          <p:cNvSpPr txBox="1">
            <a:spLocks noChangeArrowheads="1"/>
          </p:cNvSpPr>
          <p:nvPr/>
        </p:nvSpPr>
        <p:spPr bwMode="auto">
          <a:xfrm>
            <a:off x="76200" y="1295400"/>
            <a:ext cx="8991600" cy="64770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ADADE2"/>
              </a:solidFill>
              <a:latin typeface="Microsoft Sans Serif" pitchFamily="34" charset="0"/>
            </a:endParaRPr>
          </a:p>
          <a:p>
            <a:pPr marL="342900" indent="-342900" algn="l">
              <a:spcBef>
                <a:spcPct val="20000"/>
              </a:spcBef>
              <a:defRPr/>
            </a:pPr>
            <a:endParaRPr lang="en-US" sz="1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b="1" kern="0" dirty="0">
                <a:solidFill>
                  <a:srgbClr val="FF3300"/>
                </a:solidFill>
                <a:latin typeface="Microsoft Sans Serif" pitchFamily="34" charset="0"/>
              </a:rPr>
              <a:t>How are climate projections carried out?  </a:t>
            </a:r>
          </a:p>
          <a:p>
            <a:pPr marL="342900" indent="-342900" algn="l">
              <a:spcBef>
                <a:spcPct val="20000"/>
              </a:spcBef>
              <a:buFont typeface="Arial" pitchFamily="34" charset="0"/>
              <a:buChar char="•"/>
              <a:defRPr/>
            </a:pPr>
            <a:endParaRPr lang="en-US" sz="18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b="1" kern="0" dirty="0">
                <a:latin typeface="Microsoft Sans Serif" pitchFamily="34" charset="0"/>
              </a:rPr>
              <a:t>What are the uncertainties in climate projections?  </a:t>
            </a:r>
          </a:p>
          <a:p>
            <a:pPr marL="342900" indent="-342900" algn="l">
              <a:spcBef>
                <a:spcPct val="20000"/>
              </a:spcBef>
              <a:buFont typeface="Arial" pitchFamily="34" charset="0"/>
              <a:buChar char="•"/>
              <a:defRPr/>
            </a:pPr>
            <a:endParaRPr lang="en-US" sz="1600" b="1" kern="0" dirty="0">
              <a:solidFill>
                <a:srgbClr val="FF0000"/>
              </a:solidFill>
              <a:latin typeface="Microsoft Sans Serif" pitchFamily="34" charset="0"/>
            </a:endParaRPr>
          </a:p>
          <a:p>
            <a:pPr marL="342900" indent="-342900" algn="l">
              <a:spcBef>
                <a:spcPct val="20000"/>
              </a:spcBef>
              <a:buFont typeface="Arial" pitchFamily="34" charset="0"/>
              <a:buChar char="•"/>
              <a:defRPr/>
            </a:pPr>
            <a:r>
              <a:rPr lang="en-US" b="1" kern="0" dirty="0">
                <a:solidFill>
                  <a:schemeClr val="tx2"/>
                </a:solidFill>
                <a:latin typeface="Microsoft Sans Serif" pitchFamily="34" charset="0"/>
              </a:rPr>
              <a:t>How are the future GHG emissions estimated?  </a:t>
            </a:r>
          </a:p>
          <a:p>
            <a:pPr marL="342900" indent="-342900" algn="l">
              <a:spcBef>
                <a:spcPct val="20000"/>
              </a:spcBef>
              <a:buFont typeface="Arial" pitchFamily="34" charset="0"/>
              <a:buChar char="•"/>
              <a:defRPr/>
            </a:pPr>
            <a:endParaRPr lang="en-US" sz="2000" b="1" kern="0" dirty="0">
              <a:latin typeface="Microsoft Sans Serif" pitchFamily="34" charset="0"/>
            </a:endParaRPr>
          </a:p>
          <a:p>
            <a:pPr marL="342900" indent="-342900" algn="l">
              <a:spcBef>
                <a:spcPct val="20000"/>
              </a:spcBef>
              <a:buFont typeface="Arial" pitchFamily="34" charset="0"/>
              <a:buChar char="•"/>
              <a:defRPr/>
            </a:pPr>
            <a:r>
              <a:rPr lang="en-US" b="1" kern="0" dirty="0">
                <a:latin typeface="Microsoft Sans Serif" pitchFamily="34" charset="0"/>
              </a:rPr>
              <a:t>What are the CMIP model simulations?  </a:t>
            </a:r>
          </a:p>
          <a:p>
            <a:pPr marL="342900" indent="-342900" algn="l">
              <a:spcBef>
                <a:spcPct val="20000"/>
              </a:spcBef>
              <a:buFont typeface="Arial" pitchFamily="34" charset="0"/>
              <a:buChar char="•"/>
              <a:defRPr/>
            </a:pPr>
            <a:endParaRPr lang="en-US" sz="2000" b="1" kern="0" dirty="0">
              <a:latin typeface="Microsoft Sans Serif" pitchFamily="34" charset="0"/>
            </a:endParaRPr>
          </a:p>
          <a:p>
            <a:pPr marL="342900" indent="-342900" algn="l">
              <a:spcBef>
                <a:spcPct val="20000"/>
              </a:spcBef>
              <a:buFont typeface="Arial" pitchFamily="34" charset="0"/>
              <a:buChar char="•"/>
              <a:defRPr/>
            </a:pPr>
            <a:r>
              <a:rPr lang="en-US" b="1" kern="0" dirty="0">
                <a:solidFill>
                  <a:schemeClr val="tx2"/>
                </a:solidFill>
                <a:latin typeface="Microsoft Sans Serif" pitchFamily="34" charset="0"/>
              </a:rPr>
              <a:t>What are the projected climate changes by 2100? </a:t>
            </a:r>
          </a:p>
          <a:p>
            <a:pPr marL="342900" indent="-342900" algn="l">
              <a:spcBef>
                <a:spcPct val="20000"/>
              </a:spcBef>
              <a:defRPr/>
            </a:pPr>
            <a:r>
              <a:rPr lang="en-US" b="1" kern="0" dirty="0">
                <a:solidFill>
                  <a:schemeClr val="tx2"/>
                </a:solidFill>
                <a:latin typeface="Microsoft Sans Serif" pitchFamily="34" charset="0"/>
              </a:rPr>
              <a:t> </a:t>
            </a:r>
            <a:endParaRPr lang="en-US" sz="2400" b="1" kern="0" dirty="0">
              <a:solidFill>
                <a:schemeClr val="tx2"/>
              </a:solidFill>
              <a:latin typeface="Microsoft Sans Serif" pitchFamily="34" charset="0"/>
            </a:endParaRPr>
          </a:p>
          <a:p>
            <a:pPr marL="342900" indent="-342900" algn="l">
              <a:spcBef>
                <a:spcPct val="20000"/>
              </a:spcBef>
              <a:defRPr/>
            </a:pPr>
            <a:endParaRPr lang="en-US" sz="2400" b="1" kern="0" dirty="0">
              <a:solidFill>
                <a:srgbClr val="000000"/>
              </a:solidFill>
              <a:latin typeface="Microsoft Sans Serif"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cstate="print"/>
          <a:srcRect/>
          <a:stretch>
            <a:fillRect/>
          </a:stretch>
        </p:blipFill>
        <p:spPr bwMode="auto">
          <a:xfrm>
            <a:off x="76200" y="1282700"/>
            <a:ext cx="9011739" cy="473710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Projected Radiative Forcing in 21</a:t>
            </a:r>
            <a:r>
              <a:rPr lang="en-US" sz="3200" b="1" kern="0" baseline="30000" dirty="0">
                <a:solidFill>
                  <a:srgbClr val="FF3300"/>
                </a:solidFill>
                <a:latin typeface="Arial" charset="0"/>
                <a:ea typeface="SimSun" pitchFamily="2" charset="-122"/>
              </a:rPr>
              <a:t>st</a:t>
            </a:r>
            <a:r>
              <a:rPr lang="en-US" sz="3200" b="1" kern="0" dirty="0">
                <a:solidFill>
                  <a:srgbClr val="FF3300"/>
                </a:solidFill>
                <a:latin typeface="Arial" charset="0"/>
                <a:ea typeface="SimSun" pitchFamily="2" charset="-122"/>
              </a:rPr>
              <a:t> Century</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a:stretch>
            <a:fillRect/>
          </a:stretch>
        </p:blipFill>
        <p:spPr bwMode="auto">
          <a:xfrm>
            <a:off x="25400" y="1209675"/>
            <a:ext cx="9093200" cy="443865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Emissions Projections Beyond 2100</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1752600"/>
            <a:ext cx="8534400" cy="1200329"/>
          </a:xfrm>
          <a:prstGeom prst="rect">
            <a:avLst/>
          </a:prstGeom>
          <a:noFill/>
        </p:spPr>
        <p:txBody>
          <a:bodyPr wrap="square" rtlCol="0">
            <a:spAutoFit/>
          </a:bodyPr>
          <a:lstStyle/>
          <a:p>
            <a:r>
              <a:rPr lang="en-US" sz="3200" b="1" dirty="0">
                <a:hlinkClick r:id="rId2"/>
              </a:rPr>
              <a:t>Uncertainties in Projecting Future Climate Change</a:t>
            </a:r>
            <a:endParaRPr lang="en-US" sz="3200" b="1" dirty="0"/>
          </a:p>
          <a:p>
            <a:r>
              <a:rPr lang="en-US" sz="2000" b="1" dirty="0"/>
              <a:t>with Steve Schneider, ~8 minutes </a:t>
            </a:r>
          </a:p>
          <a:p>
            <a:endParaRPr lang="en-US" sz="2000" b="1" dirty="0"/>
          </a:p>
        </p:txBody>
      </p:sp>
      <p:sp>
        <p:nvSpPr>
          <p:cNvPr id="3" name="TextBox 2"/>
          <p:cNvSpPr txBox="1"/>
          <p:nvPr/>
        </p:nvSpPr>
        <p:spPr>
          <a:xfrm>
            <a:off x="381000" y="3676471"/>
            <a:ext cx="8534400" cy="1200329"/>
          </a:xfrm>
          <a:prstGeom prst="rect">
            <a:avLst/>
          </a:prstGeom>
          <a:noFill/>
        </p:spPr>
        <p:txBody>
          <a:bodyPr wrap="square" rtlCol="0">
            <a:spAutoFit/>
          </a:bodyPr>
          <a:lstStyle/>
          <a:p>
            <a:r>
              <a:rPr lang="en-US" sz="3200" b="1" dirty="0">
                <a:hlinkClick r:id="rId3"/>
              </a:rPr>
              <a:t>Confronting with Climate Change</a:t>
            </a:r>
            <a:endParaRPr lang="en-US" sz="3200" b="1" dirty="0"/>
          </a:p>
          <a:p>
            <a:r>
              <a:rPr lang="en-US" sz="2000" b="1" dirty="0"/>
              <a:t>With Al Gore, ~6 minutes </a:t>
            </a:r>
          </a:p>
          <a:p>
            <a:endParaRPr lang="en-US" sz="20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6547" name="Picture 3"/>
          <p:cNvPicPr>
            <a:picLocks noChangeAspect="1" noChangeArrowheads="1"/>
          </p:cNvPicPr>
          <p:nvPr/>
        </p:nvPicPr>
        <p:blipFill>
          <a:blip r:embed="rId3" cstate="print"/>
          <a:srcRect/>
          <a:stretch>
            <a:fillRect/>
          </a:stretch>
        </p:blipFill>
        <p:spPr bwMode="auto">
          <a:xfrm>
            <a:off x="152400" y="319177"/>
            <a:ext cx="8839200" cy="6462623"/>
          </a:xfrm>
          <a:prstGeom prst="rect">
            <a:avLst/>
          </a:prstGeom>
          <a:noFill/>
          <a:ln w="9525">
            <a:noFill/>
            <a:miter lim="800000"/>
            <a:headEnd/>
            <a:tailEnd/>
          </a:ln>
        </p:spPr>
      </p:pic>
      <p:sp>
        <p:nvSpPr>
          <p:cNvPr id="4" name="Rectangle 3"/>
          <p:cNvSpPr/>
          <p:nvPr/>
        </p:nvSpPr>
        <p:spPr>
          <a:xfrm>
            <a:off x="1905000" y="0"/>
            <a:ext cx="5486400" cy="400110"/>
          </a:xfrm>
          <a:prstGeom prst="rect">
            <a:avLst/>
          </a:prstGeom>
        </p:spPr>
        <p:txBody>
          <a:bodyPr wrap="square">
            <a:spAutoFit/>
          </a:bodyPr>
          <a:lstStyle/>
          <a:p>
            <a:r>
              <a:rPr lang="en-US" sz="2000" b="1" dirty="0"/>
              <a:t>http://cmip-pcmdi.llnl.gov/cmip5/index.html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3F6EE-2321-4425-A4E9-09D869F9ACD1}"/>
              </a:ext>
            </a:extLst>
          </p:cNvPr>
          <p:cNvPicPr>
            <a:picLocks noChangeAspect="1"/>
          </p:cNvPicPr>
          <p:nvPr/>
        </p:nvPicPr>
        <p:blipFill>
          <a:blip r:embed="rId2"/>
          <a:stretch>
            <a:fillRect/>
          </a:stretch>
        </p:blipFill>
        <p:spPr>
          <a:xfrm>
            <a:off x="0" y="82286"/>
            <a:ext cx="9144000" cy="6693427"/>
          </a:xfrm>
          <a:prstGeom prst="rect">
            <a:avLst/>
          </a:prstGeom>
        </p:spPr>
      </p:pic>
      <p:sp>
        <p:nvSpPr>
          <p:cNvPr id="4" name="TextBox 3">
            <a:extLst>
              <a:ext uri="{FF2B5EF4-FFF2-40B4-BE49-F238E27FC236}">
                <a16:creationId xmlns:a16="http://schemas.microsoft.com/office/drawing/2014/main" id="{F6BBE0A6-E1A2-46EB-AC90-DD9657F3C829}"/>
              </a:ext>
            </a:extLst>
          </p:cNvPr>
          <p:cNvSpPr txBox="1"/>
          <p:nvPr/>
        </p:nvSpPr>
        <p:spPr>
          <a:xfrm>
            <a:off x="3486446" y="-66020"/>
            <a:ext cx="1085554" cy="523220"/>
          </a:xfrm>
          <a:prstGeom prst="rect">
            <a:avLst/>
          </a:prstGeom>
          <a:noFill/>
        </p:spPr>
        <p:txBody>
          <a:bodyPr wrap="none" rtlCol="0">
            <a:spAutoFit/>
          </a:bodyPr>
          <a:lstStyle/>
          <a:p>
            <a:r>
              <a:rPr lang="en-US" b="1" dirty="0">
                <a:solidFill>
                  <a:srgbClr val="FF0000"/>
                </a:solidFill>
              </a:rPr>
              <a:t>CMIP6</a:t>
            </a:r>
          </a:p>
        </p:txBody>
      </p:sp>
    </p:spTree>
    <p:extLst>
      <p:ext uri="{BB962C8B-B14F-4D97-AF65-F5344CB8AC3E}">
        <p14:creationId xmlns:p14="http://schemas.microsoft.com/office/powerpoint/2010/main" val="162962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62039F-10A7-4C82-9E25-383947089736}"/>
              </a:ext>
            </a:extLst>
          </p:cNvPr>
          <p:cNvPicPr>
            <a:picLocks noChangeAspect="1"/>
          </p:cNvPicPr>
          <p:nvPr/>
        </p:nvPicPr>
        <p:blipFill>
          <a:blip r:embed="rId2"/>
          <a:stretch>
            <a:fillRect/>
          </a:stretch>
        </p:blipFill>
        <p:spPr>
          <a:xfrm>
            <a:off x="0" y="488511"/>
            <a:ext cx="9144000" cy="5880978"/>
          </a:xfrm>
          <a:prstGeom prst="rect">
            <a:avLst/>
          </a:prstGeom>
        </p:spPr>
      </p:pic>
    </p:spTree>
    <p:extLst>
      <p:ext uri="{BB962C8B-B14F-4D97-AF65-F5344CB8AC3E}">
        <p14:creationId xmlns:p14="http://schemas.microsoft.com/office/powerpoint/2010/main" val="3216656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69C1F-CD24-4CD8-817F-D631418616EF}"/>
              </a:ext>
            </a:extLst>
          </p:cNvPr>
          <p:cNvPicPr>
            <a:picLocks noChangeAspect="1"/>
          </p:cNvPicPr>
          <p:nvPr/>
        </p:nvPicPr>
        <p:blipFill>
          <a:blip r:embed="rId2"/>
          <a:stretch>
            <a:fillRect/>
          </a:stretch>
        </p:blipFill>
        <p:spPr>
          <a:xfrm>
            <a:off x="0" y="1079878"/>
            <a:ext cx="9144000" cy="4698244"/>
          </a:xfrm>
          <a:prstGeom prst="rect">
            <a:avLst/>
          </a:prstGeom>
        </p:spPr>
      </p:pic>
      <p:sp>
        <p:nvSpPr>
          <p:cNvPr id="5" name="TextBox 4">
            <a:extLst>
              <a:ext uri="{FF2B5EF4-FFF2-40B4-BE49-F238E27FC236}">
                <a16:creationId xmlns:a16="http://schemas.microsoft.com/office/drawing/2014/main" id="{09AB925A-FA7F-44C2-9A71-6F4F7DD66F20}"/>
              </a:ext>
            </a:extLst>
          </p:cNvPr>
          <p:cNvSpPr txBox="1"/>
          <p:nvPr/>
        </p:nvSpPr>
        <p:spPr>
          <a:xfrm>
            <a:off x="1752600" y="6106180"/>
            <a:ext cx="4572000" cy="523220"/>
          </a:xfrm>
          <a:prstGeom prst="rect">
            <a:avLst/>
          </a:prstGeom>
          <a:noFill/>
        </p:spPr>
        <p:txBody>
          <a:bodyPr wrap="square">
            <a:spAutoFit/>
          </a:bodyPr>
          <a:lstStyle/>
          <a:p>
            <a:r>
              <a:rPr lang="en-US" dirty="0">
                <a:solidFill>
                  <a:srgbClr val="FF0000"/>
                </a:solidFill>
              </a:rPr>
              <a:t>https://pcmdi.llnl.gov/CMIP6/</a:t>
            </a:r>
          </a:p>
        </p:txBody>
      </p:sp>
    </p:spTree>
    <p:extLst>
      <p:ext uri="{BB962C8B-B14F-4D97-AF65-F5344CB8AC3E}">
        <p14:creationId xmlns:p14="http://schemas.microsoft.com/office/powerpoint/2010/main" val="2591921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CDEFC2-82E3-44E5-9E15-76C5EBACD4E4}"/>
              </a:ext>
            </a:extLst>
          </p:cNvPr>
          <p:cNvPicPr>
            <a:picLocks noChangeAspect="1"/>
          </p:cNvPicPr>
          <p:nvPr/>
        </p:nvPicPr>
        <p:blipFill>
          <a:blip r:embed="rId2"/>
          <a:stretch>
            <a:fillRect/>
          </a:stretch>
        </p:blipFill>
        <p:spPr>
          <a:xfrm>
            <a:off x="1462087" y="90487"/>
            <a:ext cx="6219825" cy="6677025"/>
          </a:xfrm>
          <a:prstGeom prst="rect">
            <a:avLst/>
          </a:prstGeom>
        </p:spPr>
      </p:pic>
      <p:sp>
        <p:nvSpPr>
          <p:cNvPr id="5" name="TextBox 4">
            <a:extLst>
              <a:ext uri="{FF2B5EF4-FFF2-40B4-BE49-F238E27FC236}">
                <a16:creationId xmlns:a16="http://schemas.microsoft.com/office/drawing/2014/main" id="{37D7F56D-9099-4B1F-8A07-E437CEA93005}"/>
              </a:ext>
            </a:extLst>
          </p:cNvPr>
          <p:cNvSpPr txBox="1"/>
          <p:nvPr/>
        </p:nvSpPr>
        <p:spPr>
          <a:xfrm>
            <a:off x="1752600" y="6019800"/>
            <a:ext cx="5181600" cy="523220"/>
          </a:xfrm>
          <a:prstGeom prst="rect">
            <a:avLst/>
          </a:prstGeom>
          <a:noFill/>
        </p:spPr>
        <p:txBody>
          <a:bodyPr wrap="square">
            <a:spAutoFit/>
          </a:bodyPr>
          <a:lstStyle/>
          <a:p>
            <a:pPr algn="l"/>
            <a:r>
              <a:rPr lang="en-US" sz="1400" dirty="0">
                <a:solidFill>
                  <a:srgbClr val="FF0000"/>
                </a:solidFill>
              </a:rPr>
              <a:t>DECK = Diagnostic, Evaluation and Characterization of Klima experiments (</a:t>
            </a:r>
            <a:r>
              <a:rPr lang="en-US" sz="1400" dirty="0" err="1">
                <a:solidFill>
                  <a:srgbClr val="FF0000"/>
                </a:solidFill>
              </a:rPr>
              <a:t>klima</a:t>
            </a:r>
            <a:r>
              <a:rPr lang="en-US" sz="1400" dirty="0">
                <a:solidFill>
                  <a:srgbClr val="FF0000"/>
                </a:solidFill>
              </a:rPr>
              <a:t> is Greek for “climate”)</a:t>
            </a:r>
          </a:p>
        </p:txBody>
      </p:sp>
      <p:sp>
        <p:nvSpPr>
          <p:cNvPr id="7" name="TextBox 6">
            <a:extLst>
              <a:ext uri="{FF2B5EF4-FFF2-40B4-BE49-F238E27FC236}">
                <a16:creationId xmlns:a16="http://schemas.microsoft.com/office/drawing/2014/main" id="{BE96208B-21D7-4014-8265-3A7956BBC90B}"/>
              </a:ext>
            </a:extLst>
          </p:cNvPr>
          <p:cNvSpPr txBox="1"/>
          <p:nvPr/>
        </p:nvSpPr>
        <p:spPr>
          <a:xfrm>
            <a:off x="6477000" y="5334000"/>
            <a:ext cx="2743200" cy="677108"/>
          </a:xfrm>
          <a:prstGeom prst="rect">
            <a:avLst/>
          </a:prstGeom>
          <a:noFill/>
        </p:spPr>
        <p:txBody>
          <a:bodyPr wrap="square">
            <a:spAutoFit/>
          </a:bodyPr>
          <a:lstStyle/>
          <a:p>
            <a:r>
              <a:rPr lang="en-US" sz="1400" dirty="0"/>
              <a:t>Eyring et al. (2016)</a:t>
            </a:r>
          </a:p>
          <a:p>
            <a:r>
              <a:rPr lang="it-IT" sz="1200" dirty="0"/>
              <a:t>Geosci. Model Dev., 9, 1937–1958, 2016 www.geosci-model-dev.net/9/1937/2016/</a:t>
            </a:r>
            <a:endParaRPr lang="en-US" sz="1800" dirty="0"/>
          </a:p>
        </p:txBody>
      </p:sp>
      <p:sp>
        <p:nvSpPr>
          <p:cNvPr id="14" name="TextBox 13">
            <a:extLst>
              <a:ext uri="{FF2B5EF4-FFF2-40B4-BE49-F238E27FC236}">
                <a16:creationId xmlns:a16="http://schemas.microsoft.com/office/drawing/2014/main" id="{C4F9F0E7-F231-4A5B-A165-F9F86F6F89FF}"/>
              </a:ext>
            </a:extLst>
          </p:cNvPr>
          <p:cNvSpPr txBox="1"/>
          <p:nvPr/>
        </p:nvSpPr>
        <p:spPr>
          <a:xfrm>
            <a:off x="1600200" y="238780"/>
            <a:ext cx="1085554" cy="523220"/>
          </a:xfrm>
          <a:prstGeom prst="rect">
            <a:avLst/>
          </a:prstGeom>
          <a:noFill/>
        </p:spPr>
        <p:txBody>
          <a:bodyPr wrap="none" rtlCol="0">
            <a:spAutoFit/>
          </a:bodyPr>
          <a:lstStyle/>
          <a:p>
            <a:r>
              <a:rPr lang="en-US" b="1" dirty="0">
                <a:solidFill>
                  <a:srgbClr val="FF0000"/>
                </a:solidFill>
              </a:rPr>
              <a:t>CMIP6</a:t>
            </a:r>
          </a:p>
        </p:txBody>
      </p:sp>
    </p:spTree>
    <p:extLst>
      <p:ext uri="{BB962C8B-B14F-4D97-AF65-F5344CB8AC3E}">
        <p14:creationId xmlns:p14="http://schemas.microsoft.com/office/powerpoint/2010/main" val="4010610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F72B17-740C-44BA-8C08-EB057AAB85B4}"/>
              </a:ext>
            </a:extLst>
          </p:cNvPr>
          <p:cNvPicPr>
            <a:picLocks noChangeAspect="1"/>
          </p:cNvPicPr>
          <p:nvPr/>
        </p:nvPicPr>
        <p:blipFill>
          <a:blip r:embed="rId2"/>
          <a:stretch>
            <a:fillRect/>
          </a:stretch>
        </p:blipFill>
        <p:spPr>
          <a:xfrm>
            <a:off x="0" y="478162"/>
            <a:ext cx="9144000" cy="6227438"/>
          </a:xfrm>
          <a:prstGeom prst="rect">
            <a:avLst/>
          </a:prstGeom>
        </p:spPr>
      </p:pic>
      <p:sp>
        <p:nvSpPr>
          <p:cNvPr id="5" name="TextBox 4">
            <a:extLst>
              <a:ext uri="{FF2B5EF4-FFF2-40B4-BE49-F238E27FC236}">
                <a16:creationId xmlns:a16="http://schemas.microsoft.com/office/drawing/2014/main" id="{0F0044DD-CB2C-4120-B71D-7B91483F6B59}"/>
              </a:ext>
            </a:extLst>
          </p:cNvPr>
          <p:cNvSpPr txBox="1"/>
          <p:nvPr/>
        </p:nvSpPr>
        <p:spPr>
          <a:xfrm>
            <a:off x="6922698" y="6519446"/>
            <a:ext cx="2362200" cy="338554"/>
          </a:xfrm>
          <a:prstGeom prst="rect">
            <a:avLst/>
          </a:prstGeom>
          <a:noFill/>
        </p:spPr>
        <p:txBody>
          <a:bodyPr wrap="square">
            <a:spAutoFit/>
          </a:bodyPr>
          <a:lstStyle/>
          <a:p>
            <a:r>
              <a:rPr lang="en-US" sz="1600" dirty="0"/>
              <a:t>Eyring et al. (2016)</a:t>
            </a:r>
          </a:p>
        </p:txBody>
      </p:sp>
      <p:sp>
        <p:nvSpPr>
          <p:cNvPr id="6" name="TextBox 5">
            <a:extLst>
              <a:ext uri="{FF2B5EF4-FFF2-40B4-BE49-F238E27FC236}">
                <a16:creationId xmlns:a16="http://schemas.microsoft.com/office/drawing/2014/main" id="{B92A00C3-F07A-4174-9024-E3C4DC5982AD}"/>
              </a:ext>
            </a:extLst>
          </p:cNvPr>
          <p:cNvSpPr txBox="1"/>
          <p:nvPr/>
        </p:nvSpPr>
        <p:spPr>
          <a:xfrm>
            <a:off x="1616833" y="-76200"/>
            <a:ext cx="5469767" cy="523220"/>
          </a:xfrm>
          <a:prstGeom prst="rect">
            <a:avLst/>
          </a:prstGeom>
          <a:noFill/>
        </p:spPr>
        <p:txBody>
          <a:bodyPr wrap="none" rtlCol="0">
            <a:spAutoFit/>
          </a:bodyPr>
          <a:lstStyle/>
          <a:p>
            <a:r>
              <a:rPr lang="en-US" b="1" dirty="0">
                <a:solidFill>
                  <a:srgbClr val="FF0000"/>
                </a:solidFill>
              </a:rPr>
              <a:t>CMIP6 DECK &amp; Historical Simulations</a:t>
            </a:r>
          </a:p>
        </p:txBody>
      </p:sp>
      <p:sp>
        <p:nvSpPr>
          <p:cNvPr id="7" name="Rectangle 6">
            <a:extLst>
              <a:ext uri="{FF2B5EF4-FFF2-40B4-BE49-F238E27FC236}">
                <a16:creationId xmlns:a16="http://schemas.microsoft.com/office/drawing/2014/main" id="{41E5B083-4138-4A4C-971C-71475068C8D7}"/>
              </a:ext>
            </a:extLst>
          </p:cNvPr>
          <p:cNvSpPr/>
          <p:nvPr/>
        </p:nvSpPr>
        <p:spPr bwMode="auto">
          <a:xfrm>
            <a:off x="5181600" y="5867400"/>
            <a:ext cx="1143000" cy="381000"/>
          </a:xfrm>
          <a:prstGeom prst="rect">
            <a:avLst/>
          </a:prstGeom>
          <a:noFill/>
          <a:ln w="2857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Arial Narrow" pitchFamily="34" charset="0"/>
            </a:endParaRPr>
          </a:p>
        </p:txBody>
      </p:sp>
    </p:spTree>
    <p:extLst>
      <p:ext uri="{BB962C8B-B14F-4D97-AF65-F5344CB8AC3E}">
        <p14:creationId xmlns:p14="http://schemas.microsoft.com/office/powerpoint/2010/main" val="2178087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F57C9-7CFB-413C-8B10-5EB74DA485C5}"/>
              </a:ext>
            </a:extLst>
          </p:cNvPr>
          <p:cNvPicPr>
            <a:picLocks noChangeAspect="1"/>
          </p:cNvPicPr>
          <p:nvPr/>
        </p:nvPicPr>
        <p:blipFill>
          <a:blip r:embed="rId2"/>
          <a:stretch>
            <a:fillRect/>
          </a:stretch>
        </p:blipFill>
        <p:spPr>
          <a:xfrm>
            <a:off x="3124200" y="0"/>
            <a:ext cx="4585607" cy="6858000"/>
          </a:xfrm>
          <a:prstGeom prst="rect">
            <a:avLst/>
          </a:prstGeom>
        </p:spPr>
      </p:pic>
    </p:spTree>
    <p:extLst>
      <p:ext uri="{BB962C8B-B14F-4D97-AF65-F5344CB8AC3E}">
        <p14:creationId xmlns:p14="http://schemas.microsoft.com/office/powerpoint/2010/main" val="130447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228600"/>
            <a:ext cx="81534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What is a Climate Projection?</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1066800"/>
            <a:ext cx="5715000" cy="4439677"/>
          </a:xfrm>
          <a:prstGeom prst="rect">
            <a:avLst/>
          </a:prstGeom>
        </p:spPr>
        <p:txBody>
          <a:bodyPr wrap="square">
            <a:spAutoFit/>
          </a:bodyPr>
          <a:lstStyle/>
          <a:p>
            <a:pPr algn="l">
              <a:buFont typeface="Arial" pitchFamily="34" charset="0"/>
              <a:buChar char="•"/>
            </a:pPr>
            <a:r>
              <a:rPr lang="en-US" sz="2000" b="1" dirty="0"/>
              <a:t>  A</a:t>
            </a:r>
            <a:r>
              <a:rPr lang="en-US" sz="2000" b="1" dirty="0">
                <a:solidFill>
                  <a:schemeClr val="tx2"/>
                </a:solidFill>
              </a:rPr>
              <a:t> climate projection </a:t>
            </a:r>
            <a:r>
              <a:rPr lang="en-US" sz="2000" b="1" dirty="0"/>
              <a:t>is a statement about possible climate changes decades to centuries in the future under certain assumptions, such as those regarding</a:t>
            </a:r>
          </a:p>
          <a:p>
            <a:pPr algn="l"/>
            <a:r>
              <a:rPr lang="en-US" sz="2000" b="1" dirty="0"/>
              <a:t>GHG emissions. It is usually made using climate</a:t>
            </a:r>
          </a:p>
          <a:p>
            <a:pPr algn="l"/>
            <a:r>
              <a:rPr lang="en-US" sz="2000" b="1" dirty="0"/>
              <a:t>system models forced with projected future GHG emissions.  </a:t>
            </a:r>
          </a:p>
          <a:p>
            <a:pPr algn="l"/>
            <a:endParaRPr lang="en-US" sz="1200" b="1" dirty="0"/>
          </a:p>
          <a:p>
            <a:pPr algn="l">
              <a:buFont typeface="Arial" pitchFamily="34" charset="0"/>
              <a:buChar char="•"/>
            </a:pPr>
            <a:r>
              <a:rPr lang="en-US" sz="2000" b="1" dirty="0"/>
              <a:t> Climate projections focus on the </a:t>
            </a:r>
            <a:r>
              <a:rPr lang="en-US" sz="2000" b="1" dirty="0">
                <a:solidFill>
                  <a:schemeClr val="tx2"/>
                </a:solidFill>
              </a:rPr>
              <a:t>forced </a:t>
            </a:r>
          </a:p>
          <a:p>
            <a:pPr algn="l"/>
            <a:r>
              <a:rPr lang="en-US" sz="2000" b="1" dirty="0">
                <a:solidFill>
                  <a:schemeClr val="tx2"/>
                </a:solidFill>
              </a:rPr>
              <a:t> climate response </a:t>
            </a:r>
            <a:r>
              <a:rPr lang="en-US" sz="2000" b="1" dirty="0"/>
              <a:t>to future GHG increases. </a:t>
            </a:r>
          </a:p>
          <a:p>
            <a:pPr algn="l"/>
            <a:r>
              <a:rPr lang="en-US" sz="2000" b="1" dirty="0"/>
              <a:t> The forcing estimates are very important. </a:t>
            </a:r>
          </a:p>
          <a:p>
            <a:pPr algn="l"/>
            <a:endParaRPr lang="en-US" sz="1050" b="1" dirty="0"/>
          </a:p>
          <a:p>
            <a:pPr algn="l">
              <a:buFont typeface="Arial" pitchFamily="34" charset="0"/>
              <a:buChar char="•"/>
            </a:pPr>
            <a:r>
              <a:rPr lang="en-US" sz="2000" b="1" dirty="0"/>
              <a:t> In contrast, </a:t>
            </a:r>
            <a:r>
              <a:rPr lang="en-US" sz="2000" b="1" dirty="0">
                <a:solidFill>
                  <a:srgbClr val="FF0000"/>
                </a:solidFill>
              </a:rPr>
              <a:t>Climate Prediction</a:t>
            </a:r>
            <a:r>
              <a:rPr lang="en-US" sz="2000" b="1" dirty="0"/>
              <a:t> tends to </a:t>
            </a:r>
          </a:p>
          <a:p>
            <a:pPr algn="l"/>
            <a:r>
              <a:rPr lang="en-US" sz="2000" b="1" dirty="0"/>
              <a:t>  focus on the </a:t>
            </a:r>
            <a:r>
              <a:rPr lang="en-US" sz="2000" b="1" dirty="0">
                <a:solidFill>
                  <a:schemeClr val="tx2"/>
                </a:solidFill>
              </a:rPr>
              <a:t>natural climate variations</a:t>
            </a:r>
            <a:r>
              <a:rPr lang="en-US" sz="2000" b="1" dirty="0"/>
              <a:t>, </a:t>
            </a:r>
          </a:p>
          <a:p>
            <a:pPr algn="l"/>
            <a:r>
              <a:rPr lang="en-US" sz="2000" b="1" dirty="0"/>
              <a:t>  thus the starting conditions are very </a:t>
            </a:r>
          </a:p>
          <a:p>
            <a:pPr algn="l"/>
            <a:r>
              <a:rPr lang="en-US" sz="2000" b="1" dirty="0"/>
              <a:t>  important. </a:t>
            </a:r>
            <a:endParaRPr lang="en-US" sz="900" b="1" dirty="0"/>
          </a:p>
        </p:txBody>
      </p:sp>
      <p:pic>
        <p:nvPicPr>
          <p:cNvPr id="99330" name="Picture 2" descr="http://www.epa.gov/climatechange/science/images/ipcc_scenario_prediction.gif"/>
          <p:cNvPicPr>
            <a:picLocks noChangeAspect="1" noChangeArrowheads="1"/>
          </p:cNvPicPr>
          <p:nvPr/>
        </p:nvPicPr>
        <p:blipFill>
          <a:blip r:embed="rId3" cstate="print"/>
          <a:srcRect/>
          <a:stretch>
            <a:fillRect/>
          </a:stretch>
        </p:blipFill>
        <p:spPr bwMode="auto">
          <a:xfrm>
            <a:off x="5571711" y="948753"/>
            <a:ext cx="3477039" cy="2505647"/>
          </a:xfrm>
          <a:prstGeom prst="rect">
            <a:avLst/>
          </a:prstGeom>
          <a:noFill/>
        </p:spPr>
      </p:pic>
      <p:pic>
        <p:nvPicPr>
          <p:cNvPr id="99332" name="Picture 4" descr="http://iri.columbia.edu/climate/ENSO/currentinfo/figure3.gif"/>
          <p:cNvPicPr>
            <a:picLocks noChangeAspect="1" noChangeArrowheads="1"/>
          </p:cNvPicPr>
          <p:nvPr/>
        </p:nvPicPr>
        <p:blipFill>
          <a:blip r:embed="rId4" cstate="print"/>
          <a:srcRect/>
          <a:stretch>
            <a:fillRect/>
          </a:stretch>
        </p:blipFill>
        <p:spPr bwMode="auto">
          <a:xfrm>
            <a:off x="4873012" y="3657600"/>
            <a:ext cx="4194788" cy="2667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blinds(horizontal)">
                                      <p:cBhvr>
                                        <p:cTn id="13" dur="500"/>
                                        <p:tgtEl>
                                          <p:spTgt spid="5">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1" end="11"/>
                                            </p:txEl>
                                          </p:spTgt>
                                        </p:tgtEl>
                                        <p:attrNameLst>
                                          <p:attrName>style.visibility</p:attrName>
                                        </p:attrNameLst>
                                      </p:cBhvr>
                                      <p:to>
                                        <p:strVal val="visible"/>
                                      </p:to>
                                    </p:set>
                                    <p:animEffect transition="in" filter="blinds(horizontal)">
                                      <p:cBhvr>
                                        <p:cTn id="16" dur="500"/>
                                        <p:tgtEl>
                                          <p:spTgt spid="5">
                                            <p:txEl>
                                              <p:pRg st="11" end="1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99332"/>
                                        </p:tgtEl>
                                        <p:attrNameLst>
                                          <p:attrName>style.visibility</p:attrName>
                                        </p:attrNameLst>
                                      </p:cBhvr>
                                      <p:to>
                                        <p:strVal val="visible"/>
                                      </p:to>
                                    </p:set>
                                    <p:animEffect transition="in" filter="blinds(horizontal)">
                                      <p:cBhvr>
                                        <p:cTn id="19"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3" name="Picture 3"/>
          <p:cNvPicPr>
            <a:picLocks noChangeAspect="1" noChangeArrowheads="1"/>
          </p:cNvPicPr>
          <p:nvPr/>
        </p:nvPicPr>
        <p:blipFill>
          <a:blip r:embed="rId2" cstate="print"/>
          <a:srcRect/>
          <a:stretch>
            <a:fillRect/>
          </a:stretch>
        </p:blipFill>
        <p:spPr bwMode="auto">
          <a:xfrm>
            <a:off x="1460500" y="180975"/>
            <a:ext cx="6223000" cy="6496050"/>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cstate="print"/>
          <a:srcRect/>
          <a:stretch>
            <a:fillRect/>
          </a:stretch>
        </p:blipFill>
        <p:spPr bwMode="auto">
          <a:xfrm>
            <a:off x="3232150" y="38100"/>
            <a:ext cx="5886450" cy="6781800"/>
          </a:xfrm>
          <a:prstGeom prst="rect">
            <a:avLst/>
          </a:prstGeom>
          <a:noFill/>
          <a:ln w="9525">
            <a:noFill/>
            <a:miter lim="800000"/>
            <a:headEnd/>
            <a:tailEnd/>
          </a:ln>
        </p:spPr>
      </p:pic>
      <p:sp>
        <p:nvSpPr>
          <p:cNvPr id="3" name="TextBox 2"/>
          <p:cNvSpPr txBox="1"/>
          <p:nvPr/>
        </p:nvSpPr>
        <p:spPr>
          <a:xfrm>
            <a:off x="76200" y="304800"/>
            <a:ext cx="3200400" cy="4708981"/>
          </a:xfrm>
          <a:prstGeom prst="rect">
            <a:avLst/>
          </a:prstGeom>
          <a:noFill/>
        </p:spPr>
        <p:txBody>
          <a:bodyPr wrap="square" rtlCol="0">
            <a:spAutoFit/>
          </a:bodyPr>
          <a:lstStyle/>
          <a:p>
            <a:pPr algn="l"/>
            <a:r>
              <a:rPr lang="en-US" sz="2000" b="1" dirty="0">
                <a:solidFill>
                  <a:srgbClr val="FF0000"/>
                </a:solidFill>
              </a:rPr>
              <a:t>Simulations of Past Climates:</a:t>
            </a:r>
          </a:p>
          <a:p>
            <a:pPr algn="l"/>
            <a:endParaRPr lang="en-US" sz="2000" b="1" dirty="0">
              <a:solidFill>
                <a:srgbClr val="FF0000"/>
              </a:solidFill>
            </a:endParaRPr>
          </a:p>
          <a:p>
            <a:pPr marL="457200" indent="-457200" algn="l">
              <a:buAutoNum type="arabicPeriod"/>
            </a:pPr>
            <a:r>
              <a:rPr lang="en-US" sz="2000" b="1" dirty="0"/>
              <a:t>Pre-industrial control run</a:t>
            </a:r>
          </a:p>
          <a:p>
            <a:pPr marL="457200" indent="-457200" algn="l">
              <a:buAutoNum type="arabicPeriod"/>
            </a:pPr>
            <a:r>
              <a:rPr lang="en-US" sz="2000" b="1" dirty="0"/>
              <a:t>Historical run (1850-2005)</a:t>
            </a:r>
          </a:p>
          <a:p>
            <a:pPr marL="457200" indent="-457200" algn="l">
              <a:buAutoNum type="arabicPeriod"/>
            </a:pPr>
            <a:r>
              <a:rPr lang="en-US" sz="2000" b="1" dirty="0"/>
              <a:t>AMIP run: 1979-2008</a:t>
            </a:r>
          </a:p>
          <a:p>
            <a:pPr marL="457200" indent="-457200" algn="l">
              <a:buAutoNum type="arabicPeriod"/>
            </a:pPr>
            <a:endParaRPr lang="en-US" sz="2000" b="1" dirty="0">
              <a:solidFill>
                <a:srgbClr val="FF0000"/>
              </a:solidFill>
            </a:endParaRPr>
          </a:p>
          <a:p>
            <a:pPr marL="457200" indent="-457200" algn="l">
              <a:buAutoNum type="arabicPeriod"/>
            </a:pPr>
            <a:endParaRPr lang="en-US" sz="2000" b="1" dirty="0">
              <a:solidFill>
                <a:srgbClr val="FF0000"/>
              </a:solidFill>
            </a:endParaRPr>
          </a:p>
          <a:p>
            <a:pPr marL="457200" indent="-457200" algn="l">
              <a:buAutoNum type="arabicPeriod"/>
            </a:pPr>
            <a:r>
              <a:rPr lang="en-US" sz="2000" b="1" dirty="0">
                <a:solidFill>
                  <a:schemeClr val="tx2"/>
                </a:solidFill>
              </a:rPr>
              <a:t>Mid-Holocene run (6ka ago)</a:t>
            </a:r>
          </a:p>
          <a:p>
            <a:pPr marL="457200" indent="-457200" algn="l">
              <a:buAutoNum type="arabicPeriod"/>
            </a:pPr>
            <a:r>
              <a:rPr lang="en-US" sz="2000" b="1" dirty="0">
                <a:solidFill>
                  <a:schemeClr val="tx2"/>
                </a:solidFill>
              </a:rPr>
              <a:t>Last Glacial Maximum run (21ka ago)</a:t>
            </a:r>
          </a:p>
          <a:p>
            <a:pPr marL="457200" indent="-457200" algn="l">
              <a:buAutoNum type="arabicPeriod"/>
            </a:pPr>
            <a:endParaRPr lang="en-US" sz="2000" b="1" dirty="0">
              <a:solidFill>
                <a:srgbClr val="FF0000"/>
              </a:solidFill>
            </a:endParaRPr>
          </a:p>
          <a:p>
            <a:pPr marL="457200" indent="-457200" algn="l">
              <a:buAutoNum type="arabicPeriod"/>
            </a:pPr>
            <a:endParaRPr lang="en-US" sz="2000" b="1" dirty="0">
              <a:solidFill>
                <a:srgbClr val="FF0000"/>
              </a:solidFill>
            </a:endParaRPr>
          </a:p>
          <a:p>
            <a:pPr marL="457200" indent="-457200" algn="l">
              <a:buAutoNum type="arabicPeriod"/>
            </a:pPr>
            <a:r>
              <a:rPr lang="en-US" sz="2000" b="1" dirty="0">
                <a:solidFill>
                  <a:schemeClr val="bg1"/>
                </a:solidFill>
              </a:rPr>
              <a:t>Last Millennium run (850-1850).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cstate="print"/>
          <a:srcRect/>
          <a:stretch>
            <a:fillRect/>
          </a:stretch>
        </p:blipFill>
        <p:spPr bwMode="auto">
          <a:xfrm>
            <a:off x="149225" y="450850"/>
            <a:ext cx="8845550" cy="6330950"/>
          </a:xfrm>
          <a:prstGeom prst="rect">
            <a:avLst/>
          </a:prstGeom>
          <a:noFill/>
          <a:ln w="9525">
            <a:noFill/>
            <a:miter lim="800000"/>
            <a:headEnd/>
            <a:tailEnd/>
          </a:ln>
        </p:spPr>
      </p:pic>
      <p:sp>
        <p:nvSpPr>
          <p:cNvPr id="3" name="Rectangle 2"/>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Future Climate Simulations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3124200" y="76200"/>
            <a:ext cx="6019800" cy="6705600"/>
          </a:xfrm>
          <a:prstGeom prst="rect">
            <a:avLst/>
          </a:prstGeom>
          <a:noFill/>
          <a:ln w="9525">
            <a:noFill/>
            <a:miter lim="800000"/>
            <a:headEnd/>
            <a:tailEnd/>
          </a:ln>
        </p:spPr>
      </p:pic>
      <p:sp>
        <p:nvSpPr>
          <p:cNvPr id="3" name="Rectangle 2"/>
          <p:cNvSpPr txBox="1">
            <a:spLocks noChangeArrowheads="1"/>
          </p:cNvSpPr>
          <p:nvPr/>
        </p:nvSpPr>
        <p:spPr>
          <a:xfrm>
            <a:off x="0" y="152400"/>
            <a:ext cx="3124200" cy="6705600"/>
          </a:xfrm>
          <a:prstGeom prst="rect">
            <a:avLst/>
          </a:prstGeom>
          <a:effectLst>
            <a:outerShdw blurRad="50800" dist="38100" dir="2700000" algn="tl" rotWithShape="0">
              <a:prstClr val="black"/>
            </a:outerShdw>
          </a:effectLst>
        </p:spPr>
        <p:txBody>
          <a:bodyPr/>
          <a:lstStyle/>
          <a:p>
            <a:pPr algn="l">
              <a:defRPr/>
            </a:pPr>
            <a:r>
              <a:rPr lang="en-US" sz="2000" b="1" kern="0" dirty="0">
                <a:solidFill>
                  <a:srgbClr val="FF3300"/>
                </a:solidFill>
                <a:latin typeface="Arial" charset="0"/>
                <a:ea typeface="SimSun" pitchFamily="2" charset="-122"/>
              </a:rPr>
              <a:t>Modeling Centers and Climate Models: </a:t>
            </a:r>
          </a:p>
          <a:p>
            <a:pPr algn="l">
              <a:defRPr/>
            </a:pPr>
            <a:endParaRPr lang="en-US" sz="2000" b="1" kern="0" dirty="0">
              <a:solidFill>
                <a:srgbClr val="FF3300"/>
              </a:solidFill>
              <a:latin typeface="Arial" charset="0"/>
              <a:ea typeface="SimSun" pitchFamily="2" charset="-122"/>
            </a:endParaRPr>
          </a:p>
          <a:p>
            <a:pPr algn="l">
              <a:defRPr/>
            </a:pPr>
            <a:r>
              <a:rPr lang="en-US" sz="2000" b="1" kern="0" dirty="0">
                <a:solidFill>
                  <a:schemeClr val="accent2"/>
                </a:solidFill>
                <a:latin typeface="Arial" charset="0"/>
                <a:ea typeface="SimSun" pitchFamily="2" charset="-122"/>
              </a:rPr>
              <a:t>There are 27 modeling groups, with 40+ models. </a:t>
            </a:r>
          </a:p>
          <a:p>
            <a:pPr algn="l">
              <a:defRPr/>
            </a:pPr>
            <a:endParaRPr lang="en-US" sz="2000" b="1" kern="0" dirty="0">
              <a:solidFill>
                <a:srgbClr val="FF3300"/>
              </a:solidFill>
              <a:latin typeface="Arial" charset="0"/>
              <a:ea typeface="SimSun" pitchFamily="2" charset="-122"/>
            </a:endParaRPr>
          </a:p>
          <a:p>
            <a:pPr algn="l">
              <a:defRPr/>
            </a:pPr>
            <a:r>
              <a:rPr lang="en-US" sz="2000" b="1" kern="0" dirty="0">
                <a:solidFill>
                  <a:srgbClr val="FF3300"/>
                </a:solidFill>
                <a:latin typeface="Arial" charset="0"/>
                <a:ea typeface="SimSun" pitchFamily="2" charset="-122"/>
              </a:rPr>
              <a:t>Main modeling groups:</a:t>
            </a:r>
          </a:p>
          <a:p>
            <a:pPr algn="l">
              <a:defRPr/>
            </a:pPr>
            <a:endParaRPr lang="en-US" sz="2000" b="1" kern="0" dirty="0">
              <a:solidFill>
                <a:srgbClr val="FF3300"/>
              </a:solidFill>
              <a:latin typeface="Arial" charset="0"/>
              <a:ea typeface="SimSun" pitchFamily="2" charset="-122"/>
            </a:endParaRPr>
          </a:p>
          <a:p>
            <a:pPr algn="l">
              <a:defRPr/>
            </a:pPr>
            <a:r>
              <a:rPr lang="en-US" sz="2000" b="1" kern="0" dirty="0">
                <a:solidFill>
                  <a:schemeClr val="accent2"/>
                </a:solidFill>
                <a:latin typeface="Arial" charset="0"/>
                <a:ea typeface="SimSun" pitchFamily="2" charset="-122"/>
              </a:rPr>
              <a:t>NCAR, Hadley Centre,</a:t>
            </a:r>
          </a:p>
          <a:p>
            <a:pPr algn="l">
              <a:defRPr/>
            </a:pPr>
            <a:r>
              <a:rPr lang="en-US" sz="2000" b="1" kern="0" dirty="0">
                <a:solidFill>
                  <a:schemeClr val="accent2"/>
                </a:solidFill>
                <a:latin typeface="Arial" charset="0"/>
                <a:ea typeface="SimSun" pitchFamily="2" charset="-122"/>
              </a:rPr>
              <a:t>GFDL, NASA GISS, </a:t>
            </a:r>
          </a:p>
          <a:p>
            <a:pPr algn="l">
              <a:defRPr/>
            </a:pPr>
            <a:r>
              <a:rPr lang="en-US" sz="2000" b="1" kern="0" dirty="0">
                <a:solidFill>
                  <a:schemeClr val="accent2"/>
                </a:solidFill>
                <a:latin typeface="Arial" charset="0"/>
                <a:ea typeface="SimSun" pitchFamily="2" charset="-122"/>
              </a:rPr>
              <a:t>CCC, MPI-M, CSIRO, IPSL. </a:t>
            </a:r>
          </a:p>
          <a:p>
            <a:pPr algn="l">
              <a:defRPr/>
            </a:pPr>
            <a:endParaRPr lang="en-US" sz="2000" b="1" kern="0" dirty="0">
              <a:solidFill>
                <a:srgbClr val="FF3300"/>
              </a:solidFill>
              <a:latin typeface="Arial" charset="0"/>
              <a:ea typeface="SimSun"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cstate="print"/>
          <a:srcRect/>
          <a:stretch>
            <a:fillRect/>
          </a:stretch>
        </p:blipFill>
        <p:spPr bwMode="auto">
          <a:xfrm>
            <a:off x="1524000" y="0"/>
            <a:ext cx="6032500" cy="684530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2" cstate="print"/>
          <a:srcRect/>
          <a:stretch>
            <a:fillRect/>
          </a:stretch>
        </p:blipFill>
        <p:spPr bwMode="auto">
          <a:xfrm>
            <a:off x="1619250" y="285750"/>
            <a:ext cx="6000750" cy="6496050"/>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09600" y="228600"/>
            <a:ext cx="8128000" cy="646770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8100" y="-38100"/>
            <a:ext cx="9067800" cy="473807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1750" y="2755900"/>
            <a:ext cx="9067800" cy="4279682"/>
          </a:xfrm>
          <a:prstGeom prst="rect">
            <a:avLst/>
          </a:prstGeom>
          <a:noFill/>
          <a:ln w="9525">
            <a:noFill/>
            <a:miter lim="800000"/>
            <a:headEnd/>
            <a:tailEnd/>
          </a:ln>
        </p:spPr>
      </p:pic>
      <p:sp>
        <p:nvSpPr>
          <p:cNvPr id="4" name="TextBox 3"/>
          <p:cNvSpPr txBox="1"/>
          <p:nvPr/>
        </p:nvSpPr>
        <p:spPr>
          <a:xfrm>
            <a:off x="412251" y="2286000"/>
            <a:ext cx="7679988" cy="1015663"/>
          </a:xfrm>
          <a:prstGeom prst="rect">
            <a:avLst/>
          </a:prstGeom>
          <a:noFill/>
        </p:spPr>
        <p:txBody>
          <a:bodyPr wrap="none" rtlCol="0">
            <a:spAutoFit/>
          </a:bodyPr>
          <a:lstStyle/>
          <a:p>
            <a:pPr algn="l"/>
            <a:r>
              <a:rPr lang="en-US" sz="2000" b="1" dirty="0">
                <a:solidFill>
                  <a:srgbClr val="FF0000"/>
                </a:solidFill>
              </a:rPr>
              <a:t> </a:t>
            </a:r>
          </a:p>
          <a:p>
            <a:pPr algn="l">
              <a:buFont typeface="Arial" pitchFamily="34" charset="0"/>
              <a:buChar char="•"/>
            </a:pPr>
            <a:r>
              <a:rPr lang="en-US" sz="2000" b="1" dirty="0">
                <a:solidFill>
                  <a:srgbClr val="FF0000"/>
                </a:solidFill>
              </a:rPr>
              <a:t>  TOA net flux &lt; the initial perturbation forcing indicated by the scenario</a:t>
            </a:r>
          </a:p>
          <a:p>
            <a:pPr algn="l">
              <a:buFont typeface="Arial" pitchFamily="34" charset="0"/>
              <a:buChar char="•"/>
            </a:pPr>
            <a:r>
              <a:rPr lang="en-US" sz="2000" b="1" dirty="0">
                <a:solidFill>
                  <a:srgbClr val="FF0000"/>
                </a:solidFill>
              </a:rPr>
              <a:t>  SW flux is larger than the LW flux, suggesting albedo effect is important.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linds(horizontal)">
                                      <p:cBhvr>
                                        <p:cTn id="12" dur="500"/>
                                        <p:tgtEl>
                                          <p:spTgt spid="2051"/>
                                        </p:tgtEl>
                                      </p:cBhvr>
                                    </p:animEffect>
                                  </p:childTnLst>
                                </p:cTn>
                              </p:par>
                              <p:par>
                                <p:cTn id="13" presetID="3" presetClass="exit" presetSubtype="10" fill="hold" grpId="1" nodeType="with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p:cNvPicPr>
            <a:picLocks noChangeAspect="1" noChangeArrowheads="1"/>
          </p:cNvPicPr>
          <p:nvPr/>
        </p:nvPicPr>
        <p:blipFill>
          <a:blip r:embed="rId2" cstate="print"/>
          <a:srcRect/>
          <a:stretch>
            <a:fillRect/>
          </a:stretch>
        </p:blipFill>
        <p:spPr bwMode="auto">
          <a:xfrm>
            <a:off x="123825" y="996950"/>
            <a:ext cx="8883650" cy="5708650"/>
          </a:xfrm>
          <a:prstGeom prst="rect">
            <a:avLst/>
          </a:prstGeom>
          <a:noFill/>
          <a:ln w="9525">
            <a:noFill/>
            <a:miter lim="800000"/>
            <a:headEnd/>
            <a:tailEnd/>
          </a:ln>
        </p:spPr>
      </p:pic>
      <p:sp>
        <p:nvSpPr>
          <p:cNvPr id="5" name="Rectangle 2"/>
          <p:cNvSpPr>
            <a:spLocks noGrp="1" noChangeArrowheads="1"/>
          </p:cNvSpPr>
          <p:nvPr>
            <p:ph type="title"/>
          </p:nvPr>
        </p:nvSpPr>
        <p:spPr>
          <a:xfrm>
            <a:off x="-9525" y="76200"/>
            <a:ext cx="8963025" cy="1016000"/>
          </a:xfrm>
        </p:spPr>
        <p:txBody>
          <a:bodyPr/>
          <a:lstStyle/>
          <a:p>
            <a:r>
              <a:rPr lang="en-US" sz="3200" b="1" dirty="0">
                <a:solidFill>
                  <a:srgbClr val="FF0000"/>
                </a:solidFill>
                <a:latin typeface="Arial" pitchFamily="34" charset="0"/>
                <a:cs typeface="Arial" pitchFamily="34" charset="0"/>
              </a:rPr>
              <a:t>CMIP5 Projected Global Surface Temp.</a:t>
            </a:r>
            <a:br>
              <a:rPr lang="en-US" sz="3200" b="1" dirty="0">
                <a:solidFill>
                  <a:srgbClr val="FF0000"/>
                </a:solidFill>
                <a:latin typeface="Arial" pitchFamily="34" charset="0"/>
                <a:cs typeface="Arial" pitchFamily="34" charset="0"/>
              </a:rPr>
            </a:br>
            <a:r>
              <a:rPr lang="en-US" sz="2400" b="1" dirty="0">
                <a:solidFill>
                  <a:schemeClr val="bg2"/>
                </a:solidFill>
                <a:latin typeface="Arial" pitchFamily="34" charset="0"/>
                <a:cs typeface="Arial" pitchFamily="34" charset="0"/>
              </a:rPr>
              <a:t>1</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C = 1.8</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F</a:t>
            </a:r>
            <a:endParaRPr lang="en-US" sz="3200" b="1" dirty="0">
              <a:solidFill>
                <a:schemeClr val="bg2"/>
              </a:solidFill>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8612CC-82B1-4BAC-9A10-762B91213005}"/>
              </a:ext>
            </a:extLst>
          </p:cNvPr>
          <p:cNvSpPr>
            <a:spLocks noGrp="1"/>
          </p:cNvSpPr>
          <p:nvPr>
            <p:ph type="sldNum" sz="quarter" idx="12"/>
          </p:nvPr>
        </p:nvSpPr>
        <p:spPr/>
        <p:txBody>
          <a:bodyPr/>
          <a:lstStyle/>
          <a:p>
            <a:fld id="{E20A9E22-E495-4B12-915B-84514F5C47F8}" type="slidenum">
              <a:rPr lang="en-US" smtClean="0"/>
              <a:pPr/>
              <a:t>39</a:t>
            </a:fld>
            <a:endParaRPr lang="en-US" dirty="0"/>
          </a:p>
        </p:txBody>
      </p:sp>
      <p:pic>
        <p:nvPicPr>
          <p:cNvPr id="6" name="Picture 5">
            <a:extLst>
              <a:ext uri="{FF2B5EF4-FFF2-40B4-BE49-F238E27FC236}">
                <a16:creationId xmlns:a16="http://schemas.microsoft.com/office/drawing/2014/main" id="{A966A9ED-8F0F-4914-B294-D2A497B21C5A}"/>
              </a:ext>
            </a:extLst>
          </p:cNvPr>
          <p:cNvPicPr>
            <a:picLocks noChangeAspect="1"/>
          </p:cNvPicPr>
          <p:nvPr/>
        </p:nvPicPr>
        <p:blipFill>
          <a:blip r:embed="rId2"/>
          <a:stretch>
            <a:fillRect/>
          </a:stretch>
        </p:blipFill>
        <p:spPr>
          <a:xfrm>
            <a:off x="0" y="990600"/>
            <a:ext cx="9144000" cy="5484304"/>
          </a:xfrm>
          <a:prstGeom prst="rect">
            <a:avLst/>
          </a:prstGeom>
        </p:spPr>
      </p:pic>
      <p:sp>
        <p:nvSpPr>
          <p:cNvPr id="7" name="Rectangle 2">
            <a:extLst>
              <a:ext uri="{FF2B5EF4-FFF2-40B4-BE49-F238E27FC236}">
                <a16:creationId xmlns:a16="http://schemas.microsoft.com/office/drawing/2014/main" id="{12590F56-92E8-4320-A050-DFC6442B4FD2}"/>
              </a:ext>
            </a:extLst>
          </p:cNvPr>
          <p:cNvSpPr>
            <a:spLocks noGrp="1" noChangeArrowheads="1"/>
          </p:cNvSpPr>
          <p:nvPr>
            <p:ph type="title"/>
          </p:nvPr>
        </p:nvSpPr>
        <p:spPr>
          <a:xfrm>
            <a:off x="-9525" y="76200"/>
            <a:ext cx="8963025" cy="1016000"/>
          </a:xfrm>
        </p:spPr>
        <p:txBody>
          <a:bodyPr/>
          <a:lstStyle/>
          <a:p>
            <a:r>
              <a:rPr lang="en-US" sz="3200" b="1" dirty="0">
                <a:solidFill>
                  <a:srgbClr val="FF0000"/>
                </a:solidFill>
                <a:latin typeface="Arial" pitchFamily="34" charset="0"/>
                <a:cs typeface="Arial" pitchFamily="34" charset="0"/>
              </a:rPr>
              <a:t>CMIP6 Projected Global Surface Temp.</a:t>
            </a:r>
            <a:br>
              <a:rPr lang="en-US" sz="3200" b="1" dirty="0">
                <a:solidFill>
                  <a:srgbClr val="FF0000"/>
                </a:solidFill>
                <a:latin typeface="Arial" pitchFamily="34" charset="0"/>
                <a:cs typeface="Arial" pitchFamily="34" charset="0"/>
              </a:rPr>
            </a:br>
            <a:r>
              <a:rPr lang="en-US" sz="2400" b="1" dirty="0">
                <a:solidFill>
                  <a:schemeClr val="bg2"/>
                </a:solidFill>
                <a:latin typeface="Arial" pitchFamily="34" charset="0"/>
                <a:cs typeface="Arial" pitchFamily="34" charset="0"/>
              </a:rPr>
              <a:t>1</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C = 1.8</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F</a:t>
            </a:r>
            <a:endParaRPr lang="en-US" sz="32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191055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89916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Why Do We Need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914400"/>
            <a:ext cx="8839200" cy="3947234"/>
          </a:xfrm>
          <a:prstGeom prst="rect">
            <a:avLst/>
          </a:prstGeom>
        </p:spPr>
        <p:txBody>
          <a:bodyPr wrap="square">
            <a:spAutoFit/>
          </a:bodyPr>
          <a:lstStyle/>
          <a:p>
            <a:pPr algn="l">
              <a:buFont typeface="Arial" pitchFamily="34" charset="0"/>
              <a:buChar char="•"/>
            </a:pPr>
            <a:r>
              <a:rPr lang="en-US" sz="2400" b="1" dirty="0"/>
              <a:t>  </a:t>
            </a:r>
            <a:r>
              <a:rPr lang="en-US" sz="2400" b="1" dirty="0">
                <a:solidFill>
                  <a:schemeClr val="tx2"/>
                </a:solidFill>
              </a:rPr>
              <a:t>Climate change </a:t>
            </a:r>
            <a:r>
              <a:rPr lang="en-US" sz="2400" b="1" dirty="0"/>
              <a:t>can greatly impact our daily life, the economy and the environment. </a:t>
            </a:r>
          </a:p>
          <a:p>
            <a:pPr algn="l"/>
            <a:endParaRPr lang="en-US" sz="1050" b="1" dirty="0">
              <a:solidFill>
                <a:schemeClr val="tx2"/>
              </a:solidFill>
            </a:endParaRPr>
          </a:p>
          <a:p>
            <a:pPr algn="l">
              <a:buFont typeface="Arial" pitchFamily="34" charset="0"/>
              <a:buChar char="•"/>
            </a:pPr>
            <a:r>
              <a:rPr lang="en-US" sz="2400" b="1" dirty="0">
                <a:solidFill>
                  <a:schemeClr val="tx2"/>
                </a:solidFill>
              </a:rPr>
              <a:t>  Information about future climate change </a:t>
            </a:r>
            <a:r>
              <a:rPr lang="en-US" sz="2400" b="1" dirty="0"/>
              <a:t>can help us: </a:t>
            </a:r>
          </a:p>
          <a:p>
            <a:pPr algn="l"/>
            <a:r>
              <a:rPr lang="en-US" sz="2400" b="1" dirty="0"/>
              <a:t>   - Evaluate its potential impacts and consequences.</a:t>
            </a:r>
          </a:p>
          <a:p>
            <a:pPr algn="l"/>
            <a:r>
              <a:rPr lang="en-US" sz="2400" b="1" dirty="0"/>
              <a:t>   - Mitigate future climate changes by reducing GHG emissions. </a:t>
            </a:r>
          </a:p>
          <a:p>
            <a:pPr algn="l"/>
            <a:r>
              <a:rPr lang="en-US" sz="2400" b="1" dirty="0"/>
              <a:t>   - Prepare for and adapt to future climates. </a:t>
            </a:r>
          </a:p>
          <a:p>
            <a:pPr algn="l"/>
            <a:r>
              <a:rPr lang="en-US" sz="2400" b="1" dirty="0"/>
              <a:t>   - New infrastructures need to be</a:t>
            </a:r>
          </a:p>
          <a:p>
            <a:pPr algn="l"/>
            <a:r>
              <a:rPr lang="en-US" sz="2400" b="1" dirty="0"/>
              <a:t>     designed for future climate </a:t>
            </a:r>
          </a:p>
          <a:p>
            <a:pPr algn="l"/>
            <a:r>
              <a:rPr lang="en-US" sz="2400" b="1" dirty="0"/>
              <a:t>     conditions. </a:t>
            </a:r>
          </a:p>
          <a:p>
            <a:pPr algn="l"/>
            <a:r>
              <a:rPr lang="en-US" sz="2400" b="1" dirty="0"/>
              <a:t>        </a:t>
            </a:r>
          </a:p>
        </p:txBody>
      </p:sp>
      <p:pic>
        <p:nvPicPr>
          <p:cNvPr id="99330" name="Picture 2" descr="http://www.epa.gov/climatechange/science/images/ipcc_scenario_prediction.gif"/>
          <p:cNvPicPr>
            <a:picLocks noChangeAspect="1" noChangeArrowheads="1"/>
          </p:cNvPicPr>
          <p:nvPr/>
        </p:nvPicPr>
        <p:blipFill>
          <a:blip r:embed="rId3" cstate="print"/>
          <a:srcRect/>
          <a:stretch>
            <a:fillRect/>
          </a:stretch>
        </p:blipFill>
        <p:spPr bwMode="auto">
          <a:xfrm>
            <a:off x="4495800" y="3369710"/>
            <a:ext cx="4629150" cy="3335889"/>
          </a:xfrm>
          <a:prstGeom prst="rect">
            <a:avLst/>
          </a:prstGeom>
          <a:noFill/>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B0A0E-5B1F-4C4E-B1E9-B368144405B9}"/>
              </a:ext>
            </a:extLst>
          </p:cNvPr>
          <p:cNvSpPr>
            <a:spLocks noGrp="1"/>
          </p:cNvSpPr>
          <p:nvPr>
            <p:ph type="sldNum" sz="quarter" idx="12"/>
          </p:nvPr>
        </p:nvSpPr>
        <p:spPr/>
        <p:txBody>
          <a:bodyPr/>
          <a:lstStyle/>
          <a:p>
            <a:fld id="{E20A9E22-E495-4B12-915B-84514F5C47F8}" type="slidenum">
              <a:rPr lang="en-US" smtClean="0"/>
              <a:pPr/>
              <a:t>40</a:t>
            </a:fld>
            <a:endParaRPr lang="en-US" dirty="0"/>
          </a:p>
        </p:txBody>
      </p:sp>
      <p:pic>
        <p:nvPicPr>
          <p:cNvPr id="7" name="Picture 6">
            <a:extLst>
              <a:ext uri="{FF2B5EF4-FFF2-40B4-BE49-F238E27FC236}">
                <a16:creationId xmlns:a16="http://schemas.microsoft.com/office/drawing/2014/main" id="{6D3F4A19-AC9F-4FA1-A298-C76FC5BF373A}"/>
              </a:ext>
            </a:extLst>
          </p:cNvPr>
          <p:cNvPicPr>
            <a:picLocks noChangeAspect="1"/>
          </p:cNvPicPr>
          <p:nvPr/>
        </p:nvPicPr>
        <p:blipFill>
          <a:blip r:embed="rId3"/>
          <a:stretch>
            <a:fillRect/>
          </a:stretch>
        </p:blipFill>
        <p:spPr>
          <a:xfrm>
            <a:off x="381000" y="609600"/>
            <a:ext cx="8570723" cy="6092438"/>
          </a:xfrm>
          <a:prstGeom prst="rect">
            <a:avLst/>
          </a:prstGeom>
        </p:spPr>
      </p:pic>
      <p:sp>
        <p:nvSpPr>
          <p:cNvPr id="8" name="TextBox 7">
            <a:extLst>
              <a:ext uri="{FF2B5EF4-FFF2-40B4-BE49-F238E27FC236}">
                <a16:creationId xmlns:a16="http://schemas.microsoft.com/office/drawing/2014/main" id="{8BB3CE90-0AB4-4754-A4BB-57C8E617CD6E}"/>
              </a:ext>
            </a:extLst>
          </p:cNvPr>
          <p:cNvSpPr txBox="1"/>
          <p:nvPr/>
        </p:nvSpPr>
        <p:spPr>
          <a:xfrm>
            <a:off x="1676400" y="76200"/>
            <a:ext cx="6818122" cy="523220"/>
          </a:xfrm>
          <a:prstGeom prst="rect">
            <a:avLst/>
          </a:prstGeom>
          <a:noFill/>
        </p:spPr>
        <p:txBody>
          <a:bodyPr wrap="square" rtlCol="0">
            <a:spAutoFit/>
          </a:bodyPr>
          <a:lstStyle/>
          <a:p>
            <a:r>
              <a:rPr lang="en-US" b="1" dirty="0">
                <a:solidFill>
                  <a:srgbClr val="FF0000"/>
                </a:solidFill>
              </a:rPr>
              <a:t>CMIP6 Model-projected Global T Change</a:t>
            </a:r>
            <a:endParaRPr lang="en-US" sz="4000" b="1" dirty="0">
              <a:solidFill>
                <a:srgbClr val="FF0000"/>
              </a:solidFill>
            </a:endParaRPr>
          </a:p>
        </p:txBody>
      </p:sp>
      <p:sp>
        <p:nvSpPr>
          <p:cNvPr id="9" name="TextBox 8">
            <a:extLst>
              <a:ext uri="{FF2B5EF4-FFF2-40B4-BE49-F238E27FC236}">
                <a16:creationId xmlns:a16="http://schemas.microsoft.com/office/drawing/2014/main" id="{BB08F26B-0751-46AB-8ACC-F95B8ED7B452}"/>
              </a:ext>
            </a:extLst>
          </p:cNvPr>
          <p:cNvSpPr txBox="1"/>
          <p:nvPr/>
        </p:nvSpPr>
        <p:spPr>
          <a:xfrm>
            <a:off x="7303698" y="6367046"/>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1870400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1D6001-F57D-4D2B-B2B8-3F1B3DE8EC7E}"/>
              </a:ext>
            </a:extLst>
          </p:cNvPr>
          <p:cNvSpPr>
            <a:spLocks noGrp="1"/>
          </p:cNvSpPr>
          <p:nvPr>
            <p:ph type="sldNum" sz="quarter" idx="12"/>
          </p:nvPr>
        </p:nvSpPr>
        <p:spPr/>
        <p:txBody>
          <a:bodyPr/>
          <a:lstStyle/>
          <a:p>
            <a:fld id="{E20A9E22-E495-4B12-915B-84514F5C47F8}" type="slidenum">
              <a:rPr lang="en-US" smtClean="0"/>
              <a:pPr/>
              <a:t>41</a:t>
            </a:fld>
            <a:endParaRPr lang="en-US" dirty="0"/>
          </a:p>
        </p:txBody>
      </p:sp>
      <p:pic>
        <p:nvPicPr>
          <p:cNvPr id="6" name="Picture 5">
            <a:extLst>
              <a:ext uri="{FF2B5EF4-FFF2-40B4-BE49-F238E27FC236}">
                <a16:creationId xmlns:a16="http://schemas.microsoft.com/office/drawing/2014/main" id="{AFD07AB9-77F5-424A-BAAD-F263143A2187}"/>
              </a:ext>
            </a:extLst>
          </p:cNvPr>
          <p:cNvPicPr>
            <a:picLocks noChangeAspect="1"/>
          </p:cNvPicPr>
          <p:nvPr/>
        </p:nvPicPr>
        <p:blipFill>
          <a:blip r:embed="rId2"/>
          <a:stretch>
            <a:fillRect/>
          </a:stretch>
        </p:blipFill>
        <p:spPr>
          <a:xfrm>
            <a:off x="0" y="784899"/>
            <a:ext cx="9144000" cy="5288201"/>
          </a:xfrm>
          <a:prstGeom prst="rect">
            <a:avLst/>
          </a:prstGeom>
        </p:spPr>
      </p:pic>
      <p:sp>
        <p:nvSpPr>
          <p:cNvPr id="7" name="TextBox 6">
            <a:extLst>
              <a:ext uri="{FF2B5EF4-FFF2-40B4-BE49-F238E27FC236}">
                <a16:creationId xmlns:a16="http://schemas.microsoft.com/office/drawing/2014/main" id="{83895252-7E74-478F-BA08-E61DCD144A11}"/>
              </a:ext>
            </a:extLst>
          </p:cNvPr>
          <p:cNvSpPr txBox="1"/>
          <p:nvPr/>
        </p:nvSpPr>
        <p:spPr>
          <a:xfrm>
            <a:off x="7303698" y="6367046"/>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2220322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E5D4F1-4000-473A-BE06-949CE408D156}"/>
              </a:ext>
            </a:extLst>
          </p:cNvPr>
          <p:cNvSpPr>
            <a:spLocks noGrp="1"/>
          </p:cNvSpPr>
          <p:nvPr>
            <p:ph type="sldNum" sz="quarter" idx="12"/>
          </p:nvPr>
        </p:nvSpPr>
        <p:spPr/>
        <p:txBody>
          <a:bodyPr/>
          <a:lstStyle/>
          <a:p>
            <a:fld id="{E20A9E22-E495-4B12-915B-84514F5C47F8}" type="slidenum">
              <a:rPr lang="en-US" smtClean="0"/>
              <a:pPr/>
              <a:t>42</a:t>
            </a:fld>
            <a:endParaRPr lang="en-US" dirty="0"/>
          </a:p>
        </p:txBody>
      </p:sp>
      <p:pic>
        <p:nvPicPr>
          <p:cNvPr id="6" name="Picture 5">
            <a:extLst>
              <a:ext uri="{FF2B5EF4-FFF2-40B4-BE49-F238E27FC236}">
                <a16:creationId xmlns:a16="http://schemas.microsoft.com/office/drawing/2014/main" id="{0E302C31-C469-449B-ADCF-4052835E24CC}"/>
              </a:ext>
            </a:extLst>
          </p:cNvPr>
          <p:cNvPicPr>
            <a:picLocks noChangeAspect="1"/>
          </p:cNvPicPr>
          <p:nvPr/>
        </p:nvPicPr>
        <p:blipFill>
          <a:blip r:embed="rId2"/>
          <a:stretch>
            <a:fillRect/>
          </a:stretch>
        </p:blipFill>
        <p:spPr>
          <a:xfrm>
            <a:off x="0" y="990600"/>
            <a:ext cx="10412880" cy="5181600"/>
          </a:xfrm>
          <a:prstGeom prst="rect">
            <a:avLst/>
          </a:prstGeom>
        </p:spPr>
      </p:pic>
      <p:sp>
        <p:nvSpPr>
          <p:cNvPr id="7" name="TextBox 6">
            <a:extLst>
              <a:ext uri="{FF2B5EF4-FFF2-40B4-BE49-F238E27FC236}">
                <a16:creationId xmlns:a16="http://schemas.microsoft.com/office/drawing/2014/main" id="{C6BA9801-34AE-4CDB-9A5A-9D182EF1F6AF}"/>
              </a:ext>
            </a:extLst>
          </p:cNvPr>
          <p:cNvSpPr txBox="1"/>
          <p:nvPr/>
        </p:nvSpPr>
        <p:spPr>
          <a:xfrm>
            <a:off x="1447800" y="467380"/>
            <a:ext cx="6818122" cy="523220"/>
          </a:xfrm>
          <a:prstGeom prst="rect">
            <a:avLst/>
          </a:prstGeom>
          <a:noFill/>
        </p:spPr>
        <p:txBody>
          <a:bodyPr wrap="square" rtlCol="0">
            <a:spAutoFit/>
          </a:bodyPr>
          <a:lstStyle/>
          <a:p>
            <a:r>
              <a:rPr lang="en-US" b="1" dirty="0">
                <a:solidFill>
                  <a:srgbClr val="FF0000"/>
                </a:solidFill>
              </a:rPr>
              <a:t>CMIP6 Model-projected Global T Change</a:t>
            </a:r>
            <a:endParaRPr lang="en-US" sz="4000" b="1" dirty="0">
              <a:solidFill>
                <a:srgbClr val="FF0000"/>
              </a:solidFill>
            </a:endParaRPr>
          </a:p>
        </p:txBody>
      </p:sp>
      <p:sp>
        <p:nvSpPr>
          <p:cNvPr id="8" name="TextBox 7">
            <a:extLst>
              <a:ext uri="{FF2B5EF4-FFF2-40B4-BE49-F238E27FC236}">
                <a16:creationId xmlns:a16="http://schemas.microsoft.com/office/drawing/2014/main" id="{CBDF4AB2-E51E-47F3-8954-7C9AF7DE502E}"/>
              </a:ext>
            </a:extLst>
          </p:cNvPr>
          <p:cNvSpPr txBox="1"/>
          <p:nvPr/>
        </p:nvSpPr>
        <p:spPr>
          <a:xfrm>
            <a:off x="7075098" y="6367046"/>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4072132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1524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Global P Change vs. T Change</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05826" name="Picture 2"/>
          <p:cNvPicPr>
            <a:picLocks noChangeAspect="1" noChangeArrowheads="1"/>
          </p:cNvPicPr>
          <p:nvPr/>
        </p:nvPicPr>
        <p:blipFill>
          <a:blip r:embed="rId2" cstate="print"/>
          <a:srcRect l="51906"/>
          <a:stretch>
            <a:fillRect/>
          </a:stretch>
        </p:blipFill>
        <p:spPr bwMode="auto">
          <a:xfrm>
            <a:off x="1752600" y="990600"/>
            <a:ext cx="6054725" cy="564974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1524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Global d(</a:t>
            </a:r>
            <a:r>
              <a:rPr lang="en-US" sz="3600" b="1" kern="0" dirty="0" err="1">
                <a:solidFill>
                  <a:srgbClr val="FF3300"/>
                </a:solidFill>
                <a:latin typeface="Arial" charset="0"/>
                <a:ea typeface="SimSun" pitchFamily="2" charset="-122"/>
              </a:rPr>
              <a:t>lnP</a:t>
            </a:r>
            <a:r>
              <a:rPr lang="en-US" sz="3600" b="1" kern="0" dirty="0">
                <a:solidFill>
                  <a:srgbClr val="FF3300"/>
                </a:solidFill>
                <a:latin typeface="Arial" charset="0"/>
                <a:ea typeface="SimSun" pitchFamily="2" charset="-122"/>
              </a:rPr>
              <a:t>)/dT Ratio, CMIP5</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06850" name="Picture 2"/>
          <p:cNvPicPr>
            <a:picLocks noChangeAspect="1" noChangeArrowheads="1"/>
          </p:cNvPicPr>
          <p:nvPr/>
        </p:nvPicPr>
        <p:blipFill>
          <a:blip r:embed="rId3" cstate="print"/>
          <a:srcRect/>
          <a:stretch>
            <a:fillRect/>
          </a:stretch>
        </p:blipFill>
        <p:spPr bwMode="auto">
          <a:xfrm>
            <a:off x="381000" y="914400"/>
            <a:ext cx="8461375" cy="5791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4" name="Picture 2"/>
          <p:cNvPicPr>
            <a:picLocks noChangeAspect="1" noChangeArrowheads="1"/>
          </p:cNvPicPr>
          <p:nvPr/>
        </p:nvPicPr>
        <p:blipFill>
          <a:blip r:embed="rId3" cstate="print"/>
          <a:srcRect t="49844"/>
          <a:stretch>
            <a:fillRect/>
          </a:stretch>
        </p:blipFill>
        <p:spPr bwMode="auto">
          <a:xfrm>
            <a:off x="14816" y="2133600"/>
            <a:ext cx="9097434" cy="3352800"/>
          </a:xfrm>
          <a:prstGeom prst="rect">
            <a:avLst/>
          </a:prstGeom>
          <a:noFill/>
          <a:ln w="9525">
            <a:noFill/>
            <a:miter lim="800000"/>
            <a:headEnd/>
            <a:tailEnd/>
          </a:ln>
        </p:spPr>
      </p:pic>
      <p:sp>
        <p:nvSpPr>
          <p:cNvPr id="5" name="Rectangle 2"/>
          <p:cNvSpPr>
            <a:spLocks noGrp="1" noChangeArrowheads="1"/>
          </p:cNvSpPr>
          <p:nvPr>
            <p:ph type="title"/>
          </p:nvPr>
        </p:nvSpPr>
        <p:spPr>
          <a:xfrm>
            <a:off x="28575" y="844550"/>
            <a:ext cx="8963025" cy="908050"/>
          </a:xfrm>
        </p:spPr>
        <p:txBody>
          <a:bodyPr/>
          <a:lstStyle/>
          <a:p>
            <a:r>
              <a:rPr lang="en-US" sz="4000" b="1" dirty="0">
                <a:solidFill>
                  <a:srgbClr val="FF0000"/>
                </a:solidFill>
                <a:latin typeface="Arial" pitchFamily="34" charset="0"/>
                <a:cs typeface="Arial" pitchFamily="34" charset="0"/>
              </a:rPr>
              <a:t>CMIP5 T and P Change Patterns</a:t>
            </a:r>
          </a:p>
        </p:txBody>
      </p:sp>
      <p:sp>
        <p:nvSpPr>
          <p:cNvPr id="14" name="TextBox 13"/>
          <p:cNvSpPr txBox="1"/>
          <p:nvPr/>
        </p:nvSpPr>
        <p:spPr>
          <a:xfrm>
            <a:off x="2171415" y="5715000"/>
            <a:ext cx="4887877"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2081-2100 minus 1986-2005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CMIP5 Projected Surface Warming</a:t>
            </a:r>
          </a:p>
        </p:txBody>
      </p:sp>
      <p:sp>
        <p:nvSpPr>
          <p:cNvPr id="4"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93185" name="Picture 1"/>
          <p:cNvPicPr>
            <a:picLocks noChangeAspect="1" noChangeArrowheads="1"/>
          </p:cNvPicPr>
          <p:nvPr/>
        </p:nvPicPr>
        <p:blipFill>
          <a:blip r:embed="rId3" cstate="print"/>
          <a:srcRect/>
          <a:stretch>
            <a:fillRect/>
          </a:stretch>
        </p:blipFill>
        <p:spPr bwMode="auto">
          <a:xfrm>
            <a:off x="25400" y="1219199"/>
            <a:ext cx="9074150" cy="5289519"/>
          </a:xfrm>
          <a:prstGeom prst="rect">
            <a:avLst/>
          </a:prstGeom>
          <a:noFill/>
          <a:ln w="9525">
            <a:noFill/>
            <a:miter lim="800000"/>
            <a:headEnd/>
            <a:tailEnd/>
          </a:ln>
        </p:spPr>
      </p:pic>
      <p:sp>
        <p:nvSpPr>
          <p:cNvPr id="8" name="TextBox 7"/>
          <p:cNvSpPr txBox="1"/>
          <p:nvPr/>
        </p:nvSpPr>
        <p:spPr>
          <a:xfrm>
            <a:off x="3810000" y="757535"/>
            <a:ext cx="1263487" cy="461665"/>
          </a:xfrm>
          <a:prstGeom prst="rect">
            <a:avLst/>
          </a:prstGeom>
          <a:noFill/>
        </p:spPr>
        <p:txBody>
          <a:bodyPr wrap="none" rtlCol="0">
            <a:spAutoFit/>
          </a:bodyPr>
          <a:lstStyle/>
          <a:p>
            <a:r>
              <a:rPr lang="en-US" sz="2400" b="1" dirty="0">
                <a:latin typeface="Arial" pitchFamily="34" charset="0"/>
                <a:cs typeface="Arial" pitchFamily="34" charset="0"/>
              </a:rPr>
              <a:t>RCP4.5</a:t>
            </a:r>
          </a:p>
        </p:txBody>
      </p:sp>
      <p:sp>
        <p:nvSpPr>
          <p:cNvPr id="9" name="TextBox 8"/>
          <p:cNvSpPr txBox="1"/>
          <p:nvPr/>
        </p:nvSpPr>
        <p:spPr>
          <a:xfrm>
            <a:off x="762000" y="762000"/>
            <a:ext cx="1263487" cy="461665"/>
          </a:xfrm>
          <a:prstGeom prst="rect">
            <a:avLst/>
          </a:prstGeom>
          <a:noFill/>
        </p:spPr>
        <p:txBody>
          <a:bodyPr wrap="none" rtlCol="0">
            <a:spAutoFit/>
          </a:bodyPr>
          <a:lstStyle/>
          <a:p>
            <a:r>
              <a:rPr lang="en-US" sz="2400" b="1" dirty="0">
                <a:latin typeface="Arial" pitchFamily="34" charset="0"/>
                <a:cs typeface="Arial" pitchFamily="34" charset="0"/>
              </a:rPr>
              <a:t>RCP2.6</a:t>
            </a:r>
          </a:p>
        </p:txBody>
      </p:sp>
      <p:sp>
        <p:nvSpPr>
          <p:cNvPr id="10" name="TextBox 9"/>
          <p:cNvSpPr txBox="1"/>
          <p:nvPr/>
        </p:nvSpPr>
        <p:spPr>
          <a:xfrm>
            <a:off x="6737513" y="762000"/>
            <a:ext cx="1263487" cy="461665"/>
          </a:xfrm>
          <a:prstGeom prst="rect">
            <a:avLst/>
          </a:prstGeom>
          <a:noFill/>
        </p:spPr>
        <p:txBody>
          <a:bodyPr wrap="none" rtlCol="0">
            <a:spAutoFit/>
          </a:bodyPr>
          <a:lstStyle/>
          <a:p>
            <a:r>
              <a:rPr lang="en-US" sz="2400" b="1" dirty="0">
                <a:latin typeface="Arial" pitchFamily="34" charset="0"/>
                <a:cs typeface="Arial" pitchFamily="34" charset="0"/>
              </a:rPr>
              <a:t>RCP8.5</a:t>
            </a:r>
          </a:p>
        </p:txBody>
      </p:sp>
      <p:sp>
        <p:nvSpPr>
          <p:cNvPr id="11" name="TextBox 10"/>
          <p:cNvSpPr txBox="1"/>
          <p:nvPr/>
        </p:nvSpPr>
        <p:spPr>
          <a:xfrm>
            <a:off x="2286000" y="2450068"/>
            <a:ext cx="1287532" cy="369332"/>
          </a:xfrm>
          <a:prstGeom prst="rect">
            <a:avLst/>
          </a:prstGeom>
          <a:noFill/>
        </p:spPr>
        <p:txBody>
          <a:bodyPr wrap="none" rtlCol="0">
            <a:spAutoFit/>
          </a:bodyPr>
          <a:lstStyle/>
          <a:p>
            <a:r>
              <a:rPr lang="en-US" sz="1800" b="1" dirty="0">
                <a:latin typeface="Arial" pitchFamily="34" charset="0"/>
                <a:cs typeface="Arial" pitchFamily="34" charset="0"/>
              </a:rPr>
              <a:t>2046-2065</a:t>
            </a:r>
          </a:p>
        </p:txBody>
      </p:sp>
      <p:sp>
        <p:nvSpPr>
          <p:cNvPr id="12" name="TextBox 11"/>
          <p:cNvSpPr txBox="1"/>
          <p:nvPr/>
        </p:nvSpPr>
        <p:spPr>
          <a:xfrm>
            <a:off x="2310161" y="4191000"/>
            <a:ext cx="1287532" cy="369332"/>
          </a:xfrm>
          <a:prstGeom prst="rect">
            <a:avLst/>
          </a:prstGeom>
          <a:noFill/>
        </p:spPr>
        <p:txBody>
          <a:bodyPr wrap="none" rtlCol="0">
            <a:spAutoFit/>
          </a:bodyPr>
          <a:lstStyle/>
          <a:p>
            <a:r>
              <a:rPr lang="en-US" sz="1800" b="1" dirty="0">
                <a:latin typeface="Arial" pitchFamily="34" charset="0"/>
                <a:cs typeface="Arial" pitchFamily="34" charset="0"/>
              </a:rPr>
              <a:t>2081-2100</a:t>
            </a:r>
          </a:p>
        </p:txBody>
      </p:sp>
      <p:sp>
        <p:nvSpPr>
          <p:cNvPr id="13" name="TextBox 12"/>
          <p:cNvSpPr txBox="1"/>
          <p:nvPr/>
        </p:nvSpPr>
        <p:spPr>
          <a:xfrm>
            <a:off x="2286000" y="5867400"/>
            <a:ext cx="1287532" cy="369332"/>
          </a:xfrm>
          <a:prstGeom prst="rect">
            <a:avLst/>
          </a:prstGeom>
          <a:noFill/>
        </p:spPr>
        <p:txBody>
          <a:bodyPr wrap="none" rtlCol="0">
            <a:spAutoFit/>
          </a:bodyPr>
          <a:lstStyle/>
          <a:p>
            <a:r>
              <a:rPr lang="en-US" sz="1800" b="1" dirty="0">
                <a:latin typeface="Arial" pitchFamily="34" charset="0"/>
                <a:cs typeface="Arial" pitchFamily="34" charset="0"/>
              </a:rPr>
              <a:t>2181-2200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E7B97-F14E-4A7A-B828-661AB77C8196}"/>
              </a:ext>
            </a:extLst>
          </p:cNvPr>
          <p:cNvPicPr>
            <a:picLocks noChangeAspect="1"/>
          </p:cNvPicPr>
          <p:nvPr/>
        </p:nvPicPr>
        <p:blipFill>
          <a:blip r:embed="rId2"/>
          <a:stretch>
            <a:fillRect/>
          </a:stretch>
        </p:blipFill>
        <p:spPr>
          <a:xfrm>
            <a:off x="0" y="708991"/>
            <a:ext cx="9144000" cy="5996609"/>
          </a:xfrm>
          <a:prstGeom prst="rect">
            <a:avLst/>
          </a:prstGeom>
        </p:spPr>
      </p:pic>
      <p:sp>
        <p:nvSpPr>
          <p:cNvPr id="4" name="Rectangle 2">
            <a:extLst>
              <a:ext uri="{FF2B5EF4-FFF2-40B4-BE49-F238E27FC236}">
                <a16:creationId xmlns:a16="http://schemas.microsoft.com/office/drawing/2014/main" id="{74C3A550-81D7-4CA1-8F23-BE4F93225FB0}"/>
              </a:ext>
            </a:extLst>
          </p:cNvPr>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CMIP6 Projected Surface Warming Pattern</a:t>
            </a:r>
          </a:p>
        </p:txBody>
      </p:sp>
      <p:sp>
        <p:nvSpPr>
          <p:cNvPr id="5" name="TextBox 4">
            <a:extLst>
              <a:ext uri="{FF2B5EF4-FFF2-40B4-BE49-F238E27FC236}">
                <a16:creationId xmlns:a16="http://schemas.microsoft.com/office/drawing/2014/main" id="{02818C4C-9908-4EBE-B439-8991C4073953}"/>
              </a:ext>
            </a:extLst>
          </p:cNvPr>
          <p:cNvSpPr txBox="1"/>
          <p:nvPr/>
        </p:nvSpPr>
        <p:spPr>
          <a:xfrm>
            <a:off x="7303698" y="6248400"/>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1979192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30DA5-BF74-464A-AF1A-9BF297963CB8}"/>
              </a:ext>
            </a:extLst>
          </p:cNvPr>
          <p:cNvPicPr>
            <a:picLocks noChangeAspect="1"/>
          </p:cNvPicPr>
          <p:nvPr/>
        </p:nvPicPr>
        <p:blipFill>
          <a:blip r:embed="rId2"/>
          <a:stretch>
            <a:fillRect/>
          </a:stretch>
        </p:blipFill>
        <p:spPr>
          <a:xfrm>
            <a:off x="609600" y="267700"/>
            <a:ext cx="7783778" cy="6590300"/>
          </a:xfrm>
          <a:prstGeom prst="rect">
            <a:avLst/>
          </a:prstGeom>
        </p:spPr>
      </p:pic>
      <p:sp>
        <p:nvSpPr>
          <p:cNvPr id="4" name="Rectangle 2">
            <a:extLst>
              <a:ext uri="{FF2B5EF4-FFF2-40B4-BE49-F238E27FC236}">
                <a16:creationId xmlns:a16="http://schemas.microsoft.com/office/drawing/2014/main" id="{CA81D2BB-EDA6-45BC-A366-1F3E74ECA476}"/>
              </a:ext>
            </a:extLst>
          </p:cNvPr>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CMIP6 Projected </a:t>
            </a:r>
            <a:r>
              <a:rPr lang="en-US" sz="2400" b="1" kern="0" dirty="0" err="1">
                <a:solidFill>
                  <a:srgbClr val="FF3300"/>
                </a:solidFill>
                <a:latin typeface="Arial" charset="0"/>
                <a:ea typeface="SimSun" pitchFamily="2" charset="-122"/>
              </a:rPr>
              <a:t>Precip</a:t>
            </a:r>
            <a:r>
              <a:rPr lang="en-US" sz="2400" b="1" kern="0" dirty="0">
                <a:solidFill>
                  <a:srgbClr val="FF3300"/>
                </a:solidFill>
                <a:latin typeface="Arial" charset="0"/>
                <a:ea typeface="SimSun" pitchFamily="2" charset="-122"/>
              </a:rPr>
              <a:t> and S.M. Change Patterns</a:t>
            </a:r>
          </a:p>
        </p:txBody>
      </p:sp>
      <p:sp>
        <p:nvSpPr>
          <p:cNvPr id="5" name="TextBox 4">
            <a:extLst>
              <a:ext uri="{FF2B5EF4-FFF2-40B4-BE49-F238E27FC236}">
                <a16:creationId xmlns:a16="http://schemas.microsoft.com/office/drawing/2014/main" id="{E51BEEC3-925B-4FB8-A69A-9E85EEF86C8E}"/>
              </a:ext>
            </a:extLst>
          </p:cNvPr>
          <p:cNvSpPr txBox="1"/>
          <p:nvPr/>
        </p:nvSpPr>
        <p:spPr>
          <a:xfrm>
            <a:off x="7456098" y="6367046"/>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1543174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1750" y="243225"/>
            <a:ext cx="9067800" cy="6538575"/>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How Do We Make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32" name="Group 31"/>
          <p:cNvGrpSpPr/>
          <p:nvPr/>
        </p:nvGrpSpPr>
        <p:grpSpPr>
          <a:xfrm>
            <a:off x="990600" y="1028700"/>
            <a:ext cx="6705600" cy="5600700"/>
            <a:chOff x="381000" y="1028700"/>
            <a:chExt cx="6705600" cy="5600700"/>
          </a:xfrm>
        </p:grpSpPr>
        <p:sp>
          <p:nvSpPr>
            <p:cNvPr id="6" name="Rectangle 5"/>
            <p:cNvSpPr/>
            <p:nvPr/>
          </p:nvSpPr>
          <p:spPr bwMode="auto">
            <a:xfrm>
              <a:off x="381000" y="10668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Projections of future population growth, economy, energy sources, etc.</a:t>
              </a:r>
              <a:endParaRPr kumimoji="0" lang="en-US" sz="1400" b="1" i="0" u="none" strike="noStrike" cap="none" normalizeH="0" baseline="0" dirty="0">
                <a:ln>
                  <a:noFill/>
                </a:ln>
                <a:effectLst/>
                <a:latin typeface="Arial Narrow" pitchFamily="34" charset="0"/>
              </a:endParaRPr>
            </a:p>
          </p:txBody>
        </p:sp>
        <p:sp>
          <p:nvSpPr>
            <p:cNvPr id="7" name="Rectangle 6"/>
            <p:cNvSpPr/>
            <p:nvPr/>
          </p:nvSpPr>
          <p:spPr bwMode="auto">
            <a:xfrm>
              <a:off x="381000" y="26670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Model projections of future GHG emissions scenarios</a:t>
              </a:r>
              <a:endParaRPr kumimoji="0" lang="en-US" sz="1400" b="1" i="0" u="none" strike="noStrike" cap="none" normalizeH="0" baseline="0" dirty="0">
                <a:ln>
                  <a:noFill/>
                </a:ln>
                <a:effectLst/>
                <a:latin typeface="Arial Narrow" pitchFamily="34" charset="0"/>
              </a:endParaRPr>
            </a:p>
          </p:txBody>
        </p:sp>
        <p:sp>
          <p:nvSpPr>
            <p:cNvPr id="8" name="Down Arrow 7"/>
            <p:cNvSpPr/>
            <p:nvPr/>
          </p:nvSpPr>
          <p:spPr bwMode="auto">
            <a:xfrm>
              <a:off x="1524000" y="18288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381000" y="426085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Model Projections of future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t>GHG concentrations</a:t>
              </a:r>
              <a:endParaRPr kumimoji="0" lang="en-US" sz="1400" b="1" i="0" u="none" strike="noStrike" cap="none" normalizeH="0" baseline="0" dirty="0">
                <a:ln>
                  <a:noFill/>
                </a:ln>
                <a:effectLst/>
                <a:latin typeface="Arial Narrow" pitchFamily="34" charset="0"/>
              </a:endParaRPr>
            </a:p>
          </p:txBody>
        </p:sp>
        <p:sp>
          <p:nvSpPr>
            <p:cNvPr id="10" name="Down Arrow 9"/>
            <p:cNvSpPr/>
            <p:nvPr/>
          </p:nvSpPr>
          <p:spPr bwMode="auto">
            <a:xfrm>
              <a:off x="1447800" y="3441192"/>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Rectangle 11"/>
            <p:cNvSpPr/>
            <p:nvPr/>
          </p:nvSpPr>
          <p:spPr bwMode="auto">
            <a:xfrm>
              <a:off x="4572000" y="10287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Narrow" pitchFamily="34" charset="0"/>
                </a:rPr>
                <a:t>Earth</a:t>
              </a:r>
              <a:r>
                <a:rPr kumimoji="0" lang="en-US" sz="1800" b="1" i="0" u="none" strike="noStrike" cap="none" normalizeH="0" dirty="0">
                  <a:ln>
                    <a:noFill/>
                  </a:ln>
                  <a:solidFill>
                    <a:schemeClr val="tx2"/>
                  </a:solidFill>
                  <a:effectLst/>
                  <a:latin typeface="Arial Narrow" pitchFamily="34" charset="0"/>
                </a:rPr>
                <a:t> System Models</a:t>
              </a:r>
              <a:endParaRPr kumimoji="0" lang="en-US" sz="1800" b="1" i="0" u="none" strike="noStrike" cap="none" normalizeH="0" baseline="0" dirty="0">
                <a:ln>
                  <a:noFill/>
                </a:ln>
                <a:solidFill>
                  <a:schemeClr val="tx2"/>
                </a:solidFill>
                <a:effectLst/>
                <a:latin typeface="Arial Narrow" pitchFamily="34" charset="0"/>
              </a:endParaRPr>
            </a:p>
          </p:txBody>
        </p:sp>
        <p:cxnSp>
          <p:nvCxnSpPr>
            <p:cNvPr id="21" name="Elbow Connector 20"/>
            <p:cNvCxnSpPr>
              <a:stCxn id="9" idx="3"/>
              <a:endCxn id="12" idx="1"/>
            </p:cNvCxnSpPr>
            <p:nvPr/>
          </p:nvCxnSpPr>
          <p:spPr bwMode="auto">
            <a:xfrm flipV="1">
              <a:off x="2895600" y="1409700"/>
              <a:ext cx="1676400" cy="3232150"/>
            </a:xfrm>
            <a:prstGeom prst="bentConnector3">
              <a:avLst>
                <a:gd name="adj1" fmla="val 23485"/>
              </a:avLst>
            </a:prstGeom>
            <a:solidFill>
              <a:schemeClr val="accent1"/>
            </a:solidFill>
            <a:ln w="63500" cap="flat" cmpd="sng" algn="ctr">
              <a:solidFill>
                <a:schemeClr val="bg2"/>
              </a:solidFill>
              <a:prstDash val="solid"/>
              <a:round/>
              <a:headEnd type="none" w="med" len="med"/>
              <a:tailEnd type="arrow"/>
            </a:ln>
            <a:effectLst/>
          </p:spPr>
        </p:cxnSp>
        <p:sp>
          <p:nvSpPr>
            <p:cNvPr id="24" name="Rectangle 23"/>
            <p:cNvSpPr/>
            <p:nvPr/>
          </p:nvSpPr>
          <p:spPr bwMode="auto">
            <a:xfrm>
              <a:off x="4572000" y="26416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Global climate projections from multiple models &amp; multiple runs</a:t>
              </a:r>
              <a:endParaRPr kumimoji="0" lang="en-US" sz="1400" b="1" i="0" u="none" strike="noStrike" cap="none" normalizeH="0" baseline="0" dirty="0">
                <a:ln>
                  <a:noFill/>
                </a:ln>
                <a:effectLst/>
                <a:latin typeface="Arial Narrow" pitchFamily="34" charset="0"/>
              </a:endParaRPr>
            </a:p>
          </p:txBody>
        </p:sp>
        <p:sp>
          <p:nvSpPr>
            <p:cNvPr id="25" name="Down Arrow 24"/>
            <p:cNvSpPr/>
            <p:nvPr/>
          </p:nvSpPr>
          <p:spPr bwMode="auto">
            <a:xfrm>
              <a:off x="5715000" y="18034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6" name="Rectangle 25"/>
            <p:cNvSpPr/>
            <p:nvPr/>
          </p:nvSpPr>
          <p:spPr bwMode="auto">
            <a:xfrm>
              <a:off x="4572000" y="42672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b="1" dirty="0">
                  <a:solidFill>
                    <a:schemeClr val="tx2"/>
                  </a:solidFill>
                </a:rPr>
                <a:t>Regional climate model downscaling </a:t>
              </a:r>
              <a:endParaRPr kumimoji="0" lang="en-US" sz="1800" b="1" i="0" u="none" strike="noStrike" cap="none" normalizeH="0" baseline="0" dirty="0">
                <a:ln>
                  <a:noFill/>
                </a:ln>
                <a:solidFill>
                  <a:schemeClr val="tx2"/>
                </a:solidFill>
                <a:effectLst/>
                <a:latin typeface="Arial Narrow" pitchFamily="34" charset="0"/>
              </a:endParaRPr>
            </a:p>
          </p:txBody>
        </p:sp>
        <p:sp>
          <p:nvSpPr>
            <p:cNvPr id="27" name="Down Arrow 26"/>
            <p:cNvSpPr/>
            <p:nvPr/>
          </p:nvSpPr>
          <p:spPr bwMode="auto">
            <a:xfrm>
              <a:off x="5715000" y="34290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8" name="Rectangle 27"/>
            <p:cNvSpPr/>
            <p:nvPr/>
          </p:nvSpPr>
          <p:spPr bwMode="auto">
            <a:xfrm>
              <a:off x="4572000" y="58674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effectLst/>
                  <a:latin typeface="Arial Narrow" pitchFamily="34" charset="0"/>
                </a:rPr>
                <a:t>Regional &amp;</a:t>
              </a:r>
              <a:r>
                <a:rPr kumimoji="0" lang="en-US" sz="1400" b="1" i="0" u="none" strike="noStrike" cap="none" normalizeH="0" dirty="0">
                  <a:ln>
                    <a:noFill/>
                  </a:ln>
                  <a:effectLst/>
                  <a:latin typeface="Arial Narrow" pitchFamily="34" charset="0"/>
                </a:rPr>
                <a:t> local climate changes</a:t>
              </a:r>
              <a:endParaRPr kumimoji="0" lang="en-US" sz="1400" b="1" i="0" u="none" strike="noStrike" cap="none" normalizeH="0" baseline="0" dirty="0">
                <a:ln>
                  <a:noFill/>
                </a:ln>
                <a:effectLst/>
                <a:latin typeface="Arial Narrow" pitchFamily="34" charset="0"/>
              </a:endParaRPr>
            </a:p>
          </p:txBody>
        </p:sp>
        <p:sp>
          <p:nvSpPr>
            <p:cNvPr id="29" name="Down Arrow 28"/>
            <p:cNvSpPr/>
            <p:nvPr/>
          </p:nvSpPr>
          <p:spPr bwMode="auto">
            <a:xfrm>
              <a:off x="5715000" y="50292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0" name="Rectangle 29"/>
            <p:cNvSpPr/>
            <p:nvPr/>
          </p:nvSpPr>
          <p:spPr bwMode="auto">
            <a:xfrm>
              <a:off x="1079500" y="58674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effectLst/>
                  <a:latin typeface="Arial Narrow" pitchFamily="34" charset="0"/>
                </a:rPr>
                <a:t>Assessment of</a:t>
              </a:r>
              <a:r>
                <a:rPr kumimoji="0" lang="en-US" sz="1400" b="1" i="0" u="none" strike="noStrike" cap="none" normalizeH="0" dirty="0">
                  <a:ln>
                    <a:noFill/>
                  </a:ln>
                  <a:effectLst/>
                  <a:latin typeface="Arial Narrow" pitchFamily="34" charset="0"/>
                </a:rPr>
                <a:t> c</a:t>
              </a:r>
              <a:r>
                <a:rPr kumimoji="0" lang="en-US" sz="1400" b="1" i="0" u="none" strike="noStrike" cap="none" normalizeH="0" baseline="0" dirty="0">
                  <a:ln>
                    <a:noFill/>
                  </a:ln>
                  <a:effectLst/>
                  <a:latin typeface="Arial Narrow" pitchFamily="34" charset="0"/>
                </a:rPr>
                <a:t>limate change impacts</a:t>
              </a:r>
            </a:p>
          </p:txBody>
        </p:sp>
        <p:sp>
          <p:nvSpPr>
            <p:cNvPr id="31" name="Down Arrow 30"/>
            <p:cNvSpPr/>
            <p:nvPr/>
          </p:nvSpPr>
          <p:spPr bwMode="auto">
            <a:xfrm rot="5400000">
              <a:off x="3946398" y="5775198"/>
              <a:ext cx="304800" cy="946404"/>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CMIP5 Surface Relative Humidity Changes</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07874" name="Picture 2"/>
          <p:cNvPicPr>
            <a:picLocks noChangeAspect="1" noChangeArrowheads="1"/>
          </p:cNvPicPr>
          <p:nvPr/>
        </p:nvPicPr>
        <p:blipFill>
          <a:blip r:embed="rId3" cstate="print"/>
          <a:srcRect/>
          <a:stretch>
            <a:fillRect/>
          </a:stretch>
        </p:blipFill>
        <p:spPr bwMode="auto">
          <a:xfrm>
            <a:off x="73025" y="1638300"/>
            <a:ext cx="8997950" cy="4152900"/>
          </a:xfrm>
          <a:prstGeom prst="rect">
            <a:avLst/>
          </a:prstGeom>
          <a:noFill/>
          <a:ln w="9525">
            <a:noFill/>
            <a:miter lim="800000"/>
            <a:headEnd/>
            <a:tailEnd/>
          </a:ln>
        </p:spPr>
      </p:pic>
      <p:sp>
        <p:nvSpPr>
          <p:cNvPr id="5" name="TextBox 4"/>
          <p:cNvSpPr txBox="1"/>
          <p:nvPr/>
        </p:nvSpPr>
        <p:spPr>
          <a:xfrm>
            <a:off x="2273300" y="5734050"/>
            <a:ext cx="1199495"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Drier Air</a:t>
            </a:r>
          </a:p>
        </p:txBody>
      </p:sp>
      <p:sp>
        <p:nvSpPr>
          <p:cNvPr id="6" name="TextBox 5"/>
          <p:cNvSpPr txBox="1"/>
          <p:nvPr/>
        </p:nvSpPr>
        <p:spPr>
          <a:xfrm>
            <a:off x="4343400" y="5772090"/>
            <a:ext cx="1270028"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Moist Air</a:t>
            </a:r>
          </a:p>
        </p:txBody>
      </p:sp>
      <p:sp>
        <p:nvSpPr>
          <p:cNvPr id="7" name="TextBox 6"/>
          <p:cNvSpPr txBox="1"/>
          <p:nvPr/>
        </p:nvSpPr>
        <p:spPr>
          <a:xfrm>
            <a:off x="1301934" y="1200090"/>
            <a:ext cx="1338828"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Dec.-Feb.</a:t>
            </a:r>
          </a:p>
        </p:txBody>
      </p:sp>
      <p:sp>
        <p:nvSpPr>
          <p:cNvPr id="8" name="TextBox 7"/>
          <p:cNvSpPr txBox="1"/>
          <p:nvPr/>
        </p:nvSpPr>
        <p:spPr>
          <a:xfrm>
            <a:off x="3709543" y="1200090"/>
            <a:ext cx="1439818"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June-Aug.</a:t>
            </a:r>
          </a:p>
        </p:txBody>
      </p:sp>
      <p:sp>
        <p:nvSpPr>
          <p:cNvPr id="9" name="TextBox 8"/>
          <p:cNvSpPr txBox="1"/>
          <p:nvPr/>
        </p:nvSpPr>
        <p:spPr>
          <a:xfrm>
            <a:off x="6510625" y="1168400"/>
            <a:ext cx="1781257"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Annual Mean</a:t>
            </a:r>
          </a:p>
        </p:txBody>
      </p:sp>
      <p:sp>
        <p:nvSpPr>
          <p:cNvPr id="10" name="TextBox 9"/>
          <p:cNvSpPr txBox="1"/>
          <p:nvPr/>
        </p:nvSpPr>
        <p:spPr>
          <a:xfrm>
            <a:off x="2381681" y="3048000"/>
            <a:ext cx="1287532"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2046-2065</a:t>
            </a:r>
          </a:p>
        </p:txBody>
      </p:sp>
      <p:sp>
        <p:nvSpPr>
          <p:cNvPr id="11" name="TextBox 10"/>
          <p:cNvSpPr txBox="1"/>
          <p:nvPr/>
        </p:nvSpPr>
        <p:spPr>
          <a:xfrm>
            <a:off x="2438400" y="5105400"/>
            <a:ext cx="1287532"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2081-2100</a:t>
            </a:r>
          </a:p>
        </p:txBody>
      </p:sp>
      <p:sp>
        <p:nvSpPr>
          <p:cNvPr id="12" name="TextBox 11"/>
          <p:cNvSpPr txBox="1"/>
          <p:nvPr/>
        </p:nvSpPr>
        <p:spPr>
          <a:xfrm>
            <a:off x="2613327" y="838200"/>
            <a:ext cx="3711273"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RH change relative to 1986-2005</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238553\MyDocuments\My Papers\AGU-Mongr\Figures\Fig09-Dai.png"/>
          <p:cNvPicPr/>
          <p:nvPr/>
        </p:nvPicPr>
        <p:blipFill>
          <a:blip r:embed="rId3">
            <a:extLst>
              <a:ext uri="{28A0092B-C50C-407E-A947-70E740481C1C}">
                <a14:useLocalDpi xmlns:a14="http://schemas.microsoft.com/office/drawing/2010/main" val="0"/>
              </a:ext>
            </a:extLst>
          </a:blip>
          <a:srcRect/>
          <a:stretch>
            <a:fillRect/>
          </a:stretch>
        </p:blipFill>
        <p:spPr bwMode="auto">
          <a:xfrm>
            <a:off x="148458" y="734878"/>
            <a:ext cx="8760205" cy="5519956"/>
          </a:xfrm>
          <a:prstGeom prst="rect">
            <a:avLst/>
          </a:prstGeom>
          <a:noFill/>
          <a:ln>
            <a:noFill/>
          </a:ln>
        </p:spPr>
      </p:pic>
      <p:sp>
        <p:nvSpPr>
          <p:cNvPr id="6" name="Rectangle 5"/>
          <p:cNvSpPr/>
          <p:nvPr/>
        </p:nvSpPr>
        <p:spPr>
          <a:xfrm>
            <a:off x="7763129" y="6257408"/>
            <a:ext cx="1422184"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Zhao &amp; Dai (2015)</a:t>
            </a:r>
          </a:p>
        </p:txBody>
      </p:sp>
      <p:sp>
        <p:nvSpPr>
          <p:cNvPr id="7" name="TextBox 6"/>
          <p:cNvSpPr txBox="1"/>
          <p:nvPr/>
        </p:nvSpPr>
        <p:spPr>
          <a:xfrm>
            <a:off x="110419" y="113622"/>
            <a:ext cx="8992333"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Narrow" pitchFamily="34" charset="0"/>
                <a:ea typeface="+mn-ea"/>
                <a:cs typeface="+mn-cs"/>
              </a:rPr>
              <a:t>CMIP5: Changes in the Mean </a:t>
            </a: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of Hydroclimate Variables</a:t>
            </a:r>
          </a:p>
        </p:txBody>
      </p:sp>
      <p:sp>
        <p:nvSpPr>
          <p:cNvPr id="2" name="Rectangle 1"/>
          <p:cNvSpPr/>
          <p:nvPr/>
        </p:nvSpPr>
        <p:spPr>
          <a:xfrm>
            <a:off x="1085859" y="6343895"/>
            <a:ext cx="6649577"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CMIP5 Projected Mean Changes in the 21</a:t>
            </a:r>
            <a:r>
              <a:rPr kumimoji="0" lang="en-US" sz="2000" b="1" i="0" u="none" strike="noStrike" kern="1200" cap="none" spc="0" normalizeH="0" baseline="30000" noProof="0" dirty="0">
                <a:ln>
                  <a:noFill/>
                </a:ln>
                <a:solidFill>
                  <a:srgbClr val="FF0000"/>
                </a:solidFill>
                <a:effectLst/>
                <a:uLnTx/>
                <a:uFillTx/>
                <a:latin typeface="Arial Narrow" pitchFamily="34" charset="0"/>
                <a:ea typeface="+mn-ea"/>
                <a:cs typeface="+mn-cs"/>
              </a:rPr>
              <a:t>st</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Century under RCP4.5</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652428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2A05AB8-9127-4657-B9CF-7BF882DBE103}"/>
              </a:ext>
            </a:extLst>
          </p:cNvPr>
          <p:cNvGrpSpPr/>
          <p:nvPr/>
        </p:nvGrpSpPr>
        <p:grpSpPr>
          <a:xfrm>
            <a:off x="5967" y="1267012"/>
            <a:ext cx="4376004" cy="4462392"/>
            <a:chOff x="-197223" y="1290916"/>
            <a:chExt cx="4376004" cy="4462392"/>
          </a:xfrm>
        </p:grpSpPr>
        <p:pic>
          <p:nvPicPr>
            <p:cNvPr id="5" name="Picture 4">
              <a:extLst>
                <a:ext uri="{FF2B5EF4-FFF2-40B4-BE49-F238E27FC236}">
                  <a16:creationId xmlns:a16="http://schemas.microsoft.com/office/drawing/2014/main" id="{D3F6034F-3531-4F42-BF61-B71A836F3F45}"/>
                </a:ext>
              </a:extLst>
            </p:cNvPr>
            <p:cNvPicPr>
              <a:picLocks noChangeAspect="1"/>
            </p:cNvPicPr>
            <p:nvPr/>
          </p:nvPicPr>
          <p:blipFill rotWithShape="1">
            <a:blip r:embed="rId2"/>
            <a:srcRect t="912"/>
            <a:stretch/>
          </p:blipFill>
          <p:spPr>
            <a:xfrm>
              <a:off x="-197223" y="1290916"/>
              <a:ext cx="4376004" cy="4142717"/>
            </a:xfrm>
            <a:prstGeom prst="rect">
              <a:avLst/>
            </a:prstGeom>
          </p:spPr>
        </p:pic>
        <p:pic>
          <p:nvPicPr>
            <p:cNvPr id="11" name="Picture 10">
              <a:extLst>
                <a:ext uri="{FF2B5EF4-FFF2-40B4-BE49-F238E27FC236}">
                  <a16:creationId xmlns:a16="http://schemas.microsoft.com/office/drawing/2014/main" id="{4E4D8D22-57C7-4202-9819-F5D4BB3F029D}"/>
                </a:ext>
              </a:extLst>
            </p:cNvPr>
            <p:cNvPicPr>
              <a:picLocks noChangeAspect="1"/>
            </p:cNvPicPr>
            <p:nvPr/>
          </p:nvPicPr>
          <p:blipFill>
            <a:blip r:embed="rId3"/>
            <a:stretch>
              <a:fillRect/>
            </a:stretch>
          </p:blipFill>
          <p:spPr>
            <a:xfrm>
              <a:off x="-17928" y="5416162"/>
              <a:ext cx="4099859" cy="337146"/>
            </a:xfrm>
            <a:prstGeom prst="rect">
              <a:avLst/>
            </a:prstGeom>
          </p:spPr>
        </p:pic>
      </p:grpSp>
      <p:sp>
        <p:nvSpPr>
          <p:cNvPr id="13" name="TextBox 12">
            <a:extLst>
              <a:ext uri="{FF2B5EF4-FFF2-40B4-BE49-F238E27FC236}">
                <a16:creationId xmlns:a16="http://schemas.microsoft.com/office/drawing/2014/main" id="{7AA480B3-4DB8-423A-BE1A-ED5A05013406}"/>
              </a:ext>
            </a:extLst>
          </p:cNvPr>
          <p:cNvSpPr txBox="1"/>
          <p:nvPr/>
        </p:nvSpPr>
        <p:spPr>
          <a:xfrm>
            <a:off x="4654181" y="3368367"/>
            <a:ext cx="542359"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grpSp>
        <p:nvGrpSpPr>
          <p:cNvPr id="17" name="Group 16">
            <a:extLst>
              <a:ext uri="{FF2B5EF4-FFF2-40B4-BE49-F238E27FC236}">
                <a16:creationId xmlns:a16="http://schemas.microsoft.com/office/drawing/2014/main" id="{869222B7-FF37-498B-B44D-64787E9014B2}"/>
              </a:ext>
            </a:extLst>
          </p:cNvPr>
          <p:cNvGrpSpPr/>
          <p:nvPr/>
        </p:nvGrpSpPr>
        <p:grpSpPr>
          <a:xfrm>
            <a:off x="4623123" y="1241770"/>
            <a:ext cx="4360542" cy="4215911"/>
            <a:chOff x="4587267" y="1241770"/>
            <a:chExt cx="4360542" cy="4215911"/>
          </a:xfrm>
        </p:grpSpPr>
        <p:pic>
          <p:nvPicPr>
            <p:cNvPr id="7" name="Picture 6">
              <a:extLst>
                <a:ext uri="{FF2B5EF4-FFF2-40B4-BE49-F238E27FC236}">
                  <a16:creationId xmlns:a16="http://schemas.microsoft.com/office/drawing/2014/main" id="{12D52F09-CE15-4846-BD80-99AC129F3EE9}"/>
                </a:ext>
              </a:extLst>
            </p:cNvPr>
            <p:cNvPicPr>
              <a:picLocks noChangeAspect="1"/>
            </p:cNvPicPr>
            <p:nvPr/>
          </p:nvPicPr>
          <p:blipFill rotWithShape="1">
            <a:blip r:embed="rId4"/>
            <a:srcRect t="1383"/>
            <a:stretch/>
          </p:blipFill>
          <p:spPr>
            <a:xfrm>
              <a:off x="4587267" y="1255070"/>
              <a:ext cx="4360441" cy="2051449"/>
            </a:xfrm>
            <a:prstGeom prst="rect">
              <a:avLst/>
            </a:prstGeom>
          </p:spPr>
        </p:pic>
        <p:pic>
          <p:nvPicPr>
            <p:cNvPr id="9" name="Picture 8">
              <a:extLst>
                <a:ext uri="{FF2B5EF4-FFF2-40B4-BE49-F238E27FC236}">
                  <a16:creationId xmlns:a16="http://schemas.microsoft.com/office/drawing/2014/main" id="{640B52D3-0A51-4878-A97F-F174609A00CA}"/>
                </a:ext>
              </a:extLst>
            </p:cNvPr>
            <p:cNvPicPr>
              <a:picLocks noChangeAspect="1"/>
            </p:cNvPicPr>
            <p:nvPr/>
          </p:nvPicPr>
          <p:blipFill>
            <a:blip r:embed="rId5"/>
            <a:stretch>
              <a:fillRect/>
            </a:stretch>
          </p:blipFill>
          <p:spPr>
            <a:xfrm>
              <a:off x="4620704" y="3377470"/>
              <a:ext cx="4327105" cy="2080211"/>
            </a:xfrm>
            <a:prstGeom prst="rect">
              <a:avLst/>
            </a:prstGeom>
          </p:spPr>
        </p:pic>
        <p:pic>
          <p:nvPicPr>
            <p:cNvPr id="12" name="Picture 11">
              <a:extLst>
                <a:ext uri="{FF2B5EF4-FFF2-40B4-BE49-F238E27FC236}">
                  <a16:creationId xmlns:a16="http://schemas.microsoft.com/office/drawing/2014/main" id="{0689000D-D762-48E0-9CD7-C3358BB3C1A7}"/>
                </a:ext>
              </a:extLst>
            </p:cNvPr>
            <p:cNvPicPr>
              <a:picLocks noChangeAspect="1"/>
            </p:cNvPicPr>
            <p:nvPr/>
          </p:nvPicPr>
          <p:blipFill>
            <a:blip r:embed="rId6"/>
            <a:stretch>
              <a:fillRect/>
            </a:stretch>
          </p:blipFill>
          <p:spPr>
            <a:xfrm>
              <a:off x="4725242" y="3576300"/>
              <a:ext cx="383104" cy="1865765"/>
            </a:xfrm>
            <a:prstGeom prst="rect">
              <a:avLst/>
            </a:prstGeom>
          </p:spPr>
        </p:pic>
        <p:pic>
          <p:nvPicPr>
            <p:cNvPr id="15" name="Picture 14">
              <a:extLst>
                <a:ext uri="{FF2B5EF4-FFF2-40B4-BE49-F238E27FC236}">
                  <a16:creationId xmlns:a16="http://schemas.microsoft.com/office/drawing/2014/main" id="{B99413E8-3F7C-474E-B207-5D206C20296B}"/>
                </a:ext>
              </a:extLst>
            </p:cNvPr>
            <p:cNvPicPr>
              <a:picLocks noChangeAspect="1"/>
            </p:cNvPicPr>
            <p:nvPr/>
          </p:nvPicPr>
          <p:blipFill>
            <a:blip r:embed="rId7"/>
            <a:stretch>
              <a:fillRect/>
            </a:stretch>
          </p:blipFill>
          <p:spPr>
            <a:xfrm>
              <a:off x="4684061" y="1241770"/>
              <a:ext cx="369853" cy="2051449"/>
            </a:xfrm>
            <a:prstGeom prst="rect">
              <a:avLst/>
            </a:prstGeom>
          </p:spPr>
        </p:pic>
      </p:grpSp>
      <p:sp>
        <p:nvSpPr>
          <p:cNvPr id="20" name="TextBox 19">
            <a:extLst>
              <a:ext uri="{FF2B5EF4-FFF2-40B4-BE49-F238E27FC236}">
                <a16:creationId xmlns:a16="http://schemas.microsoft.com/office/drawing/2014/main" id="{9EC5D469-69BE-4006-8F4C-4C0B1F33E85B}"/>
              </a:ext>
            </a:extLst>
          </p:cNvPr>
          <p:cNvSpPr txBox="1"/>
          <p:nvPr/>
        </p:nvSpPr>
        <p:spPr>
          <a:xfrm>
            <a:off x="6318114" y="4979342"/>
            <a:ext cx="1283450"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Total runoff</a:t>
            </a:r>
          </a:p>
        </p:txBody>
      </p:sp>
      <p:sp>
        <p:nvSpPr>
          <p:cNvPr id="22" name="TextBox 21">
            <a:extLst>
              <a:ext uri="{FF2B5EF4-FFF2-40B4-BE49-F238E27FC236}">
                <a16:creationId xmlns:a16="http://schemas.microsoft.com/office/drawing/2014/main" id="{AE032457-AC9A-4F05-B9FC-00E72A01906A}"/>
              </a:ext>
            </a:extLst>
          </p:cNvPr>
          <p:cNvSpPr txBox="1"/>
          <p:nvPr/>
        </p:nvSpPr>
        <p:spPr>
          <a:xfrm>
            <a:off x="6243491" y="2842592"/>
            <a:ext cx="1809535"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Sfc</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Soil Moisture</a:t>
            </a:r>
          </a:p>
        </p:txBody>
      </p:sp>
      <p:sp>
        <p:nvSpPr>
          <p:cNvPr id="23" name="TextBox 22">
            <a:extLst>
              <a:ext uri="{FF2B5EF4-FFF2-40B4-BE49-F238E27FC236}">
                <a16:creationId xmlns:a16="http://schemas.microsoft.com/office/drawing/2014/main" id="{964668B0-961A-42FA-9437-892B970B4BB6}"/>
              </a:ext>
            </a:extLst>
          </p:cNvPr>
          <p:cNvSpPr txBox="1"/>
          <p:nvPr/>
        </p:nvSpPr>
        <p:spPr>
          <a:xfrm>
            <a:off x="1614739" y="2861509"/>
            <a:ext cx="1399627"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Precipitation</a:t>
            </a:r>
          </a:p>
        </p:txBody>
      </p:sp>
      <p:sp>
        <p:nvSpPr>
          <p:cNvPr id="24" name="TextBox 23">
            <a:extLst>
              <a:ext uri="{FF2B5EF4-FFF2-40B4-BE49-F238E27FC236}">
                <a16:creationId xmlns:a16="http://schemas.microsoft.com/office/drawing/2014/main" id="{15251526-5397-4D5A-AAFF-45FDE5517C0C}"/>
              </a:ext>
            </a:extLst>
          </p:cNvPr>
          <p:cNvSpPr txBox="1"/>
          <p:nvPr/>
        </p:nvSpPr>
        <p:spPr>
          <a:xfrm>
            <a:off x="1639961" y="4942557"/>
            <a:ext cx="1283450"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Evaporation</a:t>
            </a:r>
          </a:p>
        </p:txBody>
      </p:sp>
      <p:sp>
        <p:nvSpPr>
          <p:cNvPr id="25" name="TextBox 24">
            <a:extLst>
              <a:ext uri="{FF2B5EF4-FFF2-40B4-BE49-F238E27FC236}">
                <a16:creationId xmlns:a16="http://schemas.microsoft.com/office/drawing/2014/main" id="{8BA3B7C4-B858-46E1-9072-8E79D9CEEA4E}"/>
              </a:ext>
            </a:extLst>
          </p:cNvPr>
          <p:cNvSpPr txBox="1"/>
          <p:nvPr/>
        </p:nvSpPr>
        <p:spPr>
          <a:xfrm>
            <a:off x="110419" y="113622"/>
            <a:ext cx="8992333"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Narrow" pitchFamily="34" charset="0"/>
                <a:ea typeface="+mn-ea"/>
                <a:cs typeface="+mn-cs"/>
              </a:rPr>
              <a:t>CMIP6: Changes in the Mean </a:t>
            </a: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of Hydroclimate Variables</a:t>
            </a:r>
          </a:p>
        </p:txBody>
      </p:sp>
      <p:sp>
        <p:nvSpPr>
          <p:cNvPr id="26" name="Rectangle 25">
            <a:extLst>
              <a:ext uri="{FF2B5EF4-FFF2-40B4-BE49-F238E27FC236}">
                <a16:creationId xmlns:a16="http://schemas.microsoft.com/office/drawing/2014/main" id="{B316A6CD-2E79-485D-92EC-5C89F9E02A35}"/>
              </a:ext>
            </a:extLst>
          </p:cNvPr>
          <p:cNvSpPr/>
          <p:nvPr/>
        </p:nvSpPr>
        <p:spPr>
          <a:xfrm>
            <a:off x="7462108" y="6354313"/>
            <a:ext cx="15921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Zhao &amp; Dai (2022)</a:t>
            </a:r>
          </a:p>
        </p:txBody>
      </p:sp>
      <p:sp>
        <p:nvSpPr>
          <p:cNvPr id="27" name="Rectangle 26">
            <a:extLst>
              <a:ext uri="{FF2B5EF4-FFF2-40B4-BE49-F238E27FC236}">
                <a16:creationId xmlns:a16="http://schemas.microsoft.com/office/drawing/2014/main" id="{49AB5059-F368-4ADF-9C74-08E63E103B24}"/>
              </a:ext>
            </a:extLst>
          </p:cNvPr>
          <p:cNvSpPr/>
          <p:nvPr/>
        </p:nvSpPr>
        <p:spPr>
          <a:xfrm>
            <a:off x="381867" y="5940299"/>
            <a:ext cx="7106434"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25 CMIP6 Projected Mean Changes in the 21</a:t>
            </a:r>
            <a:r>
              <a:rPr kumimoji="0" lang="en-US" sz="2000" b="1" i="0" u="none" strike="noStrike" kern="1200" cap="none" spc="0" normalizeH="0" baseline="30000" noProof="0" dirty="0">
                <a:ln>
                  <a:noFill/>
                </a:ln>
                <a:solidFill>
                  <a:srgbClr val="FF0000"/>
                </a:solidFill>
                <a:effectLst/>
                <a:uLnTx/>
                <a:uFillTx/>
                <a:latin typeface="Arial Narrow" pitchFamily="34" charset="0"/>
                <a:ea typeface="+mn-ea"/>
                <a:cs typeface="+mn-cs"/>
              </a:rPr>
              <a:t>st</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Century under SSP2-4.5</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9" name="TextBox 28">
            <a:extLst>
              <a:ext uri="{FF2B5EF4-FFF2-40B4-BE49-F238E27FC236}">
                <a16:creationId xmlns:a16="http://schemas.microsoft.com/office/drawing/2014/main" id="{2DEE2C2D-53F0-4BE9-B23F-358D7897FF01}"/>
              </a:ext>
            </a:extLst>
          </p:cNvPr>
          <p:cNvSpPr txBox="1"/>
          <p:nvPr/>
        </p:nvSpPr>
        <p:spPr>
          <a:xfrm>
            <a:off x="1918664" y="619376"/>
            <a:ext cx="5415455"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2070-2099 minus 1970-1999, SSP2-4.5</a:t>
            </a:r>
          </a:p>
        </p:txBody>
      </p:sp>
    </p:spTree>
    <p:extLst>
      <p:ext uri="{BB962C8B-B14F-4D97-AF65-F5344CB8AC3E}">
        <p14:creationId xmlns:p14="http://schemas.microsoft.com/office/powerpoint/2010/main" val="3843131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 y="381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CMIP5 Soil Moisture Changes</a:t>
            </a:r>
          </a:p>
        </p:txBody>
      </p:sp>
      <p:sp>
        <p:nvSpPr>
          <p:cNvPr id="4" name="Line 4"/>
          <p:cNvSpPr>
            <a:spLocks noChangeShapeType="1"/>
          </p:cNvSpPr>
          <p:nvPr/>
        </p:nvSpPr>
        <p:spPr bwMode="auto">
          <a:xfrm>
            <a:off x="0" y="7239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08898" name="Picture 2"/>
          <p:cNvPicPr>
            <a:picLocks noChangeAspect="1" noChangeArrowheads="1"/>
          </p:cNvPicPr>
          <p:nvPr/>
        </p:nvPicPr>
        <p:blipFill>
          <a:blip r:embed="rId3" cstate="print"/>
          <a:srcRect/>
          <a:stretch>
            <a:fillRect/>
          </a:stretch>
        </p:blipFill>
        <p:spPr bwMode="auto">
          <a:xfrm>
            <a:off x="25400" y="1076324"/>
            <a:ext cx="9067800" cy="5254626"/>
          </a:xfrm>
          <a:prstGeom prst="rect">
            <a:avLst/>
          </a:prstGeom>
          <a:noFill/>
          <a:ln w="9525">
            <a:noFill/>
            <a:miter lim="800000"/>
            <a:headEnd/>
            <a:tailEnd/>
          </a:ln>
        </p:spPr>
      </p:pic>
      <p:sp>
        <p:nvSpPr>
          <p:cNvPr id="5" name="TextBox 4"/>
          <p:cNvSpPr txBox="1"/>
          <p:nvPr/>
        </p:nvSpPr>
        <p:spPr>
          <a:xfrm>
            <a:off x="1721881" y="2800290"/>
            <a:ext cx="108395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RCP2.6</a:t>
            </a:r>
          </a:p>
        </p:txBody>
      </p:sp>
      <p:sp>
        <p:nvSpPr>
          <p:cNvPr id="6" name="TextBox 5"/>
          <p:cNvSpPr txBox="1"/>
          <p:nvPr/>
        </p:nvSpPr>
        <p:spPr>
          <a:xfrm>
            <a:off x="6324599" y="281940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RCP4.5</a:t>
            </a:r>
          </a:p>
        </p:txBody>
      </p:sp>
      <p:sp>
        <p:nvSpPr>
          <p:cNvPr id="7" name="TextBox 6"/>
          <p:cNvSpPr txBox="1"/>
          <p:nvPr/>
        </p:nvSpPr>
        <p:spPr>
          <a:xfrm>
            <a:off x="1752600"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RCP6.0</a:t>
            </a:r>
          </a:p>
        </p:txBody>
      </p:sp>
      <p:sp>
        <p:nvSpPr>
          <p:cNvPr id="8" name="TextBox 7"/>
          <p:cNvSpPr txBox="1"/>
          <p:nvPr/>
        </p:nvSpPr>
        <p:spPr>
          <a:xfrm>
            <a:off x="6324599"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RCP8.5</a:t>
            </a:r>
          </a:p>
        </p:txBody>
      </p:sp>
      <p:sp>
        <p:nvSpPr>
          <p:cNvPr id="9" name="TextBox 8"/>
          <p:cNvSpPr txBox="1"/>
          <p:nvPr/>
        </p:nvSpPr>
        <p:spPr>
          <a:xfrm>
            <a:off x="2389242" y="6267450"/>
            <a:ext cx="1465466"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Drier Soils</a:t>
            </a:r>
          </a:p>
        </p:txBody>
      </p:sp>
      <p:sp>
        <p:nvSpPr>
          <p:cNvPr id="10" name="TextBox 9"/>
          <p:cNvSpPr txBox="1"/>
          <p:nvPr/>
        </p:nvSpPr>
        <p:spPr>
          <a:xfrm>
            <a:off x="4252597" y="6261100"/>
            <a:ext cx="1659621"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Wetter Soils</a:t>
            </a:r>
          </a:p>
        </p:txBody>
      </p:sp>
      <p:sp>
        <p:nvSpPr>
          <p:cNvPr id="11" name="TextBox 10"/>
          <p:cNvSpPr txBox="1"/>
          <p:nvPr/>
        </p:nvSpPr>
        <p:spPr>
          <a:xfrm>
            <a:off x="2792863" y="697468"/>
            <a:ext cx="3352200"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Change relative to 1986-2005</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cstate="print"/>
          <a:srcRect/>
          <a:stretch>
            <a:fillRect/>
          </a:stretch>
        </p:blipFill>
        <p:spPr bwMode="auto">
          <a:xfrm>
            <a:off x="76200" y="1044574"/>
            <a:ext cx="8991600" cy="5272628"/>
          </a:xfrm>
          <a:prstGeom prst="rect">
            <a:avLst/>
          </a:prstGeom>
          <a:noFill/>
          <a:ln w="9525">
            <a:noFill/>
            <a:miter lim="800000"/>
            <a:headEnd/>
            <a:tailEnd/>
          </a:ln>
        </p:spPr>
      </p:pic>
      <p:sp>
        <p:nvSpPr>
          <p:cNvPr id="3" name="Rectangle 2"/>
          <p:cNvSpPr txBox="1">
            <a:spLocks noChangeArrowheads="1"/>
          </p:cNvSpPr>
          <p:nvPr/>
        </p:nvSpPr>
        <p:spPr>
          <a:xfrm>
            <a:off x="-228600" y="5715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Runoff Changes</a:t>
            </a:r>
          </a:p>
        </p:txBody>
      </p:sp>
      <p:sp>
        <p:nvSpPr>
          <p:cNvPr id="4" name="Line 4"/>
          <p:cNvSpPr>
            <a:spLocks noChangeShapeType="1"/>
          </p:cNvSpPr>
          <p:nvPr/>
        </p:nvSpPr>
        <p:spPr bwMode="auto">
          <a:xfrm>
            <a:off x="0" y="7429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1721881" y="2800290"/>
            <a:ext cx="108395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RCP2.6</a:t>
            </a:r>
          </a:p>
        </p:txBody>
      </p:sp>
      <p:sp>
        <p:nvSpPr>
          <p:cNvPr id="6" name="TextBox 5"/>
          <p:cNvSpPr txBox="1"/>
          <p:nvPr/>
        </p:nvSpPr>
        <p:spPr>
          <a:xfrm>
            <a:off x="6324599" y="281940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RCP4.5</a:t>
            </a:r>
          </a:p>
        </p:txBody>
      </p:sp>
      <p:sp>
        <p:nvSpPr>
          <p:cNvPr id="7" name="TextBox 6"/>
          <p:cNvSpPr txBox="1"/>
          <p:nvPr/>
        </p:nvSpPr>
        <p:spPr>
          <a:xfrm>
            <a:off x="1752600"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RCP6.0</a:t>
            </a:r>
          </a:p>
        </p:txBody>
      </p:sp>
      <p:sp>
        <p:nvSpPr>
          <p:cNvPr id="8" name="TextBox 7"/>
          <p:cNvSpPr txBox="1"/>
          <p:nvPr/>
        </p:nvSpPr>
        <p:spPr>
          <a:xfrm>
            <a:off x="6324599"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RCP8.5</a:t>
            </a:r>
          </a:p>
        </p:txBody>
      </p:sp>
      <p:sp>
        <p:nvSpPr>
          <p:cNvPr id="9" name="TextBox 8"/>
          <p:cNvSpPr txBox="1"/>
          <p:nvPr/>
        </p:nvSpPr>
        <p:spPr>
          <a:xfrm>
            <a:off x="2387638" y="6267450"/>
            <a:ext cx="1468672"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Decreases</a:t>
            </a:r>
          </a:p>
        </p:txBody>
      </p:sp>
      <p:sp>
        <p:nvSpPr>
          <p:cNvPr id="10" name="TextBox 9"/>
          <p:cNvSpPr txBox="1"/>
          <p:nvPr/>
        </p:nvSpPr>
        <p:spPr>
          <a:xfrm>
            <a:off x="4398566" y="6261100"/>
            <a:ext cx="1367683"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Increases</a:t>
            </a:r>
          </a:p>
        </p:txBody>
      </p:sp>
      <p:sp>
        <p:nvSpPr>
          <p:cNvPr id="15" name="TextBox 14"/>
          <p:cNvSpPr txBox="1"/>
          <p:nvPr/>
        </p:nvSpPr>
        <p:spPr>
          <a:xfrm>
            <a:off x="2792863" y="697468"/>
            <a:ext cx="3352200"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Change relative to 1986-2005</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cstate="print"/>
          <a:srcRect/>
          <a:stretch>
            <a:fillRect/>
          </a:stretch>
        </p:blipFill>
        <p:spPr bwMode="auto">
          <a:xfrm>
            <a:off x="126357" y="1044574"/>
            <a:ext cx="8851602" cy="5280026"/>
          </a:xfrm>
          <a:prstGeom prst="rect">
            <a:avLst/>
          </a:prstGeom>
          <a:noFill/>
          <a:ln w="9525">
            <a:noFill/>
            <a:miter lim="800000"/>
            <a:headEnd/>
            <a:tailEnd/>
          </a:ln>
        </p:spPr>
      </p:pic>
      <p:sp>
        <p:nvSpPr>
          <p:cNvPr id="3" name="Rectangle 2"/>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Evaporation Changes</a:t>
            </a:r>
          </a:p>
        </p:txBody>
      </p:sp>
      <p:sp>
        <p:nvSpPr>
          <p:cNvPr id="4" name="Line 4"/>
          <p:cNvSpPr>
            <a:spLocks noChangeShapeType="1"/>
          </p:cNvSpPr>
          <p:nvPr/>
        </p:nvSpPr>
        <p:spPr bwMode="auto">
          <a:xfrm>
            <a:off x="0" y="6667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1721881" y="2800290"/>
            <a:ext cx="108395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RCP2.6</a:t>
            </a:r>
          </a:p>
        </p:txBody>
      </p:sp>
      <p:sp>
        <p:nvSpPr>
          <p:cNvPr id="6" name="TextBox 5"/>
          <p:cNvSpPr txBox="1"/>
          <p:nvPr/>
        </p:nvSpPr>
        <p:spPr>
          <a:xfrm>
            <a:off x="6324599" y="281940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RCP4.5</a:t>
            </a:r>
          </a:p>
        </p:txBody>
      </p:sp>
      <p:sp>
        <p:nvSpPr>
          <p:cNvPr id="7" name="TextBox 6"/>
          <p:cNvSpPr txBox="1"/>
          <p:nvPr/>
        </p:nvSpPr>
        <p:spPr>
          <a:xfrm>
            <a:off x="1752600"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RCP6.0</a:t>
            </a:r>
          </a:p>
        </p:txBody>
      </p:sp>
      <p:sp>
        <p:nvSpPr>
          <p:cNvPr id="8" name="TextBox 7"/>
          <p:cNvSpPr txBox="1"/>
          <p:nvPr/>
        </p:nvSpPr>
        <p:spPr>
          <a:xfrm>
            <a:off x="6324599"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RCP8.5</a:t>
            </a:r>
          </a:p>
        </p:txBody>
      </p:sp>
      <p:sp>
        <p:nvSpPr>
          <p:cNvPr id="9" name="TextBox 8"/>
          <p:cNvSpPr txBox="1"/>
          <p:nvPr/>
        </p:nvSpPr>
        <p:spPr>
          <a:xfrm>
            <a:off x="2387638" y="6267450"/>
            <a:ext cx="1468672"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Decreases</a:t>
            </a:r>
          </a:p>
        </p:txBody>
      </p:sp>
      <p:sp>
        <p:nvSpPr>
          <p:cNvPr id="10" name="TextBox 9"/>
          <p:cNvSpPr txBox="1"/>
          <p:nvPr/>
        </p:nvSpPr>
        <p:spPr>
          <a:xfrm>
            <a:off x="4398566" y="6261100"/>
            <a:ext cx="1367683"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Increases</a:t>
            </a:r>
          </a:p>
        </p:txBody>
      </p:sp>
      <p:sp>
        <p:nvSpPr>
          <p:cNvPr id="15" name="TextBox 14"/>
          <p:cNvSpPr txBox="1"/>
          <p:nvPr/>
        </p:nvSpPr>
        <p:spPr>
          <a:xfrm>
            <a:off x="2792863" y="621268"/>
            <a:ext cx="3352200"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Change relative to 1986-2005</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srcRect l="3423" t="11212" r="7657" b="11212"/>
          <a:stretch>
            <a:fillRect/>
          </a:stretch>
        </p:blipFill>
        <p:spPr bwMode="auto">
          <a:xfrm>
            <a:off x="66675" y="1143000"/>
            <a:ext cx="9001125" cy="5486400"/>
          </a:xfrm>
          <a:prstGeom prst="rect">
            <a:avLst/>
          </a:prstGeom>
          <a:noFill/>
          <a:ln w="9525">
            <a:noFill/>
            <a:miter lim="800000"/>
            <a:headEnd/>
            <a:tailEnd/>
          </a:ln>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Summary of Projected Changes to the Water Cycle</a:t>
            </a:r>
          </a:p>
        </p:txBody>
      </p:sp>
      <p:sp>
        <p:nvSpPr>
          <p:cNvPr id="4" name="Line 4"/>
          <p:cNvSpPr>
            <a:spLocks noChangeShapeType="1"/>
          </p:cNvSpPr>
          <p:nvPr/>
        </p:nvSpPr>
        <p:spPr bwMode="auto">
          <a:xfrm>
            <a:off x="0" y="7429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2792863" y="697468"/>
            <a:ext cx="3352200"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Change relative to 1986-2005</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57200" y="92498"/>
            <a:ext cx="8172450" cy="668930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8100" y="1153998"/>
            <a:ext cx="9067800" cy="4256202"/>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6200" y="655592"/>
            <a:ext cx="8991600" cy="559280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89916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Uncertainties in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914400"/>
            <a:ext cx="8839200" cy="2462213"/>
          </a:xfrm>
          <a:prstGeom prst="rect">
            <a:avLst/>
          </a:prstGeom>
        </p:spPr>
        <p:txBody>
          <a:bodyPr wrap="square">
            <a:spAutoFit/>
          </a:bodyPr>
          <a:lstStyle/>
          <a:p>
            <a:pPr algn="l">
              <a:buFont typeface="Arial" pitchFamily="34" charset="0"/>
              <a:buChar char="•"/>
            </a:pPr>
            <a:r>
              <a:rPr lang="en-US" sz="2400" b="1" dirty="0"/>
              <a:t>  </a:t>
            </a:r>
            <a:r>
              <a:rPr lang="en-US" sz="2400" b="1" dirty="0">
                <a:solidFill>
                  <a:schemeClr val="tx2"/>
                </a:solidFill>
              </a:rPr>
              <a:t>Main sources of uncertainty: </a:t>
            </a:r>
          </a:p>
          <a:p>
            <a:pPr algn="l"/>
            <a:r>
              <a:rPr lang="en-US" sz="1000" b="1" dirty="0"/>
              <a:t>   </a:t>
            </a:r>
            <a:endParaRPr lang="en-US" sz="600" b="1" dirty="0"/>
          </a:p>
          <a:p>
            <a:pPr algn="l"/>
            <a:r>
              <a:rPr lang="en-US" sz="2000" b="1" dirty="0"/>
              <a:t>    </a:t>
            </a:r>
            <a:r>
              <a:rPr lang="en-US" sz="2000" b="1" dirty="0">
                <a:latin typeface="Arial" pitchFamily="34" charset="0"/>
                <a:cs typeface="Arial" pitchFamily="34" charset="0"/>
              </a:rPr>
              <a:t>-</a:t>
            </a:r>
            <a:r>
              <a:rPr lang="en-US" sz="2000" b="1" dirty="0"/>
              <a:t> </a:t>
            </a:r>
            <a:r>
              <a:rPr lang="en-US" sz="2000" b="1" dirty="0">
                <a:solidFill>
                  <a:srgbClr val="FF0000"/>
                </a:solidFill>
              </a:rPr>
              <a:t>Future GHG emissions scenarios</a:t>
            </a:r>
            <a:r>
              <a:rPr lang="en-US" sz="2000" b="1" dirty="0"/>
              <a:t>: need to make various assumptions, increasing 				  uncertainty with time</a:t>
            </a:r>
          </a:p>
          <a:p>
            <a:pPr algn="l"/>
            <a:r>
              <a:rPr lang="en-US" sz="2000" b="1" dirty="0"/>
              <a:t>    </a:t>
            </a:r>
            <a:r>
              <a:rPr lang="en-US" sz="2000" b="1" dirty="0">
                <a:latin typeface="Arial" pitchFamily="34" charset="0"/>
                <a:cs typeface="Arial" pitchFamily="34" charset="0"/>
              </a:rPr>
              <a:t>-</a:t>
            </a:r>
            <a:r>
              <a:rPr lang="en-US" sz="2000" b="1" dirty="0"/>
              <a:t> </a:t>
            </a:r>
            <a:r>
              <a:rPr lang="en-US" sz="2000" b="1" dirty="0">
                <a:solidFill>
                  <a:srgbClr val="FF0000"/>
                </a:solidFill>
              </a:rPr>
              <a:t>Model errors</a:t>
            </a:r>
            <a:r>
              <a:rPr lang="en-US" sz="2000" b="1" dirty="0"/>
              <a:t>:  models are imperfect. Using multiple models may help quantify the 		model error range.</a:t>
            </a:r>
          </a:p>
          <a:p>
            <a:pPr algn="l"/>
            <a:r>
              <a:rPr lang="en-US" sz="2000" b="1" dirty="0"/>
              <a:t>    </a:t>
            </a:r>
            <a:r>
              <a:rPr lang="en-US" sz="2000" b="1" dirty="0">
                <a:latin typeface="Arial" pitchFamily="34" charset="0"/>
                <a:cs typeface="Arial" pitchFamily="34" charset="0"/>
              </a:rPr>
              <a:t>-</a:t>
            </a:r>
            <a:r>
              <a:rPr lang="en-US" sz="2000" b="1" dirty="0"/>
              <a:t> </a:t>
            </a:r>
            <a:r>
              <a:rPr lang="en-US" sz="2000" b="1" dirty="0">
                <a:solidFill>
                  <a:srgbClr val="FF0000"/>
                </a:solidFill>
              </a:rPr>
              <a:t>Natural variations</a:t>
            </a:r>
            <a:r>
              <a:rPr lang="en-US" sz="2000" b="1" dirty="0"/>
              <a:t>:  vary with individual model runs, important for near-future 			        projections, some of them might be predictable (e.g., AMO,IPO)        </a:t>
            </a:r>
          </a:p>
        </p:txBody>
      </p:sp>
      <p:sp>
        <p:nvSpPr>
          <p:cNvPr id="6" name="Rectangle 5"/>
          <p:cNvSpPr/>
          <p:nvPr/>
        </p:nvSpPr>
        <p:spPr bwMode="auto">
          <a:xfrm>
            <a:off x="9144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solidFill>
                <a:effectLst/>
                <a:latin typeface="Arial Narrow" pitchFamily="34" charset="0"/>
              </a:rPr>
              <a:t>Uncertain GHG forcing</a:t>
            </a:r>
            <a:endParaRPr kumimoji="0" lang="en-US" sz="2800" b="0" i="0" u="none" strike="noStrike" cap="none" normalizeH="0" baseline="0" dirty="0">
              <a:ln>
                <a:noFill/>
              </a:ln>
              <a:solidFill>
                <a:schemeClr val="bg2"/>
              </a:solidFill>
              <a:effectLst/>
              <a:latin typeface="Arial Narrow" pitchFamily="34" charset="0"/>
            </a:endParaRPr>
          </a:p>
        </p:txBody>
      </p:sp>
      <p:sp>
        <p:nvSpPr>
          <p:cNvPr id="7" name="Rectangle 6"/>
          <p:cNvSpPr/>
          <p:nvPr/>
        </p:nvSpPr>
        <p:spPr bwMode="auto">
          <a:xfrm>
            <a:off x="32766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solidFill>
                <a:effectLst/>
                <a:latin typeface="Arial Narrow" pitchFamily="34" charset="0"/>
              </a:rPr>
              <a:t>Imperfect Models </a:t>
            </a:r>
            <a:endParaRPr kumimoji="0" lang="en-US" sz="2800" b="0" i="0" u="none" strike="noStrike" cap="none" normalizeH="0" baseline="0" dirty="0">
              <a:ln>
                <a:noFill/>
              </a:ln>
              <a:solidFill>
                <a:schemeClr val="bg2"/>
              </a:solidFill>
              <a:effectLst/>
              <a:latin typeface="Arial Narrow" pitchFamily="34" charset="0"/>
            </a:endParaRPr>
          </a:p>
        </p:txBody>
      </p:sp>
      <p:sp>
        <p:nvSpPr>
          <p:cNvPr id="8" name="Rectangle 7"/>
          <p:cNvSpPr/>
          <p:nvPr/>
        </p:nvSpPr>
        <p:spPr bwMode="auto">
          <a:xfrm>
            <a:off x="55626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solidFill>
                <a:effectLst/>
                <a:latin typeface="Arial Narrow" pitchFamily="34" charset="0"/>
              </a:rPr>
              <a:t>Natural Climate</a:t>
            </a:r>
            <a:r>
              <a:rPr kumimoji="0" lang="en-US" sz="2000" b="0" i="0" u="none" strike="noStrike" cap="none" normalizeH="0" dirty="0">
                <a:ln>
                  <a:noFill/>
                </a:ln>
                <a:solidFill>
                  <a:schemeClr val="bg2"/>
                </a:solidFill>
                <a:effectLst/>
                <a:latin typeface="Arial Narrow" pitchFamily="34" charset="0"/>
              </a:rPr>
              <a:t> Variations</a:t>
            </a:r>
            <a:r>
              <a:rPr kumimoji="0" lang="en-US" sz="2000" b="0" i="0" u="none" strike="noStrike" cap="none" normalizeH="0" baseline="0" dirty="0">
                <a:ln>
                  <a:noFill/>
                </a:ln>
                <a:solidFill>
                  <a:schemeClr val="bg2"/>
                </a:solidFill>
                <a:effectLst/>
                <a:latin typeface="Arial Narrow" pitchFamily="34" charset="0"/>
              </a:rPr>
              <a:t> </a:t>
            </a:r>
            <a:endParaRPr kumimoji="0" lang="en-US" sz="2800" b="0" i="0" u="none" strike="noStrike" cap="none" normalizeH="0" baseline="0" dirty="0">
              <a:ln>
                <a:noFill/>
              </a:ln>
              <a:solidFill>
                <a:schemeClr val="bg2"/>
              </a:solidFill>
              <a:effectLst/>
              <a:latin typeface="Arial Narrow" pitchFamily="34" charset="0"/>
            </a:endParaRPr>
          </a:p>
        </p:txBody>
      </p:sp>
      <p:cxnSp>
        <p:nvCxnSpPr>
          <p:cNvPr id="12" name="Straight Arrow Connector 11"/>
          <p:cNvCxnSpPr/>
          <p:nvPr/>
        </p:nvCxnSpPr>
        <p:spPr bwMode="auto">
          <a:xfrm>
            <a:off x="18288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cxnSp>
        <p:nvCxnSpPr>
          <p:cNvPr id="13" name="Straight Arrow Connector 12"/>
          <p:cNvCxnSpPr/>
          <p:nvPr/>
        </p:nvCxnSpPr>
        <p:spPr bwMode="auto">
          <a:xfrm>
            <a:off x="42672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cxnSp>
        <p:nvCxnSpPr>
          <p:cNvPr id="14" name="Straight Arrow Connector 13"/>
          <p:cNvCxnSpPr/>
          <p:nvPr/>
        </p:nvCxnSpPr>
        <p:spPr bwMode="auto">
          <a:xfrm>
            <a:off x="65532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sp>
        <p:nvSpPr>
          <p:cNvPr id="15" name="Rectangle 14"/>
          <p:cNvSpPr/>
          <p:nvPr/>
        </p:nvSpPr>
        <p:spPr bwMode="auto">
          <a:xfrm>
            <a:off x="1600200" y="5334000"/>
            <a:ext cx="5181600" cy="12192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bg2"/>
                </a:solidFill>
                <a:effectLst/>
                <a:latin typeface="Arial Narrow" pitchFamily="34" charset="0"/>
              </a:rPr>
              <a:t>Total uncertainties</a:t>
            </a:r>
            <a:r>
              <a:rPr kumimoji="0" lang="en-US" sz="2800" b="0" i="0" u="none" strike="noStrike" cap="none" normalizeH="0" dirty="0">
                <a:ln>
                  <a:noFill/>
                </a:ln>
                <a:solidFill>
                  <a:schemeClr val="bg2"/>
                </a:solidFill>
                <a:effectLst/>
                <a:latin typeface="Arial Narrow" pitchFamily="34" charset="0"/>
              </a:rPr>
              <a:t> of a climate projection</a:t>
            </a:r>
            <a:endParaRPr kumimoji="0" lang="en-US" sz="2800" b="0" i="0" u="none" strike="noStrike" cap="none" normalizeH="0" baseline="0" dirty="0">
              <a:ln>
                <a:noFill/>
              </a:ln>
              <a:solidFill>
                <a:schemeClr val="bg2"/>
              </a:solidFill>
              <a:effectLst/>
              <a:latin typeface="Arial Narrow" pitchFamily="34"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8100" y="648027"/>
            <a:ext cx="9043687" cy="537177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80999" y="76200"/>
            <a:ext cx="6083493" cy="6705600"/>
          </a:xfrm>
          <a:prstGeom prst="rect">
            <a:avLst/>
          </a:prstGeom>
          <a:noFill/>
          <a:ln w="9525">
            <a:noFill/>
            <a:miter lim="800000"/>
            <a:headEnd/>
            <a:tailEnd/>
          </a:ln>
        </p:spPr>
      </p:pic>
      <p:sp>
        <p:nvSpPr>
          <p:cNvPr id="3" name="Rectangle 2"/>
          <p:cNvSpPr txBox="1">
            <a:spLocks noChangeArrowheads="1"/>
          </p:cNvSpPr>
          <p:nvPr/>
        </p:nvSpPr>
        <p:spPr>
          <a:xfrm>
            <a:off x="4953000" y="609600"/>
            <a:ext cx="5334000" cy="685800"/>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Winter Storm </a:t>
            </a:r>
          </a:p>
          <a:p>
            <a:pPr>
              <a:defRPr/>
            </a:pPr>
            <a:r>
              <a:rPr lang="en-US" sz="2400" b="1" kern="0" dirty="0">
                <a:solidFill>
                  <a:srgbClr val="FF3300"/>
                </a:solidFill>
                <a:latin typeface="Arial" charset="0"/>
                <a:ea typeface="SimSun" pitchFamily="2" charset="-122"/>
              </a:rPr>
              <a:t>Track Changes</a:t>
            </a:r>
          </a:p>
          <a:p>
            <a:pPr>
              <a:defRPr/>
            </a:pPr>
            <a:endParaRPr lang="en-US" sz="2400" b="1" kern="0" dirty="0">
              <a:solidFill>
                <a:srgbClr val="FF3300"/>
              </a:solidFill>
              <a:latin typeface="Arial" charset="0"/>
              <a:ea typeface="SimSun" pitchFamily="2" charset="-122"/>
            </a:endParaRPr>
          </a:p>
          <a:p>
            <a:pPr>
              <a:defRPr/>
            </a:pPr>
            <a:r>
              <a:rPr lang="en-US" sz="1800" b="1" kern="0" dirty="0">
                <a:solidFill>
                  <a:srgbClr val="FF3300"/>
                </a:solidFill>
                <a:latin typeface="Arial" charset="0"/>
                <a:ea typeface="SimSun" pitchFamily="2" charset="-122"/>
              </a:rPr>
              <a:t>2081-2100 minus</a:t>
            </a:r>
          </a:p>
          <a:p>
            <a:pPr>
              <a:defRPr/>
            </a:pPr>
            <a:r>
              <a:rPr lang="en-US" sz="1800" b="1" kern="0" dirty="0">
                <a:solidFill>
                  <a:srgbClr val="FF3300"/>
                </a:solidFill>
                <a:latin typeface="Arial" charset="0"/>
                <a:ea typeface="SimSun" pitchFamily="2" charset="-122"/>
              </a:rPr>
              <a:t>1986-2005</a:t>
            </a:r>
          </a:p>
          <a:p>
            <a:pPr>
              <a:defRPr/>
            </a:pPr>
            <a:endParaRPr lang="en-US" sz="1800" b="1" kern="0" dirty="0">
              <a:solidFill>
                <a:schemeClr val="accent2"/>
              </a:solidFill>
              <a:latin typeface="Arial" charset="0"/>
              <a:ea typeface="SimSun" pitchFamily="2" charset="-122"/>
            </a:endParaRPr>
          </a:p>
          <a:p>
            <a:pPr>
              <a:defRPr/>
            </a:pPr>
            <a:r>
              <a:rPr lang="en-US" sz="1800" b="1" kern="0" dirty="0">
                <a:solidFill>
                  <a:schemeClr val="accent2"/>
                </a:solidFill>
                <a:latin typeface="Arial" charset="0"/>
                <a:ea typeface="SimSun" pitchFamily="2" charset="-122"/>
              </a:rPr>
              <a:t>     Blue areas = Weakening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55E3-AD97-4784-94BF-862DABA52BAA}"/>
              </a:ext>
            </a:extLst>
          </p:cNvPr>
          <p:cNvPicPr>
            <a:picLocks noChangeAspect="1"/>
          </p:cNvPicPr>
          <p:nvPr/>
        </p:nvPicPr>
        <p:blipFill>
          <a:blip r:embed="rId2"/>
          <a:stretch>
            <a:fillRect/>
          </a:stretch>
        </p:blipFill>
        <p:spPr>
          <a:xfrm>
            <a:off x="0" y="980238"/>
            <a:ext cx="9144000" cy="5115762"/>
          </a:xfrm>
          <a:prstGeom prst="rect">
            <a:avLst/>
          </a:prstGeom>
        </p:spPr>
      </p:pic>
      <p:sp>
        <p:nvSpPr>
          <p:cNvPr id="4" name="Rectangle 2">
            <a:extLst>
              <a:ext uri="{FF2B5EF4-FFF2-40B4-BE49-F238E27FC236}">
                <a16:creationId xmlns:a16="http://schemas.microsoft.com/office/drawing/2014/main" id="{88CA5BAC-4FB2-43DE-ABC3-AA3B3473AD3B}"/>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CMIP6 Projected Arctic Sept Sea Ice Change</a:t>
            </a:r>
          </a:p>
        </p:txBody>
      </p:sp>
      <p:sp>
        <p:nvSpPr>
          <p:cNvPr id="5" name="TextBox 4">
            <a:extLst>
              <a:ext uri="{FF2B5EF4-FFF2-40B4-BE49-F238E27FC236}">
                <a16:creationId xmlns:a16="http://schemas.microsoft.com/office/drawing/2014/main" id="{B2F01C0A-9757-4E42-B41B-772BA79CCB84}"/>
              </a:ext>
            </a:extLst>
          </p:cNvPr>
          <p:cNvSpPr txBox="1"/>
          <p:nvPr/>
        </p:nvSpPr>
        <p:spPr>
          <a:xfrm>
            <a:off x="7303698" y="6248400"/>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4166932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650875" y="165100"/>
            <a:ext cx="7842250" cy="6616700"/>
          </a:xfrm>
          <a:prstGeom prst="rect">
            <a:avLst/>
          </a:prstGeom>
          <a:noFill/>
          <a:ln w="9525">
            <a:noFill/>
            <a:miter lim="800000"/>
            <a:headEnd/>
            <a:tailEnd/>
          </a:ln>
        </p:spPr>
      </p:pic>
      <p:sp>
        <p:nvSpPr>
          <p:cNvPr id="3" name="TextBox 2"/>
          <p:cNvSpPr txBox="1"/>
          <p:nvPr/>
        </p:nvSpPr>
        <p:spPr>
          <a:xfrm>
            <a:off x="3694781" y="-76200"/>
            <a:ext cx="1867819" cy="400110"/>
          </a:xfrm>
          <a:prstGeom prst="rect">
            <a:avLst/>
          </a:prstGeom>
          <a:noFill/>
        </p:spPr>
        <p:txBody>
          <a:bodyPr wrap="none" rtlCol="0">
            <a:spAutoFit/>
          </a:bodyPr>
          <a:lstStyle/>
          <a:p>
            <a:r>
              <a:rPr lang="en-US" sz="2000" b="1" dirty="0">
                <a:solidFill>
                  <a:srgbClr val="FF0000"/>
                </a:solidFill>
              </a:rPr>
              <a:t>Sea-ice Changes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81000" y="361950"/>
            <a:ext cx="8343900" cy="6419850"/>
          </a:xfrm>
          <a:prstGeom prst="rect">
            <a:avLst/>
          </a:prstGeom>
          <a:noFill/>
          <a:ln w="9525">
            <a:noFill/>
            <a:miter lim="800000"/>
            <a:headEnd/>
            <a:tailEnd/>
          </a:ln>
        </p:spPr>
      </p:pic>
      <p:sp>
        <p:nvSpPr>
          <p:cNvPr id="3" name="TextBox 2"/>
          <p:cNvSpPr txBox="1"/>
          <p:nvPr/>
        </p:nvSpPr>
        <p:spPr>
          <a:xfrm>
            <a:off x="3352800" y="-29865"/>
            <a:ext cx="2294219" cy="461665"/>
          </a:xfrm>
          <a:prstGeom prst="rect">
            <a:avLst/>
          </a:prstGeom>
          <a:noFill/>
        </p:spPr>
        <p:txBody>
          <a:bodyPr wrap="none" rtlCol="0">
            <a:spAutoFit/>
          </a:bodyPr>
          <a:lstStyle/>
          <a:p>
            <a:r>
              <a:rPr lang="en-US" sz="2400" b="1" dirty="0">
                <a:solidFill>
                  <a:srgbClr val="FF0000"/>
                </a:solidFill>
              </a:rPr>
              <a:t>Sea-ice Coverage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52400" y="609600"/>
            <a:ext cx="8883650" cy="5879484"/>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52400" y="304800"/>
            <a:ext cx="8830204" cy="62484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25042-7717-4D43-ACAF-555B8B98E807}"/>
              </a:ext>
            </a:extLst>
          </p:cNvPr>
          <p:cNvPicPr>
            <a:picLocks noChangeAspect="1"/>
          </p:cNvPicPr>
          <p:nvPr/>
        </p:nvPicPr>
        <p:blipFill>
          <a:blip r:embed="rId2"/>
          <a:stretch>
            <a:fillRect/>
          </a:stretch>
        </p:blipFill>
        <p:spPr>
          <a:xfrm>
            <a:off x="0" y="1573168"/>
            <a:ext cx="9144000" cy="4446632"/>
          </a:xfrm>
          <a:prstGeom prst="rect">
            <a:avLst/>
          </a:prstGeom>
        </p:spPr>
      </p:pic>
      <p:sp>
        <p:nvSpPr>
          <p:cNvPr id="4" name="Rectangle 2">
            <a:extLst>
              <a:ext uri="{FF2B5EF4-FFF2-40B4-BE49-F238E27FC236}">
                <a16:creationId xmlns:a16="http://schemas.microsoft.com/office/drawing/2014/main" id="{AA6607D4-C89C-473D-8BDB-8A68B5321B53}"/>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CMIP6 Projected Ocean pH Change</a:t>
            </a:r>
          </a:p>
        </p:txBody>
      </p:sp>
      <p:sp>
        <p:nvSpPr>
          <p:cNvPr id="5" name="TextBox 4">
            <a:extLst>
              <a:ext uri="{FF2B5EF4-FFF2-40B4-BE49-F238E27FC236}">
                <a16:creationId xmlns:a16="http://schemas.microsoft.com/office/drawing/2014/main" id="{7F301AB2-0E63-4B2B-AAAC-1CE760A0A60A}"/>
              </a:ext>
            </a:extLst>
          </p:cNvPr>
          <p:cNvSpPr txBox="1"/>
          <p:nvPr/>
        </p:nvSpPr>
        <p:spPr>
          <a:xfrm>
            <a:off x="7303698" y="6248400"/>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130386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52400" y="533400"/>
            <a:ext cx="8915400" cy="5912376"/>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normAutofit fontScale="90000"/>
          </a:bodyPr>
          <a:lstStyle/>
          <a:p>
            <a:r>
              <a:rPr lang="en-US" b="1" dirty="0"/>
              <a:t>Historical and Future Sea-level Rise</a:t>
            </a:r>
          </a:p>
        </p:txBody>
      </p:sp>
      <p:sp>
        <p:nvSpPr>
          <p:cNvPr id="4" name="Slide Number Placeholder 3"/>
          <p:cNvSpPr>
            <a:spLocks noGrp="1"/>
          </p:cNvSpPr>
          <p:nvPr>
            <p:ph type="sldNum" sz="quarter" idx="12"/>
          </p:nvPr>
        </p:nvSpPr>
        <p:spPr/>
        <p:txBody>
          <a:bodyPr/>
          <a:lstStyle/>
          <a:p>
            <a:fld id="{D9A1785A-F49B-4C9E-9EA9-F91406AC7D15}" type="slidenum">
              <a:rPr lang="en-US" smtClean="0">
                <a:solidFill>
                  <a:srgbClr val="000000"/>
                </a:solidFill>
              </a:rPr>
              <a:pPr/>
              <a:t>69</a:t>
            </a:fld>
            <a:endParaRPr lang="en-US">
              <a:solidFill>
                <a:srgbClr val="000000"/>
              </a:solidFill>
            </a:endParaRPr>
          </a:p>
        </p:txBody>
      </p:sp>
      <p:pic>
        <p:nvPicPr>
          <p:cNvPr id="90114" name="Picture 2"/>
          <p:cNvPicPr>
            <a:picLocks noGrp="1" noChangeAspect="1" noChangeArrowheads="1"/>
          </p:cNvPicPr>
          <p:nvPr>
            <p:ph idx="1"/>
          </p:nvPr>
        </p:nvPicPr>
        <p:blipFill>
          <a:blip r:embed="rId2" cstate="print"/>
          <a:srcRect/>
          <a:stretch>
            <a:fillRect/>
          </a:stretch>
        </p:blipFill>
        <p:spPr bwMode="auto">
          <a:xfrm>
            <a:off x="381000" y="914400"/>
            <a:ext cx="8534400" cy="5779770"/>
          </a:xfrm>
          <a:prstGeom prst="rect">
            <a:avLst/>
          </a:prstGeom>
          <a:noFill/>
          <a:ln w="9525">
            <a:noFill/>
            <a:miter lim="800000"/>
            <a:headEnd/>
            <a:tailEnd/>
          </a:ln>
        </p:spPr>
      </p:pic>
      <p:sp>
        <p:nvSpPr>
          <p:cNvPr id="5" name="TextBox 4"/>
          <p:cNvSpPr txBox="1"/>
          <p:nvPr/>
        </p:nvSpPr>
        <p:spPr bwMode="auto">
          <a:xfrm>
            <a:off x="5791200" y="2209801"/>
            <a:ext cx="1444626" cy="701731"/>
          </a:xfrm>
          <a:prstGeom prst="rect">
            <a:avLst/>
          </a:prstGeom>
          <a:noFill/>
          <a:ln w="9525">
            <a:noFill/>
            <a:miter lim="800000"/>
            <a:headEnd/>
            <a:tailEnd/>
          </a:ln>
        </p:spPr>
        <p:txBody>
          <a:bodyPr wrap="square" rtlCol="0">
            <a:spAutoFit/>
          </a:bodyPr>
          <a:lstStyle/>
          <a:p>
            <a:pPr marL="342900" indent="-342900" algn="l">
              <a:spcBef>
                <a:spcPct val="20000"/>
              </a:spcBef>
            </a:pPr>
            <a:r>
              <a:rPr lang="en-US" sz="1800" b="1" kern="0" dirty="0">
                <a:solidFill>
                  <a:srgbClr val="FF3300"/>
                </a:solidFill>
                <a:latin typeface="Calibri"/>
              </a:rPr>
              <a:t>Red = RCP8.5</a:t>
            </a:r>
          </a:p>
          <a:p>
            <a:pPr marL="342900" indent="-342900" algn="l">
              <a:spcBef>
                <a:spcPct val="20000"/>
              </a:spcBef>
            </a:pPr>
            <a:r>
              <a:rPr lang="en-US" sz="1800" b="1" kern="0" dirty="0">
                <a:solidFill>
                  <a:srgbClr val="3333CC"/>
                </a:solidFill>
                <a:latin typeface="Calibri"/>
              </a:rPr>
              <a:t>Blue=RCP2.6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9916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Methods to Reduce the Uncertainties</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853366"/>
            <a:ext cx="8839200" cy="6278642"/>
          </a:xfrm>
          <a:prstGeom prst="rect">
            <a:avLst/>
          </a:prstGeom>
        </p:spPr>
        <p:txBody>
          <a:bodyPr wrap="square">
            <a:spAutoFit/>
          </a:bodyPr>
          <a:lstStyle/>
          <a:p>
            <a:pPr algn="l">
              <a:buFont typeface="Arial" pitchFamily="34" charset="0"/>
              <a:buChar char="•"/>
            </a:pPr>
            <a:r>
              <a:rPr lang="en-US" sz="2400" b="1" dirty="0">
                <a:solidFill>
                  <a:schemeClr val="tx2"/>
                </a:solidFill>
              </a:rPr>
              <a:t>  GHG forcing uncertainty: </a:t>
            </a:r>
          </a:p>
          <a:p>
            <a:pPr algn="l"/>
            <a:r>
              <a:rPr lang="en-US" sz="1000" b="1" dirty="0"/>
              <a:t>   </a:t>
            </a:r>
            <a:endParaRPr lang="en-US" sz="600" b="1" dirty="0"/>
          </a:p>
          <a:p>
            <a:pPr algn="l"/>
            <a:r>
              <a:rPr lang="en-US" sz="2000" b="1" dirty="0"/>
              <a:t>    To cover all the possibilities, one can consider a range of possible scenarios. </a:t>
            </a:r>
          </a:p>
          <a:p>
            <a:pPr algn="l"/>
            <a:r>
              <a:rPr lang="en-US" sz="2000" b="1" dirty="0"/>
              <a:t>   </a:t>
            </a:r>
          </a:p>
          <a:p>
            <a:pPr algn="l">
              <a:buFont typeface="Arial" pitchFamily="34" charset="0"/>
              <a:buChar char="•"/>
            </a:pPr>
            <a:r>
              <a:rPr lang="en-US" sz="2400" b="1" dirty="0">
                <a:solidFill>
                  <a:schemeClr val="tx2"/>
                </a:solidFill>
              </a:rPr>
              <a:t>  Model response uncertainty: </a:t>
            </a:r>
          </a:p>
          <a:p>
            <a:pPr algn="l"/>
            <a:r>
              <a:rPr lang="en-US" sz="1000" b="1" dirty="0"/>
              <a:t>   </a:t>
            </a:r>
            <a:endParaRPr lang="en-US" sz="600" b="1" dirty="0"/>
          </a:p>
          <a:p>
            <a:pPr algn="l"/>
            <a:r>
              <a:rPr lang="en-US" sz="2000" b="1" dirty="0"/>
              <a:t>     Different models may produce different response for a given GHG forcing. To reduce this uncertainty, one can average the projections over multiple models – </a:t>
            </a:r>
            <a:r>
              <a:rPr lang="en-US" sz="2000" b="1" dirty="0">
                <a:solidFill>
                  <a:srgbClr val="FF0000"/>
                </a:solidFill>
              </a:rPr>
              <a:t>ensemble averaging over different models</a:t>
            </a:r>
            <a:r>
              <a:rPr lang="en-US" sz="2000" b="1" dirty="0"/>
              <a:t>. </a:t>
            </a:r>
          </a:p>
          <a:p>
            <a:pPr algn="l"/>
            <a:endParaRPr lang="en-US" sz="2000" b="1" dirty="0"/>
          </a:p>
          <a:p>
            <a:pPr algn="l">
              <a:buFont typeface="Arial" pitchFamily="34" charset="0"/>
              <a:buChar char="•"/>
            </a:pPr>
            <a:r>
              <a:rPr lang="en-US" sz="2400" b="1" dirty="0">
                <a:solidFill>
                  <a:schemeClr val="tx2"/>
                </a:solidFill>
              </a:rPr>
              <a:t>  Natural variation uncertainty: </a:t>
            </a:r>
            <a:r>
              <a:rPr lang="en-US" sz="2000" b="1" dirty="0"/>
              <a:t>important for near-future climate.</a:t>
            </a:r>
          </a:p>
          <a:p>
            <a:pPr algn="l"/>
            <a:r>
              <a:rPr lang="en-US" sz="1000" b="1" dirty="0"/>
              <a:t>   </a:t>
            </a:r>
            <a:endParaRPr lang="en-US" sz="600" b="1" dirty="0"/>
          </a:p>
          <a:p>
            <a:pPr algn="l"/>
            <a:r>
              <a:rPr lang="en-US" sz="2000" b="1" dirty="0"/>
              <a:t>    Future, unforced natural climate variations (such as El Niño) vary with model’s starting condition (i.e., initial condition), which differs among different model runs. To reduce the impact of this natural noise, one can average over many model runs from one or multiple models – </a:t>
            </a:r>
            <a:r>
              <a:rPr lang="en-US" sz="2000" b="1" dirty="0">
                <a:solidFill>
                  <a:srgbClr val="FF0000"/>
                </a:solidFill>
              </a:rPr>
              <a:t>ensemble averaging over multiple model runs</a:t>
            </a:r>
            <a:r>
              <a:rPr lang="en-US" sz="2000" b="1" dirty="0"/>
              <a:t>.  The impact of the natural climate variations also decreases with averaging over time and space. For example, its impact is relatively small in global-mean T time series, but large over a small region (e.g., New York State).  As models and obs. improve, some of the natural variations may be predictable (e.g., those associated with AMO and IPO/PDO). </a:t>
            </a:r>
          </a:p>
          <a:p>
            <a:pPr algn="l"/>
            <a:endParaRPr 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blinds(horizontal)">
                                      <p:cBhvr>
                                        <p:cTn id="1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B2AB2-72ED-4179-ADBA-50AFFD71CDD5}"/>
              </a:ext>
            </a:extLst>
          </p:cNvPr>
          <p:cNvPicPr>
            <a:picLocks noChangeAspect="1"/>
          </p:cNvPicPr>
          <p:nvPr/>
        </p:nvPicPr>
        <p:blipFill>
          <a:blip r:embed="rId2"/>
          <a:stretch>
            <a:fillRect/>
          </a:stretch>
        </p:blipFill>
        <p:spPr>
          <a:xfrm>
            <a:off x="0" y="1035959"/>
            <a:ext cx="8502745" cy="4450442"/>
          </a:xfrm>
          <a:prstGeom prst="rect">
            <a:avLst/>
          </a:prstGeom>
        </p:spPr>
      </p:pic>
      <p:sp>
        <p:nvSpPr>
          <p:cNvPr id="4" name="Rectangle 2">
            <a:extLst>
              <a:ext uri="{FF2B5EF4-FFF2-40B4-BE49-F238E27FC236}">
                <a16:creationId xmlns:a16="http://schemas.microsoft.com/office/drawing/2014/main" id="{3FB9AC81-ABD8-45D3-B8CA-506C8FAA4BB0}"/>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CMIP6 Projected Sea Level Change</a:t>
            </a:r>
          </a:p>
        </p:txBody>
      </p:sp>
      <p:sp>
        <p:nvSpPr>
          <p:cNvPr id="5" name="TextBox 4">
            <a:extLst>
              <a:ext uri="{FF2B5EF4-FFF2-40B4-BE49-F238E27FC236}">
                <a16:creationId xmlns:a16="http://schemas.microsoft.com/office/drawing/2014/main" id="{4AD15CEC-932B-4AA7-B8B7-2B73E29F6586}"/>
              </a:ext>
            </a:extLst>
          </p:cNvPr>
          <p:cNvSpPr txBox="1"/>
          <p:nvPr/>
        </p:nvSpPr>
        <p:spPr>
          <a:xfrm>
            <a:off x="7303698" y="6248400"/>
            <a:ext cx="1764102" cy="338554"/>
          </a:xfrm>
          <a:prstGeom prst="rect">
            <a:avLst/>
          </a:prstGeom>
          <a:noFill/>
        </p:spPr>
        <p:txBody>
          <a:bodyPr wrap="square">
            <a:spAutoFit/>
          </a:bodyPr>
          <a:lstStyle/>
          <a:p>
            <a:r>
              <a:rPr lang="en-US" sz="1600" dirty="0"/>
              <a:t>IPCC (2021)</a:t>
            </a:r>
          </a:p>
        </p:txBody>
      </p:sp>
      <p:pic>
        <p:nvPicPr>
          <p:cNvPr id="7" name="Picture 6">
            <a:extLst>
              <a:ext uri="{FF2B5EF4-FFF2-40B4-BE49-F238E27FC236}">
                <a16:creationId xmlns:a16="http://schemas.microsoft.com/office/drawing/2014/main" id="{43F03C26-44A3-480B-BE99-481ED190DCDF}"/>
              </a:ext>
            </a:extLst>
          </p:cNvPr>
          <p:cNvPicPr>
            <a:picLocks noChangeAspect="1"/>
          </p:cNvPicPr>
          <p:nvPr/>
        </p:nvPicPr>
        <p:blipFill>
          <a:blip r:embed="rId3"/>
          <a:stretch>
            <a:fillRect/>
          </a:stretch>
        </p:blipFill>
        <p:spPr>
          <a:xfrm>
            <a:off x="7620000" y="0"/>
            <a:ext cx="1607736" cy="6858000"/>
          </a:xfrm>
          <a:prstGeom prst="rect">
            <a:avLst/>
          </a:prstGeom>
        </p:spPr>
      </p:pic>
    </p:spTree>
    <p:extLst>
      <p:ext uri="{BB962C8B-B14F-4D97-AF65-F5344CB8AC3E}">
        <p14:creationId xmlns:p14="http://schemas.microsoft.com/office/powerpoint/2010/main" val="422646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A1785A-F49B-4C9E-9EA9-F91406AC7D15}" type="slidenum">
              <a:rPr lang="en-US" smtClean="0">
                <a:solidFill>
                  <a:srgbClr val="000000"/>
                </a:solidFill>
              </a:rPr>
              <a:pPr/>
              <a:t>71</a:t>
            </a:fld>
            <a:endParaRPr lang="en-US">
              <a:solidFill>
                <a:srgbClr val="00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381000" y="762000"/>
            <a:ext cx="8407400" cy="5926419"/>
          </a:xfrm>
          <a:prstGeom prst="rect">
            <a:avLst/>
          </a:prstGeom>
          <a:noFill/>
          <a:ln w="9525">
            <a:noFill/>
            <a:miter lim="800000"/>
            <a:headEnd/>
            <a:tailEnd/>
          </a:ln>
        </p:spPr>
      </p:pic>
      <p:sp>
        <p:nvSpPr>
          <p:cNvPr id="7" name="Title 1"/>
          <p:cNvSpPr>
            <a:spLocks noGrp="1"/>
          </p:cNvSpPr>
          <p:nvPr>
            <p:ph type="title"/>
          </p:nvPr>
        </p:nvSpPr>
        <p:spPr>
          <a:xfrm>
            <a:off x="457200" y="-152400"/>
            <a:ext cx="8153400" cy="1143000"/>
          </a:xfrm>
        </p:spPr>
        <p:txBody>
          <a:bodyPr>
            <a:normAutofit fontScale="90000"/>
          </a:bodyPr>
          <a:lstStyle/>
          <a:p>
            <a:r>
              <a:rPr lang="en-US" b="1" dirty="0"/>
              <a:t>Projected Sea-level Rise Components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a:t>CMIP5 Model Projected MSL Rise</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9A1785A-F49B-4C9E-9EA9-F91406AC7D15}" type="slidenum">
              <a:rPr lang="en-US" smtClean="0">
                <a:solidFill>
                  <a:srgbClr val="000000"/>
                </a:solidFill>
              </a:rPr>
              <a:pPr/>
              <a:t>72</a:t>
            </a:fld>
            <a:endParaRPr lang="en-US">
              <a:solidFill>
                <a:srgbClr val="000000"/>
              </a:solidFill>
            </a:endParaRPr>
          </a:p>
        </p:txBody>
      </p:sp>
      <p:sp>
        <p:nvSpPr>
          <p:cNvPr id="6" name="Rectangle 5"/>
          <p:cNvSpPr/>
          <p:nvPr/>
        </p:nvSpPr>
        <p:spPr>
          <a:xfrm>
            <a:off x="1850240" y="914400"/>
            <a:ext cx="5578836" cy="523220"/>
          </a:xfrm>
          <a:prstGeom prst="rect">
            <a:avLst/>
          </a:prstGeom>
        </p:spPr>
        <p:txBody>
          <a:bodyPr wrap="none">
            <a:spAutoFit/>
          </a:bodyPr>
          <a:lstStyle/>
          <a:p>
            <a:r>
              <a:rPr lang="en-US" dirty="0">
                <a:solidFill>
                  <a:srgbClr val="000000"/>
                </a:solidFill>
                <a:latin typeface="Calibri"/>
              </a:rPr>
              <a:t>2081-2100 minus 1986-2005, RCP4.5</a:t>
            </a:r>
          </a:p>
        </p:txBody>
      </p:sp>
      <p:pic>
        <p:nvPicPr>
          <p:cNvPr id="8194" name="Picture 2"/>
          <p:cNvPicPr>
            <a:picLocks noChangeAspect="1" noChangeArrowheads="1"/>
          </p:cNvPicPr>
          <p:nvPr/>
        </p:nvPicPr>
        <p:blipFill>
          <a:blip r:embed="rId2" cstate="print"/>
          <a:srcRect/>
          <a:stretch>
            <a:fillRect/>
          </a:stretch>
        </p:blipFill>
        <p:spPr bwMode="auto">
          <a:xfrm>
            <a:off x="51320" y="1416735"/>
            <a:ext cx="8991600" cy="521266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A1785A-F49B-4C9E-9EA9-F91406AC7D15}" type="slidenum">
              <a:rPr lang="en-US" smtClean="0">
                <a:solidFill>
                  <a:srgbClr val="000000"/>
                </a:solidFill>
              </a:rPr>
              <a:pPr/>
              <a:t>73</a:t>
            </a:fld>
            <a:endParaRPr lang="en-US">
              <a:solidFill>
                <a:srgbClr val="00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6576" y="717551"/>
            <a:ext cx="9055627" cy="5911849"/>
          </a:xfrm>
          <a:prstGeom prst="rect">
            <a:avLst/>
          </a:prstGeom>
          <a:noFill/>
          <a:ln w="9525">
            <a:noFill/>
            <a:miter lim="800000"/>
            <a:headEnd/>
            <a:tailEnd/>
          </a:ln>
        </p:spPr>
      </p:pic>
      <p:sp>
        <p:nvSpPr>
          <p:cNvPr id="6" name="Title 1"/>
          <p:cNvSpPr>
            <a:spLocks noGrp="1"/>
          </p:cNvSpPr>
          <p:nvPr>
            <p:ph type="title"/>
          </p:nvPr>
        </p:nvSpPr>
        <p:spPr>
          <a:xfrm>
            <a:off x="76200" y="-152400"/>
            <a:ext cx="9067800" cy="1143000"/>
          </a:xfrm>
        </p:spPr>
        <p:txBody>
          <a:bodyPr>
            <a:noAutofit/>
          </a:bodyPr>
          <a:lstStyle/>
          <a:p>
            <a:r>
              <a:rPr lang="en-US" sz="3200" b="1" dirty="0"/>
              <a:t>Increases in Flooding Freq. for 0.5m Sea-level Rise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762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553200"/>
            <a:ext cx="1905000" cy="457200"/>
          </a:xfrm>
        </p:spPr>
        <p:txBody>
          <a:bodyPr/>
          <a:lstStyle/>
          <a:p>
            <a:pPr>
              <a:defRPr/>
            </a:pPr>
            <a:fld id="{11004247-48B2-4E85-AE06-0779406BEB7B}" type="slidenum">
              <a:rPr lang="en-US" smtClean="0">
                <a:solidFill>
                  <a:schemeClr val="bg2"/>
                </a:solidFill>
              </a:rPr>
              <a:pPr>
                <a:defRPr/>
              </a:pPr>
              <a:t>74</a:t>
            </a:fld>
            <a:endParaRPr lang="en-US" dirty="0">
              <a:solidFill>
                <a:schemeClr val="bg2"/>
              </a:solidFill>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chemeClr val="accent3"/>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What is a climate projection? </a:t>
            </a:r>
            <a:r>
              <a:rPr lang="en-US" sz="2000" b="1" kern="0" dirty="0">
                <a:latin typeface="Microsoft Sans Serif" pitchFamily="34" charset="0"/>
              </a:rPr>
              <a:t> </a:t>
            </a:r>
          </a:p>
          <a:p>
            <a:pPr marL="342900" indent="-342900" algn="l">
              <a:spcBef>
                <a:spcPct val="20000"/>
              </a:spcBef>
              <a:defRPr/>
            </a:pPr>
            <a:r>
              <a:rPr lang="en-US" sz="2000" b="1" kern="0" dirty="0">
                <a:latin typeface="Microsoft Sans Serif" pitchFamily="34" charset="0"/>
              </a:rPr>
              <a:t>	</a:t>
            </a:r>
            <a:r>
              <a:rPr lang="en-US" sz="1600" b="1" kern="0" dirty="0">
                <a:latin typeface="Microsoft Sans Serif" pitchFamily="34" charset="0"/>
              </a:rPr>
              <a:t>- Statement about future climate changes made using climate models based on certain assumptions about future GHG emissions. </a:t>
            </a:r>
            <a:endParaRPr lang="en-US" sz="20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How to make a climate projection: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a:t>
            </a:r>
            <a:r>
              <a:rPr lang="en-US" sz="1800" b="1" kern="0" dirty="0">
                <a:solidFill>
                  <a:schemeClr val="tx2"/>
                </a:solidFill>
                <a:latin typeface="Microsoft Sans Serif" pitchFamily="34" charset="0"/>
              </a:rPr>
              <a:t> </a:t>
            </a:r>
            <a:r>
              <a:rPr lang="en-US" sz="1600" b="1" kern="0" dirty="0">
                <a:latin typeface="Microsoft Sans Serif" pitchFamily="34" charset="0"/>
              </a:rPr>
              <a:t>GHG emissions scenario, Earth System Models, Global and Regional climate projections. </a:t>
            </a:r>
            <a:endParaRPr lang="en-US" sz="18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Main sources of uncertainty in climate projection:  </a:t>
            </a:r>
          </a:p>
          <a:p>
            <a:pPr marL="342900" indent="-342900" algn="l">
              <a:spcBef>
                <a:spcPct val="20000"/>
              </a:spcBef>
              <a:defRPr/>
            </a:pPr>
            <a:r>
              <a:rPr lang="en-US" sz="2000" b="1" kern="0" dirty="0">
                <a:latin typeface="Microsoft Sans Serif" pitchFamily="34" charset="0"/>
              </a:rPr>
              <a:t>    - </a:t>
            </a:r>
            <a:r>
              <a:rPr lang="en-US" sz="1600" b="1" kern="0" dirty="0">
                <a:latin typeface="Microsoft Sans Serif" pitchFamily="34" charset="0"/>
              </a:rPr>
              <a:t>Uncertainties in future GHG emissions, model response to a given GHG forcing, and noise from natural climate variations. </a:t>
            </a:r>
            <a:endParaRPr lang="en-US" sz="18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Methods to reduce the uncertainties: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a:t>
            </a:r>
            <a:r>
              <a:rPr lang="en-US" sz="1800" b="1" kern="0" dirty="0">
                <a:solidFill>
                  <a:schemeClr val="tx2"/>
                </a:solidFill>
                <a:latin typeface="Microsoft Sans Serif" pitchFamily="34" charset="0"/>
              </a:rPr>
              <a:t> </a:t>
            </a:r>
            <a:r>
              <a:rPr lang="en-US" sz="1600" b="1" kern="0" dirty="0">
                <a:latin typeface="Microsoft Sans Serif" pitchFamily="34" charset="0"/>
              </a:rPr>
              <a:t>Use of a range of scenarios, ensemble averaging over multiple models and multiple runs</a:t>
            </a:r>
            <a:endParaRPr lang="en-US" sz="18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Main factors controlling future GHG emissions: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a:t>
            </a:r>
            <a:r>
              <a:rPr lang="en-US" sz="1800" b="1" kern="0" dirty="0">
                <a:solidFill>
                  <a:schemeClr val="tx2"/>
                </a:solidFill>
                <a:latin typeface="Microsoft Sans Serif" pitchFamily="34" charset="0"/>
              </a:rPr>
              <a:t> </a:t>
            </a:r>
            <a:r>
              <a:rPr lang="en-US" sz="1600" b="1" kern="0" dirty="0">
                <a:latin typeface="Microsoft Sans Serif" pitchFamily="34" charset="0"/>
              </a:rPr>
              <a:t>Population and economic growth, energy structure, pollution control</a:t>
            </a:r>
            <a:endParaRPr lang="en-US" sz="18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Projected future climate changes: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a:t>
            </a:r>
            <a:r>
              <a:rPr lang="en-US" sz="1800" b="1" kern="0" dirty="0">
                <a:solidFill>
                  <a:schemeClr val="tx2"/>
                </a:solidFill>
                <a:latin typeface="Microsoft Sans Serif" pitchFamily="34" charset="0"/>
              </a:rPr>
              <a:t> </a:t>
            </a:r>
            <a:r>
              <a:rPr lang="en-US" sz="1600" b="1" kern="0" dirty="0">
                <a:latin typeface="Microsoft Sans Serif" pitchFamily="34" charset="0"/>
              </a:rPr>
              <a:t>Global </a:t>
            </a:r>
            <a:r>
              <a:rPr lang="en-US" sz="1600" b="1" kern="0" dirty="0" err="1">
                <a:latin typeface="Microsoft Sans Serif" pitchFamily="34" charset="0"/>
              </a:rPr>
              <a:t>dT</a:t>
            </a:r>
            <a:r>
              <a:rPr lang="en-US" sz="1600" b="1" kern="0" dirty="0">
                <a:latin typeface="Microsoft Sans Serif" pitchFamily="34" charset="0"/>
              </a:rPr>
              <a:t> as a function of the RCP scenarios, </a:t>
            </a:r>
            <a:r>
              <a:rPr lang="en-US" sz="1600" b="1" kern="0" dirty="0" err="1">
                <a:latin typeface="Microsoft Sans Serif" pitchFamily="34" charset="0"/>
              </a:rPr>
              <a:t>dP</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 ratio, T and P change patterns, other changes.</a:t>
            </a: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extLst>
      <p:ext uri="{BB962C8B-B14F-4D97-AF65-F5344CB8AC3E}">
        <p14:creationId xmlns:p14="http://schemas.microsoft.com/office/powerpoint/2010/main" val="21098056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76200"/>
            <a:ext cx="9525000" cy="685800"/>
          </a:xfrm>
          <a:prstGeom prst="rect">
            <a:avLst/>
          </a:prstGeom>
          <a:effectLst>
            <a:outerShdw blurRad="50800" dist="38100" dir="2700000" algn="tl" rotWithShape="0">
              <a:prstClr val="black"/>
            </a:outerShdw>
          </a:effectLst>
        </p:spPr>
        <p:txBody>
          <a:bodyPr/>
          <a:lstStyle/>
          <a:p>
            <a:pPr>
              <a:defRPr/>
            </a:pPr>
            <a:r>
              <a:rPr lang="en-US" sz="2400" b="1" dirty="0">
                <a:latin typeface="Arial" charset="0"/>
                <a:ea typeface="SimSun" pitchFamily="2" charset="-122"/>
              </a:rPr>
              <a:t>Questions for Part 4: Climate Change &amp; Modeling (not a HW) </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553200"/>
            <a:ext cx="1905000" cy="457200"/>
          </a:xfrm>
        </p:spPr>
        <p:txBody>
          <a:bodyPr/>
          <a:lstStyle/>
          <a:p>
            <a:pPr>
              <a:defRPr/>
            </a:pPr>
            <a:fld id="{11004247-48B2-4E85-AE06-0779406BEB7B}" type="slidenum">
              <a:rPr lang="en-US" smtClean="0">
                <a:solidFill>
                  <a:schemeClr val="bg2"/>
                </a:solidFill>
              </a:rPr>
              <a:pPr>
                <a:defRPr/>
              </a:pPr>
              <a:t>75</a:t>
            </a:fld>
            <a:endParaRPr lang="en-US" dirty="0">
              <a:solidFill>
                <a:schemeClr val="bg2"/>
              </a:solidFill>
            </a:endParaRPr>
          </a:p>
        </p:txBody>
      </p:sp>
      <p:sp>
        <p:nvSpPr>
          <p:cNvPr id="6" name="Rectangle 3"/>
          <p:cNvSpPr txBox="1">
            <a:spLocks noChangeArrowheads="1"/>
          </p:cNvSpPr>
          <p:nvPr/>
        </p:nvSpPr>
        <p:spPr bwMode="auto">
          <a:xfrm>
            <a:off x="152400" y="609600"/>
            <a:ext cx="8915400" cy="62484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chemeClr val="accent3"/>
              </a:solidFill>
              <a:latin typeface="Microsoft Sans Serif" pitchFamily="34" charset="0"/>
            </a:endParaRPr>
          </a:p>
          <a:p>
            <a:pPr marL="342900" indent="-342900" algn="l">
              <a:spcBef>
                <a:spcPct val="20000"/>
              </a:spcBef>
              <a:buFontTx/>
              <a:buChar char="•"/>
              <a:defRPr/>
            </a:pPr>
            <a:r>
              <a:rPr lang="en-US" sz="1800" kern="0" dirty="0">
                <a:latin typeface="Microsoft Sans Serif" pitchFamily="34" charset="0"/>
              </a:rPr>
              <a:t>What is a climate forcing? Can you list some examples?</a:t>
            </a:r>
          </a:p>
          <a:p>
            <a:pPr marL="342900" indent="-342900" algn="l">
              <a:spcBef>
                <a:spcPct val="20000"/>
              </a:spcBef>
              <a:buFontTx/>
              <a:buChar char="•"/>
              <a:defRPr/>
            </a:pPr>
            <a:r>
              <a:rPr lang="en-US" sz="1800" kern="0" dirty="0">
                <a:latin typeface="Microsoft Sans Serif" pitchFamily="34" charset="0"/>
              </a:rPr>
              <a:t>What is climate sensitivity?  </a:t>
            </a:r>
          </a:p>
          <a:p>
            <a:pPr marL="342900" indent="-342900" algn="l">
              <a:spcBef>
                <a:spcPct val="20000"/>
              </a:spcBef>
              <a:buFontTx/>
              <a:buChar char="•"/>
              <a:defRPr/>
            </a:pPr>
            <a:r>
              <a:rPr lang="en-US" sz="1800" kern="0" dirty="0">
                <a:latin typeface="Microsoft Sans Serif" pitchFamily="34" charset="0"/>
              </a:rPr>
              <a:t>What is the equilibrium climate sensitivity (ECS) and transient climate sensitivity?  What is the typical ECS range? </a:t>
            </a:r>
          </a:p>
          <a:p>
            <a:pPr marL="342900" indent="-342900" algn="l">
              <a:spcBef>
                <a:spcPct val="20000"/>
              </a:spcBef>
              <a:buFontTx/>
              <a:buChar char="•"/>
              <a:defRPr/>
            </a:pPr>
            <a:r>
              <a:rPr lang="en-US" sz="1800" kern="0" dirty="0">
                <a:latin typeface="Microsoft Sans Serif" pitchFamily="34" charset="0"/>
              </a:rPr>
              <a:t>What is a climate feedback? What are the common positive and negative climate feedbacks? </a:t>
            </a:r>
          </a:p>
          <a:p>
            <a:pPr marL="342900" indent="-342900" algn="l">
              <a:spcBef>
                <a:spcPct val="20000"/>
              </a:spcBef>
              <a:buFontTx/>
              <a:buChar char="•"/>
              <a:defRPr/>
            </a:pPr>
            <a:r>
              <a:rPr lang="en-US" sz="1800" kern="0" dirty="0">
                <a:latin typeface="Microsoft Sans Serif" pitchFamily="34" charset="0"/>
              </a:rPr>
              <a:t>How do we quantify climate feedbacks? </a:t>
            </a:r>
          </a:p>
          <a:p>
            <a:pPr marL="342900" indent="-342900" algn="l">
              <a:spcBef>
                <a:spcPct val="20000"/>
              </a:spcBef>
              <a:buFontTx/>
              <a:buChar char="•"/>
              <a:defRPr/>
            </a:pPr>
            <a:r>
              <a:rPr lang="en-US" sz="1800" kern="0" dirty="0">
                <a:latin typeface="Microsoft Sans Serif" pitchFamily="34" charset="0"/>
              </a:rPr>
              <a:t>What is climate modeling? What are the major components of Earth system model? </a:t>
            </a:r>
          </a:p>
          <a:p>
            <a:pPr marL="342900" indent="-342900" algn="l">
              <a:spcBef>
                <a:spcPct val="20000"/>
              </a:spcBef>
              <a:buFontTx/>
              <a:buChar char="•"/>
              <a:defRPr/>
            </a:pPr>
            <a:r>
              <a:rPr lang="en-US" sz="1800" kern="0" dirty="0">
                <a:latin typeface="Microsoft Sans Serif" pitchFamily="34" charset="0"/>
              </a:rPr>
              <a:t>What are the common applications of climate models? </a:t>
            </a:r>
          </a:p>
          <a:p>
            <a:pPr marL="342900" indent="-342900" algn="l">
              <a:spcBef>
                <a:spcPct val="20000"/>
              </a:spcBef>
              <a:buFontTx/>
              <a:buChar char="•"/>
              <a:defRPr/>
            </a:pPr>
            <a:r>
              <a:rPr lang="en-US" sz="1800" kern="0" dirty="0">
                <a:latin typeface="Microsoft Sans Serif" pitchFamily="34" charset="0"/>
              </a:rPr>
              <a:t>What are the common climate simulations? </a:t>
            </a:r>
          </a:p>
          <a:p>
            <a:pPr marL="342900" indent="-342900" algn="l">
              <a:spcBef>
                <a:spcPct val="20000"/>
              </a:spcBef>
              <a:buFontTx/>
              <a:buChar char="•"/>
              <a:defRPr/>
            </a:pPr>
            <a:r>
              <a:rPr lang="en-US" sz="1800" kern="0" dirty="0">
                <a:latin typeface="Microsoft Sans Serif" pitchFamily="34" charset="0"/>
              </a:rPr>
              <a:t>What is a climate projection, and how to make a climate projection? </a:t>
            </a:r>
          </a:p>
          <a:p>
            <a:pPr marL="342900" indent="-342900" algn="l">
              <a:spcBef>
                <a:spcPct val="20000"/>
              </a:spcBef>
              <a:buFontTx/>
              <a:buChar char="•"/>
              <a:defRPr/>
            </a:pPr>
            <a:r>
              <a:rPr lang="en-US" sz="1800" kern="0" dirty="0">
                <a:latin typeface="Microsoft Sans Serif" pitchFamily="34" charset="0"/>
              </a:rPr>
              <a:t>What are the main sources of uncertainty in climate projection?  </a:t>
            </a:r>
          </a:p>
          <a:p>
            <a:pPr marL="342900" indent="-342900" algn="l">
              <a:spcBef>
                <a:spcPct val="20000"/>
              </a:spcBef>
              <a:buFontTx/>
              <a:buChar char="•"/>
              <a:defRPr/>
            </a:pPr>
            <a:r>
              <a:rPr lang="en-US" sz="1800" kern="0" dirty="0">
                <a:latin typeface="Microsoft Sans Serif" pitchFamily="34" charset="0"/>
              </a:rPr>
              <a:t>What are the methods to reduce or quantify the uncertainties of climate projections?</a:t>
            </a:r>
          </a:p>
          <a:p>
            <a:pPr marL="342900" indent="-342900" algn="l">
              <a:spcBef>
                <a:spcPct val="20000"/>
              </a:spcBef>
              <a:buFontTx/>
              <a:buChar char="•"/>
              <a:defRPr/>
            </a:pPr>
            <a:r>
              <a:rPr lang="en-US" sz="1800" kern="0" dirty="0">
                <a:latin typeface="Microsoft Sans Serif" pitchFamily="34" charset="0"/>
              </a:rPr>
              <a:t>What are the main factors controlling future GHG emissions? </a:t>
            </a:r>
          </a:p>
          <a:p>
            <a:pPr marL="342900" indent="-342900" algn="l">
              <a:spcBef>
                <a:spcPct val="20000"/>
              </a:spcBef>
              <a:buFontTx/>
              <a:buChar char="•"/>
              <a:defRPr/>
            </a:pPr>
            <a:r>
              <a:rPr lang="en-US" sz="1800" kern="0" dirty="0">
                <a:latin typeface="Microsoft Sans Serif" pitchFamily="34" charset="0"/>
              </a:rPr>
              <a:t>What is CMIP5 or CMIP6? </a:t>
            </a:r>
          </a:p>
          <a:p>
            <a:pPr marL="342900" indent="-342900" algn="l">
              <a:spcBef>
                <a:spcPct val="20000"/>
              </a:spcBef>
              <a:buFontTx/>
              <a:buChar char="•"/>
              <a:defRPr/>
            </a:pPr>
            <a:r>
              <a:rPr lang="en-US" sz="1800" kern="0" dirty="0">
                <a:latin typeface="Microsoft Sans Serif" pitchFamily="34" charset="0"/>
              </a:rPr>
              <a:t>How are temperature, precipitation, sea level and Arctic sea ice projected to change in the 21</a:t>
            </a:r>
            <a:r>
              <a:rPr lang="en-US" sz="1800" kern="0" baseline="30000" dirty="0">
                <a:latin typeface="Microsoft Sans Serif" pitchFamily="34" charset="0"/>
              </a:rPr>
              <a:t>st</a:t>
            </a:r>
            <a:r>
              <a:rPr lang="en-US" sz="1800" kern="0" dirty="0">
                <a:latin typeface="Microsoft Sans Serif" pitchFamily="34" charset="0"/>
              </a:rPr>
              <a:t> century?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533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blinds(horizontal)">
                                      <p:cBhvr>
                                        <p:cTn id="7" dur="500"/>
                                        <p:tgtEl>
                                          <p:spTgt spid="6">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linds(horizontal)">
                                      <p:cBhvr>
                                        <p:cTn id="13" dur="500"/>
                                        <p:tgtEl>
                                          <p:spTgt spid="6">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linds(horizontal)">
                                      <p:cBhvr>
                                        <p:cTn id="25" dur="500"/>
                                        <p:tgtEl>
                                          <p:spTgt spid="6">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linds(horizontal)">
                                      <p:cBhvr>
                                        <p:cTn id="28" dur="500"/>
                                        <p:tgtEl>
                                          <p:spTgt spid="6">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blinds(horizontal)">
                                      <p:cBhvr>
                                        <p:cTn id="43" dur="500"/>
                                        <p:tgtEl>
                                          <p:spTgt spid="6">
                                            <p:txEl>
                                              <p:pRg st="13" end="13"/>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6">
                                            <p:txEl>
                                              <p:pRg st="14" end="14"/>
                                            </p:txEl>
                                          </p:spTgt>
                                        </p:tgtEl>
                                        <p:attrNameLst>
                                          <p:attrName>style.visibility</p:attrName>
                                        </p:attrNameLst>
                                      </p:cBhvr>
                                      <p:to>
                                        <p:strVal val="visible"/>
                                      </p:to>
                                    </p:set>
                                    <p:animEffect transition="in" filter="blinds(horizontal)">
                                      <p:cBhvr>
                                        <p:cTn id="46"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2" descr="data:image/jpeg;base64,/9j/4AAQSkZJRgABAQAAAQABAAD/2wCEAAkGBhMSEBUUEhQVFBUWFhYVGRcVFRcYFBcXFBgWFBQXGBgYHCYeFxkkHRUUHy8gIygpLiwsFR8xNTAqNSYtLSkBCQoKDgwOGg8PGiwkHyQpLCwsLCksLCwpLCksLCwsKSksLCwsLCwsLCwsKSksKSwpLCwsKSksKSwpLCksLCksKf/AABEIAMMBAgMBIgACEQEDEQH/xAAbAAABBQEBAAAAAAAAAAAAAAAAAgMEBQYHAf/EAEYQAAIBAgQDBQQGCAQEBwEAAAECEQADBBIhMQVBUQYTImFxIzKBkRRCUqGx0QcVYnLB4fDxJDNzgkOSk7MlNFNjg6K0F//EABoBAQADAQEBAAAAAAAAAAAAAAABAgMEBQb/xAAsEQACAgEDAwMCBgMAAAAAAAAAAQIRAxIhMQRBURMiMmFxFZGx0fDxIzOB/9oADAMBAAIRAxEAPwDuNIa5SLz1FuXa8/qerWLZGkYWSTfoF+qu5jwOfyot48Hn868z8SlZv6Dq6LdbtLBqvt3ak2rlej0/WrJszGUKJE0TSDXk16RkOTTWKci2xG4ViPUAxXs0TU0DhvDv0qcVXK1xVuKthiQbOUNcIt3AxygEKq30kAie7O29WWL/AEsY9mwgSyq5zbdwtty10HE3rDKmacqsttWBgkZxrXYJomlA4ri/0scSuWUdES0cuJJyWywJTD27tsHNmhlZmBg67EKQRVnjP0rY6218dxaItlwrFLs+C/h7OZoaDK3nMCNV6aV1eabv2VdSrqHUiCrAMpHQg6GlA5Zjv0nY1sDhb9oWUOIs8QZj3bMqvhcwsBJeAzFRo0yeXKmbP6W8epto+Gtse9yM+W4ouAfR9EE6XPbOdA3ujwgSR1q1bCqFUBVAgBQAABsABsKXNKBzDtD23xtvH420lwKtmzda1a+jly+XCG8LmcDwxc08XhOwE1Cv/pP4haD+zS5Fy979pwctq3hGCjIV3N65qZ28q65NE0oHKU/SxjWawos2c1wXA3guyrB8TbR4LDw+xQwM0yZK+GZ/ZX9JOLxGOw+Gu2reS5Ytuzqrg53sG+xWWICqw7og/WB1B8NdHmiaUDjyfpUxmHtYi5dKX+7eP8orbGdcR3WUgq6nvFsK1u4uYAlpIMiYf0nY/v2stbsIyYqxZYi1eZRbdzbusWLgCPCdcvOMw8Q6hfw6PGdVaDmGYBoI2InY+dOzSgcd/wD7LxA2bjjC2lZbrKAVumFFu9cysAwhwbSg+T+6NJ6B2D7SXsbZuvfRbbJfa2AoYAqLdq4D4iTPtCJ/ZrRTRNKA5NE03NE0oDk0TTc0TSgOTRNNzRNKA5NFNzXoNKAuiiioBFv71VY5zHqYq2vrUDEWJB6GvmOvi9bf1OzC0qsyl+8ST67V7h75BHQnarPEcHkyPu/I0YfhEGfvP5CuC1R7Xr49JPwTnL6GrO2ah4axA8vxpA45bDlSLkgkf5bxoY0aIPzrs6OEm9jxs0k2W7bUiaqMV2ssIhZxdVQpclrTgAAkayNDPI0q92itKXBFzwTMWnI0CkkECI8X3ek/UwVR3OJlrNE0zYxAdQwmDtIIPyOopyauQKmiaTNE0AqaaxLPlPdhS3IOSF+JUE0uaA1AZrs52yN9yl1QhkZWUMU10CsTOUk7HY/jp5rC/o+QrevggghVBBEEeJtwa3E1pkSUtgKmiaTNE1mBU0TSZomgFTRNJmq/jeKvJaDWEzt3tkERmPdtdQXiBI1FsuR6c6AsppnF41LS5rjhFLKssYGZ2CIJ82YD41j8T2n4pDZOHawYJfnmYAxOoChTE6zuKY7SYnG3ilv6Gb1g2bVxx4rbfSLd05gGzgwpS2wWPGCYPMQDX3OPYdQCb9oBiAPaKZJkDY/strtoaF49hy+QX7RaAYFxdmJUc41IIjyrmFzs29tXVODsRmuqB9LuEMqhmtsYbQsbjD000inML2KTub3/AIY1u9Nm7bDXbtxHcEG4W8YykZ3EaAjmSDAk6Xe49h0KBr9od5OSbi+KDBy66gHSa8xXH8Pay95ftrnLKsuILWxmcTsCBqZ2rD4PgfePYtX+HXLVlLd0Blv3GyPec5rTKCZQaeMwAIIhdKqsXwjEG0Rb4SymL1wAX7gi7eugNKhxnGWzZOWdtJAJoDqf61s/+ta/6idQvXqQPUikX+N2EEtetASBrcX6zC2Of2iF9a5djuzmJ+l3Z4f31lXJRu8dWcNbe85Ld7qTdW2NF1DFdJpPE+EYgNNvhTm4ykj27tbRoGKnRgDF+465SQCFgfWIA6s3FbI3vWhv/wAROQBPPoQfiKlW2mK5Jhezt3W1+p1VGBVmOJbXTOSNZQs+GsAEnQ3NdGrpPZpWGGsh07psutssWybwgJ1ygQADqAAOVAXNFFFQBLJNMPZqTUa/dIasMnTxy8kqVDLWPKgYfypwYnyFBxPlXH+GRsv6x6tmjEKCjKSfECuhgiREg8jSGvk0jNXbi6WOMpKbZm+L4lMPctI9zEwyxKXBAghRKQB8RHPer3h2Ea0mVrty6dPE510AHLzk/wC7yFYzttig2IsiGUpM5hoQWBBB2I0P8YrdZwdq7HBJJlLF5qJpGaoHF7rhFNsuDnAORM+hDe8sSVmNvIaTVaBZTRNZN+J4sjQ3NA7GMJ4iFIgLNyMxkwNZyz+8vEcQxSrq1yCqkMuFBKy+uZS/2QQRyBzcxUA0mJtZ0KyVkRKmCPQ1UYnhdy2oKX8S8EDKGTVWYTqV2EkzqYEcgaOE429cueIsECzD4fu5mcsNnMtqJAH1fME3OalCzK3rbrmzHHkFTZOlqTnBCsrKQQQWBHIMuw1m3wWAY5bnfYjKWNzu7hUaMwcKwAkDTQTs0HWas5ozVNCxU17NIzV4XFKA5NE013o/oGK874daUB6aJpvOK9zUoCpomvK8mlAVNE0nNRmpQFTRNJzUZqUBU0TSc1GalAVNLtHxCms1LsnxClAm0UUVmWCoWL974VNqvxp8fwFWjyQxFFMs2vOPKpti3bInf1NWboihiiqjHcQxABAwqkwSpF5Fk+KAZmNl1n621OXzdykrZYHwwDdtmZDZtAeRCjf688iKWTpJWM4fbugC4iuAZEjanbNhUGVFCgclAA+QqvtXcUUUjDsSQJ9rby/tc5PP7qtPojwD5AkHcdRI0PwqdRFMKKZD6wdDSpoQQO0WYYe4yO6FFLeEgTHI6THpFQOx3EL1y17TxKpKh58egBhgdxrod+vWpnaLMcNcCqXlSIG4HWOYHlrVZ2FvL3DLmGbOxyyM0FU1jeNDrWi+ANM14DcivVcHnUDF4QnY1BwnEVkEOrdIYGQNJGu1UAvHYlrjW4t4lIciRlVdfDmaSdNJGn5VHY3lMRjmIYCB3ZBBLEnMAfCB8fDzkVZtds3SqsUZgRcUSCQVkBgPLMdfOsz2hQYd09jaNswBDXM5W2QcpMiNweevOoUW3SBaLhbqliWxxLFhIKMAASBEqsbA6Dnvqat8Fju8JHd3Eyxq6hZMkQNdYynlG0EgioGB4Xhrii6iyGIYakZSOQAPhIPL4bACrcmlAct4+NHHppTw4jbP8xUK83sywyll1hpIAGraAiTA61XXu0OXNmGGCrAhrjhtSAD/AJfU7CdI61R0XLu4bR1B18qZQmfL5VWcNxjOM8Wgu023ZvGPeEMqleXzqymrIiQ4pBMa0vI3n8jTObqKZv3r4I7pky+HS4GP1vHt+zttrvRkbEo+YojzqNaxWIOlzuAIIlc+/XWQOenofKkmziSDBw8zofaaLPMczHprUWKJRFFeWcNcA8eUtJ9wmInw6HWYjrrXhbqP4GpIFUVTYhcb3j922G7uRkDi7nAywcxWASWg6chFF76cBp9GJg6e1EmGiDMDxZfhPrSy+j6ouaXh/eFZC/2ivJdNpr2EDggMuTEFgWClQI0bQz8QOpq47J8WN8Sblu4VIBNoXFXVZ2uAGfTbblUak9izxSitTNPRRRVCoVW4/wB/4CrKqviJ8fwFWjyVlwV3EcY1tQVUNLBTLhAJDEGTvJCrH7VVWP7QOugsP74XMLlrYz49GnLoN497prVxfsq4yuoYSDBEiQZB9Qaz3aOytkd4tjDkEhCShza67CAR4fhWqVvYqmeWe0N4tDWWBgTNy0YJIEDXlP8Aernh9wlM+cAkbSGHwI3+FQuF4WxiEz9yoZoLBkGsaAyR4hpoauMPwyBCKAonaABJJP3k/OqvbkvuGGxrzLmAdjy31o+lszRMiP51Iv2TEGI6iTSsAyBgF8XmB+PQVA3GxbM86bu3DByjMwBgbCY0BPLWrxmEwSJIOnUDfT4j51DXDJnOQjMsErMxO0jcTH3VGoUVuGbFgCcOkxJ9sFAMxHutHXc8+mr1rvrbuLeGtZSWIKsqTpIkxLFvNRB+0NRaXcWie+yr+8QPxqqxHa+wmaSxykjQCDHMGYiopshyS5JeGtNcU99aFsyQArh5HWYHnpVbieytkHMLVudpCKDuDG2vugx5Vj+I9vTbd7oZgsyY1ULIHun3jHlULA8YF3xqzAssgE7BgdhtOs+RA6VamtrMfWjV9ro2NrgFtHBFtAQZEIAQeu2+9U3bz3bP/wAn4JVfd7Sum1x2I5ZiR986VWcQ41cvx3hmJgAAASAD+ArbH8isc8XKjpdtYXQATBOm5ganqalYbDZtSwHkNaoeB9oreIUAHLcA1Q+W5U/WFWuaqNG0Zplhb4WBqWJPlpUbG4JgN5Ufd/WtNJxBxzHxpT8QYiPnVKZpqQ5gsCrrJJ+FSH4fA8JOnKqtLrDbSpFviLjzpTItMUWPMfPevNPSnr2PDLBXWow9f4VKKsWUPr6VCucYsISrXbSkNlIa4qkNlzQZI1ykGOlOYm25jK2TfWJOx2+MfKslieGl21tZizkMzYGzlPtXJcy0nRyZO+aRrMGEa39Z2TEXk1iPaqQZOURr1BHqIpB4zZOnf2joG/zUPhJyg77TpPWsna4RHd+wiVUwMBYhWDK4LFX8Ik5o3kb6RXlvhNsW+7OFYqe7RG+hWiyqCubMWJDDwscxEgkbwRQWbLDY60+iXEcjXwOrECSJIB66fCKkAHkf69OdZLAYB1de7Hcswy5xg7SwqAkoYaQswQD1UTvGpAPUH7vlNCBba7iixikW6il0BJgKWAYkjkDqaba7Ezy3nlFYjtg9svauWo8aFsyiMxB0aRBPrV4x1OiUdUoqDYw1zIvtSdBqUUk6bnzr2ucuTazvaXiIsnMSs6QGYKDEs2p0kKCa0Vc87Z8aZ8S1m2FQWyga5cRXJYqLmW2rKwHhdZYg8wBpmFoumUm0lbLLC8YzM/eC2irGVu+Rs2hzExGWI5+fSq3tfjEawFDAnODpqDAadRppI08x1rLces4y2JFzvEO6i3bRx5DIihvIECepMA0Nm8zEOGLb6kk89Znz3rVSpnJPqFje6Ou8D43hbWFsC7ftIcg8LOsz5iZFW2D7QYe82SzetO0aKrCYHQc641h+FXb3iCiJidAPzNXXDuzOQhmcyNshKwf3hr8oqNDk7REepnJ7R2OpX1YanQdSYA9SdqzvHu2VvDKvctavuWhlD7KQTMrMagD41mONQiK0BoIHj8Y6z4zPLkefxFAOPXBJVo1iAiBfWAPMVnkeh00/+f2bubmqUkv59iLxztVjfpaYlHcd0CEDMHChvfXYZgfMSYG8VEwXHMRcZrpu3u9uFM7I+QnuhlQmCIkafParPEY65c99y3yA+Q0qA9x+Q0HlULD77T/M8yM5TdJ/m6JDcexbQHvYl10OVrk6qdJ6zM1HuYp/eb6Q2o0zBt9Nht1Pp80HFExEA882x+I2qSli6Y9wbExJ0nUD4c/urV+zk0vInUkNcbH+Gc7eEaf7lqBhcYVsr/iMNoi+CbveDKoYqfZ5cxnLvAKn1q8xGALD3oEarlDBoIJBB30EadagYfs4jHMttiILf+WGn5b+7E6Gsm1Jt2+O3k9HpZ41i0ZIXvf6fsL4fjS+YFkeD71vPl1LADxqp2UHnow5yBOW0x2BpzCcGKtFsOktl0sAKSWyyTAkCd52kjYxOwuBuFlU3LgmNTh/DsSZOy7Ea/CilkqqMcvTwnkco7R8Eezw9gQQ2UgyCJkHqDWt4Rxa/or+0H2iMp+Y0Pyr3B4TIgBIY6y2UAnXTQeUD4VJmtI4p8tiEIQ+KLHvh/QinPlTHI89By9K9Gmx5ctq0o1Hctegf1/amxejf8Kct3Afy5/3qCR7MfIj5/zFJzj0+8VX3rd4uSlxApUAK6kwdZMiDrp/WtRhjrxYp3+GZyDlAUkzzmHkjnG+/rUUSXKjnAYf18qcu3lCEqoZgpITYkgTlmNJOlVdi3fzAtct5ZmMjBo6Bg0AzrMfhJnEnnt1/nUUWUivbijkr/hrq5iZgqVSCRJ1B1EEADnyr1OKXoUrh7kmZUlQ4ggcpU6a6sBpvU6By0+UUu3cKmfx+VKZa0yB+tnkA4a8JiTCALqBtm13nSNusxYR019Py3p4Y4RqPy++o9xlmVBHWoTY0p8CL96EadoPU8vLWsJx62VtYZTytEc+RgHXXWJ1A3itvjb0W3kFoU+7GY6HadCfWsPxz/Kw2jD2TaOCHHi2bNrPr9+9a4/kUR1yz7o9B+FFFn3R6D8KK5GaC65Z2lE47E/6qf8AYsV1OuSdr8aEx98TE3l3UkQLGHUyR7urKf8AaapkdKy0cfqPSOcW2X1P9Cs1xfBZJupEH39NOQW5HlIDH7P7hqZf4uTGa9aYAg+C1cBIgkgSTqQp9KsRaBBVgCNQQdiDoQfLU/AtSeWpmWbo3y+5nrXEMSnhR1Vemsz9b+NIvYm+xBLKesl9/LoKj4/CPbPdAtKEOhH17cNlDSDMQUPmoPMVFbDPBGbEbHbL1J08+Xp9/QpWjxnCSelvgtLWLvqQQ/SRmcctdZ2n7qlC8bt2TbDFo8IYjxeWm0DrPrVQ2HcuWAviShgZcsDca7TOo6ipa8BvAKy/StTBGkzAXMc2w0nTqdqavBaOGT5LS7gBDSpVxAAUlwddZ00086YXCEbiPWl4ZMQkyuJcEsfEfEAAICjTQ68+VWeGxF0Tmt3yRsAQVPPef4b8+sbydJGy6ZcsqL/Cww2g9RFHCuFYjMAVITc7HbkNdJrTWsac3+S41AzFV57nQ7CfjU/NWyxyrS3t9jpVJUV2G4SBq3yFWaQBAEDypOaiavDFGHAsc7yrDBYQHeD0+z/Oqi9bDDz5U3bu30ACNAHQj+NTJN8F4uK5LvhdzvLy2nXDaq2bI13vZUDNlBQCAWXWTvXnE8Kloyt1COhZc4+HOq4cYxg2ufdb/KouFwYX3gCfuFRCDXLEpJ8IsBiCdc0zXr4h40Y/dFMTXuar0UJScWWPEGmNdon+AoPErcR4ufIVAvJOo3qPmpoReyVZxzLzkdDqKpuMXQ2JtmMnuSV0PvHxDz/KrCq3HYNzcVhLCRppIgz/AEavSEdmbPD3wVEtn/a0DHzMDf4VItn7Jg+e/wCX96y9u4dDqD66/MVZYPFsQZMj018taxljIUvJaFuo/h/f+der5a+X8qjjG6wZGg0I06/nTveA9f4dRpyrOi1iiR6ffRqNR8x/U0Zj5MP7fEV4CORg+eg+f50JG8RcBRpH1Tquh2PwrE8cabeH1BPdtMFjrm1ktrMzvrW0xt8JbZmGykztsPkaxHFx7HDQZ9ifxnkSPjJq+P5ExOv2fdHoPwoos+6PQfhRXGzUXXL+0B/x2J/1U/7FiuoVyrtI3+PxP+on/YsVnl4Lw5FY/YepqGDUriRgD1NQg9Z9R/sZpjftEYzCLdylpBWYZYkTEjUEEHKuh6DnrXiYIIfGhdZ961yHVrZlv+Ut6CngacS7HpVsGVR2nwZZsKn7ktyXw+zZYZ7RDecyR5EfVPkQDUsiqPEYdWbMJV9g6HK4HSRuPIyPKlW+MXE0dRdWfeWFuAeanwv8Cvoa9SNV7ePoc2nsXVR8TjFQiQxnoJ/rbYSaY/X1jLmzx5FWzjyKRmB+FNN2lsD6z+vc3o+eSral5MmqJA4omkZzO0W31kx9mvbfE1ZMyhjqoIywwzQASDGmvLoelLwvEbd0TbuK/odfPTeakTViLRRcR4rczq1q4FXJJV7N05iQxHupm+zsdMplWnwtXeL4gOQGsddbV/QZRuQNSSTEDl5gVopomoomyBZ4qFtK10+L3WyJc97xbKRmA8J3pZ4zbgnxQCQTkPJQ2x8R94bDr0mpk0TUiyH+ubf7cTE5GgeHNO20fjUy1ezAETB6gg/I0TRSiLF5qM1IqtuccUGACdYk6D+NKJSb4LbNTV63OopFnEKw8LA+h/hvTk0F0UeNwDDW01ySwDDvSAFLM5KgmJloA00NMnB3dfZkhhbB9spI7r3SCU+frNaBkBptrR5Uo0Ukymw+CdmK3FuqObd/MmcwiAJ2AnkDFaThmJW3bytmY9dJPUn4ztUGvQaaUSXC8Rt66MJ0nf8ACn0UGWQkzz+Uz56ffVDmp6ximX3SR+HyNVcPBBdhiD8PKf69KGxAkBo25nXrv8fOq0cWePqn4fkaZv4ovEwI6VXR5DZdho91vgdP5f3rJdsbgNxREEIZEEb6g68jvpVguMKCc0Abz7o9Z2qO/E8Nfe2t0O65kXPZBKg3GW2oL+7BZlkAk86Vodkxe50uz7o9B+FFR7fC7aqFGcAAADvLmw0H1q8riNyZXMu2HB71vF3b5tO9l2V89vxZAtq2hzqPEuqEzBEbkV02ioasHIcdjUuIrI6sN9DMg+lQluV0zjXYnDYglyptXDBNy1CsY+2IK3P9wPwrEcW7FYuxJCjEIJOa0CLgHKbRJJP7hbbYVnki5Oy0XRXC5SxcqDbvgzB2MEcwehG6nyOtOi5XO4mikSw9KBqKLlLD1WmWseKTTT4UUoXKWHom0VljhPlFNjsAUJu2wZGrKPrgdP2wNjziOkTsJx9wAZFxSAQeZB2Ibnp1qZNOcGwSoTk7v3iwW6sjxSWCXFBNvXWCGGumWuzBmd6WcWbpK3gy2wSNctK8ZcwnKdxqQOXMa/Gk37gT3jHOnG4qAQLgNpjtnjIx6LcBKOfIGfIUxisIrtLSfDliTG8zHI+deim2tjJqkIw+Pt3PcdW9Dr8qkVS3uzi51ZCVg7ggEeY0qbd4kls5GLkgDXITM7HwiPlVk/JBNoqF+tk10fRSxHdvMAE6aQTodOorwcYt/tj1tvppOulTaFMlXGPITUG5jrIOS4UBHIwI0J25bGpWCx6XlzWzIkjYjUbjUUxi8DcZmKuiztNpWYHLE5idevwFPsSiNbwVm7rZuCR9lgw8jvMedL/xFv8A9wfM/nR+qLiuTbuKq/Z7obawJBB3NPWRdQnvGDry8IBGvUHp5UstqEWuNrs4Kn5j86nWLoZQw2ImkW1UknKJ6kCfnT9SVddjwim2s9KVduqozMQo6sQB8zpUcY7MD3SPc84yJ8HuQGH7uaosJvsKKkUl7gAJJAA3JMAepOgr02brTmdbY6Whmf8A57gy/wD0+NeW+HWlIbLnYDR7hLuPQtOX4RSy+ryMJxEMB3SvdB5oAE9c7kKR+6TUZ8bcL5HIsa/VAdo5eJvCs/uGp+I4tbQnOxEbyCdlDcuUHfyPQ1TYvidpsQDmkAoD4THvBTuOp1p9yY7ir3szN5bLXCJHe3mOgjNAYEIAAxGUCY5HSpScTa4QGFsRew3uXCzf+ZsRIKjLowp39Y4ZsswdABmtkxmgRqukzEU/ibKqqlVVZvYXZQJ/xFmNqxcXT3NNcGvjudTooorkNAooooAooooCo4z2Vw2K1u2xn5XEJS6I2GddSP2TI8qxHF/0fYmzJsn6QmpjwpfHQRolz1BT0NdOoqGkwcMNyGKMCrr7yMCrrO0qwBHxFLFyuw8V4FYxKhb9tXA1BMhlPVXEMp9CKxHF/wBGt1PFhbnejU93dIW51AW4AFPSGA82rN4yyZjcartoFRl6MSNdeY+H3+VRzgnn3dogm/c89um5+74Tr9p7b5LiPbf7LrDfDk431Ukab14LlZ1RaxPDbTppACz9tmIAEAa856f3sluVCD04LlUaLWXeH4jKlW1BEMCAVYftKdDShhBvZfu+eUy9o+QUnNb/ANhAH2TVNbvRVjYu6SDXqdNkWRU+UcWWOl2uB044oPbL3Y5uDms9P8wAZP8AeF+NTFbTQ6HURsfOotjiCkTmX1kUgYFPest3ZJk93BRjzzIfD6kQ3nXTujImE153g61D+mOg9skiDNy0CyadU1dfhmA61Ks3ldQyFWXkVII+YpYPO8A2H8KV3opF90UeMqo5SQJjpO/wrxHZoyWmKnXO/skjr4/G3+1TNVuu5NWPA0jEX1RczsqqObEAfM0n6OxHtLsazFkQI6G5cBJ9Qq0m33VtiyKoc/W1e5/1HJYDyBiptvhEUkAxLN/l23YRIZh3ds9PE8E/7Q1IuWLpAJuKvVbY3/8AldSfkgPnS3xZJ/idTTF69pqR8TA/rUfOraX3FrsMcMv2y0914xs7E3XE/tvLJ8IHpVi+IJ/nrVPwxsrMDvoNxHP86sgamkiZ87DgavVpK0tagr2PWEgiSJ00MET086z+LwbfSU9rc/4Y3E6QJ28jPWa0QqrxOEzXl7qXuTrbUM7DLrqFBKD96Bryo2u5eHJZWbZUHxM0knxGSJ5DyprHe6v+thv/ANNmrbA9msVdClwmHHMMe8ufBUIRfUs0dKvMD2OsIVZ8191OYNdMgNIIItqBbBBGhCyOtYTyxqkWjjd2y9ooorkOgKKKKAKKKKAKKKKAKKKKAjY7h1q8mS8i3F3yuoIkbETsfOsdxb9Gw1OGfqe7vEkeQW7qyj94P8K3VFQ0mDiuP4Xcstluq1piQBnAysTsEuCUc+QM+QqO6Mu4Irt1+wrqVdQyncMAQfUHQ1lOJ/o9QycK/dHX2bS9kk6iATmtjlCnKB9Ws3B9iyaOeC5UjDYvKddQdxUvivBrlifpFo2xIHeKc1kk9HHu66eMIek1BfBEbGfxqkZuDvhkuOpDmI4SGJa2LeqxlNtTuMsgkHWCeW2lLweJe3uLhVQJVcMFkxJMg+mwrzBYkqcr6A7Ty/lVzaNerjmsitHHOLi6YyeKakdze0j6mhnXQzBj8dKj8RsqbffKGtvnsywJtuym9btMGj3pVjGaYkEQYq2qu7QD/Dn/AFcKPnirFWfBRckpL9u2c1tVVojMoLXCOhusS5+dNXOIMT/E6moleitlFIq22OM5O5rxa8mhTrSydLHBUW/g2Y6spGsBrYaAdDGo+rIMzMzUqh7gUSxCgbkkAD1J0FVbslKivPBzETa5/wDBHPUCM2wNTcNbuAnOylYULCwdJzTy6R6VLwOBvX47m07Kf+I3s7UdczasPNFar7A9hWMHEXvW3ZGVT5G43jPquQ1i8kYmii2Z576rAYgE7Ddm/dUat8AasMDwbE3YK2jbU/XvnIY8rYlyfJgnrWz4bwSxhxFm2qdW3dv3nMsx8yTU6sZZm+C6xruZnB9iEEG/ce8R9UeztH1RTmYeTMw8qv8AB4K3aQJaRbaDZUUKo+A0p+isW2+TRJLgKKKKgkKKKKAKKKKAKKKKAKKKKAKKKKAKKKKAKKKKA8IrM8T7A2HlrBOHbXRADZJOsta0G/NSpPWtPRUNJ8hOjlnE+BYjDz3tvMmg7y0C6a82WM9seoKj7VeYHEK6gqQRyIIII6gjQ11SqLinY2xeJdQbN0ye8tQpJPN0jJcPmwJ6EUx/45XET96pmWqBxxZsH/Uw33Ymwf4Vb43gmJs+8nfJp47IJbzLWdWGv2C/oKpOKYhXsSjBh3tgEjkRftSD0Omx1rv1KS2OVRae4zmpVumleXyLLPE5EBd465VBIHnEVecO7H4u5BZVsKRvcOe5/wBNDHzf4VaWRLlllHwVVe4JWvNFlHvHXW2JQR1uGLanyLA1t8B2Dw6QbubEMP8A1SCmv/tKBbPxBPnWht2goAUAACAAIAA2AA2FYSz+DRQ8mIwHYm+8G862RzW37S5/zsMi/wDK3rWg4Z2Sw1kqwTPcXa5dOe4J3hm9z0UAVc0Vg5uXJdRS4CiiiqkhRRRQBRRRQBRRRQBRRRQBRRRQBRRRQBRRRQBRRRQBRRRQBRRRQBRRRQBRRRQBVVxbsvhcSwa9aDMI8QLI5AMgFkILAEAwTEgGiigJmB4fasoEtW0tqPqooUfIVJoooAooooAooooAooooAooooAooooAooooAoooo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0" name="AutoShape 4" descr="data:image/jpeg;base64,/9j/4AAQSkZJRgABAQAAAQABAAD/2wCEAAkGBhMSEBUUEhQVFBUWFhYVGRcVFRcYFBcXFBgWFBQXGBgYHCYeFxkkHRUUHy8gIygpLiwsFR8xNTAqNSYtLSkBCQoKDgwOGg8PGiwkHyQpLCwsLCksLCwpLCksLCwsKSksLCwsLCwsLCwsKSksKSwpLCwsKSksKSwpLCksLCksKf/AABEIAMMBAgMBIgACEQEDEQH/xAAbAAABBQEBAAAAAAAAAAAAAAAAAgMEBQYHAf/EAEYQAAIBAgQDBQQGCAQEBwEAAAECEQADBBIhMQVBUQYTImFxIzKBkRRCUqGx0QcVYnLB4fDxJDNzgkOSk7MlNFNjg6K0F//EABoBAQADAQEBAAAAAAAAAAAAAAABAgMEBQb/xAAsEQACAgEDAwMCBgMAAAAAAAAAAQIRAxIhMQRBURMiMmFxFZGx0fDxIzOB/9oADAMBAAIRAxEAPwDuNIa5SLz1FuXa8/qerWLZGkYWSTfoF+qu5jwOfyot48Hn868z8SlZv6Dq6LdbtLBqvt3ak2rlej0/WrJszGUKJE0TSDXk16RkOTTWKci2xG4ViPUAxXs0TU0DhvDv0qcVXK1xVuKthiQbOUNcIt3AxygEKq30kAie7O29WWL/AEsY9mwgSyq5zbdwtty10HE3rDKmacqsttWBgkZxrXYJomlA4ri/0scSuWUdES0cuJJyWywJTD27tsHNmhlZmBg67EKQRVnjP0rY6218dxaItlwrFLs+C/h7OZoaDK3nMCNV6aV1eabv2VdSrqHUiCrAMpHQg6GlA5Zjv0nY1sDhb9oWUOIs8QZj3bMqvhcwsBJeAzFRo0yeXKmbP6W8epto+Gtse9yM+W4ouAfR9EE6XPbOdA3ujwgSR1q1bCqFUBVAgBQAABsABsKXNKBzDtD23xtvH420lwKtmzda1a+jly+XCG8LmcDwxc08XhOwE1Cv/pP4haD+zS5Fy979pwctq3hGCjIV3N65qZ28q65NE0oHKU/SxjWawos2c1wXA3guyrB8TbR4LDw+xQwM0yZK+GZ/ZX9JOLxGOw+Gu2reS5Ytuzqrg53sG+xWWICqw7og/WB1B8NdHmiaUDjyfpUxmHtYi5dKX+7eP8orbGdcR3WUgq6nvFsK1u4uYAlpIMiYf0nY/v2stbsIyYqxZYi1eZRbdzbusWLgCPCdcvOMw8Q6hfw6PGdVaDmGYBoI2InY+dOzSgcd/wD7LxA2bjjC2lZbrKAVumFFu9cysAwhwbSg+T+6NJ6B2D7SXsbZuvfRbbJfa2AoYAqLdq4D4iTPtCJ/ZrRTRNKA5NE03NE0oDk0TTc0TSgOTRNNzRNKA5NFNzXoNKAuiiioBFv71VY5zHqYq2vrUDEWJB6GvmOvi9bf1OzC0qsyl+8ST67V7h75BHQnarPEcHkyPu/I0YfhEGfvP5CuC1R7Xr49JPwTnL6GrO2ah4axA8vxpA45bDlSLkgkf5bxoY0aIPzrs6OEm9jxs0k2W7bUiaqMV2ssIhZxdVQpclrTgAAkayNDPI0q92itKXBFzwTMWnI0CkkECI8X3ek/UwVR3OJlrNE0zYxAdQwmDtIIPyOopyauQKmiaTNE0AqaaxLPlPdhS3IOSF+JUE0uaA1AZrs52yN9yl1QhkZWUMU10CsTOUk7HY/jp5rC/o+QrevggghVBBEEeJtwa3E1pkSUtgKmiaTNE1mBU0TSZomgFTRNJmq/jeKvJaDWEzt3tkERmPdtdQXiBI1FsuR6c6AsppnF41LS5rjhFLKssYGZ2CIJ82YD41j8T2n4pDZOHawYJfnmYAxOoChTE6zuKY7SYnG3ilv6Gb1g2bVxx4rbfSLd05gGzgwpS2wWPGCYPMQDX3OPYdQCb9oBiAPaKZJkDY/strtoaF49hy+QX7RaAYFxdmJUc41IIjyrmFzs29tXVODsRmuqB9LuEMqhmtsYbQsbjD000inML2KTub3/AIY1u9Nm7bDXbtxHcEG4W8YykZ3EaAjmSDAk6Xe49h0KBr9od5OSbi+KDBy66gHSa8xXH8Pay95ftrnLKsuILWxmcTsCBqZ2rD4PgfePYtX+HXLVlLd0Blv3GyPec5rTKCZQaeMwAIIhdKqsXwjEG0Rb4SymL1wAX7gi7eugNKhxnGWzZOWdtJAJoDqf61s/+ta/6idQvXqQPUikX+N2EEtetASBrcX6zC2Of2iF9a5djuzmJ+l3Z4f31lXJRu8dWcNbe85Ld7qTdW2NF1DFdJpPE+EYgNNvhTm4ykj27tbRoGKnRgDF+465SQCFgfWIA6s3FbI3vWhv/wAROQBPPoQfiKlW2mK5Jhezt3W1+p1VGBVmOJbXTOSNZQs+GsAEnQ3NdGrpPZpWGGsh07psutssWybwgJ1ygQADqAAOVAXNFFFQBLJNMPZqTUa/dIasMnTxy8kqVDLWPKgYfypwYnyFBxPlXH+GRsv6x6tmjEKCjKSfECuhgiREg8jSGvk0jNXbi6WOMpKbZm+L4lMPctI9zEwyxKXBAghRKQB8RHPer3h2Ea0mVrty6dPE510AHLzk/wC7yFYzttig2IsiGUpM5hoQWBBB2I0P8YrdZwdq7HBJJlLF5qJpGaoHF7rhFNsuDnAORM+hDe8sSVmNvIaTVaBZTRNZN+J4sjQ3NA7GMJ4iFIgLNyMxkwNZyz+8vEcQxSrq1yCqkMuFBKy+uZS/2QQRyBzcxUA0mJtZ0KyVkRKmCPQ1UYnhdy2oKX8S8EDKGTVWYTqV2EkzqYEcgaOE429cueIsECzD4fu5mcsNnMtqJAH1fME3OalCzK3rbrmzHHkFTZOlqTnBCsrKQQQWBHIMuw1m3wWAY5bnfYjKWNzu7hUaMwcKwAkDTQTs0HWas5ozVNCxU17NIzV4XFKA5NE013o/oGK874daUB6aJpvOK9zUoCpomvK8mlAVNE0nNRmpQFTRNJzUZqUBU0TSc1GalAVNLtHxCms1LsnxClAm0UUVmWCoWL974VNqvxp8fwFWjyQxFFMs2vOPKpti3bInf1NWboihiiqjHcQxABAwqkwSpF5Fk+KAZmNl1n621OXzdykrZYHwwDdtmZDZtAeRCjf688iKWTpJWM4fbugC4iuAZEjanbNhUGVFCgclAA+QqvtXcUUUjDsSQJ9rby/tc5PP7qtPojwD5AkHcdRI0PwqdRFMKKZD6wdDSpoQQO0WYYe4yO6FFLeEgTHI6THpFQOx3EL1y17TxKpKh58egBhgdxrod+vWpnaLMcNcCqXlSIG4HWOYHlrVZ2FvL3DLmGbOxyyM0FU1jeNDrWi+ANM14DcivVcHnUDF4QnY1BwnEVkEOrdIYGQNJGu1UAvHYlrjW4t4lIciRlVdfDmaSdNJGn5VHY3lMRjmIYCB3ZBBLEnMAfCB8fDzkVZtds3SqsUZgRcUSCQVkBgPLMdfOsz2hQYd09jaNswBDXM5W2QcpMiNweevOoUW3SBaLhbqliWxxLFhIKMAASBEqsbA6Dnvqat8Fju8JHd3Eyxq6hZMkQNdYynlG0EgioGB4Xhrii6iyGIYakZSOQAPhIPL4bACrcmlAct4+NHHppTw4jbP8xUK83sywyll1hpIAGraAiTA61XXu0OXNmGGCrAhrjhtSAD/AJfU7CdI61R0XLu4bR1B18qZQmfL5VWcNxjOM8Wgu023ZvGPeEMqleXzqymrIiQ4pBMa0vI3n8jTObqKZv3r4I7pky+HS4GP1vHt+zttrvRkbEo+YojzqNaxWIOlzuAIIlc+/XWQOenofKkmziSDBw8zofaaLPMczHprUWKJRFFeWcNcA8eUtJ9wmInw6HWYjrrXhbqP4GpIFUVTYhcb3j922G7uRkDi7nAywcxWASWg6chFF76cBp9GJg6e1EmGiDMDxZfhPrSy+j6ouaXh/eFZC/2ivJdNpr2EDggMuTEFgWClQI0bQz8QOpq47J8WN8Sblu4VIBNoXFXVZ2uAGfTbblUak9izxSitTNPRRRVCoVW4/wB/4CrKqviJ8fwFWjyVlwV3EcY1tQVUNLBTLhAJDEGTvJCrH7VVWP7QOugsP74XMLlrYz49GnLoN497prVxfsq4yuoYSDBEiQZB9Qaz3aOytkd4tjDkEhCShza67CAR4fhWqVvYqmeWe0N4tDWWBgTNy0YJIEDXlP8Aernh9wlM+cAkbSGHwI3+FQuF4WxiEz9yoZoLBkGsaAyR4hpoauMPwyBCKAonaABJJP3k/OqvbkvuGGxrzLmAdjy31o+lszRMiP51Iv2TEGI6iTSsAyBgF8XmB+PQVA3GxbM86bu3DByjMwBgbCY0BPLWrxmEwSJIOnUDfT4j51DXDJnOQjMsErMxO0jcTH3VGoUVuGbFgCcOkxJ9sFAMxHutHXc8+mr1rvrbuLeGtZSWIKsqTpIkxLFvNRB+0NRaXcWie+yr+8QPxqqxHa+wmaSxykjQCDHMGYiopshyS5JeGtNcU99aFsyQArh5HWYHnpVbieytkHMLVudpCKDuDG2vugx5Vj+I9vTbd7oZgsyY1ULIHun3jHlULA8YF3xqzAssgE7BgdhtOs+RA6VamtrMfWjV9ro2NrgFtHBFtAQZEIAQeu2+9U3bz3bP/wAn4JVfd7Sum1x2I5ZiR986VWcQ41cvx3hmJgAAASAD+ArbH8isc8XKjpdtYXQATBOm5ganqalYbDZtSwHkNaoeB9oreIUAHLcA1Q+W5U/WFWuaqNG0Zplhb4WBqWJPlpUbG4JgN5Ufd/WtNJxBxzHxpT8QYiPnVKZpqQ5gsCrrJJ+FSH4fA8JOnKqtLrDbSpFviLjzpTItMUWPMfPevNPSnr2PDLBXWow9f4VKKsWUPr6VCucYsISrXbSkNlIa4qkNlzQZI1ykGOlOYm25jK2TfWJOx2+MfKslieGl21tZizkMzYGzlPtXJcy0nRyZO+aRrMGEa39Z2TEXk1iPaqQZOURr1BHqIpB4zZOnf2joG/zUPhJyg77TpPWsna4RHd+wiVUwMBYhWDK4LFX8Ik5o3kb6RXlvhNsW+7OFYqe7RG+hWiyqCubMWJDDwscxEgkbwRQWbLDY60+iXEcjXwOrECSJIB66fCKkAHkf69OdZLAYB1de7Hcswy5xg7SwqAkoYaQswQD1UTvGpAPUH7vlNCBba7iixikW6il0BJgKWAYkjkDqaba7Ezy3nlFYjtg9svauWo8aFsyiMxB0aRBPrV4x1OiUdUoqDYw1zIvtSdBqUUk6bnzr2ucuTazvaXiIsnMSs6QGYKDEs2p0kKCa0Vc87Z8aZ8S1m2FQWyga5cRXJYqLmW2rKwHhdZYg8wBpmFoumUm0lbLLC8YzM/eC2irGVu+Rs2hzExGWI5+fSq3tfjEawFDAnODpqDAadRppI08x1rLces4y2JFzvEO6i3bRx5DIihvIECepMA0Nm8zEOGLb6kk89Znz3rVSpnJPqFje6Ou8D43hbWFsC7ftIcg8LOsz5iZFW2D7QYe82SzetO0aKrCYHQc641h+FXb3iCiJidAPzNXXDuzOQhmcyNshKwf3hr8oqNDk7REepnJ7R2OpX1YanQdSYA9SdqzvHu2VvDKvctavuWhlD7KQTMrMagD41mONQiK0BoIHj8Y6z4zPLkefxFAOPXBJVo1iAiBfWAPMVnkeh00/+f2bubmqUkv59iLxztVjfpaYlHcd0CEDMHChvfXYZgfMSYG8VEwXHMRcZrpu3u9uFM7I+QnuhlQmCIkafParPEY65c99y3yA+Q0qA9x+Q0HlULD77T/M8yM5TdJ/m6JDcexbQHvYl10OVrk6qdJ6zM1HuYp/eb6Q2o0zBt9Nht1Pp80HFExEA882x+I2qSli6Y9wbExJ0nUD4c/urV+zk0vInUkNcbH+Gc7eEaf7lqBhcYVsr/iMNoi+CbveDKoYqfZ5cxnLvAKn1q8xGALD3oEarlDBoIJBB30EadagYfs4jHMttiILf+WGn5b+7E6Gsm1Jt2+O3k9HpZ41i0ZIXvf6fsL4fjS+YFkeD71vPl1LADxqp2UHnow5yBOW0x2BpzCcGKtFsOktl0sAKSWyyTAkCd52kjYxOwuBuFlU3LgmNTh/DsSZOy7Ea/CilkqqMcvTwnkco7R8Eezw9gQQ2UgyCJkHqDWt4Rxa/or+0H2iMp+Y0Pyr3B4TIgBIY6y2UAnXTQeUD4VJmtI4p8tiEIQ+KLHvh/QinPlTHI89By9K9Gmx5ctq0o1Hctegf1/amxejf8Kct3Afy5/3qCR7MfIj5/zFJzj0+8VX3rd4uSlxApUAK6kwdZMiDrp/WtRhjrxYp3+GZyDlAUkzzmHkjnG+/rUUSXKjnAYf18qcu3lCEqoZgpITYkgTlmNJOlVdi3fzAtct5ZmMjBo6Bg0AzrMfhJnEnnt1/nUUWUivbijkr/hrq5iZgqVSCRJ1B1EEADnyr1OKXoUrh7kmZUlQ4ggcpU6a6sBpvU6By0+UUu3cKmfx+VKZa0yB+tnkA4a8JiTCALqBtm13nSNusxYR019Py3p4Y4RqPy++o9xlmVBHWoTY0p8CL96EadoPU8vLWsJx62VtYZTytEc+RgHXXWJ1A3itvjb0W3kFoU+7GY6HadCfWsPxz/Kw2jD2TaOCHHi2bNrPr9+9a4/kUR1yz7o9B+FFFn3R6D8KK5GaC65Z2lE47E/6qf8AYsV1OuSdr8aEx98TE3l3UkQLGHUyR7urKf8AaapkdKy0cfqPSOcW2X1P9Cs1xfBZJupEH39NOQW5HlIDH7P7hqZf4uTGa9aYAg+C1cBIgkgSTqQp9KsRaBBVgCNQQdiDoQfLU/AtSeWpmWbo3y+5nrXEMSnhR1Vemsz9b+NIvYm+xBLKesl9/LoKj4/CPbPdAtKEOhH17cNlDSDMQUPmoPMVFbDPBGbEbHbL1J08+Xp9/QpWjxnCSelvgtLWLvqQQ/SRmcctdZ2n7qlC8bt2TbDFo8IYjxeWm0DrPrVQ2HcuWAviShgZcsDca7TOo6ipa8BvAKy/StTBGkzAXMc2w0nTqdqavBaOGT5LS7gBDSpVxAAUlwddZ00086YXCEbiPWl4ZMQkyuJcEsfEfEAAICjTQ68+VWeGxF0Tmt3yRsAQVPPef4b8+sbydJGy6ZcsqL/Cww2g9RFHCuFYjMAVITc7HbkNdJrTWsac3+S41AzFV57nQ7CfjU/NWyxyrS3t9jpVJUV2G4SBq3yFWaQBAEDypOaiavDFGHAsc7yrDBYQHeD0+z/Oqi9bDDz5U3bu30ACNAHQj+NTJN8F4uK5LvhdzvLy2nXDaq2bI13vZUDNlBQCAWXWTvXnE8Kloyt1COhZc4+HOq4cYxg2ufdb/KouFwYX3gCfuFRCDXLEpJ8IsBiCdc0zXr4h40Y/dFMTXuar0UJScWWPEGmNdon+AoPErcR4ufIVAvJOo3qPmpoReyVZxzLzkdDqKpuMXQ2JtmMnuSV0PvHxDz/KrCq3HYNzcVhLCRppIgz/AEavSEdmbPD3wVEtn/a0DHzMDf4VItn7Jg+e/wCX96y9u4dDqD66/MVZYPFsQZMj018taxljIUvJaFuo/h/f+der5a+X8qjjG6wZGg0I06/nTveA9f4dRpyrOi1iiR6ffRqNR8x/U0Zj5MP7fEV4CORg+eg+f50JG8RcBRpH1Tquh2PwrE8cabeH1BPdtMFjrm1ktrMzvrW0xt8JbZmGykztsPkaxHFx7HDQZ9ifxnkSPjJq+P5ExOv2fdHoPwoos+6PQfhRXGzUXXL+0B/x2J/1U/7FiuoVyrtI3+PxP+on/YsVnl4Lw5FY/YepqGDUriRgD1NQg9Z9R/sZpjftEYzCLdylpBWYZYkTEjUEEHKuh6DnrXiYIIfGhdZ961yHVrZlv+Ut6CngacS7HpVsGVR2nwZZsKn7ktyXw+zZYZ7RDecyR5EfVPkQDUsiqPEYdWbMJV9g6HK4HSRuPIyPKlW+MXE0dRdWfeWFuAeanwv8Cvoa9SNV7ePoc2nsXVR8TjFQiQxnoJ/rbYSaY/X1jLmzx5FWzjyKRmB+FNN2lsD6z+vc3o+eSral5MmqJA4omkZzO0W31kx9mvbfE1ZMyhjqoIywwzQASDGmvLoelLwvEbd0TbuK/odfPTeakTViLRRcR4rczq1q4FXJJV7N05iQxHupm+zsdMplWnwtXeL4gOQGsddbV/QZRuQNSSTEDl5gVopomoomyBZ4qFtK10+L3WyJc97xbKRmA8J3pZ4zbgnxQCQTkPJQ2x8R94bDr0mpk0TUiyH+ubf7cTE5GgeHNO20fjUy1ezAETB6gg/I0TRSiLF5qM1IqtuccUGACdYk6D+NKJSb4LbNTV63OopFnEKw8LA+h/hvTk0F0UeNwDDW01ySwDDvSAFLM5KgmJloA00NMnB3dfZkhhbB9spI7r3SCU+frNaBkBptrR5Uo0Ukymw+CdmK3FuqObd/MmcwiAJ2AnkDFaThmJW3bytmY9dJPUn4ztUGvQaaUSXC8Rt66MJ0nf8ACn0UGWQkzz+Uz56ffVDmp6ximX3SR+HyNVcPBBdhiD8PKf69KGxAkBo25nXrv8fOq0cWePqn4fkaZv4ovEwI6VXR5DZdho91vgdP5f3rJdsbgNxREEIZEEb6g68jvpVguMKCc0Abz7o9Z2qO/E8Nfe2t0O65kXPZBKg3GW2oL+7BZlkAk86Vodkxe50uz7o9B+FFR7fC7aqFGcAAADvLmw0H1q8riNyZXMu2HB71vF3b5tO9l2V89vxZAtq2hzqPEuqEzBEbkV02ioasHIcdjUuIrI6sN9DMg+lQluV0zjXYnDYglyptXDBNy1CsY+2IK3P9wPwrEcW7FYuxJCjEIJOa0CLgHKbRJJP7hbbYVnki5Oy0XRXC5SxcqDbvgzB2MEcwehG6nyOtOi5XO4mikSw9KBqKLlLD1WmWseKTTT4UUoXKWHom0VljhPlFNjsAUJu2wZGrKPrgdP2wNjziOkTsJx9wAZFxSAQeZB2Ibnp1qZNOcGwSoTk7v3iwW6sjxSWCXFBNvXWCGGumWuzBmd6WcWbpK3gy2wSNctK8ZcwnKdxqQOXMa/Gk37gT3jHOnG4qAQLgNpjtnjIx6LcBKOfIGfIUxisIrtLSfDliTG8zHI+deim2tjJqkIw+Pt3PcdW9Dr8qkVS3uzi51ZCVg7ggEeY0qbd4kls5GLkgDXITM7HwiPlVk/JBNoqF+tk10fRSxHdvMAE6aQTodOorwcYt/tj1tvppOulTaFMlXGPITUG5jrIOS4UBHIwI0J25bGpWCx6XlzWzIkjYjUbjUUxi8DcZmKuiztNpWYHLE5idevwFPsSiNbwVm7rZuCR9lgw8jvMedL/xFv8A9wfM/nR+qLiuTbuKq/Z7obawJBB3NPWRdQnvGDry8IBGvUHp5UstqEWuNrs4Kn5j86nWLoZQw2ImkW1UknKJ6kCfnT9SVddjwim2s9KVduqozMQo6sQB8zpUcY7MD3SPc84yJ8HuQGH7uaosJvsKKkUl7gAJJAA3JMAepOgr02brTmdbY6Whmf8A57gy/wD0+NeW+HWlIbLnYDR7hLuPQtOX4RSy+ryMJxEMB3SvdB5oAE9c7kKR+6TUZ8bcL5HIsa/VAdo5eJvCs/uGp+I4tbQnOxEbyCdlDcuUHfyPQ1TYvidpsQDmkAoD4THvBTuOp1p9yY7ir3szN5bLXCJHe3mOgjNAYEIAAxGUCY5HSpScTa4QGFsRew3uXCzf+ZsRIKjLowp39Y4ZsswdABmtkxmgRqukzEU/ibKqqlVVZvYXZQJ/xFmNqxcXT3NNcGvjudTooorkNAooooAooooCo4z2Vw2K1u2xn5XEJS6I2GddSP2TI8qxHF/0fYmzJsn6QmpjwpfHQRolz1BT0NdOoqGkwcMNyGKMCrr7yMCrrO0qwBHxFLFyuw8V4FYxKhb9tXA1BMhlPVXEMp9CKxHF/wBGt1PFhbnejU93dIW51AW4AFPSGA82rN4yyZjcartoFRl6MSNdeY+H3+VRzgnn3dogm/c89um5+74Tr9p7b5LiPbf7LrDfDk431Ukab14LlZ1RaxPDbTppACz9tmIAEAa856f3sluVCD04LlUaLWXeH4jKlW1BEMCAVYftKdDShhBvZfu+eUy9o+QUnNb/ANhAH2TVNbvRVjYu6SDXqdNkWRU+UcWWOl2uB044oPbL3Y5uDms9P8wAZP8AeF+NTFbTQ6HURsfOotjiCkTmX1kUgYFPest3ZJk93BRjzzIfD6kQ3nXTujImE153g61D+mOg9skiDNy0CyadU1dfhmA61Ks3ldQyFWXkVII+YpYPO8A2H8KV3opF90UeMqo5SQJjpO/wrxHZoyWmKnXO/skjr4/G3+1TNVuu5NWPA0jEX1RczsqqObEAfM0n6OxHtLsazFkQI6G5cBJ9Qq0m33VtiyKoc/W1e5/1HJYDyBiptvhEUkAxLN/l23YRIZh3ds9PE8E/7Q1IuWLpAJuKvVbY3/8AldSfkgPnS3xZJ/idTTF69pqR8TA/rUfOraX3FrsMcMv2y0914xs7E3XE/tvLJ8IHpVi+IJ/nrVPwxsrMDvoNxHP86sgamkiZ87DgavVpK0tagr2PWEgiSJ00MET086z+LwbfSU9rc/4Y3E6QJ28jPWa0QqrxOEzXl7qXuTrbUM7DLrqFBKD96Bryo2u5eHJZWbZUHxM0knxGSJ5DyprHe6v+thv/ANNmrbA9msVdClwmHHMMe8ufBUIRfUs0dKvMD2OsIVZ8191OYNdMgNIIItqBbBBGhCyOtYTyxqkWjjd2y9ooorkOgKKKKAKKKKAKKKKAKKKKAjY7h1q8mS8i3F3yuoIkbETsfOsdxb9Gw1OGfqe7vEkeQW7qyj94P8K3VFQ0mDiuP4Xcstluq1piQBnAysTsEuCUc+QM+QqO6Mu4Irt1+wrqVdQyncMAQfUHQ1lOJ/o9QycK/dHX2bS9kk6iATmtjlCnKB9Ws3B9iyaOeC5UjDYvKddQdxUvivBrlifpFo2xIHeKc1kk9HHu66eMIek1BfBEbGfxqkZuDvhkuOpDmI4SGJa2LeqxlNtTuMsgkHWCeW2lLweJe3uLhVQJVcMFkxJMg+mwrzBYkqcr6A7Ty/lVzaNerjmsitHHOLi6YyeKakdze0j6mhnXQzBj8dKj8RsqbffKGtvnsywJtuym9btMGj3pVjGaYkEQYq2qu7QD/Dn/AFcKPnirFWfBRckpL9u2c1tVVojMoLXCOhusS5+dNXOIMT/E6moleitlFIq22OM5O5rxa8mhTrSydLHBUW/g2Y6spGsBrYaAdDGo+rIMzMzUqh7gUSxCgbkkAD1J0FVbslKivPBzETa5/wDBHPUCM2wNTcNbuAnOylYULCwdJzTy6R6VLwOBvX47m07Kf+I3s7UdczasPNFar7A9hWMHEXvW3ZGVT5G43jPquQ1i8kYmii2Z576rAYgE7Ddm/dUat8AasMDwbE3YK2jbU/XvnIY8rYlyfJgnrWz4bwSxhxFm2qdW3dv3nMsx8yTU6sZZm+C6xruZnB9iEEG/ce8R9UeztH1RTmYeTMw8qv8AB4K3aQJaRbaDZUUKo+A0p+isW2+TRJLgKKKKgkKKKKAKKKKAKKKKAKKKKAKKKKAKKKKAKKKKA8IrM8T7A2HlrBOHbXRADZJOsta0G/NSpPWtPRUNJ8hOjlnE+BYjDz3tvMmg7y0C6a82WM9seoKj7VeYHEK6gqQRyIIII6gjQ11SqLinY2xeJdQbN0ye8tQpJPN0jJcPmwJ6EUx/45XET96pmWqBxxZsH/Uw33Ymwf4Vb43gmJs+8nfJp47IJbzLWdWGv2C/oKpOKYhXsSjBh3tgEjkRftSD0Omx1rv1KS2OVRae4zmpVumleXyLLPE5EBd465VBIHnEVecO7H4u5BZVsKRvcOe5/wBNDHzf4VaWRLlllHwVVe4JWvNFlHvHXW2JQR1uGLanyLA1t8B2Dw6QbubEMP8A1SCmv/tKBbPxBPnWht2goAUAACAAIAA2AA2FYSz+DRQ8mIwHYm+8G862RzW37S5/zsMi/wDK3rWg4Z2Sw1kqwTPcXa5dOe4J3hm9z0UAVc0Vg5uXJdRS4CiiiqkhRRRQBRRRQBRRRQBRRRQBRRRQBRRRQBRRRQBRRRQBRRRQBRRRQBRRRQBRRRQBVVxbsvhcSwa9aDMI8QLI5AMgFkILAEAwTEgGiigJmB4fasoEtW0tqPqooUfIVJoooAooooAooooAooooAooooAooooAooooAoooo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122013" y="1219200"/>
            <a:ext cx="5254387" cy="954107"/>
          </a:xfrm>
          <a:prstGeom prst="rect">
            <a:avLst/>
          </a:prstGeom>
          <a:noFill/>
        </p:spPr>
        <p:txBody>
          <a:bodyPr wrap="none" rtlCol="0">
            <a:spAutoFit/>
          </a:bodyPr>
          <a:lstStyle/>
          <a:p>
            <a:r>
              <a:rPr lang="en-US" dirty="0"/>
              <a:t>YouTube Video</a:t>
            </a:r>
          </a:p>
          <a:p>
            <a:r>
              <a:rPr lang="en-US" dirty="0">
                <a:hlinkClick r:id="rId2"/>
              </a:rPr>
              <a:t>Temperature Changes (Hadley Model)</a:t>
            </a:r>
            <a:endParaRPr lang="en-US" dirty="0"/>
          </a:p>
        </p:txBody>
      </p:sp>
      <p:sp>
        <p:nvSpPr>
          <p:cNvPr id="6" name="TextBox 5"/>
          <p:cNvSpPr txBox="1"/>
          <p:nvPr/>
        </p:nvSpPr>
        <p:spPr>
          <a:xfrm>
            <a:off x="2330231" y="4456093"/>
            <a:ext cx="5142755" cy="954107"/>
          </a:xfrm>
          <a:prstGeom prst="rect">
            <a:avLst/>
          </a:prstGeom>
          <a:noFill/>
        </p:spPr>
        <p:txBody>
          <a:bodyPr wrap="none" rtlCol="0">
            <a:spAutoFit/>
          </a:bodyPr>
          <a:lstStyle/>
          <a:p>
            <a:r>
              <a:rPr lang="en-US" dirty="0"/>
              <a:t>YouTube Video</a:t>
            </a:r>
          </a:p>
          <a:p>
            <a:r>
              <a:rPr lang="en-US" dirty="0">
                <a:hlinkClick r:id="rId3"/>
              </a:rPr>
              <a:t>Precipitation Changes (Hadley Model)</a:t>
            </a:r>
            <a:endParaRPr lang="en-US" dirty="0"/>
          </a:p>
        </p:txBody>
      </p:sp>
      <p:sp>
        <p:nvSpPr>
          <p:cNvPr id="7" name="TextBox 6"/>
          <p:cNvSpPr txBox="1"/>
          <p:nvPr/>
        </p:nvSpPr>
        <p:spPr>
          <a:xfrm>
            <a:off x="2447937" y="2743200"/>
            <a:ext cx="4602542" cy="954107"/>
          </a:xfrm>
          <a:prstGeom prst="rect">
            <a:avLst/>
          </a:prstGeom>
          <a:noFill/>
        </p:spPr>
        <p:txBody>
          <a:bodyPr wrap="none" rtlCol="0">
            <a:spAutoFit/>
          </a:bodyPr>
          <a:lstStyle/>
          <a:p>
            <a:r>
              <a:rPr lang="en-US" dirty="0"/>
              <a:t>YouTube Video</a:t>
            </a:r>
          </a:p>
          <a:p>
            <a:r>
              <a:rPr lang="en-US" dirty="0">
                <a:hlinkClick r:id="rId4"/>
              </a:rPr>
              <a:t>Sea-ice Changes (Hadley Model)</a:t>
            </a:r>
            <a:endParaRPr lang="en-US" dirty="0"/>
          </a:p>
        </p:txBody>
      </p:sp>
      <p:sp>
        <p:nvSpPr>
          <p:cNvPr id="8"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Projected Climate Changes</a:t>
            </a:r>
          </a:p>
        </p:txBody>
      </p:sp>
      <p:sp>
        <p:nvSpPr>
          <p:cNvPr id="9"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43000"/>
            <a:ext cx="8001000" cy="1508105"/>
          </a:xfrm>
          <a:prstGeom prst="rect">
            <a:avLst/>
          </a:prstGeom>
          <a:noFill/>
        </p:spPr>
        <p:txBody>
          <a:bodyPr wrap="square" rtlCol="0">
            <a:spAutoFit/>
          </a:bodyPr>
          <a:lstStyle/>
          <a:p>
            <a:r>
              <a:rPr lang="en-US" sz="3200" b="1" dirty="0">
                <a:hlinkClick r:id="rId2"/>
              </a:rPr>
              <a:t>Impacts of Climate Change</a:t>
            </a:r>
            <a:endParaRPr lang="en-US" sz="3200" b="1" dirty="0"/>
          </a:p>
          <a:p>
            <a:r>
              <a:rPr lang="en-US" sz="2000" b="1" dirty="0"/>
              <a:t>Explained by former UN General-Secretary Kofi Annan</a:t>
            </a:r>
          </a:p>
          <a:p>
            <a:r>
              <a:rPr lang="en-US" sz="2000" b="1" dirty="0"/>
              <a:t>~14 minutes </a:t>
            </a:r>
          </a:p>
          <a:p>
            <a:endParaRPr lang="en-US" sz="2000" b="1" dirty="0"/>
          </a:p>
        </p:txBody>
      </p:sp>
      <p:sp>
        <p:nvSpPr>
          <p:cNvPr id="7" name="TextBox 6"/>
          <p:cNvSpPr txBox="1"/>
          <p:nvPr/>
        </p:nvSpPr>
        <p:spPr>
          <a:xfrm>
            <a:off x="838200" y="3276600"/>
            <a:ext cx="8001000" cy="1200329"/>
          </a:xfrm>
          <a:prstGeom prst="rect">
            <a:avLst/>
          </a:prstGeom>
          <a:noFill/>
        </p:spPr>
        <p:txBody>
          <a:bodyPr wrap="square" rtlCol="0">
            <a:spAutoFit/>
          </a:bodyPr>
          <a:lstStyle/>
          <a:p>
            <a:r>
              <a:rPr lang="en-US" sz="3200" b="1" dirty="0">
                <a:hlinkClick r:id="rId3"/>
              </a:rPr>
              <a:t>Confronting Climate Change</a:t>
            </a:r>
            <a:endParaRPr lang="en-US" sz="3200" b="1" dirty="0"/>
          </a:p>
          <a:p>
            <a:r>
              <a:rPr lang="en-US" sz="2000" b="1" dirty="0"/>
              <a:t>With Al Gore, ~6 minutes </a:t>
            </a:r>
          </a:p>
          <a:p>
            <a:endParaRPr lang="en-US" sz="20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Processes for Building Future GHG Emissions Scenarios </a:t>
            </a: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20162" name="Picture 2"/>
          <p:cNvPicPr>
            <a:picLocks noChangeAspect="1" noChangeArrowheads="1"/>
          </p:cNvPicPr>
          <p:nvPr/>
        </p:nvPicPr>
        <p:blipFill>
          <a:blip r:embed="rId3" cstate="print"/>
          <a:srcRect/>
          <a:stretch>
            <a:fillRect/>
          </a:stretch>
        </p:blipFill>
        <p:spPr bwMode="auto">
          <a:xfrm>
            <a:off x="682625" y="711200"/>
            <a:ext cx="7778750" cy="6146800"/>
          </a:xfrm>
          <a:prstGeom prst="rect">
            <a:avLst/>
          </a:prstGeom>
          <a:noFill/>
          <a:ln w="9525">
            <a:noFill/>
            <a:miter lim="800000"/>
            <a:headEnd/>
            <a:tailEnd/>
          </a:ln>
        </p:spPr>
      </p:pic>
      <p:sp>
        <p:nvSpPr>
          <p:cNvPr id="22" name="TextBox 21"/>
          <p:cNvSpPr txBox="1"/>
          <p:nvPr/>
        </p:nvSpPr>
        <p:spPr>
          <a:xfrm>
            <a:off x="3792512" y="6474023"/>
            <a:ext cx="1721369" cy="307777"/>
          </a:xfrm>
          <a:prstGeom prst="rect">
            <a:avLst/>
          </a:prstGeom>
          <a:noFill/>
        </p:spPr>
        <p:txBody>
          <a:bodyPr wrap="none" rtlCol="0">
            <a:spAutoFit/>
          </a:bodyPr>
          <a:lstStyle/>
          <a:p>
            <a:r>
              <a:rPr lang="en-US" sz="1400" b="1" dirty="0"/>
              <a:t>van </a:t>
            </a:r>
            <a:r>
              <a:rPr lang="en-US" sz="1400" b="1" dirty="0" err="1"/>
              <a:t>Vuuren</a:t>
            </a:r>
            <a:r>
              <a:rPr lang="en-US" sz="1400" b="1" dirty="0"/>
              <a:t> et al. 2011</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cstate="print"/>
          <a:srcRect/>
          <a:stretch>
            <a:fillRect/>
          </a:stretch>
        </p:blipFill>
        <p:spPr bwMode="auto">
          <a:xfrm>
            <a:off x="69850" y="1073150"/>
            <a:ext cx="9004300" cy="5403850"/>
          </a:xfrm>
          <a:prstGeom prst="rect">
            <a:avLst/>
          </a:prstGeom>
          <a:noFill/>
          <a:ln w="9525">
            <a:noFill/>
            <a:miter lim="800000"/>
            <a:headEnd/>
            <a:tailEnd/>
          </a:ln>
        </p:spPr>
      </p:pic>
      <p:sp>
        <p:nvSpPr>
          <p:cNvPr id="3" name="Rectangle 2"/>
          <p:cNvSpPr txBox="1">
            <a:spLocks noChangeArrowheads="1"/>
          </p:cNvSpPr>
          <p:nvPr/>
        </p:nvSpPr>
        <p:spPr>
          <a:xfrm>
            <a:off x="-76200" y="20949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Overview of CMIP5 GHG Emissions Scenarios </a:t>
            </a:r>
          </a:p>
        </p:txBody>
      </p:sp>
      <p:sp>
        <p:nvSpPr>
          <p:cNvPr id="5" name="Rectangle 4"/>
          <p:cNvSpPr/>
          <p:nvPr/>
        </p:nvSpPr>
        <p:spPr>
          <a:xfrm>
            <a:off x="76200" y="666690"/>
            <a:ext cx="8839200" cy="400110"/>
          </a:xfrm>
          <a:prstGeom prst="rect">
            <a:avLst/>
          </a:prstGeom>
        </p:spPr>
        <p:txBody>
          <a:bodyPr wrap="square">
            <a:spAutoFit/>
          </a:bodyPr>
          <a:lstStyle/>
          <a:p>
            <a:r>
              <a:rPr lang="en-US" sz="2000" b="1" dirty="0">
                <a:solidFill>
                  <a:srgbClr val="C00000"/>
                </a:solidFill>
              </a:rPr>
              <a:t>Forcing at 2100 is relative to pre-industrial CO2 level:  F</a:t>
            </a:r>
            <a:r>
              <a:rPr lang="en-US" sz="2000" b="1" dirty="0">
                <a:solidFill>
                  <a:srgbClr val="C00000"/>
                </a:solidFill>
                <a:sym typeface="Symbol"/>
              </a:rPr>
              <a:t></a:t>
            </a:r>
            <a:r>
              <a:rPr lang="en-US" sz="2000" b="1" dirty="0">
                <a:solidFill>
                  <a:srgbClr val="C00000"/>
                </a:solidFill>
              </a:rPr>
              <a:t>5.35 </a:t>
            </a:r>
            <a:r>
              <a:rPr lang="en-US" sz="2000" b="1" dirty="0" err="1">
                <a:solidFill>
                  <a:srgbClr val="C00000"/>
                </a:solidFill>
              </a:rPr>
              <a:t>ln</a:t>
            </a:r>
            <a:r>
              <a:rPr lang="en-US" sz="2000" b="1" dirty="0">
                <a:solidFill>
                  <a:srgbClr val="C00000"/>
                </a:solidFill>
              </a:rPr>
              <a:t>(C/280ppm). </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45451</TotalTime>
  <Words>3266</Words>
  <Application>Microsoft Office PowerPoint</Application>
  <PresentationFormat>On-screen Show (4:3)</PresentationFormat>
  <Paragraphs>373</Paragraphs>
  <Slides>77</Slides>
  <Notes>27</Notes>
  <HiddenSlides>25</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77</vt:i4>
      </vt:variant>
    </vt:vector>
  </HeadingPairs>
  <TitlesOfParts>
    <vt:vector size="88" baseType="lpstr">
      <vt:lpstr>NimbusRomNo9L-Regu</vt:lpstr>
      <vt:lpstr>Arial</vt:lpstr>
      <vt:lpstr>Arial Narrow</vt:lpstr>
      <vt:lpstr>Calibri</vt:lpstr>
      <vt:lpstr>Comic Sans MS</vt:lpstr>
      <vt:lpstr>Microsoft Sans Serif</vt:lpstr>
      <vt:lpstr>Symbol</vt:lpstr>
      <vt:lpstr>Times New Roman</vt:lpstr>
      <vt:lpstr>Blank Presentation</vt:lpstr>
      <vt:lpstr>1_Blank Presentation</vt:lpstr>
      <vt:lpstr>trans</vt:lpstr>
      <vt:lpstr>A ATM551, Lecture #25  21st Century Climate Projection and CMIP Model Simulations    Many of the slides are from IPCC AR5 and AR6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CMIP5 Projected Global Surface Temp. 1oC = 1.8oF</vt:lpstr>
      <vt:lpstr>CMIP6 Projected Global Surface Temp. 1oC = 1.8oF</vt:lpstr>
      <vt:lpstr>PowerPoint Presentation</vt:lpstr>
      <vt:lpstr>PowerPoint Presentation</vt:lpstr>
      <vt:lpstr>PowerPoint Presentation</vt:lpstr>
      <vt:lpstr>PowerPoint Presentation</vt:lpstr>
      <vt:lpstr>PowerPoint Presentation</vt:lpstr>
      <vt:lpstr>CMIP5 T and P Change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Historical and Future Sea-level Rise</vt:lpstr>
      <vt:lpstr>PowerPoint Presentation</vt:lpstr>
      <vt:lpstr>Projected Sea-level Rise Components</vt:lpstr>
      <vt:lpstr>CMIP5 Model Projected MSL Rise</vt:lpstr>
      <vt:lpstr>Increases in Flooding Freq. for 0.5m Sea-level Rise</vt:lpstr>
      <vt:lpstr>Key points of Today’s Lecture </vt:lpstr>
      <vt:lpstr>Questions for Part 4: Climate Change &amp; Modeling (not a HW)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cp:lastModifiedBy>
  <cp:revision>1196</cp:revision>
  <cp:lastPrinted>2001-10-12T22:50:52Z</cp:lastPrinted>
  <dcterms:created xsi:type="dcterms:W3CDTF">2001-07-28T22:10:26Z</dcterms:created>
  <dcterms:modified xsi:type="dcterms:W3CDTF">2025-12-02T21:44:32Z</dcterms:modified>
</cp:coreProperties>
</file>