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29" r:id="rId2"/>
    <p:sldMasterId id="2147483734" r:id="rId3"/>
    <p:sldMasterId id="2147483759" r:id="rId4"/>
  </p:sldMasterIdLst>
  <p:notesMasterIdLst>
    <p:notesMasterId r:id="rId101"/>
  </p:notesMasterIdLst>
  <p:handoutMasterIdLst>
    <p:handoutMasterId r:id="rId102"/>
  </p:handoutMasterIdLst>
  <p:sldIdLst>
    <p:sldId id="468" r:id="rId5"/>
    <p:sldId id="1012" r:id="rId6"/>
    <p:sldId id="1014" r:id="rId7"/>
    <p:sldId id="1015" r:id="rId8"/>
    <p:sldId id="1020" r:id="rId9"/>
    <p:sldId id="1042" r:id="rId10"/>
    <p:sldId id="1021" r:id="rId11"/>
    <p:sldId id="1027" r:id="rId12"/>
    <p:sldId id="1026" r:id="rId13"/>
    <p:sldId id="1037" r:id="rId14"/>
    <p:sldId id="1040" r:id="rId15"/>
    <p:sldId id="1041" r:id="rId16"/>
    <p:sldId id="1035" r:id="rId17"/>
    <p:sldId id="1036" r:id="rId18"/>
    <p:sldId id="1044" r:id="rId19"/>
    <p:sldId id="1045" r:id="rId20"/>
    <p:sldId id="709" r:id="rId21"/>
    <p:sldId id="710" r:id="rId22"/>
    <p:sldId id="711" r:id="rId23"/>
    <p:sldId id="1050" r:id="rId24"/>
    <p:sldId id="1051" r:id="rId25"/>
    <p:sldId id="692" r:id="rId26"/>
    <p:sldId id="1055" r:id="rId27"/>
    <p:sldId id="1056" r:id="rId28"/>
    <p:sldId id="1068" r:id="rId29"/>
    <p:sldId id="1071" r:id="rId30"/>
    <p:sldId id="1072" r:id="rId31"/>
    <p:sldId id="1073" r:id="rId32"/>
    <p:sldId id="1074" r:id="rId33"/>
    <p:sldId id="1077" r:id="rId34"/>
    <p:sldId id="1078" r:id="rId35"/>
    <p:sldId id="1079" r:id="rId36"/>
    <p:sldId id="1081" r:id="rId37"/>
    <p:sldId id="1080" r:id="rId38"/>
    <p:sldId id="1082" r:id="rId39"/>
    <p:sldId id="1083" r:id="rId40"/>
    <p:sldId id="1086" r:id="rId41"/>
    <p:sldId id="1087" r:id="rId42"/>
    <p:sldId id="1092" r:id="rId43"/>
    <p:sldId id="1089" r:id="rId44"/>
    <p:sldId id="1090" r:id="rId45"/>
    <p:sldId id="1091" r:id="rId46"/>
    <p:sldId id="1093" r:id="rId47"/>
    <p:sldId id="1094" r:id="rId48"/>
    <p:sldId id="1095" r:id="rId49"/>
    <p:sldId id="1097" r:id="rId50"/>
    <p:sldId id="1100" r:id="rId51"/>
    <p:sldId id="1101" r:id="rId52"/>
    <p:sldId id="1098" r:id="rId53"/>
    <p:sldId id="1099" r:id="rId54"/>
    <p:sldId id="1103" r:id="rId55"/>
    <p:sldId id="1104" r:id="rId56"/>
    <p:sldId id="1105" r:id="rId57"/>
    <p:sldId id="1106" r:id="rId58"/>
    <p:sldId id="1108" r:id="rId59"/>
    <p:sldId id="1117" r:id="rId60"/>
    <p:sldId id="1109" r:id="rId61"/>
    <p:sldId id="1111" r:id="rId62"/>
    <p:sldId id="1112" r:id="rId63"/>
    <p:sldId id="1113" r:id="rId64"/>
    <p:sldId id="1114" r:id="rId65"/>
    <p:sldId id="1110" r:id="rId66"/>
    <p:sldId id="1115" r:id="rId67"/>
    <p:sldId id="1028" r:id="rId68"/>
    <p:sldId id="1029" r:id="rId69"/>
    <p:sldId id="1118" r:id="rId70"/>
    <p:sldId id="1119" r:id="rId71"/>
    <p:sldId id="1120" r:id="rId72"/>
    <p:sldId id="1123" r:id="rId73"/>
    <p:sldId id="1122" r:id="rId74"/>
    <p:sldId id="1124" r:id="rId75"/>
    <p:sldId id="1125" r:id="rId76"/>
    <p:sldId id="1126" r:id="rId77"/>
    <p:sldId id="1127" r:id="rId78"/>
    <p:sldId id="1128" r:id="rId79"/>
    <p:sldId id="1129" r:id="rId80"/>
    <p:sldId id="1130" r:id="rId81"/>
    <p:sldId id="1131" r:id="rId82"/>
    <p:sldId id="1132" r:id="rId83"/>
    <p:sldId id="1133" r:id="rId84"/>
    <p:sldId id="1137" r:id="rId85"/>
    <p:sldId id="1134" r:id="rId86"/>
    <p:sldId id="1135" r:id="rId87"/>
    <p:sldId id="1136" r:id="rId88"/>
    <p:sldId id="1138" r:id="rId89"/>
    <p:sldId id="1139" r:id="rId90"/>
    <p:sldId id="1149" r:id="rId91"/>
    <p:sldId id="1141" r:id="rId92"/>
    <p:sldId id="1142" r:id="rId93"/>
    <p:sldId id="1143" r:id="rId94"/>
    <p:sldId id="1144" r:id="rId95"/>
    <p:sldId id="1145" r:id="rId96"/>
    <p:sldId id="1146" r:id="rId97"/>
    <p:sldId id="1147" r:id="rId98"/>
    <p:sldId id="1148" r:id="rId99"/>
    <p:sldId id="585" r:id="rId100"/>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BE3E1"/>
    <a:srgbClr val="99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DB3E88-CF5C-4A0C-8D87-6FA5C694061E}" v="2" dt="2025-10-08T16:56:54.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64" autoAdjust="0"/>
    <p:restoredTop sz="84150" autoAdjust="0"/>
  </p:normalViewPr>
  <p:slideViewPr>
    <p:cSldViewPr>
      <p:cViewPr varScale="1">
        <p:scale>
          <a:sx n="77" d="100"/>
          <a:sy n="77" d="100"/>
        </p:scale>
        <p:origin x="336"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471121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2130167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en.wikipedia.org/wiki/ice_age" TargetMode="External"/><Relationship Id="rId3" Type="http://schemas.openxmlformats.org/officeDocument/2006/relationships/hyperlink" Target="http://en.wikipedia.org/wiki/Milankovitch_cycles" TargetMode="External"/><Relationship Id="rId7" Type="http://schemas.openxmlformats.org/officeDocument/2006/relationships/hyperlink" Target="http://en.wikipedia.org/wiki/eccentricity_(orbit)"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en.wikipedia.org/wiki/obliquity" TargetMode="External"/><Relationship Id="rId5" Type="http://schemas.openxmlformats.org/officeDocument/2006/relationships/hyperlink" Target="http://en.wikipedia.org/wiki/equinox" TargetMode="External"/><Relationship Id="rId4" Type="http://schemas.openxmlformats.org/officeDocument/2006/relationships/hyperlink" Target="http://en.wikipedia.org/wiki/precession" TargetMode="External"/><Relationship Id="rId9" Type="http://schemas.openxmlformats.org/officeDocument/2006/relationships/hyperlink" Target="http://en.wikipedia.org/wiki/latitud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27816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Born in 1879 in the rural village of </a:t>
            </a:r>
            <a:r>
              <a:rPr lang="en-US" dirty="0" err="1"/>
              <a:t>Dalj</a:t>
            </a:r>
            <a:r>
              <a:rPr lang="en-US" dirty="0"/>
              <a:t> (then part of the Austro-Hungarian Empire, today located in Croatia), </a:t>
            </a:r>
            <a:r>
              <a:rPr lang="en-US" dirty="0" err="1"/>
              <a:t>Milankovitch</a:t>
            </a:r>
            <a:r>
              <a:rPr lang="en-US" dirty="0"/>
              <a:t> attended the Vienna Institute of Technology and graduated in 1904 with a doctorate in technical sciences. After a brief stint as the chief engineer for a construction company, he accepted a faculty position in applied mathematics at the University of Belgrade in 1909—a position he held for the remainder of his life. </a:t>
            </a:r>
            <a:r>
              <a:rPr lang="en-US" dirty="0" err="1"/>
              <a:t>Milankovitch</a:t>
            </a:r>
            <a:r>
              <a:rPr lang="en-US" dirty="0"/>
              <a:t> dedicated his career to developing a mathematical theory of climate based on the seasonal and latitudinal variations of solar radiation received by the Earth. Now known as the </a:t>
            </a:r>
            <a:r>
              <a:rPr lang="en-US" dirty="0" err="1"/>
              <a:t>Milankovitch</a:t>
            </a:r>
            <a:r>
              <a:rPr lang="en-US" dirty="0"/>
              <a:t> Theory, it states that as the Earth travels through space around the sun, cyclical variations in three elements of Earth-sun geometry combine to produce variations in the amount of solar energy that reaches Earth: </a:t>
            </a:r>
          </a:p>
          <a:p>
            <a:r>
              <a:rPr lang="en-US" dirty="0"/>
              <a:t>Variations in the Earth's orbital eccentricity—the shape of the orbit around the sun. </a:t>
            </a:r>
          </a:p>
          <a:p>
            <a:r>
              <a:rPr lang="en-US" dirty="0"/>
              <a:t>Changes in obliquity—changes in the angle that Earth's axis makes with the plane of Earth's orbit. </a:t>
            </a:r>
          </a:p>
          <a:p>
            <a:r>
              <a:rPr lang="en-US" dirty="0"/>
              <a:t>Precession—the change in the direction of the Earth's axis of rotation, i.e., the axis of rotation behaves like the spin axis of a top that is winding down; hence it traces a circle on the celestial sphere over a period of time. </a:t>
            </a:r>
          </a:p>
          <a:p>
            <a:r>
              <a:rPr lang="en-US" dirty="0"/>
              <a:t>Together, the periods of these orbital motions have become known as </a:t>
            </a:r>
            <a:r>
              <a:rPr lang="en-US" dirty="0" err="1"/>
              <a:t>Milankovitch</a:t>
            </a:r>
            <a:r>
              <a:rPr lang="en-US" dirty="0"/>
              <a:t> cycles. </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22</a:t>
            </a:fld>
            <a:endParaRPr lang="en-US"/>
          </a:p>
        </p:txBody>
      </p:sp>
    </p:spTree>
    <p:extLst>
      <p:ext uri="{BB962C8B-B14F-4D97-AF65-F5344CB8AC3E}">
        <p14:creationId xmlns:p14="http://schemas.microsoft.com/office/powerpoint/2010/main" val="180896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23</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1525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According </a:t>
            </a:r>
            <a:r>
              <a:rPr lang="en-US" dirty="0">
                <a:solidFill>
                  <a:schemeClr val="bg2"/>
                </a:solidFill>
              </a:rPr>
              <a:t>to </a:t>
            </a:r>
            <a:r>
              <a:rPr lang="en-US" dirty="0" err="1">
                <a:solidFill>
                  <a:schemeClr val="bg2"/>
                </a:solidFill>
                <a:hlinkClick r:id="rId3" tooltip="w:Milankovitch cycles"/>
              </a:rPr>
              <a:t>Milankovitch</a:t>
            </a:r>
            <a:r>
              <a:rPr lang="en-US" dirty="0">
                <a:solidFill>
                  <a:schemeClr val="bg2"/>
                </a:solidFill>
                <a:hlinkClick r:id="rId3" tooltip="w:Milankovitch cycles"/>
              </a:rPr>
              <a:t> Theory</a:t>
            </a:r>
            <a:r>
              <a:rPr lang="en-US" dirty="0">
                <a:solidFill>
                  <a:schemeClr val="bg2"/>
                </a:solidFill>
              </a:rPr>
              <a:t>, the </a:t>
            </a:r>
            <a:r>
              <a:rPr lang="en-US" dirty="0">
                <a:solidFill>
                  <a:schemeClr val="bg2"/>
                </a:solidFill>
                <a:hlinkClick r:id="rId4" tooltip="w:precession"/>
              </a:rPr>
              <a:t>precession</a:t>
            </a:r>
            <a:r>
              <a:rPr lang="en-US" dirty="0">
                <a:solidFill>
                  <a:schemeClr val="bg2"/>
                </a:solidFill>
              </a:rPr>
              <a:t> of the </a:t>
            </a:r>
            <a:r>
              <a:rPr lang="en-US" dirty="0">
                <a:solidFill>
                  <a:schemeClr val="bg2"/>
                </a:solidFill>
                <a:hlinkClick r:id="rId5" tooltip="w:equinox"/>
              </a:rPr>
              <a:t>equinoxes</a:t>
            </a:r>
            <a:r>
              <a:rPr lang="en-US" dirty="0">
                <a:solidFill>
                  <a:schemeClr val="bg2"/>
                </a:solidFill>
              </a:rPr>
              <a:t>, variations in the tilt of the Earth's axis (</a:t>
            </a:r>
            <a:r>
              <a:rPr lang="en-US" dirty="0">
                <a:solidFill>
                  <a:schemeClr val="bg2"/>
                </a:solidFill>
                <a:hlinkClick r:id="rId6" tooltip="w:obliquity"/>
              </a:rPr>
              <a:t>obliquity</a:t>
            </a:r>
            <a:r>
              <a:rPr lang="en-US" dirty="0">
                <a:solidFill>
                  <a:schemeClr val="bg2"/>
                </a:solidFill>
              </a:rPr>
              <a:t>) and changes in the </a:t>
            </a:r>
            <a:r>
              <a:rPr lang="en-US" dirty="0">
                <a:solidFill>
                  <a:schemeClr val="bg2"/>
                </a:solidFill>
                <a:hlinkClick r:id="rId7" tooltip="w:eccentricity (orbit)"/>
              </a:rPr>
              <a:t>eccentricity</a:t>
            </a:r>
            <a:r>
              <a:rPr lang="en-US" dirty="0">
                <a:solidFill>
                  <a:schemeClr val="bg2"/>
                </a:solidFill>
              </a:rPr>
              <a:t> of the Earth's orbit are responsible for causing the observed 100 </a:t>
            </a:r>
            <a:r>
              <a:rPr lang="en-US" dirty="0" err="1">
                <a:solidFill>
                  <a:schemeClr val="bg2"/>
                </a:solidFill>
              </a:rPr>
              <a:t>kyr</a:t>
            </a:r>
            <a:r>
              <a:rPr lang="en-US" dirty="0">
                <a:solidFill>
                  <a:schemeClr val="bg2"/>
                </a:solidFill>
              </a:rPr>
              <a:t> cycle in </a:t>
            </a:r>
            <a:r>
              <a:rPr lang="en-US" dirty="0">
                <a:solidFill>
                  <a:schemeClr val="bg2"/>
                </a:solidFill>
                <a:hlinkClick r:id="rId8" tooltip="w:ice age"/>
              </a:rPr>
              <a:t>ice ages</a:t>
            </a:r>
            <a:r>
              <a:rPr lang="en-US" dirty="0">
                <a:solidFill>
                  <a:schemeClr val="bg2"/>
                </a:solidFill>
              </a:rPr>
              <a:t> by varying the amount of sunlight received by the Earth at different times and locations, particularly high northern </a:t>
            </a:r>
            <a:r>
              <a:rPr lang="en-US" dirty="0">
                <a:solidFill>
                  <a:schemeClr val="bg2"/>
                </a:solidFill>
                <a:hlinkClick r:id="rId9" tooltip="w:latitude"/>
              </a:rPr>
              <a:t>latitude</a:t>
            </a:r>
            <a:r>
              <a:rPr lang="en-US" dirty="0">
                <a:solidFill>
                  <a:schemeClr val="bg2"/>
                </a:solidFill>
              </a:rPr>
              <a:t> summer. These changes in the Earth's orbit are the predictable </a:t>
            </a:r>
            <a:r>
              <a:rPr lang="en-US" dirty="0"/>
              <a:t>consequence of interactions between the Earth, its moon, and the other planets.</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24</a:t>
            </a:fld>
            <a:endParaRPr lang="en-US"/>
          </a:p>
        </p:txBody>
      </p:sp>
    </p:spTree>
    <p:extLst>
      <p:ext uri="{BB962C8B-B14F-4D97-AF65-F5344CB8AC3E}">
        <p14:creationId xmlns:p14="http://schemas.microsoft.com/office/powerpoint/2010/main" val="35714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49856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dirty="0"/>
              <a:t>Data used: TOA fluxes:</a:t>
            </a:r>
            <a:r>
              <a:rPr lang="en-US" baseline="0" dirty="0"/>
              <a:t> satellite obs. Other fluxes: atmospheric reanalyses.  LH: adjusted GPCP </a:t>
            </a:r>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pPr/>
              <a:t>28</a:t>
            </a:fld>
            <a:endParaRPr lang="en-US"/>
          </a:p>
        </p:txBody>
      </p:sp>
    </p:spTree>
    <p:extLst>
      <p:ext uri="{BB962C8B-B14F-4D97-AF65-F5344CB8AC3E}">
        <p14:creationId xmlns:p14="http://schemas.microsoft.com/office/powerpoint/2010/main" val="69148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MW (megawatt) = 10</a:t>
            </a:r>
            <a:r>
              <a:rPr lang="en-US" baseline="30000" dirty="0"/>
              <a:t>6</a:t>
            </a:r>
            <a:r>
              <a:rPr lang="en-US" dirty="0"/>
              <a:t> W; GW (</a:t>
            </a:r>
            <a:r>
              <a:rPr lang="en-US" dirty="0" err="1"/>
              <a:t>Gigawatt</a:t>
            </a:r>
            <a:r>
              <a:rPr lang="en-US" dirty="0"/>
              <a:t>)= 10</a:t>
            </a:r>
            <a:r>
              <a:rPr lang="en-US" baseline="30000" dirty="0"/>
              <a:t>9</a:t>
            </a:r>
            <a:r>
              <a:rPr lang="en-US" dirty="0"/>
              <a:t>W;  PW</a:t>
            </a:r>
            <a:r>
              <a:rPr lang="en-US" baseline="0" dirty="0"/>
              <a:t> (</a:t>
            </a:r>
            <a:r>
              <a:rPr lang="en-US" baseline="0" dirty="0" err="1"/>
              <a:t>petawatt</a:t>
            </a:r>
            <a:r>
              <a:rPr lang="en-US" baseline="0" dirty="0"/>
              <a:t>) = 10</a:t>
            </a:r>
            <a:r>
              <a:rPr lang="en-US" baseline="30000" dirty="0"/>
              <a:t>15</a:t>
            </a:r>
            <a:r>
              <a:rPr lang="en-US" baseline="0" dirty="0"/>
              <a:t> W</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30</a:t>
            </a:fld>
            <a:endParaRPr lang="en-US"/>
          </a:p>
        </p:txBody>
      </p:sp>
    </p:spTree>
    <p:extLst>
      <p:ext uri="{BB962C8B-B14F-4D97-AF65-F5344CB8AC3E}">
        <p14:creationId xmlns:p14="http://schemas.microsoft.com/office/powerpoint/2010/main" val="1869030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08781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37</a:t>
            </a:fld>
            <a:endParaRPr lang="en-US"/>
          </a:p>
        </p:txBody>
      </p:sp>
    </p:spTree>
    <p:extLst>
      <p:ext uri="{BB962C8B-B14F-4D97-AF65-F5344CB8AC3E}">
        <p14:creationId xmlns:p14="http://schemas.microsoft.com/office/powerpoint/2010/main" val="1174271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39</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40523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solidFill>
                  <a:srgbClr val="3333CC"/>
                </a:solidFill>
              </a:rPr>
              <a:pPr/>
              <a:t>40</a:t>
            </a:fld>
            <a:endParaRPr lang="en-US">
              <a:solidFill>
                <a:srgbClr val="3333CC"/>
              </a:solidFill>
            </a:endParaRPr>
          </a:p>
        </p:txBody>
      </p:sp>
    </p:spTree>
    <p:extLst>
      <p:ext uri="{BB962C8B-B14F-4D97-AF65-F5344CB8AC3E}">
        <p14:creationId xmlns:p14="http://schemas.microsoft.com/office/powerpoint/2010/main" val="3560459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42496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3333CC"/>
                </a:solidFill>
              </a:rPr>
              <a:pPr>
                <a:defRPr/>
              </a:pPr>
              <a:t>50</a:t>
            </a:fld>
            <a:endParaRPr lang="en-US">
              <a:solidFill>
                <a:srgbClr val="3333CC"/>
              </a:solidFill>
            </a:endParaRPr>
          </a:p>
        </p:txBody>
      </p:sp>
    </p:spTree>
    <p:extLst>
      <p:ext uri="{BB962C8B-B14F-4D97-AF65-F5344CB8AC3E}">
        <p14:creationId xmlns:p14="http://schemas.microsoft.com/office/powerpoint/2010/main" val="2707523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32045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61</a:t>
            </a:fld>
            <a:endParaRPr lang="en-US"/>
          </a:p>
        </p:txBody>
      </p:sp>
    </p:spTree>
    <p:extLst>
      <p:ext uri="{BB962C8B-B14F-4D97-AF65-F5344CB8AC3E}">
        <p14:creationId xmlns:p14="http://schemas.microsoft.com/office/powerpoint/2010/main" val="3001916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62</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81817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49915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Sigma_o</a:t>
            </a:r>
            <a:r>
              <a:rPr lang="en-US" baseline="0" dirty="0"/>
              <a:t> is the anomaly density for (To, So). S in unit of </a:t>
            </a:r>
            <a:r>
              <a:rPr lang="en-US" baseline="0" dirty="0" err="1"/>
              <a:t>psu</a:t>
            </a:r>
            <a:r>
              <a:rPr lang="en-US" baseline="0" dirty="0"/>
              <a:t> is close to S in part per thousand (per mil %</a:t>
            </a:r>
            <a:r>
              <a:rPr lang="en-US" baseline="-25000" dirty="0"/>
              <a:t>o</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67</a:t>
            </a:fld>
            <a:endParaRPr lang="en-US"/>
          </a:p>
        </p:txBody>
      </p:sp>
    </p:spTree>
    <p:extLst>
      <p:ext uri="{BB962C8B-B14F-4D97-AF65-F5344CB8AC3E}">
        <p14:creationId xmlns:p14="http://schemas.microsoft.com/office/powerpoint/2010/main" val="3642110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oceans</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69</a:t>
            </a:fld>
            <a:endParaRPr lang="en-US"/>
          </a:p>
        </p:txBody>
      </p:sp>
    </p:spTree>
    <p:extLst>
      <p:ext uri="{BB962C8B-B14F-4D97-AF65-F5344CB8AC3E}">
        <p14:creationId xmlns:p14="http://schemas.microsoft.com/office/powerpoint/2010/main" val="3766554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78</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97364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79</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31125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2EBE796-ACE1-4962-BCB0-741FA4D4F011}" type="slidenum">
              <a:rPr lang="en-US">
                <a:solidFill>
                  <a:prstClr val="black"/>
                </a:solidFill>
              </a:rPr>
              <a:pPr/>
              <a:t>81</a:t>
            </a:fld>
            <a:endParaRPr lang="en-US">
              <a:solidFill>
                <a:prstClr val="black"/>
              </a:solidFill>
            </a:endParaRPr>
          </a:p>
        </p:txBody>
      </p:sp>
      <p:sp>
        <p:nvSpPr>
          <p:cNvPr id="349186" name="Rectangle 2"/>
          <p:cNvSpPr>
            <a:spLocks noGrp="1" noRot="1" noChangeAspect="1" noChangeArrowheads="1" noTextEdit="1"/>
          </p:cNvSpPr>
          <p:nvPr>
            <p:ph type="sldImg"/>
          </p:nvPr>
        </p:nvSpPr>
        <p:spPr>
          <a:xfrm>
            <a:off x="1139825" y="687388"/>
            <a:ext cx="4679950" cy="3509962"/>
          </a:xfrm>
          <a:ln/>
        </p:spPr>
      </p:sp>
      <p:sp>
        <p:nvSpPr>
          <p:cNvPr id="349187" name="Rectangle 3"/>
          <p:cNvSpPr>
            <a:spLocks noGrp="1" noChangeArrowheads="1"/>
          </p:cNvSpPr>
          <p:nvPr>
            <p:ph type="body" idx="1"/>
          </p:nvPr>
        </p:nvSpPr>
        <p:spPr>
          <a:xfrm>
            <a:off x="918028" y="4426021"/>
            <a:ext cx="5122985" cy="4197446"/>
          </a:xfrm>
        </p:spPr>
        <p:txBody>
          <a:bodyPr/>
          <a:lstStyle/>
          <a:p>
            <a:r>
              <a:rPr lang="en-US"/>
              <a:t>Each letter (a total of 17) represents a AR4 model, and blue for SERES B1 and red for SERES A2 scenarios.  A study we did with a NRC postdoc and Susan Soloman  </a:t>
            </a:r>
          </a:p>
        </p:txBody>
      </p:sp>
    </p:spTree>
    <p:extLst>
      <p:ext uri="{BB962C8B-B14F-4D97-AF65-F5344CB8AC3E}">
        <p14:creationId xmlns:p14="http://schemas.microsoft.com/office/powerpoint/2010/main" val="73999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44280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3333CC"/>
                </a:solidFill>
              </a:rPr>
              <a:pPr>
                <a:defRPr/>
              </a:pPr>
              <a:t>82</a:t>
            </a:fld>
            <a:endParaRPr lang="en-US">
              <a:solidFill>
                <a:srgbClr val="3333CC"/>
              </a:solidFill>
            </a:endParaRPr>
          </a:p>
        </p:txBody>
      </p:sp>
    </p:spTree>
    <p:extLst>
      <p:ext uri="{BB962C8B-B14F-4D97-AF65-F5344CB8AC3E}">
        <p14:creationId xmlns:p14="http://schemas.microsoft.com/office/powerpoint/2010/main" val="4260765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85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0469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90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57954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Tv</a:t>
            </a:r>
            <a:r>
              <a:rPr lang="en-US" dirty="0"/>
              <a:t>=T(1+0.61q)</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93</a:t>
            </a:fld>
            <a:endParaRPr lang="en-US"/>
          </a:p>
        </p:txBody>
      </p:sp>
    </p:spTree>
    <p:extLst>
      <p:ext uri="{BB962C8B-B14F-4D97-AF65-F5344CB8AC3E}">
        <p14:creationId xmlns:p14="http://schemas.microsoft.com/office/powerpoint/2010/main" val="992103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96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65617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41941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9</a:t>
            </a:fld>
            <a:endParaRPr lang="en-US"/>
          </a:p>
        </p:txBody>
      </p:sp>
    </p:spTree>
    <p:extLst>
      <p:ext uri="{BB962C8B-B14F-4D97-AF65-F5344CB8AC3E}">
        <p14:creationId xmlns:p14="http://schemas.microsoft.com/office/powerpoint/2010/main" val="114196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solidFill>
                  <a:srgbClr val="3333CC"/>
                </a:solidFill>
              </a:rPr>
              <a:pPr/>
              <a:t>10</a:t>
            </a:fld>
            <a:endParaRPr lang="en-US">
              <a:solidFill>
                <a:srgbClr val="3333CC"/>
              </a:solidFill>
            </a:endParaRPr>
          </a:p>
        </p:txBody>
      </p:sp>
    </p:spTree>
    <p:extLst>
      <p:ext uri="{BB962C8B-B14F-4D97-AF65-F5344CB8AC3E}">
        <p14:creationId xmlns:p14="http://schemas.microsoft.com/office/powerpoint/2010/main" val="229335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13</a:t>
            </a:fld>
            <a:endParaRPr lang="en-US"/>
          </a:p>
        </p:txBody>
      </p:sp>
    </p:spTree>
    <p:extLst>
      <p:ext uri="{BB962C8B-B14F-4D97-AF65-F5344CB8AC3E}">
        <p14:creationId xmlns:p14="http://schemas.microsoft.com/office/powerpoint/2010/main" val="2615283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4323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21</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3837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6E043B0-E534-44CE-94E5-5DB18961469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30" r:id="rId1"/>
    <p:sldLayoutId id="2147483732" r:id="rId2"/>
    <p:sldLayoutId id="2147483733"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35" r:id="rId1"/>
    <p:sldLayoutId id="2147483737" r:id="rId2"/>
    <p:sldLayoutId id="2147483739" r:id="rId3"/>
    <p:sldLayoutId id="2147483741" r:id="rId4"/>
    <p:sldLayoutId id="2147483743" r:id="rId5"/>
    <p:sldLayoutId id="2147483747" r:id="rId6"/>
    <p:sldLayoutId id="2147483749" r:id="rId7"/>
    <p:sldLayoutId id="2147483751" r:id="rId8"/>
    <p:sldLayoutId id="2147483753" r:id="rId9"/>
    <p:sldLayoutId id="2147483755" r:id="rId10"/>
    <p:sldLayoutId id="2147483757" r:id="rId11"/>
    <p:sldLayoutId id="2147483758"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3" cstate="print">
            <a:lum bright="48000" contrast="-60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1"/>
            </a:lvl1pPr>
          </a:lstStyle>
          <a:p>
            <a:pPr algn="l"/>
            <a:endParaRPr lang="en-US">
              <a:solidFill>
                <a:srgbClr val="000000"/>
              </a:solidFill>
              <a:latin typeface="Comic Sans MS" pitchFamily="66" charset="0"/>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endParaRPr lang="en-US">
              <a:solidFill>
                <a:srgbClr val="000000"/>
              </a:solidFill>
              <a:latin typeface="Comic Sans MS" pitchFamily="66" charset="0"/>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fld id="{33D1ED9C-69F4-45D7-A3E0-7A23C331CBC8}" type="slidenum">
              <a:rPr lang="en-US" smtClean="0">
                <a:solidFill>
                  <a:srgbClr val="000000"/>
                </a:solidFill>
                <a:latin typeface="Comic Sans MS" pitchFamily="66" charset="0"/>
              </a:rPr>
              <a:pPr/>
              <a:t>‹#›</a:t>
            </a:fld>
            <a:endParaRPr lang="en-US">
              <a:solidFill>
                <a:srgbClr val="000000"/>
              </a:solidFill>
              <a:latin typeface="Comic Sans MS" pitchFamily="66" charset="0"/>
            </a:endParaRPr>
          </a:p>
        </p:txBody>
      </p:sp>
      <p:sp>
        <p:nvSpPr>
          <p:cNvPr id="102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6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hyperlink" Target="http://en.wikipedia.org/wiki/Glacial_period" TargetMode="External"/><Relationship Id="rId3" Type="http://schemas.openxmlformats.org/officeDocument/2006/relationships/hyperlink" Target="http://en.wikipedia.org/wiki/Temperature" TargetMode="External"/><Relationship Id="rId7" Type="http://schemas.openxmlformats.org/officeDocument/2006/relationships/hyperlink" Target="http://en.wikipedia.org/wiki/Glacier"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en.wikipedia.org/wiki/Ice" TargetMode="External"/><Relationship Id="rId5" Type="http://schemas.openxmlformats.org/officeDocument/2006/relationships/hyperlink" Target="http://en.wikipedia.org/wiki/Ice_sheet" TargetMode="External"/><Relationship Id="rId10" Type="http://schemas.openxmlformats.org/officeDocument/2006/relationships/image" Target="../media/image21.jpeg"/><Relationship Id="rId4" Type="http://schemas.openxmlformats.org/officeDocument/2006/relationships/hyperlink" Target="http://en.wikipedia.org/wiki/Earth" TargetMode="External"/><Relationship Id="rId9" Type="http://schemas.openxmlformats.org/officeDocument/2006/relationships/hyperlink" Target="http://en.wikipedia.org/wiki/Interglacial"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en.wikipedia.org/wiki/First_World_War" TargetMode="External"/><Relationship Id="rId13" Type="http://schemas.openxmlformats.org/officeDocument/2006/relationships/image" Target="../media/image22.jpeg"/><Relationship Id="rId18" Type="http://schemas.openxmlformats.org/officeDocument/2006/relationships/hyperlink" Target="http://en.wikipedia.org/wiki/ice_age" TargetMode="External"/><Relationship Id="rId3" Type="http://schemas.openxmlformats.org/officeDocument/2006/relationships/hyperlink" Target="http://en.wikipedia.org/wiki/Earth" TargetMode="External"/><Relationship Id="rId7" Type="http://schemas.openxmlformats.org/officeDocument/2006/relationships/hyperlink" Target="http://en.wikipedia.org/wiki/Milutin_Milankovi%C4%87" TargetMode="External"/><Relationship Id="rId12" Type="http://schemas.openxmlformats.org/officeDocument/2006/relationships/hyperlink" Target="http://en.wikipedia.org/wiki/Orbital_forcing" TargetMode="External"/><Relationship Id="rId17" Type="http://schemas.openxmlformats.org/officeDocument/2006/relationships/hyperlink" Target="http://en.wikipedia.org/wiki/eccentricity_(orbit)" TargetMode="External"/><Relationship Id="rId2" Type="http://schemas.openxmlformats.org/officeDocument/2006/relationships/notesSlide" Target="../notesSlides/notesSlide10.xml"/><Relationship Id="rId16" Type="http://schemas.openxmlformats.org/officeDocument/2006/relationships/hyperlink" Target="http://en.wikipedia.org/wiki/obliquity" TargetMode="External"/><Relationship Id="rId1" Type="http://schemas.openxmlformats.org/officeDocument/2006/relationships/slideLayout" Target="../slideLayouts/slideLayout12.xml"/><Relationship Id="rId6" Type="http://schemas.openxmlformats.org/officeDocument/2006/relationships/hyperlink" Target="http://en.wikipedia.org/wiki/Astronomy" TargetMode="External"/><Relationship Id="rId11" Type="http://schemas.openxmlformats.org/officeDocument/2006/relationships/hyperlink" Target="http://en.wikipedia.org/wiki/Precession" TargetMode="External"/><Relationship Id="rId5" Type="http://schemas.openxmlformats.org/officeDocument/2006/relationships/hyperlink" Target="http://en.wikipedia.org/wiki/Geophysics" TargetMode="External"/><Relationship Id="rId15" Type="http://schemas.openxmlformats.org/officeDocument/2006/relationships/hyperlink" Target="http://en.wikipedia.org/wiki/precession" TargetMode="External"/><Relationship Id="rId10" Type="http://schemas.openxmlformats.org/officeDocument/2006/relationships/hyperlink" Target="http://en.wikipedia.org/wiki/Axial_tilt" TargetMode="External"/><Relationship Id="rId4" Type="http://schemas.openxmlformats.org/officeDocument/2006/relationships/hyperlink" Target="http://en.wikipedia.org/wiki/Serbia" TargetMode="External"/><Relationship Id="rId9" Type="http://schemas.openxmlformats.org/officeDocument/2006/relationships/hyperlink" Target="http://en.wikipedia.org/wiki/Eccentricity_(orbit)" TargetMode="External"/><Relationship Id="rId14" Type="http://schemas.openxmlformats.org/officeDocument/2006/relationships/hyperlink" Target="http://en.wikipedia.org/wiki/Milankovitch_cycle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Insolation" TargetMode="External"/><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wmf"/><Relationship Id="rId7" Type="http://schemas.openxmlformats.org/officeDocument/2006/relationships/image" Target="../media/image41.png"/><Relationship Id="rId2" Type="http://schemas.openxmlformats.org/officeDocument/2006/relationships/oleObject" Target="../embeddings/oleObject2.bin"/><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w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oleObject" Target="../embeddings/oleObject4.bin"/><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oleObject" Target="../embeddings/oleObject5.bin"/><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oleObject" Target="../embeddings/oleObject6.bin"/><Relationship Id="rId1" Type="http://schemas.openxmlformats.org/officeDocument/2006/relationships/slideLayout" Target="../slideLayouts/slideLayout15.xml"/><Relationship Id="rId4" Type="http://schemas.openxmlformats.org/officeDocument/2006/relationships/image" Target="../media/image57.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wmf"/></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2.wmf"/></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wmf"/></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62.wmf"/></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wmf"/></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1.wmf"/><Relationship Id="rId5" Type="http://schemas.openxmlformats.org/officeDocument/2006/relationships/oleObject" Target="../embeddings/oleObject12.bin"/><Relationship Id="rId4" Type="http://schemas.openxmlformats.org/officeDocument/2006/relationships/image" Target="../media/image100.png"/></Relationships>
</file>

<file path=ppt/slides/_rels/slide91.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oleObject" Target="../embeddings/oleObject13.bin"/><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09.wmf"/><Relationship Id="rId4" Type="http://schemas.openxmlformats.org/officeDocument/2006/relationships/oleObject" Target="../embeddings/oleObject14.bin"/></Relationships>
</file>

<file path=ppt/slides/_rels/slide94.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#25</a:t>
            </a:r>
            <a:br>
              <a:rPr lang="en-US" sz="3200" b="1" dirty="0">
                <a:latin typeface="Arial" charset="0"/>
                <a:cs typeface="Times New Roman" pitchFamily="18" charset="0"/>
              </a:rPr>
            </a:br>
            <a:br>
              <a:rPr lang="en-US" sz="3200" b="1" dirty="0">
                <a:latin typeface="Arial" charset="0"/>
                <a:cs typeface="Times New Roman" pitchFamily="18" charset="0"/>
              </a:rPr>
            </a:br>
            <a:r>
              <a:rPr lang="en-US" sz="4000" b="1" dirty="0">
                <a:latin typeface="Arial" charset="0"/>
                <a:cs typeface="Times New Roman" pitchFamily="18" charset="0"/>
              </a:rPr>
              <a:t>Mid-term Exam Review</a:t>
            </a:r>
            <a:endParaRPr lang="en-US" sz="36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Study all the slides, including the hidden ones that are not discussed in class.</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 </a:t>
            </a:r>
          </a:p>
          <a:p>
            <a:pPr algn="ctr">
              <a:lnSpc>
                <a:spcPct val="80000"/>
              </a:lnSpc>
              <a:buFontTx/>
              <a:buNone/>
            </a:pPr>
            <a:endParaRPr lang="en-US" sz="2000" b="1" dirty="0">
              <a:solidFill>
                <a:schemeClr val="tx2"/>
              </a:solidFill>
              <a:latin typeface="Arial" charset="0"/>
              <a:cs typeface="Times New Roman" pitchFamily="18" charset="0"/>
            </a:endParaRPr>
          </a:p>
          <a:p>
            <a:pPr algn="ctr">
              <a:lnSpc>
                <a:spcPct val="80000"/>
              </a:lnSpc>
              <a:buFontTx/>
              <a:buNone/>
            </a:pPr>
            <a:r>
              <a:rPr lang="en-US" sz="2000" b="1" kern="0" dirty="0">
                <a:solidFill>
                  <a:srgbClr val="FF0000"/>
                </a:solidFill>
                <a:latin typeface="Microsoft Sans Serif" pitchFamily="34" charset="0"/>
              </a:rPr>
              <a:t>Mid-term Exam:  Oct 15</a:t>
            </a:r>
            <a:r>
              <a:rPr lang="en-US" sz="2000" b="1" kern="0" dirty="0">
                <a:solidFill>
                  <a:schemeClr val="tx2"/>
                </a:solidFill>
                <a:latin typeface="Arial" charset="0"/>
                <a:cs typeface="Times New Roman" pitchFamily="18" charset="0"/>
              </a:rPr>
              <a:t>, 1:10-2:30pm, ETEC 482</a:t>
            </a:r>
            <a:endParaRPr lang="en-US" sz="20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nSpc>
                <a:spcPct val="80000"/>
              </a:lnSpc>
              <a:buFontTx/>
              <a:buNone/>
            </a:pPr>
            <a:r>
              <a:rPr lang="en-US" sz="1800" dirty="0">
                <a:latin typeface="Arial" pitchFamily="34" charset="0"/>
                <a:cs typeface="Arial" pitchFamily="34" charset="0"/>
              </a:rPr>
              <a:t> </a:t>
            </a: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45375" y="228600"/>
            <a:ext cx="8417625" cy="5909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600" b="1" dirty="0">
                <a:solidFill>
                  <a:srgbClr val="FF3300"/>
                </a:solidFill>
                <a:effectLst>
                  <a:outerShdw blurRad="50800" dist="38100" dir="2700000" algn="tl" rotWithShape="0">
                    <a:prstClr val="black">
                      <a:alpha val="40000"/>
                    </a:prstClr>
                  </a:outerShdw>
                </a:effectLst>
                <a:latin typeface="Arial" charset="0"/>
              </a:rPr>
              <a:t>Annual-mean Atmospheric Temp (</a:t>
            </a:r>
            <a:r>
              <a:rPr lang="en-US" sz="3600" b="1" baseline="30000" dirty="0" err="1">
                <a:solidFill>
                  <a:srgbClr val="FF3300"/>
                </a:solidFill>
                <a:effectLst>
                  <a:outerShdw blurRad="50800" dist="38100" dir="2700000" algn="tl" rotWithShape="0">
                    <a:prstClr val="black">
                      <a:alpha val="40000"/>
                    </a:prstClr>
                  </a:outerShdw>
                </a:effectLst>
                <a:latin typeface="Arial" charset="0"/>
              </a:rPr>
              <a:t>o</a:t>
            </a:r>
            <a:r>
              <a:rPr lang="en-US" sz="3600" b="1" dirty="0" err="1">
                <a:solidFill>
                  <a:srgbClr val="FF3300"/>
                </a:solidFill>
                <a:effectLst>
                  <a:outerShdw blurRad="50800" dist="38100" dir="2700000" algn="tl" rotWithShape="0">
                    <a:prstClr val="black">
                      <a:alpha val="40000"/>
                    </a:prstClr>
                  </a:outerShdw>
                </a:effectLst>
                <a:latin typeface="Arial" charset="0"/>
              </a:rPr>
              <a:t>C</a:t>
            </a:r>
            <a:r>
              <a:rPr lang="en-US" sz="3600" b="1" dirty="0">
                <a:solidFill>
                  <a:srgbClr val="FF3300"/>
                </a:solidFill>
                <a:effectLst>
                  <a:outerShdw blurRad="50800" dist="38100" dir="2700000" algn="tl" rotWithShape="0">
                    <a:prstClr val="black">
                      <a:alpha val="40000"/>
                    </a:prstClr>
                  </a:outerShdw>
                </a:effectLst>
                <a:latin typeface="Arial" charset="0"/>
              </a:rPr>
              <a:t>)</a:t>
            </a:r>
          </a:p>
        </p:txBody>
      </p:sp>
      <p:sp>
        <p:nvSpPr>
          <p:cNvPr id="23" name="Slide Number Placeholder 22"/>
          <p:cNvSpPr>
            <a:spLocks noGrp="1"/>
          </p:cNvSpPr>
          <p:nvPr>
            <p:ph type="sldNum" sz="quarter" idx="12"/>
          </p:nvPr>
        </p:nvSpPr>
        <p:spPr>
          <a:xfrm>
            <a:off x="7162800" y="6400800"/>
            <a:ext cx="1905000" cy="457200"/>
          </a:xfrm>
        </p:spPr>
        <p:txBody>
          <a:bodyPr/>
          <a:lstStyle/>
          <a:p>
            <a:pPr>
              <a:defRPr/>
            </a:pPr>
            <a:fld id="{A49640CD-6733-4245-94CF-37DCF0A05FFE}" type="slidenum">
              <a:rPr lang="en-US" smtClean="0">
                <a:solidFill>
                  <a:srgbClr val="000000"/>
                </a:solidFill>
              </a:rPr>
              <a:pPr>
                <a:defRPr/>
              </a:pPr>
              <a:t>10</a:t>
            </a:fld>
            <a:endParaRPr lang="en-US" dirty="0">
              <a:solidFill>
                <a:srgbClr val="000000"/>
              </a:solidFill>
            </a:endParaRPr>
          </a:p>
        </p:txBody>
      </p:sp>
      <p:sp>
        <p:nvSpPr>
          <p:cNvPr id="12290" name="AutoShape 2"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2" name="AutoShape 4"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4" name="AutoShape 6" descr="http://iridl.ldeo.columbia.edu/expert/SOURCES/.OORT/.Mean/.tair%5BX%5Daverage%5BT%5Daverage/DATA/25/20/15/10/5/0/-5/-10/-15/-20/-25/-30/-35/-40/-45/-50/-55/-60/-65/-70/-75/-80/VALUES/a-++prcp_anomaly_max500_colors2+-a-++-a+Y+P+fig:+colors+contours+:fig+//tair/-150/150/plotrange//tair/-150/150/plotrange+//plotborder+72+psdef//plotaxislength+432+psdef//XOVY+null+psdef//fntsze+16+psdef//color_smoothing+null+psdef+.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5" name="Picture 7"/>
          <p:cNvPicPr>
            <a:picLocks noChangeAspect="1" noChangeArrowheads="1"/>
          </p:cNvPicPr>
          <p:nvPr/>
        </p:nvPicPr>
        <p:blipFill>
          <a:blip r:embed="rId3" cstate="print"/>
          <a:srcRect/>
          <a:stretch>
            <a:fillRect/>
          </a:stretch>
        </p:blipFill>
        <p:spPr bwMode="auto">
          <a:xfrm>
            <a:off x="0" y="1219200"/>
            <a:ext cx="9124950" cy="5257800"/>
          </a:xfrm>
          <a:prstGeom prst="rect">
            <a:avLst/>
          </a:prstGeom>
          <a:noFill/>
          <a:ln w="9525">
            <a:noFill/>
            <a:miter lim="800000"/>
            <a:headEnd/>
            <a:tailEnd/>
          </a:ln>
        </p:spPr>
      </p:pic>
      <p:sp>
        <p:nvSpPr>
          <p:cNvPr id="10" name="TextBox 9"/>
          <p:cNvSpPr txBox="1"/>
          <p:nvPr/>
        </p:nvSpPr>
        <p:spPr>
          <a:xfrm>
            <a:off x="1603809" y="757535"/>
            <a:ext cx="6184450" cy="461665"/>
          </a:xfrm>
          <a:prstGeom prst="rect">
            <a:avLst/>
          </a:prstGeom>
          <a:noFill/>
        </p:spPr>
        <p:txBody>
          <a:bodyPr wrap="none" rtlCol="0">
            <a:spAutoFit/>
          </a:bodyPr>
          <a:lstStyle/>
          <a:p>
            <a:r>
              <a:rPr lang="en-US" sz="2400" b="1" dirty="0"/>
              <a:t>Typical Equator-Pole </a:t>
            </a:r>
            <a:r>
              <a:rPr lang="en-US" sz="2400" b="1" dirty="0" err="1"/>
              <a:t>dT</a:t>
            </a:r>
            <a:r>
              <a:rPr lang="en-US" sz="2400" b="1" dirty="0"/>
              <a:t> =40</a:t>
            </a:r>
            <a:r>
              <a:rPr lang="en-US" sz="2400" b="1" baseline="30000" dirty="0"/>
              <a:t>o</a:t>
            </a:r>
            <a:r>
              <a:rPr lang="en-US" sz="2400" b="1" dirty="0"/>
              <a:t>C in the Troposphere</a:t>
            </a:r>
          </a:p>
        </p:txBody>
      </p:sp>
      <p:sp>
        <p:nvSpPr>
          <p:cNvPr id="11" name="Rectangle 10"/>
          <p:cNvSpPr/>
          <p:nvPr/>
        </p:nvSpPr>
        <p:spPr bwMode="auto">
          <a:xfrm>
            <a:off x="4114800" y="2133600"/>
            <a:ext cx="16764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TextBox 11"/>
          <p:cNvSpPr txBox="1"/>
          <p:nvPr/>
        </p:nvSpPr>
        <p:spPr>
          <a:xfrm>
            <a:off x="4291129" y="3576935"/>
            <a:ext cx="1337226" cy="830997"/>
          </a:xfrm>
          <a:prstGeom prst="rect">
            <a:avLst/>
          </a:prstGeom>
          <a:noFill/>
        </p:spPr>
        <p:txBody>
          <a:bodyPr wrap="none" rtlCol="0">
            <a:spAutoFit/>
          </a:bodyPr>
          <a:lstStyle/>
          <a:p>
            <a:r>
              <a:rPr lang="en-US" sz="2400" dirty="0" err="1">
                <a:solidFill>
                  <a:schemeClr val="tx2"/>
                </a:solidFill>
              </a:rPr>
              <a:t>Barotropic</a:t>
            </a:r>
            <a:endParaRPr lang="en-US" sz="2400" dirty="0">
              <a:solidFill>
                <a:schemeClr val="tx2"/>
              </a:solidFill>
            </a:endParaRPr>
          </a:p>
          <a:p>
            <a:r>
              <a:rPr lang="en-US" sz="2400" dirty="0" err="1">
                <a:solidFill>
                  <a:schemeClr val="tx2"/>
                </a:solidFill>
              </a:rPr>
              <a:t>u</a:t>
            </a:r>
            <a:r>
              <a:rPr lang="en-US" sz="2400" baseline="-25000" dirty="0" err="1">
                <a:solidFill>
                  <a:schemeClr val="tx2"/>
                </a:solidFill>
              </a:rPr>
              <a:t>T</a:t>
            </a:r>
            <a:r>
              <a:rPr lang="en-US" sz="2400" dirty="0">
                <a:solidFill>
                  <a:schemeClr val="tx2"/>
                </a:solidFill>
              </a:rPr>
              <a:t>=0</a:t>
            </a:r>
          </a:p>
        </p:txBody>
      </p:sp>
      <p:grpSp>
        <p:nvGrpSpPr>
          <p:cNvPr id="2" name="Group 16"/>
          <p:cNvGrpSpPr/>
          <p:nvPr/>
        </p:nvGrpSpPr>
        <p:grpSpPr>
          <a:xfrm>
            <a:off x="1524000" y="2133600"/>
            <a:ext cx="6851822" cy="3276600"/>
            <a:chOff x="1524000" y="2133600"/>
            <a:chExt cx="6851822" cy="3276600"/>
          </a:xfrm>
        </p:grpSpPr>
        <p:sp>
          <p:nvSpPr>
            <p:cNvPr id="13" name="Rectangle 12"/>
            <p:cNvSpPr/>
            <p:nvPr/>
          </p:nvSpPr>
          <p:spPr bwMode="auto">
            <a:xfrm>
              <a:off x="1524000" y="2133600"/>
              <a:ext cx="25146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TextBox 13"/>
            <p:cNvSpPr txBox="1"/>
            <p:nvPr/>
          </p:nvSpPr>
          <p:spPr>
            <a:xfrm>
              <a:off x="1624129" y="3576935"/>
              <a:ext cx="2066622" cy="1200329"/>
            </a:xfrm>
            <a:prstGeom prst="rect">
              <a:avLst/>
            </a:prstGeom>
            <a:noFill/>
          </p:spPr>
          <p:txBody>
            <a:bodyPr wrap="square" rtlCol="0">
              <a:spAutoFit/>
            </a:bodyPr>
            <a:lstStyle/>
            <a:p>
              <a:r>
                <a:rPr lang="en-US" sz="2400" dirty="0" err="1">
                  <a:solidFill>
                    <a:schemeClr val="tx2"/>
                  </a:solidFill>
                </a:rPr>
                <a:t>Baroclinic</a:t>
              </a:r>
              <a:endParaRPr lang="en-US" sz="2400" dirty="0">
                <a:solidFill>
                  <a:schemeClr val="tx2"/>
                </a:solidFill>
              </a:endParaRPr>
            </a:p>
            <a:p>
              <a:r>
                <a:rPr lang="en-US" sz="2400" dirty="0">
                  <a:solidFill>
                    <a:schemeClr val="tx2"/>
                  </a:solidFill>
                </a:rPr>
                <a:t>u</a:t>
              </a:r>
              <a:r>
                <a:rPr lang="en-US" sz="2400" baseline="-25000" dirty="0">
                  <a:solidFill>
                    <a:schemeClr val="tx2"/>
                  </a:solidFill>
                </a:rPr>
                <a:t>T</a:t>
              </a:r>
              <a:r>
                <a:rPr lang="en-US" sz="2400" dirty="0">
                  <a:solidFill>
                    <a:schemeClr val="tx2"/>
                  </a:solidFill>
                  <a:sym typeface="Symbol"/>
                </a:rPr>
                <a:t></a:t>
              </a:r>
              <a:r>
                <a:rPr lang="en-US" sz="2400" dirty="0">
                  <a:solidFill>
                    <a:schemeClr val="tx2"/>
                  </a:solidFill>
                </a:rPr>
                <a:t>0</a:t>
              </a:r>
            </a:p>
            <a:p>
              <a:endParaRPr lang="en-US" sz="2400" dirty="0">
                <a:solidFill>
                  <a:schemeClr val="tx2"/>
                </a:solidFill>
              </a:endParaRPr>
            </a:p>
          </p:txBody>
        </p:sp>
        <p:sp>
          <p:nvSpPr>
            <p:cNvPr id="15" name="Rectangle 14"/>
            <p:cNvSpPr/>
            <p:nvPr/>
          </p:nvSpPr>
          <p:spPr bwMode="auto">
            <a:xfrm>
              <a:off x="5861222" y="2133600"/>
              <a:ext cx="25146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TextBox 15"/>
            <p:cNvSpPr txBox="1"/>
            <p:nvPr/>
          </p:nvSpPr>
          <p:spPr>
            <a:xfrm>
              <a:off x="5961351" y="3576935"/>
              <a:ext cx="2066622" cy="830997"/>
            </a:xfrm>
            <a:prstGeom prst="rect">
              <a:avLst/>
            </a:prstGeom>
            <a:noFill/>
          </p:spPr>
          <p:txBody>
            <a:bodyPr wrap="square" rtlCol="0">
              <a:spAutoFit/>
            </a:bodyPr>
            <a:lstStyle/>
            <a:p>
              <a:r>
                <a:rPr lang="en-US" sz="2400" dirty="0" err="1">
                  <a:solidFill>
                    <a:schemeClr val="tx2"/>
                  </a:solidFill>
                </a:rPr>
                <a:t>Baroclinic</a:t>
              </a:r>
              <a:endParaRPr lang="en-US" sz="2400" dirty="0">
                <a:solidFill>
                  <a:schemeClr val="tx2"/>
                </a:solidFill>
              </a:endParaRPr>
            </a:p>
            <a:p>
              <a:r>
                <a:rPr lang="en-US" sz="2400" dirty="0">
                  <a:solidFill>
                    <a:schemeClr val="tx2"/>
                  </a:solidFill>
                </a:rPr>
                <a:t>u</a:t>
              </a:r>
              <a:r>
                <a:rPr lang="en-US" sz="2400" baseline="-25000" dirty="0">
                  <a:solidFill>
                    <a:schemeClr val="tx2"/>
                  </a:solidFill>
                </a:rPr>
                <a:t>T</a:t>
              </a:r>
              <a:r>
                <a:rPr lang="en-US" sz="2400" dirty="0">
                  <a:solidFill>
                    <a:schemeClr val="tx2"/>
                  </a:solidFill>
                  <a:sym typeface="Symbol"/>
                </a:rPr>
                <a:t></a:t>
              </a:r>
              <a:r>
                <a:rPr lang="en-US" sz="2400" dirty="0">
                  <a:solidFill>
                    <a:schemeClr val="tx2"/>
                  </a:solidFill>
                </a:rPr>
                <a:t>0</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3"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latin typeface="Arial" charset="0"/>
                <a:ea typeface="SimSun" pitchFamily="2" charset="-122"/>
                <a:cs typeface="+mj-cs"/>
              </a:rPr>
              <a:t>Atmospheric</a:t>
            </a:r>
            <a:r>
              <a:rPr lang="en-US" sz="3200" b="1" kern="0" dirty="0">
                <a:solidFill>
                  <a:schemeClr val="tx2"/>
                </a:solidFill>
                <a:latin typeface="Arial" charset="0"/>
                <a:ea typeface="SimSun" pitchFamily="2" charset="-122"/>
                <a:cs typeface="+mj-cs"/>
              </a:rPr>
              <a:t> Specific</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Humidity </a:t>
            </a:r>
            <a:r>
              <a:rPr kumimoji="0" lang="en-US" sz="3200" b="1" i="0" u="none" strike="noStrike" kern="0" cap="none" spc="0" normalizeH="0" baseline="0" noProof="0" dirty="0">
                <a:ln>
                  <a:noFill/>
                </a:ln>
                <a:effectLst/>
                <a:uLnTx/>
                <a:uFillTx/>
                <a:latin typeface="Arial" charset="0"/>
                <a:ea typeface="SimSun" pitchFamily="2" charset="-122"/>
                <a:cs typeface="+mj-cs"/>
              </a:rPr>
              <a:t>Distribution</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6934200" y="6400800"/>
            <a:ext cx="2362200" cy="338554"/>
          </a:xfrm>
          <a:prstGeom prst="rect">
            <a:avLst/>
          </a:prstGeom>
          <a:noFill/>
        </p:spPr>
        <p:txBody>
          <a:bodyPr wrap="square" rtlCol="0">
            <a:spAutoFit/>
          </a:bodyPr>
          <a:lstStyle/>
          <a:p>
            <a:r>
              <a:rPr lang="en-US" sz="1600" dirty="0">
                <a:latin typeface="+mj-lt"/>
              </a:rPr>
              <a:t>Dai 2001, </a:t>
            </a:r>
            <a:r>
              <a:rPr lang="en-US" sz="1600" dirty="0" err="1">
                <a:latin typeface="+mj-lt"/>
              </a:rPr>
              <a:t>JClim</a:t>
            </a:r>
            <a:endParaRPr lang="en-US" sz="1600" dirty="0">
              <a:latin typeface="+mj-lt"/>
            </a:endParaRPr>
          </a:p>
        </p:txBody>
      </p:sp>
      <p:pic>
        <p:nvPicPr>
          <p:cNvPr id="7" name="Picture 6" descr="tmp.png"/>
          <p:cNvPicPr>
            <a:picLocks noChangeAspect="1"/>
          </p:cNvPicPr>
          <p:nvPr/>
        </p:nvPicPr>
        <p:blipFill>
          <a:blip r:embed="rId2" cstate="print"/>
          <a:srcRect l="50040"/>
          <a:stretch>
            <a:fillRect/>
          </a:stretch>
        </p:blipFill>
        <p:spPr>
          <a:xfrm>
            <a:off x="304800" y="762000"/>
            <a:ext cx="4876800" cy="5938884"/>
          </a:xfrm>
          <a:prstGeom prst="rect">
            <a:avLst/>
          </a:prstGeom>
        </p:spPr>
      </p:pic>
      <p:sp>
        <p:nvSpPr>
          <p:cNvPr id="6" name="TextBox 5"/>
          <p:cNvSpPr txBox="1"/>
          <p:nvPr/>
        </p:nvSpPr>
        <p:spPr>
          <a:xfrm>
            <a:off x="5181600" y="1003042"/>
            <a:ext cx="4191000" cy="5016758"/>
          </a:xfrm>
          <a:prstGeom prst="rect">
            <a:avLst/>
          </a:prstGeom>
          <a:noFill/>
        </p:spPr>
        <p:txBody>
          <a:bodyPr wrap="square" rtlCol="0">
            <a:spAutoFit/>
          </a:bodyPr>
          <a:lstStyle/>
          <a:p>
            <a:pPr algn="l">
              <a:buFont typeface="Arial" pitchFamily="34" charset="0"/>
              <a:buChar char="•"/>
            </a:pPr>
            <a:r>
              <a:rPr lang="en-US" sz="2000" b="1" dirty="0"/>
              <a:t> q decreases with height as T</a:t>
            </a:r>
          </a:p>
          <a:p>
            <a:pPr algn="l"/>
            <a:r>
              <a:rPr lang="en-US" sz="2000" b="1" dirty="0"/>
              <a:t>   and RH decreases with height</a:t>
            </a:r>
          </a:p>
          <a:p>
            <a:pPr algn="l">
              <a:buFont typeface="Arial" pitchFamily="34" charset="0"/>
              <a:buChar char="•"/>
            </a:pPr>
            <a:r>
              <a:rPr lang="en-US" sz="2000" b="1" dirty="0"/>
              <a:t> q decreases with latitude</a:t>
            </a:r>
          </a:p>
          <a:p>
            <a:pPr algn="l"/>
            <a:endParaRPr lang="en-US" sz="2000" b="1" dirty="0"/>
          </a:p>
          <a:p>
            <a:pPr algn="l">
              <a:buFont typeface="Arial" pitchFamily="34" charset="0"/>
              <a:buChar char="•"/>
            </a:pPr>
            <a:r>
              <a:rPr lang="en-US" sz="2000" b="1" dirty="0"/>
              <a:t> </a:t>
            </a:r>
            <a:r>
              <a:rPr lang="en-US" sz="2000" b="1" dirty="0">
                <a:solidFill>
                  <a:schemeClr val="tx2"/>
                </a:solidFill>
              </a:rPr>
              <a:t>q is conserved in air mass </a:t>
            </a:r>
          </a:p>
          <a:p>
            <a:pPr algn="l"/>
            <a:r>
              <a:rPr lang="en-US" sz="2000" b="1" dirty="0">
                <a:solidFill>
                  <a:schemeClr val="tx2"/>
                </a:solidFill>
              </a:rPr>
              <a:t>   without precipitation, so q is</a:t>
            </a:r>
          </a:p>
          <a:p>
            <a:pPr algn="l"/>
            <a:r>
              <a:rPr lang="en-US" sz="2000" b="1" dirty="0">
                <a:solidFill>
                  <a:schemeClr val="tx2"/>
                </a:solidFill>
              </a:rPr>
              <a:t>   the same during subsidence </a:t>
            </a:r>
          </a:p>
          <a:p>
            <a:pPr algn="l"/>
            <a:r>
              <a:rPr lang="en-US" sz="2000" b="1" dirty="0">
                <a:solidFill>
                  <a:schemeClr val="tx2"/>
                </a:solidFill>
              </a:rPr>
              <a:t>   in the subtropics .</a:t>
            </a:r>
          </a:p>
          <a:p>
            <a:pPr algn="l"/>
            <a:endParaRPr lang="en-US" sz="2000" b="1" dirty="0">
              <a:solidFill>
                <a:schemeClr val="tx2"/>
              </a:solidFill>
            </a:endParaRPr>
          </a:p>
          <a:p>
            <a:pPr algn="l">
              <a:buFont typeface="Arial" pitchFamily="34" charset="0"/>
              <a:buChar char="•"/>
            </a:pPr>
            <a:r>
              <a:rPr lang="en-US" sz="2000" b="1" dirty="0">
                <a:solidFill>
                  <a:schemeClr val="tx2"/>
                </a:solidFill>
              </a:rPr>
              <a:t> </a:t>
            </a:r>
            <a:r>
              <a:rPr lang="en-US" sz="2000" b="1" dirty="0"/>
              <a:t>Thus upper tropospheric   </a:t>
            </a:r>
          </a:p>
          <a:p>
            <a:pPr algn="l"/>
            <a:r>
              <a:rPr lang="en-US" sz="2000" b="1" dirty="0"/>
              <a:t>  and </a:t>
            </a:r>
            <a:r>
              <a:rPr lang="en-US" sz="2000" b="1" dirty="0" err="1"/>
              <a:t>stratrospheric</a:t>
            </a:r>
            <a:r>
              <a:rPr lang="en-US" sz="2000" b="1" dirty="0"/>
              <a:t> q</a:t>
            </a:r>
          </a:p>
          <a:p>
            <a:pPr algn="l"/>
            <a:r>
              <a:rPr lang="en-US" sz="2000" b="1" dirty="0"/>
              <a:t>  is controlled by the q at    </a:t>
            </a:r>
          </a:p>
          <a:p>
            <a:pPr algn="l"/>
            <a:r>
              <a:rPr lang="en-US" sz="2000" b="1" dirty="0"/>
              <a:t>  the last saturation.  </a:t>
            </a:r>
          </a:p>
          <a:p>
            <a:pPr algn="l"/>
            <a:endParaRPr lang="en-US" sz="2000" b="1" dirty="0">
              <a:solidFill>
                <a:schemeClr val="tx2"/>
              </a:solidFill>
            </a:endParaRPr>
          </a:p>
          <a:p>
            <a:pPr algn="l">
              <a:buFont typeface="Arial" pitchFamily="34" charset="0"/>
              <a:buChar char="•"/>
            </a:pPr>
            <a:r>
              <a:rPr lang="en-US" sz="2000" b="1" dirty="0">
                <a:solidFill>
                  <a:schemeClr val="tx2"/>
                </a:solidFill>
              </a:rPr>
              <a:t> Upper-level q is critical for </a:t>
            </a:r>
          </a:p>
          <a:p>
            <a:pPr algn="l"/>
            <a:r>
              <a:rPr lang="en-US" sz="2000" b="1" dirty="0">
                <a:solidFill>
                  <a:schemeClr val="tx2"/>
                </a:solidFill>
              </a:rPr>
              <a:t>  GHG effect.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latin typeface="Arial" charset="0"/>
                <a:ea typeface="SimSun" pitchFamily="2" charset="-122"/>
                <a:cs typeface="+mj-cs"/>
              </a:rPr>
              <a:t>Atmospheric</a:t>
            </a:r>
            <a:r>
              <a:rPr lang="en-US" sz="3200" b="1" kern="0" dirty="0">
                <a:solidFill>
                  <a:schemeClr val="tx2"/>
                </a:solidFill>
                <a:latin typeface="Arial" charset="0"/>
                <a:ea typeface="SimSun" pitchFamily="2" charset="-122"/>
                <a:cs typeface="+mj-cs"/>
              </a:rPr>
              <a:t> Relative</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Humidity </a:t>
            </a:r>
            <a:r>
              <a:rPr kumimoji="0" lang="en-US" sz="3200" b="1" i="0" u="none" strike="noStrike" kern="0" cap="none" spc="0" normalizeH="0" baseline="0" noProof="0" dirty="0">
                <a:ln>
                  <a:noFill/>
                </a:ln>
                <a:effectLst/>
                <a:uLnTx/>
                <a:uFillTx/>
                <a:latin typeface="Arial" charset="0"/>
                <a:ea typeface="SimSun" pitchFamily="2" charset="-122"/>
                <a:cs typeface="+mj-cs"/>
              </a:rPr>
              <a:t>Distribution</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5562600" y="6519446"/>
            <a:ext cx="2743200" cy="307777"/>
          </a:xfrm>
          <a:prstGeom prst="rect">
            <a:avLst/>
          </a:prstGeom>
          <a:noFill/>
        </p:spPr>
        <p:txBody>
          <a:bodyPr wrap="square" rtlCol="0">
            <a:spAutoFit/>
          </a:bodyPr>
          <a:lstStyle/>
          <a:p>
            <a:r>
              <a:rPr lang="en-US" sz="1400" dirty="0" err="1">
                <a:latin typeface="+mj-lt"/>
              </a:rPr>
              <a:t>Peixoto</a:t>
            </a:r>
            <a:r>
              <a:rPr lang="en-US" sz="1400" dirty="0">
                <a:latin typeface="+mj-lt"/>
              </a:rPr>
              <a:t> and </a:t>
            </a:r>
            <a:r>
              <a:rPr lang="en-US" sz="1400" dirty="0" err="1">
                <a:latin typeface="+mj-lt"/>
              </a:rPr>
              <a:t>Oort</a:t>
            </a:r>
            <a:r>
              <a:rPr lang="en-US" sz="1400" dirty="0">
                <a:latin typeface="+mj-lt"/>
              </a:rPr>
              <a:t> 1996</a:t>
            </a:r>
          </a:p>
        </p:txBody>
      </p:sp>
      <p:pic>
        <p:nvPicPr>
          <p:cNvPr id="241666" name="Picture 2"/>
          <p:cNvPicPr>
            <a:picLocks noChangeAspect="1" noChangeArrowheads="1"/>
          </p:cNvPicPr>
          <p:nvPr/>
        </p:nvPicPr>
        <p:blipFill>
          <a:blip r:embed="rId2" cstate="print"/>
          <a:srcRect/>
          <a:stretch>
            <a:fillRect/>
          </a:stretch>
        </p:blipFill>
        <p:spPr bwMode="auto">
          <a:xfrm>
            <a:off x="152400" y="685800"/>
            <a:ext cx="5629275" cy="6070440"/>
          </a:xfrm>
          <a:prstGeom prst="rect">
            <a:avLst/>
          </a:prstGeom>
          <a:noFill/>
          <a:ln w="9525">
            <a:noFill/>
            <a:miter lim="800000"/>
            <a:headEnd/>
            <a:tailEnd/>
          </a:ln>
        </p:spPr>
      </p:pic>
      <p:sp>
        <p:nvSpPr>
          <p:cNvPr id="10" name="TextBox 9"/>
          <p:cNvSpPr txBox="1"/>
          <p:nvPr/>
        </p:nvSpPr>
        <p:spPr>
          <a:xfrm>
            <a:off x="5638800" y="613112"/>
            <a:ext cx="3657600" cy="5940088"/>
          </a:xfrm>
          <a:prstGeom prst="rect">
            <a:avLst/>
          </a:prstGeom>
          <a:noFill/>
        </p:spPr>
        <p:txBody>
          <a:bodyPr wrap="square" rtlCol="0">
            <a:spAutoFit/>
          </a:bodyPr>
          <a:lstStyle/>
          <a:p>
            <a:pPr algn="l">
              <a:buFont typeface="Arial" pitchFamily="34" charset="0"/>
              <a:buChar char="•"/>
            </a:pPr>
            <a:r>
              <a:rPr lang="en-US" sz="2000" b="1" dirty="0"/>
              <a:t> RH decreases with height</a:t>
            </a:r>
          </a:p>
          <a:p>
            <a:pPr algn="l"/>
            <a:r>
              <a:rPr lang="en-US" sz="2000" b="1" dirty="0"/>
              <a:t>   </a:t>
            </a:r>
            <a:r>
              <a:rPr lang="en-US" sz="2000" b="1" dirty="0">
                <a:solidFill>
                  <a:schemeClr val="tx2"/>
                </a:solidFill>
              </a:rPr>
              <a:t>(why?)</a:t>
            </a:r>
            <a:r>
              <a:rPr lang="en-US" sz="2000" b="1" dirty="0"/>
              <a:t> from ~76% at </a:t>
            </a:r>
            <a:r>
              <a:rPr lang="en-US" sz="2000" b="1" dirty="0" err="1"/>
              <a:t>sfc</a:t>
            </a:r>
            <a:endParaRPr lang="en-US" sz="2000" b="1" dirty="0"/>
          </a:p>
          <a:p>
            <a:pPr algn="l"/>
            <a:r>
              <a:rPr lang="en-US" sz="2000" b="1" dirty="0"/>
              <a:t>   to 30-50% at 500mb. </a:t>
            </a:r>
          </a:p>
          <a:p>
            <a:pPr algn="l"/>
            <a:endParaRPr lang="en-US" sz="2000" b="1" dirty="0"/>
          </a:p>
          <a:p>
            <a:pPr algn="l">
              <a:buFont typeface="Arial" pitchFamily="34" charset="0"/>
              <a:buChar char="•"/>
            </a:pPr>
            <a:r>
              <a:rPr lang="en-US" sz="2000" b="1" dirty="0"/>
              <a:t>  RH is lower in the subtropics</a:t>
            </a:r>
          </a:p>
          <a:p>
            <a:pPr algn="l"/>
            <a:r>
              <a:rPr lang="en-US" sz="2000" b="1" dirty="0"/>
              <a:t>    but higher in the tropics</a:t>
            </a:r>
          </a:p>
          <a:p>
            <a:pPr algn="l"/>
            <a:r>
              <a:rPr lang="en-US" sz="2000" b="1" dirty="0"/>
              <a:t>    (</a:t>
            </a:r>
            <a:r>
              <a:rPr lang="en-US" sz="2000" b="1" dirty="0">
                <a:solidFill>
                  <a:schemeClr val="tx2"/>
                </a:solidFill>
              </a:rPr>
              <a:t>why?</a:t>
            </a:r>
            <a:r>
              <a:rPr lang="en-US" sz="2000" b="1" dirty="0"/>
              <a:t>)</a:t>
            </a:r>
          </a:p>
          <a:p>
            <a:pPr algn="l"/>
            <a:endParaRPr lang="en-US" sz="2000" b="1" dirty="0"/>
          </a:p>
          <a:p>
            <a:pPr algn="l">
              <a:buFont typeface="Arial" pitchFamily="34" charset="0"/>
              <a:buChar char="•"/>
            </a:pPr>
            <a:r>
              <a:rPr lang="en-US" sz="2000" b="1" dirty="0"/>
              <a:t>  RH is well-below saturation in</a:t>
            </a:r>
          </a:p>
          <a:p>
            <a:pPr algn="l"/>
            <a:r>
              <a:rPr lang="en-US" sz="2000" b="1" dirty="0"/>
              <a:t>    the upper troposphere</a:t>
            </a:r>
          </a:p>
          <a:p>
            <a:pPr algn="l"/>
            <a:endParaRPr lang="en-US" sz="2000" b="1" dirty="0"/>
          </a:p>
          <a:p>
            <a:pPr algn="l">
              <a:buFont typeface="Arial" pitchFamily="34" charset="0"/>
              <a:buChar char="•"/>
            </a:pPr>
            <a:r>
              <a:rPr lang="en-US" sz="2000" b="1" dirty="0"/>
              <a:t>  Tropical deep convection </a:t>
            </a:r>
          </a:p>
          <a:p>
            <a:pPr algn="l"/>
            <a:r>
              <a:rPr lang="en-US" sz="2000" b="1" dirty="0"/>
              <a:t>    transports surface moisture        </a:t>
            </a:r>
          </a:p>
          <a:p>
            <a:pPr algn="l"/>
            <a:r>
              <a:rPr lang="en-US" sz="2000" b="1" dirty="0"/>
              <a:t>    to the upper levels</a:t>
            </a:r>
          </a:p>
          <a:p>
            <a:pPr algn="l"/>
            <a:endParaRPr lang="en-US" sz="2000" b="1" dirty="0"/>
          </a:p>
          <a:p>
            <a:pPr algn="l">
              <a:buFont typeface="Arial" pitchFamily="34" charset="0"/>
              <a:buChar char="•"/>
            </a:pPr>
            <a:r>
              <a:rPr lang="en-US" sz="2000" b="1" dirty="0"/>
              <a:t>  Upper-level q (and RH) is </a:t>
            </a:r>
          </a:p>
          <a:p>
            <a:pPr algn="l"/>
            <a:r>
              <a:rPr lang="en-US" sz="2000" b="1" dirty="0"/>
              <a:t>    critical for greenhouse effect</a:t>
            </a:r>
          </a:p>
          <a:p>
            <a:pPr algn="l"/>
            <a:r>
              <a:rPr lang="en-US" sz="2000" b="1" dirty="0"/>
              <a:t>    but the controls of this RH </a:t>
            </a:r>
          </a:p>
          <a:p>
            <a:pPr algn="l"/>
            <a:r>
              <a:rPr lang="en-US" sz="2000" b="1" dirty="0"/>
              <a:t>    are not well understood</a:t>
            </a:r>
          </a:p>
        </p:txBody>
      </p:sp>
      <p:grpSp>
        <p:nvGrpSpPr>
          <p:cNvPr id="2" name="Group 11"/>
          <p:cNvGrpSpPr/>
          <p:nvPr/>
        </p:nvGrpSpPr>
        <p:grpSpPr>
          <a:xfrm>
            <a:off x="1711411" y="979565"/>
            <a:ext cx="1452948" cy="1051034"/>
            <a:chOff x="1711411" y="979565"/>
            <a:chExt cx="1452948" cy="1051034"/>
          </a:xfrm>
        </p:grpSpPr>
        <p:grpSp>
          <p:nvGrpSpPr>
            <p:cNvPr id="3" name="Group 8"/>
            <p:cNvGrpSpPr/>
            <p:nvPr/>
          </p:nvGrpSpPr>
          <p:grpSpPr>
            <a:xfrm>
              <a:off x="1711411" y="1210962"/>
              <a:ext cx="1452948" cy="604451"/>
              <a:chOff x="1863811" y="1210962"/>
              <a:chExt cx="1452948" cy="604451"/>
            </a:xfrm>
          </p:grpSpPr>
          <p:sp>
            <p:nvSpPr>
              <p:cNvPr id="7" name="Freeform 6"/>
              <p:cNvSpPr/>
              <p:nvPr/>
            </p:nvSpPr>
            <p:spPr bwMode="auto">
              <a:xfrm>
                <a:off x="1863811" y="1210962"/>
                <a:ext cx="230659" cy="599303"/>
              </a:xfrm>
              <a:custGeom>
                <a:avLst/>
                <a:gdLst>
                  <a:gd name="connsiteX0" fmla="*/ 230659 w 230659"/>
                  <a:gd name="connsiteY0" fmla="*/ 0 h 599303"/>
                  <a:gd name="connsiteX1" fmla="*/ 162697 w 230659"/>
                  <a:gd name="connsiteY1" fmla="*/ 197708 h 599303"/>
                  <a:gd name="connsiteX2" fmla="*/ 88557 w 230659"/>
                  <a:gd name="connsiteY2" fmla="*/ 376881 h 599303"/>
                  <a:gd name="connsiteX3" fmla="*/ 14416 w 230659"/>
                  <a:gd name="connsiteY3" fmla="*/ 537519 h 599303"/>
                  <a:gd name="connsiteX4" fmla="*/ 2059 w 230659"/>
                  <a:gd name="connsiteY4" fmla="*/ 599303 h 5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59" h="599303">
                    <a:moveTo>
                      <a:pt x="230659" y="0"/>
                    </a:moveTo>
                    <a:cubicBezTo>
                      <a:pt x="208520" y="67447"/>
                      <a:pt x="186381" y="134895"/>
                      <a:pt x="162697" y="197708"/>
                    </a:cubicBezTo>
                    <a:cubicBezTo>
                      <a:pt x="139013" y="260522"/>
                      <a:pt x="113271" y="320246"/>
                      <a:pt x="88557" y="376881"/>
                    </a:cubicBezTo>
                    <a:cubicBezTo>
                      <a:pt x="63843" y="433516"/>
                      <a:pt x="28832" y="500449"/>
                      <a:pt x="14416" y="537519"/>
                    </a:cubicBezTo>
                    <a:cubicBezTo>
                      <a:pt x="0" y="574589"/>
                      <a:pt x="1029" y="586946"/>
                      <a:pt x="2059" y="599303"/>
                    </a:cubicBezTo>
                  </a:path>
                </a:pathLst>
              </a:custGeom>
              <a:noFill/>
              <a:ln w="2857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Freeform 7"/>
              <p:cNvSpPr/>
              <p:nvPr/>
            </p:nvSpPr>
            <p:spPr bwMode="auto">
              <a:xfrm>
                <a:off x="3089189" y="1223319"/>
                <a:ext cx="227570" cy="592094"/>
              </a:xfrm>
              <a:custGeom>
                <a:avLst/>
                <a:gdLst>
                  <a:gd name="connsiteX0" fmla="*/ 0 w 227570"/>
                  <a:gd name="connsiteY0" fmla="*/ 0 h 592094"/>
                  <a:gd name="connsiteX1" fmla="*/ 67962 w 227570"/>
                  <a:gd name="connsiteY1" fmla="*/ 216243 h 592094"/>
                  <a:gd name="connsiteX2" fmla="*/ 105033 w 227570"/>
                  <a:gd name="connsiteY2" fmla="*/ 376881 h 592094"/>
                  <a:gd name="connsiteX3" fmla="*/ 210065 w 227570"/>
                  <a:gd name="connsiteY3" fmla="*/ 562232 h 592094"/>
                  <a:gd name="connsiteX4" fmla="*/ 210065 w 227570"/>
                  <a:gd name="connsiteY4" fmla="*/ 556054 h 59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70" h="592094">
                    <a:moveTo>
                      <a:pt x="0" y="0"/>
                    </a:moveTo>
                    <a:cubicBezTo>
                      <a:pt x="25228" y="76715"/>
                      <a:pt x="50457" y="153430"/>
                      <a:pt x="67962" y="216243"/>
                    </a:cubicBezTo>
                    <a:cubicBezTo>
                      <a:pt x="85467" y="279056"/>
                      <a:pt x="81349" y="319216"/>
                      <a:pt x="105033" y="376881"/>
                    </a:cubicBezTo>
                    <a:cubicBezTo>
                      <a:pt x="128717" y="434546"/>
                      <a:pt x="192560" y="532370"/>
                      <a:pt x="210065" y="562232"/>
                    </a:cubicBezTo>
                    <a:cubicBezTo>
                      <a:pt x="227570" y="592094"/>
                      <a:pt x="218817" y="574074"/>
                      <a:pt x="210065" y="556054"/>
                    </a:cubicBezTo>
                  </a:path>
                </a:pathLst>
              </a:custGeom>
              <a:noFill/>
              <a:ln w="2857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11" name="Freeform 10"/>
            <p:cNvSpPr/>
            <p:nvPr/>
          </p:nvSpPr>
          <p:spPr bwMode="auto">
            <a:xfrm>
              <a:off x="2408971" y="979565"/>
              <a:ext cx="47296" cy="1051034"/>
            </a:xfrm>
            <a:custGeom>
              <a:avLst/>
              <a:gdLst>
                <a:gd name="connsiteX0" fmla="*/ 0 w 47296"/>
                <a:gd name="connsiteY0" fmla="*/ 1051034 h 1051034"/>
                <a:gd name="connsiteX1" fmla="*/ 6306 w 47296"/>
                <a:gd name="connsiteY1" fmla="*/ 798785 h 1051034"/>
                <a:gd name="connsiteX2" fmla="*/ 25225 w 47296"/>
                <a:gd name="connsiteY2" fmla="*/ 552843 h 1051034"/>
                <a:gd name="connsiteX3" fmla="*/ 44143 w 47296"/>
                <a:gd name="connsiteY3" fmla="*/ 79878 h 1051034"/>
                <a:gd name="connsiteX4" fmla="*/ 44143 w 47296"/>
                <a:gd name="connsiteY4" fmla="*/ 73572 h 1051034"/>
                <a:gd name="connsiteX5" fmla="*/ 44143 w 47296"/>
                <a:gd name="connsiteY5" fmla="*/ 73572 h 105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6" h="1051034">
                  <a:moveTo>
                    <a:pt x="0" y="1051034"/>
                  </a:moveTo>
                  <a:cubicBezTo>
                    <a:pt x="1051" y="966425"/>
                    <a:pt x="2102" y="881817"/>
                    <a:pt x="6306" y="798785"/>
                  </a:cubicBezTo>
                  <a:cubicBezTo>
                    <a:pt x="10510" y="715753"/>
                    <a:pt x="18919" y="672661"/>
                    <a:pt x="25225" y="552843"/>
                  </a:cubicBezTo>
                  <a:cubicBezTo>
                    <a:pt x="31531" y="433025"/>
                    <a:pt x="40990" y="159756"/>
                    <a:pt x="44143" y="79878"/>
                  </a:cubicBezTo>
                  <a:cubicBezTo>
                    <a:pt x="47296" y="0"/>
                    <a:pt x="44143" y="73572"/>
                    <a:pt x="44143" y="73572"/>
                  </a:cubicBezTo>
                  <a:lnTo>
                    <a:pt x="44143" y="73572"/>
                  </a:lnTo>
                </a:path>
              </a:pathLst>
            </a:custGeom>
            <a:noFill/>
            <a:ln w="2857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13</a:t>
            </a:fld>
            <a:endParaRPr lang="en-US">
              <a:solidFill>
                <a:srgbClr val="000000"/>
              </a:solidFill>
            </a:endParaRPr>
          </a:p>
        </p:txBody>
      </p:sp>
      <p:pic>
        <p:nvPicPr>
          <p:cNvPr id="80898" name="Picture 2"/>
          <p:cNvPicPr>
            <a:picLocks noChangeAspect="1" noChangeArrowheads="1"/>
          </p:cNvPicPr>
          <p:nvPr/>
        </p:nvPicPr>
        <p:blipFill>
          <a:blip r:embed="rId3" cstate="print"/>
          <a:srcRect/>
          <a:stretch>
            <a:fillRect/>
          </a:stretch>
        </p:blipFill>
        <p:spPr bwMode="auto">
          <a:xfrm>
            <a:off x="725070" y="457200"/>
            <a:ext cx="7656930" cy="6400800"/>
          </a:xfrm>
          <a:prstGeom prst="rect">
            <a:avLst/>
          </a:prstGeom>
          <a:noFill/>
          <a:ln w="9525">
            <a:noFill/>
            <a:miter lim="800000"/>
            <a:headEnd/>
            <a:tailEnd/>
          </a:ln>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SLP and Surface Winds</a:t>
            </a:r>
          </a:p>
        </p:txBody>
      </p:sp>
      <p:sp>
        <p:nvSpPr>
          <p:cNvPr id="5" name="TextBox 4"/>
          <p:cNvSpPr txBox="1"/>
          <p:nvPr/>
        </p:nvSpPr>
        <p:spPr>
          <a:xfrm>
            <a:off x="1334622" y="304800"/>
            <a:ext cx="766555" cy="461665"/>
          </a:xfrm>
          <a:prstGeom prst="rect">
            <a:avLst/>
          </a:prstGeom>
          <a:noFill/>
        </p:spPr>
        <p:txBody>
          <a:bodyPr wrap="none" rtlCol="0">
            <a:spAutoFit/>
          </a:bodyPr>
          <a:lstStyle/>
          <a:p>
            <a:r>
              <a:rPr lang="en-US" sz="2400" b="1" dirty="0">
                <a:latin typeface="Arial" pitchFamily="34" charset="0"/>
                <a:cs typeface="Arial" pitchFamily="34" charset="0"/>
              </a:rPr>
              <a:t>DJF</a:t>
            </a:r>
          </a:p>
        </p:txBody>
      </p:sp>
      <p:sp>
        <p:nvSpPr>
          <p:cNvPr id="6" name="TextBox 5"/>
          <p:cNvSpPr txBox="1"/>
          <p:nvPr/>
        </p:nvSpPr>
        <p:spPr>
          <a:xfrm>
            <a:off x="1262233" y="3768467"/>
            <a:ext cx="750526" cy="461665"/>
          </a:xfrm>
          <a:prstGeom prst="rect">
            <a:avLst/>
          </a:prstGeom>
          <a:noFill/>
        </p:spPr>
        <p:txBody>
          <a:bodyPr wrap="none" rtlCol="0">
            <a:spAutoFit/>
          </a:bodyPr>
          <a:lstStyle/>
          <a:p>
            <a:r>
              <a:rPr lang="en-US" sz="2400" b="1" dirty="0">
                <a:latin typeface="Arial" pitchFamily="34" charset="0"/>
                <a:cs typeface="Arial" pitchFamily="34" charset="0"/>
              </a:rPr>
              <a:t>JJA</a:t>
            </a:r>
          </a:p>
        </p:txBody>
      </p:sp>
      <p:sp>
        <p:nvSpPr>
          <p:cNvPr id="7" name="TextBox 6"/>
          <p:cNvSpPr txBox="1"/>
          <p:nvPr/>
        </p:nvSpPr>
        <p:spPr>
          <a:xfrm>
            <a:off x="7594549" y="3653135"/>
            <a:ext cx="655949" cy="400110"/>
          </a:xfrm>
          <a:prstGeom prst="rect">
            <a:avLst/>
          </a:prstGeom>
          <a:noFill/>
        </p:spPr>
        <p:txBody>
          <a:bodyPr wrap="none" rtlCol="0">
            <a:spAutoFit/>
          </a:bodyPr>
          <a:lstStyle/>
          <a:p>
            <a:r>
              <a:rPr lang="en-US" sz="2000" b="1" dirty="0">
                <a:latin typeface="Arial" pitchFamily="34" charset="0"/>
                <a:cs typeface="Arial" pitchFamily="34" charset="0"/>
              </a:rPr>
              <a:t>hPa</a:t>
            </a:r>
          </a:p>
        </p:txBody>
      </p:sp>
      <p:sp>
        <p:nvSpPr>
          <p:cNvPr id="8" name="TextBox 7"/>
          <p:cNvSpPr txBox="1"/>
          <p:nvPr/>
        </p:nvSpPr>
        <p:spPr>
          <a:xfrm>
            <a:off x="6687101" y="3212180"/>
            <a:ext cx="538929" cy="338554"/>
          </a:xfrm>
          <a:prstGeom prst="rect">
            <a:avLst/>
          </a:prstGeom>
          <a:noFill/>
        </p:spPr>
        <p:txBody>
          <a:bodyPr wrap="none" rtlCol="0">
            <a:spAutoFit/>
          </a:bodyPr>
          <a:lstStyle/>
          <a:p>
            <a:r>
              <a:rPr lang="en-US" sz="1600" b="1" dirty="0">
                <a:latin typeface="Arial" pitchFamily="34" charset="0"/>
                <a:cs typeface="Arial" pitchFamily="34" charset="0"/>
              </a:rPr>
              <a:t>m/s</a:t>
            </a:r>
          </a:p>
        </p:txBody>
      </p:sp>
      <p:sp>
        <p:nvSpPr>
          <p:cNvPr id="9" name="TextBox 8"/>
          <p:cNvSpPr txBox="1"/>
          <p:nvPr/>
        </p:nvSpPr>
        <p:spPr>
          <a:xfrm>
            <a:off x="4587228" y="685800"/>
            <a:ext cx="404278"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L</a:t>
            </a:r>
            <a:endParaRPr lang="en-US" sz="2400" b="1" dirty="0">
              <a:solidFill>
                <a:schemeClr val="tx2"/>
              </a:solidFill>
              <a:latin typeface="Arial" pitchFamily="34" charset="0"/>
              <a:cs typeface="Arial" pitchFamily="34" charset="0"/>
            </a:endParaRPr>
          </a:p>
        </p:txBody>
      </p:sp>
      <p:sp>
        <p:nvSpPr>
          <p:cNvPr id="10" name="TextBox 9"/>
          <p:cNvSpPr txBox="1"/>
          <p:nvPr/>
        </p:nvSpPr>
        <p:spPr>
          <a:xfrm>
            <a:off x="2970197" y="762000"/>
            <a:ext cx="407484" cy="461665"/>
          </a:xfrm>
          <a:prstGeom prst="rect">
            <a:avLst/>
          </a:prstGeom>
          <a:noFill/>
        </p:spPr>
        <p:txBody>
          <a:bodyPr wrap="none" rtlCol="0">
            <a:spAutoFit/>
          </a:bodyPr>
          <a:lstStyle/>
          <a:p>
            <a:r>
              <a:rPr lang="en-US" sz="2400" b="1" dirty="0">
                <a:solidFill>
                  <a:schemeClr val="bg1"/>
                </a:solidFill>
                <a:latin typeface="Arial" pitchFamily="34" charset="0"/>
                <a:cs typeface="Arial" pitchFamily="34" charset="0"/>
              </a:rPr>
              <a:t>H</a:t>
            </a:r>
          </a:p>
        </p:txBody>
      </p:sp>
      <p:sp>
        <p:nvSpPr>
          <p:cNvPr id="11" name="TextBox 10"/>
          <p:cNvSpPr txBox="1"/>
          <p:nvPr/>
        </p:nvSpPr>
        <p:spPr>
          <a:xfrm>
            <a:off x="3124200" y="4505980"/>
            <a:ext cx="404278"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L</a:t>
            </a:r>
            <a:endParaRPr lang="en-US" sz="2400" b="1" dirty="0">
              <a:solidFill>
                <a:schemeClr val="tx2"/>
              </a:solidFill>
              <a:latin typeface="Arial" pitchFamily="34" charset="0"/>
              <a:cs typeface="Arial" pitchFamily="34" charset="0"/>
            </a:endParaRPr>
          </a:p>
        </p:txBody>
      </p:sp>
      <p:sp>
        <p:nvSpPr>
          <p:cNvPr id="12" name="TextBox 11"/>
          <p:cNvSpPr txBox="1"/>
          <p:nvPr/>
        </p:nvSpPr>
        <p:spPr>
          <a:xfrm>
            <a:off x="4989091" y="4491335"/>
            <a:ext cx="407484" cy="461665"/>
          </a:xfrm>
          <a:prstGeom prst="rect">
            <a:avLst/>
          </a:prstGeom>
          <a:noFill/>
        </p:spPr>
        <p:txBody>
          <a:bodyPr wrap="none" rtlCol="0">
            <a:spAutoFit/>
          </a:bodyPr>
          <a:lstStyle/>
          <a:p>
            <a:r>
              <a:rPr lang="en-US" sz="2400" b="1" dirty="0">
                <a:solidFill>
                  <a:schemeClr val="bg1"/>
                </a:solidFill>
                <a:latin typeface="Arial" pitchFamily="34" charset="0"/>
                <a:cs typeface="Arial" pitchFamily="34" charset="0"/>
              </a:rPr>
              <a:t>H</a:t>
            </a:r>
          </a:p>
        </p:txBody>
      </p:sp>
      <p:sp>
        <p:nvSpPr>
          <p:cNvPr id="13" name="TextBox 12"/>
          <p:cNvSpPr txBox="1"/>
          <p:nvPr/>
        </p:nvSpPr>
        <p:spPr>
          <a:xfrm>
            <a:off x="4131631" y="1600200"/>
            <a:ext cx="404278"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L</a:t>
            </a:r>
            <a:endParaRPr lang="en-US" sz="2400" b="1" dirty="0">
              <a:solidFill>
                <a:schemeClr val="tx2"/>
              </a:solidFill>
              <a:latin typeface="Arial" pitchFamily="34" charset="0"/>
              <a:cs typeface="Arial" pitchFamily="34" charset="0"/>
            </a:endParaRPr>
          </a:p>
        </p:txBody>
      </p:sp>
      <p:sp>
        <p:nvSpPr>
          <p:cNvPr id="14" name="TextBox 13"/>
          <p:cNvSpPr txBox="1"/>
          <p:nvPr/>
        </p:nvSpPr>
        <p:spPr>
          <a:xfrm>
            <a:off x="2286000" y="5634335"/>
            <a:ext cx="407484" cy="461665"/>
          </a:xfrm>
          <a:prstGeom prst="rect">
            <a:avLst/>
          </a:prstGeom>
          <a:noFill/>
        </p:spPr>
        <p:txBody>
          <a:bodyPr wrap="none" rtlCol="0">
            <a:spAutoFit/>
          </a:bodyPr>
          <a:lstStyle/>
          <a:p>
            <a:r>
              <a:rPr lang="en-US" sz="2400" b="1" dirty="0">
                <a:solidFill>
                  <a:schemeClr val="bg1"/>
                </a:solidFill>
                <a:latin typeface="Arial" pitchFamily="34" charset="0"/>
                <a:cs typeface="Arial" pitchFamily="34" charset="0"/>
              </a:rPr>
              <a:t>H</a:t>
            </a:r>
          </a:p>
        </p:txBody>
      </p:sp>
      <p:sp>
        <p:nvSpPr>
          <p:cNvPr id="15" name="TextBox 14"/>
          <p:cNvSpPr txBox="1"/>
          <p:nvPr/>
        </p:nvSpPr>
        <p:spPr>
          <a:xfrm>
            <a:off x="7239000" y="4648200"/>
            <a:ext cx="407484" cy="461665"/>
          </a:xfrm>
          <a:prstGeom prst="rect">
            <a:avLst/>
          </a:prstGeom>
          <a:noFill/>
        </p:spPr>
        <p:txBody>
          <a:bodyPr wrap="none" rtlCol="0">
            <a:spAutoFit/>
          </a:bodyPr>
          <a:lstStyle/>
          <a:p>
            <a:r>
              <a:rPr lang="en-US" sz="2400" b="1" dirty="0">
                <a:solidFill>
                  <a:schemeClr val="bg1"/>
                </a:solidFill>
                <a:latin typeface="Arial" pitchFamily="34" charset="0"/>
                <a:cs typeface="Arial" pitchFamily="34" charset="0"/>
              </a:rPr>
              <a:t>H</a:t>
            </a:r>
          </a:p>
        </p:txBody>
      </p:sp>
      <p:sp>
        <p:nvSpPr>
          <p:cNvPr id="3" name="TextBox 2">
            <a:extLst>
              <a:ext uri="{FF2B5EF4-FFF2-40B4-BE49-F238E27FC236}">
                <a16:creationId xmlns:a16="http://schemas.microsoft.com/office/drawing/2014/main" id="{53F0877A-768F-A77F-335F-F339FFC2FD4D}"/>
              </a:ext>
            </a:extLst>
          </p:cNvPr>
          <p:cNvSpPr txBox="1"/>
          <p:nvPr/>
        </p:nvSpPr>
        <p:spPr>
          <a:xfrm>
            <a:off x="1369204" y="3048000"/>
            <a:ext cx="3738523" cy="646331"/>
          </a:xfrm>
          <a:prstGeom prst="rect">
            <a:avLst/>
          </a:prstGeom>
          <a:noFill/>
        </p:spPr>
        <p:txBody>
          <a:bodyPr wrap="none" rtlCol="0">
            <a:spAutoFit/>
          </a:bodyPr>
          <a:lstStyle/>
          <a:p>
            <a:r>
              <a:rPr lang="en-US" sz="1800" b="1" dirty="0">
                <a:solidFill>
                  <a:srgbClr val="FF0000"/>
                </a:solidFill>
              </a:rPr>
              <a:t>Warm surface </a:t>
            </a:r>
            <a:r>
              <a:rPr lang="en-US" sz="1800" b="1" dirty="0">
                <a:solidFill>
                  <a:srgbClr val="FF0000"/>
                </a:solidFill>
                <a:sym typeface="Wingdings" panose="05000000000000000000" pitchFamily="2" charset="2"/>
              </a:rPr>
              <a:t> Low Pressure Center</a:t>
            </a:r>
          </a:p>
          <a:p>
            <a:r>
              <a:rPr lang="en-US" sz="1800" b="1" dirty="0">
                <a:solidFill>
                  <a:srgbClr val="FF0000"/>
                </a:solidFill>
                <a:sym typeface="Wingdings" panose="05000000000000000000" pitchFamily="2" charset="2"/>
              </a:rPr>
              <a:t>Cold Surface  High Pressure </a:t>
            </a:r>
            <a:r>
              <a:rPr lang="en-US" sz="1800" b="1" dirty="0" err="1">
                <a:solidFill>
                  <a:srgbClr val="FF0000"/>
                </a:solidFill>
                <a:sym typeface="Wingdings" panose="05000000000000000000" pitchFamily="2" charset="2"/>
              </a:rPr>
              <a:t>Centuer</a:t>
            </a:r>
            <a:endParaRPr lang="en-US" sz="1800" b="1"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2" name="Picture 4" descr="Click for options and more information"/>
          <p:cNvPicPr>
            <a:picLocks noChangeAspect="1" noChangeArrowheads="1"/>
          </p:cNvPicPr>
          <p:nvPr/>
        </p:nvPicPr>
        <p:blipFill>
          <a:blip r:embed="rId2" cstate="print"/>
          <a:srcRect/>
          <a:stretch>
            <a:fillRect/>
          </a:stretch>
        </p:blipFill>
        <p:spPr bwMode="auto">
          <a:xfrm>
            <a:off x="4324921" y="1066800"/>
            <a:ext cx="4646951" cy="2655401"/>
          </a:xfrm>
          <a:prstGeom prst="rect">
            <a:avLst/>
          </a:prstGeom>
          <a:noFill/>
        </p:spPr>
      </p:pic>
      <p:pic>
        <p:nvPicPr>
          <p:cNvPr id="427014" name="Picture 6" descr="Click for options and more information"/>
          <p:cNvPicPr>
            <a:picLocks noChangeAspect="1" noChangeArrowheads="1"/>
          </p:cNvPicPr>
          <p:nvPr/>
        </p:nvPicPr>
        <p:blipFill>
          <a:blip r:embed="rId3" cstate="print"/>
          <a:srcRect/>
          <a:stretch>
            <a:fillRect/>
          </a:stretch>
        </p:blipFill>
        <p:spPr bwMode="auto">
          <a:xfrm>
            <a:off x="4419600" y="3657600"/>
            <a:ext cx="4572000" cy="2612572"/>
          </a:xfrm>
          <a:prstGeom prst="rect">
            <a:avLst/>
          </a:prstGeom>
          <a:noFill/>
        </p:spPr>
      </p:pic>
      <p:pic>
        <p:nvPicPr>
          <p:cNvPr id="378882" name="Picture 2"/>
          <p:cNvPicPr>
            <a:picLocks noChangeAspect="1" noChangeArrowheads="1"/>
          </p:cNvPicPr>
          <p:nvPr/>
        </p:nvPicPr>
        <p:blipFill>
          <a:blip r:embed="rId4" cstate="print"/>
          <a:srcRect/>
          <a:stretch>
            <a:fillRect/>
          </a:stretch>
        </p:blipFill>
        <p:spPr bwMode="auto">
          <a:xfrm>
            <a:off x="152400" y="990599"/>
            <a:ext cx="4308080" cy="5292629"/>
          </a:xfrm>
          <a:prstGeom prst="rect">
            <a:avLst/>
          </a:prstGeom>
          <a:noFill/>
          <a:ln w="9525">
            <a:noFill/>
            <a:miter lim="800000"/>
            <a:headEnd/>
            <a:tailEnd/>
          </a:ln>
        </p:spPr>
      </p:pic>
      <p:sp>
        <p:nvSpPr>
          <p:cNvPr id="3"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Seasonal Zonal Wind (m/s) and Temperature (</a:t>
            </a:r>
            <a:r>
              <a:rPr lang="en-US" b="1" kern="0" baseline="30000" dirty="0" err="1">
                <a:solidFill>
                  <a:schemeClr val="tx2"/>
                </a:solidFill>
                <a:latin typeface="Arial" charset="0"/>
                <a:ea typeface="SimSun" pitchFamily="2" charset="-122"/>
                <a:cs typeface="+mj-cs"/>
              </a:rPr>
              <a:t>o</a:t>
            </a:r>
            <a:r>
              <a:rPr lang="en-US" b="1" kern="0" dirty="0" err="1">
                <a:solidFill>
                  <a:schemeClr val="tx2"/>
                </a:solidFill>
                <a:latin typeface="Arial" charset="0"/>
                <a:ea typeface="SimSun" pitchFamily="2" charset="-122"/>
                <a:cs typeface="+mj-cs"/>
              </a:rPr>
              <a:t>C</a:t>
            </a:r>
            <a:r>
              <a:rPr lang="en-US" b="1" kern="0" dirty="0">
                <a:solidFill>
                  <a:schemeClr val="tx2"/>
                </a:solidFill>
                <a:latin typeface="Arial" charset="0"/>
                <a:ea typeface="SimSun" pitchFamily="2" charset="-122"/>
                <a:cs typeface="+mj-cs"/>
              </a:rPr>
              <a:t>)</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TextBox 3"/>
          <p:cNvSpPr txBox="1"/>
          <p:nvPr/>
        </p:nvSpPr>
        <p:spPr>
          <a:xfrm>
            <a:off x="4277872" y="2713911"/>
            <a:ext cx="570989" cy="338554"/>
          </a:xfrm>
          <a:prstGeom prst="rect">
            <a:avLst/>
          </a:prstGeom>
          <a:noFill/>
        </p:spPr>
        <p:txBody>
          <a:bodyPr wrap="none" rtlCol="0">
            <a:spAutoFit/>
          </a:bodyPr>
          <a:lstStyle/>
          <a:p>
            <a:r>
              <a:rPr lang="en-US" sz="1600" b="1" dirty="0">
                <a:solidFill>
                  <a:schemeClr val="tx2"/>
                </a:solidFill>
                <a:latin typeface="Arial" pitchFamily="34" charset="0"/>
                <a:cs typeface="Arial" pitchFamily="34" charset="0"/>
              </a:rPr>
              <a:t>DJF</a:t>
            </a:r>
          </a:p>
        </p:txBody>
      </p:sp>
      <p:sp>
        <p:nvSpPr>
          <p:cNvPr id="5" name="TextBox 4"/>
          <p:cNvSpPr txBox="1"/>
          <p:nvPr/>
        </p:nvSpPr>
        <p:spPr>
          <a:xfrm>
            <a:off x="4267200" y="5147846"/>
            <a:ext cx="559769" cy="338554"/>
          </a:xfrm>
          <a:prstGeom prst="rect">
            <a:avLst/>
          </a:prstGeom>
          <a:noFill/>
        </p:spPr>
        <p:txBody>
          <a:bodyPr wrap="none" rtlCol="0">
            <a:spAutoFit/>
          </a:bodyPr>
          <a:lstStyle/>
          <a:p>
            <a:r>
              <a:rPr lang="en-US" sz="1600" b="1" dirty="0">
                <a:solidFill>
                  <a:schemeClr val="tx2"/>
                </a:solidFill>
                <a:latin typeface="Arial" pitchFamily="34" charset="0"/>
                <a:cs typeface="Arial" pitchFamily="34" charset="0"/>
              </a:rPr>
              <a:t>JJA</a:t>
            </a:r>
          </a:p>
        </p:txBody>
      </p:sp>
      <p:cxnSp>
        <p:nvCxnSpPr>
          <p:cNvPr id="7" name="Straight Arrow Connector 6"/>
          <p:cNvCxnSpPr/>
          <p:nvPr/>
        </p:nvCxnSpPr>
        <p:spPr bwMode="auto">
          <a:xfrm flipV="1">
            <a:off x="2911734" y="1946452"/>
            <a:ext cx="208578" cy="1453066"/>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9" name="Straight Arrow Connector 8"/>
          <p:cNvCxnSpPr/>
          <p:nvPr/>
        </p:nvCxnSpPr>
        <p:spPr bwMode="auto">
          <a:xfrm flipH="1">
            <a:off x="1905000" y="3581400"/>
            <a:ext cx="990600" cy="9906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
        <p:nvSpPr>
          <p:cNvPr id="10" name="TextBox 9"/>
          <p:cNvSpPr txBox="1"/>
          <p:nvPr/>
        </p:nvSpPr>
        <p:spPr>
          <a:xfrm>
            <a:off x="2511934" y="3323127"/>
            <a:ext cx="1957587" cy="307777"/>
          </a:xfrm>
          <a:prstGeom prst="rect">
            <a:avLst/>
          </a:prstGeom>
          <a:noFill/>
        </p:spPr>
        <p:txBody>
          <a:bodyPr wrap="none" rtlCol="0">
            <a:spAutoFit/>
          </a:bodyPr>
          <a:lstStyle/>
          <a:p>
            <a:r>
              <a:rPr lang="en-US" sz="1400" b="1" dirty="0">
                <a:latin typeface="Arial" pitchFamily="34" charset="0"/>
                <a:cs typeface="Arial" pitchFamily="34" charset="0"/>
              </a:rPr>
              <a:t>40 m/s or 90 miles/hr</a:t>
            </a:r>
            <a:endParaRPr lang="en-US" sz="1800" b="1" dirty="0">
              <a:latin typeface="Arial" pitchFamily="34" charset="0"/>
              <a:cs typeface="Arial" pitchFamily="34" charset="0"/>
            </a:endParaRPr>
          </a:p>
        </p:txBody>
      </p:sp>
      <p:sp>
        <p:nvSpPr>
          <p:cNvPr id="3788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
          <p:cNvSpPr txBox="1">
            <a:spLocks noChangeArrowheads="1"/>
          </p:cNvSpPr>
          <p:nvPr/>
        </p:nvSpPr>
        <p:spPr>
          <a:xfrm>
            <a:off x="152400" y="6248400"/>
            <a:ext cx="8763000" cy="457200"/>
          </a:xfrm>
          <a:prstGeom prst="rect">
            <a:avLst/>
          </a:prstGeom>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accent2"/>
                </a:solidFill>
                <a:effectLst/>
                <a:uLnTx/>
                <a:uFillTx/>
                <a:latin typeface="Arial" charset="0"/>
                <a:ea typeface="SimSun" pitchFamily="2" charset="-122"/>
                <a:cs typeface="+mj-cs"/>
              </a:rPr>
              <a:t>Subtropical Jet is </a:t>
            </a:r>
            <a:r>
              <a:rPr lang="en-US" sz="1800" b="1" kern="0" dirty="0">
                <a:solidFill>
                  <a:schemeClr val="accent2"/>
                </a:solidFill>
                <a:latin typeface="Arial" charset="0"/>
                <a:ea typeface="SimSun" pitchFamily="2" charset="-122"/>
                <a:cs typeface="+mj-cs"/>
              </a:rPr>
              <a:t>strongest in winter Hemisphere</a:t>
            </a:r>
            <a:r>
              <a:rPr kumimoji="0" lang="en-US" sz="1800" b="1" i="0" u="none" strike="noStrike" kern="0" cap="none" spc="0" normalizeH="0" baseline="0" noProof="0" dirty="0">
                <a:ln>
                  <a:noFill/>
                </a:ln>
                <a:solidFill>
                  <a:schemeClr val="accent2"/>
                </a:solidFill>
                <a:effectLst/>
                <a:uLnTx/>
                <a:uFillTx/>
                <a:latin typeface="Arial" charset="0"/>
                <a:ea typeface="SimSun" pitchFamily="2" charset="-122"/>
                <a:cs typeface="+mj-cs"/>
              </a:rPr>
              <a:t> where T</a:t>
            </a:r>
            <a:r>
              <a:rPr kumimoji="0" lang="en-US" sz="1800" b="1" i="0" u="none" strike="noStrike" kern="0" cap="none" spc="0" normalizeH="0" noProof="0" dirty="0">
                <a:ln>
                  <a:noFill/>
                </a:ln>
                <a:solidFill>
                  <a:schemeClr val="accent2"/>
                </a:solidFill>
                <a:effectLst/>
                <a:uLnTx/>
                <a:uFillTx/>
                <a:latin typeface="Arial" charset="0"/>
                <a:ea typeface="SimSun" pitchFamily="2" charset="-122"/>
                <a:cs typeface="+mj-cs"/>
              </a:rPr>
              <a:t> gradient is largest. </a:t>
            </a:r>
            <a:endParaRPr kumimoji="0" lang="en-US" sz="1800" b="1" i="0" u="none" strike="noStrike" kern="0" cap="none" spc="0" normalizeH="0" baseline="0" noProof="0" dirty="0">
              <a:ln>
                <a:noFill/>
              </a:ln>
              <a:solidFill>
                <a:schemeClr val="accent2"/>
              </a:solidFill>
              <a:effectLst/>
              <a:uLnTx/>
              <a:uFillTx/>
              <a:latin typeface="Arial" charset="0"/>
              <a:ea typeface="SimSun" pitchFamily="2" charset="-122"/>
              <a:cs typeface="+mj-cs"/>
            </a:endParaRPr>
          </a:p>
        </p:txBody>
      </p:sp>
      <p:sp>
        <p:nvSpPr>
          <p:cNvPr id="19" name="TextBox 18"/>
          <p:cNvSpPr txBox="1"/>
          <p:nvPr/>
        </p:nvSpPr>
        <p:spPr>
          <a:xfrm>
            <a:off x="5668465" y="681335"/>
            <a:ext cx="2027735" cy="461665"/>
          </a:xfrm>
          <a:prstGeom prst="rect">
            <a:avLst/>
          </a:prstGeom>
          <a:noFill/>
        </p:spPr>
        <p:txBody>
          <a:bodyPr wrap="none" rtlCol="0">
            <a:spAutoFit/>
          </a:bodyPr>
          <a:lstStyle/>
          <a:p>
            <a:r>
              <a:rPr lang="en-US" sz="2400" b="1" dirty="0">
                <a:solidFill>
                  <a:schemeClr val="tx2"/>
                </a:solidFill>
                <a:latin typeface="Arial" pitchFamily="34" charset="0"/>
                <a:cs typeface="Arial" pitchFamily="34" charset="0"/>
              </a:rPr>
              <a:t>Temperature</a:t>
            </a:r>
          </a:p>
        </p:txBody>
      </p:sp>
      <p:sp>
        <p:nvSpPr>
          <p:cNvPr id="20" name="TextBox 19"/>
          <p:cNvSpPr txBox="1"/>
          <p:nvPr/>
        </p:nvSpPr>
        <p:spPr>
          <a:xfrm>
            <a:off x="1079767" y="609600"/>
            <a:ext cx="2349234" cy="461665"/>
          </a:xfrm>
          <a:prstGeom prst="rect">
            <a:avLst/>
          </a:prstGeom>
          <a:noFill/>
        </p:spPr>
        <p:txBody>
          <a:bodyPr wrap="none" rtlCol="0">
            <a:spAutoFit/>
          </a:bodyPr>
          <a:lstStyle/>
          <a:p>
            <a:r>
              <a:rPr lang="en-US" sz="2400" b="1" dirty="0">
                <a:solidFill>
                  <a:schemeClr val="tx2"/>
                </a:solidFill>
                <a:latin typeface="Arial" pitchFamily="34" charset="0"/>
                <a:cs typeface="Arial" pitchFamily="34" charset="0"/>
              </a:rPr>
              <a:t>Zonal Wind (U)</a:t>
            </a:r>
          </a:p>
        </p:txBody>
      </p:sp>
      <p:cxnSp>
        <p:nvCxnSpPr>
          <p:cNvPr id="22" name="Straight Connector 21"/>
          <p:cNvCxnSpPr/>
          <p:nvPr/>
        </p:nvCxnSpPr>
        <p:spPr bwMode="auto">
          <a:xfrm flipV="1">
            <a:off x="7507644" y="1143000"/>
            <a:ext cx="0" cy="2057400"/>
          </a:xfrm>
          <a:prstGeom prst="line">
            <a:avLst/>
          </a:prstGeom>
          <a:solidFill>
            <a:schemeClr val="accent1"/>
          </a:solidFill>
          <a:ln w="31750" cap="flat" cmpd="sng" algn="ctr">
            <a:solidFill>
              <a:schemeClr val="tx2"/>
            </a:solidFill>
            <a:prstDash val="solid"/>
            <a:round/>
            <a:headEnd type="none" w="med" len="med"/>
            <a:tailEnd type="none" w="med" len="sm"/>
          </a:ln>
          <a:effectLst/>
        </p:spPr>
      </p:cxnSp>
      <p:cxnSp>
        <p:nvCxnSpPr>
          <p:cNvPr id="23" name="Straight Connector 22"/>
          <p:cNvCxnSpPr/>
          <p:nvPr/>
        </p:nvCxnSpPr>
        <p:spPr bwMode="auto">
          <a:xfrm flipV="1">
            <a:off x="6297904" y="3677622"/>
            <a:ext cx="0" cy="2057400"/>
          </a:xfrm>
          <a:prstGeom prst="line">
            <a:avLst/>
          </a:prstGeom>
          <a:solidFill>
            <a:schemeClr val="accent1"/>
          </a:solidFill>
          <a:ln w="31750" cap="flat" cmpd="sng" algn="ctr">
            <a:solidFill>
              <a:schemeClr val="tx2"/>
            </a:solidFill>
            <a:prstDash val="solid"/>
            <a:round/>
            <a:headEnd type="none" w="med" len="med"/>
            <a:tailEnd type="none" w="med" len="sm"/>
          </a:ln>
          <a:effectLst/>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04800" y="3048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3. History of Earth’s Climate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15</a:t>
            </a:fld>
            <a:endParaRPr lang="en-US" dirty="0">
              <a:solidFill>
                <a:schemeClr val="bg2"/>
              </a:solidFill>
            </a:endParaRPr>
          </a:p>
        </p:txBody>
      </p:sp>
      <p:sp>
        <p:nvSpPr>
          <p:cNvPr id="6" name="Rectangle 3"/>
          <p:cNvSpPr txBox="1">
            <a:spLocks noChangeArrowheads="1"/>
          </p:cNvSpPr>
          <p:nvPr/>
        </p:nvSpPr>
        <p:spPr bwMode="auto">
          <a:xfrm>
            <a:off x="76200" y="12954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History of Earth’s Temperature and CO</a:t>
            </a:r>
            <a:r>
              <a:rPr lang="en-US" sz="1800" b="1" kern="0" dirty="0">
                <a:solidFill>
                  <a:schemeClr val="bg1"/>
                </a:solidFill>
                <a:latin typeface="Microsoft Sans Serif" pitchFamily="34" charset="0"/>
              </a:rPr>
              <a:t>2 </a:t>
            </a:r>
            <a:r>
              <a:rPr lang="en-US" sz="2400" b="1" kern="0" dirty="0">
                <a:solidFill>
                  <a:schemeClr val="bg1"/>
                </a:solidFill>
                <a:latin typeface="Microsoft Sans Serif" pitchFamily="34" charset="0"/>
              </a:rPr>
              <a:t>Levels</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Controls on Atmospheric CO</a:t>
            </a:r>
            <a:r>
              <a:rPr lang="en-US" sz="1600" b="1" kern="0" dirty="0">
                <a:latin typeface="Microsoft Sans Serif" pitchFamily="34" charset="0"/>
              </a:rPr>
              <a:t>2</a:t>
            </a:r>
            <a:r>
              <a:rPr lang="en-US" sz="2400" b="1" kern="0" dirty="0">
                <a:latin typeface="Microsoft Sans Serif" pitchFamily="34" charset="0"/>
              </a:rPr>
              <a:t> levels on geological time scales </a:t>
            </a:r>
          </a:p>
          <a:p>
            <a:pPr marL="342900" indent="-342900" algn="l">
              <a:spcBef>
                <a:spcPct val="20000"/>
              </a:spcBef>
              <a:buFontTx/>
              <a:buChar char="•"/>
              <a:defRPr/>
            </a:pPr>
            <a:endParaRPr lang="en-US" sz="24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Ice Ages and the </a:t>
            </a:r>
            <a:r>
              <a:rPr lang="en-US" sz="2400" b="1" kern="0" dirty="0" err="1">
                <a:solidFill>
                  <a:schemeClr val="bg1"/>
                </a:solidFill>
                <a:latin typeface="Microsoft Sans Serif" pitchFamily="34" charset="0"/>
              </a:rPr>
              <a:t>Milankovitch</a:t>
            </a:r>
            <a:r>
              <a:rPr lang="en-US" sz="2400" b="1" kern="0" dirty="0">
                <a:solidFill>
                  <a:schemeClr val="bg1"/>
                </a:solidFill>
                <a:latin typeface="Microsoft Sans Serif" pitchFamily="34" charset="0"/>
              </a:rPr>
              <a:t> Theory </a:t>
            </a:r>
            <a:endParaRPr lang="en-US" sz="2400" b="1" kern="0" dirty="0">
              <a:latin typeface="Microsoft Sans Serif" pitchFamily="34" charset="0"/>
            </a:endParaRPr>
          </a:p>
          <a:p>
            <a:pPr marL="342900" indent="-342900" algn="l">
              <a:spcBef>
                <a:spcPct val="20000"/>
              </a:spcBef>
              <a:buFontTx/>
              <a:buChar char="•"/>
              <a:defRPr/>
            </a:pPr>
            <a:endParaRPr lang="en-US" sz="24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Earth’s Orbital Movements</a:t>
            </a:r>
            <a:endParaRPr lang="en-US" sz="2400" b="1" kern="0" dirty="0">
              <a:solidFill>
                <a:schemeClr val="bg1"/>
              </a:solidFill>
              <a:latin typeface="Microsoft Sans Serif" pitchFamily="34" charset="0"/>
            </a:endParaRPr>
          </a:p>
          <a:p>
            <a:pPr marL="342900" indent="-342900" algn="l">
              <a:spcBef>
                <a:spcPct val="20000"/>
              </a:spcBef>
              <a:buFontTx/>
              <a:buChar char="•"/>
              <a:defRPr/>
            </a:pPr>
            <a:endParaRPr lang="en-US" sz="24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The Last Glacial Maximum</a:t>
            </a:r>
          </a:p>
          <a:p>
            <a:pPr marL="342900" indent="-342900" algn="l">
              <a:spcBef>
                <a:spcPct val="20000"/>
              </a:spcBef>
              <a:buFontTx/>
              <a:buChar char="•"/>
              <a:defRPr/>
            </a:pPr>
            <a:endParaRPr lang="en-US" sz="2400" b="1" kern="0" dirty="0">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The Holocene Climate</a:t>
            </a: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p:cNvPicPr>
            <a:picLocks noChangeAspect="1" noChangeArrowheads="1"/>
          </p:cNvPicPr>
          <p:nvPr/>
        </p:nvPicPr>
        <p:blipFill>
          <a:blip r:embed="rId2" cstate="print"/>
          <a:srcRect/>
          <a:stretch>
            <a:fillRect/>
          </a:stretch>
        </p:blipFill>
        <p:spPr bwMode="auto">
          <a:xfrm>
            <a:off x="0" y="0"/>
            <a:ext cx="9158391" cy="6858000"/>
          </a:xfrm>
          <a:prstGeom prst="rect">
            <a:avLst/>
          </a:prstGeom>
          <a:noFill/>
          <a:ln w="9525">
            <a:noFill/>
            <a:miter lim="800000"/>
            <a:headEnd/>
            <a:tailEnd/>
          </a:ln>
        </p:spPr>
      </p:pic>
      <p:sp>
        <p:nvSpPr>
          <p:cNvPr id="3" name="TextBox 2"/>
          <p:cNvSpPr txBox="1"/>
          <p:nvPr/>
        </p:nvSpPr>
        <p:spPr>
          <a:xfrm>
            <a:off x="5289437" y="1371600"/>
            <a:ext cx="3679597" cy="707886"/>
          </a:xfrm>
          <a:prstGeom prst="rect">
            <a:avLst/>
          </a:prstGeom>
          <a:noFill/>
        </p:spPr>
        <p:txBody>
          <a:bodyPr wrap="none" rtlCol="0">
            <a:spAutoFit/>
          </a:bodyPr>
          <a:lstStyle/>
          <a:p>
            <a:pPr algn="l"/>
            <a:r>
              <a:rPr lang="en-US" sz="2000" b="1" dirty="0">
                <a:solidFill>
                  <a:schemeClr val="tx2"/>
                </a:solidFill>
              </a:rPr>
              <a:t>Earth’s T (and CO</a:t>
            </a:r>
            <a:r>
              <a:rPr lang="en-US" sz="1400" b="1" dirty="0">
                <a:solidFill>
                  <a:schemeClr val="tx2"/>
                </a:solidFill>
              </a:rPr>
              <a:t>2</a:t>
            </a:r>
            <a:r>
              <a:rPr lang="en-US" sz="2000" b="1" dirty="0">
                <a:solidFill>
                  <a:schemeClr val="tx2"/>
                </a:solidFill>
              </a:rPr>
              <a:t>) has fluctuated </a:t>
            </a:r>
          </a:p>
          <a:p>
            <a:pPr algn="l"/>
            <a:r>
              <a:rPr lang="en-US" sz="2000" b="1" dirty="0">
                <a:solidFill>
                  <a:schemeClr val="tx2"/>
                </a:solidFill>
              </a:rPr>
              <a:t>greatly over its 4.6B yr history.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17</a:t>
            </a:fld>
            <a:endParaRPr lang="en-US"/>
          </a:p>
        </p:txBody>
      </p:sp>
      <p:pic>
        <p:nvPicPr>
          <p:cNvPr id="415746" name="Picture 2"/>
          <p:cNvPicPr>
            <a:picLocks noChangeAspect="1" noChangeArrowheads="1"/>
          </p:cNvPicPr>
          <p:nvPr/>
        </p:nvPicPr>
        <p:blipFill>
          <a:blip r:embed="rId2" cstate="print"/>
          <a:srcRect/>
          <a:stretch>
            <a:fillRect/>
          </a:stretch>
        </p:blipFill>
        <p:spPr bwMode="auto">
          <a:xfrm>
            <a:off x="457200" y="120457"/>
            <a:ext cx="7391400" cy="4925778"/>
          </a:xfrm>
          <a:prstGeom prst="rect">
            <a:avLst/>
          </a:prstGeom>
          <a:noFill/>
          <a:ln w="9525">
            <a:noFill/>
            <a:miter lim="800000"/>
            <a:headEnd/>
            <a:tailEnd/>
          </a:ln>
        </p:spPr>
      </p:pic>
      <p:pic>
        <p:nvPicPr>
          <p:cNvPr id="4" name="Picture 3">
            <a:extLst>
              <a:ext uri="{FF2B5EF4-FFF2-40B4-BE49-F238E27FC236}">
                <a16:creationId xmlns:a16="http://schemas.microsoft.com/office/drawing/2014/main" id="{DA168C84-A539-A0E7-62D1-B68189CD6C1E}"/>
              </a:ext>
            </a:extLst>
          </p:cNvPr>
          <p:cNvPicPr>
            <a:picLocks noChangeAspect="1"/>
          </p:cNvPicPr>
          <p:nvPr/>
        </p:nvPicPr>
        <p:blipFill>
          <a:blip r:embed="rId3"/>
          <a:stretch>
            <a:fillRect/>
          </a:stretch>
        </p:blipFill>
        <p:spPr>
          <a:xfrm>
            <a:off x="490188" y="4724400"/>
            <a:ext cx="7663212" cy="1966665"/>
          </a:xfrm>
          <a:prstGeom prst="rect">
            <a:avLst/>
          </a:prstGeom>
        </p:spPr>
      </p:pic>
      <p:sp>
        <p:nvSpPr>
          <p:cNvPr id="5" name="TextBox 4">
            <a:extLst>
              <a:ext uri="{FF2B5EF4-FFF2-40B4-BE49-F238E27FC236}">
                <a16:creationId xmlns:a16="http://schemas.microsoft.com/office/drawing/2014/main" id="{933FC315-3AC0-8BD8-ABF4-0C75BE471B2E}"/>
              </a:ext>
            </a:extLst>
          </p:cNvPr>
          <p:cNvSpPr txBox="1"/>
          <p:nvPr/>
        </p:nvSpPr>
        <p:spPr>
          <a:xfrm>
            <a:off x="6229761" y="4876800"/>
            <a:ext cx="1257075" cy="338554"/>
          </a:xfrm>
          <a:prstGeom prst="rect">
            <a:avLst/>
          </a:prstGeom>
          <a:noFill/>
        </p:spPr>
        <p:txBody>
          <a:bodyPr wrap="none" rtlCol="0">
            <a:spAutoFit/>
          </a:bodyPr>
          <a:lstStyle/>
          <a:p>
            <a:r>
              <a:rPr lang="en-US" sz="1600" b="1" dirty="0"/>
              <a:t>Berner (1995)</a:t>
            </a:r>
          </a:p>
        </p:txBody>
      </p:sp>
      <p:sp>
        <p:nvSpPr>
          <p:cNvPr id="6" name="TextBox 5">
            <a:extLst>
              <a:ext uri="{FF2B5EF4-FFF2-40B4-BE49-F238E27FC236}">
                <a16:creationId xmlns:a16="http://schemas.microsoft.com/office/drawing/2014/main" id="{4478F8A9-2496-8CB1-B021-C64E8A0CD15E}"/>
              </a:ext>
            </a:extLst>
          </p:cNvPr>
          <p:cNvSpPr txBox="1"/>
          <p:nvPr/>
        </p:nvSpPr>
        <p:spPr>
          <a:xfrm>
            <a:off x="1955111" y="4724400"/>
            <a:ext cx="3065263" cy="338554"/>
          </a:xfrm>
          <a:prstGeom prst="rect">
            <a:avLst/>
          </a:prstGeom>
          <a:noFill/>
        </p:spPr>
        <p:txBody>
          <a:bodyPr wrap="none" rtlCol="0">
            <a:spAutoFit/>
          </a:bodyPr>
          <a:lstStyle/>
          <a:p>
            <a:r>
              <a:rPr lang="en-US" sz="1600" b="1" dirty="0">
                <a:solidFill>
                  <a:srgbClr val="FF0000"/>
                </a:solidFill>
              </a:rPr>
              <a:t>Reversed in ocean. No CO</a:t>
            </a:r>
            <a:r>
              <a:rPr lang="en-US" sz="1600" b="1" baseline="-25000" dirty="0">
                <a:solidFill>
                  <a:srgbClr val="FF0000"/>
                </a:solidFill>
              </a:rPr>
              <a:t>2</a:t>
            </a:r>
            <a:r>
              <a:rPr lang="en-US" sz="1600" b="1" dirty="0">
                <a:solidFill>
                  <a:srgbClr val="FF0000"/>
                </a:solidFill>
              </a:rPr>
              <a:t> removal</a:t>
            </a:r>
          </a:p>
        </p:txBody>
      </p:sp>
      <p:sp>
        <p:nvSpPr>
          <p:cNvPr id="7" name="TextBox 6">
            <a:extLst>
              <a:ext uri="{FF2B5EF4-FFF2-40B4-BE49-F238E27FC236}">
                <a16:creationId xmlns:a16="http://schemas.microsoft.com/office/drawing/2014/main" id="{38ABB7E2-31B9-CA42-A89D-169515F42AC1}"/>
              </a:ext>
            </a:extLst>
          </p:cNvPr>
          <p:cNvSpPr txBox="1"/>
          <p:nvPr/>
        </p:nvSpPr>
        <p:spPr>
          <a:xfrm>
            <a:off x="6188747" y="5699906"/>
            <a:ext cx="2141933" cy="338554"/>
          </a:xfrm>
          <a:prstGeom prst="rect">
            <a:avLst/>
          </a:prstGeom>
          <a:noFill/>
        </p:spPr>
        <p:txBody>
          <a:bodyPr wrap="none" rtlCol="0">
            <a:spAutoFit/>
          </a:bodyPr>
          <a:lstStyle/>
          <a:p>
            <a:r>
              <a:rPr lang="en-US" sz="1600" b="1" dirty="0">
                <a:solidFill>
                  <a:srgbClr val="FF0000"/>
                </a:solidFill>
              </a:rPr>
              <a:t>1 CO</a:t>
            </a:r>
            <a:r>
              <a:rPr lang="en-US" sz="1600" b="1" baseline="-25000" dirty="0">
                <a:solidFill>
                  <a:srgbClr val="FF0000"/>
                </a:solidFill>
              </a:rPr>
              <a:t>2</a:t>
            </a:r>
            <a:r>
              <a:rPr lang="en-US" sz="1600" b="1" dirty="0">
                <a:solidFill>
                  <a:srgbClr val="FF0000"/>
                </a:solidFill>
              </a:rPr>
              <a:t> removed in ocean</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18</a:t>
            </a:fld>
            <a:endParaRPr lang="en-US"/>
          </a:p>
        </p:txBody>
      </p:sp>
      <p:pic>
        <p:nvPicPr>
          <p:cNvPr id="416770" name="Picture 2"/>
          <p:cNvPicPr>
            <a:picLocks noChangeAspect="1" noChangeArrowheads="1"/>
          </p:cNvPicPr>
          <p:nvPr/>
        </p:nvPicPr>
        <p:blipFill>
          <a:blip r:embed="rId2" cstate="print"/>
          <a:srcRect/>
          <a:stretch>
            <a:fillRect/>
          </a:stretch>
        </p:blipFill>
        <p:spPr bwMode="auto">
          <a:xfrm>
            <a:off x="962025" y="0"/>
            <a:ext cx="7197175" cy="5481360"/>
          </a:xfrm>
          <a:prstGeom prst="rect">
            <a:avLst/>
          </a:prstGeom>
          <a:noFill/>
          <a:ln w="9525">
            <a:noFill/>
            <a:miter lim="800000"/>
            <a:headEnd/>
            <a:tailEnd/>
          </a:ln>
        </p:spPr>
      </p:pic>
      <p:pic>
        <p:nvPicPr>
          <p:cNvPr id="4" name="Picture 3">
            <a:extLst>
              <a:ext uri="{FF2B5EF4-FFF2-40B4-BE49-F238E27FC236}">
                <a16:creationId xmlns:a16="http://schemas.microsoft.com/office/drawing/2014/main" id="{95B387C4-6D7C-55AC-4F00-7177951F4BA1}"/>
              </a:ext>
            </a:extLst>
          </p:cNvPr>
          <p:cNvPicPr>
            <a:picLocks noChangeAspect="1"/>
          </p:cNvPicPr>
          <p:nvPr/>
        </p:nvPicPr>
        <p:blipFill>
          <a:blip r:embed="rId3"/>
          <a:stretch>
            <a:fillRect/>
          </a:stretch>
        </p:blipFill>
        <p:spPr>
          <a:xfrm>
            <a:off x="2283606" y="5653616"/>
            <a:ext cx="5031594" cy="885036"/>
          </a:xfrm>
          <a:prstGeom prst="rect">
            <a:avLst/>
          </a:prstGeom>
        </p:spPr>
      </p:pic>
      <p:sp>
        <p:nvSpPr>
          <p:cNvPr id="5" name="TextBox 4">
            <a:extLst>
              <a:ext uri="{FF2B5EF4-FFF2-40B4-BE49-F238E27FC236}">
                <a16:creationId xmlns:a16="http://schemas.microsoft.com/office/drawing/2014/main" id="{13F8D471-7885-ED7C-EA7D-A4BF927E7B39}"/>
              </a:ext>
            </a:extLst>
          </p:cNvPr>
          <p:cNvSpPr txBox="1"/>
          <p:nvPr/>
        </p:nvSpPr>
        <p:spPr>
          <a:xfrm>
            <a:off x="6192778" y="4157246"/>
            <a:ext cx="2217275" cy="338554"/>
          </a:xfrm>
          <a:prstGeom prst="rect">
            <a:avLst/>
          </a:prstGeom>
          <a:noFill/>
        </p:spPr>
        <p:txBody>
          <a:bodyPr wrap="none" rtlCol="0">
            <a:spAutoFit/>
          </a:bodyPr>
          <a:lstStyle/>
          <a:p>
            <a:r>
              <a:rPr lang="en-US" sz="1600" b="1" dirty="0"/>
              <a:t>(from silicate weathering)</a:t>
            </a:r>
          </a:p>
        </p:txBody>
      </p:sp>
      <p:sp>
        <p:nvSpPr>
          <p:cNvPr id="6" name="TextBox 5">
            <a:extLst>
              <a:ext uri="{FF2B5EF4-FFF2-40B4-BE49-F238E27FC236}">
                <a16:creationId xmlns:a16="http://schemas.microsoft.com/office/drawing/2014/main" id="{D2028DE7-7309-AAB0-FBEC-0E7600723B33}"/>
              </a:ext>
            </a:extLst>
          </p:cNvPr>
          <p:cNvSpPr txBox="1"/>
          <p:nvPr/>
        </p:nvSpPr>
        <p:spPr>
          <a:xfrm>
            <a:off x="755352" y="5410200"/>
            <a:ext cx="3267561" cy="338554"/>
          </a:xfrm>
          <a:prstGeom prst="rect">
            <a:avLst/>
          </a:prstGeom>
          <a:noFill/>
        </p:spPr>
        <p:txBody>
          <a:bodyPr wrap="none" rtlCol="0">
            <a:spAutoFit/>
          </a:bodyPr>
          <a:lstStyle/>
          <a:p>
            <a:r>
              <a:rPr lang="en-US" sz="1600" b="1" dirty="0"/>
              <a:t>Net Effect from Silicate Weathering:   </a:t>
            </a:r>
          </a:p>
        </p:txBody>
      </p:sp>
      <p:cxnSp>
        <p:nvCxnSpPr>
          <p:cNvPr id="11" name="Straight Connector 10">
            <a:extLst>
              <a:ext uri="{FF2B5EF4-FFF2-40B4-BE49-F238E27FC236}">
                <a16:creationId xmlns:a16="http://schemas.microsoft.com/office/drawing/2014/main" id="{52E7FDEC-CDD8-22F1-6B57-338F5AB94A78}"/>
              </a:ext>
            </a:extLst>
          </p:cNvPr>
          <p:cNvCxnSpPr/>
          <p:nvPr/>
        </p:nvCxnSpPr>
        <p:spPr bwMode="auto">
          <a:xfrm>
            <a:off x="3530080" y="1612640"/>
            <a:ext cx="2133600" cy="0"/>
          </a:xfrm>
          <a:prstGeom prst="line">
            <a:avLst/>
          </a:prstGeom>
          <a:solidFill>
            <a:schemeClr val="accent1"/>
          </a:solidFill>
          <a:ln w="41275" cap="flat" cmpd="sng" algn="ctr">
            <a:solidFill>
              <a:schemeClr val="tx2"/>
            </a:solidFill>
            <a:prstDash val="solid"/>
            <a:round/>
            <a:headEnd type="none" w="med" len="med"/>
            <a:tailEnd type="none" w="med" len="sm"/>
          </a:ln>
          <a:effectLst/>
        </p:spPr>
      </p:cxnSp>
      <p:sp>
        <p:nvSpPr>
          <p:cNvPr id="12" name="Rectangle 11">
            <a:extLst>
              <a:ext uri="{FF2B5EF4-FFF2-40B4-BE49-F238E27FC236}">
                <a16:creationId xmlns:a16="http://schemas.microsoft.com/office/drawing/2014/main" id="{B365B64F-94E5-3333-4D79-33CF374F2FA3}"/>
              </a:ext>
            </a:extLst>
          </p:cNvPr>
          <p:cNvSpPr/>
          <p:nvPr/>
        </p:nvSpPr>
        <p:spPr bwMode="auto">
          <a:xfrm>
            <a:off x="1447800" y="2720974"/>
            <a:ext cx="2010744" cy="457200"/>
          </a:xfrm>
          <a:prstGeom prst="rect">
            <a:avLst/>
          </a:prstGeom>
          <a:noFill/>
          <a:ln w="28575" cap="flat" cmpd="sng" algn="ctr">
            <a:solidFill>
              <a:srgbClr val="FF0000"/>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4" name="Straight Arrow Connector 13">
            <a:extLst>
              <a:ext uri="{FF2B5EF4-FFF2-40B4-BE49-F238E27FC236}">
                <a16:creationId xmlns:a16="http://schemas.microsoft.com/office/drawing/2014/main" id="{8E15079A-2B19-3B6F-3480-66342C7A5298}"/>
              </a:ext>
            </a:extLst>
          </p:cNvPr>
          <p:cNvCxnSpPr>
            <a:cxnSpLocks/>
          </p:cNvCxnSpPr>
          <p:nvPr/>
        </p:nvCxnSpPr>
        <p:spPr bwMode="auto">
          <a:xfrm flipH="1">
            <a:off x="3459220" y="2644775"/>
            <a:ext cx="426980" cy="152399"/>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6" name="TextBox 15">
            <a:extLst>
              <a:ext uri="{FF2B5EF4-FFF2-40B4-BE49-F238E27FC236}">
                <a16:creationId xmlns:a16="http://schemas.microsoft.com/office/drawing/2014/main" id="{3C9BE82B-6A88-DB41-197B-91C631F17636}"/>
              </a:ext>
            </a:extLst>
          </p:cNvPr>
          <p:cNvSpPr txBox="1"/>
          <p:nvPr/>
        </p:nvSpPr>
        <p:spPr>
          <a:xfrm>
            <a:off x="3785120" y="2464840"/>
            <a:ext cx="4286751" cy="338554"/>
          </a:xfrm>
          <a:prstGeom prst="rect">
            <a:avLst/>
          </a:prstGeom>
          <a:noFill/>
        </p:spPr>
        <p:txBody>
          <a:bodyPr wrap="none" rtlCol="0">
            <a:spAutoFit/>
          </a:bodyPr>
          <a:lstStyle/>
          <a:p>
            <a:r>
              <a:rPr lang="en-US" sz="1600" b="1" dirty="0"/>
              <a:t>Removes 2CO</a:t>
            </a:r>
            <a:r>
              <a:rPr lang="en-US" sz="1600" b="1" baseline="-25000" dirty="0"/>
              <a:t>2</a:t>
            </a:r>
            <a:r>
              <a:rPr lang="en-US" sz="1600" b="1" dirty="0"/>
              <a:t> through silicate weathering on land</a:t>
            </a:r>
          </a:p>
        </p:txBody>
      </p:sp>
      <p:sp>
        <p:nvSpPr>
          <p:cNvPr id="18" name="TextBox 17">
            <a:extLst>
              <a:ext uri="{FF2B5EF4-FFF2-40B4-BE49-F238E27FC236}">
                <a16:creationId xmlns:a16="http://schemas.microsoft.com/office/drawing/2014/main" id="{026B6BC4-089A-6B7E-56CF-0070B565E254}"/>
              </a:ext>
            </a:extLst>
          </p:cNvPr>
          <p:cNvSpPr txBox="1"/>
          <p:nvPr/>
        </p:nvSpPr>
        <p:spPr>
          <a:xfrm>
            <a:off x="2590800" y="6396335"/>
            <a:ext cx="1658319" cy="461665"/>
          </a:xfrm>
          <a:prstGeom prst="rect">
            <a:avLst/>
          </a:prstGeom>
          <a:noFill/>
        </p:spPr>
        <p:txBody>
          <a:bodyPr wrap="square">
            <a:spAutoFit/>
          </a:bodyPr>
          <a:lstStyle/>
          <a:p>
            <a:r>
              <a:rPr lang="en-US" sz="2400" b="1" dirty="0">
                <a:solidFill>
                  <a:srgbClr val="FF0000"/>
                </a:solidFill>
              </a:rPr>
              <a:t>Land</a:t>
            </a:r>
            <a:endParaRPr lang="en-US" sz="2400" dirty="0">
              <a:solidFill>
                <a:srgbClr val="FF0000"/>
              </a:solidFill>
            </a:endParaRPr>
          </a:p>
        </p:txBody>
      </p:sp>
      <p:sp>
        <p:nvSpPr>
          <p:cNvPr id="19" name="TextBox 18">
            <a:extLst>
              <a:ext uri="{FF2B5EF4-FFF2-40B4-BE49-F238E27FC236}">
                <a16:creationId xmlns:a16="http://schemas.microsoft.com/office/drawing/2014/main" id="{312CD28F-E4E7-6237-70DE-AA047352288E}"/>
              </a:ext>
            </a:extLst>
          </p:cNvPr>
          <p:cNvSpPr txBox="1"/>
          <p:nvPr/>
        </p:nvSpPr>
        <p:spPr>
          <a:xfrm>
            <a:off x="5428281" y="6383895"/>
            <a:ext cx="1658319" cy="461665"/>
          </a:xfrm>
          <a:prstGeom prst="rect">
            <a:avLst/>
          </a:prstGeom>
          <a:noFill/>
        </p:spPr>
        <p:txBody>
          <a:bodyPr wrap="square">
            <a:spAutoFit/>
          </a:bodyPr>
          <a:lstStyle/>
          <a:p>
            <a:r>
              <a:rPr lang="en-US" sz="2400" b="1" dirty="0">
                <a:solidFill>
                  <a:srgbClr val="FF0000"/>
                </a:solidFill>
              </a:rPr>
              <a:t>Ocean</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19</a:t>
            </a:fld>
            <a:endParaRPr lang="en-US"/>
          </a:p>
        </p:txBody>
      </p:sp>
      <p:pic>
        <p:nvPicPr>
          <p:cNvPr id="417794" name="Picture 2"/>
          <p:cNvPicPr>
            <a:picLocks noChangeAspect="1" noChangeArrowheads="1"/>
          </p:cNvPicPr>
          <p:nvPr/>
        </p:nvPicPr>
        <p:blipFill>
          <a:blip r:embed="rId2" cstate="print"/>
          <a:srcRect/>
          <a:stretch>
            <a:fillRect/>
          </a:stretch>
        </p:blipFill>
        <p:spPr bwMode="auto">
          <a:xfrm>
            <a:off x="228600" y="81355"/>
            <a:ext cx="8712200" cy="677664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Topics Covered So Far:</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
        <p:nvSpPr>
          <p:cNvPr id="6" name="Rectangle 3"/>
          <p:cNvSpPr txBox="1">
            <a:spLocks noChangeArrowheads="1"/>
          </p:cNvSpPr>
          <p:nvPr/>
        </p:nvSpPr>
        <p:spPr bwMode="auto">
          <a:xfrm>
            <a:off x="152400" y="838200"/>
            <a:ext cx="8915400" cy="5867400"/>
          </a:xfrm>
          <a:prstGeom prst="rect">
            <a:avLst/>
          </a:prstGeom>
          <a:noFill/>
          <a:ln w="9525">
            <a:noFill/>
            <a:miter lim="800000"/>
            <a:headEnd/>
            <a:tailEnd/>
          </a:ln>
        </p:spPr>
        <p:txBody>
          <a:bodyPr/>
          <a:lstStyle/>
          <a:p>
            <a:pPr marL="342900" indent="-342900" algn="l">
              <a:spcBef>
                <a:spcPct val="20000"/>
              </a:spcBef>
              <a:buFontTx/>
              <a:buChar char="•"/>
              <a:defRPr/>
            </a:pPr>
            <a:endParaRPr lang="en-US" sz="600" b="1" kern="0" dirty="0">
              <a:solidFill>
                <a:schemeClr val="bg1"/>
              </a:solidFill>
              <a:latin typeface="Microsoft Sans Serif" pitchFamily="34" charset="0"/>
            </a:endParaRPr>
          </a:p>
          <a:p>
            <a:pPr marL="342900" indent="-342900" algn="l">
              <a:spcBef>
                <a:spcPct val="20000"/>
              </a:spcBef>
              <a:buFontTx/>
              <a:buChar char="•"/>
              <a:defRPr/>
            </a:pPr>
            <a:r>
              <a:rPr lang="en-US" sz="2000" b="1" kern="0" dirty="0">
                <a:solidFill>
                  <a:schemeClr val="bg1"/>
                </a:solidFill>
                <a:latin typeface="Microsoft Sans Serif" pitchFamily="34" charset="0"/>
              </a:rPr>
              <a:t>First Half </a:t>
            </a:r>
            <a:r>
              <a:rPr lang="en-US" sz="1800" b="1" kern="0" dirty="0">
                <a:solidFill>
                  <a:schemeClr val="bg1"/>
                </a:solidFill>
                <a:latin typeface="Microsoft Sans Serif" pitchFamily="34" charset="0"/>
              </a:rPr>
              <a:t>(15 lectures)</a:t>
            </a:r>
            <a:r>
              <a:rPr lang="en-US" sz="2000" b="1" kern="0" dirty="0">
                <a:solidFill>
                  <a:schemeClr val="bg1"/>
                </a:solidFill>
                <a:latin typeface="Microsoft Sans Serif" pitchFamily="34" charset="0"/>
              </a:rPr>
              <a:t>: Climate Dynamics</a:t>
            </a:r>
            <a:r>
              <a:rPr lang="en-US" sz="1600" kern="0" dirty="0">
                <a:latin typeface="Microsoft Sans Serif" pitchFamily="34" charset="0"/>
              </a:rPr>
              <a:t>	</a:t>
            </a:r>
            <a:r>
              <a:rPr lang="en-US" sz="1800" kern="0" dirty="0">
                <a:latin typeface="Microsoft Sans Serif" pitchFamily="34" charset="0"/>
              </a:rPr>
              <a:t> </a:t>
            </a:r>
          </a:p>
          <a:p>
            <a:pPr marL="342900" indent="-342900" algn="l">
              <a:spcBef>
                <a:spcPct val="20000"/>
              </a:spcBef>
              <a:defRPr/>
            </a:pPr>
            <a:r>
              <a:rPr lang="en-US" sz="1800" kern="0" dirty="0">
                <a:solidFill>
                  <a:srgbClr val="C00000"/>
                </a:solidFill>
                <a:latin typeface="Microsoft Sans Serif" pitchFamily="34" charset="0"/>
              </a:rPr>
              <a:t>    </a:t>
            </a:r>
            <a:r>
              <a:rPr lang="en-US" sz="1800" b="1" kern="0" dirty="0">
                <a:solidFill>
                  <a:srgbClr val="C00000"/>
                </a:solidFill>
                <a:latin typeface="Microsoft Sans Serif" pitchFamily="34" charset="0"/>
              </a:rPr>
              <a:t>Part 1 – Overview of Earth’s Climate (3 lectures)</a:t>
            </a:r>
          </a:p>
          <a:p>
            <a:pPr marL="342900" indent="-342900" algn="l">
              <a:spcBef>
                <a:spcPct val="20000"/>
              </a:spcBef>
              <a:defRPr/>
            </a:pPr>
            <a:r>
              <a:rPr lang="en-US" sz="1800" b="1" kern="0" dirty="0">
                <a:latin typeface="Microsoft Sans Serif" pitchFamily="34" charset="0"/>
              </a:rPr>
              <a:t>       Lecture 1: The Earth Climate System</a:t>
            </a:r>
          </a:p>
          <a:p>
            <a:pPr marL="342900" indent="-342900" algn="l">
              <a:spcBef>
                <a:spcPct val="20000"/>
              </a:spcBef>
              <a:defRPr/>
            </a:pPr>
            <a:r>
              <a:rPr lang="en-US" sz="1800" b="1" kern="0" dirty="0">
                <a:latin typeface="Microsoft Sans Serif" pitchFamily="34" charset="0"/>
              </a:rPr>
              <a:t>	 Lecture 2: Characteristics of Earth’s Current Climate</a:t>
            </a:r>
          </a:p>
          <a:p>
            <a:pPr marL="342900" indent="-342900" algn="l">
              <a:spcBef>
                <a:spcPct val="20000"/>
              </a:spcBef>
              <a:defRPr/>
            </a:pPr>
            <a:r>
              <a:rPr lang="en-US" sz="1800" b="1" kern="0" dirty="0">
                <a:latin typeface="Microsoft Sans Serif" pitchFamily="34" charset="0"/>
              </a:rPr>
              <a:t>	 Lecture 3: Evolution of Earth’s Climate over its History</a:t>
            </a:r>
          </a:p>
          <a:p>
            <a:pPr marL="342900" indent="-342900" algn="l">
              <a:spcBef>
                <a:spcPct val="20000"/>
              </a:spcBef>
              <a:defRPr/>
            </a:pPr>
            <a:r>
              <a:rPr lang="en-US" sz="1800" b="1" kern="0" dirty="0">
                <a:latin typeface="Microsoft Sans Serif" pitchFamily="34" charset="0"/>
              </a:rPr>
              <a:t>	</a:t>
            </a:r>
            <a:endParaRPr lang="en-US" sz="400" b="1" kern="0" dirty="0">
              <a:latin typeface="Microsoft Sans Serif" pitchFamily="34" charset="0"/>
            </a:endParaRPr>
          </a:p>
          <a:p>
            <a:pPr marL="342900" indent="-342900" algn="l">
              <a:spcBef>
                <a:spcPct val="20000"/>
              </a:spcBef>
              <a:defRPr/>
            </a:pPr>
            <a:r>
              <a:rPr lang="en-US" sz="1800" b="1" kern="0" dirty="0">
                <a:solidFill>
                  <a:srgbClr val="C00000"/>
                </a:solidFill>
                <a:latin typeface="Microsoft Sans Serif" pitchFamily="34" charset="0"/>
              </a:rPr>
              <a:t>    Part 2 -  Processes Controlling the Climate</a:t>
            </a: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Lecture 4: The Global Energy Balance and Greenhouse Effect</a:t>
            </a:r>
          </a:p>
          <a:p>
            <a:pPr marL="342900" indent="-342900" algn="l">
              <a:spcBef>
                <a:spcPct val="20000"/>
              </a:spcBef>
              <a:defRPr/>
            </a:pPr>
            <a:r>
              <a:rPr lang="en-US" sz="1800" b="1" kern="0" dirty="0">
                <a:latin typeface="Microsoft Sans Serif" pitchFamily="34" charset="0"/>
              </a:rPr>
              <a:t>	Lecture 5: Surface and Atmospheric Energy Balances</a:t>
            </a:r>
          </a:p>
          <a:p>
            <a:pPr marL="342900" indent="-342900" algn="l">
              <a:spcBef>
                <a:spcPct val="20000"/>
              </a:spcBef>
              <a:defRPr/>
            </a:pPr>
            <a:r>
              <a:rPr lang="en-US" sz="1800" b="1" kern="0" dirty="0">
                <a:latin typeface="Microsoft Sans Serif" pitchFamily="34" charset="0"/>
              </a:rPr>
              <a:t>      Lecture 6: The Hydrologic Cycle and Climate</a:t>
            </a:r>
          </a:p>
          <a:p>
            <a:pPr marL="342900" indent="-342900" algn="l">
              <a:spcBef>
                <a:spcPct val="20000"/>
              </a:spcBef>
              <a:defRPr/>
            </a:pPr>
            <a:r>
              <a:rPr lang="en-US" sz="1800" b="1" kern="0" dirty="0">
                <a:latin typeface="Microsoft Sans Serif" pitchFamily="34" charset="0"/>
              </a:rPr>
              <a:t>	Lectures 7-8: Atmospheric General Circulation &amp;Transport of Energy and Moisture</a:t>
            </a:r>
          </a:p>
          <a:p>
            <a:pPr marL="342900" indent="-342900" algn="l">
              <a:spcBef>
                <a:spcPct val="20000"/>
              </a:spcBef>
              <a:defRPr/>
            </a:pPr>
            <a:r>
              <a:rPr lang="en-US" sz="1800" b="1" kern="0" dirty="0">
                <a:latin typeface="Microsoft Sans Serif" pitchFamily="34" charset="0"/>
              </a:rPr>
              <a:t>	Lectures :9-10 Ocean General Circulation and Climate</a:t>
            </a:r>
          </a:p>
          <a:p>
            <a:pPr marL="342900" indent="-342900" algn="l">
              <a:spcBef>
                <a:spcPct val="20000"/>
              </a:spcBef>
              <a:defRPr/>
            </a:pPr>
            <a:r>
              <a:rPr lang="en-US" sz="1800" b="1" kern="0" dirty="0">
                <a:latin typeface="Microsoft Sans Serif" pitchFamily="34" charset="0"/>
              </a:rPr>
              <a:t>      Lecture 11:  Water Vapor, Clouds, and Aerosols</a:t>
            </a:r>
          </a:p>
          <a:p>
            <a:pPr marL="342900" indent="-342900" algn="l">
              <a:spcBef>
                <a:spcPct val="20000"/>
              </a:spcBef>
              <a:defRPr/>
            </a:pPr>
            <a:r>
              <a:rPr lang="en-US" sz="1800" b="1" kern="0" dirty="0">
                <a:latin typeface="Microsoft Sans Serif" pitchFamily="34" charset="0"/>
              </a:rPr>
              <a:t>	 Lecture 12: Atmospheric Convection</a:t>
            </a: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seoblackhat.com/images/co2-vs-temp.jpg"/>
          <p:cNvPicPr>
            <a:picLocks noChangeAspect="1" noChangeArrowheads="1"/>
          </p:cNvPicPr>
          <p:nvPr/>
        </p:nvPicPr>
        <p:blipFill>
          <a:blip r:embed="rId2" cstate="print"/>
          <a:srcRect/>
          <a:stretch>
            <a:fillRect/>
          </a:stretch>
        </p:blipFill>
        <p:spPr bwMode="auto">
          <a:xfrm>
            <a:off x="381000" y="76200"/>
            <a:ext cx="8458200" cy="6696075"/>
          </a:xfrm>
          <a:prstGeom prst="rect">
            <a:avLst/>
          </a:prstGeom>
          <a:noFill/>
        </p:spPr>
      </p:pic>
      <p:grpSp>
        <p:nvGrpSpPr>
          <p:cNvPr id="2" name="Group 7"/>
          <p:cNvGrpSpPr/>
          <p:nvPr/>
        </p:nvGrpSpPr>
        <p:grpSpPr>
          <a:xfrm>
            <a:off x="832022" y="838200"/>
            <a:ext cx="7930978" cy="3524310"/>
            <a:chOff x="832022" y="838200"/>
            <a:chExt cx="7930978" cy="3524310"/>
          </a:xfrm>
        </p:grpSpPr>
        <p:cxnSp>
          <p:nvCxnSpPr>
            <p:cNvPr id="4" name="Straight Connector 3"/>
            <p:cNvCxnSpPr/>
            <p:nvPr/>
          </p:nvCxnSpPr>
          <p:spPr bwMode="auto">
            <a:xfrm>
              <a:off x="832022" y="1200666"/>
              <a:ext cx="7924800" cy="0"/>
            </a:xfrm>
            <a:prstGeom prst="line">
              <a:avLst/>
            </a:prstGeom>
            <a:solidFill>
              <a:schemeClr val="accent1"/>
            </a:solidFill>
            <a:ln w="25400" cap="flat" cmpd="sng" algn="ctr">
              <a:solidFill>
                <a:schemeClr val="tx2"/>
              </a:solidFill>
              <a:prstDash val="solid"/>
              <a:round/>
              <a:headEnd type="none" w="med" len="med"/>
              <a:tailEnd type="none" w="med" len="sm"/>
            </a:ln>
            <a:effectLst/>
          </p:spPr>
        </p:cxnSp>
        <p:cxnSp>
          <p:nvCxnSpPr>
            <p:cNvPr id="5" name="Straight Connector 4"/>
            <p:cNvCxnSpPr/>
            <p:nvPr/>
          </p:nvCxnSpPr>
          <p:spPr bwMode="auto">
            <a:xfrm>
              <a:off x="838200" y="4361934"/>
              <a:ext cx="7924800" cy="0"/>
            </a:xfrm>
            <a:prstGeom prst="line">
              <a:avLst/>
            </a:prstGeom>
            <a:solidFill>
              <a:schemeClr val="accent1"/>
            </a:solidFill>
            <a:ln w="25400" cap="flat" cmpd="sng" algn="ctr">
              <a:solidFill>
                <a:schemeClr val="tx2"/>
              </a:solidFill>
              <a:prstDash val="solid"/>
              <a:round/>
              <a:headEnd type="none" w="med" len="med"/>
              <a:tailEnd type="none" w="med" len="sm"/>
            </a:ln>
            <a:effectLst/>
          </p:spPr>
        </p:cxnSp>
        <p:sp>
          <p:nvSpPr>
            <p:cNvPr id="6" name="TextBox 5"/>
            <p:cNvSpPr txBox="1"/>
            <p:nvPr/>
          </p:nvSpPr>
          <p:spPr>
            <a:xfrm>
              <a:off x="2884690" y="838200"/>
              <a:ext cx="1915910" cy="400110"/>
            </a:xfrm>
            <a:prstGeom prst="rect">
              <a:avLst/>
            </a:prstGeom>
            <a:noFill/>
          </p:spPr>
          <p:txBody>
            <a:bodyPr wrap="none" rtlCol="0">
              <a:spAutoFit/>
            </a:bodyPr>
            <a:lstStyle/>
            <a:p>
              <a:r>
                <a:rPr lang="en-US" sz="2000" dirty="0">
                  <a:solidFill>
                    <a:srgbClr val="000000"/>
                  </a:solidFill>
                </a:rPr>
                <a:t>Preindustrial Level</a:t>
              </a:r>
            </a:p>
          </p:txBody>
        </p:sp>
        <p:sp>
          <p:nvSpPr>
            <p:cNvPr id="7" name="TextBox 6"/>
            <p:cNvSpPr txBox="1"/>
            <p:nvPr/>
          </p:nvSpPr>
          <p:spPr>
            <a:xfrm>
              <a:off x="838200" y="3962400"/>
              <a:ext cx="1456168" cy="400110"/>
            </a:xfrm>
            <a:prstGeom prst="rect">
              <a:avLst/>
            </a:prstGeom>
            <a:noFill/>
          </p:spPr>
          <p:txBody>
            <a:bodyPr wrap="none" rtlCol="0">
              <a:spAutoFit/>
            </a:bodyPr>
            <a:lstStyle/>
            <a:p>
              <a:r>
                <a:rPr lang="en-US" sz="2000" dirty="0">
                  <a:solidFill>
                    <a:srgbClr val="000000"/>
                  </a:solidFill>
                </a:rPr>
                <a:t>Today’s Level</a:t>
              </a:r>
            </a:p>
          </p:txBody>
        </p:sp>
      </p:grpSp>
      <p:cxnSp>
        <p:nvCxnSpPr>
          <p:cNvPr id="9" name="Straight Connector 8"/>
          <p:cNvCxnSpPr/>
          <p:nvPr/>
        </p:nvCxnSpPr>
        <p:spPr bwMode="auto">
          <a:xfrm rot="10800000">
            <a:off x="801132" y="5962134"/>
            <a:ext cx="7924800" cy="0"/>
          </a:xfrm>
          <a:prstGeom prst="line">
            <a:avLst/>
          </a:prstGeom>
          <a:solidFill>
            <a:schemeClr val="accent1"/>
          </a:solidFill>
          <a:ln w="25400" cap="flat" cmpd="sng" algn="ctr">
            <a:solidFill>
              <a:schemeClr val="tx2"/>
            </a:solidFill>
            <a:prstDash val="solid"/>
            <a:round/>
            <a:headEnd type="triangle" w="lg" len="lg"/>
            <a:tailEnd type="none" w="med" len="sm"/>
          </a:ln>
          <a:effectLst/>
        </p:spPr>
      </p:cxnSp>
      <p:sp>
        <p:nvSpPr>
          <p:cNvPr id="10" name="TextBox 9"/>
          <p:cNvSpPr txBox="1"/>
          <p:nvPr/>
        </p:nvSpPr>
        <p:spPr>
          <a:xfrm>
            <a:off x="1141632" y="3276600"/>
            <a:ext cx="7468968" cy="400110"/>
          </a:xfrm>
          <a:prstGeom prst="rect">
            <a:avLst/>
          </a:prstGeom>
          <a:noFill/>
        </p:spPr>
        <p:txBody>
          <a:bodyPr wrap="none" rtlCol="0">
            <a:spAutoFit/>
          </a:bodyPr>
          <a:lstStyle/>
          <a:p>
            <a:r>
              <a:rPr lang="en-US" sz="2000" dirty="0">
                <a:solidFill>
                  <a:srgbClr val="FF0000"/>
                </a:solidFill>
              </a:rPr>
              <a:t>T and CO</a:t>
            </a:r>
            <a:r>
              <a:rPr lang="en-US" sz="2000" baseline="-25000" dirty="0">
                <a:solidFill>
                  <a:srgbClr val="FF0000"/>
                </a:solidFill>
              </a:rPr>
              <a:t>2</a:t>
            </a:r>
            <a:r>
              <a:rPr lang="en-US" sz="2000" dirty="0">
                <a:solidFill>
                  <a:srgbClr val="FF0000"/>
                </a:solidFill>
              </a:rPr>
              <a:t> Levels are correlated, but it’s unclear which is the cause and effect.</a:t>
            </a:r>
          </a:p>
        </p:txBody>
      </p:sp>
      <p:cxnSp>
        <p:nvCxnSpPr>
          <p:cNvPr id="11" name="Straight Arrow Connector 10"/>
          <p:cNvCxnSpPr/>
          <p:nvPr/>
        </p:nvCxnSpPr>
        <p:spPr bwMode="auto">
          <a:xfrm>
            <a:off x="5549538" y="4158345"/>
            <a:ext cx="685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2" name="Straight Arrow Connector 11"/>
          <p:cNvCxnSpPr/>
          <p:nvPr/>
        </p:nvCxnSpPr>
        <p:spPr bwMode="auto">
          <a:xfrm flipH="1">
            <a:off x="4177938" y="4158345"/>
            <a:ext cx="685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3" name="TextBox 12"/>
          <p:cNvSpPr txBox="1"/>
          <p:nvPr/>
        </p:nvSpPr>
        <p:spPr>
          <a:xfrm>
            <a:off x="4838343" y="3949338"/>
            <a:ext cx="787395" cy="369332"/>
          </a:xfrm>
          <a:prstGeom prst="rect">
            <a:avLst/>
          </a:prstGeom>
          <a:noFill/>
        </p:spPr>
        <p:txBody>
          <a:bodyPr wrap="none" rtlCol="0">
            <a:spAutoFit/>
          </a:bodyPr>
          <a:lstStyle/>
          <a:p>
            <a:r>
              <a:rPr lang="en-US" sz="1800" b="1" dirty="0"/>
              <a:t>100kyr</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457200" y="762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Ice Age</a:t>
            </a:r>
          </a:p>
        </p:txBody>
      </p:sp>
      <p:sp>
        <p:nvSpPr>
          <p:cNvPr id="3076" name="Text Box 4"/>
          <p:cNvSpPr txBox="1">
            <a:spLocks noChangeArrowheads="1"/>
          </p:cNvSpPr>
          <p:nvPr/>
        </p:nvSpPr>
        <p:spPr bwMode="auto">
          <a:xfrm>
            <a:off x="4505325" y="5192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705600"/>
            <a:ext cx="1905000" cy="457200"/>
          </a:xfrm>
        </p:spPr>
        <p:txBody>
          <a:bodyPr/>
          <a:lstStyle/>
          <a:p>
            <a:pPr>
              <a:defRPr/>
            </a:pPr>
            <a:fld id="{11004247-48B2-4E85-AE06-0779406BEB7B}" type="slidenum">
              <a:rPr lang="en-US" smtClean="0">
                <a:solidFill>
                  <a:srgbClr val="000000"/>
                </a:solidFill>
              </a:rPr>
              <a:pPr>
                <a:defRPr/>
              </a:pPr>
              <a:t>21</a:t>
            </a:fld>
            <a:endParaRPr lang="en-US" dirty="0">
              <a:solidFill>
                <a:srgbClr val="000000"/>
              </a:solidFill>
            </a:endParaRPr>
          </a:p>
        </p:txBody>
      </p:sp>
      <p:sp>
        <p:nvSpPr>
          <p:cNvPr id="6" name="Rectangle 3"/>
          <p:cNvSpPr txBox="1">
            <a:spLocks noChangeArrowheads="1"/>
          </p:cNvSpPr>
          <p:nvPr/>
        </p:nvSpPr>
        <p:spPr bwMode="auto">
          <a:xfrm>
            <a:off x="152400" y="12954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228600" y="762000"/>
            <a:ext cx="8839200" cy="57912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dirty="0">
                <a:solidFill>
                  <a:srgbClr val="000000"/>
                </a:solidFill>
                <a:latin typeface="Microsoft Sans Serif" pitchFamily="34" charset="0"/>
                <a:cs typeface="Microsoft Sans Serif" pitchFamily="34" charset="0"/>
              </a:rPr>
              <a:t>An </a:t>
            </a:r>
            <a:r>
              <a:rPr lang="en-US" b="1" dirty="0">
                <a:solidFill>
                  <a:srgbClr val="FF3300"/>
                </a:solidFill>
                <a:latin typeface="Microsoft Sans Serif" pitchFamily="34" charset="0"/>
                <a:cs typeface="Microsoft Sans Serif" pitchFamily="34" charset="0"/>
              </a:rPr>
              <a:t>ice age</a:t>
            </a:r>
            <a:r>
              <a:rPr lang="en-US" sz="2400" dirty="0">
                <a:solidFill>
                  <a:srgbClr val="000000"/>
                </a:solidFill>
                <a:latin typeface="Microsoft Sans Serif" pitchFamily="34" charset="0"/>
                <a:cs typeface="Microsoft Sans Serif" pitchFamily="34" charset="0"/>
              </a:rPr>
              <a:t> is a period of long-term reduction in the </a:t>
            </a:r>
            <a:r>
              <a:rPr lang="en-US" sz="2400" dirty="0">
                <a:solidFill>
                  <a:srgbClr val="000000"/>
                </a:solidFill>
                <a:latin typeface="Microsoft Sans Serif" pitchFamily="34" charset="0"/>
                <a:cs typeface="Microsoft Sans Serif" pitchFamily="34" charset="0"/>
                <a:hlinkClick r:id="rId3" tooltip="Temperature"/>
              </a:rPr>
              <a:t>temperature</a:t>
            </a:r>
            <a:r>
              <a:rPr lang="en-US" sz="2400" dirty="0">
                <a:solidFill>
                  <a:srgbClr val="000000"/>
                </a:solidFill>
                <a:latin typeface="Microsoft Sans Serif" pitchFamily="34" charset="0"/>
                <a:cs typeface="Microsoft Sans Serif" pitchFamily="34" charset="0"/>
              </a:rPr>
              <a:t> of the </a:t>
            </a:r>
            <a:r>
              <a:rPr lang="en-US" sz="2400" dirty="0">
                <a:solidFill>
                  <a:srgbClr val="000000"/>
                </a:solidFill>
                <a:latin typeface="Microsoft Sans Serif" pitchFamily="34" charset="0"/>
                <a:cs typeface="Microsoft Sans Serif" pitchFamily="34" charset="0"/>
                <a:hlinkClick r:id="rId4" tooltip="Earth"/>
              </a:rPr>
              <a:t>Earth</a:t>
            </a:r>
            <a:r>
              <a:rPr lang="en-US" sz="2400" dirty="0">
                <a:solidFill>
                  <a:srgbClr val="000000"/>
                </a:solidFill>
                <a:latin typeface="Microsoft Sans Serif" pitchFamily="34" charset="0"/>
                <a:cs typeface="Microsoft Sans Serif" pitchFamily="34" charset="0"/>
              </a:rPr>
              <a:t>'s surface and atmosphere, resulting in the presence or expansion of continental </a:t>
            </a:r>
            <a:r>
              <a:rPr lang="en-US" sz="2400" dirty="0">
                <a:solidFill>
                  <a:srgbClr val="000000"/>
                </a:solidFill>
                <a:latin typeface="Microsoft Sans Serif" pitchFamily="34" charset="0"/>
                <a:cs typeface="Microsoft Sans Serif" pitchFamily="34" charset="0"/>
                <a:hlinkClick r:id="rId5" tooltip="Ice sheet"/>
              </a:rPr>
              <a:t>ice sheets</a:t>
            </a:r>
            <a:r>
              <a:rPr lang="en-US" sz="2400" dirty="0">
                <a:solidFill>
                  <a:srgbClr val="000000"/>
                </a:solidFill>
                <a:latin typeface="Microsoft Sans Serif" pitchFamily="34" charset="0"/>
                <a:cs typeface="Microsoft Sans Serif" pitchFamily="34" charset="0"/>
              </a:rPr>
              <a:t>, polar </a:t>
            </a:r>
            <a:r>
              <a:rPr lang="en-US" sz="2400" dirty="0">
                <a:solidFill>
                  <a:srgbClr val="000000"/>
                </a:solidFill>
                <a:latin typeface="Microsoft Sans Serif" pitchFamily="34" charset="0"/>
                <a:cs typeface="Microsoft Sans Serif" pitchFamily="34" charset="0"/>
                <a:hlinkClick r:id="rId6" tooltip="Ice"/>
              </a:rPr>
              <a:t>ice</a:t>
            </a:r>
            <a:r>
              <a:rPr lang="en-US" sz="2400" dirty="0">
                <a:solidFill>
                  <a:srgbClr val="000000"/>
                </a:solidFill>
                <a:latin typeface="Microsoft Sans Serif" pitchFamily="34" charset="0"/>
                <a:cs typeface="Microsoft Sans Serif" pitchFamily="34" charset="0"/>
              </a:rPr>
              <a:t> sheets and alpine </a:t>
            </a:r>
            <a:r>
              <a:rPr lang="en-US" sz="2400" dirty="0">
                <a:solidFill>
                  <a:srgbClr val="000000"/>
                </a:solidFill>
                <a:latin typeface="Microsoft Sans Serif" pitchFamily="34" charset="0"/>
                <a:cs typeface="Microsoft Sans Serif" pitchFamily="34" charset="0"/>
                <a:hlinkClick r:id="rId7" tooltip="Glacier"/>
              </a:rPr>
              <a:t>glaciers</a:t>
            </a:r>
            <a:r>
              <a:rPr lang="en-US" sz="2400" dirty="0">
                <a:solidFill>
                  <a:srgbClr val="000000"/>
                </a:solidFill>
                <a:latin typeface="Microsoft Sans Serif" pitchFamily="34" charset="0"/>
                <a:cs typeface="Microsoft Sans Serif" pitchFamily="34" charset="0"/>
              </a:rPr>
              <a:t>. </a:t>
            </a:r>
          </a:p>
          <a:p>
            <a:pPr marL="342900" indent="-342900" algn="l">
              <a:spcBef>
                <a:spcPct val="20000"/>
              </a:spcBef>
              <a:buFontTx/>
              <a:buChar char="•"/>
              <a:defRPr/>
            </a:pPr>
            <a:r>
              <a:rPr lang="en-US" sz="2400" dirty="0">
                <a:solidFill>
                  <a:srgbClr val="000000"/>
                </a:solidFill>
                <a:latin typeface="Microsoft Sans Serif" pitchFamily="34" charset="0"/>
                <a:cs typeface="Microsoft Sans Serif" pitchFamily="34" charset="0"/>
              </a:rPr>
              <a:t>Within a long-term ice age, individual pulses of cold climate are termed "</a:t>
            </a:r>
            <a:r>
              <a:rPr lang="en-US" sz="2400" dirty="0">
                <a:solidFill>
                  <a:srgbClr val="000000"/>
                </a:solidFill>
                <a:latin typeface="Microsoft Sans Serif" pitchFamily="34" charset="0"/>
                <a:cs typeface="Microsoft Sans Serif" pitchFamily="34" charset="0"/>
                <a:hlinkClick r:id="rId8" tooltip="Glacial period"/>
              </a:rPr>
              <a:t>glacial periods</a:t>
            </a:r>
            <a:r>
              <a:rPr lang="en-US" sz="2400" dirty="0">
                <a:solidFill>
                  <a:srgbClr val="000000"/>
                </a:solidFill>
                <a:latin typeface="Microsoft Sans Serif" pitchFamily="34" charset="0"/>
                <a:cs typeface="Microsoft Sans Serif" pitchFamily="34" charset="0"/>
              </a:rPr>
              <a:t>" (or alternatively "</a:t>
            </a:r>
            <a:r>
              <a:rPr lang="en-US" sz="2400" dirty="0" err="1">
                <a:solidFill>
                  <a:srgbClr val="000000"/>
                </a:solidFill>
                <a:latin typeface="Microsoft Sans Serif" pitchFamily="34" charset="0"/>
                <a:cs typeface="Microsoft Sans Serif" pitchFamily="34" charset="0"/>
              </a:rPr>
              <a:t>glacials</a:t>
            </a:r>
            <a:r>
              <a:rPr lang="en-US" sz="2400" dirty="0">
                <a:solidFill>
                  <a:srgbClr val="000000"/>
                </a:solidFill>
                <a:latin typeface="Microsoft Sans Serif" pitchFamily="34" charset="0"/>
                <a:cs typeface="Microsoft Sans Serif" pitchFamily="34" charset="0"/>
              </a:rPr>
              <a:t>" or "glaciations" or colloquially as "ice age"), and intermittent warm periods are called "</a:t>
            </a:r>
            <a:r>
              <a:rPr lang="en-US" sz="2400" dirty="0" err="1">
                <a:solidFill>
                  <a:srgbClr val="000000"/>
                </a:solidFill>
                <a:latin typeface="Microsoft Sans Serif" pitchFamily="34" charset="0"/>
                <a:cs typeface="Microsoft Sans Serif" pitchFamily="34" charset="0"/>
                <a:hlinkClick r:id="rId9" tooltip="Interglacial"/>
              </a:rPr>
              <a:t>interglacials</a:t>
            </a:r>
            <a:r>
              <a:rPr lang="en-US" sz="2400" dirty="0">
                <a:solidFill>
                  <a:srgbClr val="000000"/>
                </a:solidFill>
                <a:latin typeface="Microsoft Sans Serif" pitchFamily="34" charset="0"/>
                <a:cs typeface="Microsoft Sans Serif" pitchFamily="34" charset="0"/>
              </a:rPr>
              <a:t>". </a:t>
            </a:r>
          </a:p>
        </p:txBody>
      </p:sp>
      <p:pic>
        <p:nvPicPr>
          <p:cNvPr id="9" name="Picture 2" descr="http://seoblackhat.com/images/co2-vs-temp.jpg"/>
          <p:cNvPicPr>
            <a:picLocks noChangeAspect="1" noChangeArrowheads="1"/>
          </p:cNvPicPr>
          <p:nvPr/>
        </p:nvPicPr>
        <p:blipFill>
          <a:blip r:embed="rId10" cstate="print"/>
          <a:srcRect t="51209" b="8962"/>
          <a:stretch>
            <a:fillRect/>
          </a:stretch>
        </p:blipFill>
        <p:spPr bwMode="auto">
          <a:xfrm>
            <a:off x="304800" y="4114800"/>
            <a:ext cx="8458200" cy="2667000"/>
          </a:xfrm>
          <a:prstGeom prst="rect">
            <a:avLst/>
          </a:prstGeom>
          <a:noFill/>
        </p:spPr>
      </p:pic>
      <p:sp>
        <p:nvSpPr>
          <p:cNvPr id="14" name="Oval 13"/>
          <p:cNvSpPr/>
          <p:nvPr/>
        </p:nvSpPr>
        <p:spPr bwMode="auto">
          <a:xfrm rot="1800000">
            <a:off x="671046" y="5241044"/>
            <a:ext cx="1602612" cy="685800"/>
          </a:xfrm>
          <a:prstGeom prst="ellipse">
            <a:avLst/>
          </a:prstGeom>
          <a:no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FF3300"/>
              </a:solidFill>
            </a:endParaRPr>
          </a:p>
        </p:txBody>
      </p:sp>
      <p:sp>
        <p:nvSpPr>
          <p:cNvPr id="16" name="Rectangle 15"/>
          <p:cNvSpPr/>
          <p:nvPr/>
        </p:nvSpPr>
        <p:spPr>
          <a:xfrm>
            <a:off x="2819400" y="4705290"/>
            <a:ext cx="1080744" cy="400110"/>
          </a:xfrm>
          <a:prstGeom prst="rect">
            <a:avLst/>
          </a:prstGeom>
        </p:spPr>
        <p:txBody>
          <a:bodyPr wrap="none">
            <a:spAutoFit/>
          </a:bodyPr>
          <a:lstStyle/>
          <a:p>
            <a:r>
              <a:rPr lang="en-US" sz="2000" b="1" dirty="0">
                <a:solidFill>
                  <a:schemeClr val="bg1"/>
                </a:solidFill>
                <a:latin typeface="Microsoft Sans Serif" pitchFamily="34" charset="0"/>
                <a:cs typeface="Microsoft Sans Serif" pitchFamily="34" charset="0"/>
              </a:rPr>
              <a:t>ice age</a:t>
            </a:r>
            <a:r>
              <a:rPr lang="en-US" sz="1800" dirty="0">
                <a:solidFill>
                  <a:schemeClr val="bg1"/>
                </a:solidFill>
                <a:latin typeface="Microsoft Sans Serif" pitchFamily="34" charset="0"/>
                <a:cs typeface="Microsoft Sans Serif" pitchFamily="34" charset="0"/>
              </a:rPr>
              <a:t> </a:t>
            </a:r>
            <a:endParaRPr lang="en-US" sz="2000" dirty="0">
              <a:solidFill>
                <a:schemeClr val="bg1"/>
              </a:solidFill>
            </a:endParaRPr>
          </a:p>
        </p:txBody>
      </p:sp>
      <p:grpSp>
        <p:nvGrpSpPr>
          <p:cNvPr id="3" name="Group 19"/>
          <p:cNvGrpSpPr/>
          <p:nvPr/>
        </p:nvGrpSpPr>
        <p:grpSpPr>
          <a:xfrm>
            <a:off x="6145949" y="4419600"/>
            <a:ext cx="2845651" cy="1308012"/>
            <a:chOff x="6145949" y="4419600"/>
            <a:chExt cx="2845651" cy="1308012"/>
          </a:xfrm>
        </p:grpSpPr>
        <p:sp>
          <p:nvSpPr>
            <p:cNvPr id="17" name="Rectangle 16"/>
            <p:cNvSpPr/>
            <p:nvPr/>
          </p:nvSpPr>
          <p:spPr>
            <a:xfrm>
              <a:off x="6145949" y="4419600"/>
              <a:ext cx="2845651" cy="369332"/>
            </a:xfrm>
            <a:prstGeom prst="rect">
              <a:avLst/>
            </a:prstGeom>
          </p:spPr>
          <p:txBody>
            <a:bodyPr wrap="none">
              <a:spAutoFit/>
            </a:bodyPr>
            <a:lstStyle/>
            <a:p>
              <a:r>
                <a:rPr lang="en-US" sz="1800" b="1" dirty="0" err="1">
                  <a:solidFill>
                    <a:srgbClr val="FF3300"/>
                  </a:solidFill>
                  <a:latin typeface="Microsoft Sans Serif" pitchFamily="34" charset="0"/>
                  <a:cs typeface="Microsoft Sans Serif" pitchFamily="34" charset="0"/>
                </a:rPr>
                <a:t>Glaical-interglaical</a:t>
              </a:r>
              <a:r>
                <a:rPr lang="en-US" sz="1800" b="1" dirty="0">
                  <a:solidFill>
                    <a:srgbClr val="FF3300"/>
                  </a:solidFill>
                  <a:latin typeface="Microsoft Sans Serif" pitchFamily="34" charset="0"/>
                  <a:cs typeface="Microsoft Sans Serif" pitchFamily="34" charset="0"/>
                </a:rPr>
                <a:t> cycles</a:t>
              </a:r>
              <a:r>
                <a:rPr lang="en-US" sz="1600" dirty="0">
                  <a:solidFill>
                    <a:srgbClr val="000000"/>
                  </a:solidFill>
                  <a:latin typeface="Microsoft Sans Serif" pitchFamily="34" charset="0"/>
                  <a:cs typeface="Microsoft Sans Serif" pitchFamily="34" charset="0"/>
                </a:rPr>
                <a:t> </a:t>
              </a:r>
              <a:endParaRPr lang="en-US" sz="1800" dirty="0">
                <a:solidFill>
                  <a:srgbClr val="000000"/>
                </a:solidFill>
              </a:endParaRPr>
            </a:p>
          </p:txBody>
        </p:sp>
        <p:cxnSp>
          <p:nvCxnSpPr>
            <p:cNvPr id="19" name="Straight Arrow Connector 18"/>
            <p:cNvCxnSpPr/>
            <p:nvPr/>
          </p:nvCxnSpPr>
          <p:spPr bwMode="auto">
            <a:xfrm>
              <a:off x="7696200" y="4737012"/>
              <a:ext cx="76200" cy="990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sp>
        <p:nvSpPr>
          <p:cNvPr id="18" name="Oval 17"/>
          <p:cNvSpPr/>
          <p:nvPr/>
        </p:nvSpPr>
        <p:spPr bwMode="auto">
          <a:xfrm rot="1800000">
            <a:off x="2448092" y="5281300"/>
            <a:ext cx="1602612" cy="685800"/>
          </a:xfrm>
          <a:prstGeom prst="ellipse">
            <a:avLst/>
          </a:prstGeom>
          <a:no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FF3300"/>
              </a:solidFill>
            </a:endParaRPr>
          </a:p>
        </p:txBody>
      </p:sp>
      <p:sp>
        <p:nvSpPr>
          <p:cNvPr id="20" name="Oval 19"/>
          <p:cNvSpPr/>
          <p:nvPr/>
        </p:nvSpPr>
        <p:spPr bwMode="auto">
          <a:xfrm rot="1800000">
            <a:off x="4158497" y="5338018"/>
            <a:ext cx="1905254" cy="685800"/>
          </a:xfrm>
          <a:prstGeom prst="ellipse">
            <a:avLst/>
          </a:prstGeom>
          <a:no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FF3300"/>
              </a:solidFill>
            </a:endParaRPr>
          </a:p>
        </p:txBody>
      </p:sp>
      <p:sp>
        <p:nvSpPr>
          <p:cNvPr id="21" name="Oval 20"/>
          <p:cNvSpPr/>
          <p:nvPr/>
        </p:nvSpPr>
        <p:spPr bwMode="auto">
          <a:xfrm rot="1200000">
            <a:off x="6234891" y="5238468"/>
            <a:ext cx="2167864" cy="885032"/>
          </a:xfrm>
          <a:prstGeom prst="ellipse">
            <a:avLst/>
          </a:prstGeom>
          <a:no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FF3300"/>
              </a:solidFill>
            </a:endParaRPr>
          </a:p>
        </p:txBody>
      </p:sp>
      <p:sp>
        <p:nvSpPr>
          <p:cNvPr id="22" name="TextBox 21"/>
          <p:cNvSpPr txBox="1"/>
          <p:nvPr/>
        </p:nvSpPr>
        <p:spPr>
          <a:xfrm>
            <a:off x="2895600" y="4038600"/>
            <a:ext cx="4576895" cy="400110"/>
          </a:xfrm>
          <a:prstGeom prst="rect">
            <a:avLst/>
          </a:prstGeom>
          <a:noFill/>
        </p:spPr>
        <p:txBody>
          <a:bodyPr wrap="none" rtlCol="0">
            <a:spAutoFit/>
          </a:bodyPr>
          <a:lstStyle/>
          <a:p>
            <a:r>
              <a:rPr lang="en-US" sz="2000" b="1" dirty="0">
                <a:solidFill>
                  <a:schemeClr val="bg1"/>
                </a:solidFill>
              </a:rPr>
              <a:t>Cooling</a:t>
            </a:r>
            <a:r>
              <a:rPr lang="en-US" sz="2000" b="1" dirty="0">
                <a:solidFill>
                  <a:srgbClr val="FF0000"/>
                </a:solidFill>
              </a:rPr>
              <a:t> </a:t>
            </a:r>
            <a:r>
              <a:rPr lang="en-US" sz="2000" b="1" dirty="0">
                <a:solidFill>
                  <a:schemeClr val="bg1"/>
                </a:solidFill>
              </a:rPr>
              <a:t>is gradual </a:t>
            </a:r>
            <a:r>
              <a:rPr lang="en-US" sz="2000" b="1" dirty="0"/>
              <a:t>while </a:t>
            </a:r>
            <a:r>
              <a:rPr lang="en-US" sz="2000" b="1" dirty="0">
                <a:solidFill>
                  <a:schemeClr val="tx2"/>
                </a:solidFill>
              </a:rPr>
              <a:t>warming is abrupt</a:t>
            </a:r>
            <a:r>
              <a:rPr lang="en-US" sz="2000" b="1" dirty="0"/>
              <a:t>. </a:t>
            </a:r>
          </a:p>
        </p:txBody>
      </p:sp>
      <p:cxnSp>
        <p:nvCxnSpPr>
          <p:cNvPr id="24" name="Straight Arrow Connector 23"/>
          <p:cNvCxnSpPr/>
          <p:nvPr/>
        </p:nvCxnSpPr>
        <p:spPr bwMode="auto">
          <a:xfrm>
            <a:off x="5486400" y="4876800"/>
            <a:ext cx="685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26" name="Straight Arrow Connector 25"/>
          <p:cNvCxnSpPr/>
          <p:nvPr/>
        </p:nvCxnSpPr>
        <p:spPr bwMode="auto">
          <a:xfrm flipH="1">
            <a:off x="4114800" y="4876800"/>
            <a:ext cx="685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7" name="TextBox 26"/>
          <p:cNvSpPr txBox="1"/>
          <p:nvPr/>
        </p:nvSpPr>
        <p:spPr>
          <a:xfrm>
            <a:off x="4775205" y="4667793"/>
            <a:ext cx="787395" cy="369332"/>
          </a:xfrm>
          <a:prstGeom prst="rect">
            <a:avLst/>
          </a:prstGeom>
          <a:noFill/>
        </p:spPr>
        <p:txBody>
          <a:bodyPr wrap="none" rtlCol="0">
            <a:spAutoFit/>
          </a:bodyPr>
          <a:lstStyle/>
          <a:p>
            <a:r>
              <a:rPr lang="en-US" sz="1800" b="1" dirty="0"/>
              <a:t>100kyr</a:t>
            </a:r>
            <a:endParaRPr lang="en-US" b="1" dirty="0"/>
          </a:p>
        </p:txBody>
      </p:sp>
      <p:cxnSp>
        <p:nvCxnSpPr>
          <p:cNvPr id="33" name="Straight Arrow Connector 32"/>
          <p:cNvCxnSpPr/>
          <p:nvPr/>
        </p:nvCxnSpPr>
        <p:spPr bwMode="auto">
          <a:xfrm>
            <a:off x="5715000" y="4343400"/>
            <a:ext cx="381000" cy="794655"/>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37" name="Straight Arrow Connector 36"/>
          <p:cNvCxnSpPr/>
          <p:nvPr/>
        </p:nvCxnSpPr>
        <p:spPr bwMode="auto">
          <a:xfrm flipH="1">
            <a:off x="3124200" y="4419600"/>
            <a:ext cx="228600" cy="1066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p>
            <a:pPr>
              <a:defRPr/>
            </a:pPr>
            <a:r>
              <a:rPr lang="en-US" sz="4000" b="1" dirty="0" err="1">
                <a:solidFill>
                  <a:schemeClr val="tx2"/>
                </a:solidFill>
                <a:latin typeface="Arial" pitchFamily="34" charset="0"/>
                <a:cs typeface="Arial" pitchFamily="34" charset="0"/>
              </a:rPr>
              <a:t>Milankovitch</a:t>
            </a:r>
            <a:r>
              <a:rPr lang="en-US" sz="4000" b="1" dirty="0">
                <a:solidFill>
                  <a:schemeClr val="tx2"/>
                </a:solidFill>
                <a:latin typeface="Arial" pitchFamily="34" charset="0"/>
                <a:cs typeface="Arial" pitchFamily="34" charset="0"/>
              </a:rPr>
              <a:t> Theory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4" name="Rectangle 3"/>
          <p:cNvSpPr txBox="1">
            <a:spLocks noChangeArrowheads="1"/>
          </p:cNvSpPr>
          <p:nvPr/>
        </p:nvSpPr>
        <p:spPr bwMode="auto">
          <a:xfrm>
            <a:off x="0" y="685800"/>
            <a:ext cx="9144000" cy="2514600"/>
          </a:xfrm>
          <a:prstGeom prst="rect">
            <a:avLst/>
          </a:prstGeom>
          <a:noFill/>
          <a:ln w="9525">
            <a:noFill/>
            <a:miter lim="800000"/>
            <a:headEnd/>
            <a:tailEnd/>
          </a:ln>
        </p:spPr>
        <p:txBody>
          <a:bodyPr/>
          <a:lstStyle/>
          <a:p>
            <a:pPr marL="342900" indent="-342900" algn="l">
              <a:spcBef>
                <a:spcPct val="20000"/>
              </a:spcBef>
              <a:defRPr/>
            </a:pPr>
            <a:endParaRPr lang="en-US" sz="2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Milankovitch Theory</a:t>
            </a:r>
            <a:r>
              <a:rPr lang="en-US" sz="2400" dirty="0"/>
              <a:t> describes the collective effects of changes in the </a:t>
            </a:r>
            <a:r>
              <a:rPr lang="en-US" sz="2400" dirty="0">
                <a:hlinkClick r:id="rId3" tooltip="Earth"/>
              </a:rPr>
              <a:t>Earth</a:t>
            </a:r>
            <a:r>
              <a:rPr lang="en-US" sz="2400" dirty="0"/>
              <a:t>’s orbital movements upon its climate, named after </a:t>
            </a:r>
            <a:r>
              <a:rPr lang="en-US" sz="2400" dirty="0">
                <a:hlinkClick r:id="rId4" tooltip="Serbia"/>
              </a:rPr>
              <a:t>Serbian</a:t>
            </a:r>
            <a:r>
              <a:rPr lang="en-US" sz="2400" dirty="0"/>
              <a:t> </a:t>
            </a:r>
            <a:r>
              <a:rPr lang="en-US" sz="2400" dirty="0">
                <a:hlinkClick r:id="rId5" tooltip="Geophysics"/>
              </a:rPr>
              <a:t>geophysicist</a:t>
            </a:r>
            <a:r>
              <a:rPr lang="en-US" sz="2400" dirty="0"/>
              <a:t> and </a:t>
            </a:r>
            <a:r>
              <a:rPr lang="en-US" sz="2400" dirty="0">
                <a:hlinkClick r:id="rId6" tooltip="Astronomy"/>
              </a:rPr>
              <a:t>astronomer</a:t>
            </a:r>
            <a:r>
              <a:rPr lang="en-US" sz="2400" dirty="0"/>
              <a:t> </a:t>
            </a:r>
            <a:r>
              <a:rPr lang="en-US" sz="2400" dirty="0">
                <a:hlinkClick r:id="rId7" tooltip="Milutin Milanković"/>
              </a:rPr>
              <a:t>Milutin </a:t>
            </a:r>
            <a:r>
              <a:rPr lang="en-US" sz="2400" dirty="0" err="1">
                <a:hlinkClick r:id="rId7" tooltip="Milutin Milanković"/>
              </a:rPr>
              <a:t>Milanković</a:t>
            </a:r>
            <a:r>
              <a:rPr lang="en-US" sz="2400" dirty="0"/>
              <a:t>, who worked on it during </a:t>
            </a:r>
            <a:r>
              <a:rPr lang="en-US" sz="2400" dirty="0">
                <a:hlinkClick r:id="rId8" tooltip="First World War"/>
              </a:rPr>
              <a:t>First World War</a:t>
            </a:r>
            <a:r>
              <a:rPr lang="en-US" sz="2400" dirty="0"/>
              <a:t> internment. </a:t>
            </a:r>
            <a:r>
              <a:rPr lang="en-US" sz="2400" dirty="0" err="1"/>
              <a:t>Milanković</a:t>
            </a:r>
            <a:r>
              <a:rPr lang="en-US" sz="2400" dirty="0"/>
              <a:t> mathematically theorized that variations in </a:t>
            </a:r>
            <a:r>
              <a:rPr lang="en-US" sz="2400" dirty="0">
                <a:hlinkClick r:id="rId9" tooltip="Eccentricity (orbit)"/>
              </a:rPr>
              <a:t>eccentricity</a:t>
            </a:r>
            <a:r>
              <a:rPr lang="en-US" sz="2400" dirty="0"/>
              <a:t>, </a:t>
            </a:r>
            <a:r>
              <a:rPr lang="en-US" sz="2400" dirty="0">
                <a:hlinkClick r:id="rId10" tooltip="Axial tilt"/>
              </a:rPr>
              <a:t>axial tilt</a:t>
            </a:r>
            <a:r>
              <a:rPr lang="en-US" sz="2400" dirty="0"/>
              <a:t>, and </a:t>
            </a:r>
            <a:r>
              <a:rPr lang="en-US" sz="2400" dirty="0">
                <a:hlinkClick r:id="rId11" tooltip="Precession"/>
              </a:rPr>
              <a:t>precession</a:t>
            </a:r>
            <a:r>
              <a:rPr lang="en-US" sz="2400" dirty="0"/>
              <a:t> of the Earth's orbit determined climatic patterns on Earth through </a:t>
            </a:r>
            <a:r>
              <a:rPr lang="en-US" sz="2400" dirty="0">
                <a:hlinkClick r:id="rId12" tooltip="Orbital forcing"/>
              </a:rPr>
              <a:t>orbital forcing</a:t>
            </a:r>
            <a:r>
              <a:rPr lang="en-US" sz="2400" dirty="0"/>
              <a:t>.</a:t>
            </a:r>
            <a:endParaRPr lang="en-US" sz="2400" b="1" kern="0" dirty="0">
              <a:latin typeface="Microsoft Sans Serif" pitchFamily="34" charset="0"/>
            </a:endParaRPr>
          </a:p>
          <a:p>
            <a:pPr marL="342900" indent="-342900" algn="l">
              <a:spcBef>
                <a:spcPct val="20000"/>
              </a:spcBef>
              <a:buFontTx/>
              <a:buChar char="•"/>
              <a:defRPr/>
            </a:pPr>
            <a:endParaRPr lang="en-US" sz="1600" b="1" kern="0" dirty="0">
              <a:latin typeface="Microsoft Sans Serif" pitchFamily="34" charset="0"/>
            </a:endParaRPr>
          </a:p>
          <a:p>
            <a:pPr marL="342900" indent="-342900" algn="l">
              <a:spcBef>
                <a:spcPct val="20000"/>
              </a:spcBef>
              <a:buFontTx/>
              <a:buChar char="•"/>
              <a:defRPr/>
            </a:pPr>
            <a:endParaRPr lang="en-US" sz="2400" b="1" kern="0" dirty="0">
              <a:latin typeface="Microsoft Sans Serif" pitchFamily="34" charset="0"/>
            </a:endParaRPr>
          </a:p>
          <a:p>
            <a:pPr marL="342900" indent="-342900" algn="l">
              <a:spcBef>
                <a:spcPct val="20000"/>
              </a:spcBef>
              <a:buFontTx/>
              <a:buChar char="•"/>
              <a:defRPr/>
            </a:pPr>
            <a:endParaRPr lang="en-US" sz="2400" b="1" kern="0" dirty="0">
              <a:latin typeface="Microsoft Sans Serif" pitchFamily="34" charset="0"/>
            </a:endParaRPr>
          </a:p>
        </p:txBody>
      </p:sp>
      <p:pic>
        <p:nvPicPr>
          <p:cNvPr id="133122" name="Picture 2" descr="File:Milankovi&amp;cacute;1.jpg"/>
          <p:cNvPicPr>
            <a:picLocks noChangeAspect="1" noChangeArrowheads="1"/>
          </p:cNvPicPr>
          <p:nvPr/>
        </p:nvPicPr>
        <p:blipFill>
          <a:blip r:embed="rId13" cstate="print"/>
          <a:srcRect/>
          <a:stretch>
            <a:fillRect/>
          </a:stretch>
        </p:blipFill>
        <p:spPr bwMode="auto">
          <a:xfrm>
            <a:off x="7104437" y="3059952"/>
            <a:ext cx="1905000" cy="3733800"/>
          </a:xfrm>
          <a:prstGeom prst="rect">
            <a:avLst/>
          </a:prstGeom>
          <a:noFill/>
        </p:spPr>
      </p:pic>
      <p:sp>
        <p:nvSpPr>
          <p:cNvPr id="7" name="TextBox 6"/>
          <p:cNvSpPr txBox="1"/>
          <p:nvPr/>
        </p:nvSpPr>
        <p:spPr>
          <a:xfrm>
            <a:off x="228600" y="3200400"/>
            <a:ext cx="6781800" cy="3785652"/>
          </a:xfrm>
          <a:prstGeom prst="rect">
            <a:avLst/>
          </a:prstGeom>
          <a:noFill/>
        </p:spPr>
        <p:txBody>
          <a:bodyPr wrap="square" rtlCol="0">
            <a:spAutoFit/>
          </a:bodyPr>
          <a:lstStyle/>
          <a:p>
            <a:pPr algn="l"/>
            <a:r>
              <a:rPr lang="en-US" sz="2400" dirty="0"/>
              <a:t>According to </a:t>
            </a:r>
            <a:r>
              <a:rPr lang="en-US" sz="2400" dirty="0" err="1">
                <a:hlinkClick r:id="rId14" tooltip="w:Milankovitch cycles"/>
              </a:rPr>
              <a:t>Milankovitch</a:t>
            </a:r>
            <a:r>
              <a:rPr lang="en-US" sz="2400" dirty="0">
                <a:hlinkClick r:id="rId14" tooltip="w:Milankovitch cycles"/>
              </a:rPr>
              <a:t> Theory</a:t>
            </a:r>
            <a:r>
              <a:rPr lang="en-US" sz="2400" dirty="0"/>
              <a:t>, the </a:t>
            </a:r>
            <a:r>
              <a:rPr lang="en-US" sz="2400" dirty="0">
                <a:hlinkClick r:id="rId15" tooltip="w:precession"/>
              </a:rPr>
              <a:t>precession</a:t>
            </a:r>
            <a:r>
              <a:rPr lang="en-US" sz="2400" dirty="0"/>
              <a:t> of the equinoxes, variations in the tilt of the Earth's axis (</a:t>
            </a:r>
            <a:r>
              <a:rPr lang="en-US" sz="2400" dirty="0">
                <a:hlinkClick r:id="rId16" tooltip="w:obliquity"/>
              </a:rPr>
              <a:t>obliquity</a:t>
            </a:r>
            <a:r>
              <a:rPr lang="en-US" sz="2400" dirty="0"/>
              <a:t>) and changes in the </a:t>
            </a:r>
            <a:r>
              <a:rPr lang="en-US" sz="2400" dirty="0">
                <a:hlinkClick r:id="rId17" tooltip="w:eccentricity (orbit)"/>
              </a:rPr>
              <a:t>eccentricity</a:t>
            </a:r>
            <a:r>
              <a:rPr lang="en-US" sz="2400" dirty="0"/>
              <a:t> of the Earth's orbit are responsible for causing the observed 100 </a:t>
            </a:r>
            <a:r>
              <a:rPr lang="en-US" sz="2400" dirty="0" err="1"/>
              <a:t>kyr</a:t>
            </a:r>
            <a:r>
              <a:rPr lang="en-US" sz="2400" dirty="0"/>
              <a:t> cycle in </a:t>
            </a:r>
            <a:r>
              <a:rPr lang="en-US" sz="2400" dirty="0">
                <a:hlinkClick r:id="rId18" tooltip="w:ice age"/>
              </a:rPr>
              <a:t>ice ages</a:t>
            </a:r>
            <a:r>
              <a:rPr lang="en-US" sz="2400" dirty="0"/>
              <a:t> by varying the amount of sunlight received by the Earth at different times and locations, particularly high northern latitude summer. These changes in the Earth's orbit are the predictable consequence of interactions between the Earth, its moon, and the other planets.</a:t>
            </a:r>
          </a:p>
          <a:p>
            <a:pPr algn="l"/>
            <a:endParaRPr lang="en-US" sz="2400" dirty="0"/>
          </a:p>
        </p:txBody>
      </p:sp>
      <p:sp>
        <p:nvSpPr>
          <p:cNvPr id="8" name="Rectangle 7"/>
          <p:cNvSpPr/>
          <p:nvPr/>
        </p:nvSpPr>
        <p:spPr>
          <a:xfrm>
            <a:off x="6858000" y="2819400"/>
            <a:ext cx="2303837" cy="307777"/>
          </a:xfrm>
          <a:prstGeom prst="rect">
            <a:avLst/>
          </a:prstGeom>
        </p:spPr>
        <p:txBody>
          <a:bodyPr wrap="none">
            <a:spAutoFit/>
          </a:bodyPr>
          <a:lstStyle/>
          <a:p>
            <a:r>
              <a:rPr lang="en-US" sz="1400" b="1" dirty="0" err="1"/>
              <a:t>Milutin</a:t>
            </a:r>
            <a:r>
              <a:rPr lang="en-US" sz="1400" b="1" dirty="0"/>
              <a:t> </a:t>
            </a:r>
            <a:r>
              <a:rPr lang="en-US" sz="1400" b="1" dirty="0" err="1"/>
              <a:t>Milanković</a:t>
            </a:r>
            <a:r>
              <a:rPr lang="en-US" sz="1400" b="1" dirty="0"/>
              <a:t> (1879-1958)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04800" y="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Earth’s Movements</a:t>
            </a:r>
          </a:p>
        </p:txBody>
      </p:sp>
      <p:sp>
        <p:nvSpPr>
          <p:cNvPr id="3076" name="Text Box 4"/>
          <p:cNvSpPr txBox="1">
            <a:spLocks noChangeArrowheads="1"/>
          </p:cNvSpPr>
          <p:nvPr/>
        </p:nvSpPr>
        <p:spPr bwMode="auto">
          <a:xfrm>
            <a:off x="4505325" y="48879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rgbClr val="000000"/>
                </a:solidFill>
              </a:rPr>
              <a:pPr>
                <a:defRPr/>
              </a:pPr>
              <a:t>23</a:t>
            </a:fld>
            <a:endParaRPr lang="en-US" dirty="0">
              <a:solidFill>
                <a:srgbClr val="000000"/>
              </a:solidFill>
            </a:endParaRPr>
          </a:p>
        </p:txBody>
      </p:sp>
      <p:sp>
        <p:nvSpPr>
          <p:cNvPr id="6" name="Rectangle 3"/>
          <p:cNvSpPr txBox="1">
            <a:spLocks noChangeArrowheads="1"/>
          </p:cNvSpPr>
          <p:nvPr/>
        </p:nvSpPr>
        <p:spPr bwMode="auto">
          <a:xfrm>
            <a:off x="152400" y="9906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76200" y="533400"/>
            <a:ext cx="7162800" cy="6324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rgbClr val="000000"/>
              </a:solidFill>
              <a:latin typeface="Microsoft Sans Serif" pitchFamily="34" charset="0"/>
            </a:endParaRPr>
          </a:p>
          <a:p>
            <a:pPr marL="342900" indent="-342900" algn="l">
              <a:spcBef>
                <a:spcPct val="20000"/>
              </a:spcBef>
              <a:buFontTx/>
              <a:buChar char="•"/>
              <a:defRPr/>
            </a:pPr>
            <a:r>
              <a:rPr lang="en-US" sz="1800" b="1" kern="0" dirty="0">
                <a:solidFill>
                  <a:srgbClr val="FF3300"/>
                </a:solidFill>
                <a:latin typeface="Microsoft Sans Serif" pitchFamily="34" charset="0"/>
              </a:rPr>
              <a:t>Orbital shape (eccentricity)</a:t>
            </a:r>
            <a:r>
              <a:rPr lang="en-US" sz="1800" b="1" kern="0" dirty="0">
                <a:solidFill>
                  <a:srgbClr val="000000"/>
                </a:solidFill>
                <a:latin typeface="Microsoft Sans Serif" pitchFamily="34" charset="0"/>
              </a:rPr>
              <a:t>: </a:t>
            </a:r>
            <a:r>
              <a:rPr lang="en-US" sz="1600" b="1" kern="0" dirty="0">
                <a:solidFill>
                  <a:srgbClr val="000000"/>
                </a:solidFill>
                <a:latin typeface="Microsoft Sans Serif" pitchFamily="34" charset="0"/>
              </a:rPr>
              <a:t>i</a:t>
            </a:r>
            <a:r>
              <a:rPr lang="en-US" sz="1400" b="1" kern="0" dirty="0">
                <a:solidFill>
                  <a:srgbClr val="000000"/>
                </a:solidFill>
                <a:latin typeface="Microsoft Sans Serif" pitchFamily="34" charset="0"/>
              </a:rPr>
              <a:t>t varies from nearly </a:t>
            </a:r>
          </a:p>
          <a:p>
            <a:pPr marL="342900" indent="-342900" algn="l">
              <a:spcBef>
                <a:spcPct val="20000"/>
              </a:spcBef>
              <a:defRPr/>
            </a:pPr>
            <a:r>
              <a:rPr lang="en-US" sz="1400" b="1" kern="0" dirty="0">
                <a:solidFill>
                  <a:srgbClr val="000000"/>
                </a:solidFill>
                <a:latin typeface="Microsoft Sans Serif" pitchFamily="34" charset="0"/>
              </a:rPr>
              <a:t>	circular to mildly elliptical (e=0 </a:t>
            </a:r>
            <a:r>
              <a:rPr lang="en-US" sz="1400" b="1" kern="0" dirty="0">
                <a:solidFill>
                  <a:srgbClr val="000000"/>
                </a:solidFill>
                <a:latin typeface="Microsoft Sans Serif" pitchFamily="34" charset="0"/>
                <a:sym typeface="Symbol"/>
              </a:rPr>
              <a:t>0.06, currently at 0.01) </a:t>
            </a:r>
            <a:r>
              <a:rPr lang="en-US" sz="1400" b="1" kern="0" dirty="0">
                <a:solidFill>
                  <a:srgbClr val="000000"/>
                </a:solidFill>
                <a:latin typeface="Microsoft Sans Serif" pitchFamily="34" charset="0"/>
              </a:rPr>
              <a:t>with </a:t>
            </a:r>
          </a:p>
          <a:p>
            <a:pPr marL="342900" indent="-342900" algn="l">
              <a:spcBef>
                <a:spcPct val="20000"/>
              </a:spcBef>
              <a:defRPr/>
            </a:pPr>
            <a:r>
              <a:rPr lang="en-US" sz="1400" b="1" kern="0" dirty="0">
                <a:solidFill>
                  <a:srgbClr val="000000"/>
                </a:solidFill>
                <a:latin typeface="Microsoft Sans Serif" pitchFamily="34" charset="0"/>
              </a:rPr>
              <a:t>       time due to gravitational influence from Jupiter and Saturn. </a:t>
            </a:r>
          </a:p>
          <a:p>
            <a:pPr marL="342900" indent="-342900" algn="l">
              <a:spcBef>
                <a:spcPct val="20000"/>
              </a:spcBef>
              <a:defRPr/>
            </a:pPr>
            <a:r>
              <a:rPr lang="en-US" sz="1400" b="1" kern="0" dirty="0">
                <a:solidFill>
                  <a:srgbClr val="000000"/>
                </a:solidFill>
                <a:latin typeface="Microsoft Sans Serif" pitchFamily="34" charset="0"/>
              </a:rPr>
              <a:t>	It shows a </a:t>
            </a:r>
            <a:r>
              <a:rPr lang="en-US" sz="1400" b="1" kern="0" dirty="0">
                <a:solidFill>
                  <a:srgbClr val="000000"/>
                </a:solidFill>
                <a:latin typeface="Microsoft Sans Serif" pitchFamily="34" charset="0"/>
                <a:sym typeface="Symbol"/>
              </a:rPr>
              <a:t></a:t>
            </a:r>
            <a:r>
              <a:rPr lang="en-US" sz="1400" b="1" kern="0" dirty="0">
                <a:solidFill>
                  <a:schemeClr val="tx2"/>
                </a:solidFill>
                <a:latin typeface="Microsoft Sans Serif" pitchFamily="34" charset="0"/>
                <a:sym typeface="Symbol"/>
              </a:rPr>
              <a:t>1</a:t>
            </a:r>
            <a:r>
              <a:rPr lang="en-US" sz="1400" b="1" kern="0" dirty="0">
                <a:solidFill>
                  <a:srgbClr val="FF3300"/>
                </a:solidFill>
                <a:latin typeface="Microsoft Sans Serif" pitchFamily="34" charset="0"/>
              </a:rPr>
              <a:t>00,000 yr cycle</a:t>
            </a:r>
            <a:r>
              <a:rPr lang="en-US" sz="1400" b="1" kern="0" dirty="0">
                <a:solidFill>
                  <a:srgbClr val="000000"/>
                </a:solidFill>
                <a:latin typeface="Microsoft Sans Serif" pitchFamily="34" charset="0"/>
              </a:rPr>
              <a:t>.  This changes the length of </a:t>
            </a:r>
          </a:p>
          <a:p>
            <a:pPr marL="342900" indent="-342900" algn="l">
              <a:spcBef>
                <a:spcPct val="20000"/>
              </a:spcBef>
              <a:defRPr/>
            </a:pPr>
            <a:r>
              <a:rPr lang="en-US" sz="1400" b="1" kern="0" dirty="0">
                <a:solidFill>
                  <a:srgbClr val="000000"/>
                </a:solidFill>
                <a:latin typeface="Microsoft Sans Serif" pitchFamily="34" charset="0"/>
              </a:rPr>
              <a:t>      the seasons, with a 23% change in solar irradiance at </a:t>
            </a:r>
          </a:p>
          <a:p>
            <a:pPr marL="342900" indent="-342900" algn="l">
              <a:spcBef>
                <a:spcPct val="20000"/>
              </a:spcBef>
              <a:defRPr/>
            </a:pPr>
            <a:r>
              <a:rPr lang="en-US" sz="1400" b="1" kern="0" dirty="0">
                <a:solidFill>
                  <a:srgbClr val="000000"/>
                </a:solidFill>
                <a:latin typeface="Microsoft Sans Serif" pitchFamily="34" charset="0"/>
              </a:rPr>
              <a:t>      perihelion (closest point) and aphelion (farthest point).    </a:t>
            </a:r>
          </a:p>
          <a:p>
            <a:pPr marL="342900" indent="-342900" algn="l">
              <a:spcBef>
                <a:spcPct val="20000"/>
              </a:spcBef>
              <a:buFontTx/>
              <a:buChar char="•"/>
              <a:defRPr/>
            </a:pPr>
            <a:r>
              <a:rPr lang="en-US" sz="1600" b="1" dirty="0">
                <a:solidFill>
                  <a:srgbClr val="FF3300"/>
                </a:solidFill>
                <a:latin typeface="Microsoft Sans Serif" pitchFamily="34" charset="0"/>
                <a:cs typeface="Microsoft Sans Serif" pitchFamily="34" charset="0"/>
              </a:rPr>
              <a:t>Axial tilt (obliquity): </a:t>
            </a:r>
            <a:r>
              <a:rPr lang="en-US" sz="1400" b="1" dirty="0">
                <a:solidFill>
                  <a:srgbClr val="000000"/>
                </a:solidFill>
                <a:latin typeface="Microsoft Sans Serif" pitchFamily="34" charset="0"/>
                <a:cs typeface="Microsoft Sans Serif" pitchFamily="34" charset="0"/>
              </a:rPr>
              <a:t>the angle of the Earth's axial tilt (relative to the orbital plane) varies slowly between 22.1° and 24.5</a:t>
            </a:r>
            <a:r>
              <a:rPr lang="en-US" sz="1400" b="1" baseline="30000" dirty="0">
                <a:solidFill>
                  <a:srgbClr val="000000"/>
                </a:solidFill>
                <a:latin typeface="Microsoft Sans Serif" pitchFamily="34" charset="0"/>
                <a:cs typeface="Microsoft Sans Serif" pitchFamily="34" charset="0"/>
              </a:rPr>
              <a:t>o</a:t>
            </a:r>
            <a:r>
              <a:rPr lang="en-US" sz="1400" b="1" dirty="0">
                <a:solidFill>
                  <a:srgbClr val="000000"/>
                </a:solidFill>
                <a:latin typeface="Microsoft Sans Serif" pitchFamily="34" charset="0"/>
                <a:cs typeface="Microsoft Sans Serif" pitchFamily="34" charset="0"/>
              </a:rPr>
              <a:t> with a </a:t>
            </a:r>
            <a:r>
              <a:rPr lang="en-US" sz="1400" b="1" dirty="0">
                <a:solidFill>
                  <a:srgbClr val="000000"/>
                </a:solidFill>
                <a:latin typeface="Microsoft Sans Serif" pitchFamily="34" charset="0"/>
                <a:cs typeface="Microsoft Sans Serif" pitchFamily="34" charset="0"/>
                <a:sym typeface="Symbol"/>
              </a:rPr>
              <a:t></a:t>
            </a:r>
            <a:r>
              <a:rPr lang="en-US" sz="1400" b="1" dirty="0">
                <a:solidFill>
                  <a:srgbClr val="FF3300"/>
                </a:solidFill>
                <a:latin typeface="Microsoft Sans Serif" pitchFamily="34" charset="0"/>
                <a:cs typeface="Microsoft Sans Serif" pitchFamily="34" charset="0"/>
              </a:rPr>
              <a:t>41,000 year cycle. </a:t>
            </a:r>
            <a:r>
              <a:rPr lang="en-US" sz="1400" b="1" dirty="0">
                <a:solidFill>
                  <a:srgbClr val="000000"/>
                </a:solidFill>
                <a:latin typeface="Microsoft Sans Serif" pitchFamily="34" charset="0"/>
                <a:cs typeface="Microsoft Sans Serif" pitchFamily="34" charset="0"/>
              </a:rPr>
              <a:t>When the obliquity decreases, the seasonal amplitude in </a:t>
            </a:r>
            <a:r>
              <a:rPr lang="en-US" sz="1400" b="1" dirty="0" err="1">
                <a:solidFill>
                  <a:srgbClr val="000000"/>
                </a:solidFill>
                <a:latin typeface="Microsoft Sans Serif" pitchFamily="34" charset="0"/>
                <a:cs typeface="Microsoft Sans Serif" pitchFamily="34" charset="0"/>
                <a:hlinkClick r:id="rId3" tooltip="Insolation"/>
              </a:rPr>
              <a:t>insolation</a:t>
            </a:r>
            <a:r>
              <a:rPr lang="en-US" sz="1400" b="1" dirty="0">
                <a:solidFill>
                  <a:srgbClr val="000000"/>
                </a:solidFill>
                <a:latin typeface="Microsoft Sans Serif" pitchFamily="34" charset="0"/>
                <a:cs typeface="Microsoft Sans Serif" pitchFamily="34" charset="0"/>
              </a:rPr>
              <a:t> decreases, with summers in both hemispheres receiving less solar radiation, and winters more. </a:t>
            </a:r>
            <a:r>
              <a:rPr lang="en-US" sz="1400" b="1" dirty="0">
                <a:solidFill>
                  <a:srgbClr val="FF3300"/>
                </a:solidFill>
                <a:latin typeface="Microsoft Sans Serif" pitchFamily="34" charset="0"/>
                <a:cs typeface="Microsoft Sans Serif" pitchFamily="34" charset="0"/>
              </a:rPr>
              <a:t>Cooler summers are necessary for onset of ice age </a:t>
            </a:r>
            <a:r>
              <a:rPr lang="en-US" sz="1400" b="1" kern="0" dirty="0">
                <a:solidFill>
                  <a:srgbClr val="FF3300"/>
                </a:solidFill>
                <a:latin typeface="Microsoft Sans Serif" pitchFamily="34" charset="0"/>
                <a:cs typeface="Microsoft Sans Serif" pitchFamily="34" charset="0"/>
              </a:rPr>
              <a:t>by melting less of previous winter’s snow on land. </a:t>
            </a:r>
            <a:r>
              <a:rPr lang="en-US" sz="1400" b="1" kern="0" dirty="0">
                <a:latin typeface="Microsoft Sans Serif" pitchFamily="34" charset="0"/>
                <a:cs typeface="Microsoft Sans Serif" pitchFamily="34" charset="0"/>
              </a:rPr>
              <a:t>It can produce </a:t>
            </a:r>
            <a:r>
              <a:rPr lang="en-US" sz="1400" b="1" dirty="0">
                <a:solidFill>
                  <a:srgbClr val="000000"/>
                </a:solidFill>
                <a:latin typeface="Microsoft Sans Serif" pitchFamily="34" charset="0"/>
                <a:cs typeface="Microsoft Sans Serif" pitchFamily="34" charset="0"/>
                <a:sym typeface="Symbol"/>
              </a:rPr>
              <a:t></a:t>
            </a:r>
            <a:r>
              <a:rPr lang="en-US" sz="1400" b="1" kern="0" dirty="0">
                <a:latin typeface="Microsoft Sans Serif" pitchFamily="34" charset="0"/>
                <a:cs typeface="Microsoft Sans Serif" pitchFamily="34" charset="0"/>
              </a:rPr>
              <a:t>10% changes in summer </a:t>
            </a:r>
            <a:r>
              <a:rPr lang="en-US" sz="1400" b="1" kern="0" dirty="0" err="1">
                <a:latin typeface="Microsoft Sans Serif" pitchFamily="34" charset="0"/>
                <a:cs typeface="Microsoft Sans Serif" pitchFamily="34" charset="0"/>
              </a:rPr>
              <a:t>insolation</a:t>
            </a:r>
            <a:r>
              <a:rPr lang="en-US" sz="1400" b="1" kern="0" dirty="0">
                <a:latin typeface="Microsoft Sans Serif" pitchFamily="34" charset="0"/>
                <a:cs typeface="Microsoft Sans Serif" pitchFamily="34" charset="0"/>
              </a:rPr>
              <a:t> at high latitudes. </a:t>
            </a:r>
            <a:endParaRPr lang="en-US" sz="1400" b="1" kern="0" dirty="0">
              <a:solidFill>
                <a:srgbClr val="FF3300"/>
              </a:solidFill>
              <a:latin typeface="Microsoft Sans Serif" pitchFamily="34" charset="0"/>
              <a:cs typeface="Microsoft Sans Serif" pitchFamily="34" charset="0"/>
            </a:endParaRPr>
          </a:p>
          <a:p>
            <a:pPr marL="342900" indent="-342900" algn="l">
              <a:spcBef>
                <a:spcPct val="20000"/>
              </a:spcBef>
              <a:buFontTx/>
              <a:buChar char="•"/>
              <a:defRPr/>
            </a:pPr>
            <a:r>
              <a:rPr lang="en-US" sz="1600" b="1" kern="0" dirty="0">
                <a:solidFill>
                  <a:srgbClr val="FF0000"/>
                </a:solidFill>
                <a:latin typeface="Microsoft Sans Serif" pitchFamily="34" charset="0"/>
                <a:cs typeface="Microsoft Sans Serif" pitchFamily="34" charset="0"/>
              </a:rPr>
              <a:t>Axial Precession </a:t>
            </a:r>
            <a:r>
              <a:rPr lang="en-US" sz="1400" b="1" dirty="0">
                <a:latin typeface="Microsoft Sans Serif" pitchFamily="34" charset="0"/>
                <a:cs typeface="Microsoft Sans Serif" pitchFamily="34" charset="0"/>
              </a:rPr>
              <a:t>refers to the trend in the direction of the Earth's axis of rotation relative to the fixed stars (note: precession does not change the obliquity), with a period of  </a:t>
            </a:r>
            <a:r>
              <a:rPr lang="en-US" sz="1400" b="1" dirty="0">
                <a:latin typeface="Microsoft Sans Serif" pitchFamily="34" charset="0"/>
                <a:cs typeface="Microsoft Sans Serif" pitchFamily="34" charset="0"/>
                <a:sym typeface="Symbol"/>
              </a:rPr>
              <a:t></a:t>
            </a:r>
            <a:r>
              <a:rPr lang="en-US" sz="1400" b="1" dirty="0">
                <a:solidFill>
                  <a:schemeClr val="tx2"/>
                </a:solidFill>
                <a:latin typeface="Microsoft Sans Serif" pitchFamily="34" charset="0"/>
                <a:cs typeface="Microsoft Sans Serif" pitchFamily="34" charset="0"/>
              </a:rPr>
              <a:t>26,000 years</a:t>
            </a:r>
            <a:r>
              <a:rPr lang="en-US" sz="1400" b="1" dirty="0">
                <a:latin typeface="Microsoft Sans Serif" pitchFamily="34" charset="0"/>
                <a:cs typeface="Microsoft Sans Serif" pitchFamily="34" charset="0"/>
              </a:rPr>
              <a:t>. This gyroscopic motion results from the tidal forces from the Sun and the Moon. </a:t>
            </a:r>
            <a:r>
              <a:rPr lang="en-US" sz="1400" b="1" dirty="0">
                <a:solidFill>
                  <a:schemeClr val="tx2"/>
                </a:solidFill>
                <a:latin typeface="Microsoft Sans Serif" pitchFamily="34" charset="0"/>
                <a:cs typeface="Microsoft Sans Serif" pitchFamily="34" charset="0"/>
              </a:rPr>
              <a:t>The hemisphere that is in summer at perihelion receives much of the corresponding increase in solar radiation, but the same hemisphere has a colder winter.</a:t>
            </a:r>
            <a:r>
              <a:rPr lang="en-US" sz="1400" b="1" kern="0" dirty="0">
                <a:solidFill>
                  <a:srgbClr val="FF0000"/>
                </a:solidFill>
                <a:latin typeface="Microsoft Sans Serif" pitchFamily="34" charset="0"/>
                <a:cs typeface="Microsoft Sans Serif" pitchFamily="34" charset="0"/>
              </a:rPr>
              <a:t> </a:t>
            </a:r>
            <a:r>
              <a:rPr lang="en-US" sz="1400" b="1" kern="0" dirty="0">
                <a:latin typeface="Microsoft Sans Serif" pitchFamily="34" charset="0"/>
                <a:cs typeface="Microsoft Sans Serif" pitchFamily="34" charset="0"/>
              </a:rPr>
              <a:t>The combination of eccentricity and precession can produce </a:t>
            </a:r>
            <a:r>
              <a:rPr lang="en-US" sz="1400" b="1" dirty="0">
                <a:solidFill>
                  <a:srgbClr val="000000"/>
                </a:solidFill>
                <a:latin typeface="Microsoft Sans Serif" pitchFamily="34" charset="0"/>
                <a:cs typeface="Microsoft Sans Serif" pitchFamily="34" charset="0"/>
                <a:sym typeface="Symbol"/>
              </a:rPr>
              <a:t>15% changes in high-lat summer </a:t>
            </a:r>
            <a:r>
              <a:rPr lang="en-US" sz="1400" b="1" dirty="0" err="1">
                <a:solidFill>
                  <a:srgbClr val="000000"/>
                </a:solidFill>
                <a:latin typeface="Microsoft Sans Serif" pitchFamily="34" charset="0"/>
                <a:cs typeface="Microsoft Sans Serif" pitchFamily="34" charset="0"/>
                <a:sym typeface="Symbol"/>
              </a:rPr>
              <a:t>insolation</a:t>
            </a:r>
            <a:r>
              <a:rPr lang="en-US" sz="1400" b="1" dirty="0">
                <a:solidFill>
                  <a:srgbClr val="000000"/>
                </a:solidFill>
                <a:latin typeface="Microsoft Sans Serif" pitchFamily="34" charset="0"/>
                <a:cs typeface="Microsoft Sans Serif" pitchFamily="34" charset="0"/>
                <a:sym typeface="Symbol"/>
              </a:rPr>
              <a:t>. </a:t>
            </a:r>
          </a:p>
          <a:p>
            <a:pPr marL="342900" indent="-342900" algn="l">
              <a:spcBef>
                <a:spcPct val="20000"/>
              </a:spcBef>
              <a:buFontTx/>
              <a:buChar char="•"/>
              <a:defRPr/>
            </a:pPr>
            <a:r>
              <a:rPr lang="en-US" sz="1400" b="1" dirty="0">
                <a:solidFill>
                  <a:schemeClr val="tx2"/>
                </a:solidFill>
                <a:latin typeface="Microsoft Sans Serif" pitchFamily="34" charset="0"/>
                <a:cs typeface="Microsoft Sans Serif" pitchFamily="34" charset="0"/>
                <a:sym typeface="Symbol"/>
              </a:rPr>
              <a:t>Together, the three factors can cause up to 30% changes in high-lat. summer </a:t>
            </a:r>
            <a:r>
              <a:rPr lang="en-US" sz="1400" b="1" dirty="0" err="1">
                <a:solidFill>
                  <a:schemeClr val="tx2"/>
                </a:solidFill>
                <a:latin typeface="Microsoft Sans Serif" pitchFamily="34" charset="0"/>
                <a:cs typeface="Microsoft Sans Serif" pitchFamily="34" charset="0"/>
                <a:sym typeface="Symbol"/>
              </a:rPr>
              <a:t>insolation</a:t>
            </a:r>
            <a:r>
              <a:rPr lang="en-US" sz="1400" b="1" dirty="0">
                <a:solidFill>
                  <a:schemeClr val="tx2"/>
                </a:solidFill>
                <a:latin typeface="Microsoft Sans Serif" pitchFamily="34" charset="0"/>
                <a:cs typeface="Microsoft Sans Serif" pitchFamily="34" charset="0"/>
                <a:sym typeface="Symbol"/>
              </a:rPr>
              <a:t>. </a:t>
            </a:r>
          </a:p>
          <a:p>
            <a:pPr algn="l">
              <a:buFont typeface="Arial" pitchFamily="34" charset="0"/>
              <a:buChar char="•"/>
            </a:pPr>
            <a:r>
              <a:rPr lang="en-US" sz="1600" b="1" dirty="0">
                <a:solidFill>
                  <a:schemeClr val="tx2"/>
                </a:solidFill>
              </a:rPr>
              <a:t>    Ideal combination for glacial development: </a:t>
            </a:r>
          </a:p>
          <a:p>
            <a:pPr algn="l"/>
            <a:r>
              <a:rPr lang="en-US" sz="1200" b="1" dirty="0"/>
              <a:t>  </a:t>
            </a:r>
            <a:r>
              <a:rPr lang="en-US" sz="1600" b="1" dirty="0"/>
              <a:t>    </a:t>
            </a:r>
            <a:r>
              <a:rPr lang="en-US" sz="1400" b="1" dirty="0"/>
              <a:t>a) circular orbits, which prevent close summer passes </a:t>
            </a:r>
          </a:p>
          <a:p>
            <a:pPr algn="l"/>
            <a:r>
              <a:rPr lang="en-US" sz="1400" b="1" dirty="0"/>
              <a:t>      b) small tilts (close to 21.1</a:t>
            </a:r>
            <a:r>
              <a:rPr lang="en-US" sz="1400" b="1" baseline="30000" dirty="0"/>
              <a:t>o</a:t>
            </a:r>
            <a:r>
              <a:rPr lang="en-US" sz="1400" b="1" dirty="0"/>
              <a:t>) </a:t>
            </a:r>
            <a:r>
              <a:rPr lang="en-US" sz="1400" b="1" dirty="0">
                <a:sym typeface="Wingdings" pitchFamily="2" charset="2"/>
              </a:rPr>
              <a:t> less summer solar heating</a:t>
            </a:r>
            <a:r>
              <a:rPr lang="en-US" sz="1400" b="1" dirty="0"/>
              <a:t> </a:t>
            </a:r>
          </a:p>
          <a:p>
            <a:pPr algn="l"/>
            <a:r>
              <a:rPr lang="en-US" sz="1400" b="1" dirty="0"/>
              <a:t>      c) N.H. summer is farthest from the Sun, which needs a </a:t>
            </a:r>
          </a:p>
          <a:p>
            <a:pPr algn="l"/>
            <a:r>
              <a:rPr lang="en-US" sz="1400" b="1" dirty="0"/>
              <a:t>           proper combination of the eccentricity and precession. </a:t>
            </a:r>
            <a:endParaRPr lang="en-US" sz="1400" b="1" kern="0" dirty="0">
              <a:solidFill>
                <a:schemeClr val="bg1"/>
              </a:solidFill>
              <a:latin typeface="Microsoft Sans Serif" pitchFamily="34" charset="0"/>
              <a:cs typeface="Microsoft Sans Serif" pitchFamily="34" charset="0"/>
            </a:endParaRPr>
          </a:p>
        </p:txBody>
      </p:sp>
      <p:pic>
        <p:nvPicPr>
          <p:cNvPr id="102402" name="Picture 2" descr="File:Eccentricity zero.svg"/>
          <p:cNvPicPr>
            <a:picLocks noChangeAspect="1" noChangeArrowheads="1"/>
          </p:cNvPicPr>
          <p:nvPr/>
        </p:nvPicPr>
        <p:blipFill>
          <a:blip r:embed="rId4" cstate="print"/>
          <a:srcRect/>
          <a:stretch>
            <a:fillRect/>
          </a:stretch>
        </p:blipFill>
        <p:spPr bwMode="auto">
          <a:xfrm>
            <a:off x="6067311" y="914400"/>
            <a:ext cx="1298149" cy="1143000"/>
          </a:xfrm>
          <a:prstGeom prst="rect">
            <a:avLst/>
          </a:prstGeom>
          <a:noFill/>
        </p:spPr>
      </p:pic>
      <p:pic>
        <p:nvPicPr>
          <p:cNvPr id="102404" name="Picture 4" descr="http://upload.wikimedia.org/wikipedia/commons/thumb/1/13/Eccentricity_half.svg/200px-Eccentricity_half.svg.png"/>
          <p:cNvPicPr>
            <a:picLocks noChangeAspect="1" noChangeArrowheads="1"/>
          </p:cNvPicPr>
          <p:nvPr/>
        </p:nvPicPr>
        <p:blipFill>
          <a:blip r:embed="rId5" cstate="print"/>
          <a:srcRect/>
          <a:stretch>
            <a:fillRect/>
          </a:stretch>
        </p:blipFill>
        <p:spPr bwMode="auto">
          <a:xfrm>
            <a:off x="7826931" y="838200"/>
            <a:ext cx="1233010" cy="1270000"/>
          </a:xfrm>
          <a:prstGeom prst="rect">
            <a:avLst/>
          </a:prstGeom>
          <a:noFill/>
        </p:spPr>
      </p:pic>
      <p:sp>
        <p:nvSpPr>
          <p:cNvPr id="11" name="Left-Right Arrow 10"/>
          <p:cNvSpPr/>
          <p:nvPr/>
        </p:nvSpPr>
        <p:spPr bwMode="auto">
          <a:xfrm>
            <a:off x="7391400" y="1524000"/>
            <a:ext cx="383749" cy="152400"/>
          </a:xfrm>
          <a:prstGeom prst="leftRightArrow">
            <a:avLst/>
          </a:prstGeom>
          <a:solidFill>
            <a:schemeClr val="accent1"/>
          </a:solidFill>
          <a:ln w="31750" cap="flat" cmpd="sng" algn="ctr">
            <a:solidFill>
              <a:schemeClr val="accent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pic>
        <p:nvPicPr>
          <p:cNvPr id="14" name="Picture 6" descr="File:Earth obliquity range.svg"/>
          <p:cNvPicPr>
            <a:picLocks noChangeAspect="1" noChangeArrowheads="1"/>
          </p:cNvPicPr>
          <p:nvPr/>
        </p:nvPicPr>
        <p:blipFill>
          <a:blip r:embed="rId6" cstate="print"/>
          <a:srcRect/>
          <a:stretch>
            <a:fillRect/>
          </a:stretch>
        </p:blipFill>
        <p:spPr bwMode="auto">
          <a:xfrm>
            <a:off x="7162800" y="2362200"/>
            <a:ext cx="1828800" cy="1754978"/>
          </a:xfrm>
          <a:prstGeom prst="rect">
            <a:avLst/>
          </a:prstGeom>
          <a:noFill/>
        </p:spPr>
      </p:pic>
      <p:grpSp>
        <p:nvGrpSpPr>
          <p:cNvPr id="15" name="Group 24"/>
          <p:cNvGrpSpPr/>
          <p:nvPr/>
        </p:nvGrpSpPr>
        <p:grpSpPr>
          <a:xfrm>
            <a:off x="7174586" y="4210455"/>
            <a:ext cx="1817014" cy="2190345"/>
            <a:chOff x="5737099" y="2487158"/>
            <a:chExt cx="3406901" cy="4218442"/>
          </a:xfrm>
        </p:grpSpPr>
        <p:pic>
          <p:nvPicPr>
            <p:cNvPr id="16" name="Picture 4" descr="File:Earth precession.svg"/>
            <p:cNvPicPr>
              <a:picLocks noChangeAspect="1" noChangeArrowheads="1"/>
            </p:cNvPicPr>
            <p:nvPr/>
          </p:nvPicPr>
          <p:blipFill>
            <a:blip r:embed="rId7" cstate="print"/>
            <a:srcRect/>
            <a:stretch>
              <a:fillRect/>
            </a:stretch>
          </p:blipFill>
          <p:spPr bwMode="auto">
            <a:xfrm>
              <a:off x="5737099" y="2819400"/>
              <a:ext cx="3406901" cy="3886200"/>
            </a:xfrm>
            <a:prstGeom prst="rect">
              <a:avLst/>
            </a:prstGeom>
            <a:noFill/>
          </p:spPr>
        </p:pic>
        <p:sp>
          <p:nvSpPr>
            <p:cNvPr id="17" name="TextBox 16"/>
            <p:cNvSpPr txBox="1"/>
            <p:nvPr/>
          </p:nvSpPr>
          <p:spPr>
            <a:xfrm>
              <a:off x="5821397" y="2487158"/>
              <a:ext cx="2357014" cy="770582"/>
            </a:xfrm>
            <a:prstGeom prst="rect">
              <a:avLst/>
            </a:prstGeom>
            <a:noFill/>
          </p:spPr>
          <p:txBody>
            <a:bodyPr wrap="none" rtlCol="0">
              <a:spAutoFit/>
            </a:bodyPr>
            <a:lstStyle/>
            <a:p>
              <a:r>
                <a:rPr lang="en-US" sz="1200" b="1" dirty="0">
                  <a:solidFill>
                    <a:schemeClr val="tx1"/>
                  </a:solidFill>
                </a:rPr>
                <a:t>Axial Precession</a:t>
              </a:r>
              <a:r>
                <a:rPr lang="en-US" sz="2000" b="1" dirty="0">
                  <a:solidFill>
                    <a:schemeClr val="tx1"/>
                  </a:solidFill>
                </a:rPr>
                <a:t> </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blinds(horizontal)">
                                      <p:cBhvr>
                                        <p:cTn id="7" dur="500"/>
                                        <p:tgtEl>
                                          <p:spTgt spid="8">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animEffect transition="in" filter="blinds(horizontal)">
                                      <p:cBhvr>
                                        <p:cTn id="15" dur="500"/>
                                        <p:tgtEl>
                                          <p:spTgt spid="8">
                                            <p:txEl>
                                              <p:pRg st="8" end="8"/>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animEffect transition="in" filter="blinds(horizontal)">
                                      <p:cBhvr>
                                        <p:cTn id="23" dur="500"/>
                                        <p:tgtEl>
                                          <p:spTgt spid="8">
                                            <p:txEl>
                                              <p:pRg st="9" end="9"/>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8">
                                            <p:txEl>
                                              <p:pRg st="14" end="14"/>
                                            </p:txEl>
                                          </p:spTgt>
                                        </p:tgtEl>
                                        <p:attrNameLst>
                                          <p:attrName>style.visibility</p:attrName>
                                        </p:attrNameLst>
                                      </p:cBhvr>
                                      <p:to>
                                        <p:strVal val="visible"/>
                                      </p:to>
                                    </p:set>
                                    <p:animEffect transition="in" filter="blinds(horizontal)">
                                      <p:cBhvr>
                                        <p:cTn id="26" dur="500"/>
                                        <p:tgtEl>
                                          <p:spTgt spid="8">
                                            <p:txEl>
                                              <p:pRg st="14" end="14"/>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animEffect transition="in" filter="blinds(horizontal)">
                                      <p:cBhvr>
                                        <p:cTn id="29" dur="500"/>
                                        <p:tgtEl>
                                          <p:spTgt spid="8">
                                            <p:txEl>
                                              <p:pRg st="10" end="10"/>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8">
                                            <p:txEl>
                                              <p:pRg st="11" end="11"/>
                                            </p:txEl>
                                          </p:spTgt>
                                        </p:tgtEl>
                                        <p:attrNameLst>
                                          <p:attrName>style.visibility</p:attrName>
                                        </p:attrNameLst>
                                      </p:cBhvr>
                                      <p:to>
                                        <p:strVal val="visible"/>
                                      </p:to>
                                    </p:set>
                                    <p:animEffect transition="in" filter="blinds(horizontal)">
                                      <p:cBhvr>
                                        <p:cTn id="32" dur="500"/>
                                        <p:tgtEl>
                                          <p:spTgt spid="8">
                                            <p:txEl>
                                              <p:pRg st="11" end="11"/>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animEffect transition="in" filter="blinds(horizontal)">
                                      <p:cBhvr>
                                        <p:cTn id="35" dur="500"/>
                                        <p:tgtEl>
                                          <p:spTgt spid="8">
                                            <p:txEl>
                                              <p:pRg st="12" end="12"/>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8">
                                            <p:txEl>
                                              <p:pRg st="13" end="13"/>
                                            </p:txEl>
                                          </p:spTgt>
                                        </p:tgtEl>
                                        <p:attrNameLst>
                                          <p:attrName>style.visibility</p:attrName>
                                        </p:attrNameLst>
                                      </p:cBhvr>
                                      <p:to>
                                        <p:strVal val="visible"/>
                                      </p:to>
                                    </p:set>
                                    <p:animEffect transition="in" filter="blinds(horizontal)">
                                      <p:cBhvr>
                                        <p:cTn id="38"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le:Milankovitch Variations.png"/>
          <p:cNvPicPr>
            <a:picLocks noChangeAspect="1" noChangeArrowheads="1"/>
          </p:cNvPicPr>
          <p:nvPr/>
        </p:nvPicPr>
        <p:blipFill>
          <a:blip r:embed="rId3" cstate="print"/>
          <a:srcRect l="53289" r="23899"/>
          <a:stretch>
            <a:fillRect/>
          </a:stretch>
        </p:blipFill>
        <p:spPr bwMode="auto">
          <a:xfrm>
            <a:off x="343710" y="457200"/>
            <a:ext cx="7162800" cy="6236630"/>
          </a:xfrm>
          <a:prstGeom prst="rect">
            <a:avLst/>
          </a:prstGeom>
          <a:noFill/>
        </p:spPr>
      </p:pic>
      <p:sp>
        <p:nvSpPr>
          <p:cNvPr id="4" name="TextBox 3"/>
          <p:cNvSpPr txBox="1"/>
          <p:nvPr/>
        </p:nvSpPr>
        <p:spPr>
          <a:xfrm>
            <a:off x="1005804" y="76200"/>
            <a:ext cx="5788764" cy="523220"/>
          </a:xfrm>
          <a:prstGeom prst="rect">
            <a:avLst/>
          </a:prstGeom>
          <a:noFill/>
        </p:spPr>
        <p:txBody>
          <a:bodyPr wrap="none" rtlCol="0">
            <a:spAutoFit/>
          </a:bodyPr>
          <a:lstStyle/>
          <a:p>
            <a:r>
              <a:rPr lang="en-US" b="1" dirty="0">
                <a:solidFill>
                  <a:schemeClr val="tx2"/>
                </a:solidFill>
              </a:rPr>
              <a:t>Orbital Forcing and </a:t>
            </a:r>
            <a:r>
              <a:rPr lang="en-US" b="1" dirty="0" err="1">
                <a:solidFill>
                  <a:schemeClr val="tx2"/>
                </a:solidFill>
              </a:rPr>
              <a:t>Milankovitch</a:t>
            </a:r>
            <a:r>
              <a:rPr lang="en-US" b="1" dirty="0">
                <a:solidFill>
                  <a:schemeClr val="tx2"/>
                </a:solidFill>
              </a:rPr>
              <a:t> Cycles</a:t>
            </a:r>
            <a:endParaRPr lang="en-US" dirty="0">
              <a:solidFill>
                <a:schemeClr val="tx2"/>
              </a:solidFill>
            </a:endParaRPr>
          </a:p>
        </p:txBody>
      </p:sp>
      <p:pic>
        <p:nvPicPr>
          <p:cNvPr id="5" name="Picture 2" descr="File:Milankovitch Variations.png"/>
          <p:cNvPicPr>
            <a:picLocks noChangeAspect="1" noChangeArrowheads="1"/>
          </p:cNvPicPr>
          <p:nvPr/>
        </p:nvPicPr>
        <p:blipFill>
          <a:blip r:embed="rId3" cstate="print"/>
          <a:srcRect l="75015"/>
          <a:stretch>
            <a:fillRect/>
          </a:stretch>
        </p:blipFill>
        <p:spPr bwMode="auto">
          <a:xfrm>
            <a:off x="7239000" y="457200"/>
            <a:ext cx="1752600" cy="6236630"/>
          </a:xfrm>
          <a:prstGeom prst="rect">
            <a:avLst/>
          </a:prstGeom>
          <a:noFill/>
        </p:spPr>
      </p:pic>
      <p:sp>
        <p:nvSpPr>
          <p:cNvPr id="6" name="Rectangle 5"/>
          <p:cNvSpPr/>
          <p:nvPr/>
        </p:nvSpPr>
        <p:spPr bwMode="auto">
          <a:xfrm>
            <a:off x="6172200" y="838200"/>
            <a:ext cx="304800" cy="5791200"/>
          </a:xfrm>
          <a:prstGeom prst="rect">
            <a:avLst/>
          </a:prstGeom>
          <a:noFill/>
          <a:ln w="4127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Rectangle 6"/>
          <p:cNvSpPr/>
          <p:nvPr/>
        </p:nvSpPr>
        <p:spPr bwMode="auto">
          <a:xfrm>
            <a:off x="4038600" y="838200"/>
            <a:ext cx="304800" cy="5791200"/>
          </a:xfrm>
          <a:prstGeom prst="rect">
            <a:avLst/>
          </a:prstGeom>
          <a:noFill/>
          <a:ln w="4127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Rectangle 7"/>
          <p:cNvSpPr/>
          <p:nvPr/>
        </p:nvSpPr>
        <p:spPr bwMode="auto">
          <a:xfrm>
            <a:off x="2323290" y="838200"/>
            <a:ext cx="304800" cy="5791200"/>
          </a:xfrm>
          <a:prstGeom prst="rect">
            <a:avLst/>
          </a:prstGeom>
          <a:noFill/>
          <a:ln w="4127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Rectangle 8"/>
          <p:cNvSpPr/>
          <p:nvPr/>
        </p:nvSpPr>
        <p:spPr bwMode="auto">
          <a:xfrm>
            <a:off x="5453975" y="838200"/>
            <a:ext cx="685800" cy="5791200"/>
          </a:xfrm>
          <a:prstGeom prst="rect">
            <a:avLst/>
          </a:prstGeom>
          <a:noFill/>
          <a:ln w="41275"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 name="TextBox 9"/>
          <p:cNvSpPr txBox="1"/>
          <p:nvPr/>
        </p:nvSpPr>
        <p:spPr>
          <a:xfrm>
            <a:off x="7236562" y="467380"/>
            <a:ext cx="383438" cy="523220"/>
          </a:xfrm>
          <a:prstGeom prst="rect">
            <a:avLst/>
          </a:prstGeom>
          <a:noFill/>
        </p:spPr>
        <p:txBody>
          <a:bodyPr wrap="none" rtlCol="0">
            <a:spAutoFit/>
          </a:bodyPr>
          <a:lstStyle/>
          <a:p>
            <a:r>
              <a:rPr lang="en-US" b="1" dirty="0">
                <a:solidFill>
                  <a:schemeClr val="tx2"/>
                </a:solidFill>
                <a:latin typeface="Microsoft Sans Serif" pitchFamily="34" charset="0"/>
                <a:cs typeface="Microsoft Sans Serif" pitchFamily="34" charset="0"/>
              </a:rPr>
              <a:t>_</a:t>
            </a:r>
          </a:p>
        </p:txBody>
      </p:sp>
      <p:sp>
        <p:nvSpPr>
          <p:cNvPr id="11" name="TextBox 10"/>
          <p:cNvSpPr txBox="1"/>
          <p:nvPr/>
        </p:nvSpPr>
        <p:spPr>
          <a:xfrm>
            <a:off x="7179997" y="1536970"/>
            <a:ext cx="425116" cy="584775"/>
          </a:xfrm>
          <a:prstGeom prst="rect">
            <a:avLst/>
          </a:prstGeom>
          <a:noFill/>
        </p:spPr>
        <p:txBody>
          <a:bodyPr wrap="none" rtlCol="0">
            <a:spAutoFit/>
          </a:bodyPr>
          <a:lstStyle/>
          <a:p>
            <a:r>
              <a:rPr lang="en-US" sz="3200" b="1" dirty="0">
                <a:solidFill>
                  <a:schemeClr val="tx2"/>
                </a:solidFill>
                <a:latin typeface="Microsoft Sans Serif" pitchFamily="34" charset="0"/>
                <a:cs typeface="Microsoft Sans Serif" pitchFamily="34" charset="0"/>
              </a:rPr>
              <a:t>+</a:t>
            </a:r>
            <a:endParaRPr lang="en-US" b="1" dirty="0">
              <a:solidFill>
                <a:schemeClr val="tx2"/>
              </a:solidFill>
              <a:latin typeface="Microsoft Sans Serif" pitchFamily="34" charset="0"/>
              <a:cs typeface="Microsoft Sans Serif" pitchFamily="34" charset="0"/>
            </a:endParaRPr>
          </a:p>
        </p:txBody>
      </p:sp>
      <p:sp>
        <p:nvSpPr>
          <p:cNvPr id="12" name="Rectangle 11"/>
          <p:cNvSpPr/>
          <p:nvPr/>
        </p:nvSpPr>
        <p:spPr bwMode="auto">
          <a:xfrm>
            <a:off x="3307405" y="838200"/>
            <a:ext cx="685800" cy="5791200"/>
          </a:xfrm>
          <a:prstGeom prst="rect">
            <a:avLst/>
          </a:prstGeom>
          <a:noFill/>
          <a:ln w="41275"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 name="Rectangle 12"/>
          <p:cNvSpPr/>
          <p:nvPr/>
        </p:nvSpPr>
        <p:spPr bwMode="auto">
          <a:xfrm>
            <a:off x="1600200" y="838200"/>
            <a:ext cx="685800" cy="5791200"/>
          </a:xfrm>
          <a:prstGeom prst="rect">
            <a:avLst/>
          </a:prstGeom>
          <a:noFill/>
          <a:ln w="41275"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TextBox 13"/>
          <p:cNvSpPr txBox="1"/>
          <p:nvPr/>
        </p:nvSpPr>
        <p:spPr>
          <a:xfrm>
            <a:off x="43537" y="1600200"/>
            <a:ext cx="2852063" cy="3416320"/>
          </a:xfrm>
          <a:prstGeom prst="rect">
            <a:avLst/>
          </a:prstGeom>
          <a:noFill/>
        </p:spPr>
        <p:txBody>
          <a:bodyPr wrap="none" rtlCol="0">
            <a:spAutoFit/>
          </a:bodyPr>
          <a:lstStyle/>
          <a:p>
            <a:pPr algn="l"/>
            <a:r>
              <a:rPr lang="en-US" sz="1800" b="1" dirty="0">
                <a:solidFill>
                  <a:schemeClr val="tx2"/>
                </a:solidFill>
              </a:rPr>
              <a:t>Warming occurs when</a:t>
            </a:r>
          </a:p>
          <a:p>
            <a:pPr algn="l">
              <a:buFontTx/>
              <a:buChar char="-"/>
            </a:pPr>
            <a:r>
              <a:rPr lang="en-US" sz="1800" b="1" dirty="0"/>
              <a:t> Obliquity is large </a:t>
            </a:r>
          </a:p>
          <a:p>
            <a:pPr algn="l">
              <a:buFontTx/>
              <a:buChar char="-"/>
            </a:pPr>
            <a:r>
              <a:rPr lang="en-US" sz="1800" b="1" dirty="0"/>
              <a:t>Precession at positive phase</a:t>
            </a:r>
          </a:p>
          <a:p>
            <a:pPr algn="l">
              <a:buFontTx/>
              <a:buChar char="-"/>
            </a:pPr>
            <a:r>
              <a:rPr lang="en-US" sz="1800" b="1" dirty="0"/>
              <a:t>Peak eccentricity</a:t>
            </a:r>
          </a:p>
          <a:p>
            <a:pPr algn="l"/>
            <a:endParaRPr lang="en-US" sz="1800" b="1" dirty="0"/>
          </a:p>
          <a:p>
            <a:pPr algn="l">
              <a:buFontTx/>
              <a:buChar char="-"/>
            </a:pPr>
            <a:endParaRPr lang="en-US" sz="1800" b="1" dirty="0"/>
          </a:p>
          <a:p>
            <a:pPr algn="l"/>
            <a:r>
              <a:rPr lang="en-US" sz="1800" b="1" dirty="0">
                <a:solidFill>
                  <a:schemeClr val="bg1"/>
                </a:solidFill>
              </a:rPr>
              <a:t>Cooling occurs when</a:t>
            </a:r>
          </a:p>
          <a:p>
            <a:pPr algn="l">
              <a:buFontTx/>
              <a:buChar char="-"/>
            </a:pPr>
            <a:r>
              <a:rPr lang="en-US" sz="1800" b="1" dirty="0"/>
              <a:t>Obliquity is small</a:t>
            </a:r>
          </a:p>
          <a:p>
            <a:pPr algn="l">
              <a:buFontTx/>
              <a:buChar char="-"/>
            </a:pPr>
            <a:r>
              <a:rPr lang="en-US" sz="1800" b="1" dirty="0"/>
              <a:t>Precession is first</a:t>
            </a:r>
          </a:p>
          <a:p>
            <a:pPr algn="l"/>
            <a:r>
              <a:rPr lang="en-US" sz="1800" b="1" dirty="0"/>
              <a:t>  negative and then </a:t>
            </a:r>
          </a:p>
          <a:p>
            <a:pPr algn="l"/>
            <a:r>
              <a:rPr lang="en-US" sz="1800" b="1" dirty="0"/>
              <a:t>  positive. </a:t>
            </a:r>
          </a:p>
          <a:p>
            <a:pPr algn="l"/>
            <a:r>
              <a:rPr lang="en-US" sz="1800" b="1" dirty="0"/>
              <a:t>-Declining e</a:t>
            </a:r>
          </a:p>
        </p:txBody>
      </p:sp>
      <p:cxnSp>
        <p:nvCxnSpPr>
          <p:cNvPr id="16" name="Straight Arrow Connector 15"/>
          <p:cNvCxnSpPr/>
          <p:nvPr/>
        </p:nvCxnSpPr>
        <p:spPr bwMode="auto">
          <a:xfrm flipH="1">
            <a:off x="4419600" y="685800"/>
            <a:ext cx="1447800" cy="0"/>
          </a:xfrm>
          <a:prstGeom prst="straightConnector1">
            <a:avLst/>
          </a:prstGeom>
          <a:solidFill>
            <a:schemeClr val="accent1"/>
          </a:solidFill>
          <a:ln w="38100" cap="flat" cmpd="sng" algn="ctr">
            <a:solidFill>
              <a:schemeClr val="bg2"/>
            </a:solidFill>
            <a:prstDash val="solid"/>
            <a:round/>
            <a:headEnd type="none" w="med" len="med"/>
            <a:tailEnd type="arrow"/>
          </a:ln>
          <a:effectLst/>
        </p:spPr>
      </p:cxnSp>
      <p:sp>
        <p:nvSpPr>
          <p:cNvPr id="17" name="TextBox 16"/>
          <p:cNvSpPr txBox="1"/>
          <p:nvPr/>
        </p:nvSpPr>
        <p:spPr>
          <a:xfrm>
            <a:off x="3657600" y="470548"/>
            <a:ext cx="755335" cy="400110"/>
          </a:xfrm>
          <a:prstGeom prst="rect">
            <a:avLst/>
          </a:prstGeom>
          <a:noFill/>
        </p:spPr>
        <p:txBody>
          <a:bodyPr wrap="none" rtlCol="0">
            <a:spAutoFit/>
          </a:bodyPr>
          <a:lstStyle/>
          <a:p>
            <a:r>
              <a:rPr lang="en-US" sz="2000" b="1" dirty="0">
                <a:latin typeface="Microsoft Sans Serif" pitchFamily="34" charset="0"/>
                <a:cs typeface="Microsoft Sans Serif" pitchFamily="34" charset="0"/>
              </a:rPr>
              <a:t>Time</a:t>
            </a:r>
            <a:endParaRPr lang="en-US" b="1" dirty="0">
              <a:latin typeface="Microsoft Sans Serif" pitchFamily="34" charset="0"/>
              <a:cs typeface="Microsoft Sans Serif"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blinds(horizontal)">
                                      <p:cBhvr>
                                        <p:cTn id="16" dur="500"/>
                                        <p:tgtEl>
                                          <p:spTgt spid="14">
                                            <p:txEl>
                                              <p:pRg st="0" end="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blinds(horizontal)">
                                      <p:cBhvr>
                                        <p:cTn id="19" dur="500"/>
                                        <p:tgtEl>
                                          <p:spTgt spid="14">
                                            <p:txEl>
                                              <p:pRg st="1" end="1"/>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linds(horizontal)">
                                      <p:cBhvr>
                                        <p:cTn id="22" dur="500"/>
                                        <p:tgtEl>
                                          <p:spTgt spid="14">
                                            <p:txEl>
                                              <p:pRg st="2" end="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blinds(horizontal)">
                                      <p:cBhvr>
                                        <p:cTn id="25" dur="500"/>
                                        <p:tgtEl>
                                          <p:spTgt spid="1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14">
                                            <p:txEl>
                                              <p:pRg st="0" end="0"/>
                                            </p:txEl>
                                          </p:spTgt>
                                        </p:tgtEl>
                                      </p:cBhvr>
                                    </p:animEffect>
                                    <p:set>
                                      <p:cBhvr>
                                        <p:cTn id="39" dur="1" fill="hold">
                                          <p:stCondLst>
                                            <p:cond delay="499"/>
                                          </p:stCondLst>
                                        </p:cTn>
                                        <p:tgtEl>
                                          <p:spTgt spid="14">
                                            <p:txEl>
                                              <p:pRg st="0" end="0"/>
                                            </p:txEl>
                                          </p:spTgt>
                                        </p:tgtEl>
                                        <p:attrNameLst>
                                          <p:attrName>style.visibility</p:attrName>
                                        </p:attrNameLst>
                                      </p:cBhvr>
                                      <p:to>
                                        <p:strVal val="hidden"/>
                                      </p:to>
                                    </p:set>
                                  </p:childTnLst>
                                </p:cTn>
                              </p:par>
                              <p:par>
                                <p:cTn id="40" presetID="3" presetClass="exit" presetSubtype="10" fill="hold" nodeType="withEffect">
                                  <p:stCondLst>
                                    <p:cond delay="0"/>
                                  </p:stCondLst>
                                  <p:childTnLst>
                                    <p:animEffect transition="out" filter="blinds(horizontal)">
                                      <p:cBhvr>
                                        <p:cTn id="41" dur="500"/>
                                        <p:tgtEl>
                                          <p:spTgt spid="14">
                                            <p:txEl>
                                              <p:pRg st="1" end="1"/>
                                            </p:txEl>
                                          </p:spTgt>
                                        </p:tgtEl>
                                      </p:cBhvr>
                                    </p:animEffect>
                                    <p:set>
                                      <p:cBhvr>
                                        <p:cTn id="42" dur="1" fill="hold">
                                          <p:stCondLst>
                                            <p:cond delay="499"/>
                                          </p:stCondLst>
                                        </p:cTn>
                                        <p:tgtEl>
                                          <p:spTgt spid="14">
                                            <p:txEl>
                                              <p:pRg st="1" end="1"/>
                                            </p:txEl>
                                          </p:spTgt>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14">
                                            <p:txEl>
                                              <p:pRg st="2" end="2"/>
                                            </p:txEl>
                                          </p:spTgt>
                                        </p:tgtEl>
                                      </p:cBhvr>
                                    </p:animEffect>
                                    <p:set>
                                      <p:cBhvr>
                                        <p:cTn id="45" dur="1" fill="hold">
                                          <p:stCondLst>
                                            <p:cond delay="499"/>
                                          </p:stCondLst>
                                        </p:cTn>
                                        <p:tgtEl>
                                          <p:spTgt spid="14">
                                            <p:txEl>
                                              <p:pRg st="2" end="2"/>
                                            </p:txEl>
                                          </p:spTgt>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14">
                                            <p:txEl>
                                              <p:pRg st="3" end="3"/>
                                            </p:txEl>
                                          </p:spTgt>
                                        </p:tgtEl>
                                      </p:cBhvr>
                                    </p:animEffect>
                                    <p:set>
                                      <p:cBhvr>
                                        <p:cTn id="48" dur="1" fill="hold">
                                          <p:stCondLst>
                                            <p:cond delay="499"/>
                                          </p:stCondLst>
                                        </p:cTn>
                                        <p:tgtEl>
                                          <p:spTgt spid="14">
                                            <p:txEl>
                                              <p:pRg st="3" end="3"/>
                                            </p:txEl>
                                          </p:spTgt>
                                        </p:tgtEl>
                                        <p:attrNameLst>
                                          <p:attrName>style.visibility</p:attrName>
                                        </p:attrNameLst>
                                      </p:cBhvr>
                                      <p:to>
                                        <p:strVal val="hidden"/>
                                      </p:to>
                                    </p:set>
                                  </p:childTnLst>
                                </p:cTn>
                              </p:par>
                              <p:par>
                                <p:cTn id="49" presetID="3" presetClass="entr" presetSubtype="1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linds(horizontal)">
                                      <p:cBhvr>
                                        <p:cTn id="51" dur="500"/>
                                        <p:tgtEl>
                                          <p:spTgt spid="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linds(horizontal)">
                                      <p:cBhvr>
                                        <p:cTn id="54" dur="500"/>
                                        <p:tgtEl>
                                          <p:spTgt spid="12"/>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par>
                                <p:cTn id="58" presetID="3" presetClass="entr" presetSubtype="10" fill="hold" nodeType="withEffect">
                                  <p:stCondLst>
                                    <p:cond delay="0"/>
                                  </p:stCondLst>
                                  <p:childTnLst>
                                    <p:set>
                                      <p:cBhvr>
                                        <p:cTn id="59" dur="1" fill="hold">
                                          <p:stCondLst>
                                            <p:cond delay="0"/>
                                          </p:stCondLst>
                                        </p:cTn>
                                        <p:tgtEl>
                                          <p:spTgt spid="14">
                                            <p:txEl>
                                              <p:pRg st="6" end="6"/>
                                            </p:txEl>
                                          </p:spTgt>
                                        </p:tgtEl>
                                        <p:attrNameLst>
                                          <p:attrName>style.visibility</p:attrName>
                                        </p:attrNameLst>
                                      </p:cBhvr>
                                      <p:to>
                                        <p:strVal val="visible"/>
                                      </p:to>
                                    </p:set>
                                    <p:animEffect transition="in" filter="blinds(horizontal)">
                                      <p:cBhvr>
                                        <p:cTn id="60" dur="500"/>
                                        <p:tgtEl>
                                          <p:spTgt spid="14">
                                            <p:txEl>
                                              <p:pRg st="6" end="6"/>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14">
                                            <p:txEl>
                                              <p:pRg st="7" end="7"/>
                                            </p:txEl>
                                          </p:spTgt>
                                        </p:tgtEl>
                                        <p:attrNameLst>
                                          <p:attrName>style.visibility</p:attrName>
                                        </p:attrNameLst>
                                      </p:cBhvr>
                                      <p:to>
                                        <p:strVal val="visible"/>
                                      </p:to>
                                    </p:set>
                                    <p:animEffect transition="in" filter="blinds(horizontal)">
                                      <p:cBhvr>
                                        <p:cTn id="63" dur="500"/>
                                        <p:tgtEl>
                                          <p:spTgt spid="14">
                                            <p:txEl>
                                              <p:pRg st="7" end="7"/>
                                            </p:txEl>
                                          </p:spTgt>
                                        </p:tgtEl>
                                      </p:cBhvr>
                                    </p:animEffect>
                                  </p:childTnLst>
                                </p:cTn>
                              </p:par>
                              <p:par>
                                <p:cTn id="64" presetID="3" presetClass="entr" presetSubtype="10" fill="hold" nodeType="withEffect">
                                  <p:stCondLst>
                                    <p:cond delay="0"/>
                                  </p:stCondLst>
                                  <p:childTnLst>
                                    <p:set>
                                      <p:cBhvr>
                                        <p:cTn id="65" dur="1" fill="hold">
                                          <p:stCondLst>
                                            <p:cond delay="0"/>
                                          </p:stCondLst>
                                        </p:cTn>
                                        <p:tgtEl>
                                          <p:spTgt spid="14">
                                            <p:txEl>
                                              <p:pRg st="8" end="8"/>
                                            </p:txEl>
                                          </p:spTgt>
                                        </p:tgtEl>
                                        <p:attrNameLst>
                                          <p:attrName>style.visibility</p:attrName>
                                        </p:attrNameLst>
                                      </p:cBhvr>
                                      <p:to>
                                        <p:strVal val="visible"/>
                                      </p:to>
                                    </p:set>
                                    <p:animEffect transition="in" filter="blinds(horizontal)">
                                      <p:cBhvr>
                                        <p:cTn id="66" dur="500"/>
                                        <p:tgtEl>
                                          <p:spTgt spid="14">
                                            <p:txEl>
                                              <p:pRg st="8" end="8"/>
                                            </p:txEl>
                                          </p:spTgt>
                                        </p:tgtEl>
                                      </p:cBhvr>
                                    </p:animEffect>
                                  </p:childTnLst>
                                </p:cTn>
                              </p:par>
                              <p:par>
                                <p:cTn id="67" presetID="3" presetClass="entr" presetSubtype="10" fill="hold" nodeType="withEffect">
                                  <p:stCondLst>
                                    <p:cond delay="0"/>
                                  </p:stCondLst>
                                  <p:childTnLst>
                                    <p:set>
                                      <p:cBhvr>
                                        <p:cTn id="68" dur="1" fill="hold">
                                          <p:stCondLst>
                                            <p:cond delay="0"/>
                                          </p:stCondLst>
                                        </p:cTn>
                                        <p:tgtEl>
                                          <p:spTgt spid="14">
                                            <p:txEl>
                                              <p:pRg st="9" end="9"/>
                                            </p:txEl>
                                          </p:spTgt>
                                        </p:tgtEl>
                                        <p:attrNameLst>
                                          <p:attrName>style.visibility</p:attrName>
                                        </p:attrNameLst>
                                      </p:cBhvr>
                                      <p:to>
                                        <p:strVal val="visible"/>
                                      </p:to>
                                    </p:set>
                                    <p:animEffect transition="in" filter="blinds(horizontal)">
                                      <p:cBhvr>
                                        <p:cTn id="69" dur="500"/>
                                        <p:tgtEl>
                                          <p:spTgt spid="14">
                                            <p:txEl>
                                              <p:pRg st="9" end="9"/>
                                            </p:txEl>
                                          </p:spTgt>
                                        </p:tgtEl>
                                      </p:cBhvr>
                                    </p:animEffect>
                                  </p:childTnLst>
                                </p:cTn>
                              </p:par>
                              <p:par>
                                <p:cTn id="70" presetID="3" presetClass="entr" presetSubtype="10" fill="hold" nodeType="withEffect">
                                  <p:stCondLst>
                                    <p:cond delay="0"/>
                                  </p:stCondLst>
                                  <p:childTnLst>
                                    <p:set>
                                      <p:cBhvr>
                                        <p:cTn id="71" dur="1" fill="hold">
                                          <p:stCondLst>
                                            <p:cond delay="0"/>
                                          </p:stCondLst>
                                        </p:cTn>
                                        <p:tgtEl>
                                          <p:spTgt spid="14">
                                            <p:txEl>
                                              <p:pRg st="10" end="10"/>
                                            </p:txEl>
                                          </p:spTgt>
                                        </p:tgtEl>
                                        <p:attrNameLst>
                                          <p:attrName>style.visibility</p:attrName>
                                        </p:attrNameLst>
                                      </p:cBhvr>
                                      <p:to>
                                        <p:strVal val="visible"/>
                                      </p:to>
                                    </p:set>
                                    <p:animEffect transition="in" filter="blinds(horizontal)">
                                      <p:cBhvr>
                                        <p:cTn id="72" dur="500"/>
                                        <p:tgtEl>
                                          <p:spTgt spid="14">
                                            <p:txEl>
                                              <p:pRg st="10" end="10"/>
                                            </p:txEl>
                                          </p:spTgt>
                                        </p:tgtEl>
                                      </p:cBhvr>
                                    </p:animEffect>
                                  </p:childTnLst>
                                </p:cTn>
                              </p:par>
                              <p:par>
                                <p:cTn id="73" presetID="3" presetClass="entr" presetSubtype="10" fill="hold" nodeType="withEffect">
                                  <p:stCondLst>
                                    <p:cond delay="0"/>
                                  </p:stCondLst>
                                  <p:childTnLst>
                                    <p:set>
                                      <p:cBhvr>
                                        <p:cTn id="74" dur="1" fill="hold">
                                          <p:stCondLst>
                                            <p:cond delay="0"/>
                                          </p:stCondLst>
                                        </p:cTn>
                                        <p:tgtEl>
                                          <p:spTgt spid="14">
                                            <p:txEl>
                                              <p:pRg st="11" end="11"/>
                                            </p:txEl>
                                          </p:spTgt>
                                        </p:tgtEl>
                                        <p:attrNameLst>
                                          <p:attrName>style.visibility</p:attrName>
                                        </p:attrNameLst>
                                      </p:cBhvr>
                                      <p:to>
                                        <p:strVal val="visible"/>
                                      </p:to>
                                    </p:set>
                                    <p:animEffect transition="in" filter="blinds(horizontal)">
                                      <p:cBhvr>
                                        <p:cTn id="75" dur="5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3048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4. Global Energy Balance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25</a:t>
            </a:fld>
            <a:endParaRPr lang="en-US" dirty="0">
              <a:solidFill>
                <a:schemeClr val="bg2"/>
              </a:solidFill>
            </a:endParaRPr>
          </a:p>
        </p:txBody>
      </p:sp>
      <p:sp>
        <p:nvSpPr>
          <p:cNvPr id="6" name="Rectangle 3"/>
          <p:cNvSpPr txBox="1">
            <a:spLocks noChangeArrowheads="1"/>
          </p:cNvSpPr>
          <p:nvPr/>
        </p:nvSpPr>
        <p:spPr bwMode="auto">
          <a:xfrm>
            <a:off x="0" y="11430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Solar Radiation:</a:t>
            </a:r>
            <a:r>
              <a:rPr lang="en-US" sz="2400" b="1" kern="0" dirty="0">
                <a:latin typeface="Microsoft Sans Serif" pitchFamily="34" charset="0"/>
              </a:rPr>
              <a:t> solar zenith angle, </a:t>
            </a:r>
            <a:r>
              <a:rPr lang="en-US" sz="2400" b="1" kern="0" dirty="0" err="1">
                <a:latin typeface="Microsoft Sans Serif" pitchFamily="34" charset="0"/>
              </a:rPr>
              <a:t>insolation</a:t>
            </a:r>
            <a:r>
              <a:rPr lang="en-US" sz="2400" b="1" kern="0" dirty="0">
                <a:latin typeface="Microsoft Sans Serif" pitchFamily="34" charset="0"/>
              </a:rPr>
              <a:t> at TOA</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Terrestrial Radiation: </a:t>
            </a:r>
            <a:r>
              <a:rPr lang="en-US" sz="2400" b="1" kern="0" dirty="0">
                <a:latin typeface="Microsoft Sans Serif" pitchFamily="34" charset="0"/>
              </a:rPr>
              <a:t>Earth’s emission temperature and effective emission altitude, emissivity, atmospheric absorption</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Greenhouse Effect: </a:t>
            </a:r>
            <a:r>
              <a:rPr lang="en-US" sz="2400" b="1" kern="0" dirty="0">
                <a:latin typeface="Microsoft Sans Serif" pitchFamily="34" charset="0"/>
              </a:rPr>
              <a:t>Natural vs. Anthropogenic, magnitudes</a:t>
            </a: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Global Energy Fluxes: </a:t>
            </a:r>
            <a:r>
              <a:rPr lang="en-US" sz="2400" b="1" kern="0" dirty="0">
                <a:latin typeface="Microsoft Sans Serif" pitchFamily="34" charset="0"/>
              </a:rPr>
              <a:t>at TOA, surface and for the Atmosphere</a:t>
            </a:r>
            <a:endParaRPr lang="en-US" sz="2000" b="1" kern="0" dirty="0">
              <a:latin typeface="Microsoft Sans Serif" pitchFamily="34" charset="0"/>
            </a:endParaRP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err="1">
                <a:solidFill>
                  <a:schemeClr val="bg1"/>
                </a:solidFill>
                <a:latin typeface="Microsoft Sans Serif" pitchFamily="34" charset="0"/>
              </a:rPr>
              <a:t>Poleward</a:t>
            </a:r>
            <a:r>
              <a:rPr lang="en-US" sz="2400" b="1" kern="0" dirty="0">
                <a:solidFill>
                  <a:schemeClr val="bg1"/>
                </a:solidFill>
                <a:latin typeface="Microsoft Sans Serif" pitchFamily="34" charset="0"/>
              </a:rPr>
              <a:t> Energy Transport: </a:t>
            </a:r>
            <a:r>
              <a:rPr lang="en-US" sz="2400" b="1" kern="0" dirty="0">
                <a:latin typeface="Microsoft Sans Serif" pitchFamily="34" charset="0"/>
              </a:rPr>
              <a:t>by the atmosphere and oceans</a:t>
            </a:r>
          </a:p>
          <a:p>
            <a:pPr marL="342900" indent="-342900" algn="l">
              <a:spcBef>
                <a:spcPct val="20000"/>
              </a:spcBef>
              <a:buFontTx/>
              <a:buChar char="•"/>
              <a:defRPr/>
            </a:pPr>
            <a:endParaRPr lang="en-US" sz="1800" b="1" kern="0" dirty="0">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Atmospheric Energy Balance</a:t>
            </a:r>
            <a:r>
              <a:rPr lang="en-US" sz="2400" b="1" kern="0" dirty="0">
                <a:latin typeface="Microsoft Sans Serif" pitchFamily="34" charset="0"/>
              </a:rPr>
              <a:t>: latent heating, radiative transfer</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     </a:t>
            </a: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2" cstate="print"/>
          <a:srcRect/>
          <a:stretch>
            <a:fillRect/>
          </a:stretch>
        </p:blipFill>
        <p:spPr bwMode="auto">
          <a:xfrm>
            <a:off x="6522" y="374650"/>
            <a:ext cx="9118600" cy="6108700"/>
          </a:xfrm>
          <a:prstGeom prst="rect">
            <a:avLst/>
          </a:prstGeom>
          <a:noFill/>
          <a:ln w="9525">
            <a:noFill/>
            <a:miter lim="800000"/>
            <a:headEnd/>
            <a:tailEnd/>
          </a:ln>
        </p:spPr>
      </p:pic>
      <p:sp>
        <p:nvSpPr>
          <p:cNvPr id="3" name="TextBox 2"/>
          <p:cNvSpPr txBox="1"/>
          <p:nvPr/>
        </p:nvSpPr>
        <p:spPr>
          <a:xfrm>
            <a:off x="854819" y="1138535"/>
            <a:ext cx="7587783" cy="461665"/>
          </a:xfrm>
          <a:prstGeom prst="rect">
            <a:avLst/>
          </a:prstGeom>
          <a:noFill/>
        </p:spPr>
        <p:txBody>
          <a:bodyPr wrap="none" rtlCol="0">
            <a:spAutoFit/>
          </a:bodyPr>
          <a:lstStyle/>
          <a:p>
            <a:r>
              <a:rPr lang="en-US" sz="2400" dirty="0">
                <a:solidFill>
                  <a:schemeClr val="tx2"/>
                </a:solidFill>
              </a:rPr>
              <a:t>(T needed to balance net incoming solar radiation as a blackbody)</a:t>
            </a:r>
          </a:p>
        </p:txBody>
      </p:sp>
      <p:sp>
        <p:nvSpPr>
          <p:cNvPr id="4" name="Rectangle 3"/>
          <p:cNvSpPr/>
          <p:nvPr/>
        </p:nvSpPr>
        <p:spPr bwMode="auto">
          <a:xfrm>
            <a:off x="5696466" y="3346622"/>
            <a:ext cx="32766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TextBox 4"/>
          <p:cNvSpPr txBox="1"/>
          <p:nvPr/>
        </p:nvSpPr>
        <p:spPr>
          <a:xfrm>
            <a:off x="5137403" y="4171890"/>
            <a:ext cx="3852338" cy="400110"/>
          </a:xfrm>
          <a:prstGeom prst="rect">
            <a:avLst/>
          </a:prstGeom>
          <a:noFill/>
        </p:spPr>
        <p:txBody>
          <a:bodyPr wrap="none" rtlCol="0">
            <a:spAutoFit/>
          </a:bodyPr>
          <a:lstStyle/>
          <a:p>
            <a:r>
              <a:rPr lang="en-US" sz="2000" dirty="0">
                <a:solidFill>
                  <a:schemeClr val="tx2"/>
                </a:solidFill>
                <a:latin typeface="Microsoft Sans Serif" pitchFamily="34" charset="0"/>
                <a:cs typeface="Microsoft Sans Serif" pitchFamily="34" charset="0"/>
              </a:rPr>
              <a:t>Effective Emission Height </a:t>
            </a:r>
            <a:r>
              <a:rPr lang="en-US" sz="2000" dirty="0">
                <a:solidFill>
                  <a:schemeClr val="tx2"/>
                </a:solidFill>
                <a:latin typeface="Microsoft Sans Serif" pitchFamily="34" charset="0"/>
                <a:cs typeface="Microsoft Sans Serif" pitchFamily="34" charset="0"/>
                <a:sym typeface="Symbol"/>
              </a:rPr>
              <a:t> 5km</a:t>
            </a:r>
            <a:endParaRPr lang="en-US" sz="2000" dirty="0">
              <a:solidFill>
                <a:schemeClr val="tx2"/>
              </a:solidFill>
              <a:latin typeface="Microsoft Sans Serif" pitchFamily="34" charset="0"/>
              <a:cs typeface="Microsoft Sans Serif"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2" cstate="print"/>
          <a:srcRect/>
          <a:stretch>
            <a:fillRect/>
          </a:stretch>
        </p:blipFill>
        <p:spPr bwMode="auto">
          <a:xfrm>
            <a:off x="38100" y="368300"/>
            <a:ext cx="9067800" cy="6121400"/>
          </a:xfrm>
          <a:prstGeom prst="rect">
            <a:avLst/>
          </a:prstGeom>
          <a:noFill/>
          <a:ln w="9525">
            <a:noFill/>
            <a:miter lim="800000"/>
            <a:headEnd/>
            <a:tailEnd/>
          </a:ln>
        </p:spPr>
      </p:pic>
      <p:cxnSp>
        <p:nvCxnSpPr>
          <p:cNvPr id="4" name="Straight Connector 3"/>
          <p:cNvCxnSpPr/>
          <p:nvPr/>
        </p:nvCxnSpPr>
        <p:spPr bwMode="auto">
          <a:xfrm>
            <a:off x="2819400" y="5486400"/>
            <a:ext cx="1219200" cy="0"/>
          </a:xfrm>
          <a:prstGeom prst="line">
            <a:avLst/>
          </a:prstGeom>
          <a:solidFill>
            <a:schemeClr val="accent1"/>
          </a:solidFill>
          <a:ln w="31750" cap="flat" cmpd="sng" algn="ctr">
            <a:solidFill>
              <a:schemeClr val="accent2"/>
            </a:solidFill>
            <a:prstDash val="solid"/>
            <a:round/>
            <a:headEnd type="none" w="med" len="med"/>
            <a:tailEnd type="none" w="med" len="sm"/>
          </a:ln>
          <a:effectLst/>
        </p:spPr>
      </p:cxnSp>
      <p:cxnSp>
        <p:nvCxnSpPr>
          <p:cNvPr id="5" name="Straight Connector 4"/>
          <p:cNvCxnSpPr/>
          <p:nvPr/>
        </p:nvCxnSpPr>
        <p:spPr bwMode="auto">
          <a:xfrm>
            <a:off x="2895600" y="3276600"/>
            <a:ext cx="762000" cy="0"/>
          </a:xfrm>
          <a:prstGeom prst="line">
            <a:avLst/>
          </a:prstGeom>
          <a:solidFill>
            <a:schemeClr val="accent1"/>
          </a:solidFill>
          <a:ln w="31750" cap="flat" cmpd="sng" algn="ctr">
            <a:solidFill>
              <a:schemeClr val="accent2"/>
            </a:solidFill>
            <a:prstDash val="solid"/>
            <a:round/>
            <a:headEnd type="none" w="med" len="med"/>
            <a:tailEnd type="none" w="med" len="sm"/>
          </a:ln>
          <a:effectLst/>
        </p:spPr>
      </p:cxn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ig1_Trenberth_BAMS08_2008GlobalHeat"/>
          <p:cNvPicPr>
            <a:picLocks noChangeAspect="1" noChangeArrowheads="1"/>
          </p:cNvPicPr>
          <p:nvPr/>
        </p:nvPicPr>
        <p:blipFill>
          <a:blip r:embed="rId3" cstate="print"/>
          <a:srcRect/>
          <a:stretch>
            <a:fillRect/>
          </a:stretch>
        </p:blipFill>
        <p:spPr bwMode="auto">
          <a:xfrm>
            <a:off x="228600" y="457200"/>
            <a:ext cx="8686800" cy="5979716"/>
          </a:xfrm>
          <a:prstGeom prst="rect">
            <a:avLst/>
          </a:prstGeom>
          <a:noFill/>
        </p:spPr>
      </p:pic>
      <p:sp>
        <p:nvSpPr>
          <p:cNvPr id="23" name="Slide Number Placeholder 22"/>
          <p:cNvSpPr>
            <a:spLocks noGrp="1"/>
          </p:cNvSpPr>
          <p:nvPr>
            <p:ph type="sldNum" sz="quarter" idx="12"/>
          </p:nvPr>
        </p:nvSpPr>
        <p:spPr>
          <a:xfrm>
            <a:off x="7162800" y="6400800"/>
            <a:ext cx="1905000" cy="457200"/>
          </a:xfrm>
        </p:spPr>
        <p:txBody>
          <a:bodyPr/>
          <a:lstStyle/>
          <a:p>
            <a:pPr>
              <a:defRPr/>
            </a:pPr>
            <a:fld id="{A49640CD-6733-4245-94CF-37DCF0A05FFE}" type="slidenum">
              <a:rPr lang="en-US" smtClean="0"/>
              <a:pPr>
                <a:defRPr/>
              </a:pPr>
              <a:t>28</a:t>
            </a:fld>
            <a:endParaRPr lang="en-US" dirty="0"/>
          </a:p>
        </p:txBody>
      </p:sp>
      <p:sp>
        <p:nvSpPr>
          <p:cNvPr id="7" name="Text Box 5"/>
          <p:cNvSpPr txBox="1">
            <a:spLocks noChangeArrowheads="1"/>
          </p:cNvSpPr>
          <p:nvPr/>
        </p:nvSpPr>
        <p:spPr bwMode="auto">
          <a:xfrm>
            <a:off x="185737" y="6202362"/>
            <a:ext cx="2405063" cy="274638"/>
          </a:xfrm>
          <a:prstGeom prst="rect">
            <a:avLst/>
          </a:prstGeom>
          <a:noFill/>
          <a:ln w="12700">
            <a:noFill/>
            <a:miter lim="800000"/>
            <a:headEnd type="none" w="sm" len="sm"/>
            <a:tailEnd type="none" w="sm" len="sm"/>
          </a:ln>
          <a:effectLst/>
        </p:spPr>
        <p:txBody>
          <a:bodyPr wrap="none">
            <a:spAutoFit/>
          </a:bodyPr>
          <a:lstStyle/>
          <a:p>
            <a:r>
              <a:rPr lang="en-US" sz="1200" dirty="0" err="1">
                <a:latin typeface="Comic Sans MS" pitchFamily="66" charset="0"/>
              </a:rPr>
              <a:t>Trenberth</a:t>
            </a:r>
            <a:r>
              <a:rPr lang="en-US" sz="1200" dirty="0">
                <a:latin typeface="Comic Sans MS" pitchFamily="66" charset="0"/>
              </a:rPr>
              <a:t> et al. (2009, BAMS)</a:t>
            </a:r>
          </a:p>
        </p:txBody>
      </p:sp>
      <p:sp>
        <p:nvSpPr>
          <p:cNvPr id="5" name="Rectangle 4"/>
          <p:cNvSpPr/>
          <p:nvPr/>
        </p:nvSpPr>
        <p:spPr bwMode="auto">
          <a:xfrm>
            <a:off x="304800" y="685800"/>
            <a:ext cx="8382000" cy="9144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Rectangle 7"/>
          <p:cNvSpPr/>
          <p:nvPr/>
        </p:nvSpPr>
        <p:spPr bwMode="auto">
          <a:xfrm>
            <a:off x="304800" y="4800600"/>
            <a:ext cx="8382000" cy="14478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Rectangle 8"/>
          <p:cNvSpPr/>
          <p:nvPr/>
        </p:nvSpPr>
        <p:spPr bwMode="auto">
          <a:xfrm>
            <a:off x="304800" y="1905000"/>
            <a:ext cx="8382000" cy="2514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 name="TextBox 9"/>
          <p:cNvSpPr txBox="1"/>
          <p:nvPr/>
        </p:nvSpPr>
        <p:spPr>
          <a:xfrm>
            <a:off x="2667000" y="762000"/>
            <a:ext cx="705642" cy="400110"/>
          </a:xfrm>
          <a:prstGeom prst="rect">
            <a:avLst/>
          </a:prstGeom>
          <a:noFill/>
        </p:spPr>
        <p:txBody>
          <a:bodyPr wrap="none" rtlCol="0">
            <a:spAutoFit/>
          </a:bodyPr>
          <a:lstStyle/>
          <a:p>
            <a:r>
              <a:rPr lang="en-US" sz="2000" b="1" dirty="0">
                <a:solidFill>
                  <a:schemeClr val="tx2"/>
                </a:solidFill>
              </a:rPr>
              <a:t>S</a:t>
            </a:r>
            <a:r>
              <a:rPr lang="en-US" sz="1800" b="1" dirty="0">
                <a:solidFill>
                  <a:schemeClr val="tx2"/>
                </a:solidFill>
              </a:rPr>
              <a:t>o</a:t>
            </a:r>
            <a:r>
              <a:rPr lang="en-US" sz="2000" b="1" dirty="0">
                <a:solidFill>
                  <a:schemeClr val="tx2"/>
                </a:solidFill>
              </a:rPr>
              <a:t>=?</a:t>
            </a:r>
            <a:endParaRPr lang="en-US" b="1" dirty="0">
              <a:solidFill>
                <a:schemeClr val="tx2"/>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xit" presetSubtype="10" fill="hold" grpId="0" nodeType="withEffect">
                                  <p:stCondLst>
                                    <p:cond delay="0"/>
                                  </p:stCondLst>
                                  <p:childTnLst>
                                    <p:animEffect transition="out" filter="blinds(horizontal)">
                                      <p:cBhvr>
                                        <p:cTn id="19" dur="500"/>
                                        <p:tgtEl>
                                          <p:spTgt spid="10">
                                            <p:txEl>
                                              <p:pRg st="0" end="0"/>
                                            </p:txEl>
                                          </p:spTgt>
                                        </p:tgtEl>
                                      </p:cBhvr>
                                    </p:animEffect>
                                    <p:set>
                                      <p:cBhvr>
                                        <p:cTn id="20" dur="1" fill="hold">
                                          <p:stCondLst>
                                            <p:cond delay="499"/>
                                          </p:stCondLst>
                                        </p:cTn>
                                        <p:tgtEl>
                                          <p:spTgt spid="10">
                                            <p:txEl>
                                              <p:pRg st="0" end="0"/>
                                            </p:txEl>
                                          </p:spTgt>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xit" presetSubtype="10" fill="hold" grpId="1" nodeType="withEffect">
                                  <p:stCondLst>
                                    <p:cond delay="0"/>
                                  </p:stCondLst>
                                  <p:childTnLst>
                                    <p:animEffect transition="out" filter="blinds(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P spid="10"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a:stretch>
            <a:fillRect/>
          </a:stretch>
        </p:blipFill>
        <p:spPr bwMode="auto">
          <a:xfrm>
            <a:off x="0" y="152400"/>
            <a:ext cx="9144000" cy="5585618"/>
          </a:xfrm>
          <a:prstGeom prst="rect">
            <a:avLst/>
          </a:prstGeom>
          <a:noFill/>
          <a:ln w="9525">
            <a:noFill/>
            <a:miter lim="800000"/>
            <a:headEnd/>
            <a:tailEnd/>
          </a:ln>
        </p:spPr>
      </p:pic>
      <p:sp>
        <p:nvSpPr>
          <p:cNvPr id="3" name="Rectangle 2"/>
          <p:cNvSpPr/>
          <p:nvPr/>
        </p:nvSpPr>
        <p:spPr bwMode="auto">
          <a:xfrm>
            <a:off x="1981200" y="3276600"/>
            <a:ext cx="51816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Rectangle 3"/>
          <p:cNvSpPr/>
          <p:nvPr/>
        </p:nvSpPr>
        <p:spPr bwMode="auto">
          <a:xfrm>
            <a:off x="1981200" y="4572000"/>
            <a:ext cx="51816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ectangle 4"/>
          <p:cNvSpPr/>
          <p:nvPr/>
        </p:nvSpPr>
        <p:spPr bwMode="auto">
          <a:xfrm>
            <a:off x="7455244" y="2057400"/>
            <a:ext cx="12192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Rectangle 5"/>
          <p:cNvSpPr/>
          <p:nvPr/>
        </p:nvSpPr>
        <p:spPr bwMode="auto">
          <a:xfrm>
            <a:off x="7659132" y="4572000"/>
            <a:ext cx="12192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TextBox 6"/>
          <p:cNvSpPr txBox="1"/>
          <p:nvPr/>
        </p:nvSpPr>
        <p:spPr>
          <a:xfrm>
            <a:off x="304800" y="6305490"/>
            <a:ext cx="7924800" cy="400110"/>
          </a:xfrm>
          <a:prstGeom prst="rect">
            <a:avLst/>
          </a:prstGeom>
          <a:noFill/>
        </p:spPr>
        <p:txBody>
          <a:bodyPr wrap="square" rtlCol="0">
            <a:spAutoFit/>
          </a:bodyPr>
          <a:lstStyle/>
          <a:p>
            <a:r>
              <a:rPr lang="en-US" sz="2000" b="1" dirty="0">
                <a:solidFill>
                  <a:schemeClr val="tx2"/>
                </a:solidFill>
                <a:latin typeface="Arial" pitchFamily="34" charset="0"/>
                <a:cs typeface="Arial" pitchFamily="34" charset="0"/>
              </a:rPr>
              <a:t>Atmospheric and surface balances are coupled!</a:t>
            </a:r>
          </a:p>
        </p:txBody>
      </p:sp>
      <p:sp>
        <p:nvSpPr>
          <p:cNvPr id="8" name="TextBox 7"/>
          <p:cNvSpPr txBox="1"/>
          <p:nvPr/>
        </p:nvSpPr>
        <p:spPr>
          <a:xfrm>
            <a:off x="-76200" y="5692914"/>
            <a:ext cx="8915400" cy="707886"/>
          </a:xfrm>
          <a:prstGeom prst="rect">
            <a:avLst/>
          </a:prstGeom>
          <a:noFill/>
        </p:spPr>
        <p:txBody>
          <a:bodyPr wrap="square" rtlCol="0">
            <a:spAutoFit/>
          </a:bodyPr>
          <a:lstStyle/>
          <a:p>
            <a:r>
              <a:rPr lang="en-US" sz="2000" b="1" dirty="0">
                <a:solidFill>
                  <a:schemeClr val="accent5">
                    <a:lumMod val="50000"/>
                  </a:schemeClr>
                </a:solidFill>
                <a:latin typeface="Arial" pitchFamily="34" charset="0"/>
                <a:cs typeface="Arial" pitchFamily="34" charset="0"/>
              </a:rPr>
              <a:t>Changes in atmospheric energy storage is small (</a:t>
            </a:r>
            <a:r>
              <a:rPr lang="en-US" sz="2000" b="1" dirty="0">
                <a:solidFill>
                  <a:schemeClr val="accent5">
                    <a:lumMod val="50000"/>
                  </a:schemeClr>
                </a:solidFill>
                <a:latin typeface="Arial" pitchFamily="34" charset="0"/>
                <a:cs typeface="Arial" pitchFamily="34" charset="0"/>
                <a:sym typeface="Symbol"/>
              </a:rPr>
              <a:t></a:t>
            </a:r>
            <a:r>
              <a:rPr lang="en-US" sz="2000" b="1" dirty="0">
                <a:solidFill>
                  <a:schemeClr val="accent5">
                    <a:lumMod val="50000"/>
                  </a:schemeClr>
                </a:solidFill>
                <a:latin typeface="Arial" pitchFamily="34" charset="0"/>
                <a:cs typeface="Arial" pitchFamily="34" charset="0"/>
              </a:rPr>
              <a:t>0) </a:t>
            </a:r>
            <a:r>
              <a:rPr lang="en-US" sz="2000" b="1" dirty="0">
                <a:solidFill>
                  <a:schemeClr val="accent5">
                    <a:lumMod val="50000"/>
                  </a:schemeClr>
                </a:solidFill>
                <a:latin typeface="Arial" pitchFamily="34" charset="0"/>
                <a:cs typeface="Arial" pitchFamily="34" charset="0"/>
                <a:sym typeface="Wingdings" pitchFamily="2" charset="2"/>
              </a:rPr>
              <a:t></a:t>
            </a:r>
          </a:p>
          <a:p>
            <a:r>
              <a:rPr lang="en-US" sz="2000" b="1" dirty="0">
                <a:solidFill>
                  <a:schemeClr val="accent5">
                    <a:lumMod val="50000"/>
                  </a:schemeClr>
                </a:solidFill>
                <a:latin typeface="Arial" pitchFamily="34" charset="0"/>
                <a:cs typeface="Arial" pitchFamily="34" charset="0"/>
              </a:rPr>
              <a:t>The TOA imbalance = Surface imbalance!</a:t>
            </a:r>
          </a:p>
        </p:txBody>
      </p:sp>
      <p:sp>
        <p:nvSpPr>
          <p:cNvPr id="9" name="Rectangle 8"/>
          <p:cNvSpPr/>
          <p:nvPr/>
        </p:nvSpPr>
        <p:spPr bwMode="auto">
          <a:xfrm>
            <a:off x="152400" y="1371600"/>
            <a:ext cx="8915400" cy="1447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 name="Rectangle 9"/>
          <p:cNvSpPr/>
          <p:nvPr/>
        </p:nvSpPr>
        <p:spPr bwMode="auto">
          <a:xfrm>
            <a:off x="152400" y="2725728"/>
            <a:ext cx="8915400" cy="1359952"/>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Rectangle 10"/>
          <p:cNvSpPr/>
          <p:nvPr/>
        </p:nvSpPr>
        <p:spPr bwMode="auto">
          <a:xfrm>
            <a:off x="152400" y="4114800"/>
            <a:ext cx="8915400" cy="1447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xit" presetSubtype="10" fill="hold" grpId="1" nodeType="withEffect">
                                  <p:stCondLst>
                                    <p:cond delay="0"/>
                                  </p:stCondLst>
                                  <p:childTnLst>
                                    <p:animEffect transition="out" filter="blinds(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xit" presetSubtype="10" fill="hold" grpId="1" nodeType="withEffect">
                                  <p:stCondLst>
                                    <p:cond delay="0"/>
                                  </p:stCondLst>
                                  <p:childTnLst>
                                    <p:animEffect transition="out" filter="blinds(horizontal)">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par>
                                <p:cTn id="29" presetID="3" presetClass="exit" presetSubtype="10" fill="hold" grpId="1" nodeType="withEffect">
                                  <p:stCondLst>
                                    <p:cond delay="0"/>
                                  </p:stCondLst>
                                  <p:childTnLst>
                                    <p:animEffect transition="out" filter="blinds(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linds(horizontal)">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animBg="1"/>
      <p:bldP spid="9" grpId="1" animBg="1"/>
      <p:bldP spid="10" grpId="0" animBg="1"/>
      <p:bldP spid="10" grpId="1" animBg="1"/>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1. The Earth Climate System</a:t>
            </a:r>
          </a:p>
        </p:txBody>
      </p:sp>
      <p:pic>
        <p:nvPicPr>
          <p:cNvPr id="106498" name="Picture 2" descr="http://www.climate-change-knowledge.org/uploads/cs.gif"/>
          <p:cNvPicPr>
            <a:picLocks noChangeAspect="1" noChangeArrowheads="1"/>
          </p:cNvPicPr>
          <p:nvPr/>
        </p:nvPicPr>
        <p:blipFill>
          <a:blip r:embed="rId2" cstate="print"/>
          <a:srcRect/>
          <a:stretch>
            <a:fillRect/>
          </a:stretch>
        </p:blipFill>
        <p:spPr bwMode="auto">
          <a:xfrm>
            <a:off x="533400" y="1066800"/>
            <a:ext cx="8001000" cy="5715000"/>
          </a:xfrm>
          <a:prstGeom prst="rect">
            <a:avLst/>
          </a:prstGeom>
          <a:noFill/>
        </p:spPr>
      </p:pic>
      <p:sp>
        <p:nvSpPr>
          <p:cNvPr id="5" name="TextBox 4"/>
          <p:cNvSpPr txBox="1"/>
          <p:nvPr/>
        </p:nvSpPr>
        <p:spPr>
          <a:xfrm>
            <a:off x="76200" y="533400"/>
            <a:ext cx="8991600" cy="584775"/>
          </a:xfrm>
          <a:prstGeom prst="rect">
            <a:avLst/>
          </a:prstGeom>
          <a:noFill/>
        </p:spPr>
        <p:txBody>
          <a:bodyPr wrap="square" rtlCol="0">
            <a:spAutoFit/>
          </a:bodyPr>
          <a:lstStyle/>
          <a:p>
            <a:pPr algn="l">
              <a:buFont typeface="Arial" pitchFamily="34" charset="0"/>
              <a:buChar char="•"/>
            </a:pPr>
            <a:r>
              <a:rPr lang="en-US" sz="1600" b="1" dirty="0">
                <a:solidFill>
                  <a:srgbClr val="C00000"/>
                </a:solidFill>
                <a:latin typeface="Arial" pitchFamily="34" charset="0"/>
                <a:cs typeface="Arial" pitchFamily="34" charset="0"/>
              </a:rPr>
              <a:t> The Sun, volcanoes, and human activities are considered external to the Climate System.</a:t>
            </a:r>
          </a:p>
          <a:p>
            <a:pPr algn="l">
              <a:buFont typeface="Arial" pitchFamily="34" charset="0"/>
              <a:buChar char="•"/>
            </a:pPr>
            <a:r>
              <a:rPr lang="en-US" sz="1600" b="1" dirty="0">
                <a:solidFill>
                  <a:srgbClr val="C00000"/>
                </a:solidFill>
                <a:latin typeface="Arial" pitchFamily="34" charset="0"/>
                <a:cs typeface="Arial" pitchFamily="34" charset="0"/>
              </a:rPr>
              <a:t> The </a:t>
            </a:r>
            <a:r>
              <a:rPr lang="en-US" sz="1600" b="1" dirty="0">
                <a:solidFill>
                  <a:schemeClr val="bg1"/>
                </a:solidFill>
                <a:latin typeface="Arial" pitchFamily="34" charset="0"/>
                <a:cs typeface="Arial" pitchFamily="34" charset="0"/>
              </a:rPr>
              <a:t>Earth System </a:t>
            </a:r>
            <a:r>
              <a:rPr lang="en-US" sz="1600" b="1" dirty="0">
                <a:solidFill>
                  <a:srgbClr val="C00000"/>
                </a:solidFill>
                <a:latin typeface="Arial" pitchFamily="34" charset="0"/>
                <a:cs typeface="Arial" pitchFamily="34" charset="0"/>
              </a:rPr>
              <a:t>is not the same as the </a:t>
            </a:r>
            <a:r>
              <a:rPr lang="en-US" sz="1600" b="1" dirty="0">
                <a:solidFill>
                  <a:schemeClr val="bg1"/>
                </a:solidFill>
                <a:latin typeface="Arial" pitchFamily="34" charset="0"/>
                <a:cs typeface="Arial" pitchFamily="34" charset="0"/>
              </a:rPr>
              <a:t>Earth Climate System</a:t>
            </a:r>
            <a:r>
              <a:rPr lang="en-US" sz="1600" b="1" dirty="0">
                <a:solidFill>
                  <a:srgbClr val="C00000"/>
                </a:solidFill>
                <a:latin typeface="Arial" pitchFamily="34" charset="0"/>
                <a:cs typeface="Arial" pitchFamily="34"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cstate="print"/>
          <a:srcRect/>
          <a:stretch>
            <a:fillRect/>
          </a:stretch>
        </p:blipFill>
        <p:spPr bwMode="auto">
          <a:xfrm>
            <a:off x="254000" y="457200"/>
            <a:ext cx="8661400" cy="5875492"/>
          </a:xfrm>
          <a:prstGeom prst="rect">
            <a:avLst/>
          </a:prstGeom>
          <a:noFill/>
          <a:ln w="9525">
            <a:noFill/>
            <a:miter lim="800000"/>
            <a:headEnd/>
            <a:tailEnd/>
          </a:ln>
        </p:spPr>
      </p:pic>
      <p:sp>
        <p:nvSpPr>
          <p:cNvPr id="3" name="Rectangle 2"/>
          <p:cNvSpPr/>
          <p:nvPr/>
        </p:nvSpPr>
        <p:spPr>
          <a:xfrm>
            <a:off x="1747531" y="6320135"/>
            <a:ext cx="5725285" cy="400110"/>
          </a:xfrm>
          <a:prstGeom prst="rect">
            <a:avLst/>
          </a:prstGeom>
        </p:spPr>
        <p:txBody>
          <a:bodyPr wrap="none">
            <a:spAutoFit/>
          </a:bodyPr>
          <a:lstStyle/>
          <a:p>
            <a:r>
              <a:rPr lang="en-US" sz="2000" b="1" dirty="0">
                <a:latin typeface="Arial" pitchFamily="34" charset="0"/>
                <a:cs typeface="Arial" pitchFamily="34" charset="0"/>
              </a:rPr>
              <a:t>PW (</a:t>
            </a:r>
            <a:r>
              <a:rPr lang="en-US" sz="2000" b="1" dirty="0" err="1">
                <a:latin typeface="Arial" pitchFamily="34" charset="0"/>
                <a:cs typeface="Arial" pitchFamily="34" charset="0"/>
              </a:rPr>
              <a:t>petawatt</a:t>
            </a:r>
            <a:r>
              <a:rPr lang="en-US" sz="2000" b="1" dirty="0">
                <a:latin typeface="Arial" pitchFamily="34" charset="0"/>
                <a:cs typeface="Arial" pitchFamily="34" charset="0"/>
              </a:rPr>
              <a:t>) = 10</a:t>
            </a:r>
            <a:r>
              <a:rPr lang="en-US" sz="2000" b="1" baseline="30000" dirty="0">
                <a:latin typeface="Arial" pitchFamily="34" charset="0"/>
                <a:cs typeface="Arial" pitchFamily="34" charset="0"/>
              </a:rPr>
              <a:t>15</a:t>
            </a:r>
            <a:r>
              <a:rPr lang="en-US" sz="2000" b="1" dirty="0">
                <a:latin typeface="Arial" pitchFamily="34" charset="0"/>
                <a:cs typeface="Arial" pitchFamily="34" charset="0"/>
              </a:rPr>
              <a:t> W        </a:t>
            </a:r>
            <a:r>
              <a:rPr lang="en-US" sz="1600" dirty="0" err="1"/>
              <a:t>Fasullo</a:t>
            </a:r>
            <a:r>
              <a:rPr lang="en-US" sz="1600" dirty="0"/>
              <a:t> and </a:t>
            </a:r>
            <a:r>
              <a:rPr lang="en-US" sz="1600" dirty="0" err="1"/>
              <a:t>Trenberth</a:t>
            </a:r>
            <a:r>
              <a:rPr lang="en-US" sz="1600" dirty="0"/>
              <a:t> (2008) </a:t>
            </a:r>
            <a:endParaRPr lang="en-US" sz="2000" b="1" dirty="0">
              <a:latin typeface="Arial" pitchFamily="34" charset="0"/>
              <a:cs typeface="Arial" pitchFamily="34" charset="0"/>
            </a:endParaRPr>
          </a:p>
        </p:txBody>
      </p:sp>
      <p:sp>
        <p:nvSpPr>
          <p:cNvPr id="4" name="TextBox 3"/>
          <p:cNvSpPr txBox="1"/>
          <p:nvPr/>
        </p:nvSpPr>
        <p:spPr>
          <a:xfrm>
            <a:off x="3294659" y="3048000"/>
            <a:ext cx="1936749" cy="369332"/>
          </a:xfrm>
          <a:prstGeom prst="rect">
            <a:avLst/>
          </a:prstGeom>
          <a:noFill/>
        </p:spPr>
        <p:txBody>
          <a:bodyPr wrap="none" rtlCol="0">
            <a:spAutoFit/>
          </a:bodyPr>
          <a:lstStyle/>
          <a:p>
            <a:r>
              <a:rPr lang="en-US" sz="1800" b="1" dirty="0"/>
              <a:t>positive=northward</a:t>
            </a:r>
          </a:p>
        </p:txBody>
      </p:sp>
      <p:sp>
        <p:nvSpPr>
          <p:cNvPr id="5" name="TextBox 4"/>
          <p:cNvSpPr txBox="1"/>
          <p:nvPr/>
        </p:nvSpPr>
        <p:spPr>
          <a:xfrm>
            <a:off x="4847606" y="4419600"/>
            <a:ext cx="3225563" cy="1077218"/>
          </a:xfrm>
          <a:prstGeom prst="rect">
            <a:avLst/>
          </a:prstGeom>
          <a:noFill/>
        </p:spPr>
        <p:txBody>
          <a:bodyPr wrap="none" rtlCol="0">
            <a:spAutoFit/>
          </a:bodyPr>
          <a:lstStyle/>
          <a:p>
            <a:r>
              <a:rPr lang="en-US" sz="1800" b="1" dirty="0"/>
              <a:t>negative=southward</a:t>
            </a:r>
          </a:p>
          <a:p>
            <a:endParaRPr lang="en-US" sz="1000" b="1" dirty="0"/>
          </a:p>
          <a:p>
            <a:r>
              <a:rPr lang="en-US" sz="1800" b="1" dirty="0">
                <a:solidFill>
                  <a:schemeClr val="tx2"/>
                </a:solidFill>
              </a:rPr>
              <a:t>Atmospheric transport dominates</a:t>
            </a:r>
          </a:p>
          <a:p>
            <a:r>
              <a:rPr lang="en-US" sz="1800" b="1" dirty="0">
                <a:solidFill>
                  <a:schemeClr val="tx2"/>
                </a:solidFill>
              </a:rPr>
              <a:t>Peaks at 30-40</a:t>
            </a:r>
            <a:r>
              <a:rPr lang="en-US" sz="1800" b="1" baseline="30000" dirty="0">
                <a:solidFill>
                  <a:schemeClr val="tx2"/>
                </a:solidFill>
              </a:rPr>
              <a:t>o</a:t>
            </a:r>
            <a:r>
              <a:rPr lang="en-US" sz="1800" b="1" dirty="0">
                <a:solidFill>
                  <a:schemeClr val="tx2"/>
                </a:solidFill>
              </a:rPr>
              <a:t>N and S</a:t>
            </a:r>
            <a:r>
              <a:rPr lang="en-US" sz="1800" b="1" dirty="0"/>
              <a:t>       </a:t>
            </a:r>
          </a:p>
        </p:txBody>
      </p:sp>
      <p:cxnSp>
        <p:nvCxnSpPr>
          <p:cNvPr id="7" name="Straight Arrow Connector 6"/>
          <p:cNvCxnSpPr/>
          <p:nvPr/>
        </p:nvCxnSpPr>
        <p:spPr bwMode="auto">
          <a:xfrm flipH="1">
            <a:off x="5029200" y="4648200"/>
            <a:ext cx="473229" cy="322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9" name="Straight Arrow Connector 8"/>
          <p:cNvCxnSpPr/>
          <p:nvPr/>
        </p:nvCxnSpPr>
        <p:spPr bwMode="auto">
          <a:xfrm flipV="1">
            <a:off x="5181416" y="3124200"/>
            <a:ext cx="325582" cy="1084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762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5. Surface Energy Balance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31</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Surface Energy Fluxes</a:t>
            </a:r>
            <a:endParaRPr lang="en-US" sz="2400" b="1" kern="0" dirty="0">
              <a:latin typeface="Microsoft Sans Serif" pitchFamily="34" charset="0"/>
            </a:endParaRP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Heat Capacity: </a:t>
            </a:r>
            <a:r>
              <a:rPr lang="en-US" sz="2400" b="1" kern="0" dirty="0">
                <a:latin typeface="Microsoft Sans Serif" pitchFamily="34" charset="0"/>
              </a:rPr>
              <a:t>for the Atmosphere, Oceans, and Land</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Heat transport in soils </a:t>
            </a: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Surface solar radiation</a:t>
            </a:r>
            <a:endParaRPr lang="en-US" sz="2000" b="1" kern="0" dirty="0">
              <a:latin typeface="Microsoft Sans Serif" pitchFamily="34" charset="0"/>
            </a:endParaRP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Surface LW radiation  </a:t>
            </a: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Surface SH and LH fluxes: </a:t>
            </a:r>
            <a:r>
              <a:rPr lang="en-US" sz="2400" b="1" kern="0" dirty="0">
                <a:solidFill>
                  <a:schemeClr val="tx2"/>
                </a:solidFill>
                <a:latin typeface="Microsoft Sans Serif" pitchFamily="34" charset="0"/>
              </a:rPr>
              <a:t>Bowen Ratio</a:t>
            </a: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Spatial distributions of the surface energy fluxes</a:t>
            </a:r>
            <a:endParaRPr lang="en-US" sz="2400" b="1" kern="0" dirty="0">
              <a:latin typeface="Microsoft Sans Serif" pitchFamily="34" charset="0"/>
            </a:endParaRP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32</a:t>
            </a:fld>
            <a:endParaRPr lang="en-US">
              <a:solidFill>
                <a:srgbClr val="00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228600" y="138352"/>
            <a:ext cx="8686800" cy="46169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057400" y="4735798"/>
            <a:ext cx="5638800" cy="2122202"/>
          </a:xfrm>
          <a:prstGeom prst="rect">
            <a:avLst/>
          </a:prstGeom>
          <a:noFill/>
          <a:ln w="9525">
            <a:noFill/>
            <a:miter lim="800000"/>
            <a:headEnd/>
            <a:tailEnd/>
          </a:ln>
        </p:spPr>
      </p:pic>
      <p:sp>
        <p:nvSpPr>
          <p:cNvPr id="6" name="TextBox 5"/>
          <p:cNvSpPr txBox="1"/>
          <p:nvPr/>
        </p:nvSpPr>
        <p:spPr>
          <a:xfrm>
            <a:off x="1107357" y="2038290"/>
            <a:ext cx="1026243" cy="400110"/>
          </a:xfrm>
          <a:prstGeom prst="rect">
            <a:avLst/>
          </a:prstGeom>
          <a:noFill/>
        </p:spPr>
        <p:txBody>
          <a:bodyPr wrap="none" rtlCol="0">
            <a:spAutoFit/>
          </a:bodyPr>
          <a:lstStyle/>
          <a:p>
            <a:r>
              <a:rPr lang="en-US" sz="2000" dirty="0">
                <a:latin typeface="Arial" pitchFamily="34" charset="0"/>
                <a:cs typeface="Arial" pitchFamily="34" charset="0"/>
              </a:rPr>
              <a:t>change</a:t>
            </a:r>
          </a:p>
        </p:txBody>
      </p:sp>
      <p:sp>
        <p:nvSpPr>
          <p:cNvPr id="7" name="TextBox 6"/>
          <p:cNvSpPr txBox="1"/>
          <p:nvPr/>
        </p:nvSpPr>
        <p:spPr>
          <a:xfrm>
            <a:off x="4383957" y="685800"/>
            <a:ext cx="1026243" cy="400110"/>
          </a:xfrm>
          <a:prstGeom prst="rect">
            <a:avLst/>
          </a:prstGeom>
          <a:noFill/>
        </p:spPr>
        <p:txBody>
          <a:bodyPr wrap="none" rtlCol="0">
            <a:spAutoFit/>
          </a:bodyPr>
          <a:lstStyle/>
          <a:p>
            <a:r>
              <a:rPr lang="en-US" sz="2000" dirty="0">
                <a:latin typeface="Arial" pitchFamily="34" charset="0"/>
                <a:cs typeface="Arial" pitchFamily="34" charset="0"/>
              </a:rPr>
              <a:t>change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304800"/>
            <a:ext cx="9144000" cy="6233608"/>
          </a:xfrm>
          <a:prstGeom prst="rect">
            <a:avLst/>
          </a:prstGeom>
          <a:noFill/>
          <a:ln w="9525">
            <a:noFill/>
            <a:miter lim="800000"/>
            <a:headEnd/>
            <a:tailEnd/>
          </a:ln>
        </p:spPr>
      </p:pic>
      <p:cxnSp>
        <p:nvCxnSpPr>
          <p:cNvPr id="4" name="Straight Connector 3"/>
          <p:cNvCxnSpPr/>
          <p:nvPr/>
        </p:nvCxnSpPr>
        <p:spPr bwMode="auto">
          <a:xfrm>
            <a:off x="3276600" y="4495800"/>
            <a:ext cx="1295400" cy="0"/>
          </a:xfrm>
          <a:prstGeom prst="line">
            <a:avLst/>
          </a:prstGeom>
          <a:solidFill>
            <a:schemeClr val="accent1"/>
          </a:solidFill>
          <a:ln w="31750" cap="flat" cmpd="sng" algn="ctr">
            <a:solidFill>
              <a:schemeClr val="tx2"/>
            </a:solidFill>
            <a:prstDash val="solid"/>
            <a:round/>
            <a:headEnd type="none" w="med" len="med"/>
            <a:tailEnd type="none" w="med" len="sm"/>
          </a:ln>
          <a:effectLst/>
        </p:spPr>
      </p:cxnSp>
      <p:cxnSp>
        <p:nvCxnSpPr>
          <p:cNvPr id="5" name="Straight Connector 4"/>
          <p:cNvCxnSpPr/>
          <p:nvPr/>
        </p:nvCxnSpPr>
        <p:spPr bwMode="auto">
          <a:xfrm>
            <a:off x="3505200" y="2209800"/>
            <a:ext cx="1676400" cy="0"/>
          </a:xfrm>
          <a:prstGeom prst="line">
            <a:avLst/>
          </a:prstGeom>
          <a:solidFill>
            <a:schemeClr val="accent1"/>
          </a:solidFill>
          <a:ln w="31750" cap="flat" cmpd="sng" algn="ctr">
            <a:solidFill>
              <a:schemeClr val="tx2"/>
            </a:solidFill>
            <a:prstDash val="solid"/>
            <a:round/>
            <a:headEnd type="none" w="med" len="med"/>
            <a:tailEnd type="none" w="med" len="sm"/>
          </a:ln>
          <a:effectLst/>
        </p:spPr>
      </p:cxnSp>
      <p:cxnSp>
        <p:nvCxnSpPr>
          <p:cNvPr id="7" name="Straight Connector 6"/>
          <p:cNvCxnSpPr/>
          <p:nvPr/>
        </p:nvCxnSpPr>
        <p:spPr bwMode="auto">
          <a:xfrm>
            <a:off x="3962400" y="3124200"/>
            <a:ext cx="1295400" cy="0"/>
          </a:xfrm>
          <a:prstGeom prst="line">
            <a:avLst/>
          </a:prstGeom>
          <a:solidFill>
            <a:schemeClr val="accent1"/>
          </a:solidFill>
          <a:ln w="31750" cap="flat" cmpd="sng" algn="ctr">
            <a:solidFill>
              <a:schemeClr val="tx2"/>
            </a:solidFill>
            <a:prstDash val="solid"/>
            <a:round/>
            <a:headEnd type="none" w="med" len="med"/>
            <a:tailEnd type="none" w="med" len="sm"/>
          </a:ln>
          <a:effec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45310" y="102696"/>
            <a:ext cx="9067800" cy="6450504"/>
          </a:xfrm>
          <a:prstGeom prst="rect">
            <a:avLst/>
          </a:prstGeom>
          <a:noFill/>
          <a:ln w="9525">
            <a:noFill/>
            <a:miter lim="800000"/>
            <a:headEnd/>
            <a:tailEnd/>
          </a:ln>
        </p:spPr>
      </p:pic>
      <p:sp>
        <p:nvSpPr>
          <p:cNvPr id="3" name="Rectangle 2"/>
          <p:cNvSpPr/>
          <p:nvPr/>
        </p:nvSpPr>
        <p:spPr bwMode="auto">
          <a:xfrm>
            <a:off x="7924800" y="4761468"/>
            <a:ext cx="786712" cy="496332"/>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Rectangle 3"/>
          <p:cNvSpPr/>
          <p:nvPr/>
        </p:nvSpPr>
        <p:spPr bwMode="auto">
          <a:xfrm>
            <a:off x="1752600" y="5791200"/>
            <a:ext cx="28956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52400" y="19050"/>
            <a:ext cx="8862035" cy="6000750"/>
          </a:xfrm>
          <a:prstGeom prst="rect">
            <a:avLst/>
          </a:prstGeom>
          <a:noFill/>
          <a:ln w="9525">
            <a:noFill/>
            <a:miter lim="800000"/>
            <a:headEnd/>
            <a:tailEnd/>
          </a:ln>
        </p:spPr>
      </p:pic>
      <p:sp>
        <p:nvSpPr>
          <p:cNvPr id="3" name="TextBox 2"/>
          <p:cNvSpPr txBox="1"/>
          <p:nvPr/>
        </p:nvSpPr>
        <p:spPr>
          <a:xfrm>
            <a:off x="152400" y="5867400"/>
            <a:ext cx="8839200" cy="830997"/>
          </a:xfrm>
          <a:prstGeom prst="rect">
            <a:avLst/>
          </a:prstGeom>
          <a:solidFill>
            <a:schemeClr val="tx1"/>
          </a:solidFill>
        </p:spPr>
        <p:txBody>
          <a:bodyPr wrap="square" rtlCol="0">
            <a:spAutoFit/>
          </a:bodyPr>
          <a:lstStyle/>
          <a:p>
            <a:pPr algn="l"/>
            <a:r>
              <a:rPr lang="en-US" sz="2400" dirty="0"/>
              <a:t>Reference height is often 10m for U (wind speed) and 2m for T</a:t>
            </a:r>
            <a:r>
              <a:rPr lang="en-US" sz="2400" baseline="-25000" dirty="0"/>
              <a:t>a</a:t>
            </a:r>
            <a:r>
              <a:rPr lang="en-US" sz="2400" dirty="0"/>
              <a:t> and </a:t>
            </a:r>
            <a:r>
              <a:rPr lang="en-US" sz="2400" dirty="0" err="1"/>
              <a:t>q</a:t>
            </a:r>
            <a:r>
              <a:rPr lang="en-US" sz="1600" dirty="0" err="1"/>
              <a:t>a</a:t>
            </a:r>
            <a:r>
              <a:rPr lang="en-US" sz="2400" dirty="0"/>
              <a:t>. These bulk formulas are used in climate and weather models. q=specific humidity</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2413" y="154186"/>
            <a:ext cx="3409908" cy="707886"/>
          </a:xfrm>
          <a:prstGeom prst="rect">
            <a:avLst/>
          </a:prstGeom>
          <a:noFill/>
        </p:spPr>
        <p:txBody>
          <a:bodyPr wrap="none" rtlCol="0">
            <a:spAutoFit/>
          </a:bodyPr>
          <a:lstStyle/>
          <a:p>
            <a:r>
              <a:rPr lang="en-US" sz="4000" dirty="0">
                <a:solidFill>
                  <a:schemeClr val="tx2"/>
                </a:solidFill>
              </a:rPr>
              <a:t>The Bowen Ratio</a:t>
            </a:r>
          </a:p>
        </p:txBody>
      </p:sp>
      <p:sp>
        <p:nvSpPr>
          <p:cNvPr id="3" name="TextBox 2"/>
          <p:cNvSpPr txBox="1"/>
          <p:nvPr/>
        </p:nvSpPr>
        <p:spPr>
          <a:xfrm>
            <a:off x="533400" y="916186"/>
            <a:ext cx="8382000" cy="5847755"/>
          </a:xfrm>
          <a:prstGeom prst="rect">
            <a:avLst/>
          </a:prstGeom>
          <a:solidFill>
            <a:schemeClr val="tx1"/>
          </a:solidFill>
        </p:spPr>
        <p:txBody>
          <a:bodyPr wrap="square" rtlCol="0">
            <a:spAutoFit/>
          </a:bodyPr>
          <a:lstStyle/>
          <a:p>
            <a:pPr algn="l">
              <a:buFont typeface="Arial" pitchFamily="34" charset="0"/>
              <a:buChar char="•"/>
            </a:pPr>
            <a:r>
              <a:rPr lang="en-US" sz="2400" dirty="0"/>
              <a:t> </a:t>
            </a:r>
            <a:r>
              <a:rPr lang="en-US" sz="2400" b="1" dirty="0">
                <a:solidFill>
                  <a:schemeClr val="tx2"/>
                </a:solidFill>
              </a:rPr>
              <a:t>The Bowen Ratio</a:t>
            </a:r>
            <a:r>
              <a:rPr lang="en-US" sz="2400" b="1" dirty="0"/>
              <a:t> </a:t>
            </a:r>
            <a:r>
              <a:rPr lang="en-US" sz="2400" dirty="0"/>
              <a:t>is </a:t>
            </a:r>
            <a:r>
              <a:rPr lang="en-US" sz="2400" dirty="0">
                <a:solidFill>
                  <a:srgbClr val="C00000"/>
                </a:solidFill>
              </a:rPr>
              <a:t>the ratio of surface sensible heat flux to the latent heat flux</a:t>
            </a:r>
            <a:r>
              <a:rPr lang="en-US" sz="2400" dirty="0"/>
              <a:t>:  </a:t>
            </a:r>
          </a:p>
          <a:p>
            <a:pPr algn="l"/>
            <a:endParaRPr lang="en-US" sz="2400" dirty="0"/>
          </a:p>
          <a:p>
            <a:pPr algn="l"/>
            <a:endParaRPr lang="en-US" sz="2400" dirty="0"/>
          </a:p>
          <a:p>
            <a:pPr algn="l">
              <a:buFont typeface="Arial" pitchFamily="34" charset="0"/>
              <a:buChar char="•"/>
            </a:pPr>
            <a:endParaRPr lang="en-US" sz="1600" dirty="0"/>
          </a:p>
          <a:p>
            <a:pPr algn="l"/>
            <a:r>
              <a:rPr lang="en-US" sz="2400" dirty="0">
                <a:solidFill>
                  <a:schemeClr val="tx2"/>
                </a:solidFill>
              </a:rPr>
              <a:t>Since</a:t>
            </a:r>
            <a:r>
              <a:rPr lang="en-US" dirty="0">
                <a:solidFill>
                  <a:schemeClr val="tx2"/>
                </a:solidFill>
              </a:rPr>
              <a:t> </a:t>
            </a:r>
          </a:p>
          <a:p>
            <a:pPr algn="l">
              <a:buFont typeface="Arial" pitchFamily="34" charset="0"/>
              <a:buChar char="•"/>
            </a:pPr>
            <a:endParaRPr lang="en-US" sz="2400" dirty="0"/>
          </a:p>
          <a:p>
            <a:pPr algn="l">
              <a:buFont typeface="Arial" pitchFamily="34" charset="0"/>
              <a:buChar char="•"/>
            </a:pPr>
            <a:endParaRPr lang="en-US" sz="1800" dirty="0"/>
          </a:p>
          <a:p>
            <a:pPr algn="l"/>
            <a:r>
              <a:rPr lang="en-US" sz="2400" dirty="0">
                <a:solidFill>
                  <a:schemeClr val="tx2"/>
                </a:solidFill>
              </a:rPr>
              <a:t>Thus</a:t>
            </a:r>
          </a:p>
          <a:p>
            <a:pPr algn="l">
              <a:buFont typeface="Arial" pitchFamily="34" charset="0"/>
              <a:buChar char="•"/>
            </a:pPr>
            <a:endParaRPr lang="en-US" sz="2400" dirty="0"/>
          </a:p>
          <a:p>
            <a:pPr algn="l"/>
            <a:endParaRPr lang="en-US" sz="2400" dirty="0"/>
          </a:p>
          <a:p>
            <a:pPr algn="l"/>
            <a:r>
              <a:rPr lang="en-US" sz="2400" dirty="0">
                <a:solidFill>
                  <a:schemeClr val="tx2"/>
                </a:solidFill>
              </a:rPr>
              <a:t> where </a:t>
            </a:r>
            <a:endParaRPr lang="en-US" sz="2400" dirty="0"/>
          </a:p>
          <a:p>
            <a:pPr algn="l"/>
            <a:r>
              <a:rPr lang="en-US" sz="2400" dirty="0"/>
              <a:t> </a:t>
            </a:r>
          </a:p>
          <a:p>
            <a:pPr algn="l"/>
            <a:endParaRPr lang="en-US" sz="2400" dirty="0"/>
          </a:p>
          <a:p>
            <a:pPr algn="l"/>
            <a:endParaRPr lang="en-US" sz="2400" dirty="0"/>
          </a:p>
          <a:p>
            <a:pPr algn="l"/>
            <a:r>
              <a:rPr lang="en-US" sz="2400" dirty="0"/>
              <a:t>                         </a:t>
            </a:r>
            <a:r>
              <a:rPr lang="en-US" sz="2400" i="1" dirty="0"/>
              <a:t>q*</a:t>
            </a:r>
            <a:r>
              <a:rPr lang="en-US" sz="2400" b="1" i="1" baseline="-25000" dirty="0"/>
              <a:t>s</a:t>
            </a:r>
            <a:r>
              <a:rPr lang="en-US" sz="2400" dirty="0"/>
              <a:t> is the saturation specific humidity. </a:t>
            </a:r>
          </a:p>
        </p:txBody>
      </p:sp>
      <p:graphicFrame>
        <p:nvGraphicFramePr>
          <p:cNvPr id="28674" name="Object 2"/>
          <p:cNvGraphicFramePr>
            <a:graphicFrameLocks noChangeAspect="1"/>
          </p:cNvGraphicFramePr>
          <p:nvPr/>
        </p:nvGraphicFramePr>
        <p:xfrm>
          <a:off x="1851025" y="1449388"/>
          <a:ext cx="4608513" cy="1030287"/>
        </p:xfrm>
        <a:graphic>
          <a:graphicData uri="http://schemas.openxmlformats.org/presentationml/2006/ole">
            <mc:AlternateContent xmlns:mc="http://schemas.openxmlformats.org/markup-compatibility/2006">
              <mc:Choice xmlns:v="urn:schemas-microsoft-com:vml" Requires="v">
                <p:oleObj name="Equation" r:id="rId2" imgW="1688760" imgH="457200" progId="Equation.3">
                  <p:embed/>
                </p:oleObj>
              </mc:Choice>
              <mc:Fallback>
                <p:oleObj name="Equation" r:id="rId2" imgW="1688760" imgH="457200" progId="Equation.3">
                  <p:embed/>
                  <p:pic>
                    <p:nvPicPr>
                      <p:cNvPr id="2867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025" y="1449388"/>
                        <a:ext cx="4608513" cy="1030287"/>
                      </a:xfrm>
                      <a:prstGeom prst="rect">
                        <a:avLst/>
                      </a:prstGeom>
                      <a:solidFill>
                        <a:schemeClr val="tx1"/>
                      </a:solidFill>
                    </p:spPr>
                  </p:pic>
                </p:oleObj>
              </mc:Fallback>
            </mc:AlternateContent>
          </a:graphicData>
        </a:graphic>
      </p:graphicFrame>
      <p:graphicFrame>
        <p:nvGraphicFramePr>
          <p:cNvPr id="28676" name="Object 4"/>
          <p:cNvGraphicFramePr>
            <a:graphicFrameLocks noChangeAspect="1"/>
          </p:cNvGraphicFramePr>
          <p:nvPr/>
        </p:nvGraphicFramePr>
        <p:xfrm>
          <a:off x="1371600" y="2519774"/>
          <a:ext cx="6781800" cy="833026"/>
        </p:xfrm>
        <a:graphic>
          <a:graphicData uri="http://schemas.openxmlformats.org/presentationml/2006/ole">
            <mc:AlternateContent xmlns:mc="http://schemas.openxmlformats.org/markup-compatibility/2006">
              <mc:Choice xmlns:v="urn:schemas-microsoft-com:vml" Requires="v">
                <p:oleObj name="Equation" r:id="rId4" imgW="2819160" imgH="419040" progId="Equation.3">
                  <p:embed/>
                </p:oleObj>
              </mc:Choice>
              <mc:Fallback>
                <p:oleObj name="Equation" r:id="rId4" imgW="2819160" imgH="419040" progId="Equation.3">
                  <p:embed/>
                  <p:pic>
                    <p:nvPicPr>
                      <p:cNvPr id="2867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519774"/>
                        <a:ext cx="6781800" cy="833026"/>
                      </a:xfrm>
                      <a:prstGeom prst="rect">
                        <a:avLst/>
                      </a:prstGeom>
                      <a:solidFill>
                        <a:schemeClr val="tx1"/>
                      </a:solidFill>
                    </p:spPr>
                  </p:pic>
                </p:oleObj>
              </mc:Fallback>
            </mc:AlternateContent>
          </a:graphicData>
        </a:graphic>
      </p:graphicFrame>
      <p:pic>
        <p:nvPicPr>
          <p:cNvPr id="28677" name="Picture 5"/>
          <p:cNvPicPr>
            <a:picLocks noChangeAspect="1" noChangeArrowheads="1"/>
          </p:cNvPicPr>
          <p:nvPr/>
        </p:nvPicPr>
        <p:blipFill>
          <a:blip r:embed="rId6" cstate="print"/>
          <a:srcRect b="5846"/>
          <a:stretch>
            <a:fillRect/>
          </a:stretch>
        </p:blipFill>
        <p:spPr bwMode="auto">
          <a:xfrm>
            <a:off x="1352550" y="3626119"/>
            <a:ext cx="6496050" cy="1022081"/>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srcRect/>
          <a:stretch>
            <a:fillRect/>
          </a:stretch>
        </p:blipFill>
        <p:spPr bwMode="auto">
          <a:xfrm>
            <a:off x="2514600" y="4953000"/>
            <a:ext cx="2590800" cy="1123802"/>
          </a:xfrm>
          <a:prstGeom prst="rect">
            <a:avLst/>
          </a:prstGeom>
          <a:noFill/>
          <a:ln w="9525">
            <a:noFill/>
            <a:miter lim="800000"/>
            <a:headEnd/>
            <a:tailEnd/>
          </a:ln>
        </p:spPr>
      </p:pic>
      <p:sp>
        <p:nvSpPr>
          <p:cNvPr id="8" name="Rectangle 7"/>
          <p:cNvSpPr/>
          <p:nvPr/>
        </p:nvSpPr>
        <p:spPr>
          <a:xfrm>
            <a:off x="1659544" y="6000690"/>
            <a:ext cx="6798656" cy="400110"/>
          </a:xfrm>
          <a:prstGeom prst="rect">
            <a:avLst/>
          </a:prstGeom>
        </p:spPr>
        <p:txBody>
          <a:bodyPr wrap="none">
            <a:spAutoFit/>
          </a:bodyPr>
          <a:lstStyle/>
          <a:p>
            <a:r>
              <a:rPr lang="en-US" sz="2000" b="1" dirty="0">
                <a:solidFill>
                  <a:schemeClr val="tx2"/>
                </a:solidFill>
              </a:rPr>
              <a:t>Be is the Equilibrium Bowen Ratio (for wet surface with RH=100%)</a:t>
            </a:r>
            <a:endParaRPr lang="en-US" sz="2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123825" y="596900"/>
            <a:ext cx="8896350" cy="5664200"/>
          </a:xfrm>
          <a:prstGeom prst="rect">
            <a:avLst/>
          </a:prstGeom>
          <a:noFill/>
          <a:ln w="9525">
            <a:noFill/>
            <a:miter lim="800000"/>
            <a:headEnd/>
            <a:tailEnd/>
          </a:ln>
        </p:spPr>
      </p:pic>
      <p:sp>
        <p:nvSpPr>
          <p:cNvPr id="3" name="TextBox 2"/>
          <p:cNvSpPr txBox="1"/>
          <p:nvPr/>
        </p:nvSpPr>
        <p:spPr>
          <a:xfrm>
            <a:off x="6973968" y="4431268"/>
            <a:ext cx="1354859" cy="369332"/>
          </a:xfrm>
          <a:prstGeom prst="rect">
            <a:avLst/>
          </a:prstGeom>
          <a:noFill/>
        </p:spPr>
        <p:txBody>
          <a:bodyPr wrap="none" rtlCol="0">
            <a:spAutoFit/>
          </a:bodyPr>
          <a:lstStyle/>
          <a:p>
            <a:r>
              <a:rPr lang="en-US" sz="1800" dirty="0">
                <a:solidFill>
                  <a:schemeClr val="tx2"/>
                </a:solidFill>
              </a:rPr>
              <a:t>LH dominates</a:t>
            </a:r>
          </a:p>
        </p:txBody>
      </p:sp>
      <p:sp>
        <p:nvSpPr>
          <p:cNvPr id="4" name="TextBox 3"/>
          <p:cNvSpPr txBox="1"/>
          <p:nvPr/>
        </p:nvSpPr>
        <p:spPr>
          <a:xfrm>
            <a:off x="4567902" y="3071336"/>
            <a:ext cx="1375698" cy="369332"/>
          </a:xfrm>
          <a:prstGeom prst="rect">
            <a:avLst/>
          </a:prstGeom>
          <a:noFill/>
        </p:spPr>
        <p:txBody>
          <a:bodyPr wrap="none" rtlCol="0">
            <a:spAutoFit/>
          </a:bodyPr>
          <a:lstStyle/>
          <a:p>
            <a:r>
              <a:rPr lang="en-US" sz="1800" dirty="0">
                <a:solidFill>
                  <a:schemeClr val="tx2"/>
                </a:solidFill>
              </a:rPr>
              <a:t>SH dominates</a:t>
            </a:r>
          </a:p>
        </p:txBody>
      </p:sp>
      <p:sp>
        <p:nvSpPr>
          <p:cNvPr id="5" name="TextBox 4"/>
          <p:cNvSpPr txBox="1"/>
          <p:nvPr/>
        </p:nvSpPr>
        <p:spPr>
          <a:xfrm>
            <a:off x="4611006" y="1600200"/>
            <a:ext cx="3694794" cy="400110"/>
          </a:xfrm>
          <a:prstGeom prst="rect">
            <a:avLst/>
          </a:prstGeom>
          <a:noFill/>
        </p:spPr>
        <p:txBody>
          <a:bodyPr wrap="none" rtlCol="0">
            <a:spAutoFit/>
          </a:bodyPr>
          <a:lstStyle/>
          <a:p>
            <a:r>
              <a:rPr lang="en-US" sz="2000" b="1" dirty="0">
                <a:solidFill>
                  <a:schemeClr val="tx2"/>
                </a:solidFill>
              </a:rPr>
              <a:t>Over Wet Surface Only (g/kg for q*)</a:t>
            </a:r>
          </a:p>
        </p:txBody>
      </p:sp>
      <p:cxnSp>
        <p:nvCxnSpPr>
          <p:cNvPr id="6" name="Straight Connector 5"/>
          <p:cNvCxnSpPr/>
          <p:nvPr/>
        </p:nvCxnSpPr>
        <p:spPr bwMode="auto">
          <a:xfrm>
            <a:off x="4489622" y="3873844"/>
            <a:ext cx="3886200" cy="0"/>
          </a:xfrm>
          <a:prstGeom prst="line">
            <a:avLst/>
          </a:prstGeom>
          <a:solidFill>
            <a:schemeClr val="accent1"/>
          </a:solidFill>
          <a:ln w="19050" cap="flat" cmpd="sng" algn="ctr">
            <a:solidFill>
              <a:schemeClr val="tx2"/>
            </a:solidFill>
            <a:prstDash val="solid"/>
            <a:round/>
            <a:headEnd type="none" w="med" len="med"/>
            <a:tailEnd type="none" w="med" len="sm"/>
          </a:ln>
          <a:effectLst/>
        </p:spPr>
      </p:cxnSp>
      <p:cxnSp>
        <p:nvCxnSpPr>
          <p:cNvPr id="8" name="Straight Connector 7"/>
          <p:cNvCxnSpPr/>
          <p:nvPr/>
        </p:nvCxnSpPr>
        <p:spPr bwMode="auto">
          <a:xfrm>
            <a:off x="6705600" y="3886200"/>
            <a:ext cx="0" cy="914400"/>
          </a:xfrm>
          <a:prstGeom prst="line">
            <a:avLst/>
          </a:prstGeom>
          <a:solidFill>
            <a:schemeClr val="accent1"/>
          </a:solidFill>
          <a:ln w="19050" cap="flat" cmpd="sng" algn="ctr">
            <a:solidFill>
              <a:schemeClr val="tx2"/>
            </a:solidFill>
            <a:prstDash val="solid"/>
            <a:round/>
            <a:headEnd type="none" w="med" len="med"/>
            <a:tailEnd type="triangle" w="med" len="sm"/>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26776" y="228600"/>
            <a:ext cx="9067800" cy="642769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6. The Global Hydrologic Cycle</a:t>
            </a:r>
            <a:br>
              <a:rPr lang="en-US" sz="3200" b="1" dirty="0">
                <a:latin typeface="Arial" charset="0"/>
                <a:ea typeface="SimSun" pitchFamily="2" charset="-122"/>
              </a:rPr>
            </a:b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39</a:t>
            </a:fld>
            <a:endParaRPr lang="en-US" dirty="0">
              <a:solidFill>
                <a:srgbClr val="000000"/>
              </a:solidFill>
            </a:endParaRPr>
          </a:p>
        </p:txBody>
      </p:sp>
      <p:sp>
        <p:nvSpPr>
          <p:cNvPr id="6" name="Rectangle 3"/>
          <p:cNvSpPr txBox="1">
            <a:spLocks noChangeArrowheads="1"/>
          </p:cNvSpPr>
          <p:nvPr/>
        </p:nvSpPr>
        <p:spPr bwMode="auto">
          <a:xfrm>
            <a:off x="152400" y="914400"/>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sz="1600" b="1" kern="0" dirty="0">
                <a:solidFill>
                  <a:srgbClr val="3333CC"/>
                </a:solidFill>
                <a:latin typeface="Microsoft Sans Serif" pitchFamily="34" charset="0"/>
              </a:rPr>
              <a:t>Definition: </a:t>
            </a:r>
          </a:p>
          <a:p>
            <a:pPr marL="342900" indent="-342900" algn="l">
              <a:spcBef>
                <a:spcPct val="20000"/>
              </a:spcBef>
              <a:defRPr/>
            </a:pPr>
            <a:r>
              <a:rPr lang="en-US" sz="1600" b="1" kern="0" dirty="0">
                <a:solidFill>
                  <a:srgbClr val="3333CC"/>
                </a:solidFill>
                <a:latin typeface="Microsoft Sans Serif" pitchFamily="34" charset="0"/>
              </a:rPr>
              <a:t>	</a:t>
            </a:r>
            <a:r>
              <a:rPr lang="en-US" sz="1400" kern="0" dirty="0">
                <a:solidFill>
                  <a:srgbClr val="000000"/>
                </a:solidFill>
                <a:latin typeface="Microsoft Sans Serif" pitchFamily="34" charset="0"/>
              </a:rPr>
              <a:t>It refers to the movement of water on, above or below the surface of the Earth. Also known as the hydrological cycle. It helps re-distribute water and energy on Earth, greatly affects surface temperature, forms clouds and precipitation, thus playing a critical role for the weather, climate and biosphere on Earth.   </a:t>
            </a:r>
            <a:endParaRPr lang="en-US" sz="1600" kern="0" dirty="0">
              <a:solidFill>
                <a:srgbClr val="000000"/>
              </a:solidFill>
              <a:latin typeface="Microsoft Sans Serif" pitchFamily="34" charset="0"/>
            </a:endParaRPr>
          </a:p>
          <a:p>
            <a:pPr marL="342900" indent="-342900" algn="l">
              <a:spcBef>
                <a:spcPct val="20000"/>
              </a:spcBef>
              <a:buFontTx/>
              <a:buChar char="•"/>
              <a:defRPr/>
            </a:pPr>
            <a:r>
              <a:rPr lang="en-US" sz="1600" b="1" kern="0" dirty="0">
                <a:solidFill>
                  <a:srgbClr val="3333CC"/>
                </a:solidFill>
                <a:latin typeface="Microsoft Sans Serif" pitchFamily="34" charset="0"/>
              </a:rPr>
              <a:t>Main Reservoirs: </a:t>
            </a:r>
          </a:p>
          <a:p>
            <a:pPr marL="342900" indent="-342900" algn="l">
              <a:spcBef>
                <a:spcPct val="20000"/>
              </a:spcBef>
              <a:defRPr/>
            </a:pPr>
            <a:r>
              <a:rPr lang="en-US" sz="1400" b="1" kern="0" dirty="0">
                <a:solidFill>
                  <a:srgbClr val="000000"/>
                </a:solidFill>
                <a:latin typeface="Microsoft Sans Serif" pitchFamily="34" charset="0"/>
              </a:rPr>
              <a:t>	- Oceans (96%, t</a:t>
            </a:r>
            <a:r>
              <a:rPr lang="en-US" sz="1400" b="1" kern="0" dirty="0">
                <a:solidFill>
                  <a:srgbClr val="000000"/>
                </a:solidFill>
                <a:latin typeface="Microsoft Sans Serif" pitchFamily="34" charset="0"/>
                <a:sym typeface="Symbol"/>
              </a:rPr>
              <a:t></a:t>
            </a:r>
            <a:r>
              <a:rPr lang="en-US" sz="1400" b="1" kern="0" dirty="0">
                <a:solidFill>
                  <a:srgbClr val="000000"/>
                </a:solidFill>
                <a:latin typeface="Microsoft Sans Serif" pitchFamily="34" charset="0"/>
              </a:rPr>
              <a:t>10</a:t>
            </a:r>
            <a:r>
              <a:rPr lang="en-US" sz="1400" b="1" kern="0" baseline="30000" dirty="0">
                <a:solidFill>
                  <a:srgbClr val="000000"/>
                </a:solidFill>
                <a:latin typeface="Microsoft Sans Serif" pitchFamily="34" charset="0"/>
              </a:rPr>
              <a:t>3</a:t>
            </a:r>
            <a:r>
              <a:rPr lang="en-US" sz="1400" b="1" kern="0" dirty="0">
                <a:solidFill>
                  <a:srgbClr val="000000"/>
                </a:solidFill>
                <a:latin typeface="Microsoft Sans Serif" pitchFamily="34" charset="0"/>
              </a:rPr>
              <a:t>yrs), freshwater on land (2.5%, t=weeks to years ), the atmosphere (&lt;0.01%, t =10days ), the biosphere (&lt;0.01%, t=1week)</a:t>
            </a:r>
          </a:p>
          <a:p>
            <a:pPr marL="342900" indent="-342900" algn="l">
              <a:spcBef>
                <a:spcPct val="20000"/>
              </a:spcBef>
              <a:defRPr/>
            </a:pPr>
            <a:r>
              <a:rPr lang="en-US" sz="1400" b="1" kern="0" dirty="0">
                <a:solidFill>
                  <a:srgbClr val="000000"/>
                </a:solidFill>
                <a:latin typeface="Microsoft Sans Serif" pitchFamily="34" charset="0"/>
              </a:rPr>
              <a:t>     - Freshwater: 68.6% in glaciers and ice caps, 30% in groundwater, 2.5%in surface water (ice and snow, lakes, soil moisture, etc.)</a:t>
            </a:r>
          </a:p>
          <a:p>
            <a:pPr marL="342900" indent="-342900" algn="l">
              <a:spcBef>
                <a:spcPct val="20000"/>
              </a:spcBef>
              <a:buFontTx/>
              <a:buChar char="•"/>
              <a:defRPr/>
            </a:pPr>
            <a:r>
              <a:rPr lang="en-US" sz="1600" b="1" kern="0" dirty="0">
                <a:solidFill>
                  <a:srgbClr val="3333CC"/>
                </a:solidFill>
                <a:latin typeface="Microsoft Sans Serif" pitchFamily="34" charset="0"/>
              </a:rPr>
              <a:t>Main Fluxes: </a:t>
            </a:r>
            <a:endParaRPr lang="en-US" sz="1800" b="1" kern="0" dirty="0">
              <a:solidFill>
                <a:srgbClr val="3333CC"/>
              </a:solidFill>
              <a:latin typeface="Microsoft Sans Serif" pitchFamily="34" charset="0"/>
            </a:endParaRPr>
          </a:p>
          <a:p>
            <a:pPr marL="342900" indent="-342900" algn="l">
              <a:spcBef>
                <a:spcPct val="20000"/>
              </a:spcBef>
              <a:defRPr/>
            </a:pPr>
            <a:r>
              <a:rPr lang="en-US" sz="1400" kern="0" dirty="0">
                <a:solidFill>
                  <a:srgbClr val="000000"/>
                </a:solidFill>
                <a:latin typeface="Microsoft Sans Serif" pitchFamily="34" charset="0"/>
              </a:rPr>
              <a:t>	- </a:t>
            </a:r>
            <a:r>
              <a:rPr lang="en-US" sz="1400" b="1" kern="0" dirty="0">
                <a:solidFill>
                  <a:srgbClr val="000000"/>
                </a:solidFill>
                <a:latin typeface="Microsoft Sans Serif" pitchFamily="34" charset="0"/>
              </a:rPr>
              <a:t>Surface to the atmosphere: </a:t>
            </a:r>
            <a:r>
              <a:rPr lang="en-US" sz="1400" b="1" kern="0" dirty="0">
                <a:solidFill>
                  <a:srgbClr val="FF3300"/>
                </a:solidFill>
                <a:latin typeface="Microsoft Sans Serif" pitchFamily="34" charset="0"/>
              </a:rPr>
              <a:t>evaporation</a:t>
            </a:r>
            <a:r>
              <a:rPr lang="en-US" sz="1400" b="1" kern="0" dirty="0">
                <a:solidFill>
                  <a:srgbClr val="000000"/>
                </a:solidFill>
                <a:latin typeface="Microsoft Sans Serif" pitchFamily="34" charset="0"/>
              </a:rPr>
              <a:t> (Ocean: 1176mm/yr; land: 480mm/yr)</a:t>
            </a:r>
            <a:r>
              <a:rPr lang="en-US" sz="1400" kern="0" dirty="0">
                <a:solidFill>
                  <a:srgbClr val="000000"/>
                </a:solidFill>
                <a:latin typeface="Microsoft Sans Serif" pitchFamily="34" charset="0"/>
              </a:rPr>
              <a:t>  </a:t>
            </a:r>
          </a:p>
          <a:p>
            <a:pPr marL="342900" indent="-342900" algn="l">
              <a:spcBef>
                <a:spcPct val="20000"/>
              </a:spcBef>
              <a:defRPr/>
            </a:pPr>
            <a:r>
              <a:rPr lang="en-US" sz="1400" kern="0" dirty="0">
                <a:solidFill>
                  <a:srgbClr val="000000"/>
                </a:solidFill>
                <a:latin typeface="Microsoft Sans Serif" pitchFamily="34" charset="0"/>
              </a:rPr>
              <a:t>	- </a:t>
            </a:r>
            <a:r>
              <a:rPr lang="en-US" sz="1400" b="1" kern="0" dirty="0">
                <a:solidFill>
                  <a:srgbClr val="000000"/>
                </a:solidFill>
                <a:latin typeface="Microsoft Sans Serif" pitchFamily="34" charset="0"/>
              </a:rPr>
              <a:t>The atmosphere to the surface: </a:t>
            </a:r>
            <a:r>
              <a:rPr lang="en-US" sz="1400" b="1" kern="0" dirty="0">
                <a:solidFill>
                  <a:srgbClr val="FF3300"/>
                </a:solidFill>
                <a:latin typeface="Microsoft Sans Serif" pitchFamily="34" charset="0"/>
              </a:rPr>
              <a:t>precipitation</a:t>
            </a:r>
            <a:r>
              <a:rPr lang="en-US" sz="1400" b="1" kern="0" dirty="0">
                <a:solidFill>
                  <a:srgbClr val="000000"/>
                </a:solidFill>
                <a:latin typeface="Microsoft Sans Serif" pitchFamily="34" charset="0"/>
              </a:rPr>
              <a:t> (Ocean: 1066mm/yr; land: 748mm/yr)</a:t>
            </a:r>
            <a:endParaRPr lang="en-US" sz="1400" kern="0" dirty="0">
              <a:solidFill>
                <a:srgbClr val="000000"/>
              </a:solidFill>
              <a:latin typeface="Microsoft Sans Serif" pitchFamily="34" charset="0"/>
            </a:endParaRPr>
          </a:p>
          <a:p>
            <a:pPr marL="342900" indent="-342900" algn="l">
              <a:spcBef>
                <a:spcPct val="20000"/>
              </a:spcBef>
              <a:defRPr/>
            </a:pPr>
            <a:r>
              <a:rPr lang="en-US" sz="1400" b="1" kern="0" dirty="0">
                <a:solidFill>
                  <a:srgbClr val="000000"/>
                </a:solidFill>
                <a:latin typeface="Microsoft Sans Serif" pitchFamily="34" charset="0"/>
              </a:rPr>
              <a:t>	- </a:t>
            </a:r>
            <a:r>
              <a:rPr lang="en-US" sz="1400" b="1" kern="0" dirty="0">
                <a:solidFill>
                  <a:srgbClr val="FF3300"/>
                </a:solidFill>
                <a:latin typeface="Microsoft Sans Serif" pitchFamily="34" charset="0"/>
              </a:rPr>
              <a:t>Atmospheric transport</a:t>
            </a:r>
            <a:r>
              <a:rPr lang="en-US" sz="1400" b="1" kern="0" dirty="0">
                <a:solidFill>
                  <a:srgbClr val="000000"/>
                </a:solidFill>
                <a:latin typeface="Microsoft Sans Serif" pitchFamily="34" charset="0"/>
              </a:rPr>
              <a:t>: Ocean to land (40,000km</a:t>
            </a:r>
            <a:r>
              <a:rPr lang="en-US" sz="1400" b="1" kern="0" baseline="30000" dirty="0">
                <a:solidFill>
                  <a:srgbClr val="000000"/>
                </a:solidFill>
                <a:latin typeface="Microsoft Sans Serif" pitchFamily="34" charset="0"/>
              </a:rPr>
              <a:t>3</a:t>
            </a:r>
            <a:r>
              <a:rPr lang="en-US" sz="1400" b="1" kern="0" dirty="0">
                <a:solidFill>
                  <a:srgbClr val="000000"/>
                </a:solidFill>
                <a:latin typeface="Microsoft Sans Serif" pitchFamily="34" charset="0"/>
              </a:rPr>
              <a:t>/yr)</a:t>
            </a:r>
          </a:p>
          <a:p>
            <a:pPr marL="342900" indent="-342900" algn="l">
              <a:spcBef>
                <a:spcPct val="20000"/>
              </a:spcBef>
              <a:defRPr/>
            </a:pPr>
            <a:r>
              <a:rPr lang="en-US" sz="1400" b="1" kern="0" dirty="0">
                <a:solidFill>
                  <a:srgbClr val="000000"/>
                </a:solidFill>
                <a:latin typeface="Microsoft Sans Serif" pitchFamily="34" charset="0"/>
              </a:rPr>
              <a:t>	- Land to ocean </a:t>
            </a:r>
            <a:r>
              <a:rPr lang="en-US" sz="1400" b="1" kern="0" dirty="0">
                <a:solidFill>
                  <a:srgbClr val="FF3300"/>
                </a:solidFill>
                <a:latin typeface="Microsoft Sans Serif" pitchFamily="34" charset="0"/>
              </a:rPr>
              <a:t>runoff</a:t>
            </a:r>
            <a:r>
              <a:rPr lang="en-US" sz="1400" b="1" kern="0" dirty="0">
                <a:solidFill>
                  <a:srgbClr val="000000"/>
                </a:solidFill>
                <a:latin typeface="Microsoft Sans Serif" pitchFamily="34" charset="0"/>
              </a:rPr>
              <a:t>: 40,000km</a:t>
            </a:r>
            <a:r>
              <a:rPr lang="en-US" sz="1400" b="1" kern="0" baseline="30000" dirty="0">
                <a:solidFill>
                  <a:srgbClr val="000000"/>
                </a:solidFill>
                <a:latin typeface="Microsoft Sans Serif" pitchFamily="34" charset="0"/>
              </a:rPr>
              <a:t>3</a:t>
            </a:r>
            <a:r>
              <a:rPr lang="en-US" sz="1400" b="1" kern="0" dirty="0">
                <a:solidFill>
                  <a:srgbClr val="000000"/>
                </a:solidFill>
                <a:latin typeface="Microsoft Sans Serif" pitchFamily="34" charset="0"/>
              </a:rPr>
              <a:t>/yr or </a:t>
            </a:r>
            <a:r>
              <a:rPr lang="en-US" sz="1400" b="1" kern="0" dirty="0">
                <a:solidFill>
                  <a:srgbClr val="000000"/>
                </a:solidFill>
                <a:latin typeface="Microsoft Sans Serif" pitchFamily="34" charset="0"/>
                <a:sym typeface="Symbol"/>
              </a:rPr>
              <a:t></a:t>
            </a:r>
            <a:r>
              <a:rPr lang="en-US" sz="1400" b="1" kern="0" dirty="0">
                <a:solidFill>
                  <a:srgbClr val="000000"/>
                </a:solidFill>
                <a:latin typeface="Microsoft Sans Serif" pitchFamily="34" charset="0"/>
              </a:rPr>
              <a:t>35% of land precipitation (runoff ratio=0.35). </a:t>
            </a:r>
          </a:p>
          <a:p>
            <a:pPr marL="342900" indent="-342900" algn="l">
              <a:spcBef>
                <a:spcPct val="20000"/>
              </a:spcBef>
              <a:buFontTx/>
              <a:buChar char="•"/>
              <a:defRPr/>
            </a:pPr>
            <a:r>
              <a:rPr lang="en-US" sz="1600" b="1" kern="0" dirty="0">
                <a:solidFill>
                  <a:srgbClr val="3333CC"/>
                </a:solidFill>
                <a:latin typeface="Microsoft Sans Serif" pitchFamily="34" charset="0"/>
              </a:rPr>
              <a:t>Main Physical Processes:</a:t>
            </a:r>
            <a:r>
              <a:rPr lang="en-US" sz="1800" b="1" kern="0" dirty="0">
                <a:solidFill>
                  <a:srgbClr val="3333CC"/>
                </a:solidFill>
                <a:latin typeface="Microsoft Sans Serif" pitchFamily="34" charset="0"/>
              </a:rPr>
              <a:t> </a:t>
            </a:r>
            <a:r>
              <a:rPr lang="en-US" sz="1200" kern="0" dirty="0">
                <a:solidFill>
                  <a:srgbClr val="000000"/>
                </a:solidFill>
                <a:latin typeface="Microsoft Sans Serif" pitchFamily="34" charset="0"/>
              </a:rPr>
              <a:t>	</a:t>
            </a:r>
            <a:r>
              <a:rPr lang="en-US" sz="1400" kern="0" dirty="0">
                <a:solidFill>
                  <a:srgbClr val="000000"/>
                </a:solidFill>
                <a:latin typeface="Microsoft Sans Serif" pitchFamily="34" charset="0"/>
              </a:rPr>
              <a:t> </a:t>
            </a:r>
          </a:p>
          <a:p>
            <a:pPr marL="342900" indent="-342900" algn="l">
              <a:spcBef>
                <a:spcPct val="20000"/>
              </a:spcBef>
              <a:defRPr/>
            </a:pPr>
            <a:r>
              <a:rPr lang="en-US" sz="1400" kern="0" dirty="0">
                <a:solidFill>
                  <a:srgbClr val="000000"/>
                </a:solidFill>
                <a:latin typeface="Microsoft Sans Serif" pitchFamily="34" charset="0"/>
              </a:rPr>
              <a:t>	- </a:t>
            </a:r>
            <a:r>
              <a:rPr lang="en-US" sz="1400" b="1" kern="0" dirty="0">
                <a:solidFill>
                  <a:srgbClr val="000000"/>
                </a:solidFill>
                <a:latin typeface="Microsoft Sans Serif" pitchFamily="34" charset="0"/>
              </a:rPr>
              <a:t> Evaporation (absorbs heat, cools the surface)</a:t>
            </a:r>
          </a:p>
          <a:p>
            <a:pPr marL="342900" indent="-342900" algn="l">
              <a:spcBef>
                <a:spcPct val="20000"/>
              </a:spcBef>
              <a:defRPr/>
            </a:pPr>
            <a:r>
              <a:rPr lang="en-US" sz="1400" b="1" kern="0" dirty="0">
                <a:solidFill>
                  <a:srgbClr val="000000"/>
                </a:solidFill>
                <a:latin typeface="Microsoft Sans Serif" pitchFamily="34" charset="0"/>
              </a:rPr>
              <a:t>      -   Condensation/precipitation (releases heat, heats the air) </a:t>
            </a:r>
          </a:p>
          <a:p>
            <a:pPr marL="342900" indent="-342900" algn="l">
              <a:spcBef>
                <a:spcPct val="20000"/>
              </a:spcBef>
              <a:defRPr/>
            </a:pPr>
            <a:r>
              <a:rPr lang="en-US" sz="1400" b="1" kern="0" dirty="0">
                <a:solidFill>
                  <a:srgbClr val="000000"/>
                </a:solidFill>
                <a:latin typeface="Microsoft Sans Serif" pitchFamily="34" charset="0"/>
              </a:rPr>
              <a:t>	-  Infiltration : flow of water from the surface into the ground (soils).   </a:t>
            </a:r>
          </a:p>
          <a:p>
            <a:pPr marL="342900" indent="-342900" algn="l">
              <a:spcBef>
                <a:spcPct val="20000"/>
              </a:spcBef>
              <a:defRPr/>
            </a:pPr>
            <a:r>
              <a:rPr lang="en-US" sz="1400" b="1" kern="0" dirty="0">
                <a:solidFill>
                  <a:srgbClr val="000000"/>
                </a:solidFill>
                <a:latin typeface="Microsoft Sans Serif" pitchFamily="34" charset="0"/>
              </a:rPr>
              <a:t>	-  Runoff :   lateral movements of water on land</a:t>
            </a:r>
          </a:p>
          <a:p>
            <a:pPr marL="342900" indent="-342900" algn="l">
              <a:spcBef>
                <a:spcPct val="20000"/>
              </a:spcBef>
              <a:buFont typeface="Arial" pitchFamily="34" charset="0"/>
              <a:buChar char="•"/>
              <a:defRPr/>
            </a:pPr>
            <a:r>
              <a:rPr lang="en-US" sz="1600" b="1" kern="0" dirty="0">
                <a:solidFill>
                  <a:srgbClr val="3333CC"/>
                </a:solidFill>
                <a:latin typeface="Microsoft Sans Serif" pitchFamily="34" charset="0"/>
              </a:rPr>
              <a:t>Linked to the global energy cycle:  </a:t>
            </a:r>
            <a:r>
              <a:rPr lang="en-US" sz="1600" b="1" kern="0" dirty="0">
                <a:solidFill>
                  <a:srgbClr val="FF3300"/>
                </a:solidFill>
                <a:latin typeface="Microsoft Sans Serif" pitchFamily="34" charset="0"/>
              </a:rPr>
              <a:t>evaporation</a:t>
            </a:r>
            <a:r>
              <a:rPr lang="en-US" sz="1600" b="1" kern="0" dirty="0">
                <a:solidFill>
                  <a:srgbClr val="000000"/>
                </a:solidFill>
                <a:latin typeface="Microsoft Sans Serif" pitchFamily="34" charset="0"/>
              </a:rPr>
              <a:t> brings about 80W/m</a:t>
            </a:r>
            <a:r>
              <a:rPr lang="en-US" sz="1600" b="1" kern="0" baseline="30000" dirty="0">
                <a:solidFill>
                  <a:srgbClr val="000000"/>
                </a:solidFill>
                <a:latin typeface="Microsoft Sans Serif" pitchFamily="34" charset="0"/>
              </a:rPr>
              <a:t>2</a:t>
            </a:r>
            <a:r>
              <a:rPr lang="en-US" sz="1600" b="1" kern="0" dirty="0">
                <a:solidFill>
                  <a:srgbClr val="000000"/>
                </a:solidFill>
                <a:latin typeface="Microsoft Sans Serif" pitchFamily="34" charset="0"/>
              </a:rPr>
              <a:t> of latent heat into the atmosphere. Water vapor and clouds affect atmospheric energy budgets.    </a:t>
            </a:r>
          </a:p>
          <a:p>
            <a:pPr marL="342900" indent="-342900" algn="l">
              <a:spcBef>
                <a:spcPct val="20000"/>
              </a:spcBef>
              <a:defRPr/>
            </a:pPr>
            <a:endParaRPr lang="en-US" sz="100" b="1" kern="0" dirty="0">
              <a:solidFill>
                <a:srgbClr val="000000"/>
              </a:solidFill>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0" end="10"/>
                                            </p:txEl>
                                          </p:spTgt>
                                        </p:tgtEl>
                                        <p:attrNameLst>
                                          <p:attrName>style.visibility</p:attrName>
                                        </p:attrNameLst>
                                      </p:cBhvr>
                                      <p:to>
                                        <p:strVal val="visible"/>
                                      </p:to>
                                    </p:set>
                                    <p:animEffect transition="in" filter="blinds(horizontal)">
                                      <p:cBhvr>
                                        <p:cTn id="7" dur="500"/>
                                        <p:tgtEl>
                                          <p:spTgt spid="6">
                                            <p:txEl>
                                              <p:pRg st="10" end="1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1" end="11"/>
                                            </p:txEl>
                                          </p:spTgt>
                                        </p:tgtEl>
                                        <p:attrNameLst>
                                          <p:attrName>style.visibility</p:attrName>
                                        </p:attrNameLst>
                                      </p:cBhvr>
                                      <p:to>
                                        <p:strVal val="visible"/>
                                      </p:to>
                                    </p:set>
                                    <p:animEffect transition="in" filter="blinds(horizontal)">
                                      <p:cBhvr>
                                        <p:cTn id="10" dur="500"/>
                                        <p:tgtEl>
                                          <p:spTgt spid="6">
                                            <p:txEl>
                                              <p:pRg st="11" end="1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2" end="12"/>
                                            </p:txEl>
                                          </p:spTgt>
                                        </p:tgtEl>
                                        <p:attrNameLst>
                                          <p:attrName>style.visibility</p:attrName>
                                        </p:attrNameLst>
                                      </p:cBhvr>
                                      <p:to>
                                        <p:strVal val="visible"/>
                                      </p:to>
                                    </p:set>
                                    <p:animEffect transition="in" filter="blinds(horizontal)">
                                      <p:cBhvr>
                                        <p:cTn id="13" dur="500"/>
                                        <p:tgtEl>
                                          <p:spTgt spid="6">
                                            <p:txEl>
                                              <p:pRg st="12" end="1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3" end="13"/>
                                            </p:txEl>
                                          </p:spTgt>
                                        </p:tgtEl>
                                        <p:attrNameLst>
                                          <p:attrName>style.visibility</p:attrName>
                                        </p:attrNameLst>
                                      </p:cBhvr>
                                      <p:to>
                                        <p:strVal val="visible"/>
                                      </p:to>
                                    </p:set>
                                    <p:animEffect transition="in" filter="blinds(horizontal)">
                                      <p:cBhvr>
                                        <p:cTn id="16" dur="500"/>
                                        <p:tgtEl>
                                          <p:spTgt spid="6">
                                            <p:txEl>
                                              <p:pRg st="13" end="1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4" end="14"/>
                                            </p:txEl>
                                          </p:spTgt>
                                        </p:tgtEl>
                                        <p:attrNameLst>
                                          <p:attrName>style.visibility</p:attrName>
                                        </p:attrNameLst>
                                      </p:cBhvr>
                                      <p:to>
                                        <p:strVal val="visible"/>
                                      </p:to>
                                    </p:set>
                                    <p:animEffect transition="in" filter="blinds(horizontal)">
                                      <p:cBhvr>
                                        <p:cTn id="19" dur="500"/>
                                        <p:tgtEl>
                                          <p:spTgt spid="6">
                                            <p:txEl>
                                              <p:pRg st="14" end="1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5" end="15"/>
                                            </p:txEl>
                                          </p:spTgt>
                                        </p:tgtEl>
                                        <p:attrNameLst>
                                          <p:attrName>style.visibility</p:attrName>
                                        </p:attrNameLst>
                                      </p:cBhvr>
                                      <p:to>
                                        <p:strVal val="visible"/>
                                      </p:to>
                                    </p:set>
                                    <p:animEffect transition="in" filter="blinds(horizontal)">
                                      <p:cBhvr>
                                        <p:cTn id="22"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The Earth Climate System</a:t>
            </a:r>
          </a:p>
        </p:txBody>
      </p:sp>
      <p:sp>
        <p:nvSpPr>
          <p:cNvPr id="3"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3"/>
          <p:cNvSpPr txBox="1">
            <a:spLocks noChangeArrowheads="1"/>
          </p:cNvSpPr>
          <p:nvPr/>
        </p:nvSpPr>
        <p:spPr bwMode="auto">
          <a:xfrm>
            <a:off x="0" y="609600"/>
            <a:ext cx="9067800" cy="61722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rgbClr val="000000"/>
              </a:solidFill>
              <a:latin typeface="Microsoft Sans Serif" pitchFamily="34" charset="0"/>
            </a:endParaRPr>
          </a:p>
          <a:p>
            <a:pPr marL="342900" indent="-342900" algn="l">
              <a:spcBef>
                <a:spcPct val="20000"/>
              </a:spcBef>
              <a:buFontTx/>
              <a:buChar char="•"/>
              <a:defRPr/>
            </a:pPr>
            <a:r>
              <a:rPr lang="en-US" sz="2000" b="1" kern="0" dirty="0">
                <a:solidFill>
                  <a:srgbClr val="FF3300"/>
                </a:solidFill>
                <a:latin typeface="Microsoft Sans Serif" pitchFamily="34" charset="0"/>
              </a:rPr>
              <a:t>Major Components: </a:t>
            </a:r>
            <a:endParaRPr lang="en-US" sz="2400" b="1" kern="0" dirty="0">
              <a:solidFill>
                <a:srgbClr val="FF3300"/>
              </a:solidFill>
              <a:latin typeface="Microsoft Sans Serif" pitchFamily="34" charset="0"/>
            </a:endParaRPr>
          </a:p>
          <a:p>
            <a:pPr marL="342900" indent="-342900" algn="l">
              <a:spcBef>
                <a:spcPct val="20000"/>
              </a:spcBef>
              <a:defRPr/>
            </a:pPr>
            <a:r>
              <a:rPr lang="en-US" sz="1800" b="1" kern="0" dirty="0">
                <a:solidFill>
                  <a:srgbClr val="000000"/>
                </a:solidFill>
                <a:latin typeface="Microsoft Sans Serif" pitchFamily="34" charset="0"/>
              </a:rPr>
              <a:t>	</a:t>
            </a:r>
            <a:r>
              <a:rPr lang="en-US" sz="1600" b="1" kern="0" dirty="0">
                <a:solidFill>
                  <a:srgbClr val="000000"/>
                </a:solidFill>
                <a:latin typeface="Microsoft Sans Serif" pitchFamily="34" charset="0"/>
              </a:rPr>
              <a:t>-   The Atmosphere (the troposphere, h&lt;</a:t>
            </a:r>
            <a:r>
              <a:rPr lang="en-US" sz="1600" b="1" kern="0" dirty="0">
                <a:solidFill>
                  <a:srgbClr val="000000"/>
                </a:solidFill>
                <a:latin typeface="Microsoft Sans Serif" pitchFamily="34" charset="0"/>
                <a:sym typeface="Symbol"/>
              </a:rPr>
              <a:t>1</a:t>
            </a:r>
            <a:r>
              <a:rPr lang="en-US" sz="1600" b="1" kern="0" dirty="0">
                <a:solidFill>
                  <a:srgbClr val="000000"/>
                </a:solidFill>
                <a:latin typeface="Microsoft Sans Serif" pitchFamily="34" charset="0"/>
              </a:rPr>
              <a:t>2km and the stratosphere, h=</a:t>
            </a:r>
            <a:r>
              <a:rPr lang="en-US" sz="1600" b="1" kern="0" dirty="0">
                <a:solidFill>
                  <a:srgbClr val="000000"/>
                </a:solidFill>
                <a:latin typeface="Microsoft Sans Serif" pitchFamily="34" charset="0"/>
                <a:sym typeface="Symbol"/>
              </a:rPr>
              <a:t> </a:t>
            </a:r>
            <a:r>
              <a:rPr lang="en-US" sz="1600" b="1" kern="0" dirty="0">
                <a:solidFill>
                  <a:srgbClr val="000000"/>
                </a:solidFill>
                <a:latin typeface="Microsoft Sans Serif" pitchFamily="34" charset="0"/>
              </a:rPr>
              <a:t>12- 50km), time    </a:t>
            </a:r>
          </a:p>
          <a:p>
            <a:pPr marL="342900" indent="-342900" algn="l">
              <a:spcBef>
                <a:spcPct val="20000"/>
              </a:spcBef>
              <a:defRPr/>
            </a:pPr>
            <a:r>
              <a:rPr lang="en-US" sz="1600" b="1" kern="0" dirty="0">
                <a:solidFill>
                  <a:srgbClr val="000000"/>
                </a:solidFill>
                <a:latin typeface="Microsoft Sans Serif" pitchFamily="34" charset="0"/>
              </a:rPr>
              <a:t>           scales </a:t>
            </a:r>
            <a:r>
              <a:rPr lang="en-US" sz="1600" b="1" kern="0" dirty="0">
                <a:solidFill>
                  <a:srgbClr val="000000"/>
                </a:solidFill>
                <a:latin typeface="Microsoft Sans Serif" pitchFamily="34" charset="0"/>
                <a:sym typeface="Symbol"/>
              </a:rPr>
              <a:t> hours to 10 days</a:t>
            </a:r>
            <a:endParaRPr lang="en-US" sz="1600" b="1" kern="0" dirty="0">
              <a:solidFill>
                <a:srgbClr val="000000"/>
              </a:solidFill>
              <a:latin typeface="Microsoft Sans Serif" pitchFamily="34" charset="0"/>
            </a:endParaRPr>
          </a:p>
          <a:p>
            <a:pPr marL="342900" indent="-342900" algn="l">
              <a:spcBef>
                <a:spcPct val="20000"/>
              </a:spcBef>
              <a:defRPr/>
            </a:pPr>
            <a:r>
              <a:rPr lang="en-US" sz="1600" b="1" kern="0" dirty="0">
                <a:solidFill>
                  <a:srgbClr val="000000"/>
                </a:solidFill>
                <a:latin typeface="Microsoft Sans Serif" pitchFamily="34" charset="0"/>
              </a:rPr>
              <a:t>	-  The Oceans: depth </a:t>
            </a:r>
            <a:r>
              <a:rPr lang="en-US" sz="1600" b="1" kern="0" dirty="0">
                <a:solidFill>
                  <a:srgbClr val="000000"/>
                </a:solidFill>
                <a:latin typeface="Microsoft Sans Serif" pitchFamily="34" charset="0"/>
                <a:sym typeface="Symbol"/>
              </a:rPr>
              <a:t>up to 4000-5000m. Time scales seasons to 1000 yrs.  </a:t>
            </a:r>
            <a:endParaRPr lang="en-US" sz="1600" b="1" kern="0" dirty="0">
              <a:solidFill>
                <a:srgbClr val="000000"/>
              </a:solidFill>
              <a:latin typeface="Microsoft Sans Serif" pitchFamily="34" charset="0"/>
            </a:endParaRPr>
          </a:p>
          <a:p>
            <a:pPr marL="342900" indent="-342900" algn="l">
              <a:spcBef>
                <a:spcPct val="20000"/>
              </a:spcBef>
              <a:defRPr/>
            </a:pPr>
            <a:r>
              <a:rPr lang="en-US" sz="1600" b="1" kern="0" dirty="0">
                <a:solidFill>
                  <a:srgbClr val="000000"/>
                </a:solidFill>
                <a:latin typeface="Microsoft Sans Serif" pitchFamily="34" charset="0"/>
              </a:rPr>
              <a:t>	-   Land: terrestrial biosphere, soils. Time scales: hours to decades</a:t>
            </a:r>
          </a:p>
          <a:p>
            <a:pPr marL="342900" indent="-342900" algn="l">
              <a:spcBef>
                <a:spcPct val="20000"/>
              </a:spcBef>
              <a:defRPr/>
            </a:pPr>
            <a:r>
              <a:rPr lang="en-US" sz="1600" b="1" kern="0" dirty="0">
                <a:solidFill>
                  <a:srgbClr val="000000"/>
                </a:solidFill>
                <a:latin typeface="Microsoft Sans Serif" pitchFamily="34" charset="0"/>
              </a:rPr>
              <a:t>	-  The </a:t>
            </a:r>
            <a:r>
              <a:rPr lang="en-US" sz="1600" b="1" kern="0" dirty="0" err="1">
                <a:solidFill>
                  <a:srgbClr val="000000"/>
                </a:solidFill>
                <a:latin typeface="Microsoft Sans Serif" pitchFamily="34" charset="0"/>
              </a:rPr>
              <a:t>cryosphere</a:t>
            </a:r>
            <a:r>
              <a:rPr lang="en-US" sz="1600" b="1" kern="0" dirty="0">
                <a:solidFill>
                  <a:srgbClr val="000000"/>
                </a:solidFill>
                <a:latin typeface="Microsoft Sans Serif" pitchFamily="34" charset="0"/>
              </a:rPr>
              <a:t>: polar ice sheets, mountain glaciers, snowpack, sea-ice. Time scales </a:t>
            </a:r>
          </a:p>
          <a:p>
            <a:pPr marL="342900" indent="-342900" algn="l">
              <a:spcBef>
                <a:spcPct val="20000"/>
              </a:spcBef>
              <a:defRPr/>
            </a:pPr>
            <a:r>
              <a:rPr lang="en-US" sz="1600" b="1" kern="0" dirty="0">
                <a:solidFill>
                  <a:srgbClr val="000000"/>
                </a:solidFill>
                <a:latin typeface="Microsoft Sans Serif" pitchFamily="34" charset="0"/>
                <a:sym typeface="Symbol"/>
              </a:rPr>
              <a:t>          seasons to 1000 yrs. </a:t>
            </a:r>
            <a:r>
              <a:rPr lang="en-US" sz="1400" b="1" kern="0" dirty="0">
                <a:solidFill>
                  <a:schemeClr val="bg1"/>
                </a:solidFill>
                <a:latin typeface="Microsoft Sans Serif" pitchFamily="34" charset="0"/>
                <a:sym typeface="Symbol"/>
              </a:rPr>
              <a:t> </a:t>
            </a:r>
          </a:p>
          <a:p>
            <a:pPr marL="342900" indent="-342900" algn="l">
              <a:spcBef>
                <a:spcPct val="20000"/>
              </a:spcBef>
              <a:defRPr/>
            </a:pPr>
            <a:r>
              <a:rPr lang="en-US" sz="1400" b="1" kern="0" dirty="0">
                <a:solidFill>
                  <a:schemeClr val="bg1"/>
                </a:solidFill>
                <a:latin typeface="Microsoft Sans Serif" pitchFamily="34" charset="0"/>
                <a:sym typeface="Symbol"/>
              </a:rPr>
              <a:t>	</a:t>
            </a:r>
            <a:r>
              <a:rPr lang="en-US" sz="1500" b="1" kern="0" dirty="0">
                <a:solidFill>
                  <a:schemeClr val="tx2">
                    <a:lumMod val="75000"/>
                  </a:schemeClr>
                </a:solidFill>
                <a:latin typeface="Microsoft Sans Serif" pitchFamily="34" charset="0"/>
                <a:sym typeface="Symbol"/>
              </a:rPr>
              <a:t>The </a:t>
            </a:r>
            <a:r>
              <a:rPr lang="en-US" sz="1500" b="1" kern="0" dirty="0">
                <a:solidFill>
                  <a:schemeClr val="bg1"/>
                </a:solidFill>
                <a:latin typeface="Microsoft Sans Serif" pitchFamily="34" charset="0"/>
                <a:sym typeface="Symbol"/>
              </a:rPr>
              <a:t>lithosphere</a:t>
            </a:r>
            <a:r>
              <a:rPr lang="en-US" sz="1500" b="1" kern="0" dirty="0">
                <a:solidFill>
                  <a:schemeClr val="tx2">
                    <a:lumMod val="75000"/>
                  </a:schemeClr>
                </a:solidFill>
                <a:latin typeface="Microsoft Sans Serif" pitchFamily="34" charset="0"/>
                <a:sym typeface="Symbol"/>
              </a:rPr>
              <a:t> is part the </a:t>
            </a:r>
            <a:r>
              <a:rPr lang="en-US" sz="1500" b="1" i="1" kern="0" dirty="0">
                <a:solidFill>
                  <a:schemeClr val="tx2">
                    <a:lumMod val="75000"/>
                  </a:schemeClr>
                </a:solidFill>
                <a:latin typeface="Microsoft Sans Serif" pitchFamily="34" charset="0"/>
                <a:sym typeface="Symbol"/>
              </a:rPr>
              <a:t>Earth System</a:t>
            </a:r>
            <a:r>
              <a:rPr lang="en-US" sz="1500" b="1" kern="0" dirty="0">
                <a:solidFill>
                  <a:schemeClr val="tx2">
                    <a:lumMod val="75000"/>
                  </a:schemeClr>
                </a:solidFill>
                <a:latin typeface="Microsoft Sans Serif" pitchFamily="34" charset="0"/>
                <a:sym typeface="Symbol"/>
              </a:rPr>
              <a:t>, but most of it is not considered part of the </a:t>
            </a:r>
            <a:r>
              <a:rPr lang="en-US" sz="1500" b="1" i="1" kern="0" dirty="0">
                <a:solidFill>
                  <a:schemeClr val="tx2">
                    <a:lumMod val="75000"/>
                  </a:schemeClr>
                </a:solidFill>
                <a:latin typeface="Microsoft Sans Serif" pitchFamily="34" charset="0"/>
                <a:sym typeface="Symbol"/>
              </a:rPr>
              <a:t>Earth Climate  System</a:t>
            </a:r>
            <a:r>
              <a:rPr lang="en-US" sz="1500" b="1" kern="0" dirty="0">
                <a:solidFill>
                  <a:schemeClr val="tx2">
                    <a:lumMod val="75000"/>
                  </a:schemeClr>
                </a:solidFill>
                <a:latin typeface="Microsoft Sans Serif" pitchFamily="34" charset="0"/>
                <a:sym typeface="Symbol"/>
              </a:rPr>
              <a:t>.  </a:t>
            </a:r>
            <a:r>
              <a:rPr lang="en-US" sz="1500" b="1" kern="0" dirty="0">
                <a:solidFill>
                  <a:schemeClr val="bg1"/>
                </a:solidFill>
                <a:latin typeface="Microsoft Sans Serif" pitchFamily="34" charset="0"/>
                <a:sym typeface="Symbol"/>
              </a:rPr>
              <a:t>Volcanoes, human activities, and the Sun</a:t>
            </a:r>
            <a:r>
              <a:rPr lang="en-US" sz="1500" b="1" kern="0" dirty="0">
                <a:solidFill>
                  <a:schemeClr val="tx2">
                    <a:lumMod val="75000"/>
                  </a:schemeClr>
                </a:solidFill>
                <a:latin typeface="Microsoft Sans Serif" pitchFamily="34" charset="0"/>
                <a:sym typeface="Symbol"/>
              </a:rPr>
              <a:t> are considered external forcing to the Earth Climate System. </a:t>
            </a:r>
          </a:p>
          <a:p>
            <a:pPr marL="342900" indent="-342900" algn="l">
              <a:spcBef>
                <a:spcPct val="20000"/>
              </a:spcBef>
              <a:buFont typeface="Arial" pitchFamily="34" charset="0"/>
              <a:buChar char="•"/>
              <a:defRPr/>
            </a:pPr>
            <a:r>
              <a:rPr lang="en-US" sz="1800" b="1" kern="0" dirty="0">
                <a:solidFill>
                  <a:srgbClr val="FF3300"/>
                </a:solidFill>
                <a:latin typeface="Microsoft Sans Serif" pitchFamily="34" charset="0"/>
              </a:rPr>
              <a:t>Major Interactions:</a:t>
            </a:r>
            <a:r>
              <a:rPr lang="en-US" sz="1400" b="1" kern="0" dirty="0">
                <a:solidFill>
                  <a:srgbClr val="FF3300"/>
                </a:solidFill>
                <a:latin typeface="Microsoft Sans Serif" pitchFamily="34" charset="0"/>
              </a:rPr>
              <a:t> </a:t>
            </a:r>
          </a:p>
          <a:p>
            <a:pPr marL="342900" indent="-342900" algn="l">
              <a:spcBef>
                <a:spcPct val="20000"/>
              </a:spcBef>
              <a:defRPr/>
            </a:pPr>
            <a:r>
              <a:rPr lang="en-US" sz="1600" b="1" kern="0" dirty="0">
                <a:solidFill>
                  <a:srgbClr val="000000"/>
                </a:solidFill>
                <a:latin typeface="Microsoft Sans Serif" pitchFamily="34" charset="0"/>
              </a:rPr>
              <a:t>	-  Air – sea interaction (e.g., El Niño, air-sea energy and water fluxes)</a:t>
            </a:r>
          </a:p>
          <a:p>
            <a:pPr marL="342900" indent="-342900" algn="l">
              <a:spcBef>
                <a:spcPct val="20000"/>
              </a:spcBef>
              <a:defRPr/>
            </a:pPr>
            <a:r>
              <a:rPr lang="en-US" sz="1600" b="1" kern="0" dirty="0">
                <a:solidFill>
                  <a:srgbClr val="000000"/>
                </a:solidFill>
                <a:latin typeface="Microsoft Sans Serif" pitchFamily="34" charset="0"/>
              </a:rPr>
              <a:t>	-  Land-atmosphere interaction (e.g., water and energy fluxes over land, ice-albedo feedback )</a:t>
            </a:r>
          </a:p>
          <a:p>
            <a:pPr marL="342900" indent="-342900" algn="l">
              <a:spcBef>
                <a:spcPct val="20000"/>
              </a:spcBef>
              <a:buFont typeface="Arial" pitchFamily="34" charset="0"/>
              <a:buChar char="•"/>
              <a:defRPr/>
            </a:pPr>
            <a:r>
              <a:rPr lang="en-US" sz="1800" b="1" kern="0" dirty="0">
                <a:solidFill>
                  <a:srgbClr val="FF3300"/>
                </a:solidFill>
                <a:latin typeface="Microsoft Sans Serif" pitchFamily="34" charset="0"/>
              </a:rPr>
              <a:t>Major Cycles: </a:t>
            </a:r>
          </a:p>
          <a:p>
            <a:pPr marL="342900" indent="-342900" algn="l">
              <a:spcBef>
                <a:spcPct val="20000"/>
              </a:spcBef>
              <a:defRPr/>
            </a:pPr>
            <a:r>
              <a:rPr lang="en-US" sz="1600" b="1" kern="0" dirty="0">
                <a:solidFill>
                  <a:srgbClr val="000000"/>
                </a:solidFill>
                <a:latin typeface="Microsoft Sans Serif" pitchFamily="34" charset="0"/>
              </a:rPr>
              <a:t>	- The water cycle</a:t>
            </a:r>
          </a:p>
          <a:p>
            <a:pPr marL="342900" indent="-342900" algn="l">
              <a:spcBef>
                <a:spcPct val="20000"/>
              </a:spcBef>
              <a:defRPr/>
            </a:pPr>
            <a:r>
              <a:rPr lang="en-US" sz="1600" b="1" kern="0" dirty="0">
                <a:solidFill>
                  <a:srgbClr val="000000"/>
                </a:solidFill>
                <a:latin typeface="Microsoft Sans Serif" pitchFamily="34" charset="0"/>
              </a:rPr>
              <a:t>	- The energy cycle</a:t>
            </a:r>
          </a:p>
          <a:p>
            <a:pPr marL="342900" indent="-342900" algn="l">
              <a:spcBef>
                <a:spcPct val="20000"/>
              </a:spcBef>
              <a:defRPr/>
            </a:pPr>
            <a:r>
              <a:rPr lang="en-US" sz="1600" b="1" kern="0" dirty="0">
                <a:solidFill>
                  <a:srgbClr val="000000"/>
                </a:solidFill>
                <a:latin typeface="Microsoft Sans Serif" pitchFamily="34" charset="0"/>
              </a:rPr>
              <a:t>	- The carbon cycle and other biogeochemical cycles (e.g., Sulfur, Nitrogen cycles)</a:t>
            </a:r>
          </a:p>
          <a:p>
            <a:pPr marL="342900" indent="-342900" algn="l">
              <a:spcBef>
                <a:spcPct val="20000"/>
              </a:spcBef>
              <a:buFont typeface="Arial" pitchFamily="34" charset="0"/>
              <a:buChar char="•"/>
              <a:defRPr/>
            </a:pPr>
            <a:r>
              <a:rPr lang="en-US" sz="1800" b="1" kern="0" dirty="0">
                <a:solidFill>
                  <a:srgbClr val="FF3300"/>
                </a:solidFill>
                <a:latin typeface="Microsoft Sans Serif" pitchFamily="34" charset="0"/>
              </a:rPr>
              <a:t>Natural and Anthropogenic Forcing: </a:t>
            </a:r>
          </a:p>
          <a:p>
            <a:pPr marL="342900" indent="-342900" algn="l">
              <a:spcBef>
                <a:spcPct val="20000"/>
              </a:spcBef>
              <a:defRPr/>
            </a:pPr>
            <a:r>
              <a:rPr lang="en-US" sz="1600" b="1" kern="0" dirty="0">
                <a:solidFill>
                  <a:srgbClr val="000000"/>
                </a:solidFill>
                <a:latin typeface="Microsoft Sans Serif" pitchFamily="34" charset="0"/>
              </a:rPr>
              <a:t>	- Changes in solar irradiance, volcanic eruptions, </a:t>
            </a:r>
            <a:r>
              <a:rPr lang="en-US" sz="1400" b="1" kern="0" dirty="0">
                <a:solidFill>
                  <a:srgbClr val="000000"/>
                </a:solidFill>
                <a:latin typeface="Microsoft Sans Serif" pitchFamily="34" charset="0"/>
              </a:rPr>
              <a:t>CO</a:t>
            </a:r>
            <a:r>
              <a:rPr lang="en-US" sz="1200" b="1" kern="0" dirty="0">
                <a:solidFill>
                  <a:srgbClr val="000000"/>
                </a:solidFill>
                <a:latin typeface="Microsoft Sans Serif" pitchFamily="34" charset="0"/>
              </a:rPr>
              <a:t>2</a:t>
            </a:r>
            <a:r>
              <a:rPr lang="en-US" sz="1600" b="1" kern="0" dirty="0">
                <a:solidFill>
                  <a:srgbClr val="000000"/>
                </a:solidFill>
                <a:latin typeface="Microsoft Sans Serif" pitchFamily="34" charset="0"/>
              </a:rPr>
              <a:t> changes on geological times</a:t>
            </a:r>
          </a:p>
          <a:p>
            <a:pPr marL="342900" indent="-342900" algn="l">
              <a:spcBef>
                <a:spcPct val="20000"/>
              </a:spcBef>
              <a:defRPr/>
            </a:pPr>
            <a:r>
              <a:rPr lang="en-US" sz="1600" b="1" kern="0" dirty="0">
                <a:solidFill>
                  <a:srgbClr val="000000"/>
                </a:solidFill>
                <a:latin typeface="Microsoft Sans Serif" pitchFamily="34" charset="0"/>
              </a:rPr>
              <a:t>	- </a:t>
            </a:r>
            <a:r>
              <a:rPr lang="en-US" sz="1400" b="1" kern="0" dirty="0">
                <a:solidFill>
                  <a:srgbClr val="000000"/>
                </a:solidFill>
                <a:latin typeface="Microsoft Sans Serif" pitchFamily="34" charset="0"/>
              </a:rPr>
              <a:t>CO</a:t>
            </a:r>
            <a:r>
              <a:rPr lang="en-US" sz="1200" b="1" kern="0" dirty="0">
                <a:solidFill>
                  <a:srgbClr val="000000"/>
                </a:solidFill>
                <a:latin typeface="Microsoft Sans Serif" pitchFamily="34" charset="0"/>
              </a:rPr>
              <a:t>2</a:t>
            </a:r>
            <a:r>
              <a:rPr lang="en-US" sz="1600" b="1" kern="0" dirty="0">
                <a:solidFill>
                  <a:srgbClr val="000000"/>
                </a:solidFill>
                <a:latin typeface="Microsoft Sans Serif" pitchFamily="34" charset="0"/>
              </a:rPr>
              <a:t> emissions from fossil-fuel burning, human-induced land cover changes, etc.</a:t>
            </a:r>
          </a:p>
          <a:p>
            <a:pPr marL="342900" indent="-342900" algn="l">
              <a:spcBef>
                <a:spcPct val="20000"/>
              </a:spcBef>
              <a:defRPr/>
            </a:pPr>
            <a:endParaRPr lang="en-US" sz="1800" b="1" kern="0" dirty="0">
              <a:solidFill>
                <a:srgbClr val="000000"/>
              </a:solidFill>
              <a:latin typeface="Microsoft Sans Serif"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blinds(horizontal)">
                                      <p:cBhvr>
                                        <p:cTn id="7" dur="500"/>
                                        <p:tgtEl>
                                          <p:spTgt spid="6">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0" end="10"/>
                                            </p:txEl>
                                          </p:spTgt>
                                        </p:tgtEl>
                                        <p:attrNameLst>
                                          <p:attrName>style.visibility</p:attrName>
                                        </p:attrNameLst>
                                      </p:cBhvr>
                                      <p:to>
                                        <p:strVal val="visible"/>
                                      </p:to>
                                    </p:set>
                                    <p:animEffect transition="in" filter="blinds(horizontal)">
                                      <p:cBhvr>
                                        <p:cTn id="10" dur="500"/>
                                        <p:tgtEl>
                                          <p:spTgt spid="6">
                                            <p:txEl>
                                              <p:pRg st="10" end="1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1" end="11"/>
                                            </p:txEl>
                                          </p:spTgt>
                                        </p:tgtEl>
                                        <p:attrNameLst>
                                          <p:attrName>style.visibility</p:attrName>
                                        </p:attrNameLst>
                                      </p:cBhvr>
                                      <p:to>
                                        <p:strVal val="visible"/>
                                      </p:to>
                                    </p:set>
                                    <p:animEffect transition="in" filter="blinds(horizontal)">
                                      <p:cBhvr>
                                        <p:cTn id="13" dur="500"/>
                                        <p:tgtEl>
                                          <p:spTgt spid="6">
                                            <p:txEl>
                                              <p:pRg st="11" end="1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12" end="12"/>
                                            </p:txEl>
                                          </p:spTgt>
                                        </p:tgtEl>
                                        <p:attrNameLst>
                                          <p:attrName>style.visibility</p:attrName>
                                        </p:attrNameLst>
                                      </p:cBhvr>
                                      <p:to>
                                        <p:strVal val="visible"/>
                                      </p:to>
                                    </p:set>
                                    <p:animEffect transition="in" filter="blinds(horizontal)">
                                      <p:cBhvr>
                                        <p:cTn id="18" dur="500"/>
                                        <p:tgtEl>
                                          <p:spTgt spid="6">
                                            <p:txEl>
                                              <p:pRg st="12" end="1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
                                            <p:txEl>
                                              <p:pRg st="13" end="13"/>
                                            </p:txEl>
                                          </p:spTgt>
                                        </p:tgtEl>
                                        <p:attrNameLst>
                                          <p:attrName>style.visibility</p:attrName>
                                        </p:attrNameLst>
                                      </p:cBhvr>
                                      <p:to>
                                        <p:strVal val="visible"/>
                                      </p:to>
                                    </p:set>
                                    <p:animEffect transition="in" filter="blinds(horizontal)">
                                      <p:cBhvr>
                                        <p:cTn id="21" dur="500"/>
                                        <p:tgtEl>
                                          <p:spTgt spid="6">
                                            <p:txEl>
                                              <p:pRg st="13" end="1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14" end="14"/>
                                            </p:txEl>
                                          </p:spTgt>
                                        </p:tgtEl>
                                        <p:attrNameLst>
                                          <p:attrName>style.visibility</p:attrName>
                                        </p:attrNameLst>
                                      </p:cBhvr>
                                      <p:to>
                                        <p:strVal val="visible"/>
                                      </p:to>
                                    </p:set>
                                    <p:animEffect transition="in" filter="blinds(horizontal)">
                                      <p:cBhvr>
                                        <p:cTn id="24" dur="500"/>
                                        <p:tgtEl>
                                          <p:spTgt spid="6">
                                            <p:txEl>
                                              <p:pRg st="14" end="1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15" end="15"/>
                                            </p:txEl>
                                          </p:spTgt>
                                        </p:tgtEl>
                                        <p:attrNameLst>
                                          <p:attrName>style.visibility</p:attrName>
                                        </p:attrNameLst>
                                      </p:cBhvr>
                                      <p:to>
                                        <p:strVal val="visible"/>
                                      </p:to>
                                    </p:set>
                                    <p:animEffect transition="in" filter="blinds(horizontal)">
                                      <p:cBhvr>
                                        <p:cTn id="27" dur="500"/>
                                        <p:tgtEl>
                                          <p:spTgt spid="6">
                                            <p:txEl>
                                              <p:pRg st="15" end="1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16" end="16"/>
                                            </p:txEl>
                                          </p:spTgt>
                                        </p:tgtEl>
                                        <p:attrNameLst>
                                          <p:attrName>style.visibility</p:attrName>
                                        </p:attrNameLst>
                                      </p:cBhvr>
                                      <p:to>
                                        <p:strVal val="visible"/>
                                      </p:to>
                                    </p:set>
                                    <p:animEffect transition="in" filter="blinds(horizontal)">
                                      <p:cBhvr>
                                        <p:cTn id="32" dur="500"/>
                                        <p:tgtEl>
                                          <p:spTgt spid="6">
                                            <p:txEl>
                                              <p:pRg st="16" end="16"/>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
                                            <p:txEl>
                                              <p:pRg st="17" end="17"/>
                                            </p:txEl>
                                          </p:spTgt>
                                        </p:tgtEl>
                                        <p:attrNameLst>
                                          <p:attrName>style.visibility</p:attrName>
                                        </p:attrNameLst>
                                      </p:cBhvr>
                                      <p:to>
                                        <p:strVal val="visible"/>
                                      </p:to>
                                    </p:set>
                                    <p:animEffect transition="in" filter="blinds(horizontal)">
                                      <p:cBhvr>
                                        <p:cTn id="35" dur="500"/>
                                        <p:tgtEl>
                                          <p:spTgt spid="6">
                                            <p:txEl>
                                              <p:pRg st="17" end="17"/>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6">
                                            <p:txEl>
                                              <p:pRg st="18" end="18"/>
                                            </p:txEl>
                                          </p:spTgt>
                                        </p:tgtEl>
                                        <p:attrNameLst>
                                          <p:attrName>style.visibility</p:attrName>
                                        </p:attrNameLst>
                                      </p:cBhvr>
                                      <p:to>
                                        <p:strVal val="visible"/>
                                      </p:to>
                                    </p:set>
                                    <p:animEffect transition="in" filter="blinds(horizontal)">
                                      <p:cBhvr>
                                        <p:cTn id="38" dur="5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55650" y="228600"/>
            <a:ext cx="6407150" cy="585788"/>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600" b="1" dirty="0">
                <a:solidFill>
                  <a:srgbClr val="FF3300"/>
                </a:solidFill>
                <a:effectLst>
                  <a:outerShdw blurRad="50800" dist="38100" dir="2700000" algn="tl" rotWithShape="0">
                    <a:prstClr val="black">
                      <a:alpha val="40000"/>
                    </a:prstClr>
                  </a:outerShdw>
                </a:effectLst>
                <a:latin typeface="Arial" charset="0"/>
              </a:rPr>
              <a:t>The Global Hydrologic Cycle</a:t>
            </a:r>
          </a:p>
        </p:txBody>
      </p:sp>
      <p:pic>
        <p:nvPicPr>
          <p:cNvPr id="4099" name="Picture 3" descr="hydro"/>
          <p:cNvPicPr>
            <a:picLocks noChangeAspect="1" noChangeArrowheads="1"/>
          </p:cNvPicPr>
          <p:nvPr/>
        </p:nvPicPr>
        <p:blipFill>
          <a:blip r:embed="rId3" cstate="print"/>
          <a:srcRect/>
          <a:stretch>
            <a:fillRect/>
          </a:stretch>
        </p:blipFill>
        <p:spPr bwMode="auto">
          <a:xfrm>
            <a:off x="914400" y="838200"/>
            <a:ext cx="7467600" cy="5680075"/>
          </a:xfrm>
          <a:prstGeom prst="rect">
            <a:avLst/>
          </a:prstGeom>
          <a:noFill/>
          <a:ln w="9525">
            <a:noFill/>
            <a:miter lim="800000"/>
            <a:headEnd/>
            <a:tailEnd/>
          </a:ln>
        </p:spPr>
      </p:pic>
      <p:sp>
        <p:nvSpPr>
          <p:cNvPr id="4100" name="Text Box 4"/>
          <p:cNvSpPr txBox="1">
            <a:spLocks noChangeArrowheads="1"/>
          </p:cNvSpPr>
          <p:nvPr/>
        </p:nvSpPr>
        <p:spPr bwMode="auto">
          <a:xfrm>
            <a:off x="1050278" y="6400800"/>
            <a:ext cx="4447884" cy="369332"/>
          </a:xfrm>
          <a:prstGeom prst="rect">
            <a:avLst/>
          </a:prstGeom>
          <a:noFill/>
          <a:ln w="15875" algn="ctr">
            <a:noFill/>
            <a:miter lim="800000"/>
            <a:headEnd/>
            <a:tailEnd/>
          </a:ln>
        </p:spPr>
        <p:txBody>
          <a:bodyPr wrap="none">
            <a:spAutoFit/>
          </a:bodyPr>
          <a:lstStyle/>
          <a:p>
            <a:pPr marL="342900" indent="-342900">
              <a:lnSpc>
                <a:spcPct val="90000"/>
              </a:lnSpc>
              <a:spcBef>
                <a:spcPct val="20000"/>
              </a:spcBef>
            </a:pPr>
            <a:r>
              <a:rPr lang="en-US" sz="1800" b="1" dirty="0">
                <a:solidFill>
                  <a:srgbClr val="000000"/>
                </a:solidFill>
              </a:rPr>
              <a:t>(From </a:t>
            </a:r>
            <a:r>
              <a:rPr lang="en-US" sz="1800" b="1" dirty="0" err="1">
                <a:solidFill>
                  <a:srgbClr val="000000"/>
                </a:solidFill>
              </a:rPr>
              <a:t>Trenberth</a:t>
            </a:r>
            <a:r>
              <a:rPr lang="en-US" sz="1800" b="1" dirty="0">
                <a:solidFill>
                  <a:srgbClr val="000000"/>
                </a:solidFill>
              </a:rPr>
              <a:t> et al., </a:t>
            </a:r>
            <a:r>
              <a:rPr lang="en-US" sz="1800" b="1" i="1" dirty="0">
                <a:solidFill>
                  <a:srgbClr val="000000"/>
                </a:solidFill>
              </a:rPr>
              <a:t>J. </a:t>
            </a:r>
            <a:r>
              <a:rPr lang="en-US" sz="1800" b="1" i="1" dirty="0" err="1">
                <a:solidFill>
                  <a:srgbClr val="000000"/>
                </a:solidFill>
              </a:rPr>
              <a:t>Hydrometeorol</a:t>
            </a:r>
            <a:r>
              <a:rPr lang="en-US" sz="1800" b="1" dirty="0">
                <a:solidFill>
                  <a:srgbClr val="000000"/>
                </a:solidFill>
              </a:rPr>
              <a:t>., 2007</a:t>
            </a:r>
            <a:r>
              <a:rPr lang="en-US" sz="2000" b="1" dirty="0">
                <a:solidFill>
                  <a:srgbClr val="000000"/>
                </a:solidFill>
              </a:rPr>
              <a:t>)</a:t>
            </a:r>
          </a:p>
        </p:txBody>
      </p:sp>
      <p:sp>
        <p:nvSpPr>
          <p:cNvPr id="23" name="Slide Number Placeholder 22"/>
          <p:cNvSpPr>
            <a:spLocks noGrp="1"/>
          </p:cNvSpPr>
          <p:nvPr>
            <p:ph type="sldNum" sz="quarter" idx="12"/>
          </p:nvPr>
        </p:nvSpPr>
        <p:spPr>
          <a:xfrm>
            <a:off x="7162800" y="6400800"/>
            <a:ext cx="1905000" cy="457200"/>
          </a:xfrm>
        </p:spPr>
        <p:txBody>
          <a:bodyPr/>
          <a:lstStyle/>
          <a:p>
            <a:pPr>
              <a:defRPr/>
            </a:pPr>
            <a:fld id="{A49640CD-6733-4245-94CF-37DCF0A05FFE}" type="slidenum">
              <a:rPr lang="en-US" smtClean="0">
                <a:solidFill>
                  <a:srgbClr val="000000"/>
                </a:solidFill>
              </a:rPr>
              <a:pPr>
                <a:defRPr/>
              </a:pPr>
              <a:t>40</a:t>
            </a:fld>
            <a:endParaRPr lang="en-US" dirty="0">
              <a:solidFill>
                <a:srgbClr val="000000"/>
              </a:solidFill>
            </a:endParaRPr>
          </a:p>
        </p:txBody>
      </p:sp>
      <p:sp>
        <p:nvSpPr>
          <p:cNvPr id="6" name="TextBox 5"/>
          <p:cNvSpPr txBox="1"/>
          <p:nvPr/>
        </p:nvSpPr>
        <p:spPr>
          <a:xfrm>
            <a:off x="5536151" y="849868"/>
            <a:ext cx="2954655" cy="923330"/>
          </a:xfrm>
          <a:prstGeom prst="rect">
            <a:avLst/>
          </a:prstGeom>
          <a:noFill/>
        </p:spPr>
        <p:txBody>
          <a:bodyPr wrap="none" rtlCol="0">
            <a:spAutoFit/>
          </a:bodyPr>
          <a:lstStyle/>
          <a:p>
            <a:pPr algn="l"/>
            <a:r>
              <a:rPr lang="en-US" sz="1800" dirty="0">
                <a:solidFill>
                  <a:srgbClr val="FF0000"/>
                </a:solidFill>
              </a:rPr>
              <a:t>35% land P comes oceanic E.</a:t>
            </a:r>
          </a:p>
          <a:p>
            <a:pPr algn="l"/>
            <a:r>
              <a:rPr lang="en-US" sz="1800" dirty="0">
                <a:solidFill>
                  <a:srgbClr val="FF0000"/>
                </a:solidFill>
              </a:rPr>
              <a:t>This amount runs off into ocean.</a:t>
            </a:r>
          </a:p>
          <a:p>
            <a:pPr algn="l"/>
            <a:r>
              <a:rPr lang="en-US" sz="1800" dirty="0">
                <a:solidFill>
                  <a:srgbClr val="FF0000"/>
                </a:solidFill>
              </a:rPr>
              <a:t>	      Runoff ratio=0.35</a:t>
            </a:r>
          </a:p>
        </p:txBody>
      </p:sp>
      <p:sp>
        <p:nvSpPr>
          <p:cNvPr id="7" name="TextBox 6"/>
          <p:cNvSpPr txBox="1"/>
          <p:nvPr/>
        </p:nvSpPr>
        <p:spPr>
          <a:xfrm>
            <a:off x="990600" y="1295400"/>
            <a:ext cx="2497800" cy="1200329"/>
          </a:xfrm>
          <a:prstGeom prst="rect">
            <a:avLst/>
          </a:prstGeom>
          <a:noFill/>
        </p:spPr>
        <p:txBody>
          <a:bodyPr wrap="none" rtlCol="0">
            <a:spAutoFit/>
          </a:bodyPr>
          <a:lstStyle/>
          <a:p>
            <a:pPr algn="l"/>
            <a:r>
              <a:rPr lang="en-US" sz="1800" dirty="0">
                <a:solidFill>
                  <a:srgbClr val="FF0000"/>
                </a:solidFill>
              </a:rPr>
              <a:t>P balances 90% oceanic E.</a:t>
            </a:r>
          </a:p>
          <a:p>
            <a:pPr algn="l"/>
            <a:r>
              <a:rPr lang="en-US" sz="1800" dirty="0">
                <a:solidFill>
                  <a:srgbClr val="FF0000"/>
                </a:solidFill>
              </a:rPr>
              <a:t>10% of the E transported to</a:t>
            </a:r>
          </a:p>
          <a:p>
            <a:pPr algn="l"/>
            <a:r>
              <a:rPr lang="en-US" sz="1800" dirty="0">
                <a:solidFill>
                  <a:srgbClr val="FF0000"/>
                </a:solidFill>
              </a:rPr>
              <a:t>land and returned by </a:t>
            </a:r>
          </a:p>
          <a:p>
            <a:pPr algn="l"/>
            <a:r>
              <a:rPr lang="en-US" sz="1800" dirty="0">
                <a:solidFill>
                  <a:srgbClr val="FF0000"/>
                </a:solidFill>
              </a:rPr>
              <a:t>continental runoff</a:t>
            </a:r>
          </a:p>
        </p:txBody>
      </p:sp>
      <p:cxnSp>
        <p:nvCxnSpPr>
          <p:cNvPr id="9" name="Straight Arrow Connector 8"/>
          <p:cNvCxnSpPr/>
          <p:nvPr/>
        </p:nvCxnSpPr>
        <p:spPr bwMode="auto">
          <a:xfrm flipH="1">
            <a:off x="3276600" y="4915932"/>
            <a:ext cx="1066800" cy="76200"/>
          </a:xfrm>
          <a:prstGeom prst="straightConnector1">
            <a:avLst/>
          </a:prstGeom>
          <a:solidFill>
            <a:schemeClr val="accent1"/>
          </a:solidFill>
          <a:ln w="53975" cap="flat" cmpd="sng" algn="ctr">
            <a:solidFill>
              <a:schemeClr val="tx2"/>
            </a:solidFill>
            <a:prstDash val="solid"/>
            <a:round/>
            <a:headEnd type="none" w="med" len="med"/>
            <a:tailEnd type="arrow" w="lg" len="lg"/>
          </a:ln>
          <a:effectLst/>
        </p:spPr>
      </p:cxnSp>
      <p:sp>
        <p:nvSpPr>
          <p:cNvPr id="10" name="TextBox 9"/>
          <p:cNvSpPr txBox="1"/>
          <p:nvPr/>
        </p:nvSpPr>
        <p:spPr>
          <a:xfrm>
            <a:off x="3383690" y="889000"/>
            <a:ext cx="917239" cy="369332"/>
          </a:xfrm>
          <a:prstGeom prst="rect">
            <a:avLst/>
          </a:prstGeom>
          <a:noFill/>
        </p:spPr>
        <p:txBody>
          <a:bodyPr wrap="none" rtlCol="0">
            <a:spAutoFit/>
          </a:bodyPr>
          <a:lstStyle/>
          <a:p>
            <a:pPr algn="l"/>
            <a:r>
              <a:rPr lang="en-US" sz="1800" dirty="0">
                <a:solidFill>
                  <a:srgbClr val="FF0000"/>
                </a:solidFill>
              </a:rPr>
              <a:t>T=9days</a:t>
            </a:r>
          </a:p>
        </p:txBody>
      </p:sp>
      <p:sp>
        <p:nvSpPr>
          <p:cNvPr id="11" name="TextBox 10"/>
          <p:cNvSpPr txBox="1"/>
          <p:nvPr/>
        </p:nvSpPr>
        <p:spPr>
          <a:xfrm>
            <a:off x="762000" y="4953000"/>
            <a:ext cx="1412438" cy="369332"/>
          </a:xfrm>
          <a:prstGeom prst="rect">
            <a:avLst/>
          </a:prstGeom>
          <a:noFill/>
        </p:spPr>
        <p:txBody>
          <a:bodyPr wrap="none" rtlCol="0">
            <a:spAutoFit/>
          </a:bodyPr>
          <a:lstStyle/>
          <a:p>
            <a:pPr algn="l"/>
            <a:r>
              <a:rPr lang="en-US" sz="1800" dirty="0">
                <a:solidFill>
                  <a:srgbClr val="FF0000"/>
                </a:solidFill>
              </a:rPr>
              <a:t>    T </a:t>
            </a:r>
            <a:r>
              <a:rPr lang="en-US" sz="1800" dirty="0">
                <a:solidFill>
                  <a:srgbClr val="FF0000"/>
                </a:solidFill>
                <a:sym typeface="Symbol"/>
              </a:rPr>
              <a:t> 3200yrs</a:t>
            </a:r>
            <a:endParaRPr lang="en-US" sz="1800"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374650" y="152400"/>
            <a:ext cx="8394700" cy="6534150"/>
          </a:xfrm>
          <a:prstGeom prst="rect">
            <a:avLst/>
          </a:prstGeom>
          <a:noFill/>
          <a:ln w="9525">
            <a:noFill/>
            <a:miter lim="800000"/>
            <a:headEnd/>
            <a:tailEnd/>
          </a:ln>
        </p:spPr>
      </p:pic>
      <p:sp>
        <p:nvSpPr>
          <p:cNvPr id="3" name="TextBox 2"/>
          <p:cNvSpPr txBox="1"/>
          <p:nvPr/>
        </p:nvSpPr>
        <p:spPr>
          <a:xfrm>
            <a:off x="5270971" y="2857956"/>
            <a:ext cx="537327" cy="400110"/>
          </a:xfrm>
          <a:prstGeom prst="rect">
            <a:avLst/>
          </a:prstGeom>
          <a:noFill/>
        </p:spPr>
        <p:txBody>
          <a:bodyPr wrap="none" rtlCol="0">
            <a:spAutoFit/>
          </a:bodyPr>
          <a:lstStyle/>
          <a:p>
            <a:r>
              <a:rPr lang="en-US" sz="2000" b="1" dirty="0"/>
              <a:t>P-E</a:t>
            </a:r>
          </a:p>
        </p:txBody>
      </p:sp>
      <p:sp>
        <p:nvSpPr>
          <p:cNvPr id="4" name="TextBox 3"/>
          <p:cNvSpPr txBox="1"/>
          <p:nvPr/>
        </p:nvSpPr>
        <p:spPr>
          <a:xfrm>
            <a:off x="6021405" y="2837934"/>
            <a:ext cx="1213729" cy="369332"/>
          </a:xfrm>
          <a:prstGeom prst="rect">
            <a:avLst/>
          </a:prstGeom>
          <a:noFill/>
        </p:spPr>
        <p:txBody>
          <a:bodyPr wrap="none" rtlCol="0">
            <a:spAutoFit/>
          </a:bodyPr>
          <a:lstStyle/>
          <a:p>
            <a:r>
              <a:rPr lang="en-US" sz="1800" dirty="0"/>
              <a:t>(runoff ratio)</a:t>
            </a:r>
          </a:p>
        </p:txBody>
      </p:sp>
      <p:sp>
        <p:nvSpPr>
          <p:cNvPr id="5" name="Rectangle 4"/>
          <p:cNvSpPr/>
          <p:nvPr/>
        </p:nvSpPr>
        <p:spPr bwMode="auto">
          <a:xfrm>
            <a:off x="1524000" y="5727356"/>
            <a:ext cx="56388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FF0000"/>
              </a:solidFill>
              <a:effectLst/>
              <a:latin typeface="Arial Narrow" pitchFamily="34" charset="0"/>
            </a:endParaRPr>
          </a:p>
        </p:txBody>
      </p:sp>
      <p:sp>
        <p:nvSpPr>
          <p:cNvPr id="7" name="Rectangle 6"/>
          <p:cNvSpPr/>
          <p:nvPr/>
        </p:nvSpPr>
        <p:spPr bwMode="auto">
          <a:xfrm>
            <a:off x="6579976" y="1828800"/>
            <a:ext cx="1066800" cy="457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301397" y="381000"/>
            <a:ext cx="8537803" cy="6302375"/>
          </a:xfrm>
          <a:prstGeom prst="rect">
            <a:avLst/>
          </a:prstGeom>
          <a:noFill/>
          <a:ln w="9525">
            <a:noFill/>
            <a:miter lim="800000"/>
            <a:headEnd/>
            <a:tailEnd/>
          </a:ln>
        </p:spPr>
      </p:pic>
      <p:sp>
        <p:nvSpPr>
          <p:cNvPr id="3" name="TextBox 2"/>
          <p:cNvSpPr txBox="1"/>
          <p:nvPr/>
        </p:nvSpPr>
        <p:spPr>
          <a:xfrm>
            <a:off x="5943600" y="2495490"/>
            <a:ext cx="537327" cy="400110"/>
          </a:xfrm>
          <a:prstGeom prst="rect">
            <a:avLst/>
          </a:prstGeom>
          <a:noFill/>
        </p:spPr>
        <p:txBody>
          <a:bodyPr wrap="none" rtlCol="0">
            <a:spAutoFit/>
          </a:bodyPr>
          <a:lstStyle/>
          <a:p>
            <a:r>
              <a:rPr lang="en-US" sz="2000" b="1" dirty="0">
                <a:solidFill>
                  <a:srgbClr val="000000"/>
                </a:solidFill>
              </a:rPr>
              <a:t>P-E</a:t>
            </a:r>
          </a:p>
        </p:txBody>
      </p:sp>
      <p:sp>
        <p:nvSpPr>
          <p:cNvPr id="4" name="Rectangle 3"/>
          <p:cNvSpPr/>
          <p:nvPr/>
        </p:nvSpPr>
        <p:spPr bwMode="auto">
          <a:xfrm>
            <a:off x="1066800" y="5257800"/>
            <a:ext cx="69342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Atmospheric Water Balance</a:t>
            </a:r>
          </a:p>
        </p:txBody>
      </p:sp>
      <p:sp>
        <p:nvSpPr>
          <p:cNvPr id="3" name="Line 4"/>
          <p:cNvSpPr>
            <a:spLocks noChangeShapeType="1"/>
          </p:cNvSpPr>
          <p:nvPr/>
        </p:nvSpPr>
        <p:spPr bwMode="auto">
          <a:xfrm>
            <a:off x="0" y="1219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grpSp>
        <p:nvGrpSpPr>
          <p:cNvPr id="4" name="Group 4"/>
          <p:cNvGrpSpPr>
            <a:grpSpLocks/>
          </p:cNvGrpSpPr>
          <p:nvPr/>
        </p:nvGrpSpPr>
        <p:grpSpPr bwMode="auto">
          <a:xfrm>
            <a:off x="533399" y="1600200"/>
            <a:ext cx="3832618" cy="4609251"/>
            <a:chOff x="7298873" y="2739462"/>
            <a:chExt cx="1879166" cy="2754115"/>
          </a:xfrm>
        </p:grpSpPr>
        <p:sp>
          <p:nvSpPr>
            <p:cNvPr id="5" name="Rectangle 4"/>
            <p:cNvSpPr/>
            <p:nvPr/>
          </p:nvSpPr>
          <p:spPr bwMode="auto">
            <a:xfrm>
              <a:off x="7618914" y="2739462"/>
              <a:ext cx="1524827" cy="2442595"/>
            </a:xfrm>
            <a:prstGeom prst="rect">
              <a:avLst/>
            </a:prstGeom>
            <a:solidFill>
              <a:schemeClr val="accent5"/>
            </a:solidFill>
            <a:ln w="19050" cap="flat" cmpd="sng" algn="ctr">
              <a:solidFill>
                <a:schemeClr val="bg2"/>
              </a:solidFill>
              <a:prstDash val="solid"/>
              <a:round/>
              <a:headEnd type="none" w="med" len="med"/>
              <a:tailEnd type="triangle" w="med" len="sm"/>
            </a:ln>
            <a:effectLst/>
          </p:spPr>
          <p:txBody>
            <a:bodyPr anchor="ctr"/>
            <a:lstStyle/>
            <a:p>
              <a:pPr>
                <a:defRPr/>
              </a:pPr>
              <a:endParaRPr lang="en-US">
                <a:solidFill>
                  <a:srgbClr val="000000"/>
                </a:solidFill>
              </a:endParaRPr>
            </a:p>
          </p:txBody>
        </p:sp>
        <p:sp>
          <p:nvSpPr>
            <p:cNvPr id="6" name="Down Arrow 6"/>
            <p:cNvSpPr>
              <a:spLocks noChangeArrowheads="1"/>
            </p:cNvSpPr>
            <p:nvPr/>
          </p:nvSpPr>
          <p:spPr bwMode="auto">
            <a:xfrm>
              <a:off x="7747212" y="4606231"/>
              <a:ext cx="484632" cy="887346"/>
            </a:xfrm>
            <a:prstGeom prst="downArrow">
              <a:avLst>
                <a:gd name="adj1" fmla="val 50000"/>
                <a:gd name="adj2" fmla="val 50004"/>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7" name="Down Arrow 7"/>
            <p:cNvSpPr>
              <a:spLocks noChangeArrowheads="1"/>
            </p:cNvSpPr>
            <p:nvPr/>
          </p:nvSpPr>
          <p:spPr bwMode="auto">
            <a:xfrm rot="10800000">
              <a:off x="8457081" y="4424107"/>
              <a:ext cx="484632" cy="1003950"/>
            </a:xfrm>
            <a:prstGeom prst="down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8" name="Right Arrow 8"/>
            <p:cNvSpPr>
              <a:spLocks noChangeArrowheads="1"/>
            </p:cNvSpPr>
            <p:nvPr/>
          </p:nvSpPr>
          <p:spPr bwMode="auto">
            <a:xfrm rot="10800000">
              <a:off x="7298873" y="3786674"/>
              <a:ext cx="457200" cy="484632"/>
            </a:xfrm>
            <a:prstGeom prst="right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9" name="TextBox 3"/>
            <p:cNvSpPr txBox="1">
              <a:spLocks noChangeArrowheads="1"/>
            </p:cNvSpPr>
            <p:nvPr/>
          </p:nvSpPr>
          <p:spPr bwMode="auto">
            <a:xfrm>
              <a:off x="7859298" y="4150921"/>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P</a:t>
              </a:r>
            </a:p>
          </p:txBody>
        </p:sp>
        <p:sp>
          <p:nvSpPr>
            <p:cNvPr id="10" name="TextBox 3"/>
            <p:cNvSpPr txBox="1">
              <a:spLocks noChangeArrowheads="1"/>
            </p:cNvSpPr>
            <p:nvPr/>
          </p:nvSpPr>
          <p:spPr bwMode="auto">
            <a:xfrm>
              <a:off x="8569167" y="4105390"/>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E</a:t>
              </a:r>
            </a:p>
          </p:txBody>
        </p:sp>
        <p:sp>
          <p:nvSpPr>
            <p:cNvPr id="11" name="TextBox 3"/>
            <p:cNvSpPr txBox="1">
              <a:spLocks noChangeArrowheads="1"/>
            </p:cNvSpPr>
            <p:nvPr/>
          </p:nvSpPr>
          <p:spPr bwMode="auto">
            <a:xfrm>
              <a:off x="7362872" y="3851863"/>
              <a:ext cx="364845" cy="312634"/>
            </a:xfrm>
            <a:prstGeom prst="rect">
              <a:avLst/>
            </a:prstGeom>
            <a:noFill/>
            <a:ln w="9525">
              <a:noFill/>
              <a:miter lim="800000"/>
              <a:headEnd/>
              <a:tailEnd/>
            </a:ln>
          </p:spPr>
          <p:txBody>
            <a:bodyPr wrap="none">
              <a:spAutoFit/>
            </a:bodyPr>
            <a:lstStyle/>
            <a:p>
              <a:r>
                <a:rPr lang="en-US" b="1" dirty="0">
                  <a:solidFill>
                    <a:srgbClr val="000000"/>
                  </a:solidFill>
                  <a:latin typeface="Arial" charset="0"/>
                  <a:cs typeface="Arial" charset="0"/>
                </a:rPr>
                <a:t>Div</a:t>
              </a:r>
            </a:p>
          </p:txBody>
        </p:sp>
        <p:sp>
          <p:nvSpPr>
            <p:cNvPr id="12" name="TextBox 3"/>
            <p:cNvSpPr txBox="1">
              <a:spLocks noChangeArrowheads="1"/>
            </p:cNvSpPr>
            <p:nvPr/>
          </p:nvSpPr>
          <p:spPr bwMode="auto">
            <a:xfrm>
              <a:off x="7747213" y="2830524"/>
              <a:ext cx="1278672" cy="570097"/>
            </a:xfrm>
            <a:prstGeom prst="rect">
              <a:avLst/>
            </a:prstGeom>
            <a:noFill/>
            <a:ln w="9525">
              <a:noFill/>
              <a:miter lim="800000"/>
              <a:headEnd/>
              <a:tailEnd/>
            </a:ln>
          </p:spPr>
          <p:txBody>
            <a:bodyPr wrap="none">
              <a:spAutoFit/>
            </a:bodyPr>
            <a:lstStyle/>
            <a:p>
              <a:r>
                <a:rPr lang="en-US" b="1" dirty="0">
                  <a:solidFill>
                    <a:srgbClr val="000000"/>
                  </a:solidFill>
                  <a:latin typeface="Arial" charset="0"/>
                  <a:cs typeface="Arial" charset="0"/>
                </a:rPr>
                <a:t>W</a:t>
              </a:r>
            </a:p>
            <a:p>
              <a:r>
                <a:rPr lang="en-US" b="1" dirty="0">
                  <a:solidFill>
                    <a:srgbClr val="000000"/>
                  </a:solidFill>
                  <a:latin typeface="Arial" charset="0"/>
                  <a:cs typeface="Arial" charset="0"/>
                </a:rPr>
                <a:t>Water Storage</a:t>
              </a:r>
            </a:p>
          </p:txBody>
        </p:sp>
        <p:sp>
          <p:nvSpPr>
            <p:cNvPr id="13" name="TextBox 3"/>
            <p:cNvSpPr txBox="1">
              <a:spLocks noChangeArrowheads="1"/>
            </p:cNvSpPr>
            <p:nvPr/>
          </p:nvSpPr>
          <p:spPr bwMode="auto">
            <a:xfrm>
              <a:off x="7628773" y="3467957"/>
              <a:ext cx="1549266" cy="312634"/>
            </a:xfrm>
            <a:prstGeom prst="rect">
              <a:avLst/>
            </a:prstGeom>
            <a:noFill/>
            <a:ln w="9525">
              <a:noFill/>
              <a:miter lim="800000"/>
              <a:headEnd/>
              <a:tailEnd/>
            </a:ln>
          </p:spPr>
          <p:txBody>
            <a:bodyPr wrap="none">
              <a:spAutoFit/>
            </a:bodyPr>
            <a:lstStyle/>
            <a:p>
              <a:r>
                <a:rPr lang="en-US" b="1" dirty="0" err="1">
                  <a:solidFill>
                    <a:srgbClr val="FF3300"/>
                  </a:solidFill>
                  <a:latin typeface="Arial" charset="0"/>
                  <a:cs typeface="Arial" charset="0"/>
                </a:rPr>
                <a:t>dW</a:t>
              </a:r>
              <a:r>
                <a:rPr lang="en-US" b="1" dirty="0">
                  <a:solidFill>
                    <a:srgbClr val="FF3300"/>
                  </a:solidFill>
                  <a:latin typeface="Arial" charset="0"/>
                  <a:cs typeface="Arial" charset="0"/>
                </a:rPr>
                <a:t>/</a:t>
              </a:r>
              <a:r>
                <a:rPr lang="en-US" b="1" dirty="0" err="1">
                  <a:solidFill>
                    <a:srgbClr val="FF3300"/>
                  </a:solidFill>
                  <a:latin typeface="Arial" charset="0"/>
                  <a:cs typeface="Arial" charset="0"/>
                </a:rPr>
                <a:t>dt</a:t>
              </a:r>
              <a:r>
                <a:rPr lang="en-US" b="1" dirty="0">
                  <a:solidFill>
                    <a:srgbClr val="FF3300"/>
                  </a:solidFill>
                  <a:latin typeface="Arial" charset="0"/>
                  <a:cs typeface="Arial" charset="0"/>
                </a:rPr>
                <a:t> = E- P - Div</a:t>
              </a:r>
              <a:endParaRPr lang="en-US" sz="3600" b="1" dirty="0">
                <a:solidFill>
                  <a:srgbClr val="FF3300"/>
                </a:solidFill>
                <a:latin typeface="Arial" charset="0"/>
                <a:cs typeface="Arial" charset="0"/>
              </a:endParaRPr>
            </a:p>
          </p:txBody>
        </p:sp>
      </p:grpSp>
      <p:sp>
        <p:nvSpPr>
          <p:cNvPr id="14" name="Rectangle 2"/>
          <p:cNvSpPr txBox="1">
            <a:spLocks noChangeArrowheads="1"/>
          </p:cNvSpPr>
          <p:nvPr/>
        </p:nvSpPr>
        <p:spPr>
          <a:xfrm>
            <a:off x="5181600" y="1295400"/>
            <a:ext cx="3657600" cy="5257800"/>
          </a:xfrm>
          <a:prstGeom prst="rect">
            <a:avLst/>
          </a:prstGeom>
          <a:solidFill>
            <a:schemeClr val="accent6">
              <a:lumMod val="20000"/>
              <a:lumOff val="80000"/>
            </a:schemeClr>
          </a:solidFill>
          <a:effectLst>
            <a:outerShdw blurRad="50800" dist="38100" dir="2700000" algn="tl" rotWithShape="0">
              <a:prstClr val="black"/>
            </a:outerShdw>
          </a:effectLst>
        </p:spPr>
        <p:txBody>
          <a:bodyPr/>
          <a:lstStyle/>
          <a:p>
            <a:pPr algn="l">
              <a:buFont typeface="Arial" pitchFamily="34" charset="0"/>
              <a:buChar char="•"/>
              <a:defRPr/>
            </a:pPr>
            <a:r>
              <a:rPr lang="en-US" sz="2400" b="1" kern="0" dirty="0">
                <a:solidFill>
                  <a:srgbClr val="FF3300"/>
                </a:solidFill>
                <a:latin typeface="Arial" charset="0"/>
                <a:ea typeface="SimSun" pitchFamily="2" charset="-122"/>
              </a:rPr>
              <a:t> This applies to local, regional and global scales</a:t>
            </a:r>
          </a:p>
          <a:p>
            <a:pPr algn="l">
              <a:buFont typeface="Arial" pitchFamily="34" charset="0"/>
              <a:buChar char="•"/>
              <a:defRPr/>
            </a:pPr>
            <a:endParaRPr lang="en-US" sz="2400" b="1" kern="0" dirty="0">
              <a:solidFill>
                <a:srgbClr val="FF3300"/>
              </a:solidFill>
              <a:latin typeface="Arial" charset="0"/>
              <a:ea typeface="SimSun" pitchFamily="2" charset="-122"/>
            </a:endParaRPr>
          </a:p>
          <a:p>
            <a:pPr algn="l">
              <a:buFont typeface="Arial" pitchFamily="34" charset="0"/>
              <a:buChar char="•"/>
              <a:defRPr/>
            </a:pPr>
            <a:r>
              <a:rPr lang="en-US" sz="2400" b="1" kern="0" dirty="0">
                <a:solidFill>
                  <a:srgbClr val="FF3300"/>
                </a:solidFill>
                <a:latin typeface="Arial" charset="0"/>
                <a:ea typeface="SimSun" pitchFamily="2" charset="-122"/>
              </a:rPr>
              <a:t>  Global-mean Div=0 and </a:t>
            </a:r>
            <a:r>
              <a:rPr lang="en-US" sz="2400" b="1" kern="0" dirty="0" err="1">
                <a:solidFill>
                  <a:srgbClr val="FF3300"/>
                </a:solidFill>
                <a:latin typeface="Arial" charset="0"/>
                <a:ea typeface="SimSun" pitchFamily="2" charset="-122"/>
              </a:rPr>
              <a:t>dW</a:t>
            </a:r>
            <a:r>
              <a:rPr lang="en-US" sz="2400" b="1" kern="0" dirty="0">
                <a:solidFill>
                  <a:srgbClr val="FF3300"/>
                </a:solidFill>
                <a:latin typeface="Arial" charset="0"/>
                <a:ea typeface="SimSun" pitchFamily="2" charset="-122"/>
              </a:rPr>
              <a:t>/dt</a:t>
            </a:r>
            <a:r>
              <a:rPr lang="en-US" sz="2400" b="1" kern="0" dirty="0">
                <a:solidFill>
                  <a:srgbClr val="FF3300"/>
                </a:solidFill>
                <a:latin typeface="Arial" charset="0"/>
                <a:ea typeface="SimSun" pitchFamily="2" charset="-122"/>
                <a:sym typeface="Symbol"/>
              </a:rPr>
              <a:t>0, </a:t>
            </a:r>
            <a:r>
              <a:rPr lang="en-US" sz="2400" b="1" kern="0" dirty="0">
                <a:solidFill>
                  <a:srgbClr val="FF3300"/>
                </a:solidFill>
                <a:latin typeface="Arial" charset="0"/>
                <a:ea typeface="SimSun" pitchFamily="2" charset="-122"/>
              </a:rPr>
              <a:t>  so P=E globally. Also, R=-Div for steady states.</a:t>
            </a:r>
          </a:p>
          <a:p>
            <a:pPr algn="l">
              <a:buFont typeface="Arial" pitchFamily="34" charset="0"/>
              <a:buChar char="•"/>
              <a:defRPr/>
            </a:pPr>
            <a:endParaRPr lang="en-US" sz="2400" b="1" kern="0" dirty="0">
              <a:solidFill>
                <a:srgbClr val="FF3300"/>
              </a:solidFill>
              <a:latin typeface="Arial" charset="0"/>
              <a:ea typeface="SimSun" pitchFamily="2" charset="-122"/>
            </a:endParaRPr>
          </a:p>
          <a:p>
            <a:pPr algn="l">
              <a:buFont typeface="Arial" pitchFamily="34" charset="0"/>
              <a:buChar char="•"/>
              <a:defRPr/>
            </a:pPr>
            <a:r>
              <a:rPr lang="en-US" sz="2400" b="1" kern="0" dirty="0">
                <a:solidFill>
                  <a:srgbClr val="FF3300"/>
                </a:solidFill>
                <a:latin typeface="Arial" charset="0"/>
                <a:ea typeface="SimSun" pitchFamily="2" charset="-122"/>
              </a:rPr>
              <a:t>  Globally, how much water goes up into the air has to come down to the surface on an annual basis.    </a:t>
            </a:r>
          </a:p>
          <a:p>
            <a:pPr algn="l">
              <a:buFont typeface="Arial" pitchFamily="34" charset="0"/>
              <a:buChar char="•"/>
              <a:defRPr/>
            </a:pPr>
            <a:endParaRPr lang="en-US" sz="2400" b="1" kern="0" dirty="0">
              <a:solidFill>
                <a:srgbClr val="FF3300"/>
              </a:solidFill>
              <a:latin typeface="Arial" charset="0"/>
              <a:ea typeface="SimSun" pitchFamily="2" charset="-122"/>
            </a:endParaRPr>
          </a:p>
          <a:p>
            <a:pPr algn="l">
              <a:buFont typeface="Arial" pitchFamily="34" charset="0"/>
              <a:buChar char="•"/>
              <a:defRPr/>
            </a:pPr>
            <a:endParaRPr lang="en-US" sz="2400" b="1" kern="0" dirty="0">
              <a:solidFill>
                <a:srgbClr val="FF3300"/>
              </a:solidFill>
              <a:latin typeface="Arial" charset="0"/>
              <a:ea typeface="SimSun" pitchFamily="2" charset="-122"/>
            </a:endParaRPr>
          </a:p>
        </p:txBody>
      </p:sp>
      <p:cxnSp>
        <p:nvCxnSpPr>
          <p:cNvPr id="16" name="Straight Connector 15"/>
          <p:cNvCxnSpPr/>
          <p:nvPr/>
        </p:nvCxnSpPr>
        <p:spPr bwMode="auto">
          <a:xfrm>
            <a:off x="76200" y="6248400"/>
            <a:ext cx="4876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8" name="Straight Connector 17"/>
          <p:cNvCxnSpPr/>
          <p:nvPr/>
        </p:nvCxnSpPr>
        <p:spPr bwMode="auto">
          <a:xfrm flipH="1">
            <a:off x="-76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9" name="Straight Connector 18"/>
          <p:cNvCxnSpPr/>
          <p:nvPr/>
        </p:nvCxnSpPr>
        <p:spPr bwMode="auto">
          <a:xfrm flipH="1">
            <a:off x="152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0" name="Straight Connector 19"/>
          <p:cNvCxnSpPr/>
          <p:nvPr/>
        </p:nvCxnSpPr>
        <p:spPr bwMode="auto">
          <a:xfrm flipH="1">
            <a:off x="381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1" name="Straight Connector 20"/>
          <p:cNvCxnSpPr/>
          <p:nvPr/>
        </p:nvCxnSpPr>
        <p:spPr bwMode="auto">
          <a:xfrm flipH="1">
            <a:off x="609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2" name="Straight Connector 21"/>
          <p:cNvCxnSpPr/>
          <p:nvPr/>
        </p:nvCxnSpPr>
        <p:spPr bwMode="auto">
          <a:xfrm flipH="1">
            <a:off x="838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3" name="Straight Connector 22"/>
          <p:cNvCxnSpPr/>
          <p:nvPr/>
        </p:nvCxnSpPr>
        <p:spPr bwMode="auto">
          <a:xfrm flipH="1">
            <a:off x="1066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4" name="Straight Connector 23"/>
          <p:cNvCxnSpPr/>
          <p:nvPr/>
        </p:nvCxnSpPr>
        <p:spPr bwMode="auto">
          <a:xfrm flipH="1">
            <a:off x="1295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5" name="Straight Connector 24"/>
          <p:cNvCxnSpPr/>
          <p:nvPr/>
        </p:nvCxnSpPr>
        <p:spPr bwMode="auto">
          <a:xfrm flipH="1">
            <a:off x="1524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6" name="Straight Connector 25"/>
          <p:cNvCxnSpPr/>
          <p:nvPr/>
        </p:nvCxnSpPr>
        <p:spPr bwMode="auto">
          <a:xfrm flipH="1">
            <a:off x="1752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7" name="Straight Connector 26"/>
          <p:cNvCxnSpPr/>
          <p:nvPr/>
        </p:nvCxnSpPr>
        <p:spPr bwMode="auto">
          <a:xfrm flipH="1">
            <a:off x="1981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8" name="Straight Connector 27"/>
          <p:cNvCxnSpPr/>
          <p:nvPr/>
        </p:nvCxnSpPr>
        <p:spPr bwMode="auto">
          <a:xfrm flipH="1">
            <a:off x="2209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9" name="Straight Connector 28"/>
          <p:cNvCxnSpPr/>
          <p:nvPr/>
        </p:nvCxnSpPr>
        <p:spPr bwMode="auto">
          <a:xfrm flipH="1">
            <a:off x="2438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0" name="Straight Connector 29"/>
          <p:cNvCxnSpPr/>
          <p:nvPr/>
        </p:nvCxnSpPr>
        <p:spPr bwMode="auto">
          <a:xfrm flipH="1">
            <a:off x="2667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1" name="Straight Connector 30"/>
          <p:cNvCxnSpPr/>
          <p:nvPr/>
        </p:nvCxnSpPr>
        <p:spPr bwMode="auto">
          <a:xfrm flipH="1">
            <a:off x="2895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2" name="Straight Connector 31"/>
          <p:cNvCxnSpPr/>
          <p:nvPr/>
        </p:nvCxnSpPr>
        <p:spPr bwMode="auto">
          <a:xfrm flipH="1">
            <a:off x="3124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3" name="Straight Connector 32"/>
          <p:cNvCxnSpPr/>
          <p:nvPr/>
        </p:nvCxnSpPr>
        <p:spPr bwMode="auto">
          <a:xfrm flipH="1">
            <a:off x="3352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4" name="Straight Connector 33"/>
          <p:cNvCxnSpPr/>
          <p:nvPr/>
        </p:nvCxnSpPr>
        <p:spPr bwMode="auto">
          <a:xfrm flipH="1">
            <a:off x="3581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5" name="Straight Connector 34"/>
          <p:cNvCxnSpPr/>
          <p:nvPr/>
        </p:nvCxnSpPr>
        <p:spPr bwMode="auto">
          <a:xfrm flipH="1">
            <a:off x="3810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6" name="Straight Connector 35"/>
          <p:cNvCxnSpPr/>
          <p:nvPr/>
        </p:nvCxnSpPr>
        <p:spPr bwMode="auto">
          <a:xfrm flipH="1">
            <a:off x="4038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7" name="Straight Connector 36"/>
          <p:cNvCxnSpPr/>
          <p:nvPr/>
        </p:nvCxnSpPr>
        <p:spPr bwMode="auto">
          <a:xfrm flipH="1">
            <a:off x="4267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8" name="Straight Connector 37"/>
          <p:cNvCxnSpPr/>
          <p:nvPr/>
        </p:nvCxnSpPr>
        <p:spPr bwMode="auto">
          <a:xfrm flipH="1">
            <a:off x="4495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9" name="Straight Connector 38"/>
          <p:cNvCxnSpPr/>
          <p:nvPr/>
        </p:nvCxnSpPr>
        <p:spPr bwMode="auto">
          <a:xfrm flipH="1">
            <a:off x="4724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42" name="Right Arrow 8"/>
          <p:cNvSpPr>
            <a:spLocks noChangeArrowheads="1"/>
          </p:cNvSpPr>
          <p:nvPr/>
        </p:nvSpPr>
        <p:spPr bwMode="auto">
          <a:xfrm>
            <a:off x="3944326" y="3352800"/>
            <a:ext cx="932474" cy="811074"/>
          </a:xfrm>
          <a:prstGeom prst="right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43" name="TextBox 3"/>
          <p:cNvSpPr txBox="1">
            <a:spLocks noChangeArrowheads="1"/>
          </p:cNvSpPr>
          <p:nvPr/>
        </p:nvSpPr>
        <p:spPr bwMode="auto">
          <a:xfrm>
            <a:off x="4038600" y="3505200"/>
            <a:ext cx="744113" cy="523220"/>
          </a:xfrm>
          <a:prstGeom prst="rect">
            <a:avLst/>
          </a:prstGeom>
          <a:noFill/>
          <a:ln w="9525">
            <a:noFill/>
            <a:miter lim="800000"/>
            <a:headEnd/>
            <a:tailEnd/>
          </a:ln>
        </p:spPr>
        <p:txBody>
          <a:bodyPr wrap="none">
            <a:spAutoFit/>
          </a:bodyPr>
          <a:lstStyle/>
          <a:p>
            <a:r>
              <a:rPr lang="en-US" b="1" dirty="0">
                <a:solidFill>
                  <a:srgbClr val="000000"/>
                </a:solidFill>
                <a:latin typeface="Arial" charset="0"/>
                <a:cs typeface="Arial" charset="0"/>
              </a:rPr>
              <a:t>Div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Controls of E   </a:t>
            </a:r>
          </a:p>
        </p:txBody>
      </p:sp>
      <p:sp>
        <p:nvSpPr>
          <p:cNvPr id="3" name="Line 4"/>
          <p:cNvSpPr>
            <a:spLocks noChangeShapeType="1"/>
          </p:cNvSpPr>
          <p:nvPr/>
        </p:nvSpPr>
        <p:spPr bwMode="auto">
          <a:xfrm>
            <a:off x="-7620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4" name="Rectangle 3"/>
          <p:cNvSpPr txBox="1">
            <a:spLocks noChangeArrowheads="1"/>
          </p:cNvSpPr>
          <p:nvPr/>
        </p:nvSpPr>
        <p:spPr bwMode="auto">
          <a:xfrm>
            <a:off x="0" y="762000"/>
            <a:ext cx="9067800" cy="60198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ADADE2"/>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Vegetation</a:t>
            </a:r>
            <a:r>
              <a:rPr lang="en-US" sz="2400" b="1" kern="0" dirty="0">
                <a:solidFill>
                  <a:srgbClr val="000000"/>
                </a:solidFill>
                <a:latin typeface="Microsoft Sans Serif" pitchFamily="34" charset="0"/>
              </a:rPr>
              <a:t> plays a key role by drawing water from deep soils.</a:t>
            </a:r>
          </a:p>
          <a:p>
            <a:pPr marL="342900" indent="-342900" algn="l">
              <a:spcBef>
                <a:spcPct val="20000"/>
              </a:spcBef>
              <a:buFont typeface="Arial" pitchFamily="34" charset="0"/>
              <a:buChar char="•"/>
              <a:defRPr/>
            </a:pPr>
            <a:endParaRPr lang="en-US" sz="24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Energy availability: </a:t>
            </a:r>
            <a:r>
              <a:rPr lang="en-US" sz="2400" b="1" kern="0" dirty="0">
                <a:solidFill>
                  <a:srgbClr val="000000"/>
                </a:solidFill>
                <a:latin typeface="Microsoft Sans Serif" pitchFamily="34" charset="0"/>
              </a:rPr>
              <a:t>E is large in daytime and warm seasons </a:t>
            </a: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Soil water availability: </a:t>
            </a:r>
            <a:r>
              <a:rPr lang="en-US" sz="2400" b="1" kern="0" dirty="0">
                <a:solidFill>
                  <a:srgbClr val="000000"/>
                </a:solidFill>
                <a:latin typeface="Microsoft Sans Serif" pitchFamily="34" charset="0"/>
              </a:rPr>
              <a:t>Dry soils reduce E</a:t>
            </a: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Wind speed: </a:t>
            </a:r>
            <a:r>
              <a:rPr lang="en-US" sz="2400" b="1" kern="0" dirty="0">
                <a:solidFill>
                  <a:srgbClr val="000000"/>
                </a:solidFill>
                <a:latin typeface="Microsoft Sans Serif" pitchFamily="34" charset="0"/>
              </a:rPr>
              <a:t>Strong winds increase mixing, leading to higher E</a:t>
            </a: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Air Temperature</a:t>
            </a:r>
            <a:r>
              <a:rPr lang="en-US" sz="2400" b="1" kern="0" dirty="0">
                <a:solidFill>
                  <a:srgbClr val="000000"/>
                </a:solidFill>
                <a:latin typeface="Microsoft Sans Serif" pitchFamily="34" charset="0"/>
              </a:rPr>
              <a:t>: higher T is associated with higher </a:t>
            </a:r>
            <a:r>
              <a:rPr lang="en-US" sz="2400" b="1" kern="0" dirty="0" err="1">
                <a:solidFill>
                  <a:srgbClr val="000000"/>
                </a:solidFill>
                <a:latin typeface="Microsoft Sans Serif" pitchFamily="34" charset="0"/>
              </a:rPr>
              <a:t>Rn</a:t>
            </a:r>
            <a:r>
              <a:rPr lang="en-US" sz="2400" b="1" kern="0" dirty="0">
                <a:solidFill>
                  <a:srgbClr val="000000"/>
                </a:solidFill>
                <a:latin typeface="Microsoft Sans Serif" pitchFamily="34" charset="0"/>
              </a:rPr>
              <a:t> and larger </a:t>
            </a:r>
            <a:r>
              <a:rPr lang="en-US" sz="2400" b="1" kern="0" dirty="0" err="1">
                <a:solidFill>
                  <a:srgbClr val="000000"/>
                </a:solidFill>
                <a:latin typeface="Microsoft Sans Serif" pitchFamily="34" charset="0"/>
              </a:rPr>
              <a:t>stomal</a:t>
            </a:r>
            <a:r>
              <a:rPr lang="en-US" sz="2400" b="1" kern="0" dirty="0">
                <a:solidFill>
                  <a:srgbClr val="000000"/>
                </a:solidFill>
                <a:latin typeface="Microsoft Sans Serif" pitchFamily="34" charset="0"/>
              </a:rPr>
              <a:t> openings in leaves, leading to higher E.</a:t>
            </a:r>
          </a:p>
          <a:p>
            <a:pPr marL="342900" indent="-342900" algn="l">
              <a:spcBef>
                <a:spcPct val="20000"/>
              </a:spcBef>
              <a:buFont typeface="Arial" pitchFamily="34" charset="0"/>
              <a:buChar char="•"/>
              <a:defRPr/>
            </a:pPr>
            <a:endParaRPr lang="en-US" sz="24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Relative humidity</a:t>
            </a:r>
            <a:r>
              <a:rPr lang="en-US" sz="2400" b="1" kern="0" dirty="0">
                <a:solidFill>
                  <a:srgbClr val="000000"/>
                </a:solidFill>
                <a:latin typeface="Microsoft Sans Serif" pitchFamily="34" charset="0"/>
              </a:rPr>
              <a:t>: E decreases as RH increases.</a:t>
            </a:r>
          </a:p>
          <a:p>
            <a:pPr marL="342900" indent="-342900" algn="l">
              <a:spcBef>
                <a:spcPct val="20000"/>
              </a:spcBef>
              <a:defRPr/>
            </a:pPr>
            <a:endParaRPr lang="en-US" sz="2400" b="1" kern="0" dirty="0">
              <a:solidFill>
                <a:srgbClr val="000000"/>
              </a:solidFill>
              <a:latin typeface="Microsoft Sans Serif"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Theoretical Estimates of E</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3"/>
          <p:cNvSpPr txBox="1">
            <a:spLocks noChangeArrowheads="1"/>
          </p:cNvSpPr>
          <p:nvPr/>
        </p:nvSpPr>
        <p:spPr bwMode="auto">
          <a:xfrm>
            <a:off x="152400" y="685800"/>
            <a:ext cx="89154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rgbClr val="ADADE2"/>
              </a:solidFill>
              <a:latin typeface="Microsoft Sans Serif" pitchFamily="34" charset="0"/>
            </a:endParaRPr>
          </a:p>
          <a:p>
            <a:pPr marL="342900" indent="-342900" algn="l">
              <a:spcBef>
                <a:spcPct val="20000"/>
              </a:spcBef>
              <a:buFontTx/>
              <a:buChar char="•"/>
              <a:defRPr/>
            </a:pPr>
            <a:r>
              <a:rPr lang="en-US" sz="2400" b="1" kern="0" dirty="0" err="1">
                <a:solidFill>
                  <a:srgbClr val="FF3300"/>
                </a:solidFill>
                <a:latin typeface="Microsoft Sans Serif" pitchFamily="34" charset="0"/>
              </a:rPr>
              <a:t>Monin-Obukhov</a:t>
            </a:r>
            <a:r>
              <a:rPr lang="en-US" sz="2400" b="1" kern="0" dirty="0">
                <a:solidFill>
                  <a:srgbClr val="FF3300"/>
                </a:solidFill>
                <a:latin typeface="Microsoft Sans Serif" pitchFamily="34" charset="0"/>
              </a:rPr>
              <a:t> Similarity Theory (MOST): </a:t>
            </a:r>
            <a:r>
              <a:rPr lang="en-US" sz="2000" b="1" kern="0" dirty="0">
                <a:solidFill>
                  <a:srgbClr val="000000"/>
                </a:solidFill>
                <a:latin typeface="Microsoft Sans Serif" pitchFamily="34" charset="0"/>
              </a:rPr>
              <a:t>Assumes a constant flux within a layer (of ~100m) above a homogeneous surface. It relates the flux to T and q vertical gradients through its universal stability function. The MOST has an error of 10-20% under ideal conditions. </a:t>
            </a: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The Penman-</a:t>
            </a:r>
            <a:r>
              <a:rPr lang="en-US" sz="2400" b="1" kern="0" dirty="0" err="1">
                <a:solidFill>
                  <a:srgbClr val="FF3300"/>
                </a:solidFill>
                <a:latin typeface="Microsoft Sans Serif" pitchFamily="34" charset="0"/>
              </a:rPr>
              <a:t>Monteith</a:t>
            </a:r>
            <a:r>
              <a:rPr lang="en-US" sz="2400" b="1" kern="0" dirty="0">
                <a:solidFill>
                  <a:srgbClr val="FF3300"/>
                </a:solidFill>
                <a:latin typeface="Microsoft Sans Serif" pitchFamily="34" charset="0"/>
              </a:rPr>
              <a:t> Equation</a:t>
            </a:r>
            <a:r>
              <a:rPr lang="en-US" sz="2400" b="1" kern="0" dirty="0">
                <a:solidFill>
                  <a:srgbClr val="000000"/>
                </a:solidFill>
                <a:latin typeface="Microsoft Sans Serif" pitchFamily="34" charset="0"/>
              </a:rPr>
              <a:t>: uses surface radiation, temperature, and humidity data to estimate E </a:t>
            </a:r>
            <a:r>
              <a:rPr lang="en-US" sz="2000" b="1" kern="0" dirty="0">
                <a:solidFill>
                  <a:srgbClr val="000000"/>
                </a:solidFill>
                <a:latin typeface="Microsoft Sans Serif" pitchFamily="34" charset="0"/>
              </a:rPr>
              <a:t>(see pp.125-126 of GPC for its derivation):</a:t>
            </a:r>
            <a:endParaRPr lang="en-US" sz="2400" b="1" kern="0" dirty="0">
              <a:solidFill>
                <a:srgbClr val="000000"/>
              </a:solidFill>
              <a:latin typeface="Microsoft Sans Serif" pitchFamily="34" charset="0"/>
            </a:endParaRPr>
          </a:p>
          <a:p>
            <a:pPr marL="342900" indent="-342900" algn="l">
              <a:spcBef>
                <a:spcPct val="20000"/>
              </a:spcBef>
              <a:defRPr/>
            </a:pPr>
            <a:r>
              <a:rPr lang="en-US" sz="2400" b="1" kern="0" dirty="0">
                <a:solidFill>
                  <a:srgbClr val="000000"/>
                </a:solidFill>
                <a:latin typeface="Microsoft Sans Serif" pitchFamily="34" charset="0"/>
              </a:rPr>
              <a:t>		 </a:t>
            </a:r>
          </a:p>
          <a:p>
            <a:pPr marL="342900" indent="-342900" algn="l">
              <a:spcBef>
                <a:spcPct val="20000"/>
              </a:spcBef>
              <a:defRPr/>
            </a:pPr>
            <a:r>
              <a:rPr lang="en-US" sz="2400" b="1" kern="0" dirty="0">
                <a:solidFill>
                  <a:srgbClr val="000000"/>
                </a:solidFill>
                <a:latin typeface="Microsoft Sans Serif" pitchFamily="34" charset="0"/>
              </a:rPr>
              <a:t>    </a:t>
            </a:r>
          </a:p>
          <a:p>
            <a:pPr marL="342900" indent="-342900" algn="l">
              <a:spcBef>
                <a:spcPct val="20000"/>
              </a:spcBef>
              <a:defRPr/>
            </a:pPr>
            <a:r>
              <a:rPr lang="en-US" sz="2400" b="1" kern="0" dirty="0">
                <a:solidFill>
                  <a:srgbClr val="000000"/>
                </a:solidFill>
                <a:latin typeface="Microsoft Sans Serif" pitchFamily="34" charset="0"/>
              </a:rPr>
              <a:t>	</a:t>
            </a:r>
          </a:p>
          <a:p>
            <a:pPr marL="342900" indent="-342900" algn="l">
              <a:spcBef>
                <a:spcPct val="20000"/>
              </a:spcBef>
              <a:defRPr/>
            </a:pPr>
            <a:r>
              <a:rPr lang="en-US" sz="2400" b="1" kern="0" dirty="0">
                <a:solidFill>
                  <a:srgbClr val="000000"/>
                </a:solidFill>
                <a:latin typeface="Microsoft Sans Serif" pitchFamily="34" charset="0"/>
              </a:rPr>
              <a:t>	</a:t>
            </a:r>
            <a:r>
              <a:rPr lang="en-US" sz="2000" b="1" kern="0" dirty="0">
                <a:solidFill>
                  <a:srgbClr val="000000"/>
                </a:solidFill>
                <a:latin typeface="Microsoft Sans Serif" pitchFamily="34" charset="0"/>
              </a:rPr>
              <a:t>where </a:t>
            </a:r>
            <a:r>
              <a:rPr lang="en-US" sz="2000" b="1" kern="0" dirty="0">
                <a:solidFill>
                  <a:srgbClr val="000000"/>
                </a:solidFill>
                <a:latin typeface="Microsoft Sans Serif" pitchFamily="34" charset="0"/>
                <a:sym typeface="Symbol"/>
              </a:rPr>
              <a:t>=latent heat of vaporization, =de</a:t>
            </a:r>
            <a:r>
              <a:rPr lang="en-US" sz="2000" b="1" kern="0" baseline="-25000" dirty="0">
                <a:solidFill>
                  <a:srgbClr val="000000"/>
                </a:solidFill>
                <a:latin typeface="Microsoft Sans Serif" pitchFamily="34" charset="0"/>
                <a:sym typeface="Symbol"/>
              </a:rPr>
              <a:t>s</a:t>
            </a:r>
            <a:r>
              <a:rPr lang="en-US" sz="2000" b="1" kern="0" dirty="0">
                <a:solidFill>
                  <a:srgbClr val="000000"/>
                </a:solidFill>
                <a:latin typeface="Microsoft Sans Serif" pitchFamily="34" charset="0"/>
                <a:sym typeface="Symbol"/>
              </a:rPr>
              <a:t>/</a:t>
            </a:r>
            <a:r>
              <a:rPr lang="en-US" sz="2000" b="1" kern="0" dirty="0" err="1">
                <a:solidFill>
                  <a:srgbClr val="000000"/>
                </a:solidFill>
                <a:latin typeface="Microsoft Sans Serif" pitchFamily="34" charset="0"/>
                <a:sym typeface="Symbol"/>
              </a:rPr>
              <a:t>dT</a:t>
            </a:r>
            <a:r>
              <a:rPr lang="en-US" sz="2000" b="1" kern="0" dirty="0">
                <a:solidFill>
                  <a:srgbClr val="000000"/>
                </a:solidFill>
                <a:latin typeface="Microsoft Sans Serif" pitchFamily="34" charset="0"/>
                <a:sym typeface="Symbol"/>
              </a:rPr>
              <a:t>, </a:t>
            </a:r>
            <a:r>
              <a:rPr lang="en-US" sz="2000" b="1" i="1" kern="0" dirty="0" err="1">
                <a:solidFill>
                  <a:srgbClr val="000000"/>
                </a:solidFill>
                <a:latin typeface="Microsoft Sans Serif" pitchFamily="34" charset="0"/>
                <a:sym typeface="Symbol"/>
              </a:rPr>
              <a:t>R</a:t>
            </a:r>
            <a:r>
              <a:rPr lang="en-US" sz="2000" b="1" i="1" kern="0" baseline="-25000" dirty="0" err="1">
                <a:solidFill>
                  <a:srgbClr val="000000"/>
                </a:solidFill>
                <a:latin typeface="Microsoft Sans Serif" pitchFamily="34" charset="0"/>
                <a:sym typeface="Symbol"/>
              </a:rPr>
              <a:t>n</a:t>
            </a:r>
            <a:r>
              <a:rPr lang="en-US" sz="2000" b="1" kern="0" dirty="0">
                <a:solidFill>
                  <a:srgbClr val="000000"/>
                </a:solidFill>
                <a:latin typeface="Microsoft Sans Serif" pitchFamily="34" charset="0"/>
                <a:sym typeface="Symbol"/>
              </a:rPr>
              <a:t> is net surface radiation, </a:t>
            </a:r>
            <a:r>
              <a:rPr lang="en-US" sz="2000" b="1" i="1" kern="0" dirty="0">
                <a:solidFill>
                  <a:srgbClr val="000000"/>
                </a:solidFill>
                <a:latin typeface="Microsoft Sans Serif" pitchFamily="34" charset="0"/>
                <a:sym typeface="Symbol"/>
              </a:rPr>
              <a:t>G</a:t>
            </a:r>
            <a:r>
              <a:rPr lang="en-US" sz="2000" b="1" kern="0" dirty="0">
                <a:solidFill>
                  <a:srgbClr val="000000"/>
                </a:solidFill>
                <a:latin typeface="Microsoft Sans Serif" pitchFamily="34" charset="0"/>
                <a:sym typeface="Symbol"/>
              </a:rPr>
              <a:t> is the heat flux into the ground, </a:t>
            </a:r>
            <a:r>
              <a:rPr lang="en-US" sz="2000" b="1" i="1" kern="0" dirty="0" err="1">
                <a:solidFill>
                  <a:srgbClr val="000000"/>
                </a:solidFill>
                <a:latin typeface="Microsoft Sans Serif" pitchFamily="34" charset="0"/>
                <a:sym typeface="Symbol"/>
              </a:rPr>
              <a:t>r</a:t>
            </a:r>
            <a:r>
              <a:rPr lang="en-US" sz="2000" b="1" i="1" kern="0" baseline="-25000" dirty="0" err="1">
                <a:solidFill>
                  <a:srgbClr val="000000"/>
                </a:solidFill>
                <a:latin typeface="Microsoft Sans Serif" pitchFamily="34" charset="0"/>
                <a:sym typeface="Symbol"/>
              </a:rPr>
              <a:t>c</a:t>
            </a:r>
            <a:r>
              <a:rPr lang="en-US" sz="2000" b="1" kern="0" dirty="0">
                <a:solidFill>
                  <a:srgbClr val="000000"/>
                </a:solidFill>
                <a:latin typeface="Microsoft Sans Serif" pitchFamily="34" charset="0"/>
                <a:sym typeface="Symbol"/>
              </a:rPr>
              <a:t> and </a:t>
            </a:r>
            <a:r>
              <a:rPr lang="en-US" sz="2000" b="1" i="1" kern="0" dirty="0" err="1">
                <a:solidFill>
                  <a:srgbClr val="000000"/>
                </a:solidFill>
                <a:latin typeface="Microsoft Sans Serif" pitchFamily="34" charset="0"/>
                <a:sym typeface="Symbol"/>
              </a:rPr>
              <a:t>r</a:t>
            </a:r>
            <a:r>
              <a:rPr lang="en-US" sz="2000" b="1" i="1" kern="0" baseline="-25000" dirty="0" err="1">
                <a:solidFill>
                  <a:srgbClr val="000000"/>
                </a:solidFill>
                <a:latin typeface="Microsoft Sans Serif" pitchFamily="34" charset="0"/>
                <a:sym typeface="Symbol"/>
              </a:rPr>
              <a:t>h</a:t>
            </a:r>
            <a:r>
              <a:rPr lang="en-US" sz="2000" b="1" kern="0" dirty="0">
                <a:solidFill>
                  <a:srgbClr val="000000"/>
                </a:solidFill>
                <a:latin typeface="Microsoft Sans Serif" pitchFamily="34" charset="0"/>
                <a:sym typeface="Symbol"/>
              </a:rPr>
              <a:t> are the canopy and aerodynamic resistance (</a:t>
            </a:r>
            <a:r>
              <a:rPr lang="en-US" sz="1600" b="1" kern="0" dirty="0">
                <a:solidFill>
                  <a:srgbClr val="000000"/>
                </a:solidFill>
                <a:latin typeface="Microsoft Sans Serif" pitchFamily="34" charset="0"/>
              </a:rPr>
              <a:t>see Wang and Dickinson 2012 for details)</a:t>
            </a:r>
            <a:endParaRPr lang="en-US" sz="18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sz="2000" b="1" kern="0" dirty="0">
                <a:solidFill>
                  <a:srgbClr val="FF3300"/>
                </a:solidFill>
                <a:latin typeface="Microsoft Sans Serif" pitchFamily="34" charset="0"/>
              </a:rPr>
              <a:t>The P-M Eq. is often used to estimate the E from wet surfaces (referred to as the Potential E, as the resistance from a water-stressed surface is hard to estimate. </a:t>
            </a:r>
            <a:r>
              <a:rPr lang="en-US" sz="2000" b="1" kern="0" dirty="0">
                <a:solidFill>
                  <a:srgbClr val="000000"/>
                </a:solidFill>
                <a:latin typeface="Microsoft Sans Serif" pitchFamily="34" charset="0"/>
              </a:rPr>
              <a:t>	</a:t>
            </a:r>
            <a:r>
              <a:rPr lang="en-US" sz="2000" b="1" kern="0" dirty="0" err="1">
                <a:solidFill>
                  <a:srgbClr val="000000"/>
                </a:solidFill>
                <a:latin typeface="Microsoft Sans Serif" pitchFamily="34" charset="0"/>
              </a:rPr>
              <a:t>Cp</a:t>
            </a:r>
            <a:r>
              <a:rPr lang="en-US" sz="2000" b="1" kern="0" dirty="0">
                <a:solidFill>
                  <a:srgbClr val="000000"/>
                </a:solidFill>
                <a:latin typeface="Microsoft Sans Serif" pitchFamily="34" charset="0"/>
              </a:rPr>
              <a:t> =  </a:t>
            </a:r>
            <a:r>
              <a:rPr lang="en-US" sz="2000" b="1" kern="0">
                <a:solidFill>
                  <a:srgbClr val="000000"/>
                </a:solidFill>
                <a:latin typeface="Microsoft Sans Serif" pitchFamily="34" charset="0"/>
              </a:rPr>
              <a:t>specific heat </a:t>
            </a:r>
            <a:endParaRPr lang="en-US" sz="2000" b="1" kern="0" dirty="0">
              <a:solidFill>
                <a:srgbClr val="000000"/>
              </a:solidFill>
              <a:latin typeface="Microsoft Sans Serif" pitchFamily="34" charset="0"/>
            </a:endParaRPr>
          </a:p>
          <a:p>
            <a:pPr marL="342900" indent="-342900" algn="l">
              <a:spcBef>
                <a:spcPct val="20000"/>
              </a:spcBef>
              <a:defRPr/>
            </a:pPr>
            <a:endParaRPr lang="en-US" sz="2000" b="1" kern="0" dirty="0">
              <a:solidFill>
                <a:srgbClr val="000000"/>
              </a:solidFill>
              <a:latin typeface="Microsoft Sans Serif" pitchFamily="34" charset="0"/>
            </a:endParaRPr>
          </a:p>
        </p:txBody>
      </p:sp>
      <p:graphicFrame>
        <p:nvGraphicFramePr>
          <p:cNvPr id="6" name="Object 5"/>
          <p:cNvGraphicFramePr>
            <a:graphicFrameLocks noChangeAspect="1"/>
          </p:cNvGraphicFramePr>
          <p:nvPr/>
        </p:nvGraphicFramePr>
        <p:xfrm>
          <a:off x="1447800" y="3429000"/>
          <a:ext cx="5638800" cy="1041009"/>
        </p:xfrm>
        <a:graphic>
          <a:graphicData uri="http://schemas.openxmlformats.org/presentationml/2006/ole">
            <mc:AlternateContent xmlns:mc="http://schemas.openxmlformats.org/markup-compatibility/2006">
              <mc:Choice xmlns:v="urn:schemas-microsoft-com:vml" Requires="v">
                <p:oleObj name="Equation" r:id="rId2" imgW="2476440" imgH="457200" progId="Equation.3">
                  <p:embed/>
                </p:oleObj>
              </mc:Choice>
              <mc:Fallback>
                <p:oleObj name="Equation" r:id="rId2" imgW="2476440" imgH="457200" progId="Equation.3">
                  <p:embed/>
                  <p:pic>
                    <p:nvPicPr>
                      <p:cNvPr id="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429000"/>
                        <a:ext cx="5638800" cy="1041009"/>
                      </a:xfrm>
                      <a:prstGeom prst="rect">
                        <a:avLst/>
                      </a:prstGeom>
                      <a:solidFill>
                        <a:schemeClr val="tx1"/>
                      </a:solidFill>
                    </p:spPr>
                  </p:pic>
                </p:oleObj>
              </mc:Fallback>
            </mc:AlternateContent>
          </a:graphicData>
        </a:graphic>
      </p:graphicFrame>
      <p:sp>
        <p:nvSpPr>
          <p:cNvPr id="7" name="Rectangle 6"/>
          <p:cNvSpPr/>
          <p:nvPr/>
        </p:nvSpPr>
        <p:spPr bwMode="auto">
          <a:xfrm>
            <a:off x="2286000" y="3377512"/>
            <a:ext cx="16764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8" name="Rectangle 7"/>
          <p:cNvSpPr/>
          <p:nvPr/>
        </p:nvSpPr>
        <p:spPr bwMode="auto">
          <a:xfrm>
            <a:off x="4191000" y="3365156"/>
            <a:ext cx="28194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9" name="TextBox 8"/>
          <p:cNvSpPr txBox="1"/>
          <p:nvPr/>
        </p:nvSpPr>
        <p:spPr>
          <a:xfrm>
            <a:off x="3214909" y="2881068"/>
            <a:ext cx="1481496" cy="461665"/>
          </a:xfrm>
          <a:prstGeom prst="rect">
            <a:avLst/>
          </a:prstGeom>
          <a:solidFill>
            <a:schemeClr val="tx1"/>
          </a:solidFill>
        </p:spPr>
        <p:txBody>
          <a:bodyPr wrap="none" rtlCol="0">
            <a:spAutoFit/>
          </a:bodyPr>
          <a:lstStyle/>
          <a:p>
            <a:r>
              <a:rPr lang="en-US" sz="2400" dirty="0">
                <a:solidFill>
                  <a:srgbClr val="000000"/>
                </a:solidFill>
              </a:rPr>
              <a:t>Net heating</a:t>
            </a:r>
          </a:p>
        </p:txBody>
      </p:sp>
      <p:sp>
        <p:nvSpPr>
          <p:cNvPr id="10" name="TextBox 9"/>
          <p:cNvSpPr txBox="1"/>
          <p:nvPr/>
        </p:nvSpPr>
        <p:spPr>
          <a:xfrm>
            <a:off x="4939458" y="2872601"/>
            <a:ext cx="1745992" cy="461665"/>
          </a:xfrm>
          <a:prstGeom prst="rect">
            <a:avLst/>
          </a:prstGeom>
          <a:solidFill>
            <a:schemeClr val="tx1"/>
          </a:solidFill>
        </p:spPr>
        <p:txBody>
          <a:bodyPr wrap="none" rtlCol="0">
            <a:spAutoFit/>
          </a:bodyPr>
          <a:lstStyle/>
          <a:p>
            <a:r>
              <a:rPr lang="en-US" sz="2400" dirty="0">
                <a:solidFill>
                  <a:srgbClr val="000000"/>
                </a:solidFill>
              </a:rPr>
              <a:t>Dryness of 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xit" presetSubtype="10" fill="hold" grpId="1" nodeType="with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blinds(horizontal)">
                                      <p:cBhvr>
                                        <p:cTn id="2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184150" y="50800"/>
            <a:ext cx="8775700" cy="6807200"/>
          </a:xfrm>
          <a:prstGeom prst="rect">
            <a:avLst/>
          </a:prstGeom>
          <a:noFill/>
          <a:ln w="9525">
            <a:noFill/>
            <a:miter lim="800000"/>
            <a:headEnd/>
            <a:tailEnd/>
          </a:ln>
        </p:spPr>
      </p:pic>
      <p:sp>
        <p:nvSpPr>
          <p:cNvPr id="3" name="TextBox 2"/>
          <p:cNvSpPr txBox="1"/>
          <p:nvPr/>
        </p:nvSpPr>
        <p:spPr>
          <a:xfrm>
            <a:off x="1366848" y="3048000"/>
            <a:ext cx="3251211" cy="400110"/>
          </a:xfrm>
          <a:prstGeom prst="rect">
            <a:avLst/>
          </a:prstGeom>
          <a:noFill/>
        </p:spPr>
        <p:txBody>
          <a:bodyPr wrap="none" rtlCol="0">
            <a:spAutoFit/>
          </a:bodyPr>
          <a:lstStyle/>
          <a:p>
            <a:r>
              <a:rPr lang="en-US" sz="2000" b="1" dirty="0">
                <a:solidFill>
                  <a:srgbClr val="000000"/>
                </a:solidFill>
              </a:rPr>
              <a:t>(for </a:t>
            </a:r>
            <a:r>
              <a:rPr lang="en-US" sz="2000" b="1" i="1" dirty="0">
                <a:solidFill>
                  <a:srgbClr val="000000"/>
                </a:solidFill>
              </a:rPr>
              <a:t>U</a:t>
            </a:r>
            <a:r>
              <a:rPr lang="en-US" sz="2000" b="1" dirty="0">
                <a:solidFill>
                  <a:srgbClr val="000000"/>
                </a:solidFill>
              </a:rPr>
              <a:t> and RH = constant case)</a:t>
            </a:r>
          </a:p>
        </p:txBody>
      </p:sp>
      <p:sp>
        <p:nvSpPr>
          <p:cNvPr id="4" name="TextBox 3"/>
          <p:cNvSpPr txBox="1"/>
          <p:nvPr/>
        </p:nvSpPr>
        <p:spPr>
          <a:xfrm>
            <a:off x="762000" y="5715000"/>
            <a:ext cx="4296369" cy="707886"/>
          </a:xfrm>
          <a:prstGeom prst="rect">
            <a:avLst/>
          </a:prstGeom>
          <a:noFill/>
        </p:spPr>
        <p:txBody>
          <a:bodyPr wrap="none" rtlCol="0">
            <a:spAutoFit/>
          </a:bodyPr>
          <a:lstStyle/>
          <a:p>
            <a:pPr algn="l"/>
            <a:r>
              <a:rPr lang="en-US" sz="2000" b="1" dirty="0">
                <a:solidFill>
                  <a:srgbClr val="FF3300"/>
                </a:solidFill>
              </a:rPr>
              <a:t>Increased atmospheric demand for </a:t>
            </a:r>
          </a:p>
          <a:p>
            <a:pPr algn="l"/>
            <a:r>
              <a:rPr lang="en-US" sz="2000" b="1" dirty="0">
                <a:solidFill>
                  <a:srgbClr val="FF3300"/>
                </a:solidFill>
              </a:rPr>
              <a:t>moisture </a:t>
            </a:r>
            <a:r>
              <a:rPr lang="en-US" sz="2000" b="1" dirty="0">
                <a:solidFill>
                  <a:srgbClr val="FF3300"/>
                </a:solidFill>
                <a:sym typeface="Wingdings" pitchFamily="2" charset="2"/>
              </a:rPr>
              <a:t> potential drying and drought</a:t>
            </a:r>
            <a:endParaRPr lang="en-US" sz="2000" b="1" dirty="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b="1" kern="0" dirty="0">
                <a:solidFill>
                  <a:srgbClr val="FF3300"/>
                </a:solidFill>
                <a:effectLst>
                  <a:outerShdw blurRad="50800" dist="38100" dir="2700000" algn="tl" rotWithShape="0">
                    <a:prstClr val="black">
                      <a:alpha val="40000"/>
                    </a:prstClr>
                  </a:outerShdw>
                </a:effectLst>
              </a:rPr>
              <a:t>Evaporation (E) vs. Precipitation (P)</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47</a:t>
            </a:fld>
            <a:endParaRPr lang="en-US" dirty="0">
              <a:solidFill>
                <a:srgbClr val="000000"/>
              </a:solidFill>
            </a:endParaRPr>
          </a:p>
        </p:txBody>
      </p:sp>
      <p:pic>
        <p:nvPicPr>
          <p:cNvPr id="6" name="Picture 5" descr="a.png"/>
          <p:cNvPicPr>
            <a:picLocks noChangeAspect="1"/>
          </p:cNvPicPr>
          <p:nvPr/>
        </p:nvPicPr>
        <p:blipFill>
          <a:blip r:embed="rId2" cstate="print"/>
          <a:stretch>
            <a:fillRect/>
          </a:stretch>
        </p:blipFill>
        <p:spPr>
          <a:xfrm>
            <a:off x="1066800" y="506606"/>
            <a:ext cx="7162800" cy="3227194"/>
          </a:xfrm>
          <a:prstGeom prst="rect">
            <a:avLst/>
          </a:prstGeom>
        </p:spPr>
      </p:pic>
      <p:pic>
        <p:nvPicPr>
          <p:cNvPr id="1026" name="Picture 2" descr="http://www.cgd.ucar.edu/cas/adai/tmp/a.png"/>
          <p:cNvPicPr>
            <a:picLocks noChangeAspect="1" noChangeArrowheads="1"/>
          </p:cNvPicPr>
          <p:nvPr/>
        </p:nvPicPr>
        <p:blipFill>
          <a:blip r:embed="rId3" cstate="print"/>
          <a:srcRect/>
          <a:stretch>
            <a:fillRect/>
          </a:stretch>
        </p:blipFill>
        <p:spPr bwMode="auto">
          <a:xfrm>
            <a:off x="1066800" y="3393518"/>
            <a:ext cx="7162800" cy="3235882"/>
          </a:xfrm>
          <a:prstGeom prst="rect">
            <a:avLst/>
          </a:prstGeom>
          <a:noFill/>
        </p:spPr>
      </p:pic>
    </p:spTree>
  </p:cSld>
  <p:clrMapOvr>
    <a:masterClrMapping/>
  </p:clrMapOvr>
  <p:transition>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g3- from Trenberth_etal_JHM07.png"/>
          <p:cNvPicPr>
            <a:picLocks noChangeAspect="1"/>
          </p:cNvPicPr>
          <p:nvPr/>
        </p:nvPicPr>
        <p:blipFill>
          <a:blip r:embed="rId2" cstate="print"/>
          <a:stretch>
            <a:fillRect/>
          </a:stretch>
        </p:blipFill>
        <p:spPr>
          <a:xfrm>
            <a:off x="304800" y="636494"/>
            <a:ext cx="8574118" cy="5867400"/>
          </a:xfrm>
          <a:prstGeom prst="rect">
            <a:avLst/>
          </a:prstGeom>
        </p:spPr>
      </p:pic>
      <p:sp>
        <p:nvSpPr>
          <p:cNvPr id="4" name="Rectangle 2"/>
          <p:cNvSpPr txBox="1">
            <a:spLocks noChangeArrowheads="1"/>
          </p:cNvSpPr>
          <p:nvPr/>
        </p:nvSpPr>
        <p:spPr bwMode="auto">
          <a:xfrm>
            <a:off x="0" y="-112059"/>
            <a:ext cx="8839200" cy="838200"/>
          </a:xfrm>
          <a:prstGeom prst="rect">
            <a:avLst/>
          </a:prstGeom>
          <a:noFill/>
          <a:ln w="9525">
            <a:noFill/>
            <a:miter lim="800000"/>
            <a:headEnd/>
            <a:tailEnd/>
          </a:ln>
        </p:spPr>
        <p:txBody>
          <a:bodyPr anchor="ctr"/>
          <a:lstStyle/>
          <a:p>
            <a:pPr>
              <a:defRPr/>
            </a:pPr>
            <a:r>
              <a:rPr lang="en-US" sz="3200" b="1" kern="0" dirty="0">
                <a:solidFill>
                  <a:srgbClr val="FF3300"/>
                </a:solidFill>
                <a:effectLst>
                  <a:outerShdw blurRad="50800" dist="38100" dir="2700000" algn="tl" rotWithShape="0">
                    <a:prstClr val="black">
                      <a:alpha val="40000"/>
                    </a:prstClr>
                  </a:outerShdw>
                </a:effectLst>
              </a:rPr>
              <a:t>Long-term Mean E – P Difference Map</a:t>
            </a:r>
          </a:p>
        </p:txBody>
      </p:sp>
      <p:sp>
        <p:nvSpPr>
          <p:cNvPr id="10" name="Rectangle 6"/>
          <p:cNvSpPr>
            <a:spLocks noChangeArrowheads="1"/>
          </p:cNvSpPr>
          <p:nvPr/>
        </p:nvSpPr>
        <p:spPr bwMode="auto">
          <a:xfrm>
            <a:off x="152400" y="6475221"/>
            <a:ext cx="8610600" cy="369332"/>
          </a:xfrm>
          <a:prstGeom prst="rect">
            <a:avLst/>
          </a:prstGeom>
          <a:noFill/>
          <a:ln w="9525">
            <a:noFill/>
            <a:miter lim="800000"/>
            <a:headEnd/>
            <a:tailEnd/>
          </a:ln>
        </p:spPr>
        <p:txBody>
          <a:bodyPr>
            <a:spAutoFit/>
          </a:bodyPr>
          <a:lstStyle/>
          <a:p>
            <a:pPr marL="533400" indent="-533400">
              <a:lnSpc>
                <a:spcPct val="90000"/>
              </a:lnSpc>
            </a:pPr>
            <a:r>
              <a:rPr lang="en-US" sz="2000" b="1" dirty="0" err="1">
                <a:solidFill>
                  <a:srgbClr val="000000"/>
                </a:solidFill>
                <a:sym typeface="Symbol" pitchFamily="18" charset="2"/>
              </a:rPr>
              <a:t>Trenberth</a:t>
            </a:r>
            <a:r>
              <a:rPr lang="en-US" sz="2000" b="1" dirty="0">
                <a:solidFill>
                  <a:srgbClr val="000000"/>
                </a:solidFill>
                <a:sym typeface="Symbol" pitchFamily="18" charset="2"/>
              </a:rPr>
              <a:t> et al. (2007, JHM)</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48</a:t>
            </a:fld>
            <a:endParaRPr lang="en-US" dirty="0">
              <a:solidFill>
                <a:srgbClr val="000000"/>
              </a:solidFill>
            </a:endParaRPr>
          </a:p>
        </p:txBody>
      </p:sp>
    </p:spTree>
  </p:cSld>
  <p:clrMapOvr>
    <a:masterClrMapping/>
  </p:clrMapOvr>
  <p:transition>
    <p:zoom dir="in"/>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228600" y="228600"/>
            <a:ext cx="8622212" cy="6400800"/>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600200" y="762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Weather vs. Climate</a:t>
            </a:r>
            <a:br>
              <a:rPr lang="en-US" sz="3200" b="1" dirty="0">
                <a:latin typeface="Arial" charset="0"/>
                <a:ea typeface="SimSun" pitchFamily="2" charset="-122"/>
              </a:rPr>
            </a:b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5</a:t>
            </a:fld>
            <a:endParaRPr lang="en-US" dirty="0">
              <a:solidFill>
                <a:schemeClr val="bg2"/>
              </a:solidFill>
            </a:endParaRPr>
          </a:p>
        </p:txBody>
      </p:sp>
      <p:sp>
        <p:nvSpPr>
          <p:cNvPr id="6" name="Rectangle 3"/>
          <p:cNvSpPr txBox="1">
            <a:spLocks noChangeArrowheads="1"/>
          </p:cNvSpPr>
          <p:nvPr/>
        </p:nvSpPr>
        <p:spPr bwMode="auto">
          <a:xfrm>
            <a:off x="0" y="609600"/>
            <a:ext cx="8763000" cy="6248400"/>
          </a:xfrm>
          <a:prstGeom prst="rect">
            <a:avLst/>
          </a:prstGeom>
          <a:noFill/>
          <a:ln w="9525">
            <a:noFill/>
            <a:miter lim="800000"/>
            <a:headEnd/>
            <a:tailEnd/>
          </a:ln>
        </p:spPr>
        <p:txBody>
          <a:bodyPr/>
          <a:lstStyle/>
          <a:p>
            <a:pPr marL="342900" indent="-342900" algn="l">
              <a:spcBef>
                <a:spcPct val="20000"/>
              </a:spcBef>
              <a:defRPr/>
            </a:pPr>
            <a:r>
              <a:rPr lang="en-US" sz="2400" b="1" dirty="0">
                <a:solidFill>
                  <a:schemeClr val="tx2"/>
                </a:solidFill>
              </a:rPr>
              <a:t>	</a:t>
            </a:r>
            <a:r>
              <a:rPr lang="en-US" sz="1800" b="1" dirty="0">
                <a:solidFill>
                  <a:schemeClr val="tx2"/>
                </a:solidFill>
                <a:latin typeface="Arial" pitchFamily="34" charset="0"/>
                <a:cs typeface="Arial" pitchFamily="34" charset="0"/>
              </a:rPr>
              <a:t>1. Weather refers to </a:t>
            </a:r>
            <a:r>
              <a:rPr lang="en-US" sz="1800" dirty="0">
                <a:latin typeface="Arial" pitchFamily="34" charset="0"/>
                <a:cs typeface="Arial" pitchFamily="34" charset="0"/>
              </a:rPr>
              <a:t> </a:t>
            </a:r>
            <a:endParaRPr lang="en-US" sz="2000" dirty="0">
              <a:latin typeface="Arial" pitchFamily="34" charset="0"/>
              <a:cs typeface="Arial" pitchFamily="34" charset="0"/>
            </a:endParaRPr>
          </a:p>
          <a:p>
            <a:pPr marL="342900" indent="-342900" algn="l">
              <a:spcBef>
                <a:spcPct val="20000"/>
              </a:spcBef>
              <a:defRPr/>
            </a:pPr>
            <a:r>
              <a:rPr lang="en-US" sz="1600" b="1" kern="0" dirty="0">
                <a:latin typeface="Microsoft Sans Serif" pitchFamily="34" charset="0"/>
              </a:rPr>
              <a:t>	-  </a:t>
            </a:r>
            <a:r>
              <a:rPr lang="en-US" sz="1400" b="1" kern="0" dirty="0">
                <a:latin typeface="Microsoft Sans Serif" pitchFamily="34" charset="0"/>
              </a:rPr>
              <a:t>The state of the atmosphere (mainly the troposphere) at a given time. </a:t>
            </a:r>
          </a:p>
          <a:p>
            <a:pPr marL="342900" indent="-342900" algn="l">
              <a:spcBef>
                <a:spcPct val="20000"/>
              </a:spcBef>
              <a:defRPr/>
            </a:pPr>
            <a:r>
              <a:rPr lang="en-US" sz="1400" b="1" kern="0" dirty="0">
                <a:latin typeface="Microsoft Sans Serif" pitchFamily="34" charset="0"/>
              </a:rPr>
              <a:t>	-  Short-term (hourly to weekly) variations in temperature, precipitation, circulation and other     	atmospheric fields. </a:t>
            </a:r>
          </a:p>
          <a:p>
            <a:pPr marL="342900" indent="-342900" algn="l">
              <a:spcBef>
                <a:spcPct val="20000"/>
              </a:spcBef>
              <a:defRPr/>
            </a:pPr>
            <a:r>
              <a:rPr lang="en-US" sz="1600" b="1" dirty="0">
                <a:solidFill>
                  <a:schemeClr val="tx2"/>
                </a:solidFill>
                <a:latin typeface="Arial" pitchFamily="34" charset="0"/>
                <a:cs typeface="Arial" pitchFamily="34" charset="0"/>
              </a:rPr>
              <a:t>	</a:t>
            </a:r>
            <a:r>
              <a:rPr lang="en-US" sz="1800" b="1" dirty="0">
                <a:solidFill>
                  <a:schemeClr val="tx2"/>
                </a:solidFill>
                <a:latin typeface="Arial" pitchFamily="34" charset="0"/>
                <a:cs typeface="Arial" pitchFamily="34" charset="0"/>
              </a:rPr>
              <a:t>2. Climate refers to </a:t>
            </a:r>
            <a:r>
              <a:rPr lang="en-US" sz="1800" dirty="0">
                <a:latin typeface="Arial" pitchFamily="34" charset="0"/>
                <a:cs typeface="Arial" pitchFamily="34" charset="0"/>
              </a:rPr>
              <a:t> </a:t>
            </a:r>
            <a:endParaRPr lang="en-US" sz="1600" dirty="0">
              <a:latin typeface="Arial" pitchFamily="34" charset="0"/>
              <a:cs typeface="Arial" pitchFamily="34" charset="0"/>
            </a:endParaRPr>
          </a:p>
          <a:p>
            <a:pPr marL="342900" indent="-342900" algn="l">
              <a:spcBef>
                <a:spcPct val="20000"/>
              </a:spcBef>
              <a:defRPr/>
            </a:pPr>
            <a:r>
              <a:rPr lang="en-US" sz="1600" b="1" kern="0" dirty="0">
                <a:latin typeface="Microsoft Sans Serif" pitchFamily="34" charset="0"/>
              </a:rPr>
              <a:t>      - </a:t>
            </a:r>
            <a:r>
              <a:rPr lang="en-US" sz="1400" b="1" kern="0" dirty="0">
                <a:latin typeface="Microsoft Sans Serif" pitchFamily="34" charset="0"/>
              </a:rPr>
              <a:t>The mean state near the surface and in the atmosphere averaged over several  decadal or longer  </a:t>
            </a:r>
          </a:p>
          <a:p>
            <a:pPr marL="342900" indent="-342900" algn="l">
              <a:spcBef>
                <a:spcPct val="20000"/>
              </a:spcBef>
              <a:defRPr/>
            </a:pPr>
            <a:r>
              <a:rPr lang="en-US" sz="1400" b="1" kern="0" dirty="0">
                <a:latin typeface="Microsoft Sans Serif" pitchFamily="34" charset="0"/>
              </a:rPr>
              <a:t>             (typically 30years)  </a:t>
            </a:r>
          </a:p>
          <a:p>
            <a:pPr marL="342900" indent="-342900" algn="l">
              <a:spcBef>
                <a:spcPct val="20000"/>
              </a:spcBef>
              <a:defRPr/>
            </a:pPr>
            <a:r>
              <a:rPr lang="en-US" sz="1400" b="1" kern="0" dirty="0">
                <a:latin typeface="Microsoft Sans Serif" pitchFamily="34" charset="0"/>
              </a:rPr>
              <a:t>       - Often characterized by mean T, P, sunshine and other near-surface fields</a:t>
            </a:r>
          </a:p>
          <a:p>
            <a:pPr marL="342900" indent="-342900" algn="l">
              <a:spcBef>
                <a:spcPct val="20000"/>
              </a:spcBef>
              <a:defRPr/>
            </a:pPr>
            <a:r>
              <a:rPr lang="en-US" sz="1400" b="1" kern="0" dirty="0">
                <a:latin typeface="Microsoft Sans Serif" pitchFamily="34" charset="0"/>
              </a:rPr>
              <a:t>       - Global climate change can affect local mean climate including extreme weather, but  individual events  </a:t>
            </a:r>
          </a:p>
          <a:p>
            <a:pPr marL="342900" indent="-342900" algn="l">
              <a:spcBef>
                <a:spcPct val="20000"/>
              </a:spcBef>
              <a:defRPr/>
            </a:pPr>
            <a:r>
              <a:rPr lang="en-US" sz="1400" b="1" kern="0" dirty="0">
                <a:latin typeface="Microsoft Sans Serif" pitchFamily="34" charset="0"/>
              </a:rPr>
              <a:t>          (such as a cold spell or a heat wave) result mostly from random  weather variations.  </a:t>
            </a:r>
          </a:p>
          <a:p>
            <a:pPr marL="342900" indent="-342900" algn="l">
              <a:spcBef>
                <a:spcPct val="20000"/>
              </a:spcBef>
              <a:defRPr/>
            </a:pPr>
            <a:r>
              <a:rPr lang="en-US" sz="1400" b="1" kern="0" dirty="0">
                <a:latin typeface="Microsoft Sans Serif" pitchFamily="34" charset="0"/>
              </a:rPr>
              <a:t>       - </a:t>
            </a:r>
            <a:r>
              <a:rPr lang="en-US" sz="1400" b="1" kern="0" dirty="0">
                <a:solidFill>
                  <a:schemeClr val="tx2">
                    <a:lumMod val="75000"/>
                  </a:schemeClr>
                </a:solidFill>
                <a:latin typeface="Microsoft Sans Serif" pitchFamily="34" charset="0"/>
              </a:rPr>
              <a:t>Climate variability</a:t>
            </a:r>
            <a:r>
              <a:rPr lang="en-US" sz="1400" b="1" kern="0" dirty="0">
                <a:latin typeface="Microsoft Sans Serif" pitchFamily="34" charset="0"/>
              </a:rPr>
              <a:t> </a:t>
            </a:r>
            <a:r>
              <a:rPr lang="en-US" sz="1400" b="1" kern="0" dirty="0">
                <a:solidFill>
                  <a:schemeClr val="bg1"/>
                </a:solidFill>
                <a:latin typeface="Microsoft Sans Serif" pitchFamily="34" charset="0"/>
              </a:rPr>
              <a:t>refers the variations of the climate system from monthly to decadal and longer time scales. Thus, a monthly or annual mean T represents a realization of the (mean) climate for that particular month or year, and the variations in this realization is climate variability.  </a:t>
            </a:r>
          </a:p>
          <a:p>
            <a:pPr marL="342900" indent="-342900" algn="l">
              <a:spcBef>
                <a:spcPct val="20000"/>
              </a:spcBef>
              <a:defRPr/>
            </a:pPr>
            <a:r>
              <a:rPr lang="en-US" sz="1600" b="1" kern="0" dirty="0">
                <a:latin typeface="Microsoft Sans Serif" pitchFamily="34" charset="0"/>
              </a:rPr>
              <a:t>	</a:t>
            </a:r>
            <a:r>
              <a:rPr lang="en-US" sz="1800" b="1" kern="0" dirty="0">
                <a:solidFill>
                  <a:srgbClr val="FF0000"/>
                </a:solidFill>
                <a:latin typeface="Arial" pitchFamily="34" charset="0"/>
                <a:cs typeface="Arial" pitchFamily="34" charset="0"/>
              </a:rPr>
              <a:t>3. Predictability of Weather and Climate:</a:t>
            </a:r>
            <a:r>
              <a:rPr lang="en-US" sz="1600" b="1" kern="0" dirty="0">
                <a:solidFill>
                  <a:srgbClr val="FF0000"/>
                </a:solidFill>
                <a:latin typeface="Arial" pitchFamily="34" charset="0"/>
                <a:cs typeface="Arial" pitchFamily="34" charset="0"/>
              </a:rPr>
              <a:t> </a:t>
            </a:r>
          </a:p>
          <a:p>
            <a:pPr marL="342900" indent="-342900" algn="l">
              <a:spcBef>
                <a:spcPct val="20000"/>
              </a:spcBef>
              <a:defRPr/>
            </a:pPr>
            <a:r>
              <a:rPr lang="en-US" sz="1600" b="1" kern="0" dirty="0">
                <a:latin typeface="Microsoft Sans Serif" pitchFamily="34" charset="0"/>
              </a:rPr>
              <a:t>	  -  </a:t>
            </a:r>
            <a:r>
              <a:rPr lang="en-US" sz="1600" kern="0" dirty="0">
                <a:latin typeface="Microsoft Sans Serif" pitchFamily="34" charset="0"/>
              </a:rPr>
              <a:t>Weather becomes unpredictable after  </a:t>
            </a:r>
            <a:r>
              <a:rPr lang="en-US" sz="1600" kern="0" dirty="0">
                <a:latin typeface="Microsoft Sans Serif" pitchFamily="34" charset="0"/>
                <a:sym typeface="Symbol"/>
              </a:rPr>
              <a:t></a:t>
            </a:r>
            <a:r>
              <a:rPr lang="en-US" sz="1600" kern="0" dirty="0">
                <a:latin typeface="Microsoft Sans Serif" pitchFamily="34" charset="0"/>
              </a:rPr>
              <a:t>2 weeks due to the chaotic nature of 	atmospheric circulation and sensitivity to errors in initial conditions.  </a:t>
            </a:r>
          </a:p>
          <a:p>
            <a:pPr marL="342900" indent="-342900" algn="l">
              <a:spcBef>
                <a:spcPct val="20000"/>
              </a:spcBef>
              <a:defRPr/>
            </a:pPr>
            <a:r>
              <a:rPr lang="en-US" sz="1600" kern="0" dirty="0">
                <a:latin typeface="Microsoft Sans Serif" pitchFamily="34" charset="0"/>
              </a:rPr>
              <a:t>	  -  Monthly-seasonal mean states (e.g., associated with ENSO) may be predicted 	several months ahead</a:t>
            </a:r>
          </a:p>
          <a:p>
            <a:pPr marL="342900" indent="-342900" algn="l">
              <a:spcBef>
                <a:spcPct val="20000"/>
              </a:spcBef>
              <a:defRPr/>
            </a:pPr>
            <a:r>
              <a:rPr lang="en-US" sz="1600" kern="0" dirty="0">
                <a:latin typeface="Microsoft Sans Serif" pitchFamily="34" charset="0"/>
              </a:rPr>
              <a:t>	  -  Some decadal climate variations may be predicted many years ahead</a:t>
            </a:r>
          </a:p>
          <a:p>
            <a:pPr marL="342900" indent="-342900" algn="l">
              <a:spcBef>
                <a:spcPct val="20000"/>
              </a:spcBef>
              <a:defRPr/>
            </a:pPr>
            <a:r>
              <a:rPr lang="en-US" sz="1600" kern="0" dirty="0">
                <a:latin typeface="Microsoft Sans Serif" pitchFamily="34" charset="0"/>
              </a:rPr>
              <a:t>	  -  Greenhouse-gas forced climate changes can be predicted decades into the 	future given GHG emissions scenarios.    </a:t>
            </a:r>
          </a:p>
          <a:p>
            <a:pPr marL="342900" indent="-342900" algn="l">
              <a:spcBef>
                <a:spcPct val="20000"/>
              </a:spcBef>
              <a:defRPr/>
            </a:pPr>
            <a:r>
              <a:rPr lang="en-US" sz="1600" b="1" kern="0" dirty="0">
                <a:solidFill>
                  <a:schemeClr val="tx2"/>
                </a:solidFill>
                <a:latin typeface="Microsoft Sans Serif" pitchFamily="34" charset="0"/>
              </a:rPr>
              <a:t>        -   Why is there the difference between weather and climate predictability? </a:t>
            </a:r>
            <a:endParaRPr lang="en-US" sz="1800" b="1" kern="0" dirty="0">
              <a:solidFill>
                <a:schemeClr val="tx2"/>
              </a:solidFill>
              <a:latin typeface="Microsoft Sans Serif" pitchFamily="34" charset="0"/>
            </a:endParaRP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500" b="1" dirty="0">
              <a:solidFill>
                <a:schemeClr val="tx2"/>
              </a:solidFill>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p>
        </p:txBody>
      </p:sp>
      <p:sp>
        <p:nvSpPr>
          <p:cNvPr id="97282" name="AutoShape 2"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4" name="AutoShape 4"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6" name="AutoShape 6"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jpeg;base64,/9j/4AAQSkZJRgABAQAAAQABAAD/2wCEAAkGBhQSEBQUEhIUFRUUFBQVFRQUFRQXGBQUFRYVFRUVFRQXHCgeFxkjGRYWIDAgIycqLCwsFx4xNTAqNSYtLCwBCQoKDgwOGg8PGiokHyQsLCwsLCwsLCwsLCwsKS0pLSwsLCwsLCwsLCwsLCwsLCwsLCwsLCwpLCwsLCwsLCwsLP/AABEIALABHwMBIgACEQEDEQH/xAAbAAABBQEBAAAAAAAAAAAAAAAAAQIDBAUGB//EAD4QAAICAQIEBAMECAUEAwEAAAECAxEAEiEEBSIxE0FRYQYycSNCgZEUFVJTYqGx0RYzcpLBQ6Lh8DSC0iT/xAAbAQACAwEBAQAAAAAAAAAAAAACAwABBAUGB//EADIRAAIBAgQDBgUEAwEAAAAAAAABAgMRBBIhMRNBUQUUIjJhkQZxgaGxUsHR8SNC8BX/2gAMAwEAAhEDEQA/AO3wwwzUcMUHH98jxQcz1qWbxR3GQlbRgRRx7Yd8aWzOpSqNW3QbSSfQbkmMTvjnOOrNzqKAEIpJsEO2NOJjlXD0pSc2wbOSsIBjwMCaxjNiXKpX9EHljD5ilsbgMXSc0LJTVgNZCYY/w8XSMXLEwW2oapsYBjljx6i9snG3bF8SrPyqwahFbkK8Pj/B98kvEyLDt6zYWZLYgaI+2RMhHllzDNMYxjokKavuUsMu4Vh3BylLFAy5hkuTKUsMukXkL8P6ZCZSDDDDLADDFrFCYDqRjuwlFsbhj9GHh4rvNPqFw2MwyTQMYwy4V4zdkRwaVxxTGEY4PjgcTxKtPzq6CyxlsR4Y8pjSuPhWhMBwaFQ4r4zJ4OGLbnYf1zLi6lLDf56ksq/Py6sbSjKp4Iq7IMLzTSBR5DHaB6D8s85P4sop+Gm2vml/JvXZkrayRlqd8cXzRaIHyGVpuD2tfy/tjsN8QYTFVFGqnB7a6r35e1vUCpgatON4tP8AJVGP0ZHi3npalOcn4XZGCMkt0PJxC+MwwY4WK3dyOoxxfEJxKxdOMUacOgN5Mm4Yd8myDh+/1yfLdWHVBqLsGGGLWVxYdUXlfQTDFrCsF1odS8khMMWsKwe8QC4bEwx1YXi3ib+VF8PqJWFYt4l5OJWlsiZYrmQzxDvkdZZORPB6HL4VSXmkC3FbIjLYniYjRkeWNxkcNBb6i3UkO14ms4mGNVKHQHMxdWJhhhKKWyBuwwyQIMXTmbvUeg3hMjD48Pi1hpxE505f62GKMlzFjTUQPz+maAGUeHkVXFkC+ke5PYfXL2eE+I605V409cqV19d3+30OxgIJQcubYYYYZ5o6AYYYZCFDi4qPscgGHP8Aj/CPDigRLP4RJNVccrgj8YwPxylzbiHRE8MEs0ipQCk0bJoMyi9vM59W7FxTq4CE5vXVezaX2PN4qjau1H5mjoGLnN/rniF6XgbV9hZUxaY/FlZLkBku9AU0moAk7nDg+ZTSLE3iRgzxSSeH4fVDp0miNe+nV4bX94jt2zVlzaykDka2R0erDWM5gc4mEZZpIl8PhI+JZmjYK5kDkqOrpVfDqxZ+0Haup0XNuIdnCiPvL4akWr+E6jSJVfpatStrUaWO2oL1Njh4dWC83odJ4mTJxI884ub4rlEZl0xiN+G8aMtdoZS/6N4nVRDaQGA7NIoBIBbL/FczmjaU2kgSbh4wixlWImaIHqaSiQHPoO3ph93p+pV5o6nxB64hnHrnKpzaeSXSiaACwKmNXYUwUaiJgB5nbVftWV5viOVHAbwwHmVEGhqMZ4uKAssquyv9nLe+khvukXU7vTLvM7MSDFvOa5FzGWTUJtAbRHIFRGWg+oUH1Mkq9OzqRfmq7XU434jnSKacND4afpSpE4dZC/DrNuH1kPZhJ0BRSm9W298CmuRWaV7HYXhecnzb4seEPSG1ZKV1NldLyS/KTvojKr/Gyg4//EMrT+GmnS0piVjFLQ+wMocyXofcVpFbHvYwuHBci/HzOowzI5Txcrx6pGUklh0KyjpYr2Zj6XmpFJY98alZaC762H4YYZCBhhhkIGMeEH2x+GQhVaIjGZdytNHWXcBojwwwywAvDF0nF0Yl1KceaDyyZW4udkW1jeQ2BpQoDv5kuyih9b9sjXx2vpij22JZ5D+KgKPyY5eJAFkgAdydgPqczD8Qq9eAjz3XVGAIqP3vGchGH+gsfbM8q7npTQ6MLasbzGN41ErSFvDkhZlCoqBBMhkfsWsR6j83lnUnOR4jl8/EKVmlWONlp4oASxB2ZTxD/dIP3UU+hzb5HxxdCkh+1iIR/LWK6JR7ON9tgwde6nPJ/E2Dm4QxG9tH8nt+/udTs+qruH1NLDDDPDnVDDDDIQ5b434xFk4BXdU//qMpLEABIoJtTG+wt0F9hYzT712PmP7jMjiuK8XijOqGRIdUA01Ys/auoPzbiiO5VVIs9JfFwSldfCy+Hd0FAeK9wQ0J+Wj3ClDY3z6x2LhXh8FCE1q9X9TzuMmp1brloahA8wDdeQ8tx+WNjgRSxCKC+7kKAWP8R+9+ORcIZKIlCWDsULUwoblWHQbva2+uT51XRg+RjzyXMbJwsblSyIxQ2mpVOg1VpY6TXpgnARh2kWNA71rcKoZ67amAtvxx2KDiHhmtYMJVOoxuCWq0LRXSRpFaR2Wv2fbtiNCN7UbkE7DciqP1FD8syeY8xmWcx6gilA8ZCAlq2kBLE7qdJ7DZx3o1Qk+JJ4G1y6ZeH0lndU0vEoq22YiQUdVBRsrb3QYFXnCWWRbUW7Jm1zDlvDsNc0MLaNw0kaMVJrsSCbJA7dzWYDT6nZ4eH4aHWVcyTxAyyFXDK7RqV00QrAs2oGrAIy9zjm6M4CtqSOEcQxXew+tYyPI7JIa9wdqGY8HEhuIfXYJcxxKQbYRKCXr9gMzHUaBLL6KTVTEt+XQBtxukX+VhoZURVhUyyNrEMKRgqA763IN9hX1bN1+UwlmYwxlnUq7FFJdWAVlY1uCFUEHuAPTM/lERad3+7GgjG/d3p3sV5KI6P8bZt5pw+aULyBzPfmR/oy69elddFdVDVpNWL71sNvbGQ8DGiqqxqqqQVAUAKQukUB2pdvpk+GPKuxqRhRQAA32HubP8yceDiYZCE8c/r+eTA5SxVYjtlWCUi5hkK8R65Krg9jlBJ3FwwwyFhkfEdskyHiW7DIU9iDDDDCFD9eJ4mNyjzfmngKraQQWoszaEQBWYs8lEKOmhe1kbjM6w9OI1TlJ2Q6flEUkniSL4hBUqJCWRCooFIz0q3fqAvfvl5BmTDz4Mjt4bDQ8aEFlJt4Ypu6kjYSgbEiwd6x3DfEauyKI3BcR3enoZ/HtGo91MDA+XUKvBqysskA4wk9ZcifjuJkLiOJeqraVwdEYN1t3kcn7ooAbkjYGH9WvGqtA58ZNR1SkkTat3SahspIFFQNBA0jSNJi4j4iUPImneMvqZ3VECIkLs5dth/nqoB7kHsBeRxfFUTbL85aBUTXHqcTJE6suliCoEm5BPyNV5fBg6Tp1NVzTJeakpQN3gviGJ2Ebnwpv3Uh0k13MbHaVfdb96O2alZzvAcaOIjfVFSh5IyrlWDNE7xPt2rUh79xkcfIoFFLEqr+ylqvrsikKPyzx0/heFWTdGeVdGr/fT/uZ1P/Qyq01qbvHcxjhFyyIgJAGpgLJ7BR3JPoMw+L5rJxBEaCSCJwSZGBWSVQFJSJe8V3uzU9BtK/fWFuVxcP8AaxQxx01ylERWZCCGLMBZ0k69/JT65pT8MHWjsQbVhWpGFgMpIIvf8iQbBIzfhOwcNhGqkvHJP6L6fyJq42dTRaJlLguBXhUCRr9gCaUb+De5od2Qmz6gnzHyy8Ry628SJtDnc7ArLtQEi+e1UwIYUN6sGTh5zZR9nUAmhSuD2dN+12CO4P4EqFKt07qx6lJ+TY9SbetAr28xvYPf8fnhqjFptLf8kPD8wttEi+HJ+yTat3/y3oB+xNbMB3AvKyfE0HYvoOqRWDqw8MxlQ/iGqT5lI1EWGBG2aPHcEk0ZjcWpr0JBBBDCwQGBAIPlnH8T8LScNxUMy8Q0ykGCTxgPEKadakyoo1kaNiwvci9xk7zptqU6cbNnU8HzOOUkI1kXsQRYBostjqW/vCwfXLWc5JHdeRBtT5q3qP6e4JHnmryrjzIpDgCRDTAHuDelx7EfzBHlhUMQqjs9zOmpbDuacuEyVellOqN6spIAQGrzFEgjzBI885DlrSQu3DcUtMwDKQdUcgbaQRE7lQ33aGnxAKoAnsuYccIk1HckhUUd3c9lH9SfIAk7A5zU/BtOypMdXiCy6kgRTR00fhIb0ivE9bAIa9RwcTkdovdhpq1pGA/LP0biHjjsRcXDKigqdEcw1FI1I2VTrc0drJrNPlD0xCqzyuoLGwVRpGaRIAw7UHLGgaUaj3GQzcYED8NxbqjBCtnpHSusSxm7C0ek9wYWFkg1NEiwooCygRjSvgrKAxYDW5aMFtz5+Qv1IzG9NJBO9rS/s7jguEEcYXv3JPqx3Y+2/l5bDJSmcLwvM1LdEqsw2PhzFRGfNZGL6mO3bT5dhm3wfP2UNruVAbDop1aaG1AVLR1G033AonuUZyi/Cws0Xo0bpXEw4filddSMGB8wfMbEexB8vLJCmao4hrSaKdPoR4Y4pjazTGcZbMW4tbhhhhhghjkejjcMhZcVwcXKQOO8Q+uVYLMWmcDKjtZvEOGQpu4YYYZYIZBxXBLJpssCpJUo7IRYoi1IsEeR9Ae4BycDIuK40RlV0s7sGKogBYqtam6iBQ1LZJ+8B3IxNWqoL1GQi29CtH8OwqAFUqoC9Cu4U6Y/CUlQaJEYAs/sqe4BCScjiLlwGVj4dsrsDcauinv30uwvz29MTiPiOFQ1lxp4c8SbjcVELJuxs9A9B6vbHNzhQaKyaroroNjp13t5V5/hi6MH557jZOWyBuTJq1AuH6utWIY6lRWBb0IjT8VB2xeD5JFGuhVIUNE9amPVCsaR7k+QiT6174z9eRd7bSSi+JpYJqkClF1EdzqUfVgO+2T8BzaOVA6NatH4gNH5bI3HkQQQR3FYVeVoOwMFLmTQcKsalUFBnkkO99UjtI539WYnH5QXn8TVZdbAI8RHTpKu+rqHakb6Vv3GNXn0W2oul6K8SN02kOlD1AUC1Lv2JANWMKjHLHXcGak3exq1t+GVeDjKIqk3pGkGybUGlJJ89IF+95CefRUta21VpCRSsSCrsCAqk0VRjf09RacLziORqTW1abYRyaRqRZFt9On5WU99rrvicOvNcOonZFjj+FLqCjaZEOpG8r81YeaMNj+YogETEYKceReCm6ErcmV54+pHkHMOHMkTJdEgFT6MpDKfpqAyDmXFyR/IiMK7szL1b7bKaFVv79tspjnM3TcEXY6/t22NbBfstwTte1e+OqTpXtIVmy8zP4t9r3Ug6Tf3SN+qvQ0R5H1prx0XGbCZBbID0irOwLxWdjdD2sA+WHE8VJICRHEso2YeI7Ky/cDHQDuL6qNbjfcZlC+Hoxi00i4XpRpDGvClH2V0T0bXa2R3znNKMvA/kCorlubEkrSTyuzdCkJEo7AAW7n+Jia+ij1OM4XiNT8KbvXJse1/YTPYrvsP/aznXnE3Axpwsjt40qQrICQ0axkFnYmiOiM997YZ1fJeGHjhFWo4IxRrYOwKIq+6oHsfxp64V71M0uv2QbheXv7Ij+LUV24ZNKmQyMYyVDFbXwi30BlRiPRT6Zb5py5lJkhTVYt4hQLkCgyE7a6AFGrFbit8zmXHH9YNo6jEgjVWvSsukSFr/wBE4vffSB3xeH4eTiBrUyOCBUrzPEjgn5o44u4oWGCiwRTG7zVKUZtq17hSXJlLjOHiLAyo0D61ppVUB2arQE2j6qAIF2QCNwCLfC8v8K9DHSWsISSAp7qLuqNkVXeuwFOMXEcOyqWLo1gK7mZHPzFWaQeJG5Aaupk23HYZe4f4f4WRUkhBRdLafBd41Gr5riB0Xd3a9xv2xXd82kX9GDJaWv8AuQQT+BMpA6Z5FWX5QAxXTG5JIINqiULvUBXbOkDZgD4SiWOhrc6FR2eSQPKqihcqkFT3O22527VtQThxYvvRB7qfNSPX/wAHsc106bUcs9SbLRk4fFyPDAlhovy6BKo+Y8pjSMUPjg4wM1anvqi7QkR4ZIVGNKYyGJg9HoC6bQ3DDDNG+wAYYYZZQYYYZCEgFZR47gNbpIrsjoHUMoU2kmkupVgR8yI197UeRINxmytxPHRx3rdVpHkOogdCadbfQals+4zLSo6557jnPlEy+K+E43R1Mk1urIzmRmJVoDw5B1WD09VkXq3wn+EYDssUSpq1+F4MTR6tJQsIyKDEVv7ZptzGIGjIgJdYwNQ3kZQ6p/qKENXoci/XUNsPFW1IDd9iaoH3OpdvcZosis0ymvw2Agi8WRotUbaWosWiCaSZO9F41cjzN70ay3wfI1iLFWamijj0ncAopXWo8iw035Wt9ybeOcQBgDMgJ00CwB62KJ39WBA9SMvSHMlbxTUEMjKSTbMGf4YWQKJpGcBPD0gKoKGOWJhtuCwlsm/urVb3LNyEyAiaUyBlEbAKEDR2SymjdudGojaloAWc1sM2WQnPIzl5M4KMs9ugUanjDagqulsAy9VN39R23rK3LvhzwZS4dXsqSXiBktYkiOmRWAAOnVWnuzeuby9sjzJh/NJMdUm7IpDlSj5XlW/PxZG9PKQsPL0wXgJL/wDlTVvtp4Yjf38K9v8AnLuGaZwU1ZiVNp3Ob5h8MSPJqhlkicOHeVvD0TWoBDwRBRKa21NpI8jtjeOhsmMkLJRK3d1tbIVKsV3AJBHcXXbOpRsh43gElXTIoYWDRHYjswP3WB7EbjOfKGuWenRjZpVEmcc/K5NYYTsKUgaQtX36g4ZnB9NQr67ieGOVTswC7khkG5PmCknT69vPffNY/DagAJNOgBG2sSX7FplZv55Zh5NGO4LnbdyW3Hnp+UH6AZfdaj5oQ0+f4OQ45pIGXiFhDIGKzeCbsOqhZSpAAYFVBNnpPfYZ2PJ4AkQpg5frZwNnZq3HsAFUeyjLbICKPb0zmeF4j9B4jwWocPMWMRv/AC5aL+EP4XAYqPIqw7FQHKlGm1m1uEn03MLm8mvjVRGpuI4iZSKHy60hdvX/ACuHZdv289I0D028h6emeV8ajfpsMnTqgaJAw31XKjTMRXT95a/1eueo3ioU86vF2Y1zSRzvP+Yr16nCQwlWd/MvGwegfJQQBtZJsbVvlcykXhwJFWbSXJPgzMgDubsxFwjWSSdjvvXc5n84Zo+IeKchwCZE0ghQszObZSd37gn8gLNxDiDJGEZyVGyGutdQKLq72Vug3od7O5xVq8ozea90djD9i1aip1r+GT1S5R/l/wAHWfCPOjOjhmZmRu0gQSaT2LeH0kWDTD0o7g3qcamn7QMFYUDqNK63QVz5bnZvInzBIPL/AAZwQHEsyl942BButmQdj23Wx9WPnnaEZ0sLiFUgr7mHtDDRw2IlCGxk8D8QwuLM8W8rRrckYJbZhGKNMwDAbXdA73eXzxiCrkTdig6l3cHSUG+7WCK72MzOZ8rkaSVkWNxPw6wMJSQE0tKboKdakSmxt8g9bEXD/Dp8aV5NDLMjRstm1QBFVw1fO4QFzt8sYBOizr1MVovW5q8RzOKP55Y06gnU6r1kBgm5+aiDXeiMG5nEHKGaIOO6GRAw21brdjbf6Zjx8lmWKOtDzGBklcvR8VyryOrNG1q7ghgV7BdtqyMcimMc0baT4q6fnXQbhjjNp4QPzKfPtX0yrsvJHqdIH9D27i+319MeHzN5VwLxNKHKlS48Ii78JUVVD33YURfmAD3vNDBlSjPdA5nF6MlBvGlMZjg+ZnRnT1gws6l5hCMTJQbxpTDhiFtPRkdPmhmGBGGaU77CgyjzPlvimI6tISS3FA+JHW8fsCwQn2WvPL2IWF1e57D1rvWQtNp3Rzh+Em0Ko4hlZNbBlVDre0WEyh1YtojiiWwQxo7i8v8AG8oZxL1bySxSbNIleGsaka0OofJ3HrmmJAexH5j3/sfyw8VbA1Cz5WMppJXDzybMlvh0sWYuwJSBQBLMwuGSSTr1H7QHWBTA9j5ZpTlw1rTD9k9JHrpbsfof9wyx4gokEGvQjbG5lw6cm5sOpJ7EEPGKx07q9XobZq8yPJgPVSR75PkcsKOtMFYXe9EWOxHoQfPK54eRP8t9QH3JbPlsBKOofVg+bBNrl9O2NbvlROaqu0oaI+rjo70PtRab+QJB9suPmKPhrNdf7GyXhG4YYZtEBj1bGYYupTU1ZhRk4skZcYRiq2OIvMqlKg7S1Q1pT1RHmD8ZQr+iySOupYlMhANG46dCD6hhm+Vzn/jeWuEKVfiukdet71+NV+OaKmWVNvkKtZ6nGcTzEyhURdLvc7EEgqCVjRbruzsx9tB23z1M55hzWP8AR3LgMxUKxXbdIwpRAPqrt9XOenA3uO3lisLazsE2rKxyfxxyIuBPGCWVdEgXdjHuQyjzKkn8GPegM4kS1TC9yBa+m9EV337VvZz2LKUXI4Fk8RYIg+otrCKDqN211825377n1wa+DVSWa9up3ez+3JYSlwpRzW29PT5GX8NwHhIFEscutlTXJp8Q9yFRtBLWoO5qrJNnc5uNzSLw2k1govzMvUFo0112rz9ADfbJczOY8tZ31J4atQHiVJr2N0TGy6k/hJrvYxjw0LaaHIlXlUm5T5msU9MbWcxwPw1Ikiq0pZI4YFWQqNVpLMxSIKw8OlKCyDalR93JOL4biJoI4ERoyCxeR2CgFAxj0lWZifEKNRWiEIPesFOdLSWqI4QlszosM56Ll8zSIzRHRNLrmjd1PhVAQKFkMpPQQD3VT5k5YHLSnCuixkMzNYQqGK+Ka3Jo9H3SRY22x8JqauhcqeXmbOGcq3CTjh5o1jYNLDNHEU6FRiW0MUMjGIdd7E0FPy7Lkkq8RHIHjhZ2DcSXsnrBWVoKcyadBPhKEKHTd2tblcrh+p02GcrDyniuiIso0eN9o7TSq4cREaiHjbVr8SvJRsMTk6TCaLWOIJKxF/E8SlrhlRj4qkwuusbxkB9ZZtxWXcnD9Tq8cHxuGDOnGfmQCk1sKzXiYYZcYqKsim7u5zv+MV/dH/cP7Zjc6500k8E0aU0KTqLet5jCtkAb0iybHz05Qwzj97q9T0SwdFapfcbDStFoTSsPh6Dr3Xwhxnhnt1UeITY96a++aPLOKPiLI8bA6EUhP0dl1K8rm2kXxAAZNtJHY+eUM1Il0qB6f+nEVcZUSsH3WmUW+ziWJR88PDRSlo4dIWIszoRHpMiuDo3N0xII3uaHnrCORXieRpOHSFnDqgYxiVdRIOpNQcHYEgn2yrI9kn1xuNhiaiRTwtN7mjyf4k8EPXDNpJB/6CSsQqr1JHUR2UbgrsBtmmPjuLzjdf8AVQ39ATsfwOc3gRh97qC3gqT1sdZF8XoSPs3327r54yTmUSgtGssXmRGV0nez9k3QO9kgAn1zjzwg+6Sn+g1/2/L+YzSRpaB6JAfW42ArfcBgxv2UZnq4mpmUkwlhKSVrfc1k+MmU9UWta+ZCFcn08JiVqvPX+GTx/HEJNaJAf2SFB/ItuPcZyLcWFNOrId/nG238a2v88eyK43AYH6EZp73VW4DwNF7I7H/F8X7Mn5L/APrIeJ+Lxt4cd+us6a+gUG/5ZyH6MR8jEezWy/kTY/Agb9sPGcHqSx+0h1bepU0R9BeTvVR7MruNFcn7nUH4tf0Qe2lj/PWP6ZBJ8XT6ukRhfQoxPvvq/wCM508elgX3NX5K21K/mpN7WPbuRcknEKponc9lG7H3CjevfAnXqyVmMjhaMdUjpJOdTSLtLpvzRUB/7gaOclzXiGaZQZpZArd2ckalYGlTZbU1bVt8oskgQcbzSRFc2qKO4s9I9ZGB+Y2KRDfbqo7XXdEQPQEYAChqUyuqnSD5JGg1EAD1YAV1Ji6kHdttMqpRhKLjFW9TH53zKUyhvEI3KHpuyNIv3UOUQ1+02afL+fNGnXIyaaUSWwAUbKhfbsDQLfT5gQMqWIzSMusk+CTbArUp1FRoHyhS5O++yGzV4NIHgEoBvQBIDZZomFESaBbCrIYAkEH3Gar2SSF0qEYeqOu4b4jm0gpNqU9j0vf/ANiD/XLA+J5/21/2LnKQDS2uJUbUo1E9Lfiw8qFgkEHfcCs0IuLBNdiACQSNrJA27+XeqPripSqLaT9zQqVJ7xXsbC/EU9k67vyoUPoPLH/4mn/aX/aMysMDjVP1MLu9L9K9jRb4hnP/AFPyAH9BgPiCf94f5ZnYZTqTfNl8Gmv9V7G5w/xFK2xej/XHT8zmPaQg/hvmFlvh+M8m/P8AvmaXEg80GwuFTe6XsSNzye95GH5f2xP17P8AvW/l/bJJYQ3f8DlKThWHuPUf2w4YmUtMz9yuDT/SvYsfryf9638v7Yh51P8AvX/P+2UsMbxJ9X7k4UP0r2Ln65m/ev8Anjf1pN+9k/3HKuGTiS6snDh0XsWv1pL+9k/3HGScdI3eRz9Wb++QYoOVnl1LyRXJCYYZX48sIzpvut6d206hr01venV239N8pK7sEX+Ejtvpv/bLPFyUteu34eeYnCcYyaRGJSDIB9okjdGqNWpvmAAZyNXmO9AA15OYTmi27GNGKCJ6UmMswBvyYAV3PbuRS3QlKd+RWdGnhmfFxEhPkVBAvw3UsC5WxZ6aH51fY4k/FP4tC6DVpCPuKTq1/LVsdvb2OPyO9iZluaOGZQ5hLQOkG9N9LjRqB13v1aKHpd1scjn42UMukbAm10MSR4TsGLX8uqhVXY7+WRU2VnRs5d4F9iPTf88xG4x/BDUNRar0mgNRGoqWHl7+d9sZw/MJtj0regEFHNWYixNkbUzCqBFfXF1KLlFovOja41KYH1H9MoHgkuwukk2StqSfcrV/jjOI5jMysdCjSSdw1gBXJQ6SbOy7jff5e1wrxbGJWtQS4BJGxW62pj323s/8ZKcJKNmTMmWfDcdnv2YD+TLVfiDgJ2HzIfqpDD/hv5Zm/rOVQgZAzGrK0ATpQ6aZhvbHtfy9vSXmnHtGSAusHSADpA3DdNlhu1AeZ9jjcjvbQrMtylxMsM0umSPSxXYFKlkHkARug7ijufYA5bj0hHagqAkdJYFmrw+qS7at+oeZ2+WzDw/FCNpPDhQBSB0KFY2WUA6SSTr0d62Yn0JWTmJAdTEgWMgC9AA0t07axV0GGrT5d8bZ7L8i01uWAhEaaoxJIqhhGgCqrVuRqNA3fUTfevPLXBTMWu7APUw7A+axX59wX+oH8NLmPFORGqmhIq3s17ywKR5EdLt6HbyrHNzBlA/y1UELZsKDpLfgDQAHv51RW4uSDukzZm4XVPEwH2YilWx5MxjYH8kP5++YEvKniZK6QNQ1LX2R6mD+hRgAGU7E0e+aHCc+o6ekHfVqb/K6lA1+lg+29ZPw3FPNudNNp00TtcKSEA1utk7nffEx4lJ2e39k8LKsnBl1DEhZQDToSQL9jWpTsdJ/85HLy8yGpVRx5PQuu9Op29d1O17Ad8gfnTaiAE6WcEFjuAspAsCgbjsjuBe3rNHzNmalEZoqCwYlTqd1tSBv8h/Gx74/LNEvFksfAlP8tqG3SQPIdtXcD63liFmrqFH8CD9K/sMyo+fFtOkINSo1Fza6hEzAivSQ79th60J05tq8UAC0CkGyR1s6ixsdtIJ+uU4TtqRSjyNLDMn9avqZdKkjV94gUrcQP2SbqIfnlqPj9WsVRQEne6vdPLzWifSxgODQSkmXMMzF5sw2ZU1D5uvuKiPR09TfaDbb+eIvOG3GgGgNywW2Khroj5eoC+9+WXw5FZ0bMPElfceh/wCMuR8Up86+v98539aHRI1DohEuxPf7QFdwPOPuR5+2TQcYzFwVA0gleomwGdd+kad19++Jnh7hKaN9owe4B/8AfXI24Ra7V72c5yHnDhSzIKpdOhmJJKxmqC9rk7izt2yeXnLeGjkNRLhl3JpVkOw2O5UdxdHsMDu1RPRkzouYZnJzgHSAjWb2pgQQWA7qKB0ndtPtdHHfrlemgzBqoqCRRYKGsCgLJ7kbDNHDl0KzIv4ZX4HjPEUnSVINFW7jYNuO4+bz/CxRNjBaa0Zad9QwwwyiwwwwyEDDDDIQMMMMhAxVaiCPLEwyWIWZuM1CqrK2GGDGKjoiBhhhhEFvEwwyEDDDDIQbJGGFEWMv8DINIQADSAFA2GkbAAewylig4M45lYhc4rhb3HfzHr7/AFyll/h+KvY9/wCuHEcNq3Hf+uIhNweWRZQrGvGCCCBRBB9we+PZa2OJmlMoQLiJEBdfeNncmzQHn7AbY7DIQTSPTAqPQdq/D0xcMhBoiAvbvV/QCgPpjqwwyyDfCFVQrtVCq9Kw8MVVChsBQoCq7fTHYZLkI/0VNuhen5ekdPnt6b4Hh1tTpXp+XYdP09MkwyXZViOHhUT5EVe/ygDvV9voPyGSYYZCz//Z"/>
          <p:cNvSpPr>
            <a:spLocks noChangeAspect="1" noChangeArrowheads="1"/>
          </p:cNvSpPr>
          <p:nvPr/>
        </p:nvSpPr>
        <p:spPr bwMode="auto">
          <a:xfrm>
            <a:off x="155575" y="-800100"/>
            <a:ext cx="2733675" cy="1676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34" name="AutoShape 2" descr="data:image/jpeg;base64,/9j/4AAQSkZJRgABAQAAAQABAAD/2wCEAAkGBhQSEBUUExQUFBUUFRUUFRcXFRQWGBQUFxQVFBcXFxcXHCYeGBkjGhcUHy8gIycpLCwsFR4xNTAqNSYrLCkBCQoKDgwOGg8PGikkHyQtKTApLCwsLCksLCwsLCwpLCwsLCwsLCksLCwsLCwpLCwpLCkpLCwsKSwsLCwsLCwsLP/AABEIALcBEwMBIgACEQEDEQH/xAAcAAABBQEBAQAAAAAAAAAAAAAEAAEDBQYCBwj/xABAEAABAwIEAwYEBQMBBgcAAAABAAIRAyEEBRIxQVFhBhMicYGRMqGxwQdCUtHwI2LhFBUzcqKywhYXQ2OCktL/xAAaAQACAwEBAAAAAAAAAAAAAAAAAwEEBQIG/8QALREAAgICAgICAQIEBwAAAAAAAAECEQMSBCExQRNRBTJhIqGx0RQVIzNxgZH/2gAMAwEAAhEDEQA/AMhpS0qTSlpXoTHI9KWlSaU0IA40paV3CUIA40onC4MkF+wFmkG+oeL0sD7FRBqtX0TSa5j3NBY0uc0XiHSDPOfuobOoguGw4dVHgDzYOBIaDMbOOxi03hW2cdlSKju6OzGOLXVKZLC4fAXAhriDIkKmou3MjZsDh+WZJ2m59YU9YvDmh7XAxIBBBsCLApW1vpjqr0S4rs1UZUqMYNXdtFQOb+khrgQRxgz6KtxeU1KZEizm6hxBHGD5/VXGUY9+sQ4wW6H3/KGOZf0JVvmOat00NQB7pzjbwlwgEAniNbGn35pUszjNRHxxKWNyMKHcDv6/ddaVd5xgqbi8UmmGVKjg42/pv0upCOkuv5etfgKjKbprM7wWi8Af8TRv7x0TZZVGN/yExwOcqQJpS0q/zHFUsXUZ3fd0iAdRAi1o8I3iCo87yWnRYx1OqX6jBBABBiZEcP8ACVDkwk1F9N+jvJxckE35S9lHpTaVLCaFaKhFpShSQlCAIoShSaU2lQBxpTaVJCaEAcaU2hWOW5NVrnwNkcXbAeq1eXdhGi9RxceTRA9zdVM3Lx4un5LeHizydrwYj/SmJgqN9Iheo1OzNGLNFuZP7rM5z2XZu0Fp5fz+XCzX+Uaf6S//AJcmvJkSxNpSxVOrTP6m/wB1/nuP5upaEVLN8Lv0n/tdx+SuYufjn56KeTiTh47ItKbSpHMgwbEJoV8qkelMWqWE0IAj0pLuEkBRaaU0KXSlpTRJFCUKTSlpQBHpTQpdKWlAHFN2kh2+kg+cGYVtltOniMQwOBOp2t3wtbbxkaRJOwmTx3VawXG29piJ6zZXuR5KTpdTqf1NcCW2iLh3EbHbgJ4pGdxUXb7H4Ytv9i0r9ky0uPe/0y4uIMDTTu4sE2u64No3VTi8uaa+q+pzXVHh0AtizRq48BED4VtDSeQym8NEhwdpOpukQOInjHus5WIqNxdc7CG0zAvB0tidp6fqWGm0aaimZitTdTa0gyH7b8pO8ExI25+/dXFajpJcHjYQC089RJBHz9FZ4zDhtLDyxuotLgTJmCR4mkREQoH4Zmtndh7qj2kOmI1EloDAByjeTcp8cjTs70TVMqX4gtmx8QAPofl/kp2Ug9pnlzPS9tzbZWDsI5u7SJ2mDMAWAM6uBI6qvq5e4mQYvYbJqyvyw+NeEcVGbW3jb9X7qPFNqTZ0gbEzB6/JTim78wJt5pNqiQJtxV3HolvIp5t29EQ4fC1HiWsJjeNlGGumNN9o4z5FX9PNNJhtmi3v0RmYZJRB8FUEuZTdewL6j2tLSeAGp1+i6hl28r/gVlwxgkk+/ZlITQtJjOzg0t0OaXgVQ9s7PpDUYM31N/6VR1aEeVvOCA4HyIITU0ytKLQPCaFJCLy7J6tcxTaXRudgPMlEpKKtkRTk6QBpWgyHs6HeOqJA2b/+v2VzlX4dOkOq1Ii8Ux/3OH2Wup5LTZS0NEBotP3J3Kx+XzW/4cX/AL/Y1eNxEntlX/Rhcwz97T3dCGNbawH8AR2T4l5HjrvJ8mx9Fm83zFlDEkPY4kGSA2eZVvl3aihWgFlSmefdPA9SBCxndWaqq6NlhqbiL3HBw+44FQ5pl8t9FJkVaLA6mlWT6Ugt/kopSQOTTPL81wRaZiw+YJ+okoWlkzJB331AWiTAd7wD5g2Wkz0d246h4TIPmFUYHFNBkH4Rta7diCOJid+FlWdnXVhOM7OCo27oPwhxmQRuHcx8/NZbMMtfRdpeI5HgR0K2j8YBNOYtqYTy4sPF0cDxHGRKgLmVqZpuF+EmepDTzFz1F1f4fOnhqMu0U+TxY5e10zEQmhG5llzqL9J2N2nmP3QkL1EJKcVKPhmHJOLpnCS6SXdHNlzpS0qXSloXZwRaU2lTaU2lAEWlLSpdCWlBBDpRmAzJ9F2phvETyEg29oUGlLSuXFSVM6Tado0NDtKXU3gvDHObpkzI5kQI425dV1Vh7KdBtmyHP4Dw7NvuBuT0ETwzelTUHaQSLmIHS4MrO5OCGKDmjQ42WWSSgy6xbG1H7+FrWsb0aJjyLnT6FAOo6XwSPAL8tRkb+6iwePDjpcIJuCJuYsDqnrtG66zOg2HOa0gETpLyYPmIlZ6yRNP4pHNDHv8AEA6GEixsIBPDqb+gXONeWjw6TPT7hU9CiXuJJ0kNJm944Dr5qRlCpVIaHWO8kxHXyC7U00cuLTC8LXe4xDSdhANzyCJzTKqtP/eMIDrTwmbXGx81ZYPHMoxTojxbF53Pr9gr/DYnvqZp1BrHEgbRBHrslY87c1S6Jy4qhbZg6eEaQ25DhJIIsdpM8AItv8SepSef0mIBAMHpIMEleg1sta8aYAkQ2w8OwLusCGgefO1Pj+xTQ6ab9AMQDfxWAk7/AFWkuVp1Rlyxbd2ZLvnNIPiBvvI4XHslTOpzQf7Genwj5WjorCtg3hzW1WFpJJ1EWi4MHhDo25qtqUCCAOHdne4uZM8bcr22VuGeGQQ8UonOKo6HEdePuPlHurXLe1L8NS8NNzw119AB0jeXA8OqyWOxJqNYDOogTAkk6D1vu0ei1ALGY2i9zu7Y+lSNQAx43agbC0Wk+qr8/C54k16LfCkoZX+56D2a7T0sZSFWnxs5uxBG9lPiMfOyEwPZ6lRJNNoYTJOkBoJPEgDdDlulxB52Xm5SZtJRs4bk1FztTqbXHmRqPuVd4PLmgeFoHkAFVtqo7D48jiuYteyZL6LBuD0nYBO43lBuxpPFSUsQmKS9CnF+yh7Z4DXRc4fEBPsvLGY4tdPXzv8Az3E9V652jreAwd7Lx7GsioeF/muEk2yJWWlTEzTiY0EEXJhp5cwDHmCeiDfmDheYIIDwOU/EOrT8vJcB8MuLi8cxxA9Pv0QVR/Hl82QpjBHDkXNTMzWZDvipzt8487fJCQqqhWLXb7W8xuP+WP8A6qzw75HkfkbrY/HT1bx+vRn8yGy3OoSXelJbRmF9oS0qbSlpU2QQaEtCm0paEEEBYloU+lNoQBDpTaVPpTaEARNpkmAJJsAOJXWJy5wEm0WhWmQ0j3oc3cG3mtNmWUUCwzOrnJcfksHnZ956rwv6m3wsOkdn5Z5UXuB32K1eHxLqlMTT7wHi0i1rg8jPNZ/H4XQ4xPSRddZTgKjjIeabZiQCXOPJrRGo+wVBF+y9/wBjt0utokESZcR7WA9UGcs7oRMkjjb+c1cZblZYS6qakj4WvInjdwFuGyGzN8vPklyl3qjr9ynaPmrfJc2dTIaDAJAiLR6eZ91W6E2leh4vEUMf8flmFyeU5zqPhHoeFxVNwkGXH+0gADgOg/m6na6Y6XHn97FedU8Q9uziPW3sUSzPKzdn9NmzHIWsolw36Zws6N7XwzajNLwCDb+fzgqHMskoMBLjpFiDNrB9hNh6rPVs8ru3qO9IH0CCrVXP+JzneZJ+qiPCd9sl8pekZLG1BUrkiC0G7htE3gjgbD0V7gMpxOIrd/pDGDTpDyQXtbtDQCRxN434qHMKTQ4HlsNh5wtV2XwNV7NZ1Bpu2ZuOfkq/O5bV44Lx0aHEwxdZJeS7yDNKmnuq1OozTZjyLFsbahayta+H1OnhZKhhZbupqdSLFYvk0G+7QBVoFM1hVnpBTdyudQ2BGNKVUkBGd0Ao6zLFTrQXZQ4quXsM8jA6dV59muHOrW2YHuF6rgsANRJ3QeadmsOCHxckkt1HSSBJOlcq12Ekn0eXYKnVePDRrvb/AGUqj2g9C0EeiExuGdTfpcCJ4EEGDcSCARx3XobamLxgY/B1KbKIJaWyWvYWmBqEGxEERzQeP70VBhMe3vG1LMfuQT4Q+k/cETBHW4umKdd10cvDfV9nnDRe3L5tJ+ytMudIP86qtdSLKrmkyWPew9XNcWH/AKZ9VaZUzw+p+S0uIv8AWRm8j/bYXpTruEl6EyDR6EtCI0JtC4sCDQm0KfQloU2BBoTaERoTaEWQQaExaiNCNyjL+8qeIHQ0anxyHD1Ss2VY4OQ3Fj+Saii+7H5SO6LyPEduED/K0WHy7UH/AJQ60xfa+mdvNY3Fdp3l0UBDdmgeyhGbYyodIDrTM2AtxK8v8i9novjYVnXZ2iand0wS47ifcudv81aYHLWUW2ALojVAsNobyG1gq/D4gUxvLjBLjueB9F2/MYXDn9E0wfPCZBHH6xP2esxifE/ornMcy1CB5qp0K7+P4/yT3l4X9SpzM+kNF5ZBoS0qfQm0L0hhEGlMWqcsTFqAByxMWogsXJYhsET5Xg8OXhz2h7v77hsbQ3b1W2w2JbCxdPLxYhEipUZxkLyOWUnJt+T1GNRUEl4NjTrDhsuiAVl8PnkQHSEbTztvNJs71LkWT61U/wC12ninbjxzU7BqWpqqOo9CNxMoXHZhpB6CfZQ2QkEtNRzpZEA+K8Ejp1TYTJYA1OqOLSSXPLXFwPAwB9F5/hO1z6dRxuQ4k+XorJ34kv8Ays94Qov2huyS6Zb9l8jdhcRVIc1zS46Gt1E6ZMahEC0eyk7ZZxSoCm6qQ6pTcX02zcv0kBvleTwsFjM5/EXEuGljhTncgSQPW3yWUxNR7yHVHOe68ucZKbHH9ip5kvBCKxc5znXc5xc7q5xlx9yVocrZFP1WbwrSXADiQPmtfh6GloHJa/CheTb6MflTqFfYoSUmlJbRmmq0JaER3aXdqvYygbQkWIju0u7RsRQNoSLER3aXdqdgokyfKzWrNZwO/QeanzXAVKIdTZ8TnkAN4tBhvyv6q/7NYTTpMdZ5khWeaYca9UCSBdY/Nm5qvRqcSKg/3MBlvZ2o0lzjoPAb+8LQMc5ogi3NHvE7oOu3j8llNGkpWZ/MMOWvngT7WH3koes/TEmVaY58hVYeHyRwMJ2DC8stULy5FjjsyAsvKbQidCbQvS4saxRUYmBlyPJJyYNoTaEToTaE2xQPoXJYiSxcliLAHLFzoRJYuSxTZBzQq6bcPoiw8Ec0KWJhbZZ/J4ccr2j0y9g5csa1faCX0xyQ7wOK771A4ypxCwsmJwlrLybEMqnHaJOQOBXLcWRxVX/qidpR2EwD3nxAtCW0kMUrLbB44usiMTgHVKNQD4i0geosi8sy1rVaGhyNuRSzo8dxGV1WzqpvEc2lBOBAJ5L2bFU7XXm2dvDnkthpDp6WAg9Tv79E6E7dUJnGkZCk4lxJ6fdSVXripiJqOJuSb9eakwtNuoGpIbc89geUqy+uysuy2yPJi3xu3tA5fz7K70LnL6f9JsGYEX4cI+nyU5at7iqPxpx9mTyHLdqXoh0JKXSkrQg2Pdpu7ROhLQqOxYoG7tN3aJ0JaFOxFA3dqXC4I1HBoG5HojMDlrqrw1vqeAHMrW4bKmUGeG54k7k/ZKnl1VDIY3Ls4o0Q1oA/KICkx1Lwg8rFNRGyndcEdFQktky7F0ygqMQtY2R1YQhXUS4wASTwHFUKLqZlc/xWmGjcmT5K6w+Vsdgi9rRrBa4niW7EfMn0RVT8PzU1VKtSHES1gbIAAsC6bnyCsOz+Fijods4Fv1CvYV8dMrZpbpox3dpu7RlShBI5Ej2XBYthSMmgU003doosXPdqdiKBSxMWIrQmNNdbEUCFi5LEWaa5NNTsFApYuSxFFi5LEbEUCPZYqvqMmyuXMsqklZH5FK4yNPgPpo0OT5bTaLNvzO59VY18MOCrMpq2VvrkLFNVHNAQEVRKgoIljYKEDIccPAV5T2hwRhxBi/XaYXrWINivLM+x+mu6Ta4PXpPJNhe3QrJ4Mrgcs16vEdV9Nok9eX+FZ5DjqNODWZLp3EERYgxxO+32QIzM99LSA2bW2E8UFXfLnEXGp0Hm3U6D90+UXPpiE9e0bE50KlRgAAAlto/NB4cBA35Ky0rM9n8pqOc2ofC0EGSPi8v3Ws0LY/HxcMevr0ZvMkpTsg0JKbSktKymbPSlpUgTwsuy3RFpXVOiXEACSTAXcK+yLL4HeHc/D0HP1UOdIlRth+V4AUqccTdx5n9l1iHIkoWqqzdlpKjikLeRUzXeL0UNLeOak0IAirZdrdIIAIv/AICLw2EbT+EX4niUqambdcqKTs6cm1Q4CrqWH0kAcP2Vi4qAtUnJis1oaazx/cT73+6ENNWmbCaz/P6ABBmmr0ZdFKS7BTTTd2iu7Td2utjmgU01yaaKNNMaanYKBTTXJYijTXJprrYigU01yaaKLExpqdiKAMQ2GOPJp+ioWCQtFmYii/y+phZyg6yy+dK2kaXCXTZocpcI3VuCszllSFfUakrIfTNNB+HaiHKKjspl0jkirXC8W7bahjHsjYzx43n7L29zLLNZ9lLHul7Q4HmOKscaG89RPIlrDY8gwOT1Kp0MGo7ng0eZWmyTsboOqtDiNmi7Z5knfyWso4NrBDWho5AQuzTW1i4sY9y7Zk5M7l0ukCd2mLEUaa4LFdTKtA3dpIju0lNhRqYSCyX/AI6HBnzXdHtuXENbSLnOIAAO5NgFnass2bbLcH3j4/KLu/ZapjYQWVYTRTaCAHEAuj9UXjojwkSdssxVIRCiqMlSkptS5OgJzSCCpe9lPVrAIOtiRzUAGNrDguWY0B0KprYotM7g7/v5qLFYgOEtN0Emm1T5LkrOM7Ssogd89rJ/UQJ8gq3OvxNwzRpplzydy0WA8zxXcYN+DhyS8k2IMvceZJ+ai0rPHt5R/S/2H7pj28o/pf7BPUZfRWbRodKbSs7/AOPKJ2ZUPoERS7VtcYFKrPkB9Sp1kFoui1cliq8Z2iDGagyTMQSPtKGd2s0NmpSIdyDgbdZFvJdKMmTqXhYuSxUDe27TtRqGbCIKPq5o4snQaZOwJGqOZ5KHa8kKN+AqviGMgOcATsOJ9N1X4/NwwW9yq2nhi95dPw3LuX+Vl+1OZfFBPILmc9UPhiV9lpU7QuqvNOZEEmCIt0HVc4Wtcgqk7OUdIni7c85W3PZprqQe2Wu+R8wsrNkuXZoY4UuitFSDZaHKQS2Vmi2HFp3FlrMtowweQVaY+JY0CUZTFlBQaiWWUohkjGobG4IOEH+FFyuy2Qulado5dNUylp5LTAl9Q+TREe6sst7OUXeIhzgdtR+fhhVHazEijh3O/MYa3zP+JWm7NYsVMNScPzMafcK9j5M5umynk48IK0jiv2RoOFg5h5hxPydKzuadk6tKS3+o3mBcDq39pW6TgqzHNKPsryxxZ5T3adelVclouJcabSTuY3TJ/wDiV9Cfgf2fOegr0L8KezWuocU8eGmdNKeL/wAzvQW8yeSy+QZQMTUZTa6C43J4NFyY8pXrVDMaeGpNpUmw1g0j9z1mUn51OPQyOJqXZo5hcPxQHFZLFdpX8LKqq509x3/nqkWPo3FXNGjiga+dennAWQOLcTufdNWr3tvA+6Ao0VTM5/N7Lj/UjeT7qipOeeiOpYRx3K6S+wIc+zd9Og91INJYNTtUkEA32IuBdYjEduMS7Z4YOTGtHzMn5q17Z56Gh2Gpi9u8eeVnaWj2k+ixRarUIJK6KuSfdJk9fFue7U4lxO5JJJ9SuNaiISTbEBAciMvwFSvUbSpNL3uMAD5k8gOajynKauKf3dBveOjhs0c3HYBe+5D2coYcMNKm1p0aS6PEdpk8SYXE8moyENjKdjfw3NGo9+J0ucBDAD4QSLunjwHDig8XlRp1O5AhzjNR3HTvY8l6ZTG/mUNicspucXFviI0z0VdZXdssqCXg83xGDDfFAAbZg4W4qqpZOap1vmDcDn1K9Yx2QUqtMMcIA2Isf8qtxeTUqDHVLu0jwh0RJsLcV2sxOpB2MyJlOm5+kS7wjYw0bj1P0QmZdi6r3FzXsOo3BkEDpzsrfsu7+kQReSfQq7BSnN3ZJT5NkLaDNJANoOxmd15F+JXY6p/rw3DUiaOkPcZbDHuJlokzAEHj8UcF7i94Ek7NBJ9Lrz/McWXOJPG/uq2bI4osYYbPsyOV9ntDQNzx5LeU8NFIeSrcDTvdXWLqhtPyCoXt2y61XSMJhcLrxjxwa4k+hWuotEqjyuiWguPx1XFzugJmPRXtNsBQ3Z0lSDqRUr4KB76F0Ki6s51CHFE4VrnbAn6e6fCZS513eEcuP+FesYAAALBPx4nLt9FfJlS6XZSYnsrSrlrsQNTWSQyfDPN3OOW1zuo8jIAAGwkR04K+r0tTSDYEQY3hVGAwYZUcWkkTAnpx95VuMIxXRVlNy8lxCaCuW1F2HLo5OZSXcpIA8M/D7DkY+NwKLzPXVTb9ytnj2aHEe3ksh+HNNwxxJP8A6LxH/wA6Z+xXpWb4UVKeqPE36cQk4P0Il+TIYmrZDU3KbH7wnwGDL3AASnUT6JKbYEqZrGg6ncgrc9nHxuAeSrMbg3MIB6hdKjk6bjgLNCMwmp5vshMJl03KsTUDWwCuqQHmHaoTja076/lpEfKEPleS18Q8No0nVDMEgeFv/E7ZvqVvcTllB+KLn02VHQ2Q/UQfCN2zG0L0jLC3um6WtYIHhaAAPIBNeTVIr/FbPJv/ACixmmdVCf063+06IWj/AA/7Adyaj8XRYagcBTDtDwGgXc2JEknc3t1XoULlzY2Snkk1QxY4p2NRwzW/C1rZ3gAfRdhsH5pakxcljBMC5/N5LqbSuKO0njdAHVRyoe1P+7p/8c/JXNR0lVHapv8ASaeTvspXkATIcRDyOBH8+q03BY3Kan9UeR+krZN29ES8gV2dVtNB390N+5+QKw9V8lartRV+BvIFx9bD6FZZ7LrOzyuRoceNRs7puAumr1i8wTbkoSUzBdVywT08PeUc1tkPSKtsDlbn3d4W/M+S7hFydI5nJRVsEo4RzzDRP0HmrnD5e2i3VGt/08uQRtGkGCGiAocQTpIkSeZ4K9jwqPb8lDJmcul4DsK2Wid9ypAs6M+c1sCJ9xH7pjn7z+keifQg0hIQjaEKhdmzz+Y+kBRGs55iXO9ypoDQVMYxu7h5C6GqZz+ke/7IXDZO91z4R8/ZWdDLmM4SeZugAL/adTl/ylJW2pJQB4l+HNeceB/7Lz82L1xtOWweIhMklYVUCX5MtiMgeapFo5yNloMpyltJtru4n9k6SaQFVag4oOs0Pg6RZw362+6dJAFXmwNMkbDceRuq7Bk1HSdvskknR8WQQCkDVJcJlxn3hb1uGNEAtJLOIJu314hJJGT0Qg9lWRKkDrJJJJ0cMPBJ+3qkkgDms6wHM/Lddk2SSQBFT3Vd2lZNA9CD84SSUryBmcuf/Vb5rd0DLR5JJLqfkhGUzyrqqu6HT7WVLVTJLHyfqZq4/wBKIoRWBwTqhgevQSB90kkQW0kmTNtK0XWBwLWmSC8jyAB9d0ViM5DbRHv16eXskktSEIx6RmSm5O2B1s+J2CipMq19th1hJJd+DkIp9m3ndzR7lEs7Mji8+gASSXNgF0sjpN4E+ZRdOi1tmgDyCSSAOiU0pkkANCSSSkD/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linds(horizontal)">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blinds(horizontal)">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linds(horizontal)">
                                      <p:cBhvr>
                                        <p:cTn id="25" dur="500"/>
                                        <p:tgtEl>
                                          <p:spTgt spid="6">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linds(horizontal)">
                                      <p:cBhvr>
                                        <p:cTn id="28" dur="500"/>
                                        <p:tgtEl>
                                          <p:spTgt spid="6">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linds(horizontal)">
                                      <p:cBhvr>
                                        <p:cTn id="31" dur="500"/>
                                        <p:tgtEl>
                                          <p:spTgt spid="6">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blinds(horizontal)">
                                      <p:cBhvr>
                                        <p:cTn id="34" dur="500"/>
                                        <p:tgtEl>
                                          <p:spTgt spid="6">
                                            <p:txEl>
                                              <p:pRg st="8" end="8"/>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blinds(horizontal)">
                                      <p:cBhvr>
                                        <p:cTn id="37" dur="500"/>
                                        <p:tgtEl>
                                          <p:spTgt spid="6">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blinds(horizontal)">
                                      <p:cBhvr>
                                        <p:cTn id="42" dur="500"/>
                                        <p:tgtEl>
                                          <p:spTgt spid="6">
                                            <p:txEl>
                                              <p:pRg st="10" end="10"/>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6">
                                            <p:txEl>
                                              <p:pRg st="11" end="11"/>
                                            </p:txEl>
                                          </p:spTgt>
                                        </p:tgtEl>
                                        <p:attrNameLst>
                                          <p:attrName>style.visibility</p:attrName>
                                        </p:attrNameLst>
                                      </p:cBhvr>
                                      <p:to>
                                        <p:strVal val="visible"/>
                                      </p:to>
                                    </p:set>
                                    <p:animEffect transition="in" filter="blinds(horizontal)">
                                      <p:cBhvr>
                                        <p:cTn id="45" dur="500"/>
                                        <p:tgtEl>
                                          <p:spTgt spid="6">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6">
                                            <p:txEl>
                                              <p:pRg st="12" end="12"/>
                                            </p:txEl>
                                          </p:spTgt>
                                        </p:tgtEl>
                                        <p:attrNameLst>
                                          <p:attrName>style.visibility</p:attrName>
                                        </p:attrNameLst>
                                      </p:cBhvr>
                                      <p:to>
                                        <p:strVal val="visible"/>
                                      </p:to>
                                    </p:set>
                                    <p:animEffect transition="in" filter="blinds(horizontal)">
                                      <p:cBhvr>
                                        <p:cTn id="50" dur="500"/>
                                        <p:tgtEl>
                                          <p:spTgt spid="6">
                                            <p:txEl>
                                              <p:pRg st="12" end="1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6">
                                            <p:txEl>
                                              <p:pRg st="13" end="13"/>
                                            </p:txEl>
                                          </p:spTgt>
                                        </p:tgtEl>
                                        <p:attrNameLst>
                                          <p:attrName>style.visibility</p:attrName>
                                        </p:attrNameLst>
                                      </p:cBhvr>
                                      <p:to>
                                        <p:strVal val="visible"/>
                                      </p:to>
                                    </p:set>
                                    <p:animEffect transition="in" filter="blinds(horizontal)">
                                      <p:cBhvr>
                                        <p:cTn id="55" dur="500"/>
                                        <p:tgtEl>
                                          <p:spTgt spid="6">
                                            <p:txEl>
                                              <p:pRg st="13" end="13"/>
                                            </p:txEl>
                                          </p:spTgt>
                                        </p:tgtEl>
                                      </p:cBhvr>
                                    </p:animEffect>
                                  </p:childTnLst>
                                </p:cTn>
                              </p:par>
                              <p:par>
                                <p:cTn id="56" presetID="3" presetClass="entr" presetSubtype="10" fill="hold" nodeType="withEffect">
                                  <p:stCondLst>
                                    <p:cond delay="0"/>
                                  </p:stCondLst>
                                  <p:childTnLst>
                                    <p:set>
                                      <p:cBhvr>
                                        <p:cTn id="57" dur="1" fill="hold">
                                          <p:stCondLst>
                                            <p:cond delay="0"/>
                                          </p:stCondLst>
                                        </p:cTn>
                                        <p:tgtEl>
                                          <p:spTgt spid="6">
                                            <p:txEl>
                                              <p:pRg st="14" end="14"/>
                                            </p:txEl>
                                          </p:spTgt>
                                        </p:tgtEl>
                                        <p:attrNameLst>
                                          <p:attrName>style.visibility</p:attrName>
                                        </p:attrNameLst>
                                      </p:cBhvr>
                                      <p:to>
                                        <p:strVal val="visible"/>
                                      </p:to>
                                    </p:set>
                                    <p:animEffect transition="in" filter="blinds(horizontal)">
                                      <p:cBhvr>
                                        <p:cTn id="58" dur="500"/>
                                        <p:tgtEl>
                                          <p:spTgt spid="6">
                                            <p:txEl>
                                              <p:pRg st="14" end="1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6">
                                            <p:txEl>
                                              <p:pRg st="15" end="15"/>
                                            </p:txEl>
                                          </p:spTgt>
                                        </p:tgtEl>
                                        <p:attrNameLst>
                                          <p:attrName>style.visibility</p:attrName>
                                        </p:attrNameLst>
                                      </p:cBhvr>
                                      <p:to>
                                        <p:strVal val="visible"/>
                                      </p:to>
                                    </p:set>
                                    <p:animEffect transition="in" filter="blinds(horizontal)">
                                      <p:cBhvr>
                                        <p:cTn id="63"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srcRect/>
          <a:stretch>
            <a:fillRect/>
          </a:stretch>
        </p:blipFill>
        <p:spPr bwMode="auto">
          <a:xfrm>
            <a:off x="228600" y="228600"/>
            <a:ext cx="8688836" cy="6400800"/>
          </a:xfrm>
          <a:prstGeom prst="rect">
            <a:avLst/>
          </a:prstGeom>
          <a:noFill/>
          <a:ln w="9525">
            <a:noFill/>
            <a:miter lim="800000"/>
            <a:headEnd/>
            <a:tailEnd/>
          </a:ln>
        </p:spPr>
      </p:pic>
      <p:sp>
        <p:nvSpPr>
          <p:cNvPr id="3" name="TextBox 2"/>
          <p:cNvSpPr txBox="1"/>
          <p:nvPr/>
        </p:nvSpPr>
        <p:spPr>
          <a:xfrm>
            <a:off x="3245710" y="3439180"/>
            <a:ext cx="341761" cy="523220"/>
          </a:xfrm>
          <a:prstGeom prst="rect">
            <a:avLst/>
          </a:prstGeom>
          <a:noFill/>
        </p:spPr>
        <p:txBody>
          <a:bodyPr wrap="none" rtlCol="0">
            <a:spAutoFit/>
          </a:bodyPr>
          <a:lstStyle/>
          <a:p>
            <a:r>
              <a:rPr lang="en-US" b="1" dirty="0">
                <a:solidFill>
                  <a:srgbClr val="000000"/>
                </a:solidFill>
                <a:sym typeface="Symbol"/>
              </a:rPr>
              <a:t></a:t>
            </a:r>
            <a:endParaRPr lang="en-US" b="1" dirty="0">
              <a:solidFill>
                <a:srgbClr val="000000"/>
              </a:solidFill>
            </a:endParaRPr>
          </a:p>
        </p:txBody>
      </p:sp>
      <p:sp>
        <p:nvSpPr>
          <p:cNvPr id="4" name="TextBox 3"/>
          <p:cNvSpPr txBox="1"/>
          <p:nvPr/>
        </p:nvSpPr>
        <p:spPr>
          <a:xfrm>
            <a:off x="152400" y="4552652"/>
            <a:ext cx="4408579" cy="2000548"/>
          </a:xfrm>
          <a:prstGeom prst="rect">
            <a:avLst/>
          </a:prstGeom>
          <a:noFill/>
        </p:spPr>
        <p:txBody>
          <a:bodyPr wrap="none" rtlCol="0">
            <a:spAutoFit/>
          </a:bodyPr>
          <a:lstStyle/>
          <a:p>
            <a:pPr algn="l"/>
            <a:r>
              <a:rPr lang="en-US" sz="2000" b="1" dirty="0">
                <a:solidFill>
                  <a:srgbClr val="FF0000"/>
                </a:solidFill>
              </a:rPr>
              <a:t>Ta increases with Ts, but H</a:t>
            </a:r>
            <a:r>
              <a:rPr lang="en-US" sz="2000" b="1" baseline="-25000" dirty="0">
                <a:solidFill>
                  <a:srgbClr val="FF0000"/>
                </a:solidFill>
              </a:rPr>
              <a:t>2</a:t>
            </a:r>
            <a:r>
              <a:rPr lang="en-US" sz="2000" b="1" dirty="0">
                <a:solidFill>
                  <a:srgbClr val="FF0000"/>
                </a:solidFill>
              </a:rPr>
              <a:t>O</a:t>
            </a:r>
          </a:p>
          <a:p>
            <a:pPr algn="l"/>
            <a:r>
              <a:rPr lang="en-US" sz="2000" b="1" dirty="0">
                <a:solidFill>
                  <a:srgbClr val="FF0000"/>
                </a:solidFill>
              </a:rPr>
              <a:t>and thus </a:t>
            </a:r>
            <a:r>
              <a:rPr lang="en-US" sz="2400" b="1" dirty="0">
                <a:solidFill>
                  <a:srgbClr val="FF0000"/>
                </a:solidFill>
                <a:sym typeface="Symbol"/>
              </a:rPr>
              <a:t></a:t>
            </a:r>
            <a:r>
              <a:rPr lang="en-US" sz="2000" b="1" dirty="0">
                <a:solidFill>
                  <a:srgbClr val="FF0000"/>
                </a:solidFill>
                <a:sym typeface="Symbol"/>
              </a:rPr>
              <a:t> also increases with Ts,</a:t>
            </a:r>
          </a:p>
          <a:p>
            <a:pPr algn="l"/>
            <a:r>
              <a:rPr lang="en-US" sz="2000" b="1" dirty="0">
                <a:solidFill>
                  <a:srgbClr val="FF0000"/>
                </a:solidFill>
                <a:sym typeface="Symbol"/>
              </a:rPr>
              <a:t>leading to faster increases in F</a:t>
            </a:r>
            <a:r>
              <a:rPr lang="en-US" sz="2000" b="1" baseline="30000" dirty="0">
                <a:solidFill>
                  <a:srgbClr val="FF0000"/>
                </a:solidFill>
                <a:sym typeface="Symbol"/>
              </a:rPr>
              <a:t> </a:t>
            </a:r>
            <a:r>
              <a:rPr lang="en-US" sz="2000" b="1" dirty="0">
                <a:solidFill>
                  <a:srgbClr val="FF0000"/>
                </a:solidFill>
                <a:sym typeface="Symbol"/>
              </a:rPr>
              <a:t>than F</a:t>
            </a:r>
            <a:r>
              <a:rPr lang="en-US" sz="2000" b="1" baseline="30000" dirty="0">
                <a:solidFill>
                  <a:srgbClr val="FF0000"/>
                </a:solidFill>
                <a:sym typeface="Symbol"/>
              </a:rPr>
              <a:t></a:t>
            </a:r>
            <a:r>
              <a:rPr lang="en-US" sz="2000" b="1" dirty="0">
                <a:solidFill>
                  <a:srgbClr val="FF0000"/>
                </a:solidFill>
                <a:sym typeface="Symbol"/>
              </a:rPr>
              <a:t>, </a:t>
            </a:r>
          </a:p>
          <a:p>
            <a:pPr algn="l"/>
            <a:r>
              <a:rPr lang="en-US" sz="2000" b="1" dirty="0">
                <a:solidFill>
                  <a:srgbClr val="FF0000"/>
                </a:solidFill>
                <a:sym typeface="Symbol"/>
              </a:rPr>
              <a:t>which allows atmospheric latent </a:t>
            </a:r>
          </a:p>
          <a:p>
            <a:pPr algn="l"/>
            <a:r>
              <a:rPr lang="en-US" sz="2000" b="1" dirty="0">
                <a:solidFill>
                  <a:srgbClr val="FF0000"/>
                </a:solidFill>
                <a:sym typeface="Symbol"/>
              </a:rPr>
              <a:t>heating or </a:t>
            </a:r>
            <a:r>
              <a:rPr lang="en-US" sz="2000" b="1" dirty="0" err="1">
                <a:solidFill>
                  <a:srgbClr val="FF0000"/>
                </a:solidFill>
                <a:sym typeface="Symbol"/>
              </a:rPr>
              <a:t>precip</a:t>
            </a:r>
            <a:r>
              <a:rPr lang="en-US" sz="2000" b="1" dirty="0">
                <a:solidFill>
                  <a:srgbClr val="FF0000"/>
                </a:solidFill>
                <a:sym typeface="Symbol"/>
              </a:rPr>
              <a:t>. to increase with Ts. </a:t>
            </a:r>
          </a:p>
          <a:p>
            <a:pPr algn="l"/>
            <a:r>
              <a:rPr lang="en-US" sz="2000" b="1" dirty="0">
                <a:solidFill>
                  <a:srgbClr val="FF0000"/>
                </a:solidFill>
              </a:rPr>
              <a:t> </a:t>
            </a:r>
          </a:p>
        </p:txBody>
      </p:sp>
      <p:sp>
        <p:nvSpPr>
          <p:cNvPr id="5" name="TextBox 4"/>
          <p:cNvSpPr txBox="1"/>
          <p:nvPr/>
        </p:nvSpPr>
        <p:spPr>
          <a:xfrm>
            <a:off x="6583683" y="304800"/>
            <a:ext cx="2514600" cy="523220"/>
          </a:xfrm>
          <a:prstGeom prst="rect">
            <a:avLst/>
          </a:prstGeom>
          <a:solidFill>
            <a:schemeClr val="tx1"/>
          </a:solidFill>
        </p:spPr>
        <p:txBody>
          <a:bodyPr wrap="square" rtlCol="0">
            <a:spAutoFit/>
          </a:bodyPr>
          <a:lstStyle/>
          <a:p>
            <a:r>
              <a:rPr lang="en-US" b="1" dirty="0">
                <a:solidFill>
                  <a:schemeClr val="accent1">
                    <a:lumMod val="50000"/>
                  </a:schemeClr>
                </a:solidFill>
              </a:rPr>
              <a:t>vs. Precipitation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51</a:t>
            </a:fld>
            <a:endParaRPr lang="en-US" dirty="0">
              <a:solidFill>
                <a:schemeClr val="bg2"/>
              </a:solidFill>
            </a:endParaRPr>
          </a:p>
        </p:txBody>
      </p:sp>
      <p:sp>
        <p:nvSpPr>
          <p:cNvPr id="2050" name="Rectangle 2"/>
          <p:cNvSpPr>
            <a:spLocks noGrp="1" noChangeArrowheads="1"/>
          </p:cNvSpPr>
          <p:nvPr>
            <p:ph type="ctrTitle" idx="4294967295"/>
          </p:nvPr>
        </p:nvSpPr>
        <p:spPr>
          <a:xfrm>
            <a:off x="0" y="381000"/>
            <a:ext cx="7848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7. Atmospheric Circulation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6" name="Rectangle 3"/>
          <p:cNvSpPr txBox="1">
            <a:spLocks noChangeArrowheads="1"/>
          </p:cNvSpPr>
          <p:nvPr/>
        </p:nvSpPr>
        <p:spPr bwMode="auto">
          <a:xfrm>
            <a:off x="76200" y="1066800"/>
            <a:ext cx="8763000" cy="55626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latin typeface="Microsoft Sans Serif" pitchFamily="34" charset="0"/>
              </a:rPr>
              <a:t>Some basics of atmospheric circulation:</a:t>
            </a:r>
          </a:p>
          <a:p>
            <a:pPr marL="342900" indent="-342900" algn="l">
              <a:spcBef>
                <a:spcPct val="20000"/>
              </a:spcBef>
              <a:defRPr/>
            </a:pPr>
            <a:r>
              <a:rPr lang="en-US" sz="2000" b="1" kern="0" dirty="0">
                <a:latin typeface="Microsoft Sans Serif" pitchFamily="34" charset="0"/>
              </a:rPr>
              <a:t>     </a:t>
            </a:r>
            <a:r>
              <a:rPr lang="en-US" sz="2000" b="1" kern="0" dirty="0" err="1">
                <a:latin typeface="Microsoft Sans Serif" pitchFamily="34" charset="0"/>
              </a:rPr>
              <a:t>Geostropic</a:t>
            </a:r>
            <a:r>
              <a:rPr lang="en-US" sz="2000" b="1" kern="0" dirty="0">
                <a:latin typeface="Microsoft Sans Serif" pitchFamily="34" charset="0"/>
              </a:rPr>
              <a:t> flow, Thermal Wind, </a:t>
            </a:r>
            <a:r>
              <a:rPr lang="en-US" sz="2000" b="1" kern="0" dirty="0" err="1">
                <a:latin typeface="Microsoft Sans Serif" pitchFamily="34" charset="0"/>
              </a:rPr>
              <a:t>Barotropic</a:t>
            </a:r>
            <a:r>
              <a:rPr lang="en-US" sz="2000" b="1" kern="0" dirty="0">
                <a:latin typeface="Microsoft Sans Serif" pitchFamily="34" charset="0"/>
              </a:rPr>
              <a:t> </a:t>
            </a:r>
            <a:r>
              <a:rPr lang="en-US" sz="2000" b="1" kern="0" dirty="0" err="1">
                <a:latin typeface="Microsoft Sans Serif" pitchFamily="34" charset="0"/>
              </a:rPr>
              <a:t>vs.Baroclinic</a:t>
            </a:r>
            <a:r>
              <a:rPr lang="en-US" sz="2000" b="1" kern="0" dirty="0">
                <a:latin typeface="Microsoft Sans Serif" pitchFamily="34" charset="0"/>
              </a:rPr>
              <a:t> fields, Temperature vs. Pressure levels,  Surface vs. Upper-level flows</a:t>
            </a:r>
          </a:p>
          <a:p>
            <a:pPr marL="342900" indent="-342900" algn="l">
              <a:spcBef>
                <a:spcPct val="20000"/>
              </a:spcBef>
              <a:defRPr/>
            </a:pPr>
            <a:r>
              <a:rPr lang="en-US" sz="2000" b="1" kern="0" dirty="0">
                <a:latin typeface="Microsoft Sans Serif" pitchFamily="34" charset="0"/>
              </a:rPr>
              <a:t>	Conservation of Angular Momentum</a:t>
            </a:r>
          </a:p>
          <a:p>
            <a:pPr marL="342900" indent="-342900" algn="l">
              <a:spcBef>
                <a:spcPct val="20000"/>
              </a:spcBef>
              <a:buFont typeface="Arial" pitchFamily="34" charset="0"/>
              <a:buChar char="•"/>
              <a:defRPr/>
            </a:pPr>
            <a:r>
              <a:rPr lang="en-US" b="1" kern="0" dirty="0">
                <a:solidFill>
                  <a:schemeClr val="tx2"/>
                </a:solidFill>
                <a:latin typeface="Microsoft Sans Serif" pitchFamily="34" charset="0"/>
              </a:rPr>
              <a:t>Overview of the mean circulation</a:t>
            </a:r>
          </a:p>
          <a:p>
            <a:pPr marL="342900" indent="-342900" algn="l">
              <a:spcBef>
                <a:spcPct val="20000"/>
              </a:spcBef>
              <a:buFontTx/>
              <a:buChar char="•"/>
              <a:defRPr/>
            </a:pPr>
            <a:endParaRPr lang="en-US" sz="1400" b="1" kern="0" dirty="0">
              <a:solidFill>
                <a:schemeClr val="bg1"/>
              </a:solidFill>
              <a:latin typeface="Microsoft Sans Serif" pitchFamily="34" charset="0"/>
            </a:endParaRPr>
          </a:p>
          <a:p>
            <a:pPr marL="342900" indent="-342900" algn="l">
              <a:spcBef>
                <a:spcPct val="20000"/>
              </a:spcBef>
              <a:buFontTx/>
              <a:buChar char="•"/>
              <a:defRPr/>
            </a:pPr>
            <a:r>
              <a:rPr lang="en-US" b="1" kern="0" dirty="0">
                <a:latin typeface="Microsoft Sans Serif" pitchFamily="34" charset="0"/>
              </a:rPr>
              <a:t>Zonal average and mid-latitude eddies</a:t>
            </a:r>
          </a:p>
          <a:p>
            <a:pPr marL="342900" indent="-342900" algn="l">
              <a:spcBef>
                <a:spcPct val="20000"/>
              </a:spcBef>
              <a:buFontTx/>
              <a:buChar char="•"/>
              <a:defRPr/>
            </a:pPr>
            <a:endParaRPr lang="en-US" sz="1100" b="1" kern="0" dirty="0">
              <a:solidFill>
                <a:schemeClr val="tx2"/>
              </a:solidFill>
              <a:latin typeface="Microsoft Sans Serif" pitchFamily="34" charset="0"/>
            </a:endParaRPr>
          </a:p>
          <a:p>
            <a:pPr marL="342900" indent="-342900" algn="l">
              <a:spcBef>
                <a:spcPct val="20000"/>
              </a:spcBef>
              <a:buFontTx/>
              <a:buChar char="•"/>
              <a:defRPr/>
            </a:pPr>
            <a:endParaRPr lang="en-US" sz="1000" b="1" kern="0" dirty="0">
              <a:solidFill>
                <a:schemeClr val="tx2"/>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Meridional transport of energy, moisture </a:t>
            </a:r>
          </a:p>
          <a:p>
            <a:pPr marL="800100" lvl="1" indent="-342900" algn="l">
              <a:spcBef>
                <a:spcPct val="20000"/>
              </a:spcBef>
              <a:defRPr/>
            </a:pPr>
            <a:r>
              <a:rPr lang="en-US" b="1" kern="0" dirty="0">
                <a:solidFill>
                  <a:schemeClr val="tx2"/>
                </a:solidFill>
                <a:latin typeface="Microsoft Sans Serif" pitchFamily="34" charset="0"/>
              </a:rPr>
              <a:t>and momentum</a:t>
            </a:r>
          </a:p>
          <a:p>
            <a:pPr marL="342900" indent="-342900" algn="l">
              <a:spcBef>
                <a:spcPct val="20000"/>
              </a:spcBef>
              <a:defRPr/>
            </a:pPr>
            <a:endParaRPr lang="en-US" sz="1400" b="1" kern="0" dirty="0">
              <a:solidFill>
                <a:schemeClr val="tx2"/>
              </a:solidFill>
              <a:latin typeface="Microsoft Sans Serif" pitchFamily="34" charset="0"/>
            </a:endParaRPr>
          </a:p>
          <a:p>
            <a:pPr marL="342900" lvl="1" indent="-342900" algn="l">
              <a:spcBef>
                <a:spcPct val="20000"/>
              </a:spcBef>
              <a:buFont typeface="Arial" pitchFamily="34" charset="0"/>
              <a:buChar char="•"/>
              <a:defRPr/>
            </a:pPr>
            <a:r>
              <a:rPr lang="en-US" b="1" kern="0" dirty="0">
                <a:latin typeface="Microsoft Sans Serif" pitchFamily="34" charset="0"/>
              </a:rPr>
              <a:t>Circulation and regional climate</a:t>
            </a:r>
            <a:endParaRPr lang="en-US" sz="20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err="1">
                <a:ln>
                  <a:noFill/>
                </a:ln>
                <a:solidFill>
                  <a:schemeClr val="tx2"/>
                </a:solidFill>
                <a:effectLst/>
                <a:uLnTx/>
                <a:uFillTx/>
                <a:latin typeface="Arial" charset="0"/>
                <a:ea typeface="SimSun" pitchFamily="2" charset="-122"/>
                <a:cs typeface="+mj-cs"/>
              </a:rPr>
              <a:t>Geostrophic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Flow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114018" y="914400"/>
            <a:ext cx="2456122" cy="830997"/>
          </a:xfrm>
          <a:prstGeom prst="rect">
            <a:avLst/>
          </a:prstGeom>
          <a:noFill/>
        </p:spPr>
        <p:txBody>
          <a:bodyPr wrap="none" rtlCol="0">
            <a:spAutoFit/>
          </a:bodyPr>
          <a:lstStyle/>
          <a:p>
            <a:pPr algn="l"/>
            <a:r>
              <a:rPr lang="en-US" sz="2400" b="1" dirty="0"/>
              <a:t>Since  Ro </a:t>
            </a:r>
            <a:r>
              <a:rPr lang="en-US" sz="2400" b="1" dirty="0">
                <a:sym typeface="Symbol"/>
              </a:rPr>
              <a:t> </a:t>
            </a:r>
            <a:r>
              <a:rPr lang="en-US" sz="2400" b="1" dirty="0"/>
              <a:t>0.1 </a:t>
            </a:r>
          </a:p>
          <a:p>
            <a:pPr algn="l"/>
            <a:r>
              <a:rPr lang="en-US" sz="2400" b="1" dirty="0"/>
              <a:t>outside the tropic: </a:t>
            </a:r>
          </a:p>
        </p:txBody>
      </p:sp>
      <p:graphicFrame>
        <p:nvGraphicFramePr>
          <p:cNvPr id="7" name="Object 6"/>
          <p:cNvGraphicFramePr>
            <a:graphicFrameLocks noChangeAspect="1"/>
          </p:cNvGraphicFramePr>
          <p:nvPr/>
        </p:nvGraphicFramePr>
        <p:xfrm>
          <a:off x="2400300" y="930275"/>
          <a:ext cx="5768975" cy="2290763"/>
        </p:xfrm>
        <a:graphic>
          <a:graphicData uri="http://schemas.openxmlformats.org/presentationml/2006/ole">
            <mc:AlternateContent xmlns:mc="http://schemas.openxmlformats.org/markup-compatibility/2006">
              <mc:Choice xmlns:v="urn:schemas-microsoft-com:vml" Requires="v">
                <p:oleObj name="Equation" r:id="rId2" imgW="3708360" imgH="1473120" progId="Equation.3">
                  <p:embed/>
                </p:oleObj>
              </mc:Choice>
              <mc:Fallback>
                <p:oleObj name="Equation" r:id="rId2" imgW="3708360" imgH="1473120" progId="Equation.3">
                  <p:embed/>
                  <p:pic>
                    <p:nvPicPr>
                      <p:cNvPr id="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930275"/>
                        <a:ext cx="5768975" cy="2290763"/>
                      </a:xfrm>
                      <a:prstGeom prst="rect">
                        <a:avLst/>
                      </a:prstGeom>
                      <a:solidFill>
                        <a:schemeClr val="tx1"/>
                      </a:solidFill>
                    </p:spPr>
                  </p:pic>
                </p:oleObj>
              </mc:Fallback>
            </mc:AlternateContent>
          </a:graphicData>
        </a:graphic>
      </p:graphicFrame>
      <p:sp>
        <p:nvSpPr>
          <p:cNvPr id="21" name="Rectangle 20"/>
          <p:cNvSpPr/>
          <p:nvPr/>
        </p:nvSpPr>
        <p:spPr bwMode="auto">
          <a:xfrm>
            <a:off x="3078890" y="2362200"/>
            <a:ext cx="51054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TextBox 21"/>
          <p:cNvSpPr txBox="1"/>
          <p:nvPr/>
        </p:nvSpPr>
        <p:spPr>
          <a:xfrm>
            <a:off x="7239000" y="1752600"/>
            <a:ext cx="1963999" cy="646331"/>
          </a:xfrm>
          <a:prstGeom prst="rect">
            <a:avLst/>
          </a:prstGeom>
          <a:noFill/>
        </p:spPr>
        <p:txBody>
          <a:bodyPr wrap="none" rtlCol="0">
            <a:spAutoFit/>
          </a:bodyPr>
          <a:lstStyle/>
          <a:p>
            <a:r>
              <a:rPr lang="en-US" sz="1800" b="1" dirty="0">
                <a:solidFill>
                  <a:schemeClr val="tx2"/>
                </a:solidFill>
              </a:rPr>
              <a:t>Warmer air</a:t>
            </a:r>
            <a:r>
              <a:rPr lang="en-US" sz="1800" b="1" dirty="0">
                <a:solidFill>
                  <a:schemeClr val="tx2"/>
                </a:solidFill>
                <a:sym typeface="Wingdings" pitchFamily="2" charset="2"/>
              </a:rPr>
              <a:t></a:t>
            </a:r>
          </a:p>
          <a:p>
            <a:r>
              <a:rPr lang="en-US" sz="1800" b="1" dirty="0">
                <a:solidFill>
                  <a:schemeClr val="tx2"/>
                </a:solidFill>
                <a:sym typeface="Wingdings" pitchFamily="2" charset="2"/>
              </a:rPr>
              <a:t>Higher Z for same p</a:t>
            </a:r>
            <a:endParaRPr lang="en-US" sz="1800" b="1" dirty="0">
              <a:solidFill>
                <a:schemeClr val="tx2"/>
              </a:solidFill>
            </a:endParaRPr>
          </a:p>
        </p:txBody>
      </p:sp>
      <p:grpSp>
        <p:nvGrpSpPr>
          <p:cNvPr id="4" name="Group 23"/>
          <p:cNvGrpSpPr/>
          <p:nvPr/>
        </p:nvGrpSpPr>
        <p:grpSpPr>
          <a:xfrm>
            <a:off x="609600" y="3276600"/>
            <a:ext cx="7696200" cy="3429000"/>
            <a:chOff x="609600" y="3276600"/>
            <a:chExt cx="7696200" cy="3429000"/>
          </a:xfrm>
        </p:grpSpPr>
        <p:grpSp>
          <p:nvGrpSpPr>
            <p:cNvPr id="5" name="Group 19"/>
            <p:cNvGrpSpPr/>
            <p:nvPr/>
          </p:nvGrpSpPr>
          <p:grpSpPr>
            <a:xfrm>
              <a:off x="609600" y="3276600"/>
              <a:ext cx="7667625" cy="3429000"/>
              <a:chOff x="457200" y="3086100"/>
              <a:chExt cx="7820025" cy="3619500"/>
            </a:xfrm>
          </p:grpSpPr>
          <p:pic>
            <p:nvPicPr>
              <p:cNvPr id="2052" name="Picture 4"/>
              <p:cNvPicPr>
                <a:picLocks noChangeAspect="1" noChangeArrowheads="1"/>
              </p:cNvPicPr>
              <p:nvPr/>
            </p:nvPicPr>
            <p:blipFill>
              <a:blip r:embed="rId4" cstate="print"/>
              <a:srcRect/>
              <a:stretch>
                <a:fillRect/>
              </a:stretch>
            </p:blipFill>
            <p:spPr bwMode="auto">
              <a:xfrm>
                <a:off x="457200" y="3086100"/>
                <a:ext cx="7820025" cy="3619500"/>
              </a:xfrm>
              <a:prstGeom prst="rect">
                <a:avLst/>
              </a:prstGeom>
              <a:noFill/>
              <a:ln w="9525">
                <a:noFill/>
                <a:miter lim="800000"/>
                <a:headEnd/>
                <a:tailEnd/>
              </a:ln>
            </p:spPr>
          </p:pic>
          <p:sp>
            <p:nvSpPr>
              <p:cNvPr id="11" name="TextBox 10"/>
              <p:cNvSpPr txBox="1"/>
              <p:nvPr/>
            </p:nvSpPr>
            <p:spPr>
              <a:xfrm>
                <a:off x="741473" y="6091535"/>
                <a:ext cx="1925527" cy="461665"/>
              </a:xfrm>
              <a:prstGeom prst="rect">
                <a:avLst/>
              </a:prstGeom>
              <a:noFill/>
            </p:spPr>
            <p:txBody>
              <a:bodyPr wrap="none" rtlCol="0">
                <a:spAutoFit/>
              </a:bodyPr>
              <a:lstStyle/>
              <a:p>
                <a:pPr algn="l"/>
                <a:r>
                  <a:rPr lang="en-US" sz="2400" b="1" dirty="0"/>
                  <a:t>Anti-cyclonic: </a:t>
                </a:r>
              </a:p>
            </p:txBody>
          </p:sp>
          <p:sp>
            <p:nvSpPr>
              <p:cNvPr id="12" name="TextBox 11"/>
              <p:cNvSpPr txBox="1"/>
              <p:nvPr/>
            </p:nvSpPr>
            <p:spPr>
              <a:xfrm>
                <a:off x="5236070" y="6167735"/>
                <a:ext cx="1393330" cy="461665"/>
              </a:xfrm>
              <a:prstGeom prst="rect">
                <a:avLst/>
              </a:prstGeom>
              <a:noFill/>
            </p:spPr>
            <p:txBody>
              <a:bodyPr wrap="none" rtlCol="0">
                <a:spAutoFit/>
              </a:bodyPr>
              <a:lstStyle/>
              <a:p>
                <a:pPr algn="l"/>
                <a:r>
                  <a:rPr lang="en-US" sz="2400" b="1" dirty="0"/>
                  <a:t>Cyclonic: </a:t>
                </a:r>
              </a:p>
            </p:txBody>
          </p:sp>
          <p:cxnSp>
            <p:nvCxnSpPr>
              <p:cNvPr id="14" name="Straight Connector 13"/>
              <p:cNvCxnSpPr/>
              <p:nvPr/>
            </p:nvCxnSpPr>
            <p:spPr bwMode="auto">
              <a:xfrm>
                <a:off x="7086600" y="4038600"/>
                <a:ext cx="0" cy="1524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5" name="Straight Connector 14"/>
              <p:cNvCxnSpPr/>
              <p:nvPr/>
            </p:nvCxnSpPr>
            <p:spPr bwMode="auto">
              <a:xfrm>
                <a:off x="7086600" y="4038600"/>
                <a:ext cx="152400" cy="762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8" name="Straight Connector 17"/>
              <p:cNvCxnSpPr/>
              <p:nvPr/>
            </p:nvCxnSpPr>
            <p:spPr bwMode="auto">
              <a:xfrm>
                <a:off x="1777312" y="5377246"/>
                <a:ext cx="0" cy="1524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9" name="Straight Connector 18"/>
              <p:cNvCxnSpPr/>
              <p:nvPr/>
            </p:nvCxnSpPr>
            <p:spPr bwMode="auto">
              <a:xfrm>
                <a:off x="1777312" y="5377246"/>
                <a:ext cx="152400" cy="76200"/>
              </a:xfrm>
              <a:prstGeom prst="line">
                <a:avLst/>
              </a:prstGeom>
              <a:solidFill>
                <a:schemeClr val="accent1"/>
              </a:solidFill>
              <a:ln w="19050" cap="flat" cmpd="sng" algn="ctr">
                <a:solidFill>
                  <a:schemeClr val="bg2"/>
                </a:solidFill>
                <a:prstDash val="solid"/>
                <a:round/>
                <a:headEnd type="none" w="med" len="med"/>
                <a:tailEnd type="none" w="med" len="sm"/>
              </a:ln>
              <a:effectLst/>
            </p:spPr>
          </p:cxnSp>
        </p:grpSp>
        <p:sp>
          <p:nvSpPr>
            <p:cNvPr id="10" name="TextBox 9"/>
            <p:cNvSpPr txBox="1"/>
            <p:nvPr/>
          </p:nvSpPr>
          <p:spPr>
            <a:xfrm>
              <a:off x="2844445" y="3276600"/>
              <a:ext cx="2815194" cy="646331"/>
            </a:xfrm>
            <a:prstGeom prst="rect">
              <a:avLst/>
            </a:prstGeom>
            <a:noFill/>
          </p:spPr>
          <p:txBody>
            <a:bodyPr wrap="none" rtlCol="0">
              <a:spAutoFit/>
            </a:bodyPr>
            <a:lstStyle/>
            <a:p>
              <a:pPr algn="l"/>
              <a:r>
                <a:rPr lang="en-US" sz="1800" b="1" dirty="0"/>
                <a:t>For the Northern Hemisphere</a:t>
              </a:r>
            </a:p>
            <a:p>
              <a:r>
                <a:rPr lang="en-US" sz="1800" b="1" dirty="0"/>
                <a:t>(opposite in the S.H.) </a:t>
              </a:r>
            </a:p>
          </p:txBody>
        </p:sp>
        <p:sp>
          <p:nvSpPr>
            <p:cNvPr id="17" name="TextBox 16"/>
            <p:cNvSpPr txBox="1"/>
            <p:nvPr/>
          </p:nvSpPr>
          <p:spPr>
            <a:xfrm>
              <a:off x="6890028" y="3352800"/>
              <a:ext cx="1415772" cy="369332"/>
            </a:xfrm>
            <a:prstGeom prst="rect">
              <a:avLst/>
            </a:prstGeom>
            <a:noFill/>
          </p:spPr>
          <p:txBody>
            <a:bodyPr wrap="none" rtlCol="0">
              <a:spAutoFit/>
            </a:bodyPr>
            <a:lstStyle/>
            <a:p>
              <a:r>
                <a:rPr lang="en-US" sz="1800" b="1" dirty="0">
                  <a:latin typeface="Arial" pitchFamily="34" charset="0"/>
                  <a:cs typeface="Arial" pitchFamily="34" charset="0"/>
                </a:rPr>
                <a:t>Above PBL</a:t>
              </a:r>
            </a:p>
          </p:txBody>
        </p:sp>
      </p:grpSp>
      <p:grpSp>
        <p:nvGrpSpPr>
          <p:cNvPr id="8" name="Group 27"/>
          <p:cNvGrpSpPr/>
          <p:nvPr/>
        </p:nvGrpSpPr>
        <p:grpSpPr>
          <a:xfrm>
            <a:off x="6324917" y="5181600"/>
            <a:ext cx="1676083" cy="1090262"/>
            <a:chOff x="6324917" y="5181600"/>
            <a:chExt cx="1676083" cy="1090262"/>
          </a:xfrm>
        </p:grpSpPr>
        <p:grpSp>
          <p:nvGrpSpPr>
            <p:cNvPr id="9" name="Group 32"/>
            <p:cNvGrpSpPr/>
            <p:nvPr/>
          </p:nvGrpSpPr>
          <p:grpSpPr>
            <a:xfrm>
              <a:off x="6324917" y="5181600"/>
              <a:ext cx="990283" cy="1090262"/>
              <a:chOff x="6324917" y="5181600"/>
              <a:chExt cx="990283" cy="1090262"/>
            </a:xfrm>
          </p:grpSpPr>
          <p:cxnSp>
            <p:nvCxnSpPr>
              <p:cNvPr id="29" name="Straight Arrow Connector 28"/>
              <p:cNvCxnSpPr/>
              <p:nvPr/>
            </p:nvCxnSpPr>
            <p:spPr bwMode="auto">
              <a:xfrm flipH="1">
                <a:off x="6553200" y="5715000"/>
                <a:ext cx="152400" cy="3048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grpSp>
            <p:nvGrpSpPr>
              <p:cNvPr id="13" name="Group 31"/>
              <p:cNvGrpSpPr/>
              <p:nvPr/>
            </p:nvGrpSpPr>
            <p:grpSpPr>
              <a:xfrm>
                <a:off x="6324917" y="5181600"/>
                <a:ext cx="990283" cy="1090262"/>
                <a:chOff x="6324917" y="5181600"/>
                <a:chExt cx="990283" cy="1090262"/>
              </a:xfrm>
            </p:grpSpPr>
            <p:cxnSp>
              <p:nvCxnSpPr>
                <p:cNvPr id="25" name="Straight Arrow Connector 24"/>
                <p:cNvCxnSpPr/>
                <p:nvPr/>
              </p:nvCxnSpPr>
              <p:spPr bwMode="auto">
                <a:xfrm flipV="1">
                  <a:off x="6705600" y="5181600"/>
                  <a:ext cx="228600" cy="5334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cxnSp>
              <p:nvCxnSpPr>
                <p:cNvPr id="27" name="Straight Arrow Connector 26"/>
                <p:cNvCxnSpPr/>
                <p:nvPr/>
              </p:nvCxnSpPr>
              <p:spPr bwMode="auto">
                <a:xfrm>
                  <a:off x="6705600" y="5715000"/>
                  <a:ext cx="609600" cy="3810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sp>
              <p:nvSpPr>
                <p:cNvPr id="31" name="TextBox 30"/>
                <p:cNvSpPr txBox="1"/>
                <p:nvPr/>
              </p:nvSpPr>
              <p:spPr>
                <a:xfrm>
                  <a:off x="6324917" y="5933308"/>
                  <a:ext cx="352982" cy="338554"/>
                </a:xfrm>
                <a:prstGeom prst="rect">
                  <a:avLst/>
                </a:prstGeom>
                <a:noFill/>
              </p:spPr>
              <p:txBody>
                <a:bodyPr wrap="none" rtlCol="0">
                  <a:spAutoFit/>
                </a:bodyPr>
                <a:lstStyle/>
                <a:p>
                  <a:r>
                    <a:rPr lang="en-US" sz="1600" b="1" dirty="0">
                      <a:solidFill>
                        <a:srgbClr val="FF0000"/>
                      </a:solidFill>
                    </a:rPr>
                    <a:t>Fr</a:t>
                  </a:r>
                  <a:endParaRPr lang="en-US" b="1" dirty="0">
                    <a:solidFill>
                      <a:srgbClr val="FF0000"/>
                    </a:solidFill>
                  </a:endParaRPr>
                </a:p>
              </p:txBody>
            </p:sp>
          </p:grpSp>
        </p:grpSp>
        <p:sp>
          <p:nvSpPr>
            <p:cNvPr id="26" name="TextBox 25"/>
            <p:cNvSpPr txBox="1"/>
            <p:nvPr/>
          </p:nvSpPr>
          <p:spPr>
            <a:xfrm>
              <a:off x="6953534" y="5181600"/>
              <a:ext cx="1047466" cy="307777"/>
            </a:xfrm>
            <a:prstGeom prst="rect">
              <a:avLst/>
            </a:prstGeom>
            <a:noFill/>
          </p:spPr>
          <p:txBody>
            <a:bodyPr wrap="none" rtlCol="0">
              <a:spAutoFit/>
            </a:bodyPr>
            <a:lstStyle/>
            <a:p>
              <a:r>
                <a:rPr lang="en-US" sz="1400" b="1" dirty="0">
                  <a:solidFill>
                    <a:srgbClr val="FF0000"/>
                  </a:solidFill>
                </a:rPr>
                <a:t>With friction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Thermal Wind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76200" y="838200"/>
            <a:ext cx="9029982" cy="830997"/>
          </a:xfrm>
          <a:prstGeom prst="rect">
            <a:avLst/>
          </a:prstGeom>
          <a:noFill/>
        </p:spPr>
        <p:txBody>
          <a:bodyPr wrap="square" rtlCol="0">
            <a:spAutoFit/>
          </a:bodyPr>
          <a:lstStyle/>
          <a:p>
            <a:pPr algn="l"/>
            <a:r>
              <a:rPr lang="en-US" sz="2400" b="1" dirty="0"/>
              <a:t>The </a:t>
            </a:r>
            <a:r>
              <a:rPr lang="en-US" sz="2400" b="1" dirty="0" err="1"/>
              <a:t>geostrophic</a:t>
            </a:r>
            <a:r>
              <a:rPr lang="en-US" sz="2400" b="1" dirty="0"/>
              <a:t> wind must have vertical shear if horizontal T gradient (or </a:t>
            </a:r>
            <a:r>
              <a:rPr lang="en-US" sz="2400" b="1" dirty="0" err="1">
                <a:solidFill>
                  <a:schemeClr val="tx2"/>
                </a:solidFill>
              </a:rPr>
              <a:t>baroclinity</a:t>
            </a:r>
            <a:r>
              <a:rPr lang="en-US" sz="2400" b="1" dirty="0"/>
              <a:t>) exists:</a:t>
            </a:r>
          </a:p>
        </p:txBody>
      </p:sp>
      <p:sp>
        <p:nvSpPr>
          <p:cNvPr id="30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75" name="Object 3"/>
          <p:cNvGraphicFramePr>
            <a:graphicFrameLocks noChangeAspect="1"/>
          </p:cNvGraphicFramePr>
          <p:nvPr/>
        </p:nvGraphicFramePr>
        <p:xfrm>
          <a:off x="1679575" y="1652588"/>
          <a:ext cx="5730875" cy="2233612"/>
        </p:xfrm>
        <a:graphic>
          <a:graphicData uri="http://schemas.openxmlformats.org/presentationml/2006/ole">
            <mc:AlternateContent xmlns:mc="http://schemas.openxmlformats.org/markup-compatibility/2006">
              <mc:Choice xmlns:v="urn:schemas-microsoft-com:vml" Requires="v">
                <p:oleObj name="Equation" r:id="rId2" imgW="3530520" imgH="1358640" progId="Equation.3">
                  <p:embed/>
                </p:oleObj>
              </mc:Choice>
              <mc:Fallback>
                <p:oleObj name="Equation" r:id="rId2" imgW="3530520" imgH="1358640" progId="Equation.3">
                  <p:embed/>
                  <p:pic>
                    <p:nvPicPr>
                      <p:cNvPr id="307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652588"/>
                        <a:ext cx="5730875" cy="2233612"/>
                      </a:xfrm>
                      <a:prstGeom prst="rect">
                        <a:avLst/>
                      </a:prstGeom>
                      <a:solidFill>
                        <a:schemeClr val="tx1"/>
                      </a:solidFill>
                    </p:spPr>
                  </p:pic>
                </p:oleObj>
              </mc:Fallback>
            </mc:AlternateContent>
          </a:graphicData>
        </a:graphic>
      </p:graphicFrame>
      <p:grpSp>
        <p:nvGrpSpPr>
          <p:cNvPr id="4" name="Group 26"/>
          <p:cNvGrpSpPr/>
          <p:nvPr/>
        </p:nvGrpSpPr>
        <p:grpSpPr>
          <a:xfrm>
            <a:off x="1676399" y="3810000"/>
            <a:ext cx="6019801" cy="2971800"/>
            <a:chOff x="1614805" y="3733800"/>
            <a:chExt cx="6081396" cy="3048000"/>
          </a:xfrm>
        </p:grpSpPr>
        <p:pic>
          <p:nvPicPr>
            <p:cNvPr id="17" name="Picture 16"/>
            <p:cNvPicPr/>
            <p:nvPr/>
          </p:nvPicPr>
          <p:blipFill>
            <a:blip r:embed="rId4" cstate="print"/>
            <a:srcRect/>
            <a:stretch>
              <a:fillRect/>
            </a:stretch>
          </p:blipFill>
          <p:spPr bwMode="auto">
            <a:xfrm>
              <a:off x="1614805" y="3810000"/>
              <a:ext cx="6081396" cy="2971800"/>
            </a:xfrm>
            <a:prstGeom prst="rect">
              <a:avLst/>
            </a:prstGeom>
            <a:solidFill>
              <a:schemeClr val="tx1"/>
            </a:solidFill>
            <a:ln w="9525">
              <a:noFill/>
              <a:miter lim="800000"/>
              <a:headEnd/>
              <a:tailEnd/>
            </a:ln>
          </p:spPr>
        </p:pic>
        <p:sp>
          <p:nvSpPr>
            <p:cNvPr id="20" name="TextBox 19"/>
            <p:cNvSpPr txBox="1"/>
            <p:nvPr/>
          </p:nvSpPr>
          <p:spPr>
            <a:xfrm>
              <a:off x="3265301" y="3733800"/>
              <a:ext cx="1521955" cy="400110"/>
            </a:xfrm>
            <a:prstGeom prst="rect">
              <a:avLst/>
            </a:prstGeom>
            <a:noFill/>
          </p:spPr>
          <p:txBody>
            <a:bodyPr wrap="none" rtlCol="0">
              <a:spAutoFit/>
            </a:bodyPr>
            <a:lstStyle/>
            <a:p>
              <a:r>
                <a:rPr lang="en-US" sz="2000" b="1" dirty="0"/>
                <a:t>Summer Asia</a:t>
              </a:r>
            </a:p>
          </p:txBody>
        </p:sp>
        <p:sp>
          <p:nvSpPr>
            <p:cNvPr id="23" name="Rectangle 22"/>
            <p:cNvSpPr/>
            <p:nvPr/>
          </p:nvSpPr>
          <p:spPr bwMode="auto">
            <a:xfrm>
              <a:off x="2743200" y="4343400"/>
              <a:ext cx="838200" cy="381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Right Arrow 21"/>
            <p:cNvSpPr/>
            <p:nvPr/>
          </p:nvSpPr>
          <p:spPr bwMode="auto">
            <a:xfrm rot="10800000">
              <a:off x="2438400" y="4355756"/>
              <a:ext cx="914400" cy="304800"/>
            </a:xfrm>
            <a:prstGeom prst="rightArrow">
              <a:avLst/>
            </a:prstGeom>
            <a:solidFill>
              <a:schemeClr val="accent4">
                <a:lumMod val="75000"/>
              </a:schemeClr>
            </a:solid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5" name="Rectangle 24"/>
            <p:cNvSpPr/>
            <p:nvPr/>
          </p:nvSpPr>
          <p:spPr bwMode="auto">
            <a:xfrm>
              <a:off x="6477000" y="4324866"/>
              <a:ext cx="533400" cy="381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6" name="Down Arrow 25"/>
            <p:cNvSpPr/>
            <p:nvPr/>
          </p:nvSpPr>
          <p:spPr bwMode="auto">
            <a:xfrm rot="1800000">
              <a:off x="6432952" y="4234979"/>
              <a:ext cx="251387" cy="457200"/>
            </a:xfrm>
            <a:prstGeom prst="downArrow">
              <a:avLst/>
            </a:prstGeom>
            <a:solidFill>
              <a:schemeClr val="accent4">
                <a:lumMod val="75000"/>
              </a:schemeClr>
            </a:solid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76200" y="441682"/>
            <a:ext cx="6553200" cy="6416318"/>
            <a:chOff x="533400" y="441682"/>
            <a:chExt cx="6553200" cy="6416318"/>
          </a:xfrm>
        </p:grpSpPr>
        <p:grpSp>
          <p:nvGrpSpPr>
            <p:cNvPr id="6" name="Group 5"/>
            <p:cNvGrpSpPr/>
            <p:nvPr/>
          </p:nvGrpSpPr>
          <p:grpSpPr>
            <a:xfrm>
              <a:off x="533400" y="441682"/>
              <a:ext cx="6553200" cy="6416318"/>
              <a:chOff x="838200" y="441682"/>
              <a:chExt cx="6553200" cy="6416318"/>
            </a:xfrm>
          </p:grpSpPr>
          <p:pic>
            <p:nvPicPr>
              <p:cNvPr id="95234" name="Picture 2"/>
              <p:cNvPicPr>
                <a:picLocks noChangeAspect="1" noChangeArrowheads="1"/>
              </p:cNvPicPr>
              <p:nvPr/>
            </p:nvPicPr>
            <p:blipFill>
              <a:blip r:embed="rId2" cstate="print"/>
              <a:srcRect/>
              <a:stretch>
                <a:fillRect/>
              </a:stretch>
            </p:blipFill>
            <p:spPr bwMode="auto">
              <a:xfrm>
                <a:off x="838200" y="441682"/>
                <a:ext cx="6553200" cy="6416318"/>
              </a:xfrm>
              <a:prstGeom prst="rect">
                <a:avLst/>
              </a:prstGeom>
              <a:noFill/>
              <a:ln w="9525">
                <a:noFill/>
                <a:miter lim="800000"/>
                <a:headEnd/>
                <a:tailEnd/>
              </a:ln>
            </p:spPr>
          </p:pic>
          <p:sp>
            <p:nvSpPr>
              <p:cNvPr id="4" name="TextBox 3"/>
              <p:cNvSpPr txBox="1"/>
              <p:nvPr/>
            </p:nvSpPr>
            <p:spPr>
              <a:xfrm>
                <a:off x="1685081" y="4882978"/>
                <a:ext cx="628698" cy="400110"/>
              </a:xfrm>
              <a:prstGeom prst="rect">
                <a:avLst/>
              </a:prstGeom>
              <a:noFill/>
            </p:spPr>
            <p:txBody>
              <a:bodyPr wrap="none" rtlCol="0">
                <a:spAutoFit/>
              </a:bodyPr>
              <a:lstStyle/>
              <a:p>
                <a:r>
                  <a:rPr lang="en-US" sz="2000" b="1" dirty="0"/>
                  <a:t>Pole</a:t>
                </a:r>
              </a:p>
            </p:txBody>
          </p:sp>
          <p:sp>
            <p:nvSpPr>
              <p:cNvPr id="5" name="TextBox 4"/>
              <p:cNvSpPr txBox="1"/>
              <p:nvPr/>
            </p:nvSpPr>
            <p:spPr>
              <a:xfrm>
                <a:off x="5596574" y="4876224"/>
                <a:ext cx="979756" cy="400110"/>
              </a:xfrm>
              <a:prstGeom prst="rect">
                <a:avLst/>
              </a:prstGeom>
              <a:noFill/>
            </p:spPr>
            <p:txBody>
              <a:bodyPr wrap="none" rtlCol="0">
                <a:spAutoFit/>
              </a:bodyPr>
              <a:lstStyle/>
              <a:p>
                <a:r>
                  <a:rPr lang="en-US" sz="2000" b="1" dirty="0"/>
                  <a:t>Equator</a:t>
                </a:r>
              </a:p>
            </p:txBody>
          </p:sp>
        </p:grpSp>
        <p:sp>
          <p:nvSpPr>
            <p:cNvPr id="7" name="TextBox 6"/>
            <p:cNvSpPr txBox="1"/>
            <p:nvPr/>
          </p:nvSpPr>
          <p:spPr>
            <a:xfrm>
              <a:off x="2391000" y="1967356"/>
              <a:ext cx="561372" cy="830997"/>
            </a:xfrm>
            <a:prstGeom prst="rect">
              <a:avLst/>
            </a:prstGeom>
            <a:noFill/>
          </p:spPr>
          <p:txBody>
            <a:bodyPr wrap="none" rtlCol="0">
              <a:spAutoFit/>
            </a:bodyPr>
            <a:lstStyle/>
            <a:p>
              <a:r>
                <a:rPr lang="en-US" sz="4800" b="1" dirty="0">
                  <a:solidFill>
                    <a:schemeClr val="bg1"/>
                  </a:solidFill>
                  <a:latin typeface="Arial" pitchFamily="34" charset="0"/>
                  <a:cs typeface="Arial" pitchFamily="34" charset="0"/>
                </a:rPr>
                <a:t>L</a:t>
              </a:r>
              <a:endParaRPr lang="en-US" sz="3600" b="1" dirty="0">
                <a:solidFill>
                  <a:schemeClr val="bg1"/>
                </a:solidFill>
                <a:latin typeface="Arial" pitchFamily="34" charset="0"/>
                <a:cs typeface="Arial" pitchFamily="34" charset="0"/>
              </a:endParaRPr>
            </a:p>
          </p:txBody>
        </p:sp>
        <p:sp>
          <p:nvSpPr>
            <p:cNvPr id="8" name="TextBox 7"/>
            <p:cNvSpPr txBox="1"/>
            <p:nvPr/>
          </p:nvSpPr>
          <p:spPr>
            <a:xfrm>
              <a:off x="4648200" y="1981200"/>
              <a:ext cx="628698" cy="830997"/>
            </a:xfrm>
            <a:prstGeom prst="rect">
              <a:avLst/>
            </a:prstGeom>
            <a:noFill/>
          </p:spPr>
          <p:txBody>
            <a:bodyPr wrap="none" rtlCol="0">
              <a:spAutoFit/>
            </a:bodyPr>
            <a:lstStyle/>
            <a:p>
              <a:r>
                <a:rPr lang="en-US" sz="4800" b="1" dirty="0">
                  <a:solidFill>
                    <a:schemeClr val="tx2"/>
                  </a:solidFill>
                  <a:latin typeface="Arial" pitchFamily="34" charset="0"/>
                  <a:cs typeface="Arial" pitchFamily="34" charset="0"/>
                </a:rPr>
                <a:t>H</a:t>
              </a:r>
              <a:endParaRPr lang="en-US" sz="3600" b="1" dirty="0">
                <a:solidFill>
                  <a:schemeClr val="tx2"/>
                </a:solidFill>
                <a:latin typeface="Arial" pitchFamily="34" charset="0"/>
                <a:cs typeface="Arial" pitchFamily="34" charset="0"/>
              </a:endParaRPr>
            </a:p>
          </p:txBody>
        </p:sp>
      </p:grpSp>
      <p:sp>
        <p:nvSpPr>
          <p:cNvPr id="3" name="Text Box 2"/>
          <p:cNvSpPr txBox="1">
            <a:spLocks noChangeArrowheads="1"/>
          </p:cNvSpPr>
          <p:nvPr/>
        </p:nvSpPr>
        <p:spPr bwMode="auto">
          <a:xfrm>
            <a:off x="-122540" y="76200"/>
            <a:ext cx="7056740" cy="5355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200" b="1" dirty="0">
                <a:solidFill>
                  <a:srgbClr val="FF3300"/>
                </a:solidFill>
                <a:effectLst>
                  <a:outerShdw blurRad="50800" dist="38100" dir="2700000" algn="tl" rotWithShape="0">
                    <a:prstClr val="black">
                      <a:alpha val="40000"/>
                    </a:prstClr>
                  </a:outerShdw>
                </a:effectLst>
                <a:latin typeface="Arial" charset="0"/>
              </a:rPr>
              <a:t>Temperature .vs. Pressure Surface</a:t>
            </a:r>
          </a:p>
        </p:txBody>
      </p:sp>
      <p:graphicFrame>
        <p:nvGraphicFramePr>
          <p:cNvPr id="10" name="Object 9"/>
          <p:cNvGraphicFramePr>
            <a:graphicFrameLocks noChangeAspect="1"/>
          </p:cNvGraphicFramePr>
          <p:nvPr/>
        </p:nvGraphicFramePr>
        <p:xfrm>
          <a:off x="6019800" y="4572000"/>
          <a:ext cx="3048000" cy="1219200"/>
        </p:xfrm>
        <a:graphic>
          <a:graphicData uri="http://schemas.openxmlformats.org/presentationml/2006/ole">
            <mc:AlternateContent xmlns:mc="http://schemas.openxmlformats.org/markup-compatibility/2006">
              <mc:Choice xmlns:v="urn:schemas-microsoft-com:vml" Requires="v">
                <p:oleObj name="Equation" r:id="rId3" imgW="1650960" imgH="660240" progId="Equation.3">
                  <p:embed/>
                </p:oleObj>
              </mc:Choice>
              <mc:Fallback>
                <p:oleObj name="Equation" r:id="rId3" imgW="1650960" imgH="660240" progId="Equation.3">
                  <p:embed/>
                  <p:pic>
                    <p:nvPicPr>
                      <p:cNvPr id="1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0"/>
                        <a:ext cx="3048000" cy="1219200"/>
                      </a:xfrm>
                      <a:prstGeom prst="rect">
                        <a:avLst/>
                      </a:prstGeom>
                      <a:solidFill>
                        <a:schemeClr val="tx1"/>
                      </a:solidFill>
                    </p:spPr>
                  </p:pic>
                </p:oleObj>
              </mc:Fallback>
            </mc:AlternateContent>
          </a:graphicData>
        </a:graphic>
      </p:graphicFrame>
      <p:sp>
        <p:nvSpPr>
          <p:cNvPr id="11" name="TextBox 10"/>
          <p:cNvSpPr txBox="1"/>
          <p:nvPr/>
        </p:nvSpPr>
        <p:spPr>
          <a:xfrm>
            <a:off x="6445825" y="587276"/>
            <a:ext cx="2698175" cy="1754326"/>
          </a:xfrm>
          <a:prstGeom prst="rect">
            <a:avLst/>
          </a:prstGeom>
          <a:noFill/>
        </p:spPr>
        <p:txBody>
          <a:bodyPr wrap="none" rtlCol="0">
            <a:spAutoFit/>
          </a:bodyPr>
          <a:lstStyle/>
          <a:p>
            <a:pPr algn="l"/>
            <a:r>
              <a:rPr lang="en-US" sz="1800" b="1" dirty="0"/>
              <a:t>Warm air expands</a:t>
            </a:r>
          </a:p>
          <a:p>
            <a:pPr algn="l">
              <a:buFont typeface="Wingdings"/>
              <a:buChar char="à"/>
            </a:pPr>
            <a:r>
              <a:rPr lang="en-US" sz="1800" b="1" dirty="0">
                <a:sym typeface="Wingdings" pitchFamily="2" charset="2"/>
              </a:rPr>
              <a:t>Higher pressure surfaces</a:t>
            </a:r>
          </a:p>
          <a:p>
            <a:pPr algn="l"/>
            <a:r>
              <a:rPr lang="en-US" sz="1800" b="1" dirty="0">
                <a:sym typeface="Wingdings" pitchFamily="2" charset="2"/>
              </a:rPr>
              <a:t>    in the atmosphere</a:t>
            </a:r>
          </a:p>
          <a:p>
            <a:pPr algn="l"/>
            <a:r>
              <a:rPr lang="en-US" sz="1800" b="1" dirty="0">
                <a:sym typeface="Wingdings" pitchFamily="2" charset="2"/>
              </a:rPr>
              <a:t>Cold air contracts</a:t>
            </a:r>
          </a:p>
          <a:p>
            <a:pPr algn="l">
              <a:buFont typeface="Wingdings"/>
              <a:buChar char="à"/>
            </a:pPr>
            <a:r>
              <a:rPr lang="en-US" sz="1800" b="1" dirty="0">
                <a:sym typeface="Wingdings" pitchFamily="2" charset="2"/>
              </a:rPr>
              <a:t>Lower pressure surfaces</a:t>
            </a:r>
          </a:p>
          <a:p>
            <a:pPr algn="l"/>
            <a:r>
              <a:rPr lang="en-US" sz="1800" b="1" dirty="0">
                <a:sym typeface="Wingdings" pitchFamily="2" charset="2"/>
              </a:rPr>
              <a:t>    in the atmosphere</a:t>
            </a:r>
            <a:endParaRPr lang="en-US" sz="1800" b="1" dirty="0"/>
          </a:p>
        </p:txBody>
      </p:sp>
      <p:grpSp>
        <p:nvGrpSpPr>
          <p:cNvPr id="9" name="Group 14"/>
          <p:cNvGrpSpPr/>
          <p:nvPr/>
        </p:nvGrpSpPr>
        <p:grpSpPr>
          <a:xfrm>
            <a:off x="1046202" y="2556808"/>
            <a:ext cx="8171395" cy="1938992"/>
            <a:chOff x="1046202" y="2556808"/>
            <a:chExt cx="8171395" cy="1938992"/>
          </a:xfrm>
        </p:grpSpPr>
        <p:cxnSp>
          <p:nvCxnSpPr>
            <p:cNvPr id="13" name="Straight Connector 12"/>
            <p:cNvCxnSpPr/>
            <p:nvPr/>
          </p:nvCxnSpPr>
          <p:spPr bwMode="auto">
            <a:xfrm flipV="1">
              <a:off x="1046202" y="3258066"/>
              <a:ext cx="4572000" cy="76200"/>
            </a:xfrm>
            <a:prstGeom prst="line">
              <a:avLst/>
            </a:prstGeom>
            <a:solidFill>
              <a:schemeClr val="accent1"/>
            </a:solidFill>
            <a:ln w="34925" cap="flat" cmpd="sng" algn="ctr">
              <a:solidFill>
                <a:schemeClr val="tx2"/>
              </a:solidFill>
              <a:prstDash val="solid"/>
              <a:round/>
              <a:headEnd type="none" w="med" len="med"/>
              <a:tailEnd type="none" w="med" len="sm"/>
            </a:ln>
            <a:effectLst/>
          </p:spPr>
        </p:cxnSp>
        <p:sp>
          <p:nvSpPr>
            <p:cNvPr id="14" name="TextBox 13"/>
            <p:cNvSpPr txBox="1"/>
            <p:nvPr/>
          </p:nvSpPr>
          <p:spPr>
            <a:xfrm>
              <a:off x="6400800" y="2556808"/>
              <a:ext cx="2816797" cy="1938992"/>
            </a:xfrm>
            <a:prstGeom prst="rect">
              <a:avLst/>
            </a:prstGeom>
            <a:noFill/>
          </p:spPr>
          <p:txBody>
            <a:bodyPr wrap="none" rtlCol="0">
              <a:spAutoFit/>
            </a:bodyPr>
            <a:lstStyle/>
            <a:p>
              <a:pPr algn="l"/>
              <a:r>
                <a:rPr lang="en-US" sz="2000" b="1" dirty="0">
                  <a:solidFill>
                    <a:schemeClr val="tx2"/>
                  </a:solidFill>
                </a:rPr>
                <a:t>Higher p surface</a:t>
              </a:r>
            </a:p>
            <a:p>
              <a:pPr algn="l">
                <a:buFont typeface="Wingdings"/>
                <a:buChar char="à"/>
              </a:pPr>
              <a:r>
                <a:rPr lang="en-US" sz="2000" b="1" dirty="0">
                  <a:solidFill>
                    <a:schemeClr val="tx2"/>
                  </a:solidFill>
                  <a:sym typeface="Wingdings" pitchFamily="2" charset="2"/>
                </a:rPr>
                <a:t>Higher Geopotential</a:t>
              </a:r>
            </a:p>
            <a:p>
              <a:pPr algn="l"/>
              <a:r>
                <a:rPr lang="en-US" sz="2000" b="1" dirty="0">
                  <a:solidFill>
                    <a:schemeClr val="tx2"/>
                  </a:solidFill>
                  <a:sym typeface="Wingdings" pitchFamily="2" charset="2"/>
                </a:rPr>
                <a:t>     Height (Z) for a given p </a:t>
              </a:r>
            </a:p>
            <a:p>
              <a:pPr algn="l"/>
              <a:r>
                <a:rPr lang="en-US" sz="2000" b="1" dirty="0">
                  <a:solidFill>
                    <a:schemeClr val="tx2"/>
                  </a:solidFill>
                  <a:sym typeface="Wingdings" pitchFamily="2" charset="2"/>
                </a:rPr>
                <a:t>Higher Z (for a given p) </a:t>
              </a:r>
            </a:p>
            <a:p>
              <a:pPr algn="l">
                <a:buFont typeface="Wingdings"/>
                <a:buChar char="à"/>
              </a:pPr>
              <a:r>
                <a:rPr lang="en-US" sz="2000" b="1" dirty="0">
                  <a:solidFill>
                    <a:schemeClr val="tx2"/>
                  </a:solidFill>
                  <a:sym typeface="Wingdings" pitchFamily="2" charset="2"/>
                </a:rPr>
                <a:t>Higher p (for a given </a:t>
              </a:r>
            </a:p>
            <a:p>
              <a:pPr algn="l"/>
              <a:r>
                <a:rPr lang="en-US" sz="2000" b="1" dirty="0">
                  <a:solidFill>
                    <a:schemeClr val="tx2"/>
                  </a:solidFill>
                  <a:sym typeface="Wingdings" pitchFamily="2" charset="2"/>
                </a:rPr>
                <a:t>    altitude). </a:t>
              </a:r>
              <a:endParaRPr lang="en-US" sz="2000" b="1" dirty="0">
                <a:solidFill>
                  <a:schemeClr val="tx2"/>
                </a:solidFill>
              </a:endParaRPr>
            </a:p>
          </p:txBody>
        </p:sp>
      </p:grpSp>
      <p:sp>
        <p:nvSpPr>
          <p:cNvPr id="15" name="Rectangle 14"/>
          <p:cNvSpPr/>
          <p:nvPr/>
        </p:nvSpPr>
        <p:spPr bwMode="auto">
          <a:xfrm>
            <a:off x="76200" y="5486400"/>
            <a:ext cx="6553200" cy="12954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2"/>
                </a:solidFill>
                <a:effectLst/>
                <a:latin typeface="Arial Narrow" pitchFamily="34" charset="0"/>
              </a:rPr>
              <a:t>There are cases where</a:t>
            </a:r>
            <a:r>
              <a:rPr kumimoji="0" lang="en-US" sz="2000" b="0" i="0" u="none" strike="noStrike" cap="none" normalizeH="0" dirty="0">
                <a:ln>
                  <a:noFill/>
                </a:ln>
                <a:solidFill>
                  <a:schemeClr val="bg2"/>
                </a:solidFill>
                <a:effectLst/>
                <a:latin typeface="Arial Narrow" pitchFamily="34" charset="0"/>
              </a:rPr>
              <a:t> surface T (e.g., SST) anomaly is decoupled with tropospheric </a:t>
            </a:r>
            <a:r>
              <a:rPr kumimoji="0" lang="en-US" sz="2000" b="0" i="0" u="none" strike="noStrike" cap="none" normalizeH="0" dirty="0" err="1">
                <a:ln>
                  <a:noFill/>
                </a:ln>
                <a:solidFill>
                  <a:schemeClr val="bg2"/>
                </a:solidFill>
                <a:effectLst/>
                <a:latin typeface="Arial Narrow" pitchFamily="34" charset="0"/>
              </a:rPr>
              <a:t>dT</a:t>
            </a:r>
            <a:r>
              <a:rPr kumimoji="0" lang="en-US" sz="2000" b="0" i="0" u="none" strike="noStrike" cap="none" normalizeH="0" dirty="0">
                <a:ln>
                  <a:noFill/>
                </a:ln>
                <a:solidFill>
                  <a:schemeClr val="bg2"/>
                </a:solidFill>
                <a:effectLst/>
                <a:latin typeface="Arial Narrow" pitchFamily="34" charset="0"/>
              </a:rPr>
              <a:t>, which allows low surface pressure anomaly to exist </a:t>
            </a:r>
            <a:r>
              <a:rPr kumimoji="0" lang="en-US" sz="2000" b="0" i="0" u="none" strike="noStrike" cap="none" normalizeH="0">
                <a:ln>
                  <a:noFill/>
                </a:ln>
                <a:solidFill>
                  <a:schemeClr val="bg2"/>
                </a:solidFill>
                <a:effectLst/>
                <a:latin typeface="Arial Narrow" pitchFamily="34" charset="0"/>
              </a:rPr>
              <a:t>with cold </a:t>
            </a:r>
            <a:r>
              <a:rPr kumimoji="0" lang="en-US" sz="2000" b="0" i="0" u="none" strike="noStrike" cap="none" normalizeH="0" dirty="0">
                <a:ln>
                  <a:noFill/>
                </a:ln>
                <a:solidFill>
                  <a:schemeClr val="bg2"/>
                </a:solidFill>
                <a:effectLst/>
                <a:latin typeface="Arial Narrow" pitchFamily="34" charset="0"/>
              </a:rPr>
              <a:t>SST anomaly (e.g., in the North Pacific during El Niño due to dynamic response to tropical atmospheric heating).   </a:t>
            </a:r>
            <a:endParaRPr kumimoji="0" lang="en-US" sz="2000" b="0" i="0" u="none" strike="noStrike" cap="none" normalizeH="0" baseline="0" dirty="0">
              <a:ln>
                <a:noFill/>
              </a:ln>
              <a:solidFill>
                <a:schemeClr val="bg2"/>
              </a:solidFill>
              <a:effectLst/>
              <a:latin typeface="Arial Narrow" pitchFamily="34" charset="0"/>
            </a:endParaRPr>
          </a:p>
        </p:txBody>
      </p:sp>
      <p:sp>
        <p:nvSpPr>
          <p:cNvPr id="16" name="TextBox 15"/>
          <p:cNvSpPr txBox="1"/>
          <p:nvPr/>
        </p:nvSpPr>
        <p:spPr>
          <a:xfrm>
            <a:off x="1846571" y="4031159"/>
            <a:ext cx="591829" cy="769441"/>
          </a:xfrm>
          <a:prstGeom prst="rect">
            <a:avLst/>
          </a:prstGeom>
          <a:noFill/>
        </p:spPr>
        <p:txBody>
          <a:bodyPr wrap="none" rtlCol="0">
            <a:spAutoFit/>
          </a:bodyPr>
          <a:lstStyle/>
          <a:p>
            <a:r>
              <a:rPr lang="en-US" sz="4400" b="1" dirty="0">
                <a:solidFill>
                  <a:schemeClr val="bg1"/>
                </a:solidFill>
                <a:latin typeface="Arial" pitchFamily="34" charset="0"/>
                <a:cs typeface="Arial" pitchFamily="34" charset="0"/>
              </a:rPr>
              <a:t>H</a:t>
            </a:r>
            <a:endParaRPr lang="en-US" sz="3600" b="1" dirty="0">
              <a:solidFill>
                <a:schemeClr val="bg1"/>
              </a:solidFill>
              <a:latin typeface="Arial" pitchFamily="34" charset="0"/>
              <a:cs typeface="Arial" pitchFamily="34" charset="0"/>
            </a:endParaRPr>
          </a:p>
        </p:txBody>
      </p:sp>
      <p:sp>
        <p:nvSpPr>
          <p:cNvPr id="17" name="TextBox 16"/>
          <p:cNvSpPr txBox="1"/>
          <p:nvPr/>
        </p:nvSpPr>
        <p:spPr>
          <a:xfrm>
            <a:off x="4377063" y="3969603"/>
            <a:ext cx="561372" cy="830997"/>
          </a:xfrm>
          <a:prstGeom prst="rect">
            <a:avLst/>
          </a:prstGeom>
          <a:noFill/>
        </p:spPr>
        <p:txBody>
          <a:bodyPr wrap="none" rtlCol="0">
            <a:spAutoFit/>
          </a:bodyPr>
          <a:lstStyle/>
          <a:p>
            <a:r>
              <a:rPr lang="en-US" sz="4800" b="1" dirty="0">
                <a:solidFill>
                  <a:schemeClr val="tx2"/>
                </a:solidFill>
                <a:latin typeface="Arial" pitchFamily="34" charset="0"/>
                <a:cs typeface="Arial" pitchFamily="34" charset="0"/>
              </a:rPr>
              <a:t>L</a:t>
            </a:r>
            <a:endParaRPr lang="en-US" sz="3600" b="1" dirty="0">
              <a:solidFill>
                <a:schemeClr val="tx2"/>
              </a:solidFill>
              <a:latin typeface="Arial" pitchFamily="34" charset="0"/>
              <a:cs typeface="Arial" pitchFamily="34" charset="0"/>
            </a:endParaRPr>
          </a:p>
        </p:txBody>
      </p:sp>
      <p:cxnSp>
        <p:nvCxnSpPr>
          <p:cNvPr id="19" name="Straight Connector 18"/>
          <p:cNvCxnSpPr/>
          <p:nvPr/>
        </p:nvCxnSpPr>
        <p:spPr bwMode="auto">
          <a:xfrm>
            <a:off x="1033430" y="4343400"/>
            <a:ext cx="4592022" cy="139052"/>
          </a:xfrm>
          <a:prstGeom prst="line">
            <a:avLst/>
          </a:prstGeom>
          <a:solidFill>
            <a:schemeClr val="accent1"/>
          </a:solidFill>
          <a:ln w="19050" cap="flat" cmpd="sng" algn="ctr">
            <a:solidFill>
              <a:schemeClr val="bg2"/>
            </a:solidFill>
            <a:prstDash val="dash"/>
            <a:round/>
            <a:headEnd type="none" w="med" len="med"/>
            <a:tailEnd type="none" w="med" len="sm"/>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55</a:t>
            </a:fld>
            <a:endParaRPr lang="en-US">
              <a:solidFill>
                <a:srgbClr val="000000"/>
              </a:solidFill>
            </a:endParaRPr>
          </a:p>
        </p:txBody>
      </p:sp>
      <p:pic>
        <p:nvPicPr>
          <p:cNvPr id="97282" name="Picture 2"/>
          <p:cNvPicPr>
            <a:picLocks noChangeAspect="1" noChangeArrowheads="1"/>
          </p:cNvPicPr>
          <p:nvPr/>
        </p:nvPicPr>
        <p:blipFill>
          <a:blip r:embed="rId2" cstate="print"/>
          <a:srcRect/>
          <a:stretch>
            <a:fillRect/>
          </a:stretch>
        </p:blipFill>
        <p:spPr bwMode="auto">
          <a:xfrm>
            <a:off x="1143000" y="321202"/>
            <a:ext cx="6489700" cy="6460598"/>
          </a:xfrm>
          <a:prstGeom prst="rect">
            <a:avLst/>
          </a:prstGeom>
          <a:noFill/>
          <a:ln w="9525">
            <a:noFill/>
            <a:miter lim="800000"/>
            <a:headEnd/>
            <a:tailEnd/>
          </a:ln>
        </p:spPr>
      </p:pic>
      <p:cxnSp>
        <p:nvCxnSpPr>
          <p:cNvPr id="5" name="Straight Arrow Connector 4"/>
          <p:cNvCxnSpPr/>
          <p:nvPr/>
        </p:nvCxnSpPr>
        <p:spPr bwMode="auto">
          <a:xfrm flipH="1">
            <a:off x="3599934" y="871154"/>
            <a:ext cx="3048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6" name="TextBox 5"/>
          <p:cNvSpPr txBox="1"/>
          <p:nvPr/>
        </p:nvSpPr>
        <p:spPr>
          <a:xfrm>
            <a:off x="3124200" y="543580"/>
            <a:ext cx="1199367" cy="400110"/>
          </a:xfrm>
          <a:prstGeom prst="rect">
            <a:avLst/>
          </a:prstGeom>
          <a:noFill/>
        </p:spPr>
        <p:txBody>
          <a:bodyPr wrap="none" rtlCol="0">
            <a:spAutoFit/>
          </a:bodyPr>
          <a:lstStyle/>
          <a:p>
            <a:r>
              <a:rPr lang="en-US" sz="2000" b="1" dirty="0"/>
              <a:t>slowdown</a:t>
            </a:r>
          </a:p>
        </p:txBody>
      </p:sp>
      <p:sp>
        <p:nvSpPr>
          <p:cNvPr id="7" name="TextBox 6"/>
          <p:cNvSpPr txBox="1"/>
          <p:nvPr/>
        </p:nvSpPr>
        <p:spPr>
          <a:xfrm>
            <a:off x="4403308" y="590490"/>
            <a:ext cx="1119217" cy="400110"/>
          </a:xfrm>
          <a:prstGeom prst="rect">
            <a:avLst/>
          </a:prstGeom>
          <a:noFill/>
        </p:spPr>
        <p:txBody>
          <a:bodyPr wrap="none" rtlCol="0">
            <a:spAutoFit/>
          </a:bodyPr>
          <a:lstStyle/>
          <a:p>
            <a:r>
              <a:rPr lang="en-US" sz="2000" b="1" dirty="0"/>
              <a:t>speed-up</a:t>
            </a:r>
          </a:p>
        </p:txBody>
      </p:sp>
      <p:cxnSp>
        <p:nvCxnSpPr>
          <p:cNvPr id="9" name="Straight Arrow Connector 8"/>
          <p:cNvCxnSpPr/>
          <p:nvPr/>
        </p:nvCxnSpPr>
        <p:spPr bwMode="auto">
          <a:xfrm>
            <a:off x="5105400" y="914400"/>
            <a:ext cx="152400" cy="457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1426638" y="-54352"/>
            <a:ext cx="6193362" cy="584775"/>
          </a:xfrm>
          <a:prstGeom prst="rect">
            <a:avLst/>
          </a:prstGeom>
          <a:noFill/>
        </p:spPr>
        <p:txBody>
          <a:bodyPr wrap="none" rtlCol="0">
            <a:spAutoFit/>
          </a:bodyPr>
          <a:lstStyle/>
          <a:p>
            <a:r>
              <a:rPr lang="en-US" sz="3200" b="1" dirty="0">
                <a:solidFill>
                  <a:schemeClr val="tx2"/>
                </a:solidFill>
                <a:latin typeface="Arial" pitchFamily="34" charset="0"/>
                <a:cs typeface="Arial" pitchFamily="34" charset="0"/>
              </a:rPr>
              <a:t>T</a:t>
            </a:r>
            <a:r>
              <a:rPr lang="en-US" sz="2400" b="1" dirty="0">
                <a:solidFill>
                  <a:schemeClr val="tx2"/>
                </a:solidFill>
                <a:latin typeface="Arial" pitchFamily="34" charset="0"/>
                <a:cs typeface="Arial" pitchFamily="34" charset="0"/>
              </a:rPr>
              <a:t> vs. </a:t>
            </a:r>
            <a:r>
              <a:rPr lang="en-US" b="1" dirty="0">
                <a:solidFill>
                  <a:schemeClr val="tx2"/>
                </a:solidFill>
                <a:latin typeface="Arial" pitchFamily="34" charset="0"/>
                <a:cs typeface="Arial" pitchFamily="34" charset="0"/>
              </a:rPr>
              <a:t>Z</a:t>
            </a:r>
            <a:r>
              <a:rPr lang="en-US" sz="2400" b="1" dirty="0">
                <a:solidFill>
                  <a:schemeClr val="tx2"/>
                </a:solidFill>
                <a:latin typeface="Arial" pitchFamily="34" charset="0"/>
                <a:cs typeface="Arial" pitchFamily="34" charset="0"/>
              </a:rPr>
              <a:t> Vertical Structures – </a:t>
            </a:r>
            <a:r>
              <a:rPr lang="en-US" sz="2400" b="1" dirty="0" err="1">
                <a:solidFill>
                  <a:schemeClr val="tx2"/>
                </a:solidFill>
                <a:latin typeface="Arial" pitchFamily="34" charset="0"/>
                <a:cs typeface="Arial" pitchFamily="34" charset="0"/>
              </a:rPr>
              <a:t>Midlatitudes</a:t>
            </a:r>
            <a:endParaRPr lang="en-US" sz="2400" b="1" dirty="0">
              <a:solidFill>
                <a:schemeClr val="tx2"/>
              </a:solidFill>
              <a:latin typeface="Arial" pitchFamily="34" charset="0"/>
              <a:cs typeface="Arial" pitchFamily="34" charset="0"/>
            </a:endParaRPr>
          </a:p>
        </p:txBody>
      </p:sp>
      <p:sp>
        <p:nvSpPr>
          <p:cNvPr id="10" name="TextBox 9"/>
          <p:cNvSpPr txBox="1"/>
          <p:nvPr/>
        </p:nvSpPr>
        <p:spPr>
          <a:xfrm>
            <a:off x="3810000" y="4953000"/>
            <a:ext cx="3953198" cy="830997"/>
          </a:xfrm>
          <a:prstGeom prst="rect">
            <a:avLst/>
          </a:prstGeom>
          <a:noFill/>
        </p:spPr>
        <p:txBody>
          <a:bodyPr wrap="none" rtlCol="0">
            <a:spAutoFit/>
          </a:bodyPr>
          <a:lstStyle/>
          <a:p>
            <a:pPr algn="l"/>
            <a:r>
              <a:rPr lang="en-US" sz="1600" b="1" dirty="0">
                <a:solidFill>
                  <a:schemeClr val="tx2"/>
                </a:solidFill>
                <a:latin typeface="Arial" pitchFamily="34" charset="0"/>
                <a:cs typeface="Arial" pitchFamily="34" charset="0"/>
              </a:rPr>
              <a:t>Cold air contracts</a:t>
            </a:r>
            <a:r>
              <a:rPr lang="en-US" sz="1600" b="1" dirty="0">
                <a:solidFill>
                  <a:schemeClr val="tx2"/>
                </a:solidFill>
                <a:latin typeface="Arial" pitchFamily="34" charset="0"/>
                <a:cs typeface="Arial" pitchFamily="34" charset="0"/>
                <a:sym typeface="Wingdings" pitchFamily="2" charset="2"/>
              </a:rPr>
              <a:t> High surface p</a:t>
            </a:r>
          </a:p>
          <a:p>
            <a:pPr algn="l"/>
            <a:r>
              <a:rPr lang="en-US" sz="1600" b="1" dirty="0">
                <a:solidFill>
                  <a:schemeClr val="tx2"/>
                </a:solidFill>
                <a:latin typeface="Arial" pitchFamily="34" charset="0"/>
                <a:cs typeface="Arial" pitchFamily="34" charset="0"/>
                <a:sym typeface="Wingdings" pitchFamily="2" charset="2"/>
              </a:rPr>
              <a:t>Warm air expands  Low surface p</a:t>
            </a:r>
          </a:p>
          <a:p>
            <a:pPr algn="l"/>
            <a:r>
              <a:rPr lang="en-US" sz="1600" b="1" dirty="0">
                <a:solidFill>
                  <a:schemeClr val="tx2"/>
                </a:solidFill>
                <a:latin typeface="Arial" pitchFamily="34" charset="0"/>
                <a:cs typeface="Arial" pitchFamily="34" charset="0"/>
                <a:sym typeface="Wingdings" pitchFamily="2" charset="2"/>
              </a:rPr>
              <a:t>Upper-level p is different from Tropics</a:t>
            </a:r>
            <a:endParaRPr lang="en-US" sz="1600" b="1" dirty="0">
              <a:solidFill>
                <a:schemeClr val="tx2"/>
              </a:solidFill>
              <a:latin typeface="Arial" pitchFamily="34" charset="0"/>
              <a:cs typeface="Arial"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56</a:t>
            </a:fld>
            <a:endParaRPr lang="en-US">
              <a:solidFill>
                <a:srgbClr val="000000"/>
              </a:solidFill>
            </a:endParaRPr>
          </a:p>
        </p:txBody>
      </p:sp>
      <p:pic>
        <p:nvPicPr>
          <p:cNvPr id="96258" name="Picture 2"/>
          <p:cNvPicPr>
            <a:picLocks noChangeAspect="1" noChangeArrowheads="1"/>
          </p:cNvPicPr>
          <p:nvPr/>
        </p:nvPicPr>
        <p:blipFill>
          <a:blip r:embed="rId2" cstate="print"/>
          <a:srcRect/>
          <a:stretch>
            <a:fillRect/>
          </a:stretch>
        </p:blipFill>
        <p:spPr bwMode="auto">
          <a:xfrm>
            <a:off x="504825" y="990600"/>
            <a:ext cx="8134350" cy="5334000"/>
          </a:xfrm>
          <a:prstGeom prst="rect">
            <a:avLst/>
          </a:prstGeom>
          <a:noFill/>
          <a:ln w="9525">
            <a:noFill/>
            <a:miter lim="800000"/>
            <a:headEnd/>
            <a:tailEnd/>
          </a:ln>
        </p:spPr>
      </p:pic>
      <p:sp>
        <p:nvSpPr>
          <p:cNvPr id="5" name="TextBox 4"/>
          <p:cNvSpPr txBox="1"/>
          <p:nvPr/>
        </p:nvSpPr>
        <p:spPr>
          <a:xfrm>
            <a:off x="1305128" y="238780"/>
            <a:ext cx="6079485" cy="1015663"/>
          </a:xfrm>
          <a:prstGeom prst="rect">
            <a:avLst/>
          </a:prstGeom>
          <a:noFill/>
        </p:spPr>
        <p:txBody>
          <a:bodyPr wrap="none" rtlCol="0">
            <a:spAutoFit/>
          </a:bodyPr>
          <a:lstStyle/>
          <a:p>
            <a:r>
              <a:rPr lang="en-US" sz="3200" b="1" dirty="0">
                <a:solidFill>
                  <a:srgbClr val="FF3300"/>
                </a:solidFill>
              </a:rPr>
              <a:t>Conservation of Angular Momentum </a:t>
            </a:r>
          </a:p>
          <a:p>
            <a:r>
              <a:rPr lang="en-US" b="1" dirty="0">
                <a:solidFill>
                  <a:srgbClr val="000000"/>
                </a:solidFill>
              </a:rPr>
              <a:t>Leads to CON and DIV in upper levels</a:t>
            </a:r>
          </a:p>
        </p:txBody>
      </p:sp>
      <p:graphicFrame>
        <p:nvGraphicFramePr>
          <p:cNvPr id="81921" name="Object 1"/>
          <p:cNvGraphicFramePr>
            <a:graphicFrameLocks noChangeAspect="1"/>
          </p:cNvGraphicFramePr>
          <p:nvPr/>
        </p:nvGraphicFramePr>
        <p:xfrm>
          <a:off x="3032125" y="1447800"/>
          <a:ext cx="3097213" cy="520700"/>
        </p:xfrm>
        <a:graphic>
          <a:graphicData uri="http://schemas.openxmlformats.org/presentationml/2006/ole">
            <mc:AlternateContent xmlns:mc="http://schemas.openxmlformats.org/markup-compatibility/2006">
              <mc:Choice xmlns:v="urn:schemas-microsoft-com:vml" Requires="v">
                <p:oleObj name="Equation" r:id="rId3" imgW="1358640" imgH="228600" progId="Equation.3">
                  <p:embed/>
                </p:oleObj>
              </mc:Choice>
              <mc:Fallback>
                <p:oleObj name="Equation" r:id="rId3" imgW="1358640" imgH="228600" progId="Equation.3">
                  <p:embed/>
                  <p:pic>
                    <p:nvPicPr>
                      <p:cNvPr id="81921"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25" y="1447800"/>
                        <a:ext cx="3097213" cy="520700"/>
                      </a:xfrm>
                      <a:prstGeom prst="rect">
                        <a:avLst/>
                      </a:prstGeom>
                      <a:solidFill>
                        <a:schemeClr val="tx1"/>
                      </a:solidFill>
                    </p:spPr>
                  </p:pic>
                </p:oleObj>
              </mc:Fallback>
            </mc:AlternateContent>
          </a:graphicData>
        </a:graphic>
      </p:graphicFrame>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57</a:t>
            </a:fld>
            <a:endParaRPr lang="en-US">
              <a:solidFill>
                <a:srgbClr val="000000"/>
              </a:solidFill>
            </a:endParaRPr>
          </a:p>
        </p:txBody>
      </p:sp>
      <p:pic>
        <p:nvPicPr>
          <p:cNvPr id="65538" name="Picture 2" descr="http://www.colorado.edu/geography/blanken/GEOG%206181%20Fall%202003/noble/images/06_tradewind_1.jpg"/>
          <p:cNvPicPr>
            <a:picLocks noChangeAspect="1" noChangeArrowheads="1"/>
          </p:cNvPicPr>
          <p:nvPr/>
        </p:nvPicPr>
        <p:blipFill>
          <a:blip r:embed="rId2" cstate="print"/>
          <a:srcRect/>
          <a:stretch>
            <a:fillRect/>
          </a:stretch>
        </p:blipFill>
        <p:spPr bwMode="auto">
          <a:xfrm>
            <a:off x="1371600" y="914400"/>
            <a:ext cx="6400800" cy="5791202"/>
          </a:xfrm>
          <a:prstGeom prst="rect">
            <a:avLst/>
          </a:prstGeom>
          <a:noFill/>
        </p:spPr>
      </p:pic>
      <p:sp>
        <p:nvSpPr>
          <p:cNvPr id="4" name="TextBox 3"/>
          <p:cNvSpPr txBox="1"/>
          <p:nvPr/>
        </p:nvSpPr>
        <p:spPr>
          <a:xfrm>
            <a:off x="856928" y="0"/>
            <a:ext cx="7144072" cy="954107"/>
          </a:xfrm>
          <a:prstGeom prst="rect">
            <a:avLst/>
          </a:prstGeom>
          <a:noFill/>
        </p:spPr>
        <p:txBody>
          <a:bodyPr wrap="none" rtlCol="0">
            <a:spAutoFit/>
          </a:bodyPr>
          <a:lstStyle/>
          <a:p>
            <a:r>
              <a:rPr lang="en-US" b="1" dirty="0">
                <a:solidFill>
                  <a:srgbClr val="FF0000"/>
                </a:solidFill>
              </a:rPr>
              <a:t>Surface Winds, Surface Pressure Lows and Highs</a:t>
            </a:r>
          </a:p>
          <a:p>
            <a:r>
              <a:rPr lang="en-US" b="1" dirty="0">
                <a:solidFill>
                  <a:srgbClr val="FF0000"/>
                </a:solidFill>
              </a:rPr>
              <a:t>Zonal-mean Circulation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152942" y="457200"/>
            <a:ext cx="6244215" cy="3169838"/>
            <a:chOff x="146764" y="3515380"/>
            <a:chExt cx="6244215" cy="3169838"/>
          </a:xfrm>
        </p:grpSpPr>
        <p:pic>
          <p:nvPicPr>
            <p:cNvPr id="37891" name="Picture 3"/>
            <p:cNvPicPr>
              <a:picLocks noChangeAspect="1" noChangeArrowheads="1"/>
            </p:cNvPicPr>
            <p:nvPr/>
          </p:nvPicPr>
          <p:blipFill>
            <a:blip r:embed="rId2" cstate="print"/>
            <a:srcRect b="8511"/>
            <a:stretch>
              <a:fillRect/>
            </a:stretch>
          </p:blipFill>
          <p:spPr bwMode="auto">
            <a:xfrm>
              <a:off x="454024" y="3581400"/>
              <a:ext cx="5936955" cy="3103818"/>
            </a:xfrm>
            <a:prstGeom prst="rect">
              <a:avLst/>
            </a:prstGeom>
            <a:noFill/>
            <a:ln w="9525">
              <a:noFill/>
              <a:miter lim="800000"/>
              <a:headEnd/>
              <a:tailEnd/>
            </a:ln>
          </p:spPr>
        </p:pic>
        <p:sp>
          <p:nvSpPr>
            <p:cNvPr id="7" name="Rectangle 6"/>
            <p:cNvSpPr/>
            <p:nvPr/>
          </p:nvSpPr>
          <p:spPr>
            <a:xfrm>
              <a:off x="146764" y="3515380"/>
              <a:ext cx="893194" cy="584775"/>
            </a:xfrm>
            <a:prstGeom prst="rect">
              <a:avLst/>
            </a:prstGeom>
          </p:spPr>
          <p:txBody>
            <a:bodyPr wrap="none">
              <a:spAutoFit/>
            </a:bodyPr>
            <a:lstStyle/>
            <a:p>
              <a:r>
                <a:rPr lang="en-US" sz="3200" b="1" dirty="0">
                  <a:solidFill>
                    <a:schemeClr val="tx2"/>
                  </a:solidFill>
                  <a:sym typeface="Symbol"/>
                </a:rPr>
                <a:t>u</a:t>
              </a:r>
              <a:r>
                <a:rPr lang="en-US" sz="2000" b="1" dirty="0">
                  <a:solidFill>
                    <a:schemeClr val="tx2"/>
                  </a:solidFill>
                  <a:sym typeface="Symbol"/>
                </a:rPr>
                <a:t>(m/s)</a:t>
              </a:r>
              <a:endParaRPr lang="en-US" dirty="0"/>
            </a:p>
          </p:txBody>
        </p:sp>
      </p:grpSp>
      <p:sp>
        <p:nvSpPr>
          <p:cNvPr id="8" name="Rectangle 7"/>
          <p:cNvSpPr/>
          <p:nvPr/>
        </p:nvSpPr>
        <p:spPr>
          <a:xfrm>
            <a:off x="2112470" y="86380"/>
            <a:ext cx="2462533" cy="523220"/>
          </a:xfrm>
          <a:prstGeom prst="rect">
            <a:avLst/>
          </a:prstGeom>
        </p:spPr>
        <p:txBody>
          <a:bodyPr wrap="none">
            <a:spAutoFit/>
          </a:bodyPr>
          <a:lstStyle/>
          <a:p>
            <a:r>
              <a:rPr lang="en-US" b="1" dirty="0">
                <a:solidFill>
                  <a:srgbClr val="FF3300"/>
                </a:solidFill>
                <a:effectLst>
                  <a:outerShdw blurRad="50800" dist="38100" dir="2700000" algn="tl" rotWithShape="0">
                    <a:prstClr val="black">
                      <a:alpha val="40000"/>
                    </a:prstClr>
                  </a:outerShdw>
                </a:effectLst>
                <a:latin typeface="Arial" charset="0"/>
              </a:rPr>
              <a:t>Annual-mean</a:t>
            </a:r>
            <a:endParaRPr lang="en-US" dirty="0"/>
          </a:p>
        </p:txBody>
      </p:sp>
      <p:graphicFrame>
        <p:nvGraphicFramePr>
          <p:cNvPr id="37892" name="Object 4"/>
          <p:cNvGraphicFramePr>
            <a:graphicFrameLocks noChangeAspect="1"/>
          </p:cNvGraphicFramePr>
          <p:nvPr/>
        </p:nvGraphicFramePr>
        <p:xfrm>
          <a:off x="6400800" y="3869827"/>
          <a:ext cx="2605087" cy="1464173"/>
        </p:xfrm>
        <a:graphic>
          <a:graphicData uri="http://schemas.openxmlformats.org/presentationml/2006/ole">
            <mc:AlternateContent xmlns:mc="http://schemas.openxmlformats.org/markup-compatibility/2006">
              <mc:Choice xmlns:v="urn:schemas-microsoft-com:vml" Requires="v">
                <p:oleObj name="Equation" r:id="rId3" imgW="1536480" imgH="863280" progId="Equation.3">
                  <p:embed/>
                </p:oleObj>
              </mc:Choice>
              <mc:Fallback>
                <p:oleObj name="Equation" r:id="rId3" imgW="1536480" imgH="863280" progId="Equation.3">
                  <p:embed/>
                  <p:pic>
                    <p:nvPicPr>
                      <p:cNvPr id="3789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869827"/>
                        <a:ext cx="2605087" cy="1464173"/>
                      </a:xfrm>
                      <a:prstGeom prst="rect">
                        <a:avLst/>
                      </a:prstGeom>
                      <a:solidFill>
                        <a:schemeClr val="tx1"/>
                      </a:solidFill>
                    </p:spPr>
                  </p:pic>
                </p:oleObj>
              </mc:Fallback>
            </mc:AlternateContent>
          </a:graphicData>
        </a:graphic>
      </p:graphicFrame>
      <p:grpSp>
        <p:nvGrpSpPr>
          <p:cNvPr id="3" name="Group 36"/>
          <p:cNvGrpSpPr/>
          <p:nvPr/>
        </p:nvGrpSpPr>
        <p:grpSpPr>
          <a:xfrm>
            <a:off x="2743212" y="164068"/>
            <a:ext cx="5997406" cy="1055132"/>
            <a:chOff x="2743212" y="164068"/>
            <a:chExt cx="5997406" cy="1055132"/>
          </a:xfrm>
        </p:grpSpPr>
        <p:sp>
          <p:nvSpPr>
            <p:cNvPr id="22" name="TextBox 21"/>
            <p:cNvSpPr txBox="1"/>
            <p:nvPr/>
          </p:nvSpPr>
          <p:spPr>
            <a:xfrm>
              <a:off x="5127128" y="164068"/>
              <a:ext cx="3613490" cy="369332"/>
            </a:xfrm>
            <a:prstGeom prst="rect">
              <a:avLst/>
            </a:prstGeom>
            <a:noFill/>
          </p:spPr>
          <p:txBody>
            <a:bodyPr wrap="none" rtlCol="0">
              <a:spAutoFit/>
            </a:bodyPr>
            <a:lstStyle/>
            <a:p>
              <a:r>
                <a:rPr lang="en-US" sz="1800" b="1" dirty="0">
                  <a:solidFill>
                    <a:schemeClr val="tx2"/>
                  </a:solidFill>
                </a:rPr>
                <a:t>Subtropical jets at 30-40</a:t>
              </a:r>
              <a:r>
                <a:rPr lang="en-US" sz="1800" b="1" baseline="30000" dirty="0">
                  <a:solidFill>
                    <a:schemeClr val="tx2"/>
                  </a:solidFill>
                </a:rPr>
                <a:t>o</a:t>
              </a:r>
              <a:r>
                <a:rPr lang="en-US" sz="1800" b="1" dirty="0">
                  <a:solidFill>
                    <a:schemeClr val="tx2"/>
                  </a:solidFill>
                </a:rPr>
                <a:t> lat. &amp; 200mb</a:t>
              </a:r>
            </a:p>
          </p:txBody>
        </p:sp>
        <p:cxnSp>
          <p:nvCxnSpPr>
            <p:cNvPr id="24" name="Straight Arrow Connector 23"/>
            <p:cNvCxnSpPr/>
            <p:nvPr/>
          </p:nvCxnSpPr>
          <p:spPr bwMode="auto">
            <a:xfrm flipH="1">
              <a:off x="4648200" y="457200"/>
              <a:ext cx="1143000" cy="762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26" name="Straight Arrow Connector 25"/>
            <p:cNvCxnSpPr>
              <a:stCxn id="22" idx="1"/>
            </p:cNvCxnSpPr>
            <p:nvPr/>
          </p:nvCxnSpPr>
          <p:spPr bwMode="auto">
            <a:xfrm flipH="1">
              <a:off x="2743212" y="348734"/>
              <a:ext cx="2383916" cy="8704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grpSp>
        <p:nvGrpSpPr>
          <p:cNvPr id="4" name="Group 37"/>
          <p:cNvGrpSpPr/>
          <p:nvPr/>
        </p:nvGrpSpPr>
        <p:grpSpPr>
          <a:xfrm>
            <a:off x="1765226" y="1611868"/>
            <a:ext cx="3784748" cy="1055132"/>
            <a:chOff x="1765226" y="1611868"/>
            <a:chExt cx="3784748" cy="1055132"/>
          </a:xfrm>
        </p:grpSpPr>
        <p:sp>
          <p:nvSpPr>
            <p:cNvPr id="27" name="TextBox 26"/>
            <p:cNvSpPr txBox="1"/>
            <p:nvPr/>
          </p:nvSpPr>
          <p:spPr>
            <a:xfrm>
              <a:off x="4419600" y="1992868"/>
              <a:ext cx="1130374" cy="369332"/>
            </a:xfrm>
            <a:prstGeom prst="rect">
              <a:avLst/>
            </a:prstGeom>
            <a:noFill/>
          </p:spPr>
          <p:txBody>
            <a:bodyPr wrap="none" rtlCol="0">
              <a:spAutoFit/>
            </a:bodyPr>
            <a:lstStyle/>
            <a:p>
              <a:r>
                <a:rPr lang="en-US" sz="1800" b="1" dirty="0" err="1">
                  <a:solidFill>
                    <a:schemeClr val="tx2"/>
                  </a:solidFill>
                </a:rPr>
                <a:t>Westerlies</a:t>
              </a:r>
              <a:endParaRPr lang="en-US" sz="1800" b="1" dirty="0">
                <a:solidFill>
                  <a:schemeClr val="tx2"/>
                </a:solidFill>
              </a:endParaRPr>
            </a:p>
          </p:txBody>
        </p:sp>
        <p:sp>
          <p:nvSpPr>
            <p:cNvPr id="28" name="TextBox 27"/>
            <p:cNvSpPr txBox="1"/>
            <p:nvPr/>
          </p:nvSpPr>
          <p:spPr>
            <a:xfrm>
              <a:off x="1765226" y="1611868"/>
              <a:ext cx="1130374" cy="369332"/>
            </a:xfrm>
            <a:prstGeom prst="rect">
              <a:avLst/>
            </a:prstGeom>
            <a:noFill/>
          </p:spPr>
          <p:txBody>
            <a:bodyPr wrap="none" rtlCol="0">
              <a:spAutoFit/>
            </a:bodyPr>
            <a:lstStyle/>
            <a:p>
              <a:r>
                <a:rPr lang="en-US" sz="1800" b="1" dirty="0" err="1">
                  <a:solidFill>
                    <a:schemeClr val="tx2"/>
                  </a:solidFill>
                </a:rPr>
                <a:t>Westerlies</a:t>
              </a:r>
              <a:endParaRPr lang="en-US" sz="1800" b="1" dirty="0">
                <a:solidFill>
                  <a:schemeClr val="tx2"/>
                </a:solidFill>
              </a:endParaRPr>
            </a:p>
          </p:txBody>
        </p:sp>
        <p:sp>
          <p:nvSpPr>
            <p:cNvPr id="29" name="TextBox 28"/>
            <p:cNvSpPr txBox="1"/>
            <p:nvPr/>
          </p:nvSpPr>
          <p:spPr>
            <a:xfrm>
              <a:off x="3148213" y="2297668"/>
              <a:ext cx="1082348" cy="369332"/>
            </a:xfrm>
            <a:prstGeom prst="rect">
              <a:avLst/>
            </a:prstGeom>
            <a:noFill/>
          </p:spPr>
          <p:txBody>
            <a:bodyPr wrap="none" rtlCol="0">
              <a:spAutoFit/>
            </a:bodyPr>
            <a:lstStyle/>
            <a:p>
              <a:r>
                <a:rPr lang="en-US" sz="1800" b="1" dirty="0">
                  <a:solidFill>
                    <a:schemeClr val="tx2"/>
                  </a:solidFill>
                </a:rPr>
                <a:t>Easterlies</a:t>
              </a:r>
            </a:p>
          </p:txBody>
        </p:sp>
      </p:grpSp>
      <p:grpSp>
        <p:nvGrpSpPr>
          <p:cNvPr id="5" name="Group 45"/>
          <p:cNvGrpSpPr/>
          <p:nvPr/>
        </p:nvGrpSpPr>
        <p:grpSpPr>
          <a:xfrm>
            <a:off x="2137719" y="1241854"/>
            <a:ext cx="6550258" cy="2029598"/>
            <a:chOff x="2137719" y="1241854"/>
            <a:chExt cx="6550258" cy="2029598"/>
          </a:xfrm>
        </p:grpSpPr>
        <p:grpSp>
          <p:nvGrpSpPr>
            <p:cNvPr id="6" name="Group 35"/>
            <p:cNvGrpSpPr/>
            <p:nvPr/>
          </p:nvGrpSpPr>
          <p:grpSpPr>
            <a:xfrm>
              <a:off x="2137719" y="1241854"/>
              <a:ext cx="3075802" cy="2029598"/>
              <a:chOff x="2137719" y="1241854"/>
              <a:chExt cx="3075802" cy="2029598"/>
            </a:xfrm>
          </p:grpSpPr>
          <p:sp>
            <p:nvSpPr>
              <p:cNvPr id="34" name="Freeform 33"/>
              <p:cNvSpPr/>
              <p:nvPr/>
            </p:nvSpPr>
            <p:spPr bwMode="auto">
              <a:xfrm>
                <a:off x="4609070" y="1241854"/>
                <a:ext cx="604451" cy="2029598"/>
              </a:xfrm>
              <a:custGeom>
                <a:avLst/>
                <a:gdLst>
                  <a:gd name="connsiteX0" fmla="*/ 0 w 604451"/>
                  <a:gd name="connsiteY0" fmla="*/ 0 h 2029598"/>
                  <a:gd name="connsiteX1" fmla="*/ 49427 w 604451"/>
                  <a:gd name="connsiteY1" fmla="*/ 278027 h 2029598"/>
                  <a:gd name="connsiteX2" fmla="*/ 92676 w 604451"/>
                  <a:gd name="connsiteY2" fmla="*/ 481914 h 2029598"/>
                  <a:gd name="connsiteX3" fmla="*/ 179173 w 604451"/>
                  <a:gd name="connsiteY3" fmla="*/ 766119 h 2029598"/>
                  <a:gd name="connsiteX4" fmla="*/ 284206 w 604451"/>
                  <a:gd name="connsiteY4" fmla="*/ 1143000 h 2029598"/>
                  <a:gd name="connsiteX5" fmla="*/ 475735 w 604451"/>
                  <a:gd name="connsiteY5" fmla="*/ 1606378 h 2029598"/>
                  <a:gd name="connsiteX6" fmla="*/ 586946 w 604451"/>
                  <a:gd name="connsiteY6" fmla="*/ 1970903 h 2029598"/>
                  <a:gd name="connsiteX7" fmla="*/ 580768 w 604451"/>
                  <a:gd name="connsiteY7" fmla="*/ 1958546 h 20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451" h="2029598">
                    <a:moveTo>
                      <a:pt x="0" y="0"/>
                    </a:moveTo>
                    <a:cubicBezTo>
                      <a:pt x="16990" y="98854"/>
                      <a:pt x="33981" y="197708"/>
                      <a:pt x="49427" y="278027"/>
                    </a:cubicBezTo>
                    <a:cubicBezTo>
                      <a:pt x="64873" y="358346"/>
                      <a:pt x="71052" y="400565"/>
                      <a:pt x="92676" y="481914"/>
                    </a:cubicBezTo>
                    <a:cubicBezTo>
                      <a:pt x="114300" y="563263"/>
                      <a:pt x="147251" y="655938"/>
                      <a:pt x="179173" y="766119"/>
                    </a:cubicBezTo>
                    <a:cubicBezTo>
                      <a:pt x="211095" y="876300"/>
                      <a:pt x="234779" y="1002957"/>
                      <a:pt x="284206" y="1143000"/>
                    </a:cubicBezTo>
                    <a:cubicBezTo>
                      <a:pt x="333633" y="1283043"/>
                      <a:pt x="425278" y="1468394"/>
                      <a:pt x="475735" y="1606378"/>
                    </a:cubicBezTo>
                    <a:cubicBezTo>
                      <a:pt x="526192" y="1744362"/>
                      <a:pt x="569441" y="1912208"/>
                      <a:pt x="586946" y="1970903"/>
                    </a:cubicBezTo>
                    <a:cubicBezTo>
                      <a:pt x="604451" y="2029598"/>
                      <a:pt x="592609" y="1994072"/>
                      <a:pt x="580768" y="1958546"/>
                    </a:cubicBez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5" name="Freeform 34"/>
              <p:cNvSpPr/>
              <p:nvPr/>
            </p:nvSpPr>
            <p:spPr bwMode="auto">
              <a:xfrm>
                <a:off x="2137719" y="1248032"/>
                <a:ext cx="562232" cy="2001795"/>
              </a:xfrm>
              <a:custGeom>
                <a:avLst/>
                <a:gdLst>
                  <a:gd name="connsiteX0" fmla="*/ 562232 w 562232"/>
                  <a:gd name="connsiteY0" fmla="*/ 0 h 2001795"/>
                  <a:gd name="connsiteX1" fmla="*/ 438665 w 562232"/>
                  <a:gd name="connsiteY1" fmla="*/ 160638 h 2001795"/>
                  <a:gd name="connsiteX2" fmla="*/ 240957 w 562232"/>
                  <a:gd name="connsiteY2" fmla="*/ 426309 h 2001795"/>
                  <a:gd name="connsiteX3" fmla="*/ 191530 w 562232"/>
                  <a:gd name="connsiteY3" fmla="*/ 815546 h 2001795"/>
                  <a:gd name="connsiteX4" fmla="*/ 154459 w 562232"/>
                  <a:gd name="connsiteY4" fmla="*/ 1217141 h 2001795"/>
                  <a:gd name="connsiteX5" fmla="*/ 154459 w 562232"/>
                  <a:gd name="connsiteY5" fmla="*/ 1612557 h 2001795"/>
                  <a:gd name="connsiteX6" fmla="*/ 80319 w 562232"/>
                  <a:gd name="connsiteY6" fmla="*/ 1804087 h 2001795"/>
                  <a:gd name="connsiteX7" fmla="*/ 0 w 562232"/>
                  <a:gd name="connsiteY7" fmla="*/ 2001795 h 2001795"/>
                  <a:gd name="connsiteX8" fmla="*/ 0 w 562232"/>
                  <a:gd name="connsiteY8" fmla="*/ 2001795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32" h="2001795">
                    <a:moveTo>
                      <a:pt x="562232" y="0"/>
                    </a:moveTo>
                    <a:cubicBezTo>
                      <a:pt x="523617" y="50457"/>
                      <a:pt x="492211" y="89587"/>
                      <a:pt x="438665" y="160638"/>
                    </a:cubicBezTo>
                    <a:cubicBezTo>
                      <a:pt x="385119" y="231689"/>
                      <a:pt x="282146" y="317158"/>
                      <a:pt x="240957" y="426309"/>
                    </a:cubicBezTo>
                    <a:cubicBezTo>
                      <a:pt x="199768" y="535460"/>
                      <a:pt x="205946" y="683741"/>
                      <a:pt x="191530" y="815546"/>
                    </a:cubicBezTo>
                    <a:cubicBezTo>
                      <a:pt x="177114" y="947351"/>
                      <a:pt x="160637" y="1084306"/>
                      <a:pt x="154459" y="1217141"/>
                    </a:cubicBezTo>
                    <a:cubicBezTo>
                      <a:pt x="148281" y="1349976"/>
                      <a:pt x="166816" y="1514733"/>
                      <a:pt x="154459" y="1612557"/>
                    </a:cubicBezTo>
                    <a:cubicBezTo>
                      <a:pt x="142102" y="1710381"/>
                      <a:pt x="106062" y="1739214"/>
                      <a:pt x="80319" y="1804087"/>
                    </a:cubicBezTo>
                    <a:cubicBezTo>
                      <a:pt x="54576" y="1868960"/>
                      <a:pt x="0" y="2001795"/>
                      <a:pt x="0" y="2001795"/>
                    </a:cubicBezTo>
                    <a:lnTo>
                      <a:pt x="0" y="2001795"/>
                    </a:ln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40" name="Straight Arrow Connector 39"/>
            <p:cNvCxnSpPr/>
            <p:nvPr/>
          </p:nvCxnSpPr>
          <p:spPr bwMode="auto">
            <a:xfrm flipV="1">
              <a:off x="5181600" y="2057400"/>
              <a:ext cx="1676400" cy="867032"/>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42" name="Straight Arrow Connector 41"/>
            <p:cNvCxnSpPr>
              <a:stCxn id="35" idx="6"/>
            </p:cNvCxnSpPr>
            <p:nvPr/>
          </p:nvCxnSpPr>
          <p:spPr bwMode="auto">
            <a:xfrm flipV="1">
              <a:off x="2218038" y="1981200"/>
              <a:ext cx="4639962" cy="1070919"/>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45" name="TextBox 44"/>
            <p:cNvSpPr txBox="1"/>
            <p:nvPr/>
          </p:nvSpPr>
          <p:spPr>
            <a:xfrm>
              <a:off x="6629400" y="1792069"/>
              <a:ext cx="2058577" cy="677108"/>
            </a:xfrm>
            <a:prstGeom prst="rect">
              <a:avLst/>
            </a:prstGeom>
            <a:noFill/>
          </p:spPr>
          <p:txBody>
            <a:bodyPr wrap="none" rtlCol="0">
              <a:spAutoFit/>
            </a:bodyPr>
            <a:lstStyle/>
            <a:p>
              <a:r>
                <a:rPr lang="en-US" sz="2000" b="1" dirty="0">
                  <a:solidFill>
                    <a:schemeClr val="tx2"/>
                  </a:solidFill>
                </a:rPr>
                <a:t>Jet</a:t>
              </a:r>
              <a:r>
                <a:rPr lang="en-US" sz="1800" b="1" dirty="0">
                  <a:solidFill>
                    <a:schemeClr val="tx2"/>
                  </a:solidFill>
                </a:rPr>
                <a:t> at 50-60</a:t>
              </a:r>
              <a:r>
                <a:rPr lang="en-US" sz="1800" b="1" baseline="30000" dirty="0">
                  <a:solidFill>
                    <a:schemeClr val="tx2"/>
                  </a:solidFill>
                </a:rPr>
                <a:t>o</a:t>
              </a:r>
              <a:r>
                <a:rPr lang="en-US" sz="1800" b="1" dirty="0">
                  <a:solidFill>
                    <a:schemeClr val="tx2"/>
                  </a:solidFill>
                </a:rPr>
                <a:t> lat. </a:t>
              </a:r>
            </a:p>
            <a:p>
              <a:r>
                <a:rPr lang="en-US" sz="1800" b="1" dirty="0">
                  <a:solidFill>
                    <a:schemeClr val="tx2"/>
                  </a:solidFill>
                </a:rPr>
                <a:t>in lower troposphere</a:t>
              </a:r>
            </a:p>
          </p:txBody>
        </p:sp>
      </p:grpSp>
      <p:grpSp>
        <p:nvGrpSpPr>
          <p:cNvPr id="9" name="Group 48"/>
          <p:cNvGrpSpPr/>
          <p:nvPr/>
        </p:nvGrpSpPr>
        <p:grpSpPr>
          <a:xfrm>
            <a:off x="203561" y="3606112"/>
            <a:ext cx="6164285" cy="3048000"/>
            <a:chOff x="203561" y="3606112"/>
            <a:chExt cx="6164285" cy="3048000"/>
          </a:xfrm>
        </p:grpSpPr>
        <p:grpSp>
          <p:nvGrpSpPr>
            <p:cNvPr id="10" name="Group 32"/>
            <p:cNvGrpSpPr/>
            <p:nvPr/>
          </p:nvGrpSpPr>
          <p:grpSpPr>
            <a:xfrm>
              <a:off x="203561" y="3606112"/>
              <a:ext cx="6164285" cy="3048000"/>
              <a:chOff x="211803" y="3606112"/>
              <a:chExt cx="6164285" cy="3048000"/>
            </a:xfrm>
          </p:grpSpPr>
          <p:grpSp>
            <p:nvGrpSpPr>
              <p:cNvPr id="11" name="Group 31"/>
              <p:cNvGrpSpPr/>
              <p:nvPr/>
            </p:nvGrpSpPr>
            <p:grpSpPr>
              <a:xfrm>
                <a:off x="211803" y="3606112"/>
                <a:ext cx="6164285" cy="3048000"/>
                <a:chOff x="211803" y="3606112"/>
                <a:chExt cx="6164285" cy="3048000"/>
              </a:xfrm>
            </p:grpSpPr>
            <p:pic>
              <p:nvPicPr>
                <p:cNvPr id="17" name="Picture 5"/>
                <p:cNvPicPr>
                  <a:picLocks noChangeAspect="1" noChangeArrowheads="1"/>
                </p:cNvPicPr>
                <p:nvPr/>
              </p:nvPicPr>
              <p:blipFill>
                <a:blip r:embed="rId5" cstate="print"/>
                <a:srcRect/>
                <a:stretch>
                  <a:fillRect/>
                </a:stretch>
              </p:blipFill>
              <p:spPr bwMode="auto">
                <a:xfrm>
                  <a:off x="470588" y="3606112"/>
                  <a:ext cx="5905500" cy="3048000"/>
                </a:xfrm>
                <a:prstGeom prst="rect">
                  <a:avLst/>
                </a:prstGeom>
                <a:noFill/>
                <a:ln w="9525">
                  <a:noFill/>
                  <a:miter lim="800000"/>
                  <a:headEnd/>
                  <a:tailEnd/>
                </a:ln>
              </p:spPr>
            </p:pic>
            <p:sp>
              <p:nvSpPr>
                <p:cNvPr id="31" name="Rectangle 30"/>
                <p:cNvSpPr/>
                <p:nvPr/>
              </p:nvSpPr>
              <p:spPr>
                <a:xfrm>
                  <a:off x="211803" y="3638715"/>
                  <a:ext cx="918841" cy="461665"/>
                </a:xfrm>
                <a:prstGeom prst="rect">
                  <a:avLst/>
                </a:prstGeom>
              </p:spPr>
              <p:txBody>
                <a:bodyPr wrap="none">
                  <a:spAutoFit/>
                </a:bodyPr>
                <a:lstStyle/>
                <a:p>
                  <a:r>
                    <a:rPr lang="en-US" sz="2400" b="1" dirty="0">
                      <a:solidFill>
                        <a:schemeClr val="tx2"/>
                      </a:solidFill>
                      <a:sym typeface="Symbol"/>
                    </a:rPr>
                    <a:t>Z(m)</a:t>
                  </a:r>
                  <a:endParaRPr lang="en-US" dirty="0"/>
                </a:p>
              </p:txBody>
            </p:sp>
          </p:grpSp>
          <p:grpSp>
            <p:nvGrpSpPr>
              <p:cNvPr id="12" name="Group 17"/>
              <p:cNvGrpSpPr/>
              <p:nvPr/>
            </p:nvGrpSpPr>
            <p:grpSpPr>
              <a:xfrm>
                <a:off x="1127754" y="3785288"/>
                <a:ext cx="5081982" cy="1028769"/>
                <a:chOff x="1322173" y="1110804"/>
                <a:chExt cx="6983627" cy="1565199"/>
              </a:xfrm>
            </p:grpSpPr>
            <p:sp>
              <p:nvSpPr>
                <p:cNvPr id="19" name="Rectangle 18"/>
                <p:cNvSpPr/>
                <p:nvPr/>
              </p:nvSpPr>
              <p:spPr>
                <a:xfrm>
                  <a:off x="3784531" y="1110804"/>
                  <a:ext cx="469644" cy="608739"/>
                </a:xfrm>
                <a:prstGeom prst="rect">
                  <a:avLst/>
                </a:prstGeom>
              </p:spPr>
              <p:txBody>
                <a:bodyPr wrap="none">
                  <a:spAutoFit/>
                </a:bodyPr>
                <a:lstStyle/>
                <a:p>
                  <a:r>
                    <a:rPr lang="en-US" sz="2000" b="1" dirty="0">
                      <a:solidFill>
                        <a:srgbClr val="FF3300"/>
                      </a:solidFill>
                      <a:effectLst>
                        <a:outerShdw blurRad="50800" dist="38100" dir="2700000" algn="tl" rotWithShape="0">
                          <a:prstClr val="black">
                            <a:alpha val="40000"/>
                          </a:prstClr>
                        </a:outerShdw>
                      </a:effectLst>
                      <a:latin typeface="Arial" charset="0"/>
                    </a:rPr>
                    <a:t>Z</a:t>
                  </a:r>
                  <a:endParaRPr lang="en-US" sz="2000" dirty="0"/>
                </a:p>
              </p:txBody>
            </p:sp>
            <p:sp>
              <p:nvSpPr>
                <p:cNvPr id="23" name="Freeform 22"/>
                <p:cNvSpPr/>
                <p:nvPr/>
              </p:nvSpPr>
              <p:spPr bwMode="auto">
                <a:xfrm>
                  <a:off x="1322173" y="1639065"/>
                  <a:ext cx="6983627" cy="1036938"/>
                </a:xfrm>
                <a:custGeom>
                  <a:avLst/>
                  <a:gdLst>
                    <a:gd name="connsiteX0" fmla="*/ 0 w 6983627"/>
                    <a:gd name="connsiteY0" fmla="*/ 1018403 h 1036938"/>
                    <a:gd name="connsiteX1" fmla="*/ 278027 w 6983627"/>
                    <a:gd name="connsiteY1" fmla="*/ 1030760 h 1036938"/>
                    <a:gd name="connsiteX2" fmla="*/ 556054 w 6983627"/>
                    <a:gd name="connsiteY2" fmla="*/ 981333 h 1036938"/>
                    <a:gd name="connsiteX3" fmla="*/ 864973 w 6983627"/>
                    <a:gd name="connsiteY3" fmla="*/ 894835 h 1036938"/>
                    <a:gd name="connsiteX4" fmla="*/ 1099751 w 6983627"/>
                    <a:gd name="connsiteY4" fmla="*/ 783624 h 1036938"/>
                    <a:gd name="connsiteX5" fmla="*/ 1377778 w 6983627"/>
                    <a:gd name="connsiteY5" fmla="*/ 672414 h 1036938"/>
                    <a:gd name="connsiteX6" fmla="*/ 1631092 w 6983627"/>
                    <a:gd name="connsiteY6" fmla="*/ 561203 h 1036938"/>
                    <a:gd name="connsiteX7" fmla="*/ 1847335 w 6983627"/>
                    <a:gd name="connsiteY7" fmla="*/ 443814 h 1036938"/>
                    <a:gd name="connsiteX8" fmla="*/ 2075935 w 6983627"/>
                    <a:gd name="connsiteY8" fmla="*/ 246105 h 1036938"/>
                    <a:gd name="connsiteX9" fmla="*/ 2267465 w 6983627"/>
                    <a:gd name="connsiteY9" fmla="*/ 110181 h 1036938"/>
                    <a:gd name="connsiteX10" fmla="*/ 2465173 w 6983627"/>
                    <a:gd name="connsiteY10" fmla="*/ 42219 h 1036938"/>
                    <a:gd name="connsiteX11" fmla="*/ 2780270 w 6983627"/>
                    <a:gd name="connsiteY11" fmla="*/ 5149 h 1036938"/>
                    <a:gd name="connsiteX12" fmla="*/ 4108622 w 6983627"/>
                    <a:gd name="connsiteY12" fmla="*/ 11327 h 1036938"/>
                    <a:gd name="connsiteX13" fmla="*/ 4331043 w 6983627"/>
                    <a:gd name="connsiteY13" fmla="*/ 42219 h 1036938"/>
                    <a:gd name="connsiteX14" fmla="*/ 4479324 w 6983627"/>
                    <a:gd name="connsiteY14" fmla="*/ 79289 h 1036938"/>
                    <a:gd name="connsiteX15" fmla="*/ 4615249 w 6983627"/>
                    <a:gd name="connsiteY15" fmla="*/ 116360 h 1036938"/>
                    <a:gd name="connsiteX16" fmla="*/ 4868562 w 6983627"/>
                    <a:gd name="connsiteY16" fmla="*/ 196678 h 1036938"/>
                    <a:gd name="connsiteX17" fmla="*/ 5158946 w 6983627"/>
                    <a:gd name="connsiteY17" fmla="*/ 301711 h 1036938"/>
                    <a:gd name="connsiteX18" fmla="*/ 5331941 w 6983627"/>
                    <a:gd name="connsiteY18" fmla="*/ 375851 h 1036938"/>
                    <a:gd name="connsiteX19" fmla="*/ 5572897 w 6983627"/>
                    <a:gd name="connsiteY19" fmla="*/ 412922 h 1036938"/>
                    <a:gd name="connsiteX20" fmla="*/ 5943600 w 6983627"/>
                    <a:gd name="connsiteY20" fmla="*/ 474705 h 1036938"/>
                    <a:gd name="connsiteX21" fmla="*/ 6196913 w 6983627"/>
                    <a:gd name="connsiteY21" fmla="*/ 487062 h 1036938"/>
                    <a:gd name="connsiteX22" fmla="*/ 6592330 w 6983627"/>
                    <a:gd name="connsiteY22" fmla="*/ 505597 h 1036938"/>
                    <a:gd name="connsiteX23" fmla="*/ 6932141 w 6983627"/>
                    <a:gd name="connsiteY23" fmla="*/ 493241 h 1036938"/>
                    <a:gd name="connsiteX24" fmla="*/ 6901249 w 6983627"/>
                    <a:gd name="connsiteY24" fmla="*/ 493241 h 1036938"/>
                    <a:gd name="connsiteX25" fmla="*/ 6901249 w 6983627"/>
                    <a:gd name="connsiteY25" fmla="*/ 493241 h 1036938"/>
                    <a:gd name="connsiteX26" fmla="*/ 6919784 w 6983627"/>
                    <a:gd name="connsiteY26" fmla="*/ 493241 h 103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83627" h="1036938">
                      <a:moveTo>
                        <a:pt x="0" y="1018403"/>
                      </a:moveTo>
                      <a:cubicBezTo>
                        <a:pt x="92675" y="1027670"/>
                        <a:pt x="185351" y="1036938"/>
                        <a:pt x="278027" y="1030760"/>
                      </a:cubicBezTo>
                      <a:cubicBezTo>
                        <a:pt x="370703" y="1024582"/>
                        <a:pt x="458230" y="1003987"/>
                        <a:pt x="556054" y="981333"/>
                      </a:cubicBezTo>
                      <a:cubicBezTo>
                        <a:pt x="653878" y="958679"/>
                        <a:pt x="774357" y="927786"/>
                        <a:pt x="864973" y="894835"/>
                      </a:cubicBezTo>
                      <a:cubicBezTo>
                        <a:pt x="955589" y="861884"/>
                        <a:pt x="1014284" y="820694"/>
                        <a:pt x="1099751" y="783624"/>
                      </a:cubicBezTo>
                      <a:cubicBezTo>
                        <a:pt x="1185218" y="746554"/>
                        <a:pt x="1289221" y="709484"/>
                        <a:pt x="1377778" y="672414"/>
                      </a:cubicBezTo>
                      <a:cubicBezTo>
                        <a:pt x="1466335" y="635344"/>
                        <a:pt x="1552833" y="599303"/>
                        <a:pt x="1631092" y="561203"/>
                      </a:cubicBezTo>
                      <a:cubicBezTo>
                        <a:pt x="1709352" y="523103"/>
                        <a:pt x="1773195" y="496330"/>
                        <a:pt x="1847335" y="443814"/>
                      </a:cubicBezTo>
                      <a:cubicBezTo>
                        <a:pt x="1921475" y="391298"/>
                        <a:pt x="2005913" y="301711"/>
                        <a:pt x="2075935" y="246105"/>
                      </a:cubicBezTo>
                      <a:cubicBezTo>
                        <a:pt x="2145957" y="190500"/>
                        <a:pt x="2202592" y="144162"/>
                        <a:pt x="2267465" y="110181"/>
                      </a:cubicBezTo>
                      <a:cubicBezTo>
                        <a:pt x="2332338" y="76200"/>
                        <a:pt x="2379706" y="59724"/>
                        <a:pt x="2465173" y="42219"/>
                      </a:cubicBezTo>
                      <a:cubicBezTo>
                        <a:pt x="2550640" y="24714"/>
                        <a:pt x="2506362" y="10298"/>
                        <a:pt x="2780270" y="5149"/>
                      </a:cubicBezTo>
                      <a:cubicBezTo>
                        <a:pt x="3054178" y="0"/>
                        <a:pt x="3850160" y="5149"/>
                        <a:pt x="4108622" y="11327"/>
                      </a:cubicBezTo>
                      <a:cubicBezTo>
                        <a:pt x="4367084" y="17505"/>
                        <a:pt x="4269259" y="30892"/>
                        <a:pt x="4331043" y="42219"/>
                      </a:cubicBezTo>
                      <a:cubicBezTo>
                        <a:pt x="4392827" y="53546"/>
                        <a:pt x="4431956" y="66932"/>
                        <a:pt x="4479324" y="79289"/>
                      </a:cubicBezTo>
                      <a:cubicBezTo>
                        <a:pt x="4526692" y="91646"/>
                        <a:pt x="4550376" y="96795"/>
                        <a:pt x="4615249" y="116360"/>
                      </a:cubicBezTo>
                      <a:cubicBezTo>
                        <a:pt x="4680122" y="135925"/>
                        <a:pt x="4777946" y="165786"/>
                        <a:pt x="4868562" y="196678"/>
                      </a:cubicBezTo>
                      <a:cubicBezTo>
                        <a:pt x="4959178" y="227570"/>
                        <a:pt x="5081716" y="271849"/>
                        <a:pt x="5158946" y="301711"/>
                      </a:cubicBezTo>
                      <a:cubicBezTo>
                        <a:pt x="5236176" y="331573"/>
                        <a:pt x="5262949" y="357316"/>
                        <a:pt x="5331941" y="375851"/>
                      </a:cubicBezTo>
                      <a:cubicBezTo>
                        <a:pt x="5400933" y="394386"/>
                        <a:pt x="5572897" y="412922"/>
                        <a:pt x="5572897" y="412922"/>
                      </a:cubicBezTo>
                      <a:cubicBezTo>
                        <a:pt x="5674840" y="429398"/>
                        <a:pt x="5839597" y="462348"/>
                        <a:pt x="5943600" y="474705"/>
                      </a:cubicBezTo>
                      <a:cubicBezTo>
                        <a:pt x="6047603" y="487062"/>
                        <a:pt x="6196913" y="487062"/>
                        <a:pt x="6196913" y="487062"/>
                      </a:cubicBezTo>
                      <a:cubicBezTo>
                        <a:pt x="6305035" y="492211"/>
                        <a:pt x="6469792" y="504567"/>
                        <a:pt x="6592330" y="505597"/>
                      </a:cubicBezTo>
                      <a:cubicBezTo>
                        <a:pt x="6714868" y="506627"/>
                        <a:pt x="6880655" y="495300"/>
                        <a:pt x="6932141" y="493241"/>
                      </a:cubicBezTo>
                      <a:cubicBezTo>
                        <a:pt x="6983627" y="491182"/>
                        <a:pt x="6901249" y="493241"/>
                        <a:pt x="6901249" y="493241"/>
                      </a:cubicBezTo>
                      <a:lnTo>
                        <a:pt x="6901249" y="493241"/>
                      </a:lnTo>
                      <a:lnTo>
                        <a:pt x="6919784" y="493241"/>
                      </a:ln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sp>
          <p:nvSpPr>
            <p:cNvPr id="47" name="Freeform 46"/>
            <p:cNvSpPr/>
            <p:nvPr/>
          </p:nvSpPr>
          <p:spPr bwMode="auto">
            <a:xfrm>
              <a:off x="1155357" y="5435943"/>
              <a:ext cx="5035378" cy="549876"/>
            </a:xfrm>
            <a:custGeom>
              <a:avLst/>
              <a:gdLst>
                <a:gd name="connsiteX0" fmla="*/ 0 w 5035378"/>
                <a:gd name="connsiteY0" fmla="*/ 526192 h 549876"/>
                <a:gd name="connsiteX1" fmla="*/ 315097 w 5035378"/>
                <a:gd name="connsiteY1" fmla="*/ 544727 h 549876"/>
                <a:gd name="connsiteX2" fmla="*/ 518984 w 5035378"/>
                <a:gd name="connsiteY2" fmla="*/ 532371 h 549876"/>
                <a:gd name="connsiteX3" fmla="*/ 753762 w 5035378"/>
                <a:gd name="connsiteY3" fmla="*/ 439695 h 549876"/>
                <a:gd name="connsiteX4" fmla="*/ 926757 w 5035378"/>
                <a:gd name="connsiteY4" fmla="*/ 285235 h 549876"/>
                <a:gd name="connsiteX5" fmla="*/ 1112108 w 5035378"/>
                <a:gd name="connsiteY5" fmla="*/ 155489 h 549876"/>
                <a:gd name="connsiteX6" fmla="*/ 1223319 w 5035378"/>
                <a:gd name="connsiteY6" fmla="*/ 75171 h 549876"/>
                <a:gd name="connsiteX7" fmla="*/ 1458097 w 5035378"/>
                <a:gd name="connsiteY7" fmla="*/ 31922 h 549876"/>
                <a:gd name="connsiteX8" fmla="*/ 1828800 w 5035378"/>
                <a:gd name="connsiteY8" fmla="*/ 19565 h 549876"/>
                <a:gd name="connsiteX9" fmla="*/ 3144794 w 5035378"/>
                <a:gd name="connsiteY9" fmla="*/ 1030 h 549876"/>
                <a:gd name="connsiteX10" fmla="*/ 3323967 w 5035378"/>
                <a:gd name="connsiteY10" fmla="*/ 13387 h 549876"/>
                <a:gd name="connsiteX11" fmla="*/ 3447535 w 5035378"/>
                <a:gd name="connsiteY11" fmla="*/ 50457 h 549876"/>
                <a:gd name="connsiteX12" fmla="*/ 3663778 w 5035378"/>
                <a:gd name="connsiteY12" fmla="*/ 99884 h 549876"/>
                <a:gd name="connsiteX13" fmla="*/ 3867665 w 5035378"/>
                <a:gd name="connsiteY13" fmla="*/ 174025 h 549876"/>
                <a:gd name="connsiteX14" fmla="*/ 3978875 w 5035378"/>
                <a:gd name="connsiteY14" fmla="*/ 241987 h 549876"/>
                <a:gd name="connsiteX15" fmla="*/ 4238367 w 5035378"/>
                <a:gd name="connsiteY15" fmla="*/ 266700 h 549876"/>
                <a:gd name="connsiteX16" fmla="*/ 4627605 w 5035378"/>
                <a:gd name="connsiteY16" fmla="*/ 316127 h 549876"/>
                <a:gd name="connsiteX17" fmla="*/ 5035378 w 5035378"/>
                <a:gd name="connsiteY17" fmla="*/ 309949 h 549876"/>
                <a:gd name="connsiteX18" fmla="*/ 5035378 w 5035378"/>
                <a:gd name="connsiteY18" fmla="*/ 309949 h 54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35378" h="549876">
                  <a:moveTo>
                    <a:pt x="0" y="526192"/>
                  </a:moveTo>
                  <a:cubicBezTo>
                    <a:pt x="114300" y="534944"/>
                    <a:pt x="228600" y="543697"/>
                    <a:pt x="315097" y="544727"/>
                  </a:cubicBezTo>
                  <a:cubicBezTo>
                    <a:pt x="401594" y="545757"/>
                    <a:pt x="445873" y="549876"/>
                    <a:pt x="518984" y="532371"/>
                  </a:cubicBezTo>
                  <a:cubicBezTo>
                    <a:pt x="592095" y="514866"/>
                    <a:pt x="685800" y="480884"/>
                    <a:pt x="753762" y="439695"/>
                  </a:cubicBezTo>
                  <a:cubicBezTo>
                    <a:pt x="821724" y="398506"/>
                    <a:pt x="867033" y="332603"/>
                    <a:pt x="926757" y="285235"/>
                  </a:cubicBezTo>
                  <a:cubicBezTo>
                    <a:pt x="986481" y="237867"/>
                    <a:pt x="1062681" y="190500"/>
                    <a:pt x="1112108" y="155489"/>
                  </a:cubicBezTo>
                  <a:cubicBezTo>
                    <a:pt x="1161535" y="120478"/>
                    <a:pt x="1165654" y="95765"/>
                    <a:pt x="1223319" y="75171"/>
                  </a:cubicBezTo>
                  <a:cubicBezTo>
                    <a:pt x="1280984" y="54577"/>
                    <a:pt x="1357184" y="41190"/>
                    <a:pt x="1458097" y="31922"/>
                  </a:cubicBezTo>
                  <a:cubicBezTo>
                    <a:pt x="1559010" y="22654"/>
                    <a:pt x="1828800" y="19565"/>
                    <a:pt x="1828800" y="19565"/>
                  </a:cubicBezTo>
                  <a:lnTo>
                    <a:pt x="3144794" y="1030"/>
                  </a:lnTo>
                  <a:cubicBezTo>
                    <a:pt x="3393989" y="0"/>
                    <a:pt x="3273510" y="5149"/>
                    <a:pt x="3323967" y="13387"/>
                  </a:cubicBezTo>
                  <a:cubicBezTo>
                    <a:pt x="3374424" y="21625"/>
                    <a:pt x="3390900" y="36041"/>
                    <a:pt x="3447535" y="50457"/>
                  </a:cubicBezTo>
                  <a:cubicBezTo>
                    <a:pt x="3504170" y="64873"/>
                    <a:pt x="3593756" y="79289"/>
                    <a:pt x="3663778" y="99884"/>
                  </a:cubicBezTo>
                  <a:cubicBezTo>
                    <a:pt x="3733800" y="120479"/>
                    <a:pt x="3815149" y="150341"/>
                    <a:pt x="3867665" y="174025"/>
                  </a:cubicBezTo>
                  <a:cubicBezTo>
                    <a:pt x="3920181" y="197709"/>
                    <a:pt x="3917091" y="226541"/>
                    <a:pt x="3978875" y="241987"/>
                  </a:cubicBezTo>
                  <a:cubicBezTo>
                    <a:pt x="4040659" y="257433"/>
                    <a:pt x="4130245" y="254343"/>
                    <a:pt x="4238367" y="266700"/>
                  </a:cubicBezTo>
                  <a:cubicBezTo>
                    <a:pt x="4346489" y="279057"/>
                    <a:pt x="4494770" y="308919"/>
                    <a:pt x="4627605" y="316127"/>
                  </a:cubicBezTo>
                  <a:cubicBezTo>
                    <a:pt x="4760440" y="323335"/>
                    <a:pt x="5035378" y="309949"/>
                    <a:pt x="5035378" y="309949"/>
                  </a:cubicBezTo>
                  <a:lnTo>
                    <a:pt x="5035378" y="309949"/>
                  </a:lnTo>
                </a:path>
              </a:pathLst>
            </a:custGeom>
            <a:noFill/>
            <a:ln w="3492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8" name="Rectangle 47"/>
            <p:cNvSpPr/>
            <p:nvPr/>
          </p:nvSpPr>
          <p:spPr>
            <a:xfrm>
              <a:off x="2514600" y="5105400"/>
              <a:ext cx="341760" cy="400110"/>
            </a:xfrm>
            <a:prstGeom prst="rect">
              <a:avLst/>
            </a:prstGeom>
          </p:spPr>
          <p:txBody>
            <a:bodyPr wrap="none">
              <a:spAutoFit/>
            </a:bodyPr>
            <a:lstStyle/>
            <a:p>
              <a:r>
                <a:rPr lang="en-US" sz="2000" b="1" dirty="0">
                  <a:solidFill>
                    <a:srgbClr val="FF3300"/>
                  </a:solidFill>
                  <a:effectLst>
                    <a:outerShdw blurRad="50800" dist="38100" dir="2700000" algn="tl" rotWithShape="0">
                      <a:prstClr val="black">
                        <a:alpha val="40000"/>
                      </a:prstClr>
                    </a:outerShdw>
                  </a:effectLst>
                  <a:latin typeface="Arial" charset="0"/>
                </a:rPr>
                <a:t>Z</a:t>
              </a:r>
              <a:endParaRPr lang="en-US" sz="2000" dirty="0"/>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59</a:t>
            </a:fld>
            <a:endParaRPr lang="en-US" dirty="0">
              <a:solidFill>
                <a:srgbClr val="000000"/>
              </a:solidFill>
            </a:endParaRPr>
          </a:p>
        </p:txBody>
      </p:sp>
      <p:pic>
        <p:nvPicPr>
          <p:cNvPr id="60418" name="Picture 2"/>
          <p:cNvPicPr>
            <a:picLocks noChangeAspect="1" noChangeArrowheads="1"/>
          </p:cNvPicPr>
          <p:nvPr/>
        </p:nvPicPr>
        <p:blipFill>
          <a:blip r:embed="rId2" cstate="print"/>
          <a:srcRect/>
          <a:stretch>
            <a:fillRect/>
          </a:stretch>
        </p:blipFill>
        <p:spPr bwMode="auto">
          <a:xfrm>
            <a:off x="577850" y="381000"/>
            <a:ext cx="7988300" cy="6096000"/>
          </a:xfrm>
          <a:prstGeom prst="rect">
            <a:avLst/>
          </a:prstGeom>
          <a:noFill/>
          <a:ln w="9525">
            <a:noFill/>
            <a:miter lim="800000"/>
            <a:headEnd/>
            <a:tailEnd/>
          </a:ln>
        </p:spPr>
      </p:pic>
      <p:sp>
        <p:nvSpPr>
          <p:cNvPr id="4" name="Rectangle 3"/>
          <p:cNvSpPr/>
          <p:nvPr/>
        </p:nvSpPr>
        <p:spPr>
          <a:xfrm>
            <a:off x="3276314" y="6412468"/>
            <a:ext cx="2667718" cy="369332"/>
          </a:xfrm>
          <a:prstGeom prst="rect">
            <a:avLst/>
          </a:prstGeom>
        </p:spPr>
        <p:txBody>
          <a:bodyPr wrap="none">
            <a:spAutoFit/>
          </a:bodyPr>
          <a:lstStyle/>
          <a:p>
            <a:r>
              <a:rPr lang="en-US" sz="1800" dirty="0">
                <a:solidFill>
                  <a:srgbClr val="FF3300"/>
                </a:solidFill>
                <a:latin typeface="Arial" pitchFamily="34" charset="0"/>
                <a:cs typeface="Arial" pitchFamily="34" charset="0"/>
              </a:rPr>
              <a:t>PW (</a:t>
            </a:r>
            <a:r>
              <a:rPr lang="en-US" sz="1800" dirty="0" err="1">
                <a:solidFill>
                  <a:srgbClr val="FF3300"/>
                </a:solidFill>
                <a:latin typeface="Arial" pitchFamily="34" charset="0"/>
                <a:cs typeface="Arial" pitchFamily="34" charset="0"/>
              </a:rPr>
              <a:t>petawatt</a:t>
            </a:r>
            <a:r>
              <a:rPr lang="en-US" sz="1800" dirty="0">
                <a:solidFill>
                  <a:srgbClr val="FF3300"/>
                </a:solidFill>
                <a:latin typeface="Arial" pitchFamily="34" charset="0"/>
                <a:cs typeface="Arial" pitchFamily="34" charset="0"/>
              </a:rPr>
              <a:t>) = 10</a:t>
            </a:r>
            <a:r>
              <a:rPr lang="en-US" sz="1800" baseline="30000" dirty="0">
                <a:solidFill>
                  <a:srgbClr val="FF3300"/>
                </a:solidFill>
                <a:latin typeface="Arial" pitchFamily="34" charset="0"/>
                <a:cs typeface="Arial" pitchFamily="34" charset="0"/>
              </a:rPr>
              <a:t>15</a:t>
            </a:r>
            <a:r>
              <a:rPr lang="en-US" sz="1800" dirty="0">
                <a:solidFill>
                  <a:srgbClr val="FF3300"/>
                </a:solidFill>
                <a:latin typeface="Arial" pitchFamily="34" charset="0"/>
                <a:cs typeface="Arial" pitchFamily="34" charset="0"/>
              </a:rPr>
              <a:t> 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75438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2. Current Climate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6</a:t>
            </a:fld>
            <a:endParaRPr lang="en-US" dirty="0">
              <a:solidFill>
                <a:schemeClr val="bg2"/>
              </a:solidFill>
            </a:endParaRPr>
          </a:p>
        </p:txBody>
      </p:sp>
      <p:sp>
        <p:nvSpPr>
          <p:cNvPr id="6" name="Rectangle 3"/>
          <p:cNvSpPr txBox="1">
            <a:spLocks noChangeArrowheads="1"/>
          </p:cNvSpPr>
          <p:nvPr/>
        </p:nvSpPr>
        <p:spPr bwMode="auto">
          <a:xfrm>
            <a:off x="76200" y="16764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Key Controls on Earth’s Mean Temperature</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Surface Temp &amp; </a:t>
            </a:r>
            <a:r>
              <a:rPr lang="en-US" sz="2400" b="1" kern="0" dirty="0" err="1">
                <a:solidFill>
                  <a:schemeClr val="bg1"/>
                </a:solidFill>
                <a:latin typeface="Microsoft Sans Serif" pitchFamily="34" charset="0"/>
              </a:rPr>
              <a:t>Precip</a:t>
            </a:r>
            <a:r>
              <a:rPr lang="en-US" sz="2400" b="1" kern="0" dirty="0">
                <a:solidFill>
                  <a:schemeClr val="bg1"/>
                </a:solidFill>
                <a:latin typeface="Microsoft Sans Serif" pitchFamily="34" charset="0"/>
              </a:rPr>
              <a:t>: </a:t>
            </a:r>
            <a:r>
              <a:rPr lang="en-US" sz="2400" b="1" kern="0" dirty="0">
                <a:latin typeface="Microsoft Sans Serif" pitchFamily="34" charset="0"/>
              </a:rPr>
              <a:t>Spatial and Seasonal Variations</a:t>
            </a:r>
          </a:p>
          <a:p>
            <a:pPr marL="342900" indent="-342900" algn="l">
              <a:spcBef>
                <a:spcPct val="20000"/>
              </a:spcBef>
              <a:buFontTx/>
              <a:buChar char="•"/>
              <a:defRPr/>
            </a:pPr>
            <a:endParaRPr lang="en-US" sz="24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Other Key Climate Fields: </a:t>
            </a:r>
            <a:r>
              <a:rPr lang="en-US" sz="2400" b="1" kern="0" dirty="0">
                <a:latin typeface="Microsoft Sans Serif" pitchFamily="34" charset="0"/>
              </a:rPr>
              <a:t>Cloud cover, water vapor &amp; humidity</a:t>
            </a:r>
            <a:endParaRPr lang="en-US" sz="2400" b="1" kern="0" dirty="0">
              <a:solidFill>
                <a:schemeClr val="bg1"/>
              </a:solidFill>
              <a:latin typeface="Microsoft Sans Serif" pitchFamily="34" charset="0"/>
            </a:endParaRPr>
          </a:p>
          <a:p>
            <a:pPr marL="342900" indent="-342900" algn="l">
              <a:spcBef>
                <a:spcPct val="20000"/>
              </a:spcBef>
              <a:buFontTx/>
              <a:buChar char="•"/>
              <a:defRPr/>
            </a:pPr>
            <a:endParaRPr lang="en-US" sz="24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Climate Classification: </a:t>
            </a:r>
            <a:r>
              <a:rPr lang="en-US" sz="2400" b="1" dirty="0" err="1"/>
              <a:t>Köppen</a:t>
            </a:r>
            <a:r>
              <a:rPr lang="en-US" sz="2400" b="1" dirty="0"/>
              <a:t>–Geiger climate classification system</a:t>
            </a:r>
            <a:endParaRPr lang="en-US" sz="2400" b="1" kern="0" dirty="0">
              <a:solidFill>
                <a:schemeClr val="bg1"/>
              </a:solidFill>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60</a:t>
            </a:fld>
            <a:endParaRPr lang="en-US">
              <a:solidFill>
                <a:srgbClr val="000000"/>
              </a:solidFill>
            </a:endParaRPr>
          </a:p>
        </p:txBody>
      </p:sp>
      <p:pic>
        <p:nvPicPr>
          <p:cNvPr id="66562" name="Picture 2"/>
          <p:cNvPicPr>
            <a:picLocks noChangeAspect="1" noChangeArrowheads="1"/>
          </p:cNvPicPr>
          <p:nvPr/>
        </p:nvPicPr>
        <p:blipFill>
          <a:blip r:embed="rId2" cstate="print"/>
          <a:srcRect/>
          <a:stretch>
            <a:fillRect/>
          </a:stretch>
        </p:blipFill>
        <p:spPr bwMode="auto">
          <a:xfrm>
            <a:off x="358775" y="76200"/>
            <a:ext cx="8404225" cy="6002145"/>
          </a:xfrm>
          <a:prstGeom prst="rect">
            <a:avLst/>
          </a:prstGeom>
          <a:noFill/>
          <a:ln w="9525">
            <a:noFill/>
            <a:miter lim="800000"/>
            <a:headEnd/>
            <a:tailEnd/>
          </a:ln>
        </p:spPr>
      </p:pic>
      <p:sp>
        <p:nvSpPr>
          <p:cNvPr id="4" name="TextBox 3"/>
          <p:cNvSpPr txBox="1"/>
          <p:nvPr/>
        </p:nvSpPr>
        <p:spPr>
          <a:xfrm>
            <a:off x="469149" y="6019800"/>
            <a:ext cx="6460871" cy="830997"/>
          </a:xfrm>
          <a:prstGeom prst="rect">
            <a:avLst/>
          </a:prstGeom>
          <a:noFill/>
        </p:spPr>
        <p:txBody>
          <a:bodyPr wrap="none" rtlCol="0">
            <a:spAutoFit/>
          </a:bodyPr>
          <a:lstStyle/>
          <a:p>
            <a:pPr algn="l"/>
            <a:r>
              <a:rPr lang="en-US" sz="2400" b="1" dirty="0">
                <a:solidFill>
                  <a:srgbClr val="FF3300"/>
                </a:solidFill>
              </a:rPr>
              <a:t>Easterly winds gain westerly angular momentum</a:t>
            </a:r>
          </a:p>
          <a:p>
            <a:pPr algn="l"/>
            <a:r>
              <a:rPr lang="en-US" sz="2400" b="1" dirty="0">
                <a:solidFill>
                  <a:srgbClr val="FF3300"/>
                </a:solidFill>
              </a:rPr>
              <a:t>Westerly winds lose westerly angular momentum.  </a:t>
            </a:r>
          </a:p>
        </p:txBody>
      </p:sp>
      <p:cxnSp>
        <p:nvCxnSpPr>
          <p:cNvPr id="6" name="Straight Arrow Connector 5"/>
          <p:cNvCxnSpPr/>
          <p:nvPr/>
        </p:nvCxnSpPr>
        <p:spPr bwMode="auto">
          <a:xfrm flipV="1">
            <a:off x="3276600" y="3048000"/>
            <a:ext cx="0" cy="1676400"/>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cxnSp>
        <p:nvCxnSpPr>
          <p:cNvPr id="8" name="Straight Arrow Connector 7"/>
          <p:cNvCxnSpPr/>
          <p:nvPr/>
        </p:nvCxnSpPr>
        <p:spPr bwMode="auto">
          <a:xfrm>
            <a:off x="3276600" y="3048000"/>
            <a:ext cx="838200" cy="0"/>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cxnSp>
        <p:nvCxnSpPr>
          <p:cNvPr id="9" name="Straight Arrow Connector 8"/>
          <p:cNvCxnSpPr/>
          <p:nvPr/>
        </p:nvCxnSpPr>
        <p:spPr bwMode="auto">
          <a:xfrm>
            <a:off x="4114800" y="3048000"/>
            <a:ext cx="0" cy="1676400"/>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cxnSp>
        <p:nvCxnSpPr>
          <p:cNvPr id="11" name="Straight Arrow Connector 10"/>
          <p:cNvCxnSpPr/>
          <p:nvPr/>
        </p:nvCxnSpPr>
        <p:spPr bwMode="auto">
          <a:xfrm>
            <a:off x="4164876" y="4711338"/>
            <a:ext cx="635724" cy="13062"/>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cxnSp>
        <p:nvCxnSpPr>
          <p:cNvPr id="14" name="Straight Arrow Connector 13"/>
          <p:cNvCxnSpPr/>
          <p:nvPr/>
        </p:nvCxnSpPr>
        <p:spPr bwMode="auto">
          <a:xfrm rot="10800000">
            <a:off x="5079276" y="4711338"/>
            <a:ext cx="635724" cy="13062"/>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61</a:t>
            </a:fld>
            <a:endParaRPr lang="en-US">
              <a:solidFill>
                <a:srgbClr val="000000"/>
              </a:solidFill>
            </a:endParaRPr>
          </a:p>
        </p:txBody>
      </p:sp>
      <p:pic>
        <p:nvPicPr>
          <p:cNvPr id="64514" name="Picture 2"/>
          <p:cNvPicPr>
            <a:picLocks noChangeAspect="1" noChangeArrowheads="1"/>
          </p:cNvPicPr>
          <p:nvPr/>
        </p:nvPicPr>
        <p:blipFill>
          <a:blip r:embed="rId3" cstate="print"/>
          <a:srcRect/>
          <a:stretch>
            <a:fillRect/>
          </a:stretch>
        </p:blipFill>
        <p:spPr bwMode="auto">
          <a:xfrm>
            <a:off x="204889" y="228600"/>
            <a:ext cx="8786711" cy="648652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Zonal-mean Atmospheric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62</a:t>
            </a:fld>
            <a:endParaRPr lang="en-US" dirty="0">
              <a:solidFill>
                <a:srgbClr val="000000"/>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74082" name="Picture 2" descr="http://www.webpages.uidaho.edu/~simkat/cors220_files/atmospheric_circulation.jpg"/>
          <p:cNvPicPr>
            <a:picLocks noChangeAspect="1" noChangeArrowheads="1"/>
          </p:cNvPicPr>
          <p:nvPr/>
        </p:nvPicPr>
        <p:blipFill>
          <a:blip r:embed="rId3" cstate="print"/>
          <a:srcRect/>
          <a:stretch>
            <a:fillRect/>
          </a:stretch>
        </p:blipFill>
        <p:spPr bwMode="auto">
          <a:xfrm>
            <a:off x="272473" y="1504950"/>
            <a:ext cx="8642927" cy="3752850"/>
          </a:xfrm>
          <a:prstGeom prst="rect">
            <a:avLst/>
          </a:prstGeom>
          <a:noFill/>
        </p:spPr>
      </p:pic>
      <p:sp>
        <p:nvSpPr>
          <p:cNvPr id="8" name="TextBox 7"/>
          <p:cNvSpPr txBox="1"/>
          <p:nvPr/>
        </p:nvSpPr>
        <p:spPr>
          <a:xfrm>
            <a:off x="5142579" y="4495800"/>
            <a:ext cx="764953" cy="338554"/>
          </a:xfrm>
          <a:prstGeom prst="rect">
            <a:avLst/>
          </a:prstGeom>
          <a:noFill/>
        </p:spPr>
        <p:txBody>
          <a:bodyPr wrap="none" rtlCol="0">
            <a:spAutoFit/>
          </a:bodyPr>
          <a:lstStyle/>
          <a:p>
            <a:r>
              <a:rPr lang="en-US" sz="1600" dirty="0">
                <a:solidFill>
                  <a:srgbClr val="000000"/>
                </a:solidFill>
              </a:rPr>
              <a:t>Deserts</a:t>
            </a:r>
            <a:endParaRPr lang="en-US" sz="2400" dirty="0">
              <a:solidFill>
                <a:srgbClr val="000000"/>
              </a:solidFill>
            </a:endParaRPr>
          </a:p>
        </p:txBody>
      </p:sp>
      <p:sp>
        <p:nvSpPr>
          <p:cNvPr id="9" name="TextBox 8"/>
          <p:cNvSpPr txBox="1"/>
          <p:nvPr/>
        </p:nvSpPr>
        <p:spPr>
          <a:xfrm>
            <a:off x="7177365" y="1795046"/>
            <a:ext cx="595035" cy="338554"/>
          </a:xfrm>
          <a:prstGeom prst="rect">
            <a:avLst/>
          </a:prstGeom>
          <a:noFill/>
        </p:spPr>
        <p:txBody>
          <a:bodyPr wrap="none" rtlCol="0">
            <a:spAutoFit/>
          </a:bodyPr>
          <a:lstStyle/>
          <a:p>
            <a:r>
              <a:rPr lang="en-US" sz="1600" dirty="0">
                <a:solidFill>
                  <a:srgbClr val="000000"/>
                </a:solidFill>
              </a:rPr>
              <a:t>18km</a:t>
            </a:r>
            <a:endParaRPr lang="en-US" sz="2400" dirty="0">
              <a:solidFill>
                <a:srgbClr val="000000"/>
              </a:solidFill>
            </a:endParaRPr>
          </a:p>
        </p:txBody>
      </p:sp>
      <p:sp>
        <p:nvSpPr>
          <p:cNvPr id="10" name="TextBox 9"/>
          <p:cNvSpPr txBox="1"/>
          <p:nvPr/>
        </p:nvSpPr>
        <p:spPr>
          <a:xfrm>
            <a:off x="3824564" y="2480846"/>
            <a:ext cx="595036" cy="338554"/>
          </a:xfrm>
          <a:prstGeom prst="rect">
            <a:avLst/>
          </a:prstGeom>
          <a:noFill/>
        </p:spPr>
        <p:txBody>
          <a:bodyPr wrap="none" rtlCol="0">
            <a:spAutoFit/>
          </a:bodyPr>
          <a:lstStyle/>
          <a:p>
            <a:r>
              <a:rPr lang="en-US" sz="1600" dirty="0">
                <a:solidFill>
                  <a:srgbClr val="000000"/>
                </a:solidFill>
              </a:rPr>
              <a:t>15km</a:t>
            </a:r>
            <a:endParaRPr lang="en-US" sz="2400" dirty="0">
              <a:solidFill>
                <a:srgbClr val="000000"/>
              </a:solidFill>
            </a:endParaRPr>
          </a:p>
        </p:txBody>
      </p:sp>
      <p:sp>
        <p:nvSpPr>
          <p:cNvPr id="11" name="TextBox 10"/>
          <p:cNvSpPr txBox="1"/>
          <p:nvPr/>
        </p:nvSpPr>
        <p:spPr>
          <a:xfrm>
            <a:off x="381000" y="3547646"/>
            <a:ext cx="595036" cy="338554"/>
          </a:xfrm>
          <a:prstGeom prst="rect">
            <a:avLst/>
          </a:prstGeom>
          <a:noFill/>
        </p:spPr>
        <p:txBody>
          <a:bodyPr wrap="none" rtlCol="0">
            <a:spAutoFit/>
          </a:bodyPr>
          <a:lstStyle/>
          <a:p>
            <a:r>
              <a:rPr lang="en-US" sz="1600" dirty="0">
                <a:solidFill>
                  <a:srgbClr val="000000"/>
                </a:solidFill>
              </a:rPr>
              <a:t>10km</a:t>
            </a:r>
            <a:endParaRPr lang="en-US" sz="2400" dirty="0">
              <a:solidFill>
                <a:srgbClr val="000000"/>
              </a:solidFill>
            </a:endParaRPr>
          </a:p>
        </p:txBody>
      </p:sp>
      <p:sp>
        <p:nvSpPr>
          <p:cNvPr id="12" name="TextBox 11"/>
          <p:cNvSpPr txBox="1"/>
          <p:nvPr/>
        </p:nvSpPr>
        <p:spPr>
          <a:xfrm>
            <a:off x="3505200" y="5257800"/>
            <a:ext cx="3603551" cy="400110"/>
          </a:xfrm>
          <a:prstGeom prst="rect">
            <a:avLst/>
          </a:prstGeom>
          <a:noFill/>
        </p:spPr>
        <p:txBody>
          <a:bodyPr wrap="none" rtlCol="0">
            <a:spAutoFit/>
          </a:bodyPr>
          <a:lstStyle/>
          <a:p>
            <a:pPr algn="l"/>
            <a:r>
              <a:rPr lang="en-US" sz="2000" b="1" dirty="0">
                <a:solidFill>
                  <a:schemeClr val="tx2"/>
                </a:solidFill>
              </a:rPr>
              <a:t>Transport by the Mean and Eddies</a:t>
            </a:r>
          </a:p>
        </p:txBody>
      </p:sp>
      <p:sp>
        <p:nvSpPr>
          <p:cNvPr id="14" name="TextBox 13"/>
          <p:cNvSpPr txBox="1"/>
          <p:nvPr/>
        </p:nvSpPr>
        <p:spPr>
          <a:xfrm>
            <a:off x="228600" y="5181600"/>
            <a:ext cx="3077766" cy="400110"/>
          </a:xfrm>
          <a:prstGeom prst="rect">
            <a:avLst/>
          </a:prstGeom>
          <a:noFill/>
        </p:spPr>
        <p:txBody>
          <a:bodyPr wrap="none" rtlCol="0">
            <a:spAutoFit/>
          </a:bodyPr>
          <a:lstStyle/>
          <a:p>
            <a:pPr algn="l"/>
            <a:r>
              <a:rPr lang="en-US" sz="2000" b="1" dirty="0">
                <a:solidFill>
                  <a:schemeClr val="tx2"/>
                </a:solidFill>
              </a:rPr>
              <a:t>Mean Transport by Polar Cell</a:t>
            </a:r>
          </a:p>
        </p:txBody>
      </p:sp>
      <p:cxnSp>
        <p:nvCxnSpPr>
          <p:cNvPr id="16" name="Straight Arrow Connector 15"/>
          <p:cNvCxnSpPr/>
          <p:nvPr/>
        </p:nvCxnSpPr>
        <p:spPr bwMode="auto">
          <a:xfrm flipV="1">
            <a:off x="1905000" y="4724400"/>
            <a:ext cx="4572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8" name="Straight Arrow Connector 17"/>
          <p:cNvCxnSpPr/>
          <p:nvPr/>
        </p:nvCxnSpPr>
        <p:spPr bwMode="auto">
          <a:xfrm flipV="1">
            <a:off x="4343400" y="4724400"/>
            <a:ext cx="0" cy="609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transition>
    <p:wipe/>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63</a:t>
            </a:fld>
            <a:endParaRPr lang="en-US">
              <a:solidFill>
                <a:srgbClr val="000000"/>
              </a:solidFill>
            </a:endParaRPr>
          </a:p>
        </p:txBody>
      </p:sp>
      <p:pic>
        <p:nvPicPr>
          <p:cNvPr id="56322" name="Picture 2"/>
          <p:cNvPicPr>
            <a:picLocks noChangeAspect="1" noChangeArrowheads="1"/>
          </p:cNvPicPr>
          <p:nvPr/>
        </p:nvPicPr>
        <p:blipFill>
          <a:blip r:embed="rId2" cstate="print"/>
          <a:srcRect/>
          <a:stretch>
            <a:fillRect/>
          </a:stretch>
        </p:blipFill>
        <p:spPr bwMode="auto">
          <a:xfrm>
            <a:off x="152400" y="228600"/>
            <a:ext cx="8397875" cy="6405270"/>
          </a:xfrm>
          <a:prstGeom prst="rect">
            <a:avLst/>
          </a:prstGeom>
          <a:noFill/>
          <a:ln w="9525">
            <a:noFill/>
            <a:miter lim="800000"/>
            <a:headEnd/>
            <a:tailEnd/>
          </a:ln>
        </p:spPr>
      </p:pic>
      <p:cxnSp>
        <p:nvCxnSpPr>
          <p:cNvPr id="5" name="Straight Arrow Connector 4"/>
          <p:cNvCxnSpPr/>
          <p:nvPr/>
        </p:nvCxnSpPr>
        <p:spPr bwMode="auto">
          <a:xfrm flipH="1" flipV="1">
            <a:off x="1981200" y="2667000"/>
            <a:ext cx="228600" cy="457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6" name="TextBox 5"/>
          <p:cNvSpPr txBox="1"/>
          <p:nvPr/>
        </p:nvSpPr>
        <p:spPr>
          <a:xfrm>
            <a:off x="1718846" y="2433935"/>
            <a:ext cx="338554" cy="461665"/>
          </a:xfrm>
          <a:prstGeom prst="rect">
            <a:avLst/>
          </a:prstGeom>
          <a:noFill/>
        </p:spPr>
        <p:txBody>
          <a:bodyPr wrap="none" rtlCol="0">
            <a:spAutoFit/>
          </a:bodyPr>
          <a:lstStyle/>
          <a:p>
            <a:r>
              <a:rPr lang="en-US" sz="2400" b="1" dirty="0">
                <a:solidFill>
                  <a:srgbClr val="000000"/>
                </a:solidFill>
              </a:rPr>
              <a:t>T</a:t>
            </a:r>
          </a:p>
        </p:txBody>
      </p:sp>
      <p:sp>
        <p:nvSpPr>
          <p:cNvPr id="7" name="TextBox 6"/>
          <p:cNvSpPr txBox="1"/>
          <p:nvPr/>
        </p:nvSpPr>
        <p:spPr>
          <a:xfrm>
            <a:off x="1395618" y="1676400"/>
            <a:ext cx="5690982" cy="461665"/>
          </a:xfrm>
          <a:prstGeom prst="rect">
            <a:avLst/>
          </a:prstGeom>
          <a:noFill/>
        </p:spPr>
        <p:txBody>
          <a:bodyPr wrap="none" rtlCol="0">
            <a:spAutoFit/>
          </a:bodyPr>
          <a:lstStyle/>
          <a:p>
            <a:r>
              <a:rPr lang="en-US" sz="2400" b="1" dirty="0">
                <a:solidFill>
                  <a:srgbClr val="FF3300"/>
                </a:solidFill>
                <a:latin typeface="Arial" pitchFamily="34" charset="0"/>
                <a:cs typeface="Arial" pitchFamily="34" charset="0"/>
              </a:rPr>
              <a:t>v* u*&gt;0 </a:t>
            </a:r>
            <a:r>
              <a:rPr lang="en-US" sz="2400" b="1" dirty="0">
                <a:solidFill>
                  <a:srgbClr val="FF3300"/>
                </a:solidFill>
                <a:latin typeface="Arial" pitchFamily="34" charset="0"/>
                <a:cs typeface="Arial" pitchFamily="34" charset="0"/>
                <a:sym typeface="Wingdings" pitchFamily="2" charset="2"/>
              </a:rPr>
              <a:t> Northward momentum flux</a:t>
            </a:r>
            <a:r>
              <a:rPr lang="en-US" sz="2400" b="1" dirty="0">
                <a:solidFill>
                  <a:srgbClr val="FF3300"/>
                </a:solidFill>
                <a:latin typeface="Arial" pitchFamily="34" charset="0"/>
                <a:cs typeface="Arial" pitchFamily="34" charset="0"/>
              </a:rPr>
              <a:t> </a:t>
            </a:r>
          </a:p>
        </p:txBody>
      </p:sp>
      <p:cxnSp>
        <p:nvCxnSpPr>
          <p:cNvPr id="9" name="Straight Arrow Connector 8"/>
          <p:cNvCxnSpPr/>
          <p:nvPr/>
        </p:nvCxnSpPr>
        <p:spPr bwMode="auto">
          <a:xfrm flipH="1">
            <a:off x="6553200" y="2971800"/>
            <a:ext cx="457200" cy="685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2" name="TextBox 11"/>
          <p:cNvSpPr txBox="1"/>
          <p:nvPr/>
        </p:nvSpPr>
        <p:spPr>
          <a:xfrm>
            <a:off x="6629400" y="2492514"/>
            <a:ext cx="1676400" cy="707886"/>
          </a:xfrm>
          <a:prstGeom prst="rect">
            <a:avLst/>
          </a:prstGeom>
          <a:noFill/>
        </p:spPr>
        <p:txBody>
          <a:bodyPr wrap="square" rtlCol="0">
            <a:spAutoFit/>
          </a:bodyPr>
          <a:lstStyle/>
          <a:p>
            <a:r>
              <a:rPr lang="en-US" sz="2000" dirty="0"/>
              <a:t>Slow-down </a:t>
            </a:r>
            <a:r>
              <a:rPr lang="en-US" sz="2000" dirty="0">
                <a:sym typeface="Wingdings" pitchFamily="2" charset="2"/>
              </a:rPr>
              <a:t> u*&lt;0</a:t>
            </a:r>
            <a:endParaRPr lang="en-US" sz="2000" dirty="0"/>
          </a:p>
        </p:txBody>
      </p:sp>
      <p:cxnSp>
        <p:nvCxnSpPr>
          <p:cNvPr id="13" name="Straight Arrow Connector 12"/>
          <p:cNvCxnSpPr/>
          <p:nvPr/>
        </p:nvCxnSpPr>
        <p:spPr bwMode="auto">
          <a:xfrm>
            <a:off x="4724400" y="2640304"/>
            <a:ext cx="271430" cy="506704"/>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4" name="TextBox 13"/>
          <p:cNvSpPr txBox="1"/>
          <p:nvPr/>
        </p:nvSpPr>
        <p:spPr>
          <a:xfrm>
            <a:off x="3581400" y="2111514"/>
            <a:ext cx="1676400" cy="707886"/>
          </a:xfrm>
          <a:prstGeom prst="rect">
            <a:avLst/>
          </a:prstGeom>
          <a:noFill/>
        </p:spPr>
        <p:txBody>
          <a:bodyPr wrap="square" rtlCol="0">
            <a:spAutoFit/>
          </a:bodyPr>
          <a:lstStyle/>
          <a:p>
            <a:r>
              <a:rPr lang="en-US" sz="2000" dirty="0"/>
              <a:t>Speed-up </a:t>
            </a:r>
            <a:r>
              <a:rPr lang="en-US" sz="2000" dirty="0">
                <a:sym typeface="Wingdings" pitchFamily="2" charset="2"/>
              </a:rPr>
              <a:t> u*&gt;0</a:t>
            </a:r>
            <a:endParaRPr lang="en-US" sz="2000" dirty="0"/>
          </a:p>
        </p:txBody>
      </p:sp>
      <p:graphicFrame>
        <p:nvGraphicFramePr>
          <p:cNvPr id="529410" name="Object 1"/>
          <p:cNvGraphicFramePr>
            <a:graphicFrameLocks noChangeAspect="1"/>
          </p:cNvGraphicFramePr>
          <p:nvPr/>
        </p:nvGraphicFramePr>
        <p:xfrm>
          <a:off x="2590800" y="6184900"/>
          <a:ext cx="3097213" cy="520700"/>
        </p:xfrm>
        <a:graphic>
          <a:graphicData uri="http://schemas.openxmlformats.org/presentationml/2006/ole">
            <mc:AlternateContent xmlns:mc="http://schemas.openxmlformats.org/markup-compatibility/2006">
              <mc:Choice xmlns:v="urn:schemas-microsoft-com:vml" Requires="v">
                <p:oleObj name="Equation" r:id="rId3" imgW="1358640" imgH="228600" progId="Equation.3">
                  <p:embed/>
                </p:oleObj>
              </mc:Choice>
              <mc:Fallback>
                <p:oleObj name="Equation" r:id="rId3" imgW="1358640" imgH="228600" progId="Equation.3">
                  <p:embed/>
                  <p:pic>
                    <p:nvPicPr>
                      <p:cNvPr id="52941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6184900"/>
                        <a:ext cx="3097213" cy="520700"/>
                      </a:xfrm>
                      <a:prstGeom prst="rect">
                        <a:avLst/>
                      </a:prstGeom>
                      <a:solidFill>
                        <a:schemeClr val="tx1"/>
                      </a:solidFill>
                    </p:spPr>
                  </p:pic>
                </p:oleObj>
              </mc:Fallback>
            </mc:AlternateContent>
          </a:graphicData>
        </a:graphic>
      </p:graphicFrame>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8290" name="Picture 2" descr="http://planetearth.nerc.ac.uk/images/uploaded/custom/indian-monsoon.jpg"/>
          <p:cNvPicPr>
            <a:picLocks noChangeAspect="1" noChangeArrowheads="1"/>
          </p:cNvPicPr>
          <p:nvPr/>
        </p:nvPicPr>
        <p:blipFill>
          <a:blip r:embed="rId2" cstate="print"/>
          <a:srcRect/>
          <a:stretch>
            <a:fillRect/>
          </a:stretch>
        </p:blipFill>
        <p:spPr bwMode="auto">
          <a:xfrm>
            <a:off x="304800" y="1066800"/>
            <a:ext cx="8677249" cy="4876800"/>
          </a:xfrm>
          <a:prstGeom prst="rect">
            <a:avLst/>
          </a:prstGeom>
          <a:noFill/>
        </p:spPr>
      </p:pic>
      <p:sp>
        <p:nvSpPr>
          <p:cNvPr id="3" name="Rectangle 2"/>
          <p:cNvSpPr txBox="1">
            <a:spLocks noChangeArrowheads="1"/>
          </p:cNvSpPr>
          <p:nvPr/>
        </p:nvSpPr>
        <p:spPr>
          <a:xfrm>
            <a:off x="-228600" y="1524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Monsoon Climate </a:t>
            </a:r>
          </a:p>
        </p:txBody>
      </p:sp>
      <p:sp>
        <p:nvSpPr>
          <p:cNvPr id="4" name="Rectangle 2"/>
          <p:cNvSpPr txBox="1">
            <a:spLocks noChangeArrowheads="1"/>
          </p:cNvSpPr>
          <p:nvPr/>
        </p:nvSpPr>
        <p:spPr>
          <a:xfrm>
            <a:off x="457200" y="6019800"/>
            <a:ext cx="8382000" cy="685800"/>
          </a:xfrm>
          <a:prstGeom prst="rect">
            <a:avLst/>
          </a:prstGeom>
          <a:effectLst>
            <a:outerShdw blurRad="50800" dist="38100" dir="2700000" algn="tl" rotWithShape="0">
              <a:prstClr val="black"/>
            </a:outerShdw>
          </a:effectLst>
        </p:spPr>
        <p:txBody>
          <a:bodyPr/>
          <a:lstStyle/>
          <a:p>
            <a:pPr algn="l">
              <a:defRPr/>
            </a:pPr>
            <a:r>
              <a:rPr lang="en-US" sz="2000" b="1" kern="0" dirty="0">
                <a:solidFill>
                  <a:srgbClr val="FF3300"/>
                </a:solidFill>
                <a:latin typeface="Arial" charset="0"/>
                <a:ea typeface="SimSun" pitchFamily="2" charset="-122"/>
              </a:rPr>
              <a:t>Monsoon: seasonal reversal in atmospheric circulation and rainfall due to differential heating over land and ocean.</a:t>
            </a:r>
          </a:p>
        </p:txBody>
      </p:sp>
      <p:sp>
        <p:nvSpPr>
          <p:cNvPr id="5" name="Rectangle 4"/>
          <p:cNvSpPr/>
          <p:nvPr/>
        </p:nvSpPr>
        <p:spPr bwMode="auto">
          <a:xfrm>
            <a:off x="2209800" y="1905000"/>
            <a:ext cx="1219200" cy="609600"/>
          </a:xfrm>
          <a:prstGeom prst="rect">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Rectangle 5"/>
          <p:cNvSpPr/>
          <p:nvPr/>
        </p:nvSpPr>
        <p:spPr bwMode="auto">
          <a:xfrm>
            <a:off x="2209800" y="4343400"/>
            <a:ext cx="1219200" cy="609600"/>
          </a:xfrm>
          <a:prstGeom prst="rect">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8" name="Straight Arrow Connector 7"/>
          <p:cNvCxnSpPr/>
          <p:nvPr/>
        </p:nvCxnSpPr>
        <p:spPr bwMode="auto">
          <a:xfrm>
            <a:off x="2362200" y="3733800"/>
            <a:ext cx="304800" cy="609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0" name="Straight Arrow Connector 9"/>
          <p:cNvCxnSpPr>
            <a:endCxn id="5" idx="2"/>
          </p:cNvCxnSpPr>
          <p:nvPr/>
        </p:nvCxnSpPr>
        <p:spPr bwMode="auto">
          <a:xfrm flipV="1">
            <a:off x="2286000" y="2514600"/>
            <a:ext cx="533400" cy="914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1041233" y="3426023"/>
            <a:ext cx="2006767" cy="307777"/>
          </a:xfrm>
          <a:prstGeom prst="rect">
            <a:avLst/>
          </a:prstGeom>
          <a:noFill/>
        </p:spPr>
        <p:txBody>
          <a:bodyPr wrap="none" rtlCol="0">
            <a:spAutoFit/>
          </a:bodyPr>
          <a:lstStyle/>
          <a:p>
            <a:r>
              <a:rPr lang="en-US" sz="1400" b="1" dirty="0"/>
              <a:t>Central &amp; South American</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www.nc-climate.ncsu.edu/secc_edu/images/monsoon.gif"/>
          <p:cNvPicPr>
            <a:picLocks noChangeAspect="1" noChangeArrowheads="1"/>
          </p:cNvPicPr>
          <p:nvPr/>
        </p:nvPicPr>
        <p:blipFill>
          <a:blip r:embed="rId2" cstate="print"/>
          <a:srcRect/>
          <a:stretch>
            <a:fillRect/>
          </a:stretch>
        </p:blipFill>
        <p:spPr bwMode="auto">
          <a:xfrm>
            <a:off x="3733800" y="838200"/>
            <a:ext cx="5410200" cy="5760115"/>
          </a:xfrm>
          <a:prstGeom prst="rect">
            <a:avLst/>
          </a:prstGeom>
          <a:noFill/>
        </p:spPr>
      </p:pic>
      <p:sp>
        <p:nvSpPr>
          <p:cNvPr id="3"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Monsoon Circulation</a:t>
            </a:r>
          </a:p>
        </p:txBody>
      </p:sp>
      <p:sp>
        <p:nvSpPr>
          <p:cNvPr id="4" name="TextBox 3"/>
          <p:cNvSpPr txBox="1"/>
          <p:nvPr/>
        </p:nvSpPr>
        <p:spPr>
          <a:xfrm>
            <a:off x="40280" y="1009471"/>
            <a:ext cx="3889206" cy="3046988"/>
          </a:xfrm>
          <a:prstGeom prst="rect">
            <a:avLst/>
          </a:prstGeom>
          <a:noFill/>
        </p:spPr>
        <p:txBody>
          <a:bodyPr wrap="none" rtlCol="0">
            <a:spAutoFit/>
          </a:bodyPr>
          <a:lstStyle/>
          <a:p>
            <a:pPr algn="l">
              <a:buFont typeface="Arial" pitchFamily="34" charset="0"/>
              <a:buChar char="•"/>
            </a:pPr>
            <a:r>
              <a:rPr lang="en-US" sz="2400" dirty="0"/>
              <a:t> Result from thermal contrast</a:t>
            </a:r>
          </a:p>
          <a:p>
            <a:pPr algn="l"/>
            <a:r>
              <a:rPr lang="en-US" sz="2400" dirty="0"/>
              <a:t>  over land and ocean </a:t>
            </a:r>
            <a:r>
              <a:rPr lang="en-US" sz="2400" dirty="0">
                <a:solidFill>
                  <a:schemeClr val="tx2"/>
                </a:solidFill>
              </a:rPr>
              <a:t>(why?)</a:t>
            </a:r>
          </a:p>
          <a:p>
            <a:pPr algn="l"/>
            <a:r>
              <a:rPr lang="en-US" sz="2400" dirty="0"/>
              <a:t> </a:t>
            </a:r>
          </a:p>
          <a:p>
            <a:pPr algn="l">
              <a:buFont typeface="Arial" pitchFamily="34" charset="0"/>
              <a:buChar char="•"/>
            </a:pPr>
            <a:r>
              <a:rPr lang="en-US" sz="2400" dirty="0"/>
              <a:t> Enhanced by latent heating</a:t>
            </a:r>
          </a:p>
          <a:p>
            <a:pPr algn="l"/>
            <a:r>
              <a:rPr lang="en-US" sz="2400" dirty="0"/>
              <a:t>  from monsoon rainfall</a:t>
            </a:r>
          </a:p>
          <a:p>
            <a:pPr algn="l"/>
            <a:endParaRPr lang="en-US" sz="2400" dirty="0"/>
          </a:p>
          <a:p>
            <a:pPr algn="l">
              <a:buFont typeface="Arial" pitchFamily="34" charset="0"/>
              <a:buChar char="•"/>
            </a:pPr>
            <a:r>
              <a:rPr lang="en-US" sz="2400" dirty="0"/>
              <a:t> The land-sea thermal gradient</a:t>
            </a:r>
          </a:p>
          <a:p>
            <a:pPr algn="l"/>
            <a:r>
              <a:rPr lang="en-US" sz="2400" dirty="0"/>
              <a:t>   exists in the whole troposphere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8. Ocean and Climate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66</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3200" b="1" kern="0" dirty="0">
                <a:solidFill>
                  <a:schemeClr val="bg1"/>
                </a:solidFill>
                <a:latin typeface="Microsoft Sans Serif" pitchFamily="34" charset="0"/>
              </a:rPr>
              <a:t>Properties of seawater: </a:t>
            </a:r>
            <a:r>
              <a:rPr lang="en-US" sz="2400" b="1" kern="0" dirty="0">
                <a:latin typeface="Microsoft Sans Serif" pitchFamily="34" charset="0"/>
              </a:rPr>
              <a:t>T, S, density distributions</a:t>
            </a:r>
            <a:r>
              <a:rPr lang="en-US" sz="2400" b="1" kern="0" dirty="0">
                <a:solidFill>
                  <a:schemeClr val="bg1"/>
                </a:solidFill>
                <a:latin typeface="Microsoft Sans Serif" pitchFamily="34" charset="0"/>
              </a:rPr>
              <a:t> </a:t>
            </a:r>
            <a:endParaRPr lang="en-US" sz="3200" b="1" kern="0" dirty="0">
              <a:solidFill>
                <a:schemeClr val="bg1"/>
              </a:solidFill>
              <a:latin typeface="Microsoft Sans Serif" pitchFamily="34" charset="0"/>
            </a:endParaRPr>
          </a:p>
          <a:p>
            <a:pPr marL="342900" indent="-342900" algn="l">
              <a:spcBef>
                <a:spcPct val="20000"/>
              </a:spcBef>
              <a:defRPr/>
            </a:pPr>
            <a:r>
              <a:rPr lang="en-US" sz="1100" b="1" kern="0" dirty="0">
                <a:latin typeface="Microsoft Sans Serif" pitchFamily="34" charset="0"/>
              </a:rPr>
              <a:t>	</a:t>
            </a:r>
            <a:r>
              <a:rPr lang="en-US" sz="500" b="1" kern="0" dirty="0">
                <a:latin typeface="Microsoft Sans Serif" pitchFamily="34" charset="0"/>
              </a:rPr>
              <a:t>	</a:t>
            </a:r>
            <a:endParaRPr lang="en-US" sz="11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Ocean mixed layer: </a:t>
            </a:r>
            <a:r>
              <a:rPr lang="en-US" sz="2400" b="1" kern="0" dirty="0">
                <a:latin typeface="Microsoft Sans Serif" pitchFamily="34" charset="0"/>
              </a:rPr>
              <a:t>processes and depth distribution</a:t>
            </a:r>
            <a:endParaRPr lang="en-US" sz="3200" b="1" kern="0" dirty="0">
              <a:latin typeface="Microsoft Sans Serif" pitchFamily="34" charset="0"/>
            </a:endParaRP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 Wind-driven circulation: </a:t>
            </a:r>
            <a:r>
              <a:rPr lang="en-US" sz="2400" b="1" kern="0" dirty="0">
                <a:latin typeface="Microsoft Sans Serif" pitchFamily="34" charset="0"/>
              </a:rPr>
              <a:t>surface currents, boundary currents, </a:t>
            </a:r>
            <a:r>
              <a:rPr lang="en-US" sz="2400" b="1" kern="0" dirty="0" err="1">
                <a:latin typeface="Microsoft Sans Serif" pitchFamily="34" charset="0"/>
              </a:rPr>
              <a:t>Ekman</a:t>
            </a:r>
            <a:r>
              <a:rPr lang="en-US" sz="2400" b="1" kern="0" dirty="0">
                <a:latin typeface="Microsoft Sans Serif" pitchFamily="34" charset="0"/>
              </a:rPr>
              <a:t> layer theory, upwelling</a:t>
            </a:r>
            <a:endParaRPr lang="en-US" sz="3200" b="1" kern="0" dirty="0">
              <a:solidFill>
                <a:schemeClr val="bg1"/>
              </a:solidFill>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a:p>
            <a:pPr marL="342900" indent="-342900" algn="l">
              <a:spcBef>
                <a:spcPct val="20000"/>
              </a:spcBef>
              <a:buFontTx/>
              <a:buChar char="•"/>
              <a:defRPr/>
            </a:pPr>
            <a:endParaRPr lang="en-US" sz="105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Deep ocean circulation: </a:t>
            </a:r>
            <a:r>
              <a:rPr lang="en-US" sz="2400" b="1" kern="0" dirty="0" err="1">
                <a:latin typeface="Microsoft Sans Serif" pitchFamily="34" charset="0"/>
              </a:rPr>
              <a:t>thermohaline</a:t>
            </a:r>
            <a:r>
              <a:rPr lang="en-US" sz="2400" b="1" kern="0" dirty="0">
                <a:latin typeface="Microsoft Sans Serif" pitchFamily="34" charset="0"/>
              </a:rPr>
              <a:t> circulation, deep water formation, different types of water masses</a:t>
            </a:r>
            <a:endParaRPr lang="en-US" sz="3200" b="1" kern="0" dirty="0">
              <a:solidFill>
                <a:schemeClr val="bg1"/>
              </a:solidFill>
              <a:latin typeface="Microsoft Sans Serif" pitchFamily="34" charset="0"/>
            </a:endParaRPr>
          </a:p>
          <a:p>
            <a:pPr marL="342900" indent="-342900" algn="l">
              <a:spcBef>
                <a:spcPct val="20000"/>
              </a:spcBef>
              <a:defRPr/>
            </a:pPr>
            <a:endParaRPr lang="en-US" sz="1600" b="1" kern="0" dirty="0">
              <a:latin typeface="Microsoft Sans Serif" pitchFamily="34" charset="0"/>
            </a:endParaRPr>
          </a:p>
          <a:p>
            <a:pPr marL="342900" lvl="1" indent="-342900" algn="l">
              <a:spcBef>
                <a:spcPct val="20000"/>
              </a:spcBef>
              <a:buFont typeface="Arial" pitchFamily="34" charset="0"/>
              <a:buChar char="•"/>
              <a:defRPr/>
            </a:pPr>
            <a:r>
              <a:rPr lang="en-US" sz="3200" b="1" kern="0" dirty="0">
                <a:solidFill>
                  <a:schemeClr val="bg1"/>
                </a:solidFill>
                <a:latin typeface="Microsoft Sans Serif" pitchFamily="34" charset="0"/>
              </a:rPr>
              <a:t>Oceanic transport of heat and freshwater</a:t>
            </a:r>
            <a:endParaRPr lang="en-US" sz="2400" b="1" kern="0" dirty="0">
              <a:solidFill>
                <a:schemeClr val="bg1"/>
              </a:solidFill>
              <a:latin typeface="Microsoft Sans Serif" pitchFamily="34" charset="0"/>
            </a:endParaRPr>
          </a:p>
          <a:p>
            <a:pPr marL="342900" indent="-342900" algn="l">
              <a:spcBef>
                <a:spcPct val="20000"/>
              </a:spcBef>
              <a:defRPr/>
            </a:pPr>
            <a:endParaRPr lang="en-US" sz="2000" b="1" kern="0" dirty="0">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Properties of Seawater– Equation of State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114018" y="914400"/>
            <a:ext cx="9029982" cy="1938992"/>
          </a:xfrm>
          <a:prstGeom prst="rect">
            <a:avLst/>
          </a:prstGeom>
          <a:noFill/>
        </p:spPr>
        <p:txBody>
          <a:bodyPr wrap="square" rtlCol="0">
            <a:spAutoFit/>
          </a:bodyPr>
          <a:lstStyle/>
          <a:p>
            <a:pPr algn="l">
              <a:buFont typeface="Arial" pitchFamily="34" charset="0"/>
              <a:buChar char="•"/>
            </a:pPr>
            <a:r>
              <a:rPr lang="en-US" sz="2400" b="1" dirty="0"/>
              <a:t>  Seawater typically contains ~3.45% of salt, or a salinity (S) of 34.5psu. </a:t>
            </a:r>
          </a:p>
          <a:p>
            <a:pPr algn="l">
              <a:buFont typeface="Arial" pitchFamily="34" charset="0"/>
              <a:buChar char="•"/>
            </a:pPr>
            <a:r>
              <a:rPr lang="en-US" sz="2400" b="1" dirty="0"/>
              <a:t>  Surface ocean T ranges from about </a:t>
            </a:r>
            <a:r>
              <a:rPr lang="en-US" sz="2400" b="1" dirty="0">
                <a:sym typeface="Symbol"/>
              </a:rPr>
              <a:t></a:t>
            </a:r>
            <a:r>
              <a:rPr lang="en-US" sz="2400" b="1" dirty="0"/>
              <a:t>2 (freezing point) to about 30</a:t>
            </a:r>
            <a:r>
              <a:rPr lang="en-US" sz="2400" b="1" baseline="30000" dirty="0"/>
              <a:t>o</a:t>
            </a:r>
            <a:r>
              <a:rPr lang="en-US" sz="2400" b="1" dirty="0"/>
              <a:t>C.</a:t>
            </a:r>
          </a:p>
          <a:p>
            <a:pPr algn="l">
              <a:buFont typeface="Arial" pitchFamily="34" charset="0"/>
              <a:buChar char="•"/>
            </a:pPr>
            <a:r>
              <a:rPr lang="en-US" sz="2400" b="1" dirty="0">
                <a:solidFill>
                  <a:schemeClr val="tx2"/>
                </a:solidFill>
              </a:rPr>
              <a:t>  Density of seawater depends on T, S, and pressure (p):</a:t>
            </a:r>
          </a:p>
          <a:p>
            <a:pPr algn="l"/>
            <a:r>
              <a:rPr lang="en-US" sz="2400" b="1" dirty="0"/>
              <a:t> </a:t>
            </a:r>
          </a:p>
          <a:p>
            <a:pPr algn="l"/>
            <a:r>
              <a:rPr lang="en-US" sz="2400" b="1" dirty="0"/>
              <a:t>   </a:t>
            </a:r>
          </a:p>
        </p:txBody>
      </p:sp>
      <p:graphicFrame>
        <p:nvGraphicFramePr>
          <p:cNvPr id="7" name="Object 6"/>
          <p:cNvGraphicFramePr>
            <a:graphicFrameLocks noChangeAspect="1"/>
          </p:cNvGraphicFramePr>
          <p:nvPr/>
        </p:nvGraphicFramePr>
        <p:xfrm>
          <a:off x="1524000" y="2197101"/>
          <a:ext cx="4038600" cy="1337992"/>
        </p:xfrm>
        <a:graphic>
          <a:graphicData uri="http://schemas.openxmlformats.org/presentationml/2006/ole">
            <mc:AlternateContent xmlns:mc="http://schemas.openxmlformats.org/markup-compatibility/2006">
              <mc:Choice xmlns:v="urn:schemas-microsoft-com:vml" Requires="v">
                <p:oleObj name="Equation" r:id="rId3" imgW="2184120" imgH="723600" progId="Equation.3">
                  <p:embed/>
                </p:oleObj>
              </mc:Choice>
              <mc:Fallback>
                <p:oleObj name="Equation" r:id="rId3" imgW="2184120" imgH="723600" progId="Equation.3">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197101"/>
                        <a:ext cx="4038600" cy="1337992"/>
                      </a:xfrm>
                      <a:prstGeom prst="rect">
                        <a:avLst/>
                      </a:prstGeom>
                      <a:solidFill>
                        <a:schemeClr val="tx1"/>
                      </a:solidFill>
                    </p:spPr>
                  </p:pic>
                </p:oleObj>
              </mc:Fallback>
            </mc:AlternateContent>
          </a:graphicData>
        </a:graphic>
      </p:graphicFrame>
      <p:grpSp>
        <p:nvGrpSpPr>
          <p:cNvPr id="5" name="Group 10"/>
          <p:cNvGrpSpPr/>
          <p:nvPr/>
        </p:nvGrpSpPr>
        <p:grpSpPr>
          <a:xfrm>
            <a:off x="838200" y="3505200"/>
            <a:ext cx="6400800" cy="3276600"/>
            <a:chOff x="838200" y="3505200"/>
            <a:chExt cx="6400800" cy="3276600"/>
          </a:xfrm>
        </p:grpSpPr>
        <p:pic>
          <p:nvPicPr>
            <p:cNvPr id="2051" name="Picture 3"/>
            <p:cNvPicPr>
              <a:picLocks noChangeAspect="1" noChangeArrowheads="1"/>
            </p:cNvPicPr>
            <p:nvPr/>
          </p:nvPicPr>
          <p:blipFill>
            <a:blip r:embed="rId5" cstate="print"/>
            <a:srcRect/>
            <a:stretch>
              <a:fillRect/>
            </a:stretch>
          </p:blipFill>
          <p:spPr bwMode="auto">
            <a:xfrm>
              <a:off x="844550" y="3505200"/>
              <a:ext cx="6318250" cy="1275628"/>
            </a:xfrm>
            <a:prstGeom prst="rect">
              <a:avLst/>
            </a:prstGeom>
            <a:noFill/>
            <a:ln w="9525">
              <a:noFill/>
              <a:miter lim="800000"/>
              <a:headEnd/>
              <a:tailEnd/>
            </a:ln>
          </p:spPr>
        </p:pic>
        <p:pic>
          <p:nvPicPr>
            <p:cNvPr id="4" name="Picture 4"/>
            <p:cNvPicPr>
              <a:picLocks noChangeAspect="1" noChangeArrowheads="1"/>
            </p:cNvPicPr>
            <p:nvPr/>
          </p:nvPicPr>
          <p:blipFill>
            <a:blip r:embed="rId6" cstate="print"/>
            <a:srcRect/>
            <a:stretch>
              <a:fillRect/>
            </a:stretch>
          </p:blipFill>
          <p:spPr bwMode="auto">
            <a:xfrm>
              <a:off x="838200" y="4724400"/>
              <a:ext cx="5638800" cy="1357260"/>
            </a:xfrm>
            <a:prstGeom prst="rect">
              <a:avLst/>
            </a:prstGeom>
            <a:noFill/>
            <a:ln w="9525">
              <a:noFill/>
              <a:miter lim="800000"/>
              <a:headEnd/>
              <a:tailEnd/>
            </a:ln>
          </p:spPr>
        </p:pic>
        <p:grpSp>
          <p:nvGrpSpPr>
            <p:cNvPr id="8" name="Group 23"/>
            <p:cNvGrpSpPr/>
            <p:nvPr/>
          </p:nvGrpSpPr>
          <p:grpSpPr>
            <a:xfrm>
              <a:off x="838200" y="5990397"/>
              <a:ext cx="6400800" cy="791403"/>
              <a:chOff x="838200" y="5990397"/>
              <a:chExt cx="6400800" cy="791403"/>
            </a:xfrm>
          </p:grpSpPr>
          <p:pic>
            <p:nvPicPr>
              <p:cNvPr id="2053" name="Picture 5"/>
              <p:cNvPicPr>
                <a:picLocks noChangeAspect="1" noChangeArrowheads="1"/>
              </p:cNvPicPr>
              <p:nvPr/>
            </p:nvPicPr>
            <p:blipFill>
              <a:blip r:embed="rId7" cstate="print"/>
              <a:srcRect/>
              <a:stretch>
                <a:fillRect/>
              </a:stretch>
            </p:blipFill>
            <p:spPr bwMode="auto">
              <a:xfrm>
                <a:off x="838200" y="5990397"/>
                <a:ext cx="6400800" cy="791403"/>
              </a:xfrm>
              <a:prstGeom prst="rect">
                <a:avLst/>
              </a:prstGeom>
              <a:noFill/>
              <a:ln w="9525">
                <a:noFill/>
                <a:miter lim="800000"/>
                <a:headEnd/>
                <a:tailEnd/>
              </a:ln>
            </p:spPr>
          </p:pic>
          <p:sp>
            <p:nvSpPr>
              <p:cNvPr id="23" name="Rectangle 22"/>
              <p:cNvSpPr/>
              <p:nvPr/>
            </p:nvSpPr>
            <p:spPr bwMode="auto">
              <a:xfrm>
                <a:off x="838200" y="6019800"/>
                <a:ext cx="64008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spect="1" noChangeArrowheads="1"/>
          </p:cNvPicPr>
          <p:nvPr/>
        </p:nvPicPr>
        <p:blipFill>
          <a:blip r:embed="rId2" cstate="print"/>
          <a:srcRect/>
          <a:stretch>
            <a:fillRect/>
          </a:stretch>
        </p:blipFill>
        <p:spPr bwMode="auto">
          <a:xfrm>
            <a:off x="76200" y="990600"/>
            <a:ext cx="8911911" cy="5181600"/>
          </a:xfrm>
          <a:prstGeom prst="rect">
            <a:avLst/>
          </a:prstGeom>
          <a:noFill/>
          <a:ln w="9525">
            <a:noFill/>
            <a:miter lim="800000"/>
            <a:headEnd/>
            <a:tailEnd/>
          </a:ln>
        </p:spPr>
      </p:pic>
      <p:sp>
        <p:nvSpPr>
          <p:cNvPr id="4" name="TextBox 3"/>
          <p:cNvSpPr txBox="1"/>
          <p:nvPr/>
        </p:nvSpPr>
        <p:spPr>
          <a:xfrm>
            <a:off x="4901829" y="1134758"/>
            <a:ext cx="3534943" cy="523220"/>
          </a:xfrm>
          <a:prstGeom prst="rect">
            <a:avLst/>
          </a:prstGeom>
          <a:noFill/>
        </p:spPr>
        <p:txBody>
          <a:bodyPr wrap="none" rtlCol="0">
            <a:spAutoFit/>
          </a:bodyPr>
          <a:lstStyle/>
          <a:p>
            <a:r>
              <a:rPr lang="en-US" b="1" dirty="0"/>
              <a:t>Open Ocean Conditions</a:t>
            </a:r>
          </a:p>
        </p:txBody>
      </p:sp>
      <p:grpSp>
        <p:nvGrpSpPr>
          <p:cNvPr id="2" name="Group 10"/>
          <p:cNvGrpSpPr/>
          <p:nvPr/>
        </p:nvGrpSpPr>
        <p:grpSpPr>
          <a:xfrm>
            <a:off x="259434" y="4285990"/>
            <a:ext cx="7284366" cy="992633"/>
            <a:chOff x="259434" y="4285990"/>
            <a:chExt cx="7284366" cy="992633"/>
          </a:xfrm>
        </p:grpSpPr>
        <p:sp>
          <p:nvSpPr>
            <p:cNvPr id="5" name="TextBox 4"/>
            <p:cNvSpPr txBox="1"/>
            <p:nvPr/>
          </p:nvSpPr>
          <p:spPr>
            <a:xfrm>
              <a:off x="259434" y="4878513"/>
              <a:ext cx="7284366" cy="400110"/>
            </a:xfrm>
            <a:prstGeom prst="rect">
              <a:avLst/>
            </a:prstGeom>
            <a:noFill/>
          </p:spPr>
          <p:txBody>
            <a:bodyPr wrap="none" rtlCol="0">
              <a:spAutoFit/>
            </a:bodyPr>
            <a:lstStyle/>
            <a:p>
              <a:pPr algn="l"/>
              <a:r>
                <a:rPr lang="en-US" sz="2000" b="1" dirty="0"/>
                <a:t>Freshwater is heaviest at 4</a:t>
              </a:r>
              <a:r>
                <a:rPr lang="en-US" sz="2000" b="1" baseline="30000" dirty="0"/>
                <a:t>o</a:t>
              </a:r>
              <a:r>
                <a:rPr lang="en-US" sz="2000" b="1" dirty="0"/>
                <a:t>C, so ice can stay near the surface in lakes!</a:t>
              </a:r>
            </a:p>
          </p:txBody>
        </p:sp>
        <p:cxnSp>
          <p:nvCxnSpPr>
            <p:cNvPr id="7" name="Straight Arrow Connector 6"/>
            <p:cNvCxnSpPr/>
            <p:nvPr/>
          </p:nvCxnSpPr>
          <p:spPr bwMode="auto">
            <a:xfrm flipV="1">
              <a:off x="1769831" y="4285990"/>
              <a:ext cx="0" cy="685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sp>
        <p:nvSpPr>
          <p:cNvPr id="8" name="TextBox 7"/>
          <p:cNvSpPr txBox="1"/>
          <p:nvPr/>
        </p:nvSpPr>
        <p:spPr>
          <a:xfrm>
            <a:off x="1540977" y="304800"/>
            <a:ext cx="5979522" cy="646331"/>
          </a:xfrm>
          <a:prstGeom prst="rect">
            <a:avLst/>
          </a:prstGeom>
          <a:noFill/>
        </p:spPr>
        <p:txBody>
          <a:bodyPr wrap="none" rtlCol="0">
            <a:spAutoFit/>
          </a:bodyPr>
          <a:lstStyle/>
          <a:p>
            <a:r>
              <a:rPr lang="en-US" sz="3600" b="1" dirty="0">
                <a:solidFill>
                  <a:schemeClr val="tx2"/>
                </a:solidFill>
              </a:rPr>
              <a:t>T </a:t>
            </a:r>
            <a:r>
              <a:rPr lang="en-US" sz="3600" b="1" dirty="0">
                <a:solidFill>
                  <a:schemeClr val="tx2"/>
                </a:solidFill>
                <a:sym typeface="Symbol"/>
              </a:rPr>
              <a:t> </a:t>
            </a:r>
            <a:r>
              <a:rPr lang="en-US" sz="3600" b="1" dirty="0">
                <a:solidFill>
                  <a:schemeClr val="tx2"/>
                </a:solidFill>
              </a:rPr>
              <a:t>S  Plot of Ocean Density (</a:t>
            </a:r>
            <a:r>
              <a:rPr lang="en-US" sz="3600" b="1" dirty="0">
                <a:solidFill>
                  <a:schemeClr val="tx2"/>
                </a:solidFill>
                <a:sym typeface="Symbol"/>
              </a:rPr>
              <a:t></a:t>
            </a:r>
            <a:r>
              <a:rPr lang="en-US" sz="3600" b="1" baseline="-25000" dirty="0">
                <a:solidFill>
                  <a:schemeClr val="tx2"/>
                </a:solidFill>
                <a:sym typeface="Symbol"/>
              </a:rPr>
              <a:t>t</a:t>
            </a:r>
            <a:r>
              <a:rPr lang="en-US" sz="3600" b="1" dirty="0">
                <a:solidFill>
                  <a:schemeClr val="tx2"/>
                </a:solidFill>
                <a:sym typeface="Symbol"/>
              </a:rPr>
              <a:t>)</a:t>
            </a:r>
            <a:endParaRPr lang="en-US" sz="3600" b="1" dirty="0">
              <a:solidFill>
                <a:schemeClr val="tx2"/>
              </a:solidFill>
            </a:endParaRPr>
          </a:p>
        </p:txBody>
      </p:sp>
      <p:sp>
        <p:nvSpPr>
          <p:cNvPr id="12" name="TextBox 11"/>
          <p:cNvSpPr txBox="1"/>
          <p:nvPr/>
        </p:nvSpPr>
        <p:spPr>
          <a:xfrm>
            <a:off x="546632" y="6096000"/>
            <a:ext cx="7987768" cy="707886"/>
          </a:xfrm>
          <a:prstGeom prst="rect">
            <a:avLst/>
          </a:prstGeom>
          <a:noFill/>
        </p:spPr>
        <p:txBody>
          <a:bodyPr wrap="square" rtlCol="0">
            <a:spAutoFit/>
          </a:bodyPr>
          <a:lstStyle/>
          <a:p>
            <a:pPr algn="l"/>
            <a:r>
              <a:rPr lang="en-US" sz="2000" b="1" dirty="0">
                <a:solidFill>
                  <a:schemeClr val="tx2"/>
                </a:solidFill>
              </a:rPr>
              <a:t>Density increases with S but decreases with T, with larger impact of T at warmer temperatures.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68" y="0"/>
            <a:ext cx="9159174" cy="523220"/>
          </a:xfrm>
          <a:prstGeom prst="rect">
            <a:avLst/>
          </a:prstGeom>
          <a:noFill/>
        </p:spPr>
        <p:txBody>
          <a:bodyPr wrap="none" rtlCol="0">
            <a:spAutoFit/>
          </a:bodyPr>
          <a:lstStyle/>
          <a:p>
            <a:r>
              <a:rPr lang="en-US" sz="2400" b="1" dirty="0"/>
              <a:t>Annual-mean, Zonal-mean </a:t>
            </a:r>
            <a:r>
              <a:rPr lang="en-US" b="1" dirty="0">
                <a:solidFill>
                  <a:schemeClr val="tx2"/>
                </a:solidFill>
              </a:rPr>
              <a:t>Potential Temperature </a:t>
            </a:r>
            <a:r>
              <a:rPr lang="en-US" sz="2400" b="1" dirty="0"/>
              <a:t>(</a:t>
            </a:r>
            <a:r>
              <a:rPr lang="en-US" sz="2400" b="1" baseline="30000" dirty="0" err="1"/>
              <a:t>o</a:t>
            </a:r>
            <a:r>
              <a:rPr lang="en-US" sz="2400" b="1" dirty="0" err="1"/>
              <a:t>C</a:t>
            </a:r>
            <a:r>
              <a:rPr lang="en-US" sz="2400" b="1" dirty="0"/>
              <a:t>, ref.=ocean </a:t>
            </a:r>
            <a:r>
              <a:rPr lang="en-US" sz="2400" b="1" dirty="0" err="1"/>
              <a:t>sfc</a:t>
            </a:r>
            <a:r>
              <a:rPr lang="en-US" sz="2400" b="1" dirty="0"/>
              <a:t>)  </a:t>
            </a:r>
          </a:p>
        </p:txBody>
      </p:sp>
      <p:pic>
        <p:nvPicPr>
          <p:cNvPr id="106499" name="Picture 3"/>
          <p:cNvPicPr>
            <a:picLocks noChangeAspect="1" noChangeArrowheads="1"/>
          </p:cNvPicPr>
          <p:nvPr/>
        </p:nvPicPr>
        <p:blipFill>
          <a:blip r:embed="rId3" cstate="print"/>
          <a:srcRect/>
          <a:stretch>
            <a:fillRect/>
          </a:stretch>
        </p:blipFill>
        <p:spPr bwMode="auto">
          <a:xfrm>
            <a:off x="85725" y="457200"/>
            <a:ext cx="8972550" cy="63246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Controls on Global-mean Temperature  </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3"/>
          <p:cNvSpPr txBox="1">
            <a:spLocks noChangeArrowheads="1"/>
          </p:cNvSpPr>
          <p:nvPr/>
        </p:nvSpPr>
        <p:spPr bwMode="auto">
          <a:xfrm>
            <a:off x="0" y="685800"/>
            <a:ext cx="8915400" cy="6172200"/>
          </a:xfrm>
          <a:prstGeom prst="rect">
            <a:avLst/>
          </a:prstGeom>
          <a:noFill/>
          <a:ln w="9525">
            <a:noFill/>
            <a:miter lim="800000"/>
            <a:headEnd/>
            <a:tailEnd/>
          </a:ln>
        </p:spPr>
        <p:txBody>
          <a:bodyPr/>
          <a:lstStyle/>
          <a:p>
            <a:pPr marL="342900" indent="-342900" algn="l">
              <a:spcBef>
                <a:spcPct val="20000"/>
              </a:spcBef>
              <a:defRPr/>
            </a:pPr>
            <a:endParaRPr lang="en-US" sz="2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Absorbed solar radiation is balanced by out-going longwave</a:t>
            </a:r>
          </a:p>
          <a:p>
            <a:pPr marL="342900" indent="-342900" algn="l">
              <a:spcBef>
                <a:spcPct val="20000"/>
              </a:spcBef>
              <a:defRPr/>
            </a:pPr>
            <a:r>
              <a:rPr lang="en-US" sz="2400" b="1" kern="0" dirty="0">
                <a:solidFill>
                  <a:schemeClr val="tx2"/>
                </a:solidFill>
                <a:latin typeface="Microsoft Sans Serif" pitchFamily="34" charset="0"/>
              </a:rPr>
              <a:t>	radiation:  </a:t>
            </a: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a:p>
            <a:pPr marL="342900" indent="-342900" algn="l">
              <a:spcBef>
                <a:spcPct val="20000"/>
              </a:spcBef>
              <a:buFont typeface="Arial" pitchFamily="34" charset="0"/>
              <a:buChar char="•"/>
              <a:defRPr/>
            </a:pPr>
            <a:endParaRPr lang="en-US" sz="1600" b="1" kern="0" dirty="0">
              <a:solidFill>
                <a:schemeClr val="tx2"/>
              </a:solidFill>
              <a:latin typeface="Microsoft Sans Serif" pitchFamily="34" charset="0"/>
            </a:endParaRPr>
          </a:p>
          <a:p>
            <a:pPr marL="342900" indent="-342900" algn="l">
              <a:spcBef>
                <a:spcPct val="20000"/>
              </a:spcBef>
              <a:defRPr/>
            </a:pPr>
            <a:r>
              <a:rPr lang="en-US" sz="1800" b="1" kern="0" dirty="0">
                <a:latin typeface="Microsoft Sans Serif" pitchFamily="34" charset="0"/>
              </a:rPr>
              <a:t>	Where   </a:t>
            </a:r>
          </a:p>
          <a:p>
            <a:pPr marL="342900" indent="-342900" algn="l">
              <a:spcBef>
                <a:spcPct val="20000"/>
              </a:spcBef>
              <a:defRPr/>
            </a:pPr>
            <a:r>
              <a:rPr lang="en-US" sz="1600" b="1" kern="0" dirty="0">
                <a:latin typeface="Microsoft Sans Serif" pitchFamily="34" charset="0"/>
              </a:rPr>
              <a:t>	</a:t>
            </a:r>
            <a:r>
              <a:rPr lang="en-US" sz="1600" b="1" i="1" kern="0" dirty="0">
                <a:solidFill>
                  <a:schemeClr val="tx2"/>
                </a:solidFill>
                <a:latin typeface="Microsoft Sans Serif" pitchFamily="34" charset="0"/>
              </a:rPr>
              <a:t>S</a:t>
            </a:r>
            <a:r>
              <a:rPr lang="en-US" sz="1600" b="1" kern="0" dirty="0">
                <a:solidFill>
                  <a:schemeClr val="tx2"/>
                </a:solidFill>
                <a:latin typeface="Microsoft Sans Serif" pitchFamily="34" charset="0"/>
              </a:rPr>
              <a:t>  = the solar constant </a:t>
            </a:r>
            <a:r>
              <a:rPr lang="en-US" sz="1600" b="1" kern="0" dirty="0">
                <a:latin typeface="Microsoft Sans Serif" pitchFamily="34" charset="0"/>
              </a:rPr>
              <a:t>= 1366 W/m</a:t>
            </a:r>
            <a:r>
              <a:rPr lang="en-US" sz="1600" b="1" kern="0" baseline="30000" dirty="0">
                <a:latin typeface="Microsoft Sans Serif" pitchFamily="34" charset="0"/>
              </a:rPr>
              <a:t>2</a:t>
            </a:r>
            <a:r>
              <a:rPr lang="en-US" sz="1600" b="1" kern="0" dirty="0">
                <a:latin typeface="Microsoft Sans Serif" pitchFamily="34" charset="0"/>
              </a:rPr>
              <a:t> </a:t>
            </a:r>
          </a:p>
          <a:p>
            <a:pPr marL="342900" indent="-342900" algn="l">
              <a:spcBef>
                <a:spcPct val="20000"/>
              </a:spcBef>
              <a:defRPr/>
            </a:pPr>
            <a:r>
              <a:rPr lang="en-US" sz="1600" b="1" kern="0" dirty="0">
                <a:latin typeface="Microsoft Sans Serif" pitchFamily="34" charset="0"/>
              </a:rPr>
              <a:t>	</a:t>
            </a:r>
            <a:r>
              <a:rPr lang="en-US" sz="1800" b="1" kern="0" dirty="0">
                <a:solidFill>
                  <a:schemeClr val="tx2"/>
                </a:solidFill>
                <a:latin typeface="Microsoft Sans Serif" pitchFamily="34" charset="0"/>
                <a:sym typeface="Symbol"/>
              </a:rPr>
              <a:t></a:t>
            </a:r>
            <a:r>
              <a:rPr lang="en-US" sz="1600" b="1" kern="0" dirty="0">
                <a:solidFill>
                  <a:schemeClr val="tx2"/>
                </a:solidFill>
                <a:latin typeface="Microsoft Sans Serif" pitchFamily="34" charset="0"/>
                <a:sym typeface="Symbol"/>
              </a:rPr>
              <a:t>  = Earth’s planetary albedo </a:t>
            </a:r>
            <a:r>
              <a:rPr lang="en-US" sz="1600" b="1" kern="0" dirty="0">
                <a:latin typeface="Microsoft Sans Serif" pitchFamily="34" charset="0"/>
                <a:sym typeface="Symbol"/>
              </a:rPr>
              <a:t>(0.3)</a:t>
            </a:r>
          </a:p>
          <a:p>
            <a:pPr marL="342900" indent="-342900" algn="l">
              <a:spcBef>
                <a:spcPct val="20000"/>
              </a:spcBef>
              <a:defRPr/>
            </a:pPr>
            <a:r>
              <a:rPr lang="en-US" sz="1600" b="1" kern="0" dirty="0">
                <a:latin typeface="Microsoft Sans Serif" pitchFamily="34" charset="0"/>
                <a:sym typeface="Symbol"/>
              </a:rPr>
              <a:t>	</a:t>
            </a:r>
            <a:r>
              <a:rPr lang="en-US" sz="1600" b="1" i="1" kern="0" dirty="0">
                <a:latin typeface="Microsoft Sans Serif" pitchFamily="34" charset="0"/>
                <a:sym typeface="Symbol"/>
              </a:rPr>
              <a:t>r</a:t>
            </a:r>
            <a:r>
              <a:rPr lang="en-US" sz="1600" b="1" kern="0" dirty="0">
                <a:latin typeface="Microsoft Sans Serif" pitchFamily="34" charset="0"/>
                <a:sym typeface="Symbol"/>
              </a:rPr>
              <a:t>   = Earth’s radius (6.371 x10</a:t>
            </a:r>
            <a:r>
              <a:rPr lang="en-US" sz="1600" b="1" kern="0" baseline="30000" dirty="0">
                <a:latin typeface="Microsoft Sans Serif" pitchFamily="34" charset="0"/>
                <a:sym typeface="Symbol"/>
              </a:rPr>
              <a:t>6</a:t>
            </a:r>
            <a:r>
              <a:rPr lang="en-US" sz="1600" b="1" kern="0" dirty="0">
                <a:latin typeface="Microsoft Sans Serif" pitchFamily="34" charset="0"/>
                <a:sym typeface="Symbol"/>
              </a:rPr>
              <a:t>m)</a:t>
            </a:r>
          </a:p>
          <a:p>
            <a:pPr marL="342900" indent="-342900" algn="l">
              <a:spcBef>
                <a:spcPct val="20000"/>
              </a:spcBef>
              <a:defRPr/>
            </a:pPr>
            <a:r>
              <a:rPr lang="en-US" sz="1600" b="1" kern="0" dirty="0">
                <a:latin typeface="Microsoft Sans Serif" pitchFamily="34" charset="0"/>
                <a:sym typeface="Symbol"/>
              </a:rPr>
              <a:t>	</a:t>
            </a:r>
            <a:r>
              <a:rPr lang="en-US" sz="1800" b="1" kern="0" dirty="0">
                <a:solidFill>
                  <a:schemeClr val="tx2"/>
                </a:solidFill>
                <a:latin typeface="Microsoft Sans Serif" pitchFamily="34" charset="0"/>
                <a:sym typeface="Symbol"/>
              </a:rPr>
              <a:t>  </a:t>
            </a:r>
            <a:r>
              <a:rPr lang="en-US" sz="1600" b="1" kern="0" dirty="0">
                <a:solidFill>
                  <a:schemeClr val="tx2"/>
                </a:solidFill>
                <a:latin typeface="Microsoft Sans Serif" pitchFamily="34" charset="0"/>
                <a:sym typeface="Symbol"/>
              </a:rPr>
              <a:t>= Earth’s effective emissivity </a:t>
            </a:r>
            <a:r>
              <a:rPr lang="en-US" sz="1600" b="1" kern="0" dirty="0">
                <a:latin typeface="Microsoft Sans Serif" pitchFamily="34" charset="0"/>
                <a:sym typeface="Symbol"/>
              </a:rPr>
              <a:t>(0.612)</a:t>
            </a:r>
            <a:r>
              <a:rPr lang="en-US" sz="1800" b="1" kern="0" dirty="0">
                <a:latin typeface="Microsoft Sans Serif" pitchFamily="34" charset="0"/>
                <a:sym typeface="Symbol"/>
              </a:rPr>
              <a:t>	</a:t>
            </a:r>
            <a:r>
              <a:rPr lang="en-US" sz="1800" baseline="30000" dirty="0">
                <a:sym typeface="Symbol"/>
              </a:rPr>
              <a:t> </a:t>
            </a:r>
          </a:p>
          <a:p>
            <a:pPr marL="342900" indent="-342900" algn="l">
              <a:spcBef>
                <a:spcPct val="20000"/>
              </a:spcBef>
              <a:defRPr/>
            </a:pPr>
            <a:r>
              <a:rPr lang="en-US" sz="1800" b="1" dirty="0">
                <a:sym typeface="Symbol"/>
              </a:rPr>
              <a:t>	</a:t>
            </a:r>
            <a:r>
              <a:rPr lang="en-US" sz="1800" dirty="0"/>
              <a:t>  = the Stefan-Boltzmann constant—approximately 5.67×10</a:t>
            </a:r>
            <a:r>
              <a:rPr lang="en-US" sz="1800" baseline="30000" dirty="0"/>
              <a:t>−8</a:t>
            </a:r>
            <a:r>
              <a:rPr lang="en-US" sz="1800" dirty="0"/>
              <a:t> J·K</a:t>
            </a:r>
            <a:r>
              <a:rPr lang="en-US" sz="1800" baseline="30000" dirty="0"/>
              <a:t>−4</a:t>
            </a:r>
            <a:r>
              <a:rPr lang="en-US" sz="1800" dirty="0"/>
              <a:t>·m</a:t>
            </a:r>
            <a:r>
              <a:rPr lang="en-US" sz="1800" baseline="30000" dirty="0"/>
              <a:t>−2</a:t>
            </a:r>
            <a:r>
              <a:rPr lang="en-US" sz="1800" dirty="0"/>
              <a:t>·s</a:t>
            </a:r>
            <a:r>
              <a:rPr lang="en-US" sz="1800" baseline="30000" dirty="0"/>
              <a:t>−1</a:t>
            </a:r>
          </a:p>
          <a:p>
            <a:pPr marL="342900" indent="-342900" algn="l">
              <a:spcBef>
                <a:spcPct val="20000"/>
              </a:spcBef>
              <a:defRPr/>
            </a:pPr>
            <a:r>
              <a:rPr lang="en-US" sz="1800" b="1" dirty="0"/>
              <a:t>      </a:t>
            </a:r>
            <a:r>
              <a:rPr lang="en-US" sz="1800" b="1" dirty="0">
                <a:solidFill>
                  <a:schemeClr val="tx2"/>
                </a:solidFill>
              </a:rPr>
              <a:t>These yield an effective average Earth temperature T = 288K (15</a:t>
            </a:r>
            <a:r>
              <a:rPr lang="en-US" sz="1800" b="1" baseline="30000" dirty="0">
                <a:solidFill>
                  <a:schemeClr val="tx2"/>
                </a:solidFill>
              </a:rPr>
              <a:t>o</a:t>
            </a:r>
            <a:r>
              <a:rPr lang="en-US" sz="1800" b="1" dirty="0">
                <a:solidFill>
                  <a:schemeClr val="tx2"/>
                </a:solidFill>
              </a:rPr>
              <a:t>C or 59</a:t>
            </a:r>
            <a:r>
              <a:rPr lang="en-US" sz="1800" b="1" baseline="30000" dirty="0">
                <a:solidFill>
                  <a:schemeClr val="tx2"/>
                </a:solidFill>
              </a:rPr>
              <a:t>o</a:t>
            </a:r>
            <a:r>
              <a:rPr lang="en-US" sz="1800" b="1" dirty="0">
                <a:solidFill>
                  <a:schemeClr val="tx2"/>
                </a:solidFill>
              </a:rPr>
              <a:t>F) </a:t>
            </a:r>
          </a:p>
          <a:p>
            <a:pPr marL="342900" indent="-342900" algn="l">
              <a:spcBef>
                <a:spcPct val="20000"/>
              </a:spcBef>
              <a:defRPr/>
            </a:pPr>
            <a:r>
              <a:rPr lang="en-US" sz="1800" b="1" dirty="0">
                <a:solidFill>
                  <a:schemeClr val="tx2"/>
                </a:solidFill>
              </a:rPr>
              <a:t>	</a:t>
            </a:r>
            <a:r>
              <a:rPr lang="en-US" sz="2400" b="1" dirty="0">
                <a:solidFill>
                  <a:schemeClr val="tx2"/>
                </a:solidFill>
              </a:rPr>
              <a:t>The global-mean T increases with </a:t>
            </a:r>
            <a:r>
              <a:rPr lang="en-US" b="1" i="1" dirty="0">
                <a:solidFill>
                  <a:schemeClr val="tx2"/>
                </a:solidFill>
              </a:rPr>
              <a:t>S</a:t>
            </a:r>
            <a:r>
              <a:rPr lang="en-US" sz="2400" b="1" dirty="0">
                <a:solidFill>
                  <a:schemeClr val="tx2"/>
                </a:solidFill>
              </a:rPr>
              <a:t>, but decreases with </a:t>
            </a:r>
            <a:r>
              <a:rPr lang="en-US" sz="3200" b="1" kern="0" dirty="0">
                <a:solidFill>
                  <a:schemeClr val="tx2"/>
                </a:solidFill>
                <a:latin typeface="Microsoft Sans Serif" pitchFamily="34" charset="0"/>
                <a:sym typeface="Symbol"/>
              </a:rPr>
              <a:t></a:t>
            </a:r>
            <a:r>
              <a:rPr lang="en-US" sz="2400" b="1" kern="0" dirty="0">
                <a:solidFill>
                  <a:schemeClr val="tx2"/>
                </a:solidFill>
                <a:latin typeface="Microsoft Sans Serif" pitchFamily="34" charset="0"/>
                <a:sym typeface="Symbol"/>
              </a:rPr>
              <a:t>, and </a:t>
            </a:r>
            <a:r>
              <a:rPr lang="en-US" sz="3200" b="1" kern="0" dirty="0">
                <a:solidFill>
                  <a:schemeClr val="tx2"/>
                </a:solidFill>
                <a:latin typeface="Microsoft Sans Serif" pitchFamily="34" charset="0"/>
                <a:sym typeface="Symbol"/>
              </a:rPr>
              <a:t></a:t>
            </a:r>
            <a:r>
              <a:rPr lang="en-US" sz="2400" b="1" kern="0" dirty="0">
                <a:solidFill>
                  <a:schemeClr val="tx2"/>
                </a:solidFill>
                <a:latin typeface="Microsoft Sans Serif" pitchFamily="34" charset="0"/>
                <a:sym typeface="Symbol"/>
              </a:rPr>
              <a:t>.</a:t>
            </a:r>
            <a:r>
              <a:rPr lang="en-US" sz="2400" b="1" kern="0" dirty="0">
                <a:latin typeface="Microsoft Sans Serif" pitchFamily="34" charset="0"/>
                <a:sym typeface="Symbol"/>
              </a:rPr>
              <a:t> </a:t>
            </a:r>
            <a:endParaRPr lang="en-US" sz="2000" b="1" dirty="0">
              <a:solidFill>
                <a:schemeClr val="tx2"/>
              </a:solidFill>
            </a:endParaRPr>
          </a:p>
          <a:p>
            <a:pPr marL="342900" indent="-342900" algn="l">
              <a:spcBef>
                <a:spcPct val="20000"/>
              </a:spcBef>
              <a:defRPr/>
            </a:pPr>
            <a:endParaRPr lang="en-US" sz="1800" b="1" kern="0" dirty="0">
              <a:latin typeface="Microsoft Sans Serif" pitchFamily="34" charset="0"/>
            </a:endParaRPr>
          </a:p>
        </p:txBody>
      </p:sp>
      <p:graphicFrame>
        <p:nvGraphicFramePr>
          <p:cNvPr id="7" name="Object 6"/>
          <p:cNvGraphicFramePr>
            <a:graphicFrameLocks noChangeAspect="1"/>
          </p:cNvGraphicFramePr>
          <p:nvPr/>
        </p:nvGraphicFramePr>
        <p:xfrm>
          <a:off x="2743200" y="1219200"/>
          <a:ext cx="5637213" cy="2855984"/>
        </p:xfrm>
        <a:graphic>
          <a:graphicData uri="http://schemas.openxmlformats.org/presentationml/2006/ole">
            <mc:AlternateContent xmlns:mc="http://schemas.openxmlformats.org/markup-compatibility/2006">
              <mc:Choice xmlns:v="urn:schemas-microsoft-com:vml" Requires="v">
                <p:oleObj name="Equation" r:id="rId2" imgW="1930320" imgH="977760" progId="Equation.3">
                  <p:embed/>
                </p:oleObj>
              </mc:Choice>
              <mc:Fallback>
                <p:oleObj name="Equation" r:id="rId2" imgW="1930320" imgH="977760" progId="Equation.3">
                  <p:embed/>
                  <p:pic>
                    <p:nvPicPr>
                      <p:cNvPr id="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19200"/>
                        <a:ext cx="5637213" cy="2855984"/>
                      </a:xfrm>
                      <a:prstGeom prst="rect">
                        <a:avLst/>
                      </a:prstGeom>
                      <a:solidFill>
                        <a:schemeClr val="tx1"/>
                      </a:solidFill>
                    </p:spPr>
                  </p:pic>
                </p:oleObj>
              </mc:Fallback>
            </mc:AlternateContent>
          </a:graphicData>
        </a:graphic>
      </p:graphicFrame>
      <p:pic>
        <p:nvPicPr>
          <p:cNvPr id="67588" name="Picture 4" descr="http://www.nasa.gov/centers/langley/images/content/106974main_budget.jpg"/>
          <p:cNvPicPr>
            <a:picLocks noChangeAspect="1" noChangeArrowheads="1"/>
          </p:cNvPicPr>
          <p:nvPr/>
        </p:nvPicPr>
        <p:blipFill>
          <a:blip r:embed="rId4" cstate="print"/>
          <a:srcRect/>
          <a:stretch>
            <a:fillRect/>
          </a:stretch>
        </p:blipFill>
        <p:spPr bwMode="auto">
          <a:xfrm>
            <a:off x="6134100" y="2971800"/>
            <a:ext cx="2857500" cy="2171701"/>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358" y="0"/>
            <a:ext cx="8332409" cy="523220"/>
          </a:xfrm>
          <a:prstGeom prst="rect">
            <a:avLst/>
          </a:prstGeom>
          <a:noFill/>
        </p:spPr>
        <p:txBody>
          <a:bodyPr wrap="none" rtlCol="0">
            <a:spAutoFit/>
          </a:bodyPr>
          <a:lstStyle/>
          <a:p>
            <a:r>
              <a:rPr lang="en-US" sz="2400" b="1" dirty="0"/>
              <a:t>Annual-mean, Zonal-mean </a:t>
            </a:r>
            <a:r>
              <a:rPr lang="en-US" b="1" dirty="0">
                <a:solidFill>
                  <a:schemeClr val="tx2"/>
                </a:solidFill>
              </a:rPr>
              <a:t>Potential Density </a:t>
            </a:r>
            <a:r>
              <a:rPr lang="en-US" sz="2000" b="1" dirty="0"/>
              <a:t>(</a:t>
            </a:r>
            <a:r>
              <a:rPr lang="en-US" sz="2000" b="1" dirty="0">
                <a:sym typeface="Symbol"/>
              </a:rPr>
              <a:t></a:t>
            </a:r>
            <a:r>
              <a:rPr lang="en-US" sz="2000" b="1" baseline="-25000" dirty="0">
                <a:sym typeface="Symbol"/>
              </a:rPr>
              <a:t>t</a:t>
            </a:r>
            <a:r>
              <a:rPr lang="en-US" sz="2000" b="1" dirty="0"/>
              <a:t> kg/m</a:t>
            </a:r>
            <a:r>
              <a:rPr lang="en-US" sz="2000" b="1" baseline="30000" dirty="0"/>
              <a:t>3</a:t>
            </a:r>
            <a:r>
              <a:rPr lang="en-US" sz="2000" b="1" dirty="0"/>
              <a:t>, ref=surface</a:t>
            </a:r>
            <a:r>
              <a:rPr lang="en-US" sz="2400" b="1" dirty="0"/>
              <a:t>)  </a:t>
            </a:r>
          </a:p>
        </p:txBody>
      </p:sp>
      <p:pic>
        <p:nvPicPr>
          <p:cNvPr id="108546" name="Picture 2"/>
          <p:cNvPicPr>
            <a:picLocks noChangeAspect="1" noChangeArrowheads="1"/>
          </p:cNvPicPr>
          <p:nvPr/>
        </p:nvPicPr>
        <p:blipFill>
          <a:blip r:embed="rId2" cstate="print"/>
          <a:srcRect/>
          <a:stretch>
            <a:fillRect/>
          </a:stretch>
        </p:blipFill>
        <p:spPr bwMode="auto">
          <a:xfrm>
            <a:off x="18748" y="558800"/>
            <a:ext cx="9088184" cy="6070600"/>
          </a:xfrm>
          <a:prstGeom prst="rect">
            <a:avLst/>
          </a:prstGeom>
          <a:noFill/>
          <a:ln w="9525">
            <a:noFill/>
            <a:miter lim="800000"/>
            <a:headEnd/>
            <a:tailEnd/>
          </a:ln>
        </p:spPr>
      </p:pic>
      <p:sp>
        <p:nvSpPr>
          <p:cNvPr id="5" name="TextBox 4"/>
          <p:cNvSpPr txBox="1"/>
          <p:nvPr/>
        </p:nvSpPr>
        <p:spPr>
          <a:xfrm>
            <a:off x="1143000" y="457200"/>
            <a:ext cx="3237425" cy="400110"/>
          </a:xfrm>
          <a:prstGeom prst="rect">
            <a:avLst/>
          </a:prstGeom>
          <a:noFill/>
        </p:spPr>
        <p:txBody>
          <a:bodyPr wrap="none" rtlCol="0">
            <a:spAutoFit/>
          </a:bodyPr>
          <a:lstStyle/>
          <a:p>
            <a:r>
              <a:rPr lang="en-US" sz="2000" b="1" dirty="0">
                <a:solidFill>
                  <a:schemeClr val="tx2"/>
                </a:solidFill>
              </a:rPr>
              <a:t>Mostly follows Potential Temp.</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04142" y="2057400"/>
            <a:ext cx="8811258" cy="3599934"/>
            <a:chOff x="18416" y="2965622"/>
            <a:chExt cx="8811258" cy="3599934"/>
          </a:xfrm>
        </p:grpSpPr>
        <p:pic>
          <p:nvPicPr>
            <p:cNvPr id="5" name="Picture 2"/>
            <p:cNvPicPr>
              <a:picLocks noChangeAspect="1" noChangeArrowheads="1"/>
            </p:cNvPicPr>
            <p:nvPr/>
          </p:nvPicPr>
          <p:blipFill>
            <a:blip r:embed="rId2" cstate="print"/>
            <a:srcRect l="42241" t="9786" r="6897" b="3470"/>
            <a:stretch>
              <a:fillRect/>
            </a:stretch>
          </p:blipFill>
          <p:spPr bwMode="auto">
            <a:xfrm>
              <a:off x="18416" y="2965622"/>
              <a:ext cx="3227294" cy="3599934"/>
            </a:xfrm>
            <a:prstGeom prst="rect">
              <a:avLst/>
            </a:prstGeom>
            <a:noFill/>
            <a:ln w="9525">
              <a:noFill/>
              <a:miter lim="800000"/>
              <a:headEnd/>
              <a:tailEnd/>
            </a:ln>
          </p:spPr>
        </p:pic>
        <p:pic>
          <p:nvPicPr>
            <p:cNvPr id="110594" name="Picture 2"/>
            <p:cNvPicPr>
              <a:picLocks noChangeAspect="1" noChangeArrowheads="1"/>
            </p:cNvPicPr>
            <p:nvPr/>
          </p:nvPicPr>
          <p:blipFill>
            <a:blip r:embed="rId3" cstate="print"/>
            <a:srcRect/>
            <a:stretch>
              <a:fillRect/>
            </a:stretch>
          </p:blipFill>
          <p:spPr bwMode="auto">
            <a:xfrm>
              <a:off x="3162822" y="2971800"/>
              <a:ext cx="5666852" cy="3581400"/>
            </a:xfrm>
            <a:prstGeom prst="rect">
              <a:avLst/>
            </a:prstGeom>
            <a:noFill/>
            <a:ln w="9525">
              <a:noFill/>
              <a:miter lim="800000"/>
              <a:headEnd/>
              <a:tailEnd/>
            </a:ln>
          </p:spPr>
        </p:pic>
      </p:grpSp>
      <p:sp>
        <p:nvSpPr>
          <p:cNvPr id="3" name="TextBox 2"/>
          <p:cNvSpPr txBox="1"/>
          <p:nvPr/>
        </p:nvSpPr>
        <p:spPr>
          <a:xfrm>
            <a:off x="2971034" y="5586624"/>
            <a:ext cx="2634054" cy="369332"/>
          </a:xfrm>
          <a:prstGeom prst="rect">
            <a:avLst/>
          </a:prstGeom>
          <a:noFill/>
        </p:spPr>
        <p:txBody>
          <a:bodyPr wrap="none" rtlCol="0">
            <a:spAutoFit/>
          </a:bodyPr>
          <a:lstStyle/>
          <a:p>
            <a:pPr algn="l"/>
            <a:r>
              <a:rPr lang="en-US" sz="1800" b="1" dirty="0"/>
              <a:t>North Pacific (50</a:t>
            </a:r>
            <a:r>
              <a:rPr lang="en-US" sz="1800" b="1" baseline="30000" dirty="0"/>
              <a:t>o</a:t>
            </a:r>
            <a:r>
              <a:rPr lang="en-US" sz="1800" b="1" dirty="0"/>
              <a:t>N, 145</a:t>
            </a:r>
            <a:r>
              <a:rPr lang="en-US" sz="1800" b="1" baseline="30000" dirty="0"/>
              <a:t>o</a:t>
            </a:r>
            <a:r>
              <a:rPr lang="en-US" sz="1800" b="1" dirty="0"/>
              <a:t>W)</a:t>
            </a:r>
          </a:p>
        </p:txBody>
      </p:sp>
      <p:sp>
        <p:nvSpPr>
          <p:cNvPr id="4" name="TextBox 3"/>
          <p:cNvSpPr txBox="1"/>
          <p:nvPr/>
        </p:nvSpPr>
        <p:spPr>
          <a:xfrm>
            <a:off x="130968" y="381000"/>
            <a:ext cx="8936831" cy="1261884"/>
          </a:xfrm>
          <a:prstGeom prst="rect">
            <a:avLst/>
          </a:prstGeom>
          <a:solidFill>
            <a:schemeClr val="tx1"/>
          </a:solidFill>
        </p:spPr>
        <p:txBody>
          <a:bodyPr wrap="square" rtlCol="0">
            <a:spAutoFit/>
          </a:bodyPr>
          <a:lstStyle/>
          <a:p>
            <a:pPr algn="l"/>
            <a:r>
              <a:rPr lang="en-US" b="1" dirty="0">
                <a:solidFill>
                  <a:schemeClr val="tx2"/>
                </a:solidFill>
              </a:rPr>
              <a:t>Ocean Mixed Layer</a:t>
            </a:r>
            <a:r>
              <a:rPr lang="en-US" dirty="0"/>
              <a:t>: </a:t>
            </a:r>
            <a:r>
              <a:rPr lang="en-US" sz="2400" dirty="0"/>
              <a:t>The top ocean layer (50-200m) that has well mixed T, S, and density. It responds to the seasonal cycle quite rapidly. Its depth increases with stormy weather in winter/spring and gets shallower in summer.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7"/>
          <p:cNvGrpSpPr/>
          <p:nvPr/>
        </p:nvGrpSpPr>
        <p:grpSpPr>
          <a:xfrm>
            <a:off x="-18918" y="76200"/>
            <a:ext cx="9530714" cy="6593136"/>
            <a:chOff x="-18918" y="609600"/>
            <a:chExt cx="9530714" cy="6593136"/>
          </a:xfrm>
        </p:grpSpPr>
        <p:pic>
          <p:nvPicPr>
            <p:cNvPr id="109571" name="Picture 3"/>
            <p:cNvPicPr>
              <a:picLocks noChangeAspect="1" noChangeArrowheads="1"/>
            </p:cNvPicPr>
            <p:nvPr/>
          </p:nvPicPr>
          <p:blipFill>
            <a:blip r:embed="rId2" cstate="print"/>
            <a:srcRect/>
            <a:stretch>
              <a:fillRect/>
            </a:stretch>
          </p:blipFill>
          <p:spPr bwMode="auto">
            <a:xfrm>
              <a:off x="-18918" y="609600"/>
              <a:ext cx="9162918" cy="5766603"/>
            </a:xfrm>
            <a:prstGeom prst="rect">
              <a:avLst/>
            </a:prstGeom>
            <a:noFill/>
            <a:ln w="9525">
              <a:noFill/>
              <a:miter lim="800000"/>
              <a:headEnd/>
              <a:tailEnd/>
            </a:ln>
          </p:spPr>
        </p:pic>
        <p:sp>
          <p:nvSpPr>
            <p:cNvPr id="5" name="TextBox 4"/>
            <p:cNvSpPr txBox="1"/>
            <p:nvPr/>
          </p:nvSpPr>
          <p:spPr>
            <a:xfrm>
              <a:off x="626692" y="3810628"/>
              <a:ext cx="1508746" cy="461665"/>
            </a:xfrm>
            <a:prstGeom prst="rect">
              <a:avLst/>
            </a:prstGeom>
            <a:noFill/>
          </p:spPr>
          <p:txBody>
            <a:bodyPr wrap="none" rtlCol="0">
              <a:spAutoFit/>
            </a:bodyPr>
            <a:lstStyle/>
            <a:p>
              <a:r>
                <a:rPr lang="en-US" sz="2400" dirty="0">
                  <a:solidFill>
                    <a:schemeClr val="tx2"/>
                  </a:solidFill>
                </a:rPr>
                <a:t>in top 100m</a:t>
              </a:r>
            </a:p>
          </p:txBody>
        </p:sp>
        <p:sp>
          <p:nvSpPr>
            <p:cNvPr id="6" name="TextBox 5"/>
            <p:cNvSpPr txBox="1"/>
            <p:nvPr/>
          </p:nvSpPr>
          <p:spPr>
            <a:xfrm>
              <a:off x="115633" y="5867400"/>
              <a:ext cx="2856167" cy="523220"/>
            </a:xfrm>
            <a:prstGeom prst="rect">
              <a:avLst/>
            </a:prstGeom>
            <a:noFill/>
          </p:spPr>
          <p:txBody>
            <a:bodyPr wrap="none" rtlCol="0">
              <a:spAutoFit/>
            </a:bodyPr>
            <a:lstStyle/>
            <a:p>
              <a:pPr algn="l">
                <a:buFont typeface="Arial" pitchFamily="34" charset="0"/>
                <a:buChar char="•"/>
              </a:pPr>
              <a:r>
                <a:rPr lang="en-US" dirty="0">
                  <a:solidFill>
                    <a:schemeClr val="tx2"/>
                  </a:solidFill>
                </a:rPr>
                <a:t>  </a:t>
              </a:r>
              <a:r>
                <a:rPr lang="en-US" dirty="0"/>
                <a:t>LW within top 1cm</a:t>
              </a:r>
            </a:p>
          </p:txBody>
        </p:sp>
        <p:sp>
          <p:nvSpPr>
            <p:cNvPr id="7" name="TextBox 6"/>
            <p:cNvSpPr txBox="1"/>
            <p:nvPr/>
          </p:nvSpPr>
          <p:spPr>
            <a:xfrm>
              <a:off x="76200" y="6310184"/>
              <a:ext cx="9435596" cy="892552"/>
            </a:xfrm>
            <a:prstGeom prst="rect">
              <a:avLst/>
            </a:prstGeom>
            <a:noFill/>
          </p:spPr>
          <p:txBody>
            <a:bodyPr wrap="none" rtlCol="0">
              <a:spAutoFit/>
            </a:bodyPr>
            <a:lstStyle/>
            <a:p>
              <a:pPr algn="l">
                <a:buFont typeface="Arial" pitchFamily="34" charset="0"/>
                <a:buChar char="•"/>
              </a:pPr>
              <a:r>
                <a:rPr lang="en-US" dirty="0">
                  <a:solidFill>
                    <a:schemeClr val="tx2"/>
                  </a:solidFill>
                </a:rPr>
                <a:t>  </a:t>
              </a:r>
              <a:r>
                <a:rPr lang="en-US" sz="2400" dirty="0">
                  <a:solidFill>
                    <a:schemeClr val="tx2"/>
                  </a:solidFill>
                </a:rPr>
                <a:t>Energy must be transported from subsurface to the surface by turbulent </a:t>
              </a:r>
            </a:p>
            <a:p>
              <a:pPr algn="l"/>
              <a:r>
                <a:rPr lang="en-US" sz="2400" dirty="0">
                  <a:solidFill>
                    <a:schemeClr val="tx2"/>
                  </a:solidFill>
                </a:rPr>
                <a:t>    mixing (aided by winds), convection</a:t>
              </a:r>
              <a:r>
                <a:rPr lang="en-US" sz="1800" dirty="0">
                  <a:solidFill>
                    <a:schemeClr val="tx2"/>
                  </a:solidFill>
                </a:rPr>
                <a:t> (usually at night, why?), </a:t>
              </a:r>
              <a:r>
                <a:rPr lang="en-US" sz="2400" dirty="0">
                  <a:solidFill>
                    <a:schemeClr val="tx2"/>
                  </a:solidFill>
                </a:rPr>
                <a:t>upwelling/</a:t>
              </a:r>
              <a:r>
                <a:rPr lang="en-US" sz="2400" dirty="0" err="1">
                  <a:solidFill>
                    <a:schemeClr val="tx2"/>
                  </a:solidFill>
                </a:rPr>
                <a:t>downwelling</a:t>
              </a:r>
              <a:r>
                <a:rPr lang="en-US" sz="2400" dirty="0">
                  <a:solidFill>
                    <a:schemeClr val="tx2"/>
                  </a:solidFill>
                </a:rPr>
                <a:t>. </a:t>
              </a:r>
            </a:p>
          </p:txBody>
        </p:sp>
      </p:gr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upload.wikimedia.org/wikipedia/commons/0/06/Corrientes-oceanicas.gif"/>
          <p:cNvPicPr>
            <a:picLocks noChangeAspect="1" noChangeArrowheads="1"/>
          </p:cNvPicPr>
          <p:nvPr/>
        </p:nvPicPr>
        <p:blipFill>
          <a:blip r:embed="rId2" cstate="print"/>
          <a:srcRect/>
          <a:stretch>
            <a:fillRect/>
          </a:stretch>
        </p:blipFill>
        <p:spPr bwMode="auto">
          <a:xfrm>
            <a:off x="45310" y="1524000"/>
            <a:ext cx="9042140" cy="4724400"/>
          </a:xfrm>
          <a:prstGeom prst="rect">
            <a:avLst/>
          </a:prstGeom>
          <a:noFill/>
        </p:spPr>
      </p:pic>
      <p:sp>
        <p:nvSpPr>
          <p:cNvPr id="3" name="TextBox 2"/>
          <p:cNvSpPr txBox="1"/>
          <p:nvPr/>
        </p:nvSpPr>
        <p:spPr>
          <a:xfrm>
            <a:off x="1096547" y="587514"/>
            <a:ext cx="6678431" cy="707886"/>
          </a:xfrm>
          <a:prstGeom prst="rect">
            <a:avLst/>
          </a:prstGeom>
          <a:noFill/>
        </p:spPr>
        <p:txBody>
          <a:bodyPr wrap="none" rtlCol="0">
            <a:spAutoFit/>
          </a:bodyPr>
          <a:lstStyle/>
          <a:p>
            <a:r>
              <a:rPr lang="en-US" sz="4000" b="1" dirty="0">
                <a:solidFill>
                  <a:schemeClr val="tx2"/>
                </a:solidFill>
              </a:rPr>
              <a:t>Surface Ocean Currents </a:t>
            </a:r>
            <a:r>
              <a:rPr lang="en-US" sz="3200" b="1" dirty="0"/>
              <a:t>(~10cm/s)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74</a:t>
            </a:fld>
            <a:endParaRPr lang="en-US">
              <a:solidFill>
                <a:srgbClr val="000000"/>
              </a:solidFill>
            </a:endParaRPr>
          </a:p>
        </p:txBody>
      </p:sp>
      <p:pic>
        <p:nvPicPr>
          <p:cNvPr id="116738" name="Picture 2" descr="https://www.eeb.ucla.edu/test/faculty/nezlin/Lecture1/Fig0905.jpg"/>
          <p:cNvPicPr>
            <a:picLocks noChangeAspect="1" noChangeArrowheads="1"/>
          </p:cNvPicPr>
          <p:nvPr/>
        </p:nvPicPr>
        <p:blipFill>
          <a:blip r:embed="rId2" cstate="print"/>
          <a:srcRect/>
          <a:stretch>
            <a:fillRect/>
          </a:stretch>
        </p:blipFill>
        <p:spPr bwMode="auto">
          <a:xfrm>
            <a:off x="152400" y="1219200"/>
            <a:ext cx="8885429" cy="4572000"/>
          </a:xfrm>
          <a:prstGeom prst="rect">
            <a:avLst/>
          </a:prstGeom>
          <a:noFill/>
        </p:spPr>
      </p:pic>
      <p:sp>
        <p:nvSpPr>
          <p:cNvPr id="4" name="TextBox 3"/>
          <p:cNvSpPr txBox="1"/>
          <p:nvPr/>
        </p:nvSpPr>
        <p:spPr>
          <a:xfrm>
            <a:off x="1281138" y="695980"/>
            <a:ext cx="6635919" cy="523220"/>
          </a:xfrm>
          <a:prstGeom prst="rect">
            <a:avLst/>
          </a:prstGeom>
          <a:noFill/>
        </p:spPr>
        <p:txBody>
          <a:bodyPr wrap="none" rtlCol="0">
            <a:spAutoFit/>
          </a:bodyPr>
          <a:lstStyle/>
          <a:p>
            <a:r>
              <a:rPr lang="en-US" b="1" dirty="0" err="1">
                <a:solidFill>
                  <a:schemeClr val="tx2"/>
                </a:solidFill>
              </a:rPr>
              <a:t>Ekman</a:t>
            </a:r>
            <a:r>
              <a:rPr lang="en-US" b="1" dirty="0">
                <a:solidFill>
                  <a:schemeClr val="tx2"/>
                </a:solidFill>
              </a:rPr>
              <a:t> Spiral of Wind-driven Currents for N.H.</a:t>
            </a:r>
          </a:p>
        </p:txBody>
      </p:sp>
      <p:sp>
        <p:nvSpPr>
          <p:cNvPr id="29" name="TextBox 28"/>
          <p:cNvSpPr txBox="1"/>
          <p:nvPr/>
        </p:nvSpPr>
        <p:spPr>
          <a:xfrm>
            <a:off x="3959748" y="1219200"/>
            <a:ext cx="4955652" cy="461665"/>
          </a:xfrm>
          <a:prstGeom prst="rect">
            <a:avLst/>
          </a:prstGeom>
          <a:noFill/>
        </p:spPr>
        <p:txBody>
          <a:bodyPr wrap="none" rtlCol="0">
            <a:spAutoFit/>
          </a:bodyPr>
          <a:lstStyle/>
          <a:p>
            <a:r>
              <a:rPr lang="en-US" sz="2400" dirty="0"/>
              <a:t>Average flow is 90</a:t>
            </a:r>
            <a:r>
              <a:rPr lang="en-US" sz="2400" baseline="30000" dirty="0"/>
              <a:t>o</a:t>
            </a:r>
            <a:r>
              <a:rPr lang="en-US" sz="2400" dirty="0"/>
              <a:t> to the right of the wind</a:t>
            </a:r>
          </a:p>
        </p:txBody>
      </p:sp>
      <p:grpSp>
        <p:nvGrpSpPr>
          <p:cNvPr id="3" name="Group 30"/>
          <p:cNvGrpSpPr/>
          <p:nvPr/>
        </p:nvGrpSpPr>
        <p:grpSpPr>
          <a:xfrm>
            <a:off x="2286000" y="5105400"/>
            <a:ext cx="2592092" cy="1612556"/>
            <a:chOff x="2286000" y="5105400"/>
            <a:chExt cx="2592092" cy="1612556"/>
          </a:xfrm>
        </p:grpSpPr>
        <p:grpSp>
          <p:nvGrpSpPr>
            <p:cNvPr id="5" name="Group 27"/>
            <p:cNvGrpSpPr/>
            <p:nvPr/>
          </p:nvGrpSpPr>
          <p:grpSpPr>
            <a:xfrm>
              <a:off x="2286000" y="5181600"/>
              <a:ext cx="2592092" cy="1536356"/>
              <a:chOff x="2004619" y="5334000"/>
              <a:chExt cx="2592092" cy="1536356"/>
            </a:xfrm>
            <a:noFill/>
          </p:grpSpPr>
          <p:cxnSp>
            <p:nvCxnSpPr>
              <p:cNvPr id="6" name="Straight Arrow Connector 5"/>
              <p:cNvCxnSpPr/>
              <p:nvPr/>
            </p:nvCxnSpPr>
            <p:spPr bwMode="auto">
              <a:xfrm flipV="1">
                <a:off x="3200400" y="5638800"/>
                <a:ext cx="457200" cy="457200"/>
              </a:xfrm>
              <a:prstGeom prst="straightConnector1">
                <a:avLst/>
              </a:prstGeom>
              <a:grpFill/>
              <a:ln w="19050" cap="flat" cmpd="sng" algn="ctr">
                <a:solidFill>
                  <a:schemeClr val="bg2"/>
                </a:solidFill>
                <a:prstDash val="solid"/>
                <a:round/>
                <a:headEnd type="none" w="med" len="med"/>
                <a:tailEnd type="arrow"/>
              </a:ln>
              <a:effectLst/>
            </p:spPr>
          </p:cxnSp>
          <p:cxnSp>
            <p:nvCxnSpPr>
              <p:cNvPr id="8" name="Straight Arrow Connector 7"/>
              <p:cNvCxnSpPr/>
              <p:nvPr/>
            </p:nvCxnSpPr>
            <p:spPr bwMode="auto">
              <a:xfrm flipH="1">
                <a:off x="2743200" y="6096000"/>
                <a:ext cx="457200" cy="0"/>
              </a:xfrm>
              <a:prstGeom prst="straightConnector1">
                <a:avLst/>
              </a:prstGeom>
              <a:grpFill/>
              <a:ln w="19050" cap="flat" cmpd="sng" algn="ctr">
                <a:solidFill>
                  <a:schemeClr val="bg2"/>
                </a:solidFill>
                <a:prstDash val="solid"/>
                <a:round/>
                <a:headEnd type="none" w="med" len="med"/>
                <a:tailEnd type="arrow"/>
              </a:ln>
              <a:effectLst/>
            </p:spPr>
          </p:cxnSp>
          <p:sp>
            <p:nvSpPr>
              <p:cNvPr id="12" name="Right Arrow 11"/>
              <p:cNvSpPr/>
              <p:nvPr/>
            </p:nvSpPr>
            <p:spPr bwMode="auto">
              <a:xfrm>
                <a:off x="3233354" y="6019800"/>
                <a:ext cx="533400" cy="228600"/>
              </a:xfrm>
              <a:prstGeom prst="rightArrow">
                <a:avLst/>
              </a:prstGeom>
              <a:grp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4" name="Straight Arrow Connector 13"/>
              <p:cNvCxnSpPr/>
              <p:nvPr/>
            </p:nvCxnSpPr>
            <p:spPr bwMode="auto">
              <a:xfrm>
                <a:off x="3200400" y="6096000"/>
                <a:ext cx="0" cy="533400"/>
              </a:xfrm>
              <a:prstGeom prst="straightConnector1">
                <a:avLst/>
              </a:prstGeom>
              <a:grpFill/>
              <a:ln w="19050" cap="flat" cmpd="sng" algn="ctr">
                <a:solidFill>
                  <a:schemeClr val="bg2"/>
                </a:solidFill>
                <a:prstDash val="solid"/>
                <a:round/>
                <a:headEnd type="none" w="med" len="med"/>
                <a:tailEnd type="arrow"/>
              </a:ln>
              <a:effectLst/>
            </p:spPr>
          </p:cxnSp>
          <p:cxnSp>
            <p:nvCxnSpPr>
              <p:cNvPr id="19" name="Straight Arrow Connector 18"/>
              <p:cNvCxnSpPr/>
              <p:nvPr/>
            </p:nvCxnSpPr>
            <p:spPr bwMode="auto">
              <a:xfrm flipH="1">
                <a:off x="2763798" y="6115566"/>
                <a:ext cx="413954" cy="495300"/>
              </a:xfrm>
              <a:prstGeom prst="straightConnector1">
                <a:avLst/>
              </a:prstGeom>
              <a:grpFill/>
              <a:ln w="19050" cap="flat" cmpd="sng" algn="ctr">
                <a:solidFill>
                  <a:schemeClr val="bg2"/>
                </a:solidFill>
                <a:prstDash val="sysDash"/>
                <a:round/>
                <a:headEnd type="none" w="med" len="med"/>
                <a:tailEnd type="arrow"/>
              </a:ln>
              <a:effectLst/>
            </p:spPr>
          </p:cxnSp>
          <p:sp>
            <p:nvSpPr>
              <p:cNvPr id="24" name="TextBox 23"/>
              <p:cNvSpPr txBox="1"/>
              <p:nvPr/>
            </p:nvSpPr>
            <p:spPr>
              <a:xfrm>
                <a:off x="3544439" y="5334000"/>
                <a:ext cx="341761" cy="523220"/>
              </a:xfrm>
              <a:prstGeom prst="rect">
                <a:avLst/>
              </a:prstGeom>
              <a:grpFill/>
            </p:spPr>
            <p:txBody>
              <a:bodyPr wrap="none" rtlCol="0">
                <a:spAutoFit/>
              </a:bodyPr>
              <a:lstStyle/>
              <a:p>
                <a:r>
                  <a:rPr lang="en-US" dirty="0">
                    <a:sym typeface="Symbol"/>
                  </a:rPr>
                  <a:t></a:t>
                </a:r>
                <a:endParaRPr lang="en-US" dirty="0"/>
              </a:p>
            </p:txBody>
          </p:sp>
          <p:sp>
            <p:nvSpPr>
              <p:cNvPr id="25" name="TextBox 24"/>
              <p:cNvSpPr txBox="1"/>
              <p:nvPr/>
            </p:nvSpPr>
            <p:spPr>
              <a:xfrm>
                <a:off x="2004619" y="5892112"/>
                <a:ext cx="805029" cy="369332"/>
              </a:xfrm>
              <a:prstGeom prst="rect">
                <a:avLst/>
              </a:prstGeom>
              <a:grpFill/>
            </p:spPr>
            <p:txBody>
              <a:bodyPr wrap="none" rtlCol="0">
                <a:spAutoFit/>
              </a:bodyPr>
              <a:lstStyle/>
              <a:p>
                <a:r>
                  <a:rPr lang="en-US" sz="1800" dirty="0">
                    <a:sym typeface="Symbol"/>
                  </a:rPr>
                  <a:t>Friction</a:t>
                </a:r>
                <a:endParaRPr lang="en-US" sz="1800" dirty="0"/>
              </a:p>
            </p:txBody>
          </p:sp>
          <p:sp>
            <p:nvSpPr>
              <p:cNvPr id="26" name="TextBox 25"/>
              <p:cNvSpPr txBox="1"/>
              <p:nvPr/>
            </p:nvSpPr>
            <p:spPr>
              <a:xfrm>
                <a:off x="3709930" y="5912134"/>
                <a:ext cx="886781" cy="400110"/>
              </a:xfrm>
              <a:prstGeom prst="rect">
                <a:avLst/>
              </a:prstGeom>
              <a:grpFill/>
            </p:spPr>
            <p:txBody>
              <a:bodyPr wrap="none" rtlCol="0">
                <a:spAutoFit/>
              </a:bodyPr>
              <a:lstStyle/>
              <a:p>
                <a:r>
                  <a:rPr lang="en-US" sz="2000" dirty="0">
                    <a:sym typeface="Symbol"/>
                  </a:rPr>
                  <a:t>Current</a:t>
                </a:r>
                <a:endParaRPr lang="en-US" sz="2000" dirty="0"/>
              </a:p>
            </p:txBody>
          </p:sp>
          <p:sp>
            <p:nvSpPr>
              <p:cNvPr id="27" name="TextBox 26"/>
              <p:cNvSpPr txBox="1"/>
              <p:nvPr/>
            </p:nvSpPr>
            <p:spPr>
              <a:xfrm>
                <a:off x="2877066" y="6501024"/>
                <a:ext cx="867545" cy="369332"/>
              </a:xfrm>
              <a:prstGeom prst="rect">
                <a:avLst/>
              </a:prstGeom>
              <a:grpFill/>
            </p:spPr>
            <p:txBody>
              <a:bodyPr wrap="none" rtlCol="0">
                <a:spAutoFit/>
              </a:bodyPr>
              <a:lstStyle/>
              <a:p>
                <a:r>
                  <a:rPr lang="en-US" sz="1800" dirty="0">
                    <a:sym typeface="Symbol"/>
                  </a:rPr>
                  <a:t>Coriolis </a:t>
                </a:r>
                <a:endParaRPr lang="en-US" sz="1800" dirty="0"/>
              </a:p>
            </p:txBody>
          </p:sp>
        </p:grpSp>
        <p:sp>
          <p:nvSpPr>
            <p:cNvPr id="30" name="TextBox 29"/>
            <p:cNvSpPr txBox="1"/>
            <p:nvPr/>
          </p:nvSpPr>
          <p:spPr>
            <a:xfrm>
              <a:off x="3432691" y="5105400"/>
              <a:ext cx="1258678" cy="369332"/>
            </a:xfrm>
            <a:prstGeom prst="rect">
              <a:avLst/>
            </a:prstGeom>
            <a:noFill/>
          </p:spPr>
          <p:txBody>
            <a:bodyPr wrap="none" rtlCol="0">
              <a:spAutoFit/>
            </a:bodyPr>
            <a:lstStyle/>
            <a:p>
              <a:r>
                <a:rPr lang="en-US" sz="1800" dirty="0">
                  <a:sym typeface="Symbol"/>
                </a:rPr>
                <a:t>Wind Stress </a:t>
              </a:r>
              <a:endParaRPr lang="en-US" sz="1800" dirty="0"/>
            </a:p>
          </p:txBody>
        </p:sp>
      </p:grpSp>
      <p:sp>
        <p:nvSpPr>
          <p:cNvPr id="18" name="Rectangle 17"/>
          <p:cNvSpPr/>
          <p:nvPr/>
        </p:nvSpPr>
        <p:spPr bwMode="auto">
          <a:xfrm>
            <a:off x="2209800" y="4191000"/>
            <a:ext cx="304800" cy="228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0" name="TextBox 19"/>
          <p:cNvSpPr txBox="1"/>
          <p:nvPr/>
        </p:nvSpPr>
        <p:spPr>
          <a:xfrm>
            <a:off x="1077680" y="76200"/>
            <a:ext cx="6909328" cy="646331"/>
          </a:xfrm>
          <a:prstGeom prst="rect">
            <a:avLst/>
          </a:prstGeom>
          <a:noFill/>
        </p:spPr>
        <p:txBody>
          <a:bodyPr wrap="none" rtlCol="0">
            <a:spAutoFit/>
          </a:bodyPr>
          <a:lstStyle/>
          <a:p>
            <a:r>
              <a:rPr lang="en-US" sz="3600" b="1" dirty="0">
                <a:solidFill>
                  <a:schemeClr val="accent1"/>
                </a:solidFill>
              </a:rPr>
              <a:t>Wind-driven Upper Ocean Circulation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75</a:t>
            </a:fld>
            <a:endParaRPr lang="en-US">
              <a:solidFill>
                <a:srgbClr val="000000"/>
              </a:solidFill>
            </a:endParaRPr>
          </a:p>
        </p:txBody>
      </p:sp>
      <p:pic>
        <p:nvPicPr>
          <p:cNvPr id="120834" name="Picture 2"/>
          <p:cNvPicPr>
            <a:picLocks noChangeAspect="1" noChangeArrowheads="1"/>
          </p:cNvPicPr>
          <p:nvPr/>
        </p:nvPicPr>
        <p:blipFill>
          <a:blip r:embed="rId2" cstate="print"/>
          <a:srcRect/>
          <a:stretch>
            <a:fillRect/>
          </a:stretch>
        </p:blipFill>
        <p:spPr bwMode="auto">
          <a:xfrm>
            <a:off x="749525" y="152400"/>
            <a:ext cx="8394475" cy="6248400"/>
          </a:xfrm>
          <a:prstGeom prst="rect">
            <a:avLst/>
          </a:prstGeom>
          <a:noFill/>
          <a:ln w="9525">
            <a:noFill/>
            <a:miter lim="800000"/>
            <a:headEnd/>
            <a:tailEnd/>
          </a:ln>
        </p:spPr>
      </p:pic>
      <p:sp>
        <p:nvSpPr>
          <p:cNvPr id="5" name="Right Arrow 4"/>
          <p:cNvSpPr/>
          <p:nvPr/>
        </p:nvSpPr>
        <p:spPr bwMode="auto">
          <a:xfrm rot="10800000">
            <a:off x="6781801" y="3886200"/>
            <a:ext cx="533400" cy="304800"/>
          </a:xfrm>
          <a:prstGeom prst="rightArrow">
            <a:avLst/>
          </a:prstGeom>
          <a:solidFill>
            <a:schemeClr val="tx2"/>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76</a:t>
            </a:fld>
            <a:endParaRPr lang="en-US">
              <a:solidFill>
                <a:srgbClr val="000000"/>
              </a:solidFill>
            </a:endParaRPr>
          </a:p>
        </p:txBody>
      </p:sp>
      <p:pic>
        <p:nvPicPr>
          <p:cNvPr id="122882" name="Picture 2"/>
          <p:cNvPicPr>
            <a:picLocks noChangeAspect="1" noChangeArrowheads="1"/>
          </p:cNvPicPr>
          <p:nvPr/>
        </p:nvPicPr>
        <p:blipFill>
          <a:blip r:embed="rId2" cstate="print"/>
          <a:srcRect/>
          <a:stretch>
            <a:fillRect/>
          </a:stretch>
        </p:blipFill>
        <p:spPr bwMode="auto">
          <a:xfrm>
            <a:off x="101600" y="228600"/>
            <a:ext cx="8966200" cy="6483911"/>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w.seos-project.eu/modules/oceancurrents/images/c03_atlantic_thc.png"/>
          <p:cNvPicPr>
            <a:picLocks noChangeAspect="1" noChangeArrowheads="1"/>
          </p:cNvPicPr>
          <p:nvPr/>
        </p:nvPicPr>
        <p:blipFill>
          <a:blip r:embed="rId2" cstate="print"/>
          <a:srcRect/>
          <a:stretch>
            <a:fillRect/>
          </a:stretch>
        </p:blipFill>
        <p:spPr bwMode="auto">
          <a:xfrm>
            <a:off x="426979" y="1039240"/>
            <a:ext cx="8336021" cy="4904360"/>
          </a:xfrm>
          <a:prstGeom prst="rect">
            <a:avLst/>
          </a:prstGeom>
          <a:noFill/>
        </p:spPr>
      </p:pic>
      <p:sp>
        <p:nvSpPr>
          <p:cNvPr id="3"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Zonal-mean Circulation in the Atlantic</a:t>
            </a:r>
          </a:p>
        </p:txBody>
      </p:sp>
      <p:sp>
        <p:nvSpPr>
          <p:cNvPr id="4" name="TextBox 3"/>
          <p:cNvSpPr txBox="1"/>
          <p:nvPr/>
        </p:nvSpPr>
        <p:spPr>
          <a:xfrm>
            <a:off x="583648" y="6172200"/>
            <a:ext cx="7417352" cy="400110"/>
          </a:xfrm>
          <a:prstGeom prst="rect">
            <a:avLst/>
          </a:prstGeom>
          <a:noFill/>
        </p:spPr>
        <p:txBody>
          <a:bodyPr wrap="none" rtlCol="0">
            <a:spAutoFit/>
          </a:bodyPr>
          <a:lstStyle/>
          <a:p>
            <a:pPr algn="l"/>
            <a:r>
              <a:rPr lang="en-US" sz="2000" b="1" dirty="0">
                <a:solidFill>
                  <a:srgbClr val="000000"/>
                </a:solidFill>
              </a:rPr>
              <a:t>AABW = Antarctic Bottom Water          NADW = North Atlantic Deep Water</a:t>
            </a:r>
          </a:p>
        </p:txBody>
      </p:sp>
      <p:cxnSp>
        <p:nvCxnSpPr>
          <p:cNvPr id="6" name="Straight Arrow Connector 5"/>
          <p:cNvCxnSpPr/>
          <p:nvPr/>
        </p:nvCxnSpPr>
        <p:spPr bwMode="auto">
          <a:xfrm>
            <a:off x="1752600" y="1676400"/>
            <a:ext cx="990600" cy="9144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Ocean Overturning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78</a:t>
            </a:fld>
            <a:endParaRPr lang="en-US" dirty="0">
              <a:solidFill>
                <a:srgbClr val="000000"/>
              </a:solidFill>
            </a:endParaRPr>
          </a:p>
        </p:txBody>
      </p:sp>
      <p:sp>
        <p:nvSpPr>
          <p:cNvPr id="7" name="Line 4"/>
          <p:cNvSpPr>
            <a:spLocks noChangeShapeType="1"/>
          </p:cNvSpPr>
          <p:nvPr/>
        </p:nvSpPr>
        <p:spPr bwMode="auto">
          <a:xfrm>
            <a:off x="0" y="990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40962" name="Picture 2" descr="http://www.eoearth.org/files/111001_111100/111095/620px-2_thermohaline_003.png"/>
          <p:cNvPicPr>
            <a:picLocks noChangeAspect="1" noChangeArrowheads="1"/>
          </p:cNvPicPr>
          <p:nvPr/>
        </p:nvPicPr>
        <p:blipFill>
          <a:blip r:embed="rId3" cstate="print"/>
          <a:srcRect/>
          <a:stretch>
            <a:fillRect/>
          </a:stretch>
        </p:blipFill>
        <p:spPr bwMode="auto">
          <a:xfrm>
            <a:off x="457200" y="1143000"/>
            <a:ext cx="8372352" cy="5334000"/>
          </a:xfrm>
          <a:prstGeom prst="rect">
            <a:avLst/>
          </a:prstGeom>
          <a:noFill/>
        </p:spPr>
      </p:pic>
    </p:spTree>
  </p:cSld>
  <p:clrMapOvr>
    <a:masterClrMapping/>
  </p:clrMapOvr>
  <p:transition>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76200"/>
            <a:ext cx="92202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9. Water Vapor, Clouds and Aerosols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79</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Water Vapor: </a:t>
            </a:r>
          </a:p>
          <a:p>
            <a:pPr marL="800100" lvl="1" indent="-342900" algn="l">
              <a:spcBef>
                <a:spcPct val="20000"/>
              </a:spcBef>
              <a:buFontTx/>
              <a:buChar char="-"/>
              <a:defRPr/>
            </a:pPr>
            <a:r>
              <a:rPr lang="en-US" sz="1800" b="1" kern="0" dirty="0">
                <a:latin typeface="Microsoft Sans Serif" pitchFamily="34" charset="0"/>
              </a:rPr>
              <a:t>Basic humidity variables, </a:t>
            </a:r>
          </a:p>
          <a:p>
            <a:pPr marL="800100" lvl="1" indent="-342900" algn="l">
              <a:spcBef>
                <a:spcPct val="20000"/>
              </a:spcBef>
              <a:buFontTx/>
              <a:buChar char="-"/>
              <a:defRPr/>
            </a:pPr>
            <a:r>
              <a:rPr lang="en-US" sz="1800" b="1" kern="0" dirty="0">
                <a:latin typeface="Microsoft Sans Serif" pitchFamily="34" charset="0"/>
              </a:rPr>
              <a:t>Water vapor measurements,</a:t>
            </a:r>
          </a:p>
          <a:p>
            <a:pPr marL="800100" lvl="1" indent="-342900" algn="l">
              <a:spcBef>
                <a:spcPct val="20000"/>
              </a:spcBef>
              <a:buFontTx/>
              <a:buChar char="-"/>
              <a:defRPr/>
            </a:pPr>
            <a:r>
              <a:rPr lang="en-US" sz="1800" b="1" kern="0" dirty="0">
                <a:latin typeface="Microsoft Sans Serif" pitchFamily="34" charset="0"/>
              </a:rPr>
              <a:t>q and RH distributions</a:t>
            </a:r>
          </a:p>
          <a:p>
            <a:pPr marL="800100" lvl="1" indent="-342900" algn="l">
              <a:spcBef>
                <a:spcPct val="20000"/>
              </a:spcBef>
              <a:buFontTx/>
              <a:buChar char="-"/>
              <a:defRPr/>
            </a:pPr>
            <a:r>
              <a:rPr lang="en-US" sz="1800" b="1" kern="0" dirty="0">
                <a:latin typeface="Microsoft Sans Serif" pitchFamily="34" charset="0"/>
              </a:rPr>
              <a:t>Water vapor feedback</a:t>
            </a:r>
          </a:p>
          <a:p>
            <a:pPr marL="800100" lvl="1" indent="-342900" algn="l">
              <a:spcBef>
                <a:spcPct val="20000"/>
              </a:spcBef>
              <a:buFontTx/>
              <a:buChar char="-"/>
              <a:defRPr/>
            </a:pPr>
            <a:r>
              <a:rPr lang="en-US" sz="1800" b="1" kern="0" dirty="0">
                <a:latin typeface="Microsoft Sans Serif" pitchFamily="34" charset="0"/>
              </a:rPr>
              <a:t>Water Vapor changes </a:t>
            </a:r>
          </a:p>
          <a:p>
            <a:pPr marL="342900" indent="-342900" algn="l">
              <a:spcBef>
                <a:spcPct val="20000"/>
              </a:spcBef>
              <a:buFontTx/>
              <a:buChar char="•"/>
              <a:defRPr/>
            </a:pPr>
            <a:r>
              <a:rPr lang="en-US" sz="300" b="1" kern="0" dirty="0">
                <a:latin typeface="Microsoft Sans Serif" pitchFamily="34" charset="0"/>
              </a:rPr>
              <a:t>	</a:t>
            </a: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Clouds: </a:t>
            </a:r>
          </a:p>
          <a:p>
            <a:pPr marL="800100" lvl="1" indent="-342900" algn="l">
              <a:spcBef>
                <a:spcPct val="20000"/>
              </a:spcBef>
              <a:buFontTx/>
              <a:buChar char="-"/>
              <a:defRPr/>
            </a:pPr>
            <a:r>
              <a:rPr lang="en-US" sz="1800" b="1" kern="0" dirty="0">
                <a:latin typeface="Microsoft Sans Serif" pitchFamily="34" charset="0"/>
              </a:rPr>
              <a:t>Cloud classification/types</a:t>
            </a:r>
          </a:p>
          <a:p>
            <a:pPr marL="800100" lvl="1" indent="-342900" algn="l">
              <a:spcBef>
                <a:spcPct val="20000"/>
              </a:spcBef>
              <a:buFontTx/>
              <a:buChar char="-"/>
              <a:defRPr/>
            </a:pPr>
            <a:r>
              <a:rPr lang="en-US" sz="1800" b="1" kern="0" dirty="0">
                <a:latin typeface="Microsoft Sans Serif" pitchFamily="34" charset="0"/>
              </a:rPr>
              <a:t>Cloud distribution</a:t>
            </a:r>
          </a:p>
          <a:p>
            <a:pPr marL="800100" lvl="1" indent="-342900" algn="l">
              <a:spcBef>
                <a:spcPct val="20000"/>
              </a:spcBef>
              <a:buFontTx/>
              <a:buChar char="-"/>
              <a:defRPr/>
            </a:pPr>
            <a:r>
              <a:rPr lang="en-US" sz="1800" b="1" kern="0" dirty="0">
                <a:latin typeface="Microsoft Sans Serif" pitchFamily="34" charset="0"/>
              </a:rPr>
              <a:t>Cloud radiative forcing</a:t>
            </a:r>
          </a:p>
          <a:p>
            <a:pPr marL="800100" lvl="1" indent="-342900" algn="l">
              <a:spcBef>
                <a:spcPct val="20000"/>
              </a:spcBef>
              <a:buFontTx/>
              <a:buChar char="-"/>
              <a:defRPr/>
            </a:pPr>
            <a:r>
              <a:rPr lang="en-US" sz="1800" b="1" kern="0" dirty="0">
                <a:latin typeface="Microsoft Sans Serif" pitchFamily="34" charset="0"/>
              </a:rPr>
              <a:t>Cloud response to GHG forcing</a:t>
            </a:r>
            <a:endParaRPr lang="en-US" sz="2400" b="1" kern="0" dirty="0">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Aerosols: </a:t>
            </a:r>
          </a:p>
          <a:p>
            <a:pPr marL="800100" lvl="1" indent="-342900" algn="l">
              <a:spcBef>
                <a:spcPct val="20000"/>
              </a:spcBef>
              <a:buFontTx/>
              <a:buChar char="-"/>
              <a:defRPr/>
            </a:pPr>
            <a:r>
              <a:rPr lang="en-US" sz="1800" b="1" kern="0" dirty="0">
                <a:latin typeface="Microsoft Sans Serif" pitchFamily="34" charset="0"/>
              </a:rPr>
              <a:t>Aerosols’ effects on clouds and climate</a:t>
            </a:r>
          </a:p>
          <a:p>
            <a:pPr marL="800100" lvl="1" indent="-342900" algn="l">
              <a:spcBef>
                <a:spcPct val="20000"/>
              </a:spcBef>
              <a:buFontTx/>
              <a:buChar char="-"/>
              <a:defRPr/>
            </a:pPr>
            <a:r>
              <a:rPr lang="en-US" sz="1800" b="1" kern="0" dirty="0">
                <a:latin typeface="Microsoft Sans Serif" pitchFamily="34" charset="0"/>
              </a:rPr>
              <a:t>Aerosol production rates</a:t>
            </a:r>
          </a:p>
          <a:p>
            <a:pPr marL="800100" lvl="1" indent="-342900" algn="l">
              <a:spcBef>
                <a:spcPct val="20000"/>
              </a:spcBef>
              <a:buFontTx/>
              <a:buChar char="-"/>
              <a:defRPr/>
            </a:pPr>
            <a:r>
              <a:rPr lang="en-US" sz="1800" b="1" kern="0" dirty="0">
                <a:latin typeface="Microsoft Sans Serif" pitchFamily="34" charset="0"/>
              </a:rPr>
              <a:t>20</a:t>
            </a:r>
            <a:r>
              <a:rPr lang="en-US" sz="1800" b="1" kern="0" baseline="30000" dirty="0">
                <a:latin typeface="Microsoft Sans Serif" pitchFamily="34" charset="0"/>
              </a:rPr>
              <a:t>th</a:t>
            </a:r>
            <a:r>
              <a:rPr lang="en-US" sz="1800" b="1" kern="0" dirty="0">
                <a:latin typeface="Microsoft Sans Serif" pitchFamily="34" charset="0"/>
              </a:rPr>
              <a:t> century aerosol forcing</a:t>
            </a: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4" name="Picture 6"/>
          <p:cNvPicPr>
            <a:picLocks noChangeAspect="1" noChangeArrowheads="1"/>
          </p:cNvPicPr>
          <p:nvPr/>
        </p:nvPicPr>
        <p:blipFill>
          <a:blip r:embed="rId2" cstate="print"/>
          <a:srcRect/>
          <a:stretch>
            <a:fillRect/>
          </a:stretch>
        </p:blipFill>
        <p:spPr bwMode="auto">
          <a:xfrm>
            <a:off x="319041" y="609600"/>
            <a:ext cx="8367759" cy="5638800"/>
          </a:xfrm>
          <a:prstGeom prst="rect">
            <a:avLst/>
          </a:prstGeom>
          <a:noFill/>
          <a:ln w="9525">
            <a:noFill/>
            <a:miter lim="800000"/>
            <a:headEnd/>
            <a:tailEnd/>
          </a:ln>
        </p:spPr>
      </p:pic>
      <p:sp>
        <p:nvSpPr>
          <p:cNvPr id="3" name="Rectangle 2"/>
          <p:cNvSpPr/>
          <p:nvPr/>
        </p:nvSpPr>
        <p:spPr>
          <a:xfrm>
            <a:off x="-228600" y="1200090"/>
            <a:ext cx="8458200" cy="400110"/>
          </a:xfrm>
          <a:prstGeom prst="rect">
            <a:avLst/>
          </a:prstGeom>
        </p:spPr>
        <p:txBody>
          <a:bodyPr wrap="square">
            <a:spAutoFit/>
          </a:bodyPr>
          <a:lstStyle/>
          <a:p>
            <a:pPr>
              <a:defRPr/>
            </a:pPr>
            <a:r>
              <a:rPr lang="en-US" sz="2000" b="1" kern="0" dirty="0">
                <a:latin typeface="Arial" charset="0"/>
                <a:ea typeface="SimSun" pitchFamily="2" charset="-122"/>
              </a:rPr>
              <a:t>1961-1990 global-mean </a:t>
            </a:r>
            <a:r>
              <a:rPr lang="en-US" sz="2000" b="1" kern="0" dirty="0">
                <a:latin typeface="Arial" charset="0"/>
                <a:ea typeface="SimSun" pitchFamily="2" charset="-122"/>
                <a:sym typeface="Symbol"/>
              </a:rPr>
              <a:t> </a:t>
            </a:r>
            <a:r>
              <a:rPr lang="en-US" sz="2000" b="1" kern="0" dirty="0">
                <a:solidFill>
                  <a:srgbClr val="FF0000"/>
                </a:solidFill>
                <a:latin typeface="Arial" charset="0"/>
                <a:ea typeface="SimSun" pitchFamily="2" charset="-122"/>
                <a:sym typeface="Symbol"/>
              </a:rPr>
              <a:t>15</a:t>
            </a:r>
            <a:r>
              <a:rPr lang="en-US" sz="2000" b="1" kern="0" baseline="30000" dirty="0">
                <a:solidFill>
                  <a:srgbClr val="FF0000"/>
                </a:solidFill>
                <a:latin typeface="Arial" charset="0"/>
                <a:ea typeface="SimSun" pitchFamily="2" charset="-122"/>
                <a:sym typeface="Symbol"/>
              </a:rPr>
              <a:t>o</a:t>
            </a:r>
            <a:r>
              <a:rPr lang="en-US" sz="2000" b="1" kern="0" dirty="0">
                <a:solidFill>
                  <a:srgbClr val="FF0000"/>
                </a:solidFill>
                <a:latin typeface="Arial" charset="0"/>
                <a:ea typeface="SimSun" pitchFamily="2" charset="-122"/>
                <a:sym typeface="Symbol"/>
              </a:rPr>
              <a:t>C</a:t>
            </a:r>
            <a:r>
              <a:rPr lang="en-US" sz="2000" b="1" kern="0" dirty="0">
                <a:latin typeface="Arial" charset="0"/>
                <a:ea typeface="SimSun" pitchFamily="2" charset="-122"/>
                <a:sym typeface="Symbol"/>
              </a:rPr>
              <a:t> or 59</a:t>
            </a:r>
            <a:r>
              <a:rPr lang="en-US" sz="2000" b="1" kern="0" baseline="30000" dirty="0">
                <a:latin typeface="Arial" charset="0"/>
                <a:ea typeface="SimSun" pitchFamily="2" charset="-122"/>
                <a:sym typeface="Symbol"/>
              </a:rPr>
              <a:t>o</a:t>
            </a:r>
            <a:r>
              <a:rPr lang="en-US" sz="2000" b="1" kern="0" dirty="0">
                <a:latin typeface="Arial" charset="0"/>
                <a:ea typeface="SimSun" pitchFamily="2" charset="-122"/>
                <a:sym typeface="Symbol"/>
              </a:rPr>
              <a:t>F</a:t>
            </a:r>
            <a:endParaRPr lang="en-US" sz="2000" b="1" kern="0" dirty="0">
              <a:latin typeface="Arial" charset="0"/>
              <a:ea typeface="SimSun" pitchFamily="2" charset="-122"/>
            </a:endParaRPr>
          </a:p>
        </p:txBody>
      </p:sp>
      <p:sp>
        <p:nvSpPr>
          <p:cNvPr id="4" name="Rectangle 3"/>
          <p:cNvSpPr/>
          <p:nvPr/>
        </p:nvSpPr>
        <p:spPr>
          <a:xfrm>
            <a:off x="1295400" y="101025"/>
            <a:ext cx="6676828" cy="584775"/>
          </a:xfrm>
          <a:prstGeom prst="rect">
            <a:avLst/>
          </a:prstGeom>
        </p:spPr>
        <p:txBody>
          <a:bodyPr wrap="none">
            <a:spAutoFit/>
          </a:bodyPr>
          <a:lstStyle/>
          <a:p>
            <a:pPr marL="342900" indent="-342900" algn="l">
              <a:spcBef>
                <a:spcPct val="20000"/>
              </a:spcBef>
              <a:defRPr/>
            </a:pPr>
            <a:r>
              <a:rPr lang="en-US" sz="3200" b="1" kern="0" dirty="0">
                <a:solidFill>
                  <a:schemeClr val="tx2"/>
                </a:solidFill>
                <a:latin typeface="Microsoft Sans Serif" pitchFamily="34" charset="0"/>
              </a:rPr>
              <a:t>Global-mean Temperature is Rising</a:t>
            </a:r>
          </a:p>
        </p:txBody>
      </p:sp>
      <p:sp>
        <p:nvSpPr>
          <p:cNvPr id="5" name="Rectangle 4"/>
          <p:cNvSpPr/>
          <p:nvPr/>
        </p:nvSpPr>
        <p:spPr>
          <a:xfrm>
            <a:off x="919930" y="6182380"/>
            <a:ext cx="7766870" cy="523220"/>
          </a:xfrm>
          <a:prstGeom prst="rect">
            <a:avLst/>
          </a:prstGeom>
        </p:spPr>
        <p:txBody>
          <a:bodyPr wrap="none">
            <a:spAutoFit/>
          </a:bodyPr>
          <a:lstStyle/>
          <a:p>
            <a:pPr marL="342900" indent="-342900" algn="l">
              <a:spcBef>
                <a:spcPct val="20000"/>
              </a:spcBef>
              <a:defRPr/>
            </a:pPr>
            <a:r>
              <a:rPr lang="en-US" b="1" kern="0" dirty="0">
                <a:solidFill>
                  <a:schemeClr val="tx2"/>
                </a:solidFill>
                <a:latin typeface="Microsoft Sans Serif" pitchFamily="34" charset="0"/>
              </a:rPr>
              <a:t>which makes it difficult to define a mean climate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6" name="Picture 4" descr="box 02-04.jpg (211494 bytes)"/>
          <p:cNvPicPr>
            <a:picLocks noChangeAspect="1" noChangeArrowheads="1"/>
          </p:cNvPicPr>
          <p:nvPr/>
        </p:nvPicPr>
        <p:blipFill>
          <a:blip r:embed="rId2" cstate="print"/>
          <a:srcRect/>
          <a:stretch>
            <a:fillRect/>
          </a:stretch>
        </p:blipFill>
        <p:spPr bwMode="auto">
          <a:xfrm>
            <a:off x="2256285" y="2438400"/>
            <a:ext cx="4982715" cy="4301743"/>
          </a:xfrm>
          <a:prstGeom prst="rect">
            <a:avLst/>
          </a:prstGeom>
          <a:noFill/>
        </p:spPr>
      </p:pic>
      <p:sp>
        <p:nvSpPr>
          <p:cNvPr id="5" name="Rectangle 2"/>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Water Vapor Feedback</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6" name="TextBox 5"/>
          <p:cNvSpPr txBox="1"/>
          <p:nvPr/>
        </p:nvSpPr>
        <p:spPr>
          <a:xfrm>
            <a:off x="0" y="762000"/>
            <a:ext cx="9106788" cy="1569660"/>
          </a:xfrm>
          <a:prstGeom prst="rect">
            <a:avLst/>
          </a:prstGeom>
          <a:noFill/>
        </p:spPr>
        <p:txBody>
          <a:bodyPr wrap="none" rtlCol="0">
            <a:spAutoFit/>
          </a:bodyPr>
          <a:lstStyle/>
          <a:p>
            <a:pPr algn="l">
              <a:buFont typeface="Arial" pitchFamily="34" charset="0"/>
              <a:buChar char="•"/>
            </a:pPr>
            <a:r>
              <a:rPr lang="en-US" sz="2400" dirty="0">
                <a:latin typeface="Arial" pitchFamily="34" charset="0"/>
                <a:cs typeface="Arial" pitchFamily="34" charset="0"/>
              </a:rPr>
              <a:t> Water vapor feedback is a </a:t>
            </a:r>
            <a:r>
              <a:rPr lang="en-US" sz="2400" b="1" dirty="0">
                <a:solidFill>
                  <a:schemeClr val="tx2"/>
                </a:solidFill>
                <a:latin typeface="Arial" pitchFamily="34" charset="0"/>
                <a:cs typeface="Arial" pitchFamily="34" charset="0"/>
              </a:rPr>
              <a:t>positive feedback </a:t>
            </a:r>
            <a:r>
              <a:rPr lang="en-US" sz="2400" dirty="0">
                <a:latin typeface="Arial" pitchFamily="34" charset="0"/>
                <a:cs typeface="Arial" pitchFamily="34" charset="0"/>
              </a:rPr>
              <a:t>that amplifies the </a:t>
            </a:r>
          </a:p>
          <a:p>
            <a:pPr algn="l"/>
            <a:r>
              <a:rPr lang="en-US" sz="2400" dirty="0">
                <a:latin typeface="Arial" pitchFamily="34" charset="0"/>
                <a:cs typeface="Arial" pitchFamily="34" charset="0"/>
              </a:rPr>
              <a:t>   initial change in surface air temperature. It results from the </a:t>
            </a:r>
          </a:p>
          <a:p>
            <a:pPr algn="l"/>
            <a:r>
              <a:rPr lang="en-US" sz="2400" dirty="0">
                <a:latin typeface="Arial" pitchFamily="34" charset="0"/>
                <a:cs typeface="Arial" pitchFamily="34" charset="0"/>
              </a:rPr>
              <a:t>   strong dependence of the atmospheric water vapor content on</a:t>
            </a:r>
          </a:p>
          <a:p>
            <a:pPr algn="l"/>
            <a:r>
              <a:rPr lang="en-US" sz="2400" dirty="0">
                <a:latin typeface="Arial" pitchFamily="34" charset="0"/>
                <a:cs typeface="Arial" pitchFamily="34" charset="0"/>
              </a:rPr>
              <a:t>   air temperature.  </a:t>
            </a:r>
          </a:p>
        </p:txBody>
      </p:sp>
      <p:sp>
        <p:nvSpPr>
          <p:cNvPr id="7" name="TextBox 6"/>
          <p:cNvSpPr txBox="1"/>
          <p:nvPr/>
        </p:nvSpPr>
        <p:spPr>
          <a:xfrm>
            <a:off x="3505200" y="4419600"/>
            <a:ext cx="2636106" cy="461665"/>
          </a:xfrm>
          <a:prstGeom prst="rect">
            <a:avLst/>
          </a:prstGeom>
          <a:noFill/>
        </p:spPr>
        <p:txBody>
          <a:bodyPr wrap="none" rtlCol="0">
            <a:spAutoFit/>
          </a:bodyPr>
          <a:lstStyle/>
          <a:p>
            <a:r>
              <a:rPr lang="en-US" sz="2400" b="1" dirty="0">
                <a:solidFill>
                  <a:srgbClr val="C00000"/>
                </a:solidFill>
              </a:rPr>
              <a:t>A Positive Feedback</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p:nvPr/>
        </p:nvGrpSpPr>
        <p:grpSpPr>
          <a:xfrm>
            <a:off x="457200" y="1371600"/>
            <a:ext cx="6477000" cy="4800600"/>
            <a:chOff x="4489450" y="533400"/>
            <a:chExt cx="3810000" cy="3070225"/>
          </a:xfrm>
        </p:grpSpPr>
        <p:pic>
          <p:nvPicPr>
            <p:cNvPr id="348163" name="Picture 3" descr="plot_prw"/>
            <p:cNvPicPr>
              <a:picLocks noChangeAspect="1" noChangeArrowheads="1"/>
            </p:cNvPicPr>
            <p:nvPr/>
          </p:nvPicPr>
          <p:blipFill>
            <a:blip r:embed="rId3" cstate="print"/>
            <a:srcRect l="-8888" r="-2222" b="5455"/>
            <a:stretch>
              <a:fillRect/>
            </a:stretch>
          </p:blipFill>
          <p:spPr bwMode="auto">
            <a:xfrm>
              <a:off x="4489450" y="533400"/>
              <a:ext cx="3810000" cy="2846388"/>
            </a:xfrm>
            <a:prstGeom prst="rect">
              <a:avLst/>
            </a:prstGeom>
            <a:solidFill>
              <a:schemeClr val="bg1"/>
            </a:solidFill>
            <a:ln w="9525">
              <a:noFill/>
              <a:miter lim="800000"/>
              <a:headEnd/>
              <a:tailEnd/>
            </a:ln>
          </p:spPr>
        </p:pic>
        <p:sp>
          <p:nvSpPr>
            <p:cNvPr id="348168" name="Line 8"/>
            <p:cNvSpPr>
              <a:spLocks noChangeShapeType="1"/>
            </p:cNvSpPr>
            <p:nvPr/>
          </p:nvSpPr>
          <p:spPr bwMode="auto">
            <a:xfrm flipH="1">
              <a:off x="5562600" y="889000"/>
              <a:ext cx="2057400" cy="2286000"/>
            </a:xfrm>
            <a:prstGeom prst="line">
              <a:avLst/>
            </a:prstGeom>
            <a:noFill/>
            <a:ln w="19050">
              <a:solidFill>
                <a:schemeClr val="tx1"/>
              </a:solidFill>
              <a:round/>
              <a:headEnd/>
              <a:tailEnd type="none" w="med" len="sm"/>
            </a:ln>
            <a:effectLst/>
          </p:spPr>
          <p:txBody>
            <a:bodyPr anchor="ctr"/>
            <a:lstStyle/>
            <a:p>
              <a:pPr algn="l"/>
              <a:endParaRPr lang="en-US" sz="1200">
                <a:solidFill>
                  <a:srgbClr val="000000"/>
                </a:solidFill>
                <a:latin typeface="Comic Sans MS" pitchFamily="66" charset="0"/>
              </a:endParaRPr>
            </a:p>
          </p:txBody>
        </p:sp>
        <p:sp>
          <p:nvSpPr>
            <p:cNvPr id="348169" name="Line 9"/>
            <p:cNvSpPr>
              <a:spLocks noChangeShapeType="1"/>
            </p:cNvSpPr>
            <p:nvPr/>
          </p:nvSpPr>
          <p:spPr bwMode="auto">
            <a:xfrm>
              <a:off x="6286500" y="1752600"/>
              <a:ext cx="381000" cy="152400"/>
            </a:xfrm>
            <a:prstGeom prst="line">
              <a:avLst/>
            </a:prstGeom>
            <a:noFill/>
            <a:ln w="19050">
              <a:solidFill>
                <a:schemeClr val="tx1"/>
              </a:solidFill>
              <a:round/>
              <a:headEnd/>
              <a:tailEnd type="triangle" w="med" len="med"/>
            </a:ln>
            <a:effectLst/>
          </p:spPr>
          <p:txBody>
            <a:bodyPr anchor="ctr"/>
            <a:lstStyle/>
            <a:p>
              <a:pPr algn="l"/>
              <a:endParaRPr lang="en-US" sz="1200">
                <a:solidFill>
                  <a:srgbClr val="000000"/>
                </a:solidFill>
                <a:latin typeface="Comic Sans MS" pitchFamily="66" charset="0"/>
              </a:endParaRPr>
            </a:p>
          </p:txBody>
        </p:sp>
        <p:sp>
          <p:nvSpPr>
            <p:cNvPr id="348170" name="Text Box 10"/>
            <p:cNvSpPr txBox="1">
              <a:spLocks noChangeArrowheads="1"/>
            </p:cNvSpPr>
            <p:nvPr/>
          </p:nvSpPr>
          <p:spPr bwMode="auto">
            <a:xfrm>
              <a:off x="5619750" y="1458913"/>
              <a:ext cx="812800" cy="396875"/>
            </a:xfrm>
            <a:prstGeom prst="rect">
              <a:avLst/>
            </a:prstGeom>
            <a:noFill/>
            <a:ln w="19050">
              <a:noFill/>
              <a:miter lim="800000"/>
              <a:headEnd/>
              <a:tailEnd type="none" w="med" len="sm"/>
            </a:ln>
            <a:effectLst/>
          </p:spPr>
          <p:txBody>
            <a:bodyPr wrap="none">
              <a:spAutoFit/>
            </a:bodyPr>
            <a:lstStyle/>
            <a:p>
              <a:r>
                <a:rPr lang="en-US" sz="2000" b="1">
                  <a:solidFill>
                    <a:srgbClr val="000000"/>
                  </a:solidFill>
                </a:rPr>
                <a:t>9% K</a:t>
              </a:r>
              <a:r>
                <a:rPr lang="en-US" sz="2000" b="1" baseline="30000">
                  <a:solidFill>
                    <a:srgbClr val="000000"/>
                  </a:solidFill>
                </a:rPr>
                <a:t>-1</a:t>
              </a:r>
            </a:p>
          </p:txBody>
        </p:sp>
        <p:sp>
          <p:nvSpPr>
            <p:cNvPr id="348172" name="Text Box 12"/>
            <p:cNvSpPr txBox="1">
              <a:spLocks noChangeArrowheads="1"/>
            </p:cNvSpPr>
            <p:nvPr/>
          </p:nvSpPr>
          <p:spPr bwMode="auto">
            <a:xfrm>
              <a:off x="5238750" y="669925"/>
              <a:ext cx="2000250" cy="396875"/>
            </a:xfrm>
            <a:prstGeom prst="rect">
              <a:avLst/>
            </a:prstGeom>
            <a:noFill/>
            <a:ln w="19050">
              <a:noFill/>
              <a:miter lim="800000"/>
              <a:headEnd/>
              <a:tailEnd/>
            </a:ln>
            <a:effectLst/>
          </p:spPr>
          <p:txBody>
            <a:bodyPr wrap="none">
              <a:spAutoFit/>
            </a:bodyPr>
            <a:lstStyle/>
            <a:p>
              <a:pPr fontAlgn="b"/>
              <a:r>
                <a:rPr lang="en-US" sz="2000" b="1">
                  <a:solidFill>
                    <a:srgbClr val="FC0128"/>
                  </a:solidFill>
                </a:rPr>
                <a:t>Precipitable Water</a:t>
              </a:r>
            </a:p>
          </p:txBody>
        </p:sp>
        <p:sp>
          <p:nvSpPr>
            <p:cNvPr id="348220" name="Text Box 60"/>
            <p:cNvSpPr txBox="1">
              <a:spLocks noChangeArrowheads="1"/>
            </p:cNvSpPr>
            <p:nvPr/>
          </p:nvSpPr>
          <p:spPr bwMode="auto">
            <a:xfrm>
              <a:off x="5505450" y="3267075"/>
              <a:ext cx="2170113" cy="336550"/>
            </a:xfrm>
            <a:prstGeom prst="rect">
              <a:avLst/>
            </a:prstGeom>
            <a:noFill/>
            <a:ln w="19050">
              <a:noFill/>
              <a:miter lim="800000"/>
              <a:headEnd/>
              <a:tailEnd type="none" w="med" len="sm"/>
            </a:ln>
            <a:effectLst/>
          </p:spPr>
          <p:txBody>
            <a:bodyPr wrap="none">
              <a:spAutoFit/>
            </a:bodyPr>
            <a:lstStyle/>
            <a:p>
              <a:pPr algn="l"/>
              <a:r>
                <a:rPr lang="en-US" sz="1600" b="1">
                  <a:solidFill>
                    <a:srgbClr val="000000"/>
                  </a:solidFill>
                </a:rPr>
                <a:t>Global Temp. Change (K)</a:t>
              </a:r>
            </a:p>
          </p:txBody>
        </p:sp>
        <p:sp>
          <p:nvSpPr>
            <p:cNvPr id="348221" name="Text Box 61"/>
            <p:cNvSpPr txBox="1">
              <a:spLocks noChangeArrowheads="1"/>
            </p:cNvSpPr>
            <p:nvPr/>
          </p:nvSpPr>
          <p:spPr bwMode="auto">
            <a:xfrm>
              <a:off x="7572375" y="2895600"/>
              <a:ext cx="300038" cy="396875"/>
            </a:xfrm>
            <a:prstGeom prst="rect">
              <a:avLst/>
            </a:prstGeom>
            <a:noFill/>
            <a:ln w="19050">
              <a:noFill/>
              <a:miter lim="800000"/>
              <a:headEnd/>
              <a:tailEnd type="none" w="med" len="sm"/>
            </a:ln>
            <a:effectLst/>
          </p:spPr>
          <p:txBody>
            <a:bodyPr wrap="none">
              <a:spAutoFit/>
            </a:bodyPr>
            <a:lstStyle/>
            <a:p>
              <a:r>
                <a:rPr lang="en-US" sz="2000" b="1">
                  <a:solidFill>
                    <a:srgbClr val="000000"/>
                  </a:solidFill>
                </a:rPr>
                <a:t>4</a:t>
              </a:r>
              <a:endParaRPr lang="en-US" sz="2000" b="1" baseline="30000">
                <a:solidFill>
                  <a:srgbClr val="000000"/>
                </a:solidFill>
              </a:endParaRPr>
            </a:p>
          </p:txBody>
        </p:sp>
        <p:sp>
          <p:nvSpPr>
            <p:cNvPr id="348222" name="Text Box 62"/>
            <p:cNvSpPr txBox="1">
              <a:spLocks noChangeArrowheads="1"/>
            </p:cNvSpPr>
            <p:nvPr/>
          </p:nvSpPr>
          <p:spPr bwMode="auto">
            <a:xfrm>
              <a:off x="6875463" y="2895600"/>
              <a:ext cx="300037" cy="396875"/>
            </a:xfrm>
            <a:prstGeom prst="rect">
              <a:avLst/>
            </a:prstGeom>
            <a:noFill/>
            <a:ln w="19050">
              <a:noFill/>
              <a:miter lim="800000"/>
              <a:headEnd/>
              <a:tailEnd type="none" w="med" len="sm"/>
            </a:ln>
            <a:effectLst/>
          </p:spPr>
          <p:txBody>
            <a:bodyPr wrap="none">
              <a:spAutoFit/>
            </a:bodyPr>
            <a:lstStyle/>
            <a:p>
              <a:r>
                <a:rPr lang="en-US" sz="2000" b="1" dirty="0">
                  <a:solidFill>
                    <a:srgbClr val="000000"/>
                  </a:solidFill>
                </a:rPr>
                <a:t>3</a:t>
              </a:r>
              <a:endParaRPr lang="en-US" sz="2000" b="1" baseline="30000" dirty="0">
                <a:solidFill>
                  <a:srgbClr val="000000"/>
                </a:solidFill>
              </a:endParaRPr>
            </a:p>
          </p:txBody>
        </p:sp>
        <p:sp>
          <p:nvSpPr>
            <p:cNvPr id="348228" name="Text Box 68"/>
            <p:cNvSpPr txBox="1">
              <a:spLocks noChangeArrowheads="1"/>
            </p:cNvSpPr>
            <p:nvPr/>
          </p:nvSpPr>
          <p:spPr bwMode="auto">
            <a:xfrm>
              <a:off x="5184775" y="942975"/>
              <a:ext cx="368300" cy="336550"/>
            </a:xfrm>
            <a:prstGeom prst="rect">
              <a:avLst/>
            </a:prstGeom>
            <a:noFill/>
            <a:ln w="19050">
              <a:noFill/>
              <a:miter lim="800000"/>
              <a:headEnd/>
              <a:tailEnd type="none" w="med" len="sm"/>
            </a:ln>
            <a:effectLst/>
          </p:spPr>
          <p:txBody>
            <a:bodyPr wrap="none">
              <a:spAutoFit/>
            </a:bodyPr>
            <a:lstStyle/>
            <a:p>
              <a:r>
                <a:rPr lang="en-US" sz="1600" b="1" dirty="0">
                  <a:solidFill>
                    <a:srgbClr val="000000"/>
                  </a:solidFill>
                </a:rPr>
                <a:t>30</a:t>
              </a:r>
              <a:endParaRPr lang="en-US" sz="1600" b="1" baseline="30000" dirty="0">
                <a:solidFill>
                  <a:srgbClr val="000000"/>
                </a:solidFill>
              </a:endParaRPr>
            </a:p>
          </p:txBody>
        </p:sp>
        <p:sp>
          <p:nvSpPr>
            <p:cNvPr id="348229" name="Text Box 69"/>
            <p:cNvSpPr txBox="1">
              <a:spLocks noChangeArrowheads="1"/>
            </p:cNvSpPr>
            <p:nvPr/>
          </p:nvSpPr>
          <p:spPr bwMode="auto">
            <a:xfrm>
              <a:off x="5191125" y="1787525"/>
              <a:ext cx="368300" cy="336550"/>
            </a:xfrm>
            <a:prstGeom prst="rect">
              <a:avLst/>
            </a:prstGeom>
            <a:noFill/>
            <a:ln w="19050">
              <a:noFill/>
              <a:miter lim="800000"/>
              <a:headEnd/>
              <a:tailEnd type="none" w="med" len="sm"/>
            </a:ln>
            <a:effectLst/>
          </p:spPr>
          <p:txBody>
            <a:bodyPr wrap="none">
              <a:spAutoFit/>
            </a:bodyPr>
            <a:lstStyle/>
            <a:p>
              <a:r>
                <a:rPr lang="en-US" sz="1600" b="1">
                  <a:solidFill>
                    <a:srgbClr val="000000"/>
                  </a:solidFill>
                </a:rPr>
                <a:t>20</a:t>
              </a:r>
              <a:endParaRPr lang="en-US" sz="1600" b="1" baseline="30000">
                <a:solidFill>
                  <a:srgbClr val="000000"/>
                </a:solidFill>
              </a:endParaRPr>
            </a:p>
          </p:txBody>
        </p:sp>
        <p:sp>
          <p:nvSpPr>
            <p:cNvPr id="348230" name="Text Box 70"/>
            <p:cNvSpPr txBox="1">
              <a:spLocks noChangeArrowheads="1"/>
            </p:cNvSpPr>
            <p:nvPr/>
          </p:nvSpPr>
          <p:spPr bwMode="auto">
            <a:xfrm>
              <a:off x="5184775" y="2632075"/>
              <a:ext cx="368300" cy="336550"/>
            </a:xfrm>
            <a:prstGeom prst="rect">
              <a:avLst/>
            </a:prstGeom>
            <a:noFill/>
            <a:ln w="19050">
              <a:noFill/>
              <a:miter lim="800000"/>
              <a:headEnd/>
              <a:tailEnd type="none" w="med" len="sm"/>
            </a:ln>
            <a:effectLst/>
          </p:spPr>
          <p:txBody>
            <a:bodyPr wrap="none">
              <a:spAutoFit/>
            </a:bodyPr>
            <a:lstStyle/>
            <a:p>
              <a:r>
                <a:rPr lang="en-US" sz="1600" b="1">
                  <a:solidFill>
                    <a:srgbClr val="000000"/>
                  </a:solidFill>
                </a:rPr>
                <a:t>10</a:t>
              </a:r>
              <a:endParaRPr lang="en-US" sz="1600" b="1" baseline="30000">
                <a:solidFill>
                  <a:srgbClr val="000000"/>
                </a:solidFill>
              </a:endParaRPr>
            </a:p>
          </p:txBody>
        </p:sp>
      </p:grpSp>
      <p:sp>
        <p:nvSpPr>
          <p:cNvPr id="348164" name="Rectangle 4"/>
          <p:cNvSpPr>
            <a:spLocks noChangeArrowheads="1"/>
          </p:cNvSpPr>
          <p:nvPr/>
        </p:nvSpPr>
        <p:spPr bwMode="auto">
          <a:xfrm>
            <a:off x="47625" y="76200"/>
            <a:ext cx="8991600" cy="533400"/>
          </a:xfrm>
          <a:prstGeom prst="rect">
            <a:avLst/>
          </a:prstGeom>
          <a:solidFill>
            <a:srgbClr val="00FFFF"/>
          </a:solidFill>
          <a:ln w="9525">
            <a:noFill/>
            <a:miter lim="800000"/>
            <a:headEnd/>
            <a:tailEnd/>
          </a:ln>
          <a:effectLst/>
        </p:spPr>
        <p:txBody>
          <a:bodyPr anchor="ctr"/>
          <a:lstStyle/>
          <a:p>
            <a:r>
              <a:rPr lang="en-US" sz="2900" b="1">
                <a:solidFill>
                  <a:srgbClr val="FC0128"/>
                </a:solidFill>
              </a:rPr>
              <a:t>IPCC AR4 Model Predicted Changes: 2080-99 minus 1980-99</a:t>
            </a:r>
          </a:p>
        </p:txBody>
      </p:sp>
      <p:sp>
        <p:nvSpPr>
          <p:cNvPr id="348187" name="Text Box 27"/>
          <p:cNvSpPr txBox="1">
            <a:spLocks noChangeArrowheads="1"/>
          </p:cNvSpPr>
          <p:nvPr/>
        </p:nvSpPr>
        <p:spPr bwMode="auto">
          <a:xfrm rot="16200000">
            <a:off x="-148431" y="3013869"/>
            <a:ext cx="2033587" cy="396875"/>
          </a:xfrm>
          <a:prstGeom prst="rect">
            <a:avLst/>
          </a:prstGeom>
          <a:noFill/>
          <a:ln w="19050">
            <a:noFill/>
            <a:miter lim="800000"/>
            <a:headEnd/>
            <a:tailEnd/>
          </a:ln>
          <a:effectLst/>
        </p:spPr>
        <p:txBody>
          <a:bodyPr wrap="none">
            <a:spAutoFit/>
          </a:bodyPr>
          <a:lstStyle/>
          <a:p>
            <a:pPr fontAlgn="b"/>
            <a:r>
              <a:rPr lang="en-US" sz="2000" b="1" dirty="0">
                <a:solidFill>
                  <a:srgbClr val="000000"/>
                </a:solidFill>
              </a:rPr>
              <a:t>Global Change (%)</a:t>
            </a:r>
          </a:p>
        </p:txBody>
      </p:sp>
      <p:sp>
        <p:nvSpPr>
          <p:cNvPr id="348188" name="Text Box 28"/>
          <p:cNvSpPr txBox="1">
            <a:spLocks noChangeArrowheads="1"/>
          </p:cNvSpPr>
          <p:nvPr/>
        </p:nvSpPr>
        <p:spPr bwMode="auto">
          <a:xfrm>
            <a:off x="1588" y="6353175"/>
            <a:ext cx="1198562" cy="336550"/>
          </a:xfrm>
          <a:prstGeom prst="rect">
            <a:avLst/>
          </a:prstGeom>
          <a:noFill/>
          <a:ln w="19050">
            <a:noFill/>
            <a:miter lim="800000"/>
            <a:headEnd/>
            <a:tailEnd/>
          </a:ln>
          <a:effectLst/>
        </p:spPr>
        <p:txBody>
          <a:bodyPr wrap="none">
            <a:spAutoFit/>
          </a:bodyPr>
          <a:lstStyle/>
          <a:p>
            <a:pPr fontAlgn="b"/>
            <a:r>
              <a:rPr lang="en-US" sz="1600" b="1">
                <a:solidFill>
                  <a:srgbClr val="000000"/>
                </a:solidFill>
              </a:rPr>
              <a:t>Sun et al.’07 </a:t>
            </a:r>
          </a:p>
        </p:txBody>
      </p:sp>
      <p:sp>
        <p:nvSpPr>
          <p:cNvPr id="64" name="Text Box 62"/>
          <p:cNvSpPr txBox="1">
            <a:spLocks noChangeArrowheads="1"/>
          </p:cNvSpPr>
          <p:nvPr/>
        </p:nvSpPr>
        <p:spPr bwMode="auto">
          <a:xfrm>
            <a:off x="3404125" y="5094447"/>
            <a:ext cx="301686" cy="400110"/>
          </a:xfrm>
          <a:prstGeom prst="rect">
            <a:avLst/>
          </a:prstGeom>
          <a:noFill/>
          <a:ln w="19050">
            <a:noFill/>
            <a:miter lim="800000"/>
            <a:headEnd/>
            <a:tailEnd type="none" w="med" len="sm"/>
          </a:ln>
          <a:effectLst/>
        </p:spPr>
        <p:txBody>
          <a:bodyPr wrap="none">
            <a:spAutoFit/>
          </a:bodyPr>
          <a:lstStyle/>
          <a:p>
            <a:r>
              <a:rPr lang="en-US" sz="2000" b="1" dirty="0">
                <a:solidFill>
                  <a:srgbClr val="000000"/>
                </a:solidFill>
              </a:rPr>
              <a:t>2</a:t>
            </a:r>
            <a:endParaRPr lang="en-US" sz="2000" b="1" baseline="30000" dirty="0">
              <a:solidFill>
                <a:srgbClr val="00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5"/>
          <p:cNvGrpSpPr/>
          <p:nvPr/>
        </p:nvGrpSpPr>
        <p:grpSpPr>
          <a:xfrm>
            <a:off x="0" y="1447800"/>
            <a:ext cx="5638800" cy="4876800"/>
            <a:chOff x="609600" y="635845"/>
            <a:chExt cx="5653864" cy="5847402"/>
          </a:xfrm>
        </p:grpSpPr>
        <p:pic>
          <p:nvPicPr>
            <p:cNvPr id="3" name="Picture 2" descr="Fig.9-from RichterXie_JGR08.png"/>
            <p:cNvPicPr>
              <a:picLocks noChangeAspect="1"/>
            </p:cNvPicPr>
            <p:nvPr/>
          </p:nvPicPr>
          <p:blipFill>
            <a:blip r:embed="rId3" cstate="print"/>
            <a:srcRect r="46782" b="69435"/>
            <a:stretch>
              <a:fillRect/>
            </a:stretch>
          </p:blipFill>
          <p:spPr>
            <a:xfrm>
              <a:off x="609600" y="635845"/>
              <a:ext cx="5638800" cy="5383955"/>
            </a:xfrm>
            <a:prstGeom prst="rect">
              <a:avLst/>
            </a:prstGeom>
          </p:spPr>
        </p:pic>
        <p:pic>
          <p:nvPicPr>
            <p:cNvPr id="5" name="Picture 4" descr="Fig.9-from RichterXie_JGR08.png"/>
            <p:cNvPicPr>
              <a:picLocks noChangeAspect="1"/>
            </p:cNvPicPr>
            <p:nvPr/>
          </p:nvPicPr>
          <p:blipFill>
            <a:blip r:embed="rId3" cstate="print"/>
            <a:srcRect t="95069"/>
            <a:stretch>
              <a:fillRect/>
            </a:stretch>
          </p:blipFill>
          <p:spPr>
            <a:xfrm>
              <a:off x="609600" y="6019800"/>
              <a:ext cx="5653864" cy="463447"/>
            </a:xfrm>
            <a:prstGeom prst="rect">
              <a:avLst/>
            </a:prstGeom>
          </p:spPr>
        </p:pic>
      </p:grpSp>
      <p:sp>
        <p:nvSpPr>
          <p:cNvPr id="4" name="TextBox 3"/>
          <p:cNvSpPr txBox="1"/>
          <p:nvPr/>
        </p:nvSpPr>
        <p:spPr>
          <a:xfrm>
            <a:off x="152400" y="216694"/>
            <a:ext cx="6553200" cy="1231106"/>
          </a:xfrm>
          <a:prstGeom prst="rect">
            <a:avLst/>
          </a:prstGeom>
          <a:noFill/>
        </p:spPr>
        <p:txBody>
          <a:bodyPr wrap="square" rtlCol="0">
            <a:spAutoFit/>
          </a:bodyPr>
          <a:lstStyle/>
          <a:p>
            <a:r>
              <a:rPr lang="en-US" sz="3600" b="1" dirty="0">
                <a:solidFill>
                  <a:srgbClr val="FF0000"/>
                </a:solidFill>
                <a:latin typeface="Calibri" pitchFamily="34" charset="0"/>
                <a:cs typeface="Calibri" pitchFamily="34" charset="0"/>
              </a:rPr>
              <a:t>RH change (%) from 2000 to 2100</a:t>
            </a:r>
          </a:p>
          <a:p>
            <a:r>
              <a:rPr lang="en-US" sz="2000" dirty="0">
                <a:solidFill>
                  <a:srgbClr val="FF0000"/>
                </a:solidFill>
              </a:rPr>
              <a:t>CMIP3, A1B scenario, ocean only</a:t>
            </a:r>
          </a:p>
          <a:p>
            <a:r>
              <a:rPr lang="en-US" sz="1600" dirty="0">
                <a:solidFill>
                  <a:srgbClr val="FF0000"/>
                </a:solidFill>
              </a:rPr>
              <a:t>(Richter and </a:t>
            </a:r>
            <a:r>
              <a:rPr lang="en-US" sz="1600" dirty="0" err="1">
                <a:solidFill>
                  <a:srgbClr val="FF0000"/>
                </a:solidFill>
              </a:rPr>
              <a:t>Xie</a:t>
            </a:r>
            <a:r>
              <a:rPr lang="en-US" sz="1600" dirty="0">
                <a:solidFill>
                  <a:srgbClr val="FF0000"/>
                </a:solidFill>
              </a:rPr>
              <a:t> 2008, JGR)</a:t>
            </a:r>
          </a:p>
        </p:txBody>
      </p:sp>
      <p:sp>
        <p:nvSpPr>
          <p:cNvPr id="6" name="Text Box 8"/>
          <p:cNvSpPr txBox="1">
            <a:spLocks noChangeArrowheads="1"/>
          </p:cNvSpPr>
          <p:nvPr/>
        </p:nvSpPr>
        <p:spPr bwMode="auto">
          <a:xfrm>
            <a:off x="5292438" y="1371600"/>
            <a:ext cx="3886200" cy="2246769"/>
          </a:xfrm>
          <a:prstGeom prst="rect">
            <a:avLst/>
          </a:prstGeom>
          <a:noFill/>
          <a:ln w="19050">
            <a:noFill/>
            <a:miter lim="800000"/>
            <a:headEnd/>
            <a:tailEnd/>
          </a:ln>
          <a:effectLst/>
        </p:spPr>
        <p:txBody>
          <a:bodyPr wrap="square">
            <a:spAutoFit/>
          </a:bodyPr>
          <a:lstStyle/>
          <a:p>
            <a:pPr algn="l">
              <a:buFont typeface="Arial" pitchFamily="34" charset="0"/>
              <a:buChar char="•"/>
            </a:pPr>
            <a:r>
              <a:rPr lang="en-US" sz="2000" b="1" dirty="0">
                <a:solidFill>
                  <a:schemeClr val="tx2"/>
                </a:solidFill>
                <a:latin typeface="Arial Narrow" pitchFamily="34" charset="0"/>
              </a:rPr>
              <a:t> Near-surface RH increases </a:t>
            </a:r>
            <a:r>
              <a:rPr lang="en-US" sz="2000" b="1" dirty="0">
                <a:solidFill>
                  <a:schemeClr val="tx2"/>
                </a:solidFill>
              </a:rPr>
              <a:t>by 1-2%</a:t>
            </a:r>
            <a:endParaRPr lang="en-US" sz="2000" b="1" dirty="0">
              <a:solidFill>
                <a:schemeClr val="tx2"/>
              </a:solidFill>
              <a:latin typeface="Arial Narrow" pitchFamily="34" charset="0"/>
            </a:endParaRPr>
          </a:p>
          <a:p>
            <a:pPr algn="l">
              <a:buFont typeface="Arial" pitchFamily="34" charset="0"/>
              <a:buChar char="•"/>
            </a:pPr>
            <a:r>
              <a:rPr lang="en-US" sz="2000" b="1" dirty="0">
                <a:solidFill>
                  <a:schemeClr val="tx2"/>
                </a:solidFill>
                <a:latin typeface="Arial Narrow" pitchFamily="34" charset="0"/>
              </a:rPr>
              <a:t> Subtropical RH decreases due to</a:t>
            </a:r>
          </a:p>
          <a:p>
            <a:pPr algn="l"/>
            <a:r>
              <a:rPr lang="en-US" sz="2000" b="1" dirty="0">
                <a:solidFill>
                  <a:schemeClr val="tx2"/>
                </a:solidFill>
              </a:rPr>
              <a:t>   enhanced subsidence</a:t>
            </a:r>
          </a:p>
          <a:p>
            <a:pPr algn="l">
              <a:buFont typeface="Arial" pitchFamily="34" charset="0"/>
              <a:buChar char="•"/>
            </a:pPr>
            <a:r>
              <a:rPr lang="en-US" sz="2000" b="1" dirty="0">
                <a:solidFill>
                  <a:schemeClr val="tx2"/>
                </a:solidFill>
              </a:rPr>
              <a:t> RH decreases in the upper tropical </a:t>
            </a:r>
          </a:p>
          <a:p>
            <a:pPr algn="l"/>
            <a:r>
              <a:rPr lang="en-US" sz="2000" b="1" dirty="0">
                <a:solidFill>
                  <a:schemeClr val="tx2"/>
                </a:solidFill>
              </a:rPr>
              <a:t>   troposphere due to upward shift</a:t>
            </a:r>
          </a:p>
          <a:p>
            <a:pPr algn="l"/>
            <a:r>
              <a:rPr lang="en-US" sz="2000" b="1" dirty="0">
                <a:solidFill>
                  <a:schemeClr val="tx2"/>
                </a:solidFill>
                <a:latin typeface="Arial Narrow" pitchFamily="34" charset="0"/>
              </a:rPr>
              <a:t>   of tropical convection. </a:t>
            </a:r>
          </a:p>
          <a:p>
            <a:pPr algn="l">
              <a:buFont typeface="Arial" pitchFamily="34" charset="0"/>
              <a:buChar char="•"/>
            </a:pPr>
            <a:endParaRPr lang="en-US" sz="2000" b="1" dirty="0">
              <a:solidFill>
                <a:schemeClr val="tx2"/>
              </a:solidFill>
              <a:latin typeface="Arial Narrow"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Cloud albedo forcing"/>
          <p:cNvPicPr>
            <a:picLocks noChangeAspect="1" noChangeArrowheads="1"/>
          </p:cNvPicPr>
          <p:nvPr/>
        </p:nvPicPr>
        <p:blipFill>
          <a:blip r:embed="rId2" cstate="print"/>
          <a:srcRect/>
          <a:stretch>
            <a:fillRect/>
          </a:stretch>
        </p:blipFill>
        <p:spPr bwMode="auto">
          <a:xfrm>
            <a:off x="485775" y="914400"/>
            <a:ext cx="3857625" cy="3228535"/>
          </a:xfrm>
          <a:prstGeom prst="rect">
            <a:avLst/>
          </a:prstGeom>
          <a:noFill/>
        </p:spPr>
      </p:pic>
      <p:pic>
        <p:nvPicPr>
          <p:cNvPr id="243716" name="Picture 4" descr="Cloud greenhouse forcing"/>
          <p:cNvPicPr>
            <a:picLocks noChangeAspect="1" noChangeArrowheads="1"/>
          </p:cNvPicPr>
          <p:nvPr/>
        </p:nvPicPr>
        <p:blipFill>
          <a:blip r:embed="rId3" cstate="print"/>
          <a:srcRect/>
          <a:stretch>
            <a:fillRect/>
          </a:stretch>
        </p:blipFill>
        <p:spPr bwMode="auto">
          <a:xfrm>
            <a:off x="4600575" y="914400"/>
            <a:ext cx="3857625" cy="3264144"/>
          </a:xfrm>
          <a:prstGeom prst="rect">
            <a:avLst/>
          </a:prstGeom>
          <a:noFill/>
        </p:spPr>
      </p:pic>
      <p:sp>
        <p:nvSpPr>
          <p:cNvPr id="4" name="TextBox 3"/>
          <p:cNvSpPr txBox="1"/>
          <p:nvPr/>
        </p:nvSpPr>
        <p:spPr>
          <a:xfrm>
            <a:off x="1509867" y="191869"/>
            <a:ext cx="5844550" cy="646331"/>
          </a:xfrm>
          <a:prstGeom prst="rect">
            <a:avLst/>
          </a:prstGeom>
          <a:noFill/>
        </p:spPr>
        <p:txBody>
          <a:bodyPr wrap="none" rtlCol="0">
            <a:spAutoFit/>
          </a:bodyPr>
          <a:lstStyle/>
          <a:p>
            <a:r>
              <a:rPr lang="en-US" sz="3600" dirty="0">
                <a:solidFill>
                  <a:schemeClr val="tx2"/>
                </a:solidFill>
                <a:latin typeface="Arial" pitchFamily="34" charset="0"/>
                <a:cs typeface="Arial" pitchFamily="34" charset="0"/>
              </a:rPr>
              <a:t>Radiative Effects of Clouds </a:t>
            </a:r>
          </a:p>
        </p:txBody>
      </p:sp>
      <p:sp>
        <p:nvSpPr>
          <p:cNvPr id="5" name="TextBox 4"/>
          <p:cNvSpPr txBox="1"/>
          <p:nvPr/>
        </p:nvSpPr>
        <p:spPr>
          <a:xfrm>
            <a:off x="350632" y="4191000"/>
            <a:ext cx="3916567" cy="1477328"/>
          </a:xfrm>
          <a:prstGeom prst="rect">
            <a:avLst/>
          </a:prstGeom>
          <a:noFill/>
        </p:spPr>
        <p:txBody>
          <a:bodyPr wrap="square" rtlCol="0">
            <a:spAutoFit/>
          </a:bodyPr>
          <a:lstStyle/>
          <a:p>
            <a:pPr algn="l"/>
            <a:r>
              <a:rPr lang="en-US" sz="1800" b="1" dirty="0">
                <a:solidFill>
                  <a:srgbClr val="FF0000"/>
                </a:solidFill>
              </a:rPr>
              <a:t>Albedo depends on cloud thickness:    </a:t>
            </a:r>
          </a:p>
          <a:p>
            <a:pPr algn="l"/>
            <a:r>
              <a:rPr lang="en-US" sz="1800" b="1" dirty="0">
                <a:solidFill>
                  <a:srgbClr val="FF0000"/>
                </a:solidFill>
              </a:rPr>
              <a:t>- Low clouds are optically thick </a:t>
            </a:r>
            <a:r>
              <a:rPr lang="en-US" sz="1800" b="1" dirty="0">
                <a:solidFill>
                  <a:srgbClr val="FF0000"/>
                </a:solidFill>
                <a:sym typeface="Wingdings" pitchFamily="2" charset="2"/>
              </a:rPr>
              <a:t>  </a:t>
            </a:r>
          </a:p>
          <a:p>
            <a:pPr algn="l"/>
            <a:r>
              <a:rPr lang="en-US" sz="1800" b="1" dirty="0">
                <a:solidFill>
                  <a:srgbClr val="FF0000"/>
                </a:solidFill>
                <a:sym typeface="Wingdings" pitchFamily="2" charset="2"/>
              </a:rPr>
              <a:t>   strong reflector</a:t>
            </a:r>
          </a:p>
          <a:p>
            <a:pPr algn="l">
              <a:buFontTx/>
              <a:buChar char="-"/>
            </a:pPr>
            <a:r>
              <a:rPr lang="en-US" sz="1800" b="1" dirty="0">
                <a:solidFill>
                  <a:srgbClr val="FF0000"/>
                </a:solidFill>
              </a:rPr>
              <a:t> High clouds are optically thin </a:t>
            </a:r>
            <a:r>
              <a:rPr lang="en-US" sz="1800" b="1" dirty="0">
                <a:solidFill>
                  <a:srgbClr val="FF0000"/>
                </a:solidFill>
                <a:sym typeface="Wingdings" pitchFamily="2" charset="2"/>
              </a:rPr>
              <a:t> </a:t>
            </a:r>
          </a:p>
          <a:p>
            <a:pPr algn="l"/>
            <a:r>
              <a:rPr lang="en-US" sz="1800" b="1" dirty="0">
                <a:solidFill>
                  <a:srgbClr val="FF0000"/>
                </a:solidFill>
                <a:sym typeface="Wingdings" pitchFamily="2" charset="2"/>
              </a:rPr>
              <a:t>  weak reflector</a:t>
            </a:r>
            <a:r>
              <a:rPr lang="en-US" sz="1800" b="1" dirty="0">
                <a:solidFill>
                  <a:srgbClr val="FF0000"/>
                </a:solidFill>
              </a:rPr>
              <a:t>  </a:t>
            </a:r>
          </a:p>
        </p:txBody>
      </p:sp>
      <p:sp>
        <p:nvSpPr>
          <p:cNvPr id="6" name="TextBox 5"/>
          <p:cNvSpPr txBox="1"/>
          <p:nvPr/>
        </p:nvSpPr>
        <p:spPr>
          <a:xfrm>
            <a:off x="4528975" y="4267200"/>
            <a:ext cx="4157825" cy="1477328"/>
          </a:xfrm>
          <a:prstGeom prst="rect">
            <a:avLst/>
          </a:prstGeom>
          <a:noFill/>
        </p:spPr>
        <p:txBody>
          <a:bodyPr wrap="square" rtlCol="0">
            <a:spAutoFit/>
          </a:bodyPr>
          <a:lstStyle/>
          <a:p>
            <a:pPr algn="l"/>
            <a:r>
              <a:rPr lang="en-US" sz="1800" b="1" dirty="0">
                <a:solidFill>
                  <a:srgbClr val="FF0000"/>
                </a:solidFill>
              </a:rPr>
              <a:t>Net LW effect depends on cloud top height: </a:t>
            </a:r>
          </a:p>
          <a:p>
            <a:pPr algn="l">
              <a:buFontTx/>
              <a:buChar char="-"/>
            </a:pPr>
            <a:r>
              <a:rPr lang="en-US" sz="1800" b="1" dirty="0">
                <a:solidFill>
                  <a:srgbClr val="FF0000"/>
                </a:solidFill>
              </a:rPr>
              <a:t> Low clouds have low top </a:t>
            </a:r>
            <a:r>
              <a:rPr lang="en-US" sz="1800" b="1" dirty="0">
                <a:solidFill>
                  <a:srgbClr val="FF0000"/>
                </a:solidFill>
                <a:sym typeface="Wingdings" pitchFamily="2" charset="2"/>
              </a:rPr>
              <a:t> T similar to Ts  small warming effect</a:t>
            </a:r>
          </a:p>
          <a:p>
            <a:pPr algn="l">
              <a:buFontTx/>
              <a:buChar char="-"/>
            </a:pPr>
            <a:r>
              <a:rPr lang="en-US" sz="1800" b="1" dirty="0">
                <a:solidFill>
                  <a:srgbClr val="FF0000"/>
                </a:solidFill>
                <a:sym typeface="Wingdings" pitchFamily="2" charset="2"/>
              </a:rPr>
              <a:t> High clouds have high top  T lower than Ts  large warming effect</a:t>
            </a:r>
            <a:r>
              <a:rPr lang="en-US" sz="1800" b="1" dirty="0">
                <a:solidFill>
                  <a:srgbClr val="FF0000"/>
                </a:solidFill>
              </a:rPr>
              <a:t> </a:t>
            </a:r>
          </a:p>
        </p:txBody>
      </p:sp>
      <p:sp>
        <p:nvSpPr>
          <p:cNvPr id="7" name="TextBox 6"/>
          <p:cNvSpPr txBox="1"/>
          <p:nvPr/>
        </p:nvSpPr>
        <p:spPr>
          <a:xfrm>
            <a:off x="304204" y="5689937"/>
            <a:ext cx="8636980" cy="1015663"/>
          </a:xfrm>
          <a:prstGeom prst="rect">
            <a:avLst/>
          </a:prstGeom>
          <a:noFill/>
        </p:spPr>
        <p:txBody>
          <a:bodyPr wrap="none" rtlCol="0">
            <a:spAutoFit/>
          </a:bodyPr>
          <a:lstStyle/>
          <a:p>
            <a:pPr algn="l"/>
            <a:r>
              <a:rPr lang="en-US" sz="2000" b="1" dirty="0"/>
              <a:t>Net Effect:  Low clouds </a:t>
            </a:r>
            <a:r>
              <a:rPr lang="en-US" sz="2000" b="1" dirty="0">
                <a:sym typeface="Wingdings" pitchFamily="2" charset="2"/>
              </a:rPr>
              <a:t> cooling,  High clouds  warming</a:t>
            </a:r>
          </a:p>
          <a:p>
            <a:pPr algn="l"/>
            <a:r>
              <a:rPr lang="en-US" sz="2000" b="1" dirty="0">
                <a:sym typeface="Wingdings" pitchFamily="2" charset="2"/>
              </a:rPr>
              <a:t>Global Effect:   SW cooling </a:t>
            </a:r>
            <a:r>
              <a:rPr lang="en-US" sz="2000" b="1" dirty="0">
                <a:sym typeface="Symbol"/>
              </a:rPr>
              <a:t></a:t>
            </a:r>
            <a:r>
              <a:rPr lang="en-US" sz="2000" b="1" dirty="0">
                <a:sym typeface="Wingdings" pitchFamily="2" charset="2"/>
              </a:rPr>
              <a:t> 50 W/m</a:t>
            </a:r>
            <a:r>
              <a:rPr lang="en-US" sz="2000" b="1" baseline="30000" dirty="0">
                <a:sym typeface="Wingdings" pitchFamily="2" charset="2"/>
              </a:rPr>
              <a:t>2</a:t>
            </a:r>
            <a:r>
              <a:rPr lang="en-US" sz="2000" b="1" dirty="0">
                <a:sym typeface="Wingdings" pitchFamily="2" charset="2"/>
              </a:rPr>
              <a:t>, LW warming = 30 W/m</a:t>
            </a:r>
            <a:r>
              <a:rPr lang="en-US" sz="2000" b="1" baseline="30000" dirty="0">
                <a:sym typeface="Wingdings" pitchFamily="2" charset="2"/>
              </a:rPr>
              <a:t>2</a:t>
            </a:r>
            <a:r>
              <a:rPr lang="en-US" sz="2000" b="1" dirty="0">
                <a:sym typeface="Wingdings" pitchFamily="2" charset="2"/>
              </a:rPr>
              <a:t>, Net = 20 W/m</a:t>
            </a:r>
            <a:r>
              <a:rPr lang="en-US" sz="2000" b="1" baseline="30000" dirty="0">
                <a:sym typeface="Wingdings" pitchFamily="2" charset="2"/>
              </a:rPr>
              <a:t>2 </a:t>
            </a:r>
            <a:r>
              <a:rPr lang="en-US" sz="2000" b="1" dirty="0">
                <a:sym typeface="Wingdings" pitchFamily="2" charset="2"/>
              </a:rPr>
              <a:t>cooling</a:t>
            </a:r>
          </a:p>
          <a:p>
            <a:pPr algn="l"/>
            <a:r>
              <a:rPr lang="en-US" sz="2000" b="1" dirty="0">
                <a:sym typeface="Wingdings" pitchFamily="2" charset="2"/>
              </a:rPr>
              <a:t>Cloud feedback = clouds change with Ts, a positive feedback in most models.  </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 y="152400"/>
            <a:ext cx="92964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Aerosols’ Impacts on Clouds &amp; Climate</a:t>
            </a:r>
          </a:p>
        </p:txBody>
      </p:sp>
      <p:sp>
        <p:nvSpPr>
          <p:cNvPr id="5" name="TextBox 4"/>
          <p:cNvSpPr txBox="1"/>
          <p:nvPr/>
        </p:nvSpPr>
        <p:spPr>
          <a:xfrm>
            <a:off x="200846" y="914400"/>
            <a:ext cx="8886664" cy="6294031"/>
          </a:xfrm>
          <a:prstGeom prst="rect">
            <a:avLst/>
          </a:prstGeom>
          <a:noFill/>
        </p:spPr>
        <p:txBody>
          <a:bodyPr wrap="none" rtlCol="0">
            <a:spAutoFit/>
          </a:bodyPr>
          <a:lstStyle/>
          <a:p>
            <a:pPr algn="l">
              <a:buFont typeface="Arial" pitchFamily="34" charset="0"/>
              <a:buChar char="•"/>
            </a:pPr>
            <a:r>
              <a:rPr lang="en-US" dirty="0">
                <a:solidFill>
                  <a:srgbClr val="000000"/>
                </a:solidFill>
              </a:rPr>
              <a:t>   </a:t>
            </a:r>
            <a:r>
              <a:rPr lang="en-US" b="1" dirty="0">
                <a:solidFill>
                  <a:srgbClr val="FF0000"/>
                </a:solidFill>
                <a:latin typeface="Calibri"/>
              </a:rPr>
              <a:t>Direct/Radiative Effect:</a:t>
            </a:r>
          </a:p>
          <a:p>
            <a:pPr marL="514350" indent="-514350" algn="l"/>
            <a:r>
              <a:rPr lang="en-US" dirty="0">
                <a:solidFill>
                  <a:srgbClr val="000000"/>
                </a:solidFill>
                <a:latin typeface="Calibri"/>
              </a:rPr>
              <a:t>    -  Reflect sunlight </a:t>
            </a:r>
            <a:r>
              <a:rPr lang="en-US" dirty="0">
                <a:solidFill>
                  <a:srgbClr val="000000"/>
                </a:solidFill>
                <a:latin typeface="Calibri"/>
                <a:sym typeface="Wingdings" pitchFamily="2" charset="2"/>
              </a:rPr>
              <a:t> cool the surface  less evaporation</a:t>
            </a:r>
          </a:p>
          <a:p>
            <a:pPr marL="514350" indent="-514350" algn="l"/>
            <a:r>
              <a:rPr lang="en-US" dirty="0">
                <a:solidFill>
                  <a:srgbClr val="000000"/>
                </a:solidFill>
                <a:latin typeface="Calibri"/>
                <a:sym typeface="Wingdings" pitchFamily="2" charset="2"/>
              </a:rPr>
              <a:t>	 less water vapor  fewer clouds &amp; less precipitation</a:t>
            </a:r>
          </a:p>
          <a:p>
            <a:pPr marL="514350" indent="-514350" algn="l"/>
            <a:r>
              <a:rPr lang="en-US" dirty="0">
                <a:solidFill>
                  <a:srgbClr val="000000"/>
                </a:solidFill>
                <a:latin typeface="Calibri"/>
                <a:sym typeface="Wingdings" pitchFamily="2" charset="2"/>
              </a:rPr>
              <a:t>    -  Absorb sunlight  warm the lower troposphere</a:t>
            </a:r>
          </a:p>
          <a:p>
            <a:pPr marL="514350" indent="-514350" algn="l"/>
            <a:r>
              <a:rPr lang="en-US" dirty="0">
                <a:solidFill>
                  <a:srgbClr val="000000"/>
                </a:solidFill>
                <a:latin typeface="Calibri"/>
              </a:rPr>
              <a:t>    -  Both lead to a stable atmosphere </a:t>
            </a:r>
            <a:r>
              <a:rPr lang="en-US" dirty="0">
                <a:solidFill>
                  <a:srgbClr val="000000"/>
                </a:solidFill>
                <a:latin typeface="Calibri"/>
                <a:sym typeface="Wingdings" pitchFamily="2" charset="2"/>
              </a:rPr>
              <a:t> less </a:t>
            </a:r>
          </a:p>
          <a:p>
            <a:pPr marL="514350" indent="-514350" algn="l"/>
            <a:r>
              <a:rPr lang="en-US" dirty="0">
                <a:solidFill>
                  <a:srgbClr val="000000"/>
                </a:solidFill>
                <a:latin typeface="Calibri"/>
                <a:sym typeface="Wingdings" pitchFamily="2" charset="2"/>
              </a:rPr>
              <a:t>       convection, fewer clouds, and less precipitation </a:t>
            </a:r>
            <a:endParaRPr lang="en-US" dirty="0">
              <a:solidFill>
                <a:srgbClr val="000000"/>
              </a:solidFill>
              <a:latin typeface="Calibri"/>
            </a:endParaRPr>
          </a:p>
          <a:p>
            <a:pPr algn="l">
              <a:buFont typeface="Arial" pitchFamily="34" charset="0"/>
              <a:buChar char="•"/>
            </a:pPr>
            <a:endParaRPr lang="en-US" sz="1100" dirty="0">
              <a:solidFill>
                <a:srgbClr val="000000"/>
              </a:solidFill>
              <a:latin typeface="Calibri"/>
            </a:endParaRPr>
          </a:p>
          <a:p>
            <a:pPr algn="l">
              <a:buFont typeface="Arial" pitchFamily="34" charset="0"/>
              <a:buChar char="•"/>
            </a:pPr>
            <a:r>
              <a:rPr lang="en-US" dirty="0">
                <a:solidFill>
                  <a:srgbClr val="000000"/>
                </a:solidFill>
                <a:latin typeface="Calibri"/>
              </a:rPr>
              <a:t>   </a:t>
            </a:r>
            <a:r>
              <a:rPr lang="en-US" b="1" dirty="0">
                <a:solidFill>
                  <a:srgbClr val="FF0000"/>
                </a:solidFill>
                <a:latin typeface="Calibri"/>
              </a:rPr>
              <a:t>Indirect/Microphysical Effect:</a:t>
            </a:r>
          </a:p>
          <a:p>
            <a:pPr algn="l"/>
            <a:r>
              <a:rPr lang="en-US" dirty="0">
                <a:solidFill>
                  <a:srgbClr val="000000"/>
                </a:solidFill>
                <a:latin typeface="Calibri"/>
              </a:rPr>
              <a:t>    - More aerosols </a:t>
            </a:r>
            <a:r>
              <a:rPr lang="en-US" dirty="0">
                <a:solidFill>
                  <a:srgbClr val="000000"/>
                </a:solidFill>
                <a:latin typeface="Calibri"/>
                <a:sym typeface="Wingdings" pitchFamily="2" charset="2"/>
              </a:rPr>
              <a:t> more cloud condensation nuclei (CCN)</a:t>
            </a:r>
          </a:p>
          <a:p>
            <a:pPr algn="l"/>
            <a:r>
              <a:rPr lang="en-US" dirty="0">
                <a:solidFill>
                  <a:srgbClr val="000000"/>
                </a:solidFill>
                <a:latin typeface="Calibri"/>
                <a:sym typeface="Wingdings" pitchFamily="2" charset="2"/>
              </a:rPr>
              <a:t>       brighter clouds  more reflection of sunlight</a:t>
            </a:r>
          </a:p>
          <a:p>
            <a:pPr algn="l"/>
            <a:r>
              <a:rPr lang="en-US" dirty="0">
                <a:solidFill>
                  <a:srgbClr val="000000"/>
                </a:solidFill>
                <a:latin typeface="Calibri"/>
                <a:sym typeface="Wingdings" pitchFamily="2" charset="2"/>
              </a:rPr>
              <a:t>    - More CCN  smaller cloud droplets  longer cloud </a:t>
            </a:r>
          </a:p>
          <a:p>
            <a:pPr algn="l"/>
            <a:r>
              <a:rPr lang="en-US" dirty="0">
                <a:solidFill>
                  <a:srgbClr val="000000"/>
                </a:solidFill>
                <a:latin typeface="Calibri"/>
                <a:sym typeface="Wingdings" pitchFamily="2" charset="2"/>
              </a:rPr>
              <a:t>       lifetime and less precipitation </a:t>
            </a:r>
            <a:r>
              <a:rPr lang="en-US" dirty="0">
                <a:solidFill>
                  <a:srgbClr val="000000"/>
                </a:solidFill>
                <a:latin typeface="Calibri"/>
              </a:rPr>
              <a:t>	</a:t>
            </a:r>
          </a:p>
          <a:p>
            <a:pPr algn="l">
              <a:buFont typeface="Arial" pitchFamily="34" charset="0"/>
              <a:buChar char="•"/>
            </a:pPr>
            <a:r>
              <a:rPr lang="en-US" dirty="0">
                <a:solidFill>
                  <a:srgbClr val="000000"/>
                </a:solidFill>
                <a:latin typeface="Calibri"/>
              </a:rPr>
              <a:t>   </a:t>
            </a:r>
            <a:r>
              <a:rPr lang="en-US" b="1" dirty="0">
                <a:solidFill>
                  <a:srgbClr val="FF0000"/>
                </a:solidFill>
                <a:latin typeface="Calibri"/>
              </a:rPr>
              <a:t>A major source of uncertainty in 20</a:t>
            </a:r>
            <a:r>
              <a:rPr lang="en-US" b="1" baseline="30000" dirty="0">
                <a:solidFill>
                  <a:srgbClr val="FF0000"/>
                </a:solidFill>
                <a:latin typeface="Calibri"/>
              </a:rPr>
              <a:t>th</a:t>
            </a:r>
            <a:r>
              <a:rPr lang="en-US" b="1" dirty="0">
                <a:solidFill>
                  <a:srgbClr val="FF0000"/>
                </a:solidFill>
                <a:latin typeface="Calibri"/>
              </a:rPr>
              <a:t> and 21</a:t>
            </a:r>
            <a:r>
              <a:rPr lang="en-US" b="1" baseline="30000" dirty="0">
                <a:solidFill>
                  <a:srgbClr val="FF0000"/>
                </a:solidFill>
                <a:latin typeface="Calibri"/>
              </a:rPr>
              <a:t>st</a:t>
            </a:r>
            <a:r>
              <a:rPr lang="en-US" b="1" dirty="0">
                <a:solidFill>
                  <a:srgbClr val="FF0000"/>
                </a:solidFill>
                <a:latin typeface="Calibri"/>
              </a:rPr>
              <a:t> century </a:t>
            </a:r>
          </a:p>
          <a:p>
            <a:pPr algn="l"/>
            <a:r>
              <a:rPr lang="en-US" b="1" dirty="0">
                <a:solidFill>
                  <a:srgbClr val="FF0000"/>
                </a:solidFill>
                <a:latin typeface="Calibri"/>
              </a:rPr>
              <a:t>    climate simulations</a:t>
            </a:r>
            <a:r>
              <a:rPr lang="en-US" dirty="0">
                <a:solidFill>
                  <a:srgbClr val="000000"/>
                </a:solidFill>
                <a:latin typeface="Calibri"/>
              </a:rPr>
              <a:t>	</a:t>
            </a:r>
          </a:p>
          <a:p>
            <a:pPr algn="l"/>
            <a:endParaRPr lang="en-US" dirty="0">
              <a:solidFill>
                <a:srgbClr val="000000"/>
              </a:solidFill>
              <a:latin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9248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10. Atmospheric Convection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85</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300" b="1" kern="0" dirty="0">
                <a:latin typeface="Microsoft Sans Serif" pitchFamily="34" charset="0"/>
              </a:rPr>
              <a:t>	</a:t>
            </a: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Atmospheric Convection: </a:t>
            </a:r>
          </a:p>
          <a:p>
            <a:pPr marL="800100" lvl="1" indent="-342900" algn="l">
              <a:spcBef>
                <a:spcPct val="20000"/>
              </a:spcBef>
              <a:buFontTx/>
              <a:buChar char="-"/>
              <a:defRPr/>
            </a:pPr>
            <a:r>
              <a:rPr lang="en-US" sz="1800" b="1" kern="0" dirty="0">
                <a:latin typeface="Microsoft Sans Serif" pitchFamily="34" charset="0"/>
              </a:rPr>
              <a:t>Definition</a:t>
            </a:r>
          </a:p>
          <a:p>
            <a:pPr marL="800100" lvl="1" indent="-342900" algn="l">
              <a:spcBef>
                <a:spcPct val="20000"/>
              </a:spcBef>
              <a:buFontTx/>
              <a:buChar char="-"/>
              <a:defRPr/>
            </a:pPr>
            <a:r>
              <a:rPr lang="en-US" sz="1800" b="1" kern="0" dirty="0">
                <a:latin typeface="Microsoft Sans Serif" pitchFamily="34" charset="0"/>
              </a:rPr>
              <a:t>Roles – Radiative-convection equilibrium </a:t>
            </a:r>
          </a:p>
          <a:p>
            <a:pPr marL="800100" lvl="1" indent="-342900" algn="l">
              <a:spcBef>
                <a:spcPct val="20000"/>
              </a:spcBef>
              <a:buFontTx/>
              <a:buChar char="-"/>
              <a:defRPr/>
            </a:pPr>
            <a:r>
              <a:rPr lang="en-US" sz="1800" b="1" kern="0" dirty="0">
                <a:latin typeface="Microsoft Sans Serif" pitchFamily="34" charset="0"/>
              </a:rPr>
              <a:t>Types</a:t>
            </a:r>
          </a:p>
          <a:p>
            <a:pPr marL="800100" lvl="1" indent="-342900" algn="l">
              <a:spcBef>
                <a:spcPct val="20000"/>
              </a:spcBef>
              <a:buFontTx/>
              <a:buChar char="-"/>
              <a:defRPr/>
            </a:pPr>
            <a:r>
              <a:rPr lang="en-US" sz="1800" b="1" kern="0" dirty="0">
                <a:latin typeface="Microsoft Sans Serif" pitchFamily="34" charset="0"/>
              </a:rPr>
              <a:t>Distributions</a:t>
            </a:r>
          </a:p>
          <a:p>
            <a:pPr marL="800100" lvl="1" indent="-342900" algn="l">
              <a:spcBef>
                <a:spcPct val="20000"/>
              </a:spcBef>
              <a:buFontTx/>
              <a:buChar char="-"/>
              <a:defRPr/>
            </a:pPr>
            <a:r>
              <a:rPr lang="en-US" sz="1800" b="1" kern="0" dirty="0">
                <a:latin typeface="Microsoft Sans Serif" pitchFamily="34" charset="0"/>
              </a:rPr>
              <a:t>Diurnal cycle</a:t>
            </a:r>
          </a:p>
          <a:p>
            <a:pPr marL="800100" lvl="1" indent="-342900" algn="l">
              <a:spcBef>
                <a:spcPct val="20000"/>
              </a:spcBef>
              <a:defRPr/>
            </a:pPr>
            <a:endParaRPr lang="en-US" sz="1800" b="1" kern="0" dirty="0">
              <a:solidFill>
                <a:schemeClr val="bg1"/>
              </a:solidFill>
              <a:latin typeface="Microsoft Sans Serif" pitchFamily="34" charset="0"/>
            </a:endParaRPr>
          </a:p>
          <a:p>
            <a:pPr marL="0" lvl="1" indent="-342900" algn="l">
              <a:spcBef>
                <a:spcPct val="20000"/>
              </a:spcBef>
              <a:buFont typeface="Arial" pitchFamily="34" charset="0"/>
              <a:buChar char="•"/>
              <a:defRPr/>
            </a:pPr>
            <a:r>
              <a:rPr lang="en-US" sz="2400" b="1" kern="0" dirty="0">
                <a:solidFill>
                  <a:schemeClr val="bg1"/>
                </a:solidFill>
                <a:latin typeface="Microsoft Sans Serif" pitchFamily="34" charset="0"/>
              </a:rPr>
              <a:t>Quantifying Convection:</a:t>
            </a:r>
            <a:endParaRPr lang="en-US" sz="2400" b="1" kern="0" dirty="0">
              <a:latin typeface="Microsoft Sans Serif" pitchFamily="34" charset="0"/>
            </a:endParaRPr>
          </a:p>
          <a:p>
            <a:pPr marL="800100" lvl="1" indent="-342900" algn="l">
              <a:spcBef>
                <a:spcPct val="20000"/>
              </a:spcBef>
              <a:buFontTx/>
              <a:buChar char="-"/>
              <a:defRPr/>
            </a:pPr>
            <a:r>
              <a:rPr lang="en-US" sz="1800" b="1" kern="0" dirty="0">
                <a:latin typeface="Microsoft Sans Serif" pitchFamily="34" charset="0"/>
              </a:rPr>
              <a:t>Lapse rates </a:t>
            </a:r>
          </a:p>
          <a:p>
            <a:pPr marL="800100" lvl="1" indent="-342900" algn="l">
              <a:spcBef>
                <a:spcPct val="20000"/>
              </a:spcBef>
              <a:buFontTx/>
              <a:buChar char="-"/>
              <a:defRPr/>
            </a:pPr>
            <a:r>
              <a:rPr lang="en-US" sz="1800" b="1" kern="0" dirty="0">
                <a:latin typeface="Microsoft Sans Serif" pitchFamily="34" charset="0"/>
              </a:rPr>
              <a:t>Instability</a:t>
            </a:r>
          </a:p>
          <a:p>
            <a:pPr marL="800100" lvl="1" indent="-342900" algn="l">
              <a:spcBef>
                <a:spcPct val="20000"/>
              </a:spcBef>
              <a:buFontTx/>
              <a:buChar char="-"/>
              <a:defRPr/>
            </a:pPr>
            <a:r>
              <a:rPr lang="en-US" sz="1800" b="1" kern="0" dirty="0">
                <a:latin typeface="Microsoft Sans Serif" pitchFamily="34" charset="0"/>
              </a:rPr>
              <a:t>Buoyancy</a:t>
            </a:r>
          </a:p>
          <a:p>
            <a:pPr marL="800100" lvl="1" indent="-342900" algn="l">
              <a:spcBef>
                <a:spcPct val="20000"/>
              </a:spcBef>
              <a:buFontTx/>
              <a:buChar char="-"/>
              <a:defRPr/>
            </a:pPr>
            <a:r>
              <a:rPr lang="en-US" sz="1800" b="1" kern="0" dirty="0">
                <a:latin typeface="Microsoft Sans Serif" pitchFamily="34" charset="0"/>
              </a:rPr>
              <a:t>CAPE and CIN</a:t>
            </a:r>
          </a:p>
          <a:p>
            <a:pPr marL="800100" lvl="1" indent="-342900" algn="l">
              <a:spcBef>
                <a:spcPct val="20000"/>
              </a:spcBef>
              <a:buFontTx/>
              <a:buChar char="-"/>
              <a:defRPr/>
            </a:pPr>
            <a:r>
              <a:rPr lang="en-US" sz="1800" b="1" kern="0" dirty="0">
                <a:latin typeface="Microsoft Sans Serif" pitchFamily="34" charset="0"/>
              </a:rPr>
              <a:t>Lateral mixing -- entrainment and detrainment</a:t>
            </a:r>
          </a:p>
          <a:p>
            <a:pPr marL="800100" lvl="1" indent="-342900" algn="l">
              <a:spcBef>
                <a:spcPct val="20000"/>
              </a:spcBef>
              <a:buFontTx/>
              <a:buChar char="-"/>
              <a:defRPr/>
            </a:pPr>
            <a:r>
              <a:rPr lang="en-US" sz="1800" b="1" kern="0" dirty="0">
                <a:latin typeface="Microsoft Sans Serif" pitchFamily="34" charset="0"/>
              </a:rPr>
              <a:t>Heating rate Q1 and Q2</a:t>
            </a:r>
          </a:p>
          <a:p>
            <a:pPr marL="800100" lvl="1" indent="-342900" algn="l">
              <a:spcBef>
                <a:spcPct val="20000"/>
              </a:spcBef>
              <a:defRPr/>
            </a:pPr>
            <a:endParaRPr lang="en-US" sz="1800" b="1" kern="0" dirty="0">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Atmospheric</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 </a:t>
            </a: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Radiative-Convective Equilibrium</a:t>
            </a:r>
          </a:p>
        </p:txBody>
      </p:sp>
      <p:sp>
        <p:nvSpPr>
          <p:cNvPr id="4" name="TextBox 3"/>
          <p:cNvSpPr txBox="1"/>
          <p:nvPr/>
        </p:nvSpPr>
        <p:spPr>
          <a:xfrm>
            <a:off x="268880" y="609600"/>
            <a:ext cx="8798920" cy="1015663"/>
          </a:xfrm>
          <a:prstGeom prst="rect">
            <a:avLst/>
          </a:prstGeom>
          <a:noFill/>
        </p:spPr>
        <p:txBody>
          <a:bodyPr wrap="square" rtlCol="0">
            <a:spAutoFit/>
          </a:bodyPr>
          <a:lstStyle/>
          <a:p>
            <a:pPr algn="l"/>
            <a:r>
              <a:rPr lang="en-US" sz="2000" b="1" dirty="0"/>
              <a:t>The tropical T profile is in radiative-convective equilibrium as the observed T profile is close to neutral for moist convection. Convection transports energy from the surface to the troposphere, changing the radiative T profile to the moist </a:t>
            </a:r>
            <a:r>
              <a:rPr lang="en-US" sz="2000" b="1" dirty="0" err="1"/>
              <a:t>adiabat</a:t>
            </a:r>
            <a:r>
              <a:rPr lang="en-US" sz="2000" b="1" dirty="0"/>
              <a:t>. </a:t>
            </a:r>
          </a:p>
        </p:txBody>
      </p:sp>
      <p:grpSp>
        <p:nvGrpSpPr>
          <p:cNvPr id="2" name="Group 7"/>
          <p:cNvGrpSpPr/>
          <p:nvPr/>
        </p:nvGrpSpPr>
        <p:grpSpPr>
          <a:xfrm>
            <a:off x="609600" y="1611004"/>
            <a:ext cx="8020050" cy="5246995"/>
            <a:chOff x="609600" y="1611004"/>
            <a:chExt cx="8020050" cy="5246995"/>
          </a:xfrm>
        </p:grpSpPr>
        <p:pic>
          <p:nvPicPr>
            <p:cNvPr id="288770" name="Picture 2"/>
            <p:cNvPicPr>
              <a:picLocks noChangeAspect="1" noChangeArrowheads="1"/>
            </p:cNvPicPr>
            <p:nvPr/>
          </p:nvPicPr>
          <p:blipFill>
            <a:blip r:embed="rId2" cstate="print"/>
            <a:srcRect/>
            <a:stretch>
              <a:fillRect/>
            </a:stretch>
          </p:blipFill>
          <p:spPr bwMode="auto">
            <a:xfrm>
              <a:off x="609600" y="1611004"/>
              <a:ext cx="8020050" cy="5246995"/>
            </a:xfrm>
            <a:prstGeom prst="rect">
              <a:avLst/>
            </a:prstGeom>
            <a:noFill/>
            <a:ln w="9525">
              <a:noFill/>
              <a:miter lim="800000"/>
              <a:headEnd/>
              <a:tailEnd/>
            </a:ln>
          </p:spPr>
        </p:pic>
        <p:cxnSp>
          <p:nvCxnSpPr>
            <p:cNvPr id="6" name="Straight Arrow Connector 5"/>
            <p:cNvCxnSpPr/>
            <p:nvPr/>
          </p:nvCxnSpPr>
          <p:spPr bwMode="auto">
            <a:xfrm flipV="1">
              <a:off x="4407244" y="3529912"/>
              <a:ext cx="228600" cy="152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87</a:t>
            </a:fld>
            <a:endParaRPr lang="en-US"/>
          </a:p>
        </p:txBody>
      </p:sp>
      <p:grpSp>
        <p:nvGrpSpPr>
          <p:cNvPr id="3" name="Group 4"/>
          <p:cNvGrpSpPr/>
          <p:nvPr/>
        </p:nvGrpSpPr>
        <p:grpSpPr>
          <a:xfrm>
            <a:off x="-1700" y="29310"/>
            <a:ext cx="9145700" cy="6752490"/>
            <a:chOff x="-1700" y="29310"/>
            <a:chExt cx="9145700" cy="6752490"/>
          </a:xfrm>
        </p:grpSpPr>
        <p:pic>
          <p:nvPicPr>
            <p:cNvPr id="309250" name="Picture 2"/>
            <p:cNvPicPr>
              <a:picLocks noChangeAspect="1" noChangeArrowheads="1"/>
            </p:cNvPicPr>
            <p:nvPr/>
          </p:nvPicPr>
          <p:blipFill>
            <a:blip r:embed="rId2" cstate="print"/>
            <a:srcRect/>
            <a:stretch>
              <a:fillRect/>
            </a:stretch>
          </p:blipFill>
          <p:spPr bwMode="auto">
            <a:xfrm>
              <a:off x="-1700" y="44723"/>
              <a:ext cx="9133976" cy="6737077"/>
            </a:xfrm>
            <a:prstGeom prst="rect">
              <a:avLst/>
            </a:prstGeom>
            <a:noFill/>
            <a:ln w="9525">
              <a:noFill/>
              <a:miter lim="800000"/>
              <a:headEnd/>
              <a:tailEnd/>
            </a:ln>
          </p:spPr>
        </p:pic>
        <p:sp>
          <p:nvSpPr>
            <p:cNvPr id="4" name="Rectangle 3"/>
            <p:cNvSpPr/>
            <p:nvPr/>
          </p:nvSpPr>
          <p:spPr bwMode="auto">
            <a:xfrm>
              <a:off x="4876800" y="29310"/>
              <a:ext cx="42672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5" name="TextBox 4">
            <a:extLst>
              <a:ext uri="{FF2B5EF4-FFF2-40B4-BE49-F238E27FC236}">
                <a16:creationId xmlns:a16="http://schemas.microsoft.com/office/drawing/2014/main" id="{2C7FA5A6-5419-C28A-AF49-7ADA11D11681}"/>
              </a:ext>
            </a:extLst>
          </p:cNvPr>
          <p:cNvSpPr txBox="1"/>
          <p:nvPr/>
        </p:nvSpPr>
        <p:spPr>
          <a:xfrm>
            <a:off x="304800" y="4245114"/>
            <a:ext cx="3082895" cy="707886"/>
          </a:xfrm>
          <a:prstGeom prst="rect">
            <a:avLst/>
          </a:prstGeom>
          <a:noFill/>
        </p:spPr>
        <p:txBody>
          <a:bodyPr wrap="none" rtlCol="0">
            <a:spAutoFit/>
          </a:bodyPr>
          <a:lstStyle/>
          <a:p>
            <a:r>
              <a:rPr lang="en-US" sz="2000" dirty="0">
                <a:solidFill>
                  <a:srgbClr val="FF0000"/>
                </a:solidFill>
              </a:rPr>
              <a:t>Convection removes instability </a:t>
            </a:r>
          </a:p>
          <a:p>
            <a:pPr algn="l"/>
            <a:r>
              <a:rPr lang="en-US" sz="2000" dirty="0">
                <a:solidFill>
                  <a:srgbClr val="FF0000"/>
                </a:solidFill>
              </a:rPr>
              <a:t>in the atmosphere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88</a:t>
            </a:fld>
            <a:endParaRPr lang="en-US"/>
          </a:p>
        </p:txBody>
      </p:sp>
      <p:pic>
        <p:nvPicPr>
          <p:cNvPr id="188418" name="Picture 2"/>
          <p:cNvPicPr>
            <a:picLocks noChangeAspect="1" noChangeArrowheads="1"/>
          </p:cNvPicPr>
          <p:nvPr/>
        </p:nvPicPr>
        <p:blipFill>
          <a:blip r:embed="rId2" cstate="print"/>
          <a:srcRect/>
          <a:stretch>
            <a:fillRect/>
          </a:stretch>
        </p:blipFill>
        <p:spPr bwMode="auto">
          <a:xfrm>
            <a:off x="304800" y="990600"/>
            <a:ext cx="8581305" cy="5343525"/>
          </a:xfrm>
          <a:prstGeom prst="rect">
            <a:avLst/>
          </a:prstGeom>
          <a:noFill/>
          <a:ln w="9525">
            <a:noFill/>
            <a:miter lim="800000"/>
            <a:headEnd/>
            <a:tailEnd/>
          </a:ln>
        </p:spPr>
      </p:pic>
      <p:sp>
        <p:nvSpPr>
          <p:cNvPr id="5"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Shallow </a:t>
            </a:r>
            <a:r>
              <a:rPr lang="en-US" sz="4000" b="1" kern="0" dirty="0" err="1">
                <a:solidFill>
                  <a:schemeClr val="tx2"/>
                </a:solidFill>
                <a:latin typeface="Arial" charset="0"/>
                <a:ea typeface="SimSun" pitchFamily="2" charset="-122"/>
                <a:cs typeface="+mj-cs"/>
              </a:rPr>
              <a:t>v.s</a:t>
            </a:r>
            <a:r>
              <a:rPr lang="en-US" sz="4000" b="1" kern="0" dirty="0">
                <a:solidFill>
                  <a:schemeClr val="tx2"/>
                </a:solidFill>
                <a:latin typeface="Arial" charset="0"/>
                <a:ea typeface="SimSun" pitchFamily="2" charset="-122"/>
                <a:cs typeface="+mj-cs"/>
              </a:rPr>
              <a:t>. Deep </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Convection</a:t>
            </a:r>
          </a:p>
        </p:txBody>
      </p:sp>
      <p:sp>
        <p:nvSpPr>
          <p:cNvPr id="6" name="TextBox 5"/>
          <p:cNvSpPr txBox="1"/>
          <p:nvPr/>
        </p:nvSpPr>
        <p:spPr>
          <a:xfrm>
            <a:off x="1138593" y="1676400"/>
            <a:ext cx="2938560" cy="1015663"/>
          </a:xfrm>
          <a:prstGeom prst="rect">
            <a:avLst/>
          </a:prstGeom>
          <a:noFill/>
        </p:spPr>
        <p:txBody>
          <a:bodyPr wrap="none" rtlCol="0">
            <a:spAutoFit/>
          </a:bodyPr>
          <a:lstStyle/>
          <a:p>
            <a:r>
              <a:rPr lang="en-US" sz="2000" dirty="0">
                <a:solidFill>
                  <a:schemeClr val="tx2"/>
                </a:solidFill>
              </a:rPr>
              <a:t>Shallow cumulus convection</a:t>
            </a:r>
          </a:p>
          <a:p>
            <a:r>
              <a:rPr lang="en-US" sz="2000" dirty="0">
                <a:solidFill>
                  <a:schemeClr val="tx2"/>
                </a:solidFill>
              </a:rPr>
              <a:t>1-2 km tall, T’ ~0.1K, w’~2m/s</a:t>
            </a:r>
          </a:p>
          <a:p>
            <a:r>
              <a:rPr lang="en-US" sz="2000" dirty="0">
                <a:solidFill>
                  <a:schemeClr val="tx2"/>
                </a:solidFill>
              </a:rPr>
              <a:t>Heat flux ~200W/s</a:t>
            </a:r>
          </a:p>
        </p:txBody>
      </p:sp>
      <p:sp>
        <p:nvSpPr>
          <p:cNvPr id="7" name="TextBox 6"/>
          <p:cNvSpPr txBox="1"/>
          <p:nvPr/>
        </p:nvSpPr>
        <p:spPr>
          <a:xfrm>
            <a:off x="3691748" y="914400"/>
            <a:ext cx="3166252" cy="400110"/>
          </a:xfrm>
          <a:prstGeom prst="rect">
            <a:avLst/>
          </a:prstGeom>
          <a:noFill/>
        </p:spPr>
        <p:txBody>
          <a:bodyPr wrap="none" rtlCol="0">
            <a:spAutoFit/>
          </a:bodyPr>
          <a:lstStyle/>
          <a:p>
            <a:r>
              <a:rPr lang="en-US" sz="2000" dirty="0">
                <a:solidFill>
                  <a:schemeClr val="tx2"/>
                </a:solidFill>
              </a:rPr>
              <a:t>Deep cumulonimbus convection</a:t>
            </a:r>
          </a:p>
        </p:txBody>
      </p:sp>
      <p:sp>
        <p:nvSpPr>
          <p:cNvPr id="8" name="TextBox 7"/>
          <p:cNvSpPr txBox="1"/>
          <p:nvPr/>
        </p:nvSpPr>
        <p:spPr>
          <a:xfrm>
            <a:off x="6096000" y="1212894"/>
            <a:ext cx="574195" cy="369332"/>
          </a:xfrm>
          <a:prstGeom prst="rect">
            <a:avLst/>
          </a:prstGeom>
          <a:noFill/>
        </p:spPr>
        <p:txBody>
          <a:bodyPr wrap="none" rtlCol="0">
            <a:spAutoFit/>
          </a:bodyPr>
          <a:lstStyle/>
          <a:p>
            <a:r>
              <a:rPr lang="en-US" sz="1800" dirty="0">
                <a:solidFill>
                  <a:schemeClr val="tx2"/>
                </a:solidFill>
              </a:rPr>
              <a:t>anvil</a:t>
            </a:r>
          </a:p>
        </p:txBody>
      </p:sp>
      <p:sp>
        <p:nvSpPr>
          <p:cNvPr id="9" name="TextBox 8"/>
          <p:cNvSpPr txBox="1"/>
          <p:nvPr/>
        </p:nvSpPr>
        <p:spPr>
          <a:xfrm>
            <a:off x="5867400" y="1903274"/>
            <a:ext cx="3334567" cy="1754326"/>
          </a:xfrm>
          <a:prstGeom prst="rect">
            <a:avLst/>
          </a:prstGeom>
          <a:noFill/>
        </p:spPr>
        <p:txBody>
          <a:bodyPr wrap="none" rtlCol="0">
            <a:spAutoFit/>
          </a:bodyPr>
          <a:lstStyle/>
          <a:p>
            <a:pPr algn="l"/>
            <a:r>
              <a:rPr lang="en-US" sz="1800" dirty="0">
                <a:solidFill>
                  <a:schemeClr val="tx2"/>
                </a:solidFill>
              </a:rPr>
              <a:t>Top reaches </a:t>
            </a:r>
            <a:r>
              <a:rPr lang="en-US" sz="1800" dirty="0" err="1">
                <a:solidFill>
                  <a:schemeClr val="tx2"/>
                </a:solidFill>
              </a:rPr>
              <a:t>tropopause</a:t>
            </a:r>
            <a:r>
              <a:rPr lang="en-US" sz="1800" dirty="0">
                <a:solidFill>
                  <a:schemeClr val="tx2"/>
                </a:solidFill>
              </a:rPr>
              <a:t>, </a:t>
            </a:r>
          </a:p>
          <a:p>
            <a:pPr algn="l"/>
            <a:r>
              <a:rPr lang="en-US" sz="1800" dirty="0">
                <a:solidFill>
                  <a:schemeClr val="tx2"/>
                </a:solidFill>
              </a:rPr>
              <a:t> ~18km in Tropics</a:t>
            </a:r>
          </a:p>
          <a:p>
            <a:pPr algn="l"/>
            <a:r>
              <a:rPr lang="en-US" sz="1800" dirty="0">
                <a:solidFill>
                  <a:schemeClr val="tx2"/>
                </a:solidFill>
              </a:rPr>
              <a:t>T’ ~ 1K</a:t>
            </a:r>
          </a:p>
          <a:p>
            <a:pPr algn="l"/>
            <a:r>
              <a:rPr lang="en-US" sz="1800" dirty="0">
                <a:solidFill>
                  <a:schemeClr val="tx2"/>
                </a:solidFill>
              </a:rPr>
              <a:t>w’ ~ 10m/s</a:t>
            </a:r>
          </a:p>
          <a:p>
            <a:pPr algn="l"/>
            <a:r>
              <a:rPr lang="en-US" sz="1800" dirty="0">
                <a:solidFill>
                  <a:schemeClr val="tx2"/>
                </a:solidFill>
              </a:rPr>
              <a:t>Heat flux ~ 1-10 kW/s </a:t>
            </a:r>
          </a:p>
          <a:p>
            <a:pPr algn="l"/>
            <a:r>
              <a:rPr lang="en-US" sz="1800" dirty="0">
                <a:solidFill>
                  <a:schemeClr val="tx2"/>
                </a:solidFill>
              </a:rPr>
              <a:t>With anvil clouds made of ice crystals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89</a:t>
            </a:fld>
            <a:endParaRPr lang="en-US"/>
          </a:p>
        </p:txBody>
      </p:sp>
      <p:pic>
        <p:nvPicPr>
          <p:cNvPr id="284674" name="Picture 2" descr="http://research.metoffice.gov.uk/research/nwp/numerical/physics/images/convection.gif"/>
          <p:cNvPicPr>
            <a:picLocks noChangeAspect="1" noChangeArrowheads="1"/>
          </p:cNvPicPr>
          <p:nvPr/>
        </p:nvPicPr>
        <p:blipFill>
          <a:blip r:embed="rId2" cstate="print"/>
          <a:srcRect/>
          <a:stretch>
            <a:fillRect/>
          </a:stretch>
        </p:blipFill>
        <p:spPr bwMode="auto">
          <a:xfrm>
            <a:off x="819150" y="1295400"/>
            <a:ext cx="7029450" cy="5407269"/>
          </a:xfrm>
          <a:prstGeom prst="rect">
            <a:avLst/>
          </a:prstGeom>
          <a:noFill/>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Major Processes in Deep Convection</a:t>
            </a:r>
          </a:p>
        </p:txBody>
      </p:sp>
      <p:sp>
        <p:nvSpPr>
          <p:cNvPr id="5" name="TextBox 4"/>
          <p:cNvSpPr txBox="1"/>
          <p:nvPr/>
        </p:nvSpPr>
        <p:spPr>
          <a:xfrm>
            <a:off x="268880" y="457200"/>
            <a:ext cx="8798920" cy="1015663"/>
          </a:xfrm>
          <a:prstGeom prst="rect">
            <a:avLst/>
          </a:prstGeom>
          <a:noFill/>
        </p:spPr>
        <p:txBody>
          <a:bodyPr wrap="square" rtlCol="0">
            <a:spAutoFit/>
          </a:bodyPr>
          <a:lstStyle/>
          <a:p>
            <a:pPr algn="l"/>
            <a:r>
              <a:rPr lang="en-US" sz="2000" b="1" dirty="0"/>
              <a:t>Low-level convergence </a:t>
            </a:r>
            <a:r>
              <a:rPr lang="en-US" sz="2000" b="1" dirty="0">
                <a:sym typeface="Wingdings" pitchFamily="2" charset="2"/>
              </a:rPr>
              <a:t> w</a:t>
            </a:r>
            <a:r>
              <a:rPr lang="en-US" sz="2000" b="1" dirty="0"/>
              <a:t>arm updraft</a:t>
            </a:r>
            <a:r>
              <a:rPr lang="en-US" sz="2000" b="1" dirty="0">
                <a:sym typeface="Wingdings" pitchFamily="2" charset="2"/>
              </a:rPr>
              <a:t> condensation;</a:t>
            </a:r>
            <a:r>
              <a:rPr lang="en-US" sz="2000" b="1" dirty="0"/>
              <a:t> cold downdraft </a:t>
            </a:r>
            <a:r>
              <a:rPr lang="en-US" sz="2000" b="1" dirty="0">
                <a:sym typeface="Wingdings" pitchFamily="2" charset="2"/>
              </a:rPr>
              <a:t> precipitation; lateral mixing; outflow at cloud top  anvil clouds and subsidence outside the cloudy area</a:t>
            </a:r>
            <a:r>
              <a:rPr lang="en-US" sz="2000" b="1" dirty="0"/>
              <a:t>. </a:t>
            </a:r>
          </a:p>
        </p:txBody>
      </p:sp>
      <p:sp>
        <p:nvSpPr>
          <p:cNvPr id="6" name="TextBox 5"/>
          <p:cNvSpPr txBox="1"/>
          <p:nvPr/>
        </p:nvSpPr>
        <p:spPr>
          <a:xfrm>
            <a:off x="5700516" y="3276600"/>
            <a:ext cx="1289135" cy="369332"/>
          </a:xfrm>
          <a:prstGeom prst="rect">
            <a:avLst/>
          </a:prstGeom>
          <a:noFill/>
        </p:spPr>
        <p:txBody>
          <a:bodyPr wrap="none" rtlCol="0">
            <a:spAutoFit/>
          </a:bodyPr>
          <a:lstStyle/>
          <a:p>
            <a:r>
              <a:rPr lang="en-US" sz="1800" b="1" dirty="0"/>
              <a:t>Entrainment</a:t>
            </a:r>
          </a:p>
        </p:txBody>
      </p:sp>
      <p:sp>
        <p:nvSpPr>
          <p:cNvPr id="7" name="TextBox 6"/>
          <p:cNvSpPr txBox="1"/>
          <p:nvPr/>
        </p:nvSpPr>
        <p:spPr>
          <a:xfrm>
            <a:off x="5756022" y="4220310"/>
            <a:ext cx="1289135" cy="369332"/>
          </a:xfrm>
          <a:prstGeom prst="rect">
            <a:avLst/>
          </a:prstGeom>
          <a:noFill/>
        </p:spPr>
        <p:txBody>
          <a:bodyPr wrap="none" rtlCol="0">
            <a:spAutoFit/>
          </a:bodyPr>
          <a:lstStyle/>
          <a:p>
            <a:r>
              <a:rPr lang="en-US" sz="1800" b="1" dirty="0"/>
              <a:t>Detrainment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ext Box 2"/>
          <p:cNvSpPr txBox="1">
            <a:spLocks noChangeArrowheads="1"/>
          </p:cNvSpPr>
          <p:nvPr/>
        </p:nvSpPr>
        <p:spPr bwMode="auto">
          <a:xfrm>
            <a:off x="508000" y="752475"/>
            <a:ext cx="8099425" cy="884238"/>
          </a:xfrm>
          <a:prstGeom prst="rect">
            <a:avLst/>
          </a:prstGeom>
          <a:noFill/>
          <a:ln w="12700">
            <a:noFill/>
            <a:miter lim="800000"/>
            <a:headEnd type="none" w="sm" len="sm"/>
            <a:tailEnd type="none" w="sm" len="sm"/>
          </a:ln>
          <a:effectLst/>
        </p:spPr>
        <p:txBody>
          <a:bodyPr wrap="none">
            <a:spAutoFit/>
          </a:bodyPr>
          <a:lstStyle/>
          <a:p>
            <a:r>
              <a:rPr lang="en-US" b="1">
                <a:solidFill>
                  <a:srgbClr val="FC0128"/>
                </a:solidFill>
                <a:latin typeface="Comic Sans MS" pitchFamily="66" charset="0"/>
              </a:rPr>
              <a:t>Global-mean Precipitation Anomaly from GPCP</a:t>
            </a:r>
          </a:p>
          <a:p>
            <a:r>
              <a:rPr lang="en-US" sz="2400" b="1">
                <a:solidFill>
                  <a:srgbClr val="FC0128"/>
                </a:solidFill>
                <a:latin typeface="Comic Sans MS" pitchFamily="66" charset="0"/>
              </a:rPr>
              <a:t> 1979-2008</a:t>
            </a:r>
          </a:p>
        </p:txBody>
      </p:sp>
      <p:grpSp>
        <p:nvGrpSpPr>
          <p:cNvPr id="2" name="Group 3"/>
          <p:cNvGrpSpPr>
            <a:grpSpLocks/>
          </p:cNvGrpSpPr>
          <p:nvPr/>
        </p:nvGrpSpPr>
        <p:grpSpPr bwMode="auto">
          <a:xfrm>
            <a:off x="104775" y="1662113"/>
            <a:ext cx="8948738" cy="2986087"/>
            <a:chOff x="66" y="1047"/>
            <a:chExt cx="5637" cy="1881"/>
          </a:xfrm>
          <a:solidFill>
            <a:schemeClr val="tx1"/>
          </a:solidFill>
        </p:grpSpPr>
        <p:sp>
          <p:nvSpPr>
            <p:cNvPr id="438276" name="Text Box 4"/>
            <p:cNvSpPr txBox="1">
              <a:spLocks noChangeArrowheads="1"/>
            </p:cNvSpPr>
            <p:nvPr/>
          </p:nvSpPr>
          <p:spPr bwMode="auto">
            <a:xfrm rot="10800000">
              <a:off x="66" y="1047"/>
              <a:ext cx="270" cy="1881"/>
            </a:xfrm>
            <a:prstGeom prst="rect">
              <a:avLst/>
            </a:prstGeom>
            <a:grpFill/>
            <a:ln w="12700">
              <a:noFill/>
              <a:miter lim="800000"/>
              <a:headEnd type="none" w="sm" len="sm"/>
              <a:tailEnd type="none" w="sm" len="sm"/>
            </a:ln>
            <a:effectLst/>
          </p:spPr>
          <p:txBody>
            <a:bodyPr vert="eaVert">
              <a:spAutoFit/>
            </a:bodyPr>
            <a:lstStyle/>
            <a:p>
              <a:r>
                <a:rPr lang="en-US" sz="1600" b="1">
                  <a:solidFill>
                    <a:srgbClr val="000000"/>
                  </a:solidFill>
                </a:rPr>
                <a:t>Precipitation Anomaly (mm/day)</a:t>
              </a:r>
            </a:p>
          </p:txBody>
        </p:sp>
        <p:pic>
          <p:nvPicPr>
            <p:cNvPr id="438277" name="Picture 5" descr="gpcp_figure2"/>
            <p:cNvPicPr>
              <a:picLocks noChangeAspect="1" noChangeArrowheads="1"/>
            </p:cNvPicPr>
            <p:nvPr/>
          </p:nvPicPr>
          <p:blipFill>
            <a:blip r:embed="rId3" cstate="print"/>
            <a:srcRect r="9967" b="75885"/>
            <a:stretch>
              <a:fillRect/>
            </a:stretch>
          </p:blipFill>
          <p:spPr bwMode="auto">
            <a:xfrm>
              <a:off x="332" y="1048"/>
              <a:ext cx="5061" cy="1880"/>
            </a:xfrm>
            <a:prstGeom prst="rect">
              <a:avLst/>
            </a:prstGeom>
            <a:grpFill/>
            <a:ln w="9525">
              <a:noFill/>
              <a:miter lim="800000"/>
              <a:headEnd/>
              <a:tailEnd/>
            </a:ln>
          </p:spPr>
        </p:pic>
        <p:sp>
          <p:nvSpPr>
            <p:cNvPr id="438278" name="Text Box 6"/>
            <p:cNvSpPr txBox="1">
              <a:spLocks noChangeArrowheads="1"/>
            </p:cNvSpPr>
            <p:nvPr/>
          </p:nvSpPr>
          <p:spPr bwMode="auto">
            <a:xfrm>
              <a:off x="274" y="1333"/>
              <a:ext cx="261"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0.1</a:t>
              </a:r>
            </a:p>
          </p:txBody>
        </p:sp>
        <p:sp>
          <p:nvSpPr>
            <p:cNvPr id="438279" name="Text Box 7"/>
            <p:cNvSpPr txBox="1">
              <a:spLocks noChangeArrowheads="1"/>
            </p:cNvSpPr>
            <p:nvPr/>
          </p:nvSpPr>
          <p:spPr bwMode="auto">
            <a:xfrm>
              <a:off x="262" y="2293"/>
              <a:ext cx="296"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-0.1</a:t>
              </a:r>
            </a:p>
          </p:txBody>
        </p:sp>
        <p:sp>
          <p:nvSpPr>
            <p:cNvPr id="438280" name="Text Box 8"/>
            <p:cNvSpPr txBox="1">
              <a:spLocks noChangeArrowheads="1"/>
            </p:cNvSpPr>
            <p:nvPr/>
          </p:nvSpPr>
          <p:spPr bwMode="auto">
            <a:xfrm>
              <a:off x="278" y="1813"/>
              <a:ext cx="261"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0.0</a:t>
              </a:r>
            </a:p>
          </p:txBody>
        </p:sp>
        <p:sp>
          <p:nvSpPr>
            <p:cNvPr id="438281" name="Text Box 9"/>
            <p:cNvSpPr txBox="1">
              <a:spLocks noChangeArrowheads="1"/>
            </p:cNvSpPr>
            <p:nvPr/>
          </p:nvSpPr>
          <p:spPr bwMode="auto">
            <a:xfrm>
              <a:off x="5326" y="1325"/>
              <a:ext cx="354"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3.7%</a:t>
              </a:r>
            </a:p>
          </p:txBody>
        </p:sp>
        <p:sp>
          <p:nvSpPr>
            <p:cNvPr id="438282" name="Text Box 10"/>
            <p:cNvSpPr txBox="1">
              <a:spLocks noChangeArrowheads="1"/>
            </p:cNvSpPr>
            <p:nvPr/>
          </p:nvSpPr>
          <p:spPr bwMode="auto">
            <a:xfrm>
              <a:off x="5314" y="2285"/>
              <a:ext cx="389"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-3.7%</a:t>
              </a:r>
            </a:p>
          </p:txBody>
        </p:sp>
        <p:sp>
          <p:nvSpPr>
            <p:cNvPr id="438283" name="Text Box 11"/>
            <p:cNvSpPr txBox="1">
              <a:spLocks noChangeArrowheads="1"/>
            </p:cNvSpPr>
            <p:nvPr/>
          </p:nvSpPr>
          <p:spPr bwMode="auto">
            <a:xfrm>
              <a:off x="5330" y="1805"/>
              <a:ext cx="261"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0.0</a:t>
              </a:r>
            </a:p>
          </p:txBody>
        </p:sp>
      </p:grpSp>
      <p:sp>
        <p:nvSpPr>
          <p:cNvPr id="438284" name="Text Box 12"/>
          <p:cNvSpPr txBox="1">
            <a:spLocks noChangeArrowheads="1"/>
          </p:cNvSpPr>
          <p:nvPr/>
        </p:nvSpPr>
        <p:spPr bwMode="auto">
          <a:xfrm>
            <a:off x="5570538" y="1233488"/>
            <a:ext cx="2062162" cy="366712"/>
          </a:xfrm>
          <a:prstGeom prst="rect">
            <a:avLst/>
          </a:prstGeom>
          <a:noFill/>
          <a:ln w="12700">
            <a:noFill/>
            <a:miter lim="800000"/>
            <a:headEnd type="none" w="sm" len="sm"/>
            <a:tailEnd type="none" w="sm" len="sm"/>
          </a:ln>
          <a:effectLst/>
        </p:spPr>
        <p:txBody>
          <a:bodyPr wrap="none">
            <a:spAutoFit/>
          </a:bodyPr>
          <a:lstStyle/>
          <a:p>
            <a:pPr algn="l"/>
            <a:r>
              <a:rPr lang="en-US" sz="1800">
                <a:solidFill>
                  <a:srgbClr val="000000"/>
                </a:solidFill>
                <a:latin typeface="Comic Sans MS" pitchFamily="66" charset="0"/>
              </a:rPr>
              <a:t>(Trenberth 2010)</a:t>
            </a:r>
          </a:p>
        </p:txBody>
      </p:sp>
      <p:sp>
        <p:nvSpPr>
          <p:cNvPr id="438286" name="Text Box 14"/>
          <p:cNvSpPr txBox="1">
            <a:spLocks noChangeArrowheads="1"/>
          </p:cNvSpPr>
          <p:nvPr/>
        </p:nvSpPr>
        <p:spPr bwMode="auto">
          <a:xfrm>
            <a:off x="876355" y="5181600"/>
            <a:ext cx="7178567" cy="1138773"/>
          </a:xfrm>
          <a:prstGeom prst="rect">
            <a:avLst/>
          </a:prstGeom>
          <a:noFill/>
          <a:ln w="12700">
            <a:noFill/>
            <a:miter lim="800000"/>
            <a:headEnd type="none" w="sm" len="sm"/>
            <a:tailEnd type="none" w="sm" len="sm"/>
          </a:ln>
          <a:effectLst/>
        </p:spPr>
        <p:txBody>
          <a:bodyPr wrap="none">
            <a:spAutoFit/>
          </a:bodyPr>
          <a:lstStyle/>
          <a:p>
            <a:r>
              <a:rPr lang="en-US" sz="2400" b="1" dirty="0">
                <a:solidFill>
                  <a:srgbClr val="FF0000"/>
                </a:solidFill>
              </a:rPr>
              <a:t>No observations for precipitation over oceans before 1979</a:t>
            </a:r>
          </a:p>
          <a:p>
            <a:r>
              <a:rPr lang="en-US" sz="2400" b="1" dirty="0">
                <a:solidFill>
                  <a:srgbClr val="FF0000"/>
                </a:solidFill>
              </a:rPr>
              <a:t>Global-mean </a:t>
            </a:r>
            <a:r>
              <a:rPr lang="en-US" sz="2400" b="1" dirty="0">
                <a:solidFill>
                  <a:srgbClr val="C00000"/>
                </a:solidFill>
              </a:rPr>
              <a:t>P  </a:t>
            </a:r>
            <a:r>
              <a:rPr lang="en-US" sz="2400" b="1" dirty="0">
                <a:solidFill>
                  <a:srgbClr val="C00000"/>
                </a:solidFill>
                <a:sym typeface="Symbol"/>
              </a:rPr>
              <a:t> 975 mm/yr</a:t>
            </a:r>
            <a:r>
              <a:rPr lang="en-US" sz="2400" b="1" dirty="0">
                <a:solidFill>
                  <a:srgbClr val="FF0000"/>
                </a:solidFill>
                <a:sym typeface="Symbol"/>
              </a:rPr>
              <a:t>, P variations within 4%</a:t>
            </a:r>
          </a:p>
          <a:p>
            <a:r>
              <a:rPr lang="en-US" sz="2000" dirty="0">
                <a:solidFill>
                  <a:srgbClr val="000000"/>
                </a:solidFill>
              </a:rPr>
              <a:t>GPCP = Global Precipitation Climatology Project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Quantifying Convection – Dry Convection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90</a:t>
            </a:fld>
            <a:endParaRPr lang="en-US" dirty="0">
              <a:solidFill>
                <a:schemeClr val="bg2"/>
              </a:solidFill>
            </a:endParaRPr>
          </a:p>
        </p:txBody>
      </p:sp>
      <p:sp>
        <p:nvSpPr>
          <p:cNvPr id="6" name="Rectangle 3"/>
          <p:cNvSpPr txBox="1">
            <a:spLocks noChangeArrowheads="1"/>
          </p:cNvSpPr>
          <p:nvPr/>
        </p:nvSpPr>
        <p:spPr bwMode="auto">
          <a:xfrm>
            <a:off x="152400" y="685800"/>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sz="2000" b="1" kern="0" dirty="0">
                <a:latin typeface="Microsoft Sans Serif" pitchFamily="34" charset="0"/>
              </a:rPr>
              <a:t>Energy change to a displaced air parcel: </a:t>
            </a:r>
          </a:p>
          <a:p>
            <a:pPr marL="342900" indent="-342900" algn="l">
              <a:spcBef>
                <a:spcPct val="20000"/>
              </a:spcBef>
              <a:defRPr/>
            </a:pPr>
            <a:r>
              <a:rPr lang="en-US" sz="2400" b="1" kern="0" dirty="0">
                <a:solidFill>
                  <a:schemeClr val="tx2"/>
                </a:solidFill>
                <a:latin typeface="Microsoft Sans Serif" pitchFamily="34" charset="0"/>
              </a:rPr>
              <a:t>	</a:t>
            </a: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For dry adiabatic convection, no latent heating and </a:t>
            </a:r>
            <a:r>
              <a:rPr lang="en-US" sz="2000" b="1" kern="0" dirty="0">
                <a:latin typeface="Microsoft Sans Serif" pitchFamily="34" charset="0"/>
                <a:sym typeface="Symbol"/>
              </a:rPr>
              <a:t>Q=0</a:t>
            </a:r>
            <a:r>
              <a:rPr lang="en-US" sz="2000" b="1" kern="0" dirty="0">
                <a:solidFill>
                  <a:schemeClr val="tx2"/>
                </a:solidFill>
                <a:latin typeface="Microsoft Sans Serif" pitchFamily="34" charset="0"/>
                <a:sym typeface="Symbol"/>
              </a:rPr>
              <a:t> </a:t>
            </a:r>
            <a:r>
              <a:rPr lang="en-US" sz="2000" b="1" kern="0" dirty="0">
                <a:solidFill>
                  <a:schemeClr val="tx2"/>
                </a:solidFill>
                <a:latin typeface="Microsoft Sans Serif" pitchFamily="34" charset="0"/>
                <a:sym typeface="Wingdings" pitchFamily="2" charset="2"/>
              </a:rPr>
              <a:t> </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a:t>
            </a:r>
            <a:endParaRPr lang="en-US" sz="20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000" b="1" kern="0" dirty="0">
              <a:solidFill>
                <a:schemeClr val="tx2"/>
              </a:solidFill>
              <a:latin typeface="Microsoft Sans Serif" pitchFamily="34" charset="0"/>
              <a:sym typeface="Symbol"/>
            </a:endParaRPr>
          </a:p>
          <a:p>
            <a:pPr marL="342900" indent="-342900" algn="l">
              <a:spcBef>
                <a:spcPct val="20000"/>
              </a:spcBef>
              <a:buFontTx/>
              <a:buChar char="-"/>
              <a:defRPr/>
            </a:pPr>
            <a:r>
              <a:rPr lang="en-US" sz="2000" b="1" kern="0" dirty="0">
                <a:solidFill>
                  <a:schemeClr val="tx2"/>
                </a:solidFill>
                <a:latin typeface="Microsoft Sans Serif" pitchFamily="34" charset="0"/>
                <a:sym typeface="Symbol"/>
              </a:rPr>
              <a:t></a:t>
            </a:r>
            <a:r>
              <a:rPr lang="en-US" sz="2000" b="1" kern="0" baseline="-25000" dirty="0">
                <a:solidFill>
                  <a:schemeClr val="tx2"/>
                </a:solidFill>
                <a:latin typeface="Microsoft Sans Serif" pitchFamily="34" charset="0"/>
                <a:sym typeface="Symbol"/>
              </a:rPr>
              <a:t>d </a:t>
            </a:r>
            <a:r>
              <a:rPr lang="en-US" sz="2000" b="1" kern="0" dirty="0">
                <a:solidFill>
                  <a:schemeClr val="tx2"/>
                </a:solidFill>
                <a:latin typeface="Microsoft Sans Serif" pitchFamily="34" charset="0"/>
                <a:sym typeface="Symbol"/>
              </a:rPr>
              <a:t> </a:t>
            </a:r>
            <a:r>
              <a:rPr lang="en-US" sz="2000" b="1" kern="0" dirty="0">
                <a:solidFill>
                  <a:schemeClr val="tx2"/>
                </a:solidFill>
                <a:latin typeface="Microsoft Sans Serif" pitchFamily="34" charset="0"/>
              </a:rPr>
              <a:t>is the dry adiabatic lapse rate. </a:t>
            </a: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grpSp>
        <p:nvGrpSpPr>
          <p:cNvPr id="2" name="Group 8"/>
          <p:cNvGrpSpPr/>
          <p:nvPr/>
        </p:nvGrpSpPr>
        <p:grpSpPr>
          <a:xfrm>
            <a:off x="1219200" y="1143000"/>
            <a:ext cx="4705350" cy="685800"/>
            <a:chOff x="1219200" y="1054444"/>
            <a:chExt cx="4705350" cy="685800"/>
          </a:xfrm>
        </p:grpSpPr>
        <p:pic>
          <p:nvPicPr>
            <p:cNvPr id="111618" name="Picture 2"/>
            <p:cNvPicPr>
              <a:picLocks noChangeAspect="1" noChangeArrowheads="1"/>
            </p:cNvPicPr>
            <p:nvPr/>
          </p:nvPicPr>
          <p:blipFill>
            <a:blip r:embed="rId3" cstate="print"/>
            <a:srcRect t="10000"/>
            <a:stretch>
              <a:fillRect/>
            </a:stretch>
          </p:blipFill>
          <p:spPr bwMode="auto">
            <a:xfrm>
              <a:off x="3657600" y="1054444"/>
              <a:ext cx="2266950" cy="685800"/>
            </a:xfrm>
            <a:prstGeom prst="rect">
              <a:avLst/>
            </a:prstGeom>
            <a:noFill/>
            <a:ln w="9525">
              <a:noFill/>
              <a:miter lim="800000"/>
              <a:headEnd/>
              <a:tailEnd/>
            </a:ln>
          </p:spPr>
        </p:pic>
        <p:pic>
          <p:nvPicPr>
            <p:cNvPr id="111617" name="Picture 1"/>
            <p:cNvPicPr>
              <a:picLocks noChangeAspect="1" noChangeArrowheads="1"/>
            </p:cNvPicPr>
            <p:nvPr/>
          </p:nvPicPr>
          <p:blipFill>
            <a:blip r:embed="rId4" cstate="print"/>
            <a:srcRect/>
            <a:stretch>
              <a:fillRect/>
            </a:stretch>
          </p:blipFill>
          <p:spPr bwMode="auto">
            <a:xfrm>
              <a:off x="1219200" y="1066800"/>
              <a:ext cx="2571750" cy="647700"/>
            </a:xfrm>
            <a:prstGeom prst="rect">
              <a:avLst/>
            </a:prstGeom>
            <a:noFill/>
            <a:ln w="9525">
              <a:noFill/>
              <a:miter lim="800000"/>
              <a:headEnd/>
              <a:tailEnd/>
            </a:ln>
          </p:spPr>
        </p:pic>
      </p:grpSp>
      <p:graphicFrame>
        <p:nvGraphicFramePr>
          <p:cNvPr id="10" name="Object 9"/>
          <p:cNvGraphicFramePr>
            <a:graphicFrameLocks noChangeAspect="1"/>
          </p:cNvGraphicFramePr>
          <p:nvPr/>
        </p:nvGraphicFramePr>
        <p:xfrm>
          <a:off x="550863" y="2362200"/>
          <a:ext cx="7519987" cy="838200"/>
        </p:xfrm>
        <a:graphic>
          <a:graphicData uri="http://schemas.openxmlformats.org/presentationml/2006/ole">
            <mc:AlternateContent xmlns:mc="http://schemas.openxmlformats.org/markup-compatibility/2006">
              <mc:Choice xmlns:v="urn:schemas-microsoft-com:vml" Requires="v">
                <p:oleObj name="Equation" r:id="rId5" imgW="3987720" imgH="444240" progId="Equation.3">
                  <p:embed/>
                </p:oleObj>
              </mc:Choice>
              <mc:Fallback>
                <p:oleObj name="Equation" r:id="rId5" imgW="3987720" imgH="444240" progId="Equation.3">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3" y="2362200"/>
                        <a:ext cx="7519987" cy="838200"/>
                      </a:xfrm>
                      <a:prstGeom prst="rect">
                        <a:avLst/>
                      </a:prstGeom>
                      <a:solidFill>
                        <a:schemeClr val="tx1"/>
                      </a:solidFill>
                    </p:spPr>
                  </p:pic>
                </p:oleObj>
              </mc:Fallback>
            </mc:AlternateContent>
          </a:graphicData>
        </a:graphic>
      </p:graphicFrame>
      <p:pic>
        <p:nvPicPr>
          <p:cNvPr id="111620" name="Picture 4"/>
          <p:cNvPicPr>
            <a:picLocks noChangeAspect="1" noChangeArrowheads="1"/>
          </p:cNvPicPr>
          <p:nvPr/>
        </p:nvPicPr>
        <p:blipFill>
          <a:blip r:embed="rId7" cstate="print"/>
          <a:srcRect/>
          <a:stretch>
            <a:fillRect/>
          </a:stretch>
        </p:blipFill>
        <p:spPr bwMode="auto">
          <a:xfrm>
            <a:off x="457200" y="4114800"/>
            <a:ext cx="4724400" cy="1177013"/>
          </a:xfrm>
          <a:prstGeom prst="rect">
            <a:avLst/>
          </a:prstGeom>
          <a:noFill/>
          <a:ln w="9525">
            <a:noFill/>
            <a:miter lim="800000"/>
            <a:headEnd/>
            <a:tailEnd/>
          </a:ln>
        </p:spPr>
      </p:pic>
      <p:pic>
        <p:nvPicPr>
          <p:cNvPr id="111621" name="Picture 5"/>
          <p:cNvPicPr>
            <a:picLocks noChangeAspect="1" noChangeArrowheads="1"/>
          </p:cNvPicPr>
          <p:nvPr/>
        </p:nvPicPr>
        <p:blipFill>
          <a:blip r:embed="rId8" cstate="print"/>
          <a:srcRect/>
          <a:stretch>
            <a:fillRect/>
          </a:stretch>
        </p:blipFill>
        <p:spPr bwMode="auto">
          <a:xfrm>
            <a:off x="5486400" y="3581400"/>
            <a:ext cx="3505200" cy="2678202"/>
          </a:xfrm>
          <a:prstGeom prst="rect">
            <a:avLst/>
          </a:prstGeom>
          <a:noFill/>
          <a:ln w="9525">
            <a:noFill/>
            <a:miter lim="800000"/>
            <a:headEnd/>
            <a:tailEnd/>
          </a:ln>
        </p:spPr>
      </p:pic>
      <p:sp>
        <p:nvSpPr>
          <p:cNvPr id="19" name="TextBox 18"/>
          <p:cNvSpPr txBox="1"/>
          <p:nvPr/>
        </p:nvSpPr>
        <p:spPr>
          <a:xfrm>
            <a:off x="6934200" y="4083270"/>
            <a:ext cx="611065" cy="307777"/>
          </a:xfrm>
          <a:prstGeom prst="rect">
            <a:avLst/>
          </a:prstGeom>
          <a:noFill/>
        </p:spPr>
        <p:txBody>
          <a:bodyPr wrap="none" rtlCol="0">
            <a:spAutoFit/>
          </a:bodyPr>
          <a:lstStyle/>
          <a:p>
            <a:r>
              <a:rPr lang="en-US" sz="1400" b="1" dirty="0"/>
              <a:t>stable</a:t>
            </a:r>
          </a:p>
        </p:txBody>
      </p:sp>
      <p:grpSp>
        <p:nvGrpSpPr>
          <p:cNvPr id="3" name="Group 20"/>
          <p:cNvGrpSpPr/>
          <p:nvPr/>
        </p:nvGrpSpPr>
        <p:grpSpPr>
          <a:xfrm>
            <a:off x="6400800" y="4830336"/>
            <a:ext cx="2536896" cy="608048"/>
            <a:chOff x="6400800" y="4830336"/>
            <a:chExt cx="2536896" cy="608048"/>
          </a:xfrm>
        </p:grpSpPr>
        <p:cxnSp>
          <p:nvCxnSpPr>
            <p:cNvPr id="15" name="Straight Connector 14"/>
            <p:cNvCxnSpPr/>
            <p:nvPr/>
          </p:nvCxnSpPr>
          <p:spPr bwMode="auto">
            <a:xfrm>
              <a:off x="6400800" y="4830336"/>
              <a:ext cx="1981200" cy="457200"/>
            </a:xfrm>
            <a:prstGeom prst="line">
              <a:avLst/>
            </a:prstGeom>
            <a:solidFill>
              <a:schemeClr val="accent1"/>
            </a:solidFill>
            <a:ln w="25400" cap="flat" cmpd="sng" algn="ctr">
              <a:solidFill>
                <a:schemeClr val="tx2"/>
              </a:solidFill>
              <a:prstDash val="solid"/>
              <a:round/>
              <a:headEnd type="none" w="med" len="med"/>
              <a:tailEnd type="none" w="med" len="sm"/>
            </a:ln>
            <a:effectLst/>
          </p:spPr>
        </p:cxnSp>
        <p:sp>
          <p:nvSpPr>
            <p:cNvPr id="20" name="TextBox 19"/>
            <p:cNvSpPr txBox="1"/>
            <p:nvPr/>
          </p:nvSpPr>
          <p:spPr>
            <a:xfrm>
              <a:off x="8147094" y="4915164"/>
              <a:ext cx="790602" cy="523220"/>
            </a:xfrm>
            <a:prstGeom prst="rect">
              <a:avLst/>
            </a:prstGeom>
            <a:noFill/>
          </p:spPr>
          <p:txBody>
            <a:bodyPr wrap="none" rtlCol="0">
              <a:spAutoFit/>
            </a:bodyPr>
            <a:lstStyle/>
            <a:p>
              <a:r>
                <a:rPr lang="en-US" sz="1400" b="1" dirty="0">
                  <a:solidFill>
                    <a:schemeClr val="tx2"/>
                  </a:solidFill>
                </a:rPr>
                <a:t>unstable</a:t>
              </a:r>
            </a:p>
            <a:p>
              <a:r>
                <a:rPr lang="en-US" sz="1400" b="1" i="1" dirty="0">
                  <a:solidFill>
                    <a:schemeClr val="tx2"/>
                  </a:solidFill>
                </a:rPr>
                <a:t>T</a:t>
              </a:r>
              <a:r>
                <a:rPr lang="en-US" sz="900" b="1" i="1" dirty="0">
                  <a:solidFill>
                    <a:schemeClr val="tx2"/>
                  </a:solidFill>
                </a:rPr>
                <a:t>E      </a:t>
              </a:r>
              <a:endParaRPr lang="en-US" sz="1400" b="1" i="1" dirty="0">
                <a:solidFill>
                  <a:schemeClr val="tx2"/>
                </a:solidFill>
              </a:endParaRPr>
            </a:p>
          </p:txBody>
        </p:sp>
      </p:grpSp>
      <p:sp>
        <p:nvSpPr>
          <p:cNvPr id="24" name="Rectangle 23"/>
          <p:cNvSpPr/>
          <p:nvPr/>
        </p:nvSpPr>
        <p:spPr>
          <a:xfrm>
            <a:off x="457200" y="5421428"/>
            <a:ext cx="3810000" cy="1360372"/>
          </a:xfrm>
          <a:prstGeom prst="rect">
            <a:avLst/>
          </a:prstGeom>
        </p:spPr>
        <p:txBody>
          <a:bodyPr wrap="square">
            <a:spAutoFit/>
          </a:bodyPr>
          <a:lstStyle/>
          <a:p>
            <a:pPr marL="342900" indent="-342900" algn="l">
              <a:spcBef>
                <a:spcPct val="20000"/>
              </a:spcBef>
              <a:buFontTx/>
              <a:buChar char="-"/>
              <a:defRPr/>
            </a:pPr>
            <a:r>
              <a:rPr lang="en-US" sz="2000" b="1" kern="0" dirty="0">
                <a:solidFill>
                  <a:schemeClr val="tx2"/>
                </a:solidFill>
                <a:latin typeface="Microsoft Sans Serif" pitchFamily="34" charset="0"/>
              </a:rPr>
              <a:t>Unstable T </a:t>
            </a:r>
            <a:r>
              <a:rPr lang="en-US" sz="2000" b="1" kern="0" dirty="0">
                <a:solidFill>
                  <a:schemeClr val="tx2"/>
                </a:solidFill>
                <a:latin typeface="Microsoft Sans Serif" pitchFamily="34" charset="0"/>
                <a:sym typeface="Wingdings" pitchFamily="2" charset="2"/>
              </a:rPr>
              <a:t></a:t>
            </a:r>
            <a:r>
              <a:rPr lang="en-US" sz="2000" b="1" kern="0" dirty="0">
                <a:solidFill>
                  <a:schemeClr val="tx2"/>
                </a:solidFill>
                <a:latin typeface="Microsoft Sans Serif" pitchFamily="34" charset="0"/>
              </a:rPr>
              <a:t> convection</a:t>
            </a:r>
          </a:p>
          <a:p>
            <a:pPr marL="342900" indent="-342900" algn="l">
              <a:spcBef>
                <a:spcPct val="20000"/>
              </a:spcBef>
              <a:buFontTx/>
              <a:buChar char="-"/>
              <a:defRPr/>
            </a:pPr>
            <a:endParaRPr lang="en-US" sz="105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Stable T </a:t>
            </a:r>
            <a:r>
              <a:rPr lang="en-US" sz="2000" b="1" kern="0" dirty="0">
                <a:solidFill>
                  <a:schemeClr val="tx2"/>
                </a:solidFill>
                <a:latin typeface="Microsoft Sans Serif" pitchFamily="34" charset="0"/>
                <a:sym typeface="Wingdings" pitchFamily="2" charset="2"/>
              </a:rPr>
              <a:t></a:t>
            </a:r>
            <a:r>
              <a:rPr lang="en-US" sz="2000" b="1" kern="0" dirty="0">
                <a:solidFill>
                  <a:schemeClr val="tx2"/>
                </a:solidFill>
                <a:latin typeface="Microsoft Sans Serif" pitchFamily="34" charset="0"/>
              </a:rPr>
              <a:t>  oscillations </a:t>
            </a:r>
            <a:r>
              <a:rPr lang="en-US" sz="2000" b="1" kern="0" dirty="0">
                <a:solidFill>
                  <a:schemeClr val="tx2"/>
                </a:solidFill>
                <a:latin typeface="Microsoft Sans Serif" pitchFamily="34" charset="0"/>
                <a:sym typeface="Wingdings" pitchFamily="2" charset="2"/>
              </a:rPr>
              <a:t></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gravity waves</a:t>
            </a:r>
            <a:r>
              <a:rPr lang="en-US" sz="2000" b="1" kern="0" dirty="0">
                <a:solidFill>
                  <a:schemeClr val="tx2"/>
                </a:solidFill>
                <a:latin typeface="Microsoft Sans Serif" pitchFamily="34" charset="0"/>
              </a:rPr>
              <a:t> </a:t>
            </a:r>
          </a:p>
        </p:txBody>
      </p:sp>
      <p:sp>
        <p:nvSpPr>
          <p:cNvPr id="18" name="Rectangle 17"/>
          <p:cNvSpPr/>
          <p:nvPr/>
        </p:nvSpPr>
        <p:spPr bwMode="auto">
          <a:xfrm>
            <a:off x="4648200" y="2362200"/>
            <a:ext cx="34290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TextBox 21"/>
          <p:cNvSpPr txBox="1"/>
          <p:nvPr/>
        </p:nvSpPr>
        <p:spPr>
          <a:xfrm>
            <a:off x="5760999" y="6019800"/>
            <a:ext cx="2925801" cy="646331"/>
          </a:xfrm>
          <a:prstGeom prst="rect">
            <a:avLst/>
          </a:prstGeom>
          <a:noFill/>
        </p:spPr>
        <p:txBody>
          <a:bodyPr wrap="none" rtlCol="0">
            <a:spAutoFit/>
          </a:bodyPr>
          <a:lstStyle/>
          <a:p>
            <a:r>
              <a:rPr lang="en-US" sz="1800" b="1" dirty="0">
                <a:solidFill>
                  <a:srgbClr val="FF0000"/>
                </a:solidFill>
              </a:rPr>
              <a:t>Unstable if T decreases faster </a:t>
            </a:r>
          </a:p>
          <a:p>
            <a:pPr algn="l"/>
            <a:r>
              <a:rPr lang="en-US" sz="1800" b="1" dirty="0">
                <a:solidFill>
                  <a:srgbClr val="FF0000"/>
                </a:solidFill>
              </a:rPr>
              <a:t>than the dry </a:t>
            </a:r>
            <a:r>
              <a:rPr lang="en-US" sz="1800" b="1" dirty="0" err="1">
                <a:solidFill>
                  <a:srgbClr val="FF0000"/>
                </a:solidFill>
              </a:rPr>
              <a:t>adiabat</a:t>
            </a:r>
            <a:endParaRPr lang="en-US" sz="1800" b="1" dirty="0">
              <a:solidFill>
                <a:srgbClr val="FF0000"/>
              </a:solidFill>
            </a:endParaRPr>
          </a:p>
        </p:txBody>
      </p:sp>
    </p:spTree>
  </p:cSld>
  <p:clrMapOvr>
    <a:masterClrMapping/>
  </p:clrMapOvr>
  <p:transition>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91</a:t>
            </a:fld>
            <a:endParaRPr lang="en-US"/>
          </a:p>
        </p:txBody>
      </p:sp>
      <p:sp>
        <p:nvSpPr>
          <p:cNvPr id="4" name="Rectangle 2"/>
          <p:cNvSpPr txBox="1">
            <a:spLocks noChangeArrowheads="1"/>
          </p:cNvSpPr>
          <p:nvPr/>
        </p:nvSpPr>
        <p:spPr>
          <a:xfrm>
            <a:off x="-406224"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Moist Convection</a:t>
            </a:r>
          </a:p>
        </p:txBody>
      </p:sp>
      <p:sp>
        <p:nvSpPr>
          <p:cNvPr id="5"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
        <p:nvSpPr>
          <p:cNvPr id="6" name="Rectangle 5"/>
          <p:cNvSpPr/>
          <p:nvPr/>
        </p:nvSpPr>
        <p:spPr>
          <a:xfrm>
            <a:off x="76200" y="762000"/>
            <a:ext cx="8991600" cy="6223242"/>
          </a:xfrm>
          <a:prstGeom prst="rect">
            <a:avLst/>
          </a:prstGeom>
        </p:spPr>
        <p:txBody>
          <a:bodyPr wrap="square">
            <a:spAutoFit/>
          </a:bodyPr>
          <a:lstStyle/>
          <a:p>
            <a:pPr marL="342900" indent="-342900" algn="l">
              <a:spcBef>
                <a:spcPct val="20000"/>
              </a:spcBef>
              <a:buFontTx/>
              <a:buChar char="-"/>
              <a:defRPr/>
            </a:pPr>
            <a:r>
              <a:rPr lang="en-US" sz="2400" b="1" kern="0" dirty="0">
                <a:solidFill>
                  <a:schemeClr val="tx2"/>
                </a:solidFill>
                <a:latin typeface="Microsoft Sans Serif" pitchFamily="34" charset="0"/>
              </a:rPr>
              <a:t>Conditional instability</a:t>
            </a:r>
            <a:r>
              <a:rPr lang="en-US" sz="2400" b="1" kern="0" dirty="0">
                <a:latin typeface="Microsoft Sans Serif" pitchFamily="34" charset="0"/>
              </a:rPr>
              <a:t>:  unstable after air parcel reaches (e.g., due to turbulence lifting) saturation level but stable for dry convection: </a:t>
            </a: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rgbClr val="FF0000"/>
                </a:solidFill>
                <a:latin typeface="Microsoft Sans Serif" pitchFamily="34" charset="0"/>
              </a:rPr>
              <a:t>Typical atmospheric T profile:</a:t>
            </a:r>
          </a:p>
          <a:p>
            <a:pPr marL="342900" indent="-342900" algn="l">
              <a:spcBef>
                <a:spcPct val="20000"/>
              </a:spcBef>
              <a:defRPr/>
            </a:pPr>
            <a:r>
              <a:rPr lang="en-US" sz="2000" b="1" kern="0" dirty="0">
                <a:latin typeface="Microsoft Sans Serif" pitchFamily="34" charset="0"/>
              </a:rPr>
              <a:t>	Tropical atmosphere is close</a:t>
            </a:r>
          </a:p>
          <a:p>
            <a:pPr marL="342900" indent="-342900" algn="l">
              <a:spcBef>
                <a:spcPct val="20000"/>
              </a:spcBef>
              <a:defRPr/>
            </a:pPr>
            <a:r>
              <a:rPr lang="en-US" sz="2000" b="1" kern="0" dirty="0">
                <a:latin typeface="Microsoft Sans Serif" pitchFamily="34" charset="0"/>
              </a:rPr>
              <a:t>      neutral for moist convection,</a:t>
            </a:r>
          </a:p>
          <a:p>
            <a:pPr marL="342900" indent="-342900" algn="l">
              <a:spcBef>
                <a:spcPct val="20000"/>
              </a:spcBef>
              <a:defRPr/>
            </a:pPr>
            <a:r>
              <a:rPr lang="en-US" sz="2000" b="1" kern="0" dirty="0">
                <a:latin typeface="Microsoft Sans Serif" pitchFamily="34" charset="0"/>
              </a:rPr>
              <a:t>      i.e., </a:t>
            </a:r>
            <a:r>
              <a:rPr lang="en-US" sz="2000" b="1" kern="0" dirty="0" err="1">
                <a:latin typeface="Microsoft Sans Serif" pitchFamily="34" charset="0"/>
              </a:rPr>
              <a:t>dT</a:t>
            </a:r>
            <a:r>
              <a:rPr lang="en-US" sz="2000" b="1" kern="0" dirty="0">
                <a:latin typeface="Microsoft Sans Serif" pitchFamily="34" charset="0"/>
              </a:rPr>
              <a:t>/</a:t>
            </a:r>
            <a:r>
              <a:rPr lang="en-US" sz="2000" b="1" kern="0" dirty="0" err="1">
                <a:latin typeface="Microsoft Sans Serif" pitchFamily="34" charset="0"/>
              </a:rPr>
              <a:t>dz</a:t>
            </a:r>
            <a:r>
              <a:rPr lang="en-US" sz="2000" b="1" kern="0" dirty="0">
                <a:latin typeface="Microsoft Sans Serif" pitchFamily="34" charset="0"/>
              </a:rPr>
              <a:t> </a:t>
            </a:r>
            <a:r>
              <a:rPr lang="en-US" sz="2000" b="1" kern="0" dirty="0">
                <a:latin typeface="Microsoft Sans Serif" pitchFamily="34" charset="0"/>
                <a:sym typeface="Symbol"/>
              </a:rPr>
              <a:t> -</a:t>
            </a:r>
            <a:r>
              <a:rPr lang="en-US" sz="2000" b="1" kern="0" dirty="0">
                <a:solidFill>
                  <a:schemeClr val="tx2"/>
                </a:solidFill>
                <a:latin typeface="Microsoft Sans Serif" pitchFamily="34" charset="0"/>
                <a:sym typeface="Symbol"/>
              </a:rPr>
              <a:t> </a:t>
            </a:r>
            <a:r>
              <a:rPr lang="en-US" sz="2000" b="1" kern="0" dirty="0">
                <a:latin typeface="Microsoft Sans Serif" pitchFamily="34" charset="0"/>
                <a:sym typeface="Symbol"/>
              </a:rPr>
              <a:t></a:t>
            </a:r>
            <a:r>
              <a:rPr lang="en-US" sz="1200" b="1" kern="0" dirty="0">
                <a:latin typeface="Microsoft Sans Serif" pitchFamily="34" charset="0"/>
                <a:sym typeface="Symbol"/>
              </a:rPr>
              <a:t>s</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Equivalent Potential Temp:</a:t>
            </a: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defRPr/>
            </a:pPr>
            <a:endParaRPr lang="en-US" sz="1100" b="1" kern="0" dirty="0">
              <a:latin typeface="Microsoft Sans Serif" pitchFamily="34" charset="0"/>
              <a:sym typeface="Symbol"/>
            </a:endParaRPr>
          </a:p>
          <a:p>
            <a:pPr marL="342900" indent="-342900" algn="l">
              <a:spcBef>
                <a:spcPct val="20000"/>
              </a:spcBef>
              <a:defRPr/>
            </a:pPr>
            <a:r>
              <a:rPr lang="en-US" sz="2000" b="1" kern="0" dirty="0">
                <a:latin typeface="Microsoft Sans Serif" pitchFamily="34" charset="0"/>
                <a:sym typeface="Symbol"/>
              </a:rPr>
              <a:t>   </a:t>
            </a:r>
            <a:r>
              <a:rPr lang="en-US" sz="1200" b="1" kern="0" dirty="0">
                <a:latin typeface="Microsoft Sans Serif" pitchFamily="34" charset="0"/>
                <a:sym typeface="Symbol"/>
              </a:rPr>
              <a:t>e</a:t>
            </a:r>
            <a:r>
              <a:rPr lang="en-US" sz="2000" b="1" kern="0" dirty="0">
                <a:latin typeface="Microsoft Sans Serif" pitchFamily="34" charset="0"/>
                <a:sym typeface="Symbol"/>
              </a:rPr>
              <a:t> is conserved following both dry and moist </a:t>
            </a:r>
            <a:r>
              <a:rPr lang="en-US" sz="2000" b="1" kern="0" dirty="0" err="1">
                <a:latin typeface="Microsoft Sans Serif" pitchFamily="34" charset="0"/>
                <a:sym typeface="Symbol"/>
              </a:rPr>
              <a:t>adiabat</a:t>
            </a:r>
            <a:r>
              <a:rPr lang="en-US" sz="2000" b="1" kern="0" dirty="0">
                <a:latin typeface="Microsoft Sans Serif" pitchFamily="34" charset="0"/>
                <a:sym typeface="Symbol"/>
              </a:rPr>
              <a:t>. </a:t>
            </a:r>
            <a:endParaRPr lang="en-US" sz="2000" b="1" kern="0" dirty="0">
              <a:latin typeface="Microsoft Sans Serif" pitchFamily="34" charset="0"/>
            </a:endParaRPr>
          </a:p>
        </p:txBody>
      </p:sp>
      <p:graphicFrame>
        <p:nvGraphicFramePr>
          <p:cNvPr id="7" name="Object 6"/>
          <p:cNvGraphicFramePr>
            <a:graphicFrameLocks noChangeAspect="1"/>
          </p:cNvGraphicFramePr>
          <p:nvPr/>
        </p:nvGraphicFramePr>
        <p:xfrm>
          <a:off x="685800" y="2133600"/>
          <a:ext cx="2389238" cy="914400"/>
        </p:xfrm>
        <a:graphic>
          <a:graphicData uri="http://schemas.openxmlformats.org/presentationml/2006/ole">
            <mc:AlternateContent xmlns:mc="http://schemas.openxmlformats.org/markup-compatibility/2006">
              <mc:Choice xmlns:v="urn:schemas-microsoft-com:vml" Requires="v">
                <p:oleObj name="Equation" r:id="rId2" imgW="1028520" imgH="393480" progId="Equation.3">
                  <p:embed/>
                </p:oleObj>
              </mc:Choice>
              <mc:Fallback>
                <p:oleObj name="Equation" r:id="rId2" imgW="1028520" imgH="393480" progId="Equation.3">
                  <p:embed/>
                  <p:pic>
                    <p:nvPicPr>
                      <p:cNvPr id="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2389238" cy="914400"/>
                      </a:xfrm>
                      <a:prstGeom prst="rect">
                        <a:avLst/>
                      </a:prstGeom>
                      <a:solidFill>
                        <a:schemeClr val="tx1"/>
                      </a:solidFill>
                    </p:spPr>
                  </p:pic>
                </p:oleObj>
              </mc:Fallback>
            </mc:AlternateContent>
          </a:graphicData>
        </a:graphic>
      </p:graphicFrame>
      <p:grpSp>
        <p:nvGrpSpPr>
          <p:cNvPr id="3" name="Group 18"/>
          <p:cNvGrpSpPr/>
          <p:nvPr/>
        </p:nvGrpSpPr>
        <p:grpSpPr>
          <a:xfrm>
            <a:off x="4648200" y="1676400"/>
            <a:ext cx="4343400" cy="4343400"/>
            <a:chOff x="4419600" y="2362200"/>
            <a:chExt cx="4343400" cy="4343400"/>
          </a:xfrm>
        </p:grpSpPr>
        <p:pic>
          <p:nvPicPr>
            <p:cNvPr id="185347" name="Picture 3"/>
            <p:cNvPicPr>
              <a:picLocks noChangeAspect="1" noChangeArrowheads="1"/>
            </p:cNvPicPr>
            <p:nvPr/>
          </p:nvPicPr>
          <p:blipFill>
            <a:blip r:embed="rId4" cstate="print"/>
            <a:srcRect l="26063" r="22896" b="35982"/>
            <a:stretch>
              <a:fillRect/>
            </a:stretch>
          </p:blipFill>
          <p:spPr bwMode="auto">
            <a:xfrm>
              <a:off x="4419600" y="2362200"/>
              <a:ext cx="4343400" cy="4343400"/>
            </a:xfrm>
            <a:prstGeom prst="rect">
              <a:avLst/>
            </a:prstGeom>
            <a:noFill/>
            <a:ln w="9525">
              <a:noFill/>
              <a:miter lim="800000"/>
              <a:headEnd/>
              <a:tailEnd/>
            </a:ln>
          </p:spPr>
        </p:pic>
        <p:cxnSp>
          <p:nvCxnSpPr>
            <p:cNvPr id="10" name="Straight Arrow Connector 9"/>
            <p:cNvCxnSpPr/>
            <p:nvPr/>
          </p:nvCxnSpPr>
          <p:spPr bwMode="auto">
            <a:xfrm flipH="1">
              <a:off x="6940506" y="3867282"/>
              <a:ext cx="457200" cy="381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6708002" y="3505200"/>
              <a:ext cx="1798121" cy="369332"/>
            </a:xfrm>
            <a:prstGeom prst="rect">
              <a:avLst/>
            </a:prstGeom>
            <a:noFill/>
          </p:spPr>
          <p:txBody>
            <a:bodyPr wrap="none" rtlCol="0">
              <a:spAutoFit/>
            </a:bodyPr>
            <a:lstStyle/>
            <a:p>
              <a:r>
                <a:rPr lang="en-US" sz="1800" dirty="0"/>
                <a:t>Typical wet </a:t>
              </a:r>
              <a:r>
                <a:rPr lang="en-US" sz="1800" dirty="0" err="1"/>
                <a:t>adiabat</a:t>
              </a:r>
              <a:endParaRPr lang="en-US" sz="1800" dirty="0"/>
            </a:p>
          </p:txBody>
        </p:sp>
        <p:sp>
          <p:nvSpPr>
            <p:cNvPr id="12" name="TextBox 11"/>
            <p:cNvSpPr txBox="1"/>
            <p:nvPr/>
          </p:nvSpPr>
          <p:spPr>
            <a:xfrm>
              <a:off x="5064305" y="3810000"/>
              <a:ext cx="1504643" cy="369332"/>
            </a:xfrm>
            <a:prstGeom prst="rect">
              <a:avLst/>
            </a:prstGeom>
            <a:noFill/>
          </p:spPr>
          <p:txBody>
            <a:bodyPr wrap="none" rtlCol="0">
              <a:spAutoFit/>
            </a:bodyPr>
            <a:lstStyle/>
            <a:p>
              <a:r>
                <a:rPr lang="en-US" sz="1800" dirty="0"/>
                <a:t>Typical T profile</a:t>
              </a:r>
            </a:p>
          </p:txBody>
        </p:sp>
        <p:sp>
          <p:nvSpPr>
            <p:cNvPr id="13" name="TextBox 12"/>
            <p:cNvSpPr txBox="1"/>
            <p:nvPr/>
          </p:nvSpPr>
          <p:spPr>
            <a:xfrm>
              <a:off x="6090127" y="5695890"/>
              <a:ext cx="1154483" cy="369332"/>
            </a:xfrm>
            <a:prstGeom prst="rect">
              <a:avLst/>
            </a:prstGeom>
            <a:noFill/>
          </p:spPr>
          <p:txBody>
            <a:bodyPr wrap="none" rtlCol="0">
              <a:spAutoFit/>
            </a:bodyPr>
            <a:lstStyle/>
            <a:p>
              <a:r>
                <a:rPr lang="en-US" sz="1800" dirty="0"/>
                <a:t>Dry </a:t>
              </a:r>
              <a:r>
                <a:rPr lang="en-US" sz="1800" dirty="0" err="1"/>
                <a:t>adiabat</a:t>
              </a:r>
              <a:endParaRPr lang="en-US" sz="1800" dirty="0"/>
            </a:p>
          </p:txBody>
        </p:sp>
        <p:cxnSp>
          <p:nvCxnSpPr>
            <p:cNvPr id="15" name="Straight Arrow Connector 14"/>
            <p:cNvCxnSpPr/>
            <p:nvPr/>
          </p:nvCxnSpPr>
          <p:spPr bwMode="auto">
            <a:xfrm flipV="1">
              <a:off x="7086600" y="5486400"/>
              <a:ext cx="3048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7" name="Straight Arrow Connector 16"/>
            <p:cNvCxnSpPr/>
            <p:nvPr/>
          </p:nvCxnSpPr>
          <p:spPr bwMode="auto">
            <a:xfrm flipV="1">
              <a:off x="5943600" y="3581400"/>
              <a:ext cx="3048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pic>
        <p:nvPicPr>
          <p:cNvPr id="185348" name="Picture 4"/>
          <p:cNvPicPr>
            <a:picLocks noChangeAspect="1" noChangeArrowheads="1"/>
          </p:cNvPicPr>
          <p:nvPr/>
        </p:nvPicPr>
        <p:blipFill>
          <a:blip r:embed="rId5" cstate="print"/>
          <a:srcRect/>
          <a:stretch>
            <a:fillRect/>
          </a:stretch>
        </p:blipFill>
        <p:spPr bwMode="auto">
          <a:xfrm>
            <a:off x="685801" y="5445372"/>
            <a:ext cx="2514600" cy="8311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blinds(horizontal)">
                                      <p:cBhvr>
                                        <p:cTn id="7" dur="500"/>
                                        <p:tgtEl>
                                          <p:spTgt spid="6">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blinds(horizontal)">
                                      <p:cBhvr>
                                        <p:cTn id="10" dur="500"/>
                                        <p:tgtEl>
                                          <p:spTgt spid="6">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blinds(horizontal)">
                                      <p:cBhvr>
                                        <p:cTn id="13" dur="500"/>
                                        <p:tgtEl>
                                          <p:spTgt spid="6">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8" end="8"/>
                                            </p:txEl>
                                          </p:spTgt>
                                        </p:tgtEl>
                                        <p:attrNameLst>
                                          <p:attrName>style.visibility</p:attrName>
                                        </p:attrNameLst>
                                      </p:cBhvr>
                                      <p:to>
                                        <p:strVal val="visible"/>
                                      </p:to>
                                    </p:set>
                                    <p:animEffect transition="in" filter="blinds(horizontal)">
                                      <p:cBhvr>
                                        <p:cTn id="16" dur="500"/>
                                        <p:tgtEl>
                                          <p:spTgt spid="6">
                                            <p:txEl>
                                              <p:pRg st="8" end="8"/>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animEffect transition="in" filter="blinds(horizontal)">
                                      <p:cBhvr>
                                        <p:cTn id="19" dur="500"/>
                                        <p:tgtEl>
                                          <p:spTgt spid="6">
                                            <p:txEl>
                                              <p:pRg st="10" end="10"/>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4" end="14"/>
                                            </p:txEl>
                                          </p:spTgt>
                                        </p:tgtEl>
                                        <p:attrNameLst>
                                          <p:attrName>style.visibility</p:attrName>
                                        </p:attrNameLst>
                                      </p:cBhvr>
                                      <p:to>
                                        <p:strVal val="visible"/>
                                      </p:to>
                                    </p:set>
                                    <p:animEffect transition="in" filter="blinds(horizontal)">
                                      <p:cBhvr>
                                        <p:cTn id="22" dur="500"/>
                                        <p:tgtEl>
                                          <p:spTgt spid="6">
                                            <p:txEl>
                                              <p:pRg st="14" end="1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85348"/>
                                        </p:tgtEl>
                                        <p:attrNameLst>
                                          <p:attrName>style.visibility</p:attrName>
                                        </p:attrNameLst>
                                      </p:cBhvr>
                                      <p:to>
                                        <p:strVal val="visible"/>
                                      </p:to>
                                    </p:set>
                                    <p:animEffect transition="in" filter="blinds(horizontal)">
                                      <p:cBhvr>
                                        <p:cTn id="25" dur="500"/>
                                        <p:tgtEl>
                                          <p:spTgt spid="18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92</a:t>
            </a:fld>
            <a:endParaRPr lang="en-US"/>
          </a:p>
        </p:txBody>
      </p:sp>
      <p:pic>
        <p:nvPicPr>
          <p:cNvPr id="300034" name="Picture 2"/>
          <p:cNvPicPr>
            <a:picLocks noChangeAspect="1" noChangeArrowheads="1"/>
          </p:cNvPicPr>
          <p:nvPr/>
        </p:nvPicPr>
        <p:blipFill>
          <a:blip r:embed="rId2" cstate="print"/>
          <a:srcRect/>
          <a:stretch>
            <a:fillRect/>
          </a:stretch>
        </p:blipFill>
        <p:spPr bwMode="auto">
          <a:xfrm>
            <a:off x="57150" y="1368425"/>
            <a:ext cx="9029700" cy="4121150"/>
          </a:xfrm>
          <a:prstGeom prst="rect">
            <a:avLst/>
          </a:prstGeom>
          <a:noFill/>
          <a:ln w="9525">
            <a:noFill/>
            <a:miter lim="800000"/>
            <a:headEnd/>
            <a:tailEnd/>
          </a:ln>
        </p:spPr>
      </p:pic>
      <p:sp>
        <p:nvSpPr>
          <p:cNvPr id="4" name="Rectangle 2"/>
          <p:cNvSpPr txBox="1">
            <a:spLocks noChangeArrowheads="1"/>
          </p:cNvSpPr>
          <p:nvPr/>
        </p:nvSpPr>
        <p:spPr>
          <a:xfrm>
            <a:off x="-4572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(4)</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394786" y="5486400"/>
            <a:ext cx="8336898" cy="707886"/>
          </a:xfrm>
          <a:prstGeom prst="rect">
            <a:avLst/>
          </a:prstGeom>
          <a:noFill/>
        </p:spPr>
        <p:txBody>
          <a:bodyPr wrap="none" rtlCol="0">
            <a:spAutoFit/>
          </a:bodyPr>
          <a:lstStyle/>
          <a:p>
            <a:pPr algn="l"/>
            <a:r>
              <a:rPr lang="en-US" sz="2000" b="1" dirty="0">
                <a:solidFill>
                  <a:schemeClr val="tx2"/>
                </a:solidFill>
                <a:sym typeface="Symbol"/>
              </a:rPr>
              <a:t>T</a:t>
            </a:r>
            <a:r>
              <a:rPr lang="en-US" sz="2000" b="1" dirty="0">
                <a:solidFill>
                  <a:schemeClr val="tx2"/>
                </a:solidFill>
              </a:rPr>
              <a:t>’ and q’ can be considered as the difference between the environ. and the parcel,</a:t>
            </a:r>
          </a:p>
          <a:p>
            <a:pPr algn="l"/>
            <a:r>
              <a:rPr lang="en-US" sz="2000" b="1" i="1" dirty="0" err="1">
                <a:solidFill>
                  <a:schemeClr val="tx2"/>
                </a:solidFill>
                <a:latin typeface="+mj-lt"/>
              </a:rPr>
              <a:t>q</a:t>
            </a:r>
            <a:r>
              <a:rPr lang="en-US" sz="2000" b="1" i="1" baseline="-25000" dirty="0" err="1">
                <a:solidFill>
                  <a:schemeClr val="tx2"/>
                </a:solidFill>
                <a:latin typeface="+mj-lt"/>
              </a:rPr>
              <a:t>l</a:t>
            </a:r>
            <a:r>
              <a:rPr lang="en-US" sz="2000" b="1" dirty="0">
                <a:solidFill>
                  <a:schemeClr val="tx2"/>
                </a:solidFill>
              </a:rPr>
              <a:t> is the liquid water content in the parcel.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93</a:t>
            </a:fld>
            <a:endParaRPr lang="en-US"/>
          </a:p>
        </p:txBody>
      </p:sp>
      <p:pic>
        <p:nvPicPr>
          <p:cNvPr id="301058" name="Picture 2"/>
          <p:cNvPicPr>
            <a:picLocks noChangeAspect="1" noChangeArrowheads="1"/>
          </p:cNvPicPr>
          <p:nvPr/>
        </p:nvPicPr>
        <p:blipFill>
          <a:blip r:embed="rId3" cstate="print"/>
          <a:srcRect/>
          <a:stretch>
            <a:fillRect/>
          </a:stretch>
        </p:blipFill>
        <p:spPr bwMode="auto">
          <a:xfrm>
            <a:off x="0" y="507966"/>
            <a:ext cx="9144000" cy="5435634"/>
          </a:xfrm>
          <a:prstGeom prst="rect">
            <a:avLst/>
          </a:prstGeom>
          <a:noFill/>
          <a:ln w="9525">
            <a:noFill/>
            <a:miter lim="800000"/>
            <a:headEnd/>
            <a:tailEnd/>
          </a:ln>
        </p:spPr>
      </p:pic>
      <p:sp>
        <p:nvSpPr>
          <p:cNvPr id="4" name="Rectangle 2"/>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Convective</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 Available Potential Energy (CAPE)</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3471905" y="2971800"/>
            <a:ext cx="947695" cy="400110"/>
          </a:xfrm>
          <a:prstGeom prst="rect">
            <a:avLst/>
          </a:prstGeom>
          <a:noFill/>
        </p:spPr>
        <p:txBody>
          <a:bodyPr wrap="none" rtlCol="0">
            <a:spAutoFit/>
          </a:bodyPr>
          <a:lstStyle/>
          <a:p>
            <a:r>
              <a:rPr lang="en-US" sz="2000" b="1" dirty="0"/>
              <a:t>in m</a:t>
            </a:r>
            <a:r>
              <a:rPr lang="en-US" sz="2000" b="1" baseline="30000" dirty="0"/>
              <a:t>2</a:t>
            </a:r>
            <a:r>
              <a:rPr lang="en-US" sz="2000" b="1" dirty="0"/>
              <a:t>/s</a:t>
            </a:r>
            <a:r>
              <a:rPr lang="en-US" sz="2000" b="1" baseline="30000" dirty="0"/>
              <a:t>2</a:t>
            </a:r>
          </a:p>
        </p:txBody>
      </p:sp>
      <p:grpSp>
        <p:nvGrpSpPr>
          <p:cNvPr id="3" name="Group 8"/>
          <p:cNvGrpSpPr/>
          <p:nvPr/>
        </p:nvGrpSpPr>
        <p:grpSpPr>
          <a:xfrm>
            <a:off x="237729" y="5943600"/>
            <a:ext cx="8412058" cy="883622"/>
            <a:chOff x="237729" y="5943600"/>
            <a:chExt cx="8412058" cy="883622"/>
          </a:xfrm>
        </p:grpSpPr>
        <p:graphicFrame>
          <p:nvGraphicFramePr>
            <p:cNvPr id="6" name="Object 5"/>
            <p:cNvGraphicFramePr>
              <a:graphicFrameLocks noChangeAspect="1"/>
            </p:cNvGraphicFramePr>
            <p:nvPr/>
          </p:nvGraphicFramePr>
          <p:xfrm>
            <a:off x="3257550" y="5943600"/>
            <a:ext cx="4694464" cy="635000"/>
          </p:xfrm>
          <a:graphic>
            <a:graphicData uri="http://schemas.openxmlformats.org/presentationml/2006/ole">
              <mc:AlternateContent xmlns:mc="http://schemas.openxmlformats.org/markup-compatibility/2006">
                <mc:Choice xmlns:v="urn:schemas-microsoft-com:vml" Requires="v">
                  <p:oleObj name="Equation" r:id="rId4" imgW="2628720" imgH="355320" progId="Equation.3">
                    <p:embed/>
                  </p:oleObj>
                </mc:Choice>
                <mc:Fallback>
                  <p:oleObj name="Equation" r:id="rId4" imgW="2628720" imgH="355320" progId="Equation.3">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5943600"/>
                          <a:ext cx="4694464" cy="635000"/>
                        </a:xfrm>
                        <a:prstGeom prst="rect">
                          <a:avLst/>
                        </a:prstGeom>
                        <a:solidFill>
                          <a:schemeClr val="tx1"/>
                        </a:solidFill>
                      </p:spPr>
                    </p:pic>
                  </p:oleObj>
                </mc:Fallback>
              </mc:AlternateContent>
            </a:graphicData>
          </a:graphic>
        </p:graphicFrame>
        <p:sp>
          <p:nvSpPr>
            <p:cNvPr id="7" name="TextBox 6"/>
            <p:cNvSpPr txBox="1"/>
            <p:nvPr/>
          </p:nvSpPr>
          <p:spPr>
            <a:xfrm>
              <a:off x="237729" y="6015335"/>
              <a:ext cx="2962671" cy="461665"/>
            </a:xfrm>
            <a:prstGeom prst="rect">
              <a:avLst/>
            </a:prstGeom>
            <a:noFill/>
          </p:spPr>
          <p:txBody>
            <a:bodyPr wrap="none" rtlCol="0">
              <a:spAutoFit/>
            </a:bodyPr>
            <a:lstStyle/>
            <a:p>
              <a:pPr algn="l"/>
              <a:r>
                <a:rPr lang="en-US" sz="2400" b="1" dirty="0"/>
                <a:t>For most applications: </a:t>
              </a:r>
            </a:p>
          </p:txBody>
        </p:sp>
        <p:sp>
          <p:nvSpPr>
            <p:cNvPr id="8" name="TextBox 7"/>
            <p:cNvSpPr txBox="1"/>
            <p:nvPr/>
          </p:nvSpPr>
          <p:spPr>
            <a:xfrm>
              <a:off x="914400" y="6457890"/>
              <a:ext cx="7735387" cy="369332"/>
            </a:xfrm>
            <a:prstGeom prst="rect">
              <a:avLst/>
            </a:prstGeom>
            <a:noFill/>
          </p:spPr>
          <p:txBody>
            <a:bodyPr wrap="none" rtlCol="0">
              <a:spAutoFit/>
            </a:bodyPr>
            <a:lstStyle/>
            <a:p>
              <a:pPr algn="l"/>
              <a:r>
                <a:rPr lang="en-US" sz="1800" b="1" dirty="0"/>
                <a:t>R=287 J K</a:t>
              </a:r>
              <a:r>
                <a:rPr lang="en-US" sz="1800" b="1" baseline="30000" dirty="0"/>
                <a:t>-1</a:t>
              </a:r>
              <a:r>
                <a:rPr lang="en-US" sz="1800" b="1" dirty="0"/>
                <a:t> kg</a:t>
              </a:r>
              <a:r>
                <a:rPr lang="en-US" sz="1800" b="1" baseline="30000" dirty="0"/>
                <a:t>-1</a:t>
              </a:r>
              <a:r>
                <a:rPr lang="en-US" sz="1800" b="1" dirty="0"/>
                <a:t>, </a:t>
              </a:r>
              <a:r>
                <a:rPr lang="en-US" sz="1800" b="1" dirty="0" err="1"/>
                <a:t>Tvp</a:t>
              </a:r>
              <a:r>
                <a:rPr lang="en-US" sz="1800" b="1" dirty="0"/>
                <a:t> and </a:t>
              </a:r>
              <a:r>
                <a:rPr lang="en-US" sz="1800" b="1" dirty="0" err="1"/>
                <a:t>Tve</a:t>
              </a:r>
              <a:r>
                <a:rPr lang="en-US" sz="1800" b="1" dirty="0"/>
                <a:t> are virtual Temp(=T+0.61q) for the parcel and environ.  </a:t>
              </a: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94</a:t>
            </a:fld>
            <a:endParaRPr lang="en-US"/>
          </a:p>
        </p:txBody>
      </p:sp>
      <p:pic>
        <p:nvPicPr>
          <p:cNvPr id="286722" name="Picture 2" descr="http://www.stuffintheair.com/images/Convection.gif"/>
          <p:cNvPicPr>
            <a:picLocks noChangeAspect="1" noChangeArrowheads="1"/>
          </p:cNvPicPr>
          <p:nvPr/>
        </p:nvPicPr>
        <p:blipFill>
          <a:blip r:embed="rId2" cstate="print"/>
          <a:srcRect/>
          <a:stretch>
            <a:fillRect/>
          </a:stretch>
        </p:blipFill>
        <p:spPr bwMode="auto">
          <a:xfrm>
            <a:off x="3276600" y="533398"/>
            <a:ext cx="5334000" cy="6248402"/>
          </a:xfrm>
          <a:prstGeom prst="rect">
            <a:avLst/>
          </a:prstGeom>
          <a:noFill/>
        </p:spPr>
      </p:pic>
      <p:sp>
        <p:nvSpPr>
          <p:cNvPr id="4" name="TextBox 3"/>
          <p:cNvSpPr txBox="1"/>
          <p:nvPr/>
        </p:nvSpPr>
        <p:spPr>
          <a:xfrm>
            <a:off x="217710" y="5612676"/>
            <a:ext cx="3066865" cy="369332"/>
          </a:xfrm>
          <a:prstGeom prst="rect">
            <a:avLst/>
          </a:prstGeom>
          <a:noFill/>
        </p:spPr>
        <p:txBody>
          <a:bodyPr wrap="none" rtlCol="0">
            <a:spAutoFit/>
          </a:bodyPr>
          <a:lstStyle/>
          <a:p>
            <a:r>
              <a:rPr lang="en-US" sz="1800" b="1" dirty="0">
                <a:solidFill>
                  <a:schemeClr val="tx2"/>
                </a:solidFill>
              </a:rPr>
              <a:t>Lifting condensation level (LCL)</a:t>
            </a:r>
          </a:p>
        </p:txBody>
      </p:sp>
      <p:sp>
        <p:nvSpPr>
          <p:cNvPr id="5" name="TextBox 4"/>
          <p:cNvSpPr txBox="1"/>
          <p:nvPr/>
        </p:nvSpPr>
        <p:spPr>
          <a:xfrm>
            <a:off x="319215" y="4038600"/>
            <a:ext cx="2983509" cy="369332"/>
          </a:xfrm>
          <a:prstGeom prst="rect">
            <a:avLst/>
          </a:prstGeom>
          <a:noFill/>
        </p:spPr>
        <p:txBody>
          <a:bodyPr wrap="none" rtlCol="0">
            <a:spAutoFit/>
          </a:bodyPr>
          <a:lstStyle/>
          <a:p>
            <a:r>
              <a:rPr lang="en-US" sz="1800" b="1" dirty="0">
                <a:solidFill>
                  <a:schemeClr val="tx2"/>
                </a:solidFill>
              </a:rPr>
              <a:t>Level of Free Convection (LFC)</a:t>
            </a:r>
          </a:p>
        </p:txBody>
      </p:sp>
      <p:sp>
        <p:nvSpPr>
          <p:cNvPr id="6" name="TextBox 5"/>
          <p:cNvSpPr txBox="1"/>
          <p:nvPr/>
        </p:nvSpPr>
        <p:spPr>
          <a:xfrm>
            <a:off x="1447800" y="2090055"/>
            <a:ext cx="1765228" cy="369332"/>
          </a:xfrm>
          <a:prstGeom prst="rect">
            <a:avLst/>
          </a:prstGeom>
          <a:noFill/>
        </p:spPr>
        <p:txBody>
          <a:bodyPr wrap="none" rtlCol="0">
            <a:spAutoFit/>
          </a:bodyPr>
          <a:lstStyle/>
          <a:p>
            <a:r>
              <a:rPr lang="en-US" sz="1800" b="1" dirty="0">
                <a:solidFill>
                  <a:schemeClr val="tx2"/>
                </a:solidFill>
              </a:rPr>
              <a:t>Equilibrium Level</a:t>
            </a:r>
          </a:p>
        </p:txBody>
      </p:sp>
      <p:sp>
        <p:nvSpPr>
          <p:cNvPr id="7" name="Rectangle 2"/>
          <p:cNvSpPr txBox="1">
            <a:spLocks noChangeArrowheads="1"/>
          </p:cNvSpPr>
          <p:nvPr/>
        </p:nvSpPr>
        <p:spPr>
          <a:xfrm>
            <a:off x="-9906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(5)</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8" name="TextBox 7"/>
          <p:cNvSpPr txBox="1"/>
          <p:nvPr/>
        </p:nvSpPr>
        <p:spPr>
          <a:xfrm>
            <a:off x="5286654" y="3212068"/>
            <a:ext cx="652743" cy="338554"/>
          </a:xfrm>
          <a:prstGeom prst="rect">
            <a:avLst/>
          </a:prstGeom>
          <a:noFill/>
        </p:spPr>
        <p:txBody>
          <a:bodyPr wrap="none" rtlCol="0">
            <a:spAutoFit/>
          </a:bodyPr>
          <a:lstStyle/>
          <a:p>
            <a:r>
              <a:rPr lang="en-US" sz="1600" b="1" dirty="0">
                <a:solidFill>
                  <a:schemeClr val="tx2"/>
                </a:solidFill>
              </a:rPr>
              <a:t>CAPE</a:t>
            </a:r>
          </a:p>
        </p:txBody>
      </p:sp>
      <p:sp>
        <p:nvSpPr>
          <p:cNvPr id="9" name="TextBox 8"/>
          <p:cNvSpPr txBox="1"/>
          <p:nvPr/>
        </p:nvSpPr>
        <p:spPr>
          <a:xfrm>
            <a:off x="5633142" y="5158310"/>
            <a:ext cx="474810" cy="338554"/>
          </a:xfrm>
          <a:prstGeom prst="rect">
            <a:avLst/>
          </a:prstGeom>
          <a:noFill/>
        </p:spPr>
        <p:txBody>
          <a:bodyPr wrap="none" rtlCol="0">
            <a:spAutoFit/>
          </a:bodyPr>
          <a:lstStyle/>
          <a:p>
            <a:r>
              <a:rPr lang="en-US" sz="1600" b="1" dirty="0">
                <a:solidFill>
                  <a:schemeClr val="tx2"/>
                </a:solidFill>
              </a:rPr>
              <a:t>CIN</a:t>
            </a:r>
          </a:p>
        </p:txBody>
      </p:sp>
      <p:cxnSp>
        <p:nvCxnSpPr>
          <p:cNvPr id="11" name="Straight Arrow Connector 10"/>
          <p:cNvCxnSpPr/>
          <p:nvPr/>
        </p:nvCxnSpPr>
        <p:spPr bwMode="auto">
          <a:xfrm>
            <a:off x="3206931" y="5817324"/>
            <a:ext cx="2514600" cy="152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3" name="Straight Arrow Connector 12"/>
          <p:cNvCxnSpPr/>
          <p:nvPr/>
        </p:nvCxnSpPr>
        <p:spPr bwMode="auto">
          <a:xfrm>
            <a:off x="3226524" y="4241076"/>
            <a:ext cx="2209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5" name="Straight Arrow Connector 14"/>
          <p:cNvCxnSpPr/>
          <p:nvPr/>
        </p:nvCxnSpPr>
        <p:spPr bwMode="auto">
          <a:xfrm>
            <a:off x="3124200" y="2305593"/>
            <a:ext cx="1828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95</a:t>
            </a:fld>
            <a:endParaRPr lang="en-US"/>
          </a:p>
        </p:txBody>
      </p:sp>
      <p:grpSp>
        <p:nvGrpSpPr>
          <p:cNvPr id="3" name="Group 4"/>
          <p:cNvGrpSpPr/>
          <p:nvPr/>
        </p:nvGrpSpPr>
        <p:grpSpPr>
          <a:xfrm>
            <a:off x="94128" y="7360"/>
            <a:ext cx="8920920" cy="6804320"/>
            <a:chOff x="94128" y="7360"/>
            <a:chExt cx="8920920" cy="6804320"/>
          </a:xfrm>
        </p:grpSpPr>
        <p:pic>
          <p:nvPicPr>
            <p:cNvPr id="308226" name="Picture 2"/>
            <p:cNvPicPr>
              <a:picLocks noChangeAspect="1" noChangeArrowheads="1"/>
            </p:cNvPicPr>
            <p:nvPr/>
          </p:nvPicPr>
          <p:blipFill>
            <a:blip r:embed="rId2" cstate="print"/>
            <a:srcRect/>
            <a:stretch>
              <a:fillRect/>
            </a:stretch>
          </p:blipFill>
          <p:spPr bwMode="auto">
            <a:xfrm>
              <a:off x="94128" y="29880"/>
              <a:ext cx="8915400" cy="6781800"/>
            </a:xfrm>
            <a:prstGeom prst="rect">
              <a:avLst/>
            </a:prstGeom>
            <a:noFill/>
            <a:ln w="9525">
              <a:noFill/>
              <a:miter lim="800000"/>
              <a:headEnd/>
              <a:tailEnd/>
            </a:ln>
          </p:spPr>
        </p:pic>
        <p:sp>
          <p:nvSpPr>
            <p:cNvPr id="4" name="Rectangle 3"/>
            <p:cNvSpPr/>
            <p:nvPr/>
          </p:nvSpPr>
          <p:spPr bwMode="auto">
            <a:xfrm>
              <a:off x="6957648" y="7360"/>
              <a:ext cx="20574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TextBox 5"/>
          <p:cNvSpPr txBox="1"/>
          <p:nvPr/>
        </p:nvSpPr>
        <p:spPr>
          <a:xfrm>
            <a:off x="2033075" y="6406662"/>
            <a:ext cx="3113353" cy="400110"/>
          </a:xfrm>
          <a:prstGeom prst="rect">
            <a:avLst/>
          </a:prstGeom>
          <a:noFill/>
        </p:spPr>
        <p:txBody>
          <a:bodyPr wrap="none" rtlCol="0">
            <a:spAutoFit/>
          </a:bodyPr>
          <a:lstStyle/>
          <a:p>
            <a:r>
              <a:rPr lang="en-US" sz="2000" b="1" dirty="0"/>
              <a:t>due to low-level convergence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96</a:t>
            </a:fld>
            <a:endParaRPr lang="en-US" dirty="0">
              <a:solidFill>
                <a:schemeClr val="bg2"/>
              </a:solidFill>
            </a:endParaRPr>
          </a:p>
        </p:txBody>
      </p:sp>
      <p:sp>
        <p:nvSpPr>
          <p:cNvPr id="8" name="Rectangle 2"/>
          <p:cNvSpPr txBox="1">
            <a:spLocks noChangeArrowheads="1"/>
          </p:cNvSpPr>
          <p:nvPr/>
        </p:nvSpPr>
        <p:spPr>
          <a:xfrm>
            <a:off x="457200" y="381000"/>
            <a:ext cx="8610600" cy="48006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endParaRPr lang="en-US" sz="3600" b="1" kern="0" dirty="0">
              <a:solidFill>
                <a:srgbClr val="FF3300"/>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Mid-term Exam: </a:t>
            </a:r>
          </a:p>
          <a:p>
            <a:pPr>
              <a:defRPr/>
            </a:pPr>
            <a:r>
              <a:rPr lang="en-US" sz="3600" b="1" kern="0" dirty="0">
                <a:solidFill>
                  <a:srgbClr val="FF3300"/>
                </a:solidFill>
                <a:latin typeface="Arial" charset="0"/>
                <a:ea typeface="SimSun" pitchFamily="2" charset="-122"/>
              </a:rPr>
              <a:t>Wednesday, October 15, 1:10-2:30pm</a:t>
            </a:r>
          </a:p>
          <a:p>
            <a:pPr>
              <a:defRPr/>
            </a:pPr>
            <a:r>
              <a:rPr lang="en-US" sz="3600" b="1" kern="0" dirty="0">
                <a:solidFill>
                  <a:srgbClr val="FF3300"/>
                </a:solidFill>
                <a:latin typeface="Arial" charset="0"/>
                <a:ea typeface="SimSun" pitchFamily="2" charset="-122"/>
              </a:rPr>
              <a:t>ETEC 482</a:t>
            </a:r>
          </a:p>
          <a:p>
            <a:pPr>
              <a:defRPr/>
            </a:pPr>
            <a:endParaRPr lang="en-US" sz="3600" b="1" kern="0" dirty="0">
              <a:solidFill>
                <a:srgbClr val="FF3300"/>
              </a:solidFill>
              <a:latin typeface="Arial" charset="0"/>
              <a:ea typeface="SimSun" pitchFamily="2" charset="-122"/>
            </a:endParaRPr>
          </a:p>
          <a:p>
            <a:pPr algn="l">
              <a:defRPr/>
            </a:pPr>
            <a:r>
              <a:rPr lang="en-US" sz="3600" b="1" kern="0" dirty="0">
                <a:solidFill>
                  <a:schemeClr val="accent2"/>
                </a:solidFill>
                <a:latin typeface="Arial" charset="0"/>
                <a:ea typeface="SimSun" pitchFamily="2" charset="-122"/>
              </a:rPr>
              <a:t>23  Multiple choice questions</a:t>
            </a:r>
          </a:p>
          <a:p>
            <a:pPr algn="l">
              <a:defRPr/>
            </a:pPr>
            <a:r>
              <a:rPr lang="en-US" sz="3600" b="1" kern="0" dirty="0">
                <a:solidFill>
                  <a:schemeClr val="accent2"/>
                </a:solidFill>
                <a:latin typeface="Arial" charset="0"/>
                <a:ea typeface="SimSun" pitchFamily="2" charset="-122"/>
              </a:rPr>
              <a:t> 6   Individual questions, mostly 	descriptive ones.     </a:t>
            </a:r>
          </a:p>
        </p:txBody>
      </p:sp>
    </p:spTree>
  </p:cSld>
  <p:clrMapOvr>
    <a:masterClrMapping/>
  </p:clrMapOvr>
  <p:transition>
    <p:wipe/>
  </p:transition>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61418</TotalTime>
  <Words>5343</Words>
  <Application>Microsoft Office PowerPoint</Application>
  <PresentationFormat>On-screen Show (4:3)</PresentationFormat>
  <Paragraphs>798</Paragraphs>
  <Slides>96</Slides>
  <Notes>34</Notes>
  <HiddenSlides>16</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96</vt:i4>
      </vt:variant>
    </vt:vector>
  </HeadingPairs>
  <TitlesOfParts>
    <vt:vector size="109" baseType="lpstr">
      <vt:lpstr>Arial</vt:lpstr>
      <vt:lpstr>Arial Narrow</vt:lpstr>
      <vt:lpstr>Calibri</vt:lpstr>
      <vt:lpstr>Comic Sans MS</vt:lpstr>
      <vt:lpstr>Microsoft Sans Serif</vt:lpstr>
      <vt:lpstr>Symbol</vt:lpstr>
      <vt:lpstr>Times New Roman</vt:lpstr>
      <vt:lpstr>Wingdings</vt:lpstr>
      <vt:lpstr>Blank Presentation</vt:lpstr>
      <vt:lpstr>16_Blank Presentation</vt:lpstr>
      <vt:lpstr>1_Blank Presentation</vt:lpstr>
      <vt:lpstr>trans</vt:lpstr>
      <vt:lpstr>Equation</vt:lpstr>
      <vt:lpstr>A ATM551, Lecture #25  Mid-term Exam Review</vt:lpstr>
      <vt:lpstr>Topics Covered So Far:</vt:lpstr>
      <vt:lpstr>PowerPoint Presentation</vt:lpstr>
      <vt:lpstr>PowerPoint Presentation</vt:lpstr>
      <vt:lpstr>Weather vs. Climate </vt:lpstr>
      <vt:lpstr>2. Current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History of Earth’s Climate</vt:lpstr>
      <vt:lpstr>PowerPoint Presentation</vt:lpstr>
      <vt:lpstr>PowerPoint Presentation</vt:lpstr>
      <vt:lpstr>PowerPoint Presentation</vt:lpstr>
      <vt:lpstr>PowerPoint Presentation</vt:lpstr>
      <vt:lpstr>PowerPoint Presentation</vt:lpstr>
      <vt:lpstr>Ice Age</vt:lpstr>
      <vt:lpstr>PowerPoint Presentation</vt:lpstr>
      <vt:lpstr>Earth’s Movements</vt:lpstr>
      <vt:lpstr>PowerPoint Presentation</vt:lpstr>
      <vt:lpstr>4. Global Energy Balance</vt:lpstr>
      <vt:lpstr>PowerPoint Presentation</vt:lpstr>
      <vt:lpstr>PowerPoint Presentation</vt:lpstr>
      <vt:lpstr>PowerPoint Presentation</vt:lpstr>
      <vt:lpstr>PowerPoint Presentation</vt:lpstr>
      <vt:lpstr>PowerPoint Presentation</vt:lpstr>
      <vt:lpstr>5. Surface Energy Balance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The Global Hydrologic Cycle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Atmospheric 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Zonal-mean Atmospheric Circulation</vt:lpstr>
      <vt:lpstr>PowerPoint Presentation</vt:lpstr>
      <vt:lpstr>PowerPoint Presentation</vt:lpstr>
      <vt:lpstr>PowerPoint Presentation</vt:lpstr>
      <vt:lpstr>8. Ocean and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Overturning Circulation</vt:lpstr>
      <vt:lpstr>9. Water Vapor, Clouds and Aerosols </vt:lpstr>
      <vt:lpstr>PowerPoint Presentation</vt:lpstr>
      <vt:lpstr>PowerPoint Presentation</vt:lpstr>
      <vt:lpstr>PowerPoint Presentation</vt:lpstr>
      <vt:lpstr>PowerPoint Presentation</vt:lpstr>
      <vt:lpstr>PowerPoint Presentation</vt:lpstr>
      <vt:lpstr>10. Atmospheric Convection</vt:lpstr>
      <vt:lpstr>PowerPoint Presentation</vt:lpstr>
      <vt:lpstr>PowerPoint Presentation</vt:lpstr>
      <vt:lpstr>PowerPoint Presentation</vt:lpstr>
      <vt:lpstr>PowerPoint Presentation</vt:lpstr>
      <vt:lpstr>Quantifying Convection – Dry Convection</vt:lpstr>
      <vt:lpstr>PowerPoint Presentation</vt:lpstr>
      <vt:lpstr>PowerPoint Presentation</vt:lpstr>
      <vt:lpstr>PowerPoint Presentation</vt:lpstr>
      <vt:lpstr>PowerPoint Presentation</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872</cp:revision>
  <cp:lastPrinted>2001-10-12T22:50:52Z</cp:lastPrinted>
  <dcterms:created xsi:type="dcterms:W3CDTF">2001-07-28T22:10:26Z</dcterms:created>
  <dcterms:modified xsi:type="dcterms:W3CDTF">2025-10-08T16:59:49Z</dcterms:modified>
</cp:coreProperties>
</file>