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3" r:id="rId2"/>
    <p:sldMasterId id="2147483743" r:id="rId3"/>
    <p:sldMasterId id="2147483801" r:id="rId4"/>
    <p:sldMasterId id="2147483813" r:id="rId5"/>
    <p:sldMasterId id="2147483818" r:id="rId6"/>
    <p:sldMasterId id="2147483830" r:id="rId7"/>
    <p:sldMasterId id="2147483834" r:id="rId8"/>
    <p:sldMasterId id="2147483848" r:id="rId9"/>
    <p:sldMasterId id="2147483860" r:id="rId10"/>
    <p:sldMasterId id="2147483872" r:id="rId11"/>
    <p:sldMasterId id="2147483884" r:id="rId12"/>
    <p:sldMasterId id="2147483896" r:id="rId13"/>
    <p:sldMasterId id="2147483911" r:id="rId14"/>
    <p:sldMasterId id="2147483925" r:id="rId15"/>
  </p:sldMasterIdLst>
  <p:notesMasterIdLst>
    <p:notesMasterId r:id="rId164"/>
  </p:notesMasterIdLst>
  <p:handoutMasterIdLst>
    <p:handoutMasterId r:id="rId165"/>
  </p:handoutMasterIdLst>
  <p:sldIdLst>
    <p:sldId id="468" r:id="rId16"/>
    <p:sldId id="556" r:id="rId17"/>
    <p:sldId id="665" r:id="rId18"/>
    <p:sldId id="729" r:id="rId19"/>
    <p:sldId id="1306" r:id="rId20"/>
    <p:sldId id="1311" r:id="rId21"/>
    <p:sldId id="1312" r:id="rId22"/>
    <p:sldId id="1313" r:id="rId23"/>
    <p:sldId id="1216" r:id="rId24"/>
    <p:sldId id="1217" r:id="rId25"/>
    <p:sldId id="1218" r:id="rId26"/>
    <p:sldId id="1220" r:id="rId27"/>
    <p:sldId id="1223" r:id="rId28"/>
    <p:sldId id="1206" r:id="rId29"/>
    <p:sldId id="1214" r:id="rId30"/>
    <p:sldId id="1314" r:id="rId31"/>
    <p:sldId id="1315" r:id="rId32"/>
    <p:sldId id="689" r:id="rId33"/>
    <p:sldId id="673" r:id="rId34"/>
    <p:sldId id="674" r:id="rId35"/>
    <p:sldId id="675" r:id="rId36"/>
    <p:sldId id="690" r:id="rId37"/>
    <p:sldId id="698" r:id="rId38"/>
    <p:sldId id="695" r:id="rId39"/>
    <p:sldId id="696" r:id="rId40"/>
    <p:sldId id="692" r:id="rId41"/>
    <p:sldId id="711" r:id="rId42"/>
    <p:sldId id="693" r:id="rId43"/>
    <p:sldId id="712" r:id="rId44"/>
    <p:sldId id="657" r:id="rId45"/>
    <p:sldId id="686" r:id="rId46"/>
    <p:sldId id="746" r:id="rId47"/>
    <p:sldId id="659" r:id="rId48"/>
    <p:sldId id="1316" r:id="rId49"/>
    <p:sldId id="747" r:id="rId50"/>
    <p:sldId id="521" r:id="rId51"/>
    <p:sldId id="1317" r:id="rId52"/>
    <p:sldId id="666" r:id="rId53"/>
    <p:sldId id="667" r:id="rId54"/>
    <p:sldId id="668" r:id="rId55"/>
    <p:sldId id="752" r:id="rId56"/>
    <p:sldId id="670" r:id="rId57"/>
    <p:sldId id="671" r:id="rId58"/>
    <p:sldId id="676" r:id="rId59"/>
    <p:sldId id="681" r:id="rId60"/>
    <p:sldId id="684" r:id="rId61"/>
    <p:sldId id="685" r:id="rId62"/>
    <p:sldId id="738" r:id="rId63"/>
    <p:sldId id="726" r:id="rId64"/>
    <p:sldId id="744" r:id="rId65"/>
    <p:sldId id="740" r:id="rId66"/>
    <p:sldId id="745" r:id="rId67"/>
    <p:sldId id="1318" r:id="rId68"/>
    <p:sldId id="749" r:id="rId69"/>
    <p:sldId id="1319" r:id="rId70"/>
    <p:sldId id="753" r:id="rId71"/>
    <p:sldId id="1320" r:id="rId72"/>
    <p:sldId id="1321" r:id="rId73"/>
    <p:sldId id="1233" r:id="rId74"/>
    <p:sldId id="1234" r:id="rId75"/>
    <p:sldId id="1237" r:id="rId76"/>
    <p:sldId id="1236" r:id="rId77"/>
    <p:sldId id="1322" r:id="rId78"/>
    <p:sldId id="1255" r:id="rId79"/>
    <p:sldId id="1239" r:id="rId80"/>
    <p:sldId id="1263" r:id="rId81"/>
    <p:sldId id="1267" r:id="rId82"/>
    <p:sldId id="1270" r:id="rId83"/>
    <p:sldId id="1238" r:id="rId84"/>
    <p:sldId id="1264" r:id="rId85"/>
    <p:sldId id="1265" r:id="rId86"/>
    <p:sldId id="1272" r:id="rId87"/>
    <p:sldId id="1196" r:id="rId88"/>
    <p:sldId id="1323" r:id="rId89"/>
    <p:sldId id="1219" r:id="rId90"/>
    <p:sldId id="1256" r:id="rId91"/>
    <p:sldId id="1257" r:id="rId92"/>
    <p:sldId id="1229" r:id="rId93"/>
    <p:sldId id="1253" r:id="rId94"/>
    <p:sldId id="1324" r:id="rId95"/>
    <p:sldId id="1242" r:id="rId96"/>
    <p:sldId id="1241" r:id="rId97"/>
    <p:sldId id="1246" r:id="rId98"/>
    <p:sldId id="1325" r:id="rId99"/>
    <p:sldId id="1254" r:id="rId100"/>
    <p:sldId id="1247" r:id="rId101"/>
    <p:sldId id="1250" r:id="rId102"/>
    <p:sldId id="1252" r:id="rId103"/>
    <p:sldId id="1249" r:id="rId104"/>
    <p:sldId id="1245" r:id="rId105"/>
    <p:sldId id="1243" r:id="rId106"/>
    <p:sldId id="1244" r:id="rId107"/>
    <p:sldId id="1326" r:id="rId108"/>
    <p:sldId id="1327" r:id="rId109"/>
    <p:sldId id="949" r:id="rId110"/>
    <p:sldId id="951" r:id="rId111"/>
    <p:sldId id="952" r:id="rId112"/>
    <p:sldId id="1328" r:id="rId113"/>
    <p:sldId id="946" r:id="rId114"/>
    <p:sldId id="945" r:id="rId115"/>
    <p:sldId id="969" r:id="rId116"/>
    <p:sldId id="957" r:id="rId117"/>
    <p:sldId id="970" r:id="rId118"/>
    <p:sldId id="958" r:id="rId119"/>
    <p:sldId id="962" r:id="rId120"/>
    <p:sldId id="963" r:id="rId121"/>
    <p:sldId id="976" r:id="rId122"/>
    <p:sldId id="977" r:id="rId123"/>
    <p:sldId id="1329" r:id="rId124"/>
    <p:sldId id="980" r:id="rId125"/>
    <p:sldId id="981" r:id="rId126"/>
    <p:sldId id="983" r:id="rId127"/>
    <p:sldId id="1330" r:id="rId128"/>
    <p:sldId id="1156" r:id="rId129"/>
    <p:sldId id="1182" r:id="rId130"/>
    <p:sldId id="1200" r:id="rId131"/>
    <p:sldId id="1331" r:id="rId132"/>
    <p:sldId id="1183" r:id="rId133"/>
    <p:sldId id="1190" r:id="rId134"/>
    <p:sldId id="1189" r:id="rId135"/>
    <p:sldId id="1186" r:id="rId136"/>
    <p:sldId id="1209" r:id="rId137"/>
    <p:sldId id="1198" r:id="rId138"/>
    <p:sldId id="1195" r:id="rId139"/>
    <p:sldId id="1332" r:id="rId140"/>
    <p:sldId id="697" r:id="rId141"/>
    <p:sldId id="1202" r:id="rId142"/>
    <p:sldId id="1203" r:id="rId143"/>
    <p:sldId id="683" r:id="rId144"/>
    <p:sldId id="1205" r:id="rId145"/>
    <p:sldId id="1215" r:id="rId146"/>
    <p:sldId id="1213" r:id="rId147"/>
    <p:sldId id="1333" r:id="rId148"/>
    <p:sldId id="687" r:id="rId149"/>
    <p:sldId id="1334" r:id="rId150"/>
    <p:sldId id="1335" r:id="rId151"/>
    <p:sldId id="1336" r:id="rId152"/>
    <p:sldId id="836" r:id="rId153"/>
    <p:sldId id="688" r:id="rId154"/>
    <p:sldId id="1337" r:id="rId155"/>
    <p:sldId id="703" r:id="rId156"/>
    <p:sldId id="704" r:id="rId157"/>
    <p:sldId id="1338" r:id="rId158"/>
    <p:sldId id="1221" r:id="rId159"/>
    <p:sldId id="1222" r:id="rId160"/>
    <p:sldId id="1339" r:id="rId161"/>
    <p:sldId id="1224" r:id="rId162"/>
    <p:sldId id="1340" r:id="rId163"/>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64" autoAdjust="0"/>
    <p:restoredTop sz="95377" autoAdjust="0"/>
  </p:normalViewPr>
  <p:slideViewPr>
    <p:cSldViewPr>
      <p:cViewPr varScale="1">
        <p:scale>
          <a:sx n="85" d="100"/>
          <a:sy n="85" d="100"/>
        </p:scale>
        <p:origin x="291" y="3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146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5.xml"/><Relationship Id="rId95" Type="http://schemas.openxmlformats.org/officeDocument/2006/relationships/slide" Target="slides/slide80.xml"/><Relationship Id="rId160" Type="http://schemas.openxmlformats.org/officeDocument/2006/relationships/slide" Target="slides/slide145.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2" Type="http://schemas.openxmlformats.org/officeDocument/2006/relationships/slideMaster" Target="slideMasters/slideMaster12.xml"/><Relationship Id="rId33" Type="http://schemas.openxmlformats.org/officeDocument/2006/relationships/slide" Target="slides/slide18.xml"/><Relationship Id="rId108" Type="http://schemas.openxmlformats.org/officeDocument/2006/relationships/slide" Target="slides/slide93.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slide" Target="slides/slide146.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slide" Target="slides/slide14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slide" Target="slides/slide148.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handoutMaster" Target="handoutMasters/handoutMaster1.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s>
</file>

<file path=ppt/_rels/viewProps.xml.rels><?xml version="1.0" encoding="UTF-8" standalone="yes"?>
<Relationships xmlns="http://schemas.openxmlformats.org/package/2006/relationships"><Relationship Id="rId1"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3471121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21301674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27816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23C1E908-BE1C-46C9-A30B-F65797744A83}"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norm.pacific_x.sec3.jpg</a:t>
            </a:r>
          </a:p>
        </p:txBody>
      </p:sp>
    </p:spTree>
    <p:extLst>
      <p:ext uri="{BB962C8B-B14F-4D97-AF65-F5344CB8AC3E}">
        <p14:creationId xmlns:p14="http://schemas.microsoft.com/office/powerpoint/2010/main" val="2753900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491016AE-E704-4746-9642-895CFDFB203C}"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7827" name="Rectangle 1026"/>
          <p:cNvSpPr>
            <a:spLocks noGrp="1" noRot="1" noChangeAspect="1" noChangeArrowheads="1" noTextEdit="1"/>
          </p:cNvSpPr>
          <p:nvPr>
            <p:ph type="sldImg"/>
          </p:nvPr>
        </p:nvSpPr>
        <p:spPr>
          <a:ln/>
        </p:spPr>
      </p:sp>
      <p:sp>
        <p:nvSpPr>
          <p:cNvPr id="77828" name="Rectangle 1027"/>
          <p:cNvSpPr>
            <a:spLocks noGrp="1" noChangeArrowheads="1"/>
          </p:cNvSpPr>
          <p:nvPr>
            <p:ph type="body" idx="1"/>
          </p:nvPr>
        </p:nvSpPr>
        <p:spPr>
          <a:noFill/>
          <a:ln/>
        </p:spPr>
        <p:txBody>
          <a:bodyPr/>
          <a:lstStyle/>
          <a:p>
            <a:pPr eaLnBrk="1" hangingPunct="1"/>
            <a:r>
              <a:rPr lang="en-US">
                <a:ea typeface="ＭＳ Ｐゴシック" pitchFamily="-128" charset="-128"/>
              </a:rPr>
              <a:t>thermocline.anom.clr.eps</a:t>
            </a:r>
          </a:p>
        </p:txBody>
      </p:sp>
    </p:spTree>
    <p:extLst>
      <p:ext uri="{BB962C8B-B14F-4D97-AF65-F5344CB8AC3E}">
        <p14:creationId xmlns:p14="http://schemas.microsoft.com/office/powerpoint/2010/main" val="4101035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2EA656F-B253-4467-AA2E-A9E744765853}"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974575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4DC7014F-0F8A-44E1-9DF7-972B099CDBD9}"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pPr eaLnBrk="1" hangingPunct="1"/>
            <a:r>
              <a:rPr lang="en-US">
                <a:ea typeface="ＭＳ Ｐゴシック" pitchFamily="-128" charset="-128"/>
              </a:rPr>
              <a:t>Bjerknes_hypoth_nina.jpg </a:t>
            </a:r>
          </a:p>
        </p:txBody>
      </p:sp>
    </p:spTree>
    <p:extLst>
      <p:ext uri="{BB962C8B-B14F-4D97-AF65-F5344CB8AC3E}">
        <p14:creationId xmlns:p14="http://schemas.microsoft.com/office/powerpoint/2010/main" val="3500913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DFB8F40F-98B0-458C-AC99-82B158B9DC61}"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a:solidFill>
                  <a:srgbClr val="000000"/>
                </a:solidFill>
                <a:latin typeface="Lucida Grande" pitchFamily="28" charset="0"/>
                <a:ea typeface="ＭＳ Ｐゴシック" pitchFamily="-128" charset="-128"/>
              </a:rPr>
              <a:t>nino.pacific_x.sec3.jpg  </a:t>
            </a:r>
            <a:r>
              <a:rPr lang="en-US">
                <a:ea typeface="ＭＳ Ｐゴシック" pitchFamily="-128" charset="-128"/>
              </a:rPr>
              <a:t>(From </a:t>
            </a:r>
            <a:r>
              <a:rPr lang="en-US">
                <a:solidFill>
                  <a:srgbClr val="000000"/>
                </a:solidFill>
                <a:latin typeface="Lucida Grande" pitchFamily="28" charset="0"/>
                <a:ea typeface="ＭＳ Ｐゴシック" pitchFamily="-128" charset="-128"/>
              </a:rPr>
              <a:t>el-la.pacific_x.sec3.eps)</a:t>
            </a:r>
          </a:p>
        </p:txBody>
      </p:sp>
    </p:spTree>
    <p:extLst>
      <p:ext uri="{BB962C8B-B14F-4D97-AF65-F5344CB8AC3E}">
        <p14:creationId xmlns:p14="http://schemas.microsoft.com/office/powerpoint/2010/main" val="273524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24797D6C-A363-4D6F-B77F-89CC7588DAC7}"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ENSO_stages.gif</a:t>
            </a:r>
          </a:p>
        </p:txBody>
      </p:sp>
    </p:spTree>
    <p:extLst>
      <p:ext uri="{BB962C8B-B14F-4D97-AF65-F5344CB8AC3E}">
        <p14:creationId xmlns:p14="http://schemas.microsoft.com/office/powerpoint/2010/main" val="3834186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EA44195F-82B4-48C0-B481-52546F1F2489}"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dirty="0">
              <a:ea typeface="ＭＳ Ｐゴシック" pitchFamily="-128" charset="-128"/>
            </a:endParaRPr>
          </a:p>
        </p:txBody>
      </p:sp>
    </p:spTree>
    <p:extLst>
      <p:ext uri="{BB962C8B-B14F-4D97-AF65-F5344CB8AC3E}">
        <p14:creationId xmlns:p14="http://schemas.microsoft.com/office/powerpoint/2010/main" val="555823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001930E8-1E23-4288-9DBE-A89D909EC90B}" type="slidenum">
              <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ea typeface="ＭＳ Ｐゴシック" pitchFamily="-128" charset="-128"/>
              </a:rPr>
              <a:t>ENSO_stages_rev.gif</a:t>
            </a:r>
          </a:p>
        </p:txBody>
      </p:sp>
    </p:spTree>
    <p:extLst>
      <p:ext uri="{BB962C8B-B14F-4D97-AF65-F5344CB8AC3E}">
        <p14:creationId xmlns:p14="http://schemas.microsoft.com/office/powerpoint/2010/main" val="3577584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mn-cs"/>
            </a:endParaRPr>
          </a:p>
        </p:txBody>
      </p:sp>
    </p:spTree>
    <p:extLst>
      <p:ext uri="{BB962C8B-B14F-4D97-AF65-F5344CB8AC3E}">
        <p14:creationId xmlns:p14="http://schemas.microsoft.com/office/powerpoint/2010/main" val="309249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87107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D52B14-DE23-1847-9573-CE902B7CD34E}" type="slidenum">
              <a:rPr kumimoji="0" lang="en-US" altLang="zh-CN" sz="1200" b="0" i="0" u="none" strike="noStrike" kern="1200" cap="none" spc="0" normalizeH="0" baseline="0" noProof="0" smtClean="0">
                <a:ln>
                  <a:noFill/>
                </a:ln>
                <a:solidFill>
                  <a:srgbClr val="000000"/>
                </a:solidFill>
                <a:effectLst/>
                <a:uLnTx/>
                <a:uFillTx/>
                <a:latin typeface="Arial" charset="0"/>
                <a:ea typeface="SimSun"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zh-CN" sz="1200" b="0" i="0" u="none" strike="noStrike" kern="1200" cap="none" spc="0" normalizeH="0" baseline="0" noProof="0" dirty="0">
              <a:ln>
                <a:noFill/>
              </a:ln>
              <a:solidFill>
                <a:srgbClr val="000000"/>
              </a:solidFill>
              <a:effectLst/>
              <a:uLnTx/>
              <a:uFillTx/>
              <a:latin typeface="Arial" charset="0"/>
              <a:ea typeface="SimSun" charset="0"/>
              <a:cs typeface="+mn-cs"/>
            </a:endParaRPr>
          </a:p>
        </p:txBody>
      </p:sp>
    </p:spTree>
    <p:extLst>
      <p:ext uri="{BB962C8B-B14F-4D97-AF65-F5344CB8AC3E}">
        <p14:creationId xmlns:p14="http://schemas.microsoft.com/office/powerpoint/2010/main" val="104427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6144009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7592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39628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61953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2937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Causes: reddening</a:t>
            </a:r>
            <a:r>
              <a:rPr lang="en-US" baseline="0" dirty="0"/>
              <a:t> of ENSO forced by atmospheric stochastic forcing. But the exact time scale of the IPO or PDO is thought to be determined by the transit time of ocean </a:t>
            </a:r>
            <a:r>
              <a:rPr lang="en-US" baseline="0" dirty="0" err="1"/>
              <a:t>Rossby</a:t>
            </a:r>
            <a:r>
              <a:rPr lang="en-US" baseline="0" dirty="0"/>
              <a:t> waves in the Pacific basin.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68915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a:t>
            </a:r>
            <a:r>
              <a:rPr lang="en-US" baseline="0" dirty="0"/>
              <a:t>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Positive NAO index phase shows a stronger than usual subtropical high pressure center and a deeper than normal Icelandic low. </a:t>
            </a:r>
            <a:br>
              <a:rPr lang="en-US" dirty="0"/>
            </a:br>
            <a:br>
              <a:rPr lang="en-US" dirty="0"/>
            </a:br>
            <a:r>
              <a:rPr lang="en-US" dirty="0"/>
              <a:t>The increased pressure difference results in more and stronger winter storms crossing the Atlantic Ocean on a more northerly track. </a:t>
            </a:r>
            <a:br>
              <a:rPr lang="en-US" dirty="0"/>
            </a:br>
            <a:br>
              <a:rPr lang="en-US" dirty="0"/>
            </a:br>
            <a:r>
              <a:rPr lang="en-US" dirty="0"/>
              <a:t>This results in warm and wet winters in Europe and in cold and dry winters in northern Canada and Greenland </a:t>
            </a:r>
            <a:br>
              <a:rPr lang="en-US" dirty="0"/>
            </a:br>
            <a:br>
              <a:rPr lang="en-US" dirty="0"/>
            </a:br>
            <a:r>
              <a:rPr lang="en-US" dirty="0"/>
              <a:t>The eastern US experiences mild and wet winter conditions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During NAO- phase: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negative NAO index phase shows a weak subtropical high and a weak Icelandic low. </a:t>
            </a:r>
            <a:br>
              <a:rPr lang="en-US" dirty="0"/>
            </a:br>
            <a:br>
              <a:rPr lang="en-US" dirty="0"/>
            </a:br>
            <a:r>
              <a:rPr lang="en-US" dirty="0"/>
              <a:t>The reduced pressure gradient results in fewer and weaker winter storms crossing on a more west-east pathway. </a:t>
            </a:r>
            <a:br>
              <a:rPr lang="en-US" dirty="0"/>
            </a:br>
            <a:br>
              <a:rPr lang="en-US" dirty="0"/>
            </a:br>
            <a:r>
              <a:rPr lang="en-US" dirty="0"/>
              <a:t>They bring moist air into the Mediterranean and cold air to northern Europe </a:t>
            </a:r>
            <a:br>
              <a:rPr lang="en-US" dirty="0"/>
            </a:br>
            <a:br>
              <a:rPr lang="en-US" dirty="0"/>
            </a:br>
            <a:r>
              <a:rPr lang="en-US" dirty="0"/>
              <a:t>The US east coast experiences more cold air outbreaks and hence snowy weather conditions. </a:t>
            </a:r>
            <a:br>
              <a:rPr lang="en-US" dirty="0"/>
            </a:br>
            <a:br>
              <a:rPr lang="en-US" dirty="0"/>
            </a:br>
            <a:r>
              <a:rPr lang="en-US" dirty="0"/>
              <a:t>Greenland, however, will have milder winter temperatures</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77079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1920-2018(?) annual-mean data </a:t>
            </a:r>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57893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67172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751144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pacemaker simulation is a fully coupled climate model simulation except for a specified region, where SST is specified based on observations or climatology, so that the response in other ocean basins to the specified regional SST can be quantified.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53</a:t>
            </a:fld>
            <a:endParaRPr lang="en-US"/>
          </a:p>
        </p:txBody>
      </p:sp>
    </p:spTree>
    <p:extLst>
      <p:ext uri="{BB962C8B-B14F-4D97-AF65-F5344CB8AC3E}">
        <p14:creationId xmlns:p14="http://schemas.microsoft.com/office/powerpoint/2010/main" val="407784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14400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340590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72469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TOA = Top-of-atmosphere</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58</a:t>
            </a:fld>
            <a:endParaRPr lang="en-US">
              <a:solidFill>
                <a:srgbClr val="EEECE1"/>
              </a:solidFill>
            </a:endParaRPr>
          </a:p>
        </p:txBody>
      </p:sp>
    </p:spTree>
    <p:extLst>
      <p:ext uri="{BB962C8B-B14F-4D97-AF65-F5344CB8AC3E}">
        <p14:creationId xmlns:p14="http://schemas.microsoft.com/office/powerpoint/2010/main" val="2176499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59</a:t>
            </a:fld>
            <a:endParaRPr lang="en-US">
              <a:solidFill>
                <a:srgbClr val="EEECE1"/>
              </a:solidFill>
            </a:endParaRPr>
          </a:p>
        </p:txBody>
      </p:sp>
    </p:spTree>
    <p:extLst>
      <p:ext uri="{BB962C8B-B14F-4D97-AF65-F5344CB8AC3E}">
        <p14:creationId xmlns:p14="http://schemas.microsoft.com/office/powerpoint/2010/main" val="1039203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64</a:t>
            </a:fld>
            <a:endParaRPr lang="en-US">
              <a:solidFill>
                <a:srgbClr val="EEECE1"/>
              </a:solidFill>
            </a:endParaRPr>
          </a:p>
        </p:txBody>
      </p:sp>
    </p:spTree>
    <p:extLst>
      <p:ext uri="{BB962C8B-B14F-4D97-AF65-F5344CB8AC3E}">
        <p14:creationId xmlns:p14="http://schemas.microsoft.com/office/powerpoint/2010/main" val="2896465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7429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03416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182046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46172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73</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46109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72469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AAFC37C-80AE-4C78-89E0-35F05E397696}" type="slidenum">
              <a:rPr kumimoji="0" lang="en-AU" sz="1200" b="1" i="0" u="none" strike="noStrike" kern="1200" cap="none" spc="0" normalizeH="0" baseline="0" noProof="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75</a:t>
            </a:fld>
            <a:endParaRPr kumimoji="0" lang="en-AU"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56580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4590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2xCO2 forcing = 3.7W/m2</a:t>
            </a:r>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00176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Solid</a:t>
            </a:r>
            <a:r>
              <a:rPr lang="en-US" baseline="0" dirty="0"/>
              <a:t> circles are estimates by </a:t>
            </a:r>
            <a:r>
              <a:rPr lang="en-US" baseline="0" dirty="0" err="1"/>
              <a:t>Soden</a:t>
            </a:r>
            <a:r>
              <a:rPr lang="en-US" baseline="0" dirty="0"/>
              <a:t> and Held (2006). The open circles are estimated with fixed RH by them.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73285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4649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Multi-model mean, A1B scenario,</a:t>
            </a:r>
            <a:r>
              <a:rPr lang="en-US" baseline="0" dirty="0"/>
              <a:t> CMIP3 models, stippling indicate the changes exceed the inter-model </a:t>
            </a:r>
            <a:r>
              <a:rPr lang="en-US" baseline="0" dirty="0" err="1"/>
              <a:t>s.d</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854993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AR4</a:t>
            </a:r>
            <a:r>
              <a:rPr lang="en-US" baseline="0" dirty="0"/>
              <a:t> models, A1B scenario</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2503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5. The 25 CMIP5 model-averaged percentage change (in % of the 1950–79) in (a) the amplitude of the mean</a:t>
            </a:r>
          </a:p>
          <a:p>
            <a:pPr algn="l"/>
            <a:r>
              <a:rPr lang="en-US" sz="1800" b="0" i="0" u="none" strike="noStrike" baseline="0" dirty="0">
                <a:latin typeface="AdvPSTIM10-R"/>
              </a:rPr>
              <a:t>seasonal cycle of daily surface air temperature (Tas) and (b) the standard deviation (SD) of Tas anomalies (i.e., with</a:t>
            </a:r>
          </a:p>
          <a:p>
            <a:pPr algn="l"/>
            <a:r>
              <a:rPr lang="en-US" sz="1800" b="0" i="0" u="none" strike="noStrike" baseline="0" dirty="0">
                <a:latin typeface="AdvPSTIM10-R"/>
              </a:rPr>
              <a:t>the 30-yr-mean seasonal cycle of each period removed from the daily Tas before calculating the SD, with all days</a:t>
            </a:r>
          </a:p>
          <a:p>
            <a:pPr algn="l"/>
            <a:r>
              <a:rPr lang="en-US" sz="1800" b="0" i="0" u="none" strike="noStrike" baseline="0" dirty="0">
                <a:latin typeface="AdvPSTIM10-R"/>
              </a:rPr>
              <a:t>included) from 1950–79 to 2010–39 under the RCP8.5 scenario. (c),(d) As in (a),(b), but for changes from 1950–79</a:t>
            </a:r>
          </a:p>
          <a:p>
            <a:pPr algn="l"/>
            <a:r>
              <a:rPr lang="en-US" sz="1800" b="0" i="0" u="none" strike="noStrike" baseline="0" dirty="0">
                <a:latin typeface="AdvPSTIM10-R"/>
              </a:rPr>
              <a:t>to 2070–99. Stippling indicates at least 80% of the models agree on the sign of change.</a:t>
            </a:r>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19030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93</a:t>
            </a:fld>
            <a:endParaRPr lang="en-US">
              <a:solidFill>
                <a:srgbClr val="EEECE1"/>
              </a:solidFill>
            </a:endParaRPr>
          </a:p>
        </p:txBody>
      </p:sp>
    </p:spTree>
    <p:extLst>
      <p:ext uri="{BB962C8B-B14F-4D97-AF65-F5344CB8AC3E}">
        <p14:creationId xmlns:p14="http://schemas.microsoft.com/office/powerpoint/2010/main" val="3646109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83265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05498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22999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25393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180838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marL="0" marR="0" lvl="0" indent="0" algn="r" defTabSz="914400" rtl="0" eaLnBrk="0" fontAlgn="base" latinLnBrk="0" hangingPunct="0">
              <a:lnSpc>
                <a:spcPct val="100000"/>
              </a:lnSpc>
              <a:spcBef>
                <a:spcPct val="0"/>
              </a:spcBef>
              <a:spcAft>
                <a:spcPct val="0"/>
              </a:spcAft>
              <a:buClrTx/>
              <a:buSzTx/>
              <a:buFontTx/>
              <a:buNone/>
              <a:tabLst/>
              <a:defRPr/>
            </a:pPr>
            <a:fld id="{EF7A9C70-2109-4149-9703-82543572DB87}"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17123" name="Rectangle 2"/>
          <p:cNvSpPr>
            <a:spLocks noGrp="1" noRot="1" noChangeAspect="1" noChangeArrowheads="1" noTextEdit="1"/>
          </p:cNvSpPr>
          <p:nvPr>
            <p:ph type="sldImg"/>
          </p:nvPr>
        </p:nvSpPr>
        <p:spPr>
          <a:xfrm>
            <a:off x="1182688" y="698500"/>
            <a:ext cx="4645025" cy="3484563"/>
          </a:xfrm>
          <a:ln/>
        </p:spPr>
      </p:sp>
      <p:sp>
        <p:nvSpPr>
          <p:cNvPr id="517124" name="Rectangle 3"/>
          <p:cNvSpPr>
            <a:spLocks noGrp="1" noChangeArrowheads="1"/>
          </p:cNvSpPr>
          <p:nvPr>
            <p:ph type="body" idx="1"/>
          </p:nvPr>
        </p:nvSpPr>
        <p:spPr>
          <a:xfrm>
            <a:off x="701040" y="4415790"/>
            <a:ext cx="5608320" cy="4181767"/>
          </a:xfrm>
          <a:noFill/>
          <a:ln/>
        </p:spPr>
        <p:txBody>
          <a:bodyPr/>
          <a:lstStyle/>
          <a:p>
            <a:endParaRPr lang="en-US"/>
          </a:p>
        </p:txBody>
      </p:sp>
    </p:spTree>
    <p:extLst>
      <p:ext uri="{BB962C8B-B14F-4D97-AF65-F5344CB8AC3E}">
        <p14:creationId xmlns:p14="http://schemas.microsoft.com/office/powerpoint/2010/main" val="22929896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102</a:t>
            </a:fld>
            <a:endParaRPr lang="en-US"/>
          </a:p>
        </p:txBody>
      </p:sp>
    </p:spTree>
    <p:extLst>
      <p:ext uri="{BB962C8B-B14F-4D97-AF65-F5344CB8AC3E}">
        <p14:creationId xmlns:p14="http://schemas.microsoft.com/office/powerpoint/2010/main" val="40955152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18915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T42</a:t>
            </a:r>
            <a:r>
              <a:rPr lang="en-US" baseline="0" dirty="0"/>
              <a:t> ~ 280km, T85 _ 140 km,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8910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PSTIM10-R"/>
              </a:rPr>
              <a:t>FIG. 11. The (a),(b),(e),(f) time series and (c),(d),(g),(h) spatial patterns of the first leading EOF mode of</a:t>
            </a:r>
          </a:p>
          <a:p>
            <a:pPr algn="l"/>
            <a:r>
              <a:rPr lang="en-US" sz="1800" b="0" i="0" u="none" strike="noStrike" baseline="0" dirty="0">
                <a:latin typeface="AdvPSTIM10-R"/>
              </a:rPr>
              <a:t>monthly anomalies (relative to the 1950–80 mean, with all months concatenated) of (left) surface air temperature</a:t>
            </a:r>
          </a:p>
          <a:p>
            <a:pPr algn="l"/>
            <a:r>
              <a:rPr lang="en-US" sz="1800" b="0" i="0" u="none" strike="noStrike" baseline="0" dirty="0">
                <a:latin typeface="AdvPSTIM10-R"/>
              </a:rPr>
              <a:t>(averaged over 72 model runs) and (right) sea ice concentration (averaged over 38 model runs) from the ensemble</a:t>
            </a:r>
          </a:p>
          <a:p>
            <a:pPr algn="l"/>
            <a:r>
              <a:rPr lang="en-US" sz="1800" b="0" i="0" u="none" strike="noStrike" baseline="0" dirty="0">
                <a:latin typeface="AdvPSTIM10-R"/>
              </a:rPr>
              <a:t>mean of the historical (for 1950–2005) and RCP8.5 (for 2006–2100) simulations by 38 CMIP5 models for the (a)–(d)</a:t>
            </a:r>
          </a:p>
          <a:p>
            <a:pPr algn="l"/>
            <a:r>
              <a:rPr lang="en-US" sz="1800" b="0" i="0" u="none" strike="noStrike" baseline="0" dirty="0">
                <a:latin typeface="AdvPSTIM10-R"/>
              </a:rPr>
              <a:t>northern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N) and (e)–(h) southern (50</a:t>
            </a:r>
            <a:r>
              <a:rPr lang="en-US" sz="1800" b="0" i="0" u="none" strike="noStrike" baseline="0" dirty="0">
                <a:latin typeface="AdvPS586B"/>
              </a:rPr>
              <a:t>8</a:t>
            </a:r>
            <a:r>
              <a:rPr lang="en-US" sz="1800" b="0" i="0" u="none" strike="noStrike" baseline="0" dirty="0">
                <a:latin typeface="AdvPSTIM10-R"/>
              </a:rPr>
              <a:t>–90</a:t>
            </a:r>
            <a:r>
              <a:rPr lang="en-US" sz="1800" b="0" i="0" u="none" strike="noStrike" baseline="0" dirty="0">
                <a:latin typeface="AdvPS586B"/>
              </a:rPr>
              <a:t>8</a:t>
            </a:r>
            <a:r>
              <a:rPr lang="en-US" sz="1800" b="0" i="0" u="none" strike="noStrike" baseline="0" dirty="0">
                <a:latin typeface="AdvPSTIM10-R"/>
              </a:rPr>
              <a:t>S) latitudes. Areas with less than 5% sea ice concentrations of</a:t>
            </a:r>
          </a:p>
          <a:p>
            <a:pPr algn="l"/>
            <a:r>
              <a:rPr lang="en-US" sz="1800" b="0" i="0" u="none" strike="noStrike" baseline="0" dirty="0">
                <a:latin typeface="AdvPSTIM10-R"/>
              </a:rPr>
              <a:t>the current (1950–79) mean were masked out in the sea ice analyses. In the time series plots, the two-colored lines</a:t>
            </a:r>
          </a:p>
          <a:p>
            <a:pPr algn="l"/>
            <a:r>
              <a:rPr lang="en-US" sz="1800" b="0" i="0" u="none" strike="noStrike" baseline="0" dirty="0">
                <a:latin typeface="AdvPSTIM10-R"/>
              </a:rPr>
              <a:t>connect the temporal coefficients corresponding to each of the two specific months while the coefficients for all the</a:t>
            </a:r>
          </a:p>
          <a:p>
            <a:pPr algn="l"/>
            <a:r>
              <a:rPr lang="en-US" sz="1800" b="0" i="0" u="none" strike="noStrike" baseline="0" dirty="0">
                <a:latin typeface="AdvPSTIM10-R"/>
              </a:rPr>
              <a:t>other months fall between them.</a:t>
            </a:r>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47504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solidFill>
                  <a:srgbClr val="EEECE1"/>
                </a:solidFill>
              </a:rPr>
              <a:pPr/>
              <a:t>107</a:t>
            </a:fld>
            <a:endParaRPr lang="en-US">
              <a:solidFill>
                <a:srgbClr val="EEECE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9796021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548315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109</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8119039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528255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112</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20729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113</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98115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146570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31163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48791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120</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01903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63742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121</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633538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123</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119327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124</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623893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solidFill>
                  <a:srgbClr val="EEECE1"/>
                </a:solidFill>
              </a:rPr>
              <a:pPr>
                <a:defRPr/>
              </a:pPr>
              <a:t>125</a:t>
            </a:fld>
            <a:endParaRPr lang="en-US">
              <a:solidFill>
                <a:srgbClr val="EEECE1"/>
              </a:solidFill>
            </a:endParaRPr>
          </a:p>
        </p:txBody>
      </p:sp>
    </p:spTree>
    <p:extLst>
      <p:ext uri="{BB962C8B-B14F-4D97-AF65-F5344CB8AC3E}">
        <p14:creationId xmlns:p14="http://schemas.microsoft.com/office/powerpoint/2010/main" val="22773428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126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703266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546087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uncertainty increases with time, while the impact of the noise from natural variations decreases with time. Model</a:t>
            </a:r>
            <a:r>
              <a:rPr lang="en-US" baseline="0" dirty="0"/>
              <a:t> errors decreases as models are improved over time.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128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735207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Forcing uncertainty increases with time, while the impact of the noise from natural variations decreases with time. Model</a:t>
            </a:r>
            <a:r>
              <a:rPr lang="en-US" baseline="0" dirty="0"/>
              <a:t> errors decreases as models are improved over time.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129</a:t>
            </a:fld>
            <a:endParaRPr lang="en-US"/>
          </a:p>
        </p:txBody>
      </p:sp>
    </p:spTree>
    <p:extLst>
      <p:ext uri="{BB962C8B-B14F-4D97-AF65-F5344CB8AC3E}">
        <p14:creationId xmlns:p14="http://schemas.microsoft.com/office/powerpoint/2010/main" val="3947911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549945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12.7: Percentage changes in global, land and ocean precipitation per °C of global warming for CMIP5 model</a:t>
            </a:r>
          </a:p>
          <a:p>
            <a:r>
              <a:rPr lang="en-US" sz="1200" kern="1200" baseline="0" dirty="0">
                <a:solidFill>
                  <a:schemeClr val="tx1"/>
                </a:solidFill>
                <a:latin typeface="Times New Roman" pitchFamily="18" charset="0"/>
                <a:ea typeface="+mn-ea"/>
                <a:cs typeface="+mn-cs"/>
              </a:rPr>
              <a:t>projections for the four RCPs, over the period 2006–2100. Changes are calculated relative to the mean precipitation and</a:t>
            </a:r>
          </a:p>
          <a:p>
            <a:r>
              <a:rPr lang="en-US" sz="1200" kern="1200" baseline="0" dirty="0">
                <a:solidFill>
                  <a:schemeClr val="tx1"/>
                </a:solidFill>
                <a:latin typeface="Times New Roman" pitchFamily="18" charset="0"/>
                <a:ea typeface="+mn-ea"/>
                <a:cs typeface="+mn-cs"/>
              </a:rPr>
              <a:t>temperature for 1986–2005 and the gradient of a least-squares fit through annual mean data for each model ensemble</a:t>
            </a:r>
          </a:p>
          <a:p>
            <a:r>
              <a:rPr lang="en-US" sz="1200" kern="1200" baseline="0" dirty="0">
                <a:solidFill>
                  <a:schemeClr val="tx1"/>
                </a:solidFill>
                <a:latin typeface="Times New Roman" pitchFamily="18" charset="0"/>
                <a:ea typeface="+mn-ea"/>
                <a:cs typeface="+mn-cs"/>
              </a:rPr>
              <a:t>mean is computed. Land and ocean values use global mean temperature in the denominator. Each </a:t>
            </a:r>
            <a:r>
              <a:rPr lang="en-US" sz="1200" kern="1200" baseline="0" dirty="0" err="1">
                <a:solidFill>
                  <a:schemeClr val="tx1"/>
                </a:solidFill>
                <a:latin typeface="Times New Roman" pitchFamily="18" charset="0"/>
                <a:ea typeface="+mn-ea"/>
                <a:cs typeface="+mn-cs"/>
              </a:rPr>
              <a:t>coloured</a:t>
            </a:r>
            <a:r>
              <a:rPr lang="en-US" sz="1200" kern="1200" baseline="0" dirty="0">
                <a:solidFill>
                  <a:schemeClr val="tx1"/>
                </a:solidFill>
                <a:latin typeface="Times New Roman" pitchFamily="18" charset="0"/>
                <a:ea typeface="+mn-ea"/>
                <a:cs typeface="+mn-cs"/>
              </a:rPr>
              <a:t> symbol</a:t>
            </a:r>
          </a:p>
          <a:p>
            <a:r>
              <a:rPr lang="en-US" sz="1200" kern="1200" baseline="0" dirty="0">
                <a:solidFill>
                  <a:schemeClr val="tx1"/>
                </a:solidFill>
                <a:latin typeface="Times New Roman" pitchFamily="18" charset="0"/>
                <a:ea typeface="+mn-ea"/>
                <a:cs typeface="+mn-cs"/>
              </a:rPr>
              <a:t>represents the ensemble mean for a single model, and black squares are multi-model means. Also shown are</a:t>
            </a:r>
          </a:p>
          <a:p>
            <a:r>
              <a:rPr lang="en-US" sz="1200" kern="1200" baseline="0" dirty="0">
                <a:solidFill>
                  <a:schemeClr val="tx1"/>
                </a:solidFill>
                <a:latin typeface="Times New Roman" pitchFamily="18" charset="0"/>
                <a:ea typeface="+mn-ea"/>
                <a:cs typeface="+mn-cs"/>
              </a:rPr>
              <a:t>corresponding results for ENSEMBLES model projections for the E1 and A1B scenarios (Johns et al., 2011), in this</a:t>
            </a:r>
          </a:p>
          <a:p>
            <a:r>
              <a:rPr lang="en-US" sz="1200" kern="1200" baseline="0" dirty="0">
                <a:solidFill>
                  <a:schemeClr val="tx1"/>
                </a:solidFill>
                <a:latin typeface="Times New Roman" pitchFamily="18" charset="0"/>
                <a:ea typeface="+mn-ea"/>
                <a:cs typeface="+mn-cs"/>
              </a:rPr>
              <a:t>case using a least-squares fit calculated over the period 2000–2099 and for percentage change relative to the period</a:t>
            </a:r>
          </a:p>
          <a:p>
            <a:r>
              <a:rPr lang="en-US" sz="1200" kern="1200" baseline="0" dirty="0">
                <a:solidFill>
                  <a:schemeClr val="tx1"/>
                </a:solidFill>
                <a:latin typeface="Times New Roman" pitchFamily="18" charset="0"/>
                <a:ea typeface="+mn-ea"/>
                <a:cs typeface="+mn-cs"/>
              </a:rPr>
              <a:t>1980–1999. The change of precipitation over land and ocean are discussed in Section 12.4.5.2.</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71488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EEECE1"/>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21069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 to 1986-2005: Top for CMIP3 models, bottom for CMIP5 models. Stippling = significant. Ensemble average. Normalized by global</a:t>
            </a:r>
            <a:r>
              <a:rPr lang="en-US" baseline="0" dirty="0"/>
              <a:t> </a:t>
            </a:r>
            <a:r>
              <a:rPr lang="en-US" baseline="0" dirty="0" err="1"/>
              <a:t>dT</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C4D9C4-D078-40BD-9B9F-284EBBBB0606}"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135</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221026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a:solidFill>
                  <a:schemeClr val="tx1"/>
                </a:solidFill>
                <a:latin typeface="Times New Roman" pitchFamily="18" charset="0"/>
                <a:ea typeface="+mn-ea"/>
                <a:cs typeface="+mn-cs"/>
              </a:rPr>
              <a:t>Figure 12.21: Projected changes in near-surface relative humidity from the CMIP5 models under RCP8.5 for the DJF</a:t>
            </a:r>
          </a:p>
          <a:p>
            <a:r>
              <a:rPr lang="en-US" sz="1200" kern="1200" baseline="0" dirty="0">
                <a:solidFill>
                  <a:schemeClr val="tx1"/>
                </a:solidFill>
                <a:latin typeface="Times New Roman" pitchFamily="18" charset="0"/>
                <a:ea typeface="+mn-ea"/>
                <a:cs typeface="+mn-cs"/>
              </a:rPr>
              <a:t> (left), JJA (middle) and annual mean (left) averages relative to 1986–2005 for the periods 2046–2065 (top row), 2081–</a:t>
            </a:r>
          </a:p>
          <a:p>
            <a:r>
              <a:rPr lang="en-US" sz="1200" kern="1200" baseline="0" dirty="0">
                <a:solidFill>
                  <a:schemeClr val="tx1"/>
                </a:solidFill>
                <a:latin typeface="Times New Roman" pitchFamily="18" charset="0"/>
                <a:ea typeface="+mn-ea"/>
                <a:cs typeface="+mn-cs"/>
              </a:rPr>
              <a:t> 2100 (bottom row). Hatching indicates regions where the multi model mean is less than one standard deviation of</a:t>
            </a:r>
          </a:p>
          <a:p>
            <a:r>
              <a:rPr lang="en-US" sz="1200" kern="1200" baseline="0" dirty="0">
                <a:solidFill>
                  <a:schemeClr val="tx1"/>
                </a:solidFill>
                <a:latin typeface="Times New Roman" pitchFamily="18" charset="0"/>
                <a:ea typeface="+mn-ea"/>
                <a:cs typeface="+mn-cs"/>
              </a:rPr>
              <a:t> internal variability. Stippling indicates regions where the multi model mean is greater than two standard deviations of</a:t>
            </a:r>
          </a:p>
          <a:p>
            <a:r>
              <a:rPr lang="en-US" sz="1200" kern="1200" baseline="0" dirty="0">
                <a:solidFill>
                  <a:schemeClr val="tx1"/>
                </a:solidFill>
                <a:latin typeface="Times New Roman" pitchFamily="18" charset="0"/>
                <a:ea typeface="+mn-ea"/>
                <a:cs typeface="+mn-cs"/>
              </a:rPr>
              <a:t> internal variability and where 90% of models agree on the sign of change (see Box 12.1). The number of CMIP5</a:t>
            </a:r>
          </a:p>
          <a:p>
            <a:r>
              <a:rPr lang="en-US" sz="1200" kern="1200" baseline="0" dirty="0">
                <a:solidFill>
                  <a:schemeClr val="tx1"/>
                </a:solidFill>
                <a:latin typeface="Times New Roman" pitchFamily="18" charset="0"/>
                <a:ea typeface="+mn-ea"/>
                <a:cs typeface="+mn-cs"/>
              </a:rPr>
              <a:t> models used is indicated in the upper right corner of each panel.</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962217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Relative</a:t>
            </a:r>
            <a:r>
              <a:rPr lang="en-US" baseline="0" dirty="0"/>
              <a:t> to 1986-2005. </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140</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853243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baseline="0" dirty="0">
                <a:solidFill>
                  <a:schemeClr val="tx1"/>
                </a:solidFill>
                <a:latin typeface="Times New Roman" pitchFamily="18" charset="0"/>
                <a:ea typeface="+mn-ea"/>
                <a:cs typeface="+mn-cs"/>
              </a:rPr>
              <a:t>Figure 12:20: Change in winter, </a:t>
            </a:r>
            <a:r>
              <a:rPr lang="en-US" sz="1200" b="1" kern="1200" baseline="0" dirty="0" err="1">
                <a:solidFill>
                  <a:schemeClr val="tx1"/>
                </a:solidFill>
                <a:latin typeface="Times New Roman" pitchFamily="18" charset="0"/>
                <a:ea typeface="+mn-ea"/>
                <a:cs typeface="+mn-cs"/>
              </a:rPr>
              <a:t>extratropical</a:t>
            </a:r>
            <a:r>
              <a:rPr lang="en-US" sz="1200" b="1" kern="1200" baseline="0" dirty="0">
                <a:solidFill>
                  <a:schemeClr val="tx1"/>
                </a:solidFill>
                <a:latin typeface="Times New Roman" pitchFamily="18" charset="0"/>
                <a:ea typeface="+mn-ea"/>
                <a:cs typeface="+mn-cs"/>
              </a:rPr>
              <a:t> storm track density (2081–2100) – (1986–2005) in CMIP5 multi-model</a:t>
            </a:r>
          </a:p>
          <a:p>
            <a:r>
              <a:rPr lang="en-US" sz="1200" kern="1200" baseline="0" dirty="0">
                <a:solidFill>
                  <a:schemeClr val="tx1"/>
                </a:solidFill>
                <a:latin typeface="Times New Roman" pitchFamily="18" charset="0"/>
                <a:ea typeface="+mn-ea"/>
                <a:cs typeface="+mn-cs"/>
              </a:rPr>
              <a:t>ensembles: (a) RCP4.5 Northern Hemisphere DJF and (b) RCP8.5 Northern Hemisphere DJF (c) RCP4.5 Southern</a:t>
            </a:r>
          </a:p>
          <a:p>
            <a:r>
              <a:rPr lang="en-US" sz="1200" kern="1200" baseline="0" dirty="0">
                <a:solidFill>
                  <a:schemeClr val="tx1"/>
                </a:solidFill>
                <a:latin typeface="Times New Roman" pitchFamily="18" charset="0"/>
                <a:ea typeface="+mn-ea"/>
                <a:cs typeface="+mn-cs"/>
              </a:rPr>
              <a:t>Hemisphere JJA and (d) RCP8.5 Southern Hemisphere JJA. Storm-track computation uses the method of </a:t>
            </a:r>
            <a:r>
              <a:rPr lang="en-US" sz="1200" kern="1200" baseline="0" dirty="0" err="1">
                <a:solidFill>
                  <a:schemeClr val="tx1"/>
                </a:solidFill>
                <a:latin typeface="Times New Roman" pitchFamily="18" charset="0"/>
                <a:ea typeface="+mn-ea"/>
                <a:cs typeface="+mn-cs"/>
              </a:rPr>
              <a:t>Bengtsson</a:t>
            </a:r>
            <a:r>
              <a:rPr lang="en-US" sz="1200" kern="1200" baseline="0" dirty="0">
                <a:solidFill>
                  <a:schemeClr val="tx1"/>
                </a:solidFill>
                <a:latin typeface="Times New Roman" pitchFamily="18" charset="0"/>
                <a:ea typeface="+mn-ea"/>
                <a:cs typeface="+mn-cs"/>
              </a:rPr>
              <a:t> et</a:t>
            </a:r>
          </a:p>
          <a:p>
            <a:r>
              <a:rPr lang="en-US" sz="1200" kern="1200" baseline="0" dirty="0">
                <a:solidFill>
                  <a:schemeClr val="tx1"/>
                </a:solidFill>
                <a:latin typeface="Times New Roman" pitchFamily="18" charset="0"/>
                <a:ea typeface="+mn-ea"/>
                <a:cs typeface="+mn-cs"/>
              </a:rPr>
              <a:t>al. (2006, their Figure 13a) applied to six-hourly 850 hPa </a:t>
            </a:r>
            <a:r>
              <a:rPr lang="en-US" sz="1200" kern="1200" baseline="0" dirty="0" err="1">
                <a:solidFill>
                  <a:schemeClr val="tx1"/>
                </a:solidFill>
                <a:latin typeface="Times New Roman" pitchFamily="18" charset="0"/>
                <a:ea typeface="+mn-ea"/>
                <a:cs typeface="+mn-cs"/>
              </a:rPr>
              <a:t>vorticity</a:t>
            </a:r>
            <a:r>
              <a:rPr lang="en-US" sz="1200" kern="1200" baseline="0" dirty="0">
                <a:solidFill>
                  <a:schemeClr val="tx1"/>
                </a:solidFill>
                <a:latin typeface="Times New Roman" pitchFamily="18" charset="0"/>
                <a:ea typeface="+mn-ea"/>
                <a:cs typeface="+mn-cs"/>
              </a:rPr>
              <a:t> computed from horizontal winds in the CMIP5</a:t>
            </a:r>
          </a:p>
          <a:p>
            <a:r>
              <a:rPr lang="en-US" sz="1200" kern="1200" baseline="0" dirty="0">
                <a:solidFill>
                  <a:schemeClr val="tx1"/>
                </a:solidFill>
                <a:latin typeface="Times New Roman" pitchFamily="18" charset="0"/>
                <a:ea typeface="+mn-ea"/>
                <a:cs typeface="+mn-cs"/>
              </a:rPr>
              <a:t>archive. The number of models used appears in the upper right of each panel. DJF panels include data for December</a:t>
            </a:r>
          </a:p>
          <a:p>
            <a:r>
              <a:rPr lang="en-US" sz="1200" kern="1200" baseline="0" dirty="0">
                <a:solidFill>
                  <a:schemeClr val="tx1"/>
                </a:solidFill>
                <a:latin typeface="Times New Roman" pitchFamily="18" charset="0"/>
                <a:ea typeface="+mn-ea"/>
                <a:cs typeface="+mn-cs"/>
              </a:rPr>
              <a:t>1985 and 2080 and exclude December 2005 and December 2100 for in-season continuity. Stippling marks</a:t>
            </a:r>
          </a:p>
          <a:p>
            <a:r>
              <a:rPr lang="en-US" sz="1200" kern="1200" baseline="0" dirty="0">
                <a:solidFill>
                  <a:schemeClr val="tx1"/>
                </a:solidFill>
                <a:latin typeface="Times New Roman" pitchFamily="18" charset="0"/>
                <a:ea typeface="+mn-ea"/>
                <a:cs typeface="+mn-cs"/>
              </a:rPr>
              <a:t>locations where at least 90% of the models agree on the sign of the change; note that this criterion differs from that used</a:t>
            </a:r>
          </a:p>
          <a:p>
            <a:r>
              <a:rPr lang="en-US" sz="1200" kern="1200" baseline="0" dirty="0">
                <a:solidFill>
                  <a:schemeClr val="tx1"/>
                </a:solidFill>
                <a:latin typeface="Times New Roman" pitchFamily="18" charset="0"/>
                <a:ea typeface="+mn-ea"/>
                <a:cs typeface="+mn-cs"/>
              </a:rPr>
              <a:t>for many other figures in this chapter, due to the small number of models providing sufficient data to estimate internal</a:t>
            </a:r>
          </a:p>
          <a:p>
            <a:r>
              <a:rPr lang="en-US" sz="1200" kern="1200" baseline="0" dirty="0">
                <a:solidFill>
                  <a:schemeClr val="tx1"/>
                </a:solidFill>
                <a:latin typeface="Times New Roman" pitchFamily="18" charset="0"/>
                <a:ea typeface="+mn-ea"/>
                <a:cs typeface="+mn-cs"/>
              </a:rPr>
              <a:t>variability of twenty-year means of storm-track statistics. Densities have units (number density/month/unit area), where</a:t>
            </a:r>
          </a:p>
          <a:p>
            <a:r>
              <a:rPr lang="en-US" sz="1200" kern="1200" baseline="0" dirty="0">
                <a:solidFill>
                  <a:schemeClr val="tx1"/>
                </a:solidFill>
                <a:latin typeface="Times New Roman" pitchFamily="18" charset="0"/>
                <a:ea typeface="+mn-ea"/>
                <a:cs typeface="+mn-cs"/>
              </a:rPr>
              <a:t>the unit area is equivalent to a 5° spherical cap (~106 km2). Locations where the scenario or contemporary-climate</a:t>
            </a:r>
          </a:p>
          <a:p>
            <a:r>
              <a:rPr lang="en-US" sz="1200" kern="1200" baseline="0" dirty="0">
                <a:solidFill>
                  <a:schemeClr val="tx1"/>
                </a:solidFill>
                <a:latin typeface="Times New Roman" pitchFamily="18" charset="0"/>
                <a:ea typeface="+mn-ea"/>
                <a:cs typeface="+mn-cs"/>
              </a:rPr>
              <a:t>ensemble average is below 0.5 density units are left white.</a:t>
            </a:r>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142</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85148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9687965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148</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9384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08875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8631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473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902907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5209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9473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8564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2610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0009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0437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62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60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1129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0018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5458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9F3145-591F-4D57-9C77-AD20200BF513}"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1C64D02-137D-4173-AC51-B78C87841C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2793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751553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782496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418112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55754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86815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48957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8515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07088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723868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90236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924088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464857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black">
                    <a:tint val="75000"/>
                  </a:prstClr>
                </a:solidFill>
              </a:rPr>
              <a:pPr/>
              <a:t>4/22/2024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l" defTabSz="457200" eaLnBrk="1" fontAlgn="auto" hangingPunct="1">
              <a:spcBef>
                <a:spcPts val="0"/>
              </a:spcBef>
              <a:spcAft>
                <a:spcPts val="0"/>
              </a:spcAft>
            </a:pPr>
            <a:fld id="{68511DDE-ED66-2640-879D-42DFDB02C535}" type="slidenum">
              <a:rPr lang="en-US" sz="1800" smtClean="0">
                <a:solidFill>
                  <a:prstClr val="black"/>
                </a:solidFill>
                <a:latin typeface="Calibri"/>
              </a:rPr>
              <a:pPr algn="l"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512716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951163" y="1720850"/>
            <a:ext cx="6110287" cy="1171575"/>
          </a:xfrm>
        </p:spPr>
        <p:txBody>
          <a:bodyPr/>
          <a:lstStyle>
            <a:lvl1pPr>
              <a:defRPr sz="3200"/>
            </a:lvl1pPr>
          </a:lstStyle>
          <a:p>
            <a:r>
              <a:rPr lang="en-US"/>
              <a:t>Click to edit Master title style</a:t>
            </a:r>
          </a:p>
        </p:txBody>
      </p:sp>
      <p:sp>
        <p:nvSpPr>
          <p:cNvPr id="26627" name="Rectangle 3"/>
          <p:cNvSpPr>
            <a:spLocks noGrp="1" noChangeArrowheads="1"/>
          </p:cNvSpPr>
          <p:nvPr>
            <p:ph type="subTitle" idx="1"/>
          </p:nvPr>
        </p:nvSpPr>
        <p:spPr>
          <a:xfrm>
            <a:off x="2814638" y="3167063"/>
            <a:ext cx="6178550" cy="827087"/>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xfrm>
            <a:off x="685800" y="6265863"/>
            <a:ext cx="1922463" cy="481012"/>
          </a:xfrm>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bwMode="auto">
          <a:xfrm>
            <a:off x="0" y="6376988"/>
            <a:ext cx="9144000" cy="481012"/>
          </a:xfrm>
          <a:prstGeom prst="rect">
            <a:avLst/>
          </a:prstGeom>
          <a:ln>
            <a:miter lim="800000"/>
            <a:headEnd/>
            <a:tailEnd/>
          </a:ln>
        </p:spPr>
        <p:txBody>
          <a:bodyPr vert="horz" wrap="square" lIns="91436" tIns="45718" rIns="91436" bIns="45718" numCol="1" anchor="t" anchorCtr="0" compatLnSpc="1">
            <a:prstTxWarp prst="textNoShape">
              <a:avLst/>
            </a:prstTxWarp>
          </a:bodyPr>
          <a:lstStyle>
            <a:lvl1pPr algn="ctr">
              <a:defRPr sz="1300"/>
            </a:lvl1pPr>
          </a:lstStyle>
          <a:p>
            <a:pPr eaLnBrk="1" hangingPunct="1"/>
            <a:r>
              <a:rPr lang="en-US">
                <a:solidFill>
                  <a:srgbClr val="000000"/>
                </a:solidFill>
                <a:latin typeface="Times New Roman" pitchFamily="18" charset="0"/>
              </a:rPr>
              <a:t>Simulating human land cover change in global climate models</a:t>
            </a:r>
          </a:p>
          <a:p>
            <a:pPr eaLnBrk="1" hangingPunct="1"/>
            <a:endParaRPr lang="en-US">
              <a:solidFill>
                <a:srgbClr val="000000"/>
              </a:solidFill>
              <a:latin typeface="Times New Roman" pitchFamily="18" charset="0"/>
            </a:endParaRPr>
          </a:p>
        </p:txBody>
      </p:sp>
      <p:sp>
        <p:nvSpPr>
          <p:cNvPr id="6" name="Rectangle 6"/>
          <p:cNvSpPr>
            <a:spLocks noGrp="1" noChangeArrowheads="1"/>
          </p:cNvSpPr>
          <p:nvPr>
            <p:ph type="sldNum" sz="quarter" idx="12"/>
          </p:nvPr>
        </p:nvSpPr>
        <p:spPr>
          <a:xfrm>
            <a:off x="6521450" y="6265863"/>
            <a:ext cx="1922463" cy="481012"/>
          </a:xfrm>
        </p:spPr>
        <p:txBody>
          <a:bodyPr/>
          <a:lstStyle>
            <a:lvl1pPr>
              <a:defRPr/>
            </a:lvl1pPr>
          </a:lstStyle>
          <a:p>
            <a:fld id="{0BE6C309-8C1F-41A2-AA6E-F7499EDC6F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331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B18059EE-2374-421D-9053-B10DC2FA83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16173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17F3861D-0326-4F26-B292-8E0BF6A10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12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9789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463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188" y="1376363"/>
            <a:ext cx="4248150" cy="47196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656A46EB-FBA4-4BE1-8507-61D5252008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2825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sldNum" sz="quarter" idx="11"/>
          </p:nvPr>
        </p:nvSpPr>
        <p:spPr>
          <a:ln/>
        </p:spPr>
        <p:txBody>
          <a:bodyPr/>
          <a:lstStyle>
            <a:lvl1pPr>
              <a:defRPr/>
            </a:lvl1pPr>
          </a:lstStyle>
          <a:p>
            <a:fld id="{8F5F9DDA-5272-46E6-8226-BF2752EF21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0259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sldNum" sz="quarter" idx="11"/>
          </p:nvPr>
        </p:nvSpPr>
        <p:spPr>
          <a:ln/>
        </p:spPr>
        <p:txBody>
          <a:bodyPr/>
          <a:lstStyle>
            <a:lvl1pPr>
              <a:defRPr/>
            </a:lvl1pPr>
          </a:lstStyle>
          <a:p>
            <a:fld id="{12A0B66F-C12F-47D3-AAE5-AD89C4EFFF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1252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sldNum" sz="quarter" idx="11"/>
          </p:nvPr>
        </p:nvSpPr>
        <p:spPr>
          <a:ln/>
        </p:spPr>
        <p:txBody>
          <a:bodyPr/>
          <a:lstStyle>
            <a:lvl1pPr>
              <a:defRPr/>
            </a:lvl1pPr>
          </a:lstStyle>
          <a:p>
            <a:fld id="{C4785D22-8C00-4FA3-9BF1-81AD6A1E07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99157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8355D7B4-8579-4490-9E94-885D23B0EA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94876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sldNum" sz="quarter" idx="11"/>
          </p:nvPr>
        </p:nvSpPr>
        <p:spPr>
          <a:ln/>
        </p:spPr>
        <p:txBody>
          <a:bodyPr/>
          <a:lstStyle>
            <a:lvl1pPr>
              <a:defRPr/>
            </a:lvl1pPr>
          </a:lstStyle>
          <a:p>
            <a:fld id="{C9EA74CD-28C3-4668-A218-E1F5107E8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0777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BB0FFA3A-38D0-4FBE-B152-E790073777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70947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3550" y="68263"/>
            <a:ext cx="2179638" cy="60277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4638" y="68263"/>
            <a:ext cx="6386512" cy="60277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sldNum" sz="quarter" idx="11"/>
          </p:nvPr>
        </p:nvSpPr>
        <p:spPr>
          <a:ln/>
        </p:spPr>
        <p:txBody>
          <a:bodyPr/>
          <a:lstStyle>
            <a:lvl1pPr>
              <a:defRPr/>
            </a:lvl1pPr>
          </a:lstStyle>
          <a:p>
            <a:fld id="{054C2A43-08CC-4352-A608-B24CE2E8B6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9220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41450" y="68263"/>
            <a:ext cx="7551738" cy="827087"/>
          </a:xfrm>
        </p:spPr>
        <p:txBody>
          <a:bodyPr/>
          <a:lstStyle/>
          <a:p>
            <a:r>
              <a:rPr lang="en-US"/>
              <a:t>Click to edit Master title style</a:t>
            </a:r>
          </a:p>
        </p:txBody>
      </p:sp>
      <p:sp>
        <p:nvSpPr>
          <p:cNvPr id="3" name="Content Placeholder 2"/>
          <p:cNvSpPr>
            <a:spLocks noGrp="1"/>
          </p:cNvSpPr>
          <p:nvPr>
            <p:ph sz="quarter" idx="1"/>
          </p:nvPr>
        </p:nvSpPr>
        <p:spPr>
          <a:xfrm>
            <a:off x="274638" y="1376363"/>
            <a:ext cx="424815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75188" y="1376363"/>
            <a:ext cx="424815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74638" y="3811588"/>
            <a:ext cx="4248150" cy="228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75188" y="3811588"/>
            <a:ext cx="4248150" cy="2284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sldNum" sz="quarter" idx="11"/>
          </p:nvPr>
        </p:nvSpPr>
        <p:spPr>
          <a:ln/>
        </p:spPr>
        <p:txBody>
          <a:bodyPr/>
          <a:lstStyle>
            <a:lvl1pPr>
              <a:defRPr/>
            </a:lvl1pPr>
          </a:lstStyle>
          <a:p>
            <a:fld id="{C15A0EE8-3362-40A4-9042-ABB37C7AE8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80172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D36C76-F544-4B00-B579-890ADBCD7A8C}" type="slidenum">
              <a:rPr lang="en-US"/>
              <a:pPr/>
              <a:t>‹#›</a:t>
            </a:fld>
            <a:endParaRPr lang="en-US"/>
          </a:p>
        </p:txBody>
      </p:sp>
    </p:spTree>
    <p:extLst>
      <p:ext uri="{BB962C8B-B14F-4D97-AF65-F5344CB8AC3E}">
        <p14:creationId xmlns:p14="http://schemas.microsoft.com/office/powerpoint/2010/main" val="2283732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76551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42126033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9DF7AA-5711-4166-BE61-F91B49F3DD16}" type="slidenum">
              <a:rPr lang="en-US"/>
              <a:pPr/>
              <a:t>‹#›</a:t>
            </a:fld>
            <a:endParaRPr lang="en-US"/>
          </a:p>
        </p:txBody>
      </p:sp>
    </p:spTree>
    <p:extLst>
      <p:ext uri="{BB962C8B-B14F-4D97-AF65-F5344CB8AC3E}">
        <p14:creationId xmlns:p14="http://schemas.microsoft.com/office/powerpoint/2010/main" val="27767040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57588A-DF44-4FF7-9A66-FC151015E766}" type="slidenum">
              <a:rPr lang="en-US"/>
              <a:pPr/>
              <a:t>‹#›</a:t>
            </a:fld>
            <a:endParaRPr lang="en-US"/>
          </a:p>
        </p:txBody>
      </p:sp>
    </p:spTree>
    <p:extLst>
      <p:ext uri="{BB962C8B-B14F-4D97-AF65-F5344CB8AC3E}">
        <p14:creationId xmlns:p14="http://schemas.microsoft.com/office/powerpoint/2010/main" val="18712853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21F3211-3DB4-4BDA-AABB-572F4E48B393}" type="slidenum">
              <a:rPr lang="en-US"/>
              <a:pPr/>
              <a:t>‹#›</a:t>
            </a:fld>
            <a:endParaRPr lang="en-US"/>
          </a:p>
        </p:txBody>
      </p:sp>
    </p:spTree>
    <p:extLst>
      <p:ext uri="{BB962C8B-B14F-4D97-AF65-F5344CB8AC3E}">
        <p14:creationId xmlns:p14="http://schemas.microsoft.com/office/powerpoint/2010/main" val="19349067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9A7536C-325C-4E5F-94A8-617E59372E08}" type="slidenum">
              <a:rPr lang="en-US"/>
              <a:pPr/>
              <a:t>‹#›</a:t>
            </a:fld>
            <a:endParaRPr lang="en-US"/>
          </a:p>
        </p:txBody>
      </p:sp>
    </p:spTree>
    <p:extLst>
      <p:ext uri="{BB962C8B-B14F-4D97-AF65-F5344CB8AC3E}">
        <p14:creationId xmlns:p14="http://schemas.microsoft.com/office/powerpoint/2010/main" val="35340361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967303B-7CD7-4CA5-A1BD-CA05519D0A21}" type="slidenum">
              <a:rPr lang="en-US"/>
              <a:pPr/>
              <a:t>‹#›</a:t>
            </a:fld>
            <a:endParaRPr lang="en-US"/>
          </a:p>
        </p:txBody>
      </p:sp>
    </p:spTree>
    <p:extLst>
      <p:ext uri="{BB962C8B-B14F-4D97-AF65-F5344CB8AC3E}">
        <p14:creationId xmlns:p14="http://schemas.microsoft.com/office/powerpoint/2010/main" val="11024269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5807E2-A01D-4BF2-8EAC-6063E21D629E}" type="slidenum">
              <a:rPr lang="en-US"/>
              <a:pPr/>
              <a:t>‹#›</a:t>
            </a:fld>
            <a:endParaRPr lang="en-US"/>
          </a:p>
        </p:txBody>
      </p:sp>
    </p:spTree>
    <p:extLst>
      <p:ext uri="{BB962C8B-B14F-4D97-AF65-F5344CB8AC3E}">
        <p14:creationId xmlns:p14="http://schemas.microsoft.com/office/powerpoint/2010/main" val="42274092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7FA805-46B2-4076-82E0-E9014137B238}" type="slidenum">
              <a:rPr lang="en-US"/>
              <a:pPr/>
              <a:t>‹#›</a:t>
            </a:fld>
            <a:endParaRPr lang="en-US"/>
          </a:p>
        </p:txBody>
      </p:sp>
    </p:spTree>
    <p:extLst>
      <p:ext uri="{BB962C8B-B14F-4D97-AF65-F5344CB8AC3E}">
        <p14:creationId xmlns:p14="http://schemas.microsoft.com/office/powerpoint/2010/main" val="32052934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4B5DBF-54A8-4529-B3E4-9411795DAACD}" type="slidenum">
              <a:rPr lang="en-US"/>
              <a:pPr/>
              <a:t>‹#›</a:t>
            </a:fld>
            <a:endParaRPr lang="en-US"/>
          </a:p>
        </p:txBody>
      </p:sp>
    </p:spTree>
    <p:extLst>
      <p:ext uri="{BB962C8B-B14F-4D97-AF65-F5344CB8AC3E}">
        <p14:creationId xmlns:p14="http://schemas.microsoft.com/office/powerpoint/2010/main" val="37335335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84200"/>
            <a:ext cx="1943100" cy="551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84200"/>
            <a:ext cx="5676900" cy="551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06E22A-FF2D-485B-B556-228F6E8F41DE}" type="slidenum">
              <a:rPr lang="en-US"/>
              <a:pPr/>
              <a:t>‹#›</a:t>
            </a:fld>
            <a:endParaRPr lang="en-US"/>
          </a:p>
        </p:txBody>
      </p:sp>
    </p:spTree>
    <p:extLst>
      <p:ext uri="{BB962C8B-B14F-4D97-AF65-F5344CB8AC3E}">
        <p14:creationId xmlns:p14="http://schemas.microsoft.com/office/powerpoint/2010/main" val="1879047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3386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0" y="6470650"/>
            <a:ext cx="1828800" cy="514350"/>
          </a:xfrm>
        </p:spPr>
        <p:txBody>
          <a:bodyPr/>
          <a:lstStyle>
            <a:lvl1pPr>
              <a:defRPr/>
            </a:lvl1pPr>
          </a:lstStyle>
          <a:p>
            <a:endParaRPr lang="en-US"/>
          </a:p>
        </p:txBody>
      </p:sp>
      <p:sp>
        <p:nvSpPr>
          <p:cNvPr id="5" name="Footer Placeholder 4"/>
          <p:cNvSpPr>
            <a:spLocks noGrp="1"/>
          </p:cNvSpPr>
          <p:nvPr>
            <p:ph type="ftr" sz="quarter" idx="11"/>
          </p:nvPr>
        </p:nvSpPr>
        <p:spPr>
          <a:xfrm>
            <a:off x="3149600" y="6229350"/>
            <a:ext cx="2844800" cy="514350"/>
          </a:xfrm>
        </p:spPr>
        <p:txBody>
          <a:bodyPr/>
          <a:lstStyle>
            <a:lvl1pPr>
              <a:defRPr/>
            </a:lvl1pPr>
          </a:lstStyle>
          <a:p>
            <a:endParaRPr lang="en-US"/>
          </a:p>
        </p:txBody>
      </p:sp>
      <p:sp>
        <p:nvSpPr>
          <p:cNvPr id="6" name="Slide Number Placeholder 5"/>
          <p:cNvSpPr>
            <a:spLocks noGrp="1"/>
          </p:cNvSpPr>
          <p:nvPr>
            <p:ph type="sldNum" sz="quarter" idx="12"/>
          </p:nvPr>
        </p:nvSpPr>
        <p:spPr>
          <a:xfrm>
            <a:off x="6604000" y="6229350"/>
            <a:ext cx="1828800" cy="514350"/>
          </a:xfrm>
        </p:spPr>
        <p:txBody>
          <a:bodyPr/>
          <a:lstStyle>
            <a:lvl1pPr>
              <a:defRPr/>
            </a:lvl1pPr>
          </a:lstStyle>
          <a:p>
            <a:fld id="{6C90B0AA-2FBE-4F5C-B633-FB819350A93E}" type="slidenum">
              <a:rPr lang="en-US"/>
              <a:pPr/>
              <a:t>‹#›</a:t>
            </a:fld>
            <a:endParaRPr lang="en-US"/>
          </a:p>
        </p:txBody>
      </p:sp>
    </p:spTree>
    <p:extLst>
      <p:ext uri="{BB962C8B-B14F-4D97-AF65-F5344CB8AC3E}">
        <p14:creationId xmlns:p14="http://schemas.microsoft.com/office/powerpoint/2010/main" val="308645233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5999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004247-48B2-4E85-AE06-0779406BEB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8885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641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933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623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974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581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3534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900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721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4118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2587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8057949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297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1759228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5050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20442931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226797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150586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411833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3974526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3783968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740441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842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131362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644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82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48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7270750" y="6375400"/>
            <a:ext cx="1828800" cy="514350"/>
          </a:xfrm>
        </p:spPr>
        <p:txBody>
          <a:bodyPr/>
          <a:lstStyle>
            <a:lvl1pPr>
              <a:defRPr/>
            </a:lvl1pPr>
          </a:lstStyle>
          <a:p>
            <a:fld id="{E20A9E22-E495-4B12-915B-84514F5C47F8}" type="slidenum">
              <a:rPr lang="en-US"/>
              <a:pPr/>
              <a:t>‹#›</a:t>
            </a:fld>
            <a:endParaRPr lang="en-US" dirty="0"/>
          </a:p>
        </p:txBody>
      </p:sp>
    </p:spTree>
    <p:extLst>
      <p:ext uri="{BB962C8B-B14F-4D97-AF65-F5344CB8AC3E}">
        <p14:creationId xmlns:p14="http://schemas.microsoft.com/office/powerpoint/2010/main" val="3175395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94133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3722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43930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896596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endParaRPr lang="en-US" altLang="zh-CN">
              <a:solidFill>
                <a:srgbClr val="000000"/>
              </a:solidFill>
            </a:endParaRPr>
          </a:p>
        </p:txBody>
      </p:sp>
      <p:sp>
        <p:nvSpPr>
          <p:cNvPr id="8" name="页脚占位符 7"/>
          <p:cNvSpPr>
            <a:spLocks noGrp="1"/>
          </p:cNvSpPr>
          <p:nvPr>
            <p:ph type="ftr" sz="quarter" idx="11"/>
          </p:nvPr>
        </p:nvSpPr>
        <p:spPr/>
        <p:txBody>
          <a:bodyPr/>
          <a:lstStyle/>
          <a:p>
            <a:pPr>
              <a:defRPr/>
            </a:pPr>
            <a:endParaRPr lang="en-US" altLang="zh-CN">
              <a:solidFill>
                <a:srgbClr val="000000"/>
              </a:solidFill>
            </a:endParaRPr>
          </a:p>
        </p:txBody>
      </p:sp>
      <p:sp>
        <p:nvSpPr>
          <p:cNvPr id="9" name="灯片编号占位符 8"/>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063530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endParaRPr lang="en-US" altLang="zh-CN">
              <a:solidFill>
                <a:srgbClr val="000000"/>
              </a:solidFill>
            </a:endParaRPr>
          </a:p>
        </p:txBody>
      </p:sp>
      <p:sp>
        <p:nvSpPr>
          <p:cNvPr id="4" name="页脚占位符 3"/>
          <p:cNvSpPr>
            <a:spLocks noGrp="1"/>
          </p:cNvSpPr>
          <p:nvPr>
            <p:ph type="ftr" sz="quarter" idx="11"/>
          </p:nvPr>
        </p:nvSpPr>
        <p:spPr/>
        <p:txBody>
          <a:bodyPr/>
          <a:lstStyle/>
          <a:p>
            <a:pPr>
              <a:defRPr/>
            </a:pPr>
            <a:endParaRPr lang="en-US" altLang="zh-CN">
              <a:solidFill>
                <a:srgbClr val="000000"/>
              </a:solidFill>
            </a:endParaRPr>
          </a:p>
        </p:txBody>
      </p:sp>
      <p:sp>
        <p:nvSpPr>
          <p:cNvPr id="5" name="灯片编号占位符 4"/>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67539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ltLang="zh-CN">
              <a:solidFill>
                <a:srgbClr val="000000"/>
              </a:solidFill>
            </a:endParaRPr>
          </a:p>
        </p:txBody>
      </p:sp>
      <p:sp>
        <p:nvSpPr>
          <p:cNvPr id="3" name="页脚占位符 2"/>
          <p:cNvSpPr>
            <a:spLocks noGrp="1"/>
          </p:cNvSpPr>
          <p:nvPr>
            <p:ph type="ftr" sz="quarter" idx="11"/>
          </p:nvPr>
        </p:nvSpPr>
        <p:spPr/>
        <p:txBody>
          <a:bodyPr/>
          <a:lstStyle/>
          <a:p>
            <a:pPr>
              <a:defRPr/>
            </a:pPr>
            <a:endParaRPr lang="en-US" altLang="zh-CN">
              <a:solidFill>
                <a:srgbClr val="000000"/>
              </a:solidFill>
            </a:endParaRPr>
          </a:p>
        </p:txBody>
      </p:sp>
      <p:sp>
        <p:nvSpPr>
          <p:cNvPr id="4" name="灯片编号占位符 3"/>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6188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18147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a:defRPr/>
            </a:pPr>
            <a:endParaRPr lang="en-US" altLang="zh-CN">
              <a:solidFill>
                <a:srgbClr val="000000"/>
              </a:solidFill>
            </a:endParaRPr>
          </a:p>
        </p:txBody>
      </p:sp>
      <p:sp>
        <p:nvSpPr>
          <p:cNvPr id="6" name="页脚占位符 5"/>
          <p:cNvSpPr>
            <a:spLocks noGrp="1"/>
          </p:cNvSpPr>
          <p:nvPr>
            <p:ph type="ftr" sz="quarter" idx="11"/>
          </p:nvPr>
        </p:nvSpPr>
        <p:spPr/>
        <p:txBody>
          <a:bodyPr/>
          <a:lstStyle/>
          <a:p>
            <a:pPr>
              <a:defRPr/>
            </a:pPr>
            <a:endParaRPr lang="en-US" altLang="zh-CN">
              <a:solidFill>
                <a:srgbClr val="000000"/>
              </a:solidFill>
            </a:endParaRPr>
          </a:p>
        </p:txBody>
      </p:sp>
      <p:sp>
        <p:nvSpPr>
          <p:cNvPr id="7" name="灯片编号占位符 6"/>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81763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266903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endParaRPr lang="en-US" altLang="zh-CN">
              <a:solidFill>
                <a:srgbClr val="000000"/>
              </a:solidFill>
            </a:endParaRPr>
          </a:p>
        </p:txBody>
      </p:sp>
      <p:sp>
        <p:nvSpPr>
          <p:cNvPr id="5" name="页脚占位符 4"/>
          <p:cNvSpPr>
            <a:spLocks noGrp="1"/>
          </p:cNvSpPr>
          <p:nvPr>
            <p:ph type="ftr" sz="quarter" idx="11"/>
          </p:nvPr>
        </p:nvSpPr>
        <p:spPr/>
        <p:txBody>
          <a:bodyPr/>
          <a:lstStyle/>
          <a:p>
            <a:pPr>
              <a:defRPr/>
            </a:pPr>
            <a:endParaRPr lang="en-US" altLang="zh-CN">
              <a:solidFill>
                <a:srgbClr val="000000"/>
              </a:solidFill>
            </a:endParaRPr>
          </a:p>
        </p:txBody>
      </p:sp>
      <p:sp>
        <p:nvSpPr>
          <p:cNvPr id="6" name="灯片编号占位符 5"/>
          <p:cNvSpPr>
            <a:spLocks noGrp="1"/>
          </p:cNvSpPr>
          <p:nvPr>
            <p:ph type="sldNum" sz="quarter" idx="12"/>
          </p:nvPr>
        </p:nvSpPr>
        <p:spPr/>
        <p:txBody>
          <a:bodyPr/>
          <a:lstStyle/>
          <a:p>
            <a:pPr>
              <a:defRPr/>
            </a:pPr>
            <a:fld id="{27377A83-DED3-264B-A929-8ABD1D445180}" type="slidenum">
              <a:rPr lang="en-US" altLang="zh-CN" smtClean="0">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393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820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20182810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solidFill>
                  <a:schemeClr val="bg2"/>
                </a:solidFill>
              </a:defRPr>
            </a:lvl1pPr>
          </a:lstStyle>
          <a:p>
            <a:pPr>
              <a:defRPr/>
            </a:pPr>
            <a:fld id="{A49640CD-6733-4245-94CF-37DCF0A05FFE}" type="slidenum">
              <a:rPr lang="en-US" smtClean="0"/>
              <a:pPr>
                <a:defRPr/>
              </a:pPr>
              <a:t>‹#›</a:t>
            </a:fld>
            <a:endParaRPr lang="en-US" dirty="0"/>
          </a:p>
        </p:txBody>
      </p:sp>
    </p:spTree>
    <p:extLst>
      <p:ext uri="{BB962C8B-B14F-4D97-AF65-F5344CB8AC3E}">
        <p14:creationId xmlns:p14="http://schemas.microsoft.com/office/powerpoint/2010/main" val="31668849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algn="l" eaLnBrk="1" fontAlgn="auto" hangingPunct="1">
              <a:spcBef>
                <a:spcPts val="2000"/>
              </a:spcBef>
              <a:spcAft>
                <a:spcPts val="0"/>
              </a:spcAft>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14151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16371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2754ED01-E2A0-4C1E-8E21-014B99041579}" type="slidenum">
              <a:rPr lang="en-US" smtClean="0">
                <a:solidFill>
                  <a:prstClr val="white"/>
                </a:solidFill>
              </a:rPr>
              <a:pPr/>
              <a:t>‹#›</a:t>
            </a:fld>
            <a:endParaRPr lang="en-US" dirty="0">
              <a:solidFill>
                <a:prstClr val="white"/>
              </a:solidFill>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8879962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873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2002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738775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76440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88534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25733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extLst>
      <p:ext uri="{BB962C8B-B14F-4D97-AF65-F5344CB8AC3E}">
        <p14:creationId xmlns:p14="http://schemas.microsoft.com/office/powerpoint/2010/main" val="23088596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893643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109810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E302BB-DDE0-1247-A6E9-9544168C6F28}" type="datetimeFigureOut">
              <a:rPr lang="en-US" smtClean="0">
                <a:solidFill>
                  <a:prstClr val="white"/>
                </a:solidFill>
              </a:rPr>
              <a:pPr/>
              <a:t>4/22/2024</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8511DDE-ED66-2640-879D-42DFDB02C535}"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471540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339284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33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2856029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430219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1626793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2900239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594562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4694177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3768372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837962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61007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9510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4535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26130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301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239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3259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613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803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6289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13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4809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465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605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1514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2407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3056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9763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3328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6168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75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3.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6" Type="http://schemas.openxmlformats.org/officeDocument/2006/relationships/image" Target="../media/image3.jpe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15.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1.jpe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51129781"/>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00845339"/>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909" r:id="rId12"/>
    <p:sldLayoutId id="2147483910"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A9F3145-591F-4D57-9C77-AD20200BF513}" type="datetimeFigureOut">
              <a:rPr lang="en-US" smtClean="0">
                <a:solidFill>
                  <a:prstClr val="black">
                    <a:tint val="75000"/>
                  </a:prstClr>
                </a:solidFill>
                <a:latin typeface="Calibri"/>
              </a:rPr>
              <a:pPr eaLnBrk="1" fontAlgn="auto" hangingPunct="1">
                <a:spcBef>
                  <a:spcPts val="0"/>
                </a:spcBef>
                <a:spcAft>
                  <a:spcPts val="0"/>
                </a:spcAft>
              </a:pPr>
              <a:t>4/22/2024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51C64D02-137D-4173-AC51-B78C87841C5D}"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663268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3CE302BB-DDE0-1247-A6E9-9544168C6F28}" type="datetimeFigureOut">
              <a:rPr lang="en-US" smtClean="0">
                <a:solidFill>
                  <a:prstClr val="black">
                    <a:tint val="75000"/>
                  </a:prstClr>
                </a:solidFill>
                <a:latin typeface="Calibri"/>
              </a:rPr>
              <a:pPr defTabSz="457200" eaLnBrk="1" fontAlgn="auto" hangingPunct="1">
                <a:spcBef>
                  <a:spcPts val="0"/>
                </a:spcBef>
                <a:spcAft>
                  <a:spcPts val="0"/>
                </a:spcAft>
              </a:pPr>
              <a:t>4/22/2024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Tree>
    <p:extLst>
      <p:ext uri="{BB962C8B-B14F-4D97-AF65-F5344CB8AC3E}">
        <p14:creationId xmlns:p14="http://schemas.microsoft.com/office/powerpoint/2010/main" val="2520100636"/>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1450" y="68263"/>
            <a:ext cx="7551738" cy="82708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74638" y="1376363"/>
            <a:ext cx="8648700" cy="4719637"/>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300"/>
            </a:lvl1pPr>
          </a:lstStyle>
          <a:p>
            <a:pPr algn="l" eaLnBrk="1" hangingPunct="1"/>
            <a:endParaRPr lang="en-US">
              <a:solidFill>
                <a:srgbClr val="000000"/>
              </a:solidFill>
              <a:latin typeface="Times New Roman" pitchFamily="18" charset="0"/>
            </a:endParaRPr>
          </a:p>
        </p:txBody>
      </p:sp>
      <p:sp>
        <p:nvSpPr>
          <p:cNvPr id="25605"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300"/>
            </a:lvl1pPr>
          </a:lstStyle>
          <a:p>
            <a:pPr eaLnBrk="1" hangingPunct="1"/>
            <a:fld id="{3174E901-FBBD-412D-95D7-1EDA870D7690}" type="slidenum">
              <a:rPr lang="en-US" smtClean="0">
                <a:solidFill>
                  <a:srgbClr val="000000"/>
                </a:solidFill>
                <a:latin typeface="Times New Roman" pitchFamily="18" charset="0"/>
              </a:rPr>
              <a:pPr eaLnBrk="1" hangingPunct="1"/>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257396676"/>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Times New Roman" pitchFamily="18" charset="0"/>
        </a:defRPr>
      </a:lvl2pPr>
      <a:lvl3pPr algn="l" rtl="0" eaLnBrk="0" fontAlgn="base" hangingPunct="0">
        <a:spcBef>
          <a:spcPct val="0"/>
        </a:spcBef>
        <a:spcAft>
          <a:spcPct val="0"/>
        </a:spcAft>
        <a:defRPr sz="2800" b="1">
          <a:solidFill>
            <a:schemeClr val="tx2"/>
          </a:solidFill>
          <a:latin typeface="Times New Roman" pitchFamily="18" charset="0"/>
        </a:defRPr>
      </a:lvl3pPr>
      <a:lvl4pPr algn="l" rtl="0" eaLnBrk="0" fontAlgn="base" hangingPunct="0">
        <a:spcBef>
          <a:spcPct val="0"/>
        </a:spcBef>
        <a:spcAft>
          <a:spcPct val="0"/>
        </a:spcAft>
        <a:defRPr sz="2800" b="1">
          <a:solidFill>
            <a:schemeClr val="tx2"/>
          </a:solidFill>
          <a:latin typeface="Times New Roman" pitchFamily="18" charset="0"/>
        </a:defRPr>
      </a:lvl4pPr>
      <a:lvl5pPr algn="l" rtl="0" eaLnBrk="0" fontAlgn="base" hangingPunct="0">
        <a:spcBef>
          <a:spcPct val="0"/>
        </a:spcBef>
        <a:spcAft>
          <a:spcPct val="0"/>
        </a:spcAft>
        <a:defRPr sz="2800" b="1">
          <a:solidFill>
            <a:schemeClr val="tx2"/>
          </a:solidFill>
          <a:latin typeface="Times New Roman" pitchFamily="18" charset="0"/>
        </a:defRPr>
      </a:lvl5pPr>
      <a:lvl6pPr marL="457200" algn="l" rtl="0" fontAlgn="base">
        <a:spcBef>
          <a:spcPct val="0"/>
        </a:spcBef>
        <a:spcAft>
          <a:spcPct val="0"/>
        </a:spcAft>
        <a:defRPr sz="2800" b="1">
          <a:solidFill>
            <a:schemeClr val="tx2"/>
          </a:solidFill>
          <a:latin typeface="Times New Roman" pitchFamily="18" charset="0"/>
        </a:defRPr>
      </a:lvl6pPr>
      <a:lvl7pPr marL="914400" algn="l" rtl="0" fontAlgn="base">
        <a:spcBef>
          <a:spcPct val="0"/>
        </a:spcBef>
        <a:spcAft>
          <a:spcPct val="0"/>
        </a:spcAft>
        <a:defRPr sz="2800" b="1">
          <a:solidFill>
            <a:schemeClr val="tx2"/>
          </a:solidFill>
          <a:latin typeface="Times New Roman" pitchFamily="18" charset="0"/>
        </a:defRPr>
      </a:lvl7pPr>
      <a:lvl8pPr marL="1371600" algn="l" rtl="0" fontAlgn="base">
        <a:spcBef>
          <a:spcPct val="0"/>
        </a:spcBef>
        <a:spcAft>
          <a:spcPct val="0"/>
        </a:spcAft>
        <a:defRPr sz="2800" b="1">
          <a:solidFill>
            <a:schemeClr val="tx2"/>
          </a:solidFill>
          <a:latin typeface="Times New Roman" pitchFamily="18" charset="0"/>
        </a:defRPr>
      </a:lvl8pPr>
      <a:lvl9pPr marL="1828800" algn="l" rtl="0" fontAlgn="base">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CloudB"/>
          <p:cNvPicPr>
            <a:picLocks noChangeAspect="1" noChangeArrowheads="1"/>
          </p:cNvPicPr>
          <p:nvPr userDrawn="1"/>
        </p:nvPicPr>
        <p:blipFill>
          <a:blip r:embed="rId16" cstate="print">
            <a:lum bright="48000" contrast="-60000"/>
          </a:blip>
          <a:srcRect/>
          <a:stretch>
            <a:fillRect/>
          </a:stretch>
        </p:blipFill>
        <p:spPr bwMode="auto">
          <a:xfrm>
            <a:off x="6350" y="6350"/>
            <a:ext cx="9144000" cy="6858000"/>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0" y="647065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a:latin typeface="+mn-lt"/>
              </a:defRPr>
            </a:lvl1pPr>
          </a:lstStyle>
          <a:p>
            <a:endParaRPr lang="en-US"/>
          </a:p>
        </p:txBody>
      </p:sp>
      <p:sp>
        <p:nvSpPr>
          <p:cNvPr id="1027" name="Rectangle 3"/>
          <p:cNvSpPr>
            <a:spLocks noGrp="1" noChangeArrowheads="1"/>
          </p:cNvSpPr>
          <p:nvPr>
            <p:ph type="ftr" sz="quarter" idx="3"/>
          </p:nvPr>
        </p:nvSpPr>
        <p:spPr bwMode="auto">
          <a:xfrm>
            <a:off x="3149600" y="6229350"/>
            <a:ext cx="2844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mn-lt"/>
              </a:defRPr>
            </a:lvl1pPr>
          </a:lstStyle>
          <a:p>
            <a:endParaRPr lang="en-US"/>
          </a:p>
        </p:txBody>
      </p:sp>
      <p:sp>
        <p:nvSpPr>
          <p:cNvPr id="1028" name="Rectangle 4"/>
          <p:cNvSpPr>
            <a:spLocks noGrp="1" noChangeArrowheads="1"/>
          </p:cNvSpPr>
          <p:nvPr>
            <p:ph type="sldNum" sz="quarter" idx="4"/>
          </p:nvPr>
        </p:nvSpPr>
        <p:spPr bwMode="auto">
          <a:xfrm>
            <a:off x="7296150" y="6400800"/>
            <a:ext cx="1828800" cy="51435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mn-lt"/>
              </a:defRPr>
            </a:lvl1pPr>
          </a:lstStyle>
          <a:p>
            <a:fld id="{C481CCCE-CA68-4B06-84AF-E4FDEDA6B8D2}" type="slidenum">
              <a:rPr lang="en-US"/>
              <a:pPr/>
              <a:t>‹#›</a:t>
            </a:fld>
            <a:endParaRPr lang="en-US" dirty="0"/>
          </a:p>
        </p:txBody>
      </p:sp>
      <p:sp>
        <p:nvSpPr>
          <p:cNvPr id="1029" name="Rectangle 5"/>
          <p:cNvSpPr>
            <a:spLocks noGrp="1" noChangeArrowheads="1"/>
          </p:cNvSpPr>
          <p:nvPr>
            <p:ph type="title"/>
          </p:nvPr>
        </p:nvSpPr>
        <p:spPr bwMode="auto">
          <a:xfrm>
            <a:off x="685800" y="584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endParaRPr lang="en-US"/>
          </a:p>
        </p:txBody>
      </p:sp>
      <p:sp>
        <p:nvSpPr>
          <p:cNvPr id="1030"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04405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9" r:id="rId13"/>
    <p:sldLayoutId id="214748394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sz="2000">
          <a:solidFill>
            <a:schemeClr val="tx1"/>
          </a:solidFill>
          <a:latin typeface="+mn-lt"/>
        </a:defRPr>
      </a:lvl4pPr>
      <a:lvl5pPr marL="2057400" indent="-228600" algn="l" rtl="0" eaLnBrk="0" fontAlgn="base" hangingPunct="0">
        <a:spcBef>
          <a:spcPct val="20000"/>
        </a:spcBef>
        <a:spcAft>
          <a:spcPct val="0"/>
        </a:spcAft>
        <a:buSzPct val="100000"/>
        <a:buChar char="•"/>
        <a:defRPr sz="2000">
          <a:solidFill>
            <a:schemeClr val="tx1"/>
          </a:solidFill>
          <a:latin typeface="+mn-lt"/>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5623" name="Rectangle 23"/>
          <p:cNvSpPr>
            <a:spLocks noChangeArrowheads="1"/>
          </p:cNvSpPr>
          <p:nvPr userDrawn="1"/>
        </p:nvSpPr>
        <p:spPr bwMode="auto">
          <a:xfrm>
            <a:off x="3540125" y="3182938"/>
            <a:ext cx="184150" cy="366712"/>
          </a:xfrm>
          <a:prstGeom prst="rect">
            <a:avLst/>
          </a:prstGeom>
          <a:noFill/>
          <a:ln w="9525">
            <a:noFill/>
            <a:miter lim="800000"/>
            <a:headEnd/>
            <a:tailEnd/>
          </a:ln>
          <a:effectLst/>
        </p:spPr>
        <p:txBody>
          <a:bodyPr wrap="none">
            <a:spAutoFit/>
          </a:bodyPr>
          <a:lstStyle/>
          <a:p>
            <a:pPr eaLnBrk="1" hangingPunct="1"/>
            <a:endParaRPr lang="en-US" sz="1800">
              <a:solidFill>
                <a:srgbClr val="003366"/>
              </a:solidFill>
              <a:latin typeface="Times New Roman" pitchFamily="28" charset="0"/>
              <a:ea typeface="ＭＳ Ｐゴシック" pitchFamily="-128" charset="-128"/>
            </a:endParaRPr>
          </a:p>
        </p:txBody>
      </p:sp>
    </p:spTree>
    <p:extLst>
      <p:ext uri="{BB962C8B-B14F-4D97-AF65-F5344CB8AC3E}">
        <p14:creationId xmlns:p14="http://schemas.microsoft.com/office/powerpoint/2010/main" val="1373133925"/>
      </p:ext>
    </p:extLst>
  </p:cSld>
  <p:clrMap bg1="lt1" tx1="dk1" bg2="lt2" tx2="dk2" accent1="accent1" accent2="accent2" accent3="accent3" accent4="accent4" accent5="accent5" accent6="accent6" hlink="hlink" folHlink="folHlink"/>
  <p:sldLayoutIdLst>
    <p:sldLayoutId id="2147483714" r:id="rId1"/>
  </p:sldLayoutIdLst>
  <p:txStyles>
    <p:titleStyle>
      <a:lvl1pPr algn="ctr" rtl="0" eaLnBrk="0" fontAlgn="base" hangingPunct="0">
        <a:lnSpc>
          <a:spcPct val="95000"/>
        </a:lnSpc>
        <a:spcBef>
          <a:spcPct val="0"/>
        </a:spcBef>
        <a:spcAft>
          <a:spcPct val="0"/>
        </a:spcAft>
        <a:defRPr sz="2400" b="1">
          <a:solidFill>
            <a:srgbClr val="003366"/>
          </a:solidFill>
          <a:latin typeface="+mj-lt"/>
          <a:ea typeface="ＭＳ Ｐゴシック" charset="-128"/>
          <a:cs typeface="ＭＳ Ｐゴシック" charset="-128"/>
        </a:defRPr>
      </a:lvl1pPr>
      <a:lvl2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2pPr>
      <a:lvl3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3pPr>
      <a:lvl4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4pPr>
      <a:lvl5pPr algn="ctr" rtl="0" eaLnBrk="0" fontAlgn="base" hangingPunct="0">
        <a:lnSpc>
          <a:spcPct val="95000"/>
        </a:lnSpc>
        <a:spcBef>
          <a:spcPct val="0"/>
        </a:spcBef>
        <a:spcAft>
          <a:spcPct val="0"/>
        </a:spcAft>
        <a:defRPr sz="2400" b="1">
          <a:solidFill>
            <a:srgbClr val="003366"/>
          </a:solidFill>
          <a:latin typeface="Times New Roman" pitchFamily="-128" charset="0"/>
          <a:ea typeface="ＭＳ Ｐゴシック" charset="-128"/>
          <a:cs typeface="ＭＳ Ｐゴシック" charset="-128"/>
        </a:defRPr>
      </a:lvl5pPr>
      <a:lvl6pPr marL="457200" algn="ctr" rtl="0" fontAlgn="base">
        <a:lnSpc>
          <a:spcPct val="95000"/>
        </a:lnSpc>
        <a:spcBef>
          <a:spcPct val="0"/>
        </a:spcBef>
        <a:spcAft>
          <a:spcPct val="0"/>
        </a:spcAft>
        <a:defRPr sz="2400" b="1">
          <a:solidFill>
            <a:srgbClr val="003366"/>
          </a:solidFill>
          <a:latin typeface="Times New Roman" pitchFamily="-128" charset="0"/>
        </a:defRPr>
      </a:lvl6pPr>
      <a:lvl7pPr marL="914400" algn="ctr" rtl="0" fontAlgn="base">
        <a:lnSpc>
          <a:spcPct val="95000"/>
        </a:lnSpc>
        <a:spcBef>
          <a:spcPct val="0"/>
        </a:spcBef>
        <a:spcAft>
          <a:spcPct val="0"/>
        </a:spcAft>
        <a:defRPr sz="2400" b="1">
          <a:solidFill>
            <a:srgbClr val="003366"/>
          </a:solidFill>
          <a:latin typeface="Times New Roman" pitchFamily="-128" charset="0"/>
        </a:defRPr>
      </a:lvl7pPr>
      <a:lvl8pPr marL="1371600" algn="ctr" rtl="0" fontAlgn="base">
        <a:lnSpc>
          <a:spcPct val="95000"/>
        </a:lnSpc>
        <a:spcBef>
          <a:spcPct val="0"/>
        </a:spcBef>
        <a:spcAft>
          <a:spcPct val="0"/>
        </a:spcAft>
        <a:defRPr sz="2400" b="1">
          <a:solidFill>
            <a:srgbClr val="003366"/>
          </a:solidFill>
          <a:latin typeface="Times New Roman" pitchFamily="-128" charset="0"/>
        </a:defRPr>
      </a:lvl8pPr>
      <a:lvl9pPr marL="1828800" algn="ctr" rtl="0" fontAlgn="base">
        <a:lnSpc>
          <a:spcPct val="95000"/>
        </a:lnSpc>
        <a:spcBef>
          <a:spcPct val="0"/>
        </a:spcBef>
        <a:spcAft>
          <a:spcPct val="0"/>
        </a:spcAft>
        <a:defRPr sz="2400" b="1">
          <a:solidFill>
            <a:srgbClr val="003366"/>
          </a:solidFill>
          <a:latin typeface="Times New Roman" pitchFamily="-128" charset="0"/>
        </a:defRPr>
      </a:lvl9pPr>
    </p:titleStyle>
    <p:bodyStyle>
      <a:lvl1pPr marL="342900" indent="-342900" algn="ctr" rtl="0" eaLnBrk="0" fontAlgn="base" hangingPunct="0">
        <a:spcBef>
          <a:spcPct val="20000"/>
        </a:spcBef>
        <a:spcAft>
          <a:spcPct val="0"/>
        </a:spcAft>
        <a:buChar char="•"/>
        <a:defRPr sz="2200" b="1">
          <a:solidFill>
            <a:srgbClr val="CC0000"/>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200" b="1">
          <a:solidFill>
            <a:srgbClr val="CC0000"/>
          </a:solidFill>
          <a:latin typeface="+mn-lt"/>
          <a:ea typeface="ＭＳ Ｐゴシック" charset="-128"/>
        </a:defRPr>
      </a:lvl2pPr>
      <a:lvl3pPr marL="1143000" indent="-228600" algn="l" rtl="0" eaLnBrk="0" fontAlgn="base" hangingPunct="0">
        <a:spcBef>
          <a:spcPct val="20000"/>
        </a:spcBef>
        <a:spcAft>
          <a:spcPct val="0"/>
        </a:spcAft>
        <a:buChar char="•"/>
        <a:defRPr sz="2200" b="1">
          <a:solidFill>
            <a:srgbClr val="CC0000"/>
          </a:solidFill>
          <a:latin typeface="+mn-lt"/>
          <a:ea typeface="ＭＳ Ｐゴシック" charset="-128"/>
        </a:defRPr>
      </a:lvl3pPr>
      <a:lvl4pPr marL="1600200" indent="-228600" algn="l" rtl="0" eaLnBrk="0" fontAlgn="base" hangingPunct="0">
        <a:spcBef>
          <a:spcPct val="20000"/>
        </a:spcBef>
        <a:spcAft>
          <a:spcPct val="0"/>
        </a:spcAft>
        <a:buChar char="–"/>
        <a:defRPr sz="2200" b="1">
          <a:solidFill>
            <a:srgbClr val="CC0000"/>
          </a:solidFill>
          <a:latin typeface="+mn-lt"/>
          <a:ea typeface="ＭＳ Ｐゴシック" charset="-128"/>
        </a:defRPr>
      </a:lvl4pPr>
      <a:lvl5pPr marL="2057400" indent="-228600" algn="l" rtl="0" eaLnBrk="0" fontAlgn="base" hangingPunct="0">
        <a:spcBef>
          <a:spcPct val="20000"/>
        </a:spcBef>
        <a:spcAft>
          <a:spcPct val="0"/>
        </a:spcAft>
        <a:buChar char="»"/>
        <a:defRPr sz="2200" b="1">
          <a:solidFill>
            <a:srgbClr val="CC0000"/>
          </a:solidFill>
          <a:latin typeface="+mn-lt"/>
          <a:ea typeface="ＭＳ Ｐゴシック" charset="-128"/>
        </a:defRPr>
      </a:lvl5pPr>
      <a:lvl6pPr marL="2514600" indent="-228600" algn="l" rtl="0" fontAlgn="base">
        <a:spcBef>
          <a:spcPct val="20000"/>
        </a:spcBef>
        <a:spcAft>
          <a:spcPct val="0"/>
        </a:spcAft>
        <a:buChar char="»"/>
        <a:defRPr sz="2200" b="1">
          <a:solidFill>
            <a:srgbClr val="CC0000"/>
          </a:solidFill>
          <a:latin typeface="+mn-lt"/>
        </a:defRPr>
      </a:lvl6pPr>
      <a:lvl7pPr marL="2971800" indent="-228600" algn="l" rtl="0" fontAlgn="base">
        <a:spcBef>
          <a:spcPct val="20000"/>
        </a:spcBef>
        <a:spcAft>
          <a:spcPct val="0"/>
        </a:spcAft>
        <a:buChar char="»"/>
        <a:defRPr sz="2200" b="1">
          <a:solidFill>
            <a:srgbClr val="CC0000"/>
          </a:solidFill>
          <a:latin typeface="+mn-lt"/>
        </a:defRPr>
      </a:lvl7pPr>
      <a:lvl8pPr marL="3429000" indent="-228600" algn="l" rtl="0" fontAlgn="base">
        <a:spcBef>
          <a:spcPct val="20000"/>
        </a:spcBef>
        <a:spcAft>
          <a:spcPct val="0"/>
        </a:spcAft>
        <a:buChar char="»"/>
        <a:defRPr sz="2200" b="1">
          <a:solidFill>
            <a:srgbClr val="CC0000"/>
          </a:solidFill>
          <a:latin typeface="+mn-lt"/>
        </a:defRPr>
      </a:lvl8pPr>
      <a:lvl9pPr marL="3886200" indent="-228600" algn="l" rtl="0" fontAlgn="base">
        <a:spcBef>
          <a:spcPct val="20000"/>
        </a:spcBef>
        <a:spcAft>
          <a:spcPct val="0"/>
        </a:spcAft>
        <a:buChar char="»"/>
        <a:defRPr sz="2200" b="1">
          <a:solidFill>
            <a:srgbClr val="CC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838199" y="4495800"/>
            <a:ext cx="184731" cy="523220"/>
          </a:xfrm>
          <a:prstGeom prst="rect">
            <a:avLst/>
          </a:prstGeom>
          <a:noFill/>
        </p:spPr>
        <p:txBody>
          <a:bodyPr wrap="none" rtlCol="0">
            <a:spAutoFit/>
          </a:bodyPr>
          <a:lstStyle/>
          <a:p>
            <a:endParaRPr lang="en-US" dirty="0">
              <a:solidFill>
                <a:srgbClr val="000000"/>
              </a:solidFill>
              <a:latin typeface="Calibri"/>
            </a:endParaRPr>
          </a:p>
        </p:txBody>
      </p:sp>
    </p:spTree>
    <p:extLst>
      <p:ext uri="{BB962C8B-B14F-4D97-AF65-F5344CB8AC3E}">
        <p14:creationId xmlns:p14="http://schemas.microsoft.com/office/powerpoint/2010/main" val="2385134"/>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3087583568"/>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924"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8627415"/>
      </p:ext>
    </p:extLst>
  </p:cSld>
  <p:clrMap bg1="dk2" tx1="lt1" bg2="dk1"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zh-CN"/>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zh-CN"/>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7377A83-DED3-264B-A929-8ABD1D445180}" type="slidenum">
              <a:rPr lang="en-US" altLang="zh-CN" smtClean="0"/>
              <a:pPr>
                <a:defRPr/>
              </a:pPr>
              <a:t>‹#›</a:t>
            </a:fld>
            <a:endParaRPr lang="en-US" altLang="zh-CN"/>
          </a:p>
        </p:txBody>
      </p:sp>
    </p:spTree>
    <p:extLst>
      <p:ext uri="{BB962C8B-B14F-4D97-AF65-F5344CB8AC3E}">
        <p14:creationId xmlns:p14="http://schemas.microsoft.com/office/powerpoint/2010/main" val="279165316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23714599"/>
      </p:ext>
    </p:extLst>
  </p:cSld>
  <p:clrMap bg1="dk2" tx1="lt1" bg2="dk1" tx2="lt2" accent1="accent1" accent2="accent2" accent3="accent3" accent4="accent4" accent5="accent5" accent6="accent6" hlink="hlink" folHlink="folHlink"/>
  <p:sldLayoutIdLst>
    <p:sldLayoutId id="2147483831" r:id="rId1"/>
    <p:sldLayoutId id="2147483832" r:id="rId2"/>
    <p:sldLayoutId id="2147483833" r:id="rId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pPr defTabSz="457200" eaLnBrk="1" fontAlgn="auto" hangingPunct="1">
              <a:spcBef>
                <a:spcPts val="0"/>
              </a:spcBef>
              <a:spcAft>
                <a:spcPts val="0"/>
              </a:spcAft>
            </a:pPr>
            <a:fld id="{3CE302BB-DDE0-1247-A6E9-9544168C6F28}" type="datetimeFigureOut">
              <a:rPr lang="en-US" smtClean="0">
                <a:solidFill>
                  <a:prstClr val="white"/>
                </a:solidFill>
                <a:latin typeface="News Gothic MT"/>
              </a:rPr>
              <a:pPr defTabSz="457200" eaLnBrk="1" fontAlgn="auto" hangingPunct="1">
                <a:spcBef>
                  <a:spcPts val="0"/>
                </a:spcBef>
                <a:spcAft>
                  <a:spcPts val="0"/>
                </a:spcAft>
              </a:pPr>
              <a:t>4/22/2024</a:t>
            </a:fld>
            <a:endParaRPr lang="en-US">
              <a:solidFill>
                <a:prstClr val="white"/>
              </a:solidFill>
              <a:latin typeface="News Gothic MT"/>
            </a:endParaRPr>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pPr defTabSz="457200" eaLnBrk="1" fontAlgn="auto" hangingPunct="1">
              <a:spcBef>
                <a:spcPts val="0"/>
              </a:spcBef>
              <a:spcAft>
                <a:spcPts val="0"/>
              </a:spcAft>
            </a:pPr>
            <a:endParaRPr lang="en-US">
              <a:solidFill>
                <a:prstClr val="white"/>
              </a:solidFill>
              <a:latin typeface="News Gothic MT"/>
            </a:endParaRPr>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pPr defTabSz="457200" eaLnBrk="1" fontAlgn="auto" hangingPunct="1">
              <a:spcBef>
                <a:spcPts val="0"/>
              </a:spcBef>
              <a:spcAft>
                <a:spcPts val="0"/>
              </a:spcAft>
            </a:pPr>
            <a:fld id="{7F5CE407-6216-4202-80E4-A30DC2F709B2}" type="slidenum">
              <a:rPr lang="en-US" smtClean="0">
                <a:solidFill>
                  <a:prstClr val="white"/>
                </a:solidFill>
                <a:latin typeface="News Gothic MT"/>
              </a:rPr>
              <a:pPr defTabSz="457200" eaLnBrk="1" fontAlgn="auto" hangingPunct="1">
                <a:spcBef>
                  <a:spcPts val="0"/>
                </a:spcBef>
                <a:spcAft>
                  <a:spcPts val="0"/>
                </a:spcAft>
              </a:pPr>
              <a:t>‹#›</a:t>
            </a:fld>
            <a:endParaRPr lang="en-US">
              <a:solidFill>
                <a:prstClr val="white"/>
              </a:solidFill>
              <a:latin typeface="News Gothic MT"/>
            </a:endParaRPr>
          </a:p>
        </p:txBody>
      </p:sp>
    </p:spTree>
    <p:extLst>
      <p:ext uri="{BB962C8B-B14F-4D97-AF65-F5344CB8AC3E}">
        <p14:creationId xmlns:p14="http://schemas.microsoft.com/office/powerpoint/2010/main" val="194163335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4257967741"/>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6.xml"/><Relationship Id="rId1" Type="http://schemas.openxmlformats.org/officeDocument/2006/relationships/slideLayout" Target="../slideLayouts/slideLayout13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gif"/><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0.xml"/></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8.xml"/><Relationship Id="rId1" Type="http://schemas.openxmlformats.org/officeDocument/2006/relationships/slideLayout" Target="../slideLayouts/slideLayout70.xml"/><Relationship Id="rId5" Type="http://schemas.openxmlformats.org/officeDocument/2006/relationships/image" Target="../media/image116.png"/><Relationship Id="rId4" Type="http://schemas.openxmlformats.org/officeDocument/2006/relationships/image" Target="../media/image115.wmf"/></Relationships>
</file>

<file path=ppt/slides/_rels/slide106.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59.xml"/><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8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120.gi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121.wmf"/></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9.xml"/><Relationship Id="rId5" Type="http://schemas.openxmlformats.org/officeDocument/2006/relationships/image" Target="../media/image310.png"/><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27.xml"/><Relationship Id="rId5" Type="http://schemas.openxmlformats.org/officeDocument/2006/relationships/image" Target="../media/image124.png"/><Relationship Id="rId4" Type="http://schemas.openxmlformats.org/officeDocument/2006/relationships/image" Target="../media/image123.png"/></Relationships>
</file>

<file path=ppt/slides/_rels/slide1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9.xml"/><Relationship Id="rId1" Type="http://schemas.openxmlformats.org/officeDocument/2006/relationships/slideLayout" Target="../slideLayouts/slideLayout2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7.xml"/></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140.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2.xml"/><Relationship Id="rId1" Type="http://schemas.openxmlformats.org/officeDocument/2006/relationships/slideLayout" Target="../slideLayouts/slideLayout2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27.xml"/></Relationships>
</file>

<file path=ppt/slides/_rels/slide14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9.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38.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6.xml"/><Relationship Id="rId1" Type="http://schemas.openxmlformats.org/officeDocument/2006/relationships/slideLayout" Target="../slideLayouts/slideLayout53.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53.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54.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4.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9.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3.xml"/><Relationship Id="rId1" Type="http://schemas.openxmlformats.org/officeDocument/2006/relationships/tags" Target="../tags/tag1.xml"/><Relationship Id="rId4" Type="http://schemas.openxmlformats.org/officeDocument/2006/relationships/image" Target="../media/image77.gif"/></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81.xml"/><Relationship Id="rId4" Type="http://schemas.openxmlformats.org/officeDocument/2006/relationships/image" Target="../media/image79.png"/></Relationships>
</file>

<file path=ppt/slides/_rels/slide77.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5.xml"/><Relationship Id="rId1" Type="http://schemas.openxmlformats.org/officeDocument/2006/relationships/slideLayout" Target="../slideLayouts/slideLayout86.xml"/><Relationship Id="rId6" Type="http://schemas.openxmlformats.org/officeDocument/2006/relationships/image" Target="../media/image81.wmf"/><Relationship Id="rId5" Type="http://schemas.openxmlformats.org/officeDocument/2006/relationships/oleObject" Target="../embeddings/oleObject2.bin"/><Relationship Id="rId4" Type="http://schemas.openxmlformats.org/officeDocument/2006/relationships/image" Target="../media/image80.wmf"/></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5.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04.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16.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6.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92.xml"/><Relationship Id="rId4" Type="http://schemas.openxmlformats.org/officeDocument/2006/relationships/image" Target="../media/image92.png"/></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92.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03.xml"/></Relationships>
</file>

<file path=ppt/slides/_rels/slide9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3.xml"/></Relationships>
</file>

<file path=ppt/slides/_rels/slide9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0.xml"/><Relationship Id="rId1" Type="http://schemas.openxmlformats.org/officeDocument/2006/relationships/slideLayout" Target="../slideLayouts/slideLayout92.xml"/><Relationship Id="rId4" Type="http://schemas.openxmlformats.org/officeDocument/2006/relationships/image" Target="../media/image100.wmf"/></Relationships>
</file>

<file path=ppt/slides/_rels/slide9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1.xml"/><Relationship Id="rId1" Type="http://schemas.openxmlformats.org/officeDocument/2006/relationships/slideLayout" Target="../slideLayouts/slideLayout69.xml"/></Relationships>
</file>

<file path=ppt/slides/_rels/slide9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0.xml"/><Relationship Id="rId4" Type="http://schemas.openxmlformats.org/officeDocument/2006/relationships/image" Target="../media/image105.jpeg"/></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70.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#26</a:t>
            </a:r>
            <a:br>
              <a:rPr lang="en-US" sz="3200" b="1" dirty="0">
                <a:latin typeface="Arial" charset="0"/>
                <a:cs typeface="Times New Roman" pitchFamily="18" charset="0"/>
              </a:rPr>
            </a:br>
            <a:br>
              <a:rPr lang="en-US" sz="3200" b="1" dirty="0">
                <a:latin typeface="Arial" charset="0"/>
                <a:cs typeface="Times New Roman" pitchFamily="18" charset="0"/>
              </a:rPr>
            </a:br>
            <a:r>
              <a:rPr lang="en-US" sz="4000" b="1" dirty="0">
                <a:latin typeface="Arial" charset="0"/>
                <a:cs typeface="Times New Roman" pitchFamily="18" charset="0"/>
              </a:rPr>
              <a:t>Final-exam Review</a:t>
            </a:r>
            <a:endParaRPr lang="en-US" sz="36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bg2"/>
              </a:solidFill>
              <a:latin typeface="Arial" charset="0"/>
              <a:cs typeface="Times New Roman" pitchFamily="18" charset="0"/>
            </a:endParaRPr>
          </a:p>
          <a:p>
            <a:pPr algn="ctr">
              <a:lnSpc>
                <a:spcPct val="80000"/>
              </a:lnSpc>
              <a:buFontTx/>
              <a:buNone/>
            </a:pPr>
            <a:r>
              <a:rPr lang="en-US" sz="1600" b="1" dirty="0">
                <a:solidFill>
                  <a:schemeClr val="bg2"/>
                </a:solidFill>
                <a:latin typeface="Arial" charset="0"/>
                <a:cs typeface="Times New Roman" pitchFamily="18" charset="0"/>
              </a:rPr>
              <a:t>Study all the slides, including the hidden ones that are not discussed in class. Also study homework questions for HW#3 and #4!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Final Exam: </a:t>
            </a:r>
            <a:r>
              <a:rPr lang="en-US" sz="1600" b="1" kern="0" dirty="0">
                <a:solidFill>
                  <a:schemeClr val="tx2"/>
                </a:solidFill>
                <a:latin typeface="Microsoft Sans Serif" pitchFamily="34" charset="0"/>
              </a:rPr>
              <a:t>5/03, 3:30-5:30pm, ETEC 482 </a:t>
            </a: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The exam will include P1: Multiple choice questions and P2: short-answer questions (similar to homework questions).</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nSpc>
                <a:spcPct val="80000"/>
              </a:lnSpc>
              <a:buFontTx/>
              <a:buNone/>
            </a:pPr>
            <a:r>
              <a:rPr lang="en-US" sz="1800" dirty="0">
                <a:latin typeface="Arial" pitchFamily="34" charset="0"/>
                <a:cs typeface="Arial" pitchFamily="34" charset="0"/>
              </a:rPr>
              <a:t> </a:t>
            </a: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a:t>
            </a:fld>
            <a:endParaRPr lang="en-US" dirty="0">
              <a:solidFill>
                <a:schemeClr val="bg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81BBF2-B2FE-4016-BA3D-9EE9976FE9BB}"/>
              </a:ext>
            </a:extLst>
          </p:cNvPr>
          <p:cNvGrpSpPr/>
          <p:nvPr/>
        </p:nvGrpSpPr>
        <p:grpSpPr>
          <a:xfrm>
            <a:off x="228600" y="2286000"/>
            <a:ext cx="8732876" cy="3541986"/>
            <a:chOff x="228600" y="2286000"/>
            <a:chExt cx="8732876" cy="3541986"/>
          </a:xfrm>
        </p:grpSpPr>
        <p:pic>
          <p:nvPicPr>
            <p:cNvPr id="3" name="Picture 2">
              <a:extLst>
                <a:ext uri="{FF2B5EF4-FFF2-40B4-BE49-F238E27FC236}">
                  <a16:creationId xmlns:a16="http://schemas.microsoft.com/office/drawing/2014/main" id="{F6B239CF-5C27-4BAB-A17E-B821EAFEE7E1}"/>
                </a:ext>
              </a:extLst>
            </p:cNvPr>
            <p:cNvPicPr>
              <a:picLocks noChangeAspect="1"/>
            </p:cNvPicPr>
            <p:nvPr/>
          </p:nvPicPr>
          <p:blipFill rotWithShape="1">
            <a:blip r:embed="rId2"/>
            <a:srcRect b="91223"/>
            <a:stretch/>
          </p:blipFill>
          <p:spPr>
            <a:xfrm>
              <a:off x="228600" y="2286000"/>
              <a:ext cx="8732876" cy="304800"/>
            </a:xfrm>
            <a:prstGeom prst="rect">
              <a:avLst/>
            </a:prstGeom>
          </p:spPr>
        </p:pic>
        <p:pic>
          <p:nvPicPr>
            <p:cNvPr id="5" name="Picture 4">
              <a:extLst>
                <a:ext uri="{FF2B5EF4-FFF2-40B4-BE49-F238E27FC236}">
                  <a16:creationId xmlns:a16="http://schemas.microsoft.com/office/drawing/2014/main" id="{1E74969B-4C35-4C6B-87D4-B18AF329FD6F}"/>
                </a:ext>
              </a:extLst>
            </p:cNvPr>
            <p:cNvPicPr>
              <a:picLocks noChangeAspect="1"/>
            </p:cNvPicPr>
            <p:nvPr/>
          </p:nvPicPr>
          <p:blipFill>
            <a:blip r:embed="rId3"/>
            <a:stretch>
              <a:fillRect/>
            </a:stretch>
          </p:blipFill>
          <p:spPr>
            <a:xfrm>
              <a:off x="228600" y="2590800"/>
              <a:ext cx="8732875" cy="3237186"/>
            </a:xfrm>
            <a:prstGeom prst="rect">
              <a:avLst/>
            </a:prstGeom>
          </p:spPr>
        </p:pic>
      </p:grpSp>
      <p:sp>
        <p:nvSpPr>
          <p:cNvPr id="6" name="TextBox 5">
            <a:extLst>
              <a:ext uri="{FF2B5EF4-FFF2-40B4-BE49-F238E27FC236}">
                <a16:creationId xmlns:a16="http://schemas.microsoft.com/office/drawing/2014/main" id="{318B2A0E-8866-48F6-A01C-887B5B35997D}"/>
              </a:ext>
            </a:extLst>
          </p:cNvPr>
          <p:cNvSpPr txBox="1"/>
          <p:nvPr/>
        </p:nvSpPr>
        <p:spPr>
          <a:xfrm>
            <a:off x="4000580" y="6556443"/>
            <a:ext cx="1366080"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rPr>
              <a:t>Chen et al. (2019)</a:t>
            </a:r>
          </a:p>
        </p:txBody>
      </p:sp>
      <p:sp>
        <p:nvSpPr>
          <p:cNvPr id="8" name="TextBox 7">
            <a:extLst>
              <a:ext uri="{FF2B5EF4-FFF2-40B4-BE49-F238E27FC236}">
                <a16:creationId xmlns:a16="http://schemas.microsoft.com/office/drawing/2014/main" id="{04B2DD83-B8BF-4B0F-93FF-1495CC1980DE}"/>
              </a:ext>
            </a:extLst>
          </p:cNvPr>
          <p:cNvSpPr txBox="1"/>
          <p:nvPr/>
        </p:nvSpPr>
        <p:spPr>
          <a:xfrm>
            <a:off x="381000" y="1066800"/>
            <a:ext cx="8610600"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3300"/>
                </a:solidFill>
                <a:effectLst/>
                <a:uLnTx/>
                <a:uFillTx/>
                <a:latin typeface="AdvPSTIM10-R"/>
                <a:ea typeface="+mn-ea"/>
                <a:cs typeface="+mn-cs"/>
              </a:rPr>
              <a:t>CMIP5 model-projected Percentage Change for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AdvPSTIM10-R"/>
                <a:ea typeface="+mn-ea"/>
                <a:cs typeface="+mn-cs"/>
              </a:rPr>
              <a:t>SD of Daily Tas </a:t>
            </a:r>
            <a:r>
              <a:rPr kumimoji="0" lang="en-US" sz="2800" b="0" i="0" u="none" strike="noStrike" kern="1200" cap="none" spc="0" normalizeH="0" baseline="0" noProof="0" dirty="0">
                <a:ln>
                  <a:noFill/>
                </a:ln>
                <a:solidFill>
                  <a:srgbClr val="FF3300"/>
                </a:solidFill>
                <a:effectLst/>
                <a:uLnTx/>
                <a:uFillTx/>
                <a:latin typeface="AdvPSTIM10-R"/>
                <a:ea typeface="+mn-ea"/>
                <a:cs typeface="+mn-cs"/>
              </a:rPr>
              <a:t>for DJF and JJA</a:t>
            </a:r>
            <a:endParaRPr kumimoji="0" lang="en-US" sz="2800" b="0"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14124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idx="4294967295"/>
          </p:nvPr>
        </p:nvSpPr>
        <p:spPr>
          <a:xfrm>
            <a:off x="1371600" y="152400"/>
            <a:ext cx="8229600" cy="609600"/>
          </a:xfrm>
        </p:spPr>
        <p:txBody>
          <a:bodyPr lIns="91440" tIns="45720" rIns="91440" bIns="45720"/>
          <a:lstStyle/>
          <a:p>
            <a:pPr eaLnBrk="1" hangingPunct="1"/>
            <a:r>
              <a:rPr lang="en-US">
                <a:solidFill>
                  <a:srgbClr val="CC0000"/>
                </a:solidFill>
              </a:rPr>
              <a:t>Timeline of Climate Model Development</a:t>
            </a:r>
          </a:p>
        </p:txBody>
      </p:sp>
      <p:pic>
        <p:nvPicPr>
          <p:cNvPr id="516099" name="Picture 3" descr="historyofclimatemodel3"/>
          <p:cNvPicPr>
            <a:picLocks noGrp="1" noChangeAspect="1" noChangeArrowheads="1"/>
          </p:cNvPicPr>
          <p:nvPr>
            <p:ph idx="4294967295"/>
          </p:nvPr>
        </p:nvPicPr>
        <p:blipFill>
          <a:blip r:embed="rId3" cstate="print"/>
          <a:srcRect/>
          <a:stretch>
            <a:fillRect/>
          </a:stretch>
        </p:blipFill>
        <p:spPr>
          <a:xfrm>
            <a:off x="990600" y="1009650"/>
            <a:ext cx="7696200" cy="5772150"/>
          </a:xfrm>
        </p:spPr>
      </p:pic>
      <p:sp>
        <p:nvSpPr>
          <p:cNvPr id="4" name="TextBox 3"/>
          <p:cNvSpPr txBox="1"/>
          <p:nvPr/>
        </p:nvSpPr>
        <p:spPr>
          <a:xfrm>
            <a:off x="6949224" y="990600"/>
            <a:ext cx="1204176" cy="369332"/>
          </a:xfrm>
          <a:prstGeom prst="rect">
            <a:avLst/>
          </a:prstGeom>
          <a:solidFill>
            <a:schemeClr val="bg1"/>
          </a:solid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Near-future</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Climate model resolution"/>
          <p:cNvPicPr>
            <a:picLocks noChangeAspect="1" noChangeArrowheads="1"/>
          </p:cNvPicPr>
          <p:nvPr/>
        </p:nvPicPr>
        <p:blipFill>
          <a:blip r:embed="rId2" cstate="print"/>
          <a:srcRect/>
          <a:stretch>
            <a:fillRect/>
          </a:stretch>
        </p:blipFill>
        <p:spPr bwMode="auto">
          <a:xfrm>
            <a:off x="31750" y="1219200"/>
            <a:ext cx="9067800" cy="5181600"/>
          </a:xfrm>
          <a:prstGeom prst="rect">
            <a:avLst/>
          </a:prstGeom>
          <a:noFill/>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Evolution of Climate Model Resolution</a:t>
            </a:r>
          </a:p>
        </p:txBody>
      </p:sp>
      <p:sp>
        <p:nvSpPr>
          <p:cNvPr id="4" name="TextBox 3"/>
          <p:cNvSpPr txBox="1"/>
          <p:nvPr/>
        </p:nvSpPr>
        <p:spPr>
          <a:xfrm>
            <a:off x="882592" y="1295400"/>
            <a:ext cx="74892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1990</a:t>
            </a:r>
          </a:p>
        </p:txBody>
      </p:sp>
      <p:sp>
        <p:nvSpPr>
          <p:cNvPr id="5" name="TextBox 4"/>
          <p:cNvSpPr txBox="1"/>
          <p:nvPr/>
        </p:nvSpPr>
        <p:spPr>
          <a:xfrm>
            <a:off x="1034992" y="3881735"/>
            <a:ext cx="74892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1995</a:t>
            </a:r>
          </a:p>
        </p:txBody>
      </p:sp>
      <p:sp>
        <p:nvSpPr>
          <p:cNvPr id="6" name="TextBox 5"/>
          <p:cNvSpPr txBox="1"/>
          <p:nvPr/>
        </p:nvSpPr>
        <p:spPr>
          <a:xfrm>
            <a:off x="5575678" y="1371600"/>
            <a:ext cx="74892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2001</a:t>
            </a:r>
          </a:p>
        </p:txBody>
      </p:sp>
      <p:sp>
        <p:nvSpPr>
          <p:cNvPr id="7" name="TextBox 6"/>
          <p:cNvSpPr txBox="1"/>
          <p:nvPr/>
        </p:nvSpPr>
        <p:spPr>
          <a:xfrm>
            <a:off x="5728080" y="3805535"/>
            <a:ext cx="748923"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2007</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5240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Types of Climate Models (cont’d)</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76200" y="762000"/>
            <a:ext cx="8991600" cy="6617196"/>
          </a:xfrm>
          <a:prstGeom prst="rect">
            <a:avLst/>
          </a:prstGeom>
        </p:spPr>
        <p:txBody>
          <a:bodyPr wrap="square">
            <a:spAutoFit/>
          </a:bodyPr>
          <a:lstStyle/>
          <a:p>
            <a:pPr algn="l">
              <a:buFont typeface="Arial" pitchFamily="34" charset="0"/>
              <a:buChar char="•"/>
            </a:pPr>
            <a:r>
              <a:rPr lang="en-US" sz="2400" b="1" dirty="0">
                <a:solidFill>
                  <a:srgbClr val="FF0000"/>
                </a:solidFill>
              </a:rPr>
              <a:t>  General Circulation Models (GCMs): </a:t>
            </a:r>
          </a:p>
          <a:p>
            <a:pPr algn="l"/>
            <a:r>
              <a:rPr lang="en-US" sz="2000" b="1" dirty="0"/>
              <a:t>  </a:t>
            </a:r>
            <a:r>
              <a:rPr lang="en-US" sz="1800" b="1" dirty="0"/>
              <a:t>These are 3-dimensional models that are built upon the basic equations that govern the air flows in the atmosphere and water currents in the oceans. They treat most of the physical processes (e.g., radiative transfer) important for the climate in a complex way using our best knowledge. </a:t>
            </a:r>
            <a:endParaRPr lang="en-US" sz="2000" b="1" dirty="0"/>
          </a:p>
          <a:p>
            <a:pPr algn="l"/>
            <a:endParaRPr lang="en-US" sz="1400" b="1" dirty="0">
              <a:solidFill>
                <a:schemeClr val="tx2"/>
              </a:solidFill>
            </a:endParaRPr>
          </a:p>
          <a:p>
            <a:pPr algn="l">
              <a:buFont typeface="Arial" pitchFamily="34" charset="0"/>
              <a:buChar char="•"/>
            </a:pPr>
            <a:r>
              <a:rPr lang="en-US" sz="2000" b="1" dirty="0">
                <a:solidFill>
                  <a:schemeClr val="tx2"/>
                </a:solidFill>
              </a:rPr>
              <a:t>  There are GCMs for the Atmosphere  and the Oceans. A 3-d land surface model is also a major component of a coupled climate model. </a:t>
            </a:r>
          </a:p>
          <a:p>
            <a:pPr algn="l">
              <a:buFont typeface="Arial" pitchFamily="34" charset="0"/>
              <a:buChar char="•"/>
            </a:pPr>
            <a:endParaRPr lang="en-US" sz="1400" b="1" dirty="0">
              <a:solidFill>
                <a:schemeClr val="tx2"/>
              </a:solidFill>
            </a:endParaRPr>
          </a:p>
          <a:p>
            <a:pPr algn="l">
              <a:buFont typeface="Arial" pitchFamily="34" charset="0"/>
              <a:buChar char="•"/>
            </a:pPr>
            <a:r>
              <a:rPr lang="en-US" sz="2000" b="1" dirty="0">
                <a:solidFill>
                  <a:schemeClr val="tx2"/>
                </a:solidFill>
              </a:rPr>
              <a:t>  </a:t>
            </a:r>
            <a:r>
              <a:rPr lang="en-US" sz="2000" b="1" dirty="0"/>
              <a:t>Atmospheric GCMs (AGCMs) were first developed in the 1950s for short-term (&lt;7days) weather forecast. </a:t>
            </a:r>
          </a:p>
          <a:p>
            <a:pPr algn="l">
              <a:buFont typeface="Arial" pitchFamily="34" charset="0"/>
              <a:buChar char="•"/>
            </a:pPr>
            <a:endParaRPr lang="en-US" sz="1400" b="1" dirty="0">
              <a:solidFill>
                <a:schemeClr val="tx2"/>
              </a:solidFill>
            </a:endParaRPr>
          </a:p>
          <a:p>
            <a:pPr algn="l">
              <a:buFont typeface="Arial" pitchFamily="34" charset="0"/>
              <a:buChar char="•"/>
            </a:pPr>
            <a:r>
              <a:rPr lang="en-US" sz="2000" b="1" dirty="0">
                <a:solidFill>
                  <a:schemeClr val="tx2"/>
                </a:solidFill>
              </a:rPr>
              <a:t> In the 1960s, AGCMs and ocean GCMs (OGCMs) were developed to simulate long-term climate, with a grid size of 500-800km, pioneered by S. </a:t>
            </a:r>
            <a:r>
              <a:rPr lang="en-US" sz="2000" b="1" dirty="0" err="1">
                <a:solidFill>
                  <a:schemeClr val="tx2"/>
                </a:solidFill>
              </a:rPr>
              <a:t>Manabe</a:t>
            </a:r>
            <a:r>
              <a:rPr lang="en-US" sz="2000" b="1" dirty="0">
                <a:solidFill>
                  <a:schemeClr val="tx2"/>
                </a:solidFill>
              </a:rPr>
              <a:t>, W. Washington, et al. </a:t>
            </a:r>
          </a:p>
          <a:p>
            <a:pPr algn="l">
              <a:buFont typeface="Arial" pitchFamily="34" charset="0"/>
              <a:buChar char="•"/>
            </a:pPr>
            <a:endParaRPr lang="en-US" sz="1200" b="1" dirty="0">
              <a:solidFill>
                <a:schemeClr val="tx2"/>
              </a:solidFill>
            </a:endParaRPr>
          </a:p>
          <a:p>
            <a:pPr algn="l">
              <a:buFont typeface="Arial" pitchFamily="34" charset="0"/>
              <a:buChar char="•"/>
            </a:pPr>
            <a:r>
              <a:rPr lang="en-US" sz="2000" b="1" dirty="0">
                <a:solidFill>
                  <a:schemeClr val="tx2"/>
                </a:solidFill>
              </a:rPr>
              <a:t>  </a:t>
            </a:r>
            <a:r>
              <a:rPr lang="en-US" sz="2000" b="1" dirty="0"/>
              <a:t>Before around 2000, the coupling of an AGCM and OGCM requires an artificial flux correction at the air-sea interface, referred to as “flux correction”, in order to produce a stable climate in a control run, in which there is no external forcing.  </a:t>
            </a:r>
          </a:p>
          <a:p>
            <a:pPr algn="l">
              <a:buFont typeface="Arial" pitchFamily="34" charset="0"/>
              <a:buChar char="•"/>
            </a:pPr>
            <a:endParaRPr lang="en-US" sz="1200" b="1" dirty="0">
              <a:solidFill>
                <a:schemeClr val="tx2"/>
              </a:solidFill>
            </a:endParaRPr>
          </a:p>
          <a:p>
            <a:pPr algn="l">
              <a:buFont typeface="Arial" pitchFamily="34" charset="0"/>
              <a:buChar char="•"/>
            </a:pPr>
            <a:r>
              <a:rPr lang="en-US" sz="2000" b="1" dirty="0">
                <a:solidFill>
                  <a:schemeClr val="tx2"/>
                </a:solidFill>
              </a:rPr>
              <a:t>  Today’s fully coupled models do not need such flux correction, with a grid size of 50-300km. Global carbon, sulfur and nitrogen cycles are being added to these models, which are often referred to as the Earth System Models (ESMs).  </a:t>
            </a:r>
          </a:p>
          <a:p>
            <a:pPr algn="l"/>
            <a:endParaRPr lang="en-US" sz="1800" b="1" dirty="0">
              <a:solidFill>
                <a:schemeClr val="tx2"/>
              </a:solidFill>
            </a:endParaRPr>
          </a:p>
          <a:p>
            <a:pPr algn="l"/>
            <a:endParaRPr lang="en-US" sz="20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linds(horizont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blinds(horizontal)">
                                      <p:cBhvr>
                                        <p:cTn id="12" dur="500"/>
                                        <p:tgtEl>
                                          <p:spTgt spid="5">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animEffect transition="in" filter="blinds(horizontal)">
                                      <p:cBhvr>
                                        <p:cTn id="15" dur="500"/>
                                        <p:tgtEl>
                                          <p:spTgt spid="5">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1" end="11"/>
                                            </p:txEl>
                                          </p:spTgt>
                                        </p:tgtEl>
                                        <p:attrNameLst>
                                          <p:attrName>style.visibility</p:attrName>
                                        </p:attrNameLst>
                                      </p:cBhvr>
                                      <p:to>
                                        <p:strVal val="visible"/>
                                      </p:to>
                                    </p:set>
                                    <p:animEffect transition="in" filter="blinds(horizontal)">
                                      <p:cBhvr>
                                        <p:cTn id="23"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cdn.arstechnica.net/wp-content/uploads/2013/08/cesm_architecture_diagram.png"/>
          <p:cNvPicPr>
            <a:picLocks noChangeAspect="1" noChangeArrowheads="1"/>
          </p:cNvPicPr>
          <p:nvPr/>
        </p:nvPicPr>
        <p:blipFill>
          <a:blip r:embed="rId2" cstate="print"/>
          <a:srcRect/>
          <a:stretch>
            <a:fillRect/>
          </a:stretch>
        </p:blipFill>
        <p:spPr bwMode="auto">
          <a:xfrm>
            <a:off x="1800225" y="302998"/>
            <a:ext cx="6276975" cy="6555002"/>
          </a:xfrm>
          <a:prstGeom prst="rect">
            <a:avLst/>
          </a:prstGeom>
          <a:noFill/>
        </p:spPr>
      </p:pic>
      <p:sp>
        <p:nvSpPr>
          <p:cNvPr id="3" name="Rectangle 2"/>
          <p:cNvSpPr txBox="1">
            <a:spLocks noChangeArrowheads="1"/>
          </p:cNvSpPr>
          <p:nvPr/>
        </p:nvSpPr>
        <p:spPr>
          <a:xfrm>
            <a:off x="533400" y="0"/>
            <a:ext cx="91440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Climate System Models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2"/>
          <p:cNvSpPr txBox="1">
            <a:spLocks noChangeArrowheads="1"/>
          </p:cNvSpPr>
          <p:nvPr/>
        </p:nvSpPr>
        <p:spPr>
          <a:xfrm>
            <a:off x="-10668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Climate Model Development</a:t>
            </a:r>
          </a:p>
        </p:txBody>
      </p:sp>
      <p:pic>
        <p:nvPicPr>
          <p:cNvPr id="118785" name="Picture 1"/>
          <p:cNvPicPr>
            <a:picLocks noChangeAspect="1" noChangeArrowheads="1"/>
          </p:cNvPicPr>
          <p:nvPr/>
        </p:nvPicPr>
        <p:blipFill>
          <a:blip r:embed="rId2" cstate="print"/>
          <a:srcRect/>
          <a:stretch>
            <a:fillRect/>
          </a:stretch>
        </p:blipFill>
        <p:spPr bwMode="auto">
          <a:xfrm>
            <a:off x="298450" y="1066800"/>
            <a:ext cx="8464550" cy="5345297"/>
          </a:xfrm>
          <a:prstGeom prst="rect">
            <a:avLst/>
          </a:prstGeom>
          <a:noFill/>
          <a:ln w="9525">
            <a:noFill/>
            <a:miter lim="800000"/>
            <a:headEnd/>
            <a:tailEnd/>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a:t>
            </a:r>
            <a:r>
              <a:rPr kumimoji="0" lang="en-US" sz="3600" b="1" i="0" u="none" strike="noStrike" kern="0" cap="none" spc="0" normalizeH="0" baseline="0" noProof="0" dirty="0" err="1">
                <a:ln>
                  <a:noFill/>
                </a:ln>
                <a:solidFill>
                  <a:srgbClr val="FF3300"/>
                </a:solidFill>
                <a:effectLst/>
                <a:uLnTx/>
                <a:uFillTx/>
                <a:latin typeface="Arial" charset="0"/>
                <a:ea typeface="SimSun" pitchFamily="2" charset="-122"/>
                <a:cs typeface="+mn-cs"/>
              </a:rPr>
              <a:t>Discretization</a:t>
            </a: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Using Finite Differences </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6" name="Rectangle 3"/>
          <p:cNvSpPr txBox="1">
            <a:spLocks noChangeArrowheads="1"/>
          </p:cNvSpPr>
          <p:nvPr/>
        </p:nvSpPr>
        <p:spPr bwMode="auto">
          <a:xfrm>
            <a:off x="3810000" y="838200"/>
            <a:ext cx="5334000" cy="5257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 </a:t>
            </a:r>
            <a:endPar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graphicFrame>
        <p:nvGraphicFramePr>
          <p:cNvPr id="8" name="Object 7"/>
          <p:cNvGraphicFramePr>
            <a:graphicFrameLocks noChangeAspect="1"/>
          </p:cNvGraphicFramePr>
          <p:nvPr/>
        </p:nvGraphicFramePr>
        <p:xfrm>
          <a:off x="268300" y="914400"/>
          <a:ext cx="3770300" cy="3152775"/>
        </p:xfrm>
        <a:graphic>
          <a:graphicData uri="http://schemas.openxmlformats.org/presentationml/2006/ole">
            <mc:AlternateContent xmlns:mc="http://schemas.openxmlformats.org/markup-compatibility/2006">
              <mc:Choice xmlns:v="urn:schemas-microsoft-com:vml" Requires="v">
                <p:oleObj name="Equation" r:id="rId3" imgW="1549080" imgH="1295280" progId="Equation.3">
                  <p:embed/>
                </p:oleObj>
              </mc:Choice>
              <mc:Fallback>
                <p:oleObj name="Equation" r:id="rId3" imgW="1549080" imgH="1295280" progId="Equation.3">
                  <p:embed/>
                  <p:pic>
                    <p:nvPicPr>
                      <p:cNvPr id="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300" y="914400"/>
                        <a:ext cx="3770300" cy="3152775"/>
                      </a:xfrm>
                      <a:prstGeom prst="rect">
                        <a:avLst/>
                      </a:prstGeom>
                      <a:solidFill>
                        <a:schemeClr val="tx1"/>
                      </a:solidFill>
                    </p:spPr>
                  </p:pic>
                </p:oleObj>
              </mc:Fallback>
            </mc:AlternateContent>
          </a:graphicData>
        </a:graphic>
      </p:graphicFrame>
      <p:pic>
        <p:nvPicPr>
          <p:cNvPr id="190467" name="Picture 3"/>
          <p:cNvPicPr>
            <a:picLocks noChangeAspect="1" noChangeArrowheads="1"/>
          </p:cNvPicPr>
          <p:nvPr/>
        </p:nvPicPr>
        <p:blipFill>
          <a:blip r:embed="rId5" cstate="print"/>
          <a:srcRect/>
          <a:stretch>
            <a:fillRect/>
          </a:stretch>
        </p:blipFill>
        <p:spPr bwMode="auto">
          <a:xfrm>
            <a:off x="4038600" y="3352800"/>
            <a:ext cx="4996826" cy="3242621"/>
          </a:xfrm>
          <a:prstGeom prst="rect">
            <a:avLst/>
          </a:prstGeom>
          <a:noFill/>
          <a:ln w="9525">
            <a:noFill/>
            <a:miter lim="800000"/>
            <a:headEnd/>
            <a:tailEnd/>
          </a:ln>
        </p:spPr>
      </p:pic>
      <p:sp>
        <p:nvSpPr>
          <p:cNvPr id="10" name="Rectangle 9"/>
          <p:cNvSpPr/>
          <p:nvPr/>
        </p:nvSpPr>
        <p:spPr>
          <a:xfrm>
            <a:off x="4038600" y="990600"/>
            <a:ext cx="4953000" cy="2308324"/>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Where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sym typeface="Symbol"/>
              </a:rPr>
              <a:t>t is the model time step, n is the time index. t = 10-30min. and x = 100-300km in most AGCMs.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sym typeface="Symbol"/>
              </a:rPr>
              <a:t>Higher resolution means smaller t and x, which takes more computing power but represents the real world more realistically .  </a:t>
            </a:r>
            <a:endPar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endParaRPr>
          </a:p>
        </p:txBody>
      </p:sp>
      <p:grpSp>
        <p:nvGrpSpPr>
          <p:cNvPr id="4" name="Group 24"/>
          <p:cNvGrpSpPr/>
          <p:nvPr/>
        </p:nvGrpSpPr>
        <p:grpSpPr>
          <a:xfrm>
            <a:off x="133289" y="4267200"/>
            <a:ext cx="3600511" cy="2565460"/>
            <a:chOff x="-19111" y="4267200"/>
            <a:chExt cx="3600511" cy="2565460"/>
          </a:xfrm>
        </p:grpSpPr>
        <p:cxnSp>
          <p:nvCxnSpPr>
            <p:cNvPr id="12" name="Straight Arrow Connector 11"/>
            <p:cNvCxnSpPr/>
            <p:nvPr/>
          </p:nvCxnSpPr>
          <p:spPr bwMode="auto">
            <a:xfrm>
              <a:off x="304800" y="6477000"/>
              <a:ext cx="32766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rot="-120000" flipV="1">
              <a:off x="304800" y="4267200"/>
              <a:ext cx="76200" cy="2209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9" name="Freeform 18"/>
            <p:cNvSpPr/>
            <p:nvPr/>
          </p:nvSpPr>
          <p:spPr bwMode="auto">
            <a:xfrm>
              <a:off x="508000" y="4305300"/>
              <a:ext cx="2921000" cy="2019300"/>
            </a:xfrm>
            <a:custGeom>
              <a:avLst/>
              <a:gdLst>
                <a:gd name="connsiteX0" fmla="*/ 0 w 2921000"/>
                <a:gd name="connsiteY0" fmla="*/ 2019300 h 2019300"/>
                <a:gd name="connsiteX1" fmla="*/ 622300 w 2921000"/>
                <a:gd name="connsiteY1" fmla="*/ 1930400 h 2019300"/>
                <a:gd name="connsiteX2" fmla="*/ 647700 w 2921000"/>
                <a:gd name="connsiteY2" fmla="*/ 1924050 h 2019300"/>
                <a:gd name="connsiteX3" fmla="*/ 1473200 w 2921000"/>
                <a:gd name="connsiteY3" fmla="*/ 1574800 h 2019300"/>
                <a:gd name="connsiteX4" fmla="*/ 2241550 w 2921000"/>
                <a:gd name="connsiteY4" fmla="*/ 965200 h 2019300"/>
                <a:gd name="connsiteX5" fmla="*/ 2882900 w 2921000"/>
                <a:gd name="connsiteY5" fmla="*/ 57150 h 2019300"/>
                <a:gd name="connsiteX6" fmla="*/ 2882900 w 2921000"/>
                <a:gd name="connsiteY6" fmla="*/ 57150 h 2019300"/>
                <a:gd name="connsiteX7" fmla="*/ 2901950 w 2921000"/>
                <a:gd name="connsiteY7" fmla="*/ 19050 h 2019300"/>
                <a:gd name="connsiteX8" fmla="*/ 2895600 w 2921000"/>
                <a:gd name="connsiteY8" fmla="*/ 31750 h 2019300"/>
                <a:gd name="connsiteX9" fmla="*/ 2921000 w 2921000"/>
                <a:gd name="connsiteY9" fmla="*/ 0 h 201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1000" h="2019300">
                  <a:moveTo>
                    <a:pt x="0" y="2019300"/>
                  </a:moveTo>
                  <a:lnTo>
                    <a:pt x="622300" y="1930400"/>
                  </a:lnTo>
                  <a:cubicBezTo>
                    <a:pt x="730250" y="1914525"/>
                    <a:pt x="647700" y="1924050"/>
                    <a:pt x="647700" y="1924050"/>
                  </a:cubicBezTo>
                  <a:cubicBezTo>
                    <a:pt x="789517" y="1864783"/>
                    <a:pt x="1207559" y="1734608"/>
                    <a:pt x="1473200" y="1574800"/>
                  </a:cubicBezTo>
                  <a:cubicBezTo>
                    <a:pt x="1738841" y="1414992"/>
                    <a:pt x="2006600" y="1218142"/>
                    <a:pt x="2241550" y="965200"/>
                  </a:cubicBezTo>
                  <a:cubicBezTo>
                    <a:pt x="2476500" y="712258"/>
                    <a:pt x="2882900" y="57150"/>
                    <a:pt x="2882900" y="57150"/>
                  </a:cubicBezTo>
                  <a:lnTo>
                    <a:pt x="2882900" y="57150"/>
                  </a:lnTo>
                  <a:lnTo>
                    <a:pt x="2901950" y="19050"/>
                  </a:lnTo>
                  <a:cubicBezTo>
                    <a:pt x="2904067" y="14817"/>
                    <a:pt x="2892425" y="34925"/>
                    <a:pt x="2895600" y="31750"/>
                  </a:cubicBezTo>
                  <a:cubicBezTo>
                    <a:pt x="2898775" y="28575"/>
                    <a:pt x="2909887" y="14287"/>
                    <a:pt x="2921000" y="0"/>
                  </a:cubicBezTo>
                </a:path>
              </a:pathLst>
            </a:custGeom>
            <a:noFill/>
            <a:ln w="3492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3" name="TextBox 22"/>
            <p:cNvSpPr txBox="1"/>
            <p:nvPr/>
          </p:nvSpPr>
          <p:spPr>
            <a:xfrm>
              <a:off x="1365899" y="6432550"/>
              <a:ext cx="117852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Resolution</a:t>
              </a:r>
            </a:p>
          </p:txBody>
        </p:sp>
        <p:sp>
          <p:nvSpPr>
            <p:cNvPr id="24" name="TextBox 23"/>
            <p:cNvSpPr txBox="1"/>
            <p:nvPr/>
          </p:nvSpPr>
          <p:spPr>
            <a:xfrm rot="-5400000">
              <a:off x="-677496" y="5061970"/>
              <a:ext cx="1716880"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Computing Time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Model resolution"/>
          <p:cNvPicPr>
            <a:picLocks noChangeAspect="1" noChangeArrowheads="1" noCrop="1"/>
          </p:cNvPicPr>
          <p:nvPr/>
        </p:nvPicPr>
        <p:blipFill>
          <a:blip r:embed="rId3" cstate="print"/>
          <a:srcRect/>
          <a:stretch>
            <a:fillRect/>
          </a:stretch>
        </p:blipFill>
        <p:spPr bwMode="auto">
          <a:xfrm>
            <a:off x="228600" y="990600"/>
            <a:ext cx="8698258" cy="5257800"/>
          </a:xfrm>
          <a:prstGeom prst="rect">
            <a:avLst/>
          </a:prstGeom>
          <a:noFill/>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Terrain and Model Resolution</a:t>
            </a:r>
          </a:p>
        </p:txBody>
      </p:sp>
      <p:sp>
        <p:nvSpPr>
          <p:cNvPr id="5" name="Rectangle 4"/>
          <p:cNvSpPr/>
          <p:nvPr/>
        </p:nvSpPr>
        <p:spPr>
          <a:xfrm>
            <a:off x="2744272" y="6305490"/>
            <a:ext cx="3256021"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T42 ~ 280km, T85 ~ 140 km,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Narrow" pitchFamily="34" charset="0"/>
                <a:ea typeface="SimSun" pitchFamily="2" charset="-122"/>
              </a:rPr>
              <a:t>Weather Forecast Models vs. Climate Models</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endParaRPr lang="en-US" sz="2000" b="1">
              <a:solidFill>
                <a:srgbClr val="000000"/>
              </a:solidFill>
              <a:latin typeface="Arial" charset="0"/>
            </a:endParaRPr>
          </a:p>
        </p:txBody>
      </p:sp>
      <p:sp>
        <p:nvSpPr>
          <p:cNvPr id="13" name="Slide Number Placeholder 12"/>
          <p:cNvSpPr>
            <a:spLocks noGrp="1"/>
          </p:cNvSpPr>
          <p:nvPr>
            <p:ph type="sldNum" sz="quarter" idx="12"/>
          </p:nvPr>
        </p:nvSpPr>
        <p:spPr>
          <a:xfrm>
            <a:off x="7086600" y="6553200"/>
            <a:ext cx="1905000" cy="457200"/>
          </a:xfrm>
        </p:spPr>
        <p:txBody>
          <a:bodyPr/>
          <a:lstStyle/>
          <a:p>
            <a:pPr>
              <a:defRPr/>
            </a:pPr>
            <a:fld id="{11004247-48B2-4E85-AE06-0779406BEB7B}" type="slidenum">
              <a:rPr lang="en-US" smtClean="0">
                <a:solidFill>
                  <a:srgbClr val="000000"/>
                </a:solidFill>
              </a:rPr>
              <a:pPr>
                <a:defRPr/>
              </a:pPr>
              <a:t>107</a:t>
            </a:fld>
            <a:endParaRPr lang="en-US" dirty="0">
              <a:solidFill>
                <a:srgbClr val="000000"/>
              </a:solidFill>
            </a:endParaRPr>
          </a:p>
        </p:txBody>
      </p:sp>
      <p:sp>
        <p:nvSpPr>
          <p:cNvPr id="6" name="Rectangle 3"/>
          <p:cNvSpPr txBox="1">
            <a:spLocks noChangeArrowheads="1"/>
          </p:cNvSpPr>
          <p:nvPr/>
        </p:nvSpPr>
        <p:spPr bwMode="auto">
          <a:xfrm>
            <a:off x="152400" y="1143000"/>
            <a:ext cx="8915400" cy="5562600"/>
          </a:xfrm>
          <a:prstGeom prst="rect">
            <a:avLst/>
          </a:prstGeom>
          <a:noFill/>
          <a:ln w="9525">
            <a:noFill/>
            <a:miter lim="800000"/>
            <a:headEnd/>
            <a:tailEnd/>
          </a:ln>
        </p:spPr>
        <p:txBody>
          <a:bodyPr/>
          <a:lstStyle/>
          <a:p>
            <a:pPr marL="342900" indent="-342900" algn="l">
              <a:spcBef>
                <a:spcPct val="20000"/>
              </a:spcBef>
              <a:defRPr/>
            </a:pPr>
            <a:endParaRPr lang="en-US" sz="300" b="1" kern="0" dirty="0">
              <a:solidFill>
                <a:srgbClr val="000000"/>
              </a:solidFill>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3"/>
          <p:cNvSpPr txBox="1">
            <a:spLocks noChangeArrowheads="1"/>
          </p:cNvSpPr>
          <p:nvPr/>
        </p:nvSpPr>
        <p:spPr bwMode="auto">
          <a:xfrm>
            <a:off x="152400" y="838200"/>
            <a:ext cx="8839200" cy="6096000"/>
          </a:xfrm>
          <a:prstGeom prst="rect">
            <a:avLst/>
          </a:prstGeom>
          <a:noFill/>
          <a:ln w="9525">
            <a:noFill/>
            <a:miter lim="800000"/>
            <a:headEnd/>
            <a:tailEnd/>
          </a:ln>
        </p:spPr>
        <p:txBody>
          <a:bodyPr/>
          <a:lstStyle/>
          <a:p>
            <a:pPr marL="342900" indent="-342900" algn="l">
              <a:spcBef>
                <a:spcPct val="20000"/>
              </a:spcBef>
              <a:buFontTx/>
              <a:buChar char="•"/>
              <a:defRPr/>
            </a:pPr>
            <a:r>
              <a:rPr lang="en-US" sz="1900" b="1" kern="0" dirty="0">
                <a:solidFill>
                  <a:srgbClr val="FF0000"/>
                </a:solidFill>
                <a:latin typeface="Microsoft Sans Serif" pitchFamily="34" charset="0"/>
              </a:rPr>
              <a:t>A weather forecast model </a:t>
            </a:r>
            <a:r>
              <a:rPr lang="en-US" sz="1900" b="1" kern="0" dirty="0">
                <a:solidFill>
                  <a:srgbClr val="000000"/>
                </a:solidFill>
                <a:latin typeface="Microsoft Sans Serif" pitchFamily="34" charset="0"/>
              </a:rPr>
              <a:t>is an AGCM initialized with observed conditions in the atmosphere and forced by observed SST boundary conditions only. </a:t>
            </a:r>
          </a:p>
          <a:p>
            <a:pPr marL="342900" indent="-342900" algn="l">
              <a:spcBef>
                <a:spcPct val="20000"/>
              </a:spcBef>
              <a:buFontTx/>
              <a:buChar char="•"/>
              <a:defRPr/>
            </a:pPr>
            <a:r>
              <a:rPr lang="en-US" sz="1900" b="1" kern="0" dirty="0">
                <a:solidFill>
                  <a:srgbClr val="000000"/>
                </a:solidFill>
                <a:latin typeface="Microsoft Sans Serif" pitchFamily="34" charset="0"/>
              </a:rPr>
              <a:t>A </a:t>
            </a:r>
            <a:r>
              <a:rPr lang="en-US" sz="1900" b="1" kern="0" dirty="0">
                <a:solidFill>
                  <a:srgbClr val="FF3300"/>
                </a:solidFill>
                <a:latin typeface="Microsoft Sans Serif" pitchFamily="34" charset="0"/>
              </a:rPr>
              <a:t>coupled climate model </a:t>
            </a:r>
            <a:r>
              <a:rPr lang="en-US" sz="1900" b="1" kern="0" dirty="0">
                <a:solidFill>
                  <a:srgbClr val="000000"/>
                </a:solidFill>
                <a:latin typeface="Microsoft Sans Serif" pitchFamily="34" charset="0"/>
              </a:rPr>
              <a:t>includes an AGCM, an OGCM, a detailed land surface model, a sea-ice model, and a coupler connecting these component models.  </a:t>
            </a:r>
          </a:p>
          <a:p>
            <a:pPr marL="342900" indent="-342900" algn="l">
              <a:spcBef>
                <a:spcPct val="20000"/>
              </a:spcBef>
              <a:buFontTx/>
              <a:buChar char="•"/>
              <a:defRPr/>
            </a:pPr>
            <a:r>
              <a:rPr lang="en-US" sz="1900" b="1" kern="0" dirty="0">
                <a:solidFill>
                  <a:srgbClr val="FF3300"/>
                </a:solidFill>
                <a:latin typeface="Microsoft Sans Serif" pitchFamily="34" charset="0"/>
              </a:rPr>
              <a:t>Initial conditions</a:t>
            </a:r>
            <a:r>
              <a:rPr lang="en-US" sz="1900" b="1" kern="0" dirty="0">
                <a:solidFill>
                  <a:srgbClr val="000000"/>
                </a:solidFill>
                <a:latin typeface="Microsoft Sans Serif" pitchFamily="34" charset="0"/>
              </a:rPr>
              <a:t> are critical for weather forecast models, but not important for long-term climate simulations.  </a:t>
            </a:r>
            <a:r>
              <a:rPr lang="en-US" sz="1900" b="1" kern="0" dirty="0">
                <a:solidFill>
                  <a:schemeClr val="tx2"/>
                </a:solidFill>
                <a:latin typeface="Microsoft Sans Serif" pitchFamily="34" charset="0"/>
              </a:rPr>
              <a:t>Why?</a:t>
            </a:r>
          </a:p>
          <a:p>
            <a:pPr marL="342900" indent="-342900" algn="l">
              <a:spcBef>
                <a:spcPct val="20000"/>
              </a:spcBef>
              <a:buFontTx/>
              <a:buChar char="•"/>
              <a:defRPr/>
            </a:pPr>
            <a:r>
              <a:rPr lang="en-US" sz="1900" b="1" kern="0" dirty="0">
                <a:solidFill>
                  <a:srgbClr val="FF3300"/>
                </a:solidFill>
                <a:latin typeface="Microsoft Sans Serif" pitchFamily="34" charset="0"/>
              </a:rPr>
              <a:t>Changes in GHGs, aerosols, solar radiation and volcanic activities </a:t>
            </a:r>
            <a:r>
              <a:rPr lang="en-US" sz="1900" b="1" kern="0" dirty="0">
                <a:solidFill>
                  <a:srgbClr val="000000"/>
                </a:solidFill>
                <a:latin typeface="Microsoft Sans Serif" pitchFamily="34" charset="0"/>
              </a:rPr>
              <a:t>are important for climate models, but not for short-term weather forecast. </a:t>
            </a:r>
            <a:r>
              <a:rPr lang="en-US" sz="1900" b="1" kern="0" dirty="0">
                <a:solidFill>
                  <a:schemeClr val="tx2"/>
                </a:solidFill>
                <a:latin typeface="Microsoft Sans Serif" pitchFamily="34" charset="0"/>
              </a:rPr>
              <a:t>Why?</a:t>
            </a:r>
            <a:endParaRPr lang="en-US" sz="1900" b="1" kern="0" dirty="0">
              <a:solidFill>
                <a:srgbClr val="000000"/>
              </a:solidFill>
              <a:latin typeface="Microsoft Sans Serif" pitchFamily="34" charset="0"/>
            </a:endParaRPr>
          </a:p>
          <a:p>
            <a:pPr marL="342900" indent="-342900" algn="l">
              <a:spcBef>
                <a:spcPct val="20000"/>
              </a:spcBef>
              <a:buFontTx/>
              <a:buChar char="•"/>
              <a:defRPr/>
            </a:pPr>
            <a:r>
              <a:rPr lang="en-US" sz="1900" b="1" kern="0" dirty="0">
                <a:solidFill>
                  <a:srgbClr val="000000"/>
                </a:solidFill>
                <a:latin typeface="Microsoft Sans Serif" pitchFamily="34" charset="0"/>
              </a:rPr>
              <a:t>Detailed simulations of </a:t>
            </a:r>
            <a:r>
              <a:rPr lang="en-US" sz="1900" b="1" kern="0" dirty="0">
                <a:solidFill>
                  <a:srgbClr val="FF3300"/>
                </a:solidFill>
                <a:latin typeface="Microsoft Sans Serif" pitchFamily="34" charset="0"/>
              </a:rPr>
              <a:t>the oceans, land processes, sea-ice, and mass and energy conservations </a:t>
            </a:r>
            <a:r>
              <a:rPr lang="en-US" sz="1900" b="1" kern="0" dirty="0">
                <a:solidFill>
                  <a:srgbClr val="000000"/>
                </a:solidFill>
                <a:latin typeface="Microsoft Sans Serif" pitchFamily="34" charset="0"/>
              </a:rPr>
              <a:t>are important for climate models, but not in weather forecast models. </a:t>
            </a:r>
          </a:p>
          <a:p>
            <a:pPr marL="342900" indent="-342900" algn="l">
              <a:spcBef>
                <a:spcPct val="20000"/>
              </a:spcBef>
              <a:buFontTx/>
              <a:buChar char="•"/>
              <a:defRPr/>
            </a:pPr>
            <a:r>
              <a:rPr lang="en-US" sz="1900" b="1" kern="0" dirty="0">
                <a:solidFill>
                  <a:srgbClr val="000000"/>
                </a:solidFill>
                <a:latin typeface="Microsoft Sans Serif" pitchFamily="34" charset="0"/>
              </a:rPr>
              <a:t>Weather forecast models are usually run </a:t>
            </a:r>
            <a:r>
              <a:rPr lang="en-US" sz="1900" b="1" kern="0" dirty="0">
                <a:solidFill>
                  <a:srgbClr val="FF3300"/>
                </a:solidFill>
                <a:latin typeface="Microsoft Sans Serif" pitchFamily="34" charset="0"/>
              </a:rPr>
              <a:t>at 5-10 times higher resolution </a:t>
            </a:r>
            <a:r>
              <a:rPr lang="en-US" sz="1900" b="1" kern="0" dirty="0">
                <a:solidFill>
                  <a:srgbClr val="000000"/>
                </a:solidFill>
                <a:latin typeface="Microsoft Sans Serif" pitchFamily="34" charset="0"/>
              </a:rPr>
              <a:t>than climate models because they are integrated over only a few days to 2 weeks into the future, instead of many years to centuries for climate models. </a:t>
            </a:r>
          </a:p>
          <a:p>
            <a:pPr marL="342900" indent="-342900" algn="l">
              <a:spcBef>
                <a:spcPct val="20000"/>
              </a:spcBef>
              <a:buFontTx/>
              <a:buChar char="•"/>
              <a:defRPr/>
            </a:pPr>
            <a:r>
              <a:rPr lang="en-US" sz="1900" b="1" kern="0" dirty="0">
                <a:solidFill>
                  <a:srgbClr val="FF3300"/>
                </a:solidFill>
                <a:latin typeface="Microsoft Sans Serif" pitchFamily="34" charset="0"/>
              </a:rPr>
              <a:t>Climate models aim to predict the mean climate state</a:t>
            </a:r>
            <a:r>
              <a:rPr lang="en-US" sz="1900" b="1" kern="0" dirty="0">
                <a:solidFill>
                  <a:srgbClr val="000000"/>
                </a:solidFill>
                <a:latin typeface="Microsoft Sans Serif" pitchFamily="34" charset="0"/>
              </a:rPr>
              <a:t>, not the day-to-day weather variations; thus they can provide useful information well beyond a few weeks, beyond which weather forecast is unreliable.   </a:t>
            </a:r>
          </a:p>
          <a:p>
            <a:pPr marL="342900" indent="-342900" algn="l">
              <a:spcBef>
                <a:spcPct val="20000"/>
              </a:spcBef>
              <a:defRPr/>
            </a:pPr>
            <a:r>
              <a:rPr lang="en-US" sz="1900" b="1" kern="0" dirty="0">
                <a:solidFill>
                  <a:srgbClr val="000000"/>
                </a:solidFill>
                <a:latin typeface="Microsoft Sans Serif" pitchFamily="34" charset="0"/>
              </a:rPr>
              <a:t>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blinds(horizontal)">
                                      <p:cBhvr>
                                        <p:cTn id="18" dur="500"/>
                                        <p:tgtEl>
                                          <p:spTgt spid="8">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blinds(horizontal)">
                                      <p:cBhvr>
                                        <p:cTn id="21" dur="500"/>
                                        <p:tgtEl>
                                          <p:spTgt spid="8">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
                                            <p:txEl>
                                              <p:pRg st="7" end="7"/>
                                            </p:txEl>
                                          </p:spTgt>
                                        </p:tgtEl>
                                        <p:attrNameLst>
                                          <p:attrName>style.visibility</p:attrName>
                                        </p:attrNameLst>
                                      </p:cBhvr>
                                      <p:to>
                                        <p:strVal val="visible"/>
                                      </p:to>
                                    </p:set>
                                    <p:animEffect transition="in" filter="blinds(horizontal)">
                                      <p:cBhvr>
                                        <p:cTn id="2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34925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Weather Forecast Models vs. Climate Models</a:t>
            </a:r>
            <a:endPar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3" name="Line 4"/>
          <p:cNvSpPr>
            <a:spLocks noChangeShapeType="1"/>
          </p:cNvSpPr>
          <p:nvPr/>
        </p:nvSpPr>
        <p:spPr bwMode="auto">
          <a:xfrm>
            <a:off x="-76200" y="95885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2" name="Rectangle 11"/>
          <p:cNvSpPr/>
          <p:nvPr/>
        </p:nvSpPr>
        <p:spPr bwMode="auto">
          <a:xfrm>
            <a:off x="5715000" y="3397250"/>
            <a:ext cx="19050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Coupler</a:t>
            </a:r>
          </a:p>
        </p:txBody>
      </p:sp>
      <p:sp>
        <p:nvSpPr>
          <p:cNvPr id="14" name="Rectangle 13"/>
          <p:cNvSpPr/>
          <p:nvPr/>
        </p:nvSpPr>
        <p:spPr bwMode="auto">
          <a:xfrm>
            <a:off x="4114800" y="1644650"/>
            <a:ext cx="44958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AGCM</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0" name="Rectangle 19"/>
          <p:cNvSpPr/>
          <p:nvPr/>
        </p:nvSpPr>
        <p:spPr bwMode="auto">
          <a:xfrm>
            <a:off x="3810000" y="5105400"/>
            <a:ext cx="17526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Sea-ice Model</a:t>
            </a:r>
          </a:p>
        </p:txBody>
      </p:sp>
      <p:cxnSp>
        <p:nvCxnSpPr>
          <p:cNvPr id="25" name="Straight Arrow Connector 24"/>
          <p:cNvCxnSpPr/>
          <p:nvPr/>
        </p:nvCxnSpPr>
        <p:spPr bwMode="auto">
          <a:xfrm>
            <a:off x="6705600" y="2406650"/>
            <a:ext cx="0" cy="99060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sp>
        <p:nvSpPr>
          <p:cNvPr id="23" name="Rectangle 22"/>
          <p:cNvSpPr/>
          <p:nvPr/>
        </p:nvSpPr>
        <p:spPr bwMode="auto">
          <a:xfrm>
            <a:off x="5734050" y="5105400"/>
            <a:ext cx="16764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OGCM</a:t>
            </a:r>
          </a:p>
        </p:txBody>
      </p:sp>
      <p:sp>
        <p:nvSpPr>
          <p:cNvPr id="22" name="Rectangle 21"/>
          <p:cNvSpPr/>
          <p:nvPr/>
        </p:nvSpPr>
        <p:spPr bwMode="auto">
          <a:xfrm>
            <a:off x="7581900" y="5105400"/>
            <a:ext cx="14478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Land Model</a:t>
            </a:r>
          </a:p>
        </p:txBody>
      </p:sp>
      <p:cxnSp>
        <p:nvCxnSpPr>
          <p:cNvPr id="24" name="Straight Arrow Connector 23"/>
          <p:cNvCxnSpPr/>
          <p:nvPr/>
        </p:nvCxnSpPr>
        <p:spPr bwMode="auto">
          <a:xfrm>
            <a:off x="6692900" y="4146550"/>
            <a:ext cx="0" cy="99060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26" name="Straight Arrow Connector 25"/>
          <p:cNvCxnSpPr/>
          <p:nvPr/>
        </p:nvCxnSpPr>
        <p:spPr bwMode="auto">
          <a:xfrm>
            <a:off x="7543800" y="4159250"/>
            <a:ext cx="469900" cy="9842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29" name="Straight Arrow Connector 28"/>
          <p:cNvCxnSpPr/>
          <p:nvPr/>
        </p:nvCxnSpPr>
        <p:spPr bwMode="auto">
          <a:xfrm flipH="1">
            <a:off x="5257800" y="4159250"/>
            <a:ext cx="685800" cy="9334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sp>
        <p:nvSpPr>
          <p:cNvPr id="5" name="Rectangle 4"/>
          <p:cNvSpPr/>
          <p:nvPr/>
        </p:nvSpPr>
        <p:spPr bwMode="auto">
          <a:xfrm>
            <a:off x="609600" y="2406650"/>
            <a:ext cx="22860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AGCM</a:t>
            </a:r>
          </a:p>
        </p:txBody>
      </p:sp>
      <p:sp>
        <p:nvSpPr>
          <p:cNvPr id="6" name="Rectangle 5"/>
          <p:cNvSpPr/>
          <p:nvPr/>
        </p:nvSpPr>
        <p:spPr bwMode="auto">
          <a:xfrm>
            <a:off x="304800" y="4083050"/>
            <a:ext cx="16002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Simple Land Model </a:t>
            </a:r>
          </a:p>
        </p:txBody>
      </p:sp>
      <p:sp>
        <p:nvSpPr>
          <p:cNvPr id="31" name="Rectangle 30"/>
          <p:cNvSpPr/>
          <p:nvPr/>
        </p:nvSpPr>
        <p:spPr bwMode="auto">
          <a:xfrm>
            <a:off x="2057400" y="4083050"/>
            <a:ext cx="15240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Observed SSTs</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32" name="Straight Arrow Connector 31"/>
          <p:cNvCxnSpPr/>
          <p:nvPr/>
        </p:nvCxnSpPr>
        <p:spPr bwMode="auto">
          <a:xfrm flipH="1">
            <a:off x="762000" y="3168650"/>
            <a:ext cx="685800" cy="9334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33" name="Straight Arrow Connector 32"/>
          <p:cNvCxnSpPr/>
          <p:nvPr/>
        </p:nvCxnSpPr>
        <p:spPr bwMode="auto">
          <a:xfrm>
            <a:off x="2419350" y="3130550"/>
            <a:ext cx="622300" cy="990600"/>
          </a:xfrm>
          <a:prstGeom prst="straightConnector1">
            <a:avLst/>
          </a:prstGeom>
          <a:solidFill>
            <a:schemeClr val="accent1"/>
          </a:solidFill>
          <a:ln w="31750" cap="flat" cmpd="sng" algn="ctr">
            <a:solidFill>
              <a:schemeClr val="bg2"/>
            </a:solidFill>
            <a:prstDash val="solid"/>
            <a:round/>
            <a:headEnd type="arrow" w="med" len="med"/>
            <a:tailEnd type="none"/>
          </a:ln>
          <a:effectLst/>
        </p:spPr>
      </p:cxnSp>
      <p:sp>
        <p:nvSpPr>
          <p:cNvPr id="36" name="TextBox 35"/>
          <p:cNvSpPr txBox="1"/>
          <p:nvPr/>
        </p:nvSpPr>
        <p:spPr>
          <a:xfrm>
            <a:off x="778083" y="914400"/>
            <a:ext cx="2269917"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rPr>
              <a:t>Weather Model</a:t>
            </a:r>
          </a:p>
        </p:txBody>
      </p:sp>
      <p:sp>
        <p:nvSpPr>
          <p:cNvPr id="37" name="TextBox 36"/>
          <p:cNvSpPr txBox="1"/>
          <p:nvPr/>
        </p:nvSpPr>
        <p:spPr>
          <a:xfrm>
            <a:off x="4563841" y="1045230"/>
            <a:ext cx="3437159"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rPr>
              <a:t>Coupled Climate Model</a:t>
            </a:r>
          </a:p>
        </p:txBody>
      </p:sp>
      <p:sp>
        <p:nvSpPr>
          <p:cNvPr id="21" name="Oval 20"/>
          <p:cNvSpPr/>
          <p:nvPr/>
        </p:nvSpPr>
        <p:spPr bwMode="auto">
          <a:xfrm>
            <a:off x="685800" y="1447800"/>
            <a:ext cx="2057400" cy="609600"/>
          </a:xfrm>
          <a:prstGeom prst="ellipse">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7" name="Rectangle 26"/>
          <p:cNvSpPr/>
          <p:nvPr/>
        </p:nvSpPr>
        <p:spPr>
          <a:xfrm>
            <a:off x="819255" y="1600200"/>
            <a:ext cx="1885452"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Initial Conditions</a:t>
            </a:r>
          </a:p>
        </p:txBody>
      </p:sp>
      <p:cxnSp>
        <p:nvCxnSpPr>
          <p:cNvPr id="39" name="Straight Arrow Connector 38"/>
          <p:cNvCxnSpPr/>
          <p:nvPr/>
        </p:nvCxnSpPr>
        <p:spPr bwMode="auto">
          <a:xfrm flipH="1">
            <a:off x="1752600" y="2029620"/>
            <a:ext cx="9381" cy="361890"/>
          </a:xfrm>
          <a:prstGeom prst="straightConnector1">
            <a:avLst/>
          </a:prstGeom>
          <a:solidFill>
            <a:schemeClr val="accent1"/>
          </a:solidFill>
          <a:ln w="28575" cap="flat" cmpd="sng" algn="ctr">
            <a:solidFill>
              <a:schemeClr val="bg2"/>
            </a:solidFill>
            <a:prstDash val="solid"/>
            <a:round/>
            <a:headEnd type="none" w="med" len="med"/>
            <a:tailEnd type="arrow"/>
          </a:ln>
          <a:effectLst/>
        </p:spPr>
      </p:cxnSp>
      <p:sp>
        <p:nvSpPr>
          <p:cNvPr id="41" name="Oval 40"/>
          <p:cNvSpPr/>
          <p:nvPr/>
        </p:nvSpPr>
        <p:spPr bwMode="auto">
          <a:xfrm>
            <a:off x="3733800" y="2743200"/>
            <a:ext cx="2057400" cy="609600"/>
          </a:xfrm>
          <a:prstGeom prst="ellipse">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42" name="Rectangle 41"/>
          <p:cNvSpPr/>
          <p:nvPr/>
        </p:nvSpPr>
        <p:spPr>
          <a:xfrm>
            <a:off x="3853724" y="2854566"/>
            <a:ext cx="1842172"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External Forcing</a:t>
            </a:r>
          </a:p>
        </p:txBody>
      </p:sp>
      <p:cxnSp>
        <p:nvCxnSpPr>
          <p:cNvPr id="44" name="Straight Arrow Connector 43"/>
          <p:cNvCxnSpPr/>
          <p:nvPr/>
        </p:nvCxnSpPr>
        <p:spPr bwMode="auto">
          <a:xfrm flipV="1">
            <a:off x="5029200" y="2438400"/>
            <a:ext cx="457200" cy="3048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096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Narrow" pitchFamily="34" charset="0"/>
                <a:ea typeface="SimSun" pitchFamily="2" charset="-122"/>
              </a:rPr>
              <a:t>Regional Climate Models (RCMs)</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5532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1143000"/>
            <a:ext cx="8915400" cy="55626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3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152400" y="914400"/>
            <a:ext cx="8839200" cy="5867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FF0000"/>
                </a:solidFill>
                <a:effectLst/>
                <a:uLnTx/>
                <a:uFillTx/>
                <a:latin typeface="Microsoft Sans Serif" pitchFamily="34" charset="0"/>
                <a:ea typeface="+mn-ea"/>
                <a:cs typeface="+mn-cs"/>
              </a:rPr>
              <a:t>Global climate models</a:t>
            </a:r>
            <a:r>
              <a:rPr kumimoji="0" lang="en-US" sz="2200" b="1" i="0" u="none" strike="noStrike" kern="0" cap="none" spc="0" normalizeH="0" baseline="0" noProof="0" dirty="0">
                <a:ln>
                  <a:noFill/>
                </a:ln>
                <a:solidFill>
                  <a:srgbClr val="000000"/>
                </a:solidFill>
                <a:effectLst/>
                <a:uLnTx/>
                <a:uFillTx/>
                <a:latin typeface="Microsoft Sans Serif" pitchFamily="34" charset="0"/>
                <a:ea typeface="+mn-ea"/>
                <a:cs typeface="+mn-cs"/>
              </a:rPr>
              <a:t> typically have a grid size of 100-300km, which is insufficient to provide detailed information for local and regional climate changes.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FF3300"/>
                </a:solidFill>
                <a:effectLst/>
                <a:uLnTx/>
                <a:uFillTx/>
                <a:latin typeface="Microsoft Sans Serif" pitchFamily="34" charset="0"/>
                <a:ea typeface="+mn-ea"/>
                <a:cs typeface="+mn-cs"/>
              </a:rPr>
              <a:t>Regional climate models were developed to run over a limited domain (e.g., over the West U.S.) at 5-10 times higher resolutions (4-50km) than global models.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000000"/>
                </a:solidFill>
                <a:effectLst/>
                <a:uLnTx/>
                <a:uFillTx/>
                <a:latin typeface="Microsoft Sans Serif" pitchFamily="34" charset="0"/>
                <a:ea typeface="+mn-ea"/>
                <a:cs typeface="+mn-cs"/>
              </a:rPr>
              <a:t>A regional model is like a GCM but it runs only over a region, with the lateral and surface boundary conditions provided by a global model or observations.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FF3300"/>
                </a:solidFill>
                <a:effectLst/>
                <a:uLnTx/>
                <a:uFillTx/>
                <a:latin typeface="Microsoft Sans Serif" pitchFamily="34" charset="0"/>
                <a:ea typeface="+mn-ea"/>
                <a:cs typeface="+mn-cs"/>
              </a:rPr>
              <a:t>The most common regional model is for the atmosphere, such as the widely used NCAR Weather Research and Forecasting (WRF) model.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000000"/>
                </a:solidFill>
                <a:effectLst/>
                <a:uLnTx/>
                <a:uFillTx/>
                <a:latin typeface="Microsoft Sans Serif" pitchFamily="34" charset="0"/>
                <a:ea typeface="+mn-ea"/>
                <a:cs typeface="+mn-cs"/>
              </a:rPr>
              <a:t>WRF can be used as a regional model for studying the weather or as a regional climate model for regional climate simulations.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200" b="1" i="0" u="none" strike="noStrike" kern="0" cap="none" spc="0" normalizeH="0" baseline="0" noProof="0" dirty="0">
                <a:ln>
                  <a:noFill/>
                </a:ln>
                <a:solidFill>
                  <a:srgbClr val="FF3300"/>
                </a:solidFill>
                <a:effectLst/>
                <a:uLnTx/>
                <a:uFillTx/>
                <a:latin typeface="Microsoft Sans Serif" pitchFamily="34" charset="0"/>
                <a:ea typeface="+mn-ea"/>
                <a:cs typeface="+mn-cs"/>
              </a:rPr>
              <a:t>Like NCAR’s global model CESM, WRF is freely available and thus has been widely used in weather and climate research in the world.</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blinds(horizontal)">
                                      <p:cBhvr>
                                        <p:cTn id="15" dur="500"/>
                                        <p:tgtEl>
                                          <p:spTgt spid="8">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blinds(horizontal)">
                                      <p:cBhvr>
                                        <p:cTn id="1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3D3243-8130-4272-B45D-1917F6CB52C4}"/>
              </a:ext>
            </a:extLst>
          </p:cNvPr>
          <p:cNvPicPr>
            <a:picLocks noChangeAspect="1"/>
          </p:cNvPicPr>
          <p:nvPr/>
        </p:nvPicPr>
        <p:blipFill>
          <a:blip r:embed="rId3"/>
          <a:stretch>
            <a:fillRect/>
          </a:stretch>
        </p:blipFill>
        <p:spPr>
          <a:xfrm>
            <a:off x="4724400" y="766022"/>
            <a:ext cx="4307948" cy="6091978"/>
          </a:xfrm>
          <a:prstGeom prst="rect">
            <a:avLst/>
          </a:prstGeom>
        </p:spPr>
      </p:pic>
      <p:pic>
        <p:nvPicPr>
          <p:cNvPr id="3" name="Picture 2">
            <a:extLst>
              <a:ext uri="{FF2B5EF4-FFF2-40B4-BE49-F238E27FC236}">
                <a16:creationId xmlns:a16="http://schemas.microsoft.com/office/drawing/2014/main" id="{2D513E28-49B4-4939-8867-C688C9181BFF}"/>
              </a:ext>
            </a:extLst>
          </p:cNvPr>
          <p:cNvPicPr>
            <a:picLocks noChangeAspect="1"/>
          </p:cNvPicPr>
          <p:nvPr/>
        </p:nvPicPr>
        <p:blipFill rotWithShape="1">
          <a:blip r:embed="rId4"/>
          <a:srcRect r="50211"/>
          <a:stretch/>
        </p:blipFill>
        <p:spPr>
          <a:xfrm>
            <a:off x="127521" y="766023"/>
            <a:ext cx="4444480" cy="6091977"/>
          </a:xfrm>
          <a:prstGeom prst="rect">
            <a:avLst/>
          </a:prstGeom>
        </p:spPr>
      </p:pic>
      <p:sp>
        <p:nvSpPr>
          <p:cNvPr id="4" name="TextBox 3">
            <a:extLst>
              <a:ext uri="{FF2B5EF4-FFF2-40B4-BE49-F238E27FC236}">
                <a16:creationId xmlns:a16="http://schemas.microsoft.com/office/drawing/2014/main" id="{9B13DB62-124B-42E8-9357-12BAEC842632}"/>
              </a:ext>
            </a:extLst>
          </p:cNvPr>
          <p:cNvSpPr txBox="1"/>
          <p:nvPr/>
        </p:nvSpPr>
        <p:spPr>
          <a:xfrm>
            <a:off x="3798689" y="6550223"/>
            <a:ext cx="1399742"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Chen et al. (2019)</a:t>
            </a:r>
          </a:p>
        </p:txBody>
      </p:sp>
      <p:sp>
        <p:nvSpPr>
          <p:cNvPr id="5" name="TextBox 4">
            <a:extLst>
              <a:ext uri="{FF2B5EF4-FFF2-40B4-BE49-F238E27FC236}">
                <a16:creationId xmlns:a16="http://schemas.microsoft.com/office/drawing/2014/main" id="{C1D56FA9-9982-4AC4-9E10-A7E82FD5F139}"/>
              </a:ext>
            </a:extLst>
          </p:cNvPr>
          <p:cNvSpPr txBox="1"/>
          <p:nvPr/>
        </p:nvSpPr>
        <p:spPr>
          <a:xfrm>
            <a:off x="166097" y="-76200"/>
            <a:ext cx="852070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dvPSTIM10-R"/>
                <a:ea typeface="+mn-ea"/>
                <a:cs typeface="+mn-cs"/>
              </a:rPr>
              <a:t>Sea ice-indued larger winter warming </a:t>
            </a:r>
            <a:r>
              <a:rPr kumimoji="0" lang="en-US" sz="2400" b="1" i="0" u="none" strike="noStrike" kern="1200" cap="none" spc="0" normalizeH="0" baseline="0" noProof="0" dirty="0">
                <a:ln>
                  <a:noFill/>
                </a:ln>
                <a:solidFill>
                  <a:srgbClr val="FF3300"/>
                </a:solidFill>
                <a:effectLst/>
                <a:uLnTx/>
                <a:uFillTx/>
                <a:latin typeface="AdvPSTIM10-R"/>
                <a:ea typeface="+mn-ea"/>
                <a:cs typeface="+mn-cs"/>
                <a:sym typeface="Wingdings" panose="05000000000000000000" pitchFamily="2" charset="2"/>
              </a:rPr>
              <a:t> reduced seasonal amplitude at high latitudes</a:t>
            </a: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90124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http://www.wmo.int/pages/publications/bulletin_en/archive/57_2_en/images/bull_57_2_9.jpg"/>
          <p:cNvPicPr>
            <a:picLocks noChangeAspect="1" noChangeArrowheads="1"/>
          </p:cNvPicPr>
          <p:nvPr/>
        </p:nvPicPr>
        <p:blipFill>
          <a:blip r:embed="rId2" cstate="print"/>
          <a:srcRect/>
          <a:stretch>
            <a:fillRect/>
          </a:stretch>
        </p:blipFill>
        <p:spPr bwMode="auto">
          <a:xfrm>
            <a:off x="609600" y="1295400"/>
            <a:ext cx="8110228" cy="4115943"/>
          </a:xfrm>
          <a:prstGeom prst="rect">
            <a:avLst/>
          </a:prstGeom>
          <a:noFill/>
        </p:spPr>
      </p:pic>
      <p:sp>
        <p:nvSpPr>
          <p:cNvPr id="3" name="Rectangle 2"/>
          <p:cNvSpPr txBox="1">
            <a:spLocks noChangeArrowheads="1"/>
          </p:cNvSpPr>
          <p:nvPr/>
        </p:nvSpPr>
        <p:spPr>
          <a:xfrm>
            <a:off x="-3810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3300"/>
                </a:solidFill>
                <a:effectLst/>
                <a:uLnTx/>
                <a:uFillTx/>
                <a:latin typeface="Arial Narrow" pitchFamily="34" charset="0"/>
                <a:ea typeface="SimSun" pitchFamily="2" charset="-122"/>
                <a:cs typeface="+mn-cs"/>
              </a:rPr>
              <a:t>Global vs. Regional Climate Models</a:t>
            </a:r>
          </a:p>
        </p:txBody>
      </p:sp>
      <p:sp>
        <p:nvSpPr>
          <p:cNvPr id="4" name="TextBox 3"/>
          <p:cNvSpPr txBox="1"/>
          <p:nvPr/>
        </p:nvSpPr>
        <p:spPr>
          <a:xfrm>
            <a:off x="381000" y="5410200"/>
            <a:ext cx="868680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RCMs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can resolve more local features but they need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GCMs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to provide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boundary conditions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which can affect interior climate simulated by the RCMs. The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GCM forcing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may include realization-dependent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unforced changes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which complicate the interpretation of the RCM-simulated changes.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609600" y="1524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Narrow" pitchFamily="34" charset="0"/>
                <a:ea typeface="SimSun" pitchFamily="2" charset="-122"/>
              </a:rPr>
              <a:t>Common Climate Model Simulations</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5532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1143000"/>
            <a:ext cx="8915400" cy="55626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3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152400" y="838200"/>
            <a:ext cx="8839200" cy="5867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FF0000"/>
                </a:solidFill>
                <a:effectLst/>
                <a:uLnTx/>
                <a:uFillTx/>
                <a:latin typeface="Microsoft Sans Serif" pitchFamily="34" charset="0"/>
                <a:ea typeface="+mn-ea"/>
                <a:cs typeface="+mn-cs"/>
              </a:rPr>
              <a:t>Control run: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 baseline run without any GHG or other changes. The climate from a control run should be stable and can be used as a reference for other perturbed runs. Also used for quantifying the natural climate variability in a model.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Perturbed or forced runs: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these are model simulations in which some changes are made relative to the control run, e.g., GHGs may allowed to increase, solar constant may be changed, or some new model physics are added. By comparing with the control run, one can estimate the impact of these changes.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Historical climate simulations: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these are simulations of the historical climate from the mid-19</a:t>
            </a:r>
            <a:r>
              <a:rPr kumimoji="0" lang="en-US" sz="1800" b="1" i="0" u="none" strike="noStrike" kern="0" cap="none" spc="0" normalizeH="0" baseline="30000" noProof="0" dirty="0">
                <a:ln>
                  <a:noFill/>
                </a:ln>
                <a:solidFill>
                  <a:srgbClr val="000000"/>
                </a:solidFill>
                <a:effectLst/>
                <a:uLnTx/>
                <a:uFillTx/>
                <a:latin typeface="Microsoft Sans Serif" pitchFamily="34" charset="0"/>
                <a:ea typeface="+mn-ea"/>
                <a:cs typeface="+mn-cs"/>
              </a:rPr>
              <a:t>th</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century to present using fully coupled models forced with observed changes in GHGs, aerosols, solar radiation, and volcanic eruptions. They are designed to reproduce the observed climate changes, but many natural variations (e.g., El Niño) depend on the starting condition (which differs from the real world) and thus cannot be reproduced exactly as in observations.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Future climate simulations:</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fully coupled model runs forced with projected future GHG emissions or concentrations. Used for climate projections.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2XCO</a:t>
            </a:r>
            <a:r>
              <a:rPr kumimoji="0" lang="en-US" sz="1400" b="1" i="0" u="none" strike="noStrike" kern="0" cap="none" spc="0" normalizeH="0" baseline="0" noProof="0" dirty="0">
                <a:ln>
                  <a:noFill/>
                </a:ln>
                <a:solidFill>
                  <a:srgbClr val="FF3300"/>
                </a:solidFill>
                <a:effectLst/>
                <a:uLnTx/>
                <a:uFillTx/>
                <a:latin typeface="Microsoft Sans Serif" pitchFamily="34" charset="0"/>
                <a:ea typeface="+mn-ea"/>
                <a:cs typeface="+mn-cs"/>
              </a:rPr>
              <a:t>2</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experiments:</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an AGCM coupled with a slab (or shallow) ocean model run with a doubled CO2 content. Used to examine the model’s climate sensitivity to a doubling of CO</a:t>
            </a:r>
            <a:r>
              <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rPr>
              <a:t>2</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AMIP experiments</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an AGCM forced with observed SST. Used to study atmospheric and land climate response to changes in ocean conditions. </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points of Climate Modeling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112</a:t>
            </a:fld>
            <a:endParaRPr lang="en-US" dirty="0">
              <a:solidFill>
                <a:schemeClr val="bg2"/>
              </a:solidFill>
            </a:endParaRPr>
          </a:p>
        </p:txBody>
      </p:sp>
      <p:sp>
        <p:nvSpPr>
          <p:cNvPr id="6" name="Rectangle 3"/>
          <p:cNvSpPr txBox="1">
            <a:spLocks noChangeArrowheads="1"/>
          </p:cNvSpPr>
          <p:nvPr/>
        </p:nvSpPr>
        <p:spPr bwMode="auto">
          <a:xfrm>
            <a:off x="152400" y="762000"/>
            <a:ext cx="8915400" cy="51816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What is a climate model? </a:t>
            </a:r>
            <a:r>
              <a:rPr lang="en-US" sz="2400" b="1" kern="0" dirty="0">
                <a:latin typeface="Microsoft Sans Serif" pitchFamily="34" charset="0"/>
              </a:rPr>
              <a:t> </a:t>
            </a:r>
          </a:p>
          <a:p>
            <a:pPr marL="342900" indent="-342900" algn="l">
              <a:spcBef>
                <a:spcPct val="20000"/>
              </a:spcBef>
              <a:defRPr/>
            </a:pPr>
            <a:r>
              <a:rPr lang="en-US" sz="2400" b="1" kern="0" dirty="0">
                <a:latin typeface="Microsoft Sans Serif" pitchFamily="34" charset="0"/>
              </a:rPr>
              <a:t>	</a:t>
            </a:r>
            <a:r>
              <a:rPr lang="en-US" sz="2000" b="1" kern="0" dirty="0">
                <a:latin typeface="Microsoft Sans Serif" pitchFamily="34" charset="0"/>
              </a:rPr>
              <a:t>- a simplified, mathematic representation of the climate system. </a:t>
            </a: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Types of climate models: </a:t>
            </a:r>
            <a:r>
              <a:rPr lang="en-US" sz="1400" b="1" kern="0" dirty="0">
                <a:latin typeface="Microsoft Sans Serif" pitchFamily="34" charset="0"/>
              </a:rPr>
              <a:t>	</a:t>
            </a:r>
          </a:p>
          <a:p>
            <a:pPr marL="342900" indent="-342900" algn="l">
              <a:spcBef>
                <a:spcPct val="20000"/>
              </a:spcBef>
              <a:defRPr/>
            </a:pPr>
            <a:r>
              <a:rPr lang="en-US" sz="1400" b="1" kern="0" dirty="0">
                <a:latin typeface="Microsoft Sans Serif" pitchFamily="34" charset="0"/>
              </a:rPr>
              <a:t>	</a:t>
            </a:r>
            <a:r>
              <a:rPr lang="en-US" sz="1600" kern="0" dirty="0">
                <a:latin typeface="Microsoft Sans Serif" pitchFamily="34" charset="0"/>
              </a:rPr>
              <a:t>-</a:t>
            </a:r>
            <a:r>
              <a:rPr lang="en-US" sz="2000" b="1" kern="0" dirty="0">
                <a:latin typeface="Microsoft Sans Serif" pitchFamily="34" charset="0"/>
              </a:rPr>
              <a:t> EBMs, RCMs, </a:t>
            </a:r>
            <a:r>
              <a:rPr lang="en-US" sz="2000" b="1" kern="0" dirty="0" err="1">
                <a:latin typeface="Microsoft Sans Serif" pitchFamily="34" charset="0"/>
              </a:rPr>
              <a:t>EMiCs</a:t>
            </a:r>
            <a:r>
              <a:rPr lang="en-US" sz="2000" b="1" kern="0" dirty="0">
                <a:latin typeface="Microsoft Sans Serif" pitchFamily="34" charset="0"/>
              </a:rPr>
              <a:t>, GCMs, ESMs.</a:t>
            </a:r>
            <a:endParaRPr lang="en-US" sz="24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Components in an ESM: </a:t>
            </a:r>
          </a:p>
          <a:p>
            <a:pPr marL="342900" indent="-342900" algn="l">
              <a:spcBef>
                <a:spcPct val="20000"/>
              </a:spcBef>
              <a:defRPr/>
            </a:pPr>
            <a:r>
              <a:rPr lang="en-US" sz="2000" b="1" kern="0" baseline="30000" dirty="0">
                <a:solidFill>
                  <a:schemeClr val="tx2"/>
                </a:solidFill>
                <a:latin typeface="Microsoft Sans Serif" pitchFamily="34" charset="0"/>
              </a:rPr>
              <a:t> </a:t>
            </a:r>
            <a:r>
              <a:rPr lang="en-US" sz="2000" b="1" kern="0" dirty="0">
                <a:solidFill>
                  <a:schemeClr val="tx2"/>
                </a:solidFill>
                <a:latin typeface="Microsoft Sans Serif" pitchFamily="34" charset="0"/>
              </a:rPr>
              <a:t>    </a:t>
            </a:r>
            <a:r>
              <a:rPr lang="en-US" sz="2000" b="1" kern="0" dirty="0">
                <a:latin typeface="Microsoft Sans Serif" pitchFamily="34" charset="0"/>
              </a:rPr>
              <a:t>-</a:t>
            </a:r>
            <a:r>
              <a:rPr lang="en-US" sz="2000" b="1" kern="0" dirty="0">
                <a:solidFill>
                  <a:schemeClr val="tx2"/>
                </a:solidFill>
                <a:latin typeface="Microsoft Sans Serif" pitchFamily="34" charset="0"/>
              </a:rPr>
              <a:t> </a:t>
            </a:r>
            <a:r>
              <a:rPr lang="en-US" sz="2000" b="1" kern="0" dirty="0">
                <a:latin typeface="Microsoft Sans Serif" pitchFamily="34" charset="0"/>
              </a:rPr>
              <a:t>AGCM, OGCM, LSM, Sea-ice model. </a:t>
            </a:r>
            <a:endParaRPr lang="en-US" sz="2000" b="1" kern="0" dirty="0">
              <a:solidFill>
                <a:schemeClr val="tx2"/>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How to build a GCM:</a:t>
            </a:r>
          </a:p>
          <a:p>
            <a:pPr marL="342900" indent="-342900" algn="l">
              <a:spcBef>
                <a:spcPct val="20000"/>
              </a:spcBef>
              <a:defRPr/>
            </a:pPr>
            <a:r>
              <a:rPr lang="en-US" sz="2400" b="1" kern="0" dirty="0">
                <a:latin typeface="Microsoft Sans Serif" pitchFamily="34" charset="0"/>
              </a:rPr>
              <a:t>    - </a:t>
            </a:r>
            <a:r>
              <a:rPr lang="en-US" sz="2000" b="1" kern="0" dirty="0">
                <a:latin typeface="Microsoft Sans Serif" pitchFamily="34" charset="0"/>
              </a:rPr>
              <a:t>Primitive equations, </a:t>
            </a:r>
            <a:r>
              <a:rPr lang="en-US" sz="2000" b="1" kern="0" dirty="0" err="1">
                <a:latin typeface="Microsoft Sans Serif" pitchFamily="34" charset="0"/>
              </a:rPr>
              <a:t>discretization</a:t>
            </a:r>
            <a:r>
              <a:rPr lang="en-US" sz="2000" b="1" kern="0" dirty="0">
                <a:latin typeface="Microsoft Sans Serif" pitchFamily="34" charset="0"/>
              </a:rPr>
              <a:t>, parameterizations, resolution</a:t>
            </a: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Common climate simulations (or runs): </a:t>
            </a:r>
          </a:p>
          <a:p>
            <a:pPr marL="342900" indent="-342900" algn="l">
              <a:spcBef>
                <a:spcPct val="20000"/>
              </a:spcBef>
              <a:defRPr/>
            </a:pPr>
            <a:r>
              <a:rPr lang="en-US" sz="2000" b="1" kern="0" baseline="30000" dirty="0">
                <a:solidFill>
                  <a:schemeClr val="tx2"/>
                </a:solidFill>
                <a:latin typeface="Microsoft Sans Serif" pitchFamily="34" charset="0"/>
              </a:rPr>
              <a:t> </a:t>
            </a:r>
            <a:r>
              <a:rPr lang="en-US" sz="2000" b="1" kern="0" dirty="0">
                <a:solidFill>
                  <a:schemeClr val="tx2"/>
                </a:solidFill>
                <a:latin typeface="Microsoft Sans Serif" pitchFamily="34" charset="0"/>
              </a:rPr>
              <a:t>    </a:t>
            </a:r>
            <a:r>
              <a:rPr lang="en-US" sz="2000" b="1" kern="0" dirty="0">
                <a:latin typeface="Microsoft Sans Serif" pitchFamily="34" charset="0"/>
              </a:rPr>
              <a:t>-</a:t>
            </a:r>
            <a:r>
              <a:rPr lang="en-US" sz="2000" b="1" kern="0" dirty="0">
                <a:solidFill>
                  <a:schemeClr val="tx2"/>
                </a:solidFill>
                <a:latin typeface="Microsoft Sans Serif" pitchFamily="34" charset="0"/>
              </a:rPr>
              <a:t> </a:t>
            </a:r>
            <a:r>
              <a:rPr lang="en-US" sz="2000" b="1" kern="0" dirty="0">
                <a:latin typeface="Microsoft Sans Serif" pitchFamily="34" charset="0"/>
              </a:rPr>
              <a:t>Control run, perturbed/forced runs, historical runs, future simulations,  2xCO</a:t>
            </a:r>
            <a:r>
              <a:rPr lang="en-US" sz="1800" b="1" kern="0" dirty="0">
                <a:latin typeface="Microsoft Sans Serif" pitchFamily="34" charset="0"/>
              </a:rPr>
              <a:t>2</a:t>
            </a:r>
            <a:r>
              <a:rPr lang="en-US" sz="2000" b="1" kern="0" dirty="0">
                <a:latin typeface="Microsoft Sans Serif" pitchFamily="34" charset="0"/>
              </a:rPr>
              <a:t> runs, AMIP runs</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Differences between weather and climate models: </a:t>
            </a:r>
            <a:endParaRPr lang="en-US" b="1" kern="0" dirty="0">
              <a:solidFill>
                <a:schemeClr val="tx2"/>
              </a:solidFill>
              <a:latin typeface="Microsoft Sans Serif" pitchFamily="34" charset="0"/>
            </a:endParaRPr>
          </a:p>
          <a:p>
            <a:pPr marL="342900" indent="-342900" algn="l">
              <a:spcBef>
                <a:spcPct val="20000"/>
              </a:spcBef>
              <a:defRPr/>
            </a:pPr>
            <a:r>
              <a:rPr lang="en-US" sz="2000" b="1" kern="0" dirty="0">
                <a:latin typeface="Microsoft Sans Serif" pitchFamily="34" charset="0"/>
              </a:rPr>
              <a:t> 	- initial conditions, forcing, simulation length, components, purpose</a:t>
            </a:r>
          </a:p>
          <a:p>
            <a:pPr marL="342900" indent="-342900" algn="l">
              <a:spcBef>
                <a:spcPct val="20000"/>
              </a:spcBef>
              <a:buFont typeface="Arial" pitchFamily="34" charset="0"/>
              <a:buChar char="•"/>
              <a:defRPr/>
            </a:pPr>
            <a:r>
              <a:rPr lang="en-US" sz="2400" b="1" kern="0" dirty="0">
                <a:solidFill>
                  <a:schemeClr val="tx2"/>
                </a:solidFill>
                <a:latin typeface="Microsoft Sans Serif" pitchFamily="34" charset="0"/>
              </a:rPr>
              <a:t>Regional climate modeling: </a:t>
            </a:r>
            <a:r>
              <a:rPr lang="en-US" sz="2000" b="1" kern="0" dirty="0">
                <a:latin typeface="Microsoft Sans Serif" pitchFamily="34" charset="0"/>
              </a:rPr>
              <a:t>more details, needs boundary forcing</a:t>
            </a: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linds(horizontal)">
                                      <p:cBhvr>
                                        <p:cTn id="7" dur="500"/>
                                        <p:tgtEl>
                                          <p:spTgt spid="6">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animEffect transition="in" filter="blinds(horizontal)">
                                      <p:cBhvr>
                                        <p:cTn id="31" dur="500"/>
                                        <p:tgtEl>
                                          <p:spTgt spid="6">
                                            <p:txEl>
                                              <p:pRg st="12" end="12"/>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3" end="13"/>
                                            </p:txEl>
                                          </p:spTgt>
                                        </p:tgtEl>
                                        <p:attrNameLst>
                                          <p:attrName>style.visibility</p:attrName>
                                        </p:attrNameLst>
                                      </p:cBhvr>
                                      <p:to>
                                        <p:strVal val="visible"/>
                                      </p:to>
                                    </p:set>
                                    <p:animEffect transition="in" filter="blinds(horizontal)">
                                      <p:cBhvr>
                                        <p:cTn id="34" dur="500"/>
                                        <p:tgtEl>
                                          <p:spTgt spid="6">
                                            <p:txEl>
                                              <p:pRg st="13" end="13"/>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blinds(horizontal)">
                                      <p:cBhvr>
                                        <p:cTn id="37" dur="500"/>
                                        <p:tgtEl>
                                          <p:spTgt spid="6">
                                            <p:txEl>
                                              <p:pRg st="9" end="9"/>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blinds(horizontal)">
                                      <p:cBhvr>
                                        <p:cTn id="40" dur="500"/>
                                        <p:tgtEl>
                                          <p:spTgt spid="6">
                                            <p:txEl>
                                              <p:pRg st="10" end="10"/>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blinds(horizontal)">
                                      <p:cBhvr>
                                        <p:cTn id="43"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21161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Lectures #24</a:t>
            </a:r>
            <a:br>
              <a:rPr lang="en-US" sz="3200" b="1" dirty="0">
                <a:latin typeface="Arial" charset="0"/>
                <a:cs typeface="Times New Roman" pitchFamily="18" charset="0"/>
              </a:rPr>
            </a:br>
            <a:br>
              <a:rPr lang="en-US" sz="3200" b="1" dirty="0">
                <a:latin typeface="Arial" charset="0"/>
                <a:cs typeface="Times New Roman" pitchFamily="18" charset="0"/>
              </a:rPr>
            </a:br>
            <a:r>
              <a:rPr lang="en-US" sz="3200" b="1" dirty="0">
                <a:latin typeface="Arial" charset="0"/>
                <a:cs typeface="Times New Roman" pitchFamily="18" charset="0"/>
              </a:rPr>
              <a:t>Climate Simulations and Projections:</a:t>
            </a:r>
            <a:br>
              <a:rPr lang="en-US" sz="3200" b="1" dirty="0">
                <a:latin typeface="Arial" charset="0"/>
                <a:cs typeface="Times New Roman" pitchFamily="18" charset="0"/>
              </a:rPr>
            </a:br>
            <a:r>
              <a:rPr lang="en-US" sz="3200" b="1" dirty="0">
                <a:latin typeface="Arial" charset="0"/>
                <a:cs typeface="Times New Roman" pitchFamily="18" charset="0"/>
              </a:rPr>
              <a:t>Introduction and Common Simulations</a:t>
            </a:r>
            <a:r>
              <a:rPr lang="en-US" b="1" dirty="0">
                <a:latin typeface="Arial" charset="0"/>
                <a:cs typeface="Times New Roman" pitchFamily="18" charset="0"/>
              </a:rPr>
              <a:t> </a:t>
            </a:r>
            <a:br>
              <a:rPr lang="en-US" b="1" dirty="0">
                <a:latin typeface="Arial" charset="0"/>
                <a:cs typeface="Times New Roman" pitchFamily="18" charset="0"/>
              </a:rPr>
            </a:br>
            <a:br>
              <a:rPr lang="en-US" sz="4000" b="1" dirty="0">
                <a:latin typeface="Arial" charset="0"/>
                <a:cs typeface="Times New Roman" pitchFamily="18" charset="0"/>
              </a:rPr>
            </a:br>
            <a:endParaRPr lang="en-US" sz="3600" b="1" dirty="0">
              <a:solidFill>
                <a:srgbClr val="C00000"/>
              </a:solidFill>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2667000"/>
            <a:ext cx="8686800" cy="3733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5"/>
          <p:cNvSpPr/>
          <p:nvPr/>
        </p:nvSpPr>
        <p:spPr>
          <a:xfrm>
            <a:off x="533400" y="4020741"/>
            <a:ext cx="8534400" cy="892552"/>
          </a:xfrm>
          <a:prstGeom prst="rect">
            <a:avLst/>
          </a:prstGeom>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400" b="1" i="0" u="none" strike="noStrike" kern="1200" cap="none" spc="0" normalizeH="0" baseline="0" noProof="0" dirty="0">
              <a:ln>
                <a:noFill/>
              </a:ln>
              <a:solidFill>
                <a:srgbClr val="FF3300"/>
              </a:solidFill>
              <a:effectLst/>
              <a:uLnTx/>
              <a:uFillTx/>
              <a:latin typeface="Arial" charset="0"/>
              <a:ea typeface="+mn-ea"/>
              <a:cs typeface="Times New Roman" pitchFamily="18" charset="0"/>
            </a:endParaRPr>
          </a:p>
          <a:p>
            <a:pPr marL="0" marR="0" lvl="0" indent="0" algn="l" defTabSz="914400" rtl="0" eaLnBrk="0" fontAlgn="base" latinLnBrk="0" hangingPunct="0">
              <a:lnSpc>
                <a:spcPct val="8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3300"/>
              </a:solidFill>
              <a:effectLst/>
              <a:uLnTx/>
              <a:uFillTx/>
              <a:latin typeface="Arial" charset="0"/>
              <a:ea typeface="+mn-ea"/>
              <a:cs typeface="Times New Roman" pitchFamily="18"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3300"/>
              </a:solidFill>
              <a:effectLst/>
              <a:uLnTx/>
              <a:uFillTx/>
              <a:latin typeface="Arial" charset="0"/>
              <a:ea typeface="+mn-ea"/>
              <a:cs typeface="Times New Roman" pitchFamily="18"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76200" y="-152400"/>
            <a:ext cx="86868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Climate Simulations/Experiments</a:t>
            </a:r>
          </a:p>
        </p:txBody>
      </p:sp>
      <p:sp>
        <p:nvSpPr>
          <p:cNvPr id="22" name="TextBox 21"/>
          <p:cNvSpPr txBox="1"/>
          <p:nvPr/>
        </p:nvSpPr>
        <p:spPr bwMode="auto">
          <a:xfrm>
            <a:off x="35817" y="762000"/>
            <a:ext cx="8879583" cy="1938992"/>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   A Climate Simulation or Experiment </a:t>
            </a:r>
            <a:r>
              <a:rPr kumimoji="0" lang="en-US" sz="1800" b="1" i="0" u="none" strike="noStrike" kern="0" cap="none" spc="0" normalizeH="0" baseline="0" noProof="0" dirty="0">
                <a:ln>
                  <a:noFill/>
                </a:ln>
                <a:solidFill>
                  <a:srgbClr val="000000"/>
                </a:solidFill>
                <a:effectLst/>
                <a:uLnTx/>
                <a:uFillTx/>
                <a:latin typeface="Calibri"/>
                <a:ea typeface="+mn-ea"/>
                <a:cs typeface="+mn-cs"/>
              </a:rPr>
              <a:t>refers to any numerical simulation of the climate. It can be a numerical </a:t>
            </a:r>
            <a:r>
              <a:rPr kumimoji="0" lang="en-US" sz="1800" b="1" i="0" u="none" strike="noStrike" kern="0" cap="none" spc="0" normalizeH="0" baseline="0" noProof="0" dirty="0">
                <a:ln>
                  <a:noFill/>
                </a:ln>
                <a:solidFill>
                  <a:srgbClr val="C00000"/>
                </a:solidFill>
                <a:effectLst/>
                <a:uLnTx/>
                <a:uFillTx/>
                <a:latin typeface="Calibri"/>
                <a:ea typeface="+mn-ea"/>
                <a:cs typeface="+mn-cs"/>
              </a:rPr>
              <a:t>prediction</a:t>
            </a:r>
            <a:r>
              <a:rPr kumimoji="0" lang="en-US" sz="1800" b="1" i="0" u="none" strike="noStrike" kern="0" cap="none" spc="0" normalizeH="0" baseline="0" noProof="0" dirty="0">
                <a:ln>
                  <a:noFill/>
                </a:ln>
                <a:solidFill>
                  <a:srgbClr val="000000"/>
                </a:solidFill>
                <a:effectLst/>
                <a:uLnTx/>
                <a:uFillTx/>
                <a:latin typeface="Calibri"/>
                <a:ea typeface="+mn-ea"/>
                <a:cs typeface="+mn-cs"/>
              </a:rPr>
              <a:t> of the mean state for the up-coming summer, a climate </a:t>
            </a:r>
            <a:r>
              <a:rPr kumimoji="0" lang="en-US" sz="1800" b="1" i="0" u="none" strike="noStrike" kern="0" cap="none" spc="0" normalizeH="0" baseline="0" noProof="0" dirty="0">
                <a:ln>
                  <a:noFill/>
                </a:ln>
                <a:solidFill>
                  <a:srgbClr val="C00000"/>
                </a:solidFill>
                <a:effectLst/>
                <a:uLnTx/>
                <a:uFillTx/>
                <a:latin typeface="Calibri"/>
                <a:ea typeface="+mn-ea"/>
                <a:cs typeface="+mn-cs"/>
              </a:rPr>
              <a:t>projection</a:t>
            </a:r>
            <a:r>
              <a:rPr kumimoji="0" lang="en-US" sz="1800" b="1" i="0" u="none" strike="noStrike" kern="0" cap="none" spc="0" normalizeH="0" baseline="0" noProof="0" dirty="0">
                <a:ln>
                  <a:noFill/>
                </a:ln>
                <a:solidFill>
                  <a:srgbClr val="000000"/>
                </a:solidFill>
                <a:effectLst/>
                <a:uLnTx/>
                <a:uFillTx/>
                <a:latin typeface="Calibri"/>
                <a:ea typeface="+mn-ea"/>
                <a:cs typeface="+mn-cs"/>
              </a:rPr>
              <a:t> for the next few decades to few centuries, or for the past climate in the 20</a:t>
            </a:r>
            <a:r>
              <a:rPr kumimoji="0" lang="en-US" sz="1800" b="1" i="0" u="none" strike="noStrike" kern="0" cap="none" spc="0" normalizeH="0" baseline="30000" noProof="0" dirty="0">
                <a:ln>
                  <a:noFill/>
                </a:ln>
                <a:solidFill>
                  <a:srgbClr val="000000"/>
                </a:solidFill>
                <a:effectLst/>
                <a:uLnTx/>
                <a:uFillTx/>
                <a:latin typeface="Calibri"/>
                <a:ea typeface="+mn-ea"/>
                <a:cs typeface="+mn-cs"/>
              </a:rPr>
              <a:t>th</a:t>
            </a:r>
            <a:r>
              <a:rPr kumimoji="0" lang="en-US" sz="1800" b="1" i="0" u="none" strike="noStrike" kern="0" cap="none" spc="0" normalizeH="0" baseline="0" noProof="0" dirty="0">
                <a:ln>
                  <a:noFill/>
                </a:ln>
                <a:solidFill>
                  <a:srgbClr val="000000"/>
                </a:solidFill>
                <a:effectLst/>
                <a:uLnTx/>
                <a:uFillTx/>
                <a:latin typeface="Calibri"/>
                <a:ea typeface="+mn-ea"/>
                <a:cs typeface="+mn-cs"/>
              </a:rPr>
              <a:t> century or during the last glacial maximum. It can also be a numerical simulation under hypothetic conditions (e.g., for an aqua-planet without land), or any </a:t>
            </a:r>
            <a:r>
              <a:rPr kumimoji="0" lang="en-US" sz="1800" b="1" i="0" u="none" strike="noStrike" kern="0" cap="none" spc="0" normalizeH="0" baseline="0" noProof="0" dirty="0">
                <a:ln>
                  <a:noFill/>
                </a:ln>
                <a:solidFill>
                  <a:srgbClr val="C00000"/>
                </a:solidFill>
                <a:effectLst/>
                <a:uLnTx/>
                <a:uFillTx/>
                <a:latin typeface="Calibri"/>
                <a:ea typeface="+mn-ea"/>
                <a:cs typeface="+mn-cs"/>
              </a:rPr>
              <a:t>sensitivity experiments</a:t>
            </a:r>
            <a:r>
              <a:rPr kumimoji="0" lang="en-US" sz="1800" b="1" i="0" u="none" strike="noStrike" kern="0" cap="none" spc="0" normalizeH="0" baseline="0" noProof="0" dirty="0">
                <a:ln>
                  <a:noFill/>
                </a:ln>
                <a:solidFill>
                  <a:srgbClr val="000000"/>
                </a:solidFill>
                <a:effectLst/>
                <a:uLnTx/>
                <a:uFillTx/>
                <a:latin typeface="Calibri"/>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Calibri"/>
              <a:ea typeface="+mn-ea"/>
              <a:cs typeface="+mn-cs"/>
            </a:endParaRPr>
          </a:p>
        </p:txBody>
      </p:sp>
      <p:grpSp>
        <p:nvGrpSpPr>
          <p:cNvPr id="15" name="Group 14"/>
          <p:cNvGrpSpPr/>
          <p:nvPr/>
        </p:nvGrpSpPr>
        <p:grpSpPr>
          <a:xfrm>
            <a:off x="4191000" y="2362200"/>
            <a:ext cx="4724400" cy="3689350"/>
            <a:chOff x="3733800" y="1644650"/>
            <a:chExt cx="5295900" cy="4222750"/>
          </a:xfrm>
        </p:grpSpPr>
        <p:sp>
          <p:nvSpPr>
            <p:cNvPr id="16" name="Rectangle 15"/>
            <p:cNvSpPr/>
            <p:nvPr/>
          </p:nvSpPr>
          <p:spPr bwMode="auto">
            <a:xfrm>
              <a:off x="5715000" y="3397250"/>
              <a:ext cx="19050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Coupler</a:t>
              </a:r>
            </a:p>
          </p:txBody>
        </p:sp>
        <p:sp>
          <p:nvSpPr>
            <p:cNvPr id="17" name="Rectangle 16"/>
            <p:cNvSpPr/>
            <p:nvPr/>
          </p:nvSpPr>
          <p:spPr bwMode="auto">
            <a:xfrm>
              <a:off x="4114800" y="1644650"/>
              <a:ext cx="44958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AGCM</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8" name="Rectangle 17"/>
            <p:cNvSpPr/>
            <p:nvPr/>
          </p:nvSpPr>
          <p:spPr bwMode="auto">
            <a:xfrm>
              <a:off x="3810000" y="5105400"/>
              <a:ext cx="17526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Sea-ice Model</a:t>
              </a:r>
            </a:p>
          </p:txBody>
        </p:sp>
        <p:cxnSp>
          <p:nvCxnSpPr>
            <p:cNvPr id="19" name="Straight Arrow Connector 18"/>
            <p:cNvCxnSpPr/>
            <p:nvPr/>
          </p:nvCxnSpPr>
          <p:spPr bwMode="auto">
            <a:xfrm>
              <a:off x="6705600" y="2406650"/>
              <a:ext cx="0" cy="99060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sp>
          <p:nvSpPr>
            <p:cNvPr id="20" name="Rectangle 19"/>
            <p:cNvSpPr/>
            <p:nvPr/>
          </p:nvSpPr>
          <p:spPr bwMode="auto">
            <a:xfrm>
              <a:off x="5734050" y="5105400"/>
              <a:ext cx="16764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OGCM</a:t>
              </a:r>
            </a:p>
          </p:txBody>
        </p:sp>
        <p:sp>
          <p:nvSpPr>
            <p:cNvPr id="21" name="Rectangle 20"/>
            <p:cNvSpPr/>
            <p:nvPr/>
          </p:nvSpPr>
          <p:spPr bwMode="auto">
            <a:xfrm>
              <a:off x="7581900" y="5105400"/>
              <a:ext cx="1447800" cy="762000"/>
            </a:xfrm>
            <a:prstGeom prst="rect">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Land Model</a:t>
              </a:r>
            </a:p>
          </p:txBody>
        </p:sp>
        <p:cxnSp>
          <p:nvCxnSpPr>
            <p:cNvPr id="23" name="Straight Arrow Connector 22"/>
            <p:cNvCxnSpPr/>
            <p:nvPr/>
          </p:nvCxnSpPr>
          <p:spPr bwMode="auto">
            <a:xfrm>
              <a:off x="6692900" y="4146550"/>
              <a:ext cx="0" cy="99060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24" name="Straight Arrow Connector 23"/>
            <p:cNvCxnSpPr/>
            <p:nvPr/>
          </p:nvCxnSpPr>
          <p:spPr bwMode="auto">
            <a:xfrm>
              <a:off x="7543800" y="4159250"/>
              <a:ext cx="469900" cy="9842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cxnSp>
          <p:nvCxnSpPr>
            <p:cNvPr id="25" name="Straight Arrow Connector 24"/>
            <p:cNvCxnSpPr/>
            <p:nvPr/>
          </p:nvCxnSpPr>
          <p:spPr bwMode="auto">
            <a:xfrm flipH="1">
              <a:off x="5257800" y="4159250"/>
              <a:ext cx="685800" cy="933450"/>
            </a:xfrm>
            <a:prstGeom prst="straightConnector1">
              <a:avLst/>
            </a:prstGeom>
            <a:solidFill>
              <a:schemeClr val="accent1"/>
            </a:solidFill>
            <a:ln w="31750" cap="flat" cmpd="sng" algn="ctr">
              <a:solidFill>
                <a:schemeClr val="bg2"/>
              </a:solidFill>
              <a:prstDash val="solid"/>
              <a:round/>
              <a:headEnd type="arrow" w="med" len="med"/>
              <a:tailEnd type="arrow"/>
            </a:ln>
            <a:effectLst/>
          </p:spPr>
        </p:cxnSp>
        <p:sp>
          <p:nvSpPr>
            <p:cNvPr id="26" name="Oval 25"/>
            <p:cNvSpPr/>
            <p:nvPr/>
          </p:nvSpPr>
          <p:spPr bwMode="auto">
            <a:xfrm>
              <a:off x="3733800" y="2743200"/>
              <a:ext cx="2057400" cy="609600"/>
            </a:xfrm>
            <a:prstGeom prst="ellipse">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7" name="Rectangle 26"/>
            <p:cNvSpPr/>
            <p:nvPr/>
          </p:nvSpPr>
          <p:spPr>
            <a:xfrm>
              <a:off x="3853724" y="2854566"/>
              <a:ext cx="1842172"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External Forcing</a:t>
              </a:r>
            </a:p>
          </p:txBody>
        </p:sp>
        <p:cxnSp>
          <p:nvCxnSpPr>
            <p:cNvPr id="28" name="Straight Arrow Connector 27"/>
            <p:cNvCxnSpPr/>
            <p:nvPr/>
          </p:nvCxnSpPr>
          <p:spPr bwMode="auto">
            <a:xfrm flipV="1">
              <a:off x="5029200" y="2438400"/>
              <a:ext cx="457200" cy="3048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grpSp>
      <p:sp>
        <p:nvSpPr>
          <p:cNvPr id="29" name="Oval 28"/>
          <p:cNvSpPr/>
          <p:nvPr/>
        </p:nvSpPr>
        <p:spPr bwMode="auto">
          <a:xfrm>
            <a:off x="5943600" y="6249202"/>
            <a:ext cx="1835378" cy="532598"/>
          </a:xfrm>
          <a:prstGeom prst="ellipse">
            <a:avLst/>
          </a:prstGeom>
          <a:solidFill>
            <a:schemeClr val="accent4"/>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31" name="Rectangle 30"/>
          <p:cNvSpPr/>
          <p:nvPr/>
        </p:nvSpPr>
        <p:spPr>
          <a:xfrm>
            <a:off x="5931783" y="6279830"/>
            <a:ext cx="1885453"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Initial Conditions</a:t>
            </a:r>
          </a:p>
        </p:txBody>
      </p:sp>
      <p:cxnSp>
        <p:nvCxnSpPr>
          <p:cNvPr id="34" name="Straight Arrow Connector 33"/>
          <p:cNvCxnSpPr/>
          <p:nvPr/>
        </p:nvCxnSpPr>
        <p:spPr bwMode="auto">
          <a:xfrm flipV="1">
            <a:off x="7669338" y="6076469"/>
            <a:ext cx="407862" cy="266299"/>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cxnSp>
        <p:nvCxnSpPr>
          <p:cNvPr id="35" name="Straight Arrow Connector 34"/>
          <p:cNvCxnSpPr/>
          <p:nvPr/>
        </p:nvCxnSpPr>
        <p:spPr bwMode="auto">
          <a:xfrm flipH="1" flipV="1">
            <a:off x="5562600" y="6096000"/>
            <a:ext cx="381000" cy="304801"/>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cxnSp>
        <p:nvCxnSpPr>
          <p:cNvPr id="37" name="Straight Arrow Connector 36"/>
          <p:cNvCxnSpPr/>
          <p:nvPr/>
        </p:nvCxnSpPr>
        <p:spPr bwMode="auto">
          <a:xfrm flipV="1">
            <a:off x="6781800" y="6019801"/>
            <a:ext cx="0" cy="228599"/>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
        <p:nvSpPr>
          <p:cNvPr id="39" name="TextBox 38"/>
          <p:cNvSpPr txBox="1"/>
          <p:nvPr/>
        </p:nvSpPr>
        <p:spPr bwMode="auto">
          <a:xfrm>
            <a:off x="152400" y="3034367"/>
            <a:ext cx="3962944" cy="2985433"/>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Climate scientists do numerical</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experiments on computers, instead</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of doing experiments in the real</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world or in a laboratory!</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C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Climate simulations have become</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one of the most important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Calibri"/>
                <a:ea typeface="+mn-ea"/>
                <a:cs typeface="+mn-cs"/>
              </a:rPr>
              <a:t>approaches in climate research.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304800" y="-152400"/>
            <a:ext cx="7391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Some Climate Modeling Phrases </a:t>
            </a:r>
          </a:p>
        </p:txBody>
      </p:sp>
      <p:sp>
        <p:nvSpPr>
          <p:cNvPr id="22" name="TextBox 21"/>
          <p:cNvSpPr txBox="1"/>
          <p:nvPr/>
        </p:nvSpPr>
        <p:spPr bwMode="auto">
          <a:xfrm>
            <a:off x="35817" y="762000"/>
            <a:ext cx="9108183" cy="5909310"/>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An Ensemble Simulation </a:t>
            </a:r>
            <a:r>
              <a:rPr kumimoji="0" lang="en-US" sz="1800" b="1" i="0" u="none" strike="noStrike" kern="0" cap="none" spc="0" normalizeH="0" baseline="0" noProof="0" dirty="0">
                <a:ln>
                  <a:noFill/>
                </a:ln>
                <a:solidFill>
                  <a:srgbClr val="000000"/>
                </a:solidFill>
                <a:effectLst/>
                <a:uLnTx/>
                <a:uFillTx/>
                <a:latin typeface="Calibri"/>
                <a:ea typeface="+mn-ea"/>
                <a:cs typeface="+mn-cs"/>
              </a:rPr>
              <a:t>refers to a set of climate simulations with identical model setup and forcing except that each individual simulation (or run) starts from </a:t>
            </a:r>
            <a:r>
              <a:rPr kumimoji="0" lang="en-US" sz="1800" b="1" i="0" u="none" strike="noStrike" kern="0" cap="none" spc="0" normalizeH="0" baseline="0" noProof="0" dirty="0">
                <a:ln>
                  <a:noFill/>
                </a:ln>
                <a:solidFill>
                  <a:srgbClr val="FF0000"/>
                </a:solidFill>
                <a:effectLst/>
                <a:uLnTx/>
                <a:uFillTx/>
                <a:latin typeface="Calibri"/>
                <a:ea typeface="+mn-ea"/>
                <a:cs typeface="+mn-cs"/>
              </a:rPr>
              <a:t>slightly different initial conditions</a:t>
            </a:r>
            <a:r>
              <a:rPr kumimoji="0" lang="en-US" sz="1800" b="1" i="0" u="none" strike="noStrike" kern="0" cap="none" spc="0" normalizeH="0" baseline="0" noProof="0" dirty="0">
                <a:ln>
                  <a:noFill/>
                </a:ln>
                <a:solidFill>
                  <a:srgbClr val="000000"/>
                </a:solidFill>
                <a:effectLst/>
                <a:uLnTx/>
                <a:uFillTx/>
                <a:latin typeface="Calibri"/>
                <a:ea typeface="+mn-ea"/>
                <a:cs typeface="+mn-cs"/>
              </a:rPr>
              <a:t> (e.g., from a different decade in a control run). An ensemble simulation may also consist of individual runs (called </a:t>
            </a:r>
            <a:r>
              <a:rPr kumimoji="0" lang="en-US" sz="1800" b="1" i="0" u="none" strike="noStrike" kern="0" cap="none" spc="0" normalizeH="0" baseline="0" noProof="0" dirty="0">
                <a:ln>
                  <a:noFill/>
                </a:ln>
                <a:solidFill>
                  <a:srgbClr val="FF0000"/>
                </a:solidFill>
                <a:effectLst/>
                <a:uLnTx/>
                <a:uFillTx/>
                <a:latin typeface="Calibri"/>
                <a:ea typeface="+mn-ea"/>
                <a:cs typeface="+mn-cs"/>
              </a:rPr>
              <a:t>ensemble members</a:t>
            </a:r>
            <a:r>
              <a:rPr kumimoji="0" lang="en-US" sz="1800" b="1" i="0" u="none" strike="noStrike" kern="0" cap="none" spc="0" normalizeH="0" baseline="0" noProof="0" dirty="0">
                <a:ln>
                  <a:noFill/>
                </a:ln>
                <a:solidFill>
                  <a:srgbClr val="000000"/>
                </a:solidFill>
                <a:effectLst/>
                <a:uLnTx/>
                <a:uFillTx/>
                <a:latin typeface="Calibri"/>
                <a:ea typeface="+mn-ea"/>
                <a:cs typeface="+mn-cs"/>
              </a:rPr>
              <a:t>) with varying parameters for some physical schemes.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An Ensemble Mean </a:t>
            </a:r>
            <a:r>
              <a:rPr kumimoji="0" lang="en-US" sz="1800" b="1" i="0" u="none" strike="noStrike" kern="0" cap="none" spc="0" normalizeH="0" baseline="0" noProof="0" dirty="0">
                <a:ln>
                  <a:noFill/>
                </a:ln>
                <a:solidFill>
                  <a:srgbClr val="000000"/>
                </a:solidFill>
                <a:effectLst/>
                <a:uLnTx/>
                <a:uFillTx/>
                <a:latin typeface="Calibri"/>
                <a:ea typeface="+mn-ea"/>
                <a:cs typeface="+mn-cs"/>
              </a:rPr>
              <a:t>is the simple average of all the ensemble members. It usually represents the best estimate of the </a:t>
            </a:r>
            <a:r>
              <a:rPr kumimoji="0" lang="en-US" sz="1800" b="1" i="0" u="none" strike="noStrike" kern="0" cap="none" spc="0" normalizeH="0" baseline="0" noProof="0" dirty="0">
                <a:ln>
                  <a:noFill/>
                </a:ln>
                <a:solidFill>
                  <a:srgbClr val="FF3300"/>
                </a:solidFill>
                <a:effectLst/>
                <a:uLnTx/>
                <a:uFillTx/>
                <a:latin typeface="Calibri"/>
                <a:ea typeface="+mn-ea"/>
                <a:cs typeface="+mn-cs"/>
              </a:rPr>
              <a:t>forced response </a:t>
            </a:r>
            <a:r>
              <a:rPr kumimoji="0" lang="en-US" sz="1800" b="1" i="0" u="none" strike="noStrike" kern="0" cap="none" spc="0" normalizeH="0" baseline="0" noProof="0" dirty="0">
                <a:ln>
                  <a:noFill/>
                </a:ln>
                <a:solidFill>
                  <a:srgbClr val="000000"/>
                </a:solidFill>
                <a:effectLst/>
                <a:uLnTx/>
                <a:uFillTx/>
                <a:latin typeface="Calibri"/>
                <a:ea typeface="+mn-ea"/>
                <a:cs typeface="+mn-cs"/>
              </a:rPr>
              <a:t>to the given forcing.  </a:t>
            </a:r>
            <a:endParaRPr kumimoji="0" lang="en-US" sz="1800" b="1" i="0" u="none" strike="noStrike" kern="0" cap="none" spc="0" normalizeH="0" baseline="0" noProof="0" dirty="0">
              <a:ln>
                <a:noFill/>
              </a:ln>
              <a:solidFill>
                <a:srgbClr val="C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An Ensemble Range</a:t>
            </a:r>
            <a:r>
              <a:rPr kumimoji="0" lang="en-US" sz="1800" b="1" i="0" u="none" strike="noStrike" kern="0" cap="none" spc="0" normalizeH="0" baseline="0" noProof="0" dirty="0">
                <a:ln>
                  <a:noFill/>
                </a:ln>
                <a:solidFill>
                  <a:srgbClr val="000000"/>
                </a:solidFill>
                <a:effectLst/>
                <a:uLnTx/>
                <a:uFillTx/>
                <a:latin typeface="Calibri"/>
                <a:ea typeface="+mn-ea"/>
                <a:cs typeface="+mn-cs"/>
              </a:rPr>
              <a:t> refers to the range of </a:t>
            </a:r>
            <a:r>
              <a:rPr kumimoji="0" lang="en-US" sz="1800" b="1" i="0" u="none" strike="noStrike" kern="0" cap="none" spc="0" normalizeH="0" baseline="0" noProof="0" dirty="0">
                <a:ln>
                  <a:noFill/>
                </a:ln>
                <a:solidFill>
                  <a:srgbClr val="C00000"/>
                </a:solidFill>
                <a:effectLst/>
                <a:uLnTx/>
                <a:uFillTx/>
                <a:latin typeface="Calibri"/>
                <a:ea typeface="+mn-ea"/>
                <a:cs typeface="+mn-cs"/>
              </a:rPr>
              <a:t>an ensemble simulation</a:t>
            </a:r>
            <a:r>
              <a:rPr kumimoji="0" lang="en-US" sz="1800" b="1" i="0" u="none" strike="noStrike" kern="0" cap="none" spc="0" normalizeH="0" baseline="0" noProof="0" dirty="0">
                <a:ln>
                  <a:noFill/>
                </a:ln>
                <a:solidFill>
                  <a:srgbClr val="000000"/>
                </a:solidFill>
                <a:effectLst/>
                <a:uLnTx/>
                <a:uFillTx/>
                <a:latin typeface="Calibri"/>
                <a:ea typeface="+mn-ea"/>
                <a:cs typeface="+mn-cs"/>
              </a:rPr>
              <a:t>, often used to represent the uncertainties associated with </a:t>
            </a:r>
            <a:r>
              <a:rPr kumimoji="0" lang="en-US" sz="1800" b="1" i="0" u="none" strike="noStrike" kern="0" cap="none" spc="0" normalizeH="0" baseline="0" noProof="0" dirty="0">
                <a:ln>
                  <a:noFill/>
                </a:ln>
                <a:solidFill>
                  <a:srgbClr val="FF3300"/>
                </a:solidFill>
                <a:effectLst/>
                <a:uLnTx/>
                <a:uFillTx/>
                <a:latin typeface="Calibri"/>
                <a:ea typeface="+mn-ea"/>
                <a:cs typeface="+mn-cs"/>
              </a:rPr>
              <a:t>natural variations </a:t>
            </a:r>
            <a:r>
              <a:rPr kumimoji="0" lang="en-US" sz="1800" b="1" i="0" u="none" strike="noStrike" kern="0" cap="none" spc="0" normalizeH="0" baseline="0" noProof="0" dirty="0">
                <a:ln>
                  <a:noFill/>
                </a:ln>
                <a:solidFill>
                  <a:srgbClr val="000000"/>
                </a:solidFill>
                <a:effectLst/>
                <a:uLnTx/>
                <a:uFillTx/>
                <a:latin typeface="Calibri"/>
                <a:ea typeface="+mn-ea"/>
                <a:cs typeface="+mn-cs"/>
              </a:rPr>
              <a:t>or uncertainties in the model parameters.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 Multi-model Ensemble</a:t>
            </a:r>
            <a:r>
              <a:rPr kumimoji="0" lang="en-US" sz="1800" b="1" i="0" u="none" strike="noStrike" kern="0" cap="none" spc="0" normalizeH="0" baseline="0" noProof="0" dirty="0">
                <a:ln>
                  <a:noFill/>
                </a:ln>
                <a:solidFill>
                  <a:srgbClr val="000000"/>
                </a:solidFill>
                <a:effectLst/>
                <a:uLnTx/>
                <a:uFillTx/>
                <a:latin typeface="Calibri"/>
                <a:ea typeface="+mn-ea"/>
                <a:cs typeface="+mn-cs"/>
              </a:rPr>
              <a:t> refers to a set of identical climate simulations performed by different climate models. The range from such an ensemble is often used to represent the uncertainties associated with </a:t>
            </a:r>
            <a:r>
              <a:rPr kumimoji="0" lang="en-US" sz="1800" b="1" i="0" u="none" strike="noStrike" kern="0" cap="none" spc="0" normalizeH="0" baseline="0" noProof="0" dirty="0">
                <a:ln>
                  <a:noFill/>
                </a:ln>
                <a:solidFill>
                  <a:srgbClr val="FF3300"/>
                </a:solidFill>
                <a:effectLst/>
                <a:uLnTx/>
                <a:uFillTx/>
                <a:latin typeface="Calibri"/>
                <a:ea typeface="+mn-ea"/>
                <a:cs typeface="+mn-cs"/>
              </a:rPr>
              <a:t>model physics </a:t>
            </a:r>
            <a:r>
              <a:rPr kumimoji="0" lang="en-US" sz="1800" b="1" i="0" u="none" strike="noStrike" kern="0" cap="none" spc="0" normalizeH="0" baseline="0" noProof="0" dirty="0">
                <a:ln>
                  <a:noFill/>
                </a:ln>
                <a:solidFill>
                  <a:srgbClr val="000000"/>
                </a:solidFill>
                <a:effectLst/>
                <a:uLnTx/>
                <a:uFillTx/>
                <a:latin typeface="Calibri"/>
                <a:ea typeface="+mn-ea"/>
                <a:cs typeface="+mn-cs"/>
              </a:rPr>
              <a:t>and </a:t>
            </a:r>
            <a:r>
              <a:rPr kumimoji="0" lang="en-US" sz="1800" b="1" i="0" u="none" strike="noStrike" kern="0" cap="none" spc="0" normalizeH="0" baseline="0" noProof="0" dirty="0">
                <a:ln>
                  <a:noFill/>
                </a:ln>
                <a:solidFill>
                  <a:srgbClr val="FF3300"/>
                </a:solidFill>
                <a:effectLst/>
                <a:uLnTx/>
                <a:uFillTx/>
                <a:latin typeface="Calibri"/>
                <a:ea typeface="+mn-ea"/>
                <a:cs typeface="+mn-cs"/>
              </a:rPr>
              <a:t>natural climate variability</a:t>
            </a:r>
            <a:r>
              <a:rPr kumimoji="0" lang="en-US" sz="1800" b="1" i="0" u="none" strike="noStrike" kern="0" cap="none" spc="0" normalizeH="0" baseline="0" noProof="0" dirty="0">
                <a:ln>
                  <a:noFill/>
                </a:ln>
                <a:solidFill>
                  <a:srgbClr val="000000"/>
                </a:solidFill>
                <a:effectLst/>
                <a:uLnTx/>
                <a:uFillTx/>
                <a:latin typeface="Calibri"/>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A Climate Scenario </a:t>
            </a:r>
            <a:r>
              <a:rPr kumimoji="0" lang="en-US" sz="1800" b="1" i="0" u="none" strike="noStrike" kern="0" cap="none" spc="0" normalizeH="0" baseline="0" noProof="0" dirty="0">
                <a:ln>
                  <a:noFill/>
                </a:ln>
                <a:solidFill>
                  <a:srgbClr val="000000"/>
                </a:solidFill>
                <a:effectLst/>
                <a:uLnTx/>
                <a:uFillTx/>
                <a:latin typeface="Calibri"/>
                <a:ea typeface="+mn-ea"/>
                <a:cs typeface="+mn-cs"/>
              </a:rPr>
              <a:t>often refers to a future path for GHG emissions modeled based on assumptions regarding future population and economic growth and energy consumptions. A range of climate scenarios are often used to quantify the uncertainties associated with these assumptions.</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C00000"/>
                </a:solidFill>
                <a:effectLst/>
                <a:uLnTx/>
                <a:uFillTx/>
                <a:latin typeface="Calibri"/>
                <a:ea typeface="+mn-ea"/>
                <a:cs typeface="+mn-cs"/>
              </a:rPr>
              <a:t>Uncertainties of a climate projection</a:t>
            </a:r>
            <a:r>
              <a:rPr kumimoji="0" lang="en-US" sz="1800" b="1" i="0" u="none" strike="noStrike" kern="0" cap="none" spc="0" normalizeH="0" baseline="0" noProof="0" dirty="0">
                <a:ln>
                  <a:noFill/>
                </a:ln>
                <a:solidFill>
                  <a:srgbClr val="000000"/>
                </a:solidFill>
                <a:effectLst/>
                <a:uLnTx/>
                <a:uFillTx/>
                <a:latin typeface="Calibri"/>
                <a:ea typeface="+mn-ea"/>
                <a:cs typeface="+mn-cs"/>
              </a:rPr>
              <a:t> consist of three sources:  1) uncertainty in future emissions (increases with time), 2) errors in model physics, and 3) natural climate variations (important for near-future climate).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blinds(horizontal)">
                                      <p:cBhvr>
                                        <p:cTn id="7" dur="500"/>
                                        <p:tgtEl>
                                          <p:spTgt spid="2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2">
                                            <p:txEl>
                                              <p:pRg st="2" end="2"/>
                                            </p:txEl>
                                          </p:spTgt>
                                        </p:tgtEl>
                                        <p:attrNameLst>
                                          <p:attrName>style.visibility</p:attrName>
                                        </p:attrNameLst>
                                      </p:cBhvr>
                                      <p:to>
                                        <p:strVal val="visible"/>
                                      </p:to>
                                    </p:set>
                                    <p:animEffect transition="in" filter="blinds(horizontal)">
                                      <p:cBhvr>
                                        <p:cTn id="10" dur="500"/>
                                        <p:tgtEl>
                                          <p:spTgt spid="2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2">
                                            <p:txEl>
                                              <p:pRg st="3" end="3"/>
                                            </p:txEl>
                                          </p:spTgt>
                                        </p:tgtEl>
                                        <p:attrNameLst>
                                          <p:attrName>style.visibility</p:attrName>
                                        </p:attrNameLst>
                                      </p:cBhvr>
                                      <p:to>
                                        <p:strVal val="visible"/>
                                      </p:to>
                                    </p:set>
                                    <p:animEffect transition="in" filter="blinds(horizontal)">
                                      <p:cBhvr>
                                        <p:cTn id="15" dur="500"/>
                                        <p:tgtEl>
                                          <p:spTgt spid="22">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xEl>
                                              <p:pRg st="4" end="4"/>
                                            </p:txEl>
                                          </p:spTgt>
                                        </p:tgtEl>
                                        <p:attrNameLst>
                                          <p:attrName>style.visibility</p:attrName>
                                        </p:attrNameLst>
                                      </p:cBhvr>
                                      <p:to>
                                        <p:strVal val="visible"/>
                                      </p:to>
                                    </p:set>
                                    <p:animEffect transition="in" filter="blinds(horizontal)">
                                      <p:cBhvr>
                                        <p:cTn id="18" dur="500"/>
                                        <p:tgtEl>
                                          <p:spTgt spid="2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2">
                                            <p:txEl>
                                              <p:pRg st="5" end="5"/>
                                            </p:txEl>
                                          </p:spTgt>
                                        </p:tgtEl>
                                        <p:attrNameLst>
                                          <p:attrName>style.visibility</p:attrName>
                                        </p:attrNameLst>
                                      </p:cBhvr>
                                      <p:to>
                                        <p:strVal val="visible"/>
                                      </p:to>
                                    </p:set>
                                    <p:animEffect transition="in" filter="blinds(horizontal)">
                                      <p:cBhvr>
                                        <p:cTn id="2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3" name="Picture 2" descr="http://www.epa.gov/climatechange/science/images/ipcc_scenario_prediction.gif"/>
          <p:cNvPicPr>
            <a:picLocks noChangeAspect="1" noChangeArrowheads="1"/>
          </p:cNvPicPr>
          <p:nvPr/>
        </p:nvPicPr>
        <p:blipFill>
          <a:blip r:embed="rId2" cstate="print"/>
          <a:srcRect/>
          <a:stretch>
            <a:fillRect/>
          </a:stretch>
        </p:blipFill>
        <p:spPr bwMode="auto">
          <a:xfrm>
            <a:off x="680003" y="914400"/>
            <a:ext cx="7930597" cy="5715000"/>
          </a:xfrm>
          <a:prstGeom prst="rect">
            <a:avLst/>
          </a:prstGeom>
          <a:noFill/>
        </p:spPr>
      </p:pic>
      <p:sp>
        <p:nvSpPr>
          <p:cNvPr id="4" name="TextBox 3"/>
          <p:cNvSpPr txBox="1"/>
          <p:nvPr/>
        </p:nvSpPr>
        <p:spPr bwMode="auto">
          <a:xfrm>
            <a:off x="1371600" y="304800"/>
            <a:ext cx="6781800" cy="584775"/>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Calibri"/>
                <a:ea typeface="+mn-ea"/>
                <a:cs typeface="+mn-cs"/>
              </a:rPr>
              <a:t>Ensemble Range, Emissions Scenarios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228600"/>
            <a:ext cx="8153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Climate Projection vs. Prediction</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914400"/>
            <a:ext cx="5715000" cy="585544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climate projection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is a statement about possible climate changes decades to centuries in the future under certain assumptions, such as those regarding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GHG emissions. It is usually made using climate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system models forced with projected future GHG emissions.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climate prediction</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is a statement about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climate in the near future (months to years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ahead), usually starting from the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current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conditions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and integrating forward using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a climate model.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Climate projections focus on the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forced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climate response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to future GHG increases.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The forcing estimates are very important.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Climate predictions tend to focus on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natural climate variations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thus the starting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conditions are very important. </a:t>
            </a:r>
            <a:endParaRPr kumimoji="0" lang="en-US" sz="9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99330" name="Picture 2" descr="http://www.epa.gov/climatechange/science/images/ipcc_scenario_prediction.gif"/>
          <p:cNvPicPr>
            <a:picLocks noChangeAspect="1" noChangeArrowheads="1"/>
          </p:cNvPicPr>
          <p:nvPr/>
        </p:nvPicPr>
        <p:blipFill>
          <a:blip r:embed="rId3" cstate="print"/>
          <a:srcRect/>
          <a:stretch>
            <a:fillRect/>
          </a:stretch>
        </p:blipFill>
        <p:spPr bwMode="auto">
          <a:xfrm>
            <a:off x="5571711" y="948753"/>
            <a:ext cx="3477039" cy="2505647"/>
          </a:xfrm>
          <a:prstGeom prst="rect">
            <a:avLst/>
          </a:prstGeom>
          <a:noFill/>
        </p:spPr>
      </p:pic>
      <p:pic>
        <p:nvPicPr>
          <p:cNvPr id="99332" name="Picture 4" descr="http://iri.columbia.edu/climate/ENSO/currentinfo/figure3.gif"/>
          <p:cNvPicPr>
            <a:picLocks noChangeAspect="1" noChangeArrowheads="1"/>
          </p:cNvPicPr>
          <p:nvPr/>
        </p:nvPicPr>
        <p:blipFill>
          <a:blip r:embed="rId4" cstate="print"/>
          <a:srcRect/>
          <a:stretch>
            <a:fillRect/>
          </a:stretch>
        </p:blipFill>
        <p:spPr bwMode="auto">
          <a:xfrm>
            <a:off x="4873012" y="3657600"/>
            <a:ext cx="4194788" cy="2667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blinds(horizontal)">
                                      <p:cBhvr>
                                        <p:cTn id="10" dur="500"/>
                                        <p:tgtEl>
                                          <p:spTgt spid="5">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blinds(horizontal)">
                                      <p:cBhvr>
                                        <p:cTn id="13" dur="500"/>
                                        <p:tgtEl>
                                          <p:spTgt spid="5">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7" end="7"/>
                                            </p:txEl>
                                          </p:spTgt>
                                        </p:tgtEl>
                                        <p:attrNameLst>
                                          <p:attrName>style.visibility</p:attrName>
                                        </p:attrNameLst>
                                      </p:cBhvr>
                                      <p:to>
                                        <p:strVal val="visible"/>
                                      </p:to>
                                    </p:set>
                                    <p:animEffect transition="in" filter="blinds(horizontal)">
                                      <p:cBhvr>
                                        <p:cTn id="16" dur="500"/>
                                        <p:tgtEl>
                                          <p:spTgt spid="5">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animEffect transition="in" filter="blinds(horizontal)">
                                      <p:cBhvr>
                                        <p:cTn id="19" dur="500"/>
                                        <p:tgtEl>
                                          <p:spTgt spid="5">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99332"/>
                                        </p:tgtEl>
                                        <p:attrNameLst>
                                          <p:attrName>style.visibility</p:attrName>
                                        </p:attrNameLst>
                                      </p:cBhvr>
                                      <p:to>
                                        <p:strVal val="visible"/>
                                      </p:to>
                                    </p:set>
                                    <p:animEffect transition="in" filter="blinds(horizontal)">
                                      <p:cBhvr>
                                        <p:cTn id="22" dur="500"/>
                                        <p:tgtEl>
                                          <p:spTgt spid="99332"/>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animEffect transition="in" filter="blinds(horizontal)">
                                      <p:cBhvr>
                                        <p:cTn id="25" dur="500"/>
                                        <p:tgtEl>
                                          <p:spTgt spid="5">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blinds(horizontal)">
                                      <p:cBhvr>
                                        <p:cTn id="30" dur="500"/>
                                        <p:tgtEl>
                                          <p:spTgt spid="5">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blinds(horizontal)">
                                      <p:cBhvr>
                                        <p:cTn id="33" dur="500"/>
                                        <p:tgtEl>
                                          <p:spTgt spid="5">
                                            <p:txEl>
                                              <p:pRg st="11" end="11"/>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blinds(horizontal)">
                                      <p:cBhvr>
                                        <p:cTn id="36" dur="500"/>
                                        <p:tgtEl>
                                          <p:spTgt spid="5">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
                                            <p:txEl>
                                              <p:pRg st="14" end="14"/>
                                            </p:txEl>
                                          </p:spTgt>
                                        </p:tgtEl>
                                        <p:attrNameLst>
                                          <p:attrName>style.visibility</p:attrName>
                                        </p:attrNameLst>
                                      </p:cBhvr>
                                      <p:to>
                                        <p:strVal val="visible"/>
                                      </p:to>
                                    </p:set>
                                    <p:animEffect transition="in" filter="blinds(horizontal)">
                                      <p:cBhvr>
                                        <p:cTn id="41" dur="500"/>
                                        <p:tgtEl>
                                          <p:spTgt spid="5">
                                            <p:txEl>
                                              <p:pRg st="14" end="14"/>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
                                            <p:txEl>
                                              <p:pRg st="15" end="15"/>
                                            </p:txEl>
                                          </p:spTgt>
                                        </p:tgtEl>
                                        <p:attrNameLst>
                                          <p:attrName>style.visibility</p:attrName>
                                        </p:attrNameLst>
                                      </p:cBhvr>
                                      <p:to>
                                        <p:strVal val="visible"/>
                                      </p:to>
                                    </p:set>
                                    <p:animEffect transition="in" filter="blinds(horizontal)">
                                      <p:cBhvr>
                                        <p:cTn id="44" dur="500"/>
                                        <p:tgtEl>
                                          <p:spTgt spid="5">
                                            <p:txEl>
                                              <p:pRg st="15" end="15"/>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5">
                                            <p:txEl>
                                              <p:pRg st="16" end="16"/>
                                            </p:txEl>
                                          </p:spTgt>
                                        </p:tgtEl>
                                        <p:attrNameLst>
                                          <p:attrName>style.visibility</p:attrName>
                                        </p:attrNameLst>
                                      </p:cBhvr>
                                      <p:to>
                                        <p:strVal val="visible"/>
                                      </p:to>
                                    </p:set>
                                    <p:animEffect transition="in" filter="blinds(horizontal)">
                                      <p:cBhvr>
                                        <p:cTn id="47"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Rectangle 4"/>
          <p:cNvSpPr>
            <a:spLocks noChangeArrowheads="1"/>
          </p:cNvSpPr>
          <p:nvPr/>
        </p:nvSpPr>
        <p:spPr bwMode="auto">
          <a:xfrm>
            <a:off x="76200" y="-152400"/>
            <a:ext cx="88392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outerShdw blurRad="38100" dist="38100" dir="2700000" algn="tl">
                    <a:srgbClr val="000000"/>
                  </a:outerShdw>
                </a:effectLst>
                <a:uLnTx/>
                <a:uFillTx/>
                <a:latin typeface="Arial" pitchFamily="34" charset="0"/>
                <a:ea typeface="+mn-ea"/>
                <a:cs typeface="Arial" pitchFamily="34" charset="0"/>
              </a:rPr>
              <a:t>Common Types of Climate Simulations </a:t>
            </a:r>
          </a:p>
        </p:txBody>
      </p:sp>
      <p:sp>
        <p:nvSpPr>
          <p:cNvPr id="22" name="TextBox 21"/>
          <p:cNvSpPr txBox="1"/>
          <p:nvPr/>
        </p:nvSpPr>
        <p:spPr bwMode="auto">
          <a:xfrm>
            <a:off x="35817" y="685800"/>
            <a:ext cx="9108183" cy="6130909"/>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 Control Run</a:t>
            </a:r>
            <a:r>
              <a:rPr kumimoji="0" lang="en-US" sz="1800" b="1" i="0" u="none" strike="noStrike" kern="0" cap="none" spc="0" normalizeH="0" baseline="0" noProof="0" dirty="0">
                <a:ln>
                  <a:noFill/>
                </a:ln>
                <a:solidFill>
                  <a:srgbClr val="C00000"/>
                </a:solidFill>
                <a:effectLst/>
                <a:uLnTx/>
                <a:uFillTx/>
                <a:latin typeface="Calibri"/>
                <a:ea typeface="+mn-ea"/>
                <a:cs typeface="+mn-cs"/>
              </a:rPr>
              <a:t> </a:t>
            </a:r>
            <a:r>
              <a:rPr kumimoji="0" lang="en-US" sz="1800" b="1" i="0" u="none" strike="noStrike" kern="0" cap="none" spc="0" normalizeH="0" baseline="0" noProof="0" dirty="0">
                <a:ln>
                  <a:noFill/>
                </a:ln>
                <a:solidFill>
                  <a:srgbClr val="000000"/>
                </a:solidFill>
                <a:effectLst/>
                <a:uLnTx/>
                <a:uFillTx/>
                <a:latin typeface="Calibri"/>
                <a:ea typeface="+mn-ea"/>
                <a:cs typeface="+mn-cs"/>
              </a:rPr>
              <a:t>is a standard simulation with constant GHG and other forcing. Often serves as a baseline for comparison with observations and other perturbed simulations. </a:t>
            </a:r>
            <a:endParaRPr kumimoji="0" lang="en-US" sz="1800" b="1" i="0" u="none" strike="noStrike" kern="0" cap="none" spc="0" normalizeH="0" baseline="0" noProof="0" dirty="0">
              <a:ln>
                <a:noFill/>
              </a:ln>
              <a:solidFill>
                <a:srgbClr val="C00000"/>
              </a:solidFill>
              <a:effectLst/>
              <a:uLnTx/>
              <a:uFillTx/>
              <a:latin typeface="Calibri"/>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 Sensitivity Experiment</a:t>
            </a:r>
            <a:r>
              <a:rPr kumimoji="0" lang="en-US" sz="1800" b="1" i="0" u="none" strike="noStrike" kern="0" cap="none" spc="0" normalizeH="0" baseline="0" noProof="0" dirty="0">
                <a:ln>
                  <a:noFill/>
                </a:ln>
                <a:solidFill>
                  <a:srgbClr val="000000"/>
                </a:solidFill>
                <a:effectLst/>
                <a:uLnTx/>
                <a:uFillTx/>
                <a:latin typeface="Calibri"/>
                <a:ea typeface="+mn-ea"/>
                <a:cs typeface="+mn-cs"/>
              </a:rPr>
              <a:t> is a climate simulation in which some modifications are made to the standard version of the model used in the control run. The difference from the control run is often used to quantify the sensitivity of the climate to these changes. Examples: 2xCO2 runs, runs with different convection schemes, or boundary conditions, or modifications to a particular physical process in the model. </a:t>
            </a:r>
            <a:r>
              <a:rPr kumimoji="0" lang="en-US" sz="1800" b="1" i="0" u="none" strike="noStrike" kern="0" cap="none" spc="0" normalizeH="0" baseline="0" noProof="0" dirty="0">
                <a:ln>
                  <a:noFill/>
                </a:ln>
                <a:solidFill>
                  <a:srgbClr val="C00000"/>
                </a:solidFill>
                <a:effectLst/>
                <a:uLnTx/>
                <a:uFillTx/>
                <a:latin typeface="Calibri"/>
                <a:ea typeface="+mn-ea"/>
                <a:cs typeface="+mn-cs"/>
              </a:rPr>
              <a:t>Useful for studying the climatic impact of a specific forcing or physical process. </a:t>
            </a:r>
            <a:r>
              <a:rPr kumimoji="0" lang="en-US" sz="1800" b="1" i="0" u="none" strike="noStrike" kern="0" cap="none" spc="0" normalizeH="0" baseline="0" noProof="0" dirty="0">
                <a:ln>
                  <a:noFill/>
                </a:ln>
                <a:solidFill>
                  <a:srgbClr val="000000"/>
                </a:solidFill>
                <a:effectLst/>
                <a:uLnTx/>
                <a:uFillTx/>
                <a:latin typeface="Calibri"/>
                <a:ea typeface="+mn-ea"/>
                <a:cs typeface="+mn-cs"/>
              </a:rPr>
              <a:t>Widely used in climate research.</a:t>
            </a:r>
            <a:r>
              <a:rPr kumimoji="0" lang="en-US" sz="1800" b="1" i="0" u="none" strike="noStrike" kern="0" cap="none" spc="0" normalizeH="0" baseline="0" noProof="0" dirty="0">
                <a:ln>
                  <a:noFill/>
                </a:ln>
                <a:solidFill>
                  <a:srgbClr val="C00000"/>
                </a:solidFill>
                <a:effectLst/>
                <a:uLnTx/>
                <a:uFillTx/>
                <a:latin typeface="Calibri"/>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 Climate Change Simulation</a:t>
            </a:r>
            <a:r>
              <a:rPr kumimoji="0" lang="en-US" sz="1800" b="1" i="0" u="none" strike="noStrike" kern="0" cap="none" spc="0" normalizeH="0" baseline="0" noProof="0" dirty="0">
                <a:ln>
                  <a:noFill/>
                </a:ln>
                <a:solidFill>
                  <a:srgbClr val="C00000"/>
                </a:solidFill>
                <a:effectLst/>
                <a:uLnTx/>
                <a:uFillTx/>
                <a:latin typeface="Calibri"/>
                <a:ea typeface="+mn-ea"/>
                <a:cs typeface="+mn-cs"/>
              </a:rPr>
              <a:t> </a:t>
            </a:r>
            <a:r>
              <a:rPr kumimoji="0" lang="en-US" sz="1800" b="1" i="0" u="none" strike="noStrike" kern="0" cap="none" spc="0" normalizeH="0" baseline="0" noProof="0" dirty="0">
                <a:ln>
                  <a:noFill/>
                </a:ln>
                <a:solidFill>
                  <a:srgbClr val="000000"/>
                </a:solidFill>
                <a:effectLst/>
                <a:uLnTx/>
                <a:uFillTx/>
                <a:latin typeface="Calibri"/>
                <a:ea typeface="+mn-ea"/>
                <a:cs typeface="+mn-cs"/>
              </a:rPr>
              <a:t>is a climate simulation in which a coupled climate model is used to simulate the evolution of the climate over some time period under certain </a:t>
            </a:r>
            <a:r>
              <a:rPr kumimoji="0" lang="en-US" sz="1800" b="1" i="0" u="none" strike="noStrike" kern="0" cap="none" spc="0" normalizeH="0" baseline="0" noProof="0" dirty="0">
                <a:ln>
                  <a:noFill/>
                </a:ln>
                <a:solidFill>
                  <a:srgbClr val="C00000"/>
                </a:solidFill>
                <a:effectLst/>
                <a:uLnTx/>
                <a:uFillTx/>
                <a:latin typeface="Calibri"/>
                <a:ea typeface="+mn-ea"/>
                <a:cs typeface="+mn-cs"/>
              </a:rPr>
              <a:t>scenario</a:t>
            </a:r>
            <a:r>
              <a:rPr kumimoji="0" lang="en-US" sz="1800" b="1" i="0" u="none" strike="noStrike" kern="0" cap="none" spc="0" normalizeH="0" baseline="0" noProof="0" dirty="0">
                <a:ln>
                  <a:noFill/>
                </a:ln>
                <a:solidFill>
                  <a:srgbClr val="000000"/>
                </a:solidFill>
                <a:effectLst/>
                <a:uLnTx/>
                <a:uFillTx/>
                <a:latin typeface="Calibri"/>
                <a:ea typeface="+mn-ea"/>
                <a:cs typeface="+mn-cs"/>
              </a:rPr>
              <a:t>, such as under the historical GHG and other forcing (</a:t>
            </a:r>
            <a:r>
              <a:rPr kumimoji="0" lang="en-US" sz="1800" b="1" i="0" u="none" strike="noStrike" kern="0" cap="none" spc="0" normalizeH="0" baseline="0" noProof="0" dirty="0">
                <a:ln>
                  <a:noFill/>
                </a:ln>
                <a:solidFill>
                  <a:srgbClr val="C00000"/>
                </a:solidFill>
                <a:effectLst/>
                <a:uLnTx/>
                <a:uFillTx/>
                <a:latin typeface="Calibri"/>
                <a:ea typeface="+mn-ea"/>
                <a:cs typeface="+mn-cs"/>
              </a:rPr>
              <a:t>historical climate simulation</a:t>
            </a:r>
            <a:r>
              <a:rPr kumimoji="0" lang="en-US" sz="1800" b="1" i="0" u="none" strike="noStrike" kern="0" cap="none" spc="0" normalizeH="0" baseline="0" noProof="0" dirty="0">
                <a:ln>
                  <a:noFill/>
                </a:ln>
                <a:solidFill>
                  <a:srgbClr val="000000"/>
                </a:solidFill>
                <a:effectLst/>
                <a:uLnTx/>
                <a:uFillTx/>
                <a:latin typeface="Calibri"/>
                <a:ea typeface="+mn-ea"/>
                <a:cs typeface="+mn-cs"/>
              </a:rPr>
              <a:t>), or the future GHG emissions scenarios in the 21</a:t>
            </a:r>
            <a:r>
              <a:rPr kumimoji="0" lang="en-US" sz="1800" b="1" i="0" u="none" strike="noStrike" kern="0" cap="none" spc="0" normalizeH="0" baseline="30000" noProof="0" dirty="0">
                <a:ln>
                  <a:noFill/>
                </a:ln>
                <a:solidFill>
                  <a:srgbClr val="000000"/>
                </a:solidFill>
                <a:effectLst/>
                <a:uLnTx/>
                <a:uFillTx/>
                <a:latin typeface="Calibri"/>
                <a:ea typeface="+mn-ea"/>
                <a:cs typeface="+mn-cs"/>
              </a:rPr>
              <a:t>st</a:t>
            </a:r>
            <a:r>
              <a:rPr kumimoji="0" lang="en-US" sz="1800" b="1" i="0" u="none" strike="noStrike" kern="0" cap="none" spc="0" normalizeH="0" baseline="0" noProof="0" dirty="0">
                <a:ln>
                  <a:noFill/>
                </a:ln>
                <a:solidFill>
                  <a:srgbClr val="000000"/>
                </a:solidFill>
                <a:effectLst/>
                <a:uLnTx/>
                <a:uFillTx/>
                <a:latin typeface="Calibri"/>
                <a:ea typeface="+mn-ea"/>
                <a:cs typeface="+mn-cs"/>
              </a:rPr>
              <a:t> century (</a:t>
            </a:r>
            <a:r>
              <a:rPr kumimoji="0" lang="en-US" sz="1800" b="1" i="0" u="none" strike="noStrike" kern="0" cap="none" spc="0" normalizeH="0" baseline="0" noProof="0" dirty="0">
                <a:ln>
                  <a:noFill/>
                </a:ln>
                <a:solidFill>
                  <a:srgbClr val="C00000"/>
                </a:solidFill>
                <a:effectLst/>
                <a:uLnTx/>
                <a:uFillTx/>
                <a:latin typeface="Calibri"/>
                <a:ea typeface="+mn-ea"/>
                <a:cs typeface="+mn-cs"/>
              </a:rPr>
              <a:t>21</a:t>
            </a:r>
            <a:r>
              <a:rPr kumimoji="0" lang="en-US" sz="1800" b="1" i="0" u="none" strike="noStrike" kern="0" cap="none" spc="0" normalizeH="0" baseline="30000" noProof="0" dirty="0">
                <a:ln>
                  <a:noFill/>
                </a:ln>
                <a:solidFill>
                  <a:srgbClr val="C00000"/>
                </a:solidFill>
                <a:effectLst/>
                <a:uLnTx/>
                <a:uFillTx/>
                <a:latin typeface="Calibri"/>
                <a:ea typeface="+mn-ea"/>
                <a:cs typeface="+mn-cs"/>
              </a:rPr>
              <a:t>st</a:t>
            </a:r>
            <a:r>
              <a:rPr kumimoji="0" lang="en-US" sz="1800" b="1" i="0" u="none" strike="noStrike" kern="0" cap="none" spc="0" normalizeH="0" baseline="0" noProof="0" dirty="0">
                <a:ln>
                  <a:noFill/>
                </a:ln>
                <a:solidFill>
                  <a:srgbClr val="C00000"/>
                </a:solidFill>
                <a:effectLst/>
                <a:uLnTx/>
                <a:uFillTx/>
                <a:latin typeface="Calibri"/>
                <a:ea typeface="+mn-ea"/>
                <a:cs typeface="+mn-cs"/>
              </a:rPr>
              <a:t> century climate simulation</a:t>
            </a:r>
            <a:r>
              <a:rPr kumimoji="0" lang="en-US" sz="1800" b="1" i="0" u="none" strike="noStrike" kern="0" cap="none" spc="0" normalizeH="0" baseline="0" noProof="0" dirty="0">
                <a:ln>
                  <a:noFill/>
                </a:ln>
                <a:solidFill>
                  <a:srgbClr val="000000"/>
                </a:solidFill>
                <a:effectLst/>
                <a:uLnTx/>
                <a:uFillTx/>
                <a:latin typeface="Calibri"/>
                <a:ea typeface="+mn-ea"/>
                <a:cs typeface="+mn-cs"/>
              </a:rPr>
              <a:t>). The initial conditions in these simulations are not the same as in the real world, thus the phasing of all natural climate modes (ENSO, PDO, AMO, etc.) in these simulations are not the same as in observations. This could complicate the comparison between historical climate simulations and observations.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An Equilibrium 2xCO2 run</a:t>
            </a:r>
            <a:r>
              <a:rPr kumimoji="0" lang="en-US" sz="1800" b="1" i="0" u="none" strike="noStrike" kern="0" cap="none" spc="0" normalizeH="0" baseline="0" noProof="0" dirty="0">
                <a:ln>
                  <a:noFill/>
                </a:ln>
                <a:solidFill>
                  <a:srgbClr val="000000"/>
                </a:solidFill>
                <a:effectLst/>
                <a:uLnTx/>
                <a:uFillTx/>
                <a:latin typeface="Calibri"/>
                <a:ea typeface="+mn-ea"/>
                <a:cs typeface="+mn-cs"/>
              </a:rPr>
              <a:t>:  Double CO</a:t>
            </a:r>
            <a:r>
              <a:rPr kumimoji="0" lang="en-US" sz="1400" b="1" i="0" u="none" strike="noStrike" kern="0" cap="none" spc="0" normalizeH="0" baseline="0" noProof="0" dirty="0">
                <a:ln>
                  <a:noFill/>
                </a:ln>
                <a:solidFill>
                  <a:srgbClr val="000000"/>
                </a:solidFill>
                <a:effectLst/>
                <a:uLnTx/>
                <a:uFillTx/>
                <a:latin typeface="Calibri"/>
                <a:ea typeface="+mn-ea"/>
                <a:cs typeface="+mn-cs"/>
              </a:rPr>
              <a:t>2</a:t>
            </a:r>
            <a:r>
              <a:rPr kumimoji="0" lang="en-US" sz="1800" b="1" i="0" u="none" strike="noStrike" kern="0" cap="none" spc="0" normalizeH="0" baseline="0" noProof="0" dirty="0">
                <a:ln>
                  <a:noFill/>
                </a:ln>
                <a:solidFill>
                  <a:srgbClr val="000000"/>
                </a:solidFill>
                <a:effectLst/>
                <a:uLnTx/>
                <a:uFillTx/>
                <a:latin typeface="Calibri"/>
                <a:ea typeface="+mn-ea"/>
                <a:cs typeface="+mn-cs"/>
              </a:rPr>
              <a:t> instantaneously, and run the model to equilibrium (i.e., with a stable global-mean temperature). Often run with a slab ocean for estimating the climate sensitivity of a model to doubling of atmospheric CO</a:t>
            </a:r>
            <a:r>
              <a:rPr kumimoji="0" lang="en-US" sz="1400" b="1" i="0" u="none" strike="noStrike" kern="0" cap="none" spc="0" normalizeH="0" baseline="0" noProof="0" dirty="0">
                <a:ln>
                  <a:noFill/>
                </a:ln>
                <a:solidFill>
                  <a:srgbClr val="000000"/>
                </a:solidFill>
                <a:effectLst/>
                <a:uLnTx/>
                <a:uFillTx/>
                <a:latin typeface="Calibri"/>
                <a:ea typeface="+mn-ea"/>
                <a:cs typeface="+mn-cs"/>
              </a:rPr>
              <a:t>2</a:t>
            </a:r>
            <a:r>
              <a:rPr kumimoji="0" lang="en-US" sz="1800" b="1" i="0" u="none" strike="noStrike" kern="0" cap="none" spc="0" normalizeH="0" baseline="0" noProof="0" dirty="0">
                <a:ln>
                  <a:noFill/>
                </a:ln>
                <a:solidFill>
                  <a:srgbClr val="000000"/>
                </a:solidFill>
                <a:effectLst/>
                <a:uLnTx/>
                <a:uFillTx/>
                <a:latin typeface="Calibri"/>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Calibri"/>
                <a:ea typeface="+mn-ea"/>
                <a:cs typeface="+mn-cs"/>
              </a:rPr>
              <a:t>Transient Climate Change Experiments </a:t>
            </a:r>
            <a:r>
              <a:rPr kumimoji="0" lang="en-US" sz="1800" b="1" i="0" u="none" strike="noStrike" kern="0" cap="none" spc="0" normalizeH="0" baseline="0" noProof="0" dirty="0">
                <a:ln>
                  <a:noFill/>
                </a:ln>
                <a:solidFill>
                  <a:srgbClr val="000000"/>
                </a:solidFill>
                <a:effectLst/>
                <a:uLnTx/>
                <a:uFillTx/>
                <a:latin typeface="Calibri"/>
                <a:ea typeface="+mn-ea"/>
                <a:cs typeface="+mn-cs"/>
              </a:rPr>
              <a:t>are climate change simulations with gradual increases of GHG concentrations. A fully coupled ocean-atmosphere model is often used.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animEffect transition="in" filter="blinds(horizontal)">
                                      <p:cBhvr>
                                        <p:cTn id="7" dur="500"/>
                                        <p:tgtEl>
                                          <p:spTgt spid="2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
                                            <p:txEl>
                                              <p:pRg st="3" end="3"/>
                                            </p:txEl>
                                          </p:spTgt>
                                        </p:tgtEl>
                                        <p:attrNameLst>
                                          <p:attrName>style.visibility</p:attrName>
                                        </p:attrNameLst>
                                      </p:cBhvr>
                                      <p:to>
                                        <p:strVal val="visible"/>
                                      </p:to>
                                    </p:set>
                                    <p:animEffect transition="in" filter="blinds(horizontal)">
                                      <p:cBhvr>
                                        <p:cTn id="12" dur="500"/>
                                        <p:tgtEl>
                                          <p:spTgt spid="22">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animEffect transition="in" filter="blinds(horizontal)">
                                      <p:cBhvr>
                                        <p:cTn id="15"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SST-forced AGCM Runs – AMIP Runs</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838200"/>
            <a:ext cx="8915400" cy="584775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Running a fully coupled ocean-atmosphere GCM is expensive</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For some applications, a dynamic OGCM may not be necessary.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An AGCM may be run with specified ocean boundary conditions (mainly SSTs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This allows one to study atmospheric response to changes in SSTs (e.g., associated with ENSO).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Observed SSTs are often used to force AGCMs. These AGCM runs are referred to as the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AMIP runs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following the first use of this type of runs in the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Atmospheric Model Inter-comparison Project (AMIP)</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in the early 1990s.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In the AMIP simulations, the atmosphere is being forced by the oceans. This is largely true for the tropics, but may be unrealistic in the extra-tropics where the atmosphere can significantly affect SST.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Thus AMIP simulations are most useful for simulating atmospheric response to tropical SST changes.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Example: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Pacific vs. Atlantic influences on North American precipitation.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blinds(horizontal)">
                                      <p:cBhvr>
                                        <p:cTn id="10" dur="500"/>
                                        <p:tgtEl>
                                          <p:spTgt spid="5">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animEffect transition="in" filter="blinds(horizontal)">
                                      <p:cBhvr>
                                        <p:cTn id="13"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C9F5B-B276-4A5C-8277-FBD6AE4A5679}"/>
              </a:ext>
            </a:extLst>
          </p:cNvPr>
          <p:cNvPicPr>
            <a:picLocks noChangeAspect="1"/>
          </p:cNvPicPr>
          <p:nvPr/>
        </p:nvPicPr>
        <p:blipFill>
          <a:blip r:embed="rId2"/>
          <a:stretch>
            <a:fillRect/>
          </a:stretch>
        </p:blipFill>
        <p:spPr>
          <a:xfrm>
            <a:off x="336256" y="685800"/>
            <a:ext cx="8549791" cy="6172200"/>
          </a:xfrm>
          <a:prstGeom prst="rect">
            <a:avLst/>
          </a:prstGeom>
        </p:spPr>
      </p:pic>
      <p:sp>
        <p:nvSpPr>
          <p:cNvPr id="4" name="TextBox 3">
            <a:extLst>
              <a:ext uri="{FF2B5EF4-FFF2-40B4-BE49-F238E27FC236}">
                <a16:creationId xmlns:a16="http://schemas.microsoft.com/office/drawing/2014/main" id="{3911B7EB-FB94-46F0-9B55-ACEAE6E20F01}"/>
              </a:ext>
            </a:extLst>
          </p:cNvPr>
          <p:cNvSpPr txBox="1"/>
          <p:nvPr/>
        </p:nvSpPr>
        <p:spPr>
          <a:xfrm>
            <a:off x="166097" y="-76200"/>
            <a:ext cx="852070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dvPSTIM10-R"/>
                <a:ea typeface="+mn-ea"/>
                <a:cs typeface="+mn-cs"/>
              </a:rPr>
              <a:t>Larger winter LH increase</a:t>
            </a:r>
            <a:r>
              <a:rPr kumimoji="0" lang="en-US" sz="2400" b="1" i="0" u="none" strike="noStrike" kern="1200" cap="none" spc="0" normalizeH="0" baseline="0" noProof="0" dirty="0">
                <a:ln>
                  <a:noFill/>
                </a:ln>
                <a:solidFill>
                  <a:srgbClr val="FF3300"/>
                </a:solidFill>
                <a:effectLst/>
                <a:uLnTx/>
                <a:uFillTx/>
                <a:latin typeface="AdvPSTIM10-R"/>
                <a:ea typeface="+mn-ea"/>
                <a:cs typeface="+mn-cs"/>
                <a:sym typeface="Wingdings" panose="05000000000000000000" pitchFamily="2" charset="2"/>
              </a:rPr>
              <a:t> reduced winter warming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dvPSTIM10-R"/>
                <a:ea typeface="+mn-ea"/>
                <a:cs typeface="+mn-cs"/>
                <a:sym typeface="Wingdings" panose="05000000000000000000" pitchFamily="2" charset="2"/>
              </a:rPr>
              <a:t>Increased seasonal amplitude at low latitudes</a:t>
            </a: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5312524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Climate Change Simulations</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838200"/>
            <a:ext cx="8915400" cy="663258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Refer to numerical experiments in which some changes are made to the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external forcing</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(e.g., GHGs or solar radiation or volcanic aerosols), or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boundary conditions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(e.g., land cover, or SSTs  for AMIP runs) relative to a control run. The model may restart from a state of the control run and integrate forward with the changes.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Common climate change simulations: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2xCO2 experiments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(change to CO2 level), often with a slab ocean model.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Ice age experiments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(changes in CO2 and land boundary conditions)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20</a:t>
            </a:r>
            <a:r>
              <a:rPr kumimoji="0" lang="en-US" sz="2000" b="1" i="0" u="none" strike="noStrike" kern="1200" cap="none" spc="0" normalizeH="0" baseline="30000" noProof="0" dirty="0">
                <a:ln>
                  <a:noFill/>
                </a:ln>
                <a:solidFill>
                  <a:srgbClr val="FF0000"/>
                </a:solidFill>
                <a:effectLst/>
                <a:uLnTx/>
                <a:uFillTx/>
                <a:latin typeface="Arial Narrow" pitchFamily="34" charset="0"/>
                <a:ea typeface="+mn-ea"/>
                <a:cs typeface="+mn-cs"/>
              </a:rPr>
              <a:t>th</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century historical climate simulations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(observed </a:t>
            </a:r>
            <a:r>
              <a:rPr kumimoji="0" lang="en-US" sz="2000" b="1" i="0" u="none" strike="noStrike" kern="1200" cap="none" spc="0" normalizeH="0" baseline="0" noProof="0" dirty="0" err="1">
                <a:ln>
                  <a:noFill/>
                </a:ln>
                <a:solidFill>
                  <a:srgbClr val="000000"/>
                </a:solidFill>
                <a:effectLst/>
                <a:uLnTx/>
                <a:uFillTx/>
                <a:latin typeface="Arial Narrow" pitchFamily="34" charset="0"/>
                <a:ea typeface="+mn-ea"/>
                <a:cs typeface="+mn-cs"/>
              </a:rPr>
              <a:t>GHG+solar</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rad. changes)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Future climate simulations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(GHG changes under certain emissions scenarios).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Historical AMIP simulations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(an AGCM forced with observed monthly series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SST and sea-ice extent).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Historical climate simulations with individual forcing changes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(e.g., solar, GHG,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aerosol, volcanic forcing , or land cover change only)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endParaRPr kumimoji="0" lang="en-US" sz="7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Other climate simulations: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Climate sensitivity experiments: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model runs to test the sensitivity of the model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climate to certain changes to model physics or boundary conditions (e.g.,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topography). Often used in model development.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blinds(horizontal)">
                                      <p:cBhvr>
                                        <p:cTn id="10" dur="500"/>
                                        <p:tgtEl>
                                          <p:spTgt spid="5">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blinds(horizontal)">
                                      <p:cBhvr>
                                        <p:cTn id="13" dur="500"/>
                                        <p:tgtEl>
                                          <p:spTgt spid="5">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blinds(horizontal)">
                                      <p:cBhvr>
                                        <p:cTn id="16" dur="500"/>
                                        <p:tgtEl>
                                          <p:spTgt spid="5">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blinds(horizontal)">
                                      <p:cBhvr>
                                        <p:cTn id="19" dur="500"/>
                                        <p:tgtEl>
                                          <p:spTgt spid="5">
                                            <p:txEl>
                                              <p:pRg st="6" end="6"/>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blinds(horizontal)">
                                      <p:cBhvr>
                                        <p:cTn id="22" dur="500"/>
                                        <p:tgtEl>
                                          <p:spTgt spid="5">
                                            <p:txEl>
                                              <p:pRg st="7" end="7"/>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Effect transition="in" filter="blinds(horizontal)">
                                      <p:cBhvr>
                                        <p:cTn id="25" dur="500"/>
                                        <p:tgtEl>
                                          <p:spTgt spid="5">
                                            <p:txEl>
                                              <p:pRg st="8" end="8"/>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5">
                                            <p:txEl>
                                              <p:pRg st="9" end="9"/>
                                            </p:txEl>
                                          </p:spTgt>
                                        </p:tgtEl>
                                        <p:attrNameLst>
                                          <p:attrName>style.visibility</p:attrName>
                                        </p:attrNameLst>
                                      </p:cBhvr>
                                      <p:to>
                                        <p:strVal val="visible"/>
                                      </p:to>
                                    </p:set>
                                    <p:animEffect transition="in" filter="blinds(horizontal)">
                                      <p:cBhvr>
                                        <p:cTn id="28" dur="500"/>
                                        <p:tgtEl>
                                          <p:spTgt spid="5">
                                            <p:txEl>
                                              <p:pRg st="9" end="9"/>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Effect transition="in" filter="blinds(horizontal)">
                                      <p:cBhvr>
                                        <p:cTn id="31" dur="500"/>
                                        <p:tgtEl>
                                          <p:spTgt spid="5">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5">
                                            <p:txEl>
                                              <p:pRg st="12" end="12"/>
                                            </p:txEl>
                                          </p:spTgt>
                                        </p:tgtEl>
                                        <p:attrNameLst>
                                          <p:attrName>style.visibility</p:attrName>
                                        </p:attrNameLst>
                                      </p:cBhvr>
                                      <p:to>
                                        <p:strVal val="visible"/>
                                      </p:to>
                                    </p:set>
                                    <p:animEffect transition="in" filter="blinds(horizontal)">
                                      <p:cBhvr>
                                        <p:cTn id="36" dur="500"/>
                                        <p:tgtEl>
                                          <p:spTgt spid="5">
                                            <p:txEl>
                                              <p:pRg st="12" end="12"/>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animEffect transition="in" filter="blinds(horizontal)">
                                      <p:cBhvr>
                                        <p:cTn id="39" dur="500"/>
                                        <p:tgtEl>
                                          <p:spTgt spid="5">
                                            <p:txEl>
                                              <p:pRg st="13" end="13"/>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
                                            <p:txEl>
                                              <p:pRg st="14" end="14"/>
                                            </p:txEl>
                                          </p:spTgt>
                                        </p:tgtEl>
                                        <p:attrNameLst>
                                          <p:attrName>style.visibility</p:attrName>
                                        </p:attrNameLst>
                                      </p:cBhvr>
                                      <p:to>
                                        <p:strVal val="visible"/>
                                      </p:to>
                                    </p:set>
                                    <p:animEffect transition="in" filter="blinds(horizontal)">
                                      <p:cBhvr>
                                        <p:cTn id="42" dur="500"/>
                                        <p:tgtEl>
                                          <p:spTgt spid="5">
                                            <p:txEl>
                                              <p:pRg st="14" end="14"/>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5">
                                            <p:txEl>
                                              <p:pRg st="15" end="15"/>
                                            </p:txEl>
                                          </p:spTgt>
                                        </p:tgtEl>
                                        <p:attrNameLst>
                                          <p:attrName>style.visibility</p:attrName>
                                        </p:attrNameLst>
                                      </p:cBhvr>
                                      <p:to>
                                        <p:strVal val="visible"/>
                                      </p:to>
                                    </p:set>
                                    <p:animEffect transition="in" filter="blinds(horizontal)">
                                      <p:cBhvr>
                                        <p:cTn id="45" dur="500"/>
                                        <p:tgtEl>
                                          <p:spTgt spid="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0" y="82689"/>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Initial Conditions  </a:t>
            </a:r>
          </a:p>
        </p:txBody>
      </p:sp>
      <p:sp>
        <p:nvSpPr>
          <p:cNvPr id="3" name="Line 4"/>
          <p:cNvSpPr>
            <a:spLocks noChangeShapeType="1"/>
          </p:cNvSpPr>
          <p:nvPr/>
        </p:nvSpPr>
        <p:spPr bwMode="auto">
          <a:xfrm>
            <a:off x="0" y="768489"/>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844689"/>
            <a:ext cx="8915400" cy="594008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The initial state of the climate system is important for natural climate variations:</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Each coupled model run is one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realization</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of the climate system, and the real world is just one such realization.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 The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phase or time sequence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of all climate variations are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realization-dependent</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(i.e., varies with the initial condition), and thus is incomparable between two model runs or between the observation and a model run. We can only compare their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statistical properties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(e.g., mean spatial patterns or spectrum of the time scales of ENSO, but not the actual ENSO cycles).  </a:t>
            </a:r>
          </a:p>
          <a:p>
            <a:pPr marL="457200" marR="0" lvl="0" indent="-45720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Initial atmospheric conditions are important only for the first ~2 weeks</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due to the short memory of the atmosphere. After that, atmospheric initial conditions have little impact.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Initial ocean conditions can influence the evolution of decadal to multi-decadal modes for a number of decades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due to oceans’ long memory.</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Initial land conditions may have an influence lasting for a few months,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mostly for seasonal variations.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Starting coupled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model runs from states at different times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(often decades apart,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why?</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in a control run is often used to generate ensemble runs with different initial conditions.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endPar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cxnSp>
        <p:nvCxnSpPr>
          <p:cNvPr id="8" name="Straight Arrow Connector 7"/>
          <p:cNvCxnSpPr/>
          <p:nvPr/>
        </p:nvCxnSpPr>
        <p:spPr bwMode="auto">
          <a:xfrm>
            <a:off x="914400" y="3962400"/>
            <a:ext cx="67056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p:nvPr/>
        </p:nvCxnSpPr>
        <p:spPr bwMode="auto">
          <a:xfrm flipV="1">
            <a:off x="914400" y="2895600"/>
            <a:ext cx="0" cy="1066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Freeform 10"/>
          <p:cNvSpPr/>
          <p:nvPr/>
        </p:nvSpPr>
        <p:spPr bwMode="auto">
          <a:xfrm>
            <a:off x="990600" y="3113903"/>
            <a:ext cx="6409368" cy="846438"/>
          </a:xfrm>
          <a:custGeom>
            <a:avLst/>
            <a:gdLst>
              <a:gd name="connsiteX0" fmla="*/ 0 w 6409368"/>
              <a:gd name="connsiteY0" fmla="*/ 624016 h 846438"/>
              <a:gd name="connsiteX1" fmla="*/ 18535 w 6409368"/>
              <a:gd name="connsiteY1" fmla="*/ 568411 h 846438"/>
              <a:gd name="connsiteX2" fmla="*/ 37070 w 6409368"/>
              <a:gd name="connsiteY2" fmla="*/ 556054 h 846438"/>
              <a:gd name="connsiteX3" fmla="*/ 61784 w 6409368"/>
              <a:gd name="connsiteY3" fmla="*/ 531340 h 846438"/>
              <a:gd name="connsiteX4" fmla="*/ 74141 w 6409368"/>
              <a:gd name="connsiteY4" fmla="*/ 512805 h 846438"/>
              <a:gd name="connsiteX5" fmla="*/ 111211 w 6409368"/>
              <a:gd name="connsiteY5" fmla="*/ 488092 h 846438"/>
              <a:gd name="connsiteX6" fmla="*/ 123568 w 6409368"/>
              <a:gd name="connsiteY6" fmla="*/ 469556 h 846438"/>
              <a:gd name="connsiteX7" fmla="*/ 179173 w 6409368"/>
              <a:gd name="connsiteY7" fmla="*/ 438665 h 846438"/>
              <a:gd name="connsiteX8" fmla="*/ 197708 w 6409368"/>
              <a:gd name="connsiteY8" fmla="*/ 426308 h 846438"/>
              <a:gd name="connsiteX9" fmla="*/ 240957 w 6409368"/>
              <a:gd name="connsiteY9" fmla="*/ 413951 h 846438"/>
              <a:gd name="connsiteX10" fmla="*/ 259492 w 6409368"/>
              <a:gd name="connsiteY10" fmla="*/ 407773 h 846438"/>
              <a:gd name="connsiteX11" fmla="*/ 339811 w 6409368"/>
              <a:gd name="connsiteY11" fmla="*/ 395416 h 846438"/>
              <a:gd name="connsiteX12" fmla="*/ 506627 w 6409368"/>
              <a:gd name="connsiteY12" fmla="*/ 401594 h 846438"/>
              <a:gd name="connsiteX13" fmla="*/ 562233 w 6409368"/>
              <a:gd name="connsiteY13" fmla="*/ 432486 h 846438"/>
              <a:gd name="connsiteX14" fmla="*/ 580768 w 6409368"/>
              <a:gd name="connsiteY14" fmla="*/ 438665 h 846438"/>
              <a:gd name="connsiteX15" fmla="*/ 617838 w 6409368"/>
              <a:gd name="connsiteY15" fmla="*/ 463378 h 846438"/>
              <a:gd name="connsiteX16" fmla="*/ 685800 w 6409368"/>
              <a:gd name="connsiteY16" fmla="*/ 494270 h 846438"/>
              <a:gd name="connsiteX17" fmla="*/ 710514 w 6409368"/>
              <a:gd name="connsiteY17" fmla="*/ 506627 h 846438"/>
              <a:gd name="connsiteX18" fmla="*/ 729049 w 6409368"/>
              <a:gd name="connsiteY18" fmla="*/ 518983 h 846438"/>
              <a:gd name="connsiteX19" fmla="*/ 747584 w 6409368"/>
              <a:gd name="connsiteY19" fmla="*/ 525162 h 846438"/>
              <a:gd name="connsiteX20" fmla="*/ 803189 w 6409368"/>
              <a:gd name="connsiteY20" fmla="*/ 562232 h 846438"/>
              <a:gd name="connsiteX21" fmla="*/ 821724 w 6409368"/>
              <a:gd name="connsiteY21" fmla="*/ 574589 h 846438"/>
              <a:gd name="connsiteX22" fmla="*/ 840260 w 6409368"/>
              <a:gd name="connsiteY22" fmla="*/ 580767 h 846438"/>
              <a:gd name="connsiteX23" fmla="*/ 877330 w 6409368"/>
              <a:gd name="connsiteY23" fmla="*/ 611659 h 846438"/>
              <a:gd name="connsiteX24" fmla="*/ 914400 w 6409368"/>
              <a:gd name="connsiteY24" fmla="*/ 624016 h 846438"/>
              <a:gd name="connsiteX25" fmla="*/ 951470 w 6409368"/>
              <a:gd name="connsiteY25" fmla="*/ 648729 h 846438"/>
              <a:gd name="connsiteX26" fmla="*/ 988541 w 6409368"/>
              <a:gd name="connsiteY26" fmla="*/ 661086 h 846438"/>
              <a:gd name="connsiteX27" fmla="*/ 1031789 w 6409368"/>
              <a:gd name="connsiteY27" fmla="*/ 673443 h 846438"/>
              <a:gd name="connsiteX28" fmla="*/ 1136822 w 6409368"/>
              <a:gd name="connsiteY28" fmla="*/ 667265 h 846438"/>
              <a:gd name="connsiteX29" fmla="*/ 1155357 w 6409368"/>
              <a:gd name="connsiteY29" fmla="*/ 661086 h 846438"/>
              <a:gd name="connsiteX30" fmla="*/ 1180070 w 6409368"/>
              <a:gd name="connsiteY30" fmla="*/ 654908 h 846438"/>
              <a:gd name="connsiteX31" fmla="*/ 1254211 w 6409368"/>
              <a:gd name="connsiteY31" fmla="*/ 605481 h 846438"/>
              <a:gd name="connsiteX32" fmla="*/ 1272746 w 6409368"/>
              <a:gd name="connsiteY32" fmla="*/ 593124 h 846438"/>
              <a:gd name="connsiteX33" fmla="*/ 1291281 w 6409368"/>
              <a:gd name="connsiteY33" fmla="*/ 568411 h 846438"/>
              <a:gd name="connsiteX34" fmla="*/ 1328351 w 6409368"/>
              <a:gd name="connsiteY34" fmla="*/ 512805 h 846438"/>
              <a:gd name="connsiteX35" fmla="*/ 1340708 w 6409368"/>
              <a:gd name="connsiteY35" fmla="*/ 494270 h 846438"/>
              <a:gd name="connsiteX36" fmla="*/ 1353065 w 6409368"/>
              <a:gd name="connsiteY36" fmla="*/ 457200 h 846438"/>
              <a:gd name="connsiteX37" fmla="*/ 1359243 w 6409368"/>
              <a:gd name="connsiteY37" fmla="*/ 438665 h 846438"/>
              <a:gd name="connsiteX38" fmla="*/ 1377778 w 6409368"/>
              <a:gd name="connsiteY38" fmla="*/ 420129 h 846438"/>
              <a:gd name="connsiteX39" fmla="*/ 1396314 w 6409368"/>
              <a:gd name="connsiteY39" fmla="*/ 407773 h 846438"/>
              <a:gd name="connsiteX40" fmla="*/ 1414849 w 6409368"/>
              <a:gd name="connsiteY40" fmla="*/ 370702 h 846438"/>
              <a:gd name="connsiteX41" fmla="*/ 1433384 w 6409368"/>
              <a:gd name="connsiteY41" fmla="*/ 358346 h 846438"/>
              <a:gd name="connsiteX42" fmla="*/ 1458097 w 6409368"/>
              <a:gd name="connsiteY42" fmla="*/ 327454 h 846438"/>
              <a:gd name="connsiteX43" fmla="*/ 1513703 w 6409368"/>
              <a:gd name="connsiteY43" fmla="*/ 278027 h 846438"/>
              <a:gd name="connsiteX44" fmla="*/ 1575487 w 6409368"/>
              <a:gd name="connsiteY44" fmla="*/ 216243 h 846438"/>
              <a:gd name="connsiteX45" fmla="*/ 1612557 w 6409368"/>
              <a:gd name="connsiteY45" fmla="*/ 185351 h 846438"/>
              <a:gd name="connsiteX46" fmla="*/ 1631092 w 6409368"/>
              <a:gd name="connsiteY46" fmla="*/ 179173 h 846438"/>
              <a:gd name="connsiteX47" fmla="*/ 1804087 w 6409368"/>
              <a:gd name="connsiteY47" fmla="*/ 185351 h 846438"/>
              <a:gd name="connsiteX48" fmla="*/ 1841157 w 6409368"/>
              <a:gd name="connsiteY48" fmla="*/ 191529 h 846438"/>
              <a:gd name="connsiteX49" fmla="*/ 1896762 w 6409368"/>
              <a:gd name="connsiteY49" fmla="*/ 203886 h 846438"/>
              <a:gd name="connsiteX50" fmla="*/ 1933833 w 6409368"/>
              <a:gd name="connsiteY50" fmla="*/ 228600 h 846438"/>
              <a:gd name="connsiteX51" fmla="*/ 1970903 w 6409368"/>
              <a:gd name="connsiteY51" fmla="*/ 284205 h 846438"/>
              <a:gd name="connsiteX52" fmla="*/ 1995616 w 6409368"/>
              <a:gd name="connsiteY52" fmla="*/ 321275 h 846438"/>
              <a:gd name="connsiteX53" fmla="*/ 2007973 w 6409368"/>
              <a:gd name="connsiteY53" fmla="*/ 358346 h 846438"/>
              <a:gd name="connsiteX54" fmla="*/ 2014151 w 6409368"/>
              <a:gd name="connsiteY54" fmla="*/ 383059 h 846438"/>
              <a:gd name="connsiteX55" fmla="*/ 2020330 w 6409368"/>
              <a:gd name="connsiteY55" fmla="*/ 432486 h 846438"/>
              <a:gd name="connsiteX56" fmla="*/ 2032687 w 6409368"/>
              <a:gd name="connsiteY56" fmla="*/ 451021 h 846438"/>
              <a:gd name="connsiteX57" fmla="*/ 2045043 w 6409368"/>
              <a:gd name="connsiteY57" fmla="*/ 494270 h 846438"/>
              <a:gd name="connsiteX58" fmla="*/ 2057400 w 6409368"/>
              <a:gd name="connsiteY58" fmla="*/ 531340 h 846438"/>
              <a:gd name="connsiteX59" fmla="*/ 2075935 w 6409368"/>
              <a:gd name="connsiteY59" fmla="*/ 549875 h 846438"/>
              <a:gd name="connsiteX60" fmla="*/ 2100649 w 6409368"/>
              <a:gd name="connsiteY60" fmla="*/ 586946 h 846438"/>
              <a:gd name="connsiteX61" fmla="*/ 2113006 w 6409368"/>
              <a:gd name="connsiteY61" fmla="*/ 624016 h 846438"/>
              <a:gd name="connsiteX62" fmla="*/ 2131541 w 6409368"/>
              <a:gd name="connsiteY62" fmla="*/ 642551 h 846438"/>
              <a:gd name="connsiteX63" fmla="*/ 2143897 w 6409368"/>
              <a:gd name="connsiteY63" fmla="*/ 661086 h 846438"/>
              <a:gd name="connsiteX64" fmla="*/ 2199503 w 6409368"/>
              <a:gd name="connsiteY64" fmla="*/ 698156 h 846438"/>
              <a:gd name="connsiteX65" fmla="*/ 2218038 w 6409368"/>
              <a:gd name="connsiteY65" fmla="*/ 710513 h 846438"/>
              <a:gd name="connsiteX66" fmla="*/ 2273643 w 6409368"/>
              <a:gd name="connsiteY66" fmla="*/ 722870 h 846438"/>
              <a:gd name="connsiteX67" fmla="*/ 2378676 w 6409368"/>
              <a:gd name="connsiteY67" fmla="*/ 710513 h 846438"/>
              <a:gd name="connsiteX68" fmla="*/ 2434281 w 6409368"/>
              <a:gd name="connsiteY68" fmla="*/ 691978 h 846438"/>
              <a:gd name="connsiteX69" fmla="*/ 2452816 w 6409368"/>
              <a:gd name="connsiteY69" fmla="*/ 685800 h 846438"/>
              <a:gd name="connsiteX70" fmla="*/ 2471351 w 6409368"/>
              <a:gd name="connsiteY70" fmla="*/ 673443 h 846438"/>
              <a:gd name="connsiteX71" fmla="*/ 2489887 w 6409368"/>
              <a:gd name="connsiteY71" fmla="*/ 667265 h 846438"/>
              <a:gd name="connsiteX72" fmla="*/ 2526957 w 6409368"/>
              <a:gd name="connsiteY72" fmla="*/ 642551 h 846438"/>
              <a:gd name="connsiteX73" fmla="*/ 2545492 w 6409368"/>
              <a:gd name="connsiteY73" fmla="*/ 630194 h 846438"/>
              <a:gd name="connsiteX74" fmla="*/ 2576384 w 6409368"/>
              <a:gd name="connsiteY74" fmla="*/ 574589 h 846438"/>
              <a:gd name="connsiteX75" fmla="*/ 2588741 w 6409368"/>
              <a:gd name="connsiteY75" fmla="*/ 556054 h 846438"/>
              <a:gd name="connsiteX76" fmla="*/ 2619633 w 6409368"/>
              <a:gd name="connsiteY76" fmla="*/ 518983 h 846438"/>
              <a:gd name="connsiteX77" fmla="*/ 2650524 w 6409368"/>
              <a:gd name="connsiteY77" fmla="*/ 463378 h 846438"/>
              <a:gd name="connsiteX78" fmla="*/ 2662881 w 6409368"/>
              <a:gd name="connsiteY78" fmla="*/ 444843 h 846438"/>
              <a:gd name="connsiteX79" fmla="*/ 2675238 w 6409368"/>
              <a:gd name="connsiteY79" fmla="*/ 407773 h 846438"/>
              <a:gd name="connsiteX80" fmla="*/ 2693773 w 6409368"/>
              <a:gd name="connsiteY80" fmla="*/ 370702 h 846438"/>
              <a:gd name="connsiteX81" fmla="*/ 2730843 w 6409368"/>
              <a:gd name="connsiteY81" fmla="*/ 352167 h 846438"/>
              <a:gd name="connsiteX82" fmla="*/ 2743200 w 6409368"/>
              <a:gd name="connsiteY82" fmla="*/ 333632 h 846438"/>
              <a:gd name="connsiteX83" fmla="*/ 2761735 w 6409368"/>
              <a:gd name="connsiteY83" fmla="*/ 327454 h 846438"/>
              <a:gd name="connsiteX84" fmla="*/ 2798806 w 6409368"/>
              <a:gd name="connsiteY84" fmla="*/ 308919 h 846438"/>
              <a:gd name="connsiteX85" fmla="*/ 2817341 w 6409368"/>
              <a:gd name="connsiteY85" fmla="*/ 296562 h 846438"/>
              <a:gd name="connsiteX86" fmla="*/ 2860589 w 6409368"/>
              <a:gd name="connsiteY86" fmla="*/ 315097 h 846438"/>
              <a:gd name="connsiteX87" fmla="*/ 2879124 w 6409368"/>
              <a:gd name="connsiteY87" fmla="*/ 321275 h 846438"/>
              <a:gd name="connsiteX88" fmla="*/ 2910016 w 6409368"/>
              <a:gd name="connsiteY88" fmla="*/ 333632 h 846438"/>
              <a:gd name="connsiteX89" fmla="*/ 2934730 w 6409368"/>
              <a:gd name="connsiteY89" fmla="*/ 345989 h 846438"/>
              <a:gd name="connsiteX90" fmla="*/ 2984157 w 6409368"/>
              <a:gd name="connsiteY90" fmla="*/ 358346 h 846438"/>
              <a:gd name="connsiteX91" fmla="*/ 3002692 w 6409368"/>
              <a:gd name="connsiteY91" fmla="*/ 364524 h 846438"/>
              <a:gd name="connsiteX92" fmla="*/ 3021227 w 6409368"/>
              <a:gd name="connsiteY92" fmla="*/ 376881 h 846438"/>
              <a:gd name="connsiteX93" fmla="*/ 3027406 w 6409368"/>
              <a:gd name="connsiteY93" fmla="*/ 395416 h 846438"/>
              <a:gd name="connsiteX94" fmla="*/ 3039762 w 6409368"/>
              <a:gd name="connsiteY94" fmla="*/ 413951 h 846438"/>
              <a:gd name="connsiteX95" fmla="*/ 3070654 w 6409368"/>
              <a:gd name="connsiteY95" fmla="*/ 451021 h 846438"/>
              <a:gd name="connsiteX96" fmla="*/ 3095368 w 6409368"/>
              <a:gd name="connsiteY96" fmla="*/ 481913 h 846438"/>
              <a:gd name="connsiteX97" fmla="*/ 3126260 w 6409368"/>
              <a:gd name="connsiteY97" fmla="*/ 512805 h 846438"/>
              <a:gd name="connsiteX98" fmla="*/ 3157151 w 6409368"/>
              <a:gd name="connsiteY98" fmla="*/ 543697 h 846438"/>
              <a:gd name="connsiteX99" fmla="*/ 3175687 w 6409368"/>
              <a:gd name="connsiteY99" fmla="*/ 580767 h 846438"/>
              <a:gd name="connsiteX100" fmla="*/ 3194222 w 6409368"/>
              <a:gd name="connsiteY100" fmla="*/ 593124 h 846438"/>
              <a:gd name="connsiteX101" fmla="*/ 3206578 w 6409368"/>
              <a:gd name="connsiteY101" fmla="*/ 611659 h 846438"/>
              <a:gd name="connsiteX102" fmla="*/ 3212757 w 6409368"/>
              <a:gd name="connsiteY102" fmla="*/ 630194 h 846438"/>
              <a:gd name="connsiteX103" fmla="*/ 3231292 w 6409368"/>
              <a:gd name="connsiteY103" fmla="*/ 636373 h 846438"/>
              <a:gd name="connsiteX104" fmla="*/ 3243649 w 6409368"/>
              <a:gd name="connsiteY104" fmla="*/ 654908 h 846438"/>
              <a:gd name="connsiteX105" fmla="*/ 3249827 w 6409368"/>
              <a:gd name="connsiteY105" fmla="*/ 673443 h 846438"/>
              <a:gd name="connsiteX106" fmla="*/ 3286897 w 6409368"/>
              <a:gd name="connsiteY106" fmla="*/ 691978 h 846438"/>
              <a:gd name="connsiteX107" fmla="*/ 3361038 w 6409368"/>
              <a:gd name="connsiteY107" fmla="*/ 679621 h 846438"/>
              <a:gd name="connsiteX108" fmla="*/ 3398108 w 6409368"/>
              <a:gd name="connsiteY108" fmla="*/ 667265 h 846438"/>
              <a:gd name="connsiteX109" fmla="*/ 3416643 w 6409368"/>
              <a:gd name="connsiteY109" fmla="*/ 654908 h 846438"/>
              <a:gd name="connsiteX110" fmla="*/ 3435178 w 6409368"/>
              <a:gd name="connsiteY110" fmla="*/ 636373 h 846438"/>
              <a:gd name="connsiteX111" fmla="*/ 3453714 w 6409368"/>
              <a:gd name="connsiteY111" fmla="*/ 630194 h 846438"/>
              <a:gd name="connsiteX112" fmla="*/ 3484606 w 6409368"/>
              <a:gd name="connsiteY112" fmla="*/ 605481 h 846438"/>
              <a:gd name="connsiteX113" fmla="*/ 3515497 w 6409368"/>
              <a:gd name="connsiteY113" fmla="*/ 568411 h 846438"/>
              <a:gd name="connsiteX114" fmla="*/ 3534033 w 6409368"/>
              <a:gd name="connsiteY114" fmla="*/ 556054 h 846438"/>
              <a:gd name="connsiteX115" fmla="*/ 3546389 w 6409368"/>
              <a:gd name="connsiteY115" fmla="*/ 537519 h 846438"/>
              <a:gd name="connsiteX116" fmla="*/ 3564924 w 6409368"/>
              <a:gd name="connsiteY116" fmla="*/ 494270 h 846438"/>
              <a:gd name="connsiteX117" fmla="*/ 3583460 w 6409368"/>
              <a:gd name="connsiteY117" fmla="*/ 481913 h 846438"/>
              <a:gd name="connsiteX118" fmla="*/ 3595816 w 6409368"/>
              <a:gd name="connsiteY118" fmla="*/ 463378 h 846438"/>
              <a:gd name="connsiteX119" fmla="*/ 3601995 w 6409368"/>
              <a:gd name="connsiteY119" fmla="*/ 444843 h 846438"/>
              <a:gd name="connsiteX120" fmla="*/ 3620530 w 6409368"/>
              <a:gd name="connsiteY120" fmla="*/ 426308 h 846438"/>
              <a:gd name="connsiteX121" fmla="*/ 3632887 w 6409368"/>
              <a:gd name="connsiteY121" fmla="*/ 407773 h 846438"/>
              <a:gd name="connsiteX122" fmla="*/ 3639065 w 6409368"/>
              <a:gd name="connsiteY122" fmla="*/ 389238 h 846438"/>
              <a:gd name="connsiteX123" fmla="*/ 3669957 w 6409368"/>
              <a:gd name="connsiteY123" fmla="*/ 352167 h 846438"/>
              <a:gd name="connsiteX124" fmla="*/ 3676135 w 6409368"/>
              <a:gd name="connsiteY124" fmla="*/ 333632 h 846438"/>
              <a:gd name="connsiteX125" fmla="*/ 3713206 w 6409368"/>
              <a:gd name="connsiteY125" fmla="*/ 278027 h 846438"/>
              <a:gd name="connsiteX126" fmla="*/ 3725562 w 6409368"/>
              <a:gd name="connsiteY126" fmla="*/ 259492 h 846438"/>
              <a:gd name="connsiteX127" fmla="*/ 3731741 w 6409368"/>
              <a:gd name="connsiteY127" fmla="*/ 240956 h 846438"/>
              <a:gd name="connsiteX128" fmla="*/ 3762633 w 6409368"/>
              <a:gd name="connsiteY128" fmla="*/ 203886 h 846438"/>
              <a:gd name="connsiteX129" fmla="*/ 3793524 w 6409368"/>
              <a:gd name="connsiteY129" fmla="*/ 148281 h 846438"/>
              <a:gd name="connsiteX130" fmla="*/ 3805881 w 6409368"/>
              <a:gd name="connsiteY130" fmla="*/ 129746 h 846438"/>
              <a:gd name="connsiteX131" fmla="*/ 3818238 w 6409368"/>
              <a:gd name="connsiteY131" fmla="*/ 111211 h 846438"/>
              <a:gd name="connsiteX132" fmla="*/ 3824416 w 6409368"/>
              <a:gd name="connsiteY132" fmla="*/ 92675 h 846438"/>
              <a:gd name="connsiteX133" fmla="*/ 3861487 w 6409368"/>
              <a:gd name="connsiteY133" fmla="*/ 67962 h 846438"/>
              <a:gd name="connsiteX134" fmla="*/ 3880022 w 6409368"/>
              <a:gd name="connsiteY134" fmla="*/ 49427 h 846438"/>
              <a:gd name="connsiteX135" fmla="*/ 3898557 w 6409368"/>
              <a:gd name="connsiteY135" fmla="*/ 43248 h 846438"/>
              <a:gd name="connsiteX136" fmla="*/ 3904735 w 6409368"/>
              <a:gd name="connsiteY136" fmla="*/ 24713 h 846438"/>
              <a:gd name="connsiteX137" fmla="*/ 3941806 w 6409368"/>
              <a:gd name="connsiteY137" fmla="*/ 12356 h 846438"/>
              <a:gd name="connsiteX138" fmla="*/ 3966519 w 6409368"/>
              <a:gd name="connsiteY138" fmla="*/ 0 h 846438"/>
              <a:gd name="connsiteX139" fmla="*/ 4127157 w 6409368"/>
              <a:gd name="connsiteY139" fmla="*/ 6178 h 846438"/>
              <a:gd name="connsiteX140" fmla="*/ 4151870 w 6409368"/>
              <a:gd name="connsiteY140" fmla="*/ 12356 h 846438"/>
              <a:gd name="connsiteX141" fmla="*/ 4164227 w 6409368"/>
              <a:gd name="connsiteY141" fmla="*/ 30892 h 846438"/>
              <a:gd name="connsiteX142" fmla="*/ 4201297 w 6409368"/>
              <a:gd name="connsiteY142" fmla="*/ 49427 h 846438"/>
              <a:gd name="connsiteX143" fmla="*/ 4226011 w 6409368"/>
              <a:gd name="connsiteY143" fmla="*/ 86497 h 846438"/>
              <a:gd name="connsiteX144" fmla="*/ 4263081 w 6409368"/>
              <a:gd name="connsiteY144" fmla="*/ 123567 h 846438"/>
              <a:gd name="connsiteX145" fmla="*/ 4287795 w 6409368"/>
              <a:gd name="connsiteY145" fmla="*/ 160638 h 846438"/>
              <a:gd name="connsiteX146" fmla="*/ 4293973 w 6409368"/>
              <a:gd name="connsiteY146" fmla="*/ 179173 h 846438"/>
              <a:gd name="connsiteX147" fmla="*/ 4312508 w 6409368"/>
              <a:gd name="connsiteY147" fmla="*/ 203886 h 846438"/>
              <a:gd name="connsiteX148" fmla="*/ 4331043 w 6409368"/>
              <a:gd name="connsiteY148" fmla="*/ 240956 h 846438"/>
              <a:gd name="connsiteX149" fmla="*/ 4337222 w 6409368"/>
              <a:gd name="connsiteY149" fmla="*/ 259492 h 846438"/>
              <a:gd name="connsiteX150" fmla="*/ 4374292 w 6409368"/>
              <a:gd name="connsiteY150" fmla="*/ 308919 h 846438"/>
              <a:gd name="connsiteX151" fmla="*/ 4405184 w 6409368"/>
              <a:gd name="connsiteY151" fmla="*/ 364524 h 846438"/>
              <a:gd name="connsiteX152" fmla="*/ 4429897 w 6409368"/>
              <a:gd name="connsiteY152" fmla="*/ 413951 h 846438"/>
              <a:gd name="connsiteX153" fmla="*/ 4448433 w 6409368"/>
              <a:gd name="connsiteY153" fmla="*/ 457200 h 846438"/>
              <a:gd name="connsiteX154" fmla="*/ 4466968 w 6409368"/>
              <a:gd name="connsiteY154" fmla="*/ 475735 h 846438"/>
              <a:gd name="connsiteX155" fmla="*/ 4485503 w 6409368"/>
              <a:gd name="connsiteY155" fmla="*/ 518983 h 846438"/>
              <a:gd name="connsiteX156" fmla="*/ 4510216 w 6409368"/>
              <a:gd name="connsiteY156" fmla="*/ 556054 h 846438"/>
              <a:gd name="connsiteX157" fmla="*/ 4528751 w 6409368"/>
              <a:gd name="connsiteY157" fmla="*/ 593124 h 846438"/>
              <a:gd name="connsiteX158" fmla="*/ 4534930 w 6409368"/>
              <a:gd name="connsiteY158" fmla="*/ 611659 h 846438"/>
              <a:gd name="connsiteX159" fmla="*/ 4565822 w 6409368"/>
              <a:gd name="connsiteY159" fmla="*/ 648729 h 846438"/>
              <a:gd name="connsiteX160" fmla="*/ 4590535 w 6409368"/>
              <a:gd name="connsiteY160" fmla="*/ 685800 h 846438"/>
              <a:gd name="connsiteX161" fmla="*/ 4615249 w 6409368"/>
              <a:gd name="connsiteY161" fmla="*/ 722870 h 846438"/>
              <a:gd name="connsiteX162" fmla="*/ 4633784 w 6409368"/>
              <a:gd name="connsiteY162" fmla="*/ 759940 h 846438"/>
              <a:gd name="connsiteX163" fmla="*/ 4652319 w 6409368"/>
              <a:gd name="connsiteY163" fmla="*/ 772297 h 846438"/>
              <a:gd name="connsiteX164" fmla="*/ 4664676 w 6409368"/>
              <a:gd name="connsiteY164" fmla="*/ 790832 h 846438"/>
              <a:gd name="connsiteX165" fmla="*/ 4701746 w 6409368"/>
              <a:gd name="connsiteY165" fmla="*/ 809367 h 846438"/>
              <a:gd name="connsiteX166" fmla="*/ 4757351 w 6409368"/>
              <a:gd name="connsiteY166" fmla="*/ 834081 h 846438"/>
              <a:gd name="connsiteX167" fmla="*/ 4775887 w 6409368"/>
              <a:gd name="connsiteY167" fmla="*/ 840259 h 846438"/>
              <a:gd name="connsiteX168" fmla="*/ 4794422 w 6409368"/>
              <a:gd name="connsiteY168" fmla="*/ 846438 h 846438"/>
              <a:gd name="connsiteX169" fmla="*/ 4850027 w 6409368"/>
              <a:gd name="connsiteY169" fmla="*/ 840259 h 846438"/>
              <a:gd name="connsiteX170" fmla="*/ 4868562 w 6409368"/>
              <a:gd name="connsiteY170" fmla="*/ 834081 h 846438"/>
              <a:gd name="connsiteX171" fmla="*/ 4899454 w 6409368"/>
              <a:gd name="connsiteY171" fmla="*/ 809367 h 846438"/>
              <a:gd name="connsiteX172" fmla="*/ 4911811 w 6409368"/>
              <a:gd name="connsiteY172" fmla="*/ 790832 h 846438"/>
              <a:gd name="connsiteX173" fmla="*/ 4924168 w 6409368"/>
              <a:gd name="connsiteY173" fmla="*/ 753762 h 846438"/>
              <a:gd name="connsiteX174" fmla="*/ 4936524 w 6409368"/>
              <a:gd name="connsiteY174" fmla="*/ 735227 h 846438"/>
              <a:gd name="connsiteX175" fmla="*/ 4948881 w 6409368"/>
              <a:gd name="connsiteY175" fmla="*/ 698156 h 846438"/>
              <a:gd name="connsiteX176" fmla="*/ 4955060 w 6409368"/>
              <a:gd name="connsiteY176" fmla="*/ 679621 h 846438"/>
              <a:gd name="connsiteX177" fmla="*/ 4979773 w 6409368"/>
              <a:gd name="connsiteY177" fmla="*/ 630194 h 846438"/>
              <a:gd name="connsiteX178" fmla="*/ 4992130 w 6409368"/>
              <a:gd name="connsiteY178" fmla="*/ 611659 h 846438"/>
              <a:gd name="connsiteX179" fmla="*/ 5016843 w 6409368"/>
              <a:gd name="connsiteY179" fmla="*/ 568411 h 846438"/>
              <a:gd name="connsiteX180" fmla="*/ 5023022 w 6409368"/>
              <a:gd name="connsiteY180" fmla="*/ 543697 h 846438"/>
              <a:gd name="connsiteX181" fmla="*/ 5035378 w 6409368"/>
              <a:gd name="connsiteY181" fmla="*/ 506627 h 846438"/>
              <a:gd name="connsiteX182" fmla="*/ 5047735 w 6409368"/>
              <a:gd name="connsiteY182" fmla="*/ 469556 h 846438"/>
              <a:gd name="connsiteX183" fmla="*/ 5060092 w 6409368"/>
              <a:gd name="connsiteY183" fmla="*/ 432486 h 846438"/>
              <a:gd name="connsiteX184" fmla="*/ 5078627 w 6409368"/>
              <a:gd name="connsiteY184" fmla="*/ 383059 h 846438"/>
              <a:gd name="connsiteX185" fmla="*/ 5084806 w 6409368"/>
              <a:gd name="connsiteY185" fmla="*/ 364524 h 846438"/>
              <a:gd name="connsiteX186" fmla="*/ 5109519 w 6409368"/>
              <a:gd name="connsiteY186" fmla="*/ 345989 h 846438"/>
              <a:gd name="connsiteX187" fmla="*/ 5146589 w 6409368"/>
              <a:gd name="connsiteY187" fmla="*/ 327454 h 846438"/>
              <a:gd name="connsiteX188" fmla="*/ 5165124 w 6409368"/>
              <a:gd name="connsiteY188" fmla="*/ 315097 h 846438"/>
              <a:gd name="connsiteX189" fmla="*/ 5270157 w 6409368"/>
              <a:gd name="connsiteY189" fmla="*/ 315097 h 846438"/>
              <a:gd name="connsiteX190" fmla="*/ 5319584 w 6409368"/>
              <a:gd name="connsiteY190" fmla="*/ 339811 h 846438"/>
              <a:gd name="connsiteX191" fmla="*/ 5369011 w 6409368"/>
              <a:gd name="connsiteY191" fmla="*/ 364524 h 846438"/>
              <a:gd name="connsiteX192" fmla="*/ 5412260 w 6409368"/>
              <a:gd name="connsiteY192" fmla="*/ 376881 h 846438"/>
              <a:gd name="connsiteX193" fmla="*/ 5430795 w 6409368"/>
              <a:gd name="connsiteY193" fmla="*/ 389238 h 846438"/>
              <a:gd name="connsiteX194" fmla="*/ 5449330 w 6409368"/>
              <a:gd name="connsiteY194" fmla="*/ 395416 h 846438"/>
              <a:gd name="connsiteX195" fmla="*/ 5504935 w 6409368"/>
              <a:gd name="connsiteY195" fmla="*/ 426308 h 846438"/>
              <a:gd name="connsiteX196" fmla="*/ 5560541 w 6409368"/>
              <a:gd name="connsiteY196" fmla="*/ 469556 h 846438"/>
              <a:gd name="connsiteX197" fmla="*/ 5579076 w 6409368"/>
              <a:gd name="connsiteY197" fmla="*/ 481913 h 846438"/>
              <a:gd name="connsiteX198" fmla="*/ 5603789 w 6409368"/>
              <a:gd name="connsiteY198" fmla="*/ 488092 h 846438"/>
              <a:gd name="connsiteX199" fmla="*/ 5622324 w 6409368"/>
              <a:gd name="connsiteY199" fmla="*/ 500448 h 846438"/>
              <a:gd name="connsiteX200" fmla="*/ 5653216 w 6409368"/>
              <a:gd name="connsiteY200" fmla="*/ 531340 h 846438"/>
              <a:gd name="connsiteX201" fmla="*/ 5677930 w 6409368"/>
              <a:gd name="connsiteY201" fmla="*/ 586946 h 846438"/>
              <a:gd name="connsiteX202" fmla="*/ 5696465 w 6409368"/>
              <a:gd name="connsiteY202" fmla="*/ 624016 h 846438"/>
              <a:gd name="connsiteX203" fmla="*/ 5702643 w 6409368"/>
              <a:gd name="connsiteY203" fmla="*/ 642551 h 846438"/>
              <a:gd name="connsiteX204" fmla="*/ 5721178 w 6409368"/>
              <a:gd name="connsiteY204" fmla="*/ 654908 h 846438"/>
              <a:gd name="connsiteX205" fmla="*/ 5739714 w 6409368"/>
              <a:gd name="connsiteY205" fmla="*/ 691978 h 846438"/>
              <a:gd name="connsiteX206" fmla="*/ 5758249 w 6409368"/>
              <a:gd name="connsiteY206" fmla="*/ 704335 h 846438"/>
              <a:gd name="connsiteX207" fmla="*/ 5782962 w 6409368"/>
              <a:gd name="connsiteY207" fmla="*/ 741405 h 846438"/>
              <a:gd name="connsiteX208" fmla="*/ 5820033 w 6409368"/>
              <a:gd name="connsiteY208" fmla="*/ 766119 h 846438"/>
              <a:gd name="connsiteX209" fmla="*/ 5887995 w 6409368"/>
              <a:gd name="connsiteY209" fmla="*/ 747583 h 846438"/>
              <a:gd name="connsiteX210" fmla="*/ 5894173 w 6409368"/>
              <a:gd name="connsiteY210" fmla="*/ 729048 h 846438"/>
              <a:gd name="connsiteX211" fmla="*/ 5912708 w 6409368"/>
              <a:gd name="connsiteY211" fmla="*/ 617838 h 846438"/>
              <a:gd name="connsiteX212" fmla="*/ 5918887 w 6409368"/>
              <a:gd name="connsiteY212" fmla="*/ 593124 h 846438"/>
              <a:gd name="connsiteX213" fmla="*/ 5931243 w 6409368"/>
              <a:gd name="connsiteY213" fmla="*/ 574589 h 846438"/>
              <a:gd name="connsiteX214" fmla="*/ 5943600 w 6409368"/>
              <a:gd name="connsiteY214" fmla="*/ 537519 h 846438"/>
              <a:gd name="connsiteX215" fmla="*/ 5949778 w 6409368"/>
              <a:gd name="connsiteY215" fmla="*/ 518983 h 846438"/>
              <a:gd name="connsiteX216" fmla="*/ 5974492 w 6409368"/>
              <a:gd name="connsiteY216" fmla="*/ 481913 h 846438"/>
              <a:gd name="connsiteX217" fmla="*/ 5986849 w 6409368"/>
              <a:gd name="connsiteY217" fmla="*/ 444843 h 846438"/>
              <a:gd name="connsiteX218" fmla="*/ 5993027 w 6409368"/>
              <a:gd name="connsiteY218" fmla="*/ 426308 h 846438"/>
              <a:gd name="connsiteX219" fmla="*/ 6005384 w 6409368"/>
              <a:gd name="connsiteY219" fmla="*/ 407773 h 846438"/>
              <a:gd name="connsiteX220" fmla="*/ 6017741 w 6409368"/>
              <a:gd name="connsiteY220" fmla="*/ 370702 h 846438"/>
              <a:gd name="connsiteX221" fmla="*/ 6030097 w 6409368"/>
              <a:gd name="connsiteY221" fmla="*/ 352167 h 846438"/>
              <a:gd name="connsiteX222" fmla="*/ 6036276 w 6409368"/>
              <a:gd name="connsiteY222" fmla="*/ 333632 h 846438"/>
              <a:gd name="connsiteX223" fmla="*/ 6048633 w 6409368"/>
              <a:gd name="connsiteY223" fmla="*/ 308919 h 846438"/>
              <a:gd name="connsiteX224" fmla="*/ 6060989 w 6409368"/>
              <a:gd name="connsiteY224" fmla="*/ 290383 h 846438"/>
              <a:gd name="connsiteX225" fmla="*/ 6085703 w 6409368"/>
              <a:gd name="connsiteY225" fmla="*/ 234778 h 846438"/>
              <a:gd name="connsiteX226" fmla="*/ 6098060 w 6409368"/>
              <a:gd name="connsiteY226" fmla="*/ 197708 h 846438"/>
              <a:gd name="connsiteX227" fmla="*/ 6104238 w 6409368"/>
              <a:gd name="connsiteY227" fmla="*/ 179173 h 846438"/>
              <a:gd name="connsiteX228" fmla="*/ 6122773 w 6409368"/>
              <a:gd name="connsiteY228" fmla="*/ 166816 h 846438"/>
              <a:gd name="connsiteX229" fmla="*/ 6147487 w 6409368"/>
              <a:gd name="connsiteY229" fmla="*/ 92675 h 846438"/>
              <a:gd name="connsiteX230" fmla="*/ 6153665 w 6409368"/>
              <a:gd name="connsiteY230" fmla="*/ 74140 h 846438"/>
              <a:gd name="connsiteX231" fmla="*/ 6190735 w 6409368"/>
              <a:gd name="connsiteY231" fmla="*/ 61783 h 846438"/>
              <a:gd name="connsiteX232" fmla="*/ 6227806 w 6409368"/>
              <a:gd name="connsiteY232" fmla="*/ 43248 h 846438"/>
              <a:gd name="connsiteX233" fmla="*/ 6289589 w 6409368"/>
              <a:gd name="connsiteY233" fmla="*/ 49427 h 846438"/>
              <a:gd name="connsiteX234" fmla="*/ 6326660 w 6409368"/>
              <a:gd name="connsiteY234" fmla="*/ 67962 h 846438"/>
              <a:gd name="connsiteX235" fmla="*/ 6345195 w 6409368"/>
              <a:gd name="connsiteY235" fmla="*/ 74140 h 846438"/>
              <a:gd name="connsiteX236" fmla="*/ 6382265 w 6409368"/>
              <a:gd name="connsiteY236" fmla="*/ 98854 h 846438"/>
              <a:gd name="connsiteX237" fmla="*/ 6369908 w 6409368"/>
              <a:gd name="connsiteY237" fmla="*/ 111211 h 8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6409368" h="846438">
                <a:moveTo>
                  <a:pt x="0" y="624016"/>
                </a:moveTo>
                <a:cubicBezTo>
                  <a:pt x="4142" y="599162"/>
                  <a:pt x="1159" y="585787"/>
                  <a:pt x="18535" y="568411"/>
                </a:cubicBezTo>
                <a:cubicBezTo>
                  <a:pt x="23786" y="563160"/>
                  <a:pt x="30892" y="560173"/>
                  <a:pt x="37070" y="556054"/>
                </a:cubicBezTo>
                <a:cubicBezTo>
                  <a:pt x="50551" y="515614"/>
                  <a:pt x="31828" y="555305"/>
                  <a:pt x="61784" y="531340"/>
                </a:cubicBezTo>
                <a:cubicBezTo>
                  <a:pt x="67582" y="526701"/>
                  <a:pt x="68553" y="517695"/>
                  <a:pt x="74141" y="512805"/>
                </a:cubicBezTo>
                <a:cubicBezTo>
                  <a:pt x="85317" y="503026"/>
                  <a:pt x="111211" y="488092"/>
                  <a:pt x="111211" y="488092"/>
                </a:cubicBezTo>
                <a:cubicBezTo>
                  <a:pt x="115330" y="481913"/>
                  <a:pt x="117980" y="474446"/>
                  <a:pt x="123568" y="469556"/>
                </a:cubicBezTo>
                <a:cubicBezTo>
                  <a:pt x="149714" y="446678"/>
                  <a:pt x="153716" y="447150"/>
                  <a:pt x="179173" y="438665"/>
                </a:cubicBezTo>
                <a:cubicBezTo>
                  <a:pt x="185351" y="434546"/>
                  <a:pt x="191067" y="429629"/>
                  <a:pt x="197708" y="426308"/>
                </a:cubicBezTo>
                <a:cubicBezTo>
                  <a:pt x="207589" y="421367"/>
                  <a:pt x="231712" y="416592"/>
                  <a:pt x="240957" y="413951"/>
                </a:cubicBezTo>
                <a:cubicBezTo>
                  <a:pt x="247219" y="412162"/>
                  <a:pt x="253135" y="409186"/>
                  <a:pt x="259492" y="407773"/>
                </a:cubicBezTo>
                <a:cubicBezTo>
                  <a:pt x="274937" y="404341"/>
                  <a:pt x="325998" y="397389"/>
                  <a:pt x="339811" y="395416"/>
                </a:cubicBezTo>
                <a:cubicBezTo>
                  <a:pt x="395416" y="397475"/>
                  <a:pt x="451107" y="397893"/>
                  <a:pt x="506627" y="401594"/>
                </a:cubicBezTo>
                <a:cubicBezTo>
                  <a:pt x="529911" y="403146"/>
                  <a:pt x="541042" y="425421"/>
                  <a:pt x="562233" y="432486"/>
                </a:cubicBezTo>
                <a:cubicBezTo>
                  <a:pt x="568411" y="434546"/>
                  <a:pt x="575075" y="435502"/>
                  <a:pt x="580768" y="438665"/>
                </a:cubicBezTo>
                <a:cubicBezTo>
                  <a:pt x="593750" y="445877"/>
                  <a:pt x="603749" y="458682"/>
                  <a:pt x="617838" y="463378"/>
                </a:cubicBezTo>
                <a:cubicBezTo>
                  <a:pt x="653849" y="475381"/>
                  <a:pt x="630547" y="466643"/>
                  <a:pt x="685800" y="494270"/>
                </a:cubicBezTo>
                <a:cubicBezTo>
                  <a:pt x="694038" y="498389"/>
                  <a:pt x="702850" y="501518"/>
                  <a:pt x="710514" y="506627"/>
                </a:cubicBezTo>
                <a:cubicBezTo>
                  <a:pt x="716692" y="510746"/>
                  <a:pt x="722408" y="515662"/>
                  <a:pt x="729049" y="518983"/>
                </a:cubicBezTo>
                <a:cubicBezTo>
                  <a:pt x="734874" y="521896"/>
                  <a:pt x="741891" y="521999"/>
                  <a:pt x="747584" y="525162"/>
                </a:cubicBezTo>
                <a:cubicBezTo>
                  <a:pt x="747594" y="525168"/>
                  <a:pt x="793917" y="556050"/>
                  <a:pt x="803189" y="562232"/>
                </a:cubicBezTo>
                <a:cubicBezTo>
                  <a:pt x="809367" y="566351"/>
                  <a:pt x="814679" y="572241"/>
                  <a:pt x="821724" y="574589"/>
                </a:cubicBezTo>
                <a:lnTo>
                  <a:pt x="840260" y="580767"/>
                </a:lnTo>
                <a:cubicBezTo>
                  <a:pt x="851899" y="592406"/>
                  <a:pt x="861848" y="604778"/>
                  <a:pt x="877330" y="611659"/>
                </a:cubicBezTo>
                <a:cubicBezTo>
                  <a:pt x="889232" y="616949"/>
                  <a:pt x="914400" y="624016"/>
                  <a:pt x="914400" y="624016"/>
                </a:cubicBezTo>
                <a:cubicBezTo>
                  <a:pt x="926757" y="632254"/>
                  <a:pt x="937381" y="644033"/>
                  <a:pt x="951470" y="648729"/>
                </a:cubicBezTo>
                <a:cubicBezTo>
                  <a:pt x="963827" y="652848"/>
                  <a:pt x="975905" y="657927"/>
                  <a:pt x="988541" y="661086"/>
                </a:cubicBezTo>
                <a:cubicBezTo>
                  <a:pt x="1019572" y="668845"/>
                  <a:pt x="1005198" y="664580"/>
                  <a:pt x="1031789" y="673443"/>
                </a:cubicBezTo>
                <a:cubicBezTo>
                  <a:pt x="1066800" y="671384"/>
                  <a:pt x="1101925" y="670755"/>
                  <a:pt x="1136822" y="667265"/>
                </a:cubicBezTo>
                <a:cubicBezTo>
                  <a:pt x="1143302" y="666617"/>
                  <a:pt x="1149095" y="662875"/>
                  <a:pt x="1155357" y="661086"/>
                </a:cubicBezTo>
                <a:cubicBezTo>
                  <a:pt x="1163521" y="658753"/>
                  <a:pt x="1171832" y="656967"/>
                  <a:pt x="1180070" y="654908"/>
                </a:cubicBezTo>
                <a:lnTo>
                  <a:pt x="1254211" y="605481"/>
                </a:lnTo>
                <a:cubicBezTo>
                  <a:pt x="1260389" y="601362"/>
                  <a:pt x="1268291" y="599064"/>
                  <a:pt x="1272746" y="593124"/>
                </a:cubicBezTo>
                <a:cubicBezTo>
                  <a:pt x="1278924" y="584886"/>
                  <a:pt x="1285376" y="576847"/>
                  <a:pt x="1291281" y="568411"/>
                </a:cubicBezTo>
                <a:cubicBezTo>
                  <a:pt x="1291324" y="568349"/>
                  <a:pt x="1322152" y="522104"/>
                  <a:pt x="1328351" y="512805"/>
                </a:cubicBezTo>
                <a:cubicBezTo>
                  <a:pt x="1332470" y="506627"/>
                  <a:pt x="1338360" y="501314"/>
                  <a:pt x="1340708" y="494270"/>
                </a:cubicBezTo>
                <a:lnTo>
                  <a:pt x="1353065" y="457200"/>
                </a:lnTo>
                <a:cubicBezTo>
                  <a:pt x="1355124" y="451022"/>
                  <a:pt x="1354638" y="443270"/>
                  <a:pt x="1359243" y="438665"/>
                </a:cubicBezTo>
                <a:cubicBezTo>
                  <a:pt x="1365421" y="432486"/>
                  <a:pt x="1371065" y="425723"/>
                  <a:pt x="1377778" y="420129"/>
                </a:cubicBezTo>
                <a:cubicBezTo>
                  <a:pt x="1383483" y="415375"/>
                  <a:pt x="1390135" y="411892"/>
                  <a:pt x="1396314" y="407773"/>
                </a:cubicBezTo>
                <a:cubicBezTo>
                  <a:pt x="1401339" y="392698"/>
                  <a:pt x="1402872" y="382679"/>
                  <a:pt x="1414849" y="370702"/>
                </a:cubicBezTo>
                <a:cubicBezTo>
                  <a:pt x="1420099" y="365452"/>
                  <a:pt x="1427206" y="362465"/>
                  <a:pt x="1433384" y="358346"/>
                </a:cubicBezTo>
                <a:cubicBezTo>
                  <a:pt x="1444121" y="326133"/>
                  <a:pt x="1431622" y="350987"/>
                  <a:pt x="1458097" y="327454"/>
                </a:cubicBezTo>
                <a:cubicBezTo>
                  <a:pt x="1521574" y="271030"/>
                  <a:pt x="1471639" y="306068"/>
                  <a:pt x="1513703" y="278027"/>
                </a:cubicBezTo>
                <a:cubicBezTo>
                  <a:pt x="1579604" y="179171"/>
                  <a:pt x="1493108" y="298622"/>
                  <a:pt x="1575487" y="216243"/>
                </a:cubicBezTo>
                <a:cubicBezTo>
                  <a:pt x="1589150" y="202580"/>
                  <a:pt x="1595355" y="193952"/>
                  <a:pt x="1612557" y="185351"/>
                </a:cubicBezTo>
                <a:cubicBezTo>
                  <a:pt x="1618382" y="182439"/>
                  <a:pt x="1624914" y="181232"/>
                  <a:pt x="1631092" y="179173"/>
                </a:cubicBezTo>
                <a:cubicBezTo>
                  <a:pt x="1688757" y="181232"/>
                  <a:pt x="1746485" y="181963"/>
                  <a:pt x="1804087" y="185351"/>
                </a:cubicBezTo>
                <a:cubicBezTo>
                  <a:pt x="1816592" y="186087"/>
                  <a:pt x="1828832" y="189288"/>
                  <a:pt x="1841157" y="191529"/>
                </a:cubicBezTo>
                <a:cubicBezTo>
                  <a:pt x="1869906" y="196756"/>
                  <a:pt x="1870326" y="197277"/>
                  <a:pt x="1896762" y="203886"/>
                </a:cubicBezTo>
                <a:cubicBezTo>
                  <a:pt x="1909119" y="212124"/>
                  <a:pt x="1925595" y="216243"/>
                  <a:pt x="1933833" y="228600"/>
                </a:cubicBezTo>
                <a:lnTo>
                  <a:pt x="1970903" y="284205"/>
                </a:lnTo>
                <a:lnTo>
                  <a:pt x="1995616" y="321275"/>
                </a:lnTo>
                <a:cubicBezTo>
                  <a:pt x="1999735" y="333632"/>
                  <a:pt x="2004814" y="345709"/>
                  <a:pt x="2007973" y="358346"/>
                </a:cubicBezTo>
                <a:cubicBezTo>
                  <a:pt x="2010032" y="366584"/>
                  <a:pt x="2012755" y="374683"/>
                  <a:pt x="2014151" y="383059"/>
                </a:cubicBezTo>
                <a:cubicBezTo>
                  <a:pt x="2016881" y="399437"/>
                  <a:pt x="2015961" y="416467"/>
                  <a:pt x="2020330" y="432486"/>
                </a:cubicBezTo>
                <a:cubicBezTo>
                  <a:pt x="2022284" y="439650"/>
                  <a:pt x="2028568" y="444843"/>
                  <a:pt x="2032687" y="451021"/>
                </a:cubicBezTo>
                <a:cubicBezTo>
                  <a:pt x="2053459" y="513340"/>
                  <a:pt x="2021758" y="416653"/>
                  <a:pt x="2045043" y="494270"/>
                </a:cubicBezTo>
                <a:cubicBezTo>
                  <a:pt x="2048786" y="506746"/>
                  <a:pt x="2048190" y="522130"/>
                  <a:pt x="2057400" y="531340"/>
                </a:cubicBezTo>
                <a:cubicBezTo>
                  <a:pt x="2063578" y="537518"/>
                  <a:pt x="2070571" y="542978"/>
                  <a:pt x="2075935" y="549875"/>
                </a:cubicBezTo>
                <a:cubicBezTo>
                  <a:pt x="2085053" y="561598"/>
                  <a:pt x="2100649" y="586946"/>
                  <a:pt x="2100649" y="586946"/>
                </a:cubicBezTo>
                <a:cubicBezTo>
                  <a:pt x="2104768" y="599303"/>
                  <a:pt x="2103796" y="614806"/>
                  <a:pt x="2113006" y="624016"/>
                </a:cubicBezTo>
                <a:cubicBezTo>
                  <a:pt x="2119184" y="630194"/>
                  <a:pt x="2125947" y="635839"/>
                  <a:pt x="2131541" y="642551"/>
                </a:cubicBezTo>
                <a:cubicBezTo>
                  <a:pt x="2136295" y="648255"/>
                  <a:pt x="2138309" y="656196"/>
                  <a:pt x="2143897" y="661086"/>
                </a:cubicBezTo>
                <a:cubicBezTo>
                  <a:pt x="2143907" y="661095"/>
                  <a:pt x="2190230" y="691974"/>
                  <a:pt x="2199503" y="698156"/>
                </a:cubicBezTo>
                <a:cubicBezTo>
                  <a:pt x="2205681" y="702275"/>
                  <a:pt x="2210834" y="708712"/>
                  <a:pt x="2218038" y="710513"/>
                </a:cubicBezTo>
                <a:cubicBezTo>
                  <a:pt x="2252939" y="719239"/>
                  <a:pt x="2234425" y="715027"/>
                  <a:pt x="2273643" y="722870"/>
                </a:cubicBezTo>
                <a:cubicBezTo>
                  <a:pt x="2326457" y="718808"/>
                  <a:pt x="2339287" y="722330"/>
                  <a:pt x="2378676" y="710513"/>
                </a:cubicBezTo>
                <a:cubicBezTo>
                  <a:pt x="2397390" y="704899"/>
                  <a:pt x="2415746" y="698156"/>
                  <a:pt x="2434281" y="691978"/>
                </a:cubicBezTo>
                <a:lnTo>
                  <a:pt x="2452816" y="685800"/>
                </a:lnTo>
                <a:cubicBezTo>
                  <a:pt x="2458994" y="681681"/>
                  <a:pt x="2464709" y="676764"/>
                  <a:pt x="2471351" y="673443"/>
                </a:cubicBezTo>
                <a:cubicBezTo>
                  <a:pt x="2477176" y="670530"/>
                  <a:pt x="2484194" y="670428"/>
                  <a:pt x="2489887" y="667265"/>
                </a:cubicBezTo>
                <a:cubicBezTo>
                  <a:pt x="2502869" y="660053"/>
                  <a:pt x="2514600" y="650789"/>
                  <a:pt x="2526957" y="642551"/>
                </a:cubicBezTo>
                <a:lnTo>
                  <a:pt x="2545492" y="630194"/>
                </a:lnTo>
                <a:cubicBezTo>
                  <a:pt x="2556366" y="597570"/>
                  <a:pt x="2548057" y="617078"/>
                  <a:pt x="2576384" y="574589"/>
                </a:cubicBezTo>
                <a:cubicBezTo>
                  <a:pt x="2580503" y="568411"/>
                  <a:pt x="2583490" y="561305"/>
                  <a:pt x="2588741" y="556054"/>
                </a:cubicBezTo>
                <a:cubicBezTo>
                  <a:pt x="2612527" y="532268"/>
                  <a:pt x="2602429" y="544789"/>
                  <a:pt x="2619633" y="518983"/>
                </a:cubicBezTo>
                <a:cubicBezTo>
                  <a:pt x="2630507" y="486360"/>
                  <a:pt x="2622199" y="505866"/>
                  <a:pt x="2650524" y="463378"/>
                </a:cubicBezTo>
                <a:cubicBezTo>
                  <a:pt x="2654643" y="457200"/>
                  <a:pt x="2660533" y="451887"/>
                  <a:pt x="2662881" y="444843"/>
                </a:cubicBezTo>
                <a:lnTo>
                  <a:pt x="2675238" y="407773"/>
                </a:lnTo>
                <a:cubicBezTo>
                  <a:pt x="2680263" y="392697"/>
                  <a:pt x="2681795" y="382680"/>
                  <a:pt x="2693773" y="370702"/>
                </a:cubicBezTo>
                <a:cubicBezTo>
                  <a:pt x="2705748" y="358727"/>
                  <a:pt x="2715770" y="357192"/>
                  <a:pt x="2730843" y="352167"/>
                </a:cubicBezTo>
                <a:cubicBezTo>
                  <a:pt x="2734962" y="345989"/>
                  <a:pt x="2737402" y="338271"/>
                  <a:pt x="2743200" y="333632"/>
                </a:cubicBezTo>
                <a:cubicBezTo>
                  <a:pt x="2748285" y="329564"/>
                  <a:pt x="2755910" y="330366"/>
                  <a:pt x="2761735" y="327454"/>
                </a:cubicBezTo>
                <a:cubicBezTo>
                  <a:pt x="2809640" y="303501"/>
                  <a:pt x="2752218" y="324447"/>
                  <a:pt x="2798806" y="308919"/>
                </a:cubicBezTo>
                <a:cubicBezTo>
                  <a:pt x="2804984" y="304800"/>
                  <a:pt x="2809990" y="297612"/>
                  <a:pt x="2817341" y="296562"/>
                </a:cubicBezTo>
                <a:cubicBezTo>
                  <a:pt x="2837343" y="293704"/>
                  <a:pt x="2845408" y="307507"/>
                  <a:pt x="2860589" y="315097"/>
                </a:cubicBezTo>
                <a:cubicBezTo>
                  <a:pt x="2866414" y="318009"/>
                  <a:pt x="2873026" y="318988"/>
                  <a:pt x="2879124" y="321275"/>
                </a:cubicBezTo>
                <a:cubicBezTo>
                  <a:pt x="2889508" y="325169"/>
                  <a:pt x="2899881" y="329128"/>
                  <a:pt x="2910016" y="333632"/>
                </a:cubicBezTo>
                <a:cubicBezTo>
                  <a:pt x="2918433" y="337373"/>
                  <a:pt x="2925992" y="343076"/>
                  <a:pt x="2934730" y="345989"/>
                </a:cubicBezTo>
                <a:cubicBezTo>
                  <a:pt x="2950841" y="351359"/>
                  <a:pt x="2968046" y="352976"/>
                  <a:pt x="2984157" y="358346"/>
                </a:cubicBezTo>
                <a:lnTo>
                  <a:pt x="3002692" y="364524"/>
                </a:lnTo>
                <a:cubicBezTo>
                  <a:pt x="3008870" y="368643"/>
                  <a:pt x="3016588" y="371083"/>
                  <a:pt x="3021227" y="376881"/>
                </a:cubicBezTo>
                <a:cubicBezTo>
                  <a:pt x="3025295" y="381966"/>
                  <a:pt x="3024493" y="389591"/>
                  <a:pt x="3027406" y="395416"/>
                </a:cubicBezTo>
                <a:cubicBezTo>
                  <a:pt x="3030727" y="402057"/>
                  <a:pt x="3035008" y="408247"/>
                  <a:pt x="3039762" y="413951"/>
                </a:cubicBezTo>
                <a:cubicBezTo>
                  <a:pt x="3056843" y="434449"/>
                  <a:pt x="3059148" y="428010"/>
                  <a:pt x="3070654" y="451021"/>
                </a:cubicBezTo>
                <a:cubicBezTo>
                  <a:pt x="3085576" y="480864"/>
                  <a:pt x="3064123" y="461083"/>
                  <a:pt x="3095368" y="481913"/>
                </a:cubicBezTo>
                <a:cubicBezTo>
                  <a:pt x="3128316" y="531338"/>
                  <a:pt x="3085071" y="471616"/>
                  <a:pt x="3126260" y="512805"/>
                </a:cubicBezTo>
                <a:cubicBezTo>
                  <a:pt x="3167452" y="553997"/>
                  <a:pt x="3107720" y="510742"/>
                  <a:pt x="3157151" y="543697"/>
                </a:cubicBezTo>
                <a:cubicBezTo>
                  <a:pt x="3162177" y="558772"/>
                  <a:pt x="3163710" y="568790"/>
                  <a:pt x="3175687" y="580767"/>
                </a:cubicBezTo>
                <a:cubicBezTo>
                  <a:pt x="3180938" y="586018"/>
                  <a:pt x="3188044" y="589005"/>
                  <a:pt x="3194222" y="593124"/>
                </a:cubicBezTo>
                <a:cubicBezTo>
                  <a:pt x="3198341" y="599302"/>
                  <a:pt x="3203257" y="605018"/>
                  <a:pt x="3206578" y="611659"/>
                </a:cubicBezTo>
                <a:cubicBezTo>
                  <a:pt x="3209491" y="617484"/>
                  <a:pt x="3208152" y="625589"/>
                  <a:pt x="3212757" y="630194"/>
                </a:cubicBezTo>
                <a:cubicBezTo>
                  <a:pt x="3217362" y="634799"/>
                  <a:pt x="3225114" y="634313"/>
                  <a:pt x="3231292" y="636373"/>
                </a:cubicBezTo>
                <a:cubicBezTo>
                  <a:pt x="3235411" y="642551"/>
                  <a:pt x="3240328" y="648266"/>
                  <a:pt x="3243649" y="654908"/>
                </a:cubicBezTo>
                <a:cubicBezTo>
                  <a:pt x="3246561" y="660733"/>
                  <a:pt x="3245759" y="668358"/>
                  <a:pt x="3249827" y="673443"/>
                </a:cubicBezTo>
                <a:cubicBezTo>
                  <a:pt x="3258538" y="684332"/>
                  <a:pt x="3274686" y="687908"/>
                  <a:pt x="3286897" y="691978"/>
                </a:cubicBezTo>
                <a:cubicBezTo>
                  <a:pt x="3321955" y="687596"/>
                  <a:pt x="3331874" y="688370"/>
                  <a:pt x="3361038" y="679621"/>
                </a:cubicBezTo>
                <a:cubicBezTo>
                  <a:pt x="3373514" y="675878"/>
                  <a:pt x="3398108" y="667265"/>
                  <a:pt x="3398108" y="667265"/>
                </a:cubicBezTo>
                <a:cubicBezTo>
                  <a:pt x="3404286" y="663146"/>
                  <a:pt x="3410939" y="659662"/>
                  <a:pt x="3416643" y="654908"/>
                </a:cubicBezTo>
                <a:cubicBezTo>
                  <a:pt x="3423355" y="649314"/>
                  <a:pt x="3427908" y="641220"/>
                  <a:pt x="3435178" y="636373"/>
                </a:cubicBezTo>
                <a:cubicBezTo>
                  <a:pt x="3440597" y="632760"/>
                  <a:pt x="3447535" y="632254"/>
                  <a:pt x="3453714" y="630194"/>
                </a:cubicBezTo>
                <a:cubicBezTo>
                  <a:pt x="3481347" y="588742"/>
                  <a:pt x="3448795" y="629354"/>
                  <a:pt x="3484606" y="605481"/>
                </a:cubicBezTo>
                <a:cubicBezTo>
                  <a:pt x="3514972" y="585238"/>
                  <a:pt x="3492702" y="591206"/>
                  <a:pt x="3515497" y="568411"/>
                </a:cubicBezTo>
                <a:cubicBezTo>
                  <a:pt x="3520748" y="563160"/>
                  <a:pt x="3527854" y="560173"/>
                  <a:pt x="3534033" y="556054"/>
                </a:cubicBezTo>
                <a:cubicBezTo>
                  <a:pt x="3538152" y="549876"/>
                  <a:pt x="3543464" y="544344"/>
                  <a:pt x="3546389" y="537519"/>
                </a:cubicBezTo>
                <a:cubicBezTo>
                  <a:pt x="3557022" y="512709"/>
                  <a:pt x="3545538" y="513656"/>
                  <a:pt x="3564924" y="494270"/>
                </a:cubicBezTo>
                <a:cubicBezTo>
                  <a:pt x="3570175" y="489019"/>
                  <a:pt x="3577281" y="486032"/>
                  <a:pt x="3583460" y="481913"/>
                </a:cubicBezTo>
                <a:cubicBezTo>
                  <a:pt x="3587579" y="475735"/>
                  <a:pt x="3592495" y="470019"/>
                  <a:pt x="3595816" y="463378"/>
                </a:cubicBezTo>
                <a:cubicBezTo>
                  <a:pt x="3598729" y="457553"/>
                  <a:pt x="3598382" y="450262"/>
                  <a:pt x="3601995" y="444843"/>
                </a:cubicBezTo>
                <a:cubicBezTo>
                  <a:pt x="3606842" y="437573"/>
                  <a:pt x="3614936" y="433020"/>
                  <a:pt x="3620530" y="426308"/>
                </a:cubicBezTo>
                <a:cubicBezTo>
                  <a:pt x="3625284" y="420604"/>
                  <a:pt x="3628768" y="413951"/>
                  <a:pt x="3632887" y="407773"/>
                </a:cubicBezTo>
                <a:cubicBezTo>
                  <a:pt x="3634946" y="401595"/>
                  <a:pt x="3636153" y="395063"/>
                  <a:pt x="3639065" y="389238"/>
                </a:cubicBezTo>
                <a:cubicBezTo>
                  <a:pt x="3647667" y="372033"/>
                  <a:pt x="3656292" y="365832"/>
                  <a:pt x="3669957" y="352167"/>
                </a:cubicBezTo>
                <a:cubicBezTo>
                  <a:pt x="3672016" y="345989"/>
                  <a:pt x="3672972" y="339325"/>
                  <a:pt x="3676135" y="333632"/>
                </a:cubicBezTo>
                <a:cubicBezTo>
                  <a:pt x="3676138" y="333627"/>
                  <a:pt x="3707026" y="287297"/>
                  <a:pt x="3713206" y="278027"/>
                </a:cubicBezTo>
                <a:cubicBezTo>
                  <a:pt x="3717325" y="271849"/>
                  <a:pt x="3723214" y="266536"/>
                  <a:pt x="3725562" y="259492"/>
                </a:cubicBezTo>
                <a:cubicBezTo>
                  <a:pt x="3727622" y="253313"/>
                  <a:pt x="3728828" y="246781"/>
                  <a:pt x="3731741" y="240956"/>
                </a:cubicBezTo>
                <a:cubicBezTo>
                  <a:pt x="3740344" y="223750"/>
                  <a:pt x="3748966" y="217552"/>
                  <a:pt x="3762633" y="203886"/>
                </a:cubicBezTo>
                <a:cubicBezTo>
                  <a:pt x="3773507" y="171263"/>
                  <a:pt x="3765199" y="190769"/>
                  <a:pt x="3793524" y="148281"/>
                </a:cubicBezTo>
                <a:lnTo>
                  <a:pt x="3805881" y="129746"/>
                </a:lnTo>
                <a:lnTo>
                  <a:pt x="3818238" y="111211"/>
                </a:lnTo>
                <a:cubicBezTo>
                  <a:pt x="3820297" y="105032"/>
                  <a:pt x="3819811" y="97280"/>
                  <a:pt x="3824416" y="92675"/>
                </a:cubicBezTo>
                <a:cubicBezTo>
                  <a:pt x="3834917" y="82174"/>
                  <a:pt x="3850986" y="78463"/>
                  <a:pt x="3861487" y="67962"/>
                </a:cubicBezTo>
                <a:cubicBezTo>
                  <a:pt x="3867665" y="61784"/>
                  <a:pt x="3872752" y="54274"/>
                  <a:pt x="3880022" y="49427"/>
                </a:cubicBezTo>
                <a:cubicBezTo>
                  <a:pt x="3885441" y="45814"/>
                  <a:pt x="3892379" y="45308"/>
                  <a:pt x="3898557" y="43248"/>
                </a:cubicBezTo>
                <a:cubicBezTo>
                  <a:pt x="3900616" y="37070"/>
                  <a:pt x="3899436" y="28498"/>
                  <a:pt x="3904735" y="24713"/>
                </a:cubicBezTo>
                <a:cubicBezTo>
                  <a:pt x="3915334" y="17142"/>
                  <a:pt x="3930156" y="18181"/>
                  <a:pt x="3941806" y="12356"/>
                </a:cubicBezTo>
                <a:lnTo>
                  <a:pt x="3966519" y="0"/>
                </a:lnTo>
                <a:cubicBezTo>
                  <a:pt x="4020065" y="2059"/>
                  <a:pt x="4073690" y="2614"/>
                  <a:pt x="4127157" y="6178"/>
                </a:cubicBezTo>
                <a:cubicBezTo>
                  <a:pt x="4135629" y="6743"/>
                  <a:pt x="4144805" y="7646"/>
                  <a:pt x="4151870" y="12356"/>
                </a:cubicBezTo>
                <a:cubicBezTo>
                  <a:pt x="4158049" y="16475"/>
                  <a:pt x="4158976" y="25641"/>
                  <a:pt x="4164227" y="30892"/>
                </a:cubicBezTo>
                <a:cubicBezTo>
                  <a:pt x="4176202" y="42867"/>
                  <a:pt x="4186224" y="44402"/>
                  <a:pt x="4201297" y="49427"/>
                </a:cubicBezTo>
                <a:cubicBezTo>
                  <a:pt x="4209535" y="61784"/>
                  <a:pt x="4215510" y="75996"/>
                  <a:pt x="4226011" y="86497"/>
                </a:cubicBezTo>
                <a:lnTo>
                  <a:pt x="4263081" y="123567"/>
                </a:lnTo>
                <a:cubicBezTo>
                  <a:pt x="4277774" y="167641"/>
                  <a:pt x="4256940" y="114353"/>
                  <a:pt x="4287795" y="160638"/>
                </a:cubicBezTo>
                <a:cubicBezTo>
                  <a:pt x="4291407" y="166057"/>
                  <a:pt x="4290742" y="173519"/>
                  <a:pt x="4293973" y="179173"/>
                </a:cubicBezTo>
                <a:cubicBezTo>
                  <a:pt x="4299082" y="188113"/>
                  <a:pt x="4306330" y="195648"/>
                  <a:pt x="4312508" y="203886"/>
                </a:cubicBezTo>
                <a:cubicBezTo>
                  <a:pt x="4328040" y="250478"/>
                  <a:pt x="4307088" y="193044"/>
                  <a:pt x="4331043" y="240956"/>
                </a:cubicBezTo>
                <a:cubicBezTo>
                  <a:pt x="4333956" y="246781"/>
                  <a:pt x="4334309" y="253667"/>
                  <a:pt x="4337222" y="259492"/>
                </a:cubicBezTo>
                <a:cubicBezTo>
                  <a:pt x="4343781" y="272610"/>
                  <a:pt x="4368225" y="301336"/>
                  <a:pt x="4374292" y="308919"/>
                </a:cubicBezTo>
                <a:cubicBezTo>
                  <a:pt x="4391377" y="360177"/>
                  <a:pt x="4362694" y="279541"/>
                  <a:pt x="4405184" y="364524"/>
                </a:cubicBezTo>
                <a:cubicBezTo>
                  <a:pt x="4413422" y="381000"/>
                  <a:pt x="4424071" y="396476"/>
                  <a:pt x="4429897" y="413951"/>
                </a:cubicBezTo>
                <a:cubicBezTo>
                  <a:pt x="4434939" y="429076"/>
                  <a:pt x="4438891" y="443841"/>
                  <a:pt x="4448433" y="457200"/>
                </a:cubicBezTo>
                <a:cubicBezTo>
                  <a:pt x="4453512" y="464310"/>
                  <a:pt x="4460790" y="469557"/>
                  <a:pt x="4466968" y="475735"/>
                </a:cubicBezTo>
                <a:cubicBezTo>
                  <a:pt x="4473360" y="494912"/>
                  <a:pt x="4474049" y="499893"/>
                  <a:pt x="4485503" y="518983"/>
                </a:cubicBezTo>
                <a:cubicBezTo>
                  <a:pt x="4493144" y="531718"/>
                  <a:pt x="4505519" y="541965"/>
                  <a:pt x="4510216" y="556054"/>
                </a:cubicBezTo>
                <a:cubicBezTo>
                  <a:pt x="4525747" y="602643"/>
                  <a:pt x="4504797" y="545216"/>
                  <a:pt x="4528751" y="593124"/>
                </a:cubicBezTo>
                <a:cubicBezTo>
                  <a:pt x="4531664" y="598949"/>
                  <a:pt x="4532017" y="605834"/>
                  <a:pt x="4534930" y="611659"/>
                </a:cubicBezTo>
                <a:cubicBezTo>
                  <a:pt x="4543532" y="628862"/>
                  <a:pt x="4552158" y="635065"/>
                  <a:pt x="4565822" y="648729"/>
                </a:cubicBezTo>
                <a:cubicBezTo>
                  <a:pt x="4577637" y="684177"/>
                  <a:pt x="4563539" y="651091"/>
                  <a:pt x="4590535" y="685800"/>
                </a:cubicBezTo>
                <a:cubicBezTo>
                  <a:pt x="4599653" y="697523"/>
                  <a:pt x="4615249" y="722870"/>
                  <a:pt x="4615249" y="722870"/>
                </a:cubicBezTo>
                <a:cubicBezTo>
                  <a:pt x="4620274" y="737946"/>
                  <a:pt x="4621806" y="747962"/>
                  <a:pt x="4633784" y="759940"/>
                </a:cubicBezTo>
                <a:cubicBezTo>
                  <a:pt x="4639035" y="765191"/>
                  <a:pt x="4646141" y="768178"/>
                  <a:pt x="4652319" y="772297"/>
                </a:cubicBezTo>
                <a:cubicBezTo>
                  <a:pt x="4656438" y="778475"/>
                  <a:pt x="4659425" y="785581"/>
                  <a:pt x="4664676" y="790832"/>
                </a:cubicBezTo>
                <a:cubicBezTo>
                  <a:pt x="4676654" y="802810"/>
                  <a:pt x="4686670" y="804342"/>
                  <a:pt x="4701746" y="809367"/>
                </a:cubicBezTo>
                <a:cubicBezTo>
                  <a:pt x="4731117" y="828948"/>
                  <a:pt x="4713239" y="819377"/>
                  <a:pt x="4757351" y="834081"/>
                </a:cubicBezTo>
                <a:lnTo>
                  <a:pt x="4775887" y="840259"/>
                </a:lnTo>
                <a:lnTo>
                  <a:pt x="4794422" y="846438"/>
                </a:lnTo>
                <a:cubicBezTo>
                  <a:pt x="4812957" y="844378"/>
                  <a:pt x="4831632" y="843325"/>
                  <a:pt x="4850027" y="840259"/>
                </a:cubicBezTo>
                <a:cubicBezTo>
                  <a:pt x="4856451" y="839188"/>
                  <a:pt x="4863477" y="838149"/>
                  <a:pt x="4868562" y="834081"/>
                </a:cubicBezTo>
                <a:cubicBezTo>
                  <a:pt x="4908488" y="802141"/>
                  <a:pt x="4852863" y="824899"/>
                  <a:pt x="4899454" y="809367"/>
                </a:cubicBezTo>
                <a:cubicBezTo>
                  <a:pt x="4903573" y="803189"/>
                  <a:pt x="4908795" y="797617"/>
                  <a:pt x="4911811" y="790832"/>
                </a:cubicBezTo>
                <a:cubicBezTo>
                  <a:pt x="4917101" y="778930"/>
                  <a:pt x="4916943" y="764600"/>
                  <a:pt x="4924168" y="753762"/>
                </a:cubicBezTo>
                <a:cubicBezTo>
                  <a:pt x="4928287" y="747584"/>
                  <a:pt x="4933508" y="742012"/>
                  <a:pt x="4936524" y="735227"/>
                </a:cubicBezTo>
                <a:cubicBezTo>
                  <a:pt x="4941814" y="723324"/>
                  <a:pt x="4944762" y="710513"/>
                  <a:pt x="4948881" y="698156"/>
                </a:cubicBezTo>
                <a:cubicBezTo>
                  <a:pt x="4950941" y="691978"/>
                  <a:pt x="4952148" y="685446"/>
                  <a:pt x="4955060" y="679621"/>
                </a:cubicBezTo>
                <a:cubicBezTo>
                  <a:pt x="4963298" y="663145"/>
                  <a:pt x="4969555" y="645520"/>
                  <a:pt x="4979773" y="630194"/>
                </a:cubicBezTo>
                <a:cubicBezTo>
                  <a:pt x="4983892" y="624016"/>
                  <a:pt x="4988446" y="618106"/>
                  <a:pt x="4992130" y="611659"/>
                </a:cubicBezTo>
                <a:cubicBezTo>
                  <a:pt x="5023493" y="556775"/>
                  <a:pt x="4986733" y="613579"/>
                  <a:pt x="5016843" y="568411"/>
                </a:cubicBezTo>
                <a:cubicBezTo>
                  <a:pt x="5018903" y="560173"/>
                  <a:pt x="5020582" y="551830"/>
                  <a:pt x="5023022" y="543697"/>
                </a:cubicBezTo>
                <a:cubicBezTo>
                  <a:pt x="5026765" y="531221"/>
                  <a:pt x="5031259" y="518984"/>
                  <a:pt x="5035378" y="506627"/>
                </a:cubicBezTo>
                <a:lnTo>
                  <a:pt x="5047735" y="469556"/>
                </a:lnTo>
                <a:lnTo>
                  <a:pt x="5060092" y="432486"/>
                </a:lnTo>
                <a:cubicBezTo>
                  <a:pt x="5072011" y="372889"/>
                  <a:pt x="5057415" y="425480"/>
                  <a:pt x="5078627" y="383059"/>
                </a:cubicBezTo>
                <a:cubicBezTo>
                  <a:pt x="5081540" y="377234"/>
                  <a:pt x="5080637" y="369527"/>
                  <a:pt x="5084806" y="364524"/>
                </a:cubicBezTo>
                <a:cubicBezTo>
                  <a:pt x="5091398" y="356614"/>
                  <a:pt x="5101140" y="351974"/>
                  <a:pt x="5109519" y="345989"/>
                </a:cubicBezTo>
                <a:cubicBezTo>
                  <a:pt x="5130479" y="331017"/>
                  <a:pt x="5123635" y="335105"/>
                  <a:pt x="5146589" y="327454"/>
                </a:cubicBezTo>
                <a:cubicBezTo>
                  <a:pt x="5152767" y="323335"/>
                  <a:pt x="5158482" y="318418"/>
                  <a:pt x="5165124" y="315097"/>
                </a:cubicBezTo>
                <a:cubicBezTo>
                  <a:pt x="5197676" y="298821"/>
                  <a:pt x="5236667" y="312705"/>
                  <a:pt x="5270157" y="315097"/>
                </a:cubicBezTo>
                <a:cubicBezTo>
                  <a:pt x="5305508" y="338665"/>
                  <a:pt x="5270465" y="317141"/>
                  <a:pt x="5319584" y="339811"/>
                </a:cubicBezTo>
                <a:cubicBezTo>
                  <a:pt x="5336309" y="347530"/>
                  <a:pt x="5351536" y="358699"/>
                  <a:pt x="5369011" y="364524"/>
                </a:cubicBezTo>
                <a:cubicBezTo>
                  <a:pt x="5395602" y="373387"/>
                  <a:pt x="5381228" y="369122"/>
                  <a:pt x="5412260" y="376881"/>
                </a:cubicBezTo>
                <a:cubicBezTo>
                  <a:pt x="5418438" y="381000"/>
                  <a:pt x="5424153" y="385917"/>
                  <a:pt x="5430795" y="389238"/>
                </a:cubicBezTo>
                <a:cubicBezTo>
                  <a:pt x="5436620" y="392150"/>
                  <a:pt x="5443637" y="392253"/>
                  <a:pt x="5449330" y="395416"/>
                </a:cubicBezTo>
                <a:cubicBezTo>
                  <a:pt x="5513068" y="430825"/>
                  <a:pt x="5462993" y="412326"/>
                  <a:pt x="5504935" y="426308"/>
                </a:cubicBezTo>
                <a:cubicBezTo>
                  <a:pt x="5533972" y="455345"/>
                  <a:pt x="5516198" y="439994"/>
                  <a:pt x="5560541" y="469556"/>
                </a:cubicBezTo>
                <a:cubicBezTo>
                  <a:pt x="5566719" y="473675"/>
                  <a:pt x="5571872" y="480112"/>
                  <a:pt x="5579076" y="481913"/>
                </a:cubicBezTo>
                <a:lnTo>
                  <a:pt x="5603789" y="488092"/>
                </a:lnTo>
                <a:cubicBezTo>
                  <a:pt x="5609967" y="492211"/>
                  <a:pt x="5617073" y="495198"/>
                  <a:pt x="5622324" y="500448"/>
                </a:cubicBezTo>
                <a:cubicBezTo>
                  <a:pt x="5663517" y="541640"/>
                  <a:pt x="5603785" y="498385"/>
                  <a:pt x="5653216" y="531340"/>
                </a:cubicBezTo>
                <a:cubicBezTo>
                  <a:pt x="5667921" y="575455"/>
                  <a:pt x="5658348" y="557573"/>
                  <a:pt x="5677930" y="586946"/>
                </a:cubicBezTo>
                <a:cubicBezTo>
                  <a:pt x="5693458" y="633534"/>
                  <a:pt x="5672511" y="576109"/>
                  <a:pt x="5696465" y="624016"/>
                </a:cubicBezTo>
                <a:cubicBezTo>
                  <a:pt x="5699377" y="629841"/>
                  <a:pt x="5698575" y="637466"/>
                  <a:pt x="5702643" y="642551"/>
                </a:cubicBezTo>
                <a:cubicBezTo>
                  <a:pt x="5707282" y="648349"/>
                  <a:pt x="5715000" y="650789"/>
                  <a:pt x="5721178" y="654908"/>
                </a:cubicBezTo>
                <a:cubicBezTo>
                  <a:pt x="5726204" y="669983"/>
                  <a:pt x="5727737" y="680001"/>
                  <a:pt x="5739714" y="691978"/>
                </a:cubicBezTo>
                <a:cubicBezTo>
                  <a:pt x="5744965" y="697229"/>
                  <a:pt x="5752071" y="700216"/>
                  <a:pt x="5758249" y="704335"/>
                </a:cubicBezTo>
                <a:cubicBezTo>
                  <a:pt x="5765465" y="725985"/>
                  <a:pt x="5762136" y="725207"/>
                  <a:pt x="5782962" y="741405"/>
                </a:cubicBezTo>
                <a:cubicBezTo>
                  <a:pt x="5794685" y="750523"/>
                  <a:pt x="5820033" y="766119"/>
                  <a:pt x="5820033" y="766119"/>
                </a:cubicBezTo>
                <a:cubicBezTo>
                  <a:pt x="5839320" y="763708"/>
                  <a:pt x="5872419" y="767053"/>
                  <a:pt x="5887995" y="747583"/>
                </a:cubicBezTo>
                <a:cubicBezTo>
                  <a:pt x="5892063" y="742498"/>
                  <a:pt x="5892114" y="735226"/>
                  <a:pt x="5894173" y="729048"/>
                </a:cubicBezTo>
                <a:cubicBezTo>
                  <a:pt x="5899870" y="683469"/>
                  <a:pt x="5900998" y="664675"/>
                  <a:pt x="5912708" y="617838"/>
                </a:cubicBezTo>
                <a:cubicBezTo>
                  <a:pt x="5914768" y="609600"/>
                  <a:pt x="5915542" y="600929"/>
                  <a:pt x="5918887" y="593124"/>
                </a:cubicBezTo>
                <a:cubicBezTo>
                  <a:pt x="5921812" y="586299"/>
                  <a:pt x="5928227" y="581374"/>
                  <a:pt x="5931243" y="574589"/>
                </a:cubicBezTo>
                <a:cubicBezTo>
                  <a:pt x="5936533" y="562686"/>
                  <a:pt x="5939481" y="549876"/>
                  <a:pt x="5943600" y="537519"/>
                </a:cubicBezTo>
                <a:cubicBezTo>
                  <a:pt x="5945660" y="531340"/>
                  <a:pt x="5946165" y="524402"/>
                  <a:pt x="5949778" y="518983"/>
                </a:cubicBezTo>
                <a:lnTo>
                  <a:pt x="5974492" y="481913"/>
                </a:lnTo>
                <a:lnTo>
                  <a:pt x="5986849" y="444843"/>
                </a:lnTo>
                <a:cubicBezTo>
                  <a:pt x="5988908" y="438665"/>
                  <a:pt x="5989414" y="431727"/>
                  <a:pt x="5993027" y="426308"/>
                </a:cubicBezTo>
                <a:lnTo>
                  <a:pt x="6005384" y="407773"/>
                </a:lnTo>
                <a:cubicBezTo>
                  <a:pt x="6009503" y="395416"/>
                  <a:pt x="6010516" y="381540"/>
                  <a:pt x="6017741" y="370702"/>
                </a:cubicBezTo>
                <a:cubicBezTo>
                  <a:pt x="6021860" y="364524"/>
                  <a:pt x="6026776" y="358808"/>
                  <a:pt x="6030097" y="352167"/>
                </a:cubicBezTo>
                <a:cubicBezTo>
                  <a:pt x="6033010" y="346342"/>
                  <a:pt x="6033710" y="339618"/>
                  <a:pt x="6036276" y="333632"/>
                </a:cubicBezTo>
                <a:cubicBezTo>
                  <a:pt x="6039904" y="325167"/>
                  <a:pt x="6044064" y="316916"/>
                  <a:pt x="6048633" y="308919"/>
                </a:cubicBezTo>
                <a:cubicBezTo>
                  <a:pt x="6052317" y="302472"/>
                  <a:pt x="6057973" y="297169"/>
                  <a:pt x="6060989" y="290383"/>
                </a:cubicBezTo>
                <a:cubicBezTo>
                  <a:pt x="6090394" y="224219"/>
                  <a:pt x="6057740" y="276721"/>
                  <a:pt x="6085703" y="234778"/>
                </a:cubicBezTo>
                <a:lnTo>
                  <a:pt x="6098060" y="197708"/>
                </a:lnTo>
                <a:cubicBezTo>
                  <a:pt x="6100119" y="191530"/>
                  <a:pt x="6098819" y="182786"/>
                  <a:pt x="6104238" y="179173"/>
                </a:cubicBezTo>
                <a:lnTo>
                  <a:pt x="6122773" y="166816"/>
                </a:lnTo>
                <a:lnTo>
                  <a:pt x="6147487" y="92675"/>
                </a:lnTo>
                <a:cubicBezTo>
                  <a:pt x="6149546" y="86497"/>
                  <a:pt x="6147487" y="76199"/>
                  <a:pt x="6153665" y="74140"/>
                </a:cubicBezTo>
                <a:cubicBezTo>
                  <a:pt x="6166022" y="70021"/>
                  <a:pt x="6179897" y="69008"/>
                  <a:pt x="6190735" y="61783"/>
                </a:cubicBezTo>
                <a:cubicBezTo>
                  <a:pt x="6214689" y="45814"/>
                  <a:pt x="6202226" y="51775"/>
                  <a:pt x="6227806" y="43248"/>
                </a:cubicBezTo>
                <a:cubicBezTo>
                  <a:pt x="6248400" y="45308"/>
                  <a:pt x="6269133" y="46280"/>
                  <a:pt x="6289589" y="49427"/>
                </a:cubicBezTo>
                <a:cubicBezTo>
                  <a:pt x="6312022" y="52878"/>
                  <a:pt x="6306294" y="57779"/>
                  <a:pt x="6326660" y="67962"/>
                </a:cubicBezTo>
                <a:cubicBezTo>
                  <a:pt x="6332485" y="70874"/>
                  <a:pt x="6339017" y="72081"/>
                  <a:pt x="6345195" y="74140"/>
                </a:cubicBezTo>
                <a:lnTo>
                  <a:pt x="6382265" y="98854"/>
                </a:lnTo>
                <a:cubicBezTo>
                  <a:pt x="6409368" y="116923"/>
                  <a:pt x="6408225" y="111211"/>
                  <a:pt x="6369908" y="111211"/>
                </a:cubicBezTo>
              </a:path>
            </a:pathLst>
          </a:custGeom>
          <a:noFill/>
          <a:ln w="28575"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3333CC"/>
              </a:solidFill>
              <a:effectLst/>
              <a:uLnTx/>
              <a:uFillTx/>
              <a:latin typeface="Arial Narrow" pitchFamily="34" charset="0"/>
              <a:ea typeface="+mn-ea"/>
              <a:cs typeface="+mn-cs"/>
            </a:endParaRPr>
          </a:p>
        </p:txBody>
      </p:sp>
      <p:sp>
        <p:nvSpPr>
          <p:cNvPr id="12" name="Freeform 11"/>
          <p:cNvSpPr/>
          <p:nvPr/>
        </p:nvSpPr>
        <p:spPr bwMode="auto">
          <a:xfrm>
            <a:off x="1286832" y="3124200"/>
            <a:ext cx="6409368" cy="846438"/>
          </a:xfrm>
          <a:custGeom>
            <a:avLst/>
            <a:gdLst>
              <a:gd name="connsiteX0" fmla="*/ 0 w 6409368"/>
              <a:gd name="connsiteY0" fmla="*/ 624016 h 846438"/>
              <a:gd name="connsiteX1" fmla="*/ 18535 w 6409368"/>
              <a:gd name="connsiteY1" fmla="*/ 568411 h 846438"/>
              <a:gd name="connsiteX2" fmla="*/ 37070 w 6409368"/>
              <a:gd name="connsiteY2" fmla="*/ 556054 h 846438"/>
              <a:gd name="connsiteX3" fmla="*/ 61784 w 6409368"/>
              <a:gd name="connsiteY3" fmla="*/ 531340 h 846438"/>
              <a:gd name="connsiteX4" fmla="*/ 74141 w 6409368"/>
              <a:gd name="connsiteY4" fmla="*/ 512805 h 846438"/>
              <a:gd name="connsiteX5" fmla="*/ 111211 w 6409368"/>
              <a:gd name="connsiteY5" fmla="*/ 488092 h 846438"/>
              <a:gd name="connsiteX6" fmla="*/ 123568 w 6409368"/>
              <a:gd name="connsiteY6" fmla="*/ 469556 h 846438"/>
              <a:gd name="connsiteX7" fmla="*/ 179173 w 6409368"/>
              <a:gd name="connsiteY7" fmla="*/ 438665 h 846438"/>
              <a:gd name="connsiteX8" fmla="*/ 197708 w 6409368"/>
              <a:gd name="connsiteY8" fmla="*/ 426308 h 846438"/>
              <a:gd name="connsiteX9" fmla="*/ 240957 w 6409368"/>
              <a:gd name="connsiteY9" fmla="*/ 413951 h 846438"/>
              <a:gd name="connsiteX10" fmla="*/ 259492 w 6409368"/>
              <a:gd name="connsiteY10" fmla="*/ 407773 h 846438"/>
              <a:gd name="connsiteX11" fmla="*/ 339811 w 6409368"/>
              <a:gd name="connsiteY11" fmla="*/ 395416 h 846438"/>
              <a:gd name="connsiteX12" fmla="*/ 506627 w 6409368"/>
              <a:gd name="connsiteY12" fmla="*/ 401594 h 846438"/>
              <a:gd name="connsiteX13" fmla="*/ 562233 w 6409368"/>
              <a:gd name="connsiteY13" fmla="*/ 432486 h 846438"/>
              <a:gd name="connsiteX14" fmla="*/ 580768 w 6409368"/>
              <a:gd name="connsiteY14" fmla="*/ 438665 h 846438"/>
              <a:gd name="connsiteX15" fmla="*/ 617838 w 6409368"/>
              <a:gd name="connsiteY15" fmla="*/ 463378 h 846438"/>
              <a:gd name="connsiteX16" fmla="*/ 685800 w 6409368"/>
              <a:gd name="connsiteY16" fmla="*/ 494270 h 846438"/>
              <a:gd name="connsiteX17" fmla="*/ 710514 w 6409368"/>
              <a:gd name="connsiteY17" fmla="*/ 506627 h 846438"/>
              <a:gd name="connsiteX18" fmla="*/ 729049 w 6409368"/>
              <a:gd name="connsiteY18" fmla="*/ 518983 h 846438"/>
              <a:gd name="connsiteX19" fmla="*/ 747584 w 6409368"/>
              <a:gd name="connsiteY19" fmla="*/ 525162 h 846438"/>
              <a:gd name="connsiteX20" fmla="*/ 803189 w 6409368"/>
              <a:gd name="connsiteY20" fmla="*/ 562232 h 846438"/>
              <a:gd name="connsiteX21" fmla="*/ 821724 w 6409368"/>
              <a:gd name="connsiteY21" fmla="*/ 574589 h 846438"/>
              <a:gd name="connsiteX22" fmla="*/ 840260 w 6409368"/>
              <a:gd name="connsiteY22" fmla="*/ 580767 h 846438"/>
              <a:gd name="connsiteX23" fmla="*/ 877330 w 6409368"/>
              <a:gd name="connsiteY23" fmla="*/ 611659 h 846438"/>
              <a:gd name="connsiteX24" fmla="*/ 914400 w 6409368"/>
              <a:gd name="connsiteY24" fmla="*/ 624016 h 846438"/>
              <a:gd name="connsiteX25" fmla="*/ 951470 w 6409368"/>
              <a:gd name="connsiteY25" fmla="*/ 648729 h 846438"/>
              <a:gd name="connsiteX26" fmla="*/ 988541 w 6409368"/>
              <a:gd name="connsiteY26" fmla="*/ 661086 h 846438"/>
              <a:gd name="connsiteX27" fmla="*/ 1031789 w 6409368"/>
              <a:gd name="connsiteY27" fmla="*/ 673443 h 846438"/>
              <a:gd name="connsiteX28" fmla="*/ 1136822 w 6409368"/>
              <a:gd name="connsiteY28" fmla="*/ 667265 h 846438"/>
              <a:gd name="connsiteX29" fmla="*/ 1155357 w 6409368"/>
              <a:gd name="connsiteY29" fmla="*/ 661086 h 846438"/>
              <a:gd name="connsiteX30" fmla="*/ 1180070 w 6409368"/>
              <a:gd name="connsiteY30" fmla="*/ 654908 h 846438"/>
              <a:gd name="connsiteX31" fmla="*/ 1254211 w 6409368"/>
              <a:gd name="connsiteY31" fmla="*/ 605481 h 846438"/>
              <a:gd name="connsiteX32" fmla="*/ 1272746 w 6409368"/>
              <a:gd name="connsiteY32" fmla="*/ 593124 h 846438"/>
              <a:gd name="connsiteX33" fmla="*/ 1291281 w 6409368"/>
              <a:gd name="connsiteY33" fmla="*/ 568411 h 846438"/>
              <a:gd name="connsiteX34" fmla="*/ 1328351 w 6409368"/>
              <a:gd name="connsiteY34" fmla="*/ 512805 h 846438"/>
              <a:gd name="connsiteX35" fmla="*/ 1340708 w 6409368"/>
              <a:gd name="connsiteY35" fmla="*/ 494270 h 846438"/>
              <a:gd name="connsiteX36" fmla="*/ 1353065 w 6409368"/>
              <a:gd name="connsiteY36" fmla="*/ 457200 h 846438"/>
              <a:gd name="connsiteX37" fmla="*/ 1359243 w 6409368"/>
              <a:gd name="connsiteY37" fmla="*/ 438665 h 846438"/>
              <a:gd name="connsiteX38" fmla="*/ 1377778 w 6409368"/>
              <a:gd name="connsiteY38" fmla="*/ 420129 h 846438"/>
              <a:gd name="connsiteX39" fmla="*/ 1396314 w 6409368"/>
              <a:gd name="connsiteY39" fmla="*/ 407773 h 846438"/>
              <a:gd name="connsiteX40" fmla="*/ 1414849 w 6409368"/>
              <a:gd name="connsiteY40" fmla="*/ 370702 h 846438"/>
              <a:gd name="connsiteX41" fmla="*/ 1433384 w 6409368"/>
              <a:gd name="connsiteY41" fmla="*/ 358346 h 846438"/>
              <a:gd name="connsiteX42" fmla="*/ 1458097 w 6409368"/>
              <a:gd name="connsiteY42" fmla="*/ 327454 h 846438"/>
              <a:gd name="connsiteX43" fmla="*/ 1513703 w 6409368"/>
              <a:gd name="connsiteY43" fmla="*/ 278027 h 846438"/>
              <a:gd name="connsiteX44" fmla="*/ 1575487 w 6409368"/>
              <a:gd name="connsiteY44" fmla="*/ 216243 h 846438"/>
              <a:gd name="connsiteX45" fmla="*/ 1612557 w 6409368"/>
              <a:gd name="connsiteY45" fmla="*/ 185351 h 846438"/>
              <a:gd name="connsiteX46" fmla="*/ 1631092 w 6409368"/>
              <a:gd name="connsiteY46" fmla="*/ 179173 h 846438"/>
              <a:gd name="connsiteX47" fmla="*/ 1804087 w 6409368"/>
              <a:gd name="connsiteY47" fmla="*/ 185351 h 846438"/>
              <a:gd name="connsiteX48" fmla="*/ 1841157 w 6409368"/>
              <a:gd name="connsiteY48" fmla="*/ 191529 h 846438"/>
              <a:gd name="connsiteX49" fmla="*/ 1896762 w 6409368"/>
              <a:gd name="connsiteY49" fmla="*/ 203886 h 846438"/>
              <a:gd name="connsiteX50" fmla="*/ 1933833 w 6409368"/>
              <a:gd name="connsiteY50" fmla="*/ 228600 h 846438"/>
              <a:gd name="connsiteX51" fmla="*/ 1970903 w 6409368"/>
              <a:gd name="connsiteY51" fmla="*/ 284205 h 846438"/>
              <a:gd name="connsiteX52" fmla="*/ 1995616 w 6409368"/>
              <a:gd name="connsiteY52" fmla="*/ 321275 h 846438"/>
              <a:gd name="connsiteX53" fmla="*/ 2007973 w 6409368"/>
              <a:gd name="connsiteY53" fmla="*/ 358346 h 846438"/>
              <a:gd name="connsiteX54" fmla="*/ 2014151 w 6409368"/>
              <a:gd name="connsiteY54" fmla="*/ 383059 h 846438"/>
              <a:gd name="connsiteX55" fmla="*/ 2020330 w 6409368"/>
              <a:gd name="connsiteY55" fmla="*/ 432486 h 846438"/>
              <a:gd name="connsiteX56" fmla="*/ 2032687 w 6409368"/>
              <a:gd name="connsiteY56" fmla="*/ 451021 h 846438"/>
              <a:gd name="connsiteX57" fmla="*/ 2045043 w 6409368"/>
              <a:gd name="connsiteY57" fmla="*/ 494270 h 846438"/>
              <a:gd name="connsiteX58" fmla="*/ 2057400 w 6409368"/>
              <a:gd name="connsiteY58" fmla="*/ 531340 h 846438"/>
              <a:gd name="connsiteX59" fmla="*/ 2075935 w 6409368"/>
              <a:gd name="connsiteY59" fmla="*/ 549875 h 846438"/>
              <a:gd name="connsiteX60" fmla="*/ 2100649 w 6409368"/>
              <a:gd name="connsiteY60" fmla="*/ 586946 h 846438"/>
              <a:gd name="connsiteX61" fmla="*/ 2113006 w 6409368"/>
              <a:gd name="connsiteY61" fmla="*/ 624016 h 846438"/>
              <a:gd name="connsiteX62" fmla="*/ 2131541 w 6409368"/>
              <a:gd name="connsiteY62" fmla="*/ 642551 h 846438"/>
              <a:gd name="connsiteX63" fmla="*/ 2143897 w 6409368"/>
              <a:gd name="connsiteY63" fmla="*/ 661086 h 846438"/>
              <a:gd name="connsiteX64" fmla="*/ 2199503 w 6409368"/>
              <a:gd name="connsiteY64" fmla="*/ 698156 h 846438"/>
              <a:gd name="connsiteX65" fmla="*/ 2218038 w 6409368"/>
              <a:gd name="connsiteY65" fmla="*/ 710513 h 846438"/>
              <a:gd name="connsiteX66" fmla="*/ 2273643 w 6409368"/>
              <a:gd name="connsiteY66" fmla="*/ 722870 h 846438"/>
              <a:gd name="connsiteX67" fmla="*/ 2378676 w 6409368"/>
              <a:gd name="connsiteY67" fmla="*/ 710513 h 846438"/>
              <a:gd name="connsiteX68" fmla="*/ 2434281 w 6409368"/>
              <a:gd name="connsiteY68" fmla="*/ 691978 h 846438"/>
              <a:gd name="connsiteX69" fmla="*/ 2452816 w 6409368"/>
              <a:gd name="connsiteY69" fmla="*/ 685800 h 846438"/>
              <a:gd name="connsiteX70" fmla="*/ 2471351 w 6409368"/>
              <a:gd name="connsiteY70" fmla="*/ 673443 h 846438"/>
              <a:gd name="connsiteX71" fmla="*/ 2489887 w 6409368"/>
              <a:gd name="connsiteY71" fmla="*/ 667265 h 846438"/>
              <a:gd name="connsiteX72" fmla="*/ 2526957 w 6409368"/>
              <a:gd name="connsiteY72" fmla="*/ 642551 h 846438"/>
              <a:gd name="connsiteX73" fmla="*/ 2545492 w 6409368"/>
              <a:gd name="connsiteY73" fmla="*/ 630194 h 846438"/>
              <a:gd name="connsiteX74" fmla="*/ 2576384 w 6409368"/>
              <a:gd name="connsiteY74" fmla="*/ 574589 h 846438"/>
              <a:gd name="connsiteX75" fmla="*/ 2588741 w 6409368"/>
              <a:gd name="connsiteY75" fmla="*/ 556054 h 846438"/>
              <a:gd name="connsiteX76" fmla="*/ 2619633 w 6409368"/>
              <a:gd name="connsiteY76" fmla="*/ 518983 h 846438"/>
              <a:gd name="connsiteX77" fmla="*/ 2650524 w 6409368"/>
              <a:gd name="connsiteY77" fmla="*/ 463378 h 846438"/>
              <a:gd name="connsiteX78" fmla="*/ 2662881 w 6409368"/>
              <a:gd name="connsiteY78" fmla="*/ 444843 h 846438"/>
              <a:gd name="connsiteX79" fmla="*/ 2675238 w 6409368"/>
              <a:gd name="connsiteY79" fmla="*/ 407773 h 846438"/>
              <a:gd name="connsiteX80" fmla="*/ 2693773 w 6409368"/>
              <a:gd name="connsiteY80" fmla="*/ 370702 h 846438"/>
              <a:gd name="connsiteX81" fmla="*/ 2730843 w 6409368"/>
              <a:gd name="connsiteY81" fmla="*/ 352167 h 846438"/>
              <a:gd name="connsiteX82" fmla="*/ 2743200 w 6409368"/>
              <a:gd name="connsiteY82" fmla="*/ 333632 h 846438"/>
              <a:gd name="connsiteX83" fmla="*/ 2761735 w 6409368"/>
              <a:gd name="connsiteY83" fmla="*/ 327454 h 846438"/>
              <a:gd name="connsiteX84" fmla="*/ 2798806 w 6409368"/>
              <a:gd name="connsiteY84" fmla="*/ 308919 h 846438"/>
              <a:gd name="connsiteX85" fmla="*/ 2817341 w 6409368"/>
              <a:gd name="connsiteY85" fmla="*/ 296562 h 846438"/>
              <a:gd name="connsiteX86" fmla="*/ 2860589 w 6409368"/>
              <a:gd name="connsiteY86" fmla="*/ 315097 h 846438"/>
              <a:gd name="connsiteX87" fmla="*/ 2879124 w 6409368"/>
              <a:gd name="connsiteY87" fmla="*/ 321275 h 846438"/>
              <a:gd name="connsiteX88" fmla="*/ 2910016 w 6409368"/>
              <a:gd name="connsiteY88" fmla="*/ 333632 h 846438"/>
              <a:gd name="connsiteX89" fmla="*/ 2934730 w 6409368"/>
              <a:gd name="connsiteY89" fmla="*/ 345989 h 846438"/>
              <a:gd name="connsiteX90" fmla="*/ 2984157 w 6409368"/>
              <a:gd name="connsiteY90" fmla="*/ 358346 h 846438"/>
              <a:gd name="connsiteX91" fmla="*/ 3002692 w 6409368"/>
              <a:gd name="connsiteY91" fmla="*/ 364524 h 846438"/>
              <a:gd name="connsiteX92" fmla="*/ 3021227 w 6409368"/>
              <a:gd name="connsiteY92" fmla="*/ 376881 h 846438"/>
              <a:gd name="connsiteX93" fmla="*/ 3027406 w 6409368"/>
              <a:gd name="connsiteY93" fmla="*/ 395416 h 846438"/>
              <a:gd name="connsiteX94" fmla="*/ 3039762 w 6409368"/>
              <a:gd name="connsiteY94" fmla="*/ 413951 h 846438"/>
              <a:gd name="connsiteX95" fmla="*/ 3070654 w 6409368"/>
              <a:gd name="connsiteY95" fmla="*/ 451021 h 846438"/>
              <a:gd name="connsiteX96" fmla="*/ 3095368 w 6409368"/>
              <a:gd name="connsiteY96" fmla="*/ 481913 h 846438"/>
              <a:gd name="connsiteX97" fmla="*/ 3126260 w 6409368"/>
              <a:gd name="connsiteY97" fmla="*/ 512805 h 846438"/>
              <a:gd name="connsiteX98" fmla="*/ 3157151 w 6409368"/>
              <a:gd name="connsiteY98" fmla="*/ 543697 h 846438"/>
              <a:gd name="connsiteX99" fmla="*/ 3175687 w 6409368"/>
              <a:gd name="connsiteY99" fmla="*/ 580767 h 846438"/>
              <a:gd name="connsiteX100" fmla="*/ 3194222 w 6409368"/>
              <a:gd name="connsiteY100" fmla="*/ 593124 h 846438"/>
              <a:gd name="connsiteX101" fmla="*/ 3206578 w 6409368"/>
              <a:gd name="connsiteY101" fmla="*/ 611659 h 846438"/>
              <a:gd name="connsiteX102" fmla="*/ 3212757 w 6409368"/>
              <a:gd name="connsiteY102" fmla="*/ 630194 h 846438"/>
              <a:gd name="connsiteX103" fmla="*/ 3231292 w 6409368"/>
              <a:gd name="connsiteY103" fmla="*/ 636373 h 846438"/>
              <a:gd name="connsiteX104" fmla="*/ 3243649 w 6409368"/>
              <a:gd name="connsiteY104" fmla="*/ 654908 h 846438"/>
              <a:gd name="connsiteX105" fmla="*/ 3249827 w 6409368"/>
              <a:gd name="connsiteY105" fmla="*/ 673443 h 846438"/>
              <a:gd name="connsiteX106" fmla="*/ 3286897 w 6409368"/>
              <a:gd name="connsiteY106" fmla="*/ 691978 h 846438"/>
              <a:gd name="connsiteX107" fmla="*/ 3361038 w 6409368"/>
              <a:gd name="connsiteY107" fmla="*/ 679621 h 846438"/>
              <a:gd name="connsiteX108" fmla="*/ 3398108 w 6409368"/>
              <a:gd name="connsiteY108" fmla="*/ 667265 h 846438"/>
              <a:gd name="connsiteX109" fmla="*/ 3416643 w 6409368"/>
              <a:gd name="connsiteY109" fmla="*/ 654908 h 846438"/>
              <a:gd name="connsiteX110" fmla="*/ 3435178 w 6409368"/>
              <a:gd name="connsiteY110" fmla="*/ 636373 h 846438"/>
              <a:gd name="connsiteX111" fmla="*/ 3453714 w 6409368"/>
              <a:gd name="connsiteY111" fmla="*/ 630194 h 846438"/>
              <a:gd name="connsiteX112" fmla="*/ 3484606 w 6409368"/>
              <a:gd name="connsiteY112" fmla="*/ 605481 h 846438"/>
              <a:gd name="connsiteX113" fmla="*/ 3515497 w 6409368"/>
              <a:gd name="connsiteY113" fmla="*/ 568411 h 846438"/>
              <a:gd name="connsiteX114" fmla="*/ 3534033 w 6409368"/>
              <a:gd name="connsiteY114" fmla="*/ 556054 h 846438"/>
              <a:gd name="connsiteX115" fmla="*/ 3546389 w 6409368"/>
              <a:gd name="connsiteY115" fmla="*/ 537519 h 846438"/>
              <a:gd name="connsiteX116" fmla="*/ 3564924 w 6409368"/>
              <a:gd name="connsiteY116" fmla="*/ 494270 h 846438"/>
              <a:gd name="connsiteX117" fmla="*/ 3583460 w 6409368"/>
              <a:gd name="connsiteY117" fmla="*/ 481913 h 846438"/>
              <a:gd name="connsiteX118" fmla="*/ 3595816 w 6409368"/>
              <a:gd name="connsiteY118" fmla="*/ 463378 h 846438"/>
              <a:gd name="connsiteX119" fmla="*/ 3601995 w 6409368"/>
              <a:gd name="connsiteY119" fmla="*/ 444843 h 846438"/>
              <a:gd name="connsiteX120" fmla="*/ 3620530 w 6409368"/>
              <a:gd name="connsiteY120" fmla="*/ 426308 h 846438"/>
              <a:gd name="connsiteX121" fmla="*/ 3632887 w 6409368"/>
              <a:gd name="connsiteY121" fmla="*/ 407773 h 846438"/>
              <a:gd name="connsiteX122" fmla="*/ 3639065 w 6409368"/>
              <a:gd name="connsiteY122" fmla="*/ 389238 h 846438"/>
              <a:gd name="connsiteX123" fmla="*/ 3669957 w 6409368"/>
              <a:gd name="connsiteY123" fmla="*/ 352167 h 846438"/>
              <a:gd name="connsiteX124" fmla="*/ 3676135 w 6409368"/>
              <a:gd name="connsiteY124" fmla="*/ 333632 h 846438"/>
              <a:gd name="connsiteX125" fmla="*/ 3713206 w 6409368"/>
              <a:gd name="connsiteY125" fmla="*/ 278027 h 846438"/>
              <a:gd name="connsiteX126" fmla="*/ 3725562 w 6409368"/>
              <a:gd name="connsiteY126" fmla="*/ 259492 h 846438"/>
              <a:gd name="connsiteX127" fmla="*/ 3731741 w 6409368"/>
              <a:gd name="connsiteY127" fmla="*/ 240956 h 846438"/>
              <a:gd name="connsiteX128" fmla="*/ 3762633 w 6409368"/>
              <a:gd name="connsiteY128" fmla="*/ 203886 h 846438"/>
              <a:gd name="connsiteX129" fmla="*/ 3793524 w 6409368"/>
              <a:gd name="connsiteY129" fmla="*/ 148281 h 846438"/>
              <a:gd name="connsiteX130" fmla="*/ 3805881 w 6409368"/>
              <a:gd name="connsiteY130" fmla="*/ 129746 h 846438"/>
              <a:gd name="connsiteX131" fmla="*/ 3818238 w 6409368"/>
              <a:gd name="connsiteY131" fmla="*/ 111211 h 846438"/>
              <a:gd name="connsiteX132" fmla="*/ 3824416 w 6409368"/>
              <a:gd name="connsiteY132" fmla="*/ 92675 h 846438"/>
              <a:gd name="connsiteX133" fmla="*/ 3861487 w 6409368"/>
              <a:gd name="connsiteY133" fmla="*/ 67962 h 846438"/>
              <a:gd name="connsiteX134" fmla="*/ 3880022 w 6409368"/>
              <a:gd name="connsiteY134" fmla="*/ 49427 h 846438"/>
              <a:gd name="connsiteX135" fmla="*/ 3898557 w 6409368"/>
              <a:gd name="connsiteY135" fmla="*/ 43248 h 846438"/>
              <a:gd name="connsiteX136" fmla="*/ 3904735 w 6409368"/>
              <a:gd name="connsiteY136" fmla="*/ 24713 h 846438"/>
              <a:gd name="connsiteX137" fmla="*/ 3941806 w 6409368"/>
              <a:gd name="connsiteY137" fmla="*/ 12356 h 846438"/>
              <a:gd name="connsiteX138" fmla="*/ 3966519 w 6409368"/>
              <a:gd name="connsiteY138" fmla="*/ 0 h 846438"/>
              <a:gd name="connsiteX139" fmla="*/ 4127157 w 6409368"/>
              <a:gd name="connsiteY139" fmla="*/ 6178 h 846438"/>
              <a:gd name="connsiteX140" fmla="*/ 4151870 w 6409368"/>
              <a:gd name="connsiteY140" fmla="*/ 12356 h 846438"/>
              <a:gd name="connsiteX141" fmla="*/ 4164227 w 6409368"/>
              <a:gd name="connsiteY141" fmla="*/ 30892 h 846438"/>
              <a:gd name="connsiteX142" fmla="*/ 4201297 w 6409368"/>
              <a:gd name="connsiteY142" fmla="*/ 49427 h 846438"/>
              <a:gd name="connsiteX143" fmla="*/ 4226011 w 6409368"/>
              <a:gd name="connsiteY143" fmla="*/ 86497 h 846438"/>
              <a:gd name="connsiteX144" fmla="*/ 4263081 w 6409368"/>
              <a:gd name="connsiteY144" fmla="*/ 123567 h 846438"/>
              <a:gd name="connsiteX145" fmla="*/ 4287795 w 6409368"/>
              <a:gd name="connsiteY145" fmla="*/ 160638 h 846438"/>
              <a:gd name="connsiteX146" fmla="*/ 4293973 w 6409368"/>
              <a:gd name="connsiteY146" fmla="*/ 179173 h 846438"/>
              <a:gd name="connsiteX147" fmla="*/ 4312508 w 6409368"/>
              <a:gd name="connsiteY147" fmla="*/ 203886 h 846438"/>
              <a:gd name="connsiteX148" fmla="*/ 4331043 w 6409368"/>
              <a:gd name="connsiteY148" fmla="*/ 240956 h 846438"/>
              <a:gd name="connsiteX149" fmla="*/ 4337222 w 6409368"/>
              <a:gd name="connsiteY149" fmla="*/ 259492 h 846438"/>
              <a:gd name="connsiteX150" fmla="*/ 4374292 w 6409368"/>
              <a:gd name="connsiteY150" fmla="*/ 308919 h 846438"/>
              <a:gd name="connsiteX151" fmla="*/ 4405184 w 6409368"/>
              <a:gd name="connsiteY151" fmla="*/ 364524 h 846438"/>
              <a:gd name="connsiteX152" fmla="*/ 4429897 w 6409368"/>
              <a:gd name="connsiteY152" fmla="*/ 413951 h 846438"/>
              <a:gd name="connsiteX153" fmla="*/ 4448433 w 6409368"/>
              <a:gd name="connsiteY153" fmla="*/ 457200 h 846438"/>
              <a:gd name="connsiteX154" fmla="*/ 4466968 w 6409368"/>
              <a:gd name="connsiteY154" fmla="*/ 475735 h 846438"/>
              <a:gd name="connsiteX155" fmla="*/ 4485503 w 6409368"/>
              <a:gd name="connsiteY155" fmla="*/ 518983 h 846438"/>
              <a:gd name="connsiteX156" fmla="*/ 4510216 w 6409368"/>
              <a:gd name="connsiteY156" fmla="*/ 556054 h 846438"/>
              <a:gd name="connsiteX157" fmla="*/ 4528751 w 6409368"/>
              <a:gd name="connsiteY157" fmla="*/ 593124 h 846438"/>
              <a:gd name="connsiteX158" fmla="*/ 4534930 w 6409368"/>
              <a:gd name="connsiteY158" fmla="*/ 611659 h 846438"/>
              <a:gd name="connsiteX159" fmla="*/ 4565822 w 6409368"/>
              <a:gd name="connsiteY159" fmla="*/ 648729 h 846438"/>
              <a:gd name="connsiteX160" fmla="*/ 4590535 w 6409368"/>
              <a:gd name="connsiteY160" fmla="*/ 685800 h 846438"/>
              <a:gd name="connsiteX161" fmla="*/ 4615249 w 6409368"/>
              <a:gd name="connsiteY161" fmla="*/ 722870 h 846438"/>
              <a:gd name="connsiteX162" fmla="*/ 4633784 w 6409368"/>
              <a:gd name="connsiteY162" fmla="*/ 759940 h 846438"/>
              <a:gd name="connsiteX163" fmla="*/ 4652319 w 6409368"/>
              <a:gd name="connsiteY163" fmla="*/ 772297 h 846438"/>
              <a:gd name="connsiteX164" fmla="*/ 4664676 w 6409368"/>
              <a:gd name="connsiteY164" fmla="*/ 790832 h 846438"/>
              <a:gd name="connsiteX165" fmla="*/ 4701746 w 6409368"/>
              <a:gd name="connsiteY165" fmla="*/ 809367 h 846438"/>
              <a:gd name="connsiteX166" fmla="*/ 4757351 w 6409368"/>
              <a:gd name="connsiteY166" fmla="*/ 834081 h 846438"/>
              <a:gd name="connsiteX167" fmla="*/ 4775887 w 6409368"/>
              <a:gd name="connsiteY167" fmla="*/ 840259 h 846438"/>
              <a:gd name="connsiteX168" fmla="*/ 4794422 w 6409368"/>
              <a:gd name="connsiteY168" fmla="*/ 846438 h 846438"/>
              <a:gd name="connsiteX169" fmla="*/ 4850027 w 6409368"/>
              <a:gd name="connsiteY169" fmla="*/ 840259 h 846438"/>
              <a:gd name="connsiteX170" fmla="*/ 4868562 w 6409368"/>
              <a:gd name="connsiteY170" fmla="*/ 834081 h 846438"/>
              <a:gd name="connsiteX171" fmla="*/ 4899454 w 6409368"/>
              <a:gd name="connsiteY171" fmla="*/ 809367 h 846438"/>
              <a:gd name="connsiteX172" fmla="*/ 4911811 w 6409368"/>
              <a:gd name="connsiteY172" fmla="*/ 790832 h 846438"/>
              <a:gd name="connsiteX173" fmla="*/ 4924168 w 6409368"/>
              <a:gd name="connsiteY173" fmla="*/ 753762 h 846438"/>
              <a:gd name="connsiteX174" fmla="*/ 4936524 w 6409368"/>
              <a:gd name="connsiteY174" fmla="*/ 735227 h 846438"/>
              <a:gd name="connsiteX175" fmla="*/ 4948881 w 6409368"/>
              <a:gd name="connsiteY175" fmla="*/ 698156 h 846438"/>
              <a:gd name="connsiteX176" fmla="*/ 4955060 w 6409368"/>
              <a:gd name="connsiteY176" fmla="*/ 679621 h 846438"/>
              <a:gd name="connsiteX177" fmla="*/ 4979773 w 6409368"/>
              <a:gd name="connsiteY177" fmla="*/ 630194 h 846438"/>
              <a:gd name="connsiteX178" fmla="*/ 4992130 w 6409368"/>
              <a:gd name="connsiteY178" fmla="*/ 611659 h 846438"/>
              <a:gd name="connsiteX179" fmla="*/ 5016843 w 6409368"/>
              <a:gd name="connsiteY179" fmla="*/ 568411 h 846438"/>
              <a:gd name="connsiteX180" fmla="*/ 5023022 w 6409368"/>
              <a:gd name="connsiteY180" fmla="*/ 543697 h 846438"/>
              <a:gd name="connsiteX181" fmla="*/ 5035378 w 6409368"/>
              <a:gd name="connsiteY181" fmla="*/ 506627 h 846438"/>
              <a:gd name="connsiteX182" fmla="*/ 5047735 w 6409368"/>
              <a:gd name="connsiteY182" fmla="*/ 469556 h 846438"/>
              <a:gd name="connsiteX183" fmla="*/ 5060092 w 6409368"/>
              <a:gd name="connsiteY183" fmla="*/ 432486 h 846438"/>
              <a:gd name="connsiteX184" fmla="*/ 5078627 w 6409368"/>
              <a:gd name="connsiteY184" fmla="*/ 383059 h 846438"/>
              <a:gd name="connsiteX185" fmla="*/ 5084806 w 6409368"/>
              <a:gd name="connsiteY185" fmla="*/ 364524 h 846438"/>
              <a:gd name="connsiteX186" fmla="*/ 5109519 w 6409368"/>
              <a:gd name="connsiteY186" fmla="*/ 345989 h 846438"/>
              <a:gd name="connsiteX187" fmla="*/ 5146589 w 6409368"/>
              <a:gd name="connsiteY187" fmla="*/ 327454 h 846438"/>
              <a:gd name="connsiteX188" fmla="*/ 5165124 w 6409368"/>
              <a:gd name="connsiteY188" fmla="*/ 315097 h 846438"/>
              <a:gd name="connsiteX189" fmla="*/ 5270157 w 6409368"/>
              <a:gd name="connsiteY189" fmla="*/ 315097 h 846438"/>
              <a:gd name="connsiteX190" fmla="*/ 5319584 w 6409368"/>
              <a:gd name="connsiteY190" fmla="*/ 339811 h 846438"/>
              <a:gd name="connsiteX191" fmla="*/ 5369011 w 6409368"/>
              <a:gd name="connsiteY191" fmla="*/ 364524 h 846438"/>
              <a:gd name="connsiteX192" fmla="*/ 5412260 w 6409368"/>
              <a:gd name="connsiteY192" fmla="*/ 376881 h 846438"/>
              <a:gd name="connsiteX193" fmla="*/ 5430795 w 6409368"/>
              <a:gd name="connsiteY193" fmla="*/ 389238 h 846438"/>
              <a:gd name="connsiteX194" fmla="*/ 5449330 w 6409368"/>
              <a:gd name="connsiteY194" fmla="*/ 395416 h 846438"/>
              <a:gd name="connsiteX195" fmla="*/ 5504935 w 6409368"/>
              <a:gd name="connsiteY195" fmla="*/ 426308 h 846438"/>
              <a:gd name="connsiteX196" fmla="*/ 5560541 w 6409368"/>
              <a:gd name="connsiteY196" fmla="*/ 469556 h 846438"/>
              <a:gd name="connsiteX197" fmla="*/ 5579076 w 6409368"/>
              <a:gd name="connsiteY197" fmla="*/ 481913 h 846438"/>
              <a:gd name="connsiteX198" fmla="*/ 5603789 w 6409368"/>
              <a:gd name="connsiteY198" fmla="*/ 488092 h 846438"/>
              <a:gd name="connsiteX199" fmla="*/ 5622324 w 6409368"/>
              <a:gd name="connsiteY199" fmla="*/ 500448 h 846438"/>
              <a:gd name="connsiteX200" fmla="*/ 5653216 w 6409368"/>
              <a:gd name="connsiteY200" fmla="*/ 531340 h 846438"/>
              <a:gd name="connsiteX201" fmla="*/ 5677930 w 6409368"/>
              <a:gd name="connsiteY201" fmla="*/ 586946 h 846438"/>
              <a:gd name="connsiteX202" fmla="*/ 5696465 w 6409368"/>
              <a:gd name="connsiteY202" fmla="*/ 624016 h 846438"/>
              <a:gd name="connsiteX203" fmla="*/ 5702643 w 6409368"/>
              <a:gd name="connsiteY203" fmla="*/ 642551 h 846438"/>
              <a:gd name="connsiteX204" fmla="*/ 5721178 w 6409368"/>
              <a:gd name="connsiteY204" fmla="*/ 654908 h 846438"/>
              <a:gd name="connsiteX205" fmla="*/ 5739714 w 6409368"/>
              <a:gd name="connsiteY205" fmla="*/ 691978 h 846438"/>
              <a:gd name="connsiteX206" fmla="*/ 5758249 w 6409368"/>
              <a:gd name="connsiteY206" fmla="*/ 704335 h 846438"/>
              <a:gd name="connsiteX207" fmla="*/ 5782962 w 6409368"/>
              <a:gd name="connsiteY207" fmla="*/ 741405 h 846438"/>
              <a:gd name="connsiteX208" fmla="*/ 5820033 w 6409368"/>
              <a:gd name="connsiteY208" fmla="*/ 766119 h 846438"/>
              <a:gd name="connsiteX209" fmla="*/ 5887995 w 6409368"/>
              <a:gd name="connsiteY209" fmla="*/ 747583 h 846438"/>
              <a:gd name="connsiteX210" fmla="*/ 5894173 w 6409368"/>
              <a:gd name="connsiteY210" fmla="*/ 729048 h 846438"/>
              <a:gd name="connsiteX211" fmla="*/ 5912708 w 6409368"/>
              <a:gd name="connsiteY211" fmla="*/ 617838 h 846438"/>
              <a:gd name="connsiteX212" fmla="*/ 5918887 w 6409368"/>
              <a:gd name="connsiteY212" fmla="*/ 593124 h 846438"/>
              <a:gd name="connsiteX213" fmla="*/ 5931243 w 6409368"/>
              <a:gd name="connsiteY213" fmla="*/ 574589 h 846438"/>
              <a:gd name="connsiteX214" fmla="*/ 5943600 w 6409368"/>
              <a:gd name="connsiteY214" fmla="*/ 537519 h 846438"/>
              <a:gd name="connsiteX215" fmla="*/ 5949778 w 6409368"/>
              <a:gd name="connsiteY215" fmla="*/ 518983 h 846438"/>
              <a:gd name="connsiteX216" fmla="*/ 5974492 w 6409368"/>
              <a:gd name="connsiteY216" fmla="*/ 481913 h 846438"/>
              <a:gd name="connsiteX217" fmla="*/ 5986849 w 6409368"/>
              <a:gd name="connsiteY217" fmla="*/ 444843 h 846438"/>
              <a:gd name="connsiteX218" fmla="*/ 5993027 w 6409368"/>
              <a:gd name="connsiteY218" fmla="*/ 426308 h 846438"/>
              <a:gd name="connsiteX219" fmla="*/ 6005384 w 6409368"/>
              <a:gd name="connsiteY219" fmla="*/ 407773 h 846438"/>
              <a:gd name="connsiteX220" fmla="*/ 6017741 w 6409368"/>
              <a:gd name="connsiteY220" fmla="*/ 370702 h 846438"/>
              <a:gd name="connsiteX221" fmla="*/ 6030097 w 6409368"/>
              <a:gd name="connsiteY221" fmla="*/ 352167 h 846438"/>
              <a:gd name="connsiteX222" fmla="*/ 6036276 w 6409368"/>
              <a:gd name="connsiteY222" fmla="*/ 333632 h 846438"/>
              <a:gd name="connsiteX223" fmla="*/ 6048633 w 6409368"/>
              <a:gd name="connsiteY223" fmla="*/ 308919 h 846438"/>
              <a:gd name="connsiteX224" fmla="*/ 6060989 w 6409368"/>
              <a:gd name="connsiteY224" fmla="*/ 290383 h 846438"/>
              <a:gd name="connsiteX225" fmla="*/ 6085703 w 6409368"/>
              <a:gd name="connsiteY225" fmla="*/ 234778 h 846438"/>
              <a:gd name="connsiteX226" fmla="*/ 6098060 w 6409368"/>
              <a:gd name="connsiteY226" fmla="*/ 197708 h 846438"/>
              <a:gd name="connsiteX227" fmla="*/ 6104238 w 6409368"/>
              <a:gd name="connsiteY227" fmla="*/ 179173 h 846438"/>
              <a:gd name="connsiteX228" fmla="*/ 6122773 w 6409368"/>
              <a:gd name="connsiteY228" fmla="*/ 166816 h 846438"/>
              <a:gd name="connsiteX229" fmla="*/ 6147487 w 6409368"/>
              <a:gd name="connsiteY229" fmla="*/ 92675 h 846438"/>
              <a:gd name="connsiteX230" fmla="*/ 6153665 w 6409368"/>
              <a:gd name="connsiteY230" fmla="*/ 74140 h 846438"/>
              <a:gd name="connsiteX231" fmla="*/ 6190735 w 6409368"/>
              <a:gd name="connsiteY231" fmla="*/ 61783 h 846438"/>
              <a:gd name="connsiteX232" fmla="*/ 6227806 w 6409368"/>
              <a:gd name="connsiteY232" fmla="*/ 43248 h 846438"/>
              <a:gd name="connsiteX233" fmla="*/ 6289589 w 6409368"/>
              <a:gd name="connsiteY233" fmla="*/ 49427 h 846438"/>
              <a:gd name="connsiteX234" fmla="*/ 6326660 w 6409368"/>
              <a:gd name="connsiteY234" fmla="*/ 67962 h 846438"/>
              <a:gd name="connsiteX235" fmla="*/ 6345195 w 6409368"/>
              <a:gd name="connsiteY235" fmla="*/ 74140 h 846438"/>
              <a:gd name="connsiteX236" fmla="*/ 6382265 w 6409368"/>
              <a:gd name="connsiteY236" fmla="*/ 98854 h 846438"/>
              <a:gd name="connsiteX237" fmla="*/ 6369908 w 6409368"/>
              <a:gd name="connsiteY237" fmla="*/ 111211 h 8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6409368" h="846438">
                <a:moveTo>
                  <a:pt x="0" y="624016"/>
                </a:moveTo>
                <a:cubicBezTo>
                  <a:pt x="4142" y="599162"/>
                  <a:pt x="1159" y="585787"/>
                  <a:pt x="18535" y="568411"/>
                </a:cubicBezTo>
                <a:cubicBezTo>
                  <a:pt x="23786" y="563160"/>
                  <a:pt x="30892" y="560173"/>
                  <a:pt x="37070" y="556054"/>
                </a:cubicBezTo>
                <a:cubicBezTo>
                  <a:pt x="50551" y="515614"/>
                  <a:pt x="31828" y="555305"/>
                  <a:pt x="61784" y="531340"/>
                </a:cubicBezTo>
                <a:cubicBezTo>
                  <a:pt x="67582" y="526701"/>
                  <a:pt x="68553" y="517695"/>
                  <a:pt x="74141" y="512805"/>
                </a:cubicBezTo>
                <a:cubicBezTo>
                  <a:pt x="85317" y="503026"/>
                  <a:pt x="111211" y="488092"/>
                  <a:pt x="111211" y="488092"/>
                </a:cubicBezTo>
                <a:cubicBezTo>
                  <a:pt x="115330" y="481913"/>
                  <a:pt x="117980" y="474446"/>
                  <a:pt x="123568" y="469556"/>
                </a:cubicBezTo>
                <a:cubicBezTo>
                  <a:pt x="149714" y="446678"/>
                  <a:pt x="153716" y="447150"/>
                  <a:pt x="179173" y="438665"/>
                </a:cubicBezTo>
                <a:cubicBezTo>
                  <a:pt x="185351" y="434546"/>
                  <a:pt x="191067" y="429629"/>
                  <a:pt x="197708" y="426308"/>
                </a:cubicBezTo>
                <a:cubicBezTo>
                  <a:pt x="207589" y="421367"/>
                  <a:pt x="231712" y="416592"/>
                  <a:pt x="240957" y="413951"/>
                </a:cubicBezTo>
                <a:cubicBezTo>
                  <a:pt x="247219" y="412162"/>
                  <a:pt x="253135" y="409186"/>
                  <a:pt x="259492" y="407773"/>
                </a:cubicBezTo>
                <a:cubicBezTo>
                  <a:pt x="274937" y="404341"/>
                  <a:pt x="325998" y="397389"/>
                  <a:pt x="339811" y="395416"/>
                </a:cubicBezTo>
                <a:cubicBezTo>
                  <a:pt x="395416" y="397475"/>
                  <a:pt x="451107" y="397893"/>
                  <a:pt x="506627" y="401594"/>
                </a:cubicBezTo>
                <a:cubicBezTo>
                  <a:pt x="529911" y="403146"/>
                  <a:pt x="541042" y="425421"/>
                  <a:pt x="562233" y="432486"/>
                </a:cubicBezTo>
                <a:cubicBezTo>
                  <a:pt x="568411" y="434546"/>
                  <a:pt x="575075" y="435502"/>
                  <a:pt x="580768" y="438665"/>
                </a:cubicBezTo>
                <a:cubicBezTo>
                  <a:pt x="593750" y="445877"/>
                  <a:pt x="603749" y="458682"/>
                  <a:pt x="617838" y="463378"/>
                </a:cubicBezTo>
                <a:cubicBezTo>
                  <a:pt x="653849" y="475381"/>
                  <a:pt x="630547" y="466643"/>
                  <a:pt x="685800" y="494270"/>
                </a:cubicBezTo>
                <a:cubicBezTo>
                  <a:pt x="694038" y="498389"/>
                  <a:pt x="702850" y="501518"/>
                  <a:pt x="710514" y="506627"/>
                </a:cubicBezTo>
                <a:cubicBezTo>
                  <a:pt x="716692" y="510746"/>
                  <a:pt x="722408" y="515662"/>
                  <a:pt x="729049" y="518983"/>
                </a:cubicBezTo>
                <a:cubicBezTo>
                  <a:pt x="734874" y="521896"/>
                  <a:pt x="741891" y="521999"/>
                  <a:pt x="747584" y="525162"/>
                </a:cubicBezTo>
                <a:cubicBezTo>
                  <a:pt x="747594" y="525168"/>
                  <a:pt x="793917" y="556050"/>
                  <a:pt x="803189" y="562232"/>
                </a:cubicBezTo>
                <a:cubicBezTo>
                  <a:pt x="809367" y="566351"/>
                  <a:pt x="814679" y="572241"/>
                  <a:pt x="821724" y="574589"/>
                </a:cubicBezTo>
                <a:lnTo>
                  <a:pt x="840260" y="580767"/>
                </a:lnTo>
                <a:cubicBezTo>
                  <a:pt x="851899" y="592406"/>
                  <a:pt x="861848" y="604778"/>
                  <a:pt x="877330" y="611659"/>
                </a:cubicBezTo>
                <a:cubicBezTo>
                  <a:pt x="889232" y="616949"/>
                  <a:pt x="914400" y="624016"/>
                  <a:pt x="914400" y="624016"/>
                </a:cubicBezTo>
                <a:cubicBezTo>
                  <a:pt x="926757" y="632254"/>
                  <a:pt x="937381" y="644033"/>
                  <a:pt x="951470" y="648729"/>
                </a:cubicBezTo>
                <a:cubicBezTo>
                  <a:pt x="963827" y="652848"/>
                  <a:pt x="975905" y="657927"/>
                  <a:pt x="988541" y="661086"/>
                </a:cubicBezTo>
                <a:cubicBezTo>
                  <a:pt x="1019572" y="668845"/>
                  <a:pt x="1005198" y="664580"/>
                  <a:pt x="1031789" y="673443"/>
                </a:cubicBezTo>
                <a:cubicBezTo>
                  <a:pt x="1066800" y="671384"/>
                  <a:pt x="1101925" y="670755"/>
                  <a:pt x="1136822" y="667265"/>
                </a:cubicBezTo>
                <a:cubicBezTo>
                  <a:pt x="1143302" y="666617"/>
                  <a:pt x="1149095" y="662875"/>
                  <a:pt x="1155357" y="661086"/>
                </a:cubicBezTo>
                <a:cubicBezTo>
                  <a:pt x="1163521" y="658753"/>
                  <a:pt x="1171832" y="656967"/>
                  <a:pt x="1180070" y="654908"/>
                </a:cubicBezTo>
                <a:lnTo>
                  <a:pt x="1254211" y="605481"/>
                </a:lnTo>
                <a:cubicBezTo>
                  <a:pt x="1260389" y="601362"/>
                  <a:pt x="1268291" y="599064"/>
                  <a:pt x="1272746" y="593124"/>
                </a:cubicBezTo>
                <a:cubicBezTo>
                  <a:pt x="1278924" y="584886"/>
                  <a:pt x="1285376" y="576847"/>
                  <a:pt x="1291281" y="568411"/>
                </a:cubicBezTo>
                <a:cubicBezTo>
                  <a:pt x="1291324" y="568349"/>
                  <a:pt x="1322152" y="522104"/>
                  <a:pt x="1328351" y="512805"/>
                </a:cubicBezTo>
                <a:cubicBezTo>
                  <a:pt x="1332470" y="506627"/>
                  <a:pt x="1338360" y="501314"/>
                  <a:pt x="1340708" y="494270"/>
                </a:cubicBezTo>
                <a:lnTo>
                  <a:pt x="1353065" y="457200"/>
                </a:lnTo>
                <a:cubicBezTo>
                  <a:pt x="1355124" y="451022"/>
                  <a:pt x="1354638" y="443270"/>
                  <a:pt x="1359243" y="438665"/>
                </a:cubicBezTo>
                <a:cubicBezTo>
                  <a:pt x="1365421" y="432486"/>
                  <a:pt x="1371065" y="425723"/>
                  <a:pt x="1377778" y="420129"/>
                </a:cubicBezTo>
                <a:cubicBezTo>
                  <a:pt x="1383483" y="415375"/>
                  <a:pt x="1390135" y="411892"/>
                  <a:pt x="1396314" y="407773"/>
                </a:cubicBezTo>
                <a:cubicBezTo>
                  <a:pt x="1401339" y="392698"/>
                  <a:pt x="1402872" y="382679"/>
                  <a:pt x="1414849" y="370702"/>
                </a:cubicBezTo>
                <a:cubicBezTo>
                  <a:pt x="1420099" y="365452"/>
                  <a:pt x="1427206" y="362465"/>
                  <a:pt x="1433384" y="358346"/>
                </a:cubicBezTo>
                <a:cubicBezTo>
                  <a:pt x="1444121" y="326133"/>
                  <a:pt x="1431622" y="350987"/>
                  <a:pt x="1458097" y="327454"/>
                </a:cubicBezTo>
                <a:cubicBezTo>
                  <a:pt x="1521574" y="271030"/>
                  <a:pt x="1471639" y="306068"/>
                  <a:pt x="1513703" y="278027"/>
                </a:cubicBezTo>
                <a:cubicBezTo>
                  <a:pt x="1579604" y="179171"/>
                  <a:pt x="1493108" y="298622"/>
                  <a:pt x="1575487" y="216243"/>
                </a:cubicBezTo>
                <a:cubicBezTo>
                  <a:pt x="1589150" y="202580"/>
                  <a:pt x="1595355" y="193952"/>
                  <a:pt x="1612557" y="185351"/>
                </a:cubicBezTo>
                <a:cubicBezTo>
                  <a:pt x="1618382" y="182439"/>
                  <a:pt x="1624914" y="181232"/>
                  <a:pt x="1631092" y="179173"/>
                </a:cubicBezTo>
                <a:cubicBezTo>
                  <a:pt x="1688757" y="181232"/>
                  <a:pt x="1746485" y="181963"/>
                  <a:pt x="1804087" y="185351"/>
                </a:cubicBezTo>
                <a:cubicBezTo>
                  <a:pt x="1816592" y="186087"/>
                  <a:pt x="1828832" y="189288"/>
                  <a:pt x="1841157" y="191529"/>
                </a:cubicBezTo>
                <a:cubicBezTo>
                  <a:pt x="1869906" y="196756"/>
                  <a:pt x="1870326" y="197277"/>
                  <a:pt x="1896762" y="203886"/>
                </a:cubicBezTo>
                <a:cubicBezTo>
                  <a:pt x="1909119" y="212124"/>
                  <a:pt x="1925595" y="216243"/>
                  <a:pt x="1933833" y="228600"/>
                </a:cubicBezTo>
                <a:lnTo>
                  <a:pt x="1970903" y="284205"/>
                </a:lnTo>
                <a:lnTo>
                  <a:pt x="1995616" y="321275"/>
                </a:lnTo>
                <a:cubicBezTo>
                  <a:pt x="1999735" y="333632"/>
                  <a:pt x="2004814" y="345709"/>
                  <a:pt x="2007973" y="358346"/>
                </a:cubicBezTo>
                <a:cubicBezTo>
                  <a:pt x="2010032" y="366584"/>
                  <a:pt x="2012755" y="374683"/>
                  <a:pt x="2014151" y="383059"/>
                </a:cubicBezTo>
                <a:cubicBezTo>
                  <a:pt x="2016881" y="399437"/>
                  <a:pt x="2015961" y="416467"/>
                  <a:pt x="2020330" y="432486"/>
                </a:cubicBezTo>
                <a:cubicBezTo>
                  <a:pt x="2022284" y="439650"/>
                  <a:pt x="2028568" y="444843"/>
                  <a:pt x="2032687" y="451021"/>
                </a:cubicBezTo>
                <a:cubicBezTo>
                  <a:pt x="2053459" y="513340"/>
                  <a:pt x="2021758" y="416653"/>
                  <a:pt x="2045043" y="494270"/>
                </a:cubicBezTo>
                <a:cubicBezTo>
                  <a:pt x="2048786" y="506746"/>
                  <a:pt x="2048190" y="522130"/>
                  <a:pt x="2057400" y="531340"/>
                </a:cubicBezTo>
                <a:cubicBezTo>
                  <a:pt x="2063578" y="537518"/>
                  <a:pt x="2070571" y="542978"/>
                  <a:pt x="2075935" y="549875"/>
                </a:cubicBezTo>
                <a:cubicBezTo>
                  <a:pt x="2085053" y="561598"/>
                  <a:pt x="2100649" y="586946"/>
                  <a:pt x="2100649" y="586946"/>
                </a:cubicBezTo>
                <a:cubicBezTo>
                  <a:pt x="2104768" y="599303"/>
                  <a:pt x="2103796" y="614806"/>
                  <a:pt x="2113006" y="624016"/>
                </a:cubicBezTo>
                <a:cubicBezTo>
                  <a:pt x="2119184" y="630194"/>
                  <a:pt x="2125947" y="635839"/>
                  <a:pt x="2131541" y="642551"/>
                </a:cubicBezTo>
                <a:cubicBezTo>
                  <a:pt x="2136295" y="648255"/>
                  <a:pt x="2138309" y="656196"/>
                  <a:pt x="2143897" y="661086"/>
                </a:cubicBezTo>
                <a:cubicBezTo>
                  <a:pt x="2143907" y="661095"/>
                  <a:pt x="2190230" y="691974"/>
                  <a:pt x="2199503" y="698156"/>
                </a:cubicBezTo>
                <a:cubicBezTo>
                  <a:pt x="2205681" y="702275"/>
                  <a:pt x="2210834" y="708712"/>
                  <a:pt x="2218038" y="710513"/>
                </a:cubicBezTo>
                <a:cubicBezTo>
                  <a:pt x="2252939" y="719239"/>
                  <a:pt x="2234425" y="715027"/>
                  <a:pt x="2273643" y="722870"/>
                </a:cubicBezTo>
                <a:cubicBezTo>
                  <a:pt x="2326457" y="718808"/>
                  <a:pt x="2339287" y="722330"/>
                  <a:pt x="2378676" y="710513"/>
                </a:cubicBezTo>
                <a:cubicBezTo>
                  <a:pt x="2397390" y="704899"/>
                  <a:pt x="2415746" y="698156"/>
                  <a:pt x="2434281" y="691978"/>
                </a:cubicBezTo>
                <a:lnTo>
                  <a:pt x="2452816" y="685800"/>
                </a:lnTo>
                <a:cubicBezTo>
                  <a:pt x="2458994" y="681681"/>
                  <a:pt x="2464709" y="676764"/>
                  <a:pt x="2471351" y="673443"/>
                </a:cubicBezTo>
                <a:cubicBezTo>
                  <a:pt x="2477176" y="670530"/>
                  <a:pt x="2484194" y="670428"/>
                  <a:pt x="2489887" y="667265"/>
                </a:cubicBezTo>
                <a:cubicBezTo>
                  <a:pt x="2502869" y="660053"/>
                  <a:pt x="2514600" y="650789"/>
                  <a:pt x="2526957" y="642551"/>
                </a:cubicBezTo>
                <a:lnTo>
                  <a:pt x="2545492" y="630194"/>
                </a:lnTo>
                <a:cubicBezTo>
                  <a:pt x="2556366" y="597570"/>
                  <a:pt x="2548057" y="617078"/>
                  <a:pt x="2576384" y="574589"/>
                </a:cubicBezTo>
                <a:cubicBezTo>
                  <a:pt x="2580503" y="568411"/>
                  <a:pt x="2583490" y="561305"/>
                  <a:pt x="2588741" y="556054"/>
                </a:cubicBezTo>
                <a:cubicBezTo>
                  <a:pt x="2612527" y="532268"/>
                  <a:pt x="2602429" y="544789"/>
                  <a:pt x="2619633" y="518983"/>
                </a:cubicBezTo>
                <a:cubicBezTo>
                  <a:pt x="2630507" y="486360"/>
                  <a:pt x="2622199" y="505866"/>
                  <a:pt x="2650524" y="463378"/>
                </a:cubicBezTo>
                <a:cubicBezTo>
                  <a:pt x="2654643" y="457200"/>
                  <a:pt x="2660533" y="451887"/>
                  <a:pt x="2662881" y="444843"/>
                </a:cubicBezTo>
                <a:lnTo>
                  <a:pt x="2675238" y="407773"/>
                </a:lnTo>
                <a:cubicBezTo>
                  <a:pt x="2680263" y="392697"/>
                  <a:pt x="2681795" y="382680"/>
                  <a:pt x="2693773" y="370702"/>
                </a:cubicBezTo>
                <a:cubicBezTo>
                  <a:pt x="2705748" y="358727"/>
                  <a:pt x="2715770" y="357192"/>
                  <a:pt x="2730843" y="352167"/>
                </a:cubicBezTo>
                <a:cubicBezTo>
                  <a:pt x="2734962" y="345989"/>
                  <a:pt x="2737402" y="338271"/>
                  <a:pt x="2743200" y="333632"/>
                </a:cubicBezTo>
                <a:cubicBezTo>
                  <a:pt x="2748285" y="329564"/>
                  <a:pt x="2755910" y="330366"/>
                  <a:pt x="2761735" y="327454"/>
                </a:cubicBezTo>
                <a:cubicBezTo>
                  <a:pt x="2809640" y="303501"/>
                  <a:pt x="2752218" y="324447"/>
                  <a:pt x="2798806" y="308919"/>
                </a:cubicBezTo>
                <a:cubicBezTo>
                  <a:pt x="2804984" y="304800"/>
                  <a:pt x="2809990" y="297612"/>
                  <a:pt x="2817341" y="296562"/>
                </a:cubicBezTo>
                <a:cubicBezTo>
                  <a:pt x="2837343" y="293704"/>
                  <a:pt x="2845408" y="307507"/>
                  <a:pt x="2860589" y="315097"/>
                </a:cubicBezTo>
                <a:cubicBezTo>
                  <a:pt x="2866414" y="318009"/>
                  <a:pt x="2873026" y="318988"/>
                  <a:pt x="2879124" y="321275"/>
                </a:cubicBezTo>
                <a:cubicBezTo>
                  <a:pt x="2889508" y="325169"/>
                  <a:pt x="2899881" y="329128"/>
                  <a:pt x="2910016" y="333632"/>
                </a:cubicBezTo>
                <a:cubicBezTo>
                  <a:pt x="2918433" y="337373"/>
                  <a:pt x="2925992" y="343076"/>
                  <a:pt x="2934730" y="345989"/>
                </a:cubicBezTo>
                <a:cubicBezTo>
                  <a:pt x="2950841" y="351359"/>
                  <a:pt x="2968046" y="352976"/>
                  <a:pt x="2984157" y="358346"/>
                </a:cubicBezTo>
                <a:lnTo>
                  <a:pt x="3002692" y="364524"/>
                </a:lnTo>
                <a:cubicBezTo>
                  <a:pt x="3008870" y="368643"/>
                  <a:pt x="3016588" y="371083"/>
                  <a:pt x="3021227" y="376881"/>
                </a:cubicBezTo>
                <a:cubicBezTo>
                  <a:pt x="3025295" y="381966"/>
                  <a:pt x="3024493" y="389591"/>
                  <a:pt x="3027406" y="395416"/>
                </a:cubicBezTo>
                <a:cubicBezTo>
                  <a:pt x="3030727" y="402057"/>
                  <a:pt x="3035008" y="408247"/>
                  <a:pt x="3039762" y="413951"/>
                </a:cubicBezTo>
                <a:cubicBezTo>
                  <a:pt x="3056843" y="434449"/>
                  <a:pt x="3059148" y="428010"/>
                  <a:pt x="3070654" y="451021"/>
                </a:cubicBezTo>
                <a:cubicBezTo>
                  <a:pt x="3085576" y="480864"/>
                  <a:pt x="3064123" y="461083"/>
                  <a:pt x="3095368" y="481913"/>
                </a:cubicBezTo>
                <a:cubicBezTo>
                  <a:pt x="3128316" y="531338"/>
                  <a:pt x="3085071" y="471616"/>
                  <a:pt x="3126260" y="512805"/>
                </a:cubicBezTo>
                <a:cubicBezTo>
                  <a:pt x="3167452" y="553997"/>
                  <a:pt x="3107720" y="510742"/>
                  <a:pt x="3157151" y="543697"/>
                </a:cubicBezTo>
                <a:cubicBezTo>
                  <a:pt x="3162177" y="558772"/>
                  <a:pt x="3163710" y="568790"/>
                  <a:pt x="3175687" y="580767"/>
                </a:cubicBezTo>
                <a:cubicBezTo>
                  <a:pt x="3180938" y="586018"/>
                  <a:pt x="3188044" y="589005"/>
                  <a:pt x="3194222" y="593124"/>
                </a:cubicBezTo>
                <a:cubicBezTo>
                  <a:pt x="3198341" y="599302"/>
                  <a:pt x="3203257" y="605018"/>
                  <a:pt x="3206578" y="611659"/>
                </a:cubicBezTo>
                <a:cubicBezTo>
                  <a:pt x="3209491" y="617484"/>
                  <a:pt x="3208152" y="625589"/>
                  <a:pt x="3212757" y="630194"/>
                </a:cubicBezTo>
                <a:cubicBezTo>
                  <a:pt x="3217362" y="634799"/>
                  <a:pt x="3225114" y="634313"/>
                  <a:pt x="3231292" y="636373"/>
                </a:cubicBezTo>
                <a:cubicBezTo>
                  <a:pt x="3235411" y="642551"/>
                  <a:pt x="3240328" y="648266"/>
                  <a:pt x="3243649" y="654908"/>
                </a:cubicBezTo>
                <a:cubicBezTo>
                  <a:pt x="3246561" y="660733"/>
                  <a:pt x="3245759" y="668358"/>
                  <a:pt x="3249827" y="673443"/>
                </a:cubicBezTo>
                <a:cubicBezTo>
                  <a:pt x="3258538" y="684332"/>
                  <a:pt x="3274686" y="687908"/>
                  <a:pt x="3286897" y="691978"/>
                </a:cubicBezTo>
                <a:cubicBezTo>
                  <a:pt x="3321955" y="687596"/>
                  <a:pt x="3331874" y="688370"/>
                  <a:pt x="3361038" y="679621"/>
                </a:cubicBezTo>
                <a:cubicBezTo>
                  <a:pt x="3373514" y="675878"/>
                  <a:pt x="3398108" y="667265"/>
                  <a:pt x="3398108" y="667265"/>
                </a:cubicBezTo>
                <a:cubicBezTo>
                  <a:pt x="3404286" y="663146"/>
                  <a:pt x="3410939" y="659662"/>
                  <a:pt x="3416643" y="654908"/>
                </a:cubicBezTo>
                <a:cubicBezTo>
                  <a:pt x="3423355" y="649314"/>
                  <a:pt x="3427908" y="641220"/>
                  <a:pt x="3435178" y="636373"/>
                </a:cubicBezTo>
                <a:cubicBezTo>
                  <a:pt x="3440597" y="632760"/>
                  <a:pt x="3447535" y="632254"/>
                  <a:pt x="3453714" y="630194"/>
                </a:cubicBezTo>
                <a:cubicBezTo>
                  <a:pt x="3481347" y="588742"/>
                  <a:pt x="3448795" y="629354"/>
                  <a:pt x="3484606" y="605481"/>
                </a:cubicBezTo>
                <a:cubicBezTo>
                  <a:pt x="3514972" y="585238"/>
                  <a:pt x="3492702" y="591206"/>
                  <a:pt x="3515497" y="568411"/>
                </a:cubicBezTo>
                <a:cubicBezTo>
                  <a:pt x="3520748" y="563160"/>
                  <a:pt x="3527854" y="560173"/>
                  <a:pt x="3534033" y="556054"/>
                </a:cubicBezTo>
                <a:cubicBezTo>
                  <a:pt x="3538152" y="549876"/>
                  <a:pt x="3543464" y="544344"/>
                  <a:pt x="3546389" y="537519"/>
                </a:cubicBezTo>
                <a:cubicBezTo>
                  <a:pt x="3557022" y="512709"/>
                  <a:pt x="3545538" y="513656"/>
                  <a:pt x="3564924" y="494270"/>
                </a:cubicBezTo>
                <a:cubicBezTo>
                  <a:pt x="3570175" y="489019"/>
                  <a:pt x="3577281" y="486032"/>
                  <a:pt x="3583460" y="481913"/>
                </a:cubicBezTo>
                <a:cubicBezTo>
                  <a:pt x="3587579" y="475735"/>
                  <a:pt x="3592495" y="470019"/>
                  <a:pt x="3595816" y="463378"/>
                </a:cubicBezTo>
                <a:cubicBezTo>
                  <a:pt x="3598729" y="457553"/>
                  <a:pt x="3598382" y="450262"/>
                  <a:pt x="3601995" y="444843"/>
                </a:cubicBezTo>
                <a:cubicBezTo>
                  <a:pt x="3606842" y="437573"/>
                  <a:pt x="3614936" y="433020"/>
                  <a:pt x="3620530" y="426308"/>
                </a:cubicBezTo>
                <a:cubicBezTo>
                  <a:pt x="3625284" y="420604"/>
                  <a:pt x="3628768" y="413951"/>
                  <a:pt x="3632887" y="407773"/>
                </a:cubicBezTo>
                <a:cubicBezTo>
                  <a:pt x="3634946" y="401595"/>
                  <a:pt x="3636153" y="395063"/>
                  <a:pt x="3639065" y="389238"/>
                </a:cubicBezTo>
                <a:cubicBezTo>
                  <a:pt x="3647667" y="372033"/>
                  <a:pt x="3656292" y="365832"/>
                  <a:pt x="3669957" y="352167"/>
                </a:cubicBezTo>
                <a:cubicBezTo>
                  <a:pt x="3672016" y="345989"/>
                  <a:pt x="3672972" y="339325"/>
                  <a:pt x="3676135" y="333632"/>
                </a:cubicBezTo>
                <a:cubicBezTo>
                  <a:pt x="3676138" y="333627"/>
                  <a:pt x="3707026" y="287297"/>
                  <a:pt x="3713206" y="278027"/>
                </a:cubicBezTo>
                <a:cubicBezTo>
                  <a:pt x="3717325" y="271849"/>
                  <a:pt x="3723214" y="266536"/>
                  <a:pt x="3725562" y="259492"/>
                </a:cubicBezTo>
                <a:cubicBezTo>
                  <a:pt x="3727622" y="253313"/>
                  <a:pt x="3728828" y="246781"/>
                  <a:pt x="3731741" y="240956"/>
                </a:cubicBezTo>
                <a:cubicBezTo>
                  <a:pt x="3740344" y="223750"/>
                  <a:pt x="3748966" y="217552"/>
                  <a:pt x="3762633" y="203886"/>
                </a:cubicBezTo>
                <a:cubicBezTo>
                  <a:pt x="3773507" y="171263"/>
                  <a:pt x="3765199" y="190769"/>
                  <a:pt x="3793524" y="148281"/>
                </a:cubicBezTo>
                <a:lnTo>
                  <a:pt x="3805881" y="129746"/>
                </a:lnTo>
                <a:lnTo>
                  <a:pt x="3818238" y="111211"/>
                </a:lnTo>
                <a:cubicBezTo>
                  <a:pt x="3820297" y="105032"/>
                  <a:pt x="3819811" y="97280"/>
                  <a:pt x="3824416" y="92675"/>
                </a:cubicBezTo>
                <a:cubicBezTo>
                  <a:pt x="3834917" y="82174"/>
                  <a:pt x="3850986" y="78463"/>
                  <a:pt x="3861487" y="67962"/>
                </a:cubicBezTo>
                <a:cubicBezTo>
                  <a:pt x="3867665" y="61784"/>
                  <a:pt x="3872752" y="54274"/>
                  <a:pt x="3880022" y="49427"/>
                </a:cubicBezTo>
                <a:cubicBezTo>
                  <a:pt x="3885441" y="45814"/>
                  <a:pt x="3892379" y="45308"/>
                  <a:pt x="3898557" y="43248"/>
                </a:cubicBezTo>
                <a:cubicBezTo>
                  <a:pt x="3900616" y="37070"/>
                  <a:pt x="3899436" y="28498"/>
                  <a:pt x="3904735" y="24713"/>
                </a:cubicBezTo>
                <a:cubicBezTo>
                  <a:pt x="3915334" y="17142"/>
                  <a:pt x="3930156" y="18181"/>
                  <a:pt x="3941806" y="12356"/>
                </a:cubicBezTo>
                <a:lnTo>
                  <a:pt x="3966519" y="0"/>
                </a:lnTo>
                <a:cubicBezTo>
                  <a:pt x="4020065" y="2059"/>
                  <a:pt x="4073690" y="2614"/>
                  <a:pt x="4127157" y="6178"/>
                </a:cubicBezTo>
                <a:cubicBezTo>
                  <a:pt x="4135629" y="6743"/>
                  <a:pt x="4144805" y="7646"/>
                  <a:pt x="4151870" y="12356"/>
                </a:cubicBezTo>
                <a:cubicBezTo>
                  <a:pt x="4158049" y="16475"/>
                  <a:pt x="4158976" y="25641"/>
                  <a:pt x="4164227" y="30892"/>
                </a:cubicBezTo>
                <a:cubicBezTo>
                  <a:pt x="4176202" y="42867"/>
                  <a:pt x="4186224" y="44402"/>
                  <a:pt x="4201297" y="49427"/>
                </a:cubicBezTo>
                <a:cubicBezTo>
                  <a:pt x="4209535" y="61784"/>
                  <a:pt x="4215510" y="75996"/>
                  <a:pt x="4226011" y="86497"/>
                </a:cubicBezTo>
                <a:lnTo>
                  <a:pt x="4263081" y="123567"/>
                </a:lnTo>
                <a:cubicBezTo>
                  <a:pt x="4277774" y="167641"/>
                  <a:pt x="4256940" y="114353"/>
                  <a:pt x="4287795" y="160638"/>
                </a:cubicBezTo>
                <a:cubicBezTo>
                  <a:pt x="4291407" y="166057"/>
                  <a:pt x="4290742" y="173519"/>
                  <a:pt x="4293973" y="179173"/>
                </a:cubicBezTo>
                <a:cubicBezTo>
                  <a:pt x="4299082" y="188113"/>
                  <a:pt x="4306330" y="195648"/>
                  <a:pt x="4312508" y="203886"/>
                </a:cubicBezTo>
                <a:cubicBezTo>
                  <a:pt x="4328040" y="250478"/>
                  <a:pt x="4307088" y="193044"/>
                  <a:pt x="4331043" y="240956"/>
                </a:cubicBezTo>
                <a:cubicBezTo>
                  <a:pt x="4333956" y="246781"/>
                  <a:pt x="4334309" y="253667"/>
                  <a:pt x="4337222" y="259492"/>
                </a:cubicBezTo>
                <a:cubicBezTo>
                  <a:pt x="4343781" y="272610"/>
                  <a:pt x="4368225" y="301336"/>
                  <a:pt x="4374292" y="308919"/>
                </a:cubicBezTo>
                <a:cubicBezTo>
                  <a:pt x="4391377" y="360177"/>
                  <a:pt x="4362694" y="279541"/>
                  <a:pt x="4405184" y="364524"/>
                </a:cubicBezTo>
                <a:cubicBezTo>
                  <a:pt x="4413422" y="381000"/>
                  <a:pt x="4424071" y="396476"/>
                  <a:pt x="4429897" y="413951"/>
                </a:cubicBezTo>
                <a:cubicBezTo>
                  <a:pt x="4434939" y="429076"/>
                  <a:pt x="4438891" y="443841"/>
                  <a:pt x="4448433" y="457200"/>
                </a:cubicBezTo>
                <a:cubicBezTo>
                  <a:pt x="4453512" y="464310"/>
                  <a:pt x="4460790" y="469557"/>
                  <a:pt x="4466968" y="475735"/>
                </a:cubicBezTo>
                <a:cubicBezTo>
                  <a:pt x="4473360" y="494912"/>
                  <a:pt x="4474049" y="499893"/>
                  <a:pt x="4485503" y="518983"/>
                </a:cubicBezTo>
                <a:cubicBezTo>
                  <a:pt x="4493144" y="531718"/>
                  <a:pt x="4505519" y="541965"/>
                  <a:pt x="4510216" y="556054"/>
                </a:cubicBezTo>
                <a:cubicBezTo>
                  <a:pt x="4525747" y="602643"/>
                  <a:pt x="4504797" y="545216"/>
                  <a:pt x="4528751" y="593124"/>
                </a:cubicBezTo>
                <a:cubicBezTo>
                  <a:pt x="4531664" y="598949"/>
                  <a:pt x="4532017" y="605834"/>
                  <a:pt x="4534930" y="611659"/>
                </a:cubicBezTo>
                <a:cubicBezTo>
                  <a:pt x="4543532" y="628862"/>
                  <a:pt x="4552158" y="635065"/>
                  <a:pt x="4565822" y="648729"/>
                </a:cubicBezTo>
                <a:cubicBezTo>
                  <a:pt x="4577637" y="684177"/>
                  <a:pt x="4563539" y="651091"/>
                  <a:pt x="4590535" y="685800"/>
                </a:cubicBezTo>
                <a:cubicBezTo>
                  <a:pt x="4599653" y="697523"/>
                  <a:pt x="4615249" y="722870"/>
                  <a:pt x="4615249" y="722870"/>
                </a:cubicBezTo>
                <a:cubicBezTo>
                  <a:pt x="4620274" y="737946"/>
                  <a:pt x="4621806" y="747962"/>
                  <a:pt x="4633784" y="759940"/>
                </a:cubicBezTo>
                <a:cubicBezTo>
                  <a:pt x="4639035" y="765191"/>
                  <a:pt x="4646141" y="768178"/>
                  <a:pt x="4652319" y="772297"/>
                </a:cubicBezTo>
                <a:cubicBezTo>
                  <a:pt x="4656438" y="778475"/>
                  <a:pt x="4659425" y="785581"/>
                  <a:pt x="4664676" y="790832"/>
                </a:cubicBezTo>
                <a:cubicBezTo>
                  <a:pt x="4676654" y="802810"/>
                  <a:pt x="4686670" y="804342"/>
                  <a:pt x="4701746" y="809367"/>
                </a:cubicBezTo>
                <a:cubicBezTo>
                  <a:pt x="4731117" y="828948"/>
                  <a:pt x="4713239" y="819377"/>
                  <a:pt x="4757351" y="834081"/>
                </a:cubicBezTo>
                <a:lnTo>
                  <a:pt x="4775887" y="840259"/>
                </a:lnTo>
                <a:lnTo>
                  <a:pt x="4794422" y="846438"/>
                </a:lnTo>
                <a:cubicBezTo>
                  <a:pt x="4812957" y="844378"/>
                  <a:pt x="4831632" y="843325"/>
                  <a:pt x="4850027" y="840259"/>
                </a:cubicBezTo>
                <a:cubicBezTo>
                  <a:pt x="4856451" y="839188"/>
                  <a:pt x="4863477" y="838149"/>
                  <a:pt x="4868562" y="834081"/>
                </a:cubicBezTo>
                <a:cubicBezTo>
                  <a:pt x="4908488" y="802141"/>
                  <a:pt x="4852863" y="824899"/>
                  <a:pt x="4899454" y="809367"/>
                </a:cubicBezTo>
                <a:cubicBezTo>
                  <a:pt x="4903573" y="803189"/>
                  <a:pt x="4908795" y="797617"/>
                  <a:pt x="4911811" y="790832"/>
                </a:cubicBezTo>
                <a:cubicBezTo>
                  <a:pt x="4917101" y="778930"/>
                  <a:pt x="4916943" y="764600"/>
                  <a:pt x="4924168" y="753762"/>
                </a:cubicBezTo>
                <a:cubicBezTo>
                  <a:pt x="4928287" y="747584"/>
                  <a:pt x="4933508" y="742012"/>
                  <a:pt x="4936524" y="735227"/>
                </a:cubicBezTo>
                <a:cubicBezTo>
                  <a:pt x="4941814" y="723324"/>
                  <a:pt x="4944762" y="710513"/>
                  <a:pt x="4948881" y="698156"/>
                </a:cubicBezTo>
                <a:cubicBezTo>
                  <a:pt x="4950941" y="691978"/>
                  <a:pt x="4952148" y="685446"/>
                  <a:pt x="4955060" y="679621"/>
                </a:cubicBezTo>
                <a:cubicBezTo>
                  <a:pt x="4963298" y="663145"/>
                  <a:pt x="4969555" y="645520"/>
                  <a:pt x="4979773" y="630194"/>
                </a:cubicBezTo>
                <a:cubicBezTo>
                  <a:pt x="4983892" y="624016"/>
                  <a:pt x="4988446" y="618106"/>
                  <a:pt x="4992130" y="611659"/>
                </a:cubicBezTo>
                <a:cubicBezTo>
                  <a:pt x="5023493" y="556775"/>
                  <a:pt x="4986733" y="613579"/>
                  <a:pt x="5016843" y="568411"/>
                </a:cubicBezTo>
                <a:cubicBezTo>
                  <a:pt x="5018903" y="560173"/>
                  <a:pt x="5020582" y="551830"/>
                  <a:pt x="5023022" y="543697"/>
                </a:cubicBezTo>
                <a:cubicBezTo>
                  <a:pt x="5026765" y="531221"/>
                  <a:pt x="5031259" y="518984"/>
                  <a:pt x="5035378" y="506627"/>
                </a:cubicBezTo>
                <a:lnTo>
                  <a:pt x="5047735" y="469556"/>
                </a:lnTo>
                <a:lnTo>
                  <a:pt x="5060092" y="432486"/>
                </a:lnTo>
                <a:cubicBezTo>
                  <a:pt x="5072011" y="372889"/>
                  <a:pt x="5057415" y="425480"/>
                  <a:pt x="5078627" y="383059"/>
                </a:cubicBezTo>
                <a:cubicBezTo>
                  <a:pt x="5081540" y="377234"/>
                  <a:pt x="5080637" y="369527"/>
                  <a:pt x="5084806" y="364524"/>
                </a:cubicBezTo>
                <a:cubicBezTo>
                  <a:pt x="5091398" y="356614"/>
                  <a:pt x="5101140" y="351974"/>
                  <a:pt x="5109519" y="345989"/>
                </a:cubicBezTo>
                <a:cubicBezTo>
                  <a:pt x="5130479" y="331017"/>
                  <a:pt x="5123635" y="335105"/>
                  <a:pt x="5146589" y="327454"/>
                </a:cubicBezTo>
                <a:cubicBezTo>
                  <a:pt x="5152767" y="323335"/>
                  <a:pt x="5158482" y="318418"/>
                  <a:pt x="5165124" y="315097"/>
                </a:cubicBezTo>
                <a:cubicBezTo>
                  <a:pt x="5197676" y="298821"/>
                  <a:pt x="5236667" y="312705"/>
                  <a:pt x="5270157" y="315097"/>
                </a:cubicBezTo>
                <a:cubicBezTo>
                  <a:pt x="5305508" y="338665"/>
                  <a:pt x="5270465" y="317141"/>
                  <a:pt x="5319584" y="339811"/>
                </a:cubicBezTo>
                <a:cubicBezTo>
                  <a:pt x="5336309" y="347530"/>
                  <a:pt x="5351536" y="358699"/>
                  <a:pt x="5369011" y="364524"/>
                </a:cubicBezTo>
                <a:cubicBezTo>
                  <a:pt x="5395602" y="373387"/>
                  <a:pt x="5381228" y="369122"/>
                  <a:pt x="5412260" y="376881"/>
                </a:cubicBezTo>
                <a:cubicBezTo>
                  <a:pt x="5418438" y="381000"/>
                  <a:pt x="5424153" y="385917"/>
                  <a:pt x="5430795" y="389238"/>
                </a:cubicBezTo>
                <a:cubicBezTo>
                  <a:pt x="5436620" y="392150"/>
                  <a:pt x="5443637" y="392253"/>
                  <a:pt x="5449330" y="395416"/>
                </a:cubicBezTo>
                <a:cubicBezTo>
                  <a:pt x="5513068" y="430825"/>
                  <a:pt x="5462993" y="412326"/>
                  <a:pt x="5504935" y="426308"/>
                </a:cubicBezTo>
                <a:cubicBezTo>
                  <a:pt x="5533972" y="455345"/>
                  <a:pt x="5516198" y="439994"/>
                  <a:pt x="5560541" y="469556"/>
                </a:cubicBezTo>
                <a:cubicBezTo>
                  <a:pt x="5566719" y="473675"/>
                  <a:pt x="5571872" y="480112"/>
                  <a:pt x="5579076" y="481913"/>
                </a:cubicBezTo>
                <a:lnTo>
                  <a:pt x="5603789" y="488092"/>
                </a:lnTo>
                <a:cubicBezTo>
                  <a:pt x="5609967" y="492211"/>
                  <a:pt x="5617073" y="495198"/>
                  <a:pt x="5622324" y="500448"/>
                </a:cubicBezTo>
                <a:cubicBezTo>
                  <a:pt x="5663517" y="541640"/>
                  <a:pt x="5603785" y="498385"/>
                  <a:pt x="5653216" y="531340"/>
                </a:cubicBezTo>
                <a:cubicBezTo>
                  <a:pt x="5667921" y="575455"/>
                  <a:pt x="5658348" y="557573"/>
                  <a:pt x="5677930" y="586946"/>
                </a:cubicBezTo>
                <a:cubicBezTo>
                  <a:pt x="5693458" y="633534"/>
                  <a:pt x="5672511" y="576109"/>
                  <a:pt x="5696465" y="624016"/>
                </a:cubicBezTo>
                <a:cubicBezTo>
                  <a:pt x="5699377" y="629841"/>
                  <a:pt x="5698575" y="637466"/>
                  <a:pt x="5702643" y="642551"/>
                </a:cubicBezTo>
                <a:cubicBezTo>
                  <a:pt x="5707282" y="648349"/>
                  <a:pt x="5715000" y="650789"/>
                  <a:pt x="5721178" y="654908"/>
                </a:cubicBezTo>
                <a:cubicBezTo>
                  <a:pt x="5726204" y="669983"/>
                  <a:pt x="5727737" y="680001"/>
                  <a:pt x="5739714" y="691978"/>
                </a:cubicBezTo>
                <a:cubicBezTo>
                  <a:pt x="5744965" y="697229"/>
                  <a:pt x="5752071" y="700216"/>
                  <a:pt x="5758249" y="704335"/>
                </a:cubicBezTo>
                <a:cubicBezTo>
                  <a:pt x="5765465" y="725985"/>
                  <a:pt x="5762136" y="725207"/>
                  <a:pt x="5782962" y="741405"/>
                </a:cubicBezTo>
                <a:cubicBezTo>
                  <a:pt x="5794685" y="750523"/>
                  <a:pt x="5820033" y="766119"/>
                  <a:pt x="5820033" y="766119"/>
                </a:cubicBezTo>
                <a:cubicBezTo>
                  <a:pt x="5839320" y="763708"/>
                  <a:pt x="5872419" y="767053"/>
                  <a:pt x="5887995" y="747583"/>
                </a:cubicBezTo>
                <a:cubicBezTo>
                  <a:pt x="5892063" y="742498"/>
                  <a:pt x="5892114" y="735226"/>
                  <a:pt x="5894173" y="729048"/>
                </a:cubicBezTo>
                <a:cubicBezTo>
                  <a:pt x="5899870" y="683469"/>
                  <a:pt x="5900998" y="664675"/>
                  <a:pt x="5912708" y="617838"/>
                </a:cubicBezTo>
                <a:cubicBezTo>
                  <a:pt x="5914768" y="609600"/>
                  <a:pt x="5915542" y="600929"/>
                  <a:pt x="5918887" y="593124"/>
                </a:cubicBezTo>
                <a:cubicBezTo>
                  <a:pt x="5921812" y="586299"/>
                  <a:pt x="5928227" y="581374"/>
                  <a:pt x="5931243" y="574589"/>
                </a:cubicBezTo>
                <a:cubicBezTo>
                  <a:pt x="5936533" y="562686"/>
                  <a:pt x="5939481" y="549876"/>
                  <a:pt x="5943600" y="537519"/>
                </a:cubicBezTo>
                <a:cubicBezTo>
                  <a:pt x="5945660" y="531340"/>
                  <a:pt x="5946165" y="524402"/>
                  <a:pt x="5949778" y="518983"/>
                </a:cubicBezTo>
                <a:lnTo>
                  <a:pt x="5974492" y="481913"/>
                </a:lnTo>
                <a:lnTo>
                  <a:pt x="5986849" y="444843"/>
                </a:lnTo>
                <a:cubicBezTo>
                  <a:pt x="5988908" y="438665"/>
                  <a:pt x="5989414" y="431727"/>
                  <a:pt x="5993027" y="426308"/>
                </a:cubicBezTo>
                <a:lnTo>
                  <a:pt x="6005384" y="407773"/>
                </a:lnTo>
                <a:cubicBezTo>
                  <a:pt x="6009503" y="395416"/>
                  <a:pt x="6010516" y="381540"/>
                  <a:pt x="6017741" y="370702"/>
                </a:cubicBezTo>
                <a:cubicBezTo>
                  <a:pt x="6021860" y="364524"/>
                  <a:pt x="6026776" y="358808"/>
                  <a:pt x="6030097" y="352167"/>
                </a:cubicBezTo>
                <a:cubicBezTo>
                  <a:pt x="6033010" y="346342"/>
                  <a:pt x="6033710" y="339618"/>
                  <a:pt x="6036276" y="333632"/>
                </a:cubicBezTo>
                <a:cubicBezTo>
                  <a:pt x="6039904" y="325167"/>
                  <a:pt x="6044064" y="316916"/>
                  <a:pt x="6048633" y="308919"/>
                </a:cubicBezTo>
                <a:cubicBezTo>
                  <a:pt x="6052317" y="302472"/>
                  <a:pt x="6057973" y="297169"/>
                  <a:pt x="6060989" y="290383"/>
                </a:cubicBezTo>
                <a:cubicBezTo>
                  <a:pt x="6090394" y="224219"/>
                  <a:pt x="6057740" y="276721"/>
                  <a:pt x="6085703" y="234778"/>
                </a:cubicBezTo>
                <a:lnTo>
                  <a:pt x="6098060" y="197708"/>
                </a:lnTo>
                <a:cubicBezTo>
                  <a:pt x="6100119" y="191530"/>
                  <a:pt x="6098819" y="182786"/>
                  <a:pt x="6104238" y="179173"/>
                </a:cubicBezTo>
                <a:lnTo>
                  <a:pt x="6122773" y="166816"/>
                </a:lnTo>
                <a:lnTo>
                  <a:pt x="6147487" y="92675"/>
                </a:lnTo>
                <a:cubicBezTo>
                  <a:pt x="6149546" y="86497"/>
                  <a:pt x="6147487" y="76199"/>
                  <a:pt x="6153665" y="74140"/>
                </a:cubicBezTo>
                <a:cubicBezTo>
                  <a:pt x="6166022" y="70021"/>
                  <a:pt x="6179897" y="69008"/>
                  <a:pt x="6190735" y="61783"/>
                </a:cubicBezTo>
                <a:cubicBezTo>
                  <a:pt x="6214689" y="45814"/>
                  <a:pt x="6202226" y="51775"/>
                  <a:pt x="6227806" y="43248"/>
                </a:cubicBezTo>
                <a:cubicBezTo>
                  <a:pt x="6248400" y="45308"/>
                  <a:pt x="6269133" y="46280"/>
                  <a:pt x="6289589" y="49427"/>
                </a:cubicBezTo>
                <a:cubicBezTo>
                  <a:pt x="6312022" y="52878"/>
                  <a:pt x="6306294" y="57779"/>
                  <a:pt x="6326660" y="67962"/>
                </a:cubicBezTo>
                <a:cubicBezTo>
                  <a:pt x="6332485" y="70874"/>
                  <a:pt x="6339017" y="72081"/>
                  <a:pt x="6345195" y="74140"/>
                </a:cubicBezTo>
                <a:lnTo>
                  <a:pt x="6382265" y="98854"/>
                </a:lnTo>
                <a:cubicBezTo>
                  <a:pt x="6409368" y="116923"/>
                  <a:pt x="6408225" y="111211"/>
                  <a:pt x="6369908" y="111211"/>
                </a:cubicBezTo>
              </a:path>
            </a:pathLst>
          </a:custGeom>
          <a:noFill/>
          <a:ln w="28575" cap="flat" cmpd="sng" algn="ctr">
            <a:solidFill>
              <a:schemeClr val="tx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3" name="Freeform 12"/>
          <p:cNvSpPr/>
          <p:nvPr/>
        </p:nvSpPr>
        <p:spPr bwMode="auto">
          <a:xfrm>
            <a:off x="762000" y="3115962"/>
            <a:ext cx="6409368" cy="846438"/>
          </a:xfrm>
          <a:custGeom>
            <a:avLst/>
            <a:gdLst>
              <a:gd name="connsiteX0" fmla="*/ 0 w 6409368"/>
              <a:gd name="connsiteY0" fmla="*/ 624016 h 846438"/>
              <a:gd name="connsiteX1" fmla="*/ 18535 w 6409368"/>
              <a:gd name="connsiteY1" fmla="*/ 568411 h 846438"/>
              <a:gd name="connsiteX2" fmla="*/ 37070 w 6409368"/>
              <a:gd name="connsiteY2" fmla="*/ 556054 h 846438"/>
              <a:gd name="connsiteX3" fmla="*/ 61784 w 6409368"/>
              <a:gd name="connsiteY3" fmla="*/ 531340 h 846438"/>
              <a:gd name="connsiteX4" fmla="*/ 74141 w 6409368"/>
              <a:gd name="connsiteY4" fmla="*/ 512805 h 846438"/>
              <a:gd name="connsiteX5" fmla="*/ 111211 w 6409368"/>
              <a:gd name="connsiteY5" fmla="*/ 488092 h 846438"/>
              <a:gd name="connsiteX6" fmla="*/ 123568 w 6409368"/>
              <a:gd name="connsiteY6" fmla="*/ 469556 h 846438"/>
              <a:gd name="connsiteX7" fmla="*/ 179173 w 6409368"/>
              <a:gd name="connsiteY7" fmla="*/ 438665 h 846438"/>
              <a:gd name="connsiteX8" fmla="*/ 197708 w 6409368"/>
              <a:gd name="connsiteY8" fmla="*/ 426308 h 846438"/>
              <a:gd name="connsiteX9" fmla="*/ 240957 w 6409368"/>
              <a:gd name="connsiteY9" fmla="*/ 413951 h 846438"/>
              <a:gd name="connsiteX10" fmla="*/ 259492 w 6409368"/>
              <a:gd name="connsiteY10" fmla="*/ 407773 h 846438"/>
              <a:gd name="connsiteX11" fmla="*/ 339811 w 6409368"/>
              <a:gd name="connsiteY11" fmla="*/ 395416 h 846438"/>
              <a:gd name="connsiteX12" fmla="*/ 506627 w 6409368"/>
              <a:gd name="connsiteY12" fmla="*/ 401594 h 846438"/>
              <a:gd name="connsiteX13" fmla="*/ 562233 w 6409368"/>
              <a:gd name="connsiteY13" fmla="*/ 432486 h 846438"/>
              <a:gd name="connsiteX14" fmla="*/ 580768 w 6409368"/>
              <a:gd name="connsiteY14" fmla="*/ 438665 h 846438"/>
              <a:gd name="connsiteX15" fmla="*/ 617838 w 6409368"/>
              <a:gd name="connsiteY15" fmla="*/ 463378 h 846438"/>
              <a:gd name="connsiteX16" fmla="*/ 685800 w 6409368"/>
              <a:gd name="connsiteY16" fmla="*/ 494270 h 846438"/>
              <a:gd name="connsiteX17" fmla="*/ 710514 w 6409368"/>
              <a:gd name="connsiteY17" fmla="*/ 506627 h 846438"/>
              <a:gd name="connsiteX18" fmla="*/ 729049 w 6409368"/>
              <a:gd name="connsiteY18" fmla="*/ 518983 h 846438"/>
              <a:gd name="connsiteX19" fmla="*/ 747584 w 6409368"/>
              <a:gd name="connsiteY19" fmla="*/ 525162 h 846438"/>
              <a:gd name="connsiteX20" fmla="*/ 803189 w 6409368"/>
              <a:gd name="connsiteY20" fmla="*/ 562232 h 846438"/>
              <a:gd name="connsiteX21" fmla="*/ 821724 w 6409368"/>
              <a:gd name="connsiteY21" fmla="*/ 574589 h 846438"/>
              <a:gd name="connsiteX22" fmla="*/ 840260 w 6409368"/>
              <a:gd name="connsiteY22" fmla="*/ 580767 h 846438"/>
              <a:gd name="connsiteX23" fmla="*/ 877330 w 6409368"/>
              <a:gd name="connsiteY23" fmla="*/ 611659 h 846438"/>
              <a:gd name="connsiteX24" fmla="*/ 914400 w 6409368"/>
              <a:gd name="connsiteY24" fmla="*/ 624016 h 846438"/>
              <a:gd name="connsiteX25" fmla="*/ 951470 w 6409368"/>
              <a:gd name="connsiteY25" fmla="*/ 648729 h 846438"/>
              <a:gd name="connsiteX26" fmla="*/ 988541 w 6409368"/>
              <a:gd name="connsiteY26" fmla="*/ 661086 h 846438"/>
              <a:gd name="connsiteX27" fmla="*/ 1031789 w 6409368"/>
              <a:gd name="connsiteY27" fmla="*/ 673443 h 846438"/>
              <a:gd name="connsiteX28" fmla="*/ 1136822 w 6409368"/>
              <a:gd name="connsiteY28" fmla="*/ 667265 h 846438"/>
              <a:gd name="connsiteX29" fmla="*/ 1155357 w 6409368"/>
              <a:gd name="connsiteY29" fmla="*/ 661086 h 846438"/>
              <a:gd name="connsiteX30" fmla="*/ 1180070 w 6409368"/>
              <a:gd name="connsiteY30" fmla="*/ 654908 h 846438"/>
              <a:gd name="connsiteX31" fmla="*/ 1254211 w 6409368"/>
              <a:gd name="connsiteY31" fmla="*/ 605481 h 846438"/>
              <a:gd name="connsiteX32" fmla="*/ 1272746 w 6409368"/>
              <a:gd name="connsiteY32" fmla="*/ 593124 h 846438"/>
              <a:gd name="connsiteX33" fmla="*/ 1291281 w 6409368"/>
              <a:gd name="connsiteY33" fmla="*/ 568411 h 846438"/>
              <a:gd name="connsiteX34" fmla="*/ 1328351 w 6409368"/>
              <a:gd name="connsiteY34" fmla="*/ 512805 h 846438"/>
              <a:gd name="connsiteX35" fmla="*/ 1340708 w 6409368"/>
              <a:gd name="connsiteY35" fmla="*/ 494270 h 846438"/>
              <a:gd name="connsiteX36" fmla="*/ 1353065 w 6409368"/>
              <a:gd name="connsiteY36" fmla="*/ 457200 h 846438"/>
              <a:gd name="connsiteX37" fmla="*/ 1359243 w 6409368"/>
              <a:gd name="connsiteY37" fmla="*/ 438665 h 846438"/>
              <a:gd name="connsiteX38" fmla="*/ 1377778 w 6409368"/>
              <a:gd name="connsiteY38" fmla="*/ 420129 h 846438"/>
              <a:gd name="connsiteX39" fmla="*/ 1396314 w 6409368"/>
              <a:gd name="connsiteY39" fmla="*/ 407773 h 846438"/>
              <a:gd name="connsiteX40" fmla="*/ 1414849 w 6409368"/>
              <a:gd name="connsiteY40" fmla="*/ 370702 h 846438"/>
              <a:gd name="connsiteX41" fmla="*/ 1433384 w 6409368"/>
              <a:gd name="connsiteY41" fmla="*/ 358346 h 846438"/>
              <a:gd name="connsiteX42" fmla="*/ 1458097 w 6409368"/>
              <a:gd name="connsiteY42" fmla="*/ 327454 h 846438"/>
              <a:gd name="connsiteX43" fmla="*/ 1513703 w 6409368"/>
              <a:gd name="connsiteY43" fmla="*/ 278027 h 846438"/>
              <a:gd name="connsiteX44" fmla="*/ 1575487 w 6409368"/>
              <a:gd name="connsiteY44" fmla="*/ 216243 h 846438"/>
              <a:gd name="connsiteX45" fmla="*/ 1612557 w 6409368"/>
              <a:gd name="connsiteY45" fmla="*/ 185351 h 846438"/>
              <a:gd name="connsiteX46" fmla="*/ 1631092 w 6409368"/>
              <a:gd name="connsiteY46" fmla="*/ 179173 h 846438"/>
              <a:gd name="connsiteX47" fmla="*/ 1804087 w 6409368"/>
              <a:gd name="connsiteY47" fmla="*/ 185351 h 846438"/>
              <a:gd name="connsiteX48" fmla="*/ 1841157 w 6409368"/>
              <a:gd name="connsiteY48" fmla="*/ 191529 h 846438"/>
              <a:gd name="connsiteX49" fmla="*/ 1896762 w 6409368"/>
              <a:gd name="connsiteY49" fmla="*/ 203886 h 846438"/>
              <a:gd name="connsiteX50" fmla="*/ 1933833 w 6409368"/>
              <a:gd name="connsiteY50" fmla="*/ 228600 h 846438"/>
              <a:gd name="connsiteX51" fmla="*/ 1970903 w 6409368"/>
              <a:gd name="connsiteY51" fmla="*/ 284205 h 846438"/>
              <a:gd name="connsiteX52" fmla="*/ 1995616 w 6409368"/>
              <a:gd name="connsiteY52" fmla="*/ 321275 h 846438"/>
              <a:gd name="connsiteX53" fmla="*/ 2007973 w 6409368"/>
              <a:gd name="connsiteY53" fmla="*/ 358346 h 846438"/>
              <a:gd name="connsiteX54" fmla="*/ 2014151 w 6409368"/>
              <a:gd name="connsiteY54" fmla="*/ 383059 h 846438"/>
              <a:gd name="connsiteX55" fmla="*/ 2020330 w 6409368"/>
              <a:gd name="connsiteY55" fmla="*/ 432486 h 846438"/>
              <a:gd name="connsiteX56" fmla="*/ 2032687 w 6409368"/>
              <a:gd name="connsiteY56" fmla="*/ 451021 h 846438"/>
              <a:gd name="connsiteX57" fmla="*/ 2045043 w 6409368"/>
              <a:gd name="connsiteY57" fmla="*/ 494270 h 846438"/>
              <a:gd name="connsiteX58" fmla="*/ 2057400 w 6409368"/>
              <a:gd name="connsiteY58" fmla="*/ 531340 h 846438"/>
              <a:gd name="connsiteX59" fmla="*/ 2075935 w 6409368"/>
              <a:gd name="connsiteY59" fmla="*/ 549875 h 846438"/>
              <a:gd name="connsiteX60" fmla="*/ 2100649 w 6409368"/>
              <a:gd name="connsiteY60" fmla="*/ 586946 h 846438"/>
              <a:gd name="connsiteX61" fmla="*/ 2113006 w 6409368"/>
              <a:gd name="connsiteY61" fmla="*/ 624016 h 846438"/>
              <a:gd name="connsiteX62" fmla="*/ 2131541 w 6409368"/>
              <a:gd name="connsiteY62" fmla="*/ 642551 h 846438"/>
              <a:gd name="connsiteX63" fmla="*/ 2143897 w 6409368"/>
              <a:gd name="connsiteY63" fmla="*/ 661086 h 846438"/>
              <a:gd name="connsiteX64" fmla="*/ 2199503 w 6409368"/>
              <a:gd name="connsiteY64" fmla="*/ 698156 h 846438"/>
              <a:gd name="connsiteX65" fmla="*/ 2218038 w 6409368"/>
              <a:gd name="connsiteY65" fmla="*/ 710513 h 846438"/>
              <a:gd name="connsiteX66" fmla="*/ 2273643 w 6409368"/>
              <a:gd name="connsiteY66" fmla="*/ 722870 h 846438"/>
              <a:gd name="connsiteX67" fmla="*/ 2378676 w 6409368"/>
              <a:gd name="connsiteY67" fmla="*/ 710513 h 846438"/>
              <a:gd name="connsiteX68" fmla="*/ 2434281 w 6409368"/>
              <a:gd name="connsiteY68" fmla="*/ 691978 h 846438"/>
              <a:gd name="connsiteX69" fmla="*/ 2452816 w 6409368"/>
              <a:gd name="connsiteY69" fmla="*/ 685800 h 846438"/>
              <a:gd name="connsiteX70" fmla="*/ 2471351 w 6409368"/>
              <a:gd name="connsiteY70" fmla="*/ 673443 h 846438"/>
              <a:gd name="connsiteX71" fmla="*/ 2489887 w 6409368"/>
              <a:gd name="connsiteY71" fmla="*/ 667265 h 846438"/>
              <a:gd name="connsiteX72" fmla="*/ 2526957 w 6409368"/>
              <a:gd name="connsiteY72" fmla="*/ 642551 h 846438"/>
              <a:gd name="connsiteX73" fmla="*/ 2545492 w 6409368"/>
              <a:gd name="connsiteY73" fmla="*/ 630194 h 846438"/>
              <a:gd name="connsiteX74" fmla="*/ 2576384 w 6409368"/>
              <a:gd name="connsiteY74" fmla="*/ 574589 h 846438"/>
              <a:gd name="connsiteX75" fmla="*/ 2588741 w 6409368"/>
              <a:gd name="connsiteY75" fmla="*/ 556054 h 846438"/>
              <a:gd name="connsiteX76" fmla="*/ 2619633 w 6409368"/>
              <a:gd name="connsiteY76" fmla="*/ 518983 h 846438"/>
              <a:gd name="connsiteX77" fmla="*/ 2650524 w 6409368"/>
              <a:gd name="connsiteY77" fmla="*/ 463378 h 846438"/>
              <a:gd name="connsiteX78" fmla="*/ 2662881 w 6409368"/>
              <a:gd name="connsiteY78" fmla="*/ 444843 h 846438"/>
              <a:gd name="connsiteX79" fmla="*/ 2675238 w 6409368"/>
              <a:gd name="connsiteY79" fmla="*/ 407773 h 846438"/>
              <a:gd name="connsiteX80" fmla="*/ 2693773 w 6409368"/>
              <a:gd name="connsiteY80" fmla="*/ 370702 h 846438"/>
              <a:gd name="connsiteX81" fmla="*/ 2730843 w 6409368"/>
              <a:gd name="connsiteY81" fmla="*/ 352167 h 846438"/>
              <a:gd name="connsiteX82" fmla="*/ 2743200 w 6409368"/>
              <a:gd name="connsiteY82" fmla="*/ 333632 h 846438"/>
              <a:gd name="connsiteX83" fmla="*/ 2761735 w 6409368"/>
              <a:gd name="connsiteY83" fmla="*/ 327454 h 846438"/>
              <a:gd name="connsiteX84" fmla="*/ 2798806 w 6409368"/>
              <a:gd name="connsiteY84" fmla="*/ 308919 h 846438"/>
              <a:gd name="connsiteX85" fmla="*/ 2817341 w 6409368"/>
              <a:gd name="connsiteY85" fmla="*/ 296562 h 846438"/>
              <a:gd name="connsiteX86" fmla="*/ 2860589 w 6409368"/>
              <a:gd name="connsiteY86" fmla="*/ 315097 h 846438"/>
              <a:gd name="connsiteX87" fmla="*/ 2879124 w 6409368"/>
              <a:gd name="connsiteY87" fmla="*/ 321275 h 846438"/>
              <a:gd name="connsiteX88" fmla="*/ 2910016 w 6409368"/>
              <a:gd name="connsiteY88" fmla="*/ 333632 h 846438"/>
              <a:gd name="connsiteX89" fmla="*/ 2934730 w 6409368"/>
              <a:gd name="connsiteY89" fmla="*/ 345989 h 846438"/>
              <a:gd name="connsiteX90" fmla="*/ 2984157 w 6409368"/>
              <a:gd name="connsiteY90" fmla="*/ 358346 h 846438"/>
              <a:gd name="connsiteX91" fmla="*/ 3002692 w 6409368"/>
              <a:gd name="connsiteY91" fmla="*/ 364524 h 846438"/>
              <a:gd name="connsiteX92" fmla="*/ 3021227 w 6409368"/>
              <a:gd name="connsiteY92" fmla="*/ 376881 h 846438"/>
              <a:gd name="connsiteX93" fmla="*/ 3027406 w 6409368"/>
              <a:gd name="connsiteY93" fmla="*/ 395416 h 846438"/>
              <a:gd name="connsiteX94" fmla="*/ 3039762 w 6409368"/>
              <a:gd name="connsiteY94" fmla="*/ 413951 h 846438"/>
              <a:gd name="connsiteX95" fmla="*/ 3070654 w 6409368"/>
              <a:gd name="connsiteY95" fmla="*/ 451021 h 846438"/>
              <a:gd name="connsiteX96" fmla="*/ 3095368 w 6409368"/>
              <a:gd name="connsiteY96" fmla="*/ 481913 h 846438"/>
              <a:gd name="connsiteX97" fmla="*/ 3126260 w 6409368"/>
              <a:gd name="connsiteY97" fmla="*/ 512805 h 846438"/>
              <a:gd name="connsiteX98" fmla="*/ 3157151 w 6409368"/>
              <a:gd name="connsiteY98" fmla="*/ 543697 h 846438"/>
              <a:gd name="connsiteX99" fmla="*/ 3175687 w 6409368"/>
              <a:gd name="connsiteY99" fmla="*/ 580767 h 846438"/>
              <a:gd name="connsiteX100" fmla="*/ 3194222 w 6409368"/>
              <a:gd name="connsiteY100" fmla="*/ 593124 h 846438"/>
              <a:gd name="connsiteX101" fmla="*/ 3206578 w 6409368"/>
              <a:gd name="connsiteY101" fmla="*/ 611659 h 846438"/>
              <a:gd name="connsiteX102" fmla="*/ 3212757 w 6409368"/>
              <a:gd name="connsiteY102" fmla="*/ 630194 h 846438"/>
              <a:gd name="connsiteX103" fmla="*/ 3231292 w 6409368"/>
              <a:gd name="connsiteY103" fmla="*/ 636373 h 846438"/>
              <a:gd name="connsiteX104" fmla="*/ 3243649 w 6409368"/>
              <a:gd name="connsiteY104" fmla="*/ 654908 h 846438"/>
              <a:gd name="connsiteX105" fmla="*/ 3249827 w 6409368"/>
              <a:gd name="connsiteY105" fmla="*/ 673443 h 846438"/>
              <a:gd name="connsiteX106" fmla="*/ 3286897 w 6409368"/>
              <a:gd name="connsiteY106" fmla="*/ 691978 h 846438"/>
              <a:gd name="connsiteX107" fmla="*/ 3361038 w 6409368"/>
              <a:gd name="connsiteY107" fmla="*/ 679621 h 846438"/>
              <a:gd name="connsiteX108" fmla="*/ 3398108 w 6409368"/>
              <a:gd name="connsiteY108" fmla="*/ 667265 h 846438"/>
              <a:gd name="connsiteX109" fmla="*/ 3416643 w 6409368"/>
              <a:gd name="connsiteY109" fmla="*/ 654908 h 846438"/>
              <a:gd name="connsiteX110" fmla="*/ 3435178 w 6409368"/>
              <a:gd name="connsiteY110" fmla="*/ 636373 h 846438"/>
              <a:gd name="connsiteX111" fmla="*/ 3453714 w 6409368"/>
              <a:gd name="connsiteY111" fmla="*/ 630194 h 846438"/>
              <a:gd name="connsiteX112" fmla="*/ 3484606 w 6409368"/>
              <a:gd name="connsiteY112" fmla="*/ 605481 h 846438"/>
              <a:gd name="connsiteX113" fmla="*/ 3515497 w 6409368"/>
              <a:gd name="connsiteY113" fmla="*/ 568411 h 846438"/>
              <a:gd name="connsiteX114" fmla="*/ 3534033 w 6409368"/>
              <a:gd name="connsiteY114" fmla="*/ 556054 h 846438"/>
              <a:gd name="connsiteX115" fmla="*/ 3546389 w 6409368"/>
              <a:gd name="connsiteY115" fmla="*/ 537519 h 846438"/>
              <a:gd name="connsiteX116" fmla="*/ 3564924 w 6409368"/>
              <a:gd name="connsiteY116" fmla="*/ 494270 h 846438"/>
              <a:gd name="connsiteX117" fmla="*/ 3583460 w 6409368"/>
              <a:gd name="connsiteY117" fmla="*/ 481913 h 846438"/>
              <a:gd name="connsiteX118" fmla="*/ 3595816 w 6409368"/>
              <a:gd name="connsiteY118" fmla="*/ 463378 h 846438"/>
              <a:gd name="connsiteX119" fmla="*/ 3601995 w 6409368"/>
              <a:gd name="connsiteY119" fmla="*/ 444843 h 846438"/>
              <a:gd name="connsiteX120" fmla="*/ 3620530 w 6409368"/>
              <a:gd name="connsiteY120" fmla="*/ 426308 h 846438"/>
              <a:gd name="connsiteX121" fmla="*/ 3632887 w 6409368"/>
              <a:gd name="connsiteY121" fmla="*/ 407773 h 846438"/>
              <a:gd name="connsiteX122" fmla="*/ 3639065 w 6409368"/>
              <a:gd name="connsiteY122" fmla="*/ 389238 h 846438"/>
              <a:gd name="connsiteX123" fmla="*/ 3669957 w 6409368"/>
              <a:gd name="connsiteY123" fmla="*/ 352167 h 846438"/>
              <a:gd name="connsiteX124" fmla="*/ 3676135 w 6409368"/>
              <a:gd name="connsiteY124" fmla="*/ 333632 h 846438"/>
              <a:gd name="connsiteX125" fmla="*/ 3713206 w 6409368"/>
              <a:gd name="connsiteY125" fmla="*/ 278027 h 846438"/>
              <a:gd name="connsiteX126" fmla="*/ 3725562 w 6409368"/>
              <a:gd name="connsiteY126" fmla="*/ 259492 h 846438"/>
              <a:gd name="connsiteX127" fmla="*/ 3731741 w 6409368"/>
              <a:gd name="connsiteY127" fmla="*/ 240956 h 846438"/>
              <a:gd name="connsiteX128" fmla="*/ 3762633 w 6409368"/>
              <a:gd name="connsiteY128" fmla="*/ 203886 h 846438"/>
              <a:gd name="connsiteX129" fmla="*/ 3793524 w 6409368"/>
              <a:gd name="connsiteY129" fmla="*/ 148281 h 846438"/>
              <a:gd name="connsiteX130" fmla="*/ 3805881 w 6409368"/>
              <a:gd name="connsiteY130" fmla="*/ 129746 h 846438"/>
              <a:gd name="connsiteX131" fmla="*/ 3818238 w 6409368"/>
              <a:gd name="connsiteY131" fmla="*/ 111211 h 846438"/>
              <a:gd name="connsiteX132" fmla="*/ 3824416 w 6409368"/>
              <a:gd name="connsiteY132" fmla="*/ 92675 h 846438"/>
              <a:gd name="connsiteX133" fmla="*/ 3861487 w 6409368"/>
              <a:gd name="connsiteY133" fmla="*/ 67962 h 846438"/>
              <a:gd name="connsiteX134" fmla="*/ 3880022 w 6409368"/>
              <a:gd name="connsiteY134" fmla="*/ 49427 h 846438"/>
              <a:gd name="connsiteX135" fmla="*/ 3898557 w 6409368"/>
              <a:gd name="connsiteY135" fmla="*/ 43248 h 846438"/>
              <a:gd name="connsiteX136" fmla="*/ 3904735 w 6409368"/>
              <a:gd name="connsiteY136" fmla="*/ 24713 h 846438"/>
              <a:gd name="connsiteX137" fmla="*/ 3941806 w 6409368"/>
              <a:gd name="connsiteY137" fmla="*/ 12356 h 846438"/>
              <a:gd name="connsiteX138" fmla="*/ 3966519 w 6409368"/>
              <a:gd name="connsiteY138" fmla="*/ 0 h 846438"/>
              <a:gd name="connsiteX139" fmla="*/ 4127157 w 6409368"/>
              <a:gd name="connsiteY139" fmla="*/ 6178 h 846438"/>
              <a:gd name="connsiteX140" fmla="*/ 4151870 w 6409368"/>
              <a:gd name="connsiteY140" fmla="*/ 12356 h 846438"/>
              <a:gd name="connsiteX141" fmla="*/ 4164227 w 6409368"/>
              <a:gd name="connsiteY141" fmla="*/ 30892 h 846438"/>
              <a:gd name="connsiteX142" fmla="*/ 4201297 w 6409368"/>
              <a:gd name="connsiteY142" fmla="*/ 49427 h 846438"/>
              <a:gd name="connsiteX143" fmla="*/ 4226011 w 6409368"/>
              <a:gd name="connsiteY143" fmla="*/ 86497 h 846438"/>
              <a:gd name="connsiteX144" fmla="*/ 4263081 w 6409368"/>
              <a:gd name="connsiteY144" fmla="*/ 123567 h 846438"/>
              <a:gd name="connsiteX145" fmla="*/ 4287795 w 6409368"/>
              <a:gd name="connsiteY145" fmla="*/ 160638 h 846438"/>
              <a:gd name="connsiteX146" fmla="*/ 4293973 w 6409368"/>
              <a:gd name="connsiteY146" fmla="*/ 179173 h 846438"/>
              <a:gd name="connsiteX147" fmla="*/ 4312508 w 6409368"/>
              <a:gd name="connsiteY147" fmla="*/ 203886 h 846438"/>
              <a:gd name="connsiteX148" fmla="*/ 4331043 w 6409368"/>
              <a:gd name="connsiteY148" fmla="*/ 240956 h 846438"/>
              <a:gd name="connsiteX149" fmla="*/ 4337222 w 6409368"/>
              <a:gd name="connsiteY149" fmla="*/ 259492 h 846438"/>
              <a:gd name="connsiteX150" fmla="*/ 4374292 w 6409368"/>
              <a:gd name="connsiteY150" fmla="*/ 308919 h 846438"/>
              <a:gd name="connsiteX151" fmla="*/ 4405184 w 6409368"/>
              <a:gd name="connsiteY151" fmla="*/ 364524 h 846438"/>
              <a:gd name="connsiteX152" fmla="*/ 4429897 w 6409368"/>
              <a:gd name="connsiteY152" fmla="*/ 413951 h 846438"/>
              <a:gd name="connsiteX153" fmla="*/ 4448433 w 6409368"/>
              <a:gd name="connsiteY153" fmla="*/ 457200 h 846438"/>
              <a:gd name="connsiteX154" fmla="*/ 4466968 w 6409368"/>
              <a:gd name="connsiteY154" fmla="*/ 475735 h 846438"/>
              <a:gd name="connsiteX155" fmla="*/ 4485503 w 6409368"/>
              <a:gd name="connsiteY155" fmla="*/ 518983 h 846438"/>
              <a:gd name="connsiteX156" fmla="*/ 4510216 w 6409368"/>
              <a:gd name="connsiteY156" fmla="*/ 556054 h 846438"/>
              <a:gd name="connsiteX157" fmla="*/ 4528751 w 6409368"/>
              <a:gd name="connsiteY157" fmla="*/ 593124 h 846438"/>
              <a:gd name="connsiteX158" fmla="*/ 4534930 w 6409368"/>
              <a:gd name="connsiteY158" fmla="*/ 611659 h 846438"/>
              <a:gd name="connsiteX159" fmla="*/ 4565822 w 6409368"/>
              <a:gd name="connsiteY159" fmla="*/ 648729 h 846438"/>
              <a:gd name="connsiteX160" fmla="*/ 4590535 w 6409368"/>
              <a:gd name="connsiteY160" fmla="*/ 685800 h 846438"/>
              <a:gd name="connsiteX161" fmla="*/ 4615249 w 6409368"/>
              <a:gd name="connsiteY161" fmla="*/ 722870 h 846438"/>
              <a:gd name="connsiteX162" fmla="*/ 4633784 w 6409368"/>
              <a:gd name="connsiteY162" fmla="*/ 759940 h 846438"/>
              <a:gd name="connsiteX163" fmla="*/ 4652319 w 6409368"/>
              <a:gd name="connsiteY163" fmla="*/ 772297 h 846438"/>
              <a:gd name="connsiteX164" fmla="*/ 4664676 w 6409368"/>
              <a:gd name="connsiteY164" fmla="*/ 790832 h 846438"/>
              <a:gd name="connsiteX165" fmla="*/ 4701746 w 6409368"/>
              <a:gd name="connsiteY165" fmla="*/ 809367 h 846438"/>
              <a:gd name="connsiteX166" fmla="*/ 4757351 w 6409368"/>
              <a:gd name="connsiteY166" fmla="*/ 834081 h 846438"/>
              <a:gd name="connsiteX167" fmla="*/ 4775887 w 6409368"/>
              <a:gd name="connsiteY167" fmla="*/ 840259 h 846438"/>
              <a:gd name="connsiteX168" fmla="*/ 4794422 w 6409368"/>
              <a:gd name="connsiteY168" fmla="*/ 846438 h 846438"/>
              <a:gd name="connsiteX169" fmla="*/ 4850027 w 6409368"/>
              <a:gd name="connsiteY169" fmla="*/ 840259 h 846438"/>
              <a:gd name="connsiteX170" fmla="*/ 4868562 w 6409368"/>
              <a:gd name="connsiteY170" fmla="*/ 834081 h 846438"/>
              <a:gd name="connsiteX171" fmla="*/ 4899454 w 6409368"/>
              <a:gd name="connsiteY171" fmla="*/ 809367 h 846438"/>
              <a:gd name="connsiteX172" fmla="*/ 4911811 w 6409368"/>
              <a:gd name="connsiteY172" fmla="*/ 790832 h 846438"/>
              <a:gd name="connsiteX173" fmla="*/ 4924168 w 6409368"/>
              <a:gd name="connsiteY173" fmla="*/ 753762 h 846438"/>
              <a:gd name="connsiteX174" fmla="*/ 4936524 w 6409368"/>
              <a:gd name="connsiteY174" fmla="*/ 735227 h 846438"/>
              <a:gd name="connsiteX175" fmla="*/ 4948881 w 6409368"/>
              <a:gd name="connsiteY175" fmla="*/ 698156 h 846438"/>
              <a:gd name="connsiteX176" fmla="*/ 4955060 w 6409368"/>
              <a:gd name="connsiteY176" fmla="*/ 679621 h 846438"/>
              <a:gd name="connsiteX177" fmla="*/ 4979773 w 6409368"/>
              <a:gd name="connsiteY177" fmla="*/ 630194 h 846438"/>
              <a:gd name="connsiteX178" fmla="*/ 4992130 w 6409368"/>
              <a:gd name="connsiteY178" fmla="*/ 611659 h 846438"/>
              <a:gd name="connsiteX179" fmla="*/ 5016843 w 6409368"/>
              <a:gd name="connsiteY179" fmla="*/ 568411 h 846438"/>
              <a:gd name="connsiteX180" fmla="*/ 5023022 w 6409368"/>
              <a:gd name="connsiteY180" fmla="*/ 543697 h 846438"/>
              <a:gd name="connsiteX181" fmla="*/ 5035378 w 6409368"/>
              <a:gd name="connsiteY181" fmla="*/ 506627 h 846438"/>
              <a:gd name="connsiteX182" fmla="*/ 5047735 w 6409368"/>
              <a:gd name="connsiteY182" fmla="*/ 469556 h 846438"/>
              <a:gd name="connsiteX183" fmla="*/ 5060092 w 6409368"/>
              <a:gd name="connsiteY183" fmla="*/ 432486 h 846438"/>
              <a:gd name="connsiteX184" fmla="*/ 5078627 w 6409368"/>
              <a:gd name="connsiteY184" fmla="*/ 383059 h 846438"/>
              <a:gd name="connsiteX185" fmla="*/ 5084806 w 6409368"/>
              <a:gd name="connsiteY185" fmla="*/ 364524 h 846438"/>
              <a:gd name="connsiteX186" fmla="*/ 5109519 w 6409368"/>
              <a:gd name="connsiteY186" fmla="*/ 345989 h 846438"/>
              <a:gd name="connsiteX187" fmla="*/ 5146589 w 6409368"/>
              <a:gd name="connsiteY187" fmla="*/ 327454 h 846438"/>
              <a:gd name="connsiteX188" fmla="*/ 5165124 w 6409368"/>
              <a:gd name="connsiteY188" fmla="*/ 315097 h 846438"/>
              <a:gd name="connsiteX189" fmla="*/ 5270157 w 6409368"/>
              <a:gd name="connsiteY189" fmla="*/ 315097 h 846438"/>
              <a:gd name="connsiteX190" fmla="*/ 5319584 w 6409368"/>
              <a:gd name="connsiteY190" fmla="*/ 339811 h 846438"/>
              <a:gd name="connsiteX191" fmla="*/ 5369011 w 6409368"/>
              <a:gd name="connsiteY191" fmla="*/ 364524 h 846438"/>
              <a:gd name="connsiteX192" fmla="*/ 5412260 w 6409368"/>
              <a:gd name="connsiteY192" fmla="*/ 376881 h 846438"/>
              <a:gd name="connsiteX193" fmla="*/ 5430795 w 6409368"/>
              <a:gd name="connsiteY193" fmla="*/ 389238 h 846438"/>
              <a:gd name="connsiteX194" fmla="*/ 5449330 w 6409368"/>
              <a:gd name="connsiteY194" fmla="*/ 395416 h 846438"/>
              <a:gd name="connsiteX195" fmla="*/ 5504935 w 6409368"/>
              <a:gd name="connsiteY195" fmla="*/ 426308 h 846438"/>
              <a:gd name="connsiteX196" fmla="*/ 5560541 w 6409368"/>
              <a:gd name="connsiteY196" fmla="*/ 469556 h 846438"/>
              <a:gd name="connsiteX197" fmla="*/ 5579076 w 6409368"/>
              <a:gd name="connsiteY197" fmla="*/ 481913 h 846438"/>
              <a:gd name="connsiteX198" fmla="*/ 5603789 w 6409368"/>
              <a:gd name="connsiteY198" fmla="*/ 488092 h 846438"/>
              <a:gd name="connsiteX199" fmla="*/ 5622324 w 6409368"/>
              <a:gd name="connsiteY199" fmla="*/ 500448 h 846438"/>
              <a:gd name="connsiteX200" fmla="*/ 5653216 w 6409368"/>
              <a:gd name="connsiteY200" fmla="*/ 531340 h 846438"/>
              <a:gd name="connsiteX201" fmla="*/ 5677930 w 6409368"/>
              <a:gd name="connsiteY201" fmla="*/ 586946 h 846438"/>
              <a:gd name="connsiteX202" fmla="*/ 5696465 w 6409368"/>
              <a:gd name="connsiteY202" fmla="*/ 624016 h 846438"/>
              <a:gd name="connsiteX203" fmla="*/ 5702643 w 6409368"/>
              <a:gd name="connsiteY203" fmla="*/ 642551 h 846438"/>
              <a:gd name="connsiteX204" fmla="*/ 5721178 w 6409368"/>
              <a:gd name="connsiteY204" fmla="*/ 654908 h 846438"/>
              <a:gd name="connsiteX205" fmla="*/ 5739714 w 6409368"/>
              <a:gd name="connsiteY205" fmla="*/ 691978 h 846438"/>
              <a:gd name="connsiteX206" fmla="*/ 5758249 w 6409368"/>
              <a:gd name="connsiteY206" fmla="*/ 704335 h 846438"/>
              <a:gd name="connsiteX207" fmla="*/ 5782962 w 6409368"/>
              <a:gd name="connsiteY207" fmla="*/ 741405 h 846438"/>
              <a:gd name="connsiteX208" fmla="*/ 5820033 w 6409368"/>
              <a:gd name="connsiteY208" fmla="*/ 766119 h 846438"/>
              <a:gd name="connsiteX209" fmla="*/ 5887995 w 6409368"/>
              <a:gd name="connsiteY209" fmla="*/ 747583 h 846438"/>
              <a:gd name="connsiteX210" fmla="*/ 5894173 w 6409368"/>
              <a:gd name="connsiteY210" fmla="*/ 729048 h 846438"/>
              <a:gd name="connsiteX211" fmla="*/ 5912708 w 6409368"/>
              <a:gd name="connsiteY211" fmla="*/ 617838 h 846438"/>
              <a:gd name="connsiteX212" fmla="*/ 5918887 w 6409368"/>
              <a:gd name="connsiteY212" fmla="*/ 593124 h 846438"/>
              <a:gd name="connsiteX213" fmla="*/ 5931243 w 6409368"/>
              <a:gd name="connsiteY213" fmla="*/ 574589 h 846438"/>
              <a:gd name="connsiteX214" fmla="*/ 5943600 w 6409368"/>
              <a:gd name="connsiteY214" fmla="*/ 537519 h 846438"/>
              <a:gd name="connsiteX215" fmla="*/ 5949778 w 6409368"/>
              <a:gd name="connsiteY215" fmla="*/ 518983 h 846438"/>
              <a:gd name="connsiteX216" fmla="*/ 5974492 w 6409368"/>
              <a:gd name="connsiteY216" fmla="*/ 481913 h 846438"/>
              <a:gd name="connsiteX217" fmla="*/ 5986849 w 6409368"/>
              <a:gd name="connsiteY217" fmla="*/ 444843 h 846438"/>
              <a:gd name="connsiteX218" fmla="*/ 5993027 w 6409368"/>
              <a:gd name="connsiteY218" fmla="*/ 426308 h 846438"/>
              <a:gd name="connsiteX219" fmla="*/ 6005384 w 6409368"/>
              <a:gd name="connsiteY219" fmla="*/ 407773 h 846438"/>
              <a:gd name="connsiteX220" fmla="*/ 6017741 w 6409368"/>
              <a:gd name="connsiteY220" fmla="*/ 370702 h 846438"/>
              <a:gd name="connsiteX221" fmla="*/ 6030097 w 6409368"/>
              <a:gd name="connsiteY221" fmla="*/ 352167 h 846438"/>
              <a:gd name="connsiteX222" fmla="*/ 6036276 w 6409368"/>
              <a:gd name="connsiteY222" fmla="*/ 333632 h 846438"/>
              <a:gd name="connsiteX223" fmla="*/ 6048633 w 6409368"/>
              <a:gd name="connsiteY223" fmla="*/ 308919 h 846438"/>
              <a:gd name="connsiteX224" fmla="*/ 6060989 w 6409368"/>
              <a:gd name="connsiteY224" fmla="*/ 290383 h 846438"/>
              <a:gd name="connsiteX225" fmla="*/ 6085703 w 6409368"/>
              <a:gd name="connsiteY225" fmla="*/ 234778 h 846438"/>
              <a:gd name="connsiteX226" fmla="*/ 6098060 w 6409368"/>
              <a:gd name="connsiteY226" fmla="*/ 197708 h 846438"/>
              <a:gd name="connsiteX227" fmla="*/ 6104238 w 6409368"/>
              <a:gd name="connsiteY227" fmla="*/ 179173 h 846438"/>
              <a:gd name="connsiteX228" fmla="*/ 6122773 w 6409368"/>
              <a:gd name="connsiteY228" fmla="*/ 166816 h 846438"/>
              <a:gd name="connsiteX229" fmla="*/ 6147487 w 6409368"/>
              <a:gd name="connsiteY229" fmla="*/ 92675 h 846438"/>
              <a:gd name="connsiteX230" fmla="*/ 6153665 w 6409368"/>
              <a:gd name="connsiteY230" fmla="*/ 74140 h 846438"/>
              <a:gd name="connsiteX231" fmla="*/ 6190735 w 6409368"/>
              <a:gd name="connsiteY231" fmla="*/ 61783 h 846438"/>
              <a:gd name="connsiteX232" fmla="*/ 6227806 w 6409368"/>
              <a:gd name="connsiteY232" fmla="*/ 43248 h 846438"/>
              <a:gd name="connsiteX233" fmla="*/ 6289589 w 6409368"/>
              <a:gd name="connsiteY233" fmla="*/ 49427 h 846438"/>
              <a:gd name="connsiteX234" fmla="*/ 6326660 w 6409368"/>
              <a:gd name="connsiteY234" fmla="*/ 67962 h 846438"/>
              <a:gd name="connsiteX235" fmla="*/ 6345195 w 6409368"/>
              <a:gd name="connsiteY235" fmla="*/ 74140 h 846438"/>
              <a:gd name="connsiteX236" fmla="*/ 6382265 w 6409368"/>
              <a:gd name="connsiteY236" fmla="*/ 98854 h 846438"/>
              <a:gd name="connsiteX237" fmla="*/ 6369908 w 6409368"/>
              <a:gd name="connsiteY237" fmla="*/ 111211 h 84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6409368" h="846438">
                <a:moveTo>
                  <a:pt x="0" y="624016"/>
                </a:moveTo>
                <a:cubicBezTo>
                  <a:pt x="4142" y="599162"/>
                  <a:pt x="1159" y="585787"/>
                  <a:pt x="18535" y="568411"/>
                </a:cubicBezTo>
                <a:cubicBezTo>
                  <a:pt x="23786" y="563160"/>
                  <a:pt x="30892" y="560173"/>
                  <a:pt x="37070" y="556054"/>
                </a:cubicBezTo>
                <a:cubicBezTo>
                  <a:pt x="50551" y="515614"/>
                  <a:pt x="31828" y="555305"/>
                  <a:pt x="61784" y="531340"/>
                </a:cubicBezTo>
                <a:cubicBezTo>
                  <a:pt x="67582" y="526701"/>
                  <a:pt x="68553" y="517695"/>
                  <a:pt x="74141" y="512805"/>
                </a:cubicBezTo>
                <a:cubicBezTo>
                  <a:pt x="85317" y="503026"/>
                  <a:pt x="111211" y="488092"/>
                  <a:pt x="111211" y="488092"/>
                </a:cubicBezTo>
                <a:cubicBezTo>
                  <a:pt x="115330" y="481913"/>
                  <a:pt x="117980" y="474446"/>
                  <a:pt x="123568" y="469556"/>
                </a:cubicBezTo>
                <a:cubicBezTo>
                  <a:pt x="149714" y="446678"/>
                  <a:pt x="153716" y="447150"/>
                  <a:pt x="179173" y="438665"/>
                </a:cubicBezTo>
                <a:cubicBezTo>
                  <a:pt x="185351" y="434546"/>
                  <a:pt x="191067" y="429629"/>
                  <a:pt x="197708" y="426308"/>
                </a:cubicBezTo>
                <a:cubicBezTo>
                  <a:pt x="207589" y="421367"/>
                  <a:pt x="231712" y="416592"/>
                  <a:pt x="240957" y="413951"/>
                </a:cubicBezTo>
                <a:cubicBezTo>
                  <a:pt x="247219" y="412162"/>
                  <a:pt x="253135" y="409186"/>
                  <a:pt x="259492" y="407773"/>
                </a:cubicBezTo>
                <a:cubicBezTo>
                  <a:pt x="274937" y="404341"/>
                  <a:pt x="325998" y="397389"/>
                  <a:pt x="339811" y="395416"/>
                </a:cubicBezTo>
                <a:cubicBezTo>
                  <a:pt x="395416" y="397475"/>
                  <a:pt x="451107" y="397893"/>
                  <a:pt x="506627" y="401594"/>
                </a:cubicBezTo>
                <a:cubicBezTo>
                  <a:pt x="529911" y="403146"/>
                  <a:pt x="541042" y="425421"/>
                  <a:pt x="562233" y="432486"/>
                </a:cubicBezTo>
                <a:cubicBezTo>
                  <a:pt x="568411" y="434546"/>
                  <a:pt x="575075" y="435502"/>
                  <a:pt x="580768" y="438665"/>
                </a:cubicBezTo>
                <a:cubicBezTo>
                  <a:pt x="593750" y="445877"/>
                  <a:pt x="603749" y="458682"/>
                  <a:pt x="617838" y="463378"/>
                </a:cubicBezTo>
                <a:cubicBezTo>
                  <a:pt x="653849" y="475381"/>
                  <a:pt x="630547" y="466643"/>
                  <a:pt x="685800" y="494270"/>
                </a:cubicBezTo>
                <a:cubicBezTo>
                  <a:pt x="694038" y="498389"/>
                  <a:pt x="702850" y="501518"/>
                  <a:pt x="710514" y="506627"/>
                </a:cubicBezTo>
                <a:cubicBezTo>
                  <a:pt x="716692" y="510746"/>
                  <a:pt x="722408" y="515662"/>
                  <a:pt x="729049" y="518983"/>
                </a:cubicBezTo>
                <a:cubicBezTo>
                  <a:pt x="734874" y="521896"/>
                  <a:pt x="741891" y="521999"/>
                  <a:pt x="747584" y="525162"/>
                </a:cubicBezTo>
                <a:cubicBezTo>
                  <a:pt x="747594" y="525168"/>
                  <a:pt x="793917" y="556050"/>
                  <a:pt x="803189" y="562232"/>
                </a:cubicBezTo>
                <a:cubicBezTo>
                  <a:pt x="809367" y="566351"/>
                  <a:pt x="814679" y="572241"/>
                  <a:pt x="821724" y="574589"/>
                </a:cubicBezTo>
                <a:lnTo>
                  <a:pt x="840260" y="580767"/>
                </a:lnTo>
                <a:cubicBezTo>
                  <a:pt x="851899" y="592406"/>
                  <a:pt x="861848" y="604778"/>
                  <a:pt x="877330" y="611659"/>
                </a:cubicBezTo>
                <a:cubicBezTo>
                  <a:pt x="889232" y="616949"/>
                  <a:pt x="914400" y="624016"/>
                  <a:pt x="914400" y="624016"/>
                </a:cubicBezTo>
                <a:cubicBezTo>
                  <a:pt x="926757" y="632254"/>
                  <a:pt x="937381" y="644033"/>
                  <a:pt x="951470" y="648729"/>
                </a:cubicBezTo>
                <a:cubicBezTo>
                  <a:pt x="963827" y="652848"/>
                  <a:pt x="975905" y="657927"/>
                  <a:pt x="988541" y="661086"/>
                </a:cubicBezTo>
                <a:cubicBezTo>
                  <a:pt x="1019572" y="668845"/>
                  <a:pt x="1005198" y="664580"/>
                  <a:pt x="1031789" y="673443"/>
                </a:cubicBezTo>
                <a:cubicBezTo>
                  <a:pt x="1066800" y="671384"/>
                  <a:pt x="1101925" y="670755"/>
                  <a:pt x="1136822" y="667265"/>
                </a:cubicBezTo>
                <a:cubicBezTo>
                  <a:pt x="1143302" y="666617"/>
                  <a:pt x="1149095" y="662875"/>
                  <a:pt x="1155357" y="661086"/>
                </a:cubicBezTo>
                <a:cubicBezTo>
                  <a:pt x="1163521" y="658753"/>
                  <a:pt x="1171832" y="656967"/>
                  <a:pt x="1180070" y="654908"/>
                </a:cubicBezTo>
                <a:lnTo>
                  <a:pt x="1254211" y="605481"/>
                </a:lnTo>
                <a:cubicBezTo>
                  <a:pt x="1260389" y="601362"/>
                  <a:pt x="1268291" y="599064"/>
                  <a:pt x="1272746" y="593124"/>
                </a:cubicBezTo>
                <a:cubicBezTo>
                  <a:pt x="1278924" y="584886"/>
                  <a:pt x="1285376" y="576847"/>
                  <a:pt x="1291281" y="568411"/>
                </a:cubicBezTo>
                <a:cubicBezTo>
                  <a:pt x="1291324" y="568349"/>
                  <a:pt x="1322152" y="522104"/>
                  <a:pt x="1328351" y="512805"/>
                </a:cubicBezTo>
                <a:cubicBezTo>
                  <a:pt x="1332470" y="506627"/>
                  <a:pt x="1338360" y="501314"/>
                  <a:pt x="1340708" y="494270"/>
                </a:cubicBezTo>
                <a:lnTo>
                  <a:pt x="1353065" y="457200"/>
                </a:lnTo>
                <a:cubicBezTo>
                  <a:pt x="1355124" y="451022"/>
                  <a:pt x="1354638" y="443270"/>
                  <a:pt x="1359243" y="438665"/>
                </a:cubicBezTo>
                <a:cubicBezTo>
                  <a:pt x="1365421" y="432486"/>
                  <a:pt x="1371065" y="425723"/>
                  <a:pt x="1377778" y="420129"/>
                </a:cubicBezTo>
                <a:cubicBezTo>
                  <a:pt x="1383483" y="415375"/>
                  <a:pt x="1390135" y="411892"/>
                  <a:pt x="1396314" y="407773"/>
                </a:cubicBezTo>
                <a:cubicBezTo>
                  <a:pt x="1401339" y="392698"/>
                  <a:pt x="1402872" y="382679"/>
                  <a:pt x="1414849" y="370702"/>
                </a:cubicBezTo>
                <a:cubicBezTo>
                  <a:pt x="1420099" y="365452"/>
                  <a:pt x="1427206" y="362465"/>
                  <a:pt x="1433384" y="358346"/>
                </a:cubicBezTo>
                <a:cubicBezTo>
                  <a:pt x="1444121" y="326133"/>
                  <a:pt x="1431622" y="350987"/>
                  <a:pt x="1458097" y="327454"/>
                </a:cubicBezTo>
                <a:cubicBezTo>
                  <a:pt x="1521574" y="271030"/>
                  <a:pt x="1471639" y="306068"/>
                  <a:pt x="1513703" y="278027"/>
                </a:cubicBezTo>
                <a:cubicBezTo>
                  <a:pt x="1579604" y="179171"/>
                  <a:pt x="1493108" y="298622"/>
                  <a:pt x="1575487" y="216243"/>
                </a:cubicBezTo>
                <a:cubicBezTo>
                  <a:pt x="1589150" y="202580"/>
                  <a:pt x="1595355" y="193952"/>
                  <a:pt x="1612557" y="185351"/>
                </a:cubicBezTo>
                <a:cubicBezTo>
                  <a:pt x="1618382" y="182439"/>
                  <a:pt x="1624914" y="181232"/>
                  <a:pt x="1631092" y="179173"/>
                </a:cubicBezTo>
                <a:cubicBezTo>
                  <a:pt x="1688757" y="181232"/>
                  <a:pt x="1746485" y="181963"/>
                  <a:pt x="1804087" y="185351"/>
                </a:cubicBezTo>
                <a:cubicBezTo>
                  <a:pt x="1816592" y="186087"/>
                  <a:pt x="1828832" y="189288"/>
                  <a:pt x="1841157" y="191529"/>
                </a:cubicBezTo>
                <a:cubicBezTo>
                  <a:pt x="1869906" y="196756"/>
                  <a:pt x="1870326" y="197277"/>
                  <a:pt x="1896762" y="203886"/>
                </a:cubicBezTo>
                <a:cubicBezTo>
                  <a:pt x="1909119" y="212124"/>
                  <a:pt x="1925595" y="216243"/>
                  <a:pt x="1933833" y="228600"/>
                </a:cubicBezTo>
                <a:lnTo>
                  <a:pt x="1970903" y="284205"/>
                </a:lnTo>
                <a:lnTo>
                  <a:pt x="1995616" y="321275"/>
                </a:lnTo>
                <a:cubicBezTo>
                  <a:pt x="1999735" y="333632"/>
                  <a:pt x="2004814" y="345709"/>
                  <a:pt x="2007973" y="358346"/>
                </a:cubicBezTo>
                <a:cubicBezTo>
                  <a:pt x="2010032" y="366584"/>
                  <a:pt x="2012755" y="374683"/>
                  <a:pt x="2014151" y="383059"/>
                </a:cubicBezTo>
                <a:cubicBezTo>
                  <a:pt x="2016881" y="399437"/>
                  <a:pt x="2015961" y="416467"/>
                  <a:pt x="2020330" y="432486"/>
                </a:cubicBezTo>
                <a:cubicBezTo>
                  <a:pt x="2022284" y="439650"/>
                  <a:pt x="2028568" y="444843"/>
                  <a:pt x="2032687" y="451021"/>
                </a:cubicBezTo>
                <a:cubicBezTo>
                  <a:pt x="2053459" y="513340"/>
                  <a:pt x="2021758" y="416653"/>
                  <a:pt x="2045043" y="494270"/>
                </a:cubicBezTo>
                <a:cubicBezTo>
                  <a:pt x="2048786" y="506746"/>
                  <a:pt x="2048190" y="522130"/>
                  <a:pt x="2057400" y="531340"/>
                </a:cubicBezTo>
                <a:cubicBezTo>
                  <a:pt x="2063578" y="537518"/>
                  <a:pt x="2070571" y="542978"/>
                  <a:pt x="2075935" y="549875"/>
                </a:cubicBezTo>
                <a:cubicBezTo>
                  <a:pt x="2085053" y="561598"/>
                  <a:pt x="2100649" y="586946"/>
                  <a:pt x="2100649" y="586946"/>
                </a:cubicBezTo>
                <a:cubicBezTo>
                  <a:pt x="2104768" y="599303"/>
                  <a:pt x="2103796" y="614806"/>
                  <a:pt x="2113006" y="624016"/>
                </a:cubicBezTo>
                <a:cubicBezTo>
                  <a:pt x="2119184" y="630194"/>
                  <a:pt x="2125947" y="635839"/>
                  <a:pt x="2131541" y="642551"/>
                </a:cubicBezTo>
                <a:cubicBezTo>
                  <a:pt x="2136295" y="648255"/>
                  <a:pt x="2138309" y="656196"/>
                  <a:pt x="2143897" y="661086"/>
                </a:cubicBezTo>
                <a:cubicBezTo>
                  <a:pt x="2143907" y="661095"/>
                  <a:pt x="2190230" y="691974"/>
                  <a:pt x="2199503" y="698156"/>
                </a:cubicBezTo>
                <a:cubicBezTo>
                  <a:pt x="2205681" y="702275"/>
                  <a:pt x="2210834" y="708712"/>
                  <a:pt x="2218038" y="710513"/>
                </a:cubicBezTo>
                <a:cubicBezTo>
                  <a:pt x="2252939" y="719239"/>
                  <a:pt x="2234425" y="715027"/>
                  <a:pt x="2273643" y="722870"/>
                </a:cubicBezTo>
                <a:cubicBezTo>
                  <a:pt x="2326457" y="718808"/>
                  <a:pt x="2339287" y="722330"/>
                  <a:pt x="2378676" y="710513"/>
                </a:cubicBezTo>
                <a:cubicBezTo>
                  <a:pt x="2397390" y="704899"/>
                  <a:pt x="2415746" y="698156"/>
                  <a:pt x="2434281" y="691978"/>
                </a:cubicBezTo>
                <a:lnTo>
                  <a:pt x="2452816" y="685800"/>
                </a:lnTo>
                <a:cubicBezTo>
                  <a:pt x="2458994" y="681681"/>
                  <a:pt x="2464709" y="676764"/>
                  <a:pt x="2471351" y="673443"/>
                </a:cubicBezTo>
                <a:cubicBezTo>
                  <a:pt x="2477176" y="670530"/>
                  <a:pt x="2484194" y="670428"/>
                  <a:pt x="2489887" y="667265"/>
                </a:cubicBezTo>
                <a:cubicBezTo>
                  <a:pt x="2502869" y="660053"/>
                  <a:pt x="2514600" y="650789"/>
                  <a:pt x="2526957" y="642551"/>
                </a:cubicBezTo>
                <a:lnTo>
                  <a:pt x="2545492" y="630194"/>
                </a:lnTo>
                <a:cubicBezTo>
                  <a:pt x="2556366" y="597570"/>
                  <a:pt x="2548057" y="617078"/>
                  <a:pt x="2576384" y="574589"/>
                </a:cubicBezTo>
                <a:cubicBezTo>
                  <a:pt x="2580503" y="568411"/>
                  <a:pt x="2583490" y="561305"/>
                  <a:pt x="2588741" y="556054"/>
                </a:cubicBezTo>
                <a:cubicBezTo>
                  <a:pt x="2612527" y="532268"/>
                  <a:pt x="2602429" y="544789"/>
                  <a:pt x="2619633" y="518983"/>
                </a:cubicBezTo>
                <a:cubicBezTo>
                  <a:pt x="2630507" y="486360"/>
                  <a:pt x="2622199" y="505866"/>
                  <a:pt x="2650524" y="463378"/>
                </a:cubicBezTo>
                <a:cubicBezTo>
                  <a:pt x="2654643" y="457200"/>
                  <a:pt x="2660533" y="451887"/>
                  <a:pt x="2662881" y="444843"/>
                </a:cubicBezTo>
                <a:lnTo>
                  <a:pt x="2675238" y="407773"/>
                </a:lnTo>
                <a:cubicBezTo>
                  <a:pt x="2680263" y="392697"/>
                  <a:pt x="2681795" y="382680"/>
                  <a:pt x="2693773" y="370702"/>
                </a:cubicBezTo>
                <a:cubicBezTo>
                  <a:pt x="2705748" y="358727"/>
                  <a:pt x="2715770" y="357192"/>
                  <a:pt x="2730843" y="352167"/>
                </a:cubicBezTo>
                <a:cubicBezTo>
                  <a:pt x="2734962" y="345989"/>
                  <a:pt x="2737402" y="338271"/>
                  <a:pt x="2743200" y="333632"/>
                </a:cubicBezTo>
                <a:cubicBezTo>
                  <a:pt x="2748285" y="329564"/>
                  <a:pt x="2755910" y="330366"/>
                  <a:pt x="2761735" y="327454"/>
                </a:cubicBezTo>
                <a:cubicBezTo>
                  <a:pt x="2809640" y="303501"/>
                  <a:pt x="2752218" y="324447"/>
                  <a:pt x="2798806" y="308919"/>
                </a:cubicBezTo>
                <a:cubicBezTo>
                  <a:pt x="2804984" y="304800"/>
                  <a:pt x="2809990" y="297612"/>
                  <a:pt x="2817341" y="296562"/>
                </a:cubicBezTo>
                <a:cubicBezTo>
                  <a:pt x="2837343" y="293704"/>
                  <a:pt x="2845408" y="307507"/>
                  <a:pt x="2860589" y="315097"/>
                </a:cubicBezTo>
                <a:cubicBezTo>
                  <a:pt x="2866414" y="318009"/>
                  <a:pt x="2873026" y="318988"/>
                  <a:pt x="2879124" y="321275"/>
                </a:cubicBezTo>
                <a:cubicBezTo>
                  <a:pt x="2889508" y="325169"/>
                  <a:pt x="2899881" y="329128"/>
                  <a:pt x="2910016" y="333632"/>
                </a:cubicBezTo>
                <a:cubicBezTo>
                  <a:pt x="2918433" y="337373"/>
                  <a:pt x="2925992" y="343076"/>
                  <a:pt x="2934730" y="345989"/>
                </a:cubicBezTo>
                <a:cubicBezTo>
                  <a:pt x="2950841" y="351359"/>
                  <a:pt x="2968046" y="352976"/>
                  <a:pt x="2984157" y="358346"/>
                </a:cubicBezTo>
                <a:lnTo>
                  <a:pt x="3002692" y="364524"/>
                </a:lnTo>
                <a:cubicBezTo>
                  <a:pt x="3008870" y="368643"/>
                  <a:pt x="3016588" y="371083"/>
                  <a:pt x="3021227" y="376881"/>
                </a:cubicBezTo>
                <a:cubicBezTo>
                  <a:pt x="3025295" y="381966"/>
                  <a:pt x="3024493" y="389591"/>
                  <a:pt x="3027406" y="395416"/>
                </a:cubicBezTo>
                <a:cubicBezTo>
                  <a:pt x="3030727" y="402057"/>
                  <a:pt x="3035008" y="408247"/>
                  <a:pt x="3039762" y="413951"/>
                </a:cubicBezTo>
                <a:cubicBezTo>
                  <a:pt x="3056843" y="434449"/>
                  <a:pt x="3059148" y="428010"/>
                  <a:pt x="3070654" y="451021"/>
                </a:cubicBezTo>
                <a:cubicBezTo>
                  <a:pt x="3085576" y="480864"/>
                  <a:pt x="3064123" y="461083"/>
                  <a:pt x="3095368" y="481913"/>
                </a:cubicBezTo>
                <a:cubicBezTo>
                  <a:pt x="3128316" y="531338"/>
                  <a:pt x="3085071" y="471616"/>
                  <a:pt x="3126260" y="512805"/>
                </a:cubicBezTo>
                <a:cubicBezTo>
                  <a:pt x="3167452" y="553997"/>
                  <a:pt x="3107720" y="510742"/>
                  <a:pt x="3157151" y="543697"/>
                </a:cubicBezTo>
                <a:cubicBezTo>
                  <a:pt x="3162177" y="558772"/>
                  <a:pt x="3163710" y="568790"/>
                  <a:pt x="3175687" y="580767"/>
                </a:cubicBezTo>
                <a:cubicBezTo>
                  <a:pt x="3180938" y="586018"/>
                  <a:pt x="3188044" y="589005"/>
                  <a:pt x="3194222" y="593124"/>
                </a:cubicBezTo>
                <a:cubicBezTo>
                  <a:pt x="3198341" y="599302"/>
                  <a:pt x="3203257" y="605018"/>
                  <a:pt x="3206578" y="611659"/>
                </a:cubicBezTo>
                <a:cubicBezTo>
                  <a:pt x="3209491" y="617484"/>
                  <a:pt x="3208152" y="625589"/>
                  <a:pt x="3212757" y="630194"/>
                </a:cubicBezTo>
                <a:cubicBezTo>
                  <a:pt x="3217362" y="634799"/>
                  <a:pt x="3225114" y="634313"/>
                  <a:pt x="3231292" y="636373"/>
                </a:cubicBezTo>
                <a:cubicBezTo>
                  <a:pt x="3235411" y="642551"/>
                  <a:pt x="3240328" y="648266"/>
                  <a:pt x="3243649" y="654908"/>
                </a:cubicBezTo>
                <a:cubicBezTo>
                  <a:pt x="3246561" y="660733"/>
                  <a:pt x="3245759" y="668358"/>
                  <a:pt x="3249827" y="673443"/>
                </a:cubicBezTo>
                <a:cubicBezTo>
                  <a:pt x="3258538" y="684332"/>
                  <a:pt x="3274686" y="687908"/>
                  <a:pt x="3286897" y="691978"/>
                </a:cubicBezTo>
                <a:cubicBezTo>
                  <a:pt x="3321955" y="687596"/>
                  <a:pt x="3331874" y="688370"/>
                  <a:pt x="3361038" y="679621"/>
                </a:cubicBezTo>
                <a:cubicBezTo>
                  <a:pt x="3373514" y="675878"/>
                  <a:pt x="3398108" y="667265"/>
                  <a:pt x="3398108" y="667265"/>
                </a:cubicBezTo>
                <a:cubicBezTo>
                  <a:pt x="3404286" y="663146"/>
                  <a:pt x="3410939" y="659662"/>
                  <a:pt x="3416643" y="654908"/>
                </a:cubicBezTo>
                <a:cubicBezTo>
                  <a:pt x="3423355" y="649314"/>
                  <a:pt x="3427908" y="641220"/>
                  <a:pt x="3435178" y="636373"/>
                </a:cubicBezTo>
                <a:cubicBezTo>
                  <a:pt x="3440597" y="632760"/>
                  <a:pt x="3447535" y="632254"/>
                  <a:pt x="3453714" y="630194"/>
                </a:cubicBezTo>
                <a:cubicBezTo>
                  <a:pt x="3481347" y="588742"/>
                  <a:pt x="3448795" y="629354"/>
                  <a:pt x="3484606" y="605481"/>
                </a:cubicBezTo>
                <a:cubicBezTo>
                  <a:pt x="3514972" y="585238"/>
                  <a:pt x="3492702" y="591206"/>
                  <a:pt x="3515497" y="568411"/>
                </a:cubicBezTo>
                <a:cubicBezTo>
                  <a:pt x="3520748" y="563160"/>
                  <a:pt x="3527854" y="560173"/>
                  <a:pt x="3534033" y="556054"/>
                </a:cubicBezTo>
                <a:cubicBezTo>
                  <a:pt x="3538152" y="549876"/>
                  <a:pt x="3543464" y="544344"/>
                  <a:pt x="3546389" y="537519"/>
                </a:cubicBezTo>
                <a:cubicBezTo>
                  <a:pt x="3557022" y="512709"/>
                  <a:pt x="3545538" y="513656"/>
                  <a:pt x="3564924" y="494270"/>
                </a:cubicBezTo>
                <a:cubicBezTo>
                  <a:pt x="3570175" y="489019"/>
                  <a:pt x="3577281" y="486032"/>
                  <a:pt x="3583460" y="481913"/>
                </a:cubicBezTo>
                <a:cubicBezTo>
                  <a:pt x="3587579" y="475735"/>
                  <a:pt x="3592495" y="470019"/>
                  <a:pt x="3595816" y="463378"/>
                </a:cubicBezTo>
                <a:cubicBezTo>
                  <a:pt x="3598729" y="457553"/>
                  <a:pt x="3598382" y="450262"/>
                  <a:pt x="3601995" y="444843"/>
                </a:cubicBezTo>
                <a:cubicBezTo>
                  <a:pt x="3606842" y="437573"/>
                  <a:pt x="3614936" y="433020"/>
                  <a:pt x="3620530" y="426308"/>
                </a:cubicBezTo>
                <a:cubicBezTo>
                  <a:pt x="3625284" y="420604"/>
                  <a:pt x="3628768" y="413951"/>
                  <a:pt x="3632887" y="407773"/>
                </a:cubicBezTo>
                <a:cubicBezTo>
                  <a:pt x="3634946" y="401595"/>
                  <a:pt x="3636153" y="395063"/>
                  <a:pt x="3639065" y="389238"/>
                </a:cubicBezTo>
                <a:cubicBezTo>
                  <a:pt x="3647667" y="372033"/>
                  <a:pt x="3656292" y="365832"/>
                  <a:pt x="3669957" y="352167"/>
                </a:cubicBezTo>
                <a:cubicBezTo>
                  <a:pt x="3672016" y="345989"/>
                  <a:pt x="3672972" y="339325"/>
                  <a:pt x="3676135" y="333632"/>
                </a:cubicBezTo>
                <a:cubicBezTo>
                  <a:pt x="3676138" y="333627"/>
                  <a:pt x="3707026" y="287297"/>
                  <a:pt x="3713206" y="278027"/>
                </a:cubicBezTo>
                <a:cubicBezTo>
                  <a:pt x="3717325" y="271849"/>
                  <a:pt x="3723214" y="266536"/>
                  <a:pt x="3725562" y="259492"/>
                </a:cubicBezTo>
                <a:cubicBezTo>
                  <a:pt x="3727622" y="253313"/>
                  <a:pt x="3728828" y="246781"/>
                  <a:pt x="3731741" y="240956"/>
                </a:cubicBezTo>
                <a:cubicBezTo>
                  <a:pt x="3740344" y="223750"/>
                  <a:pt x="3748966" y="217552"/>
                  <a:pt x="3762633" y="203886"/>
                </a:cubicBezTo>
                <a:cubicBezTo>
                  <a:pt x="3773507" y="171263"/>
                  <a:pt x="3765199" y="190769"/>
                  <a:pt x="3793524" y="148281"/>
                </a:cubicBezTo>
                <a:lnTo>
                  <a:pt x="3805881" y="129746"/>
                </a:lnTo>
                <a:lnTo>
                  <a:pt x="3818238" y="111211"/>
                </a:lnTo>
                <a:cubicBezTo>
                  <a:pt x="3820297" y="105032"/>
                  <a:pt x="3819811" y="97280"/>
                  <a:pt x="3824416" y="92675"/>
                </a:cubicBezTo>
                <a:cubicBezTo>
                  <a:pt x="3834917" y="82174"/>
                  <a:pt x="3850986" y="78463"/>
                  <a:pt x="3861487" y="67962"/>
                </a:cubicBezTo>
                <a:cubicBezTo>
                  <a:pt x="3867665" y="61784"/>
                  <a:pt x="3872752" y="54274"/>
                  <a:pt x="3880022" y="49427"/>
                </a:cubicBezTo>
                <a:cubicBezTo>
                  <a:pt x="3885441" y="45814"/>
                  <a:pt x="3892379" y="45308"/>
                  <a:pt x="3898557" y="43248"/>
                </a:cubicBezTo>
                <a:cubicBezTo>
                  <a:pt x="3900616" y="37070"/>
                  <a:pt x="3899436" y="28498"/>
                  <a:pt x="3904735" y="24713"/>
                </a:cubicBezTo>
                <a:cubicBezTo>
                  <a:pt x="3915334" y="17142"/>
                  <a:pt x="3930156" y="18181"/>
                  <a:pt x="3941806" y="12356"/>
                </a:cubicBezTo>
                <a:lnTo>
                  <a:pt x="3966519" y="0"/>
                </a:lnTo>
                <a:cubicBezTo>
                  <a:pt x="4020065" y="2059"/>
                  <a:pt x="4073690" y="2614"/>
                  <a:pt x="4127157" y="6178"/>
                </a:cubicBezTo>
                <a:cubicBezTo>
                  <a:pt x="4135629" y="6743"/>
                  <a:pt x="4144805" y="7646"/>
                  <a:pt x="4151870" y="12356"/>
                </a:cubicBezTo>
                <a:cubicBezTo>
                  <a:pt x="4158049" y="16475"/>
                  <a:pt x="4158976" y="25641"/>
                  <a:pt x="4164227" y="30892"/>
                </a:cubicBezTo>
                <a:cubicBezTo>
                  <a:pt x="4176202" y="42867"/>
                  <a:pt x="4186224" y="44402"/>
                  <a:pt x="4201297" y="49427"/>
                </a:cubicBezTo>
                <a:cubicBezTo>
                  <a:pt x="4209535" y="61784"/>
                  <a:pt x="4215510" y="75996"/>
                  <a:pt x="4226011" y="86497"/>
                </a:cubicBezTo>
                <a:lnTo>
                  <a:pt x="4263081" y="123567"/>
                </a:lnTo>
                <a:cubicBezTo>
                  <a:pt x="4277774" y="167641"/>
                  <a:pt x="4256940" y="114353"/>
                  <a:pt x="4287795" y="160638"/>
                </a:cubicBezTo>
                <a:cubicBezTo>
                  <a:pt x="4291407" y="166057"/>
                  <a:pt x="4290742" y="173519"/>
                  <a:pt x="4293973" y="179173"/>
                </a:cubicBezTo>
                <a:cubicBezTo>
                  <a:pt x="4299082" y="188113"/>
                  <a:pt x="4306330" y="195648"/>
                  <a:pt x="4312508" y="203886"/>
                </a:cubicBezTo>
                <a:cubicBezTo>
                  <a:pt x="4328040" y="250478"/>
                  <a:pt x="4307088" y="193044"/>
                  <a:pt x="4331043" y="240956"/>
                </a:cubicBezTo>
                <a:cubicBezTo>
                  <a:pt x="4333956" y="246781"/>
                  <a:pt x="4334309" y="253667"/>
                  <a:pt x="4337222" y="259492"/>
                </a:cubicBezTo>
                <a:cubicBezTo>
                  <a:pt x="4343781" y="272610"/>
                  <a:pt x="4368225" y="301336"/>
                  <a:pt x="4374292" y="308919"/>
                </a:cubicBezTo>
                <a:cubicBezTo>
                  <a:pt x="4391377" y="360177"/>
                  <a:pt x="4362694" y="279541"/>
                  <a:pt x="4405184" y="364524"/>
                </a:cubicBezTo>
                <a:cubicBezTo>
                  <a:pt x="4413422" y="381000"/>
                  <a:pt x="4424071" y="396476"/>
                  <a:pt x="4429897" y="413951"/>
                </a:cubicBezTo>
                <a:cubicBezTo>
                  <a:pt x="4434939" y="429076"/>
                  <a:pt x="4438891" y="443841"/>
                  <a:pt x="4448433" y="457200"/>
                </a:cubicBezTo>
                <a:cubicBezTo>
                  <a:pt x="4453512" y="464310"/>
                  <a:pt x="4460790" y="469557"/>
                  <a:pt x="4466968" y="475735"/>
                </a:cubicBezTo>
                <a:cubicBezTo>
                  <a:pt x="4473360" y="494912"/>
                  <a:pt x="4474049" y="499893"/>
                  <a:pt x="4485503" y="518983"/>
                </a:cubicBezTo>
                <a:cubicBezTo>
                  <a:pt x="4493144" y="531718"/>
                  <a:pt x="4505519" y="541965"/>
                  <a:pt x="4510216" y="556054"/>
                </a:cubicBezTo>
                <a:cubicBezTo>
                  <a:pt x="4525747" y="602643"/>
                  <a:pt x="4504797" y="545216"/>
                  <a:pt x="4528751" y="593124"/>
                </a:cubicBezTo>
                <a:cubicBezTo>
                  <a:pt x="4531664" y="598949"/>
                  <a:pt x="4532017" y="605834"/>
                  <a:pt x="4534930" y="611659"/>
                </a:cubicBezTo>
                <a:cubicBezTo>
                  <a:pt x="4543532" y="628862"/>
                  <a:pt x="4552158" y="635065"/>
                  <a:pt x="4565822" y="648729"/>
                </a:cubicBezTo>
                <a:cubicBezTo>
                  <a:pt x="4577637" y="684177"/>
                  <a:pt x="4563539" y="651091"/>
                  <a:pt x="4590535" y="685800"/>
                </a:cubicBezTo>
                <a:cubicBezTo>
                  <a:pt x="4599653" y="697523"/>
                  <a:pt x="4615249" y="722870"/>
                  <a:pt x="4615249" y="722870"/>
                </a:cubicBezTo>
                <a:cubicBezTo>
                  <a:pt x="4620274" y="737946"/>
                  <a:pt x="4621806" y="747962"/>
                  <a:pt x="4633784" y="759940"/>
                </a:cubicBezTo>
                <a:cubicBezTo>
                  <a:pt x="4639035" y="765191"/>
                  <a:pt x="4646141" y="768178"/>
                  <a:pt x="4652319" y="772297"/>
                </a:cubicBezTo>
                <a:cubicBezTo>
                  <a:pt x="4656438" y="778475"/>
                  <a:pt x="4659425" y="785581"/>
                  <a:pt x="4664676" y="790832"/>
                </a:cubicBezTo>
                <a:cubicBezTo>
                  <a:pt x="4676654" y="802810"/>
                  <a:pt x="4686670" y="804342"/>
                  <a:pt x="4701746" y="809367"/>
                </a:cubicBezTo>
                <a:cubicBezTo>
                  <a:pt x="4731117" y="828948"/>
                  <a:pt x="4713239" y="819377"/>
                  <a:pt x="4757351" y="834081"/>
                </a:cubicBezTo>
                <a:lnTo>
                  <a:pt x="4775887" y="840259"/>
                </a:lnTo>
                <a:lnTo>
                  <a:pt x="4794422" y="846438"/>
                </a:lnTo>
                <a:cubicBezTo>
                  <a:pt x="4812957" y="844378"/>
                  <a:pt x="4831632" y="843325"/>
                  <a:pt x="4850027" y="840259"/>
                </a:cubicBezTo>
                <a:cubicBezTo>
                  <a:pt x="4856451" y="839188"/>
                  <a:pt x="4863477" y="838149"/>
                  <a:pt x="4868562" y="834081"/>
                </a:cubicBezTo>
                <a:cubicBezTo>
                  <a:pt x="4908488" y="802141"/>
                  <a:pt x="4852863" y="824899"/>
                  <a:pt x="4899454" y="809367"/>
                </a:cubicBezTo>
                <a:cubicBezTo>
                  <a:pt x="4903573" y="803189"/>
                  <a:pt x="4908795" y="797617"/>
                  <a:pt x="4911811" y="790832"/>
                </a:cubicBezTo>
                <a:cubicBezTo>
                  <a:pt x="4917101" y="778930"/>
                  <a:pt x="4916943" y="764600"/>
                  <a:pt x="4924168" y="753762"/>
                </a:cubicBezTo>
                <a:cubicBezTo>
                  <a:pt x="4928287" y="747584"/>
                  <a:pt x="4933508" y="742012"/>
                  <a:pt x="4936524" y="735227"/>
                </a:cubicBezTo>
                <a:cubicBezTo>
                  <a:pt x="4941814" y="723324"/>
                  <a:pt x="4944762" y="710513"/>
                  <a:pt x="4948881" y="698156"/>
                </a:cubicBezTo>
                <a:cubicBezTo>
                  <a:pt x="4950941" y="691978"/>
                  <a:pt x="4952148" y="685446"/>
                  <a:pt x="4955060" y="679621"/>
                </a:cubicBezTo>
                <a:cubicBezTo>
                  <a:pt x="4963298" y="663145"/>
                  <a:pt x="4969555" y="645520"/>
                  <a:pt x="4979773" y="630194"/>
                </a:cubicBezTo>
                <a:cubicBezTo>
                  <a:pt x="4983892" y="624016"/>
                  <a:pt x="4988446" y="618106"/>
                  <a:pt x="4992130" y="611659"/>
                </a:cubicBezTo>
                <a:cubicBezTo>
                  <a:pt x="5023493" y="556775"/>
                  <a:pt x="4986733" y="613579"/>
                  <a:pt x="5016843" y="568411"/>
                </a:cubicBezTo>
                <a:cubicBezTo>
                  <a:pt x="5018903" y="560173"/>
                  <a:pt x="5020582" y="551830"/>
                  <a:pt x="5023022" y="543697"/>
                </a:cubicBezTo>
                <a:cubicBezTo>
                  <a:pt x="5026765" y="531221"/>
                  <a:pt x="5031259" y="518984"/>
                  <a:pt x="5035378" y="506627"/>
                </a:cubicBezTo>
                <a:lnTo>
                  <a:pt x="5047735" y="469556"/>
                </a:lnTo>
                <a:lnTo>
                  <a:pt x="5060092" y="432486"/>
                </a:lnTo>
                <a:cubicBezTo>
                  <a:pt x="5072011" y="372889"/>
                  <a:pt x="5057415" y="425480"/>
                  <a:pt x="5078627" y="383059"/>
                </a:cubicBezTo>
                <a:cubicBezTo>
                  <a:pt x="5081540" y="377234"/>
                  <a:pt x="5080637" y="369527"/>
                  <a:pt x="5084806" y="364524"/>
                </a:cubicBezTo>
                <a:cubicBezTo>
                  <a:pt x="5091398" y="356614"/>
                  <a:pt x="5101140" y="351974"/>
                  <a:pt x="5109519" y="345989"/>
                </a:cubicBezTo>
                <a:cubicBezTo>
                  <a:pt x="5130479" y="331017"/>
                  <a:pt x="5123635" y="335105"/>
                  <a:pt x="5146589" y="327454"/>
                </a:cubicBezTo>
                <a:cubicBezTo>
                  <a:pt x="5152767" y="323335"/>
                  <a:pt x="5158482" y="318418"/>
                  <a:pt x="5165124" y="315097"/>
                </a:cubicBezTo>
                <a:cubicBezTo>
                  <a:pt x="5197676" y="298821"/>
                  <a:pt x="5236667" y="312705"/>
                  <a:pt x="5270157" y="315097"/>
                </a:cubicBezTo>
                <a:cubicBezTo>
                  <a:pt x="5305508" y="338665"/>
                  <a:pt x="5270465" y="317141"/>
                  <a:pt x="5319584" y="339811"/>
                </a:cubicBezTo>
                <a:cubicBezTo>
                  <a:pt x="5336309" y="347530"/>
                  <a:pt x="5351536" y="358699"/>
                  <a:pt x="5369011" y="364524"/>
                </a:cubicBezTo>
                <a:cubicBezTo>
                  <a:pt x="5395602" y="373387"/>
                  <a:pt x="5381228" y="369122"/>
                  <a:pt x="5412260" y="376881"/>
                </a:cubicBezTo>
                <a:cubicBezTo>
                  <a:pt x="5418438" y="381000"/>
                  <a:pt x="5424153" y="385917"/>
                  <a:pt x="5430795" y="389238"/>
                </a:cubicBezTo>
                <a:cubicBezTo>
                  <a:pt x="5436620" y="392150"/>
                  <a:pt x="5443637" y="392253"/>
                  <a:pt x="5449330" y="395416"/>
                </a:cubicBezTo>
                <a:cubicBezTo>
                  <a:pt x="5513068" y="430825"/>
                  <a:pt x="5462993" y="412326"/>
                  <a:pt x="5504935" y="426308"/>
                </a:cubicBezTo>
                <a:cubicBezTo>
                  <a:pt x="5533972" y="455345"/>
                  <a:pt x="5516198" y="439994"/>
                  <a:pt x="5560541" y="469556"/>
                </a:cubicBezTo>
                <a:cubicBezTo>
                  <a:pt x="5566719" y="473675"/>
                  <a:pt x="5571872" y="480112"/>
                  <a:pt x="5579076" y="481913"/>
                </a:cubicBezTo>
                <a:lnTo>
                  <a:pt x="5603789" y="488092"/>
                </a:lnTo>
                <a:cubicBezTo>
                  <a:pt x="5609967" y="492211"/>
                  <a:pt x="5617073" y="495198"/>
                  <a:pt x="5622324" y="500448"/>
                </a:cubicBezTo>
                <a:cubicBezTo>
                  <a:pt x="5663517" y="541640"/>
                  <a:pt x="5603785" y="498385"/>
                  <a:pt x="5653216" y="531340"/>
                </a:cubicBezTo>
                <a:cubicBezTo>
                  <a:pt x="5667921" y="575455"/>
                  <a:pt x="5658348" y="557573"/>
                  <a:pt x="5677930" y="586946"/>
                </a:cubicBezTo>
                <a:cubicBezTo>
                  <a:pt x="5693458" y="633534"/>
                  <a:pt x="5672511" y="576109"/>
                  <a:pt x="5696465" y="624016"/>
                </a:cubicBezTo>
                <a:cubicBezTo>
                  <a:pt x="5699377" y="629841"/>
                  <a:pt x="5698575" y="637466"/>
                  <a:pt x="5702643" y="642551"/>
                </a:cubicBezTo>
                <a:cubicBezTo>
                  <a:pt x="5707282" y="648349"/>
                  <a:pt x="5715000" y="650789"/>
                  <a:pt x="5721178" y="654908"/>
                </a:cubicBezTo>
                <a:cubicBezTo>
                  <a:pt x="5726204" y="669983"/>
                  <a:pt x="5727737" y="680001"/>
                  <a:pt x="5739714" y="691978"/>
                </a:cubicBezTo>
                <a:cubicBezTo>
                  <a:pt x="5744965" y="697229"/>
                  <a:pt x="5752071" y="700216"/>
                  <a:pt x="5758249" y="704335"/>
                </a:cubicBezTo>
                <a:cubicBezTo>
                  <a:pt x="5765465" y="725985"/>
                  <a:pt x="5762136" y="725207"/>
                  <a:pt x="5782962" y="741405"/>
                </a:cubicBezTo>
                <a:cubicBezTo>
                  <a:pt x="5794685" y="750523"/>
                  <a:pt x="5820033" y="766119"/>
                  <a:pt x="5820033" y="766119"/>
                </a:cubicBezTo>
                <a:cubicBezTo>
                  <a:pt x="5839320" y="763708"/>
                  <a:pt x="5872419" y="767053"/>
                  <a:pt x="5887995" y="747583"/>
                </a:cubicBezTo>
                <a:cubicBezTo>
                  <a:pt x="5892063" y="742498"/>
                  <a:pt x="5892114" y="735226"/>
                  <a:pt x="5894173" y="729048"/>
                </a:cubicBezTo>
                <a:cubicBezTo>
                  <a:pt x="5899870" y="683469"/>
                  <a:pt x="5900998" y="664675"/>
                  <a:pt x="5912708" y="617838"/>
                </a:cubicBezTo>
                <a:cubicBezTo>
                  <a:pt x="5914768" y="609600"/>
                  <a:pt x="5915542" y="600929"/>
                  <a:pt x="5918887" y="593124"/>
                </a:cubicBezTo>
                <a:cubicBezTo>
                  <a:pt x="5921812" y="586299"/>
                  <a:pt x="5928227" y="581374"/>
                  <a:pt x="5931243" y="574589"/>
                </a:cubicBezTo>
                <a:cubicBezTo>
                  <a:pt x="5936533" y="562686"/>
                  <a:pt x="5939481" y="549876"/>
                  <a:pt x="5943600" y="537519"/>
                </a:cubicBezTo>
                <a:cubicBezTo>
                  <a:pt x="5945660" y="531340"/>
                  <a:pt x="5946165" y="524402"/>
                  <a:pt x="5949778" y="518983"/>
                </a:cubicBezTo>
                <a:lnTo>
                  <a:pt x="5974492" y="481913"/>
                </a:lnTo>
                <a:lnTo>
                  <a:pt x="5986849" y="444843"/>
                </a:lnTo>
                <a:cubicBezTo>
                  <a:pt x="5988908" y="438665"/>
                  <a:pt x="5989414" y="431727"/>
                  <a:pt x="5993027" y="426308"/>
                </a:cubicBezTo>
                <a:lnTo>
                  <a:pt x="6005384" y="407773"/>
                </a:lnTo>
                <a:cubicBezTo>
                  <a:pt x="6009503" y="395416"/>
                  <a:pt x="6010516" y="381540"/>
                  <a:pt x="6017741" y="370702"/>
                </a:cubicBezTo>
                <a:cubicBezTo>
                  <a:pt x="6021860" y="364524"/>
                  <a:pt x="6026776" y="358808"/>
                  <a:pt x="6030097" y="352167"/>
                </a:cubicBezTo>
                <a:cubicBezTo>
                  <a:pt x="6033010" y="346342"/>
                  <a:pt x="6033710" y="339618"/>
                  <a:pt x="6036276" y="333632"/>
                </a:cubicBezTo>
                <a:cubicBezTo>
                  <a:pt x="6039904" y="325167"/>
                  <a:pt x="6044064" y="316916"/>
                  <a:pt x="6048633" y="308919"/>
                </a:cubicBezTo>
                <a:cubicBezTo>
                  <a:pt x="6052317" y="302472"/>
                  <a:pt x="6057973" y="297169"/>
                  <a:pt x="6060989" y="290383"/>
                </a:cubicBezTo>
                <a:cubicBezTo>
                  <a:pt x="6090394" y="224219"/>
                  <a:pt x="6057740" y="276721"/>
                  <a:pt x="6085703" y="234778"/>
                </a:cubicBezTo>
                <a:lnTo>
                  <a:pt x="6098060" y="197708"/>
                </a:lnTo>
                <a:cubicBezTo>
                  <a:pt x="6100119" y="191530"/>
                  <a:pt x="6098819" y="182786"/>
                  <a:pt x="6104238" y="179173"/>
                </a:cubicBezTo>
                <a:lnTo>
                  <a:pt x="6122773" y="166816"/>
                </a:lnTo>
                <a:lnTo>
                  <a:pt x="6147487" y="92675"/>
                </a:lnTo>
                <a:cubicBezTo>
                  <a:pt x="6149546" y="86497"/>
                  <a:pt x="6147487" y="76199"/>
                  <a:pt x="6153665" y="74140"/>
                </a:cubicBezTo>
                <a:cubicBezTo>
                  <a:pt x="6166022" y="70021"/>
                  <a:pt x="6179897" y="69008"/>
                  <a:pt x="6190735" y="61783"/>
                </a:cubicBezTo>
                <a:cubicBezTo>
                  <a:pt x="6214689" y="45814"/>
                  <a:pt x="6202226" y="51775"/>
                  <a:pt x="6227806" y="43248"/>
                </a:cubicBezTo>
                <a:cubicBezTo>
                  <a:pt x="6248400" y="45308"/>
                  <a:pt x="6269133" y="46280"/>
                  <a:pt x="6289589" y="49427"/>
                </a:cubicBezTo>
                <a:cubicBezTo>
                  <a:pt x="6312022" y="52878"/>
                  <a:pt x="6306294" y="57779"/>
                  <a:pt x="6326660" y="67962"/>
                </a:cubicBezTo>
                <a:cubicBezTo>
                  <a:pt x="6332485" y="70874"/>
                  <a:pt x="6339017" y="72081"/>
                  <a:pt x="6345195" y="74140"/>
                </a:cubicBezTo>
                <a:lnTo>
                  <a:pt x="6382265" y="98854"/>
                </a:lnTo>
                <a:cubicBezTo>
                  <a:pt x="6409368" y="116923"/>
                  <a:pt x="6408225" y="111211"/>
                  <a:pt x="6369908" y="111211"/>
                </a:cubicBezTo>
              </a:path>
            </a:pathLst>
          </a:custGeom>
          <a:noFill/>
          <a:ln w="28575" cap="flat" cmpd="sng" algn="ctr">
            <a:solidFill>
              <a:schemeClr val="accent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4" name="TextBox 13"/>
          <p:cNvSpPr txBox="1"/>
          <p:nvPr/>
        </p:nvSpPr>
        <p:spPr bwMode="auto">
          <a:xfrm>
            <a:off x="7556156" y="3719380"/>
            <a:ext cx="663964"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rPr>
              <a:t>time</a:t>
            </a:r>
          </a:p>
        </p:txBody>
      </p:sp>
      <p:sp>
        <p:nvSpPr>
          <p:cNvPr id="15" name="TextBox 14"/>
          <p:cNvSpPr txBox="1"/>
          <p:nvPr/>
        </p:nvSpPr>
        <p:spPr bwMode="auto">
          <a:xfrm>
            <a:off x="914400" y="2800290"/>
            <a:ext cx="588623" cy="307777"/>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a:ea typeface="+mn-ea"/>
                <a:cs typeface="+mn-cs"/>
              </a:rPr>
              <a:t>ENSO</a:t>
            </a:r>
          </a:p>
        </p:txBody>
      </p:sp>
      <p:sp>
        <p:nvSpPr>
          <p:cNvPr id="16" name="TextBox 15"/>
          <p:cNvSpPr txBox="1"/>
          <p:nvPr/>
        </p:nvSpPr>
        <p:spPr bwMode="auto">
          <a:xfrm>
            <a:off x="7162800" y="2814935"/>
            <a:ext cx="590226"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err="1">
                <a:ln>
                  <a:noFill/>
                </a:ln>
                <a:solidFill>
                  <a:srgbClr val="000000"/>
                </a:solidFill>
                <a:effectLst/>
                <a:uLnTx/>
                <a:uFillTx/>
                <a:latin typeface="Calibri"/>
                <a:ea typeface="+mn-ea"/>
                <a:cs typeface="+mn-cs"/>
              </a:rPr>
              <a:t>Obs</a:t>
            </a:r>
            <a:endParaRPr kumimoji="0" lang="en-US" sz="2000" b="0" i="0" u="none" strike="noStrike" kern="0" cap="none" spc="0" normalizeH="0" baseline="0" noProof="0" dirty="0">
              <a:ln>
                <a:noFill/>
              </a:ln>
              <a:solidFill>
                <a:srgbClr val="000000"/>
              </a:solidFill>
              <a:effectLst/>
              <a:uLnTx/>
              <a:uFillTx/>
              <a:latin typeface="Calibri"/>
              <a:ea typeface="+mn-ea"/>
              <a:cs typeface="+mn-cs"/>
            </a:endParaRPr>
          </a:p>
        </p:txBody>
      </p:sp>
      <p:sp>
        <p:nvSpPr>
          <p:cNvPr id="17" name="TextBox 16"/>
          <p:cNvSpPr txBox="1"/>
          <p:nvPr/>
        </p:nvSpPr>
        <p:spPr bwMode="auto">
          <a:xfrm>
            <a:off x="4419600" y="2788510"/>
            <a:ext cx="780983"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FFFF"/>
                </a:solidFill>
                <a:effectLst/>
                <a:uLnTx/>
                <a:uFillTx/>
                <a:latin typeface="Calibri"/>
                <a:ea typeface="+mn-ea"/>
                <a:cs typeface="+mn-cs"/>
              </a:rPr>
              <a:t>Run 2</a:t>
            </a:r>
          </a:p>
        </p:txBody>
      </p:sp>
      <p:sp>
        <p:nvSpPr>
          <p:cNvPr id="18" name="TextBox 17"/>
          <p:cNvSpPr txBox="1"/>
          <p:nvPr/>
        </p:nvSpPr>
        <p:spPr bwMode="auto">
          <a:xfrm>
            <a:off x="5391217" y="2850290"/>
            <a:ext cx="780983" cy="400110"/>
          </a:xfrm>
          <a:prstGeom prst="rect">
            <a:avLst/>
          </a:prstGeom>
          <a:noFill/>
          <a:ln w="9525">
            <a:noFill/>
            <a:miter lim="800000"/>
            <a:headEnd/>
            <a:tailEnd/>
          </a:ln>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a:ea typeface="+mn-ea"/>
                <a:cs typeface="+mn-cs"/>
              </a:rPr>
              <a:t>Run 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grpId="1"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blinds(horizontal)">
                                      <p:cBhvr>
                                        <p:cTn id="43" dur="500"/>
                                        <p:tgtEl>
                                          <p:spTgt spid="5">
                                            <p:txEl>
                                              <p:pRg st="4" end="4"/>
                                            </p:txEl>
                                          </p:spTgt>
                                        </p:tgtEl>
                                      </p:cBhvr>
                                    </p:animEffect>
                                  </p:childTnLst>
                                </p:cTn>
                              </p:par>
                              <p:par>
                                <p:cTn id="44" presetID="3" presetClass="exit" presetSubtype="10" fill="hold" grpId="1" nodeType="withEffect">
                                  <p:stCondLst>
                                    <p:cond delay="0"/>
                                  </p:stCondLst>
                                  <p:childTnLst>
                                    <p:animEffect transition="out" filter="blinds(horizontal)">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3" presetClass="exit" presetSubtype="10" fill="hold" nodeType="withEffect">
                                  <p:stCondLst>
                                    <p:cond delay="0"/>
                                  </p:stCondLst>
                                  <p:childTnLst>
                                    <p:animEffect transition="out" filter="blinds(horizontal)">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3" presetClass="exit" presetSubtype="10" fill="hold" nodeType="withEffect">
                                  <p:stCondLst>
                                    <p:cond delay="0"/>
                                  </p:stCondLst>
                                  <p:childTnLst>
                                    <p:animEffect transition="out" filter="blinds(horizontal)">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3" presetClass="exit" presetSubtype="10" fill="hold" nodeType="withEffect">
                                  <p:stCondLst>
                                    <p:cond delay="0"/>
                                  </p:stCondLst>
                                  <p:childTnLst>
                                    <p:animEffect transition="out" filter="blinds(horizontal)">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3" presetClass="exit" presetSubtype="10" fill="hold" nodeType="withEffect">
                                  <p:stCondLst>
                                    <p:cond delay="0"/>
                                  </p:stCondLst>
                                  <p:childTnLst>
                                    <p:animEffect transition="out" filter="blinds(horizontal)">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3" presetClass="exit" presetSubtype="10" fill="hold" nodeType="withEffect">
                                  <p:stCondLst>
                                    <p:cond delay="0"/>
                                  </p:stCondLst>
                                  <p:childTnLst>
                                    <p:animEffect transition="out" filter="blinds(horizontal)">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par>
                                <p:cTn id="71" presetID="3" presetClass="exit" presetSubtype="10" fill="hold" grpId="0" nodeType="withEffect">
                                  <p:stCondLst>
                                    <p:cond delay="0"/>
                                  </p:stCondLst>
                                  <p:childTnLst>
                                    <p:animEffect transition="out" filter="blinds(horizontal)">
                                      <p:cBhvr>
                                        <p:cTn id="72" dur="500"/>
                                        <p:tgtEl>
                                          <p:spTgt spid="17"/>
                                        </p:tgtEl>
                                      </p:cBhvr>
                                    </p:animEffect>
                                    <p:set>
                                      <p:cBhvr>
                                        <p:cTn id="73" dur="1" fill="hold">
                                          <p:stCondLst>
                                            <p:cond delay="499"/>
                                          </p:stCondLst>
                                        </p:cTn>
                                        <p:tgtEl>
                                          <p:spTgt spid="17"/>
                                        </p:tgtEl>
                                        <p:attrNameLst>
                                          <p:attrName>style.visibility</p:attrName>
                                        </p:attrNameLst>
                                      </p:cBhvr>
                                      <p:to>
                                        <p:strVal val="hidden"/>
                                      </p:to>
                                    </p:set>
                                  </p:childTnLst>
                                </p:cTn>
                              </p:par>
                              <p:par>
                                <p:cTn id="74" presetID="3" presetClass="entr" presetSubtype="10" fill="hold" nodeType="withEffect">
                                  <p:stCondLst>
                                    <p:cond delay="0"/>
                                  </p:stCondLst>
                                  <p:childTnLst>
                                    <p:set>
                                      <p:cBhvr>
                                        <p:cTn id="75" dur="1" fill="hold">
                                          <p:stCondLst>
                                            <p:cond delay="0"/>
                                          </p:stCondLst>
                                        </p:cTn>
                                        <p:tgtEl>
                                          <p:spTgt spid="5">
                                            <p:txEl>
                                              <p:pRg st="6" end="6"/>
                                            </p:txEl>
                                          </p:spTgt>
                                        </p:tgtEl>
                                        <p:attrNameLst>
                                          <p:attrName>style.visibility</p:attrName>
                                        </p:attrNameLst>
                                      </p:cBhvr>
                                      <p:to>
                                        <p:strVal val="visible"/>
                                      </p:to>
                                    </p:set>
                                    <p:animEffect transition="in" filter="blinds(horizontal)">
                                      <p:cBhvr>
                                        <p:cTn id="76" dur="500"/>
                                        <p:tgtEl>
                                          <p:spTgt spid="5">
                                            <p:txEl>
                                              <p:pRg st="6" end="6"/>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nodeType="click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Effect transition="in" filter="blinds(horizontal)">
                                      <p:cBhvr>
                                        <p:cTn id="81" dur="500"/>
                                        <p:tgtEl>
                                          <p:spTgt spid="5">
                                            <p:txEl>
                                              <p:pRg st="7" end="7"/>
                                            </p:txEl>
                                          </p:spTgt>
                                        </p:tgtEl>
                                      </p:cBhvr>
                                    </p:animEffect>
                                  </p:childTnLst>
                                </p:cTn>
                              </p:par>
                              <p:par>
                                <p:cTn id="82" presetID="3" presetClass="entr" presetSubtype="10" fill="hold" nodeType="withEffect">
                                  <p:stCondLst>
                                    <p:cond delay="0"/>
                                  </p:stCondLst>
                                  <p:childTnLst>
                                    <p:set>
                                      <p:cBhvr>
                                        <p:cTn id="83" dur="1" fill="hold">
                                          <p:stCondLst>
                                            <p:cond delay="0"/>
                                          </p:stCondLst>
                                        </p:cTn>
                                        <p:tgtEl>
                                          <p:spTgt spid="5">
                                            <p:txEl>
                                              <p:pRg st="8" end="8"/>
                                            </p:txEl>
                                          </p:spTgt>
                                        </p:tgtEl>
                                        <p:attrNameLst>
                                          <p:attrName>style.visibility</p:attrName>
                                        </p:attrNameLst>
                                      </p:cBhvr>
                                      <p:to>
                                        <p:strVal val="visible"/>
                                      </p:to>
                                    </p:set>
                                    <p:animEffect transition="in" filter="blinds(horizontal)">
                                      <p:cBhvr>
                                        <p:cTn id="84" dur="500"/>
                                        <p:tgtEl>
                                          <p:spTgt spid="5">
                                            <p:txEl>
                                              <p:pRg st="8" end="8"/>
                                            </p:txEl>
                                          </p:spTgt>
                                        </p:tgtEl>
                                      </p:cBhvr>
                                    </p:animEffect>
                                  </p:childTnLst>
                                </p:cTn>
                              </p:par>
                              <p:par>
                                <p:cTn id="85" presetID="3" presetClass="entr" presetSubtype="10" fill="hold" nodeType="withEffect">
                                  <p:stCondLst>
                                    <p:cond delay="0"/>
                                  </p:stCondLst>
                                  <p:childTnLst>
                                    <p:set>
                                      <p:cBhvr>
                                        <p:cTn id="86" dur="1" fill="hold">
                                          <p:stCondLst>
                                            <p:cond delay="0"/>
                                          </p:stCondLst>
                                        </p:cTn>
                                        <p:tgtEl>
                                          <p:spTgt spid="5">
                                            <p:txEl>
                                              <p:pRg st="10" end="10"/>
                                            </p:txEl>
                                          </p:spTgt>
                                        </p:tgtEl>
                                        <p:attrNameLst>
                                          <p:attrName>style.visibility</p:attrName>
                                        </p:attrNameLst>
                                      </p:cBhvr>
                                      <p:to>
                                        <p:strVal val="visible"/>
                                      </p:to>
                                    </p:set>
                                    <p:animEffect transition="in" filter="blinds(horizontal)">
                                      <p:cBhvr>
                                        <p:cTn id="8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4" grpId="1"/>
      <p:bldP spid="15" grpId="0"/>
      <p:bldP spid="16" grpId="0"/>
      <p:bldP spid="16" grpId="1"/>
      <p:bldP spid="17" grpId="0"/>
      <p:bldP spid="17" grpId="1"/>
      <p:bldP spid="18" grpId="0"/>
      <p:bldP spid="18" grpId="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49640CD-6733-4245-94CF-37DCF0A05FFE}"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3" name="Picture 2" descr="http://www.epa.gov/climatechange/science/images/ipcc_scenario_prediction.gif"/>
          <p:cNvPicPr>
            <a:picLocks noChangeAspect="1" noChangeArrowheads="1"/>
          </p:cNvPicPr>
          <p:nvPr/>
        </p:nvPicPr>
        <p:blipFill>
          <a:blip r:embed="rId2" cstate="print"/>
          <a:srcRect/>
          <a:stretch>
            <a:fillRect/>
          </a:stretch>
        </p:blipFill>
        <p:spPr bwMode="auto">
          <a:xfrm>
            <a:off x="4038600" y="3170433"/>
            <a:ext cx="5098774" cy="3674313"/>
          </a:xfrm>
          <a:prstGeom prst="rect">
            <a:avLst/>
          </a:prstGeom>
          <a:noFill/>
        </p:spPr>
      </p:pic>
      <p:sp>
        <p:nvSpPr>
          <p:cNvPr id="4" name="TextBox 3"/>
          <p:cNvSpPr txBox="1"/>
          <p:nvPr/>
        </p:nvSpPr>
        <p:spPr bwMode="auto">
          <a:xfrm>
            <a:off x="838200" y="152400"/>
            <a:ext cx="6781800" cy="584775"/>
          </a:xfrm>
          <a:prstGeom prst="rect">
            <a:avLst/>
          </a:prstGeom>
          <a:noFill/>
          <a:ln w="9525">
            <a:noFill/>
            <a:miter lim="800000"/>
            <a:headEnd/>
            <a:tailEnd/>
          </a:ln>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Calibri"/>
                <a:ea typeface="+mn-ea"/>
                <a:cs typeface="+mn-cs"/>
              </a:rPr>
              <a:t>Forced Response </a:t>
            </a:r>
            <a:r>
              <a:rPr kumimoji="0" lang="en-US" sz="3200" b="1" i="0" u="none" strike="noStrike" kern="0" cap="none" spc="0" normalizeH="0" baseline="0" noProof="0" dirty="0">
                <a:ln>
                  <a:noFill/>
                </a:ln>
                <a:solidFill>
                  <a:srgbClr val="000000"/>
                </a:solidFill>
                <a:effectLst/>
                <a:uLnTx/>
                <a:uFillTx/>
                <a:latin typeface="Calibri"/>
                <a:ea typeface="+mn-ea"/>
                <a:cs typeface="+mn-cs"/>
              </a:rPr>
              <a:t>vs.</a:t>
            </a:r>
            <a:r>
              <a:rPr kumimoji="0" lang="en-US" sz="3200" b="1" i="0" u="none" strike="noStrike" kern="0" cap="none" spc="0" normalizeH="0" baseline="0" noProof="0" dirty="0">
                <a:ln>
                  <a:noFill/>
                </a:ln>
                <a:solidFill>
                  <a:srgbClr val="FF3300"/>
                </a:solidFill>
                <a:effectLst/>
                <a:uLnTx/>
                <a:uFillTx/>
                <a:latin typeface="Calibri"/>
                <a:ea typeface="+mn-ea"/>
                <a:cs typeface="+mn-cs"/>
              </a:rPr>
              <a:t> Natural Variations</a:t>
            </a:r>
          </a:p>
        </p:txBody>
      </p:sp>
      <p:sp>
        <p:nvSpPr>
          <p:cNvPr id="5" name="Rectangle 4"/>
          <p:cNvSpPr/>
          <p:nvPr/>
        </p:nvSpPr>
        <p:spPr>
          <a:xfrm>
            <a:off x="76200" y="753740"/>
            <a:ext cx="8839200" cy="3785652"/>
          </a:xfrm>
          <a:prstGeom prst="rect">
            <a:avLst/>
          </a:prstGeom>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Ensemble-mean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is often used to represent the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forced climate change,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which is the focus of most climate projections.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Ensemble range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is often used to represent the uncertainty associated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with (unpredictable)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natural variability</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These two are often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mixed up</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and hard to separate in observations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and individual model runs!</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Changes due to natural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variability are often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mistaken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as a response to external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forcing!</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6006469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Regional Climate Downscaling</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762000"/>
            <a:ext cx="8915400" cy="67403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Motivation:</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Outputs from global models are too coarse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for studying regional climate changes,  especially for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extreme weather</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such as intense storms and flash floods.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000" b="1" i="0" u="none" strike="noStrike" kern="1200" cap="none" spc="0" normalizeH="0" baseline="0" noProof="0" dirty="0">
                <a:ln>
                  <a:noFill/>
                </a:ln>
                <a:solidFill>
                  <a:srgbClr val="000000"/>
                </a:solidFill>
                <a:effectLst/>
                <a:uLnTx/>
                <a:uFillTx/>
                <a:latin typeface="Arial Narrow" pitchFamily="34" charset="0"/>
                <a:ea typeface="+mn-ea"/>
                <a:cs typeface="+mn-cs"/>
              </a:rPr>
              <a:t>  </a:t>
            </a:r>
            <a:endParaRPr kumimoji="0" lang="en-US" sz="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High resolution climate data are needed for studying the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impacts of climate change</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on crops, water resources and natural ecosystems through high-resolution modeling.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The coarse global model outputs need to be “downscaled” onto finer grids for these purposes through a process called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regional climate downscaling</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There have been two approaches for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climate downscaling</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Statistical downscaling</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Based on current statistical relationships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Dynamic downscaling: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Based on regional climate modeling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blinds(horizontal)">
                                      <p:cBhvr>
                                        <p:cTn id="1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09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Regional Climate Downscaling</a:t>
            </a: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76200" y="745659"/>
            <a:ext cx="8991600" cy="641714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Statistical downscaling</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use the relationship between the local climate (T, P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other variables) and large-scale (i.e., GCM-resolved) atmospheric fields (e.g., 500mb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height, etc.) found in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current climate</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to estimate future changes in the local climate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variables using global-model predicted large-scale atmospheric changes: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where </a:t>
            </a:r>
            <a:r>
              <a:rPr kumimoji="0" lang="en-US" sz="2000" b="1" i="0" u="none" strike="noStrike" kern="1200" cap="none" spc="0" normalizeH="0" baseline="0" noProof="0" dirty="0" err="1">
                <a:ln>
                  <a:noFill/>
                </a:ln>
                <a:solidFill>
                  <a:srgbClr val="000000"/>
                </a:solidFill>
                <a:effectLst/>
                <a:uLnTx/>
                <a:uFillTx/>
                <a:latin typeface="Arial Narrow" pitchFamily="34" charset="0"/>
                <a:ea typeface="+mn-ea"/>
                <a:cs typeface="+mn-cs"/>
              </a:rPr>
              <a:t>y</a:t>
            </a:r>
            <a:r>
              <a:rPr kumimoji="0" lang="en-US" sz="1100" b="1" i="0" u="none" strike="noStrike" kern="1200" cap="none" spc="0" normalizeH="0" baseline="0" noProof="0" dirty="0" err="1">
                <a:ln>
                  <a:noFill/>
                </a:ln>
                <a:solidFill>
                  <a:srgbClr val="000000"/>
                </a:solidFill>
                <a:effectLst/>
                <a:uLnTx/>
                <a:uFillTx/>
                <a:latin typeface="Arial Narrow" pitchFamily="34" charset="0"/>
                <a:ea typeface="+mn-ea"/>
                <a:cs typeface="+mn-cs"/>
              </a:rPr>
              <a:t>local</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is the local climate variable (e.g., T in Albany), and X1, X2, X3, … are GCM-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predicted fields near the location. </a:t>
            </a:r>
            <a:r>
              <a:rPr kumimoji="0" lang="en-US" sz="2400" b="1" i="1" u="none" strike="noStrike" kern="1200" cap="none" spc="0" normalizeH="0" baseline="0" noProof="0" dirty="0">
                <a:ln>
                  <a:noFill/>
                </a:ln>
                <a:solidFill>
                  <a:srgbClr val="000000"/>
                </a:solidFill>
                <a:effectLst/>
                <a:uLnTx/>
                <a:uFillTx/>
                <a:latin typeface="Adobe Garamond Pro" pitchFamily="18" charset="0"/>
                <a:ea typeface="+mn-ea"/>
                <a:cs typeface="+mn-cs"/>
              </a:rPr>
              <a:t>f</a:t>
            </a:r>
            <a:r>
              <a:rPr kumimoji="0" lang="en-US" sz="2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is an empirical function based on current climate.  </a:t>
            </a:r>
            <a:endPar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Advantages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simple and fast.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Caveats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the relationship may be weak and it may change in future climate!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Dynamic downscaling</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force a regional climate model with outputs from a global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model to simulate the climate changes at finer resolutions (</a:t>
            </a:r>
            <a:r>
              <a:rPr kumimoji="0" lang="en-US" sz="2000" b="1" i="0" u="none" strike="noStrike" kern="1200" cap="none" spc="0" normalizeH="0" baseline="0" noProof="0" dirty="0" err="1">
                <a:ln>
                  <a:noFill/>
                </a:ln>
                <a:solidFill>
                  <a:srgbClr val="000000"/>
                </a:solidFill>
                <a:effectLst/>
                <a:uLnTx/>
                <a:uFillTx/>
                <a:latin typeface="Arial Narrow" pitchFamily="34" charset="0"/>
                <a:ea typeface="+mn-ea"/>
                <a:cs typeface="+mn-cs"/>
              </a:rPr>
              <a:t>dx</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=4-50km).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Advantages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represents local topography, T and P patterns better than GCMs.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Disadvantages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Not a trivial task, the regional model may introduce additional biases, 		 no two-way interactions, the circulation fields from the global and 		 regional models may be inconsistent with each other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spectral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nudging</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may minimize this).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graphicFrame>
        <p:nvGraphicFramePr>
          <p:cNvPr id="6" name="Object 5"/>
          <p:cNvGraphicFramePr>
            <a:graphicFrameLocks noChangeAspect="1"/>
          </p:cNvGraphicFramePr>
          <p:nvPr/>
        </p:nvGraphicFramePr>
        <p:xfrm>
          <a:off x="1752600" y="2133600"/>
          <a:ext cx="4724400" cy="685800"/>
        </p:xfrm>
        <a:graphic>
          <a:graphicData uri="http://schemas.openxmlformats.org/presentationml/2006/ole">
            <mc:AlternateContent xmlns:mc="http://schemas.openxmlformats.org/markup-compatibility/2006">
              <mc:Choice xmlns:v="urn:schemas-microsoft-com:vml" Requires="v">
                <p:oleObj name="Equation" r:id="rId3" imgW="1574640" imgH="228600" progId="Equation.3">
                  <p:embed/>
                </p:oleObj>
              </mc:Choice>
              <mc:Fallback>
                <p:oleObj name="Equation" r:id="rId3" imgW="1574640" imgH="228600" progId="Equation.3">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133600"/>
                        <a:ext cx="4724400" cy="685800"/>
                      </a:xfrm>
                      <a:prstGeom prst="rect">
                        <a:avLst/>
                      </a:prstGeom>
                      <a:solidFill>
                        <a:schemeClr val="tx1"/>
                      </a:solid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2" end="12"/>
                                            </p:txEl>
                                          </p:spTgt>
                                        </p:tgtEl>
                                        <p:attrNameLst>
                                          <p:attrName>style.visibility</p:attrName>
                                        </p:attrNameLst>
                                      </p:cBhvr>
                                      <p:to>
                                        <p:strVal val="visible"/>
                                      </p:to>
                                    </p:set>
                                    <p:animEffect transition="in" filter="blinds(horizontal)">
                                      <p:cBhvr>
                                        <p:cTn id="7" dur="500"/>
                                        <p:tgtEl>
                                          <p:spTgt spid="5">
                                            <p:txEl>
                                              <p:pRg st="12" end="1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3" end="13"/>
                                            </p:txEl>
                                          </p:spTgt>
                                        </p:tgtEl>
                                        <p:attrNameLst>
                                          <p:attrName>style.visibility</p:attrName>
                                        </p:attrNameLst>
                                      </p:cBhvr>
                                      <p:to>
                                        <p:strVal val="visible"/>
                                      </p:to>
                                    </p:set>
                                    <p:animEffect transition="in" filter="blinds(horizontal)">
                                      <p:cBhvr>
                                        <p:cTn id="10" dur="500"/>
                                        <p:tgtEl>
                                          <p:spTgt spid="5">
                                            <p:txEl>
                                              <p:pRg st="13" end="1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4" end="14"/>
                                            </p:txEl>
                                          </p:spTgt>
                                        </p:tgtEl>
                                        <p:attrNameLst>
                                          <p:attrName>style.visibility</p:attrName>
                                        </p:attrNameLst>
                                      </p:cBhvr>
                                      <p:to>
                                        <p:strVal val="visible"/>
                                      </p:to>
                                    </p:set>
                                    <p:animEffect transition="in" filter="blinds(horizontal)">
                                      <p:cBhvr>
                                        <p:cTn id="13" dur="500"/>
                                        <p:tgtEl>
                                          <p:spTgt spid="5">
                                            <p:txEl>
                                              <p:pRg st="14" end="1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15" end="15"/>
                                            </p:txEl>
                                          </p:spTgt>
                                        </p:tgtEl>
                                        <p:attrNameLst>
                                          <p:attrName>style.visibility</p:attrName>
                                        </p:attrNameLst>
                                      </p:cBhvr>
                                      <p:to>
                                        <p:strVal val="visible"/>
                                      </p:to>
                                    </p:set>
                                    <p:animEffect transition="in" filter="blinds(horizontal)">
                                      <p:cBhvr>
                                        <p:cTn id="16" dur="500"/>
                                        <p:tgtEl>
                                          <p:spTgt spid="5">
                                            <p:txEl>
                                              <p:pRg st="15" end="1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16" end="16"/>
                                            </p:txEl>
                                          </p:spTgt>
                                        </p:tgtEl>
                                        <p:attrNameLst>
                                          <p:attrName>style.visibility</p:attrName>
                                        </p:attrNameLst>
                                      </p:cBhvr>
                                      <p:to>
                                        <p:strVal val="visible"/>
                                      </p:to>
                                    </p:set>
                                    <p:animEffect transition="in" filter="blinds(horizontal)">
                                      <p:cBhvr>
                                        <p:cTn id="19" dur="5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4800" y="0"/>
            <a:ext cx="9144000" cy="6858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Steps for a Modeling Study</a:t>
            </a:r>
          </a:p>
        </p:txBody>
      </p:sp>
      <p:sp>
        <p:nvSpPr>
          <p:cNvPr id="3"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76200" y="609600"/>
            <a:ext cx="8915400" cy="6247864"/>
          </a:xfrm>
          <a:prstGeom prst="rect">
            <a:avLst/>
          </a:prstGeom>
        </p:spPr>
        <p:txBody>
          <a:bodyPr wrap="square">
            <a:spAutoFit/>
          </a:bodyPr>
          <a:lstStyle/>
          <a:p>
            <a:pPr algn="l">
              <a:buFont typeface="Arial" pitchFamily="34" charset="0"/>
              <a:buChar char="•"/>
            </a:pPr>
            <a:r>
              <a:rPr lang="en-US" sz="2000" b="1" dirty="0"/>
              <a:t> </a:t>
            </a:r>
            <a:r>
              <a:rPr lang="en-US" sz="2000" b="1" dirty="0">
                <a:solidFill>
                  <a:schemeClr val="tx2"/>
                </a:solidFill>
              </a:rPr>
              <a:t>Step 1:</a:t>
            </a:r>
            <a:r>
              <a:rPr lang="en-US" sz="2000" b="1" dirty="0"/>
              <a:t> Form your scientific ideas/questions for your investigation based on your  </a:t>
            </a:r>
          </a:p>
          <a:p>
            <a:pPr algn="l"/>
            <a:r>
              <a:rPr lang="en-US" sz="2000" b="1" dirty="0"/>
              <a:t>                reading of the literature on certain topic. For example, you may ask how the 	atmospheric circulation and climate would change over Asia if the Himalayas 	and </a:t>
            </a:r>
            <a:r>
              <a:rPr lang="en-US" sz="2000" b="1" dirty="0">
                <a:solidFill>
                  <a:srgbClr val="C00000"/>
                </a:solidFill>
              </a:rPr>
              <a:t>Tibetan Plateau </a:t>
            </a:r>
            <a:r>
              <a:rPr lang="en-US" sz="2000" b="1" dirty="0"/>
              <a:t>were removed (which was the case many million years 	ago). You then want to find out what research has been done on this topic 	(e.g., using Google Scholar search for “Climate impacts of Tibetan”), and   </a:t>
            </a:r>
          </a:p>
          <a:p>
            <a:pPr algn="l"/>
            <a:r>
              <a:rPr lang="en-US" sz="2000" b="1" dirty="0"/>
              <a:t>                whether there are still un-resolved issues you can investigate using your 		model.  Or you can study the impacts of </a:t>
            </a:r>
            <a:r>
              <a:rPr lang="en-US" sz="2000" b="1" dirty="0">
                <a:solidFill>
                  <a:srgbClr val="C00000"/>
                </a:solidFill>
              </a:rPr>
              <a:t>Andes or the Rockies</a:t>
            </a:r>
            <a:r>
              <a:rPr lang="en-US" sz="2000" b="1" dirty="0"/>
              <a:t>. </a:t>
            </a:r>
          </a:p>
          <a:p>
            <a:pPr algn="l">
              <a:buFont typeface="Arial" pitchFamily="34" charset="0"/>
              <a:buChar char="•"/>
            </a:pPr>
            <a:r>
              <a:rPr lang="en-US" sz="2000" b="1" dirty="0">
                <a:solidFill>
                  <a:schemeClr val="tx2"/>
                </a:solidFill>
              </a:rPr>
              <a:t> Step 2:</a:t>
            </a:r>
            <a:r>
              <a:rPr lang="en-US" sz="2000" b="1" dirty="0"/>
              <a:t> Evaluate whether your model is capable of studying your problems by 	comparing the model-simulated fields (e.g., circulation over Asia) for the 	current climate with observations.  The10x8deg. </a:t>
            </a:r>
            <a:r>
              <a:rPr lang="en-US" sz="2000" b="1" dirty="0" err="1"/>
              <a:t>EdGCM</a:t>
            </a:r>
            <a:r>
              <a:rPr lang="en-US" sz="2000" b="1" dirty="0"/>
              <a:t> may be a bit too 	coarse to address the above question. </a:t>
            </a:r>
            <a:endParaRPr lang="en-US" sz="2000" b="1" dirty="0">
              <a:solidFill>
                <a:schemeClr val="tx2"/>
              </a:solidFill>
            </a:endParaRPr>
          </a:p>
          <a:p>
            <a:pPr algn="l">
              <a:buFont typeface="Arial" pitchFamily="34" charset="0"/>
              <a:buChar char="•"/>
            </a:pPr>
            <a:r>
              <a:rPr lang="en-US" sz="2000" b="1" dirty="0">
                <a:solidFill>
                  <a:schemeClr val="tx2"/>
                </a:solidFill>
              </a:rPr>
              <a:t> Step 3:</a:t>
            </a:r>
            <a:r>
              <a:rPr lang="en-US" sz="2000" b="1" dirty="0"/>
              <a:t> Design your experiments; e.g., you may make a control run with current 	topography and an experiment with reduced terrain over Asia, and use their</a:t>
            </a:r>
          </a:p>
          <a:p>
            <a:pPr lvl="1" algn="l"/>
            <a:r>
              <a:rPr lang="en-US" sz="2000" b="1" dirty="0"/>
              <a:t>	difference to quantify the impacts of the Tibetan Plateau.     </a:t>
            </a:r>
          </a:p>
          <a:p>
            <a:pPr algn="l">
              <a:buFont typeface="Arial" pitchFamily="34" charset="0"/>
              <a:buChar char="•"/>
            </a:pPr>
            <a:r>
              <a:rPr lang="en-US" sz="2000" b="1" dirty="0">
                <a:solidFill>
                  <a:schemeClr val="tx2"/>
                </a:solidFill>
              </a:rPr>
              <a:t> Step 4:</a:t>
            </a:r>
            <a:r>
              <a:rPr lang="en-US" sz="2000" b="1" dirty="0"/>
              <a:t> Analyze your simulations to see if there are any interesting results that would </a:t>
            </a:r>
          </a:p>
          <a:p>
            <a:pPr lvl="1" algn="l"/>
            <a:r>
              <a:rPr lang="en-US" sz="2000" b="1" dirty="0"/>
              <a:t>	support some new arguments; in this case about the role of Tibetan Plateau in 	atmospheric circulation and climate. You’re unlikely to find a topic that no 	one has studied before, but there are always some aspects may need further 	investigations.  </a:t>
            </a:r>
            <a:endParaRPr lang="en-US" sz="2400" b="1" dirty="0">
              <a:solidFill>
                <a:srgbClr val="FF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linds(horizont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linds(horizontal)">
                                      <p:cBhvr>
                                        <p:cTn id="12" dur="500"/>
                                        <p:tgtEl>
                                          <p:spTgt spid="5">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blinds(horizontal)">
                                      <p:cBhvr>
                                        <p:cTn id="15" dur="500"/>
                                        <p:tgtEl>
                                          <p:spTgt spid="5">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animEffect transition="in" filter="blinds(horizontal)">
                                      <p:cBhvr>
                                        <p:cTn id="20" dur="500"/>
                                        <p:tgtEl>
                                          <p:spTgt spid="5">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animEffect transition="in" filter="blinds(horizontal)">
                                      <p:cBhvr>
                                        <p:cTn id="23"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1"/>
            <a:ext cx="9144000" cy="4438631"/>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Lectures #25</a:t>
            </a:r>
            <a:br>
              <a:rPr lang="en-US" sz="3200" b="1" dirty="0">
                <a:latin typeface="Arial" charset="0"/>
                <a:cs typeface="Times New Roman" pitchFamily="18" charset="0"/>
              </a:rPr>
            </a:br>
            <a:br>
              <a:rPr lang="en-US" sz="3200" b="1" dirty="0">
                <a:latin typeface="Arial" charset="0"/>
                <a:cs typeface="Times New Roman" pitchFamily="18" charset="0"/>
              </a:rPr>
            </a:br>
            <a:r>
              <a:rPr lang="en-US" sz="3600" b="1" dirty="0">
                <a:latin typeface="Arial" charset="0"/>
                <a:cs typeface="Times New Roman" pitchFamily="18" charset="0"/>
              </a:rPr>
              <a:t>21</a:t>
            </a:r>
            <a:r>
              <a:rPr lang="en-US" sz="3600" b="1" baseline="30000" dirty="0">
                <a:latin typeface="Arial" charset="0"/>
                <a:cs typeface="Times New Roman" pitchFamily="18" charset="0"/>
              </a:rPr>
              <a:t>st</a:t>
            </a:r>
            <a:r>
              <a:rPr lang="en-US" sz="3600" b="1" dirty="0">
                <a:latin typeface="Arial" charset="0"/>
                <a:cs typeface="Times New Roman" pitchFamily="18" charset="0"/>
              </a:rPr>
              <a:t> Century</a:t>
            </a:r>
            <a:r>
              <a:rPr lang="en-US" sz="3200" b="1" dirty="0">
                <a:latin typeface="Arial" charset="0"/>
                <a:cs typeface="Times New Roman" pitchFamily="18" charset="0"/>
              </a:rPr>
              <a:t> </a:t>
            </a:r>
            <a:r>
              <a:rPr lang="en-US" sz="3600" b="1" dirty="0">
                <a:latin typeface="Arial" charset="0"/>
                <a:cs typeface="Times New Roman" pitchFamily="18" charset="0"/>
              </a:rPr>
              <a:t>Climate Projection and CMIP Model Simulations </a:t>
            </a:r>
            <a:br>
              <a:rPr lang="en-US" sz="3600" b="1" dirty="0">
                <a:latin typeface="Arial" charset="0"/>
                <a:cs typeface="Times New Roman" pitchFamily="18" charset="0"/>
              </a:rPr>
            </a:br>
            <a:br>
              <a:rPr lang="en-US" sz="3600" b="1" dirty="0">
                <a:latin typeface="Arial" charset="0"/>
                <a:cs typeface="Times New Roman" pitchFamily="18" charset="0"/>
              </a:rPr>
            </a:br>
            <a:br>
              <a:rPr lang="en-US" sz="3600" b="1" dirty="0">
                <a:latin typeface="Arial" charset="0"/>
                <a:cs typeface="Times New Roman" pitchFamily="18" charset="0"/>
              </a:rPr>
            </a:br>
            <a:r>
              <a:rPr lang="en-US" sz="2000" b="1" dirty="0">
                <a:latin typeface="Arial" charset="0"/>
                <a:cs typeface="Times New Roman" pitchFamily="18" charset="0"/>
              </a:rPr>
              <a:t>Many of the slides are from IPCC AR5 and AR6 Reports</a:t>
            </a:r>
            <a:endParaRPr lang="en-US" sz="3600" b="1" dirty="0">
              <a:solidFill>
                <a:srgbClr val="C00000"/>
              </a:solidFill>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126</a:t>
            </a:fld>
            <a:endParaRPr lang="en-US" dirty="0">
              <a:solidFill>
                <a:schemeClr val="bg2"/>
              </a:solidFill>
            </a:endParaRPr>
          </a:p>
        </p:txBody>
      </p:sp>
      <p:sp>
        <p:nvSpPr>
          <p:cNvPr id="6" name="Rectangle 5"/>
          <p:cNvSpPr/>
          <p:nvPr/>
        </p:nvSpPr>
        <p:spPr>
          <a:xfrm>
            <a:off x="533400" y="4020741"/>
            <a:ext cx="8534400" cy="892552"/>
          </a:xfrm>
          <a:prstGeom prst="rect">
            <a:avLst/>
          </a:prstGeom>
        </p:spPr>
        <p:txBody>
          <a:bodyPr wrap="square">
            <a:spAutoFit/>
          </a:bodyPr>
          <a:lstStyle/>
          <a:p>
            <a:pPr marL="342900" indent="-342900" algn="l">
              <a:spcBef>
                <a:spcPct val="20000"/>
              </a:spcBef>
              <a:defRPr/>
            </a:pPr>
            <a:r>
              <a:rPr lang="en-US" sz="2000" b="1" kern="0" dirty="0">
                <a:latin typeface="Microsoft Sans Serif" pitchFamily="34" charset="0"/>
              </a:rPr>
              <a:t> </a:t>
            </a:r>
            <a:endParaRPr lang="en-US" sz="1400" b="1" dirty="0">
              <a:solidFill>
                <a:schemeClr val="tx2"/>
              </a:solidFill>
              <a:latin typeface="Arial" charset="0"/>
              <a:cs typeface="Times New Roman" pitchFamily="18" charset="0"/>
            </a:endParaRPr>
          </a:p>
          <a:p>
            <a:pPr algn="l">
              <a:lnSpc>
                <a:spcPct val="80000"/>
              </a:lnSpc>
            </a:pPr>
            <a:endParaRPr lang="en-US" sz="2000" b="1" dirty="0">
              <a:solidFill>
                <a:schemeClr val="tx2"/>
              </a:solidFill>
              <a:latin typeface="Arial" charset="0"/>
              <a:cs typeface="Times New Roman" pitchFamily="18" charset="0"/>
            </a:endParaRPr>
          </a:p>
          <a:p>
            <a:pPr>
              <a:lnSpc>
                <a:spcPct val="80000"/>
              </a:lnSpc>
            </a:pPr>
            <a:endParaRPr lang="en-US" sz="2000" b="1" dirty="0">
              <a:solidFill>
                <a:schemeClr val="tx2"/>
              </a:solidFill>
              <a:latin typeface="Arial" charset="0"/>
              <a:cs typeface="Times New Roman" pitchFamily="18"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How Do We Make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grpSp>
        <p:nvGrpSpPr>
          <p:cNvPr id="4" name="Group 31"/>
          <p:cNvGrpSpPr/>
          <p:nvPr/>
        </p:nvGrpSpPr>
        <p:grpSpPr>
          <a:xfrm>
            <a:off x="990600" y="1028700"/>
            <a:ext cx="6705600" cy="5600700"/>
            <a:chOff x="381000" y="1028700"/>
            <a:chExt cx="6705600" cy="5600700"/>
          </a:xfrm>
        </p:grpSpPr>
        <p:sp>
          <p:nvSpPr>
            <p:cNvPr id="6" name="Rectangle 5"/>
            <p:cNvSpPr/>
            <p:nvPr/>
          </p:nvSpPr>
          <p:spPr bwMode="auto">
            <a:xfrm>
              <a:off x="381000" y="10668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Projections of future population growth, economy, energy sources, etc.</a:t>
              </a:r>
            </a:p>
          </p:txBody>
        </p:sp>
        <p:sp>
          <p:nvSpPr>
            <p:cNvPr id="7" name="Rectangle 6"/>
            <p:cNvSpPr/>
            <p:nvPr/>
          </p:nvSpPr>
          <p:spPr bwMode="auto">
            <a:xfrm>
              <a:off x="381000" y="26670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Model projections of future GHG emissions scenarios</a:t>
              </a:r>
            </a:p>
          </p:txBody>
        </p:sp>
        <p:sp>
          <p:nvSpPr>
            <p:cNvPr id="8" name="Down Arrow 7"/>
            <p:cNvSpPr/>
            <p:nvPr/>
          </p:nvSpPr>
          <p:spPr bwMode="auto">
            <a:xfrm>
              <a:off x="1524000" y="18288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9" name="Rectangle 8"/>
            <p:cNvSpPr/>
            <p:nvPr/>
          </p:nvSpPr>
          <p:spPr bwMode="auto">
            <a:xfrm>
              <a:off x="381000" y="426085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Model Projections of future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GHG concentrations</a:t>
              </a:r>
            </a:p>
          </p:txBody>
        </p:sp>
        <p:sp>
          <p:nvSpPr>
            <p:cNvPr id="10" name="Down Arrow 9"/>
            <p:cNvSpPr/>
            <p:nvPr/>
          </p:nvSpPr>
          <p:spPr bwMode="auto">
            <a:xfrm>
              <a:off x="1447800" y="3441192"/>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2" name="Rectangle 11"/>
            <p:cNvSpPr/>
            <p:nvPr/>
          </p:nvSpPr>
          <p:spPr bwMode="auto">
            <a:xfrm>
              <a:off x="4572000" y="10287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Earth System Models</a:t>
              </a:r>
            </a:p>
          </p:txBody>
        </p:sp>
        <p:cxnSp>
          <p:nvCxnSpPr>
            <p:cNvPr id="21" name="Elbow Connector 20"/>
            <p:cNvCxnSpPr>
              <a:stCxn id="9" idx="3"/>
              <a:endCxn id="12" idx="1"/>
            </p:cNvCxnSpPr>
            <p:nvPr/>
          </p:nvCxnSpPr>
          <p:spPr bwMode="auto">
            <a:xfrm flipV="1">
              <a:off x="2895600" y="1409700"/>
              <a:ext cx="1676400" cy="3232150"/>
            </a:xfrm>
            <a:prstGeom prst="bentConnector3">
              <a:avLst>
                <a:gd name="adj1" fmla="val 23485"/>
              </a:avLst>
            </a:prstGeom>
            <a:solidFill>
              <a:schemeClr val="accent1"/>
            </a:solidFill>
            <a:ln w="63500" cap="flat" cmpd="sng" algn="ctr">
              <a:solidFill>
                <a:schemeClr val="bg2"/>
              </a:solidFill>
              <a:prstDash val="solid"/>
              <a:round/>
              <a:headEnd type="none" w="med" len="med"/>
              <a:tailEnd type="arrow"/>
            </a:ln>
            <a:effectLst/>
          </p:spPr>
        </p:cxnSp>
        <p:sp>
          <p:nvSpPr>
            <p:cNvPr id="24" name="Rectangle 23"/>
            <p:cNvSpPr/>
            <p:nvPr/>
          </p:nvSpPr>
          <p:spPr bwMode="auto">
            <a:xfrm>
              <a:off x="4572000" y="26416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Global climate projections from multiple models &amp; multiple runs</a:t>
              </a:r>
            </a:p>
          </p:txBody>
        </p:sp>
        <p:sp>
          <p:nvSpPr>
            <p:cNvPr id="25" name="Down Arrow 24"/>
            <p:cNvSpPr/>
            <p:nvPr/>
          </p:nvSpPr>
          <p:spPr bwMode="auto">
            <a:xfrm>
              <a:off x="5715000" y="18034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6" name="Rectangle 25"/>
            <p:cNvSpPr/>
            <p:nvPr/>
          </p:nvSpPr>
          <p:spPr bwMode="auto">
            <a:xfrm>
              <a:off x="4572000" y="42672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Regional climate model downscaling </a:t>
              </a:r>
            </a:p>
          </p:txBody>
        </p:sp>
        <p:sp>
          <p:nvSpPr>
            <p:cNvPr id="27" name="Down Arrow 26"/>
            <p:cNvSpPr/>
            <p:nvPr/>
          </p:nvSpPr>
          <p:spPr bwMode="auto">
            <a:xfrm>
              <a:off x="5715000" y="34290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8" name="Rectangle 27"/>
            <p:cNvSpPr/>
            <p:nvPr/>
          </p:nvSpPr>
          <p:spPr bwMode="auto">
            <a:xfrm>
              <a:off x="4572000" y="58674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Regional &amp; local climate changes</a:t>
              </a:r>
            </a:p>
          </p:txBody>
        </p:sp>
        <p:sp>
          <p:nvSpPr>
            <p:cNvPr id="29" name="Down Arrow 28"/>
            <p:cNvSpPr/>
            <p:nvPr/>
          </p:nvSpPr>
          <p:spPr bwMode="auto">
            <a:xfrm>
              <a:off x="5715000" y="5029200"/>
              <a:ext cx="304800" cy="826008"/>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30" name="Rectangle 29"/>
            <p:cNvSpPr/>
            <p:nvPr/>
          </p:nvSpPr>
          <p:spPr bwMode="auto">
            <a:xfrm>
              <a:off x="1079500" y="5867400"/>
              <a:ext cx="2514600" cy="7620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Assessment of climate change impacts</a:t>
              </a:r>
            </a:p>
          </p:txBody>
        </p:sp>
        <p:sp>
          <p:nvSpPr>
            <p:cNvPr id="31" name="Down Arrow 30"/>
            <p:cNvSpPr/>
            <p:nvPr/>
          </p:nvSpPr>
          <p:spPr bwMode="auto">
            <a:xfrm rot="5400000">
              <a:off x="3946398" y="5775198"/>
              <a:ext cx="304800" cy="946404"/>
            </a:xfrm>
            <a:prstGeom prst="downArrow">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gr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89916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Uncertainties in Climate Projections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914400"/>
            <a:ext cx="8839200" cy="246221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Main sources of uncertainty: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itchFamily="34" charset="0"/>
                <a:ea typeface="+mn-ea"/>
                <a:cs typeface="+mn-cs"/>
              </a:rPr>
              <a:t>   </a:t>
            </a:r>
            <a:endParaRPr kumimoji="0" lang="en-US" sz="6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Future GHG emissions scenarios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need to make various assumptions, increasing 				  uncertainty with time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Model errors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models are imperfect. Using multiple models may help quantify the 		model error range.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Natural variations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vary with individual model runs, important for near-future 			        projections, some of them might be predictable (e.g., AMO,IPO)        </a:t>
            </a:r>
          </a:p>
        </p:txBody>
      </p:sp>
      <p:sp>
        <p:nvSpPr>
          <p:cNvPr id="6" name="Rectangle 5"/>
          <p:cNvSpPr/>
          <p:nvPr/>
        </p:nvSpPr>
        <p:spPr bwMode="auto">
          <a:xfrm>
            <a:off x="9144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Uncertain GHG forcing</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Rectangle 6"/>
          <p:cNvSpPr/>
          <p:nvPr/>
        </p:nvSpPr>
        <p:spPr bwMode="auto">
          <a:xfrm>
            <a:off x="32766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Imperfect Models </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Rectangle 7"/>
          <p:cNvSpPr/>
          <p:nvPr/>
        </p:nvSpPr>
        <p:spPr bwMode="auto">
          <a:xfrm>
            <a:off x="5562600" y="3581400"/>
            <a:ext cx="1981200" cy="9144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Natural Climate Variations </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12" name="Straight Arrow Connector 11"/>
          <p:cNvCxnSpPr/>
          <p:nvPr/>
        </p:nvCxnSpPr>
        <p:spPr bwMode="auto">
          <a:xfrm>
            <a:off x="18288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cxnSp>
        <p:nvCxnSpPr>
          <p:cNvPr id="13" name="Straight Arrow Connector 12"/>
          <p:cNvCxnSpPr/>
          <p:nvPr/>
        </p:nvCxnSpPr>
        <p:spPr bwMode="auto">
          <a:xfrm>
            <a:off x="42672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cxnSp>
        <p:nvCxnSpPr>
          <p:cNvPr id="14" name="Straight Arrow Connector 13"/>
          <p:cNvCxnSpPr/>
          <p:nvPr/>
        </p:nvCxnSpPr>
        <p:spPr bwMode="auto">
          <a:xfrm>
            <a:off x="6553200" y="4495800"/>
            <a:ext cx="0" cy="838200"/>
          </a:xfrm>
          <a:prstGeom prst="straightConnector1">
            <a:avLst/>
          </a:prstGeom>
          <a:solidFill>
            <a:schemeClr val="accent1"/>
          </a:solidFill>
          <a:ln w="31750" cap="flat" cmpd="sng" algn="ctr">
            <a:solidFill>
              <a:schemeClr val="bg2"/>
            </a:solidFill>
            <a:prstDash val="solid"/>
            <a:round/>
            <a:headEnd type="none" w="med" len="med"/>
            <a:tailEnd type="triangle"/>
          </a:ln>
          <a:effectLst/>
        </p:spPr>
      </p:cxnSp>
      <p:sp>
        <p:nvSpPr>
          <p:cNvPr id="15" name="Rectangle 14"/>
          <p:cNvSpPr/>
          <p:nvPr/>
        </p:nvSpPr>
        <p:spPr bwMode="auto">
          <a:xfrm>
            <a:off x="1600200" y="5334000"/>
            <a:ext cx="5181600" cy="1219200"/>
          </a:xfrm>
          <a:prstGeom prst="rect">
            <a:avLst/>
          </a:prstGeom>
          <a:solidFill>
            <a:schemeClr val="accent5"/>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rPr>
              <a:t>Total uncertainties of a climate projection</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152400"/>
            <a:ext cx="89916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Methods to Reduce the Uncertainties</a:t>
            </a:r>
          </a:p>
        </p:txBody>
      </p:sp>
      <p:sp>
        <p:nvSpPr>
          <p:cNvPr id="3"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152400" y="853366"/>
            <a:ext cx="8839200" cy="6278642"/>
          </a:xfrm>
          <a:prstGeom prst="rect">
            <a:avLst/>
          </a:prstGeom>
        </p:spPr>
        <p:txBody>
          <a:bodyPr wrap="square">
            <a:spAutoFit/>
          </a:bodyPr>
          <a:lstStyle/>
          <a:p>
            <a:pPr algn="l">
              <a:buFont typeface="Arial" pitchFamily="34" charset="0"/>
              <a:buChar char="•"/>
            </a:pPr>
            <a:r>
              <a:rPr lang="en-US" sz="2400" b="1" dirty="0">
                <a:solidFill>
                  <a:schemeClr val="tx2"/>
                </a:solidFill>
              </a:rPr>
              <a:t>  GHG forcing uncertainty: </a:t>
            </a:r>
          </a:p>
          <a:p>
            <a:pPr algn="l"/>
            <a:r>
              <a:rPr lang="en-US" sz="1000" b="1" dirty="0"/>
              <a:t>   </a:t>
            </a:r>
            <a:endParaRPr lang="en-US" sz="600" b="1" dirty="0"/>
          </a:p>
          <a:p>
            <a:pPr algn="l"/>
            <a:r>
              <a:rPr lang="en-US" sz="2000" b="1" dirty="0"/>
              <a:t>    To cover all the possibilities, one can consider a range of possible scenarios. </a:t>
            </a:r>
          </a:p>
          <a:p>
            <a:pPr algn="l"/>
            <a:r>
              <a:rPr lang="en-US" sz="2000" b="1" dirty="0"/>
              <a:t>   </a:t>
            </a:r>
          </a:p>
          <a:p>
            <a:pPr algn="l">
              <a:buFont typeface="Arial" pitchFamily="34" charset="0"/>
              <a:buChar char="•"/>
            </a:pPr>
            <a:r>
              <a:rPr lang="en-US" sz="2400" b="1" dirty="0">
                <a:solidFill>
                  <a:schemeClr val="tx2"/>
                </a:solidFill>
              </a:rPr>
              <a:t>  Model response uncertainty: </a:t>
            </a:r>
          </a:p>
          <a:p>
            <a:pPr algn="l"/>
            <a:r>
              <a:rPr lang="en-US" sz="1000" b="1" dirty="0"/>
              <a:t>   </a:t>
            </a:r>
            <a:endParaRPr lang="en-US" sz="600" b="1" dirty="0"/>
          </a:p>
          <a:p>
            <a:pPr algn="l"/>
            <a:r>
              <a:rPr lang="en-US" sz="2000" b="1" dirty="0"/>
              <a:t>     Different models may produce different response for a given GHG forcing. To reduce this uncertainty, one can average the projections over multiple models – </a:t>
            </a:r>
            <a:r>
              <a:rPr lang="en-US" sz="2000" b="1" dirty="0">
                <a:solidFill>
                  <a:srgbClr val="FF0000"/>
                </a:solidFill>
              </a:rPr>
              <a:t>ensemble averaging over different models</a:t>
            </a:r>
            <a:r>
              <a:rPr lang="en-US" sz="2000" b="1" dirty="0"/>
              <a:t>. </a:t>
            </a:r>
          </a:p>
          <a:p>
            <a:pPr algn="l"/>
            <a:endParaRPr lang="en-US" sz="2000" b="1" dirty="0"/>
          </a:p>
          <a:p>
            <a:pPr algn="l">
              <a:buFont typeface="Arial" pitchFamily="34" charset="0"/>
              <a:buChar char="•"/>
            </a:pPr>
            <a:r>
              <a:rPr lang="en-US" sz="2400" b="1" dirty="0">
                <a:solidFill>
                  <a:schemeClr val="tx2"/>
                </a:solidFill>
              </a:rPr>
              <a:t>  Natural variation uncertainty: </a:t>
            </a:r>
            <a:r>
              <a:rPr lang="en-US" sz="2000" b="1" dirty="0"/>
              <a:t>important for near-future climate.</a:t>
            </a:r>
          </a:p>
          <a:p>
            <a:pPr algn="l"/>
            <a:r>
              <a:rPr lang="en-US" sz="1000" b="1" dirty="0"/>
              <a:t>   </a:t>
            </a:r>
            <a:endParaRPr lang="en-US" sz="600" b="1" dirty="0"/>
          </a:p>
          <a:p>
            <a:pPr algn="l"/>
            <a:r>
              <a:rPr lang="en-US" sz="2000" b="1" dirty="0"/>
              <a:t>    Future, unforced natural climate variations (such as El Niño) vary with model’s starting condition (i.e., initial condition), which differs among different model runs. To reduce the impact of this natural noise, one can average over many model runs from one or multiple models – </a:t>
            </a:r>
            <a:r>
              <a:rPr lang="en-US" sz="2000" b="1" dirty="0">
                <a:solidFill>
                  <a:srgbClr val="FF0000"/>
                </a:solidFill>
              </a:rPr>
              <a:t>ensemble averaging over multiple model runs</a:t>
            </a:r>
            <a:r>
              <a:rPr lang="en-US" sz="2000" b="1" dirty="0"/>
              <a:t>.  The impact of the natural climate variations also decreases with averaging over time and space. For example, its impact is relatively small in global-mean T time series, but large over a small region (e.g., New York State).  As models and obs. improve, some of the natural variations may be predictable (e.g., those associated with AMO and IPO/PDO). </a:t>
            </a:r>
          </a:p>
          <a:p>
            <a:pPr algn="l"/>
            <a:endParaRPr 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linds(horizontal)">
                                      <p:cBhvr>
                                        <p:cTn id="7" dur="500"/>
                                        <p:tgtEl>
                                          <p:spTgt spid="5">
                                            <p:txEl>
                                              <p:pRg st="8" end="8"/>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9" end="9"/>
                                            </p:txEl>
                                          </p:spTgt>
                                        </p:tgtEl>
                                        <p:attrNameLst>
                                          <p:attrName>style.visibility</p:attrName>
                                        </p:attrNameLst>
                                      </p:cBhvr>
                                      <p:to>
                                        <p:strVal val="visible"/>
                                      </p:to>
                                    </p:set>
                                    <p:animEffect transition="in" filter="blinds(horizontal)">
                                      <p:cBhvr>
                                        <p:cTn id="10" dur="500"/>
                                        <p:tgtEl>
                                          <p:spTgt spid="5">
                                            <p:txEl>
                                              <p:pRg st="9" end="9"/>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animEffect transition="in" filter="blinds(horizontal)">
                                      <p:cBhvr>
                                        <p:cTn id="13"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8806F-7FD1-4C83-ABDA-602BD87C8BA0}"/>
              </a:ext>
            </a:extLst>
          </p:cNvPr>
          <p:cNvPicPr>
            <a:picLocks noChangeAspect="1"/>
          </p:cNvPicPr>
          <p:nvPr/>
        </p:nvPicPr>
        <p:blipFill>
          <a:blip r:embed="rId2"/>
          <a:stretch>
            <a:fillRect/>
          </a:stretch>
        </p:blipFill>
        <p:spPr>
          <a:xfrm>
            <a:off x="1295400" y="0"/>
            <a:ext cx="3336157" cy="6858000"/>
          </a:xfrm>
          <a:prstGeom prst="rect">
            <a:avLst/>
          </a:prstGeom>
        </p:spPr>
      </p:pic>
      <p:pic>
        <p:nvPicPr>
          <p:cNvPr id="5" name="Picture 4">
            <a:extLst>
              <a:ext uri="{FF2B5EF4-FFF2-40B4-BE49-F238E27FC236}">
                <a16:creationId xmlns:a16="http://schemas.microsoft.com/office/drawing/2014/main" id="{235CCC4C-8C89-4DEC-85FD-E628822B8B9F}"/>
              </a:ext>
            </a:extLst>
          </p:cNvPr>
          <p:cNvPicPr>
            <a:picLocks noChangeAspect="1"/>
          </p:cNvPicPr>
          <p:nvPr/>
        </p:nvPicPr>
        <p:blipFill>
          <a:blip r:embed="rId3"/>
          <a:stretch>
            <a:fillRect/>
          </a:stretch>
        </p:blipFill>
        <p:spPr>
          <a:xfrm>
            <a:off x="4800600" y="1"/>
            <a:ext cx="3443970" cy="3657600"/>
          </a:xfrm>
          <a:prstGeom prst="rect">
            <a:avLst/>
          </a:prstGeom>
        </p:spPr>
      </p:pic>
      <p:pic>
        <p:nvPicPr>
          <p:cNvPr id="6" name="Picture 5">
            <a:extLst>
              <a:ext uri="{FF2B5EF4-FFF2-40B4-BE49-F238E27FC236}">
                <a16:creationId xmlns:a16="http://schemas.microsoft.com/office/drawing/2014/main" id="{2CBAB429-9C1B-4AAD-A3D5-645FDD8F7ED6}"/>
              </a:ext>
            </a:extLst>
          </p:cNvPr>
          <p:cNvPicPr>
            <a:picLocks noChangeAspect="1"/>
          </p:cNvPicPr>
          <p:nvPr/>
        </p:nvPicPr>
        <p:blipFill>
          <a:blip r:embed="rId4"/>
          <a:stretch>
            <a:fillRect/>
          </a:stretch>
        </p:blipFill>
        <p:spPr>
          <a:xfrm>
            <a:off x="4114800" y="3649825"/>
            <a:ext cx="4846185" cy="41412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A5C194-1C2F-45A1-B939-834A04026F44}"/>
                  </a:ext>
                </a:extLst>
              </p:cNvPr>
              <p:cNvSpPr txBox="1"/>
              <p:nvPr/>
            </p:nvSpPr>
            <p:spPr>
              <a:xfrm>
                <a:off x="5638800" y="4419600"/>
                <a:ext cx="2102677" cy="637867"/>
              </a:xfrm>
              <a:prstGeom prst="rect">
                <a:avLst/>
              </a:prstGeom>
              <a:solidFill>
                <a:schemeClr val="tx1"/>
              </a:solid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e>
                        <m: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𝑇</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𝑦</m:t>
                          </m:r>
                        </m:den>
                      </m:f>
                    </m:oMath>
                  </m:oMathPara>
                </a14:m>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mc:Choice>
        <mc:Fallback xmlns="">
          <p:sp>
            <p:nvSpPr>
              <p:cNvPr id="7" name="TextBox 6">
                <a:extLst>
                  <a:ext uri="{FF2B5EF4-FFF2-40B4-BE49-F238E27FC236}">
                    <a16:creationId xmlns:a16="http://schemas.microsoft.com/office/drawing/2014/main" id="{39A5C194-1C2F-45A1-B939-834A04026F44}"/>
                  </a:ext>
                </a:extLst>
              </p:cNvPr>
              <p:cNvSpPr txBox="1">
                <a:spLocks noRot="1" noChangeAspect="1" noMove="1" noResize="1" noEditPoints="1" noAdjustHandles="1" noChangeArrowheads="1" noChangeShapeType="1" noTextEdit="1"/>
              </p:cNvSpPr>
              <p:nvPr/>
            </p:nvSpPr>
            <p:spPr>
              <a:xfrm>
                <a:off x="5638800" y="4419600"/>
                <a:ext cx="2102677" cy="637867"/>
              </a:xfrm>
              <a:prstGeom prst="rect">
                <a:avLst/>
              </a:prstGeom>
              <a:blipFill>
                <a:blip r:embed="rId5"/>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F7C9EFF-00BD-4398-B560-4B320D8C6F13}"/>
              </a:ext>
            </a:extLst>
          </p:cNvPr>
          <p:cNvSpPr txBox="1"/>
          <p:nvPr/>
        </p:nvSpPr>
        <p:spPr>
          <a:xfrm>
            <a:off x="4684984" y="5257800"/>
            <a:ext cx="4431021"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Decreased variability in meridional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thermal advection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anose="05000000000000000000" pitchFamily="2"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anose="05000000000000000000" pitchFamily="2" charset="2"/>
              </a:rPr>
              <a:t>decreased T variability</a:t>
            </a: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9" name="TextBox 8">
            <a:extLst>
              <a:ext uri="{FF2B5EF4-FFF2-40B4-BE49-F238E27FC236}">
                <a16:creationId xmlns:a16="http://schemas.microsoft.com/office/drawing/2014/main" id="{76A781EF-71A9-4F31-8FA8-4AB91CDC2F82}"/>
              </a:ext>
            </a:extLst>
          </p:cNvPr>
          <p:cNvSpPr txBox="1"/>
          <p:nvPr/>
        </p:nvSpPr>
        <p:spPr>
          <a:xfrm>
            <a:off x="7515772" y="6397823"/>
            <a:ext cx="1552028"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rPr>
              <a:t>Dai and Deng (2021)</a:t>
            </a:r>
          </a:p>
        </p:txBody>
      </p:sp>
    </p:spTree>
    <p:extLst>
      <p:ext uri="{BB962C8B-B14F-4D97-AF65-F5344CB8AC3E}">
        <p14:creationId xmlns:p14="http://schemas.microsoft.com/office/powerpoint/2010/main" val="11240473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F59A1F-D3A9-4C5D-B4B0-72DA1B16E844}"/>
              </a:ext>
            </a:extLst>
          </p:cNvPr>
          <p:cNvSpPr txBox="1"/>
          <p:nvPr/>
        </p:nvSpPr>
        <p:spPr>
          <a:xfrm>
            <a:off x="6495859" y="990600"/>
            <a:ext cx="180994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Narrow" pitchFamily="34" charset="0"/>
                <a:ea typeface="+mn-ea"/>
                <a:cs typeface="+mn-cs"/>
              </a:rPr>
              <a:t>IPCC AR6 (2021)</a:t>
            </a:r>
          </a:p>
        </p:txBody>
      </p:sp>
      <p:sp>
        <p:nvSpPr>
          <p:cNvPr id="7" name="TextBox 6">
            <a:extLst>
              <a:ext uri="{FF2B5EF4-FFF2-40B4-BE49-F238E27FC236}">
                <a16:creationId xmlns:a16="http://schemas.microsoft.com/office/drawing/2014/main" id="{CF7905B1-A3AD-41CD-8D37-BFF41DEEF984}"/>
              </a:ext>
            </a:extLst>
          </p:cNvPr>
          <p:cNvSpPr txBox="1"/>
          <p:nvPr/>
        </p:nvSpPr>
        <p:spPr>
          <a:xfrm>
            <a:off x="4958124" y="1337846"/>
            <a:ext cx="403347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Arial Narrow" pitchFamily="34" charset="0"/>
                <a:ea typeface="+mn-ea"/>
                <a:cs typeface="+mn-cs"/>
              </a:rPr>
              <a:t>CO2 Emission Scenarios = 3.664 Carbon </a:t>
            </a:r>
            <a:r>
              <a:rPr kumimoji="0" lang="en-US" sz="1600" b="0" i="0" u="none" strike="noStrike" kern="1200" cap="none" spc="0" normalizeH="0" baseline="0" noProof="0" dirty="0" err="1">
                <a:ln>
                  <a:noFill/>
                </a:ln>
                <a:solidFill>
                  <a:srgbClr val="FF0000"/>
                </a:solidFill>
                <a:effectLst/>
                <a:uLnTx/>
                <a:uFillTx/>
                <a:latin typeface="Arial Narrow" pitchFamily="34" charset="0"/>
                <a:ea typeface="+mn-ea"/>
                <a:cs typeface="+mn-cs"/>
              </a:rPr>
              <a:t>Emissons</a:t>
            </a: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pic>
        <p:nvPicPr>
          <p:cNvPr id="3" name="Picture 2">
            <a:extLst>
              <a:ext uri="{FF2B5EF4-FFF2-40B4-BE49-F238E27FC236}">
                <a16:creationId xmlns:a16="http://schemas.microsoft.com/office/drawing/2014/main" id="{B00BFCEC-887A-4E68-8396-FBA9E698699D}"/>
              </a:ext>
            </a:extLst>
          </p:cNvPr>
          <p:cNvPicPr>
            <a:picLocks noChangeAspect="1"/>
          </p:cNvPicPr>
          <p:nvPr/>
        </p:nvPicPr>
        <p:blipFill>
          <a:blip r:embed="rId3"/>
          <a:stretch>
            <a:fillRect/>
          </a:stretch>
        </p:blipFill>
        <p:spPr>
          <a:xfrm>
            <a:off x="4594830" y="1634810"/>
            <a:ext cx="4488748" cy="3809144"/>
          </a:xfrm>
          <a:prstGeom prst="rect">
            <a:avLst/>
          </a:prstGeom>
        </p:spPr>
      </p:pic>
      <p:grpSp>
        <p:nvGrpSpPr>
          <p:cNvPr id="12" name="Group 11">
            <a:extLst>
              <a:ext uri="{FF2B5EF4-FFF2-40B4-BE49-F238E27FC236}">
                <a16:creationId xmlns:a16="http://schemas.microsoft.com/office/drawing/2014/main" id="{41866A00-AE59-45B5-9760-D3D2807F1527}"/>
              </a:ext>
            </a:extLst>
          </p:cNvPr>
          <p:cNvGrpSpPr/>
          <p:nvPr/>
        </p:nvGrpSpPr>
        <p:grpSpPr>
          <a:xfrm>
            <a:off x="6288" y="1329154"/>
            <a:ext cx="4565712" cy="4157246"/>
            <a:chOff x="6288" y="990600"/>
            <a:chExt cx="4828112" cy="4495800"/>
          </a:xfrm>
        </p:grpSpPr>
        <p:pic>
          <p:nvPicPr>
            <p:cNvPr id="9" name="Picture 2">
              <a:extLst>
                <a:ext uri="{FF2B5EF4-FFF2-40B4-BE49-F238E27FC236}">
                  <a16:creationId xmlns:a16="http://schemas.microsoft.com/office/drawing/2014/main" id="{42A17FB3-6149-487F-AF42-5882EEFE2FB6}"/>
                </a:ext>
              </a:extLst>
            </p:cNvPr>
            <p:cNvPicPr>
              <a:picLocks noChangeAspect="1" noChangeArrowheads="1"/>
            </p:cNvPicPr>
            <p:nvPr/>
          </p:nvPicPr>
          <p:blipFill rotWithShape="1">
            <a:blip r:embed="rId4" cstate="print"/>
            <a:srcRect r="67227" b="22020"/>
            <a:stretch/>
          </p:blipFill>
          <p:spPr bwMode="auto">
            <a:xfrm>
              <a:off x="6288" y="990600"/>
              <a:ext cx="4828112" cy="4495800"/>
            </a:xfrm>
            <a:prstGeom prst="rect">
              <a:avLst/>
            </a:prstGeom>
            <a:noFill/>
            <a:ln w="9525">
              <a:noFill/>
              <a:miter lim="800000"/>
              <a:headEnd/>
              <a:tailEnd/>
            </a:ln>
          </p:spPr>
        </p:pic>
        <p:pic>
          <p:nvPicPr>
            <p:cNvPr id="4" name="Picture 3">
              <a:extLst>
                <a:ext uri="{FF2B5EF4-FFF2-40B4-BE49-F238E27FC236}">
                  <a16:creationId xmlns:a16="http://schemas.microsoft.com/office/drawing/2014/main" id="{EF56E49B-310D-4550-8C15-37DCCA57135B}"/>
                </a:ext>
              </a:extLst>
            </p:cNvPr>
            <p:cNvPicPr>
              <a:picLocks noChangeAspect="1"/>
            </p:cNvPicPr>
            <p:nvPr/>
          </p:nvPicPr>
          <p:blipFill>
            <a:blip r:embed="rId5"/>
            <a:stretch>
              <a:fillRect/>
            </a:stretch>
          </p:blipFill>
          <p:spPr>
            <a:xfrm>
              <a:off x="1371600" y="1583323"/>
              <a:ext cx="1137496" cy="778877"/>
            </a:xfrm>
            <a:prstGeom prst="rect">
              <a:avLst/>
            </a:prstGeom>
          </p:spPr>
        </p:pic>
      </p:grpSp>
    </p:spTree>
    <p:extLst>
      <p:ext uri="{BB962C8B-B14F-4D97-AF65-F5344CB8AC3E}">
        <p14:creationId xmlns:p14="http://schemas.microsoft.com/office/powerpoint/2010/main" val="21271801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12D1E-3F1D-4E8F-B51A-A94546ADF5C3}"/>
              </a:ext>
            </a:extLst>
          </p:cNvPr>
          <p:cNvPicPr>
            <a:picLocks noChangeAspect="1"/>
          </p:cNvPicPr>
          <p:nvPr/>
        </p:nvPicPr>
        <p:blipFill>
          <a:blip r:embed="rId2"/>
          <a:stretch>
            <a:fillRect/>
          </a:stretch>
        </p:blipFill>
        <p:spPr>
          <a:xfrm>
            <a:off x="533400" y="0"/>
            <a:ext cx="8153399" cy="6858000"/>
          </a:xfrm>
          <a:prstGeom prst="rect">
            <a:avLst/>
          </a:prstGeom>
        </p:spPr>
      </p:pic>
      <p:pic>
        <p:nvPicPr>
          <p:cNvPr id="5" name="Picture 4">
            <a:extLst>
              <a:ext uri="{FF2B5EF4-FFF2-40B4-BE49-F238E27FC236}">
                <a16:creationId xmlns:a16="http://schemas.microsoft.com/office/drawing/2014/main" id="{3ED65B68-AA97-4C58-8718-DC5AFE783B05}"/>
              </a:ext>
            </a:extLst>
          </p:cNvPr>
          <p:cNvPicPr>
            <a:picLocks noChangeAspect="1"/>
          </p:cNvPicPr>
          <p:nvPr/>
        </p:nvPicPr>
        <p:blipFill>
          <a:blip r:embed="rId3"/>
          <a:stretch>
            <a:fillRect/>
          </a:stretch>
        </p:blipFill>
        <p:spPr>
          <a:xfrm>
            <a:off x="5410200" y="533400"/>
            <a:ext cx="1400175" cy="827930"/>
          </a:xfrm>
          <a:prstGeom prst="rect">
            <a:avLst/>
          </a:prstGeom>
        </p:spPr>
      </p:pic>
    </p:spTree>
    <p:extLst>
      <p:ext uri="{BB962C8B-B14F-4D97-AF65-F5344CB8AC3E}">
        <p14:creationId xmlns:p14="http://schemas.microsoft.com/office/powerpoint/2010/main" val="23306485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A3F6EE-2321-4425-A4E9-09D869F9ACD1}"/>
              </a:ext>
            </a:extLst>
          </p:cNvPr>
          <p:cNvPicPr>
            <a:picLocks noChangeAspect="1"/>
          </p:cNvPicPr>
          <p:nvPr/>
        </p:nvPicPr>
        <p:blipFill>
          <a:blip r:embed="rId2"/>
          <a:stretch>
            <a:fillRect/>
          </a:stretch>
        </p:blipFill>
        <p:spPr>
          <a:xfrm>
            <a:off x="0" y="82286"/>
            <a:ext cx="9144000" cy="6693427"/>
          </a:xfrm>
          <a:prstGeom prst="rect">
            <a:avLst/>
          </a:prstGeom>
        </p:spPr>
      </p:pic>
      <p:sp>
        <p:nvSpPr>
          <p:cNvPr id="4" name="TextBox 3">
            <a:extLst>
              <a:ext uri="{FF2B5EF4-FFF2-40B4-BE49-F238E27FC236}">
                <a16:creationId xmlns:a16="http://schemas.microsoft.com/office/drawing/2014/main" id="{F6BBE0A6-E1A2-46EB-AC90-DD9657F3C829}"/>
              </a:ext>
            </a:extLst>
          </p:cNvPr>
          <p:cNvSpPr txBox="1"/>
          <p:nvPr/>
        </p:nvSpPr>
        <p:spPr>
          <a:xfrm>
            <a:off x="3486446" y="-66020"/>
            <a:ext cx="1085554"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rPr>
              <a:t>CMIP6</a:t>
            </a:r>
          </a:p>
        </p:txBody>
      </p:sp>
    </p:spTree>
    <p:extLst>
      <p:ext uri="{BB962C8B-B14F-4D97-AF65-F5344CB8AC3E}">
        <p14:creationId xmlns:p14="http://schemas.microsoft.com/office/powerpoint/2010/main" val="16296256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8612CC-82B1-4BAC-9A10-762B91213005}"/>
              </a:ext>
            </a:extLst>
          </p:cNvPr>
          <p:cNvSpPr>
            <a:spLocks noGrp="1"/>
          </p:cNvSpPr>
          <p:nvPr>
            <p:ph type="sldNum" sz="quarter" idx="12"/>
          </p:nvPr>
        </p:nvSpPr>
        <p:spPr/>
        <p:txBody>
          <a:bodyPr/>
          <a:lstStyle/>
          <a:p>
            <a:fld id="{E20A9E22-E495-4B12-915B-84514F5C47F8}" type="slidenum">
              <a:rPr lang="en-US" smtClean="0"/>
              <a:pPr/>
              <a:t>133</a:t>
            </a:fld>
            <a:endParaRPr lang="en-US" dirty="0"/>
          </a:p>
        </p:txBody>
      </p:sp>
      <p:pic>
        <p:nvPicPr>
          <p:cNvPr id="6" name="Picture 5">
            <a:extLst>
              <a:ext uri="{FF2B5EF4-FFF2-40B4-BE49-F238E27FC236}">
                <a16:creationId xmlns:a16="http://schemas.microsoft.com/office/drawing/2014/main" id="{A966A9ED-8F0F-4914-B294-D2A497B21C5A}"/>
              </a:ext>
            </a:extLst>
          </p:cNvPr>
          <p:cNvPicPr>
            <a:picLocks noChangeAspect="1"/>
          </p:cNvPicPr>
          <p:nvPr/>
        </p:nvPicPr>
        <p:blipFill>
          <a:blip r:embed="rId2"/>
          <a:stretch>
            <a:fillRect/>
          </a:stretch>
        </p:blipFill>
        <p:spPr>
          <a:xfrm>
            <a:off x="0" y="990600"/>
            <a:ext cx="9144000" cy="5484304"/>
          </a:xfrm>
          <a:prstGeom prst="rect">
            <a:avLst/>
          </a:prstGeom>
        </p:spPr>
      </p:pic>
      <p:sp>
        <p:nvSpPr>
          <p:cNvPr id="7" name="Rectangle 2">
            <a:extLst>
              <a:ext uri="{FF2B5EF4-FFF2-40B4-BE49-F238E27FC236}">
                <a16:creationId xmlns:a16="http://schemas.microsoft.com/office/drawing/2014/main" id="{12590F56-92E8-4320-A050-DFC6442B4FD2}"/>
              </a:ext>
            </a:extLst>
          </p:cNvPr>
          <p:cNvSpPr>
            <a:spLocks noGrp="1" noChangeArrowheads="1"/>
          </p:cNvSpPr>
          <p:nvPr>
            <p:ph type="title"/>
          </p:nvPr>
        </p:nvSpPr>
        <p:spPr>
          <a:xfrm>
            <a:off x="-9525" y="76200"/>
            <a:ext cx="8963025" cy="1016000"/>
          </a:xfrm>
        </p:spPr>
        <p:txBody>
          <a:bodyPr/>
          <a:lstStyle/>
          <a:p>
            <a:r>
              <a:rPr lang="en-US" sz="3200" b="1" dirty="0">
                <a:solidFill>
                  <a:srgbClr val="FF0000"/>
                </a:solidFill>
                <a:latin typeface="Arial" pitchFamily="34" charset="0"/>
                <a:cs typeface="Arial" pitchFamily="34" charset="0"/>
              </a:rPr>
              <a:t>CMIP6 Projected Global Surface Temp.</a:t>
            </a:r>
            <a:br>
              <a:rPr lang="en-US" sz="3200" b="1" dirty="0">
                <a:solidFill>
                  <a:srgbClr val="FF0000"/>
                </a:solidFill>
                <a:latin typeface="Arial" pitchFamily="34" charset="0"/>
                <a:cs typeface="Arial" pitchFamily="34" charset="0"/>
              </a:rPr>
            </a:br>
            <a:r>
              <a:rPr lang="en-US" sz="2400" b="1" dirty="0">
                <a:solidFill>
                  <a:schemeClr val="bg2"/>
                </a:solidFill>
                <a:latin typeface="Arial" pitchFamily="34" charset="0"/>
                <a:cs typeface="Arial" pitchFamily="34" charset="0"/>
              </a:rPr>
              <a:t>1</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C = 1.8</a:t>
            </a:r>
            <a:r>
              <a:rPr lang="en-US" sz="2400" b="1" baseline="30000" dirty="0">
                <a:solidFill>
                  <a:schemeClr val="bg2"/>
                </a:solidFill>
                <a:latin typeface="Arial" pitchFamily="34" charset="0"/>
                <a:cs typeface="Arial" pitchFamily="34" charset="0"/>
              </a:rPr>
              <a:t>o</a:t>
            </a:r>
            <a:r>
              <a:rPr lang="en-US" sz="2400" b="1" dirty="0">
                <a:solidFill>
                  <a:schemeClr val="bg2"/>
                </a:solidFill>
                <a:latin typeface="Arial" pitchFamily="34" charset="0"/>
                <a:cs typeface="Arial" pitchFamily="34" charset="0"/>
              </a:rPr>
              <a:t>F</a:t>
            </a:r>
            <a:endParaRPr lang="en-US" sz="32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19105541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57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Global d(</a:t>
            </a:r>
            <a:r>
              <a:rPr kumimoji="0" lang="en-US" sz="3600" b="1" i="0" u="none" strike="noStrike" kern="0" cap="none" spc="0" normalizeH="0" baseline="0" noProof="0" dirty="0" err="1">
                <a:ln>
                  <a:noFill/>
                </a:ln>
                <a:solidFill>
                  <a:srgbClr val="FF3300"/>
                </a:solidFill>
                <a:effectLst/>
                <a:uLnTx/>
                <a:uFillTx/>
                <a:latin typeface="Arial" charset="0"/>
                <a:ea typeface="SimSun" pitchFamily="2" charset="-122"/>
                <a:cs typeface="+mn-cs"/>
              </a:rPr>
              <a:t>lnP</a:t>
            </a: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)/dT Ratio, CMIP5</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pic>
        <p:nvPicPr>
          <p:cNvPr id="206850" name="Picture 2"/>
          <p:cNvPicPr>
            <a:picLocks noChangeAspect="1" noChangeArrowheads="1"/>
          </p:cNvPicPr>
          <p:nvPr/>
        </p:nvPicPr>
        <p:blipFill>
          <a:blip r:embed="rId3" cstate="print"/>
          <a:srcRect/>
          <a:stretch>
            <a:fillRect/>
          </a:stretch>
        </p:blipFill>
        <p:spPr bwMode="auto">
          <a:xfrm>
            <a:off x="381000" y="914400"/>
            <a:ext cx="8461375" cy="579120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4" name="Picture 2"/>
          <p:cNvPicPr>
            <a:picLocks noChangeAspect="1" noChangeArrowheads="1"/>
          </p:cNvPicPr>
          <p:nvPr/>
        </p:nvPicPr>
        <p:blipFill>
          <a:blip r:embed="rId3" cstate="print"/>
          <a:srcRect t="49844"/>
          <a:stretch>
            <a:fillRect/>
          </a:stretch>
        </p:blipFill>
        <p:spPr bwMode="auto">
          <a:xfrm>
            <a:off x="14816" y="2133600"/>
            <a:ext cx="9097434" cy="3352800"/>
          </a:xfrm>
          <a:prstGeom prst="rect">
            <a:avLst/>
          </a:prstGeom>
          <a:noFill/>
          <a:ln w="9525">
            <a:noFill/>
            <a:miter lim="800000"/>
            <a:headEnd/>
            <a:tailEnd/>
          </a:ln>
        </p:spPr>
      </p:pic>
      <p:sp>
        <p:nvSpPr>
          <p:cNvPr id="5" name="Rectangle 2"/>
          <p:cNvSpPr>
            <a:spLocks noGrp="1" noChangeArrowheads="1"/>
          </p:cNvSpPr>
          <p:nvPr>
            <p:ph type="title"/>
          </p:nvPr>
        </p:nvSpPr>
        <p:spPr>
          <a:xfrm>
            <a:off x="28575" y="844550"/>
            <a:ext cx="8963025" cy="908050"/>
          </a:xfrm>
        </p:spPr>
        <p:txBody>
          <a:bodyPr/>
          <a:lstStyle/>
          <a:p>
            <a:r>
              <a:rPr lang="en-US" sz="4000" b="1" dirty="0">
                <a:solidFill>
                  <a:srgbClr val="FF0000"/>
                </a:solidFill>
                <a:latin typeface="Arial" pitchFamily="34" charset="0"/>
                <a:cs typeface="Arial" pitchFamily="34" charset="0"/>
              </a:rPr>
              <a:t>CMIP5 T and P Change Patterns</a:t>
            </a:r>
          </a:p>
        </p:txBody>
      </p:sp>
      <p:sp>
        <p:nvSpPr>
          <p:cNvPr id="14" name="TextBox 13"/>
          <p:cNvSpPr txBox="1"/>
          <p:nvPr/>
        </p:nvSpPr>
        <p:spPr>
          <a:xfrm>
            <a:off x="2171415" y="5715000"/>
            <a:ext cx="4887877"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2081-2100 minus 1986-2005</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E7B97-F14E-4A7A-B828-661AB77C8196}"/>
              </a:ext>
            </a:extLst>
          </p:cNvPr>
          <p:cNvPicPr>
            <a:picLocks noChangeAspect="1"/>
          </p:cNvPicPr>
          <p:nvPr/>
        </p:nvPicPr>
        <p:blipFill>
          <a:blip r:embed="rId2"/>
          <a:stretch>
            <a:fillRect/>
          </a:stretch>
        </p:blipFill>
        <p:spPr>
          <a:xfrm>
            <a:off x="0" y="708991"/>
            <a:ext cx="9144000" cy="5996609"/>
          </a:xfrm>
          <a:prstGeom prst="rect">
            <a:avLst/>
          </a:prstGeom>
        </p:spPr>
      </p:pic>
      <p:sp>
        <p:nvSpPr>
          <p:cNvPr id="4" name="Rectangle 2">
            <a:extLst>
              <a:ext uri="{FF2B5EF4-FFF2-40B4-BE49-F238E27FC236}">
                <a16:creationId xmlns:a16="http://schemas.microsoft.com/office/drawing/2014/main" id="{74C3A550-81D7-4CA1-8F23-BE4F93225FB0}"/>
              </a:ext>
            </a:extLst>
          </p:cNvPr>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Surface Warming Pattern</a:t>
            </a:r>
          </a:p>
        </p:txBody>
      </p:sp>
      <p:sp>
        <p:nvSpPr>
          <p:cNvPr id="5" name="TextBox 4">
            <a:extLst>
              <a:ext uri="{FF2B5EF4-FFF2-40B4-BE49-F238E27FC236}">
                <a16:creationId xmlns:a16="http://schemas.microsoft.com/office/drawing/2014/main" id="{02818C4C-9908-4EBE-B439-8991C4073953}"/>
              </a:ext>
            </a:extLst>
          </p:cNvPr>
          <p:cNvSpPr txBox="1"/>
          <p:nvPr/>
        </p:nvSpPr>
        <p:spPr>
          <a:xfrm>
            <a:off x="7303698" y="6248400"/>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spTree>
    <p:extLst>
      <p:ext uri="{BB962C8B-B14F-4D97-AF65-F5344CB8AC3E}">
        <p14:creationId xmlns:p14="http://schemas.microsoft.com/office/powerpoint/2010/main" val="19791920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30DA5-BF74-464A-AF1A-9BF297963CB8}"/>
              </a:ext>
            </a:extLst>
          </p:cNvPr>
          <p:cNvPicPr>
            <a:picLocks noChangeAspect="1"/>
          </p:cNvPicPr>
          <p:nvPr/>
        </p:nvPicPr>
        <p:blipFill>
          <a:blip r:embed="rId2"/>
          <a:stretch>
            <a:fillRect/>
          </a:stretch>
        </p:blipFill>
        <p:spPr>
          <a:xfrm>
            <a:off x="609600" y="267700"/>
            <a:ext cx="7783778" cy="6590300"/>
          </a:xfrm>
          <a:prstGeom prst="rect">
            <a:avLst/>
          </a:prstGeom>
        </p:spPr>
      </p:pic>
      <p:sp>
        <p:nvSpPr>
          <p:cNvPr id="4" name="Rectangle 2">
            <a:extLst>
              <a:ext uri="{FF2B5EF4-FFF2-40B4-BE49-F238E27FC236}">
                <a16:creationId xmlns:a16="http://schemas.microsoft.com/office/drawing/2014/main" id="{CA81D2BB-EDA6-45BC-A366-1F3E74ECA476}"/>
              </a:ext>
            </a:extLst>
          </p:cNvPr>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a:t>
            </a:r>
            <a:r>
              <a:rPr kumimoji="0" lang="en-US" sz="2400" b="1" i="0" u="none" strike="noStrike" kern="0" cap="none" spc="0" normalizeH="0" baseline="0" noProof="0" dirty="0" err="1">
                <a:ln>
                  <a:noFill/>
                </a:ln>
                <a:solidFill>
                  <a:srgbClr val="FF3300"/>
                </a:solidFill>
                <a:effectLst/>
                <a:uLnTx/>
                <a:uFillTx/>
                <a:latin typeface="Arial" charset="0"/>
                <a:ea typeface="SimSun" pitchFamily="2" charset="-122"/>
                <a:cs typeface="+mn-cs"/>
              </a:rPr>
              <a:t>Precip</a:t>
            </a: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 and S.M. Change Patterns</a:t>
            </a:r>
          </a:p>
        </p:txBody>
      </p:sp>
      <p:sp>
        <p:nvSpPr>
          <p:cNvPr id="5" name="TextBox 4">
            <a:extLst>
              <a:ext uri="{FF2B5EF4-FFF2-40B4-BE49-F238E27FC236}">
                <a16:creationId xmlns:a16="http://schemas.microsoft.com/office/drawing/2014/main" id="{E51BEEC3-925B-4FB8-A69A-9E85EEF86C8E}"/>
              </a:ext>
            </a:extLst>
          </p:cNvPr>
          <p:cNvSpPr txBox="1"/>
          <p:nvPr/>
        </p:nvSpPr>
        <p:spPr>
          <a:xfrm>
            <a:off x="7456098" y="6367046"/>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spTree>
    <p:extLst>
      <p:ext uri="{BB962C8B-B14F-4D97-AF65-F5344CB8AC3E}">
        <p14:creationId xmlns:p14="http://schemas.microsoft.com/office/powerpoint/2010/main" val="15431741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2A05AB8-9127-4657-B9CF-7BF882DBE103}"/>
              </a:ext>
            </a:extLst>
          </p:cNvPr>
          <p:cNvGrpSpPr/>
          <p:nvPr/>
        </p:nvGrpSpPr>
        <p:grpSpPr>
          <a:xfrm>
            <a:off x="5967" y="1267012"/>
            <a:ext cx="4376004" cy="4462392"/>
            <a:chOff x="-197223" y="1290916"/>
            <a:chExt cx="4376004" cy="4462392"/>
          </a:xfrm>
        </p:grpSpPr>
        <p:pic>
          <p:nvPicPr>
            <p:cNvPr id="5" name="Picture 4">
              <a:extLst>
                <a:ext uri="{FF2B5EF4-FFF2-40B4-BE49-F238E27FC236}">
                  <a16:creationId xmlns:a16="http://schemas.microsoft.com/office/drawing/2014/main" id="{D3F6034F-3531-4F42-BF61-B71A836F3F45}"/>
                </a:ext>
              </a:extLst>
            </p:cNvPr>
            <p:cNvPicPr>
              <a:picLocks noChangeAspect="1"/>
            </p:cNvPicPr>
            <p:nvPr/>
          </p:nvPicPr>
          <p:blipFill rotWithShape="1">
            <a:blip r:embed="rId2"/>
            <a:srcRect t="912"/>
            <a:stretch/>
          </p:blipFill>
          <p:spPr>
            <a:xfrm>
              <a:off x="-197223" y="1290916"/>
              <a:ext cx="4376004" cy="4142717"/>
            </a:xfrm>
            <a:prstGeom prst="rect">
              <a:avLst/>
            </a:prstGeom>
          </p:spPr>
        </p:pic>
        <p:pic>
          <p:nvPicPr>
            <p:cNvPr id="11" name="Picture 10">
              <a:extLst>
                <a:ext uri="{FF2B5EF4-FFF2-40B4-BE49-F238E27FC236}">
                  <a16:creationId xmlns:a16="http://schemas.microsoft.com/office/drawing/2014/main" id="{4E4D8D22-57C7-4202-9819-F5D4BB3F029D}"/>
                </a:ext>
              </a:extLst>
            </p:cNvPr>
            <p:cNvPicPr>
              <a:picLocks noChangeAspect="1"/>
            </p:cNvPicPr>
            <p:nvPr/>
          </p:nvPicPr>
          <p:blipFill>
            <a:blip r:embed="rId3"/>
            <a:stretch>
              <a:fillRect/>
            </a:stretch>
          </p:blipFill>
          <p:spPr>
            <a:xfrm>
              <a:off x="-17928" y="5416162"/>
              <a:ext cx="4099859" cy="337146"/>
            </a:xfrm>
            <a:prstGeom prst="rect">
              <a:avLst/>
            </a:prstGeom>
          </p:spPr>
        </p:pic>
      </p:grpSp>
      <p:sp>
        <p:nvSpPr>
          <p:cNvPr id="13" name="TextBox 12">
            <a:extLst>
              <a:ext uri="{FF2B5EF4-FFF2-40B4-BE49-F238E27FC236}">
                <a16:creationId xmlns:a16="http://schemas.microsoft.com/office/drawing/2014/main" id="{7AA480B3-4DB8-423A-BE1A-ED5A05013406}"/>
              </a:ext>
            </a:extLst>
          </p:cNvPr>
          <p:cNvSpPr txBox="1"/>
          <p:nvPr/>
        </p:nvSpPr>
        <p:spPr>
          <a:xfrm>
            <a:off x="4654181" y="3368367"/>
            <a:ext cx="542359"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grpSp>
        <p:nvGrpSpPr>
          <p:cNvPr id="17" name="Group 16">
            <a:extLst>
              <a:ext uri="{FF2B5EF4-FFF2-40B4-BE49-F238E27FC236}">
                <a16:creationId xmlns:a16="http://schemas.microsoft.com/office/drawing/2014/main" id="{869222B7-FF37-498B-B44D-64787E9014B2}"/>
              </a:ext>
            </a:extLst>
          </p:cNvPr>
          <p:cNvGrpSpPr/>
          <p:nvPr/>
        </p:nvGrpSpPr>
        <p:grpSpPr>
          <a:xfrm>
            <a:off x="4623123" y="1241770"/>
            <a:ext cx="4360542" cy="4215911"/>
            <a:chOff x="4587267" y="1241770"/>
            <a:chExt cx="4360542" cy="4215911"/>
          </a:xfrm>
        </p:grpSpPr>
        <p:pic>
          <p:nvPicPr>
            <p:cNvPr id="7" name="Picture 6">
              <a:extLst>
                <a:ext uri="{FF2B5EF4-FFF2-40B4-BE49-F238E27FC236}">
                  <a16:creationId xmlns:a16="http://schemas.microsoft.com/office/drawing/2014/main" id="{12D52F09-CE15-4846-BD80-99AC129F3EE9}"/>
                </a:ext>
              </a:extLst>
            </p:cNvPr>
            <p:cNvPicPr>
              <a:picLocks noChangeAspect="1"/>
            </p:cNvPicPr>
            <p:nvPr/>
          </p:nvPicPr>
          <p:blipFill rotWithShape="1">
            <a:blip r:embed="rId4"/>
            <a:srcRect t="1383"/>
            <a:stretch/>
          </p:blipFill>
          <p:spPr>
            <a:xfrm>
              <a:off x="4587267" y="1255070"/>
              <a:ext cx="4360441" cy="2051449"/>
            </a:xfrm>
            <a:prstGeom prst="rect">
              <a:avLst/>
            </a:prstGeom>
          </p:spPr>
        </p:pic>
        <p:pic>
          <p:nvPicPr>
            <p:cNvPr id="9" name="Picture 8">
              <a:extLst>
                <a:ext uri="{FF2B5EF4-FFF2-40B4-BE49-F238E27FC236}">
                  <a16:creationId xmlns:a16="http://schemas.microsoft.com/office/drawing/2014/main" id="{640B52D3-0A51-4878-A97F-F174609A00CA}"/>
                </a:ext>
              </a:extLst>
            </p:cNvPr>
            <p:cNvPicPr>
              <a:picLocks noChangeAspect="1"/>
            </p:cNvPicPr>
            <p:nvPr/>
          </p:nvPicPr>
          <p:blipFill>
            <a:blip r:embed="rId5"/>
            <a:stretch>
              <a:fillRect/>
            </a:stretch>
          </p:blipFill>
          <p:spPr>
            <a:xfrm>
              <a:off x="4620704" y="3377470"/>
              <a:ext cx="4327105" cy="2080211"/>
            </a:xfrm>
            <a:prstGeom prst="rect">
              <a:avLst/>
            </a:prstGeom>
          </p:spPr>
        </p:pic>
        <p:pic>
          <p:nvPicPr>
            <p:cNvPr id="12" name="Picture 11">
              <a:extLst>
                <a:ext uri="{FF2B5EF4-FFF2-40B4-BE49-F238E27FC236}">
                  <a16:creationId xmlns:a16="http://schemas.microsoft.com/office/drawing/2014/main" id="{0689000D-D762-48E0-9CD7-C3358BB3C1A7}"/>
                </a:ext>
              </a:extLst>
            </p:cNvPr>
            <p:cNvPicPr>
              <a:picLocks noChangeAspect="1"/>
            </p:cNvPicPr>
            <p:nvPr/>
          </p:nvPicPr>
          <p:blipFill>
            <a:blip r:embed="rId6"/>
            <a:stretch>
              <a:fillRect/>
            </a:stretch>
          </p:blipFill>
          <p:spPr>
            <a:xfrm>
              <a:off x="4725242" y="3576300"/>
              <a:ext cx="383104" cy="1865765"/>
            </a:xfrm>
            <a:prstGeom prst="rect">
              <a:avLst/>
            </a:prstGeom>
          </p:spPr>
        </p:pic>
        <p:pic>
          <p:nvPicPr>
            <p:cNvPr id="15" name="Picture 14">
              <a:extLst>
                <a:ext uri="{FF2B5EF4-FFF2-40B4-BE49-F238E27FC236}">
                  <a16:creationId xmlns:a16="http://schemas.microsoft.com/office/drawing/2014/main" id="{B99413E8-3F7C-474E-B207-5D206C20296B}"/>
                </a:ext>
              </a:extLst>
            </p:cNvPr>
            <p:cNvPicPr>
              <a:picLocks noChangeAspect="1"/>
            </p:cNvPicPr>
            <p:nvPr/>
          </p:nvPicPr>
          <p:blipFill>
            <a:blip r:embed="rId7"/>
            <a:stretch>
              <a:fillRect/>
            </a:stretch>
          </p:blipFill>
          <p:spPr>
            <a:xfrm>
              <a:off x="4684061" y="1241770"/>
              <a:ext cx="369853" cy="2051449"/>
            </a:xfrm>
            <a:prstGeom prst="rect">
              <a:avLst/>
            </a:prstGeom>
          </p:spPr>
        </p:pic>
      </p:grpSp>
      <p:sp>
        <p:nvSpPr>
          <p:cNvPr id="20" name="TextBox 19">
            <a:extLst>
              <a:ext uri="{FF2B5EF4-FFF2-40B4-BE49-F238E27FC236}">
                <a16:creationId xmlns:a16="http://schemas.microsoft.com/office/drawing/2014/main" id="{9EC5D469-69BE-4006-8F4C-4C0B1F33E85B}"/>
              </a:ext>
            </a:extLst>
          </p:cNvPr>
          <p:cNvSpPr txBox="1"/>
          <p:nvPr/>
        </p:nvSpPr>
        <p:spPr>
          <a:xfrm>
            <a:off x="6318114" y="4979342"/>
            <a:ext cx="1283450"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Total runoff</a:t>
            </a:r>
          </a:p>
        </p:txBody>
      </p:sp>
      <p:sp>
        <p:nvSpPr>
          <p:cNvPr id="22" name="TextBox 21">
            <a:extLst>
              <a:ext uri="{FF2B5EF4-FFF2-40B4-BE49-F238E27FC236}">
                <a16:creationId xmlns:a16="http://schemas.microsoft.com/office/drawing/2014/main" id="{AE032457-AC9A-4F05-B9FC-00E72A01906A}"/>
              </a:ext>
            </a:extLst>
          </p:cNvPr>
          <p:cNvSpPr txBox="1"/>
          <p:nvPr/>
        </p:nvSpPr>
        <p:spPr>
          <a:xfrm>
            <a:off x="6243491" y="2842592"/>
            <a:ext cx="1809535"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Sfc</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Soil Moisture</a:t>
            </a:r>
          </a:p>
        </p:txBody>
      </p:sp>
      <p:sp>
        <p:nvSpPr>
          <p:cNvPr id="23" name="TextBox 22">
            <a:extLst>
              <a:ext uri="{FF2B5EF4-FFF2-40B4-BE49-F238E27FC236}">
                <a16:creationId xmlns:a16="http://schemas.microsoft.com/office/drawing/2014/main" id="{964668B0-961A-42FA-9437-892B970B4BB6}"/>
              </a:ext>
            </a:extLst>
          </p:cNvPr>
          <p:cNvSpPr txBox="1"/>
          <p:nvPr/>
        </p:nvSpPr>
        <p:spPr>
          <a:xfrm>
            <a:off x="1614739" y="2861509"/>
            <a:ext cx="1399627"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Precipitation</a:t>
            </a:r>
          </a:p>
        </p:txBody>
      </p:sp>
      <p:sp>
        <p:nvSpPr>
          <p:cNvPr id="24" name="TextBox 23">
            <a:extLst>
              <a:ext uri="{FF2B5EF4-FFF2-40B4-BE49-F238E27FC236}">
                <a16:creationId xmlns:a16="http://schemas.microsoft.com/office/drawing/2014/main" id="{15251526-5397-4D5A-AAFF-45FDE5517C0C}"/>
              </a:ext>
            </a:extLst>
          </p:cNvPr>
          <p:cNvSpPr txBox="1"/>
          <p:nvPr/>
        </p:nvSpPr>
        <p:spPr>
          <a:xfrm>
            <a:off x="1639961" y="4942557"/>
            <a:ext cx="1283450" cy="338554"/>
          </a:xfrm>
          <a:prstGeom prst="rect">
            <a:avLst/>
          </a:prstGeom>
          <a:solidFill>
            <a:schemeClr val="bg1"/>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Evaporation</a:t>
            </a:r>
          </a:p>
        </p:txBody>
      </p:sp>
      <p:sp>
        <p:nvSpPr>
          <p:cNvPr id="25" name="TextBox 24">
            <a:extLst>
              <a:ext uri="{FF2B5EF4-FFF2-40B4-BE49-F238E27FC236}">
                <a16:creationId xmlns:a16="http://schemas.microsoft.com/office/drawing/2014/main" id="{8BA3B7C4-B858-46E1-9072-8E79D9CEEA4E}"/>
              </a:ext>
            </a:extLst>
          </p:cNvPr>
          <p:cNvSpPr txBox="1"/>
          <p:nvPr/>
        </p:nvSpPr>
        <p:spPr>
          <a:xfrm>
            <a:off x="110419" y="113622"/>
            <a:ext cx="8992333"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Narrow" pitchFamily="34" charset="0"/>
                <a:ea typeface="+mn-ea"/>
                <a:cs typeface="+mn-cs"/>
              </a:rPr>
              <a:t>CMIP6: Changes in the Mean </a:t>
            </a:r>
            <a:r>
              <a:rPr kumimoji="0" lang="en-US" sz="3200" b="1" i="0" u="none" strike="noStrike" kern="1200" cap="none" spc="0" normalizeH="0" baseline="0" noProof="0" dirty="0">
                <a:ln>
                  <a:noFill/>
                </a:ln>
                <a:solidFill>
                  <a:srgbClr val="000000"/>
                </a:solidFill>
                <a:effectLst/>
                <a:uLnTx/>
                <a:uFillTx/>
                <a:latin typeface="Arial Narrow" pitchFamily="34" charset="0"/>
                <a:ea typeface="+mn-ea"/>
                <a:cs typeface="+mn-cs"/>
              </a:rPr>
              <a:t>of Hydroclimate Variables</a:t>
            </a:r>
          </a:p>
        </p:txBody>
      </p:sp>
      <p:sp>
        <p:nvSpPr>
          <p:cNvPr id="26" name="Rectangle 25">
            <a:extLst>
              <a:ext uri="{FF2B5EF4-FFF2-40B4-BE49-F238E27FC236}">
                <a16:creationId xmlns:a16="http://schemas.microsoft.com/office/drawing/2014/main" id="{B316A6CD-2E79-485D-92EC-5C89F9E02A35}"/>
              </a:ext>
            </a:extLst>
          </p:cNvPr>
          <p:cNvSpPr/>
          <p:nvPr/>
        </p:nvSpPr>
        <p:spPr>
          <a:xfrm>
            <a:off x="7462108" y="6354313"/>
            <a:ext cx="1592103" cy="338554"/>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Zhao &amp; Dai (2022)</a:t>
            </a:r>
          </a:p>
        </p:txBody>
      </p:sp>
      <p:sp>
        <p:nvSpPr>
          <p:cNvPr id="27" name="Rectangle 26">
            <a:extLst>
              <a:ext uri="{FF2B5EF4-FFF2-40B4-BE49-F238E27FC236}">
                <a16:creationId xmlns:a16="http://schemas.microsoft.com/office/drawing/2014/main" id="{49AB5059-F368-4ADF-9C74-08E63E103B24}"/>
              </a:ext>
            </a:extLst>
          </p:cNvPr>
          <p:cNvSpPr/>
          <p:nvPr/>
        </p:nvSpPr>
        <p:spPr>
          <a:xfrm>
            <a:off x="381867" y="5940299"/>
            <a:ext cx="7106434"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25 CMIP6 Projected Mean Changes in the 21</a:t>
            </a:r>
            <a:r>
              <a:rPr kumimoji="0" lang="en-US" sz="2000" b="1" i="0" u="none" strike="noStrike" kern="1200" cap="none" spc="0" normalizeH="0" baseline="30000" noProof="0" dirty="0">
                <a:ln>
                  <a:noFill/>
                </a:ln>
                <a:solidFill>
                  <a:srgbClr val="FF0000"/>
                </a:solidFill>
                <a:effectLst/>
                <a:uLnTx/>
                <a:uFillTx/>
                <a:latin typeface="Arial Narrow" pitchFamily="34" charset="0"/>
                <a:ea typeface="+mn-ea"/>
                <a:cs typeface="+mn-cs"/>
              </a:rPr>
              <a:t>st</a:t>
            </a: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Century under SSP2-4.5</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29" name="TextBox 28">
            <a:extLst>
              <a:ext uri="{FF2B5EF4-FFF2-40B4-BE49-F238E27FC236}">
                <a16:creationId xmlns:a16="http://schemas.microsoft.com/office/drawing/2014/main" id="{2DEE2C2D-53F0-4BE9-B23F-358D7897FF01}"/>
              </a:ext>
            </a:extLst>
          </p:cNvPr>
          <p:cNvSpPr txBox="1"/>
          <p:nvPr/>
        </p:nvSpPr>
        <p:spPr>
          <a:xfrm>
            <a:off x="1918664" y="619376"/>
            <a:ext cx="5415455"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2070-2099 minus 1970-1999, SSP2-4.5</a:t>
            </a:r>
          </a:p>
        </p:txBody>
      </p:sp>
    </p:spTree>
    <p:extLst>
      <p:ext uri="{BB962C8B-B14F-4D97-AF65-F5344CB8AC3E}">
        <p14:creationId xmlns:p14="http://schemas.microsoft.com/office/powerpoint/2010/main" val="38431313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CMIP5 Surface Relative Humidity Changes</a:t>
            </a:r>
          </a:p>
        </p:txBody>
      </p:sp>
      <p:sp>
        <p:nvSpPr>
          <p:cNvPr id="4"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pic>
        <p:nvPicPr>
          <p:cNvPr id="207874" name="Picture 2"/>
          <p:cNvPicPr>
            <a:picLocks noChangeAspect="1" noChangeArrowheads="1"/>
          </p:cNvPicPr>
          <p:nvPr/>
        </p:nvPicPr>
        <p:blipFill>
          <a:blip r:embed="rId3" cstate="print"/>
          <a:srcRect/>
          <a:stretch>
            <a:fillRect/>
          </a:stretch>
        </p:blipFill>
        <p:spPr bwMode="auto">
          <a:xfrm>
            <a:off x="73025" y="1638300"/>
            <a:ext cx="8997950" cy="4152900"/>
          </a:xfrm>
          <a:prstGeom prst="rect">
            <a:avLst/>
          </a:prstGeom>
          <a:noFill/>
          <a:ln w="9525">
            <a:noFill/>
            <a:miter lim="800000"/>
            <a:headEnd/>
            <a:tailEnd/>
          </a:ln>
        </p:spPr>
      </p:pic>
      <p:sp>
        <p:nvSpPr>
          <p:cNvPr id="5" name="TextBox 4"/>
          <p:cNvSpPr txBox="1"/>
          <p:nvPr/>
        </p:nvSpPr>
        <p:spPr>
          <a:xfrm>
            <a:off x="2273300" y="5734050"/>
            <a:ext cx="1199495"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Drier Air</a:t>
            </a:r>
          </a:p>
        </p:txBody>
      </p:sp>
      <p:sp>
        <p:nvSpPr>
          <p:cNvPr id="6" name="TextBox 5"/>
          <p:cNvSpPr txBox="1"/>
          <p:nvPr/>
        </p:nvSpPr>
        <p:spPr>
          <a:xfrm>
            <a:off x="4343400" y="5772090"/>
            <a:ext cx="127002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Moist Air</a:t>
            </a:r>
          </a:p>
        </p:txBody>
      </p:sp>
      <p:sp>
        <p:nvSpPr>
          <p:cNvPr id="7" name="TextBox 6"/>
          <p:cNvSpPr txBox="1"/>
          <p:nvPr/>
        </p:nvSpPr>
        <p:spPr>
          <a:xfrm>
            <a:off x="1301934" y="1200090"/>
            <a:ext cx="133882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Dec.-Feb.</a:t>
            </a:r>
          </a:p>
        </p:txBody>
      </p:sp>
      <p:sp>
        <p:nvSpPr>
          <p:cNvPr id="8" name="TextBox 7"/>
          <p:cNvSpPr txBox="1"/>
          <p:nvPr/>
        </p:nvSpPr>
        <p:spPr>
          <a:xfrm>
            <a:off x="3709543" y="1200090"/>
            <a:ext cx="1439818"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June-Aug.</a:t>
            </a:r>
          </a:p>
        </p:txBody>
      </p:sp>
      <p:sp>
        <p:nvSpPr>
          <p:cNvPr id="9" name="TextBox 8"/>
          <p:cNvSpPr txBox="1"/>
          <p:nvPr/>
        </p:nvSpPr>
        <p:spPr>
          <a:xfrm>
            <a:off x="6510625" y="1168400"/>
            <a:ext cx="1781257"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Annual Mean</a:t>
            </a:r>
          </a:p>
        </p:txBody>
      </p:sp>
      <p:sp>
        <p:nvSpPr>
          <p:cNvPr id="10" name="TextBox 9"/>
          <p:cNvSpPr txBox="1"/>
          <p:nvPr/>
        </p:nvSpPr>
        <p:spPr>
          <a:xfrm>
            <a:off x="2381681" y="3048000"/>
            <a:ext cx="128753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2046-2065</a:t>
            </a:r>
          </a:p>
        </p:txBody>
      </p:sp>
      <p:sp>
        <p:nvSpPr>
          <p:cNvPr id="11" name="TextBox 10"/>
          <p:cNvSpPr txBox="1"/>
          <p:nvPr/>
        </p:nvSpPr>
        <p:spPr>
          <a:xfrm>
            <a:off x="2438400" y="5105400"/>
            <a:ext cx="1287532"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2081-2100</a:t>
            </a:r>
          </a:p>
        </p:txBody>
      </p:sp>
      <p:sp>
        <p:nvSpPr>
          <p:cNvPr id="12" name="TextBox 11"/>
          <p:cNvSpPr txBox="1"/>
          <p:nvPr/>
        </p:nvSpPr>
        <p:spPr>
          <a:xfrm>
            <a:off x="2613327" y="838200"/>
            <a:ext cx="3711273"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RH change relative to 1986-2005</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Arial" charset="0"/>
                <a:ea typeface="SimSun" pitchFamily="2" charset="-122"/>
                <a:cs typeface="+mn-cs"/>
              </a:rPr>
              <a:t>Summary of Climate</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 Change vs. Variation</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152400" y="914400"/>
            <a:ext cx="8991600" cy="59708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Large variations in local and regional climate data resulting from internal dynamics: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They often dominate over the forced response to long-term GHG forcing, making it difficult to quantify the forced response in observations. This is especially true for precipitation.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Averaging over large regions and the globe enhances the forced signal: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However, even global-mean T still contains substantial natural variations not related to GHG forcing. For P, natural variations dominate even in the global-mean, making it hard to quantify precipitation response to GHG-induced global warming.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Trends vs. multi-decadal variations: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Regional climate often shows multi-decadal oscillations that are not related to GHG forcing, and these slow variations result in apparent trends over a period up to several decades. These trends can be mistaken as a forced response to GHG-induced global warming.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Future changes in variability: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Tas variability and seasonal amplitudes are projected to decrease (due to reduced variability in thermal advection and larger winter warming) in high latitudes but increases in low-latitudes. Larger seasonal amplitudes in soil moisture and runoff flatten their PDFs.  P variability may increase slightly under GHG-induced global warming as its mean increases.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linds(horizontal)">
                                      <p:cBhvr>
                                        <p:cTn id="7" dur="500"/>
                                        <p:tgtEl>
                                          <p:spTgt spid="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linds(horizontal)">
                                      <p:cBhvr>
                                        <p:cTn id="10" dur="500"/>
                                        <p:tgtEl>
                                          <p:spTgt spid="8">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Effect transition="in" filter="blinds(horizontal)">
                                      <p:cBhvr>
                                        <p:cTn id="15" dur="500"/>
                                        <p:tgtEl>
                                          <p:spTgt spid="8">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7" end="7"/>
                                            </p:txEl>
                                          </p:spTgt>
                                        </p:tgtEl>
                                        <p:attrNameLst>
                                          <p:attrName>style.visibility</p:attrName>
                                        </p:attrNameLst>
                                      </p:cBhvr>
                                      <p:to>
                                        <p:strVal val="visible"/>
                                      </p:to>
                                    </p:set>
                                    <p:animEffect transition="in" filter="blinds(horizontal)">
                                      <p:cBhvr>
                                        <p:cTn id="18" dur="500"/>
                                        <p:tgtEl>
                                          <p:spTgt spid="8">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9" end="9"/>
                                            </p:txEl>
                                          </p:spTgt>
                                        </p:tgtEl>
                                        <p:attrNameLst>
                                          <p:attrName>style.visibility</p:attrName>
                                        </p:attrNameLst>
                                      </p:cBhvr>
                                      <p:to>
                                        <p:strVal val="visible"/>
                                      </p:to>
                                    </p:set>
                                    <p:animEffect transition="in" filter="blinds(horizontal)">
                                      <p:cBhvr>
                                        <p:cTn id="21" dur="500"/>
                                        <p:tgtEl>
                                          <p:spTgt spid="8">
                                            <p:txEl>
                                              <p:pRg st="9" end="9"/>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8">
                                            <p:txEl>
                                              <p:pRg st="10" end="10"/>
                                            </p:txEl>
                                          </p:spTgt>
                                        </p:tgtEl>
                                        <p:attrNameLst>
                                          <p:attrName>style.visibility</p:attrName>
                                        </p:attrNameLst>
                                      </p:cBhvr>
                                      <p:to>
                                        <p:strVal val="visible"/>
                                      </p:to>
                                    </p:set>
                                    <p:animEffect transition="in" filter="blinds(horizontal)">
                                      <p:cBhvr>
                                        <p:cTn id="24"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57200" y="92498"/>
            <a:ext cx="8172450" cy="6689302"/>
          </a:xfrm>
          <a:prstGeom prst="rect">
            <a:avLst/>
          </a:prstGeom>
          <a:noFill/>
          <a:ln w="9525">
            <a:noFill/>
            <a:miter lim="800000"/>
            <a:headEnd/>
            <a:tailEnd/>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8100" y="648027"/>
            <a:ext cx="9043687" cy="5371773"/>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80999" y="76200"/>
            <a:ext cx="6083493" cy="6705600"/>
          </a:xfrm>
          <a:prstGeom prst="rect">
            <a:avLst/>
          </a:prstGeom>
          <a:noFill/>
          <a:ln w="9525">
            <a:noFill/>
            <a:miter lim="800000"/>
            <a:headEnd/>
            <a:tailEnd/>
          </a:ln>
        </p:spPr>
      </p:pic>
      <p:sp>
        <p:nvSpPr>
          <p:cNvPr id="3" name="Rectangle 2"/>
          <p:cNvSpPr txBox="1">
            <a:spLocks noChangeArrowheads="1"/>
          </p:cNvSpPr>
          <p:nvPr/>
        </p:nvSpPr>
        <p:spPr>
          <a:xfrm>
            <a:off x="4953000" y="609600"/>
            <a:ext cx="533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Winter Storm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Track Changes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2081-2100 minus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3300"/>
                </a:solidFill>
                <a:effectLst/>
                <a:uLnTx/>
                <a:uFillTx/>
                <a:latin typeface="Arial" charset="0"/>
                <a:ea typeface="SimSun" pitchFamily="2" charset="-122"/>
                <a:cs typeface="+mn-cs"/>
              </a:rPr>
              <a:t>1986-2005</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FFFF"/>
              </a:solidFill>
              <a:effectLst/>
              <a:uLnTx/>
              <a:uFillTx/>
              <a:latin typeface="Arial" charset="0"/>
              <a:ea typeface="SimSun"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00FFFF"/>
                </a:solidFill>
                <a:effectLst/>
                <a:uLnTx/>
                <a:uFillTx/>
                <a:latin typeface="Arial" charset="0"/>
                <a:ea typeface="SimSun" pitchFamily="2" charset="-122"/>
                <a:cs typeface="+mn-cs"/>
              </a:rPr>
              <a:t>     Blue areas = Weakening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155E3-AD97-4784-94BF-862DABA52BAA}"/>
              </a:ext>
            </a:extLst>
          </p:cNvPr>
          <p:cNvPicPr>
            <a:picLocks noChangeAspect="1"/>
          </p:cNvPicPr>
          <p:nvPr/>
        </p:nvPicPr>
        <p:blipFill>
          <a:blip r:embed="rId2"/>
          <a:stretch>
            <a:fillRect/>
          </a:stretch>
        </p:blipFill>
        <p:spPr>
          <a:xfrm>
            <a:off x="0" y="980238"/>
            <a:ext cx="9144000" cy="5115762"/>
          </a:xfrm>
          <a:prstGeom prst="rect">
            <a:avLst/>
          </a:prstGeom>
        </p:spPr>
      </p:pic>
      <p:sp>
        <p:nvSpPr>
          <p:cNvPr id="4" name="Rectangle 2">
            <a:extLst>
              <a:ext uri="{FF2B5EF4-FFF2-40B4-BE49-F238E27FC236}">
                <a16:creationId xmlns:a16="http://schemas.microsoft.com/office/drawing/2014/main" id="{88CA5BAC-4FB2-43DE-ABC3-AA3B3473AD3B}"/>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Arctic Sept Sea Ice Change</a:t>
            </a:r>
          </a:p>
        </p:txBody>
      </p:sp>
      <p:sp>
        <p:nvSpPr>
          <p:cNvPr id="5" name="TextBox 4">
            <a:extLst>
              <a:ext uri="{FF2B5EF4-FFF2-40B4-BE49-F238E27FC236}">
                <a16:creationId xmlns:a16="http://schemas.microsoft.com/office/drawing/2014/main" id="{B2F01C0A-9757-4E42-B41B-772BA79CCB84}"/>
              </a:ext>
            </a:extLst>
          </p:cNvPr>
          <p:cNvSpPr txBox="1"/>
          <p:nvPr/>
        </p:nvSpPr>
        <p:spPr>
          <a:xfrm>
            <a:off x="7303698" y="6248400"/>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spTree>
    <p:extLst>
      <p:ext uri="{BB962C8B-B14F-4D97-AF65-F5344CB8AC3E}">
        <p14:creationId xmlns:p14="http://schemas.microsoft.com/office/powerpoint/2010/main" val="41669329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25042-7717-4D43-ACAF-555B8B98E807}"/>
              </a:ext>
            </a:extLst>
          </p:cNvPr>
          <p:cNvPicPr>
            <a:picLocks noChangeAspect="1"/>
          </p:cNvPicPr>
          <p:nvPr/>
        </p:nvPicPr>
        <p:blipFill>
          <a:blip r:embed="rId2"/>
          <a:stretch>
            <a:fillRect/>
          </a:stretch>
        </p:blipFill>
        <p:spPr>
          <a:xfrm>
            <a:off x="0" y="1573168"/>
            <a:ext cx="9144000" cy="4446632"/>
          </a:xfrm>
          <a:prstGeom prst="rect">
            <a:avLst/>
          </a:prstGeom>
        </p:spPr>
      </p:pic>
      <p:sp>
        <p:nvSpPr>
          <p:cNvPr id="4" name="Rectangle 2">
            <a:extLst>
              <a:ext uri="{FF2B5EF4-FFF2-40B4-BE49-F238E27FC236}">
                <a16:creationId xmlns:a16="http://schemas.microsoft.com/office/drawing/2014/main" id="{AA6607D4-C89C-473D-8BDB-8A68B5321B53}"/>
              </a:ext>
            </a:extLst>
          </p:cNvPr>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Ocean pH Change</a:t>
            </a:r>
          </a:p>
        </p:txBody>
      </p:sp>
      <p:sp>
        <p:nvSpPr>
          <p:cNvPr id="5" name="TextBox 4">
            <a:extLst>
              <a:ext uri="{FF2B5EF4-FFF2-40B4-BE49-F238E27FC236}">
                <a16:creationId xmlns:a16="http://schemas.microsoft.com/office/drawing/2014/main" id="{7F301AB2-0E63-4B2B-AAAC-1CE760A0A60A}"/>
              </a:ext>
            </a:extLst>
          </p:cNvPr>
          <p:cNvSpPr txBox="1"/>
          <p:nvPr/>
        </p:nvSpPr>
        <p:spPr>
          <a:xfrm>
            <a:off x="7303698" y="6248400"/>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spTree>
    <p:extLst>
      <p:ext uri="{BB962C8B-B14F-4D97-AF65-F5344CB8AC3E}">
        <p14:creationId xmlns:p14="http://schemas.microsoft.com/office/powerpoint/2010/main" val="1303861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B2AB2-72ED-4179-ADBA-50AFFD71CDD5}"/>
              </a:ext>
            </a:extLst>
          </p:cNvPr>
          <p:cNvPicPr>
            <a:picLocks noChangeAspect="1"/>
          </p:cNvPicPr>
          <p:nvPr/>
        </p:nvPicPr>
        <p:blipFill>
          <a:blip r:embed="rId2"/>
          <a:stretch>
            <a:fillRect/>
          </a:stretch>
        </p:blipFill>
        <p:spPr>
          <a:xfrm>
            <a:off x="0" y="1112158"/>
            <a:ext cx="8502745" cy="4450442"/>
          </a:xfrm>
          <a:prstGeom prst="rect">
            <a:avLst/>
          </a:prstGeom>
        </p:spPr>
      </p:pic>
      <p:sp>
        <p:nvSpPr>
          <p:cNvPr id="4" name="Rectangle 2">
            <a:extLst>
              <a:ext uri="{FF2B5EF4-FFF2-40B4-BE49-F238E27FC236}">
                <a16:creationId xmlns:a16="http://schemas.microsoft.com/office/drawing/2014/main" id="{3FB9AC81-ABD8-45D3-B8CA-506C8FAA4BB0}"/>
              </a:ext>
            </a:extLst>
          </p:cNvPr>
          <p:cNvSpPr txBox="1">
            <a:spLocks noChangeArrowheads="1"/>
          </p:cNvSpPr>
          <p:nvPr/>
        </p:nvSpPr>
        <p:spPr>
          <a:xfrm>
            <a:off x="-457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CMIP6 Projected Sea Level Change</a:t>
            </a:r>
          </a:p>
        </p:txBody>
      </p:sp>
      <p:sp>
        <p:nvSpPr>
          <p:cNvPr id="5" name="TextBox 4">
            <a:extLst>
              <a:ext uri="{FF2B5EF4-FFF2-40B4-BE49-F238E27FC236}">
                <a16:creationId xmlns:a16="http://schemas.microsoft.com/office/drawing/2014/main" id="{4AD15CEC-932B-4AA7-B8B7-2B73E29F6586}"/>
              </a:ext>
            </a:extLst>
          </p:cNvPr>
          <p:cNvSpPr txBox="1"/>
          <p:nvPr/>
        </p:nvSpPr>
        <p:spPr>
          <a:xfrm>
            <a:off x="7303698" y="6248400"/>
            <a:ext cx="1764102"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IPCC (2021)</a:t>
            </a:r>
          </a:p>
        </p:txBody>
      </p:sp>
      <p:pic>
        <p:nvPicPr>
          <p:cNvPr id="7" name="Picture 6">
            <a:extLst>
              <a:ext uri="{FF2B5EF4-FFF2-40B4-BE49-F238E27FC236}">
                <a16:creationId xmlns:a16="http://schemas.microsoft.com/office/drawing/2014/main" id="{43F03C26-44A3-480B-BE99-481ED190DCDF}"/>
              </a:ext>
            </a:extLst>
          </p:cNvPr>
          <p:cNvPicPr>
            <a:picLocks noChangeAspect="1"/>
          </p:cNvPicPr>
          <p:nvPr/>
        </p:nvPicPr>
        <p:blipFill>
          <a:blip r:embed="rId3"/>
          <a:stretch>
            <a:fillRect/>
          </a:stretch>
        </p:blipFill>
        <p:spPr>
          <a:xfrm>
            <a:off x="7620000" y="0"/>
            <a:ext cx="1607736" cy="6858000"/>
          </a:xfrm>
          <a:prstGeom prst="rect">
            <a:avLst/>
          </a:prstGeom>
        </p:spPr>
      </p:pic>
    </p:spTree>
    <p:extLst>
      <p:ext uri="{BB962C8B-B14F-4D97-AF65-F5344CB8AC3E}">
        <p14:creationId xmlns:p14="http://schemas.microsoft.com/office/powerpoint/2010/main" val="422646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9A1785A-F49B-4C9E-9EA9-F91406AC7D15}"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4098" name="Picture 2"/>
          <p:cNvPicPr>
            <a:picLocks noChangeAspect="1" noChangeArrowheads="1"/>
          </p:cNvPicPr>
          <p:nvPr/>
        </p:nvPicPr>
        <p:blipFill>
          <a:blip r:embed="rId2" cstate="print"/>
          <a:srcRect/>
          <a:stretch>
            <a:fillRect/>
          </a:stretch>
        </p:blipFill>
        <p:spPr bwMode="auto">
          <a:xfrm>
            <a:off x="381000" y="762000"/>
            <a:ext cx="8407400" cy="5926419"/>
          </a:xfrm>
          <a:prstGeom prst="rect">
            <a:avLst/>
          </a:prstGeom>
          <a:noFill/>
          <a:ln w="9525">
            <a:noFill/>
            <a:miter lim="800000"/>
            <a:headEnd/>
            <a:tailEnd/>
          </a:ln>
        </p:spPr>
      </p:pic>
      <p:sp>
        <p:nvSpPr>
          <p:cNvPr id="7" name="Title 1"/>
          <p:cNvSpPr>
            <a:spLocks noGrp="1"/>
          </p:cNvSpPr>
          <p:nvPr>
            <p:ph type="title"/>
          </p:nvPr>
        </p:nvSpPr>
        <p:spPr>
          <a:xfrm>
            <a:off x="457200" y="-152400"/>
            <a:ext cx="8153400" cy="1143000"/>
          </a:xfrm>
        </p:spPr>
        <p:txBody>
          <a:bodyPr>
            <a:normAutofit fontScale="90000"/>
          </a:bodyPr>
          <a:lstStyle/>
          <a:p>
            <a:r>
              <a:rPr lang="en-US" b="1" dirty="0"/>
              <a:t>Projected Sea-level Rise Components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76200"/>
            <a:ext cx="108966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Key points of Climate Projection </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5532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685800"/>
            <a:ext cx="8915400" cy="6096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What is a climate projection?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Statement about future climate changes made using climate models based on certain assumptions about future GHG emissions. </a:t>
            </a:r>
            <a:endPar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How to make a climate projection: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3000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GHG emissions scenario, Earth System Models, Global and Regional climate projections. </a:t>
            </a:r>
            <a:endPar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Main sources of uncertainty in climate projection: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Uncertainties in future GHG emissions, model response to a given GHG forcing, and noise from natural climate variations. </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Methods to reduce the uncertainties: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3000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Use of a range of scenarios, ensemble averaging over multiple models and multiple runs</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Main factors controlling future GHG emissions: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3000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Population and economic growth, energy structure, pollution control</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Projected future climate changes: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0" cap="none" spc="0" normalizeH="0" baseline="3000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800" b="1" i="0" u="none" strike="noStrike" kern="0" cap="none" spc="0" normalizeH="0" baseline="0" noProof="0" dirty="0">
                <a:ln>
                  <a:noFill/>
                </a:ln>
                <a:solidFill>
                  <a:srgbClr val="FF3300"/>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Global </a:t>
            </a:r>
            <a:r>
              <a:rPr kumimoji="0" lang="en-US" sz="1600" b="1" i="0" u="none" strike="noStrike" kern="0" cap="none" spc="0" normalizeH="0" baseline="0" noProof="0" dirty="0" err="1">
                <a:ln>
                  <a:noFill/>
                </a:ln>
                <a:solidFill>
                  <a:srgbClr val="000000"/>
                </a:solidFill>
                <a:effectLst/>
                <a:uLnTx/>
                <a:uFillTx/>
                <a:latin typeface="Microsoft Sans Serif" pitchFamily="34" charset="0"/>
                <a:ea typeface="+mn-ea"/>
                <a:cs typeface="+mn-cs"/>
              </a:rPr>
              <a:t>dT</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as a function of the RCP scenarios, </a:t>
            </a:r>
            <a:r>
              <a:rPr kumimoji="0" lang="en-US" sz="1600" b="1" i="0" u="none" strike="noStrike" kern="0" cap="none" spc="0" normalizeH="0" baseline="0" noProof="0" dirty="0" err="1">
                <a:ln>
                  <a:noFill/>
                </a:ln>
                <a:solidFill>
                  <a:srgbClr val="000000"/>
                </a:solidFill>
                <a:effectLst/>
                <a:uLnTx/>
                <a:uFillTx/>
                <a:latin typeface="Microsoft Sans Serif" pitchFamily="34" charset="0"/>
                <a:ea typeface="+mn-ea"/>
                <a:cs typeface="+mn-cs"/>
              </a:rPr>
              <a:t>dP</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a:t>
            </a:r>
            <a:r>
              <a:rPr kumimoji="0" lang="en-US" sz="1600" b="1" i="0" u="none" strike="noStrike" kern="0" cap="none" spc="0" normalizeH="0" baseline="0" noProof="0" dirty="0" err="1">
                <a:ln>
                  <a:noFill/>
                </a:ln>
                <a:solidFill>
                  <a:srgbClr val="000000"/>
                </a:solidFill>
                <a:effectLst/>
                <a:uLnTx/>
                <a:uFillTx/>
                <a:latin typeface="Microsoft Sans Serif" pitchFamily="34" charset="0"/>
                <a:ea typeface="+mn-ea"/>
                <a:cs typeface="+mn-cs"/>
              </a:rPr>
              <a:t>dT</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ratio, T and P change patterns, other changes.</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1098056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57200" y="76200"/>
            <a:ext cx="9525000" cy="685800"/>
          </a:xfrm>
          <a:prstGeom prst="rect">
            <a:avLst/>
          </a:prstGeom>
          <a:effectLst>
            <a:outerShdw blurRad="50800" dist="38100" dir="2700000" algn="tl" rotWithShape="0">
              <a:prstClr val="black"/>
            </a:outerShdw>
          </a:effectLst>
        </p:spPr>
        <p:txBody>
          <a:bodyPr/>
          <a:lstStyle/>
          <a:p>
            <a:pPr>
              <a:defRPr/>
            </a:pPr>
            <a:r>
              <a:rPr lang="en-US" sz="2400" b="1" dirty="0">
                <a:latin typeface="Arial" charset="0"/>
                <a:ea typeface="SimSun" pitchFamily="2" charset="-122"/>
              </a:rPr>
              <a:t>Questions for Part 4: Climate Change &amp; Modeling </a:t>
            </a:r>
          </a:p>
        </p:txBody>
      </p:sp>
      <p:sp>
        <p:nvSpPr>
          <p:cNvPr id="3076" name="Text Box 4"/>
          <p:cNvSpPr txBox="1">
            <a:spLocks noChangeArrowheads="1"/>
          </p:cNvSpPr>
          <p:nvPr/>
        </p:nvSpPr>
        <p:spPr bwMode="auto">
          <a:xfrm>
            <a:off x="4505325" y="50403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5532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609600"/>
            <a:ext cx="8915400" cy="6248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a climate forcing? Can you list some examples?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climate sensitivity?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the equilibrium climate sensitivity (ECS) and transient climate sensitivity?  What is the typical ECS range?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a climate feedback? What are the common positive and negative climate feedbacks?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How do we quantify climate feedbacks?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climate modeling? What are the major components of Earth system model?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common applications of climate models?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common climate simulations?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is a climate projection, and how to make a climate projection?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main sources of uncertainty in climate projection?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methods to reduce or quantify the uncertainties of climate projections?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main factors controlling future GHG emissions?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Microsoft Sans Serif" pitchFamily="34" charset="0"/>
                <a:ea typeface="+mn-ea"/>
                <a:cs typeface="+mn-cs"/>
              </a:rPr>
              <a:t>What is CMIP5 or CMIP6? </a:t>
            </a:r>
            <a:endPar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How are temperature, precipitation, sea level and Arctic sea ice projected to change in the 21</a:t>
            </a:r>
            <a:r>
              <a:rPr kumimoji="0" lang="en-US" sz="1800" b="0" i="0" u="none" strike="noStrike" kern="0" cap="none" spc="0" normalizeH="0" baseline="30000" noProof="0" dirty="0">
                <a:ln>
                  <a:noFill/>
                </a:ln>
                <a:solidFill>
                  <a:srgbClr val="000000"/>
                </a:solidFill>
                <a:effectLst/>
                <a:uLnTx/>
                <a:uFillTx/>
                <a:latin typeface="Microsoft Sans Serif" pitchFamily="34" charset="0"/>
                <a:ea typeface="+mn-ea"/>
                <a:cs typeface="+mn-cs"/>
              </a:rPr>
              <a:t>st</a:t>
            </a:r>
            <a:r>
              <a:rPr kumimoji="0" lang="en-US" sz="1800" b="0" i="0" u="none" strike="noStrike" kern="0" cap="none" spc="0" normalizeH="0" baseline="0" noProof="0" dirty="0">
                <a:ln>
                  <a:noFill/>
                </a:ln>
                <a:solidFill>
                  <a:srgbClr val="000000"/>
                </a:solidFill>
                <a:effectLst/>
                <a:uLnTx/>
                <a:uFillTx/>
                <a:latin typeface="Microsoft Sans Serif" pitchFamily="34" charset="0"/>
                <a:ea typeface="+mn-ea"/>
                <a:cs typeface="+mn-cs"/>
              </a:rPr>
              <a:t> century?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533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blinds(horizontal)">
                                      <p:cBhvr>
                                        <p:cTn id="7" dur="500"/>
                                        <p:tgtEl>
                                          <p:spTgt spid="6">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linds(horizontal)">
                                      <p:cBhvr>
                                        <p:cTn id="13" dur="500"/>
                                        <p:tgtEl>
                                          <p:spTgt spid="6">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blinds(horizontal)">
                                      <p:cBhvr>
                                        <p:cTn id="19" dur="500"/>
                                        <p:tgtEl>
                                          <p:spTgt spid="6">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linds(horizontal)">
                                      <p:cBhvr>
                                        <p:cTn id="22" dur="500"/>
                                        <p:tgtEl>
                                          <p:spTgt spid="6">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blinds(horizontal)">
                                      <p:cBhvr>
                                        <p:cTn id="25" dur="500"/>
                                        <p:tgtEl>
                                          <p:spTgt spid="6">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linds(horizontal)">
                                      <p:cBhvr>
                                        <p:cTn id="28" dur="500"/>
                                        <p:tgtEl>
                                          <p:spTgt spid="6">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linds(horizontal)">
                                      <p:cBhvr>
                                        <p:cTn id="31" dur="500"/>
                                        <p:tgtEl>
                                          <p:spTgt spid="6">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blinds(horizontal)">
                                      <p:cBhvr>
                                        <p:cTn id="34" dur="500"/>
                                        <p:tgtEl>
                                          <p:spTgt spid="6">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blinds(horizontal)">
                                      <p:cBhvr>
                                        <p:cTn id="43" dur="500"/>
                                        <p:tgtEl>
                                          <p:spTgt spid="6">
                                            <p:txEl>
                                              <p:pRg st="13" end="13"/>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6">
                                            <p:txEl>
                                              <p:pRg st="14" end="14"/>
                                            </p:txEl>
                                          </p:spTgt>
                                        </p:tgtEl>
                                        <p:attrNameLst>
                                          <p:attrName>style.visibility</p:attrName>
                                        </p:attrNameLst>
                                      </p:cBhvr>
                                      <p:to>
                                        <p:strVal val="visible"/>
                                      </p:to>
                                    </p:set>
                                    <p:animEffect transition="in" filter="blinds(horizontal)">
                                      <p:cBhvr>
                                        <p:cTn id="46"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228600"/>
            <a:ext cx="96012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000" b="1" i="0" u="none" strike="noStrike" kern="0" cap="none" spc="0" normalizeH="0" baseline="0" noProof="0" dirty="0">
                <a:ln>
                  <a:noFill/>
                </a:ln>
                <a:solidFill>
                  <a:srgbClr val="FF3300"/>
                </a:solidFill>
                <a:effectLst/>
                <a:uLnTx/>
                <a:uFillTx/>
                <a:latin typeface="Arial" charset="0"/>
                <a:ea typeface="SimSun" pitchFamily="2" charset="-122"/>
                <a:cs typeface="+mn-cs"/>
              </a:rPr>
              <a:t>Summary of Extreme Events &amp; Climate Change</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152400" y="914400"/>
            <a:ext cx="8991600" cy="55861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Extreme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weather events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(tornados, hurricanes, snowstorms, etc.) and extreme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climate events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(droughts and floods, heat waves, cold winters, etc.) occur naturally mainly due to unforced weather and climate variations.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2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Global warming and climate change usually are not the direct cause of individual extreme events.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Narrow" pitchFamily="34" charset="0"/>
                <a:ea typeface="+mn-ea"/>
                <a:cs typeface="+mn-cs"/>
              </a:rPr>
              <a:t>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However, climate change may alter the frequency of occurrence of these extreme events as the mean climate changes. It can also directly enhance heat waves as the mean T increases.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Thus, while we can’t attribute any particular event (such as superstorm Sandy) directly to climate change, it is expected that many extreme events such as heat waves, droughts and floods will become more frequent and more severe as global warming continues.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Changes in the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frequency of extreme events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can be large for a small change in the mean.</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blinds(horizontal)">
                                      <p:cBhvr>
                                        <p:cTn id="17" dur="500"/>
                                        <p:tgtEl>
                                          <p:spTgt spid="8">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8" end="8"/>
                                            </p:txEl>
                                          </p:spTgt>
                                        </p:tgtEl>
                                        <p:attrNameLst>
                                          <p:attrName>style.visibility</p:attrName>
                                        </p:attrNameLst>
                                      </p:cBhvr>
                                      <p:to>
                                        <p:strVal val="visible"/>
                                      </p:to>
                                    </p:set>
                                    <p:animEffect transition="in" filter="blinds(horizontal)">
                                      <p:cBhvr>
                                        <p:cTn id="2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400" b="1" dirty="0">
                <a:solidFill>
                  <a:schemeClr val="accent6"/>
                </a:solidFill>
                <a:latin typeface="Arial" charset="0"/>
                <a:cs typeface="Times New Roman" pitchFamily="18" charset="0"/>
              </a:rPr>
              <a:t>A ATM551, Lecture #18</a:t>
            </a:r>
            <a:br>
              <a:rPr lang="en-US" sz="1400" b="1" dirty="0">
                <a:latin typeface="Arial" charset="0"/>
                <a:cs typeface="Times New Roman" pitchFamily="18" charset="0"/>
              </a:rPr>
            </a:br>
            <a:br>
              <a:rPr lang="en-US" sz="2000" b="1" dirty="0">
                <a:latin typeface="Arial" charset="0"/>
                <a:cs typeface="Times New Roman" pitchFamily="18" charset="0"/>
              </a:rPr>
            </a:br>
            <a:r>
              <a:rPr lang="en-US" sz="3600" b="1" dirty="0">
                <a:latin typeface="Arial" charset="0"/>
                <a:cs typeface="Times New Roman" pitchFamily="18" charset="0"/>
              </a:rPr>
              <a:t>ENSO</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686800" cy="5105400"/>
          </a:xfrm>
          <a:prstGeom prst="rect">
            <a:avLst/>
          </a:prstGeom>
          <a:noFill/>
          <a:ln>
            <a:miter lim="800000"/>
            <a:headEnd/>
            <a:tailEnd/>
          </a:ln>
        </p:spPr>
        <p:txBody>
          <a:bodyPr/>
          <a:lstStyle/>
          <a:p>
            <a:pPr algn="ctr">
              <a:lnSpc>
                <a:spcPct val="80000"/>
              </a:lnSpc>
              <a:buFontTx/>
              <a:buNone/>
            </a:pPr>
            <a:endParaRPr lang="en-US" sz="2400" b="1" dirty="0">
              <a:solidFill>
                <a:schemeClr val="tx2"/>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definition and indices</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characteristics &amp; formation </a:t>
            </a:r>
            <a:r>
              <a:rPr lang="en-US" sz="1800" b="1" dirty="0">
                <a:solidFill>
                  <a:srgbClr val="C00000"/>
                </a:solidFill>
                <a:latin typeface="Arial" charset="0"/>
                <a:cs typeface="Times New Roman" pitchFamily="18" charset="0"/>
              </a:rPr>
              <a:t>(slides from </a:t>
            </a:r>
            <a:r>
              <a:rPr lang="en-US" sz="1800" b="1" dirty="0" err="1">
                <a:solidFill>
                  <a:srgbClr val="C00000"/>
                </a:solidFill>
                <a:latin typeface="Arial" charset="0"/>
                <a:cs typeface="Times New Roman" pitchFamily="18" charset="0"/>
              </a:rPr>
              <a:t>Neelin</a:t>
            </a:r>
            <a:r>
              <a:rPr lang="en-US" sz="1800" b="1" dirty="0">
                <a:solidFill>
                  <a:srgbClr val="C00000"/>
                </a:solidFill>
                <a:latin typeface="Arial" charset="0"/>
                <a:cs typeface="Times New Roman" pitchFamily="18" charset="0"/>
              </a:rPr>
              <a:t> (2011)</a:t>
            </a:r>
            <a:endParaRPr lang="en-US" sz="2400" b="1" dirty="0">
              <a:solidFill>
                <a:srgbClr val="C00000"/>
              </a:solidFill>
              <a:latin typeface="Arial" charset="0"/>
              <a:cs typeface="Times New Roman" pitchFamily="18" charset="0"/>
            </a:endParaRP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theory and models </a:t>
            </a:r>
            <a:r>
              <a:rPr lang="en-US" sz="1800" b="1" dirty="0">
                <a:solidFill>
                  <a:srgbClr val="C00000"/>
                </a:solidFill>
                <a:latin typeface="Arial" charset="0"/>
                <a:cs typeface="Times New Roman" pitchFamily="18" charset="0"/>
              </a:rPr>
              <a:t>(slides from C. Wang)</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forecast</a:t>
            </a:r>
          </a:p>
          <a:p>
            <a:pPr>
              <a:lnSpc>
                <a:spcPct val="80000"/>
              </a:lnSpc>
            </a:pPr>
            <a:endParaRPr lang="en-US" sz="2400" b="1" dirty="0">
              <a:solidFill>
                <a:srgbClr val="C00000"/>
              </a:solidFill>
              <a:latin typeface="Arial" charset="0"/>
              <a:cs typeface="Times New Roman" pitchFamily="18" charset="0"/>
            </a:endParaRPr>
          </a:p>
          <a:p>
            <a:pPr>
              <a:lnSpc>
                <a:spcPct val="80000"/>
              </a:lnSpc>
            </a:pPr>
            <a:r>
              <a:rPr lang="en-US" sz="2400" b="1" dirty="0">
                <a:solidFill>
                  <a:srgbClr val="C00000"/>
                </a:solidFill>
                <a:latin typeface="Arial" charset="0"/>
                <a:cs typeface="Times New Roman" pitchFamily="18" charset="0"/>
              </a:rPr>
              <a:t>ENSO impacts</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Assignments (</a:t>
            </a:r>
            <a:r>
              <a:rPr lang="en-US" sz="1600" b="1" dirty="0">
                <a:solidFill>
                  <a:schemeClr val="tx2"/>
                </a:solidFill>
                <a:latin typeface="Arial" charset="0"/>
                <a:cs typeface="Times New Roman" pitchFamily="18" charset="0"/>
              </a:rPr>
              <a:t>under </a:t>
            </a:r>
            <a:r>
              <a:rPr lang="en-US" sz="1600" b="1" dirty="0" err="1">
                <a:solidFill>
                  <a:srgbClr val="C00000"/>
                </a:solidFill>
                <a:latin typeface="Arial" charset="0"/>
                <a:cs typeface="Times New Roman" pitchFamily="18" charset="0"/>
              </a:rPr>
              <a:t>OtherReadingMaterials</a:t>
            </a:r>
            <a:r>
              <a:rPr lang="en-US" sz="1600" b="1" dirty="0">
                <a:solidFill>
                  <a:schemeClr val="tx2"/>
                </a:solidFill>
                <a:latin typeface="Arial" charset="0"/>
                <a:cs typeface="Times New Roman" pitchFamily="18" charset="0"/>
              </a:rPr>
              <a:t>\</a:t>
            </a:r>
            <a:r>
              <a:rPr lang="en-US" sz="2000" b="1" dirty="0">
                <a:solidFill>
                  <a:schemeClr val="tx2"/>
                </a:solidFill>
                <a:latin typeface="Arial" charset="0"/>
                <a:cs typeface="Times New Roman" pitchFamily="18" charset="0"/>
              </a:rPr>
              <a:t>):</a:t>
            </a:r>
          </a:p>
          <a:p>
            <a:pPr algn="ctr">
              <a:lnSpc>
                <a:spcPct val="80000"/>
              </a:lnSpc>
              <a:buFontTx/>
              <a:buNone/>
            </a:pPr>
            <a:endParaRPr lang="en-US" sz="1000" b="1" dirty="0">
              <a:solidFill>
                <a:schemeClr val="tx2"/>
              </a:solidFill>
              <a:latin typeface="Arial" charset="0"/>
              <a:cs typeface="Times New Roman" pitchFamily="18" charset="0"/>
            </a:endParaRPr>
          </a:p>
          <a:p>
            <a:pPr algn="ctr">
              <a:lnSpc>
                <a:spcPct val="80000"/>
              </a:lnSpc>
              <a:buFontTx/>
              <a:buNone/>
            </a:pPr>
            <a:r>
              <a:rPr lang="en-US" sz="1800" b="1" dirty="0">
                <a:solidFill>
                  <a:schemeClr val="bg2"/>
                </a:solidFill>
                <a:latin typeface="Arial" charset="0"/>
                <a:cs typeface="Times New Roman" pitchFamily="18" charset="0"/>
              </a:rPr>
              <a:t>Chapter 4 (El Nino) of the </a:t>
            </a:r>
            <a:r>
              <a:rPr lang="en-US" sz="1800" b="1" dirty="0" err="1">
                <a:solidFill>
                  <a:schemeClr val="bg2"/>
                </a:solidFill>
                <a:latin typeface="Arial" charset="0"/>
                <a:cs typeface="Times New Roman" pitchFamily="18" charset="0"/>
              </a:rPr>
              <a:t>Neelin</a:t>
            </a:r>
            <a:r>
              <a:rPr lang="en-US" sz="1800" b="1" dirty="0">
                <a:solidFill>
                  <a:schemeClr val="bg2"/>
                </a:solidFill>
                <a:latin typeface="Arial" charset="0"/>
                <a:cs typeface="Times New Roman" pitchFamily="18" charset="0"/>
              </a:rPr>
              <a:t> (2011) textbook</a:t>
            </a:r>
          </a:p>
          <a:p>
            <a:pPr algn="ctr">
              <a:lnSpc>
                <a:spcPct val="80000"/>
              </a:lnSpc>
              <a:buFontTx/>
              <a:buNone/>
            </a:pPr>
            <a:r>
              <a:rPr lang="en-US" sz="1800" b="1" dirty="0">
                <a:solidFill>
                  <a:schemeClr val="bg2"/>
                </a:solidFill>
                <a:latin typeface="Arial" charset="0"/>
                <a:cs typeface="Times New Roman" pitchFamily="18" charset="0"/>
              </a:rPr>
              <a:t>Wang et al. (2016), Wang (2018)</a:t>
            </a:r>
            <a:endParaRPr lang="en-US" sz="2000" b="1" dirty="0">
              <a:solidFill>
                <a:schemeClr val="bg2"/>
              </a:solidFill>
              <a:latin typeface="Arial" charset="0"/>
              <a:cs typeface="Times New Roman" pitchFamily="18" charset="0"/>
            </a:endParaRPr>
          </a:p>
          <a:p>
            <a:pPr algn="ctr">
              <a:lnSpc>
                <a:spcPct val="80000"/>
              </a:lnSpc>
              <a:buFontTx/>
              <a:buNone/>
            </a:pPr>
            <a:endParaRPr lang="en-US" sz="2000" b="1" dirty="0">
              <a:solidFill>
                <a:schemeClr val="bg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What is ENSO?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0" y="762000"/>
            <a:ext cx="9067800" cy="59436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a:t>
            </a: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is the acronym for El Niño-Southern Oscillation</a:t>
            </a:r>
            <a:endPar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050" b="1" i="0" u="none" strike="noStrike" kern="0" cap="none" spc="0" normalizeH="0" baseline="0" noProof="0" dirty="0">
              <a:ln>
                <a:noFill/>
              </a:ln>
              <a:solidFill>
                <a:srgbClr val="3333CC"/>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refers to the irregular periodic (2-7yr) variation in SLP, SST and winds over the tropical eastern and central Pacific that affects the climate over much of the globe.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is the strongest interannual (year-to-year) climate variation.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results purely from unforced, internal dynamic processes, especially the air-sea interactions over the tropical Pacific.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ENSO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is the most studied and best understood mode of climate variability.</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blinds(horizontal)">
                                      <p:cBhvr>
                                        <p:cTn id="11" dur="500"/>
                                        <p:tgtEl>
                                          <p:spTgt spid="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linds(horizontal)">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Effect transition="in" filter="blinds(horizontal)">
                                      <p:cBhvr>
                                        <p:cTn id="21" dur="500"/>
                                        <p:tgtEl>
                                          <p:spTgt spid="8">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animEffect transition="in" filter="blinds(horizontal)">
                                      <p:cBhvr>
                                        <p:cTn id="26"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walker"/>
          <p:cNvPicPr>
            <a:picLocks noChangeAspect="1" noChangeArrowheads="1"/>
          </p:cNvPicPr>
          <p:nvPr/>
        </p:nvPicPr>
        <p:blipFill>
          <a:blip r:embed="rId2" cstate="print"/>
          <a:srcRect/>
          <a:stretch>
            <a:fillRect/>
          </a:stretch>
        </p:blipFill>
        <p:spPr bwMode="auto">
          <a:xfrm>
            <a:off x="3256" y="2286000"/>
            <a:ext cx="9140744" cy="2286000"/>
          </a:xfrm>
          <a:prstGeom prst="rect">
            <a:avLst/>
          </a:prstGeom>
          <a:noFill/>
          <a:ln w="9525">
            <a:noFill/>
            <a:miter lim="800000"/>
            <a:headEnd/>
            <a:tailEnd/>
          </a:ln>
        </p:spPr>
      </p:pic>
      <p:sp>
        <p:nvSpPr>
          <p:cNvPr id="3" name="Rectangle 2"/>
          <p:cNvSpPr txBox="1">
            <a:spLocks noChangeArrowheads="1"/>
          </p:cNvSpPr>
          <p:nvPr/>
        </p:nvSpPr>
        <p:spPr>
          <a:xfrm>
            <a:off x="0" y="685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Equatorial Walker Circulation</a:t>
            </a:r>
          </a:p>
        </p:txBody>
      </p:sp>
      <p:cxnSp>
        <p:nvCxnSpPr>
          <p:cNvPr id="5" name="Straight Arrow Connector 4"/>
          <p:cNvCxnSpPr/>
          <p:nvPr/>
        </p:nvCxnSpPr>
        <p:spPr bwMode="auto">
          <a:xfrm flipH="1">
            <a:off x="4648200" y="3200400"/>
            <a:ext cx="228600" cy="166048"/>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7" name="Straight Arrow Connector 6"/>
          <p:cNvCxnSpPr/>
          <p:nvPr/>
        </p:nvCxnSpPr>
        <p:spPr bwMode="auto">
          <a:xfrm flipH="1">
            <a:off x="4233080" y="3124200"/>
            <a:ext cx="262720" cy="172872"/>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8" name="Straight Arrow Connector 7"/>
          <p:cNvCxnSpPr/>
          <p:nvPr/>
        </p:nvCxnSpPr>
        <p:spPr bwMode="auto">
          <a:xfrm flipH="1">
            <a:off x="5105400" y="3200400"/>
            <a:ext cx="228600" cy="152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9" name="Straight Arrow Connector 8"/>
          <p:cNvCxnSpPr/>
          <p:nvPr/>
        </p:nvCxnSpPr>
        <p:spPr bwMode="auto">
          <a:xfrm flipH="1" flipV="1">
            <a:off x="4114800" y="3733800"/>
            <a:ext cx="249640" cy="2286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16" name="Straight Arrow Connector 15"/>
          <p:cNvCxnSpPr/>
          <p:nvPr/>
        </p:nvCxnSpPr>
        <p:spPr bwMode="auto">
          <a:xfrm flipH="1" flipV="1">
            <a:off x="4572000" y="3720152"/>
            <a:ext cx="228600" cy="166048"/>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cxnSp>
        <p:nvCxnSpPr>
          <p:cNvPr id="17" name="Straight Arrow Connector 16"/>
          <p:cNvCxnSpPr/>
          <p:nvPr/>
        </p:nvCxnSpPr>
        <p:spPr bwMode="auto">
          <a:xfrm flipH="1" flipV="1">
            <a:off x="5046346" y="3699680"/>
            <a:ext cx="213816" cy="18652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sp>
        <p:nvSpPr>
          <p:cNvPr id="18" name="Rectangle 17"/>
          <p:cNvSpPr/>
          <p:nvPr/>
        </p:nvSpPr>
        <p:spPr>
          <a:xfrm>
            <a:off x="76200" y="4913293"/>
            <a:ext cx="8839200" cy="95410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Both the Walker and Hadley Circulation induce easterly winds over the equatorial Pacific Ocean.</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7666" y="685800"/>
            <a:ext cx="9067800" cy="5562600"/>
            <a:chOff x="0" y="685800"/>
            <a:chExt cx="9067800" cy="5562600"/>
          </a:xfrm>
        </p:grpSpPr>
        <p:pic>
          <p:nvPicPr>
            <p:cNvPr id="396290" name="Picture 2"/>
            <p:cNvPicPr>
              <a:picLocks noChangeAspect="1" noChangeArrowheads="1"/>
            </p:cNvPicPr>
            <p:nvPr/>
          </p:nvPicPr>
          <p:blipFill>
            <a:blip r:embed="rId2" cstate="print"/>
            <a:srcRect/>
            <a:stretch>
              <a:fillRect/>
            </a:stretch>
          </p:blipFill>
          <p:spPr bwMode="auto">
            <a:xfrm>
              <a:off x="0" y="685800"/>
              <a:ext cx="6392504" cy="5562600"/>
            </a:xfrm>
            <a:prstGeom prst="rect">
              <a:avLst/>
            </a:prstGeom>
            <a:noFill/>
            <a:ln w="9525">
              <a:noFill/>
              <a:miter lim="800000"/>
              <a:headEnd/>
              <a:tailEnd/>
            </a:ln>
          </p:spPr>
        </p:pic>
        <p:pic>
          <p:nvPicPr>
            <p:cNvPr id="396291" name="Picture 3"/>
            <p:cNvPicPr>
              <a:picLocks noChangeAspect="1" noChangeArrowheads="1"/>
            </p:cNvPicPr>
            <p:nvPr/>
          </p:nvPicPr>
          <p:blipFill>
            <a:blip r:embed="rId3" cstate="print"/>
            <a:srcRect/>
            <a:stretch>
              <a:fillRect/>
            </a:stretch>
          </p:blipFill>
          <p:spPr bwMode="auto">
            <a:xfrm>
              <a:off x="6391791" y="685800"/>
              <a:ext cx="2676009" cy="5562600"/>
            </a:xfrm>
            <a:prstGeom prst="rect">
              <a:avLst/>
            </a:prstGeom>
            <a:noFill/>
            <a:ln w="9525">
              <a:noFill/>
              <a:miter lim="800000"/>
              <a:headEnd/>
              <a:tailEnd/>
            </a:ln>
          </p:spPr>
        </p:pic>
      </p:grpSp>
      <p:sp>
        <p:nvSpPr>
          <p:cNvPr id="6" name="TextBox 5">
            <a:extLst>
              <a:ext uri="{FF2B5EF4-FFF2-40B4-BE49-F238E27FC236}">
                <a16:creationId xmlns:a16="http://schemas.microsoft.com/office/drawing/2014/main" id="{85423D38-12B8-4B22-8EDC-894BE7A1E7D7}"/>
              </a:ext>
            </a:extLst>
          </p:cNvPr>
          <p:cNvSpPr txBox="1"/>
          <p:nvPr/>
        </p:nvSpPr>
        <p:spPr>
          <a:xfrm>
            <a:off x="4267200" y="5757446"/>
            <a:ext cx="28194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n-ea"/>
                <a:cs typeface="Times New Roman" pitchFamily="18" charset="0"/>
              </a:rPr>
              <a:t>Neelin</a:t>
            </a:r>
            <a:r>
              <a:rPr kumimoji="0" lang="en-US" sz="1400" b="1" i="0" u="none" strike="noStrike" kern="1200" cap="none" spc="0" normalizeH="0" baseline="0" noProof="0" dirty="0">
                <a:ln>
                  <a:noFill/>
                </a:ln>
                <a:solidFill>
                  <a:srgbClr val="000000"/>
                </a:solidFill>
                <a:effectLst/>
                <a:uLnTx/>
                <a:uFillTx/>
                <a:latin typeface="Arial" charset="0"/>
                <a:ea typeface="+mn-ea"/>
                <a:cs typeface="Times New Roman" pitchFamily="18" charset="0"/>
              </a:rPr>
              <a:t> (2011)</a:t>
            </a: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nvGrpSpPr>
          <p:cNvPr id="7" name="Group 6">
            <a:extLst>
              <a:ext uri="{FF2B5EF4-FFF2-40B4-BE49-F238E27FC236}">
                <a16:creationId xmlns:a16="http://schemas.microsoft.com/office/drawing/2014/main" id="{5F39AB6F-307C-4475-9843-16B2B46237CF}"/>
              </a:ext>
            </a:extLst>
          </p:cNvPr>
          <p:cNvGrpSpPr/>
          <p:nvPr/>
        </p:nvGrpSpPr>
        <p:grpSpPr>
          <a:xfrm>
            <a:off x="0" y="691274"/>
            <a:ext cx="1676400" cy="1975725"/>
            <a:chOff x="6530382" y="1524000"/>
            <a:chExt cx="2537418" cy="3429000"/>
          </a:xfrm>
        </p:grpSpPr>
        <p:pic>
          <p:nvPicPr>
            <p:cNvPr id="8" name="Picture 2" descr="http://www.windows2universe.org/earth/Water/images/sm_temperature_depth.jpg">
              <a:extLst>
                <a:ext uri="{FF2B5EF4-FFF2-40B4-BE49-F238E27FC236}">
                  <a16:creationId xmlns:a16="http://schemas.microsoft.com/office/drawing/2014/main" id="{37023D83-58C5-42A1-AF59-2EA98C3C5E42}"/>
                </a:ext>
              </a:extLst>
            </p:cNvPr>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cxnSp>
          <p:nvCxnSpPr>
            <p:cNvPr id="9" name="Straight Connector 8">
              <a:extLst>
                <a:ext uri="{FF2B5EF4-FFF2-40B4-BE49-F238E27FC236}">
                  <a16:creationId xmlns:a16="http://schemas.microsoft.com/office/drawing/2014/main" id="{58AA3048-3223-477B-B692-BCC6A0BC1C85}"/>
                </a:ext>
              </a:extLst>
            </p:cNvPr>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0" name="Rectangle 9">
              <a:extLst>
                <a:ext uri="{FF2B5EF4-FFF2-40B4-BE49-F238E27FC236}">
                  <a16:creationId xmlns:a16="http://schemas.microsoft.com/office/drawing/2014/main" id="{32AB6DFD-0C67-4004-8E5F-9ED8CEE862D6}"/>
                </a:ext>
              </a:extLst>
            </p:cNvPr>
            <p:cNvSpPr/>
            <p:nvPr/>
          </p:nvSpPr>
          <p:spPr>
            <a:xfrm>
              <a:off x="7475082" y="1789612"/>
              <a:ext cx="998991" cy="2616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Mixed Layer</a:t>
              </a:r>
              <a:endParaRPr kumimoji="0" lang="en-US" sz="11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53340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Topics of the Second Half</a:t>
            </a:r>
            <a:endParaRPr lang="en-US" sz="3200" b="1" dirty="0">
              <a:latin typeface="Arial" charset="0"/>
              <a:ea typeface="SimSun" pitchFamily="2" charset="-122"/>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a:t>
            </a:fld>
            <a:endParaRPr lang="en-US" dirty="0">
              <a:solidFill>
                <a:schemeClr val="bg2"/>
              </a:solidFill>
            </a:endParaRPr>
          </a:p>
        </p:txBody>
      </p:sp>
      <p:sp>
        <p:nvSpPr>
          <p:cNvPr id="6" name="Rectangle 3"/>
          <p:cNvSpPr txBox="1">
            <a:spLocks noChangeArrowheads="1"/>
          </p:cNvSpPr>
          <p:nvPr/>
        </p:nvSpPr>
        <p:spPr bwMode="auto">
          <a:xfrm>
            <a:off x="152400" y="762000"/>
            <a:ext cx="8915400" cy="5943600"/>
          </a:xfrm>
          <a:prstGeom prst="rect">
            <a:avLst/>
          </a:prstGeom>
          <a:noFill/>
          <a:ln w="9525">
            <a:noFill/>
            <a:miter lim="800000"/>
            <a:headEnd/>
            <a:tailEnd/>
          </a:ln>
        </p:spPr>
        <p:txBody>
          <a:bodyPr/>
          <a:lstStyle/>
          <a:p>
            <a:pPr marL="342900" indent="-342900" algn="l">
              <a:spcBef>
                <a:spcPct val="20000"/>
              </a:spcBef>
              <a:buFontTx/>
              <a:buChar char="•"/>
              <a:defRPr/>
            </a:pPr>
            <a:r>
              <a:rPr lang="en-US" sz="2000" b="1" kern="0" dirty="0">
                <a:solidFill>
                  <a:srgbClr val="C00000"/>
                </a:solidFill>
                <a:latin typeface="Microsoft Sans Serif" pitchFamily="34" charset="0"/>
              </a:rPr>
              <a:t>Part 3 – Climate Variability and Modes (3 lectures) </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16: Climate Internal Variability and Extremes (3/26)</a:t>
            </a:r>
            <a:endParaRPr lang="en-US" sz="2000" b="1" kern="0" dirty="0">
              <a:solidFill>
                <a:srgbClr val="C00000"/>
              </a:solidFill>
              <a:latin typeface="Microsoft Sans Serif" pitchFamily="34" charset="0"/>
            </a:endParaRPr>
          </a:p>
          <a:p>
            <a:pPr marL="342900" indent="-342900" algn="l">
              <a:spcBef>
                <a:spcPct val="20000"/>
              </a:spcBef>
              <a:defRPr/>
            </a:pPr>
            <a:r>
              <a:rPr lang="en-US" sz="2000" b="1" kern="0" dirty="0">
                <a:latin typeface="Microsoft Sans Serif" pitchFamily="34" charset="0"/>
              </a:rPr>
              <a:t>	Lecture 17-18: ENSO and its impacts </a:t>
            </a:r>
            <a:r>
              <a:rPr lang="en-US" sz="1800" b="1" kern="0" dirty="0">
                <a:latin typeface="Microsoft Sans Serif" pitchFamily="34" charset="0"/>
              </a:rPr>
              <a:t>(3/28, 4/02)</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Lecture 19-20: Atlantic and Pacific Multidecadal Variability (4/04, 4/09)</a:t>
            </a:r>
          </a:p>
          <a:p>
            <a:pPr marL="342900" indent="-342900" algn="l">
              <a:spcBef>
                <a:spcPct val="20000"/>
              </a:spcBef>
              <a:defRPr/>
            </a:pPr>
            <a:endParaRPr lang="en-US" sz="2000" b="1" kern="0" dirty="0">
              <a:solidFill>
                <a:srgbClr val="C00000"/>
              </a:solidFill>
              <a:latin typeface="Microsoft Sans Serif" pitchFamily="34" charset="0"/>
            </a:endParaRPr>
          </a:p>
          <a:p>
            <a:pPr marL="342900" indent="-342900" algn="l">
              <a:spcBef>
                <a:spcPct val="20000"/>
              </a:spcBef>
              <a:buFont typeface="Arial" panose="020B0604020202020204" pitchFamily="34" charset="0"/>
              <a:buChar char="•"/>
              <a:defRPr/>
            </a:pPr>
            <a:r>
              <a:rPr lang="en-US" sz="2000" b="1" kern="0" dirty="0">
                <a:solidFill>
                  <a:srgbClr val="C00000"/>
                </a:solidFill>
                <a:latin typeface="Microsoft Sans Serif" pitchFamily="34" charset="0"/>
              </a:rPr>
              <a:t>Part 4 – Climate Change and Modeling (5 lectures)</a:t>
            </a:r>
          </a:p>
          <a:p>
            <a:pPr marL="342900" indent="-342900" algn="l">
              <a:spcBef>
                <a:spcPct val="20000"/>
              </a:spcBef>
              <a:defRPr/>
            </a:pPr>
            <a:r>
              <a:rPr lang="en-US" sz="2000" b="1" kern="0" dirty="0">
                <a:solidFill>
                  <a:srgbClr val="C00000"/>
                </a:solidFill>
                <a:latin typeface="Microsoft Sans Serif" pitchFamily="34" charset="0"/>
              </a:rPr>
              <a:t>    </a:t>
            </a:r>
            <a:r>
              <a:rPr lang="en-US" sz="2000" b="1" kern="0" dirty="0">
                <a:latin typeface="Microsoft Sans Serif" pitchFamily="34" charset="0"/>
              </a:rPr>
              <a:t>Lecture 21: Climate Forcing, Response and Sensitivity (4/11)</a:t>
            </a:r>
          </a:p>
          <a:p>
            <a:pPr marL="342900" indent="-342900" algn="l">
              <a:spcBef>
                <a:spcPct val="20000"/>
              </a:spcBef>
              <a:defRPr/>
            </a:pPr>
            <a:r>
              <a:rPr lang="en-US" sz="2000" b="1" kern="0" dirty="0">
                <a:latin typeface="Microsoft Sans Serif" pitchFamily="34" charset="0"/>
              </a:rPr>
              <a:t>    Lecture 22: Climate Feedbacks (4/16)</a:t>
            </a:r>
          </a:p>
          <a:p>
            <a:pPr marL="342900" indent="-342900" algn="l">
              <a:spcBef>
                <a:spcPct val="20000"/>
              </a:spcBef>
              <a:defRPr/>
            </a:pPr>
            <a:r>
              <a:rPr lang="en-US" sz="2000" b="1" kern="0" dirty="0">
                <a:latin typeface="Microsoft Sans Serif" pitchFamily="34" charset="0"/>
              </a:rPr>
              <a:t>    Lecture 23: Introduction to Climate Modeling (4/18)</a:t>
            </a:r>
          </a:p>
          <a:p>
            <a:pPr marL="342900" indent="-342900" algn="l">
              <a:spcBef>
                <a:spcPct val="20000"/>
              </a:spcBef>
              <a:defRPr/>
            </a:pPr>
            <a:r>
              <a:rPr lang="en-US" sz="2000" b="1" kern="0" dirty="0">
                <a:latin typeface="Microsoft Sans Serif" pitchFamily="34" charset="0"/>
              </a:rPr>
              <a:t>    Lecture 24: Common Climate Simulations &amp; Projections (4/23)</a:t>
            </a:r>
          </a:p>
          <a:p>
            <a:pPr marL="342900" indent="-342900" algn="l">
              <a:spcBef>
                <a:spcPct val="20000"/>
              </a:spcBef>
              <a:defRPr/>
            </a:pPr>
            <a:r>
              <a:rPr lang="en-US" sz="2000" b="1" kern="0" dirty="0">
                <a:latin typeface="Microsoft Sans Serif" pitchFamily="34" charset="0"/>
              </a:rPr>
              <a:t>    Lecture 25: Projected future climate changes (4/25)    </a:t>
            </a:r>
          </a:p>
          <a:p>
            <a:pPr marL="342900" indent="-342900" algn="l">
              <a:spcBef>
                <a:spcPct val="20000"/>
              </a:spcBef>
              <a:defRPr/>
            </a:pPr>
            <a:endParaRPr lang="en-US" sz="2000" b="1" kern="0" dirty="0">
              <a:solidFill>
                <a:schemeClr val="tx2"/>
              </a:solidFill>
              <a:latin typeface="Microsoft Sans Serif" pitchFamily="34" charset="0"/>
            </a:endParaRPr>
          </a:p>
          <a:p>
            <a:pPr marL="342900" indent="-342900" algn="l">
              <a:spcBef>
                <a:spcPct val="20000"/>
              </a:spcBef>
              <a:defRPr/>
            </a:pPr>
            <a:r>
              <a:rPr lang="en-US" sz="2000" b="1" kern="0" dirty="0">
                <a:solidFill>
                  <a:schemeClr val="tx2"/>
                </a:solidFill>
                <a:latin typeface="Microsoft Sans Serif" pitchFamily="34" charset="0"/>
              </a:rPr>
              <a:t>    Final Exam Review Lecture: April 30  </a:t>
            </a:r>
          </a:p>
          <a:p>
            <a:pPr marL="342900" indent="-342900" algn="l">
              <a:spcBef>
                <a:spcPct val="20000"/>
              </a:spcBef>
              <a:defRPr/>
            </a:pPr>
            <a:r>
              <a:rPr lang="en-US" sz="2400" b="1" kern="0" dirty="0">
                <a:solidFill>
                  <a:schemeClr val="tx2"/>
                </a:solidFill>
                <a:latin typeface="Microsoft Sans Serif" pitchFamily="34" charset="0"/>
              </a:rPr>
              <a:t>    Final Exam: Friday, 5/03, 3:30-5:30pm, ETEC 482  </a:t>
            </a:r>
            <a:endParaRPr lang="en-US" sz="800" b="1" kern="0" dirty="0">
              <a:solidFill>
                <a:schemeClr val="tx2"/>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blinds(horizontal)">
                                      <p:cBhvr>
                                        <p:cTn id="37" dur="500"/>
                                        <p:tgtEl>
                                          <p:spTgt spid="6">
                                            <p:txEl>
                                              <p:pRg st="12" end="12"/>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blinds(horizontal)">
                                      <p:cBhvr>
                                        <p:cTn id="40"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143000"/>
            <a:ext cx="9144000" cy="4900981"/>
            <a:chOff x="0" y="1143000"/>
            <a:chExt cx="9144000" cy="4900981"/>
          </a:xfrm>
        </p:grpSpPr>
        <p:pic>
          <p:nvPicPr>
            <p:cNvPr id="397314" name="Picture 2"/>
            <p:cNvPicPr>
              <a:picLocks noChangeAspect="1" noChangeArrowheads="1"/>
            </p:cNvPicPr>
            <p:nvPr/>
          </p:nvPicPr>
          <p:blipFill>
            <a:blip r:embed="rId2" cstate="print"/>
            <a:srcRect/>
            <a:stretch>
              <a:fillRect/>
            </a:stretch>
          </p:blipFill>
          <p:spPr bwMode="auto">
            <a:xfrm>
              <a:off x="0" y="1143000"/>
              <a:ext cx="6400800" cy="4900981"/>
            </a:xfrm>
            <a:prstGeom prst="rect">
              <a:avLst/>
            </a:prstGeom>
            <a:noFill/>
            <a:ln w="9525">
              <a:noFill/>
              <a:miter lim="800000"/>
              <a:headEnd/>
              <a:tailEnd/>
            </a:ln>
          </p:spPr>
        </p:pic>
        <p:pic>
          <p:nvPicPr>
            <p:cNvPr id="397315" name="Picture 3"/>
            <p:cNvPicPr>
              <a:picLocks noChangeAspect="1" noChangeArrowheads="1"/>
            </p:cNvPicPr>
            <p:nvPr/>
          </p:nvPicPr>
          <p:blipFill>
            <a:blip r:embed="rId3" cstate="print"/>
            <a:srcRect/>
            <a:stretch>
              <a:fillRect/>
            </a:stretch>
          </p:blipFill>
          <p:spPr bwMode="auto">
            <a:xfrm>
              <a:off x="6400800" y="1143000"/>
              <a:ext cx="2743200" cy="4876800"/>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AFD6C34C-EC70-4303-8BB4-0F126219FD4B}"/>
              </a:ext>
            </a:extLst>
          </p:cNvPr>
          <p:cNvSpPr txBox="1"/>
          <p:nvPr/>
        </p:nvSpPr>
        <p:spPr>
          <a:xfrm>
            <a:off x="4267200" y="6093023"/>
            <a:ext cx="28194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n-ea"/>
                <a:cs typeface="Times New Roman" pitchFamily="18" charset="0"/>
              </a:rPr>
              <a:t>Neelin</a:t>
            </a:r>
            <a:r>
              <a:rPr kumimoji="0" lang="en-US" sz="1400" b="1" i="0" u="none" strike="noStrike" kern="1200" cap="none" spc="0" normalizeH="0" baseline="0" noProof="0" dirty="0">
                <a:ln>
                  <a:noFill/>
                </a:ln>
                <a:solidFill>
                  <a:srgbClr val="000000"/>
                </a:solidFill>
                <a:effectLst/>
                <a:uLnTx/>
                <a:uFillTx/>
                <a:latin typeface="Arial" charset="0"/>
                <a:ea typeface="+mn-ea"/>
                <a:cs typeface="Times New Roman" pitchFamily="18" charset="0"/>
              </a:rPr>
              <a:t> (2011)</a:t>
            </a: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219200"/>
            <a:ext cx="9144000" cy="4957762"/>
            <a:chOff x="0" y="1219200"/>
            <a:chExt cx="9144000" cy="4957762"/>
          </a:xfrm>
        </p:grpSpPr>
        <p:pic>
          <p:nvPicPr>
            <p:cNvPr id="398338" name="Picture 2"/>
            <p:cNvPicPr>
              <a:picLocks noChangeAspect="1" noChangeArrowheads="1"/>
            </p:cNvPicPr>
            <p:nvPr/>
          </p:nvPicPr>
          <p:blipFill>
            <a:blip r:embed="rId2" cstate="print"/>
            <a:srcRect/>
            <a:stretch>
              <a:fillRect/>
            </a:stretch>
          </p:blipFill>
          <p:spPr bwMode="auto">
            <a:xfrm>
              <a:off x="0" y="1219200"/>
              <a:ext cx="6646016" cy="4957762"/>
            </a:xfrm>
            <a:prstGeom prst="rect">
              <a:avLst/>
            </a:prstGeom>
            <a:noFill/>
            <a:ln w="9525">
              <a:noFill/>
              <a:miter lim="800000"/>
              <a:headEnd/>
              <a:tailEnd/>
            </a:ln>
          </p:spPr>
        </p:pic>
        <p:pic>
          <p:nvPicPr>
            <p:cNvPr id="398339" name="Picture 3"/>
            <p:cNvPicPr>
              <a:picLocks noChangeAspect="1" noChangeArrowheads="1"/>
            </p:cNvPicPr>
            <p:nvPr/>
          </p:nvPicPr>
          <p:blipFill>
            <a:blip r:embed="rId3" cstate="print"/>
            <a:srcRect/>
            <a:stretch>
              <a:fillRect/>
            </a:stretch>
          </p:blipFill>
          <p:spPr bwMode="auto">
            <a:xfrm>
              <a:off x="6608716" y="1219200"/>
              <a:ext cx="2535284" cy="4953000"/>
            </a:xfrm>
            <a:prstGeom prst="rect">
              <a:avLst/>
            </a:prstGeom>
            <a:noFill/>
            <a:ln w="9525">
              <a:noFill/>
              <a:miter lim="800000"/>
              <a:headEnd/>
              <a:tailEnd/>
            </a:ln>
          </p:spPr>
        </p:pic>
      </p:grpSp>
      <p:sp>
        <p:nvSpPr>
          <p:cNvPr id="5" name="TextBox 4">
            <a:extLst>
              <a:ext uri="{FF2B5EF4-FFF2-40B4-BE49-F238E27FC236}">
                <a16:creationId xmlns:a16="http://schemas.microsoft.com/office/drawing/2014/main" id="{87FA3379-0778-402D-A338-E5B22B70DE09}"/>
              </a:ext>
            </a:extLst>
          </p:cNvPr>
          <p:cNvSpPr txBox="1"/>
          <p:nvPr/>
        </p:nvSpPr>
        <p:spPr>
          <a:xfrm>
            <a:off x="4267200" y="6169223"/>
            <a:ext cx="28194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charset="0"/>
                <a:ea typeface="+mn-ea"/>
                <a:cs typeface="Times New Roman" pitchFamily="18" charset="0"/>
              </a:rPr>
              <a:t>Neelin</a:t>
            </a:r>
            <a:r>
              <a:rPr kumimoji="0" lang="en-US" sz="1400" b="1" i="0" u="none" strike="noStrike" kern="1200" cap="none" spc="0" normalizeH="0" baseline="0" noProof="0" dirty="0">
                <a:ln>
                  <a:noFill/>
                </a:ln>
                <a:solidFill>
                  <a:srgbClr val="000000"/>
                </a:solidFill>
                <a:effectLst/>
                <a:uLnTx/>
                <a:uFillTx/>
                <a:latin typeface="Arial" charset="0"/>
                <a:ea typeface="+mn-ea"/>
                <a:cs typeface="Times New Roman" pitchFamily="18" charset="0"/>
              </a:rPr>
              <a:t> (2011)</a:t>
            </a: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5"/>
          <p:cNvSpPr>
            <a:spLocks noChangeArrowheads="1"/>
          </p:cNvSpPr>
          <p:nvPr/>
        </p:nvSpPr>
        <p:spPr bwMode="auto">
          <a:xfrm>
            <a:off x="155575" y="674687"/>
            <a:ext cx="8831263" cy="3516313"/>
          </a:xfrm>
          <a:prstGeom prst="rect">
            <a:avLst/>
          </a:prstGeom>
          <a:solidFill>
            <a:schemeClr val="bg1"/>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67" name="Rectangle 4"/>
          <p:cNvSpPr>
            <a:spLocks noGrp="1" noChangeArrowheads="1"/>
          </p:cNvSpPr>
          <p:nvPr>
            <p:ph type="title"/>
          </p:nvPr>
        </p:nvSpPr>
        <p:spPr bwMode="auto">
          <a:xfrm>
            <a:off x="227013" y="188913"/>
            <a:ext cx="8655050" cy="6953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Pacific in three-dimensions under "Normal" conditions</a:t>
            </a:r>
            <a:endParaRPr lang="en-US" dirty="0">
              <a:latin typeface="Arial" pitchFamily="34" charset="0"/>
              <a:ea typeface="ＭＳ Ｐゴシック" pitchFamily="-128" charset="-128"/>
              <a:cs typeface="Arial" pitchFamily="34" charset="0"/>
            </a:endParaRPr>
          </a:p>
        </p:txBody>
      </p:sp>
      <p:grpSp>
        <p:nvGrpSpPr>
          <p:cNvPr id="2" name="Group 17"/>
          <p:cNvGrpSpPr>
            <a:grpSpLocks/>
          </p:cNvGrpSpPr>
          <p:nvPr/>
        </p:nvGrpSpPr>
        <p:grpSpPr bwMode="auto">
          <a:xfrm>
            <a:off x="774700" y="188913"/>
            <a:ext cx="7548563" cy="419100"/>
            <a:chOff x="817" y="706"/>
            <a:chExt cx="4077" cy="474"/>
          </a:xfrm>
        </p:grpSpPr>
        <p:sp>
          <p:nvSpPr>
            <p:cNvPr id="11287" name="Line 15"/>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8" name="Line 16"/>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1269" name="Text Box 21"/>
          <p:cNvSpPr txBox="1">
            <a:spLocks noChangeArrowheads="1"/>
          </p:cNvSpPr>
          <p:nvPr/>
        </p:nvSpPr>
        <p:spPr bwMode="auto">
          <a:xfrm>
            <a:off x="114300" y="4114800"/>
            <a:ext cx="9105900" cy="261610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Atmosphere: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Trade winds blow across Pacific        air rises in convergence zone over the warm SSTs in the west.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Ocean:</a:t>
            </a:r>
            <a:r>
              <a:rPr kumimoji="0" lang="en-US" sz="23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err="1">
                <a:ln>
                  <a:noFill/>
                </a:ln>
                <a:solidFill>
                  <a:srgbClr val="FF0000"/>
                </a:solidFill>
                <a:effectLst/>
                <a:uLnTx/>
                <a:uFillTx/>
                <a:latin typeface="Arial Narrow" pitchFamily="34" charset="0"/>
                <a:ea typeface="ＭＳ Ｐゴシック" pitchFamily="-128" charset="-128"/>
                <a:cs typeface="+mn-cs"/>
              </a:rPr>
              <a:t>Thermocline</a:t>
            </a:r>
            <a:r>
              <a:rPr kumimoji="0" lang="en-US" sz="18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 ~100m deeper in west </a:t>
            </a:r>
            <a:r>
              <a:rPr kumimoji="0" lang="en-US" sz="16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a:t>
            </a:r>
            <a:r>
              <a:rPr kumimoji="0" lang="en-US" sz="18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sea level 40cm higher</a:t>
            </a:r>
            <a:r>
              <a:rPr kumimoji="0" lang="en-US" sz="16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Pressure gradient in ocean </a:t>
            </a:r>
            <a:r>
              <a:rPr kumimoji="0" lang="en-US" sz="16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(eastward)</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balances wind stress </a:t>
            </a:r>
            <a:r>
              <a:rPr kumimoji="0" lang="en-US" sz="16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in vertical average</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Surface current moves westward following surface winds </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sym typeface="Wingdings" pitchFamily="2" charset="2"/>
              </a:rPr>
              <a:t> higher sea level in west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sym typeface="Wingdings" pitchFamily="2" charset="2"/>
              </a:rPr>
              <a:t>  Undercurrent moves eastward  returns the water to the east</a:t>
            </a:r>
            <a:endParaRPr kumimoji="0" lang="en-US" sz="20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p:txBody>
      </p:sp>
      <p:sp>
        <p:nvSpPr>
          <p:cNvPr id="11270" name="AutoShape 34"/>
          <p:cNvSpPr>
            <a:spLocks noChangeArrowheads="1"/>
          </p:cNvSpPr>
          <p:nvPr/>
        </p:nvSpPr>
        <p:spPr bwMode="auto">
          <a:xfrm>
            <a:off x="3492500" y="4618897"/>
            <a:ext cx="393700" cy="150813"/>
          </a:xfrm>
          <a:prstGeom prst="rightArrow">
            <a:avLst>
              <a:gd name="adj1" fmla="val 50000"/>
              <a:gd name="adj2" fmla="val 65263"/>
            </a:avLst>
          </a:prstGeom>
          <a:noFill/>
          <a:ln w="190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nvGrpSpPr>
          <p:cNvPr id="3" name="Group 27"/>
          <p:cNvGrpSpPr>
            <a:grpSpLocks/>
          </p:cNvGrpSpPr>
          <p:nvPr/>
        </p:nvGrpSpPr>
        <p:grpSpPr bwMode="auto">
          <a:xfrm>
            <a:off x="173038" y="782637"/>
            <a:ext cx="8689975" cy="3340100"/>
            <a:chOff x="172611" y="821018"/>
            <a:chExt cx="8690402" cy="3339865"/>
          </a:xfrm>
        </p:grpSpPr>
        <p:pic>
          <p:nvPicPr>
            <p:cNvPr id="11274" name="Picture 45" descr="norm"/>
            <p:cNvPicPr>
              <a:picLocks noChangeAspect="1" noChangeArrowheads="1"/>
            </p:cNvPicPr>
            <p:nvPr/>
          </p:nvPicPr>
          <p:blipFill>
            <a:blip r:embed="rId3" cstate="print"/>
            <a:srcRect/>
            <a:stretch>
              <a:fillRect/>
            </a:stretch>
          </p:blipFill>
          <p:spPr bwMode="auto">
            <a:xfrm>
              <a:off x="300038" y="821018"/>
              <a:ext cx="8562975" cy="3339865"/>
            </a:xfrm>
            <a:prstGeom prst="rect">
              <a:avLst/>
            </a:prstGeom>
            <a:noFill/>
            <a:ln w="9525">
              <a:noFill/>
              <a:miter lim="800000"/>
              <a:headEnd/>
              <a:tailEnd/>
            </a:ln>
          </p:spPr>
        </p:pic>
        <p:sp>
          <p:nvSpPr>
            <p:cNvPr id="11275" name="Text Box 22"/>
            <p:cNvSpPr txBox="1">
              <a:spLocks noChangeArrowheads="1"/>
            </p:cNvSpPr>
            <p:nvPr/>
          </p:nvSpPr>
          <p:spPr bwMode="auto">
            <a:xfrm>
              <a:off x="4201701" y="1838562"/>
              <a:ext cx="1084847" cy="3519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15000 km</a:t>
              </a:r>
            </a:p>
          </p:txBody>
        </p:sp>
        <p:sp>
          <p:nvSpPr>
            <p:cNvPr id="11276" name="Line 23"/>
            <p:cNvSpPr>
              <a:spLocks noChangeShapeType="1"/>
            </p:cNvSpPr>
            <p:nvPr/>
          </p:nvSpPr>
          <p:spPr bwMode="auto">
            <a:xfrm flipH="1">
              <a:off x="1046631" y="2026233"/>
              <a:ext cx="3122412"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77" name="Line 24"/>
            <p:cNvSpPr>
              <a:spLocks noChangeShapeType="1"/>
            </p:cNvSpPr>
            <p:nvPr/>
          </p:nvSpPr>
          <p:spPr bwMode="auto">
            <a:xfrm flipH="1">
              <a:off x="5331416" y="2026233"/>
              <a:ext cx="2806334"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78" name="Text Box 41"/>
            <p:cNvSpPr txBox="1">
              <a:spLocks noChangeArrowheads="1"/>
            </p:cNvSpPr>
            <p:nvPr/>
          </p:nvSpPr>
          <p:spPr bwMode="auto">
            <a:xfrm>
              <a:off x="1477828" y="2537138"/>
              <a:ext cx="761831" cy="2925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~28 C</a:t>
              </a:r>
              <a:endParaRPr kumimoji="0" lang="en-US" sz="1400" b="0"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79" name="Text Box 42"/>
            <p:cNvSpPr txBox="1">
              <a:spLocks noChangeArrowheads="1"/>
            </p:cNvSpPr>
            <p:nvPr/>
          </p:nvSpPr>
          <p:spPr bwMode="auto">
            <a:xfrm>
              <a:off x="1477828" y="2741309"/>
              <a:ext cx="761831" cy="2925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~24 C</a:t>
              </a:r>
              <a:endParaRPr kumimoji="0" lang="en-US" sz="1400" b="0"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0" name="Text Box 43"/>
            <p:cNvSpPr txBox="1">
              <a:spLocks noChangeArrowheads="1"/>
            </p:cNvSpPr>
            <p:nvPr/>
          </p:nvSpPr>
          <p:spPr bwMode="auto">
            <a:xfrm>
              <a:off x="1477828" y="2960716"/>
              <a:ext cx="761831" cy="2925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~20 C</a:t>
              </a:r>
              <a:endParaRPr kumimoji="0" lang="en-US" sz="1400" b="0"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1" name="Text Box 44"/>
            <p:cNvSpPr txBox="1">
              <a:spLocks noChangeArrowheads="1"/>
            </p:cNvSpPr>
            <p:nvPr/>
          </p:nvSpPr>
          <p:spPr bwMode="auto">
            <a:xfrm>
              <a:off x="1477828" y="3311158"/>
              <a:ext cx="1883245" cy="29254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BBE0E3"/>
                  </a:solidFill>
                  <a:effectLst/>
                  <a:uLnTx/>
                  <a:uFillTx/>
                  <a:latin typeface="Times New Roman" pitchFamily="28" charset="0"/>
                  <a:ea typeface="ＭＳ Ｐゴシック" pitchFamily="-128" charset="-128"/>
                  <a:cs typeface="+mn-cs"/>
                </a:rPr>
                <a:t>15 C or colder</a:t>
              </a:r>
            </a:p>
          </p:txBody>
        </p:sp>
        <p:sp>
          <p:nvSpPr>
            <p:cNvPr id="11282" name="Text Box 26"/>
            <p:cNvSpPr txBox="1">
              <a:spLocks noChangeArrowheads="1"/>
            </p:cNvSpPr>
            <p:nvPr/>
          </p:nvSpPr>
          <p:spPr bwMode="auto">
            <a:xfrm>
              <a:off x="172611" y="1445335"/>
              <a:ext cx="691742" cy="32301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rPr>
                <a:t>10 km</a:t>
              </a:r>
            </a:p>
          </p:txBody>
        </p:sp>
        <p:sp>
          <p:nvSpPr>
            <p:cNvPr id="11283" name="Line 27"/>
            <p:cNvSpPr>
              <a:spLocks noChangeShapeType="1"/>
            </p:cNvSpPr>
            <p:nvPr/>
          </p:nvSpPr>
          <p:spPr bwMode="auto">
            <a:xfrm>
              <a:off x="516958" y="1337539"/>
              <a:ext cx="0" cy="149319"/>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4" name="Line 28"/>
            <p:cNvSpPr>
              <a:spLocks noChangeShapeType="1"/>
            </p:cNvSpPr>
            <p:nvPr/>
          </p:nvSpPr>
          <p:spPr bwMode="auto">
            <a:xfrm>
              <a:off x="516958" y="1739785"/>
              <a:ext cx="0" cy="149319"/>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5" name="Line 30"/>
            <p:cNvSpPr>
              <a:spLocks noChangeShapeType="1"/>
            </p:cNvSpPr>
            <p:nvPr/>
          </p:nvSpPr>
          <p:spPr bwMode="auto">
            <a:xfrm>
              <a:off x="484961" y="1889104"/>
              <a:ext cx="67041"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1286" name="Line 46"/>
            <p:cNvSpPr>
              <a:spLocks noChangeShapeType="1"/>
            </p:cNvSpPr>
            <p:nvPr/>
          </p:nvSpPr>
          <p:spPr bwMode="auto">
            <a:xfrm>
              <a:off x="486485" y="1337539"/>
              <a:ext cx="67041" cy="0"/>
            </a:xfrm>
            <a:prstGeom prst="line">
              <a:avLst/>
            </a:prstGeom>
            <a:no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24"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26" name="Right Arrow 25"/>
          <p:cNvSpPr/>
          <p:nvPr/>
        </p:nvSpPr>
        <p:spPr bwMode="auto">
          <a:xfrm rot="-600000">
            <a:off x="4555291" y="2536920"/>
            <a:ext cx="946556" cy="289411"/>
          </a:xfrm>
          <a:prstGeom prst="rightArrow">
            <a:avLst/>
          </a:prstGeom>
          <a:solidFill>
            <a:srgbClr val="33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28" charset="0"/>
              <a:ea typeface="+mn-ea"/>
              <a:cs typeface="+mn-cs"/>
            </a:endParaRPr>
          </a:p>
        </p:txBody>
      </p:sp>
      <p:sp>
        <p:nvSpPr>
          <p:cNvPr id="25" name="TextBox 24"/>
          <p:cNvSpPr txBox="1"/>
          <p:nvPr/>
        </p:nvSpPr>
        <p:spPr>
          <a:xfrm rot="10800000">
            <a:off x="396389" y="2541050"/>
            <a:ext cx="461665" cy="973985"/>
          </a:xfrm>
          <a:prstGeom prst="rect">
            <a:avLst/>
          </a:prstGeom>
          <a:noFill/>
        </p:spPr>
        <p:txBody>
          <a:bodyPr vert="eaVert"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Depth (m)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bwMode="auto">
          <a:xfrm>
            <a:off x="227013" y="184150"/>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Two positions of the </a:t>
            </a:r>
            <a:r>
              <a:rPr lang="en-US" dirty="0" err="1">
                <a:solidFill>
                  <a:srgbClr val="9A0021"/>
                </a:solidFill>
                <a:latin typeface="Arial" pitchFamily="34" charset="0"/>
                <a:ea typeface="ＭＳ Ｐゴシック" pitchFamily="-128" charset="-128"/>
                <a:cs typeface="Arial" pitchFamily="34" charset="0"/>
              </a:rPr>
              <a:t>thermocline</a:t>
            </a:r>
            <a:r>
              <a:rPr lang="en-US" dirty="0">
                <a:solidFill>
                  <a:srgbClr val="9A0021"/>
                </a:solidFill>
                <a:latin typeface="Arial" pitchFamily="34" charset="0"/>
                <a:ea typeface="ＭＳ Ｐゴシック" pitchFamily="-128" charset="-128"/>
                <a:cs typeface="Arial" pitchFamily="34" charset="0"/>
              </a:rPr>
              <a:t>, indicating</a:t>
            </a:r>
            <a:br>
              <a:rPr lang="en-US" dirty="0">
                <a:solidFill>
                  <a:srgbClr val="9A0021"/>
                </a:solidFill>
                <a:latin typeface="Arial" pitchFamily="34" charset="0"/>
                <a:ea typeface="ＭＳ Ｐゴシック" pitchFamily="-128" charset="-128"/>
                <a:cs typeface="Arial" pitchFamily="34" charset="0"/>
              </a:rPr>
            </a:br>
            <a:r>
              <a:rPr lang="en-US" dirty="0">
                <a:solidFill>
                  <a:srgbClr val="9A0021"/>
                </a:solidFill>
                <a:latin typeface="Arial" pitchFamily="34" charset="0"/>
                <a:ea typeface="ＭＳ Ｐゴシック" pitchFamily="-128" charset="-128"/>
                <a:cs typeface="Arial" pitchFamily="34" charset="0"/>
              </a:rPr>
              <a:t>region of </a:t>
            </a:r>
            <a:r>
              <a:rPr lang="en-US" dirty="0" err="1">
                <a:solidFill>
                  <a:srgbClr val="9A0021"/>
                </a:solidFill>
                <a:latin typeface="Arial" pitchFamily="34" charset="0"/>
                <a:ea typeface="ＭＳ Ｐゴシック" pitchFamily="-128" charset="-128"/>
                <a:cs typeface="Arial" pitchFamily="34" charset="0"/>
              </a:rPr>
              <a:t>thermocline</a:t>
            </a:r>
            <a:r>
              <a:rPr lang="en-US" dirty="0">
                <a:solidFill>
                  <a:srgbClr val="9A0021"/>
                </a:solidFill>
                <a:latin typeface="Arial" pitchFamily="34" charset="0"/>
                <a:ea typeface="ＭＳ Ｐゴシック" pitchFamily="-128" charset="-128"/>
                <a:cs typeface="Arial" pitchFamily="34" charset="0"/>
              </a:rPr>
              <a:t> anomalies</a:t>
            </a:r>
            <a:endParaRPr lang="en-US" dirty="0">
              <a:latin typeface="Arial" pitchFamily="34" charset="0"/>
              <a:ea typeface="ＭＳ Ｐゴシック" pitchFamily="-128" charset="-128"/>
              <a:cs typeface="Arial" pitchFamily="34" charset="0"/>
            </a:endParaRPr>
          </a:p>
        </p:txBody>
      </p:sp>
      <p:grpSp>
        <p:nvGrpSpPr>
          <p:cNvPr id="2" name="Group 8"/>
          <p:cNvGrpSpPr>
            <a:grpSpLocks/>
          </p:cNvGrpSpPr>
          <p:nvPr/>
        </p:nvGrpSpPr>
        <p:grpSpPr bwMode="auto">
          <a:xfrm>
            <a:off x="1519238" y="188913"/>
            <a:ext cx="6027737" cy="752475"/>
            <a:chOff x="817" y="706"/>
            <a:chExt cx="4077" cy="474"/>
          </a:xfrm>
        </p:grpSpPr>
        <p:sp>
          <p:nvSpPr>
            <p:cNvPr id="20487" name="Line 9"/>
            <p:cNvSpPr>
              <a:spLocks noChangeShapeType="1"/>
            </p:cNvSpPr>
            <p:nvPr/>
          </p:nvSpPr>
          <p:spPr bwMode="auto">
            <a:xfrm>
              <a:off x="817" y="706"/>
              <a:ext cx="4077"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20488" name="Line 10"/>
            <p:cNvSpPr>
              <a:spLocks noChangeShapeType="1"/>
            </p:cNvSpPr>
            <p:nvPr/>
          </p:nvSpPr>
          <p:spPr bwMode="auto">
            <a:xfrm>
              <a:off x="817" y="1180"/>
              <a:ext cx="4077"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pic>
        <p:nvPicPr>
          <p:cNvPr id="20485" name="Picture 12" descr="thermocline"/>
          <p:cNvPicPr>
            <a:picLocks noChangeAspect="1" noChangeArrowheads="1"/>
          </p:cNvPicPr>
          <p:nvPr/>
        </p:nvPicPr>
        <p:blipFill>
          <a:blip r:embed="rId3" cstate="print"/>
          <a:srcRect/>
          <a:stretch>
            <a:fillRect/>
          </a:stretch>
        </p:blipFill>
        <p:spPr bwMode="auto">
          <a:xfrm>
            <a:off x="320675" y="1030288"/>
            <a:ext cx="8543925" cy="2779712"/>
          </a:xfrm>
          <a:prstGeom prst="rect">
            <a:avLst/>
          </a:prstGeom>
          <a:noFill/>
          <a:ln w="9525">
            <a:noFill/>
            <a:miter lim="800000"/>
            <a:headEnd/>
            <a:tailEnd/>
          </a:ln>
        </p:spPr>
      </p:pic>
      <p:sp>
        <p:nvSpPr>
          <p:cNvPr id="8"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0" name="Text Box 13"/>
          <p:cNvSpPr txBox="1">
            <a:spLocks noChangeArrowheads="1"/>
          </p:cNvSpPr>
          <p:nvPr/>
        </p:nvSpPr>
        <p:spPr bwMode="auto">
          <a:xfrm>
            <a:off x="38100" y="3962400"/>
            <a:ext cx="9105900" cy="83099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Shallower </a:t>
            </a:r>
            <a:r>
              <a:rPr kumimoji="0" lang="en-US" sz="24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thermocline</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sym typeface="Wingdings" pitchFamily="2" charset="2"/>
              </a:rPr>
              <a:t> </a:t>
            </a:r>
            <a:r>
              <a:rPr kumimoji="0" lang="en-US" sz="2400" b="1" i="0" u="none" strike="noStrike" kern="1200" cap="none" spc="0" normalizeH="0" baseline="0" noProof="0" dirty="0">
                <a:ln>
                  <a:noFill/>
                </a:ln>
                <a:solidFill>
                  <a:srgbClr val="0070C0"/>
                </a:solidFill>
                <a:effectLst/>
                <a:uLnTx/>
                <a:uFillTx/>
                <a:latin typeface="Arial Narrow" pitchFamily="34" charset="0"/>
                <a:ea typeface="ＭＳ Ｐゴシック" pitchFamily="-128" charset="-128"/>
                <a:cs typeface="+mn-cs"/>
                <a:sym typeface="Wingdings" pitchFamily="2" charset="2"/>
              </a:rPr>
              <a:t>Cold T anomalies at the same depth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Deeper </a:t>
            </a:r>
            <a:r>
              <a:rPr kumimoji="0" lang="en-US" sz="24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thermocline</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sym typeface="Wingdings" pitchFamily="2" charset="2"/>
              </a:rPr>
              <a:t> </a:t>
            </a:r>
            <a:r>
              <a:rPr kumimoji="0" lang="en-US" sz="24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sym typeface="Wingdings" pitchFamily="2" charset="2"/>
              </a:rPr>
              <a:t>Warm T anomalies at the same depth</a:t>
            </a:r>
            <a:endParaRPr kumimoji="0" lang="en-US" sz="24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endParaRPr>
          </a:p>
        </p:txBody>
      </p:sp>
      <p:sp>
        <p:nvSpPr>
          <p:cNvPr id="9" name="Down Arrow 8"/>
          <p:cNvSpPr/>
          <p:nvPr/>
        </p:nvSpPr>
        <p:spPr bwMode="auto">
          <a:xfrm>
            <a:off x="5638800" y="2667000"/>
            <a:ext cx="228600" cy="304800"/>
          </a:xfrm>
          <a:prstGeom prst="downArrow">
            <a:avLst/>
          </a:prstGeom>
          <a:solidFill>
            <a:srgbClr val="33C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28" charset="0"/>
              <a:ea typeface="+mn-ea"/>
              <a:cs typeface="+mn-cs"/>
            </a:endParaRPr>
          </a:p>
        </p:txBody>
      </p:sp>
      <p:sp>
        <p:nvSpPr>
          <p:cNvPr id="11" name="Down Arrow 10"/>
          <p:cNvSpPr/>
          <p:nvPr/>
        </p:nvSpPr>
        <p:spPr bwMode="auto">
          <a:xfrm rot="10800000">
            <a:off x="2920312" y="3010932"/>
            <a:ext cx="228600" cy="304800"/>
          </a:xfrm>
          <a:prstGeom prst="downArrow">
            <a:avLst/>
          </a:prstGeom>
          <a:solidFill>
            <a:srgbClr val="33CC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28" charset="0"/>
              <a:ea typeface="+mn-ea"/>
              <a:cs typeface="+mn-cs"/>
            </a:endParaRPr>
          </a:p>
        </p:txBody>
      </p:sp>
      <p:grpSp>
        <p:nvGrpSpPr>
          <p:cNvPr id="12" name="Group 11"/>
          <p:cNvGrpSpPr/>
          <p:nvPr/>
        </p:nvGrpSpPr>
        <p:grpSpPr>
          <a:xfrm>
            <a:off x="6530382" y="4724400"/>
            <a:ext cx="2537418" cy="3429000"/>
            <a:chOff x="6530382" y="1524000"/>
            <a:chExt cx="2537418" cy="3429000"/>
          </a:xfrm>
        </p:grpSpPr>
        <p:pic>
          <p:nvPicPr>
            <p:cNvPr id="13" name="Picture 2" descr="http://www.windows2universe.org/earth/Water/images/sm_temperature_depth.jpg"/>
            <p:cNvPicPr>
              <a:picLocks noChangeAspect="1" noChangeArrowheads="1"/>
            </p:cNvPicPr>
            <p:nvPr/>
          </p:nvPicPr>
          <p:blipFill>
            <a:blip r:embed="rId4" cstate="print"/>
            <a:srcRect/>
            <a:stretch>
              <a:fillRect/>
            </a:stretch>
          </p:blipFill>
          <p:spPr bwMode="auto">
            <a:xfrm>
              <a:off x="6530382" y="1524000"/>
              <a:ext cx="2537418" cy="3429000"/>
            </a:xfrm>
            <a:prstGeom prst="rect">
              <a:avLst/>
            </a:prstGeom>
            <a:noFill/>
          </p:spPr>
        </p:pic>
        <p:cxnSp>
          <p:nvCxnSpPr>
            <p:cNvPr id="14" name="Straight Connector 13"/>
            <p:cNvCxnSpPr/>
            <p:nvPr/>
          </p:nvCxnSpPr>
          <p:spPr bwMode="auto">
            <a:xfrm>
              <a:off x="7150444" y="2020332"/>
              <a:ext cx="18288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15" name="Rectangle 14"/>
            <p:cNvSpPr/>
            <p:nvPr/>
          </p:nvSpPr>
          <p:spPr>
            <a:xfrm>
              <a:off x="7475082" y="1789612"/>
              <a:ext cx="998991" cy="2616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Mixed Layer</a:t>
              </a:r>
              <a:endPar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sp>
        <p:nvSpPr>
          <p:cNvPr id="16" name="Rectangle 15"/>
          <p:cNvSpPr/>
          <p:nvPr/>
        </p:nvSpPr>
        <p:spPr>
          <a:xfrm>
            <a:off x="85697" y="5410200"/>
            <a:ext cx="5961888" cy="43088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err="1">
                <a:ln>
                  <a:noFill/>
                </a:ln>
                <a:solidFill>
                  <a:srgbClr val="FF0000"/>
                </a:solidFill>
                <a:effectLst/>
                <a:uLnTx/>
                <a:uFillTx/>
                <a:latin typeface="Arial Narrow" pitchFamily="34" charset="0"/>
                <a:ea typeface="ＭＳ Ｐゴシック" pitchFamily="-128" charset="-128"/>
                <a:cs typeface="+mn-cs"/>
              </a:rPr>
              <a:t>Thermocline</a:t>
            </a:r>
            <a:r>
              <a:rPr kumimoji="0" lang="en-US" sz="22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 = the layer with large vertical T gradient</a:t>
            </a:r>
            <a:endParaRPr kumimoji="0" lang="en-US" sz="2200" b="0"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bwMode="auto">
          <a:xfrm>
            <a:off x="1022350" y="334962"/>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The </a:t>
            </a:r>
            <a:r>
              <a:rPr lang="en-US" dirty="0" err="1">
                <a:solidFill>
                  <a:srgbClr val="9A0021"/>
                </a:solidFill>
                <a:latin typeface="Arial" pitchFamily="34" charset="0"/>
                <a:ea typeface="ＭＳ Ｐゴシック" pitchFamily="-128" charset="-128"/>
                <a:cs typeface="Arial" pitchFamily="34" charset="0"/>
              </a:rPr>
              <a:t>Bjerknes</a:t>
            </a:r>
            <a:r>
              <a:rPr lang="en-US" dirty="0">
                <a:solidFill>
                  <a:srgbClr val="9A0021"/>
                </a:solidFill>
                <a:latin typeface="Arial" pitchFamily="34" charset="0"/>
                <a:ea typeface="ＭＳ Ｐゴシック" pitchFamily="-128" charset="-128"/>
                <a:cs typeface="Arial" pitchFamily="34" charset="0"/>
              </a:rPr>
              <a:t> feedbacks </a:t>
            </a:r>
            <a:r>
              <a:rPr lang="en-US" dirty="0">
                <a:solidFill>
                  <a:srgbClr val="FF0000"/>
                </a:solidFill>
                <a:latin typeface="Arial" pitchFamily="34" charset="0"/>
                <a:ea typeface="ＭＳ Ｐゴシック" pitchFamily="-128" charset="-128"/>
                <a:cs typeface="Arial" pitchFamily="34" charset="0"/>
              </a:rPr>
              <a:t>(warm phase)</a:t>
            </a:r>
          </a:p>
        </p:txBody>
      </p:sp>
      <p:grpSp>
        <p:nvGrpSpPr>
          <p:cNvPr id="2" name="Group 11"/>
          <p:cNvGrpSpPr>
            <a:grpSpLocks/>
          </p:cNvGrpSpPr>
          <p:nvPr/>
        </p:nvGrpSpPr>
        <p:grpSpPr bwMode="auto">
          <a:xfrm>
            <a:off x="2759075" y="336550"/>
            <a:ext cx="5173662" cy="419100"/>
            <a:chOff x="797" y="1188"/>
            <a:chExt cx="4139" cy="274"/>
          </a:xfrm>
        </p:grpSpPr>
        <p:sp>
          <p:nvSpPr>
            <p:cNvPr id="16392"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6393"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6389" name="Text Box 14"/>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24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Positive feedback </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loop reinforces initial anomaly</a:t>
            </a:r>
          </a:p>
        </p:txBody>
      </p:sp>
      <p:pic>
        <p:nvPicPr>
          <p:cNvPr id="16390" name="Picture 17" descr="Bjerknes_hypoth_nino"/>
          <p:cNvPicPr>
            <a:picLocks noChangeAspect="1" noChangeArrowheads="1"/>
          </p:cNvPicPr>
          <p:nvPr/>
        </p:nvPicPr>
        <p:blipFill>
          <a:blip r:embed="rId3" cstate="print"/>
          <a:srcRect/>
          <a:stretch>
            <a:fillRect/>
          </a:stretch>
        </p:blipFill>
        <p:spPr bwMode="auto">
          <a:xfrm>
            <a:off x="461963" y="1247775"/>
            <a:ext cx="8199437" cy="47736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0" name="TextBox 9"/>
          <p:cNvSpPr txBox="1"/>
          <p:nvPr/>
        </p:nvSpPr>
        <p:spPr>
          <a:xfrm>
            <a:off x="3861836" y="2133600"/>
            <a:ext cx="1293944"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in the east</a:t>
            </a:r>
          </a:p>
        </p:txBody>
      </p:sp>
      <p:pic>
        <p:nvPicPr>
          <p:cNvPr id="11" name="Picture 5" descr="Bjerknes"/>
          <p:cNvPicPr>
            <a:picLocks noChangeAspect="1" noChangeArrowheads="1"/>
          </p:cNvPicPr>
          <p:nvPr/>
        </p:nvPicPr>
        <p:blipFill>
          <a:blip r:embed="rId4" cstate="print"/>
          <a:srcRect/>
          <a:stretch>
            <a:fillRect/>
          </a:stretch>
        </p:blipFill>
        <p:spPr bwMode="auto">
          <a:xfrm>
            <a:off x="228600" y="381001"/>
            <a:ext cx="1752600" cy="2155264"/>
          </a:xfrm>
          <a:prstGeom prst="rect">
            <a:avLst/>
          </a:prstGeom>
          <a:noFill/>
          <a:ln w="9525">
            <a:noFill/>
            <a:miter lim="800000"/>
            <a:headEnd/>
            <a:tailEnd/>
          </a:ln>
        </p:spPr>
      </p:pic>
      <p:sp>
        <p:nvSpPr>
          <p:cNvPr id="12" name="Text Box 7"/>
          <p:cNvSpPr txBox="1">
            <a:spLocks noChangeArrowheads="1"/>
          </p:cNvSpPr>
          <p:nvPr/>
        </p:nvSpPr>
        <p:spPr bwMode="auto">
          <a:xfrm>
            <a:off x="-39526" y="76200"/>
            <a:ext cx="2477926" cy="307777"/>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Jakob</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Bjerknes</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(1897-1975) </a:t>
            </a:r>
          </a:p>
        </p:txBody>
      </p:sp>
      <p:sp>
        <p:nvSpPr>
          <p:cNvPr id="13" name="Rectangle 12"/>
          <p:cNvSpPr/>
          <p:nvPr/>
        </p:nvSpPr>
        <p:spPr>
          <a:xfrm>
            <a:off x="1600200" y="762000"/>
            <a:ext cx="7086600" cy="3539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Narrow" pitchFamily="34" charset="0"/>
                <a:ea typeface="+mn-ea"/>
                <a:cs typeface="+mn-cs"/>
              </a:rPr>
              <a:t>Norwegian-American meteorologist, founded UCLA Dept. of Meteorology</a:t>
            </a:r>
          </a:p>
        </p:txBody>
      </p:sp>
      <p:sp>
        <p:nvSpPr>
          <p:cNvPr id="14" name="TextBox 13"/>
          <p:cNvSpPr txBox="1"/>
          <p:nvPr/>
        </p:nvSpPr>
        <p:spPr>
          <a:xfrm>
            <a:off x="6477000" y="1654314"/>
            <a:ext cx="1477840" cy="707886"/>
          </a:xfrm>
          <a:prstGeom prst="rect">
            <a:avLst/>
          </a:prstGeom>
          <a:solidFill>
            <a:schemeClr val="bg1"/>
          </a:solidFill>
          <a:ln w="19050">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Weakening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SLP gradient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5" descr="Bjerknes_hypoth_nina"/>
          <p:cNvPicPr>
            <a:picLocks noChangeAspect="1" noChangeArrowheads="1"/>
          </p:cNvPicPr>
          <p:nvPr/>
        </p:nvPicPr>
        <p:blipFill>
          <a:blip r:embed="rId3" cstate="print"/>
          <a:srcRect/>
          <a:stretch>
            <a:fillRect/>
          </a:stretch>
        </p:blipFill>
        <p:spPr bwMode="auto">
          <a:xfrm>
            <a:off x="457200" y="1247775"/>
            <a:ext cx="8208963" cy="4787900"/>
          </a:xfrm>
          <a:prstGeom prst="rect">
            <a:avLst/>
          </a:prstGeom>
          <a:noFill/>
          <a:ln w="9525">
            <a:noFill/>
            <a:miter lim="800000"/>
            <a:headEnd/>
            <a:tailEnd/>
          </a:ln>
        </p:spPr>
      </p:pic>
      <p:sp>
        <p:nvSpPr>
          <p:cNvPr id="17411" name="Rectangle 2"/>
          <p:cNvSpPr>
            <a:spLocks noGrp="1" noChangeArrowheads="1"/>
          </p:cNvSpPr>
          <p:nvPr>
            <p:ph type="title"/>
          </p:nvPr>
        </p:nvSpPr>
        <p:spPr bwMode="auto">
          <a:xfrm>
            <a:off x="227013" y="193675"/>
            <a:ext cx="8655050" cy="427038"/>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The </a:t>
            </a:r>
            <a:r>
              <a:rPr lang="en-US" dirty="0" err="1">
                <a:solidFill>
                  <a:srgbClr val="9A0021"/>
                </a:solidFill>
                <a:latin typeface="Arial" pitchFamily="34" charset="0"/>
                <a:ea typeface="ＭＳ Ｐゴシック" pitchFamily="-128" charset="-128"/>
                <a:cs typeface="Arial" pitchFamily="34" charset="0"/>
              </a:rPr>
              <a:t>Bjerknes</a:t>
            </a:r>
            <a:r>
              <a:rPr lang="en-US" dirty="0">
                <a:solidFill>
                  <a:srgbClr val="9A0021"/>
                </a:solidFill>
                <a:latin typeface="Arial" pitchFamily="34" charset="0"/>
                <a:ea typeface="ＭＳ Ｐゴシック" pitchFamily="-128" charset="-128"/>
                <a:cs typeface="Arial" pitchFamily="34" charset="0"/>
              </a:rPr>
              <a:t> feedbacks  </a:t>
            </a:r>
            <a:r>
              <a:rPr lang="en-US" dirty="0">
                <a:solidFill>
                  <a:srgbClr val="0070C0"/>
                </a:solidFill>
                <a:latin typeface="Arial" pitchFamily="34" charset="0"/>
                <a:ea typeface="ＭＳ Ｐゴシック" pitchFamily="-128" charset="-128"/>
                <a:cs typeface="Arial" pitchFamily="34" charset="0"/>
              </a:rPr>
              <a:t>(cold phase)</a:t>
            </a:r>
          </a:p>
        </p:txBody>
      </p:sp>
      <p:grpSp>
        <p:nvGrpSpPr>
          <p:cNvPr id="2" name="Group 9"/>
          <p:cNvGrpSpPr>
            <a:grpSpLocks/>
          </p:cNvGrpSpPr>
          <p:nvPr/>
        </p:nvGrpSpPr>
        <p:grpSpPr bwMode="auto">
          <a:xfrm>
            <a:off x="1963738" y="228600"/>
            <a:ext cx="5173662" cy="419100"/>
            <a:chOff x="797" y="1188"/>
            <a:chExt cx="4139" cy="274"/>
          </a:xfrm>
        </p:grpSpPr>
        <p:sp>
          <p:nvSpPr>
            <p:cNvPr id="17416" name="Line 10"/>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7417" name="Line 11"/>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7413" name="Text Box 13"/>
          <p:cNvSpPr txBox="1">
            <a:spLocks noChangeArrowheads="1"/>
          </p:cNvSpPr>
          <p:nvPr/>
        </p:nvSpPr>
        <p:spPr bwMode="auto">
          <a:xfrm>
            <a:off x="38100" y="6069013"/>
            <a:ext cx="9105900"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t>
            </a:r>
            <a:r>
              <a:rPr kumimoji="0" lang="en-US" sz="2400" b="1" i="0" u="none" strike="noStrike" kern="1200" cap="none" spc="0" normalizeH="0" baseline="0" noProof="0" dirty="0">
                <a:ln>
                  <a:noFill/>
                </a:ln>
                <a:solidFill>
                  <a:srgbClr val="FF0000"/>
                </a:solidFill>
                <a:effectLst/>
                <a:uLnTx/>
                <a:uFillTx/>
                <a:latin typeface="Arial Narrow" pitchFamily="34" charset="0"/>
                <a:ea typeface="ＭＳ Ｐゴシック" pitchFamily="-128" charset="-128"/>
                <a:cs typeface="+mn-cs"/>
              </a:rPr>
              <a:t>Positive feedback </a:t>
            </a:r>
            <a:r>
              <a:rPr kumimoji="0" lang="en-US" sz="24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loop reinforces initial anomaly</a:t>
            </a:r>
          </a:p>
        </p:txBody>
      </p:sp>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0" name="TextBox 9"/>
          <p:cNvSpPr txBox="1"/>
          <p:nvPr/>
        </p:nvSpPr>
        <p:spPr>
          <a:xfrm>
            <a:off x="3887656" y="2114490"/>
            <a:ext cx="1293944"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in the east</a:t>
            </a:r>
          </a:p>
        </p:txBody>
      </p:sp>
      <p:sp>
        <p:nvSpPr>
          <p:cNvPr id="11" name="TextBox 10"/>
          <p:cNvSpPr txBox="1"/>
          <p:nvPr/>
        </p:nvSpPr>
        <p:spPr>
          <a:xfrm>
            <a:off x="6477000" y="1654314"/>
            <a:ext cx="1477840" cy="707886"/>
          </a:xfrm>
          <a:prstGeom prst="rect">
            <a:avLst/>
          </a:prstGeom>
          <a:solidFill>
            <a:schemeClr val="bg1"/>
          </a:solidFill>
          <a:ln w="19050">
            <a:solidFill>
              <a:schemeClr val="tx1"/>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Enhanced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SLP gradient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3"/>
          <p:cNvSpPr>
            <a:spLocks noChangeArrowheads="1"/>
          </p:cNvSpPr>
          <p:nvPr/>
        </p:nvSpPr>
        <p:spPr bwMode="auto">
          <a:xfrm>
            <a:off x="155575" y="596900"/>
            <a:ext cx="8831263" cy="3517900"/>
          </a:xfrm>
          <a:prstGeom prst="rect">
            <a:avLst/>
          </a:prstGeom>
          <a:solidFill>
            <a:schemeClr val="bg1"/>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pic>
        <p:nvPicPr>
          <p:cNvPr id="13315" name="Picture 17" descr="nino"/>
          <p:cNvPicPr>
            <a:picLocks noChangeArrowheads="1"/>
          </p:cNvPicPr>
          <p:nvPr/>
        </p:nvPicPr>
        <p:blipFill>
          <a:blip r:embed="rId3" cstate="print"/>
          <a:srcRect/>
          <a:stretch>
            <a:fillRect/>
          </a:stretch>
        </p:blipFill>
        <p:spPr bwMode="auto">
          <a:xfrm>
            <a:off x="274638" y="636587"/>
            <a:ext cx="8588375" cy="3373438"/>
          </a:xfrm>
          <a:prstGeom prst="rect">
            <a:avLst/>
          </a:prstGeom>
          <a:noFill/>
          <a:ln w="9525">
            <a:noFill/>
            <a:miter lim="800000"/>
            <a:headEnd/>
            <a:tailEnd/>
          </a:ln>
        </p:spPr>
      </p:pic>
      <p:sp>
        <p:nvSpPr>
          <p:cNvPr id="13316" name="Rectangle 4"/>
          <p:cNvSpPr>
            <a:spLocks noGrp="1" noChangeArrowheads="1"/>
          </p:cNvSpPr>
          <p:nvPr>
            <p:ph type="title"/>
          </p:nvPr>
        </p:nvSpPr>
        <p:spPr bwMode="auto">
          <a:xfrm>
            <a:off x="0" y="76200"/>
            <a:ext cx="9144000" cy="498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pitchFamily="34" charset="0"/>
                <a:ea typeface="ＭＳ Ｐゴシック" pitchFamily="-128" charset="-128"/>
                <a:cs typeface="Arial" pitchFamily="34" charset="0"/>
              </a:rPr>
              <a:t>Pacific basin under </a:t>
            </a:r>
            <a:r>
              <a:rPr lang="en-US" dirty="0">
                <a:solidFill>
                  <a:srgbClr val="FF0000"/>
                </a:solidFill>
                <a:latin typeface="Arial" pitchFamily="34" charset="0"/>
                <a:ea typeface="ＭＳ Ｐゴシック" pitchFamily="-128" charset="-128"/>
                <a:cs typeface="Arial" pitchFamily="34" charset="0"/>
              </a:rPr>
              <a:t>El Niño</a:t>
            </a:r>
            <a:r>
              <a:rPr lang="en-US" dirty="0">
                <a:solidFill>
                  <a:srgbClr val="9A0021"/>
                </a:solidFill>
                <a:latin typeface="Arial" pitchFamily="34" charset="0"/>
                <a:ea typeface="ＭＳ Ｐゴシック" pitchFamily="-128" charset="-128"/>
                <a:cs typeface="Arial" pitchFamily="34" charset="0"/>
              </a:rPr>
              <a:t> </a:t>
            </a:r>
            <a:r>
              <a:rPr lang="en-US" dirty="0">
                <a:solidFill>
                  <a:srgbClr val="FF0000"/>
                </a:solidFill>
                <a:latin typeface="Arial" pitchFamily="34" charset="0"/>
                <a:ea typeface="ＭＳ Ｐゴシック" pitchFamily="-128" charset="-128"/>
                <a:cs typeface="Arial" pitchFamily="34" charset="0"/>
              </a:rPr>
              <a:t>(warm) </a:t>
            </a:r>
            <a:r>
              <a:rPr lang="en-US" dirty="0">
                <a:solidFill>
                  <a:srgbClr val="9A0021"/>
                </a:solidFill>
                <a:latin typeface="Arial" pitchFamily="34" charset="0"/>
                <a:ea typeface="ＭＳ Ｐゴシック" pitchFamily="-128" charset="-128"/>
                <a:cs typeface="Arial" pitchFamily="34" charset="0"/>
              </a:rPr>
              <a:t>conditions</a:t>
            </a:r>
            <a:endParaRPr lang="en-US" dirty="0">
              <a:latin typeface="Arial" pitchFamily="34" charset="0"/>
              <a:ea typeface="ＭＳ Ｐゴシック" pitchFamily="-128" charset="-128"/>
              <a:cs typeface="Arial" pitchFamily="34" charset="0"/>
            </a:endParaRPr>
          </a:p>
        </p:txBody>
      </p:sp>
      <p:grpSp>
        <p:nvGrpSpPr>
          <p:cNvPr id="2" name="Group 11"/>
          <p:cNvGrpSpPr>
            <a:grpSpLocks/>
          </p:cNvGrpSpPr>
          <p:nvPr/>
        </p:nvGrpSpPr>
        <p:grpSpPr bwMode="auto">
          <a:xfrm>
            <a:off x="1890713" y="88900"/>
            <a:ext cx="5378450" cy="419100"/>
            <a:chOff x="797" y="1188"/>
            <a:chExt cx="4139" cy="274"/>
          </a:xfrm>
        </p:grpSpPr>
        <p:sp>
          <p:nvSpPr>
            <p:cNvPr id="13324" name="Line 12"/>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3325" name="Line 13"/>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3320" name="Text Box 24"/>
          <p:cNvSpPr txBox="1">
            <a:spLocks noChangeArrowheads="1"/>
          </p:cNvSpPr>
          <p:nvPr/>
        </p:nvSpPr>
        <p:spPr bwMode="auto">
          <a:xfrm>
            <a:off x="38100" y="4045565"/>
            <a:ext cx="9105900" cy="2708434"/>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6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Warmer SST in the east; rainfall tends to spread eastward</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Trade winds weaken due to reduced SST and SLP west-east gradient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Unbalanced eastward PGF in ocean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anomalous eastward surface currents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a:t>
            </a: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sym typeface="Wingdings" pitchFamily="2" charset="2"/>
              </a:rPr>
              <a:t>thermocline</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a:t>
            </a:r>
            <a:r>
              <a:rPr kumimoji="0" lang="en-US" sz="1200" b="1" i="0" u="none" strike="noStrike" kern="1200" cap="none" spc="0" normalizeH="0" baseline="0" noProof="0" dirty="0">
                <a:ln>
                  <a:noFill/>
                </a:ln>
                <a:solidFill>
                  <a:srgbClr val="000000"/>
                </a:solidFill>
                <a:effectLst/>
                <a:uLnTx/>
                <a:uFillTx/>
                <a:latin typeface="Times New Roman" pitchFamily="28" charset="0"/>
                <a:ea typeface="ＭＳ Ｐゴシック" pitchFamily="-128" charset="-128"/>
                <a:cs typeface="+mn-cs"/>
              </a:rPr>
              <a:t>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deepens in the east but shallows in the west </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subsurface cold anomalies appear in the west</a:t>
            </a:r>
            <a:endPar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Upwelling brings up water less cold than normal in the east</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further increases SST in the east (</a:t>
            </a:r>
            <a:r>
              <a:rPr kumimoji="0" lang="en-US" sz="14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Bjerknes</a:t>
            </a: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feedbacks)</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As more warm surface water is moved to east, the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rPr>
              <a:t>shallowed</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 reaches the western boundary and it runs out of warm water </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west sea level decreases, PGF decreases to balance the weakened wind force, eastward transport of warm </a:t>
            </a:r>
            <a:r>
              <a:rPr kumimoji="0" lang="en-US" sz="1200" b="1" i="0" u="none" strike="noStrike" kern="1200" cap="none" spc="0" normalizeH="0" baseline="0" noProof="0">
                <a:ln>
                  <a:noFill/>
                </a:ln>
                <a:solidFill>
                  <a:srgbClr val="FF0000"/>
                </a:solidFill>
                <a:effectLst/>
                <a:uLnTx/>
                <a:uFillTx/>
                <a:latin typeface="Times New Roman" pitchFamily="28" charset="0"/>
                <a:ea typeface="ＭＳ Ｐゴシック" pitchFamily="-128" charset="-128"/>
                <a:cs typeface="+mn-cs"/>
                <a:sym typeface="Wingdings" pitchFamily="2" charset="2"/>
              </a:rPr>
              <a:t>water weakens,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sym typeface="Wingdings" pitchFamily="2" charset="2"/>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and SST anomalies are reduced in east SST and wind anomalies disappear, El Niño ends   without the anomalous winds, wind force exceeds PGF, surface warm water moves westward, the shallow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sym typeface="Wingdings" pitchFamily="2" charset="2"/>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anomalies or cold subsurface water moves eastward  start of the next La Niña.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However, this cycle may be delayed if surface wind anomalies can be sustained (e.g. by MJO or other perturbations), or the SST in the east does not return to normal after the eastward transport of surface water stops (e.g., due to reduced upwelling of cold waters). This may lead to some El Nino events lasting for 2-4 years, instead of one season.</a:t>
            </a:r>
            <a:endParaRPr kumimoji="0" lang="en-US" sz="14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20">
                                            <p:txEl>
                                              <p:pRg st="5" end="5"/>
                                            </p:txEl>
                                          </p:spTgt>
                                        </p:tgtEl>
                                        <p:attrNameLst>
                                          <p:attrName>style.visibility</p:attrName>
                                        </p:attrNameLst>
                                      </p:cBhvr>
                                      <p:to>
                                        <p:strVal val="visible"/>
                                      </p:to>
                                    </p:set>
                                    <p:animEffect transition="in" filter="blinds(horizontal)">
                                      <p:cBhvr>
                                        <p:cTn id="7" dur="500"/>
                                        <p:tgtEl>
                                          <p:spTgt spid="13320">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20">
                                            <p:txEl>
                                              <p:pRg st="6" end="6"/>
                                            </p:txEl>
                                          </p:spTgt>
                                        </p:tgtEl>
                                        <p:attrNameLst>
                                          <p:attrName>style.visibility</p:attrName>
                                        </p:attrNameLst>
                                      </p:cBhvr>
                                      <p:to>
                                        <p:strVal val="visible"/>
                                      </p:to>
                                    </p:set>
                                    <p:animEffect transition="in" filter="blinds(horizontal)">
                                      <p:cBhvr>
                                        <p:cTn id="12" dur="500"/>
                                        <p:tgtEl>
                                          <p:spTgt spid="1332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15" descr="ENSO_stages"/>
          <p:cNvPicPr>
            <a:picLocks noChangeAspect="1" noChangeArrowheads="1"/>
          </p:cNvPicPr>
          <p:nvPr/>
        </p:nvPicPr>
        <p:blipFill>
          <a:blip r:embed="rId3" cstate="print"/>
          <a:srcRect/>
          <a:stretch>
            <a:fillRect/>
          </a:stretch>
        </p:blipFill>
        <p:spPr bwMode="auto">
          <a:xfrm>
            <a:off x="4208463" y="1108075"/>
            <a:ext cx="4776787" cy="5502275"/>
          </a:xfrm>
          <a:prstGeom prst="rect">
            <a:avLst/>
          </a:prstGeom>
          <a:noFill/>
          <a:ln w="9525">
            <a:noFill/>
            <a:miter lim="800000"/>
            <a:headEnd/>
            <a:tailEnd/>
          </a:ln>
        </p:spPr>
      </p:pic>
      <p:sp>
        <p:nvSpPr>
          <p:cNvPr id="34819" name="Rectangle 4"/>
          <p:cNvSpPr>
            <a:spLocks noGrp="1" noChangeArrowheads="1"/>
          </p:cNvSpPr>
          <p:nvPr>
            <p:ph type="title"/>
          </p:nvPr>
        </p:nvSpPr>
        <p:spPr bwMode="auto">
          <a:xfrm>
            <a:off x="227013" y="134938"/>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Response of the </a:t>
            </a:r>
            <a:r>
              <a:rPr lang="en-US" dirty="0">
                <a:solidFill>
                  <a:srgbClr val="FF0000"/>
                </a:solidFill>
                <a:latin typeface="Arial Narrow" panose="020B0606020202030204" pitchFamily="34" charset="0"/>
                <a:ea typeface="ＭＳ Ｐゴシック" pitchFamily="-128" charset="-128"/>
              </a:rPr>
              <a:t>ocean</a:t>
            </a:r>
            <a:r>
              <a:rPr lang="en-US" dirty="0">
                <a:solidFill>
                  <a:srgbClr val="9A0021"/>
                </a:solidFill>
                <a:latin typeface="Arial Narrow" panose="020B0606020202030204" pitchFamily="34" charset="0"/>
                <a:ea typeface="ＭＳ Ｐゴシック" pitchFamily="-128" charset="-128"/>
              </a:rPr>
              <a:t> to a </a:t>
            </a:r>
            <a:r>
              <a:rPr lang="en-US" dirty="0">
                <a:latin typeface="Arial Narrow" panose="020B0606020202030204" pitchFamily="34" charset="0"/>
                <a:ea typeface="ＭＳ Ｐゴシック" pitchFamily="-128" charset="-128"/>
              </a:rPr>
              <a:t>westerly</a:t>
            </a:r>
            <a:r>
              <a:rPr lang="en-US" dirty="0">
                <a:solidFill>
                  <a:srgbClr val="9A0021"/>
                </a:solidFill>
                <a:latin typeface="Arial Narrow" panose="020B0606020202030204" pitchFamily="34" charset="0"/>
                <a:ea typeface="ＭＳ Ｐゴシック" pitchFamily="-128" charset="-128"/>
              </a:rPr>
              <a:t> wind anomaly</a:t>
            </a:r>
            <a:endParaRPr lang="en-US" dirty="0">
              <a:latin typeface="Arial Narrow" panose="020B0606020202030204" pitchFamily="34" charset="0"/>
              <a:ea typeface="ＭＳ Ｐゴシック" pitchFamily="-128" charset="-128"/>
            </a:endParaRPr>
          </a:p>
        </p:txBody>
      </p:sp>
      <p:grpSp>
        <p:nvGrpSpPr>
          <p:cNvPr id="2" name="Group 8"/>
          <p:cNvGrpSpPr>
            <a:grpSpLocks/>
          </p:cNvGrpSpPr>
          <p:nvPr/>
        </p:nvGrpSpPr>
        <p:grpSpPr bwMode="auto">
          <a:xfrm>
            <a:off x="1274763" y="188913"/>
            <a:ext cx="6567487" cy="419100"/>
            <a:chOff x="797" y="1188"/>
            <a:chExt cx="4139" cy="274"/>
          </a:xfrm>
        </p:grpSpPr>
        <p:sp>
          <p:nvSpPr>
            <p:cNvPr id="34831" name="Line 9"/>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34832" name="Line 10"/>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34822" name="Text Box 11"/>
          <p:cNvSpPr txBox="1">
            <a:spLocks noChangeArrowheads="1"/>
          </p:cNvSpPr>
          <p:nvPr/>
        </p:nvSpPr>
        <p:spPr bwMode="auto">
          <a:xfrm>
            <a:off x="152400" y="990600"/>
            <a:ext cx="4157663" cy="582467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To east of the wind anomalies, equatorial jet </a:t>
            </a:r>
            <a:r>
              <a:rPr kumimoji="0" lang="en-US" sz="1600" b="1" i="0" u="none" strike="noStrike" kern="1200" cap="none" spc="0" normalizeH="0" baseline="0" noProof="0" dirty="0">
                <a:ln>
                  <a:noFill/>
                </a:ln>
                <a:solidFill>
                  <a:srgbClr val="000000"/>
                </a:solidFill>
                <a:effectLst/>
                <a:uLnTx/>
                <a:uFillTx/>
                <a:latin typeface="Arial Narrow" pitchFamily="34" charset="0"/>
                <a:ea typeface="ＭＳ Ｐゴシック" pitchFamily="-128" charset="-128"/>
                <a:cs typeface="+mn-cs"/>
              </a:rPr>
              <a:t>(Kelvin wave)</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extends east, deepening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thermocline</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ＭＳ Ｐゴシック" pitchFamily="-128" charset="-128"/>
                <a:cs typeface="+mn-cs"/>
              </a:rPr>
              <a:t>H</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and increases SST in east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To west, inflow of water to jet (in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ocn</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upper layer)  comes from off the equator </a:t>
            </a:r>
            <a:r>
              <a:rPr kumimoji="0" lang="en-US" sz="1600" b="1" i="0" u="none" strike="noStrike" kern="1200" cap="none" spc="0" normalizeH="0" baseline="0" noProof="0" dirty="0">
                <a:ln>
                  <a:noFill/>
                </a:ln>
                <a:solidFill>
                  <a:srgbClr val="000000"/>
                </a:solidFill>
                <a:effectLst/>
                <a:uLnTx/>
                <a:uFillTx/>
                <a:latin typeface="Arial Narrow" pitchFamily="34" charset="0"/>
                <a:ea typeface="ＭＳ Ｐゴシック" pitchFamily="-128" charset="-128"/>
                <a:cs typeface="+mn-cs"/>
              </a:rPr>
              <a:t>(but little effect on SST)</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1050" b="1" i="0" u="none" strike="noStrike" kern="1200" cap="none" spc="0" normalizeH="0" baseline="0" noProof="0" dirty="0">
              <a:ln>
                <a:noFill/>
              </a:ln>
              <a:solidFill>
                <a:srgbClr val="000000"/>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Shallow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thermocline</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in west extends westward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Rossby</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wave), as mass transferred to east by jet</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When it reaches western boundary, it can   no longer supply mass by extending the  shallow region. Oceanic PGF weakens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balance the wind force. </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7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Weakening of jet extends eastward, ending warm phase</a:t>
            </a:r>
          </a:p>
          <a:p>
            <a:pPr marL="0" marR="0" lvl="0" indent="0" algn="l" defTabSz="914400" rtl="0" eaLnBrk="1" fontAlgn="base" latinLnBrk="0" hangingPunct="1">
              <a:lnSpc>
                <a:spcPct val="100000"/>
              </a:lnSpc>
              <a:spcBef>
                <a:spcPct val="0"/>
              </a:spcBef>
              <a:spcAft>
                <a:spcPct val="0"/>
              </a:spcAft>
              <a:buClrTx/>
              <a:buSzTx/>
              <a:buFontTx/>
              <a:buChar char="•"/>
              <a:tabLst/>
              <a:defRPr/>
            </a:pPr>
            <a:endParaRPr kumimoji="0" lang="en-US" sz="9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As wind anomalies weaken, shallow </a:t>
            </a:r>
            <a:r>
              <a:rPr kumimoji="0" lang="en-US" sz="1800" b="1" i="0" u="none" strike="noStrike" kern="1200" cap="none" spc="0" normalizeH="0" baseline="0" noProof="0" dirty="0" err="1">
                <a:ln>
                  <a:noFill/>
                </a:ln>
                <a:solidFill>
                  <a:srgbClr val="003366"/>
                </a:solidFill>
                <a:effectLst/>
                <a:uLnTx/>
                <a:uFillTx/>
                <a:latin typeface="Arial Narrow" pitchFamily="34" charset="0"/>
                <a:ea typeface="ＭＳ Ｐゴシック" pitchFamily="-128" charset="-128"/>
                <a:cs typeface="+mn-cs"/>
              </a:rPr>
              <a:t>thermocline</a:t>
            </a:r>
            <a:r>
              <a:rPr kumimoji="0" lang="en-US" sz="18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extends eastward: transition to cold phase</a:t>
            </a:r>
          </a:p>
        </p:txBody>
      </p:sp>
      <p:sp>
        <p:nvSpPr>
          <p:cNvPr id="34823" name="Text Box 12"/>
          <p:cNvSpPr txBox="1">
            <a:spLocks noChangeArrowheads="1"/>
          </p:cNvSpPr>
          <p:nvPr/>
        </p:nvSpPr>
        <p:spPr bwMode="auto">
          <a:xfrm>
            <a:off x="4787900" y="1131888"/>
            <a:ext cx="2698750" cy="36988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28" charset="0"/>
                <a:ea typeface="ＭＳ Ｐゴシック" pitchFamily="-128" charset="-128"/>
                <a:cs typeface="+mn-cs"/>
              </a:rPr>
              <a:t>Wind </a:t>
            </a:r>
            <a:r>
              <a:rPr kumimoji="0" lang="en-US" sz="1800" b="0" i="0" u="none" strike="noStrike" kern="1200" cap="none" spc="0" normalizeH="0" baseline="0" noProof="0" dirty="0" err="1">
                <a:ln>
                  <a:noFill/>
                </a:ln>
                <a:solidFill>
                  <a:srgbClr val="000000"/>
                </a:solidFill>
                <a:effectLst/>
                <a:uLnTx/>
                <a:uFillTx/>
                <a:latin typeface="Times New Roman" pitchFamily="28" charset="0"/>
                <a:ea typeface="ＭＳ Ｐゴシック" pitchFamily="-128" charset="-128"/>
                <a:cs typeface="+mn-cs"/>
              </a:rPr>
              <a:t>anoms</a:t>
            </a:r>
            <a:r>
              <a:rPr kumimoji="0" lang="en-US" sz="1800" b="0" i="0" u="none" strike="noStrike" kern="1200" cap="none" spc="0" normalizeH="0" baseline="0" noProof="0" dirty="0">
                <a:ln>
                  <a:noFill/>
                </a:ln>
                <a:solidFill>
                  <a:srgbClr val="FFFF00"/>
                </a:solidFill>
                <a:effectLst/>
                <a:uLnTx/>
                <a:uFillTx/>
                <a:latin typeface="Times New Roman" pitchFamily="28" charset="0"/>
                <a:ea typeface="ＭＳ Ｐゴシック" pitchFamily="-128" charset="-128"/>
                <a:cs typeface="+mn-cs"/>
              </a:rPr>
              <a:t>         </a:t>
            </a:r>
            <a:r>
              <a:rPr kumimoji="0" lang="en-US" sz="1800" b="0" i="0" u="none" strike="noStrike" kern="1200" cap="none" spc="0" normalizeH="0" baseline="0" noProof="0" dirty="0">
                <a:ln>
                  <a:noFill/>
                </a:ln>
                <a:solidFill>
                  <a:srgbClr val="000000"/>
                </a:solidFill>
                <a:effectLst/>
                <a:uLnTx/>
                <a:uFillTx/>
                <a:latin typeface="Times New Roman" pitchFamily="28" charset="0"/>
                <a:ea typeface="ＭＳ Ｐゴシック" pitchFamily="-128" charset="-128"/>
                <a:cs typeface="+mn-cs"/>
              </a:rPr>
              <a:t>currents</a:t>
            </a:r>
          </a:p>
        </p:txBody>
      </p:sp>
      <p:sp>
        <p:nvSpPr>
          <p:cNvPr id="34824" name="Text Box 13"/>
          <p:cNvSpPr txBox="1">
            <a:spLocks noChangeArrowheads="1"/>
          </p:cNvSpPr>
          <p:nvPr/>
        </p:nvSpPr>
        <p:spPr bwMode="auto">
          <a:xfrm>
            <a:off x="5881688" y="1898650"/>
            <a:ext cx="2544762" cy="366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D90000"/>
                </a:solidFill>
                <a:effectLst/>
                <a:uLnTx/>
                <a:uFillTx/>
                <a:latin typeface="Times New Roman" pitchFamily="28" charset="0"/>
                <a:ea typeface="ＭＳ Ｐゴシック" pitchFamily="-128" charset="-128"/>
                <a:cs typeface="+mn-cs"/>
              </a:rPr>
              <a:t>Deep Thermocline anoms</a:t>
            </a:r>
          </a:p>
        </p:txBody>
      </p:sp>
      <p:sp>
        <p:nvSpPr>
          <p:cNvPr id="34825" name="Text Box 14"/>
          <p:cNvSpPr txBox="1">
            <a:spLocks noChangeArrowheads="1"/>
          </p:cNvSpPr>
          <p:nvPr/>
        </p:nvSpPr>
        <p:spPr bwMode="auto">
          <a:xfrm>
            <a:off x="77788" y="533400"/>
            <a:ext cx="5692584"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62704"/>
                </a:solidFill>
                <a:effectLst/>
                <a:uLnTx/>
                <a:uFillTx/>
                <a:latin typeface="Arial Narrow" pitchFamily="34" charset="0"/>
                <a:ea typeface="ＭＳ Ｐゴシック" pitchFamily="-128" charset="-128"/>
                <a:cs typeface="+mn-cs"/>
              </a:rPr>
              <a:t>Re:  Onset and demise of El Niño warm phase</a:t>
            </a:r>
          </a:p>
        </p:txBody>
      </p:sp>
      <p:pic>
        <p:nvPicPr>
          <p:cNvPr id="34826" name="Picture 16" descr="ENSO_stages_CurrentArrow"/>
          <p:cNvPicPr>
            <a:picLocks noChangeAspect="1" noChangeArrowheads="1"/>
          </p:cNvPicPr>
          <p:nvPr/>
        </p:nvPicPr>
        <p:blipFill>
          <a:blip r:embed="rId4" cstate="print"/>
          <a:srcRect/>
          <a:stretch>
            <a:fillRect/>
          </a:stretch>
        </p:blipFill>
        <p:spPr bwMode="auto">
          <a:xfrm>
            <a:off x="4562475" y="1271588"/>
            <a:ext cx="347663" cy="107950"/>
          </a:xfrm>
          <a:prstGeom prst="rect">
            <a:avLst/>
          </a:prstGeom>
          <a:noFill/>
          <a:ln w="9525">
            <a:noFill/>
            <a:miter lim="800000"/>
            <a:headEnd/>
            <a:tailEnd/>
          </a:ln>
        </p:spPr>
      </p:pic>
      <p:pic>
        <p:nvPicPr>
          <p:cNvPr id="34827" name="Picture 17" descr="ENSO_stages_WindArrow"/>
          <p:cNvPicPr>
            <a:picLocks noChangeAspect="1" noChangeArrowheads="1"/>
          </p:cNvPicPr>
          <p:nvPr/>
        </p:nvPicPr>
        <p:blipFill>
          <a:blip r:embed="rId5" cstate="print"/>
          <a:srcRect/>
          <a:stretch>
            <a:fillRect/>
          </a:stretch>
        </p:blipFill>
        <p:spPr bwMode="auto">
          <a:xfrm>
            <a:off x="6335713" y="1322388"/>
            <a:ext cx="193675" cy="30162"/>
          </a:xfrm>
          <a:prstGeom prst="rect">
            <a:avLst/>
          </a:prstGeom>
          <a:noFill/>
          <a:ln w="9525">
            <a:noFill/>
            <a:miter lim="800000"/>
            <a:headEnd/>
            <a:tailEnd/>
          </a:ln>
        </p:spPr>
      </p:pic>
      <p:pic>
        <p:nvPicPr>
          <p:cNvPr id="34829" name="Picture 22" descr="ENSO_stages_red"/>
          <p:cNvPicPr>
            <a:picLocks noChangeAspect="1" noChangeArrowheads="1"/>
          </p:cNvPicPr>
          <p:nvPr/>
        </p:nvPicPr>
        <p:blipFill>
          <a:blip r:embed="rId6" cstate="print"/>
          <a:srcRect/>
          <a:stretch>
            <a:fillRect/>
          </a:stretch>
        </p:blipFill>
        <p:spPr bwMode="auto">
          <a:xfrm>
            <a:off x="5232400" y="2036763"/>
            <a:ext cx="658813" cy="115887"/>
          </a:xfrm>
          <a:prstGeom prst="rect">
            <a:avLst/>
          </a:prstGeom>
          <a:noFill/>
          <a:ln w="9525">
            <a:noFill/>
            <a:miter lim="800000"/>
            <a:headEnd/>
            <a:tailEnd/>
          </a:ln>
        </p:spPr>
      </p:pic>
      <p:sp>
        <p:nvSpPr>
          <p:cNvPr id="16"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7" name="Rectangle 16"/>
          <p:cNvSpPr/>
          <p:nvPr/>
        </p:nvSpPr>
        <p:spPr>
          <a:xfrm>
            <a:off x="7584509" y="685800"/>
            <a:ext cx="1483291"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Figure 4.13 </a:t>
            </a:r>
            <a:endParaRPr kumimoji="0" lang="en-US" sz="2000" b="0" i="0" u="none" strike="noStrike" kern="1200" cap="none" spc="0" normalizeH="0" baseline="0" noProof="0" dirty="0">
              <a:ln>
                <a:noFill/>
              </a:ln>
              <a:solidFill>
                <a:srgbClr val="808080"/>
              </a:solidFill>
              <a:effectLst/>
              <a:uLnTx/>
              <a:uFillTx/>
              <a:latin typeface="Arial Narrow" pitchFamily="34" charset="0"/>
              <a:ea typeface="+mn-ea"/>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
          <p:cNvSpPr>
            <a:spLocks noChangeArrowheads="1"/>
          </p:cNvSpPr>
          <p:nvPr/>
        </p:nvSpPr>
        <p:spPr bwMode="auto">
          <a:xfrm>
            <a:off x="155575" y="567520"/>
            <a:ext cx="8607425" cy="3318680"/>
          </a:xfrm>
          <a:prstGeom prst="rect">
            <a:avLst/>
          </a:prstGeom>
          <a:solidFill>
            <a:schemeClr val="bg1"/>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4339" name="Rectangle 1027"/>
          <p:cNvSpPr>
            <a:spLocks noGrp="1" noChangeArrowheads="1"/>
          </p:cNvSpPr>
          <p:nvPr>
            <p:ph type="title"/>
          </p:nvPr>
        </p:nvSpPr>
        <p:spPr bwMode="auto">
          <a:xfrm>
            <a:off x="0" y="76200"/>
            <a:ext cx="9144000" cy="49847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Pacific basin under </a:t>
            </a:r>
            <a:r>
              <a:rPr lang="en-US" dirty="0">
                <a:latin typeface="Arial Narrow" panose="020B0606020202030204" pitchFamily="34" charset="0"/>
                <a:ea typeface="ＭＳ Ｐゴシック" pitchFamily="-128" charset="-128"/>
              </a:rPr>
              <a:t>La Niña</a:t>
            </a:r>
            <a:r>
              <a:rPr lang="en-US" dirty="0">
                <a:solidFill>
                  <a:srgbClr val="9A0021"/>
                </a:solidFill>
                <a:latin typeface="Arial Narrow" panose="020B0606020202030204" pitchFamily="34" charset="0"/>
                <a:ea typeface="ＭＳ Ｐゴシック" pitchFamily="-128" charset="-128"/>
              </a:rPr>
              <a:t> </a:t>
            </a:r>
            <a:r>
              <a:rPr lang="en-US" dirty="0">
                <a:solidFill>
                  <a:srgbClr val="0070C0"/>
                </a:solidFill>
                <a:latin typeface="Arial Narrow" panose="020B0606020202030204" pitchFamily="34" charset="0"/>
                <a:ea typeface="ＭＳ Ｐゴシック" pitchFamily="-128" charset="-128"/>
              </a:rPr>
              <a:t>(cold)</a:t>
            </a:r>
            <a:r>
              <a:rPr lang="en-US" dirty="0">
                <a:solidFill>
                  <a:srgbClr val="9A0021"/>
                </a:solidFill>
                <a:latin typeface="Arial Narrow" panose="020B0606020202030204" pitchFamily="34" charset="0"/>
                <a:ea typeface="ＭＳ Ｐゴシック" pitchFamily="-128" charset="-128"/>
              </a:rPr>
              <a:t> conditions</a:t>
            </a:r>
            <a:endParaRPr lang="en-US" dirty="0">
              <a:latin typeface="Arial Narrow" panose="020B0606020202030204" pitchFamily="34" charset="0"/>
              <a:ea typeface="ＭＳ Ｐゴシック" pitchFamily="-128" charset="-128"/>
            </a:endParaRPr>
          </a:p>
        </p:txBody>
      </p:sp>
      <p:grpSp>
        <p:nvGrpSpPr>
          <p:cNvPr id="2" name="Group 1029"/>
          <p:cNvGrpSpPr>
            <a:grpSpLocks/>
          </p:cNvGrpSpPr>
          <p:nvPr/>
        </p:nvGrpSpPr>
        <p:grpSpPr bwMode="auto">
          <a:xfrm>
            <a:off x="1890713" y="88095"/>
            <a:ext cx="5362575" cy="419100"/>
            <a:chOff x="797" y="1188"/>
            <a:chExt cx="4139" cy="274"/>
          </a:xfrm>
        </p:grpSpPr>
        <p:sp>
          <p:nvSpPr>
            <p:cNvPr id="14347" name="Line 1030"/>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14348" name="Line 1031"/>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14341" name="Text Box 1035"/>
          <p:cNvSpPr txBox="1">
            <a:spLocks noChangeArrowheads="1"/>
          </p:cNvSpPr>
          <p:nvPr/>
        </p:nvSpPr>
        <p:spPr bwMode="auto">
          <a:xfrm>
            <a:off x="76200" y="3886200"/>
            <a:ext cx="9105900" cy="286232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Cooler SST in east; rainfall concentrated in west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Trade winds strengthen due to increased SST and SLP gradient along the equator</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Westward wind stress exceeds eastward PGF in ocean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anomalous westward surface currents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along Eq.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err="1">
                <a:ln>
                  <a:noFill/>
                </a:ln>
                <a:solidFill>
                  <a:srgbClr val="003366"/>
                </a:solidFill>
                <a:effectLst/>
                <a:uLnTx/>
                <a:uFillTx/>
                <a:latin typeface="Times New Roman" pitchFamily="28" charset="0"/>
                <a:ea typeface="ＭＳ Ｐゴシック" pitchFamily="-128" charset="-128"/>
                <a:cs typeface="+mn-cs"/>
              </a:rPr>
              <a:t>thermocline</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shallows in the east but deepens in the west </a:t>
            </a: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subsurface warm anomalies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sym typeface="Wingdings" pitchFamily="2" charset="2"/>
              </a:rPr>
              <a:t>   appear in the west</a:t>
            </a:r>
            <a:endPar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endParaRP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Upwelling brings up water colder than normal in the east, further reducing SST in the east</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As more warm surface water is moved to west, the deepened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 reaches the western boundary and it runs out of room to receive more warm water from the east</a:t>
            </a:r>
            <a:r>
              <a:rPr kumimoji="0" lang="en-US" sz="14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rPr>
              <a:t> </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PGF increases to balance wind force, </a:t>
            </a:r>
            <a:r>
              <a:rPr kumimoji="0" lang="en-US" sz="14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we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stward transport  of warm water stops,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sym typeface="Wingdings" pitchFamily="2" charset="2"/>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&amp; SST return to normal in the east, wind anomalies disappear, La Niña ends  without the anomalous winds, PGF exceeds wind force, surface warm water moves eastward, the deepened </a:t>
            </a:r>
            <a:r>
              <a:rPr kumimoji="0" lang="en-US" sz="1200" b="1" i="0" u="none" strike="noStrike" kern="1200" cap="none" spc="0" normalizeH="0" baseline="0" noProof="0" dirty="0" err="1">
                <a:ln>
                  <a:noFill/>
                </a:ln>
                <a:solidFill>
                  <a:srgbClr val="FF0000"/>
                </a:solidFill>
                <a:effectLst/>
                <a:uLnTx/>
                <a:uFillTx/>
                <a:latin typeface="Times New Roman" pitchFamily="28" charset="0"/>
                <a:ea typeface="ＭＳ Ｐゴシック" pitchFamily="-128" charset="-128"/>
                <a:cs typeface="+mn-cs"/>
                <a:sym typeface="Wingdings" pitchFamily="2" charset="2"/>
              </a:rPr>
              <a:t>thermocline</a:t>
            </a: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anomalies or warm subsurface water also moves eastward  start of the next El Niño. </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200" b="1" i="0" u="none" strike="noStrike" kern="1200" cap="none" spc="0" normalizeH="0" baseline="0" noProof="0" dirty="0">
                <a:ln>
                  <a:noFill/>
                </a:ln>
                <a:solidFill>
                  <a:srgbClr val="FF0000"/>
                </a:solidFill>
                <a:effectLst/>
                <a:uLnTx/>
                <a:uFillTx/>
                <a:latin typeface="Times New Roman" pitchFamily="28" charset="0"/>
                <a:ea typeface="ＭＳ Ｐゴシック" pitchFamily="-128" charset="-128"/>
                <a:cs typeface="+mn-cs"/>
                <a:sym typeface="Wingdings" pitchFamily="2" charset="2"/>
              </a:rPr>
              <a:t> However, this cycle may be delayed if surface wind anomalies can be sustained (e.g. by MJO or other perturbations), or the SST in the east does not return to normal after the westward transport of surface water stops (e.g., due to continued upwelling of cold waters). This may lead to some La Nina events lasting for 2-4 years, instead of one season.   </a:t>
            </a:r>
            <a:endParaRPr kumimoji="0" lang="en-US" sz="1400" b="1" i="0" u="none" strike="noStrike" kern="1200" cap="none" spc="0" normalizeH="0" baseline="0" noProof="0" dirty="0">
              <a:ln>
                <a:noFill/>
              </a:ln>
              <a:solidFill>
                <a:srgbClr val="003366"/>
              </a:solidFill>
              <a:effectLst/>
              <a:uLnTx/>
              <a:uFillTx/>
              <a:latin typeface="Times New Roman" pitchFamily="28" charset="0"/>
              <a:ea typeface="ＭＳ Ｐゴシック" pitchFamily="-128" charset="-128"/>
              <a:cs typeface="+mn-cs"/>
            </a:endParaRPr>
          </a:p>
        </p:txBody>
      </p:sp>
      <p:pic>
        <p:nvPicPr>
          <p:cNvPr id="14343" name="Picture 1037" descr="nina"/>
          <p:cNvPicPr>
            <a:picLocks noChangeAspect="1" noChangeArrowheads="1"/>
          </p:cNvPicPr>
          <p:nvPr/>
        </p:nvPicPr>
        <p:blipFill>
          <a:blip r:embed="rId3" cstate="print"/>
          <a:srcRect/>
          <a:stretch>
            <a:fillRect/>
          </a:stretch>
        </p:blipFill>
        <p:spPr bwMode="auto">
          <a:xfrm>
            <a:off x="381001" y="642938"/>
            <a:ext cx="8153400" cy="31946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41">
                                            <p:txEl>
                                              <p:pRg st="6" end="6"/>
                                            </p:txEl>
                                          </p:spTgt>
                                        </p:tgtEl>
                                        <p:attrNameLst>
                                          <p:attrName>style.visibility</p:attrName>
                                        </p:attrNameLst>
                                      </p:cBhvr>
                                      <p:to>
                                        <p:strVal val="visible"/>
                                      </p:to>
                                    </p:set>
                                    <p:animEffect transition="in" filter="blinds(horizontal)">
                                      <p:cBhvr>
                                        <p:cTn id="7" dur="500"/>
                                        <p:tgtEl>
                                          <p:spTgt spid="14341">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341">
                                            <p:txEl>
                                              <p:pRg st="7" end="7"/>
                                            </p:txEl>
                                          </p:spTgt>
                                        </p:tgtEl>
                                        <p:attrNameLst>
                                          <p:attrName>style.visibility</p:attrName>
                                        </p:attrNameLst>
                                      </p:cBhvr>
                                      <p:to>
                                        <p:strVal val="visible"/>
                                      </p:to>
                                    </p:set>
                                    <p:animEffect transition="in" filter="blinds(horizontal)">
                                      <p:cBhvr>
                                        <p:cTn id="12" dur="500"/>
                                        <p:tgtEl>
                                          <p:spTgt spid="1434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bwMode="auto">
          <a:xfrm>
            <a:off x="227013" y="160338"/>
            <a:ext cx="8655050" cy="42703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dirty="0">
                <a:solidFill>
                  <a:srgbClr val="9A0021"/>
                </a:solidFill>
                <a:latin typeface="Arial Narrow" panose="020B0606020202030204" pitchFamily="34" charset="0"/>
                <a:ea typeface="ＭＳ Ｐゴシック" pitchFamily="-128" charset="-128"/>
              </a:rPr>
              <a:t>Response of the </a:t>
            </a:r>
            <a:r>
              <a:rPr lang="en-US" dirty="0">
                <a:solidFill>
                  <a:srgbClr val="FF0000"/>
                </a:solidFill>
                <a:latin typeface="Arial Narrow" panose="020B0606020202030204" pitchFamily="34" charset="0"/>
                <a:ea typeface="ＭＳ Ｐゴシック" pitchFamily="-128" charset="-128"/>
              </a:rPr>
              <a:t>ocean</a:t>
            </a:r>
            <a:r>
              <a:rPr lang="en-US" dirty="0">
                <a:solidFill>
                  <a:srgbClr val="9A0021"/>
                </a:solidFill>
                <a:latin typeface="Arial Narrow" panose="020B0606020202030204" pitchFamily="34" charset="0"/>
                <a:ea typeface="ＭＳ Ｐゴシック" pitchFamily="-128" charset="-128"/>
              </a:rPr>
              <a:t> to a </a:t>
            </a:r>
            <a:r>
              <a:rPr lang="en-US" dirty="0">
                <a:latin typeface="Arial Narrow" panose="020B0606020202030204" pitchFamily="34" charset="0"/>
                <a:ea typeface="ＭＳ Ｐゴシック" pitchFamily="-128" charset="-128"/>
              </a:rPr>
              <a:t>easterly</a:t>
            </a:r>
            <a:r>
              <a:rPr lang="en-US" dirty="0">
                <a:solidFill>
                  <a:srgbClr val="9A0021"/>
                </a:solidFill>
                <a:latin typeface="Arial Narrow" panose="020B0606020202030204" pitchFamily="34" charset="0"/>
                <a:ea typeface="ＭＳ Ｐゴシック" pitchFamily="-128" charset="-128"/>
              </a:rPr>
              <a:t> wind anomaly</a:t>
            </a:r>
            <a:endParaRPr lang="en-US" dirty="0">
              <a:latin typeface="Arial Narrow" panose="020B0606020202030204" pitchFamily="34" charset="0"/>
              <a:ea typeface="ＭＳ Ｐゴシック" pitchFamily="-128" charset="-128"/>
            </a:endParaRPr>
          </a:p>
        </p:txBody>
      </p:sp>
      <p:grpSp>
        <p:nvGrpSpPr>
          <p:cNvPr id="2" name="Group 6"/>
          <p:cNvGrpSpPr>
            <a:grpSpLocks/>
          </p:cNvGrpSpPr>
          <p:nvPr/>
        </p:nvGrpSpPr>
        <p:grpSpPr bwMode="auto">
          <a:xfrm>
            <a:off x="1300163" y="190500"/>
            <a:ext cx="6542087" cy="419100"/>
            <a:chOff x="797" y="1188"/>
            <a:chExt cx="4139" cy="274"/>
          </a:xfrm>
        </p:grpSpPr>
        <p:sp>
          <p:nvSpPr>
            <p:cNvPr id="35848" name="Line 7"/>
            <p:cNvSpPr>
              <a:spLocks noChangeShapeType="1"/>
            </p:cNvSpPr>
            <p:nvPr/>
          </p:nvSpPr>
          <p:spPr bwMode="auto">
            <a:xfrm>
              <a:off x="797" y="1462"/>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sp>
          <p:nvSpPr>
            <p:cNvPr id="35849" name="Line 8"/>
            <p:cNvSpPr>
              <a:spLocks noChangeShapeType="1"/>
            </p:cNvSpPr>
            <p:nvPr/>
          </p:nvSpPr>
          <p:spPr bwMode="auto">
            <a:xfrm>
              <a:off x="803" y="1188"/>
              <a:ext cx="4133" cy="0"/>
            </a:xfrm>
            <a:prstGeom prst="line">
              <a:avLst/>
            </a:prstGeom>
            <a:no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28" charset="0"/>
                <a:ea typeface="ＭＳ Ｐゴシック" pitchFamily="-128" charset="-128"/>
                <a:cs typeface="+mn-cs"/>
              </a:endParaRPr>
            </a:p>
          </p:txBody>
        </p:sp>
      </p:grpSp>
      <p:sp>
        <p:nvSpPr>
          <p:cNvPr id="35844" name="Text Box 9"/>
          <p:cNvSpPr txBox="1">
            <a:spLocks noChangeArrowheads="1"/>
          </p:cNvSpPr>
          <p:nvPr/>
        </p:nvSpPr>
        <p:spPr bwMode="auto">
          <a:xfrm>
            <a:off x="108401" y="680839"/>
            <a:ext cx="5524269" cy="46166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62704"/>
                </a:solidFill>
                <a:effectLst/>
                <a:uLnTx/>
                <a:uFillTx/>
                <a:latin typeface="Arial Narrow" pitchFamily="34" charset="0"/>
                <a:ea typeface="ＭＳ Ｐゴシック" pitchFamily="-128" charset="-128"/>
                <a:cs typeface="+mn-cs"/>
              </a:rPr>
              <a:t>Re: Onset and demise of </a:t>
            </a:r>
            <a:r>
              <a:rPr kumimoji="0" lang="en-US" sz="2400" b="1" i="0" u="none" strike="noStrike" kern="1200" cap="none" spc="0" normalizeH="0" baseline="0" noProof="0" dirty="0">
                <a:ln>
                  <a:noFill/>
                </a:ln>
                <a:solidFill>
                  <a:srgbClr val="0070C0"/>
                </a:solidFill>
                <a:effectLst/>
                <a:uLnTx/>
                <a:uFillTx/>
                <a:latin typeface="Arial Narrow" pitchFamily="34" charset="0"/>
                <a:ea typeface="ＭＳ Ｐゴシック" pitchFamily="-128" charset="-128"/>
                <a:cs typeface="+mn-cs"/>
              </a:rPr>
              <a:t>La Niña cold phase</a:t>
            </a:r>
          </a:p>
        </p:txBody>
      </p:sp>
      <p:sp>
        <p:nvSpPr>
          <p:cNvPr id="35845" name="Text Box 10"/>
          <p:cNvSpPr txBox="1">
            <a:spLocks noChangeArrowheads="1"/>
          </p:cNvSpPr>
          <p:nvPr/>
        </p:nvSpPr>
        <p:spPr bwMode="auto">
          <a:xfrm>
            <a:off x="336550" y="1087438"/>
            <a:ext cx="5484194" cy="40011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2000" b="1" i="0" u="none" strike="noStrike" kern="1200" cap="none" spc="0" normalizeH="0" baseline="0" noProof="0" dirty="0">
                <a:ln>
                  <a:noFill/>
                </a:ln>
                <a:solidFill>
                  <a:srgbClr val="003366"/>
                </a:solidFill>
                <a:effectLst/>
                <a:uLnTx/>
                <a:uFillTx/>
                <a:latin typeface="Arial Narrow" pitchFamily="34" charset="0"/>
                <a:ea typeface="ＭＳ Ｐゴシック" pitchFamily="-128" charset="-128"/>
                <a:cs typeface="+mn-cs"/>
              </a:rPr>
              <a:t> Same as Figure 4.13 but anomalies of opposite sign</a:t>
            </a:r>
          </a:p>
        </p:txBody>
      </p:sp>
      <p:pic>
        <p:nvPicPr>
          <p:cNvPr id="35846" name="Picture 8" descr="ENSO_stages_rev.jpg"/>
          <p:cNvPicPr>
            <a:picLocks noChangeAspect="1"/>
          </p:cNvPicPr>
          <p:nvPr/>
        </p:nvPicPr>
        <p:blipFill>
          <a:blip r:embed="rId3" cstate="print"/>
          <a:srcRect/>
          <a:stretch>
            <a:fillRect/>
          </a:stretch>
        </p:blipFill>
        <p:spPr bwMode="auto">
          <a:xfrm>
            <a:off x="2882900" y="1946275"/>
            <a:ext cx="4965700" cy="4278313"/>
          </a:xfrm>
          <a:prstGeom prst="rect">
            <a:avLst/>
          </a:prstGeom>
          <a:noFill/>
          <a:ln w="9525">
            <a:noFill/>
            <a:miter lim="800000"/>
            <a:headEnd/>
            <a:tailEnd/>
          </a:ln>
        </p:spPr>
      </p:pic>
      <p:sp>
        <p:nvSpPr>
          <p:cNvPr id="9" name="Text Box 14"/>
          <p:cNvSpPr txBox="1">
            <a:spLocks noChangeArrowheads="1"/>
          </p:cNvSpPr>
          <p:nvPr/>
        </p:nvSpPr>
        <p:spPr bwMode="auto">
          <a:xfrm>
            <a:off x="0" y="6613525"/>
            <a:ext cx="3730625" cy="246063"/>
          </a:xfrm>
          <a:prstGeom prst="rect">
            <a:avLst/>
          </a:prstGeom>
          <a:noFill/>
          <a:ln w="9525">
            <a:noFill/>
            <a:miter lim="800000"/>
            <a:headEnd/>
            <a:tailEnd/>
          </a:ln>
          <a:effectLst/>
        </p:spPr>
        <p:txBody>
          <a:bodyPr>
            <a:spAutoFit/>
          </a:bodyPr>
          <a:lstStyle>
            <a:defPPr>
              <a:defRPr lang="en-US"/>
            </a:defPPr>
            <a:lvl1pPr algn="ctr" rtl="0" eaLnBrk="0" fontAlgn="base" hangingPunct="0">
              <a:spcBef>
                <a:spcPct val="0"/>
              </a:spcBef>
              <a:spcAft>
                <a:spcPct val="0"/>
              </a:spcAft>
              <a:defRPr sz="2200" b="1"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200" b="1"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200" b="1"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200" b="1"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200" b="1" kern="1200">
                <a:solidFill>
                  <a:schemeClr val="tx1"/>
                </a:solidFill>
                <a:latin typeface="Times New Roman" pitchFamily="18" charset="0"/>
                <a:ea typeface="+mn-ea"/>
                <a:cs typeface="+mn-cs"/>
              </a:defRPr>
            </a:lvl5pPr>
            <a:lvl6pPr marL="2286000" algn="l" defTabSz="914400" rtl="0" eaLnBrk="1" latinLnBrk="0" hangingPunct="1">
              <a:defRPr sz="2200" b="1" kern="1200">
                <a:solidFill>
                  <a:schemeClr val="tx1"/>
                </a:solidFill>
                <a:latin typeface="Times New Roman" pitchFamily="18" charset="0"/>
                <a:ea typeface="+mn-ea"/>
                <a:cs typeface="+mn-cs"/>
              </a:defRPr>
            </a:lvl6pPr>
            <a:lvl7pPr marL="2743200" algn="l" defTabSz="914400" rtl="0" eaLnBrk="1" latinLnBrk="0" hangingPunct="1">
              <a:defRPr sz="2200" b="1" kern="1200">
                <a:solidFill>
                  <a:schemeClr val="tx1"/>
                </a:solidFill>
                <a:latin typeface="Times New Roman" pitchFamily="18" charset="0"/>
                <a:ea typeface="+mn-ea"/>
                <a:cs typeface="+mn-cs"/>
              </a:defRPr>
            </a:lvl7pPr>
            <a:lvl8pPr marL="3200400" algn="l" defTabSz="914400" rtl="0" eaLnBrk="1" latinLnBrk="0" hangingPunct="1">
              <a:defRPr sz="2200" b="1" kern="1200">
                <a:solidFill>
                  <a:schemeClr val="tx1"/>
                </a:solidFill>
                <a:latin typeface="Times New Roman" pitchFamily="18" charset="0"/>
                <a:ea typeface="+mn-ea"/>
                <a:cs typeface="+mn-cs"/>
              </a:defRPr>
            </a:lvl8pPr>
            <a:lvl9pPr marL="3657600" algn="l" defTabSz="914400" rtl="0" eaLnBrk="1" latinLnBrk="0" hangingPunct="1">
              <a:defRPr sz="2200" b="1" kern="1200">
                <a:solidFill>
                  <a:schemeClr val="tx1"/>
                </a:solidFill>
                <a:latin typeface="Times New Roman" pitchFamily="18" charset="0"/>
                <a:ea typeface="+mn-ea"/>
                <a:cs typeface="+mn-cs"/>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itchFamily="18" charset="0"/>
                <a:ea typeface="+mn-ea"/>
                <a:cs typeface="+mn-cs"/>
              </a:rPr>
              <a:t>Neelin</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 2011. </a:t>
            </a:r>
            <a:r>
              <a:rPr kumimoji="0" lang="en-US" sz="1000" b="0" i="1"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Climate Change and Climate Modeling, </a:t>
            </a:r>
            <a:r>
              <a:rPr kumimoji="0" lang="en-US" sz="10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rPr>
              <a:t>Cambridge UP</a:t>
            </a:r>
          </a:p>
        </p:txBody>
      </p:sp>
      <p:sp>
        <p:nvSpPr>
          <p:cNvPr id="10" name="TextBox 9"/>
          <p:cNvSpPr txBox="1"/>
          <p:nvPr/>
        </p:nvSpPr>
        <p:spPr>
          <a:xfrm>
            <a:off x="111094" y="3124200"/>
            <a:ext cx="2775119" cy="18158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The deepened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thermocline</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extends westward and reaches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the western boundary. Then 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west runs out of room to hold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more warm water from the east.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PGF builds up and balances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wind force. </a:t>
            </a:r>
          </a:p>
        </p:txBody>
      </p:sp>
      <p:sp>
        <p:nvSpPr>
          <p:cNvPr id="11" name="TextBox 10"/>
          <p:cNvSpPr txBox="1"/>
          <p:nvPr/>
        </p:nvSpPr>
        <p:spPr>
          <a:xfrm>
            <a:off x="108401" y="1676400"/>
            <a:ext cx="2710999"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Enhanced easterly winds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move more warm surface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water to the west. This deepens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1600" b="1" i="0" u="none" strike="noStrike" kern="1200" cap="none" spc="0" normalizeH="0" baseline="0" noProof="0" dirty="0" err="1">
                <a:ln>
                  <a:noFill/>
                </a:ln>
                <a:solidFill>
                  <a:srgbClr val="000000"/>
                </a:solidFill>
                <a:effectLst/>
                <a:uLnTx/>
                <a:uFillTx/>
                <a:latin typeface="Arial Narrow" pitchFamily="34" charset="0"/>
                <a:ea typeface="+mn-ea"/>
                <a:cs typeface="+mn-cs"/>
              </a:rPr>
              <a:t>thermocline</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in the west,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especially off the Equator.</a:t>
            </a:r>
          </a:p>
        </p:txBody>
      </p:sp>
      <p:sp>
        <p:nvSpPr>
          <p:cNvPr id="12" name="TextBox 11"/>
          <p:cNvSpPr txBox="1"/>
          <p:nvPr/>
        </p:nvSpPr>
        <p:spPr>
          <a:xfrm>
            <a:off x="163877" y="5020211"/>
            <a:ext cx="2884123"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Warm water stops moving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westward, SST in east returns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to normal, wind anomalies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disappear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warm water moves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eastward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 start of  next El Niño</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Climate vs. Climate Variability</a:t>
            </a:r>
          </a:p>
        </p:txBody>
      </p:sp>
      <p:sp>
        <p:nvSpPr>
          <p:cNvPr id="3076" name="Text Box 4"/>
          <p:cNvSpPr txBox="1">
            <a:spLocks noChangeArrowheads="1"/>
          </p:cNvSpPr>
          <p:nvPr/>
        </p:nvSpPr>
        <p:spPr bwMode="auto">
          <a:xfrm>
            <a:off x="4505325" y="48117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3246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0" y="609600"/>
            <a:ext cx="9067800" cy="6172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Climate</a:t>
            </a: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 refers to:</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Long-term (e.g., 30yr) mean states near the surface and in the atmosphere and oceans.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Examples:  30yr averaged daily or monthly or annual T and P may be considered as part of the climate at a given location.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But the mean T and P for the last winter or last year may not be representative of the (mean) climate.</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105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Climate Variability (or Variation) </a:t>
            </a: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refers to: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3333CC"/>
                </a:solidFill>
                <a:effectLst/>
                <a:uLnTx/>
                <a:uFillTx/>
                <a:latin typeface="Microsoft Sans Serif" pitchFamily="34" charset="0"/>
                <a:ea typeface="+mn-ea"/>
                <a:cs typeface="+mn-cs"/>
              </a:rPr>
              <a:t>	-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Variations of any climate variable (e.g., T, P, or winds) over many years. The variations can be from season to season (annual cycle), year-to-year (inter-annual), decade-to-decade (inter-decadal).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A monthly or annual mean for a given year represents one realization (a special case) of the mean climate for that particular month or year.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 Monthly anomalies (relative to long-term mean annual cycle) are often used to quantify climate variability and change over a given period.</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C00000"/>
                </a:solidFill>
                <a:effectLst/>
                <a:uLnTx/>
                <a:uFillTx/>
                <a:latin typeface="Microsoft Sans Serif" pitchFamily="34" charset="0"/>
                <a:ea typeface="+mn-ea"/>
                <a:cs typeface="+mn-cs"/>
              </a:rPr>
              <a:t>Climate fluctuates naturally from year to year or decade to decade due to       internal dynamics! </a:t>
            </a:r>
            <a:endPar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20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blinds(horizontal)">
                                      <p:cBhvr>
                                        <p:cTn id="7" dur="500"/>
                                        <p:tgtEl>
                                          <p:spTgt spid="8">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blinds(horizontal)">
                                      <p:cBhvr>
                                        <p:cTn id="10" dur="500"/>
                                        <p:tgtEl>
                                          <p:spTgt spid="8">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Effect transition="in" filter="blinds(horizontal)">
                                      <p:cBhvr>
                                        <p:cTn id="13" dur="500"/>
                                        <p:tgtEl>
                                          <p:spTgt spid="8">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8" end="8"/>
                                            </p:txEl>
                                          </p:spTgt>
                                        </p:tgtEl>
                                        <p:attrNameLst>
                                          <p:attrName>style.visibility</p:attrName>
                                        </p:attrNameLst>
                                      </p:cBhvr>
                                      <p:to>
                                        <p:strVal val="visible"/>
                                      </p:to>
                                    </p:set>
                                    <p:animEffect transition="in" filter="blinds(horizontal)">
                                      <p:cBhvr>
                                        <p:cTn id="16" dur="500"/>
                                        <p:tgtEl>
                                          <p:spTgt spid="8">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animEffect transition="in" filter="blinds(horizontal)">
                                      <p:cBhvr>
                                        <p:cTn id="21"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 name="TextBox 1"/>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C00000"/>
                </a:solidFill>
                <a:effectLst/>
                <a:uLnTx/>
                <a:uFillTx/>
                <a:latin typeface="Times New Roman"/>
                <a:ea typeface="黑体" charset="0"/>
                <a:cs typeface="Times New Roman"/>
              </a:rPr>
              <a:t>Unified oscillator model </a:t>
            </a:r>
            <a:r>
              <a:rPr kumimoji="0" lang="en-US" altLang="en-US" sz="2800" b="1" i="0" u="none" strike="noStrike" kern="1200" cap="none" spc="0" normalizeH="0" baseline="0" noProof="0" dirty="0">
                <a:ln>
                  <a:noFill/>
                </a:ln>
                <a:solidFill>
                  <a:srgbClr val="0000FF"/>
                </a:solidFill>
                <a:effectLst/>
                <a:uLnTx/>
                <a:uFillTx/>
                <a:latin typeface="Times New Roman"/>
                <a:ea typeface="黑体" charset="0"/>
                <a:cs typeface="Times New Roman"/>
              </a:rPr>
              <a:t>for ENSO</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
        <p:nvSpPr>
          <p:cNvPr id="6" name="Rectangle 4">
            <a:extLst>
              <a:ext uri="{FF2B5EF4-FFF2-40B4-BE49-F238E27FC236}">
                <a16:creationId xmlns:a16="http://schemas.microsoft.com/office/drawing/2014/main" id="{4881AEE1-0E23-D848-A0BB-433D710365FB}"/>
              </a:ext>
            </a:extLst>
          </p:cNvPr>
          <p:cNvSpPr>
            <a:spLocks noChangeArrowheads="1"/>
          </p:cNvSpPr>
          <p:nvPr/>
        </p:nvSpPr>
        <p:spPr bwMode="auto">
          <a:xfrm>
            <a:off x="899591" y="836712"/>
            <a:ext cx="75608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Based on the Cane-</a:t>
            </a:r>
            <a:r>
              <a:rPr kumimoji="0" lang="en-US" alt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Zebiak’s</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coupled model, the unified oscillator model is derived and formulated (Wang 2001, </a:t>
            </a:r>
            <a:r>
              <a:rPr kumimoji="0" lang="en-US" alt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JC</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as:</a:t>
            </a:r>
          </a:p>
        </p:txBody>
      </p:sp>
      <p:sp>
        <p:nvSpPr>
          <p:cNvPr id="9" name="Rectangle 7">
            <a:extLst>
              <a:ext uri="{FF2B5EF4-FFF2-40B4-BE49-F238E27FC236}">
                <a16:creationId xmlns:a16="http://schemas.microsoft.com/office/drawing/2014/main" id="{B6F933A8-F918-864A-8E4A-A02FE927DB45}"/>
              </a:ext>
            </a:extLst>
          </p:cNvPr>
          <p:cNvSpPr>
            <a:spLocks noChangeArrowheads="1"/>
          </p:cNvSpPr>
          <p:nvPr/>
        </p:nvSpPr>
        <p:spPr bwMode="auto">
          <a:xfrm>
            <a:off x="251520" y="4221088"/>
            <a:ext cx="86090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T</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Nino3 SST anomaly; </a:t>
            </a: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Nino6 thermocline depth anomaly;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τ</a:t>
            </a:r>
            <a:r>
              <a:rPr kumimoji="0" lang="en-US" altLang="en-US" sz="20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1</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Nino4 zonal wind stress anomaly; </a:t>
            </a: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sym typeface="Symbol" pitchFamily="2" charset="2"/>
              </a:rPr>
              <a:t>τ</a:t>
            </a:r>
            <a:r>
              <a:rPr kumimoji="0" lang="en-US" altLang="en-US" sz="20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2</a:t>
            </a:r>
            <a:r>
              <a:rPr kumimoji="0" lang="en-US"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is Nino5 zonal wind stress anomaly.</a:t>
            </a:r>
          </a:p>
        </p:txBody>
      </p:sp>
      <p:sp>
        <p:nvSpPr>
          <p:cNvPr id="11" name="Rectangle 8">
            <a:extLst>
              <a:ext uri="{FF2B5EF4-FFF2-40B4-BE49-F238E27FC236}">
                <a16:creationId xmlns:a16="http://schemas.microsoft.com/office/drawing/2014/main" id="{88A1F412-34CE-0A40-A80E-55D765093BC8}"/>
              </a:ext>
            </a:extLst>
          </p:cNvPr>
          <p:cNvSpPr>
            <a:spLocks noChangeArrowheads="1"/>
          </p:cNvSpPr>
          <p:nvPr/>
        </p:nvSpPr>
        <p:spPr bwMode="auto">
          <a:xfrm>
            <a:off x="5105185" y="6372444"/>
            <a:ext cx="171901" cy="408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02A7"/>
              </a:buClr>
              <a:buSzPct val="90000"/>
              <a:buFont typeface="Wingdings" pitchFamily="2" charset="2"/>
              <a:buChar char="l"/>
              <a:defRPr sz="2800">
                <a:solidFill>
                  <a:srgbClr val="FF9966"/>
                </a:solidFill>
                <a:latin typeface="Techno" charset="0"/>
                <a:ea typeface="ＭＳ Ｐゴシック" panose="020B0600070205080204" pitchFamily="34" charset="-128"/>
              </a:defRPr>
            </a:lvl1pPr>
            <a:lvl2pPr marL="742950" indent="-285750">
              <a:spcBef>
                <a:spcPct val="20000"/>
              </a:spcBef>
              <a:buClr>
                <a:schemeClr val="tx2"/>
              </a:buClr>
              <a:buSzPct val="65000"/>
              <a:buFont typeface="Wingdings" pitchFamily="2" charset="2"/>
              <a:buChar char="u"/>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65000"/>
              <a:buFont typeface="Wingdings"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0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10000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prstClr val="black"/>
              </a:solidFill>
              <a:effectLst/>
              <a:uLnTx/>
              <a:uFillTx/>
              <a:latin typeface="Times" pitchFamily="2" charset="0"/>
              <a:ea typeface="ＭＳ Ｐゴシック" panose="020B0600070205080204" pitchFamily="34" charset="-128"/>
              <a:cs typeface="+mn-cs"/>
            </a:endParaRPr>
          </a:p>
        </p:txBody>
      </p:sp>
      <p:pic>
        <p:nvPicPr>
          <p:cNvPr id="12" name="Picture 9" descr="index.color.jpg                                                00056AFBMacintosh HD                   B74677AA:">
            <a:extLst>
              <a:ext uri="{FF2B5EF4-FFF2-40B4-BE49-F238E27FC236}">
                <a16:creationId xmlns:a16="http://schemas.microsoft.com/office/drawing/2014/main" id="{1762B0B0-9F85-F74A-846B-04CF964136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3" y="5214004"/>
            <a:ext cx="6696744" cy="145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98483E99-6B85-B24B-B2BD-523FA992BE5C}"/>
              </a:ext>
            </a:extLst>
          </p:cNvPr>
          <p:cNvGrpSpPr/>
          <p:nvPr/>
        </p:nvGrpSpPr>
        <p:grpSpPr>
          <a:xfrm>
            <a:off x="1907704" y="5229200"/>
            <a:ext cx="3828602" cy="1127815"/>
            <a:chOff x="1907704" y="5229200"/>
            <a:chExt cx="3828602" cy="1127815"/>
          </a:xfrm>
        </p:grpSpPr>
        <p:sp>
          <p:nvSpPr>
            <p:cNvPr id="2" name="Rectangle 1">
              <a:extLst>
                <a:ext uri="{FF2B5EF4-FFF2-40B4-BE49-F238E27FC236}">
                  <a16:creationId xmlns:a16="http://schemas.microsoft.com/office/drawing/2014/main" id="{BA47857E-D95F-9740-B4B6-F30BCBA62D74}"/>
                </a:ext>
              </a:extLst>
            </p:cNvPr>
            <p:cNvSpPr/>
            <p:nvPr/>
          </p:nvSpPr>
          <p:spPr>
            <a:xfrm>
              <a:off x="5364088" y="5895350"/>
              <a:ext cx="37221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T</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sp>
          <p:nvSpPr>
            <p:cNvPr id="5" name="Rectangle 4">
              <a:extLst>
                <a:ext uri="{FF2B5EF4-FFF2-40B4-BE49-F238E27FC236}">
                  <a16:creationId xmlns:a16="http://schemas.microsoft.com/office/drawing/2014/main" id="{709CBEDF-D13C-054B-908C-A2D75C8FC0DD}"/>
                </a:ext>
              </a:extLst>
            </p:cNvPr>
            <p:cNvSpPr/>
            <p:nvPr/>
          </p:nvSpPr>
          <p:spPr>
            <a:xfrm>
              <a:off x="3059832" y="5229200"/>
              <a:ext cx="356188"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h</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sp>
          <p:nvSpPr>
            <p:cNvPr id="7" name="Rectangle 6">
              <a:extLst>
                <a:ext uri="{FF2B5EF4-FFF2-40B4-BE49-F238E27FC236}">
                  <a16:creationId xmlns:a16="http://schemas.microsoft.com/office/drawing/2014/main" id="{13271A2E-51E8-D243-9CFC-06D71FA1BA11}"/>
                </a:ext>
              </a:extLst>
            </p:cNvPr>
            <p:cNvSpPr/>
            <p:nvPr/>
          </p:nvSpPr>
          <p:spPr>
            <a:xfrm>
              <a:off x="4180236" y="5805264"/>
              <a:ext cx="4235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sym typeface="Symbol" pitchFamily="2" charset="2"/>
                </a:rPr>
                <a:t>τ</a:t>
              </a:r>
              <a:r>
                <a:rPr kumimoji="0" lang="en-US" altLang="en-US" sz="24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1</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sp>
          <p:nvSpPr>
            <p:cNvPr id="10" name="Rectangle 9">
              <a:extLst>
                <a:ext uri="{FF2B5EF4-FFF2-40B4-BE49-F238E27FC236}">
                  <a16:creationId xmlns:a16="http://schemas.microsoft.com/office/drawing/2014/main" id="{8351DE67-B23A-B343-9594-CFF86D5B9E92}"/>
                </a:ext>
              </a:extLst>
            </p:cNvPr>
            <p:cNvSpPr/>
            <p:nvPr/>
          </p:nvSpPr>
          <p:spPr>
            <a:xfrm>
              <a:off x="1907704" y="5845462"/>
              <a:ext cx="423514"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sym typeface="Symbol" pitchFamily="2" charset="2"/>
                </a:rPr>
                <a:t>τ</a:t>
              </a:r>
              <a:r>
                <a:rPr kumimoji="0" lang="en-US" altLang="en-US" sz="2400" b="1" i="1"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2</a:t>
              </a:r>
              <a:endParaRPr kumimoji="0" lang="en-US" sz="210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grpSp>
      <p:pic>
        <p:nvPicPr>
          <p:cNvPr id="15" name="Picture 14">
            <a:extLst>
              <a:ext uri="{FF2B5EF4-FFF2-40B4-BE49-F238E27FC236}">
                <a16:creationId xmlns:a16="http://schemas.microsoft.com/office/drawing/2014/main" id="{15B2C800-5729-EF4B-9459-0B8B9B719831}"/>
              </a:ext>
            </a:extLst>
          </p:cNvPr>
          <p:cNvPicPr>
            <a:picLocks noChangeAspect="1"/>
          </p:cNvPicPr>
          <p:nvPr/>
        </p:nvPicPr>
        <p:blipFill>
          <a:blip r:embed="rId4"/>
          <a:stretch>
            <a:fillRect/>
          </a:stretch>
        </p:blipFill>
        <p:spPr>
          <a:xfrm>
            <a:off x="1475656" y="1556792"/>
            <a:ext cx="5832648" cy="2626397"/>
          </a:xfrm>
          <a:prstGeom prst="rect">
            <a:avLst/>
          </a:prstGeom>
        </p:spPr>
      </p:pic>
    </p:spTree>
    <p:extLst>
      <p:ext uri="{BB962C8B-B14F-4D97-AF65-F5344CB8AC3E}">
        <p14:creationId xmlns:p14="http://schemas.microsoft.com/office/powerpoint/2010/main" val="15425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24"/>
          <p:cNvSpPr>
            <a:spLocks noChangeShapeType="1"/>
          </p:cNvSpPr>
          <p:nvPr/>
        </p:nvSpPr>
        <p:spPr bwMode="auto">
          <a:xfrm>
            <a:off x="534988" y="7731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5" name="Rectangle 1027"/>
          <p:cNvSpPr txBox="1">
            <a:spLocks noChangeArrowheads="1"/>
          </p:cNvSpPr>
          <p:nvPr/>
        </p:nvSpPr>
        <p:spPr bwMode="auto">
          <a:xfrm>
            <a:off x="827584" y="980728"/>
            <a:ext cx="7932860" cy="5544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342900" marR="0" lvl="0" indent="-342900" algn="l" defTabSz="914400" rtl="0" eaLnBrk="1" fontAlgn="base" latinLnBrk="0" hangingPunct="1">
              <a:lnSpc>
                <a:spcPts val="3000"/>
              </a:lnSpc>
              <a:spcBef>
                <a:spcPts val="1800"/>
              </a:spcBef>
              <a:spcAft>
                <a:spcPct val="0"/>
              </a:spcAft>
              <a:buClr>
                <a:prstClr val="black"/>
              </a:buClr>
              <a:buSzPct val="80000"/>
              <a:buFont typeface="Wingdings" charset="0"/>
              <a:buChar char="l"/>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All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oscillator mechanisms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work together, and their relative importance may be time-dependent.</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are just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heuristic, and cannot perfectly simulate all features of ENSO events. </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1"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Parameters </a:t>
            </a: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of conceptual oscillator models are NOT constant; and 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onceptual models can be forced by high frequency such as </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random (stochastic) forcing</a:t>
            </a:r>
            <a:r>
              <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Processes outside the tropical Pacific can account for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ENSO diversity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endParaRPr kumimoji="0" lang="en-US" altLang="zh-CN" sz="24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342900" marR="0" lvl="0" indent="-342900" algn="l" defTabSz="914400" rtl="0" eaLnBrk="1" fontAlgn="base" latinLnBrk="0" hangingPunct="1">
              <a:lnSpc>
                <a:spcPts val="3000"/>
              </a:lnSpc>
              <a:spcBef>
                <a:spcPts val="1800"/>
              </a:spcBef>
              <a:spcAft>
                <a:spcPct val="0"/>
              </a:spcAft>
              <a:buClrTx/>
              <a:buSzPct val="80000"/>
              <a:buFont typeface="Wingdings" charset="0"/>
              <a:buChar char="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Conceptual models need to consider external influences outside the tropical Pacific, such as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inter-basin interactions</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endParaRPr kumimoji="1"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6" name="TextBox 1">
            <a:extLst>
              <a:ext uri="{FF2B5EF4-FFF2-40B4-BE49-F238E27FC236}">
                <a16:creationId xmlns:a16="http://schemas.microsoft.com/office/drawing/2014/main" id="{8A97E1DD-783E-AF41-AA2E-3843864B335E}"/>
              </a:ext>
            </a:extLst>
          </p:cNvPr>
          <p:cNvSpPr txBox="1">
            <a:spLocks noChangeArrowheads="1"/>
          </p:cNvSpPr>
          <p:nvPr/>
        </p:nvSpPr>
        <p:spPr bwMode="auto">
          <a:xfrm>
            <a:off x="0" y="160756"/>
            <a:ext cx="9144000" cy="5319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10000"/>
              </a:lnSpc>
              <a:spcBef>
                <a:spcPts val="1200"/>
              </a:spcBef>
              <a:spcAft>
                <a:spcPct val="0"/>
              </a:spcAft>
              <a:buClrTx/>
              <a:buSzPct val="80000"/>
              <a:buFontTx/>
              <a:buNone/>
              <a:tabLst/>
              <a:defRPr/>
            </a:pPr>
            <a:r>
              <a:rPr kumimoji="0" lang="en-US"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rPr>
              <a:t>Take-home message of simple ENSO models</a:t>
            </a:r>
            <a:endParaRPr kumimoji="0" lang="en-US" altLang="ja-JP" sz="2800" b="1" i="0" u="none" strike="noStrike" kern="1200" cap="none" spc="0" normalizeH="0" baseline="0" noProof="0" dirty="0">
              <a:ln>
                <a:noFill/>
              </a:ln>
              <a:solidFill>
                <a:srgbClr val="0000FF"/>
              </a:solidFill>
              <a:effectLst/>
              <a:uLnTx/>
              <a:uFillTx/>
              <a:latin typeface="Times New Roman"/>
              <a:ea typeface="黑体" panose="02010609060101010101" pitchFamily="49" charset="-122"/>
              <a:cs typeface="Times New Roman"/>
            </a:endParaRPr>
          </a:p>
        </p:txBody>
      </p:sp>
    </p:spTree>
    <p:extLst>
      <p:ext uri="{BB962C8B-B14F-4D97-AF65-F5344CB8AC3E}">
        <p14:creationId xmlns:p14="http://schemas.microsoft.com/office/powerpoint/2010/main" val="170558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CC697-8787-4001-B531-2A2A1DF26D8B}"/>
              </a:ext>
            </a:extLst>
          </p:cNvPr>
          <p:cNvSpPr>
            <a:spLocks noGrp="1"/>
          </p:cNvSpPr>
          <p:nvPr>
            <p:ph type="title"/>
          </p:nvPr>
        </p:nvSpPr>
        <p:spPr>
          <a:xfrm>
            <a:off x="-76200" y="228600"/>
            <a:ext cx="8991600" cy="685800"/>
          </a:xfrm>
        </p:spPr>
        <p:txBody>
          <a:bodyPr/>
          <a:lstStyle/>
          <a:p>
            <a:r>
              <a:rPr lang="en-US" dirty="0">
                <a:solidFill>
                  <a:srgbClr val="FF0000"/>
                </a:solidFill>
                <a:latin typeface="Arial" panose="020B0604020202020204" pitchFamily="34" charset="0"/>
                <a:cs typeface="Arial" panose="020B0604020202020204" pitchFamily="34" charset="0"/>
              </a:rPr>
              <a:t>Anomaly Fields </a:t>
            </a:r>
            <a:r>
              <a:rPr lang="en-US" dirty="0">
                <a:solidFill>
                  <a:srgbClr val="C00000"/>
                </a:solidFill>
                <a:latin typeface="Arial" panose="020B0604020202020204" pitchFamily="34" charset="0"/>
                <a:cs typeface="Arial" panose="020B0604020202020204" pitchFamily="34" charset="0"/>
              </a:rPr>
              <a:t>for Central Pacific vs. </a:t>
            </a:r>
            <a:br>
              <a:rPr lang="en-US" dirty="0">
                <a:solidFill>
                  <a:srgbClr val="C00000"/>
                </a:solidFill>
                <a:latin typeface="Arial" panose="020B0604020202020204" pitchFamily="34" charset="0"/>
                <a:cs typeface="Arial" panose="020B0604020202020204" pitchFamily="34" charset="0"/>
              </a:rPr>
            </a:br>
            <a:r>
              <a:rPr lang="en-US" dirty="0">
                <a:solidFill>
                  <a:srgbClr val="C00000"/>
                </a:solidFill>
                <a:latin typeface="Arial" panose="020B0604020202020204" pitchFamily="34" charset="0"/>
                <a:cs typeface="Arial" panose="020B0604020202020204" pitchFamily="34" charset="0"/>
              </a:rPr>
              <a:t>traditional Eastern Pacific El Nino</a:t>
            </a:r>
            <a:br>
              <a:rPr lang="en-US" dirty="0">
                <a:solidFill>
                  <a:srgbClr val="C00000"/>
                </a:solidFill>
                <a:latin typeface="Arial" panose="020B0604020202020204" pitchFamily="34" charset="0"/>
                <a:cs typeface="Arial" panose="020B0604020202020204" pitchFamily="34" charset="0"/>
              </a:rPr>
            </a:br>
            <a:br>
              <a:rPr lang="en-US" sz="1000" dirty="0">
                <a:solidFill>
                  <a:srgbClr val="C00000"/>
                </a:solidFill>
                <a:latin typeface="Arial" panose="020B0604020202020204" pitchFamily="34" charset="0"/>
                <a:cs typeface="Arial" panose="020B0604020202020204" pitchFamily="34" charset="0"/>
              </a:rPr>
            </a:br>
            <a:r>
              <a:rPr lang="en-US" sz="1800" dirty="0">
                <a:solidFill>
                  <a:schemeClr val="tx2"/>
                </a:solidFill>
                <a:latin typeface="Arial" panose="020B0604020202020204" pitchFamily="34" charset="0"/>
                <a:cs typeface="Arial" panose="020B0604020202020204" pitchFamily="34" charset="0"/>
              </a:rPr>
              <a:t>Some El </a:t>
            </a:r>
            <a:r>
              <a:rPr lang="en-US" sz="1800" dirty="0" err="1">
                <a:solidFill>
                  <a:schemeClr val="tx2"/>
                </a:solidFill>
                <a:latin typeface="Arial" panose="020B0604020202020204" pitchFamily="34" charset="0"/>
                <a:cs typeface="Arial" panose="020B0604020202020204" pitchFamily="34" charset="0"/>
              </a:rPr>
              <a:t>Niños</a:t>
            </a:r>
            <a:r>
              <a:rPr lang="en-US" sz="1800" dirty="0">
                <a:solidFill>
                  <a:schemeClr val="tx2"/>
                </a:solidFill>
                <a:latin typeface="Arial" panose="020B0604020202020204" pitchFamily="34" charset="0"/>
                <a:cs typeface="Arial" panose="020B0604020202020204" pitchFamily="34" charset="0"/>
              </a:rPr>
              <a:t> occur mainly in the Central Pacific in Recent Decades.</a:t>
            </a:r>
            <a:endParaRPr lang="en-US" dirty="0">
              <a:solidFill>
                <a:schemeClr val="tx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9E70AE9-FE2C-499C-A67A-C6C38BDC1F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53" y="1563687"/>
            <a:ext cx="9144000" cy="39227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74CF92-D676-49E0-8B9E-84948AFA9D6B}"/>
              </a:ext>
            </a:extLst>
          </p:cNvPr>
          <p:cNvSpPr txBox="1"/>
          <p:nvPr/>
        </p:nvSpPr>
        <p:spPr>
          <a:xfrm>
            <a:off x="990600" y="6096000"/>
            <a:ext cx="7059679"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rPr>
              <a:t>Source: https://ecoevocommunity.nature.com/posts/48594-unraveling-the-history-of-el-nino-flavours</a:t>
            </a:r>
          </a:p>
        </p:txBody>
      </p:sp>
    </p:spTree>
    <p:extLst>
      <p:ext uri="{BB962C8B-B14F-4D97-AF65-F5344CB8AC3E}">
        <p14:creationId xmlns:p14="http://schemas.microsoft.com/office/powerpoint/2010/main" val="1799836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a:extLst>
              <a:ext uri="{FF2B5EF4-FFF2-40B4-BE49-F238E27FC236}">
                <a16:creationId xmlns:a16="http://schemas.microsoft.com/office/drawing/2014/main" id="{1950F250-0342-7142-B8DC-C742012CE197}"/>
              </a:ext>
            </a:extLst>
          </p:cNvPr>
          <p:cNvPicPr>
            <a:picLocks noChangeAspect="1"/>
          </p:cNvPicPr>
          <p:nvPr/>
        </p:nvPicPr>
        <p:blipFill rotWithShape="1">
          <a:blip r:embed="rId2"/>
          <a:srcRect b="56426"/>
          <a:stretch/>
        </p:blipFill>
        <p:spPr>
          <a:xfrm>
            <a:off x="641251" y="836712"/>
            <a:ext cx="6357564" cy="1983733"/>
          </a:xfrm>
          <a:prstGeom prst="rect">
            <a:avLst/>
          </a:prstGeom>
        </p:spPr>
      </p:pic>
      <p:cxnSp>
        <p:nvCxnSpPr>
          <p:cNvPr id="21" name="直接箭头连接符 8">
            <a:extLst>
              <a:ext uri="{FF2B5EF4-FFF2-40B4-BE49-F238E27FC236}">
                <a16:creationId xmlns:a16="http://schemas.microsoft.com/office/drawing/2014/main" id="{5A427D9C-CC78-1645-BF52-B1A1F9C0B466}"/>
              </a:ext>
            </a:extLst>
          </p:cNvPr>
          <p:cNvCxnSpPr>
            <a:cxnSpLocks/>
          </p:cNvCxnSpPr>
          <p:nvPr/>
        </p:nvCxnSpPr>
        <p:spPr>
          <a:xfrm>
            <a:off x="5990703" y="1052736"/>
            <a:ext cx="0" cy="268608"/>
          </a:xfrm>
          <a:prstGeom prst="straightConnector1">
            <a:avLst/>
          </a:prstGeom>
          <a:noFill/>
          <a:ln w="38100" cap="flat" cmpd="sng" algn="ctr">
            <a:solidFill>
              <a:srgbClr val="007C38"/>
            </a:solidFill>
            <a:prstDash val="solid"/>
            <a:miter lim="800000"/>
            <a:tailEnd type="stealth" w="lg" len="lg"/>
          </a:ln>
          <a:effectLst/>
        </p:spPr>
      </p:cxnSp>
      <p:cxnSp>
        <p:nvCxnSpPr>
          <p:cNvPr id="22" name="直接箭头连接符 9">
            <a:extLst>
              <a:ext uri="{FF2B5EF4-FFF2-40B4-BE49-F238E27FC236}">
                <a16:creationId xmlns:a16="http://schemas.microsoft.com/office/drawing/2014/main" id="{460CF450-C168-F64B-8129-370665A0F6D6}"/>
              </a:ext>
            </a:extLst>
          </p:cNvPr>
          <p:cNvCxnSpPr>
            <a:cxnSpLocks/>
          </p:cNvCxnSpPr>
          <p:nvPr/>
        </p:nvCxnSpPr>
        <p:spPr>
          <a:xfrm flipH="1">
            <a:off x="5630663" y="1404000"/>
            <a:ext cx="320040"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直接箭头连接符 12">
            <a:extLst>
              <a:ext uri="{FF2B5EF4-FFF2-40B4-BE49-F238E27FC236}">
                <a16:creationId xmlns:a16="http://schemas.microsoft.com/office/drawing/2014/main" id="{B83CC55F-0513-F141-81F7-90B38DD80B0C}"/>
              </a:ext>
            </a:extLst>
          </p:cNvPr>
          <p:cNvCxnSpPr>
            <a:cxnSpLocks/>
          </p:cNvCxnSpPr>
          <p:nvPr/>
        </p:nvCxnSpPr>
        <p:spPr>
          <a:xfrm flipV="1">
            <a:off x="3902471" y="1278808"/>
            <a:ext cx="0" cy="291661"/>
          </a:xfrm>
          <a:prstGeom prst="straightConnector1">
            <a:avLst/>
          </a:prstGeom>
          <a:noFill/>
          <a:ln w="38100" cap="flat" cmpd="sng" algn="ctr">
            <a:solidFill>
              <a:srgbClr val="007C38"/>
            </a:solidFill>
            <a:prstDash val="solid"/>
            <a:miter lim="800000"/>
            <a:tailEnd type="stealth" w="lg" len="lg"/>
          </a:ln>
          <a:effectLst/>
        </p:spPr>
      </p:cxnSp>
      <p:cxnSp>
        <p:nvCxnSpPr>
          <p:cNvPr id="24" name="直接箭头连接符 14">
            <a:extLst>
              <a:ext uri="{FF2B5EF4-FFF2-40B4-BE49-F238E27FC236}">
                <a16:creationId xmlns:a16="http://schemas.microsoft.com/office/drawing/2014/main" id="{92BFE668-1999-8D46-8F5A-BB8CA286AA91}"/>
              </a:ext>
            </a:extLst>
          </p:cNvPr>
          <p:cNvCxnSpPr>
            <a:cxnSpLocks/>
          </p:cNvCxnSpPr>
          <p:nvPr/>
        </p:nvCxnSpPr>
        <p:spPr>
          <a:xfrm flipV="1">
            <a:off x="3037394" y="1476000"/>
            <a:ext cx="288032" cy="1"/>
          </a:xfrm>
          <a:prstGeom prst="straightConnector1">
            <a:avLst/>
          </a:prstGeom>
          <a:noFill/>
          <a:ln w="38100" cap="flat" cmpd="sng" algn="ctr">
            <a:solidFill>
              <a:srgbClr val="007C38"/>
            </a:solidFill>
            <a:prstDash val="solid"/>
            <a:miter lim="800000"/>
            <a:tailEnd type="stealth" w="lg" len="lg"/>
          </a:ln>
          <a:effectLst/>
        </p:spPr>
      </p:cxnSp>
      <p:cxnSp>
        <p:nvCxnSpPr>
          <p:cNvPr id="25" name="直接箭头连接符 17">
            <a:extLst>
              <a:ext uri="{FF2B5EF4-FFF2-40B4-BE49-F238E27FC236}">
                <a16:creationId xmlns:a16="http://schemas.microsoft.com/office/drawing/2014/main" id="{33AB61A9-C5EC-9143-A6EA-EDCE85F104A9}"/>
              </a:ext>
            </a:extLst>
          </p:cNvPr>
          <p:cNvCxnSpPr>
            <a:cxnSpLocks/>
          </p:cNvCxnSpPr>
          <p:nvPr/>
        </p:nvCxnSpPr>
        <p:spPr>
          <a:xfrm flipH="1" flipV="1">
            <a:off x="2359025" y="1497481"/>
            <a:ext cx="238530" cy="16370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直接箭头连接符 26">
            <a:extLst>
              <a:ext uri="{FF2B5EF4-FFF2-40B4-BE49-F238E27FC236}">
                <a16:creationId xmlns:a16="http://schemas.microsoft.com/office/drawing/2014/main" id="{69F07D50-B2AD-D347-90D4-E601E7F60F1D}"/>
              </a:ext>
            </a:extLst>
          </p:cNvPr>
          <p:cNvCxnSpPr>
            <a:cxnSpLocks/>
          </p:cNvCxnSpPr>
          <p:nvPr/>
        </p:nvCxnSpPr>
        <p:spPr>
          <a:xfrm flipH="1">
            <a:off x="1932669" y="1216312"/>
            <a:ext cx="248032" cy="15059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Line 24">
            <a:extLst>
              <a:ext uri="{FF2B5EF4-FFF2-40B4-BE49-F238E27FC236}">
                <a16:creationId xmlns:a16="http://schemas.microsoft.com/office/drawing/2014/main" id="{CB6B7BBC-01E0-FE48-80D8-421858075F49}"/>
              </a:ext>
            </a:extLst>
          </p:cNvPr>
          <p:cNvSpPr>
            <a:spLocks noChangeShapeType="1"/>
          </p:cNvSpPr>
          <p:nvPr/>
        </p:nvSpPr>
        <p:spPr bwMode="auto">
          <a:xfrm>
            <a:off x="560388" y="760413"/>
            <a:ext cx="8137525" cy="0"/>
          </a:xfrm>
          <a:prstGeom prst="line">
            <a:avLst/>
          </a:prstGeom>
          <a:noFill/>
          <a:ln w="38100" cmpd="sng">
            <a:solidFill>
              <a:srgbClr val="0099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1"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pic>
        <p:nvPicPr>
          <p:cNvPr id="28" name="图片 13">
            <a:extLst>
              <a:ext uri="{FF2B5EF4-FFF2-40B4-BE49-F238E27FC236}">
                <a16:creationId xmlns:a16="http://schemas.microsoft.com/office/drawing/2014/main" id="{95B2E04D-897C-CC43-9C46-20DB99AFB671}"/>
              </a:ext>
            </a:extLst>
          </p:cNvPr>
          <p:cNvPicPr>
            <a:picLocks noChangeAspect="1"/>
          </p:cNvPicPr>
          <p:nvPr/>
        </p:nvPicPr>
        <p:blipFill rotWithShape="1">
          <a:blip r:embed="rId2"/>
          <a:srcRect t="47674" b="8752"/>
          <a:stretch/>
        </p:blipFill>
        <p:spPr>
          <a:xfrm>
            <a:off x="641263" y="3173447"/>
            <a:ext cx="6357600" cy="1983745"/>
          </a:xfrm>
          <a:prstGeom prst="rect">
            <a:avLst/>
          </a:prstGeom>
          <a:ln>
            <a:noFill/>
          </a:ln>
        </p:spPr>
      </p:pic>
      <p:sp>
        <p:nvSpPr>
          <p:cNvPr id="29" name="文本框 15">
            <a:extLst>
              <a:ext uri="{FF2B5EF4-FFF2-40B4-BE49-F238E27FC236}">
                <a16:creationId xmlns:a16="http://schemas.microsoft.com/office/drawing/2014/main" id="{7C0E3775-ED7F-454E-900C-C70525D4680D}"/>
              </a:ext>
            </a:extLst>
          </p:cNvPr>
          <p:cNvSpPr txBox="1"/>
          <p:nvPr/>
        </p:nvSpPr>
        <p:spPr>
          <a:xfrm>
            <a:off x="128339" y="2780928"/>
            <a:ext cx="3795589"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7C38"/>
                </a:solidFill>
                <a:effectLst/>
                <a:uLnTx/>
                <a:uFillTx/>
                <a:latin typeface="Times New Roman"/>
                <a:ea typeface="黑体" panose="02010609060101010101" pitchFamily="49" charset="-122"/>
                <a:cs typeface="Times New Roman"/>
              </a:rPr>
              <a:t>Atlantic Niña induces westerlies</a:t>
            </a:r>
            <a:endParaRPr kumimoji="0" lang="zh-CN" altLang="en-US" sz="2000" b="1" i="0" u="none" strike="noStrike" kern="1200" cap="none" spc="0" normalizeH="0" baseline="0" noProof="0" dirty="0">
              <a:ln>
                <a:noFill/>
              </a:ln>
              <a:solidFill>
                <a:srgbClr val="007C38"/>
              </a:solidFill>
              <a:effectLst/>
              <a:uLnTx/>
              <a:uFillTx/>
              <a:latin typeface="Arial" charset="0"/>
              <a:ea typeface="ＭＳ Ｐゴシック" charset="0"/>
              <a:cs typeface="+mn-cs"/>
            </a:endParaRPr>
          </a:p>
        </p:txBody>
      </p:sp>
      <p:cxnSp>
        <p:nvCxnSpPr>
          <p:cNvPr id="30" name="直接箭头连接符 18">
            <a:extLst>
              <a:ext uri="{FF2B5EF4-FFF2-40B4-BE49-F238E27FC236}">
                <a16:creationId xmlns:a16="http://schemas.microsoft.com/office/drawing/2014/main" id="{2CD2A23B-3B01-CF4D-A729-E502467FDAAF}"/>
              </a:ext>
            </a:extLst>
          </p:cNvPr>
          <p:cNvCxnSpPr>
            <a:cxnSpLocks/>
          </p:cNvCxnSpPr>
          <p:nvPr/>
        </p:nvCxnSpPr>
        <p:spPr>
          <a:xfrm>
            <a:off x="2362453" y="3330394"/>
            <a:ext cx="0" cy="268608"/>
          </a:xfrm>
          <a:prstGeom prst="straightConnector1">
            <a:avLst/>
          </a:prstGeom>
          <a:noFill/>
          <a:ln w="38100" cap="flat" cmpd="sng" algn="ctr">
            <a:solidFill>
              <a:srgbClr val="FF0000"/>
            </a:solidFill>
            <a:prstDash val="solid"/>
            <a:miter lim="800000"/>
            <a:tailEnd type="stealth" w="lg" len="lg"/>
          </a:ln>
          <a:effectLst/>
        </p:spPr>
      </p:cxnSp>
      <p:cxnSp>
        <p:nvCxnSpPr>
          <p:cNvPr id="31" name="直接箭头连接符 19">
            <a:extLst>
              <a:ext uri="{FF2B5EF4-FFF2-40B4-BE49-F238E27FC236}">
                <a16:creationId xmlns:a16="http://schemas.microsoft.com/office/drawing/2014/main" id="{21E5D469-163C-0345-B617-BC7295B1212B}"/>
              </a:ext>
            </a:extLst>
          </p:cNvPr>
          <p:cNvCxnSpPr>
            <a:cxnSpLocks/>
          </p:cNvCxnSpPr>
          <p:nvPr/>
        </p:nvCxnSpPr>
        <p:spPr>
          <a:xfrm flipV="1">
            <a:off x="3776487" y="3618426"/>
            <a:ext cx="0" cy="291661"/>
          </a:xfrm>
          <a:prstGeom prst="straightConnector1">
            <a:avLst/>
          </a:prstGeom>
          <a:noFill/>
          <a:ln w="38100" cap="flat" cmpd="sng" algn="ctr">
            <a:solidFill>
              <a:srgbClr val="FF0000"/>
            </a:solidFill>
            <a:prstDash val="solid"/>
            <a:miter lim="800000"/>
            <a:tailEnd type="stealth" w="lg" len="lg"/>
          </a:ln>
          <a:effectLst/>
        </p:spPr>
      </p:cxnSp>
      <p:cxnSp>
        <p:nvCxnSpPr>
          <p:cNvPr id="40" name="直接箭头连接符 20">
            <a:extLst>
              <a:ext uri="{FF2B5EF4-FFF2-40B4-BE49-F238E27FC236}">
                <a16:creationId xmlns:a16="http://schemas.microsoft.com/office/drawing/2014/main" id="{DD72C7CE-95AB-2E42-8B03-F59DEC07FE9D}"/>
              </a:ext>
            </a:extLst>
          </p:cNvPr>
          <p:cNvCxnSpPr>
            <a:cxnSpLocks/>
          </p:cNvCxnSpPr>
          <p:nvPr/>
        </p:nvCxnSpPr>
        <p:spPr>
          <a:xfrm flipV="1">
            <a:off x="3030708" y="3807386"/>
            <a:ext cx="288032" cy="1"/>
          </a:xfrm>
          <a:prstGeom prst="straightConnector1">
            <a:avLst/>
          </a:prstGeom>
          <a:noFill/>
          <a:ln w="38100" cap="flat" cmpd="sng" algn="ctr">
            <a:solidFill>
              <a:srgbClr val="FF0000"/>
            </a:solidFill>
            <a:prstDash val="solid"/>
            <a:miter lim="800000"/>
            <a:tailEnd type="stealth" w="lg" len="lg"/>
          </a:ln>
          <a:effectLst/>
        </p:spPr>
      </p:cxnSp>
      <p:sp>
        <p:nvSpPr>
          <p:cNvPr id="51" name="文本框 21">
            <a:extLst>
              <a:ext uri="{FF2B5EF4-FFF2-40B4-BE49-F238E27FC236}">
                <a16:creationId xmlns:a16="http://schemas.microsoft.com/office/drawing/2014/main" id="{9A9BE718-0F68-7F41-A1DF-CEDACD61C491}"/>
              </a:ext>
            </a:extLst>
          </p:cNvPr>
          <p:cNvSpPr txBox="1"/>
          <p:nvPr/>
        </p:nvSpPr>
        <p:spPr>
          <a:xfrm>
            <a:off x="4139952" y="2782800"/>
            <a:ext cx="2952328"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Times New Roman"/>
                <a:ea typeface="黑体" panose="02010609060101010101" pitchFamily="49" charset="-122"/>
                <a:cs typeface="Times New Roman"/>
              </a:rPr>
              <a:t>IOD induces westerlies </a:t>
            </a:r>
            <a:endPar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mn-cs"/>
            </a:endParaRPr>
          </a:p>
        </p:txBody>
      </p:sp>
      <p:sp>
        <p:nvSpPr>
          <p:cNvPr id="52" name="TextBox 51">
            <a:extLst>
              <a:ext uri="{FF2B5EF4-FFF2-40B4-BE49-F238E27FC236}">
                <a16:creationId xmlns:a16="http://schemas.microsoft.com/office/drawing/2014/main" id="{30B6E719-8550-7E44-A619-4A9D3051A915}"/>
              </a:ext>
            </a:extLst>
          </p:cNvPr>
          <p:cNvSpPr txBox="1"/>
          <p:nvPr/>
        </p:nvSpPr>
        <p:spPr>
          <a:xfrm>
            <a:off x="7020272" y="1609701"/>
            <a:ext cx="165782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Summer: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Atlantic Niña</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3" name="TextBox 52">
            <a:extLst>
              <a:ext uri="{FF2B5EF4-FFF2-40B4-BE49-F238E27FC236}">
                <a16:creationId xmlns:a16="http://schemas.microsoft.com/office/drawing/2014/main" id="{926038EB-7562-0B42-A548-082F45987384}"/>
              </a:ext>
            </a:extLst>
          </p:cNvPr>
          <p:cNvSpPr txBox="1"/>
          <p:nvPr/>
        </p:nvSpPr>
        <p:spPr>
          <a:xfrm>
            <a:off x="6809996" y="3675520"/>
            <a:ext cx="2404826"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Fall: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Times New Roman"/>
                <a:ea typeface="黑体" panose="02010609060101010101" pitchFamily="49" charset="-122"/>
                <a:cs typeface="Times New Roman"/>
              </a:rPr>
              <a:t>Indian Ocean dipole</a:t>
            </a:r>
            <a:endPar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
        <p:nvSpPr>
          <p:cNvPr id="54" name="Rectangle 1027">
            <a:extLst>
              <a:ext uri="{FF2B5EF4-FFF2-40B4-BE49-F238E27FC236}">
                <a16:creationId xmlns:a16="http://schemas.microsoft.com/office/drawing/2014/main" id="{07CC87C8-70B8-064F-A213-06150EB45262}"/>
              </a:ext>
            </a:extLst>
          </p:cNvPr>
          <p:cNvSpPr txBox="1">
            <a:spLocks noChangeArrowheads="1"/>
          </p:cNvSpPr>
          <p:nvPr/>
        </p:nvSpPr>
        <p:spPr bwMode="auto">
          <a:xfrm>
            <a:off x="623490" y="5301208"/>
            <a:ext cx="8064896"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lvl1pPr marL="342900" indent="-342900"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The successive occurrence of Atlantic Niña and positive IOD is called the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Indo-Atlantic booster (IAB)</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(Wang and Wang 2021, </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JC</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74320" marR="0" lvl="0" indent="-274320" algn="l" defTabSz="914400" rtl="0" eaLnBrk="1" fontAlgn="base" latinLnBrk="0" hangingPunct="1">
              <a:lnSpc>
                <a:spcPts val="2460"/>
              </a:lnSpc>
              <a:spcBef>
                <a:spcPts val="1200"/>
              </a:spcBef>
              <a:spcAft>
                <a:spcPct val="0"/>
              </a:spcAft>
              <a:buClrTx/>
              <a:buSzPct val="80000"/>
              <a:buFont typeface="Wingdings" charset="0"/>
              <a:buChar char="l"/>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IAB helps produce super El Niño via </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charset="0"/>
                <a:cs typeface="Times New Roman" panose="02020603050405020304" pitchFamily="18" charset="0"/>
              </a:rPr>
              <a:t>three-ocean interactions</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coupled with seasonal cycle.</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5" name="TextBox 1">
            <a:extLst>
              <a:ext uri="{FF2B5EF4-FFF2-40B4-BE49-F238E27FC236}">
                <a16:creationId xmlns:a16="http://schemas.microsoft.com/office/drawing/2014/main" id="{EA1DF878-CAA9-1E45-AA42-765B796CD38C}"/>
              </a:ext>
            </a:extLst>
          </p:cNvPr>
          <p:cNvSpPr txBox="1">
            <a:spLocks noChangeArrowheads="1"/>
          </p:cNvSpPr>
          <p:nvPr/>
        </p:nvSpPr>
        <p:spPr bwMode="auto">
          <a:xfrm>
            <a:off x="0" y="16947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100" b="1">
                <a:solidFill>
                  <a:schemeClr val="tx1"/>
                </a:solidFill>
                <a:latin typeface="Arial" charset="0"/>
                <a:ea typeface="ＭＳ Ｐゴシック" charset="0"/>
                <a:cs typeface="ＭＳ Ｐゴシック" charset="0"/>
              </a:defRPr>
            </a:lvl1pPr>
            <a:lvl2pPr marL="742950" indent="-285750" eaLnBrk="0" hangingPunct="0">
              <a:defRPr sz="2100" b="1">
                <a:solidFill>
                  <a:schemeClr val="tx1"/>
                </a:solidFill>
                <a:latin typeface="Arial" charset="0"/>
                <a:ea typeface="ＭＳ Ｐゴシック" charset="0"/>
              </a:defRPr>
            </a:lvl2pPr>
            <a:lvl3pPr marL="1143000" indent="-228600" eaLnBrk="0" hangingPunct="0">
              <a:defRPr sz="2100" b="1">
                <a:solidFill>
                  <a:schemeClr val="tx1"/>
                </a:solidFill>
                <a:latin typeface="Arial" charset="0"/>
                <a:ea typeface="ＭＳ Ｐゴシック" charset="0"/>
              </a:defRPr>
            </a:lvl3pPr>
            <a:lvl4pPr marL="1600200" indent="-228600" eaLnBrk="0" hangingPunct="0">
              <a:defRPr sz="2100" b="1">
                <a:solidFill>
                  <a:schemeClr val="tx1"/>
                </a:solidFill>
                <a:latin typeface="Arial" charset="0"/>
                <a:ea typeface="ＭＳ Ｐゴシック" charset="0"/>
              </a:defRPr>
            </a:lvl4pPr>
            <a:lvl5pPr marL="2057400" indent="-228600" eaLnBrk="0" hangingPunct="0">
              <a:defRPr sz="2100" b="1">
                <a:solidFill>
                  <a:schemeClr val="tx1"/>
                </a:solidFill>
                <a:latin typeface="Arial" charset="0"/>
                <a:ea typeface="ＭＳ Ｐゴシック" charset="0"/>
              </a:defRPr>
            </a:lvl5pPr>
            <a:lvl6pPr marL="2514600" indent="-228600" eaLnBrk="0" fontAlgn="base" hangingPunct="0">
              <a:spcBef>
                <a:spcPct val="0"/>
              </a:spcBef>
              <a:spcAft>
                <a:spcPct val="0"/>
              </a:spcAft>
              <a:defRPr sz="2100" b="1">
                <a:solidFill>
                  <a:schemeClr val="tx1"/>
                </a:solidFill>
                <a:latin typeface="Arial" charset="0"/>
                <a:ea typeface="ＭＳ Ｐゴシック" charset="0"/>
              </a:defRPr>
            </a:lvl6pPr>
            <a:lvl7pPr marL="2971800" indent="-228600" eaLnBrk="0" fontAlgn="base" hangingPunct="0">
              <a:spcBef>
                <a:spcPct val="0"/>
              </a:spcBef>
              <a:spcAft>
                <a:spcPct val="0"/>
              </a:spcAft>
              <a:defRPr sz="2100" b="1">
                <a:solidFill>
                  <a:schemeClr val="tx1"/>
                </a:solidFill>
                <a:latin typeface="Arial" charset="0"/>
                <a:ea typeface="ＭＳ Ｐゴシック" charset="0"/>
              </a:defRPr>
            </a:lvl7pPr>
            <a:lvl8pPr marL="3429000" indent="-228600" eaLnBrk="0" fontAlgn="base" hangingPunct="0">
              <a:spcBef>
                <a:spcPct val="0"/>
              </a:spcBef>
              <a:spcAft>
                <a:spcPct val="0"/>
              </a:spcAft>
              <a:defRPr sz="2100" b="1">
                <a:solidFill>
                  <a:schemeClr val="tx1"/>
                </a:solidFill>
                <a:latin typeface="Arial" charset="0"/>
                <a:ea typeface="ＭＳ Ｐゴシック" charset="0"/>
              </a:defRPr>
            </a:lvl8pPr>
            <a:lvl9pPr marL="3886200" indent="-228600" eaLnBrk="0" fontAlgn="base" hangingPunct="0">
              <a:spcBef>
                <a:spcPct val="0"/>
              </a:spcBef>
              <a:spcAft>
                <a:spcPct val="0"/>
              </a:spcAft>
              <a:defRPr sz="21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rPr>
              <a:t>Contributions of Indian &amp; Atlantic Oceans to </a:t>
            </a:r>
            <a:r>
              <a:rPr kumimoji="0" lang="en-US" altLang="zh-CN" sz="2800" b="1" i="0" u="none" strike="noStrike" kern="1200" cap="none" spc="0" normalizeH="0" baseline="0" noProof="0" dirty="0">
                <a:ln>
                  <a:noFill/>
                </a:ln>
                <a:solidFill>
                  <a:srgbClr val="0000FF"/>
                </a:solidFill>
                <a:effectLst/>
                <a:uLnTx/>
                <a:uFillTx/>
                <a:latin typeface="Times New Roman"/>
                <a:ea typeface="黑体" charset="0"/>
                <a:cs typeface="Times New Roman"/>
              </a:rPr>
              <a:t>El Niño </a:t>
            </a:r>
            <a:endParaRPr kumimoji="0" lang="zh-CN" altLang="en-US" sz="2800" b="1" i="0" u="none" strike="noStrike" kern="1200" cap="none" spc="0" normalizeH="0" baseline="0" noProof="0" dirty="0">
              <a:ln>
                <a:noFill/>
              </a:ln>
              <a:solidFill>
                <a:srgbClr val="0000FF"/>
              </a:solidFill>
              <a:effectLst/>
              <a:uLnTx/>
              <a:uFillTx/>
              <a:latin typeface="Times New Roman"/>
              <a:ea typeface="黑体" charset="0"/>
              <a:cs typeface="Times New Roman"/>
              <a:sym typeface="Arial" charset="0"/>
            </a:endParaRPr>
          </a:p>
        </p:txBody>
      </p:sp>
    </p:spTree>
    <p:extLst>
      <p:ext uri="{BB962C8B-B14F-4D97-AF65-F5344CB8AC3E}">
        <p14:creationId xmlns:p14="http://schemas.microsoft.com/office/powerpoint/2010/main" val="394308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42" presetClass="path" presetSubtype="0" repeatCount="4000" accel="50000" decel="50000" fill="hold" nodeType="afterEffect">
                                  <p:stCondLst>
                                    <p:cond delay="0"/>
                                  </p:stCondLst>
                                  <p:childTnLst>
                                    <p:animMotion origin="layout" path="M 2.77778E-7 3.7037E-7 L -0.02535 3.7037E-7 " pathEditMode="relative" rAng="0" ptsTypes="AA">
                                      <p:cBhvr>
                                        <p:cTn id="15" dur="2000" fill="hold"/>
                                        <p:tgtEl>
                                          <p:spTgt spid="22"/>
                                        </p:tgtEl>
                                        <p:attrNameLst>
                                          <p:attrName>ppt_x</p:attrName>
                                          <p:attrName>ppt_y</p:attrName>
                                        </p:attrNameLst>
                                      </p:cBhvr>
                                      <p:rCtr x="-1267" y="0"/>
                                    </p:animMotion>
                                  </p:childTnLst>
                                </p:cTn>
                              </p:par>
                            </p:childTnLst>
                          </p:cTn>
                        </p:par>
                        <p:par>
                          <p:cTn id="16" fill="hold">
                            <p:stCondLst>
                              <p:cond delay="8500"/>
                            </p:stCondLst>
                            <p:childTnLst>
                              <p:par>
                                <p:cTn id="17" presetID="1" presetClass="exit" presetSubtype="0" fill="hold" nodeType="after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500"/>
                            </p:stCondLst>
                            <p:childTnLst>
                              <p:par>
                                <p:cTn id="28" presetID="42" presetClass="path" presetSubtype="0" repeatCount="4000" accel="50000" decel="50000" fill="hold" nodeType="afterEffect">
                                  <p:stCondLst>
                                    <p:cond delay="0"/>
                                  </p:stCondLst>
                                  <p:childTnLst>
                                    <p:animMotion origin="layout" path="M 3.05556E-6 -2.59259E-6 L -0.0165 -0.01319 " pathEditMode="relative" rAng="0" ptsTypes="AA">
                                      <p:cBhvr>
                                        <p:cTn id="29" dur="2000" fill="hold"/>
                                        <p:tgtEl>
                                          <p:spTgt spid="25"/>
                                        </p:tgtEl>
                                        <p:attrNameLst>
                                          <p:attrName>ppt_x</p:attrName>
                                          <p:attrName>ppt_y</p:attrName>
                                        </p:attrNameLst>
                                      </p:cBhvr>
                                      <p:rCtr x="-833" y="-671"/>
                                    </p:animMotion>
                                  </p:childTnLst>
                                </p:cTn>
                              </p:par>
                              <p:par>
                                <p:cTn id="30" presetID="42" presetClass="path" presetSubtype="0" repeatCount="4000" accel="50000" decel="50000" fill="hold" nodeType="withEffect">
                                  <p:stCondLst>
                                    <p:cond delay="0"/>
                                  </p:stCondLst>
                                  <p:childTnLst>
                                    <p:animMotion origin="layout" path="M 3.61111E-6 -4.44444E-6 L -0.02414 0.01875 " pathEditMode="relative" rAng="0" ptsTypes="AA">
                                      <p:cBhvr>
                                        <p:cTn id="31" dur="2000" fill="hold"/>
                                        <p:tgtEl>
                                          <p:spTgt spid="26"/>
                                        </p:tgtEl>
                                        <p:attrNameLst>
                                          <p:attrName>ppt_x</p:attrName>
                                          <p:attrName>ppt_y</p:attrName>
                                        </p:attrNameLst>
                                      </p:cBhvr>
                                      <p:rCtr x="-1215" y="926"/>
                                    </p:animMotion>
                                  </p:childTnLst>
                                </p:cTn>
                              </p:par>
                            </p:childTnLst>
                          </p:cTn>
                        </p:par>
                        <p:par>
                          <p:cTn id="32" fill="hold">
                            <p:stCondLst>
                              <p:cond delay="8500"/>
                            </p:stCondLst>
                            <p:childTnLst>
                              <p:par>
                                <p:cTn id="33" presetID="1" presetClass="exit" presetSubtype="0" fill="hold" nodeType="after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par>
                          <p:cTn id="35" fill="hold">
                            <p:stCondLst>
                              <p:cond delay="8500"/>
                            </p:stCondLst>
                            <p:childTnLst>
                              <p:par>
                                <p:cTn id="36" presetID="1" presetClass="exit" presetSubtype="0" fill="hold" nodeType="afterEffect">
                                  <p:stCondLst>
                                    <p:cond delay="0"/>
                                  </p:stCondLst>
                                  <p:childTnLst>
                                    <p:set>
                                      <p:cBhvr>
                                        <p:cTn id="37" dur="1" fill="hold">
                                          <p:stCondLst>
                                            <p:cond delay="0"/>
                                          </p:stCondLst>
                                        </p:cTn>
                                        <p:tgtEl>
                                          <p:spTgt spid="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500"/>
                            </p:stCondLst>
                            <p:childTnLst>
                              <p:par>
                                <p:cTn id="53" presetID="42" presetClass="path" presetSubtype="0" repeatCount="4000" accel="50000" decel="50000" fill="hold" nodeType="afterEffect">
                                  <p:stCondLst>
                                    <p:cond delay="0"/>
                                  </p:stCondLst>
                                  <p:childTnLst>
                                    <p:animMotion origin="layout" path="M 3.88889E-6 1.11111E-6 L 3.88889E-6 -0.04676 " pathEditMode="relative" rAng="0" ptsTypes="AA">
                                      <p:cBhvr>
                                        <p:cTn id="54" dur="2000" fill="hold"/>
                                        <p:tgtEl>
                                          <p:spTgt spid="23"/>
                                        </p:tgtEl>
                                        <p:attrNameLst>
                                          <p:attrName>ppt_x</p:attrName>
                                          <p:attrName>ppt_y</p:attrName>
                                        </p:attrNameLst>
                                      </p:cBhvr>
                                      <p:rCtr x="0" y="-2338"/>
                                    </p:animMotion>
                                  </p:childTnLst>
                                </p:cTn>
                              </p:par>
                              <p:par>
                                <p:cTn id="55" presetID="42" presetClass="path" presetSubtype="0" repeatCount="4000" accel="50000" decel="50000" fill="hold" nodeType="withEffect">
                                  <p:stCondLst>
                                    <p:cond delay="0"/>
                                  </p:stCondLst>
                                  <p:childTnLst>
                                    <p:animMotion origin="layout" path="M 3.33333E-6 2.22222E-6 L 0.05104 2.22222E-6 " pathEditMode="relative" rAng="0" ptsTypes="AA">
                                      <p:cBhvr>
                                        <p:cTn id="56" dur="2000" fill="hold"/>
                                        <p:tgtEl>
                                          <p:spTgt spid="24"/>
                                        </p:tgtEl>
                                        <p:attrNameLst>
                                          <p:attrName>ppt_x</p:attrName>
                                          <p:attrName>ppt_y</p:attrName>
                                        </p:attrNameLst>
                                      </p:cBhvr>
                                      <p:rCtr x="2552" y="0"/>
                                    </p:animMotion>
                                  </p:childTnLst>
                                </p:cTn>
                              </p:par>
                              <p:par>
                                <p:cTn id="57" presetID="42" presetClass="path" presetSubtype="0" repeatCount="4000" accel="50000" decel="50000" fill="hold" nodeType="withEffect">
                                  <p:stCondLst>
                                    <p:cond delay="0"/>
                                  </p:stCondLst>
                                  <p:childTnLst>
                                    <p:animMotion origin="layout" path="M 1.66667E-6 3.33333E-6 L 1.66667E-6 0.02639 " pathEditMode="relative" rAng="0" ptsTypes="AA">
                                      <p:cBhvr>
                                        <p:cTn id="58" dur="2000" fill="hold"/>
                                        <p:tgtEl>
                                          <p:spTgt spid="21"/>
                                        </p:tgtEl>
                                        <p:attrNameLst>
                                          <p:attrName>ppt_x</p:attrName>
                                          <p:attrName>ppt_y</p:attrName>
                                        </p:attrNameLst>
                                      </p:cBhvr>
                                      <p:rCtr x="0" y="1319"/>
                                    </p:animMotion>
                                  </p:childTnLst>
                                </p:cTn>
                              </p:par>
                            </p:childTnLst>
                          </p:cTn>
                        </p:par>
                        <p:par>
                          <p:cTn id="59" fill="hold">
                            <p:stCondLst>
                              <p:cond delay="8500"/>
                            </p:stCondLst>
                            <p:childTnLst>
                              <p:par>
                                <p:cTn id="60" presetID="1" presetClass="exit" presetSubtype="0" fill="hold" nodeType="afterEffect">
                                  <p:stCondLst>
                                    <p:cond delay="0"/>
                                  </p:stCondLst>
                                  <p:childTnLst>
                                    <p:set>
                                      <p:cBhvr>
                                        <p:cTn id="61" dur="1" fill="hold">
                                          <p:stCondLst>
                                            <p:cond delay="0"/>
                                          </p:stCondLst>
                                        </p:cTn>
                                        <p:tgtEl>
                                          <p:spTgt spid="23"/>
                                        </p:tgtEl>
                                        <p:attrNameLst>
                                          <p:attrName>style.visibility</p:attrName>
                                        </p:attrNameLst>
                                      </p:cBhvr>
                                      <p:to>
                                        <p:strVal val="hidden"/>
                                      </p:to>
                                    </p:set>
                                  </p:childTnLst>
                                </p:cTn>
                              </p:par>
                            </p:childTnLst>
                          </p:cTn>
                        </p:par>
                        <p:par>
                          <p:cTn id="62" fill="hold">
                            <p:stCondLst>
                              <p:cond delay="8500"/>
                            </p:stCondLst>
                            <p:childTnLst>
                              <p:par>
                                <p:cTn id="63" presetID="1" presetClass="exit" presetSubtype="0" fill="hold" nodeType="after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par>
                          <p:cTn id="65" fill="hold">
                            <p:stCondLst>
                              <p:cond delay="8500"/>
                            </p:stCondLst>
                            <p:childTnLst>
                              <p:par>
                                <p:cTn id="66" presetID="1" presetClass="exit" presetSubtype="0" fill="hold" nodeType="after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fade">
                                      <p:cBhvr>
                                        <p:cTn id="84" dur="500"/>
                                        <p:tgtEl>
                                          <p:spTgt spid="51"/>
                                        </p:tgtEl>
                                      </p:cBhvr>
                                    </p:animEffect>
                                  </p:childTnLst>
                                </p:cTn>
                              </p:par>
                            </p:childTnLst>
                          </p:cTn>
                        </p:par>
                        <p:par>
                          <p:cTn id="85" fill="hold">
                            <p:stCondLst>
                              <p:cond delay="500"/>
                            </p:stCondLst>
                            <p:childTnLst>
                              <p:par>
                                <p:cTn id="86" presetID="42" presetClass="path" presetSubtype="0" repeatCount="4000" accel="50000" decel="50000" fill="hold" nodeType="afterEffect">
                                  <p:stCondLst>
                                    <p:cond delay="0"/>
                                  </p:stCondLst>
                                  <p:childTnLst>
                                    <p:animMotion origin="layout" path="M -8.33333E-7 -2.59259E-6 L -8.33333E-7 -0.06227 " pathEditMode="relative" rAng="0" ptsTypes="AA">
                                      <p:cBhvr>
                                        <p:cTn id="87" dur="2000" fill="hold"/>
                                        <p:tgtEl>
                                          <p:spTgt spid="31"/>
                                        </p:tgtEl>
                                        <p:attrNameLst>
                                          <p:attrName>ppt_x</p:attrName>
                                          <p:attrName>ppt_y</p:attrName>
                                        </p:attrNameLst>
                                      </p:cBhvr>
                                      <p:rCtr x="0" y="-3125"/>
                                    </p:animMotion>
                                  </p:childTnLst>
                                </p:cTn>
                              </p:par>
                              <p:par>
                                <p:cTn id="88" presetID="42" presetClass="path" presetSubtype="0" repeatCount="4000" accel="50000" decel="50000" fill="hold" nodeType="withEffect">
                                  <p:stCondLst>
                                    <p:cond delay="0"/>
                                  </p:stCondLst>
                                  <p:childTnLst>
                                    <p:animMotion origin="layout" path="M -2.22222E-6 -2.59259E-6 L 0.07275 0.00209 " pathEditMode="relative" rAng="0" ptsTypes="AA">
                                      <p:cBhvr>
                                        <p:cTn id="89" dur="2000" fill="hold"/>
                                        <p:tgtEl>
                                          <p:spTgt spid="40"/>
                                        </p:tgtEl>
                                        <p:attrNameLst>
                                          <p:attrName>ppt_x</p:attrName>
                                          <p:attrName>ppt_y</p:attrName>
                                        </p:attrNameLst>
                                      </p:cBhvr>
                                      <p:rCtr x="3628" y="93"/>
                                    </p:animMotion>
                                  </p:childTnLst>
                                </p:cTn>
                              </p:par>
                              <p:par>
                                <p:cTn id="90" presetID="42" presetClass="path" presetSubtype="0" repeatCount="4000" accel="50000" decel="50000" fill="hold" nodeType="withEffect">
                                  <p:stCondLst>
                                    <p:cond delay="0"/>
                                  </p:stCondLst>
                                  <p:childTnLst>
                                    <p:animMotion origin="layout" path="M -3.33333E-6 -2.59259E-6 L -3.33333E-6 0.04375 " pathEditMode="relative" rAng="0" ptsTypes="AA">
                                      <p:cBhvr>
                                        <p:cTn id="91" dur="2000" fill="hold"/>
                                        <p:tgtEl>
                                          <p:spTgt spid="30"/>
                                        </p:tgtEl>
                                        <p:attrNameLst>
                                          <p:attrName>ppt_x</p:attrName>
                                          <p:attrName>ppt_y</p:attrName>
                                        </p:attrNameLst>
                                      </p:cBhvr>
                                      <p:rCtr x="0" y="2176"/>
                                    </p:animMotion>
                                  </p:childTnLst>
                                </p:cTn>
                              </p:par>
                            </p:childTnLst>
                          </p:cTn>
                        </p:par>
                        <p:par>
                          <p:cTn id="92" fill="hold">
                            <p:stCondLst>
                              <p:cond delay="8500"/>
                            </p:stCondLst>
                            <p:childTnLst>
                              <p:par>
                                <p:cTn id="93" presetID="1" presetClass="exit" presetSubtype="0" fill="hold" nodeType="afterEffect">
                                  <p:stCondLst>
                                    <p:cond delay="0"/>
                                  </p:stCondLst>
                                  <p:childTnLst>
                                    <p:set>
                                      <p:cBhvr>
                                        <p:cTn id="94" dur="1" fill="hold">
                                          <p:stCondLst>
                                            <p:cond delay="0"/>
                                          </p:stCondLst>
                                        </p:cTn>
                                        <p:tgtEl>
                                          <p:spTgt spid="31"/>
                                        </p:tgtEl>
                                        <p:attrNameLst>
                                          <p:attrName>style.visibility</p:attrName>
                                        </p:attrNameLst>
                                      </p:cBhvr>
                                      <p:to>
                                        <p:strVal val="hidden"/>
                                      </p:to>
                                    </p:set>
                                  </p:childTnLst>
                                </p:cTn>
                              </p:par>
                            </p:childTnLst>
                          </p:cTn>
                        </p:par>
                        <p:par>
                          <p:cTn id="95" fill="hold">
                            <p:stCondLst>
                              <p:cond delay="8500"/>
                            </p:stCondLst>
                            <p:childTnLst>
                              <p:par>
                                <p:cTn id="96" presetID="1" presetClass="exit" presetSubtype="0" fill="hold" nodeType="afterEffect">
                                  <p:stCondLst>
                                    <p:cond delay="0"/>
                                  </p:stCondLst>
                                  <p:childTnLst>
                                    <p:set>
                                      <p:cBhvr>
                                        <p:cTn id="97" dur="1" fill="hold">
                                          <p:stCondLst>
                                            <p:cond delay="0"/>
                                          </p:stCondLst>
                                        </p:cTn>
                                        <p:tgtEl>
                                          <p:spTgt spid="40"/>
                                        </p:tgtEl>
                                        <p:attrNameLst>
                                          <p:attrName>style.visibility</p:attrName>
                                        </p:attrNameLst>
                                      </p:cBhvr>
                                      <p:to>
                                        <p:strVal val="hidden"/>
                                      </p:to>
                                    </p:set>
                                  </p:childTnLst>
                                </p:cTn>
                              </p:par>
                            </p:childTnLst>
                          </p:cTn>
                        </p:par>
                        <p:par>
                          <p:cTn id="98" fill="hold">
                            <p:stCondLst>
                              <p:cond delay="8500"/>
                            </p:stCondLst>
                            <p:childTnLst>
                              <p:par>
                                <p:cTn id="99" presetID="1" presetClass="exit" presetSubtype="0" fill="hold" nodeType="after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3"/>
          <p:cNvPicPr>
            <a:picLocks noChangeAspect="1" noChangeArrowheads="1"/>
          </p:cNvPicPr>
          <p:nvPr/>
        </p:nvPicPr>
        <p:blipFill>
          <a:blip r:embed="rId2" cstate="print"/>
          <a:srcRect/>
          <a:stretch>
            <a:fillRect/>
          </a:stretch>
        </p:blipFill>
        <p:spPr bwMode="auto">
          <a:xfrm>
            <a:off x="0" y="838200"/>
            <a:ext cx="4501517" cy="5205162"/>
          </a:xfrm>
          <a:prstGeom prst="rect">
            <a:avLst/>
          </a:prstGeom>
          <a:noFill/>
          <a:ln w="9525">
            <a:noFill/>
            <a:miter lim="800000"/>
            <a:headEnd/>
            <a:tailEnd/>
          </a:ln>
        </p:spPr>
      </p:pic>
      <p:sp>
        <p:nvSpPr>
          <p:cNvPr id="6" name="Rectangle 2"/>
          <p:cNvSpPr txBox="1">
            <a:spLocks noChangeArrowheads="1"/>
          </p:cNvSpPr>
          <p:nvPr/>
        </p:nvSpPr>
        <p:spPr>
          <a:xfrm>
            <a:off x="-762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Climate Impacts of El Niño and La Niña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1600200" y="3147762"/>
            <a:ext cx="1420582"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El Niño</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nvGrpSpPr>
          <p:cNvPr id="2" name="Group 9"/>
          <p:cNvGrpSpPr/>
          <p:nvPr/>
        </p:nvGrpSpPr>
        <p:grpSpPr>
          <a:xfrm>
            <a:off x="4506269" y="856171"/>
            <a:ext cx="4624011" cy="5162550"/>
            <a:chOff x="4506269" y="1213609"/>
            <a:chExt cx="4624011" cy="5162550"/>
          </a:xfrm>
        </p:grpSpPr>
        <p:pic>
          <p:nvPicPr>
            <p:cNvPr id="108546" name="Picture 2"/>
            <p:cNvPicPr>
              <a:picLocks noChangeAspect="1" noChangeArrowheads="1"/>
            </p:cNvPicPr>
            <p:nvPr/>
          </p:nvPicPr>
          <p:blipFill>
            <a:blip r:embed="rId3" cstate="print"/>
            <a:srcRect/>
            <a:stretch>
              <a:fillRect/>
            </a:stretch>
          </p:blipFill>
          <p:spPr bwMode="auto">
            <a:xfrm>
              <a:off x="4506269" y="1213609"/>
              <a:ext cx="4624011" cy="5162550"/>
            </a:xfrm>
            <a:prstGeom prst="rect">
              <a:avLst/>
            </a:prstGeom>
            <a:noFill/>
            <a:ln w="9525">
              <a:noFill/>
              <a:miter lim="800000"/>
              <a:headEnd/>
              <a:tailEnd/>
            </a:ln>
          </p:spPr>
        </p:pic>
        <p:sp>
          <p:nvSpPr>
            <p:cNvPr id="9" name="Rectangle 8"/>
            <p:cNvSpPr/>
            <p:nvPr/>
          </p:nvSpPr>
          <p:spPr>
            <a:xfrm>
              <a:off x="5939560" y="3516774"/>
              <a:ext cx="1483099"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La Niña</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grpSp>
      <p:sp>
        <p:nvSpPr>
          <p:cNvPr id="10" name="Rectangle 9"/>
          <p:cNvSpPr/>
          <p:nvPr/>
        </p:nvSpPr>
        <p:spPr>
          <a:xfrm>
            <a:off x="152400" y="5962471"/>
            <a:ext cx="9296400" cy="120032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Narrow" pitchFamily="34" charset="0"/>
                <a:ea typeface="+mn-ea"/>
                <a:cs typeface="+mn-cs"/>
              </a:rPr>
              <a:t> With the Nino SST forecast 3-6 months ahead, we can predict the T and P anomalies over these regions with the same lead 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Narrow" pitchFamily="34" charset="0"/>
                <a:ea typeface="+mn-ea"/>
                <a:cs typeface="+mn-cs"/>
              </a:rPr>
              <a:t>   </a:t>
            </a:r>
            <a:endParaRPr kumimoji="0" lang="en-US" sz="2400" b="0" i="0" u="none" strike="noStrike" kern="1200" cap="none" spc="0" normalizeH="0" baseline="0" noProof="0" dirty="0">
              <a:ln>
                <a:noFill/>
              </a:ln>
              <a:solidFill>
                <a:srgbClr val="003366"/>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D6DC7-B065-4172-8E50-EFEFE17B4891}"/>
              </a:ext>
            </a:extLst>
          </p:cNvPr>
          <p:cNvPicPr>
            <a:picLocks noChangeAspect="1"/>
          </p:cNvPicPr>
          <p:nvPr/>
        </p:nvPicPr>
        <p:blipFill rotWithShape="1">
          <a:blip r:embed="rId2"/>
          <a:srcRect t="31111"/>
          <a:stretch/>
        </p:blipFill>
        <p:spPr>
          <a:xfrm>
            <a:off x="1647986" y="914400"/>
            <a:ext cx="5895814" cy="5645781"/>
          </a:xfrm>
          <a:prstGeom prst="rect">
            <a:avLst/>
          </a:prstGeom>
        </p:spPr>
      </p:pic>
      <p:sp>
        <p:nvSpPr>
          <p:cNvPr id="5" name="TextBox 4">
            <a:extLst>
              <a:ext uri="{FF2B5EF4-FFF2-40B4-BE49-F238E27FC236}">
                <a16:creationId xmlns:a16="http://schemas.microsoft.com/office/drawing/2014/main" id="{6150C787-A450-4203-9C17-667BD9B56647}"/>
              </a:ext>
            </a:extLst>
          </p:cNvPr>
          <p:cNvSpPr txBox="1"/>
          <p:nvPr/>
        </p:nvSpPr>
        <p:spPr>
          <a:xfrm>
            <a:off x="685800" y="36493"/>
            <a:ext cx="7315200"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dvPTimes"/>
                <a:ea typeface="+mn-ea"/>
                <a:cs typeface="+mn-cs"/>
              </a:rPr>
              <a:t>Precip</a:t>
            </a:r>
            <a:r>
              <a:rPr kumimoji="0" lang="en-US" sz="2800" b="1" i="0" u="none" strike="noStrike" kern="1200" cap="none" spc="0" normalizeH="0" baseline="0" noProof="0" dirty="0">
                <a:ln>
                  <a:noFill/>
                </a:ln>
                <a:solidFill>
                  <a:srgbClr val="C00000"/>
                </a:solidFill>
                <a:effectLst/>
                <a:uLnTx/>
                <a:uFillTx/>
                <a:latin typeface="AdvPTimes"/>
                <a:ea typeface="+mn-ea"/>
                <a:cs typeface="+mn-cs"/>
              </a:rPr>
              <a:t>. vs. Nino3.4 SST Correlation: 1920–2010 (1979–2010 over oceans)</a:t>
            </a:r>
            <a:endParaRPr kumimoji="0" lang="en-US" sz="28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6" name="TextBox 5">
            <a:extLst>
              <a:ext uri="{FF2B5EF4-FFF2-40B4-BE49-F238E27FC236}">
                <a16:creationId xmlns:a16="http://schemas.microsoft.com/office/drawing/2014/main" id="{79CA6A14-04FA-4E99-9DAB-A69B9577104A}"/>
              </a:ext>
            </a:extLst>
          </p:cNvPr>
          <p:cNvSpPr txBox="1"/>
          <p:nvPr/>
        </p:nvSpPr>
        <p:spPr>
          <a:xfrm>
            <a:off x="1752600" y="6519446"/>
            <a:ext cx="62484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Stippling indicates significant at 5% level                  </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Dai (2013</a:t>
            </a: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TextBox 6">
            <a:extLst>
              <a:ext uri="{FF2B5EF4-FFF2-40B4-BE49-F238E27FC236}">
                <a16:creationId xmlns:a16="http://schemas.microsoft.com/office/drawing/2014/main" id="{21951932-D903-457A-B153-3FAF332651CF}"/>
              </a:ext>
            </a:extLst>
          </p:cNvPr>
          <p:cNvSpPr txBox="1"/>
          <p:nvPr/>
        </p:nvSpPr>
        <p:spPr>
          <a:xfrm>
            <a:off x="5410200" y="819090"/>
            <a:ext cx="266700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dvPTimes"/>
                <a:ea typeface="+mn-ea"/>
                <a:cs typeface="+mn-cs"/>
              </a:rPr>
              <a:t>ENSO</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8" name="TextBox 7">
            <a:extLst>
              <a:ext uri="{FF2B5EF4-FFF2-40B4-BE49-F238E27FC236}">
                <a16:creationId xmlns:a16="http://schemas.microsoft.com/office/drawing/2014/main" id="{0D174B49-F08C-4E41-BE48-0990619F54D4}"/>
              </a:ext>
            </a:extLst>
          </p:cNvPr>
          <p:cNvSpPr txBox="1"/>
          <p:nvPr/>
        </p:nvSpPr>
        <p:spPr>
          <a:xfrm>
            <a:off x="5682600" y="3456375"/>
            <a:ext cx="236220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dvPTimes"/>
                <a:ea typeface="+mn-ea"/>
                <a:cs typeface="+mn-cs"/>
              </a:rPr>
              <a:t>IPO</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256679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Summary of ENSO</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7818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762000"/>
            <a:ext cx="89154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1" i="0" u="none" strike="noStrike" kern="0" cap="none" spc="0" normalizeH="0" baseline="0" noProof="0" dirty="0">
                <a:ln>
                  <a:noFill/>
                </a:ln>
                <a:solidFill>
                  <a:srgbClr val="C00000"/>
                </a:solidFill>
                <a:effectLst/>
                <a:uLnTx/>
                <a:uFillTx/>
                <a:latin typeface="Arial Narrow" pitchFamily="34" charset="0"/>
                <a:ea typeface="+mn-ea"/>
                <a:cs typeface="+mn-cs"/>
              </a:rPr>
              <a:t>ENSO </a:t>
            </a:r>
            <a:r>
              <a:rPr kumimoji="0" lang="en-US" sz="1800" b="1" i="0" u="none" strike="noStrike" kern="0" cap="none" spc="0" normalizeH="0" baseline="0" noProof="0" dirty="0">
                <a:ln>
                  <a:noFill/>
                </a:ln>
                <a:solidFill>
                  <a:srgbClr val="000000"/>
                </a:solidFill>
                <a:effectLst/>
                <a:uLnTx/>
                <a:uFillTx/>
                <a:latin typeface="Arial Narrow" pitchFamily="34" charset="0"/>
                <a:ea typeface="+mn-ea"/>
                <a:cs typeface="+mn-cs"/>
              </a:rPr>
              <a:t>refers to irregular (2-7yr) oscillations in SLP, SST and winds in the tropical central-eastern Pacific. It is the largest interannual variation.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C00000"/>
                </a:solidFill>
                <a:effectLst/>
                <a:uLnTx/>
                <a:uFillTx/>
                <a:latin typeface="Arial Narrow" pitchFamily="34" charset="0"/>
                <a:ea typeface="+mn-ea"/>
                <a:cs typeface="+mn-cs"/>
              </a:rPr>
              <a:t>ENSO dynamics/formation</a:t>
            </a:r>
            <a:r>
              <a:rPr kumimoji="0" lang="en-US" sz="2000" b="1" i="0" u="none" strike="noStrike" kern="0" cap="none" spc="0" normalizeH="0" baseline="0" noProof="0" dirty="0">
                <a:ln>
                  <a:noFill/>
                </a:ln>
                <a:solidFill>
                  <a:srgbClr val="3333CC"/>
                </a:solidFill>
                <a:effectLst/>
                <a:uLnTx/>
                <a:uFillTx/>
                <a:latin typeface="Arial Narrow" pitchFamily="34" charset="0"/>
                <a:ea typeface="+mn-ea"/>
                <a:cs typeface="+mn-cs"/>
              </a:rPr>
              <a:t>: See slides 17 and 19: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3333CC"/>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C00000"/>
                </a:solidFill>
                <a:effectLst/>
                <a:uLnTx/>
                <a:uFillTx/>
                <a:latin typeface="Microsoft Sans Serif" pitchFamily="34" charset="0"/>
                <a:ea typeface="+mn-ea"/>
                <a:cs typeface="+mn-cs"/>
              </a:rPr>
              <a:t>El Niño formation</a:t>
            </a:r>
            <a:r>
              <a:rPr kumimoji="0" lang="en-US" sz="1600" b="1" i="0" u="none" strike="noStrike" kern="0" cap="none" spc="0" normalizeH="0" baseline="0" noProof="0" dirty="0">
                <a:ln>
                  <a:noFill/>
                </a:ln>
                <a:solidFill>
                  <a:srgbClr val="3333CC"/>
                </a:solidFill>
                <a:effectLst/>
                <a:uLnTx/>
                <a:uFillTx/>
                <a:latin typeface="Microsoft Sans Serif"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westerly wind anomaly</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 more warm water pushed to the east  lower (higher) sea level in the west (east) and shallower (deeper) thermocline in the west (east) + </a:t>
            </a:r>
            <a:r>
              <a:rPr kumimoji="0" lang="en-US" sz="1600" b="1" i="0" u="none" strike="noStrike" kern="0" cap="none" spc="0" normalizeH="0" baseline="0" noProof="0" dirty="0" err="1">
                <a:ln>
                  <a:noFill/>
                </a:ln>
                <a:solidFill>
                  <a:srgbClr val="000000"/>
                </a:solidFill>
                <a:effectLst/>
                <a:uLnTx/>
                <a:uFillTx/>
                <a:latin typeface="Arial Narrow" pitchFamily="34" charset="0"/>
                <a:ea typeface="+mn-ea"/>
                <a:cs typeface="+mn-cs"/>
                <a:sym typeface="Wingdings" panose="05000000000000000000" pitchFamily="2" charset="2"/>
              </a:rPr>
              <a:t>Bjerknes</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 feedback  warmer SST in the east and weaker trade winds  reduced west-east sea-level height gradient  no more transport of warm water to the east  SST and SLP in the east recover to normal  trade winds push surface water westward, subsurface cold water moves eastward  transition to the cold phase La Ni</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ñ</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a </a:t>
            </a:r>
            <a:endPar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sym typeface="Wingdings" panose="05000000000000000000" pitchFamily="2" charset="2"/>
              </a:rPr>
              <a:t>    </a:t>
            </a:r>
            <a:r>
              <a:rPr kumimoji="0" lang="en-US" sz="1600" b="1" i="0" u="none" strike="noStrike" kern="0" cap="none" spc="0" normalizeH="0" baseline="0" noProof="0" dirty="0">
                <a:ln>
                  <a:noFill/>
                </a:ln>
                <a:solidFill>
                  <a:srgbClr val="C00000"/>
                </a:solidFill>
                <a:effectLst/>
                <a:uLnTx/>
                <a:uFillTx/>
                <a:latin typeface="Microsoft Sans Serif" pitchFamily="34" charset="0"/>
                <a:ea typeface="+mn-ea"/>
                <a:cs typeface="+mn-cs"/>
                <a:sym typeface="Wingdings" panose="05000000000000000000" pitchFamily="2" charset="2"/>
              </a:rPr>
              <a:t>La</a:t>
            </a:r>
            <a:r>
              <a:rPr kumimoji="0" lang="en-US" sz="1600" b="1" i="0" u="none" strike="noStrike" kern="0" cap="none" spc="0" normalizeH="0" baseline="0" noProof="0" dirty="0">
                <a:ln>
                  <a:noFill/>
                </a:ln>
                <a:solidFill>
                  <a:srgbClr val="C00000"/>
                </a:solidFill>
                <a:effectLst/>
                <a:uLnTx/>
                <a:uFillTx/>
                <a:latin typeface="Microsoft Sans Serif" pitchFamily="34" charset="0"/>
                <a:ea typeface="+mn-ea"/>
                <a:cs typeface="+mn-cs"/>
              </a:rPr>
              <a:t> Niña formation: </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easterly wind anomaly</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 more warm water pushed to the west  higher (lower) sea level in the west (east), deeper (shallower) thermocline in the west (east) + </a:t>
            </a:r>
            <a:r>
              <a:rPr kumimoji="0" lang="en-US" sz="1600" b="1" i="0" u="none" strike="noStrike" kern="0" cap="none" spc="0" normalizeH="0" baseline="0" noProof="0" dirty="0" err="1">
                <a:ln>
                  <a:noFill/>
                </a:ln>
                <a:solidFill>
                  <a:srgbClr val="000000"/>
                </a:solidFill>
                <a:effectLst/>
                <a:uLnTx/>
                <a:uFillTx/>
                <a:latin typeface="Arial Narrow" pitchFamily="34" charset="0"/>
                <a:ea typeface="+mn-ea"/>
                <a:cs typeface="+mn-cs"/>
                <a:sym typeface="Wingdings" panose="05000000000000000000" pitchFamily="2" charset="2"/>
              </a:rPr>
              <a:t>Bjerknes</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 feedback  colder SST in the east and stronger trade winds increased west-east sea-level height gradient  no more transport of warm water to the west  SST and SLP in the east recover to normal  ocean pressure gradient force pushes surface warm water eastwards, subsurface warm water moves eastward  transition to El Ni</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ñ</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sym typeface="Wingdings" panose="05000000000000000000" pitchFamily="2" charset="2"/>
              </a:rPr>
              <a:t>o. </a:t>
            </a:r>
            <a:endPar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C00000"/>
                </a:solidFill>
                <a:effectLst/>
                <a:uLnTx/>
                <a:uFillTx/>
                <a:latin typeface="Arial Narrow" pitchFamily="34" charset="0"/>
                <a:ea typeface="+mn-ea"/>
                <a:cs typeface="+mn-cs"/>
              </a:rPr>
              <a:t>ENSO theoretical models</a:t>
            </a:r>
            <a:r>
              <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simple models considering the basic ENSO processes, they can produce the oscillation of Nino4 T. The </a:t>
            </a:r>
            <a:r>
              <a:rPr kumimoji="0" lang="en-US" altLang="en-US" sz="1600" b="1" i="0" u="none" strike="noStrike" kern="1200" cap="none" spc="0" normalizeH="0" baseline="0" noProof="0" dirty="0">
                <a:ln>
                  <a:noFill/>
                </a:ln>
                <a:solidFill>
                  <a:srgbClr val="C00000"/>
                </a:solidFill>
                <a:effectLst/>
                <a:uLnTx/>
                <a:uFillTx/>
                <a:latin typeface="Arial Narrow" pitchFamily="34" charset="0"/>
                <a:ea typeface="黑体" charset="0"/>
                <a:cs typeface="Times New Roman"/>
              </a:rPr>
              <a:t>unified oscillator model </a:t>
            </a:r>
            <a:r>
              <a:rPr kumimoji="0" lang="en-US" altLang="en-US" sz="1600" b="1" i="0" u="none" strike="noStrike" kern="1200" cap="none" spc="0" normalizeH="0" baseline="0" noProof="0" dirty="0">
                <a:ln>
                  <a:noFill/>
                </a:ln>
                <a:solidFill>
                  <a:srgbClr val="000000"/>
                </a:solidFill>
                <a:effectLst/>
                <a:uLnTx/>
                <a:uFillTx/>
                <a:latin typeface="Arial Narrow" pitchFamily="34" charset="0"/>
                <a:ea typeface="黑体" charset="0"/>
                <a:cs typeface="Times New Roman"/>
              </a:rPr>
              <a:t>can produce several other ENSO models.</a:t>
            </a:r>
            <a:r>
              <a:rPr kumimoji="0" lang="en-US" altLang="en-US" sz="2000" b="1" i="0" u="none" strike="noStrike" kern="1200" cap="none" spc="0" normalizeH="0" baseline="0" noProof="0" dirty="0">
                <a:ln>
                  <a:noFill/>
                </a:ln>
                <a:solidFill>
                  <a:srgbClr val="000000"/>
                </a:solidFill>
                <a:effectLst/>
                <a:uLnTx/>
                <a:uFillTx/>
                <a:latin typeface="Arial Narrow" pitchFamily="34" charset="0"/>
                <a:ea typeface="黑体" charset="0"/>
                <a:cs typeface="Times New Roman"/>
              </a:rPr>
              <a:t> </a:t>
            </a:r>
            <a:endPar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C00000"/>
                </a:solidFill>
                <a:effectLst/>
                <a:uLnTx/>
                <a:uFillTx/>
                <a:latin typeface="Arial Narrow" pitchFamily="34" charset="0"/>
                <a:ea typeface="+mn-ea"/>
                <a:cs typeface="+mn-cs"/>
              </a:rPr>
              <a:t>ENSO can be predicted 3-6 months ahead</a:t>
            </a:r>
            <a:r>
              <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1" i="0" u="none" strike="noStrike" kern="0" cap="none" spc="0" normalizeH="0" baseline="0" noProof="0" dirty="0">
                <a:ln>
                  <a:noFill/>
                </a:ln>
                <a:solidFill>
                  <a:srgbClr val="C00000"/>
                </a:solidFill>
                <a:effectLst/>
                <a:uLnTx/>
                <a:uFillTx/>
                <a:latin typeface="Arial Narrow" pitchFamily="34" charset="0"/>
                <a:ea typeface="+mn-ea"/>
                <a:cs typeface="+mn-cs"/>
              </a:rPr>
              <a:t>ENSO Impacts</a:t>
            </a:r>
            <a:r>
              <a:rPr kumimoji="0" lang="en-US" sz="2000" b="1" i="0" u="none" strike="noStrike" kern="0" cap="none" spc="0" normalizeH="0" baseline="0" noProof="0" dirty="0">
                <a:ln>
                  <a:noFill/>
                </a:ln>
                <a:solidFill>
                  <a:srgbClr val="000000"/>
                </a:solidFill>
                <a:effectLst/>
                <a:uLnTx/>
                <a:uFillTx/>
                <a:latin typeface="Arial Narrow" pitchFamily="34" charset="0"/>
                <a:ea typeface="+mn-ea"/>
                <a:cs typeface="+mn-cs"/>
              </a:rPr>
              <a:t>: </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During </a:t>
            </a:r>
            <a:r>
              <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rPr>
              <a:t>El Niño: dry</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 in Indonesia, eastern Australia, Central America, Northwest S. America, West Africa, southern Africa and India; </a:t>
            </a:r>
            <a:r>
              <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rPr>
              <a:t>wet</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 in the central-eastern equatorial Pacific, the western tropical Indian Ocean and East Africa, Southeast S. America, the southern U.S., most of the extratropical North Atlantic, central Eurasia,  parts of East Asia. The impact is roughly </a:t>
            </a:r>
            <a:r>
              <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rPr>
              <a:t>reversed</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 during </a:t>
            </a:r>
            <a:r>
              <a:rPr kumimoji="0" lang="en-US" sz="1600" b="1" i="0" u="none" strike="noStrike" kern="0" cap="none" spc="0" normalizeH="0" baseline="0" noProof="0" dirty="0">
                <a:ln>
                  <a:noFill/>
                </a:ln>
                <a:solidFill>
                  <a:srgbClr val="C00000"/>
                </a:solidFill>
                <a:effectLst/>
                <a:uLnTx/>
                <a:uFillTx/>
                <a:latin typeface="Arial Narrow" pitchFamily="34" charset="0"/>
                <a:ea typeface="+mn-ea"/>
                <a:cs typeface="+mn-cs"/>
              </a:rPr>
              <a:t>La Niña</a:t>
            </a:r>
            <a:r>
              <a:rPr kumimoji="0" lang="en-US" sz="1600" b="1" i="0" u="none" strike="noStrike" kern="0" cap="none" spc="0" normalizeH="0" baseline="0" noProof="0" dirty="0">
                <a:ln>
                  <a:noFill/>
                </a:ln>
                <a:solidFill>
                  <a:srgbClr val="000000"/>
                </a:solidFill>
                <a:effectLst/>
                <a:uLnTx/>
                <a:uFillTx/>
                <a:latin typeface="Arial Narrow" pitchFamily="34" charset="0"/>
                <a:ea typeface="+mn-ea"/>
                <a:cs typeface="+mn-cs"/>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12017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#19</a:t>
            </a:r>
            <a:br>
              <a:rPr lang="en-US" sz="3200" b="1" dirty="0">
                <a:latin typeface="Arial" charset="0"/>
                <a:cs typeface="Times New Roman" pitchFamily="18" charset="0"/>
              </a:rPr>
            </a:br>
            <a:r>
              <a:rPr lang="en-US" sz="3200" b="1" dirty="0">
                <a:latin typeface="Arial" charset="0"/>
                <a:cs typeface="Times New Roman" pitchFamily="18" charset="0"/>
              </a:rPr>
              <a:t>NAO, AO, Atlantic and Pacific Multidecadal </a:t>
            </a:r>
            <a:r>
              <a:rPr lang="en-US" sz="3600" b="1" dirty="0">
                <a:latin typeface="Arial" charset="0"/>
                <a:cs typeface="Times New Roman" pitchFamily="18" charset="0"/>
              </a:rPr>
              <a:t>Variability</a:t>
            </a:r>
            <a:endParaRPr lang="en-US" sz="48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1524000" y="1752600"/>
            <a:ext cx="7191375" cy="4876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2400" b="1" dirty="0">
                <a:solidFill>
                  <a:schemeClr val="tx2"/>
                </a:solidFill>
                <a:latin typeface="Arial" charset="0"/>
                <a:cs typeface="Times New Roman" pitchFamily="18" charset="0"/>
              </a:rPr>
              <a:t>Reading Materials:</a:t>
            </a:r>
          </a:p>
          <a:p>
            <a:pPr algn="ctr">
              <a:lnSpc>
                <a:spcPct val="80000"/>
              </a:lnSpc>
              <a:buFontTx/>
              <a:buNone/>
            </a:pPr>
            <a:endParaRPr lang="en-US" sz="1050" b="1" dirty="0">
              <a:solidFill>
                <a:schemeClr val="tx2"/>
              </a:solidFill>
              <a:latin typeface="Arial" charset="0"/>
              <a:cs typeface="Times New Roman" pitchFamily="18" charset="0"/>
            </a:endParaRPr>
          </a:p>
          <a:p>
            <a:pPr>
              <a:lnSpc>
                <a:spcPct val="80000"/>
              </a:lnSpc>
              <a:buFontTx/>
              <a:buNone/>
            </a:pPr>
            <a:r>
              <a:rPr lang="en-US" sz="1800" b="1" dirty="0">
                <a:solidFill>
                  <a:schemeClr val="bg2"/>
                </a:solidFill>
                <a:latin typeface="Arial" charset="0"/>
                <a:cs typeface="Times New Roman" pitchFamily="18" charset="0"/>
              </a:rPr>
              <a:t>Luo et al. (2007, </a:t>
            </a:r>
            <a:r>
              <a:rPr lang="en-US" sz="1800" b="1" i="1" dirty="0">
                <a:solidFill>
                  <a:schemeClr val="bg2"/>
                </a:solidFill>
                <a:latin typeface="Arial" charset="0"/>
                <a:cs typeface="Times New Roman" pitchFamily="18" charset="0"/>
              </a:rPr>
              <a:t>JAS</a:t>
            </a:r>
            <a:r>
              <a:rPr lang="en-US" sz="1800" b="1" dirty="0">
                <a:solidFill>
                  <a:schemeClr val="bg2"/>
                </a:solidFill>
                <a:latin typeface="Arial" charset="0"/>
                <a:cs typeface="Times New Roman" pitchFamily="18" charset="0"/>
              </a:rPr>
              <a:t>) (NAO formation)</a:t>
            </a:r>
          </a:p>
          <a:p>
            <a:pPr>
              <a:lnSpc>
                <a:spcPct val="80000"/>
              </a:lnSpc>
              <a:buFontTx/>
              <a:buNone/>
            </a:pPr>
            <a:r>
              <a:rPr lang="en-US" sz="1800" b="1" dirty="0" err="1">
                <a:solidFill>
                  <a:schemeClr val="bg2"/>
                </a:solidFill>
                <a:latin typeface="Arial" charset="0"/>
                <a:cs typeface="Times New Roman" pitchFamily="18" charset="0"/>
              </a:rPr>
              <a:t>Deser</a:t>
            </a:r>
            <a:r>
              <a:rPr lang="en-US" sz="1800" b="1" dirty="0">
                <a:solidFill>
                  <a:schemeClr val="bg2"/>
                </a:solidFill>
                <a:latin typeface="Arial" charset="0"/>
                <a:cs typeface="Times New Roman" pitchFamily="18" charset="0"/>
              </a:rPr>
              <a:t> (2000, </a:t>
            </a:r>
            <a:r>
              <a:rPr lang="en-US" sz="1800" b="1" i="1" dirty="0">
                <a:solidFill>
                  <a:schemeClr val="bg2"/>
                </a:solidFill>
                <a:latin typeface="Arial" charset="0"/>
                <a:cs typeface="Times New Roman" pitchFamily="18" charset="0"/>
              </a:rPr>
              <a:t>GRL</a:t>
            </a:r>
            <a:r>
              <a:rPr lang="en-US" sz="1800" b="1" dirty="0">
                <a:solidFill>
                  <a:schemeClr val="bg2"/>
                </a:solidFill>
                <a:latin typeface="Arial" charset="0"/>
                <a:cs typeface="Times New Roman" pitchFamily="18" charset="0"/>
              </a:rPr>
              <a:t>) (AO vs. NAO)</a:t>
            </a:r>
          </a:p>
          <a:p>
            <a:pPr>
              <a:lnSpc>
                <a:spcPct val="80000"/>
              </a:lnSpc>
              <a:buFontTx/>
              <a:buNone/>
            </a:pPr>
            <a:r>
              <a:rPr lang="en-US" sz="1800" b="1" dirty="0">
                <a:solidFill>
                  <a:schemeClr val="bg2"/>
                </a:solidFill>
                <a:latin typeface="Arial" charset="0"/>
                <a:cs typeface="Times New Roman" pitchFamily="18" charset="0"/>
              </a:rPr>
              <a:t>Liu (2012, </a:t>
            </a:r>
            <a:r>
              <a:rPr lang="en-US" sz="1800" b="1" i="1" dirty="0">
                <a:solidFill>
                  <a:schemeClr val="bg2"/>
                </a:solidFill>
                <a:latin typeface="Arial" charset="0"/>
                <a:cs typeface="Times New Roman" pitchFamily="18" charset="0"/>
              </a:rPr>
              <a:t>J. Climate</a:t>
            </a:r>
            <a:r>
              <a:rPr lang="en-US" sz="1800" b="1" dirty="0">
                <a:solidFill>
                  <a:schemeClr val="bg2"/>
                </a:solidFill>
                <a:latin typeface="Arial" charset="0"/>
                <a:cs typeface="Times New Roman" pitchFamily="18" charset="0"/>
              </a:rPr>
              <a:t>,</a:t>
            </a:r>
            <a:r>
              <a:rPr lang="en-US" sz="1800" b="1" dirty="0">
                <a:solidFill>
                  <a:schemeClr val="bg2"/>
                </a:solidFill>
                <a:latin typeface="Microsoft Sans Serif" pitchFamily="34" charset="0"/>
              </a:rPr>
              <a:t> pp. 1963-1995)</a:t>
            </a:r>
            <a:r>
              <a:rPr lang="en-US" sz="1800" b="1" dirty="0">
                <a:solidFill>
                  <a:schemeClr val="bg2"/>
                </a:solidFill>
                <a:latin typeface="Arial" charset="0"/>
                <a:cs typeface="Times New Roman" pitchFamily="18" charset="0"/>
              </a:rPr>
              <a:t> (Decadal Modes)</a:t>
            </a:r>
          </a:p>
          <a:p>
            <a:pPr>
              <a:lnSpc>
                <a:spcPct val="80000"/>
              </a:lnSpc>
              <a:buFontTx/>
              <a:buNone/>
            </a:pPr>
            <a:r>
              <a:rPr lang="en-US" sz="1800" b="1" dirty="0">
                <a:solidFill>
                  <a:schemeClr val="bg2"/>
                </a:solidFill>
                <a:latin typeface="Arial" charset="0"/>
                <a:cs typeface="Times New Roman" pitchFamily="18" charset="0"/>
              </a:rPr>
              <a:t>Zhang et al. (2019, </a:t>
            </a:r>
            <a:r>
              <a:rPr lang="en-US" sz="1800" b="1" i="1" dirty="0">
                <a:solidFill>
                  <a:schemeClr val="bg2"/>
                </a:solidFill>
                <a:latin typeface="Arial" charset="0"/>
                <a:cs typeface="Times New Roman" pitchFamily="18" charset="0"/>
              </a:rPr>
              <a:t>Rev. </a:t>
            </a:r>
            <a:r>
              <a:rPr lang="en-US" sz="1800" b="1" i="1" dirty="0" err="1">
                <a:solidFill>
                  <a:schemeClr val="bg2"/>
                </a:solidFill>
                <a:latin typeface="Arial" charset="0"/>
                <a:cs typeface="Times New Roman" pitchFamily="18" charset="0"/>
              </a:rPr>
              <a:t>Geophys</a:t>
            </a:r>
            <a:r>
              <a:rPr lang="en-US" sz="1800" b="1" dirty="0">
                <a:solidFill>
                  <a:schemeClr val="bg2"/>
                </a:solidFill>
                <a:latin typeface="Arial" charset="0"/>
                <a:cs typeface="Times New Roman" pitchFamily="18" charset="0"/>
              </a:rPr>
              <a:t>.) (AMO and AMOC)</a:t>
            </a:r>
          </a:p>
          <a:p>
            <a:pPr>
              <a:lnSpc>
                <a:spcPct val="80000"/>
              </a:lnSpc>
              <a:buFontTx/>
              <a:buNone/>
            </a:pPr>
            <a:r>
              <a:rPr lang="en-US" sz="1800" b="1" dirty="0">
                <a:solidFill>
                  <a:schemeClr val="bg2"/>
                </a:solidFill>
                <a:latin typeface="Arial" charset="0"/>
                <a:cs typeface="Times New Roman" pitchFamily="18" charset="0"/>
              </a:rPr>
              <a:t>Sutton et al. (2018, </a:t>
            </a:r>
            <a:r>
              <a:rPr lang="en-US" sz="1800" b="1" i="1" dirty="0">
                <a:solidFill>
                  <a:schemeClr val="bg2"/>
                </a:solidFill>
                <a:latin typeface="Arial" charset="0"/>
                <a:cs typeface="Times New Roman" pitchFamily="18" charset="0"/>
              </a:rPr>
              <a:t>BAMS) (</a:t>
            </a:r>
            <a:r>
              <a:rPr lang="en-US" sz="1800" b="1" dirty="0">
                <a:solidFill>
                  <a:schemeClr val="bg2"/>
                </a:solidFill>
                <a:latin typeface="Arial" charset="0"/>
                <a:cs typeface="Times New Roman" pitchFamily="18" charset="0"/>
              </a:rPr>
              <a:t>AMO)</a:t>
            </a:r>
          </a:p>
          <a:p>
            <a:pPr>
              <a:lnSpc>
                <a:spcPct val="80000"/>
              </a:lnSpc>
              <a:buFontTx/>
              <a:buNone/>
            </a:pPr>
            <a:r>
              <a:rPr lang="en-US" sz="1800" b="1" dirty="0">
                <a:solidFill>
                  <a:schemeClr val="bg2"/>
                </a:solidFill>
                <a:latin typeface="Arial" charset="0"/>
                <a:cs typeface="Times New Roman" pitchFamily="18" charset="0"/>
              </a:rPr>
              <a:t>Cai et al. (2019, </a:t>
            </a:r>
            <a:r>
              <a:rPr lang="en-US" sz="1800" b="1" i="1" dirty="0">
                <a:solidFill>
                  <a:schemeClr val="bg2"/>
                </a:solidFill>
                <a:latin typeface="Arial" charset="0"/>
                <a:cs typeface="Times New Roman" pitchFamily="18" charset="0"/>
              </a:rPr>
              <a:t>Science</a:t>
            </a:r>
            <a:r>
              <a:rPr lang="en-US" sz="1800" b="1" dirty="0">
                <a:solidFill>
                  <a:schemeClr val="bg2"/>
                </a:solidFill>
                <a:latin typeface="Arial" charset="0"/>
                <a:cs typeface="Times New Roman" pitchFamily="18" charset="0"/>
              </a:rPr>
              <a:t>) (inter-basin connection)</a:t>
            </a:r>
          </a:p>
          <a:p>
            <a:pPr>
              <a:lnSpc>
                <a:spcPct val="80000"/>
              </a:lnSpc>
              <a:buFontTx/>
              <a:buNone/>
            </a:pPr>
            <a:r>
              <a:rPr lang="en-US" sz="1800" b="1" dirty="0" err="1">
                <a:solidFill>
                  <a:schemeClr val="bg2"/>
                </a:solidFill>
                <a:latin typeface="Arial" charset="0"/>
                <a:cs typeface="Times New Roman" pitchFamily="18" charset="0"/>
              </a:rPr>
              <a:t>Meehl</a:t>
            </a:r>
            <a:r>
              <a:rPr lang="en-US" sz="1800" b="1" dirty="0">
                <a:solidFill>
                  <a:schemeClr val="bg2"/>
                </a:solidFill>
                <a:latin typeface="Arial" charset="0"/>
                <a:cs typeface="Times New Roman" pitchFamily="18" charset="0"/>
              </a:rPr>
              <a:t> et al. (2021, </a:t>
            </a:r>
            <a:r>
              <a:rPr lang="en-US" sz="1800" b="1" i="1" dirty="0">
                <a:solidFill>
                  <a:schemeClr val="bg2"/>
                </a:solidFill>
                <a:latin typeface="Arial" charset="0"/>
                <a:cs typeface="Times New Roman" pitchFamily="18" charset="0"/>
              </a:rPr>
              <a:t>Nature </a:t>
            </a:r>
            <a:r>
              <a:rPr lang="en-US" sz="1800" b="1" i="1" dirty="0" err="1">
                <a:solidFill>
                  <a:schemeClr val="bg2"/>
                </a:solidFill>
                <a:latin typeface="Arial" charset="0"/>
                <a:cs typeface="Times New Roman" pitchFamily="18" charset="0"/>
              </a:rPr>
              <a:t>Geosci</a:t>
            </a:r>
            <a:r>
              <a:rPr lang="en-US" sz="1800" b="1" dirty="0">
                <a:solidFill>
                  <a:schemeClr val="bg2"/>
                </a:solidFill>
                <a:latin typeface="Arial" charset="0"/>
                <a:cs typeface="Times New Roman" pitchFamily="18" charset="0"/>
              </a:rPr>
              <a:t>.) (AMV-PDV interactions)</a:t>
            </a:r>
          </a:p>
          <a:p>
            <a:pPr>
              <a:lnSpc>
                <a:spcPct val="80000"/>
              </a:lnSpc>
              <a:buFontTx/>
              <a:buNone/>
            </a:pPr>
            <a:endParaRPr lang="en-US" sz="2000" b="1" dirty="0">
              <a:solidFill>
                <a:schemeClr val="bg2"/>
              </a:solidFill>
              <a:latin typeface="Arial" charset="0"/>
              <a:cs typeface="Times New Roman" pitchFamily="18" charset="0"/>
            </a:endParaRPr>
          </a:p>
          <a:p>
            <a:pPr algn="ctr">
              <a:lnSpc>
                <a:spcPct val="80000"/>
              </a:lnSpc>
              <a:buFontTx/>
              <a:buNone/>
            </a:pPr>
            <a:endParaRPr lang="en-US" sz="1800" b="1" dirty="0">
              <a:solidFill>
                <a:schemeClr val="bg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http://www.ldeo.columbia.edu/res/pi/NAO/NAO-Index.gif"/>
          <p:cNvPicPr>
            <a:picLocks noChangeAspect="1" noChangeArrowheads="1"/>
          </p:cNvPicPr>
          <p:nvPr/>
        </p:nvPicPr>
        <p:blipFill>
          <a:blip r:embed="rId3" cstate="print"/>
          <a:srcRect/>
          <a:stretch>
            <a:fillRect/>
          </a:stretch>
        </p:blipFill>
        <p:spPr bwMode="auto">
          <a:xfrm>
            <a:off x="762000" y="4114801"/>
            <a:ext cx="7464486" cy="2285999"/>
          </a:xfrm>
          <a:prstGeom prst="rect">
            <a:avLst/>
          </a:prstGeom>
          <a:noFill/>
        </p:spPr>
      </p:pic>
      <p:sp>
        <p:nvSpPr>
          <p:cNvPr id="9" name="Rectangle 8"/>
          <p:cNvSpPr/>
          <p:nvPr/>
        </p:nvSpPr>
        <p:spPr>
          <a:xfrm>
            <a:off x="152400" y="609600"/>
            <a:ext cx="8991600" cy="351634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NAO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 a large-scale seesaw in atmospheric mass or pressure between the Atlantic subtropical high and subpolar low.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5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NAO</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is the dominant mode of </a:t>
            </a: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winter</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climate variability in the North Atlantic. </a:t>
            </a: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Individual NAO events last for ~2 weeks (similar to atmospheric blocking events), caused by synoptic eddies interacting with planetary waves (Luo et al. 2007, JAS).</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endParaRPr kumimoji="0" lang="en-US" sz="9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NAO index</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varies from year to year, but also exhibits a tendency to remain in one phase for intervals lasting several years or decades.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05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NAO is related to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storm track</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strength and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jet stream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positions over the North Atlantic.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Luo, D., A. R. </a:t>
            </a:r>
            <a:r>
              <a:rPr kumimoji="0" lang="en-US" sz="1200" b="0" i="0" u="none" strike="noStrike" kern="1200" cap="none" spc="0" normalizeH="0" baseline="0" noProof="0" dirty="0" err="1">
                <a:ln>
                  <a:noFill/>
                </a:ln>
                <a:solidFill>
                  <a:srgbClr val="000000"/>
                </a:solidFill>
                <a:effectLst/>
                <a:uLnTx/>
                <a:uFillTx/>
                <a:latin typeface="Arial Narrow" pitchFamily="34" charset="0"/>
                <a:ea typeface="+mn-ea"/>
                <a:cs typeface="+mn-cs"/>
              </a:rPr>
              <a:t>Lupo</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and H. Wan, 2007: Dynamics of eddy-driven low-frequency dipole modes. Part I: A simple model of North Atlantic Oscillations. </a:t>
            </a:r>
            <a:r>
              <a:rPr kumimoji="0" lang="en-US" sz="1200" b="0" i="1" u="none" strike="noStrike" kern="1200" cap="none" spc="0" normalizeH="0" baseline="0" noProof="0" dirty="0">
                <a:ln>
                  <a:noFill/>
                </a:ln>
                <a:solidFill>
                  <a:srgbClr val="000000"/>
                </a:solidFill>
                <a:effectLst/>
                <a:uLnTx/>
                <a:uFillTx/>
                <a:latin typeface="Arial Narrow" pitchFamily="34" charset="0"/>
                <a:ea typeface="+mn-ea"/>
                <a:cs typeface="+mn-cs"/>
              </a:rPr>
              <a:t>J. Atmos. Sci.</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64</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3–28, https://doi.org/10.1175/JAS3818.1.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Luo, D., X. Chen and S. Feldstein, 2018</a:t>
            </a:r>
            <a:r>
              <a:rPr kumimoji="0" lang="en-US" sz="1200" b="1" i="0" u="none" strike="noStrike" kern="1200" cap="none" spc="0" normalizeH="0" baseline="0" noProof="0" dirty="0">
                <a:ln>
                  <a:noFill/>
                </a:ln>
                <a:solidFill>
                  <a:srgbClr val="C00000"/>
                </a:solidFill>
                <a:effectLst/>
                <a:uLnTx/>
                <a:uFillTx/>
                <a:latin typeface="Arial Narrow" pitchFamily="34" charset="0"/>
                <a:ea typeface="+mn-ea"/>
                <a:cs typeface="+mn-cs"/>
              </a:rPr>
              <a:t>: Linear and nonlinear dynamics of North Atlantic Oscillations</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A new thinking of symmetry breaking, </a:t>
            </a:r>
            <a:r>
              <a:rPr kumimoji="0" lang="en-US" sz="1200" b="0" i="1" u="none" strike="noStrike" kern="1200" cap="none" spc="0" normalizeH="0" baseline="0" noProof="0" dirty="0">
                <a:ln>
                  <a:noFill/>
                </a:ln>
                <a:solidFill>
                  <a:srgbClr val="000000"/>
                </a:solidFill>
                <a:effectLst/>
                <a:uLnTx/>
                <a:uFillTx/>
                <a:latin typeface="Arial Narrow" pitchFamily="34" charset="0"/>
                <a:ea typeface="+mn-ea"/>
                <a:cs typeface="+mn-cs"/>
              </a:rPr>
              <a:t>J. Atmos. Sci.</a:t>
            </a:r>
            <a:r>
              <a:rPr kumimoji="0" lang="zh-CN" altLang="en-US" sz="1200" b="0" i="0" u="none" strike="noStrike" kern="1200" cap="none" spc="0" normalizeH="0" baseline="0" noProof="0" dirty="0">
                <a:ln>
                  <a:noFill/>
                </a:ln>
                <a:solidFill>
                  <a:srgbClr val="000000"/>
                </a:solidFill>
                <a:effectLst/>
                <a:uLnTx/>
                <a:uFillTx/>
                <a:latin typeface="Arial Narrow" pitchFamily="34" charset="0"/>
                <a:ea typeface="+mn-ea"/>
                <a:cs typeface="+mn-cs"/>
              </a:rPr>
              <a:t>，</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75</a:t>
            </a:r>
            <a:r>
              <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rPr>
              <a:t>, 1955-1977, DOI: 10.1175/JAS- D-17-0274.1</a:t>
            </a:r>
            <a:endPar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0" name="Rectangle 9"/>
          <p:cNvSpPr/>
          <p:nvPr/>
        </p:nvSpPr>
        <p:spPr>
          <a:xfrm>
            <a:off x="228600" y="6343389"/>
            <a:ext cx="8763000" cy="52322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Winter index of the NAO based on the difference of normalized sea level pressures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SLP</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between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Lisbon, Portugal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and </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Stykkisholmur</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/Reykjavik,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Iceland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since 1864 [Lisbon SLP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south</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minus Iceland  (</a:t>
            </a:r>
            <a:r>
              <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rPr>
              <a:t>north</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SLP).</a:t>
            </a:r>
          </a:p>
        </p:txBody>
      </p:sp>
      <p:sp>
        <p:nvSpPr>
          <p:cNvPr id="11" name="Rectangle 2"/>
          <p:cNvSpPr txBox="1">
            <a:spLocks noChangeArrowheads="1"/>
          </p:cNvSpPr>
          <p:nvPr/>
        </p:nvSpPr>
        <p:spPr>
          <a:xfrm>
            <a:off x="-762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North Atlantic Oscillation (NAO) </a:t>
            </a:r>
          </a:p>
        </p:txBody>
      </p:sp>
      <p:sp>
        <p:nvSpPr>
          <p:cNvPr id="12"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linds(horizontal)">
                                      <p:cBhvr>
                                        <p:cTn id="7" dur="500"/>
                                        <p:tgtEl>
                                          <p:spTgt spid="9">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animEffect transition="in" filter="blinds(horizontal)">
                                      <p:cBhvr>
                                        <p:cTn id="10" dur="500"/>
                                        <p:tgtEl>
                                          <p:spTgt spid="9">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animEffect transition="in" filter="blinds(horizontal)">
                                      <p:cBhvr>
                                        <p:cTn id="13" dur="500"/>
                                        <p:tgtEl>
                                          <p:spTgt spid="9">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
                                            <p:txEl>
                                              <p:pRg st="9" end="9"/>
                                            </p:txEl>
                                          </p:spTgt>
                                        </p:tgtEl>
                                        <p:attrNameLst>
                                          <p:attrName>style.visibility</p:attrName>
                                        </p:attrNameLst>
                                      </p:cBhvr>
                                      <p:to>
                                        <p:strVal val="visible"/>
                                      </p:to>
                                    </p:set>
                                    <p:animEffect transition="in" filter="blinds(horizontal)">
                                      <p:cBhvr>
                                        <p:cTn id="16"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53000" y="2895600"/>
            <a:ext cx="4267200" cy="3810000"/>
            <a:chOff x="0" y="2753380"/>
            <a:chExt cx="4416540" cy="3952220"/>
          </a:xfrm>
        </p:grpSpPr>
        <p:pic>
          <p:nvPicPr>
            <p:cNvPr id="379908" name="Picture 4" descr="http://www.ldeo.columbia.edu/res/pi/NAO/NAO+.gif"/>
            <p:cNvPicPr>
              <a:picLocks noChangeAspect="1" noChangeArrowheads="1"/>
            </p:cNvPicPr>
            <p:nvPr/>
          </p:nvPicPr>
          <p:blipFill>
            <a:blip r:embed="rId3" cstate="print"/>
            <a:srcRect t="11408"/>
            <a:stretch>
              <a:fillRect/>
            </a:stretch>
          </p:blipFill>
          <p:spPr bwMode="auto">
            <a:xfrm>
              <a:off x="0" y="2799893"/>
              <a:ext cx="4267200" cy="3905707"/>
            </a:xfrm>
            <a:prstGeom prst="rect">
              <a:avLst/>
            </a:prstGeom>
            <a:noFill/>
          </p:spPr>
        </p:pic>
        <p:sp>
          <p:nvSpPr>
            <p:cNvPr id="6" name="Rectangle 5"/>
            <p:cNvSpPr/>
            <p:nvPr/>
          </p:nvSpPr>
          <p:spPr>
            <a:xfrm>
              <a:off x="3124200" y="2753380"/>
              <a:ext cx="1292340"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SimSun" pitchFamily="2" charset="-122"/>
                  <a:cs typeface="+mn-cs"/>
                </a:rPr>
                <a:t>NAO+ </a:t>
              </a:r>
              <a:endParaRPr kumimoji="0" lang="en-US" sz="28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grpSp>
      <p:sp>
        <p:nvSpPr>
          <p:cNvPr id="9"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Positive NAO  Phase </a:t>
            </a:r>
          </a:p>
        </p:txBody>
      </p:sp>
      <p:sp>
        <p:nvSpPr>
          <p:cNvPr id="10"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Rectangle 3"/>
          <p:cNvSpPr txBox="1">
            <a:spLocks noChangeArrowheads="1"/>
          </p:cNvSpPr>
          <p:nvPr/>
        </p:nvSpPr>
        <p:spPr bwMode="auto">
          <a:xfrm>
            <a:off x="0" y="8382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2400" b="0" i="0" u="none" strike="noStrike" kern="1200" cap="none" spc="0" normalizeH="0" baseline="0" noProof="0" dirty="0">
                <a:ln>
                  <a:noFill/>
                </a:ln>
                <a:solidFill>
                  <a:srgbClr val="FF3300"/>
                </a:solidFill>
                <a:effectLst/>
                <a:uLnTx/>
                <a:uFillTx/>
                <a:latin typeface="Arial Narrow" pitchFamily="34" charset="0"/>
                <a:ea typeface="+mn-ea"/>
                <a:cs typeface="+mn-cs"/>
              </a:rPr>
              <a:t>positive NAO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index phase shows a stronger than usual subtropical high pressure center and a deeper than normal Icelandic low.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increased pressure gradient results in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more and stronger winter storms</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crossing the Atlantic Ocean on a more northerly track.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This results in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warm and wet winters in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most Europe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and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cold and dry winters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in northern Canada and Greenland</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eastern US experiences mild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and wet winter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conditions.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1524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Major Modes of Climate Variability</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0" y="838200"/>
            <a:ext cx="9067800" cy="51054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Modes of Climate Variability: </a:t>
            </a: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recurring spatial and temporal patterns of climate variations. Major focus of climate </a:t>
            </a:r>
            <a:r>
              <a:rPr kumimoji="0" lang="en-US" sz="2800" b="1" i="0" u="none" strike="noStrike" kern="0" cap="none" spc="0" normalizeH="0" baseline="0" noProof="0" dirty="0" err="1">
                <a:ln>
                  <a:noFill/>
                </a:ln>
                <a:solidFill>
                  <a:srgbClr val="000000"/>
                </a:solidFill>
                <a:effectLst/>
                <a:uLnTx/>
                <a:uFillTx/>
                <a:latin typeface="Microsoft Sans Serif" pitchFamily="34" charset="0"/>
                <a:ea typeface="+mn-ea"/>
                <a:cs typeface="+mn-cs"/>
              </a:rPr>
              <a:t>anlaysis</a:t>
            </a: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1" i="0" u="none" strike="noStrike" kern="0" cap="none" spc="0" normalizeH="0" baseline="0" noProof="0" dirty="0">
              <a:ln>
                <a:noFill/>
              </a:ln>
              <a:solidFill>
                <a:srgbClr val="3333CC"/>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C00000"/>
                </a:solidFill>
                <a:effectLst/>
                <a:uLnTx/>
                <a:uFillTx/>
                <a:latin typeface="Microsoft Sans Serif" pitchFamily="34" charset="0"/>
                <a:ea typeface="+mn-ea"/>
                <a:cs typeface="+mn-cs"/>
              </a:rPr>
              <a:t>Inter-annual</a:t>
            </a: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 modes:</a:t>
            </a:r>
            <a:r>
              <a:rPr kumimoji="0" lang="en-US" sz="2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El Niño-Southern Oscillation (ENSO)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North Atlantic Oscillation (NAO)</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Arctic Oscillation (AO) or Northern Annular Mode (NAM)</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Southern Annular Mode (SAM), similar to NAM but for S.H.</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C00000"/>
                </a:solidFill>
                <a:effectLst/>
                <a:uLnTx/>
                <a:uFillTx/>
                <a:latin typeface="Microsoft Sans Serif" pitchFamily="34" charset="0"/>
                <a:ea typeface="+mn-ea"/>
                <a:cs typeface="+mn-cs"/>
              </a:rPr>
              <a:t>Decadal to multi-decadal</a:t>
            </a: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 modes </a:t>
            </a: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(Liu 2012, JC)</a:t>
            </a:r>
            <a:r>
              <a:rPr kumimoji="0" lang="en-US" sz="2800" b="1" i="0" u="none" strike="noStrike" kern="0" cap="none" spc="0" normalizeH="0" baseline="0" noProof="0" dirty="0">
                <a:ln>
                  <a:noFill/>
                </a:ln>
                <a:solidFill>
                  <a:srgbClr val="3333CC"/>
                </a:solidFill>
                <a:effectLst/>
                <a:uLnTx/>
                <a:uFillTx/>
                <a:latin typeface="Microsoft Sans Serif" pitchFamily="34" charset="0"/>
                <a:ea typeface="+mn-ea"/>
                <a:cs typeface="+mn-cs"/>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	- </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Pacific Decadal Oscillation (PDO)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Inter-decadal Pacific Oscillation (IPO)</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Atlantic Multi-decadal Oscillation (AMO)</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blinds(horizontal)">
                                      <p:cBhvr>
                                        <p:cTn id="10" dur="500"/>
                                        <p:tgtEl>
                                          <p:spTgt spid="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animEffect transition="in" filter="blinds(horizontal)">
                                      <p:cBhvr>
                                        <p:cTn id="13" dur="500"/>
                                        <p:tgtEl>
                                          <p:spTgt spid="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5" end="5"/>
                                            </p:txEl>
                                          </p:spTgt>
                                        </p:tgtEl>
                                        <p:attrNameLst>
                                          <p:attrName>style.visibility</p:attrName>
                                        </p:attrNameLst>
                                      </p:cBhvr>
                                      <p:to>
                                        <p:strVal val="visible"/>
                                      </p:to>
                                    </p:set>
                                    <p:animEffect transition="in" filter="blinds(horizontal)">
                                      <p:cBhvr>
                                        <p:cTn id="16" dur="500"/>
                                        <p:tgtEl>
                                          <p:spTgt spid="8">
                                            <p:txEl>
                                              <p:pRg st="5" end="5"/>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linds(horizontal)">
                                      <p:cBhvr>
                                        <p:cTn id="19" dur="500"/>
                                        <p:tgtEl>
                                          <p:spTgt spid="8">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8">
                                            <p:txEl>
                                              <p:pRg st="8" end="8"/>
                                            </p:txEl>
                                          </p:spTgt>
                                        </p:tgtEl>
                                        <p:attrNameLst>
                                          <p:attrName>style.visibility</p:attrName>
                                        </p:attrNameLst>
                                      </p:cBhvr>
                                      <p:to>
                                        <p:strVal val="visible"/>
                                      </p:to>
                                    </p:set>
                                    <p:animEffect transition="in" filter="blinds(horizontal)">
                                      <p:cBhvr>
                                        <p:cTn id="24" dur="500"/>
                                        <p:tgtEl>
                                          <p:spTgt spid="8">
                                            <p:txEl>
                                              <p:pRg st="8" end="8"/>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blinds(horizontal)">
                                      <p:cBhvr>
                                        <p:cTn id="27" dur="500"/>
                                        <p:tgtEl>
                                          <p:spTgt spid="8">
                                            <p:txEl>
                                              <p:pRg st="9" end="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8">
                                            <p:txEl>
                                              <p:pRg st="10" end="10"/>
                                            </p:txEl>
                                          </p:spTgt>
                                        </p:tgtEl>
                                        <p:attrNameLst>
                                          <p:attrName>style.visibility</p:attrName>
                                        </p:attrNameLst>
                                      </p:cBhvr>
                                      <p:to>
                                        <p:strVal val="visible"/>
                                      </p:to>
                                    </p:set>
                                    <p:animEffect transition="in" filter="blinds(horizontal)">
                                      <p:cBhvr>
                                        <p:cTn id="30" dur="500"/>
                                        <p:tgtEl>
                                          <p:spTgt spid="8">
                                            <p:txEl>
                                              <p:pRg st="10" end="1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8">
                                            <p:txEl>
                                              <p:pRg st="11" end="11"/>
                                            </p:txEl>
                                          </p:spTgt>
                                        </p:tgtEl>
                                        <p:attrNameLst>
                                          <p:attrName>style.visibility</p:attrName>
                                        </p:attrNameLst>
                                      </p:cBhvr>
                                      <p:to>
                                        <p:strVal val="visible"/>
                                      </p:to>
                                    </p:set>
                                    <p:animEffect transition="in" filter="blinds(horizontal)">
                                      <p:cBhvr>
                                        <p:cTn id="33"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Negative NAO  Phase </a:t>
            </a:r>
          </a:p>
        </p:txBody>
      </p:sp>
      <p:sp>
        <p:nvSpPr>
          <p:cNvPr id="10"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Rectangle 3"/>
          <p:cNvSpPr txBox="1">
            <a:spLocks noChangeArrowheads="1"/>
          </p:cNvSpPr>
          <p:nvPr/>
        </p:nvSpPr>
        <p:spPr bwMode="auto">
          <a:xfrm>
            <a:off x="0" y="8382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2400" b="0" i="0" u="none" strike="noStrike" kern="1200" cap="none" spc="0" normalizeH="0" baseline="0" noProof="0" dirty="0">
                <a:ln>
                  <a:noFill/>
                </a:ln>
                <a:solidFill>
                  <a:srgbClr val="FF3300"/>
                </a:solidFill>
                <a:effectLst/>
                <a:uLnTx/>
                <a:uFillTx/>
                <a:latin typeface="Arial Narrow" pitchFamily="34" charset="0"/>
                <a:ea typeface="+mn-ea"/>
                <a:cs typeface="+mn-cs"/>
              </a:rPr>
              <a:t>negative NAO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index phase shows a weak subtropical high and a weak Icelandic low.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5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reduced pressure gradient results in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fewer and weaker winter storms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crossing on a more west-east pathway.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9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They bring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moist air into the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Mediterranean and cold/dry air to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northern Europe. </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US east coast experiences more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cold air outbreaks </a:t>
            </a: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and hence snowy</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weather conditions.</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9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Greenland has milder winter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	temperatures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grpSp>
        <p:nvGrpSpPr>
          <p:cNvPr id="8" name="Group 7"/>
          <p:cNvGrpSpPr/>
          <p:nvPr/>
        </p:nvGrpSpPr>
        <p:grpSpPr>
          <a:xfrm>
            <a:off x="4794422" y="2827417"/>
            <a:ext cx="4349578" cy="3954383"/>
            <a:chOff x="4718222" y="2753380"/>
            <a:chExt cx="4349578" cy="3954383"/>
          </a:xfrm>
        </p:grpSpPr>
        <p:pic>
          <p:nvPicPr>
            <p:cNvPr id="12" name="Picture 6" descr="http://www.ldeo.columbia.edu/res/pi/NAO/NAO-.gif"/>
            <p:cNvPicPr>
              <a:picLocks noChangeAspect="1" noChangeArrowheads="1"/>
            </p:cNvPicPr>
            <p:nvPr/>
          </p:nvPicPr>
          <p:blipFill>
            <a:blip r:embed="rId3" cstate="print"/>
            <a:srcRect t="9790"/>
            <a:stretch>
              <a:fillRect/>
            </a:stretch>
          </p:blipFill>
          <p:spPr bwMode="auto">
            <a:xfrm>
              <a:off x="4718222" y="2774090"/>
              <a:ext cx="4276725" cy="3933673"/>
            </a:xfrm>
            <a:prstGeom prst="rect">
              <a:avLst/>
            </a:prstGeom>
            <a:noFill/>
          </p:spPr>
        </p:pic>
        <p:sp>
          <p:nvSpPr>
            <p:cNvPr id="13" name="Rectangle 12"/>
            <p:cNvSpPr/>
            <p:nvPr/>
          </p:nvSpPr>
          <p:spPr>
            <a:xfrm>
              <a:off x="7759429" y="2753380"/>
              <a:ext cx="1308371" cy="58477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SimSun" pitchFamily="2" charset="-122"/>
                  <a:cs typeface="+mn-cs"/>
                </a:rPr>
                <a:t>NAO</a:t>
              </a:r>
              <a:r>
                <a:rPr kumimoji="0" lang="en-US" sz="3200" b="1" i="0" u="none" strike="noStrike" kern="1200" cap="none" spc="0" normalizeH="0" baseline="0" noProof="0" dirty="0">
                  <a:ln>
                    <a:noFill/>
                  </a:ln>
                  <a:solidFill>
                    <a:srgbClr val="FFFFFF"/>
                  </a:solidFill>
                  <a:effectLst/>
                  <a:uLnTx/>
                  <a:uFillTx/>
                  <a:latin typeface="Arial Black" pitchFamily="34" charset="0"/>
                  <a:ea typeface="SimSun" pitchFamily="2" charset="-122"/>
                  <a:cs typeface="+mn-cs"/>
                  <a:sym typeface="Symbol"/>
                </a:rPr>
                <a:t></a:t>
              </a:r>
              <a:r>
                <a:rPr kumimoji="0" lang="en-US" sz="2800" b="1" i="0" u="none" strike="noStrike" kern="1200" cap="none" spc="0" normalizeH="0" baseline="0" noProof="0" dirty="0">
                  <a:ln>
                    <a:noFill/>
                  </a:ln>
                  <a:solidFill>
                    <a:srgbClr val="FFFFFF"/>
                  </a:solidFill>
                  <a:effectLst/>
                  <a:uLnTx/>
                  <a:uFillTx/>
                  <a:latin typeface="Arial" charset="0"/>
                  <a:ea typeface="SimSun" pitchFamily="2" charset="-122"/>
                  <a:cs typeface="+mn-cs"/>
                </a:rPr>
                <a:t> </a:t>
              </a:r>
              <a:endParaRPr kumimoji="0" lang="en-US" sz="2800" b="0" i="0" u="none" strike="noStrike" kern="1200" cap="none" spc="0" normalizeH="0" baseline="0" noProof="0" dirty="0">
                <a:ln>
                  <a:noFill/>
                </a:ln>
                <a:solidFill>
                  <a:srgbClr val="FFFFFF"/>
                </a:solidFill>
                <a:effectLst/>
                <a:uLnTx/>
                <a:uFillTx/>
                <a:latin typeface="Arial Narrow" pitchFamily="34" charset="0"/>
                <a:ea typeface="+mn-ea"/>
                <a:cs typeface="+mn-cs"/>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DEC25-3424-4007-945B-D86597B14067}"/>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4" name="TextBox 3">
            <a:extLst>
              <a:ext uri="{FF2B5EF4-FFF2-40B4-BE49-F238E27FC236}">
                <a16:creationId xmlns:a16="http://schemas.microsoft.com/office/drawing/2014/main" id="{633F09EF-DBCC-4BEF-8C37-644A9488C12B}"/>
              </a:ext>
            </a:extLst>
          </p:cNvPr>
          <p:cNvSpPr txBox="1"/>
          <p:nvPr/>
        </p:nvSpPr>
        <p:spPr>
          <a:xfrm>
            <a:off x="0" y="1331416"/>
            <a:ext cx="8915400" cy="4154984"/>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Eddy forcing arising from the preexisting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synoptic-scale waves </a:t>
            </a: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is crucial for the growth and decay of the NAO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A preexisting low-over-high (high-over-low) dipole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planetary-scale wave</a:t>
            </a: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 is required to match the preexisting positive-over-negative (negative-over-positive) dipole eddy forcing over the North Atlantic, which excites a positive (negative) phase NAO event.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The positive and negative feedbacks of the preexisting dipole eddy forcing, which depend on the background </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westerly wind</a:t>
            </a:r>
            <a:r>
              <a:rPr kumimoji="0" lang="en-US" sz="2400" b="1" i="0" u="none" strike="noStrike" kern="1200" cap="none" spc="0" normalizeH="0" baseline="0" noProof="0" dirty="0">
                <a:ln>
                  <a:noFill/>
                </a:ln>
                <a:solidFill>
                  <a:srgbClr val="272525"/>
                </a:solidFill>
                <a:effectLst/>
                <a:uLnTx/>
                <a:uFillTx/>
                <a:latin typeface="Arial Narrow" pitchFamily="34" charset="0"/>
                <a:ea typeface="+mn-ea"/>
                <a:cs typeface="+mn-cs"/>
              </a:rPr>
              <a:t>, seem to dominate the life cycle of the NAO and its duration.</a:t>
            </a:r>
            <a:endPar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5" name="Rectangle 2">
            <a:extLst>
              <a:ext uri="{FF2B5EF4-FFF2-40B4-BE49-F238E27FC236}">
                <a16:creationId xmlns:a16="http://schemas.microsoft.com/office/drawing/2014/main" id="{78D5E913-D3BA-47D4-90EB-CB9D610D397D}"/>
              </a:ext>
            </a:extLst>
          </p:cNvPr>
          <p:cNvSpPr txBox="1">
            <a:spLocks noChangeArrowheads="1"/>
          </p:cNvSpPr>
          <p:nvPr/>
        </p:nvSpPr>
        <p:spPr>
          <a:xfrm>
            <a:off x="-3048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NAO  Formation</a:t>
            </a:r>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n-cs"/>
              </a:rPr>
              <a:t> </a:t>
            </a: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(Luo et al. 2007)</a:t>
            </a:r>
            <a:r>
              <a:rPr kumimoji="0" lang="en-US" sz="4000" b="1" i="0" u="none" strike="noStrike" kern="0" cap="none" spc="0" normalizeH="0" baseline="0" noProof="0" dirty="0">
                <a:ln>
                  <a:noFill/>
                </a:ln>
                <a:solidFill>
                  <a:srgbClr val="FF3300"/>
                </a:solidFill>
                <a:effectLst/>
                <a:uLnTx/>
                <a:uFillTx/>
                <a:latin typeface="Arial" charset="0"/>
                <a:ea typeface="SimSun" pitchFamily="2" charset="-122"/>
                <a:cs typeface="+mn-cs"/>
              </a:rPr>
              <a:t> </a:t>
            </a:r>
            <a:endPar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Tree>
    <p:extLst>
      <p:ext uri="{BB962C8B-B14F-4D97-AF65-F5344CB8AC3E}">
        <p14:creationId xmlns:p14="http://schemas.microsoft.com/office/powerpoint/2010/main" val="12404200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3048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Arctic Oscillation (AO) </a:t>
            </a:r>
          </a:p>
        </p:txBody>
      </p:sp>
      <p:sp>
        <p:nvSpPr>
          <p:cNvPr id="10" name="Line 4"/>
          <p:cNvSpPr>
            <a:spLocks noChangeShapeType="1"/>
          </p:cNvSpPr>
          <p:nvPr/>
        </p:nvSpPr>
        <p:spPr bwMode="auto">
          <a:xfrm>
            <a:off x="0" y="56145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Rectangle 3"/>
          <p:cNvSpPr txBox="1">
            <a:spLocks noChangeArrowheads="1"/>
          </p:cNvSpPr>
          <p:nvPr/>
        </p:nvSpPr>
        <p:spPr bwMode="auto">
          <a:xfrm>
            <a:off x="0" y="6096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AO</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is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a large-scale seesaw pattern in atmospheric mass between the sub-polar low and the high-pressure centers in the Pacific and Atlantic around 37-45</a:t>
            </a:r>
            <a:r>
              <a:rPr kumimoji="0" lang="en-US" sz="1800" b="0" i="0" u="none" strike="noStrike" kern="1200" cap="none" spc="0" normalizeH="0" baseline="30000" noProof="0" dirty="0">
                <a:ln>
                  <a:noFill/>
                </a:ln>
                <a:solidFill>
                  <a:srgbClr val="000000"/>
                </a:solidFill>
                <a:effectLst/>
                <a:uLnTx/>
                <a:uFillTx/>
                <a:latin typeface="Arial Narrow" pitchFamily="34" charset="0"/>
                <a:ea typeface="+mn-ea"/>
                <a:cs typeface="Arial" pitchFamily="34" charset="0"/>
              </a:rPr>
              <a:t>o</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The NAO mainly reflects the Atlantic part of the AO.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Weak connection between the </a:t>
            </a: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Arial" pitchFamily="34" charset="0"/>
              </a:rPr>
              <a:t>Atlantic and Pacific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high-pressure centers; AO is dominated by the polar low-pressure center (</a:t>
            </a:r>
            <a:r>
              <a:rPr kumimoji="0" lang="en-US" sz="1800" b="0" i="0" u="none" strike="noStrike" kern="1200" cap="none" spc="0" normalizeH="0" baseline="0" noProof="0" dirty="0" err="1">
                <a:ln>
                  <a:noFill/>
                </a:ln>
                <a:solidFill>
                  <a:srgbClr val="000000"/>
                </a:solidFill>
                <a:effectLst/>
                <a:uLnTx/>
                <a:uFillTx/>
                <a:latin typeface="Arial Narrow" pitchFamily="34" charset="0"/>
                <a:ea typeface="+mn-ea"/>
                <a:cs typeface="Arial" pitchFamily="34" charset="0"/>
              </a:rPr>
              <a:t>Deser</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2000)</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Causes for the AO phase change are not well known. </a:t>
            </a:r>
            <a:endParaRPr kumimoji="0" lang="en-US" sz="1800" b="1" i="0" u="none" strike="noStrike" kern="0" cap="none" spc="0" normalizeH="0" baseline="0" noProof="0" dirty="0">
              <a:ln>
                <a:noFill/>
              </a:ln>
              <a:solidFill>
                <a:srgbClr val="3333CC"/>
              </a:solidFill>
              <a:effectLst/>
              <a:uLnTx/>
              <a:uFillTx/>
              <a:latin typeface="Microsoft Sans Serif" pitchFamily="34" charset="0"/>
              <a:ea typeface="+mn-ea"/>
              <a:cs typeface="+mn-cs"/>
            </a:endParaRPr>
          </a:p>
        </p:txBody>
      </p:sp>
      <p:pic>
        <p:nvPicPr>
          <p:cNvPr id="391170" name="Picture 2" descr="http://www.cpc.ncep.noaa.gov/products/precip/CWlink/daily_ao_index/new.ao.loading.gif"/>
          <p:cNvPicPr>
            <a:picLocks noChangeAspect="1" noChangeArrowheads="1"/>
          </p:cNvPicPr>
          <p:nvPr/>
        </p:nvPicPr>
        <p:blipFill>
          <a:blip r:embed="rId3" cstate="print"/>
          <a:srcRect/>
          <a:stretch>
            <a:fillRect/>
          </a:stretch>
        </p:blipFill>
        <p:spPr bwMode="auto">
          <a:xfrm>
            <a:off x="5029200" y="3080682"/>
            <a:ext cx="4054303" cy="3664050"/>
          </a:xfrm>
          <a:prstGeom prst="rect">
            <a:avLst/>
          </a:prstGeom>
          <a:noFill/>
        </p:spPr>
      </p:pic>
      <p:pic>
        <p:nvPicPr>
          <p:cNvPr id="391174" name="Picture 6" descr="http://alexhayes.weebly.com/uploads/1/3/1/4/13142040/4773616_orig.png"/>
          <p:cNvPicPr>
            <a:picLocks noChangeAspect="1" noChangeArrowheads="1"/>
          </p:cNvPicPr>
          <p:nvPr/>
        </p:nvPicPr>
        <p:blipFill>
          <a:blip r:embed="rId4" cstate="print"/>
          <a:srcRect l="6153" r="7219"/>
          <a:stretch>
            <a:fillRect/>
          </a:stretch>
        </p:blipFill>
        <p:spPr bwMode="auto">
          <a:xfrm>
            <a:off x="76200" y="2565400"/>
            <a:ext cx="4953000" cy="42926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2" name="Picture 2" descr="http://nsidc.org/cryosphere/arctic-meteorology/images/AO-schematic-wallace-1500px.jpg"/>
          <p:cNvPicPr>
            <a:picLocks noChangeAspect="1" noChangeArrowheads="1"/>
          </p:cNvPicPr>
          <p:nvPr/>
        </p:nvPicPr>
        <p:blipFill>
          <a:blip r:embed="rId2" cstate="print"/>
          <a:srcRect/>
          <a:stretch>
            <a:fillRect/>
          </a:stretch>
        </p:blipFill>
        <p:spPr bwMode="auto">
          <a:xfrm>
            <a:off x="1676400" y="3543300"/>
            <a:ext cx="6115050" cy="3314700"/>
          </a:xfrm>
          <a:prstGeom prst="rect">
            <a:avLst/>
          </a:prstGeom>
          <a:noFill/>
        </p:spPr>
      </p:pic>
      <p:pic>
        <p:nvPicPr>
          <p:cNvPr id="394244" name="Picture 4" descr="http://upload.wikimedia.org/wikipedia/en/2/2e/Arctic_Oscillation-01.jpg"/>
          <p:cNvPicPr>
            <a:picLocks noChangeAspect="1" noChangeArrowheads="1"/>
          </p:cNvPicPr>
          <p:nvPr/>
        </p:nvPicPr>
        <p:blipFill>
          <a:blip r:embed="rId3" cstate="print"/>
          <a:srcRect/>
          <a:stretch>
            <a:fillRect/>
          </a:stretch>
        </p:blipFill>
        <p:spPr bwMode="auto">
          <a:xfrm>
            <a:off x="1676400" y="152400"/>
            <a:ext cx="6115050" cy="3400426"/>
          </a:xfrm>
          <a:prstGeom prst="rect">
            <a:avLst/>
          </a:prstGeom>
          <a:noFill/>
        </p:spPr>
      </p:pic>
      <p:sp>
        <p:nvSpPr>
          <p:cNvPr id="4" name="TextBox 3"/>
          <p:cNvSpPr txBox="1"/>
          <p:nvPr/>
        </p:nvSpPr>
        <p:spPr>
          <a:xfrm>
            <a:off x="39013" y="685800"/>
            <a:ext cx="1850186" cy="258532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Positive AO</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sym typeface="Wingdings" panose="05000000000000000000" pitchFamily="2" charset="2"/>
              </a:rPr>
              <a:t>Stronge</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 SLP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gradient</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rPr>
              <a:t>Stronge</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Polar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Vortex </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&amp;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sym typeface="Wingdings" pitchFamily="2" charset="2"/>
              </a:rPr>
              <a:t>stronge</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 westerlies</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Fewer cold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breaks to </a:t>
            </a: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rPr>
              <a:t>midlat</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6" name="TextBox 5"/>
          <p:cNvSpPr txBox="1"/>
          <p:nvPr/>
        </p:nvSpPr>
        <p:spPr>
          <a:xfrm>
            <a:off x="7467600" y="607874"/>
            <a:ext cx="1744388" cy="2585323"/>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Negative AO</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Weak SLP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anose="05000000000000000000" pitchFamily="2" charset="2"/>
              </a:rPr>
              <a:t>gradient </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Weak Polar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Vortex &amp; w</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eak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westerlies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Wingdings" pitchFamily="2" charset="2"/>
              </a:rPr>
              <a:t> </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More cold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breaks to </a:t>
            </a:r>
            <a:r>
              <a:rPr kumimoji="0" lang="en-US" sz="1800" b="1" i="0" u="none" strike="noStrike" kern="1200" cap="none" spc="0" normalizeH="0" baseline="0" noProof="0" dirty="0" err="1">
                <a:ln>
                  <a:noFill/>
                </a:ln>
                <a:solidFill>
                  <a:srgbClr val="FF0000"/>
                </a:solidFill>
                <a:effectLst/>
                <a:uLnTx/>
                <a:uFillTx/>
                <a:latin typeface="Arial Narrow" pitchFamily="34" charset="0"/>
                <a:ea typeface="+mn-ea"/>
                <a:cs typeface="+mn-cs"/>
              </a:rPr>
              <a:t>midlat</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048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PDO and IPO vs. ENSO</a:t>
            </a:r>
          </a:p>
        </p:txBody>
      </p:sp>
      <p:sp>
        <p:nvSpPr>
          <p:cNvPr id="5"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6" name="Rectangle 3"/>
          <p:cNvSpPr txBox="1">
            <a:spLocks noChangeArrowheads="1"/>
          </p:cNvSpPr>
          <p:nvPr/>
        </p:nvSpPr>
        <p:spPr bwMode="auto">
          <a:xfrm>
            <a:off x="0" y="6858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PDO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is the ENSO-like multi-decadal (40-60yr) quasi-oscillations in the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North Pacific Ocean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The Inter-decadal Pacific Oscillation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IPO)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is the ENSO-like multi-decadal quasi-oscillations in the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Arial" pitchFamily="34" charset="0"/>
              </a:rPr>
              <a:t>whole Pacific Ocean</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defined in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SST and SLP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fields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PDO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and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IPO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may be considered as the decadal variability of ENSO activity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Arial" pitchFamily="34" charset="0"/>
              </a:rPr>
              <a:t>PDO/IPO</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Arial" pitchFamily="34" charset="0"/>
              </a:rPr>
              <a:t> is thought to result from atmospheric random forcing with its time scale related to oceanic processes.   This is still an active research area. </a:t>
            </a:r>
          </a:p>
        </p:txBody>
      </p:sp>
      <p:grpSp>
        <p:nvGrpSpPr>
          <p:cNvPr id="8" name="Group 7"/>
          <p:cNvGrpSpPr/>
          <p:nvPr/>
        </p:nvGrpSpPr>
        <p:grpSpPr>
          <a:xfrm>
            <a:off x="1905000" y="2590800"/>
            <a:ext cx="6553200" cy="4237407"/>
            <a:chOff x="838200" y="1981200"/>
            <a:chExt cx="7162800" cy="4847007"/>
          </a:xfrm>
        </p:grpSpPr>
        <p:pic>
          <p:nvPicPr>
            <p:cNvPr id="399363" name="Picture 3"/>
            <p:cNvPicPr>
              <a:picLocks noChangeAspect="1" noChangeArrowheads="1"/>
            </p:cNvPicPr>
            <p:nvPr/>
          </p:nvPicPr>
          <p:blipFill>
            <a:blip r:embed="rId3" cstate="print"/>
            <a:srcRect/>
            <a:stretch>
              <a:fillRect/>
            </a:stretch>
          </p:blipFill>
          <p:spPr bwMode="auto">
            <a:xfrm>
              <a:off x="838200" y="1981200"/>
              <a:ext cx="7162800" cy="4847007"/>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905935" y="2590800"/>
              <a:ext cx="4182532" cy="28956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105400" y="2590800"/>
              <a:ext cx="2819400" cy="2791540"/>
            </a:xfrm>
            <a:prstGeom prst="rect">
              <a:avLst/>
            </a:prstGeom>
            <a:noFill/>
            <a:ln w="9525">
              <a:noFill/>
              <a:miter lim="800000"/>
              <a:headEnd/>
              <a:tailEnd/>
            </a:ln>
          </p:spPr>
        </p:pic>
      </p:grpSp>
      <p:sp>
        <p:nvSpPr>
          <p:cNvPr id="9" name="TextBox 8"/>
          <p:cNvSpPr txBox="1"/>
          <p:nvPr/>
        </p:nvSpPr>
        <p:spPr>
          <a:xfrm>
            <a:off x="76200" y="2895600"/>
            <a:ext cx="2307042" cy="89255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IPO</a:t>
            </a:r>
            <a:r>
              <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Larger anomalies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N. Pacific, wider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tropical </a:t>
            </a:r>
            <a:r>
              <a:rPr kumimoji="0" lang="en-US" sz="16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dSST</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pattern</a:t>
            </a:r>
          </a:p>
        </p:txBody>
      </p:sp>
      <p:sp>
        <p:nvSpPr>
          <p:cNvPr id="10" name="TextBox 9">
            <a:extLst>
              <a:ext uri="{FF2B5EF4-FFF2-40B4-BE49-F238E27FC236}">
                <a16:creationId xmlns:a16="http://schemas.microsoft.com/office/drawing/2014/main" id="{29C5F1F2-B99A-D718-60DC-3E83D544B1D7}"/>
              </a:ext>
            </a:extLst>
          </p:cNvPr>
          <p:cNvSpPr txBox="1"/>
          <p:nvPr/>
        </p:nvSpPr>
        <p:spPr>
          <a:xfrm>
            <a:off x="1066800" y="2840370"/>
            <a:ext cx="4747682" cy="307777"/>
          </a:xfrm>
          <a:prstGeom prst="rect">
            <a:avLst/>
          </a:prstGeom>
          <a:noFill/>
        </p:spPr>
        <p:txBody>
          <a:bodyPr wrap="square">
            <a:spAutoFit/>
          </a:bodyPr>
          <a:lstStyle/>
          <a:p>
            <a:r>
              <a:rPr lang="en-US" sz="1400" b="1" dirty="0">
                <a:solidFill>
                  <a:srgbClr val="FF0000"/>
                </a:solidFill>
                <a:cs typeface="Arial" pitchFamily="34" charset="0"/>
              </a:rPr>
              <a:t>IPO/PDO Positive or Warm Phase</a:t>
            </a:r>
            <a:endParaRPr lang="en-US" sz="1400"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2"/>
          <p:cNvPicPr>
            <a:picLocks noChangeAspect="1" noChangeArrowheads="1"/>
          </p:cNvPicPr>
          <p:nvPr/>
        </p:nvPicPr>
        <p:blipFill>
          <a:blip r:embed="rId2" cstate="print"/>
          <a:srcRect/>
          <a:stretch>
            <a:fillRect/>
          </a:stretch>
        </p:blipFill>
        <p:spPr bwMode="auto">
          <a:xfrm>
            <a:off x="76200" y="1066800"/>
            <a:ext cx="8991600" cy="4602129"/>
          </a:xfrm>
          <a:prstGeom prst="rect">
            <a:avLst/>
          </a:prstGeom>
          <a:noFill/>
          <a:ln w="9525">
            <a:noFill/>
            <a:miter lim="800000"/>
            <a:headEnd/>
            <a:tailEnd/>
          </a:ln>
        </p:spPr>
      </p:pic>
      <p:cxnSp>
        <p:nvCxnSpPr>
          <p:cNvPr id="4" name="Straight Arrow Connector 3"/>
          <p:cNvCxnSpPr/>
          <p:nvPr/>
        </p:nvCxnSpPr>
        <p:spPr bwMode="auto">
          <a:xfrm flipV="1">
            <a:off x="1447800" y="2286000"/>
            <a:ext cx="685800" cy="609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5" name="TextBox 4"/>
          <p:cNvSpPr txBox="1"/>
          <p:nvPr/>
        </p:nvSpPr>
        <p:spPr>
          <a:xfrm>
            <a:off x="224406" y="2785848"/>
            <a:ext cx="2667000"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Dry during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negative IPO phase</a:t>
            </a:r>
          </a:p>
        </p:txBody>
      </p:sp>
      <p:sp>
        <p:nvSpPr>
          <p:cNvPr id="6" name="TextBox 5"/>
          <p:cNvSpPr txBox="1"/>
          <p:nvPr/>
        </p:nvSpPr>
        <p:spPr>
          <a:xfrm>
            <a:off x="3810000" y="4191000"/>
            <a:ext cx="184731"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7" name="TextBox 6"/>
          <p:cNvSpPr txBox="1"/>
          <p:nvPr/>
        </p:nvSpPr>
        <p:spPr>
          <a:xfrm>
            <a:off x="1447800" y="5943600"/>
            <a:ext cx="62484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Stippling indicates significant at 5% level                  </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Dai (2013</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2" name="Picture 2" descr="File:Amo timeseries 1856-present.svg"/>
          <p:cNvPicPr>
            <a:picLocks noChangeAspect="1" noChangeArrowheads="1"/>
          </p:cNvPicPr>
          <p:nvPr/>
        </p:nvPicPr>
        <p:blipFill>
          <a:blip r:embed="rId3" cstate="print"/>
          <a:srcRect/>
          <a:stretch>
            <a:fillRect/>
          </a:stretch>
        </p:blipFill>
        <p:spPr bwMode="auto">
          <a:xfrm>
            <a:off x="0" y="2667000"/>
            <a:ext cx="9144000" cy="4038600"/>
          </a:xfrm>
          <a:prstGeom prst="rect">
            <a:avLst/>
          </a:prstGeom>
          <a:solidFill>
            <a:schemeClr val="tx1"/>
          </a:solidFill>
        </p:spPr>
      </p:pic>
      <p:sp>
        <p:nvSpPr>
          <p:cNvPr id="9" name="Rectangle 8"/>
          <p:cNvSpPr/>
          <p:nvPr/>
        </p:nvSpPr>
        <p:spPr>
          <a:xfrm>
            <a:off x="152400" y="747370"/>
            <a:ext cx="8991600" cy="169277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is the multi-decadal (60-80yr) variability in North Atlantic SST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other related fields. Also called Atlantic Multidecadal Variability </a:t>
            </a:r>
            <a:r>
              <a:rPr kumimoji="0" lang="en-US" sz="16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AMV</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 Index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 the leading PC in or average of detrended N. Atlantic SST field.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may result from changes in Atlantic Meridional Overturning Circulation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AMOC</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6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AMO warm phase </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leads to more drought over U.S. Midwest and Southwest, but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more rainfall over Florida, and </a:t>
            </a:r>
            <a:r>
              <a:rPr kumimoji="0" lang="en-US" sz="1600" b="1" i="0" u="none" strike="noStrike" kern="1200" cap="none" spc="0" normalizeH="0" baseline="0" noProof="0" dirty="0">
                <a:ln>
                  <a:noFill/>
                </a:ln>
                <a:solidFill>
                  <a:srgbClr val="3333CC"/>
                </a:solidFill>
                <a:effectLst/>
                <a:uLnTx/>
                <a:uFillTx/>
                <a:latin typeface="Arial" pitchFamily="34" charset="0"/>
                <a:ea typeface="+mn-ea"/>
                <a:cs typeface="Arial" pitchFamily="34" charset="0"/>
              </a:rPr>
              <a:t>is associated with more hurricanes</a:t>
            </a: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p:txBody>
      </p:sp>
      <p:sp>
        <p:nvSpPr>
          <p:cNvPr id="11"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Atlantic </a:t>
            </a:r>
            <a:r>
              <a:rPr kumimoji="0" lang="en-US" sz="3600" b="1" i="0" u="none" strike="noStrike" kern="0" cap="none" spc="0" normalizeH="0" baseline="0" noProof="0" dirty="0" err="1">
                <a:ln>
                  <a:noFill/>
                </a:ln>
                <a:solidFill>
                  <a:srgbClr val="FF3300"/>
                </a:solidFill>
                <a:effectLst/>
                <a:uLnTx/>
                <a:uFillTx/>
                <a:latin typeface="Arial" charset="0"/>
                <a:ea typeface="SimSun" pitchFamily="2" charset="-122"/>
                <a:cs typeface="+mn-cs"/>
              </a:rPr>
              <a:t>Multidecadal</a:t>
            </a: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 Oscillation (AMO) </a:t>
            </a:r>
          </a:p>
        </p:txBody>
      </p:sp>
      <p:sp>
        <p:nvSpPr>
          <p:cNvPr id="12"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2" cstate="print"/>
          <a:srcRect t="44158"/>
          <a:stretch>
            <a:fillRect/>
          </a:stretch>
        </p:blipFill>
        <p:spPr bwMode="auto">
          <a:xfrm>
            <a:off x="609600" y="919444"/>
            <a:ext cx="7760536" cy="5633756"/>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AMO SST Pattern (warm phase) </a:t>
            </a:r>
          </a:p>
        </p:txBody>
      </p:sp>
      <p:grpSp>
        <p:nvGrpSpPr>
          <p:cNvPr id="7" name="Group 6"/>
          <p:cNvGrpSpPr/>
          <p:nvPr/>
        </p:nvGrpSpPr>
        <p:grpSpPr>
          <a:xfrm>
            <a:off x="5715000" y="3581400"/>
            <a:ext cx="2438400" cy="1219200"/>
            <a:chOff x="5715000" y="3581400"/>
            <a:chExt cx="2438400" cy="1219200"/>
          </a:xfrm>
        </p:grpSpPr>
        <p:cxnSp>
          <p:nvCxnSpPr>
            <p:cNvPr id="5" name="Straight Arrow Connector 4"/>
            <p:cNvCxnSpPr/>
            <p:nvPr/>
          </p:nvCxnSpPr>
          <p:spPr bwMode="auto">
            <a:xfrm>
              <a:off x="5715000" y="3962400"/>
              <a:ext cx="0" cy="838200"/>
            </a:xfrm>
            <a:prstGeom prst="straightConnector1">
              <a:avLst/>
            </a:prstGeom>
            <a:solidFill>
              <a:schemeClr val="accent1"/>
            </a:solidFill>
            <a:ln w="34925" cap="flat" cmpd="sng" algn="ctr">
              <a:solidFill>
                <a:schemeClr val="bg2"/>
              </a:solidFill>
              <a:prstDash val="solid"/>
              <a:round/>
              <a:headEnd type="none" w="med" len="med"/>
              <a:tailEnd type="arrow"/>
            </a:ln>
            <a:effectLst/>
          </p:spPr>
        </p:cxnSp>
        <p:sp>
          <p:nvSpPr>
            <p:cNvPr id="6" name="Rectangle 5"/>
            <p:cNvSpPr/>
            <p:nvPr/>
          </p:nvSpPr>
          <p:spPr bwMode="auto">
            <a:xfrm>
              <a:off x="6096000" y="3581400"/>
              <a:ext cx="2057400" cy="304800"/>
            </a:xfrm>
            <a:prstGeom prst="rect">
              <a:avLst/>
            </a:prstGeom>
            <a:solidFill>
              <a:srgbClr val="33CCFF"/>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F9E23D-D0BE-44B7-9F29-4A9755D8A2A5}"/>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7" name="组合 3">
            <a:extLst>
              <a:ext uri="{FF2B5EF4-FFF2-40B4-BE49-F238E27FC236}">
                <a16:creationId xmlns:a16="http://schemas.microsoft.com/office/drawing/2014/main" id="{A1D6D540-2D79-4F5B-B20D-F38CBA79113A}"/>
              </a:ext>
            </a:extLst>
          </p:cNvPr>
          <p:cNvGrpSpPr/>
          <p:nvPr/>
        </p:nvGrpSpPr>
        <p:grpSpPr>
          <a:xfrm>
            <a:off x="76200" y="1371600"/>
            <a:ext cx="8979720" cy="4624645"/>
            <a:chOff x="3413761" y="1981463"/>
            <a:chExt cx="7200000" cy="3796176"/>
          </a:xfrm>
        </p:grpSpPr>
        <p:pic>
          <p:nvPicPr>
            <p:cNvPr id="8" name="图片 5">
              <a:extLst>
                <a:ext uri="{FF2B5EF4-FFF2-40B4-BE49-F238E27FC236}">
                  <a16:creationId xmlns:a16="http://schemas.microsoft.com/office/drawing/2014/main" id="{0EEEDA08-563C-41EF-938B-8DC52A4817C4}"/>
                </a:ext>
              </a:extLst>
            </p:cNvPr>
            <p:cNvPicPr/>
            <p:nvPr/>
          </p:nvPicPr>
          <p:blipFill rotWithShape="1">
            <a:blip r:embed="rId3"/>
            <a:srcRect t="45797"/>
            <a:stretch/>
          </p:blipFill>
          <p:spPr>
            <a:xfrm>
              <a:off x="3413761" y="3797639"/>
              <a:ext cx="7200000" cy="1980000"/>
            </a:xfrm>
            <a:prstGeom prst="rect">
              <a:avLst/>
            </a:prstGeom>
          </p:spPr>
        </p:pic>
        <p:pic>
          <p:nvPicPr>
            <p:cNvPr id="9" name="图片 10">
              <a:extLst>
                <a:ext uri="{FF2B5EF4-FFF2-40B4-BE49-F238E27FC236}">
                  <a16:creationId xmlns:a16="http://schemas.microsoft.com/office/drawing/2014/main" id="{3161DC53-1208-4D44-9E6A-D75B1958116A}"/>
                </a:ext>
              </a:extLst>
            </p:cNvPr>
            <p:cNvPicPr/>
            <p:nvPr/>
          </p:nvPicPr>
          <p:blipFill rotWithShape="1">
            <a:blip r:embed="rId4"/>
            <a:srcRect t="1" b="53437"/>
            <a:stretch/>
          </p:blipFill>
          <p:spPr>
            <a:xfrm>
              <a:off x="3413761" y="1981463"/>
              <a:ext cx="7200000" cy="1800000"/>
            </a:xfrm>
            <a:prstGeom prst="rect">
              <a:avLst/>
            </a:prstGeom>
          </p:spPr>
        </p:pic>
      </p:grpSp>
      <p:sp>
        <p:nvSpPr>
          <p:cNvPr id="10" name="文本框 2">
            <a:extLst>
              <a:ext uri="{FF2B5EF4-FFF2-40B4-BE49-F238E27FC236}">
                <a16:creationId xmlns:a16="http://schemas.microsoft.com/office/drawing/2014/main" id="{F182DA9B-2A39-43A6-B777-2A29A5D5339D}"/>
              </a:ext>
            </a:extLst>
          </p:cNvPr>
          <p:cNvSpPr txBox="1"/>
          <p:nvPr/>
        </p:nvSpPr>
        <p:spPr>
          <a:xfrm>
            <a:off x="2133600" y="2970309"/>
            <a:ext cx="116731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Times New Roman" panose="02020603050405020304" pitchFamily="18" charset="0"/>
              </a:rPr>
              <a:t>IPO</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rPr>
              <a:t> </a:t>
            </a:r>
            <a:r>
              <a:rPr kumimoji="0" lang="en-US" altLang="zh-CN" sz="1600" b="1" i="0" u="none" strike="noStrike" kern="1200" cap="none" spc="0" normalizeH="0" baseline="0" noProof="0" dirty="0" err="1">
                <a:ln>
                  <a:noFill/>
                </a:ln>
                <a:solidFill>
                  <a:srgbClr val="000000"/>
                </a:solidFill>
                <a:effectLst/>
                <a:uLnTx/>
                <a:uFillTx/>
                <a:latin typeface="Arial Narrow" pitchFamily="34" charset="0"/>
                <a:ea typeface="+mn-ea"/>
                <a:cs typeface="Times New Roman" panose="02020603050405020304" pitchFamily="18" charset="0"/>
              </a:rPr>
              <a:t>vs.Tas</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endParaRPr>
          </a:p>
        </p:txBody>
      </p:sp>
      <p:sp>
        <p:nvSpPr>
          <p:cNvPr id="11" name="文本框 8">
            <a:extLst>
              <a:ext uri="{FF2B5EF4-FFF2-40B4-BE49-F238E27FC236}">
                <a16:creationId xmlns:a16="http://schemas.microsoft.com/office/drawing/2014/main" id="{C428163B-9F67-4FAC-AC38-8D47DA05C2AF}"/>
              </a:ext>
            </a:extLst>
          </p:cNvPr>
          <p:cNvSpPr txBox="1"/>
          <p:nvPr/>
        </p:nvSpPr>
        <p:spPr>
          <a:xfrm>
            <a:off x="6553200" y="2971800"/>
            <a:ext cx="1167319"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Times New Roman" panose="02020603050405020304" pitchFamily="18" charset="0"/>
              </a:rPr>
              <a:t>IPO </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rPr>
              <a:t>vs. </a:t>
            </a:r>
            <a:r>
              <a:rPr kumimoji="0" lang="en-US" altLang="zh-CN" sz="1600" b="1" i="0" u="none" strike="noStrike" kern="1200" cap="none" spc="0" normalizeH="0" baseline="0" noProof="0" dirty="0" err="1">
                <a:ln>
                  <a:noFill/>
                </a:ln>
                <a:solidFill>
                  <a:srgbClr val="000000"/>
                </a:solidFill>
                <a:effectLst/>
                <a:uLnTx/>
                <a:uFillTx/>
                <a:latin typeface="Arial Narrow" pitchFamily="34" charset="0"/>
                <a:ea typeface="+mn-ea"/>
                <a:cs typeface="Times New Roman" panose="02020603050405020304" pitchFamily="18" charset="0"/>
              </a:rPr>
              <a:t>Pr</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endParaRPr>
          </a:p>
        </p:txBody>
      </p:sp>
      <p:sp>
        <p:nvSpPr>
          <p:cNvPr id="12" name="文本框 9">
            <a:extLst>
              <a:ext uri="{FF2B5EF4-FFF2-40B4-BE49-F238E27FC236}">
                <a16:creationId xmlns:a16="http://schemas.microsoft.com/office/drawing/2014/main" id="{ADBE8DF0-0A96-40CA-9EE8-063988ADA19E}"/>
              </a:ext>
            </a:extLst>
          </p:cNvPr>
          <p:cNvSpPr txBox="1"/>
          <p:nvPr/>
        </p:nvSpPr>
        <p:spPr>
          <a:xfrm>
            <a:off x="2022278" y="5012163"/>
            <a:ext cx="143969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Times New Roman" panose="02020603050405020304" pitchFamily="18" charset="0"/>
              </a:rPr>
              <a:t>AMO</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rPr>
              <a:t> </a:t>
            </a:r>
            <a:r>
              <a:rPr kumimoji="0" lang="en-US" altLang="zh-CN" sz="1600" b="1" i="0" u="none" strike="noStrike" kern="1200" cap="none" spc="0" normalizeH="0" baseline="0" noProof="0" dirty="0" err="1">
                <a:ln>
                  <a:noFill/>
                </a:ln>
                <a:solidFill>
                  <a:srgbClr val="000000"/>
                </a:solidFill>
                <a:effectLst/>
                <a:uLnTx/>
                <a:uFillTx/>
                <a:latin typeface="Arial Narrow" pitchFamily="34" charset="0"/>
                <a:ea typeface="+mn-ea"/>
                <a:cs typeface="Times New Roman" panose="02020603050405020304" pitchFamily="18" charset="0"/>
              </a:rPr>
              <a:t>vs.Tas</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endParaRPr>
          </a:p>
        </p:txBody>
      </p:sp>
      <p:sp>
        <p:nvSpPr>
          <p:cNvPr id="13" name="文本框 11">
            <a:extLst>
              <a:ext uri="{FF2B5EF4-FFF2-40B4-BE49-F238E27FC236}">
                <a16:creationId xmlns:a16="http://schemas.microsoft.com/office/drawing/2014/main" id="{C732B9B2-EA89-4ED8-A704-3F6C1B6709FA}"/>
              </a:ext>
            </a:extLst>
          </p:cNvPr>
          <p:cNvSpPr txBox="1"/>
          <p:nvPr/>
        </p:nvSpPr>
        <p:spPr>
          <a:xfrm>
            <a:off x="6629400" y="5017840"/>
            <a:ext cx="119974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0000"/>
                </a:solidFill>
                <a:effectLst/>
                <a:uLnTx/>
                <a:uFillTx/>
                <a:latin typeface="Arial Narrow" pitchFamily="34" charset="0"/>
                <a:ea typeface="+mn-ea"/>
                <a:cs typeface="Times New Roman" panose="02020603050405020304" pitchFamily="18" charset="0"/>
              </a:rPr>
              <a:t>AMO</a:t>
            </a:r>
            <a:r>
              <a:rPr kumimoji="0" lang="en-US" altLang="zh-CN"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rPr>
              <a:t> vs. </a:t>
            </a:r>
            <a:r>
              <a:rPr kumimoji="0" lang="en-US" altLang="zh-CN" sz="1600" b="1" i="0" u="none" strike="noStrike" kern="1200" cap="none" spc="0" normalizeH="0" baseline="0" noProof="0" dirty="0" err="1">
                <a:ln>
                  <a:noFill/>
                </a:ln>
                <a:solidFill>
                  <a:srgbClr val="000000"/>
                </a:solidFill>
                <a:effectLst/>
                <a:uLnTx/>
                <a:uFillTx/>
                <a:latin typeface="Arial Narrow" pitchFamily="34" charset="0"/>
                <a:ea typeface="+mn-ea"/>
                <a:cs typeface="Times New Roman" panose="02020603050405020304" pitchFamily="18" charset="0"/>
              </a:rPr>
              <a:t>Pr</a:t>
            </a:r>
            <a:endParaRPr kumimoji="0" lang="zh-CN" altLang="en-US" sz="1600" b="1" i="0" u="none" strike="noStrike" kern="1200" cap="none" spc="0" normalizeH="0" baseline="0" noProof="0" dirty="0">
              <a:ln>
                <a:noFill/>
              </a:ln>
              <a:solidFill>
                <a:srgbClr val="000000"/>
              </a:solidFill>
              <a:effectLst/>
              <a:uLnTx/>
              <a:uFillTx/>
              <a:latin typeface="Arial Narrow" pitchFamily="34"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915DE76B-0C32-499E-A549-AE56BDB51A35}"/>
              </a:ext>
            </a:extLst>
          </p:cNvPr>
          <p:cNvSpPr txBox="1"/>
          <p:nvPr/>
        </p:nvSpPr>
        <p:spPr>
          <a:xfrm>
            <a:off x="228600" y="388203"/>
            <a:ext cx="8686800" cy="76944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Correlation Patterns of Annual T and P with IPO and AMO Index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(1920-~2018 observational data)</a:t>
            </a:r>
            <a:endPar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16" name="TextBox 15">
            <a:extLst>
              <a:ext uri="{FF2B5EF4-FFF2-40B4-BE49-F238E27FC236}">
                <a16:creationId xmlns:a16="http://schemas.microsoft.com/office/drawing/2014/main" id="{4308F86E-2E29-4FC9-8D4F-8ABC567D8483}"/>
              </a:ext>
            </a:extLst>
          </p:cNvPr>
          <p:cNvSpPr txBox="1"/>
          <p:nvPr/>
        </p:nvSpPr>
        <p:spPr>
          <a:xfrm>
            <a:off x="228600" y="6248400"/>
            <a:ext cx="8686800"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A positive correlation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Wingdings" panose="05000000000000000000" pitchFamily="2" charset="2"/>
              </a:rPr>
              <a:t> a positive T or P anomaly during a warming phase of IPO or AMO</a:t>
            </a: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039585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762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Dynamics of PDO, IPO and AMO</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3"/>
          <p:cNvSpPr txBox="1">
            <a:spLocks noChangeArrowheads="1"/>
          </p:cNvSpPr>
          <p:nvPr/>
        </p:nvSpPr>
        <p:spPr bwMode="auto">
          <a:xfrm>
            <a:off x="0" y="762000"/>
            <a:ext cx="9067800" cy="57912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3333CC"/>
                </a:solidFill>
                <a:effectLst/>
                <a:uLnTx/>
                <a:uFillTx/>
                <a:latin typeface="Microsoft Sans Serif" pitchFamily="34" charset="0"/>
                <a:ea typeface="+mn-ea"/>
                <a:cs typeface="+mn-cs"/>
              </a:rPr>
              <a:t>It is still an active research area.</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1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Modeling studies suggest that they are likely result from stochastic forcing (i.e., random weather events).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For PDO and IPO, T changes in the wind-driven upper oceans in the Pacific are important. The two are likely closely coupled.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For AMO, the Atlantic meridional overturning circulation is important, and it may be coupled with the NAO.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Their time scale is thought  to be mainly determined by </a:t>
            </a:r>
            <a:r>
              <a:rPr kumimoji="0" lang="en-US" sz="2400" b="1" i="0" u="none" strike="noStrike" kern="0" cap="none" spc="0" normalizeH="0" baseline="0" noProof="0" dirty="0" err="1">
                <a:ln>
                  <a:noFill/>
                </a:ln>
                <a:solidFill>
                  <a:srgbClr val="000000"/>
                </a:solidFill>
                <a:effectLst/>
                <a:uLnTx/>
                <a:uFillTx/>
                <a:latin typeface="Microsoft Sans Serif" pitchFamily="34" charset="0"/>
                <a:ea typeface="+mn-ea"/>
                <a:cs typeface="+mn-cs"/>
              </a:rPr>
              <a:t>Rossby</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wave propagation in the </a:t>
            </a:r>
            <a:r>
              <a:rPr kumimoji="0" lang="en-US" sz="2400" b="1" i="0" u="none" strike="noStrike" kern="0" cap="none" spc="0" normalizeH="0" baseline="0" noProof="0" dirty="0" err="1">
                <a:ln>
                  <a:noFill/>
                </a:ln>
                <a:solidFill>
                  <a:srgbClr val="000000"/>
                </a:solidFill>
                <a:effectLst/>
                <a:uLnTx/>
                <a:uFillTx/>
                <a:latin typeface="Microsoft Sans Serif" pitchFamily="34" charset="0"/>
                <a:ea typeface="+mn-ea"/>
                <a:cs typeface="+mn-cs"/>
              </a:rPr>
              <a:t>extratropics</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within</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the Pacific and Atlantic Ocean.</a:t>
            </a: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See Liu (</a:t>
            </a: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2012,</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2000" b="1" i="1" u="none" strike="noStrike" kern="0" cap="none" spc="0" normalizeH="0" baseline="0" noProof="0" dirty="0">
                <a:ln>
                  <a:noFill/>
                </a:ln>
                <a:solidFill>
                  <a:srgbClr val="000000"/>
                </a:solidFill>
                <a:effectLst/>
                <a:uLnTx/>
                <a:uFillTx/>
                <a:latin typeface="Microsoft Sans Serif" pitchFamily="34" charset="0"/>
                <a:ea typeface="+mn-ea"/>
                <a:cs typeface="+mn-cs"/>
              </a:rPr>
              <a:t>J. Climate</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for more discussions.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916C4-B91B-4814-9474-62C2863DA8DD}"/>
              </a:ext>
            </a:extLst>
          </p:cNvPr>
          <p:cNvPicPr>
            <a:picLocks noChangeAspect="1"/>
          </p:cNvPicPr>
          <p:nvPr/>
        </p:nvPicPr>
        <p:blipFill>
          <a:blip r:embed="rId2"/>
          <a:stretch>
            <a:fillRect/>
          </a:stretch>
        </p:blipFill>
        <p:spPr>
          <a:xfrm>
            <a:off x="1828800" y="1137522"/>
            <a:ext cx="5105400" cy="5568077"/>
          </a:xfrm>
          <a:prstGeom prst="rect">
            <a:avLst/>
          </a:prstGeom>
          <a:solidFill>
            <a:schemeClr val="tx1"/>
          </a:solidFill>
        </p:spPr>
      </p:pic>
      <p:sp>
        <p:nvSpPr>
          <p:cNvPr id="3" name="TextBox 2">
            <a:extLst>
              <a:ext uri="{FF2B5EF4-FFF2-40B4-BE49-F238E27FC236}">
                <a16:creationId xmlns:a16="http://schemas.microsoft.com/office/drawing/2014/main" id="{12770B15-1896-4DF9-B776-D4A7E6503742}"/>
              </a:ext>
            </a:extLst>
          </p:cNvPr>
          <p:cNvSpPr txBox="1"/>
          <p:nvPr/>
        </p:nvSpPr>
        <p:spPr>
          <a:xfrm>
            <a:off x="703125" y="10180"/>
            <a:ext cx="7521611" cy="113877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rPr>
              <a:t>One way to quantify the variability is to use S.D. (</a:t>
            </a: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panose="05050102010706020507" pitchFamily="18" charset="2"/>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sym typeface="Symbol" panose="05050102010706020507" pitchFamily="18" charset="2"/>
              </a:rPr>
              <a:t>Many (averaged) variables (e.g., T, q) have a normal distribution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sym typeface="Symbol" panose="05050102010706020507" pitchFamily="18" charset="2"/>
              </a:rPr>
              <a:t>SD is sufficient to define its variability or spread for normal distributions.</a:t>
            </a:r>
            <a:endPar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4" name="TextBox 3">
            <a:extLst>
              <a:ext uri="{FF2B5EF4-FFF2-40B4-BE49-F238E27FC236}">
                <a16:creationId xmlns:a16="http://schemas.microsoft.com/office/drawing/2014/main" id="{3CF9F14F-2F27-41B7-8E2C-573729EBFF3E}"/>
              </a:ext>
            </a:extLst>
          </p:cNvPr>
          <p:cNvSpPr txBox="1"/>
          <p:nvPr/>
        </p:nvSpPr>
        <p:spPr>
          <a:xfrm>
            <a:off x="7643154" y="6477000"/>
            <a:ext cx="134844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From Wikipedia</a:t>
            </a:r>
          </a:p>
        </p:txBody>
      </p:sp>
    </p:spTree>
    <p:extLst>
      <p:ext uri="{BB962C8B-B14F-4D97-AF65-F5344CB8AC3E}">
        <p14:creationId xmlns:p14="http://schemas.microsoft.com/office/powerpoint/2010/main" val="3634715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09B083-2AA7-4D73-BFC7-5638C97E59FB}"/>
              </a:ext>
            </a:extLst>
          </p:cNvPr>
          <p:cNvSpPr>
            <a:spLocks noGrp="1"/>
          </p:cNvSpPr>
          <p:nvPr>
            <p:ph type="sldNum" sz="quarter" idx="12"/>
          </p:nvPr>
        </p:nvSpPr>
        <p:spPr>
          <a:xfrm>
            <a:off x="7010400" y="64008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27" name="Group 26">
            <a:extLst>
              <a:ext uri="{FF2B5EF4-FFF2-40B4-BE49-F238E27FC236}">
                <a16:creationId xmlns:a16="http://schemas.microsoft.com/office/drawing/2014/main" id="{75E230D3-4B10-4AF4-9C63-C5359723A04B}"/>
              </a:ext>
            </a:extLst>
          </p:cNvPr>
          <p:cNvGrpSpPr/>
          <p:nvPr/>
        </p:nvGrpSpPr>
        <p:grpSpPr>
          <a:xfrm>
            <a:off x="216359" y="1084986"/>
            <a:ext cx="8622841" cy="5087214"/>
            <a:chOff x="216359" y="1618386"/>
            <a:chExt cx="6283033" cy="3741701"/>
          </a:xfrm>
        </p:grpSpPr>
        <p:pic>
          <p:nvPicPr>
            <p:cNvPr id="36" name="图片 4">
              <a:extLst>
                <a:ext uri="{FF2B5EF4-FFF2-40B4-BE49-F238E27FC236}">
                  <a16:creationId xmlns:a16="http://schemas.microsoft.com/office/drawing/2014/main" id="{17F02D83-9D95-43D8-A7A2-45D8AB53931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59" y="1618386"/>
              <a:ext cx="6283033" cy="3741701"/>
            </a:xfrm>
            <a:prstGeom prst="rect">
              <a:avLst/>
            </a:prstGeom>
            <a:noFill/>
            <a:ln>
              <a:noFill/>
            </a:ln>
          </p:spPr>
        </p:pic>
        <p:cxnSp>
          <p:nvCxnSpPr>
            <p:cNvPr id="29" name="Straight Arrow Connector 28">
              <a:extLst>
                <a:ext uri="{FF2B5EF4-FFF2-40B4-BE49-F238E27FC236}">
                  <a16:creationId xmlns:a16="http://schemas.microsoft.com/office/drawing/2014/main" id="{7C4D57DD-BCC1-414F-8117-0C36B84ABD6C}"/>
                </a:ext>
              </a:extLst>
            </p:cNvPr>
            <p:cNvCxnSpPr/>
            <p:nvPr/>
          </p:nvCxnSpPr>
          <p:spPr>
            <a:xfrm>
              <a:off x="2540977" y="1978269"/>
              <a:ext cx="211015" cy="87923"/>
            </a:xfrm>
            <a:prstGeom prst="straightConnector1">
              <a:avLst/>
            </a:prstGeom>
            <a:noFill/>
            <a:ln w="19050" cap="flat" cmpd="sng" algn="ctr">
              <a:solidFill>
                <a:sysClr val="windowText" lastClr="000000"/>
              </a:solidFill>
              <a:prstDash val="solid"/>
              <a:miter lim="800000"/>
              <a:tailEnd type="triangle"/>
            </a:ln>
            <a:effectLst/>
          </p:spPr>
        </p:cxnSp>
        <p:sp>
          <p:nvSpPr>
            <p:cNvPr id="30" name="TextBox 29">
              <a:extLst>
                <a:ext uri="{FF2B5EF4-FFF2-40B4-BE49-F238E27FC236}">
                  <a16:creationId xmlns:a16="http://schemas.microsoft.com/office/drawing/2014/main" id="{8AB5A86F-4EE3-42CE-8222-69462AB517A9}"/>
                </a:ext>
              </a:extLst>
            </p:cNvPr>
            <p:cNvSpPr txBox="1"/>
            <p:nvPr/>
          </p:nvSpPr>
          <p:spPr>
            <a:xfrm>
              <a:off x="1944081" y="1802842"/>
              <a:ext cx="764105" cy="2263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itchFamily="34" charset="0"/>
                  <a:ea typeface="+mn-ea"/>
                  <a:cs typeface="+mn-cs"/>
                </a:rPr>
                <a:t>CMIP5, PC1</a:t>
              </a:r>
              <a:endParaRPr kumimoji="0" lang="en-US" sz="1800" b="1" i="0" u="none" strike="noStrike" kern="0" cap="none" spc="0" normalizeH="0" baseline="0" noProof="0" dirty="0">
                <a:ln>
                  <a:noFill/>
                </a:ln>
                <a:solidFill>
                  <a:prstClr val="black"/>
                </a:solidFill>
                <a:effectLst/>
                <a:uLnTx/>
                <a:uFillTx/>
                <a:latin typeface="Arial Narrow" pitchFamily="34" charset="0"/>
                <a:ea typeface="+mn-ea"/>
                <a:cs typeface="+mn-cs"/>
              </a:endParaRPr>
            </a:p>
          </p:txBody>
        </p:sp>
        <p:cxnSp>
          <p:nvCxnSpPr>
            <p:cNvPr id="31" name="Straight Arrow Connector 30">
              <a:extLst>
                <a:ext uri="{FF2B5EF4-FFF2-40B4-BE49-F238E27FC236}">
                  <a16:creationId xmlns:a16="http://schemas.microsoft.com/office/drawing/2014/main" id="{646BDBAB-CEA4-4CB8-9BA9-80F7C2CBDD76}"/>
                </a:ext>
              </a:extLst>
            </p:cNvPr>
            <p:cNvCxnSpPr>
              <a:cxnSpLocks/>
            </p:cNvCxnSpPr>
            <p:nvPr/>
          </p:nvCxnSpPr>
          <p:spPr>
            <a:xfrm flipV="1">
              <a:off x="5199182" y="2804744"/>
              <a:ext cx="84995" cy="143604"/>
            </a:xfrm>
            <a:prstGeom prst="straightConnector1">
              <a:avLst/>
            </a:prstGeom>
            <a:noFill/>
            <a:ln w="19050" cap="flat" cmpd="sng" algn="ctr">
              <a:solidFill>
                <a:sysClr val="windowText" lastClr="000000"/>
              </a:solidFill>
              <a:prstDash val="solid"/>
              <a:miter lim="800000"/>
              <a:tailEnd type="triangle"/>
            </a:ln>
            <a:effectLst/>
          </p:spPr>
        </p:cxnSp>
        <p:sp>
          <p:nvSpPr>
            <p:cNvPr id="32" name="TextBox 31">
              <a:extLst>
                <a:ext uri="{FF2B5EF4-FFF2-40B4-BE49-F238E27FC236}">
                  <a16:creationId xmlns:a16="http://schemas.microsoft.com/office/drawing/2014/main" id="{2561FB6E-7FDE-4598-BC51-DACCC05916C5}"/>
                </a:ext>
              </a:extLst>
            </p:cNvPr>
            <p:cNvSpPr txBox="1"/>
            <p:nvPr/>
          </p:nvSpPr>
          <p:spPr>
            <a:xfrm>
              <a:off x="4988166" y="2878009"/>
              <a:ext cx="10038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B0F0"/>
                  </a:solidFill>
                  <a:effectLst/>
                  <a:uLnTx/>
                  <a:uFillTx/>
                  <a:latin typeface="Arial Narrow" pitchFamily="34" charset="0"/>
                  <a:ea typeface="+mn-ea"/>
                  <a:cs typeface="+mn-cs"/>
                </a:rPr>
                <a:t>PC1, CMIP6</a:t>
              </a:r>
              <a:endParaRPr kumimoji="0" lang="en-US" sz="1800" b="1" i="0" u="none" strike="noStrike" kern="0" cap="none" spc="0" normalizeH="0" baseline="0" noProof="0" dirty="0">
                <a:ln>
                  <a:noFill/>
                </a:ln>
                <a:solidFill>
                  <a:srgbClr val="00B0F0"/>
                </a:solidFill>
                <a:effectLst/>
                <a:uLnTx/>
                <a:uFillTx/>
                <a:latin typeface="Arial Narrow" pitchFamily="34" charset="0"/>
                <a:ea typeface="+mn-ea"/>
                <a:cs typeface="+mn-cs"/>
              </a:endParaRPr>
            </a:p>
          </p:txBody>
        </p:sp>
        <p:cxnSp>
          <p:nvCxnSpPr>
            <p:cNvPr id="33" name="Straight Arrow Connector 32">
              <a:extLst>
                <a:ext uri="{FF2B5EF4-FFF2-40B4-BE49-F238E27FC236}">
                  <a16:creationId xmlns:a16="http://schemas.microsoft.com/office/drawing/2014/main" id="{53C95521-C552-4EE0-B0E0-427D8E6362D0}"/>
                </a:ext>
              </a:extLst>
            </p:cNvPr>
            <p:cNvCxnSpPr>
              <a:cxnSpLocks/>
            </p:cNvCxnSpPr>
            <p:nvPr/>
          </p:nvCxnSpPr>
          <p:spPr>
            <a:xfrm>
              <a:off x="1516024" y="2992318"/>
              <a:ext cx="211015" cy="0"/>
            </a:xfrm>
            <a:prstGeom prst="straightConnector1">
              <a:avLst/>
            </a:prstGeom>
            <a:noFill/>
            <a:ln w="19050" cap="flat" cmpd="sng" algn="ctr">
              <a:solidFill>
                <a:sysClr val="windowText" lastClr="000000"/>
              </a:solidFill>
              <a:prstDash val="solid"/>
              <a:miter lim="800000"/>
              <a:tailEnd type="triangle"/>
            </a:ln>
            <a:effectLst/>
          </p:spPr>
        </p:cxnSp>
        <p:sp>
          <p:nvSpPr>
            <p:cNvPr id="34" name="TextBox 33">
              <a:extLst>
                <a:ext uri="{FF2B5EF4-FFF2-40B4-BE49-F238E27FC236}">
                  <a16:creationId xmlns:a16="http://schemas.microsoft.com/office/drawing/2014/main" id="{3A08FF10-C824-461D-A97B-3DC5006214A9}"/>
                </a:ext>
              </a:extLst>
            </p:cNvPr>
            <p:cNvSpPr txBox="1"/>
            <p:nvPr/>
          </p:nvSpPr>
          <p:spPr>
            <a:xfrm>
              <a:off x="816211" y="2870236"/>
              <a:ext cx="787983" cy="2301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Narrow" pitchFamily="34" charset="0"/>
                  <a:ea typeface="+mn-ea"/>
                  <a:cs typeface="+mn-cs"/>
                </a:rPr>
                <a:t>CMIP5, </a:t>
              </a:r>
              <a:r>
                <a:rPr kumimoji="0" lang="en-US" altLang="zh-CN" sz="1400" b="1" i="0" u="none" strike="noStrike" kern="0" cap="none" spc="0" normalizeH="0" baseline="0" noProof="0" dirty="0">
                  <a:ln>
                    <a:noFill/>
                  </a:ln>
                  <a:solidFill>
                    <a:srgbClr val="FF0000"/>
                  </a:solidFill>
                  <a:effectLst/>
                  <a:uLnTx/>
                  <a:uFillTx/>
                  <a:latin typeface="Arial Narrow" pitchFamily="34" charset="0"/>
                  <a:ea typeface="华文中宋" panose="02010600040101010101" pitchFamily="2" charset="-122"/>
                  <a:cs typeface="+mn-cs"/>
                </a:rPr>
                <a:t>AOD</a:t>
              </a:r>
              <a:endParaRPr kumimoji="0" lang="en-US" sz="1800" b="1" i="0" u="none" strike="noStrike" kern="0" cap="none" spc="0" normalizeH="0" baseline="0" noProof="0" dirty="0">
                <a:ln>
                  <a:noFill/>
                </a:ln>
                <a:solidFill>
                  <a:srgbClr val="FF0000"/>
                </a:solidFill>
                <a:effectLst/>
                <a:uLnTx/>
                <a:uFillTx/>
                <a:latin typeface="Arial Narrow" pitchFamily="34" charset="0"/>
                <a:ea typeface="+mn-ea"/>
                <a:cs typeface="+mn-cs"/>
              </a:endParaRPr>
            </a:p>
          </p:txBody>
        </p:sp>
        <p:sp>
          <p:nvSpPr>
            <p:cNvPr id="35" name="TextBox 34">
              <a:extLst>
                <a:ext uri="{FF2B5EF4-FFF2-40B4-BE49-F238E27FC236}">
                  <a16:creationId xmlns:a16="http://schemas.microsoft.com/office/drawing/2014/main" id="{8470BFAF-B07F-471F-8B7A-CACC8B804221}"/>
                </a:ext>
              </a:extLst>
            </p:cNvPr>
            <p:cNvSpPr txBox="1"/>
            <p:nvPr/>
          </p:nvSpPr>
          <p:spPr>
            <a:xfrm>
              <a:off x="3133402" y="4079608"/>
              <a:ext cx="589833" cy="4301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itchFamily="34" charset="0"/>
                  <a:ea typeface="+mn-ea"/>
                  <a:cs typeface="+mn-cs"/>
                </a:rPr>
                <a:t>EOF1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pitchFamily="34" charset="0"/>
                  <a:ea typeface="+mn-ea"/>
                  <a:cs typeface="+mn-cs"/>
                </a:rPr>
                <a:t>of SST</a:t>
              </a:r>
            </a:p>
          </p:txBody>
        </p:sp>
      </p:grpSp>
      <p:sp>
        <p:nvSpPr>
          <p:cNvPr id="38" name="TextBox 37">
            <a:extLst>
              <a:ext uri="{FF2B5EF4-FFF2-40B4-BE49-F238E27FC236}">
                <a16:creationId xmlns:a16="http://schemas.microsoft.com/office/drawing/2014/main" id="{B22D4037-BB34-4CA5-BAC1-C25F5B914422}"/>
              </a:ext>
            </a:extLst>
          </p:cNvPr>
          <p:cNvSpPr txBox="1"/>
          <p:nvPr/>
        </p:nvSpPr>
        <p:spPr>
          <a:xfrm>
            <a:off x="0" y="152400"/>
            <a:ext cx="906780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AMO-like SST Variations Caused by Volcanic and Anthropogenic Aerosols</a:t>
            </a:r>
          </a:p>
        </p:txBody>
      </p:sp>
      <p:sp>
        <p:nvSpPr>
          <p:cNvPr id="40" name="TextBox 39">
            <a:extLst>
              <a:ext uri="{FF2B5EF4-FFF2-40B4-BE49-F238E27FC236}">
                <a16:creationId xmlns:a16="http://schemas.microsoft.com/office/drawing/2014/main" id="{E5FE0C19-889E-4ACB-83F4-06BBBD6AD305}"/>
              </a:ext>
            </a:extLst>
          </p:cNvPr>
          <p:cNvSpPr txBox="1"/>
          <p:nvPr/>
        </p:nvSpPr>
        <p:spPr>
          <a:xfrm>
            <a:off x="762000" y="742890"/>
            <a:ext cx="3165265"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Volcanic Aerosols</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41" name="TextBox 40">
            <a:extLst>
              <a:ext uri="{FF2B5EF4-FFF2-40B4-BE49-F238E27FC236}">
                <a16:creationId xmlns:a16="http://schemas.microsoft.com/office/drawing/2014/main" id="{CF097393-0F89-4939-B22A-FA1CBDA4BDB0}"/>
              </a:ext>
            </a:extLst>
          </p:cNvPr>
          <p:cNvSpPr txBox="1"/>
          <p:nvPr/>
        </p:nvSpPr>
        <p:spPr>
          <a:xfrm>
            <a:off x="5257800" y="742890"/>
            <a:ext cx="3165265"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Narrow" pitchFamily="34" charset="0"/>
                <a:ea typeface="+mn-ea"/>
                <a:cs typeface="+mn-cs"/>
              </a:rPr>
              <a:t>Anthoropogenic</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Aerosols</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42" name="TextBox 41">
            <a:extLst>
              <a:ext uri="{FF2B5EF4-FFF2-40B4-BE49-F238E27FC236}">
                <a16:creationId xmlns:a16="http://schemas.microsoft.com/office/drawing/2014/main" id="{66FECEB1-B256-4D56-A125-A9BE5655435C}"/>
              </a:ext>
            </a:extLst>
          </p:cNvPr>
          <p:cNvSpPr txBox="1"/>
          <p:nvPr/>
        </p:nvSpPr>
        <p:spPr>
          <a:xfrm>
            <a:off x="6172200" y="6519446"/>
            <a:ext cx="25146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Minion Pro"/>
                <a:ea typeface="+mn-ea"/>
                <a:cs typeface="+mn-cs"/>
              </a:rPr>
              <a:t>Qin et al. (2020, Sci. Adv.) </a:t>
            </a: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6" name="TextBox 15">
            <a:extLst>
              <a:ext uri="{FF2B5EF4-FFF2-40B4-BE49-F238E27FC236}">
                <a16:creationId xmlns:a16="http://schemas.microsoft.com/office/drawing/2014/main" id="{69E8AFB8-D072-44DB-9955-8B85A6017380}"/>
              </a:ext>
            </a:extLst>
          </p:cNvPr>
          <p:cNvSpPr txBox="1"/>
          <p:nvPr/>
        </p:nvSpPr>
        <p:spPr>
          <a:xfrm>
            <a:off x="76200" y="6248400"/>
            <a:ext cx="5562600"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Conclusion: Recent AMV is partly forced by aerosols</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7" name="TextBox 16">
            <a:extLst>
              <a:ext uri="{FF2B5EF4-FFF2-40B4-BE49-F238E27FC236}">
                <a16:creationId xmlns:a16="http://schemas.microsoft.com/office/drawing/2014/main" id="{1DF00BB6-8379-46B0-9E96-6F39596B589D}"/>
              </a:ext>
            </a:extLst>
          </p:cNvPr>
          <p:cNvSpPr txBox="1"/>
          <p:nvPr/>
        </p:nvSpPr>
        <p:spPr>
          <a:xfrm>
            <a:off x="5471771" y="2819400"/>
            <a:ext cx="700429" cy="312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Arial Narrow" pitchFamily="34" charset="0"/>
                <a:ea typeface="+mn-ea"/>
                <a:cs typeface="+mn-cs"/>
              </a:rPr>
              <a:t> </a:t>
            </a:r>
            <a:r>
              <a:rPr kumimoji="0" lang="en-US" altLang="zh-CN" sz="1400" b="1" i="0" u="none" strike="noStrike" kern="0" cap="none" spc="0" normalizeH="0" baseline="0" noProof="0" dirty="0">
                <a:ln>
                  <a:noFill/>
                </a:ln>
                <a:solidFill>
                  <a:srgbClr val="FF0000"/>
                </a:solidFill>
                <a:effectLst/>
                <a:uLnTx/>
                <a:uFillTx/>
                <a:latin typeface="Arial Narrow" pitchFamily="34" charset="0"/>
                <a:ea typeface="华文中宋" panose="02010600040101010101" pitchFamily="2" charset="-122"/>
                <a:cs typeface="+mn-cs"/>
              </a:rPr>
              <a:t>AOD</a:t>
            </a:r>
            <a:endParaRPr kumimoji="0" lang="en-US" sz="1800" b="1" i="0" u="none" strike="noStrike" kern="0" cap="none" spc="0" normalizeH="0" baseline="0" noProof="0" dirty="0">
              <a:ln>
                <a:noFill/>
              </a:ln>
              <a:solidFill>
                <a:srgbClr val="FF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02485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3D3ADC-3FA2-4500-B57A-6C79CE43F110}"/>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76D92BC1-86F7-4EE0-8947-B0EBA789BAAB}"/>
              </a:ext>
            </a:extLst>
          </p:cNvPr>
          <p:cNvPicPr>
            <a:picLocks noChangeAspect="1"/>
          </p:cNvPicPr>
          <p:nvPr/>
        </p:nvPicPr>
        <p:blipFill>
          <a:blip r:embed="rId2"/>
          <a:stretch>
            <a:fillRect/>
          </a:stretch>
        </p:blipFill>
        <p:spPr>
          <a:xfrm>
            <a:off x="0" y="457200"/>
            <a:ext cx="9144000" cy="6375882"/>
          </a:xfrm>
          <a:prstGeom prst="rect">
            <a:avLst/>
          </a:prstGeom>
        </p:spPr>
      </p:pic>
      <p:sp>
        <p:nvSpPr>
          <p:cNvPr id="6" name="TextBox 5">
            <a:extLst>
              <a:ext uri="{FF2B5EF4-FFF2-40B4-BE49-F238E27FC236}">
                <a16:creationId xmlns:a16="http://schemas.microsoft.com/office/drawing/2014/main" id="{6C3E64BC-BF04-43B9-B939-E5858C99910B}"/>
              </a:ext>
            </a:extLst>
          </p:cNvPr>
          <p:cNvSpPr txBox="1"/>
          <p:nvPr/>
        </p:nvSpPr>
        <p:spPr>
          <a:xfrm>
            <a:off x="0" y="-11720"/>
            <a:ext cx="89916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charset="0"/>
                <a:ea typeface="SimSun" pitchFamily="2" charset="-122"/>
                <a:cs typeface="+mn-cs"/>
              </a:rPr>
              <a:t>Interactions Among AMV, AMOC and NAO</a:t>
            </a:r>
            <a:endParaRPr kumimoji="0" lang="en-US" sz="2800" b="0"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7" name="TextBox 6">
            <a:extLst>
              <a:ext uri="{FF2B5EF4-FFF2-40B4-BE49-F238E27FC236}">
                <a16:creationId xmlns:a16="http://schemas.microsoft.com/office/drawing/2014/main" id="{2577606D-460E-444E-91B5-29471BB7F630}"/>
              </a:ext>
            </a:extLst>
          </p:cNvPr>
          <p:cNvSpPr txBox="1"/>
          <p:nvPr/>
        </p:nvSpPr>
        <p:spPr>
          <a:xfrm>
            <a:off x="7162800" y="4828401"/>
            <a:ext cx="2133600"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Sutton et al. (2018</a:t>
            </a: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971357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4B02B1-499A-4C62-8CBD-1F063415CB8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4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77992739-FB03-49FB-B821-D22A3B358824}"/>
              </a:ext>
            </a:extLst>
          </p:cNvPr>
          <p:cNvPicPr>
            <a:picLocks noChangeAspect="1"/>
          </p:cNvPicPr>
          <p:nvPr/>
        </p:nvPicPr>
        <p:blipFill>
          <a:blip r:embed="rId2"/>
          <a:stretch>
            <a:fillRect/>
          </a:stretch>
        </p:blipFill>
        <p:spPr>
          <a:xfrm>
            <a:off x="302559" y="609599"/>
            <a:ext cx="8384241" cy="6200691"/>
          </a:xfrm>
          <a:prstGeom prst="rect">
            <a:avLst/>
          </a:prstGeom>
        </p:spPr>
      </p:pic>
      <p:sp>
        <p:nvSpPr>
          <p:cNvPr id="8" name="TextBox 7">
            <a:extLst>
              <a:ext uri="{FF2B5EF4-FFF2-40B4-BE49-F238E27FC236}">
                <a16:creationId xmlns:a16="http://schemas.microsoft.com/office/drawing/2014/main" id="{17211E2B-D487-4AAB-A1F5-ED4574F7C5A1}"/>
              </a:ext>
            </a:extLst>
          </p:cNvPr>
          <p:cNvSpPr txBox="1"/>
          <p:nvPr/>
        </p:nvSpPr>
        <p:spPr>
          <a:xfrm>
            <a:off x="-76200" y="-19110"/>
            <a:ext cx="9296400"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charset="0"/>
                <a:ea typeface="SimSun" pitchFamily="2" charset="-122"/>
                <a:cs typeface="+mn-cs"/>
              </a:rPr>
              <a:t>Observed and Simulated Atlantic Influence on Pacific SST &amp; 850hPa Winds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charset="0"/>
                <a:ea typeface="SimSun" pitchFamily="2" charset="-122"/>
                <a:cs typeface="+mn-cs"/>
              </a:rPr>
              <a:t>Regression patterns with tropical Atlantic SST (1980-2005)</a:t>
            </a:r>
            <a:endParaRPr kumimoji="0" lang="en-US" sz="1200" b="0"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9" name="TextBox 8">
            <a:extLst>
              <a:ext uri="{FF2B5EF4-FFF2-40B4-BE49-F238E27FC236}">
                <a16:creationId xmlns:a16="http://schemas.microsoft.com/office/drawing/2014/main" id="{B4A442C0-92CB-4303-A289-93F21147E615}"/>
              </a:ext>
            </a:extLst>
          </p:cNvPr>
          <p:cNvSpPr txBox="1"/>
          <p:nvPr/>
        </p:nvSpPr>
        <p:spPr>
          <a:xfrm>
            <a:off x="6705600" y="6428601"/>
            <a:ext cx="2133600"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Cai et al. (2019</a:t>
            </a: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12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92354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3853C2-B32D-4103-9FB5-E360375F7C37}"/>
              </a:ext>
            </a:extLst>
          </p:cNvPr>
          <p:cNvSpPr>
            <a:spLocks noGrp="1"/>
          </p:cNvSpPr>
          <p:nvPr>
            <p:ph type="sldNum" sz="quarter" idx="12"/>
          </p:nvPr>
        </p:nvSpPr>
        <p:spPr/>
        <p:txBody>
          <a:bodyPr/>
          <a:lstStyle/>
          <a:p>
            <a:pPr>
              <a:defRPr/>
            </a:pPr>
            <a:fld id="{11004247-48B2-4E85-AE06-0779406BEB7B}" type="slidenum">
              <a:rPr lang="en-US" smtClean="0"/>
              <a:pPr>
                <a:defRPr/>
              </a:pPr>
              <a:t>53</a:t>
            </a:fld>
            <a:endParaRPr lang="en-US"/>
          </a:p>
        </p:txBody>
      </p:sp>
      <p:pic>
        <p:nvPicPr>
          <p:cNvPr id="4" name="Picture 3">
            <a:extLst>
              <a:ext uri="{FF2B5EF4-FFF2-40B4-BE49-F238E27FC236}">
                <a16:creationId xmlns:a16="http://schemas.microsoft.com/office/drawing/2014/main" id="{49F60590-EACF-4597-AC8D-900CB6EB04B5}"/>
              </a:ext>
            </a:extLst>
          </p:cNvPr>
          <p:cNvPicPr>
            <a:picLocks noChangeAspect="1"/>
          </p:cNvPicPr>
          <p:nvPr/>
        </p:nvPicPr>
        <p:blipFill>
          <a:blip r:embed="rId3"/>
          <a:stretch>
            <a:fillRect/>
          </a:stretch>
        </p:blipFill>
        <p:spPr>
          <a:xfrm>
            <a:off x="381000" y="453011"/>
            <a:ext cx="6464216" cy="6404989"/>
          </a:xfrm>
          <a:prstGeom prst="rect">
            <a:avLst/>
          </a:prstGeom>
        </p:spPr>
      </p:pic>
      <p:sp>
        <p:nvSpPr>
          <p:cNvPr id="5" name="TextBox 4">
            <a:extLst>
              <a:ext uri="{FF2B5EF4-FFF2-40B4-BE49-F238E27FC236}">
                <a16:creationId xmlns:a16="http://schemas.microsoft.com/office/drawing/2014/main" id="{56F5389B-F4D4-42EF-9C69-9D052DE38B2A}"/>
              </a:ext>
            </a:extLst>
          </p:cNvPr>
          <p:cNvSpPr txBox="1"/>
          <p:nvPr/>
        </p:nvSpPr>
        <p:spPr>
          <a:xfrm>
            <a:off x="5105400" y="65048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7" name="TextBox 6">
            <a:extLst>
              <a:ext uri="{FF2B5EF4-FFF2-40B4-BE49-F238E27FC236}">
                <a16:creationId xmlns:a16="http://schemas.microsoft.com/office/drawing/2014/main" id="{1ACEC1A8-E41D-47B9-935B-58480B8D706B}"/>
              </a:ext>
            </a:extLst>
          </p:cNvPr>
          <p:cNvSpPr txBox="1"/>
          <p:nvPr/>
        </p:nvSpPr>
        <p:spPr>
          <a:xfrm>
            <a:off x="-76200" y="57090"/>
            <a:ext cx="9144000" cy="400110"/>
          </a:xfrm>
          <a:prstGeom prst="rect">
            <a:avLst/>
          </a:prstGeom>
          <a:noFill/>
        </p:spPr>
        <p:txBody>
          <a:bodyPr wrap="square">
            <a:spAutoFit/>
          </a:bodyPr>
          <a:lstStyle/>
          <a:p>
            <a:r>
              <a:rPr lang="en-US" sz="2000" b="1" dirty="0">
                <a:solidFill>
                  <a:schemeClr val="tx2"/>
                </a:solidFill>
                <a:latin typeface="Arial" charset="0"/>
                <a:ea typeface="SimSun" pitchFamily="2" charset="-122"/>
              </a:rPr>
              <a:t>SST &amp; </a:t>
            </a:r>
            <a:r>
              <a:rPr lang="en-US" sz="2000" b="1" dirty="0" err="1">
                <a:solidFill>
                  <a:schemeClr val="tx2"/>
                </a:solidFill>
                <a:latin typeface="Arial" charset="0"/>
                <a:ea typeface="SimSun" pitchFamily="2" charset="-122"/>
              </a:rPr>
              <a:t>Sfc</a:t>
            </a:r>
            <a:r>
              <a:rPr lang="en-US" sz="2000" b="1" dirty="0">
                <a:solidFill>
                  <a:schemeClr val="tx2"/>
                </a:solidFill>
                <a:latin typeface="Arial" charset="0"/>
                <a:ea typeface="SimSun" pitchFamily="2" charset="-122"/>
              </a:rPr>
              <a:t> Wind Results from Pacemaker Coupled Model Simulations</a:t>
            </a:r>
            <a:endParaRPr lang="en-US" sz="2000" dirty="0"/>
          </a:p>
        </p:txBody>
      </p:sp>
      <p:sp>
        <p:nvSpPr>
          <p:cNvPr id="8" name="TextBox 7">
            <a:extLst>
              <a:ext uri="{FF2B5EF4-FFF2-40B4-BE49-F238E27FC236}">
                <a16:creationId xmlns:a16="http://schemas.microsoft.com/office/drawing/2014/main" id="{D5B10EE1-EACF-427D-B9D7-C121FDC16B18}"/>
              </a:ext>
            </a:extLst>
          </p:cNvPr>
          <p:cNvSpPr txBox="1"/>
          <p:nvPr/>
        </p:nvSpPr>
        <p:spPr>
          <a:xfrm>
            <a:off x="6705600" y="1639669"/>
            <a:ext cx="2438040" cy="646331"/>
          </a:xfrm>
          <a:prstGeom prst="rect">
            <a:avLst/>
          </a:prstGeom>
          <a:noFill/>
        </p:spPr>
        <p:txBody>
          <a:bodyPr wrap="none" rtlCol="0">
            <a:spAutoFit/>
          </a:bodyPr>
          <a:lstStyle/>
          <a:p>
            <a:pPr algn="l"/>
            <a:r>
              <a:rPr lang="en-US" sz="1800" b="1" dirty="0">
                <a:solidFill>
                  <a:srgbClr val="C00000"/>
                </a:solidFill>
              </a:rPr>
              <a:t>Warm tropical Pacific </a:t>
            </a:r>
            <a:r>
              <a:rPr lang="en-US" sz="1800" b="1" dirty="0">
                <a:solidFill>
                  <a:srgbClr val="C00000"/>
                </a:solidFill>
                <a:sym typeface="Wingdings" panose="05000000000000000000" pitchFamily="2" charset="2"/>
              </a:rPr>
              <a:t> </a:t>
            </a:r>
          </a:p>
          <a:p>
            <a:pPr algn="l"/>
            <a:r>
              <a:rPr lang="en-US" sz="1800" b="1" dirty="0">
                <a:solidFill>
                  <a:srgbClr val="C00000"/>
                </a:solidFill>
                <a:sym typeface="Wingdings" panose="05000000000000000000" pitchFamily="2" charset="2"/>
              </a:rPr>
              <a:t>Warm tropical Atlantic</a:t>
            </a:r>
            <a:endParaRPr lang="en-US" sz="1800" b="1" dirty="0">
              <a:solidFill>
                <a:srgbClr val="C00000"/>
              </a:solidFill>
            </a:endParaRPr>
          </a:p>
        </p:txBody>
      </p:sp>
      <p:sp>
        <p:nvSpPr>
          <p:cNvPr id="9" name="TextBox 8">
            <a:extLst>
              <a:ext uri="{FF2B5EF4-FFF2-40B4-BE49-F238E27FC236}">
                <a16:creationId xmlns:a16="http://schemas.microsoft.com/office/drawing/2014/main" id="{258021C8-E555-4EB8-89DA-8ED0FE8F14F2}"/>
              </a:ext>
            </a:extLst>
          </p:cNvPr>
          <p:cNvSpPr txBox="1"/>
          <p:nvPr/>
        </p:nvSpPr>
        <p:spPr>
          <a:xfrm>
            <a:off x="6731274" y="4840069"/>
            <a:ext cx="2565126" cy="646331"/>
          </a:xfrm>
          <a:prstGeom prst="rect">
            <a:avLst/>
          </a:prstGeom>
          <a:noFill/>
        </p:spPr>
        <p:txBody>
          <a:bodyPr wrap="none" rtlCol="0">
            <a:spAutoFit/>
          </a:bodyPr>
          <a:lstStyle/>
          <a:p>
            <a:pPr algn="l"/>
            <a:r>
              <a:rPr lang="en-US" sz="1800" b="1" dirty="0">
                <a:solidFill>
                  <a:srgbClr val="C00000"/>
                </a:solidFill>
              </a:rPr>
              <a:t>Warm tropical Atlantic </a:t>
            </a:r>
            <a:r>
              <a:rPr lang="en-US" sz="1800" b="1" dirty="0">
                <a:solidFill>
                  <a:srgbClr val="C00000"/>
                </a:solidFill>
                <a:sym typeface="Wingdings" panose="05000000000000000000" pitchFamily="2" charset="2"/>
              </a:rPr>
              <a:t> </a:t>
            </a:r>
          </a:p>
          <a:p>
            <a:pPr algn="l"/>
            <a:r>
              <a:rPr lang="en-US" sz="1800" b="1" dirty="0">
                <a:solidFill>
                  <a:schemeClr val="bg1"/>
                </a:solidFill>
                <a:sym typeface="Wingdings" panose="05000000000000000000" pitchFamily="2" charset="2"/>
              </a:rPr>
              <a:t>Cold tropical Pacific</a:t>
            </a:r>
            <a:endParaRPr lang="en-US" sz="1800" b="1" dirty="0">
              <a:solidFill>
                <a:schemeClr val="bg1"/>
              </a:solidFill>
            </a:endParaRPr>
          </a:p>
        </p:txBody>
      </p:sp>
    </p:spTree>
    <p:extLst>
      <p:ext uri="{BB962C8B-B14F-4D97-AF65-F5344CB8AC3E}">
        <p14:creationId xmlns:p14="http://schemas.microsoft.com/office/powerpoint/2010/main" val="24830540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F99BC0-76F2-4271-A020-1B6FCCFB9D25}"/>
              </a:ext>
            </a:extLst>
          </p:cNvPr>
          <p:cNvSpPr>
            <a:spLocks noGrp="1"/>
          </p:cNvSpPr>
          <p:nvPr>
            <p:ph type="sldNum" sz="quarter" idx="12"/>
          </p:nvPr>
        </p:nvSpPr>
        <p:spPr/>
        <p:txBody>
          <a:bodyPr/>
          <a:lstStyle/>
          <a:p>
            <a:pPr>
              <a:defRPr/>
            </a:pPr>
            <a:fld id="{11004247-48B2-4E85-AE06-0779406BEB7B}" type="slidenum">
              <a:rPr lang="en-US" smtClean="0"/>
              <a:pPr>
                <a:defRPr/>
              </a:pPr>
              <a:t>54</a:t>
            </a:fld>
            <a:endParaRPr lang="en-US"/>
          </a:p>
        </p:txBody>
      </p:sp>
      <p:pic>
        <p:nvPicPr>
          <p:cNvPr id="6" name="Picture 5">
            <a:extLst>
              <a:ext uri="{FF2B5EF4-FFF2-40B4-BE49-F238E27FC236}">
                <a16:creationId xmlns:a16="http://schemas.microsoft.com/office/drawing/2014/main" id="{462CF622-6339-48E0-BAE1-715D02DB2378}"/>
              </a:ext>
            </a:extLst>
          </p:cNvPr>
          <p:cNvPicPr>
            <a:picLocks noChangeAspect="1"/>
          </p:cNvPicPr>
          <p:nvPr/>
        </p:nvPicPr>
        <p:blipFill>
          <a:blip r:embed="rId2"/>
          <a:stretch>
            <a:fillRect/>
          </a:stretch>
        </p:blipFill>
        <p:spPr>
          <a:xfrm>
            <a:off x="381001" y="76200"/>
            <a:ext cx="6481762" cy="3288704"/>
          </a:xfrm>
          <a:prstGeom prst="rect">
            <a:avLst/>
          </a:prstGeom>
        </p:spPr>
      </p:pic>
      <p:pic>
        <p:nvPicPr>
          <p:cNvPr id="8" name="Picture 7">
            <a:extLst>
              <a:ext uri="{FF2B5EF4-FFF2-40B4-BE49-F238E27FC236}">
                <a16:creationId xmlns:a16="http://schemas.microsoft.com/office/drawing/2014/main" id="{10074043-CAD7-4DCB-89DD-AEEA38B5881F}"/>
              </a:ext>
            </a:extLst>
          </p:cNvPr>
          <p:cNvPicPr>
            <a:picLocks noChangeAspect="1"/>
          </p:cNvPicPr>
          <p:nvPr/>
        </p:nvPicPr>
        <p:blipFill>
          <a:blip r:embed="rId3"/>
          <a:stretch>
            <a:fillRect/>
          </a:stretch>
        </p:blipFill>
        <p:spPr>
          <a:xfrm>
            <a:off x="381000" y="3456079"/>
            <a:ext cx="6481763" cy="3325721"/>
          </a:xfrm>
          <a:prstGeom prst="rect">
            <a:avLst/>
          </a:prstGeom>
        </p:spPr>
      </p:pic>
      <p:sp>
        <p:nvSpPr>
          <p:cNvPr id="9" name="TextBox 8">
            <a:extLst>
              <a:ext uri="{FF2B5EF4-FFF2-40B4-BE49-F238E27FC236}">
                <a16:creationId xmlns:a16="http://schemas.microsoft.com/office/drawing/2014/main" id="{0EB3C9CC-734D-4909-A796-F579DE037049}"/>
              </a:ext>
            </a:extLst>
          </p:cNvPr>
          <p:cNvSpPr txBox="1"/>
          <p:nvPr/>
        </p:nvSpPr>
        <p:spPr>
          <a:xfrm>
            <a:off x="5181600" y="6428601"/>
            <a:ext cx="2133600" cy="276999"/>
          </a:xfrm>
          <a:prstGeom prst="rect">
            <a:avLst/>
          </a:prstGeom>
          <a:noFill/>
        </p:spPr>
        <p:txBody>
          <a:bodyPr wrap="square">
            <a:spAutoFit/>
          </a:bodyPr>
          <a:lstStyle/>
          <a:p>
            <a:r>
              <a:rPr lang="en-US" sz="1200" b="1" dirty="0" err="1"/>
              <a:t>Meehl</a:t>
            </a:r>
            <a:r>
              <a:rPr lang="en-US" sz="1200" b="1" dirty="0"/>
              <a:t> et al. (2021</a:t>
            </a:r>
            <a:r>
              <a:rPr lang="en-US" sz="1100" b="1" dirty="0"/>
              <a:t>)</a:t>
            </a:r>
            <a:endParaRPr lang="en-US" sz="1200" dirty="0"/>
          </a:p>
        </p:txBody>
      </p:sp>
      <p:sp>
        <p:nvSpPr>
          <p:cNvPr id="10" name="TextBox 9">
            <a:extLst>
              <a:ext uri="{FF2B5EF4-FFF2-40B4-BE49-F238E27FC236}">
                <a16:creationId xmlns:a16="http://schemas.microsoft.com/office/drawing/2014/main" id="{A90F321D-BF89-4F0E-953B-D4090108246C}"/>
              </a:ext>
            </a:extLst>
          </p:cNvPr>
          <p:cNvSpPr txBox="1"/>
          <p:nvPr/>
        </p:nvSpPr>
        <p:spPr>
          <a:xfrm>
            <a:off x="5257800" y="2949714"/>
            <a:ext cx="4191000" cy="707886"/>
          </a:xfrm>
          <a:prstGeom prst="rect">
            <a:avLst/>
          </a:prstGeom>
          <a:noFill/>
        </p:spPr>
        <p:txBody>
          <a:bodyPr wrap="square">
            <a:spAutoFit/>
          </a:bodyPr>
          <a:lstStyle/>
          <a:p>
            <a:r>
              <a:rPr lang="en-US" sz="2000" b="1" dirty="0">
                <a:solidFill>
                  <a:schemeClr val="tx2"/>
                </a:solidFill>
                <a:latin typeface="Arial" charset="0"/>
                <a:ea typeface="SimSun" pitchFamily="2" charset="-122"/>
              </a:rPr>
              <a:t>Processes Connecting the </a:t>
            </a:r>
          </a:p>
          <a:p>
            <a:r>
              <a:rPr lang="en-US" sz="2000" b="1" dirty="0">
                <a:solidFill>
                  <a:schemeClr val="tx2"/>
                </a:solidFill>
                <a:latin typeface="Arial" charset="0"/>
                <a:ea typeface="SimSun" pitchFamily="2" charset="-122"/>
              </a:rPr>
              <a:t>Pacific and Atlantic</a:t>
            </a:r>
            <a:endParaRPr lang="en-US" sz="2000" dirty="0"/>
          </a:p>
        </p:txBody>
      </p:sp>
      <p:sp>
        <p:nvSpPr>
          <p:cNvPr id="11" name="TextBox 10">
            <a:extLst>
              <a:ext uri="{FF2B5EF4-FFF2-40B4-BE49-F238E27FC236}">
                <a16:creationId xmlns:a16="http://schemas.microsoft.com/office/drawing/2014/main" id="{1AE3AB23-8A6B-46F2-A887-62E71DD195B3}"/>
              </a:ext>
            </a:extLst>
          </p:cNvPr>
          <p:cNvSpPr txBox="1"/>
          <p:nvPr/>
        </p:nvSpPr>
        <p:spPr>
          <a:xfrm>
            <a:off x="6324600" y="1153180"/>
            <a:ext cx="2565126" cy="523220"/>
          </a:xfrm>
          <a:prstGeom prst="rect">
            <a:avLst/>
          </a:prstGeom>
          <a:noFill/>
        </p:spPr>
        <p:txBody>
          <a:bodyPr wrap="none" rtlCol="0">
            <a:spAutoFit/>
          </a:bodyPr>
          <a:lstStyle/>
          <a:p>
            <a:pPr algn="l"/>
            <a:r>
              <a:rPr lang="en-US" sz="1400" b="1" dirty="0">
                <a:solidFill>
                  <a:srgbClr val="C00000"/>
                </a:solidFill>
              </a:rPr>
              <a:t>Stronger Pacific trade winds</a:t>
            </a:r>
            <a:r>
              <a:rPr lang="en-US" sz="1400" b="1" dirty="0">
                <a:solidFill>
                  <a:srgbClr val="C00000"/>
                </a:solidFill>
                <a:sym typeface="Wingdings" panose="05000000000000000000" pitchFamily="2" charset="2"/>
              </a:rPr>
              <a:t></a:t>
            </a:r>
          </a:p>
          <a:p>
            <a:pPr algn="l"/>
            <a:r>
              <a:rPr lang="en-US" sz="1400" b="1" dirty="0">
                <a:solidFill>
                  <a:srgbClr val="C00000"/>
                </a:solidFill>
                <a:sym typeface="Wingdings" panose="05000000000000000000" pitchFamily="2" charset="2"/>
              </a:rPr>
              <a:t>Cooling in central-eastern Pacific</a:t>
            </a:r>
            <a:r>
              <a:rPr lang="en-US" sz="1400" b="1" dirty="0">
                <a:solidFill>
                  <a:srgbClr val="C00000"/>
                </a:solidFill>
              </a:rPr>
              <a:t> </a:t>
            </a:r>
          </a:p>
        </p:txBody>
      </p:sp>
      <p:sp>
        <p:nvSpPr>
          <p:cNvPr id="12" name="TextBox 11">
            <a:extLst>
              <a:ext uri="{FF2B5EF4-FFF2-40B4-BE49-F238E27FC236}">
                <a16:creationId xmlns:a16="http://schemas.microsoft.com/office/drawing/2014/main" id="{F0B87337-356F-40A5-A950-CB3286101284}"/>
              </a:ext>
            </a:extLst>
          </p:cNvPr>
          <p:cNvSpPr txBox="1"/>
          <p:nvPr/>
        </p:nvSpPr>
        <p:spPr>
          <a:xfrm>
            <a:off x="6248400" y="4495800"/>
            <a:ext cx="2961067" cy="523220"/>
          </a:xfrm>
          <a:prstGeom prst="rect">
            <a:avLst/>
          </a:prstGeom>
          <a:noFill/>
        </p:spPr>
        <p:txBody>
          <a:bodyPr wrap="none" rtlCol="0">
            <a:spAutoFit/>
          </a:bodyPr>
          <a:lstStyle/>
          <a:p>
            <a:pPr algn="l"/>
            <a:r>
              <a:rPr lang="en-US" sz="1400" b="1" dirty="0">
                <a:solidFill>
                  <a:srgbClr val="C00000"/>
                </a:solidFill>
              </a:rPr>
              <a:t>Surface flux changes + horizonal warm </a:t>
            </a:r>
          </a:p>
          <a:p>
            <a:pPr algn="l"/>
            <a:r>
              <a:rPr lang="en-US" sz="1400" b="1" dirty="0">
                <a:solidFill>
                  <a:srgbClr val="C00000"/>
                </a:solidFill>
              </a:rPr>
              <a:t>advection </a:t>
            </a:r>
            <a:r>
              <a:rPr lang="en-US" sz="1400" b="1" dirty="0">
                <a:solidFill>
                  <a:srgbClr val="C00000"/>
                </a:solidFill>
                <a:sym typeface="Wingdings" panose="05000000000000000000" pitchFamily="2" charset="2"/>
              </a:rPr>
              <a:t> warming tropical Atlantic</a:t>
            </a:r>
          </a:p>
        </p:txBody>
      </p:sp>
    </p:spTree>
    <p:extLst>
      <p:ext uri="{BB962C8B-B14F-4D97-AF65-F5344CB8AC3E}">
        <p14:creationId xmlns:p14="http://schemas.microsoft.com/office/powerpoint/2010/main" val="3414080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0"/>
            <a:ext cx="9372600" cy="685800"/>
          </a:xfrm>
          <a:prstGeom prst="rect">
            <a:avLst/>
          </a:prstGeom>
          <a:effectLst>
            <a:outerShdw blurRad="50800" dist="38100" dir="2700000" algn="tl" rotWithShape="0">
              <a:prstClr val="black"/>
            </a:outerShdw>
          </a:effectLst>
        </p:spPr>
        <p:txBody>
          <a:bodyPr/>
          <a:lstStyle/>
          <a:p>
            <a:pPr>
              <a:defRPr/>
            </a:pPr>
            <a:r>
              <a:rPr lang="en-US" sz="2800" b="1" dirty="0">
                <a:latin typeface="Arial" charset="0"/>
                <a:ea typeface="SimSun" pitchFamily="2" charset="-122"/>
              </a:rPr>
              <a:t>Key points of Lecture 19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55</a:t>
            </a:fld>
            <a:endParaRPr lang="en-US" dirty="0">
              <a:solidFill>
                <a:schemeClr val="bg2"/>
              </a:solidFill>
            </a:endParaRPr>
          </a:p>
        </p:txBody>
      </p:sp>
      <p:sp>
        <p:nvSpPr>
          <p:cNvPr id="6" name="Rectangle 3"/>
          <p:cNvSpPr txBox="1">
            <a:spLocks noChangeArrowheads="1"/>
          </p:cNvSpPr>
          <p:nvPr/>
        </p:nvSpPr>
        <p:spPr bwMode="auto">
          <a:xfrm>
            <a:off x="76200" y="457199"/>
            <a:ext cx="8915400" cy="6324599"/>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 typeface="Arial" pitchFamily="34" charset="0"/>
              <a:buChar char="•"/>
              <a:defRPr/>
            </a:pPr>
            <a:r>
              <a:rPr lang="en-US" sz="1800" b="1" kern="0" dirty="0">
                <a:solidFill>
                  <a:schemeClr val="tx2"/>
                </a:solidFill>
                <a:latin typeface="Microsoft Sans Serif" pitchFamily="34" charset="0"/>
              </a:rPr>
              <a:t>Inter-annual modes: NAO, AO</a:t>
            </a:r>
            <a:r>
              <a:rPr lang="en-US" sz="1600" b="1" kern="0" dirty="0">
                <a:solidFill>
                  <a:schemeClr val="tx2"/>
                </a:solidFill>
                <a:latin typeface="Microsoft Sans Serif" pitchFamily="34" charset="0"/>
              </a:rPr>
              <a:t> (and ENSO)</a:t>
            </a:r>
            <a:endParaRPr lang="en-US" sz="1800" b="1" kern="0" dirty="0">
              <a:solidFill>
                <a:schemeClr val="tx2"/>
              </a:solidFill>
              <a:latin typeface="Microsoft Sans Serif" pitchFamily="34" charset="0"/>
            </a:endParaRP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NAO and AO:  </a:t>
            </a:r>
            <a:r>
              <a:rPr lang="en-US" sz="1600" b="1" kern="0" dirty="0">
                <a:latin typeface="Microsoft Sans Serif" pitchFamily="34" charset="0"/>
              </a:rPr>
              <a:t>Positive phase</a:t>
            </a:r>
            <a:r>
              <a:rPr lang="en-US" sz="1600" b="1" kern="0" dirty="0">
                <a:latin typeface="Microsoft Sans Serif" pitchFamily="34" charset="0"/>
                <a:sym typeface="Wingdings" pitchFamily="2" charset="2"/>
              </a:rPr>
              <a:t> larger meridional pressure gradients, stronger polar vortex  stronger jet and westerlies  fewer cold breaks from the Arctic to mid-latitudes, more northerly flow over the Atlantic  mild and wet winter in northern Europe and the eastern U.S., but dry Mediterranean (dT is small).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sym typeface="Wingdings" pitchFamily="2" charset="2"/>
              </a:rPr>
              <a:t>NAO</a:t>
            </a:r>
            <a:r>
              <a:rPr lang="en-US" sz="1600" b="1" kern="0" dirty="0">
                <a:latin typeface="Microsoft Sans Serif" pitchFamily="34" charset="0"/>
                <a:sym typeface="Wingdings" pitchFamily="2" charset="2"/>
              </a:rPr>
              <a:t> results from interactions between </a:t>
            </a:r>
            <a:r>
              <a:rPr lang="en-US" sz="1600" b="1" kern="0" dirty="0">
                <a:solidFill>
                  <a:srgbClr val="C00000"/>
                </a:solidFill>
                <a:latin typeface="Microsoft Sans Serif" pitchFamily="34" charset="0"/>
                <a:sym typeface="Wingdings" pitchFamily="2" charset="2"/>
              </a:rPr>
              <a:t>synoptic eddies and planetary waves</a:t>
            </a:r>
            <a:r>
              <a:rPr lang="en-US" sz="1600" b="1" kern="0" dirty="0">
                <a:solidFill>
                  <a:srgbClr val="C00000"/>
                </a:solidFill>
                <a:latin typeface="Microsoft Sans Serif" pitchFamily="34" charset="0"/>
              </a:rPr>
              <a:t> </a:t>
            </a:r>
            <a:r>
              <a:rPr lang="en-US" sz="1600" b="1" kern="0" dirty="0">
                <a:latin typeface="Microsoft Sans Serif" pitchFamily="34" charset="0"/>
              </a:rPr>
              <a:t>under certain matching conditions; it typically has a lifetime of ~2 weeks </a:t>
            </a:r>
            <a:r>
              <a:rPr lang="en-US" sz="1600" b="1" kern="0">
                <a:latin typeface="Microsoft Sans Serif" pitchFamily="34" charset="0"/>
              </a:rPr>
              <a:t>and is influenced </a:t>
            </a:r>
            <a:r>
              <a:rPr lang="en-US" sz="1600" b="1" kern="0" dirty="0">
                <a:latin typeface="Microsoft Sans Serif" pitchFamily="34" charset="0"/>
              </a:rPr>
              <a:t>by Atlantic westerly winds  </a:t>
            </a:r>
          </a:p>
          <a:p>
            <a:pPr marL="342900" indent="-342900" algn="l">
              <a:spcBef>
                <a:spcPct val="20000"/>
              </a:spcBef>
              <a:buFont typeface="Arial" pitchFamily="34" charset="0"/>
              <a:buChar char="•"/>
              <a:defRPr/>
            </a:pPr>
            <a:r>
              <a:rPr lang="en-US" sz="1800" b="1" kern="0" dirty="0">
                <a:solidFill>
                  <a:schemeClr val="tx2"/>
                </a:solidFill>
                <a:latin typeface="Microsoft Sans Serif" pitchFamily="34" charset="0"/>
              </a:rPr>
              <a:t>Decadal modes: PDO/IPO, AMO/AMV: formation dynamics not well known. </a:t>
            </a:r>
            <a:endParaRPr lang="en-US" sz="1600" b="1" kern="0" dirty="0">
              <a:solidFill>
                <a:schemeClr val="tx2"/>
              </a:solidFill>
              <a:latin typeface="Microsoft Sans Serif" pitchFamily="34" charset="0"/>
            </a:endParaRP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PDO/IPO</a:t>
            </a:r>
            <a:r>
              <a:rPr lang="en-US" sz="1600" b="1" kern="0" dirty="0">
                <a:latin typeface="Microsoft Sans Serif" pitchFamily="34" charset="0"/>
              </a:rPr>
              <a:t>: the decadal to multi-decadal oscillations in ENSO activities, with periods from </a:t>
            </a:r>
            <a:r>
              <a:rPr lang="en-US" sz="1600" b="1" kern="0" dirty="0">
                <a:latin typeface="Microsoft Sans Serif" pitchFamily="34" charset="0"/>
                <a:sym typeface="Symbol"/>
              </a:rPr>
              <a:t>4</a:t>
            </a:r>
            <a:r>
              <a:rPr lang="en-US" sz="1600" b="1" kern="0" dirty="0">
                <a:latin typeface="Microsoft Sans Serif" pitchFamily="34" charset="0"/>
              </a:rPr>
              <a:t>0-60 years and spatial patterns similar to ENSO</a:t>
            </a:r>
          </a:p>
          <a:p>
            <a:pPr marL="342900" indent="-342900" algn="l">
              <a:spcBef>
                <a:spcPct val="20000"/>
              </a:spcBef>
              <a:buFont typeface="Arial" pitchFamily="34" charset="0"/>
              <a:buChar char="•"/>
              <a:defRPr/>
            </a:pPr>
            <a:r>
              <a:rPr lang="en-US" sz="1600" b="1" kern="0" dirty="0">
                <a:solidFill>
                  <a:schemeClr val="bg1"/>
                </a:solidFill>
                <a:latin typeface="Microsoft Sans Serif" pitchFamily="34" charset="0"/>
              </a:rPr>
              <a:t>AMO</a:t>
            </a:r>
            <a:r>
              <a:rPr lang="en-US" sz="1600" b="1" kern="0" dirty="0">
                <a:latin typeface="Microsoft Sans Serif" pitchFamily="34" charset="0"/>
              </a:rPr>
              <a:t>: The 60-80yr oscillation in SST in the North Atlantic. </a:t>
            </a:r>
          </a:p>
          <a:p>
            <a:pPr marL="342900" indent="-342900" algn="l">
              <a:spcBef>
                <a:spcPct val="20000"/>
              </a:spcBef>
              <a:buFont typeface="Arial" pitchFamily="34" charset="0"/>
              <a:buChar char="•"/>
              <a:defRPr/>
            </a:pPr>
            <a:r>
              <a:rPr lang="en-US" sz="1600" b="1" kern="0" dirty="0">
                <a:latin typeface="Microsoft Sans Serif" pitchFamily="34" charset="0"/>
              </a:rPr>
              <a:t>These modes are likely generated by stochastic atmospheric forcing, with Rossby wave propagation in the extratropical Pacific and Atlantic Ocean being key to their time scales.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AMO</a:t>
            </a:r>
            <a:r>
              <a:rPr lang="en-US" sz="1600" b="1" kern="0" dirty="0">
                <a:latin typeface="Microsoft Sans Serif" pitchFamily="34" charset="0"/>
              </a:rPr>
              <a:t> may result from the interactions between AMV, AMOC and NAO: AMV-/AMOC- </a:t>
            </a:r>
            <a:r>
              <a:rPr lang="en-US" sz="1600" b="1" kern="0" dirty="0">
                <a:latin typeface="Microsoft Sans Serif" pitchFamily="34" charset="0"/>
                <a:sym typeface="Wingdings" panose="05000000000000000000" pitchFamily="2" charset="2"/>
              </a:rPr>
              <a:t> NAO+  AMV+AMOC+  NAO-  AMV-/AMOC-</a:t>
            </a:r>
            <a:endParaRPr lang="en-US" sz="1600" b="1" kern="0" dirty="0">
              <a:latin typeface="Microsoft Sans Serif" pitchFamily="34" charset="0"/>
            </a:endParaRP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AMO cycles</a:t>
            </a:r>
            <a:r>
              <a:rPr lang="en-US" sz="1600" b="1" kern="0" dirty="0">
                <a:latin typeface="Microsoft Sans Serif" pitchFamily="34" charset="0"/>
              </a:rPr>
              <a:t> since 1920 may be partly forced by changes in aerosols</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IPO</a:t>
            </a:r>
            <a:r>
              <a:rPr lang="en-US" sz="1600" b="1" kern="0" dirty="0">
                <a:latin typeface="Microsoft Sans Serif" pitchFamily="34" charset="0"/>
              </a:rPr>
              <a:t> and </a:t>
            </a:r>
            <a:r>
              <a:rPr lang="en-US" sz="1600" b="1" kern="0" dirty="0">
                <a:solidFill>
                  <a:srgbClr val="C00000"/>
                </a:solidFill>
                <a:latin typeface="Microsoft Sans Serif" pitchFamily="34" charset="0"/>
              </a:rPr>
              <a:t>AMO</a:t>
            </a:r>
            <a:r>
              <a:rPr lang="en-US" sz="1600" b="1" kern="0" dirty="0">
                <a:latin typeface="Microsoft Sans Serif" pitchFamily="34" charset="0"/>
              </a:rPr>
              <a:t> affects T and P over the Americas, West Africa, Europe and Asia on decadal-multidecadal time scales. </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Warm tropical Atlantic </a:t>
            </a:r>
            <a:r>
              <a:rPr lang="en-US" sz="1600" b="1" kern="0" dirty="0">
                <a:latin typeface="Microsoft Sans Serif" pitchFamily="34" charset="0"/>
              </a:rPr>
              <a:t>leads </a:t>
            </a:r>
            <a:r>
              <a:rPr lang="en-US" sz="1600" b="1" kern="0" dirty="0">
                <a:solidFill>
                  <a:srgbClr val="C00000"/>
                </a:solidFill>
                <a:latin typeface="Microsoft Sans Serif" pitchFamily="34" charset="0"/>
              </a:rPr>
              <a:t>to cooing in the central-eastern tropical Pacific </a:t>
            </a:r>
            <a:r>
              <a:rPr lang="en-US" sz="1600" b="1" kern="0" dirty="0">
                <a:latin typeface="Microsoft Sans Serif" pitchFamily="34" charset="0"/>
              </a:rPr>
              <a:t>due to stronger trade winds</a:t>
            </a:r>
          </a:p>
          <a:p>
            <a:pPr marL="342900" indent="-342900" algn="l">
              <a:spcBef>
                <a:spcPct val="20000"/>
              </a:spcBef>
              <a:buFont typeface="Arial" pitchFamily="34" charset="0"/>
              <a:buChar char="•"/>
              <a:defRPr/>
            </a:pPr>
            <a:r>
              <a:rPr lang="en-US" sz="1600" b="1" kern="0" dirty="0">
                <a:solidFill>
                  <a:srgbClr val="C00000"/>
                </a:solidFill>
                <a:latin typeface="Microsoft Sans Serif" pitchFamily="34" charset="0"/>
              </a:rPr>
              <a:t>Warm tropical Pacific </a:t>
            </a:r>
            <a:r>
              <a:rPr lang="en-US" sz="1600" b="1" kern="0" dirty="0">
                <a:latin typeface="Microsoft Sans Serif" pitchFamily="34" charset="0"/>
              </a:rPr>
              <a:t>leads to </a:t>
            </a:r>
            <a:r>
              <a:rPr lang="en-US" sz="1600" b="1" kern="0" dirty="0">
                <a:solidFill>
                  <a:srgbClr val="C00000"/>
                </a:solidFill>
                <a:latin typeface="Microsoft Sans Serif" pitchFamily="34" charset="0"/>
              </a:rPr>
              <a:t>warm tropical Atlantic </a:t>
            </a:r>
            <a:r>
              <a:rPr lang="en-US" sz="1600" b="1" kern="0" dirty="0">
                <a:latin typeface="Microsoft Sans Serif" pitchFamily="34" charset="0"/>
              </a:rPr>
              <a:t>due to local flux changes and horizontal warm advection.  </a:t>
            </a:r>
            <a:endParaRPr lang="en-US" sz="1400" b="1" kern="0" dirty="0">
              <a:latin typeface="Microsoft Sans Serif" pitchFamily="34" charset="0"/>
            </a:endParaRPr>
          </a:p>
          <a:p>
            <a:pPr marL="342900" indent="-342900" algn="l">
              <a:spcBef>
                <a:spcPct val="20000"/>
              </a:spcBef>
              <a:defRPr/>
            </a:pPr>
            <a:endParaRPr lang="en-US" sz="1600" b="1" kern="0" dirty="0">
              <a:latin typeface="Microsoft Sans Serif" pitchFamily="34" charset="0"/>
            </a:endParaRPr>
          </a:p>
        </p:txBody>
      </p:sp>
      <p:sp>
        <p:nvSpPr>
          <p:cNvPr id="7" name="Line 4"/>
          <p:cNvSpPr>
            <a:spLocks noChangeShapeType="1"/>
          </p:cNvSpPr>
          <p:nvPr/>
        </p:nvSpPr>
        <p:spPr bwMode="auto">
          <a:xfrm>
            <a:off x="-76200" y="533400"/>
            <a:ext cx="9144000" cy="0"/>
          </a:xfrm>
          <a:prstGeom prst="line">
            <a:avLst/>
          </a:prstGeom>
          <a:noFill/>
          <a:ln w="31750">
            <a:solidFill>
              <a:schemeClr val="accent1"/>
            </a:solidFill>
            <a:round/>
            <a:headEnd/>
            <a:tailEnd/>
          </a:ln>
        </p:spPr>
        <p:txBody>
          <a:bodyPr anchor="ctr"/>
          <a:lstStyle/>
          <a:p>
            <a:endParaRPr lang="en-US" sz="240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blinds(horizontal)">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linds(horizontal)">
                                      <p:cBhvr>
                                        <p:cTn id="17" dur="500"/>
                                        <p:tgtEl>
                                          <p:spTgt spid="6">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linds(horizontal)">
                                      <p:cBhvr>
                                        <p:cTn id="30" dur="500"/>
                                        <p:tgtEl>
                                          <p:spTgt spid="6">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blinds(horizontal)">
                                      <p:cBhvr>
                                        <p:cTn id="35" dur="500"/>
                                        <p:tgtEl>
                                          <p:spTgt spid="6">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xEl>
                                              <p:pRg st="9" end="9"/>
                                            </p:txEl>
                                          </p:spTgt>
                                        </p:tgtEl>
                                        <p:attrNameLst>
                                          <p:attrName>style.visibility</p:attrName>
                                        </p:attrNameLst>
                                      </p:cBhvr>
                                      <p:to>
                                        <p:strVal val="visible"/>
                                      </p:to>
                                    </p:set>
                                    <p:animEffect transition="in" filter="blinds(horizontal)">
                                      <p:cBhvr>
                                        <p:cTn id="40" dur="500"/>
                                        <p:tgtEl>
                                          <p:spTgt spid="6">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animEffect transition="in" filter="blinds(horizontal)">
                                      <p:cBhvr>
                                        <p:cTn id="45" dur="500"/>
                                        <p:tgtEl>
                                          <p:spTgt spid="6">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6">
                                            <p:txEl>
                                              <p:pRg st="11" end="11"/>
                                            </p:txEl>
                                          </p:spTgt>
                                        </p:tgtEl>
                                        <p:attrNameLst>
                                          <p:attrName>style.visibility</p:attrName>
                                        </p:attrNameLst>
                                      </p:cBhvr>
                                      <p:to>
                                        <p:strVal val="visible"/>
                                      </p:to>
                                    </p:set>
                                    <p:animEffect transition="in" filter="blinds(horizontal)">
                                      <p:cBhvr>
                                        <p:cTn id="50" dur="500"/>
                                        <p:tgtEl>
                                          <p:spTgt spid="6">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Effect transition="in" filter="blinds(horizontal)">
                                      <p:cBhvr>
                                        <p:cTn id="5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7818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152400" y="838200"/>
            <a:ext cx="89154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800" b="1" i="0" u="none" strike="noStrike" kern="0" cap="none" spc="0" normalizeH="0" baseline="0" noProof="0" dirty="0">
              <a:ln>
                <a:noFill/>
              </a:ln>
              <a:solidFill>
                <a:srgbClr val="FF0000"/>
              </a:solidFill>
              <a:effectLst/>
              <a:uLnTx/>
              <a:uFillTx/>
              <a:latin typeface="Microsoft Sans Serif" pitchFamily="34" charset="0"/>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How do we measure climate variability? How and why is the variability of surface air temperature projected to change at northern high latitudes and in low latitudes? (20%) </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mechanisms or physical processes behind the ENSO cycles, including the </a:t>
            </a:r>
            <a:r>
              <a:rPr kumimoji="0" lang="en-US" sz="1800" b="1" i="0" u="none" strike="noStrike" kern="0" cap="none" spc="0" normalizeH="0" baseline="0" noProof="0" dirty="0" err="1">
                <a:ln>
                  <a:noFill/>
                </a:ln>
                <a:solidFill>
                  <a:srgbClr val="000000"/>
                </a:solidFill>
                <a:effectLst/>
                <a:uLnTx/>
                <a:uFillTx/>
                <a:latin typeface="Microsoft Sans Serif" pitchFamily="34" charset="0"/>
                <a:ea typeface="+mn-ea"/>
                <a:cs typeface="+mn-cs"/>
              </a:rPr>
              <a:t>Bjerknes</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t>
            </a:r>
            <a:r>
              <a:rPr kumimoji="0" lang="en-US" sz="1800" b="1" i="0" u="none" strike="noStrike" kern="0" cap="none" spc="0" normalizeH="0" baseline="0" noProof="0" dirty="0" err="1">
                <a:ln>
                  <a:noFill/>
                </a:ln>
                <a:solidFill>
                  <a:srgbClr val="000000"/>
                </a:solidFill>
                <a:effectLst/>
                <a:uLnTx/>
                <a:uFillTx/>
                <a:latin typeface="Microsoft Sans Serif" pitchFamily="34" charset="0"/>
                <a:ea typeface="+mn-ea"/>
                <a:cs typeface="+mn-cs"/>
              </a:rPr>
              <a:t>feedacks</a:t>
            </a: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 and the processes that end an El Niño or La Niña event and those that lead to the opposite phase in an ENSO cycle. (25%)</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temporal and spatial characteristics of the IPO and AMO, their impacts on global climate, their interactions, and their likely formation mechanisms. (25%)  </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How do NAO and AO affect weather over North America and Europe? What are the main features for the positive and negative phases of NAO and AO? (20%) </a:t>
            </a: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1800" b="1" i="0" u="none" strike="noStrike" kern="0" cap="none" spc="0" normalizeH="0" baseline="0" noProof="0" dirty="0">
                <a:ln>
                  <a:noFill/>
                </a:ln>
                <a:solidFill>
                  <a:srgbClr val="000000"/>
                </a:solidFill>
                <a:effectLst/>
                <a:uLnTx/>
                <a:uFillTx/>
                <a:latin typeface="Microsoft Sans Serif" pitchFamily="34" charset="0"/>
                <a:ea typeface="+mn-ea"/>
                <a:cs typeface="+mn-cs"/>
              </a:rPr>
              <a:t>What is the relationship among ENSO, PDO, and IPO?  (10%)</a:t>
            </a:r>
          </a:p>
          <a:p>
            <a:pPr marL="457200" marR="0" lvl="0" indent="-457200" algn="l"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FF3300"/>
                </a:solidFill>
                <a:effectLst/>
                <a:uLnTx/>
                <a:uFillTx/>
                <a:latin typeface="Microsoft Sans Serif" pitchFamily="34" charset="0"/>
                <a:ea typeface="+mn-ea"/>
                <a:cs typeface="+mn-cs"/>
              </a:rPr>
              <a:t>	</a:t>
            </a:r>
          </a:p>
          <a:p>
            <a:pPr marL="457200" marR="0" lvl="0" indent="-4572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a:p>
            <a:pPr marL="800100" marR="0" lvl="1"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800100" marR="0" lvl="1" indent="-342900" algn="l" defTabSz="914400" rtl="0" eaLnBrk="0" fontAlgn="base" latinLnBrk="0" hangingPunct="0">
              <a:lnSpc>
                <a:spcPct val="100000"/>
              </a:lnSpc>
              <a:spcBef>
                <a:spcPct val="20000"/>
              </a:spcBef>
              <a:spcAft>
                <a:spcPct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Homework #4 (due in one week)   </a:t>
            </a:r>
          </a:p>
        </p:txBody>
      </p:sp>
    </p:spTree>
    <p:extLst>
      <p:ext uri="{BB962C8B-B14F-4D97-AF65-F5344CB8AC3E}">
        <p14:creationId xmlns:p14="http://schemas.microsoft.com/office/powerpoint/2010/main" val="162924454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21161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Lectures #21</a:t>
            </a:r>
            <a:br>
              <a:rPr lang="en-US" sz="3200" b="1" dirty="0">
                <a:latin typeface="Arial" charset="0"/>
                <a:cs typeface="Times New Roman" pitchFamily="18" charset="0"/>
              </a:rPr>
            </a:br>
            <a:br>
              <a:rPr lang="en-US" sz="3200" b="1" dirty="0">
                <a:latin typeface="Arial" charset="0"/>
                <a:cs typeface="Times New Roman" pitchFamily="18" charset="0"/>
              </a:rPr>
            </a:br>
            <a:r>
              <a:rPr lang="en-US" sz="3200" b="1" dirty="0">
                <a:latin typeface="Arial" charset="0"/>
                <a:cs typeface="Times New Roman" pitchFamily="18" charset="0"/>
              </a:rPr>
              <a:t>Climate Forcing, Response, and Sensitivity</a:t>
            </a:r>
            <a:br>
              <a:rPr lang="en-US" sz="4000" b="1" dirty="0">
                <a:latin typeface="Arial" charset="0"/>
                <a:cs typeface="Times New Roman" pitchFamily="18" charset="0"/>
              </a:rPr>
            </a:br>
            <a:endParaRPr lang="en-US" sz="3600" b="1" dirty="0">
              <a:solidFill>
                <a:srgbClr val="C00000"/>
              </a:solidFill>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2667000"/>
            <a:ext cx="8686800" cy="3733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Reading Materials:</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Chapter 10 of Hartmann GPC</a:t>
            </a:r>
          </a:p>
          <a:p>
            <a:pPr algn="ctr">
              <a:lnSpc>
                <a:spcPct val="80000"/>
              </a:lnSpc>
              <a:buFontTx/>
              <a:buNone/>
            </a:pPr>
            <a:r>
              <a:rPr lang="en-US" sz="1600" b="1" dirty="0">
                <a:solidFill>
                  <a:schemeClr val="tx2"/>
                </a:solidFill>
                <a:latin typeface="Arial" charset="0"/>
                <a:cs typeface="Times New Roman" pitchFamily="18" charset="0"/>
              </a:rPr>
              <a:t>Gregory et al. (2004, GRL)</a:t>
            </a:r>
          </a:p>
          <a:p>
            <a:pPr algn="ctr">
              <a:lnSpc>
                <a:spcPct val="80000"/>
              </a:lnSpc>
              <a:buFontTx/>
              <a:buNone/>
            </a:pPr>
            <a:r>
              <a:rPr lang="en-US" sz="1600" b="1" dirty="0">
                <a:solidFill>
                  <a:schemeClr val="tx2"/>
                </a:solidFill>
                <a:latin typeface="Arial" charset="0"/>
                <a:cs typeface="Times New Roman" pitchFamily="18" charset="0"/>
              </a:rPr>
              <a:t>Dai et al. (2020, CD)</a:t>
            </a:r>
          </a:p>
          <a:p>
            <a:pPr>
              <a:buNone/>
            </a:pPr>
            <a:r>
              <a:rPr lang="en-US" sz="2000" b="1" dirty="0">
                <a:solidFill>
                  <a:schemeClr val="tx2"/>
                </a:solidFill>
                <a:latin typeface="Arial" charset="0"/>
                <a:cs typeface="Times New Roman" pitchFamily="18" charset="0"/>
              </a:rPr>
              <a:t>     </a:t>
            </a: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57</a:t>
            </a:fld>
            <a:endParaRPr lang="en-US" dirty="0">
              <a:solidFill>
                <a:schemeClr val="bg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28600" y="76200"/>
            <a:ext cx="9601200" cy="685800"/>
          </a:xfrm>
          <a:prstGeom prst="rect">
            <a:avLst/>
          </a:prstGeom>
          <a:effectLst>
            <a:outerShdw blurRad="50800" dist="38100" dir="2700000" algn="tl" rotWithShape="0">
              <a:prstClr val="black"/>
            </a:outerShdw>
          </a:effectLst>
        </p:spPr>
        <p:txBody>
          <a:bodyPr/>
          <a:lstStyle/>
          <a:p>
            <a:pPr>
              <a:defRPr/>
            </a:pPr>
            <a:r>
              <a:rPr lang="en-US" sz="3000" b="1" kern="0" dirty="0">
                <a:solidFill>
                  <a:srgbClr val="C00000"/>
                </a:solidFill>
                <a:latin typeface="Arial" charset="0"/>
                <a:ea typeface="SimSun" pitchFamily="2" charset="-122"/>
              </a:rPr>
              <a:t>Climate</a:t>
            </a:r>
            <a:r>
              <a:rPr lang="en-US" sz="3000" b="1" kern="0" dirty="0">
                <a:solidFill>
                  <a:srgbClr val="FF3300"/>
                </a:solidFill>
                <a:latin typeface="Arial" charset="0"/>
                <a:ea typeface="SimSun" pitchFamily="2" charset="-122"/>
              </a:rPr>
              <a:t> </a:t>
            </a:r>
            <a:r>
              <a:rPr lang="en-US" sz="3200" b="1" kern="0" dirty="0">
                <a:solidFill>
                  <a:srgbClr val="FF3300"/>
                </a:solidFill>
                <a:latin typeface="Arial" charset="0"/>
                <a:ea typeface="SimSun" pitchFamily="2" charset="-122"/>
              </a:rPr>
              <a:t>Forcing </a:t>
            </a:r>
            <a:r>
              <a:rPr lang="en-US" sz="3200" b="1" kern="0" dirty="0">
                <a:solidFill>
                  <a:srgbClr val="C00000"/>
                </a:solidFill>
                <a:latin typeface="Arial" charset="0"/>
                <a:ea typeface="SimSun" pitchFamily="2" charset="-122"/>
              </a:rPr>
              <a:t>and</a:t>
            </a:r>
            <a:r>
              <a:rPr lang="en-US" sz="3200" b="1" kern="0" dirty="0">
                <a:solidFill>
                  <a:srgbClr val="FF3300"/>
                </a:solidFill>
                <a:latin typeface="Arial" charset="0"/>
                <a:ea typeface="SimSun" pitchFamily="2" charset="-122"/>
              </a:rPr>
              <a:t> Response </a:t>
            </a:r>
            <a:endParaRPr lang="en-US" sz="30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152400" y="762000"/>
            <a:ext cx="8991600" cy="4185761"/>
          </a:xfrm>
          <a:prstGeom prst="rect">
            <a:avLst/>
          </a:prstGeom>
        </p:spPr>
        <p:txBody>
          <a:bodyPr wrap="square">
            <a:spAutoFit/>
          </a:bodyPr>
          <a:lstStyle/>
          <a:p>
            <a:pPr algn="l">
              <a:buFont typeface="Arial" pitchFamily="34" charset="0"/>
              <a:buChar char="•"/>
            </a:pPr>
            <a:r>
              <a:rPr lang="en-US" sz="2000" b="1" dirty="0">
                <a:solidFill>
                  <a:srgbClr val="000000"/>
                </a:solidFill>
              </a:rPr>
              <a:t>  </a:t>
            </a:r>
            <a:r>
              <a:rPr lang="en-US" sz="2000" b="1" dirty="0">
                <a:solidFill>
                  <a:schemeClr val="tx2"/>
                </a:solidFill>
              </a:rPr>
              <a:t>Climate Forcing</a:t>
            </a:r>
            <a:r>
              <a:rPr lang="en-US" sz="2000" b="1" dirty="0">
                <a:solidFill>
                  <a:srgbClr val="000000"/>
                </a:solidFill>
              </a:rPr>
              <a:t> refers to a change in atmospheric GHG levels, solar </a:t>
            </a:r>
            <a:r>
              <a:rPr lang="en-US" sz="2000" b="1" dirty="0" err="1">
                <a:solidFill>
                  <a:srgbClr val="000000"/>
                </a:solidFill>
              </a:rPr>
              <a:t>insolation</a:t>
            </a:r>
            <a:r>
              <a:rPr lang="en-US" sz="2000" b="1" dirty="0">
                <a:solidFill>
                  <a:srgbClr val="000000"/>
                </a:solidFill>
              </a:rPr>
              <a:t>, volcanic eruptions, land surface conditions, etc. that can lead to global or regional climate changes. It can be human-induced (e..g, through fossil fuel burning or converting forests to crop land) or natural (e.g., large volcanic eruptions or solar cycles).  </a:t>
            </a:r>
          </a:p>
          <a:p>
            <a:pPr algn="l"/>
            <a:r>
              <a:rPr lang="en-US" sz="1200" b="1" dirty="0">
                <a:solidFill>
                  <a:srgbClr val="000000"/>
                </a:solidFill>
              </a:rPr>
              <a:t> </a:t>
            </a:r>
            <a:endParaRPr lang="en-US" sz="1000" b="1" dirty="0">
              <a:solidFill>
                <a:srgbClr val="000000"/>
              </a:solidFill>
            </a:endParaRPr>
          </a:p>
          <a:p>
            <a:pPr algn="l">
              <a:buFont typeface="Arial" pitchFamily="34" charset="0"/>
              <a:buChar char="•"/>
            </a:pPr>
            <a:r>
              <a:rPr lang="en-US" sz="2000" b="1" dirty="0">
                <a:solidFill>
                  <a:srgbClr val="000000"/>
                </a:solidFill>
              </a:rPr>
              <a:t> </a:t>
            </a:r>
            <a:r>
              <a:rPr lang="en-US" sz="2000" b="1" dirty="0">
                <a:solidFill>
                  <a:srgbClr val="C00000"/>
                </a:solidFill>
              </a:rPr>
              <a:t>Climate forcing</a:t>
            </a:r>
            <a:r>
              <a:rPr lang="en-US" sz="2000" b="1" dirty="0">
                <a:solidFill>
                  <a:srgbClr val="000000"/>
                </a:solidFill>
              </a:rPr>
              <a:t> is often measured using the </a:t>
            </a:r>
            <a:r>
              <a:rPr lang="en-US" sz="2000" b="1" dirty="0">
                <a:solidFill>
                  <a:srgbClr val="C00000"/>
                </a:solidFill>
              </a:rPr>
              <a:t>TOA net radiative flux </a:t>
            </a:r>
            <a:r>
              <a:rPr lang="en-US" sz="2000" b="1" dirty="0">
                <a:solidFill>
                  <a:srgbClr val="000000"/>
                </a:solidFill>
              </a:rPr>
              <a:t>change (from zero) induced right after the change. Note that TOA net radiation will restore to zero again after a new equilibrium is reached.  Thus, </a:t>
            </a:r>
            <a:r>
              <a:rPr lang="en-US" sz="2000" b="1" dirty="0"/>
              <a:t>climate</a:t>
            </a:r>
            <a:r>
              <a:rPr lang="en-US" sz="2000" b="1" dirty="0">
                <a:solidFill>
                  <a:srgbClr val="C00000"/>
                </a:solidFill>
              </a:rPr>
              <a:t> radiative forcing</a:t>
            </a:r>
            <a:r>
              <a:rPr lang="en-US" sz="2000" b="1" dirty="0">
                <a:solidFill>
                  <a:srgbClr val="000000"/>
                </a:solidFill>
              </a:rPr>
              <a:t> (at TOA) is often used.  </a:t>
            </a:r>
          </a:p>
          <a:p>
            <a:pPr algn="l"/>
            <a:endParaRPr lang="en-US" sz="1100" b="1" dirty="0">
              <a:solidFill>
                <a:srgbClr val="000000"/>
              </a:solidFill>
            </a:endParaRPr>
          </a:p>
          <a:p>
            <a:pPr algn="l">
              <a:buFont typeface="Arial" pitchFamily="34" charset="0"/>
              <a:buChar char="•"/>
            </a:pPr>
            <a:r>
              <a:rPr lang="en-US" sz="2000" b="1" dirty="0">
                <a:solidFill>
                  <a:srgbClr val="000000"/>
                </a:solidFill>
              </a:rPr>
              <a:t> </a:t>
            </a:r>
            <a:r>
              <a:rPr lang="en-US" sz="2000" b="1" dirty="0">
                <a:solidFill>
                  <a:srgbClr val="FF0000"/>
                </a:solidFill>
              </a:rPr>
              <a:t>Climate Response </a:t>
            </a:r>
            <a:r>
              <a:rPr lang="en-US" sz="2000" b="1" dirty="0">
                <a:solidFill>
                  <a:srgbClr val="000000"/>
                </a:solidFill>
              </a:rPr>
              <a:t>refers to the change of the climate in response to a given climate forcing, such as increases in atmospheric CO</a:t>
            </a:r>
            <a:r>
              <a:rPr lang="en-US" sz="1800" b="1" dirty="0">
                <a:solidFill>
                  <a:srgbClr val="000000"/>
                </a:solidFill>
              </a:rPr>
              <a:t>2</a:t>
            </a:r>
            <a:r>
              <a:rPr lang="en-US" sz="2000" b="1" dirty="0">
                <a:solidFill>
                  <a:srgbClr val="000000"/>
                </a:solidFill>
              </a:rPr>
              <a:t> levels. </a:t>
            </a:r>
          </a:p>
          <a:p>
            <a:pPr algn="l">
              <a:buFont typeface="Arial" pitchFamily="34" charset="0"/>
              <a:buChar char="•"/>
            </a:pPr>
            <a:endParaRPr lang="en-US" sz="1400" b="1" dirty="0">
              <a:solidFill>
                <a:srgbClr val="000000"/>
              </a:solidFill>
            </a:endParaRPr>
          </a:p>
          <a:p>
            <a:pPr algn="l">
              <a:buFont typeface="Arial" pitchFamily="34" charset="0"/>
              <a:buChar char="•"/>
            </a:pPr>
            <a:r>
              <a:rPr lang="en-US" sz="2000" b="1" dirty="0">
                <a:solidFill>
                  <a:srgbClr val="000000"/>
                </a:solidFill>
              </a:rPr>
              <a:t> </a:t>
            </a:r>
            <a:r>
              <a:rPr lang="en-US" sz="2000" b="1" dirty="0">
                <a:solidFill>
                  <a:srgbClr val="C00000"/>
                </a:solidFill>
              </a:rPr>
              <a:t>Climate response </a:t>
            </a:r>
            <a:r>
              <a:rPr lang="en-US" sz="2000" b="1" dirty="0">
                <a:solidFill>
                  <a:srgbClr val="000000"/>
                </a:solidFill>
              </a:rPr>
              <a:t>may be masked by large </a:t>
            </a:r>
            <a:r>
              <a:rPr lang="en-US" sz="2000" b="1" dirty="0">
                <a:solidFill>
                  <a:srgbClr val="C00000"/>
                </a:solidFill>
              </a:rPr>
              <a:t>natural variations</a:t>
            </a:r>
            <a:r>
              <a:rPr lang="en-US" sz="2000" b="1" dirty="0">
                <a:solidFill>
                  <a:srgbClr val="000000"/>
                </a:solidFill>
              </a:rPr>
              <a:t>, making it difficult to quantify it.  </a:t>
            </a:r>
          </a:p>
        </p:txBody>
      </p:sp>
      <p:grpSp>
        <p:nvGrpSpPr>
          <p:cNvPr id="22" name="Group 21"/>
          <p:cNvGrpSpPr/>
          <p:nvPr/>
        </p:nvGrpSpPr>
        <p:grpSpPr>
          <a:xfrm>
            <a:off x="336330" y="4832658"/>
            <a:ext cx="8560152" cy="1949142"/>
            <a:chOff x="336330" y="4832658"/>
            <a:chExt cx="8560152" cy="1949142"/>
          </a:xfrm>
        </p:grpSpPr>
        <p:grpSp>
          <p:nvGrpSpPr>
            <p:cNvPr id="21" name="Group 20"/>
            <p:cNvGrpSpPr/>
            <p:nvPr/>
          </p:nvGrpSpPr>
          <p:grpSpPr>
            <a:xfrm>
              <a:off x="336330" y="4832658"/>
              <a:ext cx="8560152" cy="1949142"/>
              <a:chOff x="336330" y="4876800"/>
              <a:chExt cx="8560152" cy="1949142"/>
            </a:xfrm>
          </p:grpSpPr>
          <p:sp>
            <p:nvSpPr>
              <p:cNvPr id="5" name="Rectangle 4"/>
              <p:cNvSpPr/>
              <p:nvPr/>
            </p:nvSpPr>
            <p:spPr bwMode="auto">
              <a:xfrm>
                <a:off x="2895600" y="4921470"/>
                <a:ext cx="2971800" cy="914400"/>
              </a:xfrm>
              <a:prstGeom prst="rect">
                <a:avLst/>
              </a:prstGeom>
              <a:solidFill>
                <a:schemeClr val="tx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rgbClr val="C00000"/>
                    </a:solidFill>
                    <a:effectLst/>
                    <a:latin typeface="Arial Narrow" pitchFamily="34" charset="0"/>
                  </a:rPr>
                  <a:t>The Climate System</a:t>
                </a:r>
              </a:p>
            </p:txBody>
          </p:sp>
          <p:cxnSp>
            <p:nvCxnSpPr>
              <p:cNvPr id="7" name="Straight Arrow Connector 6"/>
              <p:cNvCxnSpPr>
                <a:endCxn id="5" idx="1"/>
              </p:cNvCxnSpPr>
              <p:nvPr/>
            </p:nvCxnSpPr>
            <p:spPr bwMode="auto">
              <a:xfrm>
                <a:off x="1981200" y="5378670"/>
                <a:ext cx="914400" cy="0"/>
              </a:xfrm>
              <a:prstGeom prst="straightConnector1">
                <a:avLst/>
              </a:prstGeom>
              <a:solidFill>
                <a:schemeClr val="accent1"/>
              </a:solidFill>
              <a:ln w="38100" cap="flat" cmpd="sng" algn="ctr">
                <a:solidFill>
                  <a:schemeClr val="bg2"/>
                </a:solidFill>
                <a:prstDash val="solid"/>
                <a:round/>
                <a:headEnd type="none" w="med" len="med"/>
                <a:tailEnd type="triangle" w="lg" len="lg"/>
              </a:ln>
              <a:effectLst/>
            </p:spPr>
          </p:cxnSp>
          <p:sp>
            <p:nvSpPr>
              <p:cNvPr id="9" name="Oval 8"/>
              <p:cNvSpPr/>
              <p:nvPr/>
            </p:nvSpPr>
            <p:spPr bwMode="auto">
              <a:xfrm>
                <a:off x="336330" y="4908330"/>
                <a:ext cx="1600200" cy="914400"/>
              </a:xfrm>
              <a:prstGeom prst="ellipse">
                <a:avLst/>
              </a:prstGeom>
              <a:solidFill>
                <a:schemeClr val="tx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Arial Narrow" pitchFamily="34" charset="0"/>
                  </a:rPr>
                  <a:t>Climate</a:t>
                </a:r>
                <a:r>
                  <a:rPr kumimoji="0" lang="en-US" sz="2000" b="1" i="0" u="none" strike="noStrike" cap="none" normalizeH="0" dirty="0">
                    <a:ln>
                      <a:noFill/>
                    </a:ln>
                    <a:solidFill>
                      <a:srgbClr val="C00000"/>
                    </a:solidFill>
                    <a:effectLst/>
                    <a:latin typeface="Arial Narrow" pitchFamily="34" charset="0"/>
                  </a:rPr>
                  <a:t> forcing</a:t>
                </a:r>
                <a:endParaRPr kumimoji="0" lang="en-US" sz="2000" b="1" i="0" u="none" strike="noStrike" cap="none" normalizeH="0" baseline="0" dirty="0">
                  <a:ln>
                    <a:noFill/>
                  </a:ln>
                  <a:solidFill>
                    <a:srgbClr val="C00000"/>
                  </a:solidFill>
                  <a:effectLst/>
                  <a:latin typeface="Arial Narrow" pitchFamily="34" charset="0"/>
                </a:endParaRPr>
              </a:p>
            </p:txBody>
          </p:sp>
          <p:cxnSp>
            <p:nvCxnSpPr>
              <p:cNvPr id="10" name="Straight Arrow Connector 9"/>
              <p:cNvCxnSpPr/>
              <p:nvPr/>
            </p:nvCxnSpPr>
            <p:spPr bwMode="auto">
              <a:xfrm>
                <a:off x="5886318" y="5378670"/>
                <a:ext cx="1231812" cy="12612"/>
              </a:xfrm>
              <a:prstGeom prst="straightConnector1">
                <a:avLst/>
              </a:prstGeom>
              <a:solidFill>
                <a:schemeClr val="accent1"/>
              </a:solidFill>
              <a:ln w="38100" cap="flat" cmpd="sng" algn="ctr">
                <a:solidFill>
                  <a:schemeClr val="bg2"/>
                </a:solidFill>
                <a:prstDash val="solid"/>
                <a:round/>
                <a:headEnd type="none" w="med" len="med"/>
                <a:tailEnd type="triangle" w="lg" len="lg"/>
              </a:ln>
              <a:effectLst/>
            </p:spPr>
          </p:cxnSp>
          <p:sp>
            <p:nvSpPr>
              <p:cNvPr id="11" name="Oval 10"/>
              <p:cNvSpPr/>
              <p:nvPr/>
            </p:nvSpPr>
            <p:spPr bwMode="auto">
              <a:xfrm>
                <a:off x="7143882" y="4876800"/>
                <a:ext cx="1752600" cy="990600"/>
              </a:xfrm>
              <a:prstGeom prst="ellipse">
                <a:avLst/>
              </a:prstGeom>
              <a:solidFill>
                <a:schemeClr val="tx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Arial Narrow" pitchFamily="34" charset="0"/>
                  </a:rPr>
                  <a:t>Climate</a:t>
                </a:r>
                <a:r>
                  <a:rPr kumimoji="0" lang="en-US" sz="2000" b="1" i="0" u="none" strike="noStrike" cap="none" normalizeH="0" dirty="0">
                    <a:ln>
                      <a:noFill/>
                    </a:ln>
                    <a:solidFill>
                      <a:srgbClr val="C00000"/>
                    </a:solidFill>
                    <a:effectLst/>
                    <a:latin typeface="Arial Narrow" pitchFamily="34" charset="0"/>
                  </a:rPr>
                  <a:t> Response</a:t>
                </a:r>
                <a:endParaRPr kumimoji="0" lang="en-US" sz="2000" b="1" i="0" u="none" strike="noStrike" cap="none" normalizeH="0" baseline="0" dirty="0">
                  <a:ln>
                    <a:noFill/>
                  </a:ln>
                  <a:solidFill>
                    <a:srgbClr val="C00000"/>
                  </a:solidFill>
                  <a:effectLst/>
                  <a:latin typeface="Arial Narrow" pitchFamily="34" charset="0"/>
                </a:endParaRPr>
              </a:p>
            </p:txBody>
          </p:sp>
          <p:sp>
            <p:nvSpPr>
              <p:cNvPr id="14" name="Oval 13"/>
              <p:cNvSpPr/>
              <p:nvPr/>
            </p:nvSpPr>
            <p:spPr bwMode="auto">
              <a:xfrm>
                <a:off x="5715000" y="5911542"/>
                <a:ext cx="1600200" cy="914400"/>
              </a:xfrm>
              <a:prstGeom prst="ellipse">
                <a:avLst/>
              </a:prstGeom>
              <a:solidFill>
                <a:schemeClr val="tx1"/>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C00000"/>
                    </a:solidFill>
                    <a:effectLst/>
                    <a:latin typeface="Arial Narrow" pitchFamily="34" charset="0"/>
                  </a:rPr>
                  <a:t>Climate</a:t>
                </a:r>
                <a:r>
                  <a:rPr kumimoji="0" lang="en-US" sz="1800" b="1" i="0" u="none" strike="noStrike" cap="none" normalizeH="0" dirty="0">
                    <a:ln>
                      <a:noFill/>
                    </a:ln>
                    <a:solidFill>
                      <a:srgbClr val="C00000"/>
                    </a:solidFill>
                    <a:effectLst/>
                    <a:latin typeface="Arial Narrow" pitchFamily="34" charset="0"/>
                  </a:rPr>
                  <a:t> Variations</a:t>
                </a:r>
                <a:endParaRPr kumimoji="0" lang="en-US" sz="1800" b="1" i="0" u="none" strike="noStrike" cap="none" normalizeH="0" baseline="0" dirty="0">
                  <a:ln>
                    <a:noFill/>
                  </a:ln>
                  <a:solidFill>
                    <a:srgbClr val="C00000"/>
                  </a:solidFill>
                  <a:effectLst/>
                  <a:latin typeface="Arial Narrow" pitchFamily="34" charset="0"/>
                </a:endParaRPr>
              </a:p>
            </p:txBody>
          </p:sp>
        </p:grpSp>
        <p:cxnSp>
          <p:nvCxnSpPr>
            <p:cNvPr id="19" name="Straight Arrow Connector 18"/>
            <p:cNvCxnSpPr/>
            <p:nvPr/>
          </p:nvCxnSpPr>
          <p:spPr bwMode="auto">
            <a:xfrm flipV="1">
              <a:off x="6477000" y="5347140"/>
              <a:ext cx="0" cy="533400"/>
            </a:xfrm>
            <a:prstGeom prst="straightConnector1">
              <a:avLst/>
            </a:prstGeom>
            <a:solidFill>
              <a:schemeClr val="accent1"/>
            </a:solidFill>
            <a:ln w="38100" cap="flat" cmpd="sng" algn="ctr">
              <a:solidFill>
                <a:schemeClr val="bg2"/>
              </a:solidFill>
              <a:prstDash val="solid"/>
              <a:round/>
              <a:headEnd type="none" w="med" len="med"/>
              <a:tailEnd type="triangle" w="lg" len="lg"/>
            </a:ln>
            <a:effec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blinds(horizontal)">
                                      <p:cBhvr>
                                        <p:cTn id="7" dur="500"/>
                                        <p:tgtEl>
                                          <p:spTgt spid="8">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blinds(horizontal)">
                                      <p:cBhvr>
                                        <p:cTn id="1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0"/>
            <a:ext cx="85344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Radiative Forcing </a:t>
            </a:r>
            <a:endParaRPr lang="en-US" sz="30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0" y="5334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76200" y="609600"/>
            <a:ext cx="8991600" cy="2862322"/>
          </a:xfrm>
          <a:prstGeom prst="rect">
            <a:avLst/>
          </a:prstGeom>
        </p:spPr>
        <p:txBody>
          <a:bodyPr wrap="square">
            <a:spAutoFit/>
          </a:bodyPr>
          <a:lstStyle/>
          <a:p>
            <a:pPr algn="l">
              <a:buFont typeface="Arial" pitchFamily="34" charset="0"/>
              <a:buChar char="•"/>
            </a:pPr>
            <a:r>
              <a:rPr lang="en-US" sz="2000" b="1" dirty="0">
                <a:solidFill>
                  <a:schemeClr val="tx2"/>
                </a:solidFill>
              </a:rPr>
              <a:t>  Radiative forcing (RF) </a:t>
            </a:r>
            <a:r>
              <a:rPr lang="en-US" sz="2000" b="1" dirty="0">
                <a:solidFill>
                  <a:srgbClr val="000000"/>
                </a:solidFill>
              </a:rPr>
              <a:t>is the change in the </a:t>
            </a:r>
            <a:r>
              <a:rPr lang="en-US" sz="2000" b="1" dirty="0">
                <a:solidFill>
                  <a:schemeClr val="tx2"/>
                </a:solidFill>
              </a:rPr>
              <a:t>net radiative flux</a:t>
            </a:r>
            <a:r>
              <a:rPr lang="en-US" sz="2000" b="1" dirty="0">
                <a:solidFill>
                  <a:srgbClr val="000000"/>
                </a:solidFill>
              </a:rPr>
              <a:t> at the top of the atmosphere (TOA) caused by a climate forcing, such as a change in GHGs, solar radiation, or volcanic aerosols, </a:t>
            </a:r>
            <a:r>
              <a:rPr lang="en-US" sz="2000" b="1" dirty="0">
                <a:solidFill>
                  <a:schemeClr val="tx2"/>
                </a:solidFill>
              </a:rPr>
              <a:t>immediately following such a change</a:t>
            </a:r>
            <a:r>
              <a:rPr lang="en-US" sz="2000" b="1" dirty="0">
                <a:solidFill>
                  <a:srgbClr val="000000"/>
                </a:solidFill>
              </a:rPr>
              <a:t>. Note the net radiative flux at TOA will become zero again after a new equilibrium is reached. </a:t>
            </a:r>
          </a:p>
          <a:p>
            <a:pPr algn="l">
              <a:buFont typeface="Arial" pitchFamily="34" charset="0"/>
              <a:buChar char="•"/>
            </a:pPr>
            <a:r>
              <a:rPr lang="en-US" sz="2000" b="1" dirty="0">
                <a:solidFill>
                  <a:srgbClr val="000000"/>
                </a:solidFill>
              </a:rPr>
              <a:t>  In some analyses, the change in the net radiative flux at the </a:t>
            </a:r>
            <a:r>
              <a:rPr lang="en-US" sz="2000" b="1" dirty="0" err="1">
                <a:solidFill>
                  <a:schemeClr val="tx2"/>
                </a:solidFill>
              </a:rPr>
              <a:t>tropopause</a:t>
            </a:r>
            <a:r>
              <a:rPr lang="en-US" sz="2000" b="1" dirty="0">
                <a:solidFill>
                  <a:srgbClr val="000000"/>
                </a:solidFill>
              </a:rPr>
              <a:t> may be used as the radiative forcing, since the atmosphere above the </a:t>
            </a:r>
            <a:r>
              <a:rPr lang="en-US" sz="2000" b="1" dirty="0" err="1">
                <a:solidFill>
                  <a:srgbClr val="000000"/>
                </a:solidFill>
              </a:rPr>
              <a:t>tropopause</a:t>
            </a:r>
            <a:r>
              <a:rPr lang="en-US" sz="2000" b="1" dirty="0">
                <a:solidFill>
                  <a:srgbClr val="000000"/>
                </a:solidFill>
              </a:rPr>
              <a:t> is allowed to reach </a:t>
            </a:r>
            <a:r>
              <a:rPr lang="en-US" sz="2000" b="1" dirty="0">
                <a:solidFill>
                  <a:schemeClr val="tx2"/>
                </a:solidFill>
              </a:rPr>
              <a:t>radiative equilibrium </a:t>
            </a:r>
            <a:r>
              <a:rPr lang="en-US" sz="2000" b="1" dirty="0"/>
              <a:t>(thus no contribution to TOA imbalance)</a:t>
            </a:r>
            <a:r>
              <a:rPr lang="en-US" sz="2000" b="1" dirty="0">
                <a:solidFill>
                  <a:schemeClr val="tx2"/>
                </a:solidFill>
              </a:rPr>
              <a:t> </a:t>
            </a:r>
            <a:r>
              <a:rPr lang="en-US" sz="2000" b="1" dirty="0">
                <a:solidFill>
                  <a:srgbClr val="000000"/>
                </a:solidFill>
              </a:rPr>
              <a:t>in estimating the radiative forcing. </a:t>
            </a:r>
          </a:p>
          <a:p>
            <a:pPr algn="l">
              <a:buFont typeface="Arial" pitchFamily="34" charset="0"/>
              <a:buChar char="•"/>
            </a:pPr>
            <a:r>
              <a:rPr lang="en-US" sz="2000" b="1" dirty="0">
                <a:solidFill>
                  <a:srgbClr val="000000"/>
                </a:solidFill>
              </a:rPr>
              <a:t>  Radiative forcing due to a doubling of atmospheric CO2 is around </a:t>
            </a:r>
            <a:r>
              <a:rPr lang="en-US" sz="2000" b="1" dirty="0">
                <a:solidFill>
                  <a:schemeClr val="tx2"/>
                </a:solidFill>
              </a:rPr>
              <a:t>4 W/m</a:t>
            </a:r>
            <a:r>
              <a:rPr lang="en-US" sz="2000" b="1" baseline="30000" dirty="0">
                <a:solidFill>
                  <a:schemeClr val="tx2"/>
                </a:solidFill>
              </a:rPr>
              <a:t>2</a:t>
            </a:r>
            <a:r>
              <a:rPr lang="en-US" sz="2000" b="1" dirty="0">
                <a:solidFill>
                  <a:srgbClr val="000000"/>
                </a:solidFill>
              </a:rPr>
              <a:t>.</a:t>
            </a:r>
          </a:p>
        </p:txBody>
      </p:sp>
      <p:grpSp>
        <p:nvGrpSpPr>
          <p:cNvPr id="19" name="Group 18"/>
          <p:cNvGrpSpPr/>
          <p:nvPr/>
        </p:nvGrpSpPr>
        <p:grpSpPr>
          <a:xfrm>
            <a:off x="1066800" y="3505200"/>
            <a:ext cx="7086600" cy="3352800"/>
            <a:chOff x="971550" y="3240991"/>
            <a:chExt cx="7181850" cy="3617009"/>
          </a:xfrm>
        </p:grpSpPr>
        <p:grpSp>
          <p:nvGrpSpPr>
            <p:cNvPr id="18" name="Group 17"/>
            <p:cNvGrpSpPr/>
            <p:nvPr/>
          </p:nvGrpSpPr>
          <p:grpSpPr>
            <a:xfrm>
              <a:off x="971550" y="3240991"/>
              <a:ext cx="7181850" cy="3617009"/>
              <a:chOff x="971550" y="3240991"/>
              <a:chExt cx="7181850" cy="3617009"/>
            </a:xfrm>
          </p:grpSpPr>
          <p:pic>
            <p:nvPicPr>
              <p:cNvPr id="7172" name="Picture 4"/>
              <p:cNvPicPr>
                <a:picLocks noChangeAspect="1" noChangeArrowheads="1"/>
              </p:cNvPicPr>
              <p:nvPr/>
            </p:nvPicPr>
            <p:blipFill>
              <a:blip r:embed="rId3" cstate="print"/>
              <a:srcRect/>
              <a:stretch>
                <a:fillRect/>
              </a:stretch>
            </p:blipFill>
            <p:spPr bwMode="auto">
              <a:xfrm>
                <a:off x="971550" y="3240991"/>
                <a:ext cx="7181850" cy="3617009"/>
              </a:xfrm>
              <a:prstGeom prst="rect">
                <a:avLst/>
              </a:prstGeom>
              <a:noFill/>
              <a:ln w="9525">
                <a:noFill/>
                <a:miter lim="800000"/>
                <a:headEnd/>
                <a:tailEnd/>
              </a:ln>
            </p:spPr>
          </p:pic>
          <p:sp>
            <p:nvSpPr>
              <p:cNvPr id="14" name="Rectangle 13"/>
              <p:cNvSpPr/>
              <p:nvPr/>
            </p:nvSpPr>
            <p:spPr>
              <a:xfrm>
                <a:off x="1524000" y="3481259"/>
                <a:ext cx="6277680" cy="369332"/>
              </a:xfrm>
              <a:prstGeom prst="rect">
                <a:avLst/>
              </a:prstGeom>
            </p:spPr>
            <p:txBody>
              <a:bodyPr wrap="none">
                <a:spAutoFit/>
              </a:bodyPr>
              <a:lstStyle/>
              <a:p>
                <a:r>
                  <a:rPr lang="en-US" sz="1800" b="1" dirty="0">
                    <a:solidFill>
                      <a:schemeClr val="tx2"/>
                    </a:solidFill>
                  </a:rPr>
                  <a:t>Radiative forcing after an instantaneous doubling of CO2 in </a:t>
                </a:r>
                <a:r>
                  <a:rPr lang="en-US" sz="1800" b="1" dirty="0" err="1">
                    <a:solidFill>
                      <a:schemeClr val="tx2"/>
                    </a:solidFill>
                  </a:rPr>
                  <a:t>EdGCM</a:t>
                </a:r>
                <a:endParaRPr lang="en-US" sz="1800" dirty="0"/>
              </a:p>
            </p:txBody>
          </p:sp>
        </p:grpSp>
        <p:cxnSp>
          <p:nvCxnSpPr>
            <p:cNvPr id="9" name="Straight Arrow Connector 8"/>
            <p:cNvCxnSpPr/>
            <p:nvPr/>
          </p:nvCxnSpPr>
          <p:spPr bwMode="auto">
            <a:xfrm>
              <a:off x="2209800" y="4351196"/>
              <a:ext cx="0" cy="1523999"/>
            </a:xfrm>
            <a:prstGeom prst="straightConnector1">
              <a:avLst/>
            </a:prstGeom>
            <a:solidFill>
              <a:schemeClr val="accent1"/>
            </a:solidFill>
            <a:ln w="28575" cap="flat" cmpd="sng" algn="ctr">
              <a:solidFill>
                <a:schemeClr val="bg2"/>
              </a:solidFill>
              <a:prstDash val="solid"/>
              <a:round/>
              <a:headEnd type="triangle" w="lg" len="med"/>
              <a:tailEnd type="triangle" w="lg" len="med"/>
            </a:ln>
            <a:effectLst/>
          </p:spPr>
        </p:cxnSp>
        <p:sp>
          <p:nvSpPr>
            <p:cNvPr id="13" name="TextBox 12"/>
            <p:cNvSpPr txBox="1"/>
            <p:nvPr/>
          </p:nvSpPr>
          <p:spPr>
            <a:xfrm rot="-5400000">
              <a:off x="1380279" y="4853796"/>
              <a:ext cx="1297151" cy="369332"/>
            </a:xfrm>
            <a:prstGeom prst="rect">
              <a:avLst/>
            </a:prstGeom>
            <a:noFill/>
          </p:spPr>
          <p:txBody>
            <a:bodyPr wrap="none" rtlCol="0">
              <a:spAutoFit/>
            </a:bodyPr>
            <a:lstStyle/>
            <a:p>
              <a:r>
                <a:rPr lang="en-US" sz="1800" b="1" dirty="0"/>
                <a:t>RF</a:t>
              </a:r>
              <a:r>
                <a:rPr lang="en-US" sz="1800" b="1" dirty="0">
                  <a:sym typeface="Symbol"/>
                </a:rPr>
                <a:t></a:t>
              </a:r>
              <a:r>
                <a:rPr lang="en-US" sz="1800" b="1" dirty="0"/>
                <a:t>3.8W/m</a:t>
              </a:r>
              <a:r>
                <a:rPr lang="en-US" sz="1800" b="1" baseline="30000" dirty="0"/>
                <a:t>2</a:t>
              </a:r>
            </a:p>
          </p:txBody>
        </p:sp>
      </p:grpSp>
      <p:cxnSp>
        <p:nvCxnSpPr>
          <p:cNvPr id="17" name="Straight Connector 16"/>
          <p:cNvCxnSpPr/>
          <p:nvPr/>
        </p:nvCxnSpPr>
        <p:spPr bwMode="auto">
          <a:xfrm>
            <a:off x="8915400" y="3505200"/>
            <a:ext cx="0" cy="0"/>
          </a:xfrm>
          <a:prstGeom prst="line">
            <a:avLst/>
          </a:prstGeom>
          <a:solidFill>
            <a:schemeClr val="accent1"/>
          </a:solidFill>
          <a:ln w="19050" cap="flat" cmpd="sng" algn="ctr">
            <a:solidFill>
              <a:schemeClr val="bg2"/>
            </a:solidFill>
            <a:prstDash val="solid"/>
            <a:round/>
            <a:headEnd type="none" w="med" len="med"/>
            <a:tailEnd type="triangle" w="med" len="sm"/>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770B15-1896-4DF9-B776-D4A7E6503742}"/>
              </a:ext>
            </a:extLst>
          </p:cNvPr>
          <p:cNvSpPr txBox="1"/>
          <p:nvPr/>
        </p:nvSpPr>
        <p:spPr>
          <a:xfrm>
            <a:off x="142876" y="10180"/>
            <a:ext cx="8743099" cy="113877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rPr>
              <a:t>One way to quantify the variability is to use S.D. (</a:t>
            </a:r>
            <a:r>
              <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panose="05050102010706020507" pitchFamily="18" charset="2"/>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sym typeface="Symbol" panose="05050102010706020507" pitchFamily="18" charset="2"/>
              </a:rPr>
              <a:t>Some (unaveraged) variables (e.g., </a:t>
            </a:r>
            <a:r>
              <a:rPr kumimoji="0" lang="en-US" sz="2000" b="1" i="0" u="none" strike="noStrike" kern="1200" cap="none" spc="0" normalizeH="0" baseline="0" noProof="0" dirty="0" err="1">
                <a:ln>
                  <a:noFill/>
                </a:ln>
                <a:solidFill>
                  <a:srgbClr val="C00000"/>
                </a:solidFill>
                <a:effectLst/>
                <a:uLnTx/>
                <a:uFillTx/>
                <a:latin typeface="Arial Narrow" pitchFamily="34" charset="0"/>
                <a:ea typeface="+mn-ea"/>
                <a:cs typeface="+mn-cs"/>
                <a:sym typeface="Symbol" panose="05050102010706020507" pitchFamily="18" charset="2"/>
              </a:rPr>
              <a:t>precip</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sym typeface="Symbol" panose="05050102010706020507" pitchFamily="18" charset="2"/>
              </a:rPr>
              <a:t>.) have a non-Gaussian distribution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sym typeface="Symbol" panose="05050102010706020507" pitchFamily="18" charset="2"/>
              </a:rPr>
              <a:t>SD is insufficient to describe its distribution, but is still a useful measure of variability</a:t>
            </a:r>
            <a:endPar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endParaRPr>
          </a:p>
        </p:txBody>
      </p:sp>
      <p:sp>
        <p:nvSpPr>
          <p:cNvPr id="4" name="TextBox 3">
            <a:extLst>
              <a:ext uri="{FF2B5EF4-FFF2-40B4-BE49-F238E27FC236}">
                <a16:creationId xmlns:a16="http://schemas.microsoft.com/office/drawing/2014/main" id="{3CF9F14F-2F27-41B7-8E2C-573729EBFF3E}"/>
              </a:ext>
            </a:extLst>
          </p:cNvPr>
          <p:cNvSpPr txBox="1"/>
          <p:nvPr/>
        </p:nvSpPr>
        <p:spPr>
          <a:xfrm>
            <a:off x="7643154" y="6477000"/>
            <a:ext cx="1348446"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rPr>
              <a:t>From Wikipedia</a:t>
            </a:r>
          </a:p>
        </p:txBody>
      </p:sp>
      <p:pic>
        <p:nvPicPr>
          <p:cNvPr id="1026" name="Picture 2">
            <a:extLst>
              <a:ext uri="{FF2B5EF4-FFF2-40B4-BE49-F238E27FC236}">
                <a16:creationId xmlns:a16="http://schemas.microsoft.com/office/drawing/2014/main" id="{A446A74F-B30A-42E5-ACAD-F75BFADC8E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8950" y="1188731"/>
            <a:ext cx="3219450" cy="551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347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46100" y="427261"/>
            <a:ext cx="8216900" cy="6354539"/>
          </a:xfrm>
          <a:prstGeom prst="rect">
            <a:avLst/>
          </a:prstGeom>
          <a:noFill/>
          <a:ln w="9525">
            <a:noFill/>
            <a:miter lim="800000"/>
            <a:headEnd/>
            <a:tailEnd/>
          </a:ln>
        </p:spPr>
      </p:pic>
      <p:sp>
        <p:nvSpPr>
          <p:cNvPr id="3" name="Rectangle 2"/>
          <p:cNvSpPr txBox="1">
            <a:spLocks noChangeArrowheads="1"/>
          </p:cNvSpPr>
          <p:nvPr/>
        </p:nvSpPr>
        <p:spPr>
          <a:xfrm>
            <a:off x="18918" y="0"/>
            <a:ext cx="8763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Estimates of Radiative Forcing due to GHGs </a:t>
            </a:r>
          </a:p>
        </p:txBody>
      </p:sp>
      <p:sp>
        <p:nvSpPr>
          <p:cNvPr id="4" name="TextBox 3"/>
          <p:cNvSpPr txBox="1"/>
          <p:nvPr/>
        </p:nvSpPr>
        <p:spPr>
          <a:xfrm>
            <a:off x="7331942" y="1123890"/>
            <a:ext cx="1354858" cy="400110"/>
          </a:xfrm>
          <a:prstGeom prst="rect">
            <a:avLst/>
          </a:prstGeom>
          <a:noFill/>
        </p:spPr>
        <p:txBody>
          <a:bodyPr wrap="none" rtlCol="0">
            <a:spAutoFit/>
          </a:bodyPr>
          <a:lstStyle/>
          <a:p>
            <a:r>
              <a:rPr lang="en-US" sz="2000" b="1" dirty="0"/>
              <a:t>IPCC (2001)</a:t>
            </a:r>
          </a:p>
        </p:txBody>
      </p:sp>
      <p:sp>
        <p:nvSpPr>
          <p:cNvPr id="5" name="TextBox 4"/>
          <p:cNvSpPr txBox="1"/>
          <p:nvPr/>
        </p:nvSpPr>
        <p:spPr>
          <a:xfrm>
            <a:off x="1752600" y="4876800"/>
            <a:ext cx="7038145" cy="707886"/>
          </a:xfrm>
          <a:prstGeom prst="rect">
            <a:avLst/>
          </a:prstGeom>
          <a:noFill/>
        </p:spPr>
        <p:txBody>
          <a:bodyPr wrap="none" rtlCol="0">
            <a:spAutoFit/>
          </a:bodyPr>
          <a:lstStyle/>
          <a:p>
            <a:pPr algn="l"/>
            <a:r>
              <a:rPr lang="en-US" sz="2000" b="1" dirty="0">
                <a:solidFill>
                  <a:srgbClr val="C00000"/>
                </a:solidFill>
              </a:rPr>
              <a:t>RF increases with CO</a:t>
            </a:r>
            <a:r>
              <a:rPr lang="en-US" sz="1600" b="1" dirty="0">
                <a:solidFill>
                  <a:srgbClr val="C00000"/>
                </a:solidFill>
              </a:rPr>
              <a:t>2</a:t>
            </a:r>
            <a:r>
              <a:rPr lang="en-US" sz="2000" b="1" dirty="0">
                <a:solidFill>
                  <a:srgbClr val="C00000"/>
                </a:solidFill>
              </a:rPr>
              <a:t>, CH</a:t>
            </a:r>
            <a:r>
              <a:rPr lang="en-US" sz="1600" b="1" dirty="0">
                <a:solidFill>
                  <a:srgbClr val="C00000"/>
                </a:solidFill>
              </a:rPr>
              <a:t>4</a:t>
            </a:r>
            <a:r>
              <a:rPr lang="en-US" sz="2000" b="1" dirty="0">
                <a:solidFill>
                  <a:srgbClr val="C00000"/>
                </a:solidFill>
              </a:rPr>
              <a:t>, and N</a:t>
            </a:r>
            <a:r>
              <a:rPr lang="en-US" sz="1600" b="1" dirty="0">
                <a:solidFill>
                  <a:srgbClr val="C00000"/>
                </a:solidFill>
              </a:rPr>
              <a:t>2</a:t>
            </a:r>
            <a:r>
              <a:rPr lang="en-US" sz="2000" b="1" dirty="0">
                <a:solidFill>
                  <a:srgbClr val="C00000"/>
                </a:solidFill>
              </a:rPr>
              <a:t>O nonlinearly, with a logarithmic</a:t>
            </a:r>
          </a:p>
          <a:p>
            <a:pPr algn="l"/>
            <a:r>
              <a:rPr lang="en-US" sz="2000" b="1" dirty="0">
                <a:solidFill>
                  <a:srgbClr val="C00000"/>
                </a:solidFill>
              </a:rPr>
              <a:t>relationship.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cstate="print"/>
          <a:srcRect/>
          <a:stretch>
            <a:fillRect/>
          </a:stretch>
        </p:blipFill>
        <p:spPr bwMode="auto">
          <a:xfrm>
            <a:off x="76200" y="304800"/>
            <a:ext cx="8962731" cy="6367462"/>
          </a:xfrm>
          <a:prstGeom prst="rect">
            <a:avLst/>
          </a:prstGeom>
          <a:noFill/>
          <a:ln w="9525">
            <a:noFill/>
            <a:miter lim="800000"/>
            <a:headEnd/>
            <a:tailEnd/>
          </a:ln>
        </p:spPr>
      </p:pic>
      <p:sp>
        <p:nvSpPr>
          <p:cNvPr id="4" name="TextBox 3"/>
          <p:cNvSpPr txBox="1"/>
          <p:nvPr/>
        </p:nvSpPr>
        <p:spPr>
          <a:xfrm>
            <a:off x="1143000" y="1056144"/>
            <a:ext cx="2448106" cy="2677656"/>
          </a:xfrm>
          <a:prstGeom prst="rect">
            <a:avLst/>
          </a:prstGeom>
          <a:noFill/>
        </p:spPr>
        <p:txBody>
          <a:bodyPr wrap="none" rtlCol="0">
            <a:spAutoFit/>
          </a:bodyPr>
          <a:lstStyle/>
          <a:p>
            <a:r>
              <a:rPr lang="en-US" sz="2400" b="1" dirty="0"/>
              <a:t>RF = 5.35 </a:t>
            </a:r>
            <a:r>
              <a:rPr lang="en-US" sz="2400" b="1" dirty="0" err="1"/>
              <a:t>ln</a:t>
            </a:r>
            <a:r>
              <a:rPr lang="en-US" sz="2400" b="1" dirty="0"/>
              <a:t>(C/Co) </a:t>
            </a:r>
          </a:p>
          <a:p>
            <a:pPr algn="l"/>
            <a:r>
              <a:rPr lang="en-US" sz="2400" b="1" dirty="0"/>
              <a:t>CO2          RF </a:t>
            </a:r>
            <a:r>
              <a:rPr lang="en-US" sz="1800" b="1" dirty="0"/>
              <a:t>(W/m</a:t>
            </a:r>
            <a:r>
              <a:rPr lang="en-US" sz="1800" b="1" baseline="30000" dirty="0"/>
              <a:t>2</a:t>
            </a:r>
            <a:r>
              <a:rPr lang="en-US" sz="1800" b="1" dirty="0"/>
              <a:t>)</a:t>
            </a:r>
            <a:endParaRPr lang="en-US" sz="2400" b="1" dirty="0"/>
          </a:p>
          <a:p>
            <a:pPr algn="l"/>
            <a:r>
              <a:rPr lang="en-US" sz="2400" b="1" dirty="0"/>
              <a:t>2xCO2      3.7</a:t>
            </a:r>
          </a:p>
          <a:p>
            <a:pPr algn="l"/>
            <a:r>
              <a:rPr lang="en-US" sz="2400" b="1" dirty="0"/>
              <a:t>3xCO2      5.9 </a:t>
            </a:r>
          </a:p>
          <a:p>
            <a:pPr algn="l"/>
            <a:r>
              <a:rPr lang="en-US" sz="2400" b="1" dirty="0"/>
              <a:t>4xCO2      7.4</a:t>
            </a:r>
          </a:p>
          <a:p>
            <a:pPr algn="l"/>
            <a:r>
              <a:rPr lang="en-US" sz="2400" b="1" dirty="0"/>
              <a:t>5xCO2      8.6</a:t>
            </a:r>
          </a:p>
          <a:p>
            <a:pPr algn="l"/>
            <a:r>
              <a:rPr lang="en-US" sz="2400" b="1" dirty="0"/>
              <a:t>8xCO2      11.1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srcRect/>
          <a:stretch>
            <a:fillRect/>
          </a:stretch>
        </p:blipFill>
        <p:spPr bwMode="auto">
          <a:xfrm>
            <a:off x="53975" y="781050"/>
            <a:ext cx="9036050" cy="5772150"/>
          </a:xfrm>
          <a:prstGeom prst="rect">
            <a:avLst/>
          </a:prstGeom>
          <a:noFill/>
          <a:ln w="9525">
            <a:noFill/>
            <a:miter lim="800000"/>
            <a:headEnd/>
            <a:tailEnd/>
          </a:ln>
        </p:spPr>
      </p:pic>
      <p:sp>
        <p:nvSpPr>
          <p:cNvPr id="4" name="Rectangle 2"/>
          <p:cNvSpPr txBox="1">
            <a:spLocks noChangeArrowheads="1"/>
          </p:cNvSpPr>
          <p:nvPr/>
        </p:nvSpPr>
        <p:spPr>
          <a:xfrm>
            <a:off x="76200" y="76200"/>
            <a:ext cx="8763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Historical Radiative Forcing: Temporal Evolution </a:t>
            </a:r>
            <a:r>
              <a:rPr kumimoji="0" lang="en-US" sz="2000" b="1" i="0" u="none" strike="noStrike" kern="0" cap="none" spc="0" normalizeH="0" baseline="0" noProof="0" dirty="0">
                <a:ln>
                  <a:noFill/>
                </a:ln>
                <a:solidFill>
                  <a:srgbClr val="C00000"/>
                </a:solidFill>
                <a:effectLst/>
                <a:uLnTx/>
                <a:uFillTx/>
                <a:latin typeface="Arial" charset="0"/>
                <a:ea typeface="SimSun" pitchFamily="2" charset="-122"/>
                <a:cs typeface="+mn-cs"/>
              </a:rPr>
              <a:t>(IPCC AR5)</a:t>
            </a:r>
            <a:endParaRPr kumimoji="0" lang="en-US" sz="2800" b="1" i="0" u="none" strike="noStrike" kern="0" cap="none" spc="0" normalizeH="0" baseline="0" noProof="0" dirty="0">
              <a:ln>
                <a:noFill/>
              </a:ln>
              <a:solidFill>
                <a:srgbClr val="C00000"/>
              </a:solidFill>
              <a:effectLst/>
              <a:uLnTx/>
              <a:uFillTx/>
              <a:latin typeface="Arial" charset="0"/>
              <a:ea typeface="SimSun" pitchFamily="2" charset="-122"/>
              <a:cs typeface="+mn-cs"/>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a:stretch>
            <a:fillRect/>
          </a:stretch>
        </p:blipFill>
        <p:spPr bwMode="auto">
          <a:xfrm>
            <a:off x="25400" y="1209675"/>
            <a:ext cx="9093200" cy="4438650"/>
          </a:xfrm>
          <a:prstGeom prst="rect">
            <a:avLst/>
          </a:prstGeom>
          <a:noFill/>
          <a:ln w="9525">
            <a:noFill/>
            <a:miter lim="800000"/>
            <a:headEnd/>
            <a:tailEnd/>
          </a:ln>
        </p:spPr>
      </p:pic>
      <p:sp>
        <p:nvSpPr>
          <p:cNvPr id="3"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Historical and Future CO</a:t>
            </a:r>
            <a:r>
              <a:rPr kumimoji="0" lang="en-US" sz="2000" b="1" i="0" u="none" strike="noStrike" kern="0" cap="none" spc="0" normalizeH="0" baseline="0" noProof="0" dirty="0">
                <a:ln>
                  <a:noFill/>
                </a:ln>
                <a:solidFill>
                  <a:srgbClr val="FF3300"/>
                </a:solidFill>
                <a:effectLst/>
                <a:uLnTx/>
                <a:uFillTx/>
                <a:latin typeface="Arial" charset="0"/>
                <a:ea typeface="SimSun" pitchFamily="2" charset="-122"/>
                <a:cs typeface="+mn-cs"/>
              </a:rPr>
              <a:t>2</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 Forcing</a:t>
            </a:r>
          </a:p>
        </p:txBody>
      </p:sp>
      <p:sp>
        <p:nvSpPr>
          <p:cNvPr id="4"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76200"/>
            <a:ext cx="8534400" cy="685800"/>
          </a:xfrm>
          <a:prstGeom prst="rect">
            <a:avLst/>
          </a:prstGeom>
          <a:effectLst>
            <a:outerShdw blurRad="50800" dist="38100" dir="2700000" algn="tl" rotWithShape="0">
              <a:prstClr val="black"/>
            </a:outerShdw>
          </a:effectLst>
        </p:spPr>
        <p:txBody>
          <a:bodyPr/>
          <a:lstStyle/>
          <a:p>
            <a:pPr>
              <a:defRPr/>
            </a:pPr>
            <a:r>
              <a:rPr lang="en-US" sz="3200" b="1" kern="0" dirty="0">
                <a:solidFill>
                  <a:srgbClr val="FF3300"/>
                </a:solidFill>
                <a:latin typeface="Arial" charset="0"/>
                <a:ea typeface="SimSun" pitchFamily="2" charset="-122"/>
              </a:rPr>
              <a:t>Equilibrium Climate Sensitivity (ECS)</a:t>
            </a:r>
            <a:endParaRPr lang="en-US" sz="30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8" name="Rectangle 7"/>
          <p:cNvSpPr/>
          <p:nvPr/>
        </p:nvSpPr>
        <p:spPr>
          <a:xfrm>
            <a:off x="76200" y="685800"/>
            <a:ext cx="8991600" cy="3077766"/>
          </a:xfrm>
          <a:prstGeom prst="rect">
            <a:avLst/>
          </a:prstGeom>
        </p:spPr>
        <p:txBody>
          <a:bodyPr wrap="square">
            <a:spAutoFit/>
          </a:bodyPr>
          <a:lstStyle/>
          <a:p>
            <a:pPr algn="l">
              <a:buFont typeface="Arial" pitchFamily="34" charset="0"/>
              <a:buChar char="•"/>
            </a:pPr>
            <a:r>
              <a:rPr lang="en-US" sz="2000" b="1" dirty="0">
                <a:solidFill>
                  <a:schemeClr val="tx2"/>
                </a:solidFill>
              </a:rPr>
              <a:t>  Climate sensitivity (</a:t>
            </a:r>
            <a:r>
              <a:rPr lang="en-US" sz="2000" b="1" dirty="0">
                <a:solidFill>
                  <a:schemeClr val="tx2"/>
                </a:solidFill>
                <a:sym typeface="Symbol"/>
              </a:rPr>
              <a:t>) </a:t>
            </a:r>
            <a:r>
              <a:rPr lang="en-US" sz="2000" b="1" dirty="0">
                <a:solidFill>
                  <a:srgbClr val="000000"/>
                </a:solidFill>
              </a:rPr>
              <a:t>is the </a:t>
            </a:r>
            <a:r>
              <a:rPr lang="en-US" sz="2000" b="1" dirty="0">
                <a:solidFill>
                  <a:srgbClr val="C00000"/>
                </a:solidFill>
              </a:rPr>
              <a:t>equilibrium response </a:t>
            </a:r>
            <a:r>
              <a:rPr lang="en-US" sz="2000" b="1" dirty="0">
                <a:solidFill>
                  <a:srgbClr val="000000"/>
                </a:solidFill>
              </a:rPr>
              <a:t>of the global-mean surface temperature (T) to a given </a:t>
            </a:r>
            <a:r>
              <a:rPr lang="en-US" sz="2000" b="1" dirty="0">
                <a:solidFill>
                  <a:srgbClr val="C00000"/>
                </a:solidFill>
              </a:rPr>
              <a:t>(initial)</a:t>
            </a:r>
            <a:r>
              <a:rPr lang="en-US" sz="2000" b="1" dirty="0">
                <a:solidFill>
                  <a:srgbClr val="000000"/>
                </a:solidFill>
              </a:rPr>
              <a:t> TOA radiative forcing (</a:t>
            </a:r>
            <a:r>
              <a:rPr lang="en-US" sz="2000" b="1" dirty="0">
                <a:solidFill>
                  <a:schemeClr val="tx2"/>
                </a:solidFill>
              </a:rPr>
              <a:t>R</a:t>
            </a:r>
            <a:r>
              <a:rPr lang="en-US" sz="2000" b="1" dirty="0">
                <a:solidFill>
                  <a:srgbClr val="000000"/>
                </a:solidFill>
              </a:rPr>
              <a:t>), expressed in </a:t>
            </a:r>
            <a:r>
              <a:rPr lang="en-US" sz="2000" b="1" baseline="30000" dirty="0" err="1">
                <a:solidFill>
                  <a:srgbClr val="000000"/>
                </a:solidFill>
              </a:rPr>
              <a:t>o</a:t>
            </a:r>
            <a:r>
              <a:rPr lang="en-US" sz="2000" b="1" dirty="0" err="1">
                <a:solidFill>
                  <a:srgbClr val="000000"/>
                </a:solidFill>
              </a:rPr>
              <a:t>C</a:t>
            </a:r>
            <a:r>
              <a:rPr lang="en-US" sz="2000" b="1" dirty="0">
                <a:solidFill>
                  <a:srgbClr val="000000"/>
                </a:solidFill>
              </a:rPr>
              <a:t> per W/m</a:t>
            </a:r>
            <a:r>
              <a:rPr lang="en-US" sz="2000" b="1" baseline="30000" dirty="0">
                <a:solidFill>
                  <a:srgbClr val="000000"/>
                </a:solidFill>
              </a:rPr>
              <a:t>2</a:t>
            </a:r>
            <a:r>
              <a:rPr lang="en-US" sz="2000" b="1" dirty="0">
                <a:solidFill>
                  <a:srgbClr val="000000"/>
                </a:solidFill>
              </a:rPr>
              <a:t>: </a:t>
            </a:r>
            <a:r>
              <a:rPr lang="en-US" sz="2000" b="1" dirty="0">
                <a:solidFill>
                  <a:schemeClr val="tx2"/>
                </a:solidFill>
                <a:sym typeface="Symbol"/>
              </a:rPr>
              <a:t>=</a:t>
            </a:r>
            <a:r>
              <a:rPr lang="en-US" sz="2000" b="1" dirty="0" err="1">
                <a:solidFill>
                  <a:schemeClr val="tx2"/>
                </a:solidFill>
                <a:sym typeface="Symbol"/>
              </a:rPr>
              <a:t>dT</a:t>
            </a:r>
            <a:r>
              <a:rPr lang="en-US" sz="2000" b="1" dirty="0">
                <a:solidFill>
                  <a:schemeClr val="tx2"/>
                </a:solidFill>
                <a:sym typeface="Symbol"/>
              </a:rPr>
              <a:t>/</a:t>
            </a:r>
            <a:r>
              <a:rPr lang="en-US" sz="2000" b="1" dirty="0" err="1">
                <a:solidFill>
                  <a:schemeClr val="tx2"/>
                </a:solidFill>
                <a:sym typeface="Symbol"/>
              </a:rPr>
              <a:t>dR.</a:t>
            </a:r>
            <a:r>
              <a:rPr lang="en-US" sz="2000" b="1" dirty="0">
                <a:solidFill>
                  <a:srgbClr val="000000"/>
                </a:solidFill>
              </a:rPr>
              <a:t> It depends on the initial state of the climate system as well as the nature of the forcing (e.g., changes in GHGs, solar radiation, or volcanic aerosols, etc.)</a:t>
            </a:r>
          </a:p>
          <a:p>
            <a:pPr algn="l"/>
            <a:r>
              <a:rPr lang="en-US" sz="1100" b="1" dirty="0">
                <a:solidFill>
                  <a:srgbClr val="000000"/>
                </a:solidFill>
              </a:rPr>
              <a:t>  </a:t>
            </a:r>
            <a:endParaRPr lang="en-US" sz="500" b="1" dirty="0">
              <a:solidFill>
                <a:srgbClr val="000000"/>
              </a:solidFill>
            </a:endParaRPr>
          </a:p>
          <a:p>
            <a:pPr algn="l">
              <a:buFont typeface="Arial" pitchFamily="34" charset="0"/>
              <a:buChar char="•"/>
            </a:pPr>
            <a:r>
              <a:rPr lang="en-US" sz="2000" b="1" dirty="0">
                <a:solidFill>
                  <a:srgbClr val="000000"/>
                </a:solidFill>
              </a:rPr>
              <a:t>  The global-mean T change due to a </a:t>
            </a:r>
            <a:r>
              <a:rPr lang="en-US" sz="2000" b="1" dirty="0">
                <a:solidFill>
                  <a:srgbClr val="C00000"/>
                </a:solidFill>
              </a:rPr>
              <a:t>doubling of CO2</a:t>
            </a:r>
            <a:r>
              <a:rPr lang="en-US" sz="2000" b="1" dirty="0">
                <a:solidFill>
                  <a:srgbClr val="000000"/>
                </a:solidFill>
              </a:rPr>
              <a:t> is also used as a measure of climate sensitivity for climate models. The </a:t>
            </a:r>
            <a:r>
              <a:rPr lang="en-US" sz="2000" b="1" dirty="0" err="1">
                <a:solidFill>
                  <a:srgbClr val="C00000"/>
                </a:solidFill>
              </a:rPr>
              <a:t>EdGCM</a:t>
            </a:r>
            <a:r>
              <a:rPr lang="en-US" sz="2000" b="1" dirty="0">
                <a:solidFill>
                  <a:srgbClr val="C00000"/>
                </a:solidFill>
              </a:rPr>
              <a:t> </a:t>
            </a:r>
            <a:r>
              <a:rPr lang="en-US" sz="2000" b="1" dirty="0">
                <a:solidFill>
                  <a:srgbClr val="000000"/>
                </a:solidFill>
              </a:rPr>
              <a:t>has a sensitivity of ~4.2</a:t>
            </a:r>
            <a:r>
              <a:rPr lang="en-US" sz="2000" b="1" baseline="30000" dirty="0">
                <a:solidFill>
                  <a:srgbClr val="000000"/>
                </a:solidFill>
              </a:rPr>
              <a:t>o</a:t>
            </a:r>
            <a:r>
              <a:rPr lang="en-US" sz="2000" b="1" dirty="0">
                <a:solidFill>
                  <a:srgbClr val="000000"/>
                </a:solidFill>
              </a:rPr>
              <a:t>C for 2xCO</a:t>
            </a:r>
            <a:r>
              <a:rPr lang="en-US" sz="1600" b="1" dirty="0">
                <a:solidFill>
                  <a:srgbClr val="000000"/>
                </a:solidFill>
              </a:rPr>
              <a:t>2</a:t>
            </a:r>
            <a:r>
              <a:rPr lang="en-US" sz="2000" b="1" dirty="0">
                <a:solidFill>
                  <a:srgbClr val="000000"/>
                </a:solidFill>
              </a:rPr>
              <a:t>.</a:t>
            </a:r>
            <a:endParaRPr lang="en-US" sz="2000" b="1" dirty="0">
              <a:solidFill>
                <a:srgbClr val="C00000"/>
              </a:solidFill>
            </a:endParaRPr>
          </a:p>
          <a:p>
            <a:pPr algn="l">
              <a:buFont typeface="Arial" pitchFamily="34" charset="0"/>
              <a:buChar char="•"/>
            </a:pPr>
            <a:endParaRPr lang="en-US" sz="1100" b="1" dirty="0">
              <a:solidFill>
                <a:srgbClr val="000000"/>
              </a:solidFill>
            </a:endParaRPr>
          </a:p>
          <a:p>
            <a:pPr algn="l">
              <a:buFont typeface="Arial" pitchFamily="34" charset="0"/>
              <a:buChar char="•"/>
            </a:pPr>
            <a:r>
              <a:rPr lang="en-US" sz="2000" b="1" dirty="0">
                <a:solidFill>
                  <a:srgbClr val="000000"/>
                </a:solidFill>
              </a:rPr>
              <a:t>  The IPCC AR5 says that climate sensitivity for a 2xCO</a:t>
            </a:r>
            <a:r>
              <a:rPr lang="en-US" sz="1600" b="1" dirty="0">
                <a:solidFill>
                  <a:srgbClr val="000000"/>
                </a:solidFill>
              </a:rPr>
              <a:t>2</a:t>
            </a:r>
            <a:r>
              <a:rPr lang="en-US" sz="2000" b="1" dirty="0">
                <a:solidFill>
                  <a:srgbClr val="000000"/>
                </a:solidFill>
              </a:rPr>
              <a:t> is likely within </a:t>
            </a:r>
            <a:r>
              <a:rPr lang="en-US" sz="2000" b="1" dirty="0">
                <a:solidFill>
                  <a:schemeClr val="tx2"/>
                </a:solidFill>
              </a:rPr>
              <a:t>2.0-4.5</a:t>
            </a:r>
            <a:r>
              <a:rPr lang="en-US" sz="2000" b="1" baseline="30000" dirty="0">
                <a:solidFill>
                  <a:schemeClr val="tx2"/>
                </a:solidFill>
              </a:rPr>
              <a:t>o</a:t>
            </a:r>
            <a:r>
              <a:rPr lang="en-US" sz="2000" b="1" dirty="0">
                <a:solidFill>
                  <a:schemeClr val="tx2"/>
                </a:solidFill>
              </a:rPr>
              <a:t>C, with</a:t>
            </a:r>
          </a:p>
          <a:p>
            <a:pPr algn="l"/>
            <a:r>
              <a:rPr lang="en-US" sz="2000" b="1" dirty="0">
                <a:solidFill>
                  <a:schemeClr val="tx2"/>
                </a:solidFill>
              </a:rPr>
              <a:t>   a </a:t>
            </a:r>
            <a:r>
              <a:rPr lang="en-US" sz="2000" b="1" dirty="0">
                <a:solidFill>
                  <a:schemeClr val="tx2"/>
                </a:solidFill>
                <a:sym typeface="Symbol"/>
              </a:rPr>
              <a:t> of 0.5 ~ 1.1 K per W/m</a:t>
            </a:r>
            <a:r>
              <a:rPr lang="en-US" sz="2000" b="1" baseline="30000" dirty="0">
                <a:solidFill>
                  <a:schemeClr val="tx2"/>
                </a:solidFill>
                <a:sym typeface="Symbol"/>
              </a:rPr>
              <a:t>2</a:t>
            </a:r>
            <a:r>
              <a:rPr lang="en-US" sz="2000" b="1" dirty="0">
                <a:solidFill>
                  <a:schemeClr val="tx2"/>
                </a:solidFill>
                <a:sym typeface="Symbol"/>
              </a:rPr>
              <a:t>, assuming a </a:t>
            </a:r>
            <a:r>
              <a:rPr lang="en-US" sz="2000" b="1" dirty="0" err="1">
                <a:solidFill>
                  <a:schemeClr val="tx2"/>
                </a:solidFill>
                <a:sym typeface="Symbol"/>
              </a:rPr>
              <a:t>dR</a:t>
            </a:r>
            <a:r>
              <a:rPr lang="en-US" sz="2000" b="1" dirty="0">
                <a:solidFill>
                  <a:schemeClr val="tx2"/>
                </a:solidFill>
                <a:sym typeface="Symbol"/>
              </a:rPr>
              <a:t> of 4 W/m</a:t>
            </a:r>
            <a:r>
              <a:rPr lang="en-US" sz="2000" b="1" baseline="30000" dirty="0">
                <a:solidFill>
                  <a:schemeClr val="tx2"/>
                </a:solidFill>
                <a:sym typeface="Symbol"/>
              </a:rPr>
              <a:t>2</a:t>
            </a:r>
            <a:r>
              <a:rPr lang="en-US" sz="2000" b="1" dirty="0">
                <a:solidFill>
                  <a:schemeClr val="tx2"/>
                </a:solidFill>
                <a:sym typeface="Symbol"/>
              </a:rPr>
              <a:t> for 2xCO</a:t>
            </a:r>
            <a:r>
              <a:rPr lang="en-US" sz="1600" b="1" dirty="0">
                <a:solidFill>
                  <a:schemeClr val="tx2"/>
                </a:solidFill>
                <a:sym typeface="Symbol"/>
              </a:rPr>
              <a:t>2</a:t>
            </a:r>
            <a:r>
              <a:rPr lang="en-US" sz="2000" b="1" dirty="0">
                <a:solidFill>
                  <a:schemeClr val="tx2"/>
                </a:solidFill>
                <a:sym typeface="Symbol"/>
              </a:rPr>
              <a:t>. </a:t>
            </a:r>
            <a:r>
              <a:rPr lang="en-US" sz="2000" b="1" dirty="0">
                <a:solidFill>
                  <a:schemeClr val="tx2"/>
                </a:solidFill>
              </a:rPr>
              <a:t>   </a:t>
            </a:r>
          </a:p>
          <a:p>
            <a:pPr algn="l"/>
            <a:r>
              <a:rPr lang="en-US" sz="1200" b="1" dirty="0">
                <a:solidFill>
                  <a:srgbClr val="000000"/>
                </a:solidFill>
              </a:rPr>
              <a:t> </a:t>
            </a:r>
            <a:endParaRPr lang="en-US" sz="2000" b="1" dirty="0">
              <a:solidFill>
                <a:srgbClr val="000000"/>
              </a:solidFill>
            </a:endParaRPr>
          </a:p>
        </p:txBody>
      </p:sp>
      <p:grpSp>
        <p:nvGrpSpPr>
          <p:cNvPr id="10" name="Group 9"/>
          <p:cNvGrpSpPr/>
          <p:nvPr/>
        </p:nvGrpSpPr>
        <p:grpSpPr>
          <a:xfrm>
            <a:off x="1022130" y="3543564"/>
            <a:ext cx="6553200" cy="3268798"/>
            <a:chOff x="1066800" y="3505200"/>
            <a:chExt cx="6553200" cy="3268798"/>
          </a:xfrm>
        </p:grpSpPr>
        <p:pic>
          <p:nvPicPr>
            <p:cNvPr id="12290" name="Picture 2"/>
            <p:cNvPicPr>
              <a:picLocks noChangeAspect="1" noChangeArrowheads="1"/>
            </p:cNvPicPr>
            <p:nvPr/>
          </p:nvPicPr>
          <p:blipFill>
            <a:blip r:embed="rId3" cstate="print"/>
            <a:srcRect/>
            <a:stretch>
              <a:fillRect/>
            </a:stretch>
          </p:blipFill>
          <p:spPr bwMode="auto">
            <a:xfrm>
              <a:off x="1066800" y="3505200"/>
              <a:ext cx="6553200" cy="3268798"/>
            </a:xfrm>
            <a:prstGeom prst="rect">
              <a:avLst/>
            </a:prstGeom>
            <a:noFill/>
            <a:ln w="9525">
              <a:noFill/>
              <a:miter lim="800000"/>
              <a:headEnd/>
              <a:tailEnd/>
            </a:ln>
          </p:spPr>
        </p:pic>
        <p:cxnSp>
          <p:nvCxnSpPr>
            <p:cNvPr id="9" name="Straight Connector 8"/>
            <p:cNvCxnSpPr/>
            <p:nvPr/>
          </p:nvCxnSpPr>
          <p:spPr bwMode="auto">
            <a:xfrm>
              <a:off x="1828800" y="4400682"/>
              <a:ext cx="4800600" cy="0"/>
            </a:xfrm>
            <a:prstGeom prst="line">
              <a:avLst/>
            </a:prstGeom>
            <a:solidFill>
              <a:schemeClr val="accent1"/>
            </a:solidFill>
            <a:ln w="15875" cap="flat" cmpd="sng" algn="ctr">
              <a:solidFill>
                <a:schemeClr val="bg2"/>
              </a:solidFill>
              <a:prstDash val="sysDash"/>
              <a:round/>
              <a:headEnd type="none" w="med" len="med"/>
              <a:tailEnd type="none" w="med" len="sm"/>
            </a:ln>
            <a:effectLst/>
          </p:spPr>
        </p:cxnSp>
        <p:cxnSp>
          <p:nvCxnSpPr>
            <p:cNvPr id="11" name="Straight Arrow Connector 10"/>
            <p:cNvCxnSpPr/>
            <p:nvPr/>
          </p:nvCxnSpPr>
          <p:spPr bwMode="auto">
            <a:xfrm flipH="1">
              <a:off x="2013258" y="4393848"/>
              <a:ext cx="6306" cy="1569198"/>
            </a:xfrm>
            <a:prstGeom prst="straightConnector1">
              <a:avLst/>
            </a:prstGeom>
            <a:solidFill>
              <a:schemeClr val="accent1"/>
            </a:solidFill>
            <a:ln w="19050" cap="flat" cmpd="sng" algn="ctr">
              <a:solidFill>
                <a:schemeClr val="bg2"/>
              </a:solidFill>
              <a:prstDash val="solid"/>
              <a:round/>
              <a:headEnd type="arrow" w="med" len="med"/>
              <a:tailEnd type="arrow"/>
            </a:ln>
            <a:effectLst/>
          </p:spPr>
        </p:cxnSp>
        <p:sp>
          <p:nvSpPr>
            <p:cNvPr id="13" name="TextBox 12"/>
            <p:cNvSpPr txBox="1"/>
            <p:nvPr/>
          </p:nvSpPr>
          <p:spPr>
            <a:xfrm rot="16200000">
              <a:off x="1840770" y="4911769"/>
              <a:ext cx="607859" cy="338554"/>
            </a:xfrm>
            <a:prstGeom prst="rect">
              <a:avLst/>
            </a:prstGeom>
            <a:noFill/>
          </p:spPr>
          <p:txBody>
            <a:bodyPr wrap="none" rtlCol="0">
              <a:spAutoFit/>
            </a:bodyPr>
            <a:lstStyle/>
            <a:p>
              <a:r>
                <a:rPr lang="en-US" sz="1600" b="1" dirty="0"/>
                <a:t>4.2</a:t>
              </a:r>
              <a:r>
                <a:rPr lang="en-US" sz="1600" b="1" baseline="30000" dirty="0"/>
                <a:t>o</a:t>
              </a:r>
              <a:r>
                <a:rPr lang="en-US" sz="1600" b="1" dirty="0"/>
                <a:t>C</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linds(horizontal)">
                                      <p:cBhvr>
                                        <p:cTn id="7" dur="500"/>
                                        <p:tgtEl>
                                          <p:spTgt spid="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blinds(horizontal)">
                                      <p:cBhvr>
                                        <p:cTn id="15" dur="500"/>
                                        <p:tgtEl>
                                          <p:spTgt spid="8">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5" end="5"/>
                                            </p:txEl>
                                          </p:spTgt>
                                        </p:tgtEl>
                                        <p:attrNameLst>
                                          <p:attrName>style.visibility</p:attrName>
                                        </p:attrNameLst>
                                      </p:cBhvr>
                                      <p:to>
                                        <p:strVal val="visible"/>
                                      </p:to>
                                    </p:set>
                                    <p:animEffect transition="in" filter="blinds(horizontal)">
                                      <p:cBhvr>
                                        <p:cTn id="18"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385" y="228600"/>
            <a:ext cx="8042276" cy="498756"/>
          </a:xfrm>
        </p:spPr>
        <p:txBody>
          <a:bodyPr/>
          <a:lstStyle/>
          <a:p>
            <a:r>
              <a:rPr lang="en-US" sz="2800" dirty="0"/>
              <a:t>Methods of Determining Climate Sensitivity</a:t>
            </a:r>
          </a:p>
        </p:txBody>
      </p:sp>
      <p:sp>
        <p:nvSpPr>
          <p:cNvPr id="3" name="TextBox 2"/>
          <p:cNvSpPr txBox="1"/>
          <p:nvPr/>
        </p:nvSpPr>
        <p:spPr>
          <a:xfrm>
            <a:off x="341385" y="744951"/>
            <a:ext cx="8250166" cy="3539430"/>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arenR"/>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Paleoclimate Evidence.  3 primary methods:</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Take two different climate periods (e.g., the Last Glacial Maximum and Pre-Industrial) and divide the temperature change by the radiative Forcing</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News Gothic M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Ensemble of LGM simulations is carried out using a single climate  model in which each ensemble member typically differs in model parameters and the ensemble covers a range of climate sensitivity.  Model parameters are then constrained by reconstructed LGM climate, and probability distribution of climate sensitivity is generated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News Gothic MT"/>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Multiple GCM simulations are compared to proxy data (Otto-</a:t>
            </a:r>
            <a:r>
              <a:rPr kumimoji="0" lang="en-US" sz="1600" b="0" i="0" u="none" strike="noStrike" kern="1200" cap="none" spc="0" normalizeH="0" baseline="0" noProof="0" dirty="0" err="1">
                <a:ln>
                  <a:noFill/>
                </a:ln>
                <a:solidFill>
                  <a:prstClr val="black"/>
                </a:solidFill>
                <a:effectLst/>
                <a:uLnTx/>
                <a:uFillTx/>
                <a:latin typeface="News Gothic MT"/>
                <a:ea typeface="+mn-ea"/>
                <a:cs typeface="+mn-cs"/>
              </a:rPr>
              <a:t>Bliesner</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 et al., 2009), and performance of the models (and indirectly their climate sensitivity) are assessed</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News Gothic MT"/>
              <a:ea typeface="+mn-ea"/>
              <a:cs typeface="+mn-cs"/>
            </a:endParaRPr>
          </a:p>
        </p:txBody>
      </p:sp>
      <p:sp>
        <p:nvSpPr>
          <p:cNvPr id="4" name="TextBox 3"/>
          <p:cNvSpPr txBox="1"/>
          <p:nvPr/>
        </p:nvSpPr>
        <p:spPr>
          <a:xfrm>
            <a:off x="211667" y="4038600"/>
            <a:ext cx="876300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mn-cs"/>
              </a:rPr>
              <a:t>    </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2) Using the observed record.  </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Satellite measurements of TOA radiative response to SST anomalies</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Response to Pinatubo</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mn-cs"/>
              </a:rPr>
              <a:t>20</a:t>
            </a:r>
            <a:r>
              <a:rPr kumimoji="0" lang="en-US" sz="1600" b="0" i="0" u="none" strike="noStrike" kern="1200" cap="none" spc="0" normalizeH="0" baseline="30000" noProof="0" dirty="0">
                <a:ln>
                  <a:noFill/>
                </a:ln>
                <a:solidFill>
                  <a:prstClr val="black"/>
                </a:solidFill>
                <a:effectLst/>
                <a:uLnTx/>
                <a:uFillTx/>
                <a:latin typeface="News Gothic MT"/>
                <a:ea typeface="+mn-ea"/>
                <a:cs typeface="+mn-cs"/>
              </a:rPr>
              <a:t>th</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 century trend</a:t>
            </a:r>
          </a:p>
        </p:txBody>
      </p:sp>
      <p:sp>
        <p:nvSpPr>
          <p:cNvPr id="5" name="TextBox 4"/>
          <p:cNvSpPr txBox="1"/>
          <p:nvPr/>
        </p:nvSpPr>
        <p:spPr>
          <a:xfrm>
            <a:off x="228600" y="5146596"/>
            <a:ext cx="8506282"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mn-cs"/>
              </a:rPr>
              <a:t>   </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3) In CMIP5 models, climate sensitivity obtained directly from the AOGCMs from a 	linear fit of the model output to the global energy balance relationship</a:t>
            </a:r>
          </a:p>
        </p:txBody>
      </p:sp>
      <p:sp>
        <p:nvSpPr>
          <p:cNvPr id="6" name="TextBox 5"/>
          <p:cNvSpPr txBox="1"/>
          <p:nvPr/>
        </p:nvSpPr>
        <p:spPr>
          <a:xfrm>
            <a:off x="228600" y="5861447"/>
            <a:ext cx="85062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mn-cs"/>
              </a:rPr>
              <a:t>   </a:t>
            </a:r>
            <a:r>
              <a:rPr kumimoji="0" lang="en-US" sz="1600" b="0" i="0" u="none" strike="noStrike" kern="1200" cap="none" spc="0" normalizeH="0" baseline="0" noProof="0" dirty="0">
                <a:ln>
                  <a:noFill/>
                </a:ln>
                <a:solidFill>
                  <a:prstClr val="black"/>
                </a:solidFill>
                <a:effectLst/>
                <a:uLnTx/>
                <a:uFillTx/>
                <a:latin typeface="News Gothic MT"/>
                <a:ea typeface="+mn-ea"/>
                <a:cs typeface="+mn-cs"/>
              </a:rPr>
              <a:t>4) Run an AGCM with a slab ocean model to an equilibrium</a:t>
            </a:r>
          </a:p>
        </p:txBody>
      </p:sp>
      <p:sp>
        <p:nvSpPr>
          <p:cNvPr id="7" name="Rectangle 6">
            <a:extLst>
              <a:ext uri="{FF2B5EF4-FFF2-40B4-BE49-F238E27FC236}">
                <a16:creationId xmlns:a16="http://schemas.microsoft.com/office/drawing/2014/main" id="{50E2BFAF-EF2C-492C-AF31-78FFC06C94E1}"/>
              </a:ext>
            </a:extLst>
          </p:cNvPr>
          <p:cNvSpPr/>
          <p:nvPr/>
        </p:nvSpPr>
        <p:spPr>
          <a:xfrm>
            <a:off x="437842" y="5175648"/>
            <a:ext cx="8172758" cy="615552"/>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Tree>
    <p:extLst>
      <p:ext uri="{BB962C8B-B14F-4D97-AF65-F5344CB8AC3E}">
        <p14:creationId xmlns:p14="http://schemas.microsoft.com/office/powerpoint/2010/main" val="373009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590800"/>
            <a:ext cx="5006975" cy="3879850"/>
          </a:xfrm>
          <a:prstGeom prst="rect">
            <a:avLst/>
          </a:prstGeom>
          <a:noFill/>
        </p:spPr>
      </p:pic>
      <p:sp>
        <p:nvSpPr>
          <p:cNvPr id="2" name="Title 1"/>
          <p:cNvSpPr>
            <a:spLocks noGrp="1"/>
          </p:cNvSpPr>
          <p:nvPr>
            <p:ph type="title"/>
          </p:nvPr>
        </p:nvSpPr>
        <p:spPr>
          <a:xfrm>
            <a:off x="228600" y="304800"/>
            <a:ext cx="8594725" cy="530132"/>
          </a:xfrm>
        </p:spPr>
        <p:txBody>
          <a:bodyPr/>
          <a:lstStyle/>
          <a:p>
            <a:r>
              <a:rPr lang="en-US" sz="3200" dirty="0"/>
              <a:t>Equilibrium Climate Sensitivity Estimate</a:t>
            </a:r>
          </a:p>
        </p:txBody>
      </p:sp>
      <p:sp>
        <p:nvSpPr>
          <p:cNvPr id="3" name="Rectangle 2"/>
          <p:cNvSpPr/>
          <p:nvPr/>
        </p:nvSpPr>
        <p:spPr>
          <a:xfrm>
            <a:off x="457200" y="1905000"/>
            <a:ext cx="3129956" cy="411394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N = </a:t>
            </a:r>
            <a:r>
              <a:rPr kumimoji="0" lang="en-US" sz="2800" b="0" i="1"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F</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 - </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b</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 </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ECS = 0.5 F/</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b</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F is the intercept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for 4</a:t>
            </a:r>
            <a:r>
              <a:rPr kumimoji="0" lang="en-US" sz="20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CO</a:t>
            </a:r>
            <a:r>
              <a:rPr kumimoji="0" lang="en-US" sz="2800" b="0" i="0" u="none" strike="noStrike" kern="1200" cap="none" spc="0" normalizeH="0" baseline="-2500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2</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2500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b = </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d</a:t>
            </a:r>
            <a:r>
              <a:rPr kumimoji="0" 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mn-cs"/>
              </a:rPr>
              <a:t>N</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mn-cs"/>
              </a:rPr>
              <a:t>/</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dT</a:t>
            </a:r>
            <a:r>
              <a:rPr kumimoji="0" lang="en-US" sz="2800" b="0"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 for the </a:t>
            </a:r>
            <a:r>
              <a:rPr kumimoji="0" lang="en-US" sz="2800" b="0" i="0" u="none" strike="noStrike" kern="1200" cap="none" spc="0" normalizeH="0" baseline="0" noProof="0" dirty="0">
                <a:ln>
                  <a:noFill/>
                </a:ln>
                <a:solidFill>
                  <a:srgbClr val="00B05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Symbol" panose="05050102010706020507" pitchFamily="18" charset="2"/>
              </a:rPr>
              <a:t>green line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25000" noProof="0" dirty="0">
              <a:ln>
                <a:noFill/>
              </a:ln>
              <a:solidFill>
                <a:srgbClr val="09213B"/>
              </a:solidFill>
              <a:effectLst/>
              <a:uLnTx/>
              <a:uFillTx/>
              <a:latin typeface="Arial Narrow" pitchFamily="34" charset="0"/>
              <a:ea typeface="+mn-ea"/>
              <a:cs typeface="+mn-cs"/>
            </a:endParaRPr>
          </a:p>
        </p:txBody>
      </p:sp>
      <p:sp>
        <p:nvSpPr>
          <p:cNvPr id="4" name="Rectangle 3"/>
          <p:cNvSpPr/>
          <p:nvPr/>
        </p:nvSpPr>
        <p:spPr>
          <a:xfrm>
            <a:off x="396614" y="1143000"/>
            <a:ext cx="6482929" cy="461665"/>
          </a:xfrm>
          <a:prstGeom prst="rect">
            <a:avLst/>
          </a:prstGeom>
        </p:spPr>
        <p:txBody>
          <a:bodyPr wrap="non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9213B"/>
                </a:solidFill>
                <a:effectLst/>
                <a:uLnTx/>
                <a:uFillTx/>
                <a:latin typeface="Times New Roman" panose="02020603050405020304" pitchFamily="18" charset="0"/>
                <a:ea typeface="SimSun" panose="02010600030101010101" pitchFamily="2" charset="-122"/>
                <a:cs typeface="+mn-cs"/>
              </a:rPr>
              <a:t>Linear fitting method of Gregory et al. (2004)</a:t>
            </a:r>
            <a:endParaRPr kumimoji="0" lang="en-US" sz="2400" b="1" i="0" u="none" strike="noStrike" kern="1200" cap="none" spc="0" normalizeH="0" baseline="0" noProof="0" dirty="0">
              <a:ln>
                <a:noFill/>
              </a:ln>
              <a:solidFill>
                <a:srgbClr val="09213B"/>
              </a:solidFill>
              <a:effectLst/>
              <a:uLnTx/>
              <a:uFillTx/>
              <a:latin typeface="Arial Narrow" pitchFamily="34" charset="0"/>
              <a:ea typeface="+mn-ea"/>
              <a:cs typeface="+mn-cs"/>
            </a:endParaRPr>
          </a:p>
        </p:txBody>
      </p:sp>
      <p:sp>
        <p:nvSpPr>
          <p:cNvPr id="6" name="TextBox 5">
            <a:extLst>
              <a:ext uri="{FF2B5EF4-FFF2-40B4-BE49-F238E27FC236}">
                <a16:creationId xmlns:a16="http://schemas.microsoft.com/office/drawing/2014/main" id="{CB8B128B-A27E-4003-853A-43E9A3056678}"/>
              </a:ext>
            </a:extLst>
          </p:cNvPr>
          <p:cNvSpPr txBox="1"/>
          <p:nvPr/>
        </p:nvSpPr>
        <p:spPr>
          <a:xfrm>
            <a:off x="6724281" y="6169223"/>
            <a:ext cx="2648319" cy="27699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Dai et al. (2020)</a:t>
            </a:r>
            <a:endParaRPr kumimoji="0" lang="en-US" sz="1200" b="0" i="0" u="none" strike="noStrike" kern="1200" cap="none" spc="0" normalizeH="0" baseline="0" noProof="0" dirty="0">
              <a:ln>
                <a:noFill/>
              </a:ln>
              <a:solidFill>
                <a:srgbClr val="D5EDF4"/>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19172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72A2CB-8C0C-44FA-AF20-9FD6E6D87DB6}"/>
              </a:ext>
            </a:extLst>
          </p:cNvPr>
          <p:cNvPicPr>
            <a:picLocks noChangeAspect="1"/>
          </p:cNvPicPr>
          <p:nvPr/>
        </p:nvPicPr>
        <p:blipFill rotWithShape="1">
          <a:blip r:embed="rId2"/>
          <a:srcRect t="17548"/>
          <a:stretch/>
        </p:blipFill>
        <p:spPr>
          <a:xfrm>
            <a:off x="3017520" y="4191000"/>
            <a:ext cx="6126480" cy="2506345"/>
          </a:xfrm>
          <a:prstGeom prst="rect">
            <a:avLst/>
          </a:prstGeom>
        </p:spPr>
      </p:pic>
      <p:sp>
        <p:nvSpPr>
          <p:cNvPr id="2" name="Title 1">
            <a:extLst>
              <a:ext uri="{FF2B5EF4-FFF2-40B4-BE49-F238E27FC236}">
                <a16:creationId xmlns:a16="http://schemas.microsoft.com/office/drawing/2014/main" id="{F70AB7FE-10EE-4B3C-BC82-6329CF281D5F}"/>
              </a:ext>
            </a:extLst>
          </p:cNvPr>
          <p:cNvSpPr>
            <a:spLocks noGrp="1"/>
          </p:cNvSpPr>
          <p:nvPr>
            <p:ph type="title"/>
          </p:nvPr>
        </p:nvSpPr>
        <p:spPr>
          <a:xfrm>
            <a:off x="549275" y="76200"/>
            <a:ext cx="8042276" cy="883024"/>
          </a:xfrm>
        </p:spPr>
        <p:txBody>
          <a:bodyPr/>
          <a:lstStyle/>
          <a:p>
            <a:r>
              <a:rPr lang="en-US" sz="3200" dirty="0">
                <a:solidFill>
                  <a:srgbClr val="FF0000"/>
                </a:solidFill>
              </a:rPr>
              <a:t>An Improved Method for Estimating ECS</a:t>
            </a:r>
            <a:br>
              <a:rPr lang="en-US" sz="3200" dirty="0">
                <a:solidFill>
                  <a:srgbClr val="FF0000"/>
                </a:solidFill>
              </a:rPr>
            </a:br>
            <a:r>
              <a:rPr lang="en-US" sz="1800" dirty="0">
                <a:solidFill>
                  <a:schemeClr val="tx1"/>
                </a:solidFill>
              </a:rPr>
              <a:t>(Dai et al. 2020, </a:t>
            </a:r>
            <a:r>
              <a:rPr lang="en-US" sz="1800" i="1" dirty="0" err="1">
                <a:solidFill>
                  <a:schemeClr val="tx1"/>
                </a:solidFill>
              </a:rPr>
              <a:t>Clim</a:t>
            </a:r>
            <a:r>
              <a:rPr lang="en-US" sz="1800" i="1" dirty="0">
                <a:solidFill>
                  <a:schemeClr val="tx1"/>
                </a:solidFill>
              </a:rPr>
              <a:t>. </a:t>
            </a:r>
            <a:r>
              <a:rPr lang="en-US" sz="1800" i="1" dirty="0" err="1">
                <a:solidFill>
                  <a:schemeClr val="tx1"/>
                </a:solidFill>
              </a:rPr>
              <a:t>Dyn</a:t>
            </a:r>
            <a:r>
              <a:rPr lang="en-US" sz="1800" i="1" dirty="0">
                <a:solidFill>
                  <a:schemeClr val="tx1"/>
                </a:solidFill>
              </a:rPr>
              <a:t>.</a:t>
            </a:r>
            <a:r>
              <a:rPr lang="en-US" sz="1800" dirty="0">
                <a:solidFill>
                  <a:schemeClr val="tx1"/>
                </a:solidFill>
              </a:rPr>
              <a:t>)</a:t>
            </a:r>
            <a:endParaRPr lang="en-US" sz="3200" dirty="0">
              <a:solidFill>
                <a:schemeClr val="tx1"/>
              </a:solidFill>
            </a:endParaRPr>
          </a:p>
        </p:txBody>
      </p:sp>
      <p:sp>
        <p:nvSpPr>
          <p:cNvPr id="4" name="TextBox 3">
            <a:extLst>
              <a:ext uri="{FF2B5EF4-FFF2-40B4-BE49-F238E27FC236}">
                <a16:creationId xmlns:a16="http://schemas.microsoft.com/office/drawing/2014/main" id="{E0917C00-A741-48D4-BCD8-E7D421334256}"/>
              </a:ext>
            </a:extLst>
          </p:cNvPr>
          <p:cNvSpPr txBox="1"/>
          <p:nvPr/>
        </p:nvSpPr>
        <p:spPr>
          <a:xfrm>
            <a:off x="304800" y="992654"/>
            <a:ext cx="7143751" cy="427809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ECS = θ × (</a:t>
            </a:r>
            <a:r>
              <a:rPr kumimoji="0" lang="en-US" sz="2400" b="1" i="0" u="none" strike="noStrike" kern="1200" cap="none" spc="0" normalizeH="0" baseline="0" noProof="0" dirty="0" err="1">
                <a:ln>
                  <a:noFill/>
                </a:ln>
                <a:solidFill>
                  <a:srgbClr val="FF0000"/>
                </a:solidFill>
                <a:effectLst/>
                <a:uLnTx/>
                <a:uFillTx/>
                <a:latin typeface="Arial Narrow" pitchFamily="34" charset="0"/>
                <a:ea typeface="+mn-ea"/>
                <a:cs typeface="+mn-cs"/>
              </a:rPr>
              <a:t>ΔT</a:t>
            </a:r>
            <a:r>
              <a:rPr kumimoji="0" lang="en-US" sz="2400" b="1" i="0" u="none" strike="noStrike" kern="1200" cap="none" spc="0" normalizeH="0" baseline="-25000" noProof="0" dirty="0" err="1">
                <a:ln>
                  <a:noFill/>
                </a:ln>
                <a:solidFill>
                  <a:srgbClr val="FF0000"/>
                </a:solidFill>
                <a:effectLst/>
                <a:uLnTx/>
                <a:uFillTx/>
                <a:latin typeface="Arial Narrow" pitchFamily="34" charset="0"/>
                <a:ea typeface="+mn-ea"/>
                <a:cs typeface="+mn-cs"/>
              </a:rPr>
              <a:t>mean</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 </a:t>
            </a:r>
            <a:r>
              <a:rPr kumimoji="0" lang="en-US" sz="2400" b="1" i="0" u="none" strike="noStrike" kern="1200" cap="none" spc="0" normalizeH="0" baseline="0" noProof="0" dirty="0" err="1">
                <a:ln>
                  <a:noFill/>
                </a:ln>
                <a:solidFill>
                  <a:srgbClr val="FF0000"/>
                </a:solidFill>
                <a:effectLst/>
                <a:uLnTx/>
                <a:uFillTx/>
                <a:latin typeface="Arial Narrow" pitchFamily="34" charset="0"/>
                <a:ea typeface="+mn-ea"/>
                <a:cs typeface="+mn-cs"/>
              </a:rPr>
              <a:t>ΔN</a:t>
            </a:r>
            <a:r>
              <a:rPr kumimoji="0" lang="en-US" sz="2400" b="1" i="0" u="none" strike="noStrike" kern="1200" cap="none" spc="0" normalizeH="0" baseline="-25000" noProof="0" dirty="0" err="1">
                <a:ln>
                  <a:noFill/>
                </a:ln>
                <a:solidFill>
                  <a:srgbClr val="FF0000"/>
                </a:solidFill>
                <a:effectLst/>
                <a:uLnTx/>
                <a:uFillTx/>
                <a:latin typeface="Arial Narrow" pitchFamily="34" charset="0"/>
                <a:ea typeface="+mn-ea"/>
                <a:cs typeface="+mn-cs"/>
              </a:rPr>
              <a:t>mean</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/b)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based on 4xCO2 run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Arial Narrow" pitchFamily="34" charset="0"/>
                <a:ea typeface="+mn-ea"/>
                <a:cs typeface="+mn-cs"/>
              </a:rPr>
              <a:t>Δt</a:t>
            </a:r>
            <a:r>
              <a:rPr kumimoji="0" lang="en-US" sz="2400" b="0" i="0" u="none" strike="noStrike" kern="1200" cap="none" spc="0" normalizeH="0" baseline="-25000" noProof="0" dirty="0" err="1">
                <a:ln>
                  <a:noFill/>
                </a:ln>
                <a:solidFill>
                  <a:srgbClr val="C00000"/>
                </a:solidFill>
                <a:effectLst/>
                <a:uLnTx/>
                <a:uFillTx/>
                <a:latin typeface="Arial Narrow" pitchFamily="34" charset="0"/>
                <a:ea typeface="+mn-ea"/>
                <a:cs typeface="+mn-cs"/>
              </a:rPr>
              <a:t>mean</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 realized warming near the end of simulation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Arial Narrow" pitchFamily="34" charset="0"/>
                <a:ea typeface="+mn-ea"/>
                <a:cs typeface="+mn-cs"/>
              </a:rPr>
              <a:t>ΔN</a:t>
            </a:r>
            <a:r>
              <a:rPr kumimoji="0" lang="en-US" sz="2400" b="0" i="0" u="none" strike="noStrike" kern="1200" cap="none" spc="0" normalizeH="0" baseline="-25000" noProof="0" dirty="0" err="1">
                <a:ln>
                  <a:noFill/>
                </a:ln>
                <a:solidFill>
                  <a:srgbClr val="C00000"/>
                </a:solidFill>
                <a:effectLst/>
                <a:uLnTx/>
                <a:uFillTx/>
                <a:latin typeface="Arial Narrow" pitchFamily="34" charset="0"/>
                <a:ea typeface="+mn-ea"/>
                <a:cs typeface="+mn-cs"/>
              </a:rPr>
              <a:t>mean</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/b = unrealized warming by the simulation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Arial Narrow" pitchFamily="34" charset="0"/>
                <a:ea typeface="+mn-ea"/>
                <a:cs typeface="+mn-cs"/>
              </a:rPr>
              <a:t>ΔN</a:t>
            </a:r>
            <a:r>
              <a:rPr kumimoji="0" lang="en-US" sz="2400" b="0" i="0" u="none" strike="noStrike" kern="1200" cap="none" spc="0" normalizeH="0" baseline="-25000" noProof="0" dirty="0" err="1">
                <a:ln>
                  <a:noFill/>
                </a:ln>
                <a:solidFill>
                  <a:srgbClr val="C00000"/>
                </a:solidFill>
                <a:effectLst/>
                <a:uLnTx/>
                <a:uFillTx/>
                <a:latin typeface="Arial Narrow" pitchFamily="34" charset="0"/>
                <a:ea typeface="+mn-ea"/>
                <a:cs typeface="+mn-cs"/>
              </a:rPr>
              <a:t>mean</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TOA net flux near the end of the simulation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b = -</a:t>
            </a:r>
            <a:r>
              <a:rPr kumimoji="0" lang="en-US" sz="2400" b="0" i="0" u="none" strike="noStrike" kern="1200" cap="none" spc="0" normalizeH="0" baseline="0" noProof="0" dirty="0" err="1">
                <a:ln>
                  <a:noFill/>
                </a:ln>
                <a:solidFill>
                  <a:srgbClr val="C00000"/>
                </a:solidFill>
                <a:effectLst/>
                <a:uLnTx/>
                <a:uFillTx/>
                <a:latin typeface="Arial Narrow" pitchFamily="34" charset="0"/>
                <a:ea typeface="+mn-ea"/>
                <a:cs typeface="+mn-cs"/>
              </a:rPr>
              <a:t>dN</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/dT near the end of the simulation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θ</a:t>
            </a: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2400" b="0" i="0" u="none" strike="noStrike" kern="1200" cap="none" spc="0" normalizeH="0" baseline="0" noProof="0" dirty="0">
                <a:ln>
                  <a:noFill/>
                </a:ln>
                <a:solidFill>
                  <a:srgbClr val="C00000"/>
                </a:solidFill>
                <a:effectLst/>
                <a:uLnTx/>
                <a:uFillTx/>
                <a:latin typeface="Arial Narrow" pitchFamily="34" charset="0"/>
                <a:ea typeface="+mn-ea"/>
                <a:cs typeface="+mn-cs"/>
              </a:rPr>
              <a:t>= 0.485 or 0.4759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469335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8D9E8F-8811-46D7-8AB9-9A6362BC04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58577"/>
            <a:ext cx="4800600" cy="6350173"/>
          </a:xfrm>
          <a:prstGeom prst="rect">
            <a:avLst/>
          </a:prstGeom>
        </p:spPr>
      </p:pic>
      <p:cxnSp>
        <p:nvCxnSpPr>
          <p:cNvPr id="5" name="Straight Connector 4">
            <a:extLst>
              <a:ext uri="{FF2B5EF4-FFF2-40B4-BE49-F238E27FC236}">
                <a16:creationId xmlns:a16="http://schemas.microsoft.com/office/drawing/2014/main" id="{A35FA0CE-C789-4836-95A8-F85350DEB252}"/>
              </a:ext>
            </a:extLst>
          </p:cNvPr>
          <p:cNvCxnSpPr/>
          <p:nvPr/>
        </p:nvCxnSpPr>
        <p:spPr>
          <a:xfrm>
            <a:off x="1295400" y="1371600"/>
            <a:ext cx="533400" cy="0"/>
          </a:xfrm>
          <a:prstGeom prst="line">
            <a:avLst/>
          </a:prstGeom>
          <a:ln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5659B789-A25B-4357-8C22-6F2F4C8C234F}"/>
              </a:ext>
            </a:extLst>
          </p:cNvPr>
          <p:cNvCxnSpPr/>
          <p:nvPr/>
        </p:nvCxnSpPr>
        <p:spPr>
          <a:xfrm>
            <a:off x="1295400" y="1600200"/>
            <a:ext cx="533400" cy="0"/>
          </a:xfrm>
          <a:prstGeom prst="line">
            <a:avLst/>
          </a:prstGeom>
          <a:ln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F789B5B-3432-472F-8413-F33393CCA202}"/>
              </a:ext>
            </a:extLst>
          </p:cNvPr>
          <p:cNvSpPr txBox="1"/>
          <p:nvPr/>
        </p:nvSpPr>
        <p:spPr>
          <a:xfrm>
            <a:off x="1805204" y="1242796"/>
            <a:ext cx="1098378"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itchFamily="34" charset="0"/>
                <a:ea typeface="+mn-ea"/>
                <a:cs typeface="+mn-cs"/>
              </a:rPr>
              <a:t>Gregory method</a:t>
            </a:r>
          </a:p>
        </p:txBody>
      </p:sp>
      <p:sp>
        <p:nvSpPr>
          <p:cNvPr id="8" name="TextBox 7">
            <a:extLst>
              <a:ext uri="{FF2B5EF4-FFF2-40B4-BE49-F238E27FC236}">
                <a16:creationId xmlns:a16="http://schemas.microsoft.com/office/drawing/2014/main" id="{9B11B1F0-1683-4CC4-891B-35642FE02C12}"/>
              </a:ext>
            </a:extLst>
          </p:cNvPr>
          <p:cNvSpPr txBox="1"/>
          <p:nvPr/>
        </p:nvSpPr>
        <p:spPr>
          <a:xfrm>
            <a:off x="1801287" y="1447800"/>
            <a:ext cx="1170513"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itchFamily="34" charset="0"/>
                <a:ea typeface="+mn-ea"/>
                <a:cs typeface="+mn-cs"/>
              </a:rPr>
              <a:t>Improved method</a:t>
            </a:r>
          </a:p>
        </p:txBody>
      </p:sp>
      <p:cxnSp>
        <p:nvCxnSpPr>
          <p:cNvPr id="9" name="Straight Connector 8">
            <a:extLst>
              <a:ext uri="{FF2B5EF4-FFF2-40B4-BE49-F238E27FC236}">
                <a16:creationId xmlns:a16="http://schemas.microsoft.com/office/drawing/2014/main" id="{F38C1E6F-8E70-4E2A-87A7-B53CD050EDF1}"/>
              </a:ext>
            </a:extLst>
          </p:cNvPr>
          <p:cNvCxnSpPr/>
          <p:nvPr/>
        </p:nvCxnSpPr>
        <p:spPr>
          <a:xfrm>
            <a:off x="1295400" y="1856601"/>
            <a:ext cx="533400" cy="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A43B95B-AF88-4EF3-B339-75FAA4C59A39}"/>
              </a:ext>
            </a:extLst>
          </p:cNvPr>
          <p:cNvSpPr txBox="1"/>
          <p:nvPr/>
        </p:nvSpPr>
        <p:spPr>
          <a:xfrm>
            <a:off x="1773403" y="1710100"/>
            <a:ext cx="805028"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True ECS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5FCAC003-57E8-4EAB-8B49-2ED851838949}"/>
              </a:ext>
            </a:extLst>
          </p:cNvPr>
          <p:cNvSpPr>
            <a:spLocks noGrp="1"/>
          </p:cNvSpPr>
          <p:nvPr>
            <p:ph type="title"/>
          </p:nvPr>
        </p:nvSpPr>
        <p:spPr>
          <a:xfrm>
            <a:off x="5445124" y="609600"/>
            <a:ext cx="3622676" cy="838199"/>
          </a:xfrm>
        </p:spPr>
        <p:txBody>
          <a:bodyPr/>
          <a:lstStyle/>
          <a:p>
            <a:pPr algn="l"/>
            <a:r>
              <a:rPr lang="en-US" sz="2800" b="1" dirty="0">
                <a:solidFill>
                  <a:srgbClr val="FF0000"/>
                </a:solidFill>
              </a:rPr>
              <a:t>Comparison of the Estimated ECS</a:t>
            </a:r>
          </a:p>
        </p:txBody>
      </p:sp>
      <p:sp>
        <p:nvSpPr>
          <p:cNvPr id="12" name="TextBox 11">
            <a:extLst>
              <a:ext uri="{FF2B5EF4-FFF2-40B4-BE49-F238E27FC236}">
                <a16:creationId xmlns:a16="http://schemas.microsoft.com/office/drawing/2014/main" id="{C014F85D-5B06-4C8C-93A3-2A339D1F1580}"/>
              </a:ext>
            </a:extLst>
          </p:cNvPr>
          <p:cNvSpPr txBox="1"/>
          <p:nvPr/>
        </p:nvSpPr>
        <p:spPr>
          <a:xfrm>
            <a:off x="4895481" y="5562600"/>
            <a:ext cx="2648319"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Dai et al. (2020)</a:t>
            </a:r>
            <a:endParaRPr kumimoji="0" lang="en-US" sz="1400" b="0" i="0" u="none" strike="noStrike" kern="1200" cap="none" spc="0" normalizeH="0" baseline="0" noProof="0" dirty="0">
              <a:ln>
                <a:noFill/>
              </a:ln>
              <a:solidFill>
                <a:srgbClr val="D5EDF4"/>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2106282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534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Transient Climate Sensitivity </a:t>
            </a:r>
            <a:endParaRPr kumimoji="0" lang="en-US" sz="30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3"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76200" y="685800"/>
            <a:ext cx="8991600" cy="249299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An equilibrium takes many</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centuries</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to reach in fully coupled OAGCMs.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Transient climate sensitivity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(or response)</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is the global-mean surface temperature change averaged over a 20yr period around the time of a doubling of atmospheric CO2 (i.e., yr 60-79) in a transient simulation with 1%/yr increase in CO</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2</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5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The transient climate sensitivity is lower than the (equilibrium) climate sensitivity as the deep oceans take longer than 70yrs to respond to CO2 increases, that is, </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the surface temperature will continue to increase even if CO</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2</a:t>
            </a: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 stabilizes after year 70</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pic>
        <p:nvPicPr>
          <p:cNvPr id="12290" name="Picture 2"/>
          <p:cNvPicPr>
            <a:picLocks noChangeAspect="1" noChangeArrowheads="1"/>
          </p:cNvPicPr>
          <p:nvPr/>
        </p:nvPicPr>
        <p:blipFill>
          <a:blip r:embed="rId3" cstate="print"/>
          <a:srcRect/>
          <a:stretch>
            <a:fillRect/>
          </a:stretch>
        </p:blipFill>
        <p:spPr bwMode="auto">
          <a:xfrm>
            <a:off x="1066800" y="3352800"/>
            <a:ext cx="6553200" cy="3268798"/>
          </a:xfrm>
          <a:prstGeom prst="rect">
            <a:avLst/>
          </a:prstGeom>
          <a:noFill/>
          <a:ln w="9525">
            <a:noFill/>
            <a:miter lim="800000"/>
            <a:headEnd/>
            <a:tailEnd/>
          </a:ln>
        </p:spPr>
      </p:pic>
      <p:sp>
        <p:nvSpPr>
          <p:cNvPr id="6" name="Freeform 5"/>
          <p:cNvSpPr/>
          <p:nvPr/>
        </p:nvSpPr>
        <p:spPr bwMode="auto">
          <a:xfrm>
            <a:off x="3752193" y="3794760"/>
            <a:ext cx="2976530" cy="548640"/>
          </a:xfrm>
          <a:custGeom>
            <a:avLst/>
            <a:gdLst>
              <a:gd name="connsiteX0" fmla="*/ 0 w 2976530"/>
              <a:gd name="connsiteY0" fmla="*/ 548640 h 548640"/>
              <a:gd name="connsiteX1" fmla="*/ 100899 w 2976530"/>
              <a:gd name="connsiteY1" fmla="*/ 542334 h 548640"/>
              <a:gd name="connsiteX2" fmla="*/ 113512 w 2976530"/>
              <a:gd name="connsiteY2" fmla="*/ 529721 h 548640"/>
              <a:gd name="connsiteX3" fmla="*/ 132430 w 2976530"/>
              <a:gd name="connsiteY3" fmla="*/ 523415 h 548640"/>
              <a:gd name="connsiteX4" fmla="*/ 163961 w 2976530"/>
              <a:gd name="connsiteY4" fmla="*/ 498190 h 548640"/>
              <a:gd name="connsiteX5" fmla="*/ 189186 w 2976530"/>
              <a:gd name="connsiteY5" fmla="*/ 472965 h 548640"/>
              <a:gd name="connsiteX6" fmla="*/ 264861 w 2976530"/>
              <a:gd name="connsiteY6" fmla="*/ 447741 h 548640"/>
              <a:gd name="connsiteX7" fmla="*/ 283779 w 2976530"/>
              <a:gd name="connsiteY7" fmla="*/ 441434 h 548640"/>
              <a:gd name="connsiteX8" fmla="*/ 302698 w 2976530"/>
              <a:gd name="connsiteY8" fmla="*/ 435128 h 548640"/>
              <a:gd name="connsiteX9" fmla="*/ 321617 w 2976530"/>
              <a:gd name="connsiteY9" fmla="*/ 422516 h 548640"/>
              <a:gd name="connsiteX10" fmla="*/ 384679 w 2976530"/>
              <a:gd name="connsiteY10" fmla="*/ 409903 h 548640"/>
              <a:gd name="connsiteX11" fmla="*/ 422516 w 2976530"/>
              <a:gd name="connsiteY11" fmla="*/ 397291 h 548640"/>
              <a:gd name="connsiteX12" fmla="*/ 479272 w 2976530"/>
              <a:gd name="connsiteY12" fmla="*/ 378372 h 548640"/>
              <a:gd name="connsiteX13" fmla="*/ 517109 w 2976530"/>
              <a:gd name="connsiteY13" fmla="*/ 365760 h 548640"/>
              <a:gd name="connsiteX14" fmla="*/ 561253 w 2976530"/>
              <a:gd name="connsiteY14" fmla="*/ 359454 h 548640"/>
              <a:gd name="connsiteX15" fmla="*/ 580171 w 2976530"/>
              <a:gd name="connsiteY15" fmla="*/ 353147 h 548640"/>
              <a:gd name="connsiteX16" fmla="*/ 662152 w 2976530"/>
              <a:gd name="connsiteY16" fmla="*/ 340535 h 548640"/>
              <a:gd name="connsiteX17" fmla="*/ 699989 w 2976530"/>
              <a:gd name="connsiteY17" fmla="*/ 327923 h 548640"/>
              <a:gd name="connsiteX18" fmla="*/ 718908 w 2976530"/>
              <a:gd name="connsiteY18" fmla="*/ 321616 h 548640"/>
              <a:gd name="connsiteX19" fmla="*/ 744133 w 2976530"/>
              <a:gd name="connsiteY19" fmla="*/ 315310 h 548640"/>
              <a:gd name="connsiteX20" fmla="*/ 781970 w 2976530"/>
              <a:gd name="connsiteY20" fmla="*/ 302698 h 548640"/>
              <a:gd name="connsiteX21" fmla="*/ 832419 w 2976530"/>
              <a:gd name="connsiteY21" fmla="*/ 277473 h 548640"/>
              <a:gd name="connsiteX22" fmla="*/ 851338 w 2976530"/>
              <a:gd name="connsiteY22" fmla="*/ 271167 h 548640"/>
              <a:gd name="connsiteX23" fmla="*/ 870257 w 2976530"/>
              <a:gd name="connsiteY23" fmla="*/ 264861 h 548640"/>
              <a:gd name="connsiteX24" fmla="*/ 895481 w 2976530"/>
              <a:gd name="connsiteY24" fmla="*/ 258554 h 548640"/>
              <a:gd name="connsiteX25" fmla="*/ 914400 w 2976530"/>
              <a:gd name="connsiteY25" fmla="*/ 252248 h 548640"/>
              <a:gd name="connsiteX26" fmla="*/ 1002687 w 2976530"/>
              <a:gd name="connsiteY26" fmla="*/ 245942 h 548640"/>
              <a:gd name="connsiteX27" fmla="*/ 1122505 w 2976530"/>
              <a:gd name="connsiteY27" fmla="*/ 227023 h 548640"/>
              <a:gd name="connsiteX28" fmla="*/ 1166648 w 2976530"/>
              <a:gd name="connsiteY28" fmla="*/ 214411 h 548640"/>
              <a:gd name="connsiteX29" fmla="*/ 1185567 w 2976530"/>
              <a:gd name="connsiteY29" fmla="*/ 208105 h 548640"/>
              <a:gd name="connsiteX30" fmla="*/ 1242323 w 2976530"/>
              <a:gd name="connsiteY30" fmla="*/ 195492 h 548640"/>
              <a:gd name="connsiteX31" fmla="*/ 1280160 w 2976530"/>
              <a:gd name="connsiteY31" fmla="*/ 182880 h 548640"/>
              <a:gd name="connsiteX32" fmla="*/ 1299079 w 2976530"/>
              <a:gd name="connsiteY32" fmla="*/ 176574 h 548640"/>
              <a:gd name="connsiteX33" fmla="*/ 1324304 w 2976530"/>
              <a:gd name="connsiteY33" fmla="*/ 163961 h 548640"/>
              <a:gd name="connsiteX34" fmla="*/ 1368447 w 2976530"/>
              <a:gd name="connsiteY34" fmla="*/ 151349 h 548640"/>
              <a:gd name="connsiteX35" fmla="*/ 1387366 w 2976530"/>
              <a:gd name="connsiteY35" fmla="*/ 145043 h 548640"/>
              <a:gd name="connsiteX36" fmla="*/ 1469346 w 2976530"/>
              <a:gd name="connsiteY36" fmla="*/ 132430 h 548640"/>
              <a:gd name="connsiteX37" fmla="*/ 1507184 w 2976530"/>
              <a:gd name="connsiteY37" fmla="*/ 126124 h 548640"/>
              <a:gd name="connsiteX38" fmla="*/ 1721595 w 2976530"/>
              <a:gd name="connsiteY38" fmla="*/ 113512 h 548640"/>
              <a:gd name="connsiteX39" fmla="*/ 1929699 w 2976530"/>
              <a:gd name="connsiteY39" fmla="*/ 100899 h 548640"/>
              <a:gd name="connsiteX40" fmla="*/ 1992761 w 2976530"/>
              <a:gd name="connsiteY40" fmla="*/ 94593 h 548640"/>
              <a:gd name="connsiteX41" fmla="*/ 2068436 w 2976530"/>
              <a:gd name="connsiteY41" fmla="*/ 81981 h 548640"/>
              <a:gd name="connsiteX42" fmla="*/ 2112579 w 2976530"/>
              <a:gd name="connsiteY42" fmla="*/ 69368 h 548640"/>
              <a:gd name="connsiteX43" fmla="*/ 2156723 w 2976530"/>
              <a:gd name="connsiteY43" fmla="*/ 63062 h 548640"/>
              <a:gd name="connsiteX44" fmla="*/ 2238704 w 2976530"/>
              <a:gd name="connsiteY44" fmla="*/ 44143 h 548640"/>
              <a:gd name="connsiteX45" fmla="*/ 2472033 w 2976530"/>
              <a:gd name="connsiteY45" fmla="*/ 25225 h 548640"/>
              <a:gd name="connsiteX46" fmla="*/ 2717975 w 2976530"/>
              <a:gd name="connsiteY46" fmla="*/ 12612 h 548640"/>
              <a:gd name="connsiteX47" fmla="*/ 2799956 w 2976530"/>
              <a:gd name="connsiteY47" fmla="*/ 6306 h 548640"/>
              <a:gd name="connsiteX48" fmla="*/ 2976530 w 2976530"/>
              <a:gd name="connsiteY48" fmla="*/ 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976530" h="548640">
                <a:moveTo>
                  <a:pt x="0" y="548640"/>
                </a:moveTo>
                <a:cubicBezTo>
                  <a:pt x="33633" y="546538"/>
                  <a:pt x="67659" y="547874"/>
                  <a:pt x="100899" y="542334"/>
                </a:cubicBezTo>
                <a:cubicBezTo>
                  <a:pt x="106764" y="541356"/>
                  <a:pt x="108414" y="532780"/>
                  <a:pt x="113512" y="529721"/>
                </a:cubicBezTo>
                <a:cubicBezTo>
                  <a:pt x="119212" y="526301"/>
                  <a:pt x="126124" y="525517"/>
                  <a:pt x="132430" y="523415"/>
                </a:cubicBezTo>
                <a:cubicBezTo>
                  <a:pt x="175379" y="480469"/>
                  <a:pt x="108257" y="545937"/>
                  <a:pt x="163961" y="498190"/>
                </a:cubicBezTo>
                <a:cubicBezTo>
                  <a:pt x="172989" y="490451"/>
                  <a:pt x="177905" y="476725"/>
                  <a:pt x="189186" y="472965"/>
                </a:cubicBezTo>
                <a:lnTo>
                  <a:pt x="264861" y="447741"/>
                </a:lnTo>
                <a:lnTo>
                  <a:pt x="283779" y="441434"/>
                </a:lnTo>
                <a:cubicBezTo>
                  <a:pt x="290085" y="439332"/>
                  <a:pt x="297167" y="438815"/>
                  <a:pt x="302698" y="435128"/>
                </a:cubicBezTo>
                <a:cubicBezTo>
                  <a:pt x="309004" y="430924"/>
                  <a:pt x="314651" y="425502"/>
                  <a:pt x="321617" y="422516"/>
                </a:cubicBezTo>
                <a:cubicBezTo>
                  <a:pt x="336287" y="416229"/>
                  <a:pt x="372165" y="413032"/>
                  <a:pt x="384679" y="409903"/>
                </a:cubicBezTo>
                <a:cubicBezTo>
                  <a:pt x="397577" y="406679"/>
                  <a:pt x="409904" y="401495"/>
                  <a:pt x="422516" y="397291"/>
                </a:cubicBezTo>
                <a:lnTo>
                  <a:pt x="479272" y="378372"/>
                </a:lnTo>
                <a:lnTo>
                  <a:pt x="517109" y="365760"/>
                </a:lnTo>
                <a:lnTo>
                  <a:pt x="561253" y="359454"/>
                </a:lnTo>
                <a:cubicBezTo>
                  <a:pt x="567559" y="357352"/>
                  <a:pt x="573682" y="354589"/>
                  <a:pt x="580171" y="353147"/>
                </a:cubicBezTo>
                <a:cubicBezTo>
                  <a:pt x="595918" y="349647"/>
                  <a:pt x="648074" y="342546"/>
                  <a:pt x="662152" y="340535"/>
                </a:cubicBezTo>
                <a:lnTo>
                  <a:pt x="699989" y="327923"/>
                </a:lnTo>
                <a:cubicBezTo>
                  <a:pt x="706295" y="325821"/>
                  <a:pt x="712459" y="323228"/>
                  <a:pt x="718908" y="321616"/>
                </a:cubicBezTo>
                <a:cubicBezTo>
                  <a:pt x="727316" y="319514"/>
                  <a:pt x="735831" y="317800"/>
                  <a:pt x="744133" y="315310"/>
                </a:cubicBezTo>
                <a:cubicBezTo>
                  <a:pt x="756867" y="311490"/>
                  <a:pt x="781970" y="302698"/>
                  <a:pt x="781970" y="302698"/>
                </a:cubicBezTo>
                <a:cubicBezTo>
                  <a:pt x="803982" y="280684"/>
                  <a:pt x="788942" y="291965"/>
                  <a:pt x="832419" y="277473"/>
                </a:cubicBezTo>
                <a:lnTo>
                  <a:pt x="851338" y="271167"/>
                </a:lnTo>
                <a:cubicBezTo>
                  <a:pt x="857644" y="269065"/>
                  <a:pt x="863808" y="266473"/>
                  <a:pt x="870257" y="264861"/>
                </a:cubicBezTo>
                <a:cubicBezTo>
                  <a:pt x="878665" y="262759"/>
                  <a:pt x="887148" y="260935"/>
                  <a:pt x="895481" y="258554"/>
                </a:cubicBezTo>
                <a:cubicBezTo>
                  <a:pt x="901873" y="256728"/>
                  <a:pt x="907798" y="253025"/>
                  <a:pt x="914400" y="252248"/>
                </a:cubicBezTo>
                <a:cubicBezTo>
                  <a:pt x="943702" y="248801"/>
                  <a:pt x="973258" y="248044"/>
                  <a:pt x="1002687" y="245942"/>
                </a:cubicBezTo>
                <a:cubicBezTo>
                  <a:pt x="1026206" y="242582"/>
                  <a:pt x="1111207" y="230789"/>
                  <a:pt x="1122505" y="227023"/>
                </a:cubicBezTo>
                <a:cubicBezTo>
                  <a:pt x="1167867" y="211903"/>
                  <a:pt x="1111219" y="230247"/>
                  <a:pt x="1166648" y="214411"/>
                </a:cubicBezTo>
                <a:cubicBezTo>
                  <a:pt x="1173040" y="212585"/>
                  <a:pt x="1179118" y="209717"/>
                  <a:pt x="1185567" y="208105"/>
                </a:cubicBezTo>
                <a:cubicBezTo>
                  <a:pt x="1221557" y="199107"/>
                  <a:pt x="1209966" y="205199"/>
                  <a:pt x="1242323" y="195492"/>
                </a:cubicBezTo>
                <a:cubicBezTo>
                  <a:pt x="1255057" y="191672"/>
                  <a:pt x="1267548" y="187084"/>
                  <a:pt x="1280160" y="182880"/>
                </a:cubicBezTo>
                <a:cubicBezTo>
                  <a:pt x="1286466" y="180778"/>
                  <a:pt x="1293133" y="179547"/>
                  <a:pt x="1299079" y="176574"/>
                </a:cubicBezTo>
                <a:cubicBezTo>
                  <a:pt x="1307487" y="172370"/>
                  <a:pt x="1315663" y="167664"/>
                  <a:pt x="1324304" y="163961"/>
                </a:cubicBezTo>
                <a:cubicBezTo>
                  <a:pt x="1339423" y="157481"/>
                  <a:pt x="1352448" y="155920"/>
                  <a:pt x="1368447" y="151349"/>
                </a:cubicBezTo>
                <a:cubicBezTo>
                  <a:pt x="1374839" y="149523"/>
                  <a:pt x="1380917" y="146655"/>
                  <a:pt x="1387366" y="145043"/>
                </a:cubicBezTo>
                <a:cubicBezTo>
                  <a:pt x="1419493" y="137011"/>
                  <a:pt x="1433594" y="137537"/>
                  <a:pt x="1469346" y="132430"/>
                </a:cubicBezTo>
                <a:cubicBezTo>
                  <a:pt x="1482004" y="130622"/>
                  <a:pt x="1494485" y="127618"/>
                  <a:pt x="1507184" y="126124"/>
                </a:cubicBezTo>
                <a:cubicBezTo>
                  <a:pt x="1582366" y="117279"/>
                  <a:pt x="1641689" y="116986"/>
                  <a:pt x="1721595" y="113512"/>
                </a:cubicBezTo>
                <a:cubicBezTo>
                  <a:pt x="1821679" y="96829"/>
                  <a:pt x="1719001" y="112288"/>
                  <a:pt x="1929699" y="100899"/>
                </a:cubicBezTo>
                <a:cubicBezTo>
                  <a:pt x="1950794" y="99759"/>
                  <a:pt x="1971829" y="97447"/>
                  <a:pt x="1992761" y="94593"/>
                </a:cubicBezTo>
                <a:cubicBezTo>
                  <a:pt x="2018099" y="91138"/>
                  <a:pt x="2068436" y="81981"/>
                  <a:pt x="2068436" y="81981"/>
                </a:cubicBezTo>
                <a:cubicBezTo>
                  <a:pt x="2084647" y="76577"/>
                  <a:pt x="2095156" y="72536"/>
                  <a:pt x="2112579" y="69368"/>
                </a:cubicBezTo>
                <a:cubicBezTo>
                  <a:pt x="2127203" y="66709"/>
                  <a:pt x="2142008" y="65164"/>
                  <a:pt x="2156723" y="63062"/>
                </a:cubicBezTo>
                <a:cubicBezTo>
                  <a:pt x="2195977" y="49977"/>
                  <a:pt x="2169126" y="58059"/>
                  <a:pt x="2238704" y="44143"/>
                </a:cubicBezTo>
                <a:cubicBezTo>
                  <a:pt x="2357453" y="20393"/>
                  <a:pt x="2280356" y="32324"/>
                  <a:pt x="2472033" y="25225"/>
                </a:cubicBezTo>
                <a:cubicBezTo>
                  <a:pt x="2596336" y="9685"/>
                  <a:pt x="2470311" y="23869"/>
                  <a:pt x="2717975" y="12612"/>
                </a:cubicBezTo>
                <a:cubicBezTo>
                  <a:pt x="2745354" y="11368"/>
                  <a:pt x="2772581" y="7641"/>
                  <a:pt x="2799956" y="6306"/>
                </a:cubicBezTo>
                <a:cubicBezTo>
                  <a:pt x="2858782" y="3437"/>
                  <a:pt x="2976530" y="0"/>
                  <a:pt x="2976530" y="0"/>
                </a:cubicBezTo>
              </a:path>
            </a:pathLst>
          </a:custGeom>
          <a:noFill/>
          <a:ln w="34925" cap="flat" cmpd="sng" algn="ctr">
            <a:solidFill>
              <a:schemeClr val="bg2"/>
            </a:solidFill>
            <a:prstDash val="sysDash"/>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7" name="TextBox 6"/>
          <p:cNvSpPr txBox="1"/>
          <p:nvPr/>
        </p:nvSpPr>
        <p:spPr>
          <a:xfrm>
            <a:off x="3733800" y="3632184"/>
            <a:ext cx="1497911"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Transient Run</a:t>
            </a:r>
          </a:p>
        </p:txBody>
      </p:sp>
      <p:sp>
        <p:nvSpPr>
          <p:cNvPr id="9" name="TextBox 8"/>
          <p:cNvSpPr txBox="1"/>
          <p:nvPr/>
        </p:nvSpPr>
        <p:spPr>
          <a:xfrm>
            <a:off x="4687245" y="4248090"/>
            <a:ext cx="1319593"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2XCO2 Run</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982F0F48-184D-4606-9875-C51E252B16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7696200" cy="3237482"/>
          </a:xfrm>
          <a:prstGeom prst="rect">
            <a:avLst/>
          </a:prstGeom>
          <a:solidFill>
            <a:schemeClr val="tx1"/>
          </a:solidFill>
        </p:spPr>
      </p:pic>
      <p:sp>
        <p:nvSpPr>
          <p:cNvPr id="4" name="TextBox 3">
            <a:extLst>
              <a:ext uri="{FF2B5EF4-FFF2-40B4-BE49-F238E27FC236}">
                <a16:creationId xmlns:a16="http://schemas.microsoft.com/office/drawing/2014/main" id="{B559FFD4-56A2-439E-8ABD-02AE3A886D4E}"/>
              </a:ext>
            </a:extLst>
          </p:cNvPr>
          <p:cNvSpPr txBox="1"/>
          <p:nvPr/>
        </p:nvSpPr>
        <p:spPr>
          <a:xfrm>
            <a:off x="228600" y="197584"/>
            <a:ext cx="8686800"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The </a:t>
            </a:r>
            <a:r>
              <a:rPr kumimoji="0" lang="en-US" sz="20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central limit theorem</a:t>
            </a:r>
            <a:r>
              <a:rPr kumimoji="0" lang="en-US" sz="2000" b="0"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 </a:t>
            </a: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a:t>
            </a:r>
            <a:r>
              <a:rPr kumimoji="0" lang="en-US" sz="2000" b="1"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CLT</a:t>
            </a: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establishes that, in many situations, when </a:t>
            </a:r>
            <a:r>
              <a:rPr kumimoji="0" lang="en-US" sz="2000" b="0" i="0" u="none" strike="noStrike" kern="1200" cap="none" spc="0" normalizeH="0" baseline="0" noProof="0" dirty="0">
                <a:ln>
                  <a:noFill/>
                </a:ln>
                <a:solidFill>
                  <a:srgbClr val="0645AD"/>
                </a:solidFill>
                <a:effectLst/>
                <a:uLnTx/>
                <a:uFillTx/>
                <a:latin typeface="Arial" panose="020B0604020202020204" pitchFamily="34" charset="0"/>
                <a:ea typeface="+mn-ea"/>
                <a:cs typeface="+mn-cs"/>
              </a:rPr>
              <a:t>independent random variables</a:t>
            </a: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are summed up, their properly </a:t>
            </a:r>
            <a:r>
              <a:rPr kumimoji="0" lang="en-US" sz="2000" b="0" i="0" u="none" strike="noStrike" kern="1200" cap="none" spc="0" normalizeH="0" baseline="0" noProof="0" dirty="0">
                <a:ln>
                  <a:noFill/>
                </a:ln>
                <a:solidFill>
                  <a:srgbClr val="0645AD"/>
                </a:solidFill>
                <a:effectLst/>
                <a:uLnTx/>
                <a:uFillTx/>
                <a:latin typeface="Arial" panose="020B0604020202020204" pitchFamily="34" charset="0"/>
                <a:ea typeface="+mn-ea"/>
                <a:cs typeface="+mn-cs"/>
              </a:rPr>
              <a:t>normalized</a:t>
            </a: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sum tends toward a </a:t>
            </a:r>
            <a:r>
              <a:rPr kumimoji="0" lang="en-US" sz="2000" b="0" i="0" u="none" strike="noStrike" kern="1200" cap="none" spc="0" normalizeH="0" baseline="0" noProof="0" dirty="0">
                <a:ln>
                  <a:noFill/>
                </a:ln>
                <a:solidFill>
                  <a:srgbClr val="0645AD"/>
                </a:solidFill>
                <a:effectLst/>
                <a:uLnTx/>
                <a:uFillTx/>
                <a:latin typeface="Arial" panose="020B0604020202020204" pitchFamily="34" charset="0"/>
                <a:ea typeface="+mn-ea"/>
                <a:cs typeface="+mn-cs"/>
              </a:rPr>
              <a:t>normal distribution</a:t>
            </a: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even if the original variables themselves are not normally distributed.</a:t>
            </a: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5" name="Straight Connector 4">
            <a:extLst>
              <a:ext uri="{FF2B5EF4-FFF2-40B4-BE49-F238E27FC236}">
                <a16:creationId xmlns:a16="http://schemas.microsoft.com/office/drawing/2014/main" id="{6507249C-F9BA-4BD6-A145-BD8D907CD3C8}"/>
              </a:ext>
            </a:extLst>
          </p:cNvPr>
          <p:cNvCxnSpPr>
            <a:cxnSpLocks/>
          </p:cNvCxnSpPr>
          <p:nvPr/>
        </p:nvCxnSpPr>
        <p:spPr bwMode="auto">
          <a:xfrm rot="10800000">
            <a:off x="838200" y="4953000"/>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cxnSp>
        <p:nvCxnSpPr>
          <p:cNvPr id="7" name="Straight Connector 6">
            <a:extLst>
              <a:ext uri="{FF2B5EF4-FFF2-40B4-BE49-F238E27FC236}">
                <a16:creationId xmlns:a16="http://schemas.microsoft.com/office/drawing/2014/main" id="{9329C9FB-E3A9-469C-BDA4-6E270AC7B08C}"/>
              </a:ext>
            </a:extLst>
          </p:cNvPr>
          <p:cNvCxnSpPr/>
          <p:nvPr/>
        </p:nvCxnSpPr>
        <p:spPr bwMode="auto">
          <a:xfrm>
            <a:off x="838200" y="6477000"/>
            <a:ext cx="2362200" cy="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8" name="Freeform: Shape 7">
            <a:extLst>
              <a:ext uri="{FF2B5EF4-FFF2-40B4-BE49-F238E27FC236}">
                <a16:creationId xmlns:a16="http://schemas.microsoft.com/office/drawing/2014/main" id="{208E1924-CEE7-4A84-833B-76A0180CE29B}"/>
              </a:ext>
            </a:extLst>
          </p:cNvPr>
          <p:cNvSpPr/>
          <p:nvPr/>
        </p:nvSpPr>
        <p:spPr bwMode="auto">
          <a:xfrm>
            <a:off x="864637" y="5218922"/>
            <a:ext cx="2002971" cy="1200539"/>
          </a:xfrm>
          <a:custGeom>
            <a:avLst/>
            <a:gdLst>
              <a:gd name="connsiteX0" fmla="*/ 0 w 2002971"/>
              <a:gd name="connsiteY0" fmla="*/ 0 h 1200539"/>
              <a:gd name="connsiteX1" fmla="*/ 49763 w 2002971"/>
              <a:gd name="connsiteY1" fmla="*/ 18662 h 1200539"/>
              <a:gd name="connsiteX2" fmla="*/ 74645 w 2002971"/>
              <a:gd name="connsiteY2" fmla="*/ 31102 h 1200539"/>
              <a:gd name="connsiteX3" fmla="*/ 105747 w 2002971"/>
              <a:gd name="connsiteY3" fmla="*/ 68425 h 1200539"/>
              <a:gd name="connsiteX4" fmla="*/ 167951 w 2002971"/>
              <a:gd name="connsiteY4" fmla="*/ 130629 h 1200539"/>
              <a:gd name="connsiteX5" fmla="*/ 192832 w 2002971"/>
              <a:gd name="connsiteY5" fmla="*/ 167951 h 1200539"/>
              <a:gd name="connsiteX6" fmla="*/ 217714 w 2002971"/>
              <a:gd name="connsiteY6" fmla="*/ 199054 h 1200539"/>
              <a:gd name="connsiteX7" fmla="*/ 261257 w 2002971"/>
              <a:gd name="connsiteY7" fmla="*/ 261258 h 1200539"/>
              <a:gd name="connsiteX8" fmla="*/ 267477 w 2002971"/>
              <a:gd name="connsiteY8" fmla="*/ 279919 h 1200539"/>
              <a:gd name="connsiteX9" fmla="*/ 286139 w 2002971"/>
              <a:gd name="connsiteY9" fmla="*/ 292360 h 1200539"/>
              <a:gd name="connsiteX10" fmla="*/ 304800 w 2002971"/>
              <a:gd name="connsiteY10" fmla="*/ 311021 h 1200539"/>
              <a:gd name="connsiteX11" fmla="*/ 329681 w 2002971"/>
              <a:gd name="connsiteY11" fmla="*/ 348343 h 1200539"/>
              <a:gd name="connsiteX12" fmla="*/ 354563 w 2002971"/>
              <a:gd name="connsiteY12" fmla="*/ 410547 h 1200539"/>
              <a:gd name="connsiteX13" fmla="*/ 360783 w 2002971"/>
              <a:gd name="connsiteY13" fmla="*/ 441649 h 1200539"/>
              <a:gd name="connsiteX14" fmla="*/ 398106 w 2002971"/>
              <a:gd name="connsiteY14" fmla="*/ 503854 h 1200539"/>
              <a:gd name="connsiteX15" fmla="*/ 416767 w 2002971"/>
              <a:gd name="connsiteY15" fmla="*/ 559837 h 1200539"/>
              <a:gd name="connsiteX16" fmla="*/ 478971 w 2002971"/>
              <a:gd name="connsiteY16" fmla="*/ 634482 h 1200539"/>
              <a:gd name="connsiteX17" fmla="*/ 503853 w 2002971"/>
              <a:gd name="connsiteY17" fmla="*/ 659364 h 1200539"/>
              <a:gd name="connsiteX18" fmla="*/ 541175 w 2002971"/>
              <a:gd name="connsiteY18" fmla="*/ 696686 h 1200539"/>
              <a:gd name="connsiteX19" fmla="*/ 553616 w 2002971"/>
              <a:gd name="connsiteY19" fmla="*/ 727788 h 1200539"/>
              <a:gd name="connsiteX20" fmla="*/ 584718 w 2002971"/>
              <a:gd name="connsiteY20" fmla="*/ 746449 h 1200539"/>
              <a:gd name="connsiteX21" fmla="*/ 609600 w 2002971"/>
              <a:gd name="connsiteY21" fmla="*/ 771331 h 1200539"/>
              <a:gd name="connsiteX22" fmla="*/ 640702 w 2002971"/>
              <a:gd name="connsiteY22" fmla="*/ 808654 h 1200539"/>
              <a:gd name="connsiteX23" fmla="*/ 659363 w 2002971"/>
              <a:gd name="connsiteY23" fmla="*/ 833535 h 1200539"/>
              <a:gd name="connsiteX24" fmla="*/ 721567 w 2002971"/>
              <a:gd name="connsiteY24" fmla="*/ 858417 h 1200539"/>
              <a:gd name="connsiteX25" fmla="*/ 796212 w 2002971"/>
              <a:gd name="connsiteY25" fmla="*/ 901960 h 1200539"/>
              <a:gd name="connsiteX26" fmla="*/ 833534 w 2002971"/>
              <a:gd name="connsiteY26" fmla="*/ 926841 h 1200539"/>
              <a:gd name="connsiteX27" fmla="*/ 895739 w 2002971"/>
              <a:gd name="connsiteY27" fmla="*/ 945502 h 1200539"/>
              <a:gd name="connsiteX28" fmla="*/ 933061 w 2002971"/>
              <a:gd name="connsiteY28" fmla="*/ 957943 h 1200539"/>
              <a:gd name="connsiteX29" fmla="*/ 976604 w 2002971"/>
              <a:gd name="connsiteY29" fmla="*/ 970384 h 1200539"/>
              <a:gd name="connsiteX30" fmla="*/ 1013926 w 2002971"/>
              <a:gd name="connsiteY30" fmla="*/ 1001486 h 1200539"/>
              <a:gd name="connsiteX31" fmla="*/ 1032587 w 2002971"/>
              <a:gd name="connsiteY31" fmla="*/ 1007707 h 1200539"/>
              <a:gd name="connsiteX32" fmla="*/ 1101012 w 2002971"/>
              <a:gd name="connsiteY32" fmla="*/ 1026368 h 1200539"/>
              <a:gd name="connsiteX33" fmla="*/ 1138334 w 2002971"/>
              <a:gd name="connsiteY33" fmla="*/ 1038809 h 1200539"/>
              <a:gd name="connsiteX34" fmla="*/ 1231641 w 2002971"/>
              <a:gd name="connsiteY34" fmla="*/ 1051249 h 1200539"/>
              <a:gd name="connsiteX35" fmla="*/ 1275183 w 2002971"/>
              <a:gd name="connsiteY35" fmla="*/ 1069911 h 1200539"/>
              <a:gd name="connsiteX36" fmla="*/ 1331167 w 2002971"/>
              <a:gd name="connsiteY36" fmla="*/ 1076131 h 1200539"/>
              <a:gd name="connsiteX37" fmla="*/ 1356049 w 2002971"/>
              <a:gd name="connsiteY37" fmla="*/ 1082351 h 1200539"/>
              <a:gd name="connsiteX38" fmla="*/ 1424473 w 2002971"/>
              <a:gd name="connsiteY38" fmla="*/ 1088572 h 1200539"/>
              <a:gd name="connsiteX39" fmla="*/ 1461796 w 2002971"/>
              <a:gd name="connsiteY39" fmla="*/ 1101013 h 1200539"/>
              <a:gd name="connsiteX40" fmla="*/ 1492898 w 2002971"/>
              <a:gd name="connsiteY40" fmla="*/ 1107233 h 1200539"/>
              <a:gd name="connsiteX41" fmla="*/ 1517779 w 2002971"/>
              <a:gd name="connsiteY41" fmla="*/ 1119674 h 1200539"/>
              <a:gd name="connsiteX42" fmla="*/ 1586204 w 2002971"/>
              <a:gd name="connsiteY42" fmla="*/ 1125894 h 1200539"/>
              <a:gd name="connsiteX43" fmla="*/ 1629747 w 2002971"/>
              <a:gd name="connsiteY43" fmla="*/ 1132115 h 1200539"/>
              <a:gd name="connsiteX44" fmla="*/ 1698171 w 2002971"/>
              <a:gd name="connsiteY44" fmla="*/ 1156996 h 1200539"/>
              <a:gd name="connsiteX45" fmla="*/ 1723053 w 2002971"/>
              <a:gd name="connsiteY45" fmla="*/ 1163217 h 1200539"/>
              <a:gd name="connsiteX46" fmla="*/ 1766596 w 2002971"/>
              <a:gd name="connsiteY46" fmla="*/ 1175658 h 1200539"/>
              <a:gd name="connsiteX47" fmla="*/ 1810139 w 2002971"/>
              <a:gd name="connsiteY47" fmla="*/ 1181878 h 1200539"/>
              <a:gd name="connsiteX48" fmla="*/ 1847461 w 2002971"/>
              <a:gd name="connsiteY48" fmla="*/ 1188098 h 1200539"/>
              <a:gd name="connsiteX49" fmla="*/ 2002971 w 2002971"/>
              <a:gd name="connsiteY49" fmla="*/ 1200539 h 120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02971" h="1200539">
                <a:moveTo>
                  <a:pt x="0" y="0"/>
                </a:moveTo>
                <a:cubicBezTo>
                  <a:pt x="16588" y="6221"/>
                  <a:pt x="33410" y="11848"/>
                  <a:pt x="49763" y="18662"/>
                </a:cubicBezTo>
                <a:cubicBezTo>
                  <a:pt x="58323" y="22228"/>
                  <a:pt x="67714" y="24942"/>
                  <a:pt x="74645" y="31102"/>
                </a:cubicBezTo>
                <a:cubicBezTo>
                  <a:pt x="86749" y="41861"/>
                  <a:pt x="94671" y="56611"/>
                  <a:pt x="105747" y="68425"/>
                </a:cubicBezTo>
                <a:cubicBezTo>
                  <a:pt x="125802" y="89817"/>
                  <a:pt x="151686" y="106230"/>
                  <a:pt x="167951" y="130629"/>
                </a:cubicBezTo>
                <a:cubicBezTo>
                  <a:pt x="176245" y="143070"/>
                  <a:pt x="183492" y="156276"/>
                  <a:pt x="192832" y="167951"/>
                </a:cubicBezTo>
                <a:cubicBezTo>
                  <a:pt x="201126" y="178319"/>
                  <a:pt x="209862" y="188347"/>
                  <a:pt x="217714" y="199054"/>
                </a:cubicBezTo>
                <a:cubicBezTo>
                  <a:pt x="232681" y="219464"/>
                  <a:pt x="261257" y="261258"/>
                  <a:pt x="261257" y="261258"/>
                </a:cubicBezTo>
                <a:cubicBezTo>
                  <a:pt x="263330" y="267478"/>
                  <a:pt x="263381" y="274799"/>
                  <a:pt x="267477" y="279919"/>
                </a:cubicBezTo>
                <a:cubicBezTo>
                  <a:pt x="272147" y="285757"/>
                  <a:pt x="280396" y="287574"/>
                  <a:pt x="286139" y="292360"/>
                </a:cubicBezTo>
                <a:cubicBezTo>
                  <a:pt x="292897" y="297992"/>
                  <a:pt x="299399" y="304077"/>
                  <a:pt x="304800" y="311021"/>
                </a:cubicBezTo>
                <a:cubicBezTo>
                  <a:pt x="313979" y="322823"/>
                  <a:pt x="324953" y="334159"/>
                  <a:pt x="329681" y="348343"/>
                </a:cubicBezTo>
                <a:cubicBezTo>
                  <a:pt x="345054" y="394463"/>
                  <a:pt x="336257" y="373937"/>
                  <a:pt x="354563" y="410547"/>
                </a:cubicBezTo>
                <a:cubicBezTo>
                  <a:pt x="356636" y="420914"/>
                  <a:pt x="357170" y="431713"/>
                  <a:pt x="360783" y="441649"/>
                </a:cubicBezTo>
                <a:cubicBezTo>
                  <a:pt x="371746" y="471797"/>
                  <a:pt x="380294" y="480104"/>
                  <a:pt x="398106" y="503854"/>
                </a:cubicBezTo>
                <a:cubicBezTo>
                  <a:pt x="404326" y="522515"/>
                  <a:pt x="404174" y="544726"/>
                  <a:pt x="416767" y="559837"/>
                </a:cubicBezTo>
                <a:lnTo>
                  <a:pt x="478971" y="634482"/>
                </a:lnTo>
                <a:cubicBezTo>
                  <a:pt x="486480" y="643493"/>
                  <a:pt x="496220" y="650458"/>
                  <a:pt x="503853" y="659364"/>
                </a:cubicBezTo>
                <a:cubicBezTo>
                  <a:pt x="536598" y="697566"/>
                  <a:pt x="490132" y="658403"/>
                  <a:pt x="541175" y="696686"/>
                </a:cubicBezTo>
                <a:cubicBezTo>
                  <a:pt x="545322" y="707053"/>
                  <a:pt x="546263" y="719385"/>
                  <a:pt x="553616" y="727788"/>
                </a:cubicBezTo>
                <a:cubicBezTo>
                  <a:pt x="561578" y="736887"/>
                  <a:pt x="575175" y="739026"/>
                  <a:pt x="584718" y="746449"/>
                </a:cubicBezTo>
                <a:cubicBezTo>
                  <a:pt x="593977" y="753650"/>
                  <a:pt x="601753" y="762613"/>
                  <a:pt x="609600" y="771331"/>
                </a:cubicBezTo>
                <a:cubicBezTo>
                  <a:pt x="620433" y="783368"/>
                  <a:pt x="630585" y="796008"/>
                  <a:pt x="640702" y="808654"/>
                </a:cubicBezTo>
                <a:cubicBezTo>
                  <a:pt x="647178" y="816749"/>
                  <a:pt x="650870" y="827590"/>
                  <a:pt x="659363" y="833535"/>
                </a:cubicBezTo>
                <a:cubicBezTo>
                  <a:pt x="725419" y="879774"/>
                  <a:pt x="681080" y="836823"/>
                  <a:pt x="721567" y="858417"/>
                </a:cubicBezTo>
                <a:cubicBezTo>
                  <a:pt x="746984" y="871973"/>
                  <a:pt x="775843" y="881591"/>
                  <a:pt x="796212" y="901960"/>
                </a:cubicBezTo>
                <a:cubicBezTo>
                  <a:pt x="819509" y="925257"/>
                  <a:pt x="806528" y="917839"/>
                  <a:pt x="833534" y="926841"/>
                </a:cubicBezTo>
                <a:cubicBezTo>
                  <a:pt x="869635" y="950908"/>
                  <a:pt x="834519" y="931374"/>
                  <a:pt x="895739" y="945502"/>
                </a:cubicBezTo>
                <a:cubicBezTo>
                  <a:pt x="908517" y="948451"/>
                  <a:pt x="920500" y="954175"/>
                  <a:pt x="933061" y="957943"/>
                </a:cubicBezTo>
                <a:cubicBezTo>
                  <a:pt x="1011205" y="981387"/>
                  <a:pt x="913862" y="949471"/>
                  <a:pt x="976604" y="970384"/>
                </a:cubicBezTo>
                <a:cubicBezTo>
                  <a:pt x="989045" y="980751"/>
                  <a:pt x="1000452" y="992503"/>
                  <a:pt x="1013926" y="1001486"/>
                </a:cubicBezTo>
                <a:cubicBezTo>
                  <a:pt x="1019382" y="1005123"/>
                  <a:pt x="1026448" y="1005405"/>
                  <a:pt x="1032587" y="1007707"/>
                </a:cubicBezTo>
                <a:cubicBezTo>
                  <a:pt x="1112488" y="1037669"/>
                  <a:pt x="1010785" y="1003810"/>
                  <a:pt x="1101012" y="1026368"/>
                </a:cubicBezTo>
                <a:cubicBezTo>
                  <a:pt x="1113734" y="1029549"/>
                  <a:pt x="1125612" y="1035629"/>
                  <a:pt x="1138334" y="1038809"/>
                </a:cubicBezTo>
                <a:cubicBezTo>
                  <a:pt x="1160669" y="1044393"/>
                  <a:pt x="1213006" y="1049179"/>
                  <a:pt x="1231641" y="1051249"/>
                </a:cubicBezTo>
                <a:cubicBezTo>
                  <a:pt x="1246155" y="1057470"/>
                  <a:pt x="1259864" y="1066081"/>
                  <a:pt x="1275183" y="1069911"/>
                </a:cubicBezTo>
                <a:cubicBezTo>
                  <a:pt x="1293399" y="1074465"/>
                  <a:pt x="1312609" y="1073276"/>
                  <a:pt x="1331167" y="1076131"/>
                </a:cubicBezTo>
                <a:cubicBezTo>
                  <a:pt x="1339617" y="1077431"/>
                  <a:pt x="1347575" y="1081221"/>
                  <a:pt x="1356049" y="1082351"/>
                </a:cubicBezTo>
                <a:cubicBezTo>
                  <a:pt x="1378750" y="1085378"/>
                  <a:pt x="1401665" y="1086498"/>
                  <a:pt x="1424473" y="1088572"/>
                </a:cubicBezTo>
                <a:cubicBezTo>
                  <a:pt x="1436914" y="1092719"/>
                  <a:pt x="1449144" y="1097563"/>
                  <a:pt x="1461796" y="1101013"/>
                </a:cubicBezTo>
                <a:cubicBezTo>
                  <a:pt x="1471996" y="1103795"/>
                  <a:pt x="1482868" y="1103890"/>
                  <a:pt x="1492898" y="1107233"/>
                </a:cubicBezTo>
                <a:cubicBezTo>
                  <a:pt x="1501695" y="1110165"/>
                  <a:pt x="1508686" y="1117855"/>
                  <a:pt x="1517779" y="1119674"/>
                </a:cubicBezTo>
                <a:cubicBezTo>
                  <a:pt x="1540237" y="1124165"/>
                  <a:pt x="1563442" y="1123365"/>
                  <a:pt x="1586204" y="1125894"/>
                </a:cubicBezTo>
                <a:cubicBezTo>
                  <a:pt x="1600776" y="1127513"/>
                  <a:pt x="1615411" y="1129043"/>
                  <a:pt x="1629747" y="1132115"/>
                </a:cubicBezTo>
                <a:cubicBezTo>
                  <a:pt x="1707486" y="1148774"/>
                  <a:pt x="1644259" y="1136779"/>
                  <a:pt x="1698171" y="1156996"/>
                </a:cubicBezTo>
                <a:cubicBezTo>
                  <a:pt x="1706176" y="1159998"/>
                  <a:pt x="1714805" y="1160967"/>
                  <a:pt x="1723053" y="1163217"/>
                </a:cubicBezTo>
                <a:cubicBezTo>
                  <a:pt x="1737616" y="1167189"/>
                  <a:pt x="1751836" y="1172495"/>
                  <a:pt x="1766596" y="1175658"/>
                </a:cubicBezTo>
                <a:cubicBezTo>
                  <a:pt x="1780932" y="1178730"/>
                  <a:pt x="1795648" y="1179649"/>
                  <a:pt x="1810139" y="1181878"/>
                </a:cubicBezTo>
                <a:cubicBezTo>
                  <a:pt x="1822605" y="1183796"/>
                  <a:pt x="1835020" y="1186025"/>
                  <a:pt x="1847461" y="1188098"/>
                </a:cubicBezTo>
                <a:cubicBezTo>
                  <a:pt x="1909442" y="1208760"/>
                  <a:pt x="1859572" y="1194021"/>
                  <a:pt x="2002971" y="1200539"/>
                </a:cubicBez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1" name="TextBox 10">
            <a:extLst>
              <a:ext uri="{FF2B5EF4-FFF2-40B4-BE49-F238E27FC236}">
                <a16:creationId xmlns:a16="http://schemas.microsoft.com/office/drawing/2014/main" id="{61BE8390-188C-4FC0-A558-6F5F30CA9575}"/>
              </a:ext>
            </a:extLst>
          </p:cNvPr>
          <p:cNvSpPr txBox="1"/>
          <p:nvPr/>
        </p:nvSpPr>
        <p:spPr>
          <a:xfrm>
            <a:off x="762010" y="6488668"/>
            <a:ext cx="2362198"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Hourly Precipitation</a:t>
            </a:r>
            <a:endPar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3" name="TextBox 12">
            <a:extLst>
              <a:ext uri="{FF2B5EF4-FFF2-40B4-BE49-F238E27FC236}">
                <a16:creationId xmlns:a16="http://schemas.microsoft.com/office/drawing/2014/main" id="{D8A2FC2B-F2E8-4318-B10B-49849412F27A}"/>
              </a:ext>
            </a:extLst>
          </p:cNvPr>
          <p:cNvSpPr txBox="1"/>
          <p:nvPr/>
        </p:nvSpPr>
        <p:spPr>
          <a:xfrm>
            <a:off x="457200" y="4781490"/>
            <a:ext cx="380994"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p</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14" name="Straight Connector 13">
            <a:extLst>
              <a:ext uri="{FF2B5EF4-FFF2-40B4-BE49-F238E27FC236}">
                <a16:creationId xmlns:a16="http://schemas.microsoft.com/office/drawing/2014/main" id="{B09BE6C4-0A31-4F8B-AFA4-ADA6B44B91D2}"/>
              </a:ext>
            </a:extLst>
          </p:cNvPr>
          <p:cNvCxnSpPr>
            <a:cxnSpLocks/>
          </p:cNvCxnSpPr>
          <p:nvPr/>
        </p:nvCxnSpPr>
        <p:spPr bwMode="auto">
          <a:xfrm rot="10800000">
            <a:off x="3733800" y="4952999"/>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15" name="TextBox 14">
            <a:extLst>
              <a:ext uri="{FF2B5EF4-FFF2-40B4-BE49-F238E27FC236}">
                <a16:creationId xmlns:a16="http://schemas.microsoft.com/office/drawing/2014/main" id="{05DE3D40-5F1F-455D-8C53-7ECFCE43EBB9}"/>
              </a:ext>
            </a:extLst>
          </p:cNvPr>
          <p:cNvSpPr txBox="1"/>
          <p:nvPr/>
        </p:nvSpPr>
        <p:spPr>
          <a:xfrm>
            <a:off x="3352800" y="4781489"/>
            <a:ext cx="380994"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p</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16" name="Straight Connector 15">
            <a:extLst>
              <a:ext uri="{FF2B5EF4-FFF2-40B4-BE49-F238E27FC236}">
                <a16:creationId xmlns:a16="http://schemas.microsoft.com/office/drawing/2014/main" id="{C64163BF-1293-439C-A43A-34308C99F440}"/>
              </a:ext>
            </a:extLst>
          </p:cNvPr>
          <p:cNvCxnSpPr>
            <a:cxnSpLocks/>
          </p:cNvCxnSpPr>
          <p:nvPr/>
        </p:nvCxnSpPr>
        <p:spPr bwMode="auto">
          <a:xfrm flipV="1">
            <a:off x="3733800" y="6476999"/>
            <a:ext cx="2057400" cy="1"/>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17" name="TextBox 16">
            <a:extLst>
              <a:ext uri="{FF2B5EF4-FFF2-40B4-BE49-F238E27FC236}">
                <a16:creationId xmlns:a16="http://schemas.microsoft.com/office/drawing/2014/main" id="{BE77D8C0-2722-427F-A0D7-5199739C469A}"/>
              </a:ext>
            </a:extLst>
          </p:cNvPr>
          <p:cNvSpPr txBox="1"/>
          <p:nvPr/>
        </p:nvSpPr>
        <p:spPr>
          <a:xfrm>
            <a:off x="3657610" y="6488668"/>
            <a:ext cx="2133590"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Daily </a:t>
            </a:r>
            <a:r>
              <a:rPr kumimoji="0" lang="en-US" sz="1600" b="0" i="0" u="none" strike="noStrike" kern="1200" cap="none" spc="0" normalizeH="0" baseline="0" noProof="0" dirty="0" err="1">
                <a:ln>
                  <a:noFill/>
                </a:ln>
                <a:solidFill>
                  <a:srgbClr val="202122"/>
                </a:solidFill>
                <a:effectLst/>
                <a:uLnTx/>
                <a:uFillTx/>
                <a:latin typeface="Arial" panose="020B0604020202020204" pitchFamily="34" charset="0"/>
                <a:ea typeface="+mn-ea"/>
                <a:cs typeface="+mn-cs"/>
              </a:rPr>
              <a:t>Precip</a:t>
            </a: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Anomaly</a:t>
            </a:r>
            <a:endPar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8" name="Freeform: Shape 17">
            <a:extLst>
              <a:ext uri="{FF2B5EF4-FFF2-40B4-BE49-F238E27FC236}">
                <a16:creationId xmlns:a16="http://schemas.microsoft.com/office/drawing/2014/main" id="{57636B6F-AC38-48F9-9F10-1BD96D212771}"/>
              </a:ext>
            </a:extLst>
          </p:cNvPr>
          <p:cNvSpPr/>
          <p:nvPr/>
        </p:nvSpPr>
        <p:spPr bwMode="auto">
          <a:xfrm>
            <a:off x="3794449" y="5399251"/>
            <a:ext cx="1822580" cy="996203"/>
          </a:xfrm>
          <a:custGeom>
            <a:avLst/>
            <a:gdLst>
              <a:gd name="connsiteX0" fmla="*/ 0 w 1822580"/>
              <a:gd name="connsiteY0" fmla="*/ 684308 h 996203"/>
              <a:gd name="connsiteX1" fmla="*/ 55984 w 1822580"/>
              <a:gd name="connsiteY1" fmla="*/ 597222 h 996203"/>
              <a:gd name="connsiteX2" fmla="*/ 74645 w 1822580"/>
              <a:gd name="connsiteY2" fmla="*/ 584782 h 996203"/>
              <a:gd name="connsiteX3" fmla="*/ 87086 w 1822580"/>
              <a:gd name="connsiteY3" fmla="*/ 566120 h 996203"/>
              <a:gd name="connsiteX4" fmla="*/ 111967 w 1822580"/>
              <a:gd name="connsiteY4" fmla="*/ 535018 h 996203"/>
              <a:gd name="connsiteX5" fmla="*/ 118188 w 1822580"/>
              <a:gd name="connsiteY5" fmla="*/ 510137 h 996203"/>
              <a:gd name="connsiteX6" fmla="*/ 149290 w 1822580"/>
              <a:gd name="connsiteY6" fmla="*/ 447933 h 996203"/>
              <a:gd name="connsiteX7" fmla="*/ 155510 w 1822580"/>
              <a:gd name="connsiteY7" fmla="*/ 379508 h 996203"/>
              <a:gd name="connsiteX8" fmla="*/ 174171 w 1822580"/>
              <a:gd name="connsiteY8" fmla="*/ 354627 h 996203"/>
              <a:gd name="connsiteX9" fmla="*/ 186612 w 1822580"/>
              <a:gd name="connsiteY9" fmla="*/ 335965 h 996203"/>
              <a:gd name="connsiteX10" fmla="*/ 223935 w 1822580"/>
              <a:gd name="connsiteY10" fmla="*/ 273761 h 996203"/>
              <a:gd name="connsiteX11" fmla="*/ 248816 w 1822580"/>
              <a:gd name="connsiteY11" fmla="*/ 217778 h 996203"/>
              <a:gd name="connsiteX12" fmla="*/ 279918 w 1822580"/>
              <a:gd name="connsiteY12" fmla="*/ 180455 h 996203"/>
              <a:gd name="connsiteX13" fmla="*/ 329682 w 1822580"/>
              <a:gd name="connsiteY13" fmla="*/ 124471 h 996203"/>
              <a:gd name="connsiteX14" fmla="*/ 354563 w 1822580"/>
              <a:gd name="connsiteY14" fmla="*/ 93369 h 996203"/>
              <a:gd name="connsiteX15" fmla="*/ 373224 w 1822580"/>
              <a:gd name="connsiteY15" fmla="*/ 74708 h 996203"/>
              <a:gd name="connsiteX16" fmla="*/ 391886 w 1822580"/>
              <a:gd name="connsiteY16" fmla="*/ 49827 h 996203"/>
              <a:gd name="connsiteX17" fmla="*/ 404327 w 1822580"/>
              <a:gd name="connsiteY17" fmla="*/ 31165 h 996203"/>
              <a:gd name="connsiteX18" fmla="*/ 460310 w 1822580"/>
              <a:gd name="connsiteY18" fmla="*/ 18725 h 996203"/>
              <a:gd name="connsiteX19" fmla="*/ 478971 w 1822580"/>
              <a:gd name="connsiteY19" fmla="*/ 6284 h 996203"/>
              <a:gd name="connsiteX20" fmla="*/ 590939 w 1822580"/>
              <a:gd name="connsiteY20" fmla="*/ 6284 h 996203"/>
              <a:gd name="connsiteX21" fmla="*/ 653143 w 1822580"/>
              <a:gd name="connsiteY21" fmla="*/ 31165 h 996203"/>
              <a:gd name="connsiteX22" fmla="*/ 671804 w 1822580"/>
              <a:gd name="connsiteY22" fmla="*/ 49827 h 996203"/>
              <a:gd name="connsiteX23" fmla="*/ 702906 w 1822580"/>
              <a:gd name="connsiteY23" fmla="*/ 62267 h 996203"/>
              <a:gd name="connsiteX24" fmla="*/ 709127 w 1822580"/>
              <a:gd name="connsiteY24" fmla="*/ 80929 h 996203"/>
              <a:gd name="connsiteX25" fmla="*/ 727788 w 1822580"/>
              <a:gd name="connsiteY25" fmla="*/ 99590 h 996203"/>
              <a:gd name="connsiteX26" fmla="*/ 746449 w 1822580"/>
              <a:gd name="connsiteY26" fmla="*/ 149353 h 996203"/>
              <a:gd name="connsiteX27" fmla="*/ 758890 w 1822580"/>
              <a:gd name="connsiteY27" fmla="*/ 168014 h 996203"/>
              <a:gd name="connsiteX28" fmla="*/ 777551 w 1822580"/>
              <a:gd name="connsiteY28" fmla="*/ 180455 h 996203"/>
              <a:gd name="connsiteX29" fmla="*/ 789992 w 1822580"/>
              <a:gd name="connsiteY29" fmla="*/ 223998 h 996203"/>
              <a:gd name="connsiteX30" fmla="*/ 814873 w 1822580"/>
              <a:gd name="connsiteY30" fmla="*/ 248880 h 996203"/>
              <a:gd name="connsiteX31" fmla="*/ 852196 w 1822580"/>
              <a:gd name="connsiteY31" fmla="*/ 304863 h 996203"/>
              <a:gd name="connsiteX32" fmla="*/ 864637 w 1822580"/>
              <a:gd name="connsiteY32" fmla="*/ 323525 h 996203"/>
              <a:gd name="connsiteX33" fmla="*/ 895739 w 1822580"/>
              <a:gd name="connsiteY33" fmla="*/ 354627 h 996203"/>
              <a:gd name="connsiteX34" fmla="*/ 908180 w 1822580"/>
              <a:gd name="connsiteY34" fmla="*/ 373288 h 996203"/>
              <a:gd name="connsiteX35" fmla="*/ 982824 w 1822580"/>
              <a:gd name="connsiteY35" fmla="*/ 429271 h 996203"/>
              <a:gd name="connsiteX36" fmla="*/ 1007706 w 1822580"/>
              <a:gd name="connsiteY36" fmla="*/ 447933 h 996203"/>
              <a:gd name="connsiteX37" fmla="*/ 1045029 w 1822580"/>
              <a:gd name="connsiteY37" fmla="*/ 491476 h 996203"/>
              <a:gd name="connsiteX38" fmla="*/ 1063690 w 1822580"/>
              <a:gd name="connsiteY38" fmla="*/ 510137 h 996203"/>
              <a:gd name="connsiteX39" fmla="*/ 1076131 w 1822580"/>
              <a:gd name="connsiteY39" fmla="*/ 528798 h 996203"/>
              <a:gd name="connsiteX40" fmla="*/ 1119673 w 1822580"/>
              <a:gd name="connsiteY40" fmla="*/ 553680 h 996203"/>
              <a:gd name="connsiteX41" fmla="*/ 1150775 w 1822580"/>
              <a:gd name="connsiteY41" fmla="*/ 584782 h 996203"/>
              <a:gd name="connsiteX42" fmla="*/ 1169437 w 1822580"/>
              <a:gd name="connsiteY42" fmla="*/ 591002 h 996203"/>
              <a:gd name="connsiteX43" fmla="*/ 1212980 w 1822580"/>
              <a:gd name="connsiteY43" fmla="*/ 628325 h 996203"/>
              <a:gd name="connsiteX44" fmla="*/ 1262743 w 1822580"/>
              <a:gd name="connsiteY44" fmla="*/ 678088 h 996203"/>
              <a:gd name="connsiteX45" fmla="*/ 1281404 w 1822580"/>
              <a:gd name="connsiteY45" fmla="*/ 696749 h 996203"/>
              <a:gd name="connsiteX46" fmla="*/ 1306286 w 1822580"/>
              <a:gd name="connsiteY46" fmla="*/ 702969 h 996203"/>
              <a:gd name="connsiteX47" fmla="*/ 1343608 w 1822580"/>
              <a:gd name="connsiteY47" fmla="*/ 734071 h 996203"/>
              <a:gd name="connsiteX48" fmla="*/ 1387151 w 1822580"/>
              <a:gd name="connsiteY48" fmla="*/ 752733 h 996203"/>
              <a:gd name="connsiteX49" fmla="*/ 1430694 w 1822580"/>
              <a:gd name="connsiteY49" fmla="*/ 783835 h 996203"/>
              <a:gd name="connsiteX50" fmla="*/ 1455575 w 1822580"/>
              <a:gd name="connsiteY50" fmla="*/ 790055 h 996203"/>
              <a:gd name="connsiteX51" fmla="*/ 1492898 w 1822580"/>
              <a:gd name="connsiteY51" fmla="*/ 808716 h 996203"/>
              <a:gd name="connsiteX52" fmla="*/ 1536441 w 1822580"/>
              <a:gd name="connsiteY52" fmla="*/ 839818 h 996203"/>
              <a:gd name="connsiteX53" fmla="*/ 1586204 w 1822580"/>
              <a:gd name="connsiteY53" fmla="*/ 870920 h 996203"/>
              <a:gd name="connsiteX54" fmla="*/ 1635967 w 1822580"/>
              <a:gd name="connsiteY54" fmla="*/ 883361 h 996203"/>
              <a:gd name="connsiteX55" fmla="*/ 1673290 w 1822580"/>
              <a:gd name="connsiteY55" fmla="*/ 914463 h 996203"/>
              <a:gd name="connsiteX56" fmla="*/ 1716833 w 1822580"/>
              <a:gd name="connsiteY56" fmla="*/ 926904 h 996203"/>
              <a:gd name="connsiteX57" fmla="*/ 1760375 w 1822580"/>
              <a:gd name="connsiteY57" fmla="*/ 958006 h 996203"/>
              <a:gd name="connsiteX58" fmla="*/ 1803918 w 1822580"/>
              <a:gd name="connsiteY58" fmla="*/ 995329 h 996203"/>
              <a:gd name="connsiteX59" fmla="*/ 1822580 w 1822580"/>
              <a:gd name="connsiteY59" fmla="*/ 995329 h 99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22580" h="996203">
                <a:moveTo>
                  <a:pt x="0" y="684308"/>
                </a:moveTo>
                <a:cubicBezTo>
                  <a:pt x="12616" y="659075"/>
                  <a:pt x="33150" y="612444"/>
                  <a:pt x="55984" y="597222"/>
                </a:cubicBezTo>
                <a:lnTo>
                  <a:pt x="74645" y="584782"/>
                </a:lnTo>
                <a:cubicBezTo>
                  <a:pt x="78792" y="578561"/>
                  <a:pt x="82600" y="572101"/>
                  <a:pt x="87086" y="566120"/>
                </a:cubicBezTo>
                <a:cubicBezTo>
                  <a:pt x="95052" y="555499"/>
                  <a:pt x="105519" y="546624"/>
                  <a:pt x="111967" y="535018"/>
                </a:cubicBezTo>
                <a:cubicBezTo>
                  <a:pt x="116119" y="527545"/>
                  <a:pt x="114820" y="517995"/>
                  <a:pt x="118188" y="510137"/>
                </a:cubicBezTo>
                <a:cubicBezTo>
                  <a:pt x="127320" y="488829"/>
                  <a:pt x="149290" y="447933"/>
                  <a:pt x="149290" y="447933"/>
                </a:cubicBezTo>
                <a:cubicBezTo>
                  <a:pt x="151363" y="425125"/>
                  <a:pt x="149609" y="401637"/>
                  <a:pt x="155510" y="379508"/>
                </a:cubicBezTo>
                <a:cubicBezTo>
                  <a:pt x="158181" y="369491"/>
                  <a:pt x="168145" y="363063"/>
                  <a:pt x="174171" y="354627"/>
                </a:cubicBezTo>
                <a:cubicBezTo>
                  <a:pt x="178516" y="348543"/>
                  <a:pt x="182465" y="342186"/>
                  <a:pt x="186612" y="335965"/>
                </a:cubicBezTo>
                <a:cubicBezTo>
                  <a:pt x="198478" y="288507"/>
                  <a:pt x="184108" y="330657"/>
                  <a:pt x="223935" y="273761"/>
                </a:cubicBezTo>
                <a:cubicBezTo>
                  <a:pt x="257368" y="225998"/>
                  <a:pt x="213664" y="273017"/>
                  <a:pt x="248816" y="217778"/>
                </a:cubicBezTo>
                <a:cubicBezTo>
                  <a:pt x="257510" y="204115"/>
                  <a:pt x="269801" y="193101"/>
                  <a:pt x="279918" y="180455"/>
                </a:cubicBezTo>
                <a:cubicBezTo>
                  <a:pt x="345593" y="98362"/>
                  <a:pt x="237205" y="227224"/>
                  <a:pt x="329682" y="124471"/>
                </a:cubicBezTo>
                <a:cubicBezTo>
                  <a:pt x="338563" y="114603"/>
                  <a:pt x="345820" y="103361"/>
                  <a:pt x="354563" y="93369"/>
                </a:cubicBezTo>
                <a:cubicBezTo>
                  <a:pt x="360356" y="86749"/>
                  <a:pt x="367499" y="81387"/>
                  <a:pt x="373224" y="74708"/>
                </a:cubicBezTo>
                <a:cubicBezTo>
                  <a:pt x="379971" y="66837"/>
                  <a:pt x="385860" y="58263"/>
                  <a:pt x="391886" y="49827"/>
                </a:cubicBezTo>
                <a:cubicBezTo>
                  <a:pt x="396232" y="43743"/>
                  <a:pt x="397521" y="34259"/>
                  <a:pt x="404327" y="31165"/>
                </a:cubicBezTo>
                <a:cubicBezTo>
                  <a:pt x="421730" y="23255"/>
                  <a:pt x="441649" y="22872"/>
                  <a:pt x="460310" y="18725"/>
                </a:cubicBezTo>
                <a:cubicBezTo>
                  <a:pt x="466530" y="14578"/>
                  <a:pt x="471879" y="8648"/>
                  <a:pt x="478971" y="6284"/>
                </a:cubicBezTo>
                <a:cubicBezTo>
                  <a:pt x="516143" y="-6107"/>
                  <a:pt x="552777" y="3104"/>
                  <a:pt x="590939" y="6284"/>
                </a:cubicBezTo>
                <a:cubicBezTo>
                  <a:pt x="637058" y="21657"/>
                  <a:pt x="616532" y="12861"/>
                  <a:pt x="653143" y="31165"/>
                </a:cubicBezTo>
                <a:cubicBezTo>
                  <a:pt x="659363" y="37386"/>
                  <a:pt x="664344" y="45165"/>
                  <a:pt x="671804" y="49827"/>
                </a:cubicBezTo>
                <a:cubicBezTo>
                  <a:pt x="681273" y="55745"/>
                  <a:pt x="694328" y="55119"/>
                  <a:pt x="702906" y="62267"/>
                </a:cubicBezTo>
                <a:cubicBezTo>
                  <a:pt x="707943" y="66465"/>
                  <a:pt x="705490" y="75473"/>
                  <a:pt x="709127" y="80929"/>
                </a:cubicBezTo>
                <a:cubicBezTo>
                  <a:pt x="714007" y="88248"/>
                  <a:pt x="721568" y="93370"/>
                  <a:pt x="727788" y="99590"/>
                </a:cubicBezTo>
                <a:cubicBezTo>
                  <a:pt x="734591" y="126803"/>
                  <a:pt x="731992" y="124053"/>
                  <a:pt x="746449" y="149353"/>
                </a:cubicBezTo>
                <a:cubicBezTo>
                  <a:pt x="750158" y="155844"/>
                  <a:pt x="753604" y="162728"/>
                  <a:pt x="758890" y="168014"/>
                </a:cubicBezTo>
                <a:cubicBezTo>
                  <a:pt x="764176" y="173300"/>
                  <a:pt x="771331" y="176308"/>
                  <a:pt x="777551" y="180455"/>
                </a:cubicBezTo>
                <a:cubicBezTo>
                  <a:pt x="778203" y="183061"/>
                  <a:pt x="786558" y="219190"/>
                  <a:pt x="789992" y="223998"/>
                </a:cubicBezTo>
                <a:cubicBezTo>
                  <a:pt x="796809" y="233542"/>
                  <a:pt x="806579" y="240586"/>
                  <a:pt x="814873" y="248880"/>
                </a:cubicBezTo>
                <a:cubicBezTo>
                  <a:pt x="825265" y="300837"/>
                  <a:pt x="810870" y="263537"/>
                  <a:pt x="852196" y="304863"/>
                </a:cubicBezTo>
                <a:cubicBezTo>
                  <a:pt x="857483" y="310150"/>
                  <a:pt x="859714" y="317899"/>
                  <a:pt x="864637" y="323525"/>
                </a:cubicBezTo>
                <a:cubicBezTo>
                  <a:pt x="874292" y="334559"/>
                  <a:pt x="886084" y="343593"/>
                  <a:pt x="895739" y="354627"/>
                </a:cubicBezTo>
                <a:cubicBezTo>
                  <a:pt x="900662" y="360253"/>
                  <a:pt x="902504" y="368423"/>
                  <a:pt x="908180" y="373288"/>
                </a:cubicBezTo>
                <a:cubicBezTo>
                  <a:pt x="931794" y="393529"/>
                  <a:pt x="957943" y="410610"/>
                  <a:pt x="982824" y="429271"/>
                </a:cubicBezTo>
                <a:cubicBezTo>
                  <a:pt x="991118" y="435492"/>
                  <a:pt x="1000959" y="440061"/>
                  <a:pt x="1007706" y="447933"/>
                </a:cubicBezTo>
                <a:cubicBezTo>
                  <a:pt x="1020147" y="462447"/>
                  <a:pt x="1032241" y="477267"/>
                  <a:pt x="1045029" y="491476"/>
                </a:cubicBezTo>
                <a:cubicBezTo>
                  <a:pt x="1050914" y="498015"/>
                  <a:pt x="1058058" y="503379"/>
                  <a:pt x="1063690" y="510137"/>
                </a:cubicBezTo>
                <a:cubicBezTo>
                  <a:pt x="1068476" y="515880"/>
                  <a:pt x="1070845" y="523512"/>
                  <a:pt x="1076131" y="528798"/>
                </a:cubicBezTo>
                <a:cubicBezTo>
                  <a:pt x="1094960" y="547627"/>
                  <a:pt x="1098322" y="546562"/>
                  <a:pt x="1119673" y="553680"/>
                </a:cubicBezTo>
                <a:cubicBezTo>
                  <a:pt x="1130040" y="564047"/>
                  <a:pt x="1139046" y="575985"/>
                  <a:pt x="1150775" y="584782"/>
                </a:cubicBezTo>
                <a:cubicBezTo>
                  <a:pt x="1156021" y="588716"/>
                  <a:pt x="1164458" y="586735"/>
                  <a:pt x="1169437" y="591002"/>
                </a:cubicBezTo>
                <a:cubicBezTo>
                  <a:pt x="1220151" y="634470"/>
                  <a:pt x="1170987" y="614327"/>
                  <a:pt x="1212980" y="628325"/>
                </a:cubicBezTo>
                <a:cubicBezTo>
                  <a:pt x="1256737" y="683022"/>
                  <a:pt x="1217557" y="639358"/>
                  <a:pt x="1262743" y="678088"/>
                </a:cubicBezTo>
                <a:cubicBezTo>
                  <a:pt x="1269422" y="683813"/>
                  <a:pt x="1273766" y="692385"/>
                  <a:pt x="1281404" y="696749"/>
                </a:cubicBezTo>
                <a:cubicBezTo>
                  <a:pt x="1288827" y="700991"/>
                  <a:pt x="1297992" y="700896"/>
                  <a:pt x="1306286" y="702969"/>
                </a:cubicBezTo>
                <a:cubicBezTo>
                  <a:pt x="1318727" y="713336"/>
                  <a:pt x="1330341" y="724784"/>
                  <a:pt x="1343608" y="734071"/>
                </a:cubicBezTo>
                <a:cubicBezTo>
                  <a:pt x="1357582" y="743853"/>
                  <a:pt x="1371553" y="747533"/>
                  <a:pt x="1387151" y="752733"/>
                </a:cubicBezTo>
                <a:cubicBezTo>
                  <a:pt x="1401665" y="763100"/>
                  <a:pt x="1415035" y="775294"/>
                  <a:pt x="1430694" y="783835"/>
                </a:cubicBezTo>
                <a:cubicBezTo>
                  <a:pt x="1438199" y="787929"/>
                  <a:pt x="1447638" y="786880"/>
                  <a:pt x="1455575" y="790055"/>
                </a:cubicBezTo>
                <a:cubicBezTo>
                  <a:pt x="1468490" y="795221"/>
                  <a:pt x="1480457" y="802496"/>
                  <a:pt x="1492898" y="808716"/>
                </a:cubicBezTo>
                <a:cubicBezTo>
                  <a:pt x="1540181" y="855999"/>
                  <a:pt x="1496722" y="819958"/>
                  <a:pt x="1536441" y="839818"/>
                </a:cubicBezTo>
                <a:cubicBezTo>
                  <a:pt x="1563354" y="853275"/>
                  <a:pt x="1551615" y="857616"/>
                  <a:pt x="1586204" y="870920"/>
                </a:cubicBezTo>
                <a:cubicBezTo>
                  <a:pt x="1602163" y="877058"/>
                  <a:pt x="1619379" y="879214"/>
                  <a:pt x="1635967" y="883361"/>
                </a:cubicBezTo>
                <a:cubicBezTo>
                  <a:pt x="1648408" y="893728"/>
                  <a:pt x="1659815" y="905480"/>
                  <a:pt x="1673290" y="914463"/>
                </a:cubicBezTo>
                <a:cubicBezTo>
                  <a:pt x="1678648" y="918035"/>
                  <a:pt x="1713510" y="926073"/>
                  <a:pt x="1716833" y="926904"/>
                </a:cubicBezTo>
                <a:cubicBezTo>
                  <a:pt x="1731347" y="937271"/>
                  <a:pt x="1746570" y="946711"/>
                  <a:pt x="1760375" y="958006"/>
                </a:cubicBezTo>
                <a:cubicBezTo>
                  <a:pt x="1771199" y="966862"/>
                  <a:pt x="1787827" y="989965"/>
                  <a:pt x="1803918" y="995329"/>
                </a:cubicBezTo>
                <a:cubicBezTo>
                  <a:pt x="1809819" y="997296"/>
                  <a:pt x="1816359" y="995329"/>
                  <a:pt x="1822580" y="995329"/>
                </a:cubicBez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cxnSp>
        <p:nvCxnSpPr>
          <p:cNvPr id="20" name="Straight Connector 19">
            <a:extLst>
              <a:ext uri="{FF2B5EF4-FFF2-40B4-BE49-F238E27FC236}">
                <a16:creationId xmlns:a16="http://schemas.microsoft.com/office/drawing/2014/main" id="{8519CD5C-AFA7-44C6-89B6-FFD422698835}"/>
              </a:ext>
            </a:extLst>
          </p:cNvPr>
          <p:cNvCxnSpPr>
            <a:cxnSpLocks/>
          </p:cNvCxnSpPr>
          <p:nvPr/>
        </p:nvCxnSpPr>
        <p:spPr bwMode="auto">
          <a:xfrm rot="10800000">
            <a:off x="6400800" y="4972110"/>
            <a:ext cx="0" cy="1524000"/>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21" name="TextBox 20">
            <a:extLst>
              <a:ext uri="{FF2B5EF4-FFF2-40B4-BE49-F238E27FC236}">
                <a16:creationId xmlns:a16="http://schemas.microsoft.com/office/drawing/2014/main" id="{F86F6E86-1DF0-4FD0-839A-7B11ECE24254}"/>
              </a:ext>
            </a:extLst>
          </p:cNvPr>
          <p:cNvSpPr txBox="1"/>
          <p:nvPr/>
        </p:nvSpPr>
        <p:spPr>
          <a:xfrm>
            <a:off x="6019800" y="4800600"/>
            <a:ext cx="380994" cy="40011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p</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cxnSp>
        <p:nvCxnSpPr>
          <p:cNvPr id="22" name="Straight Connector 21">
            <a:extLst>
              <a:ext uri="{FF2B5EF4-FFF2-40B4-BE49-F238E27FC236}">
                <a16:creationId xmlns:a16="http://schemas.microsoft.com/office/drawing/2014/main" id="{78348437-737C-4B70-A7B9-4D5440E84480}"/>
              </a:ext>
            </a:extLst>
          </p:cNvPr>
          <p:cNvCxnSpPr>
            <a:cxnSpLocks/>
          </p:cNvCxnSpPr>
          <p:nvPr/>
        </p:nvCxnSpPr>
        <p:spPr bwMode="auto">
          <a:xfrm flipV="1">
            <a:off x="6400800" y="6496110"/>
            <a:ext cx="2057400" cy="1"/>
          </a:xfrm>
          <a:prstGeom prst="line">
            <a:avLst/>
          </a:prstGeom>
          <a:solidFill>
            <a:schemeClr val="accent1"/>
          </a:solidFill>
          <a:ln w="19050" cap="flat" cmpd="sng" algn="ctr">
            <a:solidFill>
              <a:schemeClr val="bg2"/>
            </a:solidFill>
            <a:prstDash val="solid"/>
            <a:round/>
            <a:headEnd type="none" w="med" len="med"/>
            <a:tailEnd type="triangle" w="lg" len="lg"/>
          </a:ln>
          <a:effectLst/>
        </p:spPr>
      </p:cxnSp>
      <p:sp>
        <p:nvSpPr>
          <p:cNvPr id="23" name="TextBox 22">
            <a:extLst>
              <a:ext uri="{FF2B5EF4-FFF2-40B4-BE49-F238E27FC236}">
                <a16:creationId xmlns:a16="http://schemas.microsoft.com/office/drawing/2014/main" id="{DCC0A63E-5591-479E-BF6D-A6600C0A783C}"/>
              </a:ext>
            </a:extLst>
          </p:cNvPr>
          <p:cNvSpPr txBox="1"/>
          <p:nvPr/>
        </p:nvSpPr>
        <p:spPr>
          <a:xfrm>
            <a:off x="6324609" y="6507779"/>
            <a:ext cx="2362189"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Monthly </a:t>
            </a:r>
            <a:r>
              <a:rPr kumimoji="0" lang="en-US" sz="1600" b="0" i="0" u="none" strike="noStrike" kern="1200" cap="none" spc="0" normalizeH="0" baseline="0" noProof="0" dirty="0" err="1">
                <a:ln>
                  <a:noFill/>
                </a:ln>
                <a:solidFill>
                  <a:srgbClr val="202122"/>
                </a:solidFill>
                <a:effectLst/>
                <a:uLnTx/>
                <a:uFillTx/>
                <a:latin typeface="Arial" panose="020B0604020202020204" pitchFamily="34" charset="0"/>
                <a:ea typeface="+mn-ea"/>
                <a:cs typeface="+mn-cs"/>
              </a:rPr>
              <a:t>Precip</a:t>
            </a:r>
            <a:r>
              <a:rPr kumimoji="0" lang="en-US" sz="1600" b="0" i="0" u="none" strike="noStrike" kern="1200" cap="none" spc="0" normalizeH="0" baseline="0" noProof="0" dirty="0">
                <a:ln>
                  <a:noFill/>
                </a:ln>
                <a:solidFill>
                  <a:srgbClr val="202122"/>
                </a:solidFill>
                <a:effectLst/>
                <a:uLnTx/>
                <a:uFillTx/>
                <a:latin typeface="Arial" panose="020B0604020202020204" pitchFamily="34" charset="0"/>
                <a:ea typeface="+mn-ea"/>
                <a:cs typeface="+mn-cs"/>
              </a:rPr>
              <a:t> Anomaly</a:t>
            </a:r>
            <a:endPar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9" name="Freeform: Shape 18">
            <a:extLst>
              <a:ext uri="{FF2B5EF4-FFF2-40B4-BE49-F238E27FC236}">
                <a16:creationId xmlns:a16="http://schemas.microsoft.com/office/drawing/2014/main" id="{A4213276-F238-4E28-8AFF-BA749F23EB24}"/>
              </a:ext>
            </a:extLst>
          </p:cNvPr>
          <p:cNvSpPr/>
          <p:nvPr/>
        </p:nvSpPr>
        <p:spPr bwMode="auto">
          <a:xfrm>
            <a:off x="6568751" y="5212702"/>
            <a:ext cx="1940767" cy="1237930"/>
          </a:xfrm>
          <a:custGeom>
            <a:avLst/>
            <a:gdLst>
              <a:gd name="connsiteX0" fmla="*/ 0 w 1940767"/>
              <a:gd name="connsiteY0" fmla="*/ 1231641 h 1237930"/>
              <a:gd name="connsiteX1" fmla="*/ 31102 w 1940767"/>
              <a:gd name="connsiteY1" fmla="*/ 1237861 h 1237930"/>
              <a:gd name="connsiteX2" fmla="*/ 149290 w 1940767"/>
              <a:gd name="connsiteY2" fmla="*/ 1206759 h 1237930"/>
              <a:gd name="connsiteX3" fmla="*/ 217714 w 1940767"/>
              <a:gd name="connsiteY3" fmla="*/ 1194318 h 1237930"/>
              <a:gd name="connsiteX4" fmla="*/ 273698 w 1940767"/>
              <a:gd name="connsiteY4" fmla="*/ 1175657 h 1237930"/>
              <a:gd name="connsiteX5" fmla="*/ 304800 w 1940767"/>
              <a:gd name="connsiteY5" fmla="*/ 1156996 h 1237930"/>
              <a:gd name="connsiteX6" fmla="*/ 335902 w 1940767"/>
              <a:gd name="connsiteY6" fmla="*/ 1132114 h 1237930"/>
              <a:gd name="connsiteX7" fmla="*/ 360784 w 1940767"/>
              <a:gd name="connsiteY7" fmla="*/ 1125894 h 1237930"/>
              <a:gd name="connsiteX8" fmla="*/ 385665 w 1940767"/>
              <a:gd name="connsiteY8" fmla="*/ 1094792 h 1237930"/>
              <a:gd name="connsiteX9" fmla="*/ 410547 w 1940767"/>
              <a:gd name="connsiteY9" fmla="*/ 1057469 h 1237930"/>
              <a:gd name="connsiteX10" fmla="*/ 441649 w 1940767"/>
              <a:gd name="connsiteY10" fmla="*/ 1020147 h 1237930"/>
              <a:gd name="connsiteX11" fmla="*/ 472751 w 1940767"/>
              <a:gd name="connsiteY11" fmla="*/ 957943 h 1237930"/>
              <a:gd name="connsiteX12" fmla="*/ 497633 w 1940767"/>
              <a:gd name="connsiteY12" fmla="*/ 877078 h 1237930"/>
              <a:gd name="connsiteX13" fmla="*/ 510073 w 1940767"/>
              <a:gd name="connsiteY13" fmla="*/ 839755 h 1237930"/>
              <a:gd name="connsiteX14" fmla="*/ 516294 w 1940767"/>
              <a:gd name="connsiteY14" fmla="*/ 808653 h 1237930"/>
              <a:gd name="connsiteX15" fmla="*/ 553616 w 1940767"/>
              <a:gd name="connsiteY15" fmla="*/ 734008 h 1237930"/>
              <a:gd name="connsiteX16" fmla="*/ 584718 w 1940767"/>
              <a:gd name="connsiteY16" fmla="*/ 671804 h 1237930"/>
              <a:gd name="connsiteX17" fmla="*/ 603380 w 1940767"/>
              <a:gd name="connsiteY17" fmla="*/ 615820 h 1237930"/>
              <a:gd name="connsiteX18" fmla="*/ 622041 w 1940767"/>
              <a:gd name="connsiteY18" fmla="*/ 578498 h 1237930"/>
              <a:gd name="connsiteX19" fmla="*/ 634482 w 1940767"/>
              <a:gd name="connsiteY19" fmla="*/ 541176 h 1237930"/>
              <a:gd name="connsiteX20" fmla="*/ 659363 w 1940767"/>
              <a:gd name="connsiteY20" fmla="*/ 503853 h 1237930"/>
              <a:gd name="connsiteX21" fmla="*/ 665584 w 1940767"/>
              <a:gd name="connsiteY21" fmla="*/ 472751 h 1237930"/>
              <a:gd name="connsiteX22" fmla="*/ 671804 w 1940767"/>
              <a:gd name="connsiteY22" fmla="*/ 447869 h 1237930"/>
              <a:gd name="connsiteX23" fmla="*/ 678025 w 1940767"/>
              <a:gd name="connsiteY23" fmla="*/ 410547 h 1237930"/>
              <a:gd name="connsiteX24" fmla="*/ 702906 w 1940767"/>
              <a:gd name="connsiteY24" fmla="*/ 385665 h 1237930"/>
              <a:gd name="connsiteX25" fmla="*/ 721567 w 1940767"/>
              <a:gd name="connsiteY25" fmla="*/ 329682 h 1237930"/>
              <a:gd name="connsiteX26" fmla="*/ 734008 w 1940767"/>
              <a:gd name="connsiteY26" fmla="*/ 298580 h 1237930"/>
              <a:gd name="connsiteX27" fmla="*/ 746449 w 1940767"/>
              <a:gd name="connsiteY27" fmla="*/ 248816 h 1237930"/>
              <a:gd name="connsiteX28" fmla="*/ 771331 w 1940767"/>
              <a:gd name="connsiteY28" fmla="*/ 205274 h 1237930"/>
              <a:gd name="connsiteX29" fmla="*/ 777551 w 1940767"/>
              <a:gd name="connsiteY29" fmla="*/ 143069 h 1237930"/>
              <a:gd name="connsiteX30" fmla="*/ 796212 w 1940767"/>
              <a:gd name="connsiteY30" fmla="*/ 130629 h 1237930"/>
              <a:gd name="connsiteX31" fmla="*/ 839755 w 1940767"/>
              <a:gd name="connsiteY31" fmla="*/ 87086 h 1237930"/>
              <a:gd name="connsiteX32" fmla="*/ 864637 w 1940767"/>
              <a:gd name="connsiteY32" fmla="*/ 55984 h 1237930"/>
              <a:gd name="connsiteX33" fmla="*/ 889518 w 1940767"/>
              <a:gd name="connsiteY33" fmla="*/ 49763 h 1237930"/>
              <a:gd name="connsiteX34" fmla="*/ 908180 w 1940767"/>
              <a:gd name="connsiteY34" fmla="*/ 37322 h 1237930"/>
              <a:gd name="connsiteX35" fmla="*/ 957943 w 1940767"/>
              <a:gd name="connsiteY35" fmla="*/ 24882 h 1237930"/>
              <a:gd name="connsiteX36" fmla="*/ 982825 w 1940767"/>
              <a:gd name="connsiteY36" fmla="*/ 12441 h 1237930"/>
              <a:gd name="connsiteX37" fmla="*/ 1001486 w 1940767"/>
              <a:gd name="connsiteY37" fmla="*/ 0 h 1237930"/>
              <a:gd name="connsiteX38" fmla="*/ 1051249 w 1940767"/>
              <a:gd name="connsiteY38" fmla="*/ 12441 h 1237930"/>
              <a:gd name="connsiteX39" fmla="*/ 1082351 w 1940767"/>
              <a:gd name="connsiteY39" fmla="*/ 18661 h 1237930"/>
              <a:gd name="connsiteX40" fmla="*/ 1101012 w 1940767"/>
              <a:gd name="connsiteY40" fmla="*/ 31102 h 1237930"/>
              <a:gd name="connsiteX41" fmla="*/ 1132114 w 1940767"/>
              <a:gd name="connsiteY41" fmla="*/ 37322 h 1237930"/>
              <a:gd name="connsiteX42" fmla="*/ 1175657 w 1940767"/>
              <a:gd name="connsiteY42" fmla="*/ 80865 h 1237930"/>
              <a:gd name="connsiteX43" fmla="*/ 1206759 w 1940767"/>
              <a:gd name="connsiteY43" fmla="*/ 149290 h 1237930"/>
              <a:gd name="connsiteX44" fmla="*/ 1237861 w 1940767"/>
              <a:gd name="connsiteY44" fmla="*/ 223935 h 1237930"/>
              <a:gd name="connsiteX45" fmla="*/ 1250302 w 1940767"/>
              <a:gd name="connsiteY45" fmla="*/ 248816 h 1237930"/>
              <a:gd name="connsiteX46" fmla="*/ 1262743 w 1940767"/>
              <a:gd name="connsiteY46" fmla="*/ 304800 h 1237930"/>
              <a:gd name="connsiteX47" fmla="*/ 1275184 w 1940767"/>
              <a:gd name="connsiteY47" fmla="*/ 335902 h 1237930"/>
              <a:gd name="connsiteX48" fmla="*/ 1281404 w 1940767"/>
              <a:gd name="connsiteY48" fmla="*/ 367004 h 1237930"/>
              <a:gd name="connsiteX49" fmla="*/ 1300065 w 1940767"/>
              <a:gd name="connsiteY49" fmla="*/ 410547 h 1237930"/>
              <a:gd name="connsiteX50" fmla="*/ 1318727 w 1940767"/>
              <a:gd name="connsiteY50" fmla="*/ 454090 h 1237930"/>
              <a:gd name="connsiteX51" fmla="*/ 1337388 w 1940767"/>
              <a:gd name="connsiteY51" fmla="*/ 503853 h 1237930"/>
              <a:gd name="connsiteX52" fmla="*/ 1368490 w 1940767"/>
              <a:gd name="connsiteY52" fmla="*/ 578498 h 1237930"/>
              <a:gd name="connsiteX53" fmla="*/ 1387151 w 1940767"/>
              <a:gd name="connsiteY53" fmla="*/ 640702 h 1237930"/>
              <a:gd name="connsiteX54" fmla="*/ 1412033 w 1940767"/>
              <a:gd name="connsiteY54" fmla="*/ 665584 h 1237930"/>
              <a:gd name="connsiteX55" fmla="*/ 1436914 w 1940767"/>
              <a:gd name="connsiteY55" fmla="*/ 721567 h 1237930"/>
              <a:gd name="connsiteX56" fmla="*/ 1468016 w 1940767"/>
              <a:gd name="connsiteY56" fmla="*/ 777551 h 1237930"/>
              <a:gd name="connsiteX57" fmla="*/ 1486678 w 1940767"/>
              <a:gd name="connsiteY57" fmla="*/ 796212 h 1237930"/>
              <a:gd name="connsiteX58" fmla="*/ 1505339 w 1940767"/>
              <a:gd name="connsiteY58" fmla="*/ 821094 h 1237930"/>
              <a:gd name="connsiteX59" fmla="*/ 1524000 w 1940767"/>
              <a:gd name="connsiteY59" fmla="*/ 839755 h 1237930"/>
              <a:gd name="connsiteX60" fmla="*/ 1561322 w 1940767"/>
              <a:gd name="connsiteY60" fmla="*/ 883298 h 1237930"/>
              <a:gd name="connsiteX61" fmla="*/ 1592425 w 1940767"/>
              <a:gd name="connsiteY61" fmla="*/ 920620 h 1237930"/>
              <a:gd name="connsiteX62" fmla="*/ 1617306 w 1940767"/>
              <a:gd name="connsiteY62" fmla="*/ 964163 h 1237930"/>
              <a:gd name="connsiteX63" fmla="*/ 1635967 w 1940767"/>
              <a:gd name="connsiteY63" fmla="*/ 1001486 h 1237930"/>
              <a:gd name="connsiteX64" fmla="*/ 1648408 w 1940767"/>
              <a:gd name="connsiteY64" fmla="*/ 1032588 h 1237930"/>
              <a:gd name="connsiteX65" fmla="*/ 1685731 w 1940767"/>
              <a:gd name="connsiteY65" fmla="*/ 1063690 h 1237930"/>
              <a:gd name="connsiteX66" fmla="*/ 1698171 w 1940767"/>
              <a:gd name="connsiteY66" fmla="*/ 1082351 h 1237930"/>
              <a:gd name="connsiteX67" fmla="*/ 1729273 w 1940767"/>
              <a:gd name="connsiteY67" fmla="*/ 1101012 h 1237930"/>
              <a:gd name="connsiteX68" fmla="*/ 1754155 w 1940767"/>
              <a:gd name="connsiteY68" fmla="*/ 1119674 h 1237930"/>
              <a:gd name="connsiteX69" fmla="*/ 1772816 w 1940767"/>
              <a:gd name="connsiteY69" fmla="*/ 1138335 h 1237930"/>
              <a:gd name="connsiteX70" fmla="*/ 1791478 w 1940767"/>
              <a:gd name="connsiteY70" fmla="*/ 1144555 h 1237930"/>
              <a:gd name="connsiteX71" fmla="*/ 1847461 w 1940767"/>
              <a:gd name="connsiteY71" fmla="*/ 1181878 h 1237930"/>
              <a:gd name="connsiteX72" fmla="*/ 1866122 w 1940767"/>
              <a:gd name="connsiteY72" fmla="*/ 1188098 h 1237930"/>
              <a:gd name="connsiteX73" fmla="*/ 1915886 w 1940767"/>
              <a:gd name="connsiteY73" fmla="*/ 1206759 h 1237930"/>
              <a:gd name="connsiteX74" fmla="*/ 1940767 w 1940767"/>
              <a:gd name="connsiteY74" fmla="*/ 1225420 h 123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940767" h="1237930">
                <a:moveTo>
                  <a:pt x="0" y="1231641"/>
                </a:moveTo>
                <a:cubicBezTo>
                  <a:pt x="10367" y="1233714"/>
                  <a:pt x="20553" y="1238564"/>
                  <a:pt x="31102" y="1237861"/>
                </a:cubicBezTo>
                <a:cubicBezTo>
                  <a:pt x="140188" y="1230588"/>
                  <a:pt x="47577" y="1223710"/>
                  <a:pt x="149290" y="1206759"/>
                </a:cubicBezTo>
                <a:cubicBezTo>
                  <a:pt x="159716" y="1205021"/>
                  <a:pt x="205534" y="1197798"/>
                  <a:pt x="217714" y="1194318"/>
                </a:cubicBezTo>
                <a:cubicBezTo>
                  <a:pt x="236628" y="1188914"/>
                  <a:pt x="256830" y="1185777"/>
                  <a:pt x="273698" y="1175657"/>
                </a:cubicBezTo>
                <a:cubicBezTo>
                  <a:pt x="284065" y="1169437"/>
                  <a:pt x="294895" y="1163929"/>
                  <a:pt x="304800" y="1156996"/>
                </a:cubicBezTo>
                <a:cubicBezTo>
                  <a:pt x="315677" y="1149382"/>
                  <a:pt x="324296" y="1138562"/>
                  <a:pt x="335902" y="1132114"/>
                </a:cubicBezTo>
                <a:cubicBezTo>
                  <a:pt x="343375" y="1127962"/>
                  <a:pt x="352490" y="1127967"/>
                  <a:pt x="360784" y="1125894"/>
                </a:cubicBezTo>
                <a:cubicBezTo>
                  <a:pt x="374791" y="1083871"/>
                  <a:pt x="355365" y="1129421"/>
                  <a:pt x="385665" y="1094792"/>
                </a:cubicBezTo>
                <a:cubicBezTo>
                  <a:pt x="395511" y="1083539"/>
                  <a:pt x="400975" y="1068956"/>
                  <a:pt x="410547" y="1057469"/>
                </a:cubicBezTo>
                <a:lnTo>
                  <a:pt x="441649" y="1020147"/>
                </a:lnTo>
                <a:cubicBezTo>
                  <a:pt x="461430" y="960801"/>
                  <a:pt x="423518" y="1070475"/>
                  <a:pt x="472751" y="957943"/>
                </a:cubicBezTo>
                <a:cubicBezTo>
                  <a:pt x="495631" y="905647"/>
                  <a:pt x="485982" y="915915"/>
                  <a:pt x="497633" y="877078"/>
                </a:cubicBezTo>
                <a:cubicBezTo>
                  <a:pt x="501401" y="864517"/>
                  <a:pt x="506623" y="852407"/>
                  <a:pt x="510073" y="839755"/>
                </a:cubicBezTo>
                <a:cubicBezTo>
                  <a:pt x="512855" y="829555"/>
                  <a:pt x="512951" y="818683"/>
                  <a:pt x="516294" y="808653"/>
                </a:cubicBezTo>
                <a:cubicBezTo>
                  <a:pt x="528007" y="773516"/>
                  <a:pt x="535797" y="763707"/>
                  <a:pt x="553616" y="734008"/>
                </a:cubicBezTo>
                <a:cubicBezTo>
                  <a:pt x="568710" y="658545"/>
                  <a:pt x="545360" y="750520"/>
                  <a:pt x="584718" y="671804"/>
                </a:cubicBezTo>
                <a:cubicBezTo>
                  <a:pt x="593515" y="654210"/>
                  <a:pt x="594583" y="633414"/>
                  <a:pt x="603380" y="615820"/>
                </a:cubicBezTo>
                <a:cubicBezTo>
                  <a:pt x="609600" y="603379"/>
                  <a:pt x="616691" y="591337"/>
                  <a:pt x="622041" y="578498"/>
                </a:cubicBezTo>
                <a:cubicBezTo>
                  <a:pt x="627085" y="566393"/>
                  <a:pt x="627208" y="552087"/>
                  <a:pt x="634482" y="541176"/>
                </a:cubicBezTo>
                <a:lnTo>
                  <a:pt x="659363" y="503853"/>
                </a:lnTo>
                <a:cubicBezTo>
                  <a:pt x="661437" y="493486"/>
                  <a:pt x="663290" y="483072"/>
                  <a:pt x="665584" y="472751"/>
                </a:cubicBezTo>
                <a:cubicBezTo>
                  <a:pt x="667439" y="464405"/>
                  <a:pt x="670127" y="456252"/>
                  <a:pt x="671804" y="447869"/>
                </a:cubicBezTo>
                <a:cubicBezTo>
                  <a:pt x="674278" y="435502"/>
                  <a:pt x="672385" y="421828"/>
                  <a:pt x="678025" y="410547"/>
                </a:cubicBezTo>
                <a:cubicBezTo>
                  <a:pt x="683270" y="400056"/>
                  <a:pt x="694612" y="393959"/>
                  <a:pt x="702906" y="385665"/>
                </a:cubicBezTo>
                <a:cubicBezTo>
                  <a:pt x="741846" y="288316"/>
                  <a:pt x="694781" y="410039"/>
                  <a:pt x="721567" y="329682"/>
                </a:cubicBezTo>
                <a:cubicBezTo>
                  <a:pt x="725098" y="319089"/>
                  <a:pt x="730724" y="309252"/>
                  <a:pt x="734008" y="298580"/>
                </a:cubicBezTo>
                <a:cubicBezTo>
                  <a:pt x="739036" y="282238"/>
                  <a:pt x="740099" y="264692"/>
                  <a:pt x="746449" y="248816"/>
                </a:cubicBezTo>
                <a:cubicBezTo>
                  <a:pt x="752657" y="233295"/>
                  <a:pt x="763037" y="219788"/>
                  <a:pt x="771331" y="205274"/>
                </a:cubicBezTo>
                <a:cubicBezTo>
                  <a:pt x="773404" y="184539"/>
                  <a:pt x="770961" y="162838"/>
                  <a:pt x="777551" y="143069"/>
                </a:cubicBezTo>
                <a:cubicBezTo>
                  <a:pt x="779915" y="135977"/>
                  <a:pt x="791289" y="136255"/>
                  <a:pt x="796212" y="130629"/>
                </a:cubicBezTo>
                <a:cubicBezTo>
                  <a:pt x="837313" y="83657"/>
                  <a:pt x="801392" y="99873"/>
                  <a:pt x="839755" y="87086"/>
                </a:cubicBezTo>
                <a:cubicBezTo>
                  <a:pt x="848049" y="76719"/>
                  <a:pt x="854016" y="63950"/>
                  <a:pt x="864637" y="55984"/>
                </a:cubicBezTo>
                <a:cubicBezTo>
                  <a:pt x="871476" y="50855"/>
                  <a:pt x="881660" y="53131"/>
                  <a:pt x="889518" y="49763"/>
                </a:cubicBezTo>
                <a:cubicBezTo>
                  <a:pt x="896390" y="46818"/>
                  <a:pt x="901493" y="40665"/>
                  <a:pt x="908180" y="37322"/>
                </a:cubicBezTo>
                <a:cubicBezTo>
                  <a:pt x="920931" y="30947"/>
                  <a:pt x="946114" y="27248"/>
                  <a:pt x="957943" y="24882"/>
                </a:cubicBezTo>
                <a:cubicBezTo>
                  <a:pt x="966237" y="20735"/>
                  <a:pt x="974774" y="17042"/>
                  <a:pt x="982825" y="12441"/>
                </a:cubicBezTo>
                <a:cubicBezTo>
                  <a:pt x="989316" y="8732"/>
                  <a:pt x="994010" y="0"/>
                  <a:pt x="1001486" y="0"/>
                </a:cubicBezTo>
                <a:cubicBezTo>
                  <a:pt x="1018584" y="0"/>
                  <a:pt x="1034589" y="8596"/>
                  <a:pt x="1051249" y="12441"/>
                </a:cubicBezTo>
                <a:cubicBezTo>
                  <a:pt x="1061551" y="14818"/>
                  <a:pt x="1071984" y="16588"/>
                  <a:pt x="1082351" y="18661"/>
                </a:cubicBezTo>
                <a:cubicBezTo>
                  <a:pt x="1088571" y="22808"/>
                  <a:pt x="1094012" y="28477"/>
                  <a:pt x="1101012" y="31102"/>
                </a:cubicBezTo>
                <a:cubicBezTo>
                  <a:pt x="1110911" y="34814"/>
                  <a:pt x="1123317" y="31457"/>
                  <a:pt x="1132114" y="37322"/>
                </a:cubicBezTo>
                <a:cubicBezTo>
                  <a:pt x="1149193" y="48708"/>
                  <a:pt x="1175657" y="80865"/>
                  <a:pt x="1175657" y="80865"/>
                </a:cubicBezTo>
                <a:cubicBezTo>
                  <a:pt x="1206357" y="172966"/>
                  <a:pt x="1168042" y="67016"/>
                  <a:pt x="1206759" y="149290"/>
                </a:cubicBezTo>
                <a:cubicBezTo>
                  <a:pt x="1218236" y="173680"/>
                  <a:pt x="1225806" y="199826"/>
                  <a:pt x="1237861" y="223935"/>
                </a:cubicBezTo>
                <a:cubicBezTo>
                  <a:pt x="1242008" y="232229"/>
                  <a:pt x="1246649" y="240293"/>
                  <a:pt x="1250302" y="248816"/>
                </a:cubicBezTo>
                <a:cubicBezTo>
                  <a:pt x="1262044" y="276213"/>
                  <a:pt x="1252494" y="267223"/>
                  <a:pt x="1262743" y="304800"/>
                </a:cubicBezTo>
                <a:cubicBezTo>
                  <a:pt x="1265681" y="315573"/>
                  <a:pt x="1271037" y="325535"/>
                  <a:pt x="1275184" y="335902"/>
                </a:cubicBezTo>
                <a:cubicBezTo>
                  <a:pt x="1277257" y="346269"/>
                  <a:pt x="1278061" y="356974"/>
                  <a:pt x="1281404" y="367004"/>
                </a:cubicBezTo>
                <a:cubicBezTo>
                  <a:pt x="1286397" y="381985"/>
                  <a:pt x="1294200" y="395885"/>
                  <a:pt x="1300065" y="410547"/>
                </a:cubicBezTo>
                <a:cubicBezTo>
                  <a:pt x="1318368" y="456304"/>
                  <a:pt x="1290414" y="397465"/>
                  <a:pt x="1318727" y="454090"/>
                </a:cubicBezTo>
                <a:cubicBezTo>
                  <a:pt x="1339356" y="557242"/>
                  <a:pt x="1309930" y="430631"/>
                  <a:pt x="1337388" y="503853"/>
                </a:cubicBezTo>
                <a:cubicBezTo>
                  <a:pt x="1371066" y="593661"/>
                  <a:pt x="1300131" y="458871"/>
                  <a:pt x="1368490" y="578498"/>
                </a:cubicBezTo>
                <a:cubicBezTo>
                  <a:pt x="1372250" y="593537"/>
                  <a:pt x="1380659" y="629882"/>
                  <a:pt x="1387151" y="640702"/>
                </a:cubicBezTo>
                <a:cubicBezTo>
                  <a:pt x="1393186" y="650760"/>
                  <a:pt x="1403739" y="657290"/>
                  <a:pt x="1412033" y="665584"/>
                </a:cubicBezTo>
                <a:cubicBezTo>
                  <a:pt x="1422836" y="719601"/>
                  <a:pt x="1409409" y="675726"/>
                  <a:pt x="1436914" y="721567"/>
                </a:cubicBezTo>
                <a:cubicBezTo>
                  <a:pt x="1450520" y="744244"/>
                  <a:pt x="1452375" y="758782"/>
                  <a:pt x="1468016" y="777551"/>
                </a:cubicBezTo>
                <a:cubicBezTo>
                  <a:pt x="1473648" y="784309"/>
                  <a:pt x="1480953" y="789533"/>
                  <a:pt x="1486678" y="796212"/>
                </a:cubicBezTo>
                <a:cubicBezTo>
                  <a:pt x="1493425" y="804083"/>
                  <a:pt x="1498592" y="813222"/>
                  <a:pt x="1505339" y="821094"/>
                </a:cubicBezTo>
                <a:cubicBezTo>
                  <a:pt x="1511064" y="827773"/>
                  <a:pt x="1518115" y="833216"/>
                  <a:pt x="1524000" y="839755"/>
                </a:cubicBezTo>
                <a:cubicBezTo>
                  <a:pt x="1536788" y="853964"/>
                  <a:pt x="1548534" y="869089"/>
                  <a:pt x="1561322" y="883298"/>
                </a:cubicBezTo>
                <a:cubicBezTo>
                  <a:pt x="1592116" y="917514"/>
                  <a:pt x="1569286" y="885913"/>
                  <a:pt x="1592425" y="920620"/>
                </a:cubicBezTo>
                <a:cubicBezTo>
                  <a:pt x="1605580" y="973245"/>
                  <a:pt x="1587659" y="919692"/>
                  <a:pt x="1617306" y="964163"/>
                </a:cubicBezTo>
                <a:cubicBezTo>
                  <a:pt x="1625021" y="975736"/>
                  <a:pt x="1630211" y="988823"/>
                  <a:pt x="1635967" y="1001486"/>
                </a:cubicBezTo>
                <a:cubicBezTo>
                  <a:pt x="1640587" y="1011651"/>
                  <a:pt x="1641433" y="1023869"/>
                  <a:pt x="1648408" y="1032588"/>
                </a:cubicBezTo>
                <a:cubicBezTo>
                  <a:pt x="1658525" y="1045234"/>
                  <a:pt x="1674280" y="1052239"/>
                  <a:pt x="1685731" y="1063690"/>
                </a:cubicBezTo>
                <a:cubicBezTo>
                  <a:pt x="1691017" y="1068976"/>
                  <a:pt x="1692495" y="1077486"/>
                  <a:pt x="1698171" y="1082351"/>
                </a:cubicBezTo>
                <a:cubicBezTo>
                  <a:pt x="1707351" y="1090219"/>
                  <a:pt x="1719213" y="1094305"/>
                  <a:pt x="1729273" y="1101012"/>
                </a:cubicBezTo>
                <a:cubicBezTo>
                  <a:pt x="1737899" y="1106763"/>
                  <a:pt x="1746283" y="1112927"/>
                  <a:pt x="1754155" y="1119674"/>
                </a:cubicBezTo>
                <a:cubicBezTo>
                  <a:pt x="1760834" y="1125399"/>
                  <a:pt x="1765496" y="1133456"/>
                  <a:pt x="1772816" y="1138335"/>
                </a:cubicBezTo>
                <a:cubicBezTo>
                  <a:pt x="1778272" y="1141972"/>
                  <a:pt x="1785613" y="1141623"/>
                  <a:pt x="1791478" y="1144555"/>
                </a:cubicBezTo>
                <a:cubicBezTo>
                  <a:pt x="1876204" y="1186916"/>
                  <a:pt x="1774549" y="1140212"/>
                  <a:pt x="1847461" y="1181878"/>
                </a:cubicBezTo>
                <a:cubicBezTo>
                  <a:pt x="1853154" y="1185131"/>
                  <a:pt x="1859983" y="1185796"/>
                  <a:pt x="1866122" y="1188098"/>
                </a:cubicBezTo>
                <a:cubicBezTo>
                  <a:pt x="1925626" y="1210412"/>
                  <a:pt x="1873529" y="1192641"/>
                  <a:pt x="1915886" y="1206759"/>
                </a:cubicBezTo>
                <a:lnTo>
                  <a:pt x="1940767" y="1225420"/>
                </a:lnTo>
              </a:path>
            </a:pathLst>
          </a:cu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1256812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2A200B-F3E8-45DA-8739-FF7E3CE9927D}"/>
              </a:ext>
            </a:extLst>
          </p:cNvPr>
          <p:cNvPicPr>
            <a:picLocks noChangeAspect="1"/>
          </p:cNvPicPr>
          <p:nvPr/>
        </p:nvPicPr>
        <p:blipFill>
          <a:blip r:embed="rId2"/>
          <a:stretch>
            <a:fillRect/>
          </a:stretch>
        </p:blipFill>
        <p:spPr>
          <a:xfrm>
            <a:off x="0" y="653438"/>
            <a:ext cx="9144000" cy="5975962"/>
          </a:xfrm>
          <a:prstGeom prst="rect">
            <a:avLst/>
          </a:prstGeom>
        </p:spPr>
      </p:pic>
      <p:sp>
        <p:nvSpPr>
          <p:cNvPr id="7" name="Title 1">
            <a:extLst>
              <a:ext uri="{FF2B5EF4-FFF2-40B4-BE49-F238E27FC236}">
                <a16:creationId xmlns:a16="http://schemas.microsoft.com/office/drawing/2014/main" id="{0CB807DC-6AB9-4754-92AC-91B1E864F14D}"/>
              </a:ext>
            </a:extLst>
          </p:cNvPr>
          <p:cNvSpPr>
            <a:spLocks noGrp="1"/>
          </p:cNvSpPr>
          <p:nvPr>
            <p:ph type="title"/>
          </p:nvPr>
        </p:nvSpPr>
        <p:spPr>
          <a:xfrm>
            <a:off x="-76200" y="76200"/>
            <a:ext cx="8594725" cy="530132"/>
          </a:xfrm>
        </p:spPr>
        <p:txBody>
          <a:bodyPr/>
          <a:lstStyle/>
          <a:p>
            <a:r>
              <a:rPr lang="en-US" sz="2400" b="1" dirty="0">
                <a:solidFill>
                  <a:srgbClr val="FF0000"/>
                </a:solidFill>
              </a:rPr>
              <a:t>TCR and ECS in CMIP5 Models</a:t>
            </a:r>
          </a:p>
        </p:txBody>
      </p:sp>
      <p:sp>
        <p:nvSpPr>
          <p:cNvPr id="9" name="TextBox 8">
            <a:extLst>
              <a:ext uri="{FF2B5EF4-FFF2-40B4-BE49-F238E27FC236}">
                <a16:creationId xmlns:a16="http://schemas.microsoft.com/office/drawing/2014/main" id="{A0E8FF74-1505-4B67-B71D-8BA39D7F09F9}"/>
              </a:ext>
            </a:extLst>
          </p:cNvPr>
          <p:cNvSpPr txBox="1"/>
          <p:nvPr/>
        </p:nvSpPr>
        <p:spPr>
          <a:xfrm>
            <a:off x="6495681" y="228600"/>
            <a:ext cx="2648319"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Dai et al. (2020)</a:t>
            </a:r>
            <a:endParaRPr kumimoji="0" lang="en-US" sz="1400" b="0" i="0" u="none" strike="noStrike" kern="1200" cap="none" spc="0" normalizeH="0" baseline="0" noProof="0" dirty="0">
              <a:ln>
                <a:noFill/>
              </a:ln>
              <a:solidFill>
                <a:srgbClr val="D5EDF4"/>
              </a:solidFill>
              <a:effectLst/>
              <a:uLnTx/>
              <a:uFillTx/>
              <a:latin typeface="Arial Narrow" pitchFamily="34" charset="0"/>
              <a:ea typeface="+mn-ea"/>
              <a:cs typeface="+mn-cs"/>
            </a:endParaRPr>
          </a:p>
        </p:txBody>
      </p:sp>
      <p:sp>
        <p:nvSpPr>
          <p:cNvPr id="10" name="Rectangle 9">
            <a:extLst>
              <a:ext uri="{FF2B5EF4-FFF2-40B4-BE49-F238E27FC236}">
                <a16:creationId xmlns:a16="http://schemas.microsoft.com/office/drawing/2014/main" id="{BD04DC9F-8293-457C-9BD0-C2366D1DE578}"/>
              </a:ext>
            </a:extLst>
          </p:cNvPr>
          <p:cNvSpPr/>
          <p:nvPr/>
        </p:nvSpPr>
        <p:spPr>
          <a:xfrm>
            <a:off x="-17698" y="5105400"/>
            <a:ext cx="8018697" cy="228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1" name="Rectangle 10">
            <a:extLst>
              <a:ext uri="{FF2B5EF4-FFF2-40B4-BE49-F238E27FC236}">
                <a16:creationId xmlns:a16="http://schemas.microsoft.com/office/drawing/2014/main" id="{9747743B-D073-4C46-B455-42DAFFE801B3}"/>
              </a:ext>
            </a:extLst>
          </p:cNvPr>
          <p:cNvSpPr/>
          <p:nvPr/>
        </p:nvSpPr>
        <p:spPr>
          <a:xfrm rot="5400000">
            <a:off x="1377499" y="3112401"/>
            <a:ext cx="4302107" cy="515703"/>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2" name="Rectangle 11">
            <a:extLst>
              <a:ext uri="{FF2B5EF4-FFF2-40B4-BE49-F238E27FC236}">
                <a16:creationId xmlns:a16="http://schemas.microsoft.com/office/drawing/2014/main" id="{0B0AE34A-91F1-46B1-8CF6-89B34D474771}"/>
              </a:ext>
            </a:extLst>
          </p:cNvPr>
          <p:cNvSpPr/>
          <p:nvPr/>
        </p:nvSpPr>
        <p:spPr>
          <a:xfrm rot="5400000">
            <a:off x="3587299" y="3112401"/>
            <a:ext cx="4302107" cy="515703"/>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3" name="Rectangle 12">
            <a:extLst>
              <a:ext uri="{FF2B5EF4-FFF2-40B4-BE49-F238E27FC236}">
                <a16:creationId xmlns:a16="http://schemas.microsoft.com/office/drawing/2014/main" id="{5CB32D81-DA52-4B9E-BBC4-82BDFA621FD7}"/>
              </a:ext>
            </a:extLst>
          </p:cNvPr>
          <p:cNvSpPr/>
          <p:nvPr/>
        </p:nvSpPr>
        <p:spPr>
          <a:xfrm rot="5400000">
            <a:off x="-802806" y="3112401"/>
            <a:ext cx="4302107" cy="515703"/>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2" name="TextBox 1">
            <a:extLst>
              <a:ext uri="{FF2B5EF4-FFF2-40B4-BE49-F238E27FC236}">
                <a16:creationId xmlns:a16="http://schemas.microsoft.com/office/drawing/2014/main" id="{9B728F52-E806-42A8-871A-E03C90D5F77A}"/>
              </a:ext>
            </a:extLst>
          </p:cNvPr>
          <p:cNvSpPr txBox="1"/>
          <p:nvPr/>
        </p:nvSpPr>
        <p:spPr>
          <a:xfrm>
            <a:off x="152400" y="240268"/>
            <a:ext cx="1217000"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mn-cs"/>
                <a:sym typeface="Symbol" panose="05050102010706020507" pitchFamily="18" charset="2"/>
              </a:rPr>
              <a:t>=</a:t>
            </a: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mn-cs"/>
              </a:rPr>
              <a:t>b=-</a:t>
            </a:r>
            <a:r>
              <a:rPr kumimoji="0" lang="en-US" sz="1800" b="0" i="0" u="none" strike="noStrike" kern="1200" cap="none" spc="0" normalizeH="0" baseline="0" noProof="0" dirty="0" err="1">
                <a:ln>
                  <a:noFill/>
                </a:ln>
                <a:solidFill>
                  <a:srgbClr val="FF0000"/>
                </a:solidFill>
                <a:effectLst/>
                <a:uLnTx/>
                <a:uFillTx/>
                <a:latin typeface="Arial Narrow" pitchFamily="34" charset="0"/>
                <a:ea typeface="+mn-ea"/>
                <a:cs typeface="+mn-cs"/>
              </a:rPr>
              <a:t>dN</a:t>
            </a: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mn-cs"/>
              </a:rPr>
              <a:t>/dT</a:t>
            </a:r>
            <a:endParaRPr kumimoji="0" lang="en-US" sz="2800" b="0"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14" name="Rectangle 13">
            <a:extLst>
              <a:ext uri="{FF2B5EF4-FFF2-40B4-BE49-F238E27FC236}">
                <a16:creationId xmlns:a16="http://schemas.microsoft.com/office/drawing/2014/main" id="{83467DB8-B76B-40AD-BC3D-414E4465352D}"/>
              </a:ext>
            </a:extLst>
          </p:cNvPr>
          <p:cNvSpPr/>
          <p:nvPr/>
        </p:nvSpPr>
        <p:spPr>
          <a:xfrm>
            <a:off x="-23753" y="3142368"/>
            <a:ext cx="8018697" cy="228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Tree>
    <p:extLst>
      <p:ext uri="{BB962C8B-B14F-4D97-AF65-F5344CB8AC3E}">
        <p14:creationId xmlns:p14="http://schemas.microsoft.com/office/powerpoint/2010/main" val="21242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EA3F4-CA96-4B2F-9646-CE7589B0EF9B}"/>
              </a:ext>
            </a:extLst>
          </p:cNvPr>
          <p:cNvPicPr>
            <a:picLocks noChangeAspect="1"/>
          </p:cNvPicPr>
          <p:nvPr/>
        </p:nvPicPr>
        <p:blipFill>
          <a:blip r:embed="rId3"/>
          <a:stretch>
            <a:fillRect/>
          </a:stretch>
        </p:blipFill>
        <p:spPr>
          <a:xfrm>
            <a:off x="0" y="527093"/>
            <a:ext cx="9144000" cy="6178507"/>
          </a:xfrm>
          <a:prstGeom prst="rect">
            <a:avLst/>
          </a:prstGeom>
        </p:spPr>
      </p:pic>
      <p:sp>
        <p:nvSpPr>
          <p:cNvPr id="5" name="Title 1">
            <a:extLst>
              <a:ext uri="{FF2B5EF4-FFF2-40B4-BE49-F238E27FC236}">
                <a16:creationId xmlns:a16="http://schemas.microsoft.com/office/drawing/2014/main" id="{E9208F57-0B29-4550-84F8-E4803743CFDE}"/>
              </a:ext>
            </a:extLst>
          </p:cNvPr>
          <p:cNvSpPr>
            <a:spLocks noGrp="1"/>
          </p:cNvSpPr>
          <p:nvPr>
            <p:ph type="title"/>
          </p:nvPr>
        </p:nvSpPr>
        <p:spPr>
          <a:xfrm>
            <a:off x="-76200" y="76200"/>
            <a:ext cx="8594725" cy="530132"/>
          </a:xfrm>
        </p:spPr>
        <p:txBody>
          <a:bodyPr/>
          <a:lstStyle/>
          <a:p>
            <a:r>
              <a:rPr lang="en-US" sz="2400" b="1" dirty="0">
                <a:solidFill>
                  <a:srgbClr val="FF0000"/>
                </a:solidFill>
              </a:rPr>
              <a:t>TCR and ECS in CMIP6 Models</a:t>
            </a:r>
          </a:p>
        </p:txBody>
      </p:sp>
      <p:sp>
        <p:nvSpPr>
          <p:cNvPr id="6" name="TextBox 5">
            <a:extLst>
              <a:ext uri="{FF2B5EF4-FFF2-40B4-BE49-F238E27FC236}">
                <a16:creationId xmlns:a16="http://schemas.microsoft.com/office/drawing/2014/main" id="{1E8D5AFE-AE86-4AC3-AD6F-D1B4F6E4024E}"/>
              </a:ext>
            </a:extLst>
          </p:cNvPr>
          <p:cNvSpPr txBox="1"/>
          <p:nvPr/>
        </p:nvSpPr>
        <p:spPr>
          <a:xfrm>
            <a:off x="6648081" y="164068"/>
            <a:ext cx="2648319"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Dai et al. (2020)</a:t>
            </a:r>
            <a:endParaRPr kumimoji="0" lang="en-US" sz="1400" b="0" i="0" u="none" strike="noStrike" kern="1200" cap="none" spc="0" normalizeH="0" baseline="0" noProof="0" dirty="0">
              <a:ln>
                <a:noFill/>
              </a:ln>
              <a:solidFill>
                <a:srgbClr val="D5EDF4"/>
              </a:solidFill>
              <a:effectLst/>
              <a:uLnTx/>
              <a:uFillTx/>
              <a:latin typeface="Arial Narrow" pitchFamily="34" charset="0"/>
              <a:ea typeface="+mn-ea"/>
              <a:cs typeface="+mn-cs"/>
            </a:endParaRPr>
          </a:p>
        </p:txBody>
      </p:sp>
      <p:sp>
        <p:nvSpPr>
          <p:cNvPr id="7" name="Rectangle 6">
            <a:extLst>
              <a:ext uri="{FF2B5EF4-FFF2-40B4-BE49-F238E27FC236}">
                <a16:creationId xmlns:a16="http://schemas.microsoft.com/office/drawing/2014/main" id="{0FE3E32E-34E1-4B0C-B8BA-E7C3A0A492A8}"/>
              </a:ext>
            </a:extLst>
          </p:cNvPr>
          <p:cNvSpPr/>
          <p:nvPr/>
        </p:nvSpPr>
        <p:spPr>
          <a:xfrm>
            <a:off x="0" y="5181600"/>
            <a:ext cx="7848600" cy="228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8" name="Rectangle 7">
            <a:extLst>
              <a:ext uri="{FF2B5EF4-FFF2-40B4-BE49-F238E27FC236}">
                <a16:creationId xmlns:a16="http://schemas.microsoft.com/office/drawing/2014/main" id="{0DD7F290-DA87-4FFC-BB07-A161EACA23CE}"/>
              </a:ext>
            </a:extLst>
          </p:cNvPr>
          <p:cNvSpPr/>
          <p:nvPr/>
        </p:nvSpPr>
        <p:spPr>
          <a:xfrm rot="5400000">
            <a:off x="1485900" y="3009900"/>
            <a:ext cx="4572000" cy="533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9" name="Rectangle 8">
            <a:extLst>
              <a:ext uri="{FF2B5EF4-FFF2-40B4-BE49-F238E27FC236}">
                <a16:creationId xmlns:a16="http://schemas.microsoft.com/office/drawing/2014/main" id="{BFBA692B-C4F1-48F4-8DE6-662E46F67C39}"/>
              </a:ext>
            </a:extLst>
          </p:cNvPr>
          <p:cNvSpPr/>
          <p:nvPr/>
        </p:nvSpPr>
        <p:spPr>
          <a:xfrm rot="5400000">
            <a:off x="3695700" y="3009900"/>
            <a:ext cx="4572000" cy="533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0" name="Rectangle 9">
            <a:extLst>
              <a:ext uri="{FF2B5EF4-FFF2-40B4-BE49-F238E27FC236}">
                <a16:creationId xmlns:a16="http://schemas.microsoft.com/office/drawing/2014/main" id="{5BDE9780-C164-4D97-BF20-0CBC578D2BD3}"/>
              </a:ext>
            </a:extLst>
          </p:cNvPr>
          <p:cNvSpPr/>
          <p:nvPr/>
        </p:nvSpPr>
        <p:spPr>
          <a:xfrm rot="5400000">
            <a:off x="-817797" y="3009900"/>
            <a:ext cx="4572000" cy="5334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
        <p:nvSpPr>
          <p:cNvPr id="11" name="Rectangle 10">
            <a:extLst>
              <a:ext uri="{FF2B5EF4-FFF2-40B4-BE49-F238E27FC236}">
                <a16:creationId xmlns:a16="http://schemas.microsoft.com/office/drawing/2014/main" id="{8133D3F2-1A24-4CDD-A17A-896FF0111851}"/>
              </a:ext>
            </a:extLst>
          </p:cNvPr>
          <p:cNvSpPr/>
          <p:nvPr/>
        </p:nvSpPr>
        <p:spPr>
          <a:xfrm>
            <a:off x="-51976" y="2831512"/>
            <a:ext cx="7848600" cy="228600"/>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News Gothic MT"/>
              <a:ea typeface="+mn-ea"/>
              <a:cs typeface="+mn-cs"/>
            </a:endParaRPr>
          </a:p>
        </p:txBody>
      </p:sp>
    </p:spTree>
    <p:extLst>
      <p:ext uri="{BB962C8B-B14F-4D97-AF65-F5344CB8AC3E}">
        <p14:creationId xmlns:p14="http://schemas.microsoft.com/office/powerpoint/2010/main" val="3978649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8A1EB-F4DC-47A1-8D3E-43CC5DB029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6580823" cy="6279890"/>
          </a:xfrm>
          <a:prstGeom prst="rect">
            <a:avLst/>
          </a:prstGeom>
          <a:noFill/>
        </p:spPr>
      </p:pic>
      <p:sp>
        <p:nvSpPr>
          <p:cNvPr id="4" name="Title 1">
            <a:extLst>
              <a:ext uri="{FF2B5EF4-FFF2-40B4-BE49-F238E27FC236}">
                <a16:creationId xmlns:a16="http://schemas.microsoft.com/office/drawing/2014/main" id="{12FD334E-D4B9-4D19-864C-050729D3B843}"/>
              </a:ext>
            </a:extLst>
          </p:cNvPr>
          <p:cNvSpPr>
            <a:spLocks noGrp="1"/>
          </p:cNvSpPr>
          <p:nvPr>
            <p:ph type="title"/>
          </p:nvPr>
        </p:nvSpPr>
        <p:spPr>
          <a:xfrm>
            <a:off x="2133600" y="1"/>
            <a:ext cx="5257800" cy="533399"/>
          </a:xfrm>
        </p:spPr>
        <p:txBody>
          <a:bodyPr/>
          <a:lstStyle/>
          <a:p>
            <a:pPr algn="l"/>
            <a:r>
              <a:rPr lang="en-US" sz="2800" b="1" dirty="0">
                <a:solidFill>
                  <a:srgbClr val="FF0000"/>
                </a:solidFill>
              </a:rPr>
              <a:t>Comparison of TCR vs. ECS</a:t>
            </a:r>
          </a:p>
        </p:txBody>
      </p:sp>
      <p:sp>
        <p:nvSpPr>
          <p:cNvPr id="5" name="TextBox 4">
            <a:extLst>
              <a:ext uri="{FF2B5EF4-FFF2-40B4-BE49-F238E27FC236}">
                <a16:creationId xmlns:a16="http://schemas.microsoft.com/office/drawing/2014/main" id="{2BE681D9-6F45-43D3-B479-C95CB77E892E}"/>
              </a:ext>
            </a:extLst>
          </p:cNvPr>
          <p:cNvSpPr txBox="1"/>
          <p:nvPr/>
        </p:nvSpPr>
        <p:spPr>
          <a:xfrm>
            <a:off x="3581400" y="2171580"/>
            <a:ext cx="827470"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Narrow" pitchFamily="34" charset="0"/>
                <a:ea typeface="+mn-ea"/>
                <a:cs typeface="+mn-cs"/>
              </a:rPr>
              <a:t>CMIP5</a:t>
            </a:r>
          </a:p>
        </p:txBody>
      </p:sp>
      <p:sp>
        <p:nvSpPr>
          <p:cNvPr id="6" name="TextBox 5">
            <a:extLst>
              <a:ext uri="{FF2B5EF4-FFF2-40B4-BE49-F238E27FC236}">
                <a16:creationId xmlns:a16="http://schemas.microsoft.com/office/drawing/2014/main" id="{C20A7CE4-755E-4855-AE71-8BF5269BD084}"/>
              </a:ext>
            </a:extLst>
          </p:cNvPr>
          <p:cNvSpPr txBox="1"/>
          <p:nvPr/>
        </p:nvSpPr>
        <p:spPr>
          <a:xfrm>
            <a:off x="3615633" y="5619690"/>
            <a:ext cx="885179"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Narrow" pitchFamily="34" charset="0"/>
                <a:ea typeface="+mn-ea"/>
                <a:cs typeface="+mn-cs"/>
              </a:rPr>
              <a:t>CMIP6 </a:t>
            </a:r>
          </a:p>
        </p:txBody>
      </p:sp>
      <p:sp>
        <p:nvSpPr>
          <p:cNvPr id="7" name="TextBox 6">
            <a:extLst>
              <a:ext uri="{FF2B5EF4-FFF2-40B4-BE49-F238E27FC236}">
                <a16:creationId xmlns:a16="http://schemas.microsoft.com/office/drawing/2014/main" id="{CB44F294-1429-4B3E-9F1E-A0B4B6E6AED5}"/>
              </a:ext>
            </a:extLst>
          </p:cNvPr>
          <p:cNvSpPr txBox="1"/>
          <p:nvPr/>
        </p:nvSpPr>
        <p:spPr>
          <a:xfrm>
            <a:off x="6716330" y="2647890"/>
            <a:ext cx="827470"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Narrow" pitchFamily="34" charset="0"/>
                <a:ea typeface="+mn-ea"/>
                <a:cs typeface="+mn-cs"/>
              </a:rPr>
              <a:t>CMIP5</a:t>
            </a:r>
          </a:p>
        </p:txBody>
      </p:sp>
      <p:sp>
        <p:nvSpPr>
          <p:cNvPr id="8" name="TextBox 7">
            <a:extLst>
              <a:ext uri="{FF2B5EF4-FFF2-40B4-BE49-F238E27FC236}">
                <a16:creationId xmlns:a16="http://schemas.microsoft.com/office/drawing/2014/main" id="{4914F101-6EE7-4E06-ABFA-3DD5C9FB9B50}"/>
              </a:ext>
            </a:extLst>
          </p:cNvPr>
          <p:cNvSpPr txBox="1"/>
          <p:nvPr/>
        </p:nvSpPr>
        <p:spPr>
          <a:xfrm>
            <a:off x="6658621" y="5848290"/>
            <a:ext cx="885179"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Narrow" pitchFamily="34" charset="0"/>
                <a:ea typeface="+mn-ea"/>
                <a:cs typeface="+mn-cs"/>
              </a:rPr>
              <a:t>CMIP6 </a:t>
            </a:r>
          </a:p>
        </p:txBody>
      </p:sp>
      <p:sp>
        <p:nvSpPr>
          <p:cNvPr id="9" name="TextBox 8">
            <a:extLst>
              <a:ext uri="{FF2B5EF4-FFF2-40B4-BE49-F238E27FC236}">
                <a16:creationId xmlns:a16="http://schemas.microsoft.com/office/drawing/2014/main" id="{E7CE5103-8CA0-4428-BA24-F63464B65563}"/>
              </a:ext>
            </a:extLst>
          </p:cNvPr>
          <p:cNvSpPr txBox="1"/>
          <p:nvPr/>
        </p:nvSpPr>
        <p:spPr>
          <a:xfrm>
            <a:off x="7239000" y="5257800"/>
            <a:ext cx="2648319"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Dai et al. (2020)</a:t>
            </a:r>
            <a:endParaRPr kumimoji="0" lang="en-US" sz="1400" b="0" i="0" u="none" strike="noStrike" kern="1200" cap="none" spc="0" normalizeH="0" baseline="0" noProof="0" dirty="0">
              <a:ln>
                <a:noFill/>
              </a:ln>
              <a:solidFill>
                <a:srgbClr val="D5EDF4"/>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189378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Summary for Climate Forcing, Response, &amp; Sensitivity</a:t>
            </a: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609600"/>
            <a:ext cx="8915400" cy="618630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rPr>
              <a:t> Climate forcing</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rPr>
              <a:t> refers to a change in GHGs, aerosols, solar insolation, etc. It 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rPr>
              <a:t>   often quantified by the net </a:t>
            </a:r>
            <a:r>
              <a:rPr kumimoji="0" lang="en-US" sz="2200" b="1" i="0" u="none" strike="noStrike" kern="1200" cap="none" spc="0" normalizeH="0" baseline="0" noProof="0" dirty="0">
                <a:ln>
                  <a:noFill/>
                </a:ln>
                <a:solidFill>
                  <a:srgbClr val="FF0000"/>
                </a:solidFill>
                <a:effectLst/>
                <a:uLnTx/>
                <a:uFillTx/>
                <a:latin typeface="Arial Narrow" pitchFamily="34" charset="0"/>
                <a:ea typeface="+mn-ea"/>
                <a:cs typeface="+mn-cs"/>
              </a:rPr>
              <a:t>TOA flux change</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rPr>
              <a:t> – radiative forcing</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rPr>
              <a:t> Climate sensitivity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=dT/</a:t>
            </a:r>
            <a:r>
              <a:rPr kumimoji="0" lang="en-US" sz="2200" b="1" i="0"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dR</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refers to the </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equilibrium response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of the global-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mean surface temperature to a given (radiative) forcing at TOA caused by 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sudden change in GHGs, aerosols, solar insolation, or other changes.</a:t>
            </a:r>
            <a:endPar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rPr>
              <a:t> Equilibrium climate sensitivity (ECS</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refers to the </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equilibrium warming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of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global-mean surface temperature in response to a doubling of CO2.</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Transient climate sensitivity</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(or response) refers to global-mean T change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the time of CO2 doubling (~year 70) in a transient run with 1%/</a:t>
            </a:r>
            <a:r>
              <a:rPr kumimoji="0" lang="en-US" sz="2200" b="1" i="0" u="none" strike="noStrike" kern="1200" cap="none" spc="0" normalizeH="0" baseline="0" noProof="0" dirty="0" err="1">
                <a:ln>
                  <a:noFill/>
                </a:ln>
                <a:solidFill>
                  <a:srgbClr val="000000"/>
                </a:solidFill>
                <a:effectLst/>
                <a:uLnTx/>
                <a:uFillTx/>
                <a:latin typeface="Arial Narrow" pitchFamily="34" charset="0"/>
                <a:ea typeface="+mn-ea"/>
                <a:cs typeface="+mn-cs"/>
                <a:sym typeface="Symbol"/>
              </a:rPr>
              <a:t>yr</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CO2 increase.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Estimating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ECS</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is challenging as it takes thousands of years for the climate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system to reach a new equilibrium.</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Various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empirical and modeling methods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are used to estimate ECS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 common method is to fit the global-mean TOA flux with surface T change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estimate ECS, but the </a:t>
            </a:r>
            <a:r>
              <a:rPr kumimoji="0" lang="en-US" sz="2200" b="1" i="0" u="none" strike="noStrike" kern="1200" cap="none" spc="0" normalizeH="0" baseline="0" noProof="0" dirty="0" err="1">
                <a:ln>
                  <a:noFill/>
                </a:ln>
                <a:solidFill>
                  <a:srgbClr val="000000"/>
                </a:solidFill>
                <a:effectLst/>
                <a:uLnTx/>
                <a:uFillTx/>
                <a:latin typeface="Arial Narrow" pitchFamily="34" charset="0"/>
                <a:ea typeface="+mn-ea"/>
                <a:cs typeface="+mn-cs"/>
                <a:sym typeface="Symbol"/>
              </a:rPr>
              <a:t>dN</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/dT slope changes over time.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Most GCMs show a warming of </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2-4.5</a:t>
            </a:r>
            <a:r>
              <a:rPr kumimoji="0" lang="en-US" sz="2200" b="1" i="0" u="none" strike="noStrike" kern="1200" cap="none" spc="0" normalizeH="0" baseline="30000" noProof="0" dirty="0">
                <a:ln>
                  <a:noFill/>
                </a:ln>
                <a:solidFill>
                  <a:srgbClr val="C00000"/>
                </a:solidFill>
                <a:effectLst/>
                <a:uLnTx/>
                <a:uFillTx/>
                <a:latin typeface="Arial Narrow" pitchFamily="34" charset="0"/>
                <a:ea typeface="+mn-ea"/>
                <a:cs typeface="+mn-cs"/>
                <a:sym typeface="Symbol"/>
              </a:rPr>
              <a:t>o</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C </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for 2xCO2 (with a radiative forcing of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4W/m</a:t>
            </a:r>
            <a:r>
              <a:rPr kumimoji="0" lang="en-US" sz="2200" b="1" i="0" u="none" strike="noStrike" kern="1200" cap="none" spc="0" normalizeH="0" baseline="30000" noProof="0" dirty="0">
                <a:ln>
                  <a:noFill/>
                </a:ln>
                <a:solidFill>
                  <a:srgbClr val="FF3300"/>
                </a:solidFill>
                <a:effectLst/>
                <a:uLnTx/>
                <a:uFillTx/>
                <a:latin typeface="Arial Narrow" pitchFamily="34" charset="0"/>
                <a:ea typeface="+mn-ea"/>
                <a:cs typeface="+mn-cs"/>
                <a:sym typeface="Symbol"/>
              </a:rPr>
              <a:t>2</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or a climate sensitivity of </a:t>
            </a:r>
            <a:r>
              <a:rPr kumimoji="0" lang="en-US" sz="22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0.5-1.1</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K per W/m</a:t>
            </a:r>
            <a:r>
              <a:rPr kumimoji="0" lang="en-US" sz="2200" b="1" i="0" u="none" strike="noStrike" kern="1200" cap="none" spc="0" normalizeH="0" baseline="30000" noProof="0" dirty="0">
                <a:ln>
                  <a:noFill/>
                </a:ln>
                <a:solidFill>
                  <a:srgbClr val="000000"/>
                </a:solidFill>
                <a:effectLst/>
                <a:uLnTx/>
                <a:uFillTx/>
                <a:latin typeface="Arial Narrow" pitchFamily="34" charset="0"/>
                <a:ea typeface="+mn-ea"/>
                <a:cs typeface="+mn-cs"/>
                <a:sym typeface="Symbol"/>
              </a:rPr>
              <a:t>2</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The new CMIP6 models show a mean ECS of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3.4</a:t>
            </a:r>
            <a:r>
              <a:rPr kumimoji="0" lang="en-US" sz="2200" b="1" i="0" u="none" strike="noStrike" kern="1200" cap="none" spc="0" normalizeH="0" baseline="30000" noProof="0" dirty="0">
                <a:ln>
                  <a:noFill/>
                </a:ln>
                <a:solidFill>
                  <a:srgbClr val="FF3300"/>
                </a:solidFill>
                <a:effectLst/>
                <a:uLnTx/>
                <a:uFillTx/>
                <a:latin typeface="Arial Narrow" pitchFamily="34" charset="0"/>
                <a:ea typeface="+mn-ea"/>
                <a:cs typeface="+mn-cs"/>
                <a:sym typeface="Symbol"/>
              </a:rPr>
              <a:t>o</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C,</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similar to that of CMIP5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models but with a larger upper limit (</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5.9 vs. 5.4</a:t>
            </a:r>
            <a:r>
              <a:rPr kumimoji="0" lang="en-US" sz="2200" b="1" i="0" u="none" strike="noStrike" kern="1200" cap="none" spc="0" normalizeH="0" baseline="30000" noProof="0" dirty="0">
                <a:ln>
                  <a:noFill/>
                </a:ln>
                <a:solidFill>
                  <a:srgbClr val="FF3300"/>
                </a:solidFill>
                <a:effectLst/>
                <a:uLnTx/>
                <a:uFillTx/>
                <a:latin typeface="Arial Narrow" pitchFamily="34" charset="0"/>
                <a:ea typeface="+mn-ea"/>
                <a:cs typeface="+mn-cs"/>
                <a:sym typeface="Symbol"/>
              </a:rPr>
              <a:t>o</a:t>
            </a:r>
            <a:r>
              <a:rPr kumimoji="0" lang="en-US" sz="2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C</a:t>
            </a:r>
            <a:r>
              <a:rPr kumimoji="0" lang="en-US" sz="22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blinds(horizontal)">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blinds(horizontal)">
                                      <p:cBhvr>
                                        <p:cTn id="23" dur="500"/>
                                        <p:tgtEl>
                                          <p:spTgt spid="5">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blinds(horizontal)">
                                      <p:cBhvr>
                                        <p:cTn id="26" dur="500"/>
                                        <p:tgtEl>
                                          <p:spTgt spid="5">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blinds(horizontal)">
                                      <p:cBhvr>
                                        <p:cTn id="31" dur="500"/>
                                        <p:tgtEl>
                                          <p:spTgt spid="5">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blinds(horizontal)">
                                      <p:cBhvr>
                                        <p:cTn id="34" dur="500"/>
                                        <p:tgtEl>
                                          <p:spTgt spid="5">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animEffect transition="in" filter="blinds(horizontal)">
                                      <p:cBhvr>
                                        <p:cTn id="39" dur="500"/>
                                        <p:tgtEl>
                                          <p:spTgt spid="5">
                                            <p:txEl>
                                              <p:pRg st="9" end="9"/>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blinds(horizontal)">
                                      <p:cBhvr>
                                        <p:cTn id="42" dur="500"/>
                                        <p:tgtEl>
                                          <p:spTgt spid="5">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blinds(horizontal)">
                                      <p:cBhvr>
                                        <p:cTn id="47" dur="500"/>
                                        <p:tgtEl>
                                          <p:spTgt spid="5">
                                            <p:txEl>
                                              <p:pRg st="11" end="11"/>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5">
                                            <p:txEl>
                                              <p:pRg st="12" end="12"/>
                                            </p:txEl>
                                          </p:spTgt>
                                        </p:tgtEl>
                                        <p:attrNameLst>
                                          <p:attrName>style.visibility</p:attrName>
                                        </p:attrNameLst>
                                      </p:cBhvr>
                                      <p:to>
                                        <p:strVal val="visible"/>
                                      </p:to>
                                    </p:set>
                                    <p:animEffect transition="in" filter="blinds(horizontal)">
                                      <p:cBhvr>
                                        <p:cTn id="50" dur="500"/>
                                        <p:tgtEl>
                                          <p:spTgt spid="5">
                                            <p:txEl>
                                              <p:pRg st="12" end="12"/>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5">
                                            <p:txEl>
                                              <p:pRg st="13" end="13"/>
                                            </p:txEl>
                                          </p:spTgt>
                                        </p:tgtEl>
                                        <p:attrNameLst>
                                          <p:attrName>style.visibility</p:attrName>
                                        </p:attrNameLst>
                                      </p:cBhvr>
                                      <p:to>
                                        <p:strVal val="visible"/>
                                      </p:to>
                                    </p:set>
                                    <p:animEffect transition="in" filter="blinds(horizontal)">
                                      <p:cBhvr>
                                        <p:cTn id="53" dur="500"/>
                                        <p:tgtEl>
                                          <p:spTgt spid="5">
                                            <p:txEl>
                                              <p:pRg st="13" end="13"/>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5">
                                            <p:txEl>
                                              <p:pRg st="14" end="14"/>
                                            </p:txEl>
                                          </p:spTgt>
                                        </p:tgtEl>
                                        <p:attrNameLst>
                                          <p:attrName>style.visibility</p:attrName>
                                        </p:attrNameLst>
                                      </p:cBhvr>
                                      <p:to>
                                        <p:strVal val="visible"/>
                                      </p:to>
                                    </p:set>
                                    <p:animEffect transition="in" filter="blinds(horizontal)">
                                      <p:cBhvr>
                                        <p:cTn id="56" dur="500"/>
                                        <p:tgtEl>
                                          <p:spTgt spid="5">
                                            <p:txEl>
                                              <p:pRg st="14" end="14"/>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5">
                                            <p:txEl>
                                              <p:pRg st="15" end="15"/>
                                            </p:txEl>
                                          </p:spTgt>
                                        </p:tgtEl>
                                        <p:attrNameLst>
                                          <p:attrName>style.visibility</p:attrName>
                                        </p:attrNameLst>
                                      </p:cBhvr>
                                      <p:to>
                                        <p:strVal val="visible"/>
                                      </p:to>
                                    </p:set>
                                    <p:animEffect transition="in" filter="blinds(horizontal)">
                                      <p:cBhvr>
                                        <p:cTn id="59" dur="500"/>
                                        <p:tgtEl>
                                          <p:spTgt spid="5">
                                            <p:txEl>
                                              <p:pRg st="15" end="15"/>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5">
                                            <p:txEl>
                                              <p:pRg st="16" end="16"/>
                                            </p:txEl>
                                          </p:spTgt>
                                        </p:tgtEl>
                                        <p:attrNameLst>
                                          <p:attrName>style.visibility</p:attrName>
                                        </p:attrNameLst>
                                      </p:cBhvr>
                                      <p:to>
                                        <p:strVal val="visible"/>
                                      </p:to>
                                    </p:set>
                                    <p:animEffect transition="in" filter="blinds(horizontal)">
                                      <p:cBhvr>
                                        <p:cTn id="62" dur="500"/>
                                        <p:tgtEl>
                                          <p:spTgt spid="5">
                                            <p:txEl>
                                              <p:pRg st="16" end="16"/>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5">
                                            <p:txEl>
                                              <p:pRg st="17" end="17"/>
                                            </p:txEl>
                                          </p:spTgt>
                                        </p:tgtEl>
                                        <p:attrNameLst>
                                          <p:attrName>style.visibility</p:attrName>
                                        </p:attrNameLst>
                                      </p:cBhvr>
                                      <p:to>
                                        <p:strVal val="visible"/>
                                      </p:to>
                                    </p:set>
                                    <p:animEffect transition="in" filter="blinds(horizontal)">
                                      <p:cBhvr>
                                        <p:cTn id="65"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0" y="474662"/>
            <a:ext cx="9144000" cy="2116138"/>
          </a:xfrm>
          <a:prstGeom prst="rect">
            <a:avLst/>
          </a:prstGeom>
          <a:effectLst>
            <a:outerShdw blurRad="50800" dist="38100" dir="2700000" algn="tl" rotWithShape="0">
              <a:prstClr val="black"/>
            </a:outerShdw>
          </a:effectLst>
        </p:spPr>
        <p:txBody>
          <a:bodyPr/>
          <a:lstStyle/>
          <a:p>
            <a:pPr>
              <a:defRPr/>
            </a:pPr>
            <a:r>
              <a:rPr lang="en-US" sz="1800" dirty="0">
                <a:solidFill>
                  <a:schemeClr val="bg2"/>
                </a:solidFill>
                <a:latin typeface="Arial" charset="0"/>
                <a:cs typeface="Times New Roman" pitchFamily="18" charset="0"/>
              </a:rPr>
              <a:t>A ATM551: </a:t>
            </a:r>
            <a:r>
              <a:rPr lang="en-US" sz="2400" dirty="0">
                <a:solidFill>
                  <a:schemeClr val="bg2"/>
                </a:solidFill>
                <a:latin typeface="Arial" charset="0"/>
                <a:cs typeface="Times New Roman" pitchFamily="18" charset="0"/>
              </a:rPr>
              <a:t>#22</a:t>
            </a:r>
            <a:br>
              <a:rPr lang="en-US" sz="3200" b="1" dirty="0">
                <a:latin typeface="Arial" charset="0"/>
                <a:cs typeface="Times New Roman" pitchFamily="18" charset="0"/>
              </a:rPr>
            </a:br>
            <a:br>
              <a:rPr lang="en-US" sz="3200" b="1" dirty="0">
                <a:latin typeface="Arial" charset="0"/>
                <a:cs typeface="Times New Roman" pitchFamily="18" charset="0"/>
              </a:rPr>
            </a:br>
            <a:r>
              <a:rPr lang="en-US" sz="3200" b="1" dirty="0">
                <a:latin typeface="Arial" charset="0"/>
                <a:cs typeface="Times New Roman" pitchFamily="18" charset="0"/>
              </a:rPr>
              <a:t>Climate Feedbacks</a:t>
            </a:r>
            <a:br>
              <a:rPr lang="en-US" sz="4000" b="1" dirty="0">
                <a:latin typeface="Arial" charset="0"/>
                <a:cs typeface="Times New Roman" pitchFamily="18" charset="0"/>
              </a:rPr>
            </a:br>
            <a:endParaRPr lang="en-US" sz="3600" b="1" dirty="0">
              <a:solidFill>
                <a:srgbClr val="C00000"/>
              </a:solidFill>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2667000"/>
            <a:ext cx="8686800" cy="37338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dirty="0">
                <a:solidFill>
                  <a:schemeClr val="bg2"/>
                </a:solidFill>
                <a:latin typeface="Arial" charset="0"/>
                <a:cs typeface="Times New Roman" pitchFamily="18" charset="0"/>
              </a:rPr>
              <a:t>Reading Materials:</a:t>
            </a:r>
          </a:p>
          <a:p>
            <a:pPr algn="ctr">
              <a:lnSpc>
                <a:spcPct val="80000"/>
              </a:lnSpc>
              <a:buFontTx/>
              <a:buNone/>
            </a:pPr>
            <a:endParaRPr lang="en-US" sz="1600" dirty="0">
              <a:solidFill>
                <a:schemeClr val="bg2"/>
              </a:solidFill>
              <a:latin typeface="Arial" charset="0"/>
              <a:cs typeface="Times New Roman" pitchFamily="18" charset="0"/>
            </a:endParaRPr>
          </a:p>
          <a:p>
            <a:pPr algn="ctr">
              <a:lnSpc>
                <a:spcPct val="80000"/>
              </a:lnSpc>
              <a:buFontTx/>
              <a:buNone/>
            </a:pPr>
            <a:r>
              <a:rPr lang="en-US" sz="1400" dirty="0">
                <a:solidFill>
                  <a:schemeClr val="bg2"/>
                </a:solidFill>
                <a:latin typeface="Arial" charset="0"/>
                <a:cs typeface="Times New Roman" pitchFamily="18" charset="0"/>
              </a:rPr>
              <a:t>Chapter 10 of Hartmann GPC</a:t>
            </a:r>
          </a:p>
          <a:p>
            <a:pPr algn="ctr">
              <a:lnSpc>
                <a:spcPct val="80000"/>
              </a:lnSpc>
              <a:buFontTx/>
              <a:buNone/>
            </a:pPr>
            <a:r>
              <a:rPr lang="en-US" sz="1200" dirty="0">
                <a:solidFill>
                  <a:schemeClr val="bg2"/>
                </a:solidFill>
                <a:latin typeface="Arial" charset="0"/>
                <a:cs typeface="Times New Roman" pitchFamily="18" charset="0"/>
              </a:rPr>
              <a:t>Hansen et al. (1984, AGU Monograph)</a:t>
            </a:r>
          </a:p>
          <a:p>
            <a:pPr algn="ctr">
              <a:buNone/>
            </a:pPr>
            <a:r>
              <a:rPr lang="en-US" sz="1400" dirty="0">
                <a:solidFill>
                  <a:schemeClr val="bg2"/>
                </a:solidFill>
                <a:latin typeface="Arial" charset="0"/>
                <a:cs typeface="Times New Roman" pitchFamily="18" charset="0"/>
              </a:rPr>
              <a:t>      </a:t>
            </a:r>
            <a:r>
              <a:rPr lang="en-US" sz="1200" dirty="0">
                <a:solidFill>
                  <a:schemeClr val="bg2"/>
                </a:solidFill>
                <a:latin typeface="Arial" charset="0"/>
                <a:cs typeface="Times New Roman" pitchFamily="18" charset="0"/>
              </a:rPr>
              <a:t>Roe, R., 2009: </a:t>
            </a:r>
            <a:r>
              <a:rPr lang="en-US" sz="1200" dirty="0">
                <a:solidFill>
                  <a:schemeClr val="bg2"/>
                </a:solidFill>
              </a:rPr>
              <a:t>Feedbacks, Timescales, and Seeing Red. </a:t>
            </a:r>
            <a:r>
              <a:rPr lang="en-US" sz="1200" i="1" dirty="0" err="1">
                <a:solidFill>
                  <a:schemeClr val="bg2"/>
                </a:solidFill>
              </a:rPr>
              <a:t>Annu</a:t>
            </a:r>
            <a:r>
              <a:rPr lang="en-US" sz="1200" i="1" dirty="0">
                <a:solidFill>
                  <a:schemeClr val="bg2"/>
                </a:solidFill>
              </a:rPr>
              <a:t>. Rev. Earth Planet. Sci</a:t>
            </a:r>
            <a:r>
              <a:rPr lang="en-US" sz="1200" dirty="0">
                <a:solidFill>
                  <a:schemeClr val="bg2"/>
                </a:solidFill>
              </a:rPr>
              <a:t>. 37:93–115.</a:t>
            </a:r>
            <a:endParaRPr lang="en-US" sz="1400" dirty="0">
              <a:solidFill>
                <a:schemeClr val="bg2"/>
              </a:solidFill>
              <a:latin typeface="Arial" charset="0"/>
              <a:cs typeface="Times New Roman" pitchFamily="18" charset="0"/>
            </a:endParaRPr>
          </a:p>
          <a:p>
            <a:pPr algn="ctr">
              <a:lnSpc>
                <a:spcPct val="80000"/>
              </a:lnSpc>
              <a:buFontTx/>
              <a:buNone/>
            </a:pPr>
            <a:endParaRPr lang="en-US" sz="12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600" b="1" dirty="0">
                <a:solidFill>
                  <a:schemeClr val="tx2"/>
                </a:solidFill>
                <a:latin typeface="Arial" charset="0"/>
                <a:cs typeface="Times New Roman" pitchFamily="18" charset="0"/>
              </a:rPr>
              <a: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Slide Number Placeholder 4"/>
          <p:cNvSpPr>
            <a:spLocks noGrp="1"/>
          </p:cNvSpPr>
          <p:nvPr>
            <p:ph type="sldNum" sz="quarter" idx="10"/>
          </p:nvPr>
        </p:nvSpPr>
        <p:spPr>
          <a:noFill/>
        </p:spPr>
        <p:txBody>
          <a:bodyPr/>
          <a:lstStyle/>
          <a:p>
            <a:pPr marL="0" marR="0" lvl="0" indent="0" algn="l" defTabSz="762000" rtl="0" eaLnBrk="0" fontAlgn="base" latinLnBrk="0" hangingPunct="0">
              <a:lnSpc>
                <a:spcPct val="100000"/>
              </a:lnSpc>
              <a:spcBef>
                <a:spcPct val="0"/>
              </a:spcBef>
              <a:spcAft>
                <a:spcPct val="0"/>
              </a:spcAft>
              <a:buClrTx/>
              <a:buSzTx/>
              <a:buFontTx/>
              <a:buNone/>
              <a:tabLst/>
              <a:defRPr/>
            </a:pPr>
            <a:fld id="{DBF84D3A-B887-44A8-8B55-B4906A52C561}" type="slidenum">
              <a:rPr kumimoji="0" lang="en-AU" sz="1400" b="0" i="0" u="none" strike="noStrike" kern="1200" cap="none" spc="0" normalizeH="0" baseline="0" noProof="0">
                <a:ln>
                  <a:noFill/>
                </a:ln>
                <a:solidFill>
                  <a:srgbClr val="FFFFFF"/>
                </a:solidFill>
                <a:effectLst/>
                <a:uLnTx/>
                <a:uFillTx/>
                <a:latin typeface="Times New Roman"/>
                <a:ea typeface="+mn-ea"/>
                <a:cs typeface="+mn-cs"/>
              </a:rPr>
              <a:pPr marL="0" marR="0" lvl="0" indent="0" algn="l" defTabSz="762000" rtl="0" eaLnBrk="0" fontAlgn="base" latinLnBrk="0" hangingPunct="0">
                <a:lnSpc>
                  <a:spcPct val="100000"/>
                </a:lnSpc>
                <a:spcBef>
                  <a:spcPct val="0"/>
                </a:spcBef>
                <a:spcAft>
                  <a:spcPct val="0"/>
                </a:spcAft>
                <a:buClrTx/>
                <a:buSzTx/>
                <a:buFontTx/>
                <a:buNone/>
                <a:tabLst/>
                <a:defRPr/>
              </a:pPr>
              <a:t>75</a:t>
            </a:fld>
            <a:endParaRPr kumimoji="0" lang="en-AU" sz="1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47523" name="Rectangle 3"/>
          <p:cNvSpPr>
            <a:spLocks noGrp="1" noChangeArrowheads="1"/>
          </p:cNvSpPr>
          <p:nvPr>
            <p:ph type="body" sz="half" idx="1"/>
          </p:nvPr>
        </p:nvSpPr>
        <p:spPr>
          <a:xfrm>
            <a:off x="152400" y="762000"/>
            <a:ext cx="8915400" cy="4267200"/>
          </a:xfrm>
        </p:spPr>
        <p:txBody>
          <a:bodyPr/>
          <a:lstStyle/>
          <a:p>
            <a:pPr>
              <a:lnSpc>
                <a:spcPct val="90000"/>
              </a:lnSpc>
            </a:pPr>
            <a:r>
              <a:rPr lang="en-US" sz="2000" b="1" dirty="0">
                <a:solidFill>
                  <a:srgbClr val="C00000"/>
                </a:solidFill>
                <a:latin typeface="Arial" pitchFamily="34" charset="0"/>
                <a:cs typeface="Arial" pitchFamily="34" charset="0"/>
              </a:rPr>
              <a:t>Refer to physical processes that either enlarge (positive) or reduce (negative) the response of the global-mean surface temperature to an </a:t>
            </a:r>
            <a:r>
              <a:rPr lang="en-US" sz="2000" b="1" i="1" dirty="0">
                <a:solidFill>
                  <a:schemeClr val="tx2"/>
                </a:solidFill>
                <a:latin typeface="Arial" pitchFamily="34" charset="0"/>
                <a:cs typeface="Arial" pitchFamily="34" charset="0"/>
              </a:rPr>
              <a:t>initial</a:t>
            </a:r>
            <a:r>
              <a:rPr lang="en-US" sz="2000" b="1" dirty="0">
                <a:solidFill>
                  <a:srgbClr val="C00000"/>
                </a:solidFill>
                <a:latin typeface="Arial" pitchFamily="34" charset="0"/>
                <a:cs typeface="Arial" pitchFamily="34" charset="0"/>
              </a:rPr>
              <a:t> radiative forcing. </a:t>
            </a:r>
          </a:p>
          <a:p>
            <a:pPr>
              <a:lnSpc>
                <a:spcPct val="90000"/>
              </a:lnSpc>
            </a:pPr>
            <a:endParaRPr lang="en-US" sz="1200" b="1" dirty="0">
              <a:solidFill>
                <a:srgbClr val="C00000"/>
              </a:solidFill>
              <a:latin typeface="Arial" pitchFamily="34" charset="0"/>
              <a:cs typeface="Arial" pitchFamily="34" charset="0"/>
            </a:endParaRPr>
          </a:p>
          <a:p>
            <a:pPr>
              <a:lnSpc>
                <a:spcPct val="90000"/>
              </a:lnSpc>
            </a:pPr>
            <a:r>
              <a:rPr lang="en-US" sz="2000" b="1" dirty="0">
                <a:solidFill>
                  <a:srgbClr val="C00000"/>
                </a:solidFill>
                <a:latin typeface="Arial" pitchFamily="34" charset="0"/>
                <a:cs typeface="Arial" pitchFamily="34" charset="0"/>
              </a:rPr>
              <a:t>Examples:</a:t>
            </a:r>
            <a:r>
              <a:rPr lang="en-US" sz="2400" b="1" dirty="0">
                <a:solidFill>
                  <a:srgbClr val="C00000"/>
                </a:solidFill>
                <a:latin typeface="Arial" pitchFamily="34" charset="0"/>
                <a:cs typeface="Arial" pitchFamily="34" charset="0"/>
              </a:rPr>
              <a:t> </a:t>
            </a:r>
          </a:p>
          <a:p>
            <a:pPr lvl="1">
              <a:lnSpc>
                <a:spcPct val="90000"/>
              </a:lnSpc>
            </a:pPr>
            <a:r>
              <a:rPr lang="en-US" sz="1800" b="1" dirty="0">
                <a:solidFill>
                  <a:schemeClr val="bg2"/>
                </a:solidFill>
                <a:latin typeface="Arial" pitchFamily="34" charset="0"/>
                <a:cs typeface="Arial" pitchFamily="34" charset="0"/>
              </a:rPr>
              <a:t>Positive feedbacks: water vapor feedback, ice-albedo feedback</a:t>
            </a:r>
          </a:p>
          <a:p>
            <a:pPr lvl="1">
              <a:lnSpc>
                <a:spcPct val="90000"/>
              </a:lnSpc>
            </a:pPr>
            <a:r>
              <a:rPr lang="en-US" sz="1800" b="1" dirty="0">
                <a:solidFill>
                  <a:schemeClr val="bg2"/>
                </a:solidFill>
                <a:latin typeface="Arial" pitchFamily="34" charset="0"/>
                <a:cs typeface="Arial" pitchFamily="34" charset="0"/>
              </a:rPr>
              <a:t>Negative feedbacks: Chemical weathering feedback, tropical SST-cloud feedback, tropical lapse-rate feedback, Planck LW radiative feedback</a:t>
            </a:r>
            <a:endParaRPr lang="en-US" sz="1800" dirty="0">
              <a:solidFill>
                <a:schemeClr val="bg2"/>
              </a:solidFill>
              <a:latin typeface="Arial" pitchFamily="34" charset="0"/>
              <a:cs typeface="Arial" pitchFamily="34" charset="0"/>
            </a:endParaRPr>
          </a:p>
        </p:txBody>
      </p:sp>
      <p:pic>
        <p:nvPicPr>
          <p:cNvPr id="63490" name="Picture 2" descr="http://www.metoffice.gov.uk/media/image/h/i/flowchart.gif"/>
          <p:cNvPicPr>
            <a:picLocks noChangeAspect="1" noChangeArrowheads="1"/>
          </p:cNvPicPr>
          <p:nvPr/>
        </p:nvPicPr>
        <p:blipFill>
          <a:blip r:embed="rId4" cstate="print"/>
          <a:srcRect/>
          <a:stretch>
            <a:fillRect/>
          </a:stretch>
        </p:blipFill>
        <p:spPr bwMode="auto">
          <a:xfrm>
            <a:off x="1752600" y="3352800"/>
            <a:ext cx="5562600" cy="3349524"/>
          </a:xfrm>
          <a:prstGeom prst="rect">
            <a:avLst/>
          </a:prstGeom>
          <a:noFill/>
        </p:spPr>
      </p:pic>
      <p:sp>
        <p:nvSpPr>
          <p:cNvPr id="13" name="Rectangle 2"/>
          <p:cNvSpPr txBox="1">
            <a:spLocks noChangeArrowheads="1"/>
          </p:cNvSpPr>
          <p:nvPr/>
        </p:nvSpPr>
        <p:spPr>
          <a:xfrm>
            <a:off x="-152400" y="76200"/>
            <a:ext cx="8534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3300"/>
                </a:solidFill>
                <a:effectLst/>
                <a:uLnTx/>
                <a:uFillTx/>
                <a:latin typeface="Arial" charset="0"/>
                <a:ea typeface="SimSun" pitchFamily="2" charset="-122"/>
                <a:cs typeface="+mn-cs"/>
              </a:rPr>
              <a:t>Climate Feedbacks</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 </a:t>
            </a:r>
            <a:endParaRPr kumimoji="0" lang="en-US" sz="30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47523">
                                            <p:txEl>
                                              <p:pRg st="2" end="2"/>
                                            </p:txEl>
                                          </p:spTgt>
                                        </p:tgtEl>
                                        <p:attrNameLst>
                                          <p:attrName>style.visibility</p:attrName>
                                        </p:attrNameLst>
                                      </p:cBhvr>
                                      <p:to>
                                        <p:strVal val="visible"/>
                                      </p:to>
                                    </p:set>
                                    <p:animEffect transition="in" filter="blinds(horizontal)">
                                      <p:cBhvr>
                                        <p:cTn id="7" dur="500"/>
                                        <p:tgtEl>
                                          <p:spTgt spid="74752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23">
                                            <p:txEl>
                                              <p:pRg st="3" end="3"/>
                                            </p:txEl>
                                          </p:spTgt>
                                        </p:tgtEl>
                                        <p:attrNameLst>
                                          <p:attrName>style.visibility</p:attrName>
                                        </p:attrNameLst>
                                      </p:cBhvr>
                                      <p:to>
                                        <p:strVal val="visible"/>
                                      </p:to>
                                    </p:set>
                                    <p:animEffect transition="in" filter="blinds(horizontal)">
                                      <p:cBhvr>
                                        <p:cTn id="12" dur="500"/>
                                        <p:tgtEl>
                                          <p:spTgt spid="74752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47523">
                                            <p:txEl>
                                              <p:pRg st="4" end="4"/>
                                            </p:txEl>
                                          </p:spTgt>
                                        </p:tgtEl>
                                        <p:attrNameLst>
                                          <p:attrName>style.visibility</p:attrName>
                                        </p:attrNameLst>
                                      </p:cBhvr>
                                      <p:to>
                                        <p:strVal val="visible"/>
                                      </p:to>
                                    </p:set>
                                    <p:animEffect transition="in" filter="blinds(horizontal)">
                                      <p:cBhvr>
                                        <p:cTn id="15" dur="500"/>
                                        <p:tgtEl>
                                          <p:spTgt spid="7475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1117776" y="4191000"/>
            <a:ext cx="1828800" cy="609600"/>
          </a:xfrm>
          <a:prstGeom prst="rect">
            <a:avLst/>
          </a:prstGeom>
          <a:solidFill>
            <a:schemeClr val="tx1"/>
          </a:solid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8" name="Rectangle 27"/>
          <p:cNvSpPr/>
          <p:nvPr/>
        </p:nvSpPr>
        <p:spPr bwMode="auto">
          <a:xfrm>
            <a:off x="3791082" y="6191118"/>
            <a:ext cx="1066800" cy="457200"/>
          </a:xfrm>
          <a:prstGeom prst="rect">
            <a:avLst/>
          </a:prstGeom>
          <a:solidFill>
            <a:schemeClr val="tx1"/>
          </a:solidFill>
          <a:ln w="31750" cap="flat" cmpd="sng" algn="ctr">
            <a:solidFill>
              <a:schemeClr val="bg1"/>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 name="Rectangle 2"/>
          <p:cNvSpPr txBox="1">
            <a:spLocks noChangeArrowheads="1"/>
          </p:cNvSpPr>
          <p:nvPr/>
        </p:nvSpPr>
        <p:spPr>
          <a:xfrm>
            <a:off x="-152400" y="0"/>
            <a:ext cx="8534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Climate Feedback Analysis </a:t>
            </a:r>
            <a:endParaRPr kumimoji="0" lang="en-US" sz="30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8" name="Rectangle 7"/>
          <p:cNvSpPr/>
          <p:nvPr/>
        </p:nvSpPr>
        <p:spPr>
          <a:xfrm>
            <a:off x="76200" y="616434"/>
            <a:ext cx="8991600" cy="640175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There are at least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three different methods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to analyze/quantify climate feedbacks: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Method 1</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Using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rPr>
              <a:t>dTs</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ratios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between the cases with and without the feedback process as 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feedback factor </a:t>
            </a:r>
            <a:r>
              <a:rPr kumimoji="0" lang="en-US" sz="1800" b="1" i="1" u="none" strike="noStrike" kern="1200" cap="none" spc="0" normalizeH="0" baseline="0" noProof="0" dirty="0" err="1">
                <a:ln>
                  <a:noFill/>
                </a:ln>
                <a:solidFill>
                  <a:srgbClr val="FF3300"/>
                </a:solidFill>
                <a:effectLst/>
                <a:uLnTx/>
                <a:uFillTx/>
                <a:latin typeface="Arial Narrow" pitchFamily="34" charset="0"/>
                <a:ea typeface="+mn-ea"/>
                <a:cs typeface="+mn-cs"/>
              </a:rPr>
              <a:t>f</a:t>
            </a:r>
            <a:r>
              <a:rPr kumimoji="0" lang="en-US" sz="1800" b="1" i="1" u="none" strike="noStrike" kern="1200" cap="none" spc="0" normalizeH="0" baseline="-25000" noProof="0" dirty="0" err="1">
                <a:ln>
                  <a:noFill/>
                </a:ln>
                <a:solidFill>
                  <a:srgbClr val="FF3300"/>
                </a:solidFill>
                <a:effectLst/>
                <a:uLnTx/>
                <a:uFillTx/>
                <a:latin typeface="Arial Narrow" pitchFamily="34" charset="0"/>
                <a:ea typeface="+mn-ea"/>
                <a:cs typeface="+mn-cs"/>
              </a:rPr>
              <a:t>h</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(Hansen et al. 1984). This method directly follows the original definition of climate feedback (modulation to the Ts change) and thus is easy to understand.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rPr>
              <a:t>Method 2</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Define the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feedback factor </a:t>
            </a:r>
            <a:r>
              <a:rPr kumimoji="0" lang="en-US" sz="1800" b="1" i="1" u="none" strike="noStrike" kern="1200" cap="none" spc="0" normalizeH="0" baseline="0" noProof="0" dirty="0" err="1">
                <a:ln>
                  <a:noFill/>
                </a:ln>
                <a:solidFill>
                  <a:srgbClr val="FF3300"/>
                </a:solidFill>
                <a:effectLst/>
                <a:uLnTx/>
                <a:uFillTx/>
                <a:latin typeface="Arial Narrow" pitchFamily="34" charset="0"/>
                <a:ea typeface="+mn-ea"/>
                <a:cs typeface="+mn-cs"/>
              </a:rPr>
              <a:t>f</a:t>
            </a:r>
            <a:r>
              <a:rPr kumimoji="0" lang="en-US" sz="1800" b="1" i="1" u="none" strike="noStrike" kern="1200" cap="none" spc="0" normalizeH="0" baseline="-25000" noProof="0" dirty="0" err="1">
                <a:ln>
                  <a:noFill/>
                </a:ln>
                <a:solidFill>
                  <a:srgbClr val="FF3300"/>
                </a:solidFill>
                <a:effectLst/>
                <a:uLnTx/>
                <a:uFillTx/>
                <a:latin typeface="Arial Narrow" pitchFamily="34" charset="0"/>
                <a:ea typeface="+mn-ea"/>
                <a:cs typeface="+mn-cs"/>
              </a:rPr>
              <a:t>r</a:t>
            </a:r>
            <a:r>
              <a:rPr kumimoji="0" lang="en-US" sz="1800" b="1" i="1"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as the gain factor for radiative forcing (Roe 2009):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800" b="1" i="1"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400" b="1" i="1" u="none" strike="noStrike" kern="1200" cap="none" spc="0" normalizeH="0" baseline="0" noProof="0" dirty="0" err="1">
                <a:ln>
                  <a:noFill/>
                </a:ln>
                <a:solidFill>
                  <a:srgbClr val="FF3300"/>
                </a:solidFill>
                <a:effectLst/>
                <a:uLnTx/>
                <a:uFillTx/>
                <a:latin typeface="Arial Narrow" pitchFamily="34" charset="0"/>
                <a:ea typeface="+mn-ea"/>
                <a:cs typeface="+mn-cs"/>
              </a:rPr>
              <a:t>f</a:t>
            </a:r>
            <a:r>
              <a:rPr kumimoji="0" lang="en-US" sz="2400" b="1" i="1" u="none" strike="noStrike" kern="1200" cap="none" spc="0" normalizeH="0" baseline="-25000" noProof="0" dirty="0" err="1">
                <a:ln>
                  <a:noFill/>
                </a:ln>
                <a:solidFill>
                  <a:srgbClr val="FF3300"/>
                </a:solidFill>
                <a:effectLst/>
                <a:uLnTx/>
                <a:uFillTx/>
                <a:latin typeface="Arial Narrow" pitchFamily="34" charset="0"/>
                <a:ea typeface="+mn-ea"/>
                <a:cs typeface="+mn-cs"/>
              </a:rPr>
              <a:t>r</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c</a:t>
            </a:r>
            <a:r>
              <a:rPr kumimoji="0" lang="en-US" sz="20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1</a:t>
            </a:r>
            <a:r>
              <a:rPr kumimoji="0" lang="en-US" sz="1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0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and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T = </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(R + c</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1</a:t>
            </a:r>
            <a:r>
              <a:rPr kumimoji="0" lang="en-US" sz="11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R</a:t>
            </a:r>
            <a:endPar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T = </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R/(1 – c</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1</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(1 – </a:t>
            </a:r>
            <a:r>
              <a:rPr kumimoji="0" lang="en-US" sz="1800" b="1" i="1"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1800" b="1" i="1"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r</a:t>
            </a:r>
            <a:r>
              <a:rPr kumimoji="0" lang="en-US" sz="1800" b="1" i="1"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400" b="1" i="1"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2400" b="1" i="1"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h</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1 / (1 – </a:t>
            </a:r>
            <a:r>
              <a:rPr kumimoji="0" lang="en-US" sz="2400" b="1" i="1"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2400" b="1" i="1"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r</a:t>
            </a:r>
            <a:r>
              <a:rPr kumimoji="0" lang="en-US" sz="24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   </a:t>
            </a:r>
            <a:r>
              <a:rPr kumimoji="0" lang="en-US" sz="2800" b="1" i="1" u="none" strike="noStrike" kern="1200" cap="none" spc="0" normalizeH="0" baseline="0" noProof="0" dirty="0" err="1">
                <a:ln>
                  <a:noFill/>
                </a:ln>
                <a:solidFill>
                  <a:srgbClr val="C00000"/>
                </a:solidFill>
                <a:effectLst/>
                <a:uLnTx/>
                <a:uFillTx/>
                <a:latin typeface="Arial Narrow" pitchFamily="34" charset="0"/>
                <a:ea typeface="+mn-ea"/>
                <a:cs typeface="+mn-cs"/>
                <a:sym typeface="Symbol"/>
              </a:rPr>
              <a:t>f</a:t>
            </a:r>
            <a:r>
              <a:rPr kumimoji="0" lang="en-US" sz="2800" b="1" i="1" u="none" strike="noStrike" kern="1200" cap="none" spc="0" normalizeH="0" baseline="-25000" noProof="0" dirty="0" err="1">
                <a:ln>
                  <a:noFill/>
                </a:ln>
                <a:solidFill>
                  <a:srgbClr val="C00000"/>
                </a:solidFill>
                <a:effectLst/>
                <a:uLnTx/>
                <a:uFillTx/>
                <a:latin typeface="Arial Narrow" pitchFamily="34" charset="0"/>
                <a:ea typeface="+mn-ea"/>
                <a:cs typeface="+mn-cs"/>
                <a:sym typeface="Symbol"/>
              </a:rPr>
              <a:t>r</a:t>
            </a:r>
            <a:r>
              <a:rPr kumimoji="0" lang="en-US" sz="2800" b="1" i="1" u="none" strike="noStrike" kern="1200" cap="none" spc="0" normalizeH="0" baseline="0" noProof="0" dirty="0">
                <a:ln>
                  <a:noFill/>
                </a:ln>
                <a:solidFill>
                  <a:srgbClr val="C000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is the gain factor </a:t>
            </a:r>
            <a:r>
              <a:rPr kumimoji="0" lang="en-US" sz="2000" b="1" i="1" u="none" strike="noStrike" kern="1200" cap="none" spc="0" normalizeH="0" baseline="0" noProof="0" dirty="0">
                <a:ln>
                  <a:noFill/>
                </a:ln>
                <a:solidFill>
                  <a:srgbClr val="C00000"/>
                </a:solidFill>
                <a:effectLst/>
                <a:uLnTx/>
                <a:uFillTx/>
                <a:latin typeface="Arial Narrow" pitchFamily="34" charset="0"/>
                <a:ea typeface="+mn-ea"/>
                <a:cs typeface="+mn-cs"/>
                <a:sym typeface="Symbol"/>
              </a:rPr>
              <a:t>g</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 of Hansen et al. (1984),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   the gain factor (G) in Roe (2009) is Hansen’s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   feedback factor (</a:t>
            </a:r>
            <a:r>
              <a:rPr kumimoji="0" lang="en-US" sz="2000" b="1" i="0" u="none" strike="noStrike" kern="1200" cap="none" spc="0" normalizeH="0" baseline="0" noProof="0" dirty="0" err="1">
                <a:ln>
                  <a:noFill/>
                </a:ln>
                <a:solidFill>
                  <a:srgbClr val="C00000"/>
                </a:solidFill>
                <a:effectLst/>
                <a:uLnTx/>
                <a:uFillTx/>
                <a:latin typeface="Arial Narrow" pitchFamily="34" charset="0"/>
                <a:ea typeface="+mn-ea"/>
                <a:cs typeface="+mn-cs"/>
                <a:sym typeface="Symbol"/>
              </a:rPr>
              <a:t>f</a:t>
            </a:r>
            <a:r>
              <a:rPr kumimoji="0" lang="en-US" sz="2000" b="1" i="0" u="none" strike="noStrike" kern="1200" cap="none" spc="0" normalizeH="0" baseline="-25000" noProof="0" dirty="0" err="1">
                <a:ln>
                  <a:noFill/>
                </a:ln>
                <a:solidFill>
                  <a:srgbClr val="C00000"/>
                </a:solidFill>
                <a:effectLst/>
                <a:uLnTx/>
                <a:uFillTx/>
                <a:latin typeface="Arial Narrow" pitchFamily="34" charset="0"/>
                <a:ea typeface="+mn-ea"/>
                <a:cs typeface="+mn-cs"/>
                <a:sym typeface="Symbol"/>
              </a:rPr>
              <a:t>h</a:t>
            </a:r>
            <a:r>
              <a:rPr kumimoji="0" lang="en-US" sz="1800" b="1" i="0" u="none" strike="noStrike" kern="1200" cap="none" spc="0" normalizeH="0" baseline="0" noProof="0" dirty="0">
                <a:ln>
                  <a:noFill/>
                </a:ln>
                <a:solidFill>
                  <a:srgbClr val="C00000"/>
                </a:solidFill>
                <a:effectLst/>
                <a:uLnTx/>
                <a:uFillTx/>
                <a:latin typeface="Arial Narrow" pitchFamily="34" charset="0"/>
                <a:ea typeface="+mn-ea"/>
                <a:cs typeface="+mn-cs"/>
                <a:sym typeface="Symbol"/>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Relationship between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climate sensitivity ()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and </a:t>
            </a:r>
            <a:r>
              <a:rPr kumimoji="0" lang="en-US" sz="2000" b="1" i="1" u="none" strike="noStrike" kern="1200" cap="none" spc="0" normalizeH="0" baseline="0" noProof="0" dirty="0" err="1">
                <a:ln>
                  <a:noFill/>
                </a:ln>
                <a:solidFill>
                  <a:srgbClr val="000000"/>
                </a:solidFill>
                <a:effectLst/>
                <a:uLnTx/>
                <a:uFillTx/>
                <a:latin typeface="Arial Narrow" pitchFamily="34" charset="0"/>
                <a:ea typeface="+mn-ea"/>
                <a:cs typeface="+mn-cs"/>
                <a:sym typeface="Symbol"/>
              </a:rPr>
              <a:t>f</a:t>
            </a:r>
            <a:r>
              <a:rPr kumimoji="0" lang="en-US" sz="2000" b="1" i="1" u="none" strike="noStrike" kern="1200" cap="none" spc="0" normalizeH="0" baseline="-25000" noProof="0" dirty="0" err="1">
                <a:ln>
                  <a:noFill/>
                </a:ln>
                <a:solidFill>
                  <a:srgbClr val="000000"/>
                </a:solidFill>
                <a:effectLst/>
                <a:uLnTx/>
                <a:uFillTx/>
                <a:latin typeface="Arial Narrow" pitchFamily="34" charset="0"/>
                <a:ea typeface="+mn-ea"/>
                <a:cs typeface="+mn-cs"/>
                <a:sym typeface="Symbol"/>
              </a:rPr>
              <a:t>h</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rPr>
              <a:t>s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R   and</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rPr>
              <a:t>s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1800" b="1" i="0"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h</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1800" b="1" i="0"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h</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R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Wingdings" pitchFamily="2" charset="2"/>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a:t>
            </a:r>
            <a:r>
              <a:rPr kumimoji="0" lang="en-US" sz="2400" b="1" i="0" u="none" strike="noStrike" kern="1200" cap="none" spc="0" normalizeH="0" baseline="0" noProof="0" dirty="0" err="1">
                <a:ln>
                  <a:noFill/>
                </a:ln>
                <a:solidFill>
                  <a:srgbClr val="FF3300"/>
                </a:solidFill>
                <a:effectLst/>
                <a:uLnTx/>
                <a:uFillTx/>
                <a:latin typeface="Arial Narrow" pitchFamily="34" charset="0"/>
                <a:ea typeface="+mn-ea"/>
                <a:cs typeface="+mn-cs"/>
                <a:sym typeface="Symbol"/>
              </a:rPr>
              <a:t>f</a:t>
            </a:r>
            <a:r>
              <a:rPr kumimoji="0" lang="en-US" sz="2400" b="1" i="0" u="none" strike="noStrike" kern="1200" cap="none" spc="0" normalizeH="0" baseline="-25000" noProof="0" dirty="0" err="1">
                <a:ln>
                  <a:noFill/>
                </a:ln>
                <a:solidFill>
                  <a:srgbClr val="FF3300"/>
                </a:solidFill>
                <a:effectLst/>
                <a:uLnTx/>
                <a:uFillTx/>
                <a:latin typeface="Arial Narrow" pitchFamily="34" charset="0"/>
                <a:ea typeface="+mn-ea"/>
                <a:cs typeface="+mn-cs"/>
                <a:sym typeface="Symbol"/>
              </a:rPr>
              <a:t>h</a:t>
            </a:r>
            <a:r>
              <a:rPr kumimoji="0" lang="en-US" sz="24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4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where</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sym typeface="Symbol"/>
              </a:rPr>
              <a:t>o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is the sensitivity without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feedback.</a:t>
            </a:r>
            <a:endParaRPr kumimoji="0" lang="en-US" sz="1800" b="1" i="0" u="none" strike="noStrike" kern="1200" cap="none" spc="0" normalizeH="0" baseline="-25000" noProof="0" dirty="0">
              <a:ln>
                <a:noFill/>
              </a:ln>
              <a:solidFill>
                <a:srgbClr val="FF3300"/>
              </a:solidFill>
              <a:effectLst/>
              <a:uLnTx/>
              <a:uFillTx/>
              <a:latin typeface="Arial Narrow" pitchFamily="34" charset="0"/>
              <a:ea typeface="+mn-ea"/>
              <a:cs typeface="+mn-cs"/>
            </a:endParaRPr>
          </a:p>
        </p:txBody>
      </p:sp>
      <p:grpSp>
        <p:nvGrpSpPr>
          <p:cNvPr id="16" name="Group 15"/>
          <p:cNvGrpSpPr/>
          <p:nvPr/>
        </p:nvGrpSpPr>
        <p:grpSpPr>
          <a:xfrm>
            <a:off x="155215" y="1888330"/>
            <a:ext cx="3349985" cy="778670"/>
            <a:chOff x="12756" y="1905000"/>
            <a:chExt cx="3349985" cy="778670"/>
          </a:xfrm>
        </p:grpSpPr>
        <p:sp>
          <p:nvSpPr>
            <p:cNvPr id="9" name="TextBox 8"/>
            <p:cNvSpPr txBox="1"/>
            <p:nvPr/>
          </p:nvSpPr>
          <p:spPr>
            <a:xfrm>
              <a:off x="810766" y="1981200"/>
              <a:ext cx="1581074" cy="584775"/>
            </a:xfrm>
            <a:prstGeom prst="rect">
              <a:avLst/>
            </a:prstGeom>
            <a:solidFill>
              <a:schemeClr val="tx1"/>
            </a:solidFill>
            <a:ln w="25400">
              <a:solidFill>
                <a:schemeClr val="tx2"/>
              </a:solid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Ref. System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Without feedback</a:t>
              </a:r>
            </a:p>
          </p:txBody>
        </p:sp>
        <p:cxnSp>
          <p:nvCxnSpPr>
            <p:cNvPr id="11" name="Straight Arrow Connector 10"/>
            <p:cNvCxnSpPr>
              <a:endCxn id="9" idx="1"/>
            </p:cNvCxnSpPr>
            <p:nvPr/>
          </p:nvCxnSpPr>
          <p:spPr bwMode="auto">
            <a:xfrm flipV="1">
              <a:off x="228600" y="2273588"/>
              <a:ext cx="582166" cy="12412"/>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cxnSp>
          <p:nvCxnSpPr>
            <p:cNvPr id="12" name="Straight Arrow Connector 11"/>
            <p:cNvCxnSpPr/>
            <p:nvPr/>
          </p:nvCxnSpPr>
          <p:spPr bwMode="auto">
            <a:xfrm flipV="1">
              <a:off x="2436121" y="2286000"/>
              <a:ext cx="535679" cy="12412"/>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sp>
          <p:nvSpPr>
            <p:cNvPr id="13" name="TextBox 12"/>
            <p:cNvSpPr txBox="1"/>
            <p:nvPr/>
          </p:nvSpPr>
          <p:spPr>
            <a:xfrm>
              <a:off x="12756" y="1905000"/>
              <a:ext cx="800219" cy="76944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Forcing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a:t>
              </a:r>
            </a:p>
          </p:txBody>
        </p:sp>
        <p:sp>
          <p:nvSpPr>
            <p:cNvPr id="15" name="TextBox 14"/>
            <p:cNvSpPr txBox="1"/>
            <p:nvPr/>
          </p:nvSpPr>
          <p:spPr>
            <a:xfrm>
              <a:off x="2376574" y="1929617"/>
              <a:ext cx="986167" cy="75405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Response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a:t>
              </a:r>
              <a:r>
                <a:rPr kumimoji="0" lang="en-US" sz="1600" b="1" i="0" u="none" strike="noStrike" kern="1200" cap="none" spc="0" normalizeH="0" baseline="-25000" noProof="0" dirty="0">
                  <a:ln>
                    <a:noFill/>
                  </a:ln>
                  <a:solidFill>
                    <a:srgbClr val="000000"/>
                  </a:solidFill>
                  <a:effectLst/>
                  <a:uLnTx/>
                  <a:uFillTx/>
                  <a:latin typeface="Arial Narrow" pitchFamily="34" charset="0"/>
                  <a:ea typeface="+mn-ea"/>
                  <a:cs typeface="+mn-cs"/>
                </a:rPr>
                <a:t>o</a:t>
              </a:r>
            </a:p>
          </p:txBody>
        </p:sp>
      </p:grpSp>
      <p:grpSp>
        <p:nvGrpSpPr>
          <p:cNvPr id="17" name="Group 16"/>
          <p:cNvGrpSpPr/>
          <p:nvPr/>
        </p:nvGrpSpPr>
        <p:grpSpPr>
          <a:xfrm>
            <a:off x="5032015" y="1828800"/>
            <a:ext cx="3349985" cy="778670"/>
            <a:chOff x="12756" y="1905000"/>
            <a:chExt cx="3349985" cy="778670"/>
          </a:xfrm>
        </p:grpSpPr>
        <p:sp>
          <p:nvSpPr>
            <p:cNvPr id="18" name="TextBox 17"/>
            <p:cNvSpPr txBox="1"/>
            <p:nvPr/>
          </p:nvSpPr>
          <p:spPr>
            <a:xfrm>
              <a:off x="966635" y="1981200"/>
              <a:ext cx="1430730" cy="584775"/>
            </a:xfrm>
            <a:prstGeom prst="rect">
              <a:avLst/>
            </a:prstGeom>
            <a:solidFill>
              <a:schemeClr val="tx1"/>
            </a:solidFill>
            <a:ln w="25400">
              <a:solidFill>
                <a:schemeClr val="tx2"/>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Ref. System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With feedback</a:t>
              </a:r>
            </a:p>
          </p:txBody>
        </p:sp>
        <p:cxnSp>
          <p:nvCxnSpPr>
            <p:cNvPr id="19" name="Straight Arrow Connector 18"/>
            <p:cNvCxnSpPr>
              <a:endCxn id="18" idx="1"/>
            </p:cNvCxnSpPr>
            <p:nvPr/>
          </p:nvCxnSpPr>
          <p:spPr bwMode="auto">
            <a:xfrm flipV="1">
              <a:off x="253824" y="2273588"/>
              <a:ext cx="712811" cy="12412"/>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cxnSp>
          <p:nvCxnSpPr>
            <p:cNvPr id="20" name="Straight Arrow Connector 19"/>
            <p:cNvCxnSpPr/>
            <p:nvPr/>
          </p:nvCxnSpPr>
          <p:spPr bwMode="auto">
            <a:xfrm flipV="1">
              <a:off x="2436121" y="2286000"/>
              <a:ext cx="535679" cy="12412"/>
            </a:xfrm>
            <a:prstGeom prst="straightConnector1">
              <a:avLst/>
            </a:prstGeom>
            <a:solidFill>
              <a:schemeClr val="accent1"/>
            </a:solidFill>
            <a:ln w="34925" cap="flat" cmpd="sng" algn="ctr">
              <a:solidFill>
                <a:schemeClr val="tx2"/>
              </a:solidFill>
              <a:prstDash val="solid"/>
              <a:round/>
              <a:headEnd type="none" w="med" len="med"/>
              <a:tailEnd type="arrow"/>
            </a:ln>
            <a:effectLst/>
          </p:spPr>
        </p:cxnSp>
        <p:sp>
          <p:nvSpPr>
            <p:cNvPr id="21" name="TextBox 20"/>
            <p:cNvSpPr txBox="1"/>
            <p:nvPr/>
          </p:nvSpPr>
          <p:spPr>
            <a:xfrm>
              <a:off x="12756" y="1905000"/>
              <a:ext cx="800219" cy="76944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Forcing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a:t>
              </a:r>
            </a:p>
          </p:txBody>
        </p:sp>
        <p:sp>
          <p:nvSpPr>
            <p:cNvPr id="22" name="TextBox 21"/>
            <p:cNvSpPr txBox="1"/>
            <p:nvPr/>
          </p:nvSpPr>
          <p:spPr>
            <a:xfrm>
              <a:off x="2376574" y="1929617"/>
              <a:ext cx="986167" cy="754053"/>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Response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sym typeface="Symbol"/>
                </a:rPr>
                <a:t></a:t>
              </a: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T</a:t>
              </a:r>
              <a:r>
                <a:rPr kumimoji="0" lang="en-US" sz="1600" b="1" i="0" u="none" strike="noStrike" kern="1200" cap="none" spc="0" normalizeH="0" baseline="-25000" noProof="0" dirty="0">
                  <a:ln>
                    <a:noFill/>
                  </a:ln>
                  <a:solidFill>
                    <a:srgbClr val="000000"/>
                  </a:solidFill>
                  <a:effectLst/>
                  <a:uLnTx/>
                  <a:uFillTx/>
                  <a:latin typeface="Arial Narrow" pitchFamily="34" charset="0"/>
                  <a:ea typeface="+mn-ea"/>
                  <a:cs typeface="+mn-cs"/>
                </a:rPr>
                <a:t>s</a:t>
              </a:r>
            </a:p>
          </p:txBody>
        </p:sp>
      </p:grpSp>
      <p:sp>
        <p:nvSpPr>
          <p:cNvPr id="24" name="TextBox 23"/>
          <p:cNvSpPr txBox="1"/>
          <p:nvPr/>
        </p:nvSpPr>
        <p:spPr>
          <a:xfrm>
            <a:off x="3547968" y="2057400"/>
            <a:ext cx="1497205"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3300"/>
                </a:solidFill>
                <a:effectLst/>
                <a:uLnTx/>
                <a:uFillTx/>
                <a:latin typeface="Arial Narrow" pitchFamily="34" charset="0"/>
                <a:ea typeface="+mn-ea"/>
                <a:cs typeface="+mn-cs"/>
              </a:rPr>
              <a:t>f</a:t>
            </a:r>
            <a:r>
              <a:rPr kumimoji="0" lang="en-US" sz="2400" b="1" i="1" u="none" strike="noStrike" kern="1200" cap="none" spc="0" normalizeH="0" baseline="-25000" noProof="0" dirty="0" err="1">
                <a:ln>
                  <a:noFill/>
                </a:ln>
                <a:solidFill>
                  <a:srgbClr val="FF3300"/>
                </a:solidFill>
                <a:effectLst/>
                <a:uLnTx/>
                <a:uFillTx/>
                <a:latin typeface="Arial Narrow" pitchFamily="34" charset="0"/>
                <a:ea typeface="+mn-ea"/>
                <a:cs typeface="+mn-cs"/>
              </a:rPr>
              <a:t>h</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T</a:t>
            </a:r>
            <a:r>
              <a:rPr kumimoji="0" lang="en-US" sz="2000" b="1" i="0" u="none" strike="noStrike" kern="1200" cap="none" spc="0" normalizeH="0" baseline="-25000" noProof="0" dirty="0">
                <a:ln>
                  <a:noFill/>
                </a:ln>
                <a:solidFill>
                  <a:srgbClr val="FF3300"/>
                </a:solidFill>
                <a:effectLst/>
                <a:uLnTx/>
                <a:uFillTx/>
                <a:latin typeface="Arial Narrow" pitchFamily="34" charset="0"/>
                <a:ea typeface="+mn-ea"/>
                <a:cs typeface="+mn-cs"/>
              </a:rPr>
              <a:t>s</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 </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T</a:t>
            </a:r>
            <a:r>
              <a:rPr kumimoji="0" lang="en-US" sz="2000" b="1" i="0" u="none" strike="noStrike" kern="1200" cap="none" spc="0" normalizeH="0" baseline="-25000" noProof="0" dirty="0">
                <a:ln>
                  <a:noFill/>
                </a:ln>
                <a:solidFill>
                  <a:srgbClr val="FF3300"/>
                </a:solidFill>
                <a:effectLst/>
                <a:uLnTx/>
                <a:uFillTx/>
                <a:latin typeface="Arial Narrow" pitchFamily="34" charset="0"/>
                <a:ea typeface="+mn-ea"/>
                <a:cs typeface="+mn-cs"/>
              </a:rPr>
              <a:t>o</a:t>
            </a: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pic>
        <p:nvPicPr>
          <p:cNvPr id="154630" name="Picture 6"/>
          <p:cNvPicPr>
            <a:picLocks noChangeAspect="1" noChangeArrowheads="1"/>
          </p:cNvPicPr>
          <p:nvPr/>
        </p:nvPicPr>
        <p:blipFill>
          <a:blip r:embed="rId3" cstate="print"/>
          <a:srcRect/>
          <a:stretch>
            <a:fillRect/>
          </a:stretch>
        </p:blipFill>
        <p:spPr bwMode="auto">
          <a:xfrm>
            <a:off x="5181600" y="4800600"/>
            <a:ext cx="3618542" cy="1371600"/>
          </a:xfrm>
          <a:prstGeom prst="rect">
            <a:avLst/>
          </a:prstGeom>
          <a:noFill/>
          <a:ln w="9525">
            <a:noFill/>
            <a:miter lim="800000"/>
            <a:headEnd/>
            <a:tailEnd/>
          </a:ln>
        </p:spPr>
      </p:pic>
      <p:grpSp>
        <p:nvGrpSpPr>
          <p:cNvPr id="27" name="Group 26"/>
          <p:cNvGrpSpPr/>
          <p:nvPr/>
        </p:nvGrpSpPr>
        <p:grpSpPr>
          <a:xfrm>
            <a:off x="5170715" y="3581400"/>
            <a:ext cx="3658745" cy="944880"/>
            <a:chOff x="5170715" y="3657600"/>
            <a:chExt cx="3658745" cy="944880"/>
          </a:xfrm>
        </p:grpSpPr>
        <p:pic>
          <p:nvPicPr>
            <p:cNvPr id="154629" name="Picture 5"/>
            <p:cNvPicPr>
              <a:picLocks noChangeAspect="1" noChangeArrowheads="1"/>
            </p:cNvPicPr>
            <p:nvPr/>
          </p:nvPicPr>
          <p:blipFill>
            <a:blip r:embed="rId4" cstate="print"/>
            <a:srcRect/>
            <a:stretch>
              <a:fillRect/>
            </a:stretch>
          </p:blipFill>
          <p:spPr bwMode="auto">
            <a:xfrm>
              <a:off x="5170715" y="3657600"/>
              <a:ext cx="3658745" cy="944880"/>
            </a:xfrm>
            <a:prstGeom prst="rect">
              <a:avLst/>
            </a:prstGeom>
            <a:noFill/>
            <a:ln w="9525">
              <a:noFill/>
              <a:miter lim="800000"/>
              <a:headEnd/>
              <a:tailEnd/>
            </a:ln>
          </p:spPr>
        </p:pic>
        <p:sp>
          <p:nvSpPr>
            <p:cNvPr id="26" name="TextBox 25"/>
            <p:cNvSpPr txBox="1"/>
            <p:nvPr/>
          </p:nvSpPr>
          <p:spPr>
            <a:xfrm>
              <a:off x="6613704" y="3733800"/>
              <a:ext cx="263214" cy="2616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o</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animEffect transition="in" filter="blinds(horizontal)">
                                      <p:cBhvr>
                                        <p:cTn id="7" dur="500"/>
                                        <p:tgtEl>
                                          <p:spTgt spid="8">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7" end="7"/>
                                            </p:txEl>
                                          </p:spTgt>
                                        </p:tgtEl>
                                        <p:attrNameLst>
                                          <p:attrName>style.visibility</p:attrName>
                                        </p:attrNameLst>
                                      </p:cBhvr>
                                      <p:to>
                                        <p:strVal val="visible"/>
                                      </p:to>
                                    </p:set>
                                    <p:animEffect transition="in" filter="blinds(horizontal)">
                                      <p:cBhvr>
                                        <p:cTn id="10" dur="500"/>
                                        <p:tgtEl>
                                          <p:spTgt spid="8">
                                            <p:txEl>
                                              <p:pRg st="7" end="7"/>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animEffect transition="in" filter="blinds(horizontal)">
                                      <p:cBhvr>
                                        <p:cTn id="13" dur="500"/>
                                        <p:tgtEl>
                                          <p:spTgt spid="8">
                                            <p:txEl>
                                              <p:pRg st="8" end="8"/>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9" end="9"/>
                                            </p:txEl>
                                          </p:spTgt>
                                        </p:tgtEl>
                                        <p:attrNameLst>
                                          <p:attrName>style.visibility</p:attrName>
                                        </p:attrNameLst>
                                      </p:cBhvr>
                                      <p:to>
                                        <p:strVal val="visible"/>
                                      </p:to>
                                    </p:set>
                                    <p:animEffect transition="in" filter="blinds(horizontal)">
                                      <p:cBhvr>
                                        <p:cTn id="16" dur="500"/>
                                        <p:tgtEl>
                                          <p:spTgt spid="8">
                                            <p:txEl>
                                              <p:pRg st="9" end="9"/>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10" end="10"/>
                                            </p:txEl>
                                          </p:spTgt>
                                        </p:tgtEl>
                                        <p:attrNameLst>
                                          <p:attrName>style.visibility</p:attrName>
                                        </p:attrNameLst>
                                      </p:cBhvr>
                                      <p:to>
                                        <p:strVal val="visible"/>
                                      </p:to>
                                    </p:set>
                                    <p:animEffect transition="in" filter="blinds(horizontal)">
                                      <p:cBhvr>
                                        <p:cTn id="19" dur="500"/>
                                        <p:tgtEl>
                                          <p:spTgt spid="8">
                                            <p:txEl>
                                              <p:pRg st="10" end="10"/>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11" end="11"/>
                                            </p:txEl>
                                          </p:spTgt>
                                        </p:tgtEl>
                                        <p:attrNameLst>
                                          <p:attrName>style.visibility</p:attrName>
                                        </p:attrNameLst>
                                      </p:cBhvr>
                                      <p:to>
                                        <p:strVal val="visible"/>
                                      </p:to>
                                    </p:set>
                                    <p:animEffect transition="in" filter="blinds(horizontal)">
                                      <p:cBhvr>
                                        <p:cTn id="22" dur="500"/>
                                        <p:tgtEl>
                                          <p:spTgt spid="8">
                                            <p:txEl>
                                              <p:pRg st="11" end="1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
                                            <p:txEl>
                                              <p:pRg st="12" end="12"/>
                                            </p:txEl>
                                          </p:spTgt>
                                        </p:tgtEl>
                                        <p:attrNameLst>
                                          <p:attrName>style.visibility</p:attrName>
                                        </p:attrNameLst>
                                      </p:cBhvr>
                                      <p:to>
                                        <p:strVal val="visible"/>
                                      </p:to>
                                    </p:set>
                                    <p:animEffect transition="in" filter="blinds(horizontal)">
                                      <p:cBhvr>
                                        <p:cTn id="25" dur="500"/>
                                        <p:tgtEl>
                                          <p:spTgt spid="8">
                                            <p:txEl>
                                              <p:pRg st="12" end="1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8">
                                            <p:txEl>
                                              <p:pRg st="13" end="13"/>
                                            </p:txEl>
                                          </p:spTgt>
                                        </p:tgtEl>
                                        <p:attrNameLst>
                                          <p:attrName>style.visibility</p:attrName>
                                        </p:attrNameLst>
                                      </p:cBhvr>
                                      <p:to>
                                        <p:strVal val="visible"/>
                                      </p:to>
                                    </p:set>
                                    <p:animEffect transition="in" filter="blinds(horizontal)">
                                      <p:cBhvr>
                                        <p:cTn id="28" dur="500"/>
                                        <p:tgtEl>
                                          <p:spTgt spid="8">
                                            <p:txEl>
                                              <p:pRg st="13" end="13"/>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8">
                                            <p:txEl>
                                              <p:pRg st="14" end="14"/>
                                            </p:txEl>
                                          </p:spTgt>
                                        </p:tgtEl>
                                        <p:attrNameLst>
                                          <p:attrName>style.visibility</p:attrName>
                                        </p:attrNameLst>
                                      </p:cBhvr>
                                      <p:to>
                                        <p:strVal val="visible"/>
                                      </p:to>
                                    </p:set>
                                    <p:animEffect transition="in" filter="blinds(horizontal)">
                                      <p:cBhvr>
                                        <p:cTn id="31" dur="500"/>
                                        <p:tgtEl>
                                          <p:spTgt spid="8">
                                            <p:txEl>
                                              <p:pRg st="14" end="14"/>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par>
                                <p:cTn id="35" presetID="3" presetClass="entr" presetSubtype="10" fill="hold" nodeType="withEffect">
                                  <p:stCondLst>
                                    <p:cond delay="0"/>
                                  </p:stCondLst>
                                  <p:childTnLst>
                                    <p:set>
                                      <p:cBhvr>
                                        <p:cTn id="36" dur="1" fill="hold">
                                          <p:stCondLst>
                                            <p:cond delay="0"/>
                                          </p:stCondLst>
                                        </p:cTn>
                                        <p:tgtEl>
                                          <p:spTgt spid="154630"/>
                                        </p:tgtEl>
                                        <p:attrNameLst>
                                          <p:attrName>style.visibility</p:attrName>
                                        </p:attrNameLst>
                                      </p:cBhvr>
                                      <p:to>
                                        <p:strVal val="visible"/>
                                      </p:to>
                                    </p:set>
                                    <p:animEffect transition="in" filter="blinds(horizontal)">
                                      <p:cBhvr>
                                        <p:cTn id="37" dur="500"/>
                                        <p:tgtEl>
                                          <p:spTgt spid="15463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linds(horizont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8">
                                            <p:txEl>
                                              <p:pRg st="16" end="16"/>
                                            </p:txEl>
                                          </p:spTgt>
                                        </p:tgtEl>
                                        <p:attrNameLst>
                                          <p:attrName>style.visibility</p:attrName>
                                        </p:attrNameLst>
                                      </p:cBhvr>
                                      <p:to>
                                        <p:strVal val="visible"/>
                                      </p:to>
                                    </p:set>
                                    <p:animEffect transition="in" filter="blinds(horizontal)">
                                      <p:cBhvr>
                                        <p:cTn id="45" dur="500"/>
                                        <p:tgtEl>
                                          <p:spTgt spid="8">
                                            <p:txEl>
                                              <p:pRg st="16" end="16"/>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8">
                                            <p:txEl>
                                              <p:pRg st="17" end="17"/>
                                            </p:txEl>
                                          </p:spTgt>
                                        </p:tgtEl>
                                        <p:attrNameLst>
                                          <p:attrName>style.visibility</p:attrName>
                                        </p:attrNameLst>
                                      </p:cBhvr>
                                      <p:to>
                                        <p:strVal val="visible"/>
                                      </p:to>
                                    </p:set>
                                    <p:animEffect transition="in" filter="blinds(horizontal)">
                                      <p:cBhvr>
                                        <p:cTn id="48" dur="500"/>
                                        <p:tgtEl>
                                          <p:spTgt spid="8">
                                            <p:txEl>
                                              <p:pRg st="17" end="17"/>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8">
                                            <p:txEl>
                                              <p:pRg st="18" end="18"/>
                                            </p:txEl>
                                          </p:spTgt>
                                        </p:tgtEl>
                                        <p:attrNameLst>
                                          <p:attrName>style.visibility</p:attrName>
                                        </p:attrNameLst>
                                      </p:cBhvr>
                                      <p:to>
                                        <p:strVal val="visible"/>
                                      </p:to>
                                    </p:set>
                                    <p:animEffect transition="in" filter="blinds(horizontal)">
                                      <p:cBhvr>
                                        <p:cTn id="51" dur="500"/>
                                        <p:tgtEl>
                                          <p:spTgt spid="8">
                                            <p:txEl>
                                              <p:pRg st="18" end="18"/>
                                            </p:tx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7" name="TextBox 6"/>
          <p:cNvSpPr txBox="1"/>
          <p:nvPr/>
        </p:nvSpPr>
        <p:spPr>
          <a:xfrm>
            <a:off x="76200" y="685800"/>
            <a:ext cx="8763000" cy="901785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rPr>
              <a:t> The feedback factor is defined in terms of changes in </a:t>
            </a:r>
            <a:r>
              <a:rPr kumimoji="0" lang="en-US" sz="2200" b="1" i="0" u="none" strike="noStrike" kern="1200" cap="none" spc="0" normalizeH="0" baseline="0" noProof="0" dirty="0">
                <a:ln>
                  <a:noFill/>
                </a:ln>
                <a:solidFill>
                  <a:srgbClr val="FF3300"/>
                </a:solidFill>
                <a:effectLst/>
                <a:uLnTx/>
                <a:uFillTx/>
                <a:latin typeface="Calibri"/>
                <a:ea typeface="+mn-ea"/>
                <a:cs typeface="+mn-cs"/>
              </a:rPr>
              <a:t>radiative forcing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3300"/>
                </a:solidFill>
                <a:effectLst/>
                <a:uLnTx/>
                <a:uFillTx/>
                <a:latin typeface="Calibri"/>
                <a:ea typeface="+mn-ea"/>
                <a:cs typeface="+mn-cs"/>
              </a:rPr>
              <a:t>   </a:t>
            </a:r>
            <a:r>
              <a:rPr kumimoji="0" lang="en-US" sz="2200" b="0" i="0" u="none" strike="noStrike" kern="1200" cap="none" spc="0" normalizeH="0" baseline="0" noProof="0" dirty="0">
                <a:ln>
                  <a:noFill/>
                </a:ln>
                <a:solidFill>
                  <a:srgbClr val="000000"/>
                </a:solidFill>
                <a:effectLst/>
                <a:uLnTx/>
                <a:uFillTx/>
                <a:latin typeface="Calibri"/>
                <a:ea typeface="+mn-ea"/>
                <a:cs typeface="+mn-cs"/>
              </a:rPr>
              <a:t>at the </a:t>
            </a:r>
            <a:r>
              <a:rPr kumimoji="0" lang="en-US" sz="2200" b="0" i="0" u="none" strike="noStrike" kern="1200" cap="none" spc="0" normalizeH="0" baseline="0" noProof="0" dirty="0" err="1">
                <a:ln>
                  <a:noFill/>
                </a:ln>
                <a:solidFill>
                  <a:srgbClr val="000000"/>
                </a:solidFill>
                <a:effectLst/>
                <a:uLnTx/>
                <a:uFillTx/>
                <a:latin typeface="Calibri"/>
                <a:ea typeface="+mn-ea"/>
                <a:cs typeface="+mn-cs"/>
              </a:rPr>
              <a:t>tropopause</a:t>
            </a:r>
            <a:r>
              <a:rPr kumimoji="0" lang="en-US" sz="2200" b="0" i="0" u="none" strike="noStrike" kern="1200" cap="none" spc="0" normalizeH="0" baseline="0" noProof="0" dirty="0">
                <a:ln>
                  <a:noFill/>
                </a:ln>
                <a:solidFill>
                  <a:srgbClr val="000000"/>
                </a:solidFill>
                <a:effectLst/>
                <a:uLnTx/>
                <a:uFillTx/>
                <a:latin typeface="Calibri"/>
                <a:ea typeface="+mn-ea"/>
                <a:cs typeface="+mn-cs"/>
              </a:rPr>
              <a:t> or top of the atmosphere (TOA):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Calibri"/>
                <a:ea typeface="+mn-ea"/>
                <a:cs typeface="+mn-cs"/>
              </a:rPr>
              <a:t>  </a:t>
            </a:r>
            <a:endParaRPr kumimoji="0" lang="en-US" sz="800" b="0"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Calibri"/>
                <a:ea typeface="+mn-ea"/>
                <a:cs typeface="+mn-cs"/>
              </a:rPr>
              <a:t>   </a:t>
            </a:r>
            <a:r>
              <a:rPr kumimoji="0" lang="en-US" sz="1800" b="0" i="0" u="none" strike="noStrike" kern="1200" cap="none" spc="0" normalizeH="0" baseline="0" noProof="0" dirty="0">
                <a:ln>
                  <a:noFill/>
                </a:ln>
                <a:solidFill>
                  <a:srgbClr val="000000"/>
                </a:solidFill>
                <a:effectLst/>
                <a:uLnTx/>
                <a:uFillTx/>
                <a:latin typeface="Calibri"/>
                <a:ea typeface="+mn-ea"/>
                <a:cs typeface="+mn-cs"/>
              </a:rPr>
              <a:t>where R is the TOA global-mean net radiative flux, </a:t>
            </a:r>
            <a:r>
              <a:rPr kumimoji="0" lang="en-US" sz="1800" b="0" i="1" u="none" strike="noStrike" kern="1200" cap="none" spc="0" normalizeH="0" baseline="0" noProof="0" dirty="0">
                <a:ln>
                  <a:noFill/>
                </a:ln>
                <a:solidFill>
                  <a:srgbClr val="000000"/>
                </a:solidFill>
                <a:effectLst/>
                <a:uLnTx/>
                <a:uFillTx/>
                <a:latin typeface="Times New Roman"/>
                <a:ea typeface="+mn-ea"/>
                <a:cs typeface="+mn-cs"/>
              </a:rPr>
              <a:t>x</a:t>
            </a:r>
            <a:r>
              <a:rPr kumimoji="0" lang="en-US" sz="1800" b="0" i="0" u="none" strike="noStrike" kern="1200" cap="none" spc="0" normalizeH="0" baseline="0" noProof="0" dirty="0">
                <a:ln>
                  <a:noFill/>
                </a:ln>
                <a:solidFill>
                  <a:srgbClr val="000000"/>
                </a:solidFill>
                <a:effectLst/>
                <a:uLnTx/>
                <a:uFillTx/>
                <a:latin typeface="Calibri"/>
                <a:ea typeface="+mn-ea"/>
                <a:cs typeface="+mn-cs"/>
              </a:rPr>
              <a:t> represents a feedback variable (water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    vapor W, clouds C, albedo A,  etc.), </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Ts is the global-mean surface air temperature.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1800" b="1" i="0" u="none" strike="noStrike" kern="1200" cap="none" spc="0" normalizeH="0" baseline="0" noProof="0" dirty="0">
                <a:ln>
                  <a:noFill/>
                </a:ln>
                <a:solidFill>
                  <a:srgbClr val="FF3300"/>
                </a:solidFill>
                <a:effectLst/>
                <a:uLnTx/>
                <a:uFillTx/>
                <a:latin typeface="Calibri"/>
                <a:ea typeface="+mn-ea"/>
                <a:cs typeface="+mn-cs"/>
                <a:sym typeface="Symbol"/>
              </a:rPr>
              <a:t></a:t>
            </a:r>
            <a:r>
              <a:rPr kumimoji="0" lang="en-US" sz="1800" b="1" i="0" u="none" strike="noStrike" kern="1200" cap="none" spc="0" normalizeH="0" baseline="-25000" noProof="0" dirty="0">
                <a:ln>
                  <a:noFill/>
                </a:ln>
                <a:solidFill>
                  <a:srgbClr val="FF3300"/>
                </a:solidFill>
                <a:effectLst/>
                <a:uLnTx/>
                <a:uFillTx/>
                <a:latin typeface="Calibri"/>
                <a:ea typeface="+mn-ea"/>
                <a:cs typeface="+mn-cs"/>
                <a:sym typeface="Symbol"/>
              </a:rPr>
              <a:t>x</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 is defined as the global-mean </a:t>
            </a:r>
            <a:r>
              <a:rPr kumimoji="0" lang="en-US" sz="1800" b="1" i="0" u="none" strike="noStrike" kern="1200" cap="none" spc="0" normalizeH="0" baseline="0" noProof="0" dirty="0">
                <a:ln>
                  <a:noFill/>
                </a:ln>
                <a:solidFill>
                  <a:srgbClr val="FF3300"/>
                </a:solidFill>
                <a:effectLst/>
                <a:uLnTx/>
                <a:uFillTx/>
                <a:latin typeface="Calibri"/>
                <a:ea typeface="+mn-ea"/>
                <a:cs typeface="+mn-cs"/>
                <a:sym typeface="Symbol"/>
              </a:rPr>
              <a:t>TOA net radiative flux change </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due to changes in </a:t>
            </a:r>
            <a:r>
              <a:rPr kumimoji="0" lang="en-US" sz="1800" b="0" i="1" u="none" strike="noStrike" kern="1200" cap="none" spc="0" normalizeH="0" baseline="0" noProof="0" dirty="0">
                <a:ln>
                  <a:noFill/>
                </a:ln>
                <a:solidFill>
                  <a:srgbClr val="000000"/>
                </a:solidFill>
                <a:effectLst/>
                <a:uLnTx/>
                <a:uFillTx/>
                <a:latin typeface="Times New Roman"/>
                <a:ea typeface="+mn-ea"/>
                <a:cs typeface="+mn-cs"/>
                <a:sym typeface="Symbol"/>
              </a:rPr>
              <a:t>x</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 per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   unit surface warming, in W/m</a:t>
            </a:r>
            <a:r>
              <a:rPr kumimoji="0" lang="en-US" sz="1800" b="0" i="0" u="none" strike="noStrike" kern="1200" cap="none" spc="0" normalizeH="0" baseline="30000" noProof="0" dirty="0">
                <a:ln>
                  <a:noFill/>
                </a:ln>
                <a:solidFill>
                  <a:srgbClr val="000000"/>
                </a:solidFill>
                <a:effectLst/>
                <a:uLnTx/>
                <a:uFillTx/>
                <a:latin typeface="Calibri"/>
                <a:ea typeface="+mn-ea"/>
                <a:cs typeface="+mn-cs"/>
                <a:sym typeface="Symbol"/>
              </a:rPr>
              <a:t>2</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/K.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This is very different from the original definition of climate feedback and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   Hansen’s </a:t>
            </a:r>
            <a:r>
              <a:rPr kumimoji="0" lang="en-US" sz="2000" b="0" i="1" u="none" strike="noStrike" kern="1200" cap="none" spc="0" normalizeH="0" baseline="0" noProof="0" dirty="0" err="1">
                <a:ln>
                  <a:noFill/>
                </a:ln>
                <a:solidFill>
                  <a:srgbClr val="000000"/>
                </a:solidFill>
                <a:effectLst/>
                <a:uLnTx/>
                <a:uFillTx/>
                <a:latin typeface="Calibri"/>
                <a:ea typeface="+mn-ea"/>
                <a:cs typeface="+mn-cs"/>
                <a:sym typeface="Symbol"/>
              </a:rPr>
              <a:t>f</a:t>
            </a:r>
            <a:r>
              <a:rPr kumimoji="0" lang="en-US" sz="2000" b="0" i="1" u="none" strike="noStrike" kern="1200" cap="none" spc="0" normalizeH="0" baseline="-25000" noProof="0" dirty="0" err="1">
                <a:ln>
                  <a:noFill/>
                </a:ln>
                <a:solidFill>
                  <a:srgbClr val="000000"/>
                </a:solidFill>
                <a:effectLst/>
                <a:uLnTx/>
                <a:uFillTx/>
                <a:latin typeface="Calibri"/>
                <a:ea typeface="+mn-ea"/>
                <a:cs typeface="+mn-cs"/>
                <a:sym typeface="Symbol"/>
              </a:rPr>
              <a:t>h</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In 0-D model analysis: </a:t>
            </a:r>
            <a:endParaRPr kumimoji="0" lang="en-US" sz="22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a:t>
            </a:r>
            <a:r>
              <a:rPr kumimoji="0" lang="en-US" sz="1800" b="0" i="0" u="none" strike="noStrike" kern="1200" cap="none" spc="0" normalizeH="0" baseline="-25000" noProof="0" dirty="0">
                <a:ln>
                  <a:noFill/>
                </a:ln>
                <a:solidFill>
                  <a:srgbClr val="C00000"/>
                </a:solidFill>
                <a:effectLst/>
                <a:uLnTx/>
                <a:uFillTx/>
                <a:latin typeface="Calibri"/>
                <a:ea typeface="+mn-ea"/>
                <a:cs typeface="+mn-cs"/>
                <a:sym typeface="Symbol"/>
              </a:rPr>
              <a:t>o</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=0.26, </a:t>
            </a:r>
            <a:r>
              <a:rPr kumimoji="0" lang="en-US" sz="1800" b="0" i="0" u="none" strike="noStrike" kern="1200" cap="none" spc="0" normalizeH="0" baseline="-25000" noProof="0" dirty="0">
                <a:ln>
                  <a:noFill/>
                </a:ln>
                <a:solidFill>
                  <a:srgbClr val="C00000"/>
                </a:solidFill>
                <a:effectLst/>
                <a:uLnTx/>
                <a:uFillTx/>
                <a:latin typeface="Calibri"/>
                <a:ea typeface="+mn-ea"/>
                <a:cs typeface="+mn-cs"/>
                <a:sym typeface="Symbol"/>
              </a:rPr>
              <a:t>o</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=1/</a:t>
            </a:r>
            <a:r>
              <a:rPr kumimoji="0" lang="en-US" sz="1800" b="0" i="0" u="none" strike="noStrike" kern="1200" cap="none" spc="0" normalizeH="0" baseline="-25000" noProof="0" dirty="0">
                <a:ln>
                  <a:noFill/>
                </a:ln>
                <a:solidFill>
                  <a:srgbClr val="C00000"/>
                </a:solidFill>
                <a:effectLst/>
                <a:uLnTx/>
                <a:uFillTx/>
                <a:latin typeface="Calibri"/>
                <a:ea typeface="+mn-ea"/>
                <a:cs typeface="+mn-cs"/>
                <a:sym typeface="Symbol"/>
              </a:rPr>
              <a:t>o</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=3.85; for </a:t>
            </a:r>
            <a:r>
              <a:rPr kumimoji="0" lang="en-US" sz="1800" b="0" i="0" u="none" strike="noStrike" kern="1200" cap="none" spc="0" normalizeH="0" baseline="-25000" noProof="0" dirty="0">
                <a:ln>
                  <a:noFill/>
                </a:ln>
                <a:solidFill>
                  <a:srgbClr val="C00000"/>
                </a:solidFill>
                <a:effectLst/>
                <a:uLnTx/>
                <a:uFillTx/>
                <a:latin typeface="Calibri"/>
                <a:ea typeface="+mn-ea"/>
                <a:cs typeface="+mn-cs"/>
                <a:sym typeface="Symbol"/>
              </a:rPr>
              <a:t>w</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=2, </a:t>
            </a:r>
            <a:r>
              <a:rPr kumimoji="0" lang="en-US" sz="1800" b="0" i="0" u="none" strike="noStrike" kern="1200" cap="none" spc="0" normalizeH="0" baseline="0" noProof="0" dirty="0" err="1">
                <a:ln>
                  <a:noFill/>
                </a:ln>
                <a:solidFill>
                  <a:srgbClr val="C00000"/>
                </a:solidFill>
                <a:effectLst/>
                <a:uLnTx/>
                <a:uFillTx/>
                <a:latin typeface="Calibri"/>
                <a:ea typeface="+mn-ea"/>
                <a:cs typeface="+mn-cs"/>
                <a:sym typeface="Symbol"/>
              </a:rPr>
              <a:t>f</a:t>
            </a:r>
            <a:r>
              <a:rPr kumimoji="0" lang="en-US" sz="1800" b="0" i="0" u="none" strike="noStrike" kern="1200" cap="none" spc="0" normalizeH="0" baseline="-25000" noProof="0" dirty="0" err="1">
                <a:ln>
                  <a:noFill/>
                </a:ln>
                <a:solidFill>
                  <a:srgbClr val="C00000"/>
                </a:solidFill>
                <a:effectLst/>
                <a:uLnTx/>
                <a:uFillTx/>
                <a:latin typeface="Calibri"/>
                <a:ea typeface="+mn-ea"/>
                <a:cs typeface="+mn-cs"/>
                <a:sym typeface="Symbol"/>
              </a:rPr>
              <a:t>h</a:t>
            </a:r>
            <a:r>
              <a:rPr kumimoji="0" lang="en-US" sz="1800" b="0" i="0" u="none" strike="noStrike" kern="1200" cap="none" spc="0" normalizeH="0" baseline="0" noProof="0" dirty="0">
                <a:ln>
                  <a:noFill/>
                </a:ln>
                <a:solidFill>
                  <a:srgbClr val="C00000"/>
                </a:solidFill>
                <a:effectLst/>
                <a:uLnTx/>
                <a:uFillTx/>
                <a:latin typeface="Calibri"/>
                <a:ea typeface="+mn-ea"/>
                <a:cs typeface="+mn-cs"/>
                <a:sym typeface="Symbol"/>
              </a:rPr>
              <a:t>=2.1</a:t>
            </a:r>
            <a:r>
              <a:rPr kumimoji="0" lang="en-US" sz="1800" b="0" i="0" u="none" strike="noStrike" kern="1200" cap="none" spc="0" normalizeH="0" baseline="0" noProof="0" dirty="0">
                <a:ln>
                  <a:noFill/>
                </a:ln>
                <a:solidFill>
                  <a:srgbClr val="000000"/>
                </a:solidFill>
                <a:effectLst/>
                <a:uLnTx/>
                <a:uFillTx/>
                <a:latin typeface="Calibri"/>
                <a:ea typeface="+mn-ea"/>
                <a:cs typeface="+mn-cs"/>
                <a:sym typeface="Symbol"/>
              </a:rPr>
              <a:t> </a:t>
            </a:r>
            <a:endParaRPr kumimoji="0" lang="en-US" sz="2200" b="0" i="0" u="none" strike="noStrike" kern="1200" cap="none" spc="0" normalizeH="0" baseline="-2500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But it is unclear how these two are related in GCMs, because the </a:t>
            </a:r>
            <a:r>
              <a:rPr kumimoji="0" lang="en-US" sz="2000" b="0" i="1" u="none" strike="noStrike" kern="1200" cap="none" spc="0" normalizeH="0" baseline="0" noProof="0" dirty="0">
                <a:ln>
                  <a:noFill/>
                </a:ln>
                <a:solidFill>
                  <a:srgbClr val="000000"/>
                </a:solidFill>
                <a:effectLst/>
                <a:uLnTx/>
                <a:uFillTx/>
                <a:latin typeface="Calibri"/>
                <a:ea typeface="+mn-ea"/>
                <a:cs typeface="+mn-cs"/>
                <a:sym typeface="Symbol"/>
              </a:rPr>
              <a:t>R</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change at TOA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is not directly related to Ts in the real world and GCMs, especially for transient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climate changes (such as the CMIP3 and CMIP5 runs).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t>
            </a: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a:t>
            </a:r>
            <a:r>
              <a:rPr kumimoji="0" lang="en-US" sz="2000" b="0" i="1" u="none" strike="noStrike" kern="1200" cap="none" spc="0" normalizeH="0" baseline="0" noProof="0" dirty="0">
                <a:ln>
                  <a:noFill/>
                </a:ln>
                <a:solidFill>
                  <a:srgbClr val="FF3300"/>
                </a:solidFill>
                <a:effectLst/>
                <a:uLnTx/>
                <a:uFillTx/>
                <a:latin typeface="Calibri"/>
                <a:ea typeface="+mn-ea"/>
                <a:cs typeface="+mn-cs"/>
                <a:sym typeface="Symbol"/>
              </a:rPr>
              <a:t>R</a:t>
            </a: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a:t>
            </a:r>
            <a:r>
              <a:rPr kumimoji="0" lang="en-US" sz="2000" b="0"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2000" b="0" i="1" u="none" strike="noStrike" kern="1200" cap="none" spc="0" normalizeH="0" baseline="0" noProof="0" dirty="0">
                <a:ln>
                  <a:noFill/>
                </a:ln>
                <a:solidFill>
                  <a:srgbClr val="FF3300"/>
                </a:solidFill>
                <a:effectLst/>
                <a:uLnTx/>
                <a:uFillTx/>
                <a:latin typeface="Arial Narrow" pitchFamily="34" charset="0"/>
                <a:ea typeface="+mn-ea"/>
                <a:cs typeface="+mn-cs"/>
                <a:sym typeface="Symbol"/>
              </a:rPr>
              <a:t>x</a:t>
            </a:r>
            <a:r>
              <a:rPr kumimoji="0" lang="en-US" sz="2000" b="0" i="1" u="none" strike="noStrike" kern="1200" cap="none" spc="0" normalizeH="0" baseline="0" noProof="0" dirty="0">
                <a:ln>
                  <a:noFill/>
                </a:ln>
                <a:solidFill>
                  <a:srgbClr val="000000"/>
                </a:solidFill>
                <a:effectLst/>
                <a:uLnTx/>
                <a:uFillTx/>
                <a:latin typeface="Arial Narrow" pitchFamily="34" charset="0"/>
                <a:ea typeface="+mn-ea"/>
                <a:cs typeface="+mn-cs"/>
                <a:sym typeface="Symbol"/>
              </a:rPr>
              <a:t> </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is computed using 1-D radiative transfer model or AGCMs with the </a:t>
            </a:r>
            <a:r>
              <a:rPr kumimoji="0" lang="en-US" sz="2000" b="0" i="0" u="none" strike="noStrike" kern="1200" cap="none" spc="0" normalizeH="0" baseline="0" noProof="0" dirty="0">
                <a:ln>
                  <a:noFill/>
                </a:ln>
                <a:solidFill>
                  <a:srgbClr val="FF0000"/>
                </a:solidFill>
                <a:effectLst/>
                <a:uLnTx/>
                <a:uFillTx/>
                <a:latin typeface="Calibri"/>
                <a:ea typeface="+mn-ea"/>
                <a:cs typeface="+mn-cs"/>
                <a:sym typeface="Symbol"/>
              </a:rPr>
              <a:t>kernel</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method, </a:t>
            </a:r>
            <a:r>
              <a:rPr kumimoji="0" lang="en-US" sz="2000" b="0" i="0" u="none" strike="noStrike" kern="1200" cap="none" spc="0" normalizeH="0" baseline="0" noProof="0" dirty="0" err="1">
                <a:ln>
                  <a:noFill/>
                </a:ln>
                <a:solidFill>
                  <a:srgbClr val="FF3300"/>
                </a:solidFill>
                <a:effectLst/>
                <a:uLnTx/>
                <a:uFillTx/>
                <a:latin typeface="Calibri"/>
                <a:ea typeface="+mn-ea"/>
                <a:cs typeface="+mn-cs"/>
                <a:sym typeface="Symbol"/>
              </a:rPr>
              <a:t>dx</a:t>
            </a:r>
            <a:r>
              <a:rPr kumimoji="0" lang="en-US" sz="2000" b="0" i="0" u="none" strike="noStrike" kern="1200" cap="none" spc="0" normalizeH="0" baseline="0" noProof="0" dirty="0">
                <a:ln>
                  <a:noFill/>
                </a:ln>
                <a:solidFill>
                  <a:srgbClr val="FF3300"/>
                </a:solidFill>
                <a:effectLst/>
                <a:uLnTx/>
                <a:uFillTx/>
                <a:latin typeface="Calibri"/>
                <a:ea typeface="+mn-ea"/>
                <a:cs typeface="+mn-cs"/>
                <a:sym typeface="Symbol"/>
              </a:rPr>
              <a:t>/</a:t>
            </a:r>
            <a:r>
              <a:rPr kumimoji="0" lang="en-US" sz="2000" b="0" i="0" u="none" strike="noStrike" kern="1200" cap="none" spc="0" normalizeH="0" baseline="0" noProof="0" dirty="0" err="1">
                <a:ln>
                  <a:noFill/>
                </a:ln>
                <a:solidFill>
                  <a:srgbClr val="FF3300"/>
                </a:solidFill>
                <a:effectLst/>
                <a:uLnTx/>
                <a:uFillTx/>
                <a:latin typeface="Calibri"/>
                <a:ea typeface="+mn-ea"/>
                <a:cs typeface="+mn-cs"/>
                <a:sym typeface="Symbol"/>
              </a:rPr>
              <a:t>dT</a:t>
            </a:r>
            <a:r>
              <a:rPr kumimoji="0" lang="en-US" sz="2000" b="0" i="0" u="none" strike="noStrike" kern="1200" cap="none" spc="0" normalizeH="0" baseline="-25000" noProof="0" dirty="0" err="1">
                <a:ln>
                  <a:noFill/>
                </a:ln>
                <a:solidFill>
                  <a:srgbClr val="FF3300"/>
                </a:solidFill>
                <a:effectLst/>
                <a:uLnTx/>
                <a:uFillTx/>
                <a:latin typeface="Calibri"/>
                <a:ea typeface="+mn-ea"/>
                <a:cs typeface="+mn-cs"/>
                <a:sym typeface="Symbol"/>
              </a:rPr>
              <a:t>s</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is estimated  from GCM output or observations.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Even more confusing, </a:t>
            </a:r>
            <a:r>
              <a:rPr kumimoji="0" lang="en-US" sz="2000" b="0" i="0" u="none" strike="noStrike" kern="1200" cap="none" spc="0" normalizeH="0" baseline="0" noProof="0" dirty="0" err="1">
                <a:ln>
                  <a:noFill/>
                </a:ln>
                <a:solidFill>
                  <a:srgbClr val="000000"/>
                </a:solidFill>
                <a:effectLst/>
                <a:uLnTx/>
                <a:uFillTx/>
                <a:latin typeface="Calibri"/>
                <a:ea typeface="+mn-ea"/>
                <a:cs typeface="+mn-cs"/>
                <a:sym typeface="Symbol"/>
              </a:rPr>
              <a:t>Soden</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and others name their feedback factor also as </a:t>
            </a:r>
            <a:r>
              <a:rPr kumimoji="0" lang="en-US" sz="2400" b="1" i="0" u="none" strike="noStrike" kern="1200" cap="none" spc="0" normalizeH="0" baseline="0" noProof="0" dirty="0">
                <a:ln>
                  <a:noFill/>
                </a:ln>
                <a:solidFill>
                  <a:srgbClr val="C00000"/>
                </a:solidFill>
                <a:effectLst/>
                <a:uLnTx/>
                <a:uFillTx/>
                <a:latin typeface="Calibri"/>
                <a:ea typeface="+mn-ea"/>
                <a:cs typeface="+mn-cs"/>
                <a:sym typeface="Symbol"/>
              </a:rPr>
              <a:t></a:t>
            </a:r>
            <a:r>
              <a:rPr kumimoji="0" lang="en-US" sz="2000" b="0" i="0" u="none" strike="noStrike" kern="1200" cap="none" spc="0" normalizeH="0" baseline="0" noProof="0" dirty="0">
                <a:ln>
                  <a:noFill/>
                </a:ln>
                <a:solidFill>
                  <a:srgbClr val="000000"/>
                </a:solidFill>
                <a:effectLst/>
                <a:uLnTx/>
                <a:uFillTx/>
                <a:latin typeface="Calibri"/>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1" i="0" u="none" strike="noStrike" kern="1200" cap="none" spc="0" normalizeH="0" baseline="0" noProof="0" dirty="0">
              <a:ln>
                <a:noFill/>
              </a:ln>
              <a:solidFill>
                <a:srgbClr val="FF33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libri"/>
                <a:ea typeface="+mn-ea"/>
                <a:cs typeface="+mn-cs"/>
                <a:sym typeface="Symbol"/>
              </a:rPr>
              <a:t> </a:t>
            </a:r>
            <a:endParaRPr kumimoji="0" lang="en-US" sz="23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Rectangle 2"/>
          <p:cNvSpPr txBox="1">
            <a:spLocks noChangeArrowheads="1"/>
          </p:cNvSpPr>
          <p:nvPr/>
        </p:nvSpPr>
        <p:spPr>
          <a:xfrm>
            <a:off x="0" y="0"/>
            <a:ext cx="9144000" cy="7620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Quantifying Climate Feedback: 3</a:t>
            </a:r>
            <a:r>
              <a:rPr kumimoji="0" lang="en-US" sz="2800" b="1" i="0" u="none" strike="noStrike" kern="0" cap="none" spc="0" normalizeH="0" baseline="30000" noProof="0" dirty="0">
                <a:ln>
                  <a:noFill/>
                </a:ln>
                <a:solidFill>
                  <a:srgbClr val="FF3300"/>
                </a:solidFill>
                <a:effectLst/>
                <a:uLnTx/>
                <a:uFillTx/>
                <a:latin typeface="Arial" charset="0"/>
                <a:ea typeface="SimSun" pitchFamily="2" charset="-122"/>
                <a:cs typeface="+mn-cs"/>
              </a:rPr>
              <a:t>rd</a:t>
            </a: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 Method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charset="0"/>
                <a:ea typeface="SimSun" pitchFamily="2" charset="-122"/>
                <a:cs typeface="+mn-cs"/>
              </a:rPr>
              <a:t>(</a:t>
            </a:r>
            <a:r>
              <a:rPr kumimoji="0" lang="en-US" sz="1800" b="0" i="0" u="none" strike="noStrike" kern="0" cap="none" spc="0" normalizeH="0" baseline="0" noProof="0" dirty="0" err="1">
                <a:ln>
                  <a:noFill/>
                </a:ln>
                <a:solidFill>
                  <a:srgbClr val="000000"/>
                </a:solidFill>
                <a:effectLst/>
                <a:uLnTx/>
                <a:uFillTx/>
                <a:latin typeface="Arial" charset="0"/>
                <a:ea typeface="SimSun" pitchFamily="2" charset="-122"/>
                <a:cs typeface="+mn-cs"/>
              </a:rPr>
              <a:t>Soden</a:t>
            </a:r>
            <a:r>
              <a:rPr kumimoji="0" lang="en-US" sz="1800" b="0" i="0" u="none" strike="noStrike" kern="0" cap="none" spc="0" normalizeH="0" baseline="0" noProof="0" dirty="0">
                <a:ln>
                  <a:noFill/>
                </a:ln>
                <a:solidFill>
                  <a:srgbClr val="000000"/>
                </a:solidFill>
                <a:effectLst/>
                <a:uLnTx/>
                <a:uFillTx/>
                <a:latin typeface="Arial" charset="0"/>
                <a:ea typeface="SimSun" pitchFamily="2" charset="-122"/>
                <a:cs typeface="+mn-cs"/>
              </a:rPr>
              <a:t> et al. 2008)</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graphicFrame>
        <p:nvGraphicFramePr>
          <p:cNvPr id="6" name="Object 5"/>
          <p:cNvGraphicFramePr>
            <a:graphicFrameLocks noChangeAspect="1"/>
          </p:cNvGraphicFramePr>
          <p:nvPr/>
        </p:nvGraphicFramePr>
        <p:xfrm>
          <a:off x="776288" y="1492250"/>
          <a:ext cx="1841500" cy="869950"/>
        </p:xfrm>
        <a:graphic>
          <a:graphicData uri="http://schemas.openxmlformats.org/presentationml/2006/ole">
            <mc:AlternateContent xmlns:mc="http://schemas.openxmlformats.org/markup-compatibility/2006">
              <mc:Choice xmlns:v="urn:schemas-microsoft-com:vml" Requires="v">
                <p:oleObj name="Equation" r:id="rId3" imgW="914400" imgH="431640" progId="Equation.3">
                  <p:embed/>
                </p:oleObj>
              </mc:Choice>
              <mc:Fallback>
                <p:oleObj name="Equation" r:id="rId3" imgW="914400" imgH="431640" progId="Equation.3">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288" y="1492250"/>
                        <a:ext cx="1841500" cy="869950"/>
                      </a:xfrm>
                      <a:prstGeom prst="rect">
                        <a:avLst/>
                      </a:prstGeom>
                      <a:solidFill>
                        <a:srgbClr val="CCFFFF"/>
                      </a:solidFill>
                    </p:spPr>
                  </p:pic>
                </p:oleObj>
              </mc:Fallback>
            </mc:AlternateContent>
          </a:graphicData>
        </a:graphic>
      </p:graphicFrame>
      <p:graphicFrame>
        <p:nvGraphicFramePr>
          <p:cNvPr id="155651" name="Object 3"/>
          <p:cNvGraphicFramePr>
            <a:graphicFrameLocks noChangeAspect="1"/>
          </p:cNvGraphicFramePr>
          <p:nvPr/>
        </p:nvGraphicFramePr>
        <p:xfrm>
          <a:off x="3500438" y="1511300"/>
          <a:ext cx="4984750" cy="974725"/>
        </p:xfrm>
        <a:graphic>
          <a:graphicData uri="http://schemas.openxmlformats.org/presentationml/2006/ole">
            <mc:AlternateContent xmlns:mc="http://schemas.openxmlformats.org/markup-compatibility/2006">
              <mc:Choice xmlns:v="urn:schemas-microsoft-com:vml" Requires="v">
                <p:oleObj name="Equation" r:id="rId5" imgW="3949560" imgH="888840" progId="Equation.3">
                  <p:embed/>
                </p:oleObj>
              </mc:Choice>
              <mc:Fallback>
                <p:oleObj name="Equation" r:id="rId5" imgW="3949560" imgH="888840" progId="Equation.3">
                  <p:embed/>
                  <p:pic>
                    <p:nvPicPr>
                      <p:cNvPr id="15565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0438" y="1511300"/>
                        <a:ext cx="4984750" cy="974725"/>
                      </a:xfrm>
                      <a:prstGeom prst="rect">
                        <a:avLst/>
                      </a:prstGeom>
                      <a:solidFill>
                        <a:srgbClr val="CCFFFF"/>
                      </a:solidFill>
                    </p:spPr>
                  </p:pic>
                </p:oleObj>
              </mc:Fallback>
            </mc:AlternateContent>
          </a:graphicData>
        </a:graphic>
      </p:graphicFrame>
      <p:graphicFrame>
        <p:nvGraphicFramePr>
          <p:cNvPr id="155652" name="Object 4"/>
          <p:cNvGraphicFramePr>
            <a:graphicFrameLocks noChangeAspect="1"/>
          </p:cNvGraphicFramePr>
          <p:nvPr/>
        </p:nvGraphicFramePr>
        <p:xfrm>
          <a:off x="4572000" y="4119791"/>
          <a:ext cx="3054699" cy="669925"/>
        </p:xfrm>
        <a:graphic>
          <a:graphicData uri="http://schemas.openxmlformats.org/presentationml/2006/ole">
            <mc:AlternateContent xmlns:mc="http://schemas.openxmlformats.org/markup-compatibility/2006">
              <mc:Choice xmlns:v="urn:schemas-microsoft-com:vml" Requires="v">
                <p:oleObj name="Equation" r:id="rId7" imgW="1968480" imgH="431640" progId="Equation.3">
                  <p:embed/>
                </p:oleObj>
              </mc:Choice>
              <mc:Fallback>
                <p:oleObj name="Equation" r:id="rId7" imgW="1968480" imgH="431640" progId="Equation.3">
                  <p:embed/>
                  <p:pic>
                    <p:nvPicPr>
                      <p:cNvPr id="15565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119791"/>
                        <a:ext cx="3054699" cy="669925"/>
                      </a:xfrm>
                      <a:prstGeom prst="rect">
                        <a:avLst/>
                      </a:prstGeom>
                      <a:solidFill>
                        <a:srgbClr val="CCFFFF"/>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5651"/>
                                        </p:tgtEl>
                                        <p:attrNameLst>
                                          <p:attrName>style.visibility</p:attrName>
                                        </p:attrNameLst>
                                      </p:cBhvr>
                                      <p:to>
                                        <p:strVal val="visible"/>
                                      </p:to>
                                    </p:set>
                                    <p:animEffect transition="in" filter="blinds(horizontal)">
                                      <p:cBhvr>
                                        <p:cTn id="7" dur="500"/>
                                        <p:tgtEl>
                                          <p:spTgt spid="15565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10" end="10"/>
                                            </p:txEl>
                                          </p:spTgt>
                                        </p:tgtEl>
                                        <p:attrNameLst>
                                          <p:attrName>style.visibility</p:attrName>
                                        </p:attrNameLst>
                                      </p:cBhvr>
                                      <p:to>
                                        <p:strVal val="visible"/>
                                      </p:to>
                                    </p:set>
                                    <p:animEffect transition="in" filter="blinds(horizontal)">
                                      <p:cBhvr>
                                        <p:cTn id="12" dur="500"/>
                                        <p:tgtEl>
                                          <p:spTgt spid="7">
                                            <p:txEl>
                                              <p:pRg st="10" end="1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7">
                                            <p:txEl>
                                              <p:pRg st="11" end="11"/>
                                            </p:txEl>
                                          </p:spTgt>
                                        </p:tgtEl>
                                        <p:attrNameLst>
                                          <p:attrName>style.visibility</p:attrName>
                                        </p:attrNameLst>
                                      </p:cBhvr>
                                      <p:to>
                                        <p:strVal val="visible"/>
                                      </p:to>
                                    </p:set>
                                    <p:animEffect transition="in" filter="blinds(horizontal)">
                                      <p:cBhvr>
                                        <p:cTn id="15" dur="500"/>
                                        <p:tgtEl>
                                          <p:spTgt spid="7">
                                            <p:txEl>
                                              <p:pRg st="11" end="1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7">
                                            <p:txEl>
                                              <p:pRg st="12" end="12"/>
                                            </p:txEl>
                                          </p:spTgt>
                                        </p:tgtEl>
                                        <p:attrNameLst>
                                          <p:attrName>style.visibility</p:attrName>
                                        </p:attrNameLst>
                                      </p:cBhvr>
                                      <p:to>
                                        <p:strVal val="visible"/>
                                      </p:to>
                                    </p:set>
                                    <p:animEffect transition="in" filter="blinds(horizontal)">
                                      <p:cBhvr>
                                        <p:cTn id="18" dur="500"/>
                                        <p:tgtEl>
                                          <p:spTgt spid="7">
                                            <p:txEl>
                                              <p:pRg st="12" end="12"/>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55652"/>
                                        </p:tgtEl>
                                        <p:attrNameLst>
                                          <p:attrName>style.visibility</p:attrName>
                                        </p:attrNameLst>
                                      </p:cBhvr>
                                      <p:to>
                                        <p:strVal val="visible"/>
                                      </p:to>
                                    </p:set>
                                    <p:animEffect transition="in" filter="blinds(horizontal)">
                                      <p:cBhvr>
                                        <p:cTn id="21" dur="500"/>
                                        <p:tgtEl>
                                          <p:spTgt spid="15565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7">
                                            <p:txEl>
                                              <p:pRg st="13" end="13"/>
                                            </p:txEl>
                                          </p:spTgt>
                                        </p:tgtEl>
                                        <p:attrNameLst>
                                          <p:attrName>style.visibility</p:attrName>
                                        </p:attrNameLst>
                                      </p:cBhvr>
                                      <p:to>
                                        <p:strVal val="visible"/>
                                      </p:to>
                                    </p:set>
                                    <p:animEffect transition="in" filter="blinds(horizontal)">
                                      <p:cBhvr>
                                        <p:cTn id="26" dur="500"/>
                                        <p:tgtEl>
                                          <p:spTgt spid="7">
                                            <p:txEl>
                                              <p:pRg st="13" end="13"/>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7">
                                            <p:txEl>
                                              <p:pRg st="14" end="14"/>
                                            </p:txEl>
                                          </p:spTgt>
                                        </p:tgtEl>
                                        <p:attrNameLst>
                                          <p:attrName>style.visibility</p:attrName>
                                        </p:attrNameLst>
                                      </p:cBhvr>
                                      <p:to>
                                        <p:strVal val="visible"/>
                                      </p:to>
                                    </p:set>
                                    <p:animEffect transition="in" filter="blinds(horizontal)">
                                      <p:cBhvr>
                                        <p:cTn id="29" dur="500"/>
                                        <p:tgtEl>
                                          <p:spTgt spid="7">
                                            <p:txEl>
                                              <p:pRg st="14" end="14"/>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7">
                                            <p:txEl>
                                              <p:pRg st="15" end="15"/>
                                            </p:txEl>
                                          </p:spTgt>
                                        </p:tgtEl>
                                        <p:attrNameLst>
                                          <p:attrName>style.visibility</p:attrName>
                                        </p:attrNameLst>
                                      </p:cBhvr>
                                      <p:to>
                                        <p:strVal val="visible"/>
                                      </p:to>
                                    </p:set>
                                    <p:animEffect transition="in" filter="blinds(horizontal)">
                                      <p:cBhvr>
                                        <p:cTn id="32" dur="500"/>
                                        <p:tgtEl>
                                          <p:spTgt spid="7">
                                            <p:txEl>
                                              <p:pRg st="15" end="1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7">
                                            <p:txEl>
                                              <p:pRg st="17" end="17"/>
                                            </p:txEl>
                                          </p:spTgt>
                                        </p:tgtEl>
                                        <p:attrNameLst>
                                          <p:attrName>style.visibility</p:attrName>
                                        </p:attrNameLst>
                                      </p:cBhvr>
                                      <p:to>
                                        <p:strVal val="visible"/>
                                      </p:to>
                                    </p:set>
                                    <p:animEffect transition="in" filter="blinds(horizontal)">
                                      <p:cBhvr>
                                        <p:cTn id="35" dur="500"/>
                                        <p:tgtEl>
                                          <p:spTgt spid="7">
                                            <p:txEl>
                                              <p:pRg st="17" end="17"/>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7">
                                            <p:txEl>
                                              <p:pRg st="18" end="18"/>
                                            </p:txEl>
                                          </p:spTgt>
                                        </p:tgtEl>
                                        <p:attrNameLst>
                                          <p:attrName>style.visibility</p:attrName>
                                        </p:attrNameLst>
                                      </p:cBhvr>
                                      <p:to>
                                        <p:strVal val="visible"/>
                                      </p:to>
                                    </p:set>
                                    <p:animEffect transition="in" filter="blinds(horizontal)">
                                      <p:cBhvr>
                                        <p:cTn id="38" dur="500"/>
                                        <p:tgtEl>
                                          <p:spTgt spid="7">
                                            <p:txEl>
                                              <p:pRg st="18" end="18"/>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7">
                                            <p:txEl>
                                              <p:pRg st="19" end="19"/>
                                            </p:txEl>
                                          </p:spTgt>
                                        </p:tgtEl>
                                        <p:attrNameLst>
                                          <p:attrName>style.visibility</p:attrName>
                                        </p:attrNameLst>
                                      </p:cBhvr>
                                      <p:to>
                                        <p:strVal val="visible"/>
                                      </p:to>
                                    </p:set>
                                    <p:animEffect transition="in" filter="blinds(horizontal)">
                                      <p:cBhvr>
                                        <p:cTn id="41" dur="500"/>
                                        <p:tgtEl>
                                          <p:spTgt spid="7">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152400"/>
            <a:ext cx="9144000" cy="7620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sym typeface="Symbol"/>
              </a:rPr>
              <a:t></a:t>
            </a:r>
            <a:r>
              <a:rPr kumimoji="0" lang="en-US" sz="3200" b="1" i="0" u="none" strike="noStrike" kern="0" cap="none" spc="0" normalizeH="0" baseline="0" noProof="0" dirty="0">
                <a:ln>
                  <a:noFill/>
                </a:ln>
                <a:solidFill>
                  <a:srgbClr val="FF3300"/>
                </a:solidFill>
                <a:effectLst/>
                <a:uLnTx/>
                <a:uFillTx/>
                <a:latin typeface="Arial" charset="0"/>
                <a:ea typeface="SimSun" pitchFamily="2" charset="-122"/>
                <a:cs typeface="+mn-cs"/>
              </a:rPr>
              <a:t> Estimates for Climate Models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3300"/>
                </a:solidFill>
                <a:effectLst/>
                <a:uLnTx/>
                <a:uFillTx/>
                <a:latin typeface="Arial" charset="0"/>
                <a:ea typeface="SimSun" pitchFamily="2" charset="-122"/>
                <a:cs typeface="+mn-cs"/>
              </a:rPr>
              <a:t>(</a:t>
            </a:r>
            <a:r>
              <a:rPr kumimoji="0" lang="en-US" sz="2000" b="0" i="0" u="none" strike="noStrike" kern="0" cap="none" spc="0" normalizeH="0" baseline="0" noProof="0" dirty="0" err="1">
                <a:ln>
                  <a:noFill/>
                </a:ln>
                <a:solidFill>
                  <a:srgbClr val="FF3300"/>
                </a:solidFill>
                <a:effectLst/>
                <a:uLnTx/>
                <a:uFillTx/>
                <a:latin typeface="Arial" charset="0"/>
                <a:ea typeface="SimSun" pitchFamily="2" charset="-122"/>
                <a:cs typeface="+mn-cs"/>
              </a:rPr>
              <a:t>Soden</a:t>
            </a:r>
            <a:r>
              <a:rPr kumimoji="0" lang="en-US" sz="2000" b="0" i="0" u="none" strike="noStrike" kern="0" cap="none" spc="0" normalizeH="0" baseline="0" noProof="0" dirty="0">
                <a:ln>
                  <a:noFill/>
                </a:ln>
                <a:solidFill>
                  <a:srgbClr val="FF3300"/>
                </a:solidFill>
                <a:effectLst/>
                <a:uLnTx/>
                <a:uFillTx/>
                <a:latin typeface="Arial" charset="0"/>
                <a:ea typeface="SimSun" pitchFamily="2" charset="-122"/>
                <a:cs typeface="+mn-cs"/>
              </a:rPr>
              <a:t> &amp; Held 2006, J </a:t>
            </a:r>
            <a:r>
              <a:rPr kumimoji="0" lang="en-US" sz="2000" b="0" i="0" u="none" strike="noStrike" kern="0" cap="none" spc="0" normalizeH="0" baseline="0" noProof="0" dirty="0" err="1">
                <a:ln>
                  <a:noFill/>
                </a:ln>
                <a:solidFill>
                  <a:srgbClr val="FF3300"/>
                </a:solidFill>
                <a:effectLst/>
                <a:uLnTx/>
                <a:uFillTx/>
                <a:latin typeface="Arial" charset="0"/>
                <a:ea typeface="SimSun" pitchFamily="2" charset="-122"/>
                <a:cs typeface="+mn-cs"/>
              </a:rPr>
              <a:t>Clim</a:t>
            </a:r>
            <a:r>
              <a:rPr kumimoji="0" lang="en-US" sz="2000" b="0" i="0" u="none" strike="noStrike" kern="0" cap="none" spc="0" normalizeH="0" baseline="0" noProof="0" dirty="0">
                <a:ln>
                  <a:noFill/>
                </a:ln>
                <a:solidFill>
                  <a:srgbClr val="FF3300"/>
                </a:solidFill>
                <a:effectLst/>
                <a:uLnTx/>
                <a:uFillTx/>
                <a:latin typeface="Arial" charset="0"/>
                <a:ea typeface="SimSun" pitchFamily="2" charset="-122"/>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endParaRPr>
          </a:p>
        </p:txBody>
      </p:sp>
      <p:pic>
        <p:nvPicPr>
          <p:cNvPr id="205827" name="Picture 3"/>
          <p:cNvPicPr>
            <a:picLocks noChangeAspect="1" noChangeArrowheads="1"/>
          </p:cNvPicPr>
          <p:nvPr/>
        </p:nvPicPr>
        <p:blipFill>
          <a:blip r:embed="rId3" cstate="print"/>
          <a:srcRect/>
          <a:stretch>
            <a:fillRect/>
          </a:stretch>
        </p:blipFill>
        <p:spPr bwMode="auto">
          <a:xfrm>
            <a:off x="1054100" y="1143000"/>
            <a:ext cx="7035800" cy="4756150"/>
          </a:xfrm>
          <a:prstGeom prst="rect">
            <a:avLst/>
          </a:prstGeom>
          <a:noFill/>
          <a:ln w="9525">
            <a:noFill/>
            <a:miter lim="800000"/>
            <a:headEnd/>
            <a:tailEnd/>
          </a:ln>
        </p:spPr>
      </p:pic>
      <p:sp>
        <p:nvSpPr>
          <p:cNvPr id="6" name="Rectangle 5"/>
          <p:cNvSpPr/>
          <p:nvPr/>
        </p:nvSpPr>
        <p:spPr>
          <a:xfrm>
            <a:off x="838200" y="5943600"/>
            <a:ext cx="7620000" cy="707886"/>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For </a:t>
            </a:r>
            <a:r>
              <a:rPr kumimoji="0" lang="en-US" sz="1600" b="1" i="0" u="none" strike="noStrike" kern="1200" cap="none" spc="0" normalizeH="0" baseline="0" noProof="0" dirty="0">
                <a:ln>
                  <a:noFill/>
                </a:ln>
                <a:solidFill>
                  <a:srgbClr val="FF3300"/>
                </a:solidFill>
                <a:effectLst/>
                <a:uLnTx/>
                <a:uFillTx/>
                <a:latin typeface="Calibri"/>
                <a:ea typeface="+mn-ea"/>
                <a:cs typeface="+mn-cs"/>
                <a:sym typeface="Symbol"/>
              </a:rPr>
              <a:t>o</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=0.26 and =1.8, f</a:t>
            </a:r>
            <a:r>
              <a:rPr kumimoji="0" lang="en-US" sz="2000" b="1" i="0" u="none" strike="noStrike" kern="1200" cap="none" spc="0" normalizeH="0" baseline="-25000" noProof="0" dirty="0">
                <a:ln>
                  <a:noFill/>
                </a:ln>
                <a:solidFill>
                  <a:srgbClr val="FF3300"/>
                </a:solidFill>
                <a:effectLst/>
                <a:uLnTx/>
                <a:uFillTx/>
                <a:latin typeface="Calibri"/>
                <a:ea typeface="+mn-ea"/>
                <a:cs typeface="+mn-cs"/>
                <a:sym typeface="Symbol"/>
              </a:rPr>
              <a:t>h</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1.9;     for </a:t>
            </a:r>
            <a:r>
              <a:rPr kumimoji="0" lang="en-US" sz="1600" b="1" i="0" u="none" strike="noStrike" kern="1200" cap="none" spc="0" normalizeH="0" baseline="0" noProof="0" dirty="0">
                <a:ln>
                  <a:noFill/>
                </a:ln>
                <a:solidFill>
                  <a:srgbClr val="FF3300"/>
                </a:solidFill>
                <a:effectLst/>
                <a:uLnTx/>
                <a:uFillTx/>
                <a:latin typeface="Calibri"/>
                <a:ea typeface="+mn-ea"/>
                <a:cs typeface="+mn-cs"/>
                <a:sym typeface="Symbol"/>
              </a:rPr>
              <a:t>o</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=0.3 and =1.8, f</a:t>
            </a:r>
            <a:r>
              <a:rPr kumimoji="0" lang="en-US" sz="2000" b="1" i="0" u="none" strike="noStrike" kern="1200" cap="none" spc="0" normalizeH="0" baseline="-25000" noProof="0" dirty="0">
                <a:ln>
                  <a:noFill/>
                </a:ln>
                <a:solidFill>
                  <a:srgbClr val="FF3300"/>
                </a:solidFill>
                <a:effectLst/>
                <a:uLnTx/>
                <a:uFillTx/>
                <a:latin typeface="Calibri"/>
                <a:ea typeface="+mn-ea"/>
                <a:cs typeface="+mn-cs"/>
                <a:sym typeface="Symbol"/>
              </a:rPr>
              <a:t>h</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2.2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Compared with Hansen’s estimate of </a:t>
            </a:r>
            <a:r>
              <a:rPr kumimoji="0" lang="en-US" sz="2000" b="1" i="0" u="none" strike="noStrike" kern="1200" cap="none" spc="0" normalizeH="0" baseline="0" noProof="0" dirty="0" err="1">
                <a:ln>
                  <a:noFill/>
                </a:ln>
                <a:solidFill>
                  <a:srgbClr val="FF3300"/>
                </a:solidFill>
                <a:effectLst/>
                <a:uLnTx/>
                <a:uFillTx/>
                <a:latin typeface="Calibri"/>
                <a:ea typeface="+mn-ea"/>
                <a:cs typeface="+mn-cs"/>
                <a:sym typeface="Symbol"/>
              </a:rPr>
              <a:t>f</a:t>
            </a:r>
            <a:r>
              <a:rPr kumimoji="0" lang="en-US" sz="2000" b="1" i="0" u="none" strike="noStrike" kern="1200" cap="none" spc="0" normalizeH="0" baseline="-25000" noProof="0" dirty="0" err="1">
                <a:ln>
                  <a:noFill/>
                </a:ln>
                <a:solidFill>
                  <a:srgbClr val="FF3300"/>
                </a:solidFill>
                <a:effectLst/>
                <a:uLnTx/>
                <a:uFillTx/>
                <a:latin typeface="Calibri"/>
                <a:ea typeface="+mn-ea"/>
                <a:cs typeface="+mn-cs"/>
                <a:sym typeface="Symbol"/>
              </a:rPr>
              <a:t>h</a:t>
            </a:r>
            <a:r>
              <a:rPr kumimoji="0" lang="en-US" sz="2000" b="1" i="0" u="none" strike="noStrike" kern="1200" cap="none" spc="0" normalizeH="0" baseline="0" noProof="0" dirty="0">
                <a:ln>
                  <a:noFill/>
                </a:ln>
                <a:solidFill>
                  <a:srgbClr val="FF3300"/>
                </a:solidFill>
                <a:effectLst/>
                <a:uLnTx/>
                <a:uFillTx/>
                <a:latin typeface="Calibri"/>
                <a:ea typeface="+mn-ea"/>
                <a:cs typeface="+mn-cs"/>
                <a:sym typeface="Symbol"/>
              </a:rPr>
              <a:t> 1.7</a:t>
            </a: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7" name="Rectangle 6"/>
          <p:cNvSpPr/>
          <p:nvPr/>
        </p:nvSpPr>
        <p:spPr>
          <a:xfrm rot="-5400000">
            <a:off x="985092" y="1910508"/>
            <a:ext cx="381836"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sym typeface="Symbol"/>
              </a:rPr>
              <a:t></a:t>
            </a:r>
            <a:endParaRPr kumimoji="0" lang="en-US" sz="2800" b="0"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a:bodyPr>
          <a:lstStyle/>
          <a:p>
            <a:r>
              <a:rPr lang="en-US" sz="3600" b="1" dirty="0">
                <a:solidFill>
                  <a:srgbClr val="FF0000"/>
                </a:solidFill>
              </a:rPr>
              <a:t>Stefan-Boltzmann </a:t>
            </a:r>
            <a:r>
              <a:rPr lang="en-US" sz="3600" b="1" dirty="0">
                <a:solidFill>
                  <a:srgbClr val="0066FF"/>
                </a:solidFill>
              </a:rPr>
              <a:t>negative</a:t>
            </a:r>
            <a:r>
              <a:rPr lang="en-US" sz="3600" b="1" dirty="0">
                <a:solidFill>
                  <a:srgbClr val="FF0000"/>
                </a:solidFill>
              </a:rPr>
              <a:t> feedback (fast)</a:t>
            </a:r>
          </a:p>
        </p:txBody>
      </p:sp>
      <p:sp>
        <p:nvSpPr>
          <p:cNvPr id="9" name="TextBox 8"/>
          <p:cNvSpPr txBox="1"/>
          <p:nvPr/>
        </p:nvSpPr>
        <p:spPr>
          <a:xfrm>
            <a:off x="4191000" y="2004536"/>
            <a:ext cx="1524000" cy="738664"/>
          </a:xfrm>
          <a:prstGeom prst="rect">
            <a:avLst/>
          </a:prstGeom>
          <a:solidFill>
            <a:schemeClr val="accent6">
              <a:lumMod val="40000"/>
              <a:lumOff val="6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Narrow" pitchFamily="34" charset="0"/>
                <a:ea typeface="+mn-ea"/>
                <a:cs typeface="+mn-cs"/>
              </a:rPr>
              <a:t>Reduced  warming</a:t>
            </a:r>
            <a:endParaRPr kumimoji="0" lang="en-US" sz="4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grpSp>
        <p:nvGrpSpPr>
          <p:cNvPr id="12" name="Group 11"/>
          <p:cNvGrpSpPr/>
          <p:nvPr/>
        </p:nvGrpSpPr>
        <p:grpSpPr>
          <a:xfrm>
            <a:off x="2179992" y="1143000"/>
            <a:ext cx="6506808" cy="5638799"/>
            <a:chOff x="1447800" y="1143000"/>
            <a:chExt cx="6506808" cy="5638799"/>
          </a:xfrm>
        </p:grpSpPr>
        <p:pic>
          <p:nvPicPr>
            <p:cNvPr id="6" name="Picture 2" descr="http://www.atmosedu.com/Geol390/figures/box%2002-04.jpg"/>
            <p:cNvPicPr>
              <a:picLocks noChangeAspect="1" noChangeArrowheads="1"/>
            </p:cNvPicPr>
            <p:nvPr/>
          </p:nvPicPr>
          <p:blipFill>
            <a:blip r:embed="rId2" cstate="print"/>
            <a:srcRect/>
            <a:stretch>
              <a:fillRect/>
            </a:stretch>
          </p:blipFill>
          <p:spPr bwMode="auto">
            <a:xfrm>
              <a:off x="1447800" y="1143000"/>
              <a:ext cx="6506808" cy="5638799"/>
            </a:xfrm>
            <a:prstGeom prst="rect">
              <a:avLst/>
            </a:prstGeom>
            <a:noFill/>
          </p:spPr>
        </p:pic>
        <p:sp>
          <p:nvSpPr>
            <p:cNvPr id="7" name="TextBox 6"/>
            <p:cNvSpPr txBox="1"/>
            <p:nvPr/>
          </p:nvSpPr>
          <p:spPr>
            <a:xfrm>
              <a:off x="5791200" y="4057518"/>
              <a:ext cx="2133600" cy="800219"/>
            </a:xfrm>
            <a:prstGeom prst="rect">
              <a:avLst/>
            </a:prstGeom>
            <a:solidFill>
              <a:schemeClr val="accent6">
                <a:lumMod val="40000"/>
                <a:lumOff val="6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Narrow" pitchFamily="34" charset="0"/>
                  <a:ea typeface="+mn-ea"/>
                  <a:cs typeface="+mn-cs"/>
                </a:rPr>
                <a:t>Increased surface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Narrow" pitchFamily="34" charset="0"/>
                  <a:ea typeface="+mn-ea"/>
                  <a:cs typeface="+mn-cs"/>
                </a:rPr>
                <a:t>and atmospheric 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8" name="TextBox 7"/>
            <p:cNvSpPr txBox="1"/>
            <p:nvPr/>
          </p:nvSpPr>
          <p:spPr>
            <a:xfrm>
              <a:off x="3060612" y="5270940"/>
              <a:ext cx="1480664" cy="1369606"/>
            </a:xfrm>
            <a:prstGeom prst="rect">
              <a:avLst/>
            </a:prstGeom>
            <a:solidFill>
              <a:schemeClr val="accent6">
                <a:lumMod val="40000"/>
                <a:lumOff val="6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rPr>
                <a:t>Increased radiative cooling: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rPr>
                <a:t>LW ~ </a:t>
              </a: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a:t>
              </a:r>
              <a:r>
                <a:rPr kumimoji="0" lang="en-US" sz="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a:t>
              </a:r>
              <a:r>
                <a:rPr kumimoji="0" lang="en-US" sz="20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T</a:t>
              </a:r>
              <a:r>
                <a:rPr kumimoji="0" lang="en-US" sz="20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4</a:t>
              </a:r>
              <a:endParaRPr kumimoji="0" lang="en-US" sz="2000" b="1" i="0" u="none" strike="noStrike" kern="1200" cap="none" spc="0" normalizeH="0" baseline="30000" noProof="0" dirty="0">
                <a:ln>
                  <a:noFill/>
                </a:ln>
                <a:solidFill>
                  <a:prstClr val="black"/>
                </a:solidFill>
                <a:effectLst/>
                <a:uLnTx/>
                <a:uFillTx/>
                <a:latin typeface="Arial Narrow"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10" name="TextBox 9"/>
            <p:cNvSpPr txBox="1"/>
            <p:nvPr/>
          </p:nvSpPr>
          <p:spPr>
            <a:xfrm>
              <a:off x="4254628" y="2813209"/>
              <a:ext cx="774572" cy="221599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0" i="0" u="none" strike="noStrike" kern="1200" cap="none" spc="0" normalizeH="0" baseline="0" noProof="0" dirty="0">
                  <a:ln>
                    <a:noFill/>
                  </a:ln>
                  <a:solidFill>
                    <a:srgbClr val="0066FF"/>
                  </a:solidFill>
                  <a:effectLst/>
                  <a:uLnTx/>
                  <a:uFillTx/>
                  <a:latin typeface="Arial" pitchFamily="34" charset="0"/>
                  <a:ea typeface="+mn-ea"/>
                  <a:cs typeface="Arial" pitchFamily="34" charset="0"/>
                </a:rPr>
                <a:t>-</a:t>
              </a:r>
              <a:endParaRPr kumimoji="0" lang="en-US" sz="4400" b="0" i="0" u="none" strike="noStrike" kern="1200" cap="none" spc="0" normalizeH="0" baseline="0" noProof="0" dirty="0">
                <a:ln>
                  <a:noFill/>
                </a:ln>
                <a:solidFill>
                  <a:srgbClr val="0066FF"/>
                </a:solidFill>
                <a:effectLst/>
                <a:uLnTx/>
                <a:uFillTx/>
                <a:latin typeface="Arial" pitchFamily="34" charset="0"/>
                <a:ea typeface="+mn-ea"/>
                <a:cs typeface="Arial" pitchFamily="34" charset="0"/>
              </a:endParaRPr>
            </a:p>
          </p:txBody>
        </p:sp>
      </p:grpSp>
      <p:sp>
        <p:nvSpPr>
          <p:cNvPr id="11" name="TextBox 10"/>
          <p:cNvSpPr txBox="1"/>
          <p:nvPr/>
        </p:nvSpPr>
        <p:spPr>
          <a:xfrm>
            <a:off x="152401" y="967800"/>
            <a:ext cx="2667000" cy="555023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a:t>
            </a:r>
            <a:r>
              <a:rPr kumimoji="0" lang="en-US" sz="2800" b="1" i="0" u="none" strike="noStrike" kern="1200" cap="none" spc="0" normalizeH="0" baseline="-25000" noProof="0" dirty="0">
                <a:ln>
                  <a:noFill/>
                </a:ln>
                <a:solidFill>
                  <a:srgbClr val="FF0000"/>
                </a:solidFill>
                <a:effectLst/>
                <a:uLnTx/>
                <a:uFillTx/>
                <a:latin typeface="Arial Narrow" pitchFamily="34" charset="0"/>
                <a:ea typeface="+mn-ea"/>
                <a:cs typeface="+mn-cs"/>
                <a:sym typeface="Symbol"/>
              </a:rPr>
              <a:t>B</a:t>
            </a: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=(dT</a:t>
            </a:r>
            <a:r>
              <a:rPr kumimoji="0" lang="en-US" sz="28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4</a:t>
            </a: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a:t>
            </a:r>
            <a:r>
              <a:rPr kumimoji="0" lang="en-US" sz="2800" b="1" i="0" u="none" strike="noStrike" kern="1200" cap="none" spc="0" normalizeH="0" baseline="0" noProof="0" dirty="0" err="1">
                <a:ln>
                  <a:noFill/>
                </a:ln>
                <a:solidFill>
                  <a:srgbClr val="FF0000"/>
                </a:solidFill>
                <a:effectLst/>
                <a:uLnTx/>
                <a:uFillTx/>
                <a:latin typeface="Arial Narrow" pitchFamily="34" charset="0"/>
                <a:ea typeface="+mn-ea"/>
                <a:cs typeface="+mn-cs"/>
                <a:sym typeface="Symbol"/>
              </a:rPr>
              <a:t>dT</a:t>
            </a: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a:t>
            </a:r>
            <a:r>
              <a:rPr kumimoji="0" lang="en-US" sz="28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-1</a:t>
            </a:r>
            <a:endPar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  0.26</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K/W/m</a:t>
            </a:r>
            <a:r>
              <a:rPr kumimoji="0" lang="en-US" sz="28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For =0.3, for 1W/m</a:t>
            </a:r>
            <a:r>
              <a:rPr kumimoji="0" lang="en-US" sz="18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2</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TOA forcing, 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requires 1x4/0.7=5.7W/m</a:t>
            </a:r>
            <a:r>
              <a:rPr kumimoji="0" lang="en-US" sz="18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change in solar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constant S</a:t>
            </a:r>
            <a:r>
              <a:rPr kumimoji="0" lang="en-US" sz="1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o</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so that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for 1K T change,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it requires 5.7/0.26=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22W/m</a:t>
            </a:r>
            <a:r>
              <a:rPr kumimoji="0" lang="en-US" sz="18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2</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or 1.6%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change in S</a:t>
            </a:r>
            <a:r>
              <a:rPr kumimoji="0" lang="en-US" sz="1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o </a:t>
            </a:r>
            <a:r>
              <a:rPr kumimoji="0" lang="en-US" sz="16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(=1366)</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Other positive feedbacks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must be at work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increase climate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sensitivity to </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0.5~1.1 </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K/W/m</a:t>
            </a:r>
            <a:r>
              <a:rPr kumimoji="0" lang="en-US" sz="18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rPr>
              <a:t>2</a:t>
            </a: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 seen in CMIP5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models.  </a:t>
            </a:r>
            <a:endPar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
        <p:nvSpPr>
          <p:cNvPr id="13" name="TextBox 12"/>
          <p:cNvSpPr txBox="1"/>
          <p:nvPr/>
        </p:nvSpPr>
        <p:spPr>
          <a:xfrm>
            <a:off x="5105400" y="2126903"/>
            <a:ext cx="1295400" cy="692497"/>
          </a:xfrm>
          <a:prstGeom prst="rect">
            <a:avLst/>
          </a:prstGeom>
          <a:solidFill>
            <a:schemeClr val="accent6">
              <a:lumMod val="40000"/>
              <a:lumOff val="6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itchFamily="34" charset="0"/>
                <a:ea typeface="+mn-ea"/>
                <a:cs typeface="+mn-cs"/>
              </a:rPr>
              <a:t>Reduced  Warming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 b="1" i="0" u="none" strike="noStrike" kern="1200" cap="none" spc="0" normalizeH="0" baseline="0" noProof="0" dirty="0">
              <a:ln>
                <a:noFill/>
              </a:ln>
              <a:solidFill>
                <a:prstClr val="black"/>
              </a:solidFill>
              <a:effectLst/>
              <a:uLnTx/>
              <a:uFillTx/>
              <a:latin typeface="Arial Narrow" pitchFamily="34"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19200" y="486545"/>
            <a:ext cx="6222531" cy="5152255"/>
          </a:xfrm>
          <a:prstGeom prst="rect">
            <a:avLst/>
          </a:prstGeom>
        </p:spPr>
      </p:pic>
      <p:sp>
        <p:nvSpPr>
          <p:cNvPr id="6" name="TextBox 5"/>
          <p:cNvSpPr txBox="1"/>
          <p:nvPr/>
        </p:nvSpPr>
        <p:spPr>
          <a:xfrm>
            <a:off x="2349037" y="51155"/>
            <a:ext cx="4497321"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latin typeface="Arial Narrow" pitchFamily="34" charset="0"/>
                <a:ea typeface="+mn-ea"/>
                <a:cs typeface="+mn-cs"/>
              </a:rPr>
              <a:t>Changes in the </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Mean </a:t>
            </a:r>
            <a:r>
              <a:rPr kumimoji="0" lang="en-US" sz="2400" b="1" i="0" u="none" strike="noStrike" kern="1200" cap="none" spc="0" normalizeH="0" baseline="0" noProof="0" dirty="0">
                <a:ln>
                  <a:noFill/>
                </a:ln>
                <a:effectLst/>
                <a:uLnTx/>
                <a:uFillTx/>
                <a:latin typeface="Arial Narrow" pitchFamily="34" charset="0"/>
                <a:ea typeface="+mn-ea"/>
                <a:cs typeface="+mn-cs"/>
              </a:rPr>
              <a:t>and</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Variability</a:t>
            </a:r>
          </a:p>
        </p:txBody>
      </p:sp>
      <p:sp>
        <p:nvSpPr>
          <p:cNvPr id="7" name="TextBox 6">
            <a:extLst>
              <a:ext uri="{FF2B5EF4-FFF2-40B4-BE49-F238E27FC236}">
                <a16:creationId xmlns:a16="http://schemas.microsoft.com/office/drawing/2014/main" id="{97D00ACF-876E-4CED-B950-5D30F956175F}"/>
              </a:ext>
            </a:extLst>
          </p:cNvPr>
          <p:cNvSpPr txBox="1"/>
          <p:nvPr/>
        </p:nvSpPr>
        <p:spPr>
          <a:xfrm>
            <a:off x="914400" y="5581471"/>
            <a:ext cx="7156126"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GHG forcing can cause changes in both the mean and variance!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A 2</a:t>
            </a:r>
            <a:r>
              <a:rPr kumimoji="0" lang="en-US" sz="1800" b="1" i="0" u="none" strike="noStrike" kern="1200" cap="none" spc="0" normalizeH="0" baseline="30000" noProof="0" dirty="0">
                <a:ln>
                  <a:noFill/>
                </a:ln>
                <a:solidFill>
                  <a:srgbClr val="FF0000"/>
                </a:solidFill>
                <a:effectLst/>
                <a:uLnTx/>
                <a:uFillTx/>
                <a:latin typeface="Arial Narrow" pitchFamily="34" charset="0"/>
                <a:ea typeface="+mn-ea"/>
                <a:cs typeface="+mn-cs"/>
              </a:rPr>
              <a:t>o</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C warming is a change in the mean.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1800" b="1" dirty="0">
                <a:solidFill>
                  <a:srgbClr val="FF0000"/>
                </a:solidFill>
              </a:rPr>
              <a:t>-  The increase in heatwaves is a change in the extreme.</a:t>
            </a:r>
            <a:endPar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  The frequency of the hot temperatures could increase </a:t>
            </a:r>
            <a:r>
              <a:rPr lang="en-US" sz="1800" b="1" dirty="0">
                <a:solidFill>
                  <a:srgbClr val="FF0000"/>
                </a:solidFill>
              </a:rPr>
              <a:t>faster than the mean</a:t>
            </a: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a:t>
            </a:r>
          </a:p>
        </p:txBody>
      </p:sp>
    </p:spTree>
    <p:extLst>
      <p:ext uri="{BB962C8B-B14F-4D97-AF65-F5344CB8AC3E}">
        <p14:creationId xmlns:p14="http://schemas.microsoft.com/office/powerpoint/2010/main" val="13122721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stretch>
            <a:fillRect/>
          </a:stretch>
        </p:blipFill>
        <p:spPr>
          <a:xfrm>
            <a:off x="3886201" y="2684463"/>
            <a:ext cx="5181600" cy="4021137"/>
          </a:xfrm>
          <a:prstGeom prst="rect">
            <a:avLst/>
          </a:prstGeom>
        </p:spPr>
      </p:pic>
      <p:pic>
        <p:nvPicPr>
          <p:cNvPr id="187396" name="Picture 4" descr="box 02-04.jpg (211494 bytes)"/>
          <p:cNvPicPr>
            <a:picLocks noChangeAspect="1" noChangeArrowheads="1"/>
          </p:cNvPicPr>
          <p:nvPr/>
        </p:nvPicPr>
        <p:blipFill>
          <a:blip r:embed="rId3" cstate="print"/>
          <a:srcRect/>
          <a:stretch>
            <a:fillRect/>
          </a:stretch>
        </p:blipFill>
        <p:spPr bwMode="auto">
          <a:xfrm>
            <a:off x="609600" y="4114800"/>
            <a:ext cx="3089190" cy="2667000"/>
          </a:xfrm>
          <a:prstGeom prst="rect">
            <a:avLst/>
          </a:prstGeom>
          <a:noFill/>
        </p:spPr>
      </p:pic>
      <p:sp>
        <p:nvSpPr>
          <p:cNvPr id="5"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Water Vapor Feedback</a:t>
            </a:r>
          </a:p>
        </p:txBody>
      </p:sp>
      <p:sp>
        <p:nvSpPr>
          <p:cNvPr id="6" name="TextBox 5"/>
          <p:cNvSpPr txBox="1"/>
          <p:nvPr/>
        </p:nvSpPr>
        <p:spPr>
          <a:xfrm>
            <a:off x="0" y="762000"/>
            <a:ext cx="9106788" cy="34163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Water vapor feedback is a </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positive feedback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that amplifies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initial change in surface air temperature. It results from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strong dependence of the atmospheric water vapor content 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air temperature:  </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q = RH x </a:t>
            </a:r>
            <a:r>
              <a:rPr kumimoji="0" lang="en-US" sz="2400" b="1" i="0" u="none" strike="noStrike" kern="1200" cap="none" spc="0" normalizeH="0" baseline="0" noProof="0" dirty="0" err="1">
                <a:ln>
                  <a:noFill/>
                </a:ln>
                <a:solidFill>
                  <a:srgbClr val="FF3300"/>
                </a:solidFill>
                <a:effectLst/>
                <a:uLnTx/>
                <a:uFillTx/>
                <a:latin typeface="Arial" pitchFamily="34" charset="0"/>
                <a:ea typeface="+mn-ea"/>
                <a:cs typeface="Arial" pitchFamily="34" charset="0"/>
              </a:rPr>
              <a:t>q</a:t>
            </a:r>
            <a:r>
              <a:rPr kumimoji="0" lang="en-US" sz="1400" b="1" i="0" u="none" strike="noStrike" kern="1200" cap="none" spc="0" normalizeH="0" baseline="0" noProof="0" dirty="0" err="1">
                <a:ln>
                  <a:noFill/>
                </a:ln>
                <a:solidFill>
                  <a:srgbClr val="FF3300"/>
                </a:solidFill>
                <a:effectLst/>
                <a:uLnTx/>
                <a:uFillTx/>
                <a:latin typeface="Arial" pitchFamily="34" charset="0"/>
                <a:ea typeface="+mn-ea"/>
                <a:cs typeface="Arial" pitchFamily="34" charset="0"/>
              </a:rPr>
              <a:t>s</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(T) and RH </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sym typeface="Symbol"/>
              </a:rPr>
              <a:t> constant.</a:t>
            </a: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3300"/>
              </a:solidFill>
              <a:effectLst/>
              <a:uLnTx/>
              <a:uFillTx/>
              <a:latin typeface="Arial" pitchFamily="34" charset="0"/>
              <a:ea typeface="+mn-ea"/>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FF330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It is important that </a:t>
            </a:r>
            <a:r>
              <a:rPr kumimoji="0" lang="en-US" sz="2400" b="0" i="0" u="none" strike="noStrike" kern="1200" cap="none" spc="0" normalizeH="0" baseline="0" noProof="0" dirty="0">
                <a:ln>
                  <a:noFill/>
                </a:ln>
                <a:solidFill>
                  <a:srgbClr val="FF3300"/>
                </a:solidFill>
                <a:effectLst/>
                <a:uLnTx/>
                <a:uFillTx/>
                <a:latin typeface="Arial" pitchFamily="34" charset="0"/>
                <a:ea typeface="+mn-ea"/>
                <a:cs typeface="Arial" pitchFamily="34" charset="0"/>
              </a:rPr>
              <a:t>RH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2400" b="0" i="0" u="none" strike="noStrike" kern="1200" cap="none" spc="0" normalizeH="0" baseline="0" noProof="0" dirty="0">
                <a:ln>
                  <a:noFill/>
                </a:ln>
                <a:solidFill>
                  <a:srgbClr val="FF3300"/>
                </a:solidFill>
                <a:effectLst/>
                <a:uLnTx/>
                <a:uFillTx/>
                <a:latin typeface="Arial" pitchFamily="34" charset="0"/>
                <a:ea typeface="+mn-ea"/>
                <a:cs typeface="Arial" pitchFamily="34" charset="0"/>
              </a:rPr>
              <a:t>does not decrease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 lot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order for q to increase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with T. </a:t>
            </a:r>
          </a:p>
        </p:txBody>
      </p:sp>
      <p:sp>
        <p:nvSpPr>
          <p:cNvPr id="7" name="TextBox 6"/>
          <p:cNvSpPr txBox="1"/>
          <p:nvPr/>
        </p:nvSpPr>
        <p:spPr>
          <a:xfrm>
            <a:off x="1828800" y="4876800"/>
            <a:ext cx="676788" cy="132343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0" i="0" u="none" strike="noStrike" kern="1200" cap="none" spc="0" normalizeH="0" baseline="0" noProof="0" dirty="0">
                <a:ln>
                  <a:noFill/>
                </a:ln>
                <a:solidFill>
                  <a:srgbClr val="000000"/>
                </a:solidFill>
                <a:effectLst/>
                <a:uLnTx/>
                <a:uFillTx/>
                <a:latin typeface="Arial Narrow" pitchFamily="34" charset="0"/>
                <a:ea typeface="+mn-ea"/>
                <a:cs typeface="+mn-cs"/>
              </a:rPr>
              <a:t>+</a:t>
            </a:r>
            <a:endPar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9" name="TextBox 8"/>
          <p:cNvSpPr txBox="1"/>
          <p:nvPr/>
        </p:nvSpPr>
        <p:spPr>
          <a:xfrm>
            <a:off x="4662920" y="2876490"/>
            <a:ext cx="3185680"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3300"/>
                </a:solidFill>
                <a:effectLst/>
                <a:uLnTx/>
                <a:uFillTx/>
                <a:latin typeface="Arial" pitchFamily="34" charset="0"/>
                <a:ea typeface="+mn-ea"/>
                <a:cs typeface="Arial" pitchFamily="34" charset="0"/>
              </a:rPr>
              <a:t>Saturation Vapor Pressure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www.atmosedu.com/Geol390/figures/box%2002-04.jpg"/>
          <p:cNvPicPr>
            <a:picLocks noChangeAspect="1" noChangeArrowheads="1"/>
          </p:cNvPicPr>
          <p:nvPr/>
        </p:nvPicPr>
        <p:blipFill>
          <a:blip r:embed="rId2" cstate="print"/>
          <a:srcRect/>
          <a:stretch>
            <a:fillRect/>
          </a:stretch>
        </p:blipFill>
        <p:spPr bwMode="auto">
          <a:xfrm>
            <a:off x="2648920" y="990600"/>
            <a:ext cx="6418880" cy="5562600"/>
          </a:xfrm>
          <a:prstGeom prst="rect">
            <a:avLst/>
          </a:prstGeom>
          <a:noFill/>
        </p:spPr>
      </p:pic>
      <p:sp>
        <p:nvSpPr>
          <p:cNvPr id="5" name="TextBox 4"/>
          <p:cNvSpPr txBox="1"/>
          <p:nvPr/>
        </p:nvSpPr>
        <p:spPr>
          <a:xfrm>
            <a:off x="1713398" y="101025"/>
            <a:ext cx="63540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Water vapor positive feedback (fast)</a:t>
            </a:r>
          </a:p>
        </p:txBody>
      </p:sp>
      <p:sp>
        <p:nvSpPr>
          <p:cNvPr id="6" name="TextBox 5"/>
          <p:cNvSpPr txBox="1"/>
          <p:nvPr/>
        </p:nvSpPr>
        <p:spPr>
          <a:xfrm>
            <a:off x="5509209" y="3014752"/>
            <a:ext cx="891591" cy="186204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FF0000"/>
                </a:solidFill>
                <a:effectLst/>
                <a:uLnTx/>
                <a:uFillTx/>
                <a:latin typeface="Arial Narrow" pitchFamily="34" charset="0"/>
                <a:ea typeface="+mn-ea"/>
                <a:cs typeface="+mn-cs"/>
              </a:rPr>
              <a:t>+</a:t>
            </a:r>
            <a:endParaRPr kumimoji="0" lang="en-US" sz="4000" b="0"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8" name="TextBox 7"/>
          <p:cNvSpPr txBox="1"/>
          <p:nvPr/>
        </p:nvSpPr>
        <p:spPr>
          <a:xfrm>
            <a:off x="111607" y="1524000"/>
            <a:ext cx="3148619" cy="446276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a:t>
            </a:r>
            <a:r>
              <a:rPr kumimoji="0" lang="en-US" sz="2800" b="1" i="0" u="none" strike="noStrike" kern="1200" cap="none" spc="0" normalizeH="0" baseline="-25000" noProof="0" dirty="0" err="1">
                <a:ln>
                  <a:noFill/>
                </a:ln>
                <a:solidFill>
                  <a:srgbClr val="FF0000"/>
                </a:solidFill>
                <a:effectLst/>
                <a:uLnTx/>
                <a:uFillTx/>
                <a:latin typeface="Arial Narrow" pitchFamily="34" charset="0"/>
                <a:ea typeface="+mn-ea"/>
                <a:cs typeface="+mn-cs"/>
                <a:sym typeface="Symbol"/>
              </a:rPr>
              <a:t>B+FixRH</a:t>
            </a:r>
            <a:r>
              <a:rPr kumimoji="0" lang="en-US" sz="28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 0.5</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K/W/m</a:t>
            </a:r>
            <a:r>
              <a:rPr kumimoji="0" lang="en-US" sz="28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30000" noProof="0" dirty="0">
              <a:ln>
                <a:noFill/>
              </a:ln>
              <a:solidFill>
                <a:prstClr val="black"/>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based on 1-d radiative-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convective equilibrium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model calculations.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Adding fixed RH water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vapor feedback doubles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the climate sensitivity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Narrow" pitchFamily="34" charset="0"/>
                <a:ea typeface="+mn-ea"/>
                <a:cs typeface="+mn-cs"/>
                <a:sym typeface="Symbol"/>
              </a:rPr>
              <a:t>with only the </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Stefan-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Boltzmann feedback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(~0.26K/W/m</a:t>
            </a:r>
            <a:r>
              <a:rPr kumimoji="0" lang="en-US" sz="2400" b="1" i="0" u="none" strike="noStrike" kern="1200" cap="none" spc="0" normalizeH="0" baseline="30000" noProof="0" dirty="0">
                <a:ln>
                  <a:noFill/>
                </a:ln>
                <a:solidFill>
                  <a:srgbClr val="FF0000"/>
                </a:solidFill>
                <a:effectLst/>
                <a:uLnTx/>
                <a:uFillTx/>
                <a:latin typeface="Arial Narrow" pitchFamily="34" charset="0"/>
                <a:ea typeface="+mn-ea"/>
                <a:cs typeface="+mn-cs"/>
                <a:sym typeface="Symbol"/>
              </a:rPr>
              <a:t>2</a:t>
            </a: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sym typeface="Symbol"/>
              </a:rPr>
              <a:t>).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ttp://www.atmosedu.com/Geol390/figures/box%2002-02.jpg"/>
          <p:cNvPicPr>
            <a:picLocks noChangeAspect="1" noChangeArrowheads="1"/>
          </p:cNvPicPr>
          <p:nvPr/>
        </p:nvPicPr>
        <p:blipFill>
          <a:blip r:embed="rId2" cstate="print"/>
          <a:srcRect/>
          <a:stretch>
            <a:fillRect/>
          </a:stretch>
        </p:blipFill>
        <p:spPr bwMode="auto">
          <a:xfrm>
            <a:off x="838200" y="625475"/>
            <a:ext cx="7086442" cy="6080125"/>
          </a:xfrm>
          <a:prstGeom prst="rect">
            <a:avLst/>
          </a:prstGeom>
          <a:noFill/>
        </p:spPr>
      </p:pic>
      <p:sp>
        <p:nvSpPr>
          <p:cNvPr id="5" name="TextBox 4"/>
          <p:cNvSpPr txBox="1"/>
          <p:nvPr/>
        </p:nvSpPr>
        <p:spPr>
          <a:xfrm>
            <a:off x="1219200" y="162580"/>
            <a:ext cx="7538859" cy="1261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Snow-ice albedo positive feedback </a:t>
            </a:r>
            <a:r>
              <a:rPr kumimoji="0" lang="en-US" sz="2400" b="1" i="0" u="none" strike="noStrike" kern="1200" cap="none" spc="0" normalizeH="0" baseline="0" noProof="0" dirty="0">
                <a:ln>
                  <a:noFill/>
                </a:ln>
                <a:solidFill>
                  <a:prstClr val="black"/>
                </a:solidFill>
                <a:effectLst/>
                <a:uLnTx/>
                <a:uFillTx/>
                <a:latin typeface="Calibri"/>
                <a:ea typeface="+mn-ea"/>
                <a:cs typeface="+mn-cs"/>
              </a:rPr>
              <a:t>(fast for snow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sea-ice, slow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for ice-sheets)</a:t>
            </a:r>
          </a:p>
        </p:txBody>
      </p:sp>
      <p:sp>
        <p:nvSpPr>
          <p:cNvPr id="4" name="TextBox 3"/>
          <p:cNvSpPr txBox="1"/>
          <p:nvPr/>
        </p:nvSpPr>
        <p:spPr>
          <a:xfrm>
            <a:off x="3985209" y="2895600"/>
            <a:ext cx="891591" cy="186204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FF0000"/>
                </a:solidFill>
                <a:effectLst/>
                <a:uLnTx/>
                <a:uFillTx/>
                <a:latin typeface="Arial Narrow" pitchFamily="34" charset="0"/>
                <a:ea typeface="+mn-ea"/>
                <a:cs typeface="+mn-cs"/>
              </a:rPr>
              <a:t>+</a:t>
            </a:r>
            <a:endParaRPr kumimoji="0" lang="en-US" sz="4000" b="0" i="0" u="none" strike="noStrike" kern="1200" cap="none" spc="0" normalizeH="0" baseline="0" noProof="0" dirty="0">
              <a:ln>
                <a:noFill/>
              </a:ln>
              <a:solidFill>
                <a:srgbClr val="FF0000"/>
              </a:solidFill>
              <a:effectLst/>
              <a:uLnTx/>
              <a:uFillTx/>
              <a:latin typeface="Arial Narrow" pitchFamily="34" charset="0"/>
              <a:ea typeface="+mn-ea"/>
              <a:cs typeface="+mn-cs"/>
            </a:endParaRPr>
          </a:p>
        </p:txBody>
      </p:sp>
      <p:sp>
        <p:nvSpPr>
          <p:cNvPr id="6" name="TextBox 5"/>
          <p:cNvSpPr txBox="1"/>
          <p:nvPr/>
        </p:nvSpPr>
        <p:spPr>
          <a:xfrm>
            <a:off x="76200" y="1905000"/>
            <a:ext cx="2036776" cy="224676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Further increase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climate sensitivity,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mostly at high-lat.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Important for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formation of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ice ages.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527"/>
            <a:ext cx="8229600" cy="1143000"/>
          </a:xfrm>
        </p:spPr>
        <p:txBody>
          <a:bodyPr/>
          <a:lstStyle/>
          <a:p>
            <a:r>
              <a:rPr lang="en-US" dirty="0">
                <a:solidFill>
                  <a:srgbClr val="FF0000"/>
                </a:solidFill>
              </a:rPr>
              <a:t>Lapse Rate </a:t>
            </a:r>
            <a:r>
              <a:rPr lang="en-US" sz="4000" dirty="0">
                <a:solidFill>
                  <a:srgbClr val="FF0000"/>
                </a:solidFill>
              </a:rPr>
              <a:t>(negative)</a:t>
            </a:r>
            <a:r>
              <a:rPr lang="en-US" dirty="0">
                <a:solidFill>
                  <a:srgbClr val="FF0000"/>
                </a:solidFill>
              </a:rPr>
              <a:t> Feedback</a:t>
            </a:r>
          </a:p>
        </p:txBody>
      </p:sp>
      <p:sp>
        <p:nvSpPr>
          <p:cNvPr id="4" name="TextBox 3"/>
          <p:cNvSpPr txBox="1"/>
          <p:nvPr/>
        </p:nvSpPr>
        <p:spPr>
          <a:xfrm>
            <a:off x="457200" y="1008416"/>
            <a:ext cx="7614356" cy="1815882"/>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Particularly in </a:t>
            </a:r>
            <a:r>
              <a:rPr kumimoji="0" lang="en-US" sz="1600" b="1" i="0" u="none" strike="noStrike" kern="1200" cap="none" spc="0" normalizeH="0" baseline="0" noProof="0" dirty="0">
                <a:ln>
                  <a:noFill/>
                </a:ln>
                <a:solidFill>
                  <a:srgbClr val="C00000"/>
                </a:solidFill>
                <a:effectLst/>
                <a:uLnTx/>
                <a:uFillTx/>
                <a:latin typeface="News Gothic MT"/>
                <a:ea typeface="+mn-ea"/>
                <a:cs typeface="News Gothic MT"/>
              </a:rPr>
              <a:t>the tropics</a:t>
            </a: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 the vertical temperature gradient expected to decrease</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Envision a “parcel of air” rising, releasing latent heat as it condenses and warming the surrounding air. A warmer parcel contains more water vapor when it becomes saturated, so it condenses more vapor as it rises, and temperature decreases with height more slowly.  That is, the moist adiabatic lapse rate, -</a:t>
            </a:r>
            <a:r>
              <a:rPr kumimoji="0" lang="en-US" sz="1600" b="0" i="0" u="none" strike="noStrike" kern="1200" cap="none" spc="0" normalizeH="0" baseline="0" noProof="0" dirty="0" err="1">
                <a:ln>
                  <a:noFill/>
                </a:ln>
                <a:solidFill>
                  <a:prstClr val="black"/>
                </a:solidFill>
                <a:effectLst/>
                <a:uLnTx/>
                <a:uFillTx/>
                <a:latin typeface="News Gothic MT"/>
                <a:ea typeface="+mn-ea"/>
                <a:cs typeface="News Gothic MT"/>
              </a:rPr>
              <a:t>dT</a:t>
            </a: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a:t>
            </a:r>
            <a:r>
              <a:rPr kumimoji="0" lang="en-US" sz="1600" b="0" i="0" u="none" strike="noStrike" kern="1200" cap="none" spc="0" normalizeH="0" baseline="0" noProof="0" dirty="0" err="1">
                <a:ln>
                  <a:noFill/>
                </a:ln>
                <a:solidFill>
                  <a:prstClr val="black"/>
                </a:solidFill>
                <a:effectLst/>
                <a:uLnTx/>
                <a:uFillTx/>
                <a:latin typeface="News Gothic MT"/>
                <a:ea typeface="+mn-ea"/>
                <a:cs typeface="News Gothic MT"/>
              </a:rPr>
              <a:t>dz</a:t>
            </a: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 , decreases with warming.</a:t>
            </a:r>
          </a:p>
        </p:txBody>
      </p:sp>
      <p:pic>
        <p:nvPicPr>
          <p:cNvPr id="5" name="Picture 4"/>
          <p:cNvPicPr>
            <a:picLocks noChangeAspect="1"/>
          </p:cNvPicPr>
          <p:nvPr/>
        </p:nvPicPr>
        <p:blipFill>
          <a:blip r:embed="rId2" cstate="print"/>
          <a:stretch>
            <a:fillRect/>
          </a:stretch>
        </p:blipFill>
        <p:spPr>
          <a:xfrm>
            <a:off x="3349888" y="3231444"/>
            <a:ext cx="5794112" cy="2920999"/>
          </a:xfrm>
          <a:prstGeom prst="rect">
            <a:avLst/>
          </a:prstGeom>
        </p:spPr>
      </p:pic>
      <p:sp>
        <p:nvSpPr>
          <p:cNvPr id="6" name="TextBox 5"/>
          <p:cNvSpPr txBox="1"/>
          <p:nvPr/>
        </p:nvSpPr>
        <p:spPr>
          <a:xfrm>
            <a:off x="6025444" y="6264111"/>
            <a:ext cx="29633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Courtesy of Isaac Held</a:t>
            </a:r>
          </a:p>
        </p:txBody>
      </p:sp>
      <p:sp>
        <p:nvSpPr>
          <p:cNvPr id="7" name="TextBox 6"/>
          <p:cNvSpPr txBox="1"/>
          <p:nvPr/>
        </p:nvSpPr>
        <p:spPr>
          <a:xfrm>
            <a:off x="211667" y="3231444"/>
            <a:ext cx="2808111" cy="329320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Recall greenhouse effect dependent on vertical temperature gradient.  More emission aloft implies surface doesn’t need to heat up as much to get back to equilibrium</a:t>
            </a: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endParaRPr kumimoji="0" lang="en-US" sz="1600" b="0" i="0" u="none" strike="noStrike" kern="1200" cap="none" spc="0" normalizeH="0" baseline="0" noProof="0" dirty="0">
              <a:ln>
                <a:noFill/>
              </a:ln>
              <a:solidFill>
                <a:prstClr val="black"/>
              </a:solidFill>
              <a:effectLst/>
              <a:uLnTx/>
              <a:uFillTx/>
              <a:latin typeface="News Gothic MT"/>
              <a:ea typeface="+mn-ea"/>
              <a:cs typeface="News Gothic MT"/>
            </a:endParaRPr>
          </a:p>
          <a:p>
            <a:pPr marL="285750" marR="0" lvl="0" indent="-285750" algn="l" defTabSz="457200" rtl="0" eaLnBrk="1" fontAlgn="auto" latinLnBrk="0" hangingPunct="1">
              <a:lnSpc>
                <a:spcPct val="100000"/>
              </a:lnSpc>
              <a:spcBef>
                <a:spcPts val="0"/>
              </a:spcBef>
              <a:spcAft>
                <a:spcPts val="0"/>
              </a:spcAft>
              <a:buClrTx/>
              <a:buSzTx/>
              <a:buFont typeface="Wingdings" charset="2"/>
              <a:buChar char="Ø"/>
              <a:tabLst/>
              <a:defRPr/>
            </a:pPr>
            <a:r>
              <a:rPr kumimoji="0" lang="en-US" sz="1600" b="0" i="0" u="none" strike="noStrike" kern="1200" cap="none" spc="0" normalizeH="0" baseline="0" noProof="0" dirty="0">
                <a:ln>
                  <a:noFill/>
                </a:ln>
                <a:solidFill>
                  <a:prstClr val="black"/>
                </a:solidFill>
                <a:effectLst/>
                <a:uLnTx/>
                <a:uFillTx/>
                <a:latin typeface="News Gothic MT"/>
                <a:ea typeface="+mn-ea"/>
                <a:cs typeface="News Gothic MT"/>
              </a:rPr>
              <a:t>Negative Feedback that is anti-correlated (strongly) with water vapor feedback</a:t>
            </a:r>
          </a:p>
        </p:txBody>
      </p:sp>
    </p:spTree>
    <p:extLst>
      <p:ext uri="{BB962C8B-B14F-4D97-AF65-F5344CB8AC3E}">
        <p14:creationId xmlns:p14="http://schemas.microsoft.com/office/powerpoint/2010/main" val="3374472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D86A-AF3E-4826-BD75-910D820F69B1}"/>
              </a:ext>
            </a:extLst>
          </p:cNvPr>
          <p:cNvSpPr>
            <a:spLocks noGrp="1"/>
          </p:cNvSpPr>
          <p:nvPr>
            <p:ph type="title"/>
          </p:nvPr>
        </p:nvSpPr>
        <p:spPr/>
        <p:txBody>
          <a:bodyPr>
            <a:normAutofit/>
          </a:bodyPr>
          <a:lstStyle/>
          <a:p>
            <a:r>
              <a:rPr lang="en-US" sz="4000" dirty="0">
                <a:solidFill>
                  <a:srgbClr val="C00000"/>
                </a:solidFill>
              </a:rPr>
              <a:t>Arctic (67-90</a:t>
            </a:r>
            <a:r>
              <a:rPr lang="en-US" sz="4000" baseline="30000" dirty="0">
                <a:solidFill>
                  <a:srgbClr val="C00000"/>
                </a:solidFill>
              </a:rPr>
              <a:t>o</a:t>
            </a:r>
            <a:r>
              <a:rPr lang="en-US" sz="4000" dirty="0">
                <a:solidFill>
                  <a:srgbClr val="C00000"/>
                </a:solidFill>
              </a:rPr>
              <a:t>N) Warming Profiles</a:t>
            </a:r>
            <a:br>
              <a:rPr lang="en-US" sz="4000" dirty="0"/>
            </a:br>
            <a:r>
              <a:rPr lang="en-US" sz="2700" dirty="0"/>
              <a:t>CESM1 runs with 1%/</a:t>
            </a:r>
            <a:r>
              <a:rPr lang="en-US" sz="2700" dirty="0" err="1"/>
              <a:t>yr</a:t>
            </a:r>
            <a:r>
              <a:rPr lang="en-US" sz="2700" dirty="0"/>
              <a:t> CO</a:t>
            </a:r>
            <a:r>
              <a:rPr lang="en-US" sz="2700" baseline="-25000" dirty="0"/>
              <a:t>2</a:t>
            </a:r>
            <a:r>
              <a:rPr lang="en-US" sz="2700" dirty="0"/>
              <a:t> increase, ANN</a:t>
            </a:r>
            <a:endParaRPr lang="en-US" sz="4000" dirty="0"/>
          </a:p>
        </p:txBody>
      </p:sp>
      <p:pic>
        <p:nvPicPr>
          <p:cNvPr id="3" name="Picture 2">
            <a:extLst>
              <a:ext uri="{FF2B5EF4-FFF2-40B4-BE49-F238E27FC236}">
                <a16:creationId xmlns:a16="http://schemas.microsoft.com/office/drawing/2014/main" id="{EA5D0667-BA92-477B-B1D0-8260D1FFAD1E}"/>
              </a:ext>
            </a:extLst>
          </p:cNvPr>
          <p:cNvPicPr>
            <a:picLocks noChangeAspect="1"/>
          </p:cNvPicPr>
          <p:nvPr/>
        </p:nvPicPr>
        <p:blipFill rotWithShape="1">
          <a:blip r:embed="rId2">
            <a:extLst>
              <a:ext uri="{28A0092B-C50C-407E-A947-70E740481C1C}">
                <a14:useLocalDpi xmlns:a14="http://schemas.microsoft.com/office/drawing/2010/main" val="0"/>
              </a:ext>
            </a:extLst>
          </a:blip>
          <a:srcRect l="6250" t="8685" r="7853" b="2731"/>
          <a:stretch/>
        </p:blipFill>
        <p:spPr bwMode="auto">
          <a:xfrm>
            <a:off x="914400" y="1447800"/>
            <a:ext cx="7243376" cy="4824413"/>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B44D8D10-450E-4E3D-AE9B-460895BC8066}"/>
              </a:ext>
            </a:extLst>
          </p:cNvPr>
          <p:cNvSpPr txBox="1"/>
          <p:nvPr/>
        </p:nvSpPr>
        <p:spPr>
          <a:xfrm>
            <a:off x="2895600" y="6397823"/>
            <a:ext cx="327660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Jenkins and Dai (2021)</a:t>
            </a:r>
            <a:endParaRPr kumimoji="0" lang="en-US" sz="1400" b="0" i="0" u="none" strike="noStrike" kern="1200" cap="none" spc="0" normalizeH="0" baseline="0" noProof="0" dirty="0">
              <a:ln>
                <a:noFill/>
              </a:ln>
              <a:solidFill>
                <a:srgbClr val="EEECE1"/>
              </a:solidFill>
              <a:effectLst/>
              <a:uLnTx/>
              <a:uFillTx/>
              <a:latin typeface="Arial Narrow" pitchFamily="34" charset="0"/>
              <a:ea typeface="+mn-ea"/>
              <a:cs typeface="+mn-cs"/>
            </a:endParaRPr>
          </a:p>
        </p:txBody>
      </p:sp>
      <p:cxnSp>
        <p:nvCxnSpPr>
          <p:cNvPr id="6" name="Straight Arrow Connector 5">
            <a:extLst>
              <a:ext uri="{FF2B5EF4-FFF2-40B4-BE49-F238E27FC236}">
                <a16:creationId xmlns:a16="http://schemas.microsoft.com/office/drawing/2014/main" id="{EBD4F0EC-386C-CDA1-15B5-072643D25B91}"/>
              </a:ext>
            </a:extLst>
          </p:cNvPr>
          <p:cNvCxnSpPr>
            <a:cxnSpLocks/>
          </p:cNvCxnSpPr>
          <p:nvPr/>
        </p:nvCxnSpPr>
        <p:spPr>
          <a:xfrm flipH="1">
            <a:off x="7086600" y="4724400"/>
            <a:ext cx="304800"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80BA73B-B9B4-D8C9-6665-2C62F5EA4711}"/>
              </a:ext>
            </a:extLst>
          </p:cNvPr>
          <p:cNvSpPr txBox="1"/>
          <p:nvPr/>
        </p:nvSpPr>
        <p:spPr>
          <a:xfrm>
            <a:off x="7010400" y="4154269"/>
            <a:ext cx="160020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Arial Narrow" pitchFamily="34" charset="0"/>
                <a:ea typeface="+mn-ea"/>
                <a:cs typeface="+mn-cs"/>
              </a:rPr>
              <a:t>Positive Lapse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C00000"/>
                </a:solidFill>
                <a:effectLst/>
                <a:uLnTx/>
                <a:uFillTx/>
                <a:latin typeface="Arial Narrow" pitchFamily="34" charset="0"/>
                <a:ea typeface="+mn-ea"/>
                <a:cs typeface="+mn-cs"/>
              </a:rPr>
              <a:t>Rate Feedback</a:t>
            </a:r>
            <a:endParaRPr kumimoji="0" lang="en-US" sz="1800" b="0" i="0" u="none" strike="noStrike" kern="1200" cap="none" spc="0" normalizeH="0" baseline="0" noProof="0" dirty="0">
              <a:ln>
                <a:noFill/>
              </a:ln>
              <a:solidFill>
                <a:srgbClr val="EEECE1"/>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041278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76200" y="1828800"/>
            <a:ext cx="3657600"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Evaporation feedback: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t>
            </a:r>
            <a:r>
              <a:rPr kumimoji="0" lang="en-US" sz="2000" b="1" i="0" u="none" strike="noStrike" kern="1200" cap="none" spc="0" normalizeH="0" baseline="0" noProof="0" dirty="0">
                <a:ln>
                  <a:noFill/>
                </a:ln>
                <a:solidFill>
                  <a:srgbClr val="C00000"/>
                </a:solidFill>
                <a:effectLst/>
                <a:uLnTx/>
                <a:uFillTx/>
                <a:latin typeface="Calibri"/>
                <a:ea typeface="+mn-ea"/>
                <a:cs typeface="+mn-cs"/>
              </a:rPr>
              <a:t>negative</a:t>
            </a:r>
            <a:r>
              <a:rPr kumimoji="0" lang="en-US" sz="2000" b="1" i="0" u="none" strike="noStrike" kern="1200" cap="none" spc="0" normalizeH="0" baseline="0" noProof="0" dirty="0">
                <a:ln>
                  <a:noFill/>
                </a:ln>
                <a:solidFill>
                  <a:prstClr val="black"/>
                </a:solidFill>
                <a:effectLst/>
                <a:uLnTx/>
                <a:uFillTx/>
                <a:latin typeface="Calibri"/>
                <a:ea typeface="+mn-ea"/>
                <a:cs typeface="+mn-cs"/>
              </a:rPr>
              <a:t>, as surface 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cooling increases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increasing Ts at </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Symbol"/>
              </a:rPr>
              <a:t></a:t>
            </a:r>
            <a:r>
              <a:rPr kumimoji="0" lang="en-US" sz="2000" b="1" i="0" u="none" strike="noStrike" kern="1200" cap="none" spc="0" normalizeH="0" baseline="0" noProof="0" dirty="0">
                <a:ln>
                  <a:noFill/>
                </a:ln>
                <a:solidFill>
                  <a:prstClr val="black"/>
                </a:solidFill>
                <a:effectLst/>
                <a:uLnTx/>
                <a:uFillTx/>
                <a:latin typeface="Calibri"/>
                <a:ea typeface="+mn-ea"/>
                <a:cs typeface="+mn-cs"/>
              </a:rPr>
              <a:t>7Wm</a:t>
            </a:r>
            <a:r>
              <a:rPr kumimoji="0" lang="en-US" sz="2000" b="1" i="0" u="none" strike="noStrike" kern="1200" cap="none" spc="0" normalizeH="0" baseline="30000" noProof="0" dirty="0">
                <a:ln>
                  <a:noFill/>
                </a:ln>
                <a:solidFill>
                  <a:prstClr val="black"/>
                </a:solidFill>
                <a:effectLst/>
                <a:uLnTx/>
                <a:uFillTx/>
                <a:latin typeface="Calibri"/>
                <a:ea typeface="+mn-ea"/>
                <a:cs typeface="+mn-cs"/>
              </a:rPr>
              <a:t>-2 </a:t>
            </a:r>
            <a:r>
              <a:rPr kumimoji="0" lang="en-US" sz="2000" b="1" i="0" u="none" strike="noStrike" kern="1200" cap="none" spc="0" normalizeH="0" baseline="0" noProof="0" dirty="0">
                <a:ln>
                  <a:noFill/>
                </a:ln>
                <a:solidFill>
                  <a:prstClr val="black"/>
                </a:solidFill>
                <a:effectLst/>
                <a:uLnTx/>
                <a:uFillTx/>
                <a:latin typeface="Calibri"/>
                <a:ea typeface="+mn-ea"/>
                <a:cs typeface="+mn-cs"/>
              </a:rPr>
              <a:t>K</a:t>
            </a:r>
            <a:r>
              <a:rPr kumimoji="0" lang="en-US" sz="2000" b="1" i="0" u="none" strike="noStrike" kern="1200" cap="none" spc="0" normalizeH="0" baseline="30000" noProof="0" dirty="0">
                <a:ln>
                  <a:noFill/>
                </a:ln>
                <a:solidFill>
                  <a:prstClr val="black"/>
                </a:solidFill>
                <a:effectLst/>
                <a:uLnTx/>
                <a:uFillTx/>
                <a:latin typeface="Calibri"/>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with fixed RH and T</a:t>
            </a:r>
            <a:r>
              <a:rPr kumimoji="0" lang="en-US" sz="1600" b="1" i="0" u="none" strike="noStrike" kern="1200" cap="none" spc="0" normalizeH="0" baseline="0" noProof="0" dirty="0">
                <a:ln>
                  <a:noFill/>
                </a:ln>
                <a:solidFill>
                  <a:prstClr val="black"/>
                </a:solidFill>
                <a:effectLst/>
                <a:uLnTx/>
                <a:uFillTx/>
                <a:latin typeface="Calibri"/>
                <a:ea typeface="+mn-ea"/>
                <a:cs typeface="+mn-cs"/>
              </a:rPr>
              <a:t>s</a:t>
            </a:r>
            <a:r>
              <a:rPr kumimoji="0" lang="en-US" sz="2000" b="1" i="0" u="none" strike="noStrike" kern="1200" cap="none" spc="0" normalizeH="0" baseline="0" noProof="0" dirty="0">
                <a:ln>
                  <a:noFill/>
                </a:ln>
                <a:solidFill>
                  <a:prstClr val="black"/>
                </a:solidFill>
                <a:effectLst/>
                <a:uLnTx/>
                <a:uFillTx/>
                <a:latin typeface="Calibri"/>
                <a:ea typeface="+mn-ea"/>
                <a:cs typeface="+mn-cs"/>
              </a:rPr>
              <a:t>-T</a:t>
            </a:r>
            <a:r>
              <a:rPr kumimoji="0" lang="en-US" sz="1600" b="1" i="0" u="none" strike="noStrike" kern="1200" cap="none" spc="0" normalizeH="0" baseline="0" noProof="0" dirty="0">
                <a:ln>
                  <a:noFill/>
                </a:ln>
                <a:solidFill>
                  <a:prstClr val="black"/>
                </a:solidFill>
                <a:effectLst/>
                <a:uLnTx/>
                <a:uFillTx/>
                <a:latin typeface="Calibri"/>
                <a:ea typeface="+mn-ea"/>
                <a:cs typeface="+mn-cs"/>
              </a:rPr>
              <a:t>a</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This feedback is reduced 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dry land </a:t>
            </a:r>
            <a:r>
              <a:rPr kumimoji="0" lang="en-US" sz="20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 larger warming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over dry land. </a:t>
            </a:r>
            <a:endParaRPr kumimoji="0" lang="en-US" sz="2000" b="1" i="0" u="none" strike="noStrike" kern="1200" cap="none" spc="0" normalizeH="0" baseline="0" noProof="0" dirty="0">
              <a:ln>
                <a:noFill/>
              </a:ln>
              <a:solidFill>
                <a:srgbClr val="C00000"/>
              </a:solidFill>
              <a:effectLst/>
              <a:uLnTx/>
              <a:uFillTx/>
              <a:latin typeface="Calibri"/>
              <a:ea typeface="+mn-ea"/>
              <a:cs typeface="+mn-cs"/>
            </a:endParaRPr>
          </a:p>
        </p:txBody>
      </p:sp>
      <p:grpSp>
        <p:nvGrpSpPr>
          <p:cNvPr id="9" name="Group 8"/>
          <p:cNvGrpSpPr/>
          <p:nvPr/>
        </p:nvGrpSpPr>
        <p:grpSpPr>
          <a:xfrm>
            <a:off x="3581400" y="0"/>
            <a:ext cx="5257800" cy="6324600"/>
            <a:chOff x="3620420" y="1066800"/>
            <a:chExt cx="4990180" cy="5410200"/>
          </a:xfrm>
        </p:grpSpPr>
        <p:pic>
          <p:nvPicPr>
            <p:cNvPr id="153602" name="Picture 2"/>
            <p:cNvPicPr>
              <a:picLocks noChangeAspect="1" noChangeArrowheads="1"/>
            </p:cNvPicPr>
            <p:nvPr/>
          </p:nvPicPr>
          <p:blipFill rotWithShape="1">
            <a:blip r:embed="rId2" cstate="print"/>
            <a:srcRect t="23457"/>
            <a:stretch/>
          </p:blipFill>
          <p:spPr bwMode="auto">
            <a:xfrm>
              <a:off x="3620420" y="1752600"/>
              <a:ext cx="4990180" cy="4724400"/>
            </a:xfrm>
            <a:prstGeom prst="rect">
              <a:avLst/>
            </a:prstGeom>
            <a:noFill/>
            <a:ln w="9525">
              <a:noFill/>
              <a:miter lim="800000"/>
              <a:headEnd/>
              <a:tailEnd/>
            </a:ln>
          </p:spPr>
        </p:pic>
        <p:sp>
          <p:nvSpPr>
            <p:cNvPr id="7" name="Rectangle 6"/>
            <p:cNvSpPr/>
            <p:nvPr/>
          </p:nvSpPr>
          <p:spPr>
            <a:xfrm>
              <a:off x="3657600" y="1066800"/>
              <a:ext cx="4876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solidFill>
                  <a:srgbClr val="FF0000"/>
                </a:solidFill>
              </a:rPr>
              <a:t>Cloud Feedback</a:t>
            </a:r>
          </a:p>
        </p:txBody>
      </p:sp>
      <p:sp>
        <p:nvSpPr>
          <p:cNvPr id="3" name="TextBox 2"/>
          <p:cNvSpPr txBox="1"/>
          <p:nvPr/>
        </p:nvSpPr>
        <p:spPr>
          <a:xfrm>
            <a:off x="152400" y="868362"/>
            <a:ext cx="8915400" cy="621708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arenR"/>
              <a:tabLst/>
              <a:defRPr/>
            </a:pPr>
            <a:r>
              <a:rPr kumimoji="0" lang="en-US" sz="1800" b="0" i="0" u="none" strike="noStrike" kern="1200" cap="none" spc="0" normalizeH="0" baseline="0" noProof="0" dirty="0">
                <a:ln>
                  <a:noFill/>
                </a:ln>
                <a:solidFill>
                  <a:srgbClr val="C00000"/>
                </a:solidFill>
                <a:effectLst/>
                <a:uLnTx/>
                <a:uFillTx/>
                <a:latin typeface="News Gothic MT"/>
                <a:ea typeface="+mn-ea"/>
                <a:cs typeface="News Gothic MT"/>
              </a:rPr>
              <a:t>Clouds are expected to change as global-mean T changes, thus providing a feedback on global-mean temperature.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ews Gothic MT"/>
              <a:ea typeface="+mn-ea"/>
              <a:cs typeface="News Gothic MT"/>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2)  Not well-known how cloud distribution should change in a new climate, but </a:t>
            </a:r>
            <a:r>
              <a:rPr kumimoji="0" lang="en-US" sz="1800" b="0" i="0" u="none" strike="noStrike" kern="1200" cap="none" spc="0" normalizeH="0" baseline="0" noProof="0" dirty="0">
                <a:ln>
                  <a:noFill/>
                </a:ln>
                <a:solidFill>
                  <a:srgbClr val="C00000"/>
                </a:solidFill>
                <a:effectLst/>
                <a:uLnTx/>
                <a:uFillTx/>
                <a:latin typeface="News Gothic MT"/>
                <a:ea typeface="+mn-ea"/>
                <a:cs typeface="News Gothic MT"/>
              </a:rPr>
              <a:t>most GCMs suggest some decreases in low-mid level clouds and increases in high clouds. </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ews Gothic MT"/>
              <a:ea typeface="+mn-ea"/>
              <a:cs typeface="News Gothic MT"/>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3)  Clouds act to enhance the planetary albedo, exerting a global and annual shortwave radiative effect of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sym typeface="Symbol" panose="05050102010706020507" pitchFamily="18" charset="2"/>
              </a:rPr>
              <a:t>50</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W m</a:t>
            </a:r>
            <a:r>
              <a:rPr kumimoji="0" lang="en-US" sz="1800" b="0" i="0" u="none" strike="noStrike" kern="1200" cap="none" spc="0" normalizeH="0" baseline="30000" noProof="0" dirty="0">
                <a:ln>
                  <a:noFill/>
                </a:ln>
                <a:solidFill>
                  <a:prstClr val="black"/>
                </a:solidFill>
                <a:effectLst/>
                <a:uLnTx/>
                <a:uFillTx/>
                <a:latin typeface="News Gothic MT"/>
                <a:ea typeface="+mn-ea"/>
                <a:cs typeface="News Gothic MT"/>
              </a:rPr>
              <a:t>-2</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Clouds also are very good infrared trappers, exerting a mean </a:t>
            </a:r>
            <a:r>
              <a:rPr kumimoji="0" lang="en-US" sz="1800" b="0" i="0" u="none" strike="noStrike" kern="1200" cap="none" spc="0" normalizeH="0" baseline="0" noProof="0" dirty="0" err="1">
                <a:ln>
                  <a:noFill/>
                </a:ln>
                <a:solidFill>
                  <a:prstClr val="black"/>
                </a:solidFill>
                <a:effectLst/>
                <a:uLnTx/>
                <a:uFillTx/>
                <a:latin typeface="News Gothic MT"/>
                <a:ea typeface="+mn-ea"/>
                <a:cs typeface="News Gothic MT"/>
              </a:rPr>
              <a:t>longwave</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greenhouse effect of +30 W m</a:t>
            </a:r>
            <a:r>
              <a:rPr kumimoji="0" lang="en-US" sz="1800" b="0" i="0" u="none" strike="noStrike" kern="1200" cap="none" spc="0" normalizeH="0" baseline="30000" noProof="0" dirty="0">
                <a:ln>
                  <a:noFill/>
                </a:ln>
                <a:solidFill>
                  <a:prstClr val="black"/>
                </a:solidFill>
                <a:effectLst/>
                <a:uLnTx/>
                <a:uFillTx/>
                <a:latin typeface="News Gothic MT"/>
                <a:ea typeface="+mn-ea"/>
                <a:cs typeface="News Gothic MT"/>
              </a:rPr>
              <a:t>-2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(Loeb et al., 2009).  The net global effect of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sym typeface="Symbol" panose="05050102010706020507" pitchFamily="18" charset="2"/>
              </a:rPr>
              <a:t>20</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W m</a:t>
            </a:r>
            <a:r>
              <a:rPr kumimoji="0" lang="en-US" sz="1800" b="0" i="0" u="none" strike="noStrike" kern="1200" cap="none" spc="0" normalizeH="0" baseline="30000" noProof="0" dirty="0">
                <a:ln>
                  <a:noFill/>
                </a:ln>
                <a:solidFill>
                  <a:prstClr val="black"/>
                </a:solidFill>
                <a:effectLst/>
                <a:uLnTx/>
                <a:uFillTx/>
                <a:latin typeface="News Gothic MT"/>
                <a:ea typeface="+mn-ea"/>
                <a:cs typeface="News Gothic MT"/>
              </a:rPr>
              <a:t>-2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implies a net cooling effect of clouds in the modern climate</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ews Gothic MT"/>
              <a:ea typeface="+mn-ea"/>
              <a:cs typeface="News Gothic MT"/>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4) This </a:t>
            </a:r>
            <a:r>
              <a:rPr kumimoji="0" lang="en-US" sz="1800" b="0" i="0" u="none" strike="noStrike" kern="1200" cap="none" spc="0" normalizeH="0" baseline="0" noProof="0" dirty="0" err="1">
                <a:ln>
                  <a:noFill/>
                </a:ln>
                <a:solidFill>
                  <a:prstClr val="black"/>
                </a:solidFill>
                <a:effectLst/>
                <a:uLnTx/>
                <a:uFillTx/>
                <a:latin typeface="News Gothic MT"/>
                <a:ea typeface="+mn-ea"/>
                <a:cs typeface="News Gothic MT"/>
              </a:rPr>
              <a:t>doesn</a:t>
            </a:r>
            <a:r>
              <a:rPr kumimoji="0" lang="fr-FR" sz="1800" b="0" i="0" u="none" strike="noStrike" kern="1200" cap="none" spc="0" normalizeH="0" baseline="0" noProof="0" dirty="0">
                <a:ln>
                  <a:noFill/>
                </a:ln>
                <a:solidFill>
                  <a:prstClr val="black"/>
                </a:solidFill>
                <a:effectLst/>
                <a:uLnTx/>
                <a:uFillTx/>
                <a:latin typeface="News Gothic MT"/>
                <a:ea typeface="+mn-ea"/>
                <a:cs typeface="News Gothic MT"/>
              </a:rPr>
              <a:t>’</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t tell us anything about cloud </a:t>
            </a:r>
            <a:r>
              <a:rPr kumimoji="0" lang="en-US" sz="1800" b="0" i="1" u="none" strike="noStrike" kern="1200" cap="none" spc="0" normalizeH="0" baseline="0" noProof="0" dirty="0">
                <a:ln>
                  <a:noFill/>
                </a:ln>
                <a:solidFill>
                  <a:prstClr val="black"/>
                </a:solidFill>
                <a:effectLst/>
                <a:uLnTx/>
                <a:uFillTx/>
                <a:latin typeface="News Gothic MT"/>
                <a:ea typeface="+mn-ea"/>
                <a:cs typeface="News Gothic MT"/>
              </a:rPr>
              <a:t>feedback</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but very difficult to figure out the changing residual between two very large and competing terms.  No simple theory allows us to determine the sign or magnitude of cloud feedback</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News Gothic MT"/>
              <a:ea typeface="+mn-ea"/>
              <a:cs typeface="News Gothic MT"/>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 5) </a:t>
            </a:r>
            <a:r>
              <a:rPr kumimoji="0" lang="en-US" sz="1800" b="0" i="0" u="none" strike="noStrike" kern="1200" cap="none" spc="0" normalizeH="0" baseline="0" noProof="0" dirty="0">
                <a:ln>
                  <a:noFill/>
                </a:ln>
                <a:solidFill>
                  <a:srgbClr val="C00000"/>
                </a:solidFill>
                <a:effectLst/>
                <a:uLnTx/>
                <a:uFillTx/>
                <a:latin typeface="News Gothic MT"/>
                <a:ea typeface="+mn-ea"/>
                <a:cs typeface="News Gothic MT"/>
              </a:rPr>
              <a:t>Cloud feedback, especially the shortwave component, is responsible for a substantial amount of spread in climate sensitivity estimates, </a:t>
            </a:r>
            <a:r>
              <a:rPr kumimoji="0" lang="en-US" sz="1800" b="0" i="0" u="none" strike="noStrike" kern="1200" cap="none" spc="0" normalizeH="0" baseline="0" noProof="0" dirty="0">
                <a:ln>
                  <a:noFill/>
                </a:ln>
                <a:solidFill>
                  <a:prstClr val="black"/>
                </a:solidFill>
                <a:effectLst/>
                <a:uLnTx/>
                <a:uFillTx/>
                <a:latin typeface="News Gothic MT"/>
                <a:ea typeface="+mn-ea"/>
                <a:cs typeface="News Gothic MT"/>
              </a:rPr>
              <a:t>and thus in the future response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News Gothic MT"/>
              <a:ea typeface="+mn-ea"/>
              <a:cs typeface="News Gothic MT"/>
            </a:endParaRPr>
          </a:p>
        </p:txBody>
      </p:sp>
    </p:spTree>
    <p:extLst>
      <p:ext uri="{BB962C8B-B14F-4D97-AF65-F5344CB8AC3E}">
        <p14:creationId xmlns:p14="http://schemas.microsoft.com/office/powerpoint/2010/main" val="33677574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23812" y="685800"/>
            <a:ext cx="6986588" cy="6013744"/>
            <a:chOff x="709613" y="533400"/>
            <a:chExt cx="7724775" cy="7613944"/>
          </a:xfrm>
        </p:grpSpPr>
        <p:pic>
          <p:nvPicPr>
            <p:cNvPr id="289798" name="Picture 6"/>
            <p:cNvPicPr>
              <a:picLocks noChangeAspect="1" noChangeArrowheads="1"/>
            </p:cNvPicPr>
            <p:nvPr/>
          </p:nvPicPr>
          <p:blipFill>
            <a:blip r:embed="rId3" cstate="print"/>
            <a:srcRect/>
            <a:stretch>
              <a:fillRect/>
            </a:stretch>
          </p:blipFill>
          <p:spPr bwMode="auto">
            <a:xfrm>
              <a:off x="709613" y="533400"/>
              <a:ext cx="7724775" cy="3810000"/>
            </a:xfrm>
            <a:prstGeom prst="rect">
              <a:avLst/>
            </a:prstGeom>
            <a:noFill/>
            <a:ln w="9525">
              <a:noFill/>
              <a:miter lim="800000"/>
              <a:headEnd/>
              <a:tailEnd/>
            </a:ln>
          </p:spPr>
        </p:pic>
        <p:pic>
          <p:nvPicPr>
            <p:cNvPr id="289799" name="Picture 7"/>
            <p:cNvPicPr>
              <a:picLocks noChangeAspect="1" noChangeArrowheads="1"/>
            </p:cNvPicPr>
            <p:nvPr/>
          </p:nvPicPr>
          <p:blipFill>
            <a:blip r:embed="rId4" cstate="print"/>
            <a:srcRect/>
            <a:stretch>
              <a:fillRect/>
            </a:stretch>
          </p:blipFill>
          <p:spPr bwMode="auto">
            <a:xfrm>
              <a:off x="709613" y="4289719"/>
              <a:ext cx="7724775" cy="3857625"/>
            </a:xfrm>
            <a:prstGeom prst="rect">
              <a:avLst/>
            </a:prstGeom>
            <a:noFill/>
            <a:ln w="9525">
              <a:noFill/>
              <a:miter lim="800000"/>
              <a:headEnd/>
              <a:tailEnd/>
            </a:ln>
          </p:spPr>
        </p:pic>
      </p:grpSp>
      <p:sp>
        <p:nvSpPr>
          <p:cNvPr id="5" name="TextBox 4"/>
          <p:cNvSpPr txBox="1"/>
          <p:nvPr/>
        </p:nvSpPr>
        <p:spPr>
          <a:xfrm>
            <a:off x="6553200" y="6400800"/>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IPCC 2007</a:t>
            </a:r>
          </a:p>
        </p:txBody>
      </p:sp>
      <p:sp>
        <p:nvSpPr>
          <p:cNvPr id="6" name="Rectangle 2"/>
          <p:cNvSpPr txBox="1">
            <a:spLocks noChangeArrowheads="1"/>
          </p:cNvSpPr>
          <p:nvPr/>
        </p:nvSpPr>
        <p:spPr>
          <a:xfrm>
            <a:off x="-4572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Model-simulated Cloud Amount Changes: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2080-2090 minus 1980-1990</a:t>
            </a:r>
          </a:p>
        </p:txBody>
      </p:sp>
      <p:sp>
        <p:nvSpPr>
          <p:cNvPr id="7" name="TextBox 6"/>
          <p:cNvSpPr txBox="1"/>
          <p:nvPr/>
        </p:nvSpPr>
        <p:spPr>
          <a:xfrm>
            <a:off x="6916316" y="1524000"/>
            <a:ext cx="2299027" cy="16312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Decreases in low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mid-level clouds</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Increases in high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clouds due to upward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shift of convection</a:t>
            </a:r>
          </a:p>
        </p:txBody>
      </p:sp>
      <p:sp>
        <p:nvSpPr>
          <p:cNvPr id="8" name="TextBox 7"/>
          <p:cNvSpPr txBox="1"/>
          <p:nvPr/>
        </p:nvSpPr>
        <p:spPr>
          <a:xfrm>
            <a:off x="6934200" y="4467761"/>
            <a:ext cx="2287806" cy="16312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Total cloud amount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increases at high-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latitudes, but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decreases at mid-low</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latitudes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53200" y="6400800"/>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IPCC 2007</a:t>
            </a:r>
          </a:p>
        </p:txBody>
      </p:sp>
      <p:sp>
        <p:nvSpPr>
          <p:cNvPr id="7" name="Rectangle 2"/>
          <p:cNvSpPr txBox="1">
            <a:spLocks noChangeArrowheads="1"/>
          </p:cNvSpPr>
          <p:nvPr/>
        </p:nvSpPr>
        <p:spPr>
          <a:xfrm>
            <a:off x="-1524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Cloud Radiative Forcing Changes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2080-2090 minus 1980-1990</a:t>
            </a:r>
          </a:p>
        </p:txBody>
      </p:sp>
      <p:sp>
        <p:nvSpPr>
          <p:cNvPr id="8" name="TextBox 7"/>
          <p:cNvSpPr txBox="1"/>
          <p:nvPr/>
        </p:nvSpPr>
        <p:spPr>
          <a:xfrm>
            <a:off x="3352800" y="5638800"/>
            <a:ext cx="2743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CMIP3 Model Index</a:t>
            </a:r>
          </a:p>
        </p:txBody>
      </p:sp>
      <p:grpSp>
        <p:nvGrpSpPr>
          <p:cNvPr id="2" name="Group 14"/>
          <p:cNvGrpSpPr/>
          <p:nvPr/>
        </p:nvGrpSpPr>
        <p:grpSpPr>
          <a:xfrm>
            <a:off x="838200" y="1371600"/>
            <a:ext cx="7400925" cy="5005752"/>
            <a:chOff x="1285875" y="1395048"/>
            <a:chExt cx="6744723" cy="4472352"/>
          </a:xfrm>
        </p:grpSpPr>
        <p:grpSp>
          <p:nvGrpSpPr>
            <p:cNvPr id="3" name="Group 4"/>
            <p:cNvGrpSpPr/>
            <p:nvPr/>
          </p:nvGrpSpPr>
          <p:grpSpPr>
            <a:xfrm>
              <a:off x="1285875" y="1395048"/>
              <a:ext cx="6572250" cy="4472352"/>
              <a:chOff x="1285875" y="304800"/>
              <a:chExt cx="6572250" cy="4472352"/>
            </a:xfrm>
          </p:grpSpPr>
          <p:pic>
            <p:nvPicPr>
              <p:cNvPr id="290818" name="Picture 2"/>
              <p:cNvPicPr>
                <a:picLocks noChangeAspect="1" noChangeArrowheads="1"/>
              </p:cNvPicPr>
              <p:nvPr/>
            </p:nvPicPr>
            <p:blipFill>
              <a:blip r:embed="rId3" cstate="print"/>
              <a:srcRect/>
              <a:stretch>
                <a:fillRect/>
              </a:stretch>
            </p:blipFill>
            <p:spPr bwMode="auto">
              <a:xfrm>
                <a:off x="1285875" y="304800"/>
                <a:ext cx="6572250" cy="3733800"/>
              </a:xfrm>
              <a:prstGeom prst="rect">
                <a:avLst/>
              </a:prstGeom>
              <a:noFill/>
              <a:ln w="9525">
                <a:noFill/>
                <a:miter lim="800000"/>
                <a:headEnd/>
                <a:tailEnd/>
              </a:ln>
            </p:spPr>
          </p:pic>
          <p:pic>
            <p:nvPicPr>
              <p:cNvPr id="290819" name="Picture 3"/>
              <p:cNvPicPr>
                <a:picLocks noChangeAspect="1" noChangeArrowheads="1"/>
              </p:cNvPicPr>
              <p:nvPr/>
            </p:nvPicPr>
            <p:blipFill>
              <a:blip r:embed="rId4" cstate="print"/>
              <a:srcRect/>
              <a:stretch>
                <a:fillRect/>
              </a:stretch>
            </p:blipFill>
            <p:spPr bwMode="auto">
              <a:xfrm>
                <a:off x="1339362" y="4040552"/>
                <a:ext cx="6515100" cy="736600"/>
              </a:xfrm>
              <a:prstGeom prst="rect">
                <a:avLst/>
              </a:prstGeom>
              <a:noFill/>
              <a:ln w="9525">
                <a:noFill/>
                <a:miter lim="800000"/>
                <a:headEnd/>
                <a:tailEnd/>
              </a:ln>
            </p:spPr>
          </p:pic>
        </p:grpSp>
        <p:sp>
          <p:nvSpPr>
            <p:cNvPr id="9" name="TextBox 8"/>
            <p:cNvSpPr txBox="1"/>
            <p:nvPr/>
          </p:nvSpPr>
          <p:spPr>
            <a:xfrm>
              <a:off x="3467426" y="4277380"/>
              <a:ext cx="4563172"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Reduced CRF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 A positive (warming) feedback</a:t>
              </a:r>
              <a:r>
                <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sp>
          <p:nvSpPr>
            <p:cNvPr id="10" name="TextBox 9"/>
            <p:cNvSpPr txBox="1"/>
            <p:nvPr/>
          </p:nvSpPr>
          <p:spPr>
            <a:xfrm>
              <a:off x="3066534" y="1944132"/>
              <a:ext cx="374564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Increased CRF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 A negative feedback</a:t>
              </a:r>
              <a:r>
                <a:rPr kumimoji="0" lang="en-US" sz="2800" b="0" i="0" u="none" strike="noStrike" kern="1200" cap="none" spc="0" normalizeH="0" baseline="0" noProof="0" dirty="0">
                  <a:ln>
                    <a:noFill/>
                  </a:ln>
                  <a:solidFill>
                    <a:srgbClr val="000000"/>
                  </a:solidFill>
                  <a:effectLst/>
                  <a:uLnTx/>
                  <a:uFillTx/>
                  <a:latin typeface="Arial Narrow" pitchFamily="34" charset="0"/>
                  <a:ea typeface="+mn-ea"/>
                  <a:cs typeface="+mn-cs"/>
                </a:rPr>
                <a:t> </a:t>
              </a:r>
            </a:p>
          </p:txBody>
        </p:sp>
        <p:cxnSp>
          <p:nvCxnSpPr>
            <p:cNvPr id="12" name="Straight Arrow Connector 11"/>
            <p:cNvCxnSpPr/>
            <p:nvPr/>
          </p:nvCxnSpPr>
          <p:spPr bwMode="auto">
            <a:xfrm>
              <a:off x="6629400" y="2286000"/>
              <a:ext cx="381000" cy="76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flipH="1" flipV="1">
              <a:off x="3243646" y="4337222"/>
              <a:ext cx="267026" cy="19559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13" name="TextBox 12"/>
          <p:cNvSpPr txBox="1"/>
          <p:nvPr/>
        </p:nvSpPr>
        <p:spPr>
          <a:xfrm>
            <a:off x="1408696" y="6400800"/>
            <a:ext cx="4892686"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Narrow" pitchFamily="34" charset="0"/>
                <a:ea typeface="+mn-ea"/>
                <a:cs typeface="+mn-cs"/>
              </a:rPr>
              <a:t>Note: Net CRF is negative (cooling) of ~20W/m</a:t>
            </a:r>
            <a:r>
              <a:rPr kumimoji="0" lang="en-US" sz="2000" b="1" i="0" u="none" strike="noStrike" kern="1200" cap="none" spc="0" normalizeH="0" baseline="30000" noProof="0" dirty="0">
                <a:ln>
                  <a:noFill/>
                </a:ln>
                <a:solidFill>
                  <a:srgbClr val="C00000"/>
                </a:solidFill>
                <a:effectLst/>
                <a:uLnTx/>
                <a:uFillTx/>
                <a:latin typeface="Arial Narrow" pitchFamily="34" charset="0"/>
                <a:ea typeface="+mn-ea"/>
                <a:cs typeface="+mn-cs"/>
              </a:rPr>
              <a:t>2</a:t>
            </a:r>
          </a:p>
        </p:txBody>
      </p:sp>
      <p:sp>
        <p:nvSpPr>
          <p:cNvPr id="15" name="TextBox 14">
            <a:extLst>
              <a:ext uri="{FF2B5EF4-FFF2-40B4-BE49-F238E27FC236}">
                <a16:creationId xmlns:a16="http://schemas.microsoft.com/office/drawing/2014/main" id="{4E0070AE-3388-485E-A249-420DEDE4C378}"/>
              </a:ext>
            </a:extLst>
          </p:cNvPr>
          <p:cNvSpPr txBox="1"/>
          <p:nvPr/>
        </p:nvSpPr>
        <p:spPr>
          <a:xfrm>
            <a:off x="3581400" y="6090621"/>
            <a:ext cx="2610074"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sym typeface="Wingdings" pitchFamily="2" charset="2"/>
              </a:rPr>
              <a:t>Model Index</a:t>
            </a:r>
            <a:endParaRPr kumimoji="0" lang="en-US" sz="16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Putting it all together…</a:t>
            </a:r>
            <a:br>
              <a:rPr lang="en-US" dirty="0"/>
            </a:br>
            <a:r>
              <a:rPr lang="en-US" sz="4000" dirty="0"/>
              <a:t>for </a:t>
            </a:r>
            <a:r>
              <a:rPr lang="en-US" sz="4900" i="1" dirty="0" err="1"/>
              <a:t>f</a:t>
            </a:r>
            <a:r>
              <a:rPr lang="en-US" sz="4900" i="1" baseline="-25000" dirty="0" err="1"/>
              <a:t>r</a:t>
            </a:r>
            <a:r>
              <a:rPr lang="en-US" sz="4000" dirty="0"/>
              <a:t> of Roe (2009)</a:t>
            </a:r>
            <a:endParaRPr lang="en-US" dirty="0"/>
          </a:p>
        </p:txBody>
      </p:sp>
      <p:pic>
        <p:nvPicPr>
          <p:cNvPr id="3" name="Picture 2"/>
          <p:cNvPicPr>
            <a:picLocks noChangeAspect="1"/>
          </p:cNvPicPr>
          <p:nvPr/>
        </p:nvPicPr>
        <p:blipFill>
          <a:blip r:embed="rId2" cstate="print"/>
          <a:stretch>
            <a:fillRect/>
          </a:stretch>
        </p:blipFill>
        <p:spPr>
          <a:xfrm>
            <a:off x="25400" y="1447800"/>
            <a:ext cx="8661400" cy="4953000"/>
          </a:xfrm>
          <a:prstGeom prst="rect">
            <a:avLst/>
          </a:prstGeom>
        </p:spPr>
      </p:pic>
      <p:sp>
        <p:nvSpPr>
          <p:cNvPr id="4" name="TextBox 3"/>
          <p:cNvSpPr txBox="1"/>
          <p:nvPr/>
        </p:nvSpPr>
        <p:spPr>
          <a:xfrm>
            <a:off x="7112000" y="6350000"/>
            <a:ext cx="1707444" cy="381000"/>
          </a:xfrm>
          <a:prstGeom prst="rect">
            <a:avLst/>
          </a:prstGeom>
          <a:noFill/>
        </p:spPr>
        <p:txBody>
          <a:bodyPr wrap="square" rtlCol="0">
            <a:spAutoFit/>
          </a:bodyPr>
          <a:lstStyle/>
          <a:p>
            <a:pPr algn="l" defTabSz="457200" eaLnBrk="1" fontAlgn="auto" hangingPunct="1">
              <a:spcBef>
                <a:spcPts val="0"/>
              </a:spcBef>
              <a:spcAft>
                <a:spcPts val="0"/>
              </a:spcAft>
            </a:pPr>
            <a:r>
              <a:rPr lang="en-US" sz="1800" dirty="0">
                <a:solidFill>
                  <a:prstClr val="black"/>
                </a:solidFill>
                <a:latin typeface="Calibri"/>
              </a:rPr>
              <a:t>Roe (2009)</a:t>
            </a:r>
          </a:p>
        </p:txBody>
      </p:sp>
      <p:sp>
        <p:nvSpPr>
          <p:cNvPr id="5" name="Rectangle 4"/>
          <p:cNvSpPr/>
          <p:nvPr/>
        </p:nvSpPr>
        <p:spPr>
          <a:xfrm>
            <a:off x="1219745" y="6197025"/>
            <a:ext cx="5016117" cy="523220"/>
          </a:xfrm>
          <a:prstGeom prst="rect">
            <a:avLst/>
          </a:prstGeom>
        </p:spPr>
        <p:txBody>
          <a:bodyPr wrap="none">
            <a:spAutoFit/>
          </a:bodyPr>
          <a:lstStyle/>
          <a:p>
            <a:r>
              <a:rPr lang="en-US" i="1" dirty="0">
                <a:solidFill>
                  <a:srgbClr val="FF0000"/>
                </a:solidFill>
              </a:rPr>
              <a:t>Note: </a:t>
            </a:r>
            <a:r>
              <a:rPr lang="en-US" i="1" dirty="0" err="1">
                <a:solidFill>
                  <a:srgbClr val="FF0000"/>
                </a:solidFill>
              </a:rPr>
              <a:t>f</a:t>
            </a:r>
            <a:r>
              <a:rPr lang="en-US" i="1" baseline="-25000" dirty="0" err="1">
                <a:solidFill>
                  <a:srgbClr val="FF0000"/>
                </a:solidFill>
              </a:rPr>
              <a:t>h</a:t>
            </a:r>
            <a:r>
              <a:rPr lang="en-US" i="1" baseline="-25000" dirty="0">
                <a:solidFill>
                  <a:srgbClr val="FF0000"/>
                </a:solidFill>
              </a:rPr>
              <a:t> </a:t>
            </a:r>
            <a:r>
              <a:rPr lang="en-US" i="1" dirty="0">
                <a:solidFill>
                  <a:srgbClr val="FF0000"/>
                </a:solidFill>
              </a:rPr>
              <a:t>= 1/(1-f</a:t>
            </a:r>
            <a:r>
              <a:rPr lang="en-US" i="1" baseline="-25000" dirty="0">
                <a:solidFill>
                  <a:srgbClr val="FF0000"/>
                </a:solidFill>
              </a:rPr>
              <a:t>r</a:t>
            </a:r>
            <a:r>
              <a:rPr lang="en-US" i="1" dirty="0">
                <a:solidFill>
                  <a:srgbClr val="FF0000"/>
                </a:solidFill>
              </a:rPr>
              <a:t>), so for </a:t>
            </a:r>
            <a:r>
              <a:rPr lang="en-US" i="1" dirty="0" err="1">
                <a:solidFill>
                  <a:srgbClr val="FF0000"/>
                </a:solidFill>
              </a:rPr>
              <a:t>f</a:t>
            </a:r>
            <a:r>
              <a:rPr lang="en-US" i="1" baseline="-25000" dirty="0" err="1">
                <a:solidFill>
                  <a:srgbClr val="FF0000"/>
                </a:solidFill>
              </a:rPr>
              <a:t>r</a:t>
            </a:r>
            <a:r>
              <a:rPr lang="en-US" i="1" dirty="0">
                <a:solidFill>
                  <a:srgbClr val="FF0000"/>
                </a:solidFill>
              </a:rPr>
              <a:t>=0.5, </a:t>
            </a:r>
            <a:r>
              <a:rPr lang="en-US" i="1" dirty="0" err="1">
                <a:solidFill>
                  <a:srgbClr val="FF0000"/>
                </a:solidFill>
              </a:rPr>
              <a:t>f</a:t>
            </a:r>
            <a:r>
              <a:rPr lang="en-US" i="1" baseline="-25000" dirty="0" err="1">
                <a:solidFill>
                  <a:srgbClr val="FF0000"/>
                </a:solidFill>
              </a:rPr>
              <a:t>h</a:t>
            </a:r>
            <a:r>
              <a:rPr lang="en-US" i="1" dirty="0">
                <a:solidFill>
                  <a:srgbClr val="FF0000"/>
                </a:solidFill>
              </a:rPr>
              <a:t>=2.0</a:t>
            </a:r>
            <a:r>
              <a:rPr lang="en-US" sz="2400" i="1" baseline="-25000" dirty="0">
                <a:solidFill>
                  <a:srgbClr val="FF0000"/>
                </a:solidFill>
              </a:rPr>
              <a:t> </a:t>
            </a:r>
            <a:endParaRPr lang="en-US" sz="2400" dirty="0">
              <a:solidFill>
                <a:srgbClr val="FF0000"/>
              </a:solidFill>
            </a:endParaRPr>
          </a:p>
        </p:txBody>
      </p:sp>
      <p:sp>
        <p:nvSpPr>
          <p:cNvPr id="6" name="Rectangle 5"/>
          <p:cNvSpPr/>
          <p:nvPr/>
        </p:nvSpPr>
        <p:spPr>
          <a:xfrm rot="-5400000">
            <a:off x="195590" y="2115234"/>
            <a:ext cx="609601" cy="646331"/>
          </a:xfrm>
          <a:prstGeom prst="rect">
            <a:avLst/>
          </a:prstGeom>
        </p:spPr>
        <p:txBody>
          <a:bodyPr wrap="square">
            <a:spAutoFit/>
          </a:bodyPr>
          <a:lstStyle/>
          <a:p>
            <a:r>
              <a:rPr lang="en-US" sz="3600" b="1" i="1" dirty="0" err="1">
                <a:solidFill>
                  <a:srgbClr val="FF0000"/>
                </a:solidFill>
              </a:rPr>
              <a:t>f</a:t>
            </a:r>
            <a:r>
              <a:rPr lang="en-US" sz="3600" b="1" i="1" baseline="-25000" dirty="0" err="1">
                <a:solidFill>
                  <a:srgbClr val="FF0000"/>
                </a:solidFill>
              </a:rPr>
              <a:t>r</a:t>
            </a:r>
            <a:endParaRPr lang="en-US" sz="3600" b="1" dirty="0">
              <a:solidFill>
                <a:srgbClr val="FF0000"/>
              </a:solidFill>
            </a:endParaRPr>
          </a:p>
        </p:txBody>
      </p:sp>
    </p:spTree>
    <p:extLst>
      <p:ext uri="{BB962C8B-B14F-4D97-AF65-F5344CB8AC3E}">
        <p14:creationId xmlns:p14="http://schemas.microsoft.com/office/powerpoint/2010/main" val="764779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AEE52E-D431-4FC3-83F4-BD311400DFE0}"/>
              </a:ext>
            </a:extLst>
          </p:cNvPr>
          <p:cNvSpPr txBox="1"/>
          <p:nvPr/>
        </p:nvSpPr>
        <p:spPr>
          <a:xfrm>
            <a:off x="4027289" y="5257800"/>
            <a:ext cx="1399742" cy="30777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Chen et al. (2019)</a:t>
            </a:r>
          </a:p>
        </p:txBody>
      </p:sp>
      <p:sp>
        <p:nvSpPr>
          <p:cNvPr id="6" name="TextBox 5">
            <a:extLst>
              <a:ext uri="{FF2B5EF4-FFF2-40B4-BE49-F238E27FC236}">
                <a16:creationId xmlns:a16="http://schemas.microsoft.com/office/drawing/2014/main" id="{B158036F-2391-4A24-AC6C-3782E435DCFB}"/>
              </a:ext>
            </a:extLst>
          </p:cNvPr>
          <p:cNvSpPr txBox="1"/>
          <p:nvPr/>
        </p:nvSpPr>
        <p:spPr>
          <a:xfrm>
            <a:off x="381000" y="391180"/>
            <a:ext cx="861060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3300"/>
                </a:solidFill>
                <a:effectLst/>
                <a:uLnTx/>
                <a:uFillTx/>
                <a:latin typeface="AdvPSTIM10-R"/>
                <a:ea typeface="+mn-ea"/>
                <a:cs typeface="+mn-cs"/>
              </a:rPr>
              <a:t>CMIP5 model-projected Percentage Change for Annual Tas</a:t>
            </a:r>
            <a:endParaRPr kumimoji="0" lang="en-US" sz="2800" b="0"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grpSp>
        <p:nvGrpSpPr>
          <p:cNvPr id="11" name="Group 10">
            <a:extLst>
              <a:ext uri="{FF2B5EF4-FFF2-40B4-BE49-F238E27FC236}">
                <a16:creationId xmlns:a16="http://schemas.microsoft.com/office/drawing/2014/main" id="{341548EA-40DB-4392-AC03-8841650B11EA}"/>
              </a:ext>
            </a:extLst>
          </p:cNvPr>
          <p:cNvGrpSpPr/>
          <p:nvPr/>
        </p:nvGrpSpPr>
        <p:grpSpPr>
          <a:xfrm>
            <a:off x="228600" y="1447800"/>
            <a:ext cx="8763000" cy="3505200"/>
            <a:chOff x="304800" y="990600"/>
            <a:chExt cx="8763000" cy="3505200"/>
          </a:xfrm>
        </p:grpSpPr>
        <p:pic>
          <p:nvPicPr>
            <p:cNvPr id="3" name="Picture 2">
              <a:extLst>
                <a:ext uri="{FF2B5EF4-FFF2-40B4-BE49-F238E27FC236}">
                  <a16:creationId xmlns:a16="http://schemas.microsoft.com/office/drawing/2014/main" id="{09F87AFF-6D3A-4D45-9209-A65EEE69AD3B}"/>
                </a:ext>
              </a:extLst>
            </p:cNvPr>
            <p:cNvPicPr>
              <a:picLocks noChangeAspect="1"/>
            </p:cNvPicPr>
            <p:nvPr/>
          </p:nvPicPr>
          <p:blipFill rotWithShape="1">
            <a:blip r:embed="rId3"/>
            <a:srcRect b="96403"/>
            <a:stretch/>
          </p:blipFill>
          <p:spPr>
            <a:xfrm>
              <a:off x="304800" y="990600"/>
              <a:ext cx="8763000" cy="228600"/>
            </a:xfrm>
            <a:prstGeom prst="rect">
              <a:avLst/>
            </a:prstGeom>
          </p:spPr>
        </p:pic>
        <p:pic>
          <p:nvPicPr>
            <p:cNvPr id="10" name="Picture 9">
              <a:extLst>
                <a:ext uri="{FF2B5EF4-FFF2-40B4-BE49-F238E27FC236}">
                  <a16:creationId xmlns:a16="http://schemas.microsoft.com/office/drawing/2014/main" id="{5E9DB466-D5DB-417D-B40E-19C1FAF5EFD0}"/>
                </a:ext>
              </a:extLst>
            </p:cNvPr>
            <p:cNvPicPr>
              <a:picLocks noChangeAspect="1"/>
            </p:cNvPicPr>
            <p:nvPr/>
          </p:nvPicPr>
          <p:blipFill rotWithShape="1">
            <a:blip r:embed="rId3"/>
            <a:srcRect t="49151" b="-708"/>
            <a:stretch/>
          </p:blipFill>
          <p:spPr>
            <a:xfrm>
              <a:off x="304800" y="1219200"/>
              <a:ext cx="8763000" cy="3276600"/>
            </a:xfrm>
            <a:prstGeom prst="rect">
              <a:avLst/>
            </a:prstGeom>
          </p:spPr>
        </p:pic>
      </p:grpSp>
      <p:sp>
        <p:nvSpPr>
          <p:cNvPr id="13" name="TextBox 12">
            <a:extLst>
              <a:ext uri="{FF2B5EF4-FFF2-40B4-BE49-F238E27FC236}">
                <a16:creationId xmlns:a16="http://schemas.microsoft.com/office/drawing/2014/main" id="{575C8F2C-B454-4EE2-B0F3-FB92572130AE}"/>
              </a:ext>
            </a:extLst>
          </p:cNvPr>
          <p:cNvSpPr txBox="1"/>
          <p:nvPr/>
        </p:nvSpPr>
        <p:spPr>
          <a:xfrm>
            <a:off x="-63760" y="1056115"/>
            <a:ext cx="457200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dvPSTIM10-R"/>
                <a:ea typeface="+mn-ea"/>
                <a:cs typeface="+mn-cs"/>
              </a:rPr>
              <a:t>Seasonal Amplitude</a:t>
            </a:r>
            <a:endPar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14" name="TextBox 13">
            <a:extLst>
              <a:ext uri="{FF2B5EF4-FFF2-40B4-BE49-F238E27FC236}">
                <a16:creationId xmlns:a16="http://schemas.microsoft.com/office/drawing/2014/main" id="{70F7F5F2-13C1-48A9-A3E8-55AA711E0FDB}"/>
              </a:ext>
            </a:extLst>
          </p:cNvPr>
          <p:cNvSpPr txBox="1"/>
          <p:nvPr/>
        </p:nvSpPr>
        <p:spPr>
          <a:xfrm>
            <a:off x="4419600" y="990600"/>
            <a:ext cx="457200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arrow" pitchFamily="34" charset="0"/>
                <a:ea typeface="+mn-ea"/>
                <a:cs typeface="+mn-cs"/>
              </a:rPr>
              <a:t>Standard Deviation (SD)</a:t>
            </a:r>
          </a:p>
        </p:txBody>
      </p:sp>
    </p:spTree>
    <p:extLst>
      <p:ext uri="{BB962C8B-B14F-4D97-AF65-F5344CB8AC3E}">
        <p14:creationId xmlns:p14="http://schemas.microsoft.com/office/powerpoint/2010/main" val="16131949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atmosedu.com/Geol390/figures/figure%2004-07a.jpg"/>
          <p:cNvPicPr>
            <a:picLocks noChangeAspect="1" noChangeArrowheads="1"/>
          </p:cNvPicPr>
          <p:nvPr/>
        </p:nvPicPr>
        <p:blipFill>
          <a:blip r:embed="rId2" cstate="print"/>
          <a:srcRect/>
          <a:stretch>
            <a:fillRect/>
          </a:stretch>
        </p:blipFill>
        <p:spPr bwMode="auto">
          <a:xfrm>
            <a:off x="81084" y="76200"/>
            <a:ext cx="5329116" cy="4181977"/>
          </a:xfrm>
          <a:prstGeom prst="rect">
            <a:avLst/>
          </a:prstGeom>
          <a:noFill/>
        </p:spPr>
      </p:pic>
      <p:pic>
        <p:nvPicPr>
          <p:cNvPr id="8196" name="Picture 4" descr="http://www.atmosedu.com/Geol390/figures/figure%2004-07b.jpg"/>
          <p:cNvPicPr>
            <a:picLocks noChangeAspect="1" noChangeArrowheads="1"/>
          </p:cNvPicPr>
          <p:nvPr/>
        </p:nvPicPr>
        <p:blipFill>
          <a:blip r:embed="rId3" cstate="print"/>
          <a:srcRect/>
          <a:stretch>
            <a:fillRect/>
          </a:stretch>
        </p:blipFill>
        <p:spPr bwMode="auto">
          <a:xfrm>
            <a:off x="4021314" y="2971800"/>
            <a:ext cx="5122686" cy="3962400"/>
          </a:xfrm>
          <a:prstGeom prst="rect">
            <a:avLst/>
          </a:prstGeom>
          <a:noFill/>
        </p:spPr>
      </p:pic>
      <p:sp>
        <p:nvSpPr>
          <p:cNvPr id="6" name="Rectangle 5"/>
          <p:cNvSpPr/>
          <p:nvPr/>
        </p:nvSpPr>
        <p:spPr>
          <a:xfrm>
            <a:off x="5410200" y="914400"/>
            <a:ext cx="3404843" cy="1384995"/>
          </a:xfrm>
          <a:prstGeom prst="rect">
            <a:avLst/>
          </a:prstGeom>
        </p:spPr>
        <p:txBody>
          <a:bodyPr wrap="none">
            <a:spAutoFit/>
          </a:bodyPr>
          <a:lstStyle/>
          <a:p>
            <a:pPr algn="l" eaLnBrk="1" fontAlgn="auto" hangingPunct="1">
              <a:spcBef>
                <a:spcPts val="0"/>
              </a:spcBef>
              <a:spcAft>
                <a:spcPts val="0"/>
              </a:spcAft>
            </a:pPr>
            <a:r>
              <a:rPr lang="en-US" b="1" dirty="0">
                <a:solidFill>
                  <a:srgbClr val="FF0000"/>
                </a:solidFill>
                <a:latin typeface="Calibri"/>
              </a:rPr>
              <a:t>Chemical weathering </a:t>
            </a:r>
          </a:p>
          <a:p>
            <a:pPr eaLnBrk="1" fontAlgn="auto" hangingPunct="1">
              <a:spcBef>
                <a:spcPts val="0"/>
              </a:spcBef>
              <a:spcAft>
                <a:spcPts val="0"/>
              </a:spcAft>
            </a:pPr>
            <a:r>
              <a:rPr lang="en-US" b="1" dirty="0">
                <a:solidFill>
                  <a:srgbClr val="FF0000"/>
                </a:solidFill>
                <a:latin typeface="Calibri"/>
              </a:rPr>
              <a:t>negative feedback</a:t>
            </a:r>
          </a:p>
          <a:p>
            <a:pPr eaLnBrk="1" fontAlgn="auto" hangingPunct="1">
              <a:spcBef>
                <a:spcPts val="0"/>
              </a:spcBef>
              <a:spcAft>
                <a:spcPts val="0"/>
              </a:spcAft>
            </a:pPr>
            <a:r>
              <a:rPr lang="en-US" b="1" dirty="0">
                <a:solidFill>
                  <a:srgbClr val="FF0000"/>
                </a:solidFill>
                <a:latin typeface="Calibri"/>
              </a:rPr>
              <a:t>(very slow)</a:t>
            </a:r>
          </a:p>
        </p:txBody>
      </p:sp>
      <p:sp>
        <p:nvSpPr>
          <p:cNvPr id="7" name="TextBox 6"/>
          <p:cNvSpPr txBox="1"/>
          <p:nvPr/>
        </p:nvSpPr>
        <p:spPr>
          <a:xfrm>
            <a:off x="2753815" y="1143000"/>
            <a:ext cx="675185" cy="1862048"/>
          </a:xfrm>
          <a:prstGeom prst="rect">
            <a:avLst/>
          </a:prstGeom>
          <a:noFill/>
        </p:spPr>
        <p:txBody>
          <a:bodyPr wrap="none" rtlCol="0">
            <a:spAutoFit/>
          </a:bodyPr>
          <a:lstStyle/>
          <a:p>
            <a:r>
              <a:rPr lang="en-US" sz="11500" dirty="0">
                <a:solidFill>
                  <a:srgbClr val="0066FF"/>
                </a:solidFill>
                <a:latin typeface="Arial" pitchFamily="34" charset="0"/>
                <a:cs typeface="Arial" pitchFamily="34" charset="0"/>
              </a:rPr>
              <a:t>-</a:t>
            </a:r>
            <a:endParaRPr lang="en-US" sz="4000" dirty="0">
              <a:solidFill>
                <a:srgbClr val="0066FF"/>
              </a:solidFill>
              <a:latin typeface="Arial" pitchFamily="34" charset="0"/>
              <a:cs typeface="Arial" pitchFamily="34" charset="0"/>
            </a:endParaRPr>
          </a:p>
        </p:txBody>
      </p:sp>
      <p:sp>
        <p:nvSpPr>
          <p:cNvPr id="8" name="TextBox 7"/>
          <p:cNvSpPr txBox="1"/>
          <p:nvPr/>
        </p:nvSpPr>
        <p:spPr>
          <a:xfrm>
            <a:off x="6487615" y="4005352"/>
            <a:ext cx="675185" cy="1862048"/>
          </a:xfrm>
          <a:prstGeom prst="rect">
            <a:avLst/>
          </a:prstGeom>
          <a:noFill/>
        </p:spPr>
        <p:txBody>
          <a:bodyPr wrap="none" rtlCol="0">
            <a:spAutoFit/>
          </a:bodyPr>
          <a:lstStyle/>
          <a:p>
            <a:r>
              <a:rPr lang="en-US" sz="11500" dirty="0">
                <a:solidFill>
                  <a:srgbClr val="0066FF"/>
                </a:solidFill>
                <a:latin typeface="Arial" pitchFamily="34" charset="0"/>
                <a:cs typeface="Arial" pitchFamily="34" charset="0"/>
              </a:rPr>
              <a:t>-</a:t>
            </a:r>
            <a:endParaRPr lang="en-US" sz="4000" dirty="0">
              <a:solidFill>
                <a:srgbClr val="0066FF"/>
              </a:solidFill>
              <a:latin typeface="Arial" pitchFamily="34" charset="0"/>
              <a:cs typeface="Arial"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609600"/>
          </a:xfrm>
        </p:spPr>
        <p:txBody>
          <a:bodyPr>
            <a:normAutofit fontScale="90000"/>
          </a:bodyPr>
          <a:lstStyle/>
          <a:p>
            <a:r>
              <a:rPr lang="en-US" sz="3600" b="1" dirty="0">
                <a:solidFill>
                  <a:srgbClr val="FF0000"/>
                </a:solidFill>
              </a:rPr>
              <a:t>Vegetation-albedo positive feedback (slow)</a:t>
            </a:r>
          </a:p>
        </p:txBody>
      </p:sp>
      <p:pic>
        <p:nvPicPr>
          <p:cNvPr id="6146" name="Picture 2" descr="http://www.atmosedu.com/Geol390/figures/box%2002-06a.jpg"/>
          <p:cNvPicPr>
            <a:picLocks noChangeAspect="1" noChangeArrowheads="1"/>
          </p:cNvPicPr>
          <p:nvPr/>
        </p:nvPicPr>
        <p:blipFill>
          <a:blip r:embed="rId2" cstate="print"/>
          <a:srcRect b="8357"/>
          <a:stretch>
            <a:fillRect/>
          </a:stretch>
        </p:blipFill>
        <p:spPr bwMode="auto">
          <a:xfrm>
            <a:off x="1368425" y="1035337"/>
            <a:ext cx="6556375" cy="5594063"/>
          </a:xfrm>
          <a:prstGeom prst="rect">
            <a:avLst/>
          </a:prstGeom>
          <a:noFill/>
        </p:spPr>
      </p:pic>
      <p:sp>
        <p:nvSpPr>
          <p:cNvPr id="5" name="TextBox 4"/>
          <p:cNvSpPr txBox="1"/>
          <p:nvPr/>
        </p:nvSpPr>
        <p:spPr>
          <a:xfrm>
            <a:off x="4290009" y="2938552"/>
            <a:ext cx="891591" cy="1862048"/>
          </a:xfrm>
          <a:prstGeom prst="rect">
            <a:avLst/>
          </a:prstGeom>
          <a:noFill/>
        </p:spPr>
        <p:txBody>
          <a:bodyPr wrap="none" rtlCol="0">
            <a:spAutoFit/>
          </a:bodyPr>
          <a:lstStyle/>
          <a:p>
            <a:r>
              <a:rPr lang="en-US" sz="11500" dirty="0">
                <a:solidFill>
                  <a:srgbClr val="FF0000"/>
                </a:solidFill>
              </a:rPr>
              <a:t>+</a:t>
            </a:r>
            <a:endParaRPr lang="en-US" sz="4000" dirty="0">
              <a:solidFill>
                <a:srgbClr val="FF0000"/>
              </a:solidFill>
            </a:endParaRPr>
          </a:p>
        </p:txBody>
      </p:sp>
      <p:sp>
        <p:nvSpPr>
          <p:cNvPr id="6" name="TextBox 5"/>
          <p:cNvSpPr txBox="1"/>
          <p:nvPr/>
        </p:nvSpPr>
        <p:spPr>
          <a:xfrm>
            <a:off x="76200" y="2325231"/>
            <a:ext cx="2036776" cy="1938992"/>
          </a:xfrm>
          <a:prstGeom prst="rect">
            <a:avLst/>
          </a:prstGeom>
          <a:noFill/>
        </p:spPr>
        <p:txBody>
          <a:bodyPr wrap="none" rtlCol="0">
            <a:spAutoFit/>
          </a:bodyPr>
          <a:lstStyle/>
          <a:p>
            <a:pPr algn="l"/>
            <a:r>
              <a:rPr lang="en-US" sz="2000" b="1" dirty="0">
                <a:solidFill>
                  <a:srgbClr val="FF0000"/>
                </a:solidFill>
              </a:rPr>
              <a:t>Further increase</a:t>
            </a:r>
          </a:p>
          <a:p>
            <a:pPr algn="l"/>
            <a:r>
              <a:rPr lang="en-US" sz="2000" b="1" dirty="0">
                <a:solidFill>
                  <a:srgbClr val="FF0000"/>
                </a:solidFill>
              </a:rPr>
              <a:t>climate sensitivity,</a:t>
            </a:r>
          </a:p>
          <a:p>
            <a:pPr algn="l"/>
            <a:r>
              <a:rPr lang="en-US" sz="2000" b="1" dirty="0">
                <a:solidFill>
                  <a:srgbClr val="FF0000"/>
                </a:solidFill>
              </a:rPr>
              <a:t>mostly at high-lat.</a:t>
            </a:r>
          </a:p>
          <a:p>
            <a:pPr algn="l"/>
            <a:endParaRPr lang="en-US" sz="2000" b="1" dirty="0">
              <a:solidFill>
                <a:srgbClr val="FF0000"/>
              </a:solidFill>
            </a:endParaRPr>
          </a:p>
          <a:p>
            <a:pPr algn="l"/>
            <a:r>
              <a:rPr lang="en-US" sz="2000" b="1" dirty="0">
                <a:solidFill>
                  <a:srgbClr val="FF0000"/>
                </a:solidFill>
              </a:rPr>
              <a:t>Important for</a:t>
            </a:r>
          </a:p>
          <a:p>
            <a:pPr algn="l"/>
            <a:r>
              <a:rPr lang="en-US" sz="2000" b="1" dirty="0">
                <a:solidFill>
                  <a:srgbClr val="FF0000"/>
                </a:solidFill>
              </a:rPr>
              <a:t>ice age cycles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tmosedu.com/Geol390/figures/box%2002-06b.jpg"/>
          <p:cNvPicPr>
            <a:picLocks noChangeAspect="1" noChangeArrowheads="1"/>
          </p:cNvPicPr>
          <p:nvPr/>
        </p:nvPicPr>
        <p:blipFill>
          <a:blip r:embed="rId2" cstate="print"/>
          <a:srcRect b="7477"/>
          <a:stretch>
            <a:fillRect/>
          </a:stretch>
        </p:blipFill>
        <p:spPr bwMode="auto">
          <a:xfrm>
            <a:off x="1295400" y="762000"/>
            <a:ext cx="7005990" cy="5977170"/>
          </a:xfrm>
          <a:prstGeom prst="rect">
            <a:avLst/>
          </a:prstGeom>
          <a:noFill/>
        </p:spPr>
      </p:pic>
      <p:sp>
        <p:nvSpPr>
          <p:cNvPr id="5" name="Title 1"/>
          <p:cNvSpPr>
            <a:spLocks noGrp="1"/>
          </p:cNvSpPr>
          <p:nvPr>
            <p:ph type="title"/>
          </p:nvPr>
        </p:nvSpPr>
        <p:spPr>
          <a:xfrm>
            <a:off x="457200" y="152400"/>
            <a:ext cx="8534400" cy="762000"/>
          </a:xfrm>
        </p:spPr>
        <p:txBody>
          <a:bodyPr>
            <a:normAutofit fontScale="90000"/>
          </a:bodyPr>
          <a:lstStyle/>
          <a:p>
            <a:r>
              <a:rPr lang="en-US" sz="3600" b="1" dirty="0">
                <a:solidFill>
                  <a:srgbClr val="FF0000"/>
                </a:solidFill>
              </a:rPr>
              <a:t>Vegetation-precipitation positive feedback (slow)</a:t>
            </a:r>
          </a:p>
        </p:txBody>
      </p:sp>
      <p:sp>
        <p:nvSpPr>
          <p:cNvPr id="6" name="TextBox 5"/>
          <p:cNvSpPr txBox="1"/>
          <p:nvPr/>
        </p:nvSpPr>
        <p:spPr>
          <a:xfrm>
            <a:off x="4594809" y="2938552"/>
            <a:ext cx="891591" cy="1862048"/>
          </a:xfrm>
          <a:prstGeom prst="rect">
            <a:avLst/>
          </a:prstGeom>
          <a:noFill/>
        </p:spPr>
        <p:txBody>
          <a:bodyPr wrap="none" rtlCol="0">
            <a:spAutoFit/>
          </a:bodyPr>
          <a:lstStyle/>
          <a:p>
            <a:r>
              <a:rPr lang="en-US" sz="11500" dirty="0">
                <a:solidFill>
                  <a:srgbClr val="FF0000"/>
                </a:solidFill>
              </a:rPr>
              <a:t>+</a:t>
            </a:r>
            <a:endParaRPr lang="en-US" sz="4000" dirty="0">
              <a:solidFill>
                <a:srgbClr val="FF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52400" y="76200"/>
            <a:ext cx="8382000" cy="685800"/>
          </a:xfrm>
          <a:prstGeom prst="rect">
            <a:avLst/>
          </a:prstGeom>
          <a:effectLst>
            <a:outerShdw blurRad="50800" dist="38100" dir="2700000" algn="tl" rotWithShape="0">
              <a:prstClr val="black"/>
            </a:outerShdw>
          </a:effectLst>
        </p:spPr>
        <p:txBody>
          <a:bodyPr/>
          <a:lstStyle/>
          <a:p>
            <a:pPr>
              <a:defRPr/>
            </a:pPr>
            <a:r>
              <a:rPr lang="en-US" b="1" kern="0" dirty="0">
                <a:solidFill>
                  <a:srgbClr val="FF3300"/>
                </a:solidFill>
                <a:latin typeface="Arial" charset="0"/>
                <a:ea typeface="SimSun" pitchFamily="2" charset="-122"/>
              </a:rPr>
              <a:t>Summary for Climate Feedbacks</a:t>
            </a:r>
          </a:p>
        </p:txBody>
      </p:sp>
      <p:sp>
        <p:nvSpPr>
          <p:cNvPr id="3" name="Line 4"/>
          <p:cNvSpPr>
            <a:spLocks noChangeShapeType="1"/>
          </p:cNvSpPr>
          <p:nvPr/>
        </p:nvSpPr>
        <p:spPr bwMode="auto">
          <a:xfrm>
            <a:off x="0" y="609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5" name="Rectangle 4"/>
          <p:cNvSpPr/>
          <p:nvPr/>
        </p:nvSpPr>
        <p:spPr>
          <a:xfrm>
            <a:off x="76200" y="685800"/>
            <a:ext cx="8915400" cy="6294031"/>
          </a:xfrm>
          <a:prstGeom prst="rect">
            <a:avLst/>
          </a:prstGeom>
        </p:spPr>
        <p:txBody>
          <a:bodyPr wrap="square">
            <a:spAutoFit/>
          </a:bodyPr>
          <a:lstStyle/>
          <a:p>
            <a:pPr algn="l">
              <a:buFont typeface="Arial" pitchFamily="34" charset="0"/>
              <a:buChar char="•"/>
            </a:pPr>
            <a:r>
              <a:rPr lang="en-US" sz="2000" b="1" dirty="0">
                <a:solidFill>
                  <a:schemeClr val="tx2"/>
                </a:solidFill>
              </a:rPr>
              <a:t>  Climate feedbacks </a:t>
            </a:r>
            <a:r>
              <a:rPr lang="en-US" sz="2000" b="1" dirty="0"/>
              <a:t>refer to processes that either enlarge (positive feedback) or reduce </a:t>
            </a:r>
          </a:p>
          <a:p>
            <a:pPr algn="l"/>
            <a:r>
              <a:rPr lang="en-US" sz="2000" b="1" dirty="0"/>
              <a:t>   (negative) the initial global temperature change induced by a radiative forcing.</a:t>
            </a:r>
          </a:p>
          <a:p>
            <a:pPr algn="l"/>
            <a:endParaRPr lang="en-US" sz="2000" b="1" dirty="0"/>
          </a:p>
          <a:p>
            <a:pPr algn="l">
              <a:buFont typeface="Arial" pitchFamily="34" charset="0"/>
              <a:buChar char="•"/>
            </a:pPr>
            <a:r>
              <a:rPr lang="en-US" sz="2000" b="1" dirty="0">
                <a:solidFill>
                  <a:schemeClr val="tx2"/>
                </a:solidFill>
              </a:rPr>
              <a:t> Common climate feedbacks </a:t>
            </a:r>
            <a:r>
              <a:rPr lang="en-US" sz="2000" b="1" dirty="0"/>
              <a:t>include: </a:t>
            </a:r>
            <a:r>
              <a:rPr lang="en-US" sz="2000" b="1" dirty="0">
                <a:solidFill>
                  <a:schemeClr val="bg1"/>
                </a:solidFill>
              </a:rPr>
              <a:t>Stefan-Boltzmann or Planck (negative) feedback   </a:t>
            </a:r>
          </a:p>
          <a:p>
            <a:pPr algn="l"/>
            <a:r>
              <a:rPr lang="en-US" sz="2000" b="1" dirty="0">
                <a:solidFill>
                  <a:schemeClr val="bg1"/>
                </a:solidFill>
              </a:rPr>
              <a:t>    (through increased LW cooling with increasing Ts)</a:t>
            </a:r>
            <a:r>
              <a:rPr lang="en-US" sz="2000" b="1" dirty="0"/>
              <a:t>, </a:t>
            </a:r>
            <a:r>
              <a:rPr lang="en-US" sz="2000" b="1" dirty="0">
                <a:solidFill>
                  <a:srgbClr val="C00000"/>
                </a:solidFill>
              </a:rPr>
              <a:t>water vapor feedback (through its</a:t>
            </a:r>
          </a:p>
          <a:p>
            <a:pPr algn="l"/>
            <a:r>
              <a:rPr lang="en-US" sz="2000" b="1" dirty="0">
                <a:solidFill>
                  <a:srgbClr val="C00000"/>
                </a:solidFill>
              </a:rPr>
              <a:t>    strong dependence on Ts), ice-albedo feedback</a:t>
            </a:r>
            <a:r>
              <a:rPr lang="en-US" sz="2000" b="1" dirty="0"/>
              <a:t>, </a:t>
            </a:r>
            <a:r>
              <a:rPr lang="en-US" sz="2000" b="1" dirty="0">
                <a:solidFill>
                  <a:schemeClr val="bg1"/>
                </a:solidFill>
              </a:rPr>
              <a:t>lapse rate feedback (negative </a:t>
            </a:r>
          </a:p>
          <a:p>
            <a:pPr algn="l"/>
            <a:r>
              <a:rPr lang="en-US" sz="2000" b="1" dirty="0">
                <a:solidFill>
                  <a:schemeClr val="bg1"/>
                </a:solidFill>
              </a:rPr>
              <a:t>    globally), </a:t>
            </a:r>
            <a:r>
              <a:rPr lang="en-US" sz="2000" b="1" dirty="0">
                <a:solidFill>
                  <a:srgbClr val="C00000"/>
                </a:solidFill>
              </a:rPr>
              <a:t>cloud feedback (mostly positive), </a:t>
            </a:r>
            <a:r>
              <a:rPr lang="en-US" sz="2000" b="1" dirty="0">
                <a:solidFill>
                  <a:schemeClr val="bg1"/>
                </a:solidFill>
              </a:rPr>
              <a:t>chemical weathering (negative) feedback</a:t>
            </a:r>
            <a:r>
              <a:rPr lang="en-US" sz="2000" b="1" dirty="0"/>
              <a:t>. </a:t>
            </a:r>
          </a:p>
          <a:p>
            <a:pPr algn="l"/>
            <a:endParaRPr lang="en-US" sz="2000" b="1" dirty="0"/>
          </a:p>
          <a:p>
            <a:pPr algn="l">
              <a:buFont typeface="Arial" pitchFamily="34" charset="0"/>
              <a:buChar char="•"/>
            </a:pPr>
            <a:r>
              <a:rPr lang="en-US" sz="2000" b="1" dirty="0"/>
              <a:t> There are </a:t>
            </a:r>
            <a:r>
              <a:rPr lang="en-US" sz="2000" b="1" dirty="0">
                <a:solidFill>
                  <a:schemeClr val="tx2"/>
                </a:solidFill>
              </a:rPr>
              <a:t>three methods to quantify climate feedbacks</a:t>
            </a:r>
            <a:r>
              <a:rPr lang="en-US" sz="2000" b="1" dirty="0"/>
              <a:t>: </a:t>
            </a:r>
            <a:r>
              <a:rPr lang="en-US" sz="2000" b="1" dirty="0">
                <a:solidFill>
                  <a:schemeClr val="tx2"/>
                </a:solidFill>
              </a:rPr>
              <a:t>Hansen’s </a:t>
            </a:r>
            <a:r>
              <a:rPr lang="en-US" sz="2000" b="1" dirty="0" err="1">
                <a:solidFill>
                  <a:schemeClr val="tx2"/>
                </a:solidFill>
              </a:rPr>
              <a:t>f</a:t>
            </a:r>
            <a:r>
              <a:rPr lang="en-US" sz="1400" b="1" dirty="0" err="1">
                <a:solidFill>
                  <a:schemeClr val="tx2"/>
                </a:solidFill>
              </a:rPr>
              <a:t>h</a:t>
            </a:r>
            <a:r>
              <a:rPr lang="en-US" sz="2000" b="1" dirty="0">
                <a:solidFill>
                  <a:schemeClr val="tx2"/>
                </a:solidFill>
              </a:rPr>
              <a:t> = </a:t>
            </a:r>
            <a:r>
              <a:rPr lang="en-US" sz="2000" b="1" dirty="0">
                <a:solidFill>
                  <a:schemeClr val="tx2"/>
                </a:solidFill>
                <a:sym typeface="Symbol"/>
              </a:rPr>
              <a:t>T</a:t>
            </a:r>
            <a:r>
              <a:rPr lang="en-US" sz="1600" b="1" dirty="0">
                <a:solidFill>
                  <a:schemeClr val="tx2"/>
                </a:solidFill>
                <a:sym typeface="Symbol"/>
              </a:rPr>
              <a:t>s</a:t>
            </a:r>
            <a:r>
              <a:rPr lang="en-US" sz="2000" b="1" dirty="0">
                <a:solidFill>
                  <a:schemeClr val="tx2"/>
                </a:solidFill>
                <a:sym typeface="Symbol"/>
              </a:rPr>
              <a:t>/ T</a:t>
            </a:r>
            <a:r>
              <a:rPr lang="en-US" sz="1600" b="1" dirty="0">
                <a:solidFill>
                  <a:schemeClr val="tx2"/>
                </a:solidFill>
                <a:sym typeface="Symbol"/>
              </a:rPr>
              <a:t>o</a:t>
            </a:r>
            <a:r>
              <a:rPr lang="en-US" sz="2000" b="1" dirty="0">
                <a:solidFill>
                  <a:schemeClr val="tx2"/>
                </a:solidFill>
              </a:rPr>
              <a:t>, Roe’s  </a:t>
            </a:r>
          </a:p>
          <a:p>
            <a:pPr algn="l"/>
            <a:r>
              <a:rPr lang="en-US" sz="2000" b="1" dirty="0">
                <a:solidFill>
                  <a:schemeClr val="tx2"/>
                </a:solidFill>
              </a:rPr>
              <a:t>    </a:t>
            </a:r>
            <a:r>
              <a:rPr lang="en-US" sz="2000" b="1" dirty="0" err="1">
                <a:solidFill>
                  <a:schemeClr val="tx2"/>
                </a:solidFill>
              </a:rPr>
              <a:t>f</a:t>
            </a:r>
            <a:r>
              <a:rPr lang="en-US" sz="1400" b="1" dirty="0" err="1">
                <a:solidFill>
                  <a:schemeClr val="tx2"/>
                </a:solidFill>
              </a:rPr>
              <a:t>r</a:t>
            </a:r>
            <a:r>
              <a:rPr lang="en-US" sz="2000" b="1" dirty="0">
                <a:solidFill>
                  <a:schemeClr val="tx2"/>
                </a:solidFill>
              </a:rPr>
              <a:t> = 1 – 1/</a:t>
            </a:r>
            <a:r>
              <a:rPr lang="en-US" sz="2000" b="1" dirty="0" err="1">
                <a:solidFill>
                  <a:schemeClr val="tx2"/>
                </a:solidFill>
              </a:rPr>
              <a:t>f</a:t>
            </a:r>
            <a:r>
              <a:rPr lang="en-US" sz="1200" b="1" dirty="0" err="1">
                <a:solidFill>
                  <a:schemeClr val="tx2"/>
                </a:solidFill>
              </a:rPr>
              <a:t>h</a:t>
            </a:r>
            <a:r>
              <a:rPr lang="en-US" sz="2000" b="1" dirty="0">
                <a:solidFill>
                  <a:schemeClr val="tx2"/>
                </a:solidFill>
              </a:rPr>
              <a:t>, and </a:t>
            </a:r>
            <a:r>
              <a:rPr lang="en-US" sz="2000" b="1" dirty="0" err="1">
                <a:solidFill>
                  <a:schemeClr val="tx2"/>
                </a:solidFill>
              </a:rPr>
              <a:t>Soden’s</a:t>
            </a:r>
            <a:r>
              <a:rPr lang="en-US" sz="2000" b="1" dirty="0"/>
              <a:t>		             .  They are related in simplified analysis,   </a:t>
            </a:r>
          </a:p>
          <a:p>
            <a:pPr algn="l"/>
            <a:r>
              <a:rPr lang="en-US" sz="300" b="1" dirty="0"/>
              <a:t>  </a:t>
            </a:r>
          </a:p>
          <a:p>
            <a:pPr algn="l"/>
            <a:r>
              <a:rPr lang="en-US" sz="2000" b="1" dirty="0"/>
              <a:t>    but the relationship with </a:t>
            </a:r>
            <a:r>
              <a:rPr lang="en-US" sz="2000" b="1" dirty="0">
                <a:sym typeface="Symbol"/>
              </a:rPr>
              <a:t></a:t>
            </a:r>
            <a:r>
              <a:rPr lang="en-US" sz="2000" b="1" baseline="-25000" dirty="0">
                <a:sym typeface="Symbol"/>
              </a:rPr>
              <a:t>x</a:t>
            </a:r>
            <a:r>
              <a:rPr lang="en-US" sz="2000" b="1" dirty="0">
                <a:sym typeface="Symbol"/>
              </a:rPr>
              <a:t> </a:t>
            </a:r>
            <a:r>
              <a:rPr lang="en-US" sz="2000" b="1" dirty="0"/>
              <a:t>is unclear in GCMs and the real world.    </a:t>
            </a:r>
          </a:p>
          <a:p>
            <a:pPr algn="l"/>
            <a:endParaRPr lang="en-US" sz="2000" b="1" dirty="0"/>
          </a:p>
          <a:p>
            <a:pPr algn="l">
              <a:buFont typeface="Arial" pitchFamily="34" charset="0"/>
              <a:buChar char="•"/>
            </a:pPr>
            <a:r>
              <a:rPr lang="en-US" sz="2000" b="1" dirty="0"/>
              <a:t>  </a:t>
            </a:r>
            <a:r>
              <a:rPr lang="en-US" sz="2000" b="1" dirty="0">
                <a:solidFill>
                  <a:srgbClr val="C00000"/>
                </a:solidFill>
              </a:rPr>
              <a:t>Water vapor feedback </a:t>
            </a:r>
            <a:r>
              <a:rPr lang="en-US" sz="2000" b="1" dirty="0"/>
              <a:t>roughly </a:t>
            </a:r>
            <a:r>
              <a:rPr lang="en-US" sz="2000" b="1" dirty="0">
                <a:solidFill>
                  <a:srgbClr val="C00000"/>
                </a:solidFill>
              </a:rPr>
              <a:t>doubles </a:t>
            </a:r>
            <a:r>
              <a:rPr lang="en-US" sz="2000" b="1" dirty="0"/>
              <a:t>the CO2-induced </a:t>
            </a:r>
            <a:r>
              <a:rPr lang="en-US" sz="2000" b="1" dirty="0">
                <a:solidFill>
                  <a:srgbClr val="C00000"/>
                </a:solidFill>
              </a:rPr>
              <a:t>initial</a:t>
            </a:r>
            <a:r>
              <a:rPr lang="en-US" sz="2000" b="1" dirty="0"/>
              <a:t> warming. </a:t>
            </a:r>
          </a:p>
          <a:p>
            <a:pPr algn="l">
              <a:buFont typeface="Arial" pitchFamily="34" charset="0"/>
              <a:buChar char="•"/>
            </a:pPr>
            <a:endParaRPr lang="en-US" sz="2000" b="1" dirty="0"/>
          </a:p>
          <a:p>
            <a:pPr algn="l">
              <a:buFont typeface="Arial" pitchFamily="34" charset="0"/>
              <a:buChar char="•"/>
            </a:pPr>
            <a:r>
              <a:rPr lang="en-US" sz="2000" b="1" dirty="0">
                <a:solidFill>
                  <a:srgbClr val="C00000"/>
                </a:solidFill>
              </a:rPr>
              <a:t>  Cloud feedback</a:t>
            </a:r>
            <a:r>
              <a:rPr lang="en-US" sz="2000" b="1" dirty="0"/>
              <a:t> is quite uncertain, but generally positive in models.</a:t>
            </a:r>
          </a:p>
          <a:p>
            <a:pPr algn="l">
              <a:buFont typeface="Arial" pitchFamily="34" charset="0"/>
              <a:buChar char="•"/>
            </a:pPr>
            <a:endParaRPr lang="en-US" sz="2000" b="1" dirty="0"/>
          </a:p>
          <a:p>
            <a:pPr algn="l">
              <a:buFont typeface="Arial" pitchFamily="34" charset="0"/>
              <a:buChar char="•"/>
            </a:pPr>
            <a:r>
              <a:rPr lang="en-US" sz="2000" b="1" dirty="0"/>
              <a:t>  </a:t>
            </a:r>
            <a:r>
              <a:rPr lang="en-US" sz="2000" b="1" dirty="0">
                <a:solidFill>
                  <a:srgbClr val="C00000"/>
                </a:solidFill>
              </a:rPr>
              <a:t>Lapse rate feedback </a:t>
            </a:r>
            <a:r>
              <a:rPr lang="en-US" sz="2000" b="1" dirty="0"/>
              <a:t>is negative in the tropics and globally but positive in the Arctic  </a:t>
            </a:r>
          </a:p>
          <a:p>
            <a:pPr algn="l"/>
            <a:r>
              <a:rPr lang="en-US" sz="2000" b="1" dirty="0"/>
              <a:t>   due to top-heavy (bottom-heavy) warming profiles in the tropics (Arctic). </a:t>
            </a:r>
          </a:p>
          <a:p>
            <a:pPr algn="l"/>
            <a:endParaRPr lang="en-US" sz="2000" b="1" dirty="0">
              <a:solidFill>
                <a:schemeClr val="tx2"/>
              </a:solidFill>
            </a:endParaRPr>
          </a:p>
          <a:p>
            <a:pPr algn="l">
              <a:buFont typeface="Arial" pitchFamily="34" charset="0"/>
              <a:buChar char="•"/>
            </a:pPr>
            <a:endParaRPr lang="en-US" sz="2000" b="1" dirty="0">
              <a:solidFill>
                <a:schemeClr val="tx2"/>
              </a:solidFill>
            </a:endParaRPr>
          </a:p>
        </p:txBody>
      </p:sp>
      <p:graphicFrame>
        <p:nvGraphicFramePr>
          <p:cNvPr id="6" name="Object 5"/>
          <p:cNvGraphicFramePr>
            <a:graphicFrameLocks noChangeAspect="1"/>
          </p:cNvGraphicFramePr>
          <p:nvPr/>
        </p:nvGraphicFramePr>
        <p:xfrm>
          <a:off x="2788444" y="3429000"/>
          <a:ext cx="1783556" cy="457200"/>
        </p:xfrm>
        <a:graphic>
          <a:graphicData uri="http://schemas.openxmlformats.org/presentationml/2006/ole">
            <mc:AlternateContent xmlns:mc="http://schemas.openxmlformats.org/markup-compatibility/2006">
              <mc:Choice xmlns:v="urn:schemas-microsoft-com:vml" Requires="v">
                <p:oleObj name="Equation" r:id="rId3" imgW="1358640" imgH="406080" progId="Equation.3">
                  <p:embed/>
                </p:oleObj>
              </mc:Choice>
              <mc:Fallback>
                <p:oleObj name="Equation" r:id="rId3" imgW="1358640" imgH="406080" progId="Equation.3">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444" y="3429000"/>
                        <a:ext cx="1783556" cy="457200"/>
                      </a:xfrm>
                      <a:prstGeom prst="rect">
                        <a:avLst/>
                      </a:prstGeom>
                      <a:solidFill>
                        <a:schemeClr val="tx1"/>
                      </a:solid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blinds(horizontal)">
                                      <p:cBhvr>
                                        <p:cTn id="13" dur="500"/>
                                        <p:tgtEl>
                                          <p:spTgt spid="5">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blinds(horizontal)">
                                      <p:cBhvr>
                                        <p:cTn id="16" dur="500"/>
                                        <p:tgtEl>
                                          <p:spTgt spid="5">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blinds(horizontal)">
                                      <p:cBhvr>
                                        <p:cTn id="19" dur="500"/>
                                        <p:tgtEl>
                                          <p:spTgt spid="5">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blinds(horizontal)">
                                      <p:cBhvr>
                                        <p:cTn id="27" dur="500"/>
                                        <p:tgtEl>
                                          <p:spTgt spid="5">
                                            <p:txEl>
                                              <p:pRg st="8" end="8"/>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9" end="9"/>
                                            </p:txEl>
                                          </p:spTgt>
                                        </p:tgtEl>
                                        <p:attrNameLst>
                                          <p:attrName>style.visibility</p:attrName>
                                        </p:attrNameLst>
                                      </p:cBhvr>
                                      <p:to>
                                        <p:strVal val="visible"/>
                                      </p:to>
                                    </p:set>
                                    <p:animEffect transition="in" filter="blinds(horizontal)">
                                      <p:cBhvr>
                                        <p:cTn id="30" dur="500"/>
                                        <p:tgtEl>
                                          <p:spTgt spid="5">
                                            <p:txEl>
                                              <p:pRg st="9" end="9"/>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animEffect transition="in" filter="blinds(horizontal)">
                                      <p:cBhvr>
                                        <p:cTn id="33" dur="500"/>
                                        <p:tgtEl>
                                          <p:spTgt spid="5">
                                            <p:txEl>
                                              <p:pRg st="10" end="10"/>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
                                            <p:txEl>
                                              <p:pRg st="11" end="11"/>
                                            </p:txEl>
                                          </p:spTgt>
                                        </p:tgtEl>
                                        <p:attrNameLst>
                                          <p:attrName>style.visibility</p:attrName>
                                        </p:attrNameLst>
                                      </p:cBhvr>
                                      <p:to>
                                        <p:strVal val="visible"/>
                                      </p:to>
                                    </p:set>
                                    <p:animEffect transition="in" filter="blinds(horizontal)">
                                      <p:cBhvr>
                                        <p:cTn id="36" dur="500"/>
                                        <p:tgtEl>
                                          <p:spTgt spid="5">
                                            <p:txEl>
                                              <p:pRg st="11" end="11"/>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5">
                                            <p:txEl>
                                              <p:pRg st="13" end="13"/>
                                            </p:txEl>
                                          </p:spTgt>
                                        </p:tgtEl>
                                        <p:attrNameLst>
                                          <p:attrName>style.visibility</p:attrName>
                                        </p:attrNameLst>
                                      </p:cBhvr>
                                      <p:to>
                                        <p:strVal val="visible"/>
                                      </p:to>
                                    </p:set>
                                    <p:animEffect transition="in" filter="blinds(horizontal)">
                                      <p:cBhvr>
                                        <p:cTn id="39" dur="500"/>
                                        <p:tgtEl>
                                          <p:spTgt spid="5">
                                            <p:txEl>
                                              <p:pRg st="13" end="13"/>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5">
                                            <p:txEl>
                                              <p:pRg st="15" end="15"/>
                                            </p:txEl>
                                          </p:spTgt>
                                        </p:tgtEl>
                                        <p:attrNameLst>
                                          <p:attrName>style.visibility</p:attrName>
                                        </p:attrNameLst>
                                      </p:cBhvr>
                                      <p:to>
                                        <p:strVal val="visible"/>
                                      </p:to>
                                    </p:set>
                                    <p:animEffect transition="in" filter="blinds(horizontal)">
                                      <p:cBhvr>
                                        <p:cTn id="42" dur="500"/>
                                        <p:tgtEl>
                                          <p:spTgt spid="5">
                                            <p:txEl>
                                              <p:pRg st="15" end="15"/>
                                            </p:txEl>
                                          </p:spTgt>
                                        </p:tgtEl>
                                      </p:cBhvr>
                                    </p:animEffect>
                                  </p:childTnLst>
                                </p:cTn>
                              </p:par>
                              <p:par>
                                <p:cTn id="43" presetID="3" presetClass="entr" presetSubtype="10" fill="hold" nodeType="withEffect">
                                  <p:stCondLst>
                                    <p:cond delay="0"/>
                                  </p:stCondLst>
                                  <p:childTnLst>
                                    <p:set>
                                      <p:cBhvr>
                                        <p:cTn id="44" dur="1" fill="hold">
                                          <p:stCondLst>
                                            <p:cond delay="0"/>
                                          </p:stCondLst>
                                        </p:cTn>
                                        <p:tgtEl>
                                          <p:spTgt spid="5">
                                            <p:txEl>
                                              <p:pRg st="17" end="17"/>
                                            </p:txEl>
                                          </p:spTgt>
                                        </p:tgtEl>
                                        <p:attrNameLst>
                                          <p:attrName>style.visibility</p:attrName>
                                        </p:attrNameLst>
                                      </p:cBhvr>
                                      <p:to>
                                        <p:strVal val="visible"/>
                                      </p:to>
                                    </p:set>
                                    <p:animEffect transition="in" filter="blinds(horizontal)">
                                      <p:cBhvr>
                                        <p:cTn id="45" dur="500"/>
                                        <p:tgtEl>
                                          <p:spTgt spid="5">
                                            <p:txEl>
                                              <p:pRg st="17" end="17"/>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5">
                                            <p:txEl>
                                              <p:pRg st="18" end="18"/>
                                            </p:txEl>
                                          </p:spTgt>
                                        </p:tgtEl>
                                        <p:attrNameLst>
                                          <p:attrName>style.visibility</p:attrName>
                                        </p:attrNameLst>
                                      </p:cBhvr>
                                      <p:to>
                                        <p:strVal val="visible"/>
                                      </p:to>
                                    </p:set>
                                    <p:animEffect transition="in" filter="blinds(horizontal)">
                                      <p:cBhvr>
                                        <p:cTn id="48" dur="500"/>
                                        <p:tgtEl>
                                          <p:spTgt spid="5">
                                            <p:txEl>
                                              <p:pRg st="18" end="18"/>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linds(horizont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atoc.colorado.edu/%7Edcn/ATOC7500/images/inefficient-climate-model-tessellation.jpg"/>
          <p:cNvPicPr>
            <a:picLocks noChangeAspect="1" noChangeArrowheads="1"/>
          </p:cNvPicPr>
          <p:nvPr/>
        </p:nvPicPr>
        <p:blipFill>
          <a:blip r:embed="rId3" cstate="print"/>
          <a:srcRect/>
          <a:stretch>
            <a:fillRect/>
          </a:stretch>
        </p:blipFill>
        <p:spPr bwMode="auto">
          <a:xfrm>
            <a:off x="685800" y="0"/>
            <a:ext cx="7620000" cy="6866223"/>
          </a:xfrm>
          <a:prstGeom prst="rect">
            <a:avLst/>
          </a:prstGeom>
          <a:noFill/>
        </p:spPr>
      </p:pic>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#23</a:t>
            </a:r>
            <a:br>
              <a:rPr lang="en-US" sz="3200" b="1" dirty="0">
                <a:latin typeface="Arial" charset="0"/>
                <a:cs typeface="Times New Roman" pitchFamily="18" charset="0"/>
              </a:rPr>
            </a:br>
            <a:br>
              <a:rPr lang="en-US" sz="3200" b="1" dirty="0">
                <a:latin typeface="Arial" charset="0"/>
                <a:cs typeface="Times New Roman" pitchFamily="18" charset="0"/>
              </a:rPr>
            </a:br>
            <a:r>
              <a:rPr lang="en-US" sz="3200" b="1" dirty="0">
                <a:solidFill>
                  <a:schemeClr val="accent2"/>
                </a:solidFill>
                <a:latin typeface="Arial" charset="0"/>
                <a:cs typeface="Times New Roman" pitchFamily="18" charset="0"/>
              </a:rPr>
              <a:t>Introduction to Climate Modeling</a:t>
            </a:r>
            <a:endParaRPr lang="en-US" sz="3600" b="1" dirty="0">
              <a:solidFill>
                <a:schemeClr val="accent2"/>
              </a:solidFill>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46482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rgbClr val="C00000"/>
                </a:solidFill>
                <a:latin typeface="Arial" charset="0"/>
                <a:cs typeface="Times New Roman" pitchFamily="18" charset="0"/>
              </a:rPr>
              <a:t>Reading Assignment: </a:t>
            </a:r>
          </a:p>
          <a:p>
            <a:pPr algn="ctr">
              <a:lnSpc>
                <a:spcPct val="80000"/>
              </a:lnSpc>
              <a:buFontTx/>
              <a:buNone/>
            </a:pPr>
            <a:endParaRPr lang="en-US" sz="1600" b="1" dirty="0">
              <a:solidFill>
                <a:srgbClr val="C00000"/>
              </a:solidFill>
              <a:latin typeface="Arial" charset="0"/>
              <a:cs typeface="Times New Roman" pitchFamily="18" charset="0"/>
            </a:endParaRPr>
          </a:p>
          <a:p>
            <a:pPr algn="ctr">
              <a:lnSpc>
                <a:spcPct val="80000"/>
              </a:lnSpc>
              <a:buFontTx/>
              <a:buNone/>
            </a:pPr>
            <a:r>
              <a:rPr lang="en-US" sz="1800" dirty="0">
                <a:solidFill>
                  <a:srgbClr val="C00000"/>
                </a:solidFill>
                <a:latin typeface="Arial" charset="0"/>
                <a:cs typeface="Times New Roman" pitchFamily="18" charset="0"/>
              </a:rPr>
              <a:t>Chapter 3 of the UCL online textbook. </a:t>
            </a:r>
          </a:p>
          <a:p>
            <a:pPr algn="ctr">
              <a:lnSpc>
                <a:spcPct val="80000"/>
              </a:lnSpc>
              <a:buFontTx/>
              <a:buNone/>
            </a:pPr>
            <a:r>
              <a:rPr lang="en-US" sz="1800" dirty="0">
                <a:solidFill>
                  <a:srgbClr val="C00000"/>
                </a:solidFill>
                <a:latin typeface="Arial" charset="0"/>
                <a:cs typeface="Times New Roman" pitchFamily="18" charset="0"/>
              </a:rPr>
              <a:t>Chapter 5 of the </a:t>
            </a:r>
            <a:r>
              <a:rPr lang="en-US" sz="1800" dirty="0" err="1">
                <a:solidFill>
                  <a:srgbClr val="C00000"/>
                </a:solidFill>
                <a:latin typeface="Arial" charset="0"/>
                <a:cs typeface="Times New Roman" pitchFamily="18" charset="0"/>
              </a:rPr>
              <a:t>Neelin</a:t>
            </a:r>
            <a:r>
              <a:rPr lang="en-US" sz="1800" dirty="0">
                <a:solidFill>
                  <a:srgbClr val="C00000"/>
                </a:solidFill>
                <a:latin typeface="Arial" charset="0"/>
                <a:cs typeface="Times New Roman" pitchFamily="18" charset="0"/>
              </a:rPr>
              <a:t> textbook. </a:t>
            </a: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r>
              <a:rPr lang="en-US" sz="1800" b="1" dirty="0">
                <a:solidFill>
                  <a:srgbClr val="C00000"/>
                </a:solidFill>
                <a:latin typeface="Arial" charset="0"/>
                <a:cs typeface="Times New Roman" pitchFamily="18" charset="0"/>
              </a:rPr>
              <a:t>Educational GCM:</a:t>
            </a:r>
          </a:p>
          <a:p>
            <a:pPr algn="ctr">
              <a:lnSpc>
                <a:spcPct val="80000"/>
              </a:lnSpc>
              <a:buFontTx/>
              <a:buNone/>
            </a:pPr>
            <a:r>
              <a:rPr lang="en-US" sz="1800" b="1" dirty="0">
                <a:solidFill>
                  <a:srgbClr val="C00000"/>
                </a:solidFill>
                <a:latin typeface="Arial" charset="0"/>
                <a:cs typeface="Times New Roman" pitchFamily="18" charset="0"/>
              </a:rPr>
              <a:t>http://edgcm.columbia.edu/download-edgcm/software-updates/</a:t>
            </a: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What is a Climate Model? </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7818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838200"/>
            <a:ext cx="9067800" cy="57150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300" b="1" i="0" u="none" strike="noStrike" kern="0" cap="none" spc="0" normalizeH="0" baseline="0" noProof="0" dirty="0">
                <a:ln>
                  <a:noFill/>
                </a:ln>
                <a:solidFill>
                  <a:srgbClr val="000000"/>
                </a:solidFill>
                <a:effectLst/>
                <a:uLnTx/>
                <a:uFillTx/>
                <a:latin typeface="Microsoft Sans Serif" pitchFamily="34" charset="0"/>
                <a:ea typeface="+mn-ea"/>
                <a:cs typeface="+mn-cs"/>
              </a:rPr>
              <a:t>	</a:t>
            </a:r>
            <a:endParaRPr kumimoji="0" lang="en-US" sz="1000" b="1" i="0" u="none" strike="noStrike" kern="0" cap="none" spc="0" normalizeH="0" baseline="0" noProof="0" dirty="0">
              <a:ln>
                <a:noFill/>
              </a:ln>
              <a:solidFill>
                <a:srgbClr val="3333CC"/>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A </a:t>
            </a: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climate model</a:t>
            </a: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is a </a:t>
            </a:r>
            <a:r>
              <a:rPr kumimoji="0" lang="en-US" sz="2400" b="1" i="0" u="none" strike="noStrike" kern="0" cap="none" spc="0" normalizeH="0" baseline="0" noProof="0" dirty="0">
                <a:ln>
                  <a:noFill/>
                </a:ln>
                <a:solidFill>
                  <a:srgbClr val="FF3300"/>
                </a:solidFill>
                <a:effectLst/>
                <a:uLnTx/>
                <a:uFillTx/>
                <a:latin typeface="Microsoft Sans Serif" pitchFamily="34" charset="0"/>
                <a:ea typeface="+mn-ea"/>
                <a:cs typeface="+mn-cs"/>
              </a:rPr>
              <a:t>mathematical</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representation of the various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processes that control the climate.</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2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It’s a quantitative but often simplified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representation of the real climate system.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400" b="1" i="0" u="none" strike="noStrike" kern="0" cap="none" spc="0" normalizeH="0" baseline="0" noProof="0" dirty="0">
              <a:ln>
                <a:noFill/>
              </a:ln>
              <a:solidFill>
                <a:srgbClr val="000000"/>
              </a:solidFill>
              <a:effectLst/>
              <a:uLnTx/>
              <a:uFillTx/>
              <a:latin typeface="Microsoft Sans Serif"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1" i="0" u="none" strike="noStrike" kern="0" cap="none" spc="0" normalizeH="0" baseline="0" noProof="0" dirty="0">
                <a:ln>
                  <a:noFill/>
                </a:ln>
                <a:solidFill>
                  <a:srgbClr val="C00000"/>
                </a:solidFill>
                <a:effectLst/>
                <a:uLnTx/>
                <a:uFillTx/>
                <a:latin typeface="Microsoft Sans Serif" pitchFamily="34" charset="0"/>
                <a:ea typeface="+mn-ea"/>
                <a:cs typeface="+mn-cs"/>
              </a:rPr>
              <a:t>It requires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Knowledge of the physical laws that govern the climate;</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Mathematic representation of the physical laws;</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Numerical methods to solve the mathematic equations on</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computers if they can’t be solved analytically; and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 Adequate computing power to carry out the numerical      </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Microsoft Sans Serif" pitchFamily="34" charset="0"/>
                <a:ea typeface="+mn-ea"/>
                <a:cs typeface="+mn-cs"/>
              </a:rPr>
              <a:t>       calculations. </a:t>
            </a: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pic>
        <p:nvPicPr>
          <p:cNvPr id="8" name="Picture 2" descr="http://theresilientearth.com/files/images/climate_modeling-ruddman.jpg"/>
          <p:cNvPicPr>
            <a:picLocks noChangeAspect="1" noChangeArrowheads="1"/>
          </p:cNvPicPr>
          <p:nvPr/>
        </p:nvPicPr>
        <p:blipFill>
          <a:blip r:embed="rId3" cstate="print"/>
          <a:srcRect/>
          <a:stretch>
            <a:fillRect/>
          </a:stretch>
        </p:blipFill>
        <p:spPr bwMode="auto">
          <a:xfrm>
            <a:off x="6154272" y="932328"/>
            <a:ext cx="2971800" cy="3163529"/>
          </a:xfrm>
          <a:prstGeom prst="rect">
            <a:avLst/>
          </a:prstGeom>
          <a:noFill/>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Effect transition="in" filter="blinds(horizontal)">
                                      <p:cBhvr>
                                        <p:cTn id="21" dur="500"/>
                                        <p:tgtEl>
                                          <p:spTgt spid="6">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9" end="9"/>
                                            </p:txEl>
                                          </p:spTgt>
                                        </p:tgtEl>
                                        <p:attrNameLst>
                                          <p:attrName>style.visibility</p:attrName>
                                        </p:attrNameLst>
                                      </p:cBhvr>
                                      <p:to>
                                        <p:strVal val="visible"/>
                                      </p:to>
                                    </p:set>
                                    <p:animEffect transition="in" filter="blinds(horizontal)">
                                      <p:cBhvr>
                                        <p:cTn id="24" dur="500"/>
                                        <p:tgtEl>
                                          <p:spTgt spid="6">
                                            <p:txEl>
                                              <p:pRg st="9" end="9"/>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animEffect transition="in" filter="blinds(horizontal)">
                                      <p:cBhvr>
                                        <p:cTn id="27" dur="500"/>
                                        <p:tgtEl>
                                          <p:spTgt spid="6">
                                            <p:txEl>
                                              <p:pRg st="10" end="10"/>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
                                            <p:txEl>
                                              <p:pRg st="11" end="11"/>
                                            </p:txEl>
                                          </p:spTgt>
                                        </p:tgtEl>
                                        <p:attrNameLst>
                                          <p:attrName>style.visibility</p:attrName>
                                        </p:attrNameLst>
                                      </p:cBhvr>
                                      <p:to>
                                        <p:strVal val="visible"/>
                                      </p:to>
                                    </p:set>
                                    <p:animEffect transition="in" filter="blinds(horizontal)">
                                      <p:cBhvr>
                                        <p:cTn id="30" dur="500"/>
                                        <p:tgtEl>
                                          <p:spTgt spid="6">
                                            <p:txEl>
                                              <p:pRg st="11" end="1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12" end="12"/>
                                            </p:txEl>
                                          </p:spTgt>
                                        </p:tgtEl>
                                        <p:attrNameLst>
                                          <p:attrName>style.visibility</p:attrName>
                                        </p:attrNameLst>
                                      </p:cBhvr>
                                      <p:to>
                                        <p:strVal val="visible"/>
                                      </p:to>
                                    </p:set>
                                    <p:animEffect transition="in" filter="blinds(horizontal)">
                                      <p:cBhvr>
                                        <p:cTn id="33" dur="500"/>
                                        <p:tgtEl>
                                          <p:spTgt spid="6">
                                            <p:txEl>
                                              <p:pRg st="12" end="1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6">
                                            <p:txEl>
                                              <p:pRg st="13" end="13"/>
                                            </p:txEl>
                                          </p:spTgt>
                                        </p:tgtEl>
                                        <p:attrNameLst>
                                          <p:attrName>style.visibility</p:attrName>
                                        </p:attrNameLst>
                                      </p:cBhvr>
                                      <p:to>
                                        <p:strVal val="visible"/>
                                      </p:to>
                                    </p:set>
                                    <p:animEffect transition="in" filter="blinds(horizontal)">
                                      <p:cBhvr>
                                        <p:cTn id="36" dur="500"/>
                                        <p:tgtEl>
                                          <p:spTgt spid="6">
                                            <p:txEl>
                                              <p:pRg st="13" end="13"/>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animEffect transition="in" filter="blinds(horizontal)">
                                      <p:cBhvr>
                                        <p:cTn id="39" dur="500"/>
                                        <p:tgtEl>
                                          <p:spTgt spid="6">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Why Do We Need Climate Models?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990600"/>
            <a:ext cx="8915400" cy="547842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  We need models to help us understand many physical processes:</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We can’t control the real climate system, but we can control the models of the climate system to study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(how?)</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 impacts of various physical processes, such as the impact of clouds, land cover, or GHGs, etc.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 Observational data are often incomplete. Model data can help us study the climate. 		</a:t>
            </a: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We need models to simulate and reproduce </a:t>
            </a:r>
            <a:r>
              <a:rPr kumimoji="0" lang="en-US" sz="2000" b="1" i="0" u="none" strike="noStrike" kern="1200" cap="none" spc="0" normalizeH="0" baseline="0" noProof="0" dirty="0" err="1">
                <a:ln>
                  <a:noFill/>
                </a:ln>
                <a:solidFill>
                  <a:srgbClr val="FF3300"/>
                </a:solidFill>
                <a:effectLst/>
                <a:uLnTx/>
                <a:uFillTx/>
                <a:latin typeface="Arial Narrow" pitchFamily="34" charset="0"/>
                <a:ea typeface="+mn-ea"/>
                <a:cs typeface="+mn-cs"/>
              </a:rPr>
              <a:t>paleoclimates</a:t>
            </a: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for which there are only very limited proxy data. </a:t>
            </a:r>
            <a:endPar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We need models to predict future climate changes:</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 global climate models represent our best understanding of the climate system,  thus they are our best tool (albeit imperfect) for predicting future climate changes.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1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We need models to perform many hypothetic experiments:  </a:t>
            </a: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These experiments are of interest scientifically (e.g., what would happen to our weather and climate if the Rocky Mountain Range were removed?), but can’t be done in the real world.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 Climate modeling has become one of the most important approaches in climate research!</a:t>
            </a:r>
            <a:endPar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6" name="TextBox 5"/>
          <p:cNvSpPr txBox="1"/>
          <p:nvPr/>
        </p:nvSpPr>
        <p:spPr>
          <a:xfrm>
            <a:off x="458688" y="2362200"/>
            <a:ext cx="3934090" cy="46166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Narrow" pitchFamily="34" charset="0"/>
                <a:ea typeface="+mn-ea"/>
                <a:cs typeface="+mn-cs"/>
              </a:rPr>
              <a:t>Can you think of any reasons?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xit" presetSubtype="10" fill="hold" nodeType="withEffect">
                                  <p:stCondLst>
                                    <p:cond delay="0"/>
                                  </p:stCondLst>
                                  <p:childTnLst>
                                    <p:animEffect transition="out" filter="blinds(horizontal)">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linds(horizontal)">
                                      <p:cBhvr>
                                        <p:cTn id="13" dur="500"/>
                                        <p:tgtEl>
                                          <p:spTgt spid="5">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linds(horizont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linds(horizontal)">
                                      <p:cBhvr>
                                        <p:cTn id="21" dur="500"/>
                                        <p:tgtEl>
                                          <p:spTgt spid="5">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linds(horizontal)">
                                      <p:cBhvr>
                                        <p:cTn id="24" dur="500"/>
                                        <p:tgtEl>
                                          <p:spTgt spid="5">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linds(horizont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blinds(horizontal)">
                                      <p:cBhvr>
                                        <p:cTn id="32" dur="500"/>
                                        <p:tgtEl>
                                          <p:spTgt spid="5">
                                            <p:txEl>
                                              <p:pRg st="8" end="8"/>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blinds(horizontal)">
                                      <p:cBhvr>
                                        <p:cTn id="35" dur="500"/>
                                        <p:tgtEl>
                                          <p:spTgt spid="5">
                                            <p:txEl>
                                              <p:pRg st="9" end="9"/>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blinds(horizontal)">
                                      <p:cBhvr>
                                        <p:cTn id="38"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3300"/>
                </a:solidFill>
                <a:effectLst/>
                <a:uLnTx/>
                <a:uFillTx/>
                <a:latin typeface="Arial" charset="0"/>
                <a:ea typeface="SimSun" pitchFamily="2" charset="-122"/>
                <a:cs typeface="+mn-cs"/>
              </a:rPr>
              <a:t>Can We Trust the Models?</a:t>
            </a:r>
          </a:p>
        </p:txBody>
      </p:sp>
      <p:sp>
        <p:nvSpPr>
          <p:cNvPr id="3"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5" name="Rectangle 4"/>
          <p:cNvSpPr/>
          <p:nvPr/>
        </p:nvSpPr>
        <p:spPr>
          <a:xfrm>
            <a:off x="152400" y="990600"/>
            <a:ext cx="8686800" cy="526297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Climate models </a:t>
            </a: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vary in complexity. A model is a simplified version of the real world. It may be useful for certain purpose, but may not be suitable for other applications. </a:t>
            </a: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rPr>
              <a:t> In general, the global climate models simulate the large-scale processes relatively well, such as atmospheric circulation, temperature and humidity fields.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000000"/>
                </a:solidFill>
                <a:effectLst/>
                <a:uLnTx/>
                <a:uFillTx/>
                <a:latin typeface="Arial Narrow" pitchFamily="34" charset="0"/>
                <a:ea typeface="+mn-ea"/>
                <a:cs typeface="+mn-cs"/>
              </a:rPr>
              <a:t> But they tend to have difficulties in simulating the small-scale  processes, such as the formation of clouds, convective precipitation, thunderstorms, and other severe weather events.  </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endPar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  One needs to know the strength and weakness of a model in order to properly use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500"/>
                                        <p:tgtEl>
                                          <p:spTgt spid="5">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6" end="6"/>
                                            </p:txEl>
                                          </p:spTgt>
                                        </p:tgtEl>
                                        <p:attrNameLst>
                                          <p:attrName>style.visibility</p:attrName>
                                        </p:attrNameLst>
                                      </p:cBhvr>
                                      <p:to>
                                        <p:strVal val="visible"/>
                                      </p:to>
                                    </p:set>
                                    <p:animEffect transition="in" filter="blinds(horizontal)">
                                      <p:cBhvr>
                                        <p:cTn id="10"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Vilhelm Bjerknes"/>
          <p:cNvPicPr>
            <a:picLocks noChangeAspect="1" noChangeArrowheads="1"/>
          </p:cNvPicPr>
          <p:nvPr/>
        </p:nvPicPr>
        <p:blipFill>
          <a:blip r:embed="rId2" cstate="print"/>
          <a:srcRect/>
          <a:stretch>
            <a:fillRect/>
          </a:stretch>
        </p:blipFill>
        <p:spPr bwMode="auto">
          <a:xfrm>
            <a:off x="7578840" y="304800"/>
            <a:ext cx="1336559" cy="1831088"/>
          </a:xfrm>
          <a:prstGeom prst="rect">
            <a:avLst/>
          </a:prstGeom>
          <a:noFill/>
        </p:spPr>
      </p:pic>
      <p:sp>
        <p:nvSpPr>
          <p:cNvPr id="3" name="Rectangle 2"/>
          <p:cNvSpPr/>
          <p:nvPr/>
        </p:nvSpPr>
        <p:spPr>
          <a:xfrm>
            <a:off x="438626" y="563225"/>
            <a:ext cx="6647974" cy="6586418"/>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1904</a:t>
            </a: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Norwegian meteorologist </a:t>
            </a:r>
            <a:r>
              <a:rPr kumimoji="0" lang="en-US" sz="2000" b="0" i="0" u="none" strike="noStrike" kern="1200" cap="none" spc="0" normalizeH="0" baseline="0" noProof="0" dirty="0" err="1">
                <a:ln>
                  <a:noFill/>
                </a:ln>
                <a:solidFill>
                  <a:srgbClr val="C00000"/>
                </a:solidFill>
                <a:effectLst/>
                <a:uLnTx/>
                <a:uFillTx/>
                <a:latin typeface="Arial Narrow" pitchFamily="34" charset="0"/>
                <a:ea typeface="+mn-ea"/>
                <a:cs typeface="+mn-cs"/>
              </a:rPr>
              <a:t>Vilhelm</a:t>
            </a:r>
            <a:r>
              <a:rPr kumimoji="0" lang="en-US" sz="2000" b="0"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2000" b="0" i="0" u="none" strike="noStrike" kern="1200" cap="none" spc="0" normalizeH="0" baseline="0" noProof="0" dirty="0" err="1">
                <a:ln>
                  <a:noFill/>
                </a:ln>
                <a:solidFill>
                  <a:srgbClr val="C00000"/>
                </a:solidFill>
                <a:effectLst/>
                <a:uLnTx/>
                <a:uFillTx/>
                <a:latin typeface="Arial Narrow" pitchFamily="34" charset="0"/>
                <a:ea typeface="+mn-ea"/>
                <a:cs typeface="+mn-cs"/>
              </a:rPr>
              <a:t>Bjerknes</a:t>
            </a: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stated the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weather forecasting problem 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1. A sufficiently accurate knowledge of the state of the atmosphere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at the initial time;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2. A sufficiently accurate knowledge of the laws according to which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one state of the atmosphere develops from another.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These are still valid today, but a third condition is that there is sufficient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computing power to carry out the calculations in a timely fashion.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During World War I</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English scientist </a:t>
            </a: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Lewis. F. Richardson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attempted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forecast the weather by solving the basic equations of atmospheric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motions using a mechanical calculator, when people realized that the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equations can be solved only through numerical approximations.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Late 1940s to early 1950s</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American meteorologist </a:t>
            </a:r>
            <a:r>
              <a:rPr kumimoji="0" lang="en-US" sz="1800" b="0" i="0" u="none" strike="noStrike" kern="1200" cap="none" spc="0" normalizeH="0" baseline="0" noProof="0" dirty="0" err="1">
                <a:ln>
                  <a:noFill/>
                </a:ln>
                <a:solidFill>
                  <a:srgbClr val="C00000"/>
                </a:solidFill>
                <a:effectLst/>
                <a:uLnTx/>
                <a:uFillTx/>
                <a:latin typeface="Arial Narrow" pitchFamily="34" charset="0"/>
                <a:ea typeface="+mn-ea"/>
                <a:cs typeface="+mn-cs"/>
              </a:rPr>
              <a:t>Jule</a:t>
            </a: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 G. </a:t>
            </a:r>
            <a:r>
              <a:rPr kumimoji="0" lang="en-US" sz="1800" b="0" i="0" u="none" strike="noStrike" kern="1200" cap="none" spc="0" normalizeH="0" baseline="0" noProof="0" dirty="0" err="1">
                <a:ln>
                  <a:noFill/>
                </a:ln>
                <a:solidFill>
                  <a:srgbClr val="C00000"/>
                </a:solidFill>
                <a:effectLst/>
                <a:uLnTx/>
                <a:uFillTx/>
                <a:latin typeface="Arial Narrow" pitchFamily="34" charset="0"/>
                <a:ea typeface="+mn-ea"/>
                <a:cs typeface="+mn-cs"/>
              </a:rPr>
              <a:t>Charney</a:t>
            </a: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led a team of scientists 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perform the first numerical weather forecast on an electronic computer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built at Princeton University’s Institute for Advanced Studies.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Late 1950s</a:t>
            </a:r>
            <a:r>
              <a:rPr kumimoji="0" lang="en-US" sz="1800" b="0" i="0" u="none" strike="noStrike" kern="1200" cap="none" spc="0" normalizeH="0" baseline="0" noProof="0" dirty="0">
                <a:ln>
                  <a:noFill/>
                </a:ln>
                <a:solidFill>
                  <a:srgbClr val="FF0000"/>
                </a:solidFill>
                <a:effectLst/>
                <a:uLnTx/>
                <a:uFillTx/>
                <a:latin typeface="Arial Narrow" pitchFamily="34" charset="0"/>
                <a:ea typeface="+mn-ea"/>
                <a:cs typeface="+mn-cs"/>
              </a:rPr>
              <a:t>: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Formation of the group led to the now </a:t>
            </a: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Geophysical Fluid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Narrow" pitchFamily="34" charset="0"/>
                <a:ea typeface="+mn-ea"/>
                <a:cs typeface="+mn-cs"/>
              </a:rPr>
              <a:t>      Dynamics Laboratory (GFDL). </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Thereafter, weather and climate modeling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became popular throughout the world.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4" name="Rectangle 3"/>
          <p:cNvSpPr/>
          <p:nvPr/>
        </p:nvSpPr>
        <p:spPr>
          <a:xfrm>
            <a:off x="7532073" y="2079532"/>
            <a:ext cx="1413207"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Vilhelm</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Bjerknes</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(1862-1951)</a:t>
            </a:r>
          </a:p>
        </p:txBody>
      </p:sp>
      <p:pic>
        <p:nvPicPr>
          <p:cNvPr id="340998" name="Picture 6" descr="http://privatewww.essex.ac.uk/%7Eksg/images/richardson.jpeg"/>
          <p:cNvPicPr>
            <a:picLocks noChangeAspect="1" noChangeArrowheads="1"/>
          </p:cNvPicPr>
          <p:nvPr/>
        </p:nvPicPr>
        <p:blipFill>
          <a:blip r:embed="rId3" cstate="print"/>
          <a:srcRect/>
          <a:stretch>
            <a:fillRect/>
          </a:stretch>
        </p:blipFill>
        <p:spPr bwMode="auto">
          <a:xfrm>
            <a:off x="7625976" y="2659252"/>
            <a:ext cx="1371600" cy="1668439"/>
          </a:xfrm>
          <a:prstGeom prst="rect">
            <a:avLst/>
          </a:prstGeom>
          <a:noFill/>
        </p:spPr>
      </p:pic>
      <p:sp>
        <p:nvSpPr>
          <p:cNvPr id="7" name="Rectangle 6"/>
          <p:cNvSpPr/>
          <p:nvPr/>
        </p:nvSpPr>
        <p:spPr>
          <a:xfrm>
            <a:off x="7439208" y="4277380"/>
            <a:ext cx="1757212"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Lewis Fry Richardson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(1882-1953)</a:t>
            </a:r>
          </a:p>
        </p:txBody>
      </p:sp>
      <p:pic>
        <p:nvPicPr>
          <p:cNvPr id="341000" name="Picture 8" descr="http://upload.wikimedia.org/wikipedia/en/thumb/4/4c/Jule_Gregory_Charney.jpg/220px-Jule_Gregory_Charney.jpg"/>
          <p:cNvPicPr>
            <a:picLocks noChangeAspect="1" noChangeArrowheads="1"/>
          </p:cNvPicPr>
          <p:nvPr/>
        </p:nvPicPr>
        <p:blipFill>
          <a:blip r:embed="rId4" cstate="print"/>
          <a:srcRect/>
          <a:stretch>
            <a:fillRect/>
          </a:stretch>
        </p:blipFill>
        <p:spPr bwMode="auto">
          <a:xfrm>
            <a:off x="7696200" y="4800600"/>
            <a:ext cx="1295400" cy="1619250"/>
          </a:xfrm>
          <a:prstGeom prst="rect">
            <a:avLst/>
          </a:prstGeom>
          <a:noFill/>
        </p:spPr>
      </p:pic>
      <p:sp>
        <p:nvSpPr>
          <p:cNvPr id="9" name="Rectangle 8"/>
          <p:cNvSpPr/>
          <p:nvPr/>
        </p:nvSpPr>
        <p:spPr>
          <a:xfrm>
            <a:off x="7873736" y="6410980"/>
            <a:ext cx="1192955" cy="52322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Jule</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000000"/>
                </a:solidFill>
                <a:effectLst/>
                <a:uLnTx/>
                <a:uFillTx/>
                <a:latin typeface="Arial Narrow" pitchFamily="34" charset="0"/>
                <a:ea typeface="+mn-ea"/>
                <a:cs typeface="+mn-cs"/>
              </a:rPr>
              <a:t>Charney</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(1917-1971)</a:t>
            </a:r>
          </a:p>
        </p:txBody>
      </p:sp>
      <p:sp>
        <p:nvSpPr>
          <p:cNvPr id="10" name="Rectangle 2"/>
          <p:cNvSpPr txBox="1">
            <a:spLocks noChangeArrowheads="1"/>
          </p:cNvSpPr>
          <p:nvPr/>
        </p:nvSpPr>
        <p:spPr>
          <a:xfrm>
            <a:off x="-228600" y="76200"/>
            <a:ext cx="8153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3300"/>
                </a:solidFill>
                <a:effectLst/>
                <a:uLnTx/>
                <a:uFillTx/>
                <a:latin typeface="Arial" charset="0"/>
                <a:ea typeface="SimSun" pitchFamily="2" charset="-122"/>
                <a:cs typeface="+mn-cs"/>
              </a:rPr>
              <a:t>Timeline of Numerical Weather &amp; Climate Modeling</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33400"/>
            <a:ext cx="7315200" cy="654794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arrow" pitchFamily="34" charset="0"/>
                <a:ea typeface="+mn-ea"/>
                <a:cs typeface="+mn-cs"/>
              </a:rPr>
              <a:t>1960s – 1970s</a:t>
            </a:r>
            <a:r>
              <a:rPr kumimoji="0" lang="en-US" sz="1800" b="0"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C00000"/>
                </a:solidFill>
                <a:effectLst/>
                <a:uLnTx/>
                <a:uFillTx/>
                <a:latin typeface="Arial Narrow" pitchFamily="34" charset="0"/>
                <a:ea typeface="+mn-ea"/>
                <a:cs typeface="+mn-cs"/>
              </a:rPr>
              <a:t>Syukuro</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C00000"/>
                </a:solidFill>
                <a:effectLst/>
                <a:uLnTx/>
                <a:uFillTx/>
                <a:latin typeface="Arial Narrow" pitchFamily="34" charset="0"/>
                <a:ea typeface="+mn-ea"/>
                <a:cs typeface="+mn-cs"/>
              </a:rPr>
              <a:t>Suki</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 </a:t>
            </a:r>
            <a:r>
              <a:rPr kumimoji="0" lang="en-US" sz="1400" b="1" i="0" u="none" strike="noStrike" kern="1200" cap="none" spc="0" normalizeH="0" baseline="0" noProof="0" dirty="0" err="1">
                <a:ln>
                  <a:noFill/>
                </a:ln>
                <a:solidFill>
                  <a:srgbClr val="C00000"/>
                </a:solidFill>
                <a:effectLst/>
                <a:uLnTx/>
                <a:uFillTx/>
                <a:latin typeface="Arial Narrow" pitchFamily="34" charset="0"/>
                <a:ea typeface="+mn-ea"/>
                <a:cs typeface="+mn-cs"/>
              </a:rPr>
              <a:t>Manabe</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and</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 Kirk Bryan</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GFDL</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developed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the first atmospheric and oceanic GCM and the first coupled GCM.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Warren M. Washington</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et al.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NCAR</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also developed AGCMs. </a:t>
            </a:r>
            <a:r>
              <a:rPr kumimoji="0" lang="en-US" sz="1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GFDL and NCAR have remained as the leading climate modeling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groups in the world.  </a:t>
            </a: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1980s: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AGCMs became widely used for 2xCO</a:t>
            </a:r>
            <a:r>
              <a:rPr kumimoji="0" lang="en-US" sz="1400" b="1" i="0" u="none" strike="noStrike" kern="1200" cap="none" spc="0" normalizeH="0" baseline="-25000" noProof="0" dirty="0">
                <a:ln>
                  <a:noFill/>
                </a:ln>
                <a:solidFill>
                  <a:srgbClr val="000000"/>
                </a:solidFill>
                <a:effectLst/>
                <a:uLnTx/>
                <a:uFillTx/>
                <a:latin typeface="Arial Narrow" pitchFamily="34" charset="0"/>
                <a:ea typeface="+mn-ea"/>
                <a:cs typeface="+mn-cs"/>
              </a:rPr>
              <a:t>2</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sensitivity experiments. </a:t>
            </a: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James E. Hansen</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NASA Goddard Institute for Space Studies  (GISS)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NYC developed AGCMs to study GHG impacts on climate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John F. Mitchell</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at </a:t>
            </a:r>
            <a:r>
              <a:rPr kumimoji="0" lang="en-US" sz="1400" b="1" i="0" u="none" strike="noStrike" kern="1200" cap="none" spc="0" normalizeH="0" baseline="0" noProof="0" dirty="0">
                <a:ln>
                  <a:noFill/>
                </a:ln>
                <a:solidFill>
                  <a:srgbClr val="C00000"/>
                </a:solidFill>
                <a:effectLst/>
                <a:uLnTx/>
                <a:uFillTx/>
                <a:latin typeface="Arial Narrow" pitchFamily="34" charset="0"/>
                <a:ea typeface="+mn-ea"/>
                <a:cs typeface="+mn-cs"/>
              </a:rPr>
              <a:t>U.K. Met Office </a:t>
            </a: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developed one of the leading AGCMs 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the world. The Met Office GCM remains one of the better models today. </a:t>
            </a: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6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1990s: </a:t>
            </a:r>
            <a:endPar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The coupling between most AGCMs and OGCMs requires surface flux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correction.  GFDL, NCAR, and U.K. Met Office were the leading centers. </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FF3300"/>
              </a:solidFill>
              <a:effectLst/>
              <a:uLnTx/>
              <a:uFillTx/>
              <a:latin typeface="Arial Narrow"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2000s: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Fully coupled climate models without flux correction became popular.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Motivated by the IPCC Assessment Reports and the CMIP projects, many new groups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started to develop/improve climate models and make future climate projections.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Today, there are over 20 different climate modeling groups that develop GCMs in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number of countries, including U.S., U.K., Germany, France, Canada, Japan, Australia,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mn-cs"/>
              </a:rPr>
              <a:t>     China, &amp; Russia  </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
        <p:nvSpPr>
          <p:cNvPr id="4" name="Rectangle 3"/>
          <p:cNvSpPr/>
          <p:nvPr/>
        </p:nvSpPr>
        <p:spPr>
          <a:xfrm>
            <a:off x="6675286" y="1628308"/>
            <a:ext cx="994182"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Narrow" pitchFamily="34" charset="0"/>
                <a:ea typeface="+mn-ea"/>
                <a:cs typeface="+mn-cs"/>
              </a:rPr>
              <a:t>Suki</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r>
              <a:rPr kumimoji="0" lang="en-US" sz="1200" b="1" i="0" u="none" strike="noStrike" kern="1200" cap="none" spc="0" normalizeH="0" baseline="0" noProof="0" dirty="0" err="1">
                <a:ln>
                  <a:noFill/>
                </a:ln>
                <a:solidFill>
                  <a:srgbClr val="000000"/>
                </a:solidFill>
                <a:effectLst/>
                <a:uLnTx/>
                <a:uFillTx/>
                <a:latin typeface="Arial Narrow" pitchFamily="34" charset="0"/>
                <a:ea typeface="+mn-ea"/>
                <a:cs typeface="+mn-cs"/>
              </a:rPr>
              <a:t>Manabe</a:t>
            </a: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(1931- )</a:t>
            </a:r>
          </a:p>
        </p:txBody>
      </p:sp>
      <p:sp>
        <p:nvSpPr>
          <p:cNvPr id="7" name="Rectangle 6"/>
          <p:cNvSpPr/>
          <p:nvPr/>
        </p:nvSpPr>
        <p:spPr>
          <a:xfrm>
            <a:off x="7086600" y="3912513"/>
            <a:ext cx="1306768" cy="430887"/>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Warren Washington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itchFamily="34" charset="0"/>
                <a:ea typeface="+mn-ea"/>
                <a:cs typeface="+mn-cs"/>
              </a:rPr>
              <a:t>(1936-)</a:t>
            </a:r>
          </a:p>
        </p:txBody>
      </p:sp>
      <p:sp>
        <p:nvSpPr>
          <p:cNvPr id="9" name="Rectangle 8"/>
          <p:cNvSpPr/>
          <p:nvPr/>
        </p:nvSpPr>
        <p:spPr>
          <a:xfrm>
            <a:off x="5715000" y="3576935"/>
            <a:ext cx="1261884"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James E. Hansen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(1941-)</a:t>
            </a:r>
          </a:p>
        </p:txBody>
      </p:sp>
      <p:sp>
        <p:nvSpPr>
          <p:cNvPr id="10" name="Rectangle 2"/>
          <p:cNvSpPr txBox="1">
            <a:spLocks noChangeArrowheads="1"/>
          </p:cNvSpPr>
          <p:nvPr/>
        </p:nvSpPr>
        <p:spPr>
          <a:xfrm>
            <a:off x="-762000" y="76200"/>
            <a:ext cx="81534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3300"/>
                </a:solidFill>
                <a:effectLst/>
                <a:uLnTx/>
                <a:uFillTx/>
                <a:latin typeface="Arial" charset="0"/>
                <a:ea typeface="SimSun" pitchFamily="2" charset="-122"/>
                <a:cs typeface="+mn-cs"/>
              </a:rPr>
              <a:t>Timeline of Climate Modeling </a:t>
            </a:r>
          </a:p>
        </p:txBody>
      </p:sp>
      <p:sp>
        <p:nvSpPr>
          <p:cNvPr id="1026" name="AutoShape 2" descr="data:image/jpeg;base64,/9j/4AAQSkZJRgABAQAAAQABAAD/2wCEAAkGBxISEBQUEhAVEhQUFxcVFRUVFBQUFBQUFRQWFhQXFBQYHCggGBomHRQVITEhJSksLi4uFx8zODMsNygtLisBCgoKDg0OGxAQGiwkHyY3MCwsLCwsLTAuNC8yNywsLCwsLCwsLCwsLCwsLC4sLCwsLCwsLCwsLCwsLDcsLCwsLP/AABEIAKAAjAMBIgACEQEDEQH/xAAbAAABBQEBAAAAAAAAAAAAAAACAQMEBQYAB//EADgQAAEDAgQEBAQEBAcAAAAAAAEAAhEDIQQFEjFBUWFxEyKBkQYyobEjQsHRFFJi8AcVM0NyguH/xAAZAQACAwEAAAAAAAAAAAAAAAAAAQIDBAX/xAAmEQACAgIDAAECBwAAAAAAAAAAAQIRAyEEEjEiBUETFFFxgZGh/9oADAMBAAIRAxEAPwCISZ3XAnmkO5RK0ziSUoPVdC4IAIHqiBPNCAnqdMmwCAA9V1+ZUtmFkHp2Q+A03aR78e8WSsdMjAldJUunQbxPsQQj/gp2KdhTIQJSyeaerYVzeFuaahAjpPNKJ5rkqYCX5ogTzSBKEALPVO0zZNJynsgCvO5XJTuuAQIQIgFwCIBAHMbKn4lnhN6nf9keR4XXVE7NGo+myqfiCq59U+a0n78FXkmoqy7Fjc3SH8ux4c432j/0K4w1BkyGgk8R+6pMlqsYYjT/AFRPuryrnQ2pNgcXmJd2aBAVMcyats1PjSTpI6vljSZ1GnF3eWRHW6SjUa0wSHC17CWm1rnb9VBxGbONiZH8vCf1VVUrnha8qL5EUS/KSrZsMNmWFcCx5gxF9j/cKlxGGi7TqZz5dCqarpqCDY81YfD+NNKqKdWNDhp7g8e4VkMyZTk47SFhLCsc4y00KmmZabtPMKAQrzIClC5cEwOR09kBTlMWQBBIuVy47rkAEEQQhGEAaPJR4eErVOdp7LHVzqK2mIIGWtA/NPvKw7WmQsPLfiOnwYqmyRSongE5oKscDSkbT6wlrUoPywsnTR0FPdEAU7KNXpK3YxvL6KPWDe3ol1H2KRpgq2p0NYHNt/TiFEqtbw+ytskiT2I6K3GnZRmqjV59SFTBUqo/LF/6XCL+wWTWyq0yMvqtmzYjsHbLHLpxOLNUwUgSwuAUiAicp7JtO0xZAEA7pAl4lcEgCaiCQIK9bQ0u3hDaStjjFyaS9NVVcBgWdAT+33WNwrfMrHFOr+Fp1hoLZiJsef1ULJ6RIdqGlwi4B5cJ4rBmkptNHUwReNNMk0M0oNMPqaT1CswaVRstIM7rOY/+BpsLqwBJMTcmevVFh20YGguGxAB2B2sotKvCyMnZoK2GiL7hA7DgbnuouLxgpBoBdUN9TQ2dMAHf1UPFVmkkvqOa2PlAgjmJ6WS6os76EzF9JptWarz4TZpqtdIII4XkFYo1sE6q0FlQuNwSCQZ7LSZZjW0b0QDYCADsDt0KnBRTsonKUk0ekZw4NwlYgSDb6gSvOyrnH/EYdR8IsLdZBLi5ulrRclxBsqp7YMHgtsWmc7LFrdDaWFyVTKhITtMWTQT1PZAFYRdKFx3ShACgIvD1QOoPsuCcZZQnHtFonin0mpDGZ5l+OaQZJ0iTya1m/uuwzNQgugOaBbiRNuu6cfg3Gr41MS7Toe0ixbwIPAwjy+i1wAdBFt1yl6d6STWhcHhQ2npLBbZSBhm026oaDw790mZYWgz5Kj77gOt6SoVHDGo4F2rQPlDjMnrwVvmiur2NMwjzrqERq2B5cT6qBrd4hDpJs4zxHT2Wwr05buJ2PNZ/MsGRcOgjluLoUWDaoINbEBpvxEQjoUw14MBu3MExMA9JKg5diPMWvJnjYQtFk2BpvrgOuBf1Gysjtlc00rHcfTDS1jhB/h5dIEzBM+kKANh2H2CfzivqxTp/OPDaObW/OfuE0rsK+UmZOU6hGP8AICVFC6FpMIEJ6mLIITlPZAFXxRAJIuiCBBI2oQiAQA/TrkAC/oYJ6Sq6kDwMX9lNaotNn4jmnjcLDycSXyR1OFnbfR/oS6eGne558FNYHOMWgcE1Qd5eoVZRqVaeJLcQ8+E9ssdTOnQeIeNzMi6pjo1yZYYugGwACARaJhVNXCQSRY8TxK1GMweELqRbWfoc4+I4PJ/D0uIjleFmfi2tSwzS3Dl9Sq6Q3zmQeZB4C0qytkPxNff+iI6kRfiFPyvFvbVbHGB6KHgGVCxviODqjgJIEX6KywLNVf8Appj6jdV0+2ibl8XZY4im3WamvUY0BumCy8uMphKTdKujCCitHFyZHN2wUqUJQFMrBITlPZDCOmLIAquJSoSboggQQShIEQQA41N4mnMOG4+qIJ+hRLzpHEH7KE4qUWmWY5uE1JDWGxPm7j2IUvEURUbBHYqrxDTZ4ttPcKfgswaRBsuataO23e0V+My+Ihsf8TayjtwYa7U5v636q7rVwb25KBXqNmxHZS7Db1siV3kanRsBHc2AU/LaJYy+539d0WVYA4qs2mLMBDnu58PoJ91rvi/ANY2m9oAaBoPIR8v6q7DjuXZmPk5aj1RmYSpSEi3HMFSwkCVAHQnKbUCOnsgClO6IFIRcp3DYdzzDWlx6BIQIRtVvh/h2ofmc1ncyforbD5LTYNg883fsih0ZzB4R9Qw0dzwHqrzLct0OJJk7W2VpAAgRHIBDRG6dEkjPZxluhxePkcfMP5Tz7FVNTKGukh2k/T2W7c0OaQRINlkMfRdQqBjSHMcCWkkamgbyJu2+6x58O+0Tdgz18ZFDisA+l8xtwIJg+nBJl2WvquAGyv8ADZX4lSHEHTd0uBInbyjbbcq9bQa2A0QByUcXHbdy8LM3KSVR2yRkOHZRbDR3PMqf8RVA/DPbEgj6gyFWeNCZr1C/yzY/2Vu6pKjnuTfpDwMlmkwRyI27ck87B0wJNvVPtbFgEgw7SZdflyTI0V7MLqPkkjqLe6P/AC9/Q+qtthZCxiKCikq0nN3BHcIWFXZlSMNhqceZgmUhUZrJ8oNQ6nWYD6u7dFraNFrGw0Bo5AI/DEaRYAW6JMO3ywmkNIINlC6iU3Sq6XQdlOaEDITqZTNDj3Vm4KC4iXRZAyFnGaswtCpWf8rBMcz+UDqTZeN4rM6r64xDnFtV4jWJ8rHH8oOwA5K//wATMY7FYing6U6WGXxsah2nsJ9T0VbmORHBuZ/uU3sduCdLog8eshZ8rl9jpfTni7uM1bfhV5VnjsFifFBLw534hn/UbO5m88QvYqOKbUa19MgseJBHEHZeO4DBio8g3bcdiOn/AGWw+By/DOfQqOmlIcwn8hMyOgP3TwN1sh9RUFlqP+G2a2U7QpjVPoP1QghdgqsvPqtBzyU+mJ2TDmqSRdNvbugAGiVKp0R3TdBsBOU3XKBiVWjYBMX4o61TSJPEhOgSgQ/TuXIqbEtBu/e6fFkgI2IwupMNNRm41DmFYLnBIY1RrtcLFQc2NQN/DZqc6w5AniegUp+EabxB5iy4UnD85jsEAZ3BZNTpUyHNDnuJLnEXJKovjXDu/h2im2RqvEyG6SZHt9FvKuHkc+pXl/8AiHX1VWUQbMEkQbl3E9gB7qGSlFmzg43PNGv3M1lpd406ZEBogQPU8yvTPhvKXeGX1N6hBjoNvuvMHscyr5Hh2kzqBLWO0iTv7L2X4dxPi0GO5hQweUafquNfiKa8YZw2mADbgDwR0sKAQU+5vnThbZaDlUAU2bn7pwUyuItZIAHuRUW2KZ3KktmExFL8R4rQKLRu+o0fWSrqm6Asr8RVNWYYNnAeI8+gAC09I2SEf//Z"/>
          <p:cNvSpPr>
            <a:spLocks noChangeAspect="1" noChangeArrowheads="1"/>
          </p:cNvSpPr>
          <p:nvPr/>
        </p:nvSpPr>
        <p:spPr bwMode="auto">
          <a:xfrm>
            <a:off x="155575" y="-731838"/>
            <a:ext cx="1333500" cy="15240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028" name="AutoShape 4" descr="data:image/jpeg;base64,/9j/4AAQSkZJRgABAQAAAQABAAD/2wCEAAkGBxISEBQUEhAVEhQUFxcVFRUVFBQUFBQUFRQWFhQXFBQYHCggGBomHRQVITEhJSksLi4uFx8zODMsNygtLisBCgoKDg0OGxAQGiwkHyY3MCwsLCwsLTAuNC8yNywsLCwsLCwsLCwsLCwsLC4sLCwsLCwsLCwsLCwsLDcsLCwsLP/AABEIAKAAjAMBIgACEQEDEQH/xAAbAAABBQEBAAAAAAAAAAAAAAACAQMEBQYAB//EADgQAAEDAgQEBAQEBAcAAAAAAAEAAhEDIQQFEjFBUWFxEyKBkQYyobEjQsHRFFJi8AcVM0NyguH/xAAZAQACAwEAAAAAAAAAAAAAAAAAAQIDBAX/xAAmEQACAgIDAAECBwAAAAAAAAAAAQIRAyEEEjEiBUETFFFxgZGh/9oADAMBAAIRAxEAPwCISZ3XAnmkO5RK0ziSUoPVdC4IAIHqiBPNCAnqdMmwCAA9V1+ZUtmFkHp2Q+A03aR78e8WSsdMjAldJUunQbxPsQQj/gp2KdhTIQJSyeaerYVzeFuaahAjpPNKJ5rkqYCX5ogTzSBKEALPVO0zZNJynsgCvO5XJTuuAQIQIgFwCIBAHMbKn4lnhN6nf9keR4XXVE7NGo+myqfiCq59U+a0n78FXkmoqy7Fjc3SH8ux4c432j/0K4w1BkyGgk8R+6pMlqsYYjT/AFRPuryrnQ2pNgcXmJd2aBAVMcyats1PjSTpI6vljSZ1GnF3eWRHW6SjUa0wSHC17CWm1rnb9VBxGbONiZH8vCf1VVUrnha8qL5EUS/KSrZsMNmWFcCx5gxF9j/cKlxGGi7TqZz5dCqarpqCDY81YfD+NNKqKdWNDhp7g8e4VkMyZTk47SFhLCsc4y00KmmZabtPMKAQrzIClC5cEwOR09kBTlMWQBBIuVy47rkAEEQQhGEAaPJR4eErVOdp7LHVzqK2mIIGWtA/NPvKw7WmQsPLfiOnwYqmyRSongE5oKscDSkbT6wlrUoPywsnTR0FPdEAU7KNXpK3YxvL6KPWDe3ol1H2KRpgq2p0NYHNt/TiFEqtbw+ytskiT2I6K3GnZRmqjV59SFTBUqo/LF/6XCL+wWTWyq0yMvqtmzYjsHbLHLpxOLNUwUgSwuAUiAicp7JtO0xZAEA7pAl4lcEgCaiCQIK9bQ0u3hDaStjjFyaS9NVVcBgWdAT+33WNwrfMrHFOr+Fp1hoLZiJsef1ULJ6RIdqGlwi4B5cJ4rBmkptNHUwReNNMk0M0oNMPqaT1CswaVRstIM7rOY/+BpsLqwBJMTcmevVFh20YGguGxAB2B2sotKvCyMnZoK2GiL7hA7DgbnuouLxgpBoBdUN9TQ2dMAHf1UPFVmkkvqOa2PlAgjmJ6WS6os76EzF9JptWarz4TZpqtdIII4XkFYo1sE6q0FlQuNwSCQZ7LSZZjW0b0QDYCADsDt0KnBRTsonKUk0ekZw4NwlYgSDb6gSvOyrnH/EYdR8IsLdZBLi5ulrRclxBsqp7YMHgtsWmc7LFrdDaWFyVTKhITtMWTQT1PZAFYRdKFx3ShACgIvD1QOoPsuCcZZQnHtFonin0mpDGZ5l+OaQZJ0iTya1m/uuwzNQgugOaBbiRNuu6cfg3Gr41MS7Toe0ixbwIPAwjy+i1wAdBFt1yl6d6STWhcHhQ2npLBbZSBhm026oaDw790mZYWgz5Kj77gOt6SoVHDGo4F2rQPlDjMnrwVvmiur2NMwjzrqERq2B5cT6qBrd4hDpJs4zxHT2Wwr05buJ2PNZ/MsGRcOgjluLoUWDaoINbEBpvxEQjoUw14MBu3MExMA9JKg5diPMWvJnjYQtFk2BpvrgOuBf1Gysjtlc00rHcfTDS1jhB/h5dIEzBM+kKANh2H2CfzivqxTp/OPDaObW/OfuE0rsK+UmZOU6hGP8AICVFC6FpMIEJ6mLIITlPZAFXxRAJIuiCBBI2oQiAQA/TrkAC/oYJ6Sq6kDwMX9lNaotNn4jmnjcLDycSXyR1OFnbfR/oS6eGne558FNYHOMWgcE1Qd5eoVZRqVaeJLcQ8+E9ssdTOnQeIeNzMi6pjo1yZYYugGwACARaJhVNXCQSRY8TxK1GMweELqRbWfoc4+I4PJ/D0uIjleFmfi2tSwzS3Dl9Sq6Q3zmQeZB4C0qytkPxNff+iI6kRfiFPyvFvbVbHGB6KHgGVCxviODqjgJIEX6KywLNVf8Appj6jdV0+2ibl8XZY4im3WamvUY0BumCy8uMphKTdKujCCitHFyZHN2wUqUJQFMrBITlPZDCOmLIAquJSoSboggQQShIEQQA41N4mnMOG4+qIJ+hRLzpHEH7KE4qUWmWY5uE1JDWGxPm7j2IUvEURUbBHYqrxDTZ4ttPcKfgswaRBsuataO23e0V+My+Ihsf8TayjtwYa7U5v636q7rVwb25KBXqNmxHZS7Db1siV3kanRsBHc2AU/LaJYy+539d0WVYA4qs2mLMBDnu58PoJ91rvi/ANY2m9oAaBoPIR8v6q7DjuXZmPk5aj1RmYSpSEi3HMFSwkCVAHQnKbUCOnsgClO6IFIRcp3DYdzzDWlx6BIQIRtVvh/h2ofmc1ncyforbD5LTYNg883fsih0ZzB4R9Qw0dzwHqrzLct0OJJk7W2VpAAgRHIBDRG6dEkjPZxluhxePkcfMP5Tz7FVNTKGukh2k/T2W7c0OaQRINlkMfRdQqBjSHMcCWkkamgbyJu2+6x58O+0Tdgz18ZFDisA+l8xtwIJg+nBJl2WvquAGyv8ADZX4lSHEHTd0uBInbyjbbcq9bQa2A0QByUcXHbdy8LM3KSVR2yRkOHZRbDR3PMqf8RVA/DPbEgj6gyFWeNCZr1C/yzY/2Vu6pKjnuTfpDwMlmkwRyI27ck87B0wJNvVPtbFgEgw7SZdflyTI0V7MLqPkkjqLe6P/AC9/Q+qtthZCxiKCikq0nN3BHcIWFXZlSMNhqceZgmUhUZrJ8oNQ6nWYD6u7dFraNFrGw0Bo5AI/DEaRYAW6JMO3ywmkNIINlC6iU3Sq6XQdlOaEDITqZTNDj3Vm4KC4iXRZAyFnGaswtCpWf8rBMcz+UDqTZeN4rM6r64xDnFtV4jWJ8rHH8oOwA5K//wATMY7FYing6U6WGXxsah2nsJ9T0VbmORHBuZ/uU3sduCdLog8eshZ8rl9jpfTni7uM1bfhV5VnjsFifFBLw534hn/UbO5m88QvYqOKbUa19MgseJBHEHZeO4DBio8g3bcdiOn/AGWw+By/DOfQqOmlIcwn8hMyOgP3TwN1sh9RUFlqP+G2a2U7QpjVPoP1QghdgqsvPqtBzyU+mJ2TDmqSRdNvbugAGiVKp0R3TdBsBOU3XKBiVWjYBMX4o61TSJPEhOgSgQ/TuXIqbEtBu/e6fFkgI2IwupMNNRm41DmFYLnBIY1RrtcLFQc2NQN/DZqc6w5AniegUp+EabxB5iy4UnD85jsEAZ3BZNTpUyHNDnuJLnEXJKovjXDu/h2im2RqvEyG6SZHt9FvKuHkc+pXl/8AiHX1VWUQbMEkQbl3E9gB7qGSlFmzg43PNGv3M1lpd406ZEBogQPU8yvTPhvKXeGX1N6hBjoNvuvMHscyr5Hh2kzqBLWO0iTv7L2X4dxPi0GO5hQweUafquNfiKa8YZw2mADbgDwR0sKAQU+5vnThbZaDlUAU2bn7pwUyuItZIAHuRUW2KZ3KktmExFL8R4rQKLRu+o0fWSrqm6Asr8RVNWYYNnAeI8+gAC09I2SEf//Z"/>
          <p:cNvSpPr>
            <a:spLocks noChangeAspect="1" noChangeArrowheads="1"/>
          </p:cNvSpPr>
          <p:nvPr/>
        </p:nvSpPr>
        <p:spPr bwMode="auto">
          <a:xfrm>
            <a:off x="155575" y="-731838"/>
            <a:ext cx="1333500" cy="15240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1030" name="AutoShape 6" descr="data:image/jpeg;base64,/9j/4AAQSkZJRgABAQAAAQABAAD/2wCEAAkGBxISEBQUEhAVEhQUFxcVFRUVFBQUFBQUFRQWFhQXFBQYHCggGBomHRQVITEhJSksLi4uFx8zODMsNygtLisBCgoKDg0OGxAQGiwkHyY3MCwsLCwsLTAuNC8yNywsLCwsLCwsLCwsLCwsLC4sLCwsLCwsLCwsLCwsLDcsLCwsLP/AABEIAKAAjAMBIgACEQEDEQH/xAAbAAABBQEBAAAAAAAAAAAAAAACAQMEBQYAB//EADgQAAEDAgQEBAQEBAcAAAAAAAEAAhEDIQQFEjFBUWFxEyKBkQYyobEjQsHRFFJi8AcVM0NyguH/xAAZAQACAwEAAAAAAAAAAAAAAAAAAQIDBAX/xAAmEQACAgIDAAECBwAAAAAAAAAAAQIRAyEEEjEiBUETFFFxgZGh/9oADAMBAAIRAxEAPwCISZ3XAnmkO5RK0ziSUoPVdC4IAIHqiBPNCAnqdMmwCAA9V1+ZUtmFkHp2Q+A03aR78e8WSsdMjAldJUunQbxPsQQj/gp2KdhTIQJSyeaerYVzeFuaahAjpPNKJ5rkqYCX5ogTzSBKEALPVO0zZNJynsgCvO5XJTuuAQIQIgFwCIBAHMbKn4lnhN6nf9keR4XXVE7NGo+myqfiCq59U+a0n78FXkmoqy7Fjc3SH8ux4c432j/0K4w1BkyGgk8R+6pMlqsYYjT/AFRPuryrnQ2pNgcXmJd2aBAVMcyats1PjSTpI6vljSZ1GnF3eWRHW6SjUa0wSHC17CWm1rnb9VBxGbONiZH8vCf1VVUrnha8qL5EUS/KSrZsMNmWFcCx5gxF9j/cKlxGGi7TqZz5dCqarpqCDY81YfD+NNKqKdWNDhp7g8e4VkMyZTk47SFhLCsc4y00KmmZabtPMKAQrzIClC5cEwOR09kBTlMWQBBIuVy47rkAEEQQhGEAaPJR4eErVOdp7LHVzqK2mIIGWtA/NPvKw7WmQsPLfiOnwYqmyRSongE5oKscDSkbT6wlrUoPywsnTR0FPdEAU7KNXpK3YxvL6KPWDe3ol1H2KRpgq2p0NYHNt/TiFEqtbw+ytskiT2I6K3GnZRmqjV59SFTBUqo/LF/6XCL+wWTWyq0yMvqtmzYjsHbLHLpxOLNUwUgSwuAUiAicp7JtO0xZAEA7pAl4lcEgCaiCQIK9bQ0u3hDaStjjFyaS9NVVcBgWdAT+33WNwrfMrHFOr+Fp1hoLZiJsef1ULJ6RIdqGlwi4B5cJ4rBmkptNHUwReNNMk0M0oNMPqaT1CswaVRstIM7rOY/+BpsLqwBJMTcmevVFh20YGguGxAB2B2sotKvCyMnZoK2GiL7hA7DgbnuouLxgpBoBdUN9TQ2dMAHf1UPFVmkkvqOa2PlAgjmJ6WS6os76EzF9JptWarz4TZpqtdIII4XkFYo1sE6q0FlQuNwSCQZ7LSZZjW0b0QDYCADsDt0KnBRTsonKUk0ekZw4NwlYgSDb6gSvOyrnH/EYdR8IsLdZBLi5ulrRclxBsqp7YMHgtsWmc7LFrdDaWFyVTKhITtMWTQT1PZAFYRdKFx3ShACgIvD1QOoPsuCcZZQnHtFonin0mpDGZ5l+OaQZJ0iTya1m/uuwzNQgugOaBbiRNuu6cfg3Gr41MS7Toe0ixbwIPAwjy+i1wAdBFt1yl6d6STWhcHhQ2npLBbZSBhm026oaDw790mZYWgz5Kj77gOt6SoVHDGo4F2rQPlDjMnrwVvmiur2NMwjzrqERq2B5cT6qBrd4hDpJs4zxHT2Wwr05buJ2PNZ/MsGRcOgjluLoUWDaoINbEBpvxEQjoUw14MBu3MExMA9JKg5diPMWvJnjYQtFk2BpvrgOuBf1Gysjtlc00rHcfTDS1jhB/h5dIEzBM+kKANh2H2CfzivqxTp/OPDaObW/OfuE0rsK+UmZOU6hGP8AICVFC6FpMIEJ6mLIITlPZAFXxRAJIuiCBBI2oQiAQA/TrkAC/oYJ6Sq6kDwMX9lNaotNn4jmnjcLDycSXyR1OFnbfR/oS6eGne558FNYHOMWgcE1Qd5eoVZRqVaeJLcQ8+E9ssdTOnQeIeNzMi6pjo1yZYYugGwACARaJhVNXCQSRY8TxK1GMweELqRbWfoc4+I4PJ/D0uIjleFmfi2tSwzS3Dl9Sq6Q3zmQeZB4C0qytkPxNff+iI6kRfiFPyvFvbVbHGB6KHgGVCxviODqjgJIEX6KywLNVf8Appj6jdV0+2ibl8XZY4im3WamvUY0BumCy8uMphKTdKujCCitHFyZHN2wUqUJQFMrBITlPZDCOmLIAquJSoSboggQQShIEQQA41N4mnMOG4+qIJ+hRLzpHEH7KE4qUWmWY5uE1JDWGxPm7j2IUvEURUbBHYqrxDTZ4ttPcKfgswaRBsuataO23e0V+My+Ihsf8TayjtwYa7U5v636q7rVwb25KBXqNmxHZS7Db1siV3kanRsBHc2AU/LaJYy+539d0WVYA4qs2mLMBDnu58PoJ91rvi/ANY2m9oAaBoPIR8v6q7DjuXZmPk5aj1RmYSpSEi3HMFSwkCVAHQnKbUCOnsgClO6IFIRcp3DYdzzDWlx6BIQIRtVvh/h2ofmc1ncyforbD5LTYNg883fsih0ZzB4R9Qw0dzwHqrzLct0OJJk7W2VpAAgRHIBDRG6dEkjPZxluhxePkcfMP5Tz7FVNTKGukh2k/T2W7c0OaQRINlkMfRdQqBjSHMcCWkkamgbyJu2+6x58O+0Tdgz18ZFDisA+l8xtwIJg+nBJl2WvquAGyv8ADZX4lSHEHTd0uBInbyjbbcq9bQa2A0QByUcXHbdy8LM3KSVR2yRkOHZRbDR3PMqf8RVA/DPbEgj6gyFWeNCZr1C/yzY/2Vu6pKjnuTfpDwMlmkwRyI27ck87B0wJNvVPtbFgEgw7SZdflyTI0V7MLqPkkjqLe6P/AC9/Q+qtthZCxiKCikq0nN3BHcIWFXZlSMNhqceZgmUhUZrJ8oNQ6nWYD6u7dFraNFrGw0Bo5AI/DEaRYAW6JMO3ywmkNIINlC6iU3Sq6XQdlOaEDITqZTNDj3Vm4KC4iXRZAyFnGaswtCpWf8rBMcz+UDqTZeN4rM6r64xDnFtV4jWJ8rHH8oOwA5K//wATMY7FYing6U6WGXxsah2nsJ9T0VbmORHBuZ/uU3sduCdLog8eshZ8rl9jpfTni7uM1bfhV5VnjsFifFBLw534hn/UbO5m88QvYqOKbUa19MgseJBHEHZeO4DBio8g3bcdiOn/AGWw+By/DOfQqOmlIcwn8hMyOgP3TwN1sh9RUFlqP+G2a2U7QpjVPoP1QghdgqsvPqtBzyU+mJ2TDmqSRdNvbugAGiVKp0R3TdBsBOU3XKBiVWjYBMX4o61TSJPEhOgSgQ/TuXIqbEtBu/e6fFkgI2IwupMNNRm41DmFYLnBIY1RrtcLFQc2NQN/DZqc6w5AniegUp+EabxB5iy4UnD85jsEAZ3BZNTpUyHNDnuJLnEXJKovjXDu/h2im2RqvEyG6SZHt9FvKuHkc+pXl/8AiHX1VWUQbMEkQbl3E9gB7qGSlFmzg43PNGv3M1lpd406ZEBogQPU8yvTPhvKXeGX1N6hBjoNvuvMHscyr5Hh2kzqBLWO0iTv7L2X4dxPi0GO5hQweUafquNfiKa8YZw2mADbgDwR0sKAQU+5vnThbZaDlUAU2bn7pwUyuItZIAHuRUW2KZ3KktmExFL8R4rQKLRu+o0fWSrqm6Asr8RVNWYYNnAeI8+gAC09I2SEf//Z"/>
          <p:cNvSpPr>
            <a:spLocks noChangeAspect="1" noChangeArrowheads="1"/>
          </p:cNvSpPr>
          <p:nvPr/>
        </p:nvSpPr>
        <p:spPr bwMode="auto">
          <a:xfrm>
            <a:off x="155575" y="-731838"/>
            <a:ext cx="1333500" cy="1524001"/>
          </a:xfrm>
          <a:prstGeom prst="rect">
            <a:avLst/>
          </a:prstGeom>
          <a:noFill/>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pic>
        <p:nvPicPr>
          <p:cNvPr id="1032" name="Picture 8" descr="http://www.princeton.edu/aos/images/faculty/Manabe.jpg"/>
          <p:cNvPicPr>
            <a:picLocks noChangeAspect="1" noChangeArrowheads="1"/>
          </p:cNvPicPr>
          <p:nvPr/>
        </p:nvPicPr>
        <p:blipFill>
          <a:blip r:embed="rId3" cstate="print"/>
          <a:srcRect/>
          <a:stretch>
            <a:fillRect/>
          </a:stretch>
        </p:blipFill>
        <p:spPr bwMode="auto">
          <a:xfrm>
            <a:off x="6543675" y="185057"/>
            <a:ext cx="1304925" cy="1491343"/>
          </a:xfrm>
          <a:prstGeom prst="rect">
            <a:avLst/>
          </a:prstGeom>
          <a:noFill/>
        </p:spPr>
      </p:pic>
      <p:pic>
        <p:nvPicPr>
          <p:cNvPr id="1034" name="Picture 10" descr="http://aos.princeton.edu/WWWPUBLIC/kbryan/kbryan.gif"/>
          <p:cNvPicPr>
            <a:picLocks noChangeAspect="1" noChangeArrowheads="1"/>
          </p:cNvPicPr>
          <p:nvPr/>
        </p:nvPicPr>
        <p:blipFill>
          <a:blip r:embed="rId4" cstate="print"/>
          <a:srcRect/>
          <a:stretch>
            <a:fillRect/>
          </a:stretch>
        </p:blipFill>
        <p:spPr bwMode="auto">
          <a:xfrm>
            <a:off x="7956812" y="134472"/>
            <a:ext cx="1088571" cy="1524000"/>
          </a:xfrm>
          <a:prstGeom prst="rect">
            <a:avLst/>
          </a:prstGeom>
          <a:noFill/>
        </p:spPr>
      </p:pic>
      <p:sp>
        <p:nvSpPr>
          <p:cNvPr id="15" name="Rectangle 14"/>
          <p:cNvSpPr/>
          <p:nvPr/>
        </p:nvSpPr>
        <p:spPr>
          <a:xfrm>
            <a:off x="7772400" y="1600200"/>
            <a:ext cx="1371600"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Kirk Bryan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(1928- )</a:t>
            </a:r>
          </a:p>
        </p:txBody>
      </p:sp>
      <p:pic>
        <p:nvPicPr>
          <p:cNvPr id="1036" name="Picture 12" descr="http://www1.pictures.zimbio.com/gi/Warren+Washington+Obama+Awards+National+Medals+QJ7q5Z9vhx0x.jpg"/>
          <p:cNvPicPr>
            <a:picLocks noChangeAspect="1" noChangeArrowheads="1"/>
          </p:cNvPicPr>
          <p:nvPr/>
        </p:nvPicPr>
        <p:blipFill>
          <a:blip r:embed="rId5" cstate="print"/>
          <a:srcRect l="13304" t="4167" r="22835"/>
          <a:stretch>
            <a:fillRect/>
          </a:stretch>
        </p:blipFill>
        <p:spPr bwMode="auto">
          <a:xfrm>
            <a:off x="7239000" y="2159913"/>
            <a:ext cx="1828800" cy="1752599"/>
          </a:xfrm>
          <a:prstGeom prst="rect">
            <a:avLst/>
          </a:prstGeom>
          <a:noFill/>
        </p:spPr>
      </p:pic>
      <p:pic>
        <p:nvPicPr>
          <p:cNvPr id="1038" name="Picture 14" descr="http://upload.wikimedia.org/wikipedia/commons/f/fc/James_Hansen_Crop1.png"/>
          <p:cNvPicPr>
            <a:picLocks noChangeAspect="1" noChangeArrowheads="1"/>
          </p:cNvPicPr>
          <p:nvPr/>
        </p:nvPicPr>
        <p:blipFill>
          <a:blip r:embed="rId6" cstate="print"/>
          <a:srcRect/>
          <a:stretch>
            <a:fillRect/>
          </a:stretch>
        </p:blipFill>
        <p:spPr bwMode="auto">
          <a:xfrm>
            <a:off x="5638800" y="2195155"/>
            <a:ext cx="1543049" cy="1371600"/>
          </a:xfrm>
          <a:prstGeom prst="rect">
            <a:avLst/>
          </a:prstGeom>
          <a:noFill/>
        </p:spPr>
      </p:pic>
      <p:pic>
        <p:nvPicPr>
          <p:cNvPr id="1040" name="Picture 16" descr="http://www.met.rdg.ac.uk/images/people/john_mitchell.jpg"/>
          <p:cNvPicPr>
            <a:picLocks noChangeAspect="1" noChangeArrowheads="1"/>
          </p:cNvPicPr>
          <p:nvPr/>
        </p:nvPicPr>
        <p:blipFill>
          <a:blip r:embed="rId7" cstate="print"/>
          <a:srcRect/>
          <a:stretch>
            <a:fillRect/>
          </a:stretch>
        </p:blipFill>
        <p:spPr bwMode="auto">
          <a:xfrm>
            <a:off x="7936969" y="4338935"/>
            <a:ext cx="1028700" cy="1418897"/>
          </a:xfrm>
          <a:prstGeom prst="rect">
            <a:avLst/>
          </a:prstGeom>
          <a:noFill/>
        </p:spPr>
      </p:pic>
      <p:sp>
        <p:nvSpPr>
          <p:cNvPr id="19" name="Rectangle 18"/>
          <p:cNvSpPr/>
          <p:nvPr/>
        </p:nvSpPr>
        <p:spPr>
          <a:xfrm>
            <a:off x="7830255" y="5786735"/>
            <a:ext cx="1161345"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John F. Mitchell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itchFamily="34" charset="0"/>
                <a:ea typeface="+mn-ea"/>
                <a:cs typeface="+mn-cs"/>
              </a:rPr>
              <a:t>U.K. Met Office</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Wordwide Template KU">
  <a:themeElements>
    <a:clrScheme name="Wordwide Template KU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ordwide Template KU">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ordwide Template K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dwide Template K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dwide Template K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dwide Template K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dwide Template K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dwide Template K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dwide Template K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dwide Template K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dwide Template K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dwide Template K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dwide Template K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dwide Template K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ordwide Template KU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rans">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tra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tra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a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ra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a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a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a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ra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txDef>
      <a:spPr bwMode="auto">
        <a:noFill/>
        <a:ln w="9525">
          <a:noFill/>
          <a:miter lim="800000"/>
          <a:headEnd/>
          <a:tailEnd/>
        </a:ln>
      </a:spPr>
      <a:bodyPr wrap="none" rtlCol="0">
        <a:spAutoFit/>
      </a:bodyPr>
      <a:lstStyle>
        <a:defPPr marL="342900" indent="-342900" algn="l">
          <a:spcBef>
            <a:spcPct val="20000"/>
          </a:spcBef>
          <a:defRPr sz="2400" kern="0" dirty="0" err="1" smtClean="0">
            <a:latin typeface="+mj-lt"/>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8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61896</TotalTime>
  <Words>15088</Words>
  <Application>Microsoft Office PowerPoint</Application>
  <PresentationFormat>On-screen Show (4:3)</PresentationFormat>
  <Paragraphs>1516</Paragraphs>
  <Slides>148</Slides>
  <Notes>85</Notes>
  <HiddenSlides>11</HiddenSlides>
  <MMClips>0</MMClips>
  <ScaleCrop>false</ScaleCrop>
  <HeadingPairs>
    <vt:vector size="8" baseType="variant">
      <vt:variant>
        <vt:lpstr>Fonts Used</vt:lpstr>
      </vt:variant>
      <vt:variant>
        <vt:i4>20</vt:i4>
      </vt:variant>
      <vt:variant>
        <vt:lpstr>Theme</vt:lpstr>
      </vt:variant>
      <vt:variant>
        <vt:i4>15</vt:i4>
      </vt:variant>
      <vt:variant>
        <vt:lpstr>Embedded OLE Servers</vt:lpstr>
      </vt:variant>
      <vt:variant>
        <vt:i4>1</vt:i4>
      </vt:variant>
      <vt:variant>
        <vt:lpstr>Slide Titles</vt:lpstr>
      </vt:variant>
      <vt:variant>
        <vt:i4>148</vt:i4>
      </vt:variant>
    </vt:vector>
  </HeadingPairs>
  <TitlesOfParts>
    <vt:vector size="184" baseType="lpstr">
      <vt:lpstr>Adobe Garamond Pro</vt:lpstr>
      <vt:lpstr>AdvPS586B</vt:lpstr>
      <vt:lpstr>AdvPSTIM10-R</vt:lpstr>
      <vt:lpstr>AdvPTimes</vt:lpstr>
      <vt:lpstr>Lucida Grande</vt:lpstr>
      <vt:lpstr>Minion Pro</vt:lpstr>
      <vt:lpstr>ＭＳ Ｐゴシック</vt:lpstr>
      <vt:lpstr>News Gothic MT</vt:lpstr>
      <vt:lpstr>Arial</vt:lpstr>
      <vt:lpstr>Arial Black</vt:lpstr>
      <vt:lpstr>Arial Narrow</vt:lpstr>
      <vt:lpstr>Calibri</vt:lpstr>
      <vt:lpstr>Cambria Math</vt:lpstr>
      <vt:lpstr>Comic Sans MS</vt:lpstr>
      <vt:lpstr>Microsoft Sans Serif</vt:lpstr>
      <vt:lpstr>Symbol</vt:lpstr>
      <vt:lpstr>Times</vt:lpstr>
      <vt:lpstr>Times New Roman</vt:lpstr>
      <vt:lpstr>Wingdings</vt:lpstr>
      <vt:lpstr>Wingdings 2</vt:lpstr>
      <vt:lpstr>Blank Presentation</vt:lpstr>
      <vt:lpstr>2_Default Design</vt:lpstr>
      <vt:lpstr>1_Blank Presentation</vt:lpstr>
      <vt:lpstr>3_Blank Presentation</vt:lpstr>
      <vt:lpstr>31_Blank Presentation</vt:lpstr>
      <vt:lpstr>Office 主题</vt:lpstr>
      <vt:lpstr>38_Blank Presentation</vt:lpstr>
      <vt:lpstr>Breeze</vt:lpstr>
      <vt:lpstr>4_Blank Presentation</vt:lpstr>
      <vt:lpstr>5_Blank Presentation</vt:lpstr>
      <vt:lpstr>6_Blank Presentation</vt:lpstr>
      <vt:lpstr>Office Theme</vt:lpstr>
      <vt:lpstr>Custom Design</vt:lpstr>
      <vt:lpstr>Wordwide Template KU</vt:lpstr>
      <vt:lpstr>1_trans</vt:lpstr>
      <vt:lpstr>Equation</vt:lpstr>
      <vt:lpstr>A ATM551, Lecture #26  Final-exam Review</vt:lpstr>
      <vt:lpstr>Topics of the Second Half</vt:lpstr>
      <vt:lpstr>Climate vs. Climate Variability</vt:lpstr>
      <vt:lpstr>Major Modes of Climate Variability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ATM551, Lecture #18  ENSO</vt:lpstr>
      <vt:lpstr>What is ENSO? </vt:lpstr>
      <vt:lpstr>PowerPoint Presentation</vt:lpstr>
      <vt:lpstr>PowerPoint Presentation</vt:lpstr>
      <vt:lpstr>PowerPoint Presentation</vt:lpstr>
      <vt:lpstr>PowerPoint Presentation</vt:lpstr>
      <vt:lpstr>Pacific in three-dimensions under "Normal" conditions</vt:lpstr>
      <vt:lpstr>Two positions of the thermocline, indicating region of thermocline anomalies</vt:lpstr>
      <vt:lpstr>The Bjerknes feedbacks (warm phase)</vt:lpstr>
      <vt:lpstr>The Bjerknes feedbacks  (cold phase)</vt:lpstr>
      <vt:lpstr>Pacific basin under El Niño (warm) conditions</vt:lpstr>
      <vt:lpstr>Response of the ocean to a westerly wind anomaly</vt:lpstr>
      <vt:lpstr>Pacific basin under La Niña (cold) conditions</vt:lpstr>
      <vt:lpstr>Response of the ocean to a easterly wind anomaly</vt:lpstr>
      <vt:lpstr>PowerPoint Presentation</vt:lpstr>
      <vt:lpstr>PowerPoint Presentation</vt:lpstr>
      <vt:lpstr>Anomaly Fields for Central Pacific vs.  traditional Eastern Pacific El Nino  Some El Niños occur mainly in the Central Pacific in Recent Decades.</vt:lpstr>
      <vt:lpstr>PowerPoint Presentation</vt:lpstr>
      <vt:lpstr>PowerPoint Presentation</vt:lpstr>
      <vt:lpstr>PowerPoint Presentation</vt:lpstr>
      <vt:lpstr>Summary of ENSO</vt:lpstr>
      <vt:lpstr>A ATM551: Lecture #19 NAO, AO, Atlantic and Pacific Multidecadal Variability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Dynamics of PDO, IPO and AMO</vt:lpstr>
      <vt:lpstr>PowerPoint Presentation</vt:lpstr>
      <vt:lpstr>PowerPoint Presentation</vt:lpstr>
      <vt:lpstr>PowerPoint Presentation</vt:lpstr>
      <vt:lpstr>PowerPoint Presentation</vt:lpstr>
      <vt:lpstr>PowerPoint Presentation</vt:lpstr>
      <vt:lpstr>Key points of Lecture 19 </vt:lpstr>
      <vt:lpstr>PowerPoint Presentation</vt:lpstr>
      <vt:lpstr>A ATM551: Lectures #21  Climate Forcing, Response, and Sensitivity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of Determining Climate Sensitivity</vt:lpstr>
      <vt:lpstr>Equilibrium Climate Sensitivity Estimate</vt:lpstr>
      <vt:lpstr>An Improved Method for Estimating ECS (Dai et al. 2020, Clim. Dyn.)</vt:lpstr>
      <vt:lpstr>Comparison of the Estimated ECS</vt:lpstr>
      <vt:lpstr>PowerPoint Presentation</vt:lpstr>
      <vt:lpstr>TCR and ECS in CMIP5 Models</vt:lpstr>
      <vt:lpstr>TCR and ECS in CMIP6 Models</vt:lpstr>
      <vt:lpstr>Comparison of TCR vs. ECS</vt:lpstr>
      <vt:lpstr>PowerPoint Presentation</vt:lpstr>
      <vt:lpstr>A ATM551: #22  Climate Feedbacks </vt:lpstr>
      <vt:lpstr>PowerPoint Presentation</vt:lpstr>
      <vt:lpstr>PowerPoint Presentation</vt:lpstr>
      <vt:lpstr>PowerPoint Presentation</vt:lpstr>
      <vt:lpstr>PowerPoint Presentation</vt:lpstr>
      <vt:lpstr>Stefan-Boltzmann negative feedback (fast)</vt:lpstr>
      <vt:lpstr>PowerPoint Presentation</vt:lpstr>
      <vt:lpstr>PowerPoint Presentation</vt:lpstr>
      <vt:lpstr>PowerPoint Presentation</vt:lpstr>
      <vt:lpstr>Lapse Rate (negative) Feedback</vt:lpstr>
      <vt:lpstr>Arctic (67-90oN) Warming Profiles CESM1 runs with 1%/yr CO2 increase, ANN</vt:lpstr>
      <vt:lpstr>PowerPoint Presentation</vt:lpstr>
      <vt:lpstr>Cloud Feedback</vt:lpstr>
      <vt:lpstr>PowerPoint Presentation</vt:lpstr>
      <vt:lpstr>PowerPoint Presentation</vt:lpstr>
      <vt:lpstr>Putting it all together… for fr of Roe (2009)</vt:lpstr>
      <vt:lpstr>PowerPoint Presentation</vt:lpstr>
      <vt:lpstr>Vegetation-albedo positive feedback (slow)</vt:lpstr>
      <vt:lpstr>Vegetation-precipitation positive feedback (slow)</vt:lpstr>
      <vt:lpstr>PowerPoint Presentation</vt:lpstr>
      <vt:lpstr>A ATM551, Lecture #23  Introduction to Climate Modeling</vt:lpstr>
      <vt:lpstr>What is a Climate Model? </vt:lpstr>
      <vt:lpstr>PowerPoint Presentation</vt:lpstr>
      <vt:lpstr>PowerPoint Presentation</vt:lpstr>
      <vt:lpstr>PowerPoint Presentation</vt:lpstr>
      <vt:lpstr>PowerPoint Presentation</vt:lpstr>
      <vt:lpstr>Timeline of Climate Model Development</vt:lpstr>
      <vt:lpstr>PowerPoint Presentation</vt:lpstr>
      <vt:lpstr>PowerPoint Presentation</vt:lpstr>
      <vt:lpstr>PowerPoint Presentation</vt:lpstr>
      <vt:lpstr>PowerPoint Presentation</vt:lpstr>
      <vt:lpstr>PowerPoint Presentation</vt:lpstr>
      <vt:lpstr>PowerPoint Presentation</vt:lpstr>
      <vt:lpstr>Weather Forecast Models vs. Climate Models</vt:lpstr>
      <vt:lpstr>PowerPoint Presentation</vt:lpstr>
      <vt:lpstr>Regional Climate Models (RCMs)</vt:lpstr>
      <vt:lpstr>PowerPoint Presentation</vt:lpstr>
      <vt:lpstr>Common Climate Model Simulations</vt:lpstr>
      <vt:lpstr>Key points of Climate Modeling </vt:lpstr>
      <vt:lpstr>A ATM551, Lectures #24  Climate Simulations and Projections: Introduction and Common Simulations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ATM551, Lectures #25  21st Century Climate Projection and CMIP Model Simulations    Many of the slides are from IPCC AR5 and AR6 Reports</vt:lpstr>
      <vt:lpstr>PowerPoint Presentation</vt:lpstr>
      <vt:lpstr>PowerPoint Presentation</vt:lpstr>
      <vt:lpstr>PowerPoint Presentation</vt:lpstr>
      <vt:lpstr>PowerPoint Presentation</vt:lpstr>
      <vt:lpstr>PowerPoint Presentation</vt:lpstr>
      <vt:lpstr>PowerPoint Presentation</vt:lpstr>
      <vt:lpstr>CMIP6 Projected Global Surface Temp. 1oC = 1.8oF</vt:lpstr>
      <vt:lpstr>PowerPoint Presentation</vt:lpstr>
      <vt:lpstr>CMIP5 T and P Change Patterns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Projected Sea-level Rise Components</vt:lpstr>
      <vt:lpstr>Key points of Climate Projection </vt:lpstr>
      <vt:lpstr>Questions for Part 4: Climate Change &amp; Modeling </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883</cp:revision>
  <cp:lastPrinted>2001-10-12T22:50:52Z</cp:lastPrinted>
  <dcterms:created xsi:type="dcterms:W3CDTF">2001-07-28T22:10:26Z</dcterms:created>
  <dcterms:modified xsi:type="dcterms:W3CDTF">2024-04-22T20:20:45Z</dcterms:modified>
</cp:coreProperties>
</file>