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56" r:id="rId2"/>
  </p:sldMasterIdLst>
  <p:notesMasterIdLst>
    <p:notesMasterId r:id="rId52"/>
  </p:notesMasterIdLst>
  <p:handoutMasterIdLst>
    <p:handoutMasterId r:id="rId53"/>
  </p:handoutMasterIdLst>
  <p:sldIdLst>
    <p:sldId id="468" r:id="rId3"/>
    <p:sldId id="724" r:id="rId4"/>
    <p:sldId id="733" r:id="rId5"/>
    <p:sldId id="470" r:id="rId6"/>
    <p:sldId id="689" r:id="rId7"/>
    <p:sldId id="726" r:id="rId8"/>
    <p:sldId id="725" r:id="rId9"/>
    <p:sldId id="687" r:id="rId10"/>
    <p:sldId id="713" r:id="rId11"/>
    <p:sldId id="732" r:id="rId12"/>
    <p:sldId id="636" r:id="rId13"/>
    <p:sldId id="714" r:id="rId14"/>
    <p:sldId id="690" r:id="rId15"/>
    <p:sldId id="734" r:id="rId16"/>
    <p:sldId id="707" r:id="rId17"/>
    <p:sldId id="708" r:id="rId18"/>
    <p:sldId id="709" r:id="rId19"/>
    <p:sldId id="710" r:id="rId20"/>
    <p:sldId id="711" r:id="rId21"/>
    <p:sldId id="727" r:id="rId22"/>
    <p:sldId id="723" r:id="rId23"/>
    <p:sldId id="712" r:id="rId24"/>
    <p:sldId id="728" r:id="rId25"/>
    <p:sldId id="729" r:id="rId26"/>
    <p:sldId id="697" r:id="rId27"/>
    <p:sldId id="692" r:id="rId28"/>
    <p:sldId id="719" r:id="rId29"/>
    <p:sldId id="715" r:id="rId30"/>
    <p:sldId id="693" r:id="rId31"/>
    <p:sldId id="694" r:id="rId32"/>
    <p:sldId id="695" r:id="rId33"/>
    <p:sldId id="730" r:id="rId34"/>
    <p:sldId id="716" r:id="rId35"/>
    <p:sldId id="696" r:id="rId36"/>
    <p:sldId id="731" r:id="rId37"/>
    <p:sldId id="698" r:id="rId38"/>
    <p:sldId id="699" r:id="rId39"/>
    <p:sldId id="700" r:id="rId40"/>
    <p:sldId id="701" r:id="rId41"/>
    <p:sldId id="702" r:id="rId42"/>
    <p:sldId id="703" r:id="rId43"/>
    <p:sldId id="704" r:id="rId44"/>
    <p:sldId id="688" r:id="rId45"/>
    <p:sldId id="639" r:id="rId46"/>
    <p:sldId id="643" r:id="rId47"/>
    <p:sldId id="705" r:id="rId48"/>
    <p:sldId id="706" r:id="rId49"/>
    <p:sldId id="736" r:id="rId50"/>
    <p:sldId id="585" r:id="rId51"/>
  </p:sldIdLst>
  <p:sldSz cx="9144000" cy="6858000" type="screen4x3"/>
  <p:notesSz cx="7010400" cy="9296400"/>
  <p:defaultTextStyle>
    <a:defPPr>
      <a:defRPr lang="en-US"/>
    </a:defPPr>
    <a:lvl1pPr algn="ctr" rtl="0" eaLnBrk="0" fontAlgn="base" hangingPunct="0">
      <a:spcBef>
        <a:spcPct val="0"/>
      </a:spcBef>
      <a:spcAft>
        <a:spcPct val="0"/>
      </a:spcAft>
      <a:defRPr sz="2800" kern="1200">
        <a:solidFill>
          <a:schemeClr val="bg2"/>
        </a:solidFill>
        <a:latin typeface="Arial Narrow" pitchFamily="34" charset="0"/>
        <a:ea typeface="+mn-ea"/>
        <a:cs typeface="+mn-cs"/>
      </a:defRPr>
    </a:lvl1pPr>
    <a:lvl2pPr marL="457200" algn="ctr" rtl="0" eaLnBrk="0" fontAlgn="base" hangingPunct="0">
      <a:spcBef>
        <a:spcPct val="0"/>
      </a:spcBef>
      <a:spcAft>
        <a:spcPct val="0"/>
      </a:spcAft>
      <a:defRPr sz="2800" kern="1200">
        <a:solidFill>
          <a:schemeClr val="bg2"/>
        </a:solidFill>
        <a:latin typeface="Arial Narrow" pitchFamily="34" charset="0"/>
        <a:ea typeface="+mn-ea"/>
        <a:cs typeface="+mn-cs"/>
      </a:defRPr>
    </a:lvl2pPr>
    <a:lvl3pPr marL="914400" algn="ctr" rtl="0" eaLnBrk="0" fontAlgn="base" hangingPunct="0">
      <a:spcBef>
        <a:spcPct val="0"/>
      </a:spcBef>
      <a:spcAft>
        <a:spcPct val="0"/>
      </a:spcAft>
      <a:defRPr sz="2800" kern="1200">
        <a:solidFill>
          <a:schemeClr val="bg2"/>
        </a:solidFill>
        <a:latin typeface="Arial Narrow" pitchFamily="34" charset="0"/>
        <a:ea typeface="+mn-ea"/>
        <a:cs typeface="+mn-cs"/>
      </a:defRPr>
    </a:lvl3pPr>
    <a:lvl4pPr marL="1371600" algn="ctr" rtl="0" eaLnBrk="0" fontAlgn="base" hangingPunct="0">
      <a:spcBef>
        <a:spcPct val="0"/>
      </a:spcBef>
      <a:spcAft>
        <a:spcPct val="0"/>
      </a:spcAft>
      <a:defRPr sz="2800" kern="1200">
        <a:solidFill>
          <a:schemeClr val="bg2"/>
        </a:solidFill>
        <a:latin typeface="Arial Narrow" pitchFamily="34" charset="0"/>
        <a:ea typeface="+mn-ea"/>
        <a:cs typeface="+mn-cs"/>
      </a:defRPr>
    </a:lvl4pPr>
    <a:lvl5pPr marL="1828800" algn="ctr" rtl="0" eaLnBrk="0" fontAlgn="base" hangingPunct="0">
      <a:spcBef>
        <a:spcPct val="0"/>
      </a:spcBef>
      <a:spcAft>
        <a:spcPct val="0"/>
      </a:spcAft>
      <a:defRPr sz="2800" kern="1200">
        <a:solidFill>
          <a:schemeClr val="bg2"/>
        </a:solidFill>
        <a:latin typeface="Arial Narrow" pitchFamily="34" charset="0"/>
        <a:ea typeface="+mn-ea"/>
        <a:cs typeface="+mn-cs"/>
      </a:defRPr>
    </a:lvl5pPr>
    <a:lvl6pPr marL="2286000" algn="l" defTabSz="914400" rtl="0" eaLnBrk="1" latinLnBrk="0" hangingPunct="1">
      <a:defRPr sz="2800" kern="1200">
        <a:solidFill>
          <a:schemeClr val="bg2"/>
        </a:solidFill>
        <a:latin typeface="Arial Narrow" pitchFamily="34" charset="0"/>
        <a:ea typeface="+mn-ea"/>
        <a:cs typeface="+mn-cs"/>
      </a:defRPr>
    </a:lvl6pPr>
    <a:lvl7pPr marL="2743200" algn="l" defTabSz="914400" rtl="0" eaLnBrk="1" latinLnBrk="0" hangingPunct="1">
      <a:defRPr sz="2800" kern="1200">
        <a:solidFill>
          <a:schemeClr val="bg2"/>
        </a:solidFill>
        <a:latin typeface="Arial Narrow" pitchFamily="34" charset="0"/>
        <a:ea typeface="+mn-ea"/>
        <a:cs typeface="+mn-cs"/>
      </a:defRPr>
    </a:lvl7pPr>
    <a:lvl8pPr marL="3200400" algn="l" defTabSz="914400" rtl="0" eaLnBrk="1" latinLnBrk="0" hangingPunct="1">
      <a:defRPr sz="2800" kern="1200">
        <a:solidFill>
          <a:schemeClr val="bg2"/>
        </a:solidFill>
        <a:latin typeface="Arial Narrow" pitchFamily="34" charset="0"/>
        <a:ea typeface="+mn-ea"/>
        <a:cs typeface="+mn-cs"/>
      </a:defRPr>
    </a:lvl8pPr>
    <a:lvl9pPr marL="3657600" algn="l" defTabSz="914400" rtl="0" eaLnBrk="1" latinLnBrk="0" hangingPunct="1">
      <a:defRPr sz="2800" kern="1200">
        <a:solidFill>
          <a:schemeClr val="bg2"/>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FF00"/>
    <a:srgbClr val="9933FF"/>
    <a:srgbClr val="9900CC"/>
    <a:srgbClr val="FF00FF"/>
    <a:srgbClr val="FF66FF"/>
    <a:srgbClr val="FF99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17" autoAdjust="0"/>
    <p:restoredTop sz="91003" autoAdjust="0"/>
  </p:normalViewPr>
  <p:slideViewPr>
    <p:cSldViewPr>
      <p:cViewPr varScale="1">
        <p:scale>
          <a:sx n="84" d="100"/>
          <a:sy n="84" d="100"/>
        </p:scale>
        <p:origin x="105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3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7" name="Rectangle 3"/>
          <p:cNvSpPr>
            <a:spLocks noGrp="1" noChangeArrowheads="1"/>
          </p:cNvSpPr>
          <p:nvPr>
            <p:ph type="dt" sz="quarter"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endParaRPr lang="en-US"/>
          </a:p>
        </p:txBody>
      </p:sp>
      <p:sp>
        <p:nvSpPr>
          <p:cNvPr id="26628" name="Rectangle 4"/>
          <p:cNvSpPr>
            <a:spLocks noGrp="1" noChangeArrowheads="1"/>
          </p:cNvSpPr>
          <p:nvPr>
            <p:ph type="ftr" sz="quarter" idx="2"/>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rgbClr val="00FF00"/>
                </a:solidFill>
                <a:latin typeface="Times New Roman" pitchFamily="18" charset="0"/>
              </a:defRPr>
            </a:lvl1pPr>
          </a:lstStyle>
          <a:p>
            <a:pPr>
              <a:defRPr/>
            </a:pPr>
            <a:endParaRPr lang="en-US"/>
          </a:p>
        </p:txBody>
      </p:sp>
      <p:sp>
        <p:nvSpPr>
          <p:cNvPr id="26629" name="Rectangle 5"/>
          <p:cNvSpPr>
            <a:spLocks noGrp="1" noChangeArrowheads="1"/>
          </p:cNvSpPr>
          <p:nvPr>
            <p:ph type="sldNum" sz="quarter" idx="3"/>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rgbClr val="00FF00"/>
                </a:solidFill>
                <a:latin typeface="Times New Roman" pitchFamily="18" charset="0"/>
              </a:defRPr>
            </a:lvl1pPr>
          </a:lstStyle>
          <a:p>
            <a:pPr>
              <a:defRPr/>
            </a:pPr>
            <a:fld id="{A87EB154-48BC-4DA2-AE95-F94BAB2766F2}" type="slidenum">
              <a:rPr lang="en-US"/>
              <a:pPr>
                <a:defRPr/>
              </a:pPr>
              <a:t>‹#›</a:t>
            </a:fld>
            <a:endParaRPr lang="en-US"/>
          </a:p>
        </p:txBody>
      </p:sp>
    </p:spTree>
    <p:extLst>
      <p:ext uri="{BB962C8B-B14F-4D97-AF65-F5344CB8AC3E}">
        <p14:creationId xmlns:p14="http://schemas.microsoft.com/office/powerpoint/2010/main" val="2861910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9113"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76688" y="0"/>
            <a:ext cx="3059112" cy="45720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39825" y="687388"/>
            <a:ext cx="4679950" cy="3509962"/>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917575" y="4425950"/>
            <a:ext cx="5122863" cy="4197350"/>
          </a:xfrm>
          <a:prstGeom prst="rect">
            <a:avLst/>
          </a:prstGeom>
          <a:noFill/>
          <a:ln w="9525">
            <a:noFill/>
            <a:miter lim="800000"/>
            <a:headEnd/>
            <a:tailEnd/>
          </a:ln>
          <a:effectLst/>
        </p:spPr>
        <p:txBody>
          <a:bodyPr vert="horz" wrap="square" lIns="91655" tIns="45828" rIns="91655" bIns="458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900"/>
            <a:ext cx="3059113"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l" defTabSz="915988">
              <a:defRPr sz="1200" b="1">
                <a:solidFill>
                  <a:schemeClr val="accent2"/>
                </a:solidFill>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76688" y="8851900"/>
            <a:ext cx="3059112" cy="458788"/>
          </a:xfrm>
          <a:prstGeom prst="rect">
            <a:avLst/>
          </a:prstGeom>
          <a:noFill/>
          <a:ln w="9525">
            <a:noFill/>
            <a:miter lim="800000"/>
            <a:headEnd/>
            <a:tailEnd/>
          </a:ln>
          <a:effectLst/>
        </p:spPr>
        <p:txBody>
          <a:bodyPr vert="horz" wrap="square" lIns="91655" tIns="45828" rIns="91655" bIns="45828" numCol="1" anchor="b" anchorCtr="0" compatLnSpc="1">
            <a:prstTxWarp prst="textNoShape">
              <a:avLst/>
            </a:prstTxWarp>
          </a:bodyPr>
          <a:lstStyle>
            <a:lvl1pPr algn="r" defTabSz="915988">
              <a:defRPr sz="1200" b="1">
                <a:solidFill>
                  <a:schemeClr val="accent2"/>
                </a:solidFill>
                <a:latin typeface="Times New Roman" pitchFamily="18" charset="0"/>
              </a:defRPr>
            </a:lvl1pPr>
          </a:lstStyle>
          <a:p>
            <a:pPr>
              <a:defRPr/>
            </a:pPr>
            <a:fld id="{FC439EA0-10C5-4545-84AF-D3416603DAC4}" type="slidenum">
              <a:rPr lang="en-US"/>
              <a:pPr>
                <a:defRPr/>
              </a:pPr>
              <a:t>‹#›</a:t>
            </a:fld>
            <a:endParaRPr lang="en-US"/>
          </a:p>
        </p:txBody>
      </p:sp>
    </p:spTree>
    <p:extLst>
      <p:ext uri="{BB962C8B-B14F-4D97-AF65-F5344CB8AC3E}">
        <p14:creationId xmlns:p14="http://schemas.microsoft.com/office/powerpoint/2010/main" val="2532616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ice_age" TargetMode="External"/><Relationship Id="rId3" Type="http://schemas.openxmlformats.org/officeDocument/2006/relationships/hyperlink" Target="http://en.wikipedia.org/wiki/Milankovitch_cycles" TargetMode="External"/><Relationship Id="rId7" Type="http://schemas.openxmlformats.org/officeDocument/2006/relationships/hyperlink" Target="http://en.wikipedia.org/wiki/eccentricity_(orbit)"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en.wikipedia.org/wiki/obliquity" TargetMode="External"/><Relationship Id="rId5" Type="http://schemas.openxmlformats.org/officeDocument/2006/relationships/hyperlink" Target="http://en.wikipedia.org/wiki/equinox" TargetMode="External"/><Relationship Id="rId4" Type="http://schemas.openxmlformats.org/officeDocument/2006/relationships/hyperlink" Target="http://en.wikipedia.org/wiki/precession" TargetMode="External"/><Relationship Id="rId9" Type="http://schemas.openxmlformats.org/officeDocument/2006/relationships/hyperlink" Target="http://en.wikipedia.org/wiki/latitud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ice_age" TargetMode="External"/><Relationship Id="rId3" Type="http://schemas.openxmlformats.org/officeDocument/2006/relationships/hyperlink" Target="http://en.wikipedia.org/wiki/Milankovitch_cycles" TargetMode="External"/><Relationship Id="rId7" Type="http://schemas.openxmlformats.org/officeDocument/2006/relationships/hyperlink" Target="http://en.wikipedia.org/wiki/eccentricity_(orbit)"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obliquity" TargetMode="External"/><Relationship Id="rId5" Type="http://schemas.openxmlformats.org/officeDocument/2006/relationships/hyperlink" Target="http://en.wikipedia.org/wiki/equinox" TargetMode="External"/><Relationship Id="rId4" Type="http://schemas.openxmlformats.org/officeDocument/2006/relationships/hyperlink" Target="http://en.wikipedia.org/wiki/precession" TargetMode="External"/><Relationship Id="rId9" Type="http://schemas.openxmlformats.org/officeDocument/2006/relationships/hyperlink" Target="http://en.wikipedia.org/wiki/latitud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Carbon_dioxide_in_Earth's_atmosphe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4509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884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Born in 1879 in the rural village of </a:t>
            </a:r>
            <a:r>
              <a:rPr lang="en-US" dirty="0" err="1"/>
              <a:t>Dalj</a:t>
            </a:r>
            <a:r>
              <a:rPr lang="en-US" dirty="0"/>
              <a:t> (then part of the Austro-Hungarian Empire, today located in Croatia), </a:t>
            </a:r>
            <a:r>
              <a:rPr lang="en-US" dirty="0" err="1"/>
              <a:t>Milankovitch</a:t>
            </a:r>
            <a:r>
              <a:rPr lang="en-US" dirty="0"/>
              <a:t> attended the Vienna Institute of Technology and graduated in 1904 with a doctorate in technical sciences. After a brief stint as the chief engineer for a construction company, he accepted a faculty position in applied mathematics at the University of Belgrade in 1909—a position he held for the remainder of his life. </a:t>
            </a:r>
            <a:r>
              <a:rPr lang="en-US" dirty="0" err="1"/>
              <a:t>Milankovitch</a:t>
            </a:r>
            <a:r>
              <a:rPr lang="en-US" dirty="0"/>
              <a:t> dedicated his career to developing a mathematical theory of climate based on the seasonal and latitudinal variations of solar radiation received by the Earth. Now known as the </a:t>
            </a:r>
            <a:r>
              <a:rPr lang="en-US" dirty="0" err="1"/>
              <a:t>Milankovitch</a:t>
            </a:r>
            <a:r>
              <a:rPr lang="en-US" dirty="0"/>
              <a:t> Theory, it states that as the Earth travels through space around the sun, cyclical variations in three elements of Earth-sun geometry combine to produce variations in the amount of solar energy that reaches Earth: </a:t>
            </a:r>
          </a:p>
          <a:p>
            <a:r>
              <a:rPr lang="en-US" dirty="0"/>
              <a:t>Variations in the Earth's orbital eccentricity—the shape of the orbit around the sun. </a:t>
            </a:r>
          </a:p>
          <a:p>
            <a:r>
              <a:rPr lang="en-US" dirty="0"/>
              <a:t>Changes in obliquity—changes in the angle that Earth's axis makes with the plane of Earth's orbit. </a:t>
            </a:r>
          </a:p>
          <a:p>
            <a:r>
              <a:rPr lang="en-US" dirty="0"/>
              <a:t>Precession—the change in the direction of the Earth's axis of rotation, i.e., the axis of rotation behaves like the spin axis of a top that is winding down; hence it traces a circle on the celestial sphere over a period of time. </a:t>
            </a:r>
          </a:p>
          <a:p>
            <a:r>
              <a:rPr lang="en-US" dirty="0"/>
              <a:t>Together, the periods of these orbital motions have become known as </a:t>
            </a:r>
            <a:r>
              <a:rPr lang="en-US" dirty="0" err="1"/>
              <a:t>Milankovitch</a:t>
            </a:r>
            <a:r>
              <a:rPr lang="en-US" dirty="0"/>
              <a:t> cycles. </a:t>
            </a:r>
          </a:p>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26</a:t>
            </a:fld>
            <a:endParaRPr lang="en-US"/>
          </a:p>
        </p:txBody>
      </p:sp>
    </p:spTree>
    <p:extLst>
      <p:ext uri="{BB962C8B-B14F-4D97-AF65-F5344CB8AC3E}">
        <p14:creationId xmlns:p14="http://schemas.microsoft.com/office/powerpoint/2010/main" val="180896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3943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30</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t>Today’s tilt is 23.44 degrees and it is in a decreasing</a:t>
            </a:r>
            <a:r>
              <a:rPr lang="en-US" baseline="0" dirty="0"/>
              <a:t> phase, with summer getting cooler and winter warmer with an overall trend towards ice age.  </a:t>
            </a:r>
            <a:endParaRPr lang="en-US" dirty="0"/>
          </a:p>
        </p:txBody>
      </p:sp>
    </p:spTree>
    <p:extLst>
      <p:ext uri="{BB962C8B-B14F-4D97-AF65-F5344CB8AC3E}">
        <p14:creationId xmlns:p14="http://schemas.microsoft.com/office/powerpoint/2010/main" val="2724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7571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3333CC"/>
                </a:solidFill>
              </a:rPr>
              <a:pPr/>
              <a:t>32</a:t>
            </a:fld>
            <a:endParaRPr lang="en-US">
              <a:solidFill>
                <a:srgbClr val="3333CC"/>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48277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a:t>
            </a:r>
            <a:r>
              <a:rPr lang="en-US" dirty="0">
                <a:solidFill>
                  <a:schemeClr val="bg2"/>
                </a:solidFill>
              </a:rPr>
              <a:t>to </a:t>
            </a:r>
            <a:r>
              <a:rPr lang="en-US" dirty="0" err="1">
                <a:solidFill>
                  <a:schemeClr val="bg2"/>
                </a:solidFill>
                <a:hlinkClick r:id="rId3" tooltip="w:Milankovitch cycles"/>
              </a:rPr>
              <a:t>Milankovitch</a:t>
            </a:r>
            <a:r>
              <a:rPr lang="en-US" dirty="0">
                <a:solidFill>
                  <a:schemeClr val="bg2"/>
                </a:solidFill>
                <a:hlinkClick r:id="rId3" tooltip="w:Milankovitch cycles"/>
              </a:rPr>
              <a:t> Theory</a:t>
            </a:r>
            <a:r>
              <a:rPr lang="en-US" dirty="0">
                <a:solidFill>
                  <a:schemeClr val="bg2"/>
                </a:solidFill>
              </a:rPr>
              <a:t>, the </a:t>
            </a:r>
            <a:r>
              <a:rPr lang="en-US" dirty="0">
                <a:solidFill>
                  <a:schemeClr val="bg2"/>
                </a:solidFill>
                <a:hlinkClick r:id="rId4" tooltip="w:precession"/>
              </a:rPr>
              <a:t>precession</a:t>
            </a:r>
            <a:r>
              <a:rPr lang="en-US" dirty="0">
                <a:solidFill>
                  <a:schemeClr val="bg2"/>
                </a:solidFill>
              </a:rPr>
              <a:t> of the </a:t>
            </a:r>
            <a:r>
              <a:rPr lang="en-US" dirty="0">
                <a:solidFill>
                  <a:schemeClr val="bg2"/>
                </a:solidFill>
                <a:hlinkClick r:id="rId5" tooltip="w:equinox"/>
              </a:rPr>
              <a:t>equinoxes</a:t>
            </a:r>
            <a:r>
              <a:rPr lang="en-US" dirty="0">
                <a:solidFill>
                  <a:schemeClr val="bg2"/>
                </a:solidFill>
              </a:rPr>
              <a:t>, variations in the tilt of the Earth's axis (</a:t>
            </a:r>
            <a:r>
              <a:rPr lang="en-US" dirty="0">
                <a:solidFill>
                  <a:schemeClr val="bg2"/>
                </a:solidFill>
                <a:hlinkClick r:id="rId6" tooltip="w:obliquity"/>
              </a:rPr>
              <a:t>obliquity</a:t>
            </a:r>
            <a:r>
              <a:rPr lang="en-US" dirty="0">
                <a:solidFill>
                  <a:schemeClr val="bg2"/>
                </a:solidFill>
              </a:rPr>
              <a:t>) and changes in the </a:t>
            </a:r>
            <a:r>
              <a:rPr lang="en-US" dirty="0">
                <a:solidFill>
                  <a:schemeClr val="bg2"/>
                </a:solidFill>
                <a:hlinkClick r:id="rId7" tooltip="w:eccentricity (orbit)"/>
              </a:rPr>
              <a:t>eccentricity</a:t>
            </a:r>
            <a:r>
              <a:rPr lang="en-US" dirty="0">
                <a:solidFill>
                  <a:schemeClr val="bg2"/>
                </a:solidFill>
              </a:rPr>
              <a:t> of the Earth's orbit are responsible for causing the observed 100 </a:t>
            </a:r>
            <a:r>
              <a:rPr lang="en-US" dirty="0" err="1">
                <a:solidFill>
                  <a:schemeClr val="bg2"/>
                </a:solidFill>
              </a:rPr>
              <a:t>kyr</a:t>
            </a:r>
            <a:r>
              <a:rPr lang="en-US" dirty="0">
                <a:solidFill>
                  <a:schemeClr val="bg2"/>
                </a:solidFill>
              </a:rPr>
              <a:t> cycle in </a:t>
            </a:r>
            <a:r>
              <a:rPr lang="en-US" dirty="0">
                <a:solidFill>
                  <a:schemeClr val="bg2"/>
                </a:solidFill>
                <a:hlinkClick r:id="rId8" tooltip="w:ice age"/>
              </a:rPr>
              <a:t>ice ages</a:t>
            </a:r>
            <a:r>
              <a:rPr lang="en-US" dirty="0">
                <a:solidFill>
                  <a:schemeClr val="bg2"/>
                </a:solidFill>
              </a:rPr>
              <a:t> by varying the amount of sunlight received by the Earth at different times and locations, particularly high northern </a:t>
            </a:r>
            <a:r>
              <a:rPr lang="en-US" dirty="0">
                <a:solidFill>
                  <a:schemeClr val="bg2"/>
                </a:solidFill>
                <a:hlinkClick r:id="rId9" tooltip="w:latitude"/>
              </a:rPr>
              <a:t>latitude</a:t>
            </a:r>
            <a:r>
              <a:rPr lang="en-US" dirty="0">
                <a:solidFill>
                  <a:schemeClr val="bg2"/>
                </a:solidFill>
              </a:rPr>
              <a:t> summer. These changes in the Earth's orbit are the predictable </a:t>
            </a:r>
            <a:r>
              <a:rPr lang="en-US" dirty="0"/>
              <a:t>consequence of interactions between the Earth, its moon, and the other planets.</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34</a:t>
            </a:fld>
            <a:endParaRPr lang="en-US"/>
          </a:p>
        </p:txBody>
      </p:sp>
    </p:spTree>
    <p:extLst>
      <p:ext uri="{BB962C8B-B14F-4D97-AF65-F5344CB8AC3E}">
        <p14:creationId xmlns:p14="http://schemas.microsoft.com/office/powerpoint/2010/main" val="291961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a:t>
            </a:r>
            <a:r>
              <a:rPr lang="en-US" dirty="0">
                <a:solidFill>
                  <a:schemeClr val="bg2"/>
                </a:solidFill>
              </a:rPr>
              <a:t>to </a:t>
            </a:r>
            <a:r>
              <a:rPr lang="en-US" dirty="0" err="1">
                <a:solidFill>
                  <a:schemeClr val="bg2"/>
                </a:solidFill>
                <a:hlinkClick r:id="rId3" tooltip="w:Milankovitch cycles"/>
              </a:rPr>
              <a:t>Milankovitch</a:t>
            </a:r>
            <a:r>
              <a:rPr lang="en-US" dirty="0">
                <a:solidFill>
                  <a:schemeClr val="bg2"/>
                </a:solidFill>
                <a:hlinkClick r:id="rId3" tooltip="w:Milankovitch cycles"/>
              </a:rPr>
              <a:t> Theory</a:t>
            </a:r>
            <a:r>
              <a:rPr lang="en-US" dirty="0">
                <a:solidFill>
                  <a:schemeClr val="bg2"/>
                </a:solidFill>
              </a:rPr>
              <a:t>, the </a:t>
            </a:r>
            <a:r>
              <a:rPr lang="en-US" dirty="0">
                <a:solidFill>
                  <a:schemeClr val="bg2"/>
                </a:solidFill>
                <a:hlinkClick r:id="rId4" tooltip="w:precession"/>
              </a:rPr>
              <a:t>precession</a:t>
            </a:r>
            <a:r>
              <a:rPr lang="en-US" dirty="0">
                <a:solidFill>
                  <a:schemeClr val="bg2"/>
                </a:solidFill>
              </a:rPr>
              <a:t> of the </a:t>
            </a:r>
            <a:r>
              <a:rPr lang="en-US" dirty="0">
                <a:solidFill>
                  <a:schemeClr val="bg2"/>
                </a:solidFill>
                <a:hlinkClick r:id="rId5" tooltip="w:equinox"/>
              </a:rPr>
              <a:t>equinoxes</a:t>
            </a:r>
            <a:r>
              <a:rPr lang="en-US" dirty="0">
                <a:solidFill>
                  <a:schemeClr val="bg2"/>
                </a:solidFill>
              </a:rPr>
              <a:t>, variations in the tilt of the Earth's axis (</a:t>
            </a:r>
            <a:r>
              <a:rPr lang="en-US" dirty="0">
                <a:solidFill>
                  <a:schemeClr val="bg2"/>
                </a:solidFill>
                <a:hlinkClick r:id="rId6" tooltip="w:obliquity"/>
              </a:rPr>
              <a:t>obliquity</a:t>
            </a:r>
            <a:r>
              <a:rPr lang="en-US" dirty="0">
                <a:solidFill>
                  <a:schemeClr val="bg2"/>
                </a:solidFill>
              </a:rPr>
              <a:t>) and changes in the </a:t>
            </a:r>
            <a:r>
              <a:rPr lang="en-US" dirty="0">
                <a:solidFill>
                  <a:schemeClr val="bg2"/>
                </a:solidFill>
                <a:hlinkClick r:id="rId7" tooltip="w:eccentricity (orbit)"/>
              </a:rPr>
              <a:t>eccentricity</a:t>
            </a:r>
            <a:r>
              <a:rPr lang="en-US" dirty="0">
                <a:solidFill>
                  <a:schemeClr val="bg2"/>
                </a:solidFill>
              </a:rPr>
              <a:t> of the Earth's orbit are responsible for causing the observed 100 </a:t>
            </a:r>
            <a:r>
              <a:rPr lang="en-US" dirty="0" err="1">
                <a:solidFill>
                  <a:schemeClr val="bg2"/>
                </a:solidFill>
              </a:rPr>
              <a:t>kyr</a:t>
            </a:r>
            <a:r>
              <a:rPr lang="en-US" dirty="0">
                <a:solidFill>
                  <a:schemeClr val="bg2"/>
                </a:solidFill>
              </a:rPr>
              <a:t> cycle in </a:t>
            </a:r>
            <a:r>
              <a:rPr lang="en-US" dirty="0">
                <a:solidFill>
                  <a:schemeClr val="bg2"/>
                </a:solidFill>
                <a:hlinkClick r:id="rId8" tooltip="w:ice age"/>
              </a:rPr>
              <a:t>ice ages</a:t>
            </a:r>
            <a:r>
              <a:rPr lang="en-US" dirty="0">
                <a:solidFill>
                  <a:schemeClr val="bg2"/>
                </a:solidFill>
              </a:rPr>
              <a:t> by varying the amount of sunlight received by the Earth at different times and locations, particularly high northern </a:t>
            </a:r>
            <a:r>
              <a:rPr lang="en-US" dirty="0">
                <a:solidFill>
                  <a:schemeClr val="bg2"/>
                </a:solidFill>
                <a:hlinkClick r:id="rId9" tooltip="w:latitude"/>
              </a:rPr>
              <a:t>latitude</a:t>
            </a:r>
            <a:r>
              <a:rPr lang="en-US" dirty="0">
                <a:solidFill>
                  <a:schemeClr val="bg2"/>
                </a:solidFill>
              </a:rPr>
              <a:t> summer. These changes in the Earth's orbit are the predictable </a:t>
            </a:r>
            <a:r>
              <a:rPr lang="en-US" dirty="0"/>
              <a:t>consequence of interactions between the Earth, its moon, and the other planets.</a:t>
            </a:r>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35</a:t>
            </a:fld>
            <a:endParaRPr lang="en-US"/>
          </a:p>
        </p:txBody>
      </p:sp>
    </p:spTree>
    <p:extLst>
      <p:ext uri="{BB962C8B-B14F-4D97-AF65-F5344CB8AC3E}">
        <p14:creationId xmlns:p14="http://schemas.microsoft.com/office/powerpoint/2010/main" val="1543231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D1E"/>
                </a:solidFill>
                <a:effectLst/>
                <a:latin typeface="Open Sans" panose="020B0606030504020204" pitchFamily="34" charset="0"/>
              </a:rPr>
              <a:t>Ice core data from Antarctica. EPICA (European Project for Ice Coring in Antarctica) Dome C (EDC) in Antarctica.</a:t>
            </a:r>
            <a:endParaRPr lang="en-US" dirty="0"/>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36</a:t>
            </a:fld>
            <a:endParaRPr lang="en-US"/>
          </a:p>
        </p:txBody>
      </p:sp>
    </p:spTree>
    <p:extLst>
      <p:ext uri="{BB962C8B-B14F-4D97-AF65-F5344CB8AC3E}">
        <p14:creationId xmlns:p14="http://schemas.microsoft.com/office/powerpoint/2010/main" val="658937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Cold</a:t>
            </a:r>
            <a:r>
              <a:rPr lang="en-US" baseline="0" dirty="0"/>
              <a:t> T leads to drier land and thus more dust.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37</a:t>
            </a:fld>
            <a:endParaRPr lang="en-US"/>
          </a:p>
        </p:txBody>
      </p:sp>
    </p:spTree>
    <p:extLst>
      <p:ext uri="{BB962C8B-B14F-4D97-AF65-F5344CB8AC3E}">
        <p14:creationId xmlns:p14="http://schemas.microsoft.com/office/powerpoint/2010/main" val="80363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2</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36472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41</a:t>
            </a:fld>
            <a:endParaRPr lang="en-US"/>
          </a:p>
        </p:txBody>
      </p:sp>
    </p:spTree>
    <p:extLst>
      <p:ext uri="{BB962C8B-B14F-4D97-AF65-F5344CB8AC3E}">
        <p14:creationId xmlns:p14="http://schemas.microsoft.com/office/powerpoint/2010/main" val="3450484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42</a:t>
            </a:fld>
            <a:endParaRPr lang="en-US"/>
          </a:p>
        </p:txBody>
      </p:sp>
    </p:spTree>
    <p:extLst>
      <p:ext uri="{BB962C8B-B14F-4D97-AF65-F5344CB8AC3E}">
        <p14:creationId xmlns:p14="http://schemas.microsoft.com/office/powerpoint/2010/main" val="424959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316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48</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70406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304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3</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535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pPr/>
              <a:t>4</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4276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Luminosity increases about 10% per 1 Billion</a:t>
            </a:r>
            <a:r>
              <a:rPr lang="en-US" baseline="0" dirty="0"/>
              <a:t> yrs. </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8</a:t>
            </a:fld>
            <a:endParaRPr lang="en-US"/>
          </a:p>
        </p:txBody>
      </p:sp>
    </p:spTree>
    <p:extLst>
      <p:ext uri="{BB962C8B-B14F-4D97-AF65-F5344CB8AC3E}">
        <p14:creationId xmlns:p14="http://schemas.microsoft.com/office/powerpoint/2010/main" val="4184409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Continents are formed by the movements of tectonic plates (Earth’s crust, the outermost 20-80km layer). Read </a:t>
            </a:r>
            <a:r>
              <a:rPr lang="en-US" b="1" dirty="0"/>
              <a:t>Chowdhury</a:t>
            </a:r>
            <a:r>
              <a:rPr lang="en-US" dirty="0"/>
              <a:t> et al. (2021, PNAS) to learn more. </a:t>
            </a:r>
          </a:p>
        </p:txBody>
      </p:sp>
      <p:sp>
        <p:nvSpPr>
          <p:cNvPr id="4" name="Slide Number Placeholder 3"/>
          <p:cNvSpPr>
            <a:spLocks noGrp="1"/>
          </p:cNvSpPr>
          <p:nvPr>
            <p:ph type="sldNum" sz="quarter" idx="5"/>
          </p:nvPr>
        </p:nvSpPr>
        <p:spPr/>
        <p:txBody>
          <a:bodyPr/>
          <a:lstStyle/>
          <a:p>
            <a:pPr>
              <a:defRPr/>
            </a:pPr>
            <a:fld id="{FC439EA0-10C5-4545-84AF-D3416603DAC4}" type="slidenum">
              <a:rPr lang="en-US" smtClean="0"/>
              <a:pPr>
                <a:defRPr/>
              </a:pPr>
              <a:t>10</a:t>
            </a:fld>
            <a:endParaRPr lang="en-US"/>
          </a:p>
        </p:txBody>
      </p:sp>
    </p:spTree>
    <p:extLst>
      <p:ext uri="{BB962C8B-B14F-4D97-AF65-F5344CB8AC3E}">
        <p14:creationId xmlns:p14="http://schemas.microsoft.com/office/powerpoint/2010/main" val="347911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Land plants only became widespread after 400Ma, during the Devonian (D) period, and their diversification (along with the evolution of leaves) may have been partially driven by a decrease in CO</a:t>
            </a:r>
            <a:r>
              <a:rPr lang="en-US" baseline="-25000" dirty="0"/>
              <a:t>2</a:t>
            </a:r>
            <a:r>
              <a:rPr lang="en-US" dirty="0"/>
              <a:t> concentration.</a:t>
            </a:r>
            <a:r>
              <a:rPr lang="en-US" baseline="30000" dirty="0">
                <a:hlinkClick r:id="rId3"/>
              </a:rPr>
              <a:t>[28]</a:t>
            </a:r>
            <a:r>
              <a:rPr lang="en-US" dirty="0"/>
              <a:t> Towards the right-hand side of the graph the sun gradually approaches modern levels of solar output, while vegetation spreads, removing large amounts of CO</a:t>
            </a:r>
            <a:r>
              <a:rPr lang="en-US" baseline="-25000" dirty="0"/>
              <a:t>2</a:t>
            </a:r>
            <a:r>
              <a:rPr lang="en-US" dirty="0"/>
              <a:t> from the atmosphere. The last 200 million years includes periods of extreme warmth, and sea levels so high that 200 </a:t>
            </a:r>
            <a:r>
              <a:rPr lang="en-US" dirty="0" err="1"/>
              <a:t>metre</a:t>
            </a:r>
            <a:r>
              <a:rPr lang="en-US" dirty="0"/>
              <a:t>-deep shallow seas formed on continental land masses (for example, at 100Ma during the Cretaceous (K) Greenhouse).</a:t>
            </a:r>
            <a:r>
              <a:rPr lang="en-US" baseline="30000" dirty="0">
                <a:hlinkClick r:id="rId3"/>
              </a:rPr>
              <a:t>[29]</a:t>
            </a:r>
            <a:endParaRPr lang="en-US" dirty="0"/>
          </a:p>
        </p:txBody>
      </p:sp>
      <p:sp>
        <p:nvSpPr>
          <p:cNvPr id="4" name="Slide Number Placeholder 3"/>
          <p:cNvSpPr>
            <a:spLocks noGrp="1"/>
          </p:cNvSpPr>
          <p:nvPr>
            <p:ph type="sldNum" sz="quarter" idx="10"/>
          </p:nvPr>
        </p:nvSpPr>
        <p:spPr/>
        <p:txBody>
          <a:bodyPr/>
          <a:lstStyle/>
          <a:p>
            <a:pPr>
              <a:defRPr/>
            </a:pPr>
            <a:fld id="{FC439EA0-10C5-4545-84AF-D3416603DAC4}" type="slidenum">
              <a:rPr lang="en-US" smtClean="0"/>
              <a:pPr>
                <a:defRPr/>
              </a:pPr>
              <a:t>13</a:t>
            </a:fld>
            <a:endParaRPr lang="en-US"/>
          </a:p>
        </p:txBody>
      </p:sp>
    </p:spTree>
    <p:extLst>
      <p:ext uri="{BB962C8B-B14F-4D97-AF65-F5344CB8AC3E}">
        <p14:creationId xmlns:p14="http://schemas.microsoft.com/office/powerpoint/2010/main" val="1692963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Spreading rate hypothesis (also BLAG hypothesis after </a:t>
            </a:r>
            <a:r>
              <a:rPr lang="en-US" b="1" dirty="0" err="1">
                <a:latin typeface="+mn-lt"/>
              </a:rPr>
              <a:t>Berner</a:t>
            </a:r>
            <a:r>
              <a:rPr lang="en-US" b="1" dirty="0">
                <a:latin typeface="+mn-lt"/>
              </a:rPr>
              <a:t>, </a:t>
            </a:r>
            <a:r>
              <a:rPr lang="en-US" b="1" dirty="0" err="1">
                <a:latin typeface="+mn-lt"/>
              </a:rPr>
              <a:t>Lasaga</a:t>
            </a:r>
            <a:r>
              <a:rPr lang="en-US" b="1" dirty="0">
                <a:latin typeface="+mn-lt"/>
              </a:rPr>
              <a:t> und </a:t>
            </a:r>
            <a:r>
              <a:rPr lang="en-US" b="1" dirty="0" err="1">
                <a:latin typeface="+mn-lt"/>
              </a:rPr>
              <a:t>Garrels</a:t>
            </a:r>
            <a:r>
              <a:rPr lang="en-US" b="1" dirty="0">
                <a:latin typeface="+mn-lt"/>
              </a:rPr>
              <a:t>):</a:t>
            </a:r>
          </a:p>
          <a:p>
            <a:r>
              <a:rPr lang="en-US" dirty="0">
                <a:latin typeface="+mn-lt"/>
              </a:rPr>
              <a:t>Changes in the rate of seafloor</a:t>
            </a:r>
            <a:endParaRPr lang="en-US" dirty="0"/>
          </a:p>
        </p:txBody>
      </p:sp>
      <p:sp>
        <p:nvSpPr>
          <p:cNvPr id="4" name="Slide Number Placeholder 3"/>
          <p:cNvSpPr>
            <a:spLocks noGrp="1"/>
          </p:cNvSpPr>
          <p:nvPr>
            <p:ph type="sldNum" sz="quarter" idx="10"/>
          </p:nvPr>
        </p:nvSpPr>
        <p:spPr/>
        <p:txBody>
          <a:bodyPr/>
          <a:lstStyle/>
          <a:p>
            <a:fld id="{588F2C7F-2FA4-40C0-B6C8-A7F132A707CB}" type="slidenum">
              <a:rPr lang="en-US" smtClean="0">
                <a:solidFill>
                  <a:srgbClr val="3333CC"/>
                </a:solidFill>
              </a:rPr>
              <a:pPr/>
              <a:t>20</a:t>
            </a:fld>
            <a:endParaRPr lang="en-US">
              <a:solidFill>
                <a:srgbClr val="3333CC"/>
              </a:solidFill>
            </a:endParaRPr>
          </a:p>
        </p:txBody>
      </p:sp>
    </p:spTree>
    <p:extLst>
      <p:ext uri="{BB962C8B-B14F-4D97-AF65-F5344CB8AC3E}">
        <p14:creationId xmlns:p14="http://schemas.microsoft.com/office/powerpoint/2010/main" val="272565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17FD4C4-8B30-4562-9436-5F16005EE2DA}" type="slidenum">
              <a:rPr lang="en-US" smtClean="0">
                <a:solidFill>
                  <a:srgbClr val="3333CC"/>
                </a:solidFill>
              </a:rPr>
              <a:pPr/>
              <a:t>24</a:t>
            </a:fld>
            <a:endParaRPr lang="en-US">
              <a:solidFill>
                <a:srgbClr val="3333CC"/>
              </a:solidFill>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7616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09AFB-5D0F-4956-BF87-ED5447D493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9E512-8768-44F9-B024-BBCF7052B7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86600" y="6477000"/>
            <a:ext cx="1905000" cy="457200"/>
          </a:xfrm>
          <a:ln/>
        </p:spPr>
        <p:txBody>
          <a:bodyPr/>
          <a:lstStyle>
            <a:lvl1pPr>
              <a:defRPr/>
            </a:lvl1pPr>
          </a:lstStyle>
          <a:p>
            <a:pPr>
              <a:defRPr/>
            </a:pPr>
            <a:fld id="{11004247-48B2-4E85-AE06-0779406BEB7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F3145-591F-4D57-9C77-AD20200BF513}" type="datetimeFigureOut">
              <a:rPr lang="en-US" smtClean="0"/>
              <a:pPr/>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64D02-137D-4173-AC51-B78C87841C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0E2252-DC90-4F93-A9C6-28482CF310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A842F-4C99-4FF3-8840-EDECEE0536E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17E3C9-D458-47E9-BCCE-DA97E6E414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48E97C-CCD0-459D-99F7-2EC0432F17E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49640CD-6733-4245-94CF-37DCF0A05F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3D888B-6ABA-4BA3-9FCF-DC437E39B76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0A9076-AB29-4057-82A4-5F56B4C466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89" r:id="rId1"/>
    <p:sldLayoutId id="2147483700"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srcRect/>
          <a:tile tx="0" ty="0" sx="100000" sy="100000" flip="none" algn="tl"/>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mn-lt"/>
              </a:defRPr>
            </a:lvl1pPr>
          </a:lstStyle>
          <a:p>
            <a:pPr>
              <a:defRPr/>
            </a:pPr>
            <a:fld id="{BED9348E-23E2-4CF1-B9E1-78B4AABFB950}" type="slidenum">
              <a:rPr lang="en-US" smtClean="0">
                <a:solidFill>
                  <a:srgbClr val="000000"/>
                </a:solidFill>
              </a:rPr>
              <a:pPr>
                <a:defRPr/>
              </a:pPr>
              <a:t>‹#›</a:t>
            </a:fld>
            <a:endParaRPr lang="en-US" dirty="0">
              <a:solidFill>
                <a:srgbClr val="000000"/>
              </a:solidFill>
            </a:endParaRPr>
          </a:p>
        </p:txBody>
      </p:sp>
    </p:spTree>
  </p:cSld>
  <p:clrMap bg1="dk2" tx1="lt1" bg2="dk1" tx2="lt2" accent1="accent1" accent2="accent2" accent3="accent3" accent4="accent4" accent5="accent5" accent6="accent6" hlink="hlink" folHlink="folHlink"/>
  <p:sldLayoutIdLst>
    <p:sldLayoutId id="2147483757" r:id="rId1"/>
    <p:sldLayoutId id="2147483776" r:id="rId2"/>
    <p:sldLayoutId id="2147483777"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en.wikipedia.org/wiki/Glacial_period" TargetMode="External"/><Relationship Id="rId3" Type="http://schemas.openxmlformats.org/officeDocument/2006/relationships/hyperlink" Target="http://en.wikipedia.org/wiki/Temperature" TargetMode="External"/><Relationship Id="rId7" Type="http://schemas.openxmlformats.org/officeDocument/2006/relationships/hyperlink" Target="http://en.wikipedia.org/wiki/Glacier"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en.wikipedia.org/wiki/Ice" TargetMode="External"/><Relationship Id="rId5" Type="http://schemas.openxmlformats.org/officeDocument/2006/relationships/hyperlink" Target="http://en.wikipedia.org/wiki/Ice_sheet" TargetMode="External"/><Relationship Id="rId10" Type="http://schemas.openxmlformats.org/officeDocument/2006/relationships/image" Target="../media/image23.jpeg"/><Relationship Id="rId4" Type="http://schemas.openxmlformats.org/officeDocument/2006/relationships/hyperlink" Target="http://en.wikipedia.org/wiki/Earth" TargetMode="External"/><Relationship Id="rId9" Type="http://schemas.openxmlformats.org/officeDocument/2006/relationships/hyperlink" Target="http://en.wikipedia.org/wiki/Interglacia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late_tectonic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hyperlink" Target="http://en.wikipedia.org/wiki/Atmospheric_circulation" TargetMode="External"/><Relationship Id="rId5" Type="http://schemas.openxmlformats.org/officeDocument/2006/relationships/hyperlink" Target="http://en.wikipedia.org/wiki/Ocean_currents" TargetMode="External"/><Relationship Id="rId4" Type="http://schemas.openxmlformats.org/officeDocument/2006/relationships/hyperlink" Target="http://en.wikipedia.org/wiki/Wind"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First_World_War" TargetMode="External"/><Relationship Id="rId13" Type="http://schemas.openxmlformats.org/officeDocument/2006/relationships/image" Target="../media/image24.jpeg"/><Relationship Id="rId18" Type="http://schemas.openxmlformats.org/officeDocument/2006/relationships/hyperlink" Target="http://en.wikipedia.org/wiki/ice_age" TargetMode="External"/><Relationship Id="rId3" Type="http://schemas.openxmlformats.org/officeDocument/2006/relationships/hyperlink" Target="http://en.wikipedia.org/wiki/Earth" TargetMode="External"/><Relationship Id="rId7" Type="http://schemas.openxmlformats.org/officeDocument/2006/relationships/hyperlink" Target="http://en.wikipedia.org/wiki/Milutin_Milankovi%C4%87" TargetMode="External"/><Relationship Id="rId12" Type="http://schemas.openxmlformats.org/officeDocument/2006/relationships/hyperlink" Target="http://en.wikipedia.org/wiki/Orbital_forcing" TargetMode="External"/><Relationship Id="rId17" Type="http://schemas.openxmlformats.org/officeDocument/2006/relationships/hyperlink" Target="http://en.wikipedia.org/wiki/eccentricity_(orbit)" TargetMode="External"/><Relationship Id="rId2" Type="http://schemas.openxmlformats.org/officeDocument/2006/relationships/notesSlide" Target="../notesSlides/notesSlide11.xml"/><Relationship Id="rId16" Type="http://schemas.openxmlformats.org/officeDocument/2006/relationships/hyperlink" Target="http://en.wikipedia.org/wiki/obliquity" TargetMode="External"/><Relationship Id="rId1" Type="http://schemas.openxmlformats.org/officeDocument/2006/relationships/slideLayout" Target="../slideLayouts/slideLayout12.xml"/><Relationship Id="rId6" Type="http://schemas.openxmlformats.org/officeDocument/2006/relationships/hyperlink" Target="http://en.wikipedia.org/wiki/Astronomy" TargetMode="External"/><Relationship Id="rId11" Type="http://schemas.openxmlformats.org/officeDocument/2006/relationships/hyperlink" Target="http://en.wikipedia.org/wiki/Precession" TargetMode="External"/><Relationship Id="rId5" Type="http://schemas.openxmlformats.org/officeDocument/2006/relationships/hyperlink" Target="http://en.wikipedia.org/wiki/Geophysics" TargetMode="External"/><Relationship Id="rId15" Type="http://schemas.openxmlformats.org/officeDocument/2006/relationships/hyperlink" Target="http://en.wikipedia.org/wiki/precession" TargetMode="External"/><Relationship Id="rId10" Type="http://schemas.openxmlformats.org/officeDocument/2006/relationships/hyperlink" Target="http://en.wikipedia.org/wiki/Axial_tilt" TargetMode="External"/><Relationship Id="rId4" Type="http://schemas.openxmlformats.org/officeDocument/2006/relationships/hyperlink" Target="http://en.wikipedia.org/wiki/Serbia" TargetMode="External"/><Relationship Id="rId9" Type="http://schemas.openxmlformats.org/officeDocument/2006/relationships/hyperlink" Target="http://en.wikipedia.org/wiki/Eccentricity_(orbit)" TargetMode="External"/><Relationship Id="rId14" Type="http://schemas.openxmlformats.org/officeDocument/2006/relationships/hyperlink" Target="http://en.wikipedia.org/wiki/Milankovitch_cycles"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feature=player_detailpage&amp;v=6lbJrvtxWNE"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Ecliptic"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en.wikipedia.org/wiki/Insol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en.wikipedia.org/wiki/Insolation"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Ice_sheet" TargetMode="External"/><Relationship Id="rId2" Type="http://schemas.openxmlformats.org/officeDocument/2006/relationships/hyperlink" Target="http://en.wikipedia.org/wiki/Earth" TargetMode="Externa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hyperlink" Target="http://en.wikipedia.org/wiki/Last_glacial_period" TargetMode="External"/><Relationship Id="rId4" Type="http://schemas.openxmlformats.org/officeDocument/2006/relationships/hyperlink" Target="http://en.wikipedia.org/wiki/Last_Glacial_Maximu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474662"/>
            <a:ext cx="9144000" cy="1201738"/>
          </a:xfrm>
          <a:prstGeom prst="rect">
            <a:avLst/>
          </a:prstGeom>
          <a:effectLst>
            <a:outerShdw blurRad="50800" dist="38100" dir="2700000" algn="tl" rotWithShape="0">
              <a:prstClr val="black"/>
            </a:outerShdw>
          </a:effectLst>
        </p:spPr>
        <p:txBody>
          <a:bodyPr/>
          <a:lstStyle/>
          <a:p>
            <a:pPr>
              <a:defRPr/>
            </a:pPr>
            <a:r>
              <a:rPr lang="en-US" sz="1800" b="1" dirty="0">
                <a:solidFill>
                  <a:schemeClr val="accent6"/>
                </a:solidFill>
                <a:latin typeface="Arial" charset="0"/>
                <a:cs typeface="Times New Roman" pitchFamily="18" charset="0"/>
              </a:rPr>
              <a:t>A ATM551: </a:t>
            </a:r>
            <a:r>
              <a:rPr lang="en-US" sz="2400" b="1" dirty="0">
                <a:solidFill>
                  <a:schemeClr val="accent6"/>
                </a:solidFill>
                <a:latin typeface="Arial" charset="0"/>
                <a:cs typeface="Times New Roman" pitchFamily="18" charset="0"/>
              </a:rPr>
              <a:t>Fundamentals of Earth’s Climate, Lecture #3</a:t>
            </a:r>
            <a:br>
              <a:rPr lang="en-US" sz="3200" b="1" dirty="0">
                <a:latin typeface="Arial" charset="0"/>
                <a:cs typeface="Times New Roman" pitchFamily="18" charset="0"/>
              </a:rPr>
            </a:br>
            <a:br>
              <a:rPr lang="en-US" sz="3200" b="1" dirty="0">
                <a:latin typeface="Arial" charset="0"/>
                <a:cs typeface="Times New Roman" pitchFamily="18" charset="0"/>
              </a:rPr>
            </a:br>
            <a:r>
              <a:rPr lang="en-US" sz="3200" b="1" dirty="0">
                <a:latin typeface="Arial" charset="0"/>
                <a:cs typeface="Times New Roman" pitchFamily="18" charset="0"/>
              </a:rPr>
              <a:t>The Evolution o</a:t>
            </a:r>
            <a:r>
              <a:rPr lang="en-US" sz="3600" b="1" dirty="0">
                <a:latin typeface="Arial" charset="0"/>
                <a:cs typeface="Times New Roman" pitchFamily="18" charset="0"/>
              </a:rPr>
              <a:t>f Earth’s Climate </a:t>
            </a:r>
            <a:br>
              <a:rPr lang="en-US" sz="3600" b="1" dirty="0">
                <a:latin typeface="Arial" charset="0"/>
                <a:cs typeface="Times New Roman" pitchFamily="18" charset="0"/>
              </a:rPr>
            </a:br>
            <a:r>
              <a:rPr lang="en-US" sz="3600" b="1" dirty="0">
                <a:latin typeface="Arial" charset="0"/>
                <a:cs typeface="Times New Roman" pitchFamily="18" charset="0"/>
              </a:rPr>
              <a:t>over its History </a:t>
            </a:r>
            <a:endParaRPr lang="en-US" sz="4800" b="1" dirty="0">
              <a:latin typeface="Arial" charset="0"/>
              <a:ea typeface="SimSun" pitchFamily="2" charset="-122"/>
            </a:endParaRPr>
          </a:p>
        </p:txBody>
      </p:sp>
      <p:sp>
        <p:nvSpPr>
          <p:cNvPr id="3075" name="Rectangle 3"/>
          <p:cNvSpPr>
            <a:spLocks noGrp="1" noChangeArrowheads="1"/>
          </p:cNvSpPr>
          <p:nvPr>
            <p:ph type="subTitle" idx="4294967295"/>
          </p:nvPr>
        </p:nvSpPr>
        <p:spPr bwMode="auto">
          <a:xfrm>
            <a:off x="304800" y="1752600"/>
            <a:ext cx="8410575" cy="3810000"/>
          </a:xfrm>
          <a:prstGeom prst="rect">
            <a:avLst/>
          </a:prstGeom>
          <a:noFill/>
          <a:ln>
            <a:miter lim="800000"/>
            <a:headEnd/>
            <a:tailEnd/>
          </a:ln>
        </p:spPr>
        <p:txBody>
          <a:bodyPr/>
          <a:lstStyle/>
          <a:p>
            <a:pPr algn="ctr">
              <a:lnSpc>
                <a:spcPct val="80000"/>
              </a:lnSpc>
              <a:spcBef>
                <a:spcPct val="0"/>
              </a:spcBef>
              <a:buFontTx/>
              <a:buNone/>
            </a:pPr>
            <a:endParaRPr lang="en-US" sz="2800" b="1" dirty="0">
              <a:solidFill>
                <a:schemeClr val="tx2"/>
              </a:solidFill>
              <a:latin typeface="Arial" charset="0"/>
            </a:endParaRPr>
          </a:p>
          <a:p>
            <a:pPr algn="ctr">
              <a:lnSpc>
                <a:spcPct val="80000"/>
              </a:lnSpc>
              <a:buFontTx/>
              <a:buNone/>
            </a:pPr>
            <a:endParaRPr lang="en-US" sz="8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24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1600" b="1" dirty="0">
              <a:solidFill>
                <a:schemeClr val="tx2"/>
              </a:solidFill>
              <a:latin typeface="Arial" charset="0"/>
              <a:cs typeface="Times New Roman" pitchFamily="18" charset="0"/>
            </a:endParaRPr>
          </a:p>
          <a:p>
            <a:pPr algn="ctr">
              <a:lnSpc>
                <a:spcPct val="80000"/>
              </a:lnSpc>
              <a:buFontTx/>
              <a:buNone/>
            </a:pPr>
            <a:endParaRPr lang="en-US" sz="2800" b="1" dirty="0">
              <a:solidFill>
                <a:schemeClr val="tx2"/>
              </a:solidFill>
              <a:latin typeface="Arial" charset="0"/>
              <a:cs typeface="Times New Roman" pitchFamily="18" charset="0"/>
            </a:endParaRPr>
          </a:p>
          <a:p>
            <a:pPr algn="ctr">
              <a:lnSpc>
                <a:spcPct val="80000"/>
              </a:lnSpc>
              <a:buFontTx/>
              <a:buNone/>
            </a:pPr>
            <a:r>
              <a:rPr lang="en-US" sz="2800" b="1" dirty="0">
                <a:solidFill>
                  <a:schemeClr val="bg2"/>
                </a:solidFill>
                <a:latin typeface="Arial" charset="0"/>
                <a:cs typeface="Times New Roman" pitchFamily="18" charset="0"/>
              </a:rPr>
              <a:t>Reading Assignments: </a:t>
            </a:r>
          </a:p>
          <a:p>
            <a:pPr algn="ctr">
              <a:lnSpc>
                <a:spcPct val="80000"/>
              </a:lnSpc>
              <a:buFontTx/>
              <a:buNone/>
            </a:pPr>
            <a:endParaRPr lang="en-US" sz="2000" b="1" dirty="0">
              <a:solidFill>
                <a:schemeClr val="bg2"/>
              </a:solidFill>
              <a:latin typeface="Arial" charset="0"/>
              <a:cs typeface="Times New Roman" pitchFamily="18" charset="0"/>
            </a:endParaRPr>
          </a:p>
          <a:p>
            <a:pPr algn="ctr">
              <a:lnSpc>
                <a:spcPct val="80000"/>
              </a:lnSpc>
              <a:buFontTx/>
              <a:buNone/>
            </a:pPr>
            <a:r>
              <a:rPr lang="en-US" sz="2000" b="1" dirty="0">
                <a:solidFill>
                  <a:schemeClr val="bg2"/>
                </a:solidFill>
                <a:latin typeface="Arial" charset="0"/>
                <a:cs typeface="Times New Roman" pitchFamily="18" charset="0"/>
              </a:rPr>
              <a:t>Chapter 9  and Chapter 12 of Hartmann’s GPC (2</a:t>
            </a:r>
            <a:r>
              <a:rPr lang="en-US" sz="2000" b="1" baseline="30000" dirty="0">
                <a:solidFill>
                  <a:schemeClr val="bg2"/>
                </a:solidFill>
                <a:latin typeface="Arial" charset="0"/>
                <a:cs typeface="Times New Roman" pitchFamily="18" charset="0"/>
              </a:rPr>
              <a:t>nd</a:t>
            </a:r>
            <a:r>
              <a:rPr lang="en-US" sz="2000" b="1" dirty="0">
                <a:solidFill>
                  <a:schemeClr val="bg2"/>
                </a:solidFill>
                <a:latin typeface="Arial" charset="0"/>
                <a:cs typeface="Times New Roman" pitchFamily="18" charset="0"/>
              </a:rPr>
              <a:t> Ed.)</a:t>
            </a:r>
            <a:endParaRPr lang="en-US" sz="1400" b="1" dirty="0">
              <a:solidFill>
                <a:schemeClr val="bg2"/>
              </a:solidFill>
              <a:latin typeface="Arial" charset="0"/>
              <a:cs typeface="Times New Roman" pitchFamily="18" charset="0"/>
            </a:endParaRPr>
          </a:p>
          <a:p>
            <a:pPr algn="ctr">
              <a:lnSpc>
                <a:spcPct val="80000"/>
              </a:lnSpc>
              <a:buFontTx/>
              <a:buNone/>
            </a:pPr>
            <a:endParaRPr lang="en-US" sz="1800" b="1" dirty="0">
              <a:solidFill>
                <a:schemeClr val="bg2"/>
              </a:solidFill>
              <a:latin typeface="Microsoft Sans Serif" pitchFamily="34" charset="0"/>
            </a:endParaRPr>
          </a:p>
          <a:p>
            <a:pPr algn="ctr">
              <a:lnSpc>
                <a:spcPct val="80000"/>
              </a:lnSpc>
              <a:buFontTx/>
              <a:buNone/>
            </a:pPr>
            <a:r>
              <a:rPr lang="en-US" sz="1800" b="1" dirty="0">
                <a:solidFill>
                  <a:schemeClr val="bg2"/>
                </a:solidFill>
                <a:latin typeface="Microsoft Sans Serif" pitchFamily="34" charset="0"/>
              </a:rPr>
              <a:t>(or Sections 5.3-5.5 of the UCL online textbook and</a:t>
            </a:r>
          </a:p>
          <a:p>
            <a:pPr algn="ctr">
              <a:lnSpc>
                <a:spcPct val="80000"/>
              </a:lnSpc>
              <a:buFontTx/>
              <a:buNone/>
            </a:pPr>
            <a:r>
              <a:rPr lang="en-US" sz="1800" b="1" dirty="0">
                <a:solidFill>
                  <a:schemeClr val="bg2"/>
                </a:solidFill>
                <a:latin typeface="Microsoft Sans Serif" pitchFamily="34" charset="0"/>
              </a:rPr>
              <a:t>Chapter 9 of the AMS textbook on Climate Studies, available online</a:t>
            </a:r>
          </a:p>
          <a:p>
            <a:pPr algn="ctr">
              <a:lnSpc>
                <a:spcPct val="80000"/>
              </a:lnSpc>
              <a:buFontTx/>
              <a:buNone/>
            </a:pPr>
            <a:r>
              <a:rPr lang="en-US" sz="1800" b="1" dirty="0">
                <a:solidFill>
                  <a:schemeClr val="bg2"/>
                </a:solidFill>
                <a:latin typeface="Microsoft Sans Serif" pitchFamily="34" charset="0"/>
              </a:rPr>
              <a:t>at the ATM551 webpage under </a:t>
            </a:r>
            <a:r>
              <a:rPr lang="en-US" sz="1800" b="1" dirty="0" err="1">
                <a:solidFill>
                  <a:schemeClr val="bg2"/>
                </a:solidFill>
                <a:latin typeface="Microsoft Sans Serif" pitchFamily="34" charset="0"/>
              </a:rPr>
              <a:t>OtherReadingMaterials</a:t>
            </a:r>
            <a:r>
              <a:rPr lang="en-US" sz="1800" b="1" dirty="0">
                <a:solidFill>
                  <a:schemeClr val="bg2"/>
                </a:solidFill>
                <a:latin typeface="Microsoft Sans Serif" pitchFamily="34" charset="0"/>
              </a:rPr>
              <a:t>/)</a:t>
            </a:r>
            <a:endParaRPr lang="en-US" sz="1800" b="1" dirty="0">
              <a:solidFill>
                <a:schemeClr val="bg2"/>
              </a:solidFill>
              <a:latin typeface="Arial" charset="0"/>
              <a:cs typeface="Times New Roman" pitchFamily="18" charset="0"/>
            </a:endParaRPr>
          </a:p>
          <a:p>
            <a:pPr algn="ctr">
              <a:lnSpc>
                <a:spcPct val="80000"/>
              </a:lnSpc>
              <a:buFontTx/>
              <a:buNone/>
            </a:pPr>
            <a:endParaRPr lang="en-US" dirty="0">
              <a:solidFill>
                <a:schemeClr val="tx2"/>
              </a:solidFill>
              <a:latin typeface="Arial" charset="0"/>
              <a:cs typeface="Times New Roman" pitchFamily="18" charset="0"/>
            </a:endParaRPr>
          </a:p>
          <a:p>
            <a:pPr algn="ctr">
              <a:lnSpc>
                <a:spcPct val="80000"/>
              </a:lnSpc>
              <a:buFontTx/>
              <a:buNone/>
            </a:pPr>
            <a:endParaRPr lang="en-US" dirty="0">
              <a:solidFill>
                <a:schemeClr val="tx2"/>
              </a:solidFill>
              <a:latin typeface="Arial" charset="0"/>
              <a:cs typeface="Times New Roman" pitchFamily="18" charset="0"/>
            </a:endParaRPr>
          </a:p>
          <a:p>
            <a:pPr algn="ctr">
              <a:lnSpc>
                <a:spcPct val="80000"/>
              </a:lnSpc>
              <a:buFontTx/>
              <a:buNone/>
            </a:pPr>
            <a:endParaRPr lang="en-US" sz="2000" dirty="0">
              <a:latin typeface="Arial Narrow" pitchFamily="34" charset="0"/>
            </a:endParaRP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1</a:t>
            </a:fld>
            <a:endParaRPr lang="en-US"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2">
            <a:extLst>
              <a:ext uri="{FF2B5EF4-FFF2-40B4-BE49-F238E27FC236}">
                <a16:creationId xmlns:a16="http://schemas.microsoft.com/office/drawing/2014/main" id="{3A6FD977-1A16-4829-B363-2710D72908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000"/>
          <a:stretch/>
        </p:blipFill>
        <p:spPr bwMode="auto">
          <a:xfrm>
            <a:off x="571500" y="152400"/>
            <a:ext cx="8191500"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63F9147-AFEA-4F50-AF57-F8BFC6339A6E}"/>
              </a:ext>
            </a:extLst>
          </p:cNvPr>
          <p:cNvSpPr txBox="1"/>
          <p:nvPr/>
        </p:nvSpPr>
        <p:spPr>
          <a:xfrm>
            <a:off x="5580604" y="4367986"/>
            <a:ext cx="3029996" cy="2185214"/>
          </a:xfrm>
          <a:prstGeom prst="rect">
            <a:avLst/>
          </a:prstGeom>
          <a:noFill/>
        </p:spPr>
        <p:txBody>
          <a:bodyPr wrap="none" rtlCol="0">
            <a:spAutoFit/>
          </a:bodyPr>
          <a:lstStyle/>
          <a:p>
            <a:r>
              <a:rPr lang="en-US" sz="2400" b="1" dirty="0">
                <a:solidFill>
                  <a:srgbClr val="FF0000"/>
                </a:solidFill>
              </a:rPr>
              <a:t>Evolution of Continents</a:t>
            </a:r>
          </a:p>
          <a:p>
            <a:r>
              <a:rPr lang="en-US" sz="1800" b="1" dirty="0"/>
              <a:t>Earliest continent ~3.2 </a:t>
            </a:r>
            <a:r>
              <a:rPr lang="en-US" sz="1800" b="1" dirty="0" err="1"/>
              <a:t>Gya</a:t>
            </a:r>
            <a:endParaRPr lang="en-US" sz="1800" b="1" dirty="0"/>
          </a:p>
          <a:p>
            <a:r>
              <a:rPr lang="en-US" sz="1600" b="1" dirty="0"/>
              <a:t>(Chowdhury et al. 2021)</a:t>
            </a:r>
          </a:p>
          <a:p>
            <a:endParaRPr lang="en-US" sz="2400" b="1" dirty="0">
              <a:solidFill>
                <a:srgbClr val="FF0000"/>
              </a:solidFill>
            </a:endParaRPr>
          </a:p>
          <a:p>
            <a:r>
              <a:rPr lang="en-US" sz="1800" b="1" dirty="0"/>
              <a:t>Source: Wikipedia</a:t>
            </a:r>
          </a:p>
          <a:p>
            <a:endParaRPr lang="en-US" sz="1800" b="1" dirty="0"/>
          </a:p>
          <a:p>
            <a:r>
              <a:rPr lang="en-US" sz="1800" b="1" dirty="0"/>
              <a:t>1 </a:t>
            </a:r>
            <a:r>
              <a:rPr lang="en-US" sz="1800" b="1" dirty="0" err="1"/>
              <a:t>Gya</a:t>
            </a:r>
            <a:r>
              <a:rPr lang="en-US" sz="1800" b="1" dirty="0"/>
              <a:t> = 1 Billion year ago</a:t>
            </a:r>
          </a:p>
        </p:txBody>
      </p:sp>
      <p:sp>
        <p:nvSpPr>
          <p:cNvPr id="3" name="Oval 2">
            <a:extLst>
              <a:ext uri="{FF2B5EF4-FFF2-40B4-BE49-F238E27FC236}">
                <a16:creationId xmlns:a16="http://schemas.microsoft.com/office/drawing/2014/main" id="{04079A58-B079-E2AC-8500-49C42DC3B97C}"/>
              </a:ext>
            </a:extLst>
          </p:cNvPr>
          <p:cNvSpPr/>
          <p:nvPr/>
        </p:nvSpPr>
        <p:spPr bwMode="auto">
          <a:xfrm>
            <a:off x="7086600" y="3646516"/>
            <a:ext cx="1447800" cy="609600"/>
          </a:xfrm>
          <a:prstGeom prst="ellipse">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extLst>
      <p:ext uri="{BB962C8B-B14F-4D97-AF65-F5344CB8AC3E}">
        <p14:creationId xmlns:p14="http://schemas.microsoft.com/office/powerpoint/2010/main" val="41927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762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Controls on Global-mean Temperature  </a:t>
            </a: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6" name="Rectangle 3"/>
          <p:cNvSpPr txBox="1">
            <a:spLocks noChangeArrowheads="1"/>
          </p:cNvSpPr>
          <p:nvPr/>
        </p:nvSpPr>
        <p:spPr bwMode="auto">
          <a:xfrm>
            <a:off x="0" y="685800"/>
            <a:ext cx="8915400" cy="6172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Absorbed solar radiation is balanced by out-going longwave</a:t>
            </a:r>
          </a:p>
          <a:p>
            <a:pPr marL="342900" indent="-342900" algn="l">
              <a:spcBef>
                <a:spcPct val="20000"/>
              </a:spcBef>
              <a:defRPr/>
            </a:pPr>
            <a:r>
              <a:rPr lang="en-US" sz="2400" b="1" kern="0" dirty="0">
                <a:solidFill>
                  <a:schemeClr val="tx2"/>
                </a:solidFill>
                <a:latin typeface="Microsoft Sans Serif" pitchFamily="34" charset="0"/>
              </a:rPr>
              <a:t>	radiation:  </a:t>
            </a: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r>
              <a:rPr lang="en-US" sz="1800" b="1" kern="0" dirty="0">
                <a:latin typeface="Microsoft Sans Serif" pitchFamily="34" charset="0"/>
              </a:rPr>
              <a:t>         </a:t>
            </a:r>
          </a:p>
          <a:p>
            <a:pPr marL="342900" indent="-342900" algn="l">
              <a:spcBef>
                <a:spcPct val="20000"/>
              </a:spcBef>
              <a:defRPr/>
            </a:pPr>
            <a:endParaRPr lang="en-US" sz="1800" b="1" kern="0" dirty="0">
              <a:latin typeface="Microsoft Sans Serif" pitchFamily="34" charset="0"/>
            </a:endParaRPr>
          </a:p>
          <a:p>
            <a:pPr marL="342900" indent="-342900" algn="l">
              <a:spcBef>
                <a:spcPct val="20000"/>
              </a:spcBef>
              <a:defRPr/>
            </a:pPr>
            <a:endParaRPr lang="en-US" sz="1800" b="1" kern="0" dirty="0">
              <a:latin typeface="Microsoft Sans Serif" pitchFamily="34" charset="0"/>
            </a:endParaRPr>
          </a:p>
          <a:p>
            <a:pPr marL="342900" indent="-342900" algn="l">
              <a:spcBef>
                <a:spcPct val="20000"/>
              </a:spcBef>
              <a:buFont typeface="Arial" pitchFamily="34" charset="0"/>
              <a:buChar char="•"/>
              <a:defRPr/>
            </a:pPr>
            <a:endParaRPr lang="en-US" sz="1600" b="1" kern="0" dirty="0">
              <a:solidFill>
                <a:schemeClr val="tx2"/>
              </a:solidFill>
              <a:latin typeface="Microsoft Sans Serif" pitchFamily="34" charset="0"/>
            </a:endParaRPr>
          </a:p>
          <a:p>
            <a:pPr marL="342900" indent="-342900" algn="l">
              <a:spcBef>
                <a:spcPct val="20000"/>
              </a:spcBef>
              <a:defRPr/>
            </a:pPr>
            <a:r>
              <a:rPr lang="en-US" sz="1800" b="1" kern="0" dirty="0">
                <a:latin typeface="Microsoft Sans Serif" pitchFamily="34" charset="0"/>
              </a:rPr>
              <a:t>	Where   </a:t>
            </a:r>
          </a:p>
          <a:p>
            <a:pPr marL="342900" indent="-342900" algn="l">
              <a:spcBef>
                <a:spcPct val="20000"/>
              </a:spcBef>
              <a:defRPr/>
            </a:pPr>
            <a:r>
              <a:rPr lang="en-US" sz="1600" b="1" kern="0" dirty="0">
                <a:latin typeface="Microsoft Sans Serif" pitchFamily="34" charset="0"/>
              </a:rPr>
              <a:t>	</a:t>
            </a:r>
            <a:r>
              <a:rPr lang="en-US" sz="1600" b="1" i="1" kern="0" dirty="0">
                <a:solidFill>
                  <a:schemeClr val="tx2"/>
                </a:solidFill>
                <a:latin typeface="Microsoft Sans Serif" pitchFamily="34" charset="0"/>
              </a:rPr>
              <a:t>S</a:t>
            </a:r>
            <a:r>
              <a:rPr lang="en-US" sz="1600" b="1" kern="0" dirty="0">
                <a:solidFill>
                  <a:schemeClr val="tx2"/>
                </a:solidFill>
                <a:latin typeface="Microsoft Sans Serif" pitchFamily="34" charset="0"/>
              </a:rPr>
              <a:t>  = the solar constant, changes with time</a:t>
            </a:r>
            <a:endParaRPr lang="en-US" sz="1600" b="1" kern="0" dirty="0">
              <a:latin typeface="Microsoft Sans Serif" pitchFamily="34" charset="0"/>
            </a:endParaRPr>
          </a:p>
          <a:p>
            <a:pPr marL="342900" indent="-342900" algn="l">
              <a:spcBef>
                <a:spcPct val="20000"/>
              </a:spcBef>
              <a:defRPr/>
            </a:pPr>
            <a:r>
              <a:rPr lang="en-US" sz="1600" b="1" kern="0" dirty="0">
                <a:latin typeface="Microsoft Sans Serif" pitchFamily="34" charset="0"/>
              </a:rPr>
              <a:t>	</a:t>
            </a:r>
            <a:r>
              <a:rPr lang="en-US" sz="1800" b="1" kern="0" dirty="0">
                <a:solidFill>
                  <a:schemeClr val="tx2"/>
                </a:solidFill>
                <a:latin typeface="Microsoft Sans Serif" pitchFamily="34" charset="0"/>
                <a:sym typeface="Symbol"/>
              </a:rPr>
              <a:t></a:t>
            </a:r>
            <a:r>
              <a:rPr lang="en-US" sz="1600" b="1" kern="0" dirty="0">
                <a:solidFill>
                  <a:schemeClr val="tx2"/>
                </a:solidFill>
                <a:latin typeface="Microsoft Sans Serif" pitchFamily="34" charset="0"/>
                <a:sym typeface="Symbol"/>
              </a:rPr>
              <a:t>  = Earth’s planetary albedo,  changes with time and climate</a:t>
            </a:r>
            <a:endParaRPr lang="en-US" sz="1600" b="1" kern="0" dirty="0">
              <a:latin typeface="Microsoft Sans Serif" pitchFamily="34" charset="0"/>
              <a:sym typeface="Symbol"/>
            </a:endParaRPr>
          </a:p>
          <a:p>
            <a:pPr marL="342900" indent="-342900" algn="l">
              <a:spcBef>
                <a:spcPct val="20000"/>
              </a:spcBef>
              <a:defRPr/>
            </a:pPr>
            <a:r>
              <a:rPr lang="en-US" sz="1600" b="1" kern="0" dirty="0">
                <a:latin typeface="Microsoft Sans Serif" pitchFamily="34" charset="0"/>
                <a:sym typeface="Symbol"/>
              </a:rPr>
              <a:t>	</a:t>
            </a:r>
            <a:r>
              <a:rPr lang="en-US" sz="1600" b="1" i="1" kern="0" dirty="0">
                <a:latin typeface="Microsoft Sans Serif" pitchFamily="34" charset="0"/>
                <a:sym typeface="Symbol"/>
              </a:rPr>
              <a:t>r</a:t>
            </a:r>
            <a:r>
              <a:rPr lang="en-US" sz="1600" b="1" kern="0" dirty="0">
                <a:latin typeface="Microsoft Sans Serif" pitchFamily="34" charset="0"/>
                <a:sym typeface="Symbol"/>
              </a:rPr>
              <a:t>   = Earth’s radius (6.371 x10</a:t>
            </a:r>
            <a:r>
              <a:rPr lang="en-US" sz="1600" b="1" kern="0" baseline="30000" dirty="0">
                <a:latin typeface="Microsoft Sans Serif" pitchFamily="34" charset="0"/>
                <a:sym typeface="Symbol"/>
              </a:rPr>
              <a:t>6</a:t>
            </a:r>
            <a:r>
              <a:rPr lang="en-US" sz="1600" b="1" kern="0" dirty="0">
                <a:latin typeface="Microsoft Sans Serif" pitchFamily="34" charset="0"/>
                <a:sym typeface="Symbol"/>
              </a:rPr>
              <a:t>m)</a:t>
            </a:r>
          </a:p>
          <a:p>
            <a:pPr marL="342900" indent="-342900" algn="l">
              <a:spcBef>
                <a:spcPct val="20000"/>
              </a:spcBef>
              <a:defRPr/>
            </a:pPr>
            <a:r>
              <a:rPr lang="en-US" sz="1600" b="1" kern="0" dirty="0">
                <a:latin typeface="Microsoft Sans Serif" pitchFamily="34" charset="0"/>
                <a:sym typeface="Symbol"/>
              </a:rPr>
              <a:t>	</a:t>
            </a:r>
            <a:r>
              <a:rPr lang="en-US" sz="1800" b="1" kern="0" dirty="0">
                <a:solidFill>
                  <a:schemeClr val="tx2"/>
                </a:solidFill>
                <a:latin typeface="Microsoft Sans Serif" pitchFamily="34" charset="0"/>
                <a:sym typeface="Symbol"/>
              </a:rPr>
              <a:t>  </a:t>
            </a:r>
            <a:r>
              <a:rPr lang="en-US" sz="1600" b="1" kern="0" dirty="0">
                <a:solidFill>
                  <a:schemeClr val="tx2"/>
                </a:solidFill>
                <a:latin typeface="Microsoft Sans Serif" pitchFamily="34" charset="0"/>
                <a:sym typeface="Symbol"/>
              </a:rPr>
              <a:t>= Earth’s effective emissivity, decreases with increasing CO</a:t>
            </a:r>
            <a:r>
              <a:rPr lang="en-US" sz="1200" b="1" kern="0" dirty="0">
                <a:solidFill>
                  <a:schemeClr val="tx2"/>
                </a:solidFill>
                <a:latin typeface="Microsoft Sans Serif" pitchFamily="34" charset="0"/>
                <a:sym typeface="Symbol"/>
              </a:rPr>
              <a:t>2</a:t>
            </a:r>
            <a:r>
              <a:rPr lang="en-US" sz="1600" b="1" kern="0" dirty="0">
                <a:solidFill>
                  <a:schemeClr val="tx2"/>
                </a:solidFill>
                <a:latin typeface="Microsoft Sans Serif" pitchFamily="34" charset="0"/>
                <a:sym typeface="Symbol"/>
              </a:rPr>
              <a:t> levels. </a:t>
            </a:r>
            <a:r>
              <a:rPr lang="en-US" sz="1800" b="1" kern="0" dirty="0">
                <a:latin typeface="Microsoft Sans Serif" pitchFamily="34" charset="0"/>
                <a:sym typeface="Symbol"/>
              </a:rPr>
              <a:t>	</a:t>
            </a:r>
            <a:r>
              <a:rPr lang="en-US" sz="1800" baseline="30000" dirty="0">
                <a:sym typeface="Symbol"/>
              </a:rPr>
              <a:t> </a:t>
            </a:r>
          </a:p>
          <a:p>
            <a:pPr marL="342900" indent="-342900" algn="l">
              <a:spcBef>
                <a:spcPct val="20000"/>
              </a:spcBef>
              <a:defRPr/>
            </a:pPr>
            <a:r>
              <a:rPr lang="en-US" sz="1800" b="1" dirty="0">
                <a:sym typeface="Symbol"/>
              </a:rPr>
              <a:t>	</a:t>
            </a:r>
            <a:r>
              <a:rPr lang="en-US" sz="1800" dirty="0"/>
              <a:t>  = the Stefan-Boltzmann constant—approximately 5.67×10</a:t>
            </a:r>
            <a:r>
              <a:rPr lang="en-US" sz="1800" baseline="30000" dirty="0"/>
              <a:t>−8</a:t>
            </a:r>
            <a:r>
              <a:rPr lang="en-US" sz="1800" dirty="0"/>
              <a:t> J·K</a:t>
            </a:r>
            <a:r>
              <a:rPr lang="en-US" sz="1800" baseline="30000" dirty="0"/>
              <a:t>−4</a:t>
            </a:r>
            <a:r>
              <a:rPr lang="en-US" sz="1800" dirty="0"/>
              <a:t>·m</a:t>
            </a:r>
            <a:r>
              <a:rPr lang="en-US" sz="1800" baseline="30000" dirty="0"/>
              <a:t>−2</a:t>
            </a:r>
            <a:r>
              <a:rPr lang="en-US" sz="1800" dirty="0"/>
              <a:t>·s</a:t>
            </a:r>
            <a:r>
              <a:rPr lang="en-US" sz="1800" baseline="30000" dirty="0"/>
              <a:t>−1</a:t>
            </a:r>
          </a:p>
          <a:p>
            <a:pPr marL="342900" indent="-342900" algn="l">
              <a:spcBef>
                <a:spcPct val="20000"/>
              </a:spcBef>
              <a:defRPr/>
            </a:pPr>
            <a:r>
              <a:rPr lang="en-US" sz="1800" b="1" dirty="0">
                <a:solidFill>
                  <a:schemeClr val="tx2"/>
                </a:solidFill>
              </a:rPr>
              <a:t>	</a:t>
            </a:r>
            <a:r>
              <a:rPr lang="en-US" sz="2000" b="1" dirty="0">
                <a:solidFill>
                  <a:schemeClr val="tx2"/>
                </a:solidFill>
              </a:rPr>
              <a:t>The global-mean T increases with </a:t>
            </a:r>
            <a:r>
              <a:rPr lang="en-US" sz="2400" b="1" i="1" dirty="0">
                <a:solidFill>
                  <a:schemeClr val="tx2"/>
                </a:solidFill>
              </a:rPr>
              <a:t>S</a:t>
            </a:r>
            <a:r>
              <a:rPr lang="en-US" sz="2000" b="1" dirty="0">
                <a:solidFill>
                  <a:schemeClr val="tx2"/>
                </a:solidFill>
              </a:rPr>
              <a:t>, but decreases with </a:t>
            </a:r>
            <a:r>
              <a:rPr lang="en-US" b="1" kern="0" dirty="0">
                <a:solidFill>
                  <a:schemeClr val="tx2"/>
                </a:solidFill>
                <a:latin typeface="Microsoft Sans Serif" pitchFamily="34" charset="0"/>
                <a:sym typeface="Symbol"/>
              </a:rPr>
              <a:t></a:t>
            </a:r>
            <a:r>
              <a:rPr lang="en-US" sz="2000" b="1" kern="0" dirty="0">
                <a:solidFill>
                  <a:schemeClr val="tx2"/>
                </a:solidFill>
                <a:latin typeface="Microsoft Sans Serif" pitchFamily="34" charset="0"/>
                <a:sym typeface="Symbol"/>
              </a:rPr>
              <a:t> and </a:t>
            </a:r>
            <a:r>
              <a:rPr lang="en-US" b="1" kern="0" dirty="0">
                <a:solidFill>
                  <a:schemeClr val="tx2"/>
                </a:solidFill>
                <a:latin typeface="Microsoft Sans Serif" pitchFamily="34" charset="0"/>
                <a:sym typeface="Symbol"/>
              </a:rPr>
              <a:t></a:t>
            </a:r>
            <a:r>
              <a:rPr lang="en-US" sz="2000" b="1" kern="0" dirty="0">
                <a:solidFill>
                  <a:schemeClr val="tx2"/>
                </a:solidFill>
                <a:latin typeface="Microsoft Sans Serif" pitchFamily="34" charset="0"/>
                <a:sym typeface="Symbol"/>
              </a:rPr>
              <a:t>.</a:t>
            </a:r>
            <a:r>
              <a:rPr lang="en-US" sz="2000" b="1" kern="0" dirty="0">
                <a:latin typeface="Microsoft Sans Serif" pitchFamily="34" charset="0"/>
                <a:sym typeface="Symbol"/>
              </a:rPr>
              <a:t> </a:t>
            </a:r>
            <a:endParaRPr lang="en-US" sz="2000" b="1" dirty="0">
              <a:solidFill>
                <a:schemeClr val="tx2"/>
              </a:solidFill>
            </a:endParaRPr>
          </a:p>
          <a:p>
            <a:pPr marL="342900" indent="-342900" algn="l">
              <a:spcBef>
                <a:spcPct val="20000"/>
              </a:spcBef>
              <a:defRPr/>
            </a:pPr>
            <a:endParaRPr lang="en-US" sz="1800" b="1" kern="0" dirty="0">
              <a:latin typeface="Microsoft Sans Serif" pitchFamily="34" charset="0"/>
            </a:endParaRPr>
          </a:p>
        </p:txBody>
      </p:sp>
      <mc:AlternateContent xmlns:mc="http://schemas.openxmlformats.org/markup-compatibility/2006" xmlns:a14="http://schemas.microsoft.com/office/drawing/2010/main">
        <mc:Choice Requires="a14">
          <p:sp>
            <p:nvSpPr>
              <p:cNvPr id="4" name="Object 6">
                <a:extLst>
                  <a:ext uri="{FF2B5EF4-FFF2-40B4-BE49-F238E27FC236}">
                    <a16:creationId xmlns:a16="http://schemas.microsoft.com/office/drawing/2014/main" id="{C5D4D2B0-67AE-29D4-F752-9A9CB1EF26E8}"/>
                  </a:ext>
                </a:extLst>
              </p:cNvPr>
              <p:cNvSpPr txBox="1"/>
              <p:nvPr/>
            </p:nvSpPr>
            <p:spPr bwMode="auto">
              <a:xfrm>
                <a:off x="2514600" y="1295400"/>
                <a:ext cx="5865813" cy="2819400"/>
              </a:xfrm>
              <a:prstGeom prst="rect">
                <a:avLst/>
              </a:prstGeom>
              <a:solidFill>
                <a:schemeClr val="tx1"/>
              </a:solidFill>
            </p:spPr>
            <p:txBody>
              <a:bodyPr>
                <a:normAutofit/>
              </a:bodyPr>
              <a:lstStyle/>
              <a:p>
                <a:pPr/>
                <a14:m>
                  <m:oMathPara xmlns:m="http://schemas.openxmlformats.org/officeDocument/2006/math">
                    <m:oMathParaPr>
                      <m:jc m:val="left"/>
                    </m:oMathParaPr>
                    <m:oMath xmlns:m="http://schemas.openxmlformats.org/officeDocument/2006/math">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r>
                        <a:rPr lang="en-US" sz="3200" i="1">
                          <a:solidFill>
                            <a:srgbClr val="000000"/>
                          </a:solidFill>
                          <a:latin typeface="Cambria Math" panose="02040503050406030204" pitchFamily="18" charset="0"/>
                        </a:rPr>
                        <m:t>𝜋</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𝑟</m:t>
                          </m:r>
                        </m:e>
                        <m:sup>
                          <m:r>
                            <a:rPr lang="en-US" sz="3200" i="1">
                              <a:solidFill>
                                <a:srgbClr val="000000"/>
                              </a:solidFill>
                              <a:latin typeface="Cambria Math" panose="02040503050406030204" pitchFamily="18" charset="0"/>
                            </a:rPr>
                            <m:t>2</m:t>
                          </m:r>
                        </m:sup>
                      </m:sSup>
                      <m:r>
                        <a:rPr lang="en-US" sz="3200" i="1">
                          <a:solidFill>
                            <a:srgbClr val="000000"/>
                          </a:solidFill>
                          <a:latin typeface="Cambria Math" panose="02040503050406030204" pitchFamily="18" charset="0"/>
                        </a:rPr>
                        <m:t>=4</m:t>
                      </m:r>
                      <m:r>
                        <a:rPr lang="en-US" sz="3200" i="1">
                          <a:solidFill>
                            <a:srgbClr val="000000"/>
                          </a:solidFill>
                          <a:latin typeface="Cambria Math" panose="02040503050406030204" pitchFamily="18" charset="0"/>
                        </a:rPr>
                        <m:t>𝜋</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𝑟</m:t>
                          </m:r>
                        </m:e>
                        <m:sup>
                          <m:r>
                            <a:rPr lang="en-US" sz="3200" i="1">
                              <a:solidFill>
                                <a:srgbClr val="000000"/>
                              </a:solidFill>
                              <a:latin typeface="Cambria Math" panose="02040503050406030204" pitchFamily="18" charset="0"/>
                            </a:rPr>
                            <m:t>2</m:t>
                          </m:r>
                        </m:sup>
                      </m:sSup>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𝑇</m:t>
                          </m:r>
                        </m:e>
                        <m:sup>
                          <m:r>
                            <a:rPr lang="en-US" sz="3200" i="1">
                              <a:solidFill>
                                <a:srgbClr val="000000"/>
                              </a:solidFill>
                              <a:latin typeface="Cambria Math" panose="02040503050406030204" pitchFamily="18" charset="0"/>
                            </a:rPr>
                            <m:t>4</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𝑜𝑟</m:t>
                      </m:r>
                    </m:oMath>
                    <m:oMath xmlns:m="http://schemas.openxmlformats.org/officeDocument/2006/math">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r>
                        <a:rPr lang="en-US" sz="3200" i="1">
                          <a:solidFill>
                            <a:srgbClr val="000000"/>
                          </a:solidFill>
                          <a:latin typeface="Cambria Math" panose="02040503050406030204" pitchFamily="18" charset="0"/>
                        </a:rPr>
                        <m:t>=4</m:t>
                      </m:r>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sSup>
                        <m:sSupPr>
                          <m:ctrlPr>
                            <a:rPr lang="en-US" sz="3200" i="1">
                              <a:solidFill>
                                <a:srgbClr val="000000"/>
                              </a:solidFill>
                              <a:latin typeface="Cambria Math" panose="02040503050406030204" pitchFamily="18" charset="0"/>
                            </a:rPr>
                          </m:ctrlPr>
                        </m:sSupPr>
                        <m:e>
                          <m:r>
                            <a:rPr lang="en-US" sz="3200" i="1">
                              <a:solidFill>
                                <a:srgbClr val="000000"/>
                              </a:solidFill>
                              <a:latin typeface="Cambria Math" panose="02040503050406030204" pitchFamily="18" charset="0"/>
                            </a:rPr>
                            <m:t>𝑇</m:t>
                          </m:r>
                        </m:e>
                        <m:sup>
                          <m:r>
                            <a:rPr lang="en-US" sz="3200" i="1">
                              <a:solidFill>
                                <a:srgbClr val="000000"/>
                              </a:solidFill>
                              <a:latin typeface="Cambria Math" panose="02040503050406030204" pitchFamily="18" charset="0"/>
                            </a:rPr>
                            <m:t>4</m:t>
                          </m:r>
                        </m:sup>
                      </m:sSup>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𝑎𝑛𝑑</m:t>
                      </m:r>
                    </m:oMath>
                    <m:oMath xmlns:m="http://schemas.openxmlformats.org/officeDocument/2006/math">
                      <m:r>
                        <a:rPr lang="en-US" sz="3200" i="1">
                          <a:solidFill>
                            <a:srgbClr val="000000"/>
                          </a:solidFill>
                          <a:latin typeface="Cambria Math" panose="02040503050406030204" pitchFamily="18" charset="0"/>
                        </a:rPr>
                        <m:t>𝑇</m:t>
                      </m:r>
                      <m:r>
                        <a:rPr lang="en-US" sz="3200" i="1">
                          <a:solidFill>
                            <a:srgbClr val="000000"/>
                          </a:solidFill>
                          <a:latin typeface="Cambria Math" panose="02040503050406030204" pitchFamily="18" charset="0"/>
                        </a:rPr>
                        <m:t>=</m:t>
                      </m:r>
                      <m:rad>
                        <m:radPr>
                          <m:ctrlPr>
                            <a:rPr lang="en-US" sz="3200" i="1">
                              <a:solidFill>
                                <a:srgbClr val="000000"/>
                              </a:solidFill>
                              <a:latin typeface="Cambria Math" panose="02040503050406030204" pitchFamily="18" charset="0"/>
                            </a:rPr>
                          </m:ctrlPr>
                        </m:radPr>
                        <m:deg>
                          <m:r>
                            <a:rPr lang="en-US" sz="3200" i="1">
                              <a:solidFill>
                                <a:srgbClr val="000000"/>
                              </a:solidFill>
                              <a:latin typeface="Cambria Math" panose="02040503050406030204" pitchFamily="18" charset="0"/>
                            </a:rPr>
                            <m:t>4</m:t>
                          </m:r>
                        </m:deg>
                        <m:e>
                          <m:f>
                            <m:fPr>
                              <m:ctrlPr>
                                <a:rPr lang="en-US" sz="3200" i="1">
                                  <a:solidFill>
                                    <a:srgbClr val="000000"/>
                                  </a:solidFill>
                                  <a:latin typeface="Cambria Math" panose="02040503050406030204" pitchFamily="18" charset="0"/>
                                </a:rPr>
                              </m:ctrlPr>
                            </m:fPr>
                            <m:num>
                              <m:r>
                                <a:rPr lang="en-US" sz="3200" i="1">
                                  <a:solidFill>
                                    <a:srgbClr val="000000"/>
                                  </a:solidFill>
                                  <a:latin typeface="Cambria Math" panose="02040503050406030204" pitchFamily="18" charset="0"/>
                                </a:rPr>
                                <m:t>(1−</m:t>
                              </m:r>
                              <m:r>
                                <a:rPr lang="en-US" sz="3200" i="1" smtClean="0">
                                  <a:solidFill>
                                    <a:srgbClr val="FF0000"/>
                                  </a:solidFill>
                                  <a:latin typeface="Cambria Math" panose="02040503050406030204" pitchFamily="18" charset="0"/>
                                </a:rPr>
                                <m:t>𝛼</m:t>
                              </m:r>
                              <m:r>
                                <a:rPr lang="en-US" sz="3200" i="1">
                                  <a:solidFill>
                                    <a:srgbClr val="000000"/>
                                  </a:solidFill>
                                  <a:latin typeface="Cambria Math" panose="02040503050406030204" pitchFamily="18" charset="0"/>
                                </a:rPr>
                                <m:t>)</m:t>
                              </m:r>
                              <m:r>
                                <a:rPr lang="en-US" sz="3200" i="1">
                                  <a:solidFill>
                                    <a:srgbClr val="000000"/>
                                  </a:solidFill>
                                  <a:latin typeface="Cambria Math" panose="02040503050406030204" pitchFamily="18" charset="0"/>
                                </a:rPr>
                                <m:t>𝑆</m:t>
                              </m:r>
                            </m:num>
                            <m:den>
                              <m:r>
                                <a:rPr lang="en-US" sz="3200" i="1">
                                  <a:solidFill>
                                    <a:srgbClr val="000000"/>
                                  </a:solidFill>
                                  <a:latin typeface="Cambria Math" panose="02040503050406030204" pitchFamily="18" charset="0"/>
                                </a:rPr>
                                <m:t>4</m:t>
                              </m:r>
                              <m:r>
                                <a:rPr lang="en-US" sz="3200" i="1" smtClean="0">
                                  <a:solidFill>
                                    <a:srgbClr val="FF0000"/>
                                  </a:solidFill>
                                  <a:latin typeface="Cambria Math" panose="02040503050406030204" pitchFamily="18" charset="0"/>
                                </a:rPr>
                                <m:t>𝜀</m:t>
                              </m:r>
                              <m:r>
                                <a:rPr lang="en-US" sz="3200" i="1">
                                  <a:solidFill>
                                    <a:srgbClr val="000000"/>
                                  </a:solidFill>
                                  <a:latin typeface="Cambria Math" panose="02040503050406030204" pitchFamily="18" charset="0"/>
                                </a:rPr>
                                <m:t>𝜎</m:t>
                              </m:r>
                            </m:den>
                          </m:f>
                        </m:e>
                      </m:rad>
                    </m:oMath>
                  </m:oMathPara>
                </a14:m>
                <a:endParaRPr lang="en-US" sz="3200" dirty="0"/>
              </a:p>
            </p:txBody>
          </p:sp>
        </mc:Choice>
        <mc:Fallback xmlns="">
          <p:sp>
            <p:nvSpPr>
              <p:cNvPr id="4" name="Object 6">
                <a:extLst>
                  <a:ext uri="{FF2B5EF4-FFF2-40B4-BE49-F238E27FC236}">
                    <a16:creationId xmlns:a16="http://schemas.microsoft.com/office/drawing/2014/main" id="{C5D4D2B0-67AE-29D4-F752-9A9CB1EF26E8}"/>
                  </a:ext>
                </a:extLst>
              </p:cNvPr>
              <p:cNvSpPr txBox="1">
                <a:spLocks noRot="1" noChangeAspect="1" noMove="1" noResize="1" noEditPoints="1" noAdjustHandles="1" noChangeArrowheads="1" noChangeShapeType="1" noTextEdit="1"/>
              </p:cNvSpPr>
              <p:nvPr/>
            </p:nvSpPr>
            <p:spPr bwMode="auto">
              <a:xfrm>
                <a:off x="2514600" y="1295400"/>
                <a:ext cx="5865813" cy="2819400"/>
              </a:xfrm>
              <a:prstGeom prst="rect">
                <a:avLst/>
              </a:prstGeom>
              <a:blipFill>
                <a:blip r:embed="rId2"/>
                <a:stretch>
                  <a:fillRect/>
                </a:stretch>
              </a:blipFill>
            </p:spPr>
            <p:txBody>
              <a:bodyPr/>
              <a:lstStyle/>
              <a:p>
                <a:r>
                  <a:rPr lang="en-US">
                    <a:noFill/>
                  </a:rPr>
                  <a:t> </a:t>
                </a:r>
              </a:p>
            </p:txBody>
          </p:sp>
        </mc:Fallback>
      </mc:AlternateContent>
      <p:pic>
        <p:nvPicPr>
          <p:cNvPr id="67588" name="Picture 4" descr="http://www.nasa.gov/centers/langley/images/content/106974main_budget.jpg"/>
          <p:cNvPicPr>
            <a:picLocks noChangeAspect="1" noChangeArrowheads="1"/>
          </p:cNvPicPr>
          <p:nvPr/>
        </p:nvPicPr>
        <p:blipFill>
          <a:blip r:embed="rId3" cstate="print"/>
          <a:srcRect/>
          <a:stretch>
            <a:fillRect/>
          </a:stretch>
        </p:blipFill>
        <p:spPr bwMode="auto">
          <a:xfrm>
            <a:off x="6172200" y="2971800"/>
            <a:ext cx="2857500" cy="2171701"/>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866" name="Picture 2"/>
          <p:cNvPicPr>
            <a:picLocks noChangeAspect="1" noChangeArrowheads="1"/>
          </p:cNvPicPr>
          <p:nvPr/>
        </p:nvPicPr>
        <p:blipFill>
          <a:blip r:embed="rId2" cstate="print"/>
          <a:srcRect/>
          <a:stretch>
            <a:fillRect/>
          </a:stretch>
        </p:blipFill>
        <p:spPr bwMode="auto">
          <a:xfrm>
            <a:off x="0" y="969164"/>
            <a:ext cx="9144000" cy="3755236"/>
          </a:xfrm>
          <a:prstGeom prst="rect">
            <a:avLst/>
          </a:prstGeom>
          <a:noFill/>
          <a:ln w="9525">
            <a:noFill/>
            <a:miter lim="800000"/>
            <a:headEnd/>
            <a:tailEnd/>
          </a:ln>
        </p:spPr>
      </p:pic>
      <p:sp>
        <p:nvSpPr>
          <p:cNvPr id="3" name="TextBox 2"/>
          <p:cNvSpPr txBox="1"/>
          <p:nvPr/>
        </p:nvSpPr>
        <p:spPr>
          <a:xfrm>
            <a:off x="76200" y="4800600"/>
            <a:ext cx="9067800" cy="461665"/>
          </a:xfrm>
          <a:prstGeom prst="rect">
            <a:avLst/>
          </a:prstGeom>
          <a:noFill/>
        </p:spPr>
        <p:txBody>
          <a:bodyPr wrap="square" rtlCol="0">
            <a:spAutoFit/>
          </a:bodyPr>
          <a:lstStyle/>
          <a:p>
            <a:pPr algn="l"/>
            <a:r>
              <a:rPr lang="en-US" sz="2400" b="1" dirty="0">
                <a:solidFill>
                  <a:schemeClr val="tx2"/>
                </a:solidFill>
              </a:rPr>
              <a:t>Ice-albedo feedback </a:t>
            </a:r>
            <a:r>
              <a:rPr lang="en-US" sz="2400" b="1" dirty="0"/>
              <a:t>accelerated the formation and melting of the snowball</a:t>
            </a:r>
            <a:r>
              <a:rPr lang="en-US" sz="2400" b="1" dirty="0">
                <a:solidFill>
                  <a:schemeClr val="tx2"/>
                </a:solidFill>
              </a:rPr>
              <a:t> </a:t>
            </a:r>
            <a:endParaRPr lang="en-US" b="1" dirty="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http://www.americanthinker.com/%231%20CO2EarthHistory.gif"/>
          <p:cNvPicPr>
            <a:picLocks noChangeAspect="1" noChangeArrowheads="1"/>
          </p:cNvPicPr>
          <p:nvPr/>
        </p:nvPicPr>
        <p:blipFill>
          <a:blip r:embed="rId3" cstate="print"/>
          <a:srcRect/>
          <a:stretch>
            <a:fillRect/>
          </a:stretch>
        </p:blipFill>
        <p:spPr bwMode="auto">
          <a:xfrm>
            <a:off x="65388" y="872490"/>
            <a:ext cx="8991052" cy="5680710"/>
          </a:xfrm>
          <a:prstGeom prst="rect">
            <a:avLst/>
          </a:prstGeom>
          <a:solidFill>
            <a:schemeClr val="tx1"/>
          </a:solidFill>
        </p:spPr>
      </p:pic>
      <p:sp>
        <p:nvSpPr>
          <p:cNvPr id="3" name="Rectangle 2"/>
          <p:cNvSpPr txBox="1">
            <a:spLocks noChangeArrowheads="1"/>
          </p:cNvSpPr>
          <p:nvPr/>
        </p:nvSpPr>
        <p:spPr>
          <a:xfrm>
            <a:off x="-19400" y="11028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a:solidFill>
                  <a:schemeClr val="tx2"/>
                </a:solidFill>
                <a:latin typeface="Arial" charset="0"/>
                <a:ea typeface="SimSun" pitchFamily="2" charset="-122"/>
                <a:cs typeface="+mj-cs"/>
              </a:rPr>
              <a:t>Historical Evolution of CO</a:t>
            </a:r>
            <a:r>
              <a:rPr lang="en-US" sz="2400" b="1" kern="0" dirty="0">
                <a:solidFill>
                  <a:schemeClr val="tx2"/>
                </a:solidFill>
                <a:latin typeface="Arial" charset="0"/>
                <a:ea typeface="SimSun" pitchFamily="2" charset="-122"/>
                <a:cs typeface="+mj-cs"/>
              </a:rPr>
              <a:t>2</a:t>
            </a:r>
            <a:r>
              <a:rPr lang="en-US" sz="3200" b="1" kern="0" dirty="0">
                <a:solidFill>
                  <a:schemeClr val="tx2"/>
                </a:solidFill>
                <a:latin typeface="Arial" charset="0"/>
                <a:ea typeface="SimSun" pitchFamily="2" charset="-122"/>
                <a:cs typeface="+mj-cs"/>
              </a:rPr>
              <a:t> and Temperature</a:t>
            </a:r>
            <a:r>
              <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rPr>
              <a:t> </a:t>
            </a:r>
          </a:p>
        </p:txBody>
      </p:sp>
      <p:sp>
        <p:nvSpPr>
          <p:cNvPr id="4"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sp>
        <p:nvSpPr>
          <p:cNvPr id="5" name="TextBox 4"/>
          <p:cNvSpPr txBox="1"/>
          <p:nvPr/>
        </p:nvSpPr>
        <p:spPr>
          <a:xfrm>
            <a:off x="3665536" y="3581400"/>
            <a:ext cx="1808508" cy="400110"/>
          </a:xfrm>
          <a:prstGeom prst="rect">
            <a:avLst/>
          </a:prstGeom>
          <a:noFill/>
        </p:spPr>
        <p:txBody>
          <a:bodyPr wrap="none" rtlCol="0">
            <a:spAutoFit/>
          </a:bodyPr>
          <a:lstStyle/>
          <a:p>
            <a:r>
              <a:rPr lang="en-US" sz="2000" b="1" dirty="0">
                <a:solidFill>
                  <a:schemeClr val="accent2"/>
                </a:solidFill>
              </a:rPr>
              <a:t>Plants appeared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8866D9-8750-42EC-BDEE-1EDF944D2C4A}"/>
              </a:ext>
            </a:extLst>
          </p:cNvPr>
          <p:cNvSpPr>
            <a:spLocks noGrp="1"/>
          </p:cNvSpPr>
          <p:nvPr>
            <p:ph type="sldNum" sz="quarter" idx="12"/>
          </p:nvPr>
        </p:nvSpPr>
        <p:spPr/>
        <p:txBody>
          <a:bodyPr/>
          <a:lstStyle/>
          <a:p>
            <a:pPr>
              <a:defRPr/>
            </a:pPr>
            <a:fld id="{11004247-48B2-4E85-AE06-0779406BEB7B}" type="slidenum">
              <a:rPr lang="en-US" smtClean="0"/>
              <a:pPr>
                <a:defRPr/>
              </a:pPr>
              <a:t>14</a:t>
            </a:fld>
            <a:endParaRPr lang="en-US"/>
          </a:p>
        </p:txBody>
      </p:sp>
      <p:pic>
        <p:nvPicPr>
          <p:cNvPr id="4" name="Picture 3">
            <a:extLst>
              <a:ext uri="{FF2B5EF4-FFF2-40B4-BE49-F238E27FC236}">
                <a16:creationId xmlns:a16="http://schemas.microsoft.com/office/drawing/2014/main" id="{4BB24B7A-FFA7-40AE-A79F-751040EE6C4E}"/>
              </a:ext>
            </a:extLst>
          </p:cNvPr>
          <p:cNvPicPr>
            <a:picLocks noChangeAspect="1"/>
          </p:cNvPicPr>
          <p:nvPr/>
        </p:nvPicPr>
        <p:blipFill>
          <a:blip r:embed="rId2"/>
          <a:stretch>
            <a:fillRect/>
          </a:stretch>
        </p:blipFill>
        <p:spPr>
          <a:xfrm>
            <a:off x="0" y="919338"/>
            <a:ext cx="9144000" cy="5019324"/>
          </a:xfrm>
          <a:prstGeom prst="rect">
            <a:avLst/>
          </a:prstGeom>
        </p:spPr>
      </p:pic>
      <p:sp>
        <p:nvSpPr>
          <p:cNvPr id="5" name="TextBox 4">
            <a:extLst>
              <a:ext uri="{FF2B5EF4-FFF2-40B4-BE49-F238E27FC236}">
                <a16:creationId xmlns:a16="http://schemas.microsoft.com/office/drawing/2014/main" id="{B2A13C42-2F7A-4D56-8392-59328AD0FA52}"/>
              </a:ext>
            </a:extLst>
          </p:cNvPr>
          <p:cNvSpPr txBox="1"/>
          <p:nvPr/>
        </p:nvSpPr>
        <p:spPr>
          <a:xfrm>
            <a:off x="6705600" y="6324600"/>
            <a:ext cx="1598515" cy="369332"/>
          </a:xfrm>
          <a:prstGeom prst="rect">
            <a:avLst/>
          </a:prstGeom>
          <a:noFill/>
        </p:spPr>
        <p:txBody>
          <a:bodyPr wrap="none" rtlCol="0">
            <a:spAutoFit/>
          </a:bodyPr>
          <a:lstStyle/>
          <a:p>
            <a:r>
              <a:rPr lang="en-US" sz="1800" dirty="0"/>
              <a:t>Rae et al. (2021)</a:t>
            </a:r>
          </a:p>
        </p:txBody>
      </p:sp>
    </p:spTree>
    <p:extLst>
      <p:ext uri="{BB962C8B-B14F-4D97-AF65-F5344CB8AC3E}">
        <p14:creationId xmlns:p14="http://schemas.microsoft.com/office/powerpoint/2010/main" val="3840718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15</a:t>
            </a:fld>
            <a:endParaRPr lang="en-US"/>
          </a:p>
        </p:txBody>
      </p:sp>
      <p:pic>
        <p:nvPicPr>
          <p:cNvPr id="413699" name="Picture 3"/>
          <p:cNvPicPr>
            <a:picLocks noChangeAspect="1" noChangeArrowheads="1"/>
          </p:cNvPicPr>
          <p:nvPr/>
        </p:nvPicPr>
        <p:blipFill>
          <a:blip r:embed="rId2" cstate="print"/>
          <a:srcRect/>
          <a:stretch>
            <a:fillRect/>
          </a:stretch>
        </p:blipFill>
        <p:spPr bwMode="auto">
          <a:xfrm>
            <a:off x="168275" y="644525"/>
            <a:ext cx="8807450" cy="55689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16</a:t>
            </a:fld>
            <a:endParaRPr lang="en-US"/>
          </a:p>
        </p:txBody>
      </p:sp>
      <p:pic>
        <p:nvPicPr>
          <p:cNvPr id="414722" name="Picture 2"/>
          <p:cNvPicPr>
            <a:picLocks noChangeAspect="1" noChangeArrowheads="1"/>
          </p:cNvPicPr>
          <p:nvPr/>
        </p:nvPicPr>
        <p:blipFill>
          <a:blip r:embed="rId2" cstate="print"/>
          <a:srcRect/>
          <a:stretch>
            <a:fillRect/>
          </a:stretch>
        </p:blipFill>
        <p:spPr bwMode="auto">
          <a:xfrm>
            <a:off x="196850" y="533400"/>
            <a:ext cx="8750300" cy="579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17</a:t>
            </a:fld>
            <a:endParaRPr lang="en-US"/>
          </a:p>
        </p:txBody>
      </p:sp>
      <p:pic>
        <p:nvPicPr>
          <p:cNvPr id="415746" name="Picture 2"/>
          <p:cNvPicPr>
            <a:picLocks noChangeAspect="1" noChangeArrowheads="1"/>
          </p:cNvPicPr>
          <p:nvPr/>
        </p:nvPicPr>
        <p:blipFill>
          <a:blip r:embed="rId2" cstate="print"/>
          <a:srcRect/>
          <a:stretch>
            <a:fillRect/>
          </a:stretch>
        </p:blipFill>
        <p:spPr bwMode="auto">
          <a:xfrm>
            <a:off x="457200" y="120457"/>
            <a:ext cx="7391400" cy="4925778"/>
          </a:xfrm>
          <a:prstGeom prst="rect">
            <a:avLst/>
          </a:prstGeom>
          <a:noFill/>
          <a:ln w="9525">
            <a:noFill/>
            <a:miter lim="800000"/>
            <a:headEnd/>
            <a:tailEnd/>
          </a:ln>
        </p:spPr>
      </p:pic>
      <p:pic>
        <p:nvPicPr>
          <p:cNvPr id="4" name="Picture 3">
            <a:extLst>
              <a:ext uri="{FF2B5EF4-FFF2-40B4-BE49-F238E27FC236}">
                <a16:creationId xmlns:a16="http://schemas.microsoft.com/office/drawing/2014/main" id="{DA168C84-A539-A0E7-62D1-B68189CD6C1E}"/>
              </a:ext>
            </a:extLst>
          </p:cNvPr>
          <p:cNvPicPr>
            <a:picLocks noChangeAspect="1"/>
          </p:cNvPicPr>
          <p:nvPr/>
        </p:nvPicPr>
        <p:blipFill>
          <a:blip r:embed="rId3"/>
          <a:stretch>
            <a:fillRect/>
          </a:stretch>
        </p:blipFill>
        <p:spPr>
          <a:xfrm>
            <a:off x="490188" y="4724400"/>
            <a:ext cx="7663212" cy="1966665"/>
          </a:xfrm>
          <a:prstGeom prst="rect">
            <a:avLst/>
          </a:prstGeom>
        </p:spPr>
      </p:pic>
      <p:sp>
        <p:nvSpPr>
          <p:cNvPr id="5" name="TextBox 4">
            <a:extLst>
              <a:ext uri="{FF2B5EF4-FFF2-40B4-BE49-F238E27FC236}">
                <a16:creationId xmlns:a16="http://schemas.microsoft.com/office/drawing/2014/main" id="{933FC315-3AC0-8BD8-ABF4-0C75BE471B2E}"/>
              </a:ext>
            </a:extLst>
          </p:cNvPr>
          <p:cNvSpPr txBox="1"/>
          <p:nvPr/>
        </p:nvSpPr>
        <p:spPr>
          <a:xfrm>
            <a:off x="6229761" y="4876800"/>
            <a:ext cx="1257075" cy="338554"/>
          </a:xfrm>
          <a:prstGeom prst="rect">
            <a:avLst/>
          </a:prstGeom>
          <a:noFill/>
        </p:spPr>
        <p:txBody>
          <a:bodyPr wrap="none" rtlCol="0">
            <a:spAutoFit/>
          </a:bodyPr>
          <a:lstStyle/>
          <a:p>
            <a:r>
              <a:rPr lang="en-US" sz="1600" b="1" dirty="0"/>
              <a:t>Berner (1995)</a:t>
            </a:r>
          </a:p>
        </p:txBody>
      </p:sp>
      <p:sp>
        <p:nvSpPr>
          <p:cNvPr id="6" name="TextBox 5">
            <a:extLst>
              <a:ext uri="{FF2B5EF4-FFF2-40B4-BE49-F238E27FC236}">
                <a16:creationId xmlns:a16="http://schemas.microsoft.com/office/drawing/2014/main" id="{4478F8A9-2496-8CB1-B021-C64E8A0CD15E}"/>
              </a:ext>
            </a:extLst>
          </p:cNvPr>
          <p:cNvSpPr txBox="1"/>
          <p:nvPr/>
        </p:nvSpPr>
        <p:spPr>
          <a:xfrm>
            <a:off x="1955111" y="4724400"/>
            <a:ext cx="3065263" cy="338554"/>
          </a:xfrm>
          <a:prstGeom prst="rect">
            <a:avLst/>
          </a:prstGeom>
          <a:noFill/>
        </p:spPr>
        <p:txBody>
          <a:bodyPr wrap="none" rtlCol="0">
            <a:spAutoFit/>
          </a:bodyPr>
          <a:lstStyle/>
          <a:p>
            <a:r>
              <a:rPr lang="en-US" sz="1600" b="1" dirty="0">
                <a:solidFill>
                  <a:srgbClr val="FF0000"/>
                </a:solidFill>
              </a:rPr>
              <a:t>Reversed in ocean. No CO2 removal</a:t>
            </a:r>
          </a:p>
        </p:txBody>
      </p:sp>
      <p:sp>
        <p:nvSpPr>
          <p:cNvPr id="7" name="TextBox 6">
            <a:extLst>
              <a:ext uri="{FF2B5EF4-FFF2-40B4-BE49-F238E27FC236}">
                <a16:creationId xmlns:a16="http://schemas.microsoft.com/office/drawing/2014/main" id="{38ABB7E2-31B9-CA42-A89D-169515F42AC1}"/>
              </a:ext>
            </a:extLst>
          </p:cNvPr>
          <p:cNvSpPr txBox="1"/>
          <p:nvPr/>
        </p:nvSpPr>
        <p:spPr>
          <a:xfrm>
            <a:off x="6188747" y="5699906"/>
            <a:ext cx="2141933" cy="338554"/>
          </a:xfrm>
          <a:prstGeom prst="rect">
            <a:avLst/>
          </a:prstGeom>
          <a:noFill/>
        </p:spPr>
        <p:txBody>
          <a:bodyPr wrap="none" rtlCol="0">
            <a:spAutoFit/>
          </a:bodyPr>
          <a:lstStyle/>
          <a:p>
            <a:r>
              <a:rPr lang="en-US" sz="1600" b="1" dirty="0">
                <a:solidFill>
                  <a:srgbClr val="FF0000"/>
                </a:solidFill>
              </a:rPr>
              <a:t>1 CO2 removed in ocean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18</a:t>
            </a:fld>
            <a:endParaRPr lang="en-US"/>
          </a:p>
        </p:txBody>
      </p:sp>
      <p:pic>
        <p:nvPicPr>
          <p:cNvPr id="416770" name="Picture 2"/>
          <p:cNvPicPr>
            <a:picLocks noChangeAspect="1" noChangeArrowheads="1"/>
          </p:cNvPicPr>
          <p:nvPr/>
        </p:nvPicPr>
        <p:blipFill>
          <a:blip r:embed="rId2" cstate="print"/>
          <a:srcRect/>
          <a:stretch>
            <a:fillRect/>
          </a:stretch>
        </p:blipFill>
        <p:spPr bwMode="auto">
          <a:xfrm>
            <a:off x="962025" y="0"/>
            <a:ext cx="7197175" cy="5481360"/>
          </a:xfrm>
          <a:prstGeom prst="rect">
            <a:avLst/>
          </a:prstGeom>
          <a:noFill/>
          <a:ln w="9525">
            <a:noFill/>
            <a:miter lim="800000"/>
            <a:headEnd/>
            <a:tailEnd/>
          </a:ln>
        </p:spPr>
      </p:pic>
      <p:pic>
        <p:nvPicPr>
          <p:cNvPr id="4" name="Picture 3">
            <a:extLst>
              <a:ext uri="{FF2B5EF4-FFF2-40B4-BE49-F238E27FC236}">
                <a16:creationId xmlns:a16="http://schemas.microsoft.com/office/drawing/2014/main" id="{95B387C4-6D7C-55AC-4F00-7177951F4BA1}"/>
              </a:ext>
            </a:extLst>
          </p:cNvPr>
          <p:cNvPicPr>
            <a:picLocks noChangeAspect="1"/>
          </p:cNvPicPr>
          <p:nvPr/>
        </p:nvPicPr>
        <p:blipFill>
          <a:blip r:embed="rId3"/>
          <a:stretch>
            <a:fillRect/>
          </a:stretch>
        </p:blipFill>
        <p:spPr>
          <a:xfrm>
            <a:off x="2283606" y="5653616"/>
            <a:ext cx="5031594" cy="885036"/>
          </a:xfrm>
          <a:prstGeom prst="rect">
            <a:avLst/>
          </a:prstGeom>
        </p:spPr>
      </p:pic>
      <p:sp>
        <p:nvSpPr>
          <p:cNvPr id="5" name="TextBox 4">
            <a:extLst>
              <a:ext uri="{FF2B5EF4-FFF2-40B4-BE49-F238E27FC236}">
                <a16:creationId xmlns:a16="http://schemas.microsoft.com/office/drawing/2014/main" id="{13F8D471-7885-ED7C-EA7D-A4BF927E7B39}"/>
              </a:ext>
            </a:extLst>
          </p:cNvPr>
          <p:cNvSpPr txBox="1"/>
          <p:nvPr/>
        </p:nvSpPr>
        <p:spPr>
          <a:xfrm>
            <a:off x="6192778" y="4157246"/>
            <a:ext cx="2217275" cy="338554"/>
          </a:xfrm>
          <a:prstGeom prst="rect">
            <a:avLst/>
          </a:prstGeom>
          <a:noFill/>
        </p:spPr>
        <p:txBody>
          <a:bodyPr wrap="none" rtlCol="0">
            <a:spAutoFit/>
          </a:bodyPr>
          <a:lstStyle/>
          <a:p>
            <a:r>
              <a:rPr lang="en-US" sz="1600" b="1" dirty="0"/>
              <a:t>(from silicate weathering)</a:t>
            </a:r>
          </a:p>
        </p:txBody>
      </p:sp>
      <p:sp>
        <p:nvSpPr>
          <p:cNvPr id="6" name="TextBox 5">
            <a:extLst>
              <a:ext uri="{FF2B5EF4-FFF2-40B4-BE49-F238E27FC236}">
                <a16:creationId xmlns:a16="http://schemas.microsoft.com/office/drawing/2014/main" id="{D2028DE7-7309-AAB0-FBEC-0E7600723B33}"/>
              </a:ext>
            </a:extLst>
          </p:cNvPr>
          <p:cNvSpPr txBox="1"/>
          <p:nvPr/>
        </p:nvSpPr>
        <p:spPr>
          <a:xfrm>
            <a:off x="755352" y="5410200"/>
            <a:ext cx="3267561" cy="338554"/>
          </a:xfrm>
          <a:prstGeom prst="rect">
            <a:avLst/>
          </a:prstGeom>
          <a:noFill/>
        </p:spPr>
        <p:txBody>
          <a:bodyPr wrap="none" rtlCol="0">
            <a:spAutoFit/>
          </a:bodyPr>
          <a:lstStyle/>
          <a:p>
            <a:r>
              <a:rPr lang="en-US" sz="1600" b="1" dirty="0"/>
              <a:t>Net Effect from Silicate Weathering:   </a:t>
            </a:r>
          </a:p>
        </p:txBody>
      </p:sp>
      <p:cxnSp>
        <p:nvCxnSpPr>
          <p:cNvPr id="11" name="Straight Connector 10">
            <a:extLst>
              <a:ext uri="{FF2B5EF4-FFF2-40B4-BE49-F238E27FC236}">
                <a16:creationId xmlns:a16="http://schemas.microsoft.com/office/drawing/2014/main" id="{52E7FDEC-CDD8-22F1-6B57-338F5AB94A78}"/>
              </a:ext>
            </a:extLst>
          </p:cNvPr>
          <p:cNvCxnSpPr/>
          <p:nvPr/>
        </p:nvCxnSpPr>
        <p:spPr bwMode="auto">
          <a:xfrm>
            <a:off x="3530080" y="1612640"/>
            <a:ext cx="2133600" cy="0"/>
          </a:xfrm>
          <a:prstGeom prst="line">
            <a:avLst/>
          </a:prstGeom>
          <a:solidFill>
            <a:schemeClr val="accent1"/>
          </a:solidFill>
          <a:ln w="41275" cap="flat" cmpd="sng" algn="ctr">
            <a:solidFill>
              <a:schemeClr val="tx2"/>
            </a:solidFill>
            <a:prstDash val="solid"/>
            <a:round/>
            <a:headEnd type="none" w="med" len="med"/>
            <a:tailEnd type="none" w="med" len="sm"/>
          </a:ln>
          <a:effectLst/>
        </p:spPr>
      </p:cxnSp>
      <p:sp>
        <p:nvSpPr>
          <p:cNvPr id="12" name="Rectangle 11">
            <a:extLst>
              <a:ext uri="{FF2B5EF4-FFF2-40B4-BE49-F238E27FC236}">
                <a16:creationId xmlns:a16="http://schemas.microsoft.com/office/drawing/2014/main" id="{B365B64F-94E5-3333-4D79-33CF374F2FA3}"/>
              </a:ext>
            </a:extLst>
          </p:cNvPr>
          <p:cNvSpPr/>
          <p:nvPr/>
        </p:nvSpPr>
        <p:spPr bwMode="auto">
          <a:xfrm>
            <a:off x="1447800" y="2720974"/>
            <a:ext cx="2010744" cy="457200"/>
          </a:xfrm>
          <a:prstGeom prst="rect">
            <a:avLst/>
          </a:prstGeom>
          <a:noFill/>
          <a:ln w="28575" cap="flat" cmpd="sng" algn="ctr">
            <a:solidFill>
              <a:srgbClr val="FF0000"/>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cxnSp>
        <p:nvCxnSpPr>
          <p:cNvPr id="14" name="Straight Arrow Connector 13">
            <a:extLst>
              <a:ext uri="{FF2B5EF4-FFF2-40B4-BE49-F238E27FC236}">
                <a16:creationId xmlns:a16="http://schemas.microsoft.com/office/drawing/2014/main" id="{8E15079A-2B19-3B6F-3480-66342C7A5298}"/>
              </a:ext>
            </a:extLst>
          </p:cNvPr>
          <p:cNvCxnSpPr>
            <a:cxnSpLocks/>
          </p:cNvCxnSpPr>
          <p:nvPr/>
        </p:nvCxnSpPr>
        <p:spPr bwMode="auto">
          <a:xfrm flipH="1">
            <a:off x="3459220" y="2644775"/>
            <a:ext cx="426980" cy="152399"/>
          </a:xfrm>
          <a:prstGeom prst="straightConnector1">
            <a:avLst/>
          </a:prstGeom>
          <a:solidFill>
            <a:schemeClr val="accent1"/>
          </a:solidFill>
          <a:ln w="19050" cap="flat" cmpd="sng" algn="ctr">
            <a:solidFill>
              <a:schemeClr val="bg2"/>
            </a:solidFill>
            <a:prstDash val="solid"/>
            <a:round/>
            <a:headEnd type="none" w="med" len="med"/>
            <a:tailEnd type="triangle"/>
          </a:ln>
          <a:effectLst/>
        </p:spPr>
      </p:cxnSp>
      <p:sp>
        <p:nvSpPr>
          <p:cNvPr id="16" name="TextBox 15">
            <a:extLst>
              <a:ext uri="{FF2B5EF4-FFF2-40B4-BE49-F238E27FC236}">
                <a16:creationId xmlns:a16="http://schemas.microsoft.com/office/drawing/2014/main" id="{3C9BE82B-6A88-DB41-197B-91C631F17636}"/>
              </a:ext>
            </a:extLst>
          </p:cNvPr>
          <p:cNvSpPr txBox="1"/>
          <p:nvPr/>
        </p:nvSpPr>
        <p:spPr>
          <a:xfrm>
            <a:off x="3761876" y="2464840"/>
            <a:ext cx="4333239" cy="338554"/>
          </a:xfrm>
          <a:prstGeom prst="rect">
            <a:avLst/>
          </a:prstGeom>
          <a:noFill/>
        </p:spPr>
        <p:txBody>
          <a:bodyPr wrap="none" rtlCol="0">
            <a:spAutoFit/>
          </a:bodyPr>
          <a:lstStyle/>
          <a:p>
            <a:r>
              <a:rPr lang="en-US" sz="1600" b="1"/>
              <a:t>Removes 2 CO2 </a:t>
            </a:r>
            <a:r>
              <a:rPr lang="en-US" sz="1600" b="1" dirty="0"/>
              <a:t>through silicate weathering on land</a:t>
            </a:r>
          </a:p>
        </p:txBody>
      </p:sp>
      <p:sp>
        <p:nvSpPr>
          <p:cNvPr id="18" name="TextBox 17">
            <a:extLst>
              <a:ext uri="{FF2B5EF4-FFF2-40B4-BE49-F238E27FC236}">
                <a16:creationId xmlns:a16="http://schemas.microsoft.com/office/drawing/2014/main" id="{026B6BC4-089A-6B7E-56CF-0070B565E254}"/>
              </a:ext>
            </a:extLst>
          </p:cNvPr>
          <p:cNvSpPr txBox="1"/>
          <p:nvPr/>
        </p:nvSpPr>
        <p:spPr>
          <a:xfrm>
            <a:off x="2590800" y="6396335"/>
            <a:ext cx="1658319" cy="461665"/>
          </a:xfrm>
          <a:prstGeom prst="rect">
            <a:avLst/>
          </a:prstGeom>
          <a:noFill/>
        </p:spPr>
        <p:txBody>
          <a:bodyPr wrap="square">
            <a:spAutoFit/>
          </a:bodyPr>
          <a:lstStyle/>
          <a:p>
            <a:r>
              <a:rPr lang="en-US" sz="2400" b="1" dirty="0">
                <a:solidFill>
                  <a:srgbClr val="FF0000"/>
                </a:solidFill>
              </a:rPr>
              <a:t>Land</a:t>
            </a:r>
            <a:endParaRPr lang="en-US" sz="2400" dirty="0">
              <a:solidFill>
                <a:srgbClr val="FF0000"/>
              </a:solidFill>
            </a:endParaRPr>
          </a:p>
        </p:txBody>
      </p:sp>
      <p:sp>
        <p:nvSpPr>
          <p:cNvPr id="19" name="TextBox 18">
            <a:extLst>
              <a:ext uri="{FF2B5EF4-FFF2-40B4-BE49-F238E27FC236}">
                <a16:creationId xmlns:a16="http://schemas.microsoft.com/office/drawing/2014/main" id="{312CD28F-E4E7-6237-70DE-AA047352288E}"/>
              </a:ext>
            </a:extLst>
          </p:cNvPr>
          <p:cNvSpPr txBox="1"/>
          <p:nvPr/>
        </p:nvSpPr>
        <p:spPr>
          <a:xfrm>
            <a:off x="5428281" y="6383895"/>
            <a:ext cx="1658319" cy="461665"/>
          </a:xfrm>
          <a:prstGeom prst="rect">
            <a:avLst/>
          </a:prstGeom>
          <a:noFill/>
        </p:spPr>
        <p:txBody>
          <a:bodyPr wrap="square">
            <a:spAutoFit/>
          </a:bodyPr>
          <a:lstStyle/>
          <a:p>
            <a:r>
              <a:rPr lang="en-US" sz="2400" b="1" dirty="0">
                <a:solidFill>
                  <a:srgbClr val="FF0000"/>
                </a:solidFill>
              </a:rPr>
              <a:t>Ocean</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19</a:t>
            </a:fld>
            <a:endParaRPr lang="en-US"/>
          </a:p>
        </p:txBody>
      </p:sp>
      <p:pic>
        <p:nvPicPr>
          <p:cNvPr id="417794" name="Picture 2"/>
          <p:cNvPicPr>
            <a:picLocks noChangeAspect="1" noChangeArrowheads="1"/>
          </p:cNvPicPr>
          <p:nvPr/>
        </p:nvPicPr>
        <p:blipFill>
          <a:blip r:embed="rId2" cstate="print"/>
          <a:srcRect/>
          <a:stretch>
            <a:fillRect/>
          </a:stretch>
        </p:blipFill>
        <p:spPr bwMode="auto">
          <a:xfrm>
            <a:off x="228600" y="81355"/>
            <a:ext cx="8712200" cy="677664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19200" y="304800"/>
            <a:ext cx="1089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Key points of Last Lecture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2</a:t>
            </a:fld>
            <a:endParaRPr lang="en-US" dirty="0">
              <a:solidFill>
                <a:schemeClr val="bg2"/>
              </a:solidFill>
            </a:endParaRPr>
          </a:p>
        </p:txBody>
      </p:sp>
      <p:sp>
        <p:nvSpPr>
          <p:cNvPr id="6" name="Rectangle 3"/>
          <p:cNvSpPr txBox="1">
            <a:spLocks noChangeArrowheads="1"/>
          </p:cNvSpPr>
          <p:nvPr/>
        </p:nvSpPr>
        <p:spPr bwMode="auto">
          <a:xfrm>
            <a:off x="152400" y="1143000"/>
            <a:ext cx="8915400" cy="60198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buFontTx/>
              <a:buChar char="•"/>
              <a:defRPr/>
            </a:pPr>
            <a:r>
              <a:rPr lang="en-US" b="1" kern="0" dirty="0">
                <a:solidFill>
                  <a:schemeClr val="tx2"/>
                </a:solidFill>
                <a:latin typeface="Microsoft Sans Serif" pitchFamily="34" charset="0"/>
              </a:rPr>
              <a:t>Mean climate:</a:t>
            </a:r>
          </a:p>
          <a:p>
            <a:pPr marL="342900" indent="-342900" algn="l">
              <a:spcBef>
                <a:spcPct val="20000"/>
              </a:spcBef>
              <a:defRPr/>
            </a:pPr>
            <a:r>
              <a:rPr lang="en-US" b="1" kern="0" dirty="0">
                <a:latin typeface="Microsoft Sans Serif" pitchFamily="34" charset="0"/>
              </a:rPr>
              <a:t>	- </a:t>
            </a:r>
            <a:r>
              <a:rPr lang="en-US" sz="2400" b="1" kern="0" dirty="0">
                <a:solidFill>
                  <a:schemeClr val="bg1"/>
                </a:solidFill>
                <a:latin typeface="Microsoft Sans Serif" pitchFamily="34" charset="0"/>
              </a:rPr>
              <a:t>Key controls on global-mean T:</a:t>
            </a:r>
          </a:p>
          <a:p>
            <a:pPr marL="342900" indent="-342900" algn="l">
              <a:spcBef>
                <a:spcPct val="20000"/>
              </a:spcBef>
              <a:defRPr/>
            </a:pPr>
            <a:r>
              <a:rPr lang="en-US" sz="2400" b="1" kern="0" dirty="0">
                <a:latin typeface="Microsoft Sans Serif" pitchFamily="34" charset="0"/>
              </a:rPr>
              <a:t>       incoming solar radiation, Earth’s albedo and emissivity.      	</a:t>
            </a:r>
            <a:r>
              <a:rPr lang="en-US" sz="2400" b="1" kern="0" dirty="0">
                <a:solidFill>
                  <a:srgbClr val="FF0000"/>
                </a:solidFill>
                <a:latin typeface="Microsoft Sans Serif" pitchFamily="34" charset="0"/>
              </a:rPr>
              <a:t>What are the main factors that influence them?  </a:t>
            </a:r>
          </a:p>
          <a:p>
            <a:pPr marL="342900" indent="-342900" algn="l">
              <a:spcBef>
                <a:spcPct val="20000"/>
              </a:spcBef>
              <a:defRPr/>
            </a:pP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 </a:t>
            </a:r>
            <a:r>
              <a:rPr lang="en-US" sz="2400" b="1" kern="0" dirty="0">
                <a:solidFill>
                  <a:schemeClr val="bg1"/>
                </a:solidFill>
                <a:latin typeface="Microsoft Sans Serif" pitchFamily="34" charset="0"/>
              </a:rPr>
              <a:t>Seasonal and Spatial Variations </a:t>
            </a:r>
            <a:r>
              <a:rPr lang="en-US" sz="2400" b="1" kern="0" dirty="0">
                <a:latin typeface="Microsoft Sans Serif" pitchFamily="34" charset="0"/>
              </a:rPr>
              <a:t>in T, P, Clouds, Humidity, etc.  </a:t>
            </a:r>
            <a:r>
              <a:rPr lang="en-US" sz="2400" b="1" kern="0" dirty="0">
                <a:solidFill>
                  <a:srgbClr val="FF0000"/>
                </a:solidFill>
                <a:latin typeface="Microsoft Sans Serif" pitchFamily="34" charset="0"/>
              </a:rPr>
              <a:t>What control these variations?</a:t>
            </a:r>
            <a:r>
              <a:rPr lang="en-US" sz="2400" b="1" kern="0" dirty="0">
                <a:latin typeface="Microsoft Sans Serif" pitchFamily="34" charset="0"/>
              </a:rPr>
              <a:t> </a:t>
            </a:r>
          </a:p>
          <a:p>
            <a:pPr marL="342900" indent="-342900" algn="l">
              <a:spcBef>
                <a:spcPct val="20000"/>
              </a:spcBef>
              <a:defRPr/>
            </a:pPr>
            <a:endParaRPr lang="en-US" sz="2400" b="1" kern="0" dirty="0">
              <a:latin typeface="Microsoft Sans Serif" pitchFamily="34" charset="0"/>
            </a:endParaRPr>
          </a:p>
          <a:p>
            <a:pPr marL="342900" indent="-342900" algn="l">
              <a:spcBef>
                <a:spcPct val="20000"/>
              </a:spcBef>
              <a:defRPr/>
            </a:pPr>
            <a:r>
              <a:rPr lang="en-US" sz="2400" b="1" kern="0" dirty="0">
                <a:latin typeface="Microsoft Sans Serif" pitchFamily="34" charset="0"/>
              </a:rPr>
              <a:t>	- </a:t>
            </a:r>
            <a:r>
              <a:rPr lang="en-US" sz="2400" b="1" kern="0" dirty="0">
                <a:solidFill>
                  <a:schemeClr val="bg1"/>
                </a:solidFill>
                <a:latin typeface="Microsoft Sans Serif" pitchFamily="34" charset="0"/>
              </a:rPr>
              <a:t>Climate Zones/Classification</a:t>
            </a:r>
            <a:r>
              <a:rPr lang="en-US" sz="2400" b="1" kern="0" dirty="0">
                <a:latin typeface="Microsoft Sans Serif" pitchFamily="34" charset="0"/>
              </a:rPr>
              <a:t>: relationship to annual-mean T and P, and to vegetation types.  </a:t>
            </a:r>
            <a:endParaRPr lang="en-US" sz="1800" b="1" kern="0" dirty="0">
              <a:solidFill>
                <a:schemeClr val="tx2"/>
              </a:solidFill>
              <a:latin typeface="Microsoft Sans Serif" pitchFamily="34" charset="0"/>
            </a:endParaRPr>
          </a:p>
          <a:p>
            <a:pPr marL="342900" indent="-342900" algn="l">
              <a:spcBef>
                <a:spcPct val="20000"/>
              </a:spcBef>
              <a:buFontTx/>
              <a:buChar char="•"/>
              <a:defRPr/>
            </a:pPr>
            <a:endParaRPr lang="en-US" sz="1200" b="1" kern="0" dirty="0">
              <a:solidFill>
                <a:schemeClr val="tx2"/>
              </a:solidFill>
              <a:latin typeface="Microsoft Sans Serif" pitchFamily="34" charset="0"/>
            </a:endParaRPr>
          </a:p>
          <a:p>
            <a:pPr marL="342900" indent="-342900" algn="l">
              <a:spcBef>
                <a:spcPct val="20000"/>
              </a:spcBef>
              <a:buFontTx/>
              <a:buChar char="•"/>
              <a:defRPr/>
            </a:pPr>
            <a:endParaRPr lang="en-US" sz="1200" b="1" kern="0" dirty="0">
              <a:solidFill>
                <a:schemeClr val="tx2"/>
              </a:solidFill>
              <a:latin typeface="Microsoft Sans Serif" pitchFamily="34" charset="0"/>
            </a:endParaRPr>
          </a:p>
          <a:p>
            <a:pPr marL="342900" indent="-342900" algn="l">
              <a:spcBef>
                <a:spcPct val="20000"/>
              </a:spcBef>
              <a:defRPr/>
            </a:pPr>
            <a:endParaRPr lang="en-US" b="1" kern="0" dirty="0">
              <a:latin typeface="Microsoft Sans Serif" pitchFamily="34" charset="0"/>
            </a:endParaRPr>
          </a:p>
          <a:p>
            <a:pPr marL="342900" indent="-342900" algn="l">
              <a:spcBef>
                <a:spcPct val="20000"/>
              </a:spcBef>
              <a:defRPr/>
            </a:pPr>
            <a:endParaRPr lang="en-US" b="1" kern="0" dirty="0">
              <a:latin typeface="Microsoft Sans Serif" pitchFamily="34" charset="0"/>
            </a:endParaRPr>
          </a:p>
        </p:txBody>
      </p:sp>
      <p:sp>
        <p:nvSpPr>
          <p:cNvPr id="7" name="Line 4"/>
          <p:cNvSpPr>
            <a:spLocks noChangeShapeType="1"/>
          </p:cNvSpPr>
          <p:nvPr/>
        </p:nvSpPr>
        <p:spPr bwMode="auto">
          <a:xfrm>
            <a:off x="0" y="11430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blinds(horizontal)">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linds(horizontal)">
                                      <p:cBhvr>
                                        <p:cTn id="12" dur="500"/>
                                        <p:tgtEl>
                                          <p:spTgt spid="6">
                                            <p:txEl>
                                              <p:pRg st="5" end="5"/>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blinds(horizontal)">
                                      <p:cBhvr>
                                        <p:cTn id="1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tmosedu.com/Geol390/figures/figure%2005-21.jpg"/>
          <p:cNvPicPr>
            <a:picLocks noChangeAspect="1" noChangeArrowheads="1"/>
          </p:cNvPicPr>
          <p:nvPr/>
        </p:nvPicPr>
        <p:blipFill>
          <a:blip r:embed="rId3" cstate="print"/>
          <a:srcRect/>
          <a:stretch>
            <a:fillRect/>
          </a:stretch>
        </p:blipFill>
        <p:spPr bwMode="auto">
          <a:xfrm>
            <a:off x="2438400" y="1981200"/>
            <a:ext cx="5029200" cy="4849586"/>
          </a:xfrm>
          <a:prstGeom prst="rect">
            <a:avLst/>
          </a:prstGeom>
          <a:noFill/>
        </p:spPr>
      </p:pic>
      <p:sp>
        <p:nvSpPr>
          <p:cNvPr id="5" name="Rectangle 4"/>
          <p:cNvSpPr/>
          <p:nvPr/>
        </p:nvSpPr>
        <p:spPr>
          <a:xfrm>
            <a:off x="152400" y="165318"/>
            <a:ext cx="8915400" cy="1815882"/>
          </a:xfrm>
          <a:prstGeom prst="rect">
            <a:avLst/>
          </a:prstGeom>
        </p:spPr>
        <p:txBody>
          <a:bodyPr wrap="square">
            <a:spAutoFit/>
          </a:bodyPr>
          <a:lstStyle/>
          <a:p>
            <a:pPr algn="l"/>
            <a:r>
              <a:rPr lang="en-US" sz="1400" b="1" u="sng" dirty="0">
                <a:solidFill>
                  <a:srgbClr val="000000"/>
                </a:solidFill>
              </a:rPr>
              <a:t>BLAG hypothesis</a:t>
            </a:r>
            <a:r>
              <a:rPr lang="en-US" sz="1400" dirty="0">
                <a:solidFill>
                  <a:srgbClr val="000000"/>
                </a:solidFill>
              </a:rPr>
              <a:t>: Plate tectonics influence global climate by moderating atmospheric CO</a:t>
            </a:r>
            <a:r>
              <a:rPr lang="en-US" sz="1400" baseline="-25000" dirty="0">
                <a:solidFill>
                  <a:srgbClr val="000000"/>
                </a:solidFill>
              </a:rPr>
              <a:t>2</a:t>
            </a:r>
            <a:r>
              <a:rPr lang="en-US" sz="1400" dirty="0">
                <a:solidFill>
                  <a:srgbClr val="000000"/>
                </a:solidFill>
              </a:rPr>
              <a:t> concentrations </a:t>
            </a:r>
            <a:br>
              <a:rPr lang="en-US" sz="1400" dirty="0">
                <a:solidFill>
                  <a:srgbClr val="000000"/>
                </a:solidFill>
              </a:rPr>
            </a:br>
            <a:endParaRPr lang="en-US" sz="1400" dirty="0">
              <a:solidFill>
                <a:srgbClr val="000000"/>
              </a:solidFill>
            </a:endParaRPr>
          </a:p>
          <a:p>
            <a:pPr algn="l"/>
            <a:r>
              <a:rPr lang="en-US" sz="1400" dirty="0">
                <a:solidFill>
                  <a:srgbClr val="000000"/>
                </a:solidFill>
              </a:rPr>
              <a:t>A 1983 hypothesis, known as the BLAG hypothesis, proposes that climate change in the last several hundred million years have mainly been driven by CO</a:t>
            </a:r>
            <a:r>
              <a:rPr lang="en-US" sz="1400" baseline="-25000" dirty="0">
                <a:solidFill>
                  <a:srgbClr val="000000"/>
                </a:solidFill>
              </a:rPr>
              <a:t>2</a:t>
            </a:r>
            <a:r>
              <a:rPr lang="en-US" sz="1400" dirty="0">
                <a:solidFill>
                  <a:srgbClr val="000000"/>
                </a:solidFill>
              </a:rPr>
              <a:t> input to the atmosphere and ocean by plate tectonic processes. </a:t>
            </a:r>
          </a:p>
          <a:p>
            <a:pPr algn="l"/>
            <a:r>
              <a:rPr lang="en-US" sz="1400" dirty="0">
                <a:solidFill>
                  <a:srgbClr val="000000"/>
                </a:solidFill>
              </a:rPr>
              <a:t>CO</a:t>
            </a:r>
            <a:r>
              <a:rPr lang="en-US" sz="1400" baseline="-25000" dirty="0">
                <a:solidFill>
                  <a:srgbClr val="000000"/>
                </a:solidFill>
              </a:rPr>
              <a:t>2</a:t>
            </a:r>
            <a:r>
              <a:rPr lang="en-US" sz="1400" dirty="0">
                <a:solidFill>
                  <a:srgbClr val="000000"/>
                </a:solidFill>
              </a:rPr>
              <a:t> is released into the atmosphere by volcanoes at </a:t>
            </a:r>
            <a:r>
              <a:rPr lang="en-US" sz="1400" dirty="0" err="1">
                <a:solidFill>
                  <a:srgbClr val="000000"/>
                </a:solidFill>
              </a:rPr>
              <a:t>subduction</a:t>
            </a:r>
            <a:r>
              <a:rPr lang="en-US" sz="1400" dirty="0">
                <a:solidFill>
                  <a:srgbClr val="000000"/>
                </a:solidFill>
              </a:rPr>
              <a:t> zones and hot spots and CO</a:t>
            </a:r>
            <a:r>
              <a:rPr lang="en-US" sz="1400" baseline="-25000" dirty="0">
                <a:solidFill>
                  <a:srgbClr val="000000"/>
                </a:solidFill>
              </a:rPr>
              <a:t>2</a:t>
            </a:r>
            <a:r>
              <a:rPr lang="en-US" sz="1400" dirty="0">
                <a:solidFill>
                  <a:srgbClr val="000000"/>
                </a:solidFill>
              </a:rPr>
              <a:t> is released into the ocean by sea-floor spreading. </a:t>
            </a:r>
          </a:p>
          <a:p>
            <a:pPr algn="l"/>
            <a:r>
              <a:rPr lang="en-US" sz="1400" dirty="0">
                <a:solidFill>
                  <a:srgbClr val="000000"/>
                </a:solidFill>
              </a:rPr>
              <a:t>The rate of sea-floor spreading controls the delivery of CO</a:t>
            </a:r>
            <a:r>
              <a:rPr lang="en-US" sz="1400" baseline="-25000" dirty="0">
                <a:solidFill>
                  <a:srgbClr val="000000"/>
                </a:solidFill>
              </a:rPr>
              <a:t>2</a:t>
            </a:r>
            <a:r>
              <a:rPr lang="en-US" sz="1400" dirty="0">
                <a:solidFill>
                  <a:srgbClr val="000000"/>
                </a:solidFill>
              </a:rPr>
              <a:t> from rocks into the air which results in long-term climate change controls. </a:t>
            </a:r>
          </a:p>
          <a:p>
            <a:pPr algn="l"/>
            <a:r>
              <a:rPr lang="en-US" sz="1400" dirty="0">
                <a:solidFill>
                  <a:srgbClr val="000000"/>
                </a:solidFill>
              </a:rPr>
              <a:t>Fast spreading = more CO</a:t>
            </a:r>
            <a:r>
              <a:rPr lang="en-US" sz="1400" baseline="-25000" dirty="0">
                <a:solidFill>
                  <a:srgbClr val="000000"/>
                </a:solidFill>
              </a:rPr>
              <a:t>2</a:t>
            </a:r>
            <a:r>
              <a:rPr lang="en-US" sz="1400" dirty="0">
                <a:solidFill>
                  <a:srgbClr val="000000"/>
                </a:solidFill>
              </a:rPr>
              <a:t> input.  BLAG calls on chemical weathering to be a negative feedback control. </a:t>
            </a:r>
          </a:p>
        </p:txBody>
      </p:sp>
      <p:sp>
        <p:nvSpPr>
          <p:cNvPr id="6" name="TextBox 5"/>
          <p:cNvSpPr txBox="1"/>
          <p:nvPr/>
        </p:nvSpPr>
        <p:spPr>
          <a:xfrm>
            <a:off x="5334000" y="3456801"/>
            <a:ext cx="1330813" cy="276999"/>
          </a:xfrm>
          <a:prstGeom prst="rect">
            <a:avLst/>
          </a:prstGeom>
          <a:noFill/>
        </p:spPr>
        <p:txBody>
          <a:bodyPr wrap="none" rtlCol="0">
            <a:spAutoFit/>
          </a:bodyPr>
          <a:lstStyle/>
          <a:p>
            <a:r>
              <a:rPr lang="en-US" sz="1200" b="1" dirty="0">
                <a:solidFill>
                  <a:schemeClr val="bg1"/>
                </a:solidFill>
              </a:rPr>
              <a:t>Negative Feedback</a:t>
            </a:r>
          </a:p>
        </p:txBody>
      </p:sp>
      <p:sp>
        <p:nvSpPr>
          <p:cNvPr id="7" name="TextBox 6"/>
          <p:cNvSpPr txBox="1"/>
          <p:nvPr/>
        </p:nvSpPr>
        <p:spPr>
          <a:xfrm>
            <a:off x="5334000" y="5819001"/>
            <a:ext cx="1330813" cy="276999"/>
          </a:xfrm>
          <a:prstGeom prst="rect">
            <a:avLst/>
          </a:prstGeom>
          <a:noFill/>
        </p:spPr>
        <p:txBody>
          <a:bodyPr wrap="none" rtlCol="0">
            <a:spAutoFit/>
          </a:bodyPr>
          <a:lstStyle/>
          <a:p>
            <a:r>
              <a:rPr lang="en-US" sz="1200" b="1" dirty="0">
                <a:solidFill>
                  <a:schemeClr val="bg1"/>
                </a:solidFill>
              </a:rPr>
              <a:t>Negative Feedback</a:t>
            </a:r>
          </a:p>
        </p:txBody>
      </p:sp>
      <p:sp>
        <p:nvSpPr>
          <p:cNvPr id="8" name="TextBox 7"/>
          <p:cNvSpPr txBox="1"/>
          <p:nvPr/>
        </p:nvSpPr>
        <p:spPr>
          <a:xfrm>
            <a:off x="76200" y="3849469"/>
            <a:ext cx="2992101" cy="646331"/>
          </a:xfrm>
          <a:prstGeom prst="rect">
            <a:avLst/>
          </a:prstGeom>
          <a:noFill/>
        </p:spPr>
        <p:txBody>
          <a:bodyPr wrap="none" rtlCol="0">
            <a:spAutoFit/>
          </a:bodyPr>
          <a:lstStyle/>
          <a:p>
            <a:pPr algn="l"/>
            <a:r>
              <a:rPr lang="en-US" sz="1800" b="1" dirty="0">
                <a:solidFill>
                  <a:schemeClr val="tx2"/>
                </a:solidFill>
              </a:rPr>
              <a:t>Tectonics-Climate Hypothesis: </a:t>
            </a:r>
          </a:p>
          <a:p>
            <a:pPr algn="l"/>
            <a:r>
              <a:rPr lang="en-US" sz="1800" b="1" dirty="0">
                <a:solidFill>
                  <a:schemeClr val="tx2"/>
                </a:solidFill>
              </a:rPr>
              <a:t>A negative feedback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304800" y="44768"/>
            <a:ext cx="8077200" cy="6813232"/>
          </a:xfrm>
          <a:prstGeom prst="rect">
            <a:avLst/>
          </a:prstGeom>
          <a:noFill/>
          <a:ln w="9525">
            <a:noFill/>
            <a:miter lim="800000"/>
            <a:headEnd/>
            <a:tailEnd/>
          </a:ln>
        </p:spPr>
      </p:pic>
      <p:pic>
        <p:nvPicPr>
          <p:cNvPr id="5" name="Picture 2" descr="http://www.atmosedu.com/Geol390/figures/figure%2007-20a.jpg"/>
          <p:cNvPicPr>
            <a:picLocks noChangeAspect="1" noChangeArrowheads="1"/>
          </p:cNvPicPr>
          <p:nvPr/>
        </p:nvPicPr>
        <p:blipFill>
          <a:blip r:embed="rId3" cstate="print"/>
          <a:srcRect/>
          <a:stretch>
            <a:fillRect/>
          </a:stretch>
        </p:blipFill>
        <p:spPr bwMode="auto">
          <a:xfrm>
            <a:off x="5943600" y="432487"/>
            <a:ext cx="3092770" cy="23869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22</a:t>
            </a:fld>
            <a:endParaRPr lang="en-US"/>
          </a:p>
        </p:txBody>
      </p:sp>
      <p:pic>
        <p:nvPicPr>
          <p:cNvPr id="418818" name="Picture 2"/>
          <p:cNvPicPr>
            <a:picLocks noChangeAspect="1" noChangeArrowheads="1"/>
          </p:cNvPicPr>
          <p:nvPr/>
        </p:nvPicPr>
        <p:blipFill>
          <a:blip r:embed="rId2" cstate="print"/>
          <a:srcRect/>
          <a:stretch>
            <a:fillRect/>
          </a:stretch>
        </p:blipFill>
        <p:spPr bwMode="auto">
          <a:xfrm>
            <a:off x="73025" y="76200"/>
            <a:ext cx="8997950" cy="6705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seoblackhat.com/images/co2-vs-temp.jpg"/>
          <p:cNvPicPr>
            <a:picLocks noChangeAspect="1" noChangeArrowheads="1"/>
          </p:cNvPicPr>
          <p:nvPr/>
        </p:nvPicPr>
        <p:blipFill>
          <a:blip r:embed="rId2" cstate="print"/>
          <a:srcRect/>
          <a:stretch>
            <a:fillRect/>
          </a:stretch>
        </p:blipFill>
        <p:spPr bwMode="auto">
          <a:xfrm>
            <a:off x="381000" y="76200"/>
            <a:ext cx="8458200" cy="6696075"/>
          </a:xfrm>
          <a:prstGeom prst="rect">
            <a:avLst/>
          </a:prstGeom>
          <a:noFill/>
        </p:spPr>
      </p:pic>
      <p:grpSp>
        <p:nvGrpSpPr>
          <p:cNvPr id="2" name="Group 7"/>
          <p:cNvGrpSpPr/>
          <p:nvPr/>
        </p:nvGrpSpPr>
        <p:grpSpPr>
          <a:xfrm>
            <a:off x="832022" y="838200"/>
            <a:ext cx="7930978" cy="3524310"/>
            <a:chOff x="832022" y="838200"/>
            <a:chExt cx="7930978" cy="3524310"/>
          </a:xfrm>
        </p:grpSpPr>
        <p:cxnSp>
          <p:nvCxnSpPr>
            <p:cNvPr id="4" name="Straight Connector 3"/>
            <p:cNvCxnSpPr/>
            <p:nvPr/>
          </p:nvCxnSpPr>
          <p:spPr bwMode="auto">
            <a:xfrm>
              <a:off x="832022" y="1200666"/>
              <a:ext cx="7924800" cy="0"/>
            </a:xfrm>
            <a:prstGeom prst="line">
              <a:avLst/>
            </a:prstGeom>
            <a:solidFill>
              <a:schemeClr val="accent1"/>
            </a:solidFill>
            <a:ln w="25400" cap="flat" cmpd="sng" algn="ctr">
              <a:solidFill>
                <a:schemeClr val="tx2"/>
              </a:solidFill>
              <a:prstDash val="solid"/>
              <a:round/>
              <a:headEnd type="none" w="med" len="med"/>
              <a:tailEnd type="none" w="med" len="sm"/>
            </a:ln>
            <a:effectLst/>
          </p:spPr>
        </p:cxnSp>
        <p:cxnSp>
          <p:nvCxnSpPr>
            <p:cNvPr id="5" name="Straight Connector 4"/>
            <p:cNvCxnSpPr/>
            <p:nvPr/>
          </p:nvCxnSpPr>
          <p:spPr bwMode="auto">
            <a:xfrm>
              <a:off x="838200" y="4361934"/>
              <a:ext cx="7924800" cy="0"/>
            </a:xfrm>
            <a:prstGeom prst="line">
              <a:avLst/>
            </a:prstGeom>
            <a:solidFill>
              <a:schemeClr val="accent1"/>
            </a:solidFill>
            <a:ln w="25400" cap="flat" cmpd="sng" algn="ctr">
              <a:solidFill>
                <a:schemeClr val="tx2"/>
              </a:solidFill>
              <a:prstDash val="solid"/>
              <a:round/>
              <a:headEnd type="none" w="med" len="med"/>
              <a:tailEnd type="none" w="med" len="sm"/>
            </a:ln>
            <a:effectLst/>
          </p:spPr>
        </p:cxnSp>
        <p:sp>
          <p:nvSpPr>
            <p:cNvPr id="6" name="TextBox 5"/>
            <p:cNvSpPr txBox="1"/>
            <p:nvPr/>
          </p:nvSpPr>
          <p:spPr>
            <a:xfrm>
              <a:off x="2884690" y="838200"/>
              <a:ext cx="1915910" cy="400110"/>
            </a:xfrm>
            <a:prstGeom prst="rect">
              <a:avLst/>
            </a:prstGeom>
            <a:noFill/>
          </p:spPr>
          <p:txBody>
            <a:bodyPr wrap="none" rtlCol="0">
              <a:spAutoFit/>
            </a:bodyPr>
            <a:lstStyle/>
            <a:p>
              <a:r>
                <a:rPr lang="en-US" sz="2000" dirty="0">
                  <a:solidFill>
                    <a:srgbClr val="000000"/>
                  </a:solidFill>
                </a:rPr>
                <a:t>Preindustrial Level</a:t>
              </a:r>
            </a:p>
          </p:txBody>
        </p:sp>
        <p:sp>
          <p:nvSpPr>
            <p:cNvPr id="7" name="TextBox 6"/>
            <p:cNvSpPr txBox="1"/>
            <p:nvPr/>
          </p:nvSpPr>
          <p:spPr>
            <a:xfrm>
              <a:off x="838200" y="3962400"/>
              <a:ext cx="1456168" cy="400110"/>
            </a:xfrm>
            <a:prstGeom prst="rect">
              <a:avLst/>
            </a:prstGeom>
            <a:noFill/>
          </p:spPr>
          <p:txBody>
            <a:bodyPr wrap="none" rtlCol="0">
              <a:spAutoFit/>
            </a:bodyPr>
            <a:lstStyle/>
            <a:p>
              <a:r>
                <a:rPr lang="en-US" sz="2000" dirty="0">
                  <a:solidFill>
                    <a:srgbClr val="000000"/>
                  </a:solidFill>
                </a:rPr>
                <a:t>Today’s Level</a:t>
              </a:r>
            </a:p>
          </p:txBody>
        </p:sp>
      </p:grpSp>
      <p:cxnSp>
        <p:nvCxnSpPr>
          <p:cNvPr id="9" name="Straight Connector 8"/>
          <p:cNvCxnSpPr/>
          <p:nvPr/>
        </p:nvCxnSpPr>
        <p:spPr bwMode="auto">
          <a:xfrm>
            <a:off x="801132" y="5962134"/>
            <a:ext cx="7924800" cy="0"/>
          </a:xfrm>
          <a:prstGeom prst="line">
            <a:avLst/>
          </a:prstGeom>
          <a:solidFill>
            <a:schemeClr val="accent1"/>
          </a:solidFill>
          <a:ln w="25400" cap="flat" cmpd="sng" algn="ctr">
            <a:solidFill>
              <a:schemeClr val="tx2"/>
            </a:solidFill>
            <a:prstDash val="solid"/>
            <a:round/>
            <a:headEnd type="triangle" w="lg" len="lg"/>
            <a:tailEnd type="none" w="med" len="sm"/>
          </a:ln>
          <a:effectLst/>
        </p:spPr>
      </p:cxnSp>
      <p:sp>
        <p:nvSpPr>
          <p:cNvPr id="10" name="TextBox 9"/>
          <p:cNvSpPr txBox="1"/>
          <p:nvPr/>
        </p:nvSpPr>
        <p:spPr>
          <a:xfrm>
            <a:off x="1141632" y="3276600"/>
            <a:ext cx="7468968" cy="400110"/>
          </a:xfrm>
          <a:prstGeom prst="rect">
            <a:avLst/>
          </a:prstGeom>
          <a:noFill/>
        </p:spPr>
        <p:txBody>
          <a:bodyPr wrap="none" rtlCol="0">
            <a:spAutoFit/>
          </a:bodyPr>
          <a:lstStyle/>
          <a:p>
            <a:r>
              <a:rPr lang="en-US" sz="2000" dirty="0">
                <a:solidFill>
                  <a:srgbClr val="FF0000"/>
                </a:solidFill>
              </a:rPr>
              <a:t>T and CO</a:t>
            </a:r>
            <a:r>
              <a:rPr lang="en-US" sz="2000" baseline="-25000" dirty="0">
                <a:solidFill>
                  <a:srgbClr val="FF0000"/>
                </a:solidFill>
              </a:rPr>
              <a:t>2</a:t>
            </a:r>
            <a:r>
              <a:rPr lang="en-US" sz="2000" dirty="0">
                <a:solidFill>
                  <a:srgbClr val="FF0000"/>
                </a:solidFill>
              </a:rPr>
              <a:t> Levels are correlated, but it’s unclear which is the cause and effect.</a:t>
            </a:r>
          </a:p>
        </p:txBody>
      </p:sp>
      <p:cxnSp>
        <p:nvCxnSpPr>
          <p:cNvPr id="11" name="Straight Arrow Connector 10"/>
          <p:cNvCxnSpPr/>
          <p:nvPr/>
        </p:nvCxnSpPr>
        <p:spPr bwMode="auto">
          <a:xfrm>
            <a:off x="5549538" y="4158345"/>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2" name="Straight Arrow Connector 11"/>
          <p:cNvCxnSpPr/>
          <p:nvPr/>
        </p:nvCxnSpPr>
        <p:spPr bwMode="auto">
          <a:xfrm flipH="1">
            <a:off x="4177938" y="4158345"/>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3" name="TextBox 12"/>
          <p:cNvSpPr txBox="1"/>
          <p:nvPr/>
        </p:nvSpPr>
        <p:spPr>
          <a:xfrm>
            <a:off x="4838343" y="3949338"/>
            <a:ext cx="787395" cy="369332"/>
          </a:xfrm>
          <a:prstGeom prst="rect">
            <a:avLst/>
          </a:prstGeom>
          <a:noFill/>
        </p:spPr>
        <p:txBody>
          <a:bodyPr wrap="none" rtlCol="0">
            <a:spAutoFit/>
          </a:bodyPr>
          <a:lstStyle/>
          <a:p>
            <a:r>
              <a:rPr lang="en-US" sz="1800" b="1" dirty="0"/>
              <a:t>100kyr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Ice Age</a:t>
            </a:r>
          </a:p>
        </p:txBody>
      </p:sp>
      <p:sp>
        <p:nvSpPr>
          <p:cNvPr id="3076" name="Text Box 4"/>
          <p:cNvSpPr txBox="1">
            <a:spLocks noChangeArrowheads="1"/>
          </p:cNvSpPr>
          <p:nvPr/>
        </p:nvSpPr>
        <p:spPr bwMode="auto">
          <a:xfrm>
            <a:off x="4505325" y="51927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6" name="Rectangle 3"/>
          <p:cNvSpPr txBox="1">
            <a:spLocks noChangeArrowheads="1"/>
          </p:cNvSpPr>
          <p:nvPr/>
        </p:nvSpPr>
        <p:spPr bwMode="auto">
          <a:xfrm>
            <a:off x="152400" y="12954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228600" y="7620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solidFill>
                <a:srgbClr val="000000"/>
              </a:solidFill>
              <a:latin typeface="Microsoft Sans Serif" pitchFamily="34" charset="0"/>
            </a:endParaRPr>
          </a:p>
          <a:p>
            <a:pPr marL="342900" indent="-342900" algn="l">
              <a:spcBef>
                <a:spcPct val="20000"/>
              </a:spcBef>
              <a:buFontTx/>
              <a:buChar char="•"/>
              <a:defRPr/>
            </a:pPr>
            <a:r>
              <a:rPr lang="en-US" sz="2400" dirty="0">
                <a:solidFill>
                  <a:srgbClr val="000000"/>
                </a:solidFill>
                <a:latin typeface="Microsoft Sans Serif" pitchFamily="34" charset="0"/>
                <a:cs typeface="Microsoft Sans Serif" pitchFamily="34" charset="0"/>
              </a:rPr>
              <a:t>An </a:t>
            </a:r>
            <a:r>
              <a:rPr lang="en-US" b="1" dirty="0">
                <a:solidFill>
                  <a:srgbClr val="FF3300"/>
                </a:solidFill>
                <a:latin typeface="Microsoft Sans Serif" pitchFamily="34" charset="0"/>
                <a:cs typeface="Microsoft Sans Serif" pitchFamily="34" charset="0"/>
              </a:rPr>
              <a:t>ice age</a:t>
            </a:r>
            <a:r>
              <a:rPr lang="en-US" sz="2400" dirty="0">
                <a:solidFill>
                  <a:srgbClr val="000000"/>
                </a:solidFill>
                <a:latin typeface="Microsoft Sans Serif" pitchFamily="34" charset="0"/>
                <a:cs typeface="Microsoft Sans Serif" pitchFamily="34" charset="0"/>
              </a:rPr>
              <a:t> is a period of long-term reduction in the </a:t>
            </a:r>
            <a:r>
              <a:rPr lang="en-US" sz="2400" dirty="0">
                <a:solidFill>
                  <a:srgbClr val="000000"/>
                </a:solidFill>
                <a:latin typeface="Microsoft Sans Serif" pitchFamily="34" charset="0"/>
                <a:cs typeface="Microsoft Sans Serif" pitchFamily="34" charset="0"/>
                <a:hlinkClick r:id="rId3" tooltip="Temperature"/>
              </a:rPr>
              <a:t>temperature</a:t>
            </a:r>
            <a:r>
              <a:rPr lang="en-US" sz="2400" dirty="0">
                <a:solidFill>
                  <a:srgbClr val="000000"/>
                </a:solidFill>
                <a:latin typeface="Microsoft Sans Serif" pitchFamily="34" charset="0"/>
                <a:cs typeface="Microsoft Sans Serif" pitchFamily="34" charset="0"/>
              </a:rPr>
              <a:t> of the </a:t>
            </a:r>
            <a:r>
              <a:rPr lang="en-US" sz="2400" dirty="0">
                <a:solidFill>
                  <a:srgbClr val="000000"/>
                </a:solidFill>
                <a:latin typeface="Microsoft Sans Serif" pitchFamily="34" charset="0"/>
                <a:cs typeface="Microsoft Sans Serif" pitchFamily="34" charset="0"/>
                <a:hlinkClick r:id="rId4" tooltip="Earth"/>
              </a:rPr>
              <a:t>Earth</a:t>
            </a:r>
            <a:r>
              <a:rPr lang="en-US" sz="2400" dirty="0">
                <a:solidFill>
                  <a:srgbClr val="000000"/>
                </a:solidFill>
                <a:latin typeface="Microsoft Sans Serif" pitchFamily="34" charset="0"/>
                <a:cs typeface="Microsoft Sans Serif" pitchFamily="34" charset="0"/>
              </a:rPr>
              <a:t>'s surface and atmosphere, resulting in the presence or expansion of continental </a:t>
            </a:r>
            <a:r>
              <a:rPr lang="en-US" sz="2400" dirty="0">
                <a:solidFill>
                  <a:srgbClr val="000000"/>
                </a:solidFill>
                <a:latin typeface="Microsoft Sans Serif" pitchFamily="34" charset="0"/>
                <a:cs typeface="Microsoft Sans Serif" pitchFamily="34" charset="0"/>
                <a:hlinkClick r:id="rId5" tooltip="Ice sheet"/>
              </a:rPr>
              <a:t>ice sheets</a:t>
            </a:r>
            <a:r>
              <a:rPr lang="en-US" sz="2400" dirty="0">
                <a:solidFill>
                  <a:srgbClr val="000000"/>
                </a:solidFill>
                <a:latin typeface="Microsoft Sans Serif" pitchFamily="34" charset="0"/>
                <a:cs typeface="Microsoft Sans Serif" pitchFamily="34" charset="0"/>
              </a:rPr>
              <a:t>, polar </a:t>
            </a:r>
            <a:r>
              <a:rPr lang="en-US" sz="2400" dirty="0">
                <a:solidFill>
                  <a:srgbClr val="000000"/>
                </a:solidFill>
                <a:latin typeface="Microsoft Sans Serif" pitchFamily="34" charset="0"/>
                <a:cs typeface="Microsoft Sans Serif" pitchFamily="34" charset="0"/>
                <a:hlinkClick r:id="rId6" tooltip="Ice"/>
              </a:rPr>
              <a:t>ice</a:t>
            </a:r>
            <a:r>
              <a:rPr lang="en-US" sz="2400" dirty="0">
                <a:solidFill>
                  <a:srgbClr val="000000"/>
                </a:solidFill>
                <a:latin typeface="Microsoft Sans Serif" pitchFamily="34" charset="0"/>
                <a:cs typeface="Microsoft Sans Serif" pitchFamily="34" charset="0"/>
              </a:rPr>
              <a:t> sheets and alpine </a:t>
            </a:r>
            <a:r>
              <a:rPr lang="en-US" sz="2400" dirty="0">
                <a:solidFill>
                  <a:srgbClr val="000000"/>
                </a:solidFill>
                <a:latin typeface="Microsoft Sans Serif" pitchFamily="34" charset="0"/>
                <a:cs typeface="Microsoft Sans Serif" pitchFamily="34" charset="0"/>
                <a:hlinkClick r:id="rId7" tooltip="Glacier"/>
              </a:rPr>
              <a:t>glaciers</a:t>
            </a:r>
            <a:r>
              <a:rPr lang="en-US" sz="2400" dirty="0">
                <a:solidFill>
                  <a:srgbClr val="000000"/>
                </a:solidFill>
                <a:latin typeface="Microsoft Sans Serif" pitchFamily="34" charset="0"/>
                <a:cs typeface="Microsoft Sans Serif" pitchFamily="34" charset="0"/>
              </a:rPr>
              <a:t>. </a:t>
            </a:r>
          </a:p>
          <a:p>
            <a:pPr marL="342900" indent="-342900" algn="l">
              <a:spcBef>
                <a:spcPct val="20000"/>
              </a:spcBef>
              <a:buFontTx/>
              <a:buChar char="•"/>
              <a:defRPr/>
            </a:pPr>
            <a:r>
              <a:rPr lang="en-US" sz="2400" dirty="0">
                <a:solidFill>
                  <a:srgbClr val="000000"/>
                </a:solidFill>
                <a:latin typeface="Microsoft Sans Serif" pitchFamily="34" charset="0"/>
                <a:cs typeface="Microsoft Sans Serif" pitchFamily="34" charset="0"/>
              </a:rPr>
              <a:t>Within a long-term ice age, individual pulses of cold climate are termed "</a:t>
            </a:r>
            <a:r>
              <a:rPr lang="en-US" sz="2400" dirty="0">
                <a:solidFill>
                  <a:srgbClr val="000000"/>
                </a:solidFill>
                <a:latin typeface="Microsoft Sans Serif" pitchFamily="34" charset="0"/>
                <a:cs typeface="Microsoft Sans Serif" pitchFamily="34" charset="0"/>
                <a:hlinkClick r:id="rId8" tooltip="Glacial period"/>
              </a:rPr>
              <a:t>glacial periods</a:t>
            </a:r>
            <a:r>
              <a:rPr lang="en-US" sz="2400" dirty="0">
                <a:solidFill>
                  <a:srgbClr val="000000"/>
                </a:solidFill>
                <a:latin typeface="Microsoft Sans Serif" pitchFamily="34" charset="0"/>
                <a:cs typeface="Microsoft Sans Serif" pitchFamily="34" charset="0"/>
              </a:rPr>
              <a:t>" (or alternatively "</a:t>
            </a:r>
            <a:r>
              <a:rPr lang="en-US" sz="2400" dirty="0" err="1">
                <a:solidFill>
                  <a:srgbClr val="000000"/>
                </a:solidFill>
                <a:latin typeface="Microsoft Sans Serif" pitchFamily="34" charset="0"/>
                <a:cs typeface="Microsoft Sans Serif" pitchFamily="34" charset="0"/>
              </a:rPr>
              <a:t>glacials</a:t>
            </a:r>
            <a:r>
              <a:rPr lang="en-US" sz="2400" dirty="0">
                <a:solidFill>
                  <a:srgbClr val="000000"/>
                </a:solidFill>
                <a:latin typeface="Microsoft Sans Serif" pitchFamily="34" charset="0"/>
                <a:cs typeface="Microsoft Sans Serif" pitchFamily="34" charset="0"/>
              </a:rPr>
              <a:t>" or "glaciations" or colloquially as "ice age"), and intermittent warm periods are called "</a:t>
            </a:r>
            <a:r>
              <a:rPr lang="en-US" sz="2400" dirty="0" err="1">
                <a:solidFill>
                  <a:srgbClr val="000000"/>
                </a:solidFill>
                <a:latin typeface="Microsoft Sans Serif" pitchFamily="34" charset="0"/>
                <a:cs typeface="Microsoft Sans Serif" pitchFamily="34" charset="0"/>
                <a:hlinkClick r:id="rId9" tooltip="Interglacial"/>
              </a:rPr>
              <a:t>interglacials</a:t>
            </a:r>
            <a:r>
              <a:rPr lang="en-US" sz="2400" dirty="0">
                <a:solidFill>
                  <a:srgbClr val="000000"/>
                </a:solidFill>
                <a:latin typeface="Microsoft Sans Serif" pitchFamily="34" charset="0"/>
                <a:cs typeface="Microsoft Sans Serif" pitchFamily="34" charset="0"/>
              </a:rPr>
              <a:t>". </a:t>
            </a:r>
          </a:p>
        </p:txBody>
      </p:sp>
      <p:pic>
        <p:nvPicPr>
          <p:cNvPr id="9" name="Picture 2" descr="http://seoblackhat.com/images/co2-vs-temp.jpg"/>
          <p:cNvPicPr>
            <a:picLocks noChangeAspect="1" noChangeArrowheads="1"/>
          </p:cNvPicPr>
          <p:nvPr/>
        </p:nvPicPr>
        <p:blipFill>
          <a:blip r:embed="rId10" cstate="print"/>
          <a:srcRect t="51209" b="8962"/>
          <a:stretch>
            <a:fillRect/>
          </a:stretch>
        </p:blipFill>
        <p:spPr bwMode="auto">
          <a:xfrm>
            <a:off x="304800" y="4114800"/>
            <a:ext cx="8458200" cy="2667000"/>
          </a:xfrm>
          <a:prstGeom prst="rect">
            <a:avLst/>
          </a:prstGeom>
          <a:noFill/>
        </p:spPr>
      </p:pic>
      <p:sp>
        <p:nvSpPr>
          <p:cNvPr id="14" name="Oval 13"/>
          <p:cNvSpPr/>
          <p:nvPr/>
        </p:nvSpPr>
        <p:spPr bwMode="auto">
          <a:xfrm rot="1800000">
            <a:off x="671046" y="5241044"/>
            <a:ext cx="1602612"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16" name="Rectangle 15"/>
          <p:cNvSpPr/>
          <p:nvPr/>
        </p:nvSpPr>
        <p:spPr>
          <a:xfrm>
            <a:off x="2819400" y="4705290"/>
            <a:ext cx="1080744" cy="400110"/>
          </a:xfrm>
          <a:prstGeom prst="rect">
            <a:avLst/>
          </a:prstGeom>
        </p:spPr>
        <p:txBody>
          <a:bodyPr wrap="none">
            <a:spAutoFit/>
          </a:bodyPr>
          <a:lstStyle/>
          <a:p>
            <a:r>
              <a:rPr lang="en-US" sz="2000" b="1" dirty="0">
                <a:solidFill>
                  <a:schemeClr val="bg1"/>
                </a:solidFill>
                <a:latin typeface="Microsoft Sans Serif" pitchFamily="34" charset="0"/>
                <a:cs typeface="Microsoft Sans Serif" pitchFamily="34" charset="0"/>
              </a:rPr>
              <a:t>ice age</a:t>
            </a:r>
            <a:r>
              <a:rPr lang="en-US" sz="1800" dirty="0">
                <a:solidFill>
                  <a:schemeClr val="bg1"/>
                </a:solidFill>
                <a:latin typeface="Microsoft Sans Serif" pitchFamily="34" charset="0"/>
                <a:cs typeface="Microsoft Sans Serif" pitchFamily="34" charset="0"/>
              </a:rPr>
              <a:t> </a:t>
            </a:r>
            <a:endParaRPr lang="en-US" sz="2000" dirty="0">
              <a:solidFill>
                <a:schemeClr val="bg1"/>
              </a:solidFill>
            </a:endParaRPr>
          </a:p>
        </p:txBody>
      </p:sp>
      <p:grpSp>
        <p:nvGrpSpPr>
          <p:cNvPr id="2" name="Group 19"/>
          <p:cNvGrpSpPr/>
          <p:nvPr/>
        </p:nvGrpSpPr>
        <p:grpSpPr>
          <a:xfrm>
            <a:off x="6145949" y="4419600"/>
            <a:ext cx="2845651" cy="1308012"/>
            <a:chOff x="6145949" y="4419600"/>
            <a:chExt cx="2845651" cy="1308012"/>
          </a:xfrm>
        </p:grpSpPr>
        <p:sp>
          <p:nvSpPr>
            <p:cNvPr id="17" name="Rectangle 16"/>
            <p:cNvSpPr/>
            <p:nvPr/>
          </p:nvSpPr>
          <p:spPr>
            <a:xfrm>
              <a:off x="6145949" y="4419600"/>
              <a:ext cx="2845651" cy="369332"/>
            </a:xfrm>
            <a:prstGeom prst="rect">
              <a:avLst/>
            </a:prstGeom>
          </p:spPr>
          <p:txBody>
            <a:bodyPr wrap="none">
              <a:spAutoFit/>
            </a:bodyPr>
            <a:lstStyle/>
            <a:p>
              <a:r>
                <a:rPr lang="en-US" sz="1800" b="1" dirty="0" err="1">
                  <a:solidFill>
                    <a:srgbClr val="FF3300"/>
                  </a:solidFill>
                  <a:latin typeface="Microsoft Sans Serif" pitchFamily="34" charset="0"/>
                  <a:cs typeface="Microsoft Sans Serif" pitchFamily="34" charset="0"/>
                </a:rPr>
                <a:t>Glaical-interglaical</a:t>
              </a:r>
              <a:r>
                <a:rPr lang="en-US" sz="1800" b="1" dirty="0">
                  <a:solidFill>
                    <a:srgbClr val="FF3300"/>
                  </a:solidFill>
                  <a:latin typeface="Microsoft Sans Serif" pitchFamily="34" charset="0"/>
                  <a:cs typeface="Microsoft Sans Serif" pitchFamily="34" charset="0"/>
                </a:rPr>
                <a:t> cycles</a:t>
              </a:r>
              <a:r>
                <a:rPr lang="en-US" sz="1600" dirty="0">
                  <a:solidFill>
                    <a:srgbClr val="000000"/>
                  </a:solidFill>
                  <a:latin typeface="Microsoft Sans Serif" pitchFamily="34" charset="0"/>
                  <a:cs typeface="Microsoft Sans Serif" pitchFamily="34" charset="0"/>
                </a:rPr>
                <a:t> </a:t>
              </a:r>
              <a:endParaRPr lang="en-US" sz="1800" dirty="0">
                <a:solidFill>
                  <a:srgbClr val="000000"/>
                </a:solidFill>
              </a:endParaRPr>
            </a:p>
          </p:txBody>
        </p:sp>
        <p:cxnSp>
          <p:nvCxnSpPr>
            <p:cNvPr id="19" name="Straight Arrow Connector 18"/>
            <p:cNvCxnSpPr/>
            <p:nvPr/>
          </p:nvCxnSpPr>
          <p:spPr bwMode="auto">
            <a:xfrm>
              <a:off x="7696200" y="4737012"/>
              <a:ext cx="76200" cy="9906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grpSp>
      <p:sp>
        <p:nvSpPr>
          <p:cNvPr id="18" name="Oval 17"/>
          <p:cNvSpPr/>
          <p:nvPr/>
        </p:nvSpPr>
        <p:spPr bwMode="auto">
          <a:xfrm rot="1800000">
            <a:off x="2448092" y="5281300"/>
            <a:ext cx="1602612"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0" name="Oval 19"/>
          <p:cNvSpPr/>
          <p:nvPr/>
        </p:nvSpPr>
        <p:spPr bwMode="auto">
          <a:xfrm rot="1800000">
            <a:off x="4158497" y="5338018"/>
            <a:ext cx="1905254" cy="685800"/>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1" name="Oval 20"/>
          <p:cNvSpPr/>
          <p:nvPr/>
        </p:nvSpPr>
        <p:spPr bwMode="auto">
          <a:xfrm rot="1200000">
            <a:off x="6234891" y="5238468"/>
            <a:ext cx="2167864" cy="885032"/>
          </a:xfrm>
          <a:prstGeom prst="ellipse">
            <a:avLst/>
          </a:prstGeom>
          <a:noFill/>
          <a:ln w="31750"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FF3300"/>
              </a:solidFill>
            </a:endParaRPr>
          </a:p>
        </p:txBody>
      </p:sp>
      <p:sp>
        <p:nvSpPr>
          <p:cNvPr id="22" name="TextBox 21"/>
          <p:cNvSpPr txBox="1"/>
          <p:nvPr/>
        </p:nvSpPr>
        <p:spPr>
          <a:xfrm>
            <a:off x="2895600" y="4038600"/>
            <a:ext cx="4576895" cy="400110"/>
          </a:xfrm>
          <a:prstGeom prst="rect">
            <a:avLst/>
          </a:prstGeom>
          <a:noFill/>
        </p:spPr>
        <p:txBody>
          <a:bodyPr wrap="none" rtlCol="0">
            <a:spAutoFit/>
          </a:bodyPr>
          <a:lstStyle/>
          <a:p>
            <a:r>
              <a:rPr lang="en-US" sz="2000" b="1" dirty="0">
                <a:solidFill>
                  <a:schemeClr val="bg1"/>
                </a:solidFill>
              </a:rPr>
              <a:t>Cooling</a:t>
            </a:r>
            <a:r>
              <a:rPr lang="en-US" sz="2000" b="1" dirty="0">
                <a:solidFill>
                  <a:srgbClr val="FF0000"/>
                </a:solidFill>
              </a:rPr>
              <a:t> </a:t>
            </a:r>
            <a:r>
              <a:rPr lang="en-US" sz="2000" b="1" dirty="0"/>
              <a:t>is gradual while </a:t>
            </a:r>
            <a:r>
              <a:rPr lang="en-US" sz="2000" b="1" dirty="0">
                <a:solidFill>
                  <a:srgbClr val="FF0000"/>
                </a:solidFill>
              </a:rPr>
              <a:t>warming </a:t>
            </a:r>
            <a:r>
              <a:rPr lang="en-US" sz="2000" b="1" dirty="0"/>
              <a:t>is abrupt. </a:t>
            </a:r>
          </a:p>
        </p:txBody>
      </p:sp>
      <p:cxnSp>
        <p:nvCxnSpPr>
          <p:cNvPr id="24" name="Straight Arrow Connector 23"/>
          <p:cNvCxnSpPr/>
          <p:nvPr/>
        </p:nvCxnSpPr>
        <p:spPr bwMode="auto">
          <a:xfrm>
            <a:off x="5486400" y="4876800"/>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26" name="Straight Arrow Connector 25"/>
          <p:cNvCxnSpPr/>
          <p:nvPr/>
        </p:nvCxnSpPr>
        <p:spPr bwMode="auto">
          <a:xfrm flipH="1">
            <a:off x="4114800" y="4876800"/>
            <a:ext cx="685800" cy="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27" name="TextBox 26"/>
          <p:cNvSpPr txBox="1"/>
          <p:nvPr/>
        </p:nvSpPr>
        <p:spPr>
          <a:xfrm>
            <a:off x="4775205" y="4667793"/>
            <a:ext cx="787395" cy="369332"/>
          </a:xfrm>
          <a:prstGeom prst="rect">
            <a:avLst/>
          </a:prstGeom>
          <a:noFill/>
        </p:spPr>
        <p:txBody>
          <a:bodyPr wrap="none" rtlCol="0">
            <a:spAutoFit/>
          </a:bodyPr>
          <a:lstStyle/>
          <a:p>
            <a:r>
              <a:rPr lang="en-US" sz="1800" b="1" dirty="0"/>
              <a:t>100kyr</a:t>
            </a:r>
            <a:endParaRPr lang="en-US" b="1" dirty="0"/>
          </a:p>
        </p:txBody>
      </p:sp>
      <p:cxnSp>
        <p:nvCxnSpPr>
          <p:cNvPr id="33" name="Straight Arrow Connector 32"/>
          <p:cNvCxnSpPr/>
          <p:nvPr/>
        </p:nvCxnSpPr>
        <p:spPr bwMode="auto">
          <a:xfrm>
            <a:off x="5715000" y="4343400"/>
            <a:ext cx="381000" cy="794655"/>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37" name="Straight Arrow Connector 36"/>
          <p:cNvCxnSpPr/>
          <p:nvPr/>
        </p:nvCxnSpPr>
        <p:spPr bwMode="auto">
          <a:xfrm flipH="1">
            <a:off x="3124200" y="4419600"/>
            <a:ext cx="228600" cy="10668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4" name="Straight Arrow Connector 3">
            <a:extLst>
              <a:ext uri="{FF2B5EF4-FFF2-40B4-BE49-F238E27FC236}">
                <a16:creationId xmlns:a16="http://schemas.microsoft.com/office/drawing/2014/main" id="{CA8F65BA-BD15-4B11-BA26-DE7BEF7EA0A1}"/>
              </a:ext>
            </a:extLst>
          </p:cNvPr>
          <p:cNvCxnSpPr/>
          <p:nvPr/>
        </p:nvCxnSpPr>
        <p:spPr bwMode="auto">
          <a:xfrm>
            <a:off x="6248400" y="6629400"/>
            <a:ext cx="2362200" cy="0"/>
          </a:xfrm>
          <a:prstGeom prst="straightConnector1">
            <a:avLst/>
          </a:prstGeom>
          <a:solidFill>
            <a:schemeClr val="accent1"/>
          </a:solidFill>
          <a:ln w="31750" cap="flat" cmpd="sng" algn="ctr">
            <a:solidFill>
              <a:schemeClr val="tx2"/>
            </a:solidFill>
            <a:prstDash val="solid"/>
            <a:round/>
            <a:headEnd type="none" w="lg" len="lg"/>
            <a:tailEnd type="stealth" w="lg" len="lg"/>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linds(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linds(horizontal)">
                                      <p:cBhvr>
                                        <p:cTn id="24" dur="500"/>
                                        <p:tgtEl>
                                          <p:spTgt spid="8">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linds(horizontal)">
                                      <p:cBhvr>
                                        <p:cTn id="35" dur="500"/>
                                        <p:tgtEl>
                                          <p:spTgt spid="37"/>
                                        </p:tgtEl>
                                      </p:cBhvr>
                                    </p:animEffect>
                                  </p:childTnLst>
                                </p:cTn>
                              </p:par>
                              <p:par>
                                <p:cTn id="36" presetID="3"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4572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Ice Age</a:t>
            </a:r>
          </a:p>
        </p:txBody>
      </p:sp>
      <p:sp>
        <p:nvSpPr>
          <p:cNvPr id="3076" name="Text Box 4"/>
          <p:cNvSpPr txBox="1">
            <a:spLocks noChangeArrowheads="1"/>
          </p:cNvSpPr>
          <p:nvPr/>
        </p:nvSpPr>
        <p:spPr bwMode="auto">
          <a:xfrm>
            <a:off x="4505325" y="51927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05600"/>
            <a:ext cx="1905000" cy="457200"/>
          </a:xfrm>
        </p:spPr>
        <p:txBody>
          <a:bodyPr/>
          <a:lstStyle/>
          <a:p>
            <a:pPr>
              <a:defRPr/>
            </a:pPr>
            <a:fld id="{11004247-48B2-4E85-AE06-0779406BEB7B}" type="slidenum">
              <a:rPr lang="en-US" smtClean="0">
                <a:solidFill>
                  <a:schemeClr val="bg2"/>
                </a:solidFill>
              </a:rPr>
              <a:pPr>
                <a:defRPr/>
              </a:pPr>
              <a:t>25</a:t>
            </a:fld>
            <a:endParaRPr lang="en-US" dirty="0">
              <a:solidFill>
                <a:schemeClr val="bg2"/>
              </a:solidFill>
            </a:endParaRPr>
          </a:p>
        </p:txBody>
      </p:sp>
      <p:sp>
        <p:nvSpPr>
          <p:cNvPr id="6" name="Rectangle 3"/>
          <p:cNvSpPr txBox="1">
            <a:spLocks noChangeArrowheads="1"/>
          </p:cNvSpPr>
          <p:nvPr/>
        </p:nvSpPr>
        <p:spPr bwMode="auto">
          <a:xfrm>
            <a:off x="152400" y="12954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228600" y="761999"/>
            <a:ext cx="8839200" cy="6172199"/>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b="1" kern="0" dirty="0">
                <a:solidFill>
                  <a:schemeClr val="tx2"/>
                </a:solidFill>
                <a:latin typeface="Microsoft Sans Serif" pitchFamily="34" charset="0"/>
              </a:rPr>
              <a:t>Causes of ice ages: </a:t>
            </a:r>
            <a:r>
              <a:rPr lang="en-US" sz="2400" b="1" kern="0" dirty="0">
                <a:latin typeface="Microsoft Sans Serif" pitchFamily="34" charset="0"/>
              </a:rPr>
              <a:t> </a:t>
            </a:r>
            <a:r>
              <a:rPr lang="en-US" sz="2000" b="1" kern="0" dirty="0">
                <a:latin typeface="Microsoft Sans Serif" pitchFamily="34" charset="0"/>
              </a:rPr>
              <a:t>Not fully understood. Likely causes include:</a:t>
            </a:r>
          </a:p>
          <a:p>
            <a:pPr marL="342900" indent="-342900" algn="l">
              <a:spcBef>
                <a:spcPct val="20000"/>
              </a:spcBef>
              <a:defRPr/>
            </a:pPr>
            <a:r>
              <a:rPr lang="en-US" sz="2000" b="1" kern="0" dirty="0">
                <a:latin typeface="Microsoft Sans Serif" pitchFamily="34" charset="0"/>
              </a:rPr>
              <a:t>	- Changes in orbital forcing – the </a:t>
            </a:r>
            <a:r>
              <a:rPr lang="en-US" sz="2000" b="1" kern="0" dirty="0" err="1">
                <a:solidFill>
                  <a:schemeClr val="tx2"/>
                </a:solidFill>
                <a:latin typeface="Microsoft Sans Serif" pitchFamily="34" charset="0"/>
              </a:rPr>
              <a:t>Milankovitch</a:t>
            </a:r>
            <a:r>
              <a:rPr lang="en-US" sz="2000" b="1" kern="0" dirty="0">
                <a:latin typeface="Microsoft Sans Serif" pitchFamily="34" charset="0"/>
              </a:rPr>
              <a:t> cycles;</a:t>
            </a:r>
          </a:p>
          <a:p>
            <a:pPr marL="342900" indent="-342900" algn="l">
              <a:spcBef>
                <a:spcPct val="20000"/>
              </a:spcBef>
              <a:defRPr/>
            </a:pPr>
            <a:r>
              <a:rPr lang="en-US" sz="2000" b="1" kern="0" dirty="0">
                <a:latin typeface="Microsoft Sans Serif" pitchFamily="34" charset="0"/>
              </a:rPr>
              <a:t>	- Atmospheric composition, such CO</a:t>
            </a:r>
            <a:r>
              <a:rPr lang="en-US" sz="2000" b="1" kern="0" baseline="-25000" dirty="0">
                <a:latin typeface="Microsoft Sans Serif" pitchFamily="34" charset="0"/>
              </a:rPr>
              <a:t>2</a:t>
            </a:r>
            <a:r>
              <a:rPr lang="en-US" sz="2000" b="1" kern="0" dirty="0">
                <a:latin typeface="Microsoft Sans Serif" pitchFamily="34" charset="0"/>
              </a:rPr>
              <a:t> and CH</a:t>
            </a:r>
            <a:r>
              <a:rPr lang="en-US" sz="2000" b="1" kern="0" baseline="-25000" dirty="0">
                <a:latin typeface="Microsoft Sans Serif" pitchFamily="34" charset="0"/>
              </a:rPr>
              <a:t>4 </a:t>
            </a:r>
            <a:r>
              <a:rPr lang="en-US" sz="2000" b="1" kern="0" dirty="0">
                <a:latin typeface="Microsoft Sans Serif" pitchFamily="34" charset="0"/>
              </a:rPr>
              <a:t>concentrations;</a:t>
            </a:r>
          </a:p>
          <a:p>
            <a:pPr marL="342900" indent="-342900" algn="l">
              <a:spcBef>
                <a:spcPct val="20000"/>
              </a:spcBef>
              <a:defRPr/>
            </a:pPr>
            <a:r>
              <a:rPr lang="en-US" sz="2000" b="1" kern="0" dirty="0">
                <a:latin typeface="Microsoft Sans Serif" pitchFamily="34" charset="0"/>
              </a:rPr>
              <a:t>	- T</a:t>
            </a:r>
            <a:r>
              <a:rPr lang="en-US" sz="2000" b="1" dirty="0"/>
              <a:t>he motion of </a:t>
            </a:r>
            <a:r>
              <a:rPr lang="en-US" sz="2000" b="1" dirty="0">
                <a:hlinkClick r:id="rId3" tooltip="Plate tectonics"/>
              </a:rPr>
              <a:t>tectonic plates</a:t>
            </a:r>
            <a:r>
              <a:rPr lang="en-US" sz="2000" b="1" dirty="0"/>
              <a:t> resulting in changes in the relative location and  amount of continental and oceanic crust on the Earth's surface, which affect </a:t>
            </a:r>
            <a:r>
              <a:rPr lang="en-US" sz="2000" b="1" dirty="0">
                <a:hlinkClick r:id="rId4" tooltip="Wind"/>
              </a:rPr>
              <a:t>wind</a:t>
            </a:r>
            <a:r>
              <a:rPr lang="en-US" sz="2000" b="1" dirty="0"/>
              <a:t> and </a:t>
            </a:r>
            <a:r>
              <a:rPr lang="en-US" sz="2000" b="1" dirty="0">
                <a:hlinkClick r:id="rId5" tooltip="Ocean currents"/>
              </a:rPr>
              <a:t>ocean</a:t>
            </a:r>
            <a:r>
              <a:rPr lang="en-US" sz="2000" b="1" dirty="0"/>
              <a:t> </a:t>
            </a:r>
            <a:r>
              <a:rPr lang="en-US" sz="2000" b="1" dirty="0">
                <a:hlinkClick r:id="rId6" tooltip="Atmospheric circulation"/>
              </a:rPr>
              <a:t>currents</a:t>
            </a:r>
            <a:r>
              <a:rPr lang="en-US" sz="2000" b="1" dirty="0"/>
              <a:t>;</a:t>
            </a:r>
            <a:r>
              <a:rPr lang="en-US" sz="2000" b="1" kern="0" dirty="0">
                <a:latin typeface="Microsoft Sans Serif" pitchFamily="34" charset="0"/>
              </a:rPr>
              <a:t>  </a:t>
            </a:r>
          </a:p>
          <a:p>
            <a:pPr marL="342900" indent="-342900" algn="l">
              <a:spcBef>
                <a:spcPct val="20000"/>
              </a:spcBef>
              <a:defRPr/>
            </a:pPr>
            <a:r>
              <a:rPr lang="en-US" sz="2000" b="1" kern="0" dirty="0">
                <a:latin typeface="Microsoft Sans Serif" pitchFamily="34" charset="0"/>
              </a:rPr>
              <a:t>	- Other possible factors: variations in solar output, volcanic activities, meteorites (how?). </a:t>
            </a:r>
          </a:p>
          <a:p>
            <a:pPr marL="342900" indent="-342900" algn="l">
              <a:spcBef>
                <a:spcPct val="20000"/>
              </a:spcBef>
              <a:buFont typeface="Arial" pitchFamily="34" charset="0"/>
              <a:buChar char="•"/>
              <a:defRPr/>
            </a:pPr>
            <a:r>
              <a:rPr lang="en-US" b="1" kern="0" dirty="0">
                <a:solidFill>
                  <a:schemeClr val="tx2"/>
                </a:solidFill>
                <a:latin typeface="Microsoft Sans Serif" pitchFamily="34" charset="0"/>
              </a:rPr>
              <a:t>Major feedbacks involved:</a:t>
            </a:r>
            <a:endParaRPr lang="en-US" sz="2400" b="1" kern="0" dirty="0">
              <a:solidFill>
                <a:schemeClr val="tx2"/>
              </a:solidFill>
              <a:latin typeface="Microsoft Sans Serif" pitchFamily="34" charset="0"/>
            </a:endParaRPr>
          </a:p>
          <a:p>
            <a:pPr marL="342900" indent="-342900" algn="l">
              <a:spcBef>
                <a:spcPct val="20000"/>
              </a:spcBef>
              <a:defRPr/>
            </a:pPr>
            <a:r>
              <a:rPr lang="en-US" sz="2400" b="1" kern="0" dirty="0">
                <a:latin typeface="Microsoft Sans Serif" pitchFamily="34" charset="0"/>
              </a:rPr>
              <a:t>	- </a:t>
            </a:r>
            <a:r>
              <a:rPr lang="en-US" sz="2400" b="1" kern="0" dirty="0">
                <a:solidFill>
                  <a:srgbClr val="C00000"/>
                </a:solidFill>
                <a:latin typeface="Microsoft Sans Serif" pitchFamily="34" charset="0"/>
              </a:rPr>
              <a:t>Ice-albedo positive feedback</a:t>
            </a:r>
            <a:r>
              <a:rPr lang="en-US" sz="2400" b="1" kern="0" dirty="0">
                <a:latin typeface="Microsoft Sans Serif" pitchFamily="34" charset="0"/>
              </a:rPr>
              <a:t>: </a:t>
            </a:r>
            <a:r>
              <a:rPr lang="en-US" sz="1800" b="1" kern="0" dirty="0">
                <a:latin typeface="Microsoft Sans Serif" pitchFamily="34" charset="0"/>
              </a:rPr>
              <a:t>cooling (e.g., due to orbital forcing) produces more ice and snow cover, which further cools the Earth; while warming reduces the ice and snow cover, which further enhances the warming.</a:t>
            </a:r>
            <a:r>
              <a:rPr lang="en-US" sz="2400" b="1" kern="0" dirty="0">
                <a:latin typeface="Microsoft Sans Serif" pitchFamily="34" charset="0"/>
              </a:rPr>
              <a:t> </a:t>
            </a:r>
          </a:p>
          <a:p>
            <a:pPr marL="342900" indent="-342900" algn="l">
              <a:spcBef>
                <a:spcPct val="20000"/>
              </a:spcBef>
              <a:defRPr/>
            </a:pPr>
            <a:r>
              <a:rPr lang="en-US" sz="2400" b="1" kern="0" dirty="0">
                <a:latin typeface="Microsoft Sans Serif" pitchFamily="34" charset="0"/>
              </a:rPr>
              <a:t>	- </a:t>
            </a:r>
            <a:r>
              <a:rPr lang="en-US" sz="2000" b="1" kern="0" dirty="0">
                <a:solidFill>
                  <a:srgbClr val="C00000"/>
                </a:solidFill>
                <a:latin typeface="Microsoft Sans Serif" pitchFamily="34" charset="0"/>
              </a:rPr>
              <a:t>CO</a:t>
            </a:r>
            <a:r>
              <a:rPr lang="en-US" sz="2000" b="1" kern="0" baseline="-25000" dirty="0">
                <a:solidFill>
                  <a:srgbClr val="C00000"/>
                </a:solidFill>
                <a:latin typeface="Microsoft Sans Serif" pitchFamily="34" charset="0"/>
              </a:rPr>
              <a:t>2</a:t>
            </a:r>
            <a:r>
              <a:rPr lang="en-US" sz="2000" b="1" kern="0" dirty="0">
                <a:solidFill>
                  <a:srgbClr val="C00000"/>
                </a:solidFill>
                <a:latin typeface="Microsoft Sans Serif" pitchFamily="34" charset="0"/>
              </a:rPr>
              <a:t> and CH</a:t>
            </a:r>
            <a:r>
              <a:rPr lang="en-US" sz="2000" b="1" kern="0" baseline="-25000" dirty="0">
                <a:solidFill>
                  <a:srgbClr val="C00000"/>
                </a:solidFill>
                <a:latin typeface="Microsoft Sans Serif" pitchFamily="34" charset="0"/>
              </a:rPr>
              <a:t>4</a:t>
            </a:r>
            <a:r>
              <a:rPr lang="en-US" sz="2000" b="1" kern="0" dirty="0">
                <a:solidFill>
                  <a:srgbClr val="C00000"/>
                </a:solidFill>
                <a:latin typeface="Microsoft Sans Serif" pitchFamily="34" charset="0"/>
              </a:rPr>
              <a:t> </a:t>
            </a:r>
            <a:r>
              <a:rPr lang="en-US" sz="2000" b="1" kern="0" dirty="0">
                <a:latin typeface="Microsoft Sans Serif" pitchFamily="34" charset="0"/>
              </a:rPr>
              <a:t>levels fell at the start of ice ages and rose during the retreat of ice sheets, which enhances the temperature change. However,</a:t>
            </a:r>
          </a:p>
          <a:p>
            <a:pPr marL="342900" indent="-342900" algn="l">
              <a:spcBef>
                <a:spcPct val="20000"/>
              </a:spcBef>
              <a:defRPr/>
            </a:pPr>
            <a:r>
              <a:rPr lang="en-US" sz="2000" b="1" kern="0" dirty="0">
                <a:latin typeface="Microsoft Sans Serif" pitchFamily="34" charset="0"/>
              </a:rPr>
              <a:t>     it is difficult to establish the cause and effect between the CO</a:t>
            </a:r>
            <a:r>
              <a:rPr lang="en-US" sz="2000" b="1" kern="0" baseline="-25000" dirty="0">
                <a:latin typeface="Microsoft Sans Serif" pitchFamily="34" charset="0"/>
              </a:rPr>
              <a:t>2</a:t>
            </a:r>
            <a:r>
              <a:rPr lang="en-US" sz="2000" b="1" kern="0" dirty="0">
                <a:latin typeface="Microsoft Sans Serif" pitchFamily="34" charset="0"/>
              </a:rPr>
              <a:t> and T change.  </a:t>
            </a:r>
            <a:endParaRPr lang="en-US" sz="2400" b="1" kern="0" dirty="0">
              <a:latin typeface="Microsoft Sans Serif"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err="1">
                <a:solidFill>
                  <a:schemeClr val="tx2"/>
                </a:solidFill>
                <a:latin typeface="Arial" pitchFamily="34" charset="0"/>
                <a:cs typeface="Arial" pitchFamily="34" charset="0"/>
              </a:rPr>
              <a:t>Milankovitch</a:t>
            </a:r>
            <a:r>
              <a:rPr lang="en-US" sz="4000" b="1" dirty="0">
                <a:solidFill>
                  <a:schemeClr val="tx2"/>
                </a:solidFill>
                <a:latin typeface="Arial" pitchFamily="34" charset="0"/>
                <a:cs typeface="Arial" pitchFamily="34" charset="0"/>
              </a:rPr>
              <a:t> Theory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4" name="Rectangle 3"/>
          <p:cNvSpPr txBox="1">
            <a:spLocks noChangeArrowheads="1"/>
          </p:cNvSpPr>
          <p:nvPr/>
        </p:nvSpPr>
        <p:spPr bwMode="auto">
          <a:xfrm>
            <a:off x="0" y="685800"/>
            <a:ext cx="9144000" cy="25146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Milankovitch Theory</a:t>
            </a:r>
            <a:r>
              <a:rPr lang="en-US" sz="2400" dirty="0"/>
              <a:t> describes the collective effects of changes in the </a:t>
            </a:r>
            <a:r>
              <a:rPr lang="en-US" sz="2400" dirty="0">
                <a:hlinkClick r:id="rId3" tooltip="Earth"/>
              </a:rPr>
              <a:t>Earth</a:t>
            </a:r>
            <a:r>
              <a:rPr lang="en-US" sz="2400" dirty="0"/>
              <a:t>’s orbital movements upon its climate, named after </a:t>
            </a:r>
            <a:r>
              <a:rPr lang="en-US" sz="2400" dirty="0">
                <a:hlinkClick r:id="rId4" tooltip="Serbia"/>
              </a:rPr>
              <a:t>Serbian</a:t>
            </a:r>
            <a:r>
              <a:rPr lang="en-US" sz="2400" dirty="0"/>
              <a:t> </a:t>
            </a:r>
            <a:r>
              <a:rPr lang="en-US" sz="2400" dirty="0">
                <a:hlinkClick r:id="rId5" tooltip="Geophysics"/>
              </a:rPr>
              <a:t>geophysicist</a:t>
            </a:r>
            <a:r>
              <a:rPr lang="en-US" sz="2400" dirty="0"/>
              <a:t> and </a:t>
            </a:r>
            <a:r>
              <a:rPr lang="en-US" sz="2400" dirty="0">
                <a:hlinkClick r:id="rId6" tooltip="Astronomy"/>
              </a:rPr>
              <a:t>astronomer</a:t>
            </a:r>
            <a:r>
              <a:rPr lang="en-US" sz="2400" dirty="0"/>
              <a:t> </a:t>
            </a:r>
            <a:r>
              <a:rPr lang="en-US" sz="2400" dirty="0">
                <a:hlinkClick r:id="rId7" tooltip="Milutin Milanković"/>
              </a:rPr>
              <a:t>Milutin </a:t>
            </a:r>
            <a:r>
              <a:rPr lang="en-US" sz="2400" dirty="0" err="1">
                <a:hlinkClick r:id="rId7" tooltip="Milutin Milanković"/>
              </a:rPr>
              <a:t>Milanković</a:t>
            </a:r>
            <a:r>
              <a:rPr lang="en-US" sz="2400" dirty="0"/>
              <a:t>, who worked on it during </a:t>
            </a:r>
            <a:r>
              <a:rPr lang="en-US" sz="2400" dirty="0">
                <a:hlinkClick r:id="rId8" tooltip="First World War"/>
              </a:rPr>
              <a:t>First World War</a:t>
            </a:r>
            <a:r>
              <a:rPr lang="en-US" sz="2400" dirty="0"/>
              <a:t> internment. </a:t>
            </a:r>
            <a:r>
              <a:rPr lang="en-US" sz="2400" dirty="0" err="1"/>
              <a:t>Milanković</a:t>
            </a:r>
            <a:r>
              <a:rPr lang="en-US" sz="2400" dirty="0"/>
              <a:t> mathematically theorized that variations in </a:t>
            </a:r>
            <a:r>
              <a:rPr lang="en-US" sz="2400" dirty="0">
                <a:hlinkClick r:id="rId9" tooltip="Eccentricity (orbit)"/>
              </a:rPr>
              <a:t>eccentricity</a:t>
            </a:r>
            <a:r>
              <a:rPr lang="en-US" sz="2400" dirty="0"/>
              <a:t>, </a:t>
            </a:r>
            <a:r>
              <a:rPr lang="en-US" sz="2400" dirty="0">
                <a:hlinkClick r:id="rId10" tooltip="Axial tilt"/>
              </a:rPr>
              <a:t>axial tilt</a:t>
            </a:r>
            <a:r>
              <a:rPr lang="en-US" sz="2400" dirty="0"/>
              <a:t>, and </a:t>
            </a:r>
            <a:r>
              <a:rPr lang="en-US" sz="2400" dirty="0">
                <a:hlinkClick r:id="rId11" tooltip="Precession"/>
              </a:rPr>
              <a:t>precession</a:t>
            </a:r>
            <a:r>
              <a:rPr lang="en-US" sz="2400" dirty="0"/>
              <a:t> of the Earth's orbit determined climatic patterns on Earth through </a:t>
            </a:r>
            <a:r>
              <a:rPr lang="en-US" sz="2400" dirty="0">
                <a:hlinkClick r:id="rId12" tooltip="Orbital forcing"/>
              </a:rPr>
              <a:t>orbital forcing</a:t>
            </a:r>
            <a:r>
              <a:rPr lang="en-US" sz="2400" dirty="0"/>
              <a:t>.</a:t>
            </a:r>
            <a:endParaRPr lang="en-US" sz="2400" b="1" kern="0" dirty="0">
              <a:latin typeface="Microsoft Sans Serif" pitchFamily="34" charset="0"/>
            </a:endParaRPr>
          </a:p>
          <a:p>
            <a:pPr marL="342900" indent="-342900" algn="l">
              <a:spcBef>
                <a:spcPct val="20000"/>
              </a:spcBef>
              <a:buFontTx/>
              <a:buChar char="•"/>
              <a:defRPr/>
            </a:pPr>
            <a:endParaRPr lang="en-US" sz="16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p:txBody>
      </p:sp>
      <p:pic>
        <p:nvPicPr>
          <p:cNvPr id="133122" name="Picture 2" descr="File:Milankovi&amp;cacute;1.jpg"/>
          <p:cNvPicPr>
            <a:picLocks noChangeAspect="1" noChangeArrowheads="1"/>
          </p:cNvPicPr>
          <p:nvPr/>
        </p:nvPicPr>
        <p:blipFill>
          <a:blip r:embed="rId13" cstate="print"/>
          <a:srcRect/>
          <a:stretch>
            <a:fillRect/>
          </a:stretch>
        </p:blipFill>
        <p:spPr bwMode="auto">
          <a:xfrm>
            <a:off x="7104437" y="3059952"/>
            <a:ext cx="1905000" cy="3733800"/>
          </a:xfrm>
          <a:prstGeom prst="rect">
            <a:avLst/>
          </a:prstGeom>
          <a:noFill/>
        </p:spPr>
      </p:pic>
      <p:sp>
        <p:nvSpPr>
          <p:cNvPr id="7" name="TextBox 6"/>
          <p:cNvSpPr txBox="1"/>
          <p:nvPr/>
        </p:nvSpPr>
        <p:spPr>
          <a:xfrm>
            <a:off x="228600" y="3200400"/>
            <a:ext cx="6781800" cy="3785652"/>
          </a:xfrm>
          <a:prstGeom prst="rect">
            <a:avLst/>
          </a:prstGeom>
          <a:noFill/>
        </p:spPr>
        <p:txBody>
          <a:bodyPr wrap="square" rtlCol="0">
            <a:spAutoFit/>
          </a:bodyPr>
          <a:lstStyle/>
          <a:p>
            <a:pPr algn="l"/>
            <a:r>
              <a:rPr lang="en-US" sz="2400" dirty="0"/>
              <a:t>According to </a:t>
            </a:r>
            <a:r>
              <a:rPr lang="en-US" sz="2400" dirty="0" err="1">
                <a:hlinkClick r:id="rId14" tooltip="w:Milankovitch cycles"/>
              </a:rPr>
              <a:t>Milankovitch</a:t>
            </a:r>
            <a:r>
              <a:rPr lang="en-US" sz="2400" dirty="0">
                <a:hlinkClick r:id="rId14" tooltip="w:Milankovitch cycles"/>
              </a:rPr>
              <a:t> Theory</a:t>
            </a:r>
            <a:r>
              <a:rPr lang="en-US" sz="2400" dirty="0"/>
              <a:t>, the </a:t>
            </a:r>
            <a:r>
              <a:rPr lang="en-US" sz="2400" dirty="0">
                <a:hlinkClick r:id="rId15" tooltip="w:precession"/>
              </a:rPr>
              <a:t>precession</a:t>
            </a:r>
            <a:r>
              <a:rPr lang="en-US" sz="2400" dirty="0"/>
              <a:t> of the equinoxes, variations in the tilt of the Earth's axis (</a:t>
            </a:r>
            <a:r>
              <a:rPr lang="en-US" sz="2400" dirty="0">
                <a:hlinkClick r:id="rId16" tooltip="w:obliquity"/>
              </a:rPr>
              <a:t>obliquity</a:t>
            </a:r>
            <a:r>
              <a:rPr lang="en-US" sz="2400" dirty="0"/>
              <a:t>) and changes in the </a:t>
            </a:r>
            <a:r>
              <a:rPr lang="en-US" sz="2400" dirty="0">
                <a:hlinkClick r:id="rId17" tooltip="w:eccentricity (orbit)"/>
              </a:rPr>
              <a:t>eccentricity</a:t>
            </a:r>
            <a:r>
              <a:rPr lang="en-US" sz="2400" dirty="0"/>
              <a:t> of the Earth's orbit are responsible for causing the observed 100 </a:t>
            </a:r>
            <a:r>
              <a:rPr lang="en-US" sz="2400" dirty="0" err="1"/>
              <a:t>kyr</a:t>
            </a:r>
            <a:r>
              <a:rPr lang="en-US" sz="2400" dirty="0"/>
              <a:t> cycle in </a:t>
            </a:r>
            <a:r>
              <a:rPr lang="en-US" sz="2400" dirty="0">
                <a:hlinkClick r:id="rId18" tooltip="w:ice age"/>
              </a:rPr>
              <a:t>ice ages</a:t>
            </a:r>
            <a:r>
              <a:rPr lang="en-US" sz="2400" dirty="0"/>
              <a:t> by varying the amount of sunlight received by the Earth at different times and locations, particularly high northern latitude summer. These changes in the Earth's orbit are the predictable consequence of interactions between the Earth, its moon, and the other planets.</a:t>
            </a:r>
          </a:p>
          <a:p>
            <a:pPr algn="l"/>
            <a:endParaRPr lang="en-US" sz="2400" dirty="0"/>
          </a:p>
        </p:txBody>
      </p:sp>
      <p:sp>
        <p:nvSpPr>
          <p:cNvPr id="8" name="Rectangle 7"/>
          <p:cNvSpPr/>
          <p:nvPr/>
        </p:nvSpPr>
        <p:spPr>
          <a:xfrm>
            <a:off x="6858000" y="2819400"/>
            <a:ext cx="2303837" cy="307777"/>
          </a:xfrm>
          <a:prstGeom prst="rect">
            <a:avLst/>
          </a:prstGeom>
        </p:spPr>
        <p:txBody>
          <a:bodyPr wrap="none">
            <a:spAutoFit/>
          </a:bodyPr>
          <a:lstStyle/>
          <a:p>
            <a:r>
              <a:rPr lang="en-US" sz="1400" b="1" dirty="0" err="1"/>
              <a:t>Milutin</a:t>
            </a:r>
            <a:r>
              <a:rPr lang="en-US" sz="1400" b="1" dirty="0"/>
              <a:t> </a:t>
            </a:r>
            <a:r>
              <a:rPr lang="en-US" sz="1400" b="1" dirty="0" err="1"/>
              <a:t>Milanković</a:t>
            </a:r>
            <a:r>
              <a:rPr lang="en-US" sz="1400" b="1" dirty="0"/>
              <a:t> (1879-1958)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27</a:t>
            </a:fld>
            <a:endParaRPr lang="en-US"/>
          </a:p>
        </p:txBody>
      </p:sp>
      <p:sp>
        <p:nvSpPr>
          <p:cNvPr id="3" name="TextBox 2"/>
          <p:cNvSpPr txBox="1"/>
          <p:nvPr/>
        </p:nvSpPr>
        <p:spPr>
          <a:xfrm>
            <a:off x="2667000" y="2743200"/>
            <a:ext cx="3505200" cy="523220"/>
          </a:xfrm>
          <a:prstGeom prst="rect">
            <a:avLst/>
          </a:prstGeom>
          <a:noFill/>
        </p:spPr>
        <p:txBody>
          <a:bodyPr wrap="square" rtlCol="0">
            <a:spAutoFit/>
          </a:bodyPr>
          <a:lstStyle/>
          <a:p>
            <a:r>
              <a:rPr lang="en-US" dirty="0" err="1">
                <a:hlinkClick r:id="rId2"/>
              </a:rPr>
              <a:t>Milankovitch</a:t>
            </a:r>
            <a:r>
              <a:rPr lang="en-US" dirty="0">
                <a:hlinkClick r:id="rId2"/>
              </a:rPr>
              <a:t> Cycles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28</a:t>
            </a:fld>
            <a:endParaRPr lang="en-US"/>
          </a:p>
        </p:txBody>
      </p:sp>
      <p:pic>
        <p:nvPicPr>
          <p:cNvPr id="421890" name="Picture 2"/>
          <p:cNvPicPr>
            <a:picLocks noChangeAspect="1" noChangeArrowheads="1"/>
          </p:cNvPicPr>
          <p:nvPr/>
        </p:nvPicPr>
        <p:blipFill>
          <a:blip r:embed="rId2" cstate="print"/>
          <a:srcRect/>
          <a:stretch>
            <a:fillRect/>
          </a:stretch>
        </p:blipFill>
        <p:spPr bwMode="auto">
          <a:xfrm>
            <a:off x="21315" y="228600"/>
            <a:ext cx="9091155" cy="6423163"/>
          </a:xfrm>
          <a:prstGeom prst="rect">
            <a:avLst/>
          </a:prstGeom>
          <a:noFill/>
          <a:ln w="9525">
            <a:noFill/>
            <a:miter lim="800000"/>
            <a:headEnd/>
            <a:tailEnd/>
          </a:ln>
        </p:spPr>
      </p:pic>
      <p:sp>
        <p:nvSpPr>
          <p:cNvPr id="4" name="TextBox 3"/>
          <p:cNvSpPr txBox="1"/>
          <p:nvPr/>
        </p:nvSpPr>
        <p:spPr>
          <a:xfrm>
            <a:off x="4826551" y="2591136"/>
            <a:ext cx="582211" cy="400110"/>
          </a:xfrm>
          <a:prstGeom prst="rect">
            <a:avLst/>
          </a:prstGeom>
          <a:noFill/>
        </p:spPr>
        <p:txBody>
          <a:bodyPr wrap="none" rtlCol="0">
            <a:spAutoFit/>
          </a:bodyPr>
          <a:lstStyle/>
          <a:p>
            <a:r>
              <a:rPr lang="en-US" sz="2000" b="1" dirty="0">
                <a:solidFill>
                  <a:schemeClr val="tx2"/>
                </a:solidFill>
              </a:rPr>
              <a:t>Sun</a:t>
            </a:r>
          </a:p>
        </p:txBody>
      </p:sp>
      <p:sp>
        <p:nvSpPr>
          <p:cNvPr id="5" name="TextBox 4"/>
          <p:cNvSpPr txBox="1"/>
          <p:nvPr/>
        </p:nvSpPr>
        <p:spPr>
          <a:xfrm>
            <a:off x="1272099" y="4114800"/>
            <a:ext cx="723275" cy="400110"/>
          </a:xfrm>
          <a:prstGeom prst="rect">
            <a:avLst/>
          </a:prstGeom>
          <a:noFill/>
        </p:spPr>
        <p:txBody>
          <a:bodyPr wrap="none" rtlCol="0">
            <a:spAutoFit/>
          </a:bodyPr>
          <a:lstStyle/>
          <a:p>
            <a:r>
              <a:rPr lang="en-US" sz="2000" b="1" dirty="0">
                <a:solidFill>
                  <a:schemeClr val="tx2"/>
                </a:solidFill>
              </a:rPr>
              <a:t>Earth</a:t>
            </a:r>
          </a:p>
        </p:txBody>
      </p:sp>
      <p:cxnSp>
        <p:nvCxnSpPr>
          <p:cNvPr id="7" name="Straight Connector 6"/>
          <p:cNvCxnSpPr/>
          <p:nvPr/>
        </p:nvCxnSpPr>
        <p:spPr bwMode="auto">
          <a:xfrm flipH="1">
            <a:off x="3429000" y="1625424"/>
            <a:ext cx="152400" cy="152400"/>
          </a:xfrm>
          <a:prstGeom prst="line">
            <a:avLst/>
          </a:prstGeom>
          <a:solidFill>
            <a:schemeClr val="accent1"/>
          </a:solidFill>
          <a:ln w="31750" cap="flat" cmpd="sng" algn="ctr">
            <a:solidFill>
              <a:schemeClr val="bg2"/>
            </a:solidFill>
            <a:prstDash val="solid"/>
            <a:round/>
            <a:headEnd type="none" w="med" len="med"/>
            <a:tailEnd type="none" w="med" len="sm"/>
          </a:ln>
          <a:effectLst/>
        </p:spPr>
      </p:cxnSp>
      <p:cxnSp>
        <p:nvCxnSpPr>
          <p:cNvPr id="8" name="Straight Connector 7"/>
          <p:cNvCxnSpPr/>
          <p:nvPr/>
        </p:nvCxnSpPr>
        <p:spPr bwMode="auto">
          <a:xfrm flipH="1">
            <a:off x="3429000" y="1777824"/>
            <a:ext cx="228600" cy="0"/>
          </a:xfrm>
          <a:prstGeom prst="line">
            <a:avLst/>
          </a:prstGeom>
          <a:solidFill>
            <a:schemeClr val="accent1"/>
          </a:solidFill>
          <a:ln w="31750" cap="flat" cmpd="sng" algn="ctr">
            <a:solidFill>
              <a:schemeClr val="bg2"/>
            </a:solidFill>
            <a:prstDash val="solid"/>
            <a:round/>
            <a:headEnd type="none" w="med" len="med"/>
            <a:tailEnd type="none" w="med" len="sm"/>
          </a:ln>
          <a:effectLst/>
        </p:spPr>
      </p:cxnSp>
      <p:sp>
        <p:nvSpPr>
          <p:cNvPr id="9" name="TextBox 8"/>
          <p:cNvSpPr txBox="1"/>
          <p:nvPr/>
        </p:nvSpPr>
        <p:spPr>
          <a:xfrm>
            <a:off x="7153492" y="3502336"/>
            <a:ext cx="873957" cy="338554"/>
          </a:xfrm>
          <a:prstGeom prst="rect">
            <a:avLst/>
          </a:prstGeom>
          <a:noFill/>
        </p:spPr>
        <p:txBody>
          <a:bodyPr wrap="none" rtlCol="0">
            <a:spAutoFit/>
          </a:bodyPr>
          <a:lstStyle/>
          <a:p>
            <a:r>
              <a:rPr lang="en-US" sz="1600" b="1" dirty="0"/>
              <a:t>(closest)</a:t>
            </a:r>
          </a:p>
        </p:txBody>
      </p:sp>
      <p:sp>
        <p:nvSpPr>
          <p:cNvPr id="11" name="TextBox 10"/>
          <p:cNvSpPr txBox="1"/>
          <p:nvPr/>
        </p:nvSpPr>
        <p:spPr>
          <a:xfrm>
            <a:off x="742765" y="3505200"/>
            <a:ext cx="912430" cy="338554"/>
          </a:xfrm>
          <a:prstGeom prst="rect">
            <a:avLst/>
          </a:prstGeom>
          <a:noFill/>
        </p:spPr>
        <p:txBody>
          <a:bodyPr wrap="none" rtlCol="0">
            <a:spAutoFit/>
          </a:bodyPr>
          <a:lstStyle/>
          <a:p>
            <a:r>
              <a:rPr lang="en-US" sz="1600" b="1" dirty="0"/>
              <a:t>(farthest)</a:t>
            </a:r>
          </a:p>
        </p:txBody>
      </p:sp>
      <p:sp>
        <p:nvSpPr>
          <p:cNvPr id="10" name="TextBox 9"/>
          <p:cNvSpPr txBox="1"/>
          <p:nvPr/>
        </p:nvSpPr>
        <p:spPr>
          <a:xfrm>
            <a:off x="185229" y="6062246"/>
            <a:ext cx="1489510" cy="369332"/>
          </a:xfrm>
          <a:prstGeom prst="rect">
            <a:avLst/>
          </a:prstGeom>
          <a:noFill/>
        </p:spPr>
        <p:txBody>
          <a:bodyPr wrap="none" rtlCol="0">
            <a:spAutoFit/>
          </a:bodyPr>
          <a:lstStyle/>
          <a:p>
            <a:r>
              <a:rPr lang="en-US" sz="1800" b="1" dirty="0">
                <a:solidFill>
                  <a:schemeClr val="tx2"/>
                </a:solidFill>
              </a:rPr>
              <a:t>(orbital shape)</a:t>
            </a:r>
          </a:p>
        </p:txBody>
      </p:sp>
      <p:sp>
        <p:nvSpPr>
          <p:cNvPr id="12" name="TextBox 11"/>
          <p:cNvSpPr txBox="1"/>
          <p:nvPr/>
        </p:nvSpPr>
        <p:spPr>
          <a:xfrm>
            <a:off x="2709331" y="6107668"/>
            <a:ext cx="1016625" cy="369332"/>
          </a:xfrm>
          <a:prstGeom prst="rect">
            <a:avLst/>
          </a:prstGeom>
          <a:noFill/>
        </p:spPr>
        <p:txBody>
          <a:bodyPr wrap="none" rtlCol="0">
            <a:spAutoFit/>
          </a:bodyPr>
          <a:lstStyle/>
          <a:p>
            <a:r>
              <a:rPr lang="en-US" sz="1800" b="1" dirty="0">
                <a:solidFill>
                  <a:schemeClr val="tx2"/>
                </a:solidFill>
              </a:rPr>
              <a:t>(axial tilt)</a:t>
            </a:r>
          </a:p>
        </p:txBody>
      </p:sp>
      <p:sp>
        <p:nvSpPr>
          <p:cNvPr id="13" name="TextBox 12"/>
          <p:cNvSpPr txBox="1"/>
          <p:nvPr/>
        </p:nvSpPr>
        <p:spPr>
          <a:xfrm>
            <a:off x="5740043" y="6107668"/>
            <a:ext cx="1965603" cy="369332"/>
          </a:xfrm>
          <a:prstGeom prst="rect">
            <a:avLst/>
          </a:prstGeom>
          <a:noFill/>
        </p:spPr>
        <p:txBody>
          <a:bodyPr wrap="none" rtlCol="0">
            <a:spAutoFit/>
          </a:bodyPr>
          <a:lstStyle/>
          <a:p>
            <a:r>
              <a:rPr lang="en-US" sz="1800" b="1" dirty="0">
                <a:solidFill>
                  <a:schemeClr val="tx2"/>
                </a:solidFill>
              </a:rPr>
              <a:t>(precession of axis)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29</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chemeClr val="tx2"/>
                </a:solidFill>
                <a:latin typeface="Microsoft Sans Serif" pitchFamily="34" charset="0"/>
              </a:rPr>
              <a:t>Orbital shape (eccentricity)</a:t>
            </a:r>
            <a:r>
              <a:rPr lang="en-US" sz="2400" b="1" kern="0" dirty="0">
                <a:latin typeface="Microsoft Sans Serif" pitchFamily="34" charset="0"/>
              </a:rPr>
              <a:t>: </a:t>
            </a:r>
            <a:r>
              <a:rPr lang="en-US" sz="2000" b="1" kern="0" dirty="0">
                <a:latin typeface="Microsoft Sans Serif" pitchFamily="34" charset="0"/>
              </a:rPr>
              <a:t>i</a:t>
            </a:r>
            <a:r>
              <a:rPr lang="en-US" sz="1800" b="1" kern="0" dirty="0">
                <a:latin typeface="Microsoft Sans Serif" pitchFamily="34" charset="0"/>
              </a:rPr>
              <a:t>t varies from nearly circular to mildly elliptical (e=0 </a:t>
            </a:r>
            <a:r>
              <a:rPr lang="en-US" sz="1800" b="1" kern="0" dirty="0">
                <a:latin typeface="Microsoft Sans Serif" pitchFamily="34" charset="0"/>
                <a:sym typeface="Symbol"/>
              </a:rPr>
              <a:t>0.06, currently at 0.01) </a:t>
            </a:r>
            <a:r>
              <a:rPr lang="en-US" sz="1800" b="1" kern="0" dirty="0">
                <a:latin typeface="Microsoft Sans Serif" pitchFamily="34" charset="0"/>
              </a:rPr>
              <a:t>with </a:t>
            </a:r>
          </a:p>
          <a:p>
            <a:pPr marL="342900" indent="-342900" algn="l">
              <a:spcBef>
                <a:spcPct val="20000"/>
              </a:spcBef>
              <a:defRPr/>
            </a:pPr>
            <a:r>
              <a:rPr lang="en-US" sz="1800" b="1" kern="0" dirty="0">
                <a:latin typeface="Microsoft Sans Serif" pitchFamily="34" charset="0"/>
              </a:rPr>
              <a:t>	time due to gravitational influence from </a:t>
            </a:r>
          </a:p>
          <a:p>
            <a:pPr marL="342900" indent="-342900" algn="l">
              <a:spcBef>
                <a:spcPct val="20000"/>
              </a:spcBef>
              <a:defRPr/>
            </a:pPr>
            <a:r>
              <a:rPr lang="en-US" sz="1800" b="1" kern="0" dirty="0">
                <a:latin typeface="Microsoft Sans Serif" pitchFamily="34" charset="0"/>
              </a:rPr>
              <a:t>	Jupiter and Saturn. It shows an approximate </a:t>
            </a:r>
          </a:p>
          <a:p>
            <a:pPr marL="342900" indent="-342900" algn="l">
              <a:spcBef>
                <a:spcPct val="20000"/>
              </a:spcBef>
              <a:defRPr/>
            </a:pPr>
            <a:r>
              <a:rPr lang="en-US" sz="1800" b="1" kern="0" dirty="0">
                <a:solidFill>
                  <a:schemeClr val="tx2"/>
                </a:solidFill>
                <a:latin typeface="Microsoft Sans Serif" pitchFamily="34" charset="0"/>
              </a:rPr>
              <a:t>	100,000 yr cycle</a:t>
            </a:r>
            <a:r>
              <a:rPr lang="en-US" sz="1800" b="1" kern="0" dirty="0">
                <a:latin typeface="Microsoft Sans Serif" pitchFamily="34" charset="0"/>
              </a:rPr>
              <a:t>.  This changes the length </a:t>
            </a:r>
          </a:p>
          <a:p>
            <a:pPr marL="342900" indent="-342900" algn="l">
              <a:spcBef>
                <a:spcPct val="20000"/>
              </a:spcBef>
              <a:defRPr/>
            </a:pPr>
            <a:r>
              <a:rPr lang="en-US" sz="1800" b="1" kern="0" dirty="0">
                <a:latin typeface="Microsoft Sans Serif" pitchFamily="34" charset="0"/>
              </a:rPr>
              <a:t>	of the seasons. </a:t>
            </a:r>
          </a:p>
          <a:p>
            <a:pPr marL="342900" indent="-342900" algn="l">
              <a:spcBef>
                <a:spcPct val="20000"/>
              </a:spcBef>
              <a:buFontTx/>
              <a:buChar char="•"/>
              <a:defRPr/>
            </a:pPr>
            <a:r>
              <a:rPr lang="en-US" sz="2400" b="1" dirty="0">
                <a:solidFill>
                  <a:schemeClr val="tx2"/>
                </a:solidFill>
              </a:rPr>
              <a:t>Apsidal precession:</a:t>
            </a:r>
          </a:p>
          <a:p>
            <a:pPr marL="342900" indent="-342900" algn="l">
              <a:spcBef>
                <a:spcPct val="20000"/>
              </a:spcBef>
              <a:defRPr/>
            </a:pPr>
            <a:r>
              <a:rPr lang="en-US" sz="2000" b="1" dirty="0"/>
              <a:t>    </a:t>
            </a:r>
            <a:r>
              <a:rPr lang="en-US" sz="1800" dirty="0"/>
              <a:t>The orbital ellipse itself </a:t>
            </a:r>
            <a:r>
              <a:rPr lang="en-US" sz="1800" dirty="0" err="1"/>
              <a:t>precesses</a:t>
            </a:r>
            <a:r>
              <a:rPr lang="en-US" sz="1800" dirty="0"/>
              <a:t> in space, </a:t>
            </a:r>
          </a:p>
          <a:p>
            <a:pPr marL="342900" indent="-342900" algn="l">
              <a:spcBef>
                <a:spcPct val="20000"/>
              </a:spcBef>
              <a:defRPr/>
            </a:pPr>
            <a:r>
              <a:rPr lang="en-US" sz="1800" dirty="0"/>
              <a:t>     primarily as a result of interactions with</a:t>
            </a:r>
          </a:p>
          <a:p>
            <a:pPr marL="342900" indent="-342900" algn="l">
              <a:spcBef>
                <a:spcPct val="20000"/>
              </a:spcBef>
              <a:defRPr/>
            </a:pPr>
            <a:r>
              <a:rPr lang="en-US" sz="1800" dirty="0"/>
              <a:t>    Jupiter and Saturn.</a:t>
            </a:r>
            <a:endParaRPr lang="en-US" sz="2000" kern="0" dirty="0">
              <a:latin typeface="Microsoft Sans Serif" pitchFamily="34" charset="0"/>
            </a:endParaRPr>
          </a:p>
        </p:txBody>
      </p:sp>
      <p:pic>
        <p:nvPicPr>
          <p:cNvPr id="102402" name="Picture 2" descr="File:Eccentricity zero.svg"/>
          <p:cNvPicPr>
            <a:picLocks noChangeAspect="1" noChangeArrowheads="1"/>
          </p:cNvPicPr>
          <p:nvPr/>
        </p:nvPicPr>
        <p:blipFill>
          <a:blip r:embed="rId3" cstate="print"/>
          <a:srcRect/>
          <a:stretch>
            <a:fillRect/>
          </a:stretch>
        </p:blipFill>
        <p:spPr bwMode="auto">
          <a:xfrm>
            <a:off x="5105400" y="1295400"/>
            <a:ext cx="1557779" cy="1371600"/>
          </a:xfrm>
          <a:prstGeom prst="rect">
            <a:avLst/>
          </a:prstGeom>
          <a:noFill/>
        </p:spPr>
      </p:pic>
      <p:pic>
        <p:nvPicPr>
          <p:cNvPr id="102404" name="Picture 4" descr="http://upload.wikimedia.org/wikipedia/commons/thumb/1/13/Eccentricity_half.svg/200px-Eccentricity_half.svg.png"/>
          <p:cNvPicPr>
            <a:picLocks noChangeAspect="1" noChangeArrowheads="1"/>
          </p:cNvPicPr>
          <p:nvPr/>
        </p:nvPicPr>
        <p:blipFill>
          <a:blip r:embed="rId4" cstate="print"/>
          <a:srcRect/>
          <a:stretch>
            <a:fillRect/>
          </a:stretch>
        </p:blipFill>
        <p:spPr bwMode="auto">
          <a:xfrm>
            <a:off x="7577580" y="1219200"/>
            <a:ext cx="1479612" cy="1524000"/>
          </a:xfrm>
          <a:prstGeom prst="rect">
            <a:avLst/>
          </a:prstGeom>
          <a:noFill/>
        </p:spPr>
      </p:pic>
      <p:sp>
        <p:nvSpPr>
          <p:cNvPr id="11" name="Left-Right Arrow 10"/>
          <p:cNvSpPr/>
          <p:nvPr/>
        </p:nvSpPr>
        <p:spPr bwMode="auto">
          <a:xfrm>
            <a:off x="6739379" y="1905000"/>
            <a:ext cx="762000" cy="304800"/>
          </a:xfrm>
          <a:prstGeom prst="leftRightArrow">
            <a:avLst/>
          </a:prstGeom>
          <a:solidFill>
            <a:schemeClr val="accent1"/>
          </a:solidFill>
          <a:ln w="31750" cap="flat" cmpd="sng" algn="ctr">
            <a:solidFill>
              <a:schemeClr val="accent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pic>
        <p:nvPicPr>
          <p:cNvPr id="22" name="Picture 2" descr="File:Precession and seasons.jpg"/>
          <p:cNvPicPr>
            <a:picLocks noChangeAspect="1" noChangeArrowheads="1"/>
          </p:cNvPicPr>
          <p:nvPr/>
        </p:nvPicPr>
        <p:blipFill>
          <a:blip r:embed="rId5" cstate="print"/>
          <a:srcRect/>
          <a:stretch>
            <a:fillRect/>
          </a:stretch>
        </p:blipFill>
        <p:spPr bwMode="auto">
          <a:xfrm>
            <a:off x="4165486" y="2965174"/>
            <a:ext cx="4874058" cy="3657600"/>
          </a:xfrm>
          <a:prstGeom prst="rect">
            <a:avLst/>
          </a:prstGeom>
          <a:noFill/>
        </p:spPr>
      </p:pic>
      <p:pic>
        <p:nvPicPr>
          <p:cNvPr id="23" name="Picture 8" descr="http://upload.wikimedia.org/wikipedia/commons/8/89/Precessing_Kepler_orbit_280frames_e0.6_smaller.gif"/>
          <p:cNvPicPr>
            <a:picLocks noChangeAspect="1" noChangeArrowheads="1" noCrop="1"/>
          </p:cNvPicPr>
          <p:nvPr/>
        </p:nvPicPr>
        <p:blipFill>
          <a:blip r:embed="rId6" cstate="print"/>
          <a:srcRect/>
          <a:stretch>
            <a:fillRect/>
          </a:stretch>
        </p:blipFill>
        <p:spPr bwMode="auto">
          <a:xfrm>
            <a:off x="609600" y="4267200"/>
            <a:ext cx="2891790" cy="2514600"/>
          </a:xfrm>
          <a:prstGeom prst="rect">
            <a:avLst/>
          </a:prstGeom>
          <a:noFill/>
        </p:spPr>
      </p:pic>
      <p:sp>
        <p:nvSpPr>
          <p:cNvPr id="2" name="TextBox 1"/>
          <p:cNvSpPr txBox="1"/>
          <p:nvPr/>
        </p:nvSpPr>
        <p:spPr>
          <a:xfrm>
            <a:off x="5257800" y="2652225"/>
            <a:ext cx="1184940" cy="307777"/>
          </a:xfrm>
          <a:prstGeom prst="rect">
            <a:avLst/>
          </a:prstGeom>
          <a:noFill/>
        </p:spPr>
        <p:txBody>
          <a:bodyPr wrap="none" rtlCol="0">
            <a:spAutoFit/>
          </a:bodyPr>
          <a:lstStyle/>
          <a:p>
            <a:r>
              <a:rPr lang="en-US" sz="1400" b="1" dirty="0"/>
              <a:t>Favors glacier</a:t>
            </a:r>
          </a:p>
        </p:txBody>
      </p:sp>
      <p:sp>
        <p:nvSpPr>
          <p:cNvPr id="14" name="TextBox 13"/>
          <p:cNvSpPr txBox="1"/>
          <p:nvPr/>
        </p:nvSpPr>
        <p:spPr>
          <a:xfrm>
            <a:off x="7543800" y="2667000"/>
            <a:ext cx="1555234" cy="307777"/>
          </a:xfrm>
          <a:prstGeom prst="rect">
            <a:avLst/>
          </a:prstGeom>
          <a:noFill/>
        </p:spPr>
        <p:txBody>
          <a:bodyPr wrap="none" rtlCol="0">
            <a:spAutoFit/>
          </a:bodyPr>
          <a:lstStyle/>
          <a:p>
            <a:r>
              <a:rPr lang="en-US" sz="1400" b="1" dirty="0"/>
              <a:t>Favors inter-glacier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3</a:t>
            </a:fld>
            <a:endParaRPr lang="en-US" dirty="0">
              <a:solidFill>
                <a:schemeClr val="bg2"/>
              </a:solidFill>
            </a:endParaRPr>
          </a:p>
        </p:txBody>
      </p:sp>
      <p:sp>
        <p:nvSpPr>
          <p:cNvPr id="6" name="Rectangle 3"/>
          <p:cNvSpPr txBox="1">
            <a:spLocks noChangeArrowheads="1"/>
          </p:cNvSpPr>
          <p:nvPr/>
        </p:nvSpPr>
        <p:spPr bwMode="auto">
          <a:xfrm>
            <a:off x="152400" y="838200"/>
            <a:ext cx="8991600" cy="6019800"/>
          </a:xfrm>
          <a:prstGeom prst="rect">
            <a:avLst/>
          </a:prstGeom>
          <a:noFill/>
          <a:ln w="9525">
            <a:noFill/>
            <a:miter lim="800000"/>
            <a:headEnd/>
            <a:tailEnd/>
          </a:ln>
        </p:spPr>
        <p:txBody>
          <a:bodyPr/>
          <a:lstStyle/>
          <a:p>
            <a:pPr marL="457200" indent="-457200" algn="l">
              <a:spcBef>
                <a:spcPct val="20000"/>
              </a:spcBef>
              <a:buFontTx/>
              <a:buAutoNum type="arabicPeriod"/>
              <a:defRPr/>
            </a:pPr>
            <a:r>
              <a:rPr lang="en-US" sz="2000" b="1" kern="0" dirty="0">
                <a:latin typeface="Microsoft Sans Serif" pitchFamily="34" charset="0"/>
              </a:rPr>
              <a:t>Describe the main components of the climate system and their key roles for Earth’s climate.  (15%)</a:t>
            </a:r>
          </a:p>
          <a:p>
            <a:pPr marL="457200" indent="-457200" algn="l">
              <a:spcBef>
                <a:spcPct val="20000"/>
              </a:spcBef>
              <a:buFontTx/>
              <a:buAutoNum type="arabicPeriod"/>
              <a:defRPr/>
            </a:pPr>
            <a:r>
              <a:rPr lang="en-US" sz="2000" b="1" kern="0" dirty="0">
                <a:latin typeface="Microsoft Sans Serif" pitchFamily="34" charset="0"/>
              </a:rPr>
              <a:t>What are the typical value range and spatial patterns of the sea surface temperature (SST) and sea surface salinity (SSS) in world’s oceans? What determine these spatial variations in SST and SSS? (15%)</a:t>
            </a:r>
          </a:p>
          <a:p>
            <a:pPr marL="457200" indent="-457200" algn="l">
              <a:spcBef>
                <a:spcPct val="20000"/>
              </a:spcBef>
              <a:buAutoNum type="arabicPeriod"/>
              <a:defRPr/>
            </a:pPr>
            <a:r>
              <a:rPr lang="en-US" sz="2000" b="1" kern="0" dirty="0">
                <a:latin typeface="Microsoft Sans Serif" pitchFamily="34" charset="0"/>
              </a:rPr>
              <a:t>What are the main controls on Earth’s mean surface temperature? How do they affect Earth’s temperature and what can influence these controls? (20%)</a:t>
            </a:r>
          </a:p>
          <a:p>
            <a:pPr marL="457200" indent="-457200" algn="l">
              <a:spcBef>
                <a:spcPct val="20000"/>
              </a:spcBef>
              <a:buAutoNum type="arabicPeriod"/>
              <a:defRPr/>
            </a:pPr>
            <a:r>
              <a:rPr lang="en-US" sz="2000" b="1" kern="0" dirty="0">
                <a:latin typeface="Microsoft Sans Serif" pitchFamily="34" charset="0"/>
              </a:rPr>
              <a:t>How have Earth’s temperature and CO</a:t>
            </a:r>
            <a:r>
              <a:rPr lang="en-US" sz="2000" b="1" kern="0" baseline="-25000" dirty="0">
                <a:latin typeface="Microsoft Sans Serif" pitchFamily="34" charset="0"/>
              </a:rPr>
              <a:t>2</a:t>
            </a:r>
            <a:r>
              <a:rPr lang="en-US" sz="2000" b="1" kern="0" dirty="0">
                <a:latin typeface="Microsoft Sans Serif" pitchFamily="34" charset="0"/>
              </a:rPr>
              <a:t> levels changed over the last 500 million years? (10%)</a:t>
            </a:r>
          </a:p>
          <a:p>
            <a:pPr marL="457200" indent="-457200" algn="l">
              <a:spcBef>
                <a:spcPct val="20000"/>
              </a:spcBef>
              <a:buAutoNum type="arabicPeriod"/>
              <a:defRPr/>
            </a:pPr>
            <a:r>
              <a:rPr lang="en-US" sz="2000" b="1" kern="0" dirty="0">
                <a:latin typeface="Microsoft Sans Serif" pitchFamily="34" charset="0"/>
              </a:rPr>
              <a:t>Describe the main processes that control atmospheric CO</a:t>
            </a:r>
            <a:r>
              <a:rPr lang="en-US" sz="2000" b="1" kern="0" baseline="-25000" dirty="0">
                <a:latin typeface="Microsoft Sans Serif" pitchFamily="34" charset="0"/>
              </a:rPr>
              <a:t>2</a:t>
            </a:r>
            <a:r>
              <a:rPr lang="en-US" sz="2000" b="1" kern="0" dirty="0">
                <a:latin typeface="Microsoft Sans Serif" pitchFamily="34" charset="0"/>
              </a:rPr>
              <a:t> levels on geological time scales. (20%)</a:t>
            </a:r>
          </a:p>
          <a:p>
            <a:pPr marL="457200" indent="-457200" algn="l">
              <a:spcBef>
                <a:spcPct val="20000"/>
              </a:spcBef>
              <a:buAutoNum type="arabicPeriod"/>
              <a:defRPr/>
            </a:pPr>
            <a:r>
              <a:rPr lang="en-US" sz="2000" b="1" kern="0" dirty="0">
                <a:latin typeface="Microsoft Sans Serif" pitchFamily="34" charset="0"/>
              </a:rPr>
              <a:t>What is the Milankovitch theory and how does it explain ice age cycles? (20%)</a:t>
            </a:r>
          </a:p>
          <a:p>
            <a:pPr marL="457200" indent="-457200" algn="l">
              <a:spcBef>
                <a:spcPct val="20000"/>
              </a:spcBef>
              <a:defRPr/>
            </a:pPr>
            <a:endParaRPr lang="en-US" sz="2400" b="1" kern="0" dirty="0">
              <a:solidFill>
                <a:schemeClr val="tx2"/>
              </a:solidFill>
              <a:latin typeface="Microsoft Sans Serif" pitchFamily="34" charset="0"/>
            </a:endParaRPr>
          </a:p>
          <a:p>
            <a:pPr marL="457200" indent="-457200" algn="l">
              <a:spcBef>
                <a:spcPct val="20000"/>
              </a:spcBef>
              <a:defRPr/>
            </a:pPr>
            <a:r>
              <a:rPr lang="en-US" sz="2400" b="1" kern="0" dirty="0">
                <a:solidFill>
                  <a:schemeClr val="tx2"/>
                </a:solidFill>
                <a:latin typeface="Microsoft Sans Serif" pitchFamily="34" charset="0"/>
              </a:rPr>
              <a:t>Due  in one week. Please be concise but cover all major aspects.</a:t>
            </a:r>
          </a:p>
          <a:p>
            <a:pPr marL="457200" indent="-457200" algn="l">
              <a:spcBef>
                <a:spcPct val="20000"/>
              </a:spcBef>
              <a:defRPr/>
            </a:pPr>
            <a:r>
              <a:rPr lang="en-US" b="1" kern="0" dirty="0">
                <a:latin typeface="Microsoft Sans Serif" pitchFamily="34" charset="0"/>
              </a:rPr>
              <a:t> </a:t>
            </a:r>
          </a:p>
          <a:p>
            <a:pPr marL="800100" lvl="1" indent="-342900" algn="l">
              <a:spcBef>
                <a:spcPct val="20000"/>
              </a:spcBef>
              <a:buFontTx/>
              <a:buChar char="-"/>
              <a:defRPr/>
            </a:pPr>
            <a:endParaRPr lang="en-US" sz="1600" b="1" kern="0" dirty="0">
              <a:latin typeface="Microsoft Sans Serif" pitchFamily="34" charset="0"/>
            </a:endParaRPr>
          </a:p>
          <a:p>
            <a:pPr marL="800100" lvl="1"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76200" y="-457200"/>
            <a:ext cx="9144000" cy="1143000"/>
          </a:xfrm>
          <a:prstGeom prst="rect">
            <a:avLst/>
          </a:prstGeom>
          <a:effectLst>
            <a:outerShdw blurRad="50800" dist="38100" dir="2700000" algn="tl" rotWithShape="0">
              <a:prstClr val="black"/>
            </a:outerShdw>
          </a:effectLst>
        </p:spPr>
        <p:txBody>
          <a:bodyPr/>
          <a:lstStyle/>
          <a:p>
            <a:pPr>
              <a:defRPr/>
            </a:pPr>
            <a:endParaRPr lang="en-US" sz="3600" b="1" kern="0" dirty="0">
              <a:solidFill>
                <a:srgbClr val="FF3300"/>
              </a:solidFill>
              <a:latin typeface="Arial" charset="0"/>
              <a:ea typeface="SimSun" pitchFamily="2" charset="-122"/>
            </a:endParaRPr>
          </a:p>
          <a:p>
            <a:pPr>
              <a:defRPr/>
            </a:pPr>
            <a:r>
              <a:rPr lang="en-US" sz="3600" b="1" kern="0" dirty="0">
                <a:solidFill>
                  <a:srgbClr val="FF3300"/>
                </a:solidFill>
                <a:latin typeface="Arial" charset="0"/>
                <a:ea typeface="SimSun" pitchFamily="2" charset="-122"/>
              </a:rPr>
              <a:t>Homework Assignments:   </a:t>
            </a:r>
          </a:p>
        </p:txBody>
      </p:sp>
    </p:spTree>
    <p:extLst>
      <p:ext uri="{BB962C8B-B14F-4D97-AF65-F5344CB8AC3E}">
        <p14:creationId xmlns:p14="http://schemas.microsoft.com/office/powerpoint/2010/main" val="28809154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30</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rgbClr val="FF0000"/>
                </a:solidFill>
                <a:latin typeface="Microsoft Sans Serif" pitchFamily="34" charset="0"/>
              </a:rPr>
              <a:t>Axial tilt (obliquity): </a:t>
            </a:r>
            <a:r>
              <a:rPr lang="en-US" sz="2000" b="1" dirty="0"/>
              <a:t>The angle of the Earth's axial tilt (obliquity of the </a:t>
            </a:r>
            <a:r>
              <a:rPr lang="en-US" sz="2000" b="1" dirty="0">
                <a:hlinkClick r:id="rId3" tooltip="Ecliptic"/>
              </a:rPr>
              <a:t>ecliptic</a:t>
            </a:r>
            <a:r>
              <a:rPr lang="en-US" sz="2000" b="1" dirty="0"/>
              <a:t>) varies with respect to the plane of the Earth's orbit. These slow 2.4° obliquity variations are roughly periodic, taking approximately </a:t>
            </a:r>
            <a:r>
              <a:rPr lang="en-US" sz="2000" b="1" dirty="0">
                <a:solidFill>
                  <a:schemeClr val="tx2"/>
                </a:solidFill>
              </a:rPr>
              <a:t>41,000 years </a:t>
            </a:r>
            <a:r>
              <a:rPr lang="en-US" sz="2000" b="1" dirty="0"/>
              <a:t>to shift between a tilt of 22.1° and 24.5° and back again. When the obliquity increases, the amplitude of the seasonal cycle in </a:t>
            </a:r>
            <a:r>
              <a:rPr lang="en-US" sz="2000" b="1" dirty="0" err="1">
                <a:hlinkClick r:id="rId4" tooltip="Insolation"/>
              </a:rPr>
              <a:t>insolation</a:t>
            </a:r>
            <a:r>
              <a:rPr lang="en-US" sz="2000" b="1" dirty="0"/>
              <a:t> increases, with summers in both hemispheres receiving more radiative flux from the Sun, and winters less. Conversely, when the obliquity decreases, summers receive less </a:t>
            </a:r>
            <a:r>
              <a:rPr lang="en-US" sz="2000" b="1" dirty="0" err="1"/>
              <a:t>insolation</a:t>
            </a:r>
            <a:r>
              <a:rPr lang="en-US" sz="2000" b="1" dirty="0"/>
              <a:t> and winters more. </a:t>
            </a:r>
            <a:r>
              <a:rPr lang="en-US" sz="2000" b="1" dirty="0">
                <a:solidFill>
                  <a:schemeClr val="tx2"/>
                </a:solidFill>
              </a:rPr>
              <a:t>Cooler summers are necessary for onset of ice age </a:t>
            </a:r>
            <a:r>
              <a:rPr lang="en-US" sz="2000" b="1" kern="0" dirty="0">
                <a:solidFill>
                  <a:schemeClr val="tx2"/>
                </a:solidFill>
              </a:rPr>
              <a:t>by melting less of previous winter’s snow on land.</a:t>
            </a:r>
            <a:r>
              <a:rPr lang="en-US" sz="2000" b="1" kern="0" dirty="0"/>
              <a:t> </a:t>
            </a:r>
            <a:endParaRPr lang="en-US" sz="1600" b="1" kern="0" dirty="0"/>
          </a:p>
        </p:txBody>
      </p:sp>
      <p:pic>
        <p:nvPicPr>
          <p:cNvPr id="102406" name="Picture 6" descr="File:Earth obliquity range.svg"/>
          <p:cNvPicPr>
            <a:picLocks noChangeAspect="1" noChangeArrowheads="1"/>
          </p:cNvPicPr>
          <p:nvPr/>
        </p:nvPicPr>
        <p:blipFill>
          <a:blip r:embed="rId5" cstate="print"/>
          <a:srcRect/>
          <a:stretch>
            <a:fillRect/>
          </a:stretch>
        </p:blipFill>
        <p:spPr bwMode="auto">
          <a:xfrm>
            <a:off x="5460849" y="3466697"/>
            <a:ext cx="3454551" cy="3315103"/>
          </a:xfrm>
          <a:prstGeom prst="rect">
            <a:avLst/>
          </a:prstGeom>
          <a:noFill/>
        </p:spPr>
      </p:pic>
      <p:grpSp>
        <p:nvGrpSpPr>
          <p:cNvPr id="2" name="Group 21"/>
          <p:cNvGrpSpPr/>
          <p:nvPr/>
        </p:nvGrpSpPr>
        <p:grpSpPr>
          <a:xfrm>
            <a:off x="555547" y="3638007"/>
            <a:ext cx="4092654" cy="3200400"/>
            <a:chOff x="6465172" y="2930470"/>
            <a:chExt cx="2678828" cy="2070434"/>
          </a:xfrm>
        </p:grpSpPr>
        <p:pic>
          <p:nvPicPr>
            <p:cNvPr id="14" name="Picture 6" descr="File:AxialTiltObliquity.png"/>
            <p:cNvPicPr>
              <a:picLocks noChangeAspect="1" noChangeArrowheads="1"/>
            </p:cNvPicPr>
            <p:nvPr/>
          </p:nvPicPr>
          <p:blipFill>
            <a:blip r:embed="rId6" cstate="print"/>
            <a:srcRect/>
            <a:stretch>
              <a:fillRect/>
            </a:stretch>
          </p:blipFill>
          <p:spPr bwMode="auto">
            <a:xfrm>
              <a:off x="6477000" y="2930470"/>
              <a:ext cx="2667000" cy="2070434"/>
            </a:xfrm>
            <a:prstGeom prst="rect">
              <a:avLst/>
            </a:prstGeom>
            <a:noFill/>
          </p:spPr>
        </p:pic>
        <p:cxnSp>
          <p:nvCxnSpPr>
            <p:cNvPr id="17" name="Straight Arrow Connector 16"/>
            <p:cNvCxnSpPr/>
            <p:nvPr/>
          </p:nvCxnSpPr>
          <p:spPr bwMode="auto">
            <a:xfrm>
              <a:off x="6477000" y="3810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18" name="Straight Arrow Connector 17"/>
            <p:cNvCxnSpPr/>
            <p:nvPr/>
          </p:nvCxnSpPr>
          <p:spPr bwMode="auto">
            <a:xfrm>
              <a:off x="6477000" y="3468186"/>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19" name="Straight Arrow Connector 18"/>
            <p:cNvCxnSpPr/>
            <p:nvPr/>
          </p:nvCxnSpPr>
          <p:spPr bwMode="auto">
            <a:xfrm>
              <a:off x="6477000" y="4191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20" name="Straight Arrow Connector 19"/>
            <p:cNvCxnSpPr/>
            <p:nvPr/>
          </p:nvCxnSpPr>
          <p:spPr bwMode="auto">
            <a:xfrm>
              <a:off x="6477000" y="4572000"/>
              <a:ext cx="533400"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sp>
          <p:nvSpPr>
            <p:cNvPr id="21" name="TextBox 20"/>
            <p:cNvSpPr txBox="1"/>
            <p:nvPr/>
          </p:nvSpPr>
          <p:spPr>
            <a:xfrm>
              <a:off x="6465172" y="3196144"/>
              <a:ext cx="560504" cy="219021"/>
            </a:xfrm>
            <a:prstGeom prst="rect">
              <a:avLst/>
            </a:prstGeom>
            <a:noFill/>
          </p:spPr>
          <p:txBody>
            <a:bodyPr wrap="none" rtlCol="0">
              <a:spAutoFit/>
            </a:bodyPr>
            <a:lstStyle/>
            <a:p>
              <a:r>
                <a:rPr lang="en-US" sz="1600" b="1" dirty="0">
                  <a:solidFill>
                    <a:schemeClr val="tx2"/>
                  </a:solidFill>
                </a:rPr>
                <a:t>Sunlight</a:t>
              </a:r>
            </a:p>
          </p:txBody>
        </p:sp>
      </p:grpSp>
      <p:sp>
        <p:nvSpPr>
          <p:cNvPr id="23" name="TextBox 22"/>
          <p:cNvSpPr txBox="1"/>
          <p:nvPr/>
        </p:nvSpPr>
        <p:spPr>
          <a:xfrm>
            <a:off x="3429000" y="4191000"/>
            <a:ext cx="2113079" cy="933589"/>
          </a:xfrm>
          <a:prstGeom prst="rect">
            <a:avLst/>
          </a:prstGeom>
          <a:noFill/>
        </p:spPr>
        <p:txBody>
          <a:bodyPr wrap="none" rtlCol="0">
            <a:spAutoFit/>
          </a:bodyPr>
          <a:lstStyle/>
          <a:p>
            <a:pPr algn="l"/>
            <a:r>
              <a:rPr lang="en-US" sz="1800" dirty="0">
                <a:solidFill>
                  <a:schemeClr val="tx2"/>
                </a:solidFill>
              </a:rPr>
              <a:t>Today’s tilt=23.44</a:t>
            </a:r>
            <a:r>
              <a:rPr lang="en-US" sz="1800" baseline="30000" dirty="0">
                <a:solidFill>
                  <a:schemeClr val="tx2"/>
                </a:solidFill>
              </a:rPr>
              <a:t>o</a:t>
            </a:r>
          </a:p>
          <a:p>
            <a:pPr algn="l"/>
            <a:endParaRPr lang="en-US" sz="1800" dirty="0">
              <a:solidFill>
                <a:schemeClr val="tx2"/>
              </a:solidFill>
            </a:endParaRPr>
          </a:p>
          <a:p>
            <a:r>
              <a:rPr lang="en-US" baseline="30000" dirty="0">
                <a:solidFill>
                  <a:schemeClr val="tx2"/>
                </a:solidFill>
              </a:rPr>
              <a:t>In a decreasing phase</a:t>
            </a:r>
          </a:p>
        </p:txBody>
      </p:sp>
      <p:sp>
        <p:nvSpPr>
          <p:cNvPr id="22" name="TextBox 21"/>
          <p:cNvSpPr txBox="1"/>
          <p:nvPr/>
        </p:nvSpPr>
        <p:spPr>
          <a:xfrm>
            <a:off x="2130075" y="3276600"/>
            <a:ext cx="2137125" cy="307777"/>
          </a:xfrm>
          <a:prstGeom prst="rect">
            <a:avLst/>
          </a:prstGeom>
          <a:noFill/>
        </p:spPr>
        <p:txBody>
          <a:bodyPr wrap="none" rtlCol="0">
            <a:spAutoFit/>
          </a:bodyPr>
          <a:lstStyle/>
          <a:p>
            <a:r>
              <a:rPr lang="en-US" sz="1400" b="1" dirty="0">
                <a:solidFill>
                  <a:srgbClr val="C00000"/>
                </a:solidFill>
              </a:rPr>
              <a:t>Low obliquity favors glacier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52400" y="76200"/>
            <a:ext cx="91440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Earth’s Movements</a:t>
            </a:r>
          </a:p>
        </p:txBody>
      </p:sp>
      <p:sp>
        <p:nvSpPr>
          <p:cNvPr id="3076" name="Text Box 4"/>
          <p:cNvSpPr txBox="1">
            <a:spLocks noChangeArrowheads="1"/>
          </p:cNvSpPr>
          <p:nvPr/>
        </p:nvSpPr>
        <p:spPr bwMode="auto">
          <a:xfrm>
            <a:off x="4505325" y="50403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553200"/>
            <a:ext cx="1905000" cy="457200"/>
          </a:xfrm>
        </p:spPr>
        <p:txBody>
          <a:bodyPr/>
          <a:lstStyle/>
          <a:p>
            <a:pPr>
              <a:defRPr/>
            </a:pPr>
            <a:fld id="{11004247-48B2-4E85-AE06-0779406BEB7B}" type="slidenum">
              <a:rPr lang="en-US" smtClean="0">
                <a:solidFill>
                  <a:schemeClr val="bg2"/>
                </a:solidFill>
              </a:rPr>
              <a:pPr>
                <a:defRPr/>
              </a:pPr>
              <a:t>31</a:t>
            </a:fld>
            <a:endParaRPr lang="en-US" dirty="0">
              <a:solidFill>
                <a:schemeClr val="bg2"/>
              </a:solidFill>
            </a:endParaRPr>
          </a:p>
        </p:txBody>
      </p:sp>
      <p:sp>
        <p:nvSpPr>
          <p:cNvPr id="6" name="Rectangle 3"/>
          <p:cNvSpPr txBox="1">
            <a:spLocks noChangeArrowheads="1"/>
          </p:cNvSpPr>
          <p:nvPr/>
        </p:nvSpPr>
        <p:spPr bwMode="auto">
          <a:xfrm>
            <a:off x="152400" y="11430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3"/>
          <p:cNvSpPr txBox="1">
            <a:spLocks noChangeArrowheads="1"/>
          </p:cNvSpPr>
          <p:nvPr/>
        </p:nvSpPr>
        <p:spPr bwMode="auto">
          <a:xfrm>
            <a:off x="76200" y="685800"/>
            <a:ext cx="8839200" cy="5791200"/>
          </a:xfrm>
          <a:prstGeom prst="rect">
            <a:avLst/>
          </a:prstGeom>
          <a:noFill/>
          <a:ln w="9525">
            <a:noFill/>
            <a:miter lim="800000"/>
            <a:headEnd/>
            <a:tailEnd/>
          </a:ln>
        </p:spPr>
        <p:txBody>
          <a:bodyPr/>
          <a:lstStyle/>
          <a:p>
            <a:pPr marL="342900" indent="-342900" algn="l">
              <a:spcBef>
                <a:spcPct val="20000"/>
              </a:spcBef>
              <a:defRPr/>
            </a:pPr>
            <a:endParaRPr lang="en-US" sz="200" b="1" kern="0" dirty="0">
              <a:latin typeface="Microsoft Sans Serif" pitchFamily="34" charset="0"/>
            </a:endParaRPr>
          </a:p>
          <a:p>
            <a:pPr marL="342900" indent="-342900" algn="l">
              <a:spcBef>
                <a:spcPct val="20000"/>
              </a:spcBef>
              <a:buFontTx/>
              <a:buChar char="•"/>
              <a:defRPr/>
            </a:pPr>
            <a:r>
              <a:rPr lang="en-US" sz="2400" b="1" kern="0" dirty="0">
                <a:solidFill>
                  <a:srgbClr val="FF0000"/>
                </a:solidFill>
                <a:latin typeface="Microsoft Sans Serif" pitchFamily="34" charset="0"/>
              </a:rPr>
              <a:t>Axial Precession:</a:t>
            </a:r>
            <a:r>
              <a:rPr lang="en-US" sz="2400" dirty="0"/>
              <a:t>	</a:t>
            </a:r>
            <a:r>
              <a:rPr lang="en-US" sz="1800" b="1" dirty="0"/>
              <a:t>This refers to the trend in the direction of </a:t>
            </a:r>
          </a:p>
          <a:p>
            <a:pPr marL="342900" indent="-342900" algn="l">
              <a:spcBef>
                <a:spcPct val="20000"/>
              </a:spcBef>
              <a:defRPr/>
            </a:pPr>
            <a:r>
              <a:rPr lang="en-US" sz="1800" b="1" dirty="0"/>
              <a:t>      the Earth's axis of rotation relative to the fixed stars, with a period of </a:t>
            </a:r>
          </a:p>
          <a:p>
            <a:pPr marL="342900" indent="-342900" algn="l">
              <a:spcBef>
                <a:spcPct val="20000"/>
              </a:spcBef>
              <a:defRPr/>
            </a:pPr>
            <a:r>
              <a:rPr lang="en-US" sz="1800" b="1" dirty="0"/>
              <a:t>      roughly </a:t>
            </a:r>
            <a:r>
              <a:rPr lang="en-US" sz="1800" b="1" dirty="0">
                <a:solidFill>
                  <a:schemeClr val="tx2"/>
                </a:solidFill>
              </a:rPr>
              <a:t>26,000 years</a:t>
            </a:r>
            <a:r>
              <a:rPr lang="en-US" sz="1800" b="1" dirty="0"/>
              <a:t>. This gyroscopic motion results from the tidal </a:t>
            </a:r>
          </a:p>
          <a:p>
            <a:pPr marL="342900" indent="-342900" algn="l">
              <a:spcBef>
                <a:spcPct val="20000"/>
              </a:spcBef>
              <a:defRPr/>
            </a:pPr>
            <a:r>
              <a:rPr lang="en-US" sz="1800" b="1" dirty="0"/>
              <a:t>      forces from the Sun and the Moon. </a:t>
            </a:r>
            <a:r>
              <a:rPr lang="en-US" sz="1800" b="1" kern="0" dirty="0">
                <a:solidFill>
                  <a:srgbClr val="FF0000"/>
                </a:solidFill>
                <a:latin typeface="Microsoft Sans Serif" pitchFamily="34" charset="0"/>
              </a:rPr>
              <a:t> </a:t>
            </a:r>
          </a:p>
          <a:p>
            <a:pPr marL="342900" indent="-342900" algn="l">
              <a:spcBef>
                <a:spcPct val="20000"/>
              </a:spcBef>
              <a:defRPr/>
            </a:pPr>
            <a:endParaRPr lang="en-US" sz="800" b="1" kern="0" dirty="0">
              <a:solidFill>
                <a:srgbClr val="FF0000"/>
              </a:solidFill>
              <a:latin typeface="Microsoft Sans Serif" pitchFamily="34" charset="0"/>
            </a:endParaRPr>
          </a:p>
          <a:p>
            <a:pPr algn="l"/>
            <a:r>
              <a:rPr lang="en-US" sz="1800" b="1" dirty="0"/>
              <a:t>  When the axis points toward the Sun at perihelion (closest point), one polar </a:t>
            </a:r>
          </a:p>
          <a:p>
            <a:pPr algn="l"/>
            <a:r>
              <a:rPr lang="en-US" sz="1800" b="1" dirty="0"/>
              <a:t>  hemisphere has a greater difference between the seasons </a:t>
            </a:r>
          </a:p>
          <a:p>
            <a:pPr algn="l"/>
            <a:r>
              <a:rPr lang="en-US" sz="1800" b="1" dirty="0"/>
              <a:t>  while the other has milder seasons. </a:t>
            </a:r>
            <a:r>
              <a:rPr lang="en-US" sz="1800" b="1" dirty="0">
                <a:solidFill>
                  <a:schemeClr val="tx2"/>
                </a:solidFill>
              </a:rPr>
              <a:t>The hemisphere that is </a:t>
            </a:r>
          </a:p>
          <a:p>
            <a:pPr algn="l"/>
            <a:r>
              <a:rPr lang="en-US" sz="1800" b="1" dirty="0">
                <a:solidFill>
                  <a:schemeClr val="tx2"/>
                </a:solidFill>
              </a:rPr>
              <a:t>  in summer at perihelion receives much of the corresponding </a:t>
            </a:r>
          </a:p>
          <a:p>
            <a:pPr algn="l"/>
            <a:r>
              <a:rPr lang="en-US" sz="1800" b="1" dirty="0">
                <a:solidFill>
                  <a:schemeClr val="tx2"/>
                </a:solidFill>
              </a:rPr>
              <a:t>  increase in solar radiation, but that same hemisphere in </a:t>
            </a:r>
          </a:p>
          <a:p>
            <a:pPr algn="l"/>
            <a:r>
              <a:rPr lang="en-US" sz="1800" b="1" dirty="0">
                <a:solidFill>
                  <a:schemeClr val="tx2"/>
                </a:solidFill>
              </a:rPr>
              <a:t>  winter at aphelion has a colder winter. </a:t>
            </a:r>
            <a:r>
              <a:rPr lang="en-US" sz="1800" b="1" dirty="0"/>
              <a:t>The other hemisphere</a:t>
            </a:r>
          </a:p>
          <a:p>
            <a:pPr algn="l"/>
            <a:r>
              <a:rPr lang="en-US" sz="1800" b="1" dirty="0"/>
              <a:t>  will have a relatively warmer winter and  cooler summer.</a:t>
            </a:r>
          </a:p>
          <a:p>
            <a:pPr algn="l"/>
            <a:endParaRPr lang="en-US" sz="1100" b="1" dirty="0"/>
          </a:p>
          <a:p>
            <a:pPr algn="l"/>
            <a:r>
              <a:rPr lang="en-US" sz="1800" b="1" dirty="0"/>
              <a:t> When the Earth's axis is aligned such that aphelion and</a:t>
            </a:r>
          </a:p>
          <a:p>
            <a:pPr algn="l"/>
            <a:r>
              <a:rPr lang="en-US" sz="1800" b="1" dirty="0"/>
              <a:t> perihelion occur near the equinoxes, the Northern </a:t>
            </a:r>
          </a:p>
          <a:p>
            <a:pPr algn="l"/>
            <a:r>
              <a:rPr lang="en-US" sz="1800" b="1" dirty="0"/>
              <a:t> and Southern Hemispheres will have similar contrasts </a:t>
            </a:r>
          </a:p>
          <a:p>
            <a:pPr algn="l"/>
            <a:r>
              <a:rPr lang="en-US" sz="1800" b="1" dirty="0"/>
              <a:t> in the seasons. </a:t>
            </a:r>
            <a:r>
              <a:rPr lang="en-US" sz="1800" b="1" dirty="0">
                <a:solidFill>
                  <a:schemeClr val="tx2"/>
                </a:solidFill>
              </a:rPr>
              <a:t>At present, perihelion occurs during the </a:t>
            </a:r>
          </a:p>
          <a:p>
            <a:pPr algn="l"/>
            <a:r>
              <a:rPr lang="en-US" sz="1800" b="1" dirty="0">
                <a:solidFill>
                  <a:schemeClr val="tx2"/>
                </a:solidFill>
              </a:rPr>
              <a:t> southern hemisphere's summer, and aphelion is reached </a:t>
            </a:r>
          </a:p>
          <a:p>
            <a:pPr algn="l"/>
            <a:r>
              <a:rPr lang="en-US" sz="1800" b="1" dirty="0">
                <a:solidFill>
                  <a:schemeClr val="tx2"/>
                </a:solidFill>
              </a:rPr>
              <a:t> during the southern winter. </a:t>
            </a:r>
            <a:r>
              <a:rPr lang="en-US" sz="1800" b="1" dirty="0"/>
              <a:t>Thus the southern hemisphere </a:t>
            </a:r>
          </a:p>
          <a:p>
            <a:pPr algn="l"/>
            <a:r>
              <a:rPr lang="en-US" sz="1800" b="1" dirty="0"/>
              <a:t> seasons are somewhat more extreme than the northern </a:t>
            </a:r>
          </a:p>
          <a:p>
            <a:pPr algn="l"/>
            <a:r>
              <a:rPr lang="en-US" sz="1800" b="1" dirty="0"/>
              <a:t> hemisphere seasons, when other factors are equal.</a:t>
            </a:r>
          </a:p>
          <a:p>
            <a:br>
              <a:rPr lang="en-US" sz="1800" dirty="0"/>
            </a:br>
            <a:endParaRPr lang="en-US" sz="1800" dirty="0"/>
          </a:p>
          <a:p>
            <a:pPr marL="342900" indent="-342900" algn="l">
              <a:spcBef>
                <a:spcPct val="20000"/>
              </a:spcBef>
              <a:defRPr/>
            </a:pPr>
            <a:endParaRPr lang="en-US" sz="1800" b="1" kern="0" dirty="0">
              <a:solidFill>
                <a:srgbClr val="FF0000"/>
              </a:solidFill>
              <a:latin typeface="Microsoft Sans Serif" pitchFamily="34" charset="0"/>
            </a:endParaRPr>
          </a:p>
          <a:p>
            <a:pPr marL="342900" indent="-342900" algn="l">
              <a:spcBef>
                <a:spcPct val="20000"/>
              </a:spcBef>
              <a:defRPr/>
            </a:pPr>
            <a:r>
              <a:rPr lang="en-US" sz="2400" b="1" kern="0" dirty="0">
                <a:solidFill>
                  <a:srgbClr val="FF0000"/>
                </a:solidFill>
                <a:latin typeface="Microsoft Sans Serif" pitchFamily="34" charset="0"/>
              </a:rPr>
              <a:t>	</a:t>
            </a:r>
          </a:p>
        </p:txBody>
      </p:sp>
      <p:pic>
        <p:nvPicPr>
          <p:cNvPr id="22" name="Picture 2" descr="http://upload.wikimedia.org/wikipedia/commons/thumb/8/82/Gyroscope_precession.gif/220px-Gyroscope_precession.gif"/>
          <p:cNvPicPr>
            <a:picLocks noChangeAspect="1" noChangeArrowheads="1" noCrop="1"/>
          </p:cNvPicPr>
          <p:nvPr/>
        </p:nvPicPr>
        <p:blipFill>
          <a:blip r:embed="rId3" cstate="print"/>
          <a:srcRect/>
          <a:stretch>
            <a:fillRect/>
          </a:stretch>
        </p:blipFill>
        <p:spPr bwMode="auto">
          <a:xfrm>
            <a:off x="7048500" y="342899"/>
            <a:ext cx="2095500" cy="2095501"/>
          </a:xfrm>
          <a:prstGeom prst="rect">
            <a:avLst/>
          </a:prstGeom>
          <a:noFill/>
        </p:spPr>
      </p:pic>
      <p:sp>
        <p:nvSpPr>
          <p:cNvPr id="23" name="TextBox 22"/>
          <p:cNvSpPr txBox="1"/>
          <p:nvPr/>
        </p:nvSpPr>
        <p:spPr>
          <a:xfrm>
            <a:off x="7162800" y="2133600"/>
            <a:ext cx="1922321" cy="307777"/>
          </a:xfrm>
          <a:prstGeom prst="rect">
            <a:avLst/>
          </a:prstGeom>
          <a:noFill/>
        </p:spPr>
        <p:txBody>
          <a:bodyPr wrap="none" rtlCol="0">
            <a:spAutoFit/>
          </a:bodyPr>
          <a:lstStyle/>
          <a:p>
            <a:r>
              <a:rPr lang="en-US" sz="1400" dirty="0"/>
              <a:t>Precession of a gyroscope</a:t>
            </a:r>
          </a:p>
        </p:txBody>
      </p:sp>
      <p:grpSp>
        <p:nvGrpSpPr>
          <p:cNvPr id="2" name="Group 24"/>
          <p:cNvGrpSpPr/>
          <p:nvPr/>
        </p:nvGrpSpPr>
        <p:grpSpPr>
          <a:xfrm>
            <a:off x="5715000" y="2743200"/>
            <a:ext cx="3429000" cy="3962400"/>
            <a:chOff x="5715000" y="2743200"/>
            <a:chExt cx="3429000" cy="3962400"/>
          </a:xfrm>
        </p:grpSpPr>
        <p:pic>
          <p:nvPicPr>
            <p:cNvPr id="129028" name="Picture 4" descr="File:Earth precession.svg"/>
            <p:cNvPicPr>
              <a:picLocks noChangeAspect="1" noChangeArrowheads="1"/>
            </p:cNvPicPr>
            <p:nvPr/>
          </p:nvPicPr>
          <p:blipFill>
            <a:blip r:embed="rId4" cstate="print"/>
            <a:srcRect/>
            <a:stretch>
              <a:fillRect/>
            </a:stretch>
          </p:blipFill>
          <p:spPr bwMode="auto">
            <a:xfrm>
              <a:off x="5737099" y="2819400"/>
              <a:ext cx="3406901" cy="3886200"/>
            </a:xfrm>
            <a:prstGeom prst="rect">
              <a:avLst/>
            </a:prstGeom>
            <a:noFill/>
          </p:spPr>
        </p:pic>
        <p:sp>
          <p:nvSpPr>
            <p:cNvPr id="24" name="TextBox 23"/>
            <p:cNvSpPr txBox="1"/>
            <p:nvPr/>
          </p:nvSpPr>
          <p:spPr>
            <a:xfrm>
              <a:off x="5715000" y="2743200"/>
              <a:ext cx="1923925" cy="400110"/>
            </a:xfrm>
            <a:prstGeom prst="rect">
              <a:avLst/>
            </a:prstGeom>
            <a:noFill/>
          </p:spPr>
          <p:txBody>
            <a:bodyPr wrap="none" rtlCol="0">
              <a:spAutoFit/>
            </a:bodyPr>
            <a:lstStyle/>
            <a:p>
              <a:r>
                <a:rPr lang="en-US" sz="2000" b="1" dirty="0">
                  <a:solidFill>
                    <a:schemeClr val="tx1"/>
                  </a:solidFill>
                </a:rPr>
                <a:t>Axial Precession </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Effect transition="in" filter="blinds(horizontal)">
                                      <p:cBhvr>
                                        <p:cTn id="7" dur="500"/>
                                        <p:tgtEl>
                                          <p:spTgt spid="8">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7" end="7"/>
                                            </p:txEl>
                                          </p:spTgt>
                                        </p:tgtEl>
                                        <p:attrNameLst>
                                          <p:attrName>style.visibility</p:attrName>
                                        </p:attrNameLst>
                                      </p:cBhvr>
                                      <p:to>
                                        <p:strVal val="visible"/>
                                      </p:to>
                                    </p:set>
                                    <p:animEffect transition="in" filter="blinds(horizontal)">
                                      <p:cBhvr>
                                        <p:cTn id="10" dur="500"/>
                                        <p:tgtEl>
                                          <p:spTgt spid="8">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animEffect transition="in" filter="blinds(horizontal)">
                                      <p:cBhvr>
                                        <p:cTn id="13" dur="500"/>
                                        <p:tgtEl>
                                          <p:spTgt spid="8">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8">
                                            <p:txEl>
                                              <p:pRg st="9" end="9"/>
                                            </p:txEl>
                                          </p:spTgt>
                                        </p:tgtEl>
                                        <p:attrNameLst>
                                          <p:attrName>style.visibility</p:attrName>
                                        </p:attrNameLst>
                                      </p:cBhvr>
                                      <p:to>
                                        <p:strVal val="visible"/>
                                      </p:to>
                                    </p:set>
                                    <p:animEffect transition="in" filter="blinds(horizontal)">
                                      <p:cBhvr>
                                        <p:cTn id="16" dur="500"/>
                                        <p:tgtEl>
                                          <p:spTgt spid="8">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8">
                                            <p:txEl>
                                              <p:pRg st="10" end="10"/>
                                            </p:txEl>
                                          </p:spTgt>
                                        </p:tgtEl>
                                        <p:attrNameLst>
                                          <p:attrName>style.visibility</p:attrName>
                                        </p:attrNameLst>
                                      </p:cBhvr>
                                      <p:to>
                                        <p:strVal val="visible"/>
                                      </p:to>
                                    </p:set>
                                    <p:animEffect transition="in" filter="blinds(horizontal)">
                                      <p:cBhvr>
                                        <p:cTn id="19" dur="500"/>
                                        <p:tgtEl>
                                          <p:spTgt spid="8">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8">
                                            <p:txEl>
                                              <p:pRg st="11" end="11"/>
                                            </p:txEl>
                                          </p:spTgt>
                                        </p:tgtEl>
                                        <p:attrNameLst>
                                          <p:attrName>style.visibility</p:attrName>
                                        </p:attrNameLst>
                                      </p:cBhvr>
                                      <p:to>
                                        <p:strVal val="visible"/>
                                      </p:to>
                                    </p:set>
                                    <p:animEffect transition="in" filter="blinds(horizontal)">
                                      <p:cBhvr>
                                        <p:cTn id="22" dur="500"/>
                                        <p:tgtEl>
                                          <p:spTgt spid="8">
                                            <p:txEl>
                                              <p:pRg st="11" end="1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12" end="12"/>
                                            </p:txEl>
                                          </p:spTgt>
                                        </p:tgtEl>
                                        <p:attrNameLst>
                                          <p:attrName>style.visibility</p:attrName>
                                        </p:attrNameLst>
                                      </p:cBhvr>
                                      <p:to>
                                        <p:strVal val="visible"/>
                                      </p:to>
                                    </p:set>
                                    <p:animEffect transition="in" filter="blinds(horizontal)">
                                      <p:cBhvr>
                                        <p:cTn id="25" dur="500"/>
                                        <p:tgtEl>
                                          <p:spTgt spid="8">
                                            <p:txEl>
                                              <p:pRg st="12" end="1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xEl>
                                              <p:pRg st="14" end="14"/>
                                            </p:txEl>
                                          </p:spTgt>
                                        </p:tgtEl>
                                        <p:attrNameLst>
                                          <p:attrName>style.visibility</p:attrName>
                                        </p:attrNameLst>
                                      </p:cBhvr>
                                      <p:to>
                                        <p:strVal val="visible"/>
                                      </p:to>
                                    </p:set>
                                    <p:animEffect transition="in" filter="blinds(horizontal)">
                                      <p:cBhvr>
                                        <p:cTn id="30" dur="500"/>
                                        <p:tgtEl>
                                          <p:spTgt spid="8">
                                            <p:txEl>
                                              <p:pRg st="14" end="1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8">
                                            <p:txEl>
                                              <p:pRg st="15" end="15"/>
                                            </p:txEl>
                                          </p:spTgt>
                                        </p:tgtEl>
                                        <p:attrNameLst>
                                          <p:attrName>style.visibility</p:attrName>
                                        </p:attrNameLst>
                                      </p:cBhvr>
                                      <p:to>
                                        <p:strVal val="visible"/>
                                      </p:to>
                                    </p:set>
                                    <p:animEffect transition="in" filter="blinds(horizontal)">
                                      <p:cBhvr>
                                        <p:cTn id="33" dur="500"/>
                                        <p:tgtEl>
                                          <p:spTgt spid="8">
                                            <p:txEl>
                                              <p:pRg st="15" end="1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8">
                                            <p:txEl>
                                              <p:pRg st="16" end="16"/>
                                            </p:txEl>
                                          </p:spTgt>
                                        </p:tgtEl>
                                        <p:attrNameLst>
                                          <p:attrName>style.visibility</p:attrName>
                                        </p:attrNameLst>
                                      </p:cBhvr>
                                      <p:to>
                                        <p:strVal val="visible"/>
                                      </p:to>
                                    </p:set>
                                    <p:animEffect transition="in" filter="blinds(horizontal)">
                                      <p:cBhvr>
                                        <p:cTn id="36" dur="500"/>
                                        <p:tgtEl>
                                          <p:spTgt spid="8">
                                            <p:txEl>
                                              <p:pRg st="16" end="1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8">
                                            <p:txEl>
                                              <p:pRg st="17" end="17"/>
                                            </p:txEl>
                                          </p:spTgt>
                                        </p:tgtEl>
                                        <p:attrNameLst>
                                          <p:attrName>style.visibility</p:attrName>
                                        </p:attrNameLst>
                                      </p:cBhvr>
                                      <p:to>
                                        <p:strVal val="visible"/>
                                      </p:to>
                                    </p:set>
                                    <p:animEffect transition="in" filter="blinds(horizontal)">
                                      <p:cBhvr>
                                        <p:cTn id="39" dur="500"/>
                                        <p:tgtEl>
                                          <p:spTgt spid="8">
                                            <p:txEl>
                                              <p:pRg st="17" end="1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8">
                                            <p:txEl>
                                              <p:pRg st="18" end="18"/>
                                            </p:txEl>
                                          </p:spTgt>
                                        </p:tgtEl>
                                        <p:attrNameLst>
                                          <p:attrName>style.visibility</p:attrName>
                                        </p:attrNameLst>
                                      </p:cBhvr>
                                      <p:to>
                                        <p:strVal val="visible"/>
                                      </p:to>
                                    </p:set>
                                    <p:animEffect transition="in" filter="blinds(horizontal)">
                                      <p:cBhvr>
                                        <p:cTn id="42" dur="500"/>
                                        <p:tgtEl>
                                          <p:spTgt spid="8">
                                            <p:txEl>
                                              <p:pRg st="18" end="18"/>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8">
                                            <p:txEl>
                                              <p:pRg st="19" end="19"/>
                                            </p:txEl>
                                          </p:spTgt>
                                        </p:tgtEl>
                                        <p:attrNameLst>
                                          <p:attrName>style.visibility</p:attrName>
                                        </p:attrNameLst>
                                      </p:cBhvr>
                                      <p:to>
                                        <p:strVal val="visible"/>
                                      </p:to>
                                    </p:set>
                                    <p:animEffect transition="in" filter="blinds(horizontal)">
                                      <p:cBhvr>
                                        <p:cTn id="45" dur="500"/>
                                        <p:tgtEl>
                                          <p:spTgt spid="8">
                                            <p:txEl>
                                              <p:pRg st="19" end="19"/>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8">
                                            <p:txEl>
                                              <p:pRg st="20" end="20"/>
                                            </p:txEl>
                                          </p:spTgt>
                                        </p:tgtEl>
                                        <p:attrNameLst>
                                          <p:attrName>style.visibility</p:attrName>
                                        </p:attrNameLst>
                                      </p:cBhvr>
                                      <p:to>
                                        <p:strVal val="visible"/>
                                      </p:to>
                                    </p:set>
                                    <p:animEffect transition="in" filter="blinds(horizontal)">
                                      <p:cBhvr>
                                        <p:cTn id="48" dur="500"/>
                                        <p:tgtEl>
                                          <p:spTgt spid="8">
                                            <p:txEl>
                                              <p:pRg st="20" end="20"/>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8">
                                            <p:txEl>
                                              <p:pRg st="21" end="21"/>
                                            </p:txEl>
                                          </p:spTgt>
                                        </p:tgtEl>
                                        <p:attrNameLst>
                                          <p:attrName>style.visibility</p:attrName>
                                        </p:attrNameLst>
                                      </p:cBhvr>
                                      <p:to>
                                        <p:strVal val="visible"/>
                                      </p:to>
                                    </p:set>
                                    <p:animEffect transition="in" filter="blinds(horizontal)">
                                      <p:cBhvr>
                                        <p:cTn id="51" dur="500"/>
                                        <p:tgtEl>
                                          <p:spTgt spid="8">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0"/>
            <a:ext cx="9144000" cy="685800"/>
          </a:xfrm>
          <a:prstGeom prst="rect">
            <a:avLst/>
          </a:prstGeom>
          <a:effectLst>
            <a:outerShdw blurRad="50800" dist="38100" dir="2700000" algn="tl" rotWithShape="0">
              <a:prstClr val="black"/>
            </a:outerShdw>
          </a:effectLst>
        </p:spPr>
        <p:txBody>
          <a:bodyPr/>
          <a:lstStyle/>
          <a:p>
            <a:pPr>
              <a:defRPr/>
            </a:pPr>
            <a:r>
              <a:rPr lang="en-US" sz="3200" b="1" dirty="0">
                <a:latin typeface="Arial" charset="0"/>
                <a:ea typeface="SimSun" pitchFamily="2" charset="-122"/>
              </a:rPr>
              <a:t>Earth’s Movements</a:t>
            </a:r>
          </a:p>
        </p:txBody>
      </p:sp>
      <p:sp>
        <p:nvSpPr>
          <p:cNvPr id="3076" name="Text Box 4"/>
          <p:cNvSpPr txBox="1">
            <a:spLocks noChangeArrowheads="1"/>
          </p:cNvSpPr>
          <p:nvPr/>
        </p:nvSpPr>
        <p:spPr bwMode="auto">
          <a:xfrm>
            <a:off x="4505325" y="4887913"/>
            <a:ext cx="184150" cy="396875"/>
          </a:xfrm>
          <a:prstGeom prst="rect">
            <a:avLst/>
          </a:prstGeom>
          <a:noFill/>
          <a:ln w="25400">
            <a:noFill/>
            <a:miter lim="800000"/>
            <a:headEnd/>
            <a:tailEnd/>
          </a:ln>
        </p:spPr>
        <p:txBody>
          <a:bodyPr wrap="none">
            <a:spAutoFit/>
          </a:bodyPr>
          <a:lstStyle/>
          <a:p>
            <a:endParaRPr lang="en-US" sz="2000" b="1">
              <a:solidFill>
                <a:srgbClr val="000000"/>
              </a:solidFill>
              <a:latin typeface="Arial" charset="0"/>
            </a:endParaRPr>
          </a:p>
        </p:txBody>
      </p:sp>
      <p:sp>
        <p:nvSpPr>
          <p:cNvPr id="13" name="Slide Number Placeholder 12"/>
          <p:cNvSpPr>
            <a:spLocks noGrp="1"/>
          </p:cNvSpPr>
          <p:nvPr>
            <p:ph type="sldNum" sz="quarter" idx="12"/>
          </p:nvPr>
        </p:nvSpPr>
        <p:spPr>
          <a:xfrm>
            <a:off x="7086600" y="6477000"/>
            <a:ext cx="1905000" cy="457200"/>
          </a:xfrm>
        </p:spPr>
        <p:txBody>
          <a:bodyPr/>
          <a:lstStyle/>
          <a:p>
            <a:pPr>
              <a:defRPr/>
            </a:pPr>
            <a:fld id="{11004247-48B2-4E85-AE06-0779406BEB7B}" type="slidenum">
              <a:rPr lang="en-US" smtClean="0">
                <a:solidFill>
                  <a:srgbClr val="000000"/>
                </a:solidFill>
              </a:rPr>
              <a:pPr>
                <a:defRPr/>
              </a:pPr>
              <a:t>32</a:t>
            </a:fld>
            <a:endParaRPr lang="en-US" dirty="0">
              <a:solidFill>
                <a:srgbClr val="000000"/>
              </a:solidFill>
            </a:endParaRPr>
          </a:p>
        </p:txBody>
      </p:sp>
      <p:sp>
        <p:nvSpPr>
          <p:cNvPr id="6" name="Rectangle 3"/>
          <p:cNvSpPr txBox="1">
            <a:spLocks noChangeArrowheads="1"/>
          </p:cNvSpPr>
          <p:nvPr/>
        </p:nvSpPr>
        <p:spPr bwMode="auto">
          <a:xfrm>
            <a:off x="152400" y="990600"/>
            <a:ext cx="8915400" cy="5562600"/>
          </a:xfrm>
          <a:prstGeom prst="rect">
            <a:avLst/>
          </a:prstGeom>
          <a:noFill/>
          <a:ln w="9525">
            <a:noFill/>
            <a:miter lim="800000"/>
            <a:headEnd/>
            <a:tailEnd/>
          </a:ln>
        </p:spPr>
        <p:txBody>
          <a:bodyPr/>
          <a:lstStyle/>
          <a:p>
            <a:pPr marL="342900" indent="-342900" algn="l">
              <a:spcBef>
                <a:spcPct val="20000"/>
              </a:spcBef>
              <a:defRPr/>
            </a:pPr>
            <a:endParaRPr lang="en-US" sz="300" b="1" kern="0" dirty="0">
              <a:solidFill>
                <a:srgbClr val="000000"/>
              </a:solidFill>
              <a:latin typeface="Microsoft Sans Serif" pitchFamily="34" charset="0"/>
            </a:endParaRPr>
          </a:p>
        </p:txBody>
      </p:sp>
      <p:sp>
        <p:nvSpPr>
          <p:cNvPr id="7" name="Line 4"/>
          <p:cNvSpPr>
            <a:spLocks noChangeShapeType="1"/>
          </p:cNvSpPr>
          <p:nvPr/>
        </p:nvSpPr>
        <p:spPr bwMode="auto">
          <a:xfrm>
            <a:off x="0" y="609600"/>
            <a:ext cx="9144000" cy="0"/>
          </a:xfrm>
          <a:prstGeom prst="line">
            <a:avLst/>
          </a:prstGeom>
          <a:noFill/>
          <a:ln w="31750">
            <a:solidFill>
              <a:schemeClr val="accent1"/>
            </a:solidFill>
            <a:round/>
            <a:headEnd/>
            <a:tailEnd/>
          </a:ln>
        </p:spPr>
        <p:txBody>
          <a:bodyPr anchor="ctr"/>
          <a:lstStyle/>
          <a:p>
            <a:endParaRPr lang="en-US">
              <a:solidFill>
                <a:srgbClr val="000000"/>
              </a:solidFill>
            </a:endParaRPr>
          </a:p>
        </p:txBody>
      </p:sp>
      <p:sp>
        <p:nvSpPr>
          <p:cNvPr id="8" name="Rectangle 3"/>
          <p:cNvSpPr txBox="1">
            <a:spLocks noChangeArrowheads="1"/>
          </p:cNvSpPr>
          <p:nvPr/>
        </p:nvSpPr>
        <p:spPr bwMode="auto">
          <a:xfrm>
            <a:off x="76200" y="533400"/>
            <a:ext cx="7162800" cy="63246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rgbClr val="000000"/>
              </a:solidFill>
              <a:latin typeface="Microsoft Sans Serif" pitchFamily="34" charset="0"/>
            </a:endParaRPr>
          </a:p>
          <a:p>
            <a:pPr marL="342900" indent="-342900" algn="l">
              <a:spcBef>
                <a:spcPct val="20000"/>
              </a:spcBef>
              <a:buFontTx/>
              <a:buChar char="•"/>
              <a:defRPr/>
            </a:pPr>
            <a:r>
              <a:rPr lang="en-US" sz="1800" b="1" kern="0" dirty="0">
                <a:solidFill>
                  <a:srgbClr val="FF3300"/>
                </a:solidFill>
                <a:latin typeface="Microsoft Sans Serif" pitchFamily="34" charset="0"/>
              </a:rPr>
              <a:t>Orbital shape (eccentricity)</a:t>
            </a:r>
            <a:r>
              <a:rPr lang="en-US" sz="1800" b="1" kern="0" dirty="0">
                <a:solidFill>
                  <a:srgbClr val="000000"/>
                </a:solidFill>
                <a:latin typeface="Microsoft Sans Serif" pitchFamily="34" charset="0"/>
              </a:rPr>
              <a:t>: </a:t>
            </a:r>
            <a:r>
              <a:rPr lang="en-US" sz="1600" b="1" kern="0" dirty="0">
                <a:solidFill>
                  <a:srgbClr val="000000"/>
                </a:solidFill>
                <a:latin typeface="Microsoft Sans Serif" pitchFamily="34" charset="0"/>
              </a:rPr>
              <a:t>i</a:t>
            </a:r>
            <a:r>
              <a:rPr lang="en-US" sz="1400" b="1" kern="0" dirty="0">
                <a:solidFill>
                  <a:srgbClr val="000000"/>
                </a:solidFill>
                <a:latin typeface="Microsoft Sans Serif" pitchFamily="34" charset="0"/>
              </a:rPr>
              <a:t>t varies from nearly </a:t>
            </a:r>
          </a:p>
          <a:p>
            <a:pPr marL="342900" indent="-342900" algn="l">
              <a:spcBef>
                <a:spcPct val="20000"/>
              </a:spcBef>
              <a:defRPr/>
            </a:pPr>
            <a:r>
              <a:rPr lang="en-US" sz="1400" b="1" kern="0" dirty="0">
                <a:solidFill>
                  <a:srgbClr val="000000"/>
                </a:solidFill>
                <a:latin typeface="Microsoft Sans Serif" pitchFamily="34" charset="0"/>
              </a:rPr>
              <a:t>	circular to mildly elliptical (e=0 </a:t>
            </a:r>
            <a:r>
              <a:rPr lang="en-US" sz="1400" b="1" kern="0" dirty="0">
                <a:solidFill>
                  <a:srgbClr val="000000"/>
                </a:solidFill>
                <a:latin typeface="Microsoft Sans Serif" pitchFamily="34" charset="0"/>
                <a:sym typeface="Symbol"/>
              </a:rPr>
              <a:t>0.06, currently at 0.01) </a:t>
            </a:r>
            <a:r>
              <a:rPr lang="en-US" sz="1400" b="1" kern="0" dirty="0">
                <a:solidFill>
                  <a:srgbClr val="000000"/>
                </a:solidFill>
                <a:latin typeface="Microsoft Sans Serif" pitchFamily="34" charset="0"/>
              </a:rPr>
              <a:t>with </a:t>
            </a:r>
          </a:p>
          <a:p>
            <a:pPr marL="342900" indent="-342900" algn="l">
              <a:spcBef>
                <a:spcPct val="20000"/>
              </a:spcBef>
              <a:defRPr/>
            </a:pPr>
            <a:r>
              <a:rPr lang="en-US" sz="1400" b="1" kern="0" dirty="0">
                <a:solidFill>
                  <a:srgbClr val="000000"/>
                </a:solidFill>
                <a:latin typeface="Microsoft Sans Serif" pitchFamily="34" charset="0"/>
              </a:rPr>
              <a:t>       time due to gravitational influence from Jupiter and Saturn. </a:t>
            </a:r>
          </a:p>
          <a:p>
            <a:pPr marL="342900" indent="-342900" algn="l">
              <a:spcBef>
                <a:spcPct val="20000"/>
              </a:spcBef>
              <a:defRPr/>
            </a:pPr>
            <a:r>
              <a:rPr lang="en-US" sz="1400" b="1" kern="0" dirty="0">
                <a:solidFill>
                  <a:srgbClr val="000000"/>
                </a:solidFill>
                <a:latin typeface="Microsoft Sans Serif" pitchFamily="34" charset="0"/>
              </a:rPr>
              <a:t>	It shows a </a:t>
            </a:r>
            <a:r>
              <a:rPr lang="en-US" sz="1400" b="1" kern="0" dirty="0">
                <a:solidFill>
                  <a:srgbClr val="000000"/>
                </a:solidFill>
                <a:latin typeface="Microsoft Sans Serif" pitchFamily="34" charset="0"/>
                <a:sym typeface="Symbol"/>
              </a:rPr>
              <a:t></a:t>
            </a:r>
            <a:r>
              <a:rPr lang="en-US" sz="1400" b="1" kern="0" dirty="0">
                <a:solidFill>
                  <a:schemeClr val="tx2"/>
                </a:solidFill>
                <a:latin typeface="Microsoft Sans Serif" pitchFamily="34" charset="0"/>
                <a:sym typeface="Symbol"/>
              </a:rPr>
              <a:t>1</a:t>
            </a:r>
            <a:r>
              <a:rPr lang="en-US" sz="1400" b="1" kern="0" dirty="0">
                <a:solidFill>
                  <a:srgbClr val="FF3300"/>
                </a:solidFill>
                <a:latin typeface="Microsoft Sans Serif" pitchFamily="34" charset="0"/>
              </a:rPr>
              <a:t>00,000 yr cycle</a:t>
            </a:r>
            <a:r>
              <a:rPr lang="en-US" sz="1400" b="1" kern="0" dirty="0">
                <a:solidFill>
                  <a:srgbClr val="000000"/>
                </a:solidFill>
                <a:latin typeface="Microsoft Sans Serif" pitchFamily="34" charset="0"/>
              </a:rPr>
              <a:t>.  This changes the length of </a:t>
            </a:r>
          </a:p>
          <a:p>
            <a:pPr marL="342900" indent="-342900" algn="l">
              <a:spcBef>
                <a:spcPct val="20000"/>
              </a:spcBef>
              <a:defRPr/>
            </a:pPr>
            <a:r>
              <a:rPr lang="en-US" sz="1400" b="1" kern="0" dirty="0">
                <a:solidFill>
                  <a:srgbClr val="000000"/>
                </a:solidFill>
                <a:latin typeface="Microsoft Sans Serif" pitchFamily="34" charset="0"/>
              </a:rPr>
              <a:t>      the seasons, with a 23% change in solar irradiance at </a:t>
            </a:r>
          </a:p>
          <a:p>
            <a:pPr marL="342900" indent="-342900" algn="l">
              <a:spcBef>
                <a:spcPct val="20000"/>
              </a:spcBef>
              <a:defRPr/>
            </a:pPr>
            <a:r>
              <a:rPr lang="en-US" sz="1400" b="1" kern="0" dirty="0">
                <a:solidFill>
                  <a:srgbClr val="000000"/>
                </a:solidFill>
                <a:latin typeface="Microsoft Sans Serif" pitchFamily="34" charset="0"/>
              </a:rPr>
              <a:t>      perihelion (closest point) and aphelion.    </a:t>
            </a:r>
          </a:p>
          <a:p>
            <a:pPr marL="342900" indent="-342900" algn="l">
              <a:spcBef>
                <a:spcPct val="20000"/>
              </a:spcBef>
              <a:buFontTx/>
              <a:buChar char="•"/>
              <a:defRPr/>
            </a:pPr>
            <a:r>
              <a:rPr lang="en-US" sz="1600" b="1" dirty="0">
                <a:solidFill>
                  <a:srgbClr val="FF3300"/>
                </a:solidFill>
                <a:latin typeface="Microsoft Sans Serif" pitchFamily="34" charset="0"/>
                <a:cs typeface="Microsoft Sans Serif" pitchFamily="34" charset="0"/>
              </a:rPr>
              <a:t>Axial tilt (obliquity): </a:t>
            </a:r>
            <a:r>
              <a:rPr lang="en-US" sz="1400" b="1" dirty="0">
                <a:solidFill>
                  <a:srgbClr val="000000"/>
                </a:solidFill>
                <a:latin typeface="Microsoft Sans Serif" pitchFamily="34" charset="0"/>
                <a:cs typeface="Microsoft Sans Serif" pitchFamily="34" charset="0"/>
              </a:rPr>
              <a:t>the angle of the Earth's axial tilt (relative to the orbital plane) varies slowly between 22.1° and 24.5</a:t>
            </a:r>
            <a:r>
              <a:rPr lang="en-US" sz="1400" b="1" baseline="30000" dirty="0">
                <a:solidFill>
                  <a:srgbClr val="000000"/>
                </a:solidFill>
                <a:latin typeface="Microsoft Sans Serif" pitchFamily="34" charset="0"/>
                <a:cs typeface="Microsoft Sans Serif" pitchFamily="34" charset="0"/>
              </a:rPr>
              <a:t>o</a:t>
            </a:r>
            <a:r>
              <a:rPr lang="en-US" sz="1400" b="1" dirty="0">
                <a:solidFill>
                  <a:srgbClr val="000000"/>
                </a:solidFill>
                <a:latin typeface="Microsoft Sans Serif" pitchFamily="34" charset="0"/>
                <a:cs typeface="Microsoft Sans Serif" pitchFamily="34" charset="0"/>
              </a:rPr>
              <a:t> with a </a:t>
            </a:r>
            <a:r>
              <a:rPr lang="en-US" sz="1400" b="1" dirty="0">
                <a:solidFill>
                  <a:srgbClr val="000000"/>
                </a:solidFill>
                <a:latin typeface="Microsoft Sans Serif" pitchFamily="34" charset="0"/>
                <a:cs typeface="Microsoft Sans Serif" pitchFamily="34" charset="0"/>
                <a:sym typeface="Symbol"/>
              </a:rPr>
              <a:t></a:t>
            </a:r>
            <a:r>
              <a:rPr lang="en-US" sz="1400" b="1" dirty="0">
                <a:solidFill>
                  <a:srgbClr val="FF3300"/>
                </a:solidFill>
                <a:latin typeface="Microsoft Sans Serif" pitchFamily="34" charset="0"/>
                <a:cs typeface="Microsoft Sans Serif" pitchFamily="34" charset="0"/>
              </a:rPr>
              <a:t>41,000 year cycle. </a:t>
            </a:r>
            <a:r>
              <a:rPr lang="en-US" sz="1400" b="1" dirty="0">
                <a:solidFill>
                  <a:srgbClr val="000000"/>
                </a:solidFill>
                <a:latin typeface="Microsoft Sans Serif" pitchFamily="34" charset="0"/>
                <a:cs typeface="Microsoft Sans Serif" pitchFamily="34" charset="0"/>
              </a:rPr>
              <a:t>When the obliquity decreases, the seasonal amplitude in </a:t>
            </a:r>
            <a:r>
              <a:rPr lang="en-US" sz="1400" b="1" dirty="0" err="1">
                <a:solidFill>
                  <a:srgbClr val="000000"/>
                </a:solidFill>
                <a:latin typeface="Microsoft Sans Serif" pitchFamily="34" charset="0"/>
                <a:cs typeface="Microsoft Sans Serif" pitchFamily="34" charset="0"/>
                <a:hlinkClick r:id="rId3" tooltip="Insolation"/>
              </a:rPr>
              <a:t>insolation</a:t>
            </a:r>
            <a:r>
              <a:rPr lang="en-US" sz="1400" b="1" dirty="0">
                <a:solidFill>
                  <a:srgbClr val="000000"/>
                </a:solidFill>
                <a:latin typeface="Microsoft Sans Serif" pitchFamily="34" charset="0"/>
                <a:cs typeface="Microsoft Sans Serif" pitchFamily="34" charset="0"/>
              </a:rPr>
              <a:t> decreases, with summers in both hemispheres receiving less solar radiation, and winters more. </a:t>
            </a:r>
            <a:r>
              <a:rPr lang="en-US" sz="1400" b="1" dirty="0">
                <a:solidFill>
                  <a:srgbClr val="FF3300"/>
                </a:solidFill>
                <a:latin typeface="Microsoft Sans Serif" pitchFamily="34" charset="0"/>
                <a:cs typeface="Microsoft Sans Serif" pitchFamily="34" charset="0"/>
              </a:rPr>
              <a:t>Cooler summers are necessary for onset of ice age </a:t>
            </a:r>
            <a:r>
              <a:rPr lang="en-US" sz="1400" b="1" kern="0" dirty="0">
                <a:solidFill>
                  <a:srgbClr val="FF3300"/>
                </a:solidFill>
                <a:latin typeface="Microsoft Sans Serif" pitchFamily="34" charset="0"/>
                <a:cs typeface="Microsoft Sans Serif" pitchFamily="34" charset="0"/>
              </a:rPr>
              <a:t>by melting less of previous winter’s snow on land. </a:t>
            </a:r>
            <a:r>
              <a:rPr lang="en-US" sz="1400" b="1" kern="0" dirty="0">
                <a:latin typeface="Microsoft Sans Serif" pitchFamily="34" charset="0"/>
                <a:cs typeface="Microsoft Sans Serif" pitchFamily="34" charset="0"/>
              </a:rPr>
              <a:t>It can produce </a:t>
            </a:r>
            <a:r>
              <a:rPr lang="en-US" sz="1400" b="1" dirty="0">
                <a:solidFill>
                  <a:srgbClr val="000000"/>
                </a:solidFill>
                <a:latin typeface="Microsoft Sans Serif" pitchFamily="34" charset="0"/>
                <a:cs typeface="Microsoft Sans Serif" pitchFamily="34" charset="0"/>
                <a:sym typeface="Symbol"/>
              </a:rPr>
              <a:t></a:t>
            </a:r>
            <a:r>
              <a:rPr lang="en-US" sz="1400" b="1" kern="0" dirty="0">
                <a:latin typeface="Microsoft Sans Serif" pitchFamily="34" charset="0"/>
                <a:cs typeface="Microsoft Sans Serif" pitchFamily="34" charset="0"/>
              </a:rPr>
              <a:t>10% changes in summer </a:t>
            </a:r>
            <a:r>
              <a:rPr lang="en-US" sz="1400" b="1" kern="0" dirty="0" err="1">
                <a:latin typeface="Microsoft Sans Serif" pitchFamily="34" charset="0"/>
                <a:cs typeface="Microsoft Sans Serif" pitchFamily="34" charset="0"/>
              </a:rPr>
              <a:t>insolation</a:t>
            </a:r>
            <a:r>
              <a:rPr lang="en-US" sz="1400" b="1" kern="0" dirty="0">
                <a:latin typeface="Microsoft Sans Serif" pitchFamily="34" charset="0"/>
                <a:cs typeface="Microsoft Sans Serif" pitchFamily="34" charset="0"/>
              </a:rPr>
              <a:t> at high latitudes. </a:t>
            </a:r>
            <a:endParaRPr lang="en-US" sz="1400" b="1" kern="0" dirty="0">
              <a:solidFill>
                <a:srgbClr val="FF3300"/>
              </a:solidFill>
              <a:latin typeface="Microsoft Sans Serif" pitchFamily="34" charset="0"/>
              <a:cs typeface="Microsoft Sans Serif" pitchFamily="34" charset="0"/>
            </a:endParaRPr>
          </a:p>
          <a:p>
            <a:pPr marL="342900" indent="-342900" algn="l">
              <a:spcBef>
                <a:spcPct val="20000"/>
              </a:spcBef>
              <a:buFontTx/>
              <a:buChar char="•"/>
              <a:defRPr/>
            </a:pPr>
            <a:r>
              <a:rPr lang="en-US" sz="1600" b="1" kern="0" dirty="0">
                <a:solidFill>
                  <a:srgbClr val="FF0000"/>
                </a:solidFill>
                <a:latin typeface="Microsoft Sans Serif" pitchFamily="34" charset="0"/>
                <a:cs typeface="Microsoft Sans Serif" pitchFamily="34" charset="0"/>
              </a:rPr>
              <a:t>Axial precession </a:t>
            </a:r>
            <a:r>
              <a:rPr lang="en-US" sz="1400" b="1" dirty="0">
                <a:latin typeface="Microsoft Sans Serif" pitchFamily="34" charset="0"/>
                <a:cs typeface="Microsoft Sans Serif" pitchFamily="34" charset="0"/>
              </a:rPr>
              <a:t>refers to the trend in the direction of the Earth's axis of rotation relative to the fixed stars (note: precession does not change the obliquity), with a period of  </a:t>
            </a:r>
            <a:r>
              <a:rPr lang="en-US" sz="1400" b="1" dirty="0">
                <a:latin typeface="Microsoft Sans Serif" pitchFamily="34" charset="0"/>
                <a:cs typeface="Microsoft Sans Serif" pitchFamily="34" charset="0"/>
                <a:sym typeface="Symbol"/>
              </a:rPr>
              <a:t></a:t>
            </a:r>
            <a:r>
              <a:rPr lang="en-US" sz="1400" b="1" dirty="0">
                <a:solidFill>
                  <a:schemeClr val="tx2"/>
                </a:solidFill>
                <a:latin typeface="Microsoft Sans Serif" pitchFamily="34" charset="0"/>
                <a:cs typeface="Microsoft Sans Serif" pitchFamily="34" charset="0"/>
              </a:rPr>
              <a:t>26,000 years</a:t>
            </a:r>
            <a:r>
              <a:rPr lang="en-US" sz="1400" b="1" dirty="0">
                <a:latin typeface="Microsoft Sans Serif" pitchFamily="34" charset="0"/>
                <a:cs typeface="Microsoft Sans Serif" pitchFamily="34" charset="0"/>
              </a:rPr>
              <a:t>. This gyroscopic motion results from the tidal forces from the Sun and the Moon. </a:t>
            </a:r>
            <a:r>
              <a:rPr lang="en-US" sz="1400" b="1" dirty="0">
                <a:solidFill>
                  <a:schemeClr val="tx2"/>
                </a:solidFill>
                <a:latin typeface="Microsoft Sans Serif" pitchFamily="34" charset="0"/>
                <a:cs typeface="Microsoft Sans Serif" pitchFamily="34" charset="0"/>
              </a:rPr>
              <a:t>The hemisphere that is in summer at perihelion receives much of the corresponding increase in solar radiation, but the same hemisphere has a colder winter.</a:t>
            </a:r>
            <a:r>
              <a:rPr lang="en-US" sz="1400" b="1" kern="0" dirty="0">
                <a:solidFill>
                  <a:srgbClr val="FF0000"/>
                </a:solidFill>
                <a:latin typeface="Microsoft Sans Serif" pitchFamily="34" charset="0"/>
                <a:cs typeface="Microsoft Sans Serif" pitchFamily="34" charset="0"/>
              </a:rPr>
              <a:t> </a:t>
            </a:r>
            <a:r>
              <a:rPr lang="en-US" sz="1400" b="1" kern="0" dirty="0">
                <a:latin typeface="Microsoft Sans Serif" pitchFamily="34" charset="0"/>
                <a:cs typeface="Microsoft Sans Serif" pitchFamily="34" charset="0"/>
              </a:rPr>
              <a:t>The combination of eccentricity and precession can produce </a:t>
            </a:r>
            <a:r>
              <a:rPr lang="en-US" sz="1400" b="1" dirty="0">
                <a:solidFill>
                  <a:srgbClr val="000000"/>
                </a:solidFill>
                <a:latin typeface="Microsoft Sans Serif" pitchFamily="34" charset="0"/>
                <a:cs typeface="Microsoft Sans Serif" pitchFamily="34" charset="0"/>
                <a:sym typeface="Symbol"/>
              </a:rPr>
              <a:t>15% changes in high-latitude summer insolation. </a:t>
            </a:r>
          </a:p>
          <a:p>
            <a:pPr marL="342900" indent="-342900" algn="l">
              <a:spcBef>
                <a:spcPct val="20000"/>
              </a:spcBef>
              <a:buFontTx/>
              <a:buChar char="•"/>
              <a:defRPr/>
            </a:pPr>
            <a:r>
              <a:rPr lang="en-US" sz="1400" b="1" dirty="0">
                <a:solidFill>
                  <a:schemeClr val="tx2"/>
                </a:solidFill>
                <a:latin typeface="Microsoft Sans Serif" pitchFamily="34" charset="0"/>
                <a:cs typeface="Microsoft Sans Serif" pitchFamily="34" charset="0"/>
                <a:sym typeface="Symbol"/>
              </a:rPr>
              <a:t>Together, the three factors can cause up to 30% changes in high-lat. summer </a:t>
            </a:r>
            <a:r>
              <a:rPr lang="en-US" sz="1400" b="1" dirty="0" err="1">
                <a:solidFill>
                  <a:schemeClr val="tx2"/>
                </a:solidFill>
                <a:latin typeface="Microsoft Sans Serif" pitchFamily="34" charset="0"/>
                <a:cs typeface="Microsoft Sans Serif" pitchFamily="34" charset="0"/>
                <a:sym typeface="Symbol"/>
              </a:rPr>
              <a:t>insolation</a:t>
            </a:r>
            <a:r>
              <a:rPr lang="en-US" sz="1400" b="1" dirty="0">
                <a:solidFill>
                  <a:schemeClr val="tx2"/>
                </a:solidFill>
                <a:latin typeface="Microsoft Sans Serif" pitchFamily="34" charset="0"/>
                <a:cs typeface="Microsoft Sans Serif" pitchFamily="34" charset="0"/>
                <a:sym typeface="Symbol"/>
              </a:rPr>
              <a:t>. </a:t>
            </a:r>
          </a:p>
          <a:p>
            <a:pPr algn="l">
              <a:buFont typeface="Arial" pitchFamily="34" charset="0"/>
              <a:buChar char="•"/>
            </a:pPr>
            <a:r>
              <a:rPr lang="en-US" sz="1600" b="1" dirty="0">
                <a:solidFill>
                  <a:schemeClr val="tx2"/>
                </a:solidFill>
              </a:rPr>
              <a:t>    Ideal combination for glacial development: </a:t>
            </a:r>
          </a:p>
          <a:p>
            <a:pPr algn="l"/>
            <a:r>
              <a:rPr lang="en-US" sz="1200" b="1" dirty="0"/>
              <a:t>  </a:t>
            </a:r>
            <a:r>
              <a:rPr lang="en-US" sz="1600" b="1" dirty="0"/>
              <a:t>    </a:t>
            </a:r>
            <a:r>
              <a:rPr lang="en-US" sz="1400" b="1" dirty="0"/>
              <a:t>a) circular orbits, which prevent close summer passes </a:t>
            </a:r>
          </a:p>
          <a:p>
            <a:pPr algn="l"/>
            <a:r>
              <a:rPr lang="en-US" sz="1400" b="1" dirty="0"/>
              <a:t>      b) small tilts (close to 22.1</a:t>
            </a:r>
            <a:r>
              <a:rPr lang="en-US" sz="1400" b="1" baseline="30000" dirty="0"/>
              <a:t>o</a:t>
            </a:r>
            <a:r>
              <a:rPr lang="en-US" sz="1400" b="1" dirty="0"/>
              <a:t>) </a:t>
            </a:r>
            <a:r>
              <a:rPr lang="en-US" sz="1400" b="1" dirty="0">
                <a:sym typeface="Wingdings" pitchFamily="2" charset="2"/>
              </a:rPr>
              <a:t> less summer solar heating</a:t>
            </a:r>
            <a:r>
              <a:rPr lang="en-US" sz="1400" b="1" dirty="0"/>
              <a:t> </a:t>
            </a:r>
          </a:p>
          <a:p>
            <a:pPr algn="l"/>
            <a:r>
              <a:rPr lang="en-US" sz="1400" b="1" dirty="0"/>
              <a:t>      c) N.H. summer is farthest from the Sun, which needs a </a:t>
            </a:r>
          </a:p>
          <a:p>
            <a:pPr algn="l"/>
            <a:r>
              <a:rPr lang="en-US" sz="1400" b="1" dirty="0"/>
              <a:t>           proper combination of the eccentricity and precession. </a:t>
            </a:r>
            <a:endParaRPr lang="en-US" sz="1400" b="1" kern="0" dirty="0">
              <a:solidFill>
                <a:schemeClr val="bg1"/>
              </a:solidFill>
              <a:latin typeface="Microsoft Sans Serif" pitchFamily="34" charset="0"/>
              <a:cs typeface="Microsoft Sans Serif" pitchFamily="34" charset="0"/>
            </a:endParaRPr>
          </a:p>
        </p:txBody>
      </p:sp>
      <p:pic>
        <p:nvPicPr>
          <p:cNvPr id="102402" name="Picture 2" descr="File:Eccentricity zero.svg"/>
          <p:cNvPicPr>
            <a:picLocks noChangeAspect="1" noChangeArrowheads="1"/>
          </p:cNvPicPr>
          <p:nvPr/>
        </p:nvPicPr>
        <p:blipFill>
          <a:blip r:embed="rId4" cstate="print"/>
          <a:srcRect/>
          <a:stretch>
            <a:fillRect/>
          </a:stretch>
        </p:blipFill>
        <p:spPr bwMode="auto">
          <a:xfrm>
            <a:off x="6067311" y="914400"/>
            <a:ext cx="1298149" cy="1143000"/>
          </a:xfrm>
          <a:prstGeom prst="rect">
            <a:avLst/>
          </a:prstGeom>
          <a:noFill/>
        </p:spPr>
      </p:pic>
      <p:pic>
        <p:nvPicPr>
          <p:cNvPr id="102404" name="Picture 4" descr="http://upload.wikimedia.org/wikipedia/commons/thumb/1/13/Eccentricity_half.svg/200px-Eccentricity_half.svg.png"/>
          <p:cNvPicPr>
            <a:picLocks noChangeAspect="1" noChangeArrowheads="1"/>
          </p:cNvPicPr>
          <p:nvPr/>
        </p:nvPicPr>
        <p:blipFill>
          <a:blip r:embed="rId5" cstate="print"/>
          <a:srcRect/>
          <a:stretch>
            <a:fillRect/>
          </a:stretch>
        </p:blipFill>
        <p:spPr bwMode="auto">
          <a:xfrm>
            <a:off x="7826931" y="838200"/>
            <a:ext cx="1233010" cy="1270000"/>
          </a:xfrm>
          <a:prstGeom prst="rect">
            <a:avLst/>
          </a:prstGeom>
          <a:noFill/>
        </p:spPr>
      </p:pic>
      <p:sp>
        <p:nvSpPr>
          <p:cNvPr id="11" name="Left-Right Arrow 10"/>
          <p:cNvSpPr/>
          <p:nvPr/>
        </p:nvSpPr>
        <p:spPr bwMode="auto">
          <a:xfrm>
            <a:off x="7391400" y="1524000"/>
            <a:ext cx="383749" cy="152400"/>
          </a:xfrm>
          <a:prstGeom prst="leftRightArrow">
            <a:avLst/>
          </a:prstGeom>
          <a:solidFill>
            <a:schemeClr val="accent1"/>
          </a:solidFill>
          <a:ln w="31750" cap="flat" cmpd="sng" algn="ctr">
            <a:solidFill>
              <a:schemeClr val="accent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endParaRPr lang="en-US">
              <a:solidFill>
                <a:srgbClr val="000000"/>
              </a:solidFill>
            </a:endParaRPr>
          </a:p>
        </p:txBody>
      </p:sp>
      <p:pic>
        <p:nvPicPr>
          <p:cNvPr id="14" name="Picture 6" descr="File:Earth obliquity range.svg"/>
          <p:cNvPicPr>
            <a:picLocks noChangeAspect="1" noChangeArrowheads="1"/>
          </p:cNvPicPr>
          <p:nvPr/>
        </p:nvPicPr>
        <p:blipFill>
          <a:blip r:embed="rId6" cstate="print"/>
          <a:srcRect/>
          <a:stretch>
            <a:fillRect/>
          </a:stretch>
        </p:blipFill>
        <p:spPr bwMode="auto">
          <a:xfrm>
            <a:off x="7162800" y="2362200"/>
            <a:ext cx="1828800" cy="1754978"/>
          </a:xfrm>
          <a:prstGeom prst="rect">
            <a:avLst/>
          </a:prstGeom>
          <a:noFill/>
        </p:spPr>
      </p:pic>
      <p:grpSp>
        <p:nvGrpSpPr>
          <p:cNvPr id="2" name="Group 24"/>
          <p:cNvGrpSpPr/>
          <p:nvPr/>
        </p:nvGrpSpPr>
        <p:grpSpPr>
          <a:xfrm>
            <a:off x="7174586" y="4210455"/>
            <a:ext cx="1817014" cy="2190345"/>
            <a:chOff x="5737099" y="2487158"/>
            <a:chExt cx="3406901" cy="4218442"/>
          </a:xfrm>
        </p:grpSpPr>
        <p:pic>
          <p:nvPicPr>
            <p:cNvPr id="16" name="Picture 4" descr="File:Earth precession.svg"/>
            <p:cNvPicPr>
              <a:picLocks noChangeAspect="1" noChangeArrowheads="1"/>
            </p:cNvPicPr>
            <p:nvPr/>
          </p:nvPicPr>
          <p:blipFill>
            <a:blip r:embed="rId7" cstate="print"/>
            <a:srcRect/>
            <a:stretch>
              <a:fillRect/>
            </a:stretch>
          </p:blipFill>
          <p:spPr bwMode="auto">
            <a:xfrm>
              <a:off x="5737099" y="2819400"/>
              <a:ext cx="3406901" cy="3886200"/>
            </a:xfrm>
            <a:prstGeom prst="rect">
              <a:avLst/>
            </a:prstGeom>
            <a:noFill/>
          </p:spPr>
        </p:pic>
        <p:sp>
          <p:nvSpPr>
            <p:cNvPr id="17" name="TextBox 16"/>
            <p:cNvSpPr txBox="1"/>
            <p:nvPr/>
          </p:nvSpPr>
          <p:spPr>
            <a:xfrm>
              <a:off x="5821397" y="2487158"/>
              <a:ext cx="2357014" cy="770582"/>
            </a:xfrm>
            <a:prstGeom prst="rect">
              <a:avLst/>
            </a:prstGeom>
            <a:noFill/>
          </p:spPr>
          <p:txBody>
            <a:bodyPr wrap="none" rtlCol="0">
              <a:spAutoFit/>
            </a:bodyPr>
            <a:lstStyle/>
            <a:p>
              <a:r>
                <a:rPr lang="en-US" sz="1200" b="1" dirty="0">
                  <a:solidFill>
                    <a:schemeClr val="tx1"/>
                  </a:solidFill>
                </a:rPr>
                <a:t>Axial Precession</a:t>
              </a:r>
              <a:r>
                <a:rPr lang="en-US" sz="2000" b="1" dirty="0">
                  <a:solidFill>
                    <a:schemeClr val="tx1"/>
                  </a:solidFill>
                </a:rPr>
                <a:t> </a:t>
              </a:r>
            </a:p>
          </p:txBody>
        </p:sp>
      </p:grpSp>
      <p:pic>
        <p:nvPicPr>
          <p:cNvPr id="15" name="Picture 2"/>
          <p:cNvPicPr>
            <a:picLocks noChangeAspect="1" noChangeArrowheads="1"/>
          </p:cNvPicPr>
          <p:nvPr/>
        </p:nvPicPr>
        <p:blipFill>
          <a:blip r:embed="rId8" cstate="print"/>
          <a:srcRect l="8147" t="17795" r="11388" b="13398"/>
          <a:stretch>
            <a:fillRect/>
          </a:stretch>
        </p:blipFill>
        <p:spPr bwMode="auto">
          <a:xfrm>
            <a:off x="4800600" y="5410200"/>
            <a:ext cx="2286000" cy="13811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8" end="8"/>
                                            </p:txEl>
                                          </p:spTgt>
                                        </p:tgtEl>
                                        <p:attrNameLst>
                                          <p:attrName>style.visibility</p:attrName>
                                        </p:attrNameLst>
                                      </p:cBhvr>
                                      <p:to>
                                        <p:strVal val="visible"/>
                                      </p:to>
                                    </p:set>
                                    <p:animEffect transition="in" filter="blinds(horizontal)">
                                      <p:cBhvr>
                                        <p:cTn id="15" dur="500"/>
                                        <p:tgtEl>
                                          <p:spTgt spid="8">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animEffect transition="in" filter="blinds(horizontal)">
                                      <p:cBhvr>
                                        <p:cTn id="23" dur="500"/>
                                        <p:tgtEl>
                                          <p:spTgt spid="8">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14" end="14"/>
                                            </p:txEl>
                                          </p:spTgt>
                                        </p:tgtEl>
                                        <p:attrNameLst>
                                          <p:attrName>style.visibility</p:attrName>
                                        </p:attrNameLst>
                                      </p:cBhvr>
                                      <p:to>
                                        <p:strVal val="visible"/>
                                      </p:to>
                                    </p:set>
                                    <p:animEffect transition="in" filter="blinds(horizontal)">
                                      <p:cBhvr>
                                        <p:cTn id="26" dur="500"/>
                                        <p:tgtEl>
                                          <p:spTgt spid="8">
                                            <p:txEl>
                                              <p:pRg st="14" end="14"/>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blinds(horizontal)">
                                      <p:cBhvr>
                                        <p:cTn id="29" dur="500"/>
                                        <p:tgtEl>
                                          <p:spTgt spid="8">
                                            <p:txEl>
                                              <p:pRg st="10" end="1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blinds(horizontal)">
                                      <p:cBhvr>
                                        <p:cTn id="32" dur="500"/>
                                        <p:tgtEl>
                                          <p:spTgt spid="8">
                                            <p:txEl>
                                              <p:pRg st="11" end="1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blinds(horizontal)">
                                      <p:cBhvr>
                                        <p:cTn id="35" dur="500"/>
                                        <p:tgtEl>
                                          <p:spTgt spid="8">
                                            <p:txEl>
                                              <p:pRg st="12" end="1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8">
                                            <p:txEl>
                                              <p:pRg st="13" end="13"/>
                                            </p:txEl>
                                          </p:spTgt>
                                        </p:tgtEl>
                                        <p:attrNameLst>
                                          <p:attrName>style.visibility</p:attrName>
                                        </p:attrNameLst>
                                      </p:cBhvr>
                                      <p:to>
                                        <p:strVal val="visible"/>
                                      </p:to>
                                    </p:set>
                                    <p:animEffect transition="in" filter="blinds(horizontal)">
                                      <p:cBhvr>
                                        <p:cTn id="38"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86600" y="6629400"/>
            <a:ext cx="1905000" cy="457200"/>
          </a:xfrm>
        </p:spPr>
        <p:txBody>
          <a:bodyPr/>
          <a:lstStyle/>
          <a:p>
            <a:pPr>
              <a:defRPr/>
            </a:pPr>
            <a:fld id="{11004247-48B2-4E85-AE06-0779406BEB7B}" type="slidenum">
              <a:rPr lang="en-US" smtClean="0"/>
              <a:pPr>
                <a:defRPr/>
              </a:pPr>
              <a:t>33</a:t>
            </a:fld>
            <a:endParaRPr lang="en-US"/>
          </a:p>
        </p:txBody>
      </p:sp>
      <p:pic>
        <p:nvPicPr>
          <p:cNvPr id="3" name="Picture 6" descr="http://www.hort.purdue.edu/newcrop/tropical/lecture_02/01m.jpg"/>
          <p:cNvPicPr>
            <a:picLocks noChangeAspect="1" noChangeArrowheads="1"/>
          </p:cNvPicPr>
          <p:nvPr/>
        </p:nvPicPr>
        <p:blipFill>
          <a:blip r:embed="rId2" cstate="print"/>
          <a:srcRect/>
          <a:stretch>
            <a:fillRect/>
          </a:stretch>
        </p:blipFill>
        <p:spPr bwMode="auto">
          <a:xfrm>
            <a:off x="990600" y="838200"/>
            <a:ext cx="7315200" cy="5867402"/>
          </a:xfrm>
          <a:prstGeom prst="rect">
            <a:avLst/>
          </a:prstGeom>
          <a:noFill/>
        </p:spPr>
      </p:pic>
      <p:sp>
        <p:nvSpPr>
          <p:cNvPr id="4"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rPr>
              <a:t>Today’s Orbit</a:t>
            </a:r>
          </a:p>
        </p:txBody>
      </p:sp>
      <p:sp>
        <p:nvSpPr>
          <p:cNvPr id="5" name="Rectangle 4"/>
          <p:cNvSpPr/>
          <p:nvPr/>
        </p:nvSpPr>
        <p:spPr>
          <a:xfrm>
            <a:off x="7848600" y="2751892"/>
            <a:ext cx="1199366" cy="677108"/>
          </a:xfrm>
          <a:prstGeom prst="rect">
            <a:avLst/>
          </a:prstGeom>
        </p:spPr>
        <p:txBody>
          <a:bodyPr wrap="none">
            <a:spAutoFit/>
          </a:bodyPr>
          <a:lstStyle/>
          <a:p>
            <a:r>
              <a:rPr lang="en-US" sz="2000" b="1" dirty="0"/>
              <a:t>Perihelion</a:t>
            </a:r>
          </a:p>
          <a:p>
            <a:r>
              <a:rPr lang="en-US" sz="1800" b="1" dirty="0"/>
              <a:t>(closest)</a:t>
            </a:r>
            <a:endParaRPr lang="en-US" sz="1800" dirty="0"/>
          </a:p>
        </p:txBody>
      </p:sp>
      <p:sp>
        <p:nvSpPr>
          <p:cNvPr id="6" name="Rectangle 5"/>
          <p:cNvSpPr/>
          <p:nvPr/>
        </p:nvSpPr>
        <p:spPr>
          <a:xfrm>
            <a:off x="267732" y="2895600"/>
            <a:ext cx="1082348" cy="646331"/>
          </a:xfrm>
          <a:prstGeom prst="rect">
            <a:avLst/>
          </a:prstGeom>
        </p:spPr>
        <p:txBody>
          <a:bodyPr wrap="none">
            <a:spAutoFit/>
          </a:bodyPr>
          <a:lstStyle/>
          <a:p>
            <a:r>
              <a:rPr lang="en-US" sz="2000" b="1" dirty="0"/>
              <a:t>Aphelion</a:t>
            </a:r>
          </a:p>
          <a:p>
            <a:r>
              <a:rPr lang="en-US" sz="1600" b="1" dirty="0"/>
              <a:t>(farthest)</a:t>
            </a:r>
            <a:endParaRPr lang="en-US" sz="16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le:Milankovitch Variations.png"/>
          <p:cNvPicPr>
            <a:picLocks noChangeAspect="1" noChangeArrowheads="1"/>
          </p:cNvPicPr>
          <p:nvPr/>
        </p:nvPicPr>
        <p:blipFill>
          <a:blip r:embed="rId3" cstate="print"/>
          <a:srcRect/>
          <a:stretch>
            <a:fillRect/>
          </a:stretch>
        </p:blipFill>
        <p:spPr bwMode="auto">
          <a:xfrm>
            <a:off x="152400" y="545170"/>
            <a:ext cx="8915400" cy="6236630"/>
          </a:xfrm>
          <a:prstGeom prst="rect">
            <a:avLst/>
          </a:prstGeom>
          <a:noFill/>
        </p:spPr>
      </p:pic>
      <p:sp>
        <p:nvSpPr>
          <p:cNvPr id="4" name="TextBox 3"/>
          <p:cNvSpPr txBox="1"/>
          <p:nvPr/>
        </p:nvSpPr>
        <p:spPr>
          <a:xfrm>
            <a:off x="1005804" y="76200"/>
            <a:ext cx="5788764" cy="523220"/>
          </a:xfrm>
          <a:prstGeom prst="rect">
            <a:avLst/>
          </a:prstGeom>
          <a:noFill/>
        </p:spPr>
        <p:txBody>
          <a:bodyPr wrap="none" rtlCol="0">
            <a:spAutoFit/>
          </a:bodyPr>
          <a:lstStyle/>
          <a:p>
            <a:r>
              <a:rPr lang="en-US" b="1" dirty="0">
                <a:solidFill>
                  <a:schemeClr val="tx2"/>
                </a:solidFill>
              </a:rPr>
              <a:t>Orbital Forcing and </a:t>
            </a:r>
            <a:r>
              <a:rPr lang="en-US" b="1" dirty="0" err="1">
                <a:solidFill>
                  <a:schemeClr val="tx2"/>
                </a:solidFill>
              </a:rPr>
              <a:t>Milankovitch</a:t>
            </a:r>
            <a:r>
              <a:rPr lang="en-US" b="1" dirty="0">
                <a:solidFill>
                  <a:schemeClr val="tx2"/>
                </a:solidFill>
              </a:rPr>
              <a:t> Cycles</a:t>
            </a:r>
            <a:endParaRPr lang="en-US" dirty="0">
              <a:solidFill>
                <a:schemeClr val="tx2"/>
              </a:solidFill>
            </a:endParaRPr>
          </a:p>
        </p:txBody>
      </p:sp>
      <p:cxnSp>
        <p:nvCxnSpPr>
          <p:cNvPr id="5" name="Straight Arrow Connector 4"/>
          <p:cNvCxnSpPr/>
          <p:nvPr/>
        </p:nvCxnSpPr>
        <p:spPr bwMode="auto">
          <a:xfrm flipH="1">
            <a:off x="762000" y="609600"/>
            <a:ext cx="5715000"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descr="File:Milankovitch Variations.png"/>
          <p:cNvPicPr>
            <a:picLocks noChangeAspect="1" noChangeArrowheads="1"/>
          </p:cNvPicPr>
          <p:nvPr/>
        </p:nvPicPr>
        <p:blipFill>
          <a:blip r:embed="rId3" cstate="print"/>
          <a:srcRect l="53289" r="23899"/>
          <a:stretch>
            <a:fillRect/>
          </a:stretch>
        </p:blipFill>
        <p:spPr bwMode="auto">
          <a:xfrm>
            <a:off x="343710" y="457200"/>
            <a:ext cx="7162800" cy="6236630"/>
          </a:xfrm>
          <a:prstGeom prst="rect">
            <a:avLst/>
          </a:prstGeom>
          <a:noFill/>
        </p:spPr>
      </p:pic>
      <p:sp>
        <p:nvSpPr>
          <p:cNvPr id="4" name="TextBox 3"/>
          <p:cNvSpPr txBox="1"/>
          <p:nvPr/>
        </p:nvSpPr>
        <p:spPr>
          <a:xfrm>
            <a:off x="1005804" y="76200"/>
            <a:ext cx="5788764" cy="523220"/>
          </a:xfrm>
          <a:prstGeom prst="rect">
            <a:avLst/>
          </a:prstGeom>
          <a:noFill/>
        </p:spPr>
        <p:txBody>
          <a:bodyPr wrap="none" rtlCol="0">
            <a:spAutoFit/>
          </a:bodyPr>
          <a:lstStyle/>
          <a:p>
            <a:r>
              <a:rPr lang="en-US" b="1" dirty="0">
                <a:solidFill>
                  <a:schemeClr val="tx2"/>
                </a:solidFill>
              </a:rPr>
              <a:t>Orbital Forcing and </a:t>
            </a:r>
            <a:r>
              <a:rPr lang="en-US" b="1" dirty="0" err="1">
                <a:solidFill>
                  <a:schemeClr val="tx2"/>
                </a:solidFill>
              </a:rPr>
              <a:t>Milankovitch</a:t>
            </a:r>
            <a:r>
              <a:rPr lang="en-US" b="1" dirty="0">
                <a:solidFill>
                  <a:schemeClr val="tx2"/>
                </a:solidFill>
              </a:rPr>
              <a:t> Cycles</a:t>
            </a:r>
            <a:endParaRPr lang="en-US" dirty="0">
              <a:solidFill>
                <a:schemeClr val="tx2"/>
              </a:solidFill>
            </a:endParaRPr>
          </a:p>
        </p:txBody>
      </p:sp>
      <p:pic>
        <p:nvPicPr>
          <p:cNvPr id="5" name="Picture 2" descr="File:Milankovitch Variations.png"/>
          <p:cNvPicPr>
            <a:picLocks noChangeAspect="1" noChangeArrowheads="1"/>
          </p:cNvPicPr>
          <p:nvPr/>
        </p:nvPicPr>
        <p:blipFill>
          <a:blip r:embed="rId3" cstate="print"/>
          <a:srcRect l="75015"/>
          <a:stretch>
            <a:fillRect/>
          </a:stretch>
        </p:blipFill>
        <p:spPr bwMode="auto">
          <a:xfrm>
            <a:off x="7239000" y="457200"/>
            <a:ext cx="1752600" cy="6236630"/>
          </a:xfrm>
          <a:prstGeom prst="rect">
            <a:avLst/>
          </a:prstGeom>
          <a:noFill/>
        </p:spPr>
      </p:pic>
      <p:sp>
        <p:nvSpPr>
          <p:cNvPr id="6" name="Rectangle 5"/>
          <p:cNvSpPr/>
          <p:nvPr/>
        </p:nvSpPr>
        <p:spPr bwMode="auto">
          <a:xfrm>
            <a:off x="617220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7" name="Rectangle 6"/>
          <p:cNvSpPr/>
          <p:nvPr/>
        </p:nvSpPr>
        <p:spPr bwMode="auto">
          <a:xfrm>
            <a:off x="403860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8" name="Rectangle 7"/>
          <p:cNvSpPr/>
          <p:nvPr/>
        </p:nvSpPr>
        <p:spPr bwMode="auto">
          <a:xfrm>
            <a:off x="2323290" y="838200"/>
            <a:ext cx="304800" cy="5791200"/>
          </a:xfrm>
          <a:prstGeom prst="rect">
            <a:avLst/>
          </a:prstGeom>
          <a:noFill/>
          <a:ln w="41275"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9" name="Rectangle 8"/>
          <p:cNvSpPr/>
          <p:nvPr/>
        </p:nvSpPr>
        <p:spPr bwMode="auto">
          <a:xfrm>
            <a:off x="5453975"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0" name="TextBox 9"/>
          <p:cNvSpPr txBox="1"/>
          <p:nvPr/>
        </p:nvSpPr>
        <p:spPr>
          <a:xfrm>
            <a:off x="7236562" y="467380"/>
            <a:ext cx="383438" cy="523220"/>
          </a:xfrm>
          <a:prstGeom prst="rect">
            <a:avLst/>
          </a:prstGeom>
          <a:noFill/>
        </p:spPr>
        <p:txBody>
          <a:bodyPr wrap="none" rtlCol="0">
            <a:spAutoFit/>
          </a:bodyPr>
          <a:lstStyle/>
          <a:p>
            <a:r>
              <a:rPr lang="en-US" b="1" dirty="0">
                <a:solidFill>
                  <a:schemeClr val="tx2"/>
                </a:solidFill>
                <a:latin typeface="Microsoft Sans Serif" pitchFamily="34" charset="0"/>
                <a:cs typeface="Microsoft Sans Serif" pitchFamily="34" charset="0"/>
              </a:rPr>
              <a:t>_</a:t>
            </a:r>
          </a:p>
        </p:txBody>
      </p:sp>
      <p:sp>
        <p:nvSpPr>
          <p:cNvPr id="11" name="TextBox 10"/>
          <p:cNvSpPr txBox="1"/>
          <p:nvPr/>
        </p:nvSpPr>
        <p:spPr>
          <a:xfrm>
            <a:off x="7179997" y="1536970"/>
            <a:ext cx="425116" cy="584775"/>
          </a:xfrm>
          <a:prstGeom prst="rect">
            <a:avLst/>
          </a:prstGeom>
          <a:noFill/>
        </p:spPr>
        <p:txBody>
          <a:bodyPr wrap="none" rtlCol="0">
            <a:spAutoFit/>
          </a:bodyPr>
          <a:lstStyle/>
          <a:p>
            <a:r>
              <a:rPr lang="en-US" sz="3200" b="1" dirty="0">
                <a:solidFill>
                  <a:schemeClr val="tx2"/>
                </a:solidFill>
                <a:latin typeface="Microsoft Sans Serif" pitchFamily="34" charset="0"/>
                <a:cs typeface="Microsoft Sans Serif" pitchFamily="34" charset="0"/>
              </a:rPr>
              <a:t>+</a:t>
            </a:r>
            <a:endParaRPr lang="en-US" b="1" dirty="0">
              <a:solidFill>
                <a:schemeClr val="tx2"/>
              </a:solidFill>
              <a:latin typeface="Microsoft Sans Serif" pitchFamily="34" charset="0"/>
              <a:cs typeface="Microsoft Sans Serif" pitchFamily="34" charset="0"/>
            </a:endParaRPr>
          </a:p>
        </p:txBody>
      </p:sp>
      <p:sp>
        <p:nvSpPr>
          <p:cNvPr id="12" name="Rectangle 11"/>
          <p:cNvSpPr/>
          <p:nvPr/>
        </p:nvSpPr>
        <p:spPr bwMode="auto">
          <a:xfrm>
            <a:off x="3307405"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Rectangle 12"/>
          <p:cNvSpPr/>
          <p:nvPr/>
        </p:nvSpPr>
        <p:spPr bwMode="auto">
          <a:xfrm>
            <a:off x="1600200" y="838200"/>
            <a:ext cx="685800" cy="5791200"/>
          </a:xfrm>
          <a:prstGeom prst="rect">
            <a:avLst/>
          </a:prstGeom>
          <a:noFill/>
          <a:ln w="41275" cap="flat" cmpd="sng" algn="ctr">
            <a:solidFill>
              <a:schemeClr val="bg1"/>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4" name="TextBox 13"/>
          <p:cNvSpPr txBox="1"/>
          <p:nvPr/>
        </p:nvSpPr>
        <p:spPr>
          <a:xfrm>
            <a:off x="43537" y="1600200"/>
            <a:ext cx="2852063" cy="3416320"/>
          </a:xfrm>
          <a:prstGeom prst="rect">
            <a:avLst/>
          </a:prstGeom>
          <a:noFill/>
        </p:spPr>
        <p:txBody>
          <a:bodyPr wrap="none" rtlCol="0">
            <a:spAutoFit/>
          </a:bodyPr>
          <a:lstStyle/>
          <a:p>
            <a:pPr algn="l"/>
            <a:r>
              <a:rPr lang="en-US" sz="1800" b="1" dirty="0">
                <a:solidFill>
                  <a:schemeClr val="tx2"/>
                </a:solidFill>
              </a:rPr>
              <a:t>Warming occurs when</a:t>
            </a:r>
          </a:p>
          <a:p>
            <a:pPr algn="l">
              <a:buFontTx/>
              <a:buChar char="-"/>
            </a:pPr>
            <a:r>
              <a:rPr lang="en-US" sz="1800" b="1" dirty="0"/>
              <a:t> Obliquity is large </a:t>
            </a:r>
          </a:p>
          <a:p>
            <a:pPr algn="l">
              <a:buFontTx/>
              <a:buChar char="-"/>
            </a:pPr>
            <a:r>
              <a:rPr lang="en-US" sz="1800" b="1" dirty="0"/>
              <a:t>Precession at positive phase</a:t>
            </a:r>
          </a:p>
          <a:p>
            <a:pPr algn="l">
              <a:buFontTx/>
              <a:buChar char="-"/>
            </a:pPr>
            <a:r>
              <a:rPr lang="en-US" sz="1800" b="1" dirty="0"/>
              <a:t>Peak eccentricity</a:t>
            </a:r>
          </a:p>
          <a:p>
            <a:pPr algn="l"/>
            <a:endParaRPr lang="en-US" sz="1800" b="1" dirty="0"/>
          </a:p>
          <a:p>
            <a:pPr algn="l">
              <a:buFontTx/>
              <a:buChar char="-"/>
            </a:pPr>
            <a:endParaRPr lang="en-US" sz="1800" b="1" dirty="0"/>
          </a:p>
          <a:p>
            <a:pPr algn="l"/>
            <a:r>
              <a:rPr lang="en-US" sz="1800" b="1" dirty="0">
                <a:solidFill>
                  <a:schemeClr val="bg1"/>
                </a:solidFill>
              </a:rPr>
              <a:t>Cooling occurs when</a:t>
            </a:r>
          </a:p>
          <a:p>
            <a:pPr algn="l">
              <a:buFontTx/>
              <a:buChar char="-"/>
            </a:pPr>
            <a:r>
              <a:rPr lang="en-US" sz="1800" b="1" dirty="0"/>
              <a:t>Obliquity is small</a:t>
            </a:r>
          </a:p>
          <a:p>
            <a:pPr algn="l">
              <a:buFontTx/>
              <a:buChar char="-"/>
            </a:pPr>
            <a:r>
              <a:rPr lang="en-US" sz="1800" b="1" dirty="0"/>
              <a:t>Precession is first</a:t>
            </a:r>
          </a:p>
          <a:p>
            <a:pPr algn="l"/>
            <a:r>
              <a:rPr lang="en-US" sz="1800" b="1" dirty="0"/>
              <a:t>  negative and then </a:t>
            </a:r>
          </a:p>
          <a:p>
            <a:pPr algn="l"/>
            <a:r>
              <a:rPr lang="en-US" sz="1800" b="1" dirty="0"/>
              <a:t>  positive. </a:t>
            </a:r>
          </a:p>
          <a:p>
            <a:pPr algn="l"/>
            <a:r>
              <a:rPr lang="en-US" sz="1800" b="1" dirty="0"/>
              <a:t>-Declining e</a:t>
            </a:r>
          </a:p>
        </p:txBody>
      </p:sp>
      <p:cxnSp>
        <p:nvCxnSpPr>
          <p:cNvPr id="16" name="Straight Arrow Connector 15"/>
          <p:cNvCxnSpPr/>
          <p:nvPr/>
        </p:nvCxnSpPr>
        <p:spPr bwMode="auto">
          <a:xfrm flipH="1">
            <a:off x="4419600" y="685800"/>
            <a:ext cx="1447800" cy="0"/>
          </a:xfrm>
          <a:prstGeom prst="straightConnector1">
            <a:avLst/>
          </a:prstGeom>
          <a:solidFill>
            <a:schemeClr val="accent1"/>
          </a:solidFill>
          <a:ln w="38100" cap="flat" cmpd="sng" algn="ctr">
            <a:solidFill>
              <a:schemeClr val="bg2"/>
            </a:solidFill>
            <a:prstDash val="solid"/>
            <a:round/>
            <a:headEnd type="none" w="med" len="med"/>
            <a:tailEnd type="arrow"/>
          </a:ln>
          <a:effectLst/>
        </p:spPr>
      </p:cxnSp>
      <p:sp>
        <p:nvSpPr>
          <p:cNvPr id="17" name="TextBox 16"/>
          <p:cNvSpPr txBox="1"/>
          <p:nvPr/>
        </p:nvSpPr>
        <p:spPr>
          <a:xfrm>
            <a:off x="3657600" y="470548"/>
            <a:ext cx="755335" cy="400110"/>
          </a:xfrm>
          <a:prstGeom prst="rect">
            <a:avLst/>
          </a:prstGeom>
          <a:noFill/>
        </p:spPr>
        <p:txBody>
          <a:bodyPr wrap="none" rtlCol="0">
            <a:spAutoFit/>
          </a:bodyPr>
          <a:lstStyle/>
          <a:p>
            <a:r>
              <a:rPr lang="en-US" sz="2000" b="1" dirty="0">
                <a:latin typeface="Microsoft Sans Serif" pitchFamily="34" charset="0"/>
                <a:cs typeface="Microsoft Sans Serif" pitchFamily="34" charset="0"/>
              </a:rPr>
              <a:t>Time</a:t>
            </a:r>
            <a:endParaRPr lang="en-US" b="1" dirty="0">
              <a:latin typeface="Microsoft Sans Serif" pitchFamily="34" charset="0"/>
              <a:cs typeface="Microsoft Sans Serif"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blinds(horizontal)">
                                      <p:cBhvr>
                                        <p:cTn id="16" dur="500"/>
                                        <p:tgtEl>
                                          <p:spTgt spid="14">
                                            <p:txEl>
                                              <p:pRg st="0" end="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blinds(horizontal)">
                                      <p:cBhvr>
                                        <p:cTn id="19" dur="500"/>
                                        <p:tgtEl>
                                          <p:spTgt spid="14">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blinds(horizontal)">
                                      <p:cBhvr>
                                        <p:cTn id="22" dur="500"/>
                                        <p:tgtEl>
                                          <p:spTgt spid="14">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Effect transition="in" filter="blinds(horizontal)">
                                      <p:cBhvr>
                                        <p:cTn id="25" dur="500"/>
                                        <p:tgtEl>
                                          <p:spTgt spid="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3" presetClass="exit" presetSubtype="10" fill="hold" grpId="1" nodeType="withEffect">
                                  <p:stCondLst>
                                    <p:cond delay="0"/>
                                  </p:stCondLst>
                                  <p:childTnLst>
                                    <p:animEffect transition="out" filter="blinds(horizont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14">
                                            <p:txEl>
                                              <p:pRg st="0" end="0"/>
                                            </p:txEl>
                                          </p:spTgt>
                                        </p:tgtEl>
                                      </p:cBhvr>
                                    </p:animEffect>
                                    <p:set>
                                      <p:cBhvr>
                                        <p:cTn id="39" dur="1" fill="hold">
                                          <p:stCondLst>
                                            <p:cond delay="499"/>
                                          </p:stCondLst>
                                        </p:cTn>
                                        <p:tgtEl>
                                          <p:spTgt spid="14">
                                            <p:txEl>
                                              <p:pRg st="0" end="0"/>
                                            </p:txEl>
                                          </p:spTgt>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14">
                                            <p:txEl>
                                              <p:pRg st="1" end="1"/>
                                            </p:txEl>
                                          </p:spTgt>
                                        </p:tgtEl>
                                      </p:cBhvr>
                                    </p:animEffect>
                                    <p:set>
                                      <p:cBhvr>
                                        <p:cTn id="42" dur="1" fill="hold">
                                          <p:stCondLst>
                                            <p:cond delay="499"/>
                                          </p:stCondLst>
                                        </p:cTn>
                                        <p:tgtEl>
                                          <p:spTgt spid="14">
                                            <p:txEl>
                                              <p:pRg st="1" end="1"/>
                                            </p:txEl>
                                          </p:spTgt>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4">
                                            <p:txEl>
                                              <p:pRg st="2" end="2"/>
                                            </p:txEl>
                                          </p:spTgt>
                                        </p:tgtEl>
                                      </p:cBhvr>
                                    </p:animEffect>
                                    <p:set>
                                      <p:cBhvr>
                                        <p:cTn id="45" dur="1" fill="hold">
                                          <p:stCondLst>
                                            <p:cond delay="499"/>
                                          </p:stCondLst>
                                        </p:cTn>
                                        <p:tgtEl>
                                          <p:spTgt spid="14">
                                            <p:txEl>
                                              <p:pRg st="2" end="2"/>
                                            </p:txEl>
                                          </p:spTgt>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4">
                                            <p:txEl>
                                              <p:pRg st="3" end="3"/>
                                            </p:txEl>
                                          </p:spTgt>
                                        </p:tgtEl>
                                      </p:cBhvr>
                                    </p:animEffect>
                                    <p:set>
                                      <p:cBhvr>
                                        <p:cTn id="48" dur="1" fill="hold">
                                          <p:stCondLst>
                                            <p:cond delay="499"/>
                                          </p:stCondLst>
                                        </p:cTn>
                                        <p:tgtEl>
                                          <p:spTgt spid="14">
                                            <p:txEl>
                                              <p:pRg st="3" end="3"/>
                                            </p:txEl>
                                          </p:spTgt>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linds(horizontal)">
                                      <p:cBhvr>
                                        <p:cTn id="51" dur="500"/>
                                        <p:tgtEl>
                                          <p:spTgt spid="9"/>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linds(horizontal)">
                                      <p:cBhvr>
                                        <p:cTn id="57" dur="500"/>
                                        <p:tgtEl>
                                          <p:spTgt spid="13"/>
                                        </p:tgtEl>
                                      </p:cBhvr>
                                    </p:animEffect>
                                  </p:childTnLst>
                                </p:cTn>
                              </p:par>
                              <p:par>
                                <p:cTn id="58" presetID="3" presetClass="entr" presetSubtype="10" fill="hold" nodeType="withEffect">
                                  <p:stCondLst>
                                    <p:cond delay="0"/>
                                  </p:stCondLst>
                                  <p:childTnLst>
                                    <p:set>
                                      <p:cBhvr>
                                        <p:cTn id="59" dur="1" fill="hold">
                                          <p:stCondLst>
                                            <p:cond delay="0"/>
                                          </p:stCondLst>
                                        </p:cTn>
                                        <p:tgtEl>
                                          <p:spTgt spid="14">
                                            <p:txEl>
                                              <p:pRg st="6" end="6"/>
                                            </p:txEl>
                                          </p:spTgt>
                                        </p:tgtEl>
                                        <p:attrNameLst>
                                          <p:attrName>style.visibility</p:attrName>
                                        </p:attrNameLst>
                                      </p:cBhvr>
                                      <p:to>
                                        <p:strVal val="visible"/>
                                      </p:to>
                                    </p:set>
                                    <p:animEffect transition="in" filter="blinds(horizontal)">
                                      <p:cBhvr>
                                        <p:cTn id="60" dur="500"/>
                                        <p:tgtEl>
                                          <p:spTgt spid="14">
                                            <p:txEl>
                                              <p:pRg st="6" end="6"/>
                                            </p:txEl>
                                          </p:spTgt>
                                        </p:tgtEl>
                                      </p:cBhvr>
                                    </p:animEffect>
                                  </p:childTnLst>
                                </p:cTn>
                              </p:par>
                              <p:par>
                                <p:cTn id="61" presetID="3" presetClass="entr" presetSubtype="10" fill="hold" nodeType="withEffect">
                                  <p:stCondLst>
                                    <p:cond delay="0"/>
                                  </p:stCondLst>
                                  <p:childTnLst>
                                    <p:set>
                                      <p:cBhvr>
                                        <p:cTn id="62" dur="1" fill="hold">
                                          <p:stCondLst>
                                            <p:cond delay="0"/>
                                          </p:stCondLst>
                                        </p:cTn>
                                        <p:tgtEl>
                                          <p:spTgt spid="14">
                                            <p:txEl>
                                              <p:pRg st="7" end="7"/>
                                            </p:txEl>
                                          </p:spTgt>
                                        </p:tgtEl>
                                        <p:attrNameLst>
                                          <p:attrName>style.visibility</p:attrName>
                                        </p:attrNameLst>
                                      </p:cBhvr>
                                      <p:to>
                                        <p:strVal val="visible"/>
                                      </p:to>
                                    </p:set>
                                    <p:animEffect transition="in" filter="blinds(horizontal)">
                                      <p:cBhvr>
                                        <p:cTn id="63" dur="500"/>
                                        <p:tgtEl>
                                          <p:spTgt spid="14">
                                            <p:txEl>
                                              <p:pRg st="7" end="7"/>
                                            </p:txEl>
                                          </p:spTgt>
                                        </p:tgtEl>
                                      </p:cBhvr>
                                    </p:animEffect>
                                  </p:childTnLst>
                                </p:cTn>
                              </p:par>
                              <p:par>
                                <p:cTn id="64" presetID="3" presetClass="entr" presetSubtype="10" fill="hold" nodeType="withEffect">
                                  <p:stCondLst>
                                    <p:cond delay="0"/>
                                  </p:stCondLst>
                                  <p:childTnLst>
                                    <p:set>
                                      <p:cBhvr>
                                        <p:cTn id="65" dur="1" fill="hold">
                                          <p:stCondLst>
                                            <p:cond delay="0"/>
                                          </p:stCondLst>
                                        </p:cTn>
                                        <p:tgtEl>
                                          <p:spTgt spid="14">
                                            <p:txEl>
                                              <p:pRg st="8" end="8"/>
                                            </p:txEl>
                                          </p:spTgt>
                                        </p:tgtEl>
                                        <p:attrNameLst>
                                          <p:attrName>style.visibility</p:attrName>
                                        </p:attrNameLst>
                                      </p:cBhvr>
                                      <p:to>
                                        <p:strVal val="visible"/>
                                      </p:to>
                                    </p:set>
                                    <p:animEffect transition="in" filter="blinds(horizontal)">
                                      <p:cBhvr>
                                        <p:cTn id="66" dur="500"/>
                                        <p:tgtEl>
                                          <p:spTgt spid="14">
                                            <p:txEl>
                                              <p:pRg st="8" end="8"/>
                                            </p:txEl>
                                          </p:spTgt>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xEl>
                                              <p:pRg st="9" end="9"/>
                                            </p:txEl>
                                          </p:spTgt>
                                        </p:tgtEl>
                                        <p:attrNameLst>
                                          <p:attrName>style.visibility</p:attrName>
                                        </p:attrNameLst>
                                      </p:cBhvr>
                                      <p:to>
                                        <p:strVal val="visible"/>
                                      </p:to>
                                    </p:set>
                                    <p:animEffect transition="in" filter="blinds(horizontal)">
                                      <p:cBhvr>
                                        <p:cTn id="69" dur="500"/>
                                        <p:tgtEl>
                                          <p:spTgt spid="14">
                                            <p:txEl>
                                              <p:pRg st="9" end="9"/>
                                            </p:txEl>
                                          </p:spTgt>
                                        </p:tgtEl>
                                      </p:cBhvr>
                                    </p:animEffect>
                                  </p:childTnLst>
                                </p:cTn>
                              </p:par>
                              <p:par>
                                <p:cTn id="70" presetID="3" presetClass="entr" presetSubtype="10" fill="hold" nodeType="withEffect">
                                  <p:stCondLst>
                                    <p:cond delay="0"/>
                                  </p:stCondLst>
                                  <p:childTnLst>
                                    <p:set>
                                      <p:cBhvr>
                                        <p:cTn id="71" dur="1" fill="hold">
                                          <p:stCondLst>
                                            <p:cond delay="0"/>
                                          </p:stCondLst>
                                        </p:cTn>
                                        <p:tgtEl>
                                          <p:spTgt spid="14">
                                            <p:txEl>
                                              <p:pRg st="10" end="10"/>
                                            </p:txEl>
                                          </p:spTgt>
                                        </p:tgtEl>
                                        <p:attrNameLst>
                                          <p:attrName>style.visibility</p:attrName>
                                        </p:attrNameLst>
                                      </p:cBhvr>
                                      <p:to>
                                        <p:strVal val="visible"/>
                                      </p:to>
                                    </p:set>
                                    <p:animEffect transition="in" filter="blinds(horizontal)">
                                      <p:cBhvr>
                                        <p:cTn id="72" dur="500"/>
                                        <p:tgtEl>
                                          <p:spTgt spid="14">
                                            <p:txEl>
                                              <p:pRg st="10" end="10"/>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14">
                                            <p:txEl>
                                              <p:pRg st="11" end="11"/>
                                            </p:txEl>
                                          </p:spTgt>
                                        </p:tgtEl>
                                        <p:attrNameLst>
                                          <p:attrName>style.visibility</p:attrName>
                                        </p:attrNameLst>
                                      </p:cBhvr>
                                      <p:to>
                                        <p:strVal val="visible"/>
                                      </p:to>
                                    </p:set>
                                    <p:animEffect transition="in" filter="blinds(horizontal)">
                                      <p:cBhvr>
                                        <p:cTn id="75" dur="500"/>
                                        <p:tgtEl>
                                          <p:spTgt spid="1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le:Ice Age Temperature.png"/>
          <p:cNvPicPr>
            <a:picLocks noChangeAspect="1" noChangeArrowheads="1"/>
          </p:cNvPicPr>
          <p:nvPr/>
        </p:nvPicPr>
        <p:blipFill>
          <a:blip r:embed="rId3" cstate="print"/>
          <a:srcRect/>
          <a:stretch>
            <a:fillRect/>
          </a:stretch>
        </p:blipFill>
        <p:spPr bwMode="auto">
          <a:xfrm>
            <a:off x="517435" y="609600"/>
            <a:ext cx="8321765" cy="5562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le:Vostok Petit data.svg"/>
          <p:cNvPicPr>
            <a:picLocks noChangeAspect="1" noChangeArrowheads="1"/>
          </p:cNvPicPr>
          <p:nvPr/>
        </p:nvPicPr>
        <p:blipFill>
          <a:blip r:embed="rId3" cstate="print"/>
          <a:srcRect/>
          <a:stretch>
            <a:fillRect/>
          </a:stretch>
        </p:blipFill>
        <p:spPr bwMode="auto">
          <a:xfrm>
            <a:off x="533400" y="609600"/>
            <a:ext cx="8128000" cy="6096000"/>
          </a:xfrm>
          <a:prstGeom prst="rect">
            <a:avLst/>
          </a:prstGeom>
          <a:solidFill>
            <a:schemeClr val="tx1"/>
          </a:solidFill>
        </p:spPr>
      </p:pic>
      <p:sp>
        <p:nvSpPr>
          <p:cNvPr id="3" name="TextBox 2"/>
          <p:cNvSpPr txBox="1"/>
          <p:nvPr/>
        </p:nvSpPr>
        <p:spPr>
          <a:xfrm>
            <a:off x="429026" y="133290"/>
            <a:ext cx="8257774" cy="461665"/>
          </a:xfrm>
          <a:prstGeom prst="rect">
            <a:avLst/>
          </a:prstGeom>
          <a:noFill/>
        </p:spPr>
        <p:txBody>
          <a:bodyPr wrap="none" rtlCol="0">
            <a:spAutoFit/>
          </a:bodyPr>
          <a:lstStyle/>
          <a:p>
            <a:r>
              <a:rPr lang="en-US" sz="2400" b="1" dirty="0">
                <a:solidFill>
                  <a:schemeClr val="tx2"/>
                </a:solidFill>
              </a:rPr>
              <a:t>Temperature, CO</a:t>
            </a:r>
            <a:r>
              <a:rPr lang="en-US" sz="2400" b="1" baseline="-25000" dirty="0">
                <a:solidFill>
                  <a:schemeClr val="tx2"/>
                </a:solidFill>
              </a:rPr>
              <a:t>2</a:t>
            </a:r>
            <a:r>
              <a:rPr lang="en-US" sz="2400" b="1" dirty="0">
                <a:solidFill>
                  <a:schemeClr val="tx2"/>
                </a:solidFill>
              </a:rPr>
              <a:t>, and Dust Levels from </a:t>
            </a:r>
            <a:r>
              <a:rPr lang="en-US" sz="2400" b="1" dirty="0" err="1">
                <a:solidFill>
                  <a:schemeClr val="tx2"/>
                </a:solidFill>
              </a:rPr>
              <a:t>Vostok</a:t>
            </a:r>
            <a:r>
              <a:rPr lang="en-US" sz="2400" b="1" dirty="0">
                <a:solidFill>
                  <a:schemeClr val="tx2"/>
                </a:solidFill>
              </a:rPr>
              <a:t>, Antarctic Ice Core</a:t>
            </a:r>
          </a:p>
        </p:txBody>
      </p:sp>
      <p:sp>
        <p:nvSpPr>
          <p:cNvPr id="4" name="TextBox 3"/>
          <p:cNvSpPr txBox="1"/>
          <p:nvPr/>
        </p:nvSpPr>
        <p:spPr>
          <a:xfrm>
            <a:off x="1879957" y="4781490"/>
            <a:ext cx="5243743" cy="400110"/>
          </a:xfrm>
          <a:prstGeom prst="rect">
            <a:avLst/>
          </a:prstGeom>
          <a:noFill/>
        </p:spPr>
        <p:txBody>
          <a:bodyPr wrap="none" rtlCol="0">
            <a:spAutoFit/>
          </a:bodyPr>
          <a:lstStyle/>
          <a:p>
            <a:r>
              <a:rPr lang="en-US" sz="2000" b="1" dirty="0"/>
              <a:t>Why would it be more dusty during cold ice 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kern="0" dirty="0">
                <a:solidFill>
                  <a:schemeClr val="tx2"/>
                </a:solidFill>
                <a:latin typeface="Arial" charset="0"/>
                <a:ea typeface="SimSun" pitchFamily="2" charset="-122"/>
                <a:cs typeface="+mj-cs"/>
              </a:rPr>
              <a:t>T</a:t>
            </a:r>
            <a:r>
              <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rPr>
              <a:t>he</a:t>
            </a: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 Last Glacial Maximum (LGM)</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152400" y="702945"/>
            <a:ext cx="8991600" cy="2954655"/>
          </a:xfrm>
          <a:prstGeom prst="rect">
            <a:avLst/>
          </a:prstGeom>
          <a:noFill/>
        </p:spPr>
        <p:txBody>
          <a:bodyPr wrap="square" rtlCol="0">
            <a:spAutoFit/>
          </a:bodyPr>
          <a:lstStyle/>
          <a:p>
            <a:pPr algn="l"/>
            <a:r>
              <a:rPr lang="en-US" sz="1800" dirty="0">
                <a:latin typeface="Microsoft Sans Serif" pitchFamily="34" charset="0"/>
                <a:cs typeface="Microsoft Sans Serif" pitchFamily="34" charset="0"/>
              </a:rPr>
              <a:t>The </a:t>
            </a:r>
            <a:r>
              <a:rPr lang="en-US" sz="1800" b="1" dirty="0">
                <a:latin typeface="Microsoft Sans Serif" pitchFamily="34" charset="0"/>
                <a:cs typeface="Microsoft Sans Serif" pitchFamily="34" charset="0"/>
              </a:rPr>
              <a:t>Last Glacial Maximum (LGM)</a:t>
            </a:r>
            <a:r>
              <a:rPr lang="en-US" sz="1800" dirty="0">
                <a:latin typeface="Microsoft Sans Serif" pitchFamily="34" charset="0"/>
                <a:cs typeface="Microsoft Sans Serif" pitchFamily="34" charset="0"/>
              </a:rPr>
              <a:t> refers to a period in </a:t>
            </a:r>
            <a:r>
              <a:rPr lang="en-US" sz="1800" dirty="0">
                <a:latin typeface="Microsoft Sans Serif" pitchFamily="34" charset="0"/>
                <a:cs typeface="Microsoft Sans Serif" pitchFamily="34" charset="0"/>
                <a:hlinkClick r:id="rId2" tooltip="Earth"/>
              </a:rPr>
              <a:t>Earth</a:t>
            </a:r>
            <a:r>
              <a:rPr lang="en-US" sz="1800" dirty="0">
                <a:latin typeface="Microsoft Sans Serif" pitchFamily="34" charset="0"/>
                <a:cs typeface="Microsoft Sans Serif" pitchFamily="34" charset="0"/>
              </a:rPr>
              <a:t>'s climate history when </a:t>
            </a:r>
            <a:r>
              <a:rPr lang="en-US" sz="1800" dirty="0">
                <a:latin typeface="Microsoft Sans Serif" pitchFamily="34" charset="0"/>
                <a:cs typeface="Microsoft Sans Serif" pitchFamily="34" charset="0"/>
                <a:hlinkClick r:id="rId3" tooltip="Ice sheet"/>
              </a:rPr>
              <a:t>ice sheets</a:t>
            </a:r>
            <a:r>
              <a:rPr lang="en-US" sz="1800" dirty="0">
                <a:latin typeface="Microsoft Sans Serif" pitchFamily="34" charset="0"/>
                <a:cs typeface="Microsoft Sans Serif" pitchFamily="34" charset="0"/>
              </a:rPr>
              <a:t> were at their maximum extension, between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26,500 and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18,000 years ago,</a:t>
            </a:r>
            <a:r>
              <a:rPr lang="en-US" sz="1800" baseline="30000" dirty="0">
                <a:latin typeface="Microsoft Sans Serif" pitchFamily="34" charset="0"/>
                <a:cs typeface="Microsoft Sans Serif" pitchFamily="34" charset="0"/>
                <a:hlinkClick r:id="rId4"/>
              </a:rPr>
              <a:t>[1]</a:t>
            </a:r>
            <a:r>
              <a:rPr lang="en-US" sz="1800" dirty="0">
                <a:latin typeface="Microsoft Sans Serif" pitchFamily="34" charset="0"/>
                <a:cs typeface="Microsoft Sans Serif" pitchFamily="34" charset="0"/>
              </a:rPr>
              <a:t> marking the peak of the </a:t>
            </a:r>
            <a:r>
              <a:rPr lang="en-US" sz="1800" dirty="0">
                <a:latin typeface="Microsoft Sans Serif" pitchFamily="34" charset="0"/>
                <a:cs typeface="Microsoft Sans Serif" pitchFamily="34" charset="0"/>
                <a:hlinkClick r:id="rId5" tooltip="Last glacial period"/>
              </a:rPr>
              <a:t>last glacial period</a:t>
            </a:r>
            <a:r>
              <a:rPr lang="en-US" sz="1800" dirty="0">
                <a:latin typeface="Microsoft Sans Serif" pitchFamily="34" charset="0"/>
                <a:cs typeface="Microsoft Sans Serif" pitchFamily="34" charset="0"/>
              </a:rPr>
              <a:t>. During this time, vast ice sheets covered much of North America, northern Europe and Asia. These ice sheets profoundly impacted Earth's climate, causing drought, desertification, and a dramatic drop in sea levels by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120m. Global-mean T was </a:t>
            </a:r>
            <a:r>
              <a:rPr lang="en-US" sz="1800" dirty="0">
                <a:latin typeface="Microsoft Sans Serif" pitchFamily="34" charset="0"/>
                <a:cs typeface="Microsoft Sans Serif" pitchFamily="34" charset="0"/>
                <a:sym typeface="Symbol"/>
              </a:rPr>
              <a:t></a:t>
            </a:r>
            <a:r>
              <a:rPr lang="en-US" sz="1800" dirty="0">
                <a:latin typeface="Microsoft Sans Serif" pitchFamily="34" charset="0"/>
                <a:cs typeface="Microsoft Sans Serif" pitchFamily="34" charset="0"/>
              </a:rPr>
              <a:t>3</a:t>
            </a:r>
            <a:r>
              <a:rPr lang="en-US" sz="1800" baseline="30000" dirty="0">
                <a:latin typeface="Microsoft Sans Serif" pitchFamily="34" charset="0"/>
                <a:cs typeface="Microsoft Sans Serif" pitchFamily="34" charset="0"/>
              </a:rPr>
              <a:t>o</a:t>
            </a:r>
            <a:r>
              <a:rPr lang="en-US" sz="1800" dirty="0">
                <a:latin typeface="Microsoft Sans Serif" pitchFamily="34" charset="0"/>
                <a:cs typeface="Microsoft Sans Serif" pitchFamily="34" charset="0"/>
              </a:rPr>
              <a:t>C cooler and CO</a:t>
            </a:r>
            <a:r>
              <a:rPr lang="en-US" sz="1600" dirty="0">
                <a:latin typeface="Microsoft Sans Serif" pitchFamily="34" charset="0"/>
                <a:cs typeface="Microsoft Sans Serif" pitchFamily="34" charset="0"/>
              </a:rPr>
              <a:t>2</a:t>
            </a:r>
            <a:r>
              <a:rPr lang="en-US" sz="1800" dirty="0">
                <a:latin typeface="Microsoft Sans Serif" pitchFamily="34" charset="0"/>
                <a:cs typeface="Microsoft Sans Serif" pitchFamily="34" charset="0"/>
              </a:rPr>
              <a:t> levels was 80-90ppm below the pre-industrial level of 280ppm.  </a:t>
            </a:r>
          </a:p>
          <a:p>
            <a:pPr algn="l"/>
            <a:endParaRPr lang="en-US" b="1" dirty="0"/>
          </a:p>
          <a:p>
            <a:pPr algn="l"/>
            <a:endParaRPr lang="en-US" dirty="0"/>
          </a:p>
        </p:txBody>
      </p:sp>
      <p:pic>
        <p:nvPicPr>
          <p:cNvPr id="138242" name="Picture 2" descr="http://www.ncdc.noaa.gov/paleo/globalwarming/images/petit150.jpg"/>
          <p:cNvPicPr>
            <a:picLocks noChangeAspect="1" noChangeArrowheads="1"/>
          </p:cNvPicPr>
          <p:nvPr/>
        </p:nvPicPr>
        <p:blipFill>
          <a:blip r:embed="rId6" cstate="print"/>
          <a:srcRect/>
          <a:stretch>
            <a:fillRect/>
          </a:stretch>
        </p:blipFill>
        <p:spPr bwMode="auto">
          <a:xfrm>
            <a:off x="76200" y="2743200"/>
            <a:ext cx="8991600" cy="3982933"/>
          </a:xfrm>
          <a:prstGeom prst="rect">
            <a:avLst/>
          </a:prstGeom>
          <a:solidFill>
            <a:schemeClr val="accent4"/>
          </a:solidFill>
        </p:spPr>
      </p:pic>
      <p:grpSp>
        <p:nvGrpSpPr>
          <p:cNvPr id="4" name="Group 11"/>
          <p:cNvGrpSpPr/>
          <p:nvPr/>
        </p:nvGrpSpPr>
        <p:grpSpPr>
          <a:xfrm>
            <a:off x="7086600" y="3528984"/>
            <a:ext cx="595035" cy="2514600"/>
            <a:chOff x="7086600" y="3528984"/>
            <a:chExt cx="595035" cy="2514600"/>
          </a:xfrm>
        </p:grpSpPr>
        <p:sp>
          <p:nvSpPr>
            <p:cNvPr id="9" name="Rectangle 8"/>
            <p:cNvSpPr/>
            <p:nvPr/>
          </p:nvSpPr>
          <p:spPr bwMode="auto">
            <a:xfrm>
              <a:off x="7274432" y="3528984"/>
              <a:ext cx="351880" cy="2514600"/>
            </a:xfrm>
            <a:prstGeom prst="rect">
              <a:avLst/>
            </a:prstGeom>
            <a:solidFill>
              <a:schemeClr val="accent3">
                <a:lumMod val="20000"/>
                <a:lumOff val="80000"/>
                <a:alpha val="71000"/>
              </a:schemeClr>
            </a:solidFill>
            <a:ln w="31750" cap="flat" cmpd="sng" algn="ctr">
              <a:solidFill>
                <a:schemeClr val="tx2">
                  <a:alpha val="88000"/>
                </a:schemeClr>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1" name="TextBox 10"/>
            <p:cNvSpPr txBox="1"/>
            <p:nvPr/>
          </p:nvSpPr>
          <p:spPr>
            <a:xfrm>
              <a:off x="7086600" y="3962400"/>
              <a:ext cx="595035" cy="369332"/>
            </a:xfrm>
            <a:prstGeom prst="rect">
              <a:avLst/>
            </a:prstGeom>
            <a:noFill/>
          </p:spPr>
          <p:txBody>
            <a:bodyPr wrap="none" rtlCol="0">
              <a:spAutoFit/>
            </a:bodyPr>
            <a:lstStyle/>
            <a:p>
              <a:r>
                <a:rPr lang="en-US" sz="1800" dirty="0"/>
                <a:t>LGM</a:t>
              </a:r>
              <a:endParaRPr lang="en-US" dirty="0"/>
            </a:p>
          </p:txBody>
        </p:sp>
      </p:grpSp>
      <p:grpSp>
        <p:nvGrpSpPr>
          <p:cNvPr id="5" name="Group 13"/>
          <p:cNvGrpSpPr/>
          <p:nvPr/>
        </p:nvGrpSpPr>
        <p:grpSpPr>
          <a:xfrm>
            <a:off x="7653034" y="3505200"/>
            <a:ext cx="986167" cy="2514600"/>
            <a:chOff x="7653034" y="3505200"/>
            <a:chExt cx="986167" cy="2514600"/>
          </a:xfrm>
        </p:grpSpPr>
        <p:sp>
          <p:nvSpPr>
            <p:cNvPr id="10" name="Rectangle 9"/>
            <p:cNvSpPr/>
            <p:nvPr/>
          </p:nvSpPr>
          <p:spPr bwMode="auto">
            <a:xfrm>
              <a:off x="7877720" y="3505200"/>
              <a:ext cx="533400" cy="2514600"/>
            </a:xfrm>
            <a:prstGeom prst="rect">
              <a:avLst/>
            </a:prstGeom>
            <a:solidFill>
              <a:schemeClr val="accent3">
                <a:lumMod val="20000"/>
                <a:lumOff val="80000"/>
                <a:alpha val="71000"/>
              </a:schemeClr>
            </a:solidFill>
            <a:ln w="31750" cap="flat" cmpd="sng" algn="ctr">
              <a:solidFill>
                <a:schemeClr val="tx2">
                  <a:alpha val="88000"/>
                </a:schemeClr>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TextBox 12"/>
            <p:cNvSpPr txBox="1"/>
            <p:nvPr/>
          </p:nvSpPr>
          <p:spPr>
            <a:xfrm>
              <a:off x="7653034" y="3669268"/>
              <a:ext cx="986167" cy="369332"/>
            </a:xfrm>
            <a:prstGeom prst="rect">
              <a:avLst/>
            </a:prstGeom>
            <a:noFill/>
          </p:spPr>
          <p:txBody>
            <a:bodyPr wrap="none" rtlCol="0">
              <a:spAutoFit/>
            </a:bodyPr>
            <a:lstStyle/>
            <a:p>
              <a:r>
                <a:rPr lang="en-US" sz="1800" dirty="0"/>
                <a:t>Holocene</a:t>
              </a:r>
            </a:p>
          </p:txBody>
        </p:sp>
      </p:gr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File:IceAgeEarth.jpg"/>
          <p:cNvPicPr>
            <a:picLocks noChangeAspect="1" noChangeArrowheads="1"/>
          </p:cNvPicPr>
          <p:nvPr/>
        </p:nvPicPr>
        <p:blipFill>
          <a:blip r:embed="rId2" cstate="print"/>
          <a:srcRect/>
          <a:stretch>
            <a:fillRect/>
          </a:stretch>
        </p:blipFill>
        <p:spPr bwMode="auto">
          <a:xfrm>
            <a:off x="1600200" y="762000"/>
            <a:ext cx="6449786" cy="6019800"/>
          </a:xfrm>
          <a:prstGeom prst="rect">
            <a:avLst/>
          </a:prstGeom>
          <a:noFill/>
        </p:spPr>
      </p:pic>
      <p:sp>
        <p:nvSpPr>
          <p:cNvPr id="4" name="Rectangle 3"/>
          <p:cNvSpPr/>
          <p:nvPr/>
        </p:nvSpPr>
        <p:spPr>
          <a:xfrm>
            <a:off x="304800" y="162580"/>
            <a:ext cx="9067800" cy="584775"/>
          </a:xfrm>
          <a:prstGeom prst="rect">
            <a:avLst/>
          </a:prstGeom>
        </p:spPr>
        <p:txBody>
          <a:bodyPr wrap="square">
            <a:spAutoFit/>
          </a:bodyPr>
          <a:lstStyle/>
          <a:p>
            <a:r>
              <a:rPr lang="en-US" sz="3200" b="1" dirty="0">
                <a:solidFill>
                  <a:schemeClr val="tx2"/>
                </a:solidFill>
              </a:rPr>
              <a:t>Earth at the last glacial maximum (~18ka)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304800" y="304800"/>
            <a:ext cx="7086600" cy="685800"/>
          </a:xfrm>
          <a:prstGeom prst="rect">
            <a:avLst/>
          </a:prstGeom>
          <a:effectLst>
            <a:outerShdw blurRad="50800" dist="38100" dir="2700000" algn="tl" rotWithShape="0">
              <a:prstClr val="black"/>
            </a:outerShdw>
          </a:effectLst>
        </p:spPr>
        <p:txBody>
          <a:bodyPr/>
          <a:lstStyle/>
          <a:p>
            <a:pPr>
              <a:defRPr/>
            </a:pPr>
            <a:r>
              <a:rPr lang="en-US" sz="4000" b="1" dirty="0">
                <a:latin typeface="Arial" charset="0"/>
                <a:ea typeface="SimSun" pitchFamily="2" charset="-122"/>
              </a:rPr>
              <a:t>Outline of Today’s Lecture</a:t>
            </a:r>
          </a:p>
        </p:txBody>
      </p:sp>
      <p:sp>
        <p:nvSpPr>
          <p:cNvPr id="3076" name="Text Box 4"/>
          <p:cNvSpPr txBox="1">
            <a:spLocks noChangeArrowheads="1"/>
          </p:cNvSpPr>
          <p:nvPr/>
        </p:nvSpPr>
        <p:spPr bwMode="auto">
          <a:xfrm>
            <a:off x="4505325" y="49641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p:txBody>
          <a:bodyPr/>
          <a:lstStyle/>
          <a:p>
            <a:pPr>
              <a:defRPr/>
            </a:pPr>
            <a:fld id="{11004247-48B2-4E85-AE06-0779406BEB7B}" type="slidenum">
              <a:rPr lang="en-US" smtClean="0">
                <a:solidFill>
                  <a:schemeClr val="bg2"/>
                </a:solidFill>
              </a:rPr>
              <a:pPr>
                <a:defRPr/>
              </a:pPr>
              <a:t>4</a:t>
            </a:fld>
            <a:endParaRPr lang="en-US" dirty="0">
              <a:solidFill>
                <a:schemeClr val="bg2"/>
              </a:solidFill>
            </a:endParaRPr>
          </a:p>
        </p:txBody>
      </p:sp>
      <p:sp>
        <p:nvSpPr>
          <p:cNvPr id="6" name="Rectangle 3"/>
          <p:cNvSpPr txBox="1">
            <a:spLocks noChangeArrowheads="1"/>
          </p:cNvSpPr>
          <p:nvPr/>
        </p:nvSpPr>
        <p:spPr bwMode="auto">
          <a:xfrm>
            <a:off x="76200" y="1295400"/>
            <a:ext cx="9067800" cy="5562600"/>
          </a:xfrm>
          <a:prstGeom prst="rect">
            <a:avLst/>
          </a:prstGeom>
          <a:noFill/>
          <a:ln w="9525">
            <a:noFill/>
            <a:miter lim="800000"/>
            <a:headEnd/>
            <a:tailEnd/>
          </a:ln>
        </p:spPr>
        <p:txBody>
          <a:bodyPr/>
          <a:lstStyle/>
          <a:p>
            <a:pPr marL="342900" indent="-342900" algn="l">
              <a:spcBef>
                <a:spcPct val="20000"/>
              </a:spcBef>
              <a:buFontTx/>
              <a:buChar char="•"/>
              <a:defRPr/>
            </a:pPr>
            <a:r>
              <a:rPr lang="en-US" sz="2400" b="1" kern="0" dirty="0">
                <a:solidFill>
                  <a:schemeClr val="bg1"/>
                </a:solidFill>
                <a:latin typeface="Microsoft Sans Serif" pitchFamily="34" charset="0"/>
              </a:rPr>
              <a:t>History of Earth’s Temperature and CO</a:t>
            </a:r>
            <a:r>
              <a:rPr lang="en-US" sz="1800" b="1" kern="0" dirty="0">
                <a:solidFill>
                  <a:schemeClr val="bg1"/>
                </a:solidFill>
                <a:latin typeface="Microsoft Sans Serif" pitchFamily="34" charset="0"/>
              </a:rPr>
              <a:t>2 </a:t>
            </a:r>
            <a:r>
              <a:rPr lang="en-US" sz="2400" b="1" kern="0" dirty="0">
                <a:solidFill>
                  <a:schemeClr val="bg1"/>
                </a:solidFill>
                <a:latin typeface="Microsoft Sans Serif" pitchFamily="34" charset="0"/>
              </a:rPr>
              <a:t>Levels</a:t>
            </a:r>
          </a:p>
          <a:p>
            <a:pPr marL="342900" indent="-342900" algn="l">
              <a:spcBef>
                <a:spcPct val="20000"/>
              </a:spcBef>
              <a:buFontTx/>
              <a:buChar char="•"/>
              <a:defRPr/>
            </a:pPr>
            <a:endParaRPr lang="en-US" sz="16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Controls on Atmospheric CO</a:t>
            </a:r>
            <a:r>
              <a:rPr lang="en-US" sz="1600" b="1" kern="0" dirty="0">
                <a:latin typeface="Microsoft Sans Serif" pitchFamily="34" charset="0"/>
              </a:rPr>
              <a:t>2</a:t>
            </a:r>
            <a:r>
              <a:rPr lang="en-US" sz="2400" b="1" kern="0" dirty="0">
                <a:latin typeface="Microsoft Sans Serif" pitchFamily="34" charset="0"/>
              </a:rPr>
              <a:t> levels on geological time scales </a:t>
            </a: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Ice Ages and the </a:t>
            </a:r>
            <a:r>
              <a:rPr lang="en-US" sz="2400" b="1" kern="0" dirty="0" err="1">
                <a:solidFill>
                  <a:schemeClr val="bg1"/>
                </a:solidFill>
                <a:latin typeface="Microsoft Sans Serif" pitchFamily="34" charset="0"/>
              </a:rPr>
              <a:t>Milankovitch</a:t>
            </a:r>
            <a:r>
              <a:rPr lang="en-US" sz="2400" b="1" kern="0" dirty="0">
                <a:solidFill>
                  <a:schemeClr val="bg1"/>
                </a:solidFill>
                <a:latin typeface="Microsoft Sans Serif" pitchFamily="34" charset="0"/>
              </a:rPr>
              <a:t> Theory </a:t>
            </a:r>
            <a:endParaRPr lang="en-US" sz="2400" b="1" kern="0" dirty="0">
              <a:latin typeface="Microsoft Sans Serif" pitchFamily="34" charset="0"/>
            </a:endParaRP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Earth’s Orbital Movements</a:t>
            </a:r>
            <a:endParaRPr lang="en-US" sz="2400" b="1" kern="0" dirty="0">
              <a:solidFill>
                <a:schemeClr val="bg1"/>
              </a:solidFill>
              <a:latin typeface="Microsoft Sans Serif" pitchFamily="34" charset="0"/>
            </a:endParaRPr>
          </a:p>
          <a:p>
            <a:pPr marL="342900" indent="-342900" algn="l">
              <a:spcBef>
                <a:spcPct val="20000"/>
              </a:spcBef>
              <a:buFontTx/>
              <a:buChar char="•"/>
              <a:defRPr/>
            </a:pPr>
            <a:endParaRPr lang="en-US" sz="2400" b="1" kern="0" dirty="0">
              <a:solidFill>
                <a:schemeClr val="bg1"/>
              </a:solidFill>
              <a:latin typeface="Microsoft Sans Serif" pitchFamily="34" charset="0"/>
            </a:endParaRPr>
          </a:p>
          <a:p>
            <a:pPr marL="342900" indent="-342900" algn="l">
              <a:spcBef>
                <a:spcPct val="20000"/>
              </a:spcBef>
              <a:buFontTx/>
              <a:buChar char="•"/>
              <a:defRPr/>
            </a:pPr>
            <a:r>
              <a:rPr lang="en-US" sz="2400" b="1" kern="0" dirty="0">
                <a:solidFill>
                  <a:schemeClr val="bg1"/>
                </a:solidFill>
                <a:latin typeface="Microsoft Sans Serif" pitchFamily="34" charset="0"/>
              </a:rPr>
              <a:t>The Last Glacial Maximum</a:t>
            </a:r>
          </a:p>
          <a:p>
            <a:pPr marL="342900" indent="-342900" algn="l">
              <a:spcBef>
                <a:spcPct val="20000"/>
              </a:spcBef>
              <a:buFontTx/>
              <a:buChar char="•"/>
              <a:defRPr/>
            </a:pPr>
            <a:endParaRPr lang="en-US" sz="2400" b="1" kern="0" dirty="0">
              <a:latin typeface="Microsoft Sans Serif" pitchFamily="34" charset="0"/>
            </a:endParaRPr>
          </a:p>
          <a:p>
            <a:pPr marL="342900" indent="-342900" algn="l">
              <a:spcBef>
                <a:spcPct val="20000"/>
              </a:spcBef>
              <a:buFontTx/>
              <a:buChar char="•"/>
              <a:defRPr/>
            </a:pPr>
            <a:r>
              <a:rPr lang="en-US" sz="2400" b="1" kern="0" dirty="0">
                <a:latin typeface="Microsoft Sans Serif" pitchFamily="34" charset="0"/>
              </a:rPr>
              <a:t>The Holocene Climate</a:t>
            </a:r>
          </a:p>
        </p:txBody>
      </p:sp>
      <p:sp>
        <p:nvSpPr>
          <p:cNvPr id="7" name="Line 4"/>
          <p:cNvSpPr>
            <a:spLocks noChangeShapeType="1"/>
          </p:cNvSpPr>
          <p:nvPr/>
        </p:nvSpPr>
        <p:spPr bwMode="auto">
          <a:xfrm>
            <a:off x="0" y="11430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descr="File:Last glacial vegetation map.png"/>
          <p:cNvPicPr>
            <a:picLocks noChangeAspect="1" noChangeArrowheads="1"/>
          </p:cNvPicPr>
          <p:nvPr/>
        </p:nvPicPr>
        <p:blipFill>
          <a:blip r:embed="rId2" cstate="print"/>
          <a:srcRect/>
          <a:stretch>
            <a:fillRect/>
          </a:stretch>
        </p:blipFill>
        <p:spPr bwMode="auto">
          <a:xfrm>
            <a:off x="29880" y="942974"/>
            <a:ext cx="9072552" cy="5534026"/>
          </a:xfrm>
          <a:prstGeom prst="rect">
            <a:avLst/>
          </a:prstGeom>
          <a:noFill/>
        </p:spPr>
      </p:pic>
      <p:sp>
        <p:nvSpPr>
          <p:cNvPr id="3" name="Rectangle 2"/>
          <p:cNvSpPr txBox="1">
            <a:spLocks noChangeArrowheads="1"/>
          </p:cNvSpPr>
          <p:nvPr/>
        </p:nvSpPr>
        <p:spPr>
          <a:xfrm>
            <a:off x="0" y="1524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kern="0" noProof="0" dirty="0">
                <a:solidFill>
                  <a:schemeClr val="tx2"/>
                </a:solidFill>
                <a:latin typeface="Arial" charset="0"/>
                <a:ea typeface="SimSun" pitchFamily="2" charset="-122"/>
                <a:cs typeface="+mj-cs"/>
              </a:rPr>
              <a:t>Land Cover Types During </a:t>
            </a:r>
            <a:r>
              <a:rPr kumimoji="0" lang="en-US" sz="4000" b="1" i="0" u="none" strike="noStrike" kern="0" cap="none" spc="0" normalizeH="0" noProof="0" dirty="0">
                <a:ln>
                  <a:noFill/>
                </a:ln>
                <a:solidFill>
                  <a:schemeClr val="tx2"/>
                </a:solidFill>
                <a:effectLst/>
                <a:uLnTx/>
                <a:uFillTx/>
                <a:latin typeface="Arial" charset="0"/>
                <a:ea typeface="SimSun" pitchFamily="2" charset="-122"/>
                <a:cs typeface="+mj-cs"/>
              </a:rPr>
              <a:t>LGM</a:t>
            </a:r>
            <a:endPar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4"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
        <p:nvSpPr>
          <p:cNvPr id="5" name="TextBox 4"/>
          <p:cNvSpPr txBox="1"/>
          <p:nvPr/>
        </p:nvSpPr>
        <p:spPr>
          <a:xfrm>
            <a:off x="1524000" y="1367135"/>
            <a:ext cx="1213795" cy="461665"/>
          </a:xfrm>
          <a:prstGeom prst="rect">
            <a:avLst/>
          </a:prstGeom>
          <a:noFill/>
        </p:spPr>
        <p:txBody>
          <a:bodyPr wrap="none" rtlCol="0">
            <a:spAutoFit/>
          </a:bodyPr>
          <a:lstStyle/>
          <a:p>
            <a:r>
              <a:rPr lang="en-US" sz="2400" dirty="0">
                <a:solidFill>
                  <a:srgbClr val="FF0000"/>
                </a:solidFill>
              </a:rPr>
              <a:t>Ice sheet</a:t>
            </a:r>
          </a:p>
        </p:txBody>
      </p:sp>
      <p:sp>
        <p:nvSpPr>
          <p:cNvPr id="6" name="TextBox 5"/>
          <p:cNvSpPr txBox="1"/>
          <p:nvPr/>
        </p:nvSpPr>
        <p:spPr>
          <a:xfrm>
            <a:off x="5796605" y="1066800"/>
            <a:ext cx="1213795" cy="461665"/>
          </a:xfrm>
          <a:prstGeom prst="rect">
            <a:avLst/>
          </a:prstGeom>
          <a:noFill/>
        </p:spPr>
        <p:txBody>
          <a:bodyPr wrap="none" rtlCol="0">
            <a:spAutoFit/>
          </a:bodyPr>
          <a:lstStyle/>
          <a:p>
            <a:r>
              <a:rPr lang="en-US" sz="2400" dirty="0">
                <a:solidFill>
                  <a:srgbClr val="FF0000"/>
                </a:solidFill>
              </a:rPr>
              <a:t>Ice sheet</a:t>
            </a:r>
          </a:p>
        </p:txBody>
      </p:sp>
      <p:sp>
        <p:nvSpPr>
          <p:cNvPr id="7" name="TextBox 6"/>
          <p:cNvSpPr txBox="1"/>
          <p:nvPr/>
        </p:nvSpPr>
        <p:spPr>
          <a:xfrm>
            <a:off x="7420106" y="1219200"/>
            <a:ext cx="1319592" cy="400110"/>
          </a:xfrm>
          <a:prstGeom prst="rect">
            <a:avLst/>
          </a:prstGeom>
          <a:noFill/>
        </p:spPr>
        <p:txBody>
          <a:bodyPr wrap="none" rtlCol="0">
            <a:spAutoFit/>
          </a:bodyPr>
          <a:lstStyle/>
          <a:p>
            <a:r>
              <a:rPr lang="en-US" sz="2000" dirty="0">
                <a:solidFill>
                  <a:srgbClr val="FF0000"/>
                </a:solidFill>
              </a:rPr>
              <a:t>Polar desert</a:t>
            </a:r>
          </a:p>
        </p:txBody>
      </p:sp>
      <p:sp>
        <p:nvSpPr>
          <p:cNvPr id="8" name="TextBox 7"/>
          <p:cNvSpPr txBox="1"/>
          <p:nvPr/>
        </p:nvSpPr>
        <p:spPr>
          <a:xfrm>
            <a:off x="4343400" y="2419290"/>
            <a:ext cx="1568443" cy="400110"/>
          </a:xfrm>
          <a:prstGeom prst="rect">
            <a:avLst/>
          </a:prstGeom>
          <a:noFill/>
        </p:spPr>
        <p:txBody>
          <a:bodyPr wrap="none" rtlCol="0">
            <a:spAutoFit/>
          </a:bodyPr>
          <a:lstStyle/>
          <a:p>
            <a:r>
              <a:rPr lang="en-US" sz="2000" dirty="0">
                <a:solidFill>
                  <a:srgbClr val="FF0000"/>
                </a:solidFill>
              </a:rPr>
              <a:t>Tropical desert</a:t>
            </a:r>
          </a:p>
        </p:txBody>
      </p:sp>
      <p:sp>
        <p:nvSpPr>
          <p:cNvPr id="9" name="TextBox 8"/>
          <p:cNvSpPr txBox="1"/>
          <p:nvPr/>
        </p:nvSpPr>
        <p:spPr>
          <a:xfrm>
            <a:off x="5749465" y="2971800"/>
            <a:ext cx="1144865" cy="707886"/>
          </a:xfrm>
          <a:prstGeom prst="rect">
            <a:avLst/>
          </a:prstGeom>
          <a:noFill/>
        </p:spPr>
        <p:txBody>
          <a:bodyPr wrap="none" rtlCol="0">
            <a:spAutoFit/>
          </a:bodyPr>
          <a:lstStyle/>
          <a:p>
            <a:r>
              <a:rPr lang="en-US" sz="2000" dirty="0">
                <a:solidFill>
                  <a:srgbClr val="FF0000"/>
                </a:solidFill>
              </a:rPr>
              <a:t>Tropical </a:t>
            </a:r>
          </a:p>
          <a:p>
            <a:r>
              <a:rPr lang="en-US" sz="2000" dirty="0">
                <a:solidFill>
                  <a:srgbClr val="FF0000"/>
                </a:solidFill>
              </a:rPr>
              <a:t>Grassland</a:t>
            </a:r>
          </a:p>
        </p:txBody>
      </p:sp>
      <p:cxnSp>
        <p:nvCxnSpPr>
          <p:cNvPr id="11" name="Straight Arrow Connector 10"/>
          <p:cNvCxnSpPr/>
          <p:nvPr/>
        </p:nvCxnSpPr>
        <p:spPr bwMode="auto">
          <a:xfrm flipH="1" flipV="1">
            <a:off x="5486400" y="3276600"/>
            <a:ext cx="4572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3" name="Straight Arrow Connector 12"/>
          <p:cNvCxnSpPr/>
          <p:nvPr/>
        </p:nvCxnSpPr>
        <p:spPr bwMode="auto">
          <a:xfrm flipV="1">
            <a:off x="6248400" y="2743200"/>
            <a:ext cx="152400" cy="3810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4" name="TextBox 13"/>
          <p:cNvSpPr txBox="1"/>
          <p:nvPr/>
        </p:nvSpPr>
        <p:spPr>
          <a:xfrm>
            <a:off x="3801056" y="3142046"/>
            <a:ext cx="934871" cy="369332"/>
          </a:xfrm>
          <a:prstGeom prst="rect">
            <a:avLst/>
          </a:prstGeom>
          <a:noFill/>
        </p:spPr>
        <p:txBody>
          <a:bodyPr wrap="none" rtlCol="0">
            <a:spAutoFit/>
          </a:bodyPr>
          <a:lstStyle/>
          <a:p>
            <a:r>
              <a:rPr lang="en-US" sz="1800" dirty="0">
                <a:solidFill>
                  <a:srgbClr val="FF0000"/>
                </a:solidFill>
              </a:rPr>
              <a:t>Savanna</a:t>
            </a:r>
          </a:p>
        </p:txBody>
      </p:sp>
      <p:cxnSp>
        <p:nvCxnSpPr>
          <p:cNvPr id="16" name="Straight Arrow Connector 15"/>
          <p:cNvCxnSpPr/>
          <p:nvPr/>
        </p:nvCxnSpPr>
        <p:spPr bwMode="auto">
          <a:xfrm flipV="1">
            <a:off x="4623488" y="3212756"/>
            <a:ext cx="228600" cy="1524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cxnSp>
        <p:nvCxnSpPr>
          <p:cNvPr id="18" name="Straight Arrow Connector 17"/>
          <p:cNvCxnSpPr/>
          <p:nvPr/>
        </p:nvCxnSpPr>
        <p:spPr bwMode="auto">
          <a:xfrm flipH="1" flipV="1">
            <a:off x="3670476" y="3313387"/>
            <a:ext cx="252792" cy="27057"/>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
        <p:nvSpPr>
          <p:cNvPr id="19" name="TextBox 18"/>
          <p:cNvSpPr txBox="1"/>
          <p:nvPr/>
        </p:nvSpPr>
        <p:spPr>
          <a:xfrm>
            <a:off x="1206972" y="2895600"/>
            <a:ext cx="1143263" cy="707886"/>
          </a:xfrm>
          <a:prstGeom prst="rect">
            <a:avLst/>
          </a:prstGeom>
          <a:noFill/>
        </p:spPr>
        <p:txBody>
          <a:bodyPr wrap="none" rtlCol="0">
            <a:spAutoFit/>
          </a:bodyPr>
          <a:lstStyle/>
          <a:p>
            <a:r>
              <a:rPr lang="en-US" sz="2000" dirty="0">
                <a:solidFill>
                  <a:srgbClr val="FF0000"/>
                </a:solidFill>
              </a:rPr>
              <a:t>Tropical </a:t>
            </a:r>
          </a:p>
          <a:p>
            <a:r>
              <a:rPr lang="en-US" sz="2000" dirty="0">
                <a:solidFill>
                  <a:srgbClr val="FF0000"/>
                </a:solidFill>
              </a:rPr>
              <a:t>Rainforest</a:t>
            </a:r>
          </a:p>
        </p:txBody>
      </p:sp>
      <p:cxnSp>
        <p:nvCxnSpPr>
          <p:cNvPr id="21" name="Straight Arrow Connector 20"/>
          <p:cNvCxnSpPr/>
          <p:nvPr/>
        </p:nvCxnSpPr>
        <p:spPr bwMode="auto">
          <a:xfrm flipV="1">
            <a:off x="2209800" y="3200400"/>
            <a:ext cx="533400" cy="76200"/>
          </a:xfrm>
          <a:prstGeom prst="straightConnector1">
            <a:avLst/>
          </a:prstGeom>
          <a:solidFill>
            <a:schemeClr val="accent1"/>
          </a:solidFill>
          <a:ln w="19050" cap="flat" cmpd="sng" algn="ctr">
            <a:solidFill>
              <a:schemeClr val="bg2"/>
            </a:solidFill>
            <a:prstDash val="solid"/>
            <a:round/>
            <a:headEnd type="none" w="med" len="med"/>
            <a:tailEnd type="arrow"/>
          </a:ln>
          <a:effectLst/>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 y="3048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tx2"/>
                </a:solidFill>
                <a:effectLst/>
                <a:uLnTx/>
                <a:uFillTx/>
                <a:latin typeface="Arial" charset="0"/>
                <a:ea typeface="SimSun" pitchFamily="2" charset="-122"/>
                <a:cs typeface="+mj-cs"/>
              </a:rPr>
              <a:t>Today’s Natural Land Cover Types</a:t>
            </a:r>
          </a:p>
        </p:txBody>
      </p:sp>
      <p:pic>
        <p:nvPicPr>
          <p:cNvPr id="33794" name="Picture 2" descr="http://2.bp.blogspot.com/-sJYJLXD4MSw/TipxLs7n8xI/AAAAAAAAA7w/8p2LnR0cAeE/s1600/world-map-natural-vegetation.jpg"/>
          <p:cNvPicPr>
            <a:picLocks noChangeAspect="1" noChangeArrowheads="1"/>
          </p:cNvPicPr>
          <p:nvPr/>
        </p:nvPicPr>
        <p:blipFill>
          <a:blip r:embed="rId3" cstate="print"/>
          <a:srcRect/>
          <a:stretch>
            <a:fillRect/>
          </a:stretch>
        </p:blipFill>
        <p:spPr bwMode="auto">
          <a:xfrm>
            <a:off x="-76200" y="1219200"/>
            <a:ext cx="9220200" cy="4511022"/>
          </a:xfrm>
          <a:prstGeom prst="rect">
            <a:avLst/>
          </a:prstGeom>
          <a:noFill/>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The Holocen</a:t>
            </a:r>
            <a:r>
              <a:rPr lang="en-US" sz="3200" b="1" kern="0" noProof="0" dirty="0">
                <a:solidFill>
                  <a:schemeClr val="tx2"/>
                </a:solidFill>
                <a:latin typeface="Arial" charset="0"/>
                <a:ea typeface="SimSun" pitchFamily="2" charset="-122"/>
                <a:cs typeface="+mj-cs"/>
              </a:rPr>
              <a:t>e Climate</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152400" y="702945"/>
            <a:ext cx="8991600" cy="1107996"/>
          </a:xfrm>
          <a:prstGeom prst="rect">
            <a:avLst/>
          </a:prstGeom>
          <a:noFill/>
        </p:spPr>
        <p:txBody>
          <a:bodyPr wrap="square" rtlCol="0">
            <a:spAutoFit/>
          </a:bodyPr>
          <a:lstStyle/>
          <a:p>
            <a:pPr algn="l"/>
            <a:r>
              <a:rPr lang="en-US" sz="1800" dirty="0">
                <a:latin typeface="Microsoft Sans Serif" pitchFamily="34" charset="0"/>
                <a:cs typeface="Microsoft Sans Serif" pitchFamily="34" charset="0"/>
              </a:rPr>
              <a:t>The </a:t>
            </a:r>
            <a:r>
              <a:rPr lang="en-US" sz="2000" b="1" dirty="0">
                <a:solidFill>
                  <a:schemeClr val="tx2"/>
                </a:solidFill>
                <a:latin typeface="Microsoft Sans Serif" pitchFamily="34" charset="0"/>
                <a:cs typeface="Microsoft Sans Serif" pitchFamily="34" charset="0"/>
              </a:rPr>
              <a:t>Holocene</a:t>
            </a:r>
            <a:r>
              <a:rPr lang="en-US" sz="1800" dirty="0">
                <a:latin typeface="Microsoft Sans Serif" pitchFamily="34" charset="0"/>
                <a:cs typeface="Microsoft Sans Serif" pitchFamily="34" charset="0"/>
              </a:rPr>
              <a:t> refers to a period from </a:t>
            </a:r>
            <a:r>
              <a:rPr lang="en-US" sz="1800" dirty="0">
                <a:latin typeface="Microsoft Sans Serif" pitchFamily="34" charset="0"/>
                <a:cs typeface="Microsoft Sans Serif" pitchFamily="34" charset="0"/>
                <a:sym typeface="Symbol"/>
              </a:rPr>
              <a:t>11,500yr B.P. to present, characterized by relatively stable warm climate. </a:t>
            </a:r>
          </a:p>
          <a:p>
            <a:pPr algn="l"/>
            <a:endParaRPr lang="en-US" dirty="0"/>
          </a:p>
        </p:txBody>
      </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pic>
        <p:nvPicPr>
          <p:cNvPr id="139266" name="Picture 2" descr="File:Holocene Temperature Variations.png"/>
          <p:cNvPicPr>
            <a:picLocks noChangeAspect="1" noChangeArrowheads="1"/>
          </p:cNvPicPr>
          <p:nvPr/>
        </p:nvPicPr>
        <p:blipFill>
          <a:blip r:embed="rId3" cstate="print"/>
          <a:srcRect/>
          <a:stretch>
            <a:fillRect/>
          </a:stretch>
        </p:blipFill>
        <p:spPr bwMode="auto">
          <a:xfrm>
            <a:off x="381000" y="1600200"/>
            <a:ext cx="8458200" cy="51308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File:Sunspot Numbers.png"/>
          <p:cNvPicPr>
            <a:picLocks noChangeAspect="1" noChangeArrowheads="1"/>
          </p:cNvPicPr>
          <p:nvPr/>
        </p:nvPicPr>
        <p:blipFill>
          <a:blip r:embed="rId2" cstate="print"/>
          <a:srcRect/>
          <a:stretch>
            <a:fillRect/>
          </a:stretch>
        </p:blipFill>
        <p:spPr bwMode="auto">
          <a:xfrm>
            <a:off x="76200" y="1981200"/>
            <a:ext cx="8915400" cy="39243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File:Solar-cycle-data.png"/>
          <p:cNvPicPr>
            <a:picLocks noChangeAspect="1" noChangeArrowheads="1"/>
          </p:cNvPicPr>
          <p:nvPr/>
        </p:nvPicPr>
        <p:blipFill>
          <a:blip r:embed="rId2" cstate="print"/>
          <a:srcRect/>
          <a:stretch>
            <a:fillRect/>
          </a:stretch>
        </p:blipFill>
        <p:spPr bwMode="auto">
          <a:xfrm>
            <a:off x="876300" y="1143000"/>
            <a:ext cx="7505700" cy="4996653"/>
          </a:xfrm>
          <a:prstGeom prst="rect">
            <a:avLst/>
          </a:prstGeom>
          <a:noFill/>
        </p:spPr>
      </p:pic>
      <p:sp>
        <p:nvSpPr>
          <p:cNvPr id="3" name="Rectangle 2"/>
          <p:cNvSpPr txBox="1">
            <a:spLocks noChangeArrowheads="1"/>
          </p:cNvSpPr>
          <p:nvPr/>
        </p:nvSpPr>
        <p:spPr>
          <a:xfrm>
            <a:off x="-76200" y="2286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Solar Irradiance Related to Sunspots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rPr>
              <a:t>Atmospheric CO</a:t>
            </a:r>
            <a:r>
              <a:rPr kumimoji="0" lang="en-US" sz="2000" b="1" i="0" u="none" strike="noStrike" kern="0" cap="none" spc="0" normalizeH="0" baseline="0" noProof="0" dirty="0">
                <a:ln>
                  <a:noFill/>
                </a:ln>
                <a:solidFill>
                  <a:schemeClr val="tx2"/>
                </a:solidFill>
                <a:effectLst/>
                <a:uLnTx/>
                <a:uFillTx/>
                <a:latin typeface="Arial" charset="0"/>
                <a:ea typeface="SimSun" pitchFamily="2" charset="-122"/>
                <a:cs typeface="+mj-cs"/>
              </a:rPr>
              <a:t>2</a:t>
            </a:r>
            <a:r>
              <a:rPr kumimoji="0" lang="en-US" sz="3600" b="1" i="0" u="none" strike="noStrike" kern="0" cap="none" spc="0" normalizeH="0" baseline="0" noProof="0" dirty="0">
                <a:ln>
                  <a:noFill/>
                </a:ln>
                <a:solidFill>
                  <a:schemeClr val="tx2"/>
                </a:solidFill>
                <a:effectLst/>
                <a:uLnTx/>
                <a:uFillTx/>
                <a:latin typeface="Arial" charset="0"/>
                <a:ea typeface="SimSun" pitchFamily="2" charset="-122"/>
                <a:cs typeface="+mj-cs"/>
              </a:rPr>
              <a:t> Concentration</a:t>
            </a:r>
          </a:p>
        </p:txBody>
      </p:sp>
      <p:pic>
        <p:nvPicPr>
          <p:cNvPr id="129026" name="Picture 2" descr="http://iter.rma.ac.be/en/img/CO2-concenNEW_EN.jpg"/>
          <p:cNvPicPr>
            <a:picLocks noChangeAspect="1" noChangeArrowheads="1"/>
          </p:cNvPicPr>
          <p:nvPr/>
        </p:nvPicPr>
        <p:blipFill>
          <a:blip r:embed="rId2" cstate="print"/>
          <a:srcRect/>
          <a:stretch>
            <a:fillRect/>
          </a:stretch>
        </p:blipFill>
        <p:spPr bwMode="auto">
          <a:xfrm>
            <a:off x="228600" y="1219199"/>
            <a:ext cx="8686800" cy="5324697"/>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76200"/>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noProof="0" dirty="0">
                <a:ln>
                  <a:noFill/>
                </a:ln>
                <a:solidFill>
                  <a:schemeClr val="tx2"/>
                </a:solidFill>
                <a:effectLst/>
                <a:uLnTx/>
                <a:uFillTx/>
                <a:latin typeface="Arial" charset="0"/>
                <a:ea typeface="SimSun" pitchFamily="2" charset="-122"/>
                <a:cs typeface="+mj-cs"/>
              </a:rPr>
              <a:t>The </a:t>
            </a:r>
            <a:r>
              <a:rPr lang="en-US" sz="3200" b="1" kern="0" noProof="0" dirty="0">
                <a:solidFill>
                  <a:schemeClr val="tx2"/>
                </a:solidFill>
                <a:latin typeface="Arial" charset="0"/>
                <a:ea typeface="SimSun" pitchFamily="2" charset="-122"/>
                <a:cs typeface="+mj-cs"/>
              </a:rPr>
              <a:t>Climate of the Last 2000 Years</a:t>
            </a:r>
            <a:endParaRPr kumimoji="0" lang="en-US" sz="3200" b="1" i="0" u="none" strike="noStrike" kern="0" cap="none" spc="0" normalizeH="0" baseline="0" noProof="0" dirty="0">
              <a:ln>
                <a:noFill/>
              </a:ln>
              <a:solidFill>
                <a:schemeClr val="tx2"/>
              </a:solidFill>
              <a:effectLst/>
              <a:uLnTx/>
              <a:uFillTx/>
              <a:latin typeface="Arial" charset="0"/>
              <a:ea typeface="SimSun" pitchFamily="2" charset="-122"/>
              <a:cs typeface="+mj-cs"/>
            </a:endParaRPr>
          </a:p>
        </p:txBody>
      </p:sp>
      <p:sp>
        <p:nvSpPr>
          <p:cNvPr id="3" name="TextBox 2"/>
          <p:cNvSpPr txBox="1"/>
          <p:nvPr/>
        </p:nvSpPr>
        <p:spPr>
          <a:xfrm>
            <a:off x="381000" y="762000"/>
            <a:ext cx="8991600" cy="830997"/>
          </a:xfrm>
          <a:prstGeom prst="rect">
            <a:avLst/>
          </a:prstGeom>
          <a:noFill/>
        </p:spPr>
        <p:txBody>
          <a:bodyPr wrap="square" rtlCol="0">
            <a:spAutoFit/>
          </a:bodyPr>
          <a:lstStyle/>
          <a:p>
            <a:pPr algn="l"/>
            <a:r>
              <a:rPr lang="en-US" sz="2000" b="1" dirty="0">
                <a:solidFill>
                  <a:schemeClr val="tx2"/>
                </a:solidFill>
                <a:latin typeface="Microsoft Sans Serif" pitchFamily="34" charset="0"/>
                <a:cs typeface="Microsoft Sans Serif" pitchFamily="34" charset="0"/>
              </a:rPr>
              <a:t>The T since 1980 is well above the natural range of the last 2000 years. </a:t>
            </a:r>
            <a:r>
              <a:rPr lang="en-US" sz="1800" dirty="0">
                <a:solidFill>
                  <a:schemeClr val="tx2"/>
                </a:solidFill>
                <a:latin typeface="Microsoft Sans Serif" pitchFamily="34" charset="0"/>
                <a:cs typeface="Microsoft Sans Serif" pitchFamily="34" charset="0"/>
                <a:sym typeface="Symbol"/>
              </a:rPr>
              <a:t> </a:t>
            </a:r>
          </a:p>
          <a:p>
            <a:pPr algn="l"/>
            <a:endParaRPr lang="en-US" dirty="0"/>
          </a:p>
        </p:txBody>
      </p:sp>
      <p:sp>
        <p:nvSpPr>
          <p:cNvPr id="15" name="Line 4"/>
          <p:cNvSpPr>
            <a:spLocks noChangeShapeType="1"/>
          </p:cNvSpPr>
          <p:nvPr/>
        </p:nvSpPr>
        <p:spPr bwMode="auto">
          <a:xfrm>
            <a:off x="0" y="685800"/>
            <a:ext cx="9144000" cy="0"/>
          </a:xfrm>
          <a:prstGeom prst="line">
            <a:avLst/>
          </a:prstGeom>
          <a:noFill/>
          <a:ln w="31750">
            <a:solidFill>
              <a:schemeClr val="accent1"/>
            </a:solidFill>
            <a:round/>
            <a:headEnd/>
            <a:tailEnd/>
          </a:ln>
        </p:spPr>
        <p:txBody>
          <a:bodyPr anchor="ctr"/>
          <a:lstStyle/>
          <a:p>
            <a:endParaRPr lang="en-US"/>
          </a:p>
        </p:txBody>
      </p:sp>
      <p:pic>
        <p:nvPicPr>
          <p:cNvPr id="141314" name="Picture 2" descr="http://upload.wikimedia.org/wikipedia/commons/c/c1/2000_Year_Temperature_Comparison.png"/>
          <p:cNvPicPr>
            <a:picLocks noChangeAspect="1" noChangeArrowheads="1"/>
          </p:cNvPicPr>
          <p:nvPr/>
        </p:nvPicPr>
        <p:blipFill>
          <a:blip r:embed="rId2" cstate="print"/>
          <a:srcRect/>
          <a:stretch>
            <a:fillRect/>
          </a:stretch>
        </p:blipFill>
        <p:spPr bwMode="auto">
          <a:xfrm>
            <a:off x="457200" y="1295400"/>
            <a:ext cx="8229600" cy="537091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295400" y="152400"/>
            <a:ext cx="10896600" cy="685800"/>
          </a:xfrm>
          <a:prstGeom prst="rect">
            <a:avLst/>
          </a:prstGeom>
          <a:effectLst>
            <a:outerShdw blurRad="50800" dist="38100" dir="2700000" algn="tl" rotWithShape="0">
              <a:prstClr val="black"/>
            </a:outerShdw>
          </a:effectLst>
        </p:spPr>
        <p:txBody>
          <a:bodyPr/>
          <a:lstStyle/>
          <a:p>
            <a:pPr>
              <a:defRPr/>
            </a:pPr>
            <a:r>
              <a:rPr lang="en-US" sz="3600" b="1" dirty="0">
                <a:latin typeface="Arial" charset="0"/>
                <a:ea typeface="SimSun" pitchFamily="2" charset="-122"/>
              </a:rPr>
              <a:t>Key points of Today’s Lecture </a:t>
            </a:r>
          </a:p>
        </p:txBody>
      </p:sp>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47</a:t>
            </a:fld>
            <a:endParaRPr lang="en-US" dirty="0">
              <a:solidFill>
                <a:schemeClr val="bg2"/>
              </a:solidFill>
            </a:endParaRPr>
          </a:p>
        </p:txBody>
      </p:sp>
      <p:sp>
        <p:nvSpPr>
          <p:cNvPr id="6" name="Rectangle 3"/>
          <p:cNvSpPr txBox="1">
            <a:spLocks noChangeArrowheads="1"/>
          </p:cNvSpPr>
          <p:nvPr/>
        </p:nvSpPr>
        <p:spPr bwMode="auto">
          <a:xfrm>
            <a:off x="76200" y="685800"/>
            <a:ext cx="8915400" cy="6019800"/>
          </a:xfrm>
          <a:prstGeom prst="rect">
            <a:avLst/>
          </a:prstGeom>
          <a:noFill/>
          <a:ln w="9525">
            <a:noFill/>
            <a:miter lim="800000"/>
            <a:headEnd/>
            <a:tailEnd/>
          </a:ln>
        </p:spPr>
        <p:txBody>
          <a:bodyPr/>
          <a:lstStyle/>
          <a:p>
            <a:pPr marL="342900" indent="-342900" algn="l">
              <a:spcBef>
                <a:spcPct val="20000"/>
              </a:spcBef>
              <a:defRPr/>
            </a:pPr>
            <a:endParaRPr lang="en-US" sz="100" b="1" kern="0" dirty="0">
              <a:solidFill>
                <a:schemeClr val="accent3"/>
              </a:solidFill>
              <a:latin typeface="Microsoft Sans Serif" pitchFamily="34" charset="0"/>
            </a:endParaRPr>
          </a:p>
          <a:p>
            <a:pPr marL="342900" indent="-342900" algn="l">
              <a:spcBef>
                <a:spcPct val="20000"/>
              </a:spcBef>
              <a:defRPr/>
            </a:pPr>
            <a:r>
              <a:rPr lang="en-US" b="1" kern="0" dirty="0">
                <a:solidFill>
                  <a:schemeClr val="tx2"/>
                </a:solidFill>
                <a:latin typeface="Microsoft Sans Serif" pitchFamily="34" charset="0"/>
              </a:rPr>
              <a:t> </a:t>
            </a:r>
            <a:r>
              <a:rPr lang="en-US" sz="2400" b="1" kern="0" dirty="0">
                <a:solidFill>
                  <a:schemeClr val="tx2"/>
                </a:solidFill>
                <a:latin typeface="Microsoft Sans Serif" pitchFamily="34" charset="0"/>
              </a:rPr>
              <a:t>On Geological Time Scales:</a:t>
            </a:r>
            <a:endParaRPr lang="en-US" sz="1800" b="1" kern="0" dirty="0">
              <a:solidFill>
                <a:schemeClr val="tx2"/>
              </a:solidFill>
              <a:latin typeface="Microsoft Sans Serif" pitchFamily="34" charset="0"/>
            </a:endParaRPr>
          </a:p>
          <a:p>
            <a:pPr marL="342900" indent="-342900" algn="l">
              <a:spcBef>
                <a:spcPct val="20000"/>
              </a:spcBef>
              <a:defRPr/>
            </a:pPr>
            <a:r>
              <a:rPr lang="en-US" sz="1600" b="1" kern="0" dirty="0">
                <a:solidFill>
                  <a:schemeClr val="tx2"/>
                </a:solidFill>
                <a:latin typeface="Microsoft Sans Serif" pitchFamily="34" charset="0"/>
              </a:rPr>
              <a:t> </a:t>
            </a:r>
            <a:r>
              <a:rPr lang="en-US" sz="1800" b="1" kern="0" dirty="0">
                <a:solidFill>
                  <a:schemeClr val="tx2"/>
                </a:solidFill>
                <a:latin typeface="Microsoft Sans Serif" pitchFamily="34" charset="0"/>
              </a:rPr>
              <a:t>   </a:t>
            </a:r>
            <a:r>
              <a:rPr lang="en-US" sz="1800" b="1" kern="0" dirty="0">
                <a:latin typeface="Microsoft Sans Serif" pitchFamily="34" charset="0"/>
              </a:rPr>
              <a:t>- Over Earth’s history, global T and CO</a:t>
            </a:r>
            <a:r>
              <a:rPr lang="en-US" sz="1600" b="1" kern="0" dirty="0">
                <a:latin typeface="Microsoft Sans Serif" pitchFamily="34" charset="0"/>
              </a:rPr>
              <a:t>2</a:t>
            </a:r>
            <a:r>
              <a:rPr lang="en-US" sz="1800" b="1" kern="0" dirty="0">
                <a:latin typeface="Microsoft Sans Serif" pitchFamily="34" charset="0"/>
              </a:rPr>
              <a:t> levels have changed greatly. They often are related but not always correlated.  (CO2 levels have generally decreased). </a:t>
            </a:r>
          </a:p>
          <a:p>
            <a:pPr marL="342900" indent="-342900" algn="l">
              <a:spcBef>
                <a:spcPct val="20000"/>
              </a:spcBef>
              <a:defRPr/>
            </a:pPr>
            <a:r>
              <a:rPr lang="en-US" sz="1800" b="1" kern="0" dirty="0">
                <a:latin typeface="Microsoft Sans Serif" pitchFamily="34" charset="0"/>
              </a:rPr>
              <a:t>     - CO</a:t>
            </a:r>
            <a:r>
              <a:rPr lang="en-US" sz="1200" b="1" kern="0" dirty="0">
                <a:latin typeface="Microsoft Sans Serif" pitchFamily="34" charset="0"/>
              </a:rPr>
              <a:t>2</a:t>
            </a:r>
            <a:r>
              <a:rPr lang="en-US" sz="1800" b="1" kern="0" dirty="0">
                <a:latin typeface="Microsoft Sans Serif" pitchFamily="34" charset="0"/>
              </a:rPr>
              <a:t> is released to the air through volcanoes and removed by weathering of rocks and chemical reactions in the oceans, plus biological processes.</a:t>
            </a:r>
          </a:p>
          <a:p>
            <a:pPr marL="342900" indent="-342900" algn="l">
              <a:spcBef>
                <a:spcPct val="20000"/>
              </a:spcBef>
              <a:defRPr/>
            </a:pPr>
            <a:r>
              <a:rPr lang="en-US" sz="1800" b="1" kern="0" dirty="0">
                <a:latin typeface="Microsoft Sans Serif" pitchFamily="34" charset="0"/>
              </a:rPr>
              <a:t>     - Changes in solar radiation (and its seasonality), CO</a:t>
            </a:r>
            <a:r>
              <a:rPr lang="en-US" sz="1400" b="1" kern="0" dirty="0">
                <a:latin typeface="Microsoft Sans Serif" pitchFamily="34" charset="0"/>
              </a:rPr>
              <a:t>2</a:t>
            </a:r>
            <a:r>
              <a:rPr lang="en-US" sz="1800" b="1" kern="0" dirty="0">
                <a:latin typeface="Microsoft Sans Serif" pitchFamily="34" charset="0"/>
              </a:rPr>
              <a:t> levels, and ice cover are the major factors behind large climate cycles in Earth’s history.  </a:t>
            </a:r>
          </a:p>
          <a:p>
            <a:pPr marL="342900" indent="-342900" algn="l">
              <a:spcBef>
                <a:spcPct val="20000"/>
              </a:spcBef>
              <a:defRPr/>
            </a:pPr>
            <a:r>
              <a:rPr lang="en-US" sz="2000" b="1" kern="0" dirty="0">
                <a:solidFill>
                  <a:schemeClr val="tx2"/>
                </a:solidFill>
                <a:latin typeface="Microsoft Sans Serif" pitchFamily="34" charset="0"/>
              </a:rPr>
              <a:t> </a:t>
            </a:r>
            <a:r>
              <a:rPr lang="en-US" sz="2400" b="1" kern="0" dirty="0">
                <a:solidFill>
                  <a:schemeClr val="tx2"/>
                </a:solidFill>
                <a:latin typeface="Microsoft Sans Serif" pitchFamily="34" charset="0"/>
              </a:rPr>
              <a:t>For the Last 500,000 years: </a:t>
            </a:r>
            <a:endParaRPr lang="en-US" b="1" kern="0" dirty="0">
              <a:solidFill>
                <a:schemeClr val="tx2"/>
              </a:solidFill>
              <a:latin typeface="Microsoft Sans Serif" pitchFamily="34" charset="0"/>
            </a:endParaRPr>
          </a:p>
          <a:p>
            <a:pPr marL="342900" indent="-342900" algn="l">
              <a:spcBef>
                <a:spcPct val="20000"/>
              </a:spcBef>
              <a:defRPr/>
            </a:pPr>
            <a:r>
              <a:rPr lang="en-US" sz="2000" b="1" kern="0" dirty="0">
                <a:solidFill>
                  <a:schemeClr val="tx2"/>
                </a:solidFill>
                <a:latin typeface="Microsoft Sans Serif" pitchFamily="34" charset="0"/>
              </a:rPr>
              <a:t>    </a:t>
            </a:r>
            <a:r>
              <a:rPr lang="en-US" sz="2000" b="1" kern="0" dirty="0">
                <a:latin typeface="Microsoft Sans Serif" pitchFamily="34" charset="0"/>
              </a:rPr>
              <a:t>-</a:t>
            </a:r>
            <a:r>
              <a:rPr lang="en-US" sz="2000" b="1" kern="0" dirty="0">
                <a:solidFill>
                  <a:schemeClr val="tx2"/>
                </a:solidFill>
                <a:latin typeface="Microsoft Sans Serif" pitchFamily="34" charset="0"/>
              </a:rPr>
              <a:t> </a:t>
            </a:r>
            <a:r>
              <a:rPr lang="en-US" sz="1800" b="1" kern="0" dirty="0">
                <a:latin typeface="Microsoft Sans Serif" pitchFamily="34" charset="0"/>
              </a:rPr>
              <a:t>Earth climate has changed greatly, dominated by 100,000yr glacier-</a:t>
            </a:r>
          </a:p>
          <a:p>
            <a:pPr marL="342900" indent="-342900" algn="l">
              <a:spcBef>
                <a:spcPct val="20000"/>
              </a:spcBef>
              <a:defRPr/>
            </a:pPr>
            <a:r>
              <a:rPr lang="en-US" sz="1800" b="1" kern="0" dirty="0">
                <a:latin typeface="Microsoft Sans Serif" pitchFamily="34" charset="0"/>
              </a:rPr>
              <a:t>	 </a:t>
            </a:r>
            <a:r>
              <a:rPr lang="en-US" sz="1800" b="1" kern="0" dirty="0" err="1">
                <a:latin typeface="Microsoft Sans Serif" pitchFamily="34" charset="0"/>
              </a:rPr>
              <a:t>interglacier</a:t>
            </a:r>
            <a:r>
              <a:rPr lang="en-US" sz="1800" b="1" kern="0" dirty="0">
                <a:latin typeface="Microsoft Sans Serif" pitchFamily="34" charset="0"/>
              </a:rPr>
              <a:t> cycles. </a:t>
            </a:r>
          </a:p>
          <a:p>
            <a:pPr marL="342900" indent="-342900" algn="l">
              <a:spcBef>
                <a:spcPct val="20000"/>
              </a:spcBef>
              <a:defRPr/>
            </a:pPr>
            <a:r>
              <a:rPr lang="en-US" sz="1800" b="1" dirty="0">
                <a:latin typeface="Microsoft Sans Serif" pitchFamily="34" charset="0"/>
                <a:cs typeface="Microsoft Sans Serif" pitchFamily="34" charset="0"/>
              </a:rPr>
              <a:t>    - The eccentricity, axial tilt (obliquity) and axial precession of Earth’s movements induce changes in solar radiation (and its seasonality) received by Earth on time scales  of 100ka, 41ka, and 26ka.</a:t>
            </a:r>
          </a:p>
          <a:p>
            <a:pPr marL="342900" indent="-342900" algn="l">
              <a:spcBef>
                <a:spcPct val="20000"/>
              </a:spcBef>
              <a:defRPr/>
            </a:pPr>
            <a:r>
              <a:rPr lang="en-US" sz="1800" b="1" kern="0" dirty="0">
                <a:latin typeface="Microsoft Sans Serif" pitchFamily="34" charset="0"/>
              </a:rPr>
              <a:t>    - The </a:t>
            </a:r>
            <a:r>
              <a:rPr lang="en-US" sz="1800" b="1" dirty="0" err="1">
                <a:latin typeface="Microsoft Sans Serif" pitchFamily="34" charset="0"/>
                <a:cs typeface="Microsoft Sans Serif" pitchFamily="34" charset="0"/>
              </a:rPr>
              <a:t>Milankovitch</a:t>
            </a:r>
            <a:r>
              <a:rPr lang="en-US" sz="1800" b="1" dirty="0">
                <a:latin typeface="Microsoft Sans Serif" pitchFamily="34" charset="0"/>
                <a:cs typeface="Microsoft Sans Serif" pitchFamily="34" charset="0"/>
              </a:rPr>
              <a:t> orbital forcing is thought to be the major driver of the glacier cycles with ice-albedo feedback playing an important role. </a:t>
            </a:r>
          </a:p>
          <a:p>
            <a:pPr marL="342900" indent="-342900" algn="l">
              <a:spcBef>
                <a:spcPct val="20000"/>
              </a:spcBef>
              <a:defRPr/>
            </a:pPr>
            <a:r>
              <a:rPr lang="en-US" sz="1800" b="1" dirty="0">
                <a:latin typeface="Microsoft Sans Serif" pitchFamily="34" charset="0"/>
                <a:cs typeface="Microsoft Sans Serif" pitchFamily="34" charset="0"/>
              </a:rPr>
              <a:t>    - The Earth has been on a global warming trend since the LGM (26-18k.a.BP), with the last 11,500 years (Holocene) being relatively stable and warm. </a:t>
            </a:r>
          </a:p>
          <a:p>
            <a:pPr marL="342900" indent="-342900" algn="l">
              <a:spcBef>
                <a:spcPct val="20000"/>
              </a:spcBef>
              <a:defRPr/>
            </a:pPr>
            <a:r>
              <a:rPr lang="en-US" sz="1800" b="1" dirty="0">
                <a:latin typeface="Microsoft Sans Serif" pitchFamily="34" charset="0"/>
                <a:cs typeface="Microsoft Sans Serif" pitchFamily="34" charset="0"/>
              </a:rPr>
              <a:t>    - The current climate is warmer than any time in the past 2000 years. 	</a:t>
            </a:r>
          </a:p>
          <a:p>
            <a:pPr marL="342900" indent="-342900" algn="l">
              <a:spcBef>
                <a:spcPct val="20000"/>
              </a:spcBef>
              <a:defRPr/>
            </a:pPr>
            <a:endParaRPr lang="en-US" sz="2000" b="1" kern="0" dirty="0">
              <a:solidFill>
                <a:schemeClr val="tx2"/>
              </a:solidFill>
              <a:latin typeface="Microsoft Sans Serif" pitchFamily="34" charset="0"/>
            </a:endParaRPr>
          </a:p>
        </p:txBody>
      </p:sp>
      <p:sp>
        <p:nvSpPr>
          <p:cNvPr id="7" name="Line 4"/>
          <p:cNvSpPr>
            <a:spLocks noChangeShapeType="1"/>
          </p:cNvSpPr>
          <p:nvPr/>
        </p:nvSpPr>
        <p:spPr bwMode="auto">
          <a:xfrm>
            <a:off x="0" y="838200"/>
            <a:ext cx="9144000" cy="0"/>
          </a:xfrm>
          <a:prstGeom prst="line">
            <a:avLst/>
          </a:prstGeom>
          <a:noFill/>
          <a:ln w="31750">
            <a:solidFill>
              <a:schemeClr val="accent1"/>
            </a:solidFill>
            <a:round/>
            <a:headEnd/>
            <a:tailEnd/>
          </a:ln>
        </p:spPr>
        <p:txBody>
          <a:bodyPr anchor="ctr"/>
          <a:lstStyle/>
          <a:p>
            <a:endParaRPr lang="en-US"/>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linds(horizontal)">
                                      <p:cBhvr>
                                        <p:cTn id="16" dur="500"/>
                                        <p:tgtEl>
                                          <p:spTgt spid="6">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blinds(horizontal)">
                                      <p:cBhvr>
                                        <p:cTn id="21" dur="500"/>
                                        <p:tgtEl>
                                          <p:spTgt spid="6">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blinds(horizontal)">
                                      <p:cBhvr>
                                        <p:cTn id="24" dur="500"/>
                                        <p:tgtEl>
                                          <p:spTgt spid="6">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blinds(horizontal)">
                                      <p:cBhvr>
                                        <p:cTn id="27" dur="500"/>
                                        <p:tgtEl>
                                          <p:spTgt spid="6">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8" end="8"/>
                                            </p:txEl>
                                          </p:spTgt>
                                        </p:tgtEl>
                                        <p:attrNameLst>
                                          <p:attrName>style.visibility</p:attrName>
                                        </p:attrNameLst>
                                      </p:cBhvr>
                                      <p:to>
                                        <p:strVal val="visible"/>
                                      </p:to>
                                    </p:set>
                                    <p:animEffect transition="in" filter="blinds(horizontal)">
                                      <p:cBhvr>
                                        <p:cTn id="30" dur="500"/>
                                        <p:tgtEl>
                                          <p:spTgt spid="6">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animEffect transition="in" filter="blinds(horizontal)">
                                      <p:cBhvr>
                                        <p:cTn id="33" dur="500"/>
                                        <p:tgtEl>
                                          <p:spTgt spid="6">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10" end="10"/>
                                            </p:txEl>
                                          </p:spTgt>
                                        </p:tgtEl>
                                        <p:attrNameLst>
                                          <p:attrName>style.visibility</p:attrName>
                                        </p:attrNameLst>
                                      </p:cBhvr>
                                      <p:to>
                                        <p:strVal val="visible"/>
                                      </p:to>
                                    </p:set>
                                    <p:animEffect transition="in" filter="blinds(horizontal)">
                                      <p:cBhvr>
                                        <p:cTn id="36" dur="500"/>
                                        <p:tgtEl>
                                          <p:spTgt spid="6">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1" end="11"/>
                                            </p:txEl>
                                          </p:spTgt>
                                        </p:tgtEl>
                                        <p:attrNameLst>
                                          <p:attrName>style.visibility</p:attrName>
                                        </p:attrNameLst>
                                      </p:cBhvr>
                                      <p:to>
                                        <p:strVal val="visible"/>
                                      </p:to>
                                    </p:set>
                                    <p:animEffect transition="in" filter="blinds(horizontal)">
                                      <p:cBhvr>
                                        <p:cTn id="39"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48</a:t>
            </a:fld>
            <a:endParaRPr lang="en-US" dirty="0">
              <a:solidFill>
                <a:schemeClr val="bg2"/>
              </a:solidFill>
            </a:endParaRPr>
          </a:p>
        </p:txBody>
      </p:sp>
      <p:sp>
        <p:nvSpPr>
          <p:cNvPr id="6" name="Rectangle 3"/>
          <p:cNvSpPr txBox="1">
            <a:spLocks noChangeArrowheads="1"/>
          </p:cNvSpPr>
          <p:nvPr/>
        </p:nvSpPr>
        <p:spPr bwMode="auto">
          <a:xfrm>
            <a:off x="152400" y="838200"/>
            <a:ext cx="8991600" cy="6019800"/>
          </a:xfrm>
          <a:prstGeom prst="rect">
            <a:avLst/>
          </a:prstGeom>
          <a:noFill/>
          <a:ln w="9525">
            <a:noFill/>
            <a:miter lim="800000"/>
            <a:headEnd/>
            <a:tailEnd/>
          </a:ln>
        </p:spPr>
        <p:txBody>
          <a:bodyPr/>
          <a:lstStyle/>
          <a:p>
            <a:pPr marL="457200" indent="-457200" algn="l">
              <a:spcBef>
                <a:spcPct val="20000"/>
              </a:spcBef>
              <a:buFontTx/>
              <a:buAutoNum type="arabicPeriod"/>
              <a:defRPr/>
            </a:pPr>
            <a:r>
              <a:rPr lang="en-US" sz="2000" b="1" kern="0" dirty="0">
                <a:latin typeface="Microsoft Sans Serif" pitchFamily="34" charset="0"/>
              </a:rPr>
              <a:t>Describe the main components of the climate system and their key roles for Earth’s climate.  (15%)</a:t>
            </a:r>
          </a:p>
          <a:p>
            <a:pPr marL="457200" indent="-457200" algn="l">
              <a:spcBef>
                <a:spcPct val="20000"/>
              </a:spcBef>
              <a:buFontTx/>
              <a:buAutoNum type="arabicPeriod"/>
              <a:defRPr/>
            </a:pPr>
            <a:r>
              <a:rPr lang="en-US" sz="2000" b="1" kern="0" dirty="0">
                <a:latin typeface="Microsoft Sans Serif" pitchFamily="34" charset="0"/>
              </a:rPr>
              <a:t>What are the typical value range and spatial patterns of the sea surface temperature (SST) and sea surface salinity (SSS) in world’s oceans? What determine these spatial variations in SST and SSS? (15%)</a:t>
            </a:r>
          </a:p>
          <a:p>
            <a:pPr marL="457200" indent="-457200" algn="l">
              <a:spcBef>
                <a:spcPct val="20000"/>
              </a:spcBef>
              <a:buAutoNum type="arabicPeriod"/>
              <a:defRPr/>
            </a:pPr>
            <a:r>
              <a:rPr lang="en-US" sz="2000" b="1" kern="0" dirty="0">
                <a:latin typeface="Microsoft Sans Serif" pitchFamily="34" charset="0"/>
              </a:rPr>
              <a:t>What are the main controls on Earth’s mean surface temperature? How do they affect Earth’s temperature and what can influence these controls? (20%)</a:t>
            </a:r>
          </a:p>
          <a:p>
            <a:pPr marL="457200" indent="-457200" algn="l">
              <a:spcBef>
                <a:spcPct val="20000"/>
              </a:spcBef>
              <a:buAutoNum type="arabicPeriod"/>
              <a:defRPr/>
            </a:pPr>
            <a:r>
              <a:rPr lang="en-US" sz="2000" b="1" kern="0" dirty="0">
                <a:latin typeface="Microsoft Sans Serif" pitchFamily="34" charset="0"/>
              </a:rPr>
              <a:t>How have Earth’s temperature and CO</a:t>
            </a:r>
            <a:r>
              <a:rPr lang="en-US" sz="2000" b="1" kern="0" baseline="-25000" dirty="0">
                <a:latin typeface="Microsoft Sans Serif" pitchFamily="34" charset="0"/>
              </a:rPr>
              <a:t>2</a:t>
            </a:r>
            <a:r>
              <a:rPr lang="en-US" sz="2000" b="1" kern="0" dirty="0">
                <a:latin typeface="Microsoft Sans Serif" pitchFamily="34" charset="0"/>
              </a:rPr>
              <a:t> levels changed over the last 500 million years? (10%)</a:t>
            </a:r>
          </a:p>
          <a:p>
            <a:pPr marL="457200" indent="-457200" algn="l">
              <a:spcBef>
                <a:spcPct val="20000"/>
              </a:spcBef>
              <a:buAutoNum type="arabicPeriod"/>
              <a:defRPr/>
            </a:pPr>
            <a:r>
              <a:rPr lang="en-US" sz="2000" b="1" kern="0" dirty="0">
                <a:latin typeface="Microsoft Sans Serif" pitchFamily="34" charset="0"/>
              </a:rPr>
              <a:t>Describe the main processes that control atmospheric CO</a:t>
            </a:r>
            <a:r>
              <a:rPr lang="en-US" sz="2000" b="1" kern="0" baseline="-25000" dirty="0">
                <a:latin typeface="Microsoft Sans Serif" pitchFamily="34" charset="0"/>
              </a:rPr>
              <a:t>2</a:t>
            </a:r>
            <a:r>
              <a:rPr lang="en-US" sz="2000" b="1" kern="0" dirty="0">
                <a:latin typeface="Microsoft Sans Serif" pitchFamily="34" charset="0"/>
              </a:rPr>
              <a:t> levels on geological time scales. (20%)</a:t>
            </a:r>
          </a:p>
          <a:p>
            <a:pPr marL="457200" indent="-457200" algn="l">
              <a:spcBef>
                <a:spcPct val="20000"/>
              </a:spcBef>
              <a:buAutoNum type="arabicPeriod"/>
              <a:defRPr/>
            </a:pPr>
            <a:r>
              <a:rPr lang="en-US" sz="2000" b="1" kern="0" dirty="0">
                <a:latin typeface="Microsoft Sans Serif" pitchFamily="34" charset="0"/>
              </a:rPr>
              <a:t>What is the Milankovitch theory and how does it explain ice age cycles? (20%)</a:t>
            </a:r>
          </a:p>
          <a:p>
            <a:pPr marL="457200" indent="-457200" algn="l">
              <a:spcBef>
                <a:spcPct val="20000"/>
              </a:spcBef>
              <a:defRPr/>
            </a:pPr>
            <a:endParaRPr lang="en-US" sz="2400" b="1" kern="0" dirty="0">
              <a:solidFill>
                <a:schemeClr val="tx2"/>
              </a:solidFill>
              <a:latin typeface="Microsoft Sans Serif" pitchFamily="34" charset="0"/>
            </a:endParaRPr>
          </a:p>
          <a:p>
            <a:pPr marL="457200" indent="-457200" algn="l">
              <a:spcBef>
                <a:spcPct val="20000"/>
              </a:spcBef>
              <a:defRPr/>
            </a:pPr>
            <a:r>
              <a:rPr lang="en-US" sz="2400" b="1" kern="0" dirty="0">
                <a:solidFill>
                  <a:schemeClr val="tx2"/>
                </a:solidFill>
                <a:latin typeface="Microsoft Sans Serif" pitchFamily="34" charset="0"/>
              </a:rPr>
              <a:t>Due  in one week. Please be concise but cover all major aspects.</a:t>
            </a:r>
          </a:p>
          <a:p>
            <a:pPr marL="457200" indent="-457200" algn="l">
              <a:spcBef>
                <a:spcPct val="20000"/>
              </a:spcBef>
              <a:defRPr/>
            </a:pPr>
            <a:r>
              <a:rPr lang="en-US" b="1" kern="0" dirty="0">
                <a:latin typeface="Microsoft Sans Serif" pitchFamily="34" charset="0"/>
              </a:rPr>
              <a:t> </a:t>
            </a:r>
          </a:p>
          <a:p>
            <a:pPr marL="800100" lvl="1" indent="-342900" algn="l">
              <a:spcBef>
                <a:spcPct val="20000"/>
              </a:spcBef>
              <a:buFontTx/>
              <a:buChar char="-"/>
              <a:defRPr/>
            </a:pPr>
            <a:endParaRPr lang="en-US" sz="1600" b="1" kern="0" dirty="0">
              <a:latin typeface="Microsoft Sans Serif" pitchFamily="34" charset="0"/>
            </a:endParaRPr>
          </a:p>
          <a:p>
            <a:pPr marL="800100" lvl="1" indent="-342900" algn="l">
              <a:spcBef>
                <a:spcPct val="20000"/>
              </a:spcBef>
              <a:defRPr/>
            </a:pPr>
            <a:endParaRPr lang="en-US" sz="1600" b="1" kern="0" dirty="0">
              <a:latin typeface="Microsoft Sans Serif" pitchFamily="34" charset="0"/>
            </a:endParaRPr>
          </a:p>
        </p:txBody>
      </p:sp>
      <p:sp>
        <p:nvSpPr>
          <p:cNvPr id="7" name="Line 4"/>
          <p:cNvSpPr>
            <a:spLocks noChangeShapeType="1"/>
          </p:cNvSpPr>
          <p:nvPr/>
        </p:nvSpPr>
        <p:spPr bwMode="auto">
          <a:xfrm>
            <a:off x="0" y="762000"/>
            <a:ext cx="9144000" cy="0"/>
          </a:xfrm>
          <a:prstGeom prst="line">
            <a:avLst/>
          </a:prstGeom>
          <a:noFill/>
          <a:ln w="31750">
            <a:solidFill>
              <a:schemeClr val="accent1"/>
            </a:solidFill>
            <a:round/>
            <a:headEnd/>
            <a:tailEnd/>
          </a:ln>
        </p:spPr>
        <p:txBody>
          <a:bodyPr anchor="ctr"/>
          <a:lstStyle/>
          <a:p>
            <a:endParaRPr lang="en-US"/>
          </a:p>
        </p:txBody>
      </p:sp>
      <p:sp>
        <p:nvSpPr>
          <p:cNvPr id="8" name="Rectangle 2"/>
          <p:cNvSpPr txBox="1">
            <a:spLocks noChangeArrowheads="1"/>
          </p:cNvSpPr>
          <p:nvPr/>
        </p:nvSpPr>
        <p:spPr>
          <a:xfrm>
            <a:off x="-76200" y="-457200"/>
            <a:ext cx="9144000" cy="1143000"/>
          </a:xfrm>
          <a:prstGeom prst="rect">
            <a:avLst/>
          </a:prstGeom>
          <a:effectLst>
            <a:outerShdw blurRad="50800" dist="38100" dir="2700000" algn="tl" rotWithShape="0">
              <a:prstClr val="black"/>
            </a:outerShdw>
          </a:effectLst>
        </p:spPr>
        <p:txBody>
          <a:bodyPr/>
          <a:lstStyle/>
          <a:p>
            <a:pPr>
              <a:defRPr/>
            </a:pPr>
            <a:endParaRPr lang="en-US" sz="3600" b="1" kern="0" dirty="0">
              <a:solidFill>
                <a:srgbClr val="FF3300"/>
              </a:solidFill>
              <a:latin typeface="Arial" charset="0"/>
              <a:ea typeface="SimSun" pitchFamily="2" charset="-122"/>
            </a:endParaRPr>
          </a:p>
          <a:p>
            <a:pPr>
              <a:defRPr/>
            </a:pPr>
            <a:r>
              <a:rPr lang="en-US" sz="3600" b="1" kern="0" dirty="0">
                <a:solidFill>
                  <a:srgbClr val="FF3300"/>
                </a:solidFill>
                <a:latin typeface="Arial" charset="0"/>
                <a:ea typeface="SimSun" pitchFamily="2" charset="-122"/>
              </a:rPr>
              <a:t>Homework Assignments:   </a:t>
            </a:r>
          </a:p>
        </p:txBody>
      </p:sp>
    </p:spTree>
    <p:extLst>
      <p:ext uri="{BB962C8B-B14F-4D97-AF65-F5344CB8AC3E}">
        <p14:creationId xmlns:p14="http://schemas.microsoft.com/office/powerpoint/2010/main" val="341231527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500"/>
                                        <p:tgtEl>
                                          <p:spTgt spid="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linds(horizontal)">
                                      <p:cBhvr>
                                        <p:cTn id="13" dur="500"/>
                                        <p:tgtEl>
                                          <p:spTgt spid="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linds(horizontal)">
                                      <p:cBhvr>
                                        <p:cTn id="16" dur="500"/>
                                        <p:tgtEl>
                                          <p:spTgt spid="6">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linds(horizontal)">
                                      <p:cBhvr>
                                        <p:cTn id="19" dur="500"/>
                                        <p:tgtEl>
                                          <p:spTgt spid="6">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Effect transition="in" filter="blinds(horizontal)">
                                      <p:cBhvr>
                                        <p:cTn id="25" dur="500"/>
                                        <p:tgtEl>
                                          <p:spTgt spid="6">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blinds(horizontal)">
                                      <p:cBhvr>
                                        <p:cTn id="2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505325" y="5268913"/>
            <a:ext cx="184150" cy="396875"/>
          </a:xfrm>
          <a:prstGeom prst="rect">
            <a:avLst/>
          </a:prstGeom>
          <a:noFill/>
          <a:ln w="25400">
            <a:noFill/>
            <a:miter lim="800000"/>
            <a:headEnd/>
            <a:tailEnd/>
          </a:ln>
        </p:spPr>
        <p:txBody>
          <a:bodyPr wrap="none">
            <a:spAutoFit/>
          </a:bodyPr>
          <a:lstStyle/>
          <a:p>
            <a:endParaRPr lang="en-US" sz="2000" b="1">
              <a:latin typeface="Arial" charset="0"/>
            </a:endParaRPr>
          </a:p>
        </p:txBody>
      </p:sp>
      <p:sp>
        <p:nvSpPr>
          <p:cNvPr id="13" name="Slide Number Placeholder 12"/>
          <p:cNvSpPr>
            <a:spLocks noGrp="1"/>
          </p:cNvSpPr>
          <p:nvPr>
            <p:ph type="sldNum" sz="quarter" idx="12"/>
          </p:nvPr>
        </p:nvSpPr>
        <p:spPr>
          <a:xfrm>
            <a:off x="7086600" y="6781800"/>
            <a:ext cx="1905000" cy="457200"/>
          </a:xfrm>
        </p:spPr>
        <p:txBody>
          <a:bodyPr/>
          <a:lstStyle/>
          <a:p>
            <a:pPr>
              <a:defRPr/>
            </a:pPr>
            <a:fld id="{11004247-48B2-4E85-AE06-0779406BEB7B}" type="slidenum">
              <a:rPr lang="en-US" smtClean="0">
                <a:solidFill>
                  <a:schemeClr val="bg2"/>
                </a:solidFill>
              </a:rPr>
              <a:pPr>
                <a:defRPr/>
              </a:pPr>
              <a:t>49</a:t>
            </a:fld>
            <a:endParaRPr lang="en-US" dirty="0">
              <a:solidFill>
                <a:schemeClr val="bg2"/>
              </a:solidFill>
            </a:endParaRPr>
          </a:p>
        </p:txBody>
      </p:sp>
      <p:sp>
        <p:nvSpPr>
          <p:cNvPr id="8" name="Rectangle 2"/>
          <p:cNvSpPr txBox="1">
            <a:spLocks noChangeArrowheads="1"/>
          </p:cNvSpPr>
          <p:nvPr/>
        </p:nvSpPr>
        <p:spPr>
          <a:xfrm>
            <a:off x="-76200" y="381000"/>
            <a:ext cx="9144000" cy="1143000"/>
          </a:xfrm>
          <a:prstGeom prst="rect">
            <a:avLst/>
          </a:prstGeom>
          <a:effectLst>
            <a:outerShdw blurRad="50800" dist="38100" dir="2700000" algn="tl" rotWithShape="0">
              <a:prstClr val="black"/>
            </a:outerShdw>
          </a:effectLst>
        </p:spPr>
        <p:txBody>
          <a:bodyPr/>
          <a:lstStyle/>
          <a:p>
            <a:pPr algn="l">
              <a:defRPr/>
            </a:pPr>
            <a:r>
              <a:rPr lang="en-US" b="1" kern="0" dirty="0">
                <a:solidFill>
                  <a:srgbClr val="FF3300"/>
                </a:solidFill>
                <a:latin typeface="Arial" charset="0"/>
                <a:ea typeface="SimSun" pitchFamily="2" charset="-122"/>
              </a:rPr>
              <a:t>    </a:t>
            </a:r>
            <a:r>
              <a:rPr lang="en-US" sz="2400" b="1" kern="0" dirty="0">
                <a:solidFill>
                  <a:schemeClr val="accent1"/>
                </a:solidFill>
                <a:latin typeface="Arial" charset="0"/>
                <a:ea typeface="SimSun" pitchFamily="2" charset="-122"/>
              </a:rPr>
              <a:t>Next Lecture: </a:t>
            </a:r>
            <a:endParaRPr lang="en-US" b="1" kern="0" dirty="0">
              <a:solidFill>
                <a:schemeClr val="accent1"/>
              </a:solidFill>
              <a:latin typeface="Arial" charset="0"/>
              <a:ea typeface="SimSun" pitchFamily="2" charset="-122"/>
            </a:endParaRPr>
          </a:p>
          <a:p>
            <a:pPr>
              <a:defRPr/>
            </a:pPr>
            <a:r>
              <a:rPr lang="en-US" sz="3200" b="1" kern="0" dirty="0">
                <a:solidFill>
                  <a:srgbClr val="FF3300"/>
                </a:solidFill>
                <a:latin typeface="Arial" charset="0"/>
                <a:ea typeface="SimSun" pitchFamily="2" charset="-122"/>
              </a:rPr>
              <a:t>Global Energy Balance  </a:t>
            </a:r>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94" name="Picture 6" descr="http://www.geo.ucalgary.ca/%7Emacrae/timescale/time_scale.gif"/>
          <p:cNvPicPr>
            <a:picLocks noChangeAspect="1" noChangeArrowheads="1"/>
          </p:cNvPicPr>
          <p:nvPr/>
        </p:nvPicPr>
        <p:blipFill>
          <a:blip r:embed="rId2" cstate="print"/>
          <a:srcRect/>
          <a:stretch>
            <a:fillRect/>
          </a:stretch>
        </p:blipFill>
        <p:spPr bwMode="auto">
          <a:xfrm>
            <a:off x="381000" y="457200"/>
            <a:ext cx="8153400" cy="6300356"/>
          </a:xfrm>
          <a:prstGeom prst="rect">
            <a:avLst/>
          </a:prstGeom>
          <a:noFill/>
        </p:spPr>
      </p:pic>
      <p:sp>
        <p:nvSpPr>
          <p:cNvPr id="5" name="Rectangle 2"/>
          <p:cNvSpPr txBox="1">
            <a:spLocks noChangeArrowheads="1"/>
          </p:cNvSpPr>
          <p:nvPr/>
        </p:nvSpPr>
        <p:spPr>
          <a:xfrm>
            <a:off x="-304800" y="-70022"/>
            <a:ext cx="9144000" cy="685800"/>
          </a:xfrm>
          <a:prstGeom prst="rect">
            <a:avLst/>
          </a:prstGeom>
          <a:effectLst>
            <a:outerShdw blurRad="50800" dist="38100" dir="2700000" algn="tl" rotWithShape="0">
              <a:prstClr val="black"/>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rPr>
              <a:t>Geological Time </a:t>
            </a:r>
            <a:r>
              <a:rPr lang="en-US" b="1" kern="0" dirty="0">
                <a:solidFill>
                  <a:schemeClr val="tx2"/>
                </a:solidFill>
                <a:latin typeface="Arial" charset="0"/>
                <a:ea typeface="SimSun" pitchFamily="2" charset="-122"/>
                <a:cs typeface="+mj-cs"/>
              </a:rPr>
              <a:t>Table  </a:t>
            </a:r>
            <a:r>
              <a:rPr kumimoji="0" lang="en-US" b="1" i="0" u="none" strike="noStrike" kern="0" cap="none" spc="0" normalizeH="0" baseline="0" noProof="0" dirty="0">
                <a:ln>
                  <a:noFill/>
                </a:ln>
                <a:solidFill>
                  <a:schemeClr val="tx2"/>
                </a:solidFill>
                <a:effectLst/>
                <a:uLnTx/>
                <a:uFillTx/>
                <a:latin typeface="Arial" charset="0"/>
                <a:ea typeface="SimSun" pitchFamily="2" charset="-122"/>
                <a:cs typeface="+mj-cs"/>
              </a:rPr>
              <a:t> </a:t>
            </a:r>
          </a:p>
        </p:txBody>
      </p:sp>
      <p:sp>
        <p:nvSpPr>
          <p:cNvPr id="6" name="Line 4"/>
          <p:cNvSpPr>
            <a:spLocks noChangeShapeType="1"/>
          </p:cNvSpPr>
          <p:nvPr/>
        </p:nvSpPr>
        <p:spPr bwMode="auto">
          <a:xfrm>
            <a:off x="0" y="457200"/>
            <a:ext cx="9144000" cy="0"/>
          </a:xfrm>
          <a:prstGeom prst="line">
            <a:avLst/>
          </a:prstGeom>
          <a:noFill/>
          <a:ln w="31750">
            <a:solidFill>
              <a:schemeClr val="accent1"/>
            </a:solidFill>
            <a:round/>
            <a:headEnd/>
            <a:tailEnd/>
          </a:ln>
        </p:spPr>
        <p:txBody>
          <a:bodyPr anchor="ctr"/>
          <a:lstStyle/>
          <a:p>
            <a:endParaRPr lang="en-US"/>
          </a:p>
        </p:txBody>
      </p:sp>
      <p:sp>
        <p:nvSpPr>
          <p:cNvPr id="7" name="Oval 6"/>
          <p:cNvSpPr/>
          <p:nvPr/>
        </p:nvSpPr>
        <p:spPr bwMode="auto">
          <a:xfrm>
            <a:off x="7473778" y="780534"/>
            <a:ext cx="1371600" cy="304800"/>
          </a:xfrm>
          <a:prstGeom prst="ellipse">
            <a:avLst/>
          </a:prstGeom>
          <a:noFill/>
          <a:ln w="3810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8" name="TextBox 7"/>
          <p:cNvSpPr txBox="1"/>
          <p:nvPr/>
        </p:nvSpPr>
        <p:spPr>
          <a:xfrm>
            <a:off x="-50976" y="6367046"/>
            <a:ext cx="1053494" cy="338554"/>
          </a:xfrm>
          <a:prstGeom prst="rect">
            <a:avLst/>
          </a:prstGeom>
          <a:noFill/>
        </p:spPr>
        <p:txBody>
          <a:bodyPr wrap="none" rtlCol="0">
            <a:spAutoFit/>
          </a:bodyPr>
          <a:lstStyle/>
          <a:p>
            <a:r>
              <a:rPr lang="en-US" sz="1600" b="1" dirty="0">
                <a:solidFill>
                  <a:schemeClr val="tx2"/>
                </a:solidFill>
              </a:rPr>
              <a:t>Earth Birth</a:t>
            </a:r>
          </a:p>
        </p:txBody>
      </p:sp>
      <p:sp>
        <p:nvSpPr>
          <p:cNvPr id="9" name="TextBox 8"/>
          <p:cNvSpPr txBox="1"/>
          <p:nvPr/>
        </p:nvSpPr>
        <p:spPr>
          <a:xfrm>
            <a:off x="4144513" y="2209800"/>
            <a:ext cx="1051891" cy="338554"/>
          </a:xfrm>
          <a:prstGeom prst="rect">
            <a:avLst/>
          </a:prstGeom>
          <a:noFill/>
        </p:spPr>
        <p:txBody>
          <a:bodyPr wrap="none" rtlCol="0">
            <a:spAutoFit/>
          </a:bodyPr>
          <a:lstStyle/>
          <a:p>
            <a:r>
              <a:rPr lang="en-US" sz="1600" b="1" dirty="0">
                <a:solidFill>
                  <a:schemeClr val="tx2"/>
                </a:solidFill>
              </a:rPr>
              <a:t>Dinosaurs </a:t>
            </a:r>
          </a:p>
        </p:txBody>
      </p:sp>
      <p:sp>
        <p:nvSpPr>
          <p:cNvPr id="10" name="TextBox 9"/>
          <p:cNvSpPr txBox="1"/>
          <p:nvPr/>
        </p:nvSpPr>
        <p:spPr>
          <a:xfrm>
            <a:off x="4059945" y="4462046"/>
            <a:ext cx="1502655" cy="338554"/>
          </a:xfrm>
          <a:prstGeom prst="rect">
            <a:avLst/>
          </a:prstGeom>
          <a:noFill/>
        </p:spPr>
        <p:txBody>
          <a:bodyPr wrap="none" rtlCol="0">
            <a:spAutoFit/>
          </a:bodyPr>
          <a:lstStyle/>
          <a:p>
            <a:r>
              <a:rPr lang="en-US" sz="1600" b="1" dirty="0">
                <a:solidFill>
                  <a:schemeClr val="tx2"/>
                </a:solidFill>
              </a:rPr>
              <a:t>Plants Appeared</a:t>
            </a:r>
          </a:p>
        </p:txBody>
      </p:sp>
      <p:sp>
        <p:nvSpPr>
          <p:cNvPr id="11" name="TextBox 10"/>
          <p:cNvSpPr txBox="1"/>
          <p:nvPr/>
        </p:nvSpPr>
        <p:spPr>
          <a:xfrm>
            <a:off x="-26961" y="5004488"/>
            <a:ext cx="1042273" cy="338554"/>
          </a:xfrm>
          <a:prstGeom prst="rect">
            <a:avLst/>
          </a:prstGeom>
          <a:noFill/>
        </p:spPr>
        <p:txBody>
          <a:bodyPr wrap="none" rtlCol="0">
            <a:spAutoFit/>
          </a:bodyPr>
          <a:lstStyle/>
          <a:p>
            <a:r>
              <a:rPr lang="en-US" sz="1600" b="1" dirty="0">
                <a:solidFill>
                  <a:schemeClr val="tx2"/>
                </a:solidFill>
              </a:rPr>
              <a:t>Life Began</a:t>
            </a:r>
          </a:p>
        </p:txBody>
      </p:sp>
      <p:sp>
        <p:nvSpPr>
          <p:cNvPr id="12" name="Rectangle 11"/>
          <p:cNvSpPr/>
          <p:nvPr/>
        </p:nvSpPr>
        <p:spPr bwMode="auto">
          <a:xfrm>
            <a:off x="3429000" y="533400"/>
            <a:ext cx="4191000" cy="381000"/>
          </a:xfrm>
          <a:prstGeom prst="rect">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2" name="Rectangle 1"/>
          <p:cNvSpPr/>
          <p:nvPr/>
        </p:nvSpPr>
        <p:spPr bwMode="auto">
          <a:xfrm>
            <a:off x="2819400" y="457200"/>
            <a:ext cx="2667000" cy="6300356"/>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13" name="Rectangle 12"/>
          <p:cNvSpPr/>
          <p:nvPr/>
        </p:nvSpPr>
        <p:spPr bwMode="auto">
          <a:xfrm>
            <a:off x="5498197" y="457200"/>
            <a:ext cx="3362347" cy="6300356"/>
          </a:xfrm>
          <a:prstGeom prst="rect">
            <a:avLst/>
          </a:prstGeom>
          <a:solidFill>
            <a:schemeClr val="tx1"/>
          </a:solidFill>
          <a:ln w="31750" cap="flat" cmpd="sng" algn="ctr">
            <a:no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6</a:t>
            </a:fld>
            <a:endParaRPr lang="en-US"/>
          </a:p>
        </p:txBody>
      </p:sp>
      <p:pic>
        <p:nvPicPr>
          <p:cNvPr id="351234" name="Picture 2" descr="http://fc02.deviantart.net/fs71/i/2012/039/1/4/geological_timeline_chart_by_andyckh-d4p1g1s.jpg"/>
          <p:cNvPicPr>
            <a:picLocks noChangeAspect="1" noChangeArrowheads="1"/>
          </p:cNvPicPr>
          <p:nvPr/>
        </p:nvPicPr>
        <p:blipFill>
          <a:blip r:embed="rId2" cstate="print"/>
          <a:srcRect/>
          <a:stretch>
            <a:fillRect/>
          </a:stretch>
        </p:blipFill>
        <p:spPr bwMode="auto">
          <a:xfrm>
            <a:off x="1676400" y="35056"/>
            <a:ext cx="5562600" cy="6874432"/>
          </a:xfrm>
          <a:prstGeom prst="rect">
            <a:avLst/>
          </a:prstGeom>
          <a:noFill/>
        </p:spPr>
      </p:pic>
      <p:sp>
        <p:nvSpPr>
          <p:cNvPr id="7" name="TextBox 6"/>
          <p:cNvSpPr txBox="1"/>
          <p:nvPr/>
        </p:nvSpPr>
        <p:spPr>
          <a:xfrm>
            <a:off x="7086600" y="4267200"/>
            <a:ext cx="1502655" cy="338554"/>
          </a:xfrm>
          <a:prstGeom prst="rect">
            <a:avLst/>
          </a:prstGeom>
          <a:noFill/>
        </p:spPr>
        <p:txBody>
          <a:bodyPr wrap="none" rtlCol="0">
            <a:spAutoFit/>
          </a:bodyPr>
          <a:lstStyle/>
          <a:p>
            <a:r>
              <a:rPr lang="en-US" sz="1600" b="1" dirty="0">
                <a:solidFill>
                  <a:schemeClr val="tx2"/>
                </a:solidFill>
              </a:rPr>
              <a:t>Plants Appeared</a:t>
            </a:r>
          </a:p>
        </p:txBody>
      </p:sp>
      <p:sp>
        <p:nvSpPr>
          <p:cNvPr id="5" name="Rectangle 4"/>
          <p:cNvSpPr/>
          <p:nvPr/>
        </p:nvSpPr>
        <p:spPr bwMode="auto">
          <a:xfrm>
            <a:off x="3886200" y="685800"/>
            <a:ext cx="3276600" cy="533400"/>
          </a:xfrm>
          <a:prstGeom prst="rect">
            <a:avLst/>
          </a:prstGeom>
          <a:noFill/>
          <a:ln w="31750" cap="flat" cmpd="sng" algn="ctr">
            <a:solidFill>
              <a:schemeClr val="tx2"/>
            </a:solidFill>
            <a:prstDash val="solid"/>
            <a:round/>
            <a:headEnd type="none" w="med" len="med"/>
            <a:tailEnd type="triangle" w="med"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bg2"/>
              </a:solidFill>
              <a:effectLst/>
              <a:latin typeface="Arial Narrow" pitchFamily="34" charset="0"/>
            </a:endParaRPr>
          </a:p>
        </p:txBody>
      </p:sp>
      <p:sp>
        <p:nvSpPr>
          <p:cNvPr id="3" name="TextBox 2">
            <a:extLst>
              <a:ext uri="{FF2B5EF4-FFF2-40B4-BE49-F238E27FC236}">
                <a16:creationId xmlns:a16="http://schemas.microsoft.com/office/drawing/2014/main" id="{82B49441-E26D-7F30-D97E-269AFDA4EC8A}"/>
              </a:ext>
            </a:extLst>
          </p:cNvPr>
          <p:cNvSpPr txBox="1"/>
          <p:nvPr/>
        </p:nvSpPr>
        <p:spPr>
          <a:xfrm>
            <a:off x="7162800" y="773084"/>
            <a:ext cx="1778052" cy="338554"/>
          </a:xfrm>
          <a:prstGeom prst="rect">
            <a:avLst/>
          </a:prstGeom>
          <a:noFill/>
        </p:spPr>
        <p:txBody>
          <a:bodyPr wrap="none" rtlCol="0">
            <a:spAutoFit/>
          </a:bodyPr>
          <a:lstStyle/>
          <a:p>
            <a:r>
              <a:rPr lang="en-US" sz="1600" b="1" dirty="0">
                <a:solidFill>
                  <a:schemeClr val="tx2"/>
                </a:solidFill>
              </a:rPr>
              <a:t>Most studied period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1004247-48B2-4E85-AE06-0779406BEB7B}" type="slidenum">
              <a:rPr lang="en-US" smtClean="0"/>
              <a:pPr>
                <a:defRPr/>
              </a:pPr>
              <a:t>7</a:t>
            </a:fld>
            <a:endParaRPr lang="en-US"/>
          </a:p>
        </p:txBody>
      </p:sp>
      <p:pic>
        <p:nvPicPr>
          <p:cNvPr id="295938" name="Picture 2" descr="http://www.rocksinmyheadtoo.com/LifeEras.jpg"/>
          <p:cNvPicPr>
            <a:picLocks noChangeAspect="1" noChangeArrowheads="1"/>
          </p:cNvPicPr>
          <p:nvPr/>
        </p:nvPicPr>
        <p:blipFill>
          <a:blip r:embed="rId2" cstate="print"/>
          <a:srcRect/>
          <a:stretch>
            <a:fillRect/>
          </a:stretch>
        </p:blipFill>
        <p:spPr bwMode="auto">
          <a:xfrm>
            <a:off x="1764963" y="76200"/>
            <a:ext cx="5550237" cy="6781800"/>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File:Solar evolution (English).svg"/>
          <p:cNvPicPr>
            <a:picLocks noChangeAspect="1" noChangeArrowheads="1"/>
          </p:cNvPicPr>
          <p:nvPr/>
        </p:nvPicPr>
        <p:blipFill>
          <a:blip r:embed="rId3" cstate="print"/>
          <a:srcRect/>
          <a:stretch>
            <a:fillRect/>
          </a:stretch>
        </p:blipFill>
        <p:spPr bwMode="auto">
          <a:xfrm>
            <a:off x="304800" y="838200"/>
            <a:ext cx="8566608" cy="5791200"/>
          </a:xfrm>
          <a:prstGeom prst="rect">
            <a:avLst/>
          </a:prstGeom>
          <a:solidFill>
            <a:schemeClr val="tx1"/>
          </a:solidFill>
        </p:spPr>
      </p:pic>
      <p:sp>
        <p:nvSpPr>
          <p:cNvPr id="3" name="Rectangle 2"/>
          <p:cNvSpPr txBox="1">
            <a:spLocks noChangeArrowheads="1"/>
          </p:cNvSpPr>
          <p:nvPr/>
        </p:nvSpPr>
        <p:spPr>
          <a:xfrm>
            <a:off x="-152400" y="152400"/>
            <a:ext cx="9144000" cy="685800"/>
          </a:xfrm>
          <a:prstGeom prst="rect">
            <a:avLst/>
          </a:prstGeom>
          <a:effectLst>
            <a:outerShdw blurRad="50800" dist="38100" dir="2700000" algn="tl" rotWithShape="0">
              <a:prstClr val="black"/>
            </a:outerShdw>
          </a:effectLst>
        </p:spPr>
        <p:txBody>
          <a:bodyPr/>
          <a:lstStyle/>
          <a:p>
            <a:pPr>
              <a:defRPr/>
            </a:pPr>
            <a:r>
              <a:rPr lang="en-US" sz="3600" b="1" kern="0" dirty="0">
                <a:solidFill>
                  <a:srgbClr val="FF3300"/>
                </a:solidFill>
                <a:latin typeface="Arial" charset="0"/>
                <a:ea typeface="SimSun" pitchFamily="2" charset="-122"/>
              </a:rPr>
              <a:t>Evolution of the Sun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42" name="Picture 2"/>
          <p:cNvPicPr>
            <a:picLocks noChangeAspect="1" noChangeArrowheads="1"/>
          </p:cNvPicPr>
          <p:nvPr/>
        </p:nvPicPr>
        <p:blipFill>
          <a:blip r:embed="rId2" cstate="print"/>
          <a:srcRect/>
          <a:stretch>
            <a:fillRect/>
          </a:stretch>
        </p:blipFill>
        <p:spPr bwMode="auto">
          <a:xfrm>
            <a:off x="0" y="0"/>
            <a:ext cx="9158391"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Blank Presentation">
  <a:themeElements>
    <a:clrScheme name="">
      <a:dk1>
        <a:srgbClr val="000000"/>
      </a:dk1>
      <a:lt1>
        <a:srgbClr val="FFFFFF"/>
      </a:lt1>
      <a:dk2>
        <a:srgbClr val="3333CC"/>
      </a:dk2>
      <a:lt2>
        <a:srgbClr val="FF3300"/>
      </a:lt2>
      <a:accent1>
        <a:srgbClr val="00CCFF"/>
      </a:accent1>
      <a:accent2>
        <a:srgbClr val="00FFFF"/>
      </a:accent2>
      <a:accent3>
        <a:srgbClr val="ADADE2"/>
      </a:accent3>
      <a:accent4>
        <a:srgbClr val="DADADA"/>
      </a:accent4>
      <a:accent5>
        <a:srgbClr val="AAE2FF"/>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bg2"/>
          </a:solidFill>
          <a:prstDash val="solid"/>
          <a:round/>
          <a:headEnd type="none" w="med" len="med"/>
          <a:tailEnd type="triangle" w="med" len="sm"/>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800" b="0" i="0" u="none" strike="noStrike" cap="none" normalizeH="0" baseline="0" smtClean="0">
            <a:ln>
              <a:noFill/>
            </a:ln>
            <a:solidFill>
              <a:schemeClr val="bg2"/>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2"/>
          </a:solidFill>
          <a:prstDash val="solid"/>
          <a:round/>
          <a:headEnd type="none" w="med" len="med"/>
          <a:tailEnd type="triangle" w="med" len="sm"/>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bg2"/>
            </a:solidFill>
            <a:effectLst/>
            <a:latin typeface="Arial Narrow"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Office97\Templates\Blank Presentation.pot</Template>
  <TotalTime>37361</TotalTime>
  <Words>3375</Words>
  <Application>Microsoft Office PowerPoint</Application>
  <PresentationFormat>On-screen Show (4:3)</PresentationFormat>
  <Paragraphs>343</Paragraphs>
  <Slides>49</Slides>
  <Notes>24</Notes>
  <HiddenSlides>10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Arial Narrow</vt:lpstr>
      <vt:lpstr>Cambria Math</vt:lpstr>
      <vt:lpstr>Microsoft Sans Serif</vt:lpstr>
      <vt:lpstr>Open Sans</vt:lpstr>
      <vt:lpstr>Symbol</vt:lpstr>
      <vt:lpstr>Times New Roman</vt:lpstr>
      <vt:lpstr>Wingdings</vt:lpstr>
      <vt:lpstr>Blank Presentation</vt:lpstr>
      <vt:lpstr>16_Blank Presentation</vt:lpstr>
      <vt:lpstr>A ATM551: Fundamentals of Earth’s Climate, Lecture #3  The Evolution of Earth’s Climate  over its History </vt:lpstr>
      <vt:lpstr>Key points of Last Lecture </vt:lpstr>
      <vt:lpstr>PowerPoint Presentation</vt:lpstr>
      <vt:lpstr>Outline of Today’s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Ice Age</vt:lpstr>
      <vt:lpstr>Ice Age</vt:lpstr>
      <vt:lpstr>PowerPoint Presentation</vt:lpstr>
      <vt:lpstr>PowerPoint Presentation</vt:lpstr>
      <vt:lpstr>PowerPoint Presentation</vt:lpstr>
      <vt:lpstr>Earth’s Movements</vt:lpstr>
      <vt:lpstr>Earth’s Movements</vt:lpstr>
      <vt:lpstr>Earth’s Movements</vt:lpstr>
      <vt:lpstr>Earth’s Movements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points of Today’s Lecture </vt:lpstr>
      <vt:lpstr>PowerPoint Presentation</vt:lpstr>
      <vt:lpstr>PowerPoint Presentation</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Kevin Trenberth</dc:creator>
  <cp:lastModifiedBy>Dai, Aiguo</cp:lastModifiedBy>
  <cp:revision>793</cp:revision>
  <cp:lastPrinted>2001-10-12T22:50:52Z</cp:lastPrinted>
  <dcterms:created xsi:type="dcterms:W3CDTF">2001-07-28T22:10:26Z</dcterms:created>
  <dcterms:modified xsi:type="dcterms:W3CDTF">2024-03-07T19:23:19Z</dcterms:modified>
</cp:coreProperties>
</file>