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754" r:id="rId2"/>
    <p:sldMasterId id="2147483756" r:id="rId3"/>
    <p:sldMasterId id="2147483758" r:id="rId4"/>
    <p:sldMasterId id="2147483774" r:id="rId5"/>
    <p:sldMasterId id="2147483777" r:id="rId6"/>
  </p:sldMasterIdLst>
  <p:notesMasterIdLst>
    <p:notesMasterId r:id="rId62"/>
  </p:notesMasterIdLst>
  <p:handoutMasterIdLst>
    <p:handoutMasterId r:id="rId63"/>
  </p:handoutMasterIdLst>
  <p:sldIdLst>
    <p:sldId id="468" r:id="rId7"/>
    <p:sldId id="715" r:id="rId8"/>
    <p:sldId id="470" r:id="rId9"/>
    <p:sldId id="357" r:id="rId10"/>
    <p:sldId id="358" r:id="rId11"/>
    <p:sldId id="360" r:id="rId12"/>
    <p:sldId id="361" r:id="rId13"/>
    <p:sldId id="630" r:id="rId14"/>
    <p:sldId id="631" r:id="rId15"/>
    <p:sldId id="645" r:id="rId16"/>
    <p:sldId id="646" r:id="rId17"/>
    <p:sldId id="647" r:id="rId18"/>
    <p:sldId id="628" r:id="rId19"/>
    <p:sldId id="606" r:id="rId20"/>
    <p:sldId id="607" r:id="rId21"/>
    <p:sldId id="674" r:id="rId22"/>
    <p:sldId id="629" r:id="rId23"/>
    <p:sldId id="648" r:id="rId24"/>
    <p:sldId id="638" r:id="rId25"/>
    <p:sldId id="670" r:id="rId26"/>
    <p:sldId id="642" r:id="rId27"/>
    <p:sldId id="632" r:id="rId28"/>
    <p:sldId id="633" r:id="rId29"/>
    <p:sldId id="634" r:id="rId30"/>
    <p:sldId id="636" r:id="rId31"/>
    <p:sldId id="639" r:id="rId32"/>
    <p:sldId id="644" r:id="rId33"/>
    <p:sldId id="675" r:id="rId34"/>
    <p:sldId id="676" r:id="rId35"/>
    <p:sldId id="637" r:id="rId36"/>
    <p:sldId id="608" r:id="rId37"/>
    <p:sldId id="671" r:id="rId38"/>
    <p:sldId id="659" r:id="rId39"/>
    <p:sldId id="641" r:id="rId40"/>
    <p:sldId id="640" r:id="rId41"/>
    <p:sldId id="643" r:id="rId42"/>
    <p:sldId id="649" r:id="rId43"/>
    <p:sldId id="656" r:id="rId44"/>
    <p:sldId id="650" r:id="rId45"/>
    <p:sldId id="651" r:id="rId46"/>
    <p:sldId id="652" r:id="rId47"/>
    <p:sldId id="712" r:id="rId48"/>
    <p:sldId id="653" r:id="rId49"/>
    <p:sldId id="654" r:id="rId50"/>
    <p:sldId id="657" r:id="rId51"/>
    <p:sldId id="677" r:id="rId52"/>
    <p:sldId id="678" r:id="rId53"/>
    <p:sldId id="663" r:id="rId54"/>
    <p:sldId id="665" r:id="rId55"/>
    <p:sldId id="666" r:id="rId56"/>
    <p:sldId id="667" r:id="rId57"/>
    <p:sldId id="664" r:id="rId58"/>
    <p:sldId id="668" r:id="rId59"/>
    <p:sldId id="554" r:id="rId60"/>
    <p:sldId id="585" r:id="rId61"/>
  </p:sldIdLst>
  <p:sldSz cx="9144000" cy="6858000" type="screen4x3"/>
  <p:notesSz cx="7010400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7BE3E1"/>
    <a:srgbClr val="99CCFF"/>
    <a:srgbClr val="33CC33"/>
    <a:srgbClr val="00FF00"/>
    <a:srgbClr val="9933FF"/>
    <a:srgbClr val="9900CC"/>
    <a:srgbClr val="FF00FF"/>
    <a:srgbClr val="FF66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17" autoAdjust="0"/>
    <p:restoredTop sz="86802" autoAdjust="0"/>
  </p:normalViewPr>
  <p:slideViewPr>
    <p:cSldViewPr>
      <p:cViewPr varScale="1">
        <p:scale>
          <a:sx n="80" d="100"/>
          <a:sy n="80" d="100"/>
        </p:scale>
        <p:origin x="117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9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9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 b="1">
                <a:solidFill>
                  <a:srgbClr val="00FF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6688" y="0"/>
            <a:ext cx="30591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 b="1">
                <a:solidFill>
                  <a:srgbClr val="00FF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51900"/>
            <a:ext cx="305911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 b="1">
                <a:solidFill>
                  <a:srgbClr val="00FF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6688" y="8851900"/>
            <a:ext cx="3059112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 b="1">
                <a:solidFill>
                  <a:srgbClr val="00FF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87EB154-48BC-4DA2-AE95-F94BAB276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794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9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6688" y="0"/>
            <a:ext cx="30591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9825" y="687388"/>
            <a:ext cx="4679950" cy="3509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425950"/>
            <a:ext cx="5122863" cy="419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51900"/>
            <a:ext cx="305911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6688" y="8851900"/>
            <a:ext cx="3059112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FC439EA0-10C5-4545-84AF-D3416603D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593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Infrared" TargetMode="External"/><Relationship Id="rId3" Type="http://schemas.openxmlformats.org/officeDocument/2006/relationships/hyperlink" Target="https://en.wikipedia.org/wiki/Water" TargetMode="External"/><Relationship Id="rId7" Type="http://schemas.openxmlformats.org/officeDocument/2006/relationships/hyperlink" Target="https://en.wikipedia.org/wiki/Cirrus_cloud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Stratocumulus" TargetMode="External"/><Relationship Id="rId5" Type="http://schemas.openxmlformats.org/officeDocument/2006/relationships/hyperlink" Target="https://en.wikipedia.org/wiki/Zenith_angle" TargetMode="External"/><Relationship Id="rId4" Type="http://schemas.openxmlformats.org/officeDocument/2006/relationships/hyperlink" Target="https://en.wikipedia.org/wiki/Sun" TargetMode="External"/><Relationship Id="rId9" Type="http://schemas.openxmlformats.org/officeDocument/2006/relationships/hyperlink" Target="https://en.wikipedia.org/wiki/Greenhouse_effect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020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greenhouse effect!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12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1-layer</a:t>
            </a:r>
            <a:r>
              <a:rPr lang="en-US" baseline="0" dirty="0"/>
              <a:t> model is too simple and it ignores atmospheric absorption and reflection of sunlight. More layers are needed: </a:t>
            </a:r>
          </a:p>
          <a:p>
            <a:r>
              <a:rPr lang="en-US" baseline="0" dirty="0"/>
              <a:t>Ts^4 = (n+1)*Te^4,  n= no of atmospheric layers. Also, surface sensible and latent heat fluxes are important too, which reduces 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00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82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Besides using the </a:t>
            </a:r>
            <a:r>
              <a:rPr lang="en-US" dirty="0" err="1"/>
              <a:t>dTs</a:t>
            </a:r>
            <a:r>
              <a:rPr lang="en-US" dirty="0"/>
              <a:t> (=Ts</a:t>
            </a:r>
            <a:r>
              <a:rPr lang="en-US" baseline="0" dirty="0"/>
              <a:t> – Te) </a:t>
            </a:r>
            <a:r>
              <a:rPr lang="en-US" dirty="0"/>
              <a:t>difference, the upward LW radiation flux difference at the surface and TOA is another way to quantify the GHE.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29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Mainly due to more water vapor and its stronger greenhouse warming effect in the tropics.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25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85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Ice’s thermal reflectivity is ~4%,</a:t>
            </a:r>
            <a:r>
              <a:rPr lang="en-US" baseline="0" dirty="0"/>
              <a:t> much lower than its solar albedo of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24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Data used: TOA fluxes:</a:t>
            </a:r>
            <a:r>
              <a:rPr lang="en-US" baseline="0" dirty="0"/>
              <a:t> satellite obs. Other fluxes: atmospheric reanalyses.  LH: adjusted GPCP </a:t>
            </a:r>
            <a:endParaRPr lang="en-US" dirty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B1421C-38F6-43B7-8CA9-4D89FDDEFC9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4598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586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MW (megawatt) = 10</a:t>
            </a:r>
            <a:r>
              <a:rPr lang="en-US" baseline="30000" dirty="0"/>
              <a:t>6</a:t>
            </a:r>
            <a:r>
              <a:rPr lang="en-US" dirty="0"/>
              <a:t> W; GW (</a:t>
            </a:r>
            <a:r>
              <a:rPr lang="en-US" dirty="0" err="1"/>
              <a:t>Gigawatt</a:t>
            </a:r>
            <a:r>
              <a:rPr lang="en-US" dirty="0"/>
              <a:t>)= 10</a:t>
            </a:r>
            <a:r>
              <a:rPr lang="en-US" baseline="30000" dirty="0"/>
              <a:t>9</a:t>
            </a:r>
            <a:r>
              <a:rPr lang="en-US" dirty="0"/>
              <a:t>W;  PW</a:t>
            </a:r>
            <a:r>
              <a:rPr lang="en-US" baseline="0" dirty="0"/>
              <a:t> (</a:t>
            </a:r>
            <a:r>
              <a:rPr lang="en-US" baseline="0" dirty="0" err="1"/>
              <a:t>petawatt</a:t>
            </a:r>
            <a:r>
              <a:rPr lang="en-US" baseline="0" dirty="0"/>
              <a:t>) = 10</a:t>
            </a:r>
            <a:r>
              <a:rPr lang="en-US" baseline="30000" dirty="0"/>
              <a:t>15</a:t>
            </a:r>
            <a:r>
              <a:rPr lang="en-US" baseline="0" dirty="0"/>
              <a:t> W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5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439EA0-10C5-4545-84AF-D3416603DAC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59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915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731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Cp=1004</a:t>
            </a:r>
            <a:r>
              <a:rPr lang="en-US" baseline="0" dirty="0"/>
              <a:t> J/k/kg,  </a:t>
            </a:r>
            <a:r>
              <a:rPr lang="en-US" baseline="0" dirty="0" err="1"/>
              <a:t>Cv</a:t>
            </a:r>
            <a:r>
              <a:rPr lang="en-US" baseline="0" dirty="0"/>
              <a:t>=717 J/k/kg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764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059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999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498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31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3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0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</a:t>
            </a:r>
            <a:r>
              <a:rPr lang="en-US" baseline="0" dirty="0"/>
              <a:t> = actual distance from the Sun, </a:t>
            </a:r>
            <a:r>
              <a:rPr lang="en-US" baseline="0" dirty="0" err="1"/>
              <a:t>d_overBar</a:t>
            </a:r>
            <a:r>
              <a:rPr lang="en-US" baseline="0" dirty="0"/>
              <a:t> = the mean distance for which the flux density So is measured. </a:t>
            </a:r>
            <a:r>
              <a:rPr lang="en-US" baseline="0" dirty="0">
                <a:sym typeface="Symbol"/>
              </a:rPr>
              <a:t> = latitude,  = solar declination, h= hour angle = (12 - local solar time in hours)/24*360degree, </a:t>
            </a:r>
            <a:r>
              <a:rPr lang="en-US" baseline="0" dirty="0" err="1">
                <a:sym typeface="Symbol"/>
              </a:rPr>
              <a:t>ss</a:t>
            </a:r>
            <a:r>
              <a:rPr lang="en-US" baseline="0" dirty="0">
                <a:sym typeface="Symbol"/>
              </a:rPr>
              <a:t>=</a:t>
            </a:r>
            <a:r>
              <a:rPr lang="en-US" baseline="0" dirty="0" err="1">
                <a:sym typeface="Symbol"/>
              </a:rPr>
              <a:t>subsolar</a:t>
            </a:r>
            <a:r>
              <a:rPr lang="en-US" baseline="0" dirty="0">
                <a:sym typeface="Symbol"/>
              </a:rPr>
              <a:t> point (the point the Sun is right above your head).  Solar declination =23.5</a:t>
            </a:r>
            <a:r>
              <a:rPr lang="en-US" baseline="30000" dirty="0">
                <a:sym typeface="Symbol"/>
              </a:rPr>
              <a:t>o</a:t>
            </a:r>
            <a:r>
              <a:rPr lang="en-US" baseline="0" dirty="0">
                <a:sym typeface="Symbol"/>
              </a:rPr>
              <a:t> at summer solstice and -23.5</a:t>
            </a:r>
            <a:r>
              <a:rPr lang="en-US" baseline="30000" dirty="0">
                <a:sym typeface="Symbol"/>
              </a:rPr>
              <a:t>o</a:t>
            </a:r>
            <a:r>
              <a:rPr lang="en-US" baseline="0" dirty="0">
                <a:sym typeface="Symbol"/>
              </a:rPr>
              <a:t> at winter solstice. See Appendix A of Hartmann book for how to estimate  for each day of the year.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56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Dashed</a:t>
            </a:r>
            <a:r>
              <a:rPr lang="en-US" baseline="0" dirty="0"/>
              <a:t> line = </a:t>
            </a:r>
            <a:r>
              <a:rPr lang="en-US" baseline="0" dirty="0" err="1"/>
              <a:t>subsolar</a:t>
            </a:r>
            <a:r>
              <a:rPr lang="en-US" baseline="0" dirty="0"/>
              <a:t> point at noon (i.e. the Sun is directly over head at noon). h0 is the sunrise and sunset hour angle: cos(h0)=-tan</a:t>
            </a:r>
            <a:r>
              <a:rPr lang="en-US" baseline="0" dirty="0">
                <a:sym typeface="Symbol" panose="05050102010706020507" pitchFamily="18" charset="2"/>
              </a:rPr>
              <a:t> tan, where </a:t>
            </a:r>
            <a:r>
              <a:rPr lang="en-US" baseline="0" dirty="0"/>
              <a:t> </a:t>
            </a:r>
            <a:r>
              <a:rPr lang="en-US" baseline="0" dirty="0">
                <a:sym typeface="Symbol" panose="05050102010706020507" pitchFamily="18" charset="2"/>
              </a:rPr>
              <a:t> is the latitude, and  is the declination angle:  =  - s (zenith angle)</a:t>
            </a:r>
          </a:p>
          <a:p>
            <a:endParaRPr lang="en-US" baseline="0" dirty="0">
              <a:sym typeface="Symbol" panose="05050102010706020507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</a:t>
            </a:r>
            <a:r>
              <a:rPr lang="en-US" baseline="0" dirty="0"/>
              <a:t> = actual distance from the Sun, </a:t>
            </a:r>
            <a:r>
              <a:rPr lang="en-US" baseline="0" dirty="0" err="1"/>
              <a:t>d_overBar</a:t>
            </a:r>
            <a:r>
              <a:rPr lang="en-US" baseline="0" dirty="0"/>
              <a:t> = the mean distance for which the flux density So is measured. </a:t>
            </a:r>
            <a:r>
              <a:rPr lang="en-US" baseline="0" dirty="0">
                <a:sym typeface="Symbol"/>
              </a:rPr>
              <a:t> = latitude,  = solar declination, h= hour angle = (12 - local solar time in hours)/24*360degree, ss=subsolar point (the point the Sun is right above your head).  Solar declination =23.5</a:t>
            </a:r>
            <a:r>
              <a:rPr lang="en-US" baseline="30000" dirty="0">
                <a:sym typeface="Symbol"/>
              </a:rPr>
              <a:t>o</a:t>
            </a:r>
            <a:r>
              <a:rPr lang="en-US" baseline="0" dirty="0">
                <a:sym typeface="Symbol"/>
              </a:rPr>
              <a:t> at summer solstice and -23.5</a:t>
            </a:r>
            <a:r>
              <a:rPr lang="en-US" baseline="30000" dirty="0">
                <a:sym typeface="Symbol"/>
              </a:rPr>
              <a:t>o</a:t>
            </a:r>
            <a:r>
              <a:rPr lang="en-US" baseline="0" dirty="0">
                <a:sym typeface="Symbol"/>
              </a:rPr>
              <a:t> at winter solstice. See Appendix A of Hartmann book for how to estimate  for each day of the year.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243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67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Cloud albedo varies from less than 10% to more than 90% and depends on drop sizes, liquid </a:t>
            </a:r>
            <a:r>
              <a:rPr lang="en-US" sz="1200" b="0" i="0" u="none" strike="noStrike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  <a:hlinkClick r:id="rId3" tooltip="Water"/>
              </a:rPr>
              <a:t>water</a:t>
            </a:r>
            <a:r>
              <a:rPr lang="en-US" sz="1200" b="0" i="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 or ice content, thickness of the cloud, and the </a:t>
            </a:r>
            <a:r>
              <a:rPr lang="en-US" sz="1200" b="0" i="0" u="none" strike="noStrike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  <a:hlinkClick r:id="rId4" tooltip="Sun"/>
              </a:rPr>
              <a:t>sun</a:t>
            </a:r>
            <a:r>
              <a:rPr lang="en-US" sz="1200" b="0" i="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's </a:t>
            </a:r>
            <a:r>
              <a:rPr lang="en-US" sz="1200" b="0" i="0" u="none" strike="noStrike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  <a:hlinkClick r:id="rId5" tooltip="Zenith angle"/>
              </a:rPr>
              <a:t>zenith angle</a:t>
            </a:r>
            <a:r>
              <a:rPr lang="en-US" sz="1200" b="0" i="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. The smaller the drops and the greater the liquid water content, the greater the cloud albedo, if all other factors are the same.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Low, thick clouds (such as </a:t>
            </a:r>
            <a:r>
              <a:rPr lang="en-US" sz="1200" b="0" i="0" u="none" strike="noStrike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  <a:hlinkClick r:id="rId6" tooltip="Stratocumulus"/>
              </a:rPr>
              <a:t>stratocumulus</a:t>
            </a:r>
            <a:r>
              <a:rPr lang="en-US" sz="1200" b="0" i="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) primarily reflect incoming solar radiation, causing it to have a high albedo, whereas high, thin clouds (such as </a:t>
            </a:r>
            <a:r>
              <a:rPr lang="en-US" sz="1200" b="0" i="0" u="none" strike="noStrike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  <a:hlinkClick r:id="rId7" tooltip="Cirrus cloud"/>
              </a:rPr>
              <a:t>Cirrus</a:t>
            </a:r>
            <a:r>
              <a:rPr lang="en-US" sz="1200" b="0" i="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) tend to transmit it to the surface but then trap outgoing </a:t>
            </a:r>
            <a:r>
              <a:rPr lang="en-US" sz="1200" b="0" i="0" u="none" strike="noStrike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  <a:hlinkClick r:id="rId8" tooltip="Infrared"/>
              </a:rPr>
              <a:t>infrared</a:t>
            </a:r>
            <a:r>
              <a:rPr lang="en-US" sz="1200" b="0" i="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 radiation, causing it to have low albedo. It contributes to the </a:t>
            </a:r>
            <a:r>
              <a:rPr lang="en-US" sz="1200" b="0" i="0" u="none" strike="noStrike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  <a:hlinkClick r:id="rId9" tooltip="Greenhouse effect"/>
              </a:rPr>
              <a:t>greenhouse effect</a:t>
            </a:r>
            <a:r>
              <a:rPr lang="en-US" sz="1200" b="0" i="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358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1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04247-48B2-4E85-AE06-0779406BEB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09AFB-5D0F-4956-BF87-ED5447D49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9E512-8768-44F9-B024-BBCF7052B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04247-48B2-4E85-AE06-0779406BEB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8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16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68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09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259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07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255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851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319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67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16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5645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9510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E2252-DC90-4F93-A9C6-28482CF31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1306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9662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4358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366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A842F-4C99-4FF3-8840-EDECEE053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7E3C9-D458-47E9-BCCE-DA97E6E414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8E97C-CCD0-459D-99F7-2EC0432F17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640CD-6733-4245-94CF-37DCF0A05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D888B-6ABA-4BA3-9FCF-DC437E39B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A9076-AB29-4057-82A4-5F56B4C46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  <p:sldLayoutId id="2147483700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5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7" r:id="rId1"/>
    <p:sldLayoutId id="2147483776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9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5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398AD-8594-D945-A066-96D5DEE83FC4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8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474662"/>
            <a:ext cx="9144000" cy="1658938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1600" b="1" dirty="0">
                <a:solidFill>
                  <a:schemeClr val="accent6"/>
                </a:solidFill>
                <a:latin typeface="Arial" charset="0"/>
                <a:cs typeface="Times New Roman" pitchFamily="18" charset="0"/>
              </a:rPr>
              <a:t>A ATM551: </a:t>
            </a:r>
            <a:r>
              <a:rPr lang="en-US" sz="2000" b="1" dirty="0">
                <a:solidFill>
                  <a:schemeClr val="accent6"/>
                </a:solidFill>
                <a:latin typeface="Arial" charset="0"/>
                <a:cs typeface="Times New Roman" pitchFamily="18" charset="0"/>
              </a:rPr>
              <a:t>Fundamentals of Earth’s Climate, Lecture #5</a:t>
            </a:r>
            <a:br>
              <a:rPr lang="en-US" sz="2800" b="1" dirty="0">
                <a:latin typeface="Arial" charset="0"/>
                <a:cs typeface="Times New Roman" pitchFamily="18" charset="0"/>
              </a:rPr>
            </a:br>
            <a:r>
              <a:rPr lang="en-US" sz="4000" b="1" dirty="0">
                <a:latin typeface="Arial" charset="0"/>
                <a:cs typeface="Times New Roman" pitchFamily="18" charset="0"/>
              </a:rPr>
              <a:t>Global Energy Balance and</a:t>
            </a:r>
            <a:br>
              <a:rPr lang="en-US" sz="4000" b="1" dirty="0">
                <a:latin typeface="Arial" charset="0"/>
                <a:cs typeface="Times New Roman" pitchFamily="18" charset="0"/>
              </a:rPr>
            </a:br>
            <a:r>
              <a:rPr lang="en-US" sz="4000" b="1" dirty="0">
                <a:latin typeface="Arial" charset="0"/>
                <a:cs typeface="Times New Roman" pitchFamily="18" charset="0"/>
              </a:rPr>
              <a:t>Greenhouse Effect</a:t>
            </a:r>
            <a:endParaRPr lang="en-US" sz="4800" b="1" dirty="0">
              <a:latin typeface="Arial" charset="0"/>
              <a:ea typeface="SimSun" pitchFamily="2" charset="-122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304800" y="1752600"/>
            <a:ext cx="8410575" cy="3810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2800" b="1" dirty="0">
              <a:solidFill>
                <a:schemeClr val="tx2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8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24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24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6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6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6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Reading Materials: 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sz="16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chemeClr val="bg2"/>
                </a:solidFill>
                <a:latin typeface="Arial" charset="0"/>
                <a:cs typeface="Times New Roman" pitchFamily="18" charset="0"/>
              </a:rPr>
              <a:t>Chapter 2 of Hartmann GPC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chemeClr val="bg2"/>
                </a:solidFill>
                <a:latin typeface="Arial" charset="0"/>
                <a:cs typeface="Times New Roman" pitchFamily="18" charset="0"/>
              </a:rPr>
              <a:t>Or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chemeClr val="bg2"/>
                </a:solidFill>
                <a:latin typeface="Arial" charset="0"/>
                <a:cs typeface="Times New Roman" pitchFamily="18" charset="0"/>
              </a:rPr>
              <a:t>Chapter 3 of the AMS Textbook +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chemeClr val="bg2"/>
                </a:solidFill>
                <a:latin typeface="Arial" charset="0"/>
                <a:cs typeface="Times New Roman" pitchFamily="18" charset="0"/>
              </a:rPr>
              <a:t>Section 2.1 of the UCL Online textbook</a:t>
            </a:r>
            <a:endParaRPr lang="en-US" b="1" dirty="0">
              <a:solidFill>
                <a:schemeClr val="bg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800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800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2000" dirty="0">
              <a:latin typeface="Arial Narrow" pitchFamily="34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4964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1</a:t>
            </a:fld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81000"/>
            <a:ext cx="8655050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304177" y="1123890"/>
            <a:ext cx="4014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See section 2.7 of Hartmann GPC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A772D1-CDE4-4E4C-8804-42EE671C86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48"/>
          <a:stretch/>
        </p:blipFill>
        <p:spPr>
          <a:xfrm>
            <a:off x="7536337" y="457200"/>
            <a:ext cx="540863" cy="77152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"/>
            <a:ext cx="7772400" cy="56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-76200" y="4876800"/>
            <a:ext cx="784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  <a:sym typeface="Symbol"/>
              </a:rPr>
              <a:t> = latitude,  = solar declination, h= hour angle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2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914400"/>
            <a:ext cx="320678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381000" y="615309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Hour angle: Each hr from noon local solar time is 15</a:t>
            </a:r>
            <a:r>
              <a:rPr lang="en-US" sz="2000" b="1" baseline="30000" dirty="0">
                <a:solidFill>
                  <a:schemeClr val="tx2"/>
                </a:solidFill>
              </a:rPr>
              <a:t>o</a:t>
            </a:r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258049" name="Picture 1"/>
          <p:cNvPicPr>
            <a:picLocks noChangeAspect="1" noChangeArrowheads="1"/>
          </p:cNvPicPr>
          <p:nvPr/>
        </p:nvPicPr>
        <p:blipFill>
          <a:blip r:embed="rId5" cstate="print"/>
          <a:srcRect l="9808" t="19269" r="8457" b="20183"/>
          <a:stretch>
            <a:fillRect/>
          </a:stretch>
        </p:blipFill>
        <p:spPr bwMode="auto">
          <a:xfrm>
            <a:off x="228600" y="5638800"/>
            <a:ext cx="4445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437414" y="5698659"/>
            <a:ext cx="4137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, </a:t>
            </a:r>
            <a:r>
              <a:rPr lang="en-US" sz="2000" dirty="0"/>
              <a:t>where </a:t>
            </a:r>
            <a:r>
              <a:rPr lang="en-US" sz="1600" b="1" dirty="0"/>
              <a:t>NDAY</a:t>
            </a:r>
            <a:r>
              <a:rPr lang="en-US" sz="2000" dirty="0"/>
              <a:t>= day of the year, 1 for Jan. 1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0"/>
            <a:ext cx="7089775" cy="190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1911333"/>
            <a:ext cx="5635626" cy="4489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08108" y="1659579"/>
            <a:ext cx="2450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at TOA in W m</a:t>
            </a:r>
            <a:r>
              <a:rPr lang="en-US" sz="2400" b="1" baseline="30000" dirty="0">
                <a:latin typeface="Arial" pitchFamily="34" charset="0"/>
                <a:cs typeface="Arial" pitchFamily="34" charset="0"/>
              </a:rPr>
              <a:t>-2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69676" y="3754119"/>
            <a:ext cx="535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400</a:t>
            </a:r>
          </a:p>
        </p:txBody>
      </p:sp>
      <p:sp>
        <p:nvSpPr>
          <p:cNvPr id="2" name="Rectangle 1"/>
          <p:cNvSpPr/>
          <p:nvPr/>
        </p:nvSpPr>
        <p:spPr>
          <a:xfrm>
            <a:off x="-152400" y="6340935"/>
            <a:ext cx="9601200" cy="541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 dirty="0"/>
              <a:t>h0 is the sunrise and sunset hour angle: cos(h0)=-tan</a:t>
            </a:r>
            <a:r>
              <a:rPr lang="en-US" sz="1300" b="1" dirty="0">
                <a:sym typeface="Symbol" panose="05050102010706020507" pitchFamily="18" charset="2"/>
              </a:rPr>
              <a:t> tan, where  is latitude, and  is the declination angle:  =  - s (zenith angle)</a:t>
            </a:r>
          </a:p>
          <a:p>
            <a:r>
              <a:rPr lang="en-US" sz="1300" b="1" dirty="0">
                <a:sym typeface="Symbol" panose="05050102010706020507" pitchFamily="18" charset="2"/>
              </a:rPr>
              <a:t>d is the distance from the Sun. </a:t>
            </a:r>
            <a:r>
              <a:rPr lang="en-US" sz="1300" b="1" dirty="0" err="1">
                <a:sym typeface="Symbol" panose="05050102010706020507" pitchFamily="18" charset="2"/>
              </a:rPr>
              <a:t>d_overbar</a:t>
            </a:r>
            <a:r>
              <a:rPr lang="en-US" sz="1300" b="1" dirty="0">
                <a:sym typeface="Symbol" panose="05050102010706020507" pitchFamily="18" charset="2"/>
              </a:rPr>
              <a:t> = the mean distance from the Sun for which the flux density S</a:t>
            </a:r>
            <a:r>
              <a:rPr lang="en-US" sz="1300" b="1" baseline="-25000" dirty="0">
                <a:sym typeface="Symbol" panose="05050102010706020507" pitchFamily="18" charset="2"/>
              </a:rPr>
              <a:t>o</a:t>
            </a:r>
            <a:r>
              <a:rPr lang="en-US" sz="1300" b="1" dirty="0">
                <a:sym typeface="Symbol" panose="05050102010706020507" pitchFamily="18" charset="2"/>
              </a:rPr>
              <a:t> is measured.</a:t>
            </a:r>
            <a:endParaRPr lang="en-US" sz="13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7607674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6200" y="3810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2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Latitudinal Distribution of Daily </a:t>
            </a:r>
            <a:r>
              <a:rPr lang="en-US" sz="3200" b="1" kern="0" dirty="0" err="1">
                <a:solidFill>
                  <a:srgbClr val="FF3300"/>
                </a:solidFill>
                <a:latin typeface="Arial" charset="0"/>
                <a:ea typeface="SimSun" pitchFamily="2" charset="-122"/>
              </a:rPr>
              <a:t>Insolation</a:t>
            </a:r>
            <a:r>
              <a:rPr lang="en-US" sz="32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14800" y="2510135"/>
            <a:ext cx="607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0200" y="4343400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150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5DA5AA-FF2B-4B6C-9184-5816DC1181E0}"/>
              </a:ext>
            </a:extLst>
          </p:cNvPr>
          <p:cNvSpPr txBox="1"/>
          <p:nvPr/>
        </p:nvSpPr>
        <p:spPr>
          <a:xfrm>
            <a:off x="7883581" y="4444148"/>
            <a:ext cx="607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AC7E1D-F294-46D9-A804-278801A1B3BA}"/>
              </a:ext>
            </a:extLst>
          </p:cNvPr>
          <p:cNvSpPr txBox="1"/>
          <p:nvPr/>
        </p:nvSpPr>
        <p:spPr>
          <a:xfrm>
            <a:off x="1601940" y="1390011"/>
            <a:ext cx="607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560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052467-6491-4A37-B527-0667303FF619}"/>
              </a:ext>
            </a:extLst>
          </p:cNvPr>
          <p:cNvSpPr txBox="1"/>
          <p:nvPr/>
        </p:nvSpPr>
        <p:spPr>
          <a:xfrm>
            <a:off x="7926540" y="1641250"/>
            <a:ext cx="607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530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uwacadweb.uwyo.edu/JSHINKER/animations/global/gifs/nswrs_we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19200"/>
            <a:ext cx="7861242" cy="5334000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3048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Seasonal Variations in Net Surface Solar Radiation 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457200" y="2286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Earth’s Albedo  </a:t>
            </a:r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838200"/>
            <a:ext cx="89154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endParaRPr lang="en-US" sz="100" b="1" kern="0" dirty="0">
              <a:solidFill>
                <a:srgbClr val="0000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FF3300"/>
                </a:solidFill>
                <a:latin typeface="Microsoft Sans Serif" pitchFamily="34" charset="0"/>
              </a:rPr>
              <a:t>Solar radiation is reflected by clouds, aerosols and the surface. </a:t>
            </a: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</a:rPr>
              <a:t>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 </a:t>
            </a:r>
            <a:r>
              <a:rPr lang="en-US" sz="1800" b="1" kern="0" dirty="0">
                <a:solidFill>
                  <a:srgbClr val="FF0000"/>
                </a:solidFill>
                <a:latin typeface="Microsoft Sans Serif" pitchFamily="34" charset="0"/>
              </a:rPr>
              <a:t>Albedo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  (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) = </a:t>
            </a:r>
            <a:r>
              <a:rPr lang="en-US" sz="1800" b="1" kern="0" dirty="0">
                <a:solidFill>
                  <a:schemeClr val="bg1"/>
                </a:solidFill>
                <a:latin typeface="Microsoft Sans Serif" pitchFamily="34" charset="0"/>
              </a:rPr>
              <a:t>the ratio of reflected solar radiation to the incoming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chemeClr val="bg1"/>
                </a:solidFill>
                <a:latin typeface="Microsoft Sans Serif" pitchFamily="34" charset="0"/>
              </a:rPr>
              <a:t>	     solar radiation.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 High for ice/snow and clouds, low for water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	     and vegetation. For the Earth as a whole, </a:t>
            </a:r>
            <a:r>
              <a:rPr lang="en-US" sz="20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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  0.30    the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	     planetary albedo, which is primarily due to the reflection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	    of </a:t>
            </a:r>
            <a:r>
              <a:rPr lang="en-US" sz="18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clouds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. Local albedo varies with </a:t>
            </a:r>
            <a:r>
              <a:rPr lang="en-US" sz="18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land cover types and clouds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.  </a:t>
            </a: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solidFill>
                <a:srgbClr val="000000"/>
              </a:solidFill>
              <a:latin typeface="Microsoft Sans Serif" pitchFamily="34" charset="0"/>
              <a:sym typeface="Symbol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FF0000"/>
                </a:solidFill>
                <a:latin typeface="Microsoft Sans Serif" pitchFamily="34" charset="0"/>
                <a:sym typeface="Symbol"/>
              </a:rPr>
              <a:t>The atmosphere can absorb, reflect and transmit sunlight, but it cannot emit short-wave radiation! It can only emits infrared or long-wave radiation at its own temperature. </a:t>
            </a: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solidFill>
                <a:srgbClr val="0000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solidFill>
                <a:srgbClr val="0000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solidFill>
                <a:srgbClr val="000000"/>
              </a:solidFill>
              <a:latin typeface="Microsoft Sans Serif" pitchFamily="34" charset="0"/>
            </a:endParaRPr>
          </a:p>
        </p:txBody>
      </p:sp>
      <p:pic>
        <p:nvPicPr>
          <p:cNvPr id="91138" name="Picture 2" descr="http://www.esr.org/outreach/glossary/albed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5435" y="838200"/>
            <a:ext cx="2088246" cy="1905000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1676400" y="3368933"/>
            <a:ext cx="6477000" cy="3489067"/>
            <a:chOff x="1752600" y="3200400"/>
            <a:chExt cx="6477000" cy="3489067"/>
          </a:xfrm>
        </p:grpSpPr>
        <p:pic>
          <p:nvPicPr>
            <p:cNvPr id="91140" name="Picture 4" descr="Definition - Climate vs. weather.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52600" y="3200400"/>
              <a:ext cx="6477000" cy="3432811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5729370" y="6381690"/>
              <a:ext cx="14574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kern="0" dirty="0">
                  <a:latin typeface="Microsoft Sans Serif" pitchFamily="34" charset="0"/>
                </a:rPr>
                <a:t>Surface Albedo </a:t>
              </a:r>
              <a:endParaRPr lang="en-US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76200"/>
            <a:ext cx="7991475" cy="6623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1295400" y="1992848"/>
            <a:ext cx="6629400" cy="5334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295400" y="5691704"/>
            <a:ext cx="6629400" cy="9144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4095690"/>
            <a:ext cx="4987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 dirty="0">
                <a:solidFill>
                  <a:schemeClr val="tx2"/>
                </a:solidFill>
              </a:rPr>
              <a:t>Cloud albedo:     10-90%, higher for low thick clouds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47835" y="1447800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%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652" y="0"/>
            <a:ext cx="92335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8944" y="914400"/>
            <a:ext cx="28103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chemeClr val="bg1"/>
                </a:solidFill>
              </a:rPr>
              <a:t>Main determining factors: </a:t>
            </a: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Clouds and surface types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369060" y="68826"/>
            <a:ext cx="6631940" cy="6618153"/>
            <a:chOff x="1369060" y="68826"/>
            <a:chExt cx="6631940" cy="6618153"/>
          </a:xfrm>
        </p:grpSpPr>
        <p:pic>
          <p:nvPicPr>
            <p:cNvPr id="2222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351"/>
            <a:stretch>
              <a:fillRect/>
            </a:stretch>
          </p:blipFill>
          <p:spPr bwMode="auto">
            <a:xfrm>
              <a:off x="1369060" y="2826775"/>
              <a:ext cx="6592570" cy="3860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221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1703" t="4050" r="774" b="16310"/>
            <a:stretch>
              <a:fillRect/>
            </a:stretch>
          </p:blipFill>
          <p:spPr bwMode="auto">
            <a:xfrm>
              <a:off x="1371600" y="68826"/>
              <a:ext cx="6629400" cy="3207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1905000" y="66669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DJF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28800" y="358140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JJA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657600" y="-9531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TOA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6200" y="76200"/>
            <a:ext cx="8945715" cy="6705600"/>
            <a:chOff x="64419" y="76200"/>
            <a:chExt cx="8945715" cy="6705600"/>
          </a:xfrm>
        </p:grpSpPr>
        <p:pic>
          <p:nvPicPr>
            <p:cNvPr id="21504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219" r="6053" b="6980"/>
            <a:stretch>
              <a:fillRect/>
            </a:stretch>
          </p:blipFill>
          <p:spPr bwMode="auto">
            <a:xfrm>
              <a:off x="94734" y="76200"/>
              <a:ext cx="8915400" cy="670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64419" y="2063578"/>
              <a:ext cx="86910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itchFamily="34" charset="0"/>
                  <a:cs typeface="Arial" pitchFamily="34" charset="0"/>
                </a:rPr>
                <a:t>Stefan-Boltzmann Law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240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Blackbody radiation = </a:t>
              </a:r>
              <a:r>
                <a:rPr lang="en-US" sz="240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  <a:sym typeface="Symbol"/>
                </a:rPr>
                <a:t> T</a:t>
              </a:r>
              <a:r>
                <a:rPr lang="en-US" sz="2400" baseline="3000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  <a:sym typeface="Symbol"/>
                </a:rPr>
                <a:t>4</a:t>
              </a:r>
              <a:r>
                <a:rPr lang="en-US" sz="2400" baseline="-25000" dirty="0">
                  <a:latin typeface="Arial" pitchFamily="34" charset="0"/>
                  <a:cs typeface="Arial" pitchFamily="34" charset="0"/>
                  <a:sym typeface="Symbol"/>
                </a:rPr>
                <a:t>,</a:t>
              </a:r>
              <a:r>
                <a:rPr lang="en-US" sz="2400" dirty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r>
                <a:rPr lang="en-US" sz="1600" dirty="0">
                  <a:latin typeface="Arial" pitchFamily="34" charset="0"/>
                  <a:cs typeface="Arial" pitchFamily="34" charset="0"/>
                  <a:sym typeface="Symbol"/>
                </a:rPr>
                <a:t>=5.67x10</a:t>
              </a:r>
              <a:r>
                <a:rPr lang="en-US" sz="1600" baseline="30000" dirty="0">
                  <a:latin typeface="Arial" pitchFamily="34" charset="0"/>
                  <a:cs typeface="Arial" pitchFamily="34" charset="0"/>
                  <a:sym typeface="Symbol"/>
                </a:rPr>
                <a:t>-8</a:t>
              </a:r>
              <a:r>
                <a:rPr lang="en-US" sz="1600" dirty="0">
                  <a:latin typeface="Arial" pitchFamily="34" charset="0"/>
                  <a:cs typeface="Arial" pitchFamily="34" charset="0"/>
                  <a:sym typeface="Symbol"/>
                </a:rPr>
                <a:t> W m</a:t>
              </a:r>
              <a:r>
                <a:rPr lang="en-US" sz="1600" baseline="30000" dirty="0">
                  <a:latin typeface="Arial" pitchFamily="34" charset="0"/>
                  <a:cs typeface="Arial" pitchFamily="34" charset="0"/>
                  <a:sym typeface="Symbol"/>
                </a:rPr>
                <a:t>-2</a:t>
              </a:r>
              <a:r>
                <a:rPr lang="en-US" sz="1600" dirty="0">
                  <a:latin typeface="Arial" pitchFamily="34" charset="0"/>
                  <a:cs typeface="Arial" pitchFamily="34" charset="0"/>
                  <a:sym typeface="Symbol"/>
                </a:rPr>
                <a:t> K</a:t>
              </a:r>
              <a:r>
                <a:rPr lang="en-US" sz="1600" baseline="30000" dirty="0">
                  <a:latin typeface="Arial" pitchFamily="34" charset="0"/>
                  <a:cs typeface="Arial" pitchFamily="34" charset="0"/>
                  <a:sym typeface="Symbol"/>
                </a:rPr>
                <a:t>-4</a:t>
              </a:r>
              <a:endParaRPr lang="en-US" sz="1600" baseline="30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048000" y="3623846"/>
              <a:ext cx="6158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itchFamily="34" charset="0"/>
                  <a:cs typeface="Arial" pitchFamily="34" charset="0"/>
                </a:rPr>
                <a:t>SUN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283815" y="3605312"/>
              <a:ext cx="8883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itchFamily="34" charset="0"/>
                  <a:cs typeface="Arial" pitchFamily="34" charset="0"/>
                </a:rPr>
                <a:t>EARTH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743200" y="4724400"/>
            <a:ext cx="12811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Low absorption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78781" y="601980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150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2598076"/>
            <a:ext cx="2667000" cy="830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2" name="Picture 6" descr="http://nextgenlite.com/images/VisibleLightSpectrumGradientForWeb.jpg"/>
          <p:cNvPicPr>
            <a:picLocks noChangeAspect="1" noChangeArrowheads="1"/>
          </p:cNvPicPr>
          <p:nvPr/>
        </p:nvPicPr>
        <p:blipFill>
          <a:blip r:embed="rId5" cstate="print"/>
          <a:srcRect t="35000" b="35000"/>
          <a:stretch>
            <a:fillRect/>
          </a:stretch>
        </p:blipFill>
        <p:spPr bwMode="auto">
          <a:xfrm>
            <a:off x="2941293" y="4191000"/>
            <a:ext cx="576263" cy="2286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719080" y="4114800"/>
            <a:ext cx="2348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1 micrometer (</a:t>
            </a:r>
            <a:r>
              <a:rPr lang="en-US" sz="1800" dirty="0">
                <a:sym typeface="Symbol"/>
              </a:rPr>
              <a:t>m)=10</a:t>
            </a:r>
            <a:r>
              <a:rPr lang="en-US" sz="1800" baseline="30000" dirty="0">
                <a:sym typeface="Symbol"/>
              </a:rPr>
              <a:t>-6</a:t>
            </a:r>
            <a:r>
              <a:rPr lang="en-US" sz="1800" dirty="0">
                <a:sym typeface="Symbol"/>
              </a:rPr>
              <a:t>m</a:t>
            </a:r>
            <a:endParaRPr lang="en-US" sz="1800" dirty="0"/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5218668" y="4757354"/>
            <a:ext cx="3810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5486400" y="4953000"/>
            <a:ext cx="18288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7162800" y="4724400"/>
            <a:ext cx="1520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  Atmospheric window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with low absorption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152400" y="4419600"/>
            <a:ext cx="8839200" cy="2362200"/>
          </a:xfrm>
          <a:prstGeom prst="round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1295400" y="152400"/>
            <a:ext cx="108966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dirty="0">
                <a:latin typeface="Arial" charset="0"/>
                <a:ea typeface="SimSun" pitchFamily="2" charset="-122"/>
              </a:rPr>
              <a:t>Key points of Last Lecture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52689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7818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2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" y="685800"/>
            <a:ext cx="8915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endParaRPr lang="en-US" sz="100" b="1" kern="0" dirty="0">
              <a:solidFill>
                <a:schemeClr val="accent3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b="1" kern="0" dirty="0">
                <a:solidFill>
                  <a:schemeClr val="tx2"/>
                </a:solidFill>
                <a:latin typeface="Microsoft Sans Serif" pitchFamily="34" charset="0"/>
              </a:rPr>
              <a:t> </a:t>
            </a: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On Geological Time Scales:  </a:t>
            </a:r>
            <a:r>
              <a:rPr lang="en-US" sz="2400" b="1" kern="0" dirty="0">
                <a:latin typeface="Microsoft Sans Serif" pitchFamily="34" charset="0"/>
              </a:rPr>
              <a:t>Controls on CO</a:t>
            </a:r>
            <a:r>
              <a:rPr lang="en-US" sz="1800" b="1" kern="0" dirty="0">
                <a:latin typeface="Microsoft Sans Serif" pitchFamily="34" charset="0"/>
              </a:rPr>
              <a:t>2</a:t>
            </a:r>
            <a:r>
              <a:rPr lang="en-US" sz="2400" b="1" kern="0" dirty="0">
                <a:latin typeface="Microsoft Sans Serif" pitchFamily="34" charset="0"/>
              </a:rPr>
              <a:t> and T</a:t>
            </a:r>
            <a:endParaRPr lang="en-US" sz="18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solidFill>
                  <a:schemeClr val="tx2"/>
                </a:solidFill>
                <a:latin typeface="Microsoft Sans Serif" pitchFamily="34" charset="0"/>
              </a:rPr>
              <a:t> </a:t>
            </a:r>
            <a:r>
              <a:rPr lang="en-US" sz="1800" b="1" kern="0" dirty="0">
                <a:solidFill>
                  <a:schemeClr val="tx2"/>
                </a:solidFill>
                <a:latin typeface="Microsoft Sans Serif" pitchFamily="34" charset="0"/>
              </a:rPr>
              <a:t>   </a:t>
            </a:r>
            <a:r>
              <a:rPr lang="en-US" sz="1800" b="1" kern="0" dirty="0">
                <a:latin typeface="Microsoft Sans Serif" pitchFamily="34" charset="0"/>
              </a:rPr>
              <a:t>- Global T and CO</a:t>
            </a:r>
            <a:r>
              <a:rPr lang="en-US" sz="1400" b="1" kern="0" dirty="0">
                <a:latin typeface="Microsoft Sans Serif" pitchFamily="34" charset="0"/>
              </a:rPr>
              <a:t>2</a:t>
            </a:r>
            <a:r>
              <a:rPr lang="en-US" sz="1800" b="1" kern="0" dirty="0">
                <a:latin typeface="Microsoft Sans Serif" pitchFamily="34" charset="0"/>
              </a:rPr>
              <a:t> levels have changed greatly. They often are related but not always correlated.  (CO</a:t>
            </a:r>
            <a:r>
              <a:rPr lang="en-US" sz="1200" b="1" kern="0" dirty="0">
                <a:latin typeface="Microsoft Sans Serif" pitchFamily="34" charset="0"/>
              </a:rPr>
              <a:t>2</a:t>
            </a:r>
            <a:r>
              <a:rPr lang="en-US" sz="1800" b="1" kern="0" dirty="0">
                <a:latin typeface="Microsoft Sans Serif" pitchFamily="34" charset="0"/>
              </a:rPr>
              <a:t> levels have generally decreased).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latin typeface="Microsoft Sans Serif" pitchFamily="34" charset="0"/>
              </a:rPr>
              <a:t>     - CO</a:t>
            </a:r>
            <a:r>
              <a:rPr lang="en-US" sz="1200" b="1" kern="0" dirty="0">
                <a:latin typeface="Microsoft Sans Serif" pitchFamily="34" charset="0"/>
              </a:rPr>
              <a:t>2</a:t>
            </a:r>
            <a:r>
              <a:rPr lang="en-US" sz="1800" b="1" kern="0" dirty="0">
                <a:latin typeface="Microsoft Sans Serif" pitchFamily="34" charset="0"/>
              </a:rPr>
              <a:t> is released to the air through volcanoes and removed by weathering of rocks and chemical reactions in the oceans, plus biological processes (rapid drawdown </a:t>
            </a:r>
            <a:r>
              <a:rPr lang="en-US" sz="1800" b="1" kern="0" dirty="0">
                <a:latin typeface="Microsoft Sans Serif" pitchFamily="34" charset="0"/>
                <a:sym typeface="Symbol"/>
              </a:rPr>
              <a:t></a:t>
            </a:r>
            <a:r>
              <a:rPr lang="en-US" sz="1800" b="1" kern="0" dirty="0">
                <a:latin typeface="Microsoft Sans Serif" pitchFamily="34" charset="0"/>
              </a:rPr>
              <a:t>350ma ago by plants).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latin typeface="Microsoft Sans Serif" pitchFamily="34" charset="0"/>
              </a:rPr>
              <a:t>     - Changes in solar radiation, CO</a:t>
            </a:r>
            <a:r>
              <a:rPr lang="en-US" sz="1400" b="1" kern="0" dirty="0">
                <a:latin typeface="Microsoft Sans Serif" pitchFamily="34" charset="0"/>
              </a:rPr>
              <a:t>2</a:t>
            </a:r>
            <a:r>
              <a:rPr lang="en-US" sz="1800" b="1" kern="0" dirty="0">
                <a:latin typeface="Microsoft Sans Serif" pitchFamily="34" charset="0"/>
              </a:rPr>
              <a:t> levels, and ice cover are the major factors behind large climate cycles in Earth’s history.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For the last 500,000  years: </a:t>
            </a:r>
            <a:r>
              <a:rPr lang="en-US" sz="2400" b="1" kern="0" dirty="0">
                <a:latin typeface="Microsoft Sans Serif" pitchFamily="34" charset="0"/>
              </a:rPr>
              <a:t>ice age, glacial-interglacial cycles</a:t>
            </a:r>
            <a:endParaRPr lang="en-US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    </a:t>
            </a:r>
            <a:r>
              <a:rPr lang="en-US" sz="2000" b="1" kern="0" dirty="0">
                <a:latin typeface="Microsoft Sans Serif" pitchFamily="34" charset="0"/>
              </a:rPr>
              <a:t>-</a:t>
            </a: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 </a:t>
            </a:r>
            <a:r>
              <a:rPr lang="en-US" sz="1800" b="1" kern="0" dirty="0">
                <a:latin typeface="Microsoft Sans Serif" pitchFamily="34" charset="0"/>
              </a:rPr>
              <a:t>Earth climate has changed greatly, dominated by 100,000yr glacial-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latin typeface="Microsoft Sans Serif" pitchFamily="34" charset="0"/>
              </a:rPr>
              <a:t>	 interglacial cycles.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dirty="0">
                <a:latin typeface="Microsoft Sans Serif" pitchFamily="34" charset="0"/>
                <a:cs typeface="Microsoft Sans Serif" pitchFamily="34" charset="0"/>
              </a:rPr>
              <a:t>    - The eccentricity, obliquity and axial precession of Earth’s movements induce  changes in solar radiation (and its seasonality) received by Earth on time scales  of 100ka, 41ka, and 26ka (the </a:t>
            </a:r>
            <a:r>
              <a:rPr lang="en-US" sz="1800" b="1" dirty="0" err="1">
                <a:latin typeface="Microsoft Sans Serif" pitchFamily="34" charset="0"/>
                <a:cs typeface="Microsoft Sans Serif" pitchFamily="34" charset="0"/>
              </a:rPr>
              <a:t>Milankitch</a:t>
            </a:r>
            <a:r>
              <a:rPr lang="en-US" sz="1800" b="1" dirty="0">
                <a:latin typeface="Microsoft Sans Serif" pitchFamily="34" charset="0"/>
                <a:cs typeface="Microsoft Sans Serif" pitchFamily="34" charset="0"/>
              </a:rPr>
              <a:t> cycles).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dirty="0">
                <a:latin typeface="Microsoft Sans Serif" pitchFamily="34" charset="0"/>
                <a:cs typeface="Microsoft Sans Serif" pitchFamily="34" charset="0"/>
              </a:rPr>
              <a:t>   - The Earth has been on a global warming trend since the LGM (26-18k.a.BP), with the last 11,500 years (Holocene) being relatively stable and warm.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dirty="0">
                <a:latin typeface="Microsoft Sans Serif" pitchFamily="34" charset="0"/>
                <a:cs typeface="Microsoft Sans Serif" pitchFamily="34" charset="0"/>
              </a:rPr>
              <a:t>    - The current climate is warmer than any time in the past 2000 years. 	</a:t>
            </a:r>
          </a:p>
          <a:p>
            <a:pPr marL="342900" indent="-342900" algn="l">
              <a:spcBef>
                <a:spcPct val="20000"/>
              </a:spcBef>
              <a:defRPr/>
            </a:pPr>
            <a:endParaRPr lang="en-US" sz="2000" b="1" kern="0" dirty="0">
              <a:solidFill>
                <a:schemeClr val="tx2"/>
              </a:solidFill>
              <a:latin typeface="Microsoft Sans Serif" pitchFamily="34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8" name="Picture 2" descr="File:Electromagnetic-Spectrum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76200"/>
            <a:ext cx="4343400" cy="659757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/>
          <p:cNvSpPr txBox="1"/>
          <p:nvPr/>
        </p:nvSpPr>
        <p:spPr>
          <a:xfrm>
            <a:off x="265789" y="381000"/>
            <a:ext cx="28945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Solar and Terrestrial </a:t>
            </a:r>
          </a:p>
          <a:p>
            <a:pPr algn="l"/>
            <a:r>
              <a:rPr lang="en-US" dirty="0">
                <a:solidFill>
                  <a:srgbClr val="FF0000"/>
                </a:solidFill>
              </a:rPr>
              <a:t>Radiation Spectrum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257800" y="3048000"/>
            <a:ext cx="2725728" cy="1905000"/>
            <a:chOff x="5257800" y="3048000"/>
            <a:chExt cx="2725728" cy="1905000"/>
          </a:xfrm>
        </p:grpSpPr>
        <p:sp>
          <p:nvSpPr>
            <p:cNvPr id="4" name="Rectangle 3"/>
            <p:cNvSpPr/>
            <p:nvPr/>
          </p:nvSpPr>
          <p:spPr bwMode="auto">
            <a:xfrm>
              <a:off x="5257800" y="3048000"/>
              <a:ext cx="1371600" cy="1905000"/>
            </a:xfrm>
            <a:prstGeom prst="rect">
              <a:avLst/>
            </a:prstGeom>
            <a:noFill/>
            <a:ln w="317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 w="med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603022" y="4103152"/>
              <a:ext cx="13805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b="1" dirty="0">
                  <a:solidFill>
                    <a:schemeClr val="tx2"/>
                  </a:solidFill>
                </a:rPr>
                <a:t>Remote Sensing </a:t>
              </a:r>
            </a:p>
            <a:p>
              <a:pPr algn="l"/>
              <a:r>
                <a:rPr lang="en-US" sz="1400" b="1" dirty="0">
                  <a:solidFill>
                    <a:schemeClr val="tx2"/>
                  </a:solidFill>
                </a:rPr>
                <a:t>Spectrum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733800" y="2895600"/>
            <a:ext cx="2913072" cy="838200"/>
            <a:chOff x="3733800" y="2895600"/>
            <a:chExt cx="2913072" cy="838200"/>
          </a:xfrm>
        </p:grpSpPr>
        <p:sp>
          <p:nvSpPr>
            <p:cNvPr id="9" name="Rectangle 8"/>
            <p:cNvSpPr/>
            <p:nvPr/>
          </p:nvSpPr>
          <p:spPr bwMode="auto">
            <a:xfrm>
              <a:off x="5275272" y="2895600"/>
              <a:ext cx="1371600" cy="838200"/>
            </a:xfrm>
            <a:prstGeom prst="rect">
              <a:avLst/>
            </a:prstGeom>
            <a:noFill/>
            <a:ln w="317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 w="med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33800" y="3048000"/>
              <a:ext cx="13864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b="1" dirty="0">
                  <a:solidFill>
                    <a:schemeClr val="tx2"/>
                  </a:solidFill>
                </a:rPr>
                <a:t>Earth’s radiation </a:t>
              </a:r>
            </a:p>
            <a:p>
              <a:pPr algn="l"/>
              <a:r>
                <a:rPr lang="en-US" sz="1400" b="1" dirty="0">
                  <a:solidFill>
                    <a:schemeClr val="tx2"/>
                  </a:solidFill>
                </a:rPr>
                <a:t>Spectrum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6201" y="152400"/>
            <a:ext cx="9143999" cy="6324600"/>
            <a:chOff x="152400" y="1181100"/>
            <a:chExt cx="9435181" cy="6438900"/>
          </a:xfrm>
        </p:grpSpPr>
        <p:pic>
          <p:nvPicPr>
            <p:cNvPr id="21504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3766"/>
            <a:stretch>
              <a:fillRect/>
            </a:stretch>
          </p:blipFill>
          <p:spPr bwMode="auto">
            <a:xfrm>
              <a:off x="152400" y="1181100"/>
              <a:ext cx="9435181" cy="6438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04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r="38037"/>
            <a:stretch>
              <a:fillRect/>
            </a:stretch>
          </p:blipFill>
          <p:spPr bwMode="auto">
            <a:xfrm>
              <a:off x="6400225" y="4548840"/>
              <a:ext cx="3124200" cy="3033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2678781" y="6019800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07070" y="6636051"/>
              <a:ext cx="3054042" cy="707886"/>
            </a:xfrm>
            <a:prstGeom prst="rect">
              <a:avLst/>
            </a:prstGeom>
            <a:solidFill>
              <a:srgbClr val="7BE3E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itchFamily="34" charset="0"/>
                  <a:cs typeface="Arial" pitchFamily="34" charset="0"/>
                </a:rPr>
                <a:t>by the ozone layer          </a:t>
              </a:r>
            </a:p>
            <a:p>
              <a:r>
                <a:rPr lang="en-US" sz="2000" dirty="0">
                  <a:latin typeface="Arial" pitchFamily="34" charset="0"/>
                  <a:cs typeface="Arial" pitchFamily="34" charset="0"/>
                </a:rPr>
                <a:t>(20-30km above ground)</a:t>
              </a:r>
            </a:p>
          </p:txBody>
        </p:sp>
      </p:grpSp>
      <p:cxnSp>
        <p:nvCxnSpPr>
          <p:cNvPr id="7" name="Straight Connector 6"/>
          <p:cNvCxnSpPr/>
          <p:nvPr/>
        </p:nvCxnSpPr>
        <p:spPr bwMode="auto">
          <a:xfrm>
            <a:off x="4648200" y="3581400"/>
            <a:ext cx="13716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8133522" y="1981200"/>
            <a:ext cx="0" cy="381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8285628" y="1981200"/>
            <a:ext cx="0" cy="381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Rectangle 13"/>
          <p:cNvSpPr/>
          <p:nvPr/>
        </p:nvSpPr>
        <p:spPr bwMode="auto">
          <a:xfrm>
            <a:off x="6553200" y="4224130"/>
            <a:ext cx="1295400" cy="457200"/>
          </a:xfrm>
          <a:prstGeom prst="rect">
            <a:avLst/>
          </a:prstGeom>
          <a:solidFill>
            <a:schemeClr val="tx2">
              <a:alpha val="36000"/>
            </a:schemeClr>
          </a:solidFill>
          <a:ln w="222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609600" y="3581400"/>
            <a:ext cx="2743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4648200" y="4495800"/>
            <a:ext cx="2362200" cy="1143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Rounded Rectangle 14"/>
          <p:cNvSpPr/>
          <p:nvPr/>
        </p:nvSpPr>
        <p:spPr bwMode="auto">
          <a:xfrm>
            <a:off x="76200" y="3962400"/>
            <a:ext cx="6019800" cy="2362200"/>
          </a:xfrm>
          <a:prstGeom prst="round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7010400" y="2050676"/>
            <a:ext cx="0" cy="381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1300"/>
            <a:ext cx="9115792" cy="631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734" y="228600"/>
            <a:ext cx="8896350" cy="6401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/>
          <p:nvPr/>
        </p:nvCxnSpPr>
        <p:spPr bwMode="auto">
          <a:xfrm flipV="1">
            <a:off x="867332" y="3906372"/>
            <a:ext cx="1550896" cy="1344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856903" y="838200"/>
            <a:ext cx="7733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(The </a:t>
            </a:r>
            <a:r>
              <a:rPr lang="en-US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400" dirty="0">
                <a:solidFill>
                  <a:schemeClr val="tx2"/>
                </a:solidFill>
              </a:rPr>
              <a:t> needed to balance incoming solar radiation as a blackbody)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76200" y="4800600"/>
            <a:ext cx="8915400" cy="2438400"/>
          </a:xfrm>
          <a:prstGeom prst="round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2" y="374650"/>
            <a:ext cx="9118600" cy="610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5696466" y="3346622"/>
            <a:ext cx="3276600" cy="8382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304800" y="4495800"/>
            <a:ext cx="7467600" cy="1981200"/>
          </a:xfrm>
          <a:prstGeom prst="round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3" cstate="print"/>
          <a:srcRect r="895"/>
          <a:stretch>
            <a:fillRect/>
          </a:stretch>
        </p:blipFill>
        <p:spPr bwMode="auto">
          <a:xfrm>
            <a:off x="304800" y="18534"/>
            <a:ext cx="8534400" cy="61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1000" y="6073914"/>
            <a:ext cx="7574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This would yield Ts = 1.19Te = 303K, which is too high. Why?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762000"/>
            <a:ext cx="8648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 warming of Ts by H</a:t>
            </a:r>
            <a:r>
              <a:rPr lang="en-US" sz="20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O, CO</a:t>
            </a:r>
            <a:r>
              <a:rPr lang="en-US" sz="20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CH</a:t>
            </a:r>
            <a:r>
              <a:rPr lang="en-US" sz="20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and other trace gases in the air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70219" y="1447800"/>
            <a:ext cx="1717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1-layer model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3048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2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Natural vs. Anthropogenic Greenhouse Effect 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40290" name="Picture 2" descr="http://www.nps.gov/goga/naturescience/images/Greenhouse-effec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807" y="1295400"/>
            <a:ext cx="8343193" cy="49149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18286" y="3200400"/>
            <a:ext cx="4363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7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05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endParaRPr lang="en-US" sz="1800" b="1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200000">
            <a:off x="5360159" y="3077985"/>
            <a:ext cx="654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12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endParaRPr lang="en-US" sz="4000" b="1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8172" y="1955740"/>
            <a:ext cx="3434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Raising Ts from -18</a:t>
            </a:r>
            <a:r>
              <a:rPr lang="en-US" sz="1800" b="1" baseline="30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 to 15</a:t>
            </a:r>
            <a:r>
              <a:rPr lang="en-US" sz="1800" b="1" baseline="30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36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7927" y="1981200"/>
            <a:ext cx="4291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Raising Ts from 15</a:t>
            </a:r>
            <a:r>
              <a:rPr lang="en-US" sz="1800" b="1" baseline="30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 to 18</a:t>
            </a:r>
            <a:r>
              <a:rPr lang="en-US" sz="1800" b="1" baseline="30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 by 2100</a:t>
            </a:r>
            <a:endParaRPr lang="en-US" sz="36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5839" y="6260068"/>
            <a:ext cx="152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GHE =  33</a:t>
            </a:r>
            <a:r>
              <a:rPr lang="en-US" sz="1800" b="1" baseline="30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36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38014" y="6248400"/>
            <a:ext cx="152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GHE =  36</a:t>
            </a:r>
            <a:r>
              <a:rPr lang="en-US" sz="1800" b="1" baseline="30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36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" y="368300"/>
            <a:ext cx="9067800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 bwMode="auto">
          <a:xfrm>
            <a:off x="2819400" y="5486400"/>
            <a:ext cx="12192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2895600" y="3276600"/>
            <a:ext cx="7620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sp>
        <p:nvSpPr>
          <p:cNvPr id="6" name="Rectangle 5"/>
          <p:cNvSpPr/>
          <p:nvPr/>
        </p:nvSpPr>
        <p:spPr bwMode="auto">
          <a:xfrm>
            <a:off x="457200" y="2819400"/>
            <a:ext cx="8458200" cy="914400"/>
          </a:xfrm>
          <a:prstGeom prst="rect">
            <a:avLst/>
          </a:prstGeom>
          <a:noFill/>
          <a:ln w="3175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76200" y="3886200"/>
            <a:ext cx="9067800" cy="2743200"/>
          </a:xfrm>
          <a:prstGeom prst="round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53031"/>
            <a:ext cx="7612068" cy="593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244" y="6381690"/>
            <a:ext cx="9029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From Gavin Schmidt, NASA GISS Model                </a:t>
            </a:r>
            <a:r>
              <a:rPr lang="en-US" sz="1800" b="1" dirty="0">
                <a:solidFill>
                  <a:srgbClr val="FF0000"/>
                </a:solidFill>
              </a:rPr>
              <a:t>GHE  =  Surface </a:t>
            </a:r>
            <a:r>
              <a:rPr lang="en-US" sz="1800" b="1" dirty="0" err="1">
                <a:solidFill>
                  <a:srgbClr val="FF0000"/>
                </a:solidFill>
              </a:rPr>
              <a:t>LW_up</a:t>
            </a:r>
            <a:r>
              <a:rPr lang="en-US" sz="1800" b="1" dirty="0">
                <a:solidFill>
                  <a:srgbClr val="FF0000"/>
                </a:solidFill>
              </a:rPr>
              <a:t> minus TOA  LW Radiation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0" y="3200400"/>
            <a:ext cx="28536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 Larger at low-latitudes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 Smallest at the poles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 Why?</a:t>
            </a:r>
          </a:p>
          <a:p>
            <a:pPr algn="l"/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90E576-D46C-44DA-A92B-B4E5D8E52223}"/>
              </a:ext>
            </a:extLst>
          </p:cNvPr>
          <p:cNvSpPr txBox="1"/>
          <p:nvPr/>
        </p:nvSpPr>
        <p:spPr>
          <a:xfrm>
            <a:off x="2619526" y="606623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762000"/>
            <a:ext cx="8755274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616866" y="6172200"/>
            <a:ext cx="21323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Schmidt et al. 2010, JGR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539919" y="228600"/>
            <a:ext cx="77884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% Contribution to Total Greenhouse Effect by Individual Gases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4514" y="2743200"/>
            <a:ext cx="1292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Minimum</a:t>
            </a:r>
          </a:p>
        </p:txBody>
      </p:sp>
      <p:sp>
        <p:nvSpPr>
          <p:cNvPr id="6" name="Rectangle 5"/>
          <p:cNvSpPr/>
          <p:nvPr/>
        </p:nvSpPr>
        <p:spPr>
          <a:xfrm>
            <a:off x="5384405" y="2749924"/>
            <a:ext cx="1350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Maximum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7191932" y="3379696"/>
            <a:ext cx="1571068" cy="22098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57600" y="1900535"/>
            <a:ext cx="50359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Valid for both current and 2xCO</a:t>
            </a:r>
            <a:r>
              <a:rPr lang="en-US" sz="1800" b="1" dirty="0">
                <a:solidFill>
                  <a:schemeClr val="tx2"/>
                </a:solidFill>
              </a:rPr>
              <a:t>2</a:t>
            </a:r>
            <a:r>
              <a:rPr lang="en-US" sz="2400" b="1" dirty="0">
                <a:solidFill>
                  <a:schemeClr val="tx2"/>
                </a:solidFill>
              </a:rPr>
              <a:t> climate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52400" y="304800"/>
            <a:ext cx="70866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b="1" dirty="0">
                <a:latin typeface="Arial" charset="0"/>
                <a:ea typeface="SimSun" pitchFamily="2" charset="-122"/>
              </a:rPr>
              <a:t>Outline 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52689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7818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3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1143000"/>
            <a:ext cx="9067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Radiation: </a:t>
            </a:r>
            <a:r>
              <a:rPr lang="en-US" sz="2400" b="1" kern="0" dirty="0">
                <a:latin typeface="Microsoft Sans Serif" pitchFamily="34" charset="0"/>
              </a:rPr>
              <a:t>some basics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1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Solar Radiation:</a:t>
            </a:r>
            <a:r>
              <a:rPr lang="en-US" sz="2400" b="1" kern="0" dirty="0">
                <a:latin typeface="Microsoft Sans Serif" pitchFamily="34" charset="0"/>
              </a:rPr>
              <a:t> solar zenith angle, insolation at TOA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6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Terrestrial Radiation: </a:t>
            </a:r>
            <a:r>
              <a:rPr lang="en-US" sz="2400" b="1" kern="0" dirty="0">
                <a:latin typeface="Microsoft Sans Serif" pitchFamily="34" charset="0"/>
              </a:rPr>
              <a:t>Earth’s emission temperature and effective emission altitude, emissivity, atmospheric absorption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6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Greenhouse Effect: </a:t>
            </a:r>
            <a:r>
              <a:rPr lang="en-US" sz="2400" b="1" kern="0" dirty="0">
                <a:latin typeface="Microsoft Sans Serif" pitchFamily="34" charset="0"/>
              </a:rPr>
              <a:t>Natural vs. Anthropogenic, magnitudes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8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Global Energy Fluxes: </a:t>
            </a:r>
            <a:r>
              <a:rPr lang="en-US" sz="2400" b="1" kern="0" dirty="0">
                <a:latin typeface="Microsoft Sans Serif" pitchFamily="34" charset="0"/>
              </a:rPr>
              <a:t>at TOA, surface and for the Atmosphere</a:t>
            </a:r>
            <a:endParaRPr lang="en-US" sz="20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8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 err="1">
                <a:solidFill>
                  <a:schemeClr val="bg1"/>
                </a:solidFill>
                <a:latin typeface="Microsoft Sans Serif" pitchFamily="34" charset="0"/>
              </a:rPr>
              <a:t>Poleward</a:t>
            </a: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 Energy Transport: </a:t>
            </a:r>
            <a:r>
              <a:rPr lang="en-US" sz="2400" b="1" kern="0" dirty="0">
                <a:latin typeface="Microsoft Sans Serif" pitchFamily="34" charset="0"/>
              </a:rPr>
              <a:t>by the atmosphere and oceans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8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Atmospheric Energy Balance</a:t>
            </a:r>
            <a:r>
              <a:rPr lang="en-US" sz="2400" b="1" kern="0" dirty="0">
                <a:latin typeface="Microsoft Sans Serif" pitchFamily="34" charset="0"/>
              </a:rPr>
              <a:t>: latent heating, radiative transfer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C00000"/>
                </a:solidFill>
                <a:latin typeface="Microsoft Sans Serif" pitchFamily="34" charset="0"/>
              </a:rPr>
              <a:t> </a:t>
            </a:r>
            <a:r>
              <a:rPr lang="en-US" sz="2000" b="1" kern="0" dirty="0">
                <a:latin typeface="Microsoft Sans Serif" pitchFamily="34" charset="0"/>
              </a:rPr>
              <a:t>     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ransition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0175" y="914400"/>
            <a:ext cx="8883650" cy="5029200"/>
            <a:chOff x="130175" y="914400"/>
            <a:chExt cx="8883650" cy="5029200"/>
          </a:xfrm>
        </p:grpSpPr>
        <p:pic>
          <p:nvPicPr>
            <p:cNvPr id="21401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0175" y="914400"/>
              <a:ext cx="8883650" cy="502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1205229" y="1059359"/>
              <a:ext cx="6795771" cy="76944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Effective Emission Altitude</a:t>
              </a: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5308776" y="4648200"/>
              <a:ext cx="2209800" cy="685800"/>
            </a:xfrm>
            <a:prstGeom prst="rect">
              <a:avLst/>
            </a:prstGeom>
            <a:noFill/>
            <a:ln w="317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 w="med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Arial Narrow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D7D9CE8-35BC-355C-D192-A4C0EAE247D7}"/>
              </a:ext>
            </a:extLst>
          </p:cNvPr>
          <p:cNvSpPr txBox="1"/>
          <p:nvPr/>
        </p:nvSpPr>
        <p:spPr>
          <a:xfrm>
            <a:off x="2868712" y="3053976"/>
            <a:ext cx="4041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GHE = 288 – 225 = 33K warming!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7620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Earth’s Emissivity  </a:t>
            </a:r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" y="762000"/>
            <a:ext cx="8991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endParaRPr lang="en-US" sz="200" b="1" kern="0" dirty="0">
              <a:solidFill>
                <a:srgbClr val="0000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Earth is not a true blackbody (i.e., </a:t>
            </a: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  <a:sym typeface="Symbol"/>
              </a:rPr>
              <a:t> &lt;1)</a:t>
            </a: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: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	-   </a:t>
            </a:r>
            <a:r>
              <a:rPr lang="en-US" sz="1800" b="1" kern="0" dirty="0">
                <a:solidFill>
                  <a:srgbClr val="FF3300"/>
                </a:solidFill>
                <a:latin typeface="Microsoft Sans Serif" pitchFamily="34" charset="0"/>
              </a:rPr>
              <a:t>Emissivity(</a:t>
            </a:r>
            <a:r>
              <a:rPr lang="en-US" sz="2000" b="1" kern="0" dirty="0">
                <a:solidFill>
                  <a:srgbClr val="FF3300"/>
                </a:solidFill>
                <a:latin typeface="Microsoft Sans Serif" pitchFamily="34" charset="0"/>
                <a:sym typeface="Symbol"/>
              </a:rPr>
              <a:t></a:t>
            </a:r>
            <a:r>
              <a:rPr lang="en-US" sz="1800" b="1" kern="0" dirty="0">
                <a:solidFill>
                  <a:srgbClr val="FF3300"/>
                </a:solidFill>
                <a:latin typeface="Microsoft Sans Serif" pitchFamily="34" charset="0"/>
                <a:sym typeface="Symbol"/>
              </a:rPr>
              <a:t>)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 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=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 radiation by a material divided by radiation from a blackbody with   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         the same temperature, so that radiation from Earth = </a:t>
            </a: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 T</a:t>
            </a:r>
            <a:r>
              <a:rPr lang="en-US" sz="2000" b="1" kern="0" baseline="3000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4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.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baseline="3000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        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-  </a:t>
            </a:r>
            <a:r>
              <a:rPr lang="en-US" sz="1800" b="1" kern="0" dirty="0" err="1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Kirchhof’s</a:t>
            </a:r>
            <a:r>
              <a:rPr lang="en-US" sz="18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 law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: </a:t>
            </a:r>
            <a:r>
              <a:rPr lang="en-US" sz="1800" b="1" kern="0" dirty="0">
                <a:solidFill>
                  <a:schemeClr val="bg1"/>
                </a:solidFill>
                <a:latin typeface="Microsoft Sans Serif" pitchFamily="34" charset="0"/>
                <a:sym typeface="Symbol"/>
              </a:rPr>
              <a:t>the emissivity is equal to the </a:t>
            </a:r>
            <a:r>
              <a:rPr lang="en-US" sz="1800" b="1" kern="0" dirty="0" err="1">
                <a:solidFill>
                  <a:schemeClr val="bg1"/>
                </a:solidFill>
                <a:latin typeface="Microsoft Sans Serif" pitchFamily="34" charset="0"/>
                <a:sym typeface="Symbol"/>
              </a:rPr>
              <a:t>absorptivity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: strong emitters are also  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         strong absorbers.  </a:t>
            </a:r>
            <a:r>
              <a:rPr lang="en-US" sz="18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Reflectivity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 =1-</a:t>
            </a:r>
            <a:r>
              <a:rPr lang="en-US" sz="1800" b="1" kern="0" dirty="0">
                <a:solidFill>
                  <a:srgbClr val="FF3300"/>
                </a:solidFill>
                <a:latin typeface="Microsoft Sans Serif" pitchFamily="34" charset="0"/>
                <a:sym typeface="Symbol"/>
              </a:rPr>
              <a:t> </a:t>
            </a:r>
            <a:r>
              <a:rPr lang="en-US" sz="2400" b="1" kern="0" dirty="0">
                <a:latin typeface="Microsoft Sans Serif" pitchFamily="34" charset="0"/>
                <a:sym typeface="Symbol"/>
              </a:rPr>
              <a:t> </a:t>
            </a:r>
            <a:r>
              <a:rPr lang="en-US" sz="1800" b="1" kern="0" dirty="0">
                <a:latin typeface="Microsoft Sans Serif" pitchFamily="34" charset="0"/>
                <a:sym typeface="Symbol"/>
              </a:rPr>
              <a:t>for materials with no transmittance. </a:t>
            </a:r>
            <a:endParaRPr lang="en-US" sz="1800" b="1" kern="0" baseline="3000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	-  </a:t>
            </a:r>
            <a:r>
              <a:rPr lang="en-US" sz="1800" b="1" kern="0" dirty="0">
                <a:solidFill>
                  <a:srgbClr val="FF3300"/>
                </a:solidFill>
                <a:latin typeface="Microsoft Sans Serif" pitchFamily="34" charset="0"/>
              </a:rPr>
              <a:t>Atmospheric emissivity 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varies with clouds and the amount of greenhouse gases,    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         such as water vapor, carbon dioxide, methane, and ozone – </a:t>
            </a:r>
            <a:r>
              <a:rPr lang="en-US" sz="1800" b="1" kern="0" dirty="0">
                <a:solidFill>
                  <a:srgbClr val="FF0000"/>
                </a:solidFill>
                <a:latin typeface="Microsoft Sans Serif" pitchFamily="34" charset="0"/>
              </a:rPr>
              <a:t>Greenhouse Effect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.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	-  </a:t>
            </a:r>
            <a:r>
              <a:rPr lang="en-US" sz="1800" b="1" kern="0" dirty="0">
                <a:solidFill>
                  <a:srgbClr val="FF3300"/>
                </a:solidFill>
                <a:latin typeface="Microsoft Sans Serif" pitchFamily="34" charset="0"/>
              </a:rPr>
              <a:t>Surface emissivity</a:t>
            </a: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:  0.984 </a:t>
            </a:r>
            <a:r>
              <a:rPr lang="en-US" sz="1600" b="1" kern="0" dirty="0">
                <a:solidFill>
                  <a:srgbClr val="000000"/>
                </a:solidFill>
                <a:latin typeface="Microsoft Sans Serif" pitchFamily="34" charset="0"/>
              </a:rPr>
              <a:t>for ocean surface (</a:t>
            </a:r>
            <a:r>
              <a:rPr lang="en-US" sz="1600" b="1" kern="0" dirty="0" err="1">
                <a:solidFill>
                  <a:srgbClr val="000000"/>
                </a:solidFill>
                <a:latin typeface="Microsoft Sans Serif" pitchFamily="34" charset="0"/>
              </a:rPr>
              <a:t>Konda</a:t>
            </a:r>
            <a:r>
              <a:rPr lang="en-US" sz="1600" b="1" kern="0" dirty="0">
                <a:solidFill>
                  <a:srgbClr val="000000"/>
                </a:solidFill>
                <a:latin typeface="Microsoft Sans Serif" pitchFamily="34" charset="0"/>
              </a:rPr>
              <a:t> et al. 1994, J. </a:t>
            </a:r>
            <a:r>
              <a:rPr lang="en-US" sz="1600" b="1" kern="0" dirty="0" err="1">
                <a:solidFill>
                  <a:srgbClr val="000000"/>
                </a:solidFill>
                <a:latin typeface="Microsoft Sans Serif" pitchFamily="34" charset="0"/>
              </a:rPr>
              <a:t>Oceanogr</a:t>
            </a:r>
            <a:r>
              <a:rPr lang="en-US" sz="1600" b="1" kern="0" dirty="0">
                <a:solidFill>
                  <a:srgbClr val="000000"/>
                </a:solidFill>
                <a:latin typeface="Microsoft Sans Serif" pitchFamily="34" charset="0"/>
              </a:rPr>
              <a:t>.)</a:t>
            </a:r>
            <a:endParaRPr lang="en-US" sz="1600" b="1" kern="0" dirty="0">
              <a:solidFill>
                <a:srgbClr val="FF33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	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-  </a:t>
            </a:r>
            <a:r>
              <a:rPr lang="en-US" sz="1800" b="1" kern="0" dirty="0">
                <a:solidFill>
                  <a:srgbClr val="FF3300"/>
                </a:solidFill>
                <a:latin typeface="Microsoft Sans Serif" pitchFamily="34" charset="0"/>
              </a:rPr>
              <a:t>Earth’s effective emissivity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 is determined by surface &amp; atmospheric emissivity          			         and GHE.</a:t>
            </a:r>
            <a:endParaRPr lang="en-US" sz="1600" b="1" kern="0" dirty="0">
              <a:solidFill>
                <a:srgbClr val="FF33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600" b="1" kern="0" dirty="0">
              <a:solidFill>
                <a:srgbClr val="FF33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   Clouds can affect the climate through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   their impacts on both albedo and emissivity.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   H</a:t>
            </a:r>
            <a:r>
              <a:rPr lang="en-US" sz="1600" b="1" kern="0" baseline="-25000" dirty="0">
                <a:solidFill>
                  <a:srgbClr val="FF3300"/>
                </a:solidFill>
                <a:latin typeface="Microsoft Sans Serif" pitchFamily="34" charset="0"/>
              </a:rPr>
              <a:t>2</a:t>
            </a: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O, CO</a:t>
            </a:r>
            <a:r>
              <a:rPr lang="en-US" sz="1600" b="1" kern="0" baseline="-25000" dirty="0">
                <a:solidFill>
                  <a:srgbClr val="FF3300"/>
                </a:solidFill>
                <a:latin typeface="Microsoft Sans Serif" pitchFamily="34" charset="0"/>
              </a:rPr>
              <a:t>2</a:t>
            </a: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 and other GHGs affect the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   climate mainly through their impact on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   atmospheric emissivity and absorption of LW.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 </a:t>
            </a:r>
            <a:endParaRPr lang="en-US" sz="1800" b="1" kern="0" dirty="0">
              <a:solidFill>
                <a:srgbClr val="FF33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solidFill>
                <a:srgbClr val="0000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solidFill>
                <a:srgbClr val="000000"/>
              </a:solidFill>
              <a:latin typeface="Microsoft Sans Serif" pitchFamily="34" charset="0"/>
            </a:endParaRPr>
          </a:p>
        </p:txBody>
      </p:sp>
      <p:pic>
        <p:nvPicPr>
          <p:cNvPr id="92162" name="Picture 2" descr="http://www.star.nesdis.noaa.gov/smcd/spb/LANDEM/website/images/SSMI/climatology/em19v_0101-0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4163991"/>
            <a:ext cx="3810000" cy="241902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995092" y="6550223"/>
            <a:ext cx="17011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kern="0" dirty="0">
                <a:latin typeface="Microsoft Sans Serif" pitchFamily="34" charset="0"/>
              </a:rPr>
              <a:t>Surface Emissivity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0"/>
            <a:ext cx="8493125" cy="679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762000" y="1524000"/>
            <a:ext cx="3810000" cy="9144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884" y="5858470"/>
            <a:ext cx="35205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 dirty="0">
                <a:solidFill>
                  <a:schemeClr val="tx2"/>
                </a:solidFill>
              </a:rPr>
              <a:t>IR reflectivity (1-</a:t>
            </a:r>
            <a:r>
              <a:rPr lang="en-US" sz="1800" b="1" kern="0" dirty="0">
                <a:solidFill>
                  <a:schemeClr val="tx2"/>
                </a:solidFill>
                <a:sym typeface="Symbol"/>
              </a:rPr>
              <a:t> ) is low for ice and </a:t>
            </a:r>
          </a:p>
          <a:p>
            <a:pPr algn="l"/>
            <a:r>
              <a:rPr lang="en-US" sz="1800" b="1" kern="0" dirty="0">
                <a:solidFill>
                  <a:schemeClr val="tx2"/>
                </a:solidFill>
                <a:sym typeface="Symbol"/>
              </a:rPr>
              <a:t>snow,  but their albedo is high for </a:t>
            </a:r>
          </a:p>
          <a:p>
            <a:pPr algn="l"/>
            <a:r>
              <a:rPr lang="en-US" sz="1800" b="1" kern="0" dirty="0">
                <a:solidFill>
                  <a:schemeClr val="tx2"/>
                </a:solidFill>
                <a:sym typeface="Symbol"/>
              </a:rPr>
              <a:t>solar radiation!</a:t>
            </a:r>
            <a:r>
              <a:rPr lang="en-US" sz="1800" kern="0" dirty="0">
                <a:sym typeface="Symbol"/>
              </a:rPr>
              <a:t> </a:t>
            </a:r>
            <a:endParaRPr lang="en-US" sz="1800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648200" y="1143000"/>
            <a:ext cx="7620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5F4EF16-0827-1A57-9A48-FF9038EE5677}"/>
              </a:ext>
            </a:extLst>
          </p:cNvPr>
          <p:cNvSpPr/>
          <p:nvPr/>
        </p:nvSpPr>
        <p:spPr bwMode="auto">
          <a:xfrm>
            <a:off x="4495800" y="3733800"/>
            <a:ext cx="3810000" cy="685799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Earth’s Energy Balance  </a:t>
            </a:r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85800"/>
            <a:ext cx="89154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endParaRPr lang="en-US" sz="2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Absorbed solar radiation is balanced by out-going longwave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	radiation: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latin typeface="Microsoft Sans Serif" pitchFamily="34" charset="0"/>
              </a:rPr>
              <a:t>   </a:t>
            </a: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latin typeface="Microsoft Sans Serif" pitchFamily="34" charset="0"/>
              </a:rPr>
              <a:t>         </a:t>
            </a: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b="1" kern="0" dirty="0">
              <a:solidFill>
                <a:schemeClr val="tx2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latin typeface="Microsoft Sans Serif" pitchFamily="34" charset="0"/>
              </a:rPr>
              <a:t>	Where 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latin typeface="Microsoft Sans Serif" pitchFamily="34" charset="0"/>
              </a:rPr>
              <a:t>	</a:t>
            </a:r>
            <a:r>
              <a:rPr lang="en-US" sz="1600" b="1" i="1" kern="0" dirty="0">
                <a:solidFill>
                  <a:schemeClr val="tx2"/>
                </a:solidFill>
                <a:latin typeface="Microsoft Sans Serif" pitchFamily="34" charset="0"/>
              </a:rPr>
              <a:t>S</a:t>
            </a:r>
            <a:r>
              <a:rPr lang="en-US" sz="1600" b="1" kern="0" dirty="0">
                <a:solidFill>
                  <a:schemeClr val="tx2"/>
                </a:solidFill>
                <a:latin typeface="Microsoft Sans Serif" pitchFamily="34" charset="0"/>
              </a:rPr>
              <a:t>  = the solar constant </a:t>
            </a:r>
            <a:r>
              <a:rPr lang="en-US" sz="1600" b="1" kern="0" dirty="0">
                <a:latin typeface="Microsoft Sans Serif" pitchFamily="34" charset="0"/>
              </a:rPr>
              <a:t>= 1366 W/m</a:t>
            </a:r>
            <a:r>
              <a:rPr lang="en-US" sz="1600" b="1" kern="0" baseline="30000" dirty="0">
                <a:latin typeface="Microsoft Sans Serif" pitchFamily="34" charset="0"/>
              </a:rPr>
              <a:t>2</a:t>
            </a:r>
            <a:r>
              <a:rPr lang="en-US" sz="1600" b="1" kern="0" dirty="0">
                <a:latin typeface="Microsoft Sans Serif" pitchFamily="34" charset="0"/>
              </a:rPr>
              <a:t>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latin typeface="Microsoft Sans Serif" pitchFamily="34" charset="0"/>
              </a:rPr>
              <a:t>	</a:t>
            </a:r>
            <a:r>
              <a:rPr lang="en-US" sz="18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</a:t>
            </a:r>
            <a:r>
              <a:rPr lang="en-US" sz="16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  = Earth’s planetary albedo </a:t>
            </a:r>
            <a:r>
              <a:rPr lang="en-US" sz="1600" b="1" kern="0" dirty="0">
                <a:latin typeface="Microsoft Sans Serif" pitchFamily="34" charset="0"/>
                <a:sym typeface="Symbol"/>
              </a:rPr>
              <a:t>(0.3)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latin typeface="Microsoft Sans Serif" pitchFamily="34" charset="0"/>
                <a:sym typeface="Symbol"/>
              </a:rPr>
              <a:t>	</a:t>
            </a:r>
            <a:r>
              <a:rPr lang="en-US" sz="1600" b="1" i="1" kern="0" dirty="0">
                <a:latin typeface="Microsoft Sans Serif" pitchFamily="34" charset="0"/>
                <a:sym typeface="Symbol"/>
              </a:rPr>
              <a:t>r</a:t>
            </a:r>
            <a:r>
              <a:rPr lang="en-US" sz="1600" b="1" kern="0" dirty="0">
                <a:latin typeface="Microsoft Sans Serif" pitchFamily="34" charset="0"/>
                <a:sym typeface="Symbol"/>
              </a:rPr>
              <a:t>   = Earth’s radius (6.371 x10</a:t>
            </a:r>
            <a:r>
              <a:rPr lang="en-US" sz="1600" b="1" kern="0" baseline="30000" dirty="0">
                <a:latin typeface="Microsoft Sans Serif" pitchFamily="34" charset="0"/>
                <a:sym typeface="Symbol"/>
              </a:rPr>
              <a:t>6</a:t>
            </a:r>
            <a:r>
              <a:rPr lang="en-US" sz="1600" b="1" kern="0" dirty="0">
                <a:latin typeface="Microsoft Sans Serif" pitchFamily="34" charset="0"/>
                <a:sym typeface="Symbol"/>
              </a:rPr>
              <a:t>m)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latin typeface="Microsoft Sans Serif" pitchFamily="34" charset="0"/>
                <a:sym typeface="Symbol"/>
              </a:rPr>
              <a:t>	</a:t>
            </a:r>
            <a:r>
              <a:rPr lang="en-US" sz="18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  </a:t>
            </a:r>
            <a:r>
              <a:rPr lang="en-US" sz="16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= Earth’s effective emissivity </a:t>
            </a:r>
            <a:r>
              <a:rPr lang="en-US" sz="1600" b="1" kern="0" dirty="0">
                <a:latin typeface="Microsoft Sans Serif" pitchFamily="34" charset="0"/>
                <a:sym typeface="Symbol"/>
              </a:rPr>
              <a:t>(0.612)</a:t>
            </a:r>
            <a:r>
              <a:rPr lang="en-US" sz="1800" b="1" kern="0" dirty="0">
                <a:latin typeface="Microsoft Sans Serif" pitchFamily="34" charset="0"/>
                <a:sym typeface="Symbol"/>
              </a:rPr>
              <a:t>	</a:t>
            </a:r>
            <a:r>
              <a:rPr lang="en-US" sz="1800" baseline="30000" dirty="0">
                <a:sym typeface="Symbol"/>
              </a:rPr>
              <a:t>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dirty="0">
                <a:sym typeface="Symbol"/>
              </a:rPr>
              <a:t>	</a:t>
            </a:r>
            <a:r>
              <a:rPr lang="en-US" sz="1800" dirty="0"/>
              <a:t>  = the Stefan-Boltzmann constant—approximately 5.67×10</a:t>
            </a:r>
            <a:r>
              <a:rPr lang="en-US" sz="1800" baseline="30000" dirty="0"/>
              <a:t>−8</a:t>
            </a:r>
            <a:r>
              <a:rPr lang="en-US" sz="1800" dirty="0"/>
              <a:t> J·K</a:t>
            </a:r>
            <a:r>
              <a:rPr lang="en-US" sz="1800" baseline="30000" dirty="0"/>
              <a:t>−4</a:t>
            </a:r>
            <a:r>
              <a:rPr lang="en-US" sz="1800" dirty="0"/>
              <a:t>·m</a:t>
            </a:r>
            <a:r>
              <a:rPr lang="en-US" sz="1800" baseline="30000" dirty="0"/>
              <a:t>−2</a:t>
            </a:r>
            <a:r>
              <a:rPr lang="en-US" sz="1800" dirty="0"/>
              <a:t>·s</a:t>
            </a:r>
            <a:r>
              <a:rPr lang="en-US" sz="1800" baseline="30000" dirty="0"/>
              <a:t>−1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dirty="0"/>
              <a:t>      </a:t>
            </a:r>
            <a:r>
              <a:rPr lang="en-US" sz="1800" b="1" dirty="0">
                <a:solidFill>
                  <a:schemeClr val="tx2"/>
                </a:solidFill>
              </a:rPr>
              <a:t>These yield an effective average Earth temperature T = 288K (15</a:t>
            </a:r>
            <a:r>
              <a:rPr lang="en-US" sz="1800" b="1" baseline="30000" dirty="0">
                <a:solidFill>
                  <a:schemeClr val="tx2"/>
                </a:solidFill>
              </a:rPr>
              <a:t>o</a:t>
            </a:r>
            <a:r>
              <a:rPr lang="en-US" sz="1800" b="1" dirty="0">
                <a:solidFill>
                  <a:schemeClr val="tx2"/>
                </a:solidFill>
              </a:rPr>
              <a:t>C or 59</a:t>
            </a:r>
            <a:r>
              <a:rPr lang="en-US" sz="1800" b="1" baseline="30000" dirty="0">
                <a:solidFill>
                  <a:schemeClr val="tx2"/>
                </a:solidFill>
              </a:rPr>
              <a:t>o</a:t>
            </a:r>
            <a:r>
              <a:rPr lang="en-US" sz="1800" b="1" dirty="0">
                <a:solidFill>
                  <a:schemeClr val="tx2"/>
                </a:solidFill>
              </a:rPr>
              <a:t>F)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dirty="0">
                <a:solidFill>
                  <a:schemeClr val="tx2"/>
                </a:solidFill>
              </a:rPr>
              <a:t>	</a:t>
            </a:r>
            <a:r>
              <a:rPr lang="en-US" sz="2000" b="1" dirty="0">
                <a:solidFill>
                  <a:schemeClr val="tx2"/>
                </a:solidFill>
              </a:rPr>
              <a:t>The global-mean T increases with </a:t>
            </a:r>
            <a:r>
              <a:rPr lang="en-US" sz="2400" b="1" i="1" dirty="0">
                <a:solidFill>
                  <a:schemeClr val="tx2"/>
                </a:solidFill>
              </a:rPr>
              <a:t>S</a:t>
            </a:r>
            <a:r>
              <a:rPr lang="en-US" sz="2000" b="1" dirty="0">
                <a:solidFill>
                  <a:schemeClr val="tx2"/>
                </a:solidFill>
              </a:rPr>
              <a:t>, but decreases with </a:t>
            </a:r>
            <a:r>
              <a:rPr lang="en-US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</a:t>
            </a: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 and </a:t>
            </a:r>
            <a:r>
              <a:rPr lang="en-US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</a:t>
            </a: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.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 (HW #5)</a:t>
            </a:r>
            <a:endParaRPr lang="en-US" sz="2000" b="1" dirty="0">
              <a:solidFill>
                <a:schemeClr val="tx2"/>
              </a:solidFill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latin typeface="Microsoft Sans Serif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743200" y="1219200"/>
          <a:ext cx="5637213" cy="2855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30320" imgH="977760" progId="Equation.3">
                  <p:embed/>
                </p:oleObj>
              </mc:Choice>
              <mc:Fallback>
                <p:oleObj name="Equation" r:id="rId2" imgW="1930320" imgH="97776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219200"/>
                        <a:ext cx="5637213" cy="285598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7588" name="Picture 4" descr="http://www.nasa.gov/centers/langley/images/content/106974main_budg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4100" y="2971800"/>
            <a:ext cx="2857500" cy="2171701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 bwMode="auto">
          <a:xfrm>
            <a:off x="2743200" y="2590800"/>
            <a:ext cx="2819400" cy="14478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313586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Use this Eq. for HW#5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ig1_Trenberth_BAMS08_2008GlobalHe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57200"/>
            <a:ext cx="8686800" cy="5979716"/>
          </a:xfrm>
          <a:prstGeom prst="rect">
            <a:avLst/>
          </a:prstGeom>
          <a:noFill/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7162800" y="6400800"/>
            <a:ext cx="1905000" cy="457200"/>
          </a:xfrm>
        </p:spPr>
        <p:txBody>
          <a:bodyPr/>
          <a:lstStyle/>
          <a:p>
            <a:pPr>
              <a:defRPr/>
            </a:pPr>
            <a:fld id="{A49640CD-6733-4245-94CF-37DCF0A05FFE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85737" y="6202362"/>
            <a:ext cx="2405063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200" dirty="0" err="1">
                <a:latin typeface="Comic Sans MS" pitchFamily="66" charset="0"/>
              </a:rPr>
              <a:t>Trenberth</a:t>
            </a:r>
            <a:r>
              <a:rPr lang="en-US" sz="1200" dirty="0">
                <a:latin typeface="Comic Sans MS" pitchFamily="66" charset="0"/>
              </a:rPr>
              <a:t> et al. (2009, BAMS)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04800" y="685800"/>
            <a:ext cx="8382000" cy="914400"/>
          </a:xfrm>
          <a:prstGeom prst="rect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04800" y="4800600"/>
            <a:ext cx="8382000" cy="1447800"/>
          </a:xfrm>
          <a:prstGeom prst="rect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04800" y="1905000"/>
            <a:ext cx="8382000" cy="2514600"/>
          </a:xfrm>
          <a:prstGeom prst="rect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0" y="762000"/>
            <a:ext cx="705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S</a:t>
            </a:r>
            <a:r>
              <a:rPr lang="en-US" sz="1800" b="1" dirty="0">
                <a:solidFill>
                  <a:schemeClr val="tx2"/>
                </a:solidFill>
              </a:rPr>
              <a:t>o</a:t>
            </a:r>
            <a:r>
              <a:rPr lang="en-US" sz="2000" b="1" dirty="0">
                <a:solidFill>
                  <a:schemeClr val="tx2"/>
                </a:solidFill>
              </a:rPr>
              <a:t>=?</a:t>
            </a:r>
            <a:endParaRPr lang="en-US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9" grpId="0" animBg="1"/>
      <p:bldP spid="10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672"/>
            <a:ext cx="9144000" cy="6528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781800" y="6477000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From Dennis Hartmann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6400" y="609600"/>
            <a:ext cx="6017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Another Version: Large Uncertainties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04800" y="4876800"/>
            <a:ext cx="8382000" cy="1600200"/>
          </a:xfrm>
          <a:prstGeom prst="rect">
            <a:avLst/>
          </a:prstGeom>
          <a:noFill/>
          <a:ln w="476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6711" y="2895600"/>
            <a:ext cx="968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(S</a:t>
            </a:r>
            <a:r>
              <a:rPr lang="en-US" sz="1400" b="1" dirty="0">
                <a:solidFill>
                  <a:schemeClr val="tx2"/>
                </a:solidFill>
              </a:rPr>
              <a:t>o</a:t>
            </a:r>
            <a:r>
              <a:rPr lang="en-US" sz="1600" b="1" dirty="0">
                <a:solidFill>
                  <a:schemeClr val="tx2"/>
                </a:solidFill>
              </a:rPr>
              <a:t>=1360)</a:t>
            </a:r>
            <a:endParaRPr lang="en-US" sz="2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558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1981200" y="3276600"/>
            <a:ext cx="5181600" cy="7620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81200" y="4572000"/>
            <a:ext cx="5181600" cy="7620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455244" y="2057400"/>
            <a:ext cx="1219200" cy="7620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659132" y="4572000"/>
            <a:ext cx="1219200" cy="7620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6305490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Atmospheric and surface balances are coupled!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76200" y="5692914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Atmospheric energy storage is small (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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0)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</a:p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The TOA imbalance = Surface imbalance!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52400" y="1371600"/>
            <a:ext cx="8915400" cy="14478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52400" y="2725728"/>
            <a:ext cx="8915400" cy="1359952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52400" y="4114800"/>
            <a:ext cx="8915400" cy="14478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 animBg="1"/>
      <p:bldP spid="9" grpId="1" animBg="1"/>
      <p:bldP spid="10" grpId="0" animBg="1"/>
      <p:bldP spid="10" grpId="2" animBg="1"/>
      <p:bldP spid="11" grpId="0" animBg="1"/>
      <p:bldP spid="1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475" y="117475"/>
            <a:ext cx="8909050" cy="662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486400" y="127629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ANN  TOA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23613" y="3429000"/>
            <a:ext cx="3224013" cy="1255931"/>
            <a:chOff x="-23613" y="3429000"/>
            <a:chExt cx="3224013" cy="1255931"/>
          </a:xfrm>
        </p:grpSpPr>
        <p:sp>
          <p:nvSpPr>
            <p:cNvPr id="4" name="TextBox 3"/>
            <p:cNvSpPr txBox="1"/>
            <p:nvPr/>
          </p:nvSpPr>
          <p:spPr>
            <a:xfrm>
              <a:off x="-23613" y="4038600"/>
              <a:ext cx="18389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/>
                <a:t>What cause these </a:t>
              </a:r>
            </a:p>
            <a:p>
              <a:r>
                <a:rPr lang="en-US" sz="1800" b="1" dirty="0"/>
                <a:t>differences?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 flipV="1">
              <a:off x="1143000" y="3810000"/>
              <a:ext cx="685800" cy="3048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" name="Straight Arrow Connector 7"/>
            <p:cNvCxnSpPr>
              <a:stCxn id="4" idx="0"/>
            </p:cNvCxnSpPr>
            <p:nvPr/>
          </p:nvCxnSpPr>
          <p:spPr bwMode="auto">
            <a:xfrm flipV="1">
              <a:off x="895870" y="3429000"/>
              <a:ext cx="902905" cy="6096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 bwMode="auto">
            <a:xfrm flipV="1">
              <a:off x="1600200" y="3733800"/>
              <a:ext cx="1600200" cy="4572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9" name="TextBox 8"/>
          <p:cNvSpPr txBox="1"/>
          <p:nvPr/>
        </p:nvSpPr>
        <p:spPr>
          <a:xfrm>
            <a:off x="228600" y="914400"/>
            <a:ext cx="28103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chemeClr val="bg1"/>
                </a:solidFill>
              </a:rPr>
              <a:t>Main determining factors: </a:t>
            </a: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Cloud amount and height</a:t>
            </a: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and surface temperature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02096" y="-43353"/>
            <a:ext cx="7303704" cy="6876641"/>
            <a:chOff x="1002096" y="-43353"/>
            <a:chExt cx="7303704" cy="6876641"/>
          </a:xfrm>
        </p:grpSpPr>
        <p:pic>
          <p:nvPicPr>
            <p:cNvPr id="23040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2096" y="2699263"/>
              <a:ext cx="7075104" cy="413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040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b="19162"/>
            <a:stretch>
              <a:fillRect/>
            </a:stretch>
          </p:blipFill>
          <p:spPr bwMode="auto">
            <a:xfrm>
              <a:off x="1002096" y="-43353"/>
              <a:ext cx="7075104" cy="3295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6248400" y="457200"/>
              <a:ext cx="182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itchFamily="34" charset="0"/>
                  <a:cs typeface="Arial" pitchFamily="34" charset="0"/>
                </a:rPr>
                <a:t>DJF OLR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477000" y="3429000"/>
              <a:ext cx="182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itchFamily="34" charset="0"/>
                  <a:cs typeface="Arial" pitchFamily="34" charset="0"/>
                </a:rPr>
                <a:t>JJA OLR</a:t>
              </a:r>
            </a:p>
          </p:txBody>
        </p:sp>
      </p:grp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23850" y="228600"/>
            <a:ext cx="8439150" cy="6499116"/>
            <a:chOff x="323850" y="228600"/>
            <a:chExt cx="8439150" cy="6499116"/>
          </a:xfrm>
        </p:grpSpPr>
        <p:pic>
          <p:nvPicPr>
            <p:cNvPr id="22425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850" y="228600"/>
              <a:ext cx="8439150" cy="6499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5163582" y="1047690"/>
              <a:ext cx="15610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itchFamily="34" charset="0"/>
                  <a:cs typeface="Arial" pitchFamily="34" charset="0"/>
                </a:rPr>
                <a:t>ANN  TOA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801382" y="5467290"/>
              <a:ext cx="34660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itchFamily="34" charset="0"/>
                  <a:cs typeface="Arial" pitchFamily="34" charset="0"/>
                </a:rPr>
                <a:t>Positive = downward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382532" y="6229290"/>
            <a:ext cx="3466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Warming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3532" y="6229290"/>
            <a:ext cx="3466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Cooling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517845" y="789210"/>
            <a:ext cx="5437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How is the regional imbalance maintained?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999" y="243417"/>
            <a:ext cx="3987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Review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3999" y="1333499"/>
            <a:ext cx="4953001" cy="458587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Electromagnetic waves can interact with matter in the following ways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Radiation is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emitted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by all matter, depending 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temperature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“emissivity” of the material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Radiation can be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absorbed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by a material, with its energy going into changing the material’s temperature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Radiation can be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transmitted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through a medium without loss of amplitude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Radiation can be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reflected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scattered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bouncing off in a different direction</a:t>
            </a:r>
          </a:p>
        </p:txBody>
      </p:sp>
      <p:sp>
        <p:nvSpPr>
          <p:cNvPr id="4" name="Cube 3"/>
          <p:cNvSpPr/>
          <p:nvPr/>
        </p:nvSpPr>
        <p:spPr>
          <a:xfrm>
            <a:off x="6716889" y="2271889"/>
            <a:ext cx="705555" cy="705555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8613"/>
          <a:stretch/>
        </p:blipFill>
        <p:spPr>
          <a:xfrm rot="18900000">
            <a:off x="7190229" y="1783310"/>
            <a:ext cx="1508998" cy="571544"/>
          </a:xfrm>
          <a:prstGeom prst="rect">
            <a:avLst/>
          </a:prstGeom>
        </p:spPr>
      </p:pic>
      <p:sp>
        <p:nvSpPr>
          <p:cNvPr id="6" name="Cube 5"/>
          <p:cNvSpPr/>
          <p:nvPr/>
        </p:nvSpPr>
        <p:spPr>
          <a:xfrm>
            <a:off x="6629399" y="3362680"/>
            <a:ext cx="705555" cy="705555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8613"/>
          <a:stretch/>
        </p:blipFill>
        <p:spPr>
          <a:xfrm>
            <a:off x="5443322" y="4608567"/>
            <a:ext cx="1532346" cy="571544"/>
          </a:xfrm>
          <a:prstGeom prst="rect">
            <a:avLst/>
          </a:prstGeom>
        </p:spPr>
      </p:pic>
      <p:sp>
        <p:nvSpPr>
          <p:cNvPr id="8" name="Cube 7"/>
          <p:cNvSpPr/>
          <p:nvPr/>
        </p:nvSpPr>
        <p:spPr>
          <a:xfrm>
            <a:off x="6716889" y="4545191"/>
            <a:ext cx="705555" cy="705555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28613"/>
          <a:stretch/>
        </p:blipFill>
        <p:spPr>
          <a:xfrm>
            <a:off x="7209145" y="4679202"/>
            <a:ext cx="1532346" cy="5715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28613"/>
          <a:stretch/>
        </p:blipFill>
        <p:spPr>
          <a:xfrm rot="1800000">
            <a:off x="5424867" y="3076907"/>
            <a:ext cx="1508998" cy="571544"/>
          </a:xfrm>
          <a:prstGeom prst="rect">
            <a:avLst/>
          </a:prstGeom>
        </p:spPr>
      </p:pic>
      <p:sp>
        <p:nvSpPr>
          <p:cNvPr id="11" name="Cube 10"/>
          <p:cNvSpPr/>
          <p:nvPr/>
        </p:nvSpPr>
        <p:spPr>
          <a:xfrm>
            <a:off x="6938114" y="5642621"/>
            <a:ext cx="705555" cy="705555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28613"/>
          <a:stretch/>
        </p:blipFill>
        <p:spPr>
          <a:xfrm rot="20700000">
            <a:off x="5533511" y="6062403"/>
            <a:ext cx="1532346" cy="5715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28613"/>
          <a:stretch/>
        </p:blipFill>
        <p:spPr>
          <a:xfrm rot="12600000">
            <a:off x="5636560" y="5356849"/>
            <a:ext cx="1532346" cy="571544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7422444" y="1521460"/>
            <a:ext cx="1055795" cy="93387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661094" y="2963334"/>
            <a:ext cx="1171687" cy="76248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485654" y="4777979"/>
            <a:ext cx="1347127" cy="7072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333184" y="4879866"/>
            <a:ext cx="1347127" cy="7072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766587" y="5273732"/>
            <a:ext cx="1209081" cy="83637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566499" y="6110111"/>
            <a:ext cx="1371615" cy="2942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9440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19200" y="0"/>
            <a:ext cx="6858000" cy="6858000"/>
            <a:chOff x="1219200" y="0"/>
            <a:chExt cx="6858000" cy="6858000"/>
          </a:xfrm>
        </p:grpSpPr>
        <p:pic>
          <p:nvPicPr>
            <p:cNvPr id="22528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9200" y="2700556"/>
              <a:ext cx="6248400" cy="4157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28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4444" r="4444" b="19507"/>
            <a:stretch>
              <a:fillRect/>
            </a:stretch>
          </p:blipFill>
          <p:spPr bwMode="auto">
            <a:xfrm>
              <a:off x="1219200" y="0"/>
              <a:ext cx="6248400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6248400" y="457200"/>
              <a:ext cx="182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itchFamily="34" charset="0"/>
                  <a:cs typeface="Arial" pitchFamily="34" charset="0"/>
                </a:rPr>
                <a:t>DJF </a:t>
              </a:r>
              <a:r>
                <a:rPr lang="en-US" sz="2000" b="1" dirty="0" err="1">
                  <a:latin typeface="Arial" pitchFamily="34" charset="0"/>
                  <a:cs typeface="Arial" pitchFamily="34" charset="0"/>
                </a:rPr>
                <a:t>R</a:t>
              </a:r>
              <a:r>
                <a:rPr lang="en-US" sz="1800" b="1" dirty="0" err="1">
                  <a:latin typeface="Arial" pitchFamily="34" charset="0"/>
                  <a:cs typeface="Arial" pitchFamily="34" charset="0"/>
                </a:rPr>
                <a:t>net</a:t>
              </a:r>
              <a:endParaRPr lang="en-US" sz="2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248400" y="3409890"/>
              <a:ext cx="182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itchFamily="34" charset="0"/>
                  <a:cs typeface="Arial" pitchFamily="34" charset="0"/>
                </a:rPr>
                <a:t>JJA </a:t>
              </a:r>
              <a:r>
                <a:rPr lang="en-US" sz="2000" b="1" dirty="0" err="1">
                  <a:latin typeface="Arial" pitchFamily="34" charset="0"/>
                  <a:cs typeface="Arial" pitchFamily="34" charset="0"/>
                </a:rPr>
                <a:t>R</a:t>
              </a:r>
              <a:r>
                <a:rPr lang="en-US" sz="1800" b="1" dirty="0" err="1">
                  <a:latin typeface="Arial" pitchFamily="34" charset="0"/>
                  <a:cs typeface="Arial" pitchFamily="34" charset="0"/>
                </a:rPr>
                <a:t>net</a:t>
              </a:r>
              <a:endParaRPr lang="en-US" sz="20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43200" y="5924490"/>
            <a:ext cx="346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 pitchFamily="34" charset="0"/>
                <a:cs typeface="Arial" pitchFamily="34" charset="0"/>
              </a:rPr>
              <a:t>Positive = downward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843" y="24712"/>
            <a:ext cx="7481757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ght Arrow 2"/>
          <p:cNvSpPr/>
          <p:nvPr/>
        </p:nvSpPr>
        <p:spPr bwMode="auto">
          <a:xfrm>
            <a:off x="5181600" y="3657600"/>
            <a:ext cx="978408" cy="484632"/>
          </a:xfrm>
          <a:prstGeom prst="rightArrow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4" name="Right Arrow 3"/>
          <p:cNvSpPr/>
          <p:nvPr/>
        </p:nvSpPr>
        <p:spPr bwMode="auto">
          <a:xfrm rot="10800000">
            <a:off x="3429001" y="3657600"/>
            <a:ext cx="978408" cy="484632"/>
          </a:xfrm>
          <a:prstGeom prst="rightArrow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6E49B4-3250-BB47-4D87-3B27AAD381A1}"/>
              </a:ext>
            </a:extLst>
          </p:cNvPr>
          <p:cNvCxnSpPr/>
          <p:nvPr/>
        </p:nvCxnSpPr>
        <p:spPr bwMode="auto">
          <a:xfrm>
            <a:off x="5720976" y="1447800"/>
            <a:ext cx="0" cy="38862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sm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00C8DC-0C65-2692-1943-FE853EFFE65C}"/>
              </a:ext>
            </a:extLst>
          </p:cNvPr>
          <p:cNvCxnSpPr/>
          <p:nvPr/>
        </p:nvCxnSpPr>
        <p:spPr bwMode="auto">
          <a:xfrm>
            <a:off x="3739776" y="1447800"/>
            <a:ext cx="0" cy="38862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sm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0" y="457200"/>
            <a:ext cx="8661400" cy="5875492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747531" y="6320135"/>
            <a:ext cx="57252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PW 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petawatt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 = 10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W      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Fasullo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Trenberth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(2008)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94659" y="3048000"/>
            <a:ext cx="1936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positive=northward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47606" y="4419600"/>
            <a:ext cx="32255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negative=southward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Atmospheric transport dominates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Peaks at 30-40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N and 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      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5029200" y="4648200"/>
            <a:ext cx="473229" cy="3226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5181416" y="3124200"/>
            <a:ext cx="325582" cy="10846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Rectangle 7"/>
          <p:cNvSpPr/>
          <p:nvPr/>
        </p:nvSpPr>
        <p:spPr bwMode="auto">
          <a:xfrm>
            <a:off x="6313988" y="2139696"/>
            <a:ext cx="1534612" cy="3429000"/>
          </a:xfrm>
          <a:prstGeom prst="rect">
            <a:avLst/>
          </a:prstGeom>
          <a:solidFill>
            <a:schemeClr val="accent2">
              <a:alpha val="27000"/>
            </a:schemeClr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737104" y="2139696"/>
            <a:ext cx="1534612" cy="3429000"/>
          </a:xfrm>
          <a:prstGeom prst="rect">
            <a:avLst/>
          </a:prstGeom>
          <a:solidFill>
            <a:schemeClr val="accent2">
              <a:alpha val="27000"/>
            </a:schemeClr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88" y="2362200"/>
            <a:ext cx="2375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35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S-35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N: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Heat source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087469"/>
            <a:ext cx="2345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90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-35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S &amp; 35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o-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90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N: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Heat sink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13D2C0-F73A-4A70-B145-2F2679E676BE}"/>
              </a:ext>
            </a:extLst>
          </p:cNvPr>
          <p:cNvSpPr/>
          <p:nvPr/>
        </p:nvSpPr>
        <p:spPr bwMode="auto">
          <a:xfrm>
            <a:off x="381000" y="1447800"/>
            <a:ext cx="8153400" cy="400110"/>
          </a:xfrm>
          <a:prstGeom prst="rect">
            <a:avLst/>
          </a:prstGeom>
          <a:solidFill>
            <a:srgbClr val="F3FDFF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21314C-DD2E-4CC2-A97A-923C733FF870}"/>
              </a:ext>
            </a:extLst>
          </p:cNvPr>
          <p:cNvSpPr/>
          <p:nvPr/>
        </p:nvSpPr>
        <p:spPr bwMode="auto">
          <a:xfrm>
            <a:off x="457200" y="1905000"/>
            <a:ext cx="1563624" cy="400110"/>
          </a:xfrm>
          <a:prstGeom prst="rect">
            <a:avLst/>
          </a:prstGeom>
          <a:solidFill>
            <a:srgbClr val="F3FDFF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0" name="Right Arrow 11">
            <a:extLst>
              <a:ext uri="{FF2B5EF4-FFF2-40B4-BE49-F238E27FC236}">
                <a16:creationId xmlns:a16="http://schemas.microsoft.com/office/drawing/2014/main" id="{FA061F55-6AD1-4F02-B068-A2A9727B1292}"/>
              </a:ext>
            </a:extLst>
          </p:cNvPr>
          <p:cNvSpPr/>
          <p:nvPr/>
        </p:nvSpPr>
        <p:spPr bwMode="auto">
          <a:xfrm>
            <a:off x="6081296" y="2819400"/>
            <a:ext cx="978408" cy="484632"/>
          </a:xfrm>
          <a:prstGeom prst="rightArrow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21" name="Right Arrow 12">
            <a:extLst>
              <a:ext uri="{FF2B5EF4-FFF2-40B4-BE49-F238E27FC236}">
                <a16:creationId xmlns:a16="http://schemas.microsoft.com/office/drawing/2014/main" id="{1A71D077-3E88-40FB-A274-7D145F9D7B46}"/>
              </a:ext>
            </a:extLst>
          </p:cNvPr>
          <p:cNvSpPr/>
          <p:nvPr/>
        </p:nvSpPr>
        <p:spPr bwMode="auto">
          <a:xfrm rot="10800000">
            <a:off x="3490496" y="4163568"/>
            <a:ext cx="978408" cy="484632"/>
          </a:xfrm>
          <a:prstGeom prst="rightArrow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/>
      <p:bldP spid="12" grpId="0"/>
      <p:bldP spid="20" grpId="0" animBg="1"/>
      <p:bldP spid="2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33400"/>
            <a:ext cx="8677066" cy="592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16" y="685800"/>
            <a:ext cx="9044718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3268" y="76200"/>
            <a:ext cx="8915400" cy="2133600"/>
            <a:chOff x="113268" y="76200"/>
            <a:chExt cx="8915400" cy="2133600"/>
          </a:xfrm>
        </p:grpSpPr>
        <p:pic>
          <p:nvPicPr>
            <p:cNvPr id="2314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3268" y="669162"/>
              <a:ext cx="8915400" cy="1540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113268" y="76200"/>
              <a:ext cx="8915400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Atmospheric Energy Transport</a:t>
              </a:r>
            </a:p>
          </p:txBody>
        </p:sp>
      </p:grpSp>
      <p:pic>
        <p:nvPicPr>
          <p:cNvPr id="2314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268" y="2209800"/>
            <a:ext cx="8915400" cy="1893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www.webpages.uidaho.edu/~simkat/cors220_files/atmospheric_circulat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4114800"/>
            <a:ext cx="7467600" cy="2755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863062" y="1752600"/>
            <a:ext cx="756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Why?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7010400" y="2057400"/>
            <a:ext cx="152400" cy="762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1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" y="542925"/>
            <a:ext cx="874395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7239000" y="3429000"/>
            <a:ext cx="1219200" cy="25908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6172200"/>
            <a:ext cx="7954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</a:rPr>
              <a:t>Moist static energy = </a:t>
            </a:r>
            <a:r>
              <a:rPr lang="en-US" sz="2400" b="1" dirty="0" err="1">
                <a:solidFill>
                  <a:schemeClr val="tx2"/>
                </a:solidFill>
              </a:rPr>
              <a:t>c</a:t>
            </a:r>
            <a:r>
              <a:rPr lang="en-US" sz="2400" b="1" baseline="-25000" dirty="0" err="1">
                <a:solidFill>
                  <a:schemeClr val="tx2"/>
                </a:solidFill>
              </a:rPr>
              <a:t>p</a:t>
            </a:r>
            <a:r>
              <a:rPr lang="en-US" sz="2400" b="1" dirty="0" err="1">
                <a:solidFill>
                  <a:schemeClr val="tx2"/>
                </a:solidFill>
              </a:rPr>
              <a:t>T</a:t>
            </a:r>
            <a:r>
              <a:rPr lang="en-US" sz="2400" b="1" dirty="0">
                <a:solidFill>
                  <a:schemeClr val="tx2"/>
                </a:solidFill>
              </a:rPr>
              <a:t> + </a:t>
            </a:r>
            <a:r>
              <a:rPr lang="en-US" sz="2400" b="1" dirty="0" err="1">
                <a:solidFill>
                  <a:schemeClr val="tx2"/>
                </a:solidFill>
              </a:rPr>
              <a:t>gz</a:t>
            </a:r>
            <a:r>
              <a:rPr lang="en-US" sz="2400" b="1" dirty="0">
                <a:solidFill>
                  <a:schemeClr val="tx2"/>
                </a:solidFill>
              </a:rPr>
              <a:t> + </a:t>
            </a:r>
            <a:r>
              <a:rPr lang="en-US" sz="2400" b="1" dirty="0" err="1">
                <a:solidFill>
                  <a:schemeClr val="tx2"/>
                </a:solidFill>
              </a:rPr>
              <a:t>Lq</a:t>
            </a:r>
            <a:r>
              <a:rPr lang="en-US" sz="2000" b="1" dirty="0">
                <a:solidFill>
                  <a:schemeClr val="tx2"/>
                </a:solidFill>
              </a:rPr>
              <a:t> = Sensible  +  potential  +  Latent energy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2B52C6-C1D9-4990-BDCA-8FFB4C09A5F5}"/>
              </a:ext>
            </a:extLst>
          </p:cNvPr>
          <p:cNvSpPr txBox="1"/>
          <p:nvPr/>
        </p:nvSpPr>
        <p:spPr>
          <a:xfrm>
            <a:off x="3038885" y="3904611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or SH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25" y="0"/>
            <a:ext cx="841375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63908" y="3886200"/>
            <a:ext cx="249619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</a:rPr>
              <a:t>Southward fluxes</a:t>
            </a:r>
          </a:p>
          <a:p>
            <a:pPr algn="l"/>
            <a:r>
              <a:rPr lang="en-US" sz="2000" b="1" dirty="0">
                <a:solidFill>
                  <a:schemeClr val="tx2"/>
                </a:solidFill>
              </a:rPr>
              <a:t>are shaded</a:t>
            </a:r>
          </a:p>
          <a:p>
            <a:pPr algn="l"/>
            <a:endParaRPr lang="en-US" sz="2000" b="1" dirty="0">
              <a:solidFill>
                <a:schemeClr val="tx2"/>
              </a:solidFill>
            </a:endParaRPr>
          </a:p>
          <a:p>
            <a:pPr algn="l"/>
            <a:r>
              <a:rPr lang="en-US" sz="2000" b="1" dirty="0">
                <a:solidFill>
                  <a:schemeClr val="tx2"/>
                </a:solidFill>
              </a:rPr>
              <a:t>Large cancellation</a:t>
            </a:r>
          </a:p>
          <a:p>
            <a:pPr algn="l"/>
            <a:r>
              <a:rPr lang="en-US" sz="2000" b="1" dirty="0">
                <a:solidFill>
                  <a:schemeClr val="tx2"/>
                </a:solidFill>
              </a:rPr>
              <a:t>between PE and</a:t>
            </a:r>
          </a:p>
          <a:p>
            <a:pPr algn="l"/>
            <a:r>
              <a:rPr lang="en-US" sz="2000" b="1" dirty="0">
                <a:solidFill>
                  <a:schemeClr val="tx2"/>
                </a:solidFill>
              </a:rPr>
              <a:t>SH+LH fluxes for</a:t>
            </a:r>
          </a:p>
          <a:p>
            <a:pPr algn="l"/>
            <a:r>
              <a:rPr lang="en-US" sz="2000" b="1" dirty="0">
                <a:solidFill>
                  <a:schemeClr val="tx2"/>
                </a:solidFill>
              </a:rPr>
              <a:t>the mean circulation</a:t>
            </a:r>
          </a:p>
          <a:p>
            <a:pPr algn="l"/>
            <a:endParaRPr lang="en-US" sz="2000" b="1" dirty="0">
              <a:solidFill>
                <a:schemeClr val="tx2"/>
              </a:solidFill>
            </a:endParaRPr>
          </a:p>
          <a:p>
            <a:pPr algn="l"/>
            <a:r>
              <a:rPr lang="en-US" sz="2000" b="1" dirty="0">
                <a:solidFill>
                  <a:schemeClr val="tx2"/>
                </a:solidFill>
              </a:rPr>
              <a:t>Unit: 10</a:t>
            </a:r>
            <a:r>
              <a:rPr lang="en-US" sz="2000" b="1" baseline="30000" dirty="0">
                <a:solidFill>
                  <a:schemeClr val="tx2"/>
                </a:solidFill>
              </a:rPr>
              <a:t>19</a:t>
            </a:r>
            <a:r>
              <a:rPr lang="en-US" sz="2000" b="1" dirty="0">
                <a:solidFill>
                  <a:schemeClr val="tx2"/>
                </a:solidFill>
              </a:rPr>
              <a:t> Calories/day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1800" y="64770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45720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Atmospheric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Energy Balance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5257800" y="3962400"/>
            <a:ext cx="3505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H="1">
            <a:off x="51816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54102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56388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58674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60960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63246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65532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67818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70104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72390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74676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H="1">
            <a:off x="76962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>
            <a:off x="79248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81534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H="1">
            <a:off x="83820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6106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sp>
        <p:nvSpPr>
          <p:cNvPr id="24" name="Rectangle 23"/>
          <p:cNvSpPr/>
          <p:nvPr/>
        </p:nvSpPr>
        <p:spPr bwMode="auto">
          <a:xfrm>
            <a:off x="5257800" y="3276600"/>
            <a:ext cx="3505200" cy="6858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257800" y="2590800"/>
            <a:ext cx="3505200" cy="685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257800" y="1905000"/>
            <a:ext cx="3505200" cy="685800"/>
          </a:xfrm>
          <a:prstGeom prst="rect">
            <a:avLst/>
          </a:prstGeom>
          <a:solidFill>
            <a:schemeClr val="accent1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 Narrow" pitchFamily="34" charset="0"/>
              </a:rPr>
              <a:t>LH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5257800" y="1219200"/>
            <a:ext cx="3505200" cy="685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5638800" y="1447800"/>
            <a:ext cx="228600" cy="4572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>
            <a:off x="6172200" y="2514600"/>
            <a:ext cx="228600" cy="3810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V="1">
            <a:off x="7620000" y="1524000"/>
            <a:ext cx="0" cy="4572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flipV="1">
            <a:off x="7620000" y="2209800"/>
            <a:ext cx="0" cy="5334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Right Arrow 42"/>
          <p:cNvSpPr/>
          <p:nvPr/>
        </p:nvSpPr>
        <p:spPr bwMode="auto">
          <a:xfrm>
            <a:off x="8458200" y="2209800"/>
            <a:ext cx="457200" cy="152400"/>
          </a:xfrm>
          <a:prstGeom prst="rightArrow">
            <a:avLst/>
          </a:prstGeom>
          <a:noFill/>
          <a:ln w="3175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44" name="Right Arrow 43"/>
          <p:cNvSpPr/>
          <p:nvPr/>
        </p:nvSpPr>
        <p:spPr bwMode="auto">
          <a:xfrm>
            <a:off x="4953000" y="2209800"/>
            <a:ext cx="533400" cy="152400"/>
          </a:xfrm>
          <a:prstGeom prst="rightArrow">
            <a:avLst/>
          </a:prstGeom>
          <a:noFill/>
          <a:ln w="3175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cxnSp>
        <p:nvCxnSpPr>
          <p:cNvPr id="66" name="Straight Arrow Connector 65"/>
          <p:cNvCxnSpPr/>
          <p:nvPr/>
        </p:nvCxnSpPr>
        <p:spPr bwMode="auto">
          <a:xfrm rot="10800000" flipV="1">
            <a:off x="8001000" y="1676400"/>
            <a:ext cx="0" cy="4572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 rot="10800000" flipV="1">
            <a:off x="8001000" y="2438400"/>
            <a:ext cx="0" cy="4572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6222088" y="2419290"/>
            <a:ext cx="619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S</a:t>
            </a:r>
            <a:r>
              <a:rPr lang="en-US" sz="1800" b="1" dirty="0" err="1"/>
              <a:t>out</a:t>
            </a:r>
            <a:endParaRPr lang="en-US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5791200" y="1524000"/>
            <a:ext cx="474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</a:t>
            </a:r>
            <a:r>
              <a:rPr lang="en-US" sz="1600" b="1" dirty="0"/>
              <a:t>in</a:t>
            </a:r>
            <a:endParaRPr lang="en-US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7413842" y="1219200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L2</a:t>
            </a:r>
            <a:endParaRPr lang="en-US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7391400" y="2571690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L1</a:t>
            </a:r>
            <a:endParaRPr lang="en-US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7787651" y="1295400"/>
            <a:ext cx="453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D2</a:t>
            </a:r>
            <a:endParaRPr lang="en-US" b="1" dirty="0"/>
          </a:p>
        </p:txBody>
      </p:sp>
      <p:sp>
        <p:nvSpPr>
          <p:cNvPr id="73" name="TextBox 72"/>
          <p:cNvSpPr txBox="1"/>
          <p:nvPr/>
        </p:nvSpPr>
        <p:spPr>
          <a:xfrm>
            <a:off x="8016251" y="2438400"/>
            <a:ext cx="453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D1</a:t>
            </a:r>
            <a:endParaRPr lang="en-US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8686800" y="1885890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F1</a:t>
            </a:r>
            <a:endParaRPr lang="en-US" b="1" dirty="0"/>
          </a:p>
        </p:txBody>
      </p:sp>
      <p:sp>
        <p:nvSpPr>
          <p:cNvPr id="75" name="TextBox 74"/>
          <p:cNvSpPr txBox="1"/>
          <p:nvPr/>
        </p:nvSpPr>
        <p:spPr>
          <a:xfrm>
            <a:off x="5056474" y="1905000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F2</a:t>
            </a:r>
            <a:endParaRPr lang="en-US" b="1" dirty="0"/>
          </a:p>
        </p:txBody>
      </p:sp>
      <p:sp>
        <p:nvSpPr>
          <p:cNvPr id="76" name="TextBox 75"/>
          <p:cNvSpPr txBox="1"/>
          <p:nvPr/>
        </p:nvSpPr>
        <p:spPr>
          <a:xfrm>
            <a:off x="152400" y="609600"/>
            <a:ext cx="5181600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For each layer: </a:t>
            </a:r>
          </a:p>
          <a:p>
            <a:pPr algn="l"/>
            <a:r>
              <a:rPr lang="en-US" sz="1800" b="1" dirty="0">
                <a:solidFill>
                  <a:schemeClr val="tx2"/>
                </a:solidFill>
              </a:rPr>
              <a:t>Heating Rate </a:t>
            </a:r>
            <a:r>
              <a:rPr lang="en-US" sz="1800" b="1" dirty="0"/>
              <a:t>= </a:t>
            </a:r>
            <a:r>
              <a:rPr lang="en-US" sz="1800" b="1" dirty="0">
                <a:solidFill>
                  <a:schemeClr val="tx2"/>
                </a:solidFill>
              </a:rPr>
              <a:t>Absorbed solar radiation </a:t>
            </a:r>
            <a:r>
              <a:rPr lang="en-US" sz="1800" b="1" dirty="0"/>
              <a:t>(S</a:t>
            </a:r>
            <a:r>
              <a:rPr lang="en-US" sz="1600" b="1" dirty="0"/>
              <a:t>in</a:t>
            </a:r>
            <a:r>
              <a:rPr lang="en-US" sz="1800" b="1" dirty="0"/>
              <a:t> – </a:t>
            </a:r>
            <a:r>
              <a:rPr lang="en-US" sz="1800" b="1" dirty="0" err="1"/>
              <a:t>S</a:t>
            </a:r>
            <a:r>
              <a:rPr lang="en-US" sz="1400" b="1" dirty="0" err="1"/>
              <a:t>out</a:t>
            </a:r>
            <a:r>
              <a:rPr lang="en-US" sz="1800" b="1" dirty="0"/>
              <a:t>)</a:t>
            </a:r>
            <a:r>
              <a:rPr lang="en-US" b="1" dirty="0"/>
              <a:t> </a:t>
            </a:r>
            <a:endParaRPr lang="en-US" sz="1800" b="1" dirty="0"/>
          </a:p>
          <a:p>
            <a:pPr algn="l"/>
            <a:r>
              <a:rPr lang="en-US" sz="1800" b="1" dirty="0"/>
              <a:t>       </a:t>
            </a:r>
            <a:r>
              <a:rPr lang="en-US" sz="1800" b="1" dirty="0">
                <a:sym typeface="Symbol"/>
              </a:rPr>
              <a:t></a:t>
            </a:r>
            <a:r>
              <a:rPr lang="en-US" sz="1800" b="1" dirty="0"/>
              <a:t> </a:t>
            </a:r>
            <a:r>
              <a:rPr lang="en-US" sz="1800" b="1" dirty="0">
                <a:solidFill>
                  <a:schemeClr val="tx2"/>
                </a:solidFill>
              </a:rPr>
              <a:t>Longwave cooling rate </a:t>
            </a:r>
            <a:r>
              <a:rPr lang="en-US" sz="1800" b="1" dirty="0"/>
              <a:t>(L2 - L1 + D1-D2) </a:t>
            </a:r>
          </a:p>
          <a:p>
            <a:pPr algn="l"/>
            <a:r>
              <a:rPr lang="en-US" sz="1800" b="1" dirty="0"/>
              <a:t>       </a:t>
            </a:r>
            <a:r>
              <a:rPr lang="en-US" sz="1800" b="1" dirty="0">
                <a:sym typeface="Symbol"/>
              </a:rPr>
              <a:t>+ </a:t>
            </a:r>
            <a:r>
              <a:rPr lang="en-US" sz="1800" b="1" dirty="0">
                <a:solidFill>
                  <a:schemeClr val="tx2"/>
                </a:solidFill>
                <a:sym typeface="Symbol"/>
              </a:rPr>
              <a:t>latent heating from condensation </a:t>
            </a:r>
            <a:r>
              <a:rPr lang="en-US" sz="1800" b="1" dirty="0">
                <a:sym typeface="Symbol"/>
              </a:rPr>
              <a:t>(LH)</a:t>
            </a:r>
          </a:p>
          <a:p>
            <a:pPr algn="l"/>
            <a:r>
              <a:rPr lang="en-US" sz="1800" b="1" dirty="0">
                <a:sym typeface="Symbol"/>
              </a:rPr>
              <a:t>       + </a:t>
            </a:r>
            <a:r>
              <a:rPr lang="en-US" sz="1800" b="1" dirty="0">
                <a:solidFill>
                  <a:schemeClr val="tx2"/>
                </a:solidFill>
                <a:sym typeface="Symbol"/>
              </a:rPr>
              <a:t>horizontal heat convergence </a:t>
            </a:r>
            <a:r>
              <a:rPr lang="en-US" sz="1800" b="1" dirty="0">
                <a:sym typeface="Symbol"/>
              </a:rPr>
              <a:t>(F2-F1).</a:t>
            </a:r>
          </a:p>
          <a:p>
            <a:pPr algn="l"/>
            <a:endParaRPr lang="en-US" sz="1800" b="1" dirty="0">
              <a:sym typeface="Symbol"/>
            </a:endParaRPr>
          </a:p>
          <a:p>
            <a:pPr algn="l"/>
            <a:r>
              <a:rPr lang="en-US" sz="1800" b="1" dirty="0">
                <a:solidFill>
                  <a:schemeClr val="tx2"/>
                </a:solidFill>
                <a:sym typeface="Symbol"/>
              </a:rPr>
              <a:t>Solar absorption</a:t>
            </a:r>
            <a:r>
              <a:rPr lang="en-US" sz="1800" b="1" dirty="0">
                <a:sym typeface="Symbol"/>
              </a:rPr>
              <a:t>: depends on clouds, aerosols and 	 water vapor; important only during the day</a:t>
            </a:r>
          </a:p>
          <a:p>
            <a:pPr algn="l"/>
            <a:endParaRPr lang="en-US" sz="1800" b="1" dirty="0">
              <a:sym typeface="Symbol"/>
            </a:endParaRPr>
          </a:p>
          <a:p>
            <a:pPr algn="l"/>
            <a:r>
              <a:rPr lang="en-US" sz="1800" b="1" dirty="0">
                <a:solidFill>
                  <a:schemeClr val="tx2"/>
                </a:solidFill>
                <a:sym typeface="Symbol"/>
              </a:rPr>
              <a:t>Longwave radiative cooling</a:t>
            </a:r>
            <a:r>
              <a:rPr lang="en-US" sz="1800" b="1" dirty="0">
                <a:sym typeface="Symbol"/>
              </a:rPr>
              <a:t>: depends on T, H</a:t>
            </a:r>
            <a:r>
              <a:rPr lang="en-US" sz="1400" b="1" dirty="0">
                <a:sym typeface="Symbol"/>
              </a:rPr>
              <a:t>2</a:t>
            </a:r>
            <a:r>
              <a:rPr lang="en-US" sz="1800" b="1" dirty="0">
                <a:sym typeface="Symbol"/>
              </a:rPr>
              <a:t>O, clouds</a:t>
            </a:r>
          </a:p>
          <a:p>
            <a:pPr algn="l"/>
            <a:r>
              <a:rPr lang="en-US" sz="1800" b="1" dirty="0">
                <a:sym typeface="Symbol"/>
              </a:rPr>
              <a:t>                       CO</a:t>
            </a:r>
            <a:r>
              <a:rPr lang="en-US" sz="1400" b="1" dirty="0">
                <a:sym typeface="Symbol"/>
              </a:rPr>
              <a:t>2</a:t>
            </a:r>
            <a:r>
              <a:rPr lang="en-US" sz="1800" b="1" dirty="0">
                <a:sym typeface="Symbol"/>
              </a:rPr>
              <a:t> and other GHGs in, above and 		     below the layer; it is the most important 	     term, which controls air temp. at night.  </a:t>
            </a:r>
          </a:p>
          <a:p>
            <a:pPr algn="l"/>
            <a:endParaRPr lang="en-US" sz="1800" b="1" dirty="0">
              <a:sym typeface="Symbol"/>
            </a:endParaRPr>
          </a:p>
          <a:p>
            <a:pPr algn="l"/>
            <a:r>
              <a:rPr lang="en-US" sz="1800" b="1" dirty="0">
                <a:solidFill>
                  <a:schemeClr val="tx2"/>
                </a:solidFill>
                <a:sym typeface="Symbol"/>
              </a:rPr>
              <a:t>Latent heating</a:t>
            </a:r>
            <a:r>
              <a:rPr lang="en-US" sz="1800" b="1" dirty="0">
                <a:sym typeface="Symbol"/>
              </a:rPr>
              <a:t>: depends on precipitation and cloud 	         formation; none if clear sky. </a:t>
            </a:r>
          </a:p>
          <a:p>
            <a:pPr algn="l"/>
            <a:r>
              <a:rPr lang="en-US" sz="1800" b="1" dirty="0">
                <a:solidFill>
                  <a:schemeClr val="tx2"/>
                </a:solidFill>
                <a:sym typeface="Symbol"/>
              </a:rPr>
              <a:t>Heat convergence</a:t>
            </a:r>
            <a:r>
              <a:rPr lang="en-US" sz="1800" b="1" dirty="0">
                <a:sym typeface="Symbol"/>
              </a:rPr>
              <a:t>: depends on winds and </a:t>
            </a:r>
            <a:r>
              <a:rPr lang="en-US" sz="1800" b="1" dirty="0" err="1">
                <a:sym typeface="Symbol"/>
              </a:rPr>
              <a:t>airmass</a:t>
            </a:r>
            <a:r>
              <a:rPr lang="en-US" sz="1800" b="1" dirty="0">
                <a:sym typeface="Symbol"/>
              </a:rPr>
              <a:t> type</a:t>
            </a:r>
            <a:r>
              <a:rPr lang="en-US" sz="1100" b="1" dirty="0">
                <a:sym typeface="Symbol"/>
              </a:rPr>
              <a:t>	</a:t>
            </a:r>
            <a:endParaRPr lang="en-US" sz="1800" b="1" dirty="0">
              <a:sym typeface="Symbol"/>
            </a:endParaRPr>
          </a:p>
          <a:p>
            <a:pPr algn="l"/>
            <a:r>
              <a:rPr lang="en-US" sz="1800" b="1" dirty="0">
                <a:solidFill>
                  <a:schemeClr val="bg1"/>
                </a:solidFill>
                <a:sym typeface="Symbol"/>
              </a:rPr>
              <a:t>The shortwave and longwave radiative fluxes can be </a:t>
            </a:r>
          </a:p>
          <a:p>
            <a:pPr algn="l"/>
            <a:r>
              <a:rPr lang="en-US" sz="1800" b="1" dirty="0">
                <a:solidFill>
                  <a:schemeClr val="bg1"/>
                </a:solidFill>
                <a:sym typeface="Symbol"/>
              </a:rPr>
              <a:t>calculated using atmospheric radiative transfer theory given profiles of T, H</a:t>
            </a:r>
            <a:r>
              <a:rPr lang="en-US" sz="1400" b="1" dirty="0">
                <a:solidFill>
                  <a:schemeClr val="bg1"/>
                </a:solidFill>
                <a:sym typeface="Symbol"/>
              </a:rPr>
              <a:t>2</a:t>
            </a:r>
            <a:r>
              <a:rPr lang="en-US" sz="1800" b="1" dirty="0">
                <a:solidFill>
                  <a:schemeClr val="bg1"/>
                </a:solidFill>
                <a:sym typeface="Symbol"/>
              </a:rPr>
              <a:t>O, CO</a:t>
            </a:r>
            <a:r>
              <a:rPr lang="en-US" sz="1600" b="1" dirty="0">
                <a:solidFill>
                  <a:schemeClr val="bg1"/>
                </a:solidFill>
                <a:sym typeface="Symbol"/>
              </a:rPr>
              <a:t>2</a:t>
            </a:r>
            <a:r>
              <a:rPr lang="en-US" sz="1800" b="1" dirty="0">
                <a:solidFill>
                  <a:schemeClr val="bg1"/>
                </a:solidFill>
                <a:sym typeface="Symbol"/>
              </a:rPr>
              <a:t>, clouds and other GHGs. </a:t>
            </a:r>
          </a:p>
          <a:p>
            <a:pPr algn="l"/>
            <a:endParaRPr lang="en-US" sz="1800" b="1" dirty="0">
              <a:sym typeface="Symbol"/>
            </a:endParaRPr>
          </a:p>
          <a:p>
            <a:pPr algn="l"/>
            <a:endParaRPr lang="en-US" sz="1800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843646F-6B83-4EB2-9B17-98DE851F690F}"/>
              </a:ext>
            </a:extLst>
          </p:cNvPr>
          <p:cNvSpPr txBox="1"/>
          <p:nvPr/>
        </p:nvSpPr>
        <p:spPr>
          <a:xfrm>
            <a:off x="6078091" y="5105400"/>
            <a:ext cx="2628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Read Chapter 3 of GPC for 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more on Radiative Transfer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1800" y="64770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45720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Atmospheric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Radiative Transfer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5257800" y="3962400"/>
            <a:ext cx="3505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H="1">
            <a:off x="51816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54102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56388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58674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60960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63246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65532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67818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70104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72390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74676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H="1">
            <a:off x="76962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>
            <a:off x="79248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81534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H="1">
            <a:off x="83820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6106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sp>
        <p:nvSpPr>
          <p:cNvPr id="24" name="Rectangle 23"/>
          <p:cNvSpPr/>
          <p:nvPr/>
        </p:nvSpPr>
        <p:spPr bwMode="auto">
          <a:xfrm>
            <a:off x="5257800" y="3276600"/>
            <a:ext cx="3505200" cy="6858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257800" y="2590800"/>
            <a:ext cx="3505200" cy="685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257800" y="1905000"/>
            <a:ext cx="3505200" cy="685800"/>
          </a:xfrm>
          <a:prstGeom prst="rect">
            <a:avLst/>
          </a:prstGeom>
          <a:solidFill>
            <a:srgbClr val="33CCFF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5257800" y="1219200"/>
            <a:ext cx="3505200" cy="685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5638800" y="1447800"/>
            <a:ext cx="228600" cy="4572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>
            <a:off x="6172200" y="2514600"/>
            <a:ext cx="228600" cy="3810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V="1">
            <a:off x="7620000" y="1524000"/>
            <a:ext cx="0" cy="4572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flipV="1">
            <a:off x="7620000" y="2362200"/>
            <a:ext cx="0" cy="5334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 rot="10800000" flipV="1">
            <a:off x="8001000" y="1676400"/>
            <a:ext cx="0" cy="4572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 rot="10800000" flipV="1">
            <a:off x="8001000" y="2438400"/>
            <a:ext cx="0" cy="4572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6222088" y="2419290"/>
            <a:ext cx="619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S</a:t>
            </a:r>
            <a:r>
              <a:rPr lang="en-US" sz="1800" b="1" dirty="0" err="1"/>
              <a:t>out</a:t>
            </a:r>
            <a:endParaRPr lang="en-US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5253851" y="1447800"/>
            <a:ext cx="486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</a:t>
            </a:r>
            <a:r>
              <a:rPr lang="en-US" sz="1600" b="1" dirty="0"/>
              <a:t>in</a:t>
            </a:r>
            <a:endParaRPr lang="en-US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7413842" y="1219200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L2</a:t>
            </a:r>
            <a:endParaRPr lang="en-US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7391400" y="2724090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L1</a:t>
            </a:r>
            <a:endParaRPr lang="en-US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7787651" y="1295400"/>
            <a:ext cx="453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D2</a:t>
            </a:r>
            <a:endParaRPr lang="en-US" b="1" dirty="0"/>
          </a:p>
        </p:txBody>
      </p:sp>
      <p:sp>
        <p:nvSpPr>
          <p:cNvPr id="73" name="TextBox 72"/>
          <p:cNvSpPr txBox="1"/>
          <p:nvPr/>
        </p:nvSpPr>
        <p:spPr>
          <a:xfrm>
            <a:off x="8016251" y="2438400"/>
            <a:ext cx="453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D1</a:t>
            </a:r>
            <a:endParaRPr lang="en-US" b="1" dirty="0"/>
          </a:p>
        </p:txBody>
      </p:sp>
      <p:sp>
        <p:nvSpPr>
          <p:cNvPr id="76" name="TextBox 75"/>
          <p:cNvSpPr txBox="1"/>
          <p:nvPr/>
        </p:nvSpPr>
        <p:spPr>
          <a:xfrm>
            <a:off x="152400" y="897553"/>
            <a:ext cx="5181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At each level: </a:t>
            </a:r>
          </a:p>
          <a:p>
            <a:pPr algn="l"/>
            <a:endParaRPr lang="en-US" sz="1100" b="1" dirty="0">
              <a:solidFill>
                <a:schemeClr val="tx2"/>
              </a:solidFill>
            </a:endParaRPr>
          </a:p>
          <a:p>
            <a:pPr algn="l"/>
            <a:r>
              <a:rPr lang="en-US" sz="1800" b="1" dirty="0">
                <a:solidFill>
                  <a:schemeClr val="tx2"/>
                </a:solidFill>
              </a:rPr>
              <a:t>Solar radiation </a:t>
            </a:r>
            <a:r>
              <a:rPr lang="en-US" sz="1800" b="1" dirty="0"/>
              <a:t>is reduced by scattering (by aerosols,</a:t>
            </a:r>
          </a:p>
          <a:p>
            <a:pPr algn="l"/>
            <a:r>
              <a:rPr lang="en-US" sz="1800" b="1" dirty="0"/>
              <a:t>cloud droplets) and absorption (by aerosols, clouds,  and water vapor molecules). Integration has to be done from TOA to the </a:t>
            </a:r>
            <a:r>
              <a:rPr lang="en-US" sz="1800" b="1" dirty="0" err="1"/>
              <a:t>griven</a:t>
            </a:r>
            <a:r>
              <a:rPr lang="en-US" sz="1800" b="1" dirty="0"/>
              <a:t> level to derive the solar radiation at that level. </a:t>
            </a:r>
          </a:p>
          <a:p>
            <a:pPr algn="l"/>
            <a:endParaRPr lang="en-US" sz="1800" b="1" dirty="0">
              <a:solidFill>
                <a:schemeClr val="tx2"/>
              </a:solidFill>
            </a:endParaRPr>
          </a:p>
          <a:p>
            <a:pPr algn="l"/>
            <a:r>
              <a:rPr lang="en-US" sz="1800" b="1" dirty="0">
                <a:solidFill>
                  <a:schemeClr val="tx2"/>
                </a:solidFill>
                <a:sym typeface="Symbol"/>
              </a:rPr>
              <a:t>Longwave radiation </a:t>
            </a:r>
            <a:r>
              <a:rPr lang="en-US" sz="1800" b="1" dirty="0">
                <a:sym typeface="Symbol"/>
              </a:rPr>
              <a:t>has two directions: up and downward. For both directions, there is an absorption</a:t>
            </a:r>
          </a:p>
          <a:p>
            <a:pPr algn="l"/>
            <a:r>
              <a:rPr lang="en-US" sz="1800" b="1" dirty="0">
                <a:sym typeface="Symbol"/>
              </a:rPr>
              <a:t>and additional emission by water and GHG molecules at the level. Integration has to start from the surface </a:t>
            </a:r>
          </a:p>
          <a:p>
            <a:pPr algn="l"/>
            <a:r>
              <a:rPr lang="en-US" sz="1800" b="1" dirty="0">
                <a:sym typeface="Symbol"/>
              </a:rPr>
              <a:t>(for upward) or TOA (for downward) LW fluxes.  </a:t>
            </a:r>
          </a:p>
          <a:p>
            <a:pPr algn="l"/>
            <a:endParaRPr lang="en-US" sz="1800" b="1" dirty="0">
              <a:solidFill>
                <a:schemeClr val="bg1"/>
              </a:solidFill>
              <a:sym typeface="Symbol"/>
            </a:endParaRPr>
          </a:p>
          <a:p>
            <a:pPr algn="l"/>
            <a:endParaRPr lang="en-US" sz="1800" b="1" dirty="0">
              <a:solidFill>
                <a:schemeClr val="bg1"/>
              </a:solidFill>
              <a:sym typeface="Symbol"/>
            </a:endParaRPr>
          </a:p>
          <a:p>
            <a:pPr algn="l"/>
            <a:endParaRPr lang="en-US" sz="1800" b="1" dirty="0">
              <a:sym typeface="Symbol"/>
            </a:endParaRPr>
          </a:p>
          <a:p>
            <a:pPr algn="l"/>
            <a:endParaRPr lang="en-US" sz="1800" b="1" dirty="0"/>
          </a:p>
        </p:txBody>
      </p:sp>
      <p:sp>
        <p:nvSpPr>
          <p:cNvPr id="77" name="TextBox 76"/>
          <p:cNvSpPr txBox="1"/>
          <p:nvPr/>
        </p:nvSpPr>
        <p:spPr>
          <a:xfrm>
            <a:off x="3581400" y="5105400"/>
            <a:ext cx="2893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Read Chapter 3 of GPC for 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more on Radiative Transfer</a:t>
            </a:r>
          </a:p>
        </p:txBody>
      </p:sp>
      <p:sp>
        <p:nvSpPr>
          <p:cNvPr id="45" name="Freeform 44"/>
          <p:cNvSpPr/>
          <p:nvPr/>
        </p:nvSpPr>
        <p:spPr bwMode="auto">
          <a:xfrm>
            <a:off x="5867400" y="1496237"/>
            <a:ext cx="202817" cy="363455"/>
          </a:xfrm>
          <a:custGeom>
            <a:avLst/>
            <a:gdLst>
              <a:gd name="connsiteX0" fmla="*/ 0 w 202817"/>
              <a:gd name="connsiteY0" fmla="*/ 363455 h 363455"/>
              <a:gd name="connsiteX1" fmla="*/ 61784 w 202817"/>
              <a:gd name="connsiteY1" fmla="*/ 344920 h 363455"/>
              <a:gd name="connsiteX2" fmla="*/ 74141 w 202817"/>
              <a:gd name="connsiteY2" fmla="*/ 307849 h 363455"/>
              <a:gd name="connsiteX3" fmla="*/ 43249 w 202817"/>
              <a:gd name="connsiteY3" fmla="*/ 246066 h 363455"/>
              <a:gd name="connsiteX4" fmla="*/ 30892 w 202817"/>
              <a:gd name="connsiteY4" fmla="*/ 227531 h 363455"/>
              <a:gd name="connsiteX5" fmla="*/ 37071 w 202817"/>
              <a:gd name="connsiteY5" fmla="*/ 208995 h 363455"/>
              <a:gd name="connsiteX6" fmla="*/ 123568 w 202817"/>
              <a:gd name="connsiteY6" fmla="*/ 202817 h 363455"/>
              <a:gd name="connsiteX7" fmla="*/ 166817 w 202817"/>
              <a:gd name="connsiteY7" fmla="*/ 215174 h 363455"/>
              <a:gd name="connsiteX8" fmla="*/ 148281 w 202817"/>
              <a:gd name="connsiteY8" fmla="*/ 128677 h 363455"/>
              <a:gd name="connsiteX9" fmla="*/ 142103 w 202817"/>
              <a:gd name="connsiteY9" fmla="*/ 110141 h 363455"/>
              <a:gd name="connsiteX10" fmla="*/ 135925 w 202817"/>
              <a:gd name="connsiteY10" fmla="*/ 73071 h 363455"/>
              <a:gd name="connsiteX11" fmla="*/ 154460 w 202817"/>
              <a:gd name="connsiteY11" fmla="*/ 66893 h 363455"/>
              <a:gd name="connsiteX12" fmla="*/ 172995 w 202817"/>
              <a:gd name="connsiteY12" fmla="*/ 29822 h 363455"/>
              <a:gd name="connsiteX13" fmla="*/ 197708 w 202817"/>
              <a:gd name="connsiteY13" fmla="*/ 5109 h 36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2817" h="363455">
                <a:moveTo>
                  <a:pt x="0" y="363455"/>
                </a:moveTo>
                <a:cubicBezTo>
                  <a:pt x="12096" y="361727"/>
                  <a:pt x="50765" y="362551"/>
                  <a:pt x="61784" y="344920"/>
                </a:cubicBezTo>
                <a:cubicBezTo>
                  <a:pt x="68687" y="333874"/>
                  <a:pt x="74141" y="307849"/>
                  <a:pt x="74141" y="307849"/>
                </a:cubicBezTo>
                <a:cubicBezTo>
                  <a:pt x="64361" y="268728"/>
                  <a:pt x="72673" y="290201"/>
                  <a:pt x="43249" y="246066"/>
                </a:cubicBezTo>
                <a:lnTo>
                  <a:pt x="30892" y="227531"/>
                </a:lnTo>
                <a:cubicBezTo>
                  <a:pt x="32952" y="221352"/>
                  <a:pt x="33002" y="214081"/>
                  <a:pt x="37071" y="208995"/>
                </a:cubicBezTo>
                <a:cubicBezTo>
                  <a:pt x="58235" y="182540"/>
                  <a:pt x="98140" y="200505"/>
                  <a:pt x="123568" y="202817"/>
                </a:cubicBezTo>
                <a:cubicBezTo>
                  <a:pt x="126900" y="203928"/>
                  <a:pt x="166112" y="217524"/>
                  <a:pt x="166817" y="215174"/>
                </a:cubicBezTo>
                <a:cubicBezTo>
                  <a:pt x="180282" y="170291"/>
                  <a:pt x="166624" y="156191"/>
                  <a:pt x="148281" y="128677"/>
                </a:cubicBezTo>
                <a:cubicBezTo>
                  <a:pt x="146222" y="122498"/>
                  <a:pt x="145016" y="115966"/>
                  <a:pt x="142103" y="110141"/>
                </a:cubicBezTo>
                <a:cubicBezTo>
                  <a:pt x="135276" y="96487"/>
                  <a:pt x="119379" y="89617"/>
                  <a:pt x="135925" y="73071"/>
                </a:cubicBezTo>
                <a:cubicBezTo>
                  <a:pt x="140530" y="68466"/>
                  <a:pt x="148282" y="68952"/>
                  <a:pt x="154460" y="66893"/>
                </a:cubicBezTo>
                <a:cubicBezTo>
                  <a:pt x="159485" y="51818"/>
                  <a:pt x="161018" y="41799"/>
                  <a:pt x="172995" y="29822"/>
                </a:cubicBezTo>
                <a:cubicBezTo>
                  <a:pt x="202817" y="0"/>
                  <a:pt x="183586" y="33356"/>
                  <a:pt x="197708" y="5109"/>
                </a:cubicBezTo>
              </a:path>
            </a:pathLst>
          </a:cu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389304" y="2099846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Absorption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986494" y="2130623"/>
            <a:ext cx="1814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Absorption &amp; Emission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5071" y="751621"/>
            <a:ext cx="68947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objects warmer than 0 Kelvin emit radiation, depending on their temperature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5532"/>
          <a:stretch/>
        </p:blipFill>
        <p:spPr>
          <a:xfrm>
            <a:off x="127001" y="1951950"/>
            <a:ext cx="8920092" cy="41440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7001" y="6114759"/>
            <a:ext cx="547801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atoc.colorado.edu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wxlab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/radiation/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background.html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999" y="243417"/>
            <a:ext cx="3987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Review of radiation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49075" y="1772959"/>
            <a:ext cx="109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longwave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25088" y="1771798"/>
            <a:ext cx="1186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shortwave</a:t>
            </a:r>
          </a:p>
        </p:txBody>
      </p:sp>
    </p:spTree>
    <p:extLst>
      <p:ext uri="{BB962C8B-B14F-4D97-AF65-F5344CB8AC3E}">
        <p14:creationId xmlns:p14="http://schemas.microsoft.com/office/powerpoint/2010/main" val="10042897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796" y="301625"/>
            <a:ext cx="8703604" cy="594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 bwMode="auto">
          <a:xfrm>
            <a:off x="3931510" y="1777312"/>
            <a:ext cx="9906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rot="10800000">
            <a:off x="819666" y="2218042"/>
            <a:ext cx="0" cy="228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rot="10800000">
            <a:off x="2514600" y="2211864"/>
            <a:ext cx="0" cy="228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5259658" y="4876800"/>
            <a:ext cx="2893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Read Chapter 3 of GPC for 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more on Radiative Transfer</a:t>
            </a:r>
          </a:p>
        </p:txBody>
      </p:sp>
      <p:pic>
        <p:nvPicPr>
          <p:cNvPr id="283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5766090"/>
            <a:ext cx="2362200" cy="71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1353" y="5848290"/>
            <a:ext cx="1882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Optical depth: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8226" y="5879068"/>
            <a:ext cx="259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/>
              <a:t>k</a:t>
            </a:r>
            <a:r>
              <a:rPr lang="en-US" sz="1200" b="1" i="1" dirty="0" err="1"/>
              <a:t>v</a:t>
            </a:r>
            <a:r>
              <a:rPr lang="en-US" sz="1800" b="1" dirty="0"/>
              <a:t> = absorption coefficient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862" y="6167735"/>
            <a:ext cx="2029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(optical thickness)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" y="381001"/>
            <a:ext cx="905256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1353" y="6091535"/>
            <a:ext cx="1882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Optical depth:</a:t>
            </a:r>
          </a:p>
        </p:txBody>
      </p:sp>
      <p:pic>
        <p:nvPicPr>
          <p:cNvPr id="284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5806" y="6077467"/>
            <a:ext cx="2022320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152400" y="1524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Global Atmospheric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Energy Balance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pic>
        <p:nvPicPr>
          <p:cNvPr id="4" name="Picture 4" descr="Fig1_Trenberth_BAMS08_2008GlobalHe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528094"/>
            <a:ext cx="6400800" cy="425370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" y="762000"/>
            <a:ext cx="859619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/>
              <a:t>Consider the global atmosphere as one single layer:  heating rate </a:t>
            </a:r>
            <a:r>
              <a:rPr lang="en-US" sz="2400" b="1" dirty="0">
                <a:sym typeface="Symbol"/>
              </a:rPr>
              <a:t></a:t>
            </a:r>
            <a:r>
              <a:rPr lang="en-US" sz="2400" b="1" dirty="0"/>
              <a:t> 0</a:t>
            </a:r>
          </a:p>
          <a:p>
            <a:pPr algn="l"/>
            <a:endParaRPr lang="en-US" sz="2400" b="1" dirty="0"/>
          </a:p>
          <a:p>
            <a:pPr algn="l"/>
            <a:r>
              <a:rPr lang="en-US" sz="2400" b="1" dirty="0">
                <a:solidFill>
                  <a:schemeClr val="tx2"/>
                </a:solidFill>
              </a:rPr>
              <a:t>absorbed solar radiation </a:t>
            </a:r>
            <a:r>
              <a:rPr lang="en-US" sz="2400" b="1" dirty="0">
                <a:solidFill>
                  <a:schemeClr val="tx2"/>
                </a:solidFill>
                <a:sym typeface="Symbol"/>
              </a:rPr>
              <a:t> net LW cooling         +   LH  +  SH  </a:t>
            </a:r>
            <a:r>
              <a:rPr lang="en-US" sz="2400" b="1" dirty="0">
                <a:sym typeface="Symbol"/>
              </a:rPr>
              <a:t></a:t>
            </a:r>
            <a:r>
              <a:rPr lang="en-US" sz="2400" b="1" dirty="0">
                <a:solidFill>
                  <a:schemeClr val="tx2"/>
                </a:solidFill>
                <a:sym typeface="Symbol"/>
              </a:rPr>
              <a:t> 0</a:t>
            </a:r>
            <a:endParaRPr lang="en-US" sz="2400" b="1" dirty="0">
              <a:solidFill>
                <a:schemeClr val="tx2"/>
              </a:solidFill>
            </a:endParaRPr>
          </a:p>
          <a:p>
            <a:pPr algn="l"/>
            <a:r>
              <a:rPr lang="en-US" dirty="0">
                <a:solidFill>
                  <a:schemeClr val="tx2"/>
                </a:solidFill>
              </a:rPr>
              <a:t>        </a:t>
            </a:r>
            <a:r>
              <a:rPr lang="en-US" sz="2400" b="1" dirty="0">
                <a:solidFill>
                  <a:schemeClr val="tx2"/>
                </a:solidFill>
              </a:rPr>
              <a:t>    78                          </a:t>
            </a:r>
            <a:r>
              <a:rPr lang="en-US" sz="2400" b="1" dirty="0">
                <a:sym typeface="Symbol"/>
              </a:rPr>
              <a:t> </a:t>
            </a:r>
            <a:r>
              <a:rPr lang="en-US" sz="2400" b="1" dirty="0">
                <a:solidFill>
                  <a:schemeClr val="tx2"/>
                </a:solidFill>
                <a:sym typeface="Symbol"/>
              </a:rPr>
              <a:t>176</a:t>
            </a:r>
            <a:r>
              <a:rPr lang="en-US" sz="2400" b="1" dirty="0">
                <a:sym typeface="Symbol"/>
              </a:rPr>
              <a:t> ( 239+333–396)  +   </a:t>
            </a:r>
            <a:r>
              <a:rPr lang="en-US" sz="2400" b="1" dirty="0">
                <a:solidFill>
                  <a:schemeClr val="tx2"/>
                </a:solidFill>
                <a:sym typeface="Symbol"/>
              </a:rPr>
              <a:t>80</a:t>
            </a:r>
            <a:r>
              <a:rPr lang="en-US" sz="2400" b="1" dirty="0">
                <a:sym typeface="Symbol"/>
              </a:rPr>
              <a:t>   +  </a:t>
            </a:r>
            <a:r>
              <a:rPr lang="en-US" sz="2400" b="1" dirty="0">
                <a:solidFill>
                  <a:schemeClr val="tx2"/>
                </a:solidFill>
                <a:sym typeface="Symbol"/>
              </a:rPr>
              <a:t>17</a:t>
            </a:r>
            <a:r>
              <a:rPr lang="en-US" sz="2400" b="1" dirty="0">
                <a:sym typeface="Symbol"/>
              </a:rPr>
              <a:t>  = </a:t>
            </a:r>
            <a:r>
              <a:rPr lang="en-US" sz="2400" b="1" dirty="0">
                <a:solidFill>
                  <a:schemeClr val="tx2"/>
                </a:solidFill>
                <a:sym typeface="Symbol"/>
              </a:rPr>
              <a:t>1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567246" y="3429000"/>
            <a:ext cx="6096000" cy="2209800"/>
          </a:xfrm>
          <a:prstGeom prst="rect">
            <a:avLst/>
          </a:prstGeom>
          <a:noFill/>
          <a:ln w="444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8600" y="76200"/>
            <a:ext cx="81534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b="1" dirty="0">
                <a:latin typeface="Arial" charset="0"/>
                <a:ea typeface="SimSun" pitchFamily="2" charset="-122"/>
              </a:rPr>
              <a:t>Key Points of Today’s Lecture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4964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53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838200"/>
            <a:ext cx="9067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Solar Radiation: </a:t>
            </a:r>
            <a:r>
              <a:rPr lang="en-US" sz="2000" b="1" kern="0" dirty="0">
                <a:latin typeface="Microsoft Sans Serif" pitchFamily="34" charset="0"/>
              </a:rPr>
              <a:t>annual daily </a:t>
            </a:r>
            <a:r>
              <a:rPr lang="en-US" sz="2000" b="1" kern="0" dirty="0" err="1">
                <a:latin typeface="Microsoft Sans Serif" pitchFamily="34" charset="0"/>
              </a:rPr>
              <a:t>insolation</a:t>
            </a:r>
            <a:r>
              <a:rPr lang="en-US" sz="2000" b="1" kern="0" dirty="0">
                <a:latin typeface="Microsoft Sans Serif" pitchFamily="34" charset="0"/>
              </a:rPr>
              <a:t> at TOA varies from 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400 W/m</a:t>
            </a:r>
            <a:r>
              <a:rPr lang="en-US" sz="2000" b="1" kern="0" baseline="30000" dirty="0">
                <a:latin typeface="Microsoft Sans Serif" pitchFamily="34" charset="0"/>
                <a:sym typeface="Symbol"/>
              </a:rPr>
              <a:t>2  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in the tropics to 150W/m</a:t>
            </a:r>
            <a:r>
              <a:rPr lang="en-US" sz="2000" b="1" kern="0" baseline="30000" dirty="0">
                <a:latin typeface="Microsoft Sans Serif" pitchFamily="34" charset="0"/>
                <a:sym typeface="Symbol"/>
              </a:rPr>
              <a:t>2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 at the poles, where it varies with season. Surface S also varies with clouds and water vapor. </a:t>
            </a:r>
            <a:endParaRPr lang="en-US" sz="2000" b="1" kern="0" baseline="3000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Terrestrial Radiation</a:t>
            </a:r>
            <a:r>
              <a:rPr lang="en-US" sz="2000" b="1" kern="0" dirty="0">
                <a:solidFill>
                  <a:schemeClr val="bg1"/>
                </a:solidFill>
                <a:latin typeface="Microsoft Sans Serif" pitchFamily="34" charset="0"/>
              </a:rPr>
              <a:t>: </a:t>
            </a:r>
            <a:r>
              <a:rPr lang="en-US" sz="2000" b="1" kern="0" dirty="0">
                <a:latin typeface="Microsoft Sans Serif" pitchFamily="34" charset="0"/>
              </a:rPr>
              <a:t>Earth’s effective emission temperature = 255K or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latin typeface="Microsoft Sans Serif" pitchFamily="34" charset="0"/>
              </a:rPr>
              <a:t>	-18</a:t>
            </a:r>
            <a:r>
              <a:rPr lang="en-US" sz="2000" b="1" kern="0" baseline="30000" dirty="0">
                <a:latin typeface="Microsoft Sans Serif" pitchFamily="34" charset="0"/>
              </a:rPr>
              <a:t>o</a:t>
            </a:r>
            <a:r>
              <a:rPr lang="en-US" sz="2000" b="1" kern="0" dirty="0">
                <a:latin typeface="Microsoft Sans Serif" pitchFamily="34" charset="0"/>
              </a:rPr>
              <a:t>C, which is close to atmospheric T at 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5km altitude.</a:t>
            </a:r>
            <a:endParaRPr lang="en-US" sz="20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Greenhouse Effect: </a:t>
            </a:r>
            <a:r>
              <a:rPr lang="en-US" sz="2000" b="1" kern="0" dirty="0">
                <a:latin typeface="Microsoft Sans Serif" pitchFamily="34" charset="0"/>
              </a:rPr>
              <a:t>natural</a:t>
            </a: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 </a:t>
            </a:r>
            <a:r>
              <a:rPr lang="en-US" sz="2000" b="1" kern="0" dirty="0">
                <a:latin typeface="Microsoft Sans Serif" pitchFamily="34" charset="0"/>
              </a:rPr>
              <a:t>greenhouse effect raises Earth’s surface temperature to 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15</a:t>
            </a:r>
            <a:r>
              <a:rPr lang="en-US" sz="2000" b="1" kern="0" baseline="30000" dirty="0">
                <a:latin typeface="Microsoft Sans Serif" pitchFamily="34" charset="0"/>
                <a:sym typeface="Symbol"/>
              </a:rPr>
              <a:t>o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C. It reduces the OLR at TOA to 239 W/m</a:t>
            </a:r>
            <a:r>
              <a:rPr lang="en-US" sz="2000" b="1" kern="0" baseline="30000" dirty="0">
                <a:latin typeface="Microsoft Sans Serif" pitchFamily="34" charset="0"/>
                <a:sym typeface="Symbol"/>
              </a:rPr>
              <a:t>2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 from 396 W/m</a:t>
            </a:r>
            <a:r>
              <a:rPr lang="en-US" sz="2000" b="1" kern="0" baseline="30000" dirty="0">
                <a:latin typeface="Microsoft Sans Serif" pitchFamily="34" charset="0"/>
                <a:sym typeface="Symbol"/>
              </a:rPr>
              <a:t>2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 at the surface, a 157W/m</a:t>
            </a:r>
            <a:r>
              <a:rPr lang="en-US" sz="2000" b="1" kern="0" baseline="30000" dirty="0">
                <a:latin typeface="Microsoft Sans Serif" pitchFamily="34" charset="0"/>
                <a:sym typeface="Symbol"/>
              </a:rPr>
              <a:t>2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 heating. GHE is weaker at the poles.  </a:t>
            </a:r>
            <a:endParaRPr lang="en-US" sz="20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Global Energy Fluxes (in W/m</a:t>
            </a:r>
            <a:r>
              <a:rPr lang="en-US" sz="2000" b="1" kern="0" baseline="30000" dirty="0">
                <a:solidFill>
                  <a:schemeClr val="tx2"/>
                </a:solidFill>
                <a:latin typeface="Microsoft Sans Serif" pitchFamily="34" charset="0"/>
              </a:rPr>
              <a:t>2</a:t>
            </a: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):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chemeClr val="bg1"/>
                </a:solidFill>
                <a:latin typeface="Microsoft Sans Serif" pitchFamily="34" charset="0"/>
              </a:rPr>
              <a:t>     SW: </a:t>
            </a:r>
            <a:r>
              <a:rPr lang="en-US" sz="2000" b="1" kern="0" dirty="0">
                <a:latin typeface="Microsoft Sans Serif" pitchFamily="34" charset="0"/>
              </a:rPr>
              <a:t>Incoming S = 341, atmos. absorbed = 78, reflected = 102 (79 by clouds &amp; atmos.) + 23 by surface), absorbed by Earth’s surface=161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chemeClr val="bg1"/>
                </a:solidFill>
                <a:latin typeface="Microsoft Sans Serif" pitchFamily="34" charset="0"/>
              </a:rPr>
              <a:t>	LW: </a:t>
            </a:r>
            <a:r>
              <a:rPr lang="en-US" sz="2000" b="1" kern="0" dirty="0">
                <a:latin typeface="Microsoft Sans Serif" pitchFamily="34" charset="0"/>
              </a:rPr>
              <a:t>OLR = 239 at TOA, </a:t>
            </a:r>
            <a:r>
              <a:rPr lang="en-US" sz="2000" b="1" kern="0" dirty="0" err="1">
                <a:latin typeface="Microsoft Sans Serif" pitchFamily="34" charset="0"/>
              </a:rPr>
              <a:t>sfc</a:t>
            </a:r>
            <a:r>
              <a:rPr lang="en-US" sz="2000" b="1" kern="0" dirty="0">
                <a:latin typeface="Microsoft Sans Serif" pitchFamily="34" charset="0"/>
              </a:rPr>
              <a:t> downward 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</a:t>
            </a:r>
            <a:r>
              <a:rPr lang="en-US" sz="2000" b="1" kern="0" dirty="0">
                <a:latin typeface="Microsoft Sans Serif" pitchFamily="34" charset="0"/>
              </a:rPr>
              <a:t>333 (uncertain), </a:t>
            </a:r>
            <a:r>
              <a:rPr lang="en-US" sz="2000" b="1" kern="0" dirty="0" err="1">
                <a:latin typeface="Microsoft Sans Serif" pitchFamily="34" charset="0"/>
              </a:rPr>
              <a:t>sfc</a:t>
            </a:r>
            <a:r>
              <a:rPr lang="en-US" sz="2000" b="1" kern="0" dirty="0">
                <a:latin typeface="Microsoft Sans Serif" pitchFamily="34" charset="0"/>
              </a:rPr>
              <a:t> upward = 396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chemeClr val="bg1"/>
                </a:solidFill>
                <a:latin typeface="Microsoft Sans Serif" pitchFamily="34" charset="0"/>
              </a:rPr>
              <a:t>	LH=</a:t>
            </a:r>
            <a:r>
              <a:rPr lang="en-US" sz="2000" b="1" kern="0" dirty="0">
                <a:latin typeface="Microsoft Sans Serif" pitchFamily="34" charset="0"/>
              </a:rPr>
              <a:t>80 (uncertain)</a:t>
            </a:r>
            <a:r>
              <a:rPr lang="en-US" sz="2000" b="1" kern="0" dirty="0">
                <a:solidFill>
                  <a:schemeClr val="bg1"/>
                </a:solidFill>
                <a:latin typeface="Microsoft Sans Serif" pitchFamily="34" charset="0"/>
              </a:rPr>
              <a:t>;   SH=</a:t>
            </a:r>
            <a:r>
              <a:rPr lang="en-US" sz="2000" b="1" kern="0" dirty="0">
                <a:latin typeface="Microsoft Sans Serif" pitchFamily="34" charset="0"/>
              </a:rPr>
              <a:t>17</a:t>
            </a:r>
            <a:r>
              <a:rPr lang="en-US" sz="2000" b="1" kern="0" dirty="0">
                <a:solidFill>
                  <a:schemeClr val="bg1"/>
                </a:solidFill>
                <a:latin typeface="Microsoft Sans Serif" pitchFamily="34" charset="0"/>
              </a:rPr>
              <a:t>,  Net heating 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0.9</a:t>
            </a:r>
            <a:endParaRPr lang="en-US" sz="20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 err="1">
                <a:solidFill>
                  <a:schemeClr val="tx2"/>
                </a:solidFill>
                <a:latin typeface="Microsoft Sans Serif" pitchFamily="34" charset="0"/>
              </a:rPr>
              <a:t>Poleward</a:t>
            </a: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 Energy Transport</a:t>
            </a:r>
            <a:r>
              <a:rPr lang="en-US" sz="2000" b="1" kern="0" dirty="0">
                <a:solidFill>
                  <a:schemeClr val="bg1"/>
                </a:solidFill>
                <a:latin typeface="Microsoft Sans Serif" pitchFamily="34" charset="0"/>
              </a:rPr>
              <a:t>: </a:t>
            </a:r>
            <a:r>
              <a:rPr lang="en-US" sz="2000" b="1" kern="0" dirty="0">
                <a:latin typeface="Microsoft Sans Serif" pitchFamily="34" charset="0"/>
              </a:rPr>
              <a:t>total peaks at 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5.5PW around 30-40</a:t>
            </a:r>
            <a:r>
              <a:rPr lang="en-US" sz="2000" b="1" kern="0" baseline="30000" dirty="0">
                <a:latin typeface="Microsoft Sans Serif" pitchFamily="34" charset="0"/>
                <a:sym typeface="Symbol"/>
              </a:rPr>
              <a:t>o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 N and S, mostly by the atmosphere, oceans contribute 1/3. </a:t>
            </a:r>
            <a:endParaRPr lang="en-US" sz="2000" b="1" kern="0" baseline="3000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solidFill>
                  <a:schemeClr val="bg1"/>
                </a:solidFill>
                <a:latin typeface="Microsoft Sans Serif" pitchFamily="34" charset="0"/>
              </a:rPr>
              <a:t>Global Atmospheric Energy Balance</a:t>
            </a:r>
            <a:r>
              <a:rPr lang="en-US" sz="2000" b="1" kern="0" dirty="0">
                <a:latin typeface="Microsoft Sans Serif" pitchFamily="34" charset="0"/>
              </a:rPr>
              <a:t>: LW cooling (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176) balances heating from solar radiation (78), LH (80) and SH (17). </a:t>
            </a:r>
            <a:endParaRPr lang="en-US" sz="20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C00000"/>
                </a:solidFill>
                <a:latin typeface="Microsoft Sans Serif" pitchFamily="34" charset="0"/>
              </a:rPr>
              <a:t> </a:t>
            </a:r>
            <a:r>
              <a:rPr lang="en-US" sz="1800" b="1" kern="0" dirty="0">
                <a:latin typeface="Microsoft Sans Serif" pitchFamily="34" charset="0"/>
              </a:rPr>
              <a:t>     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52689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7818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54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762000"/>
            <a:ext cx="89154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latin typeface="Microsoft Sans Serif" pitchFamily="34" charset="0"/>
              </a:rPr>
              <a:t>	</a:t>
            </a: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 </a:t>
            </a: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 - Reading Assignments</a:t>
            </a:r>
            <a:r>
              <a:rPr lang="en-US" sz="2000" b="1" kern="0" dirty="0">
                <a:latin typeface="Microsoft Sans Serif" pitchFamily="34" charset="0"/>
              </a:rPr>
              <a:t>: </a:t>
            </a:r>
            <a:r>
              <a:rPr lang="en-US" sz="1800" b="1" dirty="0">
                <a:latin typeface="Arial" charset="0"/>
                <a:cs typeface="Times New Roman" pitchFamily="18" charset="0"/>
              </a:rPr>
              <a:t>Chapter 2 of Hartmann GPC</a:t>
            </a:r>
          </a:p>
          <a:p>
            <a:pPr>
              <a:lnSpc>
                <a:spcPct val="80000"/>
              </a:lnSpc>
            </a:pPr>
            <a:r>
              <a:rPr lang="en-US" sz="1800" b="1" dirty="0">
                <a:latin typeface="Arial" charset="0"/>
                <a:cs typeface="Times New Roman" pitchFamily="18" charset="0"/>
              </a:rPr>
              <a:t>Or</a:t>
            </a:r>
          </a:p>
          <a:p>
            <a:pPr>
              <a:lnSpc>
                <a:spcPct val="80000"/>
              </a:lnSpc>
            </a:pPr>
            <a:r>
              <a:rPr lang="en-US" sz="1800" b="1" dirty="0">
                <a:latin typeface="Arial" charset="0"/>
                <a:cs typeface="Times New Roman" pitchFamily="18" charset="0"/>
              </a:rPr>
              <a:t>Chapter 3 of the AMS Textbook + </a:t>
            </a:r>
          </a:p>
          <a:p>
            <a:pPr>
              <a:lnSpc>
                <a:spcPct val="80000"/>
              </a:lnSpc>
            </a:pPr>
            <a:r>
              <a:rPr lang="en-US" sz="1800" b="1" dirty="0">
                <a:latin typeface="Arial" charset="0"/>
                <a:cs typeface="Times New Roman" pitchFamily="18" charset="0"/>
              </a:rPr>
              <a:t>Section 2.1 of the UCL Online textbook</a:t>
            </a:r>
          </a:p>
          <a:p>
            <a:pPr marL="342900" indent="-342900" algn="l">
              <a:spcBef>
                <a:spcPct val="20000"/>
              </a:spcBef>
              <a:defRPr/>
            </a:pPr>
            <a:endParaRPr lang="en-US" sz="20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latin typeface="Microsoft Sans Serif" pitchFamily="34" charset="0"/>
              </a:rPr>
              <a:t>	</a:t>
            </a:r>
            <a:endParaRPr lang="en-US" sz="1600" b="1" kern="0" dirty="0">
              <a:latin typeface="Microsoft Sans Serif" pitchFamily="34" charset="0"/>
            </a:endParaRPr>
          </a:p>
          <a:p>
            <a:pPr marL="800100" lvl="1" indent="-342900" algn="l">
              <a:spcBef>
                <a:spcPct val="20000"/>
              </a:spcBef>
              <a:defRPr/>
            </a:pPr>
            <a:endParaRPr lang="en-US" sz="1600" b="1" kern="0" dirty="0">
              <a:latin typeface="Microsoft Sans Serif" pitchFamily="34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76200" y="76200"/>
            <a:ext cx="9144000" cy="11430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Reading Assignments:  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52689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7818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55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16764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76200" y="381000"/>
            <a:ext cx="9144000" cy="11430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sz="32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    </a:t>
            </a:r>
            <a:r>
              <a:rPr lang="en-US" b="1" kern="0" dirty="0">
                <a:solidFill>
                  <a:schemeClr val="accent1"/>
                </a:solidFill>
                <a:latin typeface="Arial" charset="0"/>
                <a:ea typeface="SimSun" pitchFamily="2" charset="-122"/>
              </a:rPr>
              <a:t>Next Lecture: </a:t>
            </a:r>
            <a:endParaRPr lang="en-US" sz="3200" b="1" kern="0" dirty="0">
              <a:solidFill>
                <a:schemeClr val="accent1"/>
              </a:solidFill>
              <a:latin typeface="Arial" charset="0"/>
              <a:ea typeface="SimSun" pitchFamily="2" charset="-122"/>
            </a:endParaRPr>
          </a:p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Surface Energy Balance   </a:t>
            </a:r>
          </a:p>
        </p:txBody>
      </p:sp>
    </p:spTree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9406" y="1096703"/>
            <a:ext cx="766299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blackbody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an idealization: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substance that emits radiation in all direction at the maximum rate (for its temperature) and absorbs all incoming radiation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a blackbody, “spectral flux” :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15407"/>
          <a:stretch/>
        </p:blipFill>
        <p:spPr>
          <a:xfrm>
            <a:off x="187606" y="2804625"/>
            <a:ext cx="5655813" cy="26314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1194" y="228401"/>
            <a:ext cx="3113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Blackbody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radiation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512" y="2115989"/>
            <a:ext cx="3187932" cy="9662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9572" y="6187043"/>
            <a:ext cx="2394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71072" y="4715480"/>
            <a:ext cx="8135603" cy="2263162"/>
            <a:chOff x="771072" y="4715480"/>
            <a:chExt cx="8135603" cy="2263162"/>
          </a:xfrm>
        </p:grpSpPr>
        <p:sp>
          <p:nvSpPr>
            <p:cNvPr id="5" name="Rectangle 4"/>
            <p:cNvSpPr/>
            <p:nvPr/>
          </p:nvSpPr>
          <p:spPr>
            <a:xfrm>
              <a:off x="771072" y="5501314"/>
              <a:ext cx="4572000" cy="147732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For a blackbody, total flux (all wavelengths):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</a:t>
              </a:r>
              <a:r>
                <a:rPr kumimoji="0" 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Stephan-</a:t>
              </a:r>
              <a:r>
                <a:rPr kumimoji="0" lang="en-US" sz="18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Boltzman</a:t>
              </a:r>
              <a:r>
                <a:rPr kumimoji="0" 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Law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σ = 5.67x10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-8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W m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-2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K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-4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5343072" y="4715480"/>
              <a:ext cx="3563603" cy="1968260"/>
              <a:chOff x="5343072" y="4715480"/>
              <a:chExt cx="3563603" cy="196826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43072" y="5343676"/>
                <a:ext cx="2598687" cy="134006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7694663" y="4715480"/>
                <a:ext cx="12120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 in Kelvin</a:t>
                </a:r>
              </a:p>
            </p:txBody>
          </p:sp>
          <p:cxnSp>
            <p:nvCxnSpPr>
              <p:cNvPr id="12" name="Straight Arrow Connector 11"/>
              <p:cNvCxnSpPr>
                <a:stCxn id="11" idx="1"/>
              </p:cNvCxnSpPr>
              <p:nvPr/>
            </p:nvCxnSpPr>
            <p:spPr>
              <a:xfrm flipH="1">
                <a:off x="6996165" y="4900146"/>
                <a:ext cx="698498" cy="54076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A8E5C10-BA4F-4FFA-8F56-7A896D33EED1}"/>
              </a:ext>
            </a:extLst>
          </p:cNvPr>
          <p:cNvSpPr txBox="1"/>
          <p:nvPr/>
        </p:nvSpPr>
        <p:spPr>
          <a:xfrm>
            <a:off x="3352800" y="2740223"/>
            <a:ext cx="896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longwave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29E642-6891-4D2F-B05C-1EE0227CE503}"/>
              </a:ext>
            </a:extLst>
          </p:cNvPr>
          <p:cNvSpPr txBox="1"/>
          <p:nvPr/>
        </p:nvSpPr>
        <p:spPr>
          <a:xfrm>
            <a:off x="838200" y="2667000"/>
            <a:ext cx="965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shortwave</a:t>
            </a:r>
          </a:p>
        </p:txBody>
      </p:sp>
    </p:spTree>
    <p:extLst>
      <p:ext uri="{BB962C8B-B14F-4D97-AF65-F5344CB8AC3E}">
        <p14:creationId xmlns:p14="http://schemas.microsoft.com/office/powerpoint/2010/main" val="415834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1194" y="228401"/>
            <a:ext cx="34118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“Gray body”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5566" y="780979"/>
            <a:ext cx="837743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 substances do not emit and absorb perfectly like a blackbody.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As a result they are sometimes called “gray”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Departure from blackbody behavior is characterized by: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Emissivity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</a:t>
            </a:r>
            <a:r>
              <a:rPr kumimoji="0" lang="en-US" sz="2000" b="1" i="0" u="sng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λ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actual emitted radiation / blackbody emitted 					 radiation with the same temperature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Absorptivity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 absorbed radiation / incoming radiation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Reflectivity (α</a:t>
            </a:r>
            <a:r>
              <a:rPr kumimoji="0" lang="en-US" sz="2000" b="1" i="0" u="sng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λ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reflected radiation / incoming radiation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Transmissivity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 transmitted radiation / incoming radiation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These depend on the properties of the material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Absorptivity = emissivity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 surface emissivity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 = (1- α)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when transmission=0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55138" y="4998184"/>
            <a:ext cx="5131662" cy="1631216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surface radiation balance we will use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 emissivity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</a:t>
            </a:r>
            <a:r>
              <a:rPr kumimoji="0" lang="en-US" sz="20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λ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integrated over all thermal wavelengths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 albedo (α)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</a:t>
            </a:r>
            <a:r>
              <a:rPr kumimoji="0" lang="en-US" sz="20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λ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integrated over all solar wavelengths</a:t>
            </a:r>
          </a:p>
        </p:txBody>
      </p:sp>
    </p:spTree>
    <p:extLst>
      <p:ext uri="{BB962C8B-B14F-4D97-AF65-F5344CB8AC3E}">
        <p14:creationId xmlns:p14="http://schemas.microsoft.com/office/powerpoint/2010/main" val="203123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298450"/>
            <a:ext cx="8667750" cy="62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 bwMode="auto">
          <a:xfrm>
            <a:off x="4495800" y="5321644"/>
            <a:ext cx="3429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685800" y="5644978"/>
            <a:ext cx="2286000" cy="3706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4" y="219075"/>
            <a:ext cx="9067800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7162800" y="5257800"/>
            <a:ext cx="1143000" cy="6096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6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6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4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Office97\Templates\Blank Presentation.pot</Template>
  <TotalTime>38379</TotalTime>
  <Words>2894</Words>
  <Application>Microsoft Office PowerPoint</Application>
  <PresentationFormat>On-screen Show (4:3)</PresentationFormat>
  <Paragraphs>388</Paragraphs>
  <Slides>55</Slides>
  <Notes>25</Notes>
  <HiddenSlides>16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8" baseType="lpstr">
      <vt:lpstr>Arial</vt:lpstr>
      <vt:lpstr>Arial Narrow</vt:lpstr>
      <vt:lpstr>Calibri</vt:lpstr>
      <vt:lpstr>Comic Sans MS</vt:lpstr>
      <vt:lpstr>Microsoft Sans Serif</vt:lpstr>
      <vt:lpstr>Times New Roman</vt:lpstr>
      <vt:lpstr>Blank Presentation</vt:lpstr>
      <vt:lpstr>4_Blank Presentation</vt:lpstr>
      <vt:lpstr>16_Blank Presentation</vt:lpstr>
      <vt:lpstr>26_Blank Presentation</vt:lpstr>
      <vt:lpstr>34_Blank Presentation</vt:lpstr>
      <vt:lpstr>Office Theme</vt:lpstr>
      <vt:lpstr>Equation</vt:lpstr>
      <vt:lpstr>A ATM551: Fundamentals of Earth’s Climate, Lecture #5 Global Energy Balance and Greenhouse Effect</vt:lpstr>
      <vt:lpstr>Key points of Last Lecture </vt:lpstr>
      <vt:lpstr>Outline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Points of Today’s Lecture</vt:lpstr>
      <vt:lpstr>PowerPoint Presentation</vt:lpstr>
      <vt:lpstr>PowerPoint Presentation</vt:lpstr>
    </vt:vector>
  </TitlesOfParts>
  <Company>NCAR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Kevin Trenberth</dc:creator>
  <cp:lastModifiedBy>Dai, Aiguo</cp:lastModifiedBy>
  <cp:revision>789</cp:revision>
  <cp:lastPrinted>2001-10-12T22:50:52Z</cp:lastPrinted>
  <dcterms:created xsi:type="dcterms:W3CDTF">2001-07-28T22:10:26Z</dcterms:created>
  <dcterms:modified xsi:type="dcterms:W3CDTF">2024-01-30T19:50:10Z</dcterms:modified>
</cp:coreProperties>
</file>