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56" r:id="rId2"/>
    <p:sldMasterId id="2147483777" r:id="rId3"/>
  </p:sldMasterIdLst>
  <p:notesMasterIdLst>
    <p:notesMasterId r:id="rId56"/>
  </p:notesMasterIdLst>
  <p:handoutMasterIdLst>
    <p:handoutMasterId r:id="rId57"/>
  </p:handoutMasterIdLst>
  <p:sldIdLst>
    <p:sldId id="468" r:id="rId4"/>
    <p:sldId id="669" r:id="rId5"/>
    <p:sldId id="470" r:id="rId6"/>
    <p:sldId id="670" r:id="rId7"/>
    <p:sldId id="641" r:id="rId8"/>
    <p:sldId id="671" r:id="rId9"/>
    <p:sldId id="672" r:id="rId10"/>
    <p:sldId id="673" r:id="rId11"/>
    <p:sldId id="674" r:id="rId12"/>
    <p:sldId id="675" r:id="rId13"/>
    <p:sldId id="677" r:id="rId14"/>
    <p:sldId id="676" r:id="rId15"/>
    <p:sldId id="678" r:id="rId16"/>
    <p:sldId id="679" r:id="rId17"/>
    <p:sldId id="680" r:id="rId18"/>
    <p:sldId id="371" r:id="rId19"/>
    <p:sldId id="681" r:id="rId20"/>
    <p:sldId id="364" r:id="rId21"/>
    <p:sldId id="365" r:id="rId22"/>
    <p:sldId id="682" r:id="rId23"/>
    <p:sldId id="683" r:id="rId24"/>
    <p:sldId id="684" r:id="rId25"/>
    <p:sldId id="367" r:id="rId26"/>
    <p:sldId id="366" r:id="rId27"/>
    <p:sldId id="685" r:id="rId28"/>
    <p:sldId id="694" r:id="rId29"/>
    <p:sldId id="686" r:id="rId30"/>
    <p:sldId id="368" r:id="rId31"/>
    <p:sldId id="369" r:id="rId32"/>
    <p:sldId id="687" r:id="rId33"/>
    <p:sldId id="688" r:id="rId34"/>
    <p:sldId id="695" r:id="rId35"/>
    <p:sldId id="696" r:id="rId36"/>
    <p:sldId id="697" r:id="rId37"/>
    <p:sldId id="698" r:id="rId38"/>
    <p:sldId id="699" r:id="rId39"/>
    <p:sldId id="700" r:id="rId40"/>
    <p:sldId id="370" r:id="rId41"/>
    <p:sldId id="701" r:id="rId42"/>
    <p:sldId id="702" r:id="rId43"/>
    <p:sldId id="703" r:id="rId44"/>
    <p:sldId id="704" r:id="rId45"/>
    <p:sldId id="705" r:id="rId46"/>
    <p:sldId id="706" r:id="rId47"/>
    <p:sldId id="707" r:id="rId48"/>
    <p:sldId id="708" r:id="rId49"/>
    <p:sldId id="709" r:id="rId50"/>
    <p:sldId id="711" r:id="rId51"/>
    <p:sldId id="710" r:id="rId52"/>
    <p:sldId id="384" r:id="rId53"/>
    <p:sldId id="554" r:id="rId54"/>
    <p:sldId id="585" r:id="rId55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DFF"/>
    <a:srgbClr val="F8F8F8"/>
    <a:srgbClr val="7BE3E1"/>
    <a:srgbClr val="99CCFF"/>
    <a:srgbClr val="33CC33"/>
    <a:srgbClr val="00FF00"/>
    <a:srgbClr val="9933FF"/>
    <a:srgbClr val="9900CC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17" autoAdjust="0"/>
    <p:restoredTop sz="93873" autoAdjust="0"/>
  </p:normalViewPr>
  <p:slideViewPr>
    <p:cSldViewPr>
      <p:cViewPr varScale="1">
        <p:scale>
          <a:sx n="86" d="100"/>
          <a:sy n="86" d="100"/>
        </p:scale>
        <p:origin x="9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rgbClr val="00FF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7EB154-48BC-4DA2-AE95-F94BAB27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688" y="0"/>
            <a:ext cx="3059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9825" y="687388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25950"/>
            <a:ext cx="5122863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591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688" y="8851900"/>
            <a:ext cx="30591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5" tIns="45828" rIns="91655" bIns="45828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b="1">
                <a:solidFill>
                  <a:schemeClr val="accent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439EA0-10C5-4545-84AF-D3416603D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Data used: TOA fluxes:</a:t>
            </a:r>
            <a:r>
              <a:rPr lang="en-US" baseline="0" dirty="0"/>
              <a:t> satellite obs. Other fluxes: atmospheric reanalyses.  LH: adjusted GPCP </a:t>
            </a:r>
            <a:endParaRPr lang="en-US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B1421C-38F6-43B7-8CA9-4D89FDDEFC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FD4C4-8B30-4562-9436-5F16005EE2DA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9AFB-5D0F-4956-BF87-ED5447D4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512-8768-44F9-B024-BBCF7052B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04247-48B2-4E85-AE06-0779406BEB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0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6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5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11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853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70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360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873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270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252-DC90-4F93-A9C6-28482CF3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A842F-4C99-4FF3-8840-EDECEE053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7E3C9-D458-47E9-BCCE-DA97E6E41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8E97C-CCD0-459D-99F7-2EC0432F1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40CD-6733-4245-94CF-37DCF0A05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D888B-6ABA-4BA3-9FCF-DC437E39B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9076-AB29-4057-82A4-5F56B4C46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700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ED9348E-23E2-4CF1-B9E1-78B4AABFB95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398AD-8594-D945-A066-96D5DEE83FC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B42D5-CFC1-F744-8425-0CFAF4E5DF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art.com/wiki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4662"/>
            <a:ext cx="9144000" cy="165893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A ATM551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cs typeface="Times New Roman" pitchFamily="18" charset="0"/>
              </a:rPr>
              <a:t>, Lecture #6</a:t>
            </a:r>
            <a:br>
              <a:rPr lang="en-US" sz="3200" b="1" dirty="0">
                <a:latin typeface="Arial" charset="0"/>
                <a:cs typeface="Times New Roman" pitchFamily="18" charset="0"/>
              </a:rPr>
            </a:br>
            <a:r>
              <a:rPr lang="en-US" sz="4000" b="1" dirty="0">
                <a:latin typeface="Arial" charset="0"/>
                <a:cs typeface="Times New Roman" pitchFamily="18" charset="0"/>
              </a:rPr>
              <a:t>Surface Energy Balance</a:t>
            </a:r>
            <a:endParaRPr lang="en-US" sz="4800" b="1" dirty="0">
              <a:latin typeface="Arial" charset="0"/>
              <a:ea typeface="SimSun" pitchFamily="2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04800" y="1752600"/>
            <a:ext cx="8410575" cy="3810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800" b="1" dirty="0">
              <a:solidFill>
                <a:schemeClr val="tx2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8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Reading Assignment: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600" b="1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000" b="1" dirty="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Chapter 4 of Hartmann GPC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2000" dirty="0">
              <a:latin typeface="Arial Narrow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25400"/>
            <a:ext cx="84455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050925"/>
            <a:ext cx="84201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0"/>
            <a:ext cx="8985250" cy="669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912225" cy="65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2971800" y="5029200"/>
            <a:ext cx="2209800" cy="7620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0" y="102696"/>
            <a:ext cx="9067800" cy="645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924800" y="4761468"/>
            <a:ext cx="786712" cy="496332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752600" y="5791200"/>
            <a:ext cx="28956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7" y="76200"/>
            <a:ext cx="8930853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0963" y="5486400"/>
            <a:ext cx="4333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Horizontal heat transport within land</a:t>
            </a:r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is negligible!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800" y="274176"/>
            <a:ext cx="577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Ground heat flux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316468"/>
            <a:ext cx="147668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+/-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W 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250" y="877615"/>
            <a:ext cx="61084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G(z) = 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dT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thermal conductivity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measure of how easily heat moves through the 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Upwards (downwards) when temperature increases (decreases) with depth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" y="2979963"/>
            <a:ext cx="5107558" cy="2762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154" r="78075"/>
          <a:stretch/>
        </p:blipFill>
        <p:spPr>
          <a:xfrm>
            <a:off x="5334000" y="2685142"/>
            <a:ext cx="2004786" cy="376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481" r="18332"/>
          <a:stretch/>
        </p:blipFill>
        <p:spPr>
          <a:xfrm>
            <a:off x="7338786" y="2536370"/>
            <a:ext cx="1297214" cy="400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8243" y="5751286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6571" y="6407162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9C9CF-5CF8-4CAE-AE6D-E05CC440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76200"/>
            <a:ext cx="3048198" cy="130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5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550275" cy="59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88F710-1FB6-4819-B3DB-46F0C262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048000"/>
            <a:ext cx="3048198" cy="130462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400" y="4270756"/>
            <a:ext cx="2587244" cy="258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4" y="3201841"/>
            <a:ext cx="4528184" cy="33190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822" y="851600"/>
            <a:ext cx="5212821" cy="175432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absorption of sunlight by gasses,  aerosols, and clouds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reflection of sunlight by aerosols and clouds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Reduced by topography, vegetation, buildings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Terrain slope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06" y="196334"/>
            <a:ext cx="4595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2143" y="2722318"/>
            <a:ext cx="40050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Capturing these effects requires detailed mathematical models of “radiative transfer”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be crudely estimated using surface humidity &amp; fractional cloud cover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5070" y="202168"/>
            <a:ext cx="1871987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8" name="Oval 7"/>
          <p:cNvSpPr/>
          <p:nvPr/>
        </p:nvSpPr>
        <p:spPr>
          <a:xfrm>
            <a:off x="1006218" y="5640947"/>
            <a:ext cx="977127" cy="6625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7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60" y="150888"/>
            <a:ext cx="63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(reflected) surface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538" y="2838198"/>
            <a:ext cx="348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solar angle &amp; surface properties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5681" y="259745"/>
            <a:ext cx="1754968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55" t="3704" r="7589" b="3968"/>
          <a:stretch/>
        </p:blipFill>
        <p:spPr>
          <a:xfrm>
            <a:off x="0" y="3449357"/>
            <a:ext cx="4363357" cy="3165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804" r="23727"/>
          <a:stretch/>
        </p:blipFill>
        <p:spPr>
          <a:xfrm>
            <a:off x="4197457" y="1256714"/>
            <a:ext cx="4946543" cy="5569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0901" y="686803"/>
            <a:ext cx="3274785" cy="1569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 solar radiation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albedo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4357" y="3764643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6542" y="959757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9326" r="4900" b="10173"/>
          <a:stretch/>
        </p:blipFill>
        <p:spPr>
          <a:xfrm>
            <a:off x="2204358" y="1407599"/>
            <a:ext cx="2099178" cy="130243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204357" y="2225322"/>
            <a:ext cx="584186" cy="35461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30" y="6512156"/>
            <a:ext cx="3491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(Angle from the horizon = 90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Zenith Angle)</a:t>
            </a:r>
          </a:p>
        </p:txBody>
      </p:sp>
    </p:spTree>
    <p:extLst>
      <p:ext uri="{BB962C8B-B14F-4D97-AF65-F5344CB8AC3E}">
        <p14:creationId xmlns:p14="http://schemas.microsoft.com/office/powerpoint/2010/main" val="4351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6200" y="76200"/>
            <a:ext cx="81534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latin typeface="Arial" charset="0"/>
                <a:ea typeface="SimSun" pitchFamily="2" charset="-122"/>
              </a:rPr>
              <a:t>Last Lecture - Global Energy Balance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762000"/>
            <a:ext cx="9067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Solar Radiation: </a:t>
            </a:r>
            <a:r>
              <a:rPr lang="en-US" sz="2000" b="1" kern="0" dirty="0">
                <a:latin typeface="Microsoft Sans Serif" pitchFamily="34" charset="0"/>
              </a:rPr>
              <a:t>annual daily </a:t>
            </a:r>
            <a:r>
              <a:rPr lang="en-US" sz="2000" b="1" kern="0" dirty="0" err="1">
                <a:latin typeface="Microsoft Sans Serif" pitchFamily="34" charset="0"/>
              </a:rPr>
              <a:t>insolation</a:t>
            </a:r>
            <a:r>
              <a:rPr lang="en-US" sz="2000" b="1" kern="0" dirty="0">
                <a:latin typeface="Microsoft Sans Serif" pitchFamily="34" charset="0"/>
              </a:rPr>
              <a:t> at TOA varies from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400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in the tropics to 150W/m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poles, where it varies with season. Surface S also varies with clouds and water vapor.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Terrestrial Radiation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Earth’s effective emission temperature = 255K or 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C, which is close to atmospheric T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5km altitude.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Greenhouse Effect: </a:t>
            </a:r>
            <a:r>
              <a:rPr lang="en-US" sz="2000" b="1" kern="0" dirty="0">
                <a:latin typeface="Microsoft Sans Serif" pitchFamily="34" charset="0"/>
              </a:rPr>
              <a:t>natural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greenhouse effect raises Earth’s surface temperature from -18</a:t>
            </a:r>
            <a:r>
              <a:rPr lang="en-US" sz="2000" b="1" kern="0" baseline="30000" dirty="0">
                <a:latin typeface="Microsoft Sans Serif" pitchFamily="34" charset="0"/>
              </a:rPr>
              <a:t>o</a:t>
            </a:r>
            <a:r>
              <a:rPr lang="en-US" sz="2000" b="1" kern="0" dirty="0">
                <a:latin typeface="Microsoft Sans Serif" pitchFamily="34" charset="0"/>
              </a:rPr>
              <a:t>C to 1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5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C, 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a 33</a:t>
            </a:r>
            <a:r>
              <a:rPr lang="en-US" sz="2000" b="1" kern="0" baseline="3000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C warming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. It reduces the OLR at TOA to 239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from 396 W/m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at the surface, 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a 157W/m</a:t>
            </a:r>
            <a:r>
              <a:rPr lang="en-US" sz="2000" b="1" kern="0" baseline="3000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2</a:t>
            </a: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  <a:sym typeface="Symbol"/>
              </a:rPr>
              <a:t> heating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. 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Global Energy Fluxes (in W/m</a:t>
            </a:r>
            <a:r>
              <a:rPr lang="en-US" sz="2000" b="1" kern="0" baseline="30000" dirty="0">
                <a:solidFill>
                  <a:schemeClr val="tx2"/>
                </a:solidFill>
                <a:latin typeface="Microsoft Sans Serif" pitchFamily="34" charset="0"/>
              </a:rPr>
              <a:t>2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):</a:t>
            </a:r>
            <a:r>
              <a:rPr lang="en-US" sz="2000" b="1" kern="0" dirty="0">
                <a:latin typeface="Microsoft Sans Serif" pitchFamily="34" charset="0"/>
              </a:rPr>
              <a:t> averaged over each m</a:t>
            </a:r>
            <a:r>
              <a:rPr lang="en-US" sz="2000" b="1" kern="0" baseline="30000" dirty="0">
                <a:latin typeface="Microsoft Sans Serif" pitchFamily="34" charset="0"/>
              </a:rPr>
              <a:t>2</a:t>
            </a:r>
            <a:r>
              <a:rPr lang="en-US" sz="2000" b="1" kern="0" dirty="0">
                <a:latin typeface="Microsoft Sans Serif" pitchFamily="34" charset="0"/>
              </a:rPr>
              <a:t> of Earth’s surface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     SW: </a:t>
            </a:r>
            <a:r>
              <a:rPr lang="en-US" sz="2000" b="1" kern="0" dirty="0">
                <a:latin typeface="Microsoft Sans Serif" pitchFamily="34" charset="0"/>
              </a:rPr>
              <a:t>Incoming S = 341, atmos. absorbed = 78, reflected = 102 (79 by clouds &amp; atmos.) + 23 by surface), absorbed by Earth’s surface=161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LW: </a:t>
            </a:r>
            <a:r>
              <a:rPr lang="en-US" sz="2000" b="1" kern="0" dirty="0">
                <a:latin typeface="Microsoft Sans Serif" pitchFamily="34" charset="0"/>
              </a:rPr>
              <a:t>OLR = 239 at TOA,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downward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</a:t>
            </a:r>
            <a:r>
              <a:rPr lang="en-US" sz="2000" b="1" kern="0" dirty="0">
                <a:latin typeface="Microsoft Sans Serif" pitchFamily="34" charset="0"/>
              </a:rPr>
              <a:t>333 (uncertain), </a:t>
            </a:r>
            <a:r>
              <a:rPr lang="en-US" sz="2000" b="1" kern="0" dirty="0" err="1">
                <a:latin typeface="Microsoft Sans Serif" pitchFamily="34" charset="0"/>
              </a:rPr>
              <a:t>sfc</a:t>
            </a:r>
            <a:r>
              <a:rPr lang="en-US" sz="2000" b="1" kern="0" dirty="0">
                <a:latin typeface="Microsoft Sans Serif" pitchFamily="34" charset="0"/>
              </a:rPr>
              <a:t> upward = 396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	LH = </a:t>
            </a:r>
            <a:r>
              <a:rPr lang="en-US" sz="2000" b="1" kern="0" dirty="0">
                <a:latin typeface="Microsoft Sans Serif" pitchFamily="34" charset="0"/>
              </a:rPr>
              <a:t>80 (uncertain)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;   SH =</a:t>
            </a:r>
            <a:r>
              <a:rPr lang="en-US" sz="2000" b="1" kern="0" dirty="0">
                <a:latin typeface="Microsoft Sans Serif" pitchFamily="34" charset="0"/>
              </a:rPr>
              <a:t>17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,  Net heating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0.9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err="1">
                <a:solidFill>
                  <a:schemeClr val="tx2"/>
                </a:solidFill>
                <a:latin typeface="Microsoft Sans Serif" pitchFamily="34" charset="0"/>
              </a:rPr>
              <a:t>Poleward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Energy Transport</a:t>
            </a: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: </a:t>
            </a:r>
            <a:r>
              <a:rPr lang="en-US" sz="2000" b="1" kern="0" dirty="0">
                <a:latin typeface="Microsoft Sans Serif" pitchFamily="34" charset="0"/>
              </a:rPr>
              <a:t>total peaks at 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5.5PW around 30-40</a:t>
            </a:r>
            <a:r>
              <a:rPr lang="en-US" sz="2000" b="1" kern="0" baseline="30000" dirty="0">
                <a:latin typeface="Microsoft Sans Serif" pitchFamily="34" charset="0"/>
                <a:sym typeface="Symbol"/>
              </a:rPr>
              <a:t>o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 N and S, mostly by the atmosphere, oceans contribute 1/3. </a:t>
            </a:r>
            <a:endParaRPr lang="en-US" sz="2000" b="1" kern="0" baseline="3000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Microsoft Sans Serif" pitchFamily="34" charset="0"/>
              </a:rPr>
              <a:t>Global Atmospheric Energy Balance</a:t>
            </a:r>
            <a:r>
              <a:rPr lang="en-US" sz="2000" b="1" kern="0" dirty="0">
                <a:latin typeface="Microsoft Sans Serif" pitchFamily="34" charset="0"/>
              </a:rPr>
              <a:t>: LW cooling (</a:t>
            </a:r>
            <a:r>
              <a:rPr lang="en-US" sz="2000" b="1" kern="0" dirty="0">
                <a:latin typeface="Microsoft Sans Serif" pitchFamily="34" charset="0"/>
                <a:sym typeface="Symbol"/>
              </a:rPr>
              <a:t>176) balances heating from solar radiation (78), surface LH (80) and SH (17). 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18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18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"/>
            <a:ext cx="7991475" cy="662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1143000" y="2007976"/>
            <a:ext cx="69342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43000" y="6096000"/>
            <a:ext cx="6934200" cy="533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43000" y="3124200"/>
            <a:ext cx="6934200" cy="685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99525" cy="6268191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533400" y="5486400"/>
            <a:ext cx="1676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447800" y="457200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609600" y="4572000"/>
            <a:ext cx="8382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35690" y="4298090"/>
            <a:ext cx="304800" cy="304800"/>
          </a:xfrm>
          <a:prstGeom prst="ellipse">
            <a:avLst/>
          </a:prstGeom>
          <a:solidFill>
            <a:schemeClr val="tx2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223319" y="5177481"/>
            <a:ext cx="216243" cy="46676"/>
          </a:xfrm>
          <a:custGeom>
            <a:avLst/>
            <a:gdLst>
              <a:gd name="connsiteX0" fmla="*/ 216243 w 216243"/>
              <a:gd name="connsiteY0" fmla="*/ 0 h 46676"/>
              <a:gd name="connsiteX1" fmla="*/ 61784 w 216243"/>
              <a:gd name="connsiteY1" fmla="*/ 6178 h 46676"/>
              <a:gd name="connsiteX2" fmla="*/ 43249 w 216243"/>
              <a:gd name="connsiteY2" fmla="*/ 12357 h 46676"/>
              <a:gd name="connsiteX3" fmla="*/ 24713 w 216243"/>
              <a:gd name="connsiteY3" fmla="*/ 24714 h 46676"/>
              <a:gd name="connsiteX4" fmla="*/ 0 w 216243"/>
              <a:gd name="connsiteY4" fmla="*/ 43249 h 4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43" h="46676">
                <a:moveTo>
                  <a:pt x="216243" y="0"/>
                </a:moveTo>
                <a:cubicBezTo>
                  <a:pt x="164757" y="2059"/>
                  <a:pt x="113181" y="2507"/>
                  <a:pt x="61784" y="6178"/>
                </a:cubicBezTo>
                <a:cubicBezTo>
                  <a:pt x="55288" y="6642"/>
                  <a:pt x="49074" y="9444"/>
                  <a:pt x="43249" y="12357"/>
                </a:cubicBezTo>
                <a:cubicBezTo>
                  <a:pt x="36607" y="15678"/>
                  <a:pt x="30892" y="20595"/>
                  <a:pt x="24713" y="24714"/>
                </a:cubicBezTo>
                <a:cubicBezTo>
                  <a:pt x="10072" y="46676"/>
                  <a:pt x="19782" y="43249"/>
                  <a:pt x="0" y="43249"/>
                </a:cubicBezTo>
              </a:path>
            </a:pathLst>
          </a:cu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800600"/>
            <a:ext cx="31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/>
              </a:rPr>
              <a:t>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14800" y="5638800"/>
            <a:ext cx="317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/>
              </a:rPr>
              <a:t></a:t>
            </a:r>
            <a:endParaRPr lang="en-US" sz="2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975725" cy="623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6499662" y="3962400"/>
            <a:ext cx="0" cy="1676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00" y="259745"/>
            <a:ext cx="724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774" y="899586"/>
            <a:ext cx="5247975" cy="286232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 of (lower) atmospheric temperatures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Profile of (lower) atmospheric emissivity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 clouds and greenhouse gases (especially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 clouds and greenhouse gasses absorb and re-emit longwave radiation,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resulting in larger L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air T, humidity and cloud fraction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5708" y="3998139"/>
            <a:ext cx="2839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These effects are often crudely estimated from: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fractional cloud cover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temp.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humidity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F921D2-7A41-4A94-B043-D0E4321F8ECF}"/>
              </a:ext>
            </a:extLst>
          </p:cNvPr>
          <p:cNvGrpSpPr/>
          <p:nvPr/>
        </p:nvGrpSpPr>
        <p:grpSpPr>
          <a:xfrm>
            <a:off x="43606" y="4097804"/>
            <a:ext cx="5748698" cy="2505930"/>
            <a:chOff x="43606" y="4097804"/>
            <a:chExt cx="5748698" cy="25059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D5401B-0876-48B0-9CE3-D68367D23D3B}"/>
                </a:ext>
              </a:extLst>
            </p:cNvPr>
            <p:cNvGrpSpPr/>
            <p:nvPr/>
          </p:nvGrpSpPr>
          <p:grpSpPr>
            <a:xfrm>
              <a:off x="367590" y="4097804"/>
              <a:ext cx="5424714" cy="2505930"/>
              <a:chOff x="367590" y="4097804"/>
              <a:chExt cx="5424714" cy="25059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4213" t="10436" b="40471"/>
              <a:stretch/>
            </p:blipFill>
            <p:spPr>
              <a:xfrm>
                <a:off x="412938" y="4467136"/>
                <a:ext cx="5249324" cy="1895928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67590" y="6342124"/>
                <a:ext cx="542471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hlinkClick r:id="rId3"/>
                  </a:rPr>
                  <a:t>http://www.globalwarmingart.com/wiki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</a:t>
                </a:r>
                <a:r>
                  <a:rPr kumimoji="0" lang="en-US" sz="11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File:Atmospheric_Absorption_Bands_png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181868" y="4097804"/>
                <a:ext cx="1908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Wavelength (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μm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6200000">
              <a:off x="-454227" y="5120600"/>
              <a:ext cx="1364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% absorbed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567714" y="259745"/>
            <a:ext cx="2249715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8744" y="6405080"/>
            <a:ext cx="142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Cloud factor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61893" y="6405732"/>
            <a:ext cx="2582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Near-surface atmospheric values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09703" y="5987142"/>
            <a:ext cx="366863" cy="4451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417203" y="6021044"/>
            <a:ext cx="284466" cy="4451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25281" y="6021044"/>
            <a:ext cx="284466" cy="4451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37354" y="5635982"/>
            <a:ext cx="165462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262" y="1204410"/>
            <a:ext cx="3226850" cy="236517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8071757" y="2747099"/>
            <a:ext cx="626963" cy="44022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4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00" y="259745"/>
            <a:ext cx="72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Upward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longwave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567714" y="259745"/>
            <a:ext cx="2249715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180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550 W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-2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309" y="1335454"/>
            <a:ext cx="3139379" cy="156966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Determined by: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temperature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emissivity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 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(1-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L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2739" y="2143452"/>
            <a:ext cx="13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in Kelvin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544241" y="2328118"/>
            <a:ext cx="698498" cy="171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AA9CA4F-2188-48C3-BE4E-57DA8E1C2E85}"/>
              </a:ext>
            </a:extLst>
          </p:cNvPr>
          <p:cNvGrpSpPr/>
          <p:nvPr/>
        </p:nvGrpSpPr>
        <p:grpSpPr>
          <a:xfrm>
            <a:off x="4528457" y="1061356"/>
            <a:ext cx="4528219" cy="5796644"/>
            <a:chOff x="4528457" y="1061356"/>
            <a:chExt cx="4528219" cy="5796644"/>
          </a:xfrm>
        </p:grpSpPr>
        <p:grpSp>
          <p:nvGrpSpPr>
            <p:cNvPr id="6" name="Group 5"/>
            <p:cNvGrpSpPr/>
            <p:nvPr/>
          </p:nvGrpSpPr>
          <p:grpSpPr>
            <a:xfrm>
              <a:off x="4528457" y="1061356"/>
              <a:ext cx="4528219" cy="5669643"/>
              <a:chOff x="673100" y="0"/>
              <a:chExt cx="5477334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r="48415"/>
              <a:stretch/>
            </p:blipFill>
            <p:spPr>
              <a:xfrm>
                <a:off x="673100" y="0"/>
                <a:ext cx="4016829" cy="6858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80385" r="859"/>
              <a:stretch/>
            </p:blipFill>
            <p:spPr>
              <a:xfrm>
                <a:off x="4689934" y="0"/>
                <a:ext cx="1460500" cy="685800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528457" y="6581001"/>
              <a:ext cx="17054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Shuttleworth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(2012)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61888"/>
            <a:ext cx="3915319" cy="286980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628709" y="5784037"/>
            <a:ext cx="760729" cy="40454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8FDAEA-19B8-4A4E-B330-02B7208046C2}"/>
              </a:ext>
            </a:extLst>
          </p:cNvPr>
          <p:cNvSpPr/>
          <p:nvPr/>
        </p:nvSpPr>
        <p:spPr>
          <a:xfrm>
            <a:off x="4610108" y="4674038"/>
            <a:ext cx="4172946" cy="54641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93125" cy="679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762000" y="1524000"/>
            <a:ext cx="3810000" cy="9144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15266"/>
          <a:stretch>
            <a:fillRect/>
          </a:stretch>
        </p:blipFill>
        <p:spPr bwMode="auto">
          <a:xfrm>
            <a:off x="0" y="1143000"/>
            <a:ext cx="917017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" y="304800"/>
            <a:ext cx="8991600" cy="6062518"/>
            <a:chOff x="76200" y="304800"/>
            <a:chExt cx="8991600" cy="6062518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" y="304800"/>
              <a:ext cx="8991600" cy="6062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422556" y="3377512"/>
              <a:ext cx="45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69821" y="2362200"/>
            <a:ext cx="4015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tx2"/>
                </a:solidFill>
              </a:rPr>
              <a:t>reflected             surface emitted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3416" y="5801380"/>
            <a:ext cx="534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 </a:t>
            </a:r>
            <a:r>
              <a:rPr lang="en-US" sz="2400" dirty="0">
                <a:solidFill>
                  <a:schemeClr val="tx2"/>
                </a:solidFill>
              </a:rPr>
              <a:t>So the reflection (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dirty="0">
                <a:solidFill>
                  <a:schemeClr val="tx2"/>
                </a:solidFill>
              </a:rPr>
              <a:t>-</a:t>
            </a:r>
            <a:r>
              <a:rPr lang="en-US" sz="2400" dirty="0">
                <a:solidFill>
                  <a:schemeClr val="tx2"/>
                </a:solidFill>
                <a:sym typeface="Symbol"/>
              </a:rPr>
              <a:t>) </a:t>
            </a:r>
            <a:r>
              <a:rPr lang="en-US" sz="2400" dirty="0">
                <a:solidFill>
                  <a:schemeClr val="tx2"/>
                </a:solidFill>
              </a:rPr>
              <a:t>of LW is often ignored.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2400" y="302889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Recall: emissivity=</a:t>
            </a:r>
            <a:r>
              <a:rPr lang="en-US" sz="2000" dirty="0" err="1">
                <a:solidFill>
                  <a:schemeClr val="tx2"/>
                </a:solidFill>
              </a:rPr>
              <a:t>absorptivity</a:t>
            </a:r>
            <a:r>
              <a:rPr lang="en-US" sz="2000" dirty="0">
                <a:solidFill>
                  <a:schemeClr val="tx2"/>
                </a:solidFill>
              </a:rPr>
              <a:t>, so (1-</a:t>
            </a:r>
            <a:r>
              <a:rPr lang="en-US" sz="2000" dirty="0">
                <a:solidFill>
                  <a:schemeClr val="tx2"/>
                </a:solidFill>
                <a:sym typeface="Symbol"/>
              </a:rPr>
              <a:t>) is the reflectivity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231" y="144303"/>
            <a:ext cx="728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radiation budget: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7044" y="998687"/>
            <a:ext cx="3763614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ε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≈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 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ε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σT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54500" y="5267059"/>
            <a:ext cx="6739393" cy="85138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1674069" y="4430092"/>
            <a:ext cx="1140009" cy="53392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 rot="5400000">
            <a:off x="4553976" y="4430091"/>
            <a:ext cx="1140009" cy="53392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 rot="16200000">
            <a:off x="2627359" y="4430093"/>
            <a:ext cx="1140009" cy="53392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5651580" y="4430088"/>
            <a:ext cx="1140009" cy="533926"/>
          </a:xfrm>
          <a:prstGeom prst="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5595" y="3613666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00422" y="3613666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54621" y="3576741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43256" y="3564432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1037" y="4084768"/>
            <a:ext cx="29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24580" y="4084768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4435" y="4052502"/>
            <a:ext cx="29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90549" y="4084768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346848" y="3564432"/>
            <a:ext cx="390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4126" y="5366857"/>
            <a:ext cx="208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shortwave/solar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63455" y="5379110"/>
            <a:ext cx="345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Longwave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/terrestrial/Thermal/IR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7296998" y="4288648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5293" y="2670745"/>
            <a:ext cx="2394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things we can easily measure or calculate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4038151" y="1181619"/>
            <a:ext cx="443840" cy="2659341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81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789" y="180313"/>
            <a:ext cx="7287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Measuring surface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34" r="7141" b="9048"/>
          <a:stretch/>
        </p:blipFill>
        <p:spPr>
          <a:xfrm>
            <a:off x="6281729" y="476540"/>
            <a:ext cx="2391376" cy="1414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549" y="1084276"/>
            <a:ext cx="5545063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“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pyranometer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 flux of radiation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 out all but the solar wavelengths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 isolates sensor from sensible and latent heat fluxes.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181" y="2709755"/>
            <a:ext cx="5545063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Thermal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“</a:t>
            </a:r>
            <a:r>
              <a:rPr kumimoji="0" lang="fi-FI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pyrgeometer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 flux of radiation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filters out the solar wavelengths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 isolates sensor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694" y="4352382"/>
            <a:ext cx="3593306" cy="2361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607" y="4793798"/>
            <a:ext cx="5065368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measured with a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radiometer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measure all 4 components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separately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…or by measure net upward and downward total radiation (no filtering)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39244" y="4352382"/>
            <a:ext cx="31604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http://en.wikipedia.org/wiki/File:Hukseflux_netto_radiometer_nr01_photo.jpg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1294" y="199541"/>
            <a:ext cx="2833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en.wikipedia.org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Pyranometer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5886" b="19965"/>
          <a:stretch/>
        </p:blipFill>
        <p:spPr>
          <a:xfrm>
            <a:off x="6281729" y="2545035"/>
            <a:ext cx="2200126" cy="14113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26854" y="2268036"/>
            <a:ext cx="2827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en.wikipedia.org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Pyrgeometer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48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76200"/>
            <a:ext cx="7086600" cy="6858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Arial" charset="0"/>
                <a:ea typeface="SimSun" pitchFamily="2" charset="-122"/>
              </a:rPr>
              <a:t>Outline of Today’s Lecture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49641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990600"/>
            <a:ext cx="9067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Energy Fluxes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Heat Capacity: </a:t>
            </a:r>
            <a:r>
              <a:rPr lang="en-US" sz="2400" b="1" kern="0" dirty="0">
                <a:latin typeface="Microsoft Sans Serif" pitchFamily="34" charset="0"/>
              </a:rPr>
              <a:t>for the Atmosphere, Oceans, and Land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6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Heat transport in soils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solar radiation</a:t>
            </a: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LW radiation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Surface SH and LH fluxes: 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Bowen Ratio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solidFill>
                <a:schemeClr val="bg1"/>
              </a:solidFill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chemeClr val="bg1"/>
                </a:solidFill>
                <a:latin typeface="Microsoft Sans Serif" pitchFamily="34" charset="0"/>
              </a:rPr>
              <a:t>Spatial distributions of the surface energy fluxes</a:t>
            </a:r>
            <a:endParaRPr lang="en-US" sz="24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C00000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latin typeface="Microsoft Sans Serif" pitchFamily="34" charset="0"/>
              </a:rPr>
              <a:t>    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2110"/>
            <a:ext cx="8686800" cy="663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4600" y="6258580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	           </a:t>
            </a:r>
            <a:r>
              <a:rPr lang="en-US" dirty="0">
                <a:solidFill>
                  <a:schemeClr val="tx2"/>
                </a:solidFill>
              </a:rPr>
              <a:t>small     large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601"/>
            <a:ext cx="9143999" cy="5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7242" y="4114800"/>
            <a:ext cx="8898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/>
              <a:t>  Near surface mean w is small, so the turbulent mixing dominates</a:t>
            </a:r>
          </a:p>
          <a:p>
            <a:pPr algn="l">
              <a:buFont typeface="Arial" pitchFamily="34" charset="0"/>
              <a:buChar char="•"/>
            </a:pPr>
            <a:endParaRPr lang="en-US" dirty="0"/>
          </a:p>
          <a:p>
            <a:pPr algn="l">
              <a:buFont typeface="Arial" pitchFamily="34" charset="0"/>
              <a:buChar char="•"/>
            </a:pPr>
            <a:r>
              <a:rPr lang="en-US" dirty="0"/>
              <a:t>  LH is also often used for Latent Heat Flux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438400"/>
            <a:ext cx="5562600" cy="990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"/>
            <a:ext cx="886203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867400"/>
            <a:ext cx="88392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Reference height is often 10m for U (wind speed) and 2m for T</a:t>
            </a:r>
            <a:r>
              <a:rPr lang="en-US" sz="2400" baseline="-25000" dirty="0"/>
              <a:t>a</a:t>
            </a:r>
            <a:r>
              <a:rPr lang="en-US" sz="2400" dirty="0"/>
              <a:t> and </a:t>
            </a:r>
            <a:r>
              <a:rPr lang="en-US" sz="2400" dirty="0" err="1"/>
              <a:t>q</a:t>
            </a:r>
            <a:r>
              <a:rPr lang="en-US" sz="1600" dirty="0" err="1"/>
              <a:t>a</a:t>
            </a:r>
            <a:r>
              <a:rPr lang="en-US" sz="2400" dirty="0"/>
              <a:t>. These bulk formulas are used in climate and weather models. q=specific humidity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2413" y="154186"/>
            <a:ext cx="340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The Bowen Ratio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916186"/>
            <a:ext cx="8382000" cy="58477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>
                <a:solidFill>
                  <a:schemeClr val="tx2"/>
                </a:solidFill>
              </a:rPr>
              <a:t>The Bowen Ratio</a:t>
            </a:r>
            <a:r>
              <a:rPr lang="en-US" sz="2400" b="1" dirty="0"/>
              <a:t> </a:t>
            </a:r>
            <a:r>
              <a:rPr lang="en-US" sz="2400" dirty="0"/>
              <a:t>is the ratio of surface sensible heat flux to the latent heat flux:  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>
              <a:buFont typeface="Arial" pitchFamily="34" charset="0"/>
              <a:buChar char="•"/>
            </a:pPr>
            <a:endParaRPr lang="en-US" sz="16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Since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algn="l">
              <a:buFont typeface="Arial" pitchFamily="34" charset="0"/>
              <a:buChar char="•"/>
            </a:pPr>
            <a:endParaRPr lang="en-US" sz="2400" dirty="0"/>
          </a:p>
          <a:p>
            <a:pPr algn="l">
              <a:buFont typeface="Arial" pitchFamily="34" charset="0"/>
              <a:buChar char="•"/>
            </a:pPr>
            <a:endParaRPr lang="en-US" sz="18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Thus</a:t>
            </a:r>
          </a:p>
          <a:p>
            <a:pPr algn="l">
              <a:buFont typeface="Arial" pitchFamily="34" charset="0"/>
              <a:buChar char="•"/>
            </a:pPr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>
                <a:solidFill>
                  <a:schemeClr val="tx2"/>
                </a:solidFill>
              </a:rPr>
              <a:t> where </a:t>
            </a:r>
            <a:endParaRPr lang="en-US" sz="2400" dirty="0"/>
          </a:p>
          <a:p>
            <a:pPr algn="l"/>
            <a:r>
              <a:rPr lang="en-US" sz="2400" dirty="0"/>
              <a:t> 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                         </a:t>
            </a:r>
            <a:r>
              <a:rPr lang="en-US" sz="2400" i="1" dirty="0"/>
              <a:t>q*</a:t>
            </a:r>
            <a:r>
              <a:rPr lang="en-US" sz="2400" b="1" i="1" baseline="-25000" dirty="0"/>
              <a:t>s</a:t>
            </a:r>
            <a:r>
              <a:rPr lang="en-US" sz="2400" dirty="0"/>
              <a:t> is the saturation specific humidity. 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851025" y="1449388"/>
          <a:ext cx="4608513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88760" imgH="457200" progId="Equation.3">
                  <p:embed/>
                </p:oleObj>
              </mc:Choice>
              <mc:Fallback>
                <p:oleObj name="Equation" r:id="rId2" imgW="168876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25" y="1449388"/>
                        <a:ext cx="4608513" cy="10302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1371600" y="2519774"/>
          <a:ext cx="6781800" cy="833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19160" imgH="419040" progId="Equation.3">
                  <p:embed/>
                </p:oleObj>
              </mc:Choice>
              <mc:Fallback>
                <p:oleObj name="Equation" r:id="rId4" imgW="281916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519774"/>
                        <a:ext cx="6781800" cy="83302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 b="5846"/>
          <a:stretch>
            <a:fillRect/>
          </a:stretch>
        </p:blipFill>
        <p:spPr bwMode="auto">
          <a:xfrm>
            <a:off x="1352550" y="3626119"/>
            <a:ext cx="6496050" cy="102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953000"/>
            <a:ext cx="2590800" cy="112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3400" y="54114"/>
            <a:ext cx="8382000" cy="6871112"/>
            <a:chOff x="533400" y="54114"/>
            <a:chExt cx="8382000" cy="6871112"/>
          </a:xfrm>
        </p:grpSpPr>
        <p:sp>
          <p:nvSpPr>
            <p:cNvPr id="2" name="TextBox 1"/>
            <p:cNvSpPr txBox="1"/>
            <p:nvPr/>
          </p:nvSpPr>
          <p:spPr>
            <a:xfrm>
              <a:off x="1328178" y="54114"/>
              <a:ext cx="56060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</a:rPr>
                <a:t>The Equilibrium Bowen Ratio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3400" y="762000"/>
              <a:ext cx="8382000" cy="61632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2"/>
                  </a:solidFill>
                </a:rPr>
                <a:t>The Equilibrium Bowen Ratio (B</a:t>
              </a:r>
              <a:r>
                <a:rPr lang="en-US" sz="2000" dirty="0">
                  <a:solidFill>
                    <a:schemeClr val="tx2"/>
                  </a:solidFill>
                </a:rPr>
                <a:t>e</a:t>
              </a:r>
              <a:r>
                <a:rPr lang="en-US" sz="2400" dirty="0">
                  <a:solidFill>
                    <a:schemeClr val="tx2"/>
                  </a:solidFill>
                </a:rPr>
                <a:t>)</a:t>
              </a:r>
              <a:r>
                <a:rPr lang="en-US" sz="2400" dirty="0"/>
                <a:t> refers to the B</a:t>
              </a:r>
              <a:r>
                <a:rPr lang="en-US" sz="2000" dirty="0"/>
                <a:t>o</a:t>
              </a:r>
              <a:r>
                <a:rPr lang="en-US" sz="2400" dirty="0"/>
                <a:t> under equilibrium with the air being saturated (e.g., over wet surfaces). </a:t>
              </a:r>
            </a:p>
            <a:p>
              <a:pPr algn="l"/>
              <a:r>
                <a:rPr lang="en-US" sz="1100" dirty="0"/>
                <a:t> </a:t>
              </a:r>
            </a:p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Since LE would be higher if unsaturated </a:t>
              </a:r>
              <a:r>
                <a:rPr lang="en-US" sz="2400" dirty="0">
                  <a:sym typeface="Wingdings" pitchFamily="2" charset="2"/>
                </a:rPr>
                <a:t> </a:t>
              </a:r>
              <a:r>
                <a:rPr lang="en-US" sz="2400" dirty="0">
                  <a:solidFill>
                    <a:schemeClr val="tx2"/>
                  </a:solidFill>
                  <a:sym typeface="Wingdings" pitchFamily="2" charset="2"/>
                </a:rPr>
                <a:t>B</a:t>
              </a:r>
              <a:r>
                <a:rPr lang="en-US" sz="2000" dirty="0">
                  <a:solidFill>
                    <a:schemeClr val="tx2"/>
                  </a:solidFill>
                  <a:sym typeface="Wingdings" pitchFamily="2" charset="2"/>
                </a:rPr>
                <a:t>e</a:t>
              </a:r>
              <a:r>
                <a:rPr lang="en-US" sz="2400" dirty="0">
                  <a:solidFill>
                    <a:schemeClr val="tx2"/>
                  </a:solidFill>
                  <a:sym typeface="Wingdings" pitchFamily="2" charset="2"/>
                </a:rPr>
                <a:t> is the upper limit of B</a:t>
              </a:r>
              <a:r>
                <a:rPr lang="en-US" sz="2000" dirty="0">
                  <a:solidFill>
                    <a:schemeClr val="tx2"/>
                  </a:solidFill>
                  <a:sym typeface="Wingdings" pitchFamily="2" charset="2"/>
                </a:rPr>
                <a:t>o</a:t>
              </a:r>
              <a:endParaRPr lang="en-US" sz="2400" dirty="0">
                <a:solidFill>
                  <a:schemeClr val="tx2"/>
                </a:solidFill>
              </a:endParaRPr>
            </a:p>
            <a:p>
              <a:pPr algn="l">
                <a:buFont typeface="Arial" pitchFamily="34" charset="0"/>
                <a:buChar char="•"/>
              </a:pPr>
              <a:endParaRPr lang="en-US" sz="1050" dirty="0"/>
            </a:p>
            <a:p>
              <a:pPr algn="l">
                <a:buFont typeface="Arial" pitchFamily="34" charset="0"/>
                <a:buChar char="•"/>
              </a:pPr>
              <a:r>
                <a:rPr lang="en-US" sz="2400" dirty="0"/>
                <a:t>   For RH=1, C</a:t>
              </a:r>
              <a:r>
                <a:rPr lang="en-US" sz="1200" dirty="0"/>
                <a:t>DH</a:t>
              </a:r>
              <a:r>
                <a:rPr lang="en-US" sz="2400" dirty="0"/>
                <a:t> </a:t>
              </a:r>
              <a:r>
                <a:rPr lang="en-US" sz="2400" dirty="0">
                  <a:sym typeface="Symbol"/>
                </a:rPr>
                <a:t> C</a:t>
              </a:r>
              <a:r>
                <a:rPr lang="en-US" sz="1200" dirty="0">
                  <a:sym typeface="Symbol"/>
                </a:rPr>
                <a:t>DE</a:t>
              </a:r>
              <a:r>
                <a:rPr lang="en-US" sz="2400" dirty="0">
                  <a:sym typeface="Symbol"/>
                </a:rPr>
                <a:t>, </a:t>
              </a:r>
              <a:r>
                <a:rPr lang="en-US" sz="2400" dirty="0"/>
                <a:t>  </a:t>
              </a:r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>
                <a:buFont typeface="Arial" pitchFamily="34" charset="0"/>
                <a:buChar char="•"/>
              </a:pPr>
              <a:endParaRPr lang="en-US" sz="2400" dirty="0"/>
            </a:p>
            <a:p>
              <a:pPr algn="l"/>
              <a:r>
                <a:rPr lang="en-US" sz="2400" dirty="0"/>
                <a:t>	 </a:t>
              </a:r>
            </a:p>
            <a:p>
              <a:pPr algn="l"/>
              <a:r>
                <a:rPr lang="en-US" sz="2400" dirty="0"/>
                <a:t> </a:t>
              </a:r>
            </a:p>
            <a:p>
              <a:pPr algn="l"/>
              <a:endParaRPr lang="en-US" sz="2400" dirty="0"/>
            </a:p>
            <a:p>
              <a:pPr algn="l"/>
              <a:endParaRPr lang="en-US" sz="2400" dirty="0"/>
            </a:p>
            <a:p>
              <a:pPr algn="l"/>
              <a:r>
                <a:rPr lang="en-US" sz="2400" dirty="0"/>
                <a:t>Where 			         is the Equilibrium Bowen Ratio.     is the </a:t>
              </a:r>
            </a:p>
            <a:p>
              <a:pPr algn="l"/>
              <a:endParaRPr lang="en-US" sz="2400" dirty="0"/>
            </a:p>
            <a:p>
              <a:pPr algn="l"/>
              <a:r>
                <a:rPr lang="en-US" sz="2400" dirty="0"/>
                <a:t>saturation specific humidity for T=Ts	</a:t>
              </a:r>
            </a:p>
          </p:txBody>
        </p:sp>
        <p:pic>
          <p:nvPicPr>
            <p:cNvPr id="2867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3579614"/>
              <a:ext cx="4419600" cy="1161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2665214"/>
              <a:ext cx="4495799" cy="822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1507837" y="5103614"/>
              <a:ext cx="2378363" cy="1066800"/>
              <a:chOff x="1507837" y="5029200"/>
              <a:chExt cx="2378363" cy="1066800"/>
            </a:xfrm>
          </p:grpSpPr>
          <p:graphicFrame>
            <p:nvGraphicFramePr>
              <p:cNvPr id="29701" name="Object 5"/>
              <p:cNvGraphicFramePr>
                <a:graphicFrameLocks noChangeAspect="1"/>
              </p:cNvGraphicFramePr>
              <p:nvPr/>
            </p:nvGraphicFramePr>
            <p:xfrm>
              <a:off x="1507837" y="5029200"/>
              <a:ext cx="2378363" cy="1055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015920" imgH="545760" progId="Equation.3">
                      <p:embed/>
                    </p:oleObj>
                  </mc:Choice>
                  <mc:Fallback>
                    <p:oleObj name="Equation" r:id="rId4" imgW="1015920" imgH="54576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837" y="5029200"/>
                            <a:ext cx="2378363" cy="1055688"/>
                          </a:xfrm>
                          <a:prstGeom prst="rect">
                            <a:avLst/>
                          </a:prstGeom>
                          <a:solidFill>
                            <a:schemeClr val="tx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2"/>
              <p:cNvSpPr/>
              <p:nvPr/>
            </p:nvSpPr>
            <p:spPr bwMode="auto">
              <a:xfrm>
                <a:off x="1524000" y="5029200"/>
                <a:ext cx="2362200" cy="1066800"/>
              </a:xfrm>
              <a:prstGeom prst="rect">
                <a:avLst/>
              </a:prstGeom>
              <a:noFill/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 w="med" len="sm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 Narrow" pitchFamily="34" charset="0"/>
                </a:endParaRPr>
              </a:p>
            </p:txBody>
          </p:sp>
        </p:grp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7453180" y="5410200"/>
            <a:ext cx="381000" cy="517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7480" imgH="241200" progId="Equation.3">
                    <p:embed/>
                  </p:oleObj>
                </mc:Choice>
                <mc:Fallback>
                  <p:oleObj name="Equation" r:id="rId6" imgW="177480" imgH="2412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3180" y="5410200"/>
                          <a:ext cx="381000" cy="5170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85750"/>
            <a:ext cx="85725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83519" y="2373868"/>
            <a:ext cx="3741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 Wet Surface Only (g/kg for q*)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596900"/>
            <a:ext cx="88963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973968" y="4431268"/>
            <a:ext cx="135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LH dominates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67902" y="307133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SH dominates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1006" y="1600200"/>
            <a:ext cx="3694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Over Wet Surface Only (g/kg for q*)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489622" y="3873844"/>
            <a:ext cx="3886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705600" y="3886200"/>
            <a:ext cx="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31579"/>
            <a:ext cx="8178800" cy="611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291350"/>
            <a:ext cx="3352800" cy="126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729559" y="352373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=R</a:t>
            </a:r>
            <a:r>
              <a:rPr lang="en-US" sz="1400" b="1" dirty="0"/>
              <a:t>s</a:t>
            </a:r>
            <a:r>
              <a:rPr lang="en-US" sz="1800" b="1" dirty="0"/>
              <a:t>-LE-SH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2286000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(net radiation)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60" y="95166"/>
            <a:ext cx="2242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Diurnal (daily) cycle of radiation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(clear sky)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Bergen,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02" y="0"/>
            <a:ext cx="678158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9349"/>
            <a:ext cx="5326952" cy="459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8285" y="3626143"/>
            <a:ext cx="170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Shuttleworth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(2012)</a:t>
            </a:r>
          </a:p>
        </p:txBody>
      </p:sp>
      <p:sp>
        <p:nvSpPr>
          <p:cNvPr id="7" name="Rectangle 6"/>
          <p:cNvSpPr/>
          <p:nvPr/>
        </p:nvSpPr>
        <p:spPr>
          <a:xfrm>
            <a:off x="3221279" y="278395"/>
            <a:ext cx="1433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1968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2300" y="4000484"/>
            <a:ext cx="1716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1728190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228600"/>
            <a:ext cx="8772525" cy="644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8352"/>
            <a:ext cx="8686800" cy="461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735798"/>
            <a:ext cx="5638800" cy="21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07357" y="203829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3957" y="68580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change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705600" y="3657600"/>
            <a:ext cx="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5581120" y="3272135"/>
            <a:ext cx="2255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small over land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0" y="1524000"/>
            <a:ext cx="540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net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482600"/>
            <a:ext cx="89027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" y="314325"/>
            <a:ext cx="86995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0"/>
            <a:ext cx="87820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-117848" y="5715000"/>
            <a:ext cx="40975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sym typeface="Symbol"/>
              </a:rPr>
              <a:t>   SH dominates over </a:t>
            </a:r>
          </a:p>
          <a:p>
            <a:pPr algn="l"/>
            <a:r>
              <a:rPr lang="en-US" b="1" dirty="0">
                <a:solidFill>
                  <a:schemeClr val="tx2"/>
                </a:solidFill>
                <a:sym typeface="Symbol"/>
              </a:rPr>
              <a:t>         dry regions (i.e. Bo &gt;1)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475"/>
            <a:ext cx="93726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572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77757" y="1365422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9" y="152400"/>
            <a:ext cx="912990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0" y="130558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5900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27107" y="129540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461"/>
            <a:ext cx="8820150" cy="67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27307" y="1686580"/>
            <a:ext cx="1159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 m</a:t>
            </a:r>
            <a:r>
              <a:rPr lang="en-US" baseline="30000" dirty="0"/>
              <a:t>-2</a:t>
            </a:r>
            <a:r>
              <a:rPr lang="en-US" dirty="0"/>
              <a:t>)</a:t>
            </a:r>
            <a:endParaRPr lang="en-US" baseline="30000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6" y="228600"/>
            <a:ext cx="9067800" cy="642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7491"/>
            <a:ext cx="9139639" cy="618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1_Trenberth_BAMS08_2008Global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8686800" cy="5979716"/>
          </a:xfrm>
          <a:prstGeom prst="rect">
            <a:avLst/>
          </a:prstGeom>
          <a:noFill/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162800" y="6172200"/>
            <a:ext cx="1905000" cy="457200"/>
          </a:xfrm>
        </p:spPr>
        <p:txBody>
          <a:bodyPr/>
          <a:lstStyle/>
          <a:p>
            <a:pPr>
              <a:defRPr/>
            </a:pPr>
            <a:fld id="{A49640CD-6733-4245-94CF-37DCF0A05FF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5737" y="5973762"/>
            <a:ext cx="240506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Trenberth</a:t>
            </a:r>
            <a:r>
              <a:rPr lang="en-US" sz="1200" dirty="0">
                <a:latin typeface="Comic Sans MS" pitchFamily="66" charset="0"/>
              </a:rPr>
              <a:t> et al. (2009, BAMS)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09800" y="4267200"/>
            <a:ext cx="5791200" cy="1676400"/>
          </a:xfrm>
          <a:prstGeom prst="rect">
            <a:avLst/>
          </a:prstGeom>
          <a:noFill/>
          <a:ln w="444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8122" y="5943600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98 (161+333-396) 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80 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17 =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218" y="6324600"/>
            <a:ext cx="8669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The fluxes vary with location, but annual R-LH-SH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0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maintains over most land areas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1724" y="833944"/>
            <a:ext cx="839351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U/ t  = energy storage change within the surface layer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 = net shortwave (i.e. solar) radiation into the layer (positive down)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L  =  net longwave (i.e. infrared) radiation into the layer (positive down)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E = latent heat flux (positive upward), 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(MJ/kg)=2.50-2.36x10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-3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T(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) is latent heat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                SH =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sensible heat flux (positive upward)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G = downward heat flux through conduction (often small)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net energy input associated with inflows and outflows of water (often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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Thus, evaporation is constrained by and can be derived using the surface energy balance.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335" y="223226"/>
            <a:ext cx="589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Surface Energy Balance:</a:t>
            </a:r>
          </a:p>
        </p:txBody>
      </p:sp>
      <p:graphicFrame>
        <p:nvGraphicFramePr>
          <p:cNvPr id="169986" name="Object 2"/>
          <p:cNvGraphicFramePr>
            <a:graphicFrameLocks noChangeAspect="1"/>
          </p:cNvGraphicFramePr>
          <p:nvPr/>
        </p:nvGraphicFramePr>
        <p:xfrm>
          <a:off x="594898" y="789376"/>
          <a:ext cx="5648514" cy="11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11600" imgH="812800" progId="Equation.3">
                  <p:embed/>
                </p:oleObj>
              </mc:Choice>
              <mc:Fallback>
                <p:oleObj name="Equation" r:id="rId2" imgW="3911600" imgH="812800" progId="Equation.3">
                  <p:embed/>
                  <p:pic>
                    <p:nvPicPr>
                      <p:cNvPr id="169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98" y="789376"/>
                        <a:ext cx="5648514" cy="117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7"/>
          <p:cNvGrpSpPr/>
          <p:nvPr/>
        </p:nvGrpSpPr>
        <p:grpSpPr>
          <a:xfrm>
            <a:off x="6564561" y="386251"/>
            <a:ext cx="2288840" cy="1317827"/>
            <a:chOff x="5946440" y="1526821"/>
            <a:chExt cx="2288840" cy="1317827"/>
          </a:xfrm>
        </p:grpSpPr>
        <p:sp>
          <p:nvSpPr>
            <p:cNvPr id="7" name="Rectangle 6"/>
            <p:cNvSpPr/>
            <p:nvPr/>
          </p:nvSpPr>
          <p:spPr>
            <a:xfrm>
              <a:off x="6338325" y="2271801"/>
              <a:ext cx="1896955" cy="1760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724532" y="1544825"/>
              <a:ext cx="5679" cy="6815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23519" y="1936710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042595" y="1556184"/>
              <a:ext cx="136308" cy="744015"/>
            </a:xfrm>
            <a:custGeom>
              <a:avLst/>
              <a:gdLst>
                <a:gd name="connsiteX0" fmla="*/ 0 w 136308"/>
                <a:gd name="connsiteY0" fmla="*/ 0 h 744015"/>
                <a:gd name="connsiteX1" fmla="*/ 11359 w 136308"/>
                <a:gd name="connsiteY1" fmla="*/ 17038 h 744015"/>
                <a:gd name="connsiteX2" fmla="*/ 28398 w 136308"/>
                <a:gd name="connsiteY2" fmla="*/ 22718 h 744015"/>
                <a:gd name="connsiteX3" fmla="*/ 62475 w 136308"/>
                <a:gd name="connsiteY3" fmla="*/ 39756 h 744015"/>
                <a:gd name="connsiteX4" fmla="*/ 96552 w 136308"/>
                <a:gd name="connsiteY4" fmla="*/ 68154 h 744015"/>
                <a:gd name="connsiteX5" fmla="*/ 113590 w 136308"/>
                <a:gd name="connsiteY5" fmla="*/ 79513 h 744015"/>
                <a:gd name="connsiteX6" fmla="*/ 124949 w 136308"/>
                <a:gd name="connsiteY6" fmla="*/ 96551 h 744015"/>
                <a:gd name="connsiteX7" fmla="*/ 136308 w 136308"/>
                <a:gd name="connsiteY7" fmla="*/ 130628 h 744015"/>
                <a:gd name="connsiteX8" fmla="*/ 102231 w 136308"/>
                <a:gd name="connsiteY8" fmla="*/ 153346 h 744015"/>
                <a:gd name="connsiteX9" fmla="*/ 68154 w 136308"/>
                <a:gd name="connsiteY9" fmla="*/ 164705 h 744015"/>
                <a:gd name="connsiteX10" fmla="*/ 51116 w 136308"/>
                <a:gd name="connsiteY10" fmla="*/ 176064 h 744015"/>
                <a:gd name="connsiteX11" fmla="*/ 34077 w 136308"/>
                <a:gd name="connsiteY11" fmla="*/ 210141 h 744015"/>
                <a:gd name="connsiteX12" fmla="*/ 73834 w 136308"/>
                <a:gd name="connsiteY12" fmla="*/ 261257 h 744015"/>
                <a:gd name="connsiteX13" fmla="*/ 90872 w 136308"/>
                <a:gd name="connsiteY13" fmla="*/ 272616 h 744015"/>
                <a:gd name="connsiteX14" fmla="*/ 107911 w 136308"/>
                <a:gd name="connsiteY14" fmla="*/ 283975 h 744015"/>
                <a:gd name="connsiteX15" fmla="*/ 119270 w 136308"/>
                <a:gd name="connsiteY15" fmla="*/ 301014 h 744015"/>
                <a:gd name="connsiteX16" fmla="*/ 96552 w 136308"/>
                <a:gd name="connsiteY16" fmla="*/ 329411 h 744015"/>
                <a:gd name="connsiteX17" fmla="*/ 73834 w 136308"/>
                <a:gd name="connsiteY17" fmla="*/ 363488 h 744015"/>
                <a:gd name="connsiteX18" fmla="*/ 39757 w 136308"/>
                <a:gd name="connsiteY18" fmla="*/ 374847 h 744015"/>
                <a:gd name="connsiteX19" fmla="*/ 28398 w 136308"/>
                <a:gd name="connsiteY19" fmla="*/ 391886 h 744015"/>
                <a:gd name="connsiteX20" fmla="*/ 11359 w 136308"/>
                <a:gd name="connsiteY20" fmla="*/ 397565 h 744015"/>
                <a:gd name="connsiteX21" fmla="*/ 34077 w 136308"/>
                <a:gd name="connsiteY21" fmla="*/ 431642 h 744015"/>
                <a:gd name="connsiteX22" fmla="*/ 39757 w 136308"/>
                <a:gd name="connsiteY22" fmla="*/ 448681 h 744015"/>
                <a:gd name="connsiteX23" fmla="*/ 56795 w 136308"/>
                <a:gd name="connsiteY23" fmla="*/ 454360 h 744015"/>
                <a:gd name="connsiteX24" fmla="*/ 73834 w 136308"/>
                <a:gd name="connsiteY24" fmla="*/ 465719 h 744015"/>
                <a:gd name="connsiteX25" fmla="*/ 113590 w 136308"/>
                <a:gd name="connsiteY25" fmla="*/ 488437 h 744015"/>
                <a:gd name="connsiteX26" fmla="*/ 130629 w 136308"/>
                <a:gd name="connsiteY26" fmla="*/ 522514 h 744015"/>
                <a:gd name="connsiteX27" fmla="*/ 119270 w 136308"/>
                <a:gd name="connsiteY27" fmla="*/ 539553 h 744015"/>
                <a:gd name="connsiteX28" fmla="*/ 102231 w 136308"/>
                <a:gd name="connsiteY28" fmla="*/ 545232 h 744015"/>
                <a:gd name="connsiteX29" fmla="*/ 56795 w 136308"/>
                <a:gd name="connsiteY29" fmla="*/ 556591 h 744015"/>
                <a:gd name="connsiteX30" fmla="*/ 62475 w 136308"/>
                <a:gd name="connsiteY30" fmla="*/ 619066 h 744015"/>
                <a:gd name="connsiteX31" fmla="*/ 73834 w 136308"/>
                <a:gd name="connsiteY31" fmla="*/ 653143 h 744015"/>
                <a:gd name="connsiteX32" fmla="*/ 79513 w 136308"/>
                <a:gd name="connsiteY32" fmla="*/ 670181 h 744015"/>
                <a:gd name="connsiteX33" fmla="*/ 62475 w 136308"/>
                <a:gd name="connsiteY33" fmla="*/ 744015 h 744015"/>
                <a:gd name="connsiteX34" fmla="*/ 51116 w 136308"/>
                <a:gd name="connsiteY34" fmla="*/ 726976 h 744015"/>
                <a:gd name="connsiteX35" fmla="*/ 45436 w 136308"/>
                <a:gd name="connsiteY35" fmla="*/ 709938 h 74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6308" h="744015">
                  <a:moveTo>
                    <a:pt x="0" y="0"/>
                  </a:moveTo>
                  <a:cubicBezTo>
                    <a:pt x="3786" y="5679"/>
                    <a:pt x="6029" y="12774"/>
                    <a:pt x="11359" y="17038"/>
                  </a:cubicBezTo>
                  <a:cubicBezTo>
                    <a:pt x="16034" y="20778"/>
                    <a:pt x="23043" y="20041"/>
                    <a:pt x="28398" y="22718"/>
                  </a:cubicBezTo>
                  <a:cubicBezTo>
                    <a:pt x="72430" y="44735"/>
                    <a:pt x="19653" y="25484"/>
                    <a:pt x="62475" y="39756"/>
                  </a:cubicBezTo>
                  <a:cubicBezTo>
                    <a:pt x="104776" y="67958"/>
                    <a:pt x="52822" y="31712"/>
                    <a:pt x="96552" y="68154"/>
                  </a:cubicBezTo>
                  <a:cubicBezTo>
                    <a:pt x="101796" y="72524"/>
                    <a:pt x="107911" y="75727"/>
                    <a:pt x="113590" y="79513"/>
                  </a:cubicBezTo>
                  <a:cubicBezTo>
                    <a:pt x="117376" y="85192"/>
                    <a:pt x="122177" y="90314"/>
                    <a:pt x="124949" y="96551"/>
                  </a:cubicBezTo>
                  <a:cubicBezTo>
                    <a:pt x="129812" y="107492"/>
                    <a:pt x="136308" y="130628"/>
                    <a:pt x="136308" y="130628"/>
                  </a:cubicBezTo>
                  <a:cubicBezTo>
                    <a:pt x="119550" y="155766"/>
                    <a:pt x="132794" y="144177"/>
                    <a:pt x="102231" y="153346"/>
                  </a:cubicBezTo>
                  <a:cubicBezTo>
                    <a:pt x="90762" y="156786"/>
                    <a:pt x="68154" y="164705"/>
                    <a:pt x="68154" y="164705"/>
                  </a:cubicBezTo>
                  <a:cubicBezTo>
                    <a:pt x="62475" y="168491"/>
                    <a:pt x="55942" y="171237"/>
                    <a:pt x="51116" y="176064"/>
                  </a:cubicBezTo>
                  <a:cubicBezTo>
                    <a:pt x="40107" y="187073"/>
                    <a:pt x="38697" y="196284"/>
                    <a:pt x="34077" y="210141"/>
                  </a:cubicBezTo>
                  <a:cubicBezTo>
                    <a:pt x="42435" y="251926"/>
                    <a:pt x="31725" y="233184"/>
                    <a:pt x="73834" y="261257"/>
                  </a:cubicBezTo>
                  <a:lnTo>
                    <a:pt x="90872" y="272616"/>
                  </a:lnTo>
                  <a:lnTo>
                    <a:pt x="107911" y="283975"/>
                  </a:lnTo>
                  <a:cubicBezTo>
                    <a:pt x="111697" y="289655"/>
                    <a:pt x="118148" y="294281"/>
                    <a:pt x="119270" y="301014"/>
                  </a:cubicBezTo>
                  <a:cubicBezTo>
                    <a:pt x="122013" y="317473"/>
                    <a:pt x="106506" y="322775"/>
                    <a:pt x="96552" y="329411"/>
                  </a:cubicBezTo>
                  <a:cubicBezTo>
                    <a:pt x="88979" y="340770"/>
                    <a:pt x="86785" y="359171"/>
                    <a:pt x="73834" y="363488"/>
                  </a:cubicBezTo>
                  <a:lnTo>
                    <a:pt x="39757" y="374847"/>
                  </a:lnTo>
                  <a:cubicBezTo>
                    <a:pt x="35971" y="380527"/>
                    <a:pt x="33728" y="387622"/>
                    <a:pt x="28398" y="391886"/>
                  </a:cubicBezTo>
                  <a:cubicBezTo>
                    <a:pt x="23723" y="395626"/>
                    <a:pt x="13582" y="392006"/>
                    <a:pt x="11359" y="397565"/>
                  </a:cubicBezTo>
                  <a:cubicBezTo>
                    <a:pt x="3638" y="416867"/>
                    <a:pt x="23710" y="424731"/>
                    <a:pt x="34077" y="431642"/>
                  </a:cubicBezTo>
                  <a:cubicBezTo>
                    <a:pt x="35970" y="437322"/>
                    <a:pt x="35524" y="444448"/>
                    <a:pt x="39757" y="448681"/>
                  </a:cubicBezTo>
                  <a:cubicBezTo>
                    <a:pt x="43990" y="452914"/>
                    <a:pt x="51440" y="451683"/>
                    <a:pt x="56795" y="454360"/>
                  </a:cubicBezTo>
                  <a:cubicBezTo>
                    <a:pt x="62900" y="457413"/>
                    <a:pt x="68154" y="461933"/>
                    <a:pt x="73834" y="465719"/>
                  </a:cubicBezTo>
                  <a:cubicBezTo>
                    <a:pt x="100473" y="505679"/>
                    <a:pt x="64463" y="460364"/>
                    <a:pt x="113590" y="488437"/>
                  </a:cubicBezTo>
                  <a:cubicBezTo>
                    <a:pt x="122656" y="493618"/>
                    <a:pt x="127714" y="513769"/>
                    <a:pt x="130629" y="522514"/>
                  </a:cubicBezTo>
                  <a:cubicBezTo>
                    <a:pt x="126843" y="528194"/>
                    <a:pt x="124600" y="535289"/>
                    <a:pt x="119270" y="539553"/>
                  </a:cubicBezTo>
                  <a:cubicBezTo>
                    <a:pt x="114595" y="543293"/>
                    <a:pt x="108039" y="543780"/>
                    <a:pt x="102231" y="545232"/>
                  </a:cubicBezTo>
                  <a:lnTo>
                    <a:pt x="56795" y="556591"/>
                  </a:lnTo>
                  <a:cubicBezTo>
                    <a:pt x="58688" y="577416"/>
                    <a:pt x="58841" y="598473"/>
                    <a:pt x="62475" y="619066"/>
                  </a:cubicBezTo>
                  <a:cubicBezTo>
                    <a:pt x="64556" y="630857"/>
                    <a:pt x="70048" y="641784"/>
                    <a:pt x="73834" y="653143"/>
                  </a:cubicBezTo>
                  <a:lnTo>
                    <a:pt x="79513" y="670181"/>
                  </a:lnTo>
                  <a:cubicBezTo>
                    <a:pt x="63921" y="716958"/>
                    <a:pt x="69847" y="692405"/>
                    <a:pt x="62475" y="744015"/>
                  </a:cubicBezTo>
                  <a:cubicBezTo>
                    <a:pt x="58689" y="738335"/>
                    <a:pt x="54169" y="733081"/>
                    <a:pt x="51116" y="726976"/>
                  </a:cubicBezTo>
                  <a:cubicBezTo>
                    <a:pt x="48439" y="721621"/>
                    <a:pt x="45436" y="709938"/>
                    <a:pt x="45436" y="709938"/>
                  </a:cubicBezTo>
                </a:path>
              </a:pathLst>
            </a:cu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8479" y="1941430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934316" y="1800402"/>
              <a:ext cx="0" cy="4202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734652" y="1526821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7569836" y="1810802"/>
              <a:ext cx="0" cy="4202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381531" y="154858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Symbol"/>
                </a:rPr>
                <a:t>E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" name="Straight Arrow Connector 21"/>
            <p:cNvCxnSpPr>
              <a:stCxn id="7" idx="2"/>
            </p:cNvCxnSpPr>
            <p:nvPr/>
          </p:nvCxnSpPr>
          <p:spPr>
            <a:xfrm flipH="1">
              <a:off x="7286802" y="2447866"/>
              <a:ext cx="1" cy="2953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291536" y="2475316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</a:p>
          </p:txBody>
        </p:sp>
        <p:cxnSp>
          <p:nvCxnSpPr>
            <p:cNvPr id="25" name="Straight Arrow Connector 24"/>
            <p:cNvCxnSpPr>
              <a:endCxn id="7" idx="1"/>
            </p:cNvCxnSpPr>
            <p:nvPr/>
          </p:nvCxnSpPr>
          <p:spPr>
            <a:xfrm>
              <a:off x="5946440" y="2351314"/>
              <a:ext cx="391885" cy="85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979573" y="2327636"/>
              <a:ext cx="439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51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762000"/>
            <a:ext cx="8915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sz="24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solidFill>
                  <a:schemeClr val="tx2"/>
                </a:solidFill>
                <a:latin typeface="Microsoft Sans Serif" pitchFamily="34" charset="0"/>
              </a:rPr>
              <a:t> </a:t>
            </a:r>
            <a:r>
              <a:rPr lang="en-US" sz="2000" b="1" kern="0" dirty="0">
                <a:solidFill>
                  <a:schemeClr val="tx2"/>
                </a:solidFill>
                <a:latin typeface="Microsoft Sans Serif" pitchFamily="34" charset="0"/>
              </a:rPr>
              <a:t> - Reading Assignments</a:t>
            </a:r>
            <a:r>
              <a:rPr lang="en-US" sz="2000" b="1" kern="0" dirty="0">
                <a:latin typeface="Microsoft Sans Serif" pitchFamily="34" charset="0"/>
              </a:rPr>
              <a:t>: </a:t>
            </a:r>
            <a:r>
              <a:rPr lang="en-US" sz="1800" b="1" dirty="0">
                <a:latin typeface="Arial" charset="0"/>
                <a:cs typeface="Times New Roman" pitchFamily="18" charset="0"/>
              </a:rPr>
              <a:t>Chapter 4 of Hartmann GPC</a:t>
            </a: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latin typeface="Microsoft Sans Serif" pitchFamily="34" charset="0"/>
              </a:rPr>
              <a:t>	</a:t>
            </a:r>
            <a:r>
              <a:rPr lang="en-US" sz="2400" b="1" kern="0" dirty="0">
                <a:latin typeface="Microsoft Sans Serif" pitchFamily="34" charset="0"/>
              </a:rPr>
              <a:t>  - </a:t>
            </a:r>
            <a:r>
              <a:rPr lang="en-US" sz="2000" b="1" kern="0" dirty="0">
                <a:latin typeface="Microsoft Sans Serif" pitchFamily="34" charset="0"/>
              </a:rPr>
              <a:t>Review my </a:t>
            </a:r>
            <a:r>
              <a:rPr lang="en-US" sz="2000" b="1" kern="0" dirty="0" err="1">
                <a:latin typeface="Microsoft Sans Serif" pitchFamily="34" charset="0"/>
              </a:rPr>
              <a:t>ppt</a:t>
            </a:r>
            <a:r>
              <a:rPr lang="en-US" sz="2000" b="1" kern="0" dirty="0">
                <a:latin typeface="Microsoft Sans Serif" pitchFamily="34" charset="0"/>
              </a:rPr>
              <a:t> slides </a:t>
            </a:r>
          </a:p>
          <a:p>
            <a:pPr marL="342900" indent="-342900" algn="l">
              <a:spcBef>
                <a:spcPct val="20000"/>
              </a:spcBef>
              <a:defRPr/>
            </a:pPr>
            <a:endParaRPr lang="en-US" sz="2000" b="1" kern="0" dirty="0">
              <a:latin typeface="Microsoft Sans Serif" pitchFamily="34" charset="0"/>
            </a:endParaRPr>
          </a:p>
          <a:p>
            <a:pPr marL="342900" indent="-342900" algn="l"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FF0000"/>
                </a:solidFill>
                <a:latin typeface="Microsoft Sans Serif" pitchFamily="34" charset="0"/>
              </a:rPr>
              <a:t>      </a:t>
            </a:r>
            <a:endParaRPr lang="en-US" sz="1600" b="1" kern="0" dirty="0">
              <a:latin typeface="Microsoft Sans Serif" pitchFamily="34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762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Homework Assignments: 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05325" y="5268913"/>
            <a:ext cx="1841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 b="1">
              <a:latin typeface="Arial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781800"/>
            <a:ext cx="1905000" cy="457200"/>
          </a:xfrm>
        </p:spPr>
        <p:txBody>
          <a:bodyPr/>
          <a:lstStyle/>
          <a:p>
            <a:pPr>
              <a:defRPr/>
            </a:pPr>
            <a:fld id="{11004247-48B2-4E85-AE06-0779406BEB7B}" type="slidenum">
              <a:rPr lang="en-US" smtClean="0">
                <a:solidFill>
                  <a:schemeClr val="bg2"/>
                </a:solidFill>
              </a:rPr>
              <a:pPr>
                <a:defRPr/>
              </a:pPr>
              <a:t>52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76200" y="381000"/>
            <a:ext cx="9144000" cy="11430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sz="32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    </a:t>
            </a:r>
            <a:r>
              <a:rPr lang="en-US" b="1" kern="0" dirty="0">
                <a:solidFill>
                  <a:schemeClr val="accent1"/>
                </a:solidFill>
                <a:latin typeface="Arial" charset="0"/>
                <a:ea typeface="SimSun" pitchFamily="2" charset="-122"/>
              </a:rPr>
              <a:t>Next Lecture: </a:t>
            </a:r>
            <a:endParaRPr lang="en-US" sz="3200" b="1" kern="0" dirty="0">
              <a:solidFill>
                <a:schemeClr val="accent1"/>
              </a:solidFill>
              <a:latin typeface="Arial" charset="0"/>
              <a:ea typeface="SimSun" pitchFamily="2" charset="-122"/>
            </a:endParaRPr>
          </a:p>
          <a:p>
            <a:pPr>
              <a:defRPr/>
            </a:pPr>
            <a:r>
              <a:rPr lang="en-US" sz="3600" b="1" kern="0" dirty="0">
                <a:solidFill>
                  <a:srgbClr val="FF3300"/>
                </a:solidFill>
                <a:latin typeface="Arial" charset="0"/>
                <a:ea typeface="SimSun" pitchFamily="2" charset="-122"/>
              </a:rPr>
              <a:t>The Hydrological Cycle and Climate   </a:t>
            </a:r>
          </a:p>
        </p:txBody>
      </p:sp>
      <p:pic>
        <p:nvPicPr>
          <p:cNvPr id="6" name="Picture 3" descr="hy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13164"/>
            <a:ext cx="6400800" cy="486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50" y="571500"/>
            <a:ext cx="8604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2134" y="2168492"/>
            <a:ext cx="5843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, depends on surface type and layer depth.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4528" y="908222"/>
            <a:ext cx="1781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Surface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28600"/>
            <a:ext cx="9144000" cy="6353875"/>
            <a:chOff x="0" y="228600"/>
            <a:chExt cx="9144000" cy="63538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28600"/>
              <a:ext cx="9144000" cy="635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 bwMode="auto">
            <a:xfrm>
              <a:off x="381000" y="1123950"/>
              <a:ext cx="7848600" cy="1066800"/>
            </a:xfrm>
            <a:prstGeom prst="rect">
              <a:avLst/>
            </a:prstGeom>
            <a:solidFill>
              <a:schemeClr val="tx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 Narrow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5715000" y="3276600"/>
            <a:ext cx="2667000" cy="6858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814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Global LH and solar heating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80W/m</a:t>
            </a:r>
            <a:r>
              <a:rPr lang="en-US" sz="2000" b="1" baseline="30000" dirty="0">
                <a:solidFill>
                  <a:schemeClr val="tx2"/>
                </a:solidFill>
                <a:cs typeface="Arial" pitchFamily="34" charset="0"/>
                <a:sym typeface="Symbol"/>
              </a:rPr>
              <a:t>2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  <a:sym typeface="Symbol"/>
              </a:rPr>
              <a:t> , </a:t>
            </a:r>
            <a:r>
              <a:rPr lang="en-US" sz="2000" b="1" dirty="0">
                <a:solidFill>
                  <a:schemeClr val="tx2"/>
                </a:solidFill>
                <a:cs typeface="Arial" pitchFamily="34" charset="0"/>
              </a:rPr>
              <a:t> each raises  atmospheric T by ~0.7K/day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7" y="533400"/>
            <a:ext cx="9134643" cy="6153150"/>
            <a:chOff x="9357" y="533400"/>
            <a:chExt cx="9134643" cy="61531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57" y="533400"/>
              <a:ext cx="9134643" cy="615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2654808" y="4211472"/>
              <a:ext cx="838200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need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1828800" y="5562600"/>
            <a:ext cx="2057400" cy="609600"/>
          </a:xfrm>
          <a:prstGeom prst="rect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5455085"/>
            <a:ext cx="457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pitchFamily="34" charset="0"/>
                <a:cs typeface="Arial" pitchFamily="34" charset="0"/>
              </a:rPr>
              <a:t>Compared to the depth of the troposphere of 12-18km.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3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3276600" y="4495800"/>
            <a:ext cx="129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3505200" y="2209800"/>
            <a:ext cx="1676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962400" y="3124200"/>
            <a:ext cx="1295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sm"/>
          </a:ln>
          <a:effectLst/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FFFFFF"/>
      </a:lt1>
      <a:dk2>
        <a:srgbClr val="3333CC"/>
      </a:dk2>
      <a:lt2>
        <a:srgbClr val="FF3300"/>
      </a:lt2>
      <a:accent1>
        <a:srgbClr val="00CCFF"/>
      </a:accent1>
      <a:accent2>
        <a:srgbClr val="00FFFF"/>
      </a:accent2>
      <a:accent3>
        <a:srgbClr val="ADADE2"/>
      </a:accent3>
      <a:accent4>
        <a:srgbClr val="DADADA"/>
      </a:accent4>
      <a:accent5>
        <a:srgbClr val="AAE2FF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Office97\Templates\Blank Presentation.pot</Template>
  <TotalTime>37465</TotalTime>
  <Words>1460</Words>
  <Application>Microsoft Office PowerPoint</Application>
  <PresentationFormat>On-screen Show (4:3)</PresentationFormat>
  <Paragraphs>252</Paragraphs>
  <Slides>52</Slides>
  <Notes>6</Notes>
  <HiddenSlides>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Arial Narrow</vt:lpstr>
      <vt:lpstr>Calibri</vt:lpstr>
      <vt:lpstr>Comic Sans MS</vt:lpstr>
      <vt:lpstr>Microsoft Sans Serif</vt:lpstr>
      <vt:lpstr>Times New Roman</vt:lpstr>
      <vt:lpstr>Blank Presentation</vt:lpstr>
      <vt:lpstr>16_Blank Presentation</vt:lpstr>
      <vt:lpstr>Office Theme</vt:lpstr>
      <vt:lpstr>Equation</vt:lpstr>
      <vt:lpstr>A ATM551, Lecture #6 Surface Energy Balance</vt:lpstr>
      <vt:lpstr>Last Lecture - Global Energy Balance</vt:lpstr>
      <vt:lpstr>Outline of Today’s Lecture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Dai, Aiguo</cp:lastModifiedBy>
  <cp:revision>782</cp:revision>
  <cp:lastPrinted>2001-10-12T22:50:52Z</cp:lastPrinted>
  <dcterms:created xsi:type="dcterms:W3CDTF">2001-07-28T22:10:26Z</dcterms:created>
  <dcterms:modified xsi:type="dcterms:W3CDTF">2024-01-31T21:08:49Z</dcterms:modified>
</cp:coreProperties>
</file>