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77" r:id="rId2"/>
    <p:sldMasterId id="2147483781" r:id="rId3"/>
    <p:sldMasterId id="2147483784" r:id="rId4"/>
    <p:sldMasterId id="2147483796" r:id="rId5"/>
  </p:sldMasterIdLst>
  <p:notesMasterIdLst>
    <p:notesMasterId r:id="rId65"/>
  </p:notesMasterIdLst>
  <p:handoutMasterIdLst>
    <p:handoutMasterId r:id="rId66"/>
  </p:handoutMasterIdLst>
  <p:sldIdLst>
    <p:sldId id="468" r:id="rId6"/>
    <p:sldId id="711" r:id="rId7"/>
    <p:sldId id="470" r:id="rId8"/>
    <p:sldId id="759" r:id="rId9"/>
    <p:sldId id="712" r:id="rId10"/>
    <p:sldId id="641" r:id="rId11"/>
    <p:sldId id="714" r:id="rId12"/>
    <p:sldId id="715" r:id="rId13"/>
    <p:sldId id="752" r:id="rId14"/>
    <p:sldId id="753" r:id="rId15"/>
    <p:sldId id="754" r:id="rId16"/>
    <p:sldId id="713" r:id="rId17"/>
    <p:sldId id="716" r:id="rId18"/>
    <p:sldId id="717" r:id="rId19"/>
    <p:sldId id="718" r:id="rId20"/>
    <p:sldId id="719" r:id="rId21"/>
    <p:sldId id="729" r:id="rId22"/>
    <p:sldId id="720" r:id="rId23"/>
    <p:sldId id="305" r:id="rId24"/>
    <p:sldId id="721" r:id="rId25"/>
    <p:sldId id="398" r:id="rId26"/>
    <p:sldId id="722" r:id="rId27"/>
    <p:sldId id="723" r:id="rId28"/>
    <p:sldId id="724" r:id="rId29"/>
    <p:sldId id="725" r:id="rId30"/>
    <p:sldId id="755" r:id="rId31"/>
    <p:sldId id="756" r:id="rId32"/>
    <p:sldId id="765" r:id="rId33"/>
    <p:sldId id="726" r:id="rId34"/>
    <p:sldId id="727" r:id="rId35"/>
    <p:sldId id="728" r:id="rId36"/>
    <p:sldId id="730" r:id="rId37"/>
    <p:sldId id="731" r:id="rId38"/>
    <p:sldId id="732" r:id="rId39"/>
    <p:sldId id="733" r:id="rId40"/>
    <p:sldId id="734" r:id="rId41"/>
    <p:sldId id="735" r:id="rId42"/>
    <p:sldId id="736" r:id="rId43"/>
    <p:sldId id="757" r:id="rId44"/>
    <p:sldId id="758" r:id="rId45"/>
    <p:sldId id="739" r:id="rId46"/>
    <p:sldId id="740" r:id="rId47"/>
    <p:sldId id="741" r:id="rId48"/>
    <p:sldId id="742" r:id="rId49"/>
    <p:sldId id="764" r:id="rId50"/>
    <p:sldId id="762" r:id="rId51"/>
    <p:sldId id="761" r:id="rId52"/>
    <p:sldId id="763" r:id="rId53"/>
    <p:sldId id="743" r:id="rId54"/>
    <p:sldId id="744" r:id="rId55"/>
    <p:sldId id="745" r:id="rId56"/>
    <p:sldId id="746" r:id="rId57"/>
    <p:sldId id="747" r:id="rId58"/>
    <p:sldId id="748" r:id="rId59"/>
    <p:sldId id="749" r:id="rId60"/>
    <p:sldId id="750" r:id="rId61"/>
    <p:sldId id="751" r:id="rId62"/>
    <p:sldId id="554" r:id="rId63"/>
    <p:sldId id="585" r:id="rId64"/>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428" autoAdjust="0"/>
  </p:normalViewPr>
  <p:slideViewPr>
    <p:cSldViewPr>
      <p:cViewPr varScale="1">
        <p:scale>
          <a:sx n="92" d="100"/>
          <a:sy n="92" d="100"/>
        </p:scale>
        <p:origin x="879" y="7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428201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032401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1638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41027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2825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88097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03767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extLst>
      <p:ext uri="{BB962C8B-B14F-4D97-AF65-F5344CB8AC3E}">
        <p14:creationId xmlns:p14="http://schemas.microsoft.com/office/powerpoint/2010/main" val="3594504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80609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24078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69745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5095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0458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13959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5156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3783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076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709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5</a:t>
            </a:fld>
            <a:endParaRPr lang="en-US">
              <a:solidFill>
                <a:srgbClr val="3333CC"/>
              </a:solidFill>
            </a:endParaRPr>
          </a:p>
        </p:txBody>
      </p:sp>
    </p:spTree>
    <p:extLst>
      <p:ext uri="{BB962C8B-B14F-4D97-AF65-F5344CB8AC3E}">
        <p14:creationId xmlns:p14="http://schemas.microsoft.com/office/powerpoint/2010/main" val="421509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a:t>Data used: TOA fluxes:</a:t>
            </a:r>
            <a:r>
              <a:rPr lang="en-US" baseline="0" dirty="0"/>
              <a:t> satellite obs. Other fluxes: atmospheric reanalyses.  LH: adjusted GPCP </a:t>
            </a:r>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pPr/>
              <a:t>6</a:t>
            </a:fld>
            <a:endParaRPr lang="en-US"/>
          </a:p>
        </p:txBody>
      </p:sp>
    </p:spTree>
    <p:extLst>
      <p:ext uri="{BB962C8B-B14F-4D97-AF65-F5344CB8AC3E}">
        <p14:creationId xmlns:p14="http://schemas.microsoft.com/office/powerpoint/2010/main" val="33440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9248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2663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8035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Transpiration is largest contribution to total E over areas covered with vegetation.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16</a:t>
            </a:fld>
            <a:endParaRPr lang="en-US">
              <a:solidFill>
                <a:srgbClr val="3333CC"/>
              </a:solidFill>
            </a:endParaRPr>
          </a:p>
        </p:txBody>
      </p:sp>
    </p:spTree>
    <p:extLst>
      <p:ext uri="{BB962C8B-B14F-4D97-AF65-F5344CB8AC3E}">
        <p14:creationId xmlns:p14="http://schemas.microsoft.com/office/powerpoint/2010/main" val="2181688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0A9E22-E495-4B12-915B-84514F5C47F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24186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4205298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28977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4398AD-8594-D945-A066-96D5DEE83FC4}"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279698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4398AD-8594-D945-A066-96D5DEE83FC4}"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3689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4398AD-8594-D945-A066-96D5DEE83FC4}"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62411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398AD-8594-D945-A066-96D5DEE83FC4}"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16685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16754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442216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3056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2763324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139159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2715429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374630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4398AD-8594-D945-A066-96D5DEE83FC4}"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403489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4398AD-8594-D945-A066-96D5DEE83FC4}"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846077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4398AD-8594-D945-A066-96D5DEE83FC4}"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200900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398AD-8594-D945-A066-96D5DEE83FC4}"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737549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288013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4398AD-8594-D945-A066-96D5DEE83FC4}"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71136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3506419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4398AD-8594-D945-A066-96D5DEE83FC4}"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B42D5-CFC1-F744-8425-0CFAF4E5DFB0}" type="slidenum">
              <a:rPr lang="en-US" smtClean="0"/>
              <a:pPr/>
              <a:t>‹#›</a:t>
            </a:fld>
            <a:endParaRPr lang="en-US"/>
          </a:p>
        </p:txBody>
      </p:sp>
    </p:spTree>
    <p:extLst>
      <p:ext uri="{BB962C8B-B14F-4D97-AF65-F5344CB8AC3E}">
        <p14:creationId xmlns:p14="http://schemas.microsoft.com/office/powerpoint/2010/main" val="158284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p:nvPicPr>
        <p:blipFill>
          <a:blip r:embed="rId4"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b="1">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solidFill>
                  <a:srgbClr val="000000"/>
                </a:solidFill>
              </a:rPr>
              <a:pPr/>
              <a:t>‹#›</a:t>
            </a:fld>
            <a:endParaRPr lang="en-US">
              <a:solidFill>
                <a:srgbClr val="000000"/>
              </a:solidFill>
            </a:endParaRPr>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398AD-8594-D945-A066-96D5DEE83FC4}" type="datetimeFigureOut">
              <a:rPr lang="en-US" smtClean="0"/>
              <a:pPr/>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42D5-CFC1-F744-8425-0CFAF4E5DFB0}" type="slidenum">
              <a:rPr lang="en-US" smtClean="0"/>
              <a:pPr/>
              <a:t>‹#›</a:t>
            </a:fld>
            <a:endParaRPr lang="en-US"/>
          </a:p>
        </p:txBody>
      </p:sp>
    </p:spTree>
    <p:extLst>
      <p:ext uri="{BB962C8B-B14F-4D97-AF65-F5344CB8AC3E}">
        <p14:creationId xmlns:p14="http://schemas.microsoft.com/office/powerpoint/2010/main" val="12584378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398AD-8594-D945-A066-96D5DEE83FC4}" type="datetimeFigureOut">
              <a:rPr lang="en-US" smtClean="0"/>
              <a:pPr/>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B42D5-CFC1-F744-8425-0CFAF4E5DFB0}" type="slidenum">
              <a:rPr lang="en-US" smtClean="0"/>
              <a:pPr/>
              <a:t>‹#›</a:t>
            </a:fld>
            <a:endParaRPr lang="en-US"/>
          </a:p>
        </p:txBody>
      </p:sp>
    </p:spTree>
    <p:extLst>
      <p:ext uri="{BB962C8B-B14F-4D97-AF65-F5344CB8AC3E}">
        <p14:creationId xmlns:p14="http://schemas.microsoft.com/office/powerpoint/2010/main" val="42589779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28.w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feature=player_detailpage&amp;v=YswL4dIDQuk" TargetMode="External"/><Relationship Id="rId2" Type="http://schemas.openxmlformats.org/officeDocument/2006/relationships/hyperlink" Target="http://climate.nasa.gov/climate_reel/EarthWaterPlanet" TargetMode="External"/><Relationship Id="rId1" Type="http://schemas.openxmlformats.org/officeDocument/2006/relationships/slideLayout" Target="../slideLayouts/slideLayout2.xml"/><Relationship Id="rId4" Type="http://schemas.openxmlformats.org/officeDocument/2006/relationships/hyperlink" Target="http://climate.nasa.gov/climate_reel/WaterWaterEverywhere64036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7.bin"/><Relationship Id="rId1" Type="http://schemas.openxmlformats.org/officeDocument/2006/relationships/slideLayout" Target="../slideLayouts/slideLayout14.xml"/><Relationship Id="rId5" Type="http://schemas.openxmlformats.org/officeDocument/2006/relationships/image" Target="../media/image43.emf"/><Relationship Id="rId4" Type="http://schemas.openxmlformats.org/officeDocument/2006/relationships/oleObject" Target="../embeddings/oleObject8.bin"/></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learner.org/courses/envsci/unit/text.php?unit=8&amp;secNum=2"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Hydrology"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6.gif"/><Relationship Id="rId4" Type="http://schemas.openxmlformats.org/officeDocument/2006/relationships/hyperlink" Target="http://en.wikipedia.org/wiki/Drainage_basi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www.learner.org/courses/envsci/unit/text.php?unit=8&amp;secNum=2"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#6</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The Hydrological Cycle and Climate</a:t>
            </a:r>
            <a:endParaRPr lang="en-US" sz="54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bg2"/>
                </a:solidFill>
                <a:latin typeface="Arial" charset="0"/>
                <a:cs typeface="Times New Roman" pitchFamily="18" charset="0"/>
              </a:rPr>
              <a:t>Chapter 5 of Hartmann GPC</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301397" y="381000"/>
            <a:ext cx="8537803" cy="6302375"/>
          </a:xfrm>
          <a:prstGeom prst="rect">
            <a:avLst/>
          </a:prstGeom>
          <a:noFill/>
          <a:ln w="9525">
            <a:noFill/>
            <a:miter lim="800000"/>
            <a:headEnd/>
            <a:tailEnd/>
          </a:ln>
        </p:spPr>
      </p:pic>
      <p:sp>
        <p:nvSpPr>
          <p:cNvPr id="3" name="TextBox 2"/>
          <p:cNvSpPr txBox="1"/>
          <p:nvPr/>
        </p:nvSpPr>
        <p:spPr>
          <a:xfrm>
            <a:off x="5943600" y="2495490"/>
            <a:ext cx="537327" cy="400110"/>
          </a:xfrm>
          <a:prstGeom prst="rect">
            <a:avLst/>
          </a:prstGeom>
          <a:noFill/>
        </p:spPr>
        <p:txBody>
          <a:bodyPr wrap="none" rtlCol="0">
            <a:spAutoFit/>
          </a:bodyPr>
          <a:lstStyle/>
          <a:p>
            <a:r>
              <a:rPr lang="en-US" sz="2000" b="1" dirty="0"/>
              <a:t>P-E</a:t>
            </a:r>
          </a:p>
        </p:txBody>
      </p:sp>
      <p:sp>
        <p:nvSpPr>
          <p:cNvPr id="4" name="Rectangle 3"/>
          <p:cNvSpPr/>
          <p:nvPr/>
        </p:nvSpPr>
        <p:spPr bwMode="auto">
          <a:xfrm>
            <a:off x="1066800" y="5257800"/>
            <a:ext cx="69342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FF0000"/>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228600" y="12356"/>
            <a:ext cx="8543925" cy="6768470"/>
          </a:xfrm>
          <a:prstGeom prst="rect">
            <a:avLst/>
          </a:prstGeom>
          <a:noFill/>
          <a:ln w="9525">
            <a:noFill/>
            <a:miter lim="800000"/>
            <a:headEnd/>
            <a:tailEnd/>
          </a:ln>
        </p:spPr>
      </p:pic>
      <p:sp>
        <p:nvSpPr>
          <p:cNvPr id="3" name="TextBox 2"/>
          <p:cNvSpPr txBox="1"/>
          <p:nvPr/>
        </p:nvSpPr>
        <p:spPr>
          <a:xfrm>
            <a:off x="5976688" y="3874008"/>
            <a:ext cx="611066" cy="369332"/>
          </a:xfrm>
          <a:prstGeom prst="rect">
            <a:avLst/>
          </a:prstGeom>
          <a:noFill/>
        </p:spPr>
        <p:txBody>
          <a:bodyPr wrap="none" rtlCol="0">
            <a:spAutoFit/>
          </a:bodyPr>
          <a:lstStyle/>
          <a:p>
            <a:r>
              <a:rPr lang="en-US" sz="1800" b="1" dirty="0"/>
              <a:t>=P-E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Summary of the Global Water Cycle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12</a:t>
            </a:fld>
            <a:endParaRPr lang="en-US" dirty="0">
              <a:solidFill>
                <a:schemeClr val="bg2"/>
              </a:solidFill>
            </a:endParaRPr>
          </a:p>
        </p:txBody>
      </p:sp>
      <p:sp>
        <p:nvSpPr>
          <p:cNvPr id="6" name="Rectangle 3"/>
          <p:cNvSpPr txBox="1">
            <a:spLocks noChangeArrowheads="1"/>
          </p:cNvSpPr>
          <p:nvPr/>
        </p:nvSpPr>
        <p:spPr bwMode="auto">
          <a:xfrm>
            <a:off x="152400" y="9144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1600" b="1" kern="0" dirty="0">
                <a:solidFill>
                  <a:schemeClr val="bg1"/>
                </a:solidFill>
                <a:latin typeface="Microsoft Sans Serif" pitchFamily="34" charset="0"/>
              </a:rPr>
              <a:t>Definition: </a:t>
            </a:r>
          </a:p>
          <a:p>
            <a:pPr marL="342900" indent="-342900" algn="l">
              <a:spcBef>
                <a:spcPct val="20000"/>
              </a:spcBef>
              <a:defRPr/>
            </a:pPr>
            <a:r>
              <a:rPr lang="en-US" sz="1600" b="1" kern="0" dirty="0">
                <a:solidFill>
                  <a:schemeClr val="bg1"/>
                </a:solidFill>
                <a:latin typeface="Microsoft Sans Serif" pitchFamily="34" charset="0"/>
              </a:rPr>
              <a:t>	</a:t>
            </a:r>
            <a:r>
              <a:rPr lang="en-US" sz="1400" kern="0" dirty="0">
                <a:latin typeface="Microsoft Sans Serif" pitchFamily="34" charset="0"/>
              </a:rPr>
              <a:t>It refers to the movement of water on, above or below the surface of the Earth. Also known as the hydrological cycle. It helps re-distribute water and energy on Earth, greatly affects surface temperature, forms clouds and precipitation, thus playing a critical role for the weather, climate and biosphere on Earth.   </a:t>
            </a:r>
            <a:endParaRPr lang="en-US" sz="1600" kern="0" dirty="0">
              <a:latin typeface="Microsoft Sans Serif" pitchFamily="34" charset="0"/>
            </a:endParaRPr>
          </a:p>
          <a:p>
            <a:pPr marL="342900" indent="-342900" algn="l">
              <a:spcBef>
                <a:spcPct val="20000"/>
              </a:spcBef>
              <a:buFontTx/>
              <a:buChar char="•"/>
              <a:defRPr/>
            </a:pPr>
            <a:r>
              <a:rPr lang="en-US" sz="1600" b="1" kern="0" dirty="0">
                <a:solidFill>
                  <a:schemeClr val="bg1"/>
                </a:solidFill>
                <a:latin typeface="Microsoft Sans Serif" pitchFamily="34" charset="0"/>
              </a:rPr>
              <a:t>Main Reservoirs: </a:t>
            </a:r>
          </a:p>
          <a:p>
            <a:pPr marL="342900" indent="-342900" algn="l">
              <a:spcBef>
                <a:spcPct val="20000"/>
              </a:spcBef>
              <a:defRPr/>
            </a:pPr>
            <a:r>
              <a:rPr lang="en-US" sz="1400" b="1" kern="0" dirty="0">
                <a:latin typeface="Microsoft Sans Serif" pitchFamily="34" charset="0"/>
              </a:rPr>
              <a:t>	- Oceans (96%, t</a:t>
            </a:r>
            <a:r>
              <a:rPr lang="en-US" sz="1400" b="1" kern="0" dirty="0">
                <a:latin typeface="Microsoft Sans Serif" pitchFamily="34" charset="0"/>
                <a:sym typeface="Symbol"/>
              </a:rPr>
              <a:t></a:t>
            </a:r>
            <a:r>
              <a:rPr lang="en-US" sz="1400" b="1" kern="0" dirty="0">
                <a:latin typeface="Microsoft Sans Serif" pitchFamily="34" charset="0"/>
              </a:rPr>
              <a:t>10</a:t>
            </a:r>
            <a:r>
              <a:rPr lang="en-US" sz="1400" b="1" kern="0" baseline="30000" dirty="0">
                <a:latin typeface="Microsoft Sans Serif" pitchFamily="34" charset="0"/>
              </a:rPr>
              <a:t>3</a:t>
            </a:r>
            <a:r>
              <a:rPr lang="en-US" sz="1400" b="1" kern="0" dirty="0">
                <a:latin typeface="Microsoft Sans Serif" pitchFamily="34" charset="0"/>
              </a:rPr>
              <a:t>yrs), freshwater on land (2.5%, t=weeks to years ), the atmosphere (&lt;0.01%, t =10days ), the biosphere (&lt;0.01%, t=1week)</a:t>
            </a:r>
          </a:p>
          <a:p>
            <a:pPr marL="342900" indent="-342900" algn="l">
              <a:spcBef>
                <a:spcPct val="20000"/>
              </a:spcBef>
              <a:defRPr/>
            </a:pPr>
            <a:r>
              <a:rPr lang="en-US" sz="1400" b="1" kern="0" dirty="0">
                <a:latin typeface="Microsoft Sans Serif" pitchFamily="34" charset="0"/>
              </a:rPr>
              <a:t>     - Freshwater: 68.6% in glaciers and ice caps, 30% in groundwater, 2.5%in surface water (ice and snow, lakes, soil moisture, etc.)</a:t>
            </a:r>
          </a:p>
          <a:p>
            <a:pPr marL="342900" indent="-342900" algn="l">
              <a:spcBef>
                <a:spcPct val="20000"/>
              </a:spcBef>
              <a:buFontTx/>
              <a:buChar char="•"/>
              <a:defRPr/>
            </a:pPr>
            <a:r>
              <a:rPr lang="en-US" sz="1600" b="1" kern="0" dirty="0">
                <a:solidFill>
                  <a:schemeClr val="bg1"/>
                </a:solidFill>
                <a:latin typeface="Microsoft Sans Serif" pitchFamily="34" charset="0"/>
              </a:rPr>
              <a:t>Main Fluxes: </a:t>
            </a:r>
            <a:endParaRPr lang="en-US" sz="1800" b="1" kern="0" dirty="0">
              <a:solidFill>
                <a:schemeClr val="bg1"/>
              </a:solidFill>
              <a:latin typeface="Microsoft Sans Serif" pitchFamily="34" charset="0"/>
            </a:endParaRPr>
          </a:p>
          <a:p>
            <a:pPr marL="342900" indent="-342900" algn="l">
              <a:spcBef>
                <a:spcPct val="20000"/>
              </a:spcBef>
              <a:defRPr/>
            </a:pPr>
            <a:r>
              <a:rPr lang="en-US" sz="1400" kern="0" dirty="0">
                <a:latin typeface="Microsoft Sans Serif" pitchFamily="34" charset="0"/>
              </a:rPr>
              <a:t>	- </a:t>
            </a:r>
            <a:r>
              <a:rPr lang="en-US" sz="1400" b="1" kern="0" dirty="0">
                <a:latin typeface="Microsoft Sans Serif" pitchFamily="34" charset="0"/>
              </a:rPr>
              <a:t>Surface to the atmosphere: </a:t>
            </a:r>
            <a:r>
              <a:rPr lang="en-US" sz="1400" b="1" kern="0" dirty="0">
                <a:solidFill>
                  <a:schemeClr val="tx2"/>
                </a:solidFill>
                <a:latin typeface="Microsoft Sans Serif" pitchFamily="34" charset="0"/>
              </a:rPr>
              <a:t>evaporation</a:t>
            </a:r>
            <a:r>
              <a:rPr lang="en-US" sz="1400" b="1" kern="0" dirty="0">
                <a:latin typeface="Microsoft Sans Serif" pitchFamily="34" charset="0"/>
              </a:rPr>
              <a:t> (Ocean: 1176mm/yr; land: 480mm/yr)</a:t>
            </a:r>
            <a:r>
              <a:rPr lang="en-US" sz="1400" kern="0" dirty="0">
                <a:latin typeface="Microsoft Sans Serif" pitchFamily="34" charset="0"/>
              </a:rPr>
              <a:t>  </a:t>
            </a:r>
          </a:p>
          <a:p>
            <a:pPr marL="342900" indent="-342900" algn="l">
              <a:spcBef>
                <a:spcPct val="20000"/>
              </a:spcBef>
              <a:defRPr/>
            </a:pPr>
            <a:r>
              <a:rPr lang="en-US" sz="1400" kern="0" dirty="0">
                <a:latin typeface="Microsoft Sans Serif" pitchFamily="34" charset="0"/>
              </a:rPr>
              <a:t>	- </a:t>
            </a:r>
            <a:r>
              <a:rPr lang="en-US" sz="1400" b="1" kern="0" dirty="0">
                <a:latin typeface="Microsoft Sans Serif" pitchFamily="34" charset="0"/>
              </a:rPr>
              <a:t>The atmosphere to the surface: </a:t>
            </a:r>
            <a:r>
              <a:rPr lang="en-US" sz="1400" b="1" kern="0" dirty="0">
                <a:solidFill>
                  <a:schemeClr val="tx2"/>
                </a:solidFill>
                <a:latin typeface="Microsoft Sans Serif" pitchFamily="34" charset="0"/>
              </a:rPr>
              <a:t>precipitation</a:t>
            </a:r>
            <a:r>
              <a:rPr lang="en-US" sz="1400" b="1" kern="0" dirty="0">
                <a:latin typeface="Microsoft Sans Serif" pitchFamily="34" charset="0"/>
              </a:rPr>
              <a:t> (Ocean: 1066mm/yr; land: 748mm/yr)</a:t>
            </a:r>
            <a:endParaRPr lang="en-US" sz="1400" kern="0" dirty="0">
              <a:latin typeface="Microsoft Sans Serif" pitchFamily="34" charset="0"/>
            </a:endParaRPr>
          </a:p>
          <a:p>
            <a:pPr marL="342900" indent="-342900" algn="l">
              <a:spcBef>
                <a:spcPct val="20000"/>
              </a:spcBef>
              <a:defRPr/>
            </a:pPr>
            <a:r>
              <a:rPr lang="en-US" sz="1400" b="1" kern="0" dirty="0">
                <a:latin typeface="Microsoft Sans Serif" pitchFamily="34" charset="0"/>
              </a:rPr>
              <a:t>	- </a:t>
            </a:r>
            <a:r>
              <a:rPr lang="en-US" sz="1400" b="1" kern="0" dirty="0">
                <a:solidFill>
                  <a:schemeClr val="tx2"/>
                </a:solidFill>
                <a:latin typeface="Microsoft Sans Serif" pitchFamily="34" charset="0"/>
              </a:rPr>
              <a:t>Atmospheric transport</a:t>
            </a:r>
            <a:r>
              <a:rPr lang="en-US" sz="1400" b="1" kern="0" dirty="0">
                <a:latin typeface="Microsoft Sans Serif" pitchFamily="34" charset="0"/>
              </a:rPr>
              <a:t>: Ocean to land (40,000km</a:t>
            </a:r>
            <a:r>
              <a:rPr lang="en-US" sz="1400" b="1" kern="0" baseline="30000" dirty="0">
                <a:latin typeface="Microsoft Sans Serif" pitchFamily="34" charset="0"/>
              </a:rPr>
              <a:t>3</a:t>
            </a:r>
            <a:r>
              <a:rPr lang="en-US" sz="1400" b="1" kern="0" dirty="0">
                <a:latin typeface="Microsoft Sans Serif" pitchFamily="34" charset="0"/>
              </a:rPr>
              <a:t>/yr)</a:t>
            </a:r>
          </a:p>
          <a:p>
            <a:pPr marL="342900" indent="-342900" algn="l">
              <a:spcBef>
                <a:spcPct val="20000"/>
              </a:spcBef>
              <a:defRPr/>
            </a:pPr>
            <a:r>
              <a:rPr lang="en-US" sz="1400" b="1" kern="0" dirty="0">
                <a:latin typeface="Microsoft Sans Serif" pitchFamily="34" charset="0"/>
              </a:rPr>
              <a:t>	- Land to ocean </a:t>
            </a:r>
            <a:r>
              <a:rPr lang="en-US" sz="1400" b="1" kern="0" dirty="0">
                <a:solidFill>
                  <a:schemeClr val="tx2"/>
                </a:solidFill>
                <a:latin typeface="Microsoft Sans Serif" pitchFamily="34" charset="0"/>
              </a:rPr>
              <a:t>runoff</a:t>
            </a:r>
            <a:r>
              <a:rPr lang="en-US" sz="1400" b="1" kern="0" dirty="0">
                <a:latin typeface="Microsoft Sans Serif" pitchFamily="34" charset="0"/>
              </a:rPr>
              <a:t>: 40,000km</a:t>
            </a:r>
            <a:r>
              <a:rPr lang="en-US" sz="1400" b="1" kern="0" baseline="30000" dirty="0">
                <a:latin typeface="Microsoft Sans Serif" pitchFamily="34" charset="0"/>
              </a:rPr>
              <a:t>3</a:t>
            </a:r>
            <a:r>
              <a:rPr lang="en-US" sz="1400" b="1" kern="0" dirty="0">
                <a:latin typeface="Microsoft Sans Serif" pitchFamily="34" charset="0"/>
              </a:rPr>
              <a:t>/yr or </a:t>
            </a:r>
            <a:r>
              <a:rPr lang="en-US" sz="1400" b="1" kern="0" dirty="0">
                <a:latin typeface="Microsoft Sans Serif" pitchFamily="34" charset="0"/>
                <a:sym typeface="Symbol"/>
              </a:rPr>
              <a:t></a:t>
            </a:r>
            <a:r>
              <a:rPr lang="en-US" sz="1400" b="1" kern="0" dirty="0">
                <a:latin typeface="Microsoft Sans Serif" pitchFamily="34" charset="0"/>
              </a:rPr>
              <a:t>35% of land precipitation (</a:t>
            </a:r>
            <a:r>
              <a:rPr lang="en-US" sz="1400" b="1" kern="0" dirty="0">
                <a:solidFill>
                  <a:srgbClr val="FF0000"/>
                </a:solidFill>
                <a:latin typeface="Microsoft Sans Serif" pitchFamily="34" charset="0"/>
              </a:rPr>
              <a:t>runoff ratio=0.35</a:t>
            </a:r>
            <a:r>
              <a:rPr lang="en-US" sz="1400" b="1" kern="0" dirty="0">
                <a:latin typeface="Microsoft Sans Serif" pitchFamily="34" charset="0"/>
              </a:rPr>
              <a:t>). </a:t>
            </a:r>
          </a:p>
          <a:p>
            <a:pPr marL="342900" indent="-342900" algn="l">
              <a:spcBef>
                <a:spcPct val="20000"/>
              </a:spcBef>
              <a:buFontTx/>
              <a:buChar char="•"/>
              <a:defRPr/>
            </a:pPr>
            <a:r>
              <a:rPr lang="en-US" sz="1600" b="1" kern="0" dirty="0">
                <a:solidFill>
                  <a:schemeClr val="bg1"/>
                </a:solidFill>
                <a:latin typeface="Microsoft Sans Serif" pitchFamily="34" charset="0"/>
              </a:rPr>
              <a:t>Main Physical Processes:</a:t>
            </a:r>
            <a:r>
              <a:rPr lang="en-US" sz="1800" b="1" kern="0" dirty="0">
                <a:solidFill>
                  <a:schemeClr val="bg1"/>
                </a:solidFill>
                <a:latin typeface="Microsoft Sans Serif" pitchFamily="34" charset="0"/>
              </a:rPr>
              <a:t> </a:t>
            </a:r>
            <a:r>
              <a:rPr lang="en-US" sz="1200" kern="0" dirty="0">
                <a:latin typeface="Microsoft Sans Serif" pitchFamily="34" charset="0"/>
              </a:rPr>
              <a:t>	</a:t>
            </a:r>
            <a:r>
              <a:rPr lang="en-US" sz="1400" kern="0" dirty="0">
                <a:latin typeface="Microsoft Sans Serif" pitchFamily="34" charset="0"/>
              </a:rPr>
              <a:t> </a:t>
            </a:r>
          </a:p>
          <a:p>
            <a:pPr marL="342900" indent="-342900" algn="l">
              <a:spcBef>
                <a:spcPct val="20000"/>
              </a:spcBef>
              <a:defRPr/>
            </a:pPr>
            <a:r>
              <a:rPr lang="en-US" sz="1400" kern="0" dirty="0">
                <a:latin typeface="Microsoft Sans Serif" pitchFamily="34" charset="0"/>
              </a:rPr>
              <a:t>	- </a:t>
            </a:r>
            <a:r>
              <a:rPr lang="en-US" sz="1400" b="1" kern="0" dirty="0">
                <a:latin typeface="Microsoft Sans Serif" pitchFamily="34" charset="0"/>
              </a:rPr>
              <a:t> Evaporation (absorbs heat, cools the surface)</a:t>
            </a:r>
          </a:p>
          <a:p>
            <a:pPr marL="342900" indent="-342900" algn="l">
              <a:spcBef>
                <a:spcPct val="20000"/>
              </a:spcBef>
              <a:defRPr/>
            </a:pPr>
            <a:r>
              <a:rPr lang="en-US" sz="1400" b="1" kern="0" dirty="0">
                <a:latin typeface="Microsoft Sans Serif" pitchFamily="34" charset="0"/>
              </a:rPr>
              <a:t>      -   Condensation/precipitation (releases heat, heats the air) </a:t>
            </a:r>
          </a:p>
          <a:p>
            <a:pPr marL="342900" indent="-342900" algn="l">
              <a:spcBef>
                <a:spcPct val="20000"/>
              </a:spcBef>
              <a:defRPr/>
            </a:pPr>
            <a:r>
              <a:rPr lang="en-US" sz="1400" b="1" kern="0" dirty="0">
                <a:latin typeface="Microsoft Sans Serif" pitchFamily="34" charset="0"/>
              </a:rPr>
              <a:t>	-  Infiltration : flow of water from the surface into the ground (soils).   </a:t>
            </a:r>
          </a:p>
          <a:p>
            <a:pPr marL="342900" indent="-342900" algn="l">
              <a:spcBef>
                <a:spcPct val="20000"/>
              </a:spcBef>
              <a:defRPr/>
            </a:pPr>
            <a:r>
              <a:rPr lang="en-US" sz="1400" b="1" kern="0" dirty="0">
                <a:latin typeface="Microsoft Sans Serif" pitchFamily="34" charset="0"/>
              </a:rPr>
              <a:t>	-  Runoff :   lateral movements of water on land</a:t>
            </a: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Linked to the global energy cycle:  </a:t>
            </a:r>
            <a:r>
              <a:rPr lang="en-US" sz="1600" b="1" kern="0" dirty="0">
                <a:solidFill>
                  <a:schemeClr val="tx2"/>
                </a:solidFill>
                <a:latin typeface="Microsoft Sans Serif" pitchFamily="34" charset="0"/>
              </a:rPr>
              <a:t>evaporation</a:t>
            </a:r>
            <a:r>
              <a:rPr lang="en-US" sz="1600" b="1" kern="0" dirty="0">
                <a:latin typeface="Microsoft Sans Serif" pitchFamily="34" charset="0"/>
              </a:rPr>
              <a:t> brings about 80W/m</a:t>
            </a:r>
            <a:r>
              <a:rPr lang="en-US" sz="1600" b="1" kern="0" baseline="30000" dirty="0">
                <a:latin typeface="Microsoft Sans Serif" pitchFamily="34" charset="0"/>
              </a:rPr>
              <a:t>2</a:t>
            </a:r>
            <a:r>
              <a:rPr lang="en-US" sz="1600" b="1" kern="0" dirty="0">
                <a:latin typeface="Microsoft Sans Serif" pitchFamily="34" charset="0"/>
              </a:rPr>
              <a:t> of latent heat into the atmosphere. Water vapor and clouds affect atmospheric energy budgets.    </a:t>
            </a:r>
          </a:p>
          <a:p>
            <a:pPr marL="342900" indent="-342900" algn="l">
              <a:spcBef>
                <a:spcPct val="20000"/>
              </a:spcBef>
              <a:defRPr/>
            </a:pPr>
            <a:endParaRPr lang="en-US" sz="1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blinds(horizontal)">
                                      <p:cBhvr>
                                        <p:cTn id="18" dur="500"/>
                                        <p:tgtEl>
                                          <p:spTgt spid="6">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blinds(horizontal)">
                                      <p:cBhvr>
                                        <p:cTn id="21" dur="500"/>
                                        <p:tgtEl>
                                          <p:spTgt spid="6">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blinds(horizontal)">
                                      <p:cBhvr>
                                        <p:cTn id="24" dur="500"/>
                                        <p:tgtEl>
                                          <p:spTgt spid="6">
                                            <p:txEl>
                                              <p:pRg st="7" end="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blinds(horizontal)">
                                      <p:cBhvr>
                                        <p:cTn id="27" dur="500"/>
                                        <p:tgtEl>
                                          <p:spTgt spid="6">
                                            <p:txEl>
                                              <p:pRg st="8" end="8"/>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animEffect transition="in" filter="blinds(horizontal)">
                                      <p:cBhvr>
                                        <p:cTn id="30" dur="500"/>
                                        <p:tgtEl>
                                          <p:spTgt spid="6">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blinds(horizontal)">
                                      <p:cBhvr>
                                        <p:cTn id="35" dur="500"/>
                                        <p:tgtEl>
                                          <p:spTgt spid="6">
                                            <p:txEl>
                                              <p:pRg st="10" end="1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1" end="11"/>
                                            </p:txEl>
                                          </p:spTgt>
                                        </p:tgtEl>
                                        <p:attrNameLst>
                                          <p:attrName>style.visibility</p:attrName>
                                        </p:attrNameLst>
                                      </p:cBhvr>
                                      <p:to>
                                        <p:strVal val="visible"/>
                                      </p:to>
                                    </p:set>
                                    <p:animEffect transition="in" filter="blinds(horizontal)">
                                      <p:cBhvr>
                                        <p:cTn id="38" dur="500"/>
                                        <p:tgtEl>
                                          <p:spTgt spid="6">
                                            <p:txEl>
                                              <p:pRg st="11" end="11"/>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animEffect transition="in" filter="blinds(horizontal)">
                                      <p:cBhvr>
                                        <p:cTn id="41" dur="500"/>
                                        <p:tgtEl>
                                          <p:spTgt spid="6">
                                            <p:txEl>
                                              <p:pRg st="12" end="12"/>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6">
                                            <p:txEl>
                                              <p:pRg st="13" end="13"/>
                                            </p:txEl>
                                          </p:spTgt>
                                        </p:tgtEl>
                                        <p:attrNameLst>
                                          <p:attrName>style.visibility</p:attrName>
                                        </p:attrNameLst>
                                      </p:cBhvr>
                                      <p:to>
                                        <p:strVal val="visible"/>
                                      </p:to>
                                    </p:set>
                                    <p:animEffect transition="in" filter="blinds(horizontal)">
                                      <p:cBhvr>
                                        <p:cTn id="44" dur="500"/>
                                        <p:tgtEl>
                                          <p:spTgt spid="6">
                                            <p:txEl>
                                              <p:pRg st="13" end="13"/>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6">
                                            <p:txEl>
                                              <p:pRg st="14" end="14"/>
                                            </p:txEl>
                                          </p:spTgt>
                                        </p:tgtEl>
                                        <p:attrNameLst>
                                          <p:attrName>style.visibility</p:attrName>
                                        </p:attrNameLst>
                                      </p:cBhvr>
                                      <p:to>
                                        <p:strVal val="visible"/>
                                      </p:to>
                                    </p:set>
                                    <p:animEffect transition="in" filter="blinds(horizontal)">
                                      <p:cBhvr>
                                        <p:cTn id="47" dur="500"/>
                                        <p:tgtEl>
                                          <p:spTgt spid="6">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15" end="15"/>
                                            </p:txEl>
                                          </p:spTgt>
                                        </p:tgtEl>
                                        <p:attrNameLst>
                                          <p:attrName>style.visibility</p:attrName>
                                        </p:attrNameLst>
                                      </p:cBhvr>
                                      <p:to>
                                        <p:strVal val="visible"/>
                                      </p:to>
                                    </p:set>
                                    <p:animEffect transition="in" filter="blinds(horizontal)">
                                      <p:cBhvr>
                                        <p:cTn id="52"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3048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Surface Water Balance</a:t>
            </a:r>
          </a:p>
        </p:txBody>
      </p:sp>
      <p:sp>
        <p:nvSpPr>
          <p:cNvPr id="3" name="Line 4"/>
          <p:cNvSpPr>
            <a:spLocks noChangeShapeType="1"/>
          </p:cNvSpPr>
          <p:nvPr/>
        </p:nvSpPr>
        <p:spPr bwMode="auto">
          <a:xfrm>
            <a:off x="-762000" y="1295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4" name="Group 4"/>
          <p:cNvGrpSpPr>
            <a:grpSpLocks/>
          </p:cNvGrpSpPr>
          <p:nvPr/>
        </p:nvGrpSpPr>
        <p:grpSpPr bwMode="auto">
          <a:xfrm>
            <a:off x="974525" y="2133600"/>
            <a:ext cx="4159741" cy="4155539"/>
            <a:chOff x="7104184" y="3058179"/>
            <a:chExt cx="2039557" cy="2483014"/>
          </a:xfrm>
        </p:grpSpPr>
        <p:sp>
          <p:nvSpPr>
            <p:cNvPr id="5" name="Rectangle 4"/>
            <p:cNvSpPr/>
            <p:nvPr/>
          </p:nvSpPr>
          <p:spPr bwMode="auto">
            <a:xfrm>
              <a:off x="7618914" y="4268251"/>
              <a:ext cx="1524827" cy="913807"/>
            </a:xfrm>
            <a:prstGeom prst="rect">
              <a:avLst/>
            </a:prstGeom>
            <a:solidFill>
              <a:schemeClr val="tx1">
                <a:lumMod val="50000"/>
              </a:schemeClr>
            </a:solidFill>
            <a:ln w="19050" cap="flat" cmpd="sng" algn="ctr">
              <a:solidFill>
                <a:schemeClr val="bg2"/>
              </a:solidFill>
              <a:prstDash val="solid"/>
              <a:round/>
              <a:headEnd type="none" w="med" len="med"/>
              <a:tailEnd type="triangle" w="med" len="sm"/>
            </a:ln>
            <a:effectLst/>
          </p:spPr>
          <p:txBody>
            <a:bodyPr anchor="ctr"/>
            <a:lstStyle/>
            <a:p>
              <a:pPr>
                <a:defRPr/>
              </a:pPr>
              <a:endParaRPr lang="en-US">
                <a:solidFill>
                  <a:srgbClr val="000000"/>
                </a:solidFill>
              </a:endParaRPr>
            </a:p>
          </p:txBody>
        </p:sp>
        <p:sp>
          <p:nvSpPr>
            <p:cNvPr id="6" name="Down Arrow 6"/>
            <p:cNvSpPr>
              <a:spLocks noChangeArrowheads="1"/>
            </p:cNvSpPr>
            <p:nvPr/>
          </p:nvSpPr>
          <p:spPr bwMode="auto">
            <a:xfrm>
              <a:off x="7772400" y="3200400"/>
              <a:ext cx="484632" cy="978408"/>
            </a:xfrm>
            <a:prstGeom prst="downArrow">
              <a:avLst>
                <a:gd name="adj1" fmla="val 50000"/>
                <a:gd name="adj2" fmla="val 50004"/>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7" name="Down Arrow 7"/>
            <p:cNvSpPr>
              <a:spLocks noChangeArrowheads="1"/>
            </p:cNvSpPr>
            <p:nvPr/>
          </p:nvSpPr>
          <p:spPr bwMode="auto">
            <a:xfrm rot="10800000">
              <a:off x="8430768" y="3566160"/>
              <a:ext cx="484632" cy="548640"/>
            </a:xfrm>
            <a:prstGeom prst="down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8" name="Right Arrow 8"/>
            <p:cNvSpPr>
              <a:spLocks noChangeArrowheads="1"/>
            </p:cNvSpPr>
            <p:nvPr/>
          </p:nvSpPr>
          <p:spPr bwMode="auto">
            <a:xfrm rot="10800000">
              <a:off x="7315201" y="4495800"/>
              <a:ext cx="457200" cy="484632"/>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9" name="TextBox 3"/>
            <p:cNvSpPr txBox="1">
              <a:spLocks noChangeArrowheads="1"/>
            </p:cNvSpPr>
            <p:nvPr/>
          </p:nvSpPr>
          <p:spPr bwMode="auto">
            <a:xfrm>
              <a:off x="7525022" y="3134379"/>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P</a:t>
              </a:r>
            </a:p>
          </p:txBody>
        </p:sp>
        <p:sp>
          <p:nvSpPr>
            <p:cNvPr id="10" name="TextBox 3"/>
            <p:cNvSpPr txBox="1">
              <a:spLocks noChangeArrowheads="1"/>
            </p:cNvSpPr>
            <p:nvPr/>
          </p:nvSpPr>
          <p:spPr bwMode="auto">
            <a:xfrm>
              <a:off x="8549233" y="3058179"/>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E</a:t>
              </a:r>
            </a:p>
          </p:txBody>
        </p:sp>
        <p:sp>
          <p:nvSpPr>
            <p:cNvPr id="11" name="TextBox 3"/>
            <p:cNvSpPr txBox="1">
              <a:spLocks noChangeArrowheads="1"/>
            </p:cNvSpPr>
            <p:nvPr/>
          </p:nvSpPr>
          <p:spPr bwMode="auto">
            <a:xfrm>
              <a:off x="7104184" y="4478868"/>
              <a:ext cx="235947" cy="349414"/>
            </a:xfrm>
            <a:prstGeom prst="rect">
              <a:avLst/>
            </a:prstGeom>
            <a:noFill/>
            <a:ln w="9525">
              <a:noFill/>
              <a:miter lim="800000"/>
              <a:headEnd/>
              <a:tailEnd/>
            </a:ln>
          </p:spPr>
          <p:txBody>
            <a:bodyPr wrap="none">
              <a:spAutoFit/>
            </a:bodyPr>
            <a:lstStyle/>
            <a:p>
              <a:r>
                <a:rPr lang="en-US" sz="3200" b="1" dirty="0">
                  <a:solidFill>
                    <a:srgbClr val="000000"/>
                  </a:solidFill>
                  <a:latin typeface="Arial" charset="0"/>
                  <a:cs typeface="Arial" charset="0"/>
                </a:rPr>
                <a:t>R</a:t>
              </a:r>
            </a:p>
          </p:txBody>
        </p:sp>
        <p:sp>
          <p:nvSpPr>
            <p:cNvPr id="12" name="TextBox 3"/>
            <p:cNvSpPr txBox="1">
              <a:spLocks noChangeArrowheads="1"/>
            </p:cNvSpPr>
            <p:nvPr/>
          </p:nvSpPr>
          <p:spPr bwMode="auto">
            <a:xfrm>
              <a:off x="7759508" y="4429780"/>
              <a:ext cx="1278672" cy="570097"/>
            </a:xfrm>
            <a:prstGeom prst="rect">
              <a:avLst/>
            </a:prstGeom>
            <a:noFill/>
            <a:ln w="9525">
              <a:noFill/>
              <a:miter lim="800000"/>
              <a:headEnd/>
              <a:tailEnd/>
            </a:ln>
          </p:spPr>
          <p:txBody>
            <a:bodyPr wrap="none">
              <a:spAutoFit/>
            </a:bodyPr>
            <a:lstStyle/>
            <a:p>
              <a:r>
                <a:rPr lang="en-US" b="1" dirty="0">
                  <a:solidFill>
                    <a:srgbClr val="FFFFFF"/>
                  </a:solidFill>
                  <a:latin typeface="Arial" charset="0"/>
                  <a:cs typeface="Arial" charset="0"/>
                </a:rPr>
                <a:t>W</a:t>
              </a:r>
            </a:p>
            <a:p>
              <a:r>
                <a:rPr lang="en-US" b="1" dirty="0">
                  <a:solidFill>
                    <a:srgbClr val="FFFFFF"/>
                  </a:solidFill>
                  <a:latin typeface="Arial" charset="0"/>
                  <a:cs typeface="Arial" charset="0"/>
                </a:rPr>
                <a:t>Water Storage</a:t>
              </a:r>
            </a:p>
          </p:txBody>
        </p:sp>
        <p:sp>
          <p:nvSpPr>
            <p:cNvPr id="13" name="TextBox 3"/>
            <p:cNvSpPr txBox="1">
              <a:spLocks noChangeArrowheads="1"/>
            </p:cNvSpPr>
            <p:nvPr/>
          </p:nvSpPr>
          <p:spPr bwMode="auto">
            <a:xfrm>
              <a:off x="7517741" y="5191779"/>
              <a:ext cx="1593311" cy="349414"/>
            </a:xfrm>
            <a:prstGeom prst="rect">
              <a:avLst/>
            </a:prstGeom>
            <a:noFill/>
            <a:ln w="9525">
              <a:noFill/>
              <a:miter lim="800000"/>
              <a:headEnd/>
              <a:tailEnd/>
            </a:ln>
          </p:spPr>
          <p:txBody>
            <a:bodyPr wrap="none">
              <a:spAutoFit/>
            </a:bodyPr>
            <a:lstStyle/>
            <a:p>
              <a:r>
                <a:rPr lang="en-US" sz="3200" b="1" dirty="0" err="1">
                  <a:solidFill>
                    <a:srgbClr val="FF3300"/>
                  </a:solidFill>
                  <a:latin typeface="Arial" charset="0"/>
                  <a:cs typeface="Arial" charset="0"/>
                </a:rPr>
                <a:t>dW</a:t>
              </a:r>
              <a:r>
                <a:rPr lang="en-US" sz="3200" b="1" dirty="0">
                  <a:solidFill>
                    <a:srgbClr val="FF3300"/>
                  </a:solidFill>
                  <a:latin typeface="Arial" charset="0"/>
                  <a:cs typeface="Arial" charset="0"/>
                </a:rPr>
                <a:t>/</a:t>
              </a:r>
              <a:r>
                <a:rPr lang="en-US" sz="3200" b="1" dirty="0" err="1">
                  <a:solidFill>
                    <a:srgbClr val="FF3300"/>
                  </a:solidFill>
                  <a:latin typeface="Arial" charset="0"/>
                  <a:cs typeface="Arial" charset="0"/>
                </a:rPr>
                <a:t>dt</a:t>
              </a:r>
              <a:r>
                <a:rPr lang="en-US" sz="3200" b="1" dirty="0">
                  <a:solidFill>
                    <a:srgbClr val="FF3300"/>
                  </a:solidFill>
                  <a:latin typeface="Arial" charset="0"/>
                  <a:cs typeface="Arial" charset="0"/>
                </a:rPr>
                <a:t> = P- E - R</a:t>
              </a:r>
              <a:endParaRPr lang="en-US" sz="4000" b="1" dirty="0">
                <a:solidFill>
                  <a:srgbClr val="FF3300"/>
                </a:solidFill>
                <a:latin typeface="Arial" charset="0"/>
                <a:cs typeface="Arial" charset="0"/>
              </a:endParaRPr>
            </a:p>
          </p:txBody>
        </p:sp>
      </p:grpSp>
      <p:sp>
        <p:nvSpPr>
          <p:cNvPr id="14" name="Rectangle 2"/>
          <p:cNvSpPr txBox="1">
            <a:spLocks noChangeArrowheads="1"/>
          </p:cNvSpPr>
          <p:nvPr/>
        </p:nvSpPr>
        <p:spPr>
          <a:xfrm>
            <a:off x="5562600" y="1447800"/>
            <a:ext cx="3276600" cy="4876800"/>
          </a:xfrm>
          <a:prstGeom prst="rect">
            <a:avLst/>
          </a:prstGeom>
          <a:solidFill>
            <a:schemeClr val="accent6">
              <a:lumMod val="20000"/>
              <a:lumOff val="80000"/>
            </a:schemeClr>
          </a:solidFill>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This applies to local, regional and global scales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lang="en-US" sz="2400" b="1" kern="0" dirty="0">
                <a:solidFill>
                  <a:schemeClr val="tx2"/>
                </a:solidFill>
                <a:latin typeface="Arial" charset="0"/>
                <a:ea typeface="SimSun" pitchFamily="2" charset="-122"/>
                <a:cs typeface="+mj-cs"/>
              </a:rPr>
              <a:t>For long-term mean, </a:t>
            </a:r>
            <a:r>
              <a:rPr lang="en-US" sz="2400" b="1" kern="0" dirty="0" err="1">
                <a:solidFill>
                  <a:schemeClr val="tx2"/>
                </a:solidFill>
                <a:latin typeface="Arial" charset="0"/>
                <a:ea typeface="SimSun" pitchFamily="2" charset="-122"/>
                <a:cs typeface="+mj-cs"/>
              </a:rPr>
              <a:t>dW</a:t>
            </a:r>
            <a:r>
              <a:rPr lang="en-US" sz="2400" b="1" kern="0" dirty="0">
                <a:solidFill>
                  <a:schemeClr val="tx2"/>
                </a:solidFill>
                <a:latin typeface="Arial" charset="0"/>
                <a:ea typeface="SimSun" pitchFamily="2" charset="-122"/>
                <a:cs typeface="+mj-cs"/>
              </a:rPr>
              <a:t>/dt</a:t>
            </a:r>
            <a:r>
              <a:rPr lang="en-US" sz="2400" b="1" kern="0" dirty="0">
                <a:solidFill>
                  <a:schemeClr val="tx2"/>
                </a:solidFill>
                <a:latin typeface="Arial" charset="0"/>
                <a:ea typeface="SimSun" pitchFamily="2" charset="-122"/>
                <a:cs typeface="+mj-cs"/>
                <a:sym typeface="Symbol"/>
              </a:rPr>
              <a:t>0, so</a:t>
            </a:r>
          </a:p>
          <a:p>
            <a:pPr lvl="0" algn="l">
              <a:defRPr/>
            </a:pPr>
            <a:r>
              <a:rPr lang="en-US" sz="2400" b="1" kern="0" baseline="0" dirty="0">
                <a:solidFill>
                  <a:schemeClr val="tx2"/>
                </a:solidFill>
                <a:latin typeface="Arial" charset="0"/>
                <a:ea typeface="SimSun" pitchFamily="2" charset="-122"/>
                <a:cs typeface="+mj-cs"/>
                <a:sym typeface="Symbol"/>
              </a:rPr>
              <a:t>P - E </a:t>
            </a:r>
            <a:r>
              <a:rPr lang="en-US" sz="2400" b="1" kern="0" dirty="0">
                <a:solidFill>
                  <a:schemeClr val="tx2"/>
                </a:solidFill>
                <a:latin typeface="Arial" charset="0"/>
                <a:ea typeface="SimSun" pitchFamily="2" charset="-122"/>
                <a:sym typeface="Symbol"/>
              </a:rPr>
              <a:t></a:t>
            </a:r>
            <a:r>
              <a:rPr lang="en-US" sz="2400" b="1" kern="0" baseline="0" dirty="0">
                <a:solidFill>
                  <a:schemeClr val="tx2"/>
                </a:solidFill>
                <a:latin typeface="Arial" charset="0"/>
                <a:ea typeface="SimSun" pitchFamily="2" charset="-122"/>
                <a:cs typeface="+mj-cs"/>
                <a:sym typeface="Symbol"/>
              </a:rPr>
              <a:t> R (runoff)</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baseline="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How these terms may change under global warming is a major research </a:t>
            </a:r>
            <a:r>
              <a:rPr lang="en-US" sz="2400" b="1" kern="0" dirty="0">
                <a:solidFill>
                  <a:schemeClr val="tx2"/>
                </a:solidFill>
                <a:latin typeface="Arial" charset="0"/>
                <a:ea typeface="SimSun" pitchFamily="2" charset="-122"/>
                <a:cs typeface="+mj-cs"/>
              </a:rPr>
              <a:t>topic</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a:t>
            </a:r>
            <a:b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br>
            <a:endPar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Atmospheric Water Balance</a:t>
            </a:r>
          </a:p>
        </p:txBody>
      </p:sp>
      <p:sp>
        <p:nvSpPr>
          <p:cNvPr id="3"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4" name="Group 4"/>
          <p:cNvGrpSpPr>
            <a:grpSpLocks/>
          </p:cNvGrpSpPr>
          <p:nvPr/>
        </p:nvGrpSpPr>
        <p:grpSpPr bwMode="auto">
          <a:xfrm>
            <a:off x="533399" y="1600200"/>
            <a:ext cx="3832618" cy="4609251"/>
            <a:chOff x="7298873" y="2739462"/>
            <a:chExt cx="1879166" cy="2754115"/>
          </a:xfrm>
        </p:grpSpPr>
        <p:sp>
          <p:nvSpPr>
            <p:cNvPr id="5" name="Rectangle 4"/>
            <p:cNvSpPr/>
            <p:nvPr/>
          </p:nvSpPr>
          <p:spPr bwMode="auto">
            <a:xfrm>
              <a:off x="7618914" y="2739462"/>
              <a:ext cx="1524827" cy="2442595"/>
            </a:xfrm>
            <a:prstGeom prst="rect">
              <a:avLst/>
            </a:prstGeom>
            <a:solidFill>
              <a:schemeClr val="accent5"/>
            </a:solidFill>
            <a:ln w="19050" cap="flat" cmpd="sng" algn="ctr">
              <a:solidFill>
                <a:schemeClr val="bg2"/>
              </a:solidFill>
              <a:prstDash val="solid"/>
              <a:round/>
              <a:headEnd type="none" w="med" len="med"/>
              <a:tailEnd type="triangle" w="med" len="sm"/>
            </a:ln>
            <a:effectLst/>
          </p:spPr>
          <p:txBody>
            <a:bodyPr anchor="ctr"/>
            <a:lstStyle/>
            <a:p>
              <a:pPr>
                <a:defRPr/>
              </a:pPr>
              <a:endParaRPr lang="en-US">
                <a:solidFill>
                  <a:srgbClr val="000000"/>
                </a:solidFill>
              </a:endParaRPr>
            </a:p>
          </p:txBody>
        </p:sp>
        <p:sp>
          <p:nvSpPr>
            <p:cNvPr id="6" name="Down Arrow 6"/>
            <p:cNvSpPr>
              <a:spLocks noChangeArrowheads="1"/>
            </p:cNvSpPr>
            <p:nvPr/>
          </p:nvSpPr>
          <p:spPr bwMode="auto">
            <a:xfrm>
              <a:off x="7747212" y="4606231"/>
              <a:ext cx="484632" cy="887346"/>
            </a:xfrm>
            <a:prstGeom prst="downArrow">
              <a:avLst>
                <a:gd name="adj1" fmla="val 50000"/>
                <a:gd name="adj2" fmla="val 50004"/>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7" name="Down Arrow 7"/>
            <p:cNvSpPr>
              <a:spLocks noChangeArrowheads="1"/>
            </p:cNvSpPr>
            <p:nvPr/>
          </p:nvSpPr>
          <p:spPr bwMode="auto">
            <a:xfrm rot="10800000">
              <a:off x="8457081" y="4424107"/>
              <a:ext cx="484632" cy="1003950"/>
            </a:xfrm>
            <a:prstGeom prst="down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8" name="Right Arrow 8"/>
            <p:cNvSpPr>
              <a:spLocks noChangeArrowheads="1"/>
            </p:cNvSpPr>
            <p:nvPr/>
          </p:nvSpPr>
          <p:spPr bwMode="auto">
            <a:xfrm rot="10800000">
              <a:off x="7298873" y="3786674"/>
              <a:ext cx="457200" cy="484632"/>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9" name="TextBox 3"/>
            <p:cNvSpPr txBox="1">
              <a:spLocks noChangeArrowheads="1"/>
            </p:cNvSpPr>
            <p:nvPr/>
          </p:nvSpPr>
          <p:spPr bwMode="auto">
            <a:xfrm>
              <a:off x="7859298" y="4150921"/>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P</a:t>
              </a:r>
            </a:p>
          </p:txBody>
        </p:sp>
        <p:sp>
          <p:nvSpPr>
            <p:cNvPr id="10" name="TextBox 3"/>
            <p:cNvSpPr txBox="1">
              <a:spLocks noChangeArrowheads="1"/>
            </p:cNvSpPr>
            <p:nvPr/>
          </p:nvSpPr>
          <p:spPr bwMode="auto">
            <a:xfrm>
              <a:off x="8569167" y="4105390"/>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E</a:t>
              </a:r>
            </a:p>
          </p:txBody>
        </p:sp>
        <p:sp>
          <p:nvSpPr>
            <p:cNvPr id="11" name="TextBox 3"/>
            <p:cNvSpPr txBox="1">
              <a:spLocks noChangeArrowheads="1"/>
            </p:cNvSpPr>
            <p:nvPr/>
          </p:nvSpPr>
          <p:spPr bwMode="auto">
            <a:xfrm>
              <a:off x="7362872" y="3851863"/>
              <a:ext cx="364845" cy="312634"/>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
          <p:nvSpPr>
            <p:cNvPr id="12" name="TextBox 3"/>
            <p:cNvSpPr txBox="1">
              <a:spLocks noChangeArrowheads="1"/>
            </p:cNvSpPr>
            <p:nvPr/>
          </p:nvSpPr>
          <p:spPr bwMode="auto">
            <a:xfrm>
              <a:off x="7747213" y="2830524"/>
              <a:ext cx="1278672" cy="570097"/>
            </a:xfrm>
            <a:prstGeom prst="rect">
              <a:avLst/>
            </a:prstGeom>
            <a:noFill/>
            <a:ln w="9525">
              <a:noFill/>
              <a:miter lim="800000"/>
              <a:headEnd/>
              <a:tailEnd/>
            </a:ln>
          </p:spPr>
          <p:txBody>
            <a:bodyPr wrap="none">
              <a:spAutoFit/>
            </a:bodyPr>
            <a:lstStyle/>
            <a:p>
              <a:r>
                <a:rPr lang="en-US" b="1" dirty="0">
                  <a:latin typeface="Arial" charset="0"/>
                  <a:cs typeface="Arial" charset="0"/>
                </a:rPr>
                <a:t>W</a:t>
              </a:r>
            </a:p>
            <a:p>
              <a:r>
                <a:rPr lang="en-US" b="1" dirty="0">
                  <a:latin typeface="Arial" charset="0"/>
                  <a:cs typeface="Arial" charset="0"/>
                </a:rPr>
                <a:t>Water Storage</a:t>
              </a:r>
            </a:p>
          </p:txBody>
        </p:sp>
        <p:sp>
          <p:nvSpPr>
            <p:cNvPr id="13" name="TextBox 3"/>
            <p:cNvSpPr txBox="1">
              <a:spLocks noChangeArrowheads="1"/>
            </p:cNvSpPr>
            <p:nvPr/>
          </p:nvSpPr>
          <p:spPr bwMode="auto">
            <a:xfrm>
              <a:off x="7628773" y="3467957"/>
              <a:ext cx="1549266" cy="312634"/>
            </a:xfrm>
            <a:prstGeom prst="rect">
              <a:avLst/>
            </a:prstGeom>
            <a:noFill/>
            <a:ln w="9525">
              <a:noFill/>
              <a:miter lim="800000"/>
              <a:headEnd/>
              <a:tailEnd/>
            </a:ln>
          </p:spPr>
          <p:txBody>
            <a:bodyPr wrap="none">
              <a:spAutoFit/>
            </a:bodyPr>
            <a:lstStyle/>
            <a:p>
              <a:r>
                <a:rPr lang="en-US" b="1" dirty="0" err="1">
                  <a:solidFill>
                    <a:srgbClr val="FF3300"/>
                  </a:solidFill>
                  <a:latin typeface="Arial" charset="0"/>
                  <a:cs typeface="Arial" charset="0"/>
                </a:rPr>
                <a:t>dW</a:t>
              </a:r>
              <a:r>
                <a:rPr lang="en-US" b="1" dirty="0">
                  <a:solidFill>
                    <a:srgbClr val="FF3300"/>
                  </a:solidFill>
                  <a:latin typeface="Arial" charset="0"/>
                  <a:cs typeface="Arial" charset="0"/>
                </a:rPr>
                <a:t>/</a:t>
              </a:r>
              <a:r>
                <a:rPr lang="en-US" b="1" dirty="0" err="1">
                  <a:solidFill>
                    <a:srgbClr val="FF3300"/>
                  </a:solidFill>
                  <a:latin typeface="Arial" charset="0"/>
                  <a:cs typeface="Arial" charset="0"/>
                </a:rPr>
                <a:t>dt</a:t>
              </a:r>
              <a:r>
                <a:rPr lang="en-US" b="1" dirty="0">
                  <a:solidFill>
                    <a:srgbClr val="FF3300"/>
                  </a:solidFill>
                  <a:latin typeface="Arial" charset="0"/>
                  <a:cs typeface="Arial" charset="0"/>
                </a:rPr>
                <a:t> = E- P - Div</a:t>
              </a:r>
              <a:endParaRPr lang="en-US" sz="3600" b="1" dirty="0">
                <a:solidFill>
                  <a:srgbClr val="FF3300"/>
                </a:solidFill>
                <a:latin typeface="Arial" charset="0"/>
                <a:cs typeface="Arial" charset="0"/>
              </a:endParaRPr>
            </a:p>
          </p:txBody>
        </p:sp>
      </p:grpSp>
      <p:sp>
        <p:nvSpPr>
          <p:cNvPr id="14" name="Rectangle 2"/>
          <p:cNvSpPr txBox="1">
            <a:spLocks noChangeArrowheads="1"/>
          </p:cNvSpPr>
          <p:nvPr/>
        </p:nvSpPr>
        <p:spPr>
          <a:xfrm>
            <a:off x="5105400" y="1371600"/>
            <a:ext cx="4038600" cy="5257800"/>
          </a:xfrm>
          <a:prstGeom prst="rect">
            <a:avLst/>
          </a:prstGeom>
          <a:solidFill>
            <a:schemeClr val="accent6">
              <a:lumMod val="20000"/>
              <a:lumOff val="80000"/>
            </a:schemeClr>
          </a:solidFill>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This applies to local, regional and global scales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Global-mean</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Div=0 and </a:t>
            </a:r>
            <a:r>
              <a:rPr kumimoji="0" lang="en-US" sz="2400" b="1" i="0" u="none" strike="noStrike" kern="0" cap="none" spc="0" normalizeH="0" noProof="0" dirty="0" err="1">
                <a:ln>
                  <a:noFill/>
                </a:ln>
                <a:solidFill>
                  <a:schemeClr val="tx2"/>
                </a:solidFill>
                <a:effectLst/>
                <a:uLnTx/>
                <a:uFillTx/>
                <a:latin typeface="Arial" charset="0"/>
                <a:ea typeface="SimSun" pitchFamily="2" charset="-122"/>
                <a:cs typeface="+mj-cs"/>
              </a:rPr>
              <a:t>dW</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/dt</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sym typeface="Symbol"/>
              </a:rPr>
              <a:t>0, </a:t>
            </a: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so P=E globally. R=-Div for steady states in a region.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0" cap="none" spc="0" normalizeH="0" noProof="0" dirty="0">
              <a:ln>
                <a:noFill/>
              </a:ln>
              <a:solidFill>
                <a:schemeClr val="tx2"/>
              </a:solidFill>
              <a:effectLst/>
              <a:uLnTx/>
              <a:uFillTx/>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noProof="0" dirty="0">
                <a:ln>
                  <a:noFill/>
                </a:ln>
                <a:solidFill>
                  <a:schemeClr val="tx2"/>
                </a:solidFill>
                <a:effectLst/>
                <a:uLnTx/>
                <a:uFillTx/>
                <a:latin typeface="Arial" charset="0"/>
                <a:ea typeface="SimSun" pitchFamily="2" charset="-122"/>
                <a:cs typeface="+mj-cs"/>
              </a:rPr>
              <a:t>  Globally, how much water goes up into the air has to come down to the surface on an annual basis.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2400" b="1" kern="0" baseline="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16" name="Straight Connector 15"/>
          <p:cNvCxnSpPr/>
          <p:nvPr/>
        </p:nvCxnSpPr>
        <p:spPr bwMode="auto">
          <a:xfrm>
            <a:off x="76200" y="6248400"/>
            <a:ext cx="4876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flipH="1">
            <a:off x="-76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flipH="1">
            <a:off x="152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0" name="Straight Connector 19"/>
          <p:cNvCxnSpPr/>
          <p:nvPr/>
        </p:nvCxnSpPr>
        <p:spPr bwMode="auto">
          <a:xfrm flipH="1">
            <a:off x="381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1" name="Straight Connector 20"/>
          <p:cNvCxnSpPr/>
          <p:nvPr/>
        </p:nvCxnSpPr>
        <p:spPr bwMode="auto">
          <a:xfrm flipH="1">
            <a:off x="609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2" name="Straight Connector 21"/>
          <p:cNvCxnSpPr/>
          <p:nvPr/>
        </p:nvCxnSpPr>
        <p:spPr bwMode="auto">
          <a:xfrm flipH="1">
            <a:off x="838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3" name="Straight Connector 22"/>
          <p:cNvCxnSpPr/>
          <p:nvPr/>
        </p:nvCxnSpPr>
        <p:spPr bwMode="auto">
          <a:xfrm flipH="1">
            <a:off x="1066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4" name="Straight Connector 23"/>
          <p:cNvCxnSpPr/>
          <p:nvPr/>
        </p:nvCxnSpPr>
        <p:spPr bwMode="auto">
          <a:xfrm flipH="1">
            <a:off x="1295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5" name="Straight Connector 24"/>
          <p:cNvCxnSpPr/>
          <p:nvPr/>
        </p:nvCxnSpPr>
        <p:spPr bwMode="auto">
          <a:xfrm flipH="1">
            <a:off x="1524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6" name="Straight Connector 25"/>
          <p:cNvCxnSpPr/>
          <p:nvPr/>
        </p:nvCxnSpPr>
        <p:spPr bwMode="auto">
          <a:xfrm flipH="1">
            <a:off x="1752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7" name="Straight Connector 26"/>
          <p:cNvCxnSpPr/>
          <p:nvPr/>
        </p:nvCxnSpPr>
        <p:spPr bwMode="auto">
          <a:xfrm flipH="1">
            <a:off x="1981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8" name="Straight Connector 27"/>
          <p:cNvCxnSpPr/>
          <p:nvPr/>
        </p:nvCxnSpPr>
        <p:spPr bwMode="auto">
          <a:xfrm flipH="1">
            <a:off x="2209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9" name="Straight Connector 28"/>
          <p:cNvCxnSpPr/>
          <p:nvPr/>
        </p:nvCxnSpPr>
        <p:spPr bwMode="auto">
          <a:xfrm flipH="1">
            <a:off x="2438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0" name="Straight Connector 29"/>
          <p:cNvCxnSpPr/>
          <p:nvPr/>
        </p:nvCxnSpPr>
        <p:spPr bwMode="auto">
          <a:xfrm flipH="1">
            <a:off x="2667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1" name="Straight Connector 30"/>
          <p:cNvCxnSpPr/>
          <p:nvPr/>
        </p:nvCxnSpPr>
        <p:spPr bwMode="auto">
          <a:xfrm flipH="1">
            <a:off x="2895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2" name="Straight Connector 31"/>
          <p:cNvCxnSpPr/>
          <p:nvPr/>
        </p:nvCxnSpPr>
        <p:spPr bwMode="auto">
          <a:xfrm flipH="1">
            <a:off x="3124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3" name="Straight Connector 32"/>
          <p:cNvCxnSpPr/>
          <p:nvPr/>
        </p:nvCxnSpPr>
        <p:spPr bwMode="auto">
          <a:xfrm flipH="1">
            <a:off x="3352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4" name="Straight Connector 33"/>
          <p:cNvCxnSpPr/>
          <p:nvPr/>
        </p:nvCxnSpPr>
        <p:spPr bwMode="auto">
          <a:xfrm flipH="1">
            <a:off x="3581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5" name="Straight Connector 34"/>
          <p:cNvCxnSpPr/>
          <p:nvPr/>
        </p:nvCxnSpPr>
        <p:spPr bwMode="auto">
          <a:xfrm flipH="1">
            <a:off x="3810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6" name="Straight Connector 35"/>
          <p:cNvCxnSpPr/>
          <p:nvPr/>
        </p:nvCxnSpPr>
        <p:spPr bwMode="auto">
          <a:xfrm flipH="1">
            <a:off x="4038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7" name="Straight Connector 36"/>
          <p:cNvCxnSpPr/>
          <p:nvPr/>
        </p:nvCxnSpPr>
        <p:spPr bwMode="auto">
          <a:xfrm flipH="1">
            <a:off x="4267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8" name="Straight Connector 37"/>
          <p:cNvCxnSpPr/>
          <p:nvPr/>
        </p:nvCxnSpPr>
        <p:spPr bwMode="auto">
          <a:xfrm flipH="1">
            <a:off x="4495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9" name="Straight Connector 38"/>
          <p:cNvCxnSpPr/>
          <p:nvPr/>
        </p:nvCxnSpPr>
        <p:spPr bwMode="auto">
          <a:xfrm flipH="1">
            <a:off x="4724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42" name="Right Arrow 8"/>
          <p:cNvSpPr>
            <a:spLocks noChangeArrowheads="1"/>
          </p:cNvSpPr>
          <p:nvPr/>
        </p:nvSpPr>
        <p:spPr bwMode="auto">
          <a:xfrm>
            <a:off x="3944326" y="3352800"/>
            <a:ext cx="932474" cy="811074"/>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43" name="TextBox 3"/>
          <p:cNvSpPr txBox="1">
            <a:spLocks noChangeArrowheads="1"/>
          </p:cNvSpPr>
          <p:nvPr/>
        </p:nvSpPr>
        <p:spPr bwMode="auto">
          <a:xfrm>
            <a:off x="4038600" y="3505200"/>
            <a:ext cx="744113" cy="523220"/>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914400"/>
            <a:ext cx="8077200" cy="49530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tabLst/>
              <a:defRPr/>
            </a:pPr>
            <a:r>
              <a:rPr lang="en-US" sz="4400" b="1" kern="0" dirty="0">
                <a:solidFill>
                  <a:schemeClr val="tx2"/>
                </a:solidFill>
                <a:latin typeface="Arial" charset="0"/>
                <a:ea typeface="SimSun" pitchFamily="2" charset="-122"/>
                <a:cs typeface="+mj-cs"/>
              </a:rPr>
              <a:t>Main Water Cycle Processes:   </a:t>
            </a:r>
            <a:r>
              <a:rPr lang="en-US" sz="4000" b="1" kern="0" dirty="0">
                <a:solidFill>
                  <a:schemeClr val="tx2"/>
                </a:solidFill>
                <a:latin typeface="Arial" charset="0"/>
                <a:ea typeface="SimSun" pitchFamily="2" charset="-122"/>
                <a:cs typeface="+mj-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4000" b="1" kern="0" dirty="0">
                <a:solidFill>
                  <a:schemeClr val="tx2"/>
                </a:solidFill>
                <a:latin typeface="Arial" charset="0"/>
                <a:ea typeface="SimSun" pitchFamily="2" charset="-122"/>
                <a:cs typeface="+mj-cs"/>
              </a:rPr>
              <a:t>   Evaporation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40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4000" b="1" kern="0" dirty="0">
                <a:solidFill>
                  <a:schemeClr val="tx2"/>
                </a:solidFill>
                <a:latin typeface="Arial" charset="0"/>
                <a:ea typeface="SimSun" pitchFamily="2" charset="-122"/>
                <a:cs typeface="+mj-cs"/>
              </a:rPr>
              <a:t>   Precipitation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lang="en-US" sz="40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4000" b="1" kern="0" dirty="0">
                <a:solidFill>
                  <a:schemeClr val="tx2"/>
                </a:solidFill>
                <a:latin typeface="Arial" charset="0"/>
                <a:ea typeface="SimSun" pitchFamily="2" charset="-122"/>
                <a:cs typeface="+mj-cs"/>
              </a:rPr>
              <a:t>   Runoff</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tabLst/>
              <a:defRPr/>
            </a:pPr>
            <a:b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b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78850" name="Picture 2" descr="http://pmm.nasa.gov/education/sites/default/files/article_images/Water-Cycle-Art2A.png"/>
          <p:cNvPicPr>
            <a:picLocks noChangeAspect="1" noChangeArrowheads="1"/>
          </p:cNvPicPr>
          <p:nvPr/>
        </p:nvPicPr>
        <p:blipFill>
          <a:blip r:embed="rId2" cstate="print"/>
          <a:srcRect/>
          <a:stretch>
            <a:fillRect/>
          </a:stretch>
        </p:blipFill>
        <p:spPr bwMode="auto">
          <a:xfrm>
            <a:off x="3939887" y="3511402"/>
            <a:ext cx="5051713" cy="258459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2-WangDickinsonRevGeophys2012-2.png"/>
          <p:cNvPicPr>
            <a:picLocks noChangeAspect="1"/>
          </p:cNvPicPr>
          <p:nvPr/>
        </p:nvPicPr>
        <p:blipFill>
          <a:blip r:embed="rId3" cstate="print"/>
          <a:stretch>
            <a:fillRect/>
          </a:stretch>
        </p:blipFill>
        <p:spPr>
          <a:xfrm>
            <a:off x="381000" y="609600"/>
            <a:ext cx="8502914" cy="6053809"/>
          </a:xfrm>
          <a:prstGeom prst="rect">
            <a:avLst/>
          </a:prstGeom>
        </p:spPr>
      </p:pic>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sz="3200" b="1" kern="0" dirty="0">
                <a:solidFill>
                  <a:srgbClr val="FF3300"/>
                </a:solidFill>
                <a:effectLst>
                  <a:outerShdw blurRad="50800" dist="38100" dir="2700000" algn="tl" rotWithShape="0">
                    <a:prstClr val="black">
                      <a:alpha val="40000"/>
                    </a:prstClr>
                  </a:outerShdw>
                </a:effectLst>
              </a:rPr>
              <a:t>Evapotranspiration over </a:t>
            </a:r>
            <a:r>
              <a:rPr lang="en-US" sz="3600" b="1" kern="0" dirty="0">
                <a:solidFill>
                  <a:srgbClr val="FF3300"/>
                </a:solidFill>
                <a:effectLst>
                  <a:outerShdw blurRad="50800" dist="38100" dir="2700000" algn="tl" rotWithShape="0">
                    <a:prstClr val="black">
                      <a:alpha val="40000"/>
                    </a:prstClr>
                  </a:outerShdw>
                </a:effectLst>
              </a:rPr>
              <a:t>Land</a:t>
            </a:r>
          </a:p>
        </p:txBody>
      </p:sp>
      <p:sp>
        <p:nvSpPr>
          <p:cNvPr id="10" name="Rectangle 6"/>
          <p:cNvSpPr>
            <a:spLocks noChangeArrowheads="1"/>
          </p:cNvSpPr>
          <p:nvPr/>
        </p:nvSpPr>
        <p:spPr bwMode="auto">
          <a:xfrm>
            <a:off x="133866" y="6571970"/>
            <a:ext cx="8610600" cy="286232"/>
          </a:xfrm>
          <a:prstGeom prst="rect">
            <a:avLst/>
          </a:prstGeom>
          <a:noFill/>
          <a:ln w="9525">
            <a:noFill/>
            <a:miter lim="800000"/>
            <a:headEnd/>
            <a:tailEnd/>
          </a:ln>
        </p:spPr>
        <p:txBody>
          <a:bodyPr>
            <a:spAutoFit/>
          </a:bodyPr>
          <a:lstStyle/>
          <a:p>
            <a:pPr marL="533400" indent="-533400">
              <a:lnSpc>
                <a:spcPct val="90000"/>
              </a:lnSpc>
            </a:pPr>
            <a:r>
              <a:rPr lang="en-US" sz="1400" b="1" dirty="0">
                <a:solidFill>
                  <a:srgbClr val="000000"/>
                </a:solidFill>
                <a:sym typeface="Symbol" pitchFamily="18" charset="2"/>
              </a:rPr>
              <a:t>Wang and Dickinson (2012)</a:t>
            </a:r>
          </a:p>
        </p:txBody>
      </p:sp>
      <p:sp>
        <p:nvSpPr>
          <p:cNvPr id="12" name="Slide Number Placeholder 11"/>
          <p:cNvSpPr>
            <a:spLocks noGrp="1"/>
          </p:cNvSpPr>
          <p:nvPr>
            <p:ph type="sldNum" sz="quarter" idx="12"/>
          </p:nvPr>
        </p:nvSpPr>
        <p:spPr>
          <a:xfrm>
            <a:off x="6553200" y="6324600"/>
            <a:ext cx="1905000" cy="457200"/>
          </a:xfrm>
        </p:spPr>
        <p:txBody>
          <a:bodyPr/>
          <a:lstStyle/>
          <a:p>
            <a:pPr>
              <a:defRPr/>
            </a:pPr>
            <a:fld id="{A49640CD-6733-4245-94CF-37DCF0A05FFE}" type="slidenum">
              <a:rPr lang="en-US" smtClean="0">
                <a:solidFill>
                  <a:srgbClr val="000000"/>
                </a:solidFill>
              </a:rPr>
              <a:pPr>
                <a:defRPr/>
              </a:pPr>
              <a:t>16</a:t>
            </a:fld>
            <a:endParaRPr lang="en-US" dirty="0">
              <a:solidFill>
                <a:srgbClr val="000000"/>
              </a:solidFill>
            </a:endParaRPr>
          </a:p>
        </p:txBody>
      </p:sp>
      <p:cxnSp>
        <p:nvCxnSpPr>
          <p:cNvPr id="6" name="Curved Connector 5"/>
          <p:cNvCxnSpPr/>
          <p:nvPr/>
        </p:nvCxnSpPr>
        <p:spPr bwMode="auto">
          <a:xfrm rot="-2400000" flipV="1">
            <a:off x="5371057" y="1950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7" name="Curved Connector 6"/>
          <p:cNvCxnSpPr/>
          <p:nvPr/>
        </p:nvCxnSpPr>
        <p:spPr bwMode="auto">
          <a:xfrm rot="-2400000" flipV="1">
            <a:off x="5279471"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9" name="Curved Connector 8"/>
          <p:cNvCxnSpPr/>
          <p:nvPr/>
        </p:nvCxnSpPr>
        <p:spPr bwMode="auto">
          <a:xfrm rot="-2400000" flipV="1">
            <a:off x="5159929"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5139852" y="1490246"/>
            <a:ext cx="1117550" cy="307777"/>
          </a:xfrm>
          <a:prstGeom prst="rect">
            <a:avLst/>
          </a:prstGeom>
          <a:noFill/>
        </p:spPr>
        <p:txBody>
          <a:bodyPr wrap="none" rtlCol="0">
            <a:spAutoFit/>
          </a:bodyPr>
          <a:lstStyle/>
          <a:p>
            <a:r>
              <a:rPr lang="en-US" sz="1400" b="1" dirty="0">
                <a:solidFill>
                  <a:srgbClr val="3333CC"/>
                </a:solidFill>
                <a:latin typeface="Calibri"/>
              </a:rPr>
              <a:t>Evaporation </a:t>
            </a:r>
          </a:p>
        </p:txBody>
      </p:sp>
      <p:sp>
        <p:nvSpPr>
          <p:cNvPr id="14" name="Freeform 13"/>
          <p:cNvSpPr/>
          <p:nvPr/>
        </p:nvSpPr>
        <p:spPr bwMode="auto">
          <a:xfrm>
            <a:off x="2003526" y="2556825"/>
            <a:ext cx="605717" cy="1671547"/>
          </a:xfrm>
          <a:custGeom>
            <a:avLst/>
            <a:gdLst>
              <a:gd name="connsiteX0" fmla="*/ 0 w 605717"/>
              <a:gd name="connsiteY0" fmla="*/ 1671547 h 1671547"/>
              <a:gd name="connsiteX1" fmla="*/ 58242 w 605717"/>
              <a:gd name="connsiteY1" fmla="*/ 1665723 h 1671547"/>
              <a:gd name="connsiteX2" fmla="*/ 104836 w 605717"/>
              <a:gd name="connsiteY2" fmla="*/ 1654074 h 1671547"/>
              <a:gd name="connsiteX3" fmla="*/ 157254 w 605717"/>
              <a:gd name="connsiteY3" fmla="*/ 1642426 h 1671547"/>
              <a:gd name="connsiteX4" fmla="*/ 180550 w 605717"/>
              <a:gd name="connsiteY4" fmla="*/ 1630778 h 1671547"/>
              <a:gd name="connsiteX5" fmla="*/ 198023 w 605717"/>
              <a:gd name="connsiteY5" fmla="*/ 1624953 h 1671547"/>
              <a:gd name="connsiteX6" fmla="*/ 244617 w 605717"/>
              <a:gd name="connsiteY6" fmla="*/ 1590008 h 1671547"/>
              <a:gd name="connsiteX7" fmla="*/ 262089 w 605717"/>
              <a:gd name="connsiteY7" fmla="*/ 1578360 h 1671547"/>
              <a:gd name="connsiteX8" fmla="*/ 291210 w 605717"/>
              <a:gd name="connsiteY8" fmla="*/ 1549239 h 1671547"/>
              <a:gd name="connsiteX9" fmla="*/ 326156 w 605717"/>
              <a:gd name="connsiteY9" fmla="*/ 1531766 h 1671547"/>
              <a:gd name="connsiteX10" fmla="*/ 349452 w 605717"/>
              <a:gd name="connsiteY10" fmla="*/ 1502645 h 1671547"/>
              <a:gd name="connsiteX11" fmla="*/ 372749 w 605717"/>
              <a:gd name="connsiteY11" fmla="*/ 1479348 h 1671547"/>
              <a:gd name="connsiteX12" fmla="*/ 390222 w 605717"/>
              <a:gd name="connsiteY12" fmla="*/ 1450227 h 1671547"/>
              <a:gd name="connsiteX13" fmla="*/ 407694 w 605717"/>
              <a:gd name="connsiteY13" fmla="*/ 1421106 h 1671547"/>
              <a:gd name="connsiteX14" fmla="*/ 425167 w 605717"/>
              <a:gd name="connsiteY14" fmla="*/ 1362864 h 1671547"/>
              <a:gd name="connsiteX15" fmla="*/ 430991 w 605717"/>
              <a:gd name="connsiteY15" fmla="*/ 1345392 h 1671547"/>
              <a:gd name="connsiteX16" fmla="*/ 442640 w 605717"/>
              <a:gd name="connsiteY16" fmla="*/ 1333743 h 1671547"/>
              <a:gd name="connsiteX17" fmla="*/ 448464 w 605717"/>
              <a:gd name="connsiteY17" fmla="*/ 1310446 h 1671547"/>
              <a:gd name="connsiteX18" fmla="*/ 454288 w 605717"/>
              <a:gd name="connsiteY18" fmla="*/ 1292974 h 1671547"/>
              <a:gd name="connsiteX19" fmla="*/ 460112 w 605717"/>
              <a:gd name="connsiteY19" fmla="*/ 1258029 h 1671547"/>
              <a:gd name="connsiteX20" fmla="*/ 471761 w 605717"/>
              <a:gd name="connsiteY20" fmla="*/ 1211435 h 1671547"/>
              <a:gd name="connsiteX21" fmla="*/ 477585 w 605717"/>
              <a:gd name="connsiteY21" fmla="*/ 1188138 h 1671547"/>
              <a:gd name="connsiteX22" fmla="*/ 483409 w 605717"/>
              <a:gd name="connsiteY22" fmla="*/ 1170665 h 1671547"/>
              <a:gd name="connsiteX23" fmla="*/ 489233 w 605717"/>
              <a:gd name="connsiteY23" fmla="*/ 1141544 h 1671547"/>
              <a:gd name="connsiteX24" fmla="*/ 495057 w 605717"/>
              <a:gd name="connsiteY24" fmla="*/ 885279 h 1671547"/>
              <a:gd name="connsiteX25" fmla="*/ 489233 w 605717"/>
              <a:gd name="connsiteY25" fmla="*/ 821213 h 1671547"/>
              <a:gd name="connsiteX26" fmla="*/ 477585 w 605717"/>
              <a:gd name="connsiteY26" fmla="*/ 786268 h 1671547"/>
              <a:gd name="connsiteX27" fmla="*/ 471761 w 605717"/>
              <a:gd name="connsiteY27" fmla="*/ 768795 h 1671547"/>
              <a:gd name="connsiteX28" fmla="*/ 477585 w 605717"/>
              <a:gd name="connsiteY28" fmla="*/ 518355 h 1671547"/>
              <a:gd name="connsiteX29" fmla="*/ 489233 w 605717"/>
              <a:gd name="connsiteY29" fmla="*/ 454288 h 1671547"/>
              <a:gd name="connsiteX30" fmla="*/ 500882 w 605717"/>
              <a:gd name="connsiteY30" fmla="*/ 378574 h 1671547"/>
              <a:gd name="connsiteX31" fmla="*/ 518354 w 605717"/>
              <a:gd name="connsiteY31" fmla="*/ 314507 h 1671547"/>
              <a:gd name="connsiteX32" fmla="*/ 530003 w 605717"/>
              <a:gd name="connsiteY32" fmla="*/ 238793 h 1671547"/>
              <a:gd name="connsiteX33" fmla="*/ 535827 w 605717"/>
              <a:gd name="connsiteY33" fmla="*/ 215496 h 1671547"/>
              <a:gd name="connsiteX34" fmla="*/ 541651 w 605717"/>
              <a:gd name="connsiteY34" fmla="*/ 174727 h 1671547"/>
              <a:gd name="connsiteX35" fmla="*/ 559124 w 605717"/>
              <a:gd name="connsiteY35" fmla="*/ 116485 h 1671547"/>
              <a:gd name="connsiteX36" fmla="*/ 570772 w 605717"/>
              <a:gd name="connsiteY36" fmla="*/ 81539 h 1671547"/>
              <a:gd name="connsiteX37" fmla="*/ 576596 w 605717"/>
              <a:gd name="connsiteY37" fmla="*/ 64067 h 1671547"/>
              <a:gd name="connsiteX38" fmla="*/ 582420 w 605717"/>
              <a:gd name="connsiteY38" fmla="*/ 34946 h 1671547"/>
              <a:gd name="connsiteX39" fmla="*/ 594069 w 605717"/>
              <a:gd name="connsiteY39" fmla="*/ 23297 h 1671547"/>
              <a:gd name="connsiteX40" fmla="*/ 605717 w 605717"/>
              <a:gd name="connsiteY40" fmla="*/ 0 h 16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5717" h="1671547">
                <a:moveTo>
                  <a:pt x="0" y="1671547"/>
                </a:moveTo>
                <a:cubicBezTo>
                  <a:pt x="19414" y="1669606"/>
                  <a:pt x="38997" y="1668931"/>
                  <a:pt x="58242" y="1665723"/>
                </a:cubicBezTo>
                <a:cubicBezTo>
                  <a:pt x="74034" y="1663091"/>
                  <a:pt x="89137" y="1657214"/>
                  <a:pt x="104836" y="1654074"/>
                </a:cubicBezTo>
                <a:cubicBezTo>
                  <a:pt x="141806" y="1646680"/>
                  <a:pt x="124353" y="1650651"/>
                  <a:pt x="157254" y="1642426"/>
                </a:cubicBezTo>
                <a:cubicBezTo>
                  <a:pt x="165019" y="1638543"/>
                  <a:pt x="172570" y="1634198"/>
                  <a:pt x="180550" y="1630778"/>
                </a:cubicBezTo>
                <a:cubicBezTo>
                  <a:pt x="186193" y="1628359"/>
                  <a:pt x="192656" y="1627935"/>
                  <a:pt x="198023" y="1624953"/>
                </a:cubicBezTo>
                <a:cubicBezTo>
                  <a:pt x="264522" y="1588009"/>
                  <a:pt x="212484" y="1615715"/>
                  <a:pt x="244617" y="1590008"/>
                </a:cubicBezTo>
                <a:cubicBezTo>
                  <a:pt x="250083" y="1585635"/>
                  <a:pt x="256821" y="1582969"/>
                  <a:pt x="262089" y="1578360"/>
                </a:cubicBezTo>
                <a:cubicBezTo>
                  <a:pt x="272420" y="1569320"/>
                  <a:pt x="278187" y="1553581"/>
                  <a:pt x="291210" y="1549239"/>
                </a:cubicBezTo>
                <a:cubicBezTo>
                  <a:pt x="315324" y="1541200"/>
                  <a:pt x="303575" y="1546819"/>
                  <a:pt x="326156" y="1531766"/>
                </a:cubicBezTo>
                <a:cubicBezTo>
                  <a:pt x="335954" y="1502371"/>
                  <a:pt x="324865" y="1523720"/>
                  <a:pt x="349452" y="1502645"/>
                </a:cubicBezTo>
                <a:cubicBezTo>
                  <a:pt x="357790" y="1495498"/>
                  <a:pt x="372749" y="1479348"/>
                  <a:pt x="372749" y="1479348"/>
                </a:cubicBezTo>
                <a:cubicBezTo>
                  <a:pt x="389247" y="1429855"/>
                  <a:pt x="366238" y="1490200"/>
                  <a:pt x="390222" y="1450227"/>
                </a:cubicBezTo>
                <a:cubicBezTo>
                  <a:pt x="412907" y="1412420"/>
                  <a:pt x="378177" y="1450625"/>
                  <a:pt x="407694" y="1421106"/>
                </a:cubicBezTo>
                <a:cubicBezTo>
                  <a:pt x="416497" y="1385898"/>
                  <a:pt x="410988" y="1405401"/>
                  <a:pt x="425167" y="1362864"/>
                </a:cubicBezTo>
                <a:cubicBezTo>
                  <a:pt x="427108" y="1357040"/>
                  <a:pt x="426650" y="1349733"/>
                  <a:pt x="430991" y="1345392"/>
                </a:cubicBezTo>
                <a:lnTo>
                  <a:pt x="442640" y="1333743"/>
                </a:lnTo>
                <a:cubicBezTo>
                  <a:pt x="444581" y="1325977"/>
                  <a:pt x="446265" y="1318143"/>
                  <a:pt x="448464" y="1310446"/>
                </a:cubicBezTo>
                <a:cubicBezTo>
                  <a:pt x="450150" y="1304543"/>
                  <a:pt x="452956" y="1298967"/>
                  <a:pt x="454288" y="1292974"/>
                </a:cubicBezTo>
                <a:cubicBezTo>
                  <a:pt x="456850" y="1281446"/>
                  <a:pt x="457638" y="1269576"/>
                  <a:pt x="460112" y="1258029"/>
                </a:cubicBezTo>
                <a:cubicBezTo>
                  <a:pt x="463466" y="1242375"/>
                  <a:pt x="467878" y="1226966"/>
                  <a:pt x="471761" y="1211435"/>
                </a:cubicBezTo>
                <a:cubicBezTo>
                  <a:pt x="473702" y="1203669"/>
                  <a:pt x="475054" y="1195732"/>
                  <a:pt x="477585" y="1188138"/>
                </a:cubicBezTo>
                <a:cubicBezTo>
                  <a:pt x="479526" y="1182314"/>
                  <a:pt x="481920" y="1176621"/>
                  <a:pt x="483409" y="1170665"/>
                </a:cubicBezTo>
                <a:cubicBezTo>
                  <a:pt x="485810" y="1161061"/>
                  <a:pt x="487292" y="1151251"/>
                  <a:pt x="489233" y="1141544"/>
                </a:cubicBezTo>
                <a:cubicBezTo>
                  <a:pt x="491174" y="1056122"/>
                  <a:pt x="495057" y="970723"/>
                  <a:pt x="495057" y="885279"/>
                </a:cubicBezTo>
                <a:cubicBezTo>
                  <a:pt x="495057" y="863836"/>
                  <a:pt x="492959" y="842330"/>
                  <a:pt x="489233" y="821213"/>
                </a:cubicBezTo>
                <a:cubicBezTo>
                  <a:pt x="487099" y="809121"/>
                  <a:pt x="481468" y="797916"/>
                  <a:pt x="477585" y="786268"/>
                </a:cubicBezTo>
                <a:lnTo>
                  <a:pt x="471761" y="768795"/>
                </a:lnTo>
                <a:cubicBezTo>
                  <a:pt x="473702" y="685315"/>
                  <a:pt x="474313" y="601793"/>
                  <a:pt x="477585" y="518355"/>
                </a:cubicBezTo>
                <a:cubicBezTo>
                  <a:pt x="479048" y="481036"/>
                  <a:pt x="480469" y="480583"/>
                  <a:pt x="489233" y="454288"/>
                </a:cubicBezTo>
                <a:cubicBezTo>
                  <a:pt x="490466" y="445653"/>
                  <a:pt x="498185" y="389360"/>
                  <a:pt x="500882" y="378574"/>
                </a:cubicBezTo>
                <a:cubicBezTo>
                  <a:pt x="517943" y="310331"/>
                  <a:pt x="508282" y="374944"/>
                  <a:pt x="518354" y="314507"/>
                </a:cubicBezTo>
                <a:cubicBezTo>
                  <a:pt x="523953" y="280913"/>
                  <a:pt x="523551" y="271050"/>
                  <a:pt x="530003" y="238793"/>
                </a:cubicBezTo>
                <a:cubicBezTo>
                  <a:pt x="531573" y="230944"/>
                  <a:pt x="534395" y="223372"/>
                  <a:pt x="535827" y="215496"/>
                </a:cubicBezTo>
                <a:cubicBezTo>
                  <a:pt x="538283" y="201990"/>
                  <a:pt x="539195" y="188233"/>
                  <a:pt x="541651" y="174727"/>
                </a:cubicBezTo>
                <a:cubicBezTo>
                  <a:pt x="545173" y="155357"/>
                  <a:pt x="553043" y="134728"/>
                  <a:pt x="559124" y="116485"/>
                </a:cubicBezTo>
                <a:lnTo>
                  <a:pt x="570772" y="81539"/>
                </a:lnTo>
                <a:cubicBezTo>
                  <a:pt x="572713" y="75715"/>
                  <a:pt x="575392" y="70087"/>
                  <a:pt x="576596" y="64067"/>
                </a:cubicBezTo>
                <a:cubicBezTo>
                  <a:pt x="578537" y="54360"/>
                  <a:pt x="578520" y="44045"/>
                  <a:pt x="582420" y="34946"/>
                </a:cubicBezTo>
                <a:cubicBezTo>
                  <a:pt x="584583" y="29899"/>
                  <a:pt x="590186" y="27180"/>
                  <a:pt x="594069" y="23297"/>
                </a:cubicBezTo>
                <a:cubicBezTo>
                  <a:pt x="600761" y="3220"/>
                  <a:pt x="595552" y="10166"/>
                  <a:pt x="605717" y="0"/>
                </a:cubicBezTo>
              </a:path>
            </a:pathLst>
          </a:custGeom>
          <a:noFill/>
          <a:ln w="31750" cap="flat" cmpd="sng" algn="ctr">
            <a:solidFill>
              <a:schemeClr val="tx2"/>
            </a:solidFill>
            <a:prstDash val="solid"/>
            <a:round/>
            <a:headEnd type="none" w="med" len="med"/>
            <a:tailEnd type="triangle" w="lg" len="lg"/>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cxnSp>
        <p:nvCxnSpPr>
          <p:cNvPr id="16" name="Straight Connector 15"/>
          <p:cNvCxnSpPr>
            <a:endCxn id="14" idx="17"/>
          </p:cNvCxnSpPr>
          <p:nvPr/>
        </p:nvCxnSpPr>
        <p:spPr bwMode="auto">
          <a:xfrm flipV="1">
            <a:off x="2362200" y="3867271"/>
            <a:ext cx="89790" cy="552329"/>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21" name="Freeform 20"/>
          <p:cNvSpPr/>
          <p:nvPr/>
        </p:nvSpPr>
        <p:spPr bwMode="auto">
          <a:xfrm>
            <a:off x="2488571" y="3669248"/>
            <a:ext cx="493421" cy="623190"/>
          </a:xfrm>
          <a:custGeom>
            <a:avLst/>
            <a:gdLst>
              <a:gd name="connsiteX0" fmla="*/ 493421 w 493421"/>
              <a:gd name="connsiteY0" fmla="*/ 623190 h 623190"/>
              <a:gd name="connsiteX1" fmla="*/ 481773 w 493421"/>
              <a:gd name="connsiteY1" fmla="*/ 605718 h 623190"/>
              <a:gd name="connsiteX2" fmla="*/ 475949 w 493421"/>
              <a:gd name="connsiteY2" fmla="*/ 588245 h 623190"/>
              <a:gd name="connsiteX3" fmla="*/ 452652 w 493421"/>
              <a:gd name="connsiteY3" fmla="*/ 564948 h 623190"/>
              <a:gd name="connsiteX4" fmla="*/ 441004 w 493421"/>
              <a:gd name="connsiteY4" fmla="*/ 547476 h 623190"/>
              <a:gd name="connsiteX5" fmla="*/ 435179 w 493421"/>
              <a:gd name="connsiteY5" fmla="*/ 530003 h 623190"/>
              <a:gd name="connsiteX6" fmla="*/ 411883 w 493421"/>
              <a:gd name="connsiteY6" fmla="*/ 524179 h 623190"/>
              <a:gd name="connsiteX7" fmla="*/ 382761 w 493421"/>
              <a:gd name="connsiteY7" fmla="*/ 506706 h 623190"/>
              <a:gd name="connsiteX8" fmla="*/ 347816 w 493421"/>
              <a:gd name="connsiteY8" fmla="*/ 489234 h 623190"/>
              <a:gd name="connsiteX9" fmla="*/ 318695 w 493421"/>
              <a:gd name="connsiteY9" fmla="*/ 465937 h 623190"/>
              <a:gd name="connsiteX10" fmla="*/ 307047 w 493421"/>
              <a:gd name="connsiteY10" fmla="*/ 454288 h 623190"/>
              <a:gd name="connsiteX11" fmla="*/ 289574 w 493421"/>
              <a:gd name="connsiteY11" fmla="*/ 448464 h 623190"/>
              <a:gd name="connsiteX12" fmla="*/ 254629 w 493421"/>
              <a:gd name="connsiteY12" fmla="*/ 430991 h 623190"/>
              <a:gd name="connsiteX13" fmla="*/ 237156 w 493421"/>
              <a:gd name="connsiteY13" fmla="*/ 419343 h 623190"/>
              <a:gd name="connsiteX14" fmla="*/ 202211 w 493421"/>
              <a:gd name="connsiteY14" fmla="*/ 407695 h 623190"/>
              <a:gd name="connsiteX15" fmla="*/ 184739 w 493421"/>
              <a:gd name="connsiteY15" fmla="*/ 401870 h 623190"/>
              <a:gd name="connsiteX16" fmla="*/ 143969 w 493421"/>
              <a:gd name="connsiteY16" fmla="*/ 361101 h 623190"/>
              <a:gd name="connsiteX17" fmla="*/ 126497 w 493421"/>
              <a:gd name="connsiteY17" fmla="*/ 343628 h 623190"/>
              <a:gd name="connsiteX18" fmla="*/ 109024 w 493421"/>
              <a:gd name="connsiteY18" fmla="*/ 314507 h 623190"/>
              <a:gd name="connsiteX19" fmla="*/ 103200 w 493421"/>
              <a:gd name="connsiteY19" fmla="*/ 297035 h 623190"/>
              <a:gd name="connsiteX20" fmla="*/ 91551 w 493421"/>
              <a:gd name="connsiteY20" fmla="*/ 279562 h 623190"/>
              <a:gd name="connsiteX21" fmla="*/ 79903 w 493421"/>
              <a:gd name="connsiteY21" fmla="*/ 244617 h 623190"/>
              <a:gd name="connsiteX22" fmla="*/ 74079 w 493421"/>
              <a:gd name="connsiteY22" fmla="*/ 227144 h 623190"/>
              <a:gd name="connsiteX23" fmla="*/ 50782 w 493421"/>
              <a:gd name="connsiteY23" fmla="*/ 198023 h 623190"/>
              <a:gd name="connsiteX24" fmla="*/ 39133 w 493421"/>
              <a:gd name="connsiteY24" fmla="*/ 163078 h 623190"/>
              <a:gd name="connsiteX25" fmla="*/ 27485 w 493421"/>
              <a:gd name="connsiteY25" fmla="*/ 128133 h 623190"/>
              <a:gd name="connsiteX26" fmla="*/ 21661 w 493421"/>
              <a:gd name="connsiteY26" fmla="*/ 110660 h 623190"/>
              <a:gd name="connsiteX27" fmla="*/ 10012 w 493421"/>
              <a:gd name="connsiteY27" fmla="*/ 93188 h 623190"/>
              <a:gd name="connsiteX28" fmla="*/ 4188 w 493421"/>
              <a:gd name="connsiteY28" fmla="*/ 0 h 62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3421" h="623190">
                <a:moveTo>
                  <a:pt x="493421" y="623190"/>
                </a:moveTo>
                <a:cubicBezTo>
                  <a:pt x="489538" y="617366"/>
                  <a:pt x="484903" y="611979"/>
                  <a:pt x="481773" y="605718"/>
                </a:cubicBezTo>
                <a:cubicBezTo>
                  <a:pt x="479027" y="600227"/>
                  <a:pt x="479517" y="593241"/>
                  <a:pt x="475949" y="588245"/>
                </a:cubicBezTo>
                <a:cubicBezTo>
                  <a:pt x="469566" y="579308"/>
                  <a:pt x="458744" y="574086"/>
                  <a:pt x="452652" y="564948"/>
                </a:cubicBezTo>
                <a:cubicBezTo>
                  <a:pt x="448769" y="559124"/>
                  <a:pt x="444134" y="553737"/>
                  <a:pt x="441004" y="547476"/>
                </a:cubicBezTo>
                <a:cubicBezTo>
                  <a:pt x="438258" y="541985"/>
                  <a:pt x="439973" y="533838"/>
                  <a:pt x="435179" y="530003"/>
                </a:cubicBezTo>
                <a:cubicBezTo>
                  <a:pt x="428929" y="525003"/>
                  <a:pt x="419648" y="526120"/>
                  <a:pt x="411883" y="524179"/>
                </a:cubicBezTo>
                <a:cubicBezTo>
                  <a:pt x="389130" y="501426"/>
                  <a:pt x="413004" y="521827"/>
                  <a:pt x="382761" y="506706"/>
                </a:cubicBezTo>
                <a:cubicBezTo>
                  <a:pt x="337599" y="484126"/>
                  <a:pt x="391736" y="503873"/>
                  <a:pt x="347816" y="489234"/>
                </a:cubicBezTo>
                <a:cubicBezTo>
                  <a:pt x="319692" y="461107"/>
                  <a:pt x="355431" y="495326"/>
                  <a:pt x="318695" y="465937"/>
                </a:cubicBezTo>
                <a:cubicBezTo>
                  <a:pt x="314407" y="462507"/>
                  <a:pt x="311756" y="457113"/>
                  <a:pt x="307047" y="454288"/>
                </a:cubicBezTo>
                <a:cubicBezTo>
                  <a:pt x="301783" y="451129"/>
                  <a:pt x="295398" y="450405"/>
                  <a:pt x="289574" y="448464"/>
                </a:cubicBezTo>
                <a:cubicBezTo>
                  <a:pt x="239508" y="415087"/>
                  <a:pt x="302850" y="455102"/>
                  <a:pt x="254629" y="430991"/>
                </a:cubicBezTo>
                <a:cubicBezTo>
                  <a:pt x="248368" y="427861"/>
                  <a:pt x="243553" y="422186"/>
                  <a:pt x="237156" y="419343"/>
                </a:cubicBezTo>
                <a:cubicBezTo>
                  <a:pt x="225936" y="414356"/>
                  <a:pt x="213859" y="411578"/>
                  <a:pt x="202211" y="407695"/>
                </a:cubicBezTo>
                <a:lnTo>
                  <a:pt x="184739" y="401870"/>
                </a:lnTo>
                <a:lnTo>
                  <a:pt x="143969" y="361101"/>
                </a:lnTo>
                <a:lnTo>
                  <a:pt x="126497" y="343628"/>
                </a:lnTo>
                <a:cubicBezTo>
                  <a:pt x="109994" y="294128"/>
                  <a:pt x="133010" y="354486"/>
                  <a:pt x="109024" y="314507"/>
                </a:cubicBezTo>
                <a:cubicBezTo>
                  <a:pt x="105866" y="309243"/>
                  <a:pt x="105946" y="302526"/>
                  <a:pt x="103200" y="297035"/>
                </a:cubicBezTo>
                <a:cubicBezTo>
                  <a:pt x="100069" y="290774"/>
                  <a:pt x="95434" y="285386"/>
                  <a:pt x="91551" y="279562"/>
                </a:cubicBezTo>
                <a:lnTo>
                  <a:pt x="79903" y="244617"/>
                </a:lnTo>
                <a:cubicBezTo>
                  <a:pt x="77962" y="238793"/>
                  <a:pt x="78420" y="231485"/>
                  <a:pt x="74079" y="227144"/>
                </a:cubicBezTo>
                <a:cubicBezTo>
                  <a:pt x="64395" y="217461"/>
                  <a:pt x="56661" y="211251"/>
                  <a:pt x="50782" y="198023"/>
                </a:cubicBezTo>
                <a:cubicBezTo>
                  <a:pt x="45795" y="186803"/>
                  <a:pt x="43016" y="174726"/>
                  <a:pt x="39133" y="163078"/>
                </a:cubicBezTo>
                <a:lnTo>
                  <a:pt x="27485" y="128133"/>
                </a:lnTo>
                <a:cubicBezTo>
                  <a:pt x="25544" y="122309"/>
                  <a:pt x="25067" y="115768"/>
                  <a:pt x="21661" y="110660"/>
                </a:cubicBezTo>
                <a:lnTo>
                  <a:pt x="10012" y="93188"/>
                </a:lnTo>
                <a:cubicBezTo>
                  <a:pt x="0" y="43126"/>
                  <a:pt x="4188" y="73966"/>
                  <a:pt x="4188" y="0"/>
                </a:cubicBezTo>
              </a:path>
            </a:pathLst>
          </a:custGeom>
          <a:noFill/>
          <a:ln w="3175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5" name="TextBox 14"/>
          <p:cNvSpPr txBox="1"/>
          <p:nvPr/>
        </p:nvSpPr>
        <p:spPr>
          <a:xfrm>
            <a:off x="3505200" y="444013"/>
            <a:ext cx="2770823" cy="1200329"/>
          </a:xfrm>
          <a:prstGeom prst="rect">
            <a:avLst/>
          </a:prstGeom>
          <a:noFill/>
        </p:spPr>
        <p:txBody>
          <a:bodyPr wrap="none" rtlCol="0">
            <a:spAutoFit/>
          </a:bodyPr>
          <a:lstStyle/>
          <a:p>
            <a:pPr algn="l"/>
            <a:r>
              <a:rPr lang="en-US" sz="1800" b="1" dirty="0">
                <a:solidFill>
                  <a:schemeClr val="tx2"/>
                </a:solidFill>
                <a:latin typeface="Arial" pitchFamily="34" charset="0"/>
                <a:cs typeface="Arial" pitchFamily="34" charset="0"/>
              </a:rPr>
              <a:t>Limited by </a:t>
            </a:r>
          </a:p>
          <a:p>
            <a:pPr algn="l"/>
            <a:r>
              <a:rPr lang="en-US" sz="1800" b="1" dirty="0">
                <a:solidFill>
                  <a:schemeClr val="tx2"/>
                </a:solidFill>
                <a:latin typeface="Arial" pitchFamily="34" charset="0"/>
                <a:cs typeface="Arial" pitchFamily="34" charset="0"/>
              </a:rPr>
              <a:t>1) water availability, </a:t>
            </a:r>
          </a:p>
          <a:p>
            <a:pPr algn="l"/>
            <a:r>
              <a:rPr lang="en-US" sz="1800" b="1" dirty="0">
                <a:solidFill>
                  <a:schemeClr val="tx2"/>
                </a:solidFill>
                <a:latin typeface="Arial" pitchFamily="34" charset="0"/>
                <a:cs typeface="Arial" pitchFamily="34" charset="0"/>
              </a:rPr>
              <a:t>2) available energy, and</a:t>
            </a:r>
          </a:p>
          <a:p>
            <a:pPr algn="l"/>
            <a:r>
              <a:rPr lang="en-US" sz="1800" b="1" dirty="0">
                <a:solidFill>
                  <a:schemeClr val="tx2"/>
                </a:solidFill>
                <a:latin typeface="Arial" pitchFamily="34" charset="0"/>
                <a:cs typeface="Arial" pitchFamily="34" charset="0"/>
              </a:rPr>
              <a:t>3) turbulent mixing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Controls of E   </a:t>
            </a:r>
          </a:p>
        </p:txBody>
      </p:sp>
      <p:sp>
        <p:nvSpPr>
          <p:cNvPr id="3" name="Line 4"/>
          <p:cNvSpPr>
            <a:spLocks noChangeShapeType="1"/>
          </p:cNvSpPr>
          <p:nvPr/>
        </p:nvSpPr>
        <p:spPr bwMode="auto">
          <a:xfrm>
            <a:off x="-7620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0" y="762000"/>
            <a:ext cx="9067800" cy="60198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Vegetation</a:t>
            </a:r>
            <a:r>
              <a:rPr lang="en-US" sz="2400" b="1" kern="0" dirty="0">
                <a:solidFill>
                  <a:srgbClr val="000000"/>
                </a:solidFill>
                <a:latin typeface="Microsoft Sans Serif" pitchFamily="34" charset="0"/>
              </a:rPr>
              <a:t> plays a key role by drawing water from deep soils.</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Energy availability: </a:t>
            </a:r>
            <a:r>
              <a:rPr lang="en-US" sz="2400" b="1" kern="0" dirty="0">
                <a:solidFill>
                  <a:srgbClr val="000000"/>
                </a:solidFill>
                <a:latin typeface="Microsoft Sans Serif" pitchFamily="34" charset="0"/>
              </a:rPr>
              <a:t>E is large in daytime and warm seasons </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Soil water availability: </a:t>
            </a:r>
            <a:r>
              <a:rPr lang="en-US" sz="2400" b="1" kern="0" dirty="0">
                <a:solidFill>
                  <a:srgbClr val="000000"/>
                </a:solidFill>
                <a:latin typeface="Microsoft Sans Serif" pitchFamily="34" charset="0"/>
              </a:rPr>
              <a:t>Dry soils reduce E</a:t>
            </a: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Wind speed: </a:t>
            </a:r>
            <a:r>
              <a:rPr lang="en-US" sz="2400" b="1" kern="0" dirty="0">
                <a:solidFill>
                  <a:srgbClr val="000000"/>
                </a:solidFill>
                <a:latin typeface="Microsoft Sans Serif" pitchFamily="34" charset="0"/>
              </a:rPr>
              <a:t>Strong winds increase mixing, leading to higher E</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Air Temperature</a:t>
            </a:r>
            <a:r>
              <a:rPr lang="en-US" sz="2400" b="1" kern="0" dirty="0">
                <a:solidFill>
                  <a:srgbClr val="000000"/>
                </a:solidFill>
                <a:latin typeface="Microsoft Sans Serif" pitchFamily="34" charset="0"/>
              </a:rPr>
              <a:t>: higher T is associated with higher </a:t>
            </a:r>
            <a:r>
              <a:rPr lang="en-US" sz="2400" b="1" kern="0" dirty="0" err="1">
                <a:solidFill>
                  <a:srgbClr val="000000"/>
                </a:solidFill>
                <a:latin typeface="Microsoft Sans Serif" pitchFamily="34" charset="0"/>
              </a:rPr>
              <a:t>Rn</a:t>
            </a:r>
            <a:r>
              <a:rPr lang="en-US" sz="2400" b="1" kern="0" dirty="0">
                <a:solidFill>
                  <a:srgbClr val="000000"/>
                </a:solidFill>
                <a:latin typeface="Microsoft Sans Serif" pitchFamily="34" charset="0"/>
              </a:rPr>
              <a:t> and larger </a:t>
            </a:r>
            <a:r>
              <a:rPr lang="en-US" sz="2400" b="1" kern="0" dirty="0" err="1">
                <a:solidFill>
                  <a:srgbClr val="000000"/>
                </a:solidFill>
                <a:latin typeface="Microsoft Sans Serif" pitchFamily="34" charset="0"/>
              </a:rPr>
              <a:t>stomatal</a:t>
            </a:r>
            <a:r>
              <a:rPr lang="en-US" sz="2400" b="1" kern="0" dirty="0">
                <a:solidFill>
                  <a:srgbClr val="000000"/>
                </a:solidFill>
                <a:latin typeface="Microsoft Sans Serif" pitchFamily="34" charset="0"/>
              </a:rPr>
              <a:t> openings in leaves, leading to higher E.</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Relative humidity</a:t>
            </a:r>
            <a:r>
              <a:rPr lang="en-US" sz="2400" b="1" kern="0" dirty="0">
                <a:solidFill>
                  <a:srgbClr val="000000"/>
                </a:solidFill>
                <a:latin typeface="Microsoft Sans Serif" pitchFamily="34" charset="0"/>
              </a:rPr>
              <a:t>: E decreases as RH increases.</a:t>
            </a: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18</a:t>
            </a:fld>
            <a:endParaRPr lang="en-US"/>
          </a:p>
        </p:txBody>
      </p:sp>
      <p:pic>
        <p:nvPicPr>
          <p:cNvPr id="3" name="Picture 2" descr="Fig1-WangDickinsonRevGeophys2012.png"/>
          <p:cNvPicPr>
            <a:picLocks noChangeAspect="1"/>
          </p:cNvPicPr>
          <p:nvPr/>
        </p:nvPicPr>
        <p:blipFill>
          <a:blip r:embed="rId2" cstate="print"/>
          <a:stretch>
            <a:fillRect/>
          </a:stretch>
        </p:blipFill>
        <p:spPr>
          <a:xfrm>
            <a:off x="158421" y="1524000"/>
            <a:ext cx="8909379" cy="4724400"/>
          </a:xfrm>
          <a:prstGeom prst="rect">
            <a:avLst/>
          </a:prstGeom>
        </p:spPr>
      </p:pic>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sz="4000" b="1" kern="0" dirty="0">
                <a:solidFill>
                  <a:schemeClr val="tx2"/>
                </a:solidFill>
                <a:effectLst>
                  <a:outerShdw blurRad="50800" dist="38100" dir="2700000" algn="tl" rotWithShape="0">
                    <a:prstClr val="black">
                      <a:alpha val="40000"/>
                    </a:prstClr>
                  </a:outerShdw>
                </a:effectLst>
                <a:ea typeface="+mj-ea"/>
                <a:cs typeface="+mj-cs"/>
              </a:rPr>
              <a:t>Turbulent Eddy Mixing</a:t>
            </a:r>
          </a:p>
        </p:txBody>
      </p:sp>
      <p:sp>
        <p:nvSpPr>
          <p:cNvPr id="5" name="Rectangle 4"/>
          <p:cNvSpPr/>
          <p:nvPr/>
        </p:nvSpPr>
        <p:spPr>
          <a:xfrm>
            <a:off x="0" y="6324600"/>
            <a:ext cx="9144000" cy="400110"/>
          </a:xfrm>
          <a:prstGeom prst="rect">
            <a:avLst/>
          </a:prstGeom>
        </p:spPr>
        <p:txBody>
          <a:bodyPr wrap="square">
            <a:spAutoFit/>
          </a:bodyPr>
          <a:lstStyle/>
          <a:p>
            <a:r>
              <a:rPr lang="en-US" sz="2000" dirty="0"/>
              <a:t>From http://www.instrumentalia.com.ar/pdf/Invernadero.pdf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218" y="164688"/>
            <a:ext cx="8587409"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Evaporation Process: </a:t>
            </a:r>
            <a:r>
              <a:rPr kumimoji="0" lang="en-US" sz="1400" b="1" i="0" u="none" strike="noStrike" kern="1200" cap="none" spc="0" normalizeH="0" baseline="0" noProof="0" dirty="0">
                <a:ln>
                  <a:noFill/>
                </a:ln>
                <a:solidFill>
                  <a:prstClr val="black"/>
                </a:solidFill>
                <a:effectLst/>
                <a:uLnTx/>
                <a:uFillTx/>
                <a:latin typeface="Calibri"/>
                <a:ea typeface="+mn-ea"/>
                <a:cs typeface="+mn-cs"/>
              </a:rPr>
              <a:t>some water molecules on a water surface may have enough kinetic energy to break the hydrogen bonds  and enter the thin layer of air just above the water surface. The vapor molecules are then mixed upward away from the water surface, creating a water flux called Evaporation. This evaporation  process is the same over water and ice surface, soil pores, plant tissues, and cloud droplets. </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9" name="Picture 8" descr="fig 03-02.jpg"/>
          <p:cNvPicPr>
            <a:picLocks noChangeAspect="1"/>
          </p:cNvPicPr>
          <p:nvPr/>
        </p:nvPicPr>
        <p:blipFill>
          <a:blip r:embed="rId2"/>
          <a:stretch>
            <a:fillRect/>
          </a:stretch>
        </p:blipFill>
        <p:spPr>
          <a:xfrm>
            <a:off x="2959020" y="3467742"/>
            <a:ext cx="6184979" cy="3390257"/>
          </a:xfrm>
          <a:prstGeom prst="rect">
            <a:avLst/>
          </a:prstGeom>
        </p:spPr>
      </p:pic>
      <p:sp>
        <p:nvSpPr>
          <p:cNvPr id="10" name="TextBox 9"/>
          <p:cNvSpPr txBox="1"/>
          <p:nvPr/>
        </p:nvSpPr>
        <p:spPr>
          <a:xfrm>
            <a:off x="273404" y="1223125"/>
            <a:ext cx="7836925" cy="20928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E is determined by vapor pressure gradient at the interface: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If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err="1">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&gt;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evaporation is occurring (it may form a fog or mist if RH=100%);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If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err="1">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&lt;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water vapor is condensing on the surface; and</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If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err="1">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neither evaporation nor condensation is occurring.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Note: e</a:t>
            </a:r>
            <a:r>
              <a:rPr kumimoji="0" lang="en-US" sz="1600" b="0" i="0" u="none" strike="noStrike" kern="1200" cap="none" spc="0" normalizeH="0" baseline="-25000" noProof="0" dirty="0">
                <a:ln>
                  <a:noFill/>
                </a:ln>
                <a:solidFill>
                  <a:prstClr val="black"/>
                </a:solidFill>
                <a:effectLst/>
                <a:uLnTx/>
                <a:uFillTx/>
                <a:latin typeface="Calibri"/>
                <a:ea typeface="+mn-ea"/>
                <a:cs typeface="+mn-cs"/>
              </a:rPr>
              <a:t>a</a:t>
            </a:r>
            <a:r>
              <a:rPr kumimoji="0" lang="en-US" sz="1600" b="0" i="0" u="none" strike="noStrike" kern="1200" cap="none" spc="0" normalizeH="0" baseline="0" noProof="0" dirty="0">
                <a:ln>
                  <a:noFill/>
                </a:ln>
                <a:solidFill>
                  <a:prstClr val="black"/>
                </a:solidFill>
                <a:effectLst/>
                <a:uLnTx/>
                <a:uFillTx/>
                <a:latin typeface="Calibri"/>
                <a:ea typeface="+mn-ea"/>
                <a:cs typeface="+mn-cs"/>
              </a:rPr>
              <a:t> is determined by how quickly the water molecules are removed from the layer adjacent to the interface by turbulent mixing. </a:t>
            </a:r>
          </a:p>
        </p:txBody>
      </p:sp>
      <p:cxnSp>
        <p:nvCxnSpPr>
          <p:cNvPr id="12" name="Straight Arrow Connector 11"/>
          <p:cNvCxnSpPr/>
          <p:nvPr/>
        </p:nvCxnSpPr>
        <p:spPr>
          <a:xfrm flipV="1">
            <a:off x="2033358" y="5172624"/>
            <a:ext cx="1373579" cy="127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98255" y="4628814"/>
            <a:ext cx="203119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Need energy to break up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 hydrogen bonds </a:t>
            </a:r>
          </a:p>
        </p:txBody>
      </p:sp>
      <p:sp>
        <p:nvSpPr>
          <p:cNvPr id="3" name="Rectangle 2">
            <a:extLst>
              <a:ext uri="{FF2B5EF4-FFF2-40B4-BE49-F238E27FC236}">
                <a16:creationId xmlns:a16="http://schemas.microsoft.com/office/drawing/2014/main" id="{A25CADAC-A752-4826-80F2-D7298B298025}"/>
              </a:ext>
            </a:extLst>
          </p:cNvPr>
          <p:cNvSpPr/>
          <p:nvPr/>
        </p:nvSpPr>
        <p:spPr>
          <a:xfrm>
            <a:off x="531467" y="3238760"/>
            <a:ext cx="3855414"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t>
            </a:r>
            <a:r>
              <a:rPr kumimoji="0" lang="en-US" sz="1600" b="0" i="0" u="none" strike="noStrike" kern="1200" cap="none" spc="0" normalizeH="0" baseline="-25000" noProof="0" dirty="0">
                <a:ln>
                  <a:noFill/>
                </a:ln>
                <a:solidFill>
                  <a:prstClr val="black"/>
                </a:solidFill>
                <a:effectLst/>
                <a:uLnTx/>
                <a:uFillTx/>
                <a:latin typeface="Calibri"/>
                <a:ea typeface="+mn-ea"/>
                <a:cs typeface="+mn-cs"/>
              </a:rPr>
              <a:t>s</a:t>
            </a:r>
            <a:r>
              <a:rPr kumimoji="0" lang="en-US" sz="1600" b="0" i="0" u="none" strike="noStrike" kern="1200" cap="none" spc="0" normalizeH="0" baseline="0" noProof="0" dirty="0">
                <a:ln>
                  <a:noFill/>
                </a:ln>
                <a:solidFill>
                  <a:prstClr val="black"/>
                </a:solidFill>
                <a:effectLst/>
                <a:uLnTx/>
                <a:uFillTx/>
                <a:latin typeface="Calibri"/>
                <a:ea typeface="+mn-ea"/>
                <a:cs typeface="+mn-cs"/>
              </a:rPr>
              <a:t>*(Ts) = saturation vapor pressure for T = Ts</a:t>
            </a:r>
          </a:p>
        </p:txBody>
      </p:sp>
      <p:sp>
        <p:nvSpPr>
          <p:cNvPr id="4" name="TextBox 3">
            <a:extLst>
              <a:ext uri="{FF2B5EF4-FFF2-40B4-BE49-F238E27FC236}">
                <a16:creationId xmlns:a16="http://schemas.microsoft.com/office/drawing/2014/main" id="{49C1EF95-C659-4502-BA62-7BB916B54F5B}"/>
              </a:ext>
            </a:extLst>
          </p:cNvPr>
          <p:cNvSpPr txBox="1"/>
          <p:nvPr/>
        </p:nvSpPr>
        <p:spPr>
          <a:xfrm>
            <a:off x="8205050" y="5363660"/>
            <a:ext cx="57496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Water</a:t>
            </a:r>
          </a:p>
        </p:txBody>
      </p:sp>
      <p:sp>
        <p:nvSpPr>
          <p:cNvPr id="11" name="TextBox 10">
            <a:extLst>
              <a:ext uri="{FF2B5EF4-FFF2-40B4-BE49-F238E27FC236}">
                <a16:creationId xmlns:a16="http://schemas.microsoft.com/office/drawing/2014/main" id="{25D6D8A5-4078-41A0-94AB-D5B0117D2130}"/>
              </a:ext>
            </a:extLst>
          </p:cNvPr>
          <p:cNvSpPr txBox="1"/>
          <p:nvPr/>
        </p:nvSpPr>
        <p:spPr>
          <a:xfrm>
            <a:off x="8204025" y="4552565"/>
            <a:ext cx="3706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2317" y="246604"/>
            <a:ext cx="9139639" cy="6183309"/>
          </a:xfrm>
          <a:prstGeom prst="rect">
            <a:avLst/>
          </a:prstGeom>
          <a:noFill/>
          <a:ln w="9525">
            <a:noFill/>
            <a:miter lim="800000"/>
            <a:headEnd/>
            <a:tailEnd/>
          </a:ln>
        </p:spPr>
      </p:pic>
      <p:sp>
        <p:nvSpPr>
          <p:cNvPr id="3" name="TextBox 2"/>
          <p:cNvSpPr txBox="1"/>
          <p:nvPr/>
        </p:nvSpPr>
        <p:spPr>
          <a:xfrm>
            <a:off x="109392" y="420469"/>
            <a:ext cx="7510608" cy="646331"/>
          </a:xfrm>
          <a:prstGeom prst="rect">
            <a:avLst/>
          </a:prstGeom>
          <a:solidFill>
            <a:schemeClr val="tx1"/>
          </a:solidFill>
        </p:spPr>
        <p:txBody>
          <a:bodyPr wrap="square" rtlCol="0">
            <a:spAutoFit/>
          </a:bodyPr>
          <a:lstStyle/>
          <a:p>
            <a:r>
              <a:rPr lang="en-US" sz="3600" dirty="0">
                <a:solidFill>
                  <a:schemeClr val="tx2"/>
                </a:solidFill>
              </a:rPr>
              <a:t>Summary of Surface Energy Balance</a:t>
            </a:r>
          </a:p>
        </p:txBody>
      </p:sp>
      <p:sp>
        <p:nvSpPr>
          <p:cNvPr id="4" name="TextBox 3"/>
          <p:cNvSpPr txBox="1"/>
          <p:nvPr/>
        </p:nvSpPr>
        <p:spPr>
          <a:xfrm>
            <a:off x="841579" y="924580"/>
            <a:ext cx="3971728" cy="461665"/>
          </a:xfrm>
          <a:prstGeom prst="rect">
            <a:avLst/>
          </a:prstGeom>
          <a:noFill/>
        </p:spPr>
        <p:txBody>
          <a:bodyPr wrap="none" rtlCol="0">
            <a:spAutoFit/>
          </a:bodyPr>
          <a:lstStyle/>
          <a:p>
            <a:r>
              <a:rPr lang="en-US" sz="2400" dirty="0" err="1"/>
              <a:t>Rnet</a:t>
            </a:r>
            <a:r>
              <a:rPr lang="en-US" sz="2400" dirty="0"/>
              <a:t> (</a:t>
            </a:r>
            <a:r>
              <a:rPr lang="en-US" sz="2400" dirty="0" err="1">
                <a:solidFill>
                  <a:srgbClr val="FF0000"/>
                </a:solidFill>
              </a:rPr>
              <a:t>SWnet</a:t>
            </a:r>
            <a:r>
              <a:rPr lang="en-US" sz="2400" dirty="0"/>
              <a:t> + </a:t>
            </a:r>
            <a:r>
              <a:rPr lang="en-US" sz="2400" dirty="0" err="1"/>
              <a:t>LWnet</a:t>
            </a:r>
            <a:r>
              <a:rPr lang="en-US" sz="2400" dirty="0"/>
              <a:t>) = </a:t>
            </a:r>
            <a:r>
              <a:rPr lang="en-US" sz="2400" dirty="0">
                <a:solidFill>
                  <a:srgbClr val="FF0000"/>
                </a:solidFill>
              </a:rPr>
              <a:t>LH</a:t>
            </a:r>
            <a:r>
              <a:rPr lang="en-US" sz="2400" dirty="0"/>
              <a:t> + SH</a:t>
            </a:r>
          </a:p>
        </p:txBody>
      </p:sp>
      <p:grpSp>
        <p:nvGrpSpPr>
          <p:cNvPr id="33" name="Group 27">
            <a:extLst>
              <a:ext uri="{FF2B5EF4-FFF2-40B4-BE49-F238E27FC236}">
                <a16:creationId xmlns:a16="http://schemas.microsoft.com/office/drawing/2014/main" id="{140C8F40-1069-4B4D-8982-0699AEE7C157}"/>
              </a:ext>
            </a:extLst>
          </p:cNvPr>
          <p:cNvGrpSpPr/>
          <p:nvPr/>
        </p:nvGrpSpPr>
        <p:grpSpPr>
          <a:xfrm>
            <a:off x="6934200" y="228600"/>
            <a:ext cx="2288840" cy="1317827"/>
            <a:chOff x="5946440" y="1526821"/>
            <a:chExt cx="2288840" cy="1317827"/>
          </a:xfrm>
        </p:grpSpPr>
        <p:sp>
          <p:nvSpPr>
            <p:cNvPr id="34" name="Rectangle 33">
              <a:extLst>
                <a:ext uri="{FF2B5EF4-FFF2-40B4-BE49-F238E27FC236}">
                  <a16:creationId xmlns:a16="http://schemas.microsoft.com/office/drawing/2014/main" id="{1DDBDEA4-9FDF-4CFE-9057-DBE03584E13B}"/>
                </a:ext>
              </a:extLst>
            </p:cNvPr>
            <p:cNvSpPr/>
            <p:nvPr/>
          </p:nvSpPr>
          <p:spPr>
            <a:xfrm>
              <a:off x="6338325" y="2271801"/>
              <a:ext cx="1896955" cy="176065"/>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5" name="Straight Arrow Connector 34">
              <a:extLst>
                <a:ext uri="{FF2B5EF4-FFF2-40B4-BE49-F238E27FC236}">
                  <a16:creationId xmlns:a16="http://schemas.microsoft.com/office/drawing/2014/main" id="{11BD4618-D9F5-4ACA-88A8-0DFB053E6747}"/>
                </a:ext>
              </a:extLst>
            </p:cNvPr>
            <p:cNvCxnSpPr/>
            <p:nvPr/>
          </p:nvCxnSpPr>
          <p:spPr>
            <a:xfrm flipH="1">
              <a:off x="6724532" y="1544825"/>
              <a:ext cx="5679" cy="68154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36" name="TextBox 35">
              <a:extLst>
                <a:ext uri="{FF2B5EF4-FFF2-40B4-BE49-F238E27FC236}">
                  <a16:creationId xmlns:a16="http://schemas.microsoft.com/office/drawing/2014/main" id="{87FC2CA7-F233-4830-9AB1-817C0D1B6341}"/>
                </a:ext>
              </a:extLst>
            </p:cNvPr>
            <p:cNvSpPr txBox="1"/>
            <p:nvPr/>
          </p:nvSpPr>
          <p:spPr>
            <a:xfrm>
              <a:off x="6423519" y="1936710"/>
              <a:ext cx="293670"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S</a:t>
              </a:r>
            </a:p>
          </p:txBody>
        </p:sp>
        <p:sp>
          <p:nvSpPr>
            <p:cNvPr id="37" name="Freeform 12">
              <a:extLst>
                <a:ext uri="{FF2B5EF4-FFF2-40B4-BE49-F238E27FC236}">
                  <a16:creationId xmlns:a16="http://schemas.microsoft.com/office/drawing/2014/main" id="{0D60C424-029E-465E-ABD4-C56A90CD95FD}"/>
                </a:ext>
              </a:extLst>
            </p:cNvPr>
            <p:cNvSpPr/>
            <p:nvPr/>
          </p:nvSpPr>
          <p:spPr>
            <a:xfrm rot="10800000">
              <a:off x="7042595" y="1556184"/>
              <a:ext cx="136308" cy="744015"/>
            </a:xfrm>
            <a:custGeom>
              <a:avLst/>
              <a:gdLst>
                <a:gd name="connsiteX0" fmla="*/ 0 w 136308"/>
                <a:gd name="connsiteY0" fmla="*/ 0 h 744015"/>
                <a:gd name="connsiteX1" fmla="*/ 11359 w 136308"/>
                <a:gd name="connsiteY1" fmla="*/ 17038 h 744015"/>
                <a:gd name="connsiteX2" fmla="*/ 28398 w 136308"/>
                <a:gd name="connsiteY2" fmla="*/ 22718 h 744015"/>
                <a:gd name="connsiteX3" fmla="*/ 62475 w 136308"/>
                <a:gd name="connsiteY3" fmla="*/ 39756 h 744015"/>
                <a:gd name="connsiteX4" fmla="*/ 96552 w 136308"/>
                <a:gd name="connsiteY4" fmla="*/ 68154 h 744015"/>
                <a:gd name="connsiteX5" fmla="*/ 113590 w 136308"/>
                <a:gd name="connsiteY5" fmla="*/ 79513 h 744015"/>
                <a:gd name="connsiteX6" fmla="*/ 124949 w 136308"/>
                <a:gd name="connsiteY6" fmla="*/ 96551 h 744015"/>
                <a:gd name="connsiteX7" fmla="*/ 136308 w 136308"/>
                <a:gd name="connsiteY7" fmla="*/ 130628 h 744015"/>
                <a:gd name="connsiteX8" fmla="*/ 102231 w 136308"/>
                <a:gd name="connsiteY8" fmla="*/ 153346 h 744015"/>
                <a:gd name="connsiteX9" fmla="*/ 68154 w 136308"/>
                <a:gd name="connsiteY9" fmla="*/ 164705 h 744015"/>
                <a:gd name="connsiteX10" fmla="*/ 51116 w 136308"/>
                <a:gd name="connsiteY10" fmla="*/ 176064 h 744015"/>
                <a:gd name="connsiteX11" fmla="*/ 34077 w 136308"/>
                <a:gd name="connsiteY11" fmla="*/ 210141 h 744015"/>
                <a:gd name="connsiteX12" fmla="*/ 73834 w 136308"/>
                <a:gd name="connsiteY12" fmla="*/ 261257 h 744015"/>
                <a:gd name="connsiteX13" fmla="*/ 90872 w 136308"/>
                <a:gd name="connsiteY13" fmla="*/ 272616 h 744015"/>
                <a:gd name="connsiteX14" fmla="*/ 107911 w 136308"/>
                <a:gd name="connsiteY14" fmla="*/ 283975 h 744015"/>
                <a:gd name="connsiteX15" fmla="*/ 119270 w 136308"/>
                <a:gd name="connsiteY15" fmla="*/ 301014 h 744015"/>
                <a:gd name="connsiteX16" fmla="*/ 96552 w 136308"/>
                <a:gd name="connsiteY16" fmla="*/ 329411 h 744015"/>
                <a:gd name="connsiteX17" fmla="*/ 73834 w 136308"/>
                <a:gd name="connsiteY17" fmla="*/ 363488 h 744015"/>
                <a:gd name="connsiteX18" fmla="*/ 39757 w 136308"/>
                <a:gd name="connsiteY18" fmla="*/ 374847 h 744015"/>
                <a:gd name="connsiteX19" fmla="*/ 28398 w 136308"/>
                <a:gd name="connsiteY19" fmla="*/ 391886 h 744015"/>
                <a:gd name="connsiteX20" fmla="*/ 11359 w 136308"/>
                <a:gd name="connsiteY20" fmla="*/ 397565 h 744015"/>
                <a:gd name="connsiteX21" fmla="*/ 34077 w 136308"/>
                <a:gd name="connsiteY21" fmla="*/ 431642 h 744015"/>
                <a:gd name="connsiteX22" fmla="*/ 39757 w 136308"/>
                <a:gd name="connsiteY22" fmla="*/ 448681 h 744015"/>
                <a:gd name="connsiteX23" fmla="*/ 56795 w 136308"/>
                <a:gd name="connsiteY23" fmla="*/ 454360 h 744015"/>
                <a:gd name="connsiteX24" fmla="*/ 73834 w 136308"/>
                <a:gd name="connsiteY24" fmla="*/ 465719 h 744015"/>
                <a:gd name="connsiteX25" fmla="*/ 113590 w 136308"/>
                <a:gd name="connsiteY25" fmla="*/ 488437 h 744015"/>
                <a:gd name="connsiteX26" fmla="*/ 130629 w 136308"/>
                <a:gd name="connsiteY26" fmla="*/ 522514 h 744015"/>
                <a:gd name="connsiteX27" fmla="*/ 119270 w 136308"/>
                <a:gd name="connsiteY27" fmla="*/ 539553 h 744015"/>
                <a:gd name="connsiteX28" fmla="*/ 102231 w 136308"/>
                <a:gd name="connsiteY28" fmla="*/ 545232 h 744015"/>
                <a:gd name="connsiteX29" fmla="*/ 56795 w 136308"/>
                <a:gd name="connsiteY29" fmla="*/ 556591 h 744015"/>
                <a:gd name="connsiteX30" fmla="*/ 62475 w 136308"/>
                <a:gd name="connsiteY30" fmla="*/ 619066 h 744015"/>
                <a:gd name="connsiteX31" fmla="*/ 73834 w 136308"/>
                <a:gd name="connsiteY31" fmla="*/ 653143 h 744015"/>
                <a:gd name="connsiteX32" fmla="*/ 79513 w 136308"/>
                <a:gd name="connsiteY32" fmla="*/ 670181 h 744015"/>
                <a:gd name="connsiteX33" fmla="*/ 62475 w 136308"/>
                <a:gd name="connsiteY33" fmla="*/ 744015 h 744015"/>
                <a:gd name="connsiteX34" fmla="*/ 51116 w 136308"/>
                <a:gd name="connsiteY34" fmla="*/ 726976 h 744015"/>
                <a:gd name="connsiteX35" fmla="*/ 45436 w 136308"/>
                <a:gd name="connsiteY35" fmla="*/ 709938 h 74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6308" h="744015">
                  <a:moveTo>
                    <a:pt x="0" y="0"/>
                  </a:moveTo>
                  <a:cubicBezTo>
                    <a:pt x="3786" y="5679"/>
                    <a:pt x="6029" y="12774"/>
                    <a:pt x="11359" y="17038"/>
                  </a:cubicBezTo>
                  <a:cubicBezTo>
                    <a:pt x="16034" y="20778"/>
                    <a:pt x="23043" y="20041"/>
                    <a:pt x="28398" y="22718"/>
                  </a:cubicBezTo>
                  <a:cubicBezTo>
                    <a:pt x="72430" y="44735"/>
                    <a:pt x="19653" y="25484"/>
                    <a:pt x="62475" y="39756"/>
                  </a:cubicBezTo>
                  <a:cubicBezTo>
                    <a:pt x="104776" y="67958"/>
                    <a:pt x="52822" y="31712"/>
                    <a:pt x="96552" y="68154"/>
                  </a:cubicBezTo>
                  <a:cubicBezTo>
                    <a:pt x="101796" y="72524"/>
                    <a:pt x="107911" y="75727"/>
                    <a:pt x="113590" y="79513"/>
                  </a:cubicBezTo>
                  <a:cubicBezTo>
                    <a:pt x="117376" y="85192"/>
                    <a:pt x="122177" y="90314"/>
                    <a:pt x="124949" y="96551"/>
                  </a:cubicBezTo>
                  <a:cubicBezTo>
                    <a:pt x="129812" y="107492"/>
                    <a:pt x="136308" y="130628"/>
                    <a:pt x="136308" y="130628"/>
                  </a:cubicBezTo>
                  <a:cubicBezTo>
                    <a:pt x="119550" y="155766"/>
                    <a:pt x="132794" y="144177"/>
                    <a:pt x="102231" y="153346"/>
                  </a:cubicBezTo>
                  <a:cubicBezTo>
                    <a:pt x="90762" y="156786"/>
                    <a:pt x="68154" y="164705"/>
                    <a:pt x="68154" y="164705"/>
                  </a:cubicBezTo>
                  <a:cubicBezTo>
                    <a:pt x="62475" y="168491"/>
                    <a:pt x="55942" y="171237"/>
                    <a:pt x="51116" y="176064"/>
                  </a:cubicBezTo>
                  <a:cubicBezTo>
                    <a:pt x="40107" y="187073"/>
                    <a:pt x="38697" y="196284"/>
                    <a:pt x="34077" y="210141"/>
                  </a:cubicBezTo>
                  <a:cubicBezTo>
                    <a:pt x="42435" y="251926"/>
                    <a:pt x="31725" y="233184"/>
                    <a:pt x="73834" y="261257"/>
                  </a:cubicBezTo>
                  <a:lnTo>
                    <a:pt x="90872" y="272616"/>
                  </a:lnTo>
                  <a:lnTo>
                    <a:pt x="107911" y="283975"/>
                  </a:lnTo>
                  <a:cubicBezTo>
                    <a:pt x="111697" y="289655"/>
                    <a:pt x="118148" y="294281"/>
                    <a:pt x="119270" y="301014"/>
                  </a:cubicBezTo>
                  <a:cubicBezTo>
                    <a:pt x="122013" y="317473"/>
                    <a:pt x="106506" y="322775"/>
                    <a:pt x="96552" y="329411"/>
                  </a:cubicBezTo>
                  <a:cubicBezTo>
                    <a:pt x="88979" y="340770"/>
                    <a:pt x="86785" y="359171"/>
                    <a:pt x="73834" y="363488"/>
                  </a:cubicBezTo>
                  <a:lnTo>
                    <a:pt x="39757" y="374847"/>
                  </a:lnTo>
                  <a:cubicBezTo>
                    <a:pt x="35971" y="380527"/>
                    <a:pt x="33728" y="387622"/>
                    <a:pt x="28398" y="391886"/>
                  </a:cubicBezTo>
                  <a:cubicBezTo>
                    <a:pt x="23723" y="395626"/>
                    <a:pt x="13582" y="392006"/>
                    <a:pt x="11359" y="397565"/>
                  </a:cubicBezTo>
                  <a:cubicBezTo>
                    <a:pt x="3638" y="416867"/>
                    <a:pt x="23710" y="424731"/>
                    <a:pt x="34077" y="431642"/>
                  </a:cubicBezTo>
                  <a:cubicBezTo>
                    <a:pt x="35970" y="437322"/>
                    <a:pt x="35524" y="444448"/>
                    <a:pt x="39757" y="448681"/>
                  </a:cubicBezTo>
                  <a:cubicBezTo>
                    <a:pt x="43990" y="452914"/>
                    <a:pt x="51440" y="451683"/>
                    <a:pt x="56795" y="454360"/>
                  </a:cubicBezTo>
                  <a:cubicBezTo>
                    <a:pt x="62900" y="457413"/>
                    <a:pt x="68154" y="461933"/>
                    <a:pt x="73834" y="465719"/>
                  </a:cubicBezTo>
                  <a:cubicBezTo>
                    <a:pt x="100473" y="505679"/>
                    <a:pt x="64463" y="460364"/>
                    <a:pt x="113590" y="488437"/>
                  </a:cubicBezTo>
                  <a:cubicBezTo>
                    <a:pt x="122656" y="493618"/>
                    <a:pt x="127714" y="513769"/>
                    <a:pt x="130629" y="522514"/>
                  </a:cubicBezTo>
                  <a:cubicBezTo>
                    <a:pt x="126843" y="528194"/>
                    <a:pt x="124600" y="535289"/>
                    <a:pt x="119270" y="539553"/>
                  </a:cubicBezTo>
                  <a:cubicBezTo>
                    <a:pt x="114595" y="543293"/>
                    <a:pt x="108039" y="543780"/>
                    <a:pt x="102231" y="545232"/>
                  </a:cubicBezTo>
                  <a:lnTo>
                    <a:pt x="56795" y="556591"/>
                  </a:lnTo>
                  <a:cubicBezTo>
                    <a:pt x="58688" y="577416"/>
                    <a:pt x="58841" y="598473"/>
                    <a:pt x="62475" y="619066"/>
                  </a:cubicBezTo>
                  <a:cubicBezTo>
                    <a:pt x="64556" y="630857"/>
                    <a:pt x="70048" y="641784"/>
                    <a:pt x="73834" y="653143"/>
                  </a:cubicBezTo>
                  <a:lnTo>
                    <a:pt x="79513" y="670181"/>
                  </a:lnTo>
                  <a:cubicBezTo>
                    <a:pt x="63921" y="716958"/>
                    <a:pt x="69847" y="692405"/>
                    <a:pt x="62475" y="744015"/>
                  </a:cubicBezTo>
                  <a:cubicBezTo>
                    <a:pt x="58689" y="738335"/>
                    <a:pt x="54169" y="733081"/>
                    <a:pt x="51116" y="726976"/>
                  </a:cubicBezTo>
                  <a:cubicBezTo>
                    <a:pt x="48439" y="721621"/>
                    <a:pt x="45436" y="709938"/>
                    <a:pt x="45436" y="709938"/>
                  </a:cubicBezTo>
                </a:path>
              </a:pathLst>
            </a:cu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EC18D4E9-F143-48A8-A5A9-E3EC6C1639E4}"/>
                </a:ext>
              </a:extLst>
            </p:cNvPr>
            <p:cNvSpPr txBox="1"/>
            <p:nvPr/>
          </p:nvSpPr>
          <p:spPr>
            <a:xfrm>
              <a:off x="7098479" y="1941430"/>
              <a:ext cx="282450"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L</a:t>
              </a:r>
            </a:p>
          </p:txBody>
        </p:sp>
        <p:cxnSp>
          <p:nvCxnSpPr>
            <p:cNvPr id="39" name="Straight Arrow Connector 38">
              <a:extLst>
                <a:ext uri="{FF2B5EF4-FFF2-40B4-BE49-F238E27FC236}">
                  <a16:creationId xmlns:a16="http://schemas.microsoft.com/office/drawing/2014/main" id="{3D14ABF8-4926-4944-A8AE-25A82D15257C}"/>
                </a:ext>
              </a:extLst>
            </p:cNvPr>
            <p:cNvCxnSpPr/>
            <p:nvPr/>
          </p:nvCxnSpPr>
          <p:spPr>
            <a:xfrm flipV="1">
              <a:off x="7934316" y="1800402"/>
              <a:ext cx="0" cy="420284"/>
            </a:xfrm>
            <a:prstGeom prst="straightConnector1">
              <a:avLst/>
            </a:prstGeom>
            <a:noFill/>
            <a:ln w="25400" cap="flat" cmpd="sng" algn="ctr">
              <a:solidFill>
                <a:sysClr val="windowText" lastClr="000000"/>
              </a:solidFill>
              <a:prstDash val="sysDash"/>
              <a:tailEnd type="arrow"/>
            </a:ln>
            <a:effectLst>
              <a:outerShdw blurRad="40000" dist="20000" dir="5400000" rotWithShape="0">
                <a:srgbClr val="000000">
                  <a:alpha val="38000"/>
                </a:srgbClr>
              </a:outerShdw>
            </a:effectLst>
          </p:spPr>
        </p:cxnSp>
        <p:sp>
          <p:nvSpPr>
            <p:cNvPr id="40" name="TextBox 39">
              <a:extLst>
                <a:ext uri="{FF2B5EF4-FFF2-40B4-BE49-F238E27FC236}">
                  <a16:creationId xmlns:a16="http://schemas.microsoft.com/office/drawing/2014/main" id="{38C45E6A-CB63-413D-AB12-F7C0A83644DB}"/>
                </a:ext>
              </a:extLst>
            </p:cNvPr>
            <p:cNvSpPr txBox="1"/>
            <p:nvPr/>
          </p:nvSpPr>
          <p:spPr>
            <a:xfrm>
              <a:off x="7734652" y="1526821"/>
              <a:ext cx="439544"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SH</a:t>
              </a:r>
            </a:p>
          </p:txBody>
        </p:sp>
        <p:cxnSp>
          <p:nvCxnSpPr>
            <p:cNvPr id="41" name="Straight Arrow Connector 40">
              <a:extLst>
                <a:ext uri="{FF2B5EF4-FFF2-40B4-BE49-F238E27FC236}">
                  <a16:creationId xmlns:a16="http://schemas.microsoft.com/office/drawing/2014/main" id="{3AC658B6-9D48-4DF1-85E2-17EC5E3FDA0A}"/>
                </a:ext>
              </a:extLst>
            </p:cNvPr>
            <p:cNvCxnSpPr/>
            <p:nvPr/>
          </p:nvCxnSpPr>
          <p:spPr>
            <a:xfrm flipV="1">
              <a:off x="7569836" y="1810802"/>
              <a:ext cx="0" cy="420284"/>
            </a:xfrm>
            <a:prstGeom prst="straightConnector1">
              <a:avLst/>
            </a:prstGeom>
            <a:noFill/>
            <a:ln w="25400" cap="flat" cmpd="sng" algn="ctr">
              <a:solidFill>
                <a:sysClr val="windowText" lastClr="000000"/>
              </a:solidFill>
              <a:prstDash val="sysDash"/>
              <a:tailEnd type="arrow"/>
            </a:ln>
            <a:effectLst>
              <a:outerShdw blurRad="40000" dist="20000" dir="5400000" rotWithShape="0">
                <a:srgbClr val="000000">
                  <a:alpha val="38000"/>
                </a:srgbClr>
              </a:outerShdw>
            </a:effectLst>
          </p:spPr>
        </p:cxnSp>
        <p:sp>
          <p:nvSpPr>
            <p:cNvPr id="42" name="TextBox 41">
              <a:extLst>
                <a:ext uri="{FF2B5EF4-FFF2-40B4-BE49-F238E27FC236}">
                  <a16:creationId xmlns:a16="http://schemas.microsoft.com/office/drawing/2014/main" id="{3041D039-016E-4C16-80C5-CE533686B02B}"/>
                </a:ext>
              </a:extLst>
            </p:cNvPr>
            <p:cNvSpPr txBox="1"/>
            <p:nvPr/>
          </p:nvSpPr>
          <p:spPr>
            <a:xfrm>
              <a:off x="7381531" y="1548584"/>
              <a:ext cx="423514"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sym typeface="Symbol"/>
                </a:rPr>
                <a:t>E</a:t>
              </a:r>
              <a:endParaRPr kumimoji="0" lang="en-US" sz="1800" b="1" i="0" u="none" strike="noStrike" kern="0" cap="none" spc="0" normalizeH="0" baseline="0" noProof="0" dirty="0">
                <a:ln>
                  <a:noFill/>
                </a:ln>
                <a:solidFill>
                  <a:prstClr val="black"/>
                </a:solidFill>
                <a:effectLst/>
                <a:uLnTx/>
                <a:uFillTx/>
                <a:latin typeface="Calibri"/>
              </a:endParaRPr>
            </a:p>
          </p:txBody>
        </p:sp>
        <p:cxnSp>
          <p:nvCxnSpPr>
            <p:cNvPr id="43" name="Straight Arrow Connector 42">
              <a:extLst>
                <a:ext uri="{FF2B5EF4-FFF2-40B4-BE49-F238E27FC236}">
                  <a16:creationId xmlns:a16="http://schemas.microsoft.com/office/drawing/2014/main" id="{C0E30537-D2BF-4E51-A722-2DD89E72374E}"/>
                </a:ext>
              </a:extLst>
            </p:cNvPr>
            <p:cNvCxnSpPr>
              <a:stCxn id="34" idx="2"/>
            </p:cNvCxnSpPr>
            <p:nvPr/>
          </p:nvCxnSpPr>
          <p:spPr>
            <a:xfrm flipH="1">
              <a:off x="7286802" y="2447866"/>
              <a:ext cx="1" cy="29533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44" name="TextBox 43">
              <a:extLst>
                <a:ext uri="{FF2B5EF4-FFF2-40B4-BE49-F238E27FC236}">
                  <a16:creationId xmlns:a16="http://schemas.microsoft.com/office/drawing/2014/main" id="{45D568DD-39B8-4199-805C-8F9DE0348618}"/>
                </a:ext>
              </a:extLst>
            </p:cNvPr>
            <p:cNvSpPr txBox="1"/>
            <p:nvPr/>
          </p:nvSpPr>
          <p:spPr>
            <a:xfrm>
              <a:off x="7291536" y="2475316"/>
              <a:ext cx="332142"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G</a:t>
              </a:r>
            </a:p>
          </p:txBody>
        </p:sp>
        <p:cxnSp>
          <p:nvCxnSpPr>
            <p:cNvPr id="45" name="Straight Arrow Connector 44">
              <a:extLst>
                <a:ext uri="{FF2B5EF4-FFF2-40B4-BE49-F238E27FC236}">
                  <a16:creationId xmlns:a16="http://schemas.microsoft.com/office/drawing/2014/main" id="{E53047FC-8188-40CE-9B8F-B0416932F112}"/>
                </a:ext>
              </a:extLst>
            </p:cNvPr>
            <p:cNvCxnSpPr>
              <a:endCxn id="34" idx="1"/>
            </p:cNvCxnSpPr>
            <p:nvPr/>
          </p:nvCxnSpPr>
          <p:spPr>
            <a:xfrm>
              <a:off x="5946440" y="2351314"/>
              <a:ext cx="391885" cy="852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46" name="TextBox 45">
              <a:extLst>
                <a:ext uri="{FF2B5EF4-FFF2-40B4-BE49-F238E27FC236}">
                  <a16:creationId xmlns:a16="http://schemas.microsoft.com/office/drawing/2014/main" id="{0830630E-3E07-495A-8D62-85789B2CA89C}"/>
                </a:ext>
              </a:extLst>
            </p:cNvPr>
            <p:cNvSpPr txBox="1"/>
            <p:nvPr/>
          </p:nvSpPr>
          <p:spPr>
            <a:xfrm>
              <a:off x="5979573" y="2327636"/>
              <a:ext cx="439544"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A</a:t>
              </a:r>
              <a:r>
                <a:rPr kumimoji="0" lang="en-US" sz="1800" b="1" i="0" u="none" strike="noStrike" kern="0" cap="none" spc="0" normalizeH="0" baseline="-25000" noProof="0" dirty="0">
                  <a:ln>
                    <a:noFill/>
                  </a:ln>
                  <a:solidFill>
                    <a:prstClr val="black"/>
                  </a:solidFill>
                  <a:effectLst/>
                  <a:uLnTx/>
                  <a:uFillTx/>
                  <a:latin typeface="Calibri"/>
                </a:rPr>
                <a:t>w</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858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Evaporation Over Oceans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20</a:t>
            </a:fld>
            <a:endParaRPr lang="en-US" dirty="0">
              <a:solidFill>
                <a:schemeClr val="bg2"/>
              </a:solidFill>
            </a:endParaRPr>
          </a:p>
        </p:txBody>
      </p:sp>
      <p:sp>
        <p:nvSpPr>
          <p:cNvPr id="6" name="Rectangle 3"/>
          <p:cNvSpPr txBox="1">
            <a:spLocks noChangeArrowheads="1"/>
          </p:cNvSpPr>
          <p:nvPr/>
        </p:nvSpPr>
        <p:spPr bwMode="auto">
          <a:xfrm>
            <a:off x="76200" y="533400"/>
            <a:ext cx="8915400" cy="61722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With enough energy, water molecules can leave ocean surfaces and enter the air as vapor, which is mixed upward and horizontally by wind turbulence. </a:t>
            </a:r>
          </a:p>
          <a:p>
            <a:pPr marL="342900" indent="-342900" algn="l">
              <a:spcBef>
                <a:spcPct val="20000"/>
              </a:spcBef>
              <a:buFontTx/>
              <a:buChar char="•"/>
              <a:defRPr/>
            </a:pPr>
            <a:r>
              <a:rPr lang="en-US" sz="2000" b="1" kern="0" dirty="0">
                <a:latin typeface="Microsoft Sans Serif" pitchFamily="34" charset="0"/>
              </a:rPr>
              <a:t>This turbulent water flux (          ) can be estimated using various methods </a:t>
            </a:r>
            <a:r>
              <a:rPr lang="en-US" sz="1800" b="1" kern="0" dirty="0">
                <a:latin typeface="Microsoft Sans Serif" pitchFamily="34" charset="0"/>
              </a:rPr>
              <a:t>(see Smith et al. 1996):</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Budget methods</a:t>
            </a:r>
          </a:p>
          <a:p>
            <a:pPr marL="342900" indent="-342900" algn="l">
              <a:spcBef>
                <a:spcPct val="20000"/>
              </a:spcBef>
              <a:defRPr/>
            </a:pPr>
            <a:r>
              <a:rPr lang="en-US" sz="2000" b="1" kern="0" dirty="0">
                <a:latin typeface="Microsoft Sans Serif" pitchFamily="34" charset="0"/>
              </a:rPr>
              <a:t>	-  Local covariance methods</a:t>
            </a:r>
          </a:p>
          <a:p>
            <a:pPr marL="342900" indent="-342900" algn="l">
              <a:spcBef>
                <a:spcPct val="20000"/>
              </a:spcBef>
              <a:defRPr/>
            </a:pPr>
            <a:r>
              <a:rPr lang="en-US" sz="2000" b="1" kern="0" dirty="0">
                <a:latin typeface="Microsoft Sans Serif" pitchFamily="34" charset="0"/>
              </a:rPr>
              <a:t>     -  </a:t>
            </a:r>
            <a:r>
              <a:rPr lang="en-US" sz="2000" b="1" kern="0" dirty="0" err="1">
                <a:latin typeface="Microsoft Sans Serif" pitchFamily="34" charset="0"/>
              </a:rPr>
              <a:t>Monin-Obukhov</a:t>
            </a:r>
            <a:r>
              <a:rPr lang="en-US" sz="2000" b="1" kern="0" dirty="0">
                <a:latin typeface="Microsoft Sans Serif" pitchFamily="34" charset="0"/>
              </a:rPr>
              <a:t> Similarity Methods </a:t>
            </a:r>
          </a:p>
          <a:p>
            <a:pPr marL="342900" indent="-342900" algn="l">
              <a:spcBef>
                <a:spcPct val="20000"/>
              </a:spcBef>
              <a:buFontTx/>
              <a:buChar char="•"/>
              <a:defRPr/>
            </a:pPr>
            <a:r>
              <a:rPr lang="en-US" sz="2000" b="1" kern="0" dirty="0">
                <a:latin typeface="Microsoft Sans Serif" pitchFamily="34" charset="0"/>
              </a:rPr>
              <a:t>Simplified </a:t>
            </a:r>
            <a:r>
              <a:rPr lang="en-US" sz="2400" b="1" kern="0" dirty="0">
                <a:solidFill>
                  <a:schemeClr val="tx2"/>
                </a:solidFill>
                <a:latin typeface="Microsoft Sans Serif" pitchFamily="34" charset="0"/>
              </a:rPr>
              <a:t>Bulk Parameterization</a:t>
            </a:r>
            <a:r>
              <a:rPr lang="en-US" sz="2000" b="1" kern="0" dirty="0">
                <a:latin typeface="Microsoft Sans Serif" pitchFamily="34" charset="0"/>
              </a:rPr>
              <a:t> (</a:t>
            </a:r>
            <a:r>
              <a:rPr lang="en-US" sz="2000" b="1" kern="0" dirty="0" err="1">
                <a:latin typeface="Microsoft Sans Serif" pitchFamily="34" charset="0"/>
              </a:rPr>
              <a:t>Fairall</a:t>
            </a:r>
            <a:r>
              <a:rPr lang="en-US" sz="2000" b="1" kern="0" dirty="0">
                <a:latin typeface="Microsoft Sans Serif" pitchFamily="34" charset="0"/>
              </a:rPr>
              <a:t> et al. 2003) is commonly used in models, satellite retrievals, and climate analyses:</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where </a:t>
            </a:r>
            <a:r>
              <a:rPr lang="en-US" sz="2000" b="1" i="1" kern="0" dirty="0" err="1">
                <a:latin typeface="Microsoft Sans Serif" pitchFamily="34" charset="0"/>
              </a:rPr>
              <a:t>C</a:t>
            </a:r>
            <a:r>
              <a:rPr lang="en-US" sz="2000" b="1" i="1" kern="0" baseline="-25000" dirty="0" err="1">
                <a:latin typeface="Microsoft Sans Serif" pitchFamily="34" charset="0"/>
              </a:rPr>
              <a:t>d</a:t>
            </a:r>
            <a:r>
              <a:rPr lang="en-US" sz="2000" b="1" i="1" kern="0" baseline="-25000" dirty="0">
                <a:latin typeface="Microsoft Sans Serif" pitchFamily="34" charset="0"/>
              </a:rPr>
              <a:t> </a:t>
            </a:r>
            <a:r>
              <a:rPr lang="en-US" sz="2000" b="1" kern="0" dirty="0">
                <a:latin typeface="Microsoft Sans Serif" pitchFamily="34" charset="0"/>
              </a:rPr>
              <a:t> is a turbulent exchange coefficient, a function of atmospheric stability, the air-sea temperature difference, and wind speed; </a:t>
            </a:r>
            <a:r>
              <a:rPr lang="en-US" sz="2000" b="1" i="1" kern="0" dirty="0">
                <a:latin typeface="Microsoft Sans Serif" pitchFamily="34" charset="0"/>
              </a:rPr>
              <a:t>U</a:t>
            </a:r>
            <a:r>
              <a:rPr lang="en-US" sz="2000" b="1" kern="0" dirty="0">
                <a:latin typeface="Microsoft Sans Serif" pitchFamily="34" charset="0"/>
              </a:rPr>
              <a:t> is near-surface wind speed; </a:t>
            </a:r>
            <a:r>
              <a:rPr lang="en-US" sz="2000" b="1" i="1" kern="0" dirty="0" err="1">
                <a:latin typeface="Microsoft Sans Serif" pitchFamily="34" charset="0"/>
              </a:rPr>
              <a:t>q</a:t>
            </a:r>
            <a:r>
              <a:rPr lang="en-US" sz="2000" b="1" i="1" kern="0" baseline="-25000" dirty="0" err="1">
                <a:latin typeface="Microsoft Sans Serif" pitchFamily="34" charset="0"/>
              </a:rPr>
              <a:t>s</a:t>
            </a:r>
            <a:r>
              <a:rPr lang="en-US" sz="2000" b="1" kern="0" dirty="0">
                <a:latin typeface="Microsoft Sans Serif" pitchFamily="34" charset="0"/>
              </a:rPr>
              <a:t> is the saturation specific humidity at the sea surface temperature; and </a:t>
            </a:r>
            <a:r>
              <a:rPr lang="en-US" sz="2000" b="1" i="1" kern="0" dirty="0" err="1">
                <a:latin typeface="Microsoft Sans Serif" pitchFamily="34" charset="0"/>
              </a:rPr>
              <a:t>q</a:t>
            </a:r>
            <a:r>
              <a:rPr lang="en-US" sz="2000" b="1" i="1" kern="0" baseline="-25000" dirty="0" err="1">
                <a:latin typeface="Microsoft Sans Serif" pitchFamily="34" charset="0"/>
              </a:rPr>
              <a:t>a</a:t>
            </a:r>
            <a:r>
              <a:rPr lang="en-US" sz="2000" b="1" kern="0" dirty="0">
                <a:latin typeface="Microsoft Sans Serif" pitchFamily="34" charset="0"/>
              </a:rPr>
              <a:t> is the near-surface atmospheric specific humidity. This is the same bulk formula as for surface LH flux.</a:t>
            </a: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graphicFrame>
        <p:nvGraphicFramePr>
          <p:cNvPr id="8" name="Object 7"/>
          <p:cNvGraphicFramePr>
            <a:graphicFrameLocks noChangeAspect="1"/>
          </p:cNvGraphicFramePr>
          <p:nvPr/>
        </p:nvGraphicFramePr>
        <p:xfrm>
          <a:off x="3352800" y="1524000"/>
          <a:ext cx="609600" cy="503582"/>
        </p:xfrm>
        <a:graphic>
          <a:graphicData uri="http://schemas.openxmlformats.org/presentationml/2006/ole">
            <mc:AlternateContent xmlns:mc="http://schemas.openxmlformats.org/markup-compatibility/2006">
              <mc:Choice xmlns:v="urn:schemas-microsoft-com:vml" Requires="v">
                <p:oleObj name="Equation" r:id="rId3" imgW="291973" imgH="241195" progId="Equation.3">
                  <p:embed/>
                </p:oleObj>
              </mc:Choice>
              <mc:Fallback>
                <p:oleObj name="Equation" r:id="rId3" imgW="291973" imgH="241195"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24000"/>
                        <a:ext cx="609600" cy="5035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294021" y="4086330"/>
          <a:ext cx="3420979" cy="714270"/>
        </p:xfrm>
        <a:graphic>
          <a:graphicData uri="http://schemas.openxmlformats.org/presentationml/2006/ole">
            <mc:AlternateContent xmlns:mc="http://schemas.openxmlformats.org/markup-compatibility/2006">
              <mc:Choice xmlns:v="urn:schemas-microsoft-com:vml" Requires="v">
                <p:oleObj name="Equation" r:id="rId5" imgW="1155700" imgH="241300" progId="Equation.3">
                  <p:embed/>
                </p:oleObj>
              </mc:Choice>
              <mc:Fallback>
                <p:oleObj name="Equation" r:id="rId5" imgW="1155700" imgH="24130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021" y="4086330"/>
                        <a:ext cx="3420979" cy="714270"/>
                      </a:xfrm>
                      <a:prstGeom prst="rect">
                        <a:avLst/>
                      </a:prstGeom>
                      <a:solidFill>
                        <a:schemeClr val="tx1"/>
                      </a:solidFill>
                    </p:spPr>
                  </p:pic>
                </p:oleObj>
              </mc:Fallback>
            </mc:AlternateContent>
          </a:graphicData>
        </a:graphic>
      </p:graphicFrame>
      <p:sp>
        <p:nvSpPr>
          <p:cNvPr id="11" name="Freeform 10"/>
          <p:cNvSpPr/>
          <p:nvPr/>
        </p:nvSpPr>
        <p:spPr bwMode="auto">
          <a:xfrm>
            <a:off x="5181601" y="3124200"/>
            <a:ext cx="3606140" cy="152400"/>
          </a:xfrm>
          <a:custGeom>
            <a:avLst/>
            <a:gdLst>
              <a:gd name="connsiteX0" fmla="*/ 0 w 3289465"/>
              <a:gd name="connsiteY0" fmla="*/ 160317 h 231569"/>
              <a:gd name="connsiteX1" fmla="*/ 29689 w 3289465"/>
              <a:gd name="connsiteY1" fmla="*/ 130629 h 231569"/>
              <a:gd name="connsiteX2" fmla="*/ 41564 w 3289465"/>
              <a:gd name="connsiteY2" fmla="*/ 112816 h 231569"/>
              <a:gd name="connsiteX3" fmla="*/ 100941 w 3289465"/>
              <a:gd name="connsiteY3" fmla="*/ 77190 h 231569"/>
              <a:gd name="connsiteX4" fmla="*/ 136567 w 3289465"/>
              <a:gd name="connsiteY4" fmla="*/ 59377 h 231569"/>
              <a:gd name="connsiteX5" fmla="*/ 190006 w 3289465"/>
              <a:gd name="connsiteY5" fmla="*/ 53439 h 231569"/>
              <a:gd name="connsiteX6" fmla="*/ 290946 w 3289465"/>
              <a:gd name="connsiteY6" fmla="*/ 65314 h 231569"/>
              <a:gd name="connsiteX7" fmla="*/ 314696 w 3289465"/>
              <a:gd name="connsiteY7" fmla="*/ 71252 h 231569"/>
              <a:gd name="connsiteX8" fmla="*/ 350322 w 3289465"/>
              <a:gd name="connsiteY8" fmla="*/ 83127 h 231569"/>
              <a:gd name="connsiteX9" fmla="*/ 362198 w 3289465"/>
              <a:gd name="connsiteY9" fmla="*/ 95003 h 231569"/>
              <a:gd name="connsiteX10" fmla="*/ 374073 w 3289465"/>
              <a:gd name="connsiteY10" fmla="*/ 112816 h 231569"/>
              <a:gd name="connsiteX11" fmla="*/ 391886 w 3289465"/>
              <a:gd name="connsiteY11" fmla="*/ 118753 h 231569"/>
              <a:gd name="connsiteX12" fmla="*/ 415637 w 3289465"/>
              <a:gd name="connsiteY12" fmla="*/ 142504 h 231569"/>
              <a:gd name="connsiteX13" fmla="*/ 451263 w 3289465"/>
              <a:gd name="connsiteY13" fmla="*/ 166255 h 231569"/>
              <a:gd name="connsiteX14" fmla="*/ 457200 w 3289465"/>
              <a:gd name="connsiteY14" fmla="*/ 184068 h 231569"/>
              <a:gd name="connsiteX15" fmla="*/ 492826 w 3289465"/>
              <a:gd name="connsiteY15" fmla="*/ 201881 h 231569"/>
              <a:gd name="connsiteX16" fmla="*/ 623455 w 3289465"/>
              <a:gd name="connsiteY16" fmla="*/ 195943 h 231569"/>
              <a:gd name="connsiteX17" fmla="*/ 653143 w 3289465"/>
              <a:gd name="connsiteY17" fmla="*/ 172192 h 231569"/>
              <a:gd name="connsiteX18" fmla="*/ 682831 w 3289465"/>
              <a:gd name="connsiteY18" fmla="*/ 154379 h 231569"/>
              <a:gd name="connsiteX19" fmla="*/ 694707 w 3289465"/>
              <a:gd name="connsiteY19" fmla="*/ 142504 h 231569"/>
              <a:gd name="connsiteX20" fmla="*/ 706582 w 3289465"/>
              <a:gd name="connsiteY20" fmla="*/ 124691 h 231569"/>
              <a:gd name="connsiteX21" fmla="*/ 724395 w 3289465"/>
              <a:gd name="connsiteY21" fmla="*/ 118753 h 231569"/>
              <a:gd name="connsiteX22" fmla="*/ 742208 w 3289465"/>
              <a:gd name="connsiteY22" fmla="*/ 106878 h 231569"/>
              <a:gd name="connsiteX23" fmla="*/ 748146 w 3289465"/>
              <a:gd name="connsiteY23" fmla="*/ 89065 h 231569"/>
              <a:gd name="connsiteX24" fmla="*/ 765959 w 3289465"/>
              <a:gd name="connsiteY24" fmla="*/ 83127 h 231569"/>
              <a:gd name="connsiteX25" fmla="*/ 783772 w 3289465"/>
              <a:gd name="connsiteY25" fmla="*/ 71252 h 231569"/>
              <a:gd name="connsiteX26" fmla="*/ 789709 w 3289465"/>
              <a:gd name="connsiteY26" fmla="*/ 53439 h 231569"/>
              <a:gd name="connsiteX27" fmla="*/ 819398 w 3289465"/>
              <a:gd name="connsiteY27" fmla="*/ 35626 h 231569"/>
              <a:gd name="connsiteX28" fmla="*/ 831273 w 3289465"/>
              <a:gd name="connsiteY28" fmla="*/ 17813 h 231569"/>
              <a:gd name="connsiteX29" fmla="*/ 866899 w 3289465"/>
              <a:gd name="connsiteY29" fmla="*/ 0 h 231569"/>
              <a:gd name="connsiteX30" fmla="*/ 944089 w 3289465"/>
              <a:gd name="connsiteY30" fmla="*/ 5938 h 231569"/>
              <a:gd name="connsiteX31" fmla="*/ 985652 w 3289465"/>
              <a:gd name="connsiteY31" fmla="*/ 17813 h 231569"/>
              <a:gd name="connsiteX32" fmla="*/ 997528 w 3289465"/>
              <a:gd name="connsiteY32" fmla="*/ 29688 h 231569"/>
              <a:gd name="connsiteX33" fmla="*/ 1039091 w 3289465"/>
              <a:gd name="connsiteY33" fmla="*/ 41564 h 231569"/>
              <a:gd name="connsiteX34" fmla="*/ 1050967 w 3289465"/>
              <a:gd name="connsiteY34" fmla="*/ 59377 h 231569"/>
              <a:gd name="connsiteX35" fmla="*/ 1068780 w 3289465"/>
              <a:gd name="connsiteY35" fmla="*/ 65314 h 231569"/>
              <a:gd name="connsiteX36" fmla="*/ 1086593 w 3289465"/>
              <a:gd name="connsiteY36" fmla="*/ 77190 h 231569"/>
              <a:gd name="connsiteX37" fmla="*/ 1098468 w 3289465"/>
              <a:gd name="connsiteY37" fmla="*/ 95003 h 231569"/>
              <a:gd name="connsiteX38" fmla="*/ 1116281 w 3289465"/>
              <a:gd name="connsiteY38" fmla="*/ 106878 h 231569"/>
              <a:gd name="connsiteX39" fmla="*/ 1134094 w 3289465"/>
              <a:gd name="connsiteY39" fmla="*/ 124691 h 231569"/>
              <a:gd name="connsiteX40" fmla="*/ 1140031 w 3289465"/>
              <a:gd name="connsiteY40" fmla="*/ 142504 h 231569"/>
              <a:gd name="connsiteX41" fmla="*/ 1169720 w 3289465"/>
              <a:gd name="connsiteY41" fmla="*/ 160317 h 231569"/>
              <a:gd name="connsiteX42" fmla="*/ 1187533 w 3289465"/>
              <a:gd name="connsiteY42" fmla="*/ 190005 h 231569"/>
              <a:gd name="connsiteX43" fmla="*/ 1223159 w 3289465"/>
              <a:gd name="connsiteY43" fmla="*/ 201881 h 231569"/>
              <a:gd name="connsiteX44" fmla="*/ 1347850 w 3289465"/>
              <a:gd name="connsiteY44" fmla="*/ 195943 h 231569"/>
              <a:gd name="connsiteX45" fmla="*/ 1365663 w 3289465"/>
              <a:gd name="connsiteY45" fmla="*/ 190005 h 231569"/>
              <a:gd name="connsiteX46" fmla="*/ 1413164 w 3289465"/>
              <a:gd name="connsiteY46" fmla="*/ 154379 h 231569"/>
              <a:gd name="connsiteX47" fmla="*/ 1425039 w 3289465"/>
              <a:gd name="connsiteY47" fmla="*/ 136566 h 231569"/>
              <a:gd name="connsiteX48" fmla="*/ 1436915 w 3289465"/>
              <a:gd name="connsiteY48" fmla="*/ 124691 h 231569"/>
              <a:gd name="connsiteX49" fmla="*/ 1448790 w 3289465"/>
              <a:gd name="connsiteY49" fmla="*/ 106878 h 231569"/>
              <a:gd name="connsiteX50" fmla="*/ 1466603 w 3289465"/>
              <a:gd name="connsiteY50" fmla="*/ 95003 h 231569"/>
              <a:gd name="connsiteX51" fmla="*/ 1490354 w 3289465"/>
              <a:gd name="connsiteY51" fmla="*/ 71252 h 231569"/>
              <a:gd name="connsiteX52" fmla="*/ 1508167 w 3289465"/>
              <a:gd name="connsiteY52" fmla="*/ 59377 h 231569"/>
              <a:gd name="connsiteX53" fmla="*/ 1520042 w 3289465"/>
              <a:gd name="connsiteY53" fmla="*/ 47501 h 231569"/>
              <a:gd name="connsiteX54" fmla="*/ 1555668 w 3289465"/>
              <a:gd name="connsiteY54" fmla="*/ 35626 h 231569"/>
              <a:gd name="connsiteX55" fmla="*/ 1597231 w 3289465"/>
              <a:gd name="connsiteY55" fmla="*/ 23751 h 231569"/>
              <a:gd name="connsiteX56" fmla="*/ 1727860 w 3289465"/>
              <a:gd name="connsiteY56" fmla="*/ 29688 h 231569"/>
              <a:gd name="connsiteX57" fmla="*/ 1757548 w 3289465"/>
              <a:gd name="connsiteY57" fmla="*/ 35626 h 231569"/>
              <a:gd name="connsiteX58" fmla="*/ 1805050 w 3289465"/>
              <a:gd name="connsiteY58" fmla="*/ 47501 h 231569"/>
              <a:gd name="connsiteX59" fmla="*/ 1816925 w 3289465"/>
              <a:gd name="connsiteY59" fmla="*/ 59377 h 231569"/>
              <a:gd name="connsiteX60" fmla="*/ 1852551 w 3289465"/>
              <a:gd name="connsiteY60" fmla="*/ 83127 h 231569"/>
              <a:gd name="connsiteX61" fmla="*/ 1870364 w 3289465"/>
              <a:gd name="connsiteY61" fmla="*/ 95003 h 231569"/>
              <a:gd name="connsiteX62" fmla="*/ 1888177 w 3289465"/>
              <a:gd name="connsiteY62" fmla="*/ 106878 h 231569"/>
              <a:gd name="connsiteX63" fmla="*/ 1923803 w 3289465"/>
              <a:gd name="connsiteY63" fmla="*/ 130629 h 231569"/>
              <a:gd name="connsiteX64" fmla="*/ 1947554 w 3289465"/>
              <a:gd name="connsiteY64" fmla="*/ 178130 h 231569"/>
              <a:gd name="connsiteX65" fmla="*/ 1953491 w 3289465"/>
              <a:gd name="connsiteY65" fmla="*/ 195943 h 231569"/>
              <a:gd name="connsiteX66" fmla="*/ 1965367 w 3289465"/>
              <a:gd name="connsiteY66" fmla="*/ 207818 h 231569"/>
              <a:gd name="connsiteX67" fmla="*/ 2125683 w 3289465"/>
              <a:gd name="connsiteY67" fmla="*/ 201881 h 231569"/>
              <a:gd name="connsiteX68" fmla="*/ 2143496 w 3289465"/>
              <a:gd name="connsiteY68" fmla="*/ 190005 h 231569"/>
              <a:gd name="connsiteX69" fmla="*/ 2173185 w 3289465"/>
              <a:gd name="connsiteY69" fmla="*/ 166255 h 231569"/>
              <a:gd name="connsiteX70" fmla="*/ 2190998 w 3289465"/>
              <a:gd name="connsiteY70" fmla="*/ 160317 h 231569"/>
              <a:gd name="connsiteX71" fmla="*/ 2196935 w 3289465"/>
              <a:gd name="connsiteY71" fmla="*/ 142504 h 231569"/>
              <a:gd name="connsiteX72" fmla="*/ 2226624 w 3289465"/>
              <a:gd name="connsiteY72" fmla="*/ 118753 h 231569"/>
              <a:gd name="connsiteX73" fmla="*/ 2256312 w 3289465"/>
              <a:gd name="connsiteY73" fmla="*/ 95003 h 231569"/>
              <a:gd name="connsiteX74" fmla="*/ 2280063 w 3289465"/>
              <a:gd name="connsiteY74" fmla="*/ 65314 h 231569"/>
              <a:gd name="connsiteX75" fmla="*/ 2315689 w 3289465"/>
              <a:gd name="connsiteY75" fmla="*/ 47501 h 231569"/>
              <a:gd name="connsiteX76" fmla="*/ 2321626 w 3289465"/>
              <a:gd name="connsiteY76" fmla="*/ 29688 h 231569"/>
              <a:gd name="connsiteX77" fmla="*/ 2339439 w 3289465"/>
              <a:gd name="connsiteY77" fmla="*/ 23751 h 231569"/>
              <a:gd name="connsiteX78" fmla="*/ 2357252 w 3289465"/>
              <a:gd name="connsiteY78" fmla="*/ 11875 h 231569"/>
              <a:gd name="connsiteX79" fmla="*/ 2446317 w 3289465"/>
              <a:gd name="connsiteY79" fmla="*/ 17813 h 231569"/>
              <a:gd name="connsiteX80" fmla="*/ 2481943 w 3289465"/>
              <a:gd name="connsiteY80" fmla="*/ 29688 h 231569"/>
              <a:gd name="connsiteX81" fmla="*/ 2511631 w 3289465"/>
              <a:gd name="connsiteY81" fmla="*/ 47501 h 231569"/>
              <a:gd name="connsiteX82" fmla="*/ 2523507 w 3289465"/>
              <a:gd name="connsiteY82" fmla="*/ 59377 h 231569"/>
              <a:gd name="connsiteX83" fmla="*/ 2571008 w 3289465"/>
              <a:gd name="connsiteY83" fmla="*/ 95003 h 231569"/>
              <a:gd name="connsiteX84" fmla="*/ 2576946 w 3289465"/>
              <a:gd name="connsiteY84" fmla="*/ 112816 h 231569"/>
              <a:gd name="connsiteX85" fmla="*/ 2594759 w 3289465"/>
              <a:gd name="connsiteY85" fmla="*/ 124691 h 231569"/>
              <a:gd name="connsiteX86" fmla="*/ 2618509 w 3289465"/>
              <a:gd name="connsiteY86" fmla="*/ 178130 h 231569"/>
              <a:gd name="connsiteX87" fmla="*/ 2630385 w 3289465"/>
              <a:gd name="connsiteY87" fmla="*/ 190005 h 231569"/>
              <a:gd name="connsiteX88" fmla="*/ 2666011 w 3289465"/>
              <a:gd name="connsiteY88" fmla="*/ 201881 h 231569"/>
              <a:gd name="connsiteX89" fmla="*/ 2772889 w 3289465"/>
              <a:gd name="connsiteY89" fmla="*/ 195943 h 231569"/>
              <a:gd name="connsiteX90" fmla="*/ 2802577 w 3289465"/>
              <a:gd name="connsiteY90" fmla="*/ 172192 h 231569"/>
              <a:gd name="connsiteX91" fmla="*/ 2820390 w 3289465"/>
              <a:gd name="connsiteY91" fmla="*/ 160317 h 231569"/>
              <a:gd name="connsiteX92" fmla="*/ 2832265 w 3289465"/>
              <a:gd name="connsiteY92" fmla="*/ 142504 h 231569"/>
              <a:gd name="connsiteX93" fmla="*/ 2856016 w 3289465"/>
              <a:gd name="connsiteY93" fmla="*/ 118753 h 231569"/>
              <a:gd name="connsiteX94" fmla="*/ 2873829 w 3289465"/>
              <a:gd name="connsiteY94" fmla="*/ 83127 h 231569"/>
              <a:gd name="connsiteX95" fmla="*/ 2885704 w 3289465"/>
              <a:gd name="connsiteY95" fmla="*/ 59377 h 231569"/>
              <a:gd name="connsiteX96" fmla="*/ 2897580 w 3289465"/>
              <a:gd name="connsiteY96" fmla="*/ 47501 h 231569"/>
              <a:gd name="connsiteX97" fmla="*/ 2909455 w 3289465"/>
              <a:gd name="connsiteY97" fmla="*/ 29688 h 231569"/>
              <a:gd name="connsiteX98" fmla="*/ 2927268 w 3289465"/>
              <a:gd name="connsiteY98" fmla="*/ 23751 h 231569"/>
              <a:gd name="connsiteX99" fmla="*/ 2939143 w 3289465"/>
              <a:gd name="connsiteY99" fmla="*/ 11875 h 231569"/>
              <a:gd name="connsiteX100" fmla="*/ 3022270 w 3289465"/>
              <a:gd name="connsiteY100" fmla="*/ 11875 h 231569"/>
              <a:gd name="connsiteX101" fmla="*/ 3057896 w 3289465"/>
              <a:gd name="connsiteY101" fmla="*/ 23751 h 231569"/>
              <a:gd name="connsiteX102" fmla="*/ 3105398 w 3289465"/>
              <a:gd name="connsiteY102" fmla="*/ 59377 h 231569"/>
              <a:gd name="connsiteX103" fmla="*/ 3123211 w 3289465"/>
              <a:gd name="connsiteY103" fmla="*/ 71252 h 231569"/>
              <a:gd name="connsiteX104" fmla="*/ 3141024 w 3289465"/>
              <a:gd name="connsiteY104" fmla="*/ 83127 h 231569"/>
              <a:gd name="connsiteX105" fmla="*/ 3170712 w 3289465"/>
              <a:gd name="connsiteY105" fmla="*/ 130629 h 231569"/>
              <a:gd name="connsiteX106" fmla="*/ 3194463 w 3289465"/>
              <a:gd name="connsiteY106" fmla="*/ 154379 h 231569"/>
              <a:gd name="connsiteX107" fmla="*/ 3206338 w 3289465"/>
              <a:gd name="connsiteY107" fmla="*/ 172192 h 231569"/>
              <a:gd name="connsiteX108" fmla="*/ 3218213 w 3289465"/>
              <a:gd name="connsiteY108" fmla="*/ 184068 h 231569"/>
              <a:gd name="connsiteX109" fmla="*/ 3224151 w 3289465"/>
              <a:gd name="connsiteY109" fmla="*/ 201881 h 231569"/>
              <a:gd name="connsiteX110" fmla="*/ 3241964 w 3289465"/>
              <a:gd name="connsiteY110" fmla="*/ 207818 h 231569"/>
              <a:gd name="connsiteX111" fmla="*/ 3253839 w 3289465"/>
              <a:gd name="connsiteY111" fmla="*/ 219694 h 231569"/>
              <a:gd name="connsiteX112" fmla="*/ 3289465 w 3289465"/>
              <a:gd name="connsiteY112" fmla="*/ 231569 h 231569"/>
              <a:gd name="connsiteX113" fmla="*/ 3271652 w 3289465"/>
              <a:gd name="connsiteY113" fmla="*/ 225631 h 23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89465" h="231569">
                <a:moveTo>
                  <a:pt x="0" y="160317"/>
                </a:moveTo>
                <a:cubicBezTo>
                  <a:pt x="9896" y="150421"/>
                  <a:pt x="21926" y="142274"/>
                  <a:pt x="29689" y="130629"/>
                </a:cubicBezTo>
                <a:cubicBezTo>
                  <a:pt x="33647" y="124691"/>
                  <a:pt x="36194" y="117515"/>
                  <a:pt x="41564" y="112816"/>
                </a:cubicBezTo>
                <a:cubicBezTo>
                  <a:pt x="68910" y="88887"/>
                  <a:pt x="74126" y="92513"/>
                  <a:pt x="100941" y="77190"/>
                </a:cubicBezTo>
                <a:cubicBezTo>
                  <a:pt x="117841" y="67533"/>
                  <a:pt x="117352" y="62579"/>
                  <a:pt x="136567" y="59377"/>
                </a:cubicBezTo>
                <a:cubicBezTo>
                  <a:pt x="154246" y="56431"/>
                  <a:pt x="172193" y="55418"/>
                  <a:pt x="190006" y="53439"/>
                </a:cubicBezTo>
                <a:cubicBezTo>
                  <a:pt x="322910" y="62933"/>
                  <a:pt x="236970" y="49893"/>
                  <a:pt x="290946" y="65314"/>
                </a:cubicBezTo>
                <a:cubicBezTo>
                  <a:pt x="298792" y="67556"/>
                  <a:pt x="306880" y="68907"/>
                  <a:pt x="314696" y="71252"/>
                </a:cubicBezTo>
                <a:cubicBezTo>
                  <a:pt x="326686" y="74849"/>
                  <a:pt x="350322" y="83127"/>
                  <a:pt x="350322" y="83127"/>
                </a:cubicBezTo>
                <a:cubicBezTo>
                  <a:pt x="354281" y="87086"/>
                  <a:pt x="358701" y="90631"/>
                  <a:pt x="362198" y="95003"/>
                </a:cubicBezTo>
                <a:cubicBezTo>
                  <a:pt x="366656" y="100575"/>
                  <a:pt x="368501" y="108358"/>
                  <a:pt x="374073" y="112816"/>
                </a:cubicBezTo>
                <a:cubicBezTo>
                  <a:pt x="378960" y="116726"/>
                  <a:pt x="385948" y="116774"/>
                  <a:pt x="391886" y="118753"/>
                </a:cubicBezTo>
                <a:cubicBezTo>
                  <a:pt x="399803" y="126670"/>
                  <a:pt x="406321" y="136293"/>
                  <a:pt x="415637" y="142504"/>
                </a:cubicBezTo>
                <a:lnTo>
                  <a:pt x="451263" y="166255"/>
                </a:lnTo>
                <a:cubicBezTo>
                  <a:pt x="453242" y="172193"/>
                  <a:pt x="453290" y="179181"/>
                  <a:pt x="457200" y="184068"/>
                </a:cubicBezTo>
                <a:cubicBezTo>
                  <a:pt x="465570" y="194531"/>
                  <a:pt x="481093" y="197970"/>
                  <a:pt x="492826" y="201881"/>
                </a:cubicBezTo>
                <a:cubicBezTo>
                  <a:pt x="536369" y="199902"/>
                  <a:pt x="580006" y="199419"/>
                  <a:pt x="623455" y="195943"/>
                </a:cubicBezTo>
                <a:cubicBezTo>
                  <a:pt x="645592" y="194172"/>
                  <a:pt x="640585" y="187889"/>
                  <a:pt x="653143" y="172192"/>
                </a:cubicBezTo>
                <a:cubicBezTo>
                  <a:pt x="664997" y="157374"/>
                  <a:pt x="664680" y="160430"/>
                  <a:pt x="682831" y="154379"/>
                </a:cubicBezTo>
                <a:cubicBezTo>
                  <a:pt x="686790" y="150421"/>
                  <a:pt x="691210" y="146875"/>
                  <a:pt x="694707" y="142504"/>
                </a:cubicBezTo>
                <a:cubicBezTo>
                  <a:pt x="699165" y="136932"/>
                  <a:pt x="701010" y="129149"/>
                  <a:pt x="706582" y="124691"/>
                </a:cubicBezTo>
                <a:cubicBezTo>
                  <a:pt x="711469" y="120781"/>
                  <a:pt x="718797" y="121552"/>
                  <a:pt x="724395" y="118753"/>
                </a:cubicBezTo>
                <a:cubicBezTo>
                  <a:pt x="730778" y="115562"/>
                  <a:pt x="736270" y="110836"/>
                  <a:pt x="742208" y="106878"/>
                </a:cubicBezTo>
                <a:cubicBezTo>
                  <a:pt x="744187" y="100940"/>
                  <a:pt x="743720" y="93491"/>
                  <a:pt x="748146" y="89065"/>
                </a:cubicBezTo>
                <a:cubicBezTo>
                  <a:pt x="752572" y="84639"/>
                  <a:pt x="760361" y="85926"/>
                  <a:pt x="765959" y="83127"/>
                </a:cubicBezTo>
                <a:cubicBezTo>
                  <a:pt x="772342" y="79936"/>
                  <a:pt x="777834" y="75210"/>
                  <a:pt x="783772" y="71252"/>
                </a:cubicBezTo>
                <a:cubicBezTo>
                  <a:pt x="785751" y="65314"/>
                  <a:pt x="786489" y="58806"/>
                  <a:pt x="789709" y="53439"/>
                </a:cubicBezTo>
                <a:cubicBezTo>
                  <a:pt x="797859" y="39856"/>
                  <a:pt x="805388" y="40296"/>
                  <a:pt x="819398" y="35626"/>
                </a:cubicBezTo>
                <a:cubicBezTo>
                  <a:pt x="823356" y="29688"/>
                  <a:pt x="826227" y="22859"/>
                  <a:pt x="831273" y="17813"/>
                </a:cubicBezTo>
                <a:cubicBezTo>
                  <a:pt x="842782" y="6304"/>
                  <a:pt x="852412" y="4829"/>
                  <a:pt x="866899" y="0"/>
                </a:cubicBezTo>
                <a:cubicBezTo>
                  <a:pt x="892629" y="1979"/>
                  <a:pt x="918460" y="2923"/>
                  <a:pt x="944089" y="5938"/>
                </a:cubicBezTo>
                <a:cubicBezTo>
                  <a:pt x="955615" y="7294"/>
                  <a:pt x="974130" y="13972"/>
                  <a:pt x="985652" y="17813"/>
                </a:cubicBezTo>
                <a:cubicBezTo>
                  <a:pt x="989611" y="21771"/>
                  <a:pt x="992728" y="26808"/>
                  <a:pt x="997528" y="29688"/>
                </a:cubicBezTo>
                <a:cubicBezTo>
                  <a:pt x="1003613" y="33339"/>
                  <a:pt x="1034654" y="40455"/>
                  <a:pt x="1039091" y="41564"/>
                </a:cubicBezTo>
                <a:cubicBezTo>
                  <a:pt x="1043050" y="47502"/>
                  <a:pt x="1045394" y="54919"/>
                  <a:pt x="1050967" y="59377"/>
                </a:cubicBezTo>
                <a:cubicBezTo>
                  <a:pt x="1055854" y="63287"/>
                  <a:pt x="1063182" y="62515"/>
                  <a:pt x="1068780" y="65314"/>
                </a:cubicBezTo>
                <a:cubicBezTo>
                  <a:pt x="1075163" y="68505"/>
                  <a:pt x="1080655" y="73231"/>
                  <a:pt x="1086593" y="77190"/>
                </a:cubicBezTo>
                <a:cubicBezTo>
                  <a:pt x="1090551" y="83128"/>
                  <a:pt x="1093422" y="89957"/>
                  <a:pt x="1098468" y="95003"/>
                </a:cubicBezTo>
                <a:cubicBezTo>
                  <a:pt x="1103514" y="100049"/>
                  <a:pt x="1110799" y="102310"/>
                  <a:pt x="1116281" y="106878"/>
                </a:cubicBezTo>
                <a:cubicBezTo>
                  <a:pt x="1122732" y="112254"/>
                  <a:pt x="1128156" y="118753"/>
                  <a:pt x="1134094" y="124691"/>
                </a:cubicBezTo>
                <a:cubicBezTo>
                  <a:pt x="1136073" y="130629"/>
                  <a:pt x="1136811" y="137137"/>
                  <a:pt x="1140031" y="142504"/>
                </a:cubicBezTo>
                <a:cubicBezTo>
                  <a:pt x="1148181" y="156087"/>
                  <a:pt x="1155710" y="155647"/>
                  <a:pt x="1169720" y="160317"/>
                </a:cubicBezTo>
                <a:cubicBezTo>
                  <a:pt x="1173783" y="172508"/>
                  <a:pt x="1174491" y="183484"/>
                  <a:pt x="1187533" y="190005"/>
                </a:cubicBezTo>
                <a:cubicBezTo>
                  <a:pt x="1198729" y="195603"/>
                  <a:pt x="1223159" y="201881"/>
                  <a:pt x="1223159" y="201881"/>
                </a:cubicBezTo>
                <a:cubicBezTo>
                  <a:pt x="1264723" y="199902"/>
                  <a:pt x="1306383" y="199399"/>
                  <a:pt x="1347850" y="195943"/>
                </a:cubicBezTo>
                <a:cubicBezTo>
                  <a:pt x="1354087" y="195423"/>
                  <a:pt x="1360192" y="193045"/>
                  <a:pt x="1365663" y="190005"/>
                </a:cubicBezTo>
                <a:cubicBezTo>
                  <a:pt x="1379346" y="182404"/>
                  <a:pt x="1401632" y="168795"/>
                  <a:pt x="1413164" y="154379"/>
                </a:cubicBezTo>
                <a:cubicBezTo>
                  <a:pt x="1417622" y="148807"/>
                  <a:pt x="1420581" y="142138"/>
                  <a:pt x="1425039" y="136566"/>
                </a:cubicBezTo>
                <a:cubicBezTo>
                  <a:pt x="1428536" y="132195"/>
                  <a:pt x="1433418" y="129062"/>
                  <a:pt x="1436915" y="124691"/>
                </a:cubicBezTo>
                <a:cubicBezTo>
                  <a:pt x="1441373" y="119119"/>
                  <a:pt x="1443744" y="111924"/>
                  <a:pt x="1448790" y="106878"/>
                </a:cubicBezTo>
                <a:cubicBezTo>
                  <a:pt x="1453836" y="101832"/>
                  <a:pt x="1461185" y="99647"/>
                  <a:pt x="1466603" y="95003"/>
                </a:cubicBezTo>
                <a:cubicBezTo>
                  <a:pt x="1475104" y="87717"/>
                  <a:pt x="1481038" y="77462"/>
                  <a:pt x="1490354" y="71252"/>
                </a:cubicBezTo>
                <a:cubicBezTo>
                  <a:pt x="1496292" y="67294"/>
                  <a:pt x="1502595" y="63835"/>
                  <a:pt x="1508167" y="59377"/>
                </a:cubicBezTo>
                <a:cubicBezTo>
                  <a:pt x="1512538" y="55880"/>
                  <a:pt x="1515035" y="50005"/>
                  <a:pt x="1520042" y="47501"/>
                </a:cubicBezTo>
                <a:cubicBezTo>
                  <a:pt x="1531238" y="41903"/>
                  <a:pt x="1543793" y="39584"/>
                  <a:pt x="1555668" y="35626"/>
                </a:cubicBezTo>
                <a:cubicBezTo>
                  <a:pt x="1581228" y="27106"/>
                  <a:pt x="1567401" y="31208"/>
                  <a:pt x="1597231" y="23751"/>
                </a:cubicBezTo>
                <a:cubicBezTo>
                  <a:pt x="1640774" y="25730"/>
                  <a:pt x="1684391" y="26468"/>
                  <a:pt x="1727860" y="29688"/>
                </a:cubicBezTo>
                <a:cubicBezTo>
                  <a:pt x="1737924" y="30433"/>
                  <a:pt x="1747714" y="33357"/>
                  <a:pt x="1757548" y="35626"/>
                </a:cubicBezTo>
                <a:cubicBezTo>
                  <a:pt x="1773451" y="39296"/>
                  <a:pt x="1805050" y="47501"/>
                  <a:pt x="1805050" y="47501"/>
                </a:cubicBezTo>
                <a:cubicBezTo>
                  <a:pt x="1809008" y="51460"/>
                  <a:pt x="1812446" y="56018"/>
                  <a:pt x="1816925" y="59377"/>
                </a:cubicBezTo>
                <a:cubicBezTo>
                  <a:pt x="1828343" y="67940"/>
                  <a:pt x="1840676" y="75210"/>
                  <a:pt x="1852551" y="83127"/>
                </a:cubicBezTo>
                <a:lnTo>
                  <a:pt x="1870364" y="95003"/>
                </a:lnTo>
                <a:cubicBezTo>
                  <a:pt x="1876302" y="98961"/>
                  <a:pt x="1883131" y="101832"/>
                  <a:pt x="1888177" y="106878"/>
                </a:cubicBezTo>
                <a:cubicBezTo>
                  <a:pt x="1910416" y="129117"/>
                  <a:pt x="1898024" y="122035"/>
                  <a:pt x="1923803" y="130629"/>
                </a:cubicBezTo>
                <a:cubicBezTo>
                  <a:pt x="1937448" y="171566"/>
                  <a:pt x="1926826" y="157404"/>
                  <a:pt x="1947554" y="178130"/>
                </a:cubicBezTo>
                <a:cubicBezTo>
                  <a:pt x="1949533" y="184068"/>
                  <a:pt x="1950271" y="190576"/>
                  <a:pt x="1953491" y="195943"/>
                </a:cubicBezTo>
                <a:cubicBezTo>
                  <a:pt x="1956371" y="200743"/>
                  <a:pt x="1959772" y="207625"/>
                  <a:pt x="1965367" y="207818"/>
                </a:cubicBezTo>
                <a:lnTo>
                  <a:pt x="2125683" y="201881"/>
                </a:lnTo>
                <a:cubicBezTo>
                  <a:pt x="2131621" y="197922"/>
                  <a:pt x="2137923" y="194463"/>
                  <a:pt x="2143496" y="190005"/>
                </a:cubicBezTo>
                <a:cubicBezTo>
                  <a:pt x="2161903" y="175279"/>
                  <a:pt x="2148821" y="178437"/>
                  <a:pt x="2173185" y="166255"/>
                </a:cubicBezTo>
                <a:cubicBezTo>
                  <a:pt x="2178783" y="163456"/>
                  <a:pt x="2185060" y="162296"/>
                  <a:pt x="2190998" y="160317"/>
                </a:cubicBezTo>
                <a:cubicBezTo>
                  <a:pt x="2192977" y="154379"/>
                  <a:pt x="2193715" y="147871"/>
                  <a:pt x="2196935" y="142504"/>
                </a:cubicBezTo>
                <a:cubicBezTo>
                  <a:pt x="2202574" y="133106"/>
                  <a:pt x="2218537" y="124145"/>
                  <a:pt x="2226624" y="118753"/>
                </a:cubicBezTo>
                <a:cubicBezTo>
                  <a:pt x="2250277" y="83273"/>
                  <a:pt x="2224444" y="114124"/>
                  <a:pt x="2256312" y="95003"/>
                </a:cubicBezTo>
                <a:cubicBezTo>
                  <a:pt x="2270997" y="86192"/>
                  <a:pt x="2267931" y="77445"/>
                  <a:pt x="2280063" y="65314"/>
                </a:cubicBezTo>
                <a:cubicBezTo>
                  <a:pt x="2291573" y="53804"/>
                  <a:pt x="2301202" y="52330"/>
                  <a:pt x="2315689" y="47501"/>
                </a:cubicBezTo>
                <a:cubicBezTo>
                  <a:pt x="2317668" y="41563"/>
                  <a:pt x="2317200" y="34114"/>
                  <a:pt x="2321626" y="29688"/>
                </a:cubicBezTo>
                <a:cubicBezTo>
                  <a:pt x="2326052" y="25262"/>
                  <a:pt x="2333841" y="26550"/>
                  <a:pt x="2339439" y="23751"/>
                </a:cubicBezTo>
                <a:cubicBezTo>
                  <a:pt x="2345822" y="20560"/>
                  <a:pt x="2351314" y="15834"/>
                  <a:pt x="2357252" y="11875"/>
                </a:cubicBezTo>
                <a:cubicBezTo>
                  <a:pt x="2386940" y="13854"/>
                  <a:pt x="2416862" y="13605"/>
                  <a:pt x="2446317" y="17813"/>
                </a:cubicBezTo>
                <a:cubicBezTo>
                  <a:pt x="2458709" y="19583"/>
                  <a:pt x="2481943" y="29688"/>
                  <a:pt x="2481943" y="29688"/>
                </a:cubicBezTo>
                <a:cubicBezTo>
                  <a:pt x="2512036" y="59781"/>
                  <a:pt x="2473091" y="24377"/>
                  <a:pt x="2511631" y="47501"/>
                </a:cubicBezTo>
                <a:cubicBezTo>
                  <a:pt x="2516432" y="50381"/>
                  <a:pt x="2519028" y="56018"/>
                  <a:pt x="2523507" y="59377"/>
                </a:cubicBezTo>
                <a:cubicBezTo>
                  <a:pt x="2577215" y="99658"/>
                  <a:pt x="2543776" y="67769"/>
                  <a:pt x="2571008" y="95003"/>
                </a:cubicBezTo>
                <a:cubicBezTo>
                  <a:pt x="2572987" y="100941"/>
                  <a:pt x="2573036" y="107929"/>
                  <a:pt x="2576946" y="112816"/>
                </a:cubicBezTo>
                <a:cubicBezTo>
                  <a:pt x="2581404" y="118388"/>
                  <a:pt x="2590977" y="118640"/>
                  <a:pt x="2594759" y="124691"/>
                </a:cubicBezTo>
                <a:cubicBezTo>
                  <a:pt x="2641831" y="200007"/>
                  <a:pt x="2580912" y="131135"/>
                  <a:pt x="2618509" y="178130"/>
                </a:cubicBezTo>
                <a:cubicBezTo>
                  <a:pt x="2622006" y="182501"/>
                  <a:pt x="2625378" y="187501"/>
                  <a:pt x="2630385" y="190005"/>
                </a:cubicBezTo>
                <a:cubicBezTo>
                  <a:pt x="2641581" y="195603"/>
                  <a:pt x="2666011" y="201881"/>
                  <a:pt x="2666011" y="201881"/>
                </a:cubicBezTo>
                <a:cubicBezTo>
                  <a:pt x="2701637" y="199902"/>
                  <a:pt x="2737567" y="200989"/>
                  <a:pt x="2772889" y="195943"/>
                </a:cubicBezTo>
                <a:cubicBezTo>
                  <a:pt x="2784016" y="194353"/>
                  <a:pt x="2794555" y="178609"/>
                  <a:pt x="2802577" y="172192"/>
                </a:cubicBezTo>
                <a:cubicBezTo>
                  <a:pt x="2808149" y="167734"/>
                  <a:pt x="2814452" y="164275"/>
                  <a:pt x="2820390" y="160317"/>
                </a:cubicBezTo>
                <a:cubicBezTo>
                  <a:pt x="2824348" y="154379"/>
                  <a:pt x="2827621" y="147922"/>
                  <a:pt x="2832265" y="142504"/>
                </a:cubicBezTo>
                <a:cubicBezTo>
                  <a:pt x="2839551" y="134003"/>
                  <a:pt x="2856016" y="118753"/>
                  <a:pt x="2856016" y="118753"/>
                </a:cubicBezTo>
                <a:cubicBezTo>
                  <a:pt x="2868456" y="68996"/>
                  <a:pt x="2852655" y="114889"/>
                  <a:pt x="2873829" y="83127"/>
                </a:cubicBezTo>
                <a:cubicBezTo>
                  <a:pt x="2878739" y="75762"/>
                  <a:pt x="2880794" y="66742"/>
                  <a:pt x="2885704" y="59377"/>
                </a:cubicBezTo>
                <a:cubicBezTo>
                  <a:pt x="2888809" y="54719"/>
                  <a:pt x="2894083" y="51873"/>
                  <a:pt x="2897580" y="47501"/>
                </a:cubicBezTo>
                <a:cubicBezTo>
                  <a:pt x="2902038" y="41929"/>
                  <a:pt x="2903883" y="34146"/>
                  <a:pt x="2909455" y="29688"/>
                </a:cubicBezTo>
                <a:cubicBezTo>
                  <a:pt x="2914342" y="25778"/>
                  <a:pt x="2921330" y="25730"/>
                  <a:pt x="2927268" y="23751"/>
                </a:cubicBezTo>
                <a:cubicBezTo>
                  <a:pt x="2931226" y="19792"/>
                  <a:pt x="2933901" y="13841"/>
                  <a:pt x="2939143" y="11875"/>
                </a:cubicBezTo>
                <a:cubicBezTo>
                  <a:pt x="2969104" y="640"/>
                  <a:pt x="2991194" y="7991"/>
                  <a:pt x="3022270" y="11875"/>
                </a:cubicBezTo>
                <a:cubicBezTo>
                  <a:pt x="3034145" y="15834"/>
                  <a:pt x="3049044" y="14900"/>
                  <a:pt x="3057896" y="23751"/>
                </a:cubicBezTo>
                <a:cubicBezTo>
                  <a:pt x="3079864" y="45717"/>
                  <a:pt x="3065115" y="32522"/>
                  <a:pt x="3105398" y="59377"/>
                </a:cubicBezTo>
                <a:lnTo>
                  <a:pt x="3123211" y="71252"/>
                </a:lnTo>
                <a:lnTo>
                  <a:pt x="3141024" y="83127"/>
                </a:lnTo>
                <a:cubicBezTo>
                  <a:pt x="3155156" y="125523"/>
                  <a:pt x="3142484" y="111809"/>
                  <a:pt x="3170712" y="130629"/>
                </a:cubicBezTo>
                <a:cubicBezTo>
                  <a:pt x="3183668" y="169495"/>
                  <a:pt x="3165674" y="131348"/>
                  <a:pt x="3194463" y="154379"/>
                </a:cubicBezTo>
                <a:cubicBezTo>
                  <a:pt x="3200035" y="158837"/>
                  <a:pt x="3201880" y="166620"/>
                  <a:pt x="3206338" y="172192"/>
                </a:cubicBezTo>
                <a:cubicBezTo>
                  <a:pt x="3209835" y="176564"/>
                  <a:pt x="3214255" y="180109"/>
                  <a:pt x="3218213" y="184068"/>
                </a:cubicBezTo>
                <a:cubicBezTo>
                  <a:pt x="3220192" y="190006"/>
                  <a:pt x="3219725" y="197455"/>
                  <a:pt x="3224151" y="201881"/>
                </a:cubicBezTo>
                <a:cubicBezTo>
                  <a:pt x="3228577" y="206307"/>
                  <a:pt x="3236597" y="204598"/>
                  <a:pt x="3241964" y="207818"/>
                </a:cubicBezTo>
                <a:cubicBezTo>
                  <a:pt x="3246764" y="210698"/>
                  <a:pt x="3248832" y="217190"/>
                  <a:pt x="3253839" y="219694"/>
                </a:cubicBezTo>
                <a:cubicBezTo>
                  <a:pt x="3265035" y="225292"/>
                  <a:pt x="3277590" y="227611"/>
                  <a:pt x="3289465" y="231569"/>
                </a:cubicBezTo>
                <a:lnTo>
                  <a:pt x="3271652" y="225631"/>
                </a:lnTo>
              </a:path>
            </a:pathLst>
          </a:custGeom>
          <a:solidFill>
            <a:schemeClr val="accent1"/>
          </a:solidFill>
          <a:ln w="190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Rectangle 11"/>
          <p:cNvSpPr/>
          <p:nvPr/>
        </p:nvSpPr>
        <p:spPr bwMode="auto">
          <a:xfrm>
            <a:off x="5105400" y="3217220"/>
            <a:ext cx="3657600" cy="228600"/>
          </a:xfrm>
          <a:prstGeom prst="rect">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8" name="Curved Connector 17"/>
          <p:cNvCxnSpPr/>
          <p:nvPr/>
        </p:nvCxnSpPr>
        <p:spPr bwMode="auto">
          <a:xfrm rot="-2400000" flipV="1">
            <a:off x="5508071" y="2316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20" name="Curved Connector 19"/>
          <p:cNvCxnSpPr/>
          <p:nvPr/>
        </p:nvCxnSpPr>
        <p:spPr bwMode="auto">
          <a:xfrm rot="-2400000" flipV="1">
            <a:off x="5998129" y="2331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21" name="Curved Connector 20"/>
          <p:cNvCxnSpPr/>
          <p:nvPr/>
        </p:nvCxnSpPr>
        <p:spPr bwMode="auto">
          <a:xfrm rot="-2400000" flipV="1">
            <a:off x="6455329" y="2331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22" name="Curved Connector 21"/>
          <p:cNvCxnSpPr/>
          <p:nvPr/>
        </p:nvCxnSpPr>
        <p:spPr bwMode="auto">
          <a:xfrm rot="-2400000" flipV="1">
            <a:off x="6879671" y="2331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sp>
        <p:nvSpPr>
          <p:cNvPr id="23" name="Down Arrow 22"/>
          <p:cNvSpPr/>
          <p:nvPr/>
        </p:nvSpPr>
        <p:spPr bwMode="auto">
          <a:xfrm rot="-5400000">
            <a:off x="5091684" y="2071116"/>
            <a:ext cx="484632" cy="1066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4" name="Oval 23"/>
          <p:cNvSpPr/>
          <p:nvPr/>
        </p:nvSpPr>
        <p:spPr bwMode="auto">
          <a:xfrm>
            <a:off x="8305800" y="1981200"/>
            <a:ext cx="381000" cy="381000"/>
          </a:xfrm>
          <a:prstGeom prst="ellipse">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26" name="Straight Arrow Connector 25"/>
          <p:cNvCxnSpPr/>
          <p:nvPr/>
        </p:nvCxnSpPr>
        <p:spPr bwMode="auto">
          <a:xfrm flipH="1">
            <a:off x="7391400" y="2327566"/>
            <a:ext cx="914400" cy="8382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flipH="1">
            <a:off x="7924800" y="2362200"/>
            <a:ext cx="533400" cy="7620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30" name="Straight Arrow Connector 29"/>
          <p:cNvCxnSpPr/>
          <p:nvPr/>
        </p:nvCxnSpPr>
        <p:spPr bwMode="auto">
          <a:xfrm flipH="1">
            <a:off x="6816434" y="2209800"/>
            <a:ext cx="1447800" cy="9144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31" name="TextBox 30"/>
          <p:cNvSpPr txBox="1"/>
          <p:nvPr/>
        </p:nvSpPr>
        <p:spPr>
          <a:xfrm>
            <a:off x="8117772" y="2057400"/>
            <a:ext cx="762000" cy="261610"/>
          </a:xfrm>
          <a:prstGeom prst="rect">
            <a:avLst/>
          </a:prstGeom>
          <a:noFill/>
        </p:spPr>
        <p:txBody>
          <a:bodyPr wrap="square" rtlCol="0">
            <a:spAutoFit/>
          </a:bodyPr>
          <a:lstStyle/>
          <a:p>
            <a:r>
              <a:rPr lang="en-US" sz="1100" dirty="0">
                <a:latin typeface="+mj-lt"/>
              </a:rPr>
              <a:t>SUN</a:t>
            </a:r>
          </a:p>
        </p:txBody>
      </p:sp>
      <p:sp>
        <p:nvSpPr>
          <p:cNvPr id="32" name="TextBox 31"/>
          <p:cNvSpPr txBox="1"/>
          <p:nvPr/>
        </p:nvSpPr>
        <p:spPr>
          <a:xfrm>
            <a:off x="4794989" y="2145268"/>
            <a:ext cx="697628" cy="369332"/>
          </a:xfrm>
          <a:prstGeom prst="rect">
            <a:avLst/>
          </a:prstGeom>
          <a:noFill/>
        </p:spPr>
        <p:txBody>
          <a:bodyPr wrap="none" rtlCol="0">
            <a:spAutoFit/>
          </a:bodyPr>
          <a:lstStyle/>
          <a:p>
            <a:r>
              <a:rPr lang="en-US" sz="1800" b="1" dirty="0">
                <a:solidFill>
                  <a:schemeClr val="tx2"/>
                </a:solidFill>
                <a:latin typeface="+mj-lt"/>
              </a:rPr>
              <a:t>Wind</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blinds(horizontal)">
                                      <p:cBhvr>
                                        <p:cTn id="7" dur="500"/>
                                        <p:tgtEl>
                                          <p:spTgt spid="6">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blinds(horizontal)">
                                      <p:cBhvr>
                                        <p:cTn id="10" dur="500"/>
                                        <p:tgtEl>
                                          <p:spTgt spid="6">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697257" y="1132940"/>
            <a:ext cx="5471454" cy="5620016"/>
            <a:chOff x="3697257" y="1132940"/>
            <a:chExt cx="5471454" cy="5620016"/>
          </a:xfrm>
        </p:grpSpPr>
        <p:pic>
          <p:nvPicPr>
            <p:cNvPr id="8" name="Picture 7" descr="fig 06-11.jpg"/>
            <p:cNvPicPr>
              <a:picLocks noChangeAspect="1"/>
            </p:cNvPicPr>
            <p:nvPr/>
          </p:nvPicPr>
          <p:blipFill>
            <a:blip r:embed="rId2"/>
            <a:stretch>
              <a:fillRect/>
            </a:stretch>
          </p:blipFill>
          <p:spPr>
            <a:xfrm>
              <a:off x="3697257" y="1132940"/>
              <a:ext cx="5471454" cy="5620016"/>
            </a:xfrm>
            <a:prstGeom prst="rect">
              <a:avLst/>
            </a:prstGeom>
          </p:spPr>
        </p:pic>
        <p:cxnSp>
          <p:nvCxnSpPr>
            <p:cNvPr id="10" name="Straight Arrow Connector 9"/>
            <p:cNvCxnSpPr/>
            <p:nvPr/>
          </p:nvCxnSpPr>
          <p:spPr>
            <a:xfrm flipH="1" flipV="1">
              <a:off x="5247862" y="1726570"/>
              <a:ext cx="79512" cy="31066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307227" y="3138616"/>
              <a:ext cx="271849" cy="13592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300601" y="2419468"/>
              <a:ext cx="225556" cy="240741"/>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255165" y="1879917"/>
              <a:ext cx="242594" cy="195304"/>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5440964" y="5969163"/>
              <a:ext cx="11359" cy="28397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678556" y="6007973"/>
              <a:ext cx="11359" cy="28397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945494" y="5797832"/>
              <a:ext cx="159972" cy="262198"/>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6234202" y="5785526"/>
              <a:ext cx="285868" cy="13247"/>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16626" y="673297"/>
            <a:ext cx="4466341" cy="48474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srgbClr val="FF0000"/>
                </a:solidFill>
                <a:effectLst/>
                <a:uLnTx/>
                <a:uFillTx/>
                <a:latin typeface="Calibri"/>
                <a:ea typeface="+mn-ea"/>
                <a:cs typeface="+mn-cs"/>
              </a:rPr>
              <a:t>Transpiration</a:t>
            </a:r>
            <a:r>
              <a:rPr kumimoji="0" lang="en-US" sz="1800" b="1" i="0" u="none" strike="noStrike" kern="1200" cap="none" spc="0" normalizeH="0" baseline="0" noProof="0" dirty="0">
                <a:ln>
                  <a:noFill/>
                </a:ln>
                <a:solidFill>
                  <a:prstClr val="black"/>
                </a:solidFill>
                <a:effectLst/>
                <a:uLnTx/>
                <a:uFillTx/>
                <a:latin typeface="Calibri"/>
                <a:ea typeface="+mn-ea"/>
                <a:cs typeface="+mn-cs"/>
              </a:rPr>
              <a:t> is the evaporation of water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from the vascular system of plants into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atmosphere</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The transpiration process includes: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srgbClr val="FF0000"/>
                </a:solidFill>
                <a:effectLst/>
                <a:uLnTx/>
                <a:uFillTx/>
                <a:latin typeface="Calibri"/>
                <a:ea typeface="+mn-ea"/>
                <a:cs typeface="+mn-cs"/>
              </a:rPr>
              <a:t>absorption</a:t>
            </a:r>
            <a:r>
              <a:rPr kumimoji="0" lang="en-US" sz="1600" b="1" i="0" u="none" strike="noStrike" kern="1200" cap="none" spc="0" normalizeH="0" baseline="0" noProof="0" dirty="0">
                <a:ln>
                  <a:noFill/>
                </a:ln>
                <a:solidFill>
                  <a:prstClr val="black"/>
                </a:solidFill>
                <a:effectLst/>
                <a:uLnTx/>
                <a:uFillTx/>
                <a:latin typeface="Calibri"/>
                <a:ea typeface="+mn-ea"/>
                <a:cs typeface="+mn-cs"/>
              </a:rPr>
              <a:t> of soil water by plant roots;</a:t>
            </a: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srgbClr val="FF0000"/>
                </a:solidFill>
                <a:effectLst/>
                <a:uLnTx/>
                <a:uFillTx/>
                <a:latin typeface="Calibri"/>
                <a:ea typeface="+mn-ea"/>
                <a:cs typeface="+mn-cs"/>
              </a:rPr>
              <a:t>translocation</a:t>
            </a:r>
            <a:r>
              <a:rPr kumimoji="0" lang="en-US" sz="1600" b="1" i="0" u="none" strike="noStrike" kern="1200" cap="none" spc="0" normalizeH="0" baseline="0" noProof="0" dirty="0">
                <a:ln>
                  <a:noFill/>
                </a:ln>
                <a:solidFill>
                  <a:prstClr val="black"/>
                </a:solidFill>
                <a:effectLst/>
                <a:uLnTx/>
                <a:uFillTx/>
                <a:latin typeface="Calibri"/>
                <a:ea typeface="+mn-ea"/>
                <a:cs typeface="+mn-cs"/>
              </a:rPr>
              <a:t> of water through the vascular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system of the roots, stem, and branches to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leaves;</a:t>
            </a: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movement of water through the vascular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system  of the leaf to the walls of tiny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   </a:t>
            </a:r>
            <a:r>
              <a:rPr kumimoji="0" lang="en-US" sz="1600" b="1" i="0" u="none" strike="noStrike" kern="1200" cap="none" spc="0" normalizeH="0" baseline="0" noProof="0" dirty="0" err="1">
                <a:ln>
                  <a:noFill/>
                </a:ln>
                <a:solidFill>
                  <a:srgbClr val="FF0000"/>
                </a:solidFill>
                <a:effectLst/>
                <a:uLnTx/>
                <a:uFillTx/>
                <a:latin typeface="Calibri"/>
                <a:ea typeface="+mn-ea"/>
                <a:cs typeface="+mn-cs"/>
              </a:rPr>
              <a:t>stomatal</a:t>
            </a:r>
            <a:r>
              <a:rPr kumimoji="0" lang="en-US" sz="1600" b="1" i="0" u="none" strike="noStrike" kern="1200" cap="none" spc="0" normalizeH="0" baseline="0" noProof="0" dirty="0">
                <a:ln>
                  <a:noFill/>
                </a:ln>
                <a:solidFill>
                  <a:srgbClr val="FF0000"/>
                </a:solidFill>
                <a:effectLst/>
                <a:uLnTx/>
                <a:uFillTx/>
                <a:latin typeface="Calibri"/>
                <a:ea typeface="+mn-ea"/>
                <a:cs typeface="+mn-cs"/>
              </a:rPr>
              <a:t> cavities</a:t>
            </a:r>
            <a:r>
              <a:rPr kumimoji="0" lang="en-US" sz="1600" b="1" i="0" u="none" strike="noStrike" kern="1200" cap="none" spc="0" normalizeH="0" baseline="0" noProof="0" dirty="0">
                <a:ln>
                  <a:noFill/>
                </a:ln>
                <a:solidFill>
                  <a:prstClr val="black"/>
                </a:solidFill>
                <a:effectLst/>
                <a:uLnTx/>
                <a:uFillTx/>
                <a:latin typeface="Calibri"/>
                <a:ea typeface="+mn-ea"/>
                <a:cs typeface="+mn-cs"/>
              </a:rPr>
              <a:t>, where evaporation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occurs. </a:t>
            </a:r>
          </a:p>
          <a:p>
            <a:pPr marL="457200" marR="0" lvl="1" indent="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The water vapor in these cavities moves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into the ambient air through openings in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the leaf surface called </a:t>
            </a:r>
            <a:r>
              <a:rPr kumimoji="0" lang="en-US" sz="1600" b="1" i="0" u="none" strike="noStrike" kern="1200" cap="none" spc="0" normalizeH="0" baseline="0" noProof="0" dirty="0">
                <a:ln>
                  <a:noFill/>
                </a:ln>
                <a:solidFill>
                  <a:srgbClr val="FF0000"/>
                </a:solidFill>
                <a:effectLst/>
                <a:uLnTx/>
                <a:uFillTx/>
                <a:latin typeface="Calibri"/>
                <a:ea typeface="+mn-ea"/>
                <a:cs typeface="+mn-cs"/>
              </a:rPr>
              <a:t>stomata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161382" y="186861"/>
            <a:ext cx="6389187" cy="533977"/>
          </a:xfrm>
          <a:prstGeom prst="rect">
            <a:avLst/>
          </a:prstGeom>
        </p:spPr>
        <p:txBody>
          <a:bodyP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Transpiration </a:t>
            </a:r>
            <a:r>
              <a:rPr kumimoji="0" lang="en-US" sz="3200" b="1" i="0" u="none" strike="noStrike" kern="1200" cap="none" spc="0" normalizeH="0" baseline="0" noProof="0">
                <a:ln>
                  <a:noFill/>
                </a:ln>
                <a:solidFill>
                  <a:srgbClr val="FF0000"/>
                </a:solidFill>
                <a:effectLst/>
                <a:uLnTx/>
                <a:uFillTx/>
                <a:latin typeface="Calibri"/>
                <a:ea typeface="+mn-ea"/>
                <a:cs typeface="+mn-cs"/>
              </a:rPr>
              <a:t>Process   </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8834" name="Picture 2" descr="http://www.fao.org/docrep/x0490e/x0490e00.jpg"/>
          <p:cNvPicPr>
            <a:picLocks noChangeAspect="1" noChangeArrowheads="1"/>
          </p:cNvPicPr>
          <p:nvPr/>
        </p:nvPicPr>
        <p:blipFill>
          <a:blip r:embed="rId3"/>
          <a:srcRect/>
          <a:stretch>
            <a:fillRect/>
          </a:stretch>
        </p:blipFill>
        <p:spPr bwMode="auto">
          <a:xfrm>
            <a:off x="748139" y="5125506"/>
            <a:ext cx="2715494" cy="1704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linds(horizontal)">
                                      <p:cBhvr>
                                        <p:cTn id="7" dur="500"/>
                                        <p:tgtEl>
                                          <p:spTgt spid="5">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blinds(horizontal)">
                                      <p:cBhvr>
                                        <p:cTn id="10" dur="500"/>
                                        <p:tgtEl>
                                          <p:spTgt spid="5">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blinds(horizontal)">
                                      <p:cBhvr>
                                        <p:cTn id="13" dur="500"/>
                                        <p:tgtEl>
                                          <p:spTgt spid="5">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blinds(horizontal)">
                                      <p:cBhvr>
                                        <p:cTn id="16" dur="500"/>
                                        <p:tgtEl>
                                          <p:spTgt spid="5">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blinds(horizontal)">
                                      <p:cBhvr>
                                        <p:cTn id="19" dur="500"/>
                                        <p:tgtEl>
                                          <p:spTgt spid="5">
                                            <p:txEl>
                                              <p:pRg st="11" end="1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
                                            <p:txEl>
                                              <p:pRg st="12" end="12"/>
                                            </p:txEl>
                                          </p:spTgt>
                                        </p:tgtEl>
                                        <p:attrNameLst>
                                          <p:attrName>style.visibility</p:attrName>
                                        </p:attrNameLst>
                                      </p:cBhvr>
                                      <p:to>
                                        <p:strVal val="visible"/>
                                      </p:to>
                                    </p:set>
                                    <p:animEffect transition="in" filter="blinds(horizontal)">
                                      <p:cBhvr>
                                        <p:cTn id="24" dur="500"/>
                                        <p:tgtEl>
                                          <p:spTgt spid="5">
                                            <p:txEl>
                                              <p:pRg st="12" end="1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animEffect transition="in" filter="blinds(horizontal)">
                                      <p:cBhvr>
                                        <p:cTn id="27" dur="500"/>
                                        <p:tgtEl>
                                          <p:spTgt spid="5">
                                            <p:txEl>
                                              <p:pRg st="13" end="1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14" end="14"/>
                                            </p:txEl>
                                          </p:spTgt>
                                        </p:tgtEl>
                                        <p:attrNameLst>
                                          <p:attrName>style.visibility</p:attrName>
                                        </p:attrNameLst>
                                      </p:cBhvr>
                                      <p:to>
                                        <p:strVal val="visible"/>
                                      </p:to>
                                    </p:set>
                                    <p:animEffect transition="in" filter="blinds(horizontal)">
                                      <p:cBhvr>
                                        <p:cTn id="30" dur="500"/>
                                        <p:tgtEl>
                                          <p:spTgt spid="5">
                                            <p:txEl>
                                              <p:pRg st="14" end="1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animEffect transition="in" filter="blinds(horizontal)">
                                      <p:cBhvr>
                                        <p:cTn id="33" dur="500"/>
                                        <p:tgtEl>
                                          <p:spTgt spid="5">
                                            <p:txEl>
                                              <p:pRg st="15" end="1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
                                            <p:txEl>
                                              <p:pRg st="16" end="16"/>
                                            </p:txEl>
                                          </p:spTgt>
                                        </p:tgtEl>
                                        <p:attrNameLst>
                                          <p:attrName>style.visibility</p:attrName>
                                        </p:attrNameLst>
                                      </p:cBhvr>
                                      <p:to>
                                        <p:strVal val="visible"/>
                                      </p:to>
                                    </p:set>
                                    <p:animEffect transition="in" filter="blinds(horizontal)">
                                      <p:cBhvr>
                                        <p:cTn id="38" dur="500"/>
                                        <p:tgtEl>
                                          <p:spTgt spid="5">
                                            <p:txEl>
                                              <p:pRg st="16" end="16"/>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5">
                                            <p:txEl>
                                              <p:pRg st="17" end="17"/>
                                            </p:txEl>
                                          </p:spTgt>
                                        </p:tgtEl>
                                        <p:attrNameLst>
                                          <p:attrName>style.visibility</p:attrName>
                                        </p:attrNameLst>
                                      </p:cBhvr>
                                      <p:to>
                                        <p:strVal val="visible"/>
                                      </p:to>
                                    </p:set>
                                    <p:animEffect transition="in" filter="blinds(horizontal)">
                                      <p:cBhvr>
                                        <p:cTn id="41" dur="500"/>
                                        <p:tgtEl>
                                          <p:spTgt spid="5">
                                            <p:txEl>
                                              <p:pRg st="17" end="17"/>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
                                            <p:txEl>
                                              <p:pRg st="18" end="18"/>
                                            </p:txEl>
                                          </p:spTgt>
                                        </p:tgtEl>
                                        <p:attrNameLst>
                                          <p:attrName>style.visibility</p:attrName>
                                        </p:attrNameLst>
                                      </p:cBhvr>
                                      <p:to>
                                        <p:strVal val="visible"/>
                                      </p:to>
                                    </p:set>
                                    <p:animEffect transition="in" filter="blinds(horizontal)">
                                      <p:cBhvr>
                                        <p:cTn id="44" dur="500"/>
                                        <p:tgtEl>
                                          <p:spTgt spid="5">
                                            <p:txEl>
                                              <p:pRg st="18" end="18"/>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248834"/>
                                        </p:tgtEl>
                                        <p:attrNameLst>
                                          <p:attrName>style.visibility</p:attrName>
                                        </p:attrNameLst>
                                      </p:cBhvr>
                                      <p:to>
                                        <p:strVal val="visible"/>
                                      </p:to>
                                    </p:set>
                                    <p:animEffect transition="in" filter="blinds(horizontal)">
                                      <p:cBhvr>
                                        <p:cTn id="47"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22</a:t>
            </a:fld>
            <a:endParaRPr lang="en-US"/>
          </a:p>
        </p:txBody>
      </p:sp>
      <p:pic>
        <p:nvPicPr>
          <p:cNvPr id="8194" name="Picture 2" descr="http://www.fao.org/docrep/X0490E/x0490e00.jpg"/>
          <p:cNvPicPr>
            <a:picLocks noChangeAspect="1" noChangeArrowheads="1"/>
          </p:cNvPicPr>
          <p:nvPr/>
        </p:nvPicPr>
        <p:blipFill>
          <a:blip r:embed="rId2" cstate="print"/>
          <a:srcRect/>
          <a:stretch>
            <a:fillRect/>
          </a:stretch>
        </p:blipFill>
        <p:spPr bwMode="auto">
          <a:xfrm>
            <a:off x="1447800" y="1743075"/>
            <a:ext cx="6233816" cy="4124325"/>
          </a:xfrm>
          <a:prstGeom prst="rect">
            <a:avLst/>
          </a:prstGeom>
          <a:noFill/>
        </p:spPr>
      </p:pic>
      <p:sp>
        <p:nvSpPr>
          <p:cNvPr id="4" name="Rectangle 2"/>
          <p:cNvSpPr txBox="1">
            <a:spLocks noChangeArrowheads="1"/>
          </p:cNvSpPr>
          <p:nvPr/>
        </p:nvSpPr>
        <p:spPr bwMode="auto">
          <a:xfrm>
            <a:off x="0" y="381000"/>
            <a:ext cx="8839200" cy="838200"/>
          </a:xfrm>
          <a:prstGeom prst="rect">
            <a:avLst/>
          </a:prstGeom>
          <a:noFill/>
          <a:ln w="9525">
            <a:noFill/>
            <a:miter lim="800000"/>
            <a:headEnd/>
            <a:tailEnd/>
          </a:ln>
        </p:spPr>
        <p:txBody>
          <a:bodyPr anchor="ctr"/>
          <a:lstStyle/>
          <a:p>
            <a:pPr>
              <a:defRPr/>
            </a:pPr>
            <a:r>
              <a:rPr lang="en-US" sz="4000" b="1" kern="0" dirty="0">
                <a:solidFill>
                  <a:schemeClr val="tx2"/>
                </a:solidFill>
                <a:effectLst>
                  <a:outerShdw blurRad="50800" dist="38100" dir="2700000" algn="tl" rotWithShape="0">
                    <a:prstClr val="black">
                      <a:alpha val="40000"/>
                    </a:prstClr>
                  </a:outerShdw>
                </a:effectLst>
                <a:ea typeface="+mj-ea"/>
                <a:cs typeface="+mj-cs"/>
              </a:rPr>
              <a:t>Transpiration from a Lead</a:t>
            </a:r>
            <a:endParaRPr lang="en-US" sz="4400" b="1" kern="0" dirty="0">
              <a:solidFill>
                <a:schemeClr val="tx2"/>
              </a:solidFill>
              <a:effectLst>
                <a:outerShdw blurRad="50800" dist="38100" dir="2700000" algn="tl" rotWithShape="0">
                  <a:prstClr val="black">
                    <a:alpha val="40000"/>
                  </a:prstClr>
                </a:outerShdw>
              </a:effectLst>
              <a:ea typeface="+mj-ea"/>
              <a:cs typeface="+mj-c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23</a:t>
            </a:fld>
            <a:endParaRPr lang="en-US">
              <a:solidFill>
                <a:srgbClr val="000000"/>
              </a:solidFill>
            </a:endParaRPr>
          </a:p>
        </p:txBody>
      </p:sp>
      <p:pic>
        <p:nvPicPr>
          <p:cNvPr id="50178" name="Picture 2" descr="http://www.fao.org/docrep/X0490E/x0490e07.jpg"/>
          <p:cNvPicPr>
            <a:picLocks noChangeAspect="1" noChangeArrowheads="1"/>
          </p:cNvPicPr>
          <p:nvPr/>
        </p:nvPicPr>
        <p:blipFill>
          <a:blip r:embed="rId2" cstate="print">
            <a:lum bright="8000"/>
          </a:blip>
          <a:srcRect/>
          <a:stretch>
            <a:fillRect/>
          </a:stretch>
        </p:blipFill>
        <p:spPr bwMode="auto">
          <a:xfrm>
            <a:off x="507279" y="1295400"/>
            <a:ext cx="8111337" cy="4648200"/>
          </a:xfrm>
          <a:prstGeom prst="rect">
            <a:avLst/>
          </a:prstGeom>
          <a:noFill/>
        </p:spPr>
      </p:pic>
      <p:sp>
        <p:nvSpPr>
          <p:cNvPr id="4" name="Rectangle 2"/>
          <p:cNvSpPr txBox="1">
            <a:spLocks noChangeArrowheads="1"/>
          </p:cNvSpPr>
          <p:nvPr/>
        </p:nvSpPr>
        <p:spPr bwMode="auto">
          <a:xfrm>
            <a:off x="76200" y="228600"/>
            <a:ext cx="8839200" cy="838200"/>
          </a:xfrm>
          <a:prstGeom prst="rect">
            <a:avLst/>
          </a:prstGeom>
          <a:noFill/>
          <a:ln w="9525">
            <a:noFill/>
            <a:miter lim="800000"/>
            <a:headEnd/>
            <a:tailEnd/>
          </a:ln>
        </p:spPr>
        <p:txBody>
          <a:bodyPr anchor="ctr"/>
          <a:lstStyle/>
          <a:p>
            <a:pPr>
              <a:defRPr/>
            </a:pPr>
            <a:r>
              <a:rPr lang="en-US" sz="3600" b="1" kern="0" dirty="0">
                <a:solidFill>
                  <a:srgbClr val="FF3300"/>
                </a:solidFill>
                <a:effectLst>
                  <a:outerShdw blurRad="50800" dist="38100" dir="2700000" algn="tl" rotWithShape="0">
                    <a:prstClr val="black">
                      <a:alpha val="40000"/>
                    </a:prstClr>
                  </a:outerShdw>
                </a:effectLst>
              </a:rPr>
              <a:t>Resistance to Evapotranspiration over Land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noProof="0" dirty="0">
                <a:solidFill>
                  <a:schemeClr val="tx2"/>
                </a:solidFill>
                <a:latin typeface="Arial" charset="0"/>
                <a:ea typeface="SimSun" pitchFamily="2" charset="-122"/>
                <a:cs typeface="+mj-cs"/>
              </a:rPr>
              <a:t>Theoretical Estimates of E over Land</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err="1">
                <a:solidFill>
                  <a:schemeClr val="tx2"/>
                </a:solidFill>
                <a:latin typeface="Microsoft Sans Serif" pitchFamily="34" charset="0"/>
              </a:rPr>
              <a:t>Monin-Obukhov</a:t>
            </a:r>
            <a:r>
              <a:rPr lang="en-US" sz="2400" b="1" kern="0" dirty="0">
                <a:solidFill>
                  <a:schemeClr val="tx2"/>
                </a:solidFill>
                <a:latin typeface="Microsoft Sans Serif" pitchFamily="34" charset="0"/>
              </a:rPr>
              <a:t> Similarity Theory (MOST): </a:t>
            </a:r>
            <a:r>
              <a:rPr lang="en-US" sz="2000" b="1" kern="0" dirty="0">
                <a:latin typeface="Microsoft Sans Serif" pitchFamily="34" charset="0"/>
              </a:rPr>
              <a:t>Assumes a constant flux within a layer (of ~100m) above a homogeneous surface. It relates the flux to T and q vertical gradients through its universal stability function. The MOST has an error of 10-20% under ideal conditions. </a:t>
            </a:r>
            <a:endParaRPr lang="en-US" sz="24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The Penman-</a:t>
            </a:r>
            <a:r>
              <a:rPr lang="en-US" sz="2400" b="1" kern="0" dirty="0" err="1">
                <a:solidFill>
                  <a:schemeClr val="tx2"/>
                </a:solidFill>
                <a:latin typeface="Microsoft Sans Serif" pitchFamily="34" charset="0"/>
              </a:rPr>
              <a:t>Monteith</a:t>
            </a:r>
            <a:r>
              <a:rPr lang="en-US" sz="2400" b="1" kern="0" dirty="0">
                <a:solidFill>
                  <a:schemeClr val="tx2"/>
                </a:solidFill>
                <a:latin typeface="Microsoft Sans Serif" pitchFamily="34" charset="0"/>
              </a:rPr>
              <a:t> Equation</a:t>
            </a:r>
            <a:r>
              <a:rPr lang="en-US" sz="2400" b="1" kern="0" dirty="0">
                <a:latin typeface="Microsoft Sans Serif" pitchFamily="34" charset="0"/>
              </a:rPr>
              <a:t>: uses surface radiation, temperature, and humidity data to estimate E </a:t>
            </a:r>
            <a:r>
              <a:rPr lang="en-US" sz="2000" b="1" kern="0" dirty="0">
                <a:latin typeface="Microsoft Sans Serif" pitchFamily="34" charset="0"/>
              </a:rPr>
              <a:t>(see pp.125-126 of GPC for its derivation):</a:t>
            </a:r>
            <a:endParaRPr lang="en-US" sz="2400" b="1" kern="0" dirty="0">
              <a:latin typeface="Microsoft Sans Serif" pitchFamily="34" charset="0"/>
            </a:endParaRP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r>
              <a:rPr lang="en-US" sz="2000" b="1" kern="0" dirty="0">
                <a:latin typeface="Microsoft Sans Serif" pitchFamily="34" charset="0"/>
              </a:rPr>
              <a:t>where </a:t>
            </a:r>
            <a:r>
              <a:rPr lang="en-US" sz="2000" b="1" kern="0" dirty="0">
                <a:latin typeface="Microsoft Sans Serif" pitchFamily="34" charset="0"/>
                <a:sym typeface="Symbol"/>
              </a:rPr>
              <a:t>=latent heat of vaporization, =de</a:t>
            </a:r>
            <a:r>
              <a:rPr lang="en-US" sz="2000" b="1" kern="0" baseline="-25000" dirty="0">
                <a:latin typeface="Microsoft Sans Serif" pitchFamily="34" charset="0"/>
                <a:sym typeface="Symbol"/>
              </a:rPr>
              <a:t>s</a:t>
            </a:r>
            <a:r>
              <a:rPr lang="en-US" sz="2000" b="1" kern="0" dirty="0">
                <a:latin typeface="Microsoft Sans Serif" pitchFamily="34" charset="0"/>
                <a:sym typeface="Symbol"/>
              </a:rPr>
              <a:t>/</a:t>
            </a:r>
            <a:r>
              <a:rPr lang="en-US" sz="2000" b="1" kern="0" dirty="0" err="1">
                <a:latin typeface="Microsoft Sans Serif" pitchFamily="34" charset="0"/>
                <a:sym typeface="Symbol"/>
              </a:rPr>
              <a:t>dT</a:t>
            </a:r>
            <a:r>
              <a:rPr lang="en-US" sz="2000" b="1" kern="0" dirty="0">
                <a:latin typeface="Microsoft Sans Serif" pitchFamily="34" charset="0"/>
                <a:sym typeface="Symbol"/>
              </a:rPr>
              <a:t>, </a:t>
            </a:r>
            <a:r>
              <a:rPr lang="en-US" sz="2000" b="1" i="1" kern="0" dirty="0" err="1">
                <a:latin typeface="Microsoft Sans Serif" pitchFamily="34" charset="0"/>
                <a:sym typeface="Symbol"/>
              </a:rPr>
              <a:t>R</a:t>
            </a:r>
            <a:r>
              <a:rPr lang="en-US" sz="2000" b="1" i="1" kern="0" baseline="-25000" dirty="0" err="1">
                <a:latin typeface="Microsoft Sans Serif" pitchFamily="34" charset="0"/>
                <a:sym typeface="Symbol"/>
              </a:rPr>
              <a:t>n</a:t>
            </a:r>
            <a:r>
              <a:rPr lang="en-US" sz="2000" b="1" kern="0" dirty="0">
                <a:latin typeface="Microsoft Sans Serif" pitchFamily="34" charset="0"/>
                <a:sym typeface="Symbol"/>
              </a:rPr>
              <a:t> is net surface radiation, </a:t>
            </a:r>
            <a:r>
              <a:rPr lang="en-US" sz="2000" b="1" i="1" kern="0" dirty="0">
                <a:latin typeface="Microsoft Sans Serif" pitchFamily="34" charset="0"/>
                <a:sym typeface="Symbol"/>
              </a:rPr>
              <a:t>G</a:t>
            </a:r>
            <a:r>
              <a:rPr lang="en-US" sz="2000" b="1" kern="0" dirty="0">
                <a:latin typeface="Microsoft Sans Serif" pitchFamily="34" charset="0"/>
                <a:sym typeface="Symbol"/>
              </a:rPr>
              <a:t> is the heat flux into the ground, </a:t>
            </a:r>
            <a:r>
              <a:rPr lang="en-US" sz="2000" b="1" i="1" kern="0" dirty="0" err="1">
                <a:latin typeface="Microsoft Sans Serif" pitchFamily="34" charset="0"/>
                <a:sym typeface="Symbol"/>
              </a:rPr>
              <a:t>r</a:t>
            </a:r>
            <a:r>
              <a:rPr lang="en-US" sz="2000" b="1" i="1" kern="0" baseline="-25000" dirty="0" err="1">
                <a:latin typeface="Microsoft Sans Serif" pitchFamily="34" charset="0"/>
                <a:sym typeface="Symbol"/>
              </a:rPr>
              <a:t>c</a:t>
            </a:r>
            <a:r>
              <a:rPr lang="en-US" sz="2000" b="1" kern="0" dirty="0">
                <a:latin typeface="Microsoft Sans Serif" pitchFamily="34" charset="0"/>
                <a:sym typeface="Symbol"/>
              </a:rPr>
              <a:t> and </a:t>
            </a:r>
            <a:r>
              <a:rPr lang="en-US" sz="2000" b="1" i="1" kern="0" dirty="0" err="1">
                <a:latin typeface="Microsoft Sans Serif" pitchFamily="34" charset="0"/>
                <a:sym typeface="Symbol"/>
              </a:rPr>
              <a:t>r</a:t>
            </a:r>
            <a:r>
              <a:rPr lang="en-US" sz="2000" b="1" i="1" kern="0" baseline="-25000" dirty="0" err="1">
                <a:latin typeface="Microsoft Sans Serif" pitchFamily="34" charset="0"/>
                <a:sym typeface="Symbol"/>
              </a:rPr>
              <a:t>h</a:t>
            </a:r>
            <a:r>
              <a:rPr lang="en-US" sz="2000" b="1" kern="0" dirty="0">
                <a:latin typeface="Microsoft Sans Serif" pitchFamily="34" charset="0"/>
                <a:sym typeface="Symbol"/>
              </a:rPr>
              <a:t> are the canopy and aerodynamic resistance (</a:t>
            </a:r>
            <a:r>
              <a:rPr lang="en-US" sz="1600" b="1" kern="0" dirty="0">
                <a:latin typeface="Microsoft Sans Serif" pitchFamily="34" charset="0"/>
              </a:rPr>
              <a:t>see Wang and Dickinson 2012 for details)</a:t>
            </a:r>
            <a:endParaRPr lang="en-US" sz="1800" b="1" kern="0" dirty="0">
              <a:latin typeface="Microsoft Sans Serif" pitchFamily="34" charset="0"/>
            </a:endParaRPr>
          </a:p>
          <a:p>
            <a:pPr marL="342900" indent="-342900" algn="l">
              <a:spcBef>
                <a:spcPct val="20000"/>
              </a:spcBef>
              <a:buFont typeface="Arial" pitchFamily="34" charset="0"/>
              <a:buChar char="•"/>
              <a:defRPr/>
            </a:pPr>
            <a:r>
              <a:rPr lang="en-US" sz="2000" b="1" kern="0" dirty="0">
                <a:solidFill>
                  <a:schemeClr val="tx2"/>
                </a:solidFill>
                <a:latin typeface="Microsoft Sans Serif" pitchFamily="34" charset="0"/>
              </a:rPr>
              <a:t>The P-M Eq. is often used to estimate the E from wet surfaces (referred to as the Potential E, as the resistance from a water-stressed surface is hard to estimate. </a:t>
            </a:r>
            <a:r>
              <a:rPr lang="en-US" sz="2000" b="1" kern="0" dirty="0">
                <a:latin typeface="Microsoft Sans Serif" pitchFamily="34" charset="0"/>
              </a:rPr>
              <a:t>	</a:t>
            </a:r>
          </a:p>
          <a:p>
            <a:pPr marL="342900" indent="-342900" algn="l">
              <a:spcBef>
                <a:spcPct val="20000"/>
              </a:spcBef>
              <a:defRPr/>
            </a:pPr>
            <a:endParaRPr lang="en-US" sz="2000" b="1" kern="0" dirty="0">
              <a:latin typeface="Microsoft Sans Serif" pitchFamily="34" charset="0"/>
            </a:endParaRPr>
          </a:p>
        </p:txBody>
      </p:sp>
      <p:graphicFrame>
        <p:nvGraphicFramePr>
          <p:cNvPr id="6" name="Object 5"/>
          <p:cNvGraphicFramePr>
            <a:graphicFrameLocks noChangeAspect="1"/>
          </p:cNvGraphicFramePr>
          <p:nvPr/>
        </p:nvGraphicFramePr>
        <p:xfrm>
          <a:off x="1447800" y="3429000"/>
          <a:ext cx="5638800" cy="1041009"/>
        </p:xfrm>
        <a:graphic>
          <a:graphicData uri="http://schemas.openxmlformats.org/presentationml/2006/ole">
            <mc:AlternateContent xmlns:mc="http://schemas.openxmlformats.org/markup-compatibility/2006">
              <mc:Choice xmlns:v="urn:schemas-microsoft-com:vml" Requires="v">
                <p:oleObj name="Equation" r:id="rId2" imgW="2476500" imgH="457200" progId="Equation.3">
                  <p:embed/>
                </p:oleObj>
              </mc:Choice>
              <mc:Fallback>
                <p:oleObj name="Equation" r:id="rId2" imgW="2476500" imgH="457200"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429000"/>
                        <a:ext cx="5638800" cy="1041009"/>
                      </a:xfrm>
                      <a:prstGeom prst="rect">
                        <a:avLst/>
                      </a:prstGeom>
                      <a:solidFill>
                        <a:schemeClr val="tx1"/>
                      </a:solidFill>
                    </p:spPr>
                  </p:pic>
                </p:oleObj>
              </mc:Fallback>
            </mc:AlternateContent>
          </a:graphicData>
        </a:graphic>
      </p:graphicFrame>
      <p:sp>
        <p:nvSpPr>
          <p:cNvPr id="7" name="Rectangle 6"/>
          <p:cNvSpPr/>
          <p:nvPr/>
        </p:nvSpPr>
        <p:spPr bwMode="auto">
          <a:xfrm>
            <a:off x="2286000" y="3377512"/>
            <a:ext cx="1676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4191000" y="3365156"/>
            <a:ext cx="2819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TextBox 8"/>
          <p:cNvSpPr txBox="1"/>
          <p:nvPr/>
        </p:nvSpPr>
        <p:spPr>
          <a:xfrm>
            <a:off x="3214909" y="2881068"/>
            <a:ext cx="1481496" cy="461665"/>
          </a:xfrm>
          <a:prstGeom prst="rect">
            <a:avLst/>
          </a:prstGeom>
          <a:solidFill>
            <a:schemeClr val="tx1"/>
          </a:solidFill>
        </p:spPr>
        <p:txBody>
          <a:bodyPr wrap="none" rtlCol="0">
            <a:spAutoFit/>
          </a:bodyPr>
          <a:lstStyle/>
          <a:p>
            <a:r>
              <a:rPr lang="en-US" sz="2400" dirty="0"/>
              <a:t>Net heating</a:t>
            </a:r>
          </a:p>
        </p:txBody>
      </p:sp>
      <p:sp>
        <p:nvSpPr>
          <p:cNvPr id="10" name="TextBox 9"/>
          <p:cNvSpPr txBox="1"/>
          <p:nvPr/>
        </p:nvSpPr>
        <p:spPr>
          <a:xfrm>
            <a:off x="4939458" y="2872601"/>
            <a:ext cx="1745992" cy="461665"/>
          </a:xfrm>
          <a:prstGeom prst="rect">
            <a:avLst/>
          </a:prstGeom>
          <a:solidFill>
            <a:schemeClr val="tx1"/>
          </a:solidFill>
        </p:spPr>
        <p:txBody>
          <a:bodyPr wrap="none" rtlCol="0">
            <a:spAutoFit/>
          </a:bodyPr>
          <a:lstStyle/>
          <a:p>
            <a:r>
              <a:rPr lang="en-US" sz="2400" dirty="0"/>
              <a:t>Dryness of 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xit" presetSubtype="10" fill="hold" grpId="1"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blinds(horizontal)">
                                      <p:cBhvr>
                                        <p:cTn id="2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lvl="0">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Simplified Penman</a:t>
            </a:r>
            <a:r>
              <a:rPr lang="en-US" sz="3600" b="1" kern="0" dirty="0">
                <a:solidFill>
                  <a:schemeClr val="tx2"/>
                </a:solidFill>
                <a:latin typeface="Arial" charset="0"/>
                <a:ea typeface="SimSun" pitchFamily="2" charset="-122"/>
                <a:cs typeface="+mj-cs"/>
              </a:rPr>
              <a:t>-</a:t>
            </a:r>
            <a:r>
              <a:rPr lang="en-US" sz="3600" b="1" kern="0" dirty="0" err="1">
                <a:solidFill>
                  <a:schemeClr val="tx2"/>
                </a:solidFill>
                <a:latin typeface="Arial" charset="0"/>
                <a:ea typeface="SimSun" pitchFamily="2" charset="-122"/>
                <a:cs typeface="+mj-cs"/>
              </a:rPr>
              <a:t>Monteith</a:t>
            </a:r>
            <a:r>
              <a:rPr lang="en-US" sz="3600" b="1" kern="0" dirty="0">
                <a:solidFill>
                  <a:schemeClr val="tx2"/>
                </a:solidFill>
                <a:latin typeface="Arial" charset="0"/>
                <a:ea typeface="SimSun" pitchFamily="2" charset="-122"/>
                <a:cs typeface="+mj-cs"/>
              </a:rPr>
              <a:t> </a:t>
            </a: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Eq.</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152400" y="5334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Priestley-Taylor Equation:</a:t>
            </a:r>
            <a:r>
              <a:rPr lang="en-US" sz="2000" b="1" kern="0" dirty="0">
                <a:latin typeface="Microsoft Sans Serif" pitchFamily="34" charset="0"/>
              </a:rPr>
              <a:t>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p>
          <a:p>
            <a:pPr marL="342900" indent="-342900" algn="l">
              <a:spcBef>
                <a:spcPct val="20000"/>
              </a:spcBef>
              <a:defRPr/>
            </a:pPr>
            <a:endParaRPr lang="en-US" sz="2000" b="1" kern="0" dirty="0">
              <a:solidFill>
                <a:schemeClr val="tx2"/>
              </a:solidFill>
              <a:latin typeface="Microsoft Sans Serif" pitchFamily="34" charset="0"/>
              <a:sym typeface="Symbol"/>
            </a:endParaRPr>
          </a:p>
          <a:p>
            <a:pPr marL="342900" indent="-342900" algn="l">
              <a:spcBef>
                <a:spcPct val="20000"/>
              </a:spcBef>
              <a:defRPr/>
            </a:pPr>
            <a:r>
              <a:rPr lang="en-US" sz="2000" b="1" kern="0" dirty="0">
                <a:solidFill>
                  <a:schemeClr val="tx2"/>
                </a:solidFill>
                <a:latin typeface="Microsoft Sans Serif" pitchFamily="34" charset="0"/>
                <a:sym typeface="Symbol"/>
              </a:rPr>
              <a:t>	</a:t>
            </a:r>
            <a:r>
              <a:rPr lang="en-US" sz="2000" b="1" kern="0" dirty="0">
                <a:latin typeface="Microsoft Sans Serif" pitchFamily="34" charset="0"/>
                <a:sym typeface="Symbol"/>
              </a:rPr>
              <a:t>where</a:t>
            </a:r>
            <a:r>
              <a:rPr lang="en-US" sz="2000" b="1" kern="0" dirty="0">
                <a:solidFill>
                  <a:schemeClr val="tx2"/>
                </a:solidFill>
                <a:latin typeface="Microsoft Sans Serif" pitchFamily="34" charset="0"/>
                <a:sym typeface="Symbol"/>
              </a:rPr>
              <a:t> </a:t>
            </a:r>
            <a:r>
              <a:rPr lang="el-GR" sz="2000" b="1" kern="0" dirty="0">
                <a:latin typeface="Microsoft Sans Serif" pitchFamily="34" charset="0"/>
                <a:sym typeface="Symbol"/>
              </a:rPr>
              <a:t></a:t>
            </a:r>
            <a:r>
              <a:rPr lang="en-US" sz="2000" b="1" kern="0" dirty="0">
                <a:latin typeface="Microsoft Sans Serif" pitchFamily="34" charset="0"/>
                <a:sym typeface="Symbol"/>
              </a:rPr>
              <a:t>=1.2-1.3 for wet surface, but varies with soil moisture. It ignores impacts of VPD and canopy resistance, and considers the effects of </a:t>
            </a:r>
            <a:r>
              <a:rPr lang="en-US" sz="2000" b="1" kern="0" dirty="0" err="1">
                <a:latin typeface="Microsoft Sans Serif" pitchFamily="34" charset="0"/>
                <a:sym typeface="Symbol"/>
              </a:rPr>
              <a:t>R</a:t>
            </a:r>
            <a:r>
              <a:rPr lang="en-US" sz="2000" b="1" kern="0" baseline="-25000" dirty="0" err="1">
                <a:latin typeface="Microsoft Sans Serif" pitchFamily="34" charset="0"/>
                <a:sym typeface="Symbol"/>
              </a:rPr>
              <a:t>n</a:t>
            </a:r>
            <a:r>
              <a:rPr lang="en-US" sz="2000" b="1" kern="0" dirty="0">
                <a:latin typeface="Microsoft Sans Serif" pitchFamily="34" charset="0"/>
                <a:sym typeface="Symbol"/>
              </a:rPr>
              <a:t> and T (through ).</a:t>
            </a:r>
          </a:p>
          <a:p>
            <a:pPr marL="342900" indent="-342900" algn="l">
              <a:spcBef>
                <a:spcPct val="20000"/>
              </a:spcBef>
              <a:defRPr/>
            </a:pPr>
            <a:endParaRPr lang="en-US" sz="1600" b="1" kern="0" dirty="0">
              <a:latin typeface="Microsoft Sans Serif" pitchFamily="34" charset="0"/>
              <a:sym typeface="Symbol"/>
            </a:endParaRPr>
          </a:p>
          <a:p>
            <a:pPr marL="342900" indent="-342900" algn="l">
              <a:spcBef>
                <a:spcPct val="20000"/>
              </a:spcBef>
              <a:defRPr/>
            </a:pPr>
            <a:endParaRPr lang="en-US" sz="1600" b="1" kern="0" dirty="0">
              <a:latin typeface="Microsoft Sans Serif" pitchFamily="34" charset="0"/>
              <a:sym typeface="Symbol"/>
            </a:endParaRPr>
          </a:p>
          <a:p>
            <a:pPr marL="342900" indent="-342900" algn="l">
              <a:spcBef>
                <a:spcPct val="20000"/>
              </a:spcBef>
              <a:buFont typeface="Arial" pitchFamily="34" charset="0"/>
              <a:buChar char="•"/>
              <a:defRPr/>
            </a:pPr>
            <a:r>
              <a:rPr lang="en-US" sz="2400" b="1" kern="0" dirty="0">
                <a:solidFill>
                  <a:srgbClr val="FF0000"/>
                </a:solidFill>
                <a:latin typeface="Microsoft Sans Serif" pitchFamily="34" charset="0"/>
                <a:sym typeface="Symbol"/>
              </a:rPr>
              <a:t>FAO Penman-</a:t>
            </a:r>
            <a:r>
              <a:rPr lang="en-US" sz="2400" b="1" kern="0" dirty="0" err="1">
                <a:solidFill>
                  <a:srgbClr val="FF0000"/>
                </a:solidFill>
                <a:latin typeface="Microsoft Sans Serif" pitchFamily="34" charset="0"/>
                <a:sym typeface="Symbol"/>
              </a:rPr>
              <a:t>Monteith</a:t>
            </a:r>
            <a:r>
              <a:rPr lang="en-US" sz="2400" b="1" kern="0" dirty="0">
                <a:solidFill>
                  <a:srgbClr val="FF0000"/>
                </a:solidFill>
                <a:latin typeface="Microsoft Sans Serif" pitchFamily="34" charset="0"/>
                <a:sym typeface="Symbol"/>
              </a:rPr>
              <a:t> Eq.</a:t>
            </a:r>
            <a:r>
              <a:rPr lang="en-US" sz="2000" b="1" kern="0" dirty="0">
                <a:solidFill>
                  <a:srgbClr val="FF0000"/>
                </a:solidFill>
                <a:latin typeface="Microsoft Sans Serif" pitchFamily="34" charset="0"/>
                <a:sym typeface="Symbol"/>
              </a:rPr>
              <a:t> </a:t>
            </a:r>
            <a:r>
              <a:rPr lang="en-US" sz="2000" b="1" kern="0" dirty="0">
                <a:latin typeface="Microsoft Sans Serif" pitchFamily="34" charset="0"/>
                <a:sym typeface="Symbol"/>
              </a:rPr>
              <a:t>for </a:t>
            </a:r>
            <a:r>
              <a:rPr lang="en-US" sz="2000" b="1" dirty="0"/>
              <a:t>the well-watered hypothetical grass reference crop (Allen et al. 1998):   u</a:t>
            </a:r>
            <a:r>
              <a:rPr lang="en-US" sz="2000" b="1" baseline="-25000" dirty="0"/>
              <a:t>2</a:t>
            </a:r>
            <a:r>
              <a:rPr lang="en-US" sz="2000" b="1" dirty="0"/>
              <a:t>=2m wind speed.</a:t>
            </a:r>
            <a:endParaRPr lang="en-US" sz="2000" b="1" kern="0" dirty="0">
              <a:latin typeface="Microsoft Sans Serif" pitchFamily="34" charset="0"/>
              <a:sym typeface="Symbol"/>
            </a:endParaRPr>
          </a:p>
          <a:p>
            <a:pPr marL="342900" indent="-342900" algn="l">
              <a:spcBef>
                <a:spcPct val="20000"/>
              </a:spcBef>
              <a:defRPr/>
            </a:pPr>
            <a:endParaRPr lang="en-US" sz="2000" b="1" kern="0" dirty="0">
              <a:latin typeface="Microsoft Sans Serif" pitchFamily="34" charset="0"/>
              <a:sym typeface="Symbol"/>
            </a:endParaRPr>
          </a:p>
          <a:p>
            <a:pPr marL="342900" indent="-342900" algn="l">
              <a:spcBef>
                <a:spcPct val="20000"/>
              </a:spcBef>
              <a:defRPr/>
            </a:pPr>
            <a:endParaRPr lang="en-US" sz="2000" b="1" kern="0" dirty="0">
              <a:latin typeface="Microsoft Sans Serif" pitchFamily="34" charset="0"/>
            </a:endParaRPr>
          </a:p>
        </p:txBody>
      </p:sp>
      <p:graphicFrame>
        <p:nvGraphicFramePr>
          <p:cNvPr id="7" name="Object 6"/>
          <p:cNvGraphicFramePr>
            <a:graphicFrameLocks noChangeAspect="1"/>
          </p:cNvGraphicFramePr>
          <p:nvPr/>
        </p:nvGraphicFramePr>
        <p:xfrm>
          <a:off x="3983182" y="1524000"/>
          <a:ext cx="3332018" cy="990600"/>
        </p:xfrm>
        <a:graphic>
          <a:graphicData uri="http://schemas.openxmlformats.org/presentationml/2006/ole">
            <mc:AlternateContent xmlns:mc="http://schemas.openxmlformats.org/markup-compatibility/2006">
              <mc:Choice xmlns:v="urn:schemas-microsoft-com:vml" Requires="v">
                <p:oleObj name="Equation" r:id="rId2" imgW="1409700" imgH="419100" progId="Equation.3">
                  <p:embed/>
                </p:oleObj>
              </mc:Choice>
              <mc:Fallback>
                <p:oleObj name="Equation" r:id="rId2" imgW="1409700" imgH="419100"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182" y="1524000"/>
                        <a:ext cx="3332018" cy="990600"/>
                      </a:xfrm>
                      <a:prstGeom prst="rect">
                        <a:avLst/>
                      </a:prstGeom>
                      <a:solidFill>
                        <a:schemeClr val="tx1"/>
                      </a:solidFill>
                    </p:spPr>
                  </p:pic>
                </p:oleObj>
              </mc:Fallback>
            </mc:AlternateContent>
          </a:graphicData>
        </a:graphic>
      </p:graphicFrame>
      <p:pic>
        <p:nvPicPr>
          <p:cNvPr id="7173" name="Picture 5" descr="http://www.fao.org/docrep/X0490E/x0490e05.gif"/>
          <p:cNvPicPr>
            <a:picLocks noChangeAspect="1" noChangeArrowheads="1"/>
          </p:cNvPicPr>
          <p:nvPr/>
        </p:nvPicPr>
        <p:blipFill>
          <a:blip r:embed="rId4" cstate="print"/>
          <a:srcRect/>
          <a:stretch>
            <a:fillRect/>
          </a:stretch>
        </p:blipFill>
        <p:spPr bwMode="auto">
          <a:xfrm>
            <a:off x="1752600" y="5081790"/>
            <a:ext cx="4876800" cy="1166610"/>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52400" y="381000"/>
            <a:ext cx="8721725" cy="602854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7433835" y="3962400"/>
            <a:ext cx="1405365" cy="609600"/>
          </a:xfrm>
          <a:prstGeom prst="rect">
            <a:avLst/>
          </a:prstGeom>
          <a:noFill/>
          <a:ln w="9525">
            <a:noFill/>
            <a:miter lim="800000"/>
            <a:headEnd/>
            <a:tailEnd/>
          </a:ln>
        </p:spPr>
      </p:pic>
      <p:sp>
        <p:nvSpPr>
          <p:cNvPr id="4" name="TextBox 3"/>
          <p:cNvSpPr txBox="1"/>
          <p:nvPr/>
        </p:nvSpPr>
        <p:spPr>
          <a:xfrm>
            <a:off x="480594" y="1066800"/>
            <a:ext cx="8268610" cy="461665"/>
          </a:xfrm>
          <a:prstGeom prst="rect">
            <a:avLst/>
          </a:prstGeom>
          <a:noFill/>
        </p:spPr>
        <p:txBody>
          <a:bodyPr wrap="none" rtlCol="0">
            <a:spAutoFit/>
          </a:bodyPr>
          <a:lstStyle/>
          <a:p>
            <a:r>
              <a:rPr lang="en-US" sz="2400" b="1"/>
              <a:t>(</a:t>
            </a:r>
            <a:r>
              <a:rPr lang="en-US" sz="2400" b="1">
                <a:solidFill>
                  <a:schemeClr val="tx2"/>
                </a:solidFill>
              </a:rPr>
              <a:t>Evapotranspiration </a:t>
            </a:r>
            <a:r>
              <a:rPr lang="en-US" sz="2400" b="1" dirty="0">
                <a:solidFill>
                  <a:schemeClr val="tx2"/>
                </a:solidFill>
              </a:rPr>
              <a:t>from a wet surface with unlimited water supply</a:t>
            </a:r>
            <a:r>
              <a:rPr lang="en-US" sz="2400" b="1"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84150" y="50800"/>
            <a:ext cx="8775700" cy="6807200"/>
          </a:xfrm>
          <a:prstGeom prst="rect">
            <a:avLst/>
          </a:prstGeom>
          <a:noFill/>
          <a:ln w="9525">
            <a:noFill/>
            <a:miter lim="800000"/>
            <a:headEnd/>
            <a:tailEnd/>
          </a:ln>
        </p:spPr>
      </p:pic>
      <p:sp>
        <p:nvSpPr>
          <p:cNvPr id="3" name="TextBox 2"/>
          <p:cNvSpPr txBox="1"/>
          <p:nvPr/>
        </p:nvSpPr>
        <p:spPr>
          <a:xfrm>
            <a:off x="1366848" y="3048000"/>
            <a:ext cx="3251211" cy="400110"/>
          </a:xfrm>
          <a:prstGeom prst="rect">
            <a:avLst/>
          </a:prstGeom>
          <a:noFill/>
        </p:spPr>
        <p:txBody>
          <a:bodyPr wrap="none" rtlCol="0">
            <a:spAutoFit/>
          </a:bodyPr>
          <a:lstStyle/>
          <a:p>
            <a:r>
              <a:rPr lang="en-US" sz="2000" b="1" dirty="0"/>
              <a:t>(for </a:t>
            </a:r>
            <a:r>
              <a:rPr lang="en-US" sz="2000" b="1" i="1" dirty="0"/>
              <a:t>U</a:t>
            </a:r>
            <a:r>
              <a:rPr lang="en-US" sz="2000" b="1" dirty="0"/>
              <a:t> and RH = constant case)</a:t>
            </a:r>
          </a:p>
        </p:txBody>
      </p:sp>
      <p:sp>
        <p:nvSpPr>
          <p:cNvPr id="4" name="TextBox 3"/>
          <p:cNvSpPr txBox="1"/>
          <p:nvPr/>
        </p:nvSpPr>
        <p:spPr>
          <a:xfrm>
            <a:off x="762000" y="5715000"/>
            <a:ext cx="4296369" cy="707886"/>
          </a:xfrm>
          <a:prstGeom prst="rect">
            <a:avLst/>
          </a:prstGeom>
          <a:noFill/>
        </p:spPr>
        <p:txBody>
          <a:bodyPr wrap="none" rtlCol="0">
            <a:spAutoFit/>
          </a:bodyPr>
          <a:lstStyle/>
          <a:p>
            <a:pPr algn="l"/>
            <a:r>
              <a:rPr lang="en-US" sz="2000" b="1" dirty="0">
                <a:solidFill>
                  <a:schemeClr val="tx2"/>
                </a:solidFill>
              </a:rPr>
              <a:t>Increased atmospheric demand for </a:t>
            </a:r>
          </a:p>
          <a:p>
            <a:pPr algn="l"/>
            <a:r>
              <a:rPr lang="en-US" sz="2000" b="1" dirty="0">
                <a:solidFill>
                  <a:schemeClr val="tx2"/>
                </a:solidFill>
              </a:rPr>
              <a:t>moisture </a:t>
            </a:r>
            <a:r>
              <a:rPr lang="en-US" sz="2000" b="1" dirty="0">
                <a:solidFill>
                  <a:schemeClr val="tx2"/>
                </a:solidFill>
                <a:sym typeface="Wingdings" pitchFamily="2" charset="2"/>
              </a:rPr>
              <a:t> potential drying and drought</a:t>
            </a:r>
            <a:endParaRPr lang="en-US" sz="20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9950" b="50736"/>
          <a:stretch/>
        </p:blipFill>
        <p:spPr>
          <a:xfrm>
            <a:off x="207042" y="1600199"/>
            <a:ext cx="8403558" cy="4661637"/>
          </a:xfrm>
          <a:prstGeom prst="rect">
            <a:avLst/>
          </a:prstGeom>
        </p:spPr>
      </p:pic>
      <p:sp>
        <p:nvSpPr>
          <p:cNvPr id="3" name="Rectangle 2"/>
          <p:cNvSpPr/>
          <p:nvPr/>
        </p:nvSpPr>
        <p:spPr>
          <a:xfrm>
            <a:off x="7438943" y="6412884"/>
            <a:ext cx="1577676" cy="307777"/>
          </a:xfrm>
          <a:prstGeom prst="rect">
            <a:avLst/>
          </a:prstGeom>
        </p:spPr>
        <p:txBody>
          <a:bodyPr wrap="none">
            <a:spAutoFit/>
          </a:bodyPr>
          <a:lstStyle/>
          <a:p>
            <a:pPr algn="l"/>
            <a:r>
              <a:rPr lang="en-US" sz="1400" b="1" dirty="0"/>
              <a:t>Zhao and Dai (2015)</a:t>
            </a:r>
          </a:p>
        </p:txBody>
      </p:sp>
      <p:sp>
        <p:nvSpPr>
          <p:cNvPr id="4" name="Rectangle 3"/>
          <p:cNvSpPr/>
          <p:nvPr/>
        </p:nvSpPr>
        <p:spPr>
          <a:xfrm>
            <a:off x="304800" y="-74950"/>
            <a:ext cx="8839200" cy="1446550"/>
          </a:xfrm>
          <a:prstGeom prst="rect">
            <a:avLst/>
          </a:prstGeom>
        </p:spPr>
        <p:txBody>
          <a:bodyPr wrap="square">
            <a:spAutoFit/>
          </a:bodyPr>
          <a:lstStyle/>
          <a:p>
            <a:pPr algn="l"/>
            <a:endParaRPr lang="en-US" sz="3200" dirty="0">
              <a:solidFill>
                <a:srgbClr val="FF0000"/>
              </a:solidFill>
            </a:endParaRPr>
          </a:p>
          <a:p>
            <a:r>
              <a:rPr lang="en-US" sz="3200" dirty="0">
                <a:solidFill>
                  <a:srgbClr val="FF0000"/>
                </a:solidFill>
              </a:rPr>
              <a:t>Model Projected PET Change (%)</a:t>
            </a:r>
          </a:p>
          <a:p>
            <a:pPr algn="l"/>
            <a:r>
              <a:rPr lang="en-US" sz="2400" dirty="0"/>
              <a:t>2070-2099 minus 1970-1999, 14 CMIP5 model average, RCP4.5 scenario</a:t>
            </a:r>
          </a:p>
        </p:txBody>
      </p:sp>
    </p:spTree>
    <p:extLst>
      <p:ext uri="{BB962C8B-B14F-4D97-AF65-F5344CB8AC3E}">
        <p14:creationId xmlns:p14="http://schemas.microsoft.com/office/powerpoint/2010/main" val="1378486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lvl="0">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Observations of E</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76200" y="3048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Eddy Covariance (EC) Method:</a:t>
            </a:r>
            <a:r>
              <a:rPr lang="en-US" sz="2000" b="1" kern="0" dirty="0">
                <a:latin typeface="Microsoft Sans Serif" pitchFamily="34" charset="0"/>
              </a:rPr>
              <a:t> </a:t>
            </a:r>
            <a:r>
              <a:rPr lang="en-US" sz="1800" b="1" kern="0" dirty="0">
                <a:latin typeface="Microsoft Sans Serif" pitchFamily="34" charset="0"/>
              </a:rPr>
              <a:t>It measures SH and LH fluxes from their covariance with vertical velocity using rapid response sensors at frequencies ≥10Hz.  First used by Australian scientists in the 1950s, now used at 500+ FLUXNET sites. Error range: 5-20%.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endParaRPr lang="en-US" sz="2000" b="1" kern="0" dirty="0">
              <a:latin typeface="Microsoft Sans Serif" pitchFamily="34" charset="0"/>
            </a:endParaRPr>
          </a:p>
        </p:txBody>
      </p:sp>
      <p:pic>
        <p:nvPicPr>
          <p:cNvPr id="7172" name="Picture 4"/>
          <p:cNvPicPr>
            <a:picLocks noChangeAspect="1" noChangeArrowheads="1"/>
          </p:cNvPicPr>
          <p:nvPr/>
        </p:nvPicPr>
        <p:blipFill>
          <a:blip r:embed="rId2" cstate="print"/>
          <a:srcRect/>
          <a:stretch>
            <a:fillRect/>
          </a:stretch>
        </p:blipFill>
        <p:spPr bwMode="auto">
          <a:xfrm>
            <a:off x="685800" y="2133600"/>
            <a:ext cx="8077200" cy="4651234"/>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3810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304800" y="1371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Overview of the Global Hydrological Cycle: </a:t>
            </a:r>
          </a:p>
          <a:p>
            <a:pPr marL="342900" indent="-342900" algn="l">
              <a:spcBef>
                <a:spcPct val="20000"/>
              </a:spcBef>
              <a:defRPr/>
            </a:pPr>
            <a:r>
              <a:rPr lang="en-US" sz="2400" b="1" kern="0" dirty="0">
                <a:latin typeface="Microsoft Sans Serif" pitchFamily="34" charset="0"/>
              </a:rPr>
              <a:t>		Reservoirs, fluxes, and water balances – very brief. </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chemeClr val="bg1"/>
                </a:solidFill>
                <a:latin typeface="Microsoft Sans Serif" pitchFamily="34" charset="0"/>
              </a:rPr>
              <a:t>Evapotranspiration</a:t>
            </a:r>
            <a:endParaRPr lang="en-US" sz="24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Precipitation </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Runoff</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lvl="0">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Observations of E (cont’d)</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5" name="Rectangle 3"/>
          <p:cNvSpPr txBox="1">
            <a:spLocks noChangeArrowheads="1"/>
          </p:cNvSpPr>
          <p:nvPr/>
        </p:nvSpPr>
        <p:spPr bwMode="auto">
          <a:xfrm>
            <a:off x="76200" y="3048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Energy Balance Bowen Ratio (BR) Method:</a:t>
            </a:r>
            <a:r>
              <a:rPr lang="en-US" sz="2000" b="1" kern="0" dirty="0">
                <a:latin typeface="Microsoft Sans Serif" pitchFamily="34" charset="0"/>
              </a:rPr>
              <a:t> </a:t>
            </a:r>
            <a:r>
              <a:rPr lang="en-US" sz="1800" b="1" kern="0" dirty="0">
                <a:latin typeface="Microsoft Sans Serif" pitchFamily="34" charset="0"/>
              </a:rPr>
              <a:t>It uses measurements of vertical gradients of T and q to partition the available energy into sensible (H) and latent (</a:t>
            </a:r>
            <a:r>
              <a:rPr lang="en-US" sz="1800" b="1" kern="0" dirty="0">
                <a:latin typeface="Microsoft Sans Serif" pitchFamily="34" charset="0"/>
                <a:sym typeface="Symbol"/>
              </a:rPr>
              <a:t>E) heat fluxes</a:t>
            </a:r>
            <a:r>
              <a:rPr lang="en-US" sz="1800" b="1" kern="0" dirty="0">
                <a:latin typeface="Microsoft Sans Serif" pitchFamily="34" charset="0"/>
              </a:rPr>
              <a:t>. Suitable for short vegetation. </a:t>
            </a: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r>
              <a:rPr lang="en-US" sz="1800" b="1" kern="0" dirty="0">
                <a:latin typeface="Microsoft Sans Serif" pitchFamily="34" charset="0"/>
              </a:rPr>
              <a:t>	</a:t>
            </a:r>
            <a:r>
              <a:rPr lang="en-US" sz="2000" b="1" kern="0" dirty="0">
                <a:latin typeface="Microsoft Sans Serif" pitchFamily="34" charset="0"/>
              </a:rPr>
              <a:t>The </a:t>
            </a:r>
            <a:r>
              <a:rPr lang="en-US" sz="2000" b="1" kern="0" dirty="0">
                <a:solidFill>
                  <a:schemeClr val="tx2"/>
                </a:solidFill>
                <a:latin typeface="Microsoft Sans Serif" pitchFamily="34" charset="0"/>
              </a:rPr>
              <a:t>Bowen Ratio</a:t>
            </a:r>
            <a:r>
              <a:rPr lang="en-US" sz="2000" b="1" kern="0" dirty="0">
                <a:latin typeface="Microsoft Sans Serif" pitchFamily="34" charset="0"/>
              </a:rPr>
              <a:t> </a:t>
            </a:r>
            <a:r>
              <a:rPr lang="en-US" sz="2000" b="1" kern="0" dirty="0">
                <a:solidFill>
                  <a:schemeClr val="tx2"/>
                </a:solidFill>
                <a:latin typeface="Microsoft Sans Serif" pitchFamily="34" charset="0"/>
              </a:rPr>
              <a:t>(B</a:t>
            </a:r>
            <a:r>
              <a:rPr lang="en-US" sz="1400" b="1" kern="0" dirty="0">
                <a:solidFill>
                  <a:schemeClr val="tx2"/>
                </a:solidFill>
                <a:latin typeface="Microsoft Sans Serif" pitchFamily="34" charset="0"/>
              </a:rPr>
              <a:t>o</a:t>
            </a:r>
            <a:r>
              <a:rPr lang="en-US" sz="2000" b="1" kern="0" dirty="0">
                <a:solidFill>
                  <a:schemeClr val="tx2"/>
                </a:solidFill>
                <a:latin typeface="Microsoft Sans Serif" pitchFamily="34" charset="0"/>
                <a:sym typeface="Symbol"/>
              </a:rPr>
              <a:t>)</a:t>
            </a:r>
            <a:r>
              <a:rPr lang="en-US" sz="2000" b="1" kern="0" dirty="0">
                <a:latin typeface="Microsoft Sans Serif" pitchFamily="34" charset="0"/>
                <a:sym typeface="Symbol"/>
              </a:rPr>
              <a:t> is estimated as</a:t>
            </a:r>
            <a:endParaRPr lang="en-US" sz="1800" b="1" kern="0" dirty="0">
              <a:latin typeface="Microsoft Sans Serif" pitchFamily="34" charset="0"/>
              <a:sym typeface="Symbol"/>
            </a:endParaRPr>
          </a:p>
          <a:p>
            <a:pPr marL="342900" indent="-342900" algn="l">
              <a:spcBef>
                <a:spcPct val="20000"/>
              </a:spcBef>
              <a:defRPr/>
            </a:pPr>
            <a:r>
              <a:rPr lang="en-US" sz="1800" b="1" kern="0" dirty="0">
                <a:latin typeface="Microsoft Sans Serif" pitchFamily="34" charset="0"/>
                <a:sym typeface="Symbol"/>
              </a:rPr>
              <a:t>		</a:t>
            </a:r>
          </a:p>
          <a:p>
            <a:pPr marL="342900" indent="-342900" algn="l">
              <a:spcBef>
                <a:spcPct val="20000"/>
              </a:spcBef>
              <a:defRPr/>
            </a:pPr>
            <a:r>
              <a:rPr lang="en-US" sz="1800" b="1" kern="0" dirty="0">
                <a:latin typeface="Microsoft Sans Serif" pitchFamily="34" charset="0"/>
                <a:sym typeface="Symbol"/>
              </a:rPr>
              <a:t>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The T and q gradients may be small, which could lead to large errors in </a:t>
            </a:r>
            <a:r>
              <a:rPr lang="en-US" sz="1800" b="1" kern="0" dirty="0">
                <a:latin typeface="Microsoft Sans Serif" pitchFamily="34" charset="0"/>
                <a:sym typeface="Symbol"/>
              </a:rPr>
              <a:t>.</a:t>
            </a: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E is then estimated from the </a:t>
            </a:r>
            <a:r>
              <a:rPr lang="en-US" sz="2400" b="1" kern="0" dirty="0">
                <a:solidFill>
                  <a:schemeClr val="tx2"/>
                </a:solidFill>
                <a:latin typeface="Microsoft Sans Serif" pitchFamily="34" charset="0"/>
              </a:rPr>
              <a:t>surface energy balance equation</a:t>
            </a:r>
            <a:r>
              <a:rPr lang="en-US" sz="2000" b="1" kern="0" dirty="0">
                <a:latin typeface="Microsoft Sans Serif" pitchFamily="34" charset="0"/>
              </a:rPr>
              <a:t>: </a:t>
            </a: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r>
              <a:rPr lang="en-US" sz="2000" b="1" kern="0" dirty="0">
                <a:solidFill>
                  <a:schemeClr val="tx2"/>
                </a:solidFill>
                <a:latin typeface="Microsoft Sans Serif" pitchFamily="34" charset="0"/>
              </a:rPr>
              <a:t>	</a:t>
            </a:r>
            <a:endParaRPr lang="en-US" sz="2000" b="1" kern="0" dirty="0">
              <a:latin typeface="Microsoft Sans Serif" pitchFamily="34" charset="0"/>
            </a:endParaRPr>
          </a:p>
        </p:txBody>
      </p:sp>
      <p:graphicFrame>
        <p:nvGraphicFramePr>
          <p:cNvPr id="6" name="Object 5"/>
          <p:cNvGraphicFramePr>
            <a:graphicFrameLocks noChangeAspect="1"/>
          </p:cNvGraphicFramePr>
          <p:nvPr/>
        </p:nvGraphicFramePr>
        <p:xfrm>
          <a:off x="2914650" y="2779713"/>
          <a:ext cx="3517900" cy="1030287"/>
        </p:xfrm>
        <a:graphic>
          <a:graphicData uri="http://schemas.openxmlformats.org/presentationml/2006/ole">
            <mc:AlternateContent xmlns:mc="http://schemas.openxmlformats.org/markup-compatibility/2006">
              <mc:Choice xmlns:v="urn:schemas-microsoft-com:vml" Requires="v">
                <p:oleObj name="Equation" r:id="rId2" imgW="1562100" imgH="457200" progId="Equation.3">
                  <p:embed/>
                </p:oleObj>
              </mc:Choice>
              <mc:Fallback>
                <p:oleObj name="Equation" r:id="rId2" imgW="1562100" imgH="457200" progId="Equation.3">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2779713"/>
                        <a:ext cx="3517900" cy="1030287"/>
                      </a:xfrm>
                      <a:prstGeom prst="rect">
                        <a:avLst/>
                      </a:prstGeom>
                      <a:solidFill>
                        <a:schemeClr val="tx1"/>
                      </a:solidFill>
                    </p:spPr>
                  </p:pic>
                </p:oleObj>
              </mc:Fallback>
            </mc:AlternateContent>
          </a:graphicData>
        </a:graphic>
      </p:graphicFrame>
      <p:graphicFrame>
        <p:nvGraphicFramePr>
          <p:cNvPr id="7" name="Object 6"/>
          <p:cNvGraphicFramePr>
            <a:graphicFrameLocks noChangeAspect="1"/>
          </p:cNvGraphicFramePr>
          <p:nvPr/>
        </p:nvGraphicFramePr>
        <p:xfrm>
          <a:off x="752475" y="5410200"/>
          <a:ext cx="7173913" cy="838200"/>
        </p:xfrm>
        <a:graphic>
          <a:graphicData uri="http://schemas.openxmlformats.org/presentationml/2006/ole">
            <mc:AlternateContent xmlns:mc="http://schemas.openxmlformats.org/markup-compatibility/2006">
              <mc:Choice xmlns:v="urn:schemas-microsoft-com:vml" Requires="v">
                <p:oleObj name="Equation" r:id="rId4" imgW="3695700" imgH="431800" progId="Equation.3">
                  <p:embed/>
                </p:oleObj>
              </mc:Choice>
              <mc:Fallback>
                <p:oleObj name="Equation" r:id="rId4" imgW="3695700" imgH="43180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 y="5410200"/>
                        <a:ext cx="7173913" cy="838200"/>
                      </a:xfrm>
                      <a:prstGeom prst="rect">
                        <a:avLst/>
                      </a:prstGeom>
                      <a:solidFill>
                        <a:schemeClr val="tx1"/>
                      </a:solidFill>
                    </p:spPr>
                  </p:pic>
                </p:oleObj>
              </mc:Fallback>
            </mc:AlternateContent>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9400" y="6477000"/>
            <a:ext cx="1905000" cy="457200"/>
          </a:xfrm>
        </p:spPr>
        <p:txBody>
          <a:bodyPr/>
          <a:lstStyle/>
          <a:p>
            <a:pPr>
              <a:defRPr/>
            </a:pPr>
            <a:fld id="{A49640CD-6733-4245-94CF-37DCF0A05FFE}" type="slidenum">
              <a:rPr lang="en-US" smtClean="0">
                <a:solidFill>
                  <a:srgbClr val="000000"/>
                </a:solidFill>
              </a:rPr>
              <a:pPr>
                <a:defRPr/>
              </a:pPr>
              <a:t>31</a:t>
            </a:fld>
            <a:endParaRPr lang="en-US">
              <a:solidFill>
                <a:srgbClr val="000000"/>
              </a:solidFill>
            </a:endParaRPr>
          </a:p>
        </p:txBody>
      </p:sp>
      <p:grpSp>
        <p:nvGrpSpPr>
          <p:cNvPr id="3" name="Group 5"/>
          <p:cNvGrpSpPr/>
          <p:nvPr/>
        </p:nvGrpSpPr>
        <p:grpSpPr>
          <a:xfrm>
            <a:off x="2719416" y="533400"/>
            <a:ext cx="5738784" cy="6267451"/>
            <a:chOff x="1957416" y="685800"/>
            <a:chExt cx="5738784" cy="6267451"/>
          </a:xfrm>
        </p:grpSpPr>
        <p:pic>
          <p:nvPicPr>
            <p:cNvPr id="45058" name="Picture 2" descr="http://www.fao.org/docrep/X0490E/x0490e04.jpg"/>
            <p:cNvPicPr>
              <a:picLocks noChangeAspect="1" noChangeArrowheads="1"/>
            </p:cNvPicPr>
            <p:nvPr/>
          </p:nvPicPr>
          <p:blipFill>
            <a:blip r:embed="rId2" cstate="print"/>
            <a:srcRect/>
            <a:stretch>
              <a:fillRect/>
            </a:stretch>
          </p:blipFill>
          <p:spPr bwMode="auto">
            <a:xfrm>
              <a:off x="1981200" y="2667000"/>
              <a:ext cx="5715000" cy="2276475"/>
            </a:xfrm>
            <a:prstGeom prst="rect">
              <a:avLst/>
            </a:prstGeom>
            <a:noFill/>
          </p:spPr>
        </p:pic>
        <p:pic>
          <p:nvPicPr>
            <p:cNvPr id="45060" name="Picture 4" descr="http://www.fao.org/docrep/X0490E/x0490e03.jpg"/>
            <p:cNvPicPr>
              <a:picLocks noChangeAspect="1" noChangeArrowheads="1"/>
            </p:cNvPicPr>
            <p:nvPr/>
          </p:nvPicPr>
          <p:blipFill>
            <a:blip r:embed="rId3" cstate="print"/>
            <a:srcRect/>
            <a:stretch>
              <a:fillRect/>
            </a:stretch>
          </p:blipFill>
          <p:spPr bwMode="auto">
            <a:xfrm>
              <a:off x="1957416" y="685800"/>
              <a:ext cx="5715000" cy="1990725"/>
            </a:xfrm>
            <a:prstGeom prst="rect">
              <a:avLst/>
            </a:prstGeom>
            <a:noFill/>
          </p:spPr>
        </p:pic>
        <p:pic>
          <p:nvPicPr>
            <p:cNvPr id="45062" name="Picture 6" descr="http://www.fao.org/docrep/X0490E/x0490e05.jpg"/>
            <p:cNvPicPr>
              <a:picLocks noChangeAspect="1" noChangeArrowheads="1"/>
            </p:cNvPicPr>
            <p:nvPr/>
          </p:nvPicPr>
          <p:blipFill>
            <a:blip r:embed="rId4" cstate="print"/>
            <a:srcRect/>
            <a:stretch>
              <a:fillRect/>
            </a:stretch>
          </p:blipFill>
          <p:spPr bwMode="auto">
            <a:xfrm>
              <a:off x="1981200" y="4953000"/>
              <a:ext cx="5715000" cy="2000251"/>
            </a:xfrm>
            <a:prstGeom prst="rect">
              <a:avLst/>
            </a:prstGeom>
            <a:noFill/>
          </p:spPr>
        </p:pic>
      </p:grpSp>
      <p:sp>
        <p:nvSpPr>
          <p:cNvPr id="7" name="TextBox 6"/>
          <p:cNvSpPr txBox="1"/>
          <p:nvPr/>
        </p:nvSpPr>
        <p:spPr>
          <a:xfrm>
            <a:off x="334425" y="971490"/>
            <a:ext cx="2484975" cy="400110"/>
          </a:xfrm>
          <a:prstGeom prst="rect">
            <a:avLst/>
          </a:prstGeom>
          <a:noFill/>
        </p:spPr>
        <p:txBody>
          <a:bodyPr wrap="none" rtlCol="0">
            <a:spAutoFit/>
          </a:bodyPr>
          <a:lstStyle/>
          <a:p>
            <a:r>
              <a:rPr lang="en-US" sz="2000" b="1" dirty="0">
                <a:solidFill>
                  <a:srgbClr val="FF3300"/>
                </a:solidFill>
              </a:rPr>
              <a:t>PE over grass ref. crop</a:t>
            </a:r>
          </a:p>
        </p:txBody>
      </p:sp>
      <p:sp>
        <p:nvSpPr>
          <p:cNvPr id="8" name="TextBox 7"/>
          <p:cNvSpPr txBox="1"/>
          <p:nvPr/>
        </p:nvSpPr>
        <p:spPr>
          <a:xfrm>
            <a:off x="342669" y="2971800"/>
            <a:ext cx="2646878" cy="400110"/>
          </a:xfrm>
          <a:prstGeom prst="rect">
            <a:avLst/>
          </a:prstGeom>
          <a:noFill/>
        </p:spPr>
        <p:txBody>
          <a:bodyPr wrap="none" rtlCol="0">
            <a:spAutoFit/>
          </a:bodyPr>
          <a:lstStyle/>
          <a:p>
            <a:r>
              <a:rPr lang="en-US" sz="2000" b="1" dirty="0">
                <a:solidFill>
                  <a:srgbClr val="FF3300"/>
                </a:solidFill>
              </a:rPr>
              <a:t>E over well watered crop</a:t>
            </a:r>
          </a:p>
        </p:txBody>
      </p:sp>
      <p:sp>
        <p:nvSpPr>
          <p:cNvPr id="9" name="TextBox 8"/>
          <p:cNvSpPr txBox="1"/>
          <p:nvPr/>
        </p:nvSpPr>
        <p:spPr>
          <a:xfrm>
            <a:off x="231946" y="5010090"/>
            <a:ext cx="2739854" cy="400110"/>
          </a:xfrm>
          <a:prstGeom prst="rect">
            <a:avLst/>
          </a:prstGeom>
          <a:noFill/>
        </p:spPr>
        <p:txBody>
          <a:bodyPr wrap="none" rtlCol="0">
            <a:spAutoFit/>
          </a:bodyPr>
          <a:lstStyle/>
          <a:p>
            <a:r>
              <a:rPr lang="en-US" sz="2000" b="1" dirty="0">
                <a:solidFill>
                  <a:srgbClr val="FF3300"/>
                </a:solidFill>
              </a:rPr>
              <a:t>E over a natural land area</a:t>
            </a:r>
          </a:p>
        </p:txBody>
      </p:sp>
      <p:sp>
        <p:nvSpPr>
          <p:cNvPr id="10"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Potential vs. Actual 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gure 1. Mean Annual Potential Evapotranspiration. Source: UNEP World Atlas of Desertification"/>
          <p:cNvPicPr>
            <a:picLocks noChangeAspect="1" noChangeArrowheads="1"/>
          </p:cNvPicPr>
          <p:nvPr/>
        </p:nvPicPr>
        <p:blipFill>
          <a:blip r:embed="rId2" cstate="print"/>
          <a:srcRect l="2521" t="4091" r="6723" b="8635"/>
          <a:stretch>
            <a:fillRect/>
          </a:stretch>
        </p:blipFill>
        <p:spPr bwMode="auto">
          <a:xfrm>
            <a:off x="152400" y="1219200"/>
            <a:ext cx="8872538" cy="5257800"/>
          </a:xfrm>
          <a:prstGeom prst="rect">
            <a:avLst/>
          </a:prstGeom>
          <a:noFill/>
        </p:spPr>
      </p:pic>
      <p:sp>
        <p:nvSpPr>
          <p:cNvPr id="3" name="Rectangle 2"/>
          <p:cNvSpPr txBox="1">
            <a:spLocks noChangeArrowheads="1"/>
          </p:cNvSpPr>
          <p:nvPr/>
        </p:nvSpPr>
        <p:spPr>
          <a:xfrm>
            <a:off x="0" y="76200"/>
            <a:ext cx="90678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Annual Potential Evapotranspiration (mm/yr  </a:t>
            </a:r>
            <a:r>
              <a:rPr lang="en-US" sz="2400" b="1" kern="0" dirty="0">
                <a:solidFill>
                  <a:srgbClr val="FF3300"/>
                </a:solidFill>
                <a:latin typeface="Arial" charset="0"/>
                <a:ea typeface="SimSun" pitchFamily="2" charset="-122"/>
              </a:rPr>
              <a:t>Source: UNEP</a:t>
            </a:r>
            <a:r>
              <a:rPr lang="en-US" sz="3600" b="1" kern="0" dirty="0">
                <a:solidFill>
                  <a:srgbClr val="FF3300"/>
                </a:solidFill>
                <a:latin typeface="Arial" charset="0"/>
                <a:ea typeface="SimSun" pitchFamily="2" charset="-122"/>
              </a:rPr>
              <a:t>)   </a:t>
            </a:r>
          </a:p>
        </p:txBody>
      </p:sp>
      <p:sp>
        <p:nvSpPr>
          <p:cNvPr id="4" name="Rectangle 3"/>
          <p:cNvSpPr/>
          <p:nvPr/>
        </p:nvSpPr>
        <p:spPr>
          <a:xfrm>
            <a:off x="3276600" y="6000690"/>
            <a:ext cx="5715000" cy="400110"/>
          </a:xfrm>
          <a:prstGeom prst="rect">
            <a:avLst/>
          </a:prstGeom>
        </p:spPr>
        <p:txBody>
          <a:bodyPr wrap="square">
            <a:spAutoFit/>
          </a:bodyPr>
          <a:lstStyle/>
          <a:p>
            <a:r>
              <a:rPr lang="en-US" sz="2000" b="1" dirty="0"/>
              <a:t>PET represents atmospheric demand for moisture.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76200"/>
            <a:ext cx="8839200" cy="838200"/>
          </a:xfrm>
          <a:prstGeom prst="rect">
            <a:avLst/>
          </a:prstGeom>
          <a:noFill/>
          <a:ln w="9525">
            <a:noFill/>
            <a:miter lim="800000"/>
            <a:headEnd/>
            <a:tailEnd/>
          </a:ln>
        </p:spPr>
        <p:txBody>
          <a:bodyPr anchor="ctr"/>
          <a:lstStyle/>
          <a:p>
            <a:pPr>
              <a:defRPr/>
            </a:pPr>
            <a:r>
              <a:rPr lang="en-US" sz="4000" b="1" kern="0" dirty="0">
                <a:solidFill>
                  <a:schemeClr val="tx2"/>
                </a:solidFill>
                <a:effectLst>
                  <a:outerShdw blurRad="50800" dist="38100" dir="2700000" algn="tl" rotWithShape="0">
                    <a:prstClr val="black">
                      <a:alpha val="40000"/>
                    </a:prstClr>
                  </a:outerShdw>
                </a:effectLst>
                <a:ea typeface="+mj-ea"/>
                <a:cs typeface="+mj-cs"/>
              </a:rPr>
              <a:t>Actual Surface Evaporation Distribution</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33</a:t>
            </a:fld>
            <a:endParaRPr lang="en-US" dirty="0"/>
          </a:p>
        </p:txBody>
      </p:sp>
      <p:pic>
        <p:nvPicPr>
          <p:cNvPr id="6" name="Picture 5" descr="a.png"/>
          <p:cNvPicPr>
            <a:picLocks noChangeAspect="1"/>
          </p:cNvPicPr>
          <p:nvPr/>
        </p:nvPicPr>
        <p:blipFill>
          <a:blip r:embed="rId2" cstate="print"/>
          <a:stretch>
            <a:fillRect/>
          </a:stretch>
        </p:blipFill>
        <p:spPr>
          <a:xfrm>
            <a:off x="0" y="1074631"/>
            <a:ext cx="9144000" cy="4708737"/>
          </a:xfrm>
          <a:prstGeom prst="rect">
            <a:avLst/>
          </a:prstGeom>
        </p:spPr>
      </p:pic>
    </p:spTree>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76200" y="1548825"/>
            <a:ext cx="8763000" cy="2554545"/>
          </a:xfrm>
          <a:prstGeom prst="rect">
            <a:avLst/>
          </a:prstGeom>
        </p:spPr>
        <p:txBody>
          <a:bodyPr wrap="square">
            <a:spAutoFit/>
          </a:bodyPr>
          <a:lstStyle/>
          <a:p>
            <a:r>
              <a:rPr lang="en-US" sz="3200" b="1" dirty="0">
                <a:solidFill>
                  <a:schemeClr val="tx2"/>
                </a:solidFill>
                <a:hlinkClick r:id="rId2"/>
              </a:rPr>
              <a:t>Movie 1:   Earth: The Water Planet</a:t>
            </a:r>
            <a:endParaRPr lang="en-US" sz="3200" b="1" dirty="0">
              <a:solidFill>
                <a:schemeClr val="tx2"/>
              </a:solidFill>
            </a:endParaRPr>
          </a:p>
          <a:p>
            <a:endParaRPr lang="en-US" sz="3200" b="1" dirty="0">
              <a:solidFill>
                <a:schemeClr val="tx2"/>
              </a:solidFill>
              <a:hlinkClick r:id="rId3"/>
            </a:endParaRPr>
          </a:p>
          <a:p>
            <a:endParaRPr lang="en-US" sz="3200" b="1" dirty="0">
              <a:solidFill>
                <a:schemeClr val="tx2"/>
              </a:solidFill>
              <a:hlinkClick r:id="rId3"/>
            </a:endParaRPr>
          </a:p>
          <a:p>
            <a:r>
              <a:rPr lang="en-US" sz="3200" b="1" dirty="0">
                <a:solidFill>
                  <a:schemeClr val="tx2"/>
                </a:solidFill>
                <a:hlinkClick r:id="rId4"/>
              </a:rPr>
              <a:t>Movie 2:  The Water Cycle</a:t>
            </a:r>
            <a:endParaRPr lang="en-US" sz="3200" b="1" dirty="0">
              <a:solidFill>
                <a:schemeClr val="tx2"/>
              </a:solidFill>
              <a:hlinkClick r:id="rId3"/>
            </a:endParaRPr>
          </a:p>
          <a:p>
            <a:endParaRPr lang="en-US" sz="3200" b="1" dirty="0">
              <a:solidFill>
                <a:schemeClr val="tx2"/>
              </a:solidFill>
              <a:hlinkClick r:id="rId3"/>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Precipitation</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35</a:t>
            </a:fld>
            <a:endParaRPr lang="en-US" dirty="0">
              <a:solidFill>
                <a:schemeClr val="bg2"/>
              </a:solidFill>
            </a:endParaRPr>
          </a:p>
        </p:txBody>
      </p:sp>
      <p:sp>
        <p:nvSpPr>
          <p:cNvPr id="6" name="Rectangle 3"/>
          <p:cNvSpPr txBox="1">
            <a:spLocks noChangeArrowheads="1"/>
          </p:cNvSpPr>
          <p:nvPr/>
        </p:nvSpPr>
        <p:spPr bwMode="auto">
          <a:xfrm>
            <a:off x="152400" y="762000"/>
            <a:ext cx="8915400" cy="5562600"/>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Formation:</a:t>
            </a:r>
          </a:p>
          <a:p>
            <a:pPr marL="342900" indent="-342900" algn="l">
              <a:spcBef>
                <a:spcPct val="20000"/>
              </a:spcBef>
              <a:buFontTx/>
              <a:buChar char="-"/>
              <a:defRPr/>
            </a:pPr>
            <a:r>
              <a:rPr lang="en-US" sz="1800" kern="0" dirty="0">
                <a:latin typeface="Microsoft Sans Serif" pitchFamily="34" charset="0"/>
              </a:rPr>
              <a:t>When air cools (e.g., due to ascending), water vapor can become saturated and  condense on tiny particles (condensation nuclei) such as dust, ice, or salt. This forms clouds</a:t>
            </a:r>
          </a:p>
          <a:p>
            <a:pPr marL="342900" indent="-342900" algn="l">
              <a:spcBef>
                <a:spcPct val="20000"/>
              </a:spcBef>
              <a:buFontTx/>
              <a:buChar char="-"/>
              <a:defRPr/>
            </a:pPr>
            <a:endParaRPr lang="en-US" sz="1200" kern="0" dirty="0">
              <a:latin typeface="Microsoft Sans Serif" pitchFamily="34" charset="0"/>
            </a:endParaRPr>
          </a:p>
          <a:p>
            <a:pPr marL="342900" indent="-342900" algn="l">
              <a:spcBef>
                <a:spcPct val="20000"/>
              </a:spcBef>
              <a:buFontTx/>
              <a:buChar char="-"/>
              <a:defRPr/>
            </a:pPr>
            <a:r>
              <a:rPr lang="en-US" sz="1800" kern="0" dirty="0">
                <a:latin typeface="Microsoft Sans Serif" pitchFamily="34" charset="0"/>
              </a:rPr>
              <a:t>Small cloud droplets combine to form larger droplets (coalescence) </a:t>
            </a:r>
          </a:p>
          <a:p>
            <a:pPr marL="342900" indent="-342900" algn="l">
              <a:spcBef>
                <a:spcPct val="20000"/>
              </a:spcBef>
              <a:buFontTx/>
              <a:buChar char="-"/>
              <a:defRPr/>
            </a:pPr>
            <a:endParaRPr lang="en-US" sz="1200" kern="0" dirty="0">
              <a:latin typeface="Microsoft Sans Serif" pitchFamily="34" charset="0"/>
            </a:endParaRPr>
          </a:p>
          <a:p>
            <a:pPr marL="342900" indent="-342900" algn="l">
              <a:spcBef>
                <a:spcPct val="20000"/>
              </a:spcBef>
              <a:buFontTx/>
              <a:buChar char="-"/>
              <a:defRPr/>
            </a:pPr>
            <a:r>
              <a:rPr lang="en-US" sz="1800" kern="0" dirty="0">
                <a:latin typeface="Microsoft Sans Serif" pitchFamily="34" charset="0"/>
              </a:rPr>
              <a:t>Some of the droplets collide to form even larger raindrops that can fall out of the clouds</a:t>
            </a:r>
          </a:p>
          <a:p>
            <a:pPr marL="342900" indent="-342900" algn="l">
              <a:spcBef>
                <a:spcPct val="20000"/>
              </a:spcBef>
              <a:buFontTx/>
              <a:buChar char="-"/>
              <a:defRPr/>
            </a:pPr>
            <a:endParaRPr lang="en-US" sz="1200" kern="0" dirty="0">
              <a:solidFill>
                <a:schemeClr val="tx2"/>
              </a:solidFill>
              <a:latin typeface="Microsoft Sans Serif" pitchFamily="34" charset="0"/>
            </a:endParaRPr>
          </a:p>
          <a:p>
            <a:pPr marL="342900" indent="-342900" algn="l">
              <a:spcBef>
                <a:spcPct val="20000"/>
              </a:spcBef>
              <a:buFontTx/>
              <a:buChar char="-"/>
              <a:defRPr/>
            </a:pPr>
            <a:r>
              <a:rPr lang="en-US" sz="1800" b="1" kern="0" dirty="0">
                <a:solidFill>
                  <a:schemeClr val="tx2"/>
                </a:solidFill>
                <a:latin typeface="Microsoft Sans Serif" pitchFamily="34" charset="0"/>
              </a:rPr>
              <a:t>Raindrops</a:t>
            </a:r>
            <a:r>
              <a:rPr lang="en-US" sz="1800" kern="0" dirty="0">
                <a:latin typeface="Microsoft Sans Serif" pitchFamily="34" charset="0"/>
              </a:rPr>
              <a:t> have sizes ranging from 0.1 mm to 9 mm in diameter. </a:t>
            </a:r>
          </a:p>
          <a:p>
            <a:pPr marL="342900" indent="-342900" algn="l">
              <a:spcBef>
                <a:spcPct val="20000"/>
              </a:spcBef>
              <a:buFontTx/>
              <a:buChar char="-"/>
              <a:defRPr/>
            </a:pPr>
            <a:endParaRPr lang="en-US" sz="1400" kern="0" dirty="0">
              <a:latin typeface="Microsoft Sans Serif" pitchFamily="34" charset="0"/>
            </a:endParaRPr>
          </a:p>
          <a:p>
            <a:pPr marL="342900" indent="-342900" algn="l">
              <a:spcBef>
                <a:spcPct val="20000"/>
              </a:spcBef>
              <a:buFontTx/>
              <a:buChar char="-"/>
              <a:defRPr/>
            </a:pPr>
            <a:r>
              <a:rPr lang="en-US" sz="1800" b="1" kern="0" dirty="0">
                <a:solidFill>
                  <a:schemeClr val="tx2"/>
                </a:solidFill>
                <a:latin typeface="Microsoft Sans Serif" pitchFamily="34" charset="0"/>
              </a:rPr>
              <a:t>Hail</a:t>
            </a:r>
            <a:r>
              <a:rPr lang="en-US" sz="1800" kern="0" dirty="0">
                <a:latin typeface="Microsoft Sans Serif" pitchFamily="34" charset="0"/>
              </a:rPr>
              <a:t> forms in storm clouds when super-cooled (T&lt;0</a:t>
            </a:r>
            <a:r>
              <a:rPr lang="en-US" sz="1800" kern="0" baseline="30000" dirty="0">
                <a:latin typeface="Microsoft Sans Serif" pitchFamily="34" charset="0"/>
              </a:rPr>
              <a:t>o</a:t>
            </a:r>
            <a:r>
              <a:rPr lang="en-US" sz="1800" kern="0" dirty="0">
                <a:latin typeface="Microsoft Sans Serif" pitchFamily="34" charset="0"/>
              </a:rPr>
              <a:t>C) water droplets freeze. The storm’s updraft (a rising air plume) blows the hailstones into the upper part of the clouds. As the updraft dissipates, the hailstones fall back to the lower part of the clouds. This process can repeat many times until the hailstones become large enough (d&gt;5mm) to fall out of the cloud. </a:t>
            </a:r>
          </a:p>
          <a:p>
            <a:pPr marL="342900" indent="-342900" algn="l">
              <a:spcBef>
                <a:spcPct val="20000"/>
              </a:spcBef>
              <a:buFontTx/>
              <a:buChar char="-"/>
              <a:defRPr/>
            </a:pPr>
            <a:endParaRPr lang="en-US" sz="1800" kern="0" dirty="0">
              <a:solidFill>
                <a:schemeClr val="tx2"/>
              </a:solidFill>
              <a:latin typeface="Microsoft Sans Serif" pitchFamily="34" charset="0"/>
            </a:endParaRPr>
          </a:p>
          <a:p>
            <a:pPr marL="342900" indent="-342900" algn="l">
              <a:spcBef>
                <a:spcPct val="20000"/>
              </a:spcBef>
              <a:buFontTx/>
              <a:buChar char="-"/>
              <a:defRPr/>
            </a:pPr>
            <a:r>
              <a:rPr lang="en-US" sz="1800" b="1" kern="0" dirty="0">
                <a:solidFill>
                  <a:schemeClr val="tx2"/>
                </a:solidFill>
                <a:latin typeface="Microsoft Sans Serif" pitchFamily="34" charset="0"/>
              </a:rPr>
              <a:t>Snowflakes</a:t>
            </a:r>
            <a:r>
              <a:rPr lang="en-US" sz="1800" kern="0" dirty="0">
                <a:solidFill>
                  <a:schemeClr val="tx2"/>
                </a:solidFill>
                <a:latin typeface="Microsoft Sans Serif" pitchFamily="34" charset="0"/>
              </a:rPr>
              <a:t> </a:t>
            </a:r>
            <a:r>
              <a:rPr lang="en-US" sz="1800" kern="0" dirty="0">
                <a:latin typeface="Microsoft Sans Serif" pitchFamily="34" charset="0"/>
              </a:rPr>
              <a:t>form when tiny super-cooled cloud droplets (d</a:t>
            </a:r>
            <a:r>
              <a:rPr lang="en-US" sz="1800" kern="0" dirty="0">
                <a:latin typeface="Microsoft Sans Serif" pitchFamily="34" charset="0"/>
                <a:sym typeface="Symbol"/>
              </a:rPr>
              <a:t>10m) freeze.</a:t>
            </a:r>
          </a:p>
          <a:p>
            <a:pPr marL="342900" indent="-342900" algn="l">
              <a:spcBef>
                <a:spcPct val="20000"/>
              </a:spcBef>
              <a:buFontTx/>
              <a:buChar char="-"/>
              <a:defRPr/>
            </a:pPr>
            <a:endParaRPr lang="en-US" sz="1800" kern="0" dirty="0">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pic>
        <p:nvPicPr>
          <p:cNvPr id="77826" name="Picture 2" descr="http://www.windows2universe.org/earth/images/precipitation.gif"/>
          <p:cNvPicPr>
            <a:picLocks noChangeAspect="1" noChangeArrowheads="1"/>
          </p:cNvPicPr>
          <p:nvPr/>
        </p:nvPicPr>
        <p:blipFill>
          <a:blip r:embed="rId3" cstate="print"/>
          <a:srcRect t="47222"/>
          <a:stretch>
            <a:fillRect/>
          </a:stretch>
        </p:blipFill>
        <p:spPr bwMode="auto">
          <a:xfrm>
            <a:off x="7162800" y="-1"/>
            <a:ext cx="2057400" cy="1447801"/>
          </a:xfrm>
          <a:prstGeom prst="ellipse">
            <a:avLst/>
          </a:prstGeom>
          <a:ln>
            <a:noFill/>
          </a:ln>
          <a:effectLst>
            <a:softEdge rad="112500"/>
          </a:effectLst>
        </p:spPr>
      </p:pic>
      <p:pic>
        <p:nvPicPr>
          <p:cNvPr id="77830" name="Picture 6" descr="http://t3.gstatic.com/images?q=tbn:ANd9GcS0iVttipJ5mc8T-8iL8MxrtIN2a3bicV5VirIsTFRVdb_hiosL3FQfs8OC"/>
          <p:cNvPicPr>
            <a:picLocks noChangeAspect="1" noChangeArrowheads="1"/>
          </p:cNvPicPr>
          <p:nvPr/>
        </p:nvPicPr>
        <p:blipFill>
          <a:blip r:embed="rId4" cstate="print"/>
          <a:srcRect l="7159" r="6931" b="13252"/>
          <a:stretch>
            <a:fillRect/>
          </a:stretch>
        </p:blipFill>
        <p:spPr bwMode="auto">
          <a:xfrm>
            <a:off x="7391400" y="3200400"/>
            <a:ext cx="1828800" cy="1295400"/>
          </a:xfrm>
          <a:prstGeom prst="ellipse">
            <a:avLst/>
          </a:prstGeom>
          <a:ln>
            <a:noFill/>
          </a:ln>
          <a:effectLst>
            <a:softEdge rad="11250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blinds(horizontal)">
                                      <p:cBhvr>
                                        <p:cTn id="7" dur="500"/>
                                        <p:tgtEl>
                                          <p:spTgt spid="6">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2" end="12"/>
                                            </p:txEl>
                                          </p:spTgt>
                                        </p:tgtEl>
                                        <p:attrNameLst>
                                          <p:attrName>style.visibility</p:attrName>
                                        </p:attrNameLst>
                                      </p:cBhvr>
                                      <p:to>
                                        <p:strVal val="visible"/>
                                      </p:to>
                                    </p:set>
                                    <p:animEffect transition="in" filter="blinds(horizontal)">
                                      <p:cBhvr>
                                        <p:cTn id="13"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Cause of Precipitation</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36</a:t>
            </a:fld>
            <a:endParaRPr lang="en-US" dirty="0">
              <a:solidFill>
                <a:schemeClr val="bg2"/>
              </a:solidFill>
            </a:endParaRPr>
          </a:p>
        </p:txBody>
      </p:sp>
      <p:sp>
        <p:nvSpPr>
          <p:cNvPr id="6"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buFontTx/>
              <a:buChar char="-"/>
              <a:defRPr/>
            </a:pPr>
            <a:endParaRPr lang="en-US" sz="100"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Frontal activity</a:t>
            </a:r>
            <a:r>
              <a:rPr lang="en-US" sz="1800" kern="0" dirty="0">
                <a:latin typeface="Microsoft Sans Serif" pitchFamily="34" charset="0"/>
              </a:rPr>
              <a:t>: Large-scale (</a:t>
            </a:r>
            <a:r>
              <a:rPr lang="en-US" sz="1800" kern="0" dirty="0">
                <a:latin typeface="Microsoft Sans Serif" pitchFamily="34" charset="0"/>
                <a:sym typeface="Symbol"/>
              </a:rPr>
              <a:t>≥</a:t>
            </a:r>
            <a:r>
              <a:rPr lang="en-US" sz="1800" kern="0" dirty="0">
                <a:latin typeface="Microsoft Sans Serif" pitchFamily="34" charset="0"/>
              </a:rPr>
              <a:t>1000km) </a:t>
            </a:r>
            <a:r>
              <a:rPr lang="en-US" sz="1800" kern="0" dirty="0" err="1">
                <a:latin typeface="Microsoft Sans Serif" pitchFamily="34" charset="0"/>
              </a:rPr>
              <a:t>stratiform</a:t>
            </a:r>
            <a:r>
              <a:rPr lang="en-US" sz="1800" kern="0" dirty="0">
                <a:latin typeface="Microsoft Sans Serif" pitchFamily="34" charset="0"/>
              </a:rPr>
              <a:t> </a:t>
            </a:r>
          </a:p>
          <a:p>
            <a:pPr marL="342900" indent="-342900" algn="l">
              <a:spcBef>
                <a:spcPct val="20000"/>
              </a:spcBef>
              <a:defRPr/>
            </a:pPr>
            <a:r>
              <a:rPr lang="en-US" sz="1800" kern="0" dirty="0">
                <a:latin typeface="Microsoft Sans Serif" pitchFamily="34" charset="0"/>
              </a:rPr>
              <a:t>	precipitation occurs when air ascents in a synoptic </a:t>
            </a:r>
          </a:p>
          <a:p>
            <a:pPr marL="342900" indent="-342900" algn="l">
              <a:spcBef>
                <a:spcPct val="20000"/>
              </a:spcBef>
              <a:defRPr/>
            </a:pPr>
            <a:r>
              <a:rPr lang="en-US" sz="1800" kern="0" dirty="0">
                <a:latin typeface="Microsoft Sans Serif" pitchFamily="34" charset="0"/>
              </a:rPr>
              <a:t>	weather system, such as over surface cold fronts,</a:t>
            </a:r>
          </a:p>
          <a:p>
            <a:pPr marL="342900" indent="-342900" algn="l">
              <a:spcBef>
                <a:spcPct val="20000"/>
              </a:spcBef>
              <a:defRPr/>
            </a:pPr>
            <a:r>
              <a:rPr lang="en-US" sz="1800" kern="0" dirty="0">
                <a:latin typeface="Microsoft Sans Serif" pitchFamily="34" charset="0"/>
              </a:rPr>
              <a:t>	and over or ahead of warm fronts. It can last for hours</a:t>
            </a:r>
          </a:p>
          <a:p>
            <a:pPr marL="342900" indent="-342900" algn="l">
              <a:spcBef>
                <a:spcPct val="20000"/>
              </a:spcBef>
              <a:defRPr/>
            </a:pPr>
            <a:r>
              <a:rPr lang="en-US" sz="1800" kern="0" dirty="0">
                <a:latin typeface="Microsoft Sans Serif" pitchFamily="34" charset="0"/>
              </a:rPr>
              <a:t>	to days. 			</a:t>
            </a:r>
            <a:r>
              <a:rPr lang="en-US" sz="1200" b="1" kern="0" dirty="0">
                <a:solidFill>
                  <a:schemeClr val="tx2"/>
                </a:solidFill>
                <a:latin typeface="Microsoft Sans Serif" pitchFamily="34" charset="0"/>
              </a:rPr>
              <a:t>Warm air</a:t>
            </a:r>
            <a:endParaRPr lang="en-US" sz="1100" b="1" kern="0" dirty="0">
              <a:solidFill>
                <a:schemeClr val="tx2"/>
              </a:solidFill>
              <a:latin typeface="Microsoft Sans Serif" pitchFamily="34" charset="0"/>
            </a:endParaRPr>
          </a:p>
          <a:p>
            <a:pPr marL="342900" indent="-342900" algn="l">
              <a:spcBef>
                <a:spcPct val="20000"/>
              </a:spcBef>
              <a:defRPr/>
            </a:pPr>
            <a:r>
              <a:rPr lang="en-US" sz="700" kern="0" dirty="0">
                <a:latin typeface="Microsoft Sans Serif" pitchFamily="34" charset="0"/>
              </a:rPr>
              <a:t>					</a:t>
            </a:r>
            <a:r>
              <a:rPr lang="en-US" sz="1400" b="1" kern="0" dirty="0">
                <a:solidFill>
                  <a:schemeClr val="bg1"/>
                </a:solidFill>
                <a:latin typeface="Microsoft Sans Serif" pitchFamily="34" charset="0"/>
              </a:rPr>
              <a:t>Cold air</a:t>
            </a:r>
            <a:r>
              <a:rPr lang="en-US" sz="1100" b="1" kern="0" dirty="0">
                <a:solidFill>
                  <a:schemeClr val="bg1"/>
                </a:solidFill>
                <a:latin typeface="Microsoft Sans Serif" pitchFamily="34" charset="0"/>
              </a:rPr>
              <a:t> </a:t>
            </a:r>
            <a:endParaRPr lang="en-US" sz="700" b="1" kern="0" dirty="0">
              <a:solidFill>
                <a:schemeClr val="bg1"/>
              </a:solidFill>
              <a:latin typeface="Microsoft Sans Serif" pitchFamily="34" charset="0"/>
            </a:endParaRPr>
          </a:p>
          <a:p>
            <a:pPr marL="342900" indent="-342900" algn="l">
              <a:spcBef>
                <a:spcPct val="20000"/>
              </a:spcBef>
              <a:buFontTx/>
              <a:buChar char="-"/>
              <a:defRPr/>
            </a:pPr>
            <a:endParaRPr lang="en-US" sz="20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Convection</a:t>
            </a:r>
            <a:r>
              <a:rPr lang="en-US" sz="1800" kern="0" dirty="0">
                <a:latin typeface="Microsoft Sans Serif" pitchFamily="34" charset="0"/>
              </a:rPr>
              <a:t>: Convective rain, or showery precipitation </a:t>
            </a:r>
          </a:p>
          <a:p>
            <a:pPr marL="342900" indent="-342900" algn="l">
              <a:spcBef>
                <a:spcPct val="20000"/>
              </a:spcBef>
              <a:defRPr/>
            </a:pPr>
            <a:r>
              <a:rPr lang="en-US" sz="1800" kern="0" dirty="0">
                <a:latin typeface="Microsoft Sans Serif" pitchFamily="34" charset="0"/>
              </a:rPr>
              <a:t>	occurs during deep convection that forms tall cumulus </a:t>
            </a:r>
          </a:p>
          <a:p>
            <a:pPr marL="342900" indent="-342900" algn="l">
              <a:spcBef>
                <a:spcPct val="20000"/>
              </a:spcBef>
              <a:defRPr/>
            </a:pPr>
            <a:r>
              <a:rPr lang="en-US" sz="1800" kern="0" dirty="0">
                <a:latin typeface="Microsoft Sans Serif" pitchFamily="34" charset="0"/>
              </a:rPr>
              <a:t>     clouds (cumulonimbus). It usually occurs during warm </a:t>
            </a:r>
          </a:p>
          <a:p>
            <a:pPr marL="342900" indent="-342900" algn="l">
              <a:spcBef>
                <a:spcPct val="20000"/>
              </a:spcBef>
              <a:defRPr/>
            </a:pPr>
            <a:r>
              <a:rPr lang="en-US" sz="1800" kern="0" dirty="0">
                <a:latin typeface="Microsoft Sans Serif" pitchFamily="34" charset="0"/>
              </a:rPr>
              <a:t>	season over a few km and less than 1hr, but a storm</a:t>
            </a:r>
          </a:p>
          <a:p>
            <a:pPr marL="342900" indent="-342900" algn="l">
              <a:spcBef>
                <a:spcPct val="20000"/>
              </a:spcBef>
              <a:defRPr/>
            </a:pPr>
            <a:r>
              <a:rPr lang="en-US" sz="1800" kern="0" dirty="0">
                <a:latin typeface="Microsoft Sans Serif" pitchFamily="34" charset="0"/>
              </a:rPr>
              <a:t>	can  travel over a long distance for many hours. </a:t>
            </a:r>
          </a:p>
          <a:p>
            <a:pPr marL="342900" indent="-342900" algn="l">
              <a:spcBef>
                <a:spcPct val="20000"/>
              </a:spcBef>
              <a:defRPr/>
            </a:pPr>
            <a:endParaRPr lang="en-US" sz="700" b="1" kern="0" dirty="0">
              <a:solidFill>
                <a:schemeClr val="tx2"/>
              </a:solidFill>
              <a:latin typeface="Microsoft Sans Serif" pitchFamily="34" charset="0"/>
              <a:cs typeface="Microsoft Sans Serif" pitchFamily="34" charset="0"/>
            </a:endParaRPr>
          </a:p>
          <a:p>
            <a:pPr marL="342900" indent="-342900" algn="l">
              <a:spcBef>
                <a:spcPct val="20000"/>
              </a:spcBef>
              <a:defRPr/>
            </a:pPr>
            <a:endParaRPr lang="en-US" sz="700" b="1" kern="0" dirty="0">
              <a:solidFill>
                <a:schemeClr val="tx2"/>
              </a:solidFill>
              <a:latin typeface="Microsoft Sans Serif" pitchFamily="34" charset="0"/>
              <a:cs typeface="Microsoft Sans Serif" pitchFamily="34" charset="0"/>
            </a:endParaRPr>
          </a:p>
          <a:p>
            <a:pPr marL="342900" indent="-342900" algn="l">
              <a:spcBef>
                <a:spcPct val="20000"/>
              </a:spcBef>
              <a:defRPr/>
            </a:pPr>
            <a:r>
              <a:rPr lang="en-US" sz="1800" b="1" kern="0" dirty="0">
                <a:solidFill>
                  <a:schemeClr val="tx2"/>
                </a:solidFill>
                <a:latin typeface="Microsoft Sans Serif" pitchFamily="34" charset="0"/>
                <a:cs typeface="Microsoft Sans Serif" pitchFamily="34" charset="0"/>
              </a:rPr>
              <a:t>-    </a:t>
            </a:r>
            <a:r>
              <a:rPr lang="en-US" sz="1800" b="1" dirty="0" err="1">
                <a:solidFill>
                  <a:schemeClr val="tx2"/>
                </a:solidFill>
                <a:latin typeface="Microsoft Sans Serif" pitchFamily="34" charset="0"/>
                <a:cs typeface="Microsoft Sans Serif" pitchFamily="34" charset="0"/>
              </a:rPr>
              <a:t>Orographic</a:t>
            </a:r>
            <a:r>
              <a:rPr lang="en-US" sz="1800" b="1" dirty="0">
                <a:solidFill>
                  <a:schemeClr val="tx2"/>
                </a:solidFill>
                <a:latin typeface="Microsoft Sans Serif" pitchFamily="34" charset="0"/>
                <a:cs typeface="Microsoft Sans Serif" pitchFamily="34" charset="0"/>
              </a:rPr>
              <a:t> effects</a:t>
            </a:r>
            <a:r>
              <a:rPr lang="en-US" sz="1800" b="1" dirty="0"/>
              <a:t>: </a:t>
            </a:r>
            <a:r>
              <a:rPr lang="en-US" sz="1800" dirty="0" err="1">
                <a:latin typeface="Microsoft Sans Serif" pitchFamily="34" charset="0"/>
                <a:cs typeface="Microsoft Sans Serif" pitchFamily="34" charset="0"/>
              </a:rPr>
              <a:t>Orographic</a:t>
            </a:r>
            <a:r>
              <a:rPr lang="en-US" sz="1800" dirty="0">
                <a:latin typeface="Microsoft Sans Serif" pitchFamily="34" charset="0"/>
                <a:cs typeface="Microsoft Sans Serif" pitchFamily="34" charset="0"/>
              </a:rPr>
              <a:t> precipitation occurs on </a:t>
            </a:r>
          </a:p>
          <a:p>
            <a:pPr marL="342900" indent="-342900" algn="l">
              <a:spcBef>
                <a:spcPct val="20000"/>
              </a:spcBef>
              <a:buFontTx/>
              <a:buChar char="-"/>
              <a:defRPr/>
            </a:pPr>
            <a:r>
              <a:rPr lang="en-US" sz="1800" dirty="0">
                <a:latin typeface="Microsoft Sans Serif" pitchFamily="34" charset="0"/>
                <a:cs typeface="Microsoft Sans Serif" pitchFamily="34" charset="0"/>
              </a:rPr>
              <a:t>the windward side of mountains and is caused by the </a:t>
            </a:r>
          </a:p>
          <a:p>
            <a:pPr marL="342900" indent="-342900" algn="l">
              <a:spcBef>
                <a:spcPct val="20000"/>
              </a:spcBef>
              <a:buFontTx/>
              <a:buChar char="-"/>
              <a:defRPr/>
            </a:pPr>
            <a:r>
              <a:rPr lang="en-US" sz="1800" dirty="0">
                <a:latin typeface="Microsoft Sans Serif" pitchFamily="34" charset="0"/>
                <a:cs typeface="Microsoft Sans Serif" pitchFamily="34" charset="0"/>
              </a:rPr>
              <a:t>rising air motion of a large-scale flow of moist air across </a:t>
            </a:r>
          </a:p>
          <a:p>
            <a:pPr marL="342900" indent="-342900" algn="l">
              <a:spcBef>
                <a:spcPct val="20000"/>
              </a:spcBef>
              <a:buFontTx/>
              <a:buChar char="-"/>
              <a:defRPr/>
            </a:pPr>
            <a:r>
              <a:rPr lang="en-US" sz="1800" dirty="0">
                <a:latin typeface="Microsoft Sans Serif" pitchFamily="34" charset="0"/>
                <a:cs typeface="Microsoft Sans Serif" pitchFamily="34" charset="0"/>
              </a:rPr>
              <a:t>the mountain ridge, resulting in adiabatic cooling and </a:t>
            </a:r>
          </a:p>
          <a:p>
            <a:pPr marL="342900" indent="-342900" algn="l">
              <a:spcBef>
                <a:spcPct val="20000"/>
              </a:spcBef>
              <a:buFontTx/>
              <a:buChar char="-"/>
              <a:defRPr/>
            </a:pPr>
            <a:r>
              <a:rPr lang="en-US" sz="1800" dirty="0">
                <a:latin typeface="Microsoft Sans Serif" pitchFamily="34" charset="0"/>
                <a:cs typeface="Microsoft Sans Serif" pitchFamily="34" charset="0"/>
              </a:rPr>
              <a:t>Condensation.   </a:t>
            </a:r>
            <a:endParaRPr lang="en-US" sz="1800" b="1" dirty="0">
              <a:latin typeface="Microsoft Sans Serif" pitchFamily="34" charset="0"/>
              <a:cs typeface="Microsoft Sans Serif" pitchFamily="34" charset="0"/>
            </a:endParaRPr>
          </a:p>
          <a:p>
            <a:pPr marL="342900" indent="-342900" algn="l">
              <a:spcBef>
                <a:spcPct val="20000"/>
              </a:spcBef>
              <a:defRPr/>
            </a:pPr>
            <a:endParaRPr lang="en-US" sz="1800" kern="0" dirty="0">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pic>
        <p:nvPicPr>
          <p:cNvPr id="8" name="Picture 2" descr="http://upload.wikimedia.org/wikipedia/commons/2/25/UK-Cyclone.gif"/>
          <p:cNvPicPr>
            <a:picLocks noChangeAspect="1" noChangeArrowheads="1"/>
          </p:cNvPicPr>
          <p:nvPr/>
        </p:nvPicPr>
        <p:blipFill>
          <a:blip r:embed="rId3" cstate="print"/>
          <a:srcRect/>
          <a:stretch>
            <a:fillRect/>
          </a:stretch>
        </p:blipFill>
        <p:spPr bwMode="auto">
          <a:xfrm>
            <a:off x="6324600" y="735330"/>
            <a:ext cx="2667000" cy="1931670"/>
          </a:xfrm>
          <a:prstGeom prst="rect">
            <a:avLst/>
          </a:prstGeom>
          <a:noFill/>
        </p:spPr>
      </p:pic>
      <p:pic>
        <p:nvPicPr>
          <p:cNvPr id="9" name="Picture 4" descr="File:Konvektionsregen.jpg"/>
          <p:cNvPicPr>
            <a:picLocks noChangeAspect="1" noChangeArrowheads="1"/>
          </p:cNvPicPr>
          <p:nvPr/>
        </p:nvPicPr>
        <p:blipFill>
          <a:blip r:embed="rId4" cstate="print"/>
          <a:srcRect/>
          <a:stretch>
            <a:fillRect/>
          </a:stretch>
        </p:blipFill>
        <p:spPr bwMode="auto">
          <a:xfrm>
            <a:off x="6324600" y="2894351"/>
            <a:ext cx="2667000" cy="1906249"/>
          </a:xfrm>
          <a:prstGeom prst="rect">
            <a:avLst/>
          </a:prstGeom>
          <a:noFill/>
        </p:spPr>
      </p:pic>
      <p:pic>
        <p:nvPicPr>
          <p:cNvPr id="10" name="Picture 6" descr="http://upload.wikimedia.org/wikipedia/commons/thumb/8/88/Steigungsregen.jpg/220px-Steigungsregen.jpg"/>
          <p:cNvPicPr>
            <a:picLocks noChangeAspect="1" noChangeArrowheads="1"/>
          </p:cNvPicPr>
          <p:nvPr/>
        </p:nvPicPr>
        <p:blipFill>
          <a:blip r:embed="rId5" cstate="print"/>
          <a:srcRect/>
          <a:stretch>
            <a:fillRect/>
          </a:stretch>
        </p:blipFill>
        <p:spPr bwMode="auto">
          <a:xfrm>
            <a:off x="6400800" y="4876801"/>
            <a:ext cx="2617445" cy="1939290"/>
          </a:xfrm>
          <a:prstGeom prst="rect">
            <a:avLst/>
          </a:prstGeom>
          <a:noFill/>
        </p:spPr>
      </p:pic>
      <p:cxnSp>
        <p:nvCxnSpPr>
          <p:cNvPr id="12" name="Straight Connector 11"/>
          <p:cNvCxnSpPr/>
          <p:nvPr/>
        </p:nvCxnSpPr>
        <p:spPr bwMode="auto">
          <a:xfrm>
            <a:off x="2057400" y="2895600"/>
            <a:ext cx="31242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15" name="Straight Connector 14"/>
          <p:cNvCxnSpPr/>
          <p:nvPr/>
        </p:nvCxnSpPr>
        <p:spPr bwMode="auto">
          <a:xfrm flipV="1">
            <a:off x="2514600" y="2362200"/>
            <a:ext cx="2286000" cy="45720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sp>
        <p:nvSpPr>
          <p:cNvPr id="19" name="Freeform 18"/>
          <p:cNvSpPr/>
          <p:nvPr/>
        </p:nvSpPr>
        <p:spPr bwMode="auto">
          <a:xfrm>
            <a:off x="2149033" y="2363243"/>
            <a:ext cx="1552838" cy="329085"/>
          </a:xfrm>
          <a:custGeom>
            <a:avLst/>
            <a:gdLst>
              <a:gd name="connsiteX0" fmla="*/ 0 w 1552838"/>
              <a:gd name="connsiteY0" fmla="*/ 316296 h 329085"/>
              <a:gd name="connsiteX1" fmla="*/ 34724 w 1552838"/>
              <a:gd name="connsiteY1" fmla="*/ 327871 h 329085"/>
              <a:gd name="connsiteX2" fmla="*/ 92597 w 1552838"/>
              <a:gd name="connsiteY2" fmla="*/ 322084 h 329085"/>
              <a:gd name="connsiteX3" fmla="*/ 127321 w 1552838"/>
              <a:gd name="connsiteY3" fmla="*/ 316296 h 329085"/>
              <a:gd name="connsiteX4" fmla="*/ 144683 w 1552838"/>
              <a:gd name="connsiteY4" fmla="*/ 310509 h 329085"/>
              <a:gd name="connsiteX5" fmla="*/ 214132 w 1552838"/>
              <a:gd name="connsiteY5" fmla="*/ 304722 h 329085"/>
              <a:gd name="connsiteX6" fmla="*/ 405114 w 1552838"/>
              <a:gd name="connsiteY6" fmla="*/ 298934 h 329085"/>
              <a:gd name="connsiteX7" fmla="*/ 462987 w 1552838"/>
              <a:gd name="connsiteY7" fmla="*/ 293147 h 329085"/>
              <a:gd name="connsiteX8" fmla="*/ 486137 w 1552838"/>
              <a:gd name="connsiteY8" fmla="*/ 287360 h 329085"/>
              <a:gd name="connsiteX9" fmla="*/ 503499 w 1552838"/>
              <a:gd name="connsiteY9" fmla="*/ 281572 h 329085"/>
              <a:gd name="connsiteX10" fmla="*/ 555585 w 1552838"/>
              <a:gd name="connsiteY10" fmla="*/ 275785 h 329085"/>
              <a:gd name="connsiteX11" fmla="*/ 613458 w 1552838"/>
              <a:gd name="connsiteY11" fmla="*/ 264210 h 329085"/>
              <a:gd name="connsiteX12" fmla="*/ 648182 w 1552838"/>
              <a:gd name="connsiteY12" fmla="*/ 258423 h 329085"/>
              <a:gd name="connsiteX13" fmla="*/ 752354 w 1552838"/>
              <a:gd name="connsiteY13" fmla="*/ 223699 h 329085"/>
              <a:gd name="connsiteX14" fmla="*/ 787078 w 1552838"/>
              <a:gd name="connsiteY14" fmla="*/ 212124 h 329085"/>
              <a:gd name="connsiteX15" fmla="*/ 856526 w 1552838"/>
              <a:gd name="connsiteY15" fmla="*/ 206337 h 329085"/>
              <a:gd name="connsiteX16" fmla="*/ 960699 w 1552838"/>
              <a:gd name="connsiteY16" fmla="*/ 200549 h 329085"/>
              <a:gd name="connsiteX17" fmla="*/ 1053296 w 1552838"/>
              <a:gd name="connsiteY17" fmla="*/ 194762 h 329085"/>
              <a:gd name="connsiteX18" fmla="*/ 1122744 w 1552838"/>
              <a:gd name="connsiteY18" fmla="*/ 171613 h 329085"/>
              <a:gd name="connsiteX19" fmla="*/ 1157468 w 1552838"/>
              <a:gd name="connsiteY19" fmla="*/ 160038 h 329085"/>
              <a:gd name="connsiteX20" fmla="*/ 1180618 w 1552838"/>
              <a:gd name="connsiteY20" fmla="*/ 154251 h 329085"/>
              <a:gd name="connsiteX21" fmla="*/ 1209554 w 1552838"/>
              <a:gd name="connsiteY21" fmla="*/ 148463 h 329085"/>
              <a:gd name="connsiteX22" fmla="*/ 1244278 w 1552838"/>
              <a:gd name="connsiteY22" fmla="*/ 136889 h 329085"/>
              <a:gd name="connsiteX23" fmla="*/ 1284790 w 1552838"/>
              <a:gd name="connsiteY23" fmla="*/ 125314 h 329085"/>
              <a:gd name="connsiteX24" fmla="*/ 1307939 w 1552838"/>
              <a:gd name="connsiteY24" fmla="*/ 119527 h 329085"/>
              <a:gd name="connsiteX25" fmla="*/ 1342663 w 1552838"/>
              <a:gd name="connsiteY25" fmla="*/ 107952 h 329085"/>
              <a:gd name="connsiteX26" fmla="*/ 1360025 w 1552838"/>
              <a:gd name="connsiteY26" fmla="*/ 96377 h 329085"/>
              <a:gd name="connsiteX27" fmla="*/ 1417899 w 1552838"/>
              <a:gd name="connsiteY27" fmla="*/ 79015 h 329085"/>
              <a:gd name="connsiteX28" fmla="*/ 1452623 w 1552838"/>
              <a:gd name="connsiteY28" fmla="*/ 67441 h 329085"/>
              <a:gd name="connsiteX29" fmla="*/ 1487347 w 1552838"/>
              <a:gd name="connsiteY29" fmla="*/ 44291 h 329085"/>
              <a:gd name="connsiteX30" fmla="*/ 1522071 w 1552838"/>
              <a:gd name="connsiteY30" fmla="*/ 32716 h 329085"/>
              <a:gd name="connsiteX31" fmla="*/ 1533645 w 1552838"/>
              <a:gd name="connsiteY31" fmla="*/ 15354 h 329085"/>
              <a:gd name="connsiteX32" fmla="*/ 1551008 w 1552838"/>
              <a:gd name="connsiteY32" fmla="*/ 3780 h 3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838" h="329085">
                <a:moveTo>
                  <a:pt x="0" y="316296"/>
                </a:moveTo>
                <a:cubicBezTo>
                  <a:pt x="11575" y="320154"/>
                  <a:pt x="22584" y="329085"/>
                  <a:pt x="34724" y="327871"/>
                </a:cubicBezTo>
                <a:cubicBezTo>
                  <a:pt x="54015" y="325942"/>
                  <a:pt x="73360" y="324489"/>
                  <a:pt x="92597" y="322084"/>
                </a:cubicBezTo>
                <a:cubicBezTo>
                  <a:pt x="104241" y="320628"/>
                  <a:pt x="115866" y="318842"/>
                  <a:pt x="127321" y="316296"/>
                </a:cubicBezTo>
                <a:cubicBezTo>
                  <a:pt x="133276" y="314973"/>
                  <a:pt x="138636" y="311315"/>
                  <a:pt x="144683" y="310509"/>
                </a:cubicBezTo>
                <a:cubicBezTo>
                  <a:pt x="167709" y="307439"/>
                  <a:pt x="190925" y="305753"/>
                  <a:pt x="214132" y="304722"/>
                </a:cubicBezTo>
                <a:cubicBezTo>
                  <a:pt x="277759" y="301894"/>
                  <a:pt x="341453" y="300863"/>
                  <a:pt x="405114" y="298934"/>
                </a:cubicBezTo>
                <a:cubicBezTo>
                  <a:pt x="424405" y="297005"/>
                  <a:pt x="443795" y="295889"/>
                  <a:pt x="462987" y="293147"/>
                </a:cubicBezTo>
                <a:cubicBezTo>
                  <a:pt x="470861" y="292022"/>
                  <a:pt x="478489" y="289545"/>
                  <a:pt x="486137" y="287360"/>
                </a:cubicBezTo>
                <a:cubicBezTo>
                  <a:pt x="492003" y="285684"/>
                  <a:pt x="497482" y="282575"/>
                  <a:pt x="503499" y="281572"/>
                </a:cubicBezTo>
                <a:cubicBezTo>
                  <a:pt x="520730" y="278700"/>
                  <a:pt x="538269" y="278094"/>
                  <a:pt x="555585" y="275785"/>
                </a:cubicBezTo>
                <a:cubicBezTo>
                  <a:pt x="615096" y="267851"/>
                  <a:pt x="567441" y="273414"/>
                  <a:pt x="613458" y="264210"/>
                </a:cubicBezTo>
                <a:cubicBezTo>
                  <a:pt x="624964" y="261909"/>
                  <a:pt x="636607" y="260352"/>
                  <a:pt x="648182" y="258423"/>
                </a:cubicBezTo>
                <a:lnTo>
                  <a:pt x="752354" y="223699"/>
                </a:lnTo>
                <a:cubicBezTo>
                  <a:pt x="752359" y="223697"/>
                  <a:pt x="787073" y="212124"/>
                  <a:pt x="787078" y="212124"/>
                </a:cubicBezTo>
                <a:lnTo>
                  <a:pt x="856526" y="206337"/>
                </a:lnTo>
                <a:cubicBezTo>
                  <a:pt x="891227" y="204024"/>
                  <a:pt x="925981" y="202591"/>
                  <a:pt x="960699" y="200549"/>
                </a:cubicBezTo>
                <a:lnTo>
                  <a:pt x="1053296" y="194762"/>
                </a:lnTo>
                <a:lnTo>
                  <a:pt x="1122744" y="171613"/>
                </a:lnTo>
                <a:lnTo>
                  <a:pt x="1157468" y="160038"/>
                </a:lnTo>
                <a:cubicBezTo>
                  <a:pt x="1165185" y="158109"/>
                  <a:pt x="1172853" y="155977"/>
                  <a:pt x="1180618" y="154251"/>
                </a:cubicBezTo>
                <a:cubicBezTo>
                  <a:pt x="1190220" y="152117"/>
                  <a:pt x="1200064" y="151051"/>
                  <a:pt x="1209554" y="148463"/>
                </a:cubicBezTo>
                <a:cubicBezTo>
                  <a:pt x="1221325" y="145253"/>
                  <a:pt x="1232442" y="139848"/>
                  <a:pt x="1244278" y="136889"/>
                </a:cubicBezTo>
                <a:cubicBezTo>
                  <a:pt x="1316688" y="118785"/>
                  <a:pt x="1226642" y="141927"/>
                  <a:pt x="1284790" y="125314"/>
                </a:cubicBezTo>
                <a:cubicBezTo>
                  <a:pt x="1292438" y="123129"/>
                  <a:pt x="1300321" y="121813"/>
                  <a:pt x="1307939" y="119527"/>
                </a:cubicBezTo>
                <a:cubicBezTo>
                  <a:pt x="1319625" y="116021"/>
                  <a:pt x="1342663" y="107952"/>
                  <a:pt x="1342663" y="107952"/>
                </a:cubicBezTo>
                <a:cubicBezTo>
                  <a:pt x="1348450" y="104094"/>
                  <a:pt x="1353669" y="99202"/>
                  <a:pt x="1360025" y="96377"/>
                </a:cubicBezTo>
                <a:cubicBezTo>
                  <a:pt x="1388342" y="83792"/>
                  <a:pt x="1392009" y="86782"/>
                  <a:pt x="1417899" y="79015"/>
                </a:cubicBezTo>
                <a:cubicBezTo>
                  <a:pt x="1429585" y="75509"/>
                  <a:pt x="1452623" y="67441"/>
                  <a:pt x="1452623" y="67441"/>
                </a:cubicBezTo>
                <a:cubicBezTo>
                  <a:pt x="1464198" y="59724"/>
                  <a:pt x="1474150" y="48690"/>
                  <a:pt x="1487347" y="44291"/>
                </a:cubicBezTo>
                <a:lnTo>
                  <a:pt x="1522071" y="32716"/>
                </a:lnTo>
                <a:cubicBezTo>
                  <a:pt x="1525929" y="26929"/>
                  <a:pt x="1528214" y="19699"/>
                  <a:pt x="1533645" y="15354"/>
                </a:cubicBezTo>
                <a:cubicBezTo>
                  <a:pt x="1552838" y="0"/>
                  <a:pt x="1551008" y="18500"/>
                  <a:pt x="1551008" y="3780"/>
                </a:cubicBezTo>
              </a:path>
            </a:pathLst>
          </a:custGeom>
          <a:noFill/>
          <a:ln w="3492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23" name="Straight Connector 22"/>
          <p:cNvCxnSpPr/>
          <p:nvPr/>
        </p:nvCxnSpPr>
        <p:spPr bwMode="auto">
          <a:xfrm flipH="1">
            <a:off x="19050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4" name="Straight Connector 23"/>
          <p:cNvCxnSpPr/>
          <p:nvPr/>
        </p:nvCxnSpPr>
        <p:spPr bwMode="auto">
          <a:xfrm flipH="1">
            <a:off x="21336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5" name="Straight Connector 24"/>
          <p:cNvCxnSpPr/>
          <p:nvPr/>
        </p:nvCxnSpPr>
        <p:spPr bwMode="auto">
          <a:xfrm flipH="1">
            <a:off x="23622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6" name="Straight Connector 25"/>
          <p:cNvCxnSpPr/>
          <p:nvPr/>
        </p:nvCxnSpPr>
        <p:spPr bwMode="auto">
          <a:xfrm flipH="1">
            <a:off x="25908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7" name="Straight Connector 26"/>
          <p:cNvCxnSpPr/>
          <p:nvPr/>
        </p:nvCxnSpPr>
        <p:spPr bwMode="auto">
          <a:xfrm flipH="1">
            <a:off x="28194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8" name="Straight Connector 27"/>
          <p:cNvCxnSpPr/>
          <p:nvPr/>
        </p:nvCxnSpPr>
        <p:spPr bwMode="auto">
          <a:xfrm flipH="1">
            <a:off x="30480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9" name="Straight Connector 28"/>
          <p:cNvCxnSpPr/>
          <p:nvPr/>
        </p:nvCxnSpPr>
        <p:spPr bwMode="auto">
          <a:xfrm flipH="1">
            <a:off x="32766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0" name="Straight Connector 29"/>
          <p:cNvCxnSpPr/>
          <p:nvPr/>
        </p:nvCxnSpPr>
        <p:spPr bwMode="auto">
          <a:xfrm flipH="1">
            <a:off x="35052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1" name="Straight Connector 30"/>
          <p:cNvCxnSpPr/>
          <p:nvPr/>
        </p:nvCxnSpPr>
        <p:spPr bwMode="auto">
          <a:xfrm flipH="1">
            <a:off x="37338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2" name="Straight Connector 31"/>
          <p:cNvCxnSpPr/>
          <p:nvPr/>
        </p:nvCxnSpPr>
        <p:spPr bwMode="auto">
          <a:xfrm flipH="1">
            <a:off x="39624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3" name="Straight Connector 32"/>
          <p:cNvCxnSpPr/>
          <p:nvPr/>
        </p:nvCxnSpPr>
        <p:spPr bwMode="auto">
          <a:xfrm flipH="1">
            <a:off x="41910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4" name="Straight Connector 33"/>
          <p:cNvCxnSpPr/>
          <p:nvPr/>
        </p:nvCxnSpPr>
        <p:spPr bwMode="auto">
          <a:xfrm flipH="1">
            <a:off x="44196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5" name="Straight Connector 34"/>
          <p:cNvCxnSpPr/>
          <p:nvPr/>
        </p:nvCxnSpPr>
        <p:spPr bwMode="auto">
          <a:xfrm flipH="1">
            <a:off x="46482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6" name="Straight Connector 35"/>
          <p:cNvCxnSpPr/>
          <p:nvPr/>
        </p:nvCxnSpPr>
        <p:spPr bwMode="auto">
          <a:xfrm flipH="1">
            <a:off x="4876800" y="2895600"/>
            <a:ext cx="3048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37" name="TextBox 36"/>
          <p:cNvSpPr txBox="1"/>
          <p:nvPr/>
        </p:nvSpPr>
        <p:spPr>
          <a:xfrm>
            <a:off x="1981200" y="6271548"/>
            <a:ext cx="4556055"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Lifting of the air is the trigger!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blinds(horizontal)">
                                      <p:cBhvr>
                                        <p:cTn id="7" dur="500"/>
                                        <p:tgtEl>
                                          <p:spTgt spid="6">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blinds(horizontal)">
                                      <p:cBhvr>
                                        <p:cTn id="10" dur="500"/>
                                        <p:tgtEl>
                                          <p:spTgt spid="6">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animEffect transition="in" filter="blinds(horizontal)">
                                      <p:cBhvr>
                                        <p:cTn id="13" dur="500"/>
                                        <p:tgtEl>
                                          <p:spTgt spid="6">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1" end="11"/>
                                            </p:txEl>
                                          </p:spTgt>
                                        </p:tgtEl>
                                        <p:attrNameLst>
                                          <p:attrName>style.visibility</p:attrName>
                                        </p:attrNameLst>
                                      </p:cBhvr>
                                      <p:to>
                                        <p:strVal val="visible"/>
                                      </p:to>
                                    </p:set>
                                    <p:animEffect transition="in" filter="blinds(horizontal)">
                                      <p:cBhvr>
                                        <p:cTn id="16" dur="500"/>
                                        <p:tgtEl>
                                          <p:spTgt spid="6">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animEffect transition="in" filter="blinds(horizontal)">
                                      <p:cBhvr>
                                        <p:cTn id="19" dur="500"/>
                                        <p:tgtEl>
                                          <p:spTgt spid="6">
                                            <p:txEl>
                                              <p:pRg st="12" end="1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5" end="15"/>
                                            </p:txEl>
                                          </p:spTgt>
                                        </p:tgtEl>
                                        <p:attrNameLst>
                                          <p:attrName>style.visibility</p:attrName>
                                        </p:attrNameLst>
                                      </p:cBhvr>
                                      <p:to>
                                        <p:strVal val="visible"/>
                                      </p:to>
                                    </p:set>
                                    <p:animEffect transition="in" filter="blinds(horizontal)">
                                      <p:cBhvr>
                                        <p:cTn id="27" dur="500"/>
                                        <p:tgtEl>
                                          <p:spTgt spid="6">
                                            <p:txEl>
                                              <p:pRg st="15" end="1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6" end="16"/>
                                            </p:txEl>
                                          </p:spTgt>
                                        </p:tgtEl>
                                        <p:attrNameLst>
                                          <p:attrName>style.visibility</p:attrName>
                                        </p:attrNameLst>
                                      </p:cBhvr>
                                      <p:to>
                                        <p:strVal val="visible"/>
                                      </p:to>
                                    </p:set>
                                    <p:animEffect transition="in" filter="blinds(horizontal)">
                                      <p:cBhvr>
                                        <p:cTn id="30" dur="500"/>
                                        <p:tgtEl>
                                          <p:spTgt spid="6">
                                            <p:txEl>
                                              <p:pRg st="16" end="16"/>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17" end="17"/>
                                            </p:txEl>
                                          </p:spTgt>
                                        </p:tgtEl>
                                        <p:attrNameLst>
                                          <p:attrName>style.visibility</p:attrName>
                                        </p:attrNameLst>
                                      </p:cBhvr>
                                      <p:to>
                                        <p:strVal val="visible"/>
                                      </p:to>
                                    </p:set>
                                    <p:animEffect transition="in" filter="blinds(horizontal)">
                                      <p:cBhvr>
                                        <p:cTn id="33" dur="500"/>
                                        <p:tgtEl>
                                          <p:spTgt spid="6">
                                            <p:txEl>
                                              <p:pRg st="17" end="17"/>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18" end="18"/>
                                            </p:txEl>
                                          </p:spTgt>
                                        </p:tgtEl>
                                        <p:attrNameLst>
                                          <p:attrName>style.visibility</p:attrName>
                                        </p:attrNameLst>
                                      </p:cBhvr>
                                      <p:to>
                                        <p:strVal val="visible"/>
                                      </p:to>
                                    </p:set>
                                    <p:animEffect transition="in" filter="blinds(horizontal)">
                                      <p:cBhvr>
                                        <p:cTn id="36" dur="500"/>
                                        <p:tgtEl>
                                          <p:spTgt spid="6">
                                            <p:txEl>
                                              <p:pRg st="18" end="18"/>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
                                            <p:txEl>
                                              <p:pRg st="19" end="19"/>
                                            </p:txEl>
                                          </p:spTgt>
                                        </p:tgtEl>
                                        <p:attrNameLst>
                                          <p:attrName>style.visibility</p:attrName>
                                        </p:attrNameLst>
                                      </p:cBhvr>
                                      <p:to>
                                        <p:strVal val="visible"/>
                                      </p:to>
                                    </p:set>
                                    <p:animEffect transition="in" filter="blinds(horizontal)">
                                      <p:cBhvr>
                                        <p:cTn id="39" dur="500"/>
                                        <p:tgtEl>
                                          <p:spTgt spid="6">
                                            <p:txEl>
                                              <p:pRg st="19" end="19"/>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457200"/>
            <a:ext cx="8686800" cy="9906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tabLst/>
              <a:defRPr/>
            </a:pPr>
            <a:r>
              <a:rPr lang="en-US" sz="4000" b="1" kern="0" dirty="0">
                <a:solidFill>
                  <a:schemeClr val="tx2"/>
                </a:solidFill>
                <a:latin typeface="Arial" charset="0"/>
                <a:ea typeface="SimSun" pitchFamily="2" charset="-122"/>
                <a:cs typeface="+mj-cs"/>
              </a:rPr>
              <a:t>Different Phases of Precipitation  </a:t>
            </a:r>
            <a:r>
              <a:rPr lang="en-US" sz="3600" b="1" kern="0" dirty="0">
                <a:solidFill>
                  <a:schemeClr val="tx2"/>
                </a:solidFill>
                <a:latin typeface="Arial" charset="0"/>
                <a:ea typeface="SimSun" pitchFamily="2" charset="-122"/>
                <a:cs typeface="+mj-cs"/>
              </a:rPr>
              <a:t>	</a:t>
            </a:r>
          </a:p>
          <a:p>
            <a:pPr marL="0" marR="0" lvl="0" indent="0" algn="l" defTabSz="914400" rtl="0" eaLnBrk="0" fontAlgn="base" latinLnBrk="0" hangingPunct="0">
              <a:lnSpc>
                <a:spcPct val="100000"/>
              </a:lnSpc>
              <a:spcBef>
                <a:spcPct val="0"/>
              </a:spcBef>
              <a:spcAft>
                <a:spcPct val="0"/>
              </a:spcAft>
              <a:buClrTx/>
              <a:buSzTx/>
              <a:tabLst/>
              <a:defRPr/>
            </a:pP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3" name="Picture 4" descr="http://ellerbruch.nmu.edu/classes/cs255f02/cs255students/abarker/P4/tutorial/winsnow2.jpg"/>
          <p:cNvPicPr>
            <a:picLocks noChangeAspect="1" noChangeArrowheads="1"/>
          </p:cNvPicPr>
          <p:nvPr/>
        </p:nvPicPr>
        <p:blipFill>
          <a:blip r:embed="rId2" cstate="print"/>
          <a:srcRect/>
          <a:stretch>
            <a:fillRect/>
          </a:stretch>
        </p:blipFill>
        <p:spPr bwMode="auto">
          <a:xfrm>
            <a:off x="588367" y="2057400"/>
            <a:ext cx="7869833" cy="3429000"/>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2" descr="http://www.grc.k12.nf.ca/climatecanada/images/conv_rain.gif"/>
          <p:cNvPicPr>
            <a:picLocks noChangeAspect="1" noChangeArrowheads="1"/>
          </p:cNvPicPr>
          <p:nvPr/>
        </p:nvPicPr>
        <p:blipFill>
          <a:blip r:embed="rId2" cstate="print"/>
          <a:srcRect/>
          <a:stretch>
            <a:fillRect/>
          </a:stretch>
        </p:blipFill>
        <p:spPr bwMode="auto">
          <a:xfrm>
            <a:off x="0" y="2438400"/>
            <a:ext cx="4724400" cy="3481138"/>
          </a:xfrm>
          <a:prstGeom prst="rect">
            <a:avLst/>
          </a:prstGeom>
          <a:noFill/>
        </p:spPr>
      </p:pic>
      <p:sp>
        <p:nvSpPr>
          <p:cNvPr id="3" name="Rectangle 2"/>
          <p:cNvSpPr txBox="1">
            <a:spLocks noChangeArrowheads="1"/>
          </p:cNvSpPr>
          <p:nvPr/>
        </p:nvSpPr>
        <p:spPr>
          <a:xfrm>
            <a:off x="228600" y="152400"/>
            <a:ext cx="8077200" cy="19050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tabLst/>
              <a:defRPr/>
            </a:pPr>
            <a:r>
              <a:rPr lang="en-US" sz="4000" b="1" kern="0" dirty="0">
                <a:solidFill>
                  <a:schemeClr val="tx2"/>
                </a:solidFill>
                <a:latin typeface="Arial" charset="0"/>
                <a:ea typeface="SimSun" pitchFamily="2" charset="-122"/>
                <a:cs typeface="+mj-cs"/>
              </a:rPr>
              <a:t>Two Types of Precipitation:   </a:t>
            </a:r>
            <a:r>
              <a:rPr lang="en-US" sz="1200" b="1" kern="0" dirty="0">
                <a:solidFill>
                  <a:schemeClr val="tx2"/>
                </a:solidFill>
                <a:latin typeface="Arial" charset="0"/>
                <a:ea typeface="SimSun" pitchFamily="2" charset="-122"/>
                <a:cs typeface="+mj-cs"/>
              </a:rPr>
              <a:t>	</a:t>
            </a:r>
            <a:endParaRPr lang="en-US" sz="1100" b="1" kern="0" dirty="0">
              <a:solidFill>
                <a:schemeClr val="tx2"/>
              </a:solidFill>
              <a:latin typeface="Arial" charset="0"/>
              <a:ea typeface="SimSun" pitchFamily="2" charset="-122"/>
              <a:cs typeface="+mj-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3600" b="1" kern="0" dirty="0">
                <a:solidFill>
                  <a:schemeClr val="tx2"/>
                </a:solidFill>
                <a:latin typeface="Arial" charset="0"/>
                <a:ea typeface="SimSun" pitchFamily="2" charset="-122"/>
                <a:cs typeface="+mj-cs"/>
              </a:rPr>
              <a:t>  </a:t>
            </a:r>
            <a:r>
              <a:rPr lang="en-US" sz="3200" b="1" kern="0" dirty="0">
                <a:solidFill>
                  <a:schemeClr val="tx2"/>
                </a:solidFill>
                <a:latin typeface="Arial" charset="0"/>
                <a:ea typeface="SimSun" pitchFamily="2" charset="-122"/>
                <a:cs typeface="+mj-cs"/>
              </a:rPr>
              <a:t>Convective precipitation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3200" b="1" kern="0" dirty="0">
                <a:solidFill>
                  <a:schemeClr val="tx2"/>
                </a:solidFill>
                <a:latin typeface="Arial" charset="0"/>
                <a:ea typeface="SimSun" pitchFamily="2" charset="-122"/>
                <a:cs typeface="+mj-cs"/>
              </a:rPr>
              <a:t>   </a:t>
            </a:r>
            <a:r>
              <a:rPr lang="en-US" sz="3200" b="1" kern="0" dirty="0" err="1">
                <a:solidFill>
                  <a:schemeClr val="tx2"/>
                </a:solidFill>
                <a:latin typeface="Arial" charset="0"/>
                <a:ea typeface="SimSun" pitchFamily="2" charset="-122"/>
                <a:cs typeface="+mj-cs"/>
              </a:rPr>
              <a:t>Stratiform</a:t>
            </a:r>
            <a:r>
              <a:rPr lang="en-US" sz="3200" b="1" kern="0" dirty="0">
                <a:solidFill>
                  <a:schemeClr val="tx2"/>
                </a:solidFill>
                <a:latin typeface="Arial" charset="0"/>
                <a:ea typeface="SimSun" pitchFamily="2" charset="-122"/>
                <a:cs typeface="+mj-cs"/>
              </a:rPr>
              <a:t> precipitation </a:t>
            </a:r>
          </a:p>
          <a:p>
            <a:pPr marL="0" marR="0" lvl="0" indent="0" algn="l" defTabSz="914400" rtl="0" eaLnBrk="0" fontAlgn="base" latinLnBrk="0" hangingPunct="0">
              <a:lnSpc>
                <a:spcPct val="100000"/>
              </a:lnSpc>
              <a:spcBef>
                <a:spcPct val="0"/>
              </a:spcBef>
              <a:spcAft>
                <a:spcPct val="0"/>
              </a:spcAft>
              <a:buClrTx/>
              <a:buSzTx/>
              <a:tabLst/>
              <a:defRPr/>
            </a:pPr>
            <a:b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b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35125" y="6000690"/>
            <a:ext cx="5527475" cy="707886"/>
          </a:xfrm>
          <a:prstGeom prst="rect">
            <a:avLst/>
          </a:prstGeom>
          <a:noFill/>
        </p:spPr>
        <p:txBody>
          <a:bodyPr wrap="none" rtlCol="0">
            <a:spAutoFit/>
          </a:bodyPr>
          <a:lstStyle/>
          <a:p>
            <a:pPr algn="l"/>
            <a:r>
              <a:rPr lang="en-US" sz="2000" b="1" dirty="0"/>
              <a:t> Needs low-level convergence and upward motion</a:t>
            </a:r>
          </a:p>
          <a:p>
            <a:r>
              <a:rPr lang="en-US" sz="2000" b="1" dirty="0"/>
              <a:t>Most of the rain comes from water in surrounding air!</a:t>
            </a:r>
          </a:p>
        </p:txBody>
      </p:sp>
      <p:pic>
        <p:nvPicPr>
          <p:cNvPr id="58376" name="Picture 8" descr="http://stormhighway.com/tower/stratiform.jpg"/>
          <p:cNvPicPr>
            <a:picLocks noChangeAspect="1" noChangeArrowheads="1"/>
          </p:cNvPicPr>
          <p:nvPr/>
        </p:nvPicPr>
        <p:blipFill>
          <a:blip r:embed="rId3" cstate="print"/>
          <a:srcRect/>
          <a:stretch>
            <a:fillRect/>
          </a:stretch>
        </p:blipFill>
        <p:spPr bwMode="auto">
          <a:xfrm>
            <a:off x="3590925" y="2438400"/>
            <a:ext cx="5553075" cy="33813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box(in)">
                                      <p:cBhvr>
                                        <p:cTn id="7" dur="500"/>
                                        <p:tgtEl>
                                          <p:spTgt spid="58376"/>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304800" y="76200"/>
            <a:ext cx="7772400" cy="1143000"/>
          </a:xfrm>
        </p:spPr>
        <p:txBody>
          <a:bodyPr/>
          <a:lstStyle/>
          <a:p>
            <a:r>
              <a:rPr lang="en-US" sz="4000" b="1">
                <a:solidFill>
                  <a:srgbClr val="FF0000"/>
                </a:solidFill>
              </a:rPr>
              <a:t>  Precipitation Characteristics</a:t>
            </a:r>
            <a:r>
              <a:rPr lang="en-US" sz="4000" b="1">
                <a:solidFill>
                  <a:srgbClr val="FF0000"/>
                </a:solidFill>
                <a:latin typeface="Arial Narrow" pitchFamily="34" charset="0"/>
              </a:rPr>
              <a:t> </a:t>
            </a:r>
          </a:p>
        </p:txBody>
      </p:sp>
      <p:sp>
        <p:nvSpPr>
          <p:cNvPr id="434179" name="Rectangle 3"/>
          <p:cNvSpPr>
            <a:spLocks noGrp="1" noChangeArrowheads="1"/>
          </p:cNvSpPr>
          <p:nvPr>
            <p:ph type="body" idx="1"/>
          </p:nvPr>
        </p:nvSpPr>
        <p:spPr>
          <a:xfrm>
            <a:off x="76200" y="1219200"/>
            <a:ext cx="8915400" cy="5029200"/>
          </a:xfrm>
        </p:spPr>
        <p:txBody>
          <a:bodyPr/>
          <a:lstStyle/>
          <a:p>
            <a:pPr>
              <a:lnSpc>
                <a:spcPct val="80000"/>
              </a:lnSpc>
            </a:pPr>
            <a:r>
              <a:rPr lang="en-US" sz="2400" b="1" dirty="0">
                <a:solidFill>
                  <a:srgbClr val="FF0000"/>
                </a:solidFill>
              </a:rPr>
              <a:t>Amount (A):</a:t>
            </a:r>
            <a:r>
              <a:rPr lang="en-US" sz="2400" b="1" dirty="0">
                <a:solidFill>
                  <a:schemeClr val="bg2"/>
                </a:solidFill>
              </a:rPr>
              <a:t> </a:t>
            </a:r>
            <a:r>
              <a:rPr lang="en-US" sz="2400" b="1" dirty="0"/>
              <a:t>precipitation accumulated over a given time period </a:t>
            </a:r>
            <a:r>
              <a:rPr lang="en-US" sz="2400" b="1" dirty="0">
                <a:sym typeface="Symbol" pitchFamily="18" charset="2"/>
              </a:rPr>
              <a:t>T </a:t>
            </a:r>
            <a:r>
              <a:rPr lang="en-US" sz="2400" b="1" dirty="0"/>
              <a:t>(e.g., a month). </a:t>
            </a:r>
            <a:r>
              <a:rPr lang="en-US" sz="2400" b="1" dirty="0">
                <a:solidFill>
                  <a:srgbClr val="FF0000"/>
                </a:solidFill>
              </a:rPr>
              <a:t>A</a:t>
            </a:r>
            <a:r>
              <a:rPr lang="en-US" sz="2400" b="1" dirty="0"/>
              <a:t> is often expressed using a mean rate = </a:t>
            </a:r>
            <a:r>
              <a:rPr lang="en-US" sz="2400" b="1" dirty="0">
                <a:solidFill>
                  <a:srgbClr val="FF0000"/>
                </a:solidFill>
              </a:rPr>
              <a:t>A</a:t>
            </a:r>
            <a:r>
              <a:rPr lang="en-US" sz="2400" b="1" dirty="0"/>
              <a:t>/</a:t>
            </a:r>
            <a:r>
              <a:rPr lang="en-US" sz="2400" b="1" dirty="0">
                <a:sym typeface="Symbol" pitchFamily="18" charset="2"/>
              </a:rPr>
              <a:t>T  </a:t>
            </a:r>
            <a:r>
              <a:rPr lang="en-US" sz="2000" b="1" dirty="0">
                <a:sym typeface="Symbol" pitchFamily="18" charset="2"/>
              </a:rPr>
              <a:t>(= 75mm/30days = 2.5 mm/day for Station </a:t>
            </a:r>
            <a:r>
              <a:rPr lang="en-US" sz="2000" b="1" dirty="0">
                <a:latin typeface="Arial" charset="0"/>
                <a:sym typeface="Symbol" pitchFamily="18" charset="2"/>
              </a:rPr>
              <a:t>A</a:t>
            </a:r>
            <a:r>
              <a:rPr lang="en-US" sz="2000" b="1" dirty="0">
                <a:sym typeface="Symbol" pitchFamily="18" charset="2"/>
              </a:rPr>
              <a:t>)</a:t>
            </a:r>
            <a:r>
              <a:rPr lang="en-US" sz="2400" b="1" dirty="0">
                <a:sym typeface="Symbol" pitchFamily="18" charset="2"/>
              </a:rPr>
              <a:t> </a:t>
            </a:r>
          </a:p>
          <a:p>
            <a:pPr>
              <a:lnSpc>
                <a:spcPct val="80000"/>
              </a:lnSpc>
            </a:pPr>
            <a:endParaRPr lang="en-US" sz="2400" b="1" dirty="0">
              <a:sym typeface="Symbol" pitchFamily="18" charset="2"/>
            </a:endParaRPr>
          </a:p>
          <a:p>
            <a:pPr>
              <a:lnSpc>
                <a:spcPct val="80000"/>
              </a:lnSpc>
            </a:pPr>
            <a:r>
              <a:rPr lang="en-US" sz="2400" b="1" dirty="0">
                <a:solidFill>
                  <a:srgbClr val="FF0000"/>
                </a:solidFill>
                <a:sym typeface="Symbol" pitchFamily="18" charset="2"/>
              </a:rPr>
              <a:t>Intensity (I):</a:t>
            </a:r>
            <a:r>
              <a:rPr lang="en-US" sz="2400" b="1" dirty="0">
                <a:solidFill>
                  <a:schemeClr val="bg2"/>
                </a:solidFill>
                <a:sym typeface="Symbol" pitchFamily="18" charset="2"/>
              </a:rPr>
              <a:t> </a:t>
            </a:r>
            <a:r>
              <a:rPr lang="en-US" sz="2400" b="1" dirty="0">
                <a:sym typeface="Symbol" pitchFamily="18" charset="2"/>
              </a:rPr>
              <a:t>the rate averaged over the precipitating time t, i.e., I= A/t </a:t>
            </a:r>
            <a:r>
              <a:rPr lang="en-US" sz="2000" b="1" dirty="0">
                <a:sym typeface="Symbol" pitchFamily="18" charset="2"/>
              </a:rPr>
              <a:t>(=75mm/2days =37.5 mm/day for Station </a:t>
            </a:r>
            <a:r>
              <a:rPr lang="en-US" sz="2000" b="1" dirty="0">
                <a:latin typeface="Arial" charset="0"/>
                <a:sym typeface="Symbol" pitchFamily="18" charset="2"/>
              </a:rPr>
              <a:t>A</a:t>
            </a:r>
            <a:r>
              <a:rPr lang="en-US" sz="2000" b="1" dirty="0">
                <a:sym typeface="Symbol" pitchFamily="18" charset="2"/>
              </a:rPr>
              <a:t>). Events with I &gt; 50mm/day is often called heavy precipitation. </a:t>
            </a:r>
            <a:r>
              <a:rPr lang="en-US" sz="2400" b="1" dirty="0">
                <a:sym typeface="Symbol" pitchFamily="18" charset="2"/>
              </a:rPr>
              <a:t> </a:t>
            </a:r>
          </a:p>
          <a:p>
            <a:pPr>
              <a:lnSpc>
                <a:spcPct val="80000"/>
              </a:lnSpc>
            </a:pPr>
            <a:endParaRPr lang="en-US" sz="2400" b="1" dirty="0">
              <a:sym typeface="Symbol" pitchFamily="18" charset="2"/>
            </a:endParaRPr>
          </a:p>
          <a:p>
            <a:pPr>
              <a:lnSpc>
                <a:spcPct val="80000"/>
              </a:lnSpc>
            </a:pPr>
            <a:r>
              <a:rPr lang="en-US" sz="2400" b="1" dirty="0">
                <a:solidFill>
                  <a:srgbClr val="FF0000"/>
                </a:solidFill>
                <a:sym typeface="Symbol" pitchFamily="18" charset="2"/>
              </a:rPr>
              <a:t>Frequency (F):</a:t>
            </a:r>
            <a:r>
              <a:rPr lang="en-US" sz="2400" b="1" dirty="0">
                <a:solidFill>
                  <a:schemeClr val="bg2"/>
                </a:solidFill>
                <a:sym typeface="Symbol" pitchFamily="18" charset="2"/>
              </a:rPr>
              <a:t> </a:t>
            </a:r>
            <a:r>
              <a:rPr lang="en-US" sz="2400" b="1" dirty="0">
                <a:sym typeface="Symbol" pitchFamily="18" charset="2"/>
              </a:rPr>
              <a:t>the fraction of the time it rains, F= t/T </a:t>
            </a:r>
            <a:r>
              <a:rPr lang="en-US" sz="2000" b="1" dirty="0">
                <a:sym typeface="Symbol" pitchFamily="18" charset="2"/>
              </a:rPr>
              <a:t>(=2days/30days = 6.7% for Station </a:t>
            </a:r>
            <a:r>
              <a:rPr lang="en-US" sz="2000" b="1" dirty="0">
                <a:latin typeface="Arial" charset="0"/>
                <a:sym typeface="Symbol" pitchFamily="18" charset="2"/>
              </a:rPr>
              <a:t>A</a:t>
            </a:r>
            <a:r>
              <a:rPr lang="en-US" sz="2000" b="1" dirty="0">
                <a:sym typeface="Symbol" pitchFamily="18" charset="2"/>
              </a:rPr>
              <a:t>)</a:t>
            </a:r>
            <a:r>
              <a:rPr lang="en-US" sz="2000" b="1" dirty="0">
                <a:solidFill>
                  <a:schemeClr val="bg2"/>
                </a:solidFill>
                <a:sym typeface="Symbol" pitchFamily="18" charset="2"/>
              </a:rPr>
              <a:t> </a:t>
            </a:r>
          </a:p>
          <a:p>
            <a:pPr>
              <a:lnSpc>
                <a:spcPct val="80000"/>
              </a:lnSpc>
            </a:pPr>
            <a:endParaRPr lang="en-US" sz="2000" b="1" dirty="0">
              <a:solidFill>
                <a:schemeClr val="bg2"/>
              </a:solidFill>
              <a:sym typeface="Symbol" pitchFamily="18" charset="2"/>
            </a:endParaRPr>
          </a:p>
          <a:p>
            <a:pPr>
              <a:lnSpc>
                <a:spcPct val="80000"/>
              </a:lnSpc>
            </a:pPr>
            <a:r>
              <a:rPr lang="en-US" sz="2400" b="1" dirty="0">
                <a:solidFill>
                  <a:srgbClr val="FF0000"/>
                </a:solidFill>
                <a:sym typeface="Symbol" pitchFamily="18" charset="2"/>
              </a:rPr>
              <a:t>A = F  I</a:t>
            </a:r>
            <a:r>
              <a:rPr lang="en-US" sz="2400" b="1" dirty="0">
                <a:solidFill>
                  <a:schemeClr val="bg2"/>
                </a:solidFill>
                <a:sym typeface="Symbol" pitchFamily="18" charset="2"/>
              </a:rPr>
              <a:t> </a:t>
            </a:r>
            <a:r>
              <a:rPr lang="en-US" sz="2400" b="1" dirty="0">
                <a:sym typeface="Wingdings" pitchFamily="2" charset="2"/>
              </a:rPr>
              <a:t></a:t>
            </a:r>
            <a:r>
              <a:rPr lang="en-US" sz="2400" b="1" dirty="0">
                <a:solidFill>
                  <a:schemeClr val="bg2"/>
                </a:solidFill>
                <a:sym typeface="Wingdings" pitchFamily="2" charset="2"/>
              </a:rPr>
              <a:t> </a:t>
            </a:r>
            <a:r>
              <a:rPr lang="en-US" sz="2400" b="1" dirty="0">
                <a:sym typeface="Wingdings" pitchFamily="2" charset="2"/>
              </a:rPr>
              <a:t>Same A can be obtained from different combinations of F and I, which is the case for station </a:t>
            </a:r>
            <a:r>
              <a:rPr lang="en-US" sz="2400" b="1" dirty="0">
                <a:latin typeface="Arial" charset="0"/>
                <a:sym typeface="Wingdings" pitchFamily="2" charset="2"/>
              </a:rPr>
              <a:t>A</a:t>
            </a:r>
            <a:r>
              <a:rPr lang="en-US" sz="2400" b="1" dirty="0">
                <a:sym typeface="Wingdings" pitchFamily="2" charset="2"/>
              </a:rPr>
              <a:t> and </a:t>
            </a:r>
            <a:r>
              <a:rPr lang="en-US" sz="2400" b="1" dirty="0">
                <a:latin typeface="Arial" charset="0"/>
                <a:sym typeface="Wingdings" pitchFamily="2" charset="2"/>
              </a:rPr>
              <a:t>B</a:t>
            </a:r>
            <a:r>
              <a:rPr lang="en-US" sz="2400" b="1" dirty="0">
                <a:sym typeface="Wingdings" pitchFamily="2" charset="2"/>
              </a:rPr>
              <a:t> and for many models!</a:t>
            </a:r>
            <a:endParaRPr lang="en-US" sz="2400" b="1" dirty="0">
              <a:sym typeface="Symbol" pitchFamily="18" charset="2"/>
            </a:endParaRPr>
          </a:p>
        </p:txBody>
      </p:sp>
      <p:sp>
        <p:nvSpPr>
          <p:cNvPr id="434180" name="Line 4"/>
          <p:cNvSpPr>
            <a:spLocks noChangeShapeType="1"/>
          </p:cNvSpPr>
          <p:nvPr/>
        </p:nvSpPr>
        <p:spPr bwMode="auto">
          <a:xfrm>
            <a:off x="0" y="1066800"/>
            <a:ext cx="9144000" cy="0"/>
          </a:xfrm>
          <a:prstGeom prst="line">
            <a:avLst/>
          </a:prstGeom>
          <a:noFill/>
          <a:ln w="38100">
            <a:solidFill>
              <a:srgbClr val="0000FF"/>
            </a:solidFill>
            <a:round/>
            <a:headEnd/>
            <a:tailEnd type="none" w="med" len="sm"/>
          </a:ln>
          <a:effectLst/>
        </p:spPr>
        <p:txBody>
          <a:bodyPr anchor="ctr"/>
          <a:lstStyle/>
          <a:p>
            <a:endParaRPr lang="en-US" sz="1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417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41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762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The Role of Water in Climate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76200" y="838200"/>
            <a:ext cx="9144000" cy="5943600"/>
          </a:xfrm>
          <a:prstGeom prst="rect">
            <a:avLst/>
          </a:prstGeom>
          <a:solidFill>
            <a:schemeClr val="tx1"/>
          </a:solid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Water vapor provides the largest greenhouse effect</a:t>
            </a:r>
            <a:endParaRPr lang="en-US" sz="1600" b="1" kern="0" dirty="0">
              <a:solidFill>
                <a:schemeClr val="bg1"/>
              </a:solidFill>
              <a:latin typeface="Microsoft Sans Serif" pitchFamily="34" charset="0"/>
            </a:endParaRPr>
          </a:p>
          <a:p>
            <a:pPr marL="342900" indent="-342900" algn="l">
              <a:spcBef>
                <a:spcPct val="20000"/>
              </a:spcBef>
              <a:buFontTx/>
              <a:buChar char="•"/>
              <a:defRPr/>
            </a:pPr>
            <a:endParaRPr lang="en-US" sz="9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Water and ice clouds reflect sunlight and block OLR</a:t>
            </a:r>
          </a:p>
          <a:p>
            <a:pPr marL="342900" indent="-342900" algn="l">
              <a:spcBef>
                <a:spcPct val="20000"/>
              </a:spcBef>
              <a:buFontTx/>
              <a:buChar char="•"/>
              <a:defRPr/>
            </a:pPr>
            <a:endParaRPr lang="en-US" sz="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Latent heating during precipitation is a major source of energy for the atmosphere </a:t>
            </a:r>
          </a:p>
          <a:p>
            <a:pPr marL="342900" indent="-342900" algn="l">
              <a:spcBef>
                <a:spcPct val="20000"/>
              </a:spcBef>
              <a:buFontTx/>
              <a:buChar char="•"/>
              <a:defRPr/>
            </a:pPr>
            <a:endParaRPr lang="en-US" sz="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Surface evaporation regulates surface temperature</a:t>
            </a:r>
            <a:endParaRPr lang="en-US" sz="2000" b="1" kern="0" dirty="0">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water fluxes (E-P) affect salinity in upper oceans, and thus ocean circulation  </a:t>
            </a:r>
          </a:p>
          <a:p>
            <a:pPr marL="342900" indent="-342900" algn="l">
              <a:spcBef>
                <a:spcPct val="20000"/>
              </a:spcBef>
              <a:buFontTx/>
              <a:buChar char="•"/>
              <a:defRPr/>
            </a:pP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Ice-albedo feedback is important for climate change</a:t>
            </a:r>
          </a:p>
          <a:p>
            <a:pPr marL="342900" indent="-342900" algn="l">
              <a:spcBef>
                <a:spcPct val="20000"/>
              </a:spcBef>
              <a:buFontTx/>
              <a:buChar char="•"/>
              <a:defRPr/>
            </a:pP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The water cycle affects the energy cycle</a:t>
            </a:r>
          </a:p>
          <a:p>
            <a:pPr marL="342900" indent="-342900" algn="l">
              <a:spcBef>
                <a:spcPct val="20000"/>
              </a:spcBef>
              <a:buFontTx/>
              <a:buChar char="•"/>
              <a:defRPr/>
            </a:pP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A dry atmosphere would have a very different kind of weather and climate with no clouds, no precipitation, no snow and ice.</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TextBox 7"/>
          <p:cNvSpPr txBox="1"/>
          <p:nvPr/>
        </p:nvSpPr>
        <p:spPr>
          <a:xfrm>
            <a:off x="838626" y="990600"/>
            <a:ext cx="1737975" cy="523220"/>
          </a:xfrm>
          <a:prstGeom prst="rect">
            <a:avLst/>
          </a:prstGeom>
          <a:noFill/>
        </p:spPr>
        <p:txBody>
          <a:bodyPr wrap="none" rtlCol="0">
            <a:spAutoFit/>
          </a:bodyPr>
          <a:lstStyle/>
          <a:p>
            <a:r>
              <a:rPr lang="en-US" b="1" dirty="0"/>
              <a:t>Examples?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blinds(horizontal)">
                                      <p:cBhvr>
                                        <p:cTn id="16" dur="500"/>
                                        <p:tgtEl>
                                          <p:spTgt spid="6">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blinds(horizontal)">
                                      <p:cBhvr>
                                        <p:cTn id="19" dur="500"/>
                                        <p:tgtEl>
                                          <p:spTgt spid="6">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0" end="10"/>
                                            </p:txEl>
                                          </p:spTgt>
                                        </p:tgtEl>
                                        <p:attrNameLst>
                                          <p:attrName>style.visibility</p:attrName>
                                        </p:attrNameLst>
                                      </p:cBhvr>
                                      <p:to>
                                        <p:strVal val="visible"/>
                                      </p:to>
                                    </p:set>
                                    <p:animEffect transition="in" filter="blinds(horizontal)">
                                      <p:cBhvr>
                                        <p:cTn id="22" dur="500"/>
                                        <p:tgtEl>
                                          <p:spTgt spid="6">
                                            <p:txEl>
                                              <p:pRg st="10" end="1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2" end="12"/>
                                            </p:txEl>
                                          </p:spTgt>
                                        </p:tgtEl>
                                        <p:attrNameLst>
                                          <p:attrName>style.visibility</p:attrName>
                                        </p:attrNameLst>
                                      </p:cBhvr>
                                      <p:to>
                                        <p:strVal val="visible"/>
                                      </p:to>
                                    </p:set>
                                    <p:animEffect transition="in" filter="blinds(horizontal)">
                                      <p:cBhvr>
                                        <p:cTn id="25" dur="500"/>
                                        <p:tgtEl>
                                          <p:spTgt spid="6">
                                            <p:txEl>
                                              <p:pRg st="12" end="1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4" end="14"/>
                                            </p:txEl>
                                          </p:spTgt>
                                        </p:tgtEl>
                                        <p:attrNameLst>
                                          <p:attrName>style.visibility</p:attrName>
                                        </p:attrNameLst>
                                      </p:cBhvr>
                                      <p:to>
                                        <p:strVal val="visible"/>
                                      </p:to>
                                    </p:set>
                                    <p:animEffect transition="in" filter="blinds(horizontal)">
                                      <p:cBhvr>
                                        <p:cTn id="28" dur="500"/>
                                        <p:tgtEl>
                                          <p:spTgt spid="6">
                                            <p:txEl>
                                              <p:pRg st="14" end="14"/>
                                            </p:txEl>
                                          </p:spTgt>
                                        </p:tgtEl>
                                      </p:cBhvr>
                                    </p:animEffect>
                                  </p:childTnLst>
                                </p:cTn>
                              </p:par>
                              <p:par>
                                <p:cTn id="29" presetID="3" presetClass="exit" presetSubtype="10" fill="hold" grpId="0" nodeType="withEffect">
                                  <p:stCondLst>
                                    <p:cond delay="0"/>
                                  </p:stCondLst>
                                  <p:childTnLst>
                                    <p:animEffect transition="out" filter="blinds(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504825" y="0"/>
            <a:ext cx="7772400" cy="1143000"/>
          </a:xfrm>
        </p:spPr>
        <p:txBody>
          <a:bodyPr/>
          <a:lstStyle/>
          <a:p>
            <a:r>
              <a:rPr lang="en-US" sz="3600" b="1">
                <a:effectLst>
                  <a:outerShdw blurRad="38100" dist="38100" dir="2700000" algn="tl">
                    <a:srgbClr val="C0C0C0"/>
                  </a:outerShdw>
                </a:effectLst>
              </a:rPr>
              <a:t>Daily Precipitation at 2 stations</a:t>
            </a:r>
          </a:p>
        </p:txBody>
      </p:sp>
      <p:graphicFrame>
        <p:nvGraphicFramePr>
          <p:cNvPr id="433155" name="Object 3"/>
          <p:cNvGraphicFramePr>
            <a:graphicFrameLocks noChangeAspect="1"/>
          </p:cNvGraphicFramePr>
          <p:nvPr/>
        </p:nvGraphicFramePr>
        <p:xfrm>
          <a:off x="523875" y="838200"/>
          <a:ext cx="7023100" cy="2827338"/>
        </p:xfrm>
        <a:graphic>
          <a:graphicData uri="http://schemas.openxmlformats.org/presentationml/2006/ole">
            <mc:AlternateContent xmlns:mc="http://schemas.openxmlformats.org/markup-compatibility/2006">
              <mc:Choice xmlns:v="urn:schemas-microsoft-com:vml" Requires="v">
                <p:oleObj name="Chart" r:id="rId2" imgW="7772456" imgH="2171790" progId="MSGraph.Chart.8">
                  <p:embed followColorScheme="full"/>
                </p:oleObj>
              </mc:Choice>
              <mc:Fallback>
                <p:oleObj name="Chart" r:id="rId2" imgW="7772456" imgH="2171790" progId="MSGraph.Chart.8">
                  <p:embed followColorScheme="full"/>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l="14117" r="16470"/>
                      <a:stretch>
                        <a:fillRect/>
                      </a:stretch>
                    </p:blipFill>
                    <p:spPr bwMode="auto">
                      <a:xfrm>
                        <a:off x="523875" y="838200"/>
                        <a:ext cx="7023100" cy="282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3156" name="Text Box 4"/>
          <p:cNvSpPr txBox="1">
            <a:spLocks noChangeArrowheads="1"/>
          </p:cNvSpPr>
          <p:nvPr/>
        </p:nvSpPr>
        <p:spPr bwMode="auto">
          <a:xfrm>
            <a:off x="6143625" y="1035050"/>
            <a:ext cx="2754313" cy="3508375"/>
          </a:xfrm>
          <a:prstGeom prst="rect">
            <a:avLst/>
          </a:prstGeom>
          <a:noFill/>
          <a:ln w="9525">
            <a:noFill/>
            <a:miter lim="800000"/>
            <a:headEnd/>
            <a:tailEnd/>
          </a:ln>
          <a:effectLst>
            <a:outerShdw dist="35921" dir="2700000" algn="ctr" rotWithShape="0">
              <a:schemeClr val="bg2"/>
            </a:outerShdw>
          </a:effectLst>
        </p:spPr>
        <p:txBody>
          <a:bodyPr>
            <a:spAutoFit/>
          </a:bodyPr>
          <a:lstStyle/>
          <a:p>
            <a:pPr algn="l" eaLnBrk="1" hangingPunct="1"/>
            <a:r>
              <a:rPr lang="en-US" b="1">
                <a:solidFill>
                  <a:srgbClr val="000000"/>
                </a:solidFill>
                <a:latin typeface="Arial" charset="0"/>
              </a:rPr>
              <a:t>Monthly</a:t>
            </a:r>
          </a:p>
          <a:p>
            <a:pPr algn="l" eaLnBrk="1" hangingPunct="1"/>
            <a:r>
              <a:rPr lang="en-US" b="1">
                <a:solidFill>
                  <a:srgbClr val="000000"/>
                </a:solidFill>
                <a:latin typeface="Arial" charset="0"/>
              </a:rPr>
              <a:t>Amount 75 mm</a:t>
            </a: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endParaRPr lang="en-US" b="1">
              <a:solidFill>
                <a:srgbClr val="919191"/>
              </a:solidFill>
              <a:latin typeface="Arial" charset="0"/>
            </a:endParaRPr>
          </a:p>
          <a:p>
            <a:pPr algn="l" eaLnBrk="1" hangingPunct="1"/>
            <a:r>
              <a:rPr lang="en-US" b="1">
                <a:solidFill>
                  <a:srgbClr val="000000"/>
                </a:solidFill>
                <a:latin typeface="Arial" charset="0"/>
              </a:rPr>
              <a:t>Amount</a:t>
            </a:r>
            <a:r>
              <a:rPr lang="en-US" b="1">
                <a:solidFill>
                  <a:srgbClr val="00AE00"/>
                </a:solidFill>
                <a:latin typeface="Arial" charset="0"/>
              </a:rPr>
              <a:t> </a:t>
            </a:r>
            <a:r>
              <a:rPr lang="en-US" b="1">
                <a:solidFill>
                  <a:srgbClr val="000000"/>
                </a:solidFill>
                <a:latin typeface="Arial" charset="0"/>
              </a:rPr>
              <a:t>75 mm</a:t>
            </a:r>
          </a:p>
        </p:txBody>
      </p:sp>
      <p:sp>
        <p:nvSpPr>
          <p:cNvPr id="433157" name="Text Box 5"/>
          <p:cNvSpPr txBox="1">
            <a:spLocks noChangeArrowheads="1"/>
          </p:cNvSpPr>
          <p:nvPr/>
        </p:nvSpPr>
        <p:spPr bwMode="auto">
          <a:xfrm>
            <a:off x="1498600" y="3176588"/>
            <a:ext cx="4521200" cy="344487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l" eaLnBrk="1" hangingPunct="1"/>
            <a:r>
              <a:rPr lang="en-US" sz="2000" b="1">
                <a:solidFill>
                  <a:srgbClr val="000000"/>
                </a:solidFill>
                <a:latin typeface="Arial" charset="0"/>
              </a:rPr>
              <a:t>drought </a:t>
            </a:r>
            <a:r>
              <a:rPr lang="en-US" sz="2000" b="1">
                <a:solidFill>
                  <a:srgbClr val="CC0000"/>
                </a:solidFill>
                <a:latin typeface="Arial" charset="0"/>
              </a:rPr>
              <a:t>      </a:t>
            </a:r>
            <a:r>
              <a:rPr lang="en-US" sz="2000" b="1">
                <a:solidFill>
                  <a:srgbClr val="993300"/>
                </a:solidFill>
                <a:latin typeface="Arial" charset="0"/>
              </a:rPr>
              <a:t>    </a:t>
            </a:r>
            <a:r>
              <a:rPr lang="en-US" sz="2000" b="1">
                <a:solidFill>
                  <a:srgbClr val="FF0000"/>
                </a:solidFill>
                <a:latin typeface="Arial" charset="0"/>
              </a:rPr>
              <a:t>wild fires</a:t>
            </a:r>
            <a:r>
              <a:rPr lang="en-US" sz="2000" b="1">
                <a:solidFill>
                  <a:srgbClr val="009900"/>
                </a:solidFill>
                <a:latin typeface="Arial" charset="0"/>
              </a:rPr>
              <a:t>           </a:t>
            </a:r>
            <a:r>
              <a:rPr lang="en-US" sz="2000" b="1">
                <a:solidFill>
                  <a:srgbClr val="00AE00"/>
                </a:solidFill>
                <a:latin typeface="Arial" charset="0"/>
              </a:rPr>
              <a:t>local</a:t>
            </a:r>
          </a:p>
          <a:p>
            <a:pPr algn="l" eaLnBrk="1" hangingPunct="1"/>
            <a:r>
              <a:rPr lang="en-US" sz="2000" b="1">
                <a:solidFill>
                  <a:srgbClr val="000000"/>
                </a:solidFill>
                <a:latin typeface="Arial" charset="0"/>
              </a:rPr>
              <a:t>wilting plants</a:t>
            </a:r>
            <a:r>
              <a:rPr lang="en-US" sz="2000" b="1">
                <a:solidFill>
                  <a:srgbClr val="009900"/>
                </a:solidFill>
                <a:latin typeface="Arial" charset="0"/>
              </a:rPr>
              <a:t>                            </a:t>
            </a:r>
            <a:r>
              <a:rPr lang="en-US" sz="2000" b="1">
                <a:solidFill>
                  <a:srgbClr val="00AE00"/>
                </a:solidFill>
                <a:latin typeface="Arial" charset="0"/>
              </a:rPr>
              <a:t>floods</a:t>
            </a: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endParaRPr lang="en-US" sz="2000" b="1">
              <a:solidFill>
                <a:srgbClr val="009900"/>
              </a:solidFill>
              <a:latin typeface="Arial" charset="0"/>
            </a:endParaRPr>
          </a:p>
          <a:p>
            <a:pPr algn="l" eaLnBrk="1" hangingPunct="1"/>
            <a:r>
              <a:rPr lang="en-US" sz="2000" b="1">
                <a:solidFill>
                  <a:srgbClr val="00FF00"/>
                </a:solidFill>
                <a:latin typeface="Arial" charset="0"/>
              </a:rPr>
              <a:t>soil moisture replenished</a:t>
            </a:r>
          </a:p>
          <a:p>
            <a:pPr algn="l" eaLnBrk="1" hangingPunct="1"/>
            <a:r>
              <a:rPr lang="en-US" sz="2000" b="1">
                <a:solidFill>
                  <a:srgbClr val="00FF00"/>
                </a:solidFill>
                <a:latin typeface="Arial" charset="0"/>
              </a:rPr>
              <a:t>virtually no runoff</a:t>
            </a:r>
          </a:p>
        </p:txBody>
      </p:sp>
      <p:sp>
        <p:nvSpPr>
          <p:cNvPr id="433158" name="Text Box 6"/>
          <p:cNvSpPr txBox="1">
            <a:spLocks noChangeArrowheads="1"/>
          </p:cNvSpPr>
          <p:nvPr/>
        </p:nvSpPr>
        <p:spPr bwMode="auto">
          <a:xfrm>
            <a:off x="336550" y="1670050"/>
            <a:ext cx="550863" cy="3749675"/>
          </a:xfrm>
          <a:prstGeom prst="rect">
            <a:avLst/>
          </a:prstGeom>
          <a:noFill/>
          <a:ln w="9525">
            <a:noFill/>
            <a:miter lim="800000"/>
            <a:headEnd/>
            <a:tailEnd/>
          </a:ln>
          <a:effectLst/>
        </p:spPr>
        <p:txBody>
          <a:bodyPr wrap="none">
            <a:spAutoFit/>
          </a:bodyPr>
          <a:lstStyle/>
          <a:p>
            <a:pPr algn="l" eaLnBrk="1" hangingPunct="1"/>
            <a:r>
              <a:rPr lang="en-US" sz="4000" b="1">
                <a:solidFill>
                  <a:srgbClr val="FC0128"/>
                </a:solidFill>
                <a:latin typeface="Arial" charset="0"/>
              </a:rPr>
              <a:t>A</a:t>
            </a:r>
          </a:p>
          <a:p>
            <a:pPr algn="l" eaLnBrk="1" hangingPunct="1"/>
            <a:endParaRPr lang="en-US" sz="4000" b="1">
              <a:solidFill>
                <a:srgbClr val="FC0128"/>
              </a:solidFill>
              <a:latin typeface="Arial" charset="0"/>
            </a:endParaRPr>
          </a:p>
          <a:p>
            <a:pPr algn="l" eaLnBrk="1" hangingPunct="1"/>
            <a:endParaRPr lang="en-US" sz="4000" b="1">
              <a:solidFill>
                <a:srgbClr val="FC0128"/>
              </a:solidFill>
              <a:latin typeface="Arial" charset="0"/>
            </a:endParaRPr>
          </a:p>
          <a:p>
            <a:pPr algn="l" eaLnBrk="1" hangingPunct="1"/>
            <a:endParaRPr lang="en-US" sz="4000" b="1">
              <a:solidFill>
                <a:srgbClr val="FC0128"/>
              </a:solidFill>
              <a:latin typeface="Arial" charset="0"/>
            </a:endParaRPr>
          </a:p>
          <a:p>
            <a:pPr algn="l" eaLnBrk="1" hangingPunct="1"/>
            <a:endParaRPr lang="en-US" sz="4000" b="1">
              <a:solidFill>
                <a:srgbClr val="FC0128"/>
              </a:solidFill>
              <a:latin typeface="Arial" charset="0"/>
            </a:endParaRPr>
          </a:p>
          <a:p>
            <a:pPr algn="l" eaLnBrk="1" hangingPunct="1"/>
            <a:r>
              <a:rPr lang="en-US" sz="4000" b="1">
                <a:solidFill>
                  <a:srgbClr val="FC0128"/>
                </a:solidFill>
                <a:latin typeface="Arial" charset="0"/>
              </a:rPr>
              <a:t>B</a:t>
            </a:r>
          </a:p>
        </p:txBody>
      </p:sp>
      <p:graphicFrame>
        <p:nvGraphicFramePr>
          <p:cNvPr id="433159" name="Object 7"/>
          <p:cNvGraphicFramePr>
            <a:graphicFrameLocks noGrp="1" noChangeAspect="1"/>
          </p:cNvGraphicFramePr>
          <p:nvPr>
            <p:ph type="chart" idx="1"/>
          </p:nvPr>
        </p:nvGraphicFramePr>
        <p:xfrm>
          <a:off x="676275" y="3632200"/>
          <a:ext cx="6886575" cy="2819400"/>
        </p:xfrm>
        <a:graphic>
          <a:graphicData uri="http://schemas.openxmlformats.org/presentationml/2006/ole">
            <mc:AlternateContent xmlns:mc="http://schemas.openxmlformats.org/markup-compatibility/2006">
              <mc:Choice xmlns:v="urn:schemas-microsoft-com:vml" Requires="v">
                <p:oleObj name="Chart" r:id="rId4" imgW="7772456" imgH="2171790" progId="MSGraph.Chart.8">
                  <p:embed followColorScheme="full"/>
                </p:oleObj>
              </mc:Choice>
              <mc:Fallback>
                <p:oleObj name="Chart" r:id="rId4" imgW="7772456" imgH="2171790" progId="MSGraph.Chart.8">
                  <p:embed followColorScheme="full"/>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l="15294" r="16470"/>
                      <a:stretch>
                        <a:fillRect/>
                      </a:stretch>
                    </p:blipFill>
                    <p:spPr bwMode="auto">
                      <a:xfrm>
                        <a:off x="676275" y="3632200"/>
                        <a:ext cx="6886575"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3160" name="Text Box 8"/>
          <p:cNvSpPr txBox="1">
            <a:spLocks noChangeArrowheads="1"/>
          </p:cNvSpPr>
          <p:nvPr/>
        </p:nvSpPr>
        <p:spPr bwMode="auto">
          <a:xfrm>
            <a:off x="6129338" y="1955800"/>
            <a:ext cx="3070225" cy="3440113"/>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l" eaLnBrk="1" hangingPunct="1"/>
            <a:r>
              <a:rPr lang="en-US" sz="2400" b="1">
                <a:solidFill>
                  <a:srgbClr val="00FF00"/>
                </a:solidFill>
                <a:latin typeface="Arial" charset="0"/>
              </a:rPr>
              <a:t>Frequency</a:t>
            </a:r>
            <a:r>
              <a:rPr lang="en-US" sz="2400" b="1">
                <a:solidFill>
                  <a:srgbClr val="000000"/>
                </a:solidFill>
                <a:latin typeface="Arial" charset="0"/>
              </a:rPr>
              <a:t>   6.7%</a:t>
            </a:r>
          </a:p>
          <a:p>
            <a:pPr algn="l" eaLnBrk="1" hangingPunct="1"/>
            <a:r>
              <a:rPr lang="en-US" sz="2400" b="1">
                <a:solidFill>
                  <a:srgbClr val="66FFFF"/>
                </a:solidFill>
                <a:latin typeface="Arial" charset="0"/>
              </a:rPr>
              <a:t>Intensity</a:t>
            </a:r>
            <a:r>
              <a:rPr lang="en-US" sz="2400" b="1">
                <a:solidFill>
                  <a:srgbClr val="000000"/>
                </a:solidFill>
                <a:latin typeface="Arial" charset="0"/>
              </a:rPr>
              <a:t> 37.5 </a:t>
            </a:r>
            <a:r>
              <a:rPr lang="en-US" sz="2000" b="1">
                <a:solidFill>
                  <a:srgbClr val="000000"/>
                </a:solidFill>
              </a:rPr>
              <a:t>mm/day</a:t>
            </a:r>
          </a:p>
          <a:p>
            <a:pPr algn="l" eaLnBrk="1" hangingPunct="1"/>
            <a:endParaRPr lang="en-US" sz="2400" b="1">
              <a:solidFill>
                <a:srgbClr val="000000"/>
              </a:solidFill>
              <a:latin typeface="Arial" charset="0"/>
            </a:endParaRPr>
          </a:p>
          <a:p>
            <a:pPr algn="l" eaLnBrk="1" hangingPunct="1"/>
            <a:endParaRPr lang="en-US" sz="2400" b="1">
              <a:solidFill>
                <a:srgbClr val="000000"/>
              </a:solidFill>
              <a:latin typeface="Arial" charset="0"/>
            </a:endParaRPr>
          </a:p>
          <a:p>
            <a:pPr algn="l" eaLnBrk="1" hangingPunct="1"/>
            <a:endParaRPr lang="en-US" sz="1000" b="1">
              <a:solidFill>
                <a:srgbClr val="000000"/>
              </a:solidFill>
              <a:latin typeface="Arial" charset="0"/>
            </a:endParaRPr>
          </a:p>
          <a:p>
            <a:pPr algn="l" eaLnBrk="1" hangingPunct="1"/>
            <a:endParaRPr lang="en-US" sz="2400" b="1">
              <a:solidFill>
                <a:srgbClr val="000000"/>
              </a:solidFill>
              <a:latin typeface="Arial" charset="0"/>
            </a:endParaRPr>
          </a:p>
          <a:p>
            <a:pPr algn="l" eaLnBrk="1" hangingPunct="1"/>
            <a:endParaRPr lang="en-US" sz="2400" b="1">
              <a:solidFill>
                <a:srgbClr val="000000"/>
              </a:solidFill>
              <a:latin typeface="Arial" charset="0"/>
            </a:endParaRPr>
          </a:p>
          <a:p>
            <a:pPr algn="l" eaLnBrk="1" hangingPunct="1"/>
            <a:endParaRPr lang="en-US" sz="1800" b="1">
              <a:solidFill>
                <a:srgbClr val="919191"/>
              </a:solidFill>
              <a:latin typeface="Arial" charset="0"/>
            </a:endParaRPr>
          </a:p>
          <a:p>
            <a:pPr algn="l" eaLnBrk="1" hangingPunct="1"/>
            <a:r>
              <a:rPr lang="en-US" sz="2400" b="1">
                <a:solidFill>
                  <a:srgbClr val="00FF00"/>
                </a:solidFill>
                <a:latin typeface="Arial" charset="0"/>
              </a:rPr>
              <a:t>Frequency</a:t>
            </a:r>
            <a:r>
              <a:rPr lang="en-US" sz="2400" b="1">
                <a:solidFill>
                  <a:srgbClr val="CC0000"/>
                </a:solidFill>
                <a:latin typeface="Arial" charset="0"/>
              </a:rPr>
              <a:t> </a:t>
            </a:r>
            <a:r>
              <a:rPr lang="en-US" sz="2400" b="1">
                <a:solidFill>
                  <a:srgbClr val="000000"/>
                </a:solidFill>
                <a:latin typeface="Arial" charset="0"/>
              </a:rPr>
              <a:t>  67%</a:t>
            </a:r>
          </a:p>
          <a:p>
            <a:pPr algn="l" eaLnBrk="1" hangingPunct="1"/>
            <a:r>
              <a:rPr lang="en-US" sz="2400" b="1">
                <a:solidFill>
                  <a:srgbClr val="66FFFF"/>
                </a:solidFill>
                <a:latin typeface="Arial" charset="0"/>
              </a:rPr>
              <a:t>Intensity</a:t>
            </a:r>
            <a:r>
              <a:rPr lang="en-US" sz="2400" b="1">
                <a:solidFill>
                  <a:srgbClr val="000000"/>
                </a:solidFill>
                <a:latin typeface="Arial" charset="0"/>
              </a:rPr>
              <a:t>  3.75 </a:t>
            </a:r>
            <a:r>
              <a:rPr lang="en-US" sz="2000" b="1">
                <a:solidFill>
                  <a:srgbClr val="000000"/>
                </a:solidFill>
              </a:rPr>
              <a:t>mm/day</a:t>
            </a:r>
          </a:p>
        </p:txBody>
      </p:sp>
      <p:sp>
        <p:nvSpPr>
          <p:cNvPr id="433161" name="Text Box 9"/>
          <p:cNvSpPr txBox="1">
            <a:spLocks noChangeArrowheads="1"/>
          </p:cNvSpPr>
          <p:nvPr/>
        </p:nvSpPr>
        <p:spPr bwMode="auto">
          <a:xfrm>
            <a:off x="6435725" y="6477000"/>
            <a:ext cx="2451100" cy="366713"/>
          </a:xfrm>
          <a:prstGeom prst="rect">
            <a:avLst/>
          </a:prstGeom>
          <a:noFill/>
          <a:ln w="25400">
            <a:noFill/>
            <a:miter lim="800000"/>
            <a:headEnd/>
            <a:tailEnd/>
          </a:ln>
          <a:effectLst/>
        </p:spPr>
        <p:txBody>
          <a:bodyPr wrap="none">
            <a:spAutoFit/>
          </a:bodyPr>
          <a:lstStyle/>
          <a:p>
            <a:r>
              <a:rPr lang="en-US" sz="1800">
                <a:solidFill>
                  <a:srgbClr val="000000"/>
                </a:solidFill>
                <a:latin typeface="Comic Sans MS" pitchFamily="66" charset="0"/>
              </a:rPr>
              <a:t>From K. E. Trenberth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3160"/>
                                        </p:tgtEl>
                                        <p:attrNameLst>
                                          <p:attrName>style.visibility</p:attrName>
                                        </p:attrNameLst>
                                      </p:cBhvr>
                                      <p:to>
                                        <p:strVal val="visible"/>
                                      </p:to>
                                    </p:set>
                                    <p:animEffect transition="in" filter="blinds(horizontal)">
                                      <p:cBhvr>
                                        <p:cTn id="7" dur="500"/>
                                        <p:tgtEl>
                                          <p:spTgt spid="4331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3157"/>
                                        </p:tgtEl>
                                        <p:attrNameLst>
                                          <p:attrName>style.visibility</p:attrName>
                                        </p:attrNameLst>
                                      </p:cBhvr>
                                      <p:to>
                                        <p:strVal val="visible"/>
                                      </p:to>
                                    </p:set>
                                    <p:animEffect transition="in" filter="blinds(horizontal)">
                                      <p:cBhvr>
                                        <p:cTn id="12"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utoUpdateAnimBg="0"/>
      <p:bldP spid="43316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461755" y="6096000"/>
            <a:ext cx="6684843" cy="707886"/>
          </a:xfrm>
          <a:prstGeom prst="rect">
            <a:avLst/>
          </a:prstGeom>
          <a:noFill/>
          <a:ln w="19050">
            <a:noFill/>
            <a:miter lim="800000"/>
            <a:headEnd/>
            <a:tailEnd type="none" w="med" len="sm"/>
          </a:ln>
          <a:effectLst/>
        </p:spPr>
        <p:txBody>
          <a:bodyPr wrap="none">
            <a:spAutoFit/>
          </a:bodyPr>
          <a:lstStyle/>
          <a:p>
            <a:r>
              <a:rPr lang="en-US" sz="2000" b="1" dirty="0">
                <a:solidFill>
                  <a:schemeClr val="tx2"/>
                </a:solidFill>
              </a:rPr>
              <a:t>Questions: 1. What causes the large variations over the oceans? </a:t>
            </a:r>
          </a:p>
          <a:p>
            <a:r>
              <a:rPr lang="en-US" sz="2000" b="1" dirty="0">
                <a:solidFill>
                  <a:schemeClr val="tx2"/>
                </a:solidFill>
              </a:rPr>
              <a:t>        2. Why deserts are located in the subtropics?  </a:t>
            </a:r>
          </a:p>
        </p:txBody>
      </p:sp>
      <p:sp>
        <p:nvSpPr>
          <p:cNvPr id="5" name="Text Box 9"/>
          <p:cNvSpPr txBox="1">
            <a:spLocks noChangeArrowheads="1"/>
          </p:cNvSpPr>
          <p:nvPr/>
        </p:nvSpPr>
        <p:spPr bwMode="auto">
          <a:xfrm>
            <a:off x="8057811" y="5715000"/>
            <a:ext cx="857927" cy="369332"/>
          </a:xfrm>
          <a:prstGeom prst="rect">
            <a:avLst/>
          </a:prstGeom>
          <a:noFill/>
          <a:ln w="19050">
            <a:noFill/>
            <a:miter lim="800000"/>
            <a:headEnd/>
            <a:tailEnd type="none" w="med" len="sm"/>
          </a:ln>
          <a:effectLst/>
        </p:spPr>
        <p:txBody>
          <a:bodyPr wrap="none">
            <a:spAutoFit/>
          </a:bodyPr>
          <a:lstStyle/>
          <a:p>
            <a:pPr algn="ctr"/>
            <a:r>
              <a:rPr lang="en-US" sz="1800" dirty="0"/>
              <a:t>mm/day</a:t>
            </a:r>
          </a:p>
        </p:txBody>
      </p:sp>
      <p:sp>
        <p:nvSpPr>
          <p:cNvPr id="8" name="Rectangle 2"/>
          <p:cNvSpPr txBox="1">
            <a:spLocks noChangeArrowheads="1"/>
          </p:cNvSpPr>
          <p:nvPr/>
        </p:nvSpPr>
        <p:spPr bwMode="auto">
          <a:xfrm>
            <a:off x="0" y="76200"/>
            <a:ext cx="8839200" cy="838200"/>
          </a:xfrm>
          <a:prstGeom prst="rect">
            <a:avLst/>
          </a:prstGeom>
          <a:noFill/>
          <a:ln w="9525">
            <a:noFill/>
            <a:miter lim="800000"/>
            <a:headEnd/>
            <a:tailEnd/>
          </a:ln>
        </p:spPr>
        <p:txBody>
          <a:bodyPr anchor="ctr"/>
          <a:lstStyle/>
          <a:p>
            <a:pPr>
              <a:defRPr/>
            </a:pPr>
            <a:r>
              <a:rPr lang="en-US" sz="3600" b="1" kern="0" dirty="0">
                <a:solidFill>
                  <a:schemeClr val="tx2"/>
                </a:solidFill>
                <a:effectLst>
                  <a:outerShdw blurRad="50800" dist="38100" dir="2700000" algn="tl" rotWithShape="0">
                    <a:prstClr val="black">
                      <a:alpha val="40000"/>
                    </a:prstClr>
                  </a:outerShdw>
                </a:effectLst>
                <a:ea typeface="+mj-ea"/>
                <a:cs typeface="+mj-cs"/>
              </a:rPr>
              <a:t>Precipitation Distribution</a:t>
            </a:r>
          </a:p>
          <a:p>
            <a:pPr>
              <a:defRPr/>
            </a:pPr>
            <a:r>
              <a:rPr lang="en-US" sz="2400" b="1" kern="0" dirty="0">
                <a:solidFill>
                  <a:schemeClr val="tx2"/>
                </a:solidFill>
                <a:effectLst>
                  <a:outerShdw blurRad="50800" dist="38100" dir="2700000" algn="tl" rotWithShape="0">
                    <a:prstClr val="black">
                      <a:alpha val="40000"/>
                    </a:prstClr>
                  </a:outerShdw>
                </a:effectLst>
                <a:ea typeface="+mj-ea"/>
                <a:cs typeface="+mj-cs"/>
              </a:rPr>
              <a:t>(Global-mean = 975mm/yr)</a:t>
            </a:r>
          </a:p>
        </p:txBody>
      </p:sp>
      <p:pic>
        <p:nvPicPr>
          <p:cNvPr id="9" name="Picture 8" descr="a.png"/>
          <p:cNvPicPr>
            <a:picLocks noChangeAspect="1"/>
          </p:cNvPicPr>
          <p:nvPr/>
        </p:nvPicPr>
        <p:blipFill>
          <a:blip r:embed="rId2" cstate="print"/>
          <a:stretch>
            <a:fillRect/>
          </a:stretch>
        </p:blipFill>
        <p:spPr>
          <a:xfrm>
            <a:off x="0" y="1052256"/>
            <a:ext cx="9144000" cy="4753488"/>
          </a:xfrm>
          <a:prstGeom prst="rect">
            <a:avLst/>
          </a:prstGeom>
        </p:spPr>
      </p:pic>
      <p:sp>
        <p:nvSpPr>
          <p:cNvPr id="7" name="Text Box 8"/>
          <p:cNvSpPr txBox="1">
            <a:spLocks noChangeArrowheads="1"/>
          </p:cNvSpPr>
          <p:nvPr/>
        </p:nvSpPr>
        <p:spPr bwMode="auto">
          <a:xfrm>
            <a:off x="2419240" y="5791200"/>
            <a:ext cx="4264244" cy="369332"/>
          </a:xfrm>
          <a:prstGeom prst="rect">
            <a:avLst/>
          </a:prstGeom>
          <a:noFill/>
          <a:ln w="19050">
            <a:noFill/>
            <a:miter lim="800000"/>
            <a:headEnd/>
            <a:tailEnd type="none" w="med" len="sm"/>
          </a:ln>
          <a:effectLst/>
        </p:spPr>
        <p:txBody>
          <a:bodyPr wrap="none">
            <a:spAutoFit/>
          </a:bodyPr>
          <a:lstStyle/>
          <a:p>
            <a:r>
              <a:rPr lang="en-US" sz="1800" dirty="0"/>
              <a:t>GPCP = Global Precipitation Climatology Project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b="1" kern="0" dirty="0">
                <a:solidFill>
                  <a:schemeClr val="tx2"/>
                </a:solidFill>
                <a:effectLst>
                  <a:outerShdw blurRad="50800" dist="38100" dir="2700000" algn="tl" rotWithShape="0">
                    <a:prstClr val="black">
                      <a:alpha val="40000"/>
                    </a:prstClr>
                  </a:outerShdw>
                </a:effectLst>
                <a:ea typeface="+mj-ea"/>
                <a:cs typeface="+mj-cs"/>
              </a:rPr>
              <a:t>Evaporation (E) vs. Precipitation (P)</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42</a:t>
            </a:fld>
            <a:endParaRPr lang="en-US" dirty="0"/>
          </a:p>
        </p:txBody>
      </p:sp>
      <p:pic>
        <p:nvPicPr>
          <p:cNvPr id="6" name="Picture 5" descr="a.png"/>
          <p:cNvPicPr>
            <a:picLocks noChangeAspect="1"/>
          </p:cNvPicPr>
          <p:nvPr/>
        </p:nvPicPr>
        <p:blipFill>
          <a:blip r:embed="rId2" cstate="print"/>
          <a:stretch>
            <a:fillRect/>
          </a:stretch>
        </p:blipFill>
        <p:spPr>
          <a:xfrm>
            <a:off x="1066800" y="506606"/>
            <a:ext cx="7162800" cy="3227194"/>
          </a:xfrm>
          <a:prstGeom prst="rect">
            <a:avLst/>
          </a:prstGeom>
        </p:spPr>
      </p:pic>
      <p:pic>
        <p:nvPicPr>
          <p:cNvPr id="1026" name="Picture 2" descr="http://www.cgd.ucar.edu/cas/adai/tmp/a.png"/>
          <p:cNvPicPr>
            <a:picLocks noChangeAspect="1" noChangeArrowheads="1"/>
          </p:cNvPicPr>
          <p:nvPr/>
        </p:nvPicPr>
        <p:blipFill>
          <a:blip r:embed="rId3" cstate="print"/>
          <a:srcRect/>
          <a:stretch>
            <a:fillRect/>
          </a:stretch>
        </p:blipFill>
        <p:spPr bwMode="auto">
          <a:xfrm>
            <a:off x="1066800" y="3393518"/>
            <a:ext cx="7162800" cy="3235882"/>
          </a:xfrm>
          <a:prstGeom prst="rect">
            <a:avLst/>
          </a:prstGeom>
          <a:noFill/>
        </p:spPr>
      </p:pic>
    </p:spTree>
  </p:cSld>
  <p:clrMapOvr>
    <a:masterClrMapping/>
  </p:clrMapOvr>
  <p:transition>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3- from Trenberth_etal_JHM07.png"/>
          <p:cNvPicPr>
            <a:picLocks noChangeAspect="1"/>
          </p:cNvPicPr>
          <p:nvPr/>
        </p:nvPicPr>
        <p:blipFill>
          <a:blip r:embed="rId2" cstate="print"/>
          <a:stretch>
            <a:fillRect/>
          </a:stretch>
        </p:blipFill>
        <p:spPr>
          <a:xfrm>
            <a:off x="304800" y="636494"/>
            <a:ext cx="8574118" cy="5867400"/>
          </a:xfrm>
          <a:prstGeom prst="rect">
            <a:avLst/>
          </a:prstGeom>
        </p:spPr>
      </p:pic>
      <p:sp>
        <p:nvSpPr>
          <p:cNvPr id="4" name="Rectangle 2"/>
          <p:cNvSpPr txBox="1">
            <a:spLocks noChangeArrowheads="1"/>
          </p:cNvSpPr>
          <p:nvPr/>
        </p:nvSpPr>
        <p:spPr bwMode="auto">
          <a:xfrm>
            <a:off x="0" y="-112059"/>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Long-term Mean E – P Difference Map</a:t>
            </a:r>
          </a:p>
        </p:txBody>
      </p:sp>
      <p:sp>
        <p:nvSpPr>
          <p:cNvPr id="10" name="Rectangle 6"/>
          <p:cNvSpPr>
            <a:spLocks noChangeArrowheads="1"/>
          </p:cNvSpPr>
          <p:nvPr/>
        </p:nvSpPr>
        <p:spPr bwMode="auto">
          <a:xfrm>
            <a:off x="152400" y="6475221"/>
            <a:ext cx="8610600" cy="369332"/>
          </a:xfrm>
          <a:prstGeom prst="rect">
            <a:avLst/>
          </a:prstGeom>
          <a:noFill/>
          <a:ln w="9525">
            <a:noFill/>
            <a:miter lim="800000"/>
            <a:headEnd/>
            <a:tailEnd/>
          </a:ln>
        </p:spPr>
        <p:txBody>
          <a:bodyPr>
            <a:spAutoFit/>
          </a:bodyPr>
          <a:lstStyle/>
          <a:p>
            <a:pPr marL="533400" indent="-533400">
              <a:lnSpc>
                <a:spcPct val="90000"/>
              </a:lnSpc>
            </a:pPr>
            <a:r>
              <a:rPr lang="en-US" sz="2000" b="1" dirty="0" err="1">
                <a:sym typeface="Symbol" pitchFamily="18" charset="2"/>
              </a:rPr>
              <a:t>Trenberth</a:t>
            </a:r>
            <a:r>
              <a:rPr lang="en-US" sz="2000" b="1" dirty="0">
                <a:sym typeface="Symbol" pitchFamily="18" charset="2"/>
              </a:rPr>
              <a:t> et al. (2007, JHM)</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43</a:t>
            </a:fld>
            <a:endParaRPr lang="en-US" dirty="0"/>
          </a:p>
        </p:txBody>
      </p:sp>
    </p:spTree>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1524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Differences between P and 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44</a:t>
            </a:fld>
            <a:endParaRPr lang="en-US" dirty="0">
              <a:solidFill>
                <a:schemeClr val="bg2"/>
              </a:solidFill>
            </a:endParaRPr>
          </a:p>
        </p:txBody>
      </p:sp>
      <p:sp>
        <p:nvSpPr>
          <p:cNvPr id="6" name="Rectangle 3"/>
          <p:cNvSpPr txBox="1">
            <a:spLocks noChangeArrowheads="1"/>
          </p:cNvSpPr>
          <p:nvPr/>
        </p:nvSpPr>
        <p:spPr bwMode="auto">
          <a:xfrm>
            <a:off x="76200" y="633717"/>
            <a:ext cx="8915400" cy="6096000"/>
          </a:xfrm>
          <a:prstGeom prst="rect">
            <a:avLst/>
          </a:prstGeom>
          <a:noFill/>
          <a:ln w="9525">
            <a:noFill/>
            <a:miter lim="800000"/>
            <a:headEnd/>
            <a:tailEnd/>
          </a:ln>
        </p:spPr>
        <p:txBody>
          <a:bodyPr/>
          <a:lstStyle/>
          <a:p>
            <a:pPr marL="342900" indent="-342900" algn="l">
              <a:spcBef>
                <a:spcPct val="20000"/>
              </a:spcBef>
              <a:buFontTx/>
              <a:buChar char="•"/>
              <a:defRPr/>
            </a:pPr>
            <a:endParaRPr lang="en-US" sz="1600" b="1" kern="0" dirty="0">
              <a:latin typeface="Microsoft Sans Serif" pitchFamily="34" charset="0"/>
              <a:hlinkClick r:id="rId3"/>
            </a:endParaRPr>
          </a:p>
          <a:p>
            <a:pPr marL="342900" indent="-342900" algn="l">
              <a:spcBef>
                <a:spcPct val="20000"/>
              </a:spcBef>
              <a:buFontTx/>
              <a:buChar char="•"/>
              <a:defRPr/>
            </a:pPr>
            <a:r>
              <a:rPr lang="en-US" sz="2400" b="1" kern="0" dirty="0">
                <a:latin typeface="Microsoft Sans Serif" pitchFamily="34" charset="0"/>
              </a:rPr>
              <a:t>Precipitation occurs only in a fraction of the time, while evaporation occurs all the time, albeit largest around noon; </a:t>
            </a:r>
          </a:p>
          <a:p>
            <a:pPr marL="342900" indent="-342900" algn="l">
              <a:spcBef>
                <a:spcPct val="20000"/>
              </a:spcBef>
              <a:defRPr/>
            </a:pPr>
            <a:r>
              <a:rPr lang="en-US" sz="1400" b="1" kern="0" dirty="0">
                <a:latin typeface="Microsoft Sans Serif" pitchFamily="34" charset="0"/>
              </a:rPr>
              <a:t>	    E				       P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defRPr/>
            </a:pPr>
            <a:r>
              <a:rPr lang="en-US" sz="1100" b="1" kern="0" dirty="0">
                <a:solidFill>
                  <a:schemeClr val="bg1"/>
                </a:solidFill>
                <a:latin typeface="Microsoft Sans Serif" pitchFamily="34" charset="0"/>
              </a:rPr>
              <a:t>                                                                           </a:t>
            </a:r>
            <a:r>
              <a:rPr lang="en-US" sz="1200" b="1" kern="0" dirty="0">
                <a:latin typeface="Microsoft Sans Serif" pitchFamily="34" charset="0"/>
              </a:rPr>
              <a:t> t                                                                                         </a:t>
            </a:r>
            <a:r>
              <a:rPr lang="en-US" sz="1200" b="1" kern="0" dirty="0" err="1">
                <a:latin typeface="Microsoft Sans Serif" pitchFamily="34" charset="0"/>
              </a:rPr>
              <a:t>t</a:t>
            </a:r>
            <a:endParaRPr lang="en-US" sz="12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Precipitation rates vary greatly in space, while evaporation rates are more uniform, especially over the oceans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Precipitation occurs at rates usually much larger than evaporation rates;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Evaporation cools the surface, while precipitation heats the atmosphere;  and </a:t>
            </a:r>
          </a:p>
          <a:p>
            <a:pPr marL="342900" indent="-342900" algn="l">
              <a:spcBef>
                <a:spcPct val="20000"/>
              </a:spcBef>
              <a:buFontTx/>
              <a:buChar char="•"/>
              <a:defRPr/>
            </a:pPr>
            <a:endParaRPr lang="en-US" sz="11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Evaporation is controlled mainly by surface heating and wind speed, while precipitation is determined by atmospheric circulation and water vapor content. </a:t>
            </a: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cxnSp>
        <p:nvCxnSpPr>
          <p:cNvPr id="9" name="Straight Connector 8"/>
          <p:cNvCxnSpPr/>
          <p:nvPr/>
        </p:nvCxnSpPr>
        <p:spPr bwMode="auto">
          <a:xfrm>
            <a:off x="609600" y="2362200"/>
            <a:ext cx="2286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11" name="Straight Arrow Connector 10"/>
          <p:cNvCxnSpPr/>
          <p:nvPr/>
        </p:nvCxnSpPr>
        <p:spPr bwMode="auto">
          <a:xfrm flipV="1">
            <a:off x="609600" y="1828800"/>
            <a:ext cx="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5" name="Freeform 14"/>
          <p:cNvSpPr/>
          <p:nvPr/>
        </p:nvSpPr>
        <p:spPr bwMode="auto">
          <a:xfrm>
            <a:off x="642395" y="1981200"/>
            <a:ext cx="1932972" cy="356886"/>
          </a:xfrm>
          <a:custGeom>
            <a:avLst/>
            <a:gdLst>
              <a:gd name="connsiteX0" fmla="*/ 0 w 1932972"/>
              <a:gd name="connsiteY0" fmla="*/ 185195 h 208344"/>
              <a:gd name="connsiteX1" fmla="*/ 248856 w 1932972"/>
              <a:gd name="connsiteY1" fmla="*/ 179407 h 208344"/>
              <a:gd name="connsiteX2" fmla="*/ 277792 w 1932972"/>
              <a:gd name="connsiteY2" fmla="*/ 173620 h 208344"/>
              <a:gd name="connsiteX3" fmla="*/ 295154 w 1932972"/>
              <a:gd name="connsiteY3" fmla="*/ 162045 h 208344"/>
              <a:gd name="connsiteX4" fmla="*/ 312516 w 1932972"/>
              <a:gd name="connsiteY4" fmla="*/ 156258 h 208344"/>
              <a:gd name="connsiteX5" fmla="*/ 347240 w 1932972"/>
              <a:gd name="connsiteY5" fmla="*/ 133109 h 208344"/>
              <a:gd name="connsiteX6" fmla="*/ 364602 w 1932972"/>
              <a:gd name="connsiteY6" fmla="*/ 121534 h 208344"/>
              <a:gd name="connsiteX7" fmla="*/ 376177 w 1932972"/>
              <a:gd name="connsiteY7" fmla="*/ 104172 h 208344"/>
              <a:gd name="connsiteX8" fmla="*/ 410901 w 1932972"/>
              <a:gd name="connsiteY8" fmla="*/ 92597 h 208344"/>
              <a:gd name="connsiteX9" fmla="*/ 462987 w 1932972"/>
              <a:gd name="connsiteY9" fmla="*/ 52086 h 208344"/>
              <a:gd name="connsiteX10" fmla="*/ 480349 w 1932972"/>
              <a:gd name="connsiteY10" fmla="*/ 40511 h 208344"/>
              <a:gd name="connsiteX11" fmla="*/ 497711 w 1932972"/>
              <a:gd name="connsiteY11" fmla="*/ 28936 h 208344"/>
              <a:gd name="connsiteX12" fmla="*/ 532435 w 1932972"/>
              <a:gd name="connsiteY12" fmla="*/ 17362 h 208344"/>
              <a:gd name="connsiteX13" fmla="*/ 601883 w 1932972"/>
              <a:gd name="connsiteY13" fmla="*/ 23149 h 208344"/>
              <a:gd name="connsiteX14" fmla="*/ 630820 w 1932972"/>
              <a:gd name="connsiteY14" fmla="*/ 52086 h 208344"/>
              <a:gd name="connsiteX15" fmla="*/ 648182 w 1932972"/>
              <a:gd name="connsiteY15" fmla="*/ 63661 h 208344"/>
              <a:gd name="connsiteX16" fmla="*/ 665544 w 1932972"/>
              <a:gd name="connsiteY16" fmla="*/ 98385 h 208344"/>
              <a:gd name="connsiteX17" fmla="*/ 682906 w 1932972"/>
              <a:gd name="connsiteY17" fmla="*/ 109959 h 208344"/>
              <a:gd name="connsiteX18" fmla="*/ 688694 w 1932972"/>
              <a:gd name="connsiteY18" fmla="*/ 127321 h 208344"/>
              <a:gd name="connsiteX19" fmla="*/ 706056 w 1932972"/>
              <a:gd name="connsiteY19" fmla="*/ 133109 h 208344"/>
              <a:gd name="connsiteX20" fmla="*/ 723418 w 1932972"/>
              <a:gd name="connsiteY20" fmla="*/ 144683 h 208344"/>
              <a:gd name="connsiteX21" fmla="*/ 734992 w 1932972"/>
              <a:gd name="connsiteY21" fmla="*/ 162045 h 208344"/>
              <a:gd name="connsiteX22" fmla="*/ 821802 w 1932972"/>
              <a:gd name="connsiteY22" fmla="*/ 185195 h 208344"/>
              <a:gd name="connsiteX23" fmla="*/ 850739 w 1932972"/>
              <a:gd name="connsiteY23" fmla="*/ 190982 h 208344"/>
              <a:gd name="connsiteX24" fmla="*/ 914400 w 1932972"/>
              <a:gd name="connsiteY24" fmla="*/ 196769 h 208344"/>
              <a:gd name="connsiteX25" fmla="*/ 1047509 w 1932972"/>
              <a:gd name="connsiteY25" fmla="*/ 190982 h 208344"/>
              <a:gd name="connsiteX26" fmla="*/ 1082233 w 1932972"/>
              <a:gd name="connsiteY26" fmla="*/ 179407 h 208344"/>
              <a:gd name="connsiteX27" fmla="*/ 1099595 w 1932972"/>
              <a:gd name="connsiteY27" fmla="*/ 173620 h 208344"/>
              <a:gd name="connsiteX28" fmla="*/ 1134319 w 1932972"/>
              <a:gd name="connsiteY28" fmla="*/ 150471 h 208344"/>
              <a:gd name="connsiteX29" fmla="*/ 1151681 w 1932972"/>
              <a:gd name="connsiteY29" fmla="*/ 138896 h 208344"/>
              <a:gd name="connsiteX30" fmla="*/ 1163256 w 1932972"/>
              <a:gd name="connsiteY30" fmla="*/ 121534 h 208344"/>
              <a:gd name="connsiteX31" fmla="*/ 1192192 w 1932972"/>
              <a:gd name="connsiteY31" fmla="*/ 69448 h 208344"/>
              <a:gd name="connsiteX32" fmla="*/ 1209554 w 1932972"/>
              <a:gd name="connsiteY32" fmla="*/ 57873 h 208344"/>
              <a:gd name="connsiteX33" fmla="*/ 1215342 w 1932972"/>
              <a:gd name="connsiteY33" fmla="*/ 40511 h 208344"/>
              <a:gd name="connsiteX34" fmla="*/ 1232704 w 1932972"/>
              <a:gd name="connsiteY34" fmla="*/ 34724 h 208344"/>
              <a:gd name="connsiteX35" fmla="*/ 1250066 w 1932972"/>
              <a:gd name="connsiteY35" fmla="*/ 23149 h 208344"/>
              <a:gd name="connsiteX36" fmla="*/ 1284790 w 1932972"/>
              <a:gd name="connsiteY36" fmla="*/ 11574 h 208344"/>
              <a:gd name="connsiteX37" fmla="*/ 1325301 w 1932972"/>
              <a:gd name="connsiteY37" fmla="*/ 0 h 208344"/>
              <a:gd name="connsiteX38" fmla="*/ 1371600 w 1932972"/>
              <a:gd name="connsiteY38" fmla="*/ 5787 h 208344"/>
              <a:gd name="connsiteX39" fmla="*/ 1388962 w 1932972"/>
              <a:gd name="connsiteY39" fmla="*/ 11574 h 208344"/>
              <a:gd name="connsiteX40" fmla="*/ 1412111 w 1932972"/>
              <a:gd name="connsiteY40" fmla="*/ 17362 h 208344"/>
              <a:gd name="connsiteX41" fmla="*/ 1429473 w 1932972"/>
              <a:gd name="connsiteY41" fmla="*/ 28936 h 208344"/>
              <a:gd name="connsiteX42" fmla="*/ 1446835 w 1932972"/>
              <a:gd name="connsiteY42" fmla="*/ 46299 h 208344"/>
              <a:gd name="connsiteX43" fmla="*/ 1464197 w 1932972"/>
              <a:gd name="connsiteY43" fmla="*/ 52086 h 208344"/>
              <a:gd name="connsiteX44" fmla="*/ 1487347 w 1932972"/>
              <a:gd name="connsiteY44" fmla="*/ 81023 h 208344"/>
              <a:gd name="connsiteX45" fmla="*/ 1504709 w 1932972"/>
              <a:gd name="connsiteY45" fmla="*/ 92597 h 208344"/>
              <a:gd name="connsiteX46" fmla="*/ 1516283 w 1932972"/>
              <a:gd name="connsiteY46" fmla="*/ 109959 h 208344"/>
              <a:gd name="connsiteX47" fmla="*/ 1545220 w 1932972"/>
              <a:gd name="connsiteY47" fmla="*/ 162045 h 208344"/>
              <a:gd name="connsiteX48" fmla="*/ 1585732 w 1932972"/>
              <a:gd name="connsiteY48" fmla="*/ 173620 h 208344"/>
              <a:gd name="connsiteX49" fmla="*/ 1626243 w 1932972"/>
              <a:gd name="connsiteY49" fmla="*/ 179407 h 208344"/>
              <a:gd name="connsiteX50" fmla="*/ 1649392 w 1932972"/>
              <a:gd name="connsiteY50" fmla="*/ 185195 h 208344"/>
              <a:gd name="connsiteX51" fmla="*/ 1666754 w 1932972"/>
              <a:gd name="connsiteY51" fmla="*/ 190982 h 208344"/>
              <a:gd name="connsiteX52" fmla="*/ 1713053 w 1932972"/>
              <a:gd name="connsiteY52" fmla="*/ 196769 h 208344"/>
              <a:gd name="connsiteX53" fmla="*/ 1770927 w 1932972"/>
              <a:gd name="connsiteY53" fmla="*/ 208344 h 208344"/>
              <a:gd name="connsiteX54" fmla="*/ 1898248 w 1932972"/>
              <a:gd name="connsiteY54" fmla="*/ 202557 h 208344"/>
              <a:gd name="connsiteX55" fmla="*/ 1915610 w 1932972"/>
              <a:gd name="connsiteY55" fmla="*/ 196769 h 208344"/>
              <a:gd name="connsiteX56" fmla="*/ 1932972 w 1932972"/>
              <a:gd name="connsiteY56" fmla="*/ 208344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32972" h="208344">
                <a:moveTo>
                  <a:pt x="0" y="185195"/>
                </a:moveTo>
                <a:lnTo>
                  <a:pt x="248856" y="179407"/>
                </a:lnTo>
                <a:cubicBezTo>
                  <a:pt x="258684" y="178997"/>
                  <a:pt x="268582" y="177074"/>
                  <a:pt x="277792" y="173620"/>
                </a:cubicBezTo>
                <a:cubicBezTo>
                  <a:pt x="284305" y="171178"/>
                  <a:pt x="288933" y="165156"/>
                  <a:pt x="295154" y="162045"/>
                </a:cubicBezTo>
                <a:cubicBezTo>
                  <a:pt x="300610" y="159317"/>
                  <a:pt x="306729" y="158187"/>
                  <a:pt x="312516" y="156258"/>
                </a:cubicBezTo>
                <a:lnTo>
                  <a:pt x="347240" y="133109"/>
                </a:lnTo>
                <a:lnTo>
                  <a:pt x="364602" y="121534"/>
                </a:lnTo>
                <a:cubicBezTo>
                  <a:pt x="368460" y="115747"/>
                  <a:pt x="370279" y="107858"/>
                  <a:pt x="376177" y="104172"/>
                </a:cubicBezTo>
                <a:cubicBezTo>
                  <a:pt x="386523" y="97706"/>
                  <a:pt x="410901" y="92597"/>
                  <a:pt x="410901" y="92597"/>
                </a:cubicBezTo>
                <a:cubicBezTo>
                  <a:pt x="438100" y="65398"/>
                  <a:pt x="421452" y="79776"/>
                  <a:pt x="462987" y="52086"/>
                </a:cubicBezTo>
                <a:lnTo>
                  <a:pt x="480349" y="40511"/>
                </a:lnTo>
                <a:cubicBezTo>
                  <a:pt x="486136" y="36653"/>
                  <a:pt x="491112" y="31135"/>
                  <a:pt x="497711" y="28936"/>
                </a:cubicBezTo>
                <a:lnTo>
                  <a:pt x="532435" y="17362"/>
                </a:lnTo>
                <a:cubicBezTo>
                  <a:pt x="555584" y="19291"/>
                  <a:pt x="579105" y="18593"/>
                  <a:pt x="601883" y="23149"/>
                </a:cubicBezTo>
                <a:cubicBezTo>
                  <a:pt x="621176" y="27008"/>
                  <a:pt x="619244" y="40510"/>
                  <a:pt x="630820" y="52086"/>
                </a:cubicBezTo>
                <a:cubicBezTo>
                  <a:pt x="635738" y="57004"/>
                  <a:pt x="642395" y="59803"/>
                  <a:pt x="648182" y="63661"/>
                </a:cubicBezTo>
                <a:cubicBezTo>
                  <a:pt x="652889" y="77780"/>
                  <a:pt x="654327" y="87168"/>
                  <a:pt x="665544" y="98385"/>
                </a:cubicBezTo>
                <a:cubicBezTo>
                  <a:pt x="670462" y="103303"/>
                  <a:pt x="677119" y="106101"/>
                  <a:pt x="682906" y="109959"/>
                </a:cubicBezTo>
                <a:cubicBezTo>
                  <a:pt x="684835" y="115746"/>
                  <a:pt x="684380" y="123007"/>
                  <a:pt x="688694" y="127321"/>
                </a:cubicBezTo>
                <a:cubicBezTo>
                  <a:pt x="693008" y="131635"/>
                  <a:pt x="700600" y="130381"/>
                  <a:pt x="706056" y="133109"/>
                </a:cubicBezTo>
                <a:cubicBezTo>
                  <a:pt x="712277" y="136220"/>
                  <a:pt x="717631" y="140825"/>
                  <a:pt x="723418" y="144683"/>
                </a:cubicBezTo>
                <a:cubicBezTo>
                  <a:pt x="727276" y="150470"/>
                  <a:pt x="730074" y="157127"/>
                  <a:pt x="734992" y="162045"/>
                </a:cubicBezTo>
                <a:cubicBezTo>
                  <a:pt x="757399" y="184453"/>
                  <a:pt x="794114" y="181239"/>
                  <a:pt x="821802" y="185195"/>
                </a:cubicBezTo>
                <a:cubicBezTo>
                  <a:pt x="831540" y="186586"/>
                  <a:pt x="840978" y="189762"/>
                  <a:pt x="850739" y="190982"/>
                </a:cubicBezTo>
                <a:cubicBezTo>
                  <a:pt x="871882" y="193625"/>
                  <a:pt x="893180" y="194840"/>
                  <a:pt x="914400" y="196769"/>
                </a:cubicBezTo>
                <a:cubicBezTo>
                  <a:pt x="958770" y="194840"/>
                  <a:pt x="1003333" y="195552"/>
                  <a:pt x="1047509" y="190982"/>
                </a:cubicBezTo>
                <a:cubicBezTo>
                  <a:pt x="1059645" y="189727"/>
                  <a:pt x="1070658" y="183265"/>
                  <a:pt x="1082233" y="179407"/>
                </a:cubicBezTo>
                <a:lnTo>
                  <a:pt x="1099595" y="173620"/>
                </a:lnTo>
                <a:lnTo>
                  <a:pt x="1134319" y="150471"/>
                </a:lnTo>
                <a:lnTo>
                  <a:pt x="1151681" y="138896"/>
                </a:lnTo>
                <a:cubicBezTo>
                  <a:pt x="1155539" y="133109"/>
                  <a:pt x="1160145" y="127755"/>
                  <a:pt x="1163256" y="121534"/>
                </a:cubicBezTo>
                <a:cubicBezTo>
                  <a:pt x="1173810" y="100425"/>
                  <a:pt x="1164819" y="87697"/>
                  <a:pt x="1192192" y="69448"/>
                </a:cubicBezTo>
                <a:lnTo>
                  <a:pt x="1209554" y="57873"/>
                </a:lnTo>
                <a:cubicBezTo>
                  <a:pt x="1211483" y="52086"/>
                  <a:pt x="1211028" y="44825"/>
                  <a:pt x="1215342" y="40511"/>
                </a:cubicBezTo>
                <a:cubicBezTo>
                  <a:pt x="1219656" y="36197"/>
                  <a:pt x="1227248" y="37452"/>
                  <a:pt x="1232704" y="34724"/>
                </a:cubicBezTo>
                <a:cubicBezTo>
                  <a:pt x="1238925" y="31613"/>
                  <a:pt x="1243710" y="25974"/>
                  <a:pt x="1250066" y="23149"/>
                </a:cubicBezTo>
                <a:cubicBezTo>
                  <a:pt x="1261215" y="18194"/>
                  <a:pt x="1273215" y="15432"/>
                  <a:pt x="1284790" y="11574"/>
                </a:cubicBezTo>
                <a:cubicBezTo>
                  <a:pt x="1309692" y="3273"/>
                  <a:pt x="1296241" y="7265"/>
                  <a:pt x="1325301" y="0"/>
                </a:cubicBezTo>
                <a:cubicBezTo>
                  <a:pt x="1340734" y="1929"/>
                  <a:pt x="1356298" y="3005"/>
                  <a:pt x="1371600" y="5787"/>
                </a:cubicBezTo>
                <a:cubicBezTo>
                  <a:pt x="1377602" y="6878"/>
                  <a:pt x="1383096" y="9898"/>
                  <a:pt x="1388962" y="11574"/>
                </a:cubicBezTo>
                <a:cubicBezTo>
                  <a:pt x="1396610" y="13759"/>
                  <a:pt x="1404395" y="15433"/>
                  <a:pt x="1412111" y="17362"/>
                </a:cubicBezTo>
                <a:cubicBezTo>
                  <a:pt x="1417898" y="21220"/>
                  <a:pt x="1424130" y="24483"/>
                  <a:pt x="1429473" y="28936"/>
                </a:cubicBezTo>
                <a:cubicBezTo>
                  <a:pt x="1435761" y="34176"/>
                  <a:pt x="1440025" y="41759"/>
                  <a:pt x="1446835" y="46299"/>
                </a:cubicBezTo>
                <a:cubicBezTo>
                  <a:pt x="1451911" y="49683"/>
                  <a:pt x="1458410" y="50157"/>
                  <a:pt x="1464197" y="52086"/>
                </a:cubicBezTo>
                <a:cubicBezTo>
                  <a:pt x="1513957" y="85260"/>
                  <a:pt x="1455396" y="41087"/>
                  <a:pt x="1487347" y="81023"/>
                </a:cubicBezTo>
                <a:cubicBezTo>
                  <a:pt x="1491692" y="86454"/>
                  <a:pt x="1498922" y="88739"/>
                  <a:pt x="1504709" y="92597"/>
                </a:cubicBezTo>
                <a:cubicBezTo>
                  <a:pt x="1508567" y="98384"/>
                  <a:pt x="1513172" y="103738"/>
                  <a:pt x="1516283" y="109959"/>
                </a:cubicBezTo>
                <a:cubicBezTo>
                  <a:pt x="1524436" y="126265"/>
                  <a:pt x="1523326" y="154746"/>
                  <a:pt x="1545220" y="162045"/>
                </a:cubicBezTo>
                <a:cubicBezTo>
                  <a:pt x="1560100" y="167006"/>
                  <a:pt x="1569738" y="170712"/>
                  <a:pt x="1585732" y="173620"/>
                </a:cubicBezTo>
                <a:cubicBezTo>
                  <a:pt x="1599153" y="176060"/>
                  <a:pt x="1612822" y="176967"/>
                  <a:pt x="1626243" y="179407"/>
                </a:cubicBezTo>
                <a:cubicBezTo>
                  <a:pt x="1634069" y="180830"/>
                  <a:pt x="1641744" y="183010"/>
                  <a:pt x="1649392" y="185195"/>
                </a:cubicBezTo>
                <a:cubicBezTo>
                  <a:pt x="1655258" y="186871"/>
                  <a:pt x="1660752" y="189891"/>
                  <a:pt x="1666754" y="190982"/>
                </a:cubicBezTo>
                <a:cubicBezTo>
                  <a:pt x="1682056" y="193764"/>
                  <a:pt x="1697620" y="194840"/>
                  <a:pt x="1713053" y="196769"/>
                </a:cubicBezTo>
                <a:cubicBezTo>
                  <a:pt x="1728354" y="200595"/>
                  <a:pt x="1756731" y="208344"/>
                  <a:pt x="1770927" y="208344"/>
                </a:cubicBezTo>
                <a:cubicBezTo>
                  <a:pt x="1813411" y="208344"/>
                  <a:pt x="1855808" y="204486"/>
                  <a:pt x="1898248" y="202557"/>
                </a:cubicBezTo>
                <a:cubicBezTo>
                  <a:pt x="1904035" y="200628"/>
                  <a:pt x="1909593" y="195766"/>
                  <a:pt x="1915610" y="196769"/>
                </a:cubicBezTo>
                <a:cubicBezTo>
                  <a:pt x="1922471" y="197912"/>
                  <a:pt x="1932972" y="208344"/>
                  <a:pt x="1932972" y="208344"/>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8" name="Straight Connector 17"/>
          <p:cNvCxnSpPr/>
          <p:nvPr/>
        </p:nvCxnSpPr>
        <p:spPr bwMode="auto">
          <a:xfrm>
            <a:off x="4343400" y="2362200"/>
            <a:ext cx="228600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cxnSp>
        <p:nvCxnSpPr>
          <p:cNvPr id="19" name="Straight Arrow Connector 18"/>
          <p:cNvCxnSpPr/>
          <p:nvPr/>
        </p:nvCxnSpPr>
        <p:spPr bwMode="auto">
          <a:xfrm flipV="1">
            <a:off x="4343400" y="1828800"/>
            <a:ext cx="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0" name="Freeform 19"/>
          <p:cNvSpPr/>
          <p:nvPr/>
        </p:nvSpPr>
        <p:spPr bwMode="auto">
          <a:xfrm>
            <a:off x="4670385" y="1811438"/>
            <a:ext cx="1875099" cy="561372"/>
          </a:xfrm>
          <a:custGeom>
            <a:avLst/>
            <a:gdLst>
              <a:gd name="connsiteX0" fmla="*/ 0 w 1875099"/>
              <a:gd name="connsiteY0" fmla="*/ 520861 h 561372"/>
              <a:gd name="connsiteX1" fmla="*/ 11574 w 1875099"/>
              <a:gd name="connsiteY1" fmla="*/ 503499 h 561372"/>
              <a:gd name="connsiteX2" fmla="*/ 17362 w 1875099"/>
              <a:gd name="connsiteY2" fmla="*/ 468775 h 561372"/>
              <a:gd name="connsiteX3" fmla="*/ 23149 w 1875099"/>
              <a:gd name="connsiteY3" fmla="*/ 324091 h 561372"/>
              <a:gd name="connsiteX4" fmla="*/ 34724 w 1875099"/>
              <a:gd name="connsiteY4" fmla="*/ 283580 h 561372"/>
              <a:gd name="connsiteX5" fmla="*/ 40511 w 1875099"/>
              <a:gd name="connsiteY5" fmla="*/ 254643 h 561372"/>
              <a:gd name="connsiteX6" fmla="*/ 52086 w 1875099"/>
              <a:gd name="connsiteY6" fmla="*/ 219919 h 561372"/>
              <a:gd name="connsiteX7" fmla="*/ 57873 w 1875099"/>
              <a:gd name="connsiteY7" fmla="*/ 202557 h 561372"/>
              <a:gd name="connsiteX8" fmla="*/ 63661 w 1875099"/>
              <a:gd name="connsiteY8" fmla="*/ 162046 h 561372"/>
              <a:gd name="connsiteX9" fmla="*/ 69448 w 1875099"/>
              <a:gd name="connsiteY9" fmla="*/ 46299 h 561372"/>
              <a:gd name="connsiteX10" fmla="*/ 104172 w 1875099"/>
              <a:gd name="connsiteY10" fmla="*/ 34724 h 561372"/>
              <a:gd name="connsiteX11" fmla="*/ 115747 w 1875099"/>
              <a:gd name="connsiteY11" fmla="*/ 277792 h 561372"/>
              <a:gd name="connsiteX12" fmla="*/ 127321 w 1875099"/>
              <a:gd name="connsiteY12" fmla="*/ 480349 h 561372"/>
              <a:gd name="connsiteX13" fmla="*/ 138896 w 1875099"/>
              <a:gd name="connsiteY13" fmla="*/ 515073 h 561372"/>
              <a:gd name="connsiteX14" fmla="*/ 173620 w 1875099"/>
              <a:gd name="connsiteY14" fmla="*/ 526648 h 561372"/>
              <a:gd name="connsiteX15" fmla="*/ 208344 w 1875099"/>
              <a:gd name="connsiteY15" fmla="*/ 544010 h 561372"/>
              <a:gd name="connsiteX16" fmla="*/ 243068 w 1875099"/>
              <a:gd name="connsiteY16" fmla="*/ 538223 h 561372"/>
              <a:gd name="connsiteX17" fmla="*/ 648182 w 1875099"/>
              <a:gd name="connsiteY17" fmla="*/ 532435 h 561372"/>
              <a:gd name="connsiteX18" fmla="*/ 688693 w 1875099"/>
              <a:gd name="connsiteY18" fmla="*/ 526648 h 561372"/>
              <a:gd name="connsiteX19" fmla="*/ 706056 w 1875099"/>
              <a:gd name="connsiteY19" fmla="*/ 520861 h 561372"/>
              <a:gd name="connsiteX20" fmla="*/ 711843 w 1875099"/>
              <a:gd name="connsiteY20" fmla="*/ 486137 h 561372"/>
              <a:gd name="connsiteX21" fmla="*/ 723418 w 1875099"/>
              <a:gd name="connsiteY21" fmla="*/ 451413 h 561372"/>
              <a:gd name="connsiteX22" fmla="*/ 729205 w 1875099"/>
              <a:gd name="connsiteY22" fmla="*/ 434051 h 561372"/>
              <a:gd name="connsiteX23" fmla="*/ 746567 w 1875099"/>
              <a:gd name="connsiteY23" fmla="*/ 381965 h 561372"/>
              <a:gd name="connsiteX24" fmla="*/ 752354 w 1875099"/>
              <a:gd name="connsiteY24" fmla="*/ 364603 h 561372"/>
              <a:gd name="connsiteX25" fmla="*/ 758142 w 1875099"/>
              <a:gd name="connsiteY25" fmla="*/ 347240 h 561372"/>
              <a:gd name="connsiteX26" fmla="*/ 763929 w 1875099"/>
              <a:gd name="connsiteY26" fmla="*/ 324091 h 561372"/>
              <a:gd name="connsiteX27" fmla="*/ 775504 w 1875099"/>
              <a:gd name="connsiteY27" fmla="*/ 289367 h 561372"/>
              <a:gd name="connsiteX28" fmla="*/ 781291 w 1875099"/>
              <a:gd name="connsiteY28" fmla="*/ 272005 h 561372"/>
              <a:gd name="connsiteX29" fmla="*/ 792866 w 1875099"/>
              <a:gd name="connsiteY29" fmla="*/ 225706 h 561372"/>
              <a:gd name="connsiteX30" fmla="*/ 816015 w 1875099"/>
              <a:gd name="connsiteY30" fmla="*/ 190982 h 561372"/>
              <a:gd name="connsiteX31" fmla="*/ 821802 w 1875099"/>
              <a:gd name="connsiteY31" fmla="*/ 173620 h 561372"/>
              <a:gd name="connsiteX32" fmla="*/ 844952 w 1875099"/>
              <a:gd name="connsiteY32" fmla="*/ 208344 h 561372"/>
              <a:gd name="connsiteX33" fmla="*/ 850739 w 1875099"/>
              <a:gd name="connsiteY33" fmla="*/ 295154 h 561372"/>
              <a:gd name="connsiteX34" fmla="*/ 862314 w 1875099"/>
              <a:gd name="connsiteY34" fmla="*/ 335666 h 561372"/>
              <a:gd name="connsiteX35" fmla="*/ 868101 w 1875099"/>
              <a:gd name="connsiteY35" fmla="*/ 376177 h 561372"/>
              <a:gd name="connsiteX36" fmla="*/ 873888 w 1875099"/>
              <a:gd name="connsiteY36" fmla="*/ 393539 h 561372"/>
              <a:gd name="connsiteX37" fmla="*/ 879676 w 1875099"/>
              <a:gd name="connsiteY37" fmla="*/ 422476 h 561372"/>
              <a:gd name="connsiteX38" fmla="*/ 925974 w 1875099"/>
              <a:gd name="connsiteY38" fmla="*/ 526648 h 561372"/>
              <a:gd name="connsiteX39" fmla="*/ 943337 w 1875099"/>
              <a:gd name="connsiteY39" fmla="*/ 532435 h 561372"/>
              <a:gd name="connsiteX40" fmla="*/ 954911 w 1875099"/>
              <a:gd name="connsiteY40" fmla="*/ 549797 h 561372"/>
              <a:gd name="connsiteX41" fmla="*/ 972273 w 1875099"/>
              <a:gd name="connsiteY41" fmla="*/ 555585 h 561372"/>
              <a:gd name="connsiteX42" fmla="*/ 1209554 w 1875099"/>
              <a:gd name="connsiteY42" fmla="*/ 561372 h 561372"/>
              <a:gd name="connsiteX43" fmla="*/ 1383174 w 1875099"/>
              <a:gd name="connsiteY43" fmla="*/ 555585 h 561372"/>
              <a:gd name="connsiteX44" fmla="*/ 1423686 w 1875099"/>
              <a:gd name="connsiteY44" fmla="*/ 549797 h 561372"/>
              <a:gd name="connsiteX45" fmla="*/ 1632030 w 1875099"/>
              <a:gd name="connsiteY45" fmla="*/ 544010 h 561372"/>
              <a:gd name="connsiteX46" fmla="*/ 1637818 w 1875099"/>
              <a:gd name="connsiteY46" fmla="*/ 520861 h 561372"/>
              <a:gd name="connsiteX47" fmla="*/ 1649392 w 1875099"/>
              <a:gd name="connsiteY47" fmla="*/ 451413 h 561372"/>
              <a:gd name="connsiteX48" fmla="*/ 1660967 w 1875099"/>
              <a:gd name="connsiteY48" fmla="*/ 416689 h 561372"/>
              <a:gd name="connsiteX49" fmla="*/ 1672542 w 1875099"/>
              <a:gd name="connsiteY49" fmla="*/ 370390 h 561372"/>
              <a:gd name="connsiteX50" fmla="*/ 1678329 w 1875099"/>
              <a:gd name="connsiteY50" fmla="*/ 353028 h 561372"/>
              <a:gd name="connsiteX51" fmla="*/ 1695691 w 1875099"/>
              <a:gd name="connsiteY51" fmla="*/ 335666 h 561372"/>
              <a:gd name="connsiteX52" fmla="*/ 1707266 w 1875099"/>
              <a:gd name="connsiteY52" fmla="*/ 300942 h 561372"/>
              <a:gd name="connsiteX53" fmla="*/ 1713053 w 1875099"/>
              <a:gd name="connsiteY53" fmla="*/ 277792 h 561372"/>
              <a:gd name="connsiteX54" fmla="*/ 1724628 w 1875099"/>
              <a:gd name="connsiteY54" fmla="*/ 243068 h 561372"/>
              <a:gd name="connsiteX55" fmla="*/ 1730415 w 1875099"/>
              <a:gd name="connsiteY55" fmla="*/ 225706 h 561372"/>
              <a:gd name="connsiteX56" fmla="*/ 1741990 w 1875099"/>
              <a:gd name="connsiteY56" fmla="*/ 208344 h 561372"/>
              <a:gd name="connsiteX57" fmla="*/ 1759352 w 1875099"/>
              <a:gd name="connsiteY57" fmla="*/ 156258 h 561372"/>
              <a:gd name="connsiteX58" fmla="*/ 1765139 w 1875099"/>
              <a:gd name="connsiteY58" fmla="*/ 138896 h 561372"/>
              <a:gd name="connsiteX59" fmla="*/ 1770926 w 1875099"/>
              <a:gd name="connsiteY59" fmla="*/ 121534 h 561372"/>
              <a:gd name="connsiteX60" fmla="*/ 1776714 w 1875099"/>
              <a:gd name="connsiteY60" fmla="*/ 28937 h 561372"/>
              <a:gd name="connsiteX61" fmla="*/ 1782501 w 1875099"/>
              <a:gd name="connsiteY61" fmla="*/ 11575 h 561372"/>
              <a:gd name="connsiteX62" fmla="*/ 1799863 w 1875099"/>
              <a:gd name="connsiteY62" fmla="*/ 0 h 561372"/>
              <a:gd name="connsiteX63" fmla="*/ 1817225 w 1875099"/>
              <a:gd name="connsiteY63" fmla="*/ 34724 h 561372"/>
              <a:gd name="connsiteX64" fmla="*/ 1811438 w 1875099"/>
              <a:gd name="connsiteY64" fmla="*/ 335666 h 561372"/>
              <a:gd name="connsiteX65" fmla="*/ 1799863 w 1875099"/>
              <a:gd name="connsiteY65" fmla="*/ 387752 h 561372"/>
              <a:gd name="connsiteX66" fmla="*/ 1794076 w 1875099"/>
              <a:gd name="connsiteY66" fmla="*/ 422476 h 561372"/>
              <a:gd name="connsiteX67" fmla="*/ 1799863 w 1875099"/>
              <a:gd name="connsiteY67" fmla="*/ 503499 h 561372"/>
              <a:gd name="connsiteX68" fmla="*/ 1805650 w 1875099"/>
              <a:gd name="connsiteY68" fmla="*/ 520861 h 561372"/>
              <a:gd name="connsiteX69" fmla="*/ 1823012 w 1875099"/>
              <a:gd name="connsiteY69" fmla="*/ 532435 h 561372"/>
              <a:gd name="connsiteX70" fmla="*/ 1834587 w 1875099"/>
              <a:gd name="connsiteY70" fmla="*/ 549797 h 561372"/>
              <a:gd name="connsiteX71" fmla="*/ 1875099 w 1875099"/>
              <a:gd name="connsiteY71" fmla="*/ 555585 h 56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75099" h="561372">
                <a:moveTo>
                  <a:pt x="0" y="520861"/>
                </a:moveTo>
                <a:cubicBezTo>
                  <a:pt x="3858" y="515074"/>
                  <a:pt x="9375" y="510097"/>
                  <a:pt x="11574" y="503499"/>
                </a:cubicBezTo>
                <a:cubicBezTo>
                  <a:pt x="15285" y="492367"/>
                  <a:pt x="16606" y="480485"/>
                  <a:pt x="17362" y="468775"/>
                </a:cubicBezTo>
                <a:cubicBezTo>
                  <a:pt x="20470" y="420609"/>
                  <a:pt x="19828" y="372243"/>
                  <a:pt x="23149" y="324091"/>
                </a:cubicBezTo>
                <a:cubicBezTo>
                  <a:pt x="24180" y="309149"/>
                  <a:pt x="31206" y="297654"/>
                  <a:pt x="34724" y="283580"/>
                </a:cubicBezTo>
                <a:cubicBezTo>
                  <a:pt x="37110" y="274037"/>
                  <a:pt x="37923" y="264133"/>
                  <a:pt x="40511" y="254643"/>
                </a:cubicBezTo>
                <a:cubicBezTo>
                  <a:pt x="43721" y="242872"/>
                  <a:pt x="48228" y="231494"/>
                  <a:pt x="52086" y="219919"/>
                </a:cubicBezTo>
                <a:lnTo>
                  <a:pt x="57873" y="202557"/>
                </a:lnTo>
                <a:cubicBezTo>
                  <a:pt x="59802" y="189053"/>
                  <a:pt x="62653" y="175650"/>
                  <a:pt x="63661" y="162046"/>
                </a:cubicBezTo>
                <a:cubicBezTo>
                  <a:pt x="66515" y="123521"/>
                  <a:pt x="57735" y="83111"/>
                  <a:pt x="69448" y="46299"/>
                </a:cubicBezTo>
                <a:cubicBezTo>
                  <a:pt x="73147" y="34673"/>
                  <a:pt x="104172" y="34724"/>
                  <a:pt x="104172" y="34724"/>
                </a:cubicBezTo>
                <a:cubicBezTo>
                  <a:pt x="197049" y="65681"/>
                  <a:pt x="115747" y="32434"/>
                  <a:pt x="115747" y="277792"/>
                </a:cubicBezTo>
                <a:cubicBezTo>
                  <a:pt x="115747" y="283890"/>
                  <a:pt x="123368" y="453993"/>
                  <a:pt x="127321" y="480349"/>
                </a:cubicBezTo>
                <a:cubicBezTo>
                  <a:pt x="129131" y="492415"/>
                  <a:pt x="127321" y="511215"/>
                  <a:pt x="138896" y="515073"/>
                </a:cubicBezTo>
                <a:lnTo>
                  <a:pt x="173620" y="526648"/>
                </a:lnTo>
                <a:cubicBezTo>
                  <a:pt x="182399" y="532501"/>
                  <a:pt x="196363" y="544010"/>
                  <a:pt x="208344" y="544010"/>
                </a:cubicBezTo>
                <a:cubicBezTo>
                  <a:pt x="220078" y="544010"/>
                  <a:pt x="231338" y="538532"/>
                  <a:pt x="243068" y="538223"/>
                </a:cubicBezTo>
                <a:cubicBezTo>
                  <a:pt x="378073" y="534670"/>
                  <a:pt x="513144" y="534364"/>
                  <a:pt x="648182" y="532435"/>
                </a:cubicBezTo>
                <a:cubicBezTo>
                  <a:pt x="661686" y="530506"/>
                  <a:pt x="675317" y="529323"/>
                  <a:pt x="688693" y="526648"/>
                </a:cubicBezTo>
                <a:cubicBezTo>
                  <a:pt x="694675" y="525452"/>
                  <a:pt x="703029" y="526158"/>
                  <a:pt x="706056" y="520861"/>
                </a:cubicBezTo>
                <a:cubicBezTo>
                  <a:pt x="711878" y="510673"/>
                  <a:pt x="708997" y="497521"/>
                  <a:pt x="711843" y="486137"/>
                </a:cubicBezTo>
                <a:cubicBezTo>
                  <a:pt x="714802" y="474300"/>
                  <a:pt x="719560" y="462988"/>
                  <a:pt x="723418" y="451413"/>
                </a:cubicBezTo>
                <a:lnTo>
                  <a:pt x="729205" y="434051"/>
                </a:lnTo>
                <a:lnTo>
                  <a:pt x="746567" y="381965"/>
                </a:lnTo>
                <a:lnTo>
                  <a:pt x="752354" y="364603"/>
                </a:lnTo>
                <a:cubicBezTo>
                  <a:pt x="754283" y="358815"/>
                  <a:pt x="756662" y="353159"/>
                  <a:pt x="758142" y="347240"/>
                </a:cubicBezTo>
                <a:cubicBezTo>
                  <a:pt x="760071" y="339524"/>
                  <a:pt x="761643" y="331709"/>
                  <a:pt x="763929" y="324091"/>
                </a:cubicBezTo>
                <a:cubicBezTo>
                  <a:pt x="767435" y="312405"/>
                  <a:pt x="771646" y="300942"/>
                  <a:pt x="775504" y="289367"/>
                </a:cubicBezTo>
                <a:cubicBezTo>
                  <a:pt x="777433" y="283580"/>
                  <a:pt x="780095" y="277987"/>
                  <a:pt x="781291" y="272005"/>
                </a:cubicBezTo>
                <a:cubicBezTo>
                  <a:pt x="782895" y="263982"/>
                  <a:pt x="787303" y="235720"/>
                  <a:pt x="792866" y="225706"/>
                </a:cubicBezTo>
                <a:cubicBezTo>
                  <a:pt x="799622" y="213546"/>
                  <a:pt x="816015" y="190982"/>
                  <a:pt x="816015" y="190982"/>
                </a:cubicBezTo>
                <a:cubicBezTo>
                  <a:pt x="817944" y="185195"/>
                  <a:pt x="815884" y="175099"/>
                  <a:pt x="821802" y="173620"/>
                </a:cubicBezTo>
                <a:cubicBezTo>
                  <a:pt x="840609" y="168918"/>
                  <a:pt x="843392" y="202105"/>
                  <a:pt x="844952" y="208344"/>
                </a:cubicBezTo>
                <a:cubicBezTo>
                  <a:pt x="846881" y="237281"/>
                  <a:pt x="847703" y="266312"/>
                  <a:pt x="850739" y="295154"/>
                </a:cubicBezTo>
                <a:cubicBezTo>
                  <a:pt x="851858" y="305781"/>
                  <a:pt x="858726" y="324902"/>
                  <a:pt x="862314" y="335666"/>
                </a:cubicBezTo>
                <a:cubicBezTo>
                  <a:pt x="864243" y="349170"/>
                  <a:pt x="865426" y="362801"/>
                  <a:pt x="868101" y="376177"/>
                </a:cubicBezTo>
                <a:cubicBezTo>
                  <a:pt x="869297" y="382159"/>
                  <a:pt x="872408" y="387621"/>
                  <a:pt x="873888" y="393539"/>
                </a:cubicBezTo>
                <a:cubicBezTo>
                  <a:pt x="876274" y="403082"/>
                  <a:pt x="877747" y="412830"/>
                  <a:pt x="879676" y="422476"/>
                </a:cubicBezTo>
                <a:cubicBezTo>
                  <a:pt x="886862" y="544647"/>
                  <a:pt x="852693" y="511993"/>
                  <a:pt x="925974" y="526648"/>
                </a:cubicBezTo>
                <a:cubicBezTo>
                  <a:pt x="931956" y="527844"/>
                  <a:pt x="937549" y="530506"/>
                  <a:pt x="943337" y="532435"/>
                </a:cubicBezTo>
                <a:cubicBezTo>
                  <a:pt x="947195" y="538222"/>
                  <a:pt x="949480" y="545452"/>
                  <a:pt x="954911" y="549797"/>
                </a:cubicBezTo>
                <a:cubicBezTo>
                  <a:pt x="959675" y="553608"/>
                  <a:pt x="966179" y="555308"/>
                  <a:pt x="972273" y="555585"/>
                </a:cubicBezTo>
                <a:cubicBezTo>
                  <a:pt x="1051309" y="559178"/>
                  <a:pt x="1130460" y="559443"/>
                  <a:pt x="1209554" y="561372"/>
                </a:cubicBezTo>
                <a:cubicBezTo>
                  <a:pt x="1267427" y="559443"/>
                  <a:pt x="1325353" y="558711"/>
                  <a:pt x="1383174" y="555585"/>
                </a:cubicBezTo>
                <a:cubicBezTo>
                  <a:pt x="1396795" y="554849"/>
                  <a:pt x="1410060" y="550431"/>
                  <a:pt x="1423686" y="549797"/>
                </a:cubicBezTo>
                <a:cubicBezTo>
                  <a:pt x="1493086" y="546569"/>
                  <a:pt x="1562582" y="545939"/>
                  <a:pt x="1632030" y="544010"/>
                </a:cubicBezTo>
                <a:cubicBezTo>
                  <a:pt x="1633959" y="536294"/>
                  <a:pt x="1636352" y="528679"/>
                  <a:pt x="1637818" y="520861"/>
                </a:cubicBezTo>
                <a:cubicBezTo>
                  <a:pt x="1642143" y="497794"/>
                  <a:pt x="1641970" y="473677"/>
                  <a:pt x="1649392" y="451413"/>
                </a:cubicBezTo>
                <a:cubicBezTo>
                  <a:pt x="1653250" y="439838"/>
                  <a:pt x="1658008" y="428526"/>
                  <a:pt x="1660967" y="416689"/>
                </a:cubicBezTo>
                <a:cubicBezTo>
                  <a:pt x="1664825" y="401256"/>
                  <a:pt x="1667512" y="385482"/>
                  <a:pt x="1672542" y="370390"/>
                </a:cubicBezTo>
                <a:cubicBezTo>
                  <a:pt x="1674471" y="364603"/>
                  <a:pt x="1674945" y="358104"/>
                  <a:pt x="1678329" y="353028"/>
                </a:cubicBezTo>
                <a:cubicBezTo>
                  <a:pt x="1682869" y="346218"/>
                  <a:pt x="1689904" y="341453"/>
                  <a:pt x="1695691" y="335666"/>
                </a:cubicBezTo>
                <a:cubicBezTo>
                  <a:pt x="1699549" y="324091"/>
                  <a:pt x="1704307" y="312779"/>
                  <a:pt x="1707266" y="300942"/>
                </a:cubicBezTo>
                <a:cubicBezTo>
                  <a:pt x="1709195" y="293225"/>
                  <a:pt x="1710767" y="285411"/>
                  <a:pt x="1713053" y="277792"/>
                </a:cubicBezTo>
                <a:cubicBezTo>
                  <a:pt x="1716559" y="266106"/>
                  <a:pt x="1720770" y="254643"/>
                  <a:pt x="1724628" y="243068"/>
                </a:cubicBezTo>
                <a:cubicBezTo>
                  <a:pt x="1726557" y="237281"/>
                  <a:pt x="1727031" y="230782"/>
                  <a:pt x="1730415" y="225706"/>
                </a:cubicBezTo>
                <a:lnTo>
                  <a:pt x="1741990" y="208344"/>
                </a:lnTo>
                <a:lnTo>
                  <a:pt x="1759352" y="156258"/>
                </a:lnTo>
                <a:lnTo>
                  <a:pt x="1765139" y="138896"/>
                </a:lnTo>
                <a:lnTo>
                  <a:pt x="1770926" y="121534"/>
                </a:lnTo>
                <a:cubicBezTo>
                  <a:pt x="1772855" y="90668"/>
                  <a:pt x="1773476" y="59693"/>
                  <a:pt x="1776714" y="28937"/>
                </a:cubicBezTo>
                <a:cubicBezTo>
                  <a:pt x="1777353" y="22870"/>
                  <a:pt x="1778690" y="16339"/>
                  <a:pt x="1782501" y="11575"/>
                </a:cubicBezTo>
                <a:cubicBezTo>
                  <a:pt x="1786846" y="6144"/>
                  <a:pt x="1794076" y="3858"/>
                  <a:pt x="1799863" y="0"/>
                </a:cubicBezTo>
                <a:cubicBezTo>
                  <a:pt x="1805716" y="8779"/>
                  <a:pt x="1817225" y="22743"/>
                  <a:pt x="1817225" y="34724"/>
                </a:cubicBezTo>
                <a:cubicBezTo>
                  <a:pt x="1817225" y="135057"/>
                  <a:pt x="1814956" y="235395"/>
                  <a:pt x="1811438" y="335666"/>
                </a:cubicBezTo>
                <a:cubicBezTo>
                  <a:pt x="1811008" y="347918"/>
                  <a:pt x="1802442" y="374857"/>
                  <a:pt x="1799863" y="387752"/>
                </a:cubicBezTo>
                <a:cubicBezTo>
                  <a:pt x="1797562" y="399258"/>
                  <a:pt x="1796005" y="410901"/>
                  <a:pt x="1794076" y="422476"/>
                </a:cubicBezTo>
                <a:cubicBezTo>
                  <a:pt x="1796005" y="449484"/>
                  <a:pt x="1796700" y="476608"/>
                  <a:pt x="1799863" y="503499"/>
                </a:cubicBezTo>
                <a:cubicBezTo>
                  <a:pt x="1800576" y="509558"/>
                  <a:pt x="1801839" y="516097"/>
                  <a:pt x="1805650" y="520861"/>
                </a:cubicBezTo>
                <a:cubicBezTo>
                  <a:pt x="1809995" y="526292"/>
                  <a:pt x="1817225" y="528577"/>
                  <a:pt x="1823012" y="532435"/>
                </a:cubicBezTo>
                <a:cubicBezTo>
                  <a:pt x="1826870" y="538222"/>
                  <a:pt x="1829156" y="545452"/>
                  <a:pt x="1834587" y="549797"/>
                </a:cubicBezTo>
                <a:cubicBezTo>
                  <a:pt x="1844872" y="558025"/>
                  <a:pt x="1864060" y="555585"/>
                  <a:pt x="1875099" y="555585"/>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animEffect transition="in" filter="blinds(horizontal)">
                                      <p:cBhvr>
                                        <p:cTn id="15" dur="500"/>
                                        <p:tgtEl>
                                          <p:spTgt spid="6">
                                            <p:txEl>
                                              <p:pRg st="9" end="9"/>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6">
                                            <p:txEl>
                                              <p:pRg st="11" end="11"/>
                                            </p:txEl>
                                          </p:spTgt>
                                        </p:tgtEl>
                                        <p:attrNameLst>
                                          <p:attrName>style.visibility</p:attrName>
                                        </p:attrNameLst>
                                      </p:cBhvr>
                                      <p:to>
                                        <p:strVal val="visible"/>
                                      </p:to>
                                    </p:set>
                                    <p:animEffect transition="in" filter="blinds(horizontal)">
                                      <p:cBhvr>
                                        <p:cTn id="18"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228600" y="228600"/>
            <a:ext cx="8622212" cy="6400800"/>
          </a:xfrm>
          <a:prstGeom prst="rect">
            <a:avLst/>
          </a:prstGeom>
          <a:noFill/>
          <a:ln w="9525">
            <a:noFill/>
            <a:miter lim="800000"/>
            <a:headEnd/>
            <a:tailEnd/>
          </a:ln>
        </p:spPr>
      </p:pic>
      <p:sp>
        <p:nvSpPr>
          <p:cNvPr id="2" name="TextBox 1"/>
          <p:cNvSpPr txBox="1"/>
          <p:nvPr/>
        </p:nvSpPr>
        <p:spPr>
          <a:xfrm>
            <a:off x="4419600" y="2800611"/>
            <a:ext cx="745950" cy="523220"/>
          </a:xfrm>
          <a:prstGeom prst="rect">
            <a:avLst/>
          </a:prstGeom>
          <a:solidFill>
            <a:schemeClr val="tx1"/>
          </a:solidFill>
        </p:spPr>
        <p:txBody>
          <a:bodyPr wrap="square" rtlCol="0">
            <a:spAutoFit/>
          </a:bodyPr>
          <a:lstStyle/>
          <a:p>
            <a:r>
              <a:rPr lang="en-US" b="1" i="1" dirty="0">
                <a:latin typeface="+mj-lt"/>
              </a:rPr>
              <a:t>R</a:t>
            </a:r>
            <a:r>
              <a:rPr lang="en-US" b="1" i="1" baseline="-25000" dirty="0">
                <a:latin typeface="+mj-lt"/>
              </a:rPr>
              <a:t>a</a:t>
            </a:r>
            <a:r>
              <a:rPr lang="en-US" b="1" i="1" dirty="0">
                <a:latin typeface="+mj-lt"/>
              </a:rPr>
              <a:t>+</a:t>
            </a:r>
            <a:endParaRPr lang="en-US" b="1" i="1" baseline="-25000" dirty="0">
              <a:latin typeface="+mj-lt"/>
            </a:endParaRPr>
          </a:p>
        </p:txBody>
      </p:sp>
      <p:sp>
        <p:nvSpPr>
          <p:cNvPr id="3" name="TextBox 2"/>
          <p:cNvSpPr txBox="1"/>
          <p:nvPr/>
        </p:nvSpPr>
        <p:spPr>
          <a:xfrm>
            <a:off x="4898440" y="5867400"/>
            <a:ext cx="553357" cy="584775"/>
          </a:xfrm>
          <a:prstGeom prst="rect">
            <a:avLst/>
          </a:prstGeom>
          <a:solidFill>
            <a:schemeClr val="accent5">
              <a:lumMod val="90000"/>
            </a:schemeClr>
          </a:solidFill>
        </p:spPr>
        <p:txBody>
          <a:bodyPr wrap="none" rtlCol="0">
            <a:spAutoFit/>
          </a:bodyPr>
          <a:lstStyle/>
          <a:p>
            <a:r>
              <a:rPr lang="en-US" sz="3200" dirty="0"/>
              <a:t>R</a:t>
            </a:r>
            <a:r>
              <a:rPr lang="en-US" sz="3200" baseline="-25000" dirty="0"/>
              <a:t>a</a:t>
            </a:r>
            <a:endParaRPr lang="en-US" baseline="-25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cstate="print"/>
          <a:srcRect/>
          <a:stretch>
            <a:fillRect/>
          </a:stretch>
        </p:blipFill>
        <p:spPr bwMode="auto">
          <a:xfrm>
            <a:off x="76200" y="304800"/>
            <a:ext cx="8944117" cy="6324600"/>
          </a:xfrm>
          <a:prstGeom prst="rect">
            <a:avLst/>
          </a:prstGeom>
          <a:noFill/>
          <a:ln w="9525">
            <a:noFill/>
            <a:miter lim="800000"/>
            <a:headEnd/>
            <a:tailEnd/>
          </a:ln>
        </p:spPr>
      </p:pic>
      <p:sp>
        <p:nvSpPr>
          <p:cNvPr id="3" name="TextBox 2"/>
          <p:cNvSpPr txBox="1"/>
          <p:nvPr/>
        </p:nvSpPr>
        <p:spPr>
          <a:xfrm>
            <a:off x="1811311" y="1153180"/>
            <a:ext cx="5038559" cy="523220"/>
          </a:xfrm>
          <a:prstGeom prst="rect">
            <a:avLst/>
          </a:prstGeom>
          <a:noFill/>
        </p:spPr>
        <p:txBody>
          <a:bodyPr wrap="none" rtlCol="0">
            <a:spAutoFit/>
          </a:bodyPr>
          <a:lstStyle/>
          <a:p>
            <a:r>
              <a:rPr lang="en-US" b="1" dirty="0">
                <a:solidFill>
                  <a:srgbClr val="FF0000"/>
                </a:solidFill>
              </a:rPr>
              <a:t>On Global-mean Precipitation Rate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140349" y="304800"/>
            <a:ext cx="8647124" cy="6096000"/>
          </a:xfrm>
          <a:prstGeom prst="rect">
            <a:avLst/>
          </a:prstGeom>
          <a:noFill/>
          <a:ln w="9525">
            <a:solidFill>
              <a:schemeClr val="accent1"/>
            </a:solidFill>
            <a:miter lim="800000"/>
            <a:headEnd/>
            <a:tailEnd/>
          </a:ln>
        </p:spPr>
      </p:pic>
      <p:sp>
        <p:nvSpPr>
          <p:cNvPr id="3" name="Rectangle 2"/>
          <p:cNvSpPr/>
          <p:nvPr/>
        </p:nvSpPr>
        <p:spPr bwMode="auto">
          <a:xfrm>
            <a:off x="609600" y="4953000"/>
            <a:ext cx="8153400" cy="1371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TextBox 3"/>
          <p:cNvSpPr txBox="1"/>
          <p:nvPr/>
        </p:nvSpPr>
        <p:spPr>
          <a:xfrm>
            <a:off x="414610" y="6324600"/>
            <a:ext cx="8500789" cy="461665"/>
          </a:xfrm>
          <a:prstGeom prst="rect">
            <a:avLst/>
          </a:prstGeom>
          <a:noFill/>
        </p:spPr>
        <p:txBody>
          <a:bodyPr wrap="none" rtlCol="0">
            <a:spAutoFit/>
          </a:bodyPr>
          <a:lstStyle/>
          <a:p>
            <a:r>
              <a:rPr lang="en-US" sz="2400" dirty="0">
                <a:latin typeface="Arial" pitchFamily="34" charset="0"/>
                <a:cs typeface="Arial" pitchFamily="34" charset="0"/>
              </a:rPr>
              <a:t>Ts and Ta are tightly coupled, so Ts and Ta increase together.</a:t>
            </a:r>
          </a:p>
        </p:txBody>
      </p:sp>
      <p:sp>
        <p:nvSpPr>
          <p:cNvPr id="5" name="TextBox 4"/>
          <p:cNvSpPr txBox="1"/>
          <p:nvPr/>
        </p:nvSpPr>
        <p:spPr>
          <a:xfrm>
            <a:off x="19338" y="3028890"/>
            <a:ext cx="1394934" cy="400110"/>
          </a:xfrm>
          <a:prstGeom prst="rect">
            <a:avLst/>
          </a:prstGeom>
          <a:noFill/>
        </p:spPr>
        <p:txBody>
          <a:bodyPr wrap="none" rtlCol="0">
            <a:spAutoFit/>
          </a:bodyPr>
          <a:lstStyle/>
          <a:p>
            <a:r>
              <a:rPr lang="en-US" sz="2000" b="1" dirty="0">
                <a:latin typeface="Arial" pitchFamily="34" charset="0"/>
                <a:cs typeface="Arial" pitchFamily="34" charset="0"/>
              </a:rPr>
              <a:t>LH + SH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228600" y="228600"/>
            <a:ext cx="8688836" cy="6400800"/>
          </a:xfrm>
          <a:prstGeom prst="rect">
            <a:avLst/>
          </a:prstGeom>
          <a:noFill/>
          <a:ln w="9525">
            <a:noFill/>
            <a:miter lim="800000"/>
            <a:headEnd/>
            <a:tailEnd/>
          </a:ln>
        </p:spPr>
      </p:pic>
      <p:sp>
        <p:nvSpPr>
          <p:cNvPr id="3" name="TextBox 2"/>
          <p:cNvSpPr txBox="1"/>
          <p:nvPr/>
        </p:nvSpPr>
        <p:spPr>
          <a:xfrm>
            <a:off x="3245710" y="3439180"/>
            <a:ext cx="341761" cy="523220"/>
          </a:xfrm>
          <a:prstGeom prst="rect">
            <a:avLst/>
          </a:prstGeom>
          <a:noFill/>
        </p:spPr>
        <p:txBody>
          <a:bodyPr wrap="none" rtlCol="0">
            <a:spAutoFit/>
          </a:bodyPr>
          <a:lstStyle/>
          <a:p>
            <a:r>
              <a:rPr lang="en-US" b="1" dirty="0">
                <a:sym typeface="Symbol"/>
              </a:rPr>
              <a:t></a:t>
            </a:r>
            <a:endParaRPr lang="en-US" b="1" dirty="0"/>
          </a:p>
        </p:txBody>
      </p:sp>
      <p:sp>
        <p:nvSpPr>
          <p:cNvPr id="4" name="TextBox 3"/>
          <p:cNvSpPr txBox="1"/>
          <p:nvPr/>
        </p:nvSpPr>
        <p:spPr>
          <a:xfrm>
            <a:off x="152400" y="4419600"/>
            <a:ext cx="4333238" cy="2308324"/>
          </a:xfrm>
          <a:prstGeom prst="rect">
            <a:avLst/>
          </a:prstGeom>
          <a:noFill/>
        </p:spPr>
        <p:txBody>
          <a:bodyPr wrap="none" rtlCol="0">
            <a:spAutoFit/>
          </a:bodyPr>
          <a:lstStyle/>
          <a:p>
            <a:pPr algn="l"/>
            <a:r>
              <a:rPr lang="en-US" sz="2000" b="1" dirty="0">
                <a:solidFill>
                  <a:srgbClr val="FF0000"/>
                </a:solidFill>
              </a:rPr>
              <a:t>Ta increases with Ts, but H</a:t>
            </a:r>
            <a:r>
              <a:rPr lang="en-US" sz="2000" b="1" baseline="-25000" dirty="0">
                <a:solidFill>
                  <a:srgbClr val="FF0000"/>
                </a:solidFill>
              </a:rPr>
              <a:t>2</a:t>
            </a:r>
            <a:r>
              <a:rPr lang="en-US" sz="2000" b="1" dirty="0">
                <a:solidFill>
                  <a:srgbClr val="FF0000"/>
                </a:solidFill>
              </a:rPr>
              <a:t>O</a:t>
            </a:r>
          </a:p>
          <a:p>
            <a:pPr algn="l"/>
            <a:r>
              <a:rPr lang="en-US" sz="2000" b="1" dirty="0">
                <a:solidFill>
                  <a:srgbClr val="FF0000"/>
                </a:solidFill>
              </a:rPr>
              <a:t>and thus </a:t>
            </a:r>
            <a:r>
              <a:rPr lang="en-US" sz="2400" b="1" dirty="0">
                <a:solidFill>
                  <a:srgbClr val="FF0000"/>
                </a:solidFill>
                <a:sym typeface="Symbol"/>
              </a:rPr>
              <a:t></a:t>
            </a:r>
            <a:r>
              <a:rPr lang="en-US" sz="2000" b="1" dirty="0">
                <a:solidFill>
                  <a:srgbClr val="FF0000"/>
                </a:solidFill>
                <a:sym typeface="Symbol"/>
              </a:rPr>
              <a:t> also increases with Ts,</a:t>
            </a:r>
          </a:p>
          <a:p>
            <a:pPr algn="l"/>
            <a:r>
              <a:rPr lang="en-US" sz="2000" b="1" dirty="0">
                <a:solidFill>
                  <a:srgbClr val="FF0000"/>
                </a:solidFill>
                <a:sym typeface="Symbol"/>
              </a:rPr>
              <a:t>leading to faster increases in F</a:t>
            </a:r>
            <a:r>
              <a:rPr lang="en-US" sz="2000" b="1" baseline="30000" dirty="0">
                <a:solidFill>
                  <a:srgbClr val="FF0000"/>
                </a:solidFill>
                <a:sym typeface="Symbol"/>
              </a:rPr>
              <a:t></a:t>
            </a:r>
            <a:r>
              <a:rPr lang="en-US" sz="2000" b="1" dirty="0">
                <a:solidFill>
                  <a:srgbClr val="FF0000"/>
                </a:solidFill>
                <a:sym typeface="Symbol"/>
              </a:rPr>
              <a:t> , </a:t>
            </a:r>
          </a:p>
          <a:p>
            <a:pPr algn="l"/>
            <a:r>
              <a:rPr lang="en-US" sz="2000" b="1" dirty="0">
                <a:solidFill>
                  <a:srgbClr val="FF0000"/>
                </a:solidFill>
                <a:sym typeface="Symbol"/>
              </a:rPr>
              <a:t>which allows atmospheric latent </a:t>
            </a:r>
          </a:p>
          <a:p>
            <a:pPr algn="l"/>
            <a:r>
              <a:rPr lang="en-US" sz="2000" b="1" dirty="0">
                <a:solidFill>
                  <a:srgbClr val="FF0000"/>
                </a:solidFill>
                <a:sym typeface="Symbol"/>
              </a:rPr>
              <a:t>heating or </a:t>
            </a:r>
            <a:r>
              <a:rPr lang="en-US" sz="2000" b="1" dirty="0" err="1">
                <a:solidFill>
                  <a:srgbClr val="FF0000"/>
                </a:solidFill>
                <a:sym typeface="Symbol"/>
              </a:rPr>
              <a:t>precip</a:t>
            </a:r>
            <a:r>
              <a:rPr lang="en-US" sz="2000" b="1" dirty="0">
                <a:solidFill>
                  <a:srgbClr val="FF0000"/>
                </a:solidFill>
                <a:sym typeface="Symbol"/>
              </a:rPr>
              <a:t>. to increase with Ts </a:t>
            </a:r>
          </a:p>
          <a:p>
            <a:pPr algn="l"/>
            <a:r>
              <a:rPr lang="en-US" sz="2000" b="1" dirty="0">
                <a:solidFill>
                  <a:srgbClr val="FF0000"/>
                </a:solidFill>
                <a:sym typeface="Symbol"/>
              </a:rPr>
              <a:t>in order to balance the larger F</a:t>
            </a:r>
            <a:r>
              <a:rPr lang="en-US" sz="2000" b="1" baseline="30000" dirty="0">
                <a:solidFill>
                  <a:srgbClr val="FF0000"/>
                </a:solidFill>
                <a:sym typeface="Symbol"/>
              </a:rPr>
              <a:t></a:t>
            </a:r>
            <a:r>
              <a:rPr lang="en-US" sz="2000" b="1" dirty="0">
                <a:solidFill>
                  <a:srgbClr val="FF0000"/>
                </a:solidFill>
                <a:sym typeface="Symbol"/>
              </a:rPr>
              <a:t> increase.</a:t>
            </a:r>
          </a:p>
          <a:p>
            <a:pPr algn="l"/>
            <a:r>
              <a:rPr lang="en-US" sz="2000" b="1" dirty="0">
                <a:solidFill>
                  <a:srgbClr val="FF0000"/>
                </a:solidFill>
              </a:rPr>
              <a:t> </a:t>
            </a:r>
          </a:p>
        </p:txBody>
      </p:sp>
      <p:sp>
        <p:nvSpPr>
          <p:cNvPr id="2" name="TextBox 1"/>
          <p:cNvSpPr txBox="1"/>
          <p:nvPr/>
        </p:nvSpPr>
        <p:spPr>
          <a:xfrm>
            <a:off x="4800600" y="1295400"/>
            <a:ext cx="3352799" cy="1815882"/>
          </a:xfrm>
          <a:prstGeom prst="rect">
            <a:avLst/>
          </a:prstGeom>
          <a:solidFill>
            <a:schemeClr val="accent6">
              <a:lumMod val="20000"/>
              <a:lumOff val="80000"/>
            </a:schemeClr>
          </a:solidFill>
        </p:spPr>
        <p:txBody>
          <a:bodyPr wrap="square" rtlCol="0">
            <a:spAutoFit/>
          </a:bodyPr>
          <a:lstStyle/>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BC40E094-56A4-4E8C-1A86-D5F747A8CC5D}"/>
              </a:ext>
            </a:extLst>
          </p:cNvPr>
          <p:cNvSpPr txBox="1"/>
          <p:nvPr/>
        </p:nvSpPr>
        <p:spPr>
          <a:xfrm>
            <a:off x="1295400" y="672232"/>
            <a:ext cx="7391400" cy="400110"/>
          </a:xfrm>
          <a:prstGeom prst="rect">
            <a:avLst/>
          </a:prstGeom>
          <a:noFill/>
        </p:spPr>
        <p:txBody>
          <a:bodyPr wrap="square">
            <a:spAutoFit/>
          </a:bodyPr>
          <a:lstStyle/>
          <a:p>
            <a:r>
              <a:rPr lang="en-US" sz="2000" b="1" dirty="0">
                <a:solidFill>
                  <a:srgbClr val="FF0000"/>
                </a:solidFill>
              </a:rPr>
              <a:t>Atmospheric energy constraint on precipitation change under rising T</a:t>
            </a:r>
            <a:r>
              <a:rPr lang="en-US" sz="2000" b="1" dirty="0">
                <a:solidFill>
                  <a:srgbClr val="FF0000"/>
                </a:solidFill>
                <a:sym typeface="Symbol"/>
              </a:rPr>
              <a:t> </a:t>
            </a:r>
            <a:endParaRPr lang="en-US"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76200"/>
            <a:ext cx="9144000" cy="685800"/>
          </a:xfrm>
          <a:prstGeom prst="rect">
            <a:avLst/>
          </a:prstGeom>
          <a:effectLst>
            <a:outerShdw blurRad="50800" dist="38100" dir="2700000" algn="tl" rotWithShape="0">
              <a:prstClr val="black"/>
            </a:outerShdw>
          </a:effectLst>
        </p:spPr>
        <p:txBody>
          <a:bodyPr>
            <a:noAutofit/>
          </a:bodyPr>
          <a:lstStyle/>
          <a:p>
            <a:pPr>
              <a:defRPr/>
            </a:pPr>
            <a:r>
              <a:rPr lang="en-US" b="1" dirty="0">
                <a:latin typeface="Arial" charset="0"/>
                <a:ea typeface="SimSun" pitchFamily="2" charset="-122"/>
              </a:rPr>
              <a:t>Runoff and Infiltration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49</a:t>
            </a:fld>
            <a:endParaRPr lang="en-US" dirty="0">
              <a:solidFill>
                <a:schemeClr val="bg2"/>
              </a:solidFill>
            </a:endParaRPr>
          </a:p>
        </p:txBody>
      </p:sp>
      <p:sp>
        <p:nvSpPr>
          <p:cNvPr id="6" name="Rectangle 3"/>
          <p:cNvSpPr txBox="1">
            <a:spLocks noChangeArrowheads="1"/>
          </p:cNvSpPr>
          <p:nvPr/>
        </p:nvSpPr>
        <p:spPr bwMode="auto">
          <a:xfrm>
            <a:off x="152400" y="9144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Arial" pitchFamily="34" charset="0"/>
                <a:cs typeface="Arial" pitchFamily="34" charset="0"/>
              </a:rPr>
              <a:t>Surface runoff: </a:t>
            </a:r>
            <a:r>
              <a:rPr lang="en-US" sz="2000" b="1" kern="0" dirty="0">
                <a:latin typeface="Arial" pitchFamily="34" charset="0"/>
                <a:cs typeface="Arial" pitchFamily="34" charset="0"/>
              </a:rPr>
              <a:t>the water flow on earth’s surface. It occurs only when the soil is saturated or can not absorb water from rain or snow/ice melt fast enough.  The flow follows the terrain into streams. </a:t>
            </a:r>
            <a:endParaRPr lang="en-US" sz="2000" b="1" kern="0" dirty="0">
              <a:solidFill>
                <a:schemeClr val="tx2"/>
              </a:solidFill>
              <a:latin typeface="Arial" pitchFamily="34" charset="0"/>
              <a:cs typeface="Arial" pitchFamily="34" charset="0"/>
            </a:endParaRPr>
          </a:p>
          <a:p>
            <a:pPr marL="342900" indent="-342900" algn="l">
              <a:spcBef>
                <a:spcPct val="20000"/>
              </a:spcBef>
              <a:buFontTx/>
              <a:buChar char="•"/>
              <a:defRPr/>
            </a:pPr>
            <a:r>
              <a:rPr lang="en-US" sz="2000" b="1" kern="0" dirty="0">
                <a:solidFill>
                  <a:schemeClr val="tx2"/>
                </a:solidFill>
                <a:latin typeface="Arial" pitchFamily="34" charset="0"/>
                <a:cs typeface="Arial" pitchFamily="34" charset="0"/>
              </a:rPr>
              <a:t>Subsurface runoff (or return flow): </a:t>
            </a:r>
            <a:r>
              <a:rPr lang="en-US" sz="2000" b="1" kern="0" dirty="0">
                <a:latin typeface="Arial" pitchFamily="34" charset="0"/>
                <a:cs typeface="Arial" pitchFamily="34" charset="0"/>
              </a:rPr>
              <a:t>the lateral water flow below the earth’s surface, usually following the terrain under gravity.</a:t>
            </a: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pic>
        <p:nvPicPr>
          <p:cNvPr id="45058" name="Picture 2" descr="https://encrypted-tbn2.gstatic.com/images?q=tbn:ANd9GcTAV9IT3smqtzcPhvac4Z_fSUtm5asGs4Om5rZQ_ufoA1BGyBWX"/>
          <p:cNvPicPr>
            <a:picLocks noChangeAspect="1" noChangeArrowheads="1"/>
          </p:cNvPicPr>
          <p:nvPr/>
        </p:nvPicPr>
        <p:blipFill>
          <a:blip r:embed="rId3" cstate="print"/>
          <a:srcRect/>
          <a:stretch>
            <a:fillRect/>
          </a:stretch>
        </p:blipFill>
        <p:spPr bwMode="auto">
          <a:xfrm>
            <a:off x="304800" y="3124200"/>
            <a:ext cx="3429000" cy="3429000"/>
          </a:xfrm>
          <a:prstGeom prst="rect">
            <a:avLst/>
          </a:prstGeom>
          <a:noFill/>
        </p:spPr>
      </p:pic>
      <p:pic>
        <p:nvPicPr>
          <p:cNvPr id="45060" name="Picture 4" descr="http://www.apm-realty.com/7as-artesian/images/runoff.jpg"/>
          <p:cNvPicPr>
            <a:picLocks noChangeAspect="1" noChangeArrowheads="1"/>
          </p:cNvPicPr>
          <p:nvPr/>
        </p:nvPicPr>
        <p:blipFill>
          <a:blip r:embed="rId4" cstate="print"/>
          <a:srcRect/>
          <a:stretch>
            <a:fillRect/>
          </a:stretch>
        </p:blipFill>
        <p:spPr bwMode="auto">
          <a:xfrm>
            <a:off x="3962400" y="3124199"/>
            <a:ext cx="4953000" cy="3429001"/>
          </a:xfrm>
          <a:prstGeom prst="rect">
            <a:avLst/>
          </a:prstGeom>
          <a:noFill/>
        </p:spPr>
      </p:pic>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55650" y="228600"/>
            <a:ext cx="6407150" cy="585788"/>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The Global Hydrologic Cycle</a:t>
            </a:r>
          </a:p>
        </p:txBody>
      </p:sp>
      <p:pic>
        <p:nvPicPr>
          <p:cNvPr id="4099" name="Picture 3" descr="hydro"/>
          <p:cNvPicPr>
            <a:picLocks noChangeAspect="1" noChangeArrowheads="1"/>
          </p:cNvPicPr>
          <p:nvPr/>
        </p:nvPicPr>
        <p:blipFill>
          <a:blip r:embed="rId3" cstate="print"/>
          <a:srcRect/>
          <a:stretch>
            <a:fillRect/>
          </a:stretch>
        </p:blipFill>
        <p:spPr bwMode="auto">
          <a:xfrm>
            <a:off x="914400" y="838200"/>
            <a:ext cx="7467600" cy="5680075"/>
          </a:xfrm>
          <a:prstGeom prst="rect">
            <a:avLst/>
          </a:prstGeom>
          <a:noFill/>
          <a:ln w="9525">
            <a:noFill/>
            <a:miter lim="800000"/>
            <a:headEnd/>
            <a:tailEnd/>
          </a:ln>
        </p:spPr>
      </p:pic>
      <p:sp>
        <p:nvSpPr>
          <p:cNvPr id="4100" name="Text Box 4"/>
          <p:cNvSpPr txBox="1">
            <a:spLocks noChangeArrowheads="1"/>
          </p:cNvSpPr>
          <p:nvPr/>
        </p:nvSpPr>
        <p:spPr bwMode="auto">
          <a:xfrm>
            <a:off x="1174510" y="6400800"/>
            <a:ext cx="4199419" cy="369332"/>
          </a:xfrm>
          <a:prstGeom prst="rect">
            <a:avLst/>
          </a:prstGeom>
          <a:noFill/>
          <a:ln w="15875" algn="ctr">
            <a:noFill/>
            <a:miter lim="800000"/>
            <a:headEnd/>
            <a:tailEnd/>
          </a:ln>
        </p:spPr>
        <p:txBody>
          <a:bodyPr wrap="none">
            <a:spAutoFit/>
          </a:bodyPr>
          <a:lstStyle/>
          <a:p>
            <a:pPr marL="342900" indent="-342900">
              <a:lnSpc>
                <a:spcPct val="90000"/>
              </a:lnSpc>
              <a:spcBef>
                <a:spcPct val="20000"/>
              </a:spcBef>
            </a:pPr>
            <a:r>
              <a:rPr lang="en-US" sz="1800" b="1" dirty="0">
                <a:solidFill>
                  <a:srgbClr val="000000"/>
                </a:solidFill>
              </a:rPr>
              <a:t>(From </a:t>
            </a:r>
            <a:r>
              <a:rPr lang="en-US" sz="1800" b="1" dirty="0" err="1">
                <a:solidFill>
                  <a:srgbClr val="000000"/>
                </a:solidFill>
              </a:rPr>
              <a:t>Trenberth</a:t>
            </a:r>
            <a:r>
              <a:rPr lang="en-US" sz="1800" b="1" dirty="0">
                <a:solidFill>
                  <a:srgbClr val="000000"/>
                </a:solidFill>
              </a:rPr>
              <a:t> et al., </a:t>
            </a:r>
            <a:r>
              <a:rPr lang="en-US" sz="1600" b="1" i="1" dirty="0">
                <a:solidFill>
                  <a:srgbClr val="000000"/>
                </a:solidFill>
              </a:rPr>
              <a:t>J. </a:t>
            </a:r>
            <a:r>
              <a:rPr lang="en-US" sz="1600" b="1" i="1" dirty="0" err="1">
                <a:solidFill>
                  <a:srgbClr val="000000"/>
                </a:solidFill>
              </a:rPr>
              <a:t>Hydrometeorol</a:t>
            </a:r>
            <a:r>
              <a:rPr lang="en-US" sz="1600" b="1" dirty="0">
                <a:solidFill>
                  <a:srgbClr val="000000"/>
                </a:solidFill>
              </a:rPr>
              <a:t>., 2007</a:t>
            </a:r>
            <a:r>
              <a:rPr lang="en-US" sz="2000" b="1" dirty="0">
                <a:solidFill>
                  <a:srgbClr val="000000"/>
                </a:solidFill>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5</a:t>
            </a:fld>
            <a:endParaRPr lang="en-US" dirty="0">
              <a:solidFill>
                <a:srgbClr val="000000"/>
              </a:solidFill>
            </a:endParaRPr>
          </a:p>
        </p:txBody>
      </p:sp>
      <p:sp>
        <p:nvSpPr>
          <p:cNvPr id="6" name="TextBox 5"/>
          <p:cNvSpPr txBox="1"/>
          <p:nvPr/>
        </p:nvSpPr>
        <p:spPr>
          <a:xfrm>
            <a:off x="5536151" y="849868"/>
            <a:ext cx="3187026" cy="923330"/>
          </a:xfrm>
          <a:prstGeom prst="rect">
            <a:avLst/>
          </a:prstGeom>
          <a:noFill/>
        </p:spPr>
        <p:txBody>
          <a:bodyPr wrap="none" rtlCol="0">
            <a:spAutoFit/>
          </a:bodyPr>
          <a:lstStyle/>
          <a:p>
            <a:pPr algn="l"/>
            <a:r>
              <a:rPr lang="en-US" sz="1800" dirty="0">
                <a:solidFill>
                  <a:srgbClr val="FF0000"/>
                </a:solidFill>
              </a:rPr>
              <a:t>35% land P comes  from oceanic E.</a:t>
            </a:r>
          </a:p>
          <a:p>
            <a:pPr algn="l"/>
            <a:r>
              <a:rPr lang="en-US" sz="1800" dirty="0">
                <a:solidFill>
                  <a:srgbClr val="FF0000"/>
                </a:solidFill>
              </a:rPr>
              <a:t>This amount runs off into ocean.</a:t>
            </a:r>
          </a:p>
          <a:p>
            <a:pPr algn="l"/>
            <a:r>
              <a:rPr lang="en-US" sz="1800" dirty="0">
                <a:solidFill>
                  <a:srgbClr val="FF0000"/>
                </a:solidFill>
              </a:rPr>
              <a:t>	      Runoff ratio=0.35</a:t>
            </a:r>
          </a:p>
        </p:txBody>
      </p:sp>
      <p:sp>
        <p:nvSpPr>
          <p:cNvPr id="7" name="TextBox 6"/>
          <p:cNvSpPr txBox="1"/>
          <p:nvPr/>
        </p:nvSpPr>
        <p:spPr>
          <a:xfrm>
            <a:off x="990600" y="1295400"/>
            <a:ext cx="2497800" cy="1200329"/>
          </a:xfrm>
          <a:prstGeom prst="rect">
            <a:avLst/>
          </a:prstGeom>
          <a:noFill/>
        </p:spPr>
        <p:txBody>
          <a:bodyPr wrap="none" rtlCol="0">
            <a:spAutoFit/>
          </a:bodyPr>
          <a:lstStyle/>
          <a:p>
            <a:pPr algn="l"/>
            <a:r>
              <a:rPr lang="en-US" sz="1800" dirty="0">
                <a:solidFill>
                  <a:srgbClr val="FF0000"/>
                </a:solidFill>
              </a:rPr>
              <a:t>P balances 90% oceanic E.</a:t>
            </a:r>
          </a:p>
          <a:p>
            <a:pPr algn="l"/>
            <a:r>
              <a:rPr lang="en-US" sz="1800" dirty="0">
                <a:solidFill>
                  <a:srgbClr val="FF0000"/>
                </a:solidFill>
              </a:rPr>
              <a:t>10% of the E transported to</a:t>
            </a:r>
          </a:p>
          <a:p>
            <a:pPr algn="l"/>
            <a:r>
              <a:rPr lang="en-US" sz="1800" dirty="0">
                <a:solidFill>
                  <a:srgbClr val="FF0000"/>
                </a:solidFill>
              </a:rPr>
              <a:t>land and returned by </a:t>
            </a:r>
          </a:p>
          <a:p>
            <a:pPr algn="l"/>
            <a:r>
              <a:rPr lang="en-US" sz="1800" dirty="0">
                <a:solidFill>
                  <a:srgbClr val="FF0000"/>
                </a:solidFill>
              </a:rPr>
              <a:t>continental runoff</a:t>
            </a:r>
          </a:p>
        </p:txBody>
      </p:sp>
      <p:cxnSp>
        <p:nvCxnSpPr>
          <p:cNvPr id="9" name="Straight Arrow Connector 8"/>
          <p:cNvCxnSpPr/>
          <p:nvPr/>
        </p:nvCxnSpPr>
        <p:spPr bwMode="auto">
          <a:xfrm flipH="1">
            <a:off x="3276600" y="4915932"/>
            <a:ext cx="1066800" cy="76200"/>
          </a:xfrm>
          <a:prstGeom prst="straightConnector1">
            <a:avLst/>
          </a:prstGeom>
          <a:solidFill>
            <a:schemeClr val="accent1"/>
          </a:solidFill>
          <a:ln w="53975" cap="flat" cmpd="sng" algn="ctr">
            <a:solidFill>
              <a:schemeClr val="tx2"/>
            </a:solidFill>
            <a:prstDash val="solid"/>
            <a:round/>
            <a:headEnd type="none" w="med" len="med"/>
            <a:tailEnd type="arrow" w="lg" len="lg"/>
          </a:ln>
          <a:effectLst/>
        </p:spPr>
      </p:cxnSp>
      <p:sp>
        <p:nvSpPr>
          <p:cNvPr id="10" name="TextBox 9"/>
          <p:cNvSpPr txBox="1"/>
          <p:nvPr/>
        </p:nvSpPr>
        <p:spPr>
          <a:xfrm>
            <a:off x="3383690" y="889000"/>
            <a:ext cx="917239" cy="369332"/>
          </a:xfrm>
          <a:prstGeom prst="rect">
            <a:avLst/>
          </a:prstGeom>
          <a:noFill/>
        </p:spPr>
        <p:txBody>
          <a:bodyPr wrap="none" rtlCol="0">
            <a:spAutoFit/>
          </a:bodyPr>
          <a:lstStyle/>
          <a:p>
            <a:pPr algn="l"/>
            <a:r>
              <a:rPr lang="en-US" sz="1800" dirty="0">
                <a:solidFill>
                  <a:srgbClr val="FF0000"/>
                </a:solidFill>
              </a:rPr>
              <a:t>T=9days</a:t>
            </a:r>
          </a:p>
        </p:txBody>
      </p:sp>
      <p:sp>
        <p:nvSpPr>
          <p:cNvPr id="11" name="TextBox 10"/>
          <p:cNvSpPr txBox="1"/>
          <p:nvPr/>
        </p:nvSpPr>
        <p:spPr>
          <a:xfrm>
            <a:off x="762000" y="4953000"/>
            <a:ext cx="1412438" cy="369332"/>
          </a:xfrm>
          <a:prstGeom prst="rect">
            <a:avLst/>
          </a:prstGeom>
          <a:noFill/>
        </p:spPr>
        <p:txBody>
          <a:bodyPr wrap="none" rtlCol="0">
            <a:spAutoFit/>
          </a:bodyPr>
          <a:lstStyle/>
          <a:p>
            <a:pPr algn="l"/>
            <a:r>
              <a:rPr lang="en-US" sz="1800" dirty="0">
                <a:solidFill>
                  <a:srgbClr val="FF0000"/>
                </a:solidFill>
              </a:rPr>
              <a:t>    T </a:t>
            </a:r>
            <a:r>
              <a:rPr lang="en-US" sz="1800" dirty="0">
                <a:solidFill>
                  <a:srgbClr val="FF0000"/>
                </a:solidFill>
                <a:sym typeface="Symbol"/>
              </a:rPr>
              <a:t> 3200yrs</a:t>
            </a:r>
            <a:endParaRPr lang="en-US" sz="1800"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ndWater1-The Water Cycle summary_USGS Water Science School.png"/>
          <p:cNvPicPr>
            <a:picLocks noChangeAspect="1"/>
          </p:cNvPicPr>
          <p:nvPr/>
        </p:nvPicPr>
        <p:blipFill>
          <a:blip r:embed="rId2" cstate="print"/>
          <a:stretch>
            <a:fillRect/>
          </a:stretch>
        </p:blipFill>
        <p:spPr>
          <a:xfrm>
            <a:off x="533400" y="790129"/>
            <a:ext cx="8077200" cy="5763071"/>
          </a:xfrm>
          <a:prstGeom prst="rect">
            <a:avLst/>
          </a:prstGeom>
        </p:spPr>
      </p:pic>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pPr>
                <a:defRPr/>
              </a:pPr>
              <a:t>50</a:t>
            </a:fld>
            <a:endParaRPr lang="en-US"/>
          </a:p>
        </p:txBody>
      </p:sp>
      <p:sp>
        <p:nvSpPr>
          <p:cNvPr id="4" name="Rectangle 2"/>
          <p:cNvSpPr txBox="1">
            <a:spLocks noChangeArrowheads="1"/>
          </p:cNvSpPr>
          <p:nvPr/>
        </p:nvSpPr>
        <p:spPr bwMode="auto">
          <a:xfrm>
            <a:off x="0" y="-76200"/>
            <a:ext cx="8839200" cy="838200"/>
          </a:xfrm>
          <a:prstGeom prst="rect">
            <a:avLst/>
          </a:prstGeom>
          <a:noFill/>
          <a:ln w="9525">
            <a:noFill/>
            <a:miter lim="800000"/>
            <a:headEnd/>
            <a:tailEnd/>
          </a:ln>
        </p:spPr>
        <p:txBody>
          <a:bodyPr anchor="ctr"/>
          <a:lstStyle/>
          <a:p>
            <a:pPr>
              <a:defRPr/>
            </a:pPr>
            <a:r>
              <a:rPr lang="en-US" sz="3600" b="1" kern="0" dirty="0">
                <a:solidFill>
                  <a:schemeClr val="tx2"/>
                </a:solidFill>
                <a:effectLst>
                  <a:outerShdw blurRad="50800" dist="38100" dir="2700000" algn="tl" rotWithShape="0">
                    <a:prstClr val="black">
                      <a:alpha val="40000"/>
                    </a:prstClr>
                  </a:outerShdw>
                </a:effectLst>
                <a:ea typeface="+mj-ea"/>
                <a:cs typeface="+mj-cs"/>
              </a:rPr>
              <a:t>Soil and Ground Water Processes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pPr>
                <a:defRPr/>
              </a:pPr>
              <a:t>51</a:t>
            </a:fld>
            <a:endParaRPr lang="en-US"/>
          </a:p>
        </p:txBody>
      </p:sp>
      <p:sp>
        <p:nvSpPr>
          <p:cNvPr id="4" name="Rectangle 2"/>
          <p:cNvSpPr txBox="1">
            <a:spLocks noChangeArrowheads="1"/>
          </p:cNvSpPr>
          <p:nvPr/>
        </p:nvSpPr>
        <p:spPr bwMode="auto">
          <a:xfrm>
            <a:off x="-76200" y="152400"/>
            <a:ext cx="8839200" cy="838200"/>
          </a:xfrm>
          <a:prstGeom prst="rect">
            <a:avLst/>
          </a:prstGeom>
          <a:noFill/>
          <a:ln w="9525">
            <a:noFill/>
            <a:miter lim="800000"/>
            <a:headEnd/>
            <a:tailEnd/>
          </a:ln>
        </p:spPr>
        <p:txBody>
          <a:bodyPr anchor="ctr"/>
          <a:lstStyle/>
          <a:p>
            <a:pPr>
              <a:defRPr/>
            </a:pPr>
            <a:r>
              <a:rPr lang="en-US" sz="3600" b="1" kern="0" dirty="0">
                <a:solidFill>
                  <a:schemeClr val="tx2"/>
                </a:solidFill>
                <a:effectLst>
                  <a:outerShdw blurRad="50800" dist="38100" dir="2700000" algn="tl" rotWithShape="0">
                    <a:prstClr val="black">
                      <a:alpha val="40000"/>
                    </a:prstClr>
                  </a:outerShdw>
                </a:effectLst>
                <a:ea typeface="+mj-ea"/>
                <a:cs typeface="+mj-cs"/>
              </a:rPr>
              <a:t>Soil and Ground Water Time Scales</a:t>
            </a:r>
          </a:p>
        </p:txBody>
      </p:sp>
      <p:pic>
        <p:nvPicPr>
          <p:cNvPr id="5" name="Picture 4" descr="GroundWater2-The Water Cycle summary_USGS Water Science School.png"/>
          <p:cNvPicPr>
            <a:picLocks noChangeAspect="1"/>
          </p:cNvPicPr>
          <p:nvPr/>
        </p:nvPicPr>
        <p:blipFill>
          <a:blip r:embed="rId2" cstate="print"/>
          <a:srcRect r="3509"/>
          <a:stretch>
            <a:fillRect/>
          </a:stretch>
        </p:blipFill>
        <p:spPr>
          <a:xfrm>
            <a:off x="0" y="1066800"/>
            <a:ext cx="9144000" cy="48006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Runoff Generation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52</a:t>
            </a:fld>
            <a:endParaRPr lang="en-US" dirty="0">
              <a:solidFill>
                <a:schemeClr val="bg2"/>
              </a:solidFill>
            </a:endParaRPr>
          </a:p>
        </p:txBody>
      </p:sp>
      <p:sp>
        <p:nvSpPr>
          <p:cNvPr id="6" name="Rectangle 3"/>
          <p:cNvSpPr txBox="1">
            <a:spLocks noChangeArrowheads="1"/>
          </p:cNvSpPr>
          <p:nvPr/>
        </p:nvSpPr>
        <p:spPr bwMode="auto">
          <a:xfrm>
            <a:off x="152400" y="9144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Arial" pitchFamily="34" charset="0"/>
                <a:cs typeface="Arial" pitchFamily="34" charset="0"/>
              </a:rPr>
              <a:t>How much runoff is generated in a storm </a:t>
            </a:r>
            <a:r>
              <a:rPr lang="en-US" sz="2000" b="1" kern="0" dirty="0">
                <a:latin typeface="Arial" pitchFamily="34" charset="0"/>
                <a:cs typeface="Arial" pitchFamily="34" charset="0"/>
              </a:rPr>
              <a:t>is a major topic in hydrology. </a:t>
            </a:r>
          </a:p>
          <a:p>
            <a:pPr marL="342900" indent="-342900" algn="l">
              <a:spcBef>
                <a:spcPct val="20000"/>
              </a:spcBef>
              <a:buFontTx/>
              <a:buChar char="•"/>
              <a:defRPr/>
            </a:pPr>
            <a:r>
              <a:rPr lang="en-US" sz="2000" b="1" kern="0" dirty="0">
                <a:latin typeface="Arial" pitchFamily="34" charset="0"/>
                <a:cs typeface="Arial" pitchFamily="34" charset="0"/>
              </a:rPr>
              <a:t>Many factors can affect runoff generation: </a:t>
            </a:r>
          </a:p>
          <a:p>
            <a:pPr marL="342900" indent="-342900" algn="l">
              <a:spcBef>
                <a:spcPct val="20000"/>
              </a:spcBef>
              <a:defRPr/>
            </a:pPr>
            <a:r>
              <a:rPr lang="en-US" sz="2000" b="1" kern="0" dirty="0">
                <a:latin typeface="Arial" pitchFamily="34" charset="0"/>
                <a:cs typeface="Arial" pitchFamily="34" charset="0"/>
              </a:rPr>
              <a:t>	- </a:t>
            </a:r>
            <a:r>
              <a:rPr lang="en-US" sz="2000" b="1" kern="0" dirty="0">
                <a:solidFill>
                  <a:schemeClr val="tx2"/>
                </a:solidFill>
                <a:latin typeface="Arial" pitchFamily="34" charset="0"/>
                <a:cs typeface="Arial" pitchFamily="34" charset="0"/>
              </a:rPr>
              <a:t>soil type</a:t>
            </a:r>
            <a:r>
              <a:rPr lang="en-US" sz="2000" b="1" kern="0" dirty="0">
                <a:latin typeface="Arial" pitchFamily="34" charset="0"/>
                <a:cs typeface="Arial" pitchFamily="34" charset="0"/>
              </a:rPr>
              <a:t> affects infiltration capacity</a:t>
            </a:r>
          </a:p>
          <a:p>
            <a:pPr marL="342900" indent="-342900" algn="l">
              <a:spcBef>
                <a:spcPct val="20000"/>
              </a:spcBef>
              <a:defRPr/>
            </a:pPr>
            <a:r>
              <a:rPr lang="en-US" sz="2000" b="1" kern="0" dirty="0">
                <a:latin typeface="Arial" pitchFamily="34" charset="0"/>
                <a:cs typeface="Arial" pitchFamily="34" charset="0"/>
              </a:rPr>
              <a:t>	- </a:t>
            </a:r>
            <a:r>
              <a:rPr lang="en-US" sz="2000" b="1" kern="0" dirty="0">
                <a:solidFill>
                  <a:schemeClr val="tx2"/>
                </a:solidFill>
                <a:latin typeface="Arial" pitchFamily="34" charset="0"/>
                <a:cs typeface="Arial" pitchFamily="34" charset="0"/>
              </a:rPr>
              <a:t>vegetation</a:t>
            </a:r>
            <a:r>
              <a:rPr lang="en-US" sz="2000" b="1" kern="0" dirty="0">
                <a:latin typeface="Arial" pitchFamily="34" charset="0"/>
                <a:cs typeface="Arial" pitchFamily="34" charset="0"/>
              </a:rPr>
              <a:t> affects how much rain is intercepted by canopy</a:t>
            </a:r>
          </a:p>
          <a:p>
            <a:pPr marL="342900" indent="-342900" algn="l">
              <a:spcBef>
                <a:spcPct val="20000"/>
              </a:spcBef>
              <a:defRPr/>
            </a:pPr>
            <a:r>
              <a:rPr lang="en-US" sz="2000" b="1" kern="0" dirty="0">
                <a:latin typeface="Arial" pitchFamily="34" charset="0"/>
                <a:cs typeface="Arial" pitchFamily="34" charset="0"/>
              </a:rPr>
              <a:t>	- </a:t>
            </a:r>
            <a:r>
              <a:rPr lang="en-US" sz="2000" b="1" kern="0" dirty="0">
                <a:solidFill>
                  <a:schemeClr val="tx2"/>
                </a:solidFill>
                <a:latin typeface="Arial" pitchFamily="34" charset="0"/>
                <a:cs typeface="Arial" pitchFamily="34" charset="0"/>
              </a:rPr>
              <a:t>slope and catchment size</a:t>
            </a:r>
            <a:r>
              <a:rPr lang="en-US" sz="2000" b="1" kern="0" dirty="0">
                <a:latin typeface="Arial" pitchFamily="34" charset="0"/>
                <a:cs typeface="Arial" pitchFamily="34" charset="0"/>
              </a:rPr>
              <a:t>:</a:t>
            </a:r>
          </a:p>
          <a:p>
            <a:pPr marL="342900" indent="-342900" algn="l">
              <a:spcBef>
                <a:spcPct val="20000"/>
              </a:spcBef>
              <a:defRPr/>
            </a:pPr>
            <a:r>
              <a:rPr lang="en-US" sz="2000" b="1" kern="0" dirty="0">
                <a:latin typeface="Arial" pitchFamily="34" charset="0"/>
                <a:cs typeface="Arial" pitchFamily="34" charset="0"/>
              </a:rPr>
              <a:t>        steep slopes increase runoff, large size reduces the runoff per unit area. </a:t>
            </a:r>
          </a:p>
          <a:p>
            <a:pPr marL="342900" indent="-342900" algn="l">
              <a:spcBef>
                <a:spcPct val="20000"/>
              </a:spcBef>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pic>
        <p:nvPicPr>
          <p:cNvPr id="2" name="Picture 2" descr="http://www.fao.org/docrep/U3160E/u3160e0x.gif"/>
          <p:cNvPicPr>
            <a:picLocks noChangeAspect="1" noChangeArrowheads="1"/>
          </p:cNvPicPr>
          <p:nvPr/>
        </p:nvPicPr>
        <p:blipFill>
          <a:blip r:embed="rId3" cstate="print"/>
          <a:srcRect/>
          <a:stretch>
            <a:fillRect/>
          </a:stretch>
        </p:blipFill>
        <p:spPr bwMode="auto">
          <a:xfrm>
            <a:off x="2438400" y="3959047"/>
            <a:ext cx="4143375" cy="2517953"/>
          </a:xfrm>
          <a:prstGeom prst="rect">
            <a:avLst/>
          </a:prstGeom>
          <a:noFill/>
        </p:spPr>
      </p:pic>
    </p:spTree>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Time of Concentration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53</a:t>
            </a:fld>
            <a:endParaRPr lang="en-US" dirty="0">
              <a:solidFill>
                <a:schemeClr val="bg2"/>
              </a:solidFill>
            </a:endParaRPr>
          </a:p>
        </p:txBody>
      </p:sp>
      <p:sp>
        <p:nvSpPr>
          <p:cNvPr id="6" name="Rectangle 3"/>
          <p:cNvSpPr txBox="1">
            <a:spLocks noChangeArrowheads="1"/>
          </p:cNvSpPr>
          <p:nvPr/>
        </p:nvSpPr>
        <p:spPr bwMode="auto">
          <a:xfrm>
            <a:off x="152400" y="9144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2000" b="1" dirty="0">
                <a:solidFill>
                  <a:srgbClr val="FF0000"/>
                </a:solidFill>
                <a:latin typeface="Arial" pitchFamily="34" charset="0"/>
                <a:cs typeface="Arial" pitchFamily="34" charset="0"/>
              </a:rPr>
              <a:t>Time of concentration</a:t>
            </a:r>
            <a:r>
              <a:rPr lang="en-US" sz="2000" dirty="0">
                <a:solidFill>
                  <a:srgbClr val="FF0000"/>
                </a:solidFill>
                <a:latin typeface="Arial" pitchFamily="34" charset="0"/>
                <a:cs typeface="Arial" pitchFamily="34" charset="0"/>
              </a:rPr>
              <a:t> </a:t>
            </a:r>
            <a:r>
              <a:rPr lang="en-US" sz="2000" dirty="0">
                <a:latin typeface="Arial" pitchFamily="34" charset="0"/>
                <a:cs typeface="Arial" pitchFamily="34" charset="0"/>
              </a:rPr>
              <a:t>is a concept used in </a:t>
            </a:r>
            <a:r>
              <a:rPr lang="en-US" sz="2000" dirty="0">
                <a:latin typeface="Arial" pitchFamily="34" charset="0"/>
                <a:cs typeface="Arial" pitchFamily="34" charset="0"/>
                <a:hlinkClick r:id="rId3" tooltip="Hydrology"/>
              </a:rPr>
              <a:t>hydrology</a:t>
            </a:r>
            <a:r>
              <a:rPr lang="en-US" sz="2000" dirty="0">
                <a:latin typeface="Arial" pitchFamily="34" charset="0"/>
                <a:cs typeface="Arial" pitchFamily="34" charset="0"/>
              </a:rPr>
              <a:t> to measure the response of a </a:t>
            </a:r>
            <a:r>
              <a:rPr lang="en-US" sz="2000" dirty="0">
                <a:latin typeface="Arial" pitchFamily="34" charset="0"/>
                <a:cs typeface="Arial" pitchFamily="34" charset="0"/>
                <a:hlinkClick r:id="rId4" tooltip="Drainage basin"/>
              </a:rPr>
              <a:t>watershed</a:t>
            </a:r>
            <a:r>
              <a:rPr lang="en-US" sz="2000" dirty="0">
                <a:latin typeface="Arial" pitchFamily="34" charset="0"/>
                <a:cs typeface="Arial" pitchFamily="34" charset="0"/>
              </a:rPr>
              <a:t> to a rain event. It is defined as the time needed for water to flow from the most remote point in a watershed to the watershed outlet. It is a function of the topography, geology, and land use within the watershed.</a:t>
            </a:r>
            <a:endParaRPr lang="en-US" sz="2000" b="1" kern="0" dirty="0">
              <a:solidFill>
                <a:schemeClr val="tx2"/>
              </a:solidFill>
              <a:latin typeface="Arial" pitchFamily="34" charset="0"/>
              <a:cs typeface="Arial" pitchFamily="34" charset="0"/>
            </a:endParaRPr>
          </a:p>
          <a:p>
            <a:pPr marL="342900" indent="-342900" algn="l">
              <a:spcBef>
                <a:spcPct val="20000"/>
              </a:spcBef>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j-lt"/>
            </a:endParaRPr>
          </a:p>
          <a:p>
            <a:pPr marL="342900" indent="-342900" algn="l">
              <a:spcBef>
                <a:spcPct val="20000"/>
              </a:spcBef>
              <a:buFontTx/>
              <a:buChar char="•"/>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pic>
        <p:nvPicPr>
          <p:cNvPr id="87042" name="Picture 2" descr="File:Equaltimeofoutflowlines.gif"/>
          <p:cNvPicPr>
            <a:picLocks noChangeAspect="1" noChangeArrowheads="1"/>
          </p:cNvPicPr>
          <p:nvPr/>
        </p:nvPicPr>
        <p:blipFill>
          <a:blip r:embed="rId5" cstate="print"/>
          <a:srcRect/>
          <a:stretch>
            <a:fillRect/>
          </a:stretch>
        </p:blipFill>
        <p:spPr bwMode="auto">
          <a:xfrm>
            <a:off x="609600" y="2667000"/>
            <a:ext cx="7620000" cy="3981450"/>
          </a:xfrm>
          <a:prstGeom prst="rect">
            <a:avLst/>
          </a:prstGeom>
          <a:solidFill>
            <a:schemeClr val="tx1"/>
          </a:solidFill>
        </p:spPr>
      </p:pic>
      <p:cxnSp>
        <p:nvCxnSpPr>
          <p:cNvPr id="9" name="Straight Arrow Connector 8"/>
          <p:cNvCxnSpPr/>
          <p:nvPr/>
        </p:nvCxnSpPr>
        <p:spPr bwMode="auto">
          <a:xfrm flipH="1">
            <a:off x="2273300" y="5638800"/>
            <a:ext cx="152400" cy="381000"/>
          </a:xfrm>
          <a:prstGeom prst="straightConnector1">
            <a:avLst/>
          </a:prstGeom>
          <a:solidFill>
            <a:schemeClr val="accent1"/>
          </a:solidFill>
          <a:ln w="31750" cap="flat" cmpd="sng" algn="ctr">
            <a:solidFill>
              <a:schemeClr val="accent2"/>
            </a:solidFill>
            <a:prstDash val="solid"/>
            <a:round/>
            <a:headEnd type="none" w="med" len="med"/>
            <a:tailEnd type="arrow"/>
          </a:ln>
          <a:effectLst/>
        </p:spPr>
      </p:cxnSp>
      <p:sp>
        <p:nvSpPr>
          <p:cNvPr id="10" name="TextBox 9"/>
          <p:cNvSpPr txBox="1"/>
          <p:nvPr/>
        </p:nvSpPr>
        <p:spPr>
          <a:xfrm>
            <a:off x="2091086" y="6337300"/>
            <a:ext cx="423514"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X</a:t>
            </a:r>
          </a:p>
        </p:txBody>
      </p:sp>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Runoff Coefficient:</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54</a:t>
            </a:fld>
            <a:endParaRPr lang="en-US" dirty="0">
              <a:solidFill>
                <a:schemeClr val="bg2"/>
              </a:solidFill>
            </a:endParaRPr>
          </a:p>
        </p:txBody>
      </p:sp>
      <p:sp>
        <p:nvSpPr>
          <p:cNvPr id="6" name="Rectangle 3"/>
          <p:cNvSpPr txBox="1">
            <a:spLocks noChangeArrowheads="1"/>
          </p:cNvSpPr>
          <p:nvPr/>
        </p:nvSpPr>
        <p:spPr bwMode="auto">
          <a:xfrm>
            <a:off x="-152400" y="76200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1800" b="1" dirty="0">
                <a:solidFill>
                  <a:schemeClr val="tx2"/>
                </a:solidFill>
                <a:latin typeface="Arial" pitchFamily="34" charset="0"/>
                <a:cs typeface="Arial" pitchFamily="34" charset="0"/>
              </a:rPr>
              <a:t>	Runoff Coefficient: C = Runoff/Precipitation</a:t>
            </a:r>
            <a:r>
              <a:rPr lang="en-US" sz="1800" b="1" dirty="0">
                <a:latin typeface="Arial" pitchFamily="34" charset="0"/>
                <a:cs typeface="Arial" pitchFamily="34" charset="0"/>
              </a:rPr>
              <a:t>, both in mm depth over unit area and time.  C is important for flood control and in Hydrology. Also called </a:t>
            </a:r>
            <a:r>
              <a:rPr lang="en-US" sz="1800" b="1" dirty="0">
                <a:solidFill>
                  <a:schemeClr val="tx2"/>
                </a:solidFill>
                <a:latin typeface="Arial" pitchFamily="34" charset="0"/>
                <a:cs typeface="Arial" pitchFamily="34" charset="0"/>
              </a:rPr>
              <a:t>runoff ratio </a:t>
            </a:r>
            <a:r>
              <a:rPr lang="en-US" sz="1800" b="1" dirty="0">
                <a:latin typeface="Arial" pitchFamily="34" charset="0"/>
                <a:cs typeface="Arial" pitchFamily="34" charset="0"/>
              </a:rPr>
              <a:t>on a basin scale. </a:t>
            </a:r>
            <a:endParaRPr lang="en-US" sz="2000" b="1" dirty="0">
              <a:latin typeface="Arial" pitchFamily="34" charset="0"/>
              <a:cs typeface="Arial"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pic>
        <p:nvPicPr>
          <p:cNvPr id="2049" name="Picture 1"/>
          <p:cNvPicPr>
            <a:picLocks noChangeAspect="1" noChangeArrowheads="1"/>
          </p:cNvPicPr>
          <p:nvPr/>
        </p:nvPicPr>
        <p:blipFill>
          <a:blip r:embed="rId3" cstate="print"/>
          <a:srcRect/>
          <a:stretch>
            <a:fillRect/>
          </a:stretch>
        </p:blipFill>
        <p:spPr bwMode="auto">
          <a:xfrm>
            <a:off x="3429000" y="1524000"/>
            <a:ext cx="5486400" cy="5257800"/>
          </a:xfrm>
          <a:prstGeom prst="rect">
            <a:avLst/>
          </a:prstGeom>
          <a:noFill/>
          <a:ln w="9525">
            <a:noFill/>
            <a:miter lim="800000"/>
            <a:headEnd/>
            <a:tailEnd/>
          </a:ln>
        </p:spPr>
      </p:pic>
      <p:sp>
        <p:nvSpPr>
          <p:cNvPr id="8" name="Rectangle 7"/>
          <p:cNvSpPr/>
          <p:nvPr/>
        </p:nvSpPr>
        <p:spPr bwMode="auto">
          <a:xfrm>
            <a:off x="3657600" y="2057400"/>
            <a:ext cx="24384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6172200" y="3352800"/>
            <a:ext cx="2590800" cy="1905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Runoff Ratio Distribution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55</a:t>
            </a:fld>
            <a:endParaRPr lang="en-US" dirty="0">
              <a:solidFill>
                <a:schemeClr val="bg2"/>
              </a:solidFill>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pic>
        <p:nvPicPr>
          <p:cNvPr id="8" name="Picture 7" descr="a.png"/>
          <p:cNvPicPr>
            <a:picLocks noChangeAspect="1"/>
          </p:cNvPicPr>
          <p:nvPr/>
        </p:nvPicPr>
        <p:blipFill>
          <a:blip r:embed="rId3" cstate="print"/>
          <a:stretch>
            <a:fillRect/>
          </a:stretch>
        </p:blipFill>
        <p:spPr>
          <a:xfrm>
            <a:off x="0" y="1021510"/>
            <a:ext cx="9144000" cy="4814980"/>
          </a:xfrm>
          <a:prstGeom prst="rect">
            <a:avLst/>
          </a:prstGeom>
        </p:spPr>
      </p:pic>
    </p:spTree>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56</a:t>
            </a:fld>
            <a:endParaRPr lang="en-US"/>
          </a:p>
        </p:txBody>
      </p:sp>
      <p:pic>
        <p:nvPicPr>
          <p:cNvPr id="3" name="Picture 2" descr="Fig2-OkiKanae_Sci06.png"/>
          <p:cNvPicPr>
            <a:picLocks noChangeAspect="1"/>
          </p:cNvPicPr>
          <p:nvPr/>
        </p:nvPicPr>
        <p:blipFill>
          <a:blip r:embed="rId2" cstate="print"/>
          <a:srcRect l="835" b="51724"/>
          <a:stretch>
            <a:fillRect/>
          </a:stretch>
        </p:blipFill>
        <p:spPr>
          <a:xfrm>
            <a:off x="0" y="780143"/>
            <a:ext cx="9144000" cy="4934857"/>
          </a:xfrm>
          <a:prstGeom prst="rect">
            <a:avLst/>
          </a:prstGeom>
        </p:spPr>
      </p:pic>
      <p:sp>
        <p:nvSpPr>
          <p:cNvPr id="4" name="TextBox 3"/>
          <p:cNvSpPr txBox="1"/>
          <p:nvPr/>
        </p:nvSpPr>
        <p:spPr>
          <a:xfrm>
            <a:off x="5330621" y="4324290"/>
            <a:ext cx="1965603" cy="338554"/>
          </a:xfrm>
          <a:prstGeom prst="rect">
            <a:avLst/>
          </a:prstGeom>
          <a:noFill/>
        </p:spPr>
        <p:txBody>
          <a:bodyPr wrap="none" rtlCol="0">
            <a:spAutoFit/>
          </a:bodyPr>
          <a:lstStyle/>
          <a:p>
            <a:r>
              <a:rPr lang="en-US" sz="1600" dirty="0"/>
              <a:t>Oki &amp; </a:t>
            </a:r>
            <a:r>
              <a:rPr lang="en-US" sz="1600" dirty="0" err="1"/>
              <a:t>Kanae</a:t>
            </a:r>
            <a:r>
              <a:rPr lang="en-US" sz="1600" dirty="0"/>
              <a:t>, Sci., 2006</a:t>
            </a:r>
            <a:endParaRPr lang="en-US" sz="2000" dirty="0"/>
          </a:p>
        </p:txBody>
      </p:sp>
      <p:sp>
        <p:nvSpPr>
          <p:cNvPr id="5" name="TextBox 4"/>
          <p:cNvSpPr txBox="1"/>
          <p:nvPr/>
        </p:nvSpPr>
        <p:spPr>
          <a:xfrm>
            <a:off x="488148" y="5791200"/>
            <a:ext cx="7476342" cy="954107"/>
          </a:xfrm>
          <a:prstGeom prst="rect">
            <a:avLst/>
          </a:prstGeom>
          <a:noFill/>
        </p:spPr>
        <p:txBody>
          <a:bodyPr wrap="none" rtlCol="0">
            <a:spAutoFit/>
          </a:bodyPr>
          <a:lstStyle/>
          <a:p>
            <a:r>
              <a:rPr lang="en-US" dirty="0">
                <a:solidFill>
                  <a:schemeClr val="tx2"/>
                </a:solidFill>
                <a:latin typeface="Calibri" pitchFamily="34" charset="0"/>
                <a:cs typeface="Calibri" pitchFamily="34" charset="0"/>
              </a:rPr>
              <a:t>Global Discharge: ~38,000km</a:t>
            </a:r>
            <a:r>
              <a:rPr lang="en-US" baseline="30000" dirty="0">
                <a:solidFill>
                  <a:schemeClr val="tx2"/>
                </a:solidFill>
                <a:latin typeface="Calibri" pitchFamily="34" charset="0"/>
                <a:cs typeface="Calibri" pitchFamily="34" charset="0"/>
              </a:rPr>
              <a:t>3</a:t>
            </a:r>
            <a:r>
              <a:rPr lang="en-US" dirty="0">
                <a:solidFill>
                  <a:schemeClr val="tx2"/>
                </a:solidFill>
                <a:latin typeface="Calibri" pitchFamily="34" charset="0"/>
                <a:cs typeface="Calibri" pitchFamily="34" charset="0"/>
              </a:rPr>
              <a:t>/yr </a:t>
            </a:r>
          </a:p>
          <a:p>
            <a:pPr algn="l"/>
            <a:r>
              <a:rPr lang="en-US" dirty="0">
                <a:solidFill>
                  <a:schemeClr val="tx2"/>
                </a:solidFill>
                <a:latin typeface="Calibri" pitchFamily="34" charset="0"/>
                <a:cs typeface="Calibri" pitchFamily="34" charset="0"/>
              </a:rPr>
              <a:t>= Global Potential renewable freshwater resource </a:t>
            </a:r>
          </a:p>
        </p:txBody>
      </p:sp>
      <p:sp>
        <p:nvSpPr>
          <p:cNvPr id="6" name="TextBox 5"/>
          <p:cNvSpPr txBox="1"/>
          <p:nvPr/>
        </p:nvSpPr>
        <p:spPr>
          <a:xfrm>
            <a:off x="622188" y="115669"/>
            <a:ext cx="7212232" cy="646331"/>
          </a:xfrm>
          <a:prstGeom prst="rect">
            <a:avLst/>
          </a:prstGeom>
          <a:noFill/>
        </p:spPr>
        <p:txBody>
          <a:bodyPr wrap="none" rtlCol="0">
            <a:spAutoFit/>
          </a:bodyPr>
          <a:lstStyle/>
          <a:p>
            <a:r>
              <a:rPr lang="en-US" sz="3600" b="1" dirty="0">
                <a:solidFill>
                  <a:srgbClr val="FF0000"/>
                </a:solidFill>
                <a:latin typeface="Arial" pitchFamily="34" charset="0"/>
                <a:cs typeface="Arial" pitchFamily="34" charset="0"/>
              </a:rPr>
              <a:t>Potential Freshwater Resources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887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00800"/>
            <a:ext cx="1905000" cy="457200"/>
          </a:xfrm>
        </p:spPr>
        <p:txBody>
          <a:bodyPr/>
          <a:lstStyle/>
          <a:p>
            <a:pPr>
              <a:defRPr/>
            </a:pPr>
            <a:fld id="{11004247-48B2-4E85-AE06-0779406BEB7B}" type="slidenum">
              <a:rPr lang="en-US" smtClean="0">
                <a:solidFill>
                  <a:schemeClr val="bg2"/>
                </a:solidFill>
              </a:rPr>
              <a:pPr>
                <a:defRPr/>
              </a:pPr>
              <a:t>57</a:t>
            </a:fld>
            <a:endParaRPr lang="en-US" dirty="0">
              <a:solidFill>
                <a:schemeClr val="bg2"/>
              </a:solidFill>
            </a:endParaRPr>
          </a:p>
        </p:txBody>
      </p:sp>
      <p:sp>
        <p:nvSpPr>
          <p:cNvPr id="6" name="Rectangle 3"/>
          <p:cNvSpPr txBox="1">
            <a:spLocks noChangeArrowheads="1"/>
          </p:cNvSpPr>
          <p:nvPr/>
        </p:nvSpPr>
        <p:spPr bwMode="auto">
          <a:xfrm>
            <a:off x="76200" y="6096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The Global Water Cycle: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Main reservoirs and residence times:</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Oceans (1000yrs), atmospheric water vapor (10days), soil moisture and 	groundwater (days-decades), the </a:t>
            </a:r>
            <a:r>
              <a:rPr lang="en-US" sz="1800" b="1" kern="0" dirty="0" err="1">
                <a:latin typeface="Microsoft Sans Serif" pitchFamily="34" charset="0"/>
              </a:rPr>
              <a:t>cryosphere</a:t>
            </a:r>
            <a:r>
              <a:rPr lang="en-US" sz="1800" b="1" kern="0" dirty="0">
                <a:latin typeface="Microsoft Sans Serif" pitchFamily="34" charset="0"/>
              </a:rPr>
              <a:t> (snowpack, ice-cap, glaciers: 	seasons-1000yrs)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fluxes:</a:t>
            </a:r>
            <a:r>
              <a:rPr lang="en-US" sz="2000" b="1" kern="0" dirty="0">
                <a:latin typeface="Microsoft Sans Serif" pitchFamily="34" charset="0"/>
              </a:rPr>
              <a:t> </a:t>
            </a:r>
            <a:r>
              <a:rPr lang="en-US" sz="1800" b="1" kern="0" dirty="0">
                <a:latin typeface="Microsoft Sans Serif" pitchFamily="34" charset="0"/>
              </a:rPr>
              <a:t> </a:t>
            </a:r>
            <a:endParaRPr lang="en-US" sz="20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Evaporation, precipitation, continental discharge, </a:t>
            </a:r>
          </a:p>
          <a:p>
            <a:pPr marL="342900" indent="-342900" algn="l">
              <a:spcBef>
                <a:spcPct val="20000"/>
              </a:spcBef>
              <a:defRPr/>
            </a:pPr>
            <a:r>
              <a:rPr lang="en-US" sz="1800" b="1" kern="0" dirty="0">
                <a:latin typeface="Microsoft Sans Serif" pitchFamily="34" charset="0"/>
              </a:rPr>
              <a:t>		ocean-land moisture transport</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physical processes: </a:t>
            </a:r>
            <a:r>
              <a:rPr lang="en-US" sz="1800" b="1" kern="0" dirty="0">
                <a:latin typeface="Microsoft Sans Serif" pitchFamily="34" charset="0"/>
              </a:rPr>
              <a:t>(Each is a research field!)</a:t>
            </a:r>
            <a:endParaRPr lang="en-US" sz="24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r>
              <a:rPr lang="en-US" sz="1800" b="1" kern="0" dirty="0">
                <a:latin typeface="Microsoft Sans Serif" pitchFamily="34" charset="0"/>
              </a:rPr>
              <a:t>Evaporation, precipitation, runoff</a:t>
            </a:r>
            <a:endParaRPr lang="en-US" sz="2000" b="1" kern="0" dirty="0">
              <a:latin typeface="Microsoft Sans Serif" pitchFamily="34" charset="0"/>
            </a:endParaRPr>
          </a:p>
          <a:p>
            <a:pPr marL="800100" lvl="1" indent="-342900" algn="l">
              <a:spcBef>
                <a:spcPct val="20000"/>
              </a:spcBef>
              <a:defRPr/>
            </a:pPr>
            <a:r>
              <a:rPr lang="en-US" sz="2000" b="1" kern="0" dirty="0">
                <a:solidFill>
                  <a:schemeClr val="tx2"/>
                </a:solidFill>
                <a:latin typeface="Microsoft Sans Serif" pitchFamily="34" charset="0"/>
              </a:rPr>
              <a:t>-  Water balance equations:</a:t>
            </a:r>
            <a:r>
              <a:rPr lang="en-US" sz="2000" b="1" kern="0" dirty="0">
                <a:latin typeface="Microsoft Sans Serif" pitchFamily="34" charset="0"/>
              </a:rPr>
              <a:t>  </a:t>
            </a:r>
          </a:p>
          <a:p>
            <a:pPr marL="800100" lvl="1"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At the surface: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 =  P – E – R;  R=0 for global-mean,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=0 for long-term mean</a:t>
            </a:r>
          </a:p>
          <a:p>
            <a:pPr marL="800100" lvl="1" indent="-342900" algn="l">
              <a:spcBef>
                <a:spcPct val="20000"/>
              </a:spcBef>
              <a:defRPr/>
            </a:pPr>
            <a:r>
              <a:rPr lang="en-US" sz="1600" b="1" kern="0" dirty="0">
                <a:latin typeface="Microsoft Sans Serif" pitchFamily="34" charset="0"/>
              </a:rPr>
              <a:t>	For an atmospheric column: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 =  P – E – Div; Div=0 for global-mean and </a:t>
            </a:r>
            <a:r>
              <a:rPr lang="en-US" sz="1600" b="1" kern="0" dirty="0" err="1">
                <a:latin typeface="Microsoft Sans Serif" pitchFamily="34" charset="0"/>
              </a:rPr>
              <a:t>dW</a:t>
            </a:r>
            <a:r>
              <a:rPr lang="en-US" sz="1600" b="1" kern="0" dirty="0">
                <a:latin typeface="Microsoft Sans Serif" pitchFamily="34" charset="0"/>
              </a:rPr>
              <a:t>/dt</a:t>
            </a:r>
            <a:r>
              <a:rPr lang="en-US" sz="1600" b="1" kern="0" dirty="0">
                <a:latin typeface="Microsoft Sans Serif" pitchFamily="34" charset="0"/>
                <a:sym typeface="Symbol"/>
              </a:rPr>
              <a:t>0 for annual mean, so P=E in this case. Div is water vapor divergence.</a:t>
            </a:r>
          </a:p>
          <a:p>
            <a:pPr marL="800100" lvl="1" indent="-342900" algn="l">
              <a:spcBef>
                <a:spcPct val="20000"/>
              </a:spcBef>
              <a:defRPr/>
            </a:pPr>
            <a:r>
              <a:rPr lang="en-US" sz="2000" b="1" kern="0" dirty="0">
                <a:solidFill>
                  <a:srgbClr val="FF0000"/>
                </a:solidFill>
                <a:latin typeface="Microsoft Sans Serif" pitchFamily="34" charset="0"/>
                <a:sym typeface="Symbol"/>
              </a:rPr>
              <a:t>-  Atmospheric energy constraint on global-mean P rate: </a:t>
            </a:r>
            <a:endParaRPr lang="en-US" sz="1800" b="1" kern="0" dirty="0">
              <a:solidFill>
                <a:srgbClr val="FF0000"/>
              </a:solidFill>
              <a:latin typeface="Microsoft Sans Serif" pitchFamily="34" charset="0"/>
              <a:sym typeface="Symbol"/>
            </a:endParaRPr>
          </a:p>
          <a:p>
            <a:pPr marL="800100" lvl="1" indent="-342900" algn="l">
              <a:spcBef>
                <a:spcPct val="20000"/>
              </a:spcBef>
              <a:defRPr/>
            </a:pPr>
            <a:r>
              <a:rPr lang="en-US" sz="1800" b="1" kern="0" dirty="0">
                <a:solidFill>
                  <a:srgbClr val="FF0000"/>
                </a:solidFill>
                <a:latin typeface="Microsoft Sans Serif" pitchFamily="34" charset="0"/>
                <a:sym typeface="Symbol"/>
              </a:rPr>
              <a:t>	</a:t>
            </a:r>
            <a:r>
              <a:rPr lang="en-US" sz="1600" b="1" kern="0" dirty="0">
                <a:latin typeface="Microsoft Sans Serif" pitchFamily="34" charset="0"/>
                <a:sym typeface="Symbol"/>
              </a:rPr>
              <a:t>Latent heating is balanced by LW cooling (minus SH).  Atmospheric LW cooling increases with Ts  as surface downward LW flux increases faster than upward LW flux due to water vapor increases with Ts.   </a:t>
            </a:r>
            <a:endParaRPr lang="en-US" sz="2000" b="1" kern="0" dirty="0">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58</a:t>
            </a:fld>
            <a:endParaRPr lang="en-US" dirty="0">
              <a:solidFill>
                <a:schemeClr val="bg2"/>
              </a:solidFill>
            </a:endParaRPr>
          </a:p>
        </p:txBody>
      </p:sp>
      <p:sp>
        <p:nvSpPr>
          <p:cNvPr id="6" name="Rectangle 3"/>
          <p:cNvSpPr txBox="1">
            <a:spLocks noChangeArrowheads="1"/>
          </p:cNvSpPr>
          <p:nvPr/>
        </p:nvSpPr>
        <p:spPr bwMode="auto">
          <a:xfrm>
            <a:off x="152400" y="762000"/>
            <a:ext cx="8915400" cy="66294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r>
              <a:rPr lang="en-US" sz="1800" b="1" dirty="0">
                <a:latin typeface="Arial" charset="0"/>
                <a:cs typeface="Times New Roman" pitchFamily="18" charset="0"/>
              </a:rPr>
              <a:t>Chapter 5 of Hartmann GPC</a:t>
            </a: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a:t>
            </a:r>
            <a:r>
              <a:rPr lang="en-US" sz="2000" b="1" kern="0" dirty="0">
                <a:latin typeface="Microsoft Sans Serif" pitchFamily="34" charset="0"/>
              </a:rPr>
              <a:t>Review my </a:t>
            </a:r>
            <a:r>
              <a:rPr lang="en-US" sz="2000" b="1" kern="0" dirty="0" err="1">
                <a:latin typeface="Microsoft Sans Serif" pitchFamily="34" charset="0"/>
              </a:rPr>
              <a:t>ppt</a:t>
            </a:r>
            <a:r>
              <a:rPr lang="en-US" sz="2000" b="1" kern="0" dirty="0">
                <a:latin typeface="Microsoft Sans Serif" pitchFamily="34" charset="0"/>
              </a:rPr>
              <a:t> slides </a:t>
            </a: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endParaRPr lang="en-US" sz="1600" b="1" kern="0" dirty="0">
              <a:latin typeface="Microsoft Sans Serif" pitchFamily="34" charset="0"/>
            </a:endParaRPr>
          </a:p>
          <a:p>
            <a:pPr marL="457200" indent="-457200" algn="l">
              <a:spcBef>
                <a:spcPct val="20000"/>
              </a:spcBef>
              <a:defRPr/>
            </a:pPr>
            <a:endParaRPr lang="en-US" sz="1500" b="1" kern="0" dirty="0">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59</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Atmospheric Circulation and Climate   </a:t>
            </a:r>
          </a:p>
        </p:txBody>
      </p:sp>
      <p:pic>
        <p:nvPicPr>
          <p:cNvPr id="6" name="Picture 6" descr="http://www.ux1.eiu.edu/%7Ecfjps/1400/FIG07_006.jpg"/>
          <p:cNvPicPr>
            <a:picLocks noChangeAspect="1" noChangeArrowheads="1"/>
          </p:cNvPicPr>
          <p:nvPr/>
        </p:nvPicPr>
        <p:blipFill>
          <a:blip r:embed="rId3" cstate="print"/>
          <a:srcRect/>
          <a:stretch>
            <a:fillRect/>
          </a:stretch>
        </p:blipFill>
        <p:spPr bwMode="auto">
          <a:xfrm>
            <a:off x="1752600" y="1791773"/>
            <a:ext cx="5715000" cy="4837627"/>
          </a:xfrm>
          <a:prstGeom prst="rect">
            <a:avLst/>
          </a:prstGeom>
          <a:noFill/>
        </p:spPr>
      </p:pic>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ig1_Trenberth_BAMS08_2008GlobalHeat"/>
          <p:cNvPicPr>
            <a:picLocks noChangeAspect="1" noChangeArrowheads="1"/>
          </p:cNvPicPr>
          <p:nvPr/>
        </p:nvPicPr>
        <p:blipFill>
          <a:blip r:embed="rId3" cstate="print"/>
          <a:srcRect/>
          <a:stretch>
            <a:fillRect/>
          </a:stretch>
        </p:blipFill>
        <p:spPr bwMode="auto">
          <a:xfrm>
            <a:off x="228600" y="489258"/>
            <a:ext cx="8686800" cy="5979716"/>
          </a:xfrm>
          <a:prstGeom prst="rect">
            <a:avLst/>
          </a:prstGeom>
          <a:noFill/>
        </p:spPr>
      </p:pic>
      <p:sp>
        <p:nvSpPr>
          <p:cNvPr id="23" name="Slide Number Placeholder 22"/>
          <p:cNvSpPr>
            <a:spLocks noGrp="1"/>
          </p:cNvSpPr>
          <p:nvPr>
            <p:ph type="sldNum" sz="quarter" idx="12"/>
          </p:nvPr>
        </p:nvSpPr>
        <p:spPr>
          <a:xfrm>
            <a:off x="7162800" y="6432858"/>
            <a:ext cx="1905000" cy="457200"/>
          </a:xfrm>
        </p:spPr>
        <p:txBody>
          <a:bodyPr/>
          <a:lstStyle/>
          <a:p>
            <a:pPr>
              <a:defRPr/>
            </a:pPr>
            <a:fld id="{A49640CD-6733-4245-94CF-37DCF0A05FFE}" type="slidenum">
              <a:rPr lang="en-US" smtClean="0"/>
              <a:pPr>
                <a:defRPr/>
              </a:pPr>
              <a:t>6</a:t>
            </a:fld>
            <a:endParaRPr lang="en-US" dirty="0"/>
          </a:p>
        </p:txBody>
      </p:sp>
      <p:sp>
        <p:nvSpPr>
          <p:cNvPr id="7" name="Text Box 5"/>
          <p:cNvSpPr txBox="1">
            <a:spLocks noChangeArrowheads="1"/>
          </p:cNvSpPr>
          <p:nvPr/>
        </p:nvSpPr>
        <p:spPr bwMode="auto">
          <a:xfrm>
            <a:off x="185737" y="6234420"/>
            <a:ext cx="2405063" cy="274638"/>
          </a:xfrm>
          <a:prstGeom prst="rect">
            <a:avLst/>
          </a:prstGeom>
          <a:noFill/>
          <a:ln w="12700">
            <a:noFill/>
            <a:miter lim="800000"/>
            <a:headEnd type="none" w="sm" len="sm"/>
            <a:tailEnd type="none" w="sm" len="sm"/>
          </a:ln>
          <a:effectLst/>
        </p:spPr>
        <p:txBody>
          <a:bodyPr wrap="none">
            <a:spAutoFit/>
          </a:bodyPr>
          <a:lstStyle/>
          <a:p>
            <a:r>
              <a:rPr lang="en-US" sz="1200" dirty="0" err="1">
                <a:latin typeface="Comic Sans MS" pitchFamily="66" charset="0"/>
              </a:rPr>
              <a:t>Trenberth</a:t>
            </a:r>
            <a:r>
              <a:rPr lang="en-US" sz="1200" dirty="0">
                <a:latin typeface="Comic Sans MS" pitchFamily="66" charset="0"/>
              </a:rPr>
              <a:t> et al. (2009, BAMS)</a:t>
            </a:r>
          </a:p>
        </p:txBody>
      </p:sp>
      <p:sp>
        <p:nvSpPr>
          <p:cNvPr id="5" name="Rectangle 4"/>
          <p:cNvSpPr/>
          <p:nvPr/>
        </p:nvSpPr>
        <p:spPr bwMode="auto">
          <a:xfrm>
            <a:off x="4343400" y="3308658"/>
            <a:ext cx="1066800" cy="2362200"/>
          </a:xfrm>
          <a:prstGeom prst="rect">
            <a:avLst/>
          </a:prstGeom>
          <a:noFill/>
          <a:ln w="444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2"/>
              </a:solidFill>
              <a:effectLst/>
              <a:latin typeface="Arial Narrow" pitchFamily="34" charset="0"/>
            </a:endParaRPr>
          </a:p>
        </p:txBody>
      </p:sp>
      <p:sp>
        <p:nvSpPr>
          <p:cNvPr id="9" name="TextBox 8"/>
          <p:cNvSpPr txBox="1"/>
          <p:nvPr/>
        </p:nvSpPr>
        <p:spPr>
          <a:xfrm>
            <a:off x="1752600" y="6396335"/>
            <a:ext cx="7207422" cy="461665"/>
          </a:xfrm>
          <a:prstGeom prst="rect">
            <a:avLst/>
          </a:prstGeom>
          <a:noFill/>
        </p:spPr>
        <p:txBody>
          <a:bodyPr wrap="square" rtlCol="0">
            <a:spAutoFit/>
          </a:bodyPr>
          <a:lstStyle/>
          <a:p>
            <a:pPr algn="l"/>
            <a:r>
              <a:rPr lang="en-US" sz="2400" dirty="0">
                <a:solidFill>
                  <a:schemeClr val="tx2"/>
                </a:solidFill>
              </a:rPr>
              <a:t>It takes ~80W m</a:t>
            </a:r>
            <a:r>
              <a:rPr lang="en-US" sz="2400" baseline="30000" dirty="0">
                <a:solidFill>
                  <a:schemeClr val="tx2"/>
                </a:solidFill>
              </a:rPr>
              <a:t>-2</a:t>
            </a:r>
            <a:r>
              <a:rPr lang="en-US" sz="2400" dirty="0">
                <a:solidFill>
                  <a:schemeClr val="tx2"/>
                </a:solidFill>
              </a:rPr>
              <a:t> energy to evaporate 1m of water in a year.</a:t>
            </a:r>
          </a:p>
        </p:txBody>
      </p:sp>
      <p:sp>
        <p:nvSpPr>
          <p:cNvPr id="8" name="TextBox 7"/>
          <p:cNvSpPr txBox="1"/>
          <p:nvPr/>
        </p:nvSpPr>
        <p:spPr>
          <a:xfrm>
            <a:off x="1703789" y="2927658"/>
            <a:ext cx="582211" cy="400110"/>
          </a:xfrm>
          <a:prstGeom prst="rect">
            <a:avLst/>
          </a:prstGeom>
          <a:noFill/>
        </p:spPr>
        <p:txBody>
          <a:bodyPr wrap="none" rtlCol="0">
            <a:spAutoFit/>
          </a:bodyPr>
          <a:lstStyle/>
          <a:p>
            <a:r>
              <a:rPr lang="en-US" sz="2000" b="1" dirty="0">
                <a:solidFill>
                  <a:srgbClr val="FF0000"/>
                </a:solidFill>
              </a:rPr>
              <a:t>H</a:t>
            </a:r>
            <a:r>
              <a:rPr lang="en-US" sz="1400" b="1" dirty="0">
                <a:solidFill>
                  <a:srgbClr val="FF0000"/>
                </a:solidFill>
              </a:rPr>
              <a:t>2</a:t>
            </a:r>
            <a:r>
              <a:rPr lang="en-US" sz="2000" b="1" dirty="0">
                <a:solidFill>
                  <a:srgbClr val="FF0000"/>
                </a:solidFill>
              </a:rPr>
              <a:t>O</a:t>
            </a:r>
          </a:p>
        </p:txBody>
      </p:sp>
      <p:sp>
        <p:nvSpPr>
          <p:cNvPr id="10" name="TextBox 9"/>
          <p:cNvSpPr txBox="1"/>
          <p:nvPr/>
        </p:nvSpPr>
        <p:spPr>
          <a:xfrm>
            <a:off x="6961589" y="2984748"/>
            <a:ext cx="582211" cy="400110"/>
          </a:xfrm>
          <a:prstGeom prst="rect">
            <a:avLst/>
          </a:prstGeom>
          <a:noFill/>
        </p:spPr>
        <p:txBody>
          <a:bodyPr wrap="none" rtlCol="0">
            <a:spAutoFit/>
          </a:bodyPr>
          <a:lstStyle/>
          <a:p>
            <a:r>
              <a:rPr lang="en-US" sz="2000" b="1" dirty="0">
                <a:solidFill>
                  <a:srgbClr val="FF0000"/>
                </a:solidFill>
              </a:rPr>
              <a:t>H</a:t>
            </a:r>
            <a:r>
              <a:rPr lang="en-US" sz="1400" b="1" dirty="0">
                <a:solidFill>
                  <a:srgbClr val="FF0000"/>
                </a:solidFill>
              </a:rPr>
              <a:t>2</a:t>
            </a:r>
            <a:r>
              <a:rPr lang="en-US" sz="2000" b="1" dirty="0">
                <a:solidFill>
                  <a:srgbClr val="FF0000"/>
                </a:solidFill>
              </a:rPr>
              <a:t>O</a:t>
            </a:r>
          </a:p>
        </p:txBody>
      </p:sp>
      <p:sp>
        <p:nvSpPr>
          <p:cNvPr id="11" name="TextBox 10"/>
          <p:cNvSpPr txBox="1"/>
          <p:nvPr/>
        </p:nvSpPr>
        <p:spPr>
          <a:xfrm>
            <a:off x="990600" y="-76200"/>
            <a:ext cx="7543800" cy="584775"/>
          </a:xfrm>
          <a:prstGeom prst="rect">
            <a:avLst/>
          </a:prstGeom>
          <a:noFill/>
        </p:spPr>
        <p:txBody>
          <a:bodyPr wrap="square" rtlCol="0">
            <a:spAutoFit/>
          </a:bodyPr>
          <a:lstStyle/>
          <a:p>
            <a:pPr algn="l"/>
            <a:r>
              <a:rPr lang="en-US" sz="3200" b="1" dirty="0">
                <a:solidFill>
                  <a:schemeClr val="bg1"/>
                </a:solidFill>
              </a:rPr>
              <a:t>The energy and hydrologic cycles are coupled</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7</a:t>
            </a:fld>
            <a:endParaRPr lang="en-US" dirty="0">
              <a:solidFill>
                <a:schemeClr val="bg2"/>
              </a:solidFill>
            </a:endParaRPr>
          </a:p>
        </p:txBody>
      </p:sp>
      <p:pic>
        <p:nvPicPr>
          <p:cNvPr id="7" name="Picture 6" descr="WaterDistribution-The Water Cycle summary_USGS Water Science School.png"/>
          <p:cNvPicPr>
            <a:picLocks noChangeAspect="1"/>
          </p:cNvPicPr>
          <p:nvPr/>
        </p:nvPicPr>
        <p:blipFill>
          <a:blip r:embed="rId3" cstate="print"/>
          <a:stretch>
            <a:fillRect/>
          </a:stretch>
        </p:blipFill>
        <p:spPr>
          <a:xfrm>
            <a:off x="282521" y="838200"/>
            <a:ext cx="8709079" cy="5638800"/>
          </a:xfrm>
          <a:prstGeom prst="rect">
            <a:avLst/>
          </a:prstGeom>
        </p:spPr>
      </p:pic>
      <p:sp>
        <p:nvSpPr>
          <p:cNvPr id="8" name="Rectangle 7"/>
          <p:cNvSpPr/>
          <p:nvPr/>
        </p:nvSpPr>
        <p:spPr>
          <a:xfrm>
            <a:off x="609600" y="6400800"/>
            <a:ext cx="6934200" cy="338554"/>
          </a:xfrm>
          <a:prstGeom prst="rect">
            <a:avLst/>
          </a:prstGeom>
        </p:spPr>
        <p:txBody>
          <a:bodyPr wrap="square">
            <a:spAutoFit/>
          </a:bodyPr>
          <a:lstStyle/>
          <a:p>
            <a:pPr marL="342900" indent="-342900" algn="l">
              <a:spcBef>
                <a:spcPct val="20000"/>
              </a:spcBef>
              <a:defRPr/>
            </a:pPr>
            <a:r>
              <a:rPr lang="en-US" sz="1600" b="1" kern="0" dirty="0">
                <a:latin typeface="Microsoft Sans Serif" pitchFamily="34" charset="0"/>
                <a:hlinkClick r:id="rId4"/>
              </a:rPr>
              <a:t>From http://ga.water.usgs.gov/edu/watercyclesummary.html</a:t>
            </a:r>
          </a:p>
        </p:txBody>
      </p:sp>
      <p:sp>
        <p:nvSpPr>
          <p:cNvPr id="6" name="TextBox 5"/>
          <p:cNvSpPr txBox="1"/>
          <p:nvPr/>
        </p:nvSpPr>
        <p:spPr>
          <a:xfrm>
            <a:off x="1309284" y="1047690"/>
            <a:ext cx="6688434" cy="400110"/>
          </a:xfrm>
          <a:prstGeom prst="rect">
            <a:avLst/>
          </a:prstGeom>
          <a:noFill/>
        </p:spPr>
        <p:txBody>
          <a:bodyPr wrap="none" rtlCol="0">
            <a:spAutoFit/>
          </a:bodyPr>
          <a:lstStyle/>
          <a:p>
            <a:r>
              <a:rPr lang="en-US" sz="2000" b="1" dirty="0">
                <a:solidFill>
                  <a:schemeClr val="tx2"/>
                </a:solidFill>
              </a:rPr>
              <a:t>Earth’s total amount of water does not change on 10</a:t>
            </a:r>
            <a:r>
              <a:rPr lang="en-US" sz="2000" b="1" baseline="30000" dirty="0">
                <a:solidFill>
                  <a:schemeClr val="tx2"/>
                </a:solidFill>
              </a:rPr>
              <a:t>3</a:t>
            </a:r>
            <a:r>
              <a:rPr lang="en-US" sz="2000" b="1" dirty="0">
                <a:solidFill>
                  <a:schemeClr val="tx2"/>
                </a:solidFill>
              </a:rPr>
              <a:t> time scales!</a:t>
            </a:r>
          </a:p>
        </p:txBody>
      </p:sp>
      <p:sp>
        <p:nvSpPr>
          <p:cNvPr id="9" name="TextBox 8"/>
          <p:cNvSpPr txBox="1"/>
          <p:nvPr/>
        </p:nvSpPr>
        <p:spPr>
          <a:xfrm>
            <a:off x="2503564" y="191869"/>
            <a:ext cx="4604658" cy="646331"/>
          </a:xfrm>
          <a:prstGeom prst="rect">
            <a:avLst/>
          </a:prstGeom>
          <a:noFill/>
        </p:spPr>
        <p:txBody>
          <a:bodyPr wrap="none" rtlCol="0">
            <a:spAutoFit/>
          </a:bodyPr>
          <a:lstStyle/>
          <a:p>
            <a:r>
              <a:rPr lang="en-US" sz="3600" b="1" dirty="0">
                <a:solidFill>
                  <a:schemeClr val="tx2"/>
                </a:solidFill>
                <a:latin typeface="Arial" pitchFamily="34" charset="0"/>
                <a:cs typeface="Arial" pitchFamily="34" charset="0"/>
              </a:rPr>
              <a:t>Where is the Water?</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8</a:t>
            </a:fld>
            <a:endParaRPr lang="en-US" dirty="0">
              <a:solidFill>
                <a:schemeClr val="bg2"/>
              </a:solidFill>
            </a:endParaRPr>
          </a:p>
        </p:txBody>
      </p:sp>
      <p:graphicFrame>
        <p:nvGraphicFramePr>
          <p:cNvPr id="8" name="Table 7"/>
          <p:cNvGraphicFramePr>
            <a:graphicFrameLocks noGrp="1"/>
          </p:cNvGraphicFramePr>
          <p:nvPr/>
        </p:nvGraphicFramePr>
        <p:xfrm>
          <a:off x="533400" y="457202"/>
          <a:ext cx="8077200" cy="6029032"/>
        </p:xfrm>
        <a:graphic>
          <a:graphicData uri="http://schemas.openxmlformats.org/drawingml/2006/table">
            <a:tbl>
              <a:tblPr/>
              <a:tblGrid>
                <a:gridCol w="1346200">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gridCol w="1346200">
                  <a:extLst>
                    <a:ext uri="{9D8B030D-6E8A-4147-A177-3AD203B41FA5}">
                      <a16:colId xmlns:a16="http://schemas.microsoft.com/office/drawing/2014/main" val="20004"/>
                    </a:ext>
                  </a:extLst>
                </a:gridCol>
                <a:gridCol w="1346200">
                  <a:extLst>
                    <a:ext uri="{9D8B030D-6E8A-4147-A177-3AD203B41FA5}">
                      <a16:colId xmlns:a16="http://schemas.microsoft.com/office/drawing/2014/main" val="20005"/>
                    </a:ext>
                  </a:extLst>
                </a:gridCol>
              </a:tblGrid>
              <a:tr h="378228">
                <a:tc gridSpan="6">
                  <a:txBody>
                    <a:bodyPr/>
                    <a:lstStyle/>
                    <a:p>
                      <a:pPr algn="ctr"/>
                      <a:r>
                        <a:rPr lang="en-US" sz="1600" b="1" dirty="0">
                          <a:solidFill>
                            <a:schemeClr val="tx2"/>
                          </a:solidFill>
                          <a:latin typeface="Arial" pitchFamily="34" charset="0"/>
                          <a:cs typeface="Arial" pitchFamily="34" charset="0"/>
                        </a:rPr>
                        <a:t>An Estimate of the world water reservoirs. Source: MIT </a:t>
                      </a:r>
                      <a:r>
                        <a:rPr lang="en-US" sz="1600" b="1" dirty="0" err="1">
                          <a:solidFill>
                            <a:schemeClr val="tx2"/>
                          </a:solidFill>
                          <a:latin typeface="Arial" pitchFamily="34" charset="0"/>
                          <a:cs typeface="Arial" pitchFamily="34" charset="0"/>
                        </a:rPr>
                        <a:t>OpenCourseWare</a:t>
                      </a:r>
                      <a:r>
                        <a:rPr lang="en-US" sz="1600" dirty="0">
                          <a:solidFill>
                            <a:schemeClr val="tx2"/>
                          </a:solidFill>
                          <a:latin typeface="Arial" pitchFamily="34" charset="0"/>
                          <a:cs typeface="Arial" pitchFamily="34" charset="0"/>
                        </a:rPr>
                        <a:t>.</a:t>
                      </a:r>
                    </a:p>
                  </a:txBody>
                  <a:tcPr marL="36945" marR="36945" marT="18473" marB="18473" anchor="ctr">
                    <a:lnB w="19050" cap="flat" cmpd="sng" algn="ctr">
                      <a:solidFill>
                        <a:schemeClr val="bg2"/>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2425">
                <a:tc>
                  <a:txBody>
                    <a:bodyPr/>
                    <a:lstStyle/>
                    <a:p>
                      <a:pPr algn="ctr"/>
                      <a:endParaRPr lang="en-US" sz="1400" b="1" dirty="0">
                        <a:solidFill>
                          <a:schemeClr val="bg2"/>
                        </a:solidFill>
                        <a:latin typeface="Arial" pitchFamily="34" charset="0"/>
                        <a:cs typeface="Arial" pitchFamily="34" charset="0"/>
                      </a:endParaRP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Surface area (million km</a:t>
                      </a:r>
                      <a:r>
                        <a:rPr lang="en-US" sz="1400" b="1" baseline="30000" dirty="0">
                          <a:solidFill>
                            <a:schemeClr val="bg2"/>
                          </a:solidFill>
                          <a:latin typeface="Arial" pitchFamily="34" charset="0"/>
                          <a:cs typeface="Arial" pitchFamily="34" charset="0"/>
                        </a:rPr>
                        <a:t>2</a:t>
                      </a:r>
                      <a:r>
                        <a:rPr lang="en-US" sz="1400" b="1" dirty="0">
                          <a:solidFill>
                            <a:schemeClr val="bg2"/>
                          </a:solidFill>
                          <a:latin typeface="Arial" pitchFamily="34" charset="0"/>
                          <a:cs typeface="Arial" pitchFamily="34" charset="0"/>
                        </a:rPr>
                        <a:t>)</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Volume (million km </a:t>
                      </a:r>
                      <a:r>
                        <a:rPr lang="en-US" sz="1400" b="1" baseline="30000" dirty="0">
                          <a:solidFill>
                            <a:schemeClr val="bg2"/>
                          </a:solidFill>
                          <a:latin typeface="Arial" pitchFamily="34" charset="0"/>
                          <a:cs typeface="Arial" pitchFamily="34" charset="0"/>
                        </a:rPr>
                        <a:t>3</a:t>
                      </a:r>
                      <a:r>
                        <a:rPr lang="en-US" sz="1400" b="1" dirty="0">
                          <a:solidFill>
                            <a:schemeClr val="bg2"/>
                          </a:solidFill>
                          <a:latin typeface="Arial" pitchFamily="34" charset="0"/>
                          <a:cs typeface="Arial" pitchFamily="34" charset="0"/>
                        </a:rPr>
                        <a:t>)</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Volume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Equivalent depth (m)</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Residence time</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78228">
                <a:tc>
                  <a:txBody>
                    <a:bodyPr/>
                    <a:lstStyle/>
                    <a:p>
                      <a:pPr algn="ctr"/>
                      <a:r>
                        <a:rPr lang="en-US" sz="1400" b="1" dirty="0">
                          <a:solidFill>
                            <a:schemeClr val="bg2"/>
                          </a:solidFill>
                          <a:latin typeface="Arial" pitchFamily="34" charset="0"/>
                          <a:cs typeface="Arial" pitchFamily="34" charset="0"/>
                        </a:rPr>
                        <a:t>Oceans and seas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361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1,370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94</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2,500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~4,000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702425">
                <a:tc>
                  <a:txBody>
                    <a:bodyPr/>
                    <a:lstStyle/>
                    <a:p>
                      <a:pPr algn="ctr"/>
                      <a:r>
                        <a:rPr lang="en-US" sz="1400" b="1" dirty="0">
                          <a:solidFill>
                            <a:schemeClr val="bg2"/>
                          </a:solidFill>
                          <a:latin typeface="Arial" pitchFamily="34" charset="0"/>
                          <a:cs typeface="Arial" pitchFamily="34" charset="0"/>
                        </a:rPr>
                        <a:t>Lakes and reservoirs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1.55</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0.13</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0.25</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78228">
                <a:tc>
                  <a:txBody>
                    <a:bodyPr/>
                    <a:lstStyle/>
                    <a:p>
                      <a:pPr algn="ctr"/>
                      <a:r>
                        <a:rPr lang="en-US" sz="1400" b="1" dirty="0">
                          <a:solidFill>
                            <a:schemeClr val="bg2"/>
                          </a:solidFill>
                          <a:latin typeface="Arial" pitchFamily="34" charset="0"/>
                          <a:cs typeface="Arial" pitchFamily="34" charset="0"/>
                        </a:rPr>
                        <a:t>Swamps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0.007</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1-10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540327">
                <a:tc>
                  <a:txBody>
                    <a:bodyPr/>
                    <a:lstStyle/>
                    <a:p>
                      <a:pPr algn="ctr"/>
                      <a:r>
                        <a:rPr lang="en-US" sz="1400" b="1" dirty="0">
                          <a:solidFill>
                            <a:schemeClr val="bg2"/>
                          </a:solidFill>
                          <a:latin typeface="Arial" pitchFamily="34" charset="0"/>
                          <a:cs typeface="Arial" pitchFamily="34" charset="0"/>
                        </a:rPr>
                        <a:t>River channels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0.003</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 weeks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540327">
                <a:tc>
                  <a:txBody>
                    <a:bodyPr/>
                    <a:lstStyle/>
                    <a:p>
                      <a:pPr algn="ctr"/>
                      <a:r>
                        <a:rPr lang="en-US" sz="1400" b="1" dirty="0">
                          <a:solidFill>
                            <a:schemeClr val="bg2"/>
                          </a:solidFill>
                          <a:latin typeface="Arial" pitchFamily="34" charset="0"/>
                          <a:cs typeface="Arial" pitchFamily="34" charset="0"/>
                        </a:rPr>
                        <a:t>Soil moisture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130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0.07</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0.13</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 weeks to 50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702425">
                <a:tc>
                  <a:txBody>
                    <a:bodyPr/>
                    <a:lstStyle/>
                    <a:p>
                      <a:pPr algn="ctr"/>
                      <a:r>
                        <a:rPr lang="en-US" sz="1400" b="1" dirty="0">
                          <a:solidFill>
                            <a:schemeClr val="bg2"/>
                          </a:solidFill>
                          <a:latin typeface="Arial" pitchFamily="34" charset="0"/>
                          <a:cs typeface="Arial" pitchFamily="34" charset="0"/>
                        </a:rPr>
                        <a:t>Groundwater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130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60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4</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120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 weeks to 100,000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540327">
                <a:tc>
                  <a:txBody>
                    <a:bodyPr/>
                    <a:lstStyle/>
                    <a:p>
                      <a:pPr algn="ctr"/>
                      <a:r>
                        <a:rPr lang="en-US" sz="1400" b="1" dirty="0">
                          <a:solidFill>
                            <a:schemeClr val="bg2"/>
                          </a:solidFill>
                          <a:latin typeface="Arial" pitchFamily="34" charset="0"/>
                          <a:cs typeface="Arial" pitchFamily="34" charset="0"/>
                        </a:rPr>
                        <a:t>Icecaps and glaciers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17.8</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30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2</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60</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10 to 1,000 years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540327">
                <a:tc>
                  <a:txBody>
                    <a:bodyPr/>
                    <a:lstStyle/>
                    <a:p>
                      <a:pPr algn="ctr"/>
                      <a:r>
                        <a:rPr lang="en-US" sz="1400" b="1" dirty="0">
                          <a:solidFill>
                            <a:schemeClr val="bg2"/>
                          </a:solidFill>
                          <a:latin typeface="Arial" pitchFamily="34" charset="0"/>
                          <a:cs typeface="Arial" pitchFamily="34" charset="0"/>
                        </a:rPr>
                        <a:t>Atmospheric water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504</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0.025</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a:solidFill>
                            <a:schemeClr val="bg2"/>
                          </a:solidFill>
                          <a:latin typeface="Arial" pitchFamily="34" charset="0"/>
                          <a:cs typeface="Arial" pitchFamily="34" charset="0"/>
                        </a:rPr>
                        <a:t>~10 days</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540327">
                <a:tc>
                  <a:txBody>
                    <a:bodyPr/>
                    <a:lstStyle/>
                    <a:p>
                      <a:pPr algn="ctr"/>
                      <a:r>
                        <a:rPr lang="en-US" sz="1400" b="1" dirty="0" err="1">
                          <a:solidFill>
                            <a:schemeClr val="bg2"/>
                          </a:solidFill>
                          <a:latin typeface="Arial" pitchFamily="34" charset="0"/>
                          <a:cs typeface="Arial" pitchFamily="34" charset="0"/>
                        </a:rPr>
                        <a:t>Biospheric</a:t>
                      </a:r>
                      <a:r>
                        <a:rPr lang="en-US" sz="1400" b="1" dirty="0">
                          <a:solidFill>
                            <a:schemeClr val="bg2"/>
                          </a:solidFill>
                          <a:latin typeface="Arial" pitchFamily="34" charset="0"/>
                          <a:cs typeface="Arial" pitchFamily="34" charset="0"/>
                        </a:rPr>
                        <a:t> water </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&lt;0.01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0.001</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tc>
                  <a:txBody>
                    <a:bodyPr/>
                    <a:lstStyle/>
                    <a:p>
                      <a:pPr algn="ctr"/>
                      <a:r>
                        <a:rPr lang="en-US" sz="1400" b="1" dirty="0">
                          <a:solidFill>
                            <a:schemeClr val="bg2"/>
                          </a:solidFill>
                          <a:latin typeface="Arial" pitchFamily="34" charset="0"/>
                          <a:cs typeface="Arial" pitchFamily="34" charset="0"/>
                        </a:rPr>
                        <a:t>~1 week</a:t>
                      </a:r>
                    </a:p>
                  </a:txBody>
                  <a:tcPr marL="36945" marR="36945" marT="18473" marB="18473"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bl>
          </a:graphicData>
        </a:graphic>
      </p:graphicFrame>
      <p:sp>
        <p:nvSpPr>
          <p:cNvPr id="40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bwMode="auto">
          <a:xfrm>
            <a:off x="7290120" y="838200"/>
            <a:ext cx="1295400" cy="5638800"/>
          </a:xfrm>
          <a:prstGeom prst="rect">
            <a:avLst/>
          </a:prstGeom>
          <a:noFill/>
          <a:ln w="4762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Rectangle 6"/>
          <p:cNvSpPr/>
          <p:nvPr/>
        </p:nvSpPr>
        <p:spPr bwMode="auto">
          <a:xfrm>
            <a:off x="4600400" y="838200"/>
            <a:ext cx="1295400" cy="5638800"/>
          </a:xfrm>
          <a:prstGeom prst="rect">
            <a:avLst/>
          </a:prstGeom>
          <a:noFill/>
          <a:ln w="4762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374650" y="152400"/>
            <a:ext cx="8394700" cy="6534150"/>
          </a:xfrm>
          <a:prstGeom prst="rect">
            <a:avLst/>
          </a:prstGeom>
          <a:noFill/>
          <a:ln w="9525">
            <a:noFill/>
            <a:miter lim="800000"/>
            <a:headEnd/>
            <a:tailEnd/>
          </a:ln>
        </p:spPr>
      </p:pic>
      <p:sp>
        <p:nvSpPr>
          <p:cNvPr id="3" name="TextBox 2"/>
          <p:cNvSpPr txBox="1"/>
          <p:nvPr/>
        </p:nvSpPr>
        <p:spPr>
          <a:xfrm>
            <a:off x="5270971" y="2857956"/>
            <a:ext cx="537327" cy="400110"/>
          </a:xfrm>
          <a:prstGeom prst="rect">
            <a:avLst/>
          </a:prstGeom>
          <a:noFill/>
        </p:spPr>
        <p:txBody>
          <a:bodyPr wrap="none" rtlCol="0">
            <a:spAutoFit/>
          </a:bodyPr>
          <a:lstStyle/>
          <a:p>
            <a:r>
              <a:rPr lang="en-US" sz="2000" b="1" dirty="0"/>
              <a:t>P-E</a:t>
            </a:r>
          </a:p>
        </p:txBody>
      </p:sp>
      <p:sp>
        <p:nvSpPr>
          <p:cNvPr id="4" name="TextBox 3"/>
          <p:cNvSpPr txBox="1"/>
          <p:nvPr/>
        </p:nvSpPr>
        <p:spPr>
          <a:xfrm>
            <a:off x="5969275" y="2837934"/>
            <a:ext cx="1317990" cy="369332"/>
          </a:xfrm>
          <a:prstGeom prst="rect">
            <a:avLst/>
          </a:prstGeom>
          <a:noFill/>
        </p:spPr>
        <p:txBody>
          <a:bodyPr wrap="none" rtlCol="0">
            <a:spAutoFit/>
          </a:bodyPr>
          <a:lstStyle/>
          <a:p>
            <a:r>
              <a:rPr lang="en-US" sz="1800" dirty="0"/>
              <a:t>(</a:t>
            </a:r>
            <a:r>
              <a:rPr lang="en-US" sz="1800" b="1" dirty="0">
                <a:solidFill>
                  <a:srgbClr val="FF0000"/>
                </a:solidFill>
              </a:rPr>
              <a:t>runoff ratio</a:t>
            </a:r>
            <a:r>
              <a:rPr lang="en-US" sz="1800" dirty="0"/>
              <a:t>)</a:t>
            </a:r>
          </a:p>
        </p:txBody>
      </p:sp>
      <p:sp>
        <p:nvSpPr>
          <p:cNvPr id="5" name="Rectangle 4"/>
          <p:cNvSpPr/>
          <p:nvPr/>
        </p:nvSpPr>
        <p:spPr bwMode="auto">
          <a:xfrm>
            <a:off x="1524000" y="5727356"/>
            <a:ext cx="56388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FF0000"/>
              </a:solidFill>
              <a:effectLst/>
              <a:latin typeface="Arial Narrow" pitchFamily="34" charset="0"/>
            </a:endParaRPr>
          </a:p>
        </p:txBody>
      </p:sp>
      <p:sp>
        <p:nvSpPr>
          <p:cNvPr id="7" name="Rectangle 6"/>
          <p:cNvSpPr/>
          <p:nvPr/>
        </p:nvSpPr>
        <p:spPr bwMode="auto">
          <a:xfrm>
            <a:off x="6579976" y="1828800"/>
            <a:ext cx="1066800" cy="457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37848</TotalTime>
  <Words>3443</Words>
  <Application>Microsoft Office PowerPoint</Application>
  <PresentationFormat>On-screen Show (4:3)</PresentationFormat>
  <Paragraphs>558</Paragraphs>
  <Slides>59</Slides>
  <Notes>22</Notes>
  <HiddenSlides>10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2</vt:i4>
      </vt:variant>
      <vt:variant>
        <vt:lpstr>Slide Titles</vt:lpstr>
      </vt:variant>
      <vt:variant>
        <vt:i4>59</vt:i4>
      </vt:variant>
    </vt:vector>
  </HeadingPairs>
  <TitlesOfParts>
    <vt:vector size="73" baseType="lpstr">
      <vt:lpstr>Arial</vt:lpstr>
      <vt:lpstr>Arial Narrow</vt:lpstr>
      <vt:lpstr>Calibri</vt:lpstr>
      <vt:lpstr>Comic Sans MS</vt:lpstr>
      <vt:lpstr>Microsoft Sans Serif</vt:lpstr>
      <vt:lpstr>Times New Roman</vt:lpstr>
      <vt:lpstr>Wingdings</vt:lpstr>
      <vt:lpstr>Blank Presentation</vt:lpstr>
      <vt:lpstr>1_Blank Presentation</vt:lpstr>
      <vt:lpstr>1_trans</vt:lpstr>
      <vt:lpstr>Office Theme</vt:lpstr>
      <vt:lpstr>1_Office Theme</vt:lpstr>
      <vt:lpstr>Equation</vt:lpstr>
      <vt:lpstr>Chart</vt:lpstr>
      <vt:lpstr>A ATM551, Lecture #6  The Hydrological Cycle and Climate</vt:lpstr>
      <vt:lpstr>PowerPoint Presentation</vt:lpstr>
      <vt:lpstr>Outline of Today’s Lecture</vt:lpstr>
      <vt:lpstr>The Role of Water in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the Global Water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Evaporation Over Oceans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Precipitation</vt:lpstr>
      <vt:lpstr>Cause of Precipitation</vt:lpstr>
      <vt:lpstr>PowerPoint Presentation</vt:lpstr>
      <vt:lpstr>PowerPoint Presentation</vt:lpstr>
      <vt:lpstr>  Precipitation Characteristics </vt:lpstr>
      <vt:lpstr>Daily Precipitation at 2 stations</vt:lpstr>
      <vt:lpstr>PowerPoint Presentation</vt:lpstr>
      <vt:lpstr>PowerPoint Presentation</vt:lpstr>
      <vt:lpstr>PowerPoint Presentation</vt:lpstr>
      <vt:lpstr>Key Differences between P and E</vt:lpstr>
      <vt:lpstr>PowerPoint Presentation</vt:lpstr>
      <vt:lpstr>PowerPoint Presentation</vt:lpstr>
      <vt:lpstr>PowerPoint Presentation</vt:lpstr>
      <vt:lpstr>PowerPoint Presentation</vt:lpstr>
      <vt:lpstr>Runoff and Infiltration</vt:lpstr>
      <vt:lpstr>PowerPoint Presentation</vt:lpstr>
      <vt:lpstr>PowerPoint Presentation</vt:lpstr>
      <vt:lpstr>Runoff Generation</vt:lpstr>
      <vt:lpstr>Time of Concentration</vt:lpstr>
      <vt:lpstr>Runoff Coefficient:</vt:lpstr>
      <vt:lpstr>Runoff Ratio Distribution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789</cp:revision>
  <cp:lastPrinted>2001-10-12T22:50:52Z</cp:lastPrinted>
  <dcterms:created xsi:type="dcterms:W3CDTF">2001-07-28T22:10:26Z</dcterms:created>
  <dcterms:modified xsi:type="dcterms:W3CDTF">2024-02-05T20:05:42Z</dcterms:modified>
</cp:coreProperties>
</file>