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theme/theme13.xml" ContentType="application/vnd.openxmlformats-officedocument.theme+xml"/>
  <Override PartName="/ppt/slideLayouts/slideLayout26.xml" ContentType="application/vnd.openxmlformats-officedocument.presentationml.slideLayout+xml"/>
  <Override PartName="/ppt/theme/theme14.xml" ContentType="application/vnd.openxmlformats-officedocument.theme+xml"/>
  <Override PartName="/ppt/slideLayouts/slideLayout27.xml" ContentType="application/vnd.openxmlformats-officedocument.presentationml.slideLayout+xml"/>
  <Override PartName="/ppt/theme/theme15.xml" ContentType="application/vnd.openxmlformats-officedocument.theme+xml"/>
  <Override PartName="/ppt/slideLayouts/slideLayout28.xml" ContentType="application/vnd.openxmlformats-officedocument.presentationml.slideLayout+xml"/>
  <Override PartName="/ppt/theme/theme16.xml" ContentType="application/vnd.openxmlformats-officedocument.theme+xml"/>
  <Override PartName="/ppt/slideLayouts/slideLayout29.xml" ContentType="application/vnd.openxmlformats-officedocument.presentationml.slideLayout+xml"/>
  <Override PartName="/ppt/theme/theme17.xml" ContentType="application/vnd.openxmlformats-officedocument.theme+xml"/>
  <Override PartName="/ppt/slideLayouts/slideLayout30.xml" ContentType="application/vnd.openxmlformats-officedocument.presentationml.slideLayout+xml"/>
  <Override PartName="/ppt/theme/theme18.xml" ContentType="application/vnd.openxmlformats-officedocument.theme+xml"/>
  <Override PartName="/ppt/slideLayouts/slideLayout31.xml" ContentType="application/vnd.openxmlformats-officedocument.presentationml.slideLayout+xml"/>
  <Override PartName="/ppt/theme/theme19.xml" ContentType="application/vnd.openxmlformats-officedocument.theme+xml"/>
  <Override PartName="/ppt/slideLayouts/slideLayout32.xml" ContentType="application/vnd.openxmlformats-officedocument.presentationml.slideLayout+xml"/>
  <Override PartName="/ppt/theme/theme20.xml" ContentType="application/vnd.openxmlformats-officedocument.theme+xml"/>
  <Override PartName="/ppt/slideLayouts/slideLayout33.xml" ContentType="application/vnd.openxmlformats-officedocument.presentationml.slideLayout+xml"/>
  <Override PartName="/ppt/theme/theme21.xml" ContentType="application/vnd.openxmlformats-officedocument.theme+xml"/>
  <Override PartName="/ppt/slideLayouts/slideLayout34.xml" ContentType="application/vnd.openxmlformats-officedocument.presentationml.slideLayout+xml"/>
  <Override PartName="/ppt/theme/theme22.xml" ContentType="application/vnd.openxmlformats-officedocument.theme+xml"/>
  <Override PartName="/ppt/slideLayouts/slideLayout35.xml" ContentType="application/vnd.openxmlformats-officedocument.presentationml.slideLayout+xml"/>
  <Override PartName="/ppt/theme/theme2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03" r:id="rId2"/>
    <p:sldMasterId id="2147483705" r:id="rId3"/>
    <p:sldMasterId id="2147483707" r:id="rId4"/>
    <p:sldMasterId id="2147483709" r:id="rId5"/>
    <p:sldMasterId id="2147483711" r:id="rId6"/>
    <p:sldMasterId id="2147483715" r:id="rId7"/>
    <p:sldMasterId id="2147483717" r:id="rId8"/>
    <p:sldMasterId id="2147483719" r:id="rId9"/>
    <p:sldMasterId id="2147483721" r:id="rId10"/>
    <p:sldMasterId id="2147483723" r:id="rId11"/>
    <p:sldMasterId id="2147483725" r:id="rId12"/>
    <p:sldMasterId id="2147483727" r:id="rId13"/>
    <p:sldMasterId id="2147483729" r:id="rId14"/>
    <p:sldMasterId id="2147483731" r:id="rId15"/>
    <p:sldMasterId id="2147483733" r:id="rId16"/>
    <p:sldMasterId id="2147483735" r:id="rId17"/>
    <p:sldMasterId id="2147483737" r:id="rId18"/>
    <p:sldMasterId id="2147483739" r:id="rId19"/>
    <p:sldMasterId id="2147483741" r:id="rId20"/>
    <p:sldMasterId id="2147483743" r:id="rId21"/>
    <p:sldMasterId id="2147483747" r:id="rId22"/>
    <p:sldMasterId id="2147483751" r:id="rId23"/>
    <p:sldMasterId id="2147483753" r:id="rId24"/>
    <p:sldMasterId id="2147483765" r:id="rId25"/>
  </p:sldMasterIdLst>
  <p:notesMasterIdLst>
    <p:notesMasterId r:id="rId89"/>
  </p:notesMasterIdLst>
  <p:handoutMasterIdLst>
    <p:handoutMasterId r:id="rId90"/>
  </p:handoutMasterIdLst>
  <p:sldIdLst>
    <p:sldId id="868" r:id="rId26"/>
    <p:sldId id="468" r:id="rId27"/>
    <p:sldId id="470" r:id="rId28"/>
    <p:sldId id="871" r:id="rId29"/>
    <p:sldId id="869" r:id="rId30"/>
    <p:sldId id="870" r:id="rId31"/>
    <p:sldId id="872" r:id="rId32"/>
    <p:sldId id="337" r:id="rId33"/>
    <p:sldId id="334" r:id="rId34"/>
    <p:sldId id="873" r:id="rId35"/>
    <p:sldId id="876" r:id="rId36"/>
    <p:sldId id="877" r:id="rId37"/>
    <p:sldId id="878" r:id="rId38"/>
    <p:sldId id="430" r:id="rId39"/>
    <p:sldId id="366" r:id="rId40"/>
    <p:sldId id="457" r:id="rId41"/>
    <p:sldId id="467" r:id="rId42"/>
    <p:sldId id="879" r:id="rId43"/>
    <p:sldId id="880" r:id="rId44"/>
    <p:sldId id="881" r:id="rId45"/>
    <p:sldId id="882" r:id="rId46"/>
    <p:sldId id="883" r:id="rId47"/>
    <p:sldId id="884" r:id="rId48"/>
    <p:sldId id="885" r:id="rId49"/>
    <p:sldId id="886" r:id="rId50"/>
    <p:sldId id="888" r:id="rId51"/>
    <p:sldId id="897" r:id="rId52"/>
    <p:sldId id="898" r:id="rId53"/>
    <p:sldId id="939" r:id="rId54"/>
    <p:sldId id="940" r:id="rId55"/>
    <p:sldId id="936" r:id="rId56"/>
    <p:sldId id="902" r:id="rId57"/>
    <p:sldId id="937" r:id="rId58"/>
    <p:sldId id="918" r:id="rId59"/>
    <p:sldId id="904" r:id="rId60"/>
    <p:sldId id="934" r:id="rId61"/>
    <p:sldId id="935" r:id="rId62"/>
    <p:sldId id="905" r:id="rId63"/>
    <p:sldId id="907" r:id="rId64"/>
    <p:sldId id="906" r:id="rId65"/>
    <p:sldId id="908" r:id="rId66"/>
    <p:sldId id="910" r:id="rId67"/>
    <p:sldId id="911" r:id="rId68"/>
    <p:sldId id="912" r:id="rId69"/>
    <p:sldId id="913" r:id="rId70"/>
    <p:sldId id="914" r:id="rId71"/>
    <p:sldId id="915" r:id="rId72"/>
    <p:sldId id="916" r:id="rId73"/>
    <p:sldId id="917" r:id="rId74"/>
    <p:sldId id="920" r:id="rId75"/>
    <p:sldId id="919" r:id="rId76"/>
    <p:sldId id="932" r:id="rId77"/>
    <p:sldId id="921" r:id="rId78"/>
    <p:sldId id="931" r:id="rId79"/>
    <p:sldId id="930" r:id="rId80"/>
    <p:sldId id="922" r:id="rId81"/>
    <p:sldId id="923" r:id="rId82"/>
    <p:sldId id="924" r:id="rId83"/>
    <p:sldId id="926" r:id="rId84"/>
    <p:sldId id="896" r:id="rId85"/>
    <p:sldId id="928" r:id="rId86"/>
    <p:sldId id="554" r:id="rId87"/>
    <p:sldId id="585" r:id="rId88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7BE3E1"/>
    <a:srgbClr val="99CCFF"/>
    <a:srgbClr val="33CC33"/>
    <a:srgbClr val="00FF00"/>
    <a:srgbClr val="9933FF"/>
    <a:srgbClr val="9900CC"/>
    <a:srgbClr val="FF00FF"/>
    <a:srgbClr val="FF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525F18-79C7-4E68-9CEF-5647DABBC982}" v="1" dt="2024-02-22T19:49:53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27" autoAdjust="0"/>
    <p:restoredTop sz="93791" autoAdjust="0"/>
  </p:normalViewPr>
  <p:slideViewPr>
    <p:cSldViewPr>
      <p:cViewPr varScale="1">
        <p:scale>
          <a:sx n="86" d="100"/>
          <a:sy n="86" d="100"/>
        </p:scale>
        <p:origin x="939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3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90" Type="http://schemas.openxmlformats.org/officeDocument/2006/relationships/handoutMaster" Target="handoutMasters/handoutMaster1.xml"/><Relationship Id="rId95" Type="http://schemas.microsoft.com/office/2015/10/relationships/revisionInfo" Target="revisionInfo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87EB154-48BC-4DA2-AE95-F94BAB27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91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9825" y="687388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25950"/>
            <a:ext cx="5122863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C439EA0-10C5-4545-84AF-D3416603D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25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40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406B1F-0AB0-4CD2-A791-06921B2198EE}" type="slidenum">
              <a:rPr lang="en-US"/>
              <a:pPr/>
              <a:t>12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49788" cy="3487738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8013"/>
            <a:ext cx="5140325" cy="4183062"/>
          </a:xfrm>
          <a:noFill/>
          <a:ln/>
        </p:spPr>
        <p:txBody>
          <a:bodyPr/>
          <a:lstStyle/>
          <a:p>
            <a:r>
              <a:rPr lang="en-US"/>
              <a:t>Thin-film: the variation of the dielectric constant of a polymer film with ambient water vapor pressure</a:t>
            </a:r>
          </a:p>
          <a:p>
            <a:r>
              <a:rPr lang="en-US"/>
              <a:t>CH: made by suspending finely divided carbon particles in a hygroscopic film. RH changes lead to the dimension change of the film (resistance).</a:t>
            </a:r>
          </a:p>
          <a:p>
            <a:r>
              <a:rPr lang="en-US"/>
              <a:t>Golderbeater’s skin: the length of the Goldbeater’s skin (beef peritoneum) changes with RH.</a:t>
            </a:r>
          </a:p>
        </p:txBody>
      </p:sp>
    </p:spTree>
    <p:extLst>
      <p:ext uri="{BB962C8B-B14F-4D97-AF65-F5344CB8AC3E}">
        <p14:creationId xmlns:p14="http://schemas.microsoft.com/office/powerpoint/2010/main" val="756020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CB351-27C4-45DF-B1DE-B5894245F0E2}" type="slidenum">
              <a:rPr lang="en-US"/>
              <a:pPr/>
              <a:t>13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3063"/>
          </a:xfrm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 Next let’s look at global radiosonde network.</a:t>
            </a:r>
          </a:p>
          <a:p>
            <a:pPr>
              <a:buFontTx/>
              <a:buChar char="•"/>
            </a:pPr>
            <a:r>
              <a:rPr lang="en-US"/>
              <a:t>Here is a map of global radiosonde stations colored by radiosonde types. Total ~900 stations …</a:t>
            </a:r>
          </a:p>
          <a:p>
            <a:pPr>
              <a:buFontTx/>
              <a:buChar char="•"/>
            </a:pPr>
            <a:r>
              <a:rPr lang="en-US"/>
              <a:t>The points I want to make here are that globally 51% of stations use Vaisala radiosondes which carry Humicap humidity sensor; and about 14% stations use radiosondes with the CH or similar humidity sensor. </a:t>
            </a:r>
          </a:p>
        </p:txBody>
      </p:sp>
    </p:spTree>
    <p:extLst>
      <p:ext uri="{BB962C8B-B14F-4D97-AF65-F5344CB8AC3E}">
        <p14:creationId xmlns:p14="http://schemas.microsoft.com/office/powerpoint/2010/main" val="3497612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Based on IGRA data 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E846FB-D0C5-49B4-8251-EFE57663F3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22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42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Mainly</a:t>
            </a:r>
            <a:r>
              <a:rPr lang="en-US" baseline="0" dirty="0"/>
              <a:t> due T diurnal changes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6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NVAP=NASA Water</a:t>
            </a:r>
            <a:r>
              <a:rPr lang="en-US" baseline="0" dirty="0"/>
              <a:t> Vapor Project (http://eosweb.larc.nasa.gov/GUIDE/campaign_documents/nvap_project.html)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2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2xCO2</a:t>
            </a:r>
            <a:r>
              <a:rPr lang="en-US" baseline="0" dirty="0"/>
              <a:t> radiative forcing = 3.7W/m2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3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Dashed</a:t>
            </a:r>
            <a:r>
              <a:rPr lang="en-US" baseline="0" dirty="0"/>
              <a:t> line = CC relationship. Radiosonde based estimates.  </a:t>
            </a:r>
            <a:r>
              <a:rPr lang="en-US" b="1" baseline="0" dirty="0">
                <a:solidFill>
                  <a:srgbClr val="FF0000"/>
                </a:solidFill>
              </a:rPr>
              <a:t>Tm=water-vapor weighted tropospheric T.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63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CA308-459A-41EE-AD86-60B6E7D0DDFD}" type="slidenum">
              <a:rPr lang="en-US"/>
              <a:pPr/>
              <a:t>30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Solid line represents 6% PW change per deg.C</a:t>
            </a:r>
          </a:p>
        </p:txBody>
      </p:sp>
    </p:spTree>
    <p:extLst>
      <p:ext uri="{BB962C8B-B14F-4D97-AF65-F5344CB8AC3E}">
        <p14:creationId xmlns:p14="http://schemas.microsoft.com/office/powerpoint/2010/main" val="211188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63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EBE796-ACE1-4962-BCB0-741FA4D4F011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7388"/>
            <a:ext cx="4679950" cy="3509962"/>
          </a:xfrm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028" y="4426021"/>
            <a:ext cx="5122985" cy="4197446"/>
          </a:xfrm>
        </p:spPr>
        <p:txBody>
          <a:bodyPr/>
          <a:lstStyle/>
          <a:p>
            <a:r>
              <a:rPr lang="en-US" dirty="0"/>
              <a:t>Each letter (a total of 17) represents a AR4 model, and blue for SERES B1 and red for SERES A2 scenarios.</a:t>
            </a:r>
          </a:p>
        </p:txBody>
      </p:sp>
    </p:spTree>
    <p:extLst>
      <p:ext uri="{BB962C8B-B14F-4D97-AF65-F5344CB8AC3E}">
        <p14:creationId xmlns:p14="http://schemas.microsoft.com/office/powerpoint/2010/main" val="2864183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Hatching indicates regions where the multi model mean is less than one standard deviation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internal variability. Stippling indicates regions where the multi model mean is greater than two standard deviations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internal variability and where 90% of models agree on the sign of change (see Box 12.1). The number of CMIP5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models used is indicated in the upper right corner of each panel.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45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05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Composite of instantaneous infrared imagery from geostationary satellites at 1200 UTC 29 Mar 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73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>
                <a:solidFill>
                  <a:srgbClr val="3333CC"/>
                </a:solidFill>
              </a:rPr>
              <a:pPr/>
              <a:t>38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03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ISCCP: http://isccp.giss.nasa.gov/overStatPg.html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50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77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ERBE data, Apri</a:t>
            </a:r>
            <a:r>
              <a:rPr lang="en-US" baseline="0" dirty="0"/>
              <a:t>l 1985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970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ERBE data, Apri</a:t>
            </a:r>
            <a:r>
              <a:rPr lang="en-US" baseline="0" dirty="0"/>
              <a:t>l 1985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60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Multi-model mean, A1B scenario,</a:t>
            </a:r>
            <a:r>
              <a:rPr lang="en-US" baseline="0" dirty="0"/>
              <a:t> CMIP3 models, stippling indicate the changes exceed the inter-model </a:t>
            </a:r>
            <a:r>
              <a:rPr lang="en-US" baseline="0" dirty="0" err="1"/>
              <a:t>s.d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2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06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394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AR4</a:t>
            </a:r>
            <a:r>
              <a:rPr lang="en-US" baseline="0" dirty="0"/>
              <a:t> models, A1B scenario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38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2xCO2 forcing = 3.7W/m2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317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365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42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5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1421C-38F6-43B7-8CA9-4D89FDDEFC9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5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49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</a:t>
            </a:r>
            <a:r>
              <a:rPr lang="en-US" baseline="0" dirty="0"/>
              <a:t> = micrometer = E-6m   nanometer (nm)=E-9m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34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98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34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E569B-E85C-4B20-B5A2-F27799D6B547}" type="slidenum">
              <a:rPr lang="en-US"/>
              <a:pPr/>
              <a:t>11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The title of my talk is diurnal cycle in observed and model simulated precipitation. </a:t>
            </a:r>
          </a:p>
        </p:txBody>
      </p:sp>
    </p:spTree>
    <p:extLst>
      <p:ext uri="{BB962C8B-B14F-4D97-AF65-F5344CB8AC3E}">
        <p14:creationId xmlns:p14="http://schemas.microsoft.com/office/powerpoint/2010/main" val="83754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9AFB-5D0F-4956-BF87-ED5447D4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9E512-8768-44F9-B024-BBCF7052B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360B-1487-47D3-BCA7-D1E50F2E2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1785A-F49B-4C9E-9EA9-F91406AC7D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043B0-E534-44CE-94E5-5DB1896146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043B0-E534-44CE-94E5-5DB1896146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043B0-E534-44CE-94E5-5DB1896146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E2252-DC90-4F93-A9C6-28482CF3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1785A-F49B-4C9E-9EA9-F91406AC7D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89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63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227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8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A842F-4C99-4FF3-8840-EDECEE053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04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07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27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98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26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14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552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74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95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9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7E3C9-D458-47E9-BCCE-DA97E6E41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74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89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478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04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219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99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11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2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E97C-CCD0-459D-99F7-2EC0432F1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640CD-6733-4245-94CF-37DCF0A05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D888B-6ABA-4BA3-9FCF-DC437E39B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9076-AB29-4057-82A4-5F56B4C46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jpe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0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2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3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4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1" r:id="rId12"/>
    <p:sldLayoutId id="214748370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loudB"/>
          <p:cNvPicPr>
            <a:picLocks noChangeAspect="1" noChangeArrowheads="1"/>
          </p:cNvPicPr>
          <p:nvPr/>
        </p:nvPicPr>
        <p:blipFill>
          <a:blip r:embed="rId3" cstate="print">
            <a:lum bright="48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06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1"/>
            </a:lvl1pPr>
          </a:lstStyle>
          <a:p>
            <a:pPr algn="l"/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D1ED9C-69F4-45D7-A3E0-7A23C331CBC8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loudB"/>
          <p:cNvPicPr>
            <a:picLocks noChangeAspect="1" noChangeArrowheads="1"/>
          </p:cNvPicPr>
          <p:nvPr/>
        </p:nvPicPr>
        <p:blipFill>
          <a:blip r:embed="rId3" cstate="print">
            <a:lum bright="48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06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1"/>
            </a:lvl1pPr>
          </a:lstStyle>
          <a:p>
            <a:pPr algn="l"/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D1ED9C-69F4-45D7-A3E0-7A23C331CBC8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1" name="Picture 7" descr="NCARLogoN"/>
          <p:cNvPicPr>
            <a:picLocks noChangeAspect="1" noChangeArrowheads="1"/>
          </p:cNvPicPr>
          <p:nvPr/>
        </p:nvPicPr>
        <p:blipFill>
          <a:blip r:embed="rId4" cstate="print"/>
          <a:srcRect r="23952" b="22490"/>
          <a:stretch>
            <a:fillRect/>
          </a:stretch>
        </p:blipFill>
        <p:spPr bwMode="auto">
          <a:xfrm>
            <a:off x="8478838" y="6351588"/>
            <a:ext cx="66516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loudB"/>
          <p:cNvPicPr>
            <a:picLocks noChangeAspect="1" noChangeArrowheads="1"/>
          </p:cNvPicPr>
          <p:nvPr userDrawn="1"/>
        </p:nvPicPr>
        <p:blipFill>
          <a:blip r:embed="rId3" cstate="print">
            <a:lum bright="48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06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1"/>
            </a:lvl1pPr>
          </a:lstStyle>
          <a:p>
            <a:pPr algn="l"/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D1ED9C-69F4-45D7-A3E0-7A23C331CBC8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398AD-8594-D945-A066-96D5DEE83FC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0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398AD-8594-D945-A066-96D5DEE83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B42D5-CFC1-F744-8425-0CFAF4E5D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6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feature=player_detailpage&amp;v=ur0k7UDrrvg" TargetMode="Externa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2010.atmos.uiuc.edu/(Gh)/wwhlpr/cumulonimbus.rxml?hret=/guides/mtr/cld/cldtyp/home.rxml" TargetMode="External"/><Relationship Id="rId13" Type="http://schemas.openxmlformats.org/officeDocument/2006/relationships/hyperlink" Target="http://ww2010.atmos.uiuc.edu/(Gh)/wwhlpr/pileus.rxml?hret=/guides/mtr/cld/cldtyp/home.rxml" TargetMode="External"/><Relationship Id="rId3" Type="http://schemas.openxmlformats.org/officeDocument/2006/relationships/hyperlink" Target="http://ww2010.atmos.uiuc.edu/(Gh)/wwhlpr/cirrostratus.rxml?hret=/guides/mtr/cld/cldtyp/home.rxml" TargetMode="External"/><Relationship Id="rId7" Type="http://schemas.openxmlformats.org/officeDocument/2006/relationships/hyperlink" Target="http://ww2010.atmos.uiuc.edu/(Gh)/wwhlpr/fair_cumulus.rxml?hret=/guides/mtr/cld/cldtyp/home.rxml" TargetMode="External"/><Relationship Id="rId12" Type="http://schemas.openxmlformats.org/officeDocument/2006/relationships/hyperlink" Target="http://ww2010.atmos.uiuc.edu/(Gh)/wwhlpr/orographic_clouds.rxml?hret=/guides/mtr/cld/cldtyp/home.rxml" TargetMode="External"/><Relationship Id="rId2" Type="http://schemas.openxmlformats.org/officeDocument/2006/relationships/hyperlink" Target="http://ww2010.atmos.uiuc.edu/(Gh)/wwhlpr/cirrus.rxml?hret=/guides/mtr/cld/cldtyp/home.rx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2010.atmos.uiuc.edu/(Gh)/wwhlpr/stratocumulus.rxml?hret=/guides/mtr/cld/cldtyp/home.rxml" TargetMode="External"/><Relationship Id="rId11" Type="http://schemas.openxmlformats.org/officeDocument/2006/relationships/hyperlink" Target="http://ww2010.atmos.uiuc.edu/(Gh)/wwhlpr/mammatus.rxml?hret=/guides/mtr/cld/cldtyp/home.rxml" TargetMode="External"/><Relationship Id="rId5" Type="http://schemas.openxmlformats.org/officeDocument/2006/relationships/hyperlink" Target="http://ww2010.atmos.uiuc.edu/(Gh)/wwhlpr/nimbostratus.rxml?hret=/guides/mtr/cld/cldtyp/home.rxml" TargetMode="External"/><Relationship Id="rId10" Type="http://schemas.openxmlformats.org/officeDocument/2006/relationships/hyperlink" Target="http://ww2010.atmos.uiuc.edu/(Gh)/wwhlpr/billow_clouds.rxml?hret=/guides/mtr/cld/cldtyp/home.rxml" TargetMode="External"/><Relationship Id="rId4" Type="http://schemas.openxmlformats.org/officeDocument/2006/relationships/hyperlink" Target="http://ww2010.atmos.uiuc.edu/(Gh)/wwhlpr/altocumulus.rxml?hret=/guides/mtr/cld/cldtyp/home.rxml" TargetMode="External"/><Relationship Id="rId9" Type="http://schemas.openxmlformats.org/officeDocument/2006/relationships/hyperlink" Target="http://ww2010.atmos.uiuc.edu/(Gh)/wwhlpr/contrail.rxml?hret=/guides/mtr/cld/cldtyp/home.rxml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219200" y="0"/>
            <a:ext cx="1089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dirty="0">
                <a:latin typeface="Arial" charset="0"/>
                <a:ea typeface="SimSun" pitchFamily="2" charset="-122"/>
              </a:rPr>
              <a:t>Key points of Last Lecture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6096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100" b="1" kern="0" dirty="0">
              <a:solidFill>
                <a:schemeClr val="accent3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chemeClr val="bg1"/>
                </a:solidFill>
                <a:latin typeface="Microsoft Sans Serif" pitchFamily="34" charset="0"/>
              </a:rPr>
              <a:t> Ocean</a:t>
            </a:r>
            <a:r>
              <a:rPr lang="en-US" sz="1600" b="1" kern="0" dirty="0">
                <a:solidFill>
                  <a:schemeClr val="bg1"/>
                </a:solidFill>
                <a:latin typeface="Microsoft Sans Serif" pitchFamily="34" charset="0"/>
              </a:rPr>
              <a:t> Circulation and Climate: </a:t>
            </a: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baseline="30000" dirty="0">
                <a:solidFill>
                  <a:schemeClr val="tx2"/>
                </a:solidFill>
                <a:latin typeface="Microsoft Sans Serif" pitchFamily="34" charset="0"/>
              </a:rPr>
              <a:t>  </a:t>
            </a:r>
            <a:r>
              <a:rPr lang="en-US" sz="1800" b="1" kern="0" baseline="30000" dirty="0">
                <a:solidFill>
                  <a:schemeClr val="tx2"/>
                </a:solidFill>
                <a:latin typeface="Microsoft Sans Serif" pitchFamily="34" charset="0"/>
              </a:rPr>
              <a:t>-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</a:rPr>
              <a:t>  </a:t>
            </a:r>
            <a:r>
              <a:rPr lang="en-US" sz="1800" kern="0" dirty="0">
                <a:solidFill>
                  <a:schemeClr val="tx2"/>
                </a:solidFill>
                <a:latin typeface="Microsoft Sans Serif" pitchFamily="34" charset="0"/>
              </a:rPr>
              <a:t>Seawater properties: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</a:rPr>
              <a:t>Temperature 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-2 to 30</a:t>
            </a:r>
            <a:r>
              <a:rPr lang="en-US" sz="1400" b="1" kern="0" baseline="30000" dirty="0">
                <a:latin typeface="Microsoft Sans Serif" pitchFamily="34" charset="0"/>
                <a:sym typeface="Symbol"/>
              </a:rPr>
              <a:t>o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C, salinity 30 to 38psu, mean density 1035kg/m</a:t>
            </a:r>
            <a:r>
              <a:rPr lang="en-US" sz="1400" b="1" kern="0" baseline="30000" dirty="0">
                <a:latin typeface="Microsoft Sans Serif" pitchFamily="34" charset="0"/>
                <a:sym typeface="Symbol"/>
              </a:rPr>
              <a:t>3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, density increases with depth and latitude as T decreases, anomaly density (</a:t>
            </a:r>
            <a:r>
              <a:rPr lang="en-US" sz="1400" b="1" kern="0" baseline="-25000" dirty="0">
                <a:latin typeface="Microsoft Sans Serif" pitchFamily="34" charset="0"/>
                <a:sym typeface="Symbol"/>
              </a:rPr>
              <a:t>t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) and potential anomaly density (</a:t>
            </a:r>
            <a:r>
              <a:rPr lang="en-US" sz="1400" b="1" kern="0" baseline="-25000" dirty="0">
                <a:latin typeface="Microsoft Sans Serif" pitchFamily="34" charset="0"/>
                <a:sym typeface="Symbol"/>
              </a:rPr>
              <a:t>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, </a:t>
            </a:r>
            <a:r>
              <a:rPr lang="en-US" sz="1400" b="1" kern="0" baseline="-25000" dirty="0">
                <a:latin typeface="Microsoft Sans Serif" pitchFamily="34" charset="0"/>
                <a:sym typeface="Symbol"/>
              </a:rPr>
              <a:t>1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) are often used.  </a:t>
            </a:r>
            <a:endParaRPr lang="en-US" sz="1400" b="1" kern="0" baseline="30000" dirty="0">
              <a:latin typeface="Microsoft Sans Serif" pitchFamily="34" charset="0"/>
              <a:sym typeface="Wingdings" pitchFamily="2" charset="2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 -  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 Upper Ocean Circulation (depth&lt;1 km) :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Mainly driven by winds, surface current is 45</a:t>
            </a:r>
            <a:r>
              <a:rPr lang="en-US" sz="1400" b="1" kern="0" baseline="30000" dirty="0">
                <a:latin typeface="Microsoft Sans Serif" pitchFamily="34" charset="0"/>
                <a:sym typeface="Wingdings" pitchFamily="2" charset="2"/>
              </a:rPr>
              <a:t>o </a:t>
            </a: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to the right (left) when your back is against the wind on the N.H. (S.H.). The Ekman layer (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800m)-averaged flow (called Ekman transport) is 90</a:t>
            </a:r>
            <a:r>
              <a:rPr lang="en-US" sz="1400" b="1" kern="0" baseline="30000" dirty="0">
                <a:latin typeface="Microsoft Sans Serif" pitchFamily="34" charset="0"/>
                <a:sym typeface="Symbol"/>
              </a:rPr>
              <a:t>o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 to the right (left) of the wind direction on the N.H. (S.H.).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Surface currents have a speed ranging from 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</a:t>
            </a: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0.4-0.5 m/s for the equatorial and western boundary currents to less 5 cm/s in subtropical oceans. 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Major surface currents include: equatorial currents and counter currents, western and eastern boundary currents, subtropical gyres, and the Antarctic Circumpolar Current (AACC)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 -   Deep Ocean Circulation: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Driven by density gradients caused by T &amp; S gradients, called </a:t>
            </a:r>
            <a:r>
              <a:rPr lang="en-US" sz="1400" b="1" kern="0" dirty="0" err="1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thermohaline</a:t>
            </a:r>
            <a:r>
              <a:rPr lang="en-US" sz="14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 circulation (THC)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Dominated by the flow of the major water masses, such as NADW, AABW, AAIW.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Currents below  </a:t>
            </a:r>
            <a:r>
              <a:rPr lang="en-US" sz="1400" b="1" kern="0" dirty="0">
                <a:latin typeface="Microsoft Sans Serif" pitchFamily="34" charset="0"/>
                <a:sym typeface="Symbol"/>
              </a:rPr>
              <a:t></a:t>
            </a: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100m depth move very slowly, have a time scale of 500-3500yrs. 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Atlantic THC transports heat from the low latitudes to the mid-high latitudes, leading to a mild climate in Europe. </a:t>
            </a: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Models suggest that the THC may weaken as CO</a:t>
            </a:r>
            <a:r>
              <a:rPr lang="en-US" sz="1100" b="1" kern="0" dirty="0">
                <a:latin typeface="Microsoft Sans Serif" pitchFamily="34" charset="0"/>
                <a:sym typeface="Wingdings" pitchFamily="2" charset="2"/>
              </a:rPr>
              <a:t>2</a:t>
            </a:r>
            <a:r>
              <a:rPr lang="en-US" sz="1400" b="1" kern="0" dirty="0">
                <a:latin typeface="Microsoft Sans Serif" pitchFamily="34" charset="0"/>
                <a:sym typeface="Wingdings" pitchFamily="2" charset="2"/>
              </a:rPr>
              <a:t> increases, which could affect global climate.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Oceanic transport of heat is important mainly in the low-latitudes (35</a:t>
            </a:r>
            <a:r>
              <a:rPr lang="en-US" sz="1600" b="1" kern="0" baseline="3000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o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S-40</a:t>
            </a:r>
            <a:r>
              <a:rPr lang="en-US" sz="1600" b="1" kern="0" baseline="3000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o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N), except in the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	Atlantic Ocean.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Freshwater is transported into the subtropics from both low and high latitudes to maintain the high E rate there.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b="1" kern="0" dirty="0">
              <a:solidFill>
                <a:schemeClr val="tx2"/>
              </a:solidFill>
              <a:latin typeface="Microsoft Sans Serif" pitchFamily="34" charset="0"/>
              <a:sym typeface="Wingdings" pitchFamily="2" charset="2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38100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Water Vapor Measurements</a:t>
            </a:r>
            <a:endParaRPr lang="en-US" sz="32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887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10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685800"/>
            <a:ext cx="891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200" b="1" kern="0" dirty="0">
                <a:solidFill>
                  <a:schemeClr val="tx2"/>
                </a:solidFill>
                <a:latin typeface="Microsoft Sans Serif" pitchFamily="34" charset="0"/>
              </a:rPr>
              <a:t>Measurements of near-surface humidity at weather stations: </a:t>
            </a:r>
            <a:r>
              <a:rPr lang="en-US" sz="2200" b="1" kern="0" dirty="0">
                <a:latin typeface="Microsoft Sans Serif" pitchFamily="34" charset="0"/>
              </a:rPr>
              <a:t>Dry and wet bulb temperatures are measured and used to derive the dew point temperature Td (T at which the air becomes saturated). </a:t>
            </a:r>
            <a:r>
              <a:rPr lang="en-US" sz="22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endParaRPr lang="en-US" sz="22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endParaRPr lang="en-US" sz="22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endParaRPr lang="en-US" sz="22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45058" name="Picture 2" descr="humidity measurement dry wet bulbe temper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19425"/>
            <a:ext cx="3639656" cy="3533775"/>
          </a:xfrm>
          <a:prstGeom prst="rect">
            <a:avLst/>
          </a:prstGeom>
          <a:noFill/>
        </p:spPr>
      </p:pic>
      <p:pic>
        <p:nvPicPr>
          <p:cNvPr id="45060" name="Picture 4" descr="Dew Point Temperature Chart - Celcius"/>
          <p:cNvPicPr>
            <a:picLocks noChangeAspect="1" noChangeArrowheads="1"/>
          </p:cNvPicPr>
          <p:nvPr/>
        </p:nvPicPr>
        <p:blipFill>
          <a:blip r:embed="rId4" cstate="print"/>
          <a:srcRect b="8406"/>
          <a:stretch>
            <a:fillRect/>
          </a:stretch>
        </p:blipFill>
        <p:spPr bwMode="auto">
          <a:xfrm>
            <a:off x="4191000" y="1800225"/>
            <a:ext cx="4343400" cy="4981575"/>
          </a:xfrm>
          <a:prstGeom prst="rect">
            <a:avLst/>
          </a:prstGeom>
          <a:noFill/>
        </p:spPr>
      </p:pic>
      <p:pic>
        <p:nvPicPr>
          <p:cNvPr id="9" name="Picture 8" descr="tm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876278"/>
            <a:ext cx="2459215" cy="9431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55159" y="1752600"/>
            <a:ext cx="1054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q: g/kg</a:t>
            </a:r>
          </a:p>
          <a:p>
            <a:r>
              <a:rPr lang="en-US" sz="2400" dirty="0">
                <a:latin typeface="+mj-lt"/>
              </a:rPr>
              <a:t>P</a:t>
            </a:r>
            <a:r>
              <a:rPr lang="en-US" sz="2000" dirty="0">
                <a:latin typeface="+mj-lt"/>
              </a:rPr>
              <a:t>s</a:t>
            </a:r>
            <a:r>
              <a:rPr lang="en-US" sz="2400" dirty="0">
                <a:latin typeface="+mj-lt"/>
              </a:rPr>
              <a:t>: </a:t>
            </a:r>
            <a:r>
              <a:rPr lang="en-US" sz="2400" dirty="0" err="1">
                <a:latin typeface="+mj-lt"/>
              </a:rPr>
              <a:t>mb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d</a:t>
            </a:r>
            <a:r>
              <a:rPr lang="en-US" sz="2400" dirty="0">
                <a:latin typeface="+mj-lt"/>
              </a:rPr>
              <a:t>: </a:t>
            </a:r>
            <a:r>
              <a:rPr lang="en-US" sz="2400" baseline="30000" dirty="0" err="1">
                <a:latin typeface="+mj-lt"/>
              </a:rPr>
              <a:t>o</a:t>
            </a:r>
            <a:r>
              <a:rPr lang="en-US" sz="2400" dirty="0" err="1">
                <a:latin typeface="+mj-lt"/>
              </a:rPr>
              <a:t>C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066800"/>
            <a:ext cx="3657600" cy="556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5" name="Picture 8"/>
          <p:cNvPicPr>
            <a:picLocks noChangeAspect="1" noChangeArrowheads="1"/>
          </p:cNvPicPr>
          <p:nvPr/>
        </p:nvPicPr>
        <p:blipFill>
          <a:blip r:embed="rId4" cstate="print"/>
          <a:srcRect t="7291"/>
          <a:stretch>
            <a:fillRect/>
          </a:stretch>
        </p:blipFill>
        <p:spPr bwMode="auto">
          <a:xfrm>
            <a:off x="352059" y="1066800"/>
            <a:ext cx="4753341" cy="57150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</p:spPr>
      </p:pic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113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Measurements of upper-air humidity by radiosondes: </a:t>
            </a:r>
            <a:r>
              <a:rPr lang="en-US" sz="2000" b="1" kern="0" dirty="0">
                <a:latin typeface="Microsoft Sans Serif" pitchFamily="34" charset="0"/>
              </a:rPr>
              <a:t>various types of hygrometers were used to measure RH, from which DPD was derived and archived. Less reliable above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</a:t>
            </a:r>
            <a:r>
              <a:rPr lang="en-US" sz="2000" b="1" kern="0" dirty="0">
                <a:latin typeface="Microsoft Sans Serif" pitchFamily="34" charset="0"/>
              </a:rPr>
              <a:t>200mb, large biases and discontinuities</a:t>
            </a:r>
            <a:endParaRPr lang="en-US" sz="2000" b="1" kern="0" dirty="0">
              <a:solidFill>
                <a:schemeClr val="tx2"/>
              </a:solidFill>
              <a:latin typeface="Microsoft Sans Serif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IMGP07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0"/>
            <a:ext cx="20399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1924050" y="-2441575"/>
            <a:ext cx="217011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7200"/>
            <a:r>
              <a:rPr lang="en-GB" sz="1100" b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body of the radiosondes.</a:t>
            </a:r>
            <a:endParaRPr lang="en-GB" sz="600" b="0">
              <a:solidFill>
                <a:schemeClr val="tx1"/>
              </a:solidFill>
              <a:latin typeface="Verdana" pitchFamily="34" charset="0"/>
              <a:ea typeface="Times New Roman" pitchFamily="18" charset="0"/>
              <a:cs typeface="Arial" pitchFamily="34" charset="0"/>
            </a:endParaRPr>
          </a:p>
          <a:p>
            <a:pPr indent="457200"/>
            <a:endParaRPr lang="en-GB" sz="2400" b="0">
              <a:solidFill>
                <a:schemeClr val="tx1"/>
              </a:solidFill>
              <a:latin typeface="Stone Sans ITC TT" pitchFamily="2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1924050" y="28575"/>
            <a:ext cx="9461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1100" b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</a:t>
            </a:r>
            <a:endParaRPr lang="en-GB" sz="2400" b="0">
              <a:solidFill>
                <a:schemeClr val="tx1"/>
              </a:solidFill>
              <a:latin typeface="Stone Sans ITC TT" pitchFamily="2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1924050" y="7194550"/>
            <a:ext cx="8318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1100" b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endParaRPr lang="en-GB" sz="2400" b="0">
              <a:solidFill>
                <a:schemeClr val="tx1"/>
              </a:solidFill>
              <a:latin typeface="Stone Sans ITC TT" pitchFamily="2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1924050" y="9039225"/>
            <a:ext cx="43830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1100" b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(4) Modem				(5) Graw</a:t>
            </a:r>
            <a:endParaRPr lang="en-GB" sz="2400" b="0">
              <a:solidFill>
                <a:schemeClr val="tx1"/>
              </a:solidFill>
              <a:latin typeface="Stone Sans ITC TT" pitchFamily="2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152400" y="304800"/>
            <a:ext cx="2971800" cy="29972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 algn="l">
              <a:spcBef>
                <a:spcPct val="50000"/>
              </a:spcBef>
            </a:pPr>
            <a:r>
              <a:rPr lang="en-US" sz="2400" dirty="0">
                <a:latin typeface="Arial" pitchFamily="34" charset="0"/>
              </a:rPr>
              <a:t>Humidity sensors:</a:t>
            </a:r>
          </a:p>
          <a:p>
            <a:pPr marL="457200" indent="-457200" algn="l">
              <a:spcBef>
                <a:spcPct val="25000"/>
              </a:spcBef>
              <a:buFontTx/>
              <a:buAutoNum type="arabicPeriod"/>
            </a:pPr>
            <a:r>
              <a:rPr lang="en-US" sz="2000" dirty="0">
                <a:latin typeface="Arial" pitchFamily="34" charset="0"/>
              </a:rPr>
              <a:t>Thin-film capacitor</a:t>
            </a:r>
          </a:p>
          <a:p>
            <a:pPr marL="457200" indent="-457200" algn="l">
              <a:spcBef>
                <a:spcPct val="25000"/>
              </a:spcBef>
              <a:buFontTx/>
              <a:buAutoNum type="arabicPeriod"/>
            </a:pPr>
            <a:r>
              <a:rPr lang="en-US" sz="2000" dirty="0">
                <a:latin typeface="Arial" pitchFamily="34" charset="0"/>
              </a:rPr>
              <a:t>Carbon </a:t>
            </a:r>
            <a:r>
              <a:rPr lang="en-US" sz="2000" dirty="0" err="1">
                <a:latin typeface="Arial" pitchFamily="34" charset="0"/>
              </a:rPr>
              <a:t>hygristor</a:t>
            </a:r>
            <a:endParaRPr lang="en-US" sz="2000" dirty="0">
              <a:latin typeface="Arial" pitchFamily="34" charset="0"/>
            </a:endParaRPr>
          </a:p>
          <a:p>
            <a:pPr marL="457200" indent="-457200" algn="l">
              <a:spcBef>
                <a:spcPct val="25000"/>
              </a:spcBef>
              <a:buFontTx/>
              <a:buAutoNum type="arabicPeriod"/>
            </a:pPr>
            <a:r>
              <a:rPr lang="en-US" sz="2000" dirty="0">
                <a:latin typeface="Arial" pitchFamily="34" charset="0"/>
              </a:rPr>
              <a:t>Goldbeater’s skin</a:t>
            </a:r>
          </a:p>
          <a:p>
            <a:pPr marL="457200" indent="-457200" algn="l">
              <a:spcBef>
                <a:spcPct val="25000"/>
              </a:spcBef>
              <a:buFontTx/>
              <a:buAutoNum type="arabicPeriod"/>
            </a:pPr>
            <a:r>
              <a:rPr lang="en-US" sz="2000" dirty="0">
                <a:latin typeface="Arial" pitchFamily="34" charset="0"/>
              </a:rPr>
              <a:t>Dew/frost-point hygrometer</a:t>
            </a:r>
          </a:p>
          <a:p>
            <a:pPr marL="457200" indent="-457200" algn="l">
              <a:spcBef>
                <a:spcPct val="25000"/>
              </a:spcBef>
              <a:buFontTx/>
              <a:buAutoNum type="arabicPeriod"/>
            </a:pPr>
            <a:r>
              <a:rPr lang="en-US" sz="2000" dirty="0">
                <a:latin typeface="Arial" pitchFamily="34" charset="0"/>
              </a:rPr>
              <a:t>Tunable diode laser (TDL)</a:t>
            </a:r>
          </a:p>
        </p:txBody>
      </p:sp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0" y="3429000"/>
            <a:ext cx="2133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Vaisala Humicap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733800" y="3962400"/>
            <a:ext cx="2819400" cy="2519363"/>
            <a:chOff x="192" y="2112"/>
            <a:chExt cx="1764" cy="1587"/>
          </a:xfrm>
        </p:grpSpPr>
        <p:pic>
          <p:nvPicPr>
            <p:cNvPr id="1046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2" y="2208"/>
              <a:ext cx="511" cy="65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47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0" y="2976"/>
              <a:ext cx="516" cy="57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48" name="Picture 13" descr="MJM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2112"/>
              <a:ext cx="1247" cy="158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049" name="Text Box 14"/>
            <p:cNvSpPr txBox="1">
              <a:spLocks noChangeArrowheads="1"/>
            </p:cNvSpPr>
            <p:nvPr/>
          </p:nvSpPr>
          <p:spPr bwMode="auto">
            <a:xfrm>
              <a:off x="240" y="2112"/>
              <a:ext cx="768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2"/>
                  </a:solidFill>
                  <a:latin typeface="Times New Roman" pitchFamily="18" charset="0"/>
                </a:rPr>
                <a:t>Meisei capacitive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057400" y="3638550"/>
            <a:ext cx="1608138" cy="2838450"/>
            <a:chOff x="2784" y="2016"/>
            <a:chExt cx="1013" cy="1788"/>
          </a:xfrm>
        </p:grpSpPr>
        <p:pic>
          <p:nvPicPr>
            <p:cNvPr id="1044" name="Picture 16" descr="MODEM-M2K2_U-SENSO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84" y="2352"/>
              <a:ext cx="1013" cy="1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5" name="Text Box 17"/>
            <p:cNvSpPr txBox="1">
              <a:spLocks noChangeArrowheads="1"/>
            </p:cNvSpPr>
            <p:nvPr/>
          </p:nvSpPr>
          <p:spPr bwMode="auto">
            <a:xfrm>
              <a:off x="2928" y="2016"/>
              <a:ext cx="864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Times New Roman" pitchFamily="18" charset="0"/>
                </a:rPr>
                <a:t>Modem capacitive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715000" y="4191000"/>
            <a:ext cx="3429000" cy="2590800"/>
            <a:chOff x="3855" y="2448"/>
            <a:chExt cx="1905" cy="1431"/>
          </a:xfrm>
        </p:grpSpPr>
        <p:pic>
          <p:nvPicPr>
            <p:cNvPr id="1042" name="Picture 19" descr="JN44%2007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55" y="2448"/>
              <a:ext cx="1905" cy="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3" name="Text Box 20"/>
            <p:cNvSpPr txBox="1">
              <a:spLocks noChangeArrowheads="1"/>
            </p:cNvSpPr>
            <p:nvPr/>
          </p:nvSpPr>
          <p:spPr bwMode="auto">
            <a:xfrm>
              <a:off x="4871" y="2978"/>
              <a:ext cx="816" cy="3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err="1">
                  <a:solidFill>
                    <a:srgbClr val="FF0000"/>
                  </a:solidFill>
                  <a:latin typeface="Times New Roman" pitchFamily="18" charset="0"/>
                </a:rPr>
                <a:t>Graw</a:t>
              </a:r>
              <a:r>
                <a:rPr lang="en-US" sz="1800" dirty="0">
                  <a:solidFill>
                    <a:srgbClr val="FF0000"/>
                  </a:solidFill>
                  <a:latin typeface="Times New Roman" pitchFamily="18" charset="0"/>
                </a:rPr>
                <a:t> capacitive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200400" y="12700"/>
            <a:ext cx="4881563" cy="2460625"/>
            <a:chOff x="2685" y="1384"/>
            <a:chExt cx="3075" cy="1550"/>
          </a:xfrm>
        </p:grpSpPr>
        <p:graphicFrame>
          <p:nvGraphicFramePr>
            <p:cNvPr id="1027" name="Object 22"/>
            <p:cNvGraphicFramePr>
              <a:graphicFrameLocks noChangeAspect="1"/>
            </p:cNvGraphicFramePr>
            <p:nvPr/>
          </p:nvGraphicFramePr>
          <p:xfrm>
            <a:off x="2685" y="1384"/>
            <a:ext cx="3075" cy="1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9" imgW="11676190" imgH="5885714" progId="PBrush">
                    <p:embed/>
                  </p:oleObj>
                </mc:Choice>
                <mc:Fallback>
                  <p:oleObj name="Bitmap Image" r:id="rId9" imgW="11676190" imgH="5885714" progId="PBrush">
                    <p:embed/>
                    <p:pic>
                      <p:nvPicPr>
                        <p:cNvPr id="1027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5" y="1384"/>
                          <a:ext cx="3075" cy="1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1" name="Text Box 23"/>
            <p:cNvSpPr txBox="1">
              <a:spLocks noChangeAspect="1" noChangeArrowheads="1"/>
            </p:cNvSpPr>
            <p:nvPr/>
          </p:nvSpPr>
          <p:spPr bwMode="auto">
            <a:xfrm>
              <a:off x="4069" y="1537"/>
              <a:ext cx="1076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tx2"/>
                  </a:solidFill>
                  <a:latin typeface="Times New Roman" pitchFamily="18" charset="0"/>
                </a:rPr>
                <a:t>Carbon </a:t>
              </a:r>
              <a:r>
                <a:rPr lang="en-US" sz="2000" dirty="0" err="1">
                  <a:solidFill>
                    <a:schemeClr val="tx2"/>
                  </a:solidFill>
                  <a:latin typeface="Times New Roman" pitchFamily="18" charset="0"/>
                </a:rPr>
                <a:t>hygristor</a:t>
              </a:r>
              <a:endParaRPr lang="en-US" sz="2000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6500" y="2003425"/>
            <a:ext cx="2857500" cy="2187575"/>
            <a:chOff x="2685" y="0"/>
            <a:chExt cx="1800" cy="1378"/>
          </a:xfrm>
        </p:grpSpPr>
        <p:graphicFrame>
          <p:nvGraphicFramePr>
            <p:cNvPr id="1026" name="Object 25"/>
            <p:cNvGraphicFramePr>
              <a:graphicFrameLocks noChangeAspect="1"/>
            </p:cNvGraphicFramePr>
            <p:nvPr/>
          </p:nvGraphicFramePr>
          <p:xfrm>
            <a:off x="2685" y="0"/>
            <a:ext cx="1800" cy="1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11" imgW="10698068" imgH="8190476" progId="PBrush">
                    <p:embed/>
                  </p:oleObj>
                </mc:Choice>
                <mc:Fallback>
                  <p:oleObj name="Bitmap Image" r:id="rId11" imgW="10698068" imgH="8190476" progId="PBrush">
                    <p:embed/>
                    <p:pic>
                      <p:nvPicPr>
                        <p:cNvPr id="1026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5" y="0"/>
                          <a:ext cx="1800" cy="1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0" name="Text Box 26"/>
            <p:cNvSpPr txBox="1">
              <a:spLocks noChangeAspect="1" noChangeArrowheads="1"/>
            </p:cNvSpPr>
            <p:nvPr/>
          </p:nvSpPr>
          <p:spPr bwMode="auto">
            <a:xfrm>
              <a:off x="2877" y="922"/>
              <a:ext cx="1307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tx2"/>
                  </a:solidFill>
                  <a:latin typeface="Times New Roman" pitchFamily="18" charset="0"/>
                </a:rPr>
                <a:t>Goldbeater’s skin</a:t>
              </a:r>
            </a:p>
          </p:txBody>
        </p: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250363" cy="4852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683" name="Oval 3"/>
          <p:cNvSpPr>
            <a:spLocks noChangeArrowheads="1"/>
          </p:cNvSpPr>
          <p:nvPr/>
        </p:nvSpPr>
        <p:spPr bwMode="auto">
          <a:xfrm>
            <a:off x="1143000" y="1676400"/>
            <a:ext cx="7391400" cy="4648200"/>
          </a:xfrm>
          <a:prstGeom prst="ellipse">
            <a:avLst/>
          </a:prstGeom>
          <a:solidFill>
            <a:srgbClr val="FFCC99">
              <a:alpha val="39999"/>
            </a:srgbClr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endParaRPr lang="en-US" sz="2400" b="0">
              <a:solidFill>
                <a:srgbClr val="CC3300"/>
              </a:solidFill>
              <a:latin typeface="Arial" pitchFamily="34" charset="0"/>
            </a:endParaRPr>
          </a:p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Arial" pitchFamily="34" charset="0"/>
              </a:rPr>
              <a:t>Vaisala:  51% (35% in 1993)</a:t>
            </a:r>
          </a:p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Arial" pitchFamily="34" charset="0"/>
              </a:rPr>
              <a:t>VIZ (Sippican): 9%</a:t>
            </a:r>
          </a:p>
        </p:txBody>
      </p:sp>
      <p:sp>
        <p:nvSpPr>
          <p:cNvPr id="327684" name="Oval 4"/>
          <p:cNvSpPr>
            <a:spLocks noChangeArrowheads="1"/>
          </p:cNvSpPr>
          <p:nvPr/>
        </p:nvSpPr>
        <p:spPr bwMode="auto">
          <a:xfrm rot="10800000">
            <a:off x="2439988" y="1965325"/>
            <a:ext cx="4189412" cy="1614488"/>
          </a:xfrm>
          <a:prstGeom prst="ellipse">
            <a:avLst/>
          </a:prstGeom>
          <a:solidFill>
            <a:srgbClr val="CCFFCC">
              <a:alpha val="39999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 eaLnBrk="1" hangingPunct="1"/>
            <a:r>
              <a:rPr lang="en-US" sz="2000">
                <a:latin typeface="Arial" pitchFamily="34" charset="0"/>
              </a:rPr>
              <a:t>~917 stations</a:t>
            </a:r>
          </a:p>
          <a:p>
            <a:pPr algn="ctr" eaLnBrk="1" hangingPunct="1"/>
            <a:r>
              <a:rPr lang="en-US" sz="2000">
                <a:latin typeface="Arial" pitchFamily="34" charset="0"/>
              </a:rPr>
              <a:t>~15 types</a:t>
            </a:r>
          </a:p>
          <a:p>
            <a:pPr algn="ctr" eaLnBrk="1" hangingPunct="1"/>
            <a:r>
              <a:rPr lang="en-US" sz="2000">
                <a:latin typeface="Arial" pitchFamily="34" charset="0"/>
              </a:rPr>
              <a:t>00 and 12 UTC at 2/3 stations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38200" y="30163"/>
            <a:ext cx="7162800" cy="11382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Global radiosonde network</a:t>
            </a:r>
            <a:r>
              <a:rPr lang="en-US" sz="3600" b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en-US" sz="3200" b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(WMO report, July 2007)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3" grpId="0" animBg="1"/>
      <p:bldP spid="3276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tn-number-timeSeri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19200"/>
            <a:ext cx="7467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109458" y="558800"/>
            <a:ext cx="4960012" cy="5847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Number of Radiosonde Stations</a:t>
            </a:r>
          </a:p>
        </p:txBody>
      </p:sp>
      <p:cxnSp>
        <p:nvCxnSpPr>
          <p:cNvPr id="5124" name="Straight Arrow Connector 8"/>
          <p:cNvCxnSpPr>
            <a:cxnSpLocks noChangeShapeType="1"/>
          </p:cNvCxnSpPr>
          <p:nvPr/>
        </p:nvCxnSpPr>
        <p:spPr bwMode="auto">
          <a:xfrm rot="5400000">
            <a:off x="3199607" y="1828006"/>
            <a:ext cx="762000" cy="1587"/>
          </a:xfrm>
          <a:prstGeom prst="straightConnector1">
            <a:avLst/>
          </a:prstGeom>
          <a:noFill/>
          <a:ln w="22225" algn="ctr">
            <a:solidFill>
              <a:schemeClr val="tx2"/>
            </a:solidFill>
            <a:round/>
            <a:headEnd/>
            <a:tailEnd type="arrow" w="med" len="med"/>
          </a:ln>
        </p:spPr>
      </p:cxnSp>
      <p:cxnSp>
        <p:nvCxnSpPr>
          <p:cNvPr id="5125" name="Straight Arrow Connector 9"/>
          <p:cNvCxnSpPr>
            <a:cxnSpLocks noChangeShapeType="1"/>
          </p:cNvCxnSpPr>
          <p:nvPr/>
        </p:nvCxnSpPr>
        <p:spPr bwMode="auto">
          <a:xfrm rot="5400000">
            <a:off x="724694" y="2856706"/>
            <a:ext cx="2819400" cy="1588"/>
          </a:xfrm>
          <a:prstGeom prst="straightConnector1">
            <a:avLst/>
          </a:prstGeom>
          <a:noFill/>
          <a:ln w="22225" algn="ctr">
            <a:solidFill>
              <a:schemeClr val="tx2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762000"/>
            <a:ext cx="3657600" cy="838200"/>
          </a:xfrm>
        </p:spPr>
        <p:txBody>
          <a:bodyPr/>
          <a:lstStyle/>
          <a:p>
            <a:r>
              <a:rPr lang="en-US" sz="3200" b="1" dirty="0">
                <a:latin typeface="Comic Sans MS" pitchFamily="66" charset="0"/>
              </a:rPr>
              <a:t>Examples of discontinuities in DPD time series</a:t>
            </a:r>
          </a:p>
        </p:txBody>
      </p:sp>
      <p:pic>
        <p:nvPicPr>
          <p:cNvPr id="9219" name="Picture 6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"/>
            <a:ext cx="518001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21" name="Text Box 13"/>
          <p:cNvSpPr txBox="1">
            <a:spLocks noChangeArrowheads="1"/>
          </p:cNvSpPr>
          <p:nvPr/>
        </p:nvSpPr>
        <p:spPr bwMode="auto">
          <a:xfrm>
            <a:off x="5486400" y="3276600"/>
            <a:ext cx="3535712" cy="2800767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tx2"/>
                </a:solidFill>
              </a:rPr>
              <a:t>These radiosonde data </a:t>
            </a:r>
          </a:p>
          <a:p>
            <a:pPr algn="l"/>
            <a:r>
              <a:rPr lang="en-US" sz="2800" dirty="0">
                <a:solidFill>
                  <a:schemeClr val="tx2"/>
                </a:solidFill>
              </a:rPr>
              <a:t>have been used in NCEP,</a:t>
            </a:r>
          </a:p>
          <a:p>
            <a:pPr algn="l"/>
            <a:r>
              <a:rPr lang="en-US" sz="2800" dirty="0">
                <a:solidFill>
                  <a:schemeClr val="tx2"/>
                </a:solidFill>
              </a:rPr>
              <a:t>ERA and other </a:t>
            </a:r>
          </a:p>
          <a:p>
            <a:pPr algn="l"/>
            <a:r>
              <a:rPr lang="en-US" sz="2800" dirty="0" err="1">
                <a:solidFill>
                  <a:schemeClr val="tx2"/>
                </a:solidFill>
              </a:rPr>
              <a:t>reanalyses</a:t>
            </a:r>
            <a:r>
              <a:rPr lang="en-US" sz="2800" dirty="0">
                <a:solidFill>
                  <a:schemeClr val="tx2"/>
                </a:solidFill>
              </a:rPr>
              <a:t> and climate </a:t>
            </a:r>
          </a:p>
          <a:p>
            <a:pPr algn="l"/>
            <a:r>
              <a:rPr lang="en-US" sz="2800" dirty="0">
                <a:solidFill>
                  <a:schemeClr val="tx2"/>
                </a:solidFill>
              </a:rPr>
              <a:t>change studies </a:t>
            </a:r>
            <a:r>
              <a:rPr lang="en-US" sz="3200" dirty="0"/>
              <a:t>without </a:t>
            </a:r>
          </a:p>
          <a:p>
            <a:pPr algn="l"/>
            <a:r>
              <a:rPr lang="en-US" sz="3200" dirty="0"/>
              <a:t>adjustments</a:t>
            </a:r>
            <a:r>
              <a:rPr lang="en-US" sz="2800" dirty="0"/>
              <a:t>!</a:t>
            </a:r>
          </a:p>
        </p:txBody>
      </p:sp>
      <p:sp>
        <p:nvSpPr>
          <p:cNvPr id="9221" name="Text Box 15"/>
          <p:cNvSpPr txBox="1">
            <a:spLocks noChangeArrowheads="1"/>
          </p:cNvSpPr>
          <p:nvPr/>
        </p:nvSpPr>
        <p:spPr bwMode="auto">
          <a:xfrm>
            <a:off x="755650" y="3784600"/>
            <a:ext cx="2149475" cy="3968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400mb DPD, Beijing</a:t>
            </a:r>
          </a:p>
        </p:txBody>
      </p:sp>
      <p:sp>
        <p:nvSpPr>
          <p:cNvPr id="9222" name="Text Box 16"/>
          <p:cNvSpPr txBox="1">
            <a:spLocks noChangeArrowheads="1"/>
          </p:cNvSpPr>
          <p:nvPr/>
        </p:nvSpPr>
        <p:spPr bwMode="auto">
          <a:xfrm>
            <a:off x="685800" y="279400"/>
            <a:ext cx="3505200" cy="3968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850mb DPD at a Japanese station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133475" y="257175"/>
            <a:ext cx="4505325" cy="6159500"/>
            <a:chOff x="714" y="162"/>
            <a:chExt cx="2838" cy="3880"/>
          </a:xfrm>
        </p:grpSpPr>
        <p:grpSp>
          <p:nvGrpSpPr>
            <p:cNvPr id="9224" name="Group 14"/>
            <p:cNvGrpSpPr>
              <a:grpSpLocks/>
            </p:cNvGrpSpPr>
            <p:nvPr/>
          </p:nvGrpSpPr>
          <p:grpSpPr bwMode="auto">
            <a:xfrm>
              <a:off x="714" y="162"/>
              <a:ext cx="2268" cy="3858"/>
              <a:chOff x="714" y="162"/>
              <a:chExt cx="2268" cy="3858"/>
            </a:xfrm>
          </p:grpSpPr>
          <p:sp>
            <p:nvSpPr>
              <p:cNvPr id="9230" name="Line 7"/>
              <p:cNvSpPr>
                <a:spLocks noChangeShapeType="1"/>
              </p:cNvSpPr>
              <p:nvPr/>
            </p:nvSpPr>
            <p:spPr bwMode="auto">
              <a:xfrm>
                <a:off x="1332" y="180"/>
                <a:ext cx="0" cy="1728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none" w="med" len="sm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231" name="Line 8"/>
              <p:cNvSpPr>
                <a:spLocks noChangeShapeType="1"/>
              </p:cNvSpPr>
              <p:nvPr/>
            </p:nvSpPr>
            <p:spPr bwMode="auto">
              <a:xfrm>
                <a:off x="2346" y="168"/>
                <a:ext cx="0" cy="1728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none" w="med" len="sm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232" name="Line 9"/>
              <p:cNvSpPr>
                <a:spLocks noChangeShapeType="1"/>
              </p:cNvSpPr>
              <p:nvPr/>
            </p:nvSpPr>
            <p:spPr bwMode="auto">
              <a:xfrm>
                <a:off x="714" y="162"/>
                <a:ext cx="0" cy="1728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none" w="med" len="sm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233" name="Line 10"/>
              <p:cNvSpPr>
                <a:spLocks noChangeShapeType="1"/>
              </p:cNvSpPr>
              <p:nvPr/>
            </p:nvSpPr>
            <p:spPr bwMode="auto">
              <a:xfrm>
                <a:off x="2982" y="162"/>
                <a:ext cx="0" cy="1728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none" w="med" len="sm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234" name="Line 11"/>
              <p:cNvSpPr>
                <a:spLocks noChangeShapeType="1"/>
              </p:cNvSpPr>
              <p:nvPr/>
            </p:nvSpPr>
            <p:spPr bwMode="auto">
              <a:xfrm>
                <a:off x="2886" y="2292"/>
                <a:ext cx="0" cy="1728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none" w="med" len="sm"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9225" name="Text Box 17"/>
            <p:cNvSpPr txBox="1">
              <a:spLocks noChangeArrowheads="1"/>
            </p:cNvSpPr>
            <p:nvPr/>
          </p:nvSpPr>
          <p:spPr bwMode="auto">
            <a:xfrm>
              <a:off x="743" y="1622"/>
              <a:ext cx="561" cy="2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RSII-56</a:t>
              </a:r>
            </a:p>
          </p:txBody>
        </p:sp>
        <p:sp>
          <p:nvSpPr>
            <p:cNvPr id="9226" name="Text Box 18"/>
            <p:cNvSpPr txBox="1">
              <a:spLocks noChangeArrowheads="1"/>
            </p:cNvSpPr>
            <p:nvPr/>
          </p:nvSpPr>
          <p:spPr bwMode="auto">
            <a:xfrm>
              <a:off x="1536" y="1622"/>
              <a:ext cx="561" cy="2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RSII-80</a:t>
              </a:r>
            </a:p>
          </p:txBody>
        </p:sp>
        <p:sp>
          <p:nvSpPr>
            <p:cNvPr id="9227" name="Text Box 19"/>
            <p:cNvSpPr txBox="1">
              <a:spLocks noChangeArrowheads="1"/>
            </p:cNvSpPr>
            <p:nvPr/>
          </p:nvSpPr>
          <p:spPr bwMode="auto">
            <a:xfrm>
              <a:off x="2367" y="1622"/>
              <a:ext cx="590" cy="2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MEIR91</a:t>
              </a:r>
            </a:p>
          </p:txBody>
        </p:sp>
        <p:sp>
          <p:nvSpPr>
            <p:cNvPr id="9228" name="Text Box 20"/>
            <p:cNvSpPr txBox="1">
              <a:spLocks noChangeArrowheads="1"/>
            </p:cNvSpPr>
            <p:nvPr/>
          </p:nvSpPr>
          <p:spPr bwMode="auto">
            <a:xfrm>
              <a:off x="1711" y="3686"/>
              <a:ext cx="1121" cy="2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Goldbeater Skin</a:t>
              </a:r>
            </a:p>
          </p:txBody>
        </p:sp>
        <p:sp>
          <p:nvSpPr>
            <p:cNvPr id="9229" name="Text Box 21"/>
            <p:cNvSpPr txBox="1">
              <a:spLocks noChangeArrowheads="1"/>
            </p:cNvSpPr>
            <p:nvPr/>
          </p:nvSpPr>
          <p:spPr bwMode="auto">
            <a:xfrm>
              <a:off x="2853" y="3600"/>
              <a:ext cx="699" cy="44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 Carbon</a:t>
              </a:r>
            </a:p>
            <a:p>
              <a:r>
                <a:rPr lang="en-US" sz="2000">
                  <a:solidFill>
                    <a:schemeClr val="tx2"/>
                  </a:solidFill>
                </a:rPr>
                <a:t>Hygristor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A3E29CA-EB76-59A2-A42F-24311D8738F4}"/>
              </a:ext>
            </a:extLst>
          </p:cNvPr>
          <p:cNvSpPr txBox="1"/>
          <p:nvPr/>
        </p:nvSpPr>
        <p:spPr>
          <a:xfrm>
            <a:off x="4725786" y="2362200"/>
            <a:ext cx="4646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DPD = Dew Point Depression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47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CD787F00-4AA0-408F-B150-F90B02BE6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5775"/>
            <a:ext cx="51720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2D7B4CD5-BC08-45C6-8D40-676DCAE4A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-15875"/>
            <a:ext cx="45561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Monthly DPD Anomaly Series</a:t>
            </a:r>
          </a:p>
        </p:txBody>
      </p:sp>
      <p:sp>
        <p:nvSpPr>
          <p:cNvPr id="17412" name="Line 6">
            <a:extLst>
              <a:ext uri="{FF2B5EF4-FFF2-40B4-BE49-F238E27FC236}">
                <a16:creationId xmlns:a16="http://schemas.microsoft.com/office/drawing/2014/main" id="{F4F0F971-101A-4567-BD08-BF456A03AB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1524000"/>
            <a:ext cx="6096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413" name="Text Box 7">
            <a:extLst>
              <a:ext uri="{FF2B5EF4-FFF2-40B4-BE49-F238E27FC236}">
                <a16:creationId xmlns:a16="http://schemas.microsoft.com/office/drawing/2014/main" id="{F09797A0-2979-47F5-AA21-5FCD70796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263650"/>
            <a:ext cx="13731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600"/>
              <a:t>Raw data</a:t>
            </a:r>
          </a:p>
        </p:txBody>
      </p:sp>
      <p:sp>
        <p:nvSpPr>
          <p:cNvPr id="17414" name="Line 8">
            <a:extLst>
              <a:ext uri="{FF2B5EF4-FFF2-40B4-BE49-F238E27FC236}">
                <a16:creationId xmlns:a16="http://schemas.microsoft.com/office/drawing/2014/main" id="{3CB35375-73F3-4554-B4A6-10C8CF849F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81650" y="2546350"/>
            <a:ext cx="6096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415" name="Text Box 9">
            <a:extLst>
              <a:ext uri="{FF2B5EF4-FFF2-40B4-BE49-F238E27FC236}">
                <a16:creationId xmlns:a16="http://schemas.microsoft.com/office/drawing/2014/main" id="{3007FFA0-3DD2-4F3C-80B7-259F5107E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2286000"/>
            <a:ext cx="19573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600"/>
              <a:t>Homogenized</a:t>
            </a:r>
          </a:p>
        </p:txBody>
      </p:sp>
      <p:sp>
        <p:nvSpPr>
          <p:cNvPr id="17416" name="Line 10">
            <a:extLst>
              <a:ext uri="{FF2B5EF4-FFF2-40B4-BE49-F238E27FC236}">
                <a16:creationId xmlns:a16="http://schemas.microsoft.com/office/drawing/2014/main" id="{B3F48454-96AC-4A44-95BD-E741C243F0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4724400"/>
            <a:ext cx="6096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417" name="Text Box 11">
            <a:extLst>
              <a:ext uri="{FF2B5EF4-FFF2-40B4-BE49-F238E27FC236}">
                <a16:creationId xmlns:a16="http://schemas.microsoft.com/office/drawing/2014/main" id="{B30DDF6D-8A48-4888-BFE6-1FF737946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464050"/>
            <a:ext cx="13731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600"/>
              <a:t>Raw data</a:t>
            </a:r>
          </a:p>
        </p:txBody>
      </p:sp>
      <p:sp>
        <p:nvSpPr>
          <p:cNvPr id="17418" name="Line 12">
            <a:extLst>
              <a:ext uri="{FF2B5EF4-FFF2-40B4-BE49-F238E27FC236}">
                <a16:creationId xmlns:a16="http://schemas.microsoft.com/office/drawing/2014/main" id="{F05C1F46-6D6F-4FE5-A5BD-EBE4E0CA0C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5715000"/>
            <a:ext cx="6096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419" name="Text Box 13">
            <a:extLst>
              <a:ext uri="{FF2B5EF4-FFF2-40B4-BE49-F238E27FC236}">
                <a16:creationId xmlns:a16="http://schemas.microsoft.com/office/drawing/2014/main" id="{721029B7-4AE2-41AF-985C-AB85F2969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454650"/>
            <a:ext cx="19573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600"/>
              <a:t>Homogenized</a:t>
            </a:r>
          </a:p>
        </p:txBody>
      </p:sp>
      <p:sp>
        <p:nvSpPr>
          <p:cNvPr id="17420" name="Text Box 14">
            <a:extLst>
              <a:ext uri="{FF2B5EF4-FFF2-40B4-BE49-F238E27FC236}">
                <a16:creationId xmlns:a16="http://schemas.microsoft.com/office/drawing/2014/main" id="{DEC80AD4-0750-4ECD-8528-B0D78DF50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76313"/>
            <a:ext cx="10223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200">
                <a:solidFill>
                  <a:schemeClr val="tx2"/>
                </a:solidFill>
              </a:rPr>
              <a:t>Surface</a:t>
            </a:r>
          </a:p>
        </p:txBody>
      </p:sp>
      <p:sp>
        <p:nvSpPr>
          <p:cNvPr id="17421" name="Text Box 15">
            <a:extLst>
              <a:ext uri="{FF2B5EF4-FFF2-40B4-BE49-F238E27FC236}">
                <a16:creationId xmlns:a16="http://schemas.microsoft.com/office/drawing/2014/main" id="{CCD160CA-75AA-4967-9718-6CAFC5C50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297363"/>
            <a:ext cx="908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marL="742950" indent="-28575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200">
                <a:solidFill>
                  <a:schemeClr val="tx2"/>
                </a:solidFill>
              </a:rPr>
              <a:t>700mb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8767F-7B26-4A42-928B-91143EAA9D8E}"/>
              </a:ext>
            </a:extLst>
          </p:cNvPr>
          <p:cNvSpPr txBox="1"/>
          <p:nvPr/>
        </p:nvSpPr>
        <p:spPr>
          <a:xfrm>
            <a:off x="6324600" y="6367046"/>
            <a:ext cx="2819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Dai et al. (2011, J. Climate)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q-700mb-trend-1973-2008-r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4065" y="120144"/>
            <a:ext cx="3891935" cy="666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235803"/>
            <a:ext cx="1967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700mb q Trend</a:t>
            </a:r>
          </a:p>
          <a:p>
            <a:r>
              <a:rPr lang="en-US" sz="2400" dirty="0">
                <a:solidFill>
                  <a:schemeClr val="tx2"/>
                </a:solidFill>
              </a:rPr>
              <a:t>1973-2008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6521" y="523220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Raw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221" y="1981200"/>
            <a:ext cx="15905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Sampling </a:t>
            </a:r>
          </a:p>
          <a:p>
            <a:r>
              <a:rPr lang="en-US" sz="2800" dirty="0"/>
              <a:t>corrected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6521" y="3810000"/>
            <a:ext cx="211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Homogenized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6521" y="5496580"/>
            <a:ext cx="228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ERA40+Interim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64D0A-5748-48F2-8F95-359355BE2A4C}"/>
              </a:ext>
            </a:extLst>
          </p:cNvPr>
          <p:cNvSpPr txBox="1"/>
          <p:nvPr/>
        </p:nvSpPr>
        <p:spPr>
          <a:xfrm>
            <a:off x="6324600" y="6367046"/>
            <a:ext cx="2819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Dai et al. (2011, J. Climate)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524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Other Types of Measurements </a:t>
            </a:r>
            <a:endParaRPr lang="en-US" sz="32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345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8580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18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891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Satellite remote sensing</a:t>
            </a:r>
            <a:r>
              <a:rPr lang="en-US" sz="2400" b="1" kern="0" dirty="0">
                <a:latin typeface="Microsoft Sans Serif" pitchFamily="34" charset="0"/>
              </a:rPr>
              <a:t>: a spectrometer onboard a satellite can measure the amount of radiation from the atmosphere absorbed by H</a:t>
            </a:r>
            <a:r>
              <a:rPr lang="en-US" sz="2400" b="1" kern="0" baseline="-25000" dirty="0">
                <a:latin typeface="Microsoft Sans Serif" pitchFamily="34" charset="0"/>
              </a:rPr>
              <a:t>2</a:t>
            </a:r>
            <a:r>
              <a:rPr lang="en-US" sz="2400" b="1" kern="0" dirty="0">
                <a:latin typeface="Microsoft Sans Serif" pitchFamily="34" charset="0"/>
              </a:rPr>
              <a:t>O, from which the water vapor content can be derived. Started from the 1980s. Most reliable since ~2000.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Advantages: near-global coverage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Disadvantages: poor vertical resolution, coarse horizontal resolution, contamination by clouds, etc.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endParaRPr lang="en-US" sz="24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41986" name="Picture 2" descr="http://www.espere.net/Germany/schooljpggif/sciamachyscet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5425" y="4038600"/>
            <a:ext cx="5514975" cy="268894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Other Types of Measurements </a:t>
            </a:r>
            <a:endParaRPr lang="en-US" sz="32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345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8580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19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891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200" b="1" kern="0" dirty="0">
                <a:solidFill>
                  <a:schemeClr val="tx2"/>
                </a:solidFill>
                <a:latin typeface="Microsoft Sans Serif" pitchFamily="34" charset="0"/>
              </a:rPr>
              <a:t>GPS measurements</a:t>
            </a:r>
            <a:r>
              <a:rPr lang="en-US" sz="2200" b="1" kern="0" dirty="0">
                <a:latin typeface="Microsoft Sans Serif" pitchFamily="34" charset="0"/>
              </a:rPr>
              <a:t>: radio signals from GPS and other navigational satellites are delayed by atmospheric water vapor. This time delay is a function of PW and is used to derive PW.  Only available </a:t>
            </a:r>
            <a:r>
              <a:rPr lang="en-US" sz="2200" b="1" kern="0">
                <a:latin typeface="Microsoft Sans Serif" pitchFamily="34" charset="0"/>
              </a:rPr>
              <a:t>since </a:t>
            </a:r>
            <a:r>
              <a:rPr lang="en-US" sz="2200" b="1" kern="0">
                <a:latin typeface="Microsoft Sans Serif" pitchFamily="34" charset="0"/>
                <a:sym typeface="Symbol"/>
              </a:rPr>
              <a:t></a:t>
            </a:r>
            <a:r>
              <a:rPr lang="en-US" sz="2200" b="1" kern="0">
                <a:latin typeface="Microsoft Sans Serif" pitchFamily="34" charset="0"/>
              </a:rPr>
              <a:t>1997 </a:t>
            </a:r>
            <a:r>
              <a:rPr lang="en-US" sz="2200" b="1" kern="0" dirty="0">
                <a:latin typeface="Microsoft Sans Serif" pitchFamily="34" charset="0"/>
              </a:rPr>
              <a:t>at a few hundred sites.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endParaRPr lang="en-US" sz="24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156674" name="Picture 2" descr="Fig01-color"/>
          <p:cNvPicPr>
            <a:picLocks noChangeAspect="1" noChangeArrowheads="1"/>
          </p:cNvPicPr>
          <p:nvPr/>
        </p:nvPicPr>
        <p:blipFill>
          <a:blip r:embed="rId3" cstate="print"/>
          <a:srcRect l="2727" r="-1021" b="56335"/>
          <a:stretch>
            <a:fillRect/>
          </a:stretch>
        </p:blipFill>
        <p:spPr bwMode="auto">
          <a:xfrm>
            <a:off x="685800" y="2429996"/>
            <a:ext cx="7848600" cy="442800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95400" y="63246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Wang et al. 2007, JGR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057400" y="4773824"/>
            <a:ext cx="1143000" cy="591066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74662"/>
            <a:ext cx="9144000" cy="165893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A ATM551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, Lecture #11</a:t>
            </a:r>
            <a:br>
              <a:rPr lang="en-US" sz="3200" b="1" dirty="0">
                <a:latin typeface="Arial" charset="0"/>
                <a:cs typeface="Times New Roman" pitchFamily="18" charset="0"/>
              </a:rPr>
            </a:br>
            <a:br>
              <a:rPr lang="en-US" sz="3200" b="1" dirty="0">
                <a:latin typeface="Arial" charset="0"/>
                <a:cs typeface="Times New Roman" pitchFamily="18" charset="0"/>
              </a:rPr>
            </a:br>
            <a:r>
              <a:rPr lang="en-US" sz="3600" b="1" dirty="0">
                <a:latin typeface="Arial" charset="0"/>
                <a:cs typeface="Times New Roman" pitchFamily="18" charset="0"/>
              </a:rPr>
              <a:t>Water Vapor, Clouds, and Aerosols</a:t>
            </a:r>
            <a:endParaRPr lang="en-US" sz="36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04800" y="1752600"/>
            <a:ext cx="8410575" cy="5257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800" b="1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8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Reading Assignment: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Chapter 10 of Hartmann GPC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And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20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Held, I. and B. </a:t>
            </a:r>
            <a:r>
              <a:rPr lang="en-US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Soden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2000: Water vapor feedback and global warming. </a:t>
            </a:r>
            <a:r>
              <a:rPr lang="en-US" sz="16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Annu</a:t>
            </a:r>
            <a:r>
              <a:rPr lang="en-US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Rev. Energy Environ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 25:441–75.</a:t>
            </a:r>
          </a:p>
          <a:p>
            <a:pPr algn="just">
              <a:lnSpc>
                <a:spcPct val="80000"/>
              </a:lnSpc>
              <a:buNone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Wang, J. A. Dai, C. Mears, and L. Zhang, 2016: Global water vapor trend from 1988-2011 and its diurnal asymmetry based on GPS, radiosonde, and microwave satellite measurements. </a:t>
            </a:r>
            <a:r>
              <a:rPr lang="en-US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J. Climate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29, 5205-5222. DOI: http://dx.doi.org/10.1175/JCLI-D-15-0485.1.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000" dirty="0">
              <a:latin typeface="Arial Narrow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CLI3816f03.eps"/>
          <p:cNvPicPr>
            <a:picLocks noChangeAspect="1"/>
          </p:cNvPicPr>
          <p:nvPr/>
        </p:nvPicPr>
        <p:blipFill>
          <a:blip r:embed="rId2" cstate="print"/>
          <a:srcRect b="75555"/>
          <a:stretch>
            <a:fillRect/>
          </a:stretch>
        </p:blipFill>
        <p:spPr>
          <a:xfrm>
            <a:off x="152400" y="818606"/>
            <a:ext cx="6397711" cy="261039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 descr="JCLI3816f03.eps"/>
          <p:cNvPicPr>
            <a:picLocks noChangeAspect="1"/>
          </p:cNvPicPr>
          <p:nvPr/>
        </p:nvPicPr>
        <p:blipFill>
          <a:blip r:embed="rId2" cstate="print"/>
          <a:srcRect t="50000" b="25556"/>
          <a:stretch>
            <a:fillRect/>
          </a:stretch>
        </p:blipFill>
        <p:spPr>
          <a:xfrm>
            <a:off x="155489" y="3561806"/>
            <a:ext cx="6397711" cy="261039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Surface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Specific Humidity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Distribution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64008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Dai 2006, </a:t>
            </a:r>
            <a:r>
              <a:rPr lang="en-US" sz="1600" dirty="0" err="1">
                <a:latin typeface="+mj-lt"/>
              </a:rPr>
              <a:t>JClim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1705" y="1349276"/>
            <a:ext cx="2762295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b="1" dirty="0"/>
              <a:t> Decreases with lat.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Zonal variations too</a:t>
            </a:r>
          </a:p>
          <a:p>
            <a:pPr algn="l">
              <a:buFont typeface="Arial" pitchFamily="34" charset="0"/>
              <a:buChar char="•"/>
            </a:pPr>
            <a:endParaRPr lang="en-US" sz="2400" b="1" dirty="0">
              <a:solidFill>
                <a:schemeClr val="tx2"/>
              </a:solidFill>
            </a:endParaRP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Controls: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Surface </a:t>
            </a:r>
            <a:r>
              <a:rPr lang="en-US" sz="2400" b="1" dirty="0" err="1"/>
              <a:t>Tair</a:t>
            </a:r>
            <a:endParaRPr lang="en-US" sz="2400" b="1" dirty="0"/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Surface RH</a:t>
            </a:r>
          </a:p>
          <a:p>
            <a:pPr algn="l">
              <a:buFont typeface="Arial" pitchFamily="34" charset="0"/>
              <a:buChar char="•"/>
            </a:pPr>
            <a:endParaRPr lang="en-US" sz="2400" b="1" dirty="0"/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Unit: g/kg</a:t>
            </a:r>
          </a:p>
          <a:p>
            <a:pPr algn="l">
              <a:buFont typeface="Arial" pitchFamily="34" charset="0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From surface obs.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Surface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Relative Humidity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Distribution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0" y="64008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Dai 2006, </a:t>
            </a:r>
            <a:r>
              <a:rPr lang="en-US" sz="1600" dirty="0" err="1">
                <a:latin typeface="+mj-lt"/>
              </a:rPr>
              <a:t>JClim</a:t>
            </a:r>
            <a:endParaRPr lang="en-US" sz="1600" dirty="0">
              <a:latin typeface="+mj-lt"/>
            </a:endParaRPr>
          </a:p>
        </p:txBody>
      </p:sp>
      <p:pic>
        <p:nvPicPr>
          <p:cNvPr id="6" name="Picture 5" descr="JCLI3816f04.eps"/>
          <p:cNvPicPr>
            <a:picLocks noChangeAspect="1"/>
          </p:cNvPicPr>
          <p:nvPr/>
        </p:nvPicPr>
        <p:blipFill>
          <a:blip r:embed="rId2" cstate="print"/>
          <a:srcRect b="34431"/>
          <a:stretch>
            <a:fillRect/>
          </a:stretch>
        </p:blipFill>
        <p:spPr>
          <a:xfrm>
            <a:off x="12356" y="762000"/>
            <a:ext cx="6553200" cy="539530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6381705" y="1349276"/>
            <a:ext cx="280237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b="1" dirty="0"/>
              <a:t> Fairly constant over</a:t>
            </a:r>
          </a:p>
          <a:p>
            <a:pPr algn="l"/>
            <a:r>
              <a:rPr lang="en-US" sz="2400" b="1" dirty="0"/>
              <a:t>  oceans (78-82%)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Lower  over deserts</a:t>
            </a:r>
          </a:p>
          <a:p>
            <a:pPr algn="l"/>
            <a:r>
              <a:rPr lang="en-US" sz="2400" b="1" dirty="0"/>
              <a:t>  (30-50%)</a:t>
            </a:r>
          </a:p>
          <a:p>
            <a:pPr algn="l"/>
            <a:endParaRPr lang="en-US" sz="2400" b="1" dirty="0">
              <a:solidFill>
                <a:schemeClr val="tx2"/>
              </a:solidFill>
            </a:endParaRP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Controls: 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/>
              <a:t>Not well-understood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Local E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Vertical mixing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Wind direction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 Why 80%, not 60 or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 90% over oceans?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Arial" charset="0"/>
                <a:ea typeface="SimSun" pitchFamily="2" charset="-122"/>
                <a:cs typeface="+mj-cs"/>
              </a:rPr>
              <a:t>Atmospheric</a:t>
            </a:r>
            <a:r>
              <a:rPr lang="en-US" sz="32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Specific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Humidity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Distribution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64008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Dai 2001, </a:t>
            </a:r>
            <a:r>
              <a:rPr lang="en-US" sz="1600" dirty="0" err="1">
                <a:latin typeface="+mj-lt"/>
              </a:rPr>
              <a:t>JClim</a:t>
            </a:r>
            <a:endParaRPr lang="en-US" sz="1600" dirty="0">
              <a:latin typeface="+mj-lt"/>
            </a:endParaRPr>
          </a:p>
        </p:txBody>
      </p:sp>
      <p:pic>
        <p:nvPicPr>
          <p:cNvPr id="7" name="Picture 6" descr="tmp.png"/>
          <p:cNvPicPr>
            <a:picLocks noChangeAspect="1"/>
          </p:cNvPicPr>
          <p:nvPr/>
        </p:nvPicPr>
        <p:blipFill>
          <a:blip r:embed="rId2" cstate="print"/>
          <a:srcRect l="50040"/>
          <a:stretch>
            <a:fillRect/>
          </a:stretch>
        </p:blipFill>
        <p:spPr>
          <a:xfrm>
            <a:off x="76200" y="762000"/>
            <a:ext cx="4876800" cy="5938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0" y="1143000"/>
            <a:ext cx="4191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b="1" dirty="0"/>
              <a:t> q decreases with height as T</a:t>
            </a:r>
          </a:p>
          <a:p>
            <a:pPr algn="l"/>
            <a:r>
              <a:rPr lang="en-US" sz="2400" b="1" dirty="0"/>
              <a:t>   and RH decreases with height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q decreases with latitude</a:t>
            </a:r>
          </a:p>
          <a:p>
            <a:pPr algn="l"/>
            <a:endParaRPr lang="en-US" sz="2400" b="1" dirty="0"/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>
                <a:solidFill>
                  <a:schemeClr val="tx2"/>
                </a:solidFill>
              </a:rPr>
              <a:t>q is conserved in air mass 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 without precipitation, so q is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 the same during subsidence 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 in the subtropics .</a:t>
            </a:r>
          </a:p>
          <a:p>
            <a:pPr algn="l"/>
            <a:endParaRPr lang="en-US" sz="2400" b="1" dirty="0">
              <a:solidFill>
                <a:schemeClr val="tx2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 Thus, upper tropospheric         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and </a:t>
            </a:r>
            <a:r>
              <a:rPr lang="en-US" sz="2400" b="1" dirty="0" err="1">
                <a:solidFill>
                  <a:schemeClr val="tx2"/>
                </a:solidFill>
              </a:rPr>
              <a:t>stratrospheric</a:t>
            </a:r>
            <a:r>
              <a:rPr lang="en-US" sz="2400" b="1" dirty="0">
                <a:solidFill>
                  <a:schemeClr val="tx2"/>
                </a:solidFill>
              </a:rPr>
              <a:t> q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is controlled by the q at    </a:t>
            </a:r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  the last saturation.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Arial" charset="0"/>
                <a:ea typeface="SimSun" pitchFamily="2" charset="-122"/>
                <a:cs typeface="+mj-cs"/>
              </a:rPr>
              <a:t>Atmospheric</a:t>
            </a:r>
            <a:r>
              <a:rPr lang="en-US" sz="32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Relative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Humidity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Distribution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6519446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+mj-lt"/>
              </a:rPr>
              <a:t>Peixoto</a:t>
            </a:r>
            <a:r>
              <a:rPr lang="en-US" sz="1400" dirty="0">
                <a:latin typeface="+mj-lt"/>
              </a:rPr>
              <a:t> and </a:t>
            </a:r>
            <a:r>
              <a:rPr lang="en-US" sz="1400" dirty="0" err="1">
                <a:latin typeface="+mj-lt"/>
              </a:rPr>
              <a:t>Oort</a:t>
            </a:r>
            <a:r>
              <a:rPr lang="en-US" sz="1400" dirty="0">
                <a:latin typeface="+mj-lt"/>
              </a:rPr>
              <a:t>  (1996)</a:t>
            </a:r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5629275" cy="607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638800" y="613112"/>
            <a:ext cx="36576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1" dirty="0"/>
              <a:t> RH decreases with height</a:t>
            </a:r>
          </a:p>
          <a:p>
            <a:pPr algn="l"/>
            <a:r>
              <a:rPr lang="en-US" sz="2000" b="1" dirty="0"/>
              <a:t>   </a:t>
            </a:r>
            <a:r>
              <a:rPr lang="en-US" sz="2000" b="1" dirty="0">
                <a:solidFill>
                  <a:schemeClr val="tx2"/>
                </a:solidFill>
              </a:rPr>
              <a:t>(why</a:t>
            </a:r>
            <a:r>
              <a:rPr lang="en-US" sz="2000" b="1" dirty="0"/>
              <a:t>?) from ~76% at </a:t>
            </a:r>
            <a:r>
              <a:rPr lang="en-US" sz="2000" b="1" dirty="0" err="1"/>
              <a:t>sfc</a:t>
            </a:r>
            <a:endParaRPr lang="en-US" sz="2000" b="1" dirty="0"/>
          </a:p>
          <a:p>
            <a:pPr algn="l"/>
            <a:r>
              <a:rPr lang="en-US" sz="2000" b="1" dirty="0"/>
              <a:t>   to 30-50% at 500mb. </a:t>
            </a:r>
          </a:p>
          <a:p>
            <a:pPr algn="l"/>
            <a:endParaRPr lang="en-US" sz="2000" b="1" dirty="0"/>
          </a:p>
          <a:p>
            <a:pPr algn="l">
              <a:buFont typeface="Arial" pitchFamily="34" charset="0"/>
              <a:buChar char="•"/>
            </a:pPr>
            <a:r>
              <a:rPr lang="en-US" sz="2000" b="1" dirty="0"/>
              <a:t>  RH is lower in the subtropics</a:t>
            </a:r>
          </a:p>
          <a:p>
            <a:pPr algn="l"/>
            <a:r>
              <a:rPr lang="en-US" sz="2000" b="1" dirty="0"/>
              <a:t>    but higher in the tropics</a:t>
            </a:r>
          </a:p>
          <a:p>
            <a:pPr algn="l"/>
            <a:r>
              <a:rPr lang="en-US" sz="2000" b="1" dirty="0"/>
              <a:t>    (</a:t>
            </a:r>
            <a:r>
              <a:rPr lang="en-US" sz="2000" b="1" dirty="0">
                <a:solidFill>
                  <a:schemeClr val="tx2"/>
                </a:solidFill>
              </a:rPr>
              <a:t>why?</a:t>
            </a:r>
            <a:r>
              <a:rPr lang="en-US" sz="2000" b="1" dirty="0"/>
              <a:t>)</a:t>
            </a:r>
          </a:p>
          <a:p>
            <a:pPr algn="l"/>
            <a:endParaRPr lang="en-US" sz="2000" b="1" dirty="0"/>
          </a:p>
          <a:p>
            <a:pPr algn="l">
              <a:buFont typeface="Arial" pitchFamily="34" charset="0"/>
              <a:buChar char="•"/>
            </a:pPr>
            <a:r>
              <a:rPr lang="en-US" sz="2000" b="1" dirty="0"/>
              <a:t>  RH is well-below saturation in</a:t>
            </a:r>
          </a:p>
          <a:p>
            <a:pPr algn="l"/>
            <a:r>
              <a:rPr lang="en-US" sz="2000" b="1" dirty="0"/>
              <a:t>    the upper troposphere</a:t>
            </a:r>
          </a:p>
          <a:p>
            <a:pPr algn="l"/>
            <a:endParaRPr lang="en-US" sz="2000" b="1" dirty="0"/>
          </a:p>
          <a:p>
            <a:pPr algn="l">
              <a:buFont typeface="Arial" pitchFamily="34" charset="0"/>
              <a:buChar char="•"/>
            </a:pPr>
            <a:r>
              <a:rPr lang="en-US" sz="2000" b="1" dirty="0"/>
              <a:t>  Tropical deep convection </a:t>
            </a:r>
          </a:p>
          <a:p>
            <a:pPr algn="l"/>
            <a:r>
              <a:rPr lang="en-US" sz="2000" b="1" dirty="0"/>
              <a:t>    transports surface moisture        </a:t>
            </a:r>
          </a:p>
          <a:p>
            <a:pPr algn="l"/>
            <a:r>
              <a:rPr lang="en-US" sz="2000" b="1" dirty="0"/>
              <a:t>    to the upper levels</a:t>
            </a:r>
          </a:p>
          <a:p>
            <a:pPr algn="l"/>
            <a:endParaRPr lang="en-US" sz="2000" b="1" dirty="0"/>
          </a:p>
          <a:p>
            <a:pPr algn="l">
              <a:buFont typeface="Arial" pitchFamily="34" charset="0"/>
              <a:buChar char="•"/>
            </a:pPr>
            <a:r>
              <a:rPr lang="en-US" sz="2000" b="1" dirty="0"/>
              <a:t>  Upper-level q (and RH) is </a:t>
            </a:r>
          </a:p>
          <a:p>
            <a:pPr algn="l"/>
            <a:r>
              <a:rPr lang="en-US" sz="2000" b="1" dirty="0"/>
              <a:t>    critical for greenhouse effect</a:t>
            </a:r>
          </a:p>
          <a:p>
            <a:pPr algn="l"/>
            <a:r>
              <a:rPr lang="en-US" sz="2000" b="1" dirty="0"/>
              <a:t>    but the controls of this RH </a:t>
            </a:r>
          </a:p>
          <a:p>
            <a:pPr algn="l"/>
            <a:r>
              <a:rPr lang="en-US" sz="2000" b="1" dirty="0"/>
              <a:t>    are not well understood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11411" y="979565"/>
            <a:ext cx="1452948" cy="1051034"/>
            <a:chOff x="1711411" y="979565"/>
            <a:chExt cx="1452948" cy="1051034"/>
          </a:xfrm>
        </p:grpSpPr>
        <p:grpSp>
          <p:nvGrpSpPr>
            <p:cNvPr id="9" name="Group 8"/>
            <p:cNvGrpSpPr/>
            <p:nvPr/>
          </p:nvGrpSpPr>
          <p:grpSpPr>
            <a:xfrm>
              <a:off x="1711411" y="1210962"/>
              <a:ext cx="1452948" cy="604451"/>
              <a:chOff x="1863811" y="1210962"/>
              <a:chExt cx="1452948" cy="604451"/>
            </a:xfrm>
          </p:grpSpPr>
          <p:sp>
            <p:nvSpPr>
              <p:cNvPr id="7" name="Freeform 6"/>
              <p:cNvSpPr/>
              <p:nvPr/>
            </p:nvSpPr>
            <p:spPr bwMode="auto">
              <a:xfrm>
                <a:off x="1863811" y="1210962"/>
                <a:ext cx="230659" cy="599303"/>
              </a:xfrm>
              <a:custGeom>
                <a:avLst/>
                <a:gdLst>
                  <a:gd name="connsiteX0" fmla="*/ 230659 w 230659"/>
                  <a:gd name="connsiteY0" fmla="*/ 0 h 599303"/>
                  <a:gd name="connsiteX1" fmla="*/ 162697 w 230659"/>
                  <a:gd name="connsiteY1" fmla="*/ 197708 h 599303"/>
                  <a:gd name="connsiteX2" fmla="*/ 88557 w 230659"/>
                  <a:gd name="connsiteY2" fmla="*/ 376881 h 599303"/>
                  <a:gd name="connsiteX3" fmla="*/ 14416 w 230659"/>
                  <a:gd name="connsiteY3" fmla="*/ 537519 h 599303"/>
                  <a:gd name="connsiteX4" fmla="*/ 2059 w 230659"/>
                  <a:gd name="connsiteY4" fmla="*/ 599303 h 599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659" h="599303">
                    <a:moveTo>
                      <a:pt x="230659" y="0"/>
                    </a:moveTo>
                    <a:cubicBezTo>
                      <a:pt x="208520" y="67447"/>
                      <a:pt x="186381" y="134895"/>
                      <a:pt x="162697" y="197708"/>
                    </a:cubicBezTo>
                    <a:cubicBezTo>
                      <a:pt x="139013" y="260522"/>
                      <a:pt x="113271" y="320246"/>
                      <a:pt x="88557" y="376881"/>
                    </a:cubicBezTo>
                    <a:cubicBezTo>
                      <a:pt x="63843" y="433516"/>
                      <a:pt x="28832" y="500449"/>
                      <a:pt x="14416" y="537519"/>
                    </a:cubicBezTo>
                    <a:cubicBezTo>
                      <a:pt x="0" y="574589"/>
                      <a:pt x="1029" y="586946"/>
                      <a:pt x="2059" y="599303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3089189" y="1223319"/>
                <a:ext cx="227570" cy="592094"/>
              </a:xfrm>
              <a:custGeom>
                <a:avLst/>
                <a:gdLst>
                  <a:gd name="connsiteX0" fmla="*/ 0 w 227570"/>
                  <a:gd name="connsiteY0" fmla="*/ 0 h 592094"/>
                  <a:gd name="connsiteX1" fmla="*/ 67962 w 227570"/>
                  <a:gd name="connsiteY1" fmla="*/ 216243 h 592094"/>
                  <a:gd name="connsiteX2" fmla="*/ 105033 w 227570"/>
                  <a:gd name="connsiteY2" fmla="*/ 376881 h 592094"/>
                  <a:gd name="connsiteX3" fmla="*/ 210065 w 227570"/>
                  <a:gd name="connsiteY3" fmla="*/ 562232 h 592094"/>
                  <a:gd name="connsiteX4" fmla="*/ 210065 w 227570"/>
                  <a:gd name="connsiteY4" fmla="*/ 556054 h 592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570" h="592094">
                    <a:moveTo>
                      <a:pt x="0" y="0"/>
                    </a:moveTo>
                    <a:cubicBezTo>
                      <a:pt x="25228" y="76715"/>
                      <a:pt x="50457" y="153430"/>
                      <a:pt x="67962" y="216243"/>
                    </a:cubicBezTo>
                    <a:cubicBezTo>
                      <a:pt x="85467" y="279056"/>
                      <a:pt x="81349" y="319216"/>
                      <a:pt x="105033" y="376881"/>
                    </a:cubicBezTo>
                    <a:cubicBezTo>
                      <a:pt x="128717" y="434546"/>
                      <a:pt x="192560" y="532370"/>
                      <a:pt x="210065" y="562232"/>
                    </a:cubicBezTo>
                    <a:cubicBezTo>
                      <a:pt x="227570" y="592094"/>
                      <a:pt x="218817" y="574074"/>
                      <a:pt x="210065" y="556054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itchFamily="34" charset="0"/>
                </a:endParaRPr>
              </a:p>
            </p:txBody>
          </p:sp>
        </p:grpSp>
        <p:sp>
          <p:nvSpPr>
            <p:cNvPr id="11" name="Freeform 10"/>
            <p:cNvSpPr/>
            <p:nvPr/>
          </p:nvSpPr>
          <p:spPr bwMode="auto">
            <a:xfrm>
              <a:off x="2408971" y="979565"/>
              <a:ext cx="47296" cy="1051034"/>
            </a:xfrm>
            <a:custGeom>
              <a:avLst/>
              <a:gdLst>
                <a:gd name="connsiteX0" fmla="*/ 0 w 47296"/>
                <a:gd name="connsiteY0" fmla="*/ 1051034 h 1051034"/>
                <a:gd name="connsiteX1" fmla="*/ 6306 w 47296"/>
                <a:gd name="connsiteY1" fmla="*/ 798785 h 1051034"/>
                <a:gd name="connsiteX2" fmla="*/ 25225 w 47296"/>
                <a:gd name="connsiteY2" fmla="*/ 552843 h 1051034"/>
                <a:gd name="connsiteX3" fmla="*/ 44143 w 47296"/>
                <a:gd name="connsiteY3" fmla="*/ 79878 h 1051034"/>
                <a:gd name="connsiteX4" fmla="*/ 44143 w 47296"/>
                <a:gd name="connsiteY4" fmla="*/ 73572 h 1051034"/>
                <a:gd name="connsiteX5" fmla="*/ 44143 w 47296"/>
                <a:gd name="connsiteY5" fmla="*/ 73572 h 105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96" h="1051034">
                  <a:moveTo>
                    <a:pt x="0" y="1051034"/>
                  </a:moveTo>
                  <a:cubicBezTo>
                    <a:pt x="1051" y="966425"/>
                    <a:pt x="2102" y="881817"/>
                    <a:pt x="6306" y="798785"/>
                  </a:cubicBezTo>
                  <a:cubicBezTo>
                    <a:pt x="10510" y="715753"/>
                    <a:pt x="18919" y="672661"/>
                    <a:pt x="25225" y="552843"/>
                  </a:cubicBezTo>
                  <a:cubicBezTo>
                    <a:pt x="31531" y="433025"/>
                    <a:pt x="40990" y="159756"/>
                    <a:pt x="44143" y="79878"/>
                  </a:cubicBezTo>
                  <a:cubicBezTo>
                    <a:pt x="47296" y="0"/>
                    <a:pt x="44143" y="73572"/>
                    <a:pt x="44143" y="73572"/>
                  </a:cubicBezTo>
                  <a:lnTo>
                    <a:pt x="44143" y="73572"/>
                  </a:lnTo>
                </a:path>
              </a:pathLst>
            </a:cu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152400" y="-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Arial" charset="0"/>
                <a:ea typeface="SimSun" pitchFamily="2" charset="-122"/>
                <a:cs typeface="+mj-cs"/>
              </a:rPr>
              <a:t>500mb </a:t>
            </a:r>
            <a:r>
              <a:rPr lang="en-US" sz="32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Relative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Humidity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Distribution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64770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+mj-lt"/>
              </a:rPr>
              <a:t>Peixoto</a:t>
            </a:r>
            <a:r>
              <a:rPr lang="en-US" sz="1400" dirty="0">
                <a:latin typeface="+mj-lt"/>
              </a:rPr>
              <a:t> and </a:t>
            </a:r>
            <a:r>
              <a:rPr lang="en-US" sz="1400" dirty="0" err="1">
                <a:latin typeface="+mj-lt"/>
              </a:rPr>
              <a:t>Oort</a:t>
            </a:r>
            <a:r>
              <a:rPr lang="en-US" sz="1400" dirty="0">
                <a:latin typeface="+mj-lt"/>
              </a:rPr>
              <a:t> (1996)</a:t>
            </a:r>
          </a:p>
        </p:txBody>
      </p:sp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81000"/>
            <a:ext cx="4876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324600" y="2438400"/>
            <a:ext cx="266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/>
              <a:t>Low RH over the </a:t>
            </a:r>
          </a:p>
          <a:p>
            <a:pPr algn="l"/>
            <a:r>
              <a:rPr lang="en-US" sz="2400" b="1" dirty="0"/>
              <a:t>subtropics and </a:t>
            </a:r>
          </a:p>
          <a:p>
            <a:pPr algn="l"/>
            <a:r>
              <a:rPr lang="en-US" sz="2400" b="1" dirty="0"/>
              <a:t>high RH at high-lat.       </a:t>
            </a:r>
          </a:p>
          <a:p>
            <a:pPr algn="l"/>
            <a:r>
              <a:rPr lang="en-US" sz="2400" b="1" dirty="0"/>
              <a:t>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4992" y="1900535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ANN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3943290"/>
            <a:ext cx="582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DJF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2010" y="6000690"/>
            <a:ext cx="570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JJA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Night─Day</a:t>
            </a:r>
            <a:r>
              <a:rPr lang="en-US" sz="32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Near-surface RH Difference (why?)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65194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Dai 2006</a:t>
            </a:r>
          </a:p>
        </p:txBody>
      </p:sp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41150"/>
            <a:ext cx="7245056" cy="614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21513" y="304800"/>
            <a:ext cx="66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DJF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7924" y="3328088"/>
            <a:ext cx="64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JJA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4000" y="76200"/>
            <a:ext cx="4754719" cy="6705600"/>
            <a:chOff x="2209800" y="76200"/>
            <a:chExt cx="4754719" cy="6705600"/>
          </a:xfrm>
        </p:grpSpPr>
        <p:pic>
          <p:nvPicPr>
            <p:cNvPr id="4" name="Picture 3" descr="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9800" y="76200"/>
              <a:ext cx="4754719" cy="6705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791398" y="1809690"/>
              <a:ext cx="545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+mj-lt"/>
                </a:rPr>
                <a:t>DJF</a:t>
              </a:r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27816" y="3937428"/>
              <a:ext cx="5044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+mj-lt"/>
                </a:rPr>
                <a:t>JJA</a:t>
              </a:r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41638" y="6000690"/>
              <a:ext cx="676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+mj-lt"/>
                </a:rPr>
                <a:t>ANN</a:t>
              </a:r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324600" y="381000"/>
            <a:ext cx="2667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Precipitable Water:</a:t>
            </a:r>
          </a:p>
          <a:p>
            <a:pPr algn="l"/>
            <a:r>
              <a:rPr lang="en-US" sz="2000" b="1" dirty="0"/>
              <a:t>total water vapor in a column.  </a:t>
            </a:r>
          </a:p>
          <a:p>
            <a:pPr algn="l"/>
            <a:endParaRPr lang="en-US" sz="2400" b="1" dirty="0"/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Follows surface T patterns</a:t>
            </a:r>
          </a:p>
          <a:p>
            <a:pPr algn="l">
              <a:buFont typeface="Arial" pitchFamily="34" charset="0"/>
              <a:buChar char="•"/>
            </a:pPr>
            <a:endParaRPr lang="en-US" sz="2400" b="1" dirty="0"/>
          </a:p>
          <a:p>
            <a:pPr algn="l">
              <a:buFont typeface="Arial" pitchFamily="34" charset="0"/>
              <a:buChar char="•"/>
            </a:pPr>
            <a:r>
              <a:rPr lang="en-US" sz="2400" b="1" dirty="0"/>
              <a:t> Maximum PW ~60mm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box 02-04.jpg (211494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6285" y="2438400"/>
            <a:ext cx="4982715" cy="4301743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3810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Water Vapor Feedback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62000"/>
            <a:ext cx="91067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Water vapor feedback is a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positive feedback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that amplifies the </a:t>
            </a:r>
          </a:p>
          <a:p>
            <a:pPr algn="l"/>
            <a:r>
              <a:rPr lang="en-US" sz="2400" dirty="0">
                <a:latin typeface="Arial" pitchFamily="34" charset="0"/>
                <a:cs typeface="Arial" pitchFamily="34" charset="0"/>
              </a:rPr>
              <a:t>   initial change in surface air temperature. It results from the </a:t>
            </a:r>
          </a:p>
          <a:p>
            <a:pPr algn="l"/>
            <a:r>
              <a:rPr lang="en-US" sz="2400" dirty="0">
                <a:latin typeface="Arial" pitchFamily="34" charset="0"/>
                <a:cs typeface="Arial" pitchFamily="34" charset="0"/>
              </a:rPr>
              <a:t>   strong dependence of the atmospheric water vapor content on</a:t>
            </a:r>
          </a:p>
          <a:p>
            <a:pPr algn="l"/>
            <a:r>
              <a:rPr lang="en-US" sz="2400" dirty="0">
                <a:latin typeface="Arial" pitchFamily="34" charset="0"/>
                <a:cs typeface="Arial" pitchFamily="34" charset="0"/>
              </a:rPr>
              <a:t>   air temperature.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5063" y="4086761"/>
            <a:ext cx="8627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+</a:t>
            </a:r>
            <a:endParaRPr lang="en-US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68580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Water Vapor Feedback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609600"/>
            <a:ext cx="83407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The strongest positive feedback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It roughly doubles the initial warming  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It is coupled to cloud, lapse rate and other feedbacks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Comes mostly from the mid-upper troposphere as the LW absorption </a:t>
            </a:r>
          </a:p>
          <a:p>
            <a:pPr algn="l"/>
            <a:r>
              <a:rPr lang="en-US" sz="2000" dirty="0">
                <a:latin typeface="Arial" pitchFamily="34" charset="0"/>
                <a:cs typeface="Arial" pitchFamily="34" charset="0"/>
              </a:rPr>
              <a:t>    in the lower troposphere is near saturation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 results mainly from the increase of water vapor with air temperature </a:t>
            </a:r>
          </a:p>
        </p:txBody>
      </p:sp>
      <p:pic>
        <p:nvPicPr>
          <p:cNvPr id="7" name="Picture 4" descr="http://chriscolose.files.wordpress.com/2009/10/i1520-0442-21-14-3504-f071.jpg?w=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564129"/>
            <a:ext cx="5715000" cy="4217671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 bwMode="auto">
          <a:xfrm>
            <a:off x="2139656" y="2947576"/>
            <a:ext cx="609600" cy="9906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00" y="1295400"/>
            <a:ext cx="59436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86380"/>
            <a:ext cx="7856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/>
              </a:rPr>
              <a:t>Atmospheric </a:t>
            </a:r>
            <a:r>
              <a:rPr lang="en-US" sz="3600" dirty="0" err="1">
                <a:solidFill>
                  <a:srgbClr val="FF0000"/>
                </a:solidFill>
                <a:latin typeface="Calibri"/>
              </a:rPr>
              <a:t>dPW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 vs dT over the Globe: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1973-2008, based on radiosonde data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8600" y="152400"/>
            <a:ext cx="708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Outline of Today’s Lecture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990600"/>
            <a:ext cx="9067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Water Vapor: 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Basic humidity variables, 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Water vapor measurements,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q and RH distributions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Water vapor feedback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Water Vapor changes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300" b="1" kern="0" dirty="0">
                <a:latin typeface="Microsoft Sans Serif" pitchFamily="34" charset="0"/>
              </a:rPr>
              <a:t>	</a:t>
            </a:r>
            <a:endParaRPr lang="en-US" sz="10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Clouds: 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Cloud classification/types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Cloud distribution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Cloud radiative forcing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Cloud response to GHG forcing</a:t>
            </a:r>
            <a:endParaRPr lang="en-US" sz="24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2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Aerosols: </a:t>
            </a:r>
            <a:r>
              <a:rPr lang="en-US" sz="1800" b="1" kern="0" dirty="0">
                <a:solidFill>
                  <a:schemeClr val="bg1"/>
                </a:solidFill>
                <a:latin typeface="Microsoft Sans Serif" pitchFamily="34" charset="0"/>
              </a:rPr>
              <a:t>May not have time to cover all</a:t>
            </a:r>
            <a:endParaRPr lang="en-US" sz="24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Aerosols’ effects on clouds and climate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Aerosol production rates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1800" b="1" kern="0" dirty="0">
                <a:latin typeface="Microsoft Sans Serif" pitchFamily="34" charset="0"/>
              </a:rPr>
              <a:t>20</a:t>
            </a:r>
            <a:r>
              <a:rPr lang="en-US" sz="1800" b="1" kern="0" baseline="30000" dirty="0">
                <a:latin typeface="Microsoft Sans Serif" pitchFamily="34" charset="0"/>
              </a:rPr>
              <a:t>th</a:t>
            </a:r>
            <a:r>
              <a:rPr lang="en-US" sz="1800" b="1" kern="0" dirty="0">
                <a:latin typeface="Microsoft Sans Serif" pitchFamily="34" charset="0"/>
              </a:rPr>
              <a:t> century aerosol forcing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82" name="Picture 6" descr="a"/>
          <p:cNvPicPr>
            <a:picLocks noChangeAspect="1" noChangeArrowheads="1"/>
          </p:cNvPicPr>
          <p:nvPr/>
        </p:nvPicPr>
        <p:blipFill>
          <a:blip r:embed="rId3" cstate="print"/>
          <a:srcRect t="3056"/>
          <a:stretch>
            <a:fillRect/>
          </a:stretch>
        </p:blipFill>
        <p:spPr bwMode="auto">
          <a:xfrm>
            <a:off x="990600" y="347663"/>
            <a:ext cx="7010400" cy="6434137"/>
          </a:xfrm>
          <a:prstGeom prst="rect">
            <a:avLst/>
          </a:prstGeom>
          <a:noFill/>
        </p:spPr>
      </p:pic>
      <p:sp>
        <p:nvSpPr>
          <p:cNvPr id="331783" name="Text Box 7"/>
          <p:cNvSpPr txBox="1">
            <a:spLocks noChangeArrowheads="1"/>
          </p:cNvSpPr>
          <p:nvPr/>
        </p:nvSpPr>
        <p:spPr bwMode="auto">
          <a:xfrm>
            <a:off x="1600200" y="627063"/>
            <a:ext cx="1255713" cy="10064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OBS</a:t>
            </a:r>
          </a:p>
          <a:p>
            <a:r>
              <a:rPr lang="en-US" sz="2000">
                <a:solidFill>
                  <a:schemeClr val="tx2"/>
                </a:solidFill>
              </a:rPr>
              <a:t> r=0.90</a:t>
            </a:r>
          </a:p>
          <a:p>
            <a:r>
              <a:rPr lang="en-US" sz="2000">
                <a:solidFill>
                  <a:schemeClr val="tx2"/>
                </a:solidFill>
              </a:rPr>
              <a:t>b=4.8%/ </a:t>
            </a:r>
            <a:r>
              <a:rPr lang="en-US" sz="2000" baseline="30000">
                <a:solidFill>
                  <a:schemeClr val="tx2"/>
                </a:solidFill>
              </a:rPr>
              <a:t>o</a:t>
            </a:r>
            <a:r>
              <a:rPr lang="en-US" sz="200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331784" name="Text Box 8"/>
          <p:cNvSpPr txBox="1">
            <a:spLocks noChangeArrowheads="1"/>
          </p:cNvSpPr>
          <p:nvPr/>
        </p:nvSpPr>
        <p:spPr bwMode="auto">
          <a:xfrm>
            <a:off x="5049838" y="652463"/>
            <a:ext cx="1420812" cy="10064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GFDL CM2.1</a:t>
            </a:r>
          </a:p>
          <a:p>
            <a:r>
              <a:rPr lang="en-US" sz="2000">
                <a:solidFill>
                  <a:schemeClr val="tx2"/>
                </a:solidFill>
              </a:rPr>
              <a:t> r=0.95</a:t>
            </a:r>
          </a:p>
          <a:p>
            <a:r>
              <a:rPr lang="en-US" sz="2000">
                <a:solidFill>
                  <a:schemeClr val="tx2"/>
                </a:solidFill>
              </a:rPr>
              <a:t>b=6.7%/ </a:t>
            </a:r>
            <a:r>
              <a:rPr lang="en-US" sz="2000" baseline="30000">
                <a:solidFill>
                  <a:schemeClr val="tx2"/>
                </a:solidFill>
              </a:rPr>
              <a:t>o</a:t>
            </a:r>
            <a:r>
              <a:rPr lang="en-US" sz="200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331785" name="Text Box 9"/>
          <p:cNvSpPr txBox="1">
            <a:spLocks noChangeArrowheads="1"/>
          </p:cNvSpPr>
          <p:nvPr/>
        </p:nvSpPr>
        <p:spPr bwMode="auto">
          <a:xfrm>
            <a:off x="1473200" y="3929063"/>
            <a:ext cx="1574800" cy="10064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NCAR CCSM3</a:t>
            </a:r>
          </a:p>
          <a:p>
            <a:r>
              <a:rPr lang="en-US" sz="2000">
                <a:solidFill>
                  <a:schemeClr val="tx2"/>
                </a:solidFill>
              </a:rPr>
              <a:t> r=0.96</a:t>
            </a:r>
          </a:p>
          <a:p>
            <a:r>
              <a:rPr lang="en-US" sz="2000">
                <a:solidFill>
                  <a:schemeClr val="tx2"/>
                </a:solidFill>
              </a:rPr>
              <a:t>b=6.4%/ </a:t>
            </a:r>
            <a:r>
              <a:rPr lang="en-US" sz="2000" baseline="30000">
                <a:solidFill>
                  <a:schemeClr val="tx2"/>
                </a:solidFill>
              </a:rPr>
              <a:t>o</a:t>
            </a:r>
            <a:r>
              <a:rPr lang="en-US" sz="200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331786" name="Text Box 10"/>
          <p:cNvSpPr txBox="1">
            <a:spLocks noChangeArrowheads="1"/>
          </p:cNvSpPr>
          <p:nvPr/>
        </p:nvSpPr>
        <p:spPr bwMode="auto">
          <a:xfrm>
            <a:off x="5029200" y="3989388"/>
            <a:ext cx="1595438" cy="10064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20-model Ens.</a:t>
            </a:r>
          </a:p>
          <a:p>
            <a:r>
              <a:rPr lang="en-US" sz="2000">
                <a:solidFill>
                  <a:schemeClr val="tx2"/>
                </a:solidFill>
              </a:rPr>
              <a:t>r=0.99</a:t>
            </a:r>
          </a:p>
          <a:p>
            <a:r>
              <a:rPr lang="en-US" sz="2000">
                <a:solidFill>
                  <a:schemeClr val="tx2"/>
                </a:solidFill>
              </a:rPr>
              <a:t>b=6.7%/ </a:t>
            </a:r>
            <a:r>
              <a:rPr lang="en-US" sz="2000" baseline="30000">
                <a:solidFill>
                  <a:schemeClr val="tx2"/>
                </a:solidFill>
              </a:rPr>
              <a:t>o</a:t>
            </a:r>
            <a:r>
              <a:rPr lang="en-US" sz="200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331787" name="Line 11"/>
          <p:cNvSpPr>
            <a:spLocks noChangeShapeType="1"/>
          </p:cNvSpPr>
          <p:nvPr/>
        </p:nvSpPr>
        <p:spPr bwMode="auto">
          <a:xfrm flipH="1">
            <a:off x="2133600" y="2709863"/>
            <a:ext cx="1295400" cy="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/>
            <a:tailEnd type="triangle" w="lg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331788" name="Text Box 12"/>
          <p:cNvSpPr txBox="1">
            <a:spLocks noChangeArrowheads="1"/>
          </p:cNvSpPr>
          <p:nvPr/>
        </p:nvSpPr>
        <p:spPr bwMode="auto">
          <a:xfrm>
            <a:off x="3413125" y="2481263"/>
            <a:ext cx="1006475" cy="3968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6.0%/ </a:t>
            </a:r>
            <a:r>
              <a:rPr lang="en-US" sz="2000" baseline="30000">
                <a:solidFill>
                  <a:schemeClr val="tx2"/>
                </a:solidFill>
              </a:rPr>
              <a:t>o</a:t>
            </a:r>
            <a:r>
              <a:rPr lang="en-US" sz="200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331789" name="Line 13"/>
          <p:cNvSpPr>
            <a:spLocks noChangeShapeType="1"/>
          </p:cNvSpPr>
          <p:nvPr/>
        </p:nvSpPr>
        <p:spPr bwMode="auto">
          <a:xfrm>
            <a:off x="4356100" y="2722563"/>
            <a:ext cx="914400" cy="7620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/>
            <a:tailEnd type="triangle" w="lg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331790" name="Text Box 14"/>
          <p:cNvSpPr txBox="1">
            <a:spLocks noChangeArrowheads="1"/>
          </p:cNvSpPr>
          <p:nvPr/>
        </p:nvSpPr>
        <p:spPr bwMode="auto">
          <a:xfrm>
            <a:off x="2743200" y="-76200"/>
            <a:ext cx="3567113" cy="5191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Global-mean PW vs. Tas</a:t>
            </a:r>
          </a:p>
        </p:txBody>
      </p:sp>
      <p:sp>
        <p:nvSpPr>
          <p:cNvPr id="331791" name="Rectangle 15"/>
          <p:cNvSpPr>
            <a:spLocks noChangeArrowheads="1"/>
          </p:cNvSpPr>
          <p:nvPr/>
        </p:nvSpPr>
        <p:spPr bwMode="auto">
          <a:xfrm>
            <a:off x="990600" y="3657600"/>
            <a:ext cx="7010400" cy="32004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19050">
            <a:noFill/>
            <a:miter lim="800000"/>
            <a:headEnd/>
            <a:tailEnd type="none" w="med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6248400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Global maps of PW trends from1988-2011 estimated from radiosonde observations over land and MWR satellite data over oceans.  </a:t>
            </a:r>
            <a:r>
              <a:rPr lang="en-US" sz="1400" b="1" dirty="0"/>
              <a:t>(Wang et al. 2016)</a:t>
            </a:r>
            <a:endParaRPr lang="en-US" sz="1600" b="1" dirty="0"/>
          </a:p>
        </p:txBody>
      </p:sp>
      <p:pic>
        <p:nvPicPr>
          <p:cNvPr id="182274" name="Picture 13" descr="a.png"/>
          <p:cNvPicPr>
            <a:picLocks noChangeAspect="1" noChangeArrowheads="1"/>
          </p:cNvPicPr>
          <p:nvPr/>
        </p:nvPicPr>
        <p:blipFill>
          <a:blip r:embed="rId2" cstate="print"/>
          <a:srcRect b="50160"/>
          <a:stretch>
            <a:fillRect/>
          </a:stretch>
        </p:blipFill>
        <p:spPr bwMode="auto">
          <a:xfrm>
            <a:off x="1676400" y="168275"/>
            <a:ext cx="5943600" cy="2955925"/>
          </a:xfrm>
          <a:prstGeom prst="rect">
            <a:avLst/>
          </a:prstGeom>
          <a:noFill/>
        </p:spPr>
      </p:pic>
      <p:pic>
        <p:nvPicPr>
          <p:cNvPr id="182273" name="Picture 8"/>
          <p:cNvPicPr>
            <a:picLocks noChangeAspect="1" noChangeArrowheads="1"/>
          </p:cNvPicPr>
          <p:nvPr/>
        </p:nvPicPr>
        <p:blipFill>
          <a:blip r:embed="rId3" cstate="print"/>
          <a:srcRect l="3847" t="20724" r="6154" b="20586"/>
          <a:stretch>
            <a:fillRect/>
          </a:stretch>
        </p:blipFill>
        <p:spPr bwMode="auto">
          <a:xfrm>
            <a:off x="1554890" y="3124200"/>
            <a:ext cx="6330950" cy="3194050"/>
          </a:xfrm>
          <a:prstGeom prst="rect">
            <a:avLst/>
          </a:prstGeom>
          <a:noFill/>
        </p:spPr>
      </p:pic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0" y="34131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/>
          <p:nvPr/>
        </p:nvGrpSpPr>
        <p:grpSpPr>
          <a:xfrm>
            <a:off x="1295400" y="1371600"/>
            <a:ext cx="6477000" cy="4800600"/>
            <a:chOff x="4489450" y="533400"/>
            <a:chExt cx="3810000" cy="3070225"/>
          </a:xfrm>
        </p:grpSpPr>
        <p:pic>
          <p:nvPicPr>
            <p:cNvPr id="348163" name="Picture 3" descr="plot_prw"/>
            <p:cNvPicPr>
              <a:picLocks noChangeAspect="1" noChangeArrowheads="1"/>
            </p:cNvPicPr>
            <p:nvPr/>
          </p:nvPicPr>
          <p:blipFill>
            <a:blip r:embed="rId3" cstate="print"/>
            <a:srcRect l="-8888" r="-2222" b="5455"/>
            <a:stretch>
              <a:fillRect/>
            </a:stretch>
          </p:blipFill>
          <p:spPr bwMode="auto">
            <a:xfrm>
              <a:off x="4489450" y="533400"/>
              <a:ext cx="3810000" cy="28463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8168" name="Line 8"/>
            <p:cNvSpPr>
              <a:spLocks noChangeShapeType="1"/>
            </p:cNvSpPr>
            <p:nvPr/>
          </p:nvSpPr>
          <p:spPr bwMode="auto">
            <a:xfrm flipH="1">
              <a:off x="5562600" y="889000"/>
              <a:ext cx="2057400" cy="2286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sm"/>
            </a:ln>
            <a:effectLst/>
          </p:spPr>
          <p:txBody>
            <a:bodyPr anchor="ctr"/>
            <a:lstStyle/>
            <a:p>
              <a:pPr algn="l"/>
              <a:endParaRPr lang="en-US" sz="12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48169" name="Line 9"/>
            <p:cNvSpPr>
              <a:spLocks noChangeShapeType="1"/>
            </p:cNvSpPr>
            <p:nvPr/>
          </p:nvSpPr>
          <p:spPr bwMode="auto">
            <a:xfrm>
              <a:off x="6286500" y="1752600"/>
              <a:ext cx="381000" cy="152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algn="l"/>
              <a:endParaRPr lang="en-US" sz="12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48170" name="Text Box 10"/>
            <p:cNvSpPr txBox="1">
              <a:spLocks noChangeArrowheads="1"/>
            </p:cNvSpPr>
            <p:nvPr/>
          </p:nvSpPr>
          <p:spPr bwMode="auto">
            <a:xfrm>
              <a:off x="5619750" y="1458913"/>
              <a:ext cx="812800" cy="3968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9% K</a:t>
              </a:r>
              <a:r>
                <a:rPr lang="en-US" sz="2000" b="1" baseline="3000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348172" name="Text Box 12"/>
            <p:cNvSpPr txBox="1">
              <a:spLocks noChangeArrowheads="1"/>
            </p:cNvSpPr>
            <p:nvPr/>
          </p:nvSpPr>
          <p:spPr bwMode="auto">
            <a:xfrm>
              <a:off x="5238750" y="669925"/>
              <a:ext cx="2000250" cy="3968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"/>
              <a:r>
                <a:rPr lang="en-US" sz="2000" b="1">
                  <a:solidFill>
                    <a:srgbClr val="FC0128"/>
                  </a:solidFill>
                </a:rPr>
                <a:t>Precipitable Water</a:t>
              </a:r>
            </a:p>
          </p:txBody>
        </p:sp>
        <p:sp>
          <p:nvSpPr>
            <p:cNvPr id="348220" name="Text Box 60"/>
            <p:cNvSpPr txBox="1">
              <a:spLocks noChangeArrowheads="1"/>
            </p:cNvSpPr>
            <p:nvPr/>
          </p:nvSpPr>
          <p:spPr bwMode="auto">
            <a:xfrm>
              <a:off x="5505450" y="3267075"/>
              <a:ext cx="2170113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Global Temp. Change (K)</a:t>
              </a:r>
            </a:p>
          </p:txBody>
        </p:sp>
        <p:sp>
          <p:nvSpPr>
            <p:cNvPr id="348221" name="Text Box 61"/>
            <p:cNvSpPr txBox="1">
              <a:spLocks noChangeArrowheads="1"/>
            </p:cNvSpPr>
            <p:nvPr/>
          </p:nvSpPr>
          <p:spPr bwMode="auto">
            <a:xfrm>
              <a:off x="7572375" y="2895600"/>
              <a:ext cx="300038" cy="3968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4</a:t>
              </a:r>
              <a:endParaRPr lang="en-US" sz="20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348222" name="Text Box 62"/>
            <p:cNvSpPr txBox="1">
              <a:spLocks noChangeArrowheads="1"/>
            </p:cNvSpPr>
            <p:nvPr/>
          </p:nvSpPr>
          <p:spPr bwMode="auto">
            <a:xfrm>
              <a:off x="6875463" y="2895600"/>
              <a:ext cx="300037" cy="3968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3</a:t>
              </a:r>
              <a:endParaRPr lang="en-US" sz="2000" b="1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348228" name="Text Box 68"/>
            <p:cNvSpPr txBox="1">
              <a:spLocks noChangeArrowheads="1"/>
            </p:cNvSpPr>
            <p:nvPr/>
          </p:nvSpPr>
          <p:spPr bwMode="auto">
            <a:xfrm>
              <a:off x="5184775" y="942975"/>
              <a:ext cx="368300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30</a:t>
              </a:r>
              <a:endParaRPr lang="en-US" sz="1600" b="1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348229" name="Text Box 69"/>
            <p:cNvSpPr txBox="1">
              <a:spLocks noChangeArrowheads="1"/>
            </p:cNvSpPr>
            <p:nvPr/>
          </p:nvSpPr>
          <p:spPr bwMode="auto">
            <a:xfrm>
              <a:off x="5191125" y="1787525"/>
              <a:ext cx="368300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20</a:t>
              </a:r>
              <a:endParaRPr lang="en-US" sz="16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348230" name="Text Box 70"/>
            <p:cNvSpPr txBox="1">
              <a:spLocks noChangeArrowheads="1"/>
            </p:cNvSpPr>
            <p:nvPr/>
          </p:nvSpPr>
          <p:spPr bwMode="auto">
            <a:xfrm>
              <a:off x="5184775" y="2632075"/>
              <a:ext cx="368300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10</a:t>
              </a:r>
              <a:endParaRPr lang="en-US" sz="1600" b="1" baseline="30000">
                <a:solidFill>
                  <a:srgbClr val="000000"/>
                </a:solidFill>
              </a:endParaRPr>
            </a:p>
          </p:txBody>
        </p:sp>
      </p:grpSp>
      <p:sp>
        <p:nvSpPr>
          <p:cNvPr id="348164" name="Rectangle 4"/>
          <p:cNvSpPr>
            <a:spLocks noChangeArrowheads="1"/>
          </p:cNvSpPr>
          <p:nvPr/>
        </p:nvSpPr>
        <p:spPr bwMode="auto">
          <a:xfrm>
            <a:off x="47625" y="76200"/>
            <a:ext cx="8991600" cy="5334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900" b="1">
                <a:solidFill>
                  <a:srgbClr val="FC0128"/>
                </a:solidFill>
              </a:rPr>
              <a:t>IPCC AR4 Model Predicted Changes: 2080-99 minus 1980-99</a:t>
            </a:r>
          </a:p>
        </p:txBody>
      </p:sp>
      <p:sp>
        <p:nvSpPr>
          <p:cNvPr id="348187" name="Text Box 27"/>
          <p:cNvSpPr txBox="1">
            <a:spLocks noChangeArrowheads="1"/>
          </p:cNvSpPr>
          <p:nvPr/>
        </p:nvSpPr>
        <p:spPr bwMode="auto">
          <a:xfrm rot="16200000">
            <a:off x="842168" y="3204369"/>
            <a:ext cx="2033587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"/>
            <a:r>
              <a:rPr lang="en-US" sz="2000" b="1" dirty="0">
                <a:solidFill>
                  <a:srgbClr val="000000"/>
                </a:solidFill>
              </a:rPr>
              <a:t>Global Change (%)</a:t>
            </a:r>
          </a:p>
        </p:txBody>
      </p:sp>
      <p:sp>
        <p:nvSpPr>
          <p:cNvPr id="348188" name="Text Box 28"/>
          <p:cNvSpPr txBox="1">
            <a:spLocks noChangeArrowheads="1"/>
          </p:cNvSpPr>
          <p:nvPr/>
        </p:nvSpPr>
        <p:spPr bwMode="auto">
          <a:xfrm>
            <a:off x="427399" y="6353175"/>
            <a:ext cx="2392001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"/>
            <a:r>
              <a:rPr lang="en-US" sz="1600" b="1" dirty="0">
                <a:solidFill>
                  <a:srgbClr val="000000"/>
                </a:solidFill>
              </a:rPr>
              <a:t>Sun et al. (2007, J. Climate) </a:t>
            </a:r>
          </a:p>
        </p:txBody>
      </p:sp>
      <p:sp>
        <p:nvSpPr>
          <p:cNvPr id="64" name="Text Box 62"/>
          <p:cNvSpPr txBox="1">
            <a:spLocks noChangeArrowheads="1"/>
          </p:cNvSpPr>
          <p:nvPr/>
        </p:nvSpPr>
        <p:spPr bwMode="auto">
          <a:xfrm>
            <a:off x="3404125" y="5094447"/>
            <a:ext cx="301686" cy="400110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2</a:t>
            </a:r>
            <a:endParaRPr lang="en-US" sz="2000" b="1" baseline="30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52400"/>
            <a:ext cx="8460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/>
              </a:rPr>
              <a:t>CMIP5 Model-simulated near-surface RH Change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2081-2100 minus 1986-2005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381000" y="1143000"/>
            <a:ext cx="8153400" cy="5029200"/>
            <a:chOff x="370153" y="1371600"/>
            <a:chExt cx="6995847" cy="4355886"/>
          </a:xfrm>
        </p:grpSpPr>
        <p:pic>
          <p:nvPicPr>
            <p:cNvPr id="134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3585" t="92553" r="18666"/>
            <a:stretch>
              <a:fillRect/>
            </a:stretch>
          </p:blipFill>
          <p:spPr bwMode="auto">
            <a:xfrm>
              <a:off x="370153" y="5334000"/>
              <a:ext cx="6995307" cy="393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6831" t="45455" b="7273"/>
            <a:stretch>
              <a:fillRect/>
            </a:stretch>
          </p:blipFill>
          <p:spPr bwMode="auto">
            <a:xfrm>
              <a:off x="381000" y="1371600"/>
              <a:ext cx="6985000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1447800" y="6243935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3300"/>
                </a:solidFill>
              </a:rPr>
              <a:t>RH increases over oceans but decreases over land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1447800"/>
            <a:ext cx="5638800" cy="4876800"/>
            <a:chOff x="609600" y="635845"/>
            <a:chExt cx="5653864" cy="5847402"/>
          </a:xfrm>
        </p:grpSpPr>
        <p:pic>
          <p:nvPicPr>
            <p:cNvPr id="3" name="Picture 2" descr="Fig.9-from RichterXie_JGR08.png"/>
            <p:cNvPicPr>
              <a:picLocks noChangeAspect="1"/>
            </p:cNvPicPr>
            <p:nvPr/>
          </p:nvPicPr>
          <p:blipFill>
            <a:blip r:embed="rId3" cstate="print"/>
            <a:srcRect r="46782" b="69435"/>
            <a:stretch>
              <a:fillRect/>
            </a:stretch>
          </p:blipFill>
          <p:spPr>
            <a:xfrm>
              <a:off x="609600" y="635845"/>
              <a:ext cx="5638800" cy="5383955"/>
            </a:xfrm>
            <a:prstGeom prst="rect">
              <a:avLst/>
            </a:prstGeom>
          </p:spPr>
        </p:pic>
        <p:pic>
          <p:nvPicPr>
            <p:cNvPr id="5" name="Picture 4" descr="Fig.9-from RichterXie_JGR08.png"/>
            <p:cNvPicPr>
              <a:picLocks noChangeAspect="1"/>
            </p:cNvPicPr>
            <p:nvPr/>
          </p:nvPicPr>
          <p:blipFill>
            <a:blip r:embed="rId3" cstate="print"/>
            <a:srcRect t="95069"/>
            <a:stretch>
              <a:fillRect/>
            </a:stretch>
          </p:blipFill>
          <p:spPr>
            <a:xfrm>
              <a:off x="609600" y="6019800"/>
              <a:ext cx="5653864" cy="46344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2400" y="216694"/>
            <a:ext cx="655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RH change (%) from 2000 to 2100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CMIP3, A1B scenario, ocean only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(Richter and </a:t>
            </a:r>
            <a:r>
              <a:rPr lang="en-US" sz="1600" dirty="0" err="1">
                <a:solidFill>
                  <a:srgbClr val="FF0000"/>
                </a:solidFill>
              </a:rPr>
              <a:t>Xie</a:t>
            </a:r>
            <a:r>
              <a:rPr lang="en-US" sz="1600" dirty="0">
                <a:solidFill>
                  <a:srgbClr val="FF0000"/>
                </a:solidFill>
              </a:rPr>
              <a:t> 2008, JGR)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292438" y="1371600"/>
            <a:ext cx="3886200" cy="224676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Arial Narrow" pitchFamily="34" charset="0"/>
              </a:rPr>
              <a:t> Near-surface RH increases </a:t>
            </a:r>
            <a:r>
              <a:rPr lang="en-US" sz="2000" b="1" dirty="0">
                <a:solidFill>
                  <a:schemeClr val="tx2"/>
                </a:solidFill>
              </a:rPr>
              <a:t>by 1-2%</a:t>
            </a:r>
            <a:endParaRPr lang="en-US" sz="2000" b="1" dirty="0">
              <a:solidFill>
                <a:schemeClr val="tx2"/>
              </a:solidFill>
              <a:latin typeface="Arial Narrow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Arial Narrow" pitchFamily="34" charset="0"/>
              </a:rPr>
              <a:t> Subtropical RH decreases due to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   enhanced subsidence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 RH decreases in the upper tropical 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   troposphere due to upward shift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  <a:latin typeface="Arial Narrow" pitchFamily="34" charset="0"/>
              </a:rPr>
              <a:t>   of tropical convection. </a:t>
            </a:r>
          </a:p>
          <a:p>
            <a:pPr algn="l">
              <a:buFont typeface="Arial" pitchFamily="34" charset="0"/>
              <a:buChar char="•"/>
            </a:pPr>
            <a:endParaRPr 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73074" y="609600"/>
            <a:ext cx="4211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Clouds and Climate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http://ww2010.atmos.uiuc.edu/guides/mtr/cld/cldtyp/gifs/home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"/>
            <a:ext cx="2276475" cy="3476626"/>
          </a:xfrm>
          <a:prstGeom prst="rect">
            <a:avLst/>
          </a:prstGeom>
          <a:noFill/>
        </p:spPr>
      </p:pic>
      <p:pic>
        <p:nvPicPr>
          <p:cNvPr id="278532" name="Picture 4" descr="http://ww2010.atmos.uiuc.edu/guides/mtr/cld/cldtyp/gifs/hom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905000"/>
            <a:ext cx="2352675" cy="3495675"/>
          </a:xfrm>
          <a:prstGeom prst="rect">
            <a:avLst/>
          </a:prstGeom>
          <a:noFill/>
        </p:spPr>
      </p:pic>
      <p:pic>
        <p:nvPicPr>
          <p:cNvPr id="278534" name="Picture 6" descr="http://ww2010.atmos.uiuc.edu/guides/mtr/cld/cldtyp/gifs/home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6425" y="4114800"/>
            <a:ext cx="3457575" cy="2333626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358124" y="3657600"/>
            <a:ext cx="174278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"/>
            <a:r>
              <a:rPr lang="en-US" sz="1600" b="1" dirty="0">
                <a:solidFill>
                  <a:schemeClr val="tx2"/>
                </a:solidFill>
              </a:rPr>
              <a:t>High clouds: Cirrus</a:t>
            </a:r>
          </a:p>
          <a:p>
            <a:pPr fontAlgn="b"/>
            <a:r>
              <a:rPr lang="en-US" sz="1600" b="1" dirty="0">
                <a:solidFill>
                  <a:schemeClr val="tx2"/>
                </a:solidFill>
              </a:rPr>
              <a:t>Base above 6km</a:t>
            </a: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3086054" y="1371600"/>
            <a:ext cx="2600712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"/>
            <a:r>
              <a:rPr lang="en-US" sz="1600" b="1" dirty="0">
                <a:solidFill>
                  <a:schemeClr val="tx2"/>
                </a:solidFill>
              </a:rPr>
              <a:t>Mid-level clouds: Altocumulus</a:t>
            </a:r>
          </a:p>
          <a:p>
            <a:pPr fontAlgn="b"/>
            <a:r>
              <a:rPr lang="en-US" sz="1600" b="1" dirty="0">
                <a:solidFill>
                  <a:schemeClr val="tx2"/>
                </a:solidFill>
              </a:rPr>
              <a:t>Base between 2-6km</a:t>
            </a: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6211899" y="3581400"/>
            <a:ext cx="229261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"/>
            <a:r>
              <a:rPr lang="en-US" sz="1600" b="1" dirty="0">
                <a:solidFill>
                  <a:schemeClr val="tx2"/>
                </a:solidFill>
              </a:rPr>
              <a:t>Low clouds: Nimbostratus</a:t>
            </a:r>
          </a:p>
          <a:p>
            <a:pPr fontAlgn="b"/>
            <a:r>
              <a:rPr lang="en-US" sz="1600" b="1" dirty="0">
                <a:solidFill>
                  <a:schemeClr val="tx2"/>
                </a:solidFill>
              </a:rPr>
              <a:t>Cloud base below 2km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AutoShape 2" descr="data:image/jpeg;base64,/9j/4AAQSkZJRgABAQAAAQABAAD/2wCEAAkGBhMSEBUUEhQVFBUWFhYVGRcVFRcYFBcXFBgWFBQXGBgYHCYeFxkkHRUUHy8gIygpLiwsFR8xNTAqNSYtLSkBCQoKDgwOGg8PGiwkHyQpLCwsLCksLCwpLCksLCwsKSksLCwsLCwsLCwsKSksKSwpLCwsKSksKSwpLCksLCksKf/AABEIAMMBAgMBIgACEQEDEQH/xAAbAAABBQEBAAAAAAAAAAAAAAAAAgMEBQYHAf/EAEYQAAIBAgQDBQQGCAQEBwEAAAECEQADBBIhMQVBUQYTImFxIzKBkRRCUqGx0QcVYnLB4fDxJDNzgkOSk7MlNFNjg6K0F//EABoBAQADAQEBAAAAAAAAAAAAAAABAgMEBQb/xAAsEQACAgEDAwMCBgMAAAAAAAAAAQIRAxIhMQRBURMiMmFxFZGx0fDxIzOB/9oADAMBAAIRAxEAPwDuNIa5SLz1FuXa8/qerWLZGkYWSTfoF+qu5jwOfyot48Hn868z8SlZv6Dq6LdbtLBqvt3ak2rlej0/WrJszGUKJE0TSDXk16RkOTTWKci2xG4ViPUAxXs0TU0DhvDv0qcVXK1xVuKthiQbOUNcIt3AxygEKq30kAie7O29WWL/AEsY9mwgSyq5zbdwtty10HE3rDKmacqsttWBgkZxrXYJomlA4ri/0scSuWUdES0cuJJyWywJTD27tsHNmhlZmBg67EKQRVnjP0rY6218dxaItlwrFLs+C/h7OZoaDK3nMCNV6aV1eabv2VdSrqHUiCrAMpHQg6GlA5Zjv0nY1sDhb9oWUOIs8QZj3bMqvhcwsBJeAzFRo0yeXKmbP6W8epto+Gtse9yM+W4ouAfR9EE6XPbOdA3ujwgSR1q1bCqFUBVAgBQAABsABsKXNKBzDtD23xtvH420lwKtmzda1a+jly+XCG8LmcDwxc08XhOwE1Cv/pP4haD+zS5Fy979pwctq3hGCjIV3N65qZ28q65NE0oHKU/SxjWawos2c1wXA3guyrB8TbR4LDw+xQwM0yZK+GZ/ZX9JOLxGOw+Gu2reS5Ytuzqrg53sG+xWWICqw7og/WB1B8NdHmiaUDjyfpUxmHtYi5dKX+7eP8orbGdcR3WUgq6nvFsK1u4uYAlpIMiYf0nY/v2stbsIyYqxZYi1eZRbdzbusWLgCPCdcvOMw8Q6hfw6PGdVaDmGYBoI2InY+dOzSgcd/wD7LxA2bjjC2lZbrKAVumFFu9cysAwhwbSg+T+6NJ6B2D7SXsbZuvfRbbJfa2AoYAqLdq4D4iTPtCJ/ZrRTRNKA5NE03NE0oDk0TTc0TSgOTRNNzRNKA5NFNzXoNKAuiiioBFv71VY5zHqYq2vrUDEWJB6GvmOvi9bf1OzC0qsyl+8ST67V7h75BHQnarPEcHkyPu/I0YfhEGfvP5CuC1R7Xr49JPwTnL6GrO2ah4axA8vxpA45bDlSLkgkf5bxoY0aIPzrs6OEm9jxs0k2W7bUiaqMV2ssIhZxdVQpclrTgAAkayNDPI0q92itKXBFzwTMWnI0CkkECI8X3ek/UwVR3OJlrNE0zYxAdQwmDtIIPyOopyauQKmiaTNE0AqaaxLPlPdhS3IOSF+JUE0uaA1AZrs52yN9yl1QhkZWUMU10CsTOUk7HY/jp5rC/o+QrevggghVBBEEeJtwa3E1pkSUtgKmiaTNE1mBU0TSZomgFTRNJmq/jeKvJaDWEzt3tkERmPdtdQXiBI1FsuR6c6AsppnF41LS5rjhFLKssYGZ2CIJ82YD41j8T2n4pDZOHawYJfnmYAxOoChTE6zuKY7SYnG3ilv6Gb1g2bVxx4rbfSLd05gGzgwpS2wWPGCYPMQDX3OPYdQCb9oBiAPaKZJkDY/strtoaF49hy+QX7RaAYFxdmJUc41IIjyrmFzs29tXVODsRmuqB9LuEMqhmtsYbQsbjD000inML2KTub3/AIY1u9Nm7bDXbtxHcEG4W8YykZ3EaAjmSDAk6Xe49h0KBr9od5OSbi+KDBy66gHSa8xXH8Pay95ftrnLKsuILWxmcTsCBqZ2rD4PgfePYtX+HXLVlLd0Blv3GyPec5rTKCZQaeMwAIIhdKqsXwjEG0Rb4SymL1wAX7gi7eugNKhxnGWzZOWdtJAJoDqf61s/+ta/6idQvXqQPUikX+N2EEtetASBrcX6zC2Of2iF9a5djuzmJ+l3Z4f31lXJRu8dWcNbe85Ld7qTdW2NF1DFdJpPE+EYgNNvhTm4ykj27tbRoGKnRgDF+465SQCFgfWIA6s3FbI3vWhv/wAROQBPPoQfiKlW2mK5Jhezt3W1+p1VGBVmOJbXTOSNZQs+GsAEnQ3NdGrpPZpWGGsh07psutssWybwgJ1ygQADqAAOVAXNFFFQBLJNMPZqTUa/dIasMnTxy8kqVDLWPKgYfypwYnyFBxPlXH+GRsv6x6tmjEKCjKSfECuhgiREg8jSGvk0jNXbi6WOMpKbZm+L4lMPctI9zEwyxKXBAghRKQB8RHPer3h2Ea0mVrty6dPE510AHLzk/wC7yFYzttig2IsiGUpM5hoQWBBB2I0P8YrdZwdq7HBJJlLF5qJpGaoHF7rhFNsuDnAORM+hDe8sSVmNvIaTVaBZTRNZN+J4sjQ3NA7GMJ4iFIgLNyMxkwNZyz+8vEcQxSrq1yCqkMuFBKy+uZS/2QQRyBzcxUA0mJtZ0KyVkRKmCPQ1UYnhdy2oKX8S8EDKGTVWYTqV2EkzqYEcgaOE429cueIsECzD4fu5mcsNnMtqJAH1fME3OalCzK3rbrmzHHkFTZOlqTnBCsrKQQQWBHIMuw1m3wWAY5bnfYjKWNzu7hUaMwcKwAkDTQTs0HWas5ozVNCxU17NIzV4XFKA5NE013o/oGK874daUB6aJpvOK9zUoCpomvK8mlAVNE0nNRmpQFTRNJzUZqUBU0TSc1GalAVNLtHxCms1LsnxClAm0UUVmWCoWL974VNqvxp8fwFWjyQxFFMs2vOPKpti3bInf1NWboihiiqjHcQxABAwqkwSpF5Fk+KAZmNl1n621OXzdykrZYHwwDdtmZDZtAeRCjf688iKWTpJWM4fbugC4iuAZEjanbNhUGVFCgclAA+QqvtXcUUUjDsSQJ9rby/tc5PP7qtPojwD5AkHcdRI0PwqdRFMKKZD6wdDSpoQQO0WYYe4yO6FFLeEgTHI6THpFQOx3EL1y17TxKpKh58egBhgdxrod+vWpnaLMcNcCqXlSIG4HWOYHlrVZ2FvL3DLmGbOxyyM0FU1jeNDrWi+ANM14DcivVcHnUDF4QnY1BwnEVkEOrdIYGQNJGu1UAvHYlrjW4t4lIciRlVdfDmaSdNJGn5VHY3lMRjmIYCB3ZBBLEnMAfCB8fDzkVZtds3SqsUZgRcUSCQVkBgPLMdfOsz2hQYd09jaNswBDXM5W2QcpMiNweevOoUW3SBaLhbqliWxxLFhIKMAASBEqsbA6Dnvqat8Fju8JHd3Eyxq6hZMkQNdYynlG0EgioGB4Xhrii6iyGIYakZSOQAPhIPL4bACrcmlAct4+NHHppTw4jbP8xUK83sywyll1hpIAGraAiTA61XXu0OXNmGGCrAhrjhtSAD/AJfU7CdI61R0XLu4bR1B18qZQmfL5VWcNxjOM8Wgu023ZvGPeEMqleXzqymrIiQ4pBMa0vI3n8jTObqKZv3r4I7pky+HS4GP1vHt+zttrvRkbEo+YojzqNaxWIOlzuAIIlc+/XWQOenofKkmziSDBw8zofaaLPMczHprUWKJRFFeWcNcA8eUtJ9wmInw6HWYjrrXhbqP4GpIFUVTYhcb3j922G7uRkDi7nAywcxWASWg6chFF76cBp9GJg6e1EmGiDMDxZfhPrSy+j6ouaXh/eFZC/2ivJdNpr2EDggMuTEFgWClQI0bQz8QOpq47J8WN8Sblu4VIBNoXFXVZ2uAGfTbblUak9izxSitTNPRRRVCoVW4/wB/4CrKqviJ8fwFWjyVlwV3EcY1tQVUNLBTLhAJDEGTvJCrH7VVWP7QOugsP74XMLlrYz49GnLoN497prVxfsq4yuoYSDBEiQZB9Qaz3aOytkd4tjDkEhCShza67CAR4fhWqVvYqmeWe0N4tDWWBgTNy0YJIEDXlP8Aernh9wlM+cAkbSGHwI3+FQuF4WxiEz9yoZoLBkGsaAyR4hpoauMPwyBCKAonaABJJP3k/OqvbkvuGGxrzLmAdjy31o+lszRMiP51Iv2TEGI6iTSsAyBgF8XmB+PQVA3GxbM86bu3DByjMwBgbCY0BPLWrxmEwSJIOnUDfT4j51DXDJnOQjMsErMxO0jcTH3VGoUVuGbFgCcOkxJ9sFAMxHutHXc8+mr1rvrbuLeGtZSWIKsqTpIkxLFvNRB+0NRaXcWie+yr+8QPxqqxHa+wmaSxykjQCDHMGYiopshyS5JeGtNcU99aFsyQArh5HWYHnpVbieytkHMLVudpCKDuDG2vugx5Vj+I9vTbd7oZgsyY1ULIHun3jHlULA8YF3xqzAssgE7BgdhtOs+RA6VamtrMfWjV9ro2NrgFtHBFtAQZEIAQeu2+9U3bz3bP/wAn4JVfd7Sum1x2I5ZiR986VWcQ41cvx3hmJgAAASAD+ArbH8isc8XKjpdtYXQATBOm5ganqalYbDZtSwHkNaoeB9oreIUAHLcA1Q+W5U/WFWuaqNG0Zplhb4WBqWJPlpUbG4JgN5Ufd/WtNJxBxzHxpT8QYiPnVKZpqQ5gsCrrJJ+FSH4fA8JOnKqtLrDbSpFviLjzpTItMUWPMfPevNPSnr2PDLBXWow9f4VKKsWUPr6VCucYsISrXbSkNlIa4qkNlzQZI1ykGOlOYm25jK2TfWJOx2+MfKslieGl21tZizkMzYGzlPtXJcy0nRyZO+aRrMGEa39Z2TEXk1iPaqQZOURr1BHqIpB4zZOnf2joG/zUPhJyg77TpPWsna4RHd+wiVUwMBYhWDK4LFX8Ik5o3kb6RXlvhNsW+7OFYqe7RG+hWiyqCubMWJDDwscxEgkbwRQWbLDY60+iXEcjXwOrECSJIB66fCKkAHkf69OdZLAYB1de7Hcswy5xg7SwqAkoYaQswQD1UTvGpAPUH7vlNCBba7iixikW6il0BJgKWAYkjkDqaba7Ezy3nlFYjtg9svauWo8aFsyiMxB0aRBPrV4x1OiUdUoqDYw1zIvtSdBqUUk6bnzr2ucuTazvaXiIsnMSs6QGYKDEs2p0kKCa0Vc87Z8aZ8S1m2FQWyga5cRXJYqLmW2rKwHhdZYg8wBpmFoumUm0lbLLC8YzM/eC2irGVu+Rs2hzExGWI5+fSq3tfjEawFDAnODpqDAadRppI08x1rLces4y2JFzvEO6i3bRx5DIihvIECepMA0Nm8zEOGLb6kk89Znz3rVSpnJPqFje6Ou8D43hbWFsC7ftIcg8LOsz5iZFW2D7QYe82SzetO0aKrCYHQc641h+FXb3iCiJidAPzNXXDuzOQhmcyNshKwf3hr8oqNDk7REepnJ7R2OpX1YanQdSYA9SdqzvHu2VvDKvctavuWhlD7KQTMrMagD41mONQiK0BoIHj8Y6z4zPLkefxFAOPXBJVo1iAiBfWAPMVnkeh00/+f2bubmqUkv59iLxztVjfpaYlHcd0CEDMHChvfXYZgfMSYG8VEwXHMRcZrpu3u9uFM7I+QnuhlQmCIkafParPEY65c99y3yA+Q0qA9x+Q0HlULD77T/M8yM5TdJ/m6JDcexbQHvYl10OVrk6qdJ6zM1HuYp/eb6Q2o0zBt9Nht1Pp80HFExEA882x+I2qSli6Y9wbExJ0nUD4c/urV+zk0vInUkNcbH+Gc7eEaf7lqBhcYVsr/iMNoi+CbveDKoYqfZ5cxnLvAKn1q8xGALD3oEarlDBoIJBB30EadagYfs4jHMttiILf+WGn5b+7E6Gsm1Jt2+O3k9HpZ41i0ZIXvf6fsL4fjS+YFkeD71vPl1LADxqp2UHnow5yBOW0x2BpzCcGKtFsOktl0sAKSWyyTAkCd52kjYxOwuBuFlU3LgmNTh/DsSZOy7Ea/CilkqqMcvTwnkco7R8Eezw9gQQ2UgyCJkHqDWt4Rxa/or+0H2iMp+Y0Pyr3B4TIgBIY6y2UAnXTQeUD4VJmtI4p8tiEIQ+KLHvh/QinPlTHI89By9K9Gmx5ctq0o1Hctegf1/amxejf8Kct3Afy5/3qCR7MfIj5/zFJzj0+8VX3rd4uSlxApUAK6kwdZMiDrp/WtRhjrxYp3+GZyDlAUkzzmHkjnG+/rUUSXKjnAYf18qcu3lCEqoZgpITYkgTlmNJOlVdi3fzAtct5ZmMjBo6Bg0AzrMfhJnEnnt1/nUUWUivbijkr/hrq5iZgqVSCRJ1B1EEADnyr1OKXoUrh7kmZUlQ4ggcpU6a6sBpvU6By0+UUu3cKmfx+VKZa0yB+tnkA4a8JiTCALqBtm13nSNusxYR019Py3p4Y4RqPy++o9xlmVBHWoTY0p8CL96EadoPU8vLWsJx62VtYZTytEc+RgHXXWJ1A3itvjb0W3kFoU+7GY6HadCfWsPxz/Kw2jD2TaOCHHi2bNrPr9+9a4/kUR1yz7o9B+FFFn3R6D8KK5GaC65Z2lE47E/6qf8AYsV1OuSdr8aEx98TE3l3UkQLGHUyR7urKf8AaapkdKy0cfqPSOcW2X1P9Cs1xfBZJupEH39NOQW5HlIDH7P7hqZf4uTGa9aYAg+C1cBIgkgSTqQp9KsRaBBVgCNQQdiDoQfLU/AtSeWpmWbo3y+5nrXEMSnhR1Vemsz9b+NIvYm+xBLKesl9/LoKj4/CPbPdAtKEOhH17cNlDSDMQUPmoPMVFbDPBGbEbHbL1J08+Xp9/QpWjxnCSelvgtLWLvqQQ/SRmcctdZ2n7qlC8bt2TbDFo8IYjxeWm0DrPrVQ2HcuWAviShgZcsDca7TOo6ipa8BvAKy/StTBGkzAXMc2w0nTqdqavBaOGT5LS7gBDSpVxAAUlwddZ00086YXCEbiPWl4ZMQkyuJcEsfEfEAAICjTQ68+VWeGxF0Tmt3yRsAQVPPef4b8+sbydJGy6ZcsqL/Cww2g9RFHCuFYjMAVITc7HbkNdJrTWsac3+S41AzFV57nQ7CfjU/NWyxyrS3t9jpVJUV2G4SBq3yFWaQBAEDypOaiavDFGHAsc7yrDBYQHeD0+z/Oqi9bDDz5U3bu30ACNAHQj+NTJN8F4uK5LvhdzvLy2nXDaq2bI13vZUDNlBQCAWXWTvXnE8Kloyt1COhZc4+HOq4cYxg2ufdb/KouFwYX3gCfuFRCDXLEpJ8IsBiCdc0zXr4h40Y/dFMTXuar0UJScWWPEGmNdon+AoPErcR4ufIVAvJOo3qPmpoReyVZxzLzkdDqKpuMXQ2JtmMnuSV0PvHxDz/KrCq3HYNzcVhLCRppIgz/AEavSEdmbPD3wVEtn/a0DHzMDf4VItn7Jg+e/wCX96y9u4dDqD66/MVZYPFsQZMj018taxljIUvJaFuo/h/f+der5a+X8qjjG6wZGg0I06/nTveA9f4dRpyrOi1iiR6ffRqNR8x/U0Zj5MP7fEV4CORg+eg+f50JG8RcBRpH1Tquh2PwrE8cabeH1BPdtMFjrm1ktrMzvrW0xt8JbZmGykztsPkaxHFx7HDQZ9ifxnkSPjJq+P5ExOv2fdHoPwoos+6PQfhRXGzUXXL+0B/x2J/1U/7FiuoVyrtI3+PxP+on/YsVnl4Lw5FY/YepqGDUriRgD1NQg9Z9R/sZpjftEYzCLdylpBWYZYkTEjUEEHKuh6DnrXiYIIfGhdZ961yHVrZlv+Ut6CngacS7HpVsGVR2nwZZsKn7ktyXw+zZYZ7RDecyR5EfVPkQDUsiqPEYdWbMJV9g6HK4HSRuPIyPKlW+MXE0dRdWfeWFuAeanwv8Cvoa9SNV7ePoc2nsXVR8TjFQiQxnoJ/rbYSaY/X1jLmzx5FWzjyKRmB+FNN2lsD6z+vc3o+eSral5MmqJA4omkZzO0W31kx9mvbfE1ZMyhjqoIywwzQASDGmvLoelLwvEbd0TbuK/odfPTeakTViLRRcR4rczq1q4FXJJV7N05iQxHupm+zsdMplWnwtXeL4gOQGsddbV/QZRuQNSSTEDl5gVopomoomyBZ4qFtK10+L3WyJc97xbKRmA8J3pZ4zbgnxQCQTkPJQ2x8R94bDr0mpk0TUiyH+ubf7cTE5GgeHNO20fjUy1ezAETB6gg/I0TRSiLF5qM1IqtuccUGACdYk6D+NKJSb4LbNTV63OopFnEKw8LA+h/hvTk0F0UeNwDDW01ySwDDvSAFLM5KgmJloA00NMnB3dfZkhhbB9spI7r3SCU+frNaBkBptrR5Uo0Ukymw+CdmK3FuqObd/MmcwiAJ2AnkDFaThmJW3bytmY9dJPUn4ztUGvQaaUSXC8Rt66MJ0nf8ACn0UGWQkzz+Uz56ffVDmp6ximX3SR+HyNVcPBBdhiD8PKf69KGxAkBo25nXrv8fOq0cWePqn4fkaZv4ovEwI6VXR5DZdho91vgdP5f3rJdsbgNxREEIZEEb6g68jvpVguMKCc0Abz7o9Z2qO/E8Nfe2t0O65kXPZBKg3GW2oL+7BZlkAk86Vodkxe50uz7o9B+FFR7fC7aqFGcAAADvLmw0H1q8riNyZXMu2HB71vF3b5tO9l2V89vxZAtq2hzqPEuqEzBEbkV02ioasHIcdjUuIrI6sN9DMg+lQluV0zjXYnDYglyptXDBNy1CsY+2IK3P9wPwrEcW7FYuxJCjEIJOa0CLgHKbRJJP7hbbYVnki5Oy0XRXC5SxcqDbvgzB2MEcwehG6nyOtOi5XO4mikSw9KBqKLlLD1WmWseKTTT4UUoXKWHom0VljhPlFNjsAUJu2wZGrKPrgdP2wNjziOkTsJx9wAZFxSAQeZB2Ibnp1qZNOcGwSoTk7v3iwW6sjxSWCXFBNvXWCGGumWuzBmd6WcWbpK3gy2wSNctK8ZcwnKdxqQOXMa/Gk37gT3jHOnG4qAQLgNpjtnjIx6LcBKOfIGfIUxisIrtLSfDliTG8zHI+deim2tjJqkIw+Pt3PcdW9Dr8qkVS3uzi51ZCVg7ggEeY0qbd4kls5GLkgDXITM7HwiPlVk/JBNoqF+tk10fRSxHdvMAE6aQTodOorwcYt/tj1tvppOulTaFMlXGPITUG5jrIOS4UBHIwI0J25bGpWCx6XlzWzIkjYjUbjUUxi8DcZmKuiztNpWYHLE5idevwFPsSiNbwVm7rZuCR9lgw8jvMedL/xFv8A9wfM/nR+qLiuTbuKq/Z7obawJBB3NPWRdQnvGDry8IBGvUHp5UstqEWuNrs4Kn5j86nWLoZQw2ImkW1UknKJ6kCfnT9SVddjwim2s9KVduqozMQo6sQB8zpUcY7MD3SPc84yJ8HuQGH7uaosJvsKKkUl7gAJJAA3JMAepOgr02brTmdbY6Whmf8A57gy/wD0+NeW+HWlIbLnYDR7hLuPQtOX4RSy+ryMJxEMB3SvdB5oAE9c7kKR+6TUZ8bcL5HIsa/VAdo5eJvCs/uGp+I4tbQnOxEbyCdlDcuUHfyPQ1TYvidpsQDmkAoD4THvBTuOp1p9yY7ir3szN5bLXCJHe3mOgjNAYEIAAxGUCY5HSpScTa4QGFsRew3uXCzf+ZsRIKjLowp39Y4ZsswdABmtkxmgRqukzEU/ibKqqlVVZvYXZQJ/xFmNqxcXT3NNcGvjudTooorkNAooooAooooCo4z2Vw2K1u2xn5XEJS6I2GddSP2TI8qxHF/0fYmzJsn6QmpjwpfHQRolz1BT0NdOoqGkwcMNyGKMCrr7yMCrrO0qwBHxFLFyuw8V4FYxKhb9tXA1BMhlPVXEMp9CKxHF/wBGt1PFhbnejU93dIW51AW4AFPSGA82rN4yyZjcartoFRl6MSNdeY+H3+VRzgnn3dogm/c89um5+74Tr9p7b5LiPbf7LrDfDk431Ukab14LlZ1RaxPDbTppACz9tmIAEAa856f3sluVCD04LlUaLWXeH4jKlW1BEMCAVYftKdDShhBvZfu+eUy9o+QUnNb/ANhAH2TVNbvRVjYu6SDXqdNkWRU+UcWWOl2uB044oPbL3Y5uDms9P8wAZP8AeF+NTFbTQ6HURsfOotjiCkTmX1kUgYFPest3ZJk93BRjzzIfD6kQ3nXTujImE153g61D+mOg9skiDNy0CyadU1dfhmA61Ks3ldQyFWXkVII+YpYPO8A2H8KV3opF90UeMqo5SQJjpO/wrxHZoyWmKnXO/skjr4/G3+1TNVuu5NWPA0jEX1RczsqqObEAfM0n6OxHtLsazFkQI6G5cBJ9Qq0m33VtiyKoc/W1e5/1HJYDyBiptvhEUkAxLN/l23YRIZh3ds9PE8E/7Q1IuWLpAJuKvVbY3/8AldSfkgPnS3xZJ/idTTF69pqR8TA/rUfOraX3FrsMcMv2y0914xs7E3XE/tvLJ8IHpVi+IJ/nrVPwxsrMDvoNxHP86sgamkiZ87DgavVpK0tagr2PWEgiSJ00MET086z+LwbfSU9rc/4Y3E6QJ28jPWa0QqrxOEzXl7qXuTrbUM7DLrqFBKD96Bryo2u5eHJZWbZUHxM0knxGSJ5DyprHe6v+thv/ANNmrbA9msVdClwmHHMMe8ufBUIRfUs0dKvMD2OsIVZ8191OYNdMgNIIItqBbBBGhCyOtYTyxqkWjjd2y9ooorkOgKKKKAKKKKAKKKKAKKKKAjY7h1q8mS8i3F3yuoIkbETsfOsdxb9Gw1OGfqe7vEkeQW7qyj94P8K3VFQ0mDiuP4Xcstluq1piQBnAysTsEuCUc+QM+QqO6Mu4Irt1+wrqVdQyncMAQfUHQ1lOJ/o9QycK/dHX2bS9kk6iATmtjlCnKB9Ws3B9iyaOeC5UjDYvKddQdxUvivBrlifpFo2xIHeKc1kk9HHu66eMIek1BfBEbGfxqkZuDvhkuOpDmI4SGJa2LeqxlNtTuMsgkHWCeW2lLweJe3uLhVQJVcMFkxJMg+mwrzBYkqcr6A7Ty/lVzaNerjmsitHHOLi6YyeKakdze0j6mhnXQzBj8dKj8RsqbffKGtvnsywJtuym9btMGj3pVjGaYkEQYq2qu7QD/Dn/AFcKPnirFWfBRckpL9u2c1tVVojMoLXCOhusS5+dNXOIMT/E6moleitlFIq22OM5O5rxa8mhTrSydLHBUW/g2Y6spGsBrYaAdDGo+rIMzMzUqh7gUSxCgbkkAD1J0FVbslKivPBzETa5/wDBHPUCM2wNTcNbuAnOylYULCwdJzTy6R6VLwOBvX47m07Kf+I3s7UdczasPNFar7A9hWMHEXvW3ZGVT5G43jPquQ1i8kYmii2Z576rAYgE7Ddm/dUat8AasMDwbE3YK2jbU/XvnIY8rYlyfJgnrWz4bwSxhxFm2qdW3dv3nMsx8yTU6sZZm+C6xruZnB9iEEG/ce8R9UeztH1RTmYeTMw8qv8AB4K3aQJaRbaDZUUKo+A0p+isW2+TRJLgKKKKgkKKKKAKKKKAKKKKAKKKKAKKKKAKKKKAKKKKA8IrM8T7A2HlrBOHbXRADZJOsta0G/NSpPWtPRUNJ8hOjlnE+BYjDz3tvMmg7y0C6a82WM9seoKj7VeYHEK6gqQRyIIII6gjQ11SqLinY2xeJdQbN0ye8tQpJPN0jJcPmwJ6EUx/45XET96pmWqBxxZsH/Uw33Ymwf4Vb43gmJs+8nfJp47IJbzLWdWGv2C/oKpOKYhXsSjBh3tgEjkRftSD0Omx1rv1KS2OVRae4zmpVumleXyLLPE5EBd465VBIHnEVecO7H4u5BZVsKRvcOe5/wBNDHzf4VaWRLlllHwVVe4JWvNFlHvHXW2JQR1uGLanyLA1t8B2Dw6QbubEMP8A1SCmv/tKBbPxBPnWht2goAUAACAAIAA2AA2FYSz+DRQ8mIwHYm+8G862RzW37S5/zsMi/wDK3rWg4Z2Sw1kqwTPcXa5dOe4J3hm9z0UAVc0Vg5uXJdRS4CiiiqkhRRRQBRRRQBRRRQBRRRQBRRRQBRRRQBRRRQBRRRQBRRRQBRRRQBRRRQBRRRQBVVxbsvhcSwa9aDMI8QLI5AMgFkILAEAwTEgGiigJmB4fasoEtW0tqPqooUfIVJoooAooooAooooAooooAooooAooooAooooAoooo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80" name="AutoShape 4" descr="data:image/jpeg;base64,/9j/4AAQSkZJRgABAQAAAQABAAD/2wCEAAkGBhMSEBUUEhQVFBUWFhYVGRcVFRcYFBcXFBgWFBQXGBgYHCYeFxkkHRUUHy8gIygpLiwsFR8xNTAqNSYtLSkBCQoKDgwOGg8PGiwkHyQpLCwsLCksLCwpLCksLCwsKSksLCwsLCwsLCwsKSksKSwpLCwsKSksKSwpLCksLCksKf/AABEIAMMBAgMBIgACEQEDEQH/xAAbAAABBQEBAAAAAAAAAAAAAAAAAgMEBQYHAf/EAEYQAAIBAgQDBQQGCAQEBwEAAAECEQADBBIhMQVBUQYTImFxIzKBkRRCUqGx0QcVYnLB4fDxJDNzgkOSk7MlNFNjg6K0F//EABoBAQADAQEBAAAAAAAAAAAAAAABAgMEBQb/xAAsEQACAgEDAwMCBgMAAAAAAAAAAQIRAxIhMQRBURMiMmFxFZGx0fDxIzOB/9oADAMBAAIRAxEAPwDuNIa5SLz1FuXa8/qerWLZGkYWSTfoF+qu5jwOfyot48Hn868z8SlZv6Dq6LdbtLBqvt3ak2rlej0/WrJszGUKJE0TSDXk16RkOTTWKci2xG4ViPUAxXs0TU0DhvDv0qcVXK1xVuKthiQbOUNcIt3AxygEKq30kAie7O29WWL/AEsY9mwgSyq5zbdwtty10HE3rDKmacqsttWBgkZxrXYJomlA4ri/0scSuWUdES0cuJJyWywJTD27tsHNmhlZmBg67EKQRVnjP0rY6218dxaItlwrFLs+C/h7OZoaDK3nMCNV6aV1eabv2VdSrqHUiCrAMpHQg6GlA5Zjv0nY1sDhb9oWUOIs8QZj3bMqvhcwsBJeAzFRo0yeXKmbP6W8epto+Gtse9yM+W4ouAfR9EE6XPbOdA3ujwgSR1q1bCqFUBVAgBQAABsABsKXNKBzDtD23xtvH420lwKtmzda1a+jly+XCG8LmcDwxc08XhOwE1Cv/pP4haD+zS5Fy979pwctq3hGCjIV3N65qZ28q65NE0oHKU/SxjWawos2c1wXA3guyrB8TbR4LDw+xQwM0yZK+GZ/ZX9JOLxGOw+Gu2reS5Ytuzqrg53sG+xWWICqw7og/WB1B8NdHmiaUDjyfpUxmHtYi5dKX+7eP8orbGdcR3WUgq6nvFsK1u4uYAlpIMiYf0nY/v2stbsIyYqxZYi1eZRbdzbusWLgCPCdcvOMw8Q6hfw6PGdVaDmGYBoI2InY+dOzSgcd/wD7LxA2bjjC2lZbrKAVumFFu9cysAwhwbSg+T+6NJ6B2D7SXsbZuvfRbbJfa2AoYAqLdq4D4iTPtCJ/ZrRTRNKA5NE03NE0oDk0TTc0TSgOTRNNzRNKA5NFNzXoNKAuiiioBFv71VY5zHqYq2vrUDEWJB6GvmOvi9bf1OzC0qsyl+8ST67V7h75BHQnarPEcHkyPu/I0YfhEGfvP5CuC1R7Xr49JPwTnL6GrO2ah4axA8vxpA45bDlSLkgkf5bxoY0aIPzrs6OEm9jxs0k2W7bUiaqMV2ssIhZxdVQpclrTgAAkayNDPI0q92itKXBFzwTMWnI0CkkECI8X3ek/UwVR3OJlrNE0zYxAdQwmDtIIPyOopyauQKmiaTNE0AqaaxLPlPdhS3IOSF+JUE0uaA1AZrs52yN9yl1QhkZWUMU10CsTOUk7HY/jp5rC/o+QrevggghVBBEEeJtwa3E1pkSUtgKmiaTNE1mBU0TSZomgFTRNJmq/jeKvJaDWEzt3tkERmPdtdQXiBI1FsuR6c6AsppnF41LS5rjhFLKssYGZ2CIJ82YD41j8T2n4pDZOHawYJfnmYAxOoChTE6zuKY7SYnG3ilv6Gb1g2bVxx4rbfSLd05gGzgwpS2wWPGCYPMQDX3OPYdQCb9oBiAPaKZJkDY/strtoaF49hy+QX7RaAYFxdmJUc41IIjyrmFzs29tXVODsRmuqB9LuEMqhmtsYbQsbjD000inML2KTub3/AIY1u9Nm7bDXbtxHcEG4W8YykZ3EaAjmSDAk6Xe49h0KBr9od5OSbi+KDBy66gHSa8xXH8Pay95ftrnLKsuILWxmcTsCBqZ2rD4PgfePYtX+HXLVlLd0Blv3GyPec5rTKCZQaeMwAIIhdKqsXwjEG0Rb4SymL1wAX7gi7eugNKhxnGWzZOWdtJAJoDqf61s/+ta/6idQvXqQPUikX+N2EEtetASBrcX6zC2Of2iF9a5djuzmJ+l3Z4f31lXJRu8dWcNbe85Ld7qTdW2NF1DFdJpPE+EYgNNvhTm4ykj27tbRoGKnRgDF+465SQCFgfWIA6s3FbI3vWhv/wAROQBPPoQfiKlW2mK5Jhezt3W1+p1VGBVmOJbXTOSNZQs+GsAEnQ3NdGrpPZpWGGsh07psutssWybwgJ1ygQADqAAOVAXNFFFQBLJNMPZqTUa/dIasMnTxy8kqVDLWPKgYfypwYnyFBxPlXH+GRsv6x6tmjEKCjKSfECuhgiREg8jSGvk0jNXbi6WOMpKbZm+L4lMPctI9zEwyxKXBAghRKQB8RHPer3h2Ea0mVrty6dPE510AHLzk/wC7yFYzttig2IsiGUpM5hoQWBBB2I0P8YrdZwdq7HBJJlLF5qJpGaoHF7rhFNsuDnAORM+hDe8sSVmNvIaTVaBZTRNZN+J4sjQ3NA7GMJ4iFIgLNyMxkwNZyz+8vEcQxSrq1yCqkMuFBKy+uZS/2QQRyBzcxUA0mJtZ0KyVkRKmCPQ1UYnhdy2oKX8S8EDKGTVWYTqV2EkzqYEcgaOE429cueIsECzD4fu5mcsNnMtqJAH1fME3OalCzK3rbrmzHHkFTZOlqTnBCsrKQQQWBHIMuw1m3wWAY5bnfYjKWNzu7hUaMwcKwAkDTQTs0HWas5ozVNCxU17NIzV4XFKA5NE013o/oGK874daUB6aJpvOK9zUoCpomvK8mlAVNE0nNRmpQFTRNJzUZqUBU0TSc1GalAVNLtHxCms1LsnxClAm0UUVmWCoWL974VNqvxp8fwFWjyQxFFMs2vOPKpti3bInf1NWboihiiqjHcQxABAwqkwSpF5Fk+KAZmNl1n621OXzdykrZYHwwDdtmZDZtAeRCjf688iKWTpJWM4fbugC4iuAZEjanbNhUGVFCgclAA+QqvtXcUUUjDsSQJ9rby/tc5PP7qtPojwD5AkHcdRI0PwqdRFMKKZD6wdDSpoQQO0WYYe4yO6FFLeEgTHI6THpFQOx3EL1y17TxKpKh58egBhgdxrod+vWpnaLMcNcCqXlSIG4HWOYHlrVZ2FvL3DLmGbOxyyM0FU1jeNDrWi+ANM14DcivVcHnUDF4QnY1BwnEVkEOrdIYGQNJGu1UAvHYlrjW4t4lIciRlVdfDmaSdNJGn5VHY3lMRjmIYCB3ZBBLEnMAfCB8fDzkVZtds3SqsUZgRcUSCQVkBgPLMdfOsz2hQYd09jaNswBDXM5W2QcpMiNweevOoUW3SBaLhbqliWxxLFhIKMAASBEqsbA6Dnvqat8Fju8JHd3Eyxq6hZMkQNdYynlG0EgioGB4Xhrii6iyGIYakZSOQAPhIPL4bACrcmlAct4+NHHppTw4jbP8xUK83sywyll1hpIAGraAiTA61XXu0OXNmGGCrAhrjhtSAD/AJfU7CdI61R0XLu4bR1B18qZQmfL5VWcNxjOM8Wgu023ZvGPeEMqleXzqymrIiQ4pBMa0vI3n8jTObqKZv3r4I7pky+HS4GP1vHt+zttrvRkbEo+YojzqNaxWIOlzuAIIlc+/XWQOenofKkmziSDBw8zofaaLPMczHprUWKJRFFeWcNcA8eUtJ9wmInw6HWYjrrXhbqP4GpIFUVTYhcb3j922G7uRkDi7nAywcxWASWg6chFF76cBp9GJg6e1EmGiDMDxZfhPrSy+j6ouaXh/eFZC/2ivJdNpr2EDggMuTEFgWClQI0bQz8QOpq47J8WN8Sblu4VIBNoXFXVZ2uAGfTbblUak9izxSitTNPRRRVCoVW4/wB/4CrKqviJ8fwFWjyVlwV3EcY1tQVUNLBTLhAJDEGTvJCrH7VVWP7QOugsP74XMLlrYz49GnLoN497prVxfsq4yuoYSDBEiQZB9Qaz3aOytkd4tjDkEhCShza67CAR4fhWqVvYqmeWe0N4tDWWBgTNy0YJIEDXlP8Aernh9wlM+cAkbSGHwI3+FQuF4WxiEz9yoZoLBkGsaAyR4hpoauMPwyBCKAonaABJJP3k/OqvbkvuGGxrzLmAdjy31o+lszRMiP51Iv2TEGI6iTSsAyBgF8XmB+PQVA3GxbM86bu3DByjMwBgbCY0BPLWrxmEwSJIOnUDfT4j51DXDJnOQjMsErMxO0jcTH3VGoUVuGbFgCcOkxJ9sFAMxHutHXc8+mr1rvrbuLeGtZSWIKsqTpIkxLFvNRB+0NRaXcWie+yr+8QPxqqxHa+wmaSxykjQCDHMGYiopshyS5JeGtNcU99aFsyQArh5HWYHnpVbieytkHMLVudpCKDuDG2vugx5Vj+I9vTbd7oZgsyY1ULIHun3jHlULA8YF3xqzAssgE7BgdhtOs+RA6VamtrMfWjV9ro2NrgFtHBFtAQZEIAQeu2+9U3bz3bP/wAn4JVfd7Sum1x2I5ZiR986VWcQ41cvx3hmJgAAASAD+ArbH8isc8XKjpdtYXQATBOm5ganqalYbDZtSwHkNaoeB9oreIUAHLcA1Q+W5U/WFWuaqNG0Zplhb4WBqWJPlpUbG4JgN5Ufd/WtNJxBxzHxpT8QYiPnVKZpqQ5gsCrrJJ+FSH4fA8JOnKqtLrDbSpFviLjzpTItMUWPMfPevNPSnr2PDLBXWow9f4VKKsWUPr6VCucYsISrXbSkNlIa4qkNlzQZI1ykGOlOYm25jK2TfWJOx2+MfKslieGl21tZizkMzYGzlPtXJcy0nRyZO+aRrMGEa39Z2TEXk1iPaqQZOURr1BHqIpB4zZOnf2joG/zUPhJyg77TpPWsna4RHd+wiVUwMBYhWDK4LFX8Ik5o3kb6RXlvhNsW+7OFYqe7RG+hWiyqCubMWJDDwscxEgkbwRQWbLDY60+iXEcjXwOrECSJIB66fCKkAHkf69OdZLAYB1de7Hcswy5xg7SwqAkoYaQswQD1UTvGpAPUH7vlNCBba7iixikW6il0BJgKWAYkjkDqaba7Ezy3nlFYjtg9svauWo8aFsyiMxB0aRBPrV4x1OiUdUoqDYw1zIvtSdBqUUk6bnzr2ucuTazvaXiIsnMSs6QGYKDEs2p0kKCa0Vc87Z8aZ8S1m2FQWyga5cRXJYqLmW2rKwHhdZYg8wBpmFoumUm0lbLLC8YzM/eC2irGVu+Rs2hzExGWI5+fSq3tfjEawFDAnODpqDAadRppI08x1rLces4y2JFzvEO6i3bRx5DIihvIECepMA0Nm8zEOGLb6kk89Znz3rVSpnJPqFje6Ou8D43hbWFsC7ftIcg8LOsz5iZFW2D7QYe82SzetO0aKrCYHQc641h+FXb3iCiJidAPzNXXDuzOQhmcyNshKwf3hr8oqNDk7REepnJ7R2OpX1YanQdSYA9SdqzvHu2VvDKvctavuWhlD7KQTMrMagD41mONQiK0BoIHj8Y6z4zPLkefxFAOPXBJVo1iAiBfWAPMVnkeh00/+f2bubmqUkv59iLxztVjfpaYlHcd0CEDMHChvfXYZgfMSYG8VEwXHMRcZrpu3u9uFM7I+QnuhlQmCIkafParPEY65c99y3yA+Q0qA9x+Q0HlULD77T/M8yM5TdJ/m6JDcexbQHvYl10OVrk6qdJ6zM1HuYp/eb6Q2o0zBt9Nht1Pp80HFExEA882x+I2qSli6Y9wbExJ0nUD4c/urV+zk0vInUkNcbH+Gc7eEaf7lqBhcYVsr/iMNoi+CbveDKoYqfZ5cxnLvAKn1q8xGALD3oEarlDBoIJBB30EadagYfs4jHMttiILf+WGn5b+7E6Gsm1Jt2+O3k9HpZ41i0ZIXvf6fsL4fjS+YFkeD71vPl1LADxqp2UHnow5yBOW0x2BpzCcGKtFsOktl0sAKSWyyTAkCd52kjYxOwuBuFlU3LgmNTh/DsSZOy7Ea/CilkqqMcvTwnkco7R8Eezw9gQQ2UgyCJkHqDWt4Rxa/or+0H2iMp+Y0Pyr3B4TIgBIY6y2UAnXTQeUD4VJmtI4p8tiEIQ+KLHvh/QinPlTHI89By9K9Gmx5ctq0o1Hctegf1/amxejf8Kct3Afy5/3qCR7MfIj5/zFJzj0+8VX3rd4uSlxApUAK6kwdZMiDrp/WtRhjrxYp3+GZyDlAUkzzmHkjnG+/rUUSXKjnAYf18qcu3lCEqoZgpITYkgTlmNJOlVdi3fzAtct5ZmMjBo6Bg0AzrMfhJnEnnt1/nUUWUivbijkr/hrq5iZgqVSCRJ1B1EEADnyr1OKXoUrh7kmZUlQ4ggcpU6a6sBpvU6By0+UUu3cKmfx+VKZa0yB+tnkA4a8JiTCALqBtm13nSNusxYR019Py3p4Y4RqPy++o9xlmVBHWoTY0p8CL96EadoPU8vLWsJx62VtYZTytEc+RgHXXWJ1A3itvjb0W3kFoU+7GY6HadCfWsPxz/Kw2jD2TaOCHHi2bNrPr9+9a4/kUR1yz7o9B+FFFn3R6D8KK5GaC65Z2lE47E/6qf8AYsV1OuSdr8aEx98TE3l3UkQLGHUyR7urKf8AaapkdKy0cfqPSOcW2X1P9Cs1xfBZJupEH39NOQW5HlIDH7P7hqZf4uTGa9aYAg+C1cBIgkgSTqQp9KsRaBBVgCNQQdiDoQfLU/AtSeWpmWbo3y+5nrXEMSnhR1Vemsz9b+NIvYm+xBLKesl9/LoKj4/CPbPdAtKEOhH17cNlDSDMQUPmoPMVFbDPBGbEbHbL1J08+Xp9/QpWjxnCSelvgtLWLvqQQ/SRmcctdZ2n7qlC8bt2TbDFo8IYjxeWm0DrPrVQ2HcuWAviShgZcsDca7TOo6ipa8BvAKy/StTBGkzAXMc2w0nTqdqavBaOGT5LS7gBDSpVxAAUlwddZ00086YXCEbiPWl4ZMQkyuJcEsfEfEAAICjTQ68+VWeGxF0Tmt3yRsAQVPPef4b8+sbydJGy6ZcsqL/Cww2g9RFHCuFYjMAVITc7HbkNdJrTWsac3+S41AzFV57nQ7CfjU/NWyxyrS3t9jpVJUV2G4SBq3yFWaQBAEDypOaiavDFGHAsc7yrDBYQHeD0+z/Oqi9bDDz5U3bu30ACNAHQj+NTJN8F4uK5LvhdzvLy2nXDaq2bI13vZUDNlBQCAWXWTvXnE8Kloyt1COhZc4+HOq4cYxg2ufdb/KouFwYX3gCfuFRCDXLEpJ8IsBiCdc0zXr4h40Y/dFMTXuar0UJScWWPEGmNdon+AoPErcR4ufIVAvJOo3qPmpoReyVZxzLzkdDqKpuMXQ2JtmMnuSV0PvHxDz/KrCq3HYNzcVhLCRppIgz/AEavSEdmbPD3wVEtn/a0DHzMDf4VItn7Jg+e/wCX96y9u4dDqD66/MVZYPFsQZMj018taxljIUvJaFuo/h/f+der5a+X8qjjG6wZGg0I06/nTveA9f4dRpyrOi1iiR6ffRqNR8x/U0Zj5MP7fEV4CORg+eg+f50JG8RcBRpH1Tquh2PwrE8cabeH1BPdtMFjrm1ktrMzvrW0xt8JbZmGykztsPkaxHFx7HDQZ9ifxnkSPjJq+P5ExOv2fdHoPwoos+6PQfhRXGzUXXL+0B/x2J/1U/7FiuoVyrtI3+PxP+on/YsVnl4Lw5FY/YepqGDUriRgD1NQg9Z9R/sZpjftEYzCLdylpBWYZYkTEjUEEHKuh6DnrXiYIIfGhdZ961yHVrZlv+Ut6CngacS7HpVsGVR2nwZZsKn7ktyXw+zZYZ7RDecyR5EfVPkQDUsiqPEYdWbMJV9g6HK4HSRuPIyPKlW+MXE0dRdWfeWFuAeanwv8Cvoa9SNV7ePoc2nsXVR8TjFQiQxnoJ/rbYSaY/X1jLmzx5FWzjyKRmB+FNN2lsD6z+vc3o+eSral5MmqJA4omkZzO0W31kx9mvbfE1ZMyhjqoIywwzQASDGmvLoelLwvEbd0TbuK/odfPTeakTViLRRcR4rczq1q4FXJJV7N05iQxHupm+zsdMplWnwtXeL4gOQGsddbV/QZRuQNSSTEDl5gVopomoomyBZ4qFtK10+L3WyJc97xbKRmA8J3pZ4zbgnxQCQTkPJQ2x8R94bDr0mpk0TUiyH+ubf7cTE5GgeHNO20fjUy1ezAETB6gg/I0TRSiLF5qM1IqtuccUGACdYk6D+NKJSb4LbNTV63OopFnEKw8LA+h/hvTk0F0UeNwDDW01ySwDDvSAFLM5KgmJloA00NMnB3dfZkhhbB9spI7r3SCU+frNaBkBptrR5Uo0Ukymw+CdmK3FuqObd/MmcwiAJ2AnkDFaThmJW3bytmY9dJPUn4ztUGvQaaUSXC8Rt66MJ0nf8ACn0UGWQkzz+Uz56ffVDmp6ximX3SR+HyNVcPBBdhiD8PKf69KGxAkBo25nXrv8fOq0cWePqn4fkaZv4ovEwI6VXR5DZdho91vgdP5f3rJdsbgNxREEIZEEb6g68jvpVguMKCc0Abz7o9Z2qO/E8Nfe2t0O65kXPZBKg3GW2oL+7BZlkAk86Vodkxe50uz7o9B+FFR7fC7aqFGcAAADvLmw0H1q8riNyZXMu2HB71vF3b5tO9l2V89vxZAtq2hzqPEuqEzBEbkV02ioasHIcdjUuIrI6sN9DMg+lQluV0zjXYnDYglyptXDBNy1CsY+2IK3P9wPwrEcW7FYuxJCjEIJOa0CLgHKbRJJP7hbbYVnki5Oy0XRXC5SxcqDbvgzB2MEcwehG6nyOtOi5XO4mikSw9KBqKLlLD1WmWseKTTT4UUoXKWHom0VljhPlFNjsAUJu2wZGrKPrgdP2wNjziOkTsJx9wAZFxSAQeZB2Ibnp1qZNOcGwSoTk7v3iwW6sjxSWCXFBNvXWCGGumWuzBmd6WcWbpK3gy2wSNctK8ZcwnKdxqQOXMa/Gk37gT3jHOnG4qAQLgNpjtnjIx6LcBKOfIGfIUxisIrtLSfDliTG8zHI+deim2tjJqkIw+Pt3PcdW9Dr8qkVS3uzi51ZCVg7ggEeY0qbd4kls5GLkgDXITM7HwiPlVk/JBNoqF+tk10fRSxHdvMAE6aQTodOorwcYt/tj1tvppOulTaFMlXGPITUG5jrIOS4UBHIwI0J25bGpWCx6XlzWzIkjYjUbjUUxi8DcZmKuiztNpWYHLE5idevwFPsSiNbwVm7rZuCR9lgw8jvMedL/xFv8A9wfM/nR+qLiuTbuKq/Z7obawJBB3NPWRdQnvGDry8IBGvUHp5UstqEWuNrs4Kn5j86nWLoZQw2ImkW1UknKJ6kCfnT9SVddjwim2s9KVduqozMQo6sQB8zpUcY7MD3SPc84yJ8HuQGH7uaosJvsKKkUl7gAJJAA3JMAepOgr02brTmdbY6Whmf8A57gy/wD0+NeW+HWlIbLnYDR7hLuPQtOX4RSy+ryMJxEMB3SvdB5oAE9c7kKR+6TUZ8bcL5HIsa/VAdo5eJvCs/uGp+I4tbQnOxEbyCdlDcuUHfyPQ1TYvidpsQDmkAoD4THvBTuOp1p9yY7ir3szN5bLXCJHe3mOgjNAYEIAAxGUCY5HSpScTa4QGFsRew3uXCzf+ZsRIKjLowp39Y4ZsswdABmtkxmgRqukzEU/ibKqqlVVZvYXZQJ/xFmNqxcXT3NNcGvjudTooorkNAooooAooooCo4z2Vw2K1u2xn5XEJS6I2GddSP2TI8qxHF/0fYmzJsn6QmpjwpfHQRolz1BT0NdOoqGkwcMNyGKMCrr7yMCrrO0qwBHxFLFyuw8V4FYxKhb9tXA1BMhlPVXEMp9CKxHF/wBGt1PFhbnejU93dIW51AW4AFPSGA82rN4yyZjcartoFRl6MSNdeY+H3+VRzgnn3dogm/c89um5+74Tr9p7b5LiPbf7LrDfDk431Ukab14LlZ1RaxPDbTppACz9tmIAEAa856f3sluVCD04LlUaLWXeH4jKlW1BEMCAVYftKdDShhBvZfu+eUy9o+QUnNb/ANhAH2TVNbvRVjYu6SDXqdNkWRU+UcWWOl2uB044oPbL3Y5uDms9P8wAZP8AeF+NTFbTQ6HURsfOotjiCkTmX1kUgYFPest3ZJk93BRjzzIfD6kQ3nXTujImE153g61D+mOg9skiDNy0CyadU1dfhmA61Ks3ldQyFWXkVII+YpYPO8A2H8KV3opF90UeMqo5SQJjpO/wrxHZoyWmKnXO/skjr4/G3+1TNVuu5NWPA0jEX1RczsqqObEAfM0n6OxHtLsazFkQI6G5cBJ9Qq0m33VtiyKoc/W1e5/1HJYDyBiptvhEUkAxLN/l23YRIZh3ds9PE8E/7Q1IuWLpAJuKvVbY3/8AldSfkgPnS3xZJ/idTTF69pqR8TA/rUfOraX3FrsMcMv2y0914xs7E3XE/tvLJ8IHpVi+IJ/nrVPwxsrMDvoNxHP86sgamkiZ87DgavVpK0tagr2PWEgiSJ00MET086z+LwbfSU9rc/4Y3E6QJ28jPWa0QqrxOEzXl7qXuTrbUM7DLrqFBKD96Bryo2u5eHJZWbZUHxM0knxGSJ5DyprHe6v+thv/ANNmrbA9msVdClwmHHMMe8ufBUIRfUs0dKvMD2OsIVZ8191OYNdMgNIIItqBbBBGhCyOtYTyxqkWjjd2y9ooorkOgKKKKAKKKKAKKKKAKKKKAjY7h1q8mS8i3F3yuoIkbETsfOsdxb9Gw1OGfqe7vEkeQW7qyj94P8K3VFQ0mDiuP4Xcstluq1piQBnAysTsEuCUc+QM+QqO6Mu4Irt1+wrqVdQyncMAQfUHQ1lOJ/o9QycK/dHX2bS9kk6iATmtjlCnKB9Ws3B9iyaOeC5UjDYvKddQdxUvivBrlifpFo2xIHeKc1kk9HHu66eMIek1BfBEbGfxqkZuDvhkuOpDmI4SGJa2LeqxlNtTuMsgkHWCeW2lLweJe3uLhVQJVcMFkxJMg+mwrzBYkqcr6A7Ty/lVzaNerjmsitHHOLi6YyeKakdze0j6mhnXQzBj8dKj8RsqbffKGtvnsywJtuym9btMGj3pVjGaYkEQYq2qu7QD/Dn/AFcKPnirFWfBRckpL9u2c1tVVojMoLXCOhusS5+dNXOIMT/E6moleitlFIq22OM5O5rxa8mhTrSydLHBUW/g2Y6spGsBrYaAdDGo+rIMzMzUqh7gUSxCgbkkAD1J0FVbslKivPBzETa5/wDBHPUCM2wNTcNbuAnOylYULCwdJzTy6R6VLwOBvX47m07Kf+I3s7UdczasPNFar7A9hWMHEXvW3ZGVT5G43jPquQ1i8kYmii2Z576rAYgE7Ddm/dUat8AasMDwbE3YK2jbU/XvnIY8rYlyfJgnrWz4bwSxhxFm2qdW3dv3nMsx8yTU6sZZm+C6xruZnB9iEEG/ce8R9UeztH1RTmYeTMw8qv8AB4K3aQJaRbaDZUUKo+A0p+isW2+TRJLgKKKKgkKKKKAKKKKAKKKKAKKKKAKKKKAKKKKAKKKKA8IrM8T7A2HlrBOHbXRADZJOsta0G/NSpPWtPRUNJ8hOjlnE+BYjDz3tvMmg7y0C6a82WM9seoKj7VeYHEK6gqQRyIIII6gjQ11SqLinY2xeJdQbN0ye8tQpJPN0jJcPmwJ6EUx/45XET96pmWqBxxZsH/Uw33Ymwf4Vb43gmJs+8nfJp47IJbzLWdWGv2C/oKpOKYhXsSjBh3tgEjkRftSD0Omx1rv1KS2OVRae4zmpVumleXyLLPE5EBd465VBIHnEVecO7H4u5BZVsKRvcOe5/wBNDHzf4VaWRLlllHwVVe4JWvNFlHvHXW2JQR1uGLanyLA1t8B2Dw6QbubEMP8A1SCmv/tKBbPxBPnWht2goAUAACAAIAA2AA2FYSz+DRQ8mIwHYm+8G862RzW37S5/zsMi/wDK3rWg4Z2Sw1kqwTPcXa5dOe4J3hm9z0UAVc0Vg5uXJdRS4CiiiqkhRRRQBRRRQBRRRQBRRRQBRRRQBRRRQBRRRQBRRRQBRRRQBRRRQBRRRQBRRRQBVVxbsvhcSwa9aDMI8QLI5AMgFkILAEAwTEgGiigJmB4fasoEtW0tqPqooUfIVJoooAooooAooooAooooAooooAooooAooooAoooo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38401" y="2362200"/>
            <a:ext cx="3548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YouTube Video</a:t>
            </a:r>
          </a:p>
          <a:p>
            <a:r>
              <a:rPr lang="en-US" sz="4400" b="1" dirty="0">
                <a:hlinkClick r:id="rId2"/>
              </a:rPr>
              <a:t>Cloud Types</a:t>
            </a:r>
            <a:endParaRPr lang="en-US" sz="4400" b="1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6858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Role of Clouds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381000"/>
            <a:ext cx="8915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400" b="1" kern="0" dirty="0">
              <a:solidFill>
                <a:srgbClr val="ADADE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Any Examples?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latin typeface="Microsoft Sans Serif" pitchFamily="34" charset="0"/>
              </a:rPr>
              <a:t>Reflect sunlight </a:t>
            </a:r>
            <a:r>
              <a:rPr lang="en-US" sz="2400" b="1" kern="0" dirty="0">
                <a:latin typeface="Microsoft Sans Serif" pitchFamily="34" charset="0"/>
                <a:sym typeface="Wingdings" pitchFamily="2" charset="2"/>
              </a:rPr>
              <a:t></a:t>
            </a:r>
            <a:r>
              <a:rPr lang="en-US" sz="2400" b="1" kern="0" dirty="0">
                <a:latin typeface="Microsoft Sans Serif" pitchFamily="34" charset="0"/>
              </a:rPr>
              <a:t> cool the Earth by 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50W m</a:t>
            </a:r>
            <a:r>
              <a:rPr lang="en-US" sz="2400" b="1" kern="0" baseline="30000" dirty="0">
                <a:solidFill>
                  <a:schemeClr val="tx2"/>
                </a:solidFill>
                <a:latin typeface="Microsoft Sans Serif" pitchFamily="34" charset="0"/>
              </a:rPr>
              <a:t>-2 </a:t>
            </a:r>
            <a:r>
              <a:rPr lang="en-US" sz="2400" b="1" kern="0" dirty="0">
                <a:latin typeface="Microsoft Sans Serif" pitchFamily="34" charset="0"/>
              </a:rPr>
              <a:t>globally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Block out-going longwave radiation 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  <a:sym typeface="Wingdings" pitchFamily="2" charset="2"/>
              </a:rPr>
              <a:t>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 warm the Earth by about 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30 W m</a:t>
            </a:r>
            <a:r>
              <a:rPr lang="en-US" sz="2400" b="1" kern="0" baseline="30000" dirty="0">
                <a:solidFill>
                  <a:schemeClr val="tx2"/>
                </a:solidFill>
                <a:latin typeface="Microsoft Sans Serif" pitchFamily="34" charset="0"/>
              </a:rPr>
              <a:t>-2 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globally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05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Net effect: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	</a:t>
            </a:r>
            <a:r>
              <a:rPr lang="en-US" sz="2400" b="1" kern="0" dirty="0">
                <a:latin typeface="Microsoft Sans Serif" pitchFamily="34" charset="0"/>
              </a:rPr>
              <a:t>High clouds </a:t>
            </a:r>
            <a:r>
              <a:rPr lang="en-US" sz="2400" b="1" kern="0" dirty="0">
                <a:latin typeface="Microsoft Sans Serif" pitchFamily="34" charset="0"/>
                <a:sym typeface="Wingdings" pitchFamily="2" charset="2"/>
              </a:rPr>
              <a:t> warming (LW dominates over SW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Wingdings" pitchFamily="2" charset="2"/>
              </a:rPr>
              <a:t>, why?)   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Wingdings" pitchFamily="2" charset="2"/>
              </a:rPr>
              <a:t>    </a:t>
            </a:r>
            <a:r>
              <a:rPr lang="en-US" sz="2400" b="1" kern="0" dirty="0">
                <a:latin typeface="Microsoft Sans Serif" pitchFamily="34" charset="0"/>
                <a:sym typeface="Wingdings" pitchFamily="2" charset="2"/>
              </a:rPr>
              <a:t>Low clouds  cooling (SW dominates over LW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Wingdings" pitchFamily="2" charset="2"/>
              </a:rPr>
              <a:t>, why?)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Wingdings" pitchFamily="2" charset="2"/>
              </a:rPr>
              <a:t>    </a:t>
            </a:r>
            <a:r>
              <a:rPr lang="en-US" sz="2400" b="1" kern="0" dirty="0">
                <a:latin typeface="Microsoft Sans Serif" pitchFamily="34" charset="0"/>
                <a:sym typeface="Wingdings" pitchFamily="2" charset="2"/>
              </a:rPr>
              <a:t>Global-mean cooling by 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20W m</a:t>
            </a:r>
            <a:r>
              <a:rPr lang="en-US" sz="2400" b="1" kern="0" baseline="3000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-2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  <a:sym typeface="Wingdings" pitchFamily="2" charset="2"/>
              </a:rPr>
              <a:t> </a:t>
            </a:r>
            <a:r>
              <a:rPr lang="en-US" sz="2400" b="1" kern="0" dirty="0">
                <a:latin typeface="Microsoft Sans Serif" pitchFamily="34" charset="0"/>
                <a:sym typeface="Wingdings" pitchFamily="2" charset="2"/>
              </a:rPr>
              <a:t>(SW dominates)</a:t>
            </a:r>
            <a:endParaRPr lang="en-US" sz="24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4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Cloud amount and its radiative effect vary with surface temperature 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  <a:sym typeface="Wingdings" pitchFamily="2" charset="2"/>
              </a:rPr>
              <a:t> </a:t>
            </a:r>
            <a:r>
              <a:rPr lang="en-US" b="1" kern="0" dirty="0">
                <a:solidFill>
                  <a:schemeClr val="bg1"/>
                </a:solidFill>
                <a:latin typeface="Microsoft Sans Serif" pitchFamily="34" charset="0"/>
                <a:sym typeface="Wingdings" pitchFamily="2" charset="2"/>
              </a:rPr>
              <a:t>cloud feedback</a:t>
            </a:r>
            <a:endParaRPr lang="en-US" sz="24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Cloud feedback helps regulate global-mean temperature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Cloud albedo forc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1143000"/>
            <a:ext cx="3857625" cy="3228535"/>
          </a:xfrm>
          <a:prstGeom prst="rect">
            <a:avLst/>
          </a:prstGeom>
          <a:noFill/>
        </p:spPr>
      </p:pic>
      <p:pic>
        <p:nvPicPr>
          <p:cNvPr id="243716" name="Picture 4" descr="Cloud greenhouse forc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575" y="1143000"/>
            <a:ext cx="3857625" cy="32641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09867" y="228600"/>
            <a:ext cx="5844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Radiative Effects of Clouds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632" y="4419600"/>
            <a:ext cx="39165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Albedo depends on cloud thickness:    </a:t>
            </a:r>
          </a:p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en-US" sz="1800" b="1" dirty="0">
                <a:solidFill>
                  <a:schemeClr val="tx2"/>
                </a:solidFill>
              </a:rPr>
              <a:t>Low clouds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are optically thick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 </a:t>
            </a:r>
          </a:p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  strong reflector</a:t>
            </a:r>
          </a:p>
          <a:p>
            <a:pPr algn="l">
              <a:buFontTx/>
              <a:buChar char="-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>High clouds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are optically thin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</a:t>
            </a:r>
          </a:p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 weak reflector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- Some absorption also occurs</a:t>
            </a:r>
          </a:p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en-US" sz="1800" b="1" dirty="0">
                <a:solidFill>
                  <a:srgbClr val="FF0000"/>
                </a:solidFill>
              </a:rPr>
              <a:t>Cooling effect for SW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8975" y="4495800"/>
            <a:ext cx="4157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Net LW effect depends on cloud top height: </a:t>
            </a:r>
          </a:p>
          <a:p>
            <a:pPr algn="l">
              <a:buFontTx/>
              <a:buChar char="-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>Low clouds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have low top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T similar to Ts  small warming effect</a:t>
            </a:r>
          </a:p>
          <a:p>
            <a:pPr algn="l">
              <a:buFontTx/>
              <a:buChar char="-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sz="1800" b="1" dirty="0">
                <a:solidFill>
                  <a:schemeClr val="tx2"/>
                </a:solidFill>
                <a:sym typeface="Wingdings" pitchFamily="2" charset="2"/>
              </a:rPr>
              <a:t>High clouds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have high top  T lower than Ts  large warming effect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25E2A-49D3-46E3-88E9-88E4C12C5630}"/>
              </a:ext>
            </a:extLst>
          </p:cNvPr>
          <p:cNvSpPr txBox="1"/>
          <p:nvPr/>
        </p:nvSpPr>
        <p:spPr>
          <a:xfrm>
            <a:off x="3276600" y="6059269"/>
            <a:ext cx="528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</a:rPr>
              <a:t>Net effect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: Low clouds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 cooling, high clouds warming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g1_Trenberth_BAMS08_2008GlobalH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686800" cy="5979716"/>
          </a:xfrm>
          <a:prstGeom prst="rect">
            <a:avLst/>
          </a:prstGeom>
          <a:noFill/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162800" y="6400800"/>
            <a:ext cx="1905000" cy="457200"/>
          </a:xfrm>
        </p:spPr>
        <p:txBody>
          <a:bodyPr/>
          <a:lstStyle/>
          <a:p>
            <a:pPr>
              <a:defRPr/>
            </a:pPr>
            <a:fld id="{A49640CD-6733-4245-94CF-37DCF0A05FF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7" y="6202362"/>
            <a:ext cx="240506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>
                <a:latin typeface="Comic Sans MS" pitchFamily="66" charset="0"/>
              </a:rPr>
              <a:t>Trenberth</a:t>
            </a:r>
            <a:r>
              <a:rPr lang="en-US" sz="1200" dirty="0">
                <a:latin typeface="Comic Sans MS" pitchFamily="66" charset="0"/>
              </a:rPr>
              <a:t> et al. (2009, BAMS)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24199" y="6204668"/>
            <a:ext cx="5818708" cy="646331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Water vapor &amp; clouds strongly affects LW radiation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Clouds and aerosols also affect SW radiation. </a:t>
            </a: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5943600" y="1981200"/>
            <a:ext cx="1828800" cy="1295400"/>
          </a:xfrm>
          <a:prstGeom prst="ellipse">
            <a:avLst/>
          </a:prstGeom>
          <a:noFill/>
          <a:ln w="31750">
            <a:solidFill>
              <a:schemeClr val="tx2"/>
            </a:solidFill>
            <a:round/>
            <a:headEnd/>
            <a:tailEnd type="none" w="med" len="sm"/>
          </a:ln>
          <a:effectLst/>
        </p:spPr>
        <p:txBody>
          <a:bodyPr wrap="none" anchor="ctr"/>
          <a:lstStyle/>
          <a:p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4343400" y="2743200"/>
            <a:ext cx="1371600" cy="990600"/>
          </a:xfrm>
          <a:prstGeom prst="ellipse">
            <a:avLst/>
          </a:prstGeom>
          <a:noFill/>
          <a:ln w="31750">
            <a:solidFill>
              <a:schemeClr val="tx2"/>
            </a:solidFill>
            <a:round/>
            <a:headEnd/>
            <a:tailEnd type="none" w="med" len="sm"/>
          </a:ln>
          <a:effectLst/>
        </p:spPr>
        <p:txBody>
          <a:bodyPr wrap="none" anchor="ctr"/>
          <a:lstStyle/>
          <a:p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1447800" y="2362200"/>
            <a:ext cx="1371600" cy="990600"/>
          </a:xfrm>
          <a:prstGeom prst="ellipse">
            <a:avLst/>
          </a:prstGeom>
          <a:noFill/>
          <a:ln w="31750">
            <a:solidFill>
              <a:schemeClr val="tx2"/>
            </a:solidFill>
            <a:round/>
            <a:headEnd/>
            <a:tailEnd type="none" w="med" len="sm"/>
          </a:ln>
          <a:effectLst/>
        </p:spPr>
        <p:txBody>
          <a:bodyPr wrap="none" anchor="ctr"/>
          <a:lstStyle/>
          <a:p>
            <a:endParaRPr lang="en-US" sz="18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1295400"/>
          <a:ext cx="8458200" cy="3226191"/>
        </p:xfrm>
        <a:graphic>
          <a:graphicData uri="http://schemas.openxmlformats.org/drawingml/2006/table">
            <a:tbl>
              <a:tblPr/>
              <a:tblGrid>
                <a:gridCol w="1691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2369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2"/>
                          </a:solidFill>
                        </a:rPr>
                        <a:t>Latin Root</a:t>
                      </a:r>
                      <a:endParaRPr lang="en-US" sz="28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2"/>
                          </a:solidFill>
                        </a:rPr>
                        <a:t>Translation</a:t>
                      </a:r>
                      <a:endParaRPr lang="en-US" sz="28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2"/>
                          </a:solidFill>
                        </a:rPr>
                        <a:t>Example</a:t>
                      </a:r>
                      <a:endParaRPr lang="en-US" sz="28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8031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cumulus 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stratus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cirrus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nimbus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heap 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layer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curl of hair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rain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fair weather cumulus 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altostratus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cirrus</a:t>
                      </a:r>
                      <a:br>
                        <a:rPr lang="en-US" sz="2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cumulonimbus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Types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989" y="5181600"/>
            <a:ext cx="82734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tx2"/>
                </a:solidFill>
                <a:latin typeface="Calibri"/>
              </a:rPr>
              <a:t>Convective Clouds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: formed during convection: Cu,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Cb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algn="l"/>
            <a:r>
              <a:rPr lang="en-US" b="1" dirty="0" err="1">
                <a:solidFill>
                  <a:schemeClr val="tx2"/>
                </a:solidFill>
                <a:latin typeface="Calibri"/>
              </a:rPr>
              <a:t>Stratiform</a:t>
            </a:r>
            <a:r>
              <a:rPr lang="en-US" b="1" dirty="0">
                <a:solidFill>
                  <a:schemeClr val="tx2"/>
                </a:solidFill>
                <a:latin typeface="Calibri"/>
              </a:rPr>
              <a:t> Clouds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:  formed by large-scale systems, such 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alibri"/>
              </a:rPr>
              <a:t>			 fronts:  As,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Ci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143000"/>
            <a:ext cx="8915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High-Level Clouds</a:t>
            </a:r>
            <a:r>
              <a:rPr lang="en-US" dirty="0">
                <a:solidFill>
                  <a:srgbClr val="000000"/>
                </a:solidFill>
              </a:rPr>
              <a:t> : base above 6km, thin bright, ice crystals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Cloud types include: 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cirrus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cirrostratus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0000"/>
                </a:solidFill>
              </a:rPr>
              <a:t>Mid-Level Clouds</a:t>
            </a:r>
            <a:r>
              <a:rPr lang="en-US" dirty="0">
                <a:solidFill>
                  <a:srgbClr val="000000"/>
                </a:solidFill>
              </a:rPr>
              <a:t>: base at 2-6km, mostly water droplets 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Cloud types include: </a:t>
            </a:r>
            <a:r>
              <a:rPr lang="en-US" dirty="0">
                <a:solidFill>
                  <a:srgbClr val="000000"/>
                </a:solidFill>
                <a:hlinkClick r:id="rId4"/>
              </a:rPr>
              <a:t>altocumulus</a:t>
            </a:r>
            <a:r>
              <a:rPr lang="en-US" dirty="0">
                <a:solidFill>
                  <a:srgbClr val="000000"/>
                </a:solidFill>
              </a:rPr>
              <a:t>, altostratus. </a:t>
            </a:r>
          </a:p>
          <a:p>
            <a:pPr algn="l"/>
            <a:r>
              <a:rPr lang="en-US" b="1" dirty="0">
                <a:solidFill>
                  <a:srgbClr val="000000"/>
                </a:solidFill>
              </a:rPr>
              <a:t>Low-Level Clouds</a:t>
            </a:r>
            <a:r>
              <a:rPr lang="en-US" dirty="0">
                <a:solidFill>
                  <a:srgbClr val="000000"/>
                </a:solidFill>
              </a:rPr>
              <a:t>: base below 2km, mostly water droplets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Cloud types include: </a:t>
            </a:r>
            <a:r>
              <a:rPr lang="en-US" dirty="0">
                <a:solidFill>
                  <a:srgbClr val="000000"/>
                </a:solidFill>
                <a:hlinkClick r:id="rId5"/>
              </a:rPr>
              <a:t>nimbostratus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>
                <a:solidFill>
                  <a:srgbClr val="000000"/>
                </a:solidFill>
                <a:hlinkClick r:id="rId6"/>
              </a:rPr>
              <a:t>stratocumulus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0000"/>
                </a:solidFill>
              </a:rPr>
              <a:t>Clouds with Vertical Development</a:t>
            </a:r>
            <a:r>
              <a:rPr lang="en-US" dirty="0">
                <a:solidFill>
                  <a:srgbClr val="000000"/>
                </a:solidFill>
              </a:rPr>
              <a:t> : as tall as 12km, through 	convection and frontal lifting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Cloud types include: </a:t>
            </a:r>
            <a:r>
              <a:rPr lang="en-US" dirty="0">
                <a:solidFill>
                  <a:srgbClr val="000000"/>
                </a:solidFill>
                <a:hlinkClick r:id="rId7"/>
              </a:rPr>
              <a:t>fair weather cumulus</a:t>
            </a:r>
            <a:r>
              <a:rPr lang="en-US" dirty="0">
                <a:solidFill>
                  <a:srgbClr val="000000"/>
                </a:solidFill>
              </a:rPr>
              <a:t> &amp; </a:t>
            </a:r>
            <a:r>
              <a:rPr lang="en-US" dirty="0">
                <a:solidFill>
                  <a:srgbClr val="000000"/>
                </a:solidFill>
                <a:hlinkClick r:id="rId8"/>
              </a:rPr>
              <a:t>cumulonimbus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0000"/>
                </a:solidFill>
              </a:rPr>
              <a:t>Other Cloud Types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Cloud types include: </a:t>
            </a:r>
            <a:r>
              <a:rPr lang="en-US" dirty="0">
                <a:solidFill>
                  <a:srgbClr val="000000"/>
                </a:solidFill>
                <a:hlinkClick r:id="rId9"/>
              </a:rPr>
              <a:t>contrails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  <a:hlinkClick r:id="rId10"/>
              </a:rPr>
              <a:t>billow clouds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  <a:hlinkClick r:id="rId11"/>
              </a:rPr>
              <a:t>mammatus</a:t>
            </a:r>
            <a:r>
              <a:rPr lang="en-US" dirty="0">
                <a:solidFill>
                  <a:srgbClr val="000000"/>
                </a:solidFill>
              </a:rPr>
              <a:t>, 	</a:t>
            </a:r>
            <a:r>
              <a:rPr lang="en-US" dirty="0" err="1">
                <a:solidFill>
                  <a:srgbClr val="000000"/>
                </a:solidFill>
                <a:hlinkClick r:id="rId12"/>
              </a:rPr>
              <a:t>orographic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  <a:hlinkClick r:id="rId13"/>
              </a:rPr>
              <a:t>pileus</a:t>
            </a:r>
            <a:r>
              <a:rPr lang="en-US" dirty="0">
                <a:solidFill>
                  <a:srgbClr val="000000"/>
                </a:solidFill>
                <a:hlinkClick r:id="rId13"/>
              </a:rPr>
              <a:t> clouds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7620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Types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Observations: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8915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100" b="1" kern="0" dirty="0">
              <a:solidFill>
                <a:srgbClr val="ADADE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At weather stations by trained observers: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     total and low cloud amount in </a:t>
            </a:r>
            <a:r>
              <a:rPr lang="en-US" sz="2400" b="1" kern="0" dirty="0" err="1">
                <a:solidFill>
                  <a:srgbClr val="000000"/>
                </a:solidFill>
                <a:latin typeface="Microsoft Sans Serif" pitchFamily="34" charset="0"/>
              </a:rPr>
              <a:t>octas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 (1/8) and cloud base height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Such records exist for nearly 100 yrs at many stations, but discontinued at many automated stations since the late 1990s. 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Since 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</a:t>
            </a: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1983, satellite IR and VIS images have been used to identify clouds. The ISCCP produces widely used cloud products from satellite observations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Surface </a:t>
            </a:r>
            <a:r>
              <a:rPr lang="en-US" sz="2400" b="1" kern="0" dirty="0" err="1">
                <a:solidFill>
                  <a:srgbClr val="FF3300"/>
                </a:solidFill>
                <a:latin typeface="Microsoft Sans Serif" pitchFamily="34" charset="0"/>
              </a:rPr>
              <a:t>Obs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: most reliable for low clouds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Microsoft Sans Serif" pitchFamily="34" charset="0"/>
              </a:rPr>
              <a:t>Satellite Obs.: most reliable for high clouds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2400" b="1" kern="0" dirty="0">
              <a:solidFill>
                <a:srgbClr val="000000"/>
              </a:solidFill>
              <a:latin typeface="Microsoft Sans Serif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826" y="6260068"/>
            <a:ext cx="5900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ISCCP=International Satellite Cloud Climatology Project</a:t>
            </a:r>
            <a:endParaRPr lang="en-US" sz="1800" dirty="0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http://isccp.giss.nasa.gov/zD2BASICS2/B8sqmap-zma.jpg"/>
          <p:cNvPicPr>
            <a:picLocks noChangeAspect="1" noChangeArrowheads="1"/>
          </p:cNvPicPr>
          <p:nvPr/>
        </p:nvPicPr>
        <p:blipFill>
          <a:blip r:embed="rId2" cstate="print"/>
          <a:srcRect l="6818" t="9091" r="3409" b="13636"/>
          <a:stretch>
            <a:fillRect/>
          </a:stretch>
        </p:blipFill>
        <p:spPr bwMode="auto">
          <a:xfrm>
            <a:off x="381000" y="1066800"/>
            <a:ext cx="8305800" cy="5361972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Amount Distributions 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Amount: Seasonal Variations  </a:t>
            </a:r>
          </a:p>
        </p:txBody>
      </p:sp>
      <p:pic>
        <p:nvPicPr>
          <p:cNvPr id="285698" name="Picture 2" descr="http://isccp.giss.nasa.gov/zD2BASICS2/B8djf.sqmap.jpg"/>
          <p:cNvPicPr>
            <a:picLocks noChangeAspect="1" noChangeArrowheads="1"/>
          </p:cNvPicPr>
          <p:nvPr/>
        </p:nvPicPr>
        <p:blipFill>
          <a:blip r:embed="rId2" cstate="print"/>
          <a:srcRect l="9143" r="7048" b="4854"/>
          <a:stretch>
            <a:fillRect/>
          </a:stretch>
        </p:blipFill>
        <p:spPr bwMode="auto">
          <a:xfrm>
            <a:off x="41247" y="1676400"/>
            <a:ext cx="4572000" cy="4073236"/>
          </a:xfrm>
          <a:prstGeom prst="rect">
            <a:avLst/>
          </a:prstGeom>
          <a:noFill/>
        </p:spPr>
      </p:pic>
      <p:pic>
        <p:nvPicPr>
          <p:cNvPr id="285700" name="Picture 4" descr="http://isccp.giss.nasa.gov/zD2BASICS2/B8jja.sqmap.jpg"/>
          <p:cNvPicPr>
            <a:picLocks noChangeAspect="1" noChangeArrowheads="1"/>
          </p:cNvPicPr>
          <p:nvPr/>
        </p:nvPicPr>
        <p:blipFill>
          <a:blip r:embed="rId3" cstate="print"/>
          <a:srcRect l="10095" r="7619" b="4936"/>
          <a:stretch>
            <a:fillRect/>
          </a:stretch>
        </p:blipFill>
        <p:spPr bwMode="auto">
          <a:xfrm>
            <a:off x="4613247" y="1679599"/>
            <a:ext cx="4488873" cy="4069747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 bwMode="auto">
          <a:xfrm>
            <a:off x="1447800" y="3352800"/>
            <a:ext cx="6096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971800" y="2971800"/>
            <a:ext cx="6858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9800" y="3352800"/>
            <a:ext cx="6096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543800" y="2895600"/>
            <a:ext cx="6858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Optical Thickness </a:t>
            </a:r>
          </a:p>
        </p:txBody>
      </p:sp>
      <p:pic>
        <p:nvPicPr>
          <p:cNvPr id="283650" name="Picture 2" descr="http://isccp.giss.nasa.gov/zD2BASICS2/B26sqmap-zma.jpg"/>
          <p:cNvPicPr>
            <a:picLocks noChangeAspect="1" noChangeArrowheads="1"/>
          </p:cNvPicPr>
          <p:nvPr/>
        </p:nvPicPr>
        <p:blipFill>
          <a:blip r:embed="rId3" cstate="print"/>
          <a:srcRect l="8000" t="8889" r="2667" b="14667"/>
          <a:stretch>
            <a:fillRect/>
          </a:stretch>
        </p:blipFill>
        <p:spPr bwMode="auto">
          <a:xfrm>
            <a:off x="457200" y="762000"/>
            <a:ext cx="8458200" cy="5428397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5065595"/>
            <a:ext cx="2362200" cy="71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6172200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chemeClr val="tx2"/>
                </a:solidFill>
              </a:rPr>
              <a:t>Cloud optical thickness (</a:t>
            </a:r>
            <a:r>
              <a:rPr lang="en-US" sz="1800" b="1" dirty="0">
                <a:solidFill>
                  <a:schemeClr val="tx2"/>
                </a:solidFill>
                <a:sym typeface="Symbol"/>
              </a:rPr>
              <a:t>) </a:t>
            </a:r>
            <a:r>
              <a:rPr lang="en-US" sz="1800" b="1" dirty="0"/>
              <a:t>is a measure of attenuation of the light passing through the cloud due to the scattering and absorption by cloud droplets.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- from Cess_etal_JGR19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7725" y="1230012"/>
            <a:ext cx="4207675" cy="5627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63670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alibri"/>
              </a:rPr>
              <a:t>Cess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et al. 1996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Radiative Forcing (CRF)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671935"/>
            <a:ext cx="462825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CRF = TOA Radiative Flux over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           a domain with clouds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           </a:t>
            </a:r>
            <a:r>
              <a:rPr lang="en-US" b="1" dirty="0">
                <a:solidFill>
                  <a:srgbClr val="FF3300"/>
                </a:solidFill>
                <a:latin typeface="Calibri"/>
              </a:rPr>
              <a:t>minus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	TOA Radiative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           Flux averaged over the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           clear-sky regions within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           the same domain.</a:t>
            </a:r>
          </a:p>
          <a:p>
            <a:pPr algn="l"/>
            <a:endParaRPr lang="en-US" b="1" dirty="0">
              <a:solidFill>
                <a:srgbClr val="000000"/>
              </a:solidFill>
              <a:latin typeface="Calibri"/>
            </a:endParaRP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/>
              </a:rPr>
              <a:t>Flux positive downward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64770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alibri"/>
              </a:rPr>
              <a:t>Ramanathan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et al. 1989</a:t>
            </a:r>
          </a:p>
        </p:txBody>
      </p:sp>
      <p:pic>
        <p:nvPicPr>
          <p:cNvPr id="4" name="Picture 3" descr="Fig3- from Ramanathan_etal_Sci1989.jpg"/>
          <p:cNvPicPr>
            <a:picLocks noChangeAspect="1"/>
          </p:cNvPicPr>
          <p:nvPr/>
        </p:nvPicPr>
        <p:blipFill>
          <a:blip r:embed="rId3" cstate="print">
            <a:lum bright="28000" contrast="37000"/>
          </a:blip>
          <a:stretch>
            <a:fillRect/>
          </a:stretch>
        </p:blipFill>
        <p:spPr>
          <a:xfrm>
            <a:off x="1652778" y="685038"/>
            <a:ext cx="7186422" cy="5840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70" y="1143000"/>
            <a:ext cx="1556836" cy="1641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Calibri"/>
              </a:rPr>
              <a:t>LW CRF</a:t>
            </a:r>
          </a:p>
          <a:p>
            <a:r>
              <a:rPr lang="en-US" sz="2000" b="1" dirty="0">
                <a:solidFill>
                  <a:srgbClr val="FF3300"/>
                </a:solidFill>
                <a:latin typeface="Calibri"/>
              </a:rPr>
              <a:t>Global-mean</a:t>
            </a:r>
          </a:p>
          <a:p>
            <a:r>
              <a:rPr lang="en-US" sz="2400" b="1" dirty="0">
                <a:solidFill>
                  <a:srgbClr val="FF3300"/>
                </a:solidFill>
                <a:latin typeface="Calibri"/>
              </a:rPr>
              <a:t>31 W/m</a:t>
            </a:r>
            <a:r>
              <a:rPr lang="en-US" sz="2400" b="1" baseline="30000" dirty="0">
                <a:solidFill>
                  <a:srgbClr val="FF3300"/>
                </a:solidFill>
                <a:latin typeface="Calibri"/>
              </a:rPr>
              <a:t>2</a:t>
            </a:r>
          </a:p>
          <a:p>
            <a:endParaRPr lang="en-US" sz="1050" b="1" baseline="30000" dirty="0">
              <a:solidFill>
                <a:srgbClr val="FF3300"/>
              </a:solidFill>
              <a:latin typeface="Calibri"/>
            </a:endParaRPr>
          </a:p>
          <a:p>
            <a:r>
              <a:rPr lang="en-US" sz="3200" b="1" baseline="30000" dirty="0">
                <a:solidFill>
                  <a:srgbClr val="FF3300"/>
                </a:solidFill>
                <a:latin typeface="Calibri"/>
              </a:rPr>
              <a:t>(warming)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159" y="4495800"/>
            <a:ext cx="15568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Calibri"/>
              </a:rPr>
              <a:t>SW CRF</a:t>
            </a:r>
          </a:p>
          <a:p>
            <a:r>
              <a:rPr lang="en-US" sz="2000" b="1" dirty="0">
                <a:solidFill>
                  <a:srgbClr val="FF3300"/>
                </a:solidFill>
                <a:latin typeface="Calibri"/>
              </a:rPr>
              <a:t>Global-mean</a:t>
            </a:r>
          </a:p>
          <a:p>
            <a:r>
              <a:rPr lang="en-US" sz="2400" b="1" dirty="0">
                <a:solidFill>
                  <a:srgbClr val="FF3300"/>
                </a:solidFill>
                <a:latin typeface="Calibri"/>
              </a:rPr>
              <a:t>-45 W/m</a:t>
            </a:r>
            <a:r>
              <a:rPr lang="en-US" sz="2400" b="1" baseline="30000" dirty="0">
                <a:solidFill>
                  <a:srgbClr val="FF3300"/>
                </a:solidFill>
                <a:latin typeface="Calibri"/>
              </a:rPr>
              <a:t>2 </a:t>
            </a:r>
            <a:endParaRPr lang="en-US" b="1" dirty="0">
              <a:solidFill>
                <a:srgbClr val="FF3300"/>
              </a:solidFill>
              <a:latin typeface="Calibri"/>
            </a:endParaRPr>
          </a:p>
          <a:p>
            <a:endParaRPr lang="en-US" sz="1050" b="1" baseline="30000" dirty="0">
              <a:solidFill>
                <a:schemeClr val="bg1"/>
              </a:solidFill>
              <a:latin typeface="Calibri"/>
            </a:endParaRPr>
          </a:p>
          <a:p>
            <a:r>
              <a:rPr lang="en-US" sz="3200" b="1" baseline="30000" dirty="0">
                <a:solidFill>
                  <a:schemeClr val="bg1"/>
                </a:solidFill>
                <a:latin typeface="Calibri"/>
              </a:rPr>
              <a:t>(Cooling)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4020" y="162580"/>
            <a:ext cx="5279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Calibri"/>
              </a:rPr>
              <a:t>For April 1985, ERBE Satellite Data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.4- from Ramanathan_etal_Sci989.png"/>
          <p:cNvPicPr>
            <a:picLocks noChangeAspect="1"/>
          </p:cNvPicPr>
          <p:nvPr/>
        </p:nvPicPr>
        <p:blipFill>
          <a:blip r:embed="rId3" cstate="print">
            <a:lum bright="28000" contrast="35000"/>
          </a:blip>
          <a:stretch>
            <a:fillRect/>
          </a:stretch>
        </p:blipFill>
        <p:spPr>
          <a:xfrm>
            <a:off x="1472276" y="1219201"/>
            <a:ext cx="7595524" cy="4718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64770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alibri"/>
              </a:rPr>
              <a:t>Ramanathan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et al. 1989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0" y="1905000"/>
            <a:ext cx="1724921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Calibri"/>
              </a:rPr>
              <a:t>Net CRF</a:t>
            </a:r>
          </a:p>
          <a:p>
            <a:r>
              <a:rPr lang="en-US" b="1" dirty="0">
                <a:solidFill>
                  <a:srgbClr val="FF3300"/>
                </a:solidFill>
                <a:latin typeface="Calibri"/>
              </a:rPr>
              <a:t>-14 W/m</a:t>
            </a:r>
            <a:r>
              <a:rPr lang="en-US" b="1" baseline="30000" dirty="0">
                <a:solidFill>
                  <a:srgbClr val="FF3300"/>
                </a:solidFill>
                <a:latin typeface="Calibri"/>
              </a:rPr>
              <a:t>2</a:t>
            </a:r>
          </a:p>
          <a:p>
            <a:endParaRPr lang="en-US" b="1" baseline="30000" dirty="0">
              <a:solidFill>
                <a:srgbClr val="FF3300"/>
              </a:solidFill>
              <a:latin typeface="Calibri"/>
            </a:endParaRPr>
          </a:p>
          <a:p>
            <a:r>
              <a:rPr lang="en-US" sz="2400" b="1" dirty="0">
                <a:solidFill>
                  <a:srgbClr val="FF3300"/>
                </a:solidFill>
                <a:latin typeface="Calibri"/>
              </a:rPr>
              <a:t>Annual mean:</a:t>
            </a:r>
          </a:p>
          <a:p>
            <a:r>
              <a:rPr lang="en-US" sz="2400" b="1" dirty="0">
                <a:solidFill>
                  <a:srgbClr val="FF3300"/>
                </a:solidFill>
                <a:latin typeface="Calibri"/>
                <a:sym typeface="Symbol"/>
              </a:rPr>
              <a:t></a:t>
            </a:r>
            <a:r>
              <a:rPr lang="en-US" sz="2400" b="1" dirty="0">
                <a:solidFill>
                  <a:srgbClr val="FF3300"/>
                </a:solidFill>
                <a:latin typeface="Calibri"/>
              </a:rPr>
              <a:t>20W/m</a:t>
            </a:r>
            <a:r>
              <a:rPr lang="en-US" sz="2400" b="1" baseline="30000" dirty="0">
                <a:solidFill>
                  <a:srgbClr val="FF3300"/>
                </a:solidFill>
                <a:latin typeface="Calibri"/>
              </a:rPr>
              <a:t>2</a:t>
            </a:r>
          </a:p>
          <a:p>
            <a:endParaRPr lang="en-US" b="1" dirty="0">
              <a:solidFill>
                <a:srgbClr val="FF33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0220" y="391180"/>
            <a:ext cx="5279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Calibri"/>
              </a:rPr>
              <a:t>For April 1985, ERBE Satellite Data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23812" y="685800"/>
            <a:ext cx="6986588" cy="6013744"/>
            <a:chOff x="709613" y="533400"/>
            <a:chExt cx="7724775" cy="7613944"/>
          </a:xfrm>
        </p:grpSpPr>
        <p:pic>
          <p:nvPicPr>
            <p:cNvPr id="28979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613" y="533400"/>
              <a:ext cx="7724775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9799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9613" y="4289719"/>
              <a:ext cx="7724775" cy="385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6553200" y="6400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IPCC 2007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45720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2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Model-simulated Cloud Amount Changes: </a:t>
            </a:r>
          </a:p>
          <a:p>
            <a:pPr>
              <a:defRPr/>
            </a:pPr>
            <a:r>
              <a:rPr lang="en-US" sz="2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2080-2090 minus 1980-1990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6316" y="1524000"/>
            <a:ext cx="229902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dirty="0"/>
              <a:t>Decreases in low and</a:t>
            </a:r>
          </a:p>
          <a:p>
            <a:pPr algn="l"/>
            <a:r>
              <a:rPr lang="en-US" sz="2000" dirty="0"/>
              <a:t>  mid-level clouds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/>
              <a:t>Increases in high </a:t>
            </a:r>
          </a:p>
          <a:p>
            <a:pPr algn="l"/>
            <a:r>
              <a:rPr lang="en-US" sz="2000" dirty="0"/>
              <a:t>  clouds due to upward</a:t>
            </a:r>
          </a:p>
          <a:p>
            <a:pPr algn="l"/>
            <a:r>
              <a:rPr lang="en-US" sz="2000" dirty="0"/>
              <a:t>  shift of convection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4200" y="4467761"/>
            <a:ext cx="22878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dirty="0"/>
              <a:t>Total cloud amount</a:t>
            </a:r>
          </a:p>
          <a:p>
            <a:pPr algn="l"/>
            <a:r>
              <a:rPr lang="en-US" sz="2000" dirty="0"/>
              <a:t>  increases at high-</a:t>
            </a:r>
          </a:p>
          <a:p>
            <a:pPr algn="l"/>
            <a:r>
              <a:rPr lang="en-US" sz="2000" dirty="0"/>
              <a:t>  latitudes, but </a:t>
            </a:r>
          </a:p>
          <a:p>
            <a:pPr algn="l"/>
            <a:r>
              <a:rPr lang="en-US" sz="2000" dirty="0"/>
              <a:t>  decreases at mid-low</a:t>
            </a:r>
          </a:p>
          <a:p>
            <a:pPr algn="l"/>
            <a:r>
              <a:rPr lang="en-US" sz="2000" dirty="0"/>
              <a:t>  latitudes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3810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Role of Water Vapor</a:t>
            </a:r>
            <a:endParaRPr lang="en-US" sz="32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914400"/>
            <a:ext cx="8915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Allows evapotranspiration to cool the surface and add water and (latent) energy into the atmosphere at the same time</a:t>
            </a:r>
            <a:r>
              <a:rPr lang="en-US" sz="2400" b="1" kern="0" dirty="0"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latin typeface="Microsoft Sans Serif" pitchFamily="34" charset="0"/>
              </a:rPr>
              <a:t>Allows water and latent energy to be moved around within the atmosphere by winds, contributing to spatial and temporal variations in clouds and precipitation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Strongly absorbs and emits infrared (IR) or longwave radiation, resulting in the largest greenhouse warming of the atmosphere among all the GHGs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latin typeface="Microsoft Sans Serif" pitchFamily="34" charset="0"/>
              </a:rPr>
              <a:t>Provides the water source for forming clouds and precipitation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Provides the largest positive feedback under GHG-induced global warming, as water vapor content increases with air temperature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latin typeface="Microsoft Sans Serif" pitchFamily="34" charset="0"/>
              </a:rPr>
              <a:t>Plays an important role in atmospheric chemistry, including that in the ozone (O</a:t>
            </a:r>
            <a:r>
              <a:rPr lang="en-US" sz="2400" b="1" kern="0" baseline="-25000" dirty="0">
                <a:latin typeface="Microsoft Sans Serif" pitchFamily="34" charset="0"/>
              </a:rPr>
              <a:t>3</a:t>
            </a:r>
            <a:r>
              <a:rPr lang="en-US" sz="2400" b="1" kern="0" dirty="0">
                <a:latin typeface="Microsoft Sans Serif" pitchFamily="34" charset="0"/>
              </a:rPr>
              <a:t>) layer 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152400" y="1447800"/>
            <a:ext cx="7696200" cy="4876800"/>
            <a:chOff x="609600" y="635845"/>
            <a:chExt cx="5653864" cy="5847402"/>
          </a:xfrm>
        </p:grpSpPr>
        <p:pic>
          <p:nvPicPr>
            <p:cNvPr id="3" name="Picture 2" descr="Fig.9-from RichterXie_JGR08.png"/>
            <p:cNvPicPr>
              <a:picLocks noChangeAspect="1"/>
            </p:cNvPicPr>
            <p:nvPr/>
          </p:nvPicPr>
          <p:blipFill>
            <a:blip r:embed="rId3" cstate="print"/>
            <a:srcRect r="46782" b="69435"/>
            <a:stretch>
              <a:fillRect/>
            </a:stretch>
          </p:blipFill>
          <p:spPr>
            <a:xfrm>
              <a:off x="609600" y="635845"/>
              <a:ext cx="5638800" cy="5383955"/>
            </a:xfrm>
            <a:prstGeom prst="rect">
              <a:avLst/>
            </a:prstGeom>
          </p:spPr>
        </p:pic>
        <p:pic>
          <p:nvPicPr>
            <p:cNvPr id="5" name="Picture 4" descr="Fig.9-from RichterXie_JGR08.png"/>
            <p:cNvPicPr>
              <a:picLocks noChangeAspect="1"/>
            </p:cNvPicPr>
            <p:nvPr/>
          </p:nvPicPr>
          <p:blipFill>
            <a:blip r:embed="rId3" cstate="print"/>
            <a:srcRect t="95069"/>
            <a:stretch>
              <a:fillRect/>
            </a:stretch>
          </p:blipFill>
          <p:spPr>
            <a:xfrm>
              <a:off x="609600" y="6019800"/>
              <a:ext cx="5653864" cy="46344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838200" y="216694"/>
            <a:ext cx="655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RH change (%) from 2000 to 2100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CMIP3, A1B scenario, ocean only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(Richter and </a:t>
            </a:r>
            <a:r>
              <a:rPr lang="en-US" sz="1600" dirty="0" err="1">
                <a:solidFill>
                  <a:srgbClr val="FF0000"/>
                </a:solidFill>
              </a:rPr>
              <a:t>Xie</a:t>
            </a:r>
            <a:r>
              <a:rPr lang="en-US" sz="1600" dirty="0">
                <a:solidFill>
                  <a:srgbClr val="FF0000"/>
                </a:solidFill>
              </a:rPr>
              <a:t> 2008, JGR)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715000" y="1371600"/>
            <a:ext cx="1219200" cy="1828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748289" y="739914"/>
            <a:ext cx="3090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Related to cloud decreases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Due to enhanced subsidence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53200" y="6400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IPCC 2007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1524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 Radiative Forcing Changes</a:t>
            </a:r>
          </a:p>
          <a:p>
            <a:pPr>
              <a:defRPr/>
            </a:pPr>
            <a:r>
              <a:rPr lang="en-US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2080-2090 minus 1980-1990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5638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CMIP3 Model Index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85875" y="1395048"/>
            <a:ext cx="7166314" cy="4472352"/>
            <a:chOff x="1285875" y="1395048"/>
            <a:chExt cx="7166314" cy="4472352"/>
          </a:xfrm>
        </p:grpSpPr>
        <p:grpSp>
          <p:nvGrpSpPr>
            <p:cNvPr id="2" name="Group 4"/>
            <p:cNvGrpSpPr/>
            <p:nvPr/>
          </p:nvGrpSpPr>
          <p:grpSpPr>
            <a:xfrm>
              <a:off x="1285875" y="1395048"/>
              <a:ext cx="6572250" cy="4472352"/>
              <a:chOff x="1285875" y="304800"/>
              <a:chExt cx="6572250" cy="4472352"/>
            </a:xfrm>
          </p:grpSpPr>
          <p:pic>
            <p:nvPicPr>
              <p:cNvPr id="29081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85875" y="304800"/>
                <a:ext cx="6572250" cy="3733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0819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39362" y="4040552"/>
                <a:ext cx="6515100" cy="736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3467426" y="4277380"/>
              <a:ext cx="49847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1" dirty="0"/>
                <a:t>More negative CRF </a:t>
              </a:r>
              <a:r>
                <a:rPr lang="en-US" sz="1800" b="1" dirty="0">
                  <a:sym typeface="Wingdings" pitchFamily="2" charset="2"/>
                </a:rPr>
                <a:t> A negative (cooling) feedback</a:t>
              </a:r>
              <a:r>
                <a:rPr lang="en-US" dirty="0"/>
                <a:t>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19400" y="1752600"/>
              <a:ext cx="46497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1" dirty="0"/>
                <a:t>Increased CRF </a:t>
              </a:r>
              <a:r>
                <a:rPr lang="en-US" sz="1800" b="1" dirty="0">
                  <a:sym typeface="Wingdings" pitchFamily="2" charset="2"/>
                </a:rPr>
                <a:t> A positive (warming) feedback</a:t>
              </a:r>
              <a:r>
                <a:rPr lang="en-US" dirty="0"/>
                <a:t> </a:t>
              </a:r>
            </a:p>
          </p:txBody>
        </p:sp>
        <p:cxnSp>
          <p:nvCxnSpPr>
            <p:cNvPr id="12" name="Straight Arrow Connector 11"/>
            <p:cNvCxnSpPr>
              <a:cxnSpLocks/>
            </p:cNvCxnSpPr>
            <p:nvPr/>
          </p:nvCxnSpPr>
          <p:spPr bwMode="auto">
            <a:xfrm>
              <a:off x="6705600" y="2209800"/>
              <a:ext cx="304800" cy="152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3243646" y="4337222"/>
              <a:ext cx="267026" cy="1955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AutoShape 2" descr="data:image/jpeg;base64,/9j/4AAQSkZJRgABAQAAAQABAAD/2wCEAAkGBxQSEhUUExQSEhIVFxUYGBgYFBgXGRsYFhQYGxgeHRsYHCggGBooHhwXITEmJSktLi4uGh8zODQsNygtLisBCgoKDg0OGxAQGywlICUsLDcsLywsLC80MCwsLDAsLy4sLCwsLSwsLCwtLCwvLCwsLCwsLCwsLCwsLDQvLCwtLP/AABEIALQBGAMBIgACEQEDEQH/xAAcAAABBQEBAQAAAAAAAAAAAAAAAQIDBAUGBwj/xABFEAACAQMDAQUFBAcDCwUAAAABAhEAAxIEITFRBRMiQWEGMnGBkVKSobEHFCNCYnLRs8HhFRYkMzQ1U4KT0vAlQ2Oisv/EABsBAQEBAQEBAQEAAAAAAAAAAAABAgMEBQYH/8QAMREAAgIBAwIEAwgCAwAAAAAAAAECESEDEjEEQSJhcfBRofEFFEKBkbHB0RPhIzIz/9oADAMBAAIRAxEAPwDaopaK+ufKEopaKASilooBKKWigEopaKASilooBKKWigEopMxxImY584mPjG9AuA8EHeOfOJj40FEb3odVg+IHxbYgiNjvyfL4GpaR1BEHg0y237p5Hn1HX+v+IqAkopaKoEopaKASilooBKKWkYxudhQBVjTLbPv5A+nHz2mqi3Z4BI6xt+PPympAJ2HNc9WO+DVteaNQe13VmkLKgjEfOZq/YWs6zYKDfn8q0LFyv591Er15eNzruz9LpL/jXh2+RbwqrfWp+9qvfesTao1GyibSk+ID48VU1It/uZE/h+U1Zu2MxtzVBhGx2NfpPsBb4bv8jdfhvC9+VHyvtF1Ktqz3G0tFFfpD5YU5FJIABJPAAkn5UqWySABJJAA6k8V3nZXZlvS2y7kZBSzueAAJMdFH41y1NVQR109NzZytr2d1DCe7j4soP0mRRd9ntQv/ALc/BlP4TNd5b1KMAQykEKRuNw3un4HypP1pInNIifeHExPwnavN95l5Ho+7ROW7N9kyQGvMV/hWJ+Z4Hy+tbljsDTrxaU/zS351dtalGnFlMZTvxixU/RlYfI0v6wn2l4B94cNwfgd4rlLVnLudI6UY9iueybH/AAbX3F/pVPU+zOnfhSh6qT+RkfhWsLgJiRMTE7xMfnSW76tGLK0iRBB2mJ28p2rKnJcM04RfY4vV+yt5WhIuKfOQsfEE/lNMb2W1HRD8G/qK7uiu33mZy+7wPNtV2Tet7vbYDqPEPqsxVKvVq5v2m7DVlN22ArruwHDDzMdRz6110+ot1I5T6elcTjaKdFEV6TzmTr1ty4a4VJOURIB7rDbaT4fWoe4sASzkEcnEjgBB+7zC7fMirOqaGb9gGMnxdYRDvt6x/wAh6VELpg52ATBBOJAjvCOMSY8/rtXJ1f1OquvoSWLtm0SMjMbkjo8dOMmPG2xrQu259CNweh/pWe8Ygm0m7srDEnw95BPA2IE9KS12i7bi2I8Pm2xLGZhfsgH5jrWlJLDMuLeUaNt59CNiOh/pTqbdtn3h7w/EdP6f4mnIQRI4/wDPoa3ZigoodgOSB09fh1pmTHgR6tt+HP1ilih9Ma8OBueg3+vT50dxPvEt6cD6Dn5zS5qpCSoYgkLsDA5gUyBviPRR9T/QH60q2Rydz1O/06fKpG2EnYVH3k+6C3rwv18/kDUGSSn2rpUyNj8AfzqDuifeb5LsPrz+I+FSKkbDYUklJVJYKrTtE3fuxjI7/CrxbH4VQ07BWBO4G/8AT8aW/eLmT9K+J132Uup1YRglGK5aS79vl8z39P1n+KEnK23xZod/TFfLjiog/wCynz93/wA+VVrN0qZH0618nS+w9TUjqXKnGVLzr+8UeyfXxi44w1nyF791JEnb4Uy9dLGW3PwA/KnahgzEjafL5b/jUcV+q0dHTilLYlKs0l/B8fUnJtrc2vUbS0sUleg5m17NWwdSk/xEfEKa6/tfDuW7zMJtljIMZDzG4HU7QJ3HNcPYuFGDKYZTIrsdWz3NNOCG4yr4WXJdyNyPOBvHpXi6hZTPZ07w0YVi1oAwg3HEqq7FhAhNmiYHdqvO2CnzyLuz9Lprr4q19XKGJCrkMg+UY4s3oQcQeBlJsW9RcaSNEikFD4gQcxiAf9XuUlxkPs7bGQw6y5bju9EqPi2622IUQ7RKoCfdAxG5LiPXzHoIuyG0rBcReU6lGQWyMh+3DXWnYqxAkEtIHHnuKmktXAx71ypcywylrICOdxJ2Sdtv2UgcTYGsuIWw0QyAkNiVnC34NwnmCyACYxPGQrdOgtGZtW/EcmlF3JIMnbcyB9BQHPaUaWy6i33rMwFrrAa5bRmLESDLJ578x51rdndhW7Lh1LlgrLuRBycsS2IEmSY8hJ60vaR0+nRr1xLaqhLlsB7x3JmNiT5nzinf5RZ1tPp7ffJc/fzCKq4yG33aTAEDqfjadWS1dGjWT2/2iyWbhskM6QDEHGT59D8fjVv9ULf6xy38I8CfQGW9QSR6VZS2FEKAAOABA/CkXTsNWqOb9hu1L+otMb64kR5gwTMjJdm2APzrpiKp9js5sWzcwzKgtgCFk9AeKr9u9pGyoxWS0gHyEfma2/HPwqjK8Ecs4i/aCswHAYgfI0zGpsaMa99ngohxoxqbGjGrYohxpAkVPjRjSxRVv3AkEzuwUQCd2MDiqwuKS5lkRYLNtgwxklW3kAbEjpWnjUCaC2CpCKMAyrGwAaJEceVc5brwdof4tviTv39O/N9qcdi2sZLByAM8kg8bnc1LjUwSkIFbTOTWSnfVyyhQuByDmSGAx8OMec1U7ORh3YaywxRxm7qziGAAJG5yAy2rTuiSFHxb+Xp8zt8A1M1ytiMMichOOIbHeYz26VdxNpFZ0YXks5kmXIJEmdtgB8hU+NUGOqxIxQHHY7bt3bzHi28eHI8zt0mttqC0FEVZEnnaRMeIHrHyMcisqXkacfMs40Y1WuPfyMIuGSgEkTj45PveifU/JmepAHgQmBPA3IWQPGfMuPkOuzcNhcxoxqnlqJBwXmCJA28Mn3uuUdQOBS6s6jI4KMQdj4d/AeZYbZEdOKbhsLcUY1TZ9TvCID4o4I4OJPjEbxtv57jmrGiW54hc4BOJ23GTRwTtjjzB5opEcSTGjGpsaMa1ZKIcaKmxopYonVNxPEivQa4PGuw7L1guoDPiEBh69fga8mvlJnq0XVob2n2ta04U3XCB2CrO0kmInr6c1R1nbdxdTasrZd7dwEm4AcV90+LaQd+PUcbxf7S7MtXwBdQPiQyyAYIMggHaaz/Z5dUHu/rAQIGItY/ZxWJnz+G3Nc47as6S3XRpajtO0lxbTOO9ZSy2xLOVUgE4jeJI3om6/kLS+sM/0HhU+st8KtMQNzAFLXI6FS92cjo1u4DcVpyzOUyIOx2HwAj0qfT2FtqFQBVHAAgVBq+0LdvlpP2Ruf8AD51R03b6kw6lehG4+fnW1GTRhyimbNNuPAJ32BOwk7dAOTTLOoV/dZW+BqRjt/WsGyl2JqVuWLToLiqVEC4pRwBt4lPBrO9q3GKL5yW+QEf3/hUml7axsWzcZLl8opbDZSxUSd5xHpvHrWJqrzXGLNyfwHQeld9KD3WcdSaqinhRhU2NQXluZpj3fd+LvJyy48OMbc8zXqs81AsGQCCRz6fHpURuftAmL7qWyjwCCBBP2vSrKadVLMFUFoLECCYECetNFw5lMGgKDntiZMRzM+fFZtnRJW6zj095IGvAXBbxeSpbLHwiCBBbyO/FF/SZMjZOuBJhTAaVIhh5jeamtrczacO7hcInKd8svKOIioNYEut3Dd4CVW5K5KIVxAzHnI46VpSsxKNC39MhKuwE28iCTGMrDHpx1qZQCJG4PmKbeuqXFplJzVj7sriIBBPHnxRqryWLRZvDbtge6swBAEBRxxUXJpu45fH7c/uQ2Mktk3mQlciWUFVxBJGxJ8qS7atXFS4wV1Ui4h5ggSGHrBqxqXcYYJmGYBvEFxUgy2/veQj1pXXJgv7qwT8f3R8ve+71pbszSrzI7FoxJ95tz6dB8ht9T51Hr9I1xCqubZP7w54PQj0PyqxptQlwMUYMFZkMeTKYYfKpop5DzMhuymJBN1iA4eDkRtcVh+9t7sdNztS3uzHJJF51nPbc+9MR4tokfTaDvWmbi5BMlzIkLImBsTHSn41MFdrkxj2S2/7Z5jq0e6g4yj91/v8ApT/8lnFVz3W41wGDvkzNG525j+6tUdNpHNLjSkLZz9nsS5j47njIUEgucsQ/PiBO7D7vrttY1NjRjRYI8kOFGNTY0Y1bJRDjRjU2NGNLFEONFTY0UsUT4062zKZUkHqKfjRjWLNl232zdHOLfEb/AIEVS0XtJcNu1sFzXbJSG2HmCaRhAJ6b1nWIum2xMMMtuuJB/IiotOLzRXOSxZp6jUu/vMT6eX0G1RyYiTHSTT8aMaAixoxqbCkxq2SiLGm3GCgsxhVBJJ8gBJpdNcLZSjpixUZR4gP3hBPhNTYVFKyuLTplLs51e1bZGzQquLREiOYPFWMalVI42AqmunGnst3SO+IdggYlmJJaAWPJNLzgUqzyMW61wXVUPaZSUV2TYkoCGUT4lBP4Gg3RaS33ryxKW8sYyuNA4HEn5CrN64AmTt3QIAlmAxLQAJO0yQPjTFUWbU3HZltrLO+5hRJJijb4RYqPL/QSxpFQuygy5ybcmTAHnxsBxQc8wMV7vEktl4sp4xjiPOaS5preoW2/vqGS7bIZhuBKnYiRB4O1S20fNiWUpC4qBuDvlJnedqjxhFTcrcs4736fL9CvqtKLmPjde7dWODRJX91uqmdx8KnVgSQCCRyAdxInfpRb0iW+8ZE8Tku0cs2MefnsBVfvbVq22ouKLGYRrhYAEEwAGI5ImKrllJEUVtbfv2i1jUGnLhJu4BhkTjOOIJg778RNTabQpbLlQQbjF23JliAJ3O3A4pNG7uGztm2Q7qAWDSoMK23AI3imeSvasLK9+pVN8nG4jI1kpIAByZmIwgzABmNx51Ys2sV3MncsepPPy6ekCgAZTstu1PoJjc+gUbfNulGovHus7Ki+SFKgOqhgSNwx2439al0rZWt0kl/C/V4X5keg1CXba3Le6P4gcSs78wd6fb0qqzOFAd8cj5nEQs/CpNVYZscXNuHUt4Q2Sjld+J6ik/VD3veZvGGHdyMJynKInLy+FW02Zylh88/7GHDMCV7zEkDbLGRMecTFJpWdgc0wIZgBkGlQfC23EjePKn22ttcaCjXbYCtEF1D+IA+YBiY9KLeoR1uHdVQurFgUAxHiIJjw+o2qXTyaStYV8fl6EP6vbts904o1woHYmMiPCgJPnvAqRWbvCuBCBQQ8jckmRHIiAZ9aLWgtNaRIFy0AhXI5g4wVMnnyM1Jo9Ql1A9tskMwYI4JB59Qau66zkm2rpWuL998PHqUhbt27hHjz1BJ/fZZRN9+E2+E1a02mFtQiziogSST9TuaLF1yLmVplKMwQZqe8AHhYR7s8QeKaNN3ndXGFy26eLAPtLLBDY7PFPxZH4Mcd8985r0+uSEp+r2vCt26F4UEu5ybqx358zwKl1WnZsMbjW8XDNAByUTKmeAdtxvtV3Cq1stbtlrzp4cmZgMVCgkjk+QosOkJeJNvm/wA3fv5jNPqFuFwhkoxRtiIYAGNxvyOKi0j4xae6ty+FyOwViuUZYjgcCrAuMxttbweywJZsjMFQUKwIYH41N3InKBlETG8dJ6VE/iWWFjh+jfw5rHp6eQzGipcaWtWc6JcaMamxoxrFm6IHAgzxBn4Vl6PTZG3cSFQAyN5mTP12rZuWsgQeCCPqKj0mkFtcRJG539a0pUjLjbFxqDS6coCC7XJZjLRIBMxsBsKmvs4ZAqBlJObFoxEbECPFJ2pNbf7tMsLlzdRii5N4mAmOgmT6A1zbXPwOqjLEV39PaIv1Re87zxZY4e82MTPuzEz5xNIyXO9WDb7nE5Ahs85GMHjGJqVdHF1rmdw5Kq4FvAMSTIXyYzufQUaLVrdzxy8DtbMqV8ScxPI9RtWljgw23yM1ekW4jI4JVwQYJGx9RVa5Ytai21tXJVWCMUuEMGtkHEsDM7CavaTRrbBCzDMzmSTu5k88D0qPQXRcViLb2od1IdApJBgsAOVPIPnUV8m21W23Xb6DNVZ71CEuMkxDoROzAmJkbxFGsvFMcbbXMnVTjHhB5YyfdFVHvLaAtWVVETYQBHMmBxzNT9n6ws2LbzweOKxu/U1Vea9/D+x3aSL3TF7ZvKoywCZlipkQp5MgRUl0tgWVZfEkKTjJjYE+W+1SWlud4+Xd91C93E5zBzynaJiI9aTS3XYuHtm2FeFJZWzWB4hHu9IPSt22YaUa7++BumyKKWUIxAyUGQDG4nzimabT2wWdAsuZYgzJG259IirsVFptKltQttVRRMBRA3MnYetBeHWL/SvdEA057wvm2OIXDbGZnLicvLmi5dTMWmIzZSwUiZVSJPTkinpaR7neK2TIGt+F5UGRkCoMZAjz3FWMd/KamStp8/D0+pUvLcyTDDCT3mU5RiccY2nKJnypNbdKKMVZmZgogTBbzP8ACOT6CpbBuG5cDKgtjDu2DSzSvjyEeGDsOtWMapm7oqrpgFwiVggzvM8z1nees03Si2Bhbwi3CYrELAELA93aNqku3HFxFFssjBy1zIAIVjEY8mZPHEU8WkTJoRMjLGAJMRJPmeBvVyRVmyrp7jhbjXglsKz4kNI7scM0jwmJkeVGhtIAXRiy3T3k5FhuBxPCwOKu3SACTwASfgBvVdUtX7MCHs3UjaVBRliPIjb4VLTkaVqDq/4IrwKupS0rd40XGBCkAKYY+b+QpO0rgVAGtvdV2W2VVctrhxJYfYE7npVy1YCIFQABFCqJ2hRCifpTdEXNtTdVUuEDJVOQB8wD51SXxWCO3bVAqDFQBiq8bKOAPQU1kfNYKd1ByEHLKREGYjmnWRZv4XVNu6FLYOpDAHdWgj5ikRMrxZbxIRcGtAqVDkhsm/eDRG08VKLa55vmxrXj3oTu2KlC3ebYgggBT5yZn5Uth2LOGQoFICtkDmImQBuN9t6kNq53oOa9zgQUx8WeXvZTxG0RVjGqzK74KA0iI73d8nChpZiISYheBz5VFc1yGQVLA7GQII+B8quaVzcSXttbmZR4nYkCcSRvzUF7ssH3TB9dxWXJvKNbUm0yBe0PLGB6GrLaT9qLmdzZCuGX7MywORWN22iZ4rM1NgoYMExO1a/ZxJtgn1H0qRk7pllFVaH40VNjRW7MUS40Y1JFEViykeNGNSRRFLBHjVa+bguWwiI1s594xaCsL4MRHik7HpV2KIpYoqX+8yTAIUJOZJIIEbYgDcz1qeKi0d24xuZ2jaCuVQ5q2aACH292d9jvtSnTN3ofvGCBCptQuJbKQ8xlMbcxQrdpYGaTTG2sF3ubscnInczGwGw4rI7S1GT+FpUcR+Na3axi03rA+prnaw32Oiy9zClViDI2IpKEuoGXI7ExsRJIBJA6mAfoayaOktOWQMACSsxxvHE+W9M0t1u6V7yi0+GTqDniYkiR70elXEQAADgcfCoNJduM1wPb7tVeEOYbNcQcoHu7kiD0rr2OPcrLYtagWb2IfGLlpiCCMl5gwRsfOruNSRRFLDq8FL9WFpH7m2mRLviIQNcO8kxyTEmkGkVzau3EAvIDG84F1AcAjY9PlV6KIqPPJVKlj35EeNQa7RrdttbecXBUwSpg9CNxVuKIq2ZogwhYHkIAJ6Dbeqg0vf2AmqtpLqO8tg5LMzE+e4FW9dauMhFpxbubQxTMDcT4ZEyJHPnU8U3F2qrKV68y3LaC2zK+eTgjFMQCJB38XAjpTtbdNu27hGuFVJCIJZoHCjzNP05ul7gdUFsFe7IYlmGPiyEbeLYRVgirZKIbe4BgiQDB5E+R9ag0N13DZ2jaKuyqCytkoPhcY8A9DuKn0WoF22txQwVhIDKVb5g8U7UXVtozucURSzHoqiSdvQVE74LKLTp9in2dfssHWyUi07I4VYCuN2ERzvPzpmhe21o3rCA96C+y4F2AgTIG5gCTV7SXluItxCGRwGUjzDCQfpTXd+8VQgNsqxZ8hIYEQMY3nff0pJ5LFJr/AH7/AHK3cm9Yi4Hss6DIK/iQkbgOvmOtSaq0+EWmVXld2BYQCJ89zE1JqtGXa22dxO7YtirQH8JEPt4l3mOoqd7YIIIkEEH4HmpSLvd+V8dvmU+0LLvbYWbgtXCPC+AcLuN8SYO007VaUuAM3QhlaUIBOJmDIPhPmKl0WjSzbW3bUJbQAKonYD470mjtOqkXHFxsmIIXGFLHER6CBNVvsSOPF3Mn2ivW0wyZEJmMmAJA+J3FWuxLqvZVlZXEsJBkbMQRI6VxX6WB+10/8lz/APS10H6NR/oFv+e7/atWU/EVrwnSY0VJFFaswPoooqFCiiigCiiigCq+h0xtgg3LlyWZpcyRkZxED3R5VYoqUW3VDLtsMCpEg1kN2QpywfIqYjYw0AwSODBH1Faur1C20e42yorM3wUEn8BXhmn9r9StvUqrQdU/eM0nJC05hekjFZ8gu3py1NRQqz2dJ0k9dNxfFfM1/a32lKlrFg+ISHceUcqpHn1Pl5b8ZOt7VZRolt791bS4R1cjxA/IN941hKpVuIIIq3p8FuEyI8vn/wCGvFLUk7aPtbel6eoSkk/NrNqj1bVe3dn/AEJ7bDC9dK3FMZIMcSG6Ys6H1A22NdnXzl2jpQu44PPp/hX0D2LdZ9PYd9na1aZv5mtqW/Ga9XT6r1Ls+X9odJDRjFw8/wCy5RRRXpPmBRRRQBRRRQBRRRQBRRRQBRRWVrfaTS2SVuX7YZTBUHJgehCyQagNWiud/wA+NF/xj/07n/bR/nxov+Mf+nc/7aWi0zY7U7QTT2mu3CQiRMCTuwA2HqRWX2J7W6fVOyWxdBRC5yUAYggeRO+9YPtl7U6W/o7tq1cyuN3cDBx7t1GO5EcA1y3sR2nb092811sA1hkUwTLFgQNh6GpeTSjg9A7P9t9Leupat96WuGFJSBwT5mQIHSjtb230unuPbfvSye9ikgGJjcia8v8AZfVLZ1di5cOKI0sYJgYEcDc7mj2s1S3tTfuWzkjt4TBEjEDg8VN2C7FZ1P6VXyfTEcG25+pWuj/Rn/u+3/Pd/tWri/bvtazqDp+5bPu7ZVvCwg+HqBPFdp+jP/d9v+e7/atRckf/AFOpooorZgKi1WoW2hdzCrE/Mx/fUtVe0yvdnNWdSUEKYJJdQsGRG5G8ioBtvtWyyq3eIA0RJAO4WNjvPjT7y9RQnalkkAXbZnGPEIJZmUAGdzKsPlXP29bpVIYWrkSyyWYnLFZkFoBIVQSYMgA9af8A5S0gYnu7kjISJP8AqV737X8R59aWWjoF7QtFchcTGccpEElQ2x4OxnbyqL/K9mFOYAcOVJ2nBgp59SI6zWN2c2m7l7cXmSyFueNpMPbxgFTuCMgQecjtBFK3aOmu4r3V1sRsAYgMq3TtmMh4VPnuu3qFG23adkc3bY3jdwN5iOeZ2+O1OXtC0Yi5bM4x4hvkJWOsjf4Vz69o6RSWFt8gMvfBELfnZs8AO8GXMEn13l7Nsaa67J3TKywd2eItNgnnsRiux3n5EhRP7W3Bc7P1JR1xay8NkMTtxPG/Hzrw/SFVYkmY4r039Jert6XSLpbdsRfLNuW8ODqxPMlixHpzXlVebWgpvIj9q6vS3p6aWfj9SXUXAxJAIn+lRUUTUSUVSPk62rqdRqOcsyYoHUwOvNfRfZmrS9aS5bbNGUENET5HbyMyCPKvnzW6G5ZYLdRrbMoYBhBIbgxXtnsF2c+n0NpLgIc5OVPK5sSAehiJHUmuunydukbTcWdBRRRXY94UUUUAVnW+27Bn9oqw7JuQJZGCsAJn3iB/zL1FaNc0mv0+ZAtXWYXHAHeZeMahCQoNwhSbio+IiAJIAqFRsjtSyZ/aJtB58mMKfgTsOtDdq2RM3EWJmSBw0H8Y+o6iuaOt0TJPcXSvd3ABLCbaKrwAXHvL3Z+BE+Yq9rrmntXRbNk5t3RPj2AvXMWMBpkYmTEbIJ4hYo2LvaNtVyyBXMW5G/jLBY29Tv03pp7XsRPfW423yEbqWG/TEE/ATWGnaunCMUsuQ7K7EvALDMqSxaQIsseggCtHQ6fT31ZhbOzNbILNtFvAxvG6tBI553Imgo1bN0OAykMD5j0MH8dq8U9p7ZbXagDk3X/Ova7VsKIAgSx+bMWb6kk14r7S3Cuv1DDci8/5mpI1Dkz7mgdQSQIHqKjsadnnETHqB+dWL3aDspBUAEdD/WotJqjbmADMc+lYOg2/pWQSwifUH8qLGlZxKiRxyP76fq9YbgAIAgztS6TWm2IABkzvQEN+wyRkIn1B/Kn29E7AELIPqP60avVG4QSAI6VNY7SKqFxBj40BUu2ypg7EV61+jM/+n2/57v8AaNXk+ovZsWO0x+AivWP0Zf7An893+0NWPJmfB1VFFFdDkFQ6wvj4N2yTpxmuXP8ADNO75ftL94Ud8v2l+8KgMbv9aBJS2TiNgABlDE83J5KLzwGb0NjVNqRdOGJtgrAIEFTgGE5TPvmY6bGtHvl+0v3hR3y/aX7woUzRqNV3KHuk74t4lkQFg/x9YHJqbs/UXAANQUR2KqgkAse7Ut+8cmyz2EbD51c75ftL94VyntX2/oyTp7q6fUMpGaXLnd4SoKlHZcctxwwI61G0kWMW3R0On7TDXnsspt3E8Sg8XLe3jQ+YBMEcqYnkEypr7ZiHXxO9sb8umWSjqRi23oa8b9ou3GYC1YuXzatnIG69u66NEEW71pmLWyp3knp1rGHbV42ks5kKl431bfIXCOZ+Mn4sa4PqEuD26fRbq3OrPZvbL2YXX2lXLu7tsko0SN4yUjoYHwIHwPA6j9GeoS07m7ZLICwQZbqASfEQIPpEeorrP0ee0dzVrfa+yhg6EDgBTbCwAfKUJ+LGt72h1ippNQ2Sytm6RuORbaK6eGS3Hg1+jS1Ns1k8Z9mvZe9rg5sm2AhUNmxHvAxwp6Gq/tZ2MdFe7kuLjC2rkgQMmLbDqAAN/Wuv/QzfCtqVJAlbJEmPdNwH8xXMe3+tF7X6hgQVDBBH/wAaBT/9g1cJf+afc7aPS6enrNxXB7uVVoYgHzEgGJ6dKfWR7MdpLe0li5kstaTLcbMoxYfeBrT75ftL94V6000cmqdElFR98v2l+8KO+X7S/eFLJRJRUffL9pfvCjvl+0v3hSxRJWK9zVgMEt2xvdxEKB5lOLkwT5wCSTIXmtbvl+0v3hR3y/aX7woUyjd1gaMVYF138IATMBj78yVlvQxzuKdo21IRy6J3mCYxiCSHuAgnIgwuLDgS5rT75ftL94Ud8v2l+8KAyEv64827SmF8wQT3MkbPI/aeHzgEHehtRrd4tIdjBJWZyOIK95EkYk+KB4onadfvl+0v3hR3y/aX7woCl2a1/NxdUYblGkSfEdoB6Rvt0jzPkvtDcC9oX2PAvXP769n75ftL94V4n7UqTrNQQCQbr8D+KsyNQ5E1PaKMjAZSQRx/jUHZurVAcp3I4FU+7PQ/Q0d2eh+hrNnQt9papXxxnaefWKl0GtVEgzMnyrP7s9D9DR3Z6H6Glgn7Qvh2kTEAfiavWO0ECqDMgAcdBWV3Z6H6Gjuz0P0NLA/VOGdiOCa9X/Rl/sCfz3f7Q15L3Z6H6GvWP0auF0CAkA53diYPvnrVjyZnwdZRUffL9pfvCit2cqPLYoilor5h9ESKIpaKASKg1Ght3PfRWPWN/qN6sUUBjXvZy0fdLp85H47/AI1SvezT/uurfEFfymumoq2W2ciov6QyR4Tz5qf6GtdNWuqtMiHByBIImBO8RyPKtV1BBBAIPIO4qvotAlrLARkd95+A+FBZn9k9jtZfIspBBBEH0P8AdWxgOg+lOooQSKIpaKgEiiKWigEiiKWigEiiKWigEiiKWigEiiKWigEiloooAmiaKKAJomiigCaJoooAmkpaKASKKWigCiiigCiiigCiiigCiiigCiiigCiiigCiiigCiiigCiiigCiiigCiiigCiiigCiiigCiiigCiiigCiiigCiiigCiii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4436" name="Picture 4" descr="http://www.sciencenews.org/pictures/120410/Climate_aerosol_diagram_zoo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382000" cy="5384465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152400"/>
            <a:ext cx="92964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Aerosols’ Impacts on Clouds &amp; Climate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152400"/>
            <a:ext cx="92964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Aerosols’ Impacts on Clouds &amp; Climate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846" y="914400"/>
            <a:ext cx="8886664" cy="629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Direct/Radiative Effect:</a:t>
            </a:r>
          </a:p>
          <a:p>
            <a:pPr marL="514350" indent="-514350" algn="l"/>
            <a:r>
              <a:rPr lang="en-US" dirty="0">
                <a:solidFill>
                  <a:srgbClr val="000000"/>
                </a:solidFill>
                <a:latin typeface="Calibri"/>
              </a:rPr>
              <a:t>    -  Reflect sunlight </a:t>
            </a:r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 cool the surface  less evaporation</a:t>
            </a:r>
          </a:p>
          <a:p>
            <a:pPr marL="514350" indent="-514350" algn="l"/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	 less water vapor  fewer clouds &amp; less precipitation</a:t>
            </a:r>
          </a:p>
          <a:p>
            <a:pPr marL="514350" indent="-514350" algn="l"/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    -  Absorb sunlight  warm the lower troposphere</a:t>
            </a:r>
          </a:p>
          <a:p>
            <a:pPr marL="514350" indent="-514350" algn="l"/>
            <a:r>
              <a:rPr lang="en-US" dirty="0">
                <a:solidFill>
                  <a:srgbClr val="000000"/>
                </a:solidFill>
                <a:latin typeface="Calibri"/>
              </a:rPr>
              <a:t>    -  Both lead to a stable atmosphere </a:t>
            </a:r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 less </a:t>
            </a:r>
          </a:p>
          <a:p>
            <a:pPr marL="514350" indent="-514350" algn="l"/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       convection, fewer clouds, and less precipitation 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algn="l">
              <a:buFont typeface="Arial" pitchFamily="34" charset="0"/>
              <a:buChar char="•"/>
            </a:pPr>
            <a:endParaRPr lang="en-US" sz="1100" dirty="0">
              <a:solidFill>
                <a:srgbClr val="000000"/>
              </a:solidFill>
              <a:latin typeface="Calibri"/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Indirect/Microphysical Effect: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alibri"/>
              </a:rPr>
              <a:t>    - More aerosols </a:t>
            </a:r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 more cloud condensation nuclei (CCN)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       brighter clouds  more reflection of sunlight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    - More CCN  smaller cloud droplets  longer cloud 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alibri"/>
                <a:sym typeface="Wingdings" pitchFamily="2" charset="2"/>
              </a:rPr>
              <a:t>       lifetime and less precipitation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A major source of uncertainty in 20</a:t>
            </a:r>
            <a:r>
              <a:rPr lang="en-US" b="1" baseline="30000" dirty="0">
                <a:solidFill>
                  <a:srgbClr val="FF0000"/>
                </a:solidFill>
                <a:latin typeface="Calibri"/>
              </a:rPr>
              <a:t>th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 and 21</a:t>
            </a:r>
            <a:r>
              <a:rPr lang="en-US" b="1" baseline="30000" dirty="0">
                <a:solidFill>
                  <a:srgbClr val="FF0000"/>
                </a:solidFill>
                <a:latin typeface="Calibri"/>
              </a:rPr>
              <a:t>st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 century 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Calibri"/>
              </a:rPr>
              <a:t>    climate simulations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</a:p>
          <a:p>
            <a:pPr algn="l"/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793750"/>
            <a:ext cx="883285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314180"/>
            <a:ext cx="1295400" cy="3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2964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Aerosols Production Rates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3200" y="6400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IPCC 2005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25" y="825500"/>
            <a:ext cx="884555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754" y="3340337"/>
            <a:ext cx="1304558" cy="3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76200" y="152400"/>
            <a:ext cx="92964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Aerosols Production Rates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- from Rosenfeld_etal_Sci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762000"/>
            <a:ext cx="7782918" cy="5319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06219" y="6324600"/>
            <a:ext cx="1766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Rosenfeld et al. 2008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Cloud-Aerosol Interactions</a:t>
            </a:r>
          </a:p>
        </p:txBody>
      </p:sp>
      <p:sp>
        <p:nvSpPr>
          <p:cNvPr id="5" name="TextBox 4"/>
          <p:cNvSpPr txBox="1"/>
          <p:nvPr/>
        </p:nvSpPr>
        <p:spPr>
          <a:xfrm rot="-5400000">
            <a:off x="-406720" y="3219942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Aerosol Optical Thickness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433" y="6248400"/>
            <a:ext cx="6622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Cloud condensation nuclei increase with aerosol concentration.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06157"/>
            <a:ext cx="8534400" cy="627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47220" y="152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Rosenfeld et al. 2008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90490"/>
            <a:ext cx="1038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Clean Air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460" y="3333690"/>
            <a:ext cx="124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Polluted Air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336298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Brighter clouds, longer lifetime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5620" y="76200"/>
            <a:ext cx="3722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Historical Radiative Forcing: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1750-2005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61722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IPCC 2007</a:t>
            </a:r>
          </a:p>
        </p:txBody>
      </p:sp>
      <p:pic>
        <p:nvPicPr>
          <p:cNvPr id="9" name="Picture 8" descr="Fig.2-AR4WG1_C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457200"/>
            <a:ext cx="4724400" cy="63706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Oval 5"/>
          <p:cNvSpPr/>
          <p:nvPr/>
        </p:nvSpPr>
        <p:spPr bwMode="auto">
          <a:xfrm>
            <a:off x="4343400" y="3048000"/>
            <a:ext cx="1447800" cy="9144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00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Booth et al. 2012, Nature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516" y="874693"/>
            <a:ext cx="86384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/>
              </a:rPr>
              <a:t> Effects of Aerosols on North Atlantic (0-60</a:t>
            </a:r>
            <a:r>
              <a:rPr lang="en-US" sz="3200" b="1" baseline="30000" dirty="0">
                <a:solidFill>
                  <a:srgbClr val="FF0000"/>
                </a:solidFill>
                <a:latin typeface="Calibri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N) SST</a:t>
            </a:r>
          </a:p>
          <a:p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4734" y="1828800"/>
            <a:ext cx="8820666" cy="4002410"/>
            <a:chOff x="94734" y="1828800"/>
            <a:chExt cx="8820666" cy="4002410"/>
          </a:xfrm>
        </p:grpSpPr>
        <p:pic>
          <p:nvPicPr>
            <p:cNvPr id="5" name="Picture 4" descr="Fig2a- from Booth_etal_Nature2012-4.png"/>
            <p:cNvPicPr>
              <a:picLocks noChangeAspect="1"/>
            </p:cNvPicPr>
            <p:nvPr/>
          </p:nvPicPr>
          <p:blipFill>
            <a:blip r:embed="rId2" cstate="print"/>
            <a:srcRect l="7310" r="6792"/>
            <a:stretch>
              <a:fillRect/>
            </a:stretch>
          </p:blipFill>
          <p:spPr>
            <a:xfrm>
              <a:off x="160867" y="1828800"/>
              <a:ext cx="8754533" cy="3200400"/>
            </a:xfrm>
            <a:prstGeom prst="rect">
              <a:avLst/>
            </a:prstGeom>
          </p:spPr>
        </p:pic>
        <p:pic>
          <p:nvPicPr>
            <p:cNvPr id="1832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734" y="5013283"/>
              <a:ext cx="7924800" cy="817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640CD-6733-4245-94CF-37DCF0A05FF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43000" y="281869"/>
            <a:ext cx="7283852" cy="480131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Atmospheric Radiative Absorption Bands</a:t>
            </a:r>
          </a:p>
        </p:txBody>
      </p:sp>
      <p:pic>
        <p:nvPicPr>
          <p:cNvPr id="130052" name="Picture 4" descr="http://eesc.columbia.edu/courses/ees/slides/climate/absorp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8573583" cy="5638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34352" y="360484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(10</a:t>
            </a:r>
            <a:r>
              <a:rPr lang="en-US" sz="1400" b="1" baseline="30000" dirty="0">
                <a:latin typeface="Arial" pitchFamily="34" charset="0"/>
                <a:cs typeface="Arial" pitchFamily="34" charset="0"/>
              </a:rPr>
              <a:t>-6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m)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010400" y="4953000"/>
            <a:ext cx="914400" cy="6096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276600" y="5105400"/>
            <a:ext cx="914400" cy="6096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105400" y="5105400"/>
            <a:ext cx="7620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04775"/>
            <a:ext cx="6248400" cy="609600"/>
          </a:xfrm>
        </p:spPr>
        <p:txBody>
          <a:bodyPr/>
          <a:lstStyle/>
          <a:p>
            <a:r>
              <a:rPr lang="en-US" sz="3400" b="1" dirty="0">
                <a:latin typeface="Comic Sans MS" pitchFamily="66" charset="0"/>
              </a:rPr>
              <a:t>Summary for Water Vapor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tx2"/>
                </a:solidFill>
                <a:latin typeface="Comic Sans MS" pitchFamily="66" charset="0"/>
              </a:rPr>
              <a:t>Water vapor is the single largest greenhouse gas;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RH, q, and PW are often used to quantify atmospheric humidity and water vapor content; 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tx2"/>
                </a:solidFill>
                <a:latin typeface="Comic Sans MS" pitchFamily="66" charset="0"/>
              </a:rPr>
              <a:t>Surface RH varies little over the oceans (~78-82%), ranges from &gt;82% over the Amazon to &lt;30% over deserts. The factors that control RH are not well understood, although large-scale subsidence seems to have a major impact on upper tropospheric RH;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Water vapor feedback is a strong positive feedback that amplifies the radiative forcing by a factor of ~2; 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tx2"/>
                </a:solidFill>
                <a:latin typeface="Comic Sans MS" pitchFamily="66" charset="0"/>
              </a:rPr>
              <a:t>Limited data suggest that atmospheric water vapor content increases with T, approximately following the </a:t>
            </a:r>
            <a:r>
              <a:rPr lang="en-US" sz="2200" dirty="0" err="1">
                <a:solidFill>
                  <a:schemeClr val="tx2"/>
                </a:solidFill>
                <a:latin typeface="Comic Sans MS" pitchFamily="66" charset="0"/>
              </a:rPr>
              <a:t>Clausius-Clapeyron</a:t>
            </a:r>
            <a:r>
              <a:rPr lang="en-US" sz="2200" dirty="0">
                <a:solidFill>
                  <a:schemeClr val="tx2"/>
                </a:solidFill>
                <a:latin typeface="Comic Sans MS" pitchFamily="66" charset="0"/>
              </a:rPr>
              <a:t> relation, which implies small changes in RH; 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Models suggest global PW increases by ~9%/K, slightly above the C-C rate but consistent with the SSMI satellite data (8.9%/K); 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tx2"/>
                </a:solidFill>
                <a:latin typeface="Comic Sans MS" pitchFamily="66" charset="0"/>
              </a:rPr>
              <a:t>Models suggest a slight increase (~1%) in near-surface RH and a small RH decrease (1-4%) in the sub-tropical subsidence region and 1-4% increases over the equator and mid-high latitude troposphere during the 21</a:t>
            </a:r>
            <a:r>
              <a:rPr lang="en-US" sz="2200" baseline="30000" dirty="0">
                <a:solidFill>
                  <a:schemeClr val="tx2"/>
                </a:solidFill>
                <a:latin typeface="Comic Sans MS" pitchFamily="66" charset="0"/>
              </a:rPr>
              <a:t>st</a:t>
            </a:r>
            <a:r>
              <a:rPr lang="en-US" sz="2200" dirty="0">
                <a:solidFill>
                  <a:schemeClr val="tx2"/>
                </a:solidFill>
                <a:latin typeface="Comic Sans MS" pitchFamily="66" charset="0"/>
              </a:rPr>
              <a:t> century;</a:t>
            </a:r>
          </a:p>
          <a:p>
            <a:pPr>
              <a:lnSpc>
                <a:spcPct val="80000"/>
              </a:lnSpc>
            </a:pPr>
            <a:endParaRPr lang="en-US" sz="2200" dirty="0">
              <a:solidFill>
                <a:schemeClr val="bg2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en-US" sz="22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303108" name="Line 4"/>
          <p:cNvSpPr>
            <a:spLocks noChangeShapeType="1"/>
          </p:cNvSpPr>
          <p:nvPr/>
        </p:nvSpPr>
        <p:spPr bwMode="auto">
          <a:xfrm>
            <a:off x="0" y="70485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0"/>
            <a:ext cx="9067800" cy="609600"/>
          </a:xfrm>
        </p:spPr>
        <p:txBody>
          <a:bodyPr/>
          <a:lstStyle/>
          <a:p>
            <a:r>
              <a:rPr lang="en-US" sz="3200" b="1" dirty="0">
                <a:latin typeface="Comic Sans MS" pitchFamily="66" charset="0"/>
              </a:rPr>
              <a:t>Summary of Clouds and Aerosols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915400" cy="6019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Clouds are classified by shapes (cumulus, stratus, cirrus, and nimbus), formation (convective and </a:t>
            </a:r>
            <a:r>
              <a:rPr lang="en-US" sz="2100" b="1" dirty="0" err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stratiform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), or height (high, middle and low clouds).  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Generally, there are more clouds over oceans than over land, more clouds over the high-latitudes than the low-latitudes.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Clouds reflect and absorb sunlight (cooling effect on surface) and block out-going longwave radiation (warming effect); 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SW cooling dominates over LW warming effect for low clouds, but the opposite is true for high clouds. Why? 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Globally, the SW cooling effect is about 50W m</a:t>
            </a:r>
            <a:r>
              <a:rPr lang="en-US" sz="2100" b="1" baseline="300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-2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 and LW warming effect is about 30W m</a:t>
            </a:r>
            <a:r>
              <a:rPr lang="en-US" sz="2100" b="1" baseline="300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-2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, resulting in a net cooling of 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  <a:sym typeface="Symbol"/>
              </a:rPr>
              <a:t>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20 W m</a:t>
            </a:r>
            <a:r>
              <a:rPr lang="en-US" sz="2100" b="1" baseline="300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-2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, predominately over the northern mid-latitudes. 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Under GHG-induced global warming, most models suggest a decrease in low and mid-level clouds, especially over the mid-latitudes and subtropics and an increase in high clouds due to enhanced tropical convection. 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CMIP3 models show a CRF change from -2.2 to 1.6 W m</a:t>
            </a:r>
            <a:r>
              <a:rPr lang="en-US" sz="2100" b="1" baseline="300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-2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 in the 21</a:t>
            </a:r>
            <a:r>
              <a:rPr lang="en-US" sz="2100" b="1" baseline="300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st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 century, a major source of uncertainty for the future climate.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Aerosols affect climate directly through their radiative effects and indirectly through their impact on clouds albedo and lifetime. </a:t>
            </a:r>
          </a:p>
          <a:p>
            <a:pPr>
              <a:lnSpc>
                <a:spcPct val="80000"/>
              </a:lnSpc>
            </a:pP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How aerosols have contributed to the 20</a:t>
            </a:r>
            <a:r>
              <a:rPr lang="en-US" sz="2100" b="1" baseline="300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21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 century climate is still a very active research area. </a:t>
            </a:r>
          </a:p>
        </p:txBody>
      </p:sp>
      <p:sp>
        <p:nvSpPr>
          <p:cNvPr id="303108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62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762000"/>
            <a:ext cx="8915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- Reading Assignments</a:t>
            </a:r>
            <a:r>
              <a:rPr lang="en-US" sz="2000" b="1" kern="0" dirty="0">
                <a:latin typeface="Microsoft Sans Serif" pitchFamily="34" charset="0"/>
              </a:rPr>
              <a:t>: </a:t>
            </a:r>
            <a:r>
              <a:rPr lang="en-US" sz="1800" b="1" dirty="0">
                <a:latin typeface="Arial" charset="0"/>
                <a:cs typeface="Times New Roman" pitchFamily="18" charset="0"/>
              </a:rPr>
              <a:t>Chapter 9 of Hartmann GPC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dirty="0"/>
              <a:t>	Held, I. and B. </a:t>
            </a:r>
            <a:r>
              <a:rPr lang="en-US" sz="1600" dirty="0" err="1"/>
              <a:t>Soden</a:t>
            </a:r>
            <a:r>
              <a:rPr lang="en-US" sz="1600" dirty="0"/>
              <a:t>, 2000: Water vapor feedback and global warming. </a:t>
            </a:r>
            <a:r>
              <a:rPr lang="en-US" sz="1600" i="1" dirty="0" err="1"/>
              <a:t>Annu</a:t>
            </a:r>
            <a:r>
              <a:rPr lang="en-US" sz="1600" i="1" dirty="0"/>
              <a:t>. Rev. Energy Environ</a:t>
            </a:r>
            <a:r>
              <a:rPr lang="en-US" sz="1600" dirty="0"/>
              <a:t>.  </a:t>
            </a:r>
            <a:r>
              <a:rPr lang="en-US" sz="1600" b="1" dirty="0"/>
              <a:t>25</a:t>
            </a:r>
            <a:r>
              <a:rPr lang="en-US" sz="1600" dirty="0"/>
              <a:t>:441–75.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</a:t>
            </a:r>
            <a:r>
              <a:rPr lang="en-US" sz="2400" b="1" kern="0" dirty="0">
                <a:latin typeface="Microsoft Sans Serif" pitchFamily="34" charset="0"/>
              </a:rPr>
              <a:t>  - </a:t>
            </a:r>
            <a:r>
              <a:rPr lang="en-US" sz="2000" b="1" kern="0" dirty="0">
                <a:latin typeface="Microsoft Sans Serif" pitchFamily="34" charset="0"/>
              </a:rPr>
              <a:t>Review my </a:t>
            </a:r>
            <a:r>
              <a:rPr lang="en-US" sz="2000" b="1" kern="0" dirty="0" err="1">
                <a:latin typeface="Microsoft Sans Serif" pitchFamily="34" charset="0"/>
              </a:rPr>
              <a:t>ppt</a:t>
            </a:r>
            <a:r>
              <a:rPr lang="en-US" sz="2000" b="1" kern="0" dirty="0">
                <a:latin typeface="Microsoft Sans Serif" pitchFamily="34" charset="0"/>
              </a:rPr>
              <a:t> slides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1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  - 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Try to answer following questions (not a homework assignment)</a:t>
            </a:r>
            <a:r>
              <a:rPr lang="en-US" sz="2000" b="1" kern="0" dirty="0">
                <a:latin typeface="Microsoft Sans Serif" pitchFamily="34" charset="0"/>
              </a:rPr>
              <a:t>: </a:t>
            </a:r>
            <a:endParaRPr lang="en-US" sz="2400" b="1" kern="0" dirty="0">
              <a:latin typeface="Microsoft Sans Serif" pitchFamily="34" charset="0"/>
            </a:endParaRPr>
          </a:p>
          <a:p>
            <a:pPr marL="457200" indent="-457200" algn="l">
              <a:spcBef>
                <a:spcPct val="20000"/>
              </a:spcBef>
              <a:buAutoNum type="arabicPeriod"/>
              <a:defRPr/>
            </a:pPr>
            <a:r>
              <a:rPr lang="en-US" sz="1800" b="1" kern="0" dirty="0">
                <a:latin typeface="Microsoft Sans Serif" pitchFamily="34" charset="0"/>
              </a:rPr>
              <a:t>Briefly describe what the water vapor feedback is, its magnitude and how it comes to exist. </a:t>
            </a:r>
          </a:p>
          <a:p>
            <a:pPr marL="457200" indent="-457200" algn="l">
              <a:spcBef>
                <a:spcPct val="20000"/>
              </a:spcBef>
              <a:buAutoNum type="arabicPeriod"/>
              <a:defRPr/>
            </a:pPr>
            <a:r>
              <a:rPr lang="en-US" sz="1800" b="1" kern="0" dirty="0">
                <a:latin typeface="Microsoft Sans Serif" pitchFamily="34" charset="0"/>
              </a:rPr>
              <a:t>Briefly describe what the cloud radiative forcing is, how it varies with short and long wave radiation, and how it depends on cloud types (e.g., low vs. high clouds).   </a:t>
            </a:r>
          </a:p>
          <a:p>
            <a:pPr marL="457200" indent="-457200" algn="l">
              <a:spcBef>
                <a:spcPct val="20000"/>
              </a:spcBef>
              <a:buAutoNum type="arabicPeriod"/>
              <a:defRPr/>
            </a:pPr>
            <a:r>
              <a:rPr lang="en-US" sz="1800" b="1" kern="0" dirty="0">
                <a:latin typeface="Microsoft Sans Serif" pitchFamily="34" charset="0"/>
              </a:rPr>
              <a:t>Describe the main physical processes through which aerosols affect the climate.  </a:t>
            </a:r>
          </a:p>
          <a:p>
            <a:pPr marL="457200" indent="-457200" algn="l">
              <a:spcBef>
                <a:spcPct val="20000"/>
              </a:spcBef>
              <a:buAutoNum type="arabicPeriod"/>
              <a:defRPr/>
            </a:pPr>
            <a:r>
              <a:rPr lang="en-US" sz="1800" b="1" kern="0" dirty="0">
                <a:latin typeface="Microsoft Sans Serif" pitchFamily="34" charset="0"/>
              </a:rPr>
              <a:t>Briefly summarize how atmospheric specific (q) and relative (RH) humidity and cloud amount would respond to CO</a:t>
            </a:r>
            <a:r>
              <a:rPr lang="en-US" sz="1800" b="1" kern="0" baseline="-25000" dirty="0">
                <a:latin typeface="Microsoft Sans Serif" pitchFamily="34" charset="0"/>
              </a:rPr>
              <a:t>2</a:t>
            </a:r>
            <a:r>
              <a:rPr lang="en-US" sz="1800" b="1" kern="0" dirty="0">
                <a:latin typeface="Microsoft Sans Serif" pitchFamily="34" charset="0"/>
              </a:rPr>
              <a:t> and other GHG forcing based on recent model-simulated changes. </a:t>
            </a:r>
          </a:p>
          <a:p>
            <a:pPr marL="457200" indent="-457200" algn="l">
              <a:spcBef>
                <a:spcPct val="20000"/>
              </a:spcBef>
              <a:defRPr/>
            </a:pPr>
            <a:endParaRPr lang="en-US" sz="1400" b="1" kern="0" dirty="0">
              <a:latin typeface="Microsoft Sans Serif" pitchFamily="34" charset="0"/>
            </a:endParaRPr>
          </a:p>
          <a:p>
            <a:pPr marL="800100" lvl="1" indent="-342900" algn="l">
              <a:spcBef>
                <a:spcPct val="20000"/>
              </a:spcBef>
              <a:defRPr/>
            </a:pPr>
            <a:endParaRPr lang="en-US" sz="16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Assignments: 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63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3810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  </a:t>
            </a:r>
            <a:r>
              <a:rPr lang="en-US" b="1" kern="0" dirty="0">
                <a:solidFill>
                  <a:schemeClr val="accent1"/>
                </a:solidFill>
                <a:latin typeface="Arial" charset="0"/>
                <a:ea typeface="SimSun" pitchFamily="2" charset="-122"/>
              </a:rPr>
              <a:t>Next Lecture: </a:t>
            </a:r>
            <a:endParaRPr lang="en-US" sz="3200" b="1" kern="0" dirty="0">
              <a:solidFill>
                <a:schemeClr val="accent1"/>
              </a:solidFill>
              <a:latin typeface="Arial" charset="0"/>
              <a:ea typeface="SimSun" pitchFamily="2" charset="-122"/>
            </a:endParaRPr>
          </a:p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Atmospheric Convection   </a:t>
            </a: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38100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Water Vapor Variables</a:t>
            </a:r>
            <a:endParaRPr lang="en-US" sz="32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887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7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762000"/>
            <a:ext cx="8915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Water vapor mixing ratio  r =  </a:t>
            </a:r>
            <a:r>
              <a:rPr lang="en-US" sz="2000" b="1" kern="0" dirty="0">
                <a:latin typeface="Microsoft Sans Serif" pitchFamily="34" charset="0"/>
              </a:rPr>
              <a:t>water vapor mass/ dry air mass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Saturated vapor pressure (</a:t>
            </a:r>
            <a:r>
              <a:rPr lang="en-US" sz="2000" b="1" kern="0" dirty="0" err="1">
                <a:solidFill>
                  <a:schemeClr val="tx2"/>
                </a:solidFill>
                <a:latin typeface="Microsoft Sans Serif" pitchFamily="34" charset="0"/>
              </a:rPr>
              <a:t>e</a:t>
            </a:r>
            <a:r>
              <a:rPr lang="en-US" sz="2000" b="1" kern="0" baseline="-25000" dirty="0" err="1">
                <a:solidFill>
                  <a:schemeClr val="tx2"/>
                </a:solidFill>
                <a:latin typeface="Microsoft Sans Serif" pitchFamily="34" charset="0"/>
              </a:rPr>
              <a:t>s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): </a:t>
            </a:r>
            <a:r>
              <a:rPr lang="en-US" sz="2000" b="1" kern="0" dirty="0">
                <a:latin typeface="Microsoft Sans Serif" pitchFamily="34" charset="0"/>
              </a:rPr>
              <a:t>equilibrium vapor pressure over a water surface. </a:t>
            </a:r>
            <a:r>
              <a:rPr lang="en-US" sz="2000" b="1" kern="0" dirty="0" err="1">
                <a:latin typeface="Microsoft Sans Serif" pitchFamily="34" charset="0"/>
              </a:rPr>
              <a:t>e</a:t>
            </a:r>
            <a:r>
              <a:rPr lang="en-US" sz="2000" b="1" kern="0" baseline="-25000" dirty="0" err="1">
                <a:latin typeface="Microsoft Sans Serif" pitchFamily="34" charset="0"/>
              </a:rPr>
              <a:t>s</a:t>
            </a:r>
            <a:r>
              <a:rPr lang="en-US" sz="2000" b="1" kern="0" dirty="0">
                <a:latin typeface="Microsoft Sans Serif" pitchFamily="34" charset="0"/>
              </a:rPr>
              <a:t> = 6.112 </a:t>
            </a:r>
            <a:r>
              <a:rPr lang="en-US" sz="2000" b="1" kern="0" dirty="0" err="1">
                <a:latin typeface="Microsoft Sans Serif" pitchFamily="34" charset="0"/>
              </a:rPr>
              <a:t>mb</a:t>
            </a:r>
            <a:r>
              <a:rPr lang="en-US" sz="2000" b="1" kern="0" dirty="0">
                <a:latin typeface="Microsoft Sans Serif" pitchFamily="34" charset="0"/>
              </a:rPr>
              <a:t> at </a:t>
            </a:r>
            <a:r>
              <a:rPr lang="en-US" sz="2000" b="1" kern="0" baseline="30000" dirty="0" err="1">
                <a:latin typeface="Microsoft Sans Serif" pitchFamily="34" charset="0"/>
              </a:rPr>
              <a:t>o</a:t>
            </a:r>
            <a:r>
              <a:rPr lang="en-US" sz="2000" b="1" kern="0" dirty="0" err="1">
                <a:latin typeface="Microsoft Sans Serif" pitchFamily="34" charset="0"/>
              </a:rPr>
              <a:t>C.</a:t>
            </a:r>
            <a:r>
              <a:rPr lang="en-US" sz="2000" b="1" kern="0" dirty="0">
                <a:latin typeface="Microsoft Sans Serif" pitchFamily="34" charset="0"/>
              </a:rPr>
              <a:t>  e</a:t>
            </a:r>
            <a:r>
              <a:rPr lang="en-US" sz="2000" b="1" kern="0" baseline="-25000" dirty="0">
                <a:latin typeface="Microsoft Sans Serif" pitchFamily="34" charset="0"/>
              </a:rPr>
              <a:t>s</a:t>
            </a:r>
            <a:r>
              <a:rPr lang="en-US" sz="2000" b="1" kern="0" dirty="0">
                <a:latin typeface="Microsoft Sans Serif" pitchFamily="34" charset="0"/>
              </a:rPr>
              <a:t> increases exponentially with air temperature T (</a:t>
            </a:r>
            <a:r>
              <a:rPr lang="en-US" sz="2000" b="1" kern="0" baseline="30000" dirty="0" err="1">
                <a:latin typeface="Microsoft Sans Serif" pitchFamily="34" charset="0"/>
              </a:rPr>
              <a:t>o</a:t>
            </a:r>
            <a:r>
              <a:rPr lang="en-US" sz="2000" b="1" kern="0" dirty="0" err="1">
                <a:latin typeface="Microsoft Sans Serif" pitchFamily="34" charset="0"/>
              </a:rPr>
              <a:t>C</a:t>
            </a:r>
            <a:r>
              <a:rPr lang="en-US" sz="2000" b="1" kern="0" dirty="0">
                <a:latin typeface="Microsoft Sans Serif" pitchFamily="34" charset="0"/>
              </a:rPr>
              <a:t>): </a:t>
            </a:r>
            <a:r>
              <a:rPr lang="en-US" sz="2000" i="1" dirty="0"/>
              <a:t>e</a:t>
            </a:r>
            <a:r>
              <a:rPr lang="en-US" sz="2000" i="1" baseline="-25000" dirty="0"/>
              <a:t>s</a:t>
            </a:r>
            <a:r>
              <a:rPr lang="en-US" sz="2000" i="1" dirty="0"/>
              <a:t> (mb) = 6.112 exp [1</a:t>
            </a:r>
            <a:r>
              <a:rPr lang="en-US" sz="2000" dirty="0"/>
              <a:t>7.67</a:t>
            </a:r>
            <a:r>
              <a:rPr lang="en-US" sz="2000" i="1" dirty="0"/>
              <a:t>T/(T + 243.5)] </a:t>
            </a:r>
            <a:r>
              <a:rPr lang="en-US" sz="2000" dirty="0"/>
              <a:t>(Bolton 1980)</a:t>
            </a:r>
            <a:r>
              <a:rPr lang="en-US" sz="2000" b="1" kern="0" dirty="0"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Vapor pressure (e) </a:t>
            </a:r>
            <a:r>
              <a:rPr lang="en-US" sz="2000" b="1" kern="0" dirty="0">
                <a:latin typeface="Microsoft Sans Serif" pitchFamily="34" charset="0"/>
              </a:rPr>
              <a:t>is the partial pressure exerted by water vapor in the air. It is a function of </a:t>
            </a:r>
            <a:r>
              <a:rPr lang="en-US" sz="2000" b="1" kern="0" dirty="0" err="1">
                <a:latin typeface="Microsoft Sans Serif" pitchFamily="34" charset="0"/>
              </a:rPr>
              <a:t>e</a:t>
            </a:r>
            <a:r>
              <a:rPr lang="en-US" sz="2000" b="1" kern="0" baseline="-25000" dirty="0" err="1">
                <a:latin typeface="Microsoft Sans Serif" pitchFamily="34" charset="0"/>
              </a:rPr>
              <a:t>s</a:t>
            </a:r>
            <a:r>
              <a:rPr lang="en-US" sz="2000" b="1" kern="0" dirty="0">
                <a:latin typeface="Microsoft Sans Serif" pitchFamily="34" charset="0"/>
              </a:rPr>
              <a:t>  and RH: e = </a:t>
            </a:r>
            <a:r>
              <a:rPr lang="en-US" sz="2000" b="1" kern="0" dirty="0" err="1">
                <a:latin typeface="Microsoft Sans Serif" pitchFamily="34" charset="0"/>
              </a:rPr>
              <a:t>e</a:t>
            </a:r>
            <a:r>
              <a:rPr lang="en-US" sz="2000" b="1" kern="0" baseline="-25000" dirty="0" err="1">
                <a:latin typeface="Microsoft Sans Serif" pitchFamily="34" charset="0"/>
              </a:rPr>
              <a:t>s</a:t>
            </a:r>
            <a:r>
              <a:rPr lang="en-US" sz="2000" b="1" kern="0" dirty="0">
                <a:latin typeface="Microsoft Sans Serif" pitchFamily="34" charset="0"/>
              </a:rPr>
              <a:t> RH/100 = r</a:t>
            </a:r>
            <a:r>
              <a:rPr lang="en-US" sz="1100" b="1" kern="0" dirty="0">
                <a:latin typeface="Microsoft Sans Serif" pitchFamily="34" charset="0"/>
              </a:rPr>
              <a:t> </a:t>
            </a:r>
            <a:r>
              <a:rPr lang="en-US" sz="2000" b="1" kern="0" dirty="0">
                <a:latin typeface="Microsoft Sans Serif" pitchFamily="34" charset="0"/>
              </a:rPr>
              <a:t>P/(</a:t>
            </a:r>
            <a:r>
              <a:rPr lang="en-US" sz="1600" b="1" kern="0" dirty="0">
                <a:latin typeface="Microsoft Sans Serif" pitchFamily="34" charset="0"/>
              </a:rPr>
              <a:t>0.622</a:t>
            </a:r>
            <a:r>
              <a:rPr lang="en-US" sz="2000" b="1" kern="0" dirty="0">
                <a:latin typeface="Microsoft Sans Serif" pitchFamily="34" charset="0"/>
              </a:rPr>
              <a:t>+r).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Relative humidity RH(%)</a:t>
            </a:r>
            <a:r>
              <a:rPr lang="en-US" sz="2000" b="1" kern="0" dirty="0">
                <a:latin typeface="Microsoft Sans Serif" pitchFamily="34" charset="0"/>
              </a:rPr>
              <a:t>=100*e/</a:t>
            </a:r>
            <a:r>
              <a:rPr lang="en-US" sz="2000" b="1" kern="0" dirty="0" err="1">
                <a:latin typeface="Microsoft Sans Serif" pitchFamily="34" charset="0"/>
              </a:rPr>
              <a:t>e</a:t>
            </a:r>
            <a:r>
              <a:rPr lang="en-US" sz="2000" b="1" kern="0" baseline="-25000" dirty="0" err="1">
                <a:latin typeface="Microsoft Sans Serif" pitchFamily="34" charset="0"/>
              </a:rPr>
              <a:t>s</a:t>
            </a:r>
            <a:r>
              <a:rPr lang="en-US" sz="2000" b="1" kern="0" dirty="0">
                <a:latin typeface="Microsoft Sans Serif" pitchFamily="34" charset="0"/>
              </a:rPr>
              <a:t>=100*r/</a:t>
            </a:r>
            <a:r>
              <a:rPr lang="en-US" sz="2000" b="1" kern="0" dirty="0" err="1">
                <a:latin typeface="Microsoft Sans Serif" pitchFamily="34" charset="0"/>
              </a:rPr>
              <a:t>r</a:t>
            </a:r>
            <a:r>
              <a:rPr lang="en-US" sz="2000" b="1" kern="0" baseline="-25000" dirty="0" err="1">
                <a:latin typeface="Microsoft Sans Serif" pitchFamily="34" charset="0"/>
              </a:rPr>
              <a:t>s</a:t>
            </a:r>
            <a:r>
              <a:rPr lang="en-US" sz="2000" b="1" kern="0" dirty="0">
                <a:latin typeface="Microsoft Sans Serif" pitchFamily="34" charset="0"/>
              </a:rPr>
              <a:t> : represents  the level of water vapor saturation in the air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Specific humidity q </a:t>
            </a:r>
            <a:r>
              <a:rPr lang="en-US" sz="2000" b="1" kern="0" dirty="0">
                <a:latin typeface="Microsoft Sans Serif" pitchFamily="34" charset="0"/>
              </a:rPr>
              <a:t>= water vapor mass (g) / total air mass (kg) in a given volume; q=r/(1+r), r=q/(1-q)=</a:t>
            </a:r>
            <a:r>
              <a:rPr lang="en-US" sz="1600" b="1" kern="0" dirty="0">
                <a:latin typeface="Microsoft Sans Serif" pitchFamily="34" charset="0"/>
              </a:rPr>
              <a:t>0.622</a:t>
            </a:r>
            <a:r>
              <a:rPr lang="en-US" sz="2000" b="1" kern="0" dirty="0">
                <a:latin typeface="Microsoft Sans Serif" pitchFamily="34" charset="0"/>
              </a:rPr>
              <a:t>e/(P-e),</a:t>
            </a:r>
            <a:r>
              <a:rPr lang="en-US" sz="1800" b="1" kern="0" dirty="0">
                <a:latin typeface="Microsoft Sans Serif" pitchFamily="34" charset="0"/>
              </a:rPr>
              <a:t>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q=0.622e/(P-0.378e)</a:t>
            </a:r>
            <a:r>
              <a:rPr lang="en-US" sz="1800" b="1" kern="0" dirty="0">
                <a:latin typeface="Microsoft Sans Serif" pitchFamily="34" charset="0"/>
              </a:rPr>
              <a:t>,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	where P=air pressure</a:t>
            </a:r>
            <a:r>
              <a:rPr lang="en-US" sz="2000" b="1" kern="0" dirty="0"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Absolute humidity AH </a:t>
            </a:r>
            <a:r>
              <a:rPr lang="en-US" sz="2000" b="1" kern="0" dirty="0">
                <a:latin typeface="Microsoft Sans Serif" pitchFamily="34" charset="0"/>
              </a:rPr>
              <a:t>= water mass per unit air (g/m</a:t>
            </a:r>
            <a:r>
              <a:rPr lang="en-US" sz="2000" b="1" kern="0" baseline="30000" dirty="0">
                <a:latin typeface="Microsoft Sans Serif" pitchFamily="34" charset="0"/>
              </a:rPr>
              <a:t>3</a:t>
            </a:r>
            <a:r>
              <a:rPr lang="en-US" sz="2000" b="1" kern="0" dirty="0">
                <a:latin typeface="Microsoft Sans Serif" pitchFamily="34" charset="0"/>
              </a:rPr>
              <a:t>): 0-30g/m</a:t>
            </a:r>
            <a:r>
              <a:rPr lang="en-US" sz="2000" b="1" kern="0" baseline="30000" dirty="0">
                <a:latin typeface="Microsoft Sans Serif" pitchFamily="34" charset="0"/>
              </a:rPr>
              <a:t>3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Precipitable water (PW) </a:t>
            </a:r>
            <a:r>
              <a:rPr lang="en-US" sz="2000" b="1" kern="0" dirty="0">
                <a:latin typeface="Microsoft Sans Serif" pitchFamily="34" charset="0"/>
              </a:rPr>
              <a:t>is the column-integrated total water vapor content, often expressed in mm depth over a unit surface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Dew point depression (DPD) </a:t>
            </a:r>
            <a:r>
              <a:rPr lang="en-US" sz="2000" b="1" kern="0" dirty="0">
                <a:latin typeface="Microsoft Sans Serif" pitchFamily="34" charset="0"/>
              </a:rPr>
              <a:t>is the temperature difference between air temperature and the dew point temperature 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RH, q, and PW are the most commonly used variables.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24120" y="152400"/>
            <a:ext cx="9144000" cy="6858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rPr>
              <a:t>The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rPr>
              <a:t>Clausius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rPr>
              <a:t>-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rPr>
              <a:t>Clapeyron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rPr>
              <a:t> Relation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692" y="914400"/>
            <a:ext cx="8625308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Clausius–Clapeyron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relation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named after Rudolf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Clausius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Benoît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Paul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Émile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Clapeyron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is a way of characterizing a discontinuous phase transition between two phases of matter of a single constituent. On a pressure–temperature (P–T) diagram, the line separating the two phases is known as the coexistence curve.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Clausius–Clapeyron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relation gives the slope of the tangents to this curve. The exact equation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(T) is determined in labs and may vary slightly.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5" name="Picture 2" descr="\frac{\mathrm{d}P}{\mathrm{d}T} = \frac{L}{T\,\Delta v}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3961" y="2831991"/>
            <a:ext cx="1530140" cy="6362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4" descr="http://upload.wikimedia.org/wikipedia/commons/thumb/3/34/Phase-diag2.svg/530px-Phase-diag2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667000"/>
            <a:ext cx="4819650" cy="4028500"/>
          </a:xfrm>
          <a:prstGeom prst="rect">
            <a:avLst/>
          </a:prstGeom>
          <a:solidFill>
            <a:schemeClr val="bg2"/>
          </a:solidFill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473700" y="4443427"/>
          <a:ext cx="334803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400" imgH="431640" progId="Equation.3">
                  <p:embed/>
                </p:oleObj>
              </mc:Choice>
              <mc:Fallback>
                <p:oleObj name="Equation" r:id="rId4" imgW="1625400" imgH="43164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100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4443427"/>
                        <a:ext cx="3348038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251938" y="4359879"/>
            <a:ext cx="3610708" cy="1025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9258" y="3968917"/>
            <a:ext cx="2863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C-C Eq. for water vapor: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E4B3D5-31F9-4ED1-A96F-FFBFC4D63B6B}"/>
              </a:ext>
            </a:extLst>
          </p:cNvPr>
          <p:cNvSpPr/>
          <p:nvPr/>
        </p:nvSpPr>
        <p:spPr>
          <a:xfrm>
            <a:off x="5104699" y="5704065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hPa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= 6.112 exp [ 1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7.67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T/(T + 243.5)]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  is in 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(Bolton 1980)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218" y="187408"/>
            <a:ext cx="8234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Saturation Vapor Pressure Equations:  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404" y="583838"/>
            <a:ext cx="8518904" cy="235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are many similar equations for estimating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over water and over ice: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Suggest to use WMO (2008) recommended Equations (t in 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e in hPa):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de-DE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= 6.112 e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(17.62 t/(243.12 + t))    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saturation vapor pressure over liquid water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de-DE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= 6.112 e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de-DE" sz="20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22.46 t/(272.62 + t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))        </a:t>
            </a:r>
            <a:r>
              <a:rPr kumimoji="0" lang="de-DE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saturation vapor pressure over solid ice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953" y="839714"/>
            <a:ext cx="75509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 http://faculty.eas.ualberta.ca/jdwilson/EAS372_13/Vomel_CIRES_satvpformulae.html</a:t>
            </a:r>
          </a:p>
        </p:txBody>
      </p:sp>
      <p:pic>
        <p:nvPicPr>
          <p:cNvPr id="109570" name="Picture 2" descr="http://cires.colorado.edu/~voemel/vapor.pressure.liqui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5857" y="4216583"/>
            <a:ext cx="2822523" cy="2258018"/>
          </a:xfrm>
          <a:prstGeom prst="rect">
            <a:avLst/>
          </a:prstGeom>
          <a:noFill/>
        </p:spPr>
      </p:pic>
      <p:pic>
        <p:nvPicPr>
          <p:cNvPr id="109572" name="Picture 4" descr="http://cires.colorado.edu/~voemel/vapor.pressur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2354" y="4223937"/>
            <a:ext cx="2801646" cy="224131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27457" y="3869333"/>
            <a:ext cx="236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Differences for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5787" y="3881396"/>
            <a:ext cx="223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Differences for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9023" y="3809357"/>
            <a:ext cx="20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increases with T</a:t>
            </a: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800" y="4133710"/>
            <a:ext cx="3465400" cy="2346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tran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ra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tra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tran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ra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tra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6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ran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ra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tra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8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Office97\Templates\Blank Presentation.pot</Template>
  <TotalTime>46740</TotalTime>
  <Words>4125</Words>
  <Application>Microsoft Office PowerPoint</Application>
  <PresentationFormat>On-screen Show (4:3)</PresentationFormat>
  <Paragraphs>563</Paragraphs>
  <Slides>63</Slides>
  <Notes>35</Notes>
  <HiddenSlides>3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102" baseType="lpstr">
      <vt:lpstr>Arial Unicode MS</vt:lpstr>
      <vt:lpstr>Stone Sans ITC TT</vt:lpstr>
      <vt:lpstr>Arial</vt:lpstr>
      <vt:lpstr>Arial Black</vt:lpstr>
      <vt:lpstr>Arial Narrow</vt:lpstr>
      <vt:lpstr>Calibri</vt:lpstr>
      <vt:lpstr>Comic Sans MS</vt:lpstr>
      <vt:lpstr>Microsoft Sans Serif</vt:lpstr>
      <vt:lpstr>Symbol</vt:lpstr>
      <vt:lpstr>Times New Roman</vt:lpstr>
      <vt:lpstr>Verdana</vt:lpstr>
      <vt:lpstr>Wingdings</vt:lpstr>
      <vt:lpstr>Blank Presentation</vt:lpstr>
      <vt:lpstr>trans</vt:lpstr>
      <vt:lpstr>1_Blank Presentation</vt:lpstr>
      <vt:lpstr>2_Blank Presentation</vt:lpstr>
      <vt:lpstr>3_Blank Presentation</vt:lpstr>
      <vt:lpstr>4_Blank Presentation</vt:lpstr>
      <vt:lpstr>6_Blank Presentation</vt:lpstr>
      <vt:lpstr>7_Blank Presentation</vt:lpstr>
      <vt:lpstr>8_Blank Presentation</vt:lpstr>
      <vt:lpstr>9_Blank Presentation</vt:lpstr>
      <vt:lpstr>10_Blank Presentation</vt:lpstr>
      <vt:lpstr>11_Blank Presentation</vt:lpstr>
      <vt:lpstr>12_Blank Presentation</vt:lpstr>
      <vt:lpstr>13_Blank Presentation</vt:lpstr>
      <vt:lpstr>1_trans</vt:lpstr>
      <vt:lpstr>14_Blank Presentation</vt:lpstr>
      <vt:lpstr>2_trans</vt:lpstr>
      <vt:lpstr>15_Blank Presentation</vt:lpstr>
      <vt:lpstr>16_Blank Presentation</vt:lpstr>
      <vt:lpstr>17_Blank Presentation</vt:lpstr>
      <vt:lpstr>18_Blank Presentation</vt:lpstr>
      <vt:lpstr>20_Blank Presentation</vt:lpstr>
      <vt:lpstr>22_Blank Presentation</vt:lpstr>
      <vt:lpstr>Office Theme</vt:lpstr>
      <vt:lpstr>1_Office Theme</vt:lpstr>
      <vt:lpstr>Equation</vt:lpstr>
      <vt:lpstr>Bitmap Image</vt:lpstr>
      <vt:lpstr>Key points of Last Lecture </vt:lpstr>
      <vt:lpstr>A ATM551, Lecture #11  Water Vapor, Clouds, and Aerosols</vt:lpstr>
      <vt:lpstr>Outline of Today’s Lecture</vt:lpstr>
      <vt:lpstr>PowerPoint Presentation</vt:lpstr>
      <vt:lpstr>Role of Water Vapor</vt:lpstr>
      <vt:lpstr>PowerPoint Presentation</vt:lpstr>
      <vt:lpstr>Water Vapor Variables</vt:lpstr>
      <vt:lpstr>PowerPoint Presentation</vt:lpstr>
      <vt:lpstr>PowerPoint Presentation</vt:lpstr>
      <vt:lpstr>Water Vapor Measurements</vt:lpstr>
      <vt:lpstr>PowerPoint Presentation</vt:lpstr>
      <vt:lpstr>PowerPoint Presentation</vt:lpstr>
      <vt:lpstr>PowerPoint Presentation</vt:lpstr>
      <vt:lpstr>PowerPoint Presentation</vt:lpstr>
      <vt:lpstr>Examples of discontinuities in DPD time series</vt:lpstr>
      <vt:lpstr>PowerPoint Presentation</vt:lpstr>
      <vt:lpstr>PowerPoint Presentation</vt:lpstr>
      <vt:lpstr>Other Types of Measurements </vt:lpstr>
      <vt:lpstr>Other Types of Measurements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Role of Clouds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for Water Vapor</vt:lpstr>
      <vt:lpstr>Summary of Clouds and Aerosols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Kevin Trenberth</dc:creator>
  <cp:lastModifiedBy>Dai, Aiguo</cp:lastModifiedBy>
  <cp:revision>831</cp:revision>
  <cp:lastPrinted>2001-10-12T22:50:52Z</cp:lastPrinted>
  <dcterms:created xsi:type="dcterms:W3CDTF">2001-07-28T22:10:26Z</dcterms:created>
  <dcterms:modified xsi:type="dcterms:W3CDTF">2024-02-27T19:34:23Z</dcterms:modified>
</cp:coreProperties>
</file>